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02" r:id="rId1"/>
    <p:sldMasterId id="2147485091" r:id="rId2"/>
  </p:sldMasterIdLst>
  <p:notesMasterIdLst>
    <p:notesMasterId r:id="rId75"/>
  </p:notesMasterIdLst>
  <p:handoutMasterIdLst>
    <p:handoutMasterId r:id="rId76"/>
  </p:handoutMasterIdLst>
  <p:sldIdLst>
    <p:sldId id="393" r:id="rId3"/>
    <p:sldId id="409" r:id="rId4"/>
    <p:sldId id="407" r:id="rId5"/>
    <p:sldId id="408" r:id="rId6"/>
    <p:sldId id="283" r:id="rId7"/>
    <p:sldId id="394" r:id="rId8"/>
    <p:sldId id="395" r:id="rId9"/>
    <p:sldId id="341" r:id="rId10"/>
    <p:sldId id="426" r:id="rId11"/>
    <p:sldId id="429" r:id="rId12"/>
    <p:sldId id="430" r:id="rId13"/>
    <p:sldId id="427" r:id="rId14"/>
    <p:sldId id="401" r:id="rId15"/>
    <p:sldId id="318" r:id="rId16"/>
    <p:sldId id="340" r:id="rId17"/>
    <p:sldId id="319" r:id="rId18"/>
    <p:sldId id="352" r:id="rId19"/>
    <p:sldId id="313" r:id="rId20"/>
    <p:sldId id="314" r:id="rId21"/>
    <p:sldId id="323" r:id="rId22"/>
    <p:sldId id="324" r:id="rId23"/>
    <p:sldId id="325" r:id="rId24"/>
    <p:sldId id="348" r:id="rId25"/>
    <p:sldId id="342" r:id="rId26"/>
    <p:sldId id="326" r:id="rId27"/>
    <p:sldId id="327" r:id="rId28"/>
    <p:sldId id="328" r:id="rId29"/>
    <p:sldId id="329" r:id="rId30"/>
    <p:sldId id="336" r:id="rId31"/>
    <p:sldId id="337" r:id="rId32"/>
    <p:sldId id="364" r:id="rId33"/>
    <p:sldId id="365" r:id="rId34"/>
    <p:sldId id="380" r:id="rId35"/>
    <p:sldId id="379" r:id="rId36"/>
    <p:sldId id="366" r:id="rId37"/>
    <p:sldId id="381" r:id="rId38"/>
    <p:sldId id="349" r:id="rId39"/>
    <p:sldId id="330" r:id="rId40"/>
    <p:sldId id="331" r:id="rId41"/>
    <p:sldId id="332" r:id="rId42"/>
    <p:sldId id="338" r:id="rId43"/>
    <p:sldId id="367" r:id="rId44"/>
    <p:sldId id="368" r:id="rId45"/>
    <p:sldId id="382" r:id="rId46"/>
    <p:sldId id="369" r:id="rId47"/>
    <p:sldId id="333" r:id="rId48"/>
    <p:sldId id="334" r:id="rId49"/>
    <p:sldId id="335" r:id="rId50"/>
    <p:sldId id="373" r:id="rId51"/>
    <p:sldId id="370" r:id="rId52"/>
    <p:sldId id="371" r:id="rId53"/>
    <p:sldId id="372" r:id="rId54"/>
    <p:sldId id="383" r:id="rId55"/>
    <p:sldId id="384" r:id="rId56"/>
    <p:sldId id="385" r:id="rId57"/>
    <p:sldId id="351" r:id="rId58"/>
    <p:sldId id="320" r:id="rId59"/>
    <p:sldId id="339" r:id="rId60"/>
    <p:sldId id="322" r:id="rId61"/>
    <p:sldId id="321" r:id="rId62"/>
    <p:sldId id="306" r:id="rId63"/>
    <p:sldId id="344" r:id="rId64"/>
    <p:sldId id="345" r:id="rId65"/>
    <p:sldId id="350" r:id="rId66"/>
    <p:sldId id="412" r:id="rId67"/>
    <p:sldId id="423" r:id="rId68"/>
    <p:sldId id="428" r:id="rId69"/>
    <p:sldId id="378" r:id="rId70"/>
    <p:sldId id="392" r:id="rId71"/>
    <p:sldId id="418" r:id="rId72"/>
    <p:sldId id="411" r:id="rId73"/>
    <p:sldId id="405" r:id="rId74"/>
  </p:sldIdLst>
  <p:sldSz cx="9144000" cy="6858000" type="screen4x3"/>
  <p:notesSz cx="7077075" cy="9363075"/>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0">
          <p15:clr>
            <a:srgbClr val="A4A3A4"/>
          </p15:clr>
        </p15:guide>
        <p15:guide id="2" pos="223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59B0C"/>
    <a:srgbClr val="A3057F"/>
    <a:srgbClr val="843F0F"/>
    <a:srgbClr val="939905"/>
    <a:srgbClr val="3D9833"/>
    <a:srgbClr val="F9EEAD"/>
    <a:srgbClr val="FAF1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059" autoAdjust="0"/>
    <p:restoredTop sz="76384" autoAdjust="0"/>
  </p:normalViewPr>
  <p:slideViewPr>
    <p:cSldViewPr>
      <p:cViewPr varScale="1">
        <p:scale>
          <a:sx n="70" d="100"/>
          <a:sy n="70" d="100"/>
        </p:scale>
        <p:origin x="84" y="3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576" y="-72"/>
      </p:cViewPr>
      <p:guideLst>
        <p:guide orient="horz" pos="2950"/>
        <p:guide pos="223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8313"/>
          </a:xfrm>
          <a:prstGeom prst="rect">
            <a:avLst/>
          </a:prstGeom>
        </p:spPr>
        <p:txBody>
          <a:bodyPr vert="horz" lIns="92053" tIns="46027" rIns="92053" bIns="46027" rtlCol="0"/>
          <a:lstStyle>
            <a:lvl1pPr algn="l" eaLnBrk="1" fontAlgn="auto" hangingPunct="1">
              <a:spcBef>
                <a:spcPts val="0"/>
              </a:spcBef>
              <a:spcAft>
                <a:spcPts val="0"/>
              </a:spcAft>
              <a:defRPr sz="1300">
                <a:latin typeface="+mn-lt"/>
                <a:ea typeface="+mn-ea"/>
                <a:cs typeface="+mn-cs"/>
              </a:defRPr>
            </a:lvl1pPr>
          </a:lstStyle>
          <a:p>
            <a:pPr>
              <a:defRPr/>
            </a:pPr>
            <a:r>
              <a:rPr lang="en-US"/>
              <a:t>Missouri Department of Elementary and Secondary Education</a:t>
            </a:r>
          </a:p>
        </p:txBody>
      </p:sp>
      <p:sp>
        <p:nvSpPr>
          <p:cNvPr id="3" name="Date Placeholder 2"/>
          <p:cNvSpPr>
            <a:spLocks noGrp="1"/>
          </p:cNvSpPr>
          <p:nvPr>
            <p:ph type="dt" sz="quarter" idx="1"/>
          </p:nvPr>
        </p:nvSpPr>
        <p:spPr>
          <a:xfrm>
            <a:off x="4008438" y="0"/>
            <a:ext cx="3067050" cy="468313"/>
          </a:xfrm>
          <a:prstGeom prst="rect">
            <a:avLst/>
          </a:prstGeom>
        </p:spPr>
        <p:txBody>
          <a:bodyPr vert="horz" lIns="92053" tIns="46027" rIns="92053" bIns="46027" rtlCol="0"/>
          <a:lstStyle>
            <a:lvl1pPr algn="r" eaLnBrk="1" fontAlgn="auto" hangingPunct="1">
              <a:spcBef>
                <a:spcPts val="0"/>
              </a:spcBef>
              <a:spcAft>
                <a:spcPts val="0"/>
              </a:spcAft>
              <a:defRPr sz="1300">
                <a:latin typeface="+mn-lt"/>
                <a:ea typeface="+mn-ea"/>
                <a:cs typeface="+mn-cs"/>
              </a:defRPr>
            </a:lvl1pPr>
          </a:lstStyle>
          <a:p>
            <a:pPr>
              <a:defRPr/>
            </a:pPr>
            <a:r>
              <a:rPr lang="en-US"/>
              <a:t>1/6/2011</a:t>
            </a:r>
          </a:p>
        </p:txBody>
      </p:sp>
      <p:sp>
        <p:nvSpPr>
          <p:cNvPr id="4" name="Footer Placeholder 3"/>
          <p:cNvSpPr>
            <a:spLocks noGrp="1"/>
          </p:cNvSpPr>
          <p:nvPr>
            <p:ph type="ftr" sz="quarter" idx="2"/>
          </p:nvPr>
        </p:nvSpPr>
        <p:spPr>
          <a:xfrm>
            <a:off x="0" y="8893175"/>
            <a:ext cx="3067050" cy="468313"/>
          </a:xfrm>
          <a:prstGeom prst="rect">
            <a:avLst/>
          </a:prstGeom>
        </p:spPr>
        <p:txBody>
          <a:bodyPr vert="horz" lIns="92053" tIns="46027" rIns="92053" bIns="46027" rtlCol="0" anchor="b"/>
          <a:lstStyle>
            <a:lvl1pPr algn="l" eaLnBrk="1" fontAlgn="auto" hangingPunct="1">
              <a:spcBef>
                <a:spcPts val="0"/>
              </a:spcBef>
              <a:spcAft>
                <a:spcPts val="0"/>
              </a:spcAft>
              <a:defRPr sz="13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4008438" y="8893175"/>
            <a:ext cx="3067050" cy="468313"/>
          </a:xfrm>
          <a:prstGeom prst="rect">
            <a:avLst/>
          </a:prstGeom>
        </p:spPr>
        <p:txBody>
          <a:bodyPr vert="horz" wrap="square" lIns="92053" tIns="46027" rIns="92053" bIns="46027" numCol="1" anchor="b" anchorCtr="0" compatLnSpc="1">
            <a:prstTxWarp prst="textNoShape">
              <a:avLst/>
            </a:prstTxWarp>
          </a:bodyPr>
          <a:lstStyle>
            <a:lvl1pPr algn="r" eaLnBrk="1" hangingPunct="1">
              <a:defRPr sz="1300">
                <a:latin typeface="Calibri" pitchFamily="34" charset="0"/>
                <a:cs typeface="Arial" pitchFamily="34" charset="0"/>
              </a:defRPr>
            </a:lvl1pPr>
          </a:lstStyle>
          <a:p>
            <a:fld id="{A46D5FBB-F07A-4628-8FC6-A0E6771C57E1}" type="slidenum">
              <a:rPr lang="en-US" altLang="en-US"/>
              <a:pPr/>
              <a:t>‹#›</a:t>
            </a:fld>
            <a:endParaRPr lang="en-US" altLang="en-US"/>
          </a:p>
        </p:txBody>
      </p:sp>
    </p:spTree>
    <p:extLst>
      <p:ext uri="{BB962C8B-B14F-4D97-AF65-F5344CB8AC3E}">
        <p14:creationId xmlns:p14="http://schemas.microsoft.com/office/powerpoint/2010/main" val="42340627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8313"/>
          </a:xfrm>
          <a:prstGeom prst="rect">
            <a:avLst/>
          </a:prstGeom>
        </p:spPr>
        <p:txBody>
          <a:bodyPr vert="horz" lIns="93913" tIns="46957" rIns="93913" bIns="46957" rtlCol="0"/>
          <a:lstStyle>
            <a:lvl1pPr algn="l" eaLnBrk="1" fontAlgn="auto" hangingPunct="1">
              <a:spcBef>
                <a:spcPts val="0"/>
              </a:spcBef>
              <a:spcAft>
                <a:spcPts val="0"/>
              </a:spcAft>
              <a:defRPr sz="1300">
                <a:latin typeface="+mn-lt"/>
                <a:ea typeface="+mn-ea"/>
                <a:cs typeface="+mn-cs"/>
              </a:defRPr>
            </a:lvl1pPr>
          </a:lstStyle>
          <a:p>
            <a:pPr>
              <a:defRPr/>
            </a:pPr>
            <a:endParaRPr lang="en-US"/>
          </a:p>
        </p:txBody>
      </p:sp>
      <p:sp>
        <p:nvSpPr>
          <p:cNvPr id="3" name="Date Placeholder 2"/>
          <p:cNvSpPr>
            <a:spLocks noGrp="1"/>
          </p:cNvSpPr>
          <p:nvPr>
            <p:ph type="dt" idx="1"/>
          </p:nvPr>
        </p:nvSpPr>
        <p:spPr>
          <a:xfrm>
            <a:off x="4008438" y="0"/>
            <a:ext cx="3067050" cy="468313"/>
          </a:xfrm>
          <a:prstGeom prst="rect">
            <a:avLst/>
          </a:prstGeom>
        </p:spPr>
        <p:txBody>
          <a:bodyPr vert="horz" lIns="93913" tIns="46957" rIns="93913" bIns="46957" rtlCol="0"/>
          <a:lstStyle>
            <a:lvl1pPr algn="r" eaLnBrk="1" fontAlgn="auto" hangingPunct="1">
              <a:spcBef>
                <a:spcPts val="0"/>
              </a:spcBef>
              <a:spcAft>
                <a:spcPts val="0"/>
              </a:spcAft>
              <a:defRPr sz="1300">
                <a:latin typeface="+mn-lt"/>
                <a:ea typeface="+mn-ea"/>
                <a:cs typeface="+mn-cs"/>
              </a:defRPr>
            </a:lvl1pPr>
          </a:lstStyle>
          <a:p>
            <a:pPr>
              <a:defRPr/>
            </a:pPr>
            <a:r>
              <a:rPr lang="en-US"/>
              <a:t>1/6/2011</a:t>
            </a:r>
          </a:p>
        </p:txBody>
      </p:sp>
      <p:sp>
        <p:nvSpPr>
          <p:cNvPr id="4" name="Slide Image Placeholder 3"/>
          <p:cNvSpPr>
            <a:spLocks noGrp="1" noRot="1" noChangeAspect="1"/>
          </p:cNvSpPr>
          <p:nvPr>
            <p:ph type="sldImg" idx="2"/>
          </p:nvPr>
        </p:nvSpPr>
        <p:spPr>
          <a:xfrm>
            <a:off x="654050" y="595313"/>
            <a:ext cx="2674938" cy="2006600"/>
          </a:xfrm>
          <a:prstGeom prst="rect">
            <a:avLst/>
          </a:prstGeom>
          <a:noFill/>
          <a:ln w="12700">
            <a:solidFill>
              <a:prstClr val="black"/>
            </a:solidFill>
          </a:ln>
        </p:spPr>
        <p:txBody>
          <a:bodyPr vert="horz" lIns="93913" tIns="46957" rIns="93913" bIns="46957" rtlCol="0" anchor="ctr"/>
          <a:lstStyle/>
          <a:p>
            <a:pPr lvl="0"/>
            <a:endParaRPr lang="en-US" noProof="0"/>
          </a:p>
        </p:txBody>
      </p:sp>
      <p:sp>
        <p:nvSpPr>
          <p:cNvPr id="5" name="Notes Placeholder 4"/>
          <p:cNvSpPr>
            <a:spLocks noGrp="1"/>
          </p:cNvSpPr>
          <p:nvPr>
            <p:ph type="body" sz="quarter" idx="3"/>
          </p:nvPr>
        </p:nvSpPr>
        <p:spPr>
          <a:xfrm>
            <a:off x="708025" y="2749550"/>
            <a:ext cx="5661025" cy="5910263"/>
          </a:xfrm>
          <a:prstGeom prst="rect">
            <a:avLst/>
          </a:prstGeom>
        </p:spPr>
        <p:txBody>
          <a:bodyPr vert="horz" lIns="93913" tIns="46957" rIns="93913" bIns="46957" rtlCol="0">
            <a:noAutofit/>
          </a:bodyPr>
          <a:lstStyle/>
          <a:p>
            <a:pPr lvl="0"/>
            <a:endParaRPr lang="en-US" noProof="0" dirty="0"/>
          </a:p>
        </p:txBody>
      </p:sp>
      <p:sp>
        <p:nvSpPr>
          <p:cNvPr id="6" name="Footer Placeholder 5"/>
          <p:cNvSpPr>
            <a:spLocks noGrp="1"/>
          </p:cNvSpPr>
          <p:nvPr>
            <p:ph type="ftr" sz="quarter" idx="4"/>
          </p:nvPr>
        </p:nvSpPr>
        <p:spPr>
          <a:xfrm>
            <a:off x="0" y="8893175"/>
            <a:ext cx="3067050" cy="468313"/>
          </a:xfrm>
          <a:prstGeom prst="rect">
            <a:avLst/>
          </a:prstGeom>
        </p:spPr>
        <p:txBody>
          <a:bodyPr vert="horz" lIns="93913" tIns="46957" rIns="93913" bIns="46957" rtlCol="0" anchor="b"/>
          <a:lstStyle>
            <a:lvl1pPr algn="l" eaLnBrk="1" fontAlgn="auto" hangingPunct="1">
              <a:spcBef>
                <a:spcPts val="0"/>
              </a:spcBef>
              <a:spcAft>
                <a:spcPts val="0"/>
              </a:spcAft>
              <a:defRPr sz="13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4008438" y="8893175"/>
            <a:ext cx="3067050" cy="468313"/>
          </a:xfrm>
          <a:prstGeom prst="rect">
            <a:avLst/>
          </a:prstGeom>
        </p:spPr>
        <p:txBody>
          <a:bodyPr vert="horz" wrap="square" lIns="93913" tIns="46957" rIns="93913" bIns="46957" numCol="1" anchor="b" anchorCtr="0" compatLnSpc="1">
            <a:prstTxWarp prst="textNoShape">
              <a:avLst/>
            </a:prstTxWarp>
          </a:bodyPr>
          <a:lstStyle>
            <a:lvl1pPr algn="r" eaLnBrk="1" hangingPunct="1">
              <a:defRPr sz="1300">
                <a:latin typeface="Calibri" pitchFamily="34" charset="0"/>
                <a:cs typeface="Arial" pitchFamily="34" charset="0"/>
              </a:defRPr>
            </a:lvl1pPr>
          </a:lstStyle>
          <a:p>
            <a:fld id="{7FB75977-30C4-4248-9CCC-4F67EFF376BD}" type="slidenum">
              <a:rPr lang="en-US" altLang="en-US"/>
              <a:pPr/>
              <a:t>‹#›</a:t>
            </a:fld>
            <a:endParaRPr lang="en-US" altLang="en-US"/>
          </a:p>
        </p:txBody>
      </p:sp>
    </p:spTree>
    <p:extLst>
      <p:ext uri="{BB962C8B-B14F-4D97-AF65-F5344CB8AC3E}">
        <p14:creationId xmlns:p14="http://schemas.microsoft.com/office/powerpoint/2010/main" val="3626469591"/>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600" b="1" kern="12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55000" lnSpcReduction="20000"/>
          </a:bodyPr>
          <a:lstStyle/>
          <a:p>
            <a:pPr>
              <a:defRPr/>
            </a:pPr>
            <a:r>
              <a:rPr lang="en-US" b="1" dirty="0"/>
              <a:t>To Know: </a:t>
            </a:r>
            <a:r>
              <a:rPr lang="en-US" b="0" dirty="0"/>
              <a:t>The Common Formative Assessment learning package is organized in six modules. The first three are an Overview, Meaningful Learning Targets, and Sound Assessment Design. The remaining three modules address development of selected response, constructed response, and performance task assessments. </a:t>
            </a:r>
          </a:p>
          <a:p>
            <a:pPr>
              <a:defRPr/>
            </a:pPr>
            <a:r>
              <a:rPr lang="en-US" b="0" dirty="0"/>
              <a:t> </a:t>
            </a:r>
          </a:p>
          <a:p>
            <a:pPr>
              <a:defRPr/>
            </a:pPr>
            <a:r>
              <a:rPr lang="en-US" b="0" dirty="0"/>
              <a:t>The CW Content Fidelity Checklist aligned to each learning package includes all critical items for a training session (draft, pending approval). The CW HQPD Training Checklist and Coaching Checklist contain process elements to be used as guidance when designing, revising, or coaching high quality professional development. </a:t>
            </a:r>
          </a:p>
          <a:p>
            <a:pPr>
              <a:defRPr/>
            </a:pPr>
            <a:r>
              <a:rPr lang="en-US" b="0" dirty="0"/>
              <a:t> </a:t>
            </a:r>
          </a:p>
          <a:p>
            <a:pPr>
              <a:defRPr/>
            </a:pPr>
            <a:r>
              <a:rPr lang="en-US" dirty="0"/>
              <a:t>Important notes:</a:t>
            </a:r>
          </a:p>
          <a:p>
            <a:pPr>
              <a:defRPr/>
            </a:pPr>
            <a:r>
              <a:rPr lang="en-US" b="0" dirty="0"/>
              <a:t> </a:t>
            </a:r>
          </a:p>
          <a:p>
            <a:pPr>
              <a:defRPr/>
            </a:pPr>
            <a:r>
              <a:rPr lang="en-US" b="0" dirty="0"/>
              <a:t>A script of presenter notes is included in the PowerPoint. Background information for the presenter is shown as “To Know.” Statements to be shared with participants are shown as “To Say.” In some instances, the “To Know/To Say” are the same material. For fidelity of content and consistency among presenters, the “To Say” information should be presented with minimal paraphrasing. The presenter notes also include “To Do” prompts and cues for “Handouts.”</a:t>
            </a:r>
          </a:p>
          <a:p>
            <a:pPr>
              <a:defRPr/>
            </a:pPr>
            <a:r>
              <a:rPr lang="en-US" b="0" dirty="0"/>
              <a:t> </a:t>
            </a:r>
          </a:p>
          <a:p>
            <a:pPr>
              <a:defRPr/>
            </a:pPr>
            <a:r>
              <a:rPr lang="en-US" b="0" dirty="0"/>
              <a:t>A presenter may add slides to supplement the content. For example, a slide of essential questions may be added since only objectives have been included. </a:t>
            </a:r>
          </a:p>
          <a:p>
            <a:pPr>
              <a:defRPr/>
            </a:pPr>
            <a:r>
              <a:rPr lang="en-US" b="0" dirty="0"/>
              <a:t> </a:t>
            </a:r>
          </a:p>
          <a:p>
            <a:pPr>
              <a:defRPr/>
            </a:pPr>
            <a:r>
              <a:rPr lang="en-US" b="0" dirty="0"/>
              <a:t>A presenter may choose to differentiate a presentation to meet the needs of the participants. For example, another form may be substituted for the Next Steps template if the district or building already uses a similar form or protocol.</a:t>
            </a:r>
          </a:p>
          <a:p>
            <a:pPr>
              <a:defRPr/>
            </a:pPr>
            <a:r>
              <a:rPr lang="en-US" b="0" dirty="0"/>
              <a:t> </a:t>
            </a:r>
          </a:p>
          <a:p>
            <a:pPr>
              <a:defRPr/>
            </a:pPr>
            <a:r>
              <a:rPr lang="en-US" b="0" dirty="0"/>
              <a:t>Additional activities, examples, videos, etc. are being developed. (The details are in progress.) A presenter may interchange the additional material for the corresponding PowerPoint content.</a:t>
            </a:r>
          </a:p>
          <a:p>
            <a:pPr>
              <a:defRPr/>
            </a:pPr>
            <a:r>
              <a:rPr lang="en-US" b="0" dirty="0"/>
              <a:t> </a:t>
            </a:r>
          </a:p>
          <a:p>
            <a:pPr>
              <a:defRPr/>
            </a:pPr>
            <a:r>
              <a:rPr lang="en-US" b="0" dirty="0"/>
              <a:t>There is </a:t>
            </a:r>
            <a:r>
              <a:rPr lang="en-US" b="0" u="sng" dirty="0"/>
              <a:t>one </a:t>
            </a:r>
            <a:r>
              <a:rPr lang="en-US" b="0" dirty="0"/>
              <a:t>pre/post assessment for the entire CFA package (all six modules).</a:t>
            </a:r>
          </a:p>
          <a:p>
            <a:pPr>
              <a:defRPr/>
            </a:pPr>
            <a:r>
              <a:rPr lang="en-US" b="0" dirty="0"/>
              <a:t> </a:t>
            </a:r>
          </a:p>
          <a:p>
            <a:pPr>
              <a:defRPr/>
            </a:pPr>
            <a:r>
              <a:rPr lang="en-US" b="0" dirty="0"/>
              <a:t>An Implementation Fidelity Checklist is available for frequent monitoring by a teacher or observer. </a:t>
            </a:r>
          </a:p>
          <a:p>
            <a:pPr>
              <a:defRPr/>
            </a:pPr>
            <a:r>
              <a:rPr lang="en-US" b="0" dirty="0"/>
              <a:t> </a:t>
            </a:r>
          </a:p>
          <a:p>
            <a:pPr>
              <a:defRPr/>
            </a:pPr>
            <a:r>
              <a:rPr lang="en-US" b="0" dirty="0"/>
              <a:t>A print Practice Profile and an electronic Practice Profile Self-Assessment tool are available for use by individuals, teams, or schools for periodic self-assessment and monitoring of implementation of practice or to identify training or coaching needs.</a:t>
            </a:r>
          </a:p>
          <a:p>
            <a:pPr>
              <a:defRPr/>
            </a:pPr>
            <a:r>
              <a:rPr lang="en-US" b="0" dirty="0"/>
              <a:t> </a:t>
            </a:r>
          </a:p>
          <a:p>
            <a:pPr>
              <a:defRPr/>
            </a:pPr>
            <a:r>
              <a:rPr lang="en-US" b="0" dirty="0"/>
              <a:t>The presenter should download onto a hard drive or a flash drive any video intended for use in a training. The links shown on slides may not be able to be accessed online at the school sites.</a:t>
            </a:r>
          </a:p>
          <a:p>
            <a:pPr>
              <a:defRPr/>
            </a:pPr>
            <a:r>
              <a:rPr lang="en-US" b="0" dirty="0"/>
              <a:t> </a:t>
            </a:r>
          </a:p>
          <a:p>
            <a:pPr>
              <a:defRPr/>
            </a:pPr>
            <a:r>
              <a:rPr lang="en-US" b="0" dirty="0"/>
              <a:t>Breaks should be inserted at the discretion of the presenter based on the needs of participants.</a:t>
            </a:r>
          </a:p>
        </p:txBody>
      </p:sp>
      <p:sp>
        <p:nvSpPr>
          <p:cNvPr id="8196" name="Slide Number Placeholder 3"/>
          <p:cNvSpPr>
            <a:spLocks noGrp="1"/>
          </p:cNvSpPr>
          <p:nvPr>
            <p:ph type="sldNum" sz="quarter" idx="5"/>
          </p:nvPr>
        </p:nvSpPr>
        <p:spPr bwMode="auto">
          <a:noFill/>
          <a:ln>
            <a:miter lim="800000"/>
            <a:headEnd/>
            <a:tailEnd/>
          </a:ln>
        </p:spPr>
        <p:txBody>
          <a:bodyPr/>
          <a:lstStyle/>
          <a:p>
            <a:pPr defTabSz="919163"/>
            <a:fld id="{89E7D7E7-CE53-484F-9CFC-1F9F71BDD1B9}" type="slidenum">
              <a:rPr lang="en-US" altLang="en-US" sz="1800">
                <a:solidFill>
                  <a:srgbClr val="000000"/>
                </a:solidFill>
              </a:rPr>
              <a:pPr defTabSz="919163"/>
              <a:t>1</a:t>
            </a:fld>
            <a:endParaRPr lang="en-US" altLang="en-US" sz="1800">
              <a:solidFill>
                <a:srgbClr val="000000"/>
              </a:solidFill>
            </a:endParaRPr>
          </a:p>
        </p:txBody>
      </p:sp>
    </p:spTree>
    <p:extLst>
      <p:ext uri="{BB962C8B-B14F-4D97-AF65-F5344CB8AC3E}">
        <p14:creationId xmlns:p14="http://schemas.microsoft.com/office/powerpoint/2010/main" val="14420108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baseline="0" dirty="0" smtClean="0"/>
              <a:t>To Know/To Say: </a:t>
            </a:r>
            <a:r>
              <a:rPr lang="en-US" b="0" i="0" baseline="0" dirty="0" smtClean="0"/>
              <a:t>The learning packages forming the foundation knowledge of the Collaborative Work are Collaborative Teams, Data-Based Decision Making, and Common Formative Assessment. </a:t>
            </a:r>
          </a:p>
          <a:p>
            <a:endParaRPr lang="en-US" b="0" i="0" baseline="0" dirty="0" smtClean="0"/>
          </a:p>
          <a:p>
            <a:pPr marL="342900" indent="-342900">
              <a:buAutoNum type="arabicPeriod"/>
            </a:pPr>
            <a:r>
              <a:rPr lang="en-US" b="0" i="0" baseline="0" dirty="0" smtClean="0"/>
              <a:t>Collaborative Teams (CT) utilize team processes to improve teaching and learning.</a:t>
            </a:r>
          </a:p>
          <a:p>
            <a:pPr marL="342900" marR="0" indent="-342900" algn="l" defTabSz="914400" rtl="0" eaLnBrk="0" fontAlgn="base" latinLnBrk="0" hangingPunct="0">
              <a:lnSpc>
                <a:spcPct val="100000"/>
              </a:lnSpc>
              <a:spcBef>
                <a:spcPct val="30000"/>
              </a:spcBef>
              <a:spcAft>
                <a:spcPct val="0"/>
              </a:spcAft>
              <a:buClrTx/>
              <a:buSzTx/>
              <a:buFontTx/>
              <a:buAutoNum type="arabicPeriod"/>
              <a:tabLst/>
              <a:defRPr/>
            </a:pPr>
            <a:r>
              <a:rPr lang="en-US" b="0" i="0" baseline="0" dirty="0" smtClean="0"/>
              <a:t>Common Formative Assessment (CFA) utilize quality assessments as feedback to improve teaching &amp; learning.</a:t>
            </a:r>
          </a:p>
          <a:p>
            <a:pPr marL="342900" indent="-342900">
              <a:buAutoNum type="arabicPeriod"/>
            </a:pPr>
            <a:r>
              <a:rPr lang="en-US" b="0" i="0" baseline="0" dirty="0" smtClean="0"/>
              <a:t>Data-Based Decision Making (DBDM) utilize data for continuous improvement through dialogue around instruction.</a:t>
            </a:r>
          </a:p>
          <a:p>
            <a:endParaRPr lang="en-US" dirty="0"/>
          </a:p>
        </p:txBody>
      </p:sp>
      <p:sp>
        <p:nvSpPr>
          <p:cNvPr id="4" name="Date Placeholder 3"/>
          <p:cNvSpPr>
            <a:spLocks noGrp="1"/>
          </p:cNvSpPr>
          <p:nvPr>
            <p:ph type="dt" idx="10"/>
          </p:nvPr>
        </p:nvSpPr>
        <p:spPr/>
        <p:txBody>
          <a:bodyPr/>
          <a:lstStyle/>
          <a:p>
            <a:pPr>
              <a:defRPr/>
            </a:pPr>
            <a:r>
              <a:rPr lang="en-US" smtClean="0"/>
              <a:t>1/6/2011</a:t>
            </a:r>
            <a:endParaRPr lang="en-US"/>
          </a:p>
        </p:txBody>
      </p:sp>
      <p:sp>
        <p:nvSpPr>
          <p:cNvPr id="5" name="Slide Number Placeholder 4"/>
          <p:cNvSpPr>
            <a:spLocks noGrp="1"/>
          </p:cNvSpPr>
          <p:nvPr>
            <p:ph type="sldNum" sz="quarter" idx="11"/>
          </p:nvPr>
        </p:nvSpPr>
        <p:spPr/>
        <p:txBody>
          <a:bodyPr/>
          <a:lstStyle/>
          <a:p>
            <a:pPr>
              <a:defRPr/>
            </a:pPr>
            <a:fld id="{41714D8E-BD82-41DB-9032-4B7BA4ABDEDD}" type="slidenum">
              <a:rPr lang="en-US" smtClean="0"/>
              <a:pPr>
                <a:defRPr/>
              </a:pPr>
              <a:t>10</a:t>
            </a:fld>
            <a:endParaRPr lang="en-US"/>
          </a:p>
        </p:txBody>
      </p:sp>
    </p:spTree>
    <p:extLst>
      <p:ext uri="{BB962C8B-B14F-4D97-AF65-F5344CB8AC3E}">
        <p14:creationId xmlns:p14="http://schemas.microsoft.com/office/powerpoint/2010/main" val="17927663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To Know: </a:t>
            </a:r>
            <a:r>
              <a:rPr lang="en-US" altLang="en-US" b="0" dirty="0" smtClean="0"/>
              <a:t>The Common Formative Assessment learning package contains six modules. The first three modules, Overview and Purpose of Assessment, Meaningful Learning Targets, and Sound Assessment Design were revised in 2016. The remaining three modules addressing how to write selected responses, constructed responses, and performance tasks will be revised at a later time.</a:t>
            </a:r>
          </a:p>
          <a:p>
            <a:endParaRPr lang="en-US" altLang="en-US" b="0" dirty="0" smtClean="0"/>
          </a:p>
          <a:p>
            <a:r>
              <a:rPr lang="en-US" altLang="en-US" dirty="0" smtClean="0"/>
              <a:t>To Know/To Say: </a:t>
            </a:r>
            <a:r>
              <a:rPr lang="en-US" altLang="en-US" b="0" dirty="0" smtClean="0"/>
              <a:t>The preceding slide of the bookshelf graphic represents the Collaborative Work as a whole and is followed by a graphic showing how the </a:t>
            </a:r>
            <a:r>
              <a:rPr lang="en-US" altLang="en-US" dirty="0" smtClean="0"/>
              <a:t>three key areas; Collaborative Teams, Data-Based Decision</a:t>
            </a:r>
            <a:r>
              <a:rPr lang="en-US" altLang="en-US" baseline="0" dirty="0" smtClean="0"/>
              <a:t> M</a:t>
            </a:r>
            <a:r>
              <a:rPr lang="en-US" altLang="en-US" dirty="0" smtClean="0"/>
              <a:t>aking, and Common Formative Assessment,</a:t>
            </a:r>
            <a:r>
              <a:rPr lang="en-US" altLang="en-US" b="0" dirty="0" smtClean="0"/>
              <a:t> align to form the foundation knowledge for Collaborative Work. This slide introduces the first three modules of the Common Formative Assessment learning package; The Overview and Purpose of Assessment, Meaningful Learning Targets, and Sound Assessment Design. Today will address Sound Assessment Design</a:t>
            </a:r>
            <a:endParaRPr lang="en-US" altLang="en-US" dirty="0"/>
          </a:p>
        </p:txBody>
      </p:sp>
      <p:sp>
        <p:nvSpPr>
          <p:cNvPr id="4" name="Date Placeholder 3"/>
          <p:cNvSpPr>
            <a:spLocks noGrp="1"/>
          </p:cNvSpPr>
          <p:nvPr>
            <p:ph type="dt" idx="10"/>
          </p:nvPr>
        </p:nvSpPr>
        <p:spPr/>
        <p:txBody>
          <a:bodyPr/>
          <a:lstStyle/>
          <a:p>
            <a:pPr>
              <a:defRPr/>
            </a:pPr>
            <a:r>
              <a:rPr lang="en-US" smtClean="0"/>
              <a:t>1/6/2011</a:t>
            </a:r>
            <a:endParaRPr lang="en-US"/>
          </a:p>
        </p:txBody>
      </p:sp>
      <p:sp>
        <p:nvSpPr>
          <p:cNvPr id="5" name="Slide Number Placeholder 4"/>
          <p:cNvSpPr>
            <a:spLocks noGrp="1"/>
          </p:cNvSpPr>
          <p:nvPr>
            <p:ph type="sldNum" sz="quarter" idx="11"/>
          </p:nvPr>
        </p:nvSpPr>
        <p:spPr/>
        <p:txBody>
          <a:bodyPr/>
          <a:lstStyle/>
          <a:p>
            <a:pPr>
              <a:defRPr/>
            </a:pPr>
            <a:fld id="{41714D8E-BD82-41DB-9032-4B7BA4ABDEDD}" type="slidenum">
              <a:rPr lang="en-US" smtClean="0"/>
              <a:pPr>
                <a:defRPr/>
              </a:pPr>
              <a:t>11</a:t>
            </a:fld>
            <a:endParaRPr lang="en-US"/>
          </a:p>
        </p:txBody>
      </p:sp>
    </p:spTree>
    <p:extLst>
      <p:ext uri="{BB962C8B-B14F-4D97-AF65-F5344CB8AC3E}">
        <p14:creationId xmlns:p14="http://schemas.microsoft.com/office/powerpoint/2010/main" val="9376334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Know/To Say: </a:t>
            </a:r>
            <a:r>
              <a:rPr lang="en-US" b="0" dirty="0"/>
              <a:t>This is the Common Formative Assessment Infographic </a:t>
            </a:r>
            <a:r>
              <a:rPr lang="en-US" b="0" dirty="0" smtClean="0"/>
              <a:t>updated in May 2017.</a:t>
            </a:r>
            <a:r>
              <a:rPr lang="en-US" b="0" baseline="0" dirty="0" smtClean="0"/>
              <a:t> </a:t>
            </a:r>
            <a:r>
              <a:rPr lang="en-US" b="0" i="1" baseline="0" dirty="0" smtClean="0"/>
              <a:t>Missouri </a:t>
            </a:r>
            <a:r>
              <a:rPr lang="en-US" b="0" i="1" baseline="0" dirty="0"/>
              <a:t>Collaborative Work </a:t>
            </a:r>
            <a:r>
              <a:rPr lang="en-US" b="0" baseline="0" dirty="0"/>
              <a:t>magazine located on MOEDU-SAIL. Definitions, Process, and Benefits are listed on this graphic.</a:t>
            </a:r>
          </a:p>
          <a:p>
            <a:endParaRPr lang="en-US" baseline="0" dirty="0"/>
          </a:p>
          <a:p>
            <a:r>
              <a:rPr lang="en-US" b="0" baseline="0" dirty="0"/>
              <a:t>Common Formative Assessment is one of the foundational pieces of the Collaborative Work process.  Extensive educational research shows the effectiveness of Common Formative Assessments with student achievement.  Definitions and process will be the focus of this training.</a:t>
            </a:r>
          </a:p>
          <a:p>
            <a:endParaRPr lang="en-US" baseline="0" dirty="0"/>
          </a:p>
          <a:p>
            <a:r>
              <a:rPr lang="en-US" baseline="0" dirty="0"/>
              <a:t>To Do: </a:t>
            </a:r>
            <a:r>
              <a:rPr lang="en-US" b="0" baseline="0" dirty="0"/>
              <a:t>Distribute the Common Formative Assessment Infographic Handout.</a:t>
            </a:r>
          </a:p>
          <a:p>
            <a:endParaRPr lang="en-US" b="0" baseline="0" dirty="0"/>
          </a:p>
          <a:p>
            <a:r>
              <a:rPr lang="en-US" b="1" baseline="0" dirty="0"/>
              <a:t>References: </a:t>
            </a:r>
            <a:r>
              <a:rPr lang="en-US" sz="1600" b="0" kern="1200" dirty="0">
                <a:solidFill>
                  <a:schemeClr val="tx1"/>
                </a:solidFill>
                <a:latin typeface="+mn-lt"/>
                <a:ea typeface="+mn-ea"/>
                <a:cs typeface="+mn-cs"/>
              </a:rPr>
              <a:t>Cook &amp; Negron. (2009). </a:t>
            </a:r>
            <a:r>
              <a:rPr lang="en-US" sz="1600" b="0" u="sng" kern="1200" dirty="0">
                <a:solidFill>
                  <a:schemeClr val="tx1"/>
                </a:solidFill>
                <a:latin typeface="+mn-lt"/>
                <a:ea typeface="+mn-ea"/>
                <a:cs typeface="+mn-cs"/>
              </a:rPr>
              <a:t>http://www.powershow.com/view4/52b1e8-NjFmM/Overview to Common Formative Assessments CFAs </a:t>
            </a:r>
            <a:r>
              <a:rPr lang="en-US" sz="1600" b="0" u="sng" kern="1200" dirty="0" err="1">
                <a:solidFill>
                  <a:schemeClr val="tx1"/>
                </a:solidFill>
                <a:latin typeface="+mn-lt"/>
                <a:ea typeface="+mn-ea"/>
                <a:cs typeface="+mn-cs"/>
              </a:rPr>
              <a:t>Powerpoint</a:t>
            </a:r>
            <a:r>
              <a:rPr lang="en-US" sz="1600" b="0" u="sng" kern="1200" dirty="0">
                <a:solidFill>
                  <a:schemeClr val="tx1"/>
                </a:solidFill>
                <a:latin typeface="+mn-lt"/>
                <a:ea typeface="+mn-ea"/>
                <a:cs typeface="+mn-cs"/>
              </a:rPr>
              <a:t> </a:t>
            </a:r>
            <a:r>
              <a:rPr lang="en-US" sz="1600" b="0" u="sng" kern="1200" dirty="0" err="1">
                <a:solidFill>
                  <a:schemeClr val="tx1"/>
                </a:solidFill>
                <a:latin typeface="+mn-lt"/>
                <a:ea typeface="+mn-ea"/>
                <a:cs typeface="+mn-cs"/>
              </a:rPr>
              <a:t>ppt</a:t>
            </a:r>
            <a:r>
              <a:rPr lang="en-US" sz="1600" b="0" u="sng" kern="1200" dirty="0">
                <a:solidFill>
                  <a:schemeClr val="tx1"/>
                </a:solidFill>
                <a:latin typeface="+mn-lt"/>
                <a:ea typeface="+mn-ea"/>
                <a:cs typeface="+mn-cs"/>
              </a:rPr>
              <a:t> presentations</a:t>
            </a:r>
            <a:r>
              <a:rPr lang="en-US" sz="1600" b="0" kern="1200" dirty="0">
                <a:solidFill>
                  <a:schemeClr val="tx1"/>
                </a:solidFill>
                <a:latin typeface="+mn-lt"/>
                <a:ea typeface="+mn-ea"/>
                <a:cs typeface="+mn-cs"/>
              </a:rPr>
              <a:t>. </a:t>
            </a:r>
          </a:p>
          <a:p>
            <a:endParaRPr lang="en-US" sz="1600" b="0" kern="1200" baseline="0" dirty="0">
              <a:solidFill>
                <a:schemeClr val="tx1"/>
              </a:solidFill>
              <a:latin typeface="+mn-lt"/>
              <a:ea typeface="+mn-ea"/>
              <a:cs typeface="+mn-cs"/>
            </a:endParaRPr>
          </a:p>
          <a:p>
            <a:r>
              <a:rPr lang="en-US" sz="1600" b="0" kern="1200" baseline="0" dirty="0" err="1">
                <a:solidFill>
                  <a:schemeClr val="tx1"/>
                </a:solidFill>
                <a:latin typeface="+mn-lt"/>
                <a:ea typeface="+mn-ea"/>
                <a:cs typeface="+mn-cs"/>
              </a:rPr>
              <a:t>Dufour</a:t>
            </a:r>
            <a:r>
              <a:rPr lang="en-US" sz="1600" b="0" kern="1200" baseline="0" dirty="0">
                <a:solidFill>
                  <a:schemeClr val="tx1"/>
                </a:solidFill>
                <a:latin typeface="+mn-lt"/>
                <a:ea typeface="+mn-ea"/>
                <a:cs typeface="+mn-cs"/>
              </a:rPr>
              <a:t>, R., DuFour, R., </a:t>
            </a:r>
            <a:r>
              <a:rPr lang="en-US" sz="1600" b="0" kern="1200" baseline="0" dirty="0" err="1">
                <a:solidFill>
                  <a:schemeClr val="tx1"/>
                </a:solidFill>
                <a:latin typeface="+mn-lt"/>
                <a:ea typeface="+mn-ea"/>
                <a:cs typeface="+mn-cs"/>
              </a:rPr>
              <a:t>Eaker</a:t>
            </a:r>
            <a:r>
              <a:rPr lang="en-US" sz="1600" b="0" kern="1200" baseline="0" dirty="0">
                <a:solidFill>
                  <a:schemeClr val="tx1"/>
                </a:solidFill>
                <a:latin typeface="+mn-lt"/>
                <a:ea typeface="+mn-ea"/>
                <a:cs typeface="+mn-cs"/>
              </a:rPr>
              <a:t>, R. (2007). </a:t>
            </a:r>
            <a:r>
              <a:rPr lang="en-US" sz="1600" b="0" i="1" kern="1200" baseline="0" dirty="0">
                <a:solidFill>
                  <a:schemeClr val="tx1"/>
                </a:solidFill>
                <a:latin typeface="+mn-lt"/>
                <a:ea typeface="+mn-ea"/>
                <a:cs typeface="+mn-cs"/>
              </a:rPr>
              <a:t>The case for common formative assessments.</a:t>
            </a:r>
            <a:r>
              <a:rPr lang="en-US" sz="1600" b="0" kern="1200" baseline="0" dirty="0">
                <a:solidFill>
                  <a:schemeClr val="tx1"/>
                </a:solidFill>
                <a:latin typeface="+mn-lt"/>
                <a:ea typeface="+mn-ea"/>
                <a:cs typeface="+mn-cs"/>
              </a:rPr>
              <a:t> Retrieved from: www.allthingsplc.com.</a:t>
            </a:r>
          </a:p>
          <a:p>
            <a:endParaRPr lang="en-US" sz="1600" b="0" kern="1200" baseline="0" dirty="0">
              <a:solidFill>
                <a:schemeClr val="tx1"/>
              </a:solidFill>
              <a:latin typeface="+mn-lt"/>
              <a:ea typeface="+mn-ea"/>
              <a:cs typeface="+mn-cs"/>
            </a:endParaRPr>
          </a:p>
          <a:p>
            <a:r>
              <a:rPr lang="en-US" sz="1600" b="0" kern="1200" baseline="0" dirty="0" err="1">
                <a:solidFill>
                  <a:schemeClr val="tx1"/>
                </a:solidFill>
                <a:latin typeface="+mn-lt"/>
                <a:ea typeface="+mn-ea"/>
                <a:cs typeface="+mn-cs"/>
              </a:rPr>
              <a:t>O’Connnor</a:t>
            </a:r>
            <a:r>
              <a:rPr lang="en-US" sz="1600" b="0" kern="1200" baseline="0" dirty="0">
                <a:solidFill>
                  <a:schemeClr val="tx1"/>
                </a:solidFill>
                <a:latin typeface="+mn-lt"/>
                <a:ea typeface="+mn-ea"/>
                <a:cs typeface="+mn-cs"/>
              </a:rPr>
              <a:t>, K. (2007). </a:t>
            </a:r>
            <a:r>
              <a:rPr lang="en-US" sz="1600" b="0" i="1" kern="1200" baseline="0" dirty="0">
                <a:solidFill>
                  <a:schemeClr val="tx1"/>
                </a:solidFill>
                <a:latin typeface="+mn-lt"/>
                <a:ea typeface="+mn-ea"/>
                <a:cs typeface="+mn-cs"/>
              </a:rPr>
              <a:t>How to grade for learning: Linking grades to standards. </a:t>
            </a:r>
            <a:r>
              <a:rPr lang="en-US" sz="1600" b="0" i="0" kern="1200" baseline="0" dirty="0">
                <a:solidFill>
                  <a:schemeClr val="tx1"/>
                </a:solidFill>
                <a:latin typeface="+mn-lt"/>
                <a:ea typeface="+mn-ea"/>
                <a:cs typeface="+mn-cs"/>
              </a:rPr>
              <a:t>Glenview, IL: Skylight Professional Development.</a:t>
            </a:r>
            <a:endParaRPr lang="en-US" b="0" baseline="0" dirty="0"/>
          </a:p>
          <a:p>
            <a:endParaRPr lang="en-US" b="1" baseline="0" dirty="0"/>
          </a:p>
          <a:p>
            <a:r>
              <a:rPr lang="en-US" b="1" baseline="0" dirty="0"/>
              <a:t>Handout:  </a:t>
            </a:r>
            <a:r>
              <a:rPr lang="en-US" b="0" baseline="0" dirty="0"/>
              <a:t>Common Formative Assessment Infographic</a:t>
            </a:r>
            <a:endParaRPr lang="en-US" b="1" dirty="0"/>
          </a:p>
        </p:txBody>
      </p:sp>
      <p:sp>
        <p:nvSpPr>
          <p:cNvPr id="4" name="Date Placeholder 3"/>
          <p:cNvSpPr>
            <a:spLocks noGrp="1"/>
          </p:cNvSpPr>
          <p:nvPr>
            <p:ph type="dt" idx="10"/>
          </p:nvPr>
        </p:nvSpPr>
        <p:spPr/>
        <p:txBody>
          <a:bodyPr/>
          <a:lstStyle/>
          <a:p>
            <a:pPr>
              <a:defRPr/>
            </a:pPr>
            <a:r>
              <a:rPr lang="en-US"/>
              <a:t>1/6/2011</a:t>
            </a:r>
          </a:p>
        </p:txBody>
      </p:sp>
      <p:sp>
        <p:nvSpPr>
          <p:cNvPr id="5" name="Slide Number Placeholder 4"/>
          <p:cNvSpPr>
            <a:spLocks noGrp="1"/>
          </p:cNvSpPr>
          <p:nvPr>
            <p:ph type="sldNum" sz="quarter" idx="11"/>
          </p:nvPr>
        </p:nvSpPr>
        <p:spPr/>
        <p:txBody>
          <a:bodyPr/>
          <a:lstStyle/>
          <a:p>
            <a:pPr>
              <a:defRPr/>
            </a:pPr>
            <a:fld id="{41714D8E-BD82-41DB-9032-4B7BA4ABDEDD}" type="slidenum">
              <a:rPr lang="en-US" smtClean="0"/>
              <a:pPr>
                <a:defRPr/>
              </a:pPr>
              <a:t>12</a:t>
            </a:fld>
            <a:endParaRPr lang="en-US"/>
          </a:p>
        </p:txBody>
      </p:sp>
    </p:spTree>
    <p:extLst>
      <p:ext uri="{BB962C8B-B14F-4D97-AF65-F5344CB8AC3E}">
        <p14:creationId xmlns:p14="http://schemas.microsoft.com/office/powerpoint/2010/main" val="1943572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a:latin typeface="Calibri (Body)"/>
              </a:rPr>
              <a:t>To Know/To Say: </a:t>
            </a:r>
            <a:r>
              <a:rPr lang="en-US" altLang="en-US" b="0" dirty="0">
                <a:latin typeface="Calibri (Body)"/>
              </a:rPr>
              <a:t>Explain how the Missouri Teacher Standards fit with Common Formative Assessment.</a:t>
            </a:r>
          </a:p>
          <a:p>
            <a:endParaRPr lang="en-US" altLang="en-US" dirty="0">
              <a:latin typeface="Calibri (Body)"/>
            </a:endParaRPr>
          </a:p>
          <a:p>
            <a:r>
              <a:rPr lang="en-US" altLang="en-US" dirty="0">
                <a:latin typeface="Calibri (Body)"/>
              </a:rPr>
              <a:t>Standard #7: </a:t>
            </a:r>
            <a:r>
              <a:rPr lang="en-US" altLang="en-US" b="0" dirty="0">
                <a:latin typeface="Calibri (Body)"/>
              </a:rPr>
              <a:t>Student Assessment and Data Analysis</a:t>
            </a:r>
            <a:r>
              <a:rPr lang="en-US" altLang="en-US" dirty="0">
                <a:latin typeface="Calibri (Body)"/>
              </a:rPr>
              <a:t>: </a:t>
            </a:r>
            <a:r>
              <a:rPr lang="en-US" altLang="en-US" b="0" dirty="0">
                <a:latin typeface="Calibri (Body)"/>
              </a:rPr>
              <a:t>The teacher understands and uses formative and summative assessment strategies to assess the learner’s progress and uses both classroom and standardized assessment data to plan ongoing instruction. The teacher monitors the performance of each student, and devises instruction to enable students to grow and develop, making adequate academic progress. </a:t>
            </a:r>
          </a:p>
          <a:p>
            <a:r>
              <a:rPr lang="en-US" altLang="en-US" dirty="0">
                <a:latin typeface="Calibri (Body)"/>
              </a:rPr>
              <a:t>Standard #2: </a:t>
            </a:r>
            <a:r>
              <a:rPr lang="en-US" altLang="en-US" b="0" dirty="0">
                <a:latin typeface="Calibri (Body)"/>
              </a:rPr>
              <a:t>Student Learning, Growth and Development: The teacher understands how students learn, develop and differ in their approaches to learning. The teacher provides learning opportunities that are adapted to diverse learners and support the intellectual, social, and personal development of all students.</a:t>
            </a:r>
          </a:p>
          <a:p>
            <a:r>
              <a:rPr lang="en-US" altLang="en-US" dirty="0">
                <a:latin typeface="Calibri (Body)"/>
              </a:rPr>
              <a:t>Standard #4:  </a:t>
            </a:r>
            <a:r>
              <a:rPr lang="en-US" altLang="en-US" b="0" dirty="0">
                <a:latin typeface="Calibri (Body)"/>
              </a:rPr>
              <a:t>Critical Thinking: The teacher uses a variety of instructional strategies and resources to encourage students’ critical thinking, problem solving, and performance skills.</a:t>
            </a:r>
          </a:p>
          <a:p>
            <a:r>
              <a:rPr lang="en-US" altLang="en-US" dirty="0">
                <a:latin typeface="Calibri (Body)"/>
              </a:rPr>
              <a:t>Standard #9: </a:t>
            </a:r>
            <a:r>
              <a:rPr lang="en-US" altLang="en-US" b="0" dirty="0">
                <a:latin typeface="Calibri (Body)"/>
              </a:rPr>
              <a:t>Professional Collaboration: The teacher has effective working relationships with students, parents, school colleagues, and community members.  </a:t>
            </a:r>
          </a:p>
          <a:p>
            <a:endParaRPr lang="en-US" altLang="en-US" sz="1100" b="0" dirty="0">
              <a:latin typeface="Calibri (Body)"/>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100" b="1" dirty="0">
                <a:latin typeface="Calibri (Body)"/>
              </a:rPr>
              <a:t>Reference:</a:t>
            </a:r>
            <a:r>
              <a:rPr lang="en-US" sz="1100" b="1" baseline="0" dirty="0">
                <a:latin typeface="Calibri (Body)"/>
              </a:rPr>
              <a:t> </a:t>
            </a:r>
            <a:r>
              <a:rPr lang="en-US" sz="1100" b="0" baseline="0" dirty="0">
                <a:latin typeface="Calibri (Body)"/>
              </a:rPr>
              <a:t>Missouri Department of Elementary and Secondary Education (2013). </a:t>
            </a:r>
            <a:r>
              <a:rPr lang="en-US" sz="1100" b="0" i="1" baseline="0" dirty="0">
                <a:latin typeface="Calibri (Body)"/>
              </a:rPr>
              <a:t>Teacher standards: Missouri’s educator evaluation system. </a:t>
            </a:r>
            <a:r>
              <a:rPr lang="en-US" sz="1100" b="0" i="0" baseline="0" dirty="0">
                <a:latin typeface="Calibri (Body)"/>
              </a:rPr>
              <a:t>Retrieved from:  http://dese.mo.gov/sites/default/files/TeacherStandards.pdf. </a:t>
            </a:r>
            <a:endParaRPr lang="en-US" sz="1100" b="0" dirty="0">
              <a:solidFill>
                <a:srgbClr val="FF0000"/>
              </a:solidFill>
              <a:latin typeface="Calibri (Body)"/>
            </a:endParaRPr>
          </a:p>
        </p:txBody>
      </p:sp>
      <p:sp>
        <p:nvSpPr>
          <p:cNvPr id="4" name="Date Placeholder 3"/>
          <p:cNvSpPr>
            <a:spLocks noGrp="1"/>
          </p:cNvSpPr>
          <p:nvPr>
            <p:ph type="dt" sz="quarter" idx="1"/>
          </p:nvPr>
        </p:nvSpPr>
        <p:spPr/>
        <p:txBody>
          <a:bodyPr/>
          <a:lstStyle/>
          <a:p>
            <a:pPr>
              <a:defRPr/>
            </a:pPr>
            <a:r>
              <a:rPr lang="en-US"/>
              <a:t>1/6/2011</a:t>
            </a:r>
          </a:p>
        </p:txBody>
      </p:sp>
      <p:sp>
        <p:nvSpPr>
          <p:cNvPr id="26629" name="Slide Number Placeholder 4"/>
          <p:cNvSpPr>
            <a:spLocks noGrp="1"/>
          </p:cNvSpPr>
          <p:nvPr>
            <p:ph type="sldNum" sz="quarter" idx="5"/>
          </p:nvPr>
        </p:nvSpPr>
        <p:spPr bwMode="auto">
          <a:noFill/>
          <a:ln>
            <a:miter lim="800000"/>
            <a:headEnd/>
            <a:tailEnd/>
          </a:ln>
        </p:spPr>
        <p:txBody>
          <a:bodyPr/>
          <a:lstStyle/>
          <a:p>
            <a:fld id="{06F99135-A3EC-47E7-9D1B-6E44105D0B9B}" type="slidenum">
              <a:rPr lang="en-US" altLang="en-US"/>
              <a:pPr/>
              <a:t>13</a:t>
            </a:fld>
            <a:endParaRPr lang="en-US" altLang="en-US"/>
          </a:p>
        </p:txBody>
      </p:sp>
    </p:spTree>
    <p:extLst>
      <p:ext uri="{BB962C8B-B14F-4D97-AF65-F5344CB8AC3E}">
        <p14:creationId xmlns:p14="http://schemas.microsoft.com/office/powerpoint/2010/main" val="2138591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a:t>To Know/To Say: </a:t>
            </a:r>
            <a:r>
              <a:rPr lang="en-US" altLang="en-US" b="0" dirty="0"/>
              <a:t>The area of focus for the day is the last bullet. In module #2, you began the process for developing a pre/post assessment which may be used in the data team process (steps 1 through 5 in the CFA Template). Today, you will continue that process by completing steps 6 through 11 in the CFA Template.</a:t>
            </a:r>
          </a:p>
          <a:p>
            <a:endParaRPr lang="en-US" altLang="en-US" b="0" dirty="0"/>
          </a:p>
          <a:p>
            <a:r>
              <a:rPr lang="en-US" altLang="en-US" dirty="0"/>
              <a:t>Handout: </a:t>
            </a:r>
            <a:r>
              <a:rPr lang="en-US" altLang="en-US" b="0" dirty="0"/>
              <a:t>CFA template (if participants have completed steps 1-5 and brought their templates with them, they will not need another copy. If they did not bring a partially completed copy, provide a copy of the template.)</a:t>
            </a:r>
          </a:p>
        </p:txBody>
      </p:sp>
      <p:sp>
        <p:nvSpPr>
          <p:cNvPr id="4" name="Date Placeholder 3"/>
          <p:cNvSpPr>
            <a:spLocks noGrp="1"/>
          </p:cNvSpPr>
          <p:nvPr>
            <p:ph type="dt" sz="quarter" idx="1"/>
          </p:nvPr>
        </p:nvSpPr>
        <p:spPr/>
        <p:txBody>
          <a:bodyPr/>
          <a:lstStyle/>
          <a:p>
            <a:pPr>
              <a:defRPr/>
            </a:pPr>
            <a:r>
              <a:rPr lang="en-US"/>
              <a:t>1/6/2011</a:t>
            </a:r>
          </a:p>
        </p:txBody>
      </p:sp>
      <p:sp>
        <p:nvSpPr>
          <p:cNvPr id="28677" name="Slide Number Placeholder 4"/>
          <p:cNvSpPr>
            <a:spLocks noGrp="1"/>
          </p:cNvSpPr>
          <p:nvPr>
            <p:ph type="sldNum" sz="quarter" idx="5"/>
          </p:nvPr>
        </p:nvSpPr>
        <p:spPr bwMode="auto">
          <a:noFill/>
          <a:ln>
            <a:miter lim="800000"/>
            <a:headEnd/>
            <a:tailEnd/>
          </a:ln>
        </p:spPr>
        <p:txBody>
          <a:bodyPr/>
          <a:lstStyle/>
          <a:p>
            <a:fld id="{7AA43339-8C43-4C4C-8947-7465D7CA8873}" type="slidenum">
              <a:rPr lang="en-US" altLang="en-US"/>
              <a:pPr/>
              <a:t>14</a:t>
            </a:fld>
            <a:endParaRPr lang="en-US" altLang="en-US"/>
          </a:p>
        </p:txBody>
      </p:sp>
    </p:spTree>
    <p:extLst>
      <p:ext uri="{BB962C8B-B14F-4D97-AF65-F5344CB8AC3E}">
        <p14:creationId xmlns:p14="http://schemas.microsoft.com/office/powerpoint/2010/main" val="7759148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a:t>To Know/To Say: </a:t>
            </a:r>
            <a:r>
              <a:rPr lang="en-US" altLang="en-US" b="0" dirty="0"/>
              <a:t>Our outcomes for the day are … (paraphrase outcomes or ask participants to read.)</a:t>
            </a:r>
          </a:p>
        </p:txBody>
      </p:sp>
      <p:sp>
        <p:nvSpPr>
          <p:cNvPr id="4" name="Date Placeholder 3"/>
          <p:cNvSpPr>
            <a:spLocks noGrp="1"/>
          </p:cNvSpPr>
          <p:nvPr>
            <p:ph type="dt" sz="quarter" idx="1"/>
          </p:nvPr>
        </p:nvSpPr>
        <p:spPr/>
        <p:txBody>
          <a:bodyPr/>
          <a:lstStyle/>
          <a:p>
            <a:pPr>
              <a:defRPr/>
            </a:pPr>
            <a:r>
              <a:rPr lang="en-US"/>
              <a:t>1/6/2011</a:t>
            </a:r>
          </a:p>
        </p:txBody>
      </p:sp>
      <p:sp>
        <p:nvSpPr>
          <p:cNvPr id="30725" name="Slide Number Placeholder 4"/>
          <p:cNvSpPr>
            <a:spLocks noGrp="1"/>
          </p:cNvSpPr>
          <p:nvPr>
            <p:ph type="sldNum" sz="quarter" idx="5"/>
          </p:nvPr>
        </p:nvSpPr>
        <p:spPr bwMode="auto">
          <a:noFill/>
          <a:ln>
            <a:miter lim="800000"/>
            <a:headEnd/>
            <a:tailEnd/>
          </a:ln>
        </p:spPr>
        <p:txBody>
          <a:bodyPr/>
          <a:lstStyle/>
          <a:p>
            <a:fld id="{50F3C730-9F55-44C4-BA1A-170A64A4D78C}" type="slidenum">
              <a:rPr lang="en-US" altLang="en-US"/>
              <a:pPr/>
              <a:t>15</a:t>
            </a:fld>
            <a:endParaRPr lang="en-US" altLang="en-US"/>
          </a:p>
        </p:txBody>
      </p:sp>
    </p:spTree>
    <p:extLst>
      <p:ext uri="{BB962C8B-B14F-4D97-AF65-F5344CB8AC3E}">
        <p14:creationId xmlns:p14="http://schemas.microsoft.com/office/powerpoint/2010/main" val="18966588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a:t>To Know/To Say: </a:t>
            </a:r>
            <a:r>
              <a:rPr lang="en-US" altLang="en-US" b="0" dirty="0"/>
              <a:t>These essential questions will guide our work for this session. We will review these questions at the end of the session.</a:t>
            </a:r>
          </a:p>
        </p:txBody>
      </p:sp>
      <p:sp>
        <p:nvSpPr>
          <p:cNvPr id="4" name="Date Placeholder 3"/>
          <p:cNvSpPr>
            <a:spLocks noGrp="1"/>
          </p:cNvSpPr>
          <p:nvPr>
            <p:ph type="dt" sz="quarter" idx="1"/>
          </p:nvPr>
        </p:nvSpPr>
        <p:spPr/>
        <p:txBody>
          <a:bodyPr/>
          <a:lstStyle/>
          <a:p>
            <a:pPr>
              <a:defRPr/>
            </a:pPr>
            <a:r>
              <a:rPr lang="en-US"/>
              <a:t>1/6/2011</a:t>
            </a:r>
          </a:p>
        </p:txBody>
      </p:sp>
      <p:sp>
        <p:nvSpPr>
          <p:cNvPr id="32773" name="Slide Number Placeholder 4"/>
          <p:cNvSpPr>
            <a:spLocks noGrp="1"/>
          </p:cNvSpPr>
          <p:nvPr>
            <p:ph type="sldNum" sz="quarter" idx="5"/>
          </p:nvPr>
        </p:nvSpPr>
        <p:spPr bwMode="auto">
          <a:noFill/>
          <a:ln>
            <a:miter lim="800000"/>
            <a:headEnd/>
            <a:tailEnd/>
          </a:ln>
        </p:spPr>
        <p:txBody>
          <a:bodyPr/>
          <a:lstStyle/>
          <a:p>
            <a:fld id="{5B4B64AA-4FDE-46C1-BED0-8BBFCE6F7AC6}" type="slidenum">
              <a:rPr lang="en-US" altLang="en-US"/>
              <a:pPr/>
              <a:t>16</a:t>
            </a:fld>
            <a:endParaRPr lang="en-US" altLang="en-US"/>
          </a:p>
        </p:txBody>
      </p:sp>
    </p:spTree>
    <p:extLst>
      <p:ext uri="{BB962C8B-B14F-4D97-AF65-F5344CB8AC3E}">
        <p14:creationId xmlns:p14="http://schemas.microsoft.com/office/powerpoint/2010/main" val="21551115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a:t>To Know/To Say: </a:t>
            </a:r>
            <a:r>
              <a:rPr lang="en-US" altLang="en-US" b="0" dirty="0"/>
              <a:t>As in previous sessions, these are our norms for the day. Would anyone like to add any norms that are important to you?</a:t>
            </a:r>
          </a:p>
        </p:txBody>
      </p:sp>
      <p:sp>
        <p:nvSpPr>
          <p:cNvPr id="4" name="Date Placeholder 3"/>
          <p:cNvSpPr>
            <a:spLocks noGrp="1"/>
          </p:cNvSpPr>
          <p:nvPr>
            <p:ph type="dt" sz="quarter" idx="1"/>
          </p:nvPr>
        </p:nvSpPr>
        <p:spPr/>
        <p:txBody>
          <a:bodyPr/>
          <a:lstStyle/>
          <a:p>
            <a:pPr>
              <a:defRPr/>
            </a:pPr>
            <a:r>
              <a:rPr lang="en-US"/>
              <a:t>1/6/2011</a:t>
            </a:r>
          </a:p>
        </p:txBody>
      </p:sp>
      <p:sp>
        <p:nvSpPr>
          <p:cNvPr id="36869" name="Slide Number Placeholder 4"/>
          <p:cNvSpPr>
            <a:spLocks noGrp="1"/>
          </p:cNvSpPr>
          <p:nvPr>
            <p:ph type="sldNum" sz="quarter" idx="5"/>
          </p:nvPr>
        </p:nvSpPr>
        <p:spPr bwMode="auto">
          <a:noFill/>
          <a:ln>
            <a:miter lim="800000"/>
            <a:headEnd/>
            <a:tailEnd/>
          </a:ln>
        </p:spPr>
        <p:txBody>
          <a:bodyPr/>
          <a:lstStyle/>
          <a:p>
            <a:fld id="{77940E80-82E6-4F5F-A57D-081629A80DFF}" type="slidenum">
              <a:rPr lang="en-US" altLang="en-US"/>
              <a:pPr/>
              <a:t>17</a:t>
            </a:fld>
            <a:endParaRPr lang="en-US" altLang="en-US"/>
          </a:p>
        </p:txBody>
      </p:sp>
    </p:spTree>
    <p:extLst>
      <p:ext uri="{BB962C8B-B14F-4D97-AF65-F5344CB8AC3E}">
        <p14:creationId xmlns:p14="http://schemas.microsoft.com/office/powerpoint/2010/main" val="24603137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ln>
            <a:miter lim="800000"/>
            <a:headEnd/>
            <a:tailEnd/>
          </a:ln>
        </p:spPr>
        <p:txBody>
          <a:bodyPr/>
          <a:lstStyle/>
          <a:p>
            <a:fld id="{61694E7E-C459-44DC-94AF-9B182E82E94C}" type="slidenum">
              <a:rPr lang="en-US" altLang="en-US">
                <a:solidFill>
                  <a:srgbClr val="000000"/>
                </a:solidFill>
              </a:rPr>
              <a:pPr/>
              <a:t>18</a:t>
            </a:fld>
            <a:endParaRPr lang="en-US" altLang="en-US">
              <a:solidFill>
                <a:srgbClr val="000000"/>
              </a:solidFill>
            </a:endParaRPr>
          </a:p>
        </p:txBody>
      </p:sp>
      <p:sp>
        <p:nvSpPr>
          <p:cNvPr id="38915" name="Rectangle 2"/>
          <p:cNvSpPr>
            <a:spLocks noGrp="1" noRot="1" noChangeAspect="1" noChangeArrowheads="1" noTextEdit="1"/>
          </p:cNvSpPr>
          <p:nvPr>
            <p:ph type="sldImg"/>
          </p:nvPr>
        </p:nvSpPr>
        <p:spPr bwMode="auto">
          <a:xfrm>
            <a:off x="1200150" y="703263"/>
            <a:ext cx="4679950" cy="3509962"/>
          </a:xfrm>
          <a:noFill/>
          <a:ln>
            <a:solidFill>
              <a:srgbClr val="000000"/>
            </a:solidFill>
            <a:miter lim="800000"/>
            <a:headEnd/>
            <a:tailEnd/>
          </a:ln>
        </p:spPr>
      </p:sp>
      <p:sp>
        <p:nvSpPr>
          <p:cNvPr id="389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altLang="en-US" dirty="0"/>
              <a:t>To Know/To Say: </a:t>
            </a:r>
            <a:r>
              <a:rPr lang="en-US" altLang="en-US" b="0" dirty="0" err="1"/>
              <a:t>Stiggins</a:t>
            </a:r>
            <a:r>
              <a:rPr lang="en-US" altLang="en-US" b="0" dirty="0"/>
              <a:t> and </a:t>
            </a:r>
            <a:r>
              <a:rPr lang="en-US" altLang="en-US" b="0" dirty="0" err="1"/>
              <a:t>Chappuis</a:t>
            </a:r>
            <a:r>
              <a:rPr lang="en-US" altLang="en-US" b="0" dirty="0"/>
              <a:t> developed 5 keys for assessment. The keys are clustered around two main components, ‘accurate assessment’ and ‘effectively used’. The 4 major keys are: 1) Clear Purpose – Why are we assessing? 2) Clear Learning Targets - Assess what? What are the learning targets? 3) Sound Design - Assess how? What methods are we using to assess? 4) Effective Communication – Communicate how? How are we managing and reporting the assessment results? The fifth key is student involvement, which is connected to the other 4 keys. As we progress with the keys you will note the interdependence they have on curriculum, instruction, and summative assessment. These keys are also the basis for </a:t>
            </a:r>
            <a:r>
              <a:rPr lang="en-US" altLang="en-US" b="0" dirty="0" err="1"/>
              <a:t>Chappuis</a:t>
            </a:r>
            <a:r>
              <a:rPr lang="en-US" altLang="en-US" b="0" dirty="0"/>
              <a:t>’ 7 strategies for assessment and Assessment Capable Learners.  </a:t>
            </a:r>
          </a:p>
          <a:p>
            <a:pPr eaLnBrk="1" hangingPunct="1"/>
            <a:endParaRPr lang="en-US" altLang="en-US" b="0" dirty="0">
              <a:solidFill>
                <a:srgbClr val="FF0000"/>
              </a:solidFill>
            </a:endParaRPr>
          </a:p>
          <a:p>
            <a:pPr eaLnBrk="1" hangingPunct="1"/>
            <a:r>
              <a:rPr lang="en-US" altLang="en-US" dirty="0">
                <a:solidFill>
                  <a:srgbClr val="FF0000"/>
                </a:solidFill>
              </a:rPr>
              <a:t>To Do: </a:t>
            </a:r>
            <a:r>
              <a:rPr lang="en-US" altLang="en-US" b="0" dirty="0">
                <a:solidFill>
                  <a:srgbClr val="FF0000"/>
                </a:solidFill>
              </a:rPr>
              <a:t>Trainer may have a handout of this slide for review purposes.</a:t>
            </a:r>
          </a:p>
          <a:p>
            <a:pPr eaLnBrk="1" hangingPunct="1"/>
            <a:endParaRPr lang="en-US" altLang="en-US" b="0" dirty="0">
              <a:solidFill>
                <a:srgbClr val="FF0000"/>
              </a:solidFill>
            </a:endParaRPr>
          </a:p>
          <a:p>
            <a:pPr eaLnBrk="1" hangingPunct="1"/>
            <a:r>
              <a:rPr lang="en-US" altLang="en-US" b="0" dirty="0">
                <a:solidFill>
                  <a:srgbClr val="FF0000"/>
                </a:solidFill>
              </a:rPr>
              <a:t>NOTE: Refer back to Module 1 for a review of Key 1 if necessary.</a:t>
            </a:r>
          </a:p>
          <a:p>
            <a:pPr eaLnBrk="1" hangingPunct="1"/>
            <a:r>
              <a:rPr lang="en-US" altLang="en-US" b="0" dirty="0">
                <a:solidFill>
                  <a:srgbClr val="FF0000"/>
                </a:solidFill>
              </a:rPr>
              <a:t> </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dirty="0">
                <a:solidFill>
                  <a:srgbClr val="FF0000"/>
                </a:solidFill>
              </a:rPr>
              <a:t>Reference: </a:t>
            </a:r>
            <a:r>
              <a:rPr lang="en-US" altLang="en-US" b="0" dirty="0">
                <a:solidFill>
                  <a:srgbClr val="FF0000"/>
                </a:solidFill>
              </a:rPr>
              <a:t> </a:t>
            </a:r>
            <a:r>
              <a:rPr lang="en-US" sz="1600" b="0" baseline="0" dirty="0" err="1">
                <a:latin typeface="+mn-lt"/>
              </a:rPr>
              <a:t>Stiggins</a:t>
            </a:r>
            <a:r>
              <a:rPr lang="en-US" sz="1600" b="0" baseline="0" dirty="0">
                <a:latin typeface="+mn-lt"/>
              </a:rPr>
              <a:t>, R., </a:t>
            </a:r>
            <a:r>
              <a:rPr lang="en-US" sz="1600" b="0" baseline="0" dirty="0" err="1">
                <a:latin typeface="+mn-lt"/>
              </a:rPr>
              <a:t>Arter</a:t>
            </a:r>
            <a:r>
              <a:rPr lang="en-US" sz="1600" b="0" baseline="0" dirty="0">
                <a:latin typeface="+mn-lt"/>
              </a:rPr>
              <a:t>, J., </a:t>
            </a:r>
            <a:r>
              <a:rPr lang="en-US" sz="1600" b="0" baseline="0" dirty="0" err="1">
                <a:latin typeface="+mn-lt"/>
              </a:rPr>
              <a:t>Chappuis</a:t>
            </a:r>
            <a:r>
              <a:rPr lang="en-US" sz="1600" b="0" baseline="0" dirty="0">
                <a:latin typeface="+mn-lt"/>
              </a:rPr>
              <a:t>, J., &amp; </a:t>
            </a:r>
            <a:r>
              <a:rPr lang="en-US" sz="1600" b="0" baseline="0" dirty="0" err="1">
                <a:latin typeface="+mn-lt"/>
              </a:rPr>
              <a:t>Chappuis</a:t>
            </a:r>
            <a:r>
              <a:rPr lang="en-US" sz="1600" b="0" baseline="0" dirty="0">
                <a:latin typeface="+mn-lt"/>
              </a:rPr>
              <a:t>, S., (2004). </a:t>
            </a:r>
            <a:r>
              <a:rPr lang="en-US" sz="1600" b="0" i="1" baseline="0" dirty="0">
                <a:latin typeface="+mn-lt"/>
              </a:rPr>
              <a:t>Classroom assessment for student learning: Doing it right – Using it well </a:t>
            </a:r>
            <a:r>
              <a:rPr lang="en-US" sz="1600" b="0" i="0" baseline="0" dirty="0">
                <a:latin typeface="+mn-lt"/>
              </a:rPr>
              <a:t>(2</a:t>
            </a:r>
            <a:r>
              <a:rPr lang="en-US" sz="1600" b="0" i="0" baseline="30000" dirty="0">
                <a:latin typeface="+mn-lt"/>
              </a:rPr>
              <a:t>nd</a:t>
            </a:r>
            <a:r>
              <a:rPr lang="en-US" sz="1600" b="0" i="0" baseline="0" dirty="0">
                <a:latin typeface="+mn-lt"/>
              </a:rPr>
              <a:t> ed.). Portland, OR: Pearson Assessment Training Institute, Inc.</a:t>
            </a:r>
            <a:endParaRPr lang="en-US" altLang="en-US" b="0" dirty="0"/>
          </a:p>
          <a:p>
            <a:pPr eaLnBrk="1" hangingPunct="1"/>
            <a:endParaRPr lang="en-US" altLang="en-US" b="0" dirty="0">
              <a:solidFill>
                <a:srgbClr val="FF0000"/>
              </a:solidFill>
            </a:endParaRPr>
          </a:p>
          <a:p>
            <a:pPr eaLnBrk="1" hangingPunct="1"/>
            <a:r>
              <a:rPr lang="en-US" altLang="en-US" dirty="0">
                <a:solidFill>
                  <a:srgbClr val="FF0000"/>
                </a:solidFill>
              </a:rPr>
              <a:t>Handout: </a:t>
            </a:r>
            <a:r>
              <a:rPr lang="en-US" altLang="en-US" b="0" dirty="0">
                <a:solidFill>
                  <a:srgbClr val="FF0000"/>
                </a:solidFill>
              </a:rPr>
              <a:t>Accurate Assessment slide (optional)</a:t>
            </a:r>
            <a:endParaRPr lang="en-US" altLang="en-US" dirty="0">
              <a:solidFill>
                <a:srgbClr val="FF0000"/>
              </a:solidFill>
            </a:endParaRPr>
          </a:p>
        </p:txBody>
      </p:sp>
    </p:spTree>
    <p:extLst>
      <p:ext uri="{BB962C8B-B14F-4D97-AF65-F5344CB8AC3E}">
        <p14:creationId xmlns:p14="http://schemas.microsoft.com/office/powerpoint/2010/main" val="30266305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ln>
            <a:miter lim="800000"/>
            <a:headEnd/>
            <a:tailEnd/>
          </a:ln>
        </p:spPr>
        <p:txBody>
          <a:bodyPr/>
          <a:lstStyle/>
          <a:p>
            <a:fld id="{29E4B973-03D2-4B94-B99B-A9194A925B9E}" type="slidenum">
              <a:rPr lang="en-US" altLang="en-US">
                <a:solidFill>
                  <a:srgbClr val="000000"/>
                </a:solidFill>
              </a:rPr>
              <a:pPr/>
              <a:t>19</a:t>
            </a:fld>
            <a:endParaRPr lang="en-US" altLang="en-US">
              <a:solidFill>
                <a:srgbClr val="000000"/>
              </a:solidFill>
            </a:endParaRPr>
          </a:p>
        </p:txBody>
      </p:sp>
      <p:sp>
        <p:nvSpPr>
          <p:cNvPr id="40963" name="Rectangle 2"/>
          <p:cNvSpPr>
            <a:spLocks noGrp="1" noRot="1" noChangeAspect="1" noChangeArrowheads="1" noTextEdit="1"/>
          </p:cNvSpPr>
          <p:nvPr>
            <p:ph type="sldImg"/>
          </p:nvPr>
        </p:nvSpPr>
        <p:spPr bwMode="auto">
          <a:xfrm>
            <a:off x="1200150" y="703263"/>
            <a:ext cx="4679950" cy="3509962"/>
          </a:xfrm>
          <a:noFill/>
          <a:ln>
            <a:solidFill>
              <a:srgbClr val="000000"/>
            </a:solidFill>
            <a:miter lim="800000"/>
            <a:headEnd/>
            <a:tailEnd/>
          </a:ln>
        </p:spPr>
      </p:sp>
      <p:sp>
        <p:nvSpPr>
          <p:cNvPr id="409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altLang="en-US" dirty="0"/>
              <a:t>To Know/To Say: </a:t>
            </a:r>
            <a:r>
              <a:rPr lang="en-US" altLang="en-US" b="0" dirty="0"/>
              <a:t>Sound Design or how we assess is the key which will be the focus for today’s training.</a:t>
            </a:r>
          </a:p>
          <a:p>
            <a:pPr eaLnBrk="1" hangingPunct="1"/>
            <a:endParaRPr lang="en-US" altLang="en-US" b="0"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dirty="0">
                <a:solidFill>
                  <a:srgbClr val="FF0000"/>
                </a:solidFill>
              </a:rPr>
              <a:t>Reference:</a:t>
            </a:r>
            <a:r>
              <a:rPr lang="en-US" altLang="en-US" b="0" dirty="0">
                <a:solidFill>
                  <a:srgbClr val="FF0000"/>
                </a:solidFill>
              </a:rPr>
              <a:t> </a:t>
            </a:r>
            <a:r>
              <a:rPr lang="en-US" sz="1600" b="0" baseline="0" dirty="0" err="1">
                <a:latin typeface="+mn-lt"/>
              </a:rPr>
              <a:t>Stiggins</a:t>
            </a:r>
            <a:r>
              <a:rPr lang="en-US" sz="1600" b="0" baseline="0" dirty="0">
                <a:latin typeface="+mn-lt"/>
              </a:rPr>
              <a:t>, R., </a:t>
            </a:r>
            <a:r>
              <a:rPr lang="en-US" sz="1600" b="0" baseline="0" dirty="0" err="1">
                <a:latin typeface="+mn-lt"/>
              </a:rPr>
              <a:t>Arter</a:t>
            </a:r>
            <a:r>
              <a:rPr lang="en-US" sz="1600" b="0" baseline="0" dirty="0">
                <a:latin typeface="+mn-lt"/>
              </a:rPr>
              <a:t>, J., </a:t>
            </a:r>
            <a:r>
              <a:rPr lang="en-US" sz="1600" b="0" baseline="0" dirty="0" err="1">
                <a:latin typeface="+mn-lt"/>
              </a:rPr>
              <a:t>Chappuis</a:t>
            </a:r>
            <a:r>
              <a:rPr lang="en-US" sz="1600" b="0" baseline="0" dirty="0">
                <a:latin typeface="+mn-lt"/>
              </a:rPr>
              <a:t>, J., &amp; </a:t>
            </a:r>
            <a:r>
              <a:rPr lang="en-US" sz="1600" b="0" baseline="0" dirty="0" err="1">
                <a:latin typeface="+mn-lt"/>
              </a:rPr>
              <a:t>Chappuis</a:t>
            </a:r>
            <a:r>
              <a:rPr lang="en-US" sz="1600" b="0" baseline="0" dirty="0">
                <a:latin typeface="+mn-lt"/>
              </a:rPr>
              <a:t>, S., (2004). </a:t>
            </a:r>
            <a:r>
              <a:rPr lang="en-US" sz="1600" b="0" i="1" baseline="0" dirty="0">
                <a:latin typeface="+mn-lt"/>
              </a:rPr>
              <a:t>Classroom assessment for student learning: Doing it right – Using it well </a:t>
            </a:r>
            <a:r>
              <a:rPr lang="en-US" sz="1600" b="0" i="0" baseline="0" dirty="0">
                <a:latin typeface="+mn-lt"/>
              </a:rPr>
              <a:t>(2</a:t>
            </a:r>
            <a:r>
              <a:rPr lang="en-US" sz="1600" b="0" i="0" baseline="30000" dirty="0">
                <a:latin typeface="+mn-lt"/>
              </a:rPr>
              <a:t>nd</a:t>
            </a:r>
            <a:r>
              <a:rPr lang="en-US" sz="1600" b="0" i="0" baseline="0" dirty="0">
                <a:latin typeface="+mn-lt"/>
              </a:rPr>
              <a:t> ed.). Portland, OR: Pearson Assessment Training Institute, Inc.</a:t>
            </a:r>
            <a:endParaRPr lang="en-US" altLang="en-US" b="0" dirty="0"/>
          </a:p>
        </p:txBody>
      </p:sp>
    </p:spTree>
    <p:extLst>
      <p:ext uri="{BB962C8B-B14F-4D97-AF65-F5344CB8AC3E}">
        <p14:creationId xmlns:p14="http://schemas.microsoft.com/office/powerpoint/2010/main" val="3589615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a:t>To Know: </a:t>
            </a:r>
            <a:r>
              <a:rPr lang="en-US" altLang="en-US" b="0" dirty="0"/>
              <a:t>This</a:t>
            </a:r>
            <a:r>
              <a:rPr lang="en-US" altLang="en-US" b="0" baseline="0" dirty="0"/>
              <a:t> is an optional slide and may be used as an agenda.</a:t>
            </a:r>
            <a:endParaRPr lang="en-US" altLang="en-US" b="0" dirty="0"/>
          </a:p>
        </p:txBody>
      </p:sp>
      <p:sp>
        <p:nvSpPr>
          <p:cNvPr id="4" name="Date Placeholder 3"/>
          <p:cNvSpPr>
            <a:spLocks noGrp="1"/>
          </p:cNvSpPr>
          <p:nvPr>
            <p:ph type="dt" sz="quarter"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1/6/2011</a:t>
            </a:r>
          </a:p>
        </p:txBody>
      </p:sp>
      <p:sp>
        <p:nvSpPr>
          <p:cNvPr id="34821" name="Slide Number Placeholder 4"/>
          <p:cNvSpPr>
            <a:spLocks noGrp="1"/>
          </p:cNvSpPr>
          <p:nvPr>
            <p:ph type="sldNum" sz="quarter" idx="5"/>
          </p:nvPr>
        </p:nvSpPr>
        <p:spPr bwMode="auto">
          <a:noFill/>
          <a:ln>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385ABBC-5546-46A8-B2FF-3C369851E2A7}" type="slidenum">
              <a:rPr kumimoji="0" lang="en-US" altLang="en-US" sz="1800" b="0" i="0" u="none" strike="noStrike" kern="0" cap="none" spc="0" normalizeH="0" baseline="0" noProof="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a:t>
            </a:fld>
            <a:endParaRPr kumimoji="0" lang="en-US"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5905923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a:t>To Know/To Say: </a:t>
            </a:r>
            <a:r>
              <a:rPr lang="en-US" altLang="en-US" b="0" dirty="0"/>
              <a:t>Read this quote and turn to a shoulder partner to discuss how you think this quote relates to your work. Then I will ask a few partners to share their thoughts. </a:t>
            </a:r>
          </a:p>
          <a:p>
            <a:endParaRPr lang="en-US" altLang="en-US" b="0" dirty="0"/>
          </a:p>
          <a:p>
            <a:r>
              <a:rPr lang="en-US" altLang="en-US" dirty="0"/>
              <a:t>To Do: </a:t>
            </a:r>
            <a:r>
              <a:rPr lang="en-US" altLang="en-US" b="0" dirty="0"/>
              <a:t>Ask the participants to read this quote, then turn to a person sitting next to them and reflect upon the relevance of the statement to their work in creating meaningful assessments.  </a:t>
            </a:r>
          </a:p>
          <a:p>
            <a:endParaRPr lang="en-US" altLang="en-US" b="0" dirty="0"/>
          </a:p>
          <a:p>
            <a:r>
              <a:rPr lang="en-US" altLang="en-US" dirty="0"/>
              <a:t>Reference: </a:t>
            </a:r>
            <a:r>
              <a:rPr lang="en-US" b="0" baseline="0" dirty="0"/>
              <a:t>Ainsworth, L. &amp; </a:t>
            </a:r>
            <a:r>
              <a:rPr lang="en-US" b="0" baseline="0" dirty="0" err="1"/>
              <a:t>Viegut</a:t>
            </a:r>
            <a:r>
              <a:rPr lang="en-US" b="0" baseline="0" dirty="0"/>
              <a:t>, D. (2006). </a:t>
            </a:r>
            <a:r>
              <a:rPr lang="en-US" b="0" i="1" baseline="0" dirty="0"/>
              <a:t>Common formative assessment: How to connect standards-based instruction and assessment. </a:t>
            </a:r>
            <a:r>
              <a:rPr lang="en-US" b="0" i="0" baseline="0" dirty="0"/>
              <a:t>Thousand Oaks, CA: Corwin Press.</a:t>
            </a:r>
            <a:endParaRPr lang="en-US" altLang="en-US" b="0" dirty="0"/>
          </a:p>
        </p:txBody>
      </p:sp>
      <p:sp>
        <p:nvSpPr>
          <p:cNvPr id="4" name="Date Placeholder 3"/>
          <p:cNvSpPr>
            <a:spLocks noGrp="1"/>
          </p:cNvSpPr>
          <p:nvPr>
            <p:ph type="dt" sz="quarter" idx="1"/>
          </p:nvPr>
        </p:nvSpPr>
        <p:spPr/>
        <p:txBody>
          <a:bodyPr/>
          <a:lstStyle/>
          <a:p>
            <a:pPr>
              <a:defRPr/>
            </a:pPr>
            <a:r>
              <a:rPr lang="en-US"/>
              <a:t>1/6/2011</a:t>
            </a:r>
          </a:p>
        </p:txBody>
      </p:sp>
      <p:sp>
        <p:nvSpPr>
          <p:cNvPr id="43013" name="Slide Number Placeholder 4"/>
          <p:cNvSpPr>
            <a:spLocks noGrp="1"/>
          </p:cNvSpPr>
          <p:nvPr>
            <p:ph type="sldNum" sz="quarter" idx="5"/>
          </p:nvPr>
        </p:nvSpPr>
        <p:spPr bwMode="auto">
          <a:noFill/>
          <a:ln>
            <a:miter lim="800000"/>
            <a:headEnd/>
            <a:tailEnd/>
          </a:ln>
        </p:spPr>
        <p:txBody>
          <a:bodyPr/>
          <a:lstStyle/>
          <a:p>
            <a:fld id="{08E54F20-00E8-4AC2-B6C7-FBA27DFA55B8}" type="slidenum">
              <a:rPr lang="en-US" altLang="en-US"/>
              <a:pPr/>
              <a:t>20</a:t>
            </a:fld>
            <a:endParaRPr lang="en-US" altLang="en-US"/>
          </a:p>
        </p:txBody>
      </p:sp>
    </p:spTree>
    <p:extLst>
      <p:ext uri="{BB962C8B-B14F-4D97-AF65-F5344CB8AC3E}">
        <p14:creationId xmlns:p14="http://schemas.microsoft.com/office/powerpoint/2010/main" val="34604386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a:t>To Know/To Say</a:t>
            </a:r>
            <a:r>
              <a:rPr lang="en-US" altLang="en-US" b="0" dirty="0"/>
              <a:t>: In Larry Ainsworth’s book </a:t>
            </a:r>
            <a:r>
              <a:rPr lang="en-US" altLang="en-US" b="0" u="sng" dirty="0"/>
              <a:t>Common Formative Assessment: How to Connect Standards-Based instruction and Assessment</a:t>
            </a:r>
            <a:r>
              <a:rPr lang="en-US" altLang="en-US" b="0" dirty="0"/>
              <a:t>, he emphasizes the importance of understanding different types of assessment and their purposes.  </a:t>
            </a:r>
          </a:p>
          <a:p>
            <a:endParaRPr lang="en-US" altLang="en-US" b="0" dirty="0"/>
          </a:p>
          <a:p>
            <a:r>
              <a:rPr lang="en-US" altLang="en-US" dirty="0"/>
              <a:t>Reference:</a:t>
            </a:r>
            <a:r>
              <a:rPr lang="en-US" altLang="en-US" b="0" dirty="0"/>
              <a:t> </a:t>
            </a:r>
            <a:r>
              <a:rPr lang="en-US" b="0" baseline="0" dirty="0"/>
              <a:t>Ainsworth, L. &amp; </a:t>
            </a:r>
            <a:r>
              <a:rPr lang="en-US" b="0" baseline="0" dirty="0" err="1"/>
              <a:t>Viegut</a:t>
            </a:r>
            <a:r>
              <a:rPr lang="en-US" b="0" baseline="0" dirty="0"/>
              <a:t>, D. (2006). </a:t>
            </a:r>
            <a:r>
              <a:rPr lang="en-US" b="0" i="1" baseline="0" dirty="0"/>
              <a:t>Common formative assessment: How to connect standards-based instruction and assessment. </a:t>
            </a:r>
            <a:r>
              <a:rPr lang="en-US" b="0" i="0" baseline="0" dirty="0"/>
              <a:t>Thousand Oaks, CA: Corwin Press.</a:t>
            </a:r>
            <a:endParaRPr lang="en-US" altLang="en-US" b="0" dirty="0"/>
          </a:p>
        </p:txBody>
      </p:sp>
      <p:sp>
        <p:nvSpPr>
          <p:cNvPr id="4" name="Date Placeholder 3"/>
          <p:cNvSpPr>
            <a:spLocks noGrp="1"/>
          </p:cNvSpPr>
          <p:nvPr>
            <p:ph type="dt" sz="quarter" idx="1"/>
          </p:nvPr>
        </p:nvSpPr>
        <p:spPr/>
        <p:txBody>
          <a:bodyPr/>
          <a:lstStyle/>
          <a:p>
            <a:pPr>
              <a:defRPr/>
            </a:pPr>
            <a:r>
              <a:rPr lang="en-US"/>
              <a:t>1/6/2011</a:t>
            </a:r>
          </a:p>
        </p:txBody>
      </p:sp>
      <p:sp>
        <p:nvSpPr>
          <p:cNvPr id="45061" name="Slide Number Placeholder 4"/>
          <p:cNvSpPr>
            <a:spLocks noGrp="1"/>
          </p:cNvSpPr>
          <p:nvPr>
            <p:ph type="sldNum" sz="quarter" idx="5"/>
          </p:nvPr>
        </p:nvSpPr>
        <p:spPr bwMode="auto">
          <a:noFill/>
          <a:ln>
            <a:miter lim="800000"/>
            <a:headEnd/>
            <a:tailEnd/>
          </a:ln>
        </p:spPr>
        <p:txBody>
          <a:bodyPr/>
          <a:lstStyle/>
          <a:p>
            <a:fld id="{EF4FB5BB-AC0F-4CC7-8381-74D1D0B620B7}" type="slidenum">
              <a:rPr lang="en-US" altLang="en-US"/>
              <a:pPr/>
              <a:t>21</a:t>
            </a:fld>
            <a:endParaRPr lang="en-US" altLang="en-US"/>
          </a:p>
        </p:txBody>
      </p:sp>
    </p:spTree>
    <p:extLst>
      <p:ext uri="{BB962C8B-B14F-4D97-AF65-F5344CB8AC3E}">
        <p14:creationId xmlns:p14="http://schemas.microsoft.com/office/powerpoint/2010/main" val="35588730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a:t>To Know/To Say</a:t>
            </a:r>
            <a:r>
              <a:rPr lang="en-US" altLang="en-US" b="0" dirty="0"/>
              <a:t>: Carol Ann Tomlinson makes the point that we need to offer students a variety of ways to show their understanding and skills. </a:t>
            </a:r>
          </a:p>
          <a:p>
            <a:r>
              <a:rPr lang="en-US" altLang="en-US" b="0" dirty="0"/>
              <a:t> </a:t>
            </a:r>
          </a:p>
          <a:p>
            <a:r>
              <a:rPr lang="en-US" altLang="en-US" dirty="0"/>
              <a:t>Reference: </a:t>
            </a:r>
            <a:r>
              <a:rPr lang="en-US" b="0" baseline="0" dirty="0"/>
              <a:t>Ainsworth, L. &amp; </a:t>
            </a:r>
            <a:r>
              <a:rPr lang="en-US" b="0" baseline="0" dirty="0" err="1"/>
              <a:t>Viegut</a:t>
            </a:r>
            <a:r>
              <a:rPr lang="en-US" b="0" baseline="0" dirty="0"/>
              <a:t>, D. (2006). </a:t>
            </a:r>
            <a:r>
              <a:rPr lang="en-US" b="0" i="1" baseline="0" dirty="0"/>
              <a:t>Common formative assessment: How to connect standards-based instruction and assessment. </a:t>
            </a:r>
            <a:r>
              <a:rPr lang="en-US" b="0" i="0" baseline="0" dirty="0"/>
              <a:t>Thousand Oaks, CA:  Corwin Press.</a:t>
            </a:r>
            <a:endParaRPr lang="en-US" altLang="en-US" b="0" dirty="0"/>
          </a:p>
        </p:txBody>
      </p:sp>
      <p:sp>
        <p:nvSpPr>
          <p:cNvPr id="4" name="Date Placeholder 3"/>
          <p:cNvSpPr>
            <a:spLocks noGrp="1"/>
          </p:cNvSpPr>
          <p:nvPr>
            <p:ph type="dt" sz="quarter" idx="1"/>
          </p:nvPr>
        </p:nvSpPr>
        <p:spPr/>
        <p:txBody>
          <a:bodyPr/>
          <a:lstStyle/>
          <a:p>
            <a:pPr>
              <a:defRPr/>
            </a:pPr>
            <a:r>
              <a:rPr lang="en-US"/>
              <a:t>1/6/2011</a:t>
            </a:r>
          </a:p>
        </p:txBody>
      </p:sp>
      <p:sp>
        <p:nvSpPr>
          <p:cNvPr id="47109" name="Slide Number Placeholder 4"/>
          <p:cNvSpPr>
            <a:spLocks noGrp="1"/>
          </p:cNvSpPr>
          <p:nvPr>
            <p:ph type="sldNum" sz="quarter" idx="5"/>
          </p:nvPr>
        </p:nvSpPr>
        <p:spPr bwMode="auto">
          <a:noFill/>
          <a:ln>
            <a:miter lim="800000"/>
            <a:headEnd/>
            <a:tailEnd/>
          </a:ln>
        </p:spPr>
        <p:txBody>
          <a:bodyPr/>
          <a:lstStyle/>
          <a:p>
            <a:fld id="{DFBA000F-DCFE-47E2-A40F-F789EF5169A8}" type="slidenum">
              <a:rPr lang="en-US" altLang="en-US"/>
              <a:pPr/>
              <a:t>22</a:t>
            </a:fld>
            <a:endParaRPr lang="en-US" altLang="en-US"/>
          </a:p>
        </p:txBody>
      </p:sp>
    </p:spTree>
    <p:extLst>
      <p:ext uri="{BB962C8B-B14F-4D97-AF65-F5344CB8AC3E}">
        <p14:creationId xmlns:p14="http://schemas.microsoft.com/office/powerpoint/2010/main" val="37031325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a:t>To Know/To Say</a:t>
            </a:r>
            <a:r>
              <a:rPr lang="en-US" altLang="en-US" b="0" dirty="0"/>
              <a:t>: Watch this video and think about the problem with this type of assessment.</a:t>
            </a:r>
          </a:p>
          <a:p>
            <a:endParaRPr lang="en-US" altLang="en-US" b="0" dirty="0"/>
          </a:p>
          <a:p>
            <a:r>
              <a:rPr lang="en-US" altLang="en-US" dirty="0"/>
              <a:t>To Do</a:t>
            </a:r>
            <a:r>
              <a:rPr lang="en-US" altLang="en-US" b="0" dirty="0"/>
              <a:t>: Show video clip and ask a few participants to share the issues with assessing students in this manner. </a:t>
            </a:r>
          </a:p>
          <a:p>
            <a:endParaRPr lang="en-US" altLang="en-US" b="0" dirty="0"/>
          </a:p>
          <a:p>
            <a:r>
              <a:rPr lang="en-US" altLang="en-US" b="0" dirty="0"/>
              <a:t>Note: This funny clip about a young man who is taking an exam, and when turning in the exam a bit late, the professor indicates that he is late and as a result, fails the exam. The boy asks him if he knows who he is, and the professor says “I have no idea.” So the boy inserts his exam in the middle of the stack of exams and walks away to the amazement of the professor.  </a:t>
            </a:r>
          </a:p>
        </p:txBody>
      </p:sp>
      <p:sp>
        <p:nvSpPr>
          <p:cNvPr id="4" name="Date Placeholder 3"/>
          <p:cNvSpPr>
            <a:spLocks noGrp="1"/>
          </p:cNvSpPr>
          <p:nvPr>
            <p:ph type="dt" sz="quarter" idx="1"/>
          </p:nvPr>
        </p:nvSpPr>
        <p:spPr/>
        <p:txBody>
          <a:bodyPr/>
          <a:lstStyle/>
          <a:p>
            <a:pPr>
              <a:defRPr/>
            </a:pPr>
            <a:r>
              <a:rPr lang="en-US"/>
              <a:t>1/6/2011</a:t>
            </a:r>
          </a:p>
        </p:txBody>
      </p:sp>
      <p:sp>
        <p:nvSpPr>
          <p:cNvPr id="49157" name="Slide Number Placeholder 4"/>
          <p:cNvSpPr>
            <a:spLocks noGrp="1"/>
          </p:cNvSpPr>
          <p:nvPr>
            <p:ph type="sldNum" sz="quarter" idx="5"/>
          </p:nvPr>
        </p:nvSpPr>
        <p:spPr bwMode="auto">
          <a:noFill/>
          <a:ln>
            <a:miter lim="800000"/>
            <a:headEnd/>
            <a:tailEnd/>
          </a:ln>
        </p:spPr>
        <p:txBody>
          <a:bodyPr/>
          <a:lstStyle/>
          <a:p>
            <a:fld id="{4ADC5ED3-B245-4737-9EC5-BB5A6FF42471}" type="slidenum">
              <a:rPr lang="en-US" altLang="en-US"/>
              <a:pPr/>
              <a:t>23</a:t>
            </a:fld>
            <a:endParaRPr lang="en-US" altLang="en-US"/>
          </a:p>
        </p:txBody>
      </p:sp>
    </p:spTree>
    <p:extLst>
      <p:ext uri="{BB962C8B-B14F-4D97-AF65-F5344CB8AC3E}">
        <p14:creationId xmlns:p14="http://schemas.microsoft.com/office/powerpoint/2010/main" val="37215149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a:t>To Know/To Say</a:t>
            </a:r>
            <a:r>
              <a:rPr lang="en-US" altLang="en-US" b="0" dirty="0"/>
              <a:t>: The new standards will be assessed by a variety of methods. </a:t>
            </a:r>
          </a:p>
        </p:txBody>
      </p:sp>
      <p:sp>
        <p:nvSpPr>
          <p:cNvPr id="4" name="Date Placeholder 3"/>
          <p:cNvSpPr>
            <a:spLocks noGrp="1"/>
          </p:cNvSpPr>
          <p:nvPr>
            <p:ph type="dt" sz="quarter" idx="1"/>
          </p:nvPr>
        </p:nvSpPr>
        <p:spPr/>
        <p:txBody>
          <a:bodyPr/>
          <a:lstStyle/>
          <a:p>
            <a:pPr>
              <a:defRPr/>
            </a:pPr>
            <a:r>
              <a:rPr lang="en-US"/>
              <a:t>1/6/2011</a:t>
            </a:r>
          </a:p>
        </p:txBody>
      </p:sp>
      <p:sp>
        <p:nvSpPr>
          <p:cNvPr id="51205" name="Slide Number Placeholder 4"/>
          <p:cNvSpPr>
            <a:spLocks noGrp="1"/>
          </p:cNvSpPr>
          <p:nvPr>
            <p:ph type="sldNum" sz="quarter" idx="5"/>
          </p:nvPr>
        </p:nvSpPr>
        <p:spPr bwMode="auto">
          <a:noFill/>
          <a:ln>
            <a:miter lim="800000"/>
            <a:headEnd/>
            <a:tailEnd/>
          </a:ln>
        </p:spPr>
        <p:txBody>
          <a:bodyPr/>
          <a:lstStyle/>
          <a:p>
            <a:fld id="{EDDC7D0E-A1A2-4B67-84F4-D698422FC7A9}" type="slidenum">
              <a:rPr lang="en-US" altLang="en-US"/>
              <a:pPr/>
              <a:t>24</a:t>
            </a:fld>
            <a:endParaRPr lang="en-US" altLang="en-US"/>
          </a:p>
        </p:txBody>
      </p:sp>
    </p:spTree>
    <p:extLst>
      <p:ext uri="{BB962C8B-B14F-4D97-AF65-F5344CB8AC3E}">
        <p14:creationId xmlns:p14="http://schemas.microsoft.com/office/powerpoint/2010/main" val="16625315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a:t>To Know/To Do: </a:t>
            </a:r>
            <a:r>
              <a:rPr lang="en-US" altLang="en-US" b="0" dirty="0"/>
              <a:t>To activate your prior knowledge and provide a focus for what you are about to learn, find a partner and create a definition for each type of assessment and list some benefits and some considerations for each type.</a:t>
            </a:r>
          </a:p>
          <a:p>
            <a:endParaRPr lang="en-US" altLang="en-US" b="0" dirty="0"/>
          </a:p>
          <a:p>
            <a:r>
              <a:rPr lang="en-US" altLang="en-US" dirty="0"/>
              <a:t>To Do: </a:t>
            </a:r>
            <a:r>
              <a:rPr lang="en-US" altLang="en-US" b="0" dirty="0"/>
              <a:t>Point out the handout in the packet. </a:t>
            </a:r>
          </a:p>
          <a:p>
            <a:endParaRPr lang="en-US" altLang="en-US" b="0" dirty="0"/>
          </a:p>
          <a:p>
            <a:r>
              <a:rPr lang="en-US" altLang="en-US" dirty="0"/>
              <a:t>Handout: </a:t>
            </a:r>
            <a:r>
              <a:rPr lang="en-US" altLang="en-US" b="0" dirty="0"/>
              <a:t>Definitions/Benefits/Considerations of Assessments. In the participant packet provide this template to create a definition and to identify the benefits and considerations of each type of assessment. </a:t>
            </a:r>
          </a:p>
        </p:txBody>
      </p:sp>
      <p:sp>
        <p:nvSpPr>
          <p:cNvPr id="4" name="Date Placeholder 3"/>
          <p:cNvSpPr>
            <a:spLocks noGrp="1"/>
          </p:cNvSpPr>
          <p:nvPr>
            <p:ph type="dt" sz="quarter" idx="1"/>
          </p:nvPr>
        </p:nvSpPr>
        <p:spPr/>
        <p:txBody>
          <a:bodyPr/>
          <a:lstStyle/>
          <a:p>
            <a:pPr>
              <a:defRPr/>
            </a:pPr>
            <a:r>
              <a:rPr lang="en-US"/>
              <a:t>1/6/2011</a:t>
            </a:r>
          </a:p>
        </p:txBody>
      </p:sp>
      <p:sp>
        <p:nvSpPr>
          <p:cNvPr id="53253" name="Slide Number Placeholder 4"/>
          <p:cNvSpPr>
            <a:spLocks noGrp="1"/>
          </p:cNvSpPr>
          <p:nvPr>
            <p:ph type="sldNum" sz="quarter" idx="5"/>
          </p:nvPr>
        </p:nvSpPr>
        <p:spPr bwMode="auto">
          <a:noFill/>
          <a:ln>
            <a:miter lim="800000"/>
            <a:headEnd/>
            <a:tailEnd/>
          </a:ln>
        </p:spPr>
        <p:txBody>
          <a:bodyPr/>
          <a:lstStyle/>
          <a:p>
            <a:fld id="{7ABE88E9-0D9E-4593-A85A-9A4079D7B028}" type="slidenum">
              <a:rPr lang="en-US" altLang="en-US"/>
              <a:pPr/>
              <a:t>25</a:t>
            </a:fld>
            <a:endParaRPr lang="en-US" altLang="en-US"/>
          </a:p>
        </p:txBody>
      </p:sp>
    </p:spTree>
    <p:extLst>
      <p:ext uri="{BB962C8B-B14F-4D97-AF65-F5344CB8AC3E}">
        <p14:creationId xmlns:p14="http://schemas.microsoft.com/office/powerpoint/2010/main" val="8464956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a:t>To Know/To Say:  </a:t>
            </a:r>
            <a:r>
              <a:rPr lang="en-US" altLang="en-US" b="0" dirty="0"/>
              <a:t>How did you define selected response?</a:t>
            </a:r>
          </a:p>
          <a:p>
            <a:endParaRPr lang="en-US" altLang="en-US" b="0" dirty="0"/>
          </a:p>
          <a:p>
            <a:r>
              <a:rPr lang="en-US" altLang="en-US" dirty="0"/>
              <a:t>To Do: </a:t>
            </a:r>
            <a:r>
              <a:rPr lang="en-US" altLang="en-US" b="0" dirty="0"/>
              <a:t>Ask participants to share some definitions and list some characteristics.</a:t>
            </a:r>
          </a:p>
        </p:txBody>
      </p:sp>
      <p:sp>
        <p:nvSpPr>
          <p:cNvPr id="4" name="Date Placeholder 3"/>
          <p:cNvSpPr>
            <a:spLocks noGrp="1"/>
          </p:cNvSpPr>
          <p:nvPr>
            <p:ph type="dt" sz="quarter" idx="1"/>
          </p:nvPr>
        </p:nvSpPr>
        <p:spPr/>
        <p:txBody>
          <a:bodyPr/>
          <a:lstStyle/>
          <a:p>
            <a:pPr>
              <a:defRPr/>
            </a:pPr>
            <a:r>
              <a:rPr lang="en-US"/>
              <a:t>1/6/2011</a:t>
            </a:r>
          </a:p>
        </p:txBody>
      </p:sp>
      <p:sp>
        <p:nvSpPr>
          <p:cNvPr id="55301" name="Slide Number Placeholder 4"/>
          <p:cNvSpPr>
            <a:spLocks noGrp="1"/>
          </p:cNvSpPr>
          <p:nvPr>
            <p:ph type="sldNum" sz="quarter" idx="5"/>
          </p:nvPr>
        </p:nvSpPr>
        <p:spPr bwMode="auto">
          <a:noFill/>
          <a:ln>
            <a:miter lim="800000"/>
            <a:headEnd/>
            <a:tailEnd/>
          </a:ln>
        </p:spPr>
        <p:txBody>
          <a:bodyPr/>
          <a:lstStyle/>
          <a:p>
            <a:fld id="{C7FF4AB2-84E6-40D3-AD0F-6C3E83235E4F}" type="slidenum">
              <a:rPr lang="en-US" altLang="en-US"/>
              <a:pPr/>
              <a:t>26</a:t>
            </a:fld>
            <a:endParaRPr lang="en-US" altLang="en-US"/>
          </a:p>
        </p:txBody>
      </p:sp>
    </p:spTree>
    <p:extLst>
      <p:ext uri="{BB962C8B-B14F-4D97-AF65-F5344CB8AC3E}">
        <p14:creationId xmlns:p14="http://schemas.microsoft.com/office/powerpoint/2010/main" val="17194999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a:t>To Know/To Say: </a:t>
            </a:r>
            <a:r>
              <a:rPr lang="en-US" altLang="en-US" b="0" dirty="0"/>
              <a:t>What are some benefits of selected response items?</a:t>
            </a:r>
          </a:p>
          <a:p>
            <a:endParaRPr lang="en-US" altLang="en-US" b="0" dirty="0"/>
          </a:p>
          <a:p>
            <a:r>
              <a:rPr lang="en-US" altLang="en-US" dirty="0"/>
              <a:t>To Do: </a:t>
            </a:r>
            <a:r>
              <a:rPr lang="en-US" altLang="en-US" b="0" dirty="0"/>
              <a:t>Ask participants to share some benefits. Validate responses and add benefits from slide if needed. </a:t>
            </a:r>
          </a:p>
        </p:txBody>
      </p:sp>
      <p:sp>
        <p:nvSpPr>
          <p:cNvPr id="4" name="Date Placeholder 3"/>
          <p:cNvSpPr>
            <a:spLocks noGrp="1"/>
          </p:cNvSpPr>
          <p:nvPr>
            <p:ph type="dt" sz="quarter" idx="1"/>
          </p:nvPr>
        </p:nvSpPr>
        <p:spPr/>
        <p:txBody>
          <a:bodyPr/>
          <a:lstStyle/>
          <a:p>
            <a:pPr>
              <a:defRPr/>
            </a:pPr>
            <a:r>
              <a:rPr lang="en-US"/>
              <a:t>1/6/2011</a:t>
            </a:r>
          </a:p>
        </p:txBody>
      </p:sp>
      <p:sp>
        <p:nvSpPr>
          <p:cNvPr id="57349" name="Slide Number Placeholder 4"/>
          <p:cNvSpPr>
            <a:spLocks noGrp="1"/>
          </p:cNvSpPr>
          <p:nvPr>
            <p:ph type="sldNum" sz="quarter" idx="5"/>
          </p:nvPr>
        </p:nvSpPr>
        <p:spPr bwMode="auto">
          <a:noFill/>
          <a:ln>
            <a:miter lim="800000"/>
            <a:headEnd/>
            <a:tailEnd/>
          </a:ln>
        </p:spPr>
        <p:txBody>
          <a:bodyPr/>
          <a:lstStyle/>
          <a:p>
            <a:fld id="{48147B59-819E-48B7-9070-803A8A5E7A9D}" type="slidenum">
              <a:rPr lang="en-US" altLang="en-US"/>
              <a:pPr/>
              <a:t>27</a:t>
            </a:fld>
            <a:endParaRPr lang="en-US" altLang="en-US"/>
          </a:p>
        </p:txBody>
      </p:sp>
    </p:spTree>
    <p:extLst>
      <p:ext uri="{BB962C8B-B14F-4D97-AF65-F5344CB8AC3E}">
        <p14:creationId xmlns:p14="http://schemas.microsoft.com/office/powerpoint/2010/main" val="25141547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a:t>To Know/To Say: </a:t>
            </a:r>
            <a:r>
              <a:rPr lang="en-US" altLang="en-US" b="0" dirty="0"/>
              <a:t>What are some considerations when we use selected response items? (After some participants respond, Researchers have found these considerations or limitations for selected response items.)</a:t>
            </a:r>
          </a:p>
          <a:p>
            <a:endParaRPr lang="en-US" altLang="en-US" dirty="0"/>
          </a:p>
          <a:p>
            <a:r>
              <a:rPr lang="en-US" altLang="en-US" dirty="0"/>
              <a:t>References</a:t>
            </a:r>
            <a:r>
              <a:rPr lang="en-US" altLang="en-US" b="0" dirty="0"/>
              <a:t>: </a:t>
            </a:r>
            <a:r>
              <a:rPr lang="en-US" altLang="en-US" b="0" dirty="0" err="1"/>
              <a:t>Halaydyna</a:t>
            </a:r>
            <a:r>
              <a:rPr lang="en-US" altLang="en-US" b="0" dirty="0"/>
              <a:t>, T. (1997). </a:t>
            </a:r>
            <a:r>
              <a:rPr lang="en-US" altLang="en-US" b="0" i="1" dirty="0"/>
              <a:t>Writing test items to evaluate higher order thinking. </a:t>
            </a:r>
            <a:r>
              <a:rPr lang="en-US" altLang="en-US" b="0" dirty="0"/>
              <a:t>Boston, MA: Allyn and Bacon.</a:t>
            </a:r>
          </a:p>
        </p:txBody>
      </p:sp>
      <p:sp>
        <p:nvSpPr>
          <p:cNvPr id="4" name="Date Placeholder 3"/>
          <p:cNvSpPr>
            <a:spLocks noGrp="1"/>
          </p:cNvSpPr>
          <p:nvPr>
            <p:ph type="dt" sz="quarter" idx="1"/>
          </p:nvPr>
        </p:nvSpPr>
        <p:spPr/>
        <p:txBody>
          <a:bodyPr/>
          <a:lstStyle/>
          <a:p>
            <a:pPr>
              <a:defRPr/>
            </a:pPr>
            <a:r>
              <a:rPr lang="en-US"/>
              <a:t>1/6/2011</a:t>
            </a:r>
          </a:p>
        </p:txBody>
      </p:sp>
      <p:sp>
        <p:nvSpPr>
          <p:cNvPr id="59397" name="Slide Number Placeholder 4"/>
          <p:cNvSpPr>
            <a:spLocks noGrp="1"/>
          </p:cNvSpPr>
          <p:nvPr>
            <p:ph type="sldNum" sz="quarter" idx="5"/>
          </p:nvPr>
        </p:nvSpPr>
        <p:spPr bwMode="auto">
          <a:noFill/>
          <a:ln>
            <a:miter lim="800000"/>
            <a:headEnd/>
            <a:tailEnd/>
          </a:ln>
        </p:spPr>
        <p:txBody>
          <a:bodyPr/>
          <a:lstStyle/>
          <a:p>
            <a:fld id="{7E4859AF-4995-4E27-B3CC-07BD5F6C532A}" type="slidenum">
              <a:rPr lang="en-US" altLang="en-US"/>
              <a:pPr/>
              <a:t>28</a:t>
            </a:fld>
            <a:endParaRPr lang="en-US" altLang="en-US"/>
          </a:p>
        </p:txBody>
      </p:sp>
    </p:spTree>
    <p:extLst>
      <p:ext uri="{BB962C8B-B14F-4D97-AF65-F5344CB8AC3E}">
        <p14:creationId xmlns:p14="http://schemas.microsoft.com/office/powerpoint/2010/main" val="22638677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a:t>To Know/To Say: </a:t>
            </a:r>
            <a:r>
              <a:rPr lang="en-US" altLang="en-US" b="0" dirty="0"/>
              <a:t>According to James </a:t>
            </a:r>
            <a:r>
              <a:rPr lang="en-US" altLang="en-US" b="0" dirty="0" err="1"/>
              <a:t>Popham</a:t>
            </a:r>
            <a:r>
              <a:rPr lang="en-US" altLang="en-US" b="0" dirty="0"/>
              <a:t>, some of the common roadblocks for writing test items include these 5 roadblocks. How many of you have experienced these? Another common roadblock is that sometimes teachers do not have a clear understanding of the standard targeted for assessment. Unless there is a clear understanding of the learning target being measured…….it is impossible to write questions that produce the necessary evidence to determine whether or not the student has mastered the standard. (</a:t>
            </a:r>
            <a:r>
              <a:rPr lang="en-US" altLang="en-US" b="0" dirty="0" err="1"/>
              <a:t>Popham</a:t>
            </a:r>
            <a:r>
              <a:rPr lang="en-US" altLang="en-US" b="0" baseline="0" dirty="0"/>
              <a:t> uses the term Roadblocks—this module uses the word considerations.)</a:t>
            </a:r>
            <a:endParaRPr lang="en-US" altLang="en-US" b="0" dirty="0"/>
          </a:p>
          <a:p>
            <a:endParaRPr lang="en-US" altLang="en-US" b="0" dirty="0"/>
          </a:p>
          <a:p>
            <a:r>
              <a:rPr lang="en-US" altLang="en-US" dirty="0"/>
              <a:t>Reference</a:t>
            </a:r>
            <a:r>
              <a:rPr lang="en-US" altLang="en-US" b="0" dirty="0"/>
              <a:t>: </a:t>
            </a:r>
            <a:r>
              <a:rPr lang="en-US" altLang="en-US" b="0" dirty="0" err="1"/>
              <a:t>Popham</a:t>
            </a:r>
            <a:r>
              <a:rPr lang="en-US" altLang="en-US" b="0" dirty="0"/>
              <a:t>, W. J. (2003). </a:t>
            </a:r>
            <a:r>
              <a:rPr lang="en-US" altLang="en-US" b="0" i="1" dirty="0"/>
              <a:t>Test better, teach better: The instructional role of assessment.</a:t>
            </a:r>
            <a:r>
              <a:rPr lang="en-US" altLang="en-US" b="0" dirty="0"/>
              <a:t> Alexandria, VA: Association for Supervision and Curriculum Development.</a:t>
            </a:r>
            <a:endParaRPr lang="en-US" altLang="en-US" sz="2000" b="0" dirty="0"/>
          </a:p>
        </p:txBody>
      </p:sp>
      <p:sp>
        <p:nvSpPr>
          <p:cNvPr id="4" name="Date Placeholder 3"/>
          <p:cNvSpPr>
            <a:spLocks noGrp="1"/>
          </p:cNvSpPr>
          <p:nvPr>
            <p:ph type="dt" sz="quarter" idx="1"/>
          </p:nvPr>
        </p:nvSpPr>
        <p:spPr/>
        <p:txBody>
          <a:bodyPr/>
          <a:lstStyle/>
          <a:p>
            <a:pPr>
              <a:defRPr/>
            </a:pPr>
            <a:r>
              <a:rPr lang="en-US"/>
              <a:t>1/6/2011</a:t>
            </a:r>
          </a:p>
        </p:txBody>
      </p:sp>
      <p:sp>
        <p:nvSpPr>
          <p:cNvPr id="61445" name="Slide Number Placeholder 4"/>
          <p:cNvSpPr>
            <a:spLocks noGrp="1"/>
          </p:cNvSpPr>
          <p:nvPr>
            <p:ph type="sldNum" sz="quarter" idx="5"/>
          </p:nvPr>
        </p:nvSpPr>
        <p:spPr bwMode="auto">
          <a:noFill/>
          <a:ln>
            <a:miter lim="800000"/>
            <a:headEnd/>
            <a:tailEnd/>
          </a:ln>
        </p:spPr>
        <p:txBody>
          <a:bodyPr/>
          <a:lstStyle/>
          <a:p>
            <a:fld id="{B173D483-62E8-4951-BD10-DA9FD51DA41C}" type="slidenum">
              <a:rPr lang="en-US" altLang="en-US"/>
              <a:pPr/>
              <a:t>29</a:t>
            </a:fld>
            <a:endParaRPr lang="en-US" altLang="en-US"/>
          </a:p>
        </p:txBody>
      </p:sp>
    </p:spTree>
    <p:extLst>
      <p:ext uri="{BB962C8B-B14F-4D97-AF65-F5344CB8AC3E}">
        <p14:creationId xmlns:p14="http://schemas.microsoft.com/office/powerpoint/2010/main" val="2777790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Know: </a:t>
            </a:r>
            <a:r>
              <a:rPr lang="en-US" b="0" dirty="0"/>
              <a:t>Supplies needed for the third</a:t>
            </a:r>
            <a:r>
              <a:rPr lang="en-US" b="0" baseline="0" dirty="0"/>
              <a:t> module, Sound Assessment Design, of the CFA Learning Package.</a:t>
            </a:r>
            <a:endParaRPr lang="en-US" dirty="0"/>
          </a:p>
        </p:txBody>
      </p:sp>
      <p:sp>
        <p:nvSpPr>
          <p:cNvPr id="4" name="Date Placeholder 3"/>
          <p:cNvSpPr>
            <a:spLocks noGrp="1"/>
          </p:cNvSpPr>
          <p:nvPr>
            <p:ph type="dt" idx="10"/>
          </p:nvPr>
        </p:nvSpPr>
        <p:spPr/>
        <p:txBody>
          <a:bodyPr/>
          <a:lstStyle/>
          <a:p>
            <a:pPr>
              <a:defRPr/>
            </a:pPr>
            <a:r>
              <a:rPr lang="en-US"/>
              <a:t>1/6/2011</a:t>
            </a:r>
          </a:p>
        </p:txBody>
      </p:sp>
      <p:sp>
        <p:nvSpPr>
          <p:cNvPr id="5" name="Slide Number Placeholder 4"/>
          <p:cNvSpPr>
            <a:spLocks noGrp="1"/>
          </p:cNvSpPr>
          <p:nvPr>
            <p:ph type="sldNum" sz="quarter" idx="11"/>
          </p:nvPr>
        </p:nvSpPr>
        <p:spPr/>
        <p:txBody>
          <a:bodyPr/>
          <a:lstStyle/>
          <a:p>
            <a:fld id="{7FB75977-30C4-4248-9CCC-4F67EFF376BD}" type="slidenum">
              <a:rPr lang="en-US" altLang="en-US" smtClean="0"/>
              <a:pPr/>
              <a:t>3</a:t>
            </a:fld>
            <a:endParaRPr lang="en-US" altLang="en-US"/>
          </a:p>
        </p:txBody>
      </p:sp>
    </p:spTree>
    <p:extLst>
      <p:ext uri="{BB962C8B-B14F-4D97-AF65-F5344CB8AC3E}">
        <p14:creationId xmlns:p14="http://schemas.microsoft.com/office/powerpoint/2010/main" val="39618879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a:t>To Know/To Say: </a:t>
            </a:r>
            <a:r>
              <a:rPr lang="en-US" altLang="en-US" b="0" dirty="0"/>
              <a:t>These are some general guidelines for writing selected response items. “Distracters” are generally defined as other possible answers that students might choose. Those distracters can tell us where students are in their point of the learning. In math, the responses might exhibit common math errors (process errors add, subtract, multiply, divide).  In reading, we look at common types of “thinking errors”, for example, did not give evidence from text, answered from different point of view, different character/plot, etc. Can you think of any other important points for writing selected response items?</a:t>
            </a:r>
          </a:p>
        </p:txBody>
      </p:sp>
      <p:sp>
        <p:nvSpPr>
          <p:cNvPr id="4" name="Date Placeholder 3"/>
          <p:cNvSpPr>
            <a:spLocks noGrp="1"/>
          </p:cNvSpPr>
          <p:nvPr>
            <p:ph type="dt" sz="quarter" idx="1"/>
          </p:nvPr>
        </p:nvSpPr>
        <p:spPr/>
        <p:txBody>
          <a:bodyPr/>
          <a:lstStyle/>
          <a:p>
            <a:pPr>
              <a:defRPr/>
            </a:pPr>
            <a:r>
              <a:rPr lang="en-US"/>
              <a:t>1/6/2011</a:t>
            </a:r>
          </a:p>
        </p:txBody>
      </p:sp>
      <p:sp>
        <p:nvSpPr>
          <p:cNvPr id="63493" name="Slide Number Placeholder 4"/>
          <p:cNvSpPr>
            <a:spLocks noGrp="1"/>
          </p:cNvSpPr>
          <p:nvPr>
            <p:ph type="sldNum" sz="quarter" idx="5"/>
          </p:nvPr>
        </p:nvSpPr>
        <p:spPr bwMode="auto">
          <a:noFill/>
          <a:ln>
            <a:miter lim="800000"/>
            <a:headEnd/>
            <a:tailEnd/>
          </a:ln>
        </p:spPr>
        <p:txBody>
          <a:bodyPr/>
          <a:lstStyle/>
          <a:p>
            <a:fld id="{0F128495-AEFF-42A8-906B-52090289C869}" type="slidenum">
              <a:rPr lang="en-US" altLang="en-US"/>
              <a:pPr/>
              <a:t>30</a:t>
            </a:fld>
            <a:endParaRPr lang="en-US" altLang="en-US"/>
          </a:p>
        </p:txBody>
      </p:sp>
    </p:spTree>
    <p:extLst>
      <p:ext uri="{BB962C8B-B14F-4D97-AF65-F5344CB8AC3E}">
        <p14:creationId xmlns:p14="http://schemas.microsoft.com/office/powerpoint/2010/main" val="2156728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a:t>To Know/To Say: </a:t>
            </a:r>
            <a:r>
              <a:rPr lang="en-US" altLang="en-US" b="0" dirty="0"/>
              <a:t>Look at this example, then with a partner assess whether or not this is a well written selected response item. Why do you think it is or is not well written?  (Correct answers:  1. b, 2. b)</a:t>
            </a:r>
          </a:p>
          <a:p>
            <a:endParaRPr lang="en-US" altLang="en-US" b="0" dirty="0"/>
          </a:p>
          <a:p>
            <a:r>
              <a:rPr lang="en-US" altLang="en-US" dirty="0"/>
              <a:t>To Do: </a:t>
            </a:r>
            <a:r>
              <a:rPr lang="en-US" altLang="en-US" b="0" dirty="0"/>
              <a:t>Allow participants time to review the example, share with a partner, and then ask a few participants to share.  </a:t>
            </a:r>
          </a:p>
        </p:txBody>
      </p:sp>
      <p:sp>
        <p:nvSpPr>
          <p:cNvPr id="4" name="Date Placeholder 3"/>
          <p:cNvSpPr>
            <a:spLocks noGrp="1"/>
          </p:cNvSpPr>
          <p:nvPr>
            <p:ph type="dt" sz="quarter" idx="1"/>
          </p:nvPr>
        </p:nvSpPr>
        <p:spPr/>
        <p:txBody>
          <a:bodyPr/>
          <a:lstStyle/>
          <a:p>
            <a:pPr>
              <a:defRPr/>
            </a:pPr>
            <a:r>
              <a:rPr lang="en-US"/>
              <a:t>1/6/2011</a:t>
            </a:r>
          </a:p>
        </p:txBody>
      </p:sp>
      <p:sp>
        <p:nvSpPr>
          <p:cNvPr id="65541" name="Slide Number Placeholder 4"/>
          <p:cNvSpPr>
            <a:spLocks noGrp="1"/>
          </p:cNvSpPr>
          <p:nvPr>
            <p:ph type="sldNum" sz="quarter" idx="5"/>
          </p:nvPr>
        </p:nvSpPr>
        <p:spPr bwMode="auto">
          <a:noFill/>
          <a:ln>
            <a:miter lim="800000"/>
            <a:headEnd/>
            <a:tailEnd/>
          </a:ln>
        </p:spPr>
        <p:txBody>
          <a:bodyPr/>
          <a:lstStyle/>
          <a:p>
            <a:fld id="{2C90F838-8AAE-4E07-8F69-22DB5112C759}" type="slidenum">
              <a:rPr lang="en-US" altLang="en-US"/>
              <a:pPr/>
              <a:t>31</a:t>
            </a:fld>
            <a:endParaRPr lang="en-US" altLang="en-US"/>
          </a:p>
        </p:txBody>
      </p:sp>
    </p:spTree>
    <p:extLst>
      <p:ext uri="{BB962C8B-B14F-4D97-AF65-F5344CB8AC3E}">
        <p14:creationId xmlns:p14="http://schemas.microsoft.com/office/powerpoint/2010/main" val="6273308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a:t>To Know/To Say: </a:t>
            </a:r>
            <a:r>
              <a:rPr lang="en-US" altLang="en-US" b="0" dirty="0"/>
              <a:t>This example is a selected response item based on text. Read the text and look at the selected response items on the next two slides.  What are your thoughts about these items?</a:t>
            </a:r>
          </a:p>
          <a:p>
            <a:endParaRPr lang="en-US" altLang="en-US" b="0" dirty="0"/>
          </a:p>
          <a:p>
            <a:r>
              <a:rPr lang="en-US" altLang="en-US" dirty="0"/>
              <a:t>To Do: </a:t>
            </a:r>
            <a:r>
              <a:rPr lang="en-US" altLang="en-US" b="0" dirty="0"/>
              <a:t>Show this slide and the two following slides together.   </a:t>
            </a:r>
          </a:p>
        </p:txBody>
      </p:sp>
      <p:sp>
        <p:nvSpPr>
          <p:cNvPr id="4" name="Date Placeholder 3"/>
          <p:cNvSpPr>
            <a:spLocks noGrp="1"/>
          </p:cNvSpPr>
          <p:nvPr>
            <p:ph type="dt" sz="quarter" idx="1"/>
          </p:nvPr>
        </p:nvSpPr>
        <p:spPr/>
        <p:txBody>
          <a:bodyPr/>
          <a:lstStyle/>
          <a:p>
            <a:pPr>
              <a:defRPr/>
            </a:pPr>
            <a:r>
              <a:rPr lang="en-US" dirty="0"/>
              <a:t>1/6/2011</a:t>
            </a:r>
          </a:p>
        </p:txBody>
      </p:sp>
      <p:sp>
        <p:nvSpPr>
          <p:cNvPr id="67589" name="Slide Number Placeholder 4"/>
          <p:cNvSpPr>
            <a:spLocks noGrp="1"/>
          </p:cNvSpPr>
          <p:nvPr>
            <p:ph type="sldNum" sz="quarter" idx="5"/>
          </p:nvPr>
        </p:nvSpPr>
        <p:spPr bwMode="auto">
          <a:noFill/>
          <a:ln>
            <a:miter lim="800000"/>
            <a:headEnd/>
            <a:tailEnd/>
          </a:ln>
        </p:spPr>
        <p:txBody>
          <a:bodyPr/>
          <a:lstStyle/>
          <a:p>
            <a:fld id="{4AB43B88-0C5E-40DB-A5DC-1AA31A3B3491}" type="slidenum">
              <a:rPr lang="en-US" altLang="en-US"/>
              <a:pPr/>
              <a:t>32</a:t>
            </a:fld>
            <a:endParaRPr lang="en-US" altLang="en-US"/>
          </a:p>
        </p:txBody>
      </p:sp>
    </p:spTree>
    <p:extLst>
      <p:ext uri="{BB962C8B-B14F-4D97-AF65-F5344CB8AC3E}">
        <p14:creationId xmlns:p14="http://schemas.microsoft.com/office/powerpoint/2010/main" val="11091324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a:t>To Know/To Say: </a:t>
            </a:r>
            <a:r>
              <a:rPr lang="en-US" altLang="en-US" b="0" dirty="0"/>
              <a:t>Based on the text, what do you think the correct answer is? Share with a partner. (Correct answer:  d)</a:t>
            </a:r>
          </a:p>
          <a:p>
            <a:endParaRPr lang="en-US" altLang="en-US" b="0" dirty="0"/>
          </a:p>
          <a:p>
            <a:r>
              <a:rPr lang="en-US" altLang="en-US" dirty="0"/>
              <a:t>To Do: </a:t>
            </a:r>
            <a:r>
              <a:rPr lang="en-US" altLang="en-US" b="0" dirty="0"/>
              <a:t>Show the previous slide with text after participants have read the entire question. </a:t>
            </a:r>
          </a:p>
        </p:txBody>
      </p:sp>
      <p:sp>
        <p:nvSpPr>
          <p:cNvPr id="4" name="Date Placeholder 3"/>
          <p:cNvSpPr>
            <a:spLocks noGrp="1"/>
          </p:cNvSpPr>
          <p:nvPr>
            <p:ph type="dt" sz="quarter" idx="1"/>
          </p:nvPr>
        </p:nvSpPr>
        <p:spPr/>
        <p:txBody>
          <a:bodyPr/>
          <a:lstStyle/>
          <a:p>
            <a:pPr>
              <a:defRPr/>
            </a:pPr>
            <a:r>
              <a:rPr lang="en-US"/>
              <a:t>1/6/2011</a:t>
            </a:r>
          </a:p>
        </p:txBody>
      </p:sp>
      <p:sp>
        <p:nvSpPr>
          <p:cNvPr id="69637" name="Slide Number Placeholder 4"/>
          <p:cNvSpPr>
            <a:spLocks noGrp="1"/>
          </p:cNvSpPr>
          <p:nvPr>
            <p:ph type="sldNum" sz="quarter" idx="5"/>
          </p:nvPr>
        </p:nvSpPr>
        <p:spPr bwMode="auto">
          <a:noFill/>
          <a:ln>
            <a:miter lim="800000"/>
            <a:headEnd/>
            <a:tailEnd/>
          </a:ln>
        </p:spPr>
        <p:txBody>
          <a:bodyPr/>
          <a:lstStyle/>
          <a:p>
            <a:fld id="{638BF5E0-8D68-4A6D-8FDA-370445147B95}" type="slidenum">
              <a:rPr lang="en-US" altLang="en-US"/>
              <a:pPr/>
              <a:t>33</a:t>
            </a:fld>
            <a:endParaRPr lang="en-US" altLang="en-US"/>
          </a:p>
        </p:txBody>
      </p:sp>
    </p:spTree>
    <p:extLst>
      <p:ext uri="{BB962C8B-B14F-4D97-AF65-F5344CB8AC3E}">
        <p14:creationId xmlns:p14="http://schemas.microsoft.com/office/powerpoint/2010/main" val="13556451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a:t>To Know/To Say: </a:t>
            </a:r>
            <a:r>
              <a:rPr lang="en-US" altLang="en-US" b="0" dirty="0"/>
              <a:t>Based on the text, what do you think the correct answer is? Share with a partner. Why are “most likely” questions difficult for some students? (Correct answer:  a)</a:t>
            </a:r>
          </a:p>
          <a:p>
            <a:endParaRPr lang="en-US" altLang="en-US" b="0" dirty="0"/>
          </a:p>
          <a:p>
            <a:r>
              <a:rPr lang="en-US" altLang="en-US" dirty="0"/>
              <a:t>To Do: </a:t>
            </a:r>
            <a:r>
              <a:rPr lang="en-US" altLang="en-US" b="0" dirty="0"/>
              <a:t>Show the previous slide with text after participants have read the entire question. </a:t>
            </a:r>
          </a:p>
        </p:txBody>
      </p:sp>
      <p:sp>
        <p:nvSpPr>
          <p:cNvPr id="4" name="Date Placeholder 3"/>
          <p:cNvSpPr>
            <a:spLocks noGrp="1"/>
          </p:cNvSpPr>
          <p:nvPr>
            <p:ph type="dt" sz="quarter" idx="1"/>
          </p:nvPr>
        </p:nvSpPr>
        <p:spPr/>
        <p:txBody>
          <a:bodyPr/>
          <a:lstStyle/>
          <a:p>
            <a:pPr>
              <a:defRPr/>
            </a:pPr>
            <a:r>
              <a:rPr lang="en-US"/>
              <a:t>1/6/2011</a:t>
            </a:r>
          </a:p>
        </p:txBody>
      </p:sp>
      <p:sp>
        <p:nvSpPr>
          <p:cNvPr id="71685" name="Slide Number Placeholder 4"/>
          <p:cNvSpPr>
            <a:spLocks noGrp="1"/>
          </p:cNvSpPr>
          <p:nvPr>
            <p:ph type="sldNum" sz="quarter" idx="5"/>
          </p:nvPr>
        </p:nvSpPr>
        <p:spPr bwMode="auto">
          <a:noFill/>
          <a:ln>
            <a:miter lim="800000"/>
            <a:headEnd/>
            <a:tailEnd/>
          </a:ln>
        </p:spPr>
        <p:txBody>
          <a:bodyPr/>
          <a:lstStyle/>
          <a:p>
            <a:fld id="{956F23BA-1B8B-4459-98A6-5869ECDB3740}" type="slidenum">
              <a:rPr lang="en-US" altLang="en-US"/>
              <a:pPr/>
              <a:t>34</a:t>
            </a:fld>
            <a:endParaRPr lang="en-US" altLang="en-US"/>
          </a:p>
        </p:txBody>
      </p:sp>
    </p:spTree>
    <p:extLst>
      <p:ext uri="{BB962C8B-B14F-4D97-AF65-F5344CB8AC3E}">
        <p14:creationId xmlns:p14="http://schemas.microsoft.com/office/powerpoint/2010/main" val="22625008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a:t>To Know/To Say: </a:t>
            </a:r>
            <a:r>
              <a:rPr lang="en-US" altLang="en-US" b="0" dirty="0"/>
              <a:t>This is an example of a selected response item in an elective class. Which answer is probably the correct response? (Correct answer:  b)</a:t>
            </a:r>
          </a:p>
        </p:txBody>
      </p:sp>
      <p:sp>
        <p:nvSpPr>
          <p:cNvPr id="4" name="Date Placeholder 3"/>
          <p:cNvSpPr>
            <a:spLocks noGrp="1"/>
          </p:cNvSpPr>
          <p:nvPr>
            <p:ph type="dt" sz="quarter" idx="1"/>
          </p:nvPr>
        </p:nvSpPr>
        <p:spPr/>
        <p:txBody>
          <a:bodyPr/>
          <a:lstStyle/>
          <a:p>
            <a:pPr>
              <a:defRPr/>
            </a:pPr>
            <a:r>
              <a:rPr lang="en-US"/>
              <a:t>1/6/2011</a:t>
            </a:r>
          </a:p>
        </p:txBody>
      </p:sp>
      <p:sp>
        <p:nvSpPr>
          <p:cNvPr id="75781" name="Slide Number Placeholder 4"/>
          <p:cNvSpPr>
            <a:spLocks noGrp="1"/>
          </p:cNvSpPr>
          <p:nvPr>
            <p:ph type="sldNum" sz="quarter" idx="5"/>
          </p:nvPr>
        </p:nvSpPr>
        <p:spPr bwMode="auto">
          <a:noFill/>
          <a:ln>
            <a:miter lim="800000"/>
            <a:headEnd/>
            <a:tailEnd/>
          </a:ln>
        </p:spPr>
        <p:txBody>
          <a:bodyPr/>
          <a:lstStyle/>
          <a:p>
            <a:fld id="{6DCB047F-4E72-4433-8026-972B2FAAC59F}" type="slidenum">
              <a:rPr lang="en-US" altLang="en-US"/>
              <a:pPr/>
              <a:t>35</a:t>
            </a:fld>
            <a:endParaRPr lang="en-US" altLang="en-US"/>
          </a:p>
        </p:txBody>
      </p:sp>
    </p:spTree>
    <p:extLst>
      <p:ext uri="{BB962C8B-B14F-4D97-AF65-F5344CB8AC3E}">
        <p14:creationId xmlns:p14="http://schemas.microsoft.com/office/powerpoint/2010/main" val="11753263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a:t>To Know/To Say: </a:t>
            </a:r>
            <a:r>
              <a:rPr lang="en-US" altLang="en-US" b="0" dirty="0"/>
              <a:t>This question is based on a discussion of safety rules and a safety rules handout. Which answer do you think is probably the correct answer? (Correct answer:  c)</a:t>
            </a:r>
          </a:p>
        </p:txBody>
      </p:sp>
      <p:sp>
        <p:nvSpPr>
          <p:cNvPr id="4" name="Date Placeholder 3"/>
          <p:cNvSpPr>
            <a:spLocks noGrp="1"/>
          </p:cNvSpPr>
          <p:nvPr>
            <p:ph type="dt" sz="quarter" idx="1"/>
          </p:nvPr>
        </p:nvSpPr>
        <p:spPr/>
        <p:txBody>
          <a:bodyPr/>
          <a:lstStyle/>
          <a:p>
            <a:pPr>
              <a:defRPr/>
            </a:pPr>
            <a:r>
              <a:rPr lang="en-US"/>
              <a:t>1/6/2011</a:t>
            </a:r>
          </a:p>
        </p:txBody>
      </p:sp>
      <p:sp>
        <p:nvSpPr>
          <p:cNvPr id="77829" name="Slide Number Placeholder 4"/>
          <p:cNvSpPr>
            <a:spLocks noGrp="1"/>
          </p:cNvSpPr>
          <p:nvPr>
            <p:ph type="sldNum" sz="quarter" idx="5"/>
          </p:nvPr>
        </p:nvSpPr>
        <p:spPr bwMode="auto">
          <a:noFill/>
          <a:ln>
            <a:miter lim="800000"/>
            <a:headEnd/>
            <a:tailEnd/>
          </a:ln>
        </p:spPr>
        <p:txBody>
          <a:bodyPr/>
          <a:lstStyle/>
          <a:p>
            <a:fld id="{05F8BA68-7192-4D67-A555-75C1710D5492}" type="slidenum">
              <a:rPr lang="en-US" altLang="en-US"/>
              <a:pPr/>
              <a:t>36</a:t>
            </a:fld>
            <a:endParaRPr lang="en-US" altLang="en-US"/>
          </a:p>
        </p:txBody>
      </p:sp>
    </p:spTree>
    <p:extLst>
      <p:ext uri="{BB962C8B-B14F-4D97-AF65-F5344CB8AC3E}">
        <p14:creationId xmlns:p14="http://schemas.microsoft.com/office/powerpoint/2010/main" val="16040675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a:t>To Know/To Say: </a:t>
            </a:r>
            <a:r>
              <a:rPr lang="en-US" altLang="en-US" b="0" dirty="0"/>
              <a:t>This video clip shows what some students do to ensure that they can answer questions correctly. </a:t>
            </a:r>
          </a:p>
          <a:p>
            <a:endParaRPr lang="en-US" altLang="en-US" b="0" dirty="0"/>
          </a:p>
          <a:p>
            <a:r>
              <a:rPr lang="en-US" altLang="en-US" b="0" dirty="0"/>
              <a:t>(Note: Video clip is about a little boy who prepares for his exam the night before by writing some of the answers inside the sleeve of his shirt. Look what happens when Momma finds out!)</a:t>
            </a:r>
          </a:p>
        </p:txBody>
      </p:sp>
      <p:sp>
        <p:nvSpPr>
          <p:cNvPr id="4" name="Date Placeholder 3"/>
          <p:cNvSpPr>
            <a:spLocks noGrp="1"/>
          </p:cNvSpPr>
          <p:nvPr>
            <p:ph type="dt" sz="quarter" idx="1"/>
          </p:nvPr>
        </p:nvSpPr>
        <p:spPr/>
        <p:txBody>
          <a:bodyPr/>
          <a:lstStyle/>
          <a:p>
            <a:pPr>
              <a:defRPr/>
            </a:pPr>
            <a:r>
              <a:rPr lang="en-US"/>
              <a:t>1/6/2011</a:t>
            </a:r>
          </a:p>
        </p:txBody>
      </p:sp>
      <p:sp>
        <p:nvSpPr>
          <p:cNvPr id="79877" name="Slide Number Placeholder 4"/>
          <p:cNvSpPr>
            <a:spLocks noGrp="1"/>
          </p:cNvSpPr>
          <p:nvPr>
            <p:ph type="sldNum" sz="quarter" idx="5"/>
          </p:nvPr>
        </p:nvSpPr>
        <p:spPr bwMode="auto">
          <a:noFill/>
          <a:ln>
            <a:miter lim="800000"/>
            <a:headEnd/>
            <a:tailEnd/>
          </a:ln>
        </p:spPr>
        <p:txBody>
          <a:bodyPr/>
          <a:lstStyle/>
          <a:p>
            <a:fld id="{CBF8101F-C051-47F2-9FC8-636B81ED1B6D}" type="slidenum">
              <a:rPr lang="en-US" altLang="en-US"/>
              <a:pPr/>
              <a:t>37</a:t>
            </a:fld>
            <a:endParaRPr lang="en-US" altLang="en-US"/>
          </a:p>
        </p:txBody>
      </p:sp>
    </p:spTree>
    <p:extLst>
      <p:ext uri="{BB962C8B-B14F-4D97-AF65-F5344CB8AC3E}">
        <p14:creationId xmlns:p14="http://schemas.microsoft.com/office/powerpoint/2010/main" val="7328613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a:t>To Know/To Say: </a:t>
            </a:r>
            <a:r>
              <a:rPr lang="en-US" altLang="en-US" b="0" dirty="0"/>
              <a:t>The next type of assessment item is Constructed Response items. How did you define Constructed Response on your template? Is your definition/list of characteristics similar to this list? (Validate responses and add as needed.)</a:t>
            </a:r>
          </a:p>
        </p:txBody>
      </p:sp>
      <p:sp>
        <p:nvSpPr>
          <p:cNvPr id="4" name="Date Placeholder 3"/>
          <p:cNvSpPr>
            <a:spLocks noGrp="1"/>
          </p:cNvSpPr>
          <p:nvPr>
            <p:ph type="dt" sz="quarter" idx="1"/>
          </p:nvPr>
        </p:nvSpPr>
        <p:spPr/>
        <p:txBody>
          <a:bodyPr/>
          <a:lstStyle/>
          <a:p>
            <a:pPr>
              <a:defRPr/>
            </a:pPr>
            <a:r>
              <a:rPr lang="en-US"/>
              <a:t>1/6/2011</a:t>
            </a:r>
          </a:p>
        </p:txBody>
      </p:sp>
      <p:sp>
        <p:nvSpPr>
          <p:cNvPr id="81925" name="Slide Number Placeholder 4"/>
          <p:cNvSpPr>
            <a:spLocks noGrp="1"/>
          </p:cNvSpPr>
          <p:nvPr>
            <p:ph type="sldNum" sz="quarter" idx="5"/>
          </p:nvPr>
        </p:nvSpPr>
        <p:spPr bwMode="auto">
          <a:noFill/>
          <a:ln>
            <a:miter lim="800000"/>
            <a:headEnd/>
            <a:tailEnd/>
          </a:ln>
        </p:spPr>
        <p:txBody>
          <a:bodyPr/>
          <a:lstStyle/>
          <a:p>
            <a:fld id="{33129048-ACC9-483D-BBF2-72E14B4BCB2B}" type="slidenum">
              <a:rPr lang="en-US" altLang="en-US"/>
              <a:pPr/>
              <a:t>38</a:t>
            </a:fld>
            <a:endParaRPr lang="en-US" altLang="en-US"/>
          </a:p>
        </p:txBody>
      </p:sp>
    </p:spTree>
    <p:extLst>
      <p:ext uri="{BB962C8B-B14F-4D97-AF65-F5344CB8AC3E}">
        <p14:creationId xmlns:p14="http://schemas.microsoft.com/office/powerpoint/2010/main" val="13110924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a:t>To Know/To Say: </a:t>
            </a:r>
            <a:r>
              <a:rPr lang="en-US" altLang="en-US" b="0" dirty="0"/>
              <a:t>What were some of the benefits you listed for constructed response items? Validate their responses.) These are some of the most obvious benefits of using constructed response items in an assessment.</a:t>
            </a:r>
          </a:p>
        </p:txBody>
      </p:sp>
      <p:sp>
        <p:nvSpPr>
          <p:cNvPr id="4" name="Date Placeholder 3"/>
          <p:cNvSpPr>
            <a:spLocks noGrp="1"/>
          </p:cNvSpPr>
          <p:nvPr>
            <p:ph type="dt" sz="quarter" idx="1"/>
          </p:nvPr>
        </p:nvSpPr>
        <p:spPr/>
        <p:txBody>
          <a:bodyPr/>
          <a:lstStyle/>
          <a:p>
            <a:pPr>
              <a:defRPr/>
            </a:pPr>
            <a:r>
              <a:rPr lang="en-US"/>
              <a:t>1/6/2011</a:t>
            </a:r>
          </a:p>
        </p:txBody>
      </p:sp>
      <p:sp>
        <p:nvSpPr>
          <p:cNvPr id="83973" name="Slide Number Placeholder 4"/>
          <p:cNvSpPr>
            <a:spLocks noGrp="1"/>
          </p:cNvSpPr>
          <p:nvPr>
            <p:ph type="sldNum" sz="quarter" idx="5"/>
          </p:nvPr>
        </p:nvSpPr>
        <p:spPr bwMode="auto">
          <a:noFill/>
          <a:ln>
            <a:miter lim="800000"/>
            <a:headEnd/>
            <a:tailEnd/>
          </a:ln>
        </p:spPr>
        <p:txBody>
          <a:bodyPr/>
          <a:lstStyle/>
          <a:p>
            <a:fld id="{7400E725-A049-4B9B-B5BA-4B9ACE49DBA4}" type="slidenum">
              <a:rPr lang="en-US" altLang="en-US"/>
              <a:pPr/>
              <a:t>39</a:t>
            </a:fld>
            <a:endParaRPr lang="en-US" altLang="en-US"/>
          </a:p>
        </p:txBody>
      </p:sp>
    </p:spTree>
    <p:extLst>
      <p:ext uri="{BB962C8B-B14F-4D97-AF65-F5344CB8AC3E}">
        <p14:creationId xmlns:p14="http://schemas.microsoft.com/office/powerpoint/2010/main" val="1840282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Handouts:</a:t>
            </a:r>
            <a:r>
              <a:rPr lang="en-US" baseline="0" dirty="0"/>
              <a:t> </a:t>
            </a:r>
            <a:r>
              <a:rPr lang="en-US" b="0" baseline="0" dirty="0"/>
              <a:t>Handouts are listed on MOEDUSAIL, CFA Learning Package first page. The corresponding slide number(s) are included.</a:t>
            </a:r>
          </a:p>
        </p:txBody>
      </p:sp>
      <p:sp>
        <p:nvSpPr>
          <p:cNvPr id="4" name="Date Placeholder 3"/>
          <p:cNvSpPr>
            <a:spLocks noGrp="1"/>
          </p:cNvSpPr>
          <p:nvPr>
            <p:ph type="dt" idx="10"/>
          </p:nvPr>
        </p:nvSpPr>
        <p:spPr/>
        <p:txBody>
          <a:bodyPr/>
          <a:lstStyle/>
          <a:p>
            <a:pPr>
              <a:defRPr/>
            </a:pPr>
            <a:r>
              <a:rPr lang="en-US"/>
              <a:t>1/6/2011</a:t>
            </a:r>
          </a:p>
        </p:txBody>
      </p:sp>
      <p:sp>
        <p:nvSpPr>
          <p:cNvPr id="5" name="Slide Number Placeholder 4"/>
          <p:cNvSpPr>
            <a:spLocks noGrp="1"/>
          </p:cNvSpPr>
          <p:nvPr>
            <p:ph type="sldNum" sz="quarter" idx="11"/>
          </p:nvPr>
        </p:nvSpPr>
        <p:spPr/>
        <p:txBody>
          <a:bodyPr/>
          <a:lstStyle/>
          <a:p>
            <a:fld id="{7FB75977-30C4-4248-9CCC-4F67EFF376BD}" type="slidenum">
              <a:rPr lang="en-US" altLang="en-US" smtClean="0"/>
              <a:pPr/>
              <a:t>4</a:t>
            </a:fld>
            <a:endParaRPr lang="en-US" altLang="en-US"/>
          </a:p>
        </p:txBody>
      </p:sp>
    </p:spTree>
    <p:extLst>
      <p:ext uri="{BB962C8B-B14F-4D97-AF65-F5344CB8AC3E}">
        <p14:creationId xmlns:p14="http://schemas.microsoft.com/office/powerpoint/2010/main" val="7763248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a:t>To Know/To Say: </a:t>
            </a:r>
            <a:r>
              <a:rPr lang="en-US" altLang="en-US" b="0" dirty="0"/>
              <a:t>What were some of the considerations you listed for constructed response items? (Validate their responses.) These are some of the considerations or limitations for constructed response items. So test item developers should weigh the options when deciding if and when to use constructed response items.</a:t>
            </a:r>
          </a:p>
        </p:txBody>
      </p:sp>
      <p:sp>
        <p:nvSpPr>
          <p:cNvPr id="4" name="Date Placeholder 3"/>
          <p:cNvSpPr>
            <a:spLocks noGrp="1"/>
          </p:cNvSpPr>
          <p:nvPr>
            <p:ph type="dt" sz="quarter" idx="1"/>
          </p:nvPr>
        </p:nvSpPr>
        <p:spPr/>
        <p:txBody>
          <a:bodyPr/>
          <a:lstStyle/>
          <a:p>
            <a:pPr>
              <a:defRPr/>
            </a:pPr>
            <a:r>
              <a:rPr lang="en-US"/>
              <a:t>1/6/2011</a:t>
            </a:r>
          </a:p>
        </p:txBody>
      </p:sp>
      <p:sp>
        <p:nvSpPr>
          <p:cNvPr id="86021" name="Slide Number Placeholder 4"/>
          <p:cNvSpPr>
            <a:spLocks noGrp="1"/>
          </p:cNvSpPr>
          <p:nvPr>
            <p:ph type="sldNum" sz="quarter" idx="5"/>
          </p:nvPr>
        </p:nvSpPr>
        <p:spPr bwMode="auto">
          <a:noFill/>
          <a:ln>
            <a:miter lim="800000"/>
            <a:headEnd/>
            <a:tailEnd/>
          </a:ln>
        </p:spPr>
        <p:txBody>
          <a:bodyPr/>
          <a:lstStyle/>
          <a:p>
            <a:fld id="{BFD20C7D-FA94-40CC-836C-B02CA98F29DF}" type="slidenum">
              <a:rPr lang="en-US" altLang="en-US"/>
              <a:pPr/>
              <a:t>40</a:t>
            </a:fld>
            <a:endParaRPr lang="en-US" altLang="en-US"/>
          </a:p>
        </p:txBody>
      </p:sp>
    </p:spTree>
    <p:extLst>
      <p:ext uri="{BB962C8B-B14F-4D97-AF65-F5344CB8AC3E}">
        <p14:creationId xmlns:p14="http://schemas.microsoft.com/office/powerpoint/2010/main" val="23689643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a:t>To Know/To Say</a:t>
            </a:r>
            <a:r>
              <a:rPr lang="en-US" altLang="en-US" b="0" dirty="0"/>
              <a:t>: When developing constructed response questions, these are some key points to remember. Can you think of any other important tips? </a:t>
            </a:r>
          </a:p>
        </p:txBody>
      </p:sp>
      <p:sp>
        <p:nvSpPr>
          <p:cNvPr id="4" name="Date Placeholder 3"/>
          <p:cNvSpPr>
            <a:spLocks noGrp="1"/>
          </p:cNvSpPr>
          <p:nvPr>
            <p:ph type="dt" sz="quarter" idx="1"/>
          </p:nvPr>
        </p:nvSpPr>
        <p:spPr/>
        <p:txBody>
          <a:bodyPr/>
          <a:lstStyle/>
          <a:p>
            <a:pPr>
              <a:defRPr/>
            </a:pPr>
            <a:r>
              <a:rPr lang="en-US"/>
              <a:t>1/6/2011</a:t>
            </a:r>
          </a:p>
        </p:txBody>
      </p:sp>
      <p:sp>
        <p:nvSpPr>
          <p:cNvPr id="88069" name="Slide Number Placeholder 4"/>
          <p:cNvSpPr>
            <a:spLocks noGrp="1"/>
          </p:cNvSpPr>
          <p:nvPr>
            <p:ph type="sldNum" sz="quarter" idx="5"/>
          </p:nvPr>
        </p:nvSpPr>
        <p:spPr bwMode="auto">
          <a:noFill/>
          <a:ln>
            <a:miter lim="800000"/>
            <a:headEnd/>
            <a:tailEnd/>
          </a:ln>
        </p:spPr>
        <p:txBody>
          <a:bodyPr/>
          <a:lstStyle/>
          <a:p>
            <a:fld id="{E6237ECA-47DA-4435-A581-3FF5EE73968B}" type="slidenum">
              <a:rPr lang="en-US" altLang="en-US"/>
              <a:pPr/>
              <a:t>41</a:t>
            </a:fld>
            <a:endParaRPr lang="en-US" altLang="en-US"/>
          </a:p>
        </p:txBody>
      </p:sp>
    </p:spTree>
    <p:extLst>
      <p:ext uri="{BB962C8B-B14F-4D97-AF65-F5344CB8AC3E}">
        <p14:creationId xmlns:p14="http://schemas.microsoft.com/office/powerpoint/2010/main" val="22299751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a:t>To Know/To Say: </a:t>
            </a:r>
            <a:r>
              <a:rPr lang="en-US" altLang="en-US" b="0" dirty="0"/>
              <a:t>This is an example of a constructed response item for math. Notice, even though there is only one correct answer, there are different ways to find the answer. What other thoughts do you have about this constructed response item (strengths, suggestions?)</a:t>
            </a:r>
          </a:p>
        </p:txBody>
      </p:sp>
      <p:sp>
        <p:nvSpPr>
          <p:cNvPr id="4" name="Date Placeholder 3"/>
          <p:cNvSpPr>
            <a:spLocks noGrp="1"/>
          </p:cNvSpPr>
          <p:nvPr>
            <p:ph type="dt" sz="quarter" idx="1"/>
          </p:nvPr>
        </p:nvSpPr>
        <p:spPr/>
        <p:txBody>
          <a:bodyPr/>
          <a:lstStyle/>
          <a:p>
            <a:pPr>
              <a:defRPr/>
            </a:pPr>
            <a:r>
              <a:rPr lang="en-US"/>
              <a:t>1/6/2011</a:t>
            </a:r>
          </a:p>
        </p:txBody>
      </p:sp>
      <p:sp>
        <p:nvSpPr>
          <p:cNvPr id="90117" name="Slide Number Placeholder 4"/>
          <p:cNvSpPr>
            <a:spLocks noGrp="1"/>
          </p:cNvSpPr>
          <p:nvPr>
            <p:ph type="sldNum" sz="quarter" idx="5"/>
          </p:nvPr>
        </p:nvSpPr>
        <p:spPr bwMode="auto">
          <a:noFill/>
          <a:ln>
            <a:miter lim="800000"/>
            <a:headEnd/>
            <a:tailEnd/>
          </a:ln>
        </p:spPr>
        <p:txBody>
          <a:bodyPr/>
          <a:lstStyle/>
          <a:p>
            <a:fld id="{F73EDC43-8346-4B84-8EFE-1303546A2432}" type="slidenum">
              <a:rPr lang="en-US" altLang="en-US"/>
              <a:pPr/>
              <a:t>42</a:t>
            </a:fld>
            <a:endParaRPr lang="en-US" altLang="en-US"/>
          </a:p>
        </p:txBody>
      </p:sp>
    </p:spTree>
    <p:extLst>
      <p:ext uri="{BB962C8B-B14F-4D97-AF65-F5344CB8AC3E}">
        <p14:creationId xmlns:p14="http://schemas.microsoft.com/office/powerpoint/2010/main" val="6093700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a:t>To Know/To Say: </a:t>
            </a:r>
            <a:r>
              <a:rPr lang="en-US" altLang="en-US" b="0" dirty="0"/>
              <a:t>This example is based on original source text. Read the text and think about what students need to do when they are reading original source material.  The next two slides are the constructed response items for this text. </a:t>
            </a:r>
          </a:p>
        </p:txBody>
      </p:sp>
      <p:sp>
        <p:nvSpPr>
          <p:cNvPr id="4" name="Date Placeholder 3"/>
          <p:cNvSpPr>
            <a:spLocks noGrp="1"/>
          </p:cNvSpPr>
          <p:nvPr>
            <p:ph type="dt" sz="quarter" idx="1"/>
          </p:nvPr>
        </p:nvSpPr>
        <p:spPr/>
        <p:txBody>
          <a:bodyPr/>
          <a:lstStyle/>
          <a:p>
            <a:pPr>
              <a:defRPr/>
            </a:pPr>
            <a:r>
              <a:rPr lang="en-US"/>
              <a:t>1/6/2011</a:t>
            </a:r>
          </a:p>
        </p:txBody>
      </p:sp>
      <p:sp>
        <p:nvSpPr>
          <p:cNvPr id="92165" name="Slide Number Placeholder 4"/>
          <p:cNvSpPr>
            <a:spLocks noGrp="1"/>
          </p:cNvSpPr>
          <p:nvPr>
            <p:ph type="sldNum" sz="quarter" idx="5"/>
          </p:nvPr>
        </p:nvSpPr>
        <p:spPr bwMode="auto">
          <a:noFill/>
          <a:ln>
            <a:miter lim="800000"/>
            <a:headEnd/>
            <a:tailEnd/>
          </a:ln>
        </p:spPr>
        <p:txBody>
          <a:bodyPr/>
          <a:lstStyle/>
          <a:p>
            <a:fld id="{711EA50A-A8EC-47A3-B1A2-7A8B36B2C45D}" type="slidenum">
              <a:rPr lang="en-US" altLang="en-US"/>
              <a:pPr/>
              <a:t>43</a:t>
            </a:fld>
            <a:endParaRPr lang="en-US" altLang="en-US"/>
          </a:p>
        </p:txBody>
      </p:sp>
    </p:spTree>
    <p:extLst>
      <p:ext uri="{BB962C8B-B14F-4D97-AF65-F5344CB8AC3E}">
        <p14:creationId xmlns:p14="http://schemas.microsoft.com/office/powerpoint/2010/main" val="26606647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a:t>To Know/To Say: </a:t>
            </a:r>
            <a:r>
              <a:rPr lang="en-US" altLang="en-US" b="0" dirty="0"/>
              <a:t>How would you answer question 1? (Possible answers:  one soldier’s opinion in letter to friend, has been involved in battles, etc.)  </a:t>
            </a:r>
          </a:p>
          <a:p>
            <a:endParaRPr lang="en-US" altLang="en-US" b="0" dirty="0"/>
          </a:p>
          <a:p>
            <a:r>
              <a:rPr lang="en-US" altLang="en-US" b="0" dirty="0"/>
              <a:t>The 3 documents that students need to read for Question 2 are not included in this presentation but what kind of thinking is question 2 asking them to do? What standard(s) are being assessed by Question 2? (Thinking skills and standards: comparing, analyzing, evaluating, synthesizing, finding text evidence, supporting arguments with text evidence, reading non-fiction text, reading original source material) </a:t>
            </a:r>
          </a:p>
        </p:txBody>
      </p:sp>
      <p:sp>
        <p:nvSpPr>
          <p:cNvPr id="4" name="Date Placeholder 3"/>
          <p:cNvSpPr>
            <a:spLocks noGrp="1"/>
          </p:cNvSpPr>
          <p:nvPr>
            <p:ph type="dt" sz="quarter" idx="1"/>
          </p:nvPr>
        </p:nvSpPr>
        <p:spPr/>
        <p:txBody>
          <a:bodyPr/>
          <a:lstStyle/>
          <a:p>
            <a:pPr>
              <a:defRPr/>
            </a:pPr>
            <a:r>
              <a:rPr lang="en-US"/>
              <a:t>1/6/2011</a:t>
            </a:r>
          </a:p>
        </p:txBody>
      </p:sp>
      <p:sp>
        <p:nvSpPr>
          <p:cNvPr id="94213" name="Slide Number Placeholder 4"/>
          <p:cNvSpPr>
            <a:spLocks noGrp="1"/>
          </p:cNvSpPr>
          <p:nvPr>
            <p:ph type="sldNum" sz="quarter" idx="5"/>
          </p:nvPr>
        </p:nvSpPr>
        <p:spPr bwMode="auto">
          <a:noFill/>
          <a:ln>
            <a:miter lim="800000"/>
            <a:headEnd/>
            <a:tailEnd/>
          </a:ln>
        </p:spPr>
        <p:txBody>
          <a:bodyPr/>
          <a:lstStyle/>
          <a:p>
            <a:fld id="{6D070DB3-095A-4BF2-98F9-32489D82965E}" type="slidenum">
              <a:rPr lang="en-US" altLang="en-US"/>
              <a:pPr/>
              <a:t>44</a:t>
            </a:fld>
            <a:endParaRPr lang="en-US" altLang="en-US"/>
          </a:p>
        </p:txBody>
      </p:sp>
    </p:spTree>
    <p:extLst>
      <p:ext uri="{BB962C8B-B14F-4D97-AF65-F5344CB8AC3E}">
        <p14:creationId xmlns:p14="http://schemas.microsoft.com/office/powerpoint/2010/main" val="40267321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a:t>To Know/To Do</a:t>
            </a:r>
            <a:r>
              <a:rPr lang="en-US" altLang="en-US" b="0" dirty="0"/>
              <a:t>: This example is a higher level math item. What level of thinking does it require? (Thinking skills: evaluation, analysis, supporting solution with evidence, problem-solving, etc.)</a:t>
            </a:r>
          </a:p>
        </p:txBody>
      </p:sp>
      <p:sp>
        <p:nvSpPr>
          <p:cNvPr id="4" name="Date Placeholder 3"/>
          <p:cNvSpPr>
            <a:spLocks noGrp="1"/>
          </p:cNvSpPr>
          <p:nvPr>
            <p:ph type="dt" sz="quarter" idx="1"/>
          </p:nvPr>
        </p:nvSpPr>
        <p:spPr/>
        <p:txBody>
          <a:bodyPr/>
          <a:lstStyle/>
          <a:p>
            <a:pPr>
              <a:defRPr/>
            </a:pPr>
            <a:r>
              <a:rPr lang="en-US"/>
              <a:t>1/6/2011</a:t>
            </a:r>
          </a:p>
        </p:txBody>
      </p:sp>
      <p:sp>
        <p:nvSpPr>
          <p:cNvPr id="96261" name="Slide Number Placeholder 4"/>
          <p:cNvSpPr>
            <a:spLocks noGrp="1"/>
          </p:cNvSpPr>
          <p:nvPr>
            <p:ph type="sldNum" sz="quarter" idx="5"/>
          </p:nvPr>
        </p:nvSpPr>
        <p:spPr bwMode="auto">
          <a:noFill/>
          <a:ln>
            <a:miter lim="800000"/>
            <a:headEnd/>
            <a:tailEnd/>
          </a:ln>
        </p:spPr>
        <p:txBody>
          <a:bodyPr/>
          <a:lstStyle/>
          <a:p>
            <a:fld id="{7127B009-5EC8-4ACF-8ADF-C5447138658A}" type="slidenum">
              <a:rPr lang="en-US" altLang="en-US"/>
              <a:pPr/>
              <a:t>45</a:t>
            </a:fld>
            <a:endParaRPr lang="en-US" altLang="en-US"/>
          </a:p>
        </p:txBody>
      </p:sp>
    </p:spTree>
    <p:extLst>
      <p:ext uri="{BB962C8B-B14F-4D97-AF65-F5344CB8AC3E}">
        <p14:creationId xmlns:p14="http://schemas.microsoft.com/office/powerpoint/2010/main" val="1194182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a:t>To Know/To Do: </a:t>
            </a:r>
            <a:r>
              <a:rPr lang="en-US" altLang="en-US" b="0" dirty="0"/>
              <a:t>The last type of item is Performance Tasks. How did you define Performance Tasks on your template? What characteristics did you list? How does your definition compare to this list? </a:t>
            </a:r>
          </a:p>
        </p:txBody>
      </p:sp>
      <p:sp>
        <p:nvSpPr>
          <p:cNvPr id="4" name="Date Placeholder 3"/>
          <p:cNvSpPr>
            <a:spLocks noGrp="1"/>
          </p:cNvSpPr>
          <p:nvPr>
            <p:ph type="dt" sz="quarter" idx="1"/>
          </p:nvPr>
        </p:nvSpPr>
        <p:spPr/>
        <p:txBody>
          <a:bodyPr/>
          <a:lstStyle/>
          <a:p>
            <a:pPr>
              <a:defRPr/>
            </a:pPr>
            <a:r>
              <a:rPr lang="en-US"/>
              <a:t>1/6/2011</a:t>
            </a:r>
          </a:p>
        </p:txBody>
      </p:sp>
      <p:sp>
        <p:nvSpPr>
          <p:cNvPr id="98309" name="Slide Number Placeholder 4"/>
          <p:cNvSpPr>
            <a:spLocks noGrp="1"/>
          </p:cNvSpPr>
          <p:nvPr>
            <p:ph type="sldNum" sz="quarter" idx="5"/>
          </p:nvPr>
        </p:nvSpPr>
        <p:spPr bwMode="auto">
          <a:noFill/>
          <a:ln>
            <a:miter lim="800000"/>
            <a:headEnd/>
            <a:tailEnd/>
          </a:ln>
        </p:spPr>
        <p:txBody>
          <a:bodyPr/>
          <a:lstStyle/>
          <a:p>
            <a:fld id="{7A1183C7-E7AF-4CB6-80FD-73EEB0768481}" type="slidenum">
              <a:rPr lang="en-US" altLang="en-US"/>
              <a:pPr/>
              <a:t>46</a:t>
            </a:fld>
            <a:endParaRPr lang="en-US" altLang="en-US"/>
          </a:p>
        </p:txBody>
      </p:sp>
    </p:spTree>
    <p:extLst>
      <p:ext uri="{BB962C8B-B14F-4D97-AF65-F5344CB8AC3E}">
        <p14:creationId xmlns:p14="http://schemas.microsoft.com/office/powerpoint/2010/main" val="33607028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a:t>To Know/To Do</a:t>
            </a:r>
            <a:r>
              <a:rPr lang="en-US" altLang="en-US" b="0" dirty="0"/>
              <a:t>: What benefits did you list? (Validate their responses.) These are some other benefits. </a:t>
            </a:r>
          </a:p>
        </p:txBody>
      </p:sp>
      <p:sp>
        <p:nvSpPr>
          <p:cNvPr id="4" name="Date Placeholder 3"/>
          <p:cNvSpPr>
            <a:spLocks noGrp="1"/>
          </p:cNvSpPr>
          <p:nvPr>
            <p:ph type="dt" sz="quarter" idx="1"/>
          </p:nvPr>
        </p:nvSpPr>
        <p:spPr/>
        <p:txBody>
          <a:bodyPr/>
          <a:lstStyle/>
          <a:p>
            <a:pPr>
              <a:defRPr/>
            </a:pPr>
            <a:r>
              <a:rPr lang="en-US"/>
              <a:t>1/6/2011</a:t>
            </a:r>
          </a:p>
        </p:txBody>
      </p:sp>
      <p:sp>
        <p:nvSpPr>
          <p:cNvPr id="100357" name="Slide Number Placeholder 4"/>
          <p:cNvSpPr>
            <a:spLocks noGrp="1"/>
          </p:cNvSpPr>
          <p:nvPr>
            <p:ph type="sldNum" sz="quarter" idx="5"/>
          </p:nvPr>
        </p:nvSpPr>
        <p:spPr bwMode="auto">
          <a:noFill/>
          <a:ln>
            <a:miter lim="800000"/>
            <a:headEnd/>
            <a:tailEnd/>
          </a:ln>
        </p:spPr>
        <p:txBody>
          <a:bodyPr/>
          <a:lstStyle/>
          <a:p>
            <a:fld id="{D0A8ABA0-DEA8-4C05-A222-887270010193}" type="slidenum">
              <a:rPr lang="en-US" altLang="en-US"/>
              <a:pPr/>
              <a:t>47</a:t>
            </a:fld>
            <a:endParaRPr lang="en-US" altLang="en-US"/>
          </a:p>
        </p:txBody>
      </p:sp>
    </p:spTree>
    <p:extLst>
      <p:ext uri="{BB962C8B-B14F-4D97-AF65-F5344CB8AC3E}">
        <p14:creationId xmlns:p14="http://schemas.microsoft.com/office/powerpoint/2010/main" val="13522178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a:t>To Know/To Do: </a:t>
            </a:r>
            <a:r>
              <a:rPr lang="en-US" altLang="en-US" b="0" dirty="0"/>
              <a:t>What considerations did you list for performance tasks? (Validate their responses and add these to the list.) </a:t>
            </a:r>
          </a:p>
        </p:txBody>
      </p:sp>
      <p:sp>
        <p:nvSpPr>
          <p:cNvPr id="4" name="Date Placeholder 3"/>
          <p:cNvSpPr>
            <a:spLocks noGrp="1"/>
          </p:cNvSpPr>
          <p:nvPr>
            <p:ph type="dt" sz="quarter" idx="1"/>
          </p:nvPr>
        </p:nvSpPr>
        <p:spPr/>
        <p:txBody>
          <a:bodyPr/>
          <a:lstStyle/>
          <a:p>
            <a:pPr>
              <a:defRPr/>
            </a:pPr>
            <a:r>
              <a:rPr lang="en-US"/>
              <a:t>1/6/2011</a:t>
            </a:r>
          </a:p>
        </p:txBody>
      </p:sp>
      <p:sp>
        <p:nvSpPr>
          <p:cNvPr id="102405" name="Slide Number Placeholder 4"/>
          <p:cNvSpPr>
            <a:spLocks noGrp="1"/>
          </p:cNvSpPr>
          <p:nvPr>
            <p:ph type="sldNum" sz="quarter" idx="5"/>
          </p:nvPr>
        </p:nvSpPr>
        <p:spPr bwMode="auto">
          <a:noFill/>
          <a:ln>
            <a:miter lim="800000"/>
            <a:headEnd/>
            <a:tailEnd/>
          </a:ln>
        </p:spPr>
        <p:txBody>
          <a:bodyPr/>
          <a:lstStyle/>
          <a:p>
            <a:fld id="{BF02AFE7-CEAE-44DD-A2AC-3DC21240ECC4}" type="slidenum">
              <a:rPr lang="en-US" altLang="en-US"/>
              <a:pPr/>
              <a:t>48</a:t>
            </a:fld>
            <a:endParaRPr lang="en-US" altLang="en-US"/>
          </a:p>
        </p:txBody>
      </p:sp>
    </p:spTree>
    <p:extLst>
      <p:ext uri="{BB962C8B-B14F-4D97-AF65-F5344CB8AC3E}">
        <p14:creationId xmlns:p14="http://schemas.microsoft.com/office/powerpoint/2010/main" val="23315193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a:t>To Know/To Say: </a:t>
            </a:r>
            <a:r>
              <a:rPr lang="en-US" altLang="en-US" b="0" dirty="0"/>
              <a:t>Some tips for writing performance tasks include these key points. What other tips could you share?  </a:t>
            </a:r>
          </a:p>
        </p:txBody>
      </p:sp>
      <p:sp>
        <p:nvSpPr>
          <p:cNvPr id="4" name="Date Placeholder 3"/>
          <p:cNvSpPr>
            <a:spLocks noGrp="1"/>
          </p:cNvSpPr>
          <p:nvPr>
            <p:ph type="dt" sz="quarter" idx="1"/>
          </p:nvPr>
        </p:nvSpPr>
        <p:spPr/>
        <p:txBody>
          <a:bodyPr/>
          <a:lstStyle/>
          <a:p>
            <a:pPr>
              <a:defRPr/>
            </a:pPr>
            <a:r>
              <a:rPr lang="en-US"/>
              <a:t>1/6/2011</a:t>
            </a:r>
          </a:p>
        </p:txBody>
      </p:sp>
      <p:sp>
        <p:nvSpPr>
          <p:cNvPr id="104453" name="Slide Number Placeholder 4"/>
          <p:cNvSpPr>
            <a:spLocks noGrp="1"/>
          </p:cNvSpPr>
          <p:nvPr>
            <p:ph type="sldNum" sz="quarter" idx="5"/>
          </p:nvPr>
        </p:nvSpPr>
        <p:spPr bwMode="auto">
          <a:noFill/>
          <a:ln>
            <a:miter lim="800000"/>
            <a:headEnd/>
            <a:tailEnd/>
          </a:ln>
        </p:spPr>
        <p:txBody>
          <a:bodyPr/>
          <a:lstStyle/>
          <a:p>
            <a:fld id="{0E553E01-44C1-43E8-9BB9-0058ECA07054}" type="slidenum">
              <a:rPr lang="en-US" altLang="en-US"/>
              <a:pPr/>
              <a:t>49</a:t>
            </a:fld>
            <a:endParaRPr lang="en-US" altLang="en-US"/>
          </a:p>
        </p:txBody>
      </p:sp>
    </p:spTree>
    <p:extLst>
      <p:ext uri="{BB962C8B-B14F-4D97-AF65-F5344CB8AC3E}">
        <p14:creationId xmlns:p14="http://schemas.microsoft.com/office/powerpoint/2010/main" val="3218165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xfrm>
            <a:off x="360363" y="371475"/>
            <a:ext cx="2081212" cy="1560513"/>
          </a:xfrm>
          <a:noFill/>
          <a:ln>
            <a:solidFill>
              <a:srgbClr val="000000"/>
            </a:solidFill>
            <a:miter lim="800000"/>
            <a:headEnd/>
            <a:tailEnd/>
          </a:ln>
        </p:spPr>
      </p:sp>
      <p:sp>
        <p:nvSpPr>
          <p:cNvPr id="10243" name="Notes Placeholder 2"/>
          <p:cNvSpPr>
            <a:spLocks noGrp="1"/>
          </p:cNvSpPr>
          <p:nvPr>
            <p:ph type="body" idx="1"/>
          </p:nvPr>
        </p:nvSpPr>
        <p:spPr bwMode="auto">
          <a:xfrm>
            <a:off x="295275" y="2006600"/>
            <a:ext cx="6486525" cy="6653213"/>
          </a:xfrm>
          <a:noFill/>
        </p:spPr>
        <p:txBody>
          <a:bodyPr wrap="square" numCol="1" anchor="t" anchorCtr="0" compatLnSpc="1">
            <a:prstTxWarp prst="textNoShape">
              <a:avLst/>
            </a:prstTxWarp>
          </a:bodyPr>
          <a:lstStyle/>
          <a:p>
            <a:pPr>
              <a:lnSpc>
                <a:spcPct val="200000"/>
              </a:lnSpc>
            </a:pPr>
            <a:r>
              <a:rPr lang="en-US" altLang="en-US" dirty="0"/>
              <a:t>To Know/To Say: </a:t>
            </a:r>
            <a:r>
              <a:rPr lang="en-US" altLang="en-US" b="0" dirty="0"/>
              <a:t>Good morning/afternoon! We will begin in ___ minutes. </a:t>
            </a:r>
          </a:p>
          <a:p>
            <a:pPr>
              <a:lnSpc>
                <a:spcPct val="200000"/>
              </a:lnSpc>
            </a:pPr>
            <a:r>
              <a:rPr lang="en-US" altLang="en-US" b="0" dirty="0"/>
              <a:t> </a:t>
            </a:r>
          </a:p>
          <a:p>
            <a:pPr>
              <a:lnSpc>
                <a:spcPct val="200000"/>
              </a:lnSpc>
            </a:pPr>
            <a:r>
              <a:rPr lang="en-US" altLang="en-US" dirty="0"/>
              <a:t>To Do</a:t>
            </a:r>
            <a:r>
              <a:rPr lang="en-US" altLang="en-US" b="0" dirty="0"/>
              <a:t>: Greet participants. </a:t>
            </a:r>
          </a:p>
        </p:txBody>
      </p:sp>
      <p:sp>
        <p:nvSpPr>
          <p:cNvPr id="10244" name="Slide Number Placeholder 3"/>
          <p:cNvSpPr>
            <a:spLocks noGrp="1"/>
          </p:cNvSpPr>
          <p:nvPr>
            <p:ph type="sldNum" sz="quarter" idx="5"/>
          </p:nvPr>
        </p:nvSpPr>
        <p:spPr bwMode="auto">
          <a:noFill/>
          <a:ln>
            <a:miter lim="800000"/>
            <a:headEnd/>
            <a:tailEnd/>
          </a:ln>
        </p:spPr>
        <p:txBody>
          <a:bodyPr/>
          <a:lstStyle/>
          <a:p>
            <a:fld id="{213C68D5-C80E-478B-AD4C-94F7EBDC90C9}" type="slidenum">
              <a:rPr lang="en-US" altLang="en-US"/>
              <a:pPr/>
              <a:t>5</a:t>
            </a:fld>
            <a:endParaRPr lang="en-US" altLang="en-US"/>
          </a:p>
        </p:txBody>
      </p:sp>
      <p:sp>
        <p:nvSpPr>
          <p:cNvPr id="5" name="Date Placeholder 4"/>
          <p:cNvSpPr>
            <a:spLocks noGrp="1"/>
          </p:cNvSpPr>
          <p:nvPr>
            <p:ph type="dt" sz="quarter" idx="1"/>
          </p:nvPr>
        </p:nvSpPr>
        <p:spPr/>
        <p:txBody>
          <a:bodyPr/>
          <a:lstStyle/>
          <a:p>
            <a:pPr>
              <a:defRPr/>
            </a:pPr>
            <a:r>
              <a:rPr lang="en-US"/>
              <a:t>1/6/2011</a:t>
            </a:r>
          </a:p>
        </p:txBody>
      </p:sp>
    </p:spTree>
    <p:extLst>
      <p:ext uri="{BB962C8B-B14F-4D97-AF65-F5344CB8AC3E}">
        <p14:creationId xmlns:p14="http://schemas.microsoft.com/office/powerpoint/2010/main" val="271870323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a:t>To Know/To Do: </a:t>
            </a:r>
            <a:r>
              <a:rPr lang="en-US" altLang="en-US" b="0" dirty="0"/>
              <a:t>This is an example of a performance task for health or a personal living class. Note that there are two parts to this performance task. The first part is brainstorming a list of habits. Then students need to pick one habit to describe in depth and create a visual. It mentions the use of a rubric which will be used to score the performance task.  </a:t>
            </a:r>
          </a:p>
          <a:p>
            <a:endParaRPr lang="en-US" altLang="en-US" b="0" dirty="0"/>
          </a:p>
          <a:p>
            <a:r>
              <a:rPr lang="en-US" altLang="en-US" dirty="0"/>
              <a:t>To Do: </a:t>
            </a:r>
            <a:r>
              <a:rPr lang="en-US" altLang="en-US" b="0" dirty="0"/>
              <a:t>Ask the participants to spend a few minutes in a small group discussing what that rubric might look like. What would be the essential elements which would be included on the rubric?</a:t>
            </a:r>
          </a:p>
        </p:txBody>
      </p:sp>
      <p:sp>
        <p:nvSpPr>
          <p:cNvPr id="4" name="Date Placeholder 3"/>
          <p:cNvSpPr>
            <a:spLocks noGrp="1"/>
          </p:cNvSpPr>
          <p:nvPr>
            <p:ph type="dt" sz="quarter" idx="1"/>
          </p:nvPr>
        </p:nvSpPr>
        <p:spPr/>
        <p:txBody>
          <a:bodyPr/>
          <a:lstStyle/>
          <a:p>
            <a:pPr>
              <a:defRPr/>
            </a:pPr>
            <a:r>
              <a:rPr lang="en-US"/>
              <a:t>1/6/2011</a:t>
            </a:r>
          </a:p>
        </p:txBody>
      </p:sp>
      <p:sp>
        <p:nvSpPr>
          <p:cNvPr id="106501" name="Slide Number Placeholder 4"/>
          <p:cNvSpPr>
            <a:spLocks noGrp="1"/>
          </p:cNvSpPr>
          <p:nvPr>
            <p:ph type="sldNum" sz="quarter" idx="5"/>
          </p:nvPr>
        </p:nvSpPr>
        <p:spPr bwMode="auto">
          <a:noFill/>
          <a:ln>
            <a:miter lim="800000"/>
            <a:headEnd/>
            <a:tailEnd/>
          </a:ln>
        </p:spPr>
        <p:txBody>
          <a:bodyPr/>
          <a:lstStyle/>
          <a:p>
            <a:fld id="{DEBC8C74-A0AF-4BBD-A285-E12CB44B6B5C}" type="slidenum">
              <a:rPr lang="en-US" altLang="en-US"/>
              <a:pPr/>
              <a:t>50</a:t>
            </a:fld>
            <a:endParaRPr lang="en-US" altLang="en-US"/>
          </a:p>
        </p:txBody>
      </p:sp>
    </p:spTree>
    <p:extLst>
      <p:ext uri="{BB962C8B-B14F-4D97-AF65-F5344CB8AC3E}">
        <p14:creationId xmlns:p14="http://schemas.microsoft.com/office/powerpoint/2010/main" val="215422951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a:t>To Know/To Say: </a:t>
            </a:r>
            <a:r>
              <a:rPr lang="en-US" altLang="en-US" b="0" dirty="0"/>
              <a:t>This ELA example requires students to write an essay using specific text evidence. In assessing the quality of the student’s response, what would be some of your look </a:t>
            </a:r>
            <a:r>
              <a:rPr lang="en-US" altLang="en-US" b="0" dirty="0" err="1"/>
              <a:t>fors</a:t>
            </a:r>
            <a:r>
              <a:rPr lang="en-US" altLang="en-US" b="0" dirty="0"/>
              <a:t>? What might be included in a scoring guide or rubric to help you assess their level of competency on this task? </a:t>
            </a:r>
          </a:p>
          <a:p>
            <a:r>
              <a:rPr lang="en-US" altLang="en-US" b="0" dirty="0"/>
              <a:t> </a:t>
            </a:r>
          </a:p>
          <a:p>
            <a:r>
              <a:rPr lang="en-US" altLang="en-US" dirty="0"/>
              <a:t>To Do: </a:t>
            </a:r>
            <a:r>
              <a:rPr lang="en-US" altLang="en-US" b="0" dirty="0"/>
              <a:t>Ask the participants to share some ideas with one another.</a:t>
            </a:r>
          </a:p>
        </p:txBody>
      </p:sp>
      <p:sp>
        <p:nvSpPr>
          <p:cNvPr id="4" name="Date Placeholder 3"/>
          <p:cNvSpPr>
            <a:spLocks noGrp="1"/>
          </p:cNvSpPr>
          <p:nvPr>
            <p:ph type="dt" sz="quarter" idx="1"/>
          </p:nvPr>
        </p:nvSpPr>
        <p:spPr/>
        <p:txBody>
          <a:bodyPr/>
          <a:lstStyle/>
          <a:p>
            <a:pPr>
              <a:defRPr/>
            </a:pPr>
            <a:r>
              <a:rPr lang="en-US"/>
              <a:t>1/6/2011</a:t>
            </a:r>
          </a:p>
        </p:txBody>
      </p:sp>
      <p:sp>
        <p:nvSpPr>
          <p:cNvPr id="108549" name="Slide Number Placeholder 4"/>
          <p:cNvSpPr>
            <a:spLocks noGrp="1"/>
          </p:cNvSpPr>
          <p:nvPr>
            <p:ph type="sldNum" sz="quarter" idx="5"/>
          </p:nvPr>
        </p:nvSpPr>
        <p:spPr bwMode="auto">
          <a:noFill/>
          <a:ln>
            <a:miter lim="800000"/>
            <a:headEnd/>
            <a:tailEnd/>
          </a:ln>
        </p:spPr>
        <p:txBody>
          <a:bodyPr/>
          <a:lstStyle/>
          <a:p>
            <a:fld id="{9A4C1FD8-31CD-44FB-B5FB-23A4D334D14D}" type="slidenum">
              <a:rPr lang="en-US" altLang="en-US"/>
              <a:pPr/>
              <a:t>51</a:t>
            </a:fld>
            <a:endParaRPr lang="en-US" altLang="en-US"/>
          </a:p>
        </p:txBody>
      </p:sp>
    </p:spTree>
    <p:extLst>
      <p:ext uri="{BB962C8B-B14F-4D97-AF65-F5344CB8AC3E}">
        <p14:creationId xmlns:p14="http://schemas.microsoft.com/office/powerpoint/2010/main" val="190026270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a:t>To Know/To Say</a:t>
            </a:r>
            <a:r>
              <a:rPr lang="en-US" altLang="en-US" b="0" dirty="0"/>
              <a:t>: In this performance task, the students are given an information sheet which they will be asked to use in determining the cost estimate for this project</a:t>
            </a:r>
            <a:r>
              <a:rPr lang="en-US" altLang="en-US" dirty="0"/>
              <a:t>. </a:t>
            </a:r>
          </a:p>
          <a:p>
            <a:endParaRPr lang="en-US" altLang="en-US" dirty="0"/>
          </a:p>
          <a:p>
            <a:r>
              <a:rPr lang="en-US" altLang="en-US" dirty="0"/>
              <a:t>To Do: </a:t>
            </a:r>
            <a:r>
              <a:rPr lang="en-US" altLang="en-US" b="0" dirty="0"/>
              <a:t>Ask the participants take a few moments to reflect upon this task and think about the key elements would be that should be identified in the rubric or scoring guide.  </a:t>
            </a:r>
          </a:p>
        </p:txBody>
      </p:sp>
      <p:sp>
        <p:nvSpPr>
          <p:cNvPr id="4" name="Date Placeholder 3"/>
          <p:cNvSpPr>
            <a:spLocks noGrp="1"/>
          </p:cNvSpPr>
          <p:nvPr>
            <p:ph type="dt" sz="quarter" idx="1"/>
          </p:nvPr>
        </p:nvSpPr>
        <p:spPr/>
        <p:txBody>
          <a:bodyPr/>
          <a:lstStyle/>
          <a:p>
            <a:pPr>
              <a:defRPr/>
            </a:pPr>
            <a:r>
              <a:rPr lang="en-US"/>
              <a:t>1/6/2011</a:t>
            </a:r>
          </a:p>
        </p:txBody>
      </p:sp>
      <p:sp>
        <p:nvSpPr>
          <p:cNvPr id="110597" name="Slide Number Placeholder 4"/>
          <p:cNvSpPr>
            <a:spLocks noGrp="1"/>
          </p:cNvSpPr>
          <p:nvPr>
            <p:ph type="sldNum" sz="quarter" idx="5"/>
          </p:nvPr>
        </p:nvSpPr>
        <p:spPr bwMode="auto">
          <a:noFill/>
          <a:ln>
            <a:miter lim="800000"/>
            <a:headEnd/>
            <a:tailEnd/>
          </a:ln>
        </p:spPr>
        <p:txBody>
          <a:bodyPr/>
          <a:lstStyle/>
          <a:p>
            <a:fld id="{56B8FC57-8EB7-4A16-9170-86899EEFA58D}" type="slidenum">
              <a:rPr lang="en-US" altLang="en-US"/>
              <a:pPr/>
              <a:t>52</a:t>
            </a:fld>
            <a:endParaRPr lang="en-US" altLang="en-US"/>
          </a:p>
        </p:txBody>
      </p:sp>
    </p:spTree>
    <p:extLst>
      <p:ext uri="{BB962C8B-B14F-4D97-AF65-F5344CB8AC3E}">
        <p14:creationId xmlns:p14="http://schemas.microsoft.com/office/powerpoint/2010/main" val="423035265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a:t>To Know/To Say: </a:t>
            </a:r>
            <a:r>
              <a:rPr lang="en-US" altLang="en-US" b="0" dirty="0"/>
              <a:t>This performance task is based on data that a club collected. Read this description and look at the chart on the next slide.</a:t>
            </a:r>
          </a:p>
        </p:txBody>
      </p:sp>
      <p:sp>
        <p:nvSpPr>
          <p:cNvPr id="4" name="Date Placeholder 3"/>
          <p:cNvSpPr>
            <a:spLocks noGrp="1"/>
          </p:cNvSpPr>
          <p:nvPr>
            <p:ph type="dt" sz="quarter" idx="1"/>
          </p:nvPr>
        </p:nvSpPr>
        <p:spPr/>
        <p:txBody>
          <a:bodyPr/>
          <a:lstStyle/>
          <a:p>
            <a:pPr>
              <a:defRPr/>
            </a:pPr>
            <a:r>
              <a:rPr lang="en-US"/>
              <a:t>1/6/2011</a:t>
            </a:r>
          </a:p>
        </p:txBody>
      </p:sp>
      <p:sp>
        <p:nvSpPr>
          <p:cNvPr id="112645" name="Slide Number Placeholder 4"/>
          <p:cNvSpPr>
            <a:spLocks noGrp="1"/>
          </p:cNvSpPr>
          <p:nvPr>
            <p:ph type="sldNum" sz="quarter" idx="5"/>
          </p:nvPr>
        </p:nvSpPr>
        <p:spPr bwMode="auto">
          <a:noFill/>
          <a:ln>
            <a:miter lim="800000"/>
            <a:headEnd/>
            <a:tailEnd/>
          </a:ln>
        </p:spPr>
        <p:txBody>
          <a:bodyPr/>
          <a:lstStyle/>
          <a:p>
            <a:fld id="{D05E17E5-9E77-4520-A6BA-118EB612E33F}" type="slidenum">
              <a:rPr lang="en-US" altLang="en-US"/>
              <a:pPr/>
              <a:t>53</a:t>
            </a:fld>
            <a:endParaRPr lang="en-US" altLang="en-US"/>
          </a:p>
        </p:txBody>
      </p:sp>
    </p:spTree>
    <p:extLst>
      <p:ext uri="{BB962C8B-B14F-4D97-AF65-F5344CB8AC3E}">
        <p14:creationId xmlns:p14="http://schemas.microsoft.com/office/powerpoint/2010/main" val="251043835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a:t>To Know/To Say: </a:t>
            </a:r>
            <a:r>
              <a:rPr lang="en-US" altLang="en-US" b="0" dirty="0"/>
              <a:t>What does this chart tell you about the animals they studied? (Performance Task is on next slide.)</a:t>
            </a:r>
          </a:p>
        </p:txBody>
      </p:sp>
      <p:sp>
        <p:nvSpPr>
          <p:cNvPr id="4" name="Date Placeholder 3"/>
          <p:cNvSpPr>
            <a:spLocks noGrp="1"/>
          </p:cNvSpPr>
          <p:nvPr>
            <p:ph type="dt" sz="quarter" idx="1"/>
          </p:nvPr>
        </p:nvSpPr>
        <p:spPr/>
        <p:txBody>
          <a:bodyPr/>
          <a:lstStyle/>
          <a:p>
            <a:pPr>
              <a:defRPr/>
            </a:pPr>
            <a:r>
              <a:rPr lang="en-US"/>
              <a:t>1/6/2011</a:t>
            </a:r>
          </a:p>
        </p:txBody>
      </p:sp>
      <p:sp>
        <p:nvSpPr>
          <p:cNvPr id="114693" name="Slide Number Placeholder 4"/>
          <p:cNvSpPr>
            <a:spLocks noGrp="1"/>
          </p:cNvSpPr>
          <p:nvPr>
            <p:ph type="sldNum" sz="quarter" idx="5"/>
          </p:nvPr>
        </p:nvSpPr>
        <p:spPr bwMode="auto">
          <a:noFill/>
          <a:ln>
            <a:miter lim="800000"/>
            <a:headEnd/>
            <a:tailEnd/>
          </a:ln>
        </p:spPr>
        <p:txBody>
          <a:bodyPr/>
          <a:lstStyle/>
          <a:p>
            <a:fld id="{14D86BB1-3681-4C27-85B0-85C8EF67956A}" type="slidenum">
              <a:rPr lang="en-US" altLang="en-US"/>
              <a:pPr/>
              <a:t>54</a:t>
            </a:fld>
            <a:endParaRPr lang="en-US" altLang="en-US"/>
          </a:p>
        </p:txBody>
      </p:sp>
    </p:spTree>
    <p:extLst>
      <p:ext uri="{BB962C8B-B14F-4D97-AF65-F5344CB8AC3E}">
        <p14:creationId xmlns:p14="http://schemas.microsoft.com/office/powerpoint/2010/main" val="13447274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a:t>To Know/To Say</a:t>
            </a:r>
            <a:r>
              <a:rPr lang="en-US" altLang="en-US" b="0" dirty="0"/>
              <a:t>: Based on the table, students are asked to make some predictions and design a plan. What kinds of thinking does this performance task require? </a:t>
            </a:r>
          </a:p>
        </p:txBody>
      </p:sp>
      <p:sp>
        <p:nvSpPr>
          <p:cNvPr id="4" name="Date Placeholder 3"/>
          <p:cNvSpPr>
            <a:spLocks noGrp="1"/>
          </p:cNvSpPr>
          <p:nvPr>
            <p:ph type="dt" sz="quarter" idx="1"/>
          </p:nvPr>
        </p:nvSpPr>
        <p:spPr/>
        <p:txBody>
          <a:bodyPr/>
          <a:lstStyle/>
          <a:p>
            <a:pPr>
              <a:defRPr/>
            </a:pPr>
            <a:r>
              <a:rPr lang="en-US"/>
              <a:t>1/6/2011</a:t>
            </a:r>
          </a:p>
        </p:txBody>
      </p:sp>
      <p:sp>
        <p:nvSpPr>
          <p:cNvPr id="116741" name="Slide Number Placeholder 4"/>
          <p:cNvSpPr>
            <a:spLocks noGrp="1"/>
          </p:cNvSpPr>
          <p:nvPr>
            <p:ph type="sldNum" sz="quarter" idx="5"/>
          </p:nvPr>
        </p:nvSpPr>
        <p:spPr bwMode="auto">
          <a:noFill/>
          <a:ln>
            <a:miter lim="800000"/>
            <a:headEnd/>
            <a:tailEnd/>
          </a:ln>
        </p:spPr>
        <p:txBody>
          <a:bodyPr/>
          <a:lstStyle/>
          <a:p>
            <a:fld id="{65A92844-1EAD-44E4-8D40-3B3D8EA88642}" type="slidenum">
              <a:rPr lang="en-US" altLang="en-US"/>
              <a:pPr/>
              <a:t>55</a:t>
            </a:fld>
            <a:endParaRPr lang="en-US" altLang="en-US"/>
          </a:p>
        </p:txBody>
      </p:sp>
    </p:spTree>
    <p:extLst>
      <p:ext uri="{BB962C8B-B14F-4D97-AF65-F5344CB8AC3E}">
        <p14:creationId xmlns:p14="http://schemas.microsoft.com/office/powerpoint/2010/main" val="73828269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a:t>To Know/To Say: </a:t>
            </a:r>
            <a:r>
              <a:rPr lang="en-US" altLang="en-US" b="0" dirty="0"/>
              <a:t>Now that we have reviewed the 3 types of assessment items, think about the content and skills that are best assessed through selected response vs. constructed response vs. performance task items. </a:t>
            </a:r>
          </a:p>
          <a:p>
            <a:endParaRPr lang="en-US" altLang="en-US" b="0" dirty="0"/>
          </a:p>
          <a:p>
            <a:r>
              <a:rPr lang="en-US" altLang="en-US" dirty="0"/>
              <a:t>To Do: </a:t>
            </a:r>
            <a:r>
              <a:rPr lang="en-US" altLang="en-US" b="0" dirty="0"/>
              <a:t>Ask participants to answer the questions then share with a partner. Have the participants take out a blank sheet of paper or index cards to craft their responses to the three questions.</a:t>
            </a:r>
          </a:p>
        </p:txBody>
      </p:sp>
      <p:sp>
        <p:nvSpPr>
          <p:cNvPr id="4" name="Date Placeholder 3"/>
          <p:cNvSpPr>
            <a:spLocks noGrp="1"/>
          </p:cNvSpPr>
          <p:nvPr>
            <p:ph type="dt" sz="quarter" idx="1"/>
          </p:nvPr>
        </p:nvSpPr>
        <p:spPr/>
        <p:txBody>
          <a:bodyPr/>
          <a:lstStyle/>
          <a:p>
            <a:pPr>
              <a:defRPr/>
            </a:pPr>
            <a:r>
              <a:rPr lang="en-US"/>
              <a:t>1/6/2011</a:t>
            </a:r>
          </a:p>
        </p:txBody>
      </p:sp>
      <p:sp>
        <p:nvSpPr>
          <p:cNvPr id="118789" name="Slide Number Placeholder 4"/>
          <p:cNvSpPr>
            <a:spLocks noGrp="1"/>
          </p:cNvSpPr>
          <p:nvPr>
            <p:ph type="sldNum" sz="quarter" idx="5"/>
          </p:nvPr>
        </p:nvSpPr>
        <p:spPr bwMode="auto">
          <a:noFill/>
          <a:ln>
            <a:miter lim="800000"/>
            <a:headEnd/>
            <a:tailEnd/>
          </a:ln>
        </p:spPr>
        <p:txBody>
          <a:bodyPr/>
          <a:lstStyle/>
          <a:p>
            <a:fld id="{3DCFA6B0-7153-46DF-A3E3-0832AE9523BA}" type="slidenum">
              <a:rPr lang="en-US" altLang="en-US"/>
              <a:pPr/>
              <a:t>56</a:t>
            </a:fld>
            <a:endParaRPr lang="en-US" altLang="en-US"/>
          </a:p>
        </p:txBody>
      </p:sp>
    </p:spTree>
    <p:extLst>
      <p:ext uri="{BB962C8B-B14F-4D97-AF65-F5344CB8AC3E}">
        <p14:creationId xmlns:p14="http://schemas.microsoft.com/office/powerpoint/2010/main" val="28990666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a:t>To Know/To Say: </a:t>
            </a:r>
            <a:r>
              <a:rPr lang="en-US" altLang="en-US" b="0" dirty="0"/>
              <a:t>At this point we can continue to work on the CFA template. </a:t>
            </a:r>
          </a:p>
          <a:p>
            <a:endParaRPr lang="en-US" altLang="en-US" b="0" dirty="0"/>
          </a:p>
          <a:p>
            <a:r>
              <a:rPr lang="en-US" altLang="en-US" dirty="0"/>
              <a:t>To Do: </a:t>
            </a:r>
            <a:r>
              <a:rPr lang="en-US" altLang="en-US" b="0" dirty="0"/>
              <a:t>If teams have completed Module 2 and have filled out the yellow portion of the template, have them pull their completed work on steps 1 through 5 and reference the template as they continue work on steps 6 through 11. Note for the participants that steps 12 through 14 in white are important steps to this process, but included in the training for Data-Based Decision-Making and work of data teams.</a:t>
            </a:r>
          </a:p>
          <a:p>
            <a:endParaRPr lang="en-US" altLang="en-US" b="1" dirty="0"/>
          </a:p>
          <a:p>
            <a:pPr marL="0" marR="0" indent="0" algn="l" defTabSz="918606" rtl="0" eaLnBrk="1" fontAlgn="base" latinLnBrk="0" hangingPunct="1">
              <a:lnSpc>
                <a:spcPct val="100000"/>
              </a:lnSpc>
              <a:spcBef>
                <a:spcPct val="0"/>
              </a:spcBef>
              <a:spcAft>
                <a:spcPct val="0"/>
              </a:spcAft>
              <a:buClrTx/>
              <a:buSzTx/>
              <a:buFontTx/>
              <a:buNone/>
              <a:tabLst/>
              <a:defRPr/>
            </a:pPr>
            <a:r>
              <a:rPr lang="en-US" b="1" baseline="0" dirty="0"/>
              <a:t>Resources: </a:t>
            </a:r>
            <a:r>
              <a:rPr lang="en-US" b="0" baseline="0" dirty="0"/>
              <a:t>Ainsworth, L. (2010). </a:t>
            </a:r>
            <a:r>
              <a:rPr lang="en-US" b="0" i="1" baseline="0" dirty="0"/>
              <a:t>Planning for rigorous curriculum design. </a:t>
            </a:r>
            <a:r>
              <a:rPr lang="en-US" b="0" i="0" baseline="0" dirty="0"/>
              <a:t>Englewood, CA: Lead and Learn Center.</a:t>
            </a:r>
            <a:endParaRPr lang="en-US" b="0" baseline="0" dirty="0"/>
          </a:p>
          <a:p>
            <a:pPr marL="0" marR="0" indent="0" algn="l" defTabSz="918606" rtl="0" eaLnBrk="1" fontAlgn="base" latinLnBrk="0" hangingPunct="1">
              <a:lnSpc>
                <a:spcPct val="100000"/>
              </a:lnSpc>
              <a:spcBef>
                <a:spcPct val="0"/>
              </a:spcBef>
              <a:spcAft>
                <a:spcPct val="0"/>
              </a:spcAft>
              <a:buClrTx/>
              <a:buSzTx/>
              <a:buFontTx/>
              <a:buNone/>
              <a:tabLst/>
              <a:defRPr/>
            </a:pPr>
            <a:endParaRPr lang="en-US" b="1" baseline="0" dirty="0"/>
          </a:p>
          <a:p>
            <a:pPr marL="0" marR="0" indent="0" algn="l" defTabSz="918606" rtl="0" eaLnBrk="1" fontAlgn="base" latinLnBrk="0" hangingPunct="1">
              <a:lnSpc>
                <a:spcPct val="100000"/>
              </a:lnSpc>
              <a:spcBef>
                <a:spcPct val="0"/>
              </a:spcBef>
              <a:spcAft>
                <a:spcPct val="0"/>
              </a:spcAft>
              <a:buClrTx/>
              <a:buSzTx/>
              <a:buFontTx/>
              <a:buNone/>
              <a:tabLst/>
              <a:defRPr/>
            </a:pPr>
            <a:r>
              <a:rPr lang="en-US" b="0" baseline="0" dirty="0"/>
              <a:t>Ainsworth, L. &amp; </a:t>
            </a:r>
            <a:r>
              <a:rPr lang="en-US" b="0" baseline="0" dirty="0" err="1"/>
              <a:t>Viegut</a:t>
            </a:r>
            <a:r>
              <a:rPr lang="en-US" b="0" baseline="0" dirty="0"/>
              <a:t>, D. (2006). </a:t>
            </a:r>
            <a:r>
              <a:rPr lang="en-US" b="0" i="1" baseline="0" dirty="0"/>
              <a:t>Common formative assessment: How to connect standards-based instruction and assessment. </a:t>
            </a:r>
            <a:r>
              <a:rPr lang="en-US" b="0" i="0" baseline="0" dirty="0"/>
              <a:t>Thousand Oaks, CA: Corwin Press.</a:t>
            </a:r>
            <a:endParaRPr lang="en-US" b="1" dirty="0"/>
          </a:p>
        </p:txBody>
      </p:sp>
      <p:sp>
        <p:nvSpPr>
          <p:cNvPr id="4" name="Date Placeholder 3"/>
          <p:cNvSpPr>
            <a:spLocks noGrp="1"/>
          </p:cNvSpPr>
          <p:nvPr>
            <p:ph type="dt" sz="quarter" idx="1"/>
          </p:nvPr>
        </p:nvSpPr>
        <p:spPr/>
        <p:txBody>
          <a:bodyPr/>
          <a:lstStyle/>
          <a:p>
            <a:pPr>
              <a:defRPr/>
            </a:pPr>
            <a:r>
              <a:rPr lang="en-US"/>
              <a:t>1/6/2011</a:t>
            </a:r>
          </a:p>
        </p:txBody>
      </p:sp>
      <p:sp>
        <p:nvSpPr>
          <p:cNvPr id="120837" name="Slide Number Placeholder 4"/>
          <p:cNvSpPr>
            <a:spLocks noGrp="1"/>
          </p:cNvSpPr>
          <p:nvPr>
            <p:ph type="sldNum" sz="quarter" idx="5"/>
          </p:nvPr>
        </p:nvSpPr>
        <p:spPr bwMode="auto">
          <a:noFill/>
          <a:ln>
            <a:miter lim="800000"/>
            <a:headEnd/>
            <a:tailEnd/>
          </a:ln>
        </p:spPr>
        <p:txBody>
          <a:bodyPr/>
          <a:lstStyle/>
          <a:p>
            <a:fld id="{018ED1A0-A277-4E6B-A06D-19419056045D}" type="slidenum">
              <a:rPr lang="en-US" altLang="en-US"/>
              <a:pPr/>
              <a:t>57</a:t>
            </a:fld>
            <a:endParaRPr lang="en-US" altLang="en-US"/>
          </a:p>
        </p:txBody>
      </p:sp>
    </p:spTree>
    <p:extLst>
      <p:ext uri="{BB962C8B-B14F-4D97-AF65-F5344CB8AC3E}">
        <p14:creationId xmlns:p14="http://schemas.microsoft.com/office/powerpoint/2010/main" val="22600266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p:spPr>
      </p:sp>
      <p:sp>
        <p:nvSpPr>
          <p:cNvPr id="1228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a:t>To Do: </a:t>
            </a:r>
            <a:r>
              <a:rPr lang="en-US" altLang="en-US" b="0" dirty="0"/>
              <a:t>Ask participants to work on steps 6 through 9 in selecting appropriate types of test items, and then writing the items using what they have learned about SR and CR items writing.  They may use the sample template with steps 1 through 5 pre-determined, or they may continue work they completed in Module #2.</a:t>
            </a:r>
          </a:p>
          <a:p>
            <a:endParaRPr lang="en-US" altLang="en-US" b="0" dirty="0"/>
          </a:p>
          <a:p>
            <a:pPr marL="0" marR="0" indent="0" algn="l" defTabSz="918606" rtl="0" eaLnBrk="1" fontAlgn="base" latinLnBrk="0" hangingPunct="1">
              <a:lnSpc>
                <a:spcPct val="100000"/>
              </a:lnSpc>
              <a:spcBef>
                <a:spcPct val="0"/>
              </a:spcBef>
              <a:spcAft>
                <a:spcPct val="0"/>
              </a:spcAft>
              <a:buClrTx/>
              <a:buSzTx/>
              <a:buFontTx/>
              <a:buNone/>
              <a:tabLst/>
              <a:defRPr/>
            </a:pPr>
            <a:r>
              <a:rPr lang="en-US" b="1" baseline="0" dirty="0"/>
              <a:t>Resources: </a:t>
            </a:r>
            <a:r>
              <a:rPr lang="en-US" b="0" baseline="0" dirty="0"/>
              <a:t>Ainsworth, L. (2010). </a:t>
            </a:r>
            <a:r>
              <a:rPr lang="en-US" b="0" i="1" baseline="0" dirty="0"/>
              <a:t>Planning for rigorous curriculum design. </a:t>
            </a:r>
            <a:r>
              <a:rPr lang="en-US" b="0" i="0" baseline="0" dirty="0"/>
              <a:t>Englewood, CA: Lead and Learn Center.</a:t>
            </a:r>
            <a:endParaRPr lang="en-US" b="0" baseline="0" dirty="0"/>
          </a:p>
          <a:p>
            <a:pPr marL="0" marR="0" indent="0" algn="l" defTabSz="918606" rtl="0" eaLnBrk="1" fontAlgn="base" latinLnBrk="0" hangingPunct="1">
              <a:lnSpc>
                <a:spcPct val="100000"/>
              </a:lnSpc>
              <a:spcBef>
                <a:spcPct val="0"/>
              </a:spcBef>
              <a:spcAft>
                <a:spcPct val="0"/>
              </a:spcAft>
              <a:buClrTx/>
              <a:buSzTx/>
              <a:buFontTx/>
              <a:buNone/>
              <a:tabLst/>
              <a:defRPr/>
            </a:pPr>
            <a:endParaRPr lang="en-US" b="1" baseline="0" dirty="0"/>
          </a:p>
          <a:p>
            <a:pPr marL="0" marR="0" indent="0" algn="l" defTabSz="918606" rtl="0" eaLnBrk="1" fontAlgn="base" latinLnBrk="0" hangingPunct="1">
              <a:lnSpc>
                <a:spcPct val="100000"/>
              </a:lnSpc>
              <a:spcBef>
                <a:spcPct val="0"/>
              </a:spcBef>
              <a:spcAft>
                <a:spcPct val="0"/>
              </a:spcAft>
              <a:buClrTx/>
              <a:buSzTx/>
              <a:buFontTx/>
              <a:buNone/>
              <a:tabLst/>
              <a:defRPr/>
            </a:pPr>
            <a:r>
              <a:rPr lang="en-US" b="0" baseline="0" dirty="0"/>
              <a:t>Ainsworth, L. &amp; </a:t>
            </a:r>
            <a:r>
              <a:rPr lang="en-US" b="0" baseline="0" dirty="0" err="1"/>
              <a:t>Viegut</a:t>
            </a:r>
            <a:r>
              <a:rPr lang="en-US" b="0" baseline="0" dirty="0"/>
              <a:t>, D. (2006). </a:t>
            </a:r>
            <a:r>
              <a:rPr lang="en-US" b="0" i="1" baseline="0" dirty="0"/>
              <a:t>Common formative assessment: How to connect standards-based instruction and assessment. </a:t>
            </a:r>
            <a:r>
              <a:rPr lang="en-US" b="0" i="0" baseline="0" dirty="0"/>
              <a:t>Thousand Oaks, CA: Corwin Press.</a:t>
            </a:r>
            <a:endParaRPr lang="en-US" b="1" dirty="0"/>
          </a:p>
        </p:txBody>
      </p:sp>
      <p:sp>
        <p:nvSpPr>
          <p:cNvPr id="4" name="Date Placeholder 3"/>
          <p:cNvSpPr>
            <a:spLocks noGrp="1"/>
          </p:cNvSpPr>
          <p:nvPr>
            <p:ph type="dt" sz="quarter" idx="1"/>
          </p:nvPr>
        </p:nvSpPr>
        <p:spPr/>
        <p:txBody>
          <a:bodyPr/>
          <a:lstStyle/>
          <a:p>
            <a:pPr>
              <a:defRPr/>
            </a:pPr>
            <a:r>
              <a:rPr lang="en-US"/>
              <a:t>1/6/2011</a:t>
            </a:r>
          </a:p>
        </p:txBody>
      </p:sp>
      <p:sp>
        <p:nvSpPr>
          <p:cNvPr id="122885" name="Slide Number Placeholder 4"/>
          <p:cNvSpPr>
            <a:spLocks noGrp="1"/>
          </p:cNvSpPr>
          <p:nvPr>
            <p:ph type="sldNum" sz="quarter" idx="5"/>
          </p:nvPr>
        </p:nvSpPr>
        <p:spPr bwMode="auto">
          <a:noFill/>
          <a:ln>
            <a:miter lim="800000"/>
            <a:headEnd/>
            <a:tailEnd/>
          </a:ln>
        </p:spPr>
        <p:txBody>
          <a:bodyPr/>
          <a:lstStyle/>
          <a:p>
            <a:fld id="{C4265378-BA2E-422E-BE0A-D17B4B31A2AB}" type="slidenum">
              <a:rPr lang="en-US" altLang="en-US"/>
              <a:pPr/>
              <a:t>58</a:t>
            </a:fld>
            <a:endParaRPr lang="en-US" altLang="en-US"/>
          </a:p>
        </p:txBody>
      </p:sp>
    </p:spTree>
    <p:extLst>
      <p:ext uri="{BB962C8B-B14F-4D97-AF65-F5344CB8AC3E}">
        <p14:creationId xmlns:p14="http://schemas.microsoft.com/office/powerpoint/2010/main" val="198665562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p:spPr>
      </p:sp>
      <p:sp>
        <p:nvSpPr>
          <p:cNvPr id="1249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a:t>To Know/To Say: </a:t>
            </a:r>
            <a:r>
              <a:rPr lang="en-US" altLang="en-US" b="0" dirty="0"/>
              <a:t>The example in Step 10 has 7 questions – 5 selected response, 1 constructed response worth 3 points, and the fourth is another constructed response item worth four points. In step #10, it is necessary to determine the levels of achievement to determine those students who are advanced, proficient, close to proficient, etc.  What do you think the level of achievement or cut score should be for each level?</a:t>
            </a:r>
          </a:p>
          <a:p>
            <a:endParaRPr lang="en-US" altLang="en-US" b="0" dirty="0"/>
          </a:p>
          <a:p>
            <a:r>
              <a:rPr lang="en-US" altLang="en-US" dirty="0"/>
              <a:t>To Do: </a:t>
            </a:r>
            <a:r>
              <a:rPr lang="en-US" altLang="en-US" b="0" dirty="0"/>
              <a:t>Ask participants to discuss how many points would be needed for each level and why. Ask some to share with the large group. Ask participants to review their own test and determine levels. </a:t>
            </a:r>
          </a:p>
          <a:p>
            <a:endParaRPr lang="en-US" altLang="en-US" b="0" dirty="0"/>
          </a:p>
          <a:p>
            <a:pPr marL="0" marR="0" indent="0" algn="l" defTabSz="918606" rtl="0" eaLnBrk="1" fontAlgn="base" latinLnBrk="0" hangingPunct="1">
              <a:lnSpc>
                <a:spcPct val="100000"/>
              </a:lnSpc>
              <a:spcBef>
                <a:spcPct val="0"/>
              </a:spcBef>
              <a:spcAft>
                <a:spcPct val="0"/>
              </a:spcAft>
              <a:buClrTx/>
              <a:buSzTx/>
              <a:buFontTx/>
              <a:buNone/>
              <a:tabLst/>
              <a:defRPr/>
            </a:pPr>
            <a:r>
              <a:rPr lang="en-US" b="1" baseline="0" dirty="0"/>
              <a:t>Resources: </a:t>
            </a:r>
            <a:r>
              <a:rPr lang="en-US" b="0" baseline="0" dirty="0"/>
              <a:t>Ainsworth, L. (2010). </a:t>
            </a:r>
            <a:r>
              <a:rPr lang="en-US" b="0" i="1" baseline="0" dirty="0"/>
              <a:t>Planning for rigorous curriculum design. </a:t>
            </a:r>
            <a:r>
              <a:rPr lang="en-US" b="0" i="0" baseline="0" dirty="0"/>
              <a:t>Englewood, CA: Lead and Learn Center.</a:t>
            </a:r>
            <a:endParaRPr lang="en-US" b="0" baseline="0" dirty="0"/>
          </a:p>
          <a:p>
            <a:pPr marL="0" marR="0" indent="0" algn="l" defTabSz="918606" rtl="0" eaLnBrk="1" fontAlgn="base" latinLnBrk="0" hangingPunct="1">
              <a:lnSpc>
                <a:spcPct val="100000"/>
              </a:lnSpc>
              <a:spcBef>
                <a:spcPct val="0"/>
              </a:spcBef>
              <a:spcAft>
                <a:spcPct val="0"/>
              </a:spcAft>
              <a:buClrTx/>
              <a:buSzTx/>
              <a:buFontTx/>
              <a:buNone/>
              <a:tabLst/>
              <a:defRPr/>
            </a:pPr>
            <a:endParaRPr lang="en-US" b="1" baseline="0" dirty="0"/>
          </a:p>
          <a:p>
            <a:pPr marL="0" marR="0" indent="0" algn="l" defTabSz="918606" rtl="0" eaLnBrk="1" fontAlgn="base" latinLnBrk="0" hangingPunct="1">
              <a:lnSpc>
                <a:spcPct val="100000"/>
              </a:lnSpc>
              <a:spcBef>
                <a:spcPct val="0"/>
              </a:spcBef>
              <a:spcAft>
                <a:spcPct val="0"/>
              </a:spcAft>
              <a:buClrTx/>
              <a:buSzTx/>
              <a:buFontTx/>
              <a:buNone/>
              <a:tabLst/>
              <a:defRPr/>
            </a:pPr>
            <a:r>
              <a:rPr lang="en-US" b="0" baseline="0" dirty="0"/>
              <a:t>Ainsworth, L. &amp; </a:t>
            </a:r>
            <a:r>
              <a:rPr lang="en-US" b="0" baseline="0" dirty="0" err="1"/>
              <a:t>Viegut</a:t>
            </a:r>
            <a:r>
              <a:rPr lang="en-US" b="0" baseline="0" dirty="0"/>
              <a:t>, D. (2006). </a:t>
            </a:r>
            <a:r>
              <a:rPr lang="en-US" b="0" i="1" baseline="0" dirty="0"/>
              <a:t>Common formative assessment: How to connect standards-based instruction and assessment. </a:t>
            </a:r>
            <a:r>
              <a:rPr lang="en-US" b="0" i="0" baseline="0" dirty="0"/>
              <a:t>Thousand Oaks, CA: Corwin Press.</a:t>
            </a:r>
            <a:endParaRPr lang="en-US" b="1" dirty="0"/>
          </a:p>
        </p:txBody>
      </p:sp>
      <p:sp>
        <p:nvSpPr>
          <p:cNvPr id="4" name="Date Placeholder 3"/>
          <p:cNvSpPr>
            <a:spLocks noGrp="1"/>
          </p:cNvSpPr>
          <p:nvPr>
            <p:ph type="dt" sz="quarter" idx="1"/>
          </p:nvPr>
        </p:nvSpPr>
        <p:spPr/>
        <p:txBody>
          <a:bodyPr/>
          <a:lstStyle/>
          <a:p>
            <a:pPr>
              <a:defRPr/>
            </a:pPr>
            <a:r>
              <a:rPr lang="en-US"/>
              <a:t>1/6/2011</a:t>
            </a:r>
          </a:p>
        </p:txBody>
      </p:sp>
      <p:sp>
        <p:nvSpPr>
          <p:cNvPr id="124933" name="Slide Number Placeholder 4"/>
          <p:cNvSpPr>
            <a:spLocks noGrp="1"/>
          </p:cNvSpPr>
          <p:nvPr>
            <p:ph type="sldNum" sz="quarter" idx="5"/>
          </p:nvPr>
        </p:nvSpPr>
        <p:spPr bwMode="auto">
          <a:noFill/>
          <a:ln>
            <a:miter lim="800000"/>
            <a:headEnd/>
            <a:tailEnd/>
          </a:ln>
        </p:spPr>
        <p:txBody>
          <a:bodyPr/>
          <a:lstStyle/>
          <a:p>
            <a:fld id="{43A25205-38D0-4CF1-9FD7-75726D7AB628}" type="slidenum">
              <a:rPr lang="en-US" altLang="en-US"/>
              <a:pPr/>
              <a:t>59</a:t>
            </a:fld>
            <a:endParaRPr lang="en-US" altLang="en-US"/>
          </a:p>
        </p:txBody>
      </p:sp>
    </p:spTree>
    <p:extLst>
      <p:ext uri="{BB962C8B-B14F-4D97-AF65-F5344CB8AC3E}">
        <p14:creationId xmlns:p14="http://schemas.microsoft.com/office/powerpoint/2010/main" val="853567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p:spPr>
      </p:sp>
      <p:sp>
        <p:nvSpPr>
          <p:cNvPr id="1229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a:t>To Know/To Say: </a:t>
            </a:r>
            <a:r>
              <a:rPr lang="en-US" altLang="en-US" b="0" dirty="0"/>
              <a:t>Special thanks to all contributors to the development and revision of this module.</a:t>
            </a:r>
            <a:endParaRPr lang="en-US" altLang="en-US" dirty="0"/>
          </a:p>
        </p:txBody>
      </p:sp>
      <p:sp>
        <p:nvSpPr>
          <p:cNvPr id="4" name="Date Placeholder 3"/>
          <p:cNvSpPr>
            <a:spLocks noGrp="1"/>
          </p:cNvSpPr>
          <p:nvPr>
            <p:ph type="dt" sz="quarter" idx="1"/>
          </p:nvPr>
        </p:nvSpPr>
        <p:spPr/>
        <p:txBody>
          <a:bodyPr/>
          <a:lstStyle/>
          <a:p>
            <a:pPr>
              <a:defRPr/>
            </a:pPr>
            <a:r>
              <a:rPr lang="en-US"/>
              <a:t>1/6/2011</a:t>
            </a:r>
          </a:p>
        </p:txBody>
      </p:sp>
      <p:sp>
        <p:nvSpPr>
          <p:cNvPr id="12293" name="Slide Number Placeholder 4"/>
          <p:cNvSpPr>
            <a:spLocks noGrp="1"/>
          </p:cNvSpPr>
          <p:nvPr>
            <p:ph type="sldNum" sz="quarter" idx="5"/>
          </p:nvPr>
        </p:nvSpPr>
        <p:spPr bwMode="auto">
          <a:noFill/>
          <a:ln>
            <a:miter lim="800000"/>
            <a:headEnd/>
            <a:tailEnd/>
          </a:ln>
        </p:spPr>
        <p:txBody>
          <a:bodyPr/>
          <a:lstStyle/>
          <a:p>
            <a:fld id="{78E88C7F-EEB2-4886-A8C6-7703B70F6DE1}" type="slidenum">
              <a:rPr lang="en-US" altLang="en-US"/>
              <a:pPr/>
              <a:t>6</a:t>
            </a:fld>
            <a:endParaRPr lang="en-US" altLang="en-US"/>
          </a:p>
        </p:txBody>
      </p:sp>
    </p:spTree>
    <p:extLst>
      <p:ext uri="{BB962C8B-B14F-4D97-AF65-F5344CB8AC3E}">
        <p14:creationId xmlns:p14="http://schemas.microsoft.com/office/powerpoint/2010/main" val="238441435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p:spPr>
      </p:sp>
      <p:sp>
        <p:nvSpPr>
          <p:cNvPr id="1269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a:t>To Know/To Say: </a:t>
            </a:r>
            <a:r>
              <a:rPr lang="en-US" altLang="en-US" b="0" dirty="0"/>
              <a:t>Now that you have created a CFA, exchange your test with another partner/group. Use the questions on the next slide to evaluate the quality of the assessment</a:t>
            </a:r>
            <a:r>
              <a:rPr lang="en-US" altLang="en-US" dirty="0"/>
              <a:t>. </a:t>
            </a:r>
          </a:p>
          <a:p>
            <a:endParaRPr lang="en-US" altLang="en-US" dirty="0"/>
          </a:p>
          <a:p>
            <a:r>
              <a:rPr lang="en-US" altLang="en-US" dirty="0"/>
              <a:t>To Do: </a:t>
            </a:r>
            <a:r>
              <a:rPr lang="en-US" altLang="en-US" b="0" dirty="0"/>
              <a:t>Participants exchange tests with a partner or another group</a:t>
            </a:r>
            <a:r>
              <a:rPr lang="en-US" altLang="en-US" dirty="0"/>
              <a:t>.</a:t>
            </a:r>
          </a:p>
          <a:p>
            <a:endParaRPr lang="en-US" altLang="en-US" dirty="0"/>
          </a:p>
          <a:p>
            <a:pPr marL="0" marR="0" indent="0" algn="l" defTabSz="918606" rtl="0" eaLnBrk="1" fontAlgn="base" latinLnBrk="0" hangingPunct="1">
              <a:lnSpc>
                <a:spcPct val="100000"/>
              </a:lnSpc>
              <a:spcBef>
                <a:spcPct val="0"/>
              </a:spcBef>
              <a:spcAft>
                <a:spcPct val="0"/>
              </a:spcAft>
              <a:buClrTx/>
              <a:buSzTx/>
              <a:buFontTx/>
              <a:buNone/>
              <a:tabLst/>
              <a:defRPr/>
            </a:pPr>
            <a:r>
              <a:rPr lang="en-US" b="1" baseline="0" dirty="0"/>
              <a:t>Resources: </a:t>
            </a:r>
            <a:r>
              <a:rPr lang="en-US" b="0" baseline="0" dirty="0"/>
              <a:t>Ainsworth, L. (2010). </a:t>
            </a:r>
            <a:r>
              <a:rPr lang="en-US" b="0" i="1" baseline="0" dirty="0"/>
              <a:t>Planning for rigorous curriculum design. </a:t>
            </a:r>
            <a:r>
              <a:rPr lang="en-US" b="0" i="0" baseline="0" dirty="0"/>
              <a:t>Englewood, CA: Lead and Learn Center.</a:t>
            </a:r>
            <a:endParaRPr lang="en-US" b="0" baseline="0" dirty="0"/>
          </a:p>
          <a:p>
            <a:pPr marL="0" marR="0" indent="0" algn="l" defTabSz="918606" rtl="0" eaLnBrk="1" fontAlgn="base" latinLnBrk="0" hangingPunct="1">
              <a:lnSpc>
                <a:spcPct val="100000"/>
              </a:lnSpc>
              <a:spcBef>
                <a:spcPct val="0"/>
              </a:spcBef>
              <a:spcAft>
                <a:spcPct val="0"/>
              </a:spcAft>
              <a:buClrTx/>
              <a:buSzTx/>
              <a:buFontTx/>
              <a:buNone/>
              <a:tabLst/>
              <a:defRPr/>
            </a:pPr>
            <a:endParaRPr lang="en-US" b="1" baseline="0" dirty="0"/>
          </a:p>
          <a:p>
            <a:pPr marL="0" marR="0" indent="0" algn="l" defTabSz="918606" rtl="0" eaLnBrk="1" fontAlgn="base" latinLnBrk="0" hangingPunct="1">
              <a:lnSpc>
                <a:spcPct val="100000"/>
              </a:lnSpc>
              <a:spcBef>
                <a:spcPct val="0"/>
              </a:spcBef>
              <a:spcAft>
                <a:spcPct val="0"/>
              </a:spcAft>
              <a:buClrTx/>
              <a:buSzTx/>
              <a:buFontTx/>
              <a:buNone/>
              <a:tabLst/>
              <a:defRPr/>
            </a:pPr>
            <a:r>
              <a:rPr lang="en-US" b="0" baseline="0" dirty="0"/>
              <a:t>Ainsworth, L. &amp; </a:t>
            </a:r>
            <a:r>
              <a:rPr lang="en-US" b="0" baseline="0" dirty="0" err="1"/>
              <a:t>Viegut</a:t>
            </a:r>
            <a:r>
              <a:rPr lang="en-US" b="0" baseline="0" dirty="0"/>
              <a:t>, D. (2006). </a:t>
            </a:r>
            <a:r>
              <a:rPr lang="en-US" b="0" i="1" baseline="0" dirty="0"/>
              <a:t>Common formative assessment: How to connect standards-based instruction and assessment. </a:t>
            </a:r>
            <a:r>
              <a:rPr lang="en-US" b="0" i="0" baseline="0" dirty="0"/>
              <a:t>Thousand Oaks, CA: Corwin Press.</a:t>
            </a:r>
            <a:endParaRPr lang="en-US" b="1" dirty="0"/>
          </a:p>
          <a:p>
            <a:endParaRPr lang="en-US" altLang="en-US" dirty="0"/>
          </a:p>
          <a:p>
            <a:r>
              <a:rPr lang="en-US" altLang="en-US" dirty="0"/>
              <a:t>Note: </a:t>
            </a:r>
            <a:r>
              <a:rPr lang="en-US" altLang="en-US" b="0" dirty="0"/>
              <a:t>Questions might arise about steps 12 through 14. While these are obviously very important “next steps” to the Common Formative Assessment item development, they will not be addressed in this module. Rather, these steps are integral to the data team process, which is a separate training.</a:t>
            </a:r>
          </a:p>
        </p:txBody>
      </p:sp>
      <p:sp>
        <p:nvSpPr>
          <p:cNvPr id="4" name="Date Placeholder 3"/>
          <p:cNvSpPr>
            <a:spLocks noGrp="1"/>
          </p:cNvSpPr>
          <p:nvPr>
            <p:ph type="dt" sz="quarter" idx="1"/>
          </p:nvPr>
        </p:nvSpPr>
        <p:spPr/>
        <p:txBody>
          <a:bodyPr/>
          <a:lstStyle/>
          <a:p>
            <a:pPr>
              <a:defRPr/>
            </a:pPr>
            <a:r>
              <a:rPr lang="en-US"/>
              <a:t>1/6/2011</a:t>
            </a:r>
          </a:p>
        </p:txBody>
      </p:sp>
      <p:sp>
        <p:nvSpPr>
          <p:cNvPr id="126981" name="Slide Number Placeholder 4"/>
          <p:cNvSpPr>
            <a:spLocks noGrp="1"/>
          </p:cNvSpPr>
          <p:nvPr>
            <p:ph type="sldNum" sz="quarter" idx="5"/>
          </p:nvPr>
        </p:nvSpPr>
        <p:spPr bwMode="auto">
          <a:noFill/>
          <a:ln>
            <a:miter lim="800000"/>
            <a:headEnd/>
            <a:tailEnd/>
          </a:ln>
        </p:spPr>
        <p:txBody>
          <a:bodyPr/>
          <a:lstStyle/>
          <a:p>
            <a:fld id="{101C0AED-4E7E-4200-91F5-8D25A91BC402}" type="slidenum">
              <a:rPr lang="en-US" altLang="en-US"/>
              <a:pPr/>
              <a:t>60</a:t>
            </a:fld>
            <a:endParaRPr lang="en-US" altLang="en-US"/>
          </a:p>
        </p:txBody>
      </p:sp>
    </p:spTree>
    <p:extLst>
      <p:ext uri="{BB962C8B-B14F-4D97-AF65-F5344CB8AC3E}">
        <p14:creationId xmlns:p14="http://schemas.microsoft.com/office/powerpoint/2010/main" val="349798347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a:t>To Know/To Say: </a:t>
            </a:r>
            <a:r>
              <a:rPr lang="en-US" altLang="en-US" b="0" dirty="0"/>
              <a:t>As you review the test, think about these questions. A team of teachers could use these to evaluate the quality of their common formative assessment</a:t>
            </a:r>
            <a:r>
              <a:rPr lang="en-US" altLang="en-US" dirty="0"/>
              <a:t>.</a:t>
            </a:r>
          </a:p>
          <a:p>
            <a:endParaRPr lang="en-US" altLang="en-US" dirty="0"/>
          </a:p>
          <a:p>
            <a:r>
              <a:rPr lang="en-US" altLang="en-US" dirty="0"/>
              <a:t>To Do: </a:t>
            </a:r>
            <a:r>
              <a:rPr lang="en-US" altLang="en-US" b="0" dirty="0"/>
              <a:t>Partners/groups discuss the tests and provide feedback to authors of the tests.</a:t>
            </a:r>
          </a:p>
        </p:txBody>
      </p:sp>
      <p:sp>
        <p:nvSpPr>
          <p:cNvPr id="4" name="Date Placeholder 3"/>
          <p:cNvSpPr>
            <a:spLocks noGrp="1"/>
          </p:cNvSpPr>
          <p:nvPr>
            <p:ph type="dt" sz="quarter" idx="1"/>
          </p:nvPr>
        </p:nvSpPr>
        <p:spPr/>
        <p:txBody>
          <a:bodyPr/>
          <a:lstStyle/>
          <a:p>
            <a:pPr>
              <a:defRPr/>
            </a:pPr>
            <a:r>
              <a:rPr lang="en-US"/>
              <a:t>1/6/2011</a:t>
            </a:r>
          </a:p>
        </p:txBody>
      </p:sp>
      <p:sp>
        <p:nvSpPr>
          <p:cNvPr id="129029" name="Slide Number Placeholder 4"/>
          <p:cNvSpPr>
            <a:spLocks noGrp="1"/>
          </p:cNvSpPr>
          <p:nvPr>
            <p:ph type="sldNum" sz="quarter" idx="5"/>
          </p:nvPr>
        </p:nvSpPr>
        <p:spPr bwMode="auto">
          <a:noFill/>
          <a:ln>
            <a:miter lim="800000"/>
            <a:headEnd/>
            <a:tailEnd/>
          </a:ln>
        </p:spPr>
        <p:txBody>
          <a:bodyPr/>
          <a:lstStyle/>
          <a:p>
            <a:fld id="{F374AB2D-1794-4C0B-A6E0-CEDB13988DC7}" type="slidenum">
              <a:rPr lang="en-US" altLang="en-US"/>
              <a:pPr/>
              <a:t>61</a:t>
            </a:fld>
            <a:endParaRPr lang="en-US" altLang="en-US"/>
          </a:p>
        </p:txBody>
      </p:sp>
    </p:spTree>
    <p:extLst>
      <p:ext uri="{BB962C8B-B14F-4D97-AF65-F5344CB8AC3E}">
        <p14:creationId xmlns:p14="http://schemas.microsoft.com/office/powerpoint/2010/main" val="386307356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p:spPr>
      </p:sp>
      <p:sp>
        <p:nvSpPr>
          <p:cNvPr id="1310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a:t>To Know/To Say: </a:t>
            </a:r>
            <a:r>
              <a:rPr lang="en-US" altLang="en-US" b="0" dirty="0"/>
              <a:t>After administering the post-assessment, completing an item analysis and looking at student results helps teachers improve their test writing skills. </a:t>
            </a:r>
          </a:p>
        </p:txBody>
      </p:sp>
      <p:sp>
        <p:nvSpPr>
          <p:cNvPr id="4" name="Date Placeholder 3"/>
          <p:cNvSpPr>
            <a:spLocks noGrp="1"/>
          </p:cNvSpPr>
          <p:nvPr>
            <p:ph type="dt" sz="quarter" idx="1"/>
          </p:nvPr>
        </p:nvSpPr>
        <p:spPr/>
        <p:txBody>
          <a:bodyPr/>
          <a:lstStyle/>
          <a:p>
            <a:pPr>
              <a:defRPr/>
            </a:pPr>
            <a:r>
              <a:rPr lang="en-US"/>
              <a:t>1/6/2011</a:t>
            </a:r>
          </a:p>
        </p:txBody>
      </p:sp>
      <p:sp>
        <p:nvSpPr>
          <p:cNvPr id="131077" name="Slide Number Placeholder 4"/>
          <p:cNvSpPr>
            <a:spLocks noGrp="1"/>
          </p:cNvSpPr>
          <p:nvPr>
            <p:ph type="sldNum" sz="quarter" idx="5"/>
          </p:nvPr>
        </p:nvSpPr>
        <p:spPr bwMode="auto">
          <a:noFill/>
          <a:ln>
            <a:miter lim="800000"/>
            <a:headEnd/>
            <a:tailEnd/>
          </a:ln>
        </p:spPr>
        <p:txBody>
          <a:bodyPr/>
          <a:lstStyle/>
          <a:p>
            <a:fld id="{312A4A66-5454-4C34-9D23-F8DA218DEE82}" type="slidenum">
              <a:rPr lang="en-US" altLang="en-US"/>
              <a:pPr/>
              <a:t>62</a:t>
            </a:fld>
            <a:endParaRPr lang="en-US" altLang="en-US"/>
          </a:p>
        </p:txBody>
      </p:sp>
    </p:spTree>
    <p:extLst>
      <p:ext uri="{BB962C8B-B14F-4D97-AF65-F5344CB8AC3E}">
        <p14:creationId xmlns:p14="http://schemas.microsoft.com/office/powerpoint/2010/main" val="190272687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p:spPr>
      </p:sp>
      <p:sp>
        <p:nvSpPr>
          <p:cNvPr id="1331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a:t>To Know/To Do: </a:t>
            </a:r>
            <a:r>
              <a:rPr lang="en-US" altLang="en-US" b="0" dirty="0"/>
              <a:t>After the post test, this list of possible reasons for low scores can be used to analyze why students may have not answered correctly. It can help the team revise the test questions.  </a:t>
            </a:r>
          </a:p>
          <a:p>
            <a:endParaRPr lang="en-US" altLang="en-US" b="0" dirty="0"/>
          </a:p>
          <a:p>
            <a:r>
              <a:rPr lang="en-US" altLang="en-US" dirty="0"/>
              <a:t>Handout: </a:t>
            </a:r>
            <a:r>
              <a:rPr lang="en-US" altLang="en-US" b="0" dirty="0"/>
              <a:t>This list can be copied as a reference sheet for analyzing test results. </a:t>
            </a:r>
          </a:p>
        </p:txBody>
      </p:sp>
      <p:sp>
        <p:nvSpPr>
          <p:cNvPr id="4" name="Date Placeholder 3"/>
          <p:cNvSpPr>
            <a:spLocks noGrp="1"/>
          </p:cNvSpPr>
          <p:nvPr>
            <p:ph type="dt" sz="quarter" idx="1"/>
          </p:nvPr>
        </p:nvSpPr>
        <p:spPr/>
        <p:txBody>
          <a:bodyPr/>
          <a:lstStyle/>
          <a:p>
            <a:pPr>
              <a:defRPr/>
            </a:pPr>
            <a:r>
              <a:rPr lang="en-US"/>
              <a:t>1/6/2011</a:t>
            </a:r>
          </a:p>
        </p:txBody>
      </p:sp>
      <p:sp>
        <p:nvSpPr>
          <p:cNvPr id="133125" name="Slide Number Placeholder 4"/>
          <p:cNvSpPr>
            <a:spLocks noGrp="1"/>
          </p:cNvSpPr>
          <p:nvPr>
            <p:ph type="sldNum" sz="quarter" idx="5"/>
          </p:nvPr>
        </p:nvSpPr>
        <p:spPr bwMode="auto">
          <a:noFill/>
          <a:ln>
            <a:miter lim="800000"/>
            <a:headEnd/>
            <a:tailEnd/>
          </a:ln>
        </p:spPr>
        <p:txBody>
          <a:bodyPr/>
          <a:lstStyle/>
          <a:p>
            <a:fld id="{475FFAED-B470-48DA-9B61-EE69CADB08AF}" type="slidenum">
              <a:rPr lang="en-US" altLang="en-US"/>
              <a:pPr/>
              <a:t>63</a:t>
            </a:fld>
            <a:endParaRPr lang="en-US" altLang="en-US"/>
          </a:p>
        </p:txBody>
      </p:sp>
    </p:spTree>
    <p:extLst>
      <p:ext uri="{BB962C8B-B14F-4D97-AF65-F5344CB8AC3E}">
        <p14:creationId xmlns:p14="http://schemas.microsoft.com/office/powerpoint/2010/main" val="256475474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p:spPr>
      </p:sp>
      <p:sp>
        <p:nvSpPr>
          <p:cNvPr id="1351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a:t>To Know/To Say: </a:t>
            </a:r>
            <a:r>
              <a:rPr lang="en-US" altLang="en-US" b="0" dirty="0"/>
              <a:t>Based on our discussion of assessment design today, what are the next steps for you? </a:t>
            </a:r>
          </a:p>
          <a:p>
            <a:endParaRPr lang="en-US" altLang="en-US" b="0" dirty="0"/>
          </a:p>
          <a:p>
            <a:r>
              <a:rPr lang="en-US" altLang="en-US" dirty="0"/>
              <a:t>To Do: </a:t>
            </a:r>
            <a:r>
              <a:rPr lang="en-US" altLang="en-US" b="0" dirty="0"/>
              <a:t>Ask participants to write responses to these questions on a reflection sheet you provide or on the evaluation sheet. Use these</a:t>
            </a:r>
            <a:r>
              <a:rPr lang="en-US" altLang="en-US" dirty="0"/>
              <a:t> </a:t>
            </a:r>
            <a:r>
              <a:rPr lang="en-US" altLang="en-US" b="0" dirty="0"/>
              <a:t>ideas to determine the follow-up coaching and resources needed to ensure success.</a:t>
            </a:r>
            <a:r>
              <a:rPr lang="en-US" altLang="en-US" b="0" baseline="0" dirty="0"/>
              <a:t> Share out as large group and chart responses to gather information on follow-up.</a:t>
            </a:r>
            <a:r>
              <a:rPr lang="en-US" altLang="en-US" b="0" dirty="0"/>
              <a:t> </a:t>
            </a:r>
          </a:p>
          <a:p>
            <a:endParaRPr lang="en-US" altLang="en-US" b="0" dirty="0"/>
          </a:p>
          <a:p>
            <a:r>
              <a:rPr lang="en-US" altLang="en-US" dirty="0"/>
              <a:t>Handout: </a:t>
            </a:r>
            <a:r>
              <a:rPr lang="en-US" altLang="en-US" b="0" dirty="0"/>
              <a:t>Copy the questions on a reflection sheet (or ask participants to write their responses on their evaluation sheet.) </a:t>
            </a:r>
          </a:p>
        </p:txBody>
      </p:sp>
      <p:sp>
        <p:nvSpPr>
          <p:cNvPr id="4" name="Date Placeholder 3"/>
          <p:cNvSpPr>
            <a:spLocks noGrp="1"/>
          </p:cNvSpPr>
          <p:nvPr>
            <p:ph type="dt" sz="quarter" idx="1"/>
          </p:nvPr>
        </p:nvSpPr>
        <p:spPr/>
        <p:txBody>
          <a:bodyPr/>
          <a:lstStyle/>
          <a:p>
            <a:pPr>
              <a:defRPr/>
            </a:pPr>
            <a:r>
              <a:rPr lang="en-US"/>
              <a:t>1/6/2011</a:t>
            </a:r>
          </a:p>
        </p:txBody>
      </p:sp>
      <p:sp>
        <p:nvSpPr>
          <p:cNvPr id="135173" name="Slide Number Placeholder 4"/>
          <p:cNvSpPr>
            <a:spLocks noGrp="1"/>
          </p:cNvSpPr>
          <p:nvPr>
            <p:ph type="sldNum" sz="quarter" idx="5"/>
          </p:nvPr>
        </p:nvSpPr>
        <p:spPr bwMode="auto">
          <a:noFill/>
          <a:ln>
            <a:miter lim="800000"/>
            <a:headEnd/>
            <a:tailEnd/>
          </a:ln>
        </p:spPr>
        <p:txBody>
          <a:bodyPr/>
          <a:lstStyle/>
          <a:p>
            <a:fld id="{65D8E6CB-6958-4EBE-8521-17AA75DBF88A}" type="slidenum">
              <a:rPr lang="en-US" altLang="en-US"/>
              <a:pPr/>
              <a:t>64</a:t>
            </a:fld>
            <a:endParaRPr lang="en-US" altLang="en-US"/>
          </a:p>
        </p:txBody>
      </p:sp>
    </p:spTree>
    <p:extLst>
      <p:ext uri="{BB962C8B-B14F-4D97-AF65-F5344CB8AC3E}">
        <p14:creationId xmlns:p14="http://schemas.microsoft.com/office/powerpoint/2010/main" val="214605060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Know/To</a:t>
            </a:r>
            <a:r>
              <a:rPr lang="en-US" baseline="0" dirty="0"/>
              <a:t> Say: </a:t>
            </a:r>
            <a:r>
              <a:rPr lang="en-US" b="0" baseline="0" dirty="0"/>
              <a:t>This is the end of the CFA Module 3, Sound Assessment Design. The final three sections offer ways to create quality Selected Response Questions, Constructed Response Questions, and Performance Events.</a:t>
            </a:r>
          </a:p>
          <a:p>
            <a:endParaRPr lang="en-US" baseline="0" dirty="0"/>
          </a:p>
          <a:p>
            <a:r>
              <a:rPr lang="en-US" dirty="0"/>
              <a:t>To Do: </a:t>
            </a:r>
            <a:r>
              <a:rPr lang="en-US" b="0" dirty="0"/>
              <a:t>Allow time for</a:t>
            </a:r>
            <a:r>
              <a:rPr lang="en-US" b="0" baseline="0" dirty="0"/>
              <a:t> any additional questions before going on to the Practice Profile, Self Assessment Practice Profile Workbook, and Next Steps.</a:t>
            </a:r>
          </a:p>
          <a:p>
            <a:endParaRPr lang="en-US" b="0" baseline="0" dirty="0"/>
          </a:p>
          <a:p>
            <a:r>
              <a:rPr lang="en-US" b="1" baseline="0" dirty="0"/>
              <a:t>Handouts: </a:t>
            </a:r>
            <a:r>
              <a:rPr lang="en-US" b="0" baseline="0" dirty="0"/>
              <a:t>Common Formative Assessment Practice Profile, Self Assessment Practice Profile Workbook, Next Steps</a:t>
            </a:r>
            <a:endParaRPr lang="en-US" b="0"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DBCE8C7-69BA-4ED6-B5AC-B6B8CF909519}"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65</a:t>
            </a:fld>
            <a:endParaRPr kumimoji="0" lang="en-US"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397351813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85000" lnSpcReduction="20000"/>
          </a:bodyPr>
          <a:lstStyle/>
          <a:p>
            <a:pPr>
              <a:defRPr/>
            </a:pPr>
            <a:r>
              <a:rPr lang="en-US" dirty="0"/>
              <a:t>To Know/To Say: </a:t>
            </a:r>
            <a:r>
              <a:rPr lang="en-US" b="0" dirty="0"/>
              <a:t>The Practice Profile template includes four pieces and is anchored by the essential functions. First, as a header is the foundation of implementation that philosophically grounds implementation. Then moving from left to right across the template are the essential functions of the practice, implementation performance levels, and lastly, evidence which provides data or documentation for determining implementation levels.</a:t>
            </a:r>
          </a:p>
          <a:p>
            <a:pPr>
              <a:defRPr/>
            </a:pPr>
            <a:endParaRPr lang="en-US" b="0" dirty="0"/>
          </a:p>
          <a:p>
            <a:pPr>
              <a:defRPr/>
            </a:pPr>
            <a:r>
              <a:rPr lang="en-US" b="0" dirty="0"/>
              <a:t>The essential functions align with the teaching/learning objectives for each learning package. Four levels of implementation are described for each teaching/learning objective: exemplary, proficient, close to proficient, and far from proficient. The professional development provider should walk through the practice profile with the educator-learners, referring to the data and artifacts listed as suggested evidence. It is an important tool for self-monitoring their own implementation because it serves as a reminder as to the implementation criteria and is also aligned with the fidelity checklists and the electronic practice profile self-assessment tool. These sources provide data regarding further training or coaching.</a:t>
            </a:r>
            <a:endParaRPr lang="en-US" dirty="0"/>
          </a:p>
          <a:p>
            <a:pPr>
              <a:defRPr/>
            </a:pPr>
            <a:endParaRPr lang="en-US" b="0" dirty="0"/>
          </a:p>
          <a:p>
            <a:pPr>
              <a:defRPr/>
            </a:pPr>
            <a:r>
              <a:rPr lang="en-US" b="0" dirty="0"/>
              <a:t>Review the practice profile with the participants. Suggestion is to do self-analysis three or four times a year as well as ask a coach or administrator to also complete this form. Discussion would occur in comparing the self-analysis to the “outside analysis.”  </a:t>
            </a:r>
          </a:p>
          <a:p>
            <a:pPr>
              <a:defRPr/>
            </a:pPr>
            <a:endParaRPr lang="en-US" b="0" dirty="0"/>
          </a:p>
          <a:p>
            <a:pPr>
              <a:defRPr/>
            </a:pPr>
            <a:r>
              <a:rPr lang="en-US" dirty="0"/>
              <a:t>To Do: </a:t>
            </a:r>
            <a:r>
              <a:rPr lang="en-US" b="0" dirty="0"/>
              <a:t>Review the practice profile with the participants. Suggest all stake-holders complete a self-analysis three or four times a year and engage in collaborative conversation.</a:t>
            </a:r>
          </a:p>
          <a:p>
            <a:pPr>
              <a:defRPr/>
            </a:pPr>
            <a:endParaRPr lang="en-US" dirty="0"/>
          </a:p>
          <a:p>
            <a:pPr>
              <a:defRPr/>
            </a:pPr>
            <a:r>
              <a:rPr lang="en-US" dirty="0"/>
              <a:t>Handout: </a:t>
            </a:r>
            <a:r>
              <a:rPr lang="en-US" b="0" dirty="0"/>
              <a:t>Common</a:t>
            </a:r>
            <a:r>
              <a:rPr lang="en-US" dirty="0"/>
              <a:t> </a:t>
            </a:r>
            <a:r>
              <a:rPr lang="en-US" b="0" dirty="0"/>
              <a:t>Formative Assessment Practice Profile </a:t>
            </a:r>
            <a:endParaRPr lang="en-US" dirty="0"/>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600" b="1">
                <a:solidFill>
                  <a:schemeClr val="tx1"/>
                </a:solidFill>
                <a:latin typeface="Calibri" panose="020F0502020204030204" pitchFamily="34" charset="0"/>
              </a:defRPr>
            </a:lvl1pPr>
            <a:lvl2pPr marL="747713" indent="-287338">
              <a:spcBef>
                <a:spcPct val="30000"/>
              </a:spcBef>
              <a:defRPr sz="1200">
                <a:solidFill>
                  <a:schemeClr val="tx1"/>
                </a:solidFill>
                <a:latin typeface="Calibri" panose="020F0502020204030204" pitchFamily="34" charset="0"/>
              </a:defRPr>
            </a:lvl2pPr>
            <a:lvl3pPr marL="1150938" indent="-230188">
              <a:spcBef>
                <a:spcPct val="30000"/>
              </a:spcBef>
              <a:defRPr sz="1200">
                <a:solidFill>
                  <a:schemeClr val="tx1"/>
                </a:solidFill>
                <a:latin typeface="Calibri" panose="020F0502020204030204" pitchFamily="34" charset="0"/>
              </a:defRPr>
            </a:lvl3pPr>
            <a:lvl4pPr marL="1612900" indent="-230188">
              <a:spcBef>
                <a:spcPct val="30000"/>
              </a:spcBef>
              <a:defRPr sz="1200">
                <a:solidFill>
                  <a:schemeClr val="tx1"/>
                </a:solidFill>
                <a:latin typeface="Calibri" panose="020F0502020204030204" pitchFamily="34" charset="0"/>
              </a:defRPr>
            </a:lvl4pPr>
            <a:lvl5pPr marL="2073275" indent="-230188">
              <a:spcBef>
                <a:spcPct val="30000"/>
              </a:spcBef>
              <a:defRPr sz="1200">
                <a:solidFill>
                  <a:schemeClr val="tx1"/>
                </a:solidFill>
                <a:latin typeface="Calibri" panose="020F0502020204030204" pitchFamily="34" charset="0"/>
              </a:defRPr>
            </a:lvl5pPr>
            <a:lvl6pPr marL="2530475" indent="-230188" eaLnBrk="0" fontAlgn="base" hangingPunct="0">
              <a:spcBef>
                <a:spcPct val="30000"/>
              </a:spcBef>
              <a:spcAft>
                <a:spcPct val="0"/>
              </a:spcAft>
              <a:defRPr sz="1200">
                <a:solidFill>
                  <a:schemeClr val="tx1"/>
                </a:solidFill>
                <a:latin typeface="Calibri" panose="020F0502020204030204" pitchFamily="34" charset="0"/>
              </a:defRPr>
            </a:lvl6pPr>
            <a:lvl7pPr marL="2987675" indent="-230188" eaLnBrk="0" fontAlgn="base" hangingPunct="0">
              <a:spcBef>
                <a:spcPct val="30000"/>
              </a:spcBef>
              <a:spcAft>
                <a:spcPct val="0"/>
              </a:spcAft>
              <a:defRPr sz="1200">
                <a:solidFill>
                  <a:schemeClr val="tx1"/>
                </a:solidFill>
                <a:latin typeface="Calibri" panose="020F0502020204030204" pitchFamily="34" charset="0"/>
              </a:defRPr>
            </a:lvl7pPr>
            <a:lvl8pPr marL="3444875" indent="-230188" eaLnBrk="0" fontAlgn="base" hangingPunct="0">
              <a:spcBef>
                <a:spcPct val="30000"/>
              </a:spcBef>
              <a:spcAft>
                <a:spcPct val="0"/>
              </a:spcAft>
              <a:defRPr sz="1200">
                <a:solidFill>
                  <a:schemeClr val="tx1"/>
                </a:solidFill>
                <a:latin typeface="Calibri" panose="020F0502020204030204" pitchFamily="34" charset="0"/>
              </a:defRPr>
            </a:lvl8pPr>
            <a:lvl9pPr marL="3902075" indent="-2301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E9E9D77-AA3C-4DF9-9C57-0EF1508E9C42}" type="slidenum">
              <a:rPr lang="en-US" altLang="en-US" sz="1300" b="0" smtClean="0"/>
              <a:pPr>
                <a:spcBef>
                  <a:spcPct val="0"/>
                </a:spcBef>
              </a:pPr>
              <a:t>66</a:t>
            </a:fld>
            <a:endParaRPr lang="en-US" altLang="en-US" sz="1300" b="0" smtClean="0"/>
          </a:p>
        </p:txBody>
      </p:sp>
    </p:spTree>
    <p:extLst>
      <p:ext uri="{BB962C8B-B14F-4D97-AF65-F5344CB8AC3E}">
        <p14:creationId xmlns:p14="http://schemas.microsoft.com/office/powerpoint/2010/main" val="251839316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Know/To</a:t>
            </a:r>
            <a:r>
              <a:rPr lang="en-US" b="1" baseline="0" dirty="0"/>
              <a:t> Say: </a:t>
            </a:r>
            <a:r>
              <a:rPr lang="en-US" b="0" baseline="0" dirty="0"/>
              <a:t>The Self-Assessment Practice Profile Workbook is an excel document allowing individuals to determine their implementation level for a specific learning package topic. The self-assessment is also available online at http://sapp.missouripd.org/. This self-monitoring tool may be utilized at the beginning, mid-points, and end of the year. These results from the staff may be compiled onto a Practice Profile and may be utilized for team discussion.</a:t>
            </a:r>
          </a:p>
          <a:p>
            <a:endParaRPr lang="en-US" b="0" baseline="0" dirty="0"/>
          </a:p>
          <a:p>
            <a:pPr marL="0" marR="0" lvl="0" indent="0" algn="l" defTabSz="914400" rtl="0" eaLnBrk="1" fontAlgn="auto" latinLnBrk="0" hangingPunct="1">
              <a:lnSpc>
                <a:spcPct val="100000"/>
              </a:lnSpc>
              <a:spcBef>
                <a:spcPts val="360"/>
              </a:spcBef>
              <a:spcAft>
                <a:spcPts val="0"/>
              </a:spcAft>
              <a:buClrTx/>
              <a:buSzTx/>
              <a:buFontTx/>
              <a:buNone/>
              <a:tabLst/>
              <a:defRPr/>
            </a:pPr>
            <a:r>
              <a:rPr lang="en-US" b="1" baseline="0" dirty="0"/>
              <a:t>Reference: </a:t>
            </a:r>
            <a:r>
              <a:rPr lang="en-US" b="0" baseline="0" dirty="0"/>
              <a:t>Available online at http://sapp.missouripd.org/</a:t>
            </a:r>
          </a:p>
          <a:p>
            <a:endParaRPr lang="en-US" b="0" baseline="0" dirty="0"/>
          </a:p>
        </p:txBody>
      </p:sp>
      <p:sp>
        <p:nvSpPr>
          <p:cNvPr id="4" name="Date Placeholder 3"/>
          <p:cNvSpPr>
            <a:spLocks noGrp="1"/>
          </p:cNvSpPr>
          <p:nvPr>
            <p:ph type="dt" idx="10"/>
          </p:nvPr>
        </p:nvSpPr>
        <p:spPr/>
        <p:txBody>
          <a:bodyPr/>
          <a:lstStyle/>
          <a:p>
            <a:pPr>
              <a:defRPr/>
            </a:pPr>
            <a:r>
              <a:rPr lang="en-US"/>
              <a:t>1/6/2011</a:t>
            </a:r>
          </a:p>
        </p:txBody>
      </p:sp>
      <p:sp>
        <p:nvSpPr>
          <p:cNvPr id="5" name="Slide Number Placeholder 4"/>
          <p:cNvSpPr>
            <a:spLocks noGrp="1"/>
          </p:cNvSpPr>
          <p:nvPr>
            <p:ph type="sldNum" sz="quarter" idx="11"/>
          </p:nvPr>
        </p:nvSpPr>
        <p:spPr/>
        <p:txBody>
          <a:bodyPr/>
          <a:lstStyle/>
          <a:p>
            <a:pPr>
              <a:defRPr/>
            </a:pPr>
            <a:fld id="{41714D8E-BD82-41DB-9032-4B7BA4ABDEDD}" type="slidenum">
              <a:rPr lang="en-US" smtClean="0"/>
              <a:pPr>
                <a:defRPr/>
              </a:pPr>
              <a:t>67</a:t>
            </a:fld>
            <a:endParaRPr lang="en-US"/>
          </a:p>
        </p:txBody>
      </p:sp>
    </p:spTree>
    <p:extLst>
      <p:ext uri="{BB962C8B-B14F-4D97-AF65-F5344CB8AC3E}">
        <p14:creationId xmlns:p14="http://schemas.microsoft.com/office/powerpoint/2010/main" val="232229705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a:t>To Know: </a:t>
            </a:r>
            <a:r>
              <a:rPr lang="en-US" b="0" dirty="0"/>
              <a:t>The Implementation</a:t>
            </a:r>
            <a:r>
              <a:rPr lang="en-US" b="0" baseline="0" dirty="0"/>
              <a:t> Fidelity Checklist is a </a:t>
            </a:r>
            <a:r>
              <a:rPr lang="en-US" b="1" i="1" u="sng" baseline="0" dirty="0"/>
              <a:t>hidden</a:t>
            </a:r>
            <a:r>
              <a:rPr lang="en-US" b="1" baseline="0" dirty="0"/>
              <a:t> </a:t>
            </a:r>
            <a:r>
              <a:rPr lang="en-US" b="0" baseline="0" dirty="0"/>
              <a:t>slide and will be review/revised at a later time.</a:t>
            </a:r>
            <a:endParaRPr lang="en-US" b="0" dirty="0"/>
          </a:p>
        </p:txBody>
      </p:sp>
      <p:sp>
        <p:nvSpPr>
          <p:cNvPr id="139268" name="Slide Number Placeholder 3"/>
          <p:cNvSpPr>
            <a:spLocks noGrp="1"/>
          </p:cNvSpPr>
          <p:nvPr>
            <p:ph type="sldNum" sz="quarter" idx="5"/>
          </p:nvPr>
        </p:nvSpPr>
        <p:spPr bwMode="auto">
          <a:noFill/>
          <a:ln>
            <a:miter lim="800000"/>
            <a:headEnd/>
            <a:tailEnd/>
          </a:ln>
        </p:spPr>
        <p:txBody>
          <a:bodyPr/>
          <a:lstStyle/>
          <a:p>
            <a:fld id="{8CC0F560-555A-4F99-A4CF-BC1A21AA7525}" type="slidenum">
              <a:rPr lang="en-US" altLang="en-US"/>
              <a:pPr/>
              <a:t>68</a:t>
            </a:fld>
            <a:endParaRPr lang="en-US" altLang="en-US"/>
          </a:p>
        </p:txBody>
      </p:sp>
    </p:spTree>
    <p:extLst>
      <p:ext uri="{BB962C8B-B14F-4D97-AF65-F5344CB8AC3E}">
        <p14:creationId xmlns:p14="http://schemas.microsoft.com/office/powerpoint/2010/main" val="52211127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a:t>To Know/To Say: </a:t>
            </a:r>
            <a:r>
              <a:rPr lang="en-US" altLang="en-US" b="0" dirty="0"/>
              <a:t>The next steps are to create CFAs and evaluate the quality of your CFAs with the tools provided and your test results. </a:t>
            </a:r>
          </a:p>
        </p:txBody>
      </p:sp>
      <p:sp>
        <p:nvSpPr>
          <p:cNvPr id="4" name="Date Placeholder 3"/>
          <p:cNvSpPr>
            <a:spLocks noGrp="1"/>
          </p:cNvSpPr>
          <p:nvPr>
            <p:ph type="dt" sz="quarter" idx="1"/>
          </p:nvPr>
        </p:nvSpPr>
        <p:spPr/>
        <p:txBody>
          <a:bodyPr/>
          <a:lstStyle/>
          <a:p>
            <a:pPr>
              <a:defRPr/>
            </a:pPr>
            <a:r>
              <a:rPr lang="en-US"/>
              <a:t>1/6/2011</a:t>
            </a:r>
          </a:p>
        </p:txBody>
      </p:sp>
      <p:sp>
        <p:nvSpPr>
          <p:cNvPr id="145413" name="Slide Number Placeholder 4"/>
          <p:cNvSpPr>
            <a:spLocks noGrp="1"/>
          </p:cNvSpPr>
          <p:nvPr>
            <p:ph type="sldNum" sz="quarter" idx="5"/>
          </p:nvPr>
        </p:nvSpPr>
        <p:spPr bwMode="auto">
          <a:noFill/>
          <a:ln>
            <a:miter lim="800000"/>
            <a:headEnd/>
            <a:tailEnd/>
          </a:ln>
        </p:spPr>
        <p:txBody>
          <a:bodyPr/>
          <a:lstStyle/>
          <a:p>
            <a:fld id="{0A1462C9-C7FB-44D7-A5A4-03D043B0DBB6}" type="slidenum">
              <a:rPr lang="en-US" altLang="en-US"/>
              <a:pPr/>
              <a:t>69</a:t>
            </a:fld>
            <a:endParaRPr lang="en-US" altLang="en-US"/>
          </a:p>
        </p:txBody>
      </p:sp>
    </p:spTree>
    <p:extLst>
      <p:ext uri="{BB962C8B-B14F-4D97-AF65-F5344CB8AC3E}">
        <p14:creationId xmlns:p14="http://schemas.microsoft.com/office/powerpoint/2010/main" val="609279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a:t>To Know/To Say: </a:t>
            </a:r>
            <a:r>
              <a:rPr lang="en-US" b="0" dirty="0"/>
              <a:t>Thank</a:t>
            </a:r>
            <a:r>
              <a:rPr lang="en-US" b="0" baseline="0" dirty="0"/>
              <a:t> the contributors.</a:t>
            </a:r>
            <a:endParaRPr lang="en-US" altLang="en-US" dirty="0"/>
          </a:p>
        </p:txBody>
      </p:sp>
      <p:sp>
        <p:nvSpPr>
          <p:cNvPr id="4" name="Date Placeholder 3"/>
          <p:cNvSpPr>
            <a:spLocks noGrp="1"/>
          </p:cNvSpPr>
          <p:nvPr>
            <p:ph type="dt" sz="quarter" idx="1"/>
          </p:nvPr>
        </p:nvSpPr>
        <p:spPr/>
        <p:txBody>
          <a:bodyPr/>
          <a:lstStyle/>
          <a:p>
            <a:pPr>
              <a:defRPr/>
            </a:pPr>
            <a:r>
              <a:rPr lang="en-US"/>
              <a:t>1/6/2011</a:t>
            </a:r>
          </a:p>
        </p:txBody>
      </p:sp>
      <p:sp>
        <p:nvSpPr>
          <p:cNvPr id="14341" name="Slide Number Placeholder 4"/>
          <p:cNvSpPr>
            <a:spLocks noGrp="1"/>
          </p:cNvSpPr>
          <p:nvPr>
            <p:ph type="sldNum" sz="quarter" idx="5"/>
          </p:nvPr>
        </p:nvSpPr>
        <p:spPr bwMode="auto">
          <a:noFill/>
          <a:ln>
            <a:miter lim="800000"/>
            <a:headEnd/>
            <a:tailEnd/>
          </a:ln>
        </p:spPr>
        <p:txBody>
          <a:bodyPr/>
          <a:lstStyle/>
          <a:p>
            <a:fld id="{1CF030B4-04B0-4305-9617-25FAB0A3732E}" type="slidenum">
              <a:rPr lang="en-US" altLang="en-US"/>
              <a:pPr/>
              <a:t>7</a:t>
            </a:fld>
            <a:endParaRPr lang="en-US" altLang="en-US"/>
          </a:p>
        </p:txBody>
      </p:sp>
    </p:spTree>
    <p:extLst>
      <p:ext uri="{BB962C8B-B14F-4D97-AF65-F5344CB8AC3E}">
        <p14:creationId xmlns:p14="http://schemas.microsoft.com/office/powerpoint/2010/main" val="49292052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To Know/To Say: </a:t>
            </a:r>
            <a:r>
              <a:rPr lang="en-US" b="0" dirty="0"/>
              <a:t>The</a:t>
            </a:r>
            <a:r>
              <a:rPr lang="en-US" b="0" baseline="0" dirty="0"/>
              <a:t> Next Steps template is used for planning either today or back in your building. What resources do you need to begin implementing Common Formative Assessments or Formative Assessments. How will these assessments be used? What might be a timeline for the use of CFAs?   </a:t>
            </a:r>
            <a:endParaRPr lang="en-US" dirty="0"/>
          </a:p>
          <a:p>
            <a:endParaRPr lang="en-US" dirty="0"/>
          </a:p>
          <a:p>
            <a:r>
              <a:rPr lang="en-US" dirty="0"/>
              <a:t>To </a:t>
            </a:r>
            <a:r>
              <a:rPr lang="en-US" baseline="0" dirty="0"/>
              <a:t>Do: </a:t>
            </a:r>
            <a:r>
              <a:rPr lang="en-US" b="0" dirty="0"/>
              <a:t>Complete the Next Steps template. Example</a:t>
            </a:r>
            <a:r>
              <a:rPr lang="en-US" b="0" baseline="0" dirty="0"/>
              <a:t> is included in the learning package materials.</a:t>
            </a:r>
          </a:p>
          <a:p>
            <a:endParaRPr lang="en-US" b="0" baseline="0" dirty="0"/>
          </a:p>
          <a:p>
            <a:r>
              <a:rPr lang="en-US" b="1" baseline="0" dirty="0"/>
              <a:t>Handout: </a:t>
            </a:r>
            <a:r>
              <a:rPr lang="en-US" b="0" baseline="0" dirty="0"/>
              <a:t>Next Steps: Action = Results</a:t>
            </a:r>
            <a:endParaRPr lang="en-US" b="1" dirty="0"/>
          </a:p>
        </p:txBody>
      </p:sp>
      <p:sp>
        <p:nvSpPr>
          <p:cNvPr id="4" name="Slide Number Placeholder 3"/>
          <p:cNvSpPr>
            <a:spLocks noGrp="1"/>
          </p:cNvSpPr>
          <p:nvPr>
            <p:ph type="sldNum" sz="quarter" idx="10"/>
          </p:nvPr>
        </p:nvSpPr>
        <p:spPr/>
        <p:txBody>
          <a:bodyPr/>
          <a:lstStyle/>
          <a:p>
            <a:fld id="{7DBCE8C7-69BA-4ED6-B5AC-B6B8CF909519}" type="slidenum">
              <a:rPr lang="en-US" smtClean="0"/>
              <a:pPr/>
              <a:t>70</a:t>
            </a:fld>
            <a:endParaRPr lang="en-US"/>
          </a:p>
        </p:txBody>
      </p:sp>
    </p:spTree>
    <p:extLst>
      <p:ext uri="{BB962C8B-B14F-4D97-AF65-F5344CB8AC3E}">
        <p14:creationId xmlns:p14="http://schemas.microsoft.com/office/powerpoint/2010/main" val="18098762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p:spPr>
      </p:sp>
      <p:sp>
        <p:nvSpPr>
          <p:cNvPr id="1413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a:t>To Know:</a:t>
            </a:r>
            <a:r>
              <a:rPr lang="en-US" altLang="en-US" baseline="0" dirty="0"/>
              <a:t> </a:t>
            </a:r>
            <a:r>
              <a:rPr lang="en-US" altLang="en-US" b="0" dirty="0"/>
              <a:t>This hidden slide may be used as a handout or used in training.</a:t>
            </a:r>
          </a:p>
        </p:txBody>
      </p:sp>
      <p:sp>
        <p:nvSpPr>
          <p:cNvPr id="4" name="Date Placeholder 3"/>
          <p:cNvSpPr>
            <a:spLocks noGrp="1"/>
          </p:cNvSpPr>
          <p:nvPr>
            <p:ph type="dt" sz="quarter"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1/6/2011</a:t>
            </a:r>
          </a:p>
        </p:txBody>
      </p:sp>
      <p:sp>
        <p:nvSpPr>
          <p:cNvPr id="141317" name="Slide Number Placeholder 4"/>
          <p:cNvSpPr>
            <a:spLocks noGrp="1"/>
          </p:cNvSpPr>
          <p:nvPr>
            <p:ph type="sldNum" sz="quarter" idx="5"/>
          </p:nvPr>
        </p:nvSpPr>
        <p:spPr bwMode="auto">
          <a:noFill/>
          <a:ln>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BE06A7B-20D7-481F-B10D-61EC99D6E2B5}" type="slidenum">
              <a:rPr kumimoji="0" lang="en-US" altLang="en-US" sz="1800" b="0" i="0" u="none" strike="noStrike" kern="0" cap="none" spc="0" normalizeH="0" baseline="0" noProof="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71</a:t>
            </a:fld>
            <a:endParaRPr kumimoji="0" lang="en-US"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44910435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Know/To Say/To Do: </a:t>
            </a:r>
            <a:r>
              <a:rPr lang="en-US" b="0" dirty="0"/>
              <a:t>Include presenter’s contact information.</a:t>
            </a:r>
          </a:p>
          <a:p>
            <a:endParaRPr lang="en-US" b="0" dirty="0"/>
          </a:p>
          <a:p>
            <a:r>
              <a:rPr lang="en-US" b="0" dirty="0"/>
              <a:t>Please contact me to schedule follow-up coaching and/or additional professional development. Thank you.</a:t>
            </a:r>
            <a:endParaRPr lang="en-US" dirty="0"/>
          </a:p>
        </p:txBody>
      </p:sp>
      <p:sp>
        <p:nvSpPr>
          <p:cNvPr id="4" name="Date Placeholder 3"/>
          <p:cNvSpPr>
            <a:spLocks noGrp="1"/>
          </p:cNvSpPr>
          <p:nvPr>
            <p:ph type="dt"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1/6/2011</a:t>
            </a:r>
          </a:p>
        </p:txBody>
      </p:sp>
      <p:sp>
        <p:nvSpPr>
          <p:cNvPr id="5" name="Slide Number Placeholder 4"/>
          <p:cNvSpPr>
            <a:spLocks noGrp="1"/>
          </p:cNvSpPr>
          <p:nvPr>
            <p:ph type="sldNum"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BD98730-7529-48CB-A71A-E7743BE2300B}"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72</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1136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a:t>To Know/To Say: </a:t>
            </a:r>
            <a:r>
              <a:rPr lang="en-US" altLang="en-US" b="0" dirty="0"/>
              <a:t>Welcome to Sound Assessment Design for Common Formative Assessments. </a:t>
            </a:r>
          </a:p>
          <a:p>
            <a:endParaRPr lang="en-US" altLang="en-US" b="0" dirty="0"/>
          </a:p>
          <a:p>
            <a:r>
              <a:rPr lang="en-US" altLang="en-US" b="0" dirty="0"/>
              <a:t>The</a:t>
            </a:r>
            <a:r>
              <a:rPr lang="en-US" altLang="en-US" b="0" baseline="0" dirty="0"/>
              <a:t> introductions may be formal or informal d</a:t>
            </a:r>
            <a:r>
              <a:rPr lang="en-US" altLang="en-US" b="0" dirty="0"/>
              <a:t>epending</a:t>
            </a:r>
            <a:r>
              <a:rPr lang="en-US" altLang="en-US" b="0" baseline="0" dirty="0"/>
              <a:t> on how well you know the group.</a:t>
            </a:r>
            <a:r>
              <a:rPr lang="en-US" b="0" dirty="0"/>
              <a:t> Trainers</a:t>
            </a:r>
            <a:r>
              <a:rPr lang="en-US" b="0" baseline="0" dirty="0"/>
              <a:t> should use whatever process is comfortable for introductions.</a:t>
            </a:r>
            <a:r>
              <a:rPr lang="en-US" altLang="en-US" b="0" baseline="0" dirty="0"/>
              <a:t> </a:t>
            </a:r>
            <a:r>
              <a:rPr lang="en-US" altLang="en-US" b="0" dirty="0"/>
              <a:t>I am/we are  _______________ (provide some background about trainers.)</a:t>
            </a:r>
            <a:r>
              <a:rPr lang="en-US" altLang="en-US" b="0" baseline="0" dirty="0"/>
              <a:t> </a:t>
            </a:r>
            <a:r>
              <a:rPr lang="en-US" altLang="en-US" b="0" dirty="0"/>
              <a:t>Please introduce yourself to the group (name, district, position.)  </a:t>
            </a:r>
          </a:p>
          <a:p>
            <a:endParaRPr lang="en-US" altLang="en-US" b="0" dirty="0"/>
          </a:p>
          <a:p>
            <a:r>
              <a:rPr lang="en-US" altLang="en-US" dirty="0"/>
              <a:t>To Do: (optional) </a:t>
            </a:r>
            <a:r>
              <a:rPr lang="en-US" altLang="en-US" b="0" dirty="0"/>
              <a:t>Review/reflection activity – flip charts or Bingo sheet with questions from previous sessions.</a:t>
            </a:r>
          </a:p>
        </p:txBody>
      </p:sp>
      <p:sp>
        <p:nvSpPr>
          <p:cNvPr id="4" name="Date Placeholder 3"/>
          <p:cNvSpPr>
            <a:spLocks noGrp="1"/>
          </p:cNvSpPr>
          <p:nvPr>
            <p:ph type="dt" sz="quarter" idx="1"/>
          </p:nvPr>
        </p:nvSpPr>
        <p:spPr/>
        <p:txBody>
          <a:bodyPr/>
          <a:lstStyle/>
          <a:p>
            <a:pPr>
              <a:defRPr/>
            </a:pPr>
            <a:r>
              <a:rPr lang="en-US"/>
              <a:t>1/6/2011</a:t>
            </a:r>
          </a:p>
        </p:txBody>
      </p:sp>
      <p:sp>
        <p:nvSpPr>
          <p:cNvPr id="16389" name="Slide Number Placeholder 4"/>
          <p:cNvSpPr>
            <a:spLocks noGrp="1"/>
          </p:cNvSpPr>
          <p:nvPr>
            <p:ph type="sldNum" sz="quarter" idx="5"/>
          </p:nvPr>
        </p:nvSpPr>
        <p:spPr bwMode="auto">
          <a:noFill/>
          <a:ln>
            <a:miter lim="800000"/>
            <a:headEnd/>
            <a:tailEnd/>
          </a:ln>
        </p:spPr>
        <p:txBody>
          <a:bodyPr/>
          <a:lstStyle/>
          <a:p>
            <a:fld id="{15D16DB3-A62C-45BB-9F54-54B7B390C9CF}" type="slidenum">
              <a:rPr lang="en-US" altLang="en-US"/>
              <a:pPr/>
              <a:t>8</a:t>
            </a:fld>
            <a:endParaRPr lang="en-US" altLang="en-US"/>
          </a:p>
        </p:txBody>
      </p:sp>
    </p:spTree>
    <p:extLst>
      <p:ext uri="{BB962C8B-B14F-4D97-AF65-F5344CB8AC3E}">
        <p14:creationId xmlns:p14="http://schemas.microsoft.com/office/powerpoint/2010/main" val="15820783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To</a:t>
            </a:r>
            <a:r>
              <a:rPr lang="en-US" b="1" baseline="0" dirty="0"/>
              <a:t> Know/To Say: </a:t>
            </a:r>
            <a:r>
              <a:rPr lang="en-US" b="0" baseline="0" dirty="0"/>
              <a:t>Missouri’s professional development learning packages are organized in three categories: </a:t>
            </a:r>
            <a:r>
              <a:rPr lang="en-US" b="0" i="1" baseline="0" dirty="0"/>
              <a:t>Foundations, Effective Teaching &amp; Learning Practices, </a:t>
            </a:r>
            <a:r>
              <a:rPr lang="en-US" b="0" i="0" baseline="0" dirty="0"/>
              <a:t>and </a:t>
            </a:r>
            <a:r>
              <a:rPr lang="en-US" b="0" i="1" baseline="0" dirty="0"/>
              <a:t>Implementation Supports.</a:t>
            </a:r>
            <a:r>
              <a:rPr lang="en-US" b="0" i="0" baseline="0" dirty="0"/>
              <a:t> All schools begin their professional development journey with the Foundations, as these learning packages provide foundation knowledge in three key areas: Collaborative Teams, Data-based Decision-making, and Common Formative Assessment. </a:t>
            </a:r>
            <a:r>
              <a:rPr lang="en-US" b="0" i="1" baseline="0" dirty="0"/>
              <a:t>Effective Teaching &amp; Learning Practices</a:t>
            </a:r>
            <a:r>
              <a:rPr lang="en-US" b="0" i="0" baseline="0" dirty="0"/>
              <a:t> encompass research-based instructional practices for deepened learning. These learning packages address ways of connecting with students, ways of helping students learn how to learn, and feature specific instruction practices. </a:t>
            </a:r>
            <a:r>
              <a:rPr lang="en-US" b="0" i="1" baseline="0" dirty="0"/>
              <a:t>Implementation Supports</a:t>
            </a:r>
            <a:r>
              <a:rPr lang="en-US" b="0" i="0" baseline="0" dirty="0"/>
              <a:t> are learning packages designed to help school staff support and enhance the </a:t>
            </a:r>
            <a:r>
              <a:rPr lang="en-US" b="0" i="1" baseline="0" dirty="0"/>
              <a:t>Implementation of Effective Teaching &amp; Learning Practices </a:t>
            </a:r>
            <a:r>
              <a:rPr lang="en-US" b="0" i="0" baseline="0" dirty="0"/>
              <a:t>through using technology and peer coaching supports.</a:t>
            </a:r>
          </a:p>
          <a:p>
            <a:endParaRPr lang="en-US" b="1" i="0" baseline="0" dirty="0"/>
          </a:p>
          <a:p>
            <a:r>
              <a:rPr lang="en-US" b="1" i="0" baseline="0" dirty="0"/>
              <a:t>To Do: </a:t>
            </a:r>
            <a:r>
              <a:rPr lang="en-US" b="0" i="0" baseline="0" dirty="0"/>
              <a:t>Explain how the graphic depicts professional development in Missouri.</a:t>
            </a:r>
          </a:p>
        </p:txBody>
      </p:sp>
      <p:sp>
        <p:nvSpPr>
          <p:cNvPr id="4" name="Slide Number Placeholder 3"/>
          <p:cNvSpPr>
            <a:spLocks noGrp="1"/>
          </p:cNvSpPr>
          <p:nvPr>
            <p:ph type="sldNum" sz="quarter" idx="10"/>
          </p:nvPr>
        </p:nvSpPr>
        <p:spPr/>
        <p:txBody>
          <a:bodyPr/>
          <a:lstStyle/>
          <a:p>
            <a:fld id="{8B9B6F38-1B71-4C30-853A-62F0E8A5D1DB}" type="slidenum">
              <a:rPr lang="en-US" smtClean="0"/>
              <a:pPr/>
              <a:t>9</a:t>
            </a:fld>
            <a:endParaRPr lang="en-US"/>
          </a:p>
        </p:txBody>
      </p:sp>
    </p:spTree>
    <p:extLst>
      <p:ext uri="{BB962C8B-B14F-4D97-AF65-F5344CB8AC3E}">
        <p14:creationId xmlns:p14="http://schemas.microsoft.com/office/powerpoint/2010/main" val="23088909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descr="C:\Users\dayad\Desktop\Arden backup\dayad\Desktop\MIM\Logos and Swag\10 by 20.jpg"/>
          <p:cNvPicPr>
            <a:picLocks noChangeAspect="1" noChangeArrowheads="1"/>
          </p:cNvPicPr>
          <p:nvPr/>
        </p:nvPicPr>
        <p:blipFill>
          <a:blip r:embed="rId2" cstate="print"/>
          <a:srcRect/>
          <a:stretch>
            <a:fillRect/>
          </a:stretch>
        </p:blipFill>
        <p:spPr bwMode="auto">
          <a:xfrm>
            <a:off x="7648575" y="6173788"/>
            <a:ext cx="671513" cy="593725"/>
          </a:xfrm>
          <a:prstGeom prst="rect">
            <a:avLst/>
          </a:prstGeom>
          <a:noFill/>
          <a:ln w="9525">
            <a:noFill/>
            <a:miter lim="800000"/>
            <a:headEnd/>
            <a:tailEnd/>
          </a:ln>
        </p:spPr>
      </p:pic>
      <p:sp>
        <p:nvSpPr>
          <p:cNvPr id="5" name="Rectangle 4"/>
          <p:cNvSpPr/>
          <p:nvPr/>
        </p:nvSpPr>
        <p:spPr>
          <a:xfrm>
            <a:off x="0" y="0"/>
            <a:ext cx="9144000" cy="6080125"/>
          </a:xfrm>
          <a:prstGeom prst="rect">
            <a:avLst/>
          </a:prstGeom>
          <a:solidFill>
            <a:srgbClr val="2540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TextBox 5"/>
          <p:cNvSpPr txBox="1">
            <a:spLocks noChangeArrowheads="1"/>
          </p:cNvSpPr>
          <p:nvPr/>
        </p:nvSpPr>
        <p:spPr bwMode="auto">
          <a:xfrm>
            <a:off x="2819400" y="6149975"/>
            <a:ext cx="3124200" cy="708025"/>
          </a:xfrm>
          <a:prstGeom prst="rect">
            <a:avLst/>
          </a:prstGeom>
          <a:noFill/>
          <a:ln>
            <a:noFill/>
          </a:ln>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just" eaLnBrk="1" hangingPunct="1">
              <a:defRPr/>
            </a:pPr>
            <a:r>
              <a:rPr lang="en-US" altLang="en-US" sz="800" i="1">
                <a:latin typeface="Tw Cen MT" charset="0"/>
                <a:cs typeface="Arial" panose="020B0604020202020204" pitchFamily="34" charset="0"/>
              </a:rPr>
              <a:t>The contents of this presentation were developed under a grant from the US Department of Education to the Missouri Department of Elementary and Secondary Education (#H323A120018).  However, these contents do not necessarily represent the policy of the US Department of Education, and you should not assume endorsement by the Federal Government. </a:t>
            </a:r>
          </a:p>
        </p:txBody>
      </p:sp>
      <p:pic>
        <p:nvPicPr>
          <p:cNvPr id="7" name="Picture 2" descr="http://tadnet.org/uploads/Image/Ideas_logofinalJ.jpg"/>
          <p:cNvPicPr>
            <a:picLocks noChangeAspect="1" noChangeArrowheads="1"/>
          </p:cNvPicPr>
          <p:nvPr/>
        </p:nvPicPr>
        <p:blipFill>
          <a:blip r:embed="rId3" cstate="print"/>
          <a:srcRect/>
          <a:stretch>
            <a:fillRect/>
          </a:stretch>
        </p:blipFill>
        <p:spPr bwMode="auto">
          <a:xfrm>
            <a:off x="8375650" y="6173788"/>
            <a:ext cx="714375" cy="593725"/>
          </a:xfrm>
          <a:prstGeom prst="rect">
            <a:avLst/>
          </a:prstGeom>
          <a:noFill/>
          <a:ln w="9525">
            <a:noFill/>
            <a:miter lim="800000"/>
            <a:headEnd/>
            <a:tailEnd/>
          </a:ln>
        </p:spPr>
      </p:pic>
      <p:pic>
        <p:nvPicPr>
          <p:cNvPr id="8" name="Picture 2" descr="http://dese.mo.gov/comm/images/DESE-color.png"/>
          <p:cNvPicPr>
            <a:picLocks noChangeAspect="1" noChangeArrowheads="1"/>
          </p:cNvPicPr>
          <p:nvPr/>
        </p:nvPicPr>
        <p:blipFill>
          <a:blip r:embed="rId4" cstate="print"/>
          <a:srcRect/>
          <a:stretch>
            <a:fillRect/>
          </a:stretch>
        </p:blipFill>
        <p:spPr bwMode="auto">
          <a:xfrm>
            <a:off x="5943600" y="6172200"/>
            <a:ext cx="1655763" cy="596900"/>
          </a:xfrm>
          <a:prstGeom prst="rect">
            <a:avLst/>
          </a:prstGeom>
          <a:noFill/>
          <a:ln w="9525">
            <a:noFill/>
            <a:miter lim="800000"/>
            <a:headEnd/>
            <a:tailEnd/>
          </a:ln>
        </p:spPr>
      </p:pic>
      <p:sp>
        <p:nvSpPr>
          <p:cNvPr id="9" name="TextBox 8"/>
          <p:cNvSpPr txBox="1"/>
          <p:nvPr/>
        </p:nvSpPr>
        <p:spPr>
          <a:xfrm>
            <a:off x="0" y="152400"/>
            <a:ext cx="9144000" cy="369888"/>
          </a:xfrm>
          <a:prstGeom prst="rect">
            <a:avLst/>
          </a:prstGeom>
          <a:noFill/>
        </p:spPr>
        <p:txBody>
          <a:bodyPr>
            <a:spAutoFit/>
          </a:bodyPr>
          <a:lstStyle/>
          <a:p>
            <a:pPr algn="ctr" eaLnBrk="1" fontAlgn="auto" hangingPunct="1">
              <a:spcBef>
                <a:spcPts val="0"/>
              </a:spcBef>
              <a:spcAft>
                <a:spcPts val="0"/>
              </a:spcAft>
              <a:defRPr/>
            </a:pPr>
            <a:r>
              <a:rPr lang="en-US" b="1" i="1" spc="600" dirty="0">
                <a:solidFill>
                  <a:schemeClr val="bg1"/>
                </a:solidFill>
                <a:latin typeface="Arial Narrow" pitchFamily="34" charset="0"/>
                <a:ea typeface="Verdana" pitchFamily="34" charset="0"/>
                <a:cs typeface="Verdana" pitchFamily="34" charset="0"/>
              </a:rPr>
              <a:t>Professional Development to Practice</a:t>
            </a:r>
          </a:p>
        </p:txBody>
      </p:sp>
      <p:sp>
        <p:nvSpPr>
          <p:cNvPr id="10" name="Rectangle 9"/>
          <p:cNvSpPr/>
          <p:nvPr/>
        </p:nvSpPr>
        <p:spPr>
          <a:xfrm>
            <a:off x="1447800" y="473075"/>
            <a:ext cx="7696200" cy="139700"/>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Rectangle 10"/>
          <p:cNvSpPr/>
          <p:nvPr/>
        </p:nvSpPr>
        <p:spPr>
          <a:xfrm>
            <a:off x="0" y="473075"/>
            <a:ext cx="1447800" cy="1397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Rectangle 11"/>
          <p:cNvSpPr/>
          <p:nvPr/>
        </p:nvSpPr>
        <p:spPr>
          <a:xfrm>
            <a:off x="7988300" y="152400"/>
            <a:ext cx="914400" cy="914400"/>
          </a:xfrm>
          <a:prstGeom prst="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ctrTitle"/>
          </p:nvPr>
        </p:nvSpPr>
        <p:spPr>
          <a:xfrm>
            <a:off x="685800" y="1420731"/>
            <a:ext cx="7772400" cy="1470025"/>
          </a:xfrm>
        </p:spPr>
        <p:txBody>
          <a:bodyPr/>
          <a:lstStyle>
            <a:lvl1pPr>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371600" y="3217448"/>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828803"/>
            <a:ext cx="8229600" cy="4038598"/>
          </a:xfrm>
        </p:spPr>
        <p:txBody>
          <a:bodyPr vert="eaVert"/>
          <a:lstStyle>
            <a:lvl2pPr marL="742950" indent="-285750">
              <a:defRPr lang="en-US" sz="2800" kern="1200" dirty="0" smtClean="0">
                <a:solidFill>
                  <a:schemeClr val="tx1"/>
                </a:solidFill>
                <a:latin typeface="Tw Cen MT" pitchFamily="34" charset="0"/>
                <a:ea typeface="+mn-ea"/>
                <a:cs typeface="+mn-cs"/>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1"/>
            <a:ext cx="20574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599"/>
            <a:ext cx="6019800" cy="5257801"/>
          </a:xfrm>
        </p:spPr>
        <p:txBody>
          <a:bodyPr vert="eaVert"/>
          <a:lstStyle>
            <a:lvl2pPr marL="742950" indent="-285750">
              <a:defRPr lang="en-US" sz="2800" kern="1200" dirty="0" smtClean="0">
                <a:solidFill>
                  <a:schemeClr val="tx1"/>
                </a:solidFill>
                <a:latin typeface="Tw Cen MT" pitchFamily="34" charset="0"/>
                <a:ea typeface="+mn-ea"/>
                <a:cs typeface="+mn-cs"/>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32099" name="Picture 3" descr="C:\Users\dayad\Desktop\Arden backup\dayad\Desktop\MIM\Logos and Swag\10 by 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48725" y="6173131"/>
            <a:ext cx="672053" cy="59436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0"/>
            <a:ext cx="9144000" cy="6080844"/>
          </a:xfrm>
          <a:prstGeom prst="rect">
            <a:avLst/>
          </a:prstGeom>
          <a:solidFill>
            <a:srgbClr val="2540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TextBox 4"/>
          <p:cNvSpPr txBox="1"/>
          <p:nvPr/>
        </p:nvSpPr>
        <p:spPr>
          <a:xfrm>
            <a:off x="2819400" y="6150114"/>
            <a:ext cx="3124200" cy="707886"/>
          </a:xfrm>
          <a:prstGeom prst="rect">
            <a:avLst/>
          </a:prstGeom>
          <a:noFill/>
        </p:spPr>
        <p:txBody>
          <a:bodyPr wrap="square">
            <a:spAutoFit/>
          </a:bodyPr>
          <a:lstStyle/>
          <a:p>
            <a:pPr algn="just" fontAlgn="auto">
              <a:spcBef>
                <a:spcPts val="0"/>
              </a:spcBef>
              <a:spcAft>
                <a:spcPts val="0"/>
              </a:spcAft>
              <a:defRPr/>
            </a:pPr>
            <a:r>
              <a:rPr lang="en-US" sz="800" i="1" dirty="0">
                <a:latin typeface="Tw Cen MT" pitchFamily="34" charset="0"/>
                <a:cs typeface="+mn-cs"/>
              </a:rPr>
              <a:t>The contents of this presentation were developed under a grant from the US Department of Education to the Missouri Department of Elementary and Secondary Education (#H323A120018).  However, these contents do not necessarily represent the policy of the US Department of Education, and you should not assume endorsement by the Federal Government. </a:t>
            </a:r>
          </a:p>
        </p:txBody>
      </p:sp>
      <p:pic>
        <p:nvPicPr>
          <p:cNvPr id="6" name="Picture 2" descr="http://tadnet.org/uploads/Image/Ideas_logofinalJ.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75169" y="6173131"/>
            <a:ext cx="714736" cy="594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420731"/>
            <a:ext cx="7772400" cy="1470025"/>
          </a:xfrm>
        </p:spPr>
        <p:txBody>
          <a:bodyPr/>
          <a:lstStyle>
            <a:lvl1pPr>
              <a:defRPr>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217448"/>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32098" name="Picture 2" descr="http://dese.mo.gov/comm/images/DESE-colo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6172200"/>
            <a:ext cx="1656172" cy="596222"/>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0" y="152400"/>
            <a:ext cx="9144000" cy="369888"/>
          </a:xfrm>
          <a:prstGeom prst="rect">
            <a:avLst/>
          </a:prstGeom>
          <a:noFill/>
        </p:spPr>
        <p:txBody>
          <a:bodyPr>
            <a:spAutoFit/>
          </a:bodyPr>
          <a:lstStyle/>
          <a:p>
            <a:pPr algn="ctr" fontAlgn="auto">
              <a:spcBef>
                <a:spcPts val="0"/>
              </a:spcBef>
              <a:spcAft>
                <a:spcPts val="0"/>
              </a:spcAft>
              <a:defRPr/>
            </a:pPr>
            <a:r>
              <a:rPr lang="en-US" b="1" i="1" spc="600" dirty="0">
                <a:solidFill>
                  <a:schemeClr val="bg1"/>
                </a:solidFill>
                <a:latin typeface="Arial Narrow" pitchFamily="34" charset="0"/>
                <a:ea typeface="Verdana" pitchFamily="34" charset="0"/>
                <a:cs typeface="Verdana" pitchFamily="34" charset="0"/>
              </a:rPr>
              <a:t>Professional Development to Practice</a:t>
            </a:r>
          </a:p>
        </p:txBody>
      </p:sp>
      <p:sp>
        <p:nvSpPr>
          <p:cNvPr id="19" name="Rectangle 18"/>
          <p:cNvSpPr/>
          <p:nvPr/>
        </p:nvSpPr>
        <p:spPr>
          <a:xfrm>
            <a:off x="1447800" y="473075"/>
            <a:ext cx="7696200" cy="139700"/>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Rectangle 19"/>
          <p:cNvSpPr/>
          <p:nvPr/>
        </p:nvSpPr>
        <p:spPr>
          <a:xfrm>
            <a:off x="0" y="473075"/>
            <a:ext cx="1447800" cy="1397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p:nvPr/>
        </p:nvSpPr>
        <p:spPr>
          <a:xfrm>
            <a:off x="7988523" y="152400"/>
            <a:ext cx="914400" cy="914400"/>
          </a:xfrm>
          <a:prstGeom prst="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7921263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5" name="Straight Connector 4"/>
          <p:cNvCxnSpPr/>
          <p:nvPr/>
        </p:nvCxnSpPr>
        <p:spPr>
          <a:xfrm>
            <a:off x="0" y="6019800"/>
            <a:ext cx="9144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828803"/>
            <a:ext cx="8229600" cy="3962397"/>
          </a:xfrm>
        </p:spPr>
        <p:txBody>
          <a:bodyPr/>
          <a:lstStyle>
            <a:lvl2pPr>
              <a:buClr>
                <a:schemeClr val="accent3"/>
              </a:buCl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542086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TextBox 3"/>
          <p:cNvSpPr txBox="1"/>
          <p:nvPr/>
        </p:nvSpPr>
        <p:spPr>
          <a:xfrm>
            <a:off x="3810000" y="6043613"/>
            <a:ext cx="4343400" cy="738187"/>
          </a:xfrm>
          <a:prstGeom prst="rect">
            <a:avLst/>
          </a:prstGeom>
          <a:noFill/>
        </p:spPr>
        <p:txBody>
          <a:bodyPr>
            <a:spAutoFit/>
          </a:bodyPr>
          <a:lstStyle/>
          <a:p>
            <a:pPr algn="just" fontAlgn="auto">
              <a:spcBef>
                <a:spcPts val="0"/>
              </a:spcBef>
              <a:spcAft>
                <a:spcPts val="0"/>
              </a:spcAft>
              <a:defRPr/>
            </a:pPr>
            <a:r>
              <a:rPr lang="en-US" sz="1050" i="1" dirty="0">
                <a:latin typeface="Tw Cen MT" pitchFamily="34" charset="0"/>
                <a:cs typeface="+mn-cs"/>
              </a:rPr>
              <a:t>The contents of this  presentation were developed under a grant from the US Department of Education,   #H323A120018.  However, these contents do not necessarily represent the policy of the US Department of Education, and you should not assume endorsement by the Federal Government. </a:t>
            </a:r>
          </a:p>
        </p:txBody>
      </p:sp>
      <p:pic>
        <p:nvPicPr>
          <p:cNvPr id="5" name="Picture 2" descr="http://tadnet.org/uploads/Image/Ideas_logofinalJ.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37550" y="6237288"/>
            <a:ext cx="65405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231995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3"/>
            <a:ext cx="4038600" cy="4190997"/>
          </a:xfrm>
        </p:spPr>
        <p:txBody>
          <a:bodyPr/>
          <a:lstStyle>
            <a:lvl1pPr>
              <a:defRPr sz="2800"/>
            </a:lvl1pPr>
            <a:lvl2pPr marL="742950" indent="-285750">
              <a:defRPr lang="en-US" sz="2400" kern="1200" dirty="0" smtClean="0">
                <a:solidFill>
                  <a:schemeClr val="tx1"/>
                </a:solidFill>
                <a:latin typeface="Tw Cen MT" pitchFamily="34" charset="0"/>
                <a:ea typeface="+mn-ea"/>
                <a:cs typeface="+mn-cs"/>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3"/>
            <a:ext cx="4038600" cy="4190997"/>
          </a:xfrm>
        </p:spPr>
        <p:txBody>
          <a:bodyPr/>
          <a:lstStyle>
            <a:lvl1pPr>
              <a:defRPr sz="2800"/>
            </a:lvl1pPr>
            <a:lvl2pPr marL="742950" indent="-285750">
              <a:defRPr lang="en-US" sz="2400" kern="1200" dirty="0" smtClean="0">
                <a:solidFill>
                  <a:schemeClr val="tx1"/>
                </a:solidFill>
                <a:latin typeface="Tw Cen MT" pitchFamily="34" charset="0"/>
                <a:ea typeface="+mn-ea"/>
                <a:cs typeface="+mn-cs"/>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326710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2190"/>
            <a:ext cx="8229600" cy="92181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2" y="2174875"/>
            <a:ext cx="4040188" cy="3616325"/>
          </a:xfrm>
        </p:spPr>
        <p:txBody>
          <a:bodyPr/>
          <a:lstStyle>
            <a:lvl1pPr>
              <a:defRPr sz="2400"/>
            </a:lvl1pPr>
            <a:lvl2pPr marL="742950" indent="-285750">
              <a:defRPr lang="en-US" sz="2000" kern="1200" dirty="0" smtClean="0">
                <a:solidFill>
                  <a:schemeClr val="tx1"/>
                </a:solidFill>
                <a:latin typeface="Tw Cen MT" pitchFamily="34" charset="0"/>
                <a:ea typeface="+mn-ea"/>
                <a:cs typeface="+mn-cs"/>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616325"/>
          </a:xfrm>
        </p:spPr>
        <p:txBody>
          <a:bodyPr/>
          <a:lstStyle>
            <a:lvl1pPr>
              <a:defRPr sz="2400"/>
            </a:lvl1pPr>
            <a:lvl2pPr marL="742950" indent="-285750">
              <a:defRPr lang="en-US" sz="2000" kern="1200" dirty="0" smtClean="0">
                <a:solidFill>
                  <a:schemeClr val="tx1"/>
                </a:solidFill>
                <a:latin typeface="Tw Cen MT" pitchFamily="34" charset="0"/>
                <a:ea typeface="+mn-ea"/>
                <a:cs typeface="+mn-cs"/>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58093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655638"/>
            <a:ext cx="8229600" cy="1096962"/>
          </a:xfrm>
        </p:spPr>
        <p:txBody>
          <a:bodyPr/>
          <a:lstStyle/>
          <a:p>
            <a:r>
              <a:rPr lang="en-US"/>
              <a:t>Click to edit Master title style</a:t>
            </a:r>
          </a:p>
        </p:txBody>
      </p:sp>
    </p:spTree>
    <p:extLst>
      <p:ext uri="{BB962C8B-B14F-4D97-AF65-F5344CB8AC3E}">
        <p14:creationId xmlns:p14="http://schemas.microsoft.com/office/powerpoint/2010/main" val="25290479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8497619"/>
      </p:ext>
    </p:extLst>
  </p:cSld>
  <p:clrMapOvr>
    <a:masterClrMapping/>
  </p:clrMapOvr>
  <p:hf sldNum="0" hdr="0" ftr="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685800"/>
            <a:ext cx="3008313" cy="74930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1" y="685799"/>
            <a:ext cx="5111751" cy="5105401"/>
          </a:xfrm>
        </p:spPr>
        <p:txBody>
          <a:bodyPr/>
          <a:lstStyle>
            <a:lvl1pPr>
              <a:defRPr sz="3200"/>
            </a:lvl1pPr>
            <a:lvl2pPr marL="742950" indent="-285750">
              <a:defRPr lang="en-US" sz="2800" kern="1200" dirty="0" smtClean="0">
                <a:solidFill>
                  <a:schemeClr val="tx1"/>
                </a:solidFill>
                <a:latin typeface="Tw Cen MT" pitchFamily="34" charset="0"/>
                <a:ea typeface="+mn-ea"/>
                <a:cs typeface="+mn-cs"/>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2" y="1435103"/>
            <a:ext cx="3008313" cy="435609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94531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p:nvCxnSpPr>
        <p:spPr>
          <a:xfrm>
            <a:off x="0" y="6019800"/>
            <a:ext cx="9144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828803"/>
            <a:ext cx="8229600" cy="3962397"/>
          </a:xfrm>
        </p:spPr>
        <p:txBody>
          <a:bodyPr/>
          <a:lstStyle>
            <a:lvl2pPr>
              <a:buClr>
                <a:schemeClr val="accent3"/>
              </a:buCl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685799"/>
            <a:ext cx="5486400" cy="40417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9"/>
            <a:ext cx="5486400" cy="50006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675413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828803"/>
            <a:ext cx="8229600" cy="4038598"/>
          </a:xfrm>
        </p:spPr>
        <p:txBody>
          <a:bodyPr vert="eaVert"/>
          <a:lstStyle>
            <a:lvl2pPr marL="742950" indent="-285750">
              <a:defRPr lang="en-US" sz="2800" kern="1200" dirty="0" smtClean="0">
                <a:solidFill>
                  <a:schemeClr val="tx1"/>
                </a:solidFill>
                <a:latin typeface="Tw Cen MT" pitchFamily="34" charset="0"/>
                <a:ea typeface="+mn-ea"/>
                <a:cs typeface="+mn-cs"/>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275676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1"/>
            <a:ext cx="20574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599"/>
            <a:ext cx="6019800" cy="5257801"/>
          </a:xfrm>
        </p:spPr>
        <p:txBody>
          <a:bodyPr vert="eaVert"/>
          <a:lstStyle>
            <a:lvl2pPr marL="742950" indent="-285750">
              <a:defRPr lang="en-US" sz="2800" kern="1200" dirty="0" smtClean="0">
                <a:solidFill>
                  <a:schemeClr val="tx1"/>
                </a:solidFill>
                <a:latin typeface="Tw Cen MT" pitchFamily="34" charset="0"/>
                <a:ea typeface="+mn-ea"/>
                <a:cs typeface="+mn-cs"/>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23620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TextBox 3"/>
          <p:cNvSpPr txBox="1"/>
          <p:nvPr/>
        </p:nvSpPr>
        <p:spPr>
          <a:xfrm>
            <a:off x="3962400" y="6119813"/>
            <a:ext cx="4343400" cy="738187"/>
          </a:xfrm>
          <a:prstGeom prst="rect">
            <a:avLst/>
          </a:prstGeom>
          <a:noFill/>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just" eaLnBrk="1" hangingPunct="1">
              <a:defRPr/>
            </a:pPr>
            <a:r>
              <a:rPr lang="en-US" altLang="en-US" sz="1000" i="1">
                <a:latin typeface="Tw Cen MT" charset="0"/>
                <a:cs typeface="Arial" panose="020B0604020202020204" pitchFamily="34" charset="0"/>
              </a:rPr>
              <a:t>The contents of this  presentation were developed under a grant from the US Department of Education,   #H323A120018.  However, these contents do not necessarily represent the policy of the US Department of Education, and you should not assume endorsement by the Federal Government. </a:t>
            </a:r>
          </a:p>
        </p:txBody>
      </p:sp>
      <p:pic>
        <p:nvPicPr>
          <p:cNvPr id="5" name="Picture 2" descr="http://tadnet.org/uploads/Image/Ideas_logofinalJ.jpg"/>
          <p:cNvPicPr>
            <a:picLocks noChangeAspect="1" noChangeArrowheads="1"/>
          </p:cNvPicPr>
          <p:nvPr/>
        </p:nvPicPr>
        <p:blipFill>
          <a:blip r:embed="rId2" cstate="print"/>
          <a:srcRect/>
          <a:stretch>
            <a:fillRect/>
          </a:stretch>
        </p:blipFill>
        <p:spPr bwMode="auto">
          <a:xfrm>
            <a:off x="8489950" y="6313488"/>
            <a:ext cx="654050" cy="544512"/>
          </a:xfrm>
          <a:prstGeom prst="rect">
            <a:avLst/>
          </a:prstGeom>
          <a:noFill/>
          <a:ln w="9525">
            <a:noFill/>
            <a:miter lim="800000"/>
            <a:headEnd/>
            <a:tailEnd/>
          </a:ln>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3"/>
            <a:ext cx="4038600" cy="4190997"/>
          </a:xfrm>
        </p:spPr>
        <p:txBody>
          <a:bodyPr/>
          <a:lstStyle>
            <a:lvl1pPr>
              <a:defRPr sz="2800"/>
            </a:lvl1pPr>
            <a:lvl2pPr marL="742950" indent="-285750">
              <a:defRPr lang="en-US" sz="2400" kern="1200" dirty="0" smtClean="0">
                <a:solidFill>
                  <a:schemeClr val="tx1"/>
                </a:solidFill>
                <a:latin typeface="Tw Cen MT" pitchFamily="34" charset="0"/>
                <a:ea typeface="+mn-ea"/>
                <a:cs typeface="+mn-cs"/>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3"/>
            <a:ext cx="4038600" cy="4190997"/>
          </a:xfrm>
        </p:spPr>
        <p:txBody>
          <a:bodyPr/>
          <a:lstStyle>
            <a:lvl1pPr>
              <a:defRPr sz="2800"/>
            </a:lvl1pPr>
            <a:lvl2pPr marL="742950" indent="-285750">
              <a:defRPr lang="en-US" sz="2400" kern="1200" dirty="0" smtClean="0">
                <a:solidFill>
                  <a:schemeClr val="tx1"/>
                </a:solidFill>
                <a:latin typeface="Tw Cen MT" pitchFamily="34" charset="0"/>
                <a:ea typeface="+mn-ea"/>
                <a:cs typeface="+mn-cs"/>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2190"/>
            <a:ext cx="8229600" cy="92181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2" y="2174875"/>
            <a:ext cx="4040188" cy="3616325"/>
          </a:xfrm>
        </p:spPr>
        <p:txBody>
          <a:bodyPr/>
          <a:lstStyle>
            <a:lvl1pPr>
              <a:defRPr sz="2400"/>
            </a:lvl1pPr>
            <a:lvl2pPr marL="742950" indent="-285750">
              <a:defRPr lang="en-US" sz="2000" kern="1200" dirty="0" smtClean="0">
                <a:solidFill>
                  <a:schemeClr val="tx1"/>
                </a:solidFill>
                <a:latin typeface="Tw Cen MT" pitchFamily="34" charset="0"/>
                <a:ea typeface="+mn-ea"/>
                <a:cs typeface="+mn-cs"/>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616325"/>
          </a:xfrm>
        </p:spPr>
        <p:txBody>
          <a:bodyPr/>
          <a:lstStyle>
            <a:lvl1pPr>
              <a:defRPr sz="2400"/>
            </a:lvl1pPr>
            <a:lvl2pPr marL="742950" indent="-285750">
              <a:defRPr lang="en-US" sz="2000" kern="1200" dirty="0" smtClean="0">
                <a:solidFill>
                  <a:schemeClr val="tx1"/>
                </a:solidFill>
                <a:latin typeface="Tw Cen MT" pitchFamily="34" charset="0"/>
                <a:ea typeface="+mn-ea"/>
                <a:cs typeface="+mn-cs"/>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655638"/>
            <a:ext cx="8229600" cy="1096962"/>
          </a:xfrm>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685800"/>
            <a:ext cx="3008313" cy="74930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1" y="685799"/>
            <a:ext cx="5111751" cy="5105401"/>
          </a:xfrm>
        </p:spPr>
        <p:txBody>
          <a:bodyPr/>
          <a:lstStyle>
            <a:lvl1pPr>
              <a:defRPr sz="3200"/>
            </a:lvl1pPr>
            <a:lvl2pPr marL="742950" indent="-285750">
              <a:defRPr lang="en-US" sz="2800" kern="1200" dirty="0" smtClean="0">
                <a:solidFill>
                  <a:schemeClr val="tx1"/>
                </a:solidFill>
                <a:latin typeface="Tw Cen MT" pitchFamily="34" charset="0"/>
                <a:ea typeface="+mn-ea"/>
                <a:cs typeface="+mn-cs"/>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2" y="1435103"/>
            <a:ext cx="3008313" cy="435609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685799"/>
            <a:ext cx="5486400" cy="40417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9"/>
            <a:ext cx="5486400" cy="50006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601663"/>
            <a:ext cx="8229600" cy="10969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828800"/>
            <a:ext cx="8229600" cy="4144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 name="TextBox 18"/>
          <p:cNvSpPr txBox="1"/>
          <p:nvPr/>
        </p:nvSpPr>
        <p:spPr>
          <a:xfrm>
            <a:off x="0" y="152400"/>
            <a:ext cx="9144000" cy="369888"/>
          </a:xfrm>
          <a:prstGeom prst="rect">
            <a:avLst/>
          </a:prstGeom>
          <a:noFill/>
        </p:spPr>
        <p:txBody>
          <a:bodyPr>
            <a:spAutoFit/>
          </a:bodyPr>
          <a:lstStyle/>
          <a:p>
            <a:pPr algn="ctr" eaLnBrk="1" fontAlgn="auto" hangingPunct="1">
              <a:spcBef>
                <a:spcPts val="0"/>
              </a:spcBef>
              <a:spcAft>
                <a:spcPts val="0"/>
              </a:spcAft>
              <a:defRPr/>
            </a:pPr>
            <a:r>
              <a:rPr lang="en-US" b="1" i="1" spc="600" dirty="0">
                <a:solidFill>
                  <a:schemeClr val="accent3"/>
                </a:solidFill>
                <a:latin typeface="Arial Narrow" pitchFamily="34" charset="0"/>
                <a:ea typeface="Verdana" pitchFamily="34" charset="0"/>
                <a:cs typeface="Verdana" pitchFamily="34" charset="0"/>
              </a:rPr>
              <a:t>Professional Development to Practice</a:t>
            </a:r>
          </a:p>
        </p:txBody>
      </p:sp>
      <p:sp>
        <p:nvSpPr>
          <p:cNvPr id="20" name="Rectangle 19"/>
          <p:cNvSpPr/>
          <p:nvPr/>
        </p:nvSpPr>
        <p:spPr>
          <a:xfrm>
            <a:off x="0" y="473075"/>
            <a:ext cx="1447800" cy="1397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1" name="Rectangle 20"/>
          <p:cNvSpPr/>
          <p:nvPr/>
        </p:nvSpPr>
        <p:spPr>
          <a:xfrm>
            <a:off x="1447800" y="473075"/>
            <a:ext cx="7696200" cy="139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031" name="Picture 18" descr="X:\IHD General Shared\DESE Projects\SPDG\EduSAIL Website\Images\Logos\SAIL logo\header.png"/>
          <p:cNvPicPr>
            <a:picLocks noChangeAspect="1" noChangeArrowheads="1"/>
          </p:cNvPicPr>
          <p:nvPr/>
        </p:nvPicPr>
        <p:blipFill>
          <a:blip r:embed="rId13" cstate="print"/>
          <a:srcRect t="31007" r="34380"/>
          <a:stretch>
            <a:fillRect/>
          </a:stretch>
        </p:blipFill>
        <p:spPr bwMode="auto">
          <a:xfrm>
            <a:off x="53975" y="6080125"/>
            <a:ext cx="2841625" cy="747713"/>
          </a:xfrm>
          <a:prstGeom prst="rect">
            <a:avLst/>
          </a:prstGeom>
          <a:noFill/>
          <a:ln w="9525">
            <a:noFill/>
            <a:miter lim="800000"/>
            <a:headEnd/>
            <a:tailEnd/>
          </a:ln>
        </p:spPr>
      </p:pic>
      <p:cxnSp>
        <p:nvCxnSpPr>
          <p:cNvPr id="8" name="Straight Connector 7"/>
          <p:cNvCxnSpPr/>
          <p:nvPr/>
        </p:nvCxnSpPr>
        <p:spPr>
          <a:xfrm>
            <a:off x="0" y="6019800"/>
            <a:ext cx="9144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5075" r:id="rId1"/>
    <p:sldLayoutId id="2147485076" r:id="rId2"/>
    <p:sldLayoutId id="2147485077" r:id="rId3"/>
    <p:sldLayoutId id="2147485067" r:id="rId4"/>
    <p:sldLayoutId id="2147485068" r:id="rId5"/>
    <p:sldLayoutId id="2147485069" r:id="rId6"/>
    <p:sldLayoutId id="2147485070" r:id="rId7"/>
    <p:sldLayoutId id="2147485071" r:id="rId8"/>
    <p:sldLayoutId id="2147485072" r:id="rId9"/>
    <p:sldLayoutId id="2147485073" r:id="rId10"/>
    <p:sldLayoutId id="2147485074" r:id="rId11"/>
  </p:sldLayoutIdLst>
  <p:hf hdr="0" ftr="0" dt="0"/>
  <p:txStyles>
    <p:titleStyle>
      <a:lvl1pPr algn="ctr" rtl="0" eaLnBrk="0" fontAlgn="base" hangingPunct="0">
        <a:spcBef>
          <a:spcPct val="0"/>
        </a:spcBef>
        <a:spcAft>
          <a:spcPct val="0"/>
        </a:spcAft>
        <a:defRPr sz="4400" kern="1200">
          <a:solidFill>
            <a:schemeClr val="accent2"/>
          </a:solidFill>
          <a:latin typeface="Tw Cen MT" pitchFamily="34" charset="0"/>
          <a:ea typeface="MS PGothic" panose="020B0600070205080204" pitchFamily="34" charset="-128"/>
          <a:cs typeface="MS PGothic" charset="0"/>
        </a:defRPr>
      </a:lvl1pPr>
      <a:lvl2pPr algn="ctr" rtl="0" eaLnBrk="0" fontAlgn="base" hangingPunct="0">
        <a:spcBef>
          <a:spcPct val="0"/>
        </a:spcBef>
        <a:spcAft>
          <a:spcPct val="0"/>
        </a:spcAft>
        <a:defRPr sz="4400">
          <a:solidFill>
            <a:schemeClr val="accent2"/>
          </a:solidFill>
          <a:latin typeface="Tw Cen MT" pitchFamily="34" charset="0"/>
          <a:ea typeface="MS PGothic" panose="020B0600070205080204" pitchFamily="34" charset="-128"/>
          <a:cs typeface="MS PGothic" charset="0"/>
        </a:defRPr>
      </a:lvl2pPr>
      <a:lvl3pPr algn="ctr" rtl="0" eaLnBrk="0" fontAlgn="base" hangingPunct="0">
        <a:spcBef>
          <a:spcPct val="0"/>
        </a:spcBef>
        <a:spcAft>
          <a:spcPct val="0"/>
        </a:spcAft>
        <a:defRPr sz="4400">
          <a:solidFill>
            <a:schemeClr val="accent2"/>
          </a:solidFill>
          <a:latin typeface="Tw Cen MT" pitchFamily="34" charset="0"/>
          <a:ea typeface="MS PGothic" panose="020B0600070205080204" pitchFamily="34" charset="-128"/>
          <a:cs typeface="MS PGothic" charset="0"/>
        </a:defRPr>
      </a:lvl3pPr>
      <a:lvl4pPr algn="ctr" rtl="0" eaLnBrk="0" fontAlgn="base" hangingPunct="0">
        <a:spcBef>
          <a:spcPct val="0"/>
        </a:spcBef>
        <a:spcAft>
          <a:spcPct val="0"/>
        </a:spcAft>
        <a:defRPr sz="4400">
          <a:solidFill>
            <a:schemeClr val="accent2"/>
          </a:solidFill>
          <a:latin typeface="Tw Cen MT" pitchFamily="34" charset="0"/>
          <a:ea typeface="MS PGothic" panose="020B0600070205080204" pitchFamily="34" charset="-128"/>
          <a:cs typeface="MS PGothic" charset="0"/>
        </a:defRPr>
      </a:lvl4pPr>
      <a:lvl5pPr algn="ctr" rtl="0" eaLnBrk="0" fontAlgn="base" hangingPunct="0">
        <a:spcBef>
          <a:spcPct val="0"/>
        </a:spcBef>
        <a:spcAft>
          <a:spcPct val="0"/>
        </a:spcAft>
        <a:defRPr sz="4400">
          <a:solidFill>
            <a:schemeClr val="accent2"/>
          </a:solidFill>
          <a:latin typeface="Tw Cen MT" pitchFamily="34" charset="0"/>
          <a:ea typeface="MS PGothic" panose="020B0600070205080204" pitchFamily="34" charset="-128"/>
          <a:cs typeface="MS PGothic" charset="0"/>
        </a:defRPr>
      </a:lvl5pPr>
      <a:lvl6pPr marL="457200" algn="ctr" rtl="0" eaLnBrk="1" fontAlgn="base" hangingPunct="1">
        <a:spcBef>
          <a:spcPct val="0"/>
        </a:spcBef>
        <a:spcAft>
          <a:spcPct val="0"/>
        </a:spcAft>
        <a:defRPr sz="4400">
          <a:solidFill>
            <a:schemeClr val="tx2"/>
          </a:solidFill>
          <a:latin typeface="Tw Cen MT" pitchFamily="34" charset="0"/>
        </a:defRPr>
      </a:lvl6pPr>
      <a:lvl7pPr marL="914400" algn="ctr" rtl="0" eaLnBrk="1" fontAlgn="base" hangingPunct="1">
        <a:spcBef>
          <a:spcPct val="0"/>
        </a:spcBef>
        <a:spcAft>
          <a:spcPct val="0"/>
        </a:spcAft>
        <a:defRPr sz="4400">
          <a:solidFill>
            <a:schemeClr val="tx2"/>
          </a:solidFill>
          <a:latin typeface="Tw Cen MT" pitchFamily="34" charset="0"/>
        </a:defRPr>
      </a:lvl7pPr>
      <a:lvl8pPr marL="1371600" algn="ctr" rtl="0" eaLnBrk="1" fontAlgn="base" hangingPunct="1">
        <a:spcBef>
          <a:spcPct val="0"/>
        </a:spcBef>
        <a:spcAft>
          <a:spcPct val="0"/>
        </a:spcAft>
        <a:defRPr sz="4400">
          <a:solidFill>
            <a:schemeClr val="tx2"/>
          </a:solidFill>
          <a:latin typeface="Tw Cen MT" pitchFamily="34" charset="0"/>
        </a:defRPr>
      </a:lvl8pPr>
      <a:lvl9pPr marL="1828800" algn="ctr" rtl="0" eaLnBrk="1" fontAlgn="base" hangingPunct="1">
        <a:spcBef>
          <a:spcPct val="0"/>
        </a:spcBef>
        <a:spcAft>
          <a:spcPct val="0"/>
        </a:spcAft>
        <a:defRPr sz="4400">
          <a:solidFill>
            <a:schemeClr val="tx2"/>
          </a:solidFill>
          <a:latin typeface="Tw Cen MT" pitchFamily="34" charset="0"/>
        </a:defRPr>
      </a:lvl9pPr>
    </p:titleStyle>
    <p:bodyStyle>
      <a:lvl1pPr marL="342900" indent="-342900" algn="l" rtl="0" eaLnBrk="0" fontAlgn="base" hangingPunct="0">
        <a:spcBef>
          <a:spcPct val="20000"/>
        </a:spcBef>
        <a:spcAft>
          <a:spcPct val="0"/>
        </a:spcAft>
        <a:buClr>
          <a:schemeClr val="accent2"/>
        </a:buClr>
        <a:buFont typeface="Wingdings" pitchFamily="2" charset="2"/>
        <a:buChar char="q"/>
        <a:defRPr sz="3200" kern="1200">
          <a:solidFill>
            <a:schemeClr val="tx1"/>
          </a:solidFill>
          <a:latin typeface="Tw Cen MT" pitchFamily="34" charset="0"/>
          <a:ea typeface="MS PGothic" panose="020B0600070205080204" pitchFamily="34" charset="-128"/>
          <a:cs typeface="MS PGothic" charset="0"/>
        </a:defRPr>
      </a:lvl1pPr>
      <a:lvl2pPr marL="742950" indent="-285750" algn="l" rtl="0" eaLnBrk="0" fontAlgn="base" hangingPunct="0">
        <a:spcBef>
          <a:spcPct val="20000"/>
        </a:spcBef>
        <a:spcAft>
          <a:spcPct val="0"/>
        </a:spcAft>
        <a:buClr>
          <a:schemeClr val="accent2"/>
        </a:buClr>
        <a:buFont typeface="Wingdings" pitchFamily="2" charset="2"/>
        <a:buChar char="q"/>
        <a:defRPr sz="2800" kern="1200">
          <a:solidFill>
            <a:schemeClr val="tx1"/>
          </a:solidFill>
          <a:latin typeface="Tw Cen MT" pitchFamily="34" charset="0"/>
          <a:ea typeface="MS PGothic" panose="020B0600070205080204" pitchFamily="34" charset="-128"/>
          <a:cs typeface="MS PGothic" charset="0"/>
        </a:defRPr>
      </a:lvl2pPr>
      <a:lvl3pPr marL="1143000" indent="-228600" algn="l" rtl="0" eaLnBrk="0" fontAlgn="base" hangingPunct="0">
        <a:spcBef>
          <a:spcPct val="20000"/>
        </a:spcBef>
        <a:spcAft>
          <a:spcPct val="0"/>
        </a:spcAft>
        <a:buClr>
          <a:schemeClr val="accent2"/>
        </a:buClr>
        <a:buFont typeface="Wingdings" pitchFamily="2" charset="2"/>
        <a:buChar char="q"/>
        <a:defRPr sz="2400" kern="1200">
          <a:solidFill>
            <a:schemeClr val="tx1"/>
          </a:solidFill>
          <a:latin typeface="Tw Cen MT" pitchFamily="34" charset="0"/>
          <a:ea typeface="MS PGothic" panose="020B0600070205080204" pitchFamily="34" charset="-128"/>
          <a:cs typeface="MS PGothic" charset="0"/>
        </a:defRPr>
      </a:lvl3pPr>
      <a:lvl4pPr marL="1600200" indent="-228600" algn="l" rtl="0" eaLnBrk="0" fontAlgn="base" hangingPunct="0">
        <a:spcBef>
          <a:spcPct val="20000"/>
        </a:spcBef>
        <a:spcAft>
          <a:spcPct val="0"/>
        </a:spcAft>
        <a:buClr>
          <a:schemeClr val="accent2"/>
        </a:buClr>
        <a:buFont typeface="Wingdings" pitchFamily="2" charset="2"/>
        <a:buChar char="q"/>
        <a:defRPr sz="2000" kern="1200">
          <a:solidFill>
            <a:schemeClr val="tx1"/>
          </a:solidFill>
          <a:latin typeface="Tw Cen MT" pitchFamily="34" charset="0"/>
          <a:ea typeface="MS PGothic" panose="020B0600070205080204" pitchFamily="34" charset="-128"/>
          <a:cs typeface="MS PGothic" charset="0"/>
        </a:defRPr>
      </a:lvl4pPr>
      <a:lvl5pPr marL="2057400" indent="-228600" algn="l" rtl="0" eaLnBrk="0" fontAlgn="base" hangingPunct="0">
        <a:spcBef>
          <a:spcPct val="20000"/>
        </a:spcBef>
        <a:spcAft>
          <a:spcPct val="0"/>
        </a:spcAft>
        <a:buClr>
          <a:schemeClr val="accent2"/>
        </a:buClr>
        <a:buFont typeface="Wingdings" pitchFamily="2" charset="2"/>
        <a:buChar char="q"/>
        <a:defRPr sz="2000" kern="1200">
          <a:solidFill>
            <a:schemeClr val="tx1"/>
          </a:solidFill>
          <a:latin typeface="Tw Cen MT" pitchFamily="34" charset="0"/>
          <a:ea typeface="MS PGothic" panose="020B0600070205080204"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601663"/>
            <a:ext cx="8229600"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457200" y="1828800"/>
            <a:ext cx="8229600" cy="414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Box 18"/>
          <p:cNvSpPr txBox="1"/>
          <p:nvPr/>
        </p:nvSpPr>
        <p:spPr>
          <a:xfrm>
            <a:off x="0" y="152400"/>
            <a:ext cx="9144000" cy="369888"/>
          </a:xfrm>
          <a:prstGeom prst="rect">
            <a:avLst/>
          </a:prstGeom>
          <a:noFill/>
        </p:spPr>
        <p:txBody>
          <a:bodyPr>
            <a:spAutoFit/>
          </a:bodyPr>
          <a:lstStyle/>
          <a:p>
            <a:pPr algn="ctr" fontAlgn="auto">
              <a:spcBef>
                <a:spcPts val="0"/>
              </a:spcBef>
              <a:spcAft>
                <a:spcPts val="0"/>
              </a:spcAft>
              <a:defRPr/>
            </a:pPr>
            <a:r>
              <a:rPr lang="en-US" b="1" i="1" spc="600" dirty="0">
                <a:solidFill>
                  <a:schemeClr val="accent3"/>
                </a:solidFill>
                <a:latin typeface="Arial Narrow" pitchFamily="34" charset="0"/>
                <a:ea typeface="Verdana" pitchFamily="34" charset="0"/>
                <a:cs typeface="Verdana" pitchFamily="34" charset="0"/>
              </a:rPr>
              <a:t>Professional Development to Practice</a:t>
            </a:r>
          </a:p>
        </p:txBody>
      </p:sp>
      <p:sp>
        <p:nvSpPr>
          <p:cNvPr id="20" name="Rectangle 19"/>
          <p:cNvSpPr/>
          <p:nvPr/>
        </p:nvSpPr>
        <p:spPr>
          <a:xfrm>
            <a:off x="0" y="473075"/>
            <a:ext cx="1447800" cy="1397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Rectangle 20"/>
          <p:cNvSpPr/>
          <p:nvPr/>
        </p:nvSpPr>
        <p:spPr>
          <a:xfrm>
            <a:off x="1447800" y="473075"/>
            <a:ext cx="7696200" cy="139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18" descr="X:\IHD General Shared\DESE Projects\SPDG\EduSAIL Website\Images\Logos\SAIL logo\header.png"/>
          <p:cNvPicPr>
            <a:picLocks noChangeAspect="1" noChangeArrowheads="1"/>
          </p:cNvPicPr>
          <p:nvPr/>
        </p:nvPicPr>
        <p:blipFill>
          <a:blip r:embed="rId13" cstate="print">
            <a:extLst>
              <a:ext uri="{28A0092B-C50C-407E-A947-70E740481C1C}">
                <a14:useLocalDpi xmlns:a14="http://schemas.microsoft.com/office/drawing/2010/main" val="0"/>
              </a:ext>
            </a:extLst>
          </a:blip>
          <a:srcRect t="31007" r="34380"/>
          <a:stretch>
            <a:fillRect/>
          </a:stretch>
        </p:blipFill>
        <p:spPr bwMode="auto">
          <a:xfrm>
            <a:off x="54227" y="6080844"/>
            <a:ext cx="2841373" cy="74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a:off x="0" y="6019800"/>
            <a:ext cx="9144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323263"/>
      </p:ext>
    </p:extLst>
  </p:cSld>
  <p:clrMap bg1="lt1" tx1="dk1" bg2="lt2" tx2="dk2" accent1="accent1" accent2="accent2" accent3="accent3" accent4="accent4" accent5="accent5" accent6="accent6" hlink="hlink" folHlink="folHlink"/>
  <p:sldLayoutIdLst>
    <p:sldLayoutId id="2147485092" r:id="rId1"/>
    <p:sldLayoutId id="2147485093" r:id="rId2"/>
    <p:sldLayoutId id="2147485094" r:id="rId3"/>
    <p:sldLayoutId id="2147485095" r:id="rId4"/>
    <p:sldLayoutId id="2147485096" r:id="rId5"/>
    <p:sldLayoutId id="2147485097" r:id="rId6"/>
    <p:sldLayoutId id="2147485098" r:id="rId7"/>
    <p:sldLayoutId id="2147485099" r:id="rId8"/>
    <p:sldLayoutId id="2147485100" r:id="rId9"/>
    <p:sldLayoutId id="2147485101" r:id="rId10"/>
    <p:sldLayoutId id="2147485102" r:id="rId11"/>
  </p:sldLayoutIdLst>
  <p:hf sldNum="0" hdr="0" ftr="0"/>
  <p:txStyles>
    <p:titleStyle>
      <a:lvl1pPr algn="ctr" rtl="0" eaLnBrk="1" fontAlgn="base" hangingPunct="1">
        <a:spcBef>
          <a:spcPct val="0"/>
        </a:spcBef>
        <a:spcAft>
          <a:spcPct val="0"/>
        </a:spcAft>
        <a:defRPr sz="4400" kern="1200">
          <a:solidFill>
            <a:schemeClr val="accent2"/>
          </a:solidFill>
          <a:latin typeface="Tw Cen MT" pitchFamily="34" charset="0"/>
          <a:ea typeface="+mj-ea"/>
          <a:cs typeface="+mj-cs"/>
        </a:defRPr>
      </a:lvl1pPr>
      <a:lvl2pPr algn="ctr" rtl="0" eaLnBrk="1" fontAlgn="base" hangingPunct="1">
        <a:spcBef>
          <a:spcPct val="0"/>
        </a:spcBef>
        <a:spcAft>
          <a:spcPct val="0"/>
        </a:spcAft>
        <a:defRPr sz="4400">
          <a:solidFill>
            <a:schemeClr val="tx2"/>
          </a:solidFill>
          <a:latin typeface="Tw Cen MT" pitchFamily="34" charset="0"/>
        </a:defRPr>
      </a:lvl2pPr>
      <a:lvl3pPr algn="ctr" rtl="0" eaLnBrk="1" fontAlgn="base" hangingPunct="1">
        <a:spcBef>
          <a:spcPct val="0"/>
        </a:spcBef>
        <a:spcAft>
          <a:spcPct val="0"/>
        </a:spcAft>
        <a:defRPr sz="4400">
          <a:solidFill>
            <a:schemeClr val="tx2"/>
          </a:solidFill>
          <a:latin typeface="Tw Cen MT" pitchFamily="34" charset="0"/>
        </a:defRPr>
      </a:lvl3pPr>
      <a:lvl4pPr algn="ctr" rtl="0" eaLnBrk="1" fontAlgn="base" hangingPunct="1">
        <a:spcBef>
          <a:spcPct val="0"/>
        </a:spcBef>
        <a:spcAft>
          <a:spcPct val="0"/>
        </a:spcAft>
        <a:defRPr sz="4400">
          <a:solidFill>
            <a:schemeClr val="tx2"/>
          </a:solidFill>
          <a:latin typeface="Tw Cen MT" pitchFamily="34" charset="0"/>
        </a:defRPr>
      </a:lvl4pPr>
      <a:lvl5pPr algn="ctr" rtl="0" eaLnBrk="1" fontAlgn="base" hangingPunct="1">
        <a:spcBef>
          <a:spcPct val="0"/>
        </a:spcBef>
        <a:spcAft>
          <a:spcPct val="0"/>
        </a:spcAft>
        <a:defRPr sz="4400">
          <a:solidFill>
            <a:schemeClr val="tx2"/>
          </a:solidFill>
          <a:latin typeface="Tw Cen MT" pitchFamily="34" charset="0"/>
        </a:defRPr>
      </a:lvl5pPr>
      <a:lvl6pPr marL="457200" algn="ctr" rtl="0" eaLnBrk="1" fontAlgn="base" hangingPunct="1">
        <a:spcBef>
          <a:spcPct val="0"/>
        </a:spcBef>
        <a:spcAft>
          <a:spcPct val="0"/>
        </a:spcAft>
        <a:defRPr sz="4400">
          <a:solidFill>
            <a:schemeClr val="tx2"/>
          </a:solidFill>
          <a:latin typeface="Tw Cen MT" pitchFamily="34" charset="0"/>
        </a:defRPr>
      </a:lvl6pPr>
      <a:lvl7pPr marL="914400" algn="ctr" rtl="0" eaLnBrk="1" fontAlgn="base" hangingPunct="1">
        <a:spcBef>
          <a:spcPct val="0"/>
        </a:spcBef>
        <a:spcAft>
          <a:spcPct val="0"/>
        </a:spcAft>
        <a:defRPr sz="4400">
          <a:solidFill>
            <a:schemeClr val="tx2"/>
          </a:solidFill>
          <a:latin typeface="Tw Cen MT" pitchFamily="34" charset="0"/>
        </a:defRPr>
      </a:lvl7pPr>
      <a:lvl8pPr marL="1371600" algn="ctr" rtl="0" eaLnBrk="1" fontAlgn="base" hangingPunct="1">
        <a:spcBef>
          <a:spcPct val="0"/>
        </a:spcBef>
        <a:spcAft>
          <a:spcPct val="0"/>
        </a:spcAft>
        <a:defRPr sz="4400">
          <a:solidFill>
            <a:schemeClr val="tx2"/>
          </a:solidFill>
          <a:latin typeface="Tw Cen MT" pitchFamily="34" charset="0"/>
        </a:defRPr>
      </a:lvl8pPr>
      <a:lvl9pPr marL="1828800" algn="ctr" rtl="0" eaLnBrk="1" fontAlgn="base" hangingPunct="1">
        <a:spcBef>
          <a:spcPct val="0"/>
        </a:spcBef>
        <a:spcAft>
          <a:spcPct val="0"/>
        </a:spcAft>
        <a:defRPr sz="4400">
          <a:solidFill>
            <a:schemeClr val="tx2"/>
          </a:solidFill>
          <a:latin typeface="Tw Cen MT" pitchFamily="34" charset="0"/>
        </a:defRPr>
      </a:lvl9pPr>
    </p:titleStyle>
    <p:bodyStyle>
      <a:lvl1pPr marL="342900" indent="-342900" algn="l" rtl="0" eaLnBrk="1" fontAlgn="base" hangingPunct="1">
        <a:spcBef>
          <a:spcPct val="20000"/>
        </a:spcBef>
        <a:spcAft>
          <a:spcPct val="0"/>
        </a:spcAft>
        <a:buClr>
          <a:schemeClr val="accent2"/>
        </a:buClr>
        <a:buFont typeface="Wingdings" pitchFamily="2" charset="2"/>
        <a:buChar char="q"/>
        <a:defRPr sz="3200" kern="1200">
          <a:solidFill>
            <a:schemeClr val="tx1"/>
          </a:solidFill>
          <a:latin typeface="Tw Cen MT" pitchFamily="34" charset="0"/>
          <a:ea typeface="+mn-ea"/>
          <a:cs typeface="+mn-cs"/>
        </a:defRPr>
      </a:lvl1pPr>
      <a:lvl2pPr marL="742950" indent="-285750" algn="l" rtl="0" eaLnBrk="1" fontAlgn="base" hangingPunct="1">
        <a:spcBef>
          <a:spcPct val="20000"/>
        </a:spcBef>
        <a:spcAft>
          <a:spcPct val="0"/>
        </a:spcAft>
        <a:buClr>
          <a:schemeClr val="accent2"/>
        </a:buClr>
        <a:buFont typeface="Wingdings" pitchFamily="2" charset="2"/>
        <a:buChar char="q"/>
        <a:defRPr sz="2800" kern="1200">
          <a:solidFill>
            <a:schemeClr val="tx1"/>
          </a:solidFill>
          <a:latin typeface="Tw Cen MT" pitchFamily="34" charset="0"/>
          <a:ea typeface="+mn-ea"/>
          <a:cs typeface="+mn-cs"/>
        </a:defRPr>
      </a:lvl2pPr>
      <a:lvl3pPr marL="1143000" indent="-228600" algn="l" rtl="0" eaLnBrk="1" fontAlgn="base" hangingPunct="1">
        <a:spcBef>
          <a:spcPct val="20000"/>
        </a:spcBef>
        <a:spcAft>
          <a:spcPct val="0"/>
        </a:spcAft>
        <a:buClr>
          <a:schemeClr val="accent2"/>
        </a:buClr>
        <a:buFont typeface="Wingdings" pitchFamily="2" charset="2"/>
        <a:buChar char="q"/>
        <a:defRPr sz="2400" kern="1200">
          <a:solidFill>
            <a:schemeClr val="tx1"/>
          </a:solidFill>
          <a:latin typeface="Tw Cen MT" pitchFamily="34" charset="0"/>
          <a:ea typeface="+mn-ea"/>
          <a:cs typeface="+mn-cs"/>
        </a:defRPr>
      </a:lvl3pPr>
      <a:lvl4pPr marL="1600200" indent="-228600" algn="l" rtl="0" eaLnBrk="1" fontAlgn="base" hangingPunct="1">
        <a:spcBef>
          <a:spcPct val="20000"/>
        </a:spcBef>
        <a:spcAft>
          <a:spcPct val="0"/>
        </a:spcAft>
        <a:buClr>
          <a:schemeClr val="accent2"/>
        </a:buClr>
        <a:buFont typeface="Wingdings" pitchFamily="2" charset="2"/>
        <a:buChar char="q"/>
        <a:defRPr sz="2000" kern="1200">
          <a:solidFill>
            <a:schemeClr val="tx1"/>
          </a:solidFill>
          <a:latin typeface="Tw Cen MT" pitchFamily="34" charset="0"/>
          <a:ea typeface="+mn-ea"/>
          <a:cs typeface="+mn-cs"/>
        </a:defRPr>
      </a:lvl4pPr>
      <a:lvl5pPr marL="2057400" indent="-228600" algn="l" rtl="0" eaLnBrk="1" fontAlgn="base" hangingPunct="1">
        <a:spcBef>
          <a:spcPct val="20000"/>
        </a:spcBef>
        <a:spcAft>
          <a:spcPct val="0"/>
        </a:spcAft>
        <a:buClr>
          <a:schemeClr val="accent2"/>
        </a:buClr>
        <a:buFont typeface="Wingdings" pitchFamily="2" charset="2"/>
        <a:buChar char="q"/>
        <a:defRPr sz="2000" kern="1200">
          <a:solidFill>
            <a:schemeClr val="tx1"/>
          </a:solidFill>
          <a:latin typeface="Tw Cen M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3.png"/><Relationship Id="rId7" Type="http://schemas.openxmlformats.org/officeDocument/2006/relationships/slide" Target="slide14.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slide" Target="slide32.xml"/><Relationship Id="rId5" Type="http://schemas.openxmlformats.org/officeDocument/2006/relationships/slide" Target="slide1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youtube.com/watch?v=_CqgnZhb--Q"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youtube.com/watch?v=gp7W6wV-obs"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edudemic.com/summative-and-formative-assessment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hyperlink" Target="http://creativecommons.org/licenses/by-nc-nd/4.0/" TargetMode="Externa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5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6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7.xml"/><Relationship Id="rId1" Type="http://schemas.openxmlformats.org/officeDocument/2006/relationships/slideLayout" Target="../slideLayouts/slideLayout15.xml"/><Relationship Id="rId4" Type="http://schemas.openxmlformats.org/officeDocument/2006/relationships/image" Target="../media/image28.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hyperlink" Target="http://www.youtube.com/watch?v=2K8qbI_FzGE" TargetMode="External"/><Relationship Id="rId7" Type="http://schemas.openxmlformats.org/officeDocument/2006/relationships/image" Target="../media/image30.png"/><Relationship Id="rId2" Type="http://schemas.openxmlformats.org/officeDocument/2006/relationships/notesSlide" Target="../notesSlides/notesSlide71.xml"/><Relationship Id="rId1" Type="http://schemas.openxmlformats.org/officeDocument/2006/relationships/slideLayout" Target="../slideLayouts/slideLayout2.xml"/><Relationship Id="rId6" Type="http://schemas.openxmlformats.org/officeDocument/2006/relationships/hyperlink" Target="http://www.ncpublicschools.org/accountability/educators/vision/formative" TargetMode="External"/><Relationship Id="rId5" Type="http://schemas.openxmlformats.org/officeDocument/2006/relationships/hyperlink" Target="http://www.ncpublicschools.org/docs/accountability/educators/fastresearchresources.pdf" TargetMode="External"/><Relationship Id="rId4" Type="http://schemas.openxmlformats.org/officeDocument/2006/relationships/hyperlink" Target="http://www.amle.org/Publications/WebExclusive/Assessment/tabid/1120/Default.aspx" TargetMode="Externa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1371600"/>
            <a:ext cx="8229600" cy="1905000"/>
          </a:xfrm>
        </p:spPr>
        <p:txBody>
          <a:bodyPr/>
          <a:lstStyle/>
          <a:p>
            <a:r>
              <a:rPr lang="en-US" altLang="en-US" u="sng">
                <a:latin typeface="Tw Cen MT" charset="0"/>
              </a:rPr>
              <a:t>Hidden Slide #1</a:t>
            </a:r>
          </a:p>
        </p:txBody>
      </p:sp>
      <p:sp>
        <p:nvSpPr>
          <p:cNvPr id="7171" name="Content Placeholder 2"/>
          <p:cNvSpPr>
            <a:spLocks noGrp="1"/>
          </p:cNvSpPr>
          <p:nvPr>
            <p:ph idx="1"/>
          </p:nvPr>
        </p:nvSpPr>
        <p:spPr>
          <a:xfrm>
            <a:off x="533400" y="3581400"/>
            <a:ext cx="8229600" cy="2286000"/>
          </a:xfrm>
        </p:spPr>
        <p:txBody>
          <a:bodyPr/>
          <a:lstStyle/>
          <a:p>
            <a:r>
              <a:rPr lang="en-US" altLang="en-US">
                <a:latin typeface="Tw Cen MT" charset="0"/>
              </a:rPr>
              <a:t>Presenter notes information</a:t>
            </a:r>
          </a:p>
          <a:p>
            <a:r>
              <a:rPr lang="en-US" altLang="en-US">
                <a:latin typeface="Tw Cen MT" charset="0"/>
              </a:rPr>
              <a:t>Tools and documents</a:t>
            </a:r>
          </a:p>
          <a:p>
            <a:r>
              <a:rPr lang="en-US" altLang="en-US">
                <a:latin typeface="Tw Cen MT" charset="0"/>
              </a:rPr>
              <a:t>Helpful suggestions</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33950" y="2133600"/>
            <a:ext cx="8510050" cy="4091593"/>
          </a:xfrm>
          <a:prstGeom prst="rect">
            <a:avLst/>
          </a:prstGeom>
        </p:spPr>
      </p:pic>
      <p:sp>
        <p:nvSpPr>
          <p:cNvPr id="3" name="Title 1"/>
          <p:cNvSpPr txBox="1">
            <a:spLocks/>
          </p:cNvSpPr>
          <p:nvPr/>
        </p:nvSpPr>
        <p:spPr>
          <a:xfrm>
            <a:off x="457200" y="601663"/>
            <a:ext cx="8229600" cy="1096962"/>
          </a:xfrm>
          <a:prstGeom prst="rect">
            <a:avLst/>
          </a:prstGeom>
        </p:spPr>
        <p:txBody>
          <a:bodyPr/>
          <a:lstStyle>
            <a:lvl1pPr algn="ctr" rtl="0" eaLnBrk="1" fontAlgn="base" hangingPunct="1">
              <a:spcBef>
                <a:spcPct val="0"/>
              </a:spcBef>
              <a:spcAft>
                <a:spcPct val="0"/>
              </a:spcAft>
              <a:defRPr sz="4400" kern="1200">
                <a:solidFill>
                  <a:schemeClr val="accent2"/>
                </a:solidFill>
                <a:latin typeface="Tw Cen MT" pitchFamily="34" charset="0"/>
                <a:ea typeface="+mj-ea"/>
                <a:cs typeface="+mj-cs"/>
              </a:defRPr>
            </a:lvl1pPr>
            <a:lvl2pPr algn="ctr" rtl="0" eaLnBrk="1" fontAlgn="base" hangingPunct="1">
              <a:spcBef>
                <a:spcPct val="0"/>
              </a:spcBef>
              <a:spcAft>
                <a:spcPct val="0"/>
              </a:spcAft>
              <a:defRPr sz="4400">
                <a:solidFill>
                  <a:schemeClr val="tx2"/>
                </a:solidFill>
                <a:latin typeface="Tw Cen MT" pitchFamily="34" charset="0"/>
              </a:defRPr>
            </a:lvl2pPr>
            <a:lvl3pPr algn="ctr" rtl="0" eaLnBrk="1" fontAlgn="base" hangingPunct="1">
              <a:spcBef>
                <a:spcPct val="0"/>
              </a:spcBef>
              <a:spcAft>
                <a:spcPct val="0"/>
              </a:spcAft>
              <a:defRPr sz="4400">
                <a:solidFill>
                  <a:schemeClr val="tx2"/>
                </a:solidFill>
                <a:latin typeface="Tw Cen MT" pitchFamily="34" charset="0"/>
              </a:defRPr>
            </a:lvl3pPr>
            <a:lvl4pPr algn="ctr" rtl="0" eaLnBrk="1" fontAlgn="base" hangingPunct="1">
              <a:spcBef>
                <a:spcPct val="0"/>
              </a:spcBef>
              <a:spcAft>
                <a:spcPct val="0"/>
              </a:spcAft>
              <a:defRPr sz="4400">
                <a:solidFill>
                  <a:schemeClr val="tx2"/>
                </a:solidFill>
                <a:latin typeface="Tw Cen MT" pitchFamily="34" charset="0"/>
              </a:defRPr>
            </a:lvl4pPr>
            <a:lvl5pPr algn="ctr" rtl="0" eaLnBrk="1" fontAlgn="base" hangingPunct="1">
              <a:spcBef>
                <a:spcPct val="0"/>
              </a:spcBef>
              <a:spcAft>
                <a:spcPct val="0"/>
              </a:spcAft>
              <a:defRPr sz="4400">
                <a:solidFill>
                  <a:schemeClr val="tx2"/>
                </a:solidFill>
                <a:latin typeface="Tw Cen MT" pitchFamily="34" charset="0"/>
              </a:defRPr>
            </a:lvl5pPr>
            <a:lvl6pPr marL="457200" algn="ctr" rtl="0" eaLnBrk="1" fontAlgn="base" hangingPunct="1">
              <a:spcBef>
                <a:spcPct val="0"/>
              </a:spcBef>
              <a:spcAft>
                <a:spcPct val="0"/>
              </a:spcAft>
              <a:defRPr sz="4400">
                <a:solidFill>
                  <a:schemeClr val="tx2"/>
                </a:solidFill>
                <a:latin typeface="Tw Cen MT" pitchFamily="34" charset="0"/>
              </a:defRPr>
            </a:lvl6pPr>
            <a:lvl7pPr marL="914400" algn="ctr" rtl="0" eaLnBrk="1" fontAlgn="base" hangingPunct="1">
              <a:spcBef>
                <a:spcPct val="0"/>
              </a:spcBef>
              <a:spcAft>
                <a:spcPct val="0"/>
              </a:spcAft>
              <a:defRPr sz="4400">
                <a:solidFill>
                  <a:schemeClr val="tx2"/>
                </a:solidFill>
                <a:latin typeface="Tw Cen MT" pitchFamily="34" charset="0"/>
              </a:defRPr>
            </a:lvl7pPr>
            <a:lvl8pPr marL="1371600" algn="ctr" rtl="0" eaLnBrk="1" fontAlgn="base" hangingPunct="1">
              <a:spcBef>
                <a:spcPct val="0"/>
              </a:spcBef>
              <a:spcAft>
                <a:spcPct val="0"/>
              </a:spcAft>
              <a:defRPr sz="4400">
                <a:solidFill>
                  <a:schemeClr val="tx2"/>
                </a:solidFill>
                <a:latin typeface="Tw Cen MT" pitchFamily="34" charset="0"/>
              </a:defRPr>
            </a:lvl8pPr>
            <a:lvl9pPr marL="1828800" algn="ctr" rtl="0" eaLnBrk="1" fontAlgn="base" hangingPunct="1">
              <a:spcBef>
                <a:spcPct val="0"/>
              </a:spcBef>
              <a:spcAft>
                <a:spcPct val="0"/>
              </a:spcAft>
              <a:defRPr sz="4400">
                <a:solidFill>
                  <a:schemeClr val="tx2"/>
                </a:solidFill>
                <a:latin typeface="Tw Cen MT" pitchFamily="34" charset="0"/>
              </a:defRPr>
            </a:lvl9pPr>
          </a:lstStyle>
          <a:p>
            <a:r>
              <a:rPr lang="en-US" dirty="0" smtClean="0"/>
              <a:t>Collaborative Work Foundations</a:t>
            </a:r>
            <a:endParaRPr lang="en-US" dirty="0"/>
          </a:p>
        </p:txBody>
      </p:sp>
      <p:sp>
        <p:nvSpPr>
          <p:cNvPr id="4" name="Rectangle 3"/>
          <p:cNvSpPr/>
          <p:nvPr/>
        </p:nvSpPr>
        <p:spPr>
          <a:xfrm rot="20504801">
            <a:off x="1215475" y="2341665"/>
            <a:ext cx="2588458" cy="1785104"/>
          </a:xfrm>
          <a:prstGeom prst="rect">
            <a:avLst/>
          </a:prstGeom>
        </p:spPr>
        <p:txBody>
          <a:bodyPr wrap="square">
            <a:spAutoFit/>
          </a:bodyPr>
          <a:lstStyle/>
          <a:p>
            <a:pPr algn="ctr"/>
            <a:r>
              <a:rPr lang="en-US" sz="2000" b="1" u="sng" dirty="0"/>
              <a:t>3 Key Areas</a:t>
            </a:r>
          </a:p>
          <a:p>
            <a:r>
              <a:rPr lang="en-US" dirty="0"/>
              <a:t>1. Collaborative Teams</a:t>
            </a:r>
          </a:p>
          <a:p>
            <a:r>
              <a:rPr lang="en-US" dirty="0"/>
              <a:t>2. Common Formative Assessment</a:t>
            </a:r>
          </a:p>
          <a:p>
            <a:r>
              <a:rPr lang="en-US" dirty="0"/>
              <a:t>3. Data-Based Decision Making</a:t>
            </a:r>
          </a:p>
        </p:txBody>
      </p:sp>
      <p:sp>
        <p:nvSpPr>
          <p:cNvPr id="5" name="Rectangle 4"/>
          <p:cNvSpPr/>
          <p:nvPr/>
        </p:nvSpPr>
        <p:spPr>
          <a:xfrm rot="20596078">
            <a:off x="1739895" y="4173392"/>
            <a:ext cx="2861671" cy="923330"/>
          </a:xfrm>
          <a:prstGeom prst="rect">
            <a:avLst/>
          </a:prstGeom>
        </p:spPr>
        <p:txBody>
          <a:bodyPr wrap="square">
            <a:spAutoFit/>
          </a:bodyPr>
          <a:lstStyle/>
          <a:p>
            <a:r>
              <a:rPr lang="en-US" b="1" dirty="0"/>
              <a:t>CT</a:t>
            </a:r>
            <a:r>
              <a:rPr lang="en-US" dirty="0"/>
              <a:t> – utilize </a:t>
            </a:r>
            <a:r>
              <a:rPr lang="en-US" b="1" dirty="0"/>
              <a:t>team processes</a:t>
            </a:r>
            <a:r>
              <a:rPr lang="en-US" dirty="0"/>
              <a:t> to improve teaching &amp; learning.</a:t>
            </a:r>
          </a:p>
        </p:txBody>
      </p:sp>
      <p:sp>
        <p:nvSpPr>
          <p:cNvPr id="6" name="Rectangle 5"/>
          <p:cNvSpPr/>
          <p:nvPr/>
        </p:nvSpPr>
        <p:spPr>
          <a:xfrm rot="20182021">
            <a:off x="4842700" y="3579232"/>
            <a:ext cx="2985543" cy="1200329"/>
          </a:xfrm>
          <a:prstGeom prst="rect">
            <a:avLst/>
          </a:prstGeom>
        </p:spPr>
        <p:txBody>
          <a:bodyPr wrap="square">
            <a:spAutoFit/>
          </a:bodyPr>
          <a:lstStyle/>
          <a:p>
            <a:r>
              <a:rPr lang="en-US" b="1" dirty="0"/>
              <a:t>DBDM</a:t>
            </a:r>
            <a:r>
              <a:rPr lang="en-US" dirty="0"/>
              <a:t> – utilize data for continuous improvement through </a:t>
            </a:r>
            <a:r>
              <a:rPr lang="en-US" b="1" dirty="0"/>
              <a:t>dialogue</a:t>
            </a:r>
            <a:r>
              <a:rPr lang="en-US" dirty="0"/>
              <a:t> about teaching &amp; learning</a:t>
            </a:r>
          </a:p>
        </p:txBody>
      </p:sp>
      <p:sp>
        <p:nvSpPr>
          <p:cNvPr id="7" name="Rectangle 6"/>
          <p:cNvSpPr/>
          <p:nvPr/>
        </p:nvSpPr>
        <p:spPr>
          <a:xfrm rot="20196432">
            <a:off x="4173190" y="2218641"/>
            <a:ext cx="2514213" cy="1477328"/>
          </a:xfrm>
          <a:prstGeom prst="rect">
            <a:avLst/>
          </a:prstGeom>
        </p:spPr>
        <p:txBody>
          <a:bodyPr wrap="square">
            <a:spAutoFit/>
          </a:bodyPr>
          <a:lstStyle/>
          <a:p>
            <a:r>
              <a:rPr lang="en-US" b="1" dirty="0"/>
              <a:t>CFA</a:t>
            </a:r>
            <a:r>
              <a:rPr lang="en-US" dirty="0"/>
              <a:t> – utilize </a:t>
            </a:r>
            <a:endParaRPr lang="en-US" dirty="0" smtClean="0"/>
          </a:p>
          <a:p>
            <a:r>
              <a:rPr lang="en-US" b="1" dirty="0" smtClean="0"/>
              <a:t>Quality assessments </a:t>
            </a:r>
          </a:p>
          <a:p>
            <a:r>
              <a:rPr lang="en-US" dirty="0" smtClean="0"/>
              <a:t>as </a:t>
            </a:r>
            <a:r>
              <a:rPr lang="en-US" dirty="0"/>
              <a:t>feedback to improve teaching &amp; learning.</a:t>
            </a:r>
          </a:p>
        </p:txBody>
      </p:sp>
    </p:spTree>
    <p:extLst>
      <p:ext uri="{BB962C8B-B14F-4D97-AF65-F5344CB8AC3E}">
        <p14:creationId xmlns:p14="http://schemas.microsoft.com/office/powerpoint/2010/main" val="343281108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33950" y="2156807"/>
            <a:ext cx="8510050" cy="4091593"/>
          </a:xfrm>
          <a:prstGeom prst="rect">
            <a:avLst/>
          </a:prstGeom>
        </p:spPr>
      </p:pic>
      <p:sp>
        <p:nvSpPr>
          <p:cNvPr id="3" name="Title 1"/>
          <p:cNvSpPr txBox="1">
            <a:spLocks/>
          </p:cNvSpPr>
          <p:nvPr/>
        </p:nvSpPr>
        <p:spPr>
          <a:xfrm>
            <a:off x="457200" y="601663"/>
            <a:ext cx="8229600" cy="1096962"/>
          </a:xfrm>
          <a:prstGeom prst="rect">
            <a:avLst/>
          </a:prstGeom>
        </p:spPr>
        <p:txBody>
          <a:bodyPr/>
          <a:lstStyle>
            <a:lvl1pPr algn="ctr" rtl="0" eaLnBrk="1" fontAlgn="base" hangingPunct="1">
              <a:spcBef>
                <a:spcPct val="0"/>
              </a:spcBef>
              <a:spcAft>
                <a:spcPct val="0"/>
              </a:spcAft>
              <a:defRPr sz="4400" kern="1200">
                <a:solidFill>
                  <a:schemeClr val="accent2"/>
                </a:solidFill>
                <a:latin typeface="Tw Cen MT" pitchFamily="34" charset="0"/>
                <a:ea typeface="+mj-ea"/>
                <a:cs typeface="+mj-cs"/>
              </a:defRPr>
            </a:lvl1pPr>
            <a:lvl2pPr algn="ctr" rtl="0" eaLnBrk="1" fontAlgn="base" hangingPunct="1">
              <a:spcBef>
                <a:spcPct val="0"/>
              </a:spcBef>
              <a:spcAft>
                <a:spcPct val="0"/>
              </a:spcAft>
              <a:defRPr sz="4400">
                <a:solidFill>
                  <a:schemeClr val="tx2"/>
                </a:solidFill>
                <a:latin typeface="Tw Cen MT" pitchFamily="34" charset="0"/>
              </a:defRPr>
            </a:lvl2pPr>
            <a:lvl3pPr algn="ctr" rtl="0" eaLnBrk="1" fontAlgn="base" hangingPunct="1">
              <a:spcBef>
                <a:spcPct val="0"/>
              </a:spcBef>
              <a:spcAft>
                <a:spcPct val="0"/>
              </a:spcAft>
              <a:defRPr sz="4400">
                <a:solidFill>
                  <a:schemeClr val="tx2"/>
                </a:solidFill>
                <a:latin typeface="Tw Cen MT" pitchFamily="34" charset="0"/>
              </a:defRPr>
            </a:lvl3pPr>
            <a:lvl4pPr algn="ctr" rtl="0" eaLnBrk="1" fontAlgn="base" hangingPunct="1">
              <a:spcBef>
                <a:spcPct val="0"/>
              </a:spcBef>
              <a:spcAft>
                <a:spcPct val="0"/>
              </a:spcAft>
              <a:defRPr sz="4400">
                <a:solidFill>
                  <a:schemeClr val="tx2"/>
                </a:solidFill>
                <a:latin typeface="Tw Cen MT" pitchFamily="34" charset="0"/>
              </a:defRPr>
            </a:lvl4pPr>
            <a:lvl5pPr algn="ctr" rtl="0" eaLnBrk="1" fontAlgn="base" hangingPunct="1">
              <a:spcBef>
                <a:spcPct val="0"/>
              </a:spcBef>
              <a:spcAft>
                <a:spcPct val="0"/>
              </a:spcAft>
              <a:defRPr sz="4400">
                <a:solidFill>
                  <a:schemeClr val="tx2"/>
                </a:solidFill>
                <a:latin typeface="Tw Cen MT" pitchFamily="34" charset="0"/>
              </a:defRPr>
            </a:lvl5pPr>
            <a:lvl6pPr marL="457200" algn="ctr" rtl="0" eaLnBrk="1" fontAlgn="base" hangingPunct="1">
              <a:spcBef>
                <a:spcPct val="0"/>
              </a:spcBef>
              <a:spcAft>
                <a:spcPct val="0"/>
              </a:spcAft>
              <a:defRPr sz="4400">
                <a:solidFill>
                  <a:schemeClr val="tx2"/>
                </a:solidFill>
                <a:latin typeface="Tw Cen MT" pitchFamily="34" charset="0"/>
              </a:defRPr>
            </a:lvl6pPr>
            <a:lvl7pPr marL="914400" algn="ctr" rtl="0" eaLnBrk="1" fontAlgn="base" hangingPunct="1">
              <a:spcBef>
                <a:spcPct val="0"/>
              </a:spcBef>
              <a:spcAft>
                <a:spcPct val="0"/>
              </a:spcAft>
              <a:defRPr sz="4400">
                <a:solidFill>
                  <a:schemeClr val="tx2"/>
                </a:solidFill>
                <a:latin typeface="Tw Cen MT" pitchFamily="34" charset="0"/>
              </a:defRPr>
            </a:lvl7pPr>
            <a:lvl8pPr marL="1371600" algn="ctr" rtl="0" eaLnBrk="1" fontAlgn="base" hangingPunct="1">
              <a:spcBef>
                <a:spcPct val="0"/>
              </a:spcBef>
              <a:spcAft>
                <a:spcPct val="0"/>
              </a:spcAft>
              <a:defRPr sz="4400">
                <a:solidFill>
                  <a:schemeClr val="tx2"/>
                </a:solidFill>
                <a:latin typeface="Tw Cen MT" pitchFamily="34" charset="0"/>
              </a:defRPr>
            </a:lvl8pPr>
            <a:lvl9pPr marL="1828800" algn="ctr" rtl="0" eaLnBrk="1" fontAlgn="base" hangingPunct="1">
              <a:spcBef>
                <a:spcPct val="0"/>
              </a:spcBef>
              <a:spcAft>
                <a:spcPct val="0"/>
              </a:spcAft>
              <a:defRPr sz="4400">
                <a:solidFill>
                  <a:schemeClr val="tx2"/>
                </a:solidFill>
                <a:latin typeface="Tw Cen MT" pitchFamily="34" charset="0"/>
              </a:defRPr>
            </a:lvl9pPr>
          </a:lstStyle>
          <a:p>
            <a:r>
              <a:rPr lang="en-US" dirty="0" smtClean="0"/>
              <a:t>Common </a:t>
            </a:r>
            <a:r>
              <a:rPr lang="en-US" smtClean="0"/>
              <a:t>Formative Assessment</a:t>
            </a:r>
            <a:endParaRPr lang="en-US" dirty="0" smtClean="0"/>
          </a:p>
          <a:p>
            <a:r>
              <a:rPr lang="en-US" dirty="0" smtClean="0"/>
              <a:t>Modules 1-3</a:t>
            </a:r>
            <a:endParaRPr lang="en-US" dirty="0"/>
          </a:p>
        </p:txBody>
      </p:sp>
      <p:sp>
        <p:nvSpPr>
          <p:cNvPr id="13" name="TextBox 12"/>
          <p:cNvSpPr txBox="1"/>
          <p:nvPr/>
        </p:nvSpPr>
        <p:spPr>
          <a:xfrm rot="20620822">
            <a:off x="1248086" y="2753432"/>
            <a:ext cx="2124667"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 typeface="Wingdings" pitchFamily="2" charset="2"/>
              <a:buChar char="ü"/>
              <a:tabLst/>
              <a:defRPr/>
            </a:pPr>
            <a:r>
              <a:rPr kumimoji="0" lang="en-US" sz="2800" i="0" u="none" strike="noStrike" kern="0" cap="none" spc="0" normalizeH="0" baseline="0" noProof="0" dirty="0">
                <a:ln>
                  <a:noFill/>
                </a:ln>
                <a:solidFill>
                  <a:sysClr val="windowText" lastClr="000000"/>
                </a:solidFill>
                <a:effectLst/>
                <a:uLnTx/>
                <a:uFillTx/>
              </a:rPr>
              <a:t>Overview</a:t>
            </a:r>
          </a:p>
        </p:txBody>
      </p:sp>
      <p:sp>
        <p:nvSpPr>
          <p:cNvPr id="14" name="TextBox 13"/>
          <p:cNvSpPr txBox="1"/>
          <p:nvPr/>
        </p:nvSpPr>
        <p:spPr>
          <a:xfrm rot="20681055" flipH="1">
            <a:off x="1742875" y="3521607"/>
            <a:ext cx="2396729" cy="138499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 typeface="Wingdings" pitchFamily="2" charset="2"/>
              <a:buChar char="ü"/>
              <a:tabLst/>
              <a:defRPr/>
            </a:pPr>
            <a:r>
              <a:rPr kumimoji="0" lang="en-US" sz="2800" i="0" u="none" strike="noStrike" kern="0" cap="none" spc="0" normalizeH="0" baseline="0" noProof="0" dirty="0">
                <a:ln>
                  <a:noFill/>
                </a:ln>
                <a:solidFill>
                  <a:sysClr val="windowText" lastClr="000000"/>
                </a:solidFill>
                <a:effectLst/>
                <a:uLnTx/>
                <a:uFillTx/>
              </a:rPr>
              <a:t>Meaningful Learning Targets</a:t>
            </a:r>
          </a:p>
        </p:txBody>
      </p:sp>
      <p:sp>
        <p:nvSpPr>
          <p:cNvPr id="15" name="TextBox 14"/>
          <p:cNvSpPr txBox="1"/>
          <p:nvPr/>
        </p:nvSpPr>
        <p:spPr>
          <a:xfrm rot="20670674">
            <a:off x="4694023" y="2736078"/>
            <a:ext cx="2357744" cy="138499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 typeface="Wingdings" pitchFamily="2" charset="2"/>
              <a:buChar char="ü"/>
              <a:tabLst/>
              <a:defRPr/>
            </a:pPr>
            <a:r>
              <a:rPr kumimoji="0" lang="en-US" sz="2800" b="1" i="0" u="none" strike="noStrike" kern="0" cap="none" spc="0" normalizeH="0" baseline="0" noProof="0" dirty="0">
                <a:ln>
                  <a:noFill/>
                </a:ln>
                <a:solidFill>
                  <a:sysClr val="windowText" lastClr="000000"/>
                </a:solidFill>
                <a:effectLst/>
                <a:uLnTx/>
                <a:uFillTx/>
              </a:rPr>
              <a:t>Sound Assessment Design</a:t>
            </a:r>
          </a:p>
        </p:txBody>
      </p:sp>
    </p:spTree>
    <p:extLst>
      <p:ext uri="{BB962C8B-B14F-4D97-AF65-F5344CB8AC3E}">
        <p14:creationId xmlns:p14="http://schemas.microsoft.com/office/powerpoint/2010/main" val="362496557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b="5960"/>
          <a:stretch/>
        </p:blipFill>
        <p:spPr>
          <a:xfrm>
            <a:off x="2362200" y="583178"/>
            <a:ext cx="4655128" cy="5665222"/>
          </a:xfrm>
        </p:spPr>
      </p:pic>
    </p:spTree>
    <p:extLst>
      <p:ext uri="{BB962C8B-B14F-4D97-AF65-F5344CB8AC3E}">
        <p14:creationId xmlns:p14="http://schemas.microsoft.com/office/powerpoint/2010/main" val="15795861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a:latin typeface="Tw Cen MT" charset="0"/>
              </a:rPr>
              <a:t>Missouri Teacher Standards</a:t>
            </a:r>
          </a:p>
        </p:txBody>
      </p:sp>
      <p:sp>
        <p:nvSpPr>
          <p:cNvPr id="3" name="Content Placeholder 2"/>
          <p:cNvSpPr>
            <a:spLocks noGrp="1"/>
          </p:cNvSpPr>
          <p:nvPr>
            <p:ph idx="1"/>
          </p:nvPr>
        </p:nvSpPr>
        <p:spPr>
          <a:xfrm>
            <a:off x="457200" y="1828800"/>
            <a:ext cx="8229600" cy="3962400"/>
          </a:xfrm>
        </p:spPr>
        <p:txBody>
          <a:bodyPr/>
          <a:lstStyle/>
          <a:p>
            <a:pPr>
              <a:defRPr/>
            </a:pPr>
            <a:r>
              <a:rPr lang="en-US" dirty="0"/>
              <a:t>Common formative assessments address the following Missouri Teacher Standards:</a:t>
            </a:r>
          </a:p>
          <a:p>
            <a:pPr lvl="1">
              <a:defRPr/>
            </a:pPr>
            <a:r>
              <a:rPr lang="en-US" dirty="0"/>
              <a:t>Standard #7: Student Assessment and Data Analysis</a:t>
            </a:r>
          </a:p>
          <a:p>
            <a:pPr lvl="1">
              <a:defRPr/>
            </a:pPr>
            <a:r>
              <a:rPr lang="en-US" dirty="0"/>
              <a:t>Standard #2: Student Learning, Growth and Development</a:t>
            </a:r>
          </a:p>
          <a:p>
            <a:pPr lvl="1">
              <a:defRPr/>
            </a:pPr>
            <a:r>
              <a:rPr lang="en-US" dirty="0"/>
              <a:t>Standard #4: Critical Thinking</a:t>
            </a:r>
          </a:p>
          <a:p>
            <a:pPr lvl="1">
              <a:defRPr/>
            </a:pPr>
            <a:r>
              <a:rPr lang="en-US" dirty="0"/>
              <a:t>Standard #9: Professional Collaboration</a:t>
            </a:r>
          </a:p>
        </p:txBody>
      </p:sp>
      <p:sp>
        <p:nvSpPr>
          <p:cNvPr id="2" name="TextBox 1"/>
          <p:cNvSpPr txBox="1"/>
          <p:nvPr/>
        </p:nvSpPr>
        <p:spPr>
          <a:xfrm>
            <a:off x="4038600" y="6096000"/>
            <a:ext cx="4800600" cy="584775"/>
          </a:xfrm>
          <a:prstGeom prst="rect">
            <a:avLst/>
          </a:prstGeom>
          <a:noFill/>
        </p:spPr>
        <p:txBody>
          <a:bodyPr wrap="square" rtlCol="0">
            <a:spAutoFit/>
          </a:bodyPr>
          <a:lstStyle/>
          <a:p>
            <a:r>
              <a:rPr lang="en-US" sz="1600" dirty="0"/>
              <a:t>(Missouri Department of Elementary and Secondary Education, 2013)</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altLang="en-US" sz="3800">
                <a:latin typeface="Tw Cen MT" charset="0"/>
              </a:rPr>
              <a:t>Learner Objectives of the </a:t>
            </a:r>
            <a:br>
              <a:rPr lang="en-US" altLang="en-US" sz="3800">
                <a:latin typeface="Tw Cen MT" charset="0"/>
              </a:rPr>
            </a:br>
            <a:r>
              <a:rPr lang="en-US" altLang="en-US" sz="3800">
                <a:latin typeface="Tw Cen MT" charset="0"/>
              </a:rPr>
              <a:t>Formative Assessment Series</a:t>
            </a:r>
          </a:p>
        </p:txBody>
      </p:sp>
      <p:sp>
        <p:nvSpPr>
          <p:cNvPr id="17411" name="Content Placeholder 2"/>
          <p:cNvSpPr>
            <a:spLocks noGrp="1"/>
          </p:cNvSpPr>
          <p:nvPr>
            <p:ph idx="1"/>
          </p:nvPr>
        </p:nvSpPr>
        <p:spPr>
          <a:xfrm>
            <a:off x="288925" y="1600200"/>
            <a:ext cx="8093075" cy="4267200"/>
          </a:xfrm>
        </p:spPr>
        <p:txBody>
          <a:bodyPr/>
          <a:lstStyle/>
          <a:p>
            <a:pPr eaLnBrk="1" hangingPunct="1">
              <a:defRPr/>
            </a:pPr>
            <a:r>
              <a:rPr lang="en-US" sz="2700" dirty="0">
                <a:ea typeface="+mn-ea"/>
                <a:cs typeface="+mn-cs"/>
              </a:rPr>
              <a:t>Understand the clear purposes of assessment by clarifying </a:t>
            </a:r>
          </a:p>
          <a:p>
            <a:pPr lvl="1" eaLnBrk="1" hangingPunct="1">
              <a:buClrTx/>
              <a:defRPr/>
            </a:pPr>
            <a:r>
              <a:rPr lang="en-US" sz="2400" dirty="0">
                <a:ea typeface="+mn-ea"/>
                <a:cs typeface="+mn-cs"/>
              </a:rPr>
              <a:t>Why they are assessing</a:t>
            </a:r>
          </a:p>
          <a:p>
            <a:pPr lvl="1" eaLnBrk="1" hangingPunct="1">
              <a:buClrTx/>
              <a:defRPr/>
            </a:pPr>
            <a:r>
              <a:rPr lang="en-US" sz="2400" dirty="0">
                <a:ea typeface="+mn-ea"/>
                <a:cs typeface="+mn-cs"/>
              </a:rPr>
              <a:t>Who will use the results of assessment data</a:t>
            </a:r>
          </a:p>
          <a:p>
            <a:pPr lvl="1" eaLnBrk="1" hangingPunct="1">
              <a:buClrTx/>
              <a:defRPr/>
            </a:pPr>
            <a:r>
              <a:rPr lang="en-US" sz="2400" dirty="0">
                <a:ea typeface="+mn-ea"/>
                <a:cs typeface="+mn-cs"/>
              </a:rPr>
              <a:t>What they will do with the assessment data</a:t>
            </a:r>
          </a:p>
          <a:p>
            <a:pPr eaLnBrk="1" hangingPunct="1">
              <a:defRPr/>
            </a:pPr>
            <a:r>
              <a:rPr lang="en-US" sz="2700" dirty="0">
                <a:ea typeface="+mn-ea"/>
                <a:cs typeface="+mn-cs"/>
              </a:rPr>
              <a:t>Develop clear and meaningful learning targets to guide instruction and student learning.</a:t>
            </a:r>
          </a:p>
          <a:p>
            <a:pPr eaLnBrk="1" hangingPunct="1">
              <a:defRPr/>
            </a:pPr>
            <a:r>
              <a:rPr lang="en-US" sz="2800" dirty="0">
                <a:solidFill>
                  <a:srgbClr val="FF0000"/>
                </a:solidFill>
                <a:ea typeface="+mn-ea"/>
                <a:cs typeface="+mn-cs"/>
              </a:rPr>
              <a:t>Construct quality assessment instruments which are of sound design and measure pre-determined learning targets.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601663"/>
            <a:ext cx="8229600" cy="922337"/>
          </a:xfrm>
        </p:spPr>
        <p:txBody>
          <a:bodyPr/>
          <a:lstStyle/>
          <a:p>
            <a:pPr eaLnBrk="1" hangingPunct="1"/>
            <a:r>
              <a:rPr lang="en-US" altLang="en-US" sz="4000">
                <a:latin typeface="Tw Cen MT" charset="0"/>
              </a:rPr>
              <a:t>Outcomes for the Day </a:t>
            </a:r>
          </a:p>
        </p:txBody>
      </p:sp>
      <p:sp>
        <p:nvSpPr>
          <p:cNvPr id="29699" name="Content Placeholder 2"/>
          <p:cNvSpPr>
            <a:spLocks noGrp="1"/>
          </p:cNvSpPr>
          <p:nvPr>
            <p:ph idx="1"/>
          </p:nvPr>
        </p:nvSpPr>
        <p:spPr>
          <a:xfrm>
            <a:off x="457200" y="1295400"/>
            <a:ext cx="8229600" cy="4648200"/>
          </a:xfrm>
        </p:spPr>
        <p:txBody>
          <a:bodyPr/>
          <a:lstStyle/>
          <a:p>
            <a:pPr marL="0" indent="0" eaLnBrk="1" hangingPunct="1">
              <a:buFont typeface="Wingdings" pitchFamily="2" charset="2"/>
              <a:buNone/>
            </a:pPr>
            <a:r>
              <a:rPr lang="en-US" altLang="en-US" sz="2800">
                <a:latin typeface="Tw Cen MT" charset="0"/>
              </a:rPr>
              <a:t>As a result of today’s training you will…</a:t>
            </a:r>
          </a:p>
          <a:p>
            <a:pPr marL="0" indent="0" eaLnBrk="1" hangingPunct="1">
              <a:buFont typeface="Wingdings" pitchFamily="2" charset="2"/>
              <a:buNone/>
            </a:pPr>
            <a:endParaRPr lang="en-US" altLang="en-US" sz="1000">
              <a:latin typeface="Tw Cen MT" charset="0"/>
            </a:endParaRPr>
          </a:p>
          <a:p>
            <a:pPr marL="0" indent="0" eaLnBrk="1" hangingPunct="1"/>
            <a:r>
              <a:rPr lang="en-US" altLang="en-US" sz="2700">
                <a:latin typeface="Tw Cen MT" charset="0"/>
              </a:rPr>
              <a:t>Develop a better understanding of the components and characteristics of a quality formative assessment. </a:t>
            </a:r>
          </a:p>
          <a:p>
            <a:pPr marL="0" indent="0" eaLnBrk="1" hangingPunct="1"/>
            <a:r>
              <a:rPr lang="en-US" altLang="en-US" sz="2700">
                <a:latin typeface="Tw Cen MT" charset="0"/>
              </a:rPr>
              <a:t>Develop a better understanding of various types of assessment items and the pros and cons of each type. </a:t>
            </a:r>
          </a:p>
          <a:p>
            <a:pPr marL="0" indent="0" eaLnBrk="1" hangingPunct="1"/>
            <a:r>
              <a:rPr lang="en-US" altLang="en-US" sz="2700">
                <a:latin typeface="Tw Cen MT" charset="0"/>
              </a:rPr>
              <a:t>Continue using a backwards design approach and a template form to write a formative assessment. </a:t>
            </a:r>
          </a:p>
          <a:p>
            <a:pPr marL="0" indent="0" eaLnBrk="1" hangingPunct="1"/>
            <a:r>
              <a:rPr lang="en-US" altLang="en-US" sz="2700">
                <a:latin typeface="Tw Cen MT" charset="0"/>
              </a:rPr>
              <a:t>Evaluate your formative assessment for quality.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0" y="838200"/>
            <a:ext cx="8839200" cy="762000"/>
          </a:xfrm>
        </p:spPr>
        <p:txBody>
          <a:bodyPr/>
          <a:lstStyle/>
          <a:p>
            <a:pPr eaLnBrk="1" hangingPunct="1"/>
            <a:r>
              <a:rPr lang="en-US" altLang="en-US" sz="3600" dirty="0">
                <a:latin typeface="Tw Cen MT" charset="0"/>
              </a:rPr>
              <a:t>Module 3: Sound Assessment Design</a:t>
            </a:r>
          </a:p>
        </p:txBody>
      </p:sp>
      <p:sp>
        <p:nvSpPr>
          <p:cNvPr id="16387" name="Content Placeholder 2"/>
          <p:cNvSpPr>
            <a:spLocks noGrp="1"/>
          </p:cNvSpPr>
          <p:nvPr>
            <p:ph idx="1"/>
          </p:nvPr>
        </p:nvSpPr>
        <p:spPr>
          <a:xfrm>
            <a:off x="457200" y="1676400"/>
            <a:ext cx="8229600" cy="4343400"/>
          </a:xfrm>
        </p:spPr>
        <p:txBody>
          <a:bodyPr/>
          <a:lstStyle/>
          <a:p>
            <a:pPr marL="0" indent="0" algn="ctr" eaLnBrk="1" hangingPunct="1">
              <a:buFont typeface="Wingdings" pitchFamily="2" charset="2"/>
              <a:buNone/>
              <a:defRPr/>
            </a:pPr>
            <a:r>
              <a:rPr lang="en-US" sz="3000" dirty="0">
                <a:solidFill>
                  <a:schemeClr val="accent3"/>
                </a:solidFill>
                <a:ea typeface="+mn-ea"/>
                <a:cs typeface="+mn-cs"/>
              </a:rPr>
              <a:t>Guiding Questions:</a:t>
            </a:r>
          </a:p>
          <a:p>
            <a:pPr marL="514350" indent="-514350" eaLnBrk="1" hangingPunct="1">
              <a:buFont typeface="Wingdings" pitchFamily="2" charset="2"/>
              <a:buAutoNum type="arabicPeriod"/>
              <a:defRPr/>
            </a:pPr>
            <a:r>
              <a:rPr lang="en-US" sz="3000" dirty="0">
                <a:ea typeface="+mn-ea"/>
                <a:cs typeface="+mn-cs"/>
              </a:rPr>
              <a:t>What decisions drive the type of assessment items to use in common formative assessments?</a:t>
            </a:r>
          </a:p>
          <a:p>
            <a:pPr marL="514350" indent="-514350" eaLnBrk="1" hangingPunct="1">
              <a:buFont typeface="Wingdings" pitchFamily="2" charset="2"/>
              <a:buAutoNum type="arabicPeriod"/>
              <a:defRPr/>
            </a:pPr>
            <a:r>
              <a:rPr lang="en-US" sz="3000" dirty="0">
                <a:ea typeface="+mn-ea"/>
                <a:cs typeface="+mn-cs"/>
              </a:rPr>
              <a:t>What are the essential components needed to create a quality formative assessment? </a:t>
            </a:r>
          </a:p>
          <a:p>
            <a:pPr marL="514350" indent="-514350" eaLnBrk="1" hangingPunct="1">
              <a:buFont typeface="Wingdings" pitchFamily="2" charset="2"/>
              <a:buAutoNum type="arabicPeriod"/>
              <a:defRPr/>
            </a:pPr>
            <a:r>
              <a:rPr lang="en-US" sz="3000" dirty="0">
                <a:ea typeface="+mn-ea"/>
                <a:cs typeface="+mn-cs"/>
              </a:rPr>
              <a:t>What are the characteristics of quality Selected Response, Constructed Response and performance tasks?</a:t>
            </a:r>
          </a:p>
          <a:p>
            <a:pPr marL="514350" indent="-514350" eaLnBrk="1" hangingPunct="1">
              <a:buFont typeface="Wingdings" pitchFamily="2" charset="2"/>
              <a:buAutoNum type="arabicPeriod"/>
              <a:defRPr/>
            </a:pPr>
            <a:endParaRPr lang="en-US" dirty="0">
              <a:ea typeface="+mn-ea"/>
              <a:cs typeface="+mn-cs"/>
            </a:endParaRPr>
          </a:p>
        </p:txBody>
      </p:sp>
      <p:grpSp>
        <p:nvGrpSpPr>
          <p:cNvPr id="31748" name="Group 3"/>
          <p:cNvGrpSpPr>
            <a:grpSpLocks/>
          </p:cNvGrpSpPr>
          <p:nvPr/>
        </p:nvGrpSpPr>
        <p:grpSpPr bwMode="auto">
          <a:xfrm>
            <a:off x="7956550" y="152400"/>
            <a:ext cx="1150938" cy="914400"/>
            <a:chOff x="4917637" y="2238267"/>
            <a:chExt cx="1151858" cy="914400"/>
          </a:xfrm>
        </p:grpSpPr>
        <p:sp>
          <p:nvSpPr>
            <p:cNvPr id="5" name="Rectangle 4"/>
            <p:cNvSpPr/>
            <p:nvPr/>
          </p:nvSpPr>
          <p:spPr>
            <a:xfrm>
              <a:off x="4985955" y="2238267"/>
              <a:ext cx="915131" cy="914400"/>
            </a:xfrm>
            <a:prstGeom prst="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31750" name="Picture 30" descr="C:\Users\dayad\Desktop\moedusail graphics\icons not buttons\essential questions.png"/>
            <p:cNvPicPr>
              <a:picLocks noChangeAspect="1" noChangeArrowheads="1"/>
            </p:cNvPicPr>
            <p:nvPr/>
          </p:nvPicPr>
          <p:blipFill>
            <a:blip r:embed="rId3" cstate="print"/>
            <a:srcRect/>
            <a:stretch>
              <a:fillRect/>
            </a:stretch>
          </p:blipFill>
          <p:spPr bwMode="auto">
            <a:xfrm>
              <a:off x="4917637" y="2283987"/>
              <a:ext cx="1151858" cy="822960"/>
            </a:xfrm>
            <a:prstGeom prst="rect">
              <a:avLst/>
            </a:prstGeom>
            <a:noFill/>
            <a:ln w="9525">
              <a:noFill/>
              <a:miter lim="800000"/>
              <a:headEnd/>
              <a:tailEnd/>
            </a:ln>
          </p:spPr>
        </p:pic>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altLang="en-US">
                <a:latin typeface="Tw Cen MT" charset="0"/>
              </a:rPr>
              <a:t>Norms</a:t>
            </a:r>
          </a:p>
        </p:txBody>
      </p:sp>
      <p:sp>
        <p:nvSpPr>
          <p:cNvPr id="35843" name="Content Placeholder 2"/>
          <p:cNvSpPr>
            <a:spLocks noGrp="1"/>
          </p:cNvSpPr>
          <p:nvPr>
            <p:ph idx="1"/>
          </p:nvPr>
        </p:nvSpPr>
        <p:spPr>
          <a:xfrm>
            <a:off x="457200" y="2133600"/>
            <a:ext cx="8229600" cy="3124200"/>
          </a:xfrm>
        </p:spPr>
        <p:txBody>
          <a:bodyPr/>
          <a:lstStyle/>
          <a:p>
            <a:pPr eaLnBrk="1" hangingPunct="1"/>
            <a:r>
              <a:rPr lang="en-US" altLang="en-US" sz="3600">
                <a:latin typeface="Tw Cen MT" charset="0"/>
              </a:rPr>
              <a:t>Begin and end on time</a:t>
            </a:r>
          </a:p>
          <a:p>
            <a:pPr eaLnBrk="1" hangingPunct="1"/>
            <a:r>
              <a:rPr lang="en-US" altLang="en-US" sz="3600">
                <a:latin typeface="Tw Cen MT" charset="0"/>
              </a:rPr>
              <a:t>Be an engaged participant</a:t>
            </a:r>
          </a:p>
          <a:p>
            <a:pPr eaLnBrk="1" hangingPunct="1"/>
            <a:r>
              <a:rPr lang="en-US" altLang="en-US" sz="3600">
                <a:latin typeface="Tw Cen MT" charset="0"/>
              </a:rPr>
              <a:t>Be an active listener – open to new ideas</a:t>
            </a:r>
          </a:p>
          <a:p>
            <a:pPr eaLnBrk="1" hangingPunct="1"/>
            <a:r>
              <a:rPr lang="en-US" altLang="en-US" sz="3600">
                <a:latin typeface="Tw Cen MT" charset="0"/>
              </a:rPr>
              <a:t>Use electronics respectfully</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Oval 9"/>
          <p:cNvSpPr>
            <a:spLocks noChangeArrowheads="1"/>
          </p:cNvSpPr>
          <p:nvPr/>
        </p:nvSpPr>
        <p:spPr bwMode="auto">
          <a:xfrm>
            <a:off x="774700" y="1295400"/>
            <a:ext cx="2333625" cy="1524000"/>
          </a:xfrm>
          <a:prstGeom prst="ellipse">
            <a:avLst/>
          </a:prstGeom>
          <a:solidFill>
            <a:schemeClr val="accent1">
              <a:alpha val="39999"/>
            </a:schemeClr>
          </a:solidFill>
          <a:ln w="28575">
            <a:solidFill>
              <a:schemeClr val="tx1"/>
            </a:solidFill>
            <a:round/>
            <a:headEnd/>
            <a:tailEnd/>
          </a:ln>
        </p:spPr>
        <p:txBody>
          <a:bodyPr wrap="none" anchor="ctr"/>
          <a:lstStyle/>
          <a:p>
            <a:pPr eaLnBrk="1" hangingPunct="1"/>
            <a:endParaRPr lang="en-US" altLang="en-US" sz="1400">
              <a:solidFill>
                <a:srgbClr val="000000"/>
              </a:solidFill>
            </a:endParaRPr>
          </a:p>
        </p:txBody>
      </p:sp>
      <p:pic>
        <p:nvPicPr>
          <p:cNvPr id="37891" name="Picture 41" descr="C:\Documents and Settings\jl2860\Local Settings\Temporary Internet Files\Content.IE5\19TQ7J93\MCj04339030000[1].png"/>
          <p:cNvPicPr>
            <a:picLocks noChangeAspect="1" noChangeArrowheads="1"/>
          </p:cNvPicPr>
          <p:nvPr/>
        </p:nvPicPr>
        <p:blipFill>
          <a:blip r:embed="rId3" cstate="print"/>
          <a:srcRect t="39024"/>
          <a:stretch>
            <a:fillRect/>
          </a:stretch>
        </p:blipFill>
        <p:spPr bwMode="auto">
          <a:xfrm>
            <a:off x="217488" y="5445125"/>
            <a:ext cx="723900" cy="441325"/>
          </a:xfrm>
          <a:prstGeom prst="rect">
            <a:avLst/>
          </a:prstGeom>
          <a:noFill/>
          <a:ln w="9525">
            <a:noFill/>
            <a:miter lim="800000"/>
            <a:headEnd/>
            <a:tailEnd/>
          </a:ln>
        </p:spPr>
      </p:pic>
      <p:sp>
        <p:nvSpPr>
          <p:cNvPr id="52" name="Rounded Rectangle 51"/>
          <p:cNvSpPr>
            <a:spLocks noChangeArrowheads="1"/>
          </p:cNvSpPr>
          <p:nvPr/>
        </p:nvSpPr>
        <p:spPr bwMode="auto">
          <a:xfrm>
            <a:off x="239713" y="3824288"/>
            <a:ext cx="2493962" cy="1620837"/>
          </a:xfrm>
          <a:prstGeom prst="roundRect">
            <a:avLst>
              <a:gd name="adj" fmla="val 16667"/>
            </a:avLst>
          </a:prstGeom>
          <a:blipFill dpi="0" rotWithShape="1">
            <a:blip r:embed="rId4" cstate="print"/>
            <a:srcRect/>
            <a:stretch>
              <a:fillRect/>
            </a:stretch>
          </a:blipFill>
          <a:ln w="38100">
            <a:solidFill>
              <a:schemeClr val="tx1"/>
            </a:solidFill>
            <a:round/>
            <a:headEnd/>
            <a:tailEnd/>
          </a:ln>
        </p:spPr>
        <p:txBody>
          <a:bodyPr anchor="ctr"/>
          <a:lstStyle/>
          <a:p>
            <a:pPr algn="ctr" eaLnBrk="1" hangingPunct="1">
              <a:defRPr/>
            </a:pPr>
            <a:endParaRPr lang="en-US" sz="1400">
              <a:solidFill>
                <a:srgbClr val="FFFFFF"/>
              </a:solidFill>
              <a:latin typeface="+mn-lt"/>
              <a:ea typeface="+mn-ea"/>
              <a:cs typeface="Arial" pitchFamily="34" charset="0"/>
            </a:endParaRPr>
          </a:p>
        </p:txBody>
      </p:sp>
      <p:sp>
        <p:nvSpPr>
          <p:cNvPr id="37893" name="Text Box 2"/>
          <p:cNvSpPr txBox="1">
            <a:spLocks noChangeArrowheads="1"/>
          </p:cNvSpPr>
          <p:nvPr/>
        </p:nvSpPr>
        <p:spPr bwMode="auto">
          <a:xfrm>
            <a:off x="112713" y="695325"/>
            <a:ext cx="4243387" cy="523875"/>
          </a:xfrm>
          <a:prstGeom prst="rect">
            <a:avLst/>
          </a:prstGeom>
          <a:solidFill>
            <a:schemeClr val="accent1"/>
          </a:solidFill>
          <a:ln w="28575">
            <a:solidFill>
              <a:schemeClr val="tx1"/>
            </a:solidFill>
            <a:miter lim="800000"/>
            <a:headEnd/>
            <a:tailEnd/>
          </a:ln>
        </p:spPr>
        <p:txBody>
          <a:bodyPr>
            <a:spAutoFit/>
          </a:bodyPr>
          <a:lstStyle/>
          <a:p>
            <a:pPr eaLnBrk="1" hangingPunct="1">
              <a:spcBef>
                <a:spcPct val="50000"/>
              </a:spcBef>
            </a:pPr>
            <a:r>
              <a:rPr lang="en-US" altLang="en-US" sz="2800" b="1">
                <a:solidFill>
                  <a:srgbClr val="000000"/>
                </a:solidFill>
              </a:rPr>
              <a:t>Accurate Assessment</a:t>
            </a:r>
          </a:p>
        </p:txBody>
      </p:sp>
      <p:sp>
        <p:nvSpPr>
          <p:cNvPr id="37894" name="Text Box 3"/>
          <p:cNvSpPr txBox="1">
            <a:spLocks noChangeArrowheads="1"/>
          </p:cNvSpPr>
          <p:nvPr/>
        </p:nvSpPr>
        <p:spPr bwMode="auto">
          <a:xfrm>
            <a:off x="5791200" y="5562600"/>
            <a:ext cx="3111500" cy="523875"/>
          </a:xfrm>
          <a:prstGeom prst="rect">
            <a:avLst/>
          </a:prstGeom>
          <a:solidFill>
            <a:srgbClr val="92D050"/>
          </a:solidFill>
          <a:ln w="28575">
            <a:solidFill>
              <a:schemeClr val="tx1"/>
            </a:solidFill>
            <a:miter lim="800000"/>
            <a:headEnd/>
            <a:tailEnd/>
          </a:ln>
        </p:spPr>
        <p:txBody>
          <a:bodyPr>
            <a:spAutoFit/>
          </a:bodyPr>
          <a:lstStyle/>
          <a:p>
            <a:pPr eaLnBrk="1" hangingPunct="1">
              <a:spcBef>
                <a:spcPct val="50000"/>
              </a:spcBef>
            </a:pPr>
            <a:r>
              <a:rPr lang="en-US" altLang="en-US" sz="2800" b="1">
                <a:solidFill>
                  <a:srgbClr val="000000"/>
                </a:solidFill>
              </a:rPr>
              <a:t>Effectively Used</a:t>
            </a:r>
          </a:p>
        </p:txBody>
      </p:sp>
      <p:sp>
        <p:nvSpPr>
          <p:cNvPr id="37895" name="Oval 4"/>
          <p:cNvSpPr>
            <a:spLocks noChangeArrowheads="1"/>
          </p:cNvSpPr>
          <p:nvPr/>
        </p:nvSpPr>
        <p:spPr bwMode="auto">
          <a:xfrm>
            <a:off x="774700" y="1295400"/>
            <a:ext cx="2333625" cy="1524000"/>
          </a:xfrm>
          <a:prstGeom prst="ellipse">
            <a:avLst/>
          </a:prstGeom>
          <a:solidFill>
            <a:schemeClr val="accent1"/>
          </a:solidFill>
          <a:ln w="28575">
            <a:solidFill>
              <a:schemeClr val="tx1"/>
            </a:solidFill>
            <a:round/>
            <a:headEnd/>
            <a:tailEnd/>
          </a:ln>
        </p:spPr>
        <p:txBody>
          <a:bodyPr wrap="none" anchor="ctr"/>
          <a:lstStyle/>
          <a:p>
            <a:pPr eaLnBrk="1" hangingPunct="1"/>
            <a:endParaRPr lang="en-US" altLang="en-US" sz="1400">
              <a:solidFill>
                <a:srgbClr val="000000"/>
              </a:solidFill>
            </a:endParaRPr>
          </a:p>
        </p:txBody>
      </p:sp>
      <p:sp>
        <p:nvSpPr>
          <p:cNvPr id="37896" name="Text Box 5">
            <a:hlinkClick r:id="rId5" action="ppaction://hlinksldjump"/>
          </p:cNvPr>
          <p:cNvSpPr txBox="1">
            <a:spLocks noChangeArrowheads="1"/>
          </p:cNvSpPr>
          <p:nvPr/>
        </p:nvSpPr>
        <p:spPr bwMode="auto">
          <a:xfrm>
            <a:off x="1066800" y="1371600"/>
            <a:ext cx="1543050" cy="523875"/>
          </a:xfrm>
          <a:prstGeom prst="rect">
            <a:avLst/>
          </a:prstGeom>
          <a:noFill/>
          <a:ln w="9525">
            <a:noFill/>
            <a:miter lim="800000"/>
            <a:headEnd/>
            <a:tailEnd/>
          </a:ln>
        </p:spPr>
        <p:txBody>
          <a:bodyPr>
            <a:spAutoFit/>
          </a:bodyPr>
          <a:lstStyle/>
          <a:p>
            <a:pPr algn="ctr" eaLnBrk="1" hangingPunct="1"/>
            <a:r>
              <a:rPr lang="en-US" altLang="en-US" sz="1400" b="1">
                <a:solidFill>
                  <a:srgbClr val="C00000"/>
                </a:solidFill>
              </a:rPr>
              <a:t>Clear Purpose</a:t>
            </a:r>
          </a:p>
          <a:p>
            <a:pPr algn="ctr" eaLnBrk="1" hangingPunct="1"/>
            <a:r>
              <a:rPr lang="en-US" altLang="en-US" sz="1400" b="1">
                <a:solidFill>
                  <a:srgbClr val="C00000"/>
                </a:solidFill>
              </a:rPr>
              <a:t>WHY ASSESS?</a:t>
            </a:r>
          </a:p>
        </p:txBody>
      </p:sp>
      <p:sp>
        <p:nvSpPr>
          <p:cNvPr id="37897" name="Text Box 6"/>
          <p:cNvSpPr txBox="1">
            <a:spLocks noChangeArrowheads="1"/>
          </p:cNvSpPr>
          <p:nvPr/>
        </p:nvSpPr>
        <p:spPr bwMode="auto">
          <a:xfrm>
            <a:off x="990600" y="1905000"/>
            <a:ext cx="1914525" cy="307975"/>
          </a:xfrm>
          <a:prstGeom prst="rect">
            <a:avLst/>
          </a:prstGeom>
          <a:noFill/>
          <a:ln w="9525">
            <a:noFill/>
            <a:miter lim="800000"/>
            <a:headEnd/>
            <a:tailEnd/>
          </a:ln>
        </p:spPr>
        <p:txBody>
          <a:bodyPr>
            <a:spAutoFit/>
          </a:bodyPr>
          <a:lstStyle/>
          <a:p>
            <a:pPr eaLnBrk="1" hangingPunct="1"/>
            <a:r>
              <a:rPr lang="en-US" altLang="en-US" sz="1400">
                <a:solidFill>
                  <a:srgbClr val="000000"/>
                </a:solidFill>
              </a:rPr>
              <a:t>What’s the purpose?</a:t>
            </a:r>
          </a:p>
        </p:txBody>
      </p:sp>
      <p:sp>
        <p:nvSpPr>
          <p:cNvPr id="37898" name="Oval 7"/>
          <p:cNvSpPr>
            <a:spLocks noChangeArrowheads="1"/>
          </p:cNvSpPr>
          <p:nvPr/>
        </p:nvSpPr>
        <p:spPr bwMode="auto">
          <a:xfrm>
            <a:off x="5727700" y="914400"/>
            <a:ext cx="2333625" cy="1828800"/>
          </a:xfrm>
          <a:prstGeom prst="ellipse">
            <a:avLst/>
          </a:prstGeom>
          <a:solidFill>
            <a:schemeClr val="accent1"/>
          </a:solidFill>
          <a:ln w="28575">
            <a:solidFill>
              <a:schemeClr val="tx1"/>
            </a:solidFill>
            <a:round/>
            <a:headEnd/>
            <a:tailEnd/>
          </a:ln>
        </p:spPr>
        <p:txBody>
          <a:bodyPr wrap="none" anchor="ctr"/>
          <a:lstStyle/>
          <a:p>
            <a:pPr eaLnBrk="1" hangingPunct="1"/>
            <a:endParaRPr lang="en-US" altLang="en-US" sz="1400">
              <a:solidFill>
                <a:srgbClr val="000000"/>
              </a:solidFill>
            </a:endParaRPr>
          </a:p>
        </p:txBody>
      </p:sp>
      <p:sp>
        <p:nvSpPr>
          <p:cNvPr id="37899" name="Oval 8"/>
          <p:cNvSpPr>
            <a:spLocks noChangeArrowheads="1"/>
          </p:cNvSpPr>
          <p:nvPr/>
        </p:nvSpPr>
        <p:spPr bwMode="auto">
          <a:xfrm>
            <a:off x="3108326" y="4876800"/>
            <a:ext cx="2438399" cy="1905000"/>
          </a:xfrm>
          <a:prstGeom prst="ellipse">
            <a:avLst/>
          </a:prstGeom>
          <a:solidFill>
            <a:srgbClr val="92D050"/>
          </a:solidFill>
          <a:ln w="28575">
            <a:solidFill>
              <a:schemeClr val="tx1"/>
            </a:solidFill>
            <a:round/>
            <a:headEnd/>
            <a:tailEnd/>
          </a:ln>
        </p:spPr>
        <p:txBody>
          <a:bodyPr wrap="none" anchor="ctr"/>
          <a:lstStyle/>
          <a:p>
            <a:pPr eaLnBrk="1" hangingPunct="1"/>
            <a:endParaRPr lang="en-US" altLang="en-US" sz="1400">
              <a:solidFill>
                <a:srgbClr val="000000"/>
              </a:solidFill>
            </a:endParaRPr>
          </a:p>
        </p:txBody>
      </p:sp>
      <p:sp>
        <p:nvSpPr>
          <p:cNvPr id="37900" name="Oval 13"/>
          <p:cNvSpPr>
            <a:spLocks noChangeArrowheads="1"/>
          </p:cNvSpPr>
          <p:nvPr/>
        </p:nvSpPr>
        <p:spPr bwMode="auto">
          <a:xfrm>
            <a:off x="3213100" y="2438400"/>
            <a:ext cx="2333625" cy="1676400"/>
          </a:xfrm>
          <a:prstGeom prst="ellipse">
            <a:avLst/>
          </a:prstGeom>
          <a:solidFill>
            <a:schemeClr val="accent1"/>
          </a:solidFill>
          <a:ln w="28575">
            <a:solidFill>
              <a:schemeClr val="tx1"/>
            </a:solidFill>
            <a:round/>
            <a:headEnd/>
            <a:tailEnd/>
          </a:ln>
        </p:spPr>
        <p:txBody>
          <a:bodyPr wrap="none" anchor="ctr"/>
          <a:lstStyle/>
          <a:p>
            <a:pPr eaLnBrk="1" hangingPunct="1"/>
            <a:endParaRPr lang="en-US" altLang="en-US" sz="1400">
              <a:solidFill>
                <a:srgbClr val="000000"/>
              </a:solidFill>
            </a:endParaRPr>
          </a:p>
        </p:txBody>
      </p:sp>
      <p:sp>
        <p:nvSpPr>
          <p:cNvPr id="37901" name="Text Box 15">
            <a:hlinkClick r:id="rId6" action="ppaction://hlinksldjump"/>
          </p:cNvPr>
          <p:cNvSpPr txBox="1">
            <a:spLocks noChangeArrowheads="1"/>
          </p:cNvSpPr>
          <p:nvPr/>
        </p:nvSpPr>
        <p:spPr bwMode="auto">
          <a:xfrm>
            <a:off x="5943600" y="1066800"/>
            <a:ext cx="2133600" cy="523875"/>
          </a:xfrm>
          <a:prstGeom prst="rect">
            <a:avLst/>
          </a:prstGeom>
          <a:noFill/>
          <a:ln w="9525">
            <a:noFill/>
            <a:miter lim="800000"/>
            <a:headEnd/>
            <a:tailEnd/>
          </a:ln>
        </p:spPr>
        <p:txBody>
          <a:bodyPr>
            <a:spAutoFit/>
          </a:bodyPr>
          <a:lstStyle/>
          <a:p>
            <a:pPr eaLnBrk="1" hangingPunct="1"/>
            <a:r>
              <a:rPr lang="en-US" altLang="en-US" sz="1400" b="1">
                <a:solidFill>
                  <a:srgbClr val="C00000"/>
                </a:solidFill>
              </a:rPr>
              <a:t>Clear Learning Targets</a:t>
            </a:r>
          </a:p>
          <a:p>
            <a:pPr eaLnBrk="1" hangingPunct="1"/>
            <a:r>
              <a:rPr lang="en-US" altLang="en-US" sz="1400" b="1">
                <a:solidFill>
                  <a:srgbClr val="C00000"/>
                </a:solidFill>
              </a:rPr>
              <a:t> ASSESS WHAT?</a:t>
            </a:r>
          </a:p>
        </p:txBody>
      </p:sp>
      <p:sp>
        <p:nvSpPr>
          <p:cNvPr id="37902" name="Text Box 16"/>
          <p:cNvSpPr txBox="1">
            <a:spLocks noChangeArrowheads="1"/>
          </p:cNvSpPr>
          <p:nvPr/>
        </p:nvSpPr>
        <p:spPr bwMode="auto">
          <a:xfrm>
            <a:off x="5754688" y="1609725"/>
            <a:ext cx="2306637" cy="523875"/>
          </a:xfrm>
          <a:prstGeom prst="rect">
            <a:avLst/>
          </a:prstGeom>
          <a:noFill/>
          <a:ln w="9525">
            <a:noFill/>
            <a:miter lim="800000"/>
            <a:headEnd/>
            <a:tailEnd/>
          </a:ln>
        </p:spPr>
        <p:txBody>
          <a:bodyPr>
            <a:spAutoFit/>
          </a:bodyPr>
          <a:lstStyle/>
          <a:p>
            <a:pPr algn="ctr" eaLnBrk="1" hangingPunct="1"/>
            <a:r>
              <a:rPr lang="en-US" altLang="en-US" sz="1400">
                <a:solidFill>
                  <a:srgbClr val="000000"/>
                </a:solidFill>
              </a:rPr>
              <a:t>What are the learning</a:t>
            </a:r>
          </a:p>
          <a:p>
            <a:pPr algn="ctr" eaLnBrk="1" hangingPunct="1"/>
            <a:r>
              <a:rPr lang="en-US" altLang="en-US" sz="1400">
                <a:solidFill>
                  <a:srgbClr val="000000"/>
                </a:solidFill>
              </a:rPr>
              <a:t>targets?</a:t>
            </a:r>
          </a:p>
        </p:txBody>
      </p:sp>
      <p:sp>
        <p:nvSpPr>
          <p:cNvPr id="37903" name="Text Box 17"/>
          <p:cNvSpPr txBox="1">
            <a:spLocks noChangeArrowheads="1"/>
          </p:cNvSpPr>
          <p:nvPr/>
        </p:nvSpPr>
        <p:spPr bwMode="auto">
          <a:xfrm>
            <a:off x="6262688" y="2011363"/>
            <a:ext cx="1452562" cy="307975"/>
          </a:xfrm>
          <a:prstGeom prst="rect">
            <a:avLst/>
          </a:prstGeom>
          <a:noFill/>
          <a:ln w="9525">
            <a:noFill/>
            <a:miter lim="800000"/>
            <a:headEnd/>
            <a:tailEnd/>
          </a:ln>
        </p:spPr>
        <p:txBody>
          <a:bodyPr>
            <a:spAutoFit/>
          </a:bodyPr>
          <a:lstStyle/>
          <a:p>
            <a:pPr algn="ctr" eaLnBrk="1" hangingPunct="1"/>
            <a:r>
              <a:rPr lang="en-US" altLang="en-US" sz="1400">
                <a:solidFill>
                  <a:srgbClr val="000000"/>
                </a:solidFill>
              </a:rPr>
              <a:t>Are they clear?</a:t>
            </a:r>
          </a:p>
        </p:txBody>
      </p:sp>
      <p:sp>
        <p:nvSpPr>
          <p:cNvPr id="37904" name="Text Box 18"/>
          <p:cNvSpPr txBox="1">
            <a:spLocks noChangeArrowheads="1"/>
          </p:cNvSpPr>
          <p:nvPr/>
        </p:nvSpPr>
        <p:spPr bwMode="auto">
          <a:xfrm>
            <a:off x="6264275" y="2239963"/>
            <a:ext cx="1463675" cy="307975"/>
          </a:xfrm>
          <a:prstGeom prst="rect">
            <a:avLst/>
          </a:prstGeom>
          <a:noFill/>
          <a:ln w="9525">
            <a:noFill/>
            <a:miter lim="800000"/>
            <a:headEnd/>
            <a:tailEnd/>
          </a:ln>
        </p:spPr>
        <p:txBody>
          <a:bodyPr>
            <a:spAutoFit/>
          </a:bodyPr>
          <a:lstStyle/>
          <a:p>
            <a:pPr algn="ctr" eaLnBrk="1" hangingPunct="1"/>
            <a:r>
              <a:rPr lang="en-US" altLang="en-US" sz="1400">
                <a:solidFill>
                  <a:srgbClr val="000000"/>
                </a:solidFill>
              </a:rPr>
              <a:t>Are they good?</a:t>
            </a:r>
          </a:p>
        </p:txBody>
      </p:sp>
      <p:sp>
        <p:nvSpPr>
          <p:cNvPr id="37905" name="Text Box 19"/>
          <p:cNvSpPr txBox="1">
            <a:spLocks noChangeArrowheads="1"/>
          </p:cNvSpPr>
          <p:nvPr/>
        </p:nvSpPr>
        <p:spPr bwMode="auto">
          <a:xfrm>
            <a:off x="990600" y="2209800"/>
            <a:ext cx="1909763" cy="523875"/>
          </a:xfrm>
          <a:prstGeom prst="rect">
            <a:avLst/>
          </a:prstGeom>
          <a:noFill/>
          <a:ln w="9525">
            <a:noFill/>
            <a:miter lim="800000"/>
            <a:headEnd/>
            <a:tailEnd/>
          </a:ln>
        </p:spPr>
        <p:txBody>
          <a:bodyPr>
            <a:spAutoFit/>
          </a:bodyPr>
          <a:lstStyle/>
          <a:p>
            <a:pPr algn="ctr" eaLnBrk="1" hangingPunct="1"/>
            <a:r>
              <a:rPr lang="en-US" altLang="en-US" sz="1400">
                <a:solidFill>
                  <a:srgbClr val="000000"/>
                </a:solidFill>
              </a:rPr>
              <a:t>Who will use the results?</a:t>
            </a:r>
          </a:p>
        </p:txBody>
      </p:sp>
      <p:sp>
        <p:nvSpPr>
          <p:cNvPr id="37906" name="Oval 23"/>
          <p:cNvSpPr>
            <a:spLocks noChangeArrowheads="1"/>
          </p:cNvSpPr>
          <p:nvPr/>
        </p:nvSpPr>
        <p:spPr bwMode="auto">
          <a:xfrm>
            <a:off x="3200400" y="2438400"/>
            <a:ext cx="2333625" cy="1676400"/>
          </a:xfrm>
          <a:prstGeom prst="ellipse">
            <a:avLst/>
          </a:prstGeom>
          <a:solidFill>
            <a:schemeClr val="accent1">
              <a:alpha val="39999"/>
            </a:schemeClr>
          </a:solidFill>
          <a:ln w="28575">
            <a:solidFill>
              <a:schemeClr val="tx1"/>
            </a:solidFill>
            <a:round/>
            <a:headEnd/>
            <a:tailEnd/>
          </a:ln>
        </p:spPr>
        <p:txBody>
          <a:bodyPr wrap="none" anchor="ctr"/>
          <a:lstStyle/>
          <a:p>
            <a:pPr eaLnBrk="1" hangingPunct="1"/>
            <a:endParaRPr lang="en-US" altLang="en-US" sz="1400">
              <a:solidFill>
                <a:srgbClr val="000000"/>
              </a:solidFill>
            </a:endParaRPr>
          </a:p>
        </p:txBody>
      </p:sp>
      <p:sp>
        <p:nvSpPr>
          <p:cNvPr id="37907" name="Text Box 24"/>
          <p:cNvSpPr txBox="1">
            <a:spLocks noChangeArrowheads="1"/>
          </p:cNvSpPr>
          <p:nvPr/>
        </p:nvSpPr>
        <p:spPr bwMode="auto">
          <a:xfrm>
            <a:off x="3657600" y="2514600"/>
            <a:ext cx="1576388" cy="523875"/>
          </a:xfrm>
          <a:prstGeom prst="rect">
            <a:avLst/>
          </a:prstGeom>
          <a:noFill/>
          <a:ln w="9525">
            <a:noFill/>
            <a:miter lim="800000"/>
            <a:headEnd/>
            <a:tailEnd/>
          </a:ln>
        </p:spPr>
        <p:txBody>
          <a:bodyPr>
            <a:spAutoFit/>
          </a:bodyPr>
          <a:lstStyle/>
          <a:p>
            <a:pPr eaLnBrk="1" hangingPunct="1"/>
            <a:r>
              <a:rPr lang="en-US" altLang="en-US" sz="1400" b="1">
                <a:solidFill>
                  <a:srgbClr val="C00000"/>
                </a:solidFill>
              </a:rPr>
              <a:t>Sound Design ASSESS HOW?</a:t>
            </a:r>
          </a:p>
        </p:txBody>
      </p:sp>
      <p:sp>
        <p:nvSpPr>
          <p:cNvPr id="37908" name="Text Box 25"/>
          <p:cNvSpPr txBox="1">
            <a:spLocks noChangeArrowheads="1"/>
          </p:cNvSpPr>
          <p:nvPr/>
        </p:nvSpPr>
        <p:spPr bwMode="auto">
          <a:xfrm>
            <a:off x="3794125" y="2971800"/>
            <a:ext cx="1411288" cy="307975"/>
          </a:xfrm>
          <a:prstGeom prst="rect">
            <a:avLst/>
          </a:prstGeom>
          <a:noFill/>
          <a:ln w="9525">
            <a:noFill/>
            <a:miter lim="800000"/>
            <a:headEnd/>
            <a:tailEnd/>
          </a:ln>
        </p:spPr>
        <p:txBody>
          <a:bodyPr>
            <a:spAutoFit/>
          </a:bodyPr>
          <a:lstStyle/>
          <a:p>
            <a:pPr eaLnBrk="1" hangingPunct="1"/>
            <a:r>
              <a:rPr lang="en-US" altLang="en-US" sz="1400">
                <a:solidFill>
                  <a:srgbClr val="000000"/>
                </a:solidFill>
              </a:rPr>
              <a:t>What method?</a:t>
            </a:r>
          </a:p>
        </p:txBody>
      </p:sp>
      <p:sp>
        <p:nvSpPr>
          <p:cNvPr id="37909" name="Text Box 26"/>
          <p:cNvSpPr txBox="1">
            <a:spLocks noChangeArrowheads="1"/>
          </p:cNvSpPr>
          <p:nvPr/>
        </p:nvSpPr>
        <p:spPr bwMode="auto">
          <a:xfrm>
            <a:off x="3870325" y="3276600"/>
            <a:ext cx="1257300" cy="307975"/>
          </a:xfrm>
          <a:prstGeom prst="rect">
            <a:avLst/>
          </a:prstGeom>
          <a:noFill/>
          <a:ln w="9525">
            <a:noFill/>
            <a:miter lim="800000"/>
            <a:headEnd/>
            <a:tailEnd/>
          </a:ln>
        </p:spPr>
        <p:txBody>
          <a:bodyPr>
            <a:spAutoFit/>
          </a:bodyPr>
          <a:lstStyle/>
          <a:p>
            <a:pPr eaLnBrk="1" hangingPunct="1"/>
            <a:r>
              <a:rPr lang="en-US" altLang="en-US" sz="1400">
                <a:solidFill>
                  <a:srgbClr val="000000"/>
                </a:solidFill>
              </a:rPr>
              <a:t>Written well?</a:t>
            </a:r>
          </a:p>
        </p:txBody>
      </p:sp>
      <p:sp>
        <p:nvSpPr>
          <p:cNvPr id="37910" name="Text Box 27"/>
          <p:cNvSpPr txBox="1">
            <a:spLocks noChangeArrowheads="1"/>
          </p:cNvSpPr>
          <p:nvPr/>
        </p:nvSpPr>
        <p:spPr bwMode="auto">
          <a:xfrm>
            <a:off x="3794125" y="3505200"/>
            <a:ext cx="1428750" cy="307975"/>
          </a:xfrm>
          <a:prstGeom prst="rect">
            <a:avLst/>
          </a:prstGeom>
          <a:noFill/>
          <a:ln w="9525">
            <a:noFill/>
            <a:miter lim="800000"/>
            <a:headEnd/>
            <a:tailEnd/>
          </a:ln>
        </p:spPr>
        <p:txBody>
          <a:bodyPr>
            <a:spAutoFit/>
          </a:bodyPr>
          <a:lstStyle/>
          <a:p>
            <a:pPr eaLnBrk="1" hangingPunct="1"/>
            <a:r>
              <a:rPr lang="en-US" altLang="en-US" sz="1400">
                <a:solidFill>
                  <a:srgbClr val="000000"/>
                </a:solidFill>
              </a:rPr>
              <a:t>Sampled how?</a:t>
            </a:r>
          </a:p>
        </p:txBody>
      </p:sp>
      <p:sp>
        <p:nvSpPr>
          <p:cNvPr id="37911" name="Text Box 28"/>
          <p:cNvSpPr txBox="1">
            <a:spLocks noChangeArrowheads="1"/>
          </p:cNvSpPr>
          <p:nvPr/>
        </p:nvSpPr>
        <p:spPr bwMode="auto">
          <a:xfrm>
            <a:off x="3717925" y="3733800"/>
            <a:ext cx="1552575" cy="307975"/>
          </a:xfrm>
          <a:prstGeom prst="rect">
            <a:avLst/>
          </a:prstGeom>
          <a:noFill/>
          <a:ln w="9525">
            <a:noFill/>
            <a:miter lim="800000"/>
            <a:headEnd/>
            <a:tailEnd/>
          </a:ln>
        </p:spPr>
        <p:txBody>
          <a:bodyPr>
            <a:spAutoFit/>
          </a:bodyPr>
          <a:lstStyle/>
          <a:p>
            <a:pPr eaLnBrk="1" hangingPunct="1"/>
            <a:r>
              <a:rPr lang="en-US" altLang="en-US" sz="1400">
                <a:solidFill>
                  <a:srgbClr val="000000"/>
                </a:solidFill>
              </a:rPr>
              <a:t>Avoid bias how?</a:t>
            </a:r>
          </a:p>
        </p:txBody>
      </p:sp>
      <p:sp>
        <p:nvSpPr>
          <p:cNvPr id="37912" name="Line 31"/>
          <p:cNvSpPr>
            <a:spLocks noChangeShapeType="1"/>
          </p:cNvSpPr>
          <p:nvPr/>
        </p:nvSpPr>
        <p:spPr bwMode="auto">
          <a:xfrm>
            <a:off x="3108325" y="2182813"/>
            <a:ext cx="741363" cy="484187"/>
          </a:xfrm>
          <a:prstGeom prst="line">
            <a:avLst/>
          </a:prstGeom>
          <a:noFill/>
          <a:ln w="57150">
            <a:solidFill>
              <a:schemeClr val="tx1"/>
            </a:solidFill>
            <a:round/>
            <a:headEnd/>
            <a:tailEnd type="triangle" w="med" len="med"/>
          </a:ln>
        </p:spPr>
        <p:txBody>
          <a:bodyPr/>
          <a:lstStyle/>
          <a:p>
            <a:endParaRPr lang="en-US"/>
          </a:p>
        </p:txBody>
      </p:sp>
      <p:sp>
        <p:nvSpPr>
          <p:cNvPr id="37913" name="Line 32"/>
          <p:cNvSpPr>
            <a:spLocks noChangeShapeType="1"/>
          </p:cNvSpPr>
          <p:nvPr/>
        </p:nvSpPr>
        <p:spPr bwMode="auto">
          <a:xfrm flipH="1">
            <a:off x="5027613" y="2182813"/>
            <a:ext cx="727075" cy="560387"/>
          </a:xfrm>
          <a:prstGeom prst="line">
            <a:avLst/>
          </a:prstGeom>
          <a:noFill/>
          <a:ln w="57150">
            <a:solidFill>
              <a:schemeClr val="tx1"/>
            </a:solidFill>
            <a:round/>
            <a:headEnd/>
            <a:tailEnd type="triangle" w="med" len="med"/>
          </a:ln>
        </p:spPr>
        <p:txBody>
          <a:bodyPr/>
          <a:lstStyle/>
          <a:p>
            <a:endParaRPr lang="en-US"/>
          </a:p>
        </p:txBody>
      </p:sp>
      <p:sp>
        <p:nvSpPr>
          <p:cNvPr id="37914" name="Line 33"/>
          <p:cNvSpPr>
            <a:spLocks noChangeShapeType="1"/>
          </p:cNvSpPr>
          <p:nvPr/>
        </p:nvSpPr>
        <p:spPr bwMode="auto">
          <a:xfrm>
            <a:off x="4432300" y="4246563"/>
            <a:ext cx="0" cy="554037"/>
          </a:xfrm>
          <a:prstGeom prst="line">
            <a:avLst/>
          </a:prstGeom>
          <a:noFill/>
          <a:ln w="57150">
            <a:solidFill>
              <a:schemeClr val="tx1"/>
            </a:solidFill>
            <a:round/>
            <a:headEnd/>
            <a:tailEnd type="triangle" w="med" len="med"/>
          </a:ln>
        </p:spPr>
        <p:txBody>
          <a:bodyPr/>
          <a:lstStyle/>
          <a:p>
            <a:endParaRPr lang="en-US"/>
          </a:p>
        </p:txBody>
      </p:sp>
      <p:sp>
        <p:nvSpPr>
          <p:cNvPr id="37915" name="Text Box 35">
            <a:hlinkClick r:id="rId7" action="ppaction://hlinksldjump"/>
          </p:cNvPr>
          <p:cNvSpPr txBox="1">
            <a:spLocks noChangeArrowheads="1"/>
          </p:cNvSpPr>
          <p:nvPr/>
        </p:nvSpPr>
        <p:spPr bwMode="auto">
          <a:xfrm>
            <a:off x="3352800" y="4876800"/>
            <a:ext cx="2286000" cy="954088"/>
          </a:xfrm>
          <a:prstGeom prst="rect">
            <a:avLst/>
          </a:prstGeom>
          <a:noFill/>
          <a:ln w="9525">
            <a:noFill/>
            <a:miter lim="800000"/>
            <a:headEnd/>
            <a:tailEnd/>
          </a:ln>
        </p:spPr>
        <p:txBody>
          <a:bodyPr>
            <a:spAutoFit/>
          </a:bodyPr>
          <a:lstStyle/>
          <a:p>
            <a:pPr algn="ctr" eaLnBrk="1" hangingPunct="1"/>
            <a:r>
              <a:rPr lang="en-US" altLang="en-US" sz="1400" b="1">
                <a:solidFill>
                  <a:srgbClr val="C00000"/>
                </a:solidFill>
              </a:rPr>
              <a:t>Effective Communication  COMMUNICATE </a:t>
            </a:r>
          </a:p>
          <a:p>
            <a:pPr algn="ctr" eaLnBrk="1" hangingPunct="1"/>
            <a:r>
              <a:rPr lang="en-US" altLang="en-US" sz="1400" b="1">
                <a:solidFill>
                  <a:srgbClr val="C00000"/>
                </a:solidFill>
              </a:rPr>
              <a:t>HOW?</a:t>
            </a:r>
          </a:p>
        </p:txBody>
      </p:sp>
      <p:sp>
        <p:nvSpPr>
          <p:cNvPr id="37916" name="Text Box 36"/>
          <p:cNvSpPr txBox="1">
            <a:spLocks noChangeArrowheads="1"/>
          </p:cNvSpPr>
          <p:nvPr/>
        </p:nvSpPr>
        <p:spPr bwMode="auto">
          <a:xfrm>
            <a:off x="3581400" y="5867400"/>
            <a:ext cx="1736725" cy="954088"/>
          </a:xfrm>
          <a:prstGeom prst="rect">
            <a:avLst/>
          </a:prstGeom>
          <a:noFill/>
          <a:ln w="9525">
            <a:noFill/>
            <a:miter lim="800000"/>
            <a:headEnd/>
            <a:tailEnd/>
          </a:ln>
        </p:spPr>
        <p:txBody>
          <a:bodyPr>
            <a:spAutoFit/>
          </a:bodyPr>
          <a:lstStyle/>
          <a:p>
            <a:pPr algn="ctr" eaLnBrk="1" hangingPunct="1"/>
            <a:r>
              <a:rPr lang="en-US" altLang="en-US" sz="1400" dirty="0">
                <a:solidFill>
                  <a:srgbClr val="000000"/>
                </a:solidFill>
              </a:rPr>
              <a:t>How is information</a:t>
            </a:r>
          </a:p>
          <a:p>
            <a:pPr algn="ctr" eaLnBrk="1" hangingPunct="1"/>
            <a:r>
              <a:rPr lang="en-US" altLang="en-US" sz="1400" dirty="0">
                <a:solidFill>
                  <a:srgbClr val="000000"/>
                </a:solidFill>
              </a:rPr>
              <a:t>managed?</a:t>
            </a:r>
          </a:p>
          <a:p>
            <a:pPr algn="ctr" eaLnBrk="1" hangingPunct="1"/>
            <a:r>
              <a:rPr lang="en-US" altLang="en-US" sz="1400" dirty="0">
                <a:solidFill>
                  <a:srgbClr val="000000"/>
                </a:solidFill>
              </a:rPr>
              <a:t>reported?</a:t>
            </a:r>
          </a:p>
          <a:p>
            <a:pPr algn="ctr" eaLnBrk="1" hangingPunct="1"/>
            <a:endParaRPr lang="en-US" altLang="en-US" sz="1400" dirty="0">
              <a:solidFill>
                <a:srgbClr val="000000"/>
              </a:solidFill>
            </a:endParaRPr>
          </a:p>
        </p:txBody>
      </p:sp>
      <p:pic>
        <p:nvPicPr>
          <p:cNvPr id="37917" name="Picture 41" descr="C:\Documents and Settings\jl2860\Local Settings\Temporary Internet Files\Content.IE5\19TQ7J93\MCj04339030000[1].png"/>
          <p:cNvPicPr>
            <a:picLocks noChangeAspect="1" noChangeArrowheads="1"/>
          </p:cNvPicPr>
          <p:nvPr/>
        </p:nvPicPr>
        <p:blipFill>
          <a:blip r:embed="rId3" cstate="print"/>
          <a:srcRect/>
          <a:stretch>
            <a:fillRect/>
          </a:stretch>
        </p:blipFill>
        <p:spPr bwMode="auto">
          <a:xfrm>
            <a:off x="317500" y="1122363"/>
            <a:ext cx="723900" cy="725487"/>
          </a:xfrm>
          <a:prstGeom prst="rect">
            <a:avLst/>
          </a:prstGeom>
          <a:noFill/>
          <a:ln w="9525">
            <a:noFill/>
            <a:miter lim="800000"/>
            <a:headEnd/>
            <a:tailEnd/>
          </a:ln>
        </p:spPr>
      </p:pic>
      <p:pic>
        <p:nvPicPr>
          <p:cNvPr id="37918" name="Picture 41" descr="C:\Documents and Settings\jl2860\Local Settings\Temporary Internet Files\Content.IE5\19TQ7J93\MCj04339030000[1].png"/>
          <p:cNvPicPr>
            <a:picLocks noChangeAspect="1" noChangeArrowheads="1"/>
          </p:cNvPicPr>
          <p:nvPr/>
        </p:nvPicPr>
        <p:blipFill>
          <a:blip r:embed="rId3" cstate="print"/>
          <a:srcRect/>
          <a:stretch>
            <a:fillRect/>
          </a:stretch>
        </p:blipFill>
        <p:spPr bwMode="auto">
          <a:xfrm>
            <a:off x="3213100" y="4398963"/>
            <a:ext cx="723900" cy="725487"/>
          </a:xfrm>
          <a:prstGeom prst="rect">
            <a:avLst/>
          </a:prstGeom>
          <a:noFill/>
          <a:ln w="9525">
            <a:noFill/>
            <a:miter lim="800000"/>
            <a:headEnd/>
            <a:tailEnd/>
          </a:ln>
        </p:spPr>
      </p:pic>
      <p:pic>
        <p:nvPicPr>
          <p:cNvPr id="37919" name="Picture 41" descr="C:\Documents and Settings\jl2860\Local Settings\Temporary Internet Files\Content.IE5\19TQ7J93\MCj04339030000[1].png"/>
          <p:cNvPicPr>
            <a:picLocks noChangeAspect="1" noChangeArrowheads="1"/>
          </p:cNvPicPr>
          <p:nvPr/>
        </p:nvPicPr>
        <p:blipFill>
          <a:blip r:embed="rId3" cstate="print"/>
          <a:srcRect/>
          <a:stretch>
            <a:fillRect/>
          </a:stretch>
        </p:blipFill>
        <p:spPr bwMode="auto">
          <a:xfrm>
            <a:off x="2832100" y="2493963"/>
            <a:ext cx="723900" cy="725487"/>
          </a:xfrm>
          <a:prstGeom prst="rect">
            <a:avLst/>
          </a:prstGeom>
          <a:noFill/>
          <a:ln w="9525">
            <a:noFill/>
            <a:miter lim="800000"/>
            <a:headEnd/>
            <a:tailEnd/>
          </a:ln>
        </p:spPr>
      </p:pic>
      <p:pic>
        <p:nvPicPr>
          <p:cNvPr id="37920" name="Picture 41" descr="C:\Documents and Settings\jl2860\Local Settings\Temporary Internet Files\Content.IE5\19TQ7J93\MCj04339030000[1].png"/>
          <p:cNvPicPr>
            <a:picLocks noChangeAspect="1" noChangeArrowheads="1"/>
          </p:cNvPicPr>
          <p:nvPr/>
        </p:nvPicPr>
        <p:blipFill>
          <a:blip r:embed="rId3" cstate="print"/>
          <a:srcRect/>
          <a:stretch>
            <a:fillRect/>
          </a:stretch>
        </p:blipFill>
        <p:spPr bwMode="auto">
          <a:xfrm>
            <a:off x="5270500" y="1046163"/>
            <a:ext cx="723900" cy="725487"/>
          </a:xfrm>
          <a:prstGeom prst="rect">
            <a:avLst/>
          </a:prstGeom>
          <a:noFill/>
          <a:ln w="9525">
            <a:noFill/>
            <a:miter lim="800000"/>
            <a:headEnd/>
            <a:tailEnd/>
          </a:ln>
        </p:spPr>
      </p:pic>
      <p:pic>
        <p:nvPicPr>
          <p:cNvPr id="37921" name="Picture 41" descr="C:\Documents and Settings\jl2860\Local Settings\Temporary Internet Files\Content.IE5\19TQ7J93\MCj04339030000[1].png"/>
          <p:cNvPicPr>
            <a:picLocks noChangeAspect="1" noChangeArrowheads="1"/>
          </p:cNvPicPr>
          <p:nvPr/>
        </p:nvPicPr>
        <p:blipFill>
          <a:blip r:embed="rId3" cstate="print"/>
          <a:srcRect b="48779"/>
          <a:stretch>
            <a:fillRect/>
          </a:stretch>
        </p:blipFill>
        <p:spPr bwMode="auto">
          <a:xfrm>
            <a:off x="8231188" y="3462338"/>
            <a:ext cx="725487" cy="371475"/>
          </a:xfrm>
          <a:prstGeom prst="rect">
            <a:avLst/>
          </a:prstGeom>
          <a:noFill/>
          <a:ln w="9525">
            <a:noFill/>
            <a:miter lim="800000"/>
            <a:headEnd/>
            <a:tailEnd/>
          </a:ln>
        </p:spPr>
      </p:pic>
      <p:sp>
        <p:nvSpPr>
          <p:cNvPr id="88" name="Rounded Rectangle 87"/>
          <p:cNvSpPr/>
          <p:nvPr/>
        </p:nvSpPr>
        <p:spPr>
          <a:xfrm>
            <a:off x="241300" y="3819525"/>
            <a:ext cx="2493963" cy="1620838"/>
          </a:xfrm>
          <a:prstGeom prst="roundRect">
            <a:avLst/>
          </a:prstGeom>
          <a:solidFill>
            <a:schemeClr val="bg1">
              <a:alpha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400">
              <a:solidFill>
                <a:srgbClr val="FFFFFF"/>
              </a:solidFill>
              <a:cs typeface="Arial" pitchFamily="34" charset="0"/>
            </a:endParaRPr>
          </a:p>
        </p:txBody>
      </p:sp>
      <p:sp>
        <p:nvSpPr>
          <p:cNvPr id="37923" name="Text Box 12"/>
          <p:cNvSpPr txBox="1">
            <a:spLocks noChangeArrowheads="1"/>
          </p:cNvSpPr>
          <p:nvPr/>
        </p:nvSpPr>
        <p:spPr bwMode="auto">
          <a:xfrm>
            <a:off x="290513" y="4068763"/>
            <a:ext cx="2446337" cy="1600200"/>
          </a:xfrm>
          <a:prstGeom prst="rect">
            <a:avLst/>
          </a:prstGeom>
          <a:noFill/>
          <a:ln w="9525">
            <a:noFill/>
            <a:miter lim="800000"/>
            <a:headEnd/>
            <a:tailEnd/>
          </a:ln>
        </p:spPr>
        <p:txBody>
          <a:bodyPr>
            <a:spAutoFit/>
          </a:bodyPr>
          <a:lstStyle/>
          <a:p>
            <a:pPr eaLnBrk="1" hangingPunct="1">
              <a:spcBef>
                <a:spcPct val="50000"/>
              </a:spcBef>
            </a:pPr>
            <a:r>
              <a:rPr lang="en-US" altLang="en-US" sz="1400">
                <a:solidFill>
                  <a:srgbClr val="C00000"/>
                </a:solidFill>
              </a:rPr>
              <a:t>Student Involvement</a:t>
            </a:r>
          </a:p>
          <a:p>
            <a:pPr eaLnBrk="1" hangingPunct="1">
              <a:spcBef>
                <a:spcPct val="50000"/>
              </a:spcBef>
            </a:pPr>
            <a:r>
              <a:rPr lang="en-US" altLang="en-US" sz="1400">
                <a:solidFill>
                  <a:srgbClr val="C00000"/>
                </a:solidFill>
              </a:rPr>
              <a:t> Students</a:t>
            </a:r>
            <a:r>
              <a:rPr lang="en-US" altLang="en-US" sz="1400">
                <a:solidFill>
                  <a:srgbClr val="000000"/>
                </a:solidFill>
              </a:rPr>
              <a:t> </a:t>
            </a:r>
            <a:r>
              <a:rPr lang="en-US" altLang="en-US" sz="1400"/>
              <a:t>are users too!</a:t>
            </a:r>
          </a:p>
          <a:p>
            <a:pPr eaLnBrk="1" hangingPunct="1">
              <a:spcBef>
                <a:spcPct val="50000"/>
              </a:spcBef>
            </a:pPr>
            <a:endParaRPr lang="en-US" altLang="en-US" sz="1400"/>
          </a:p>
          <a:p>
            <a:pPr eaLnBrk="1" hangingPunct="1">
              <a:spcBef>
                <a:spcPct val="50000"/>
              </a:spcBef>
            </a:pPr>
            <a:endParaRPr lang="en-US" altLang="en-US" sz="1400"/>
          </a:p>
          <a:p>
            <a:pPr eaLnBrk="1" hangingPunct="1">
              <a:spcBef>
                <a:spcPct val="50000"/>
              </a:spcBef>
            </a:pPr>
            <a:endParaRPr lang="en-US" altLang="en-US" sz="1400"/>
          </a:p>
        </p:txBody>
      </p:sp>
      <p:sp>
        <p:nvSpPr>
          <p:cNvPr id="37924" name="Text Box 39"/>
          <p:cNvSpPr txBox="1">
            <a:spLocks noChangeArrowheads="1"/>
          </p:cNvSpPr>
          <p:nvPr/>
        </p:nvSpPr>
        <p:spPr bwMode="auto">
          <a:xfrm>
            <a:off x="273050" y="4572000"/>
            <a:ext cx="2546350" cy="846138"/>
          </a:xfrm>
          <a:prstGeom prst="rect">
            <a:avLst/>
          </a:prstGeom>
          <a:noFill/>
          <a:ln w="9525">
            <a:noFill/>
            <a:miter lim="800000"/>
            <a:headEnd/>
            <a:tailEnd/>
          </a:ln>
        </p:spPr>
        <p:txBody>
          <a:bodyPr>
            <a:spAutoFit/>
          </a:bodyPr>
          <a:lstStyle/>
          <a:p>
            <a:pPr eaLnBrk="1" hangingPunct="1">
              <a:spcBef>
                <a:spcPct val="50000"/>
              </a:spcBef>
            </a:pPr>
            <a:endParaRPr lang="en-US" altLang="en-US" sz="1400">
              <a:solidFill>
                <a:srgbClr val="C00000"/>
              </a:solidFill>
            </a:endParaRPr>
          </a:p>
          <a:p>
            <a:pPr eaLnBrk="1" hangingPunct="1">
              <a:spcBef>
                <a:spcPct val="50000"/>
              </a:spcBef>
            </a:pPr>
            <a:r>
              <a:rPr lang="en-US" altLang="en-US" sz="1400">
                <a:solidFill>
                  <a:srgbClr val="C00000"/>
                </a:solidFill>
              </a:rPr>
              <a:t>Students</a:t>
            </a:r>
            <a:r>
              <a:rPr lang="en-US" altLang="en-US" sz="1400">
                <a:solidFill>
                  <a:srgbClr val="000000"/>
                </a:solidFill>
              </a:rPr>
              <a:t> </a:t>
            </a:r>
            <a:r>
              <a:rPr lang="en-US" altLang="en-US" sz="1400"/>
              <a:t>track progress and communication</a:t>
            </a:r>
            <a:r>
              <a:rPr lang="en-US" altLang="en-US" sz="1400">
                <a:solidFill>
                  <a:srgbClr val="FFFFFF"/>
                </a:solidFill>
              </a:rPr>
              <a:t>,</a:t>
            </a:r>
            <a:r>
              <a:rPr lang="en-US" altLang="en-US" sz="1400">
                <a:solidFill>
                  <a:srgbClr val="000000"/>
                </a:solidFill>
              </a:rPr>
              <a:t>!</a:t>
            </a:r>
          </a:p>
        </p:txBody>
      </p:sp>
      <p:sp>
        <p:nvSpPr>
          <p:cNvPr id="37925" name="Line 38"/>
          <p:cNvSpPr>
            <a:spLocks noChangeShapeType="1"/>
          </p:cNvSpPr>
          <p:nvPr/>
        </p:nvSpPr>
        <p:spPr bwMode="auto">
          <a:xfrm flipH="1" flipV="1">
            <a:off x="2066925" y="5221288"/>
            <a:ext cx="1122363" cy="419100"/>
          </a:xfrm>
          <a:prstGeom prst="line">
            <a:avLst/>
          </a:prstGeom>
          <a:noFill/>
          <a:ln w="28575">
            <a:solidFill>
              <a:schemeClr val="tx1"/>
            </a:solidFill>
            <a:prstDash val="dash"/>
            <a:round/>
            <a:headEnd/>
            <a:tailEnd type="triangle" w="med" len="med"/>
          </a:ln>
        </p:spPr>
        <p:txBody>
          <a:bodyPr/>
          <a:lstStyle/>
          <a:p>
            <a:endParaRPr lang="en-US"/>
          </a:p>
        </p:txBody>
      </p:sp>
      <p:sp>
        <p:nvSpPr>
          <p:cNvPr id="37926" name="Line 11"/>
          <p:cNvSpPr>
            <a:spLocks noChangeShapeType="1"/>
          </p:cNvSpPr>
          <p:nvPr/>
        </p:nvSpPr>
        <p:spPr bwMode="auto">
          <a:xfrm flipH="1">
            <a:off x="1308100" y="2819400"/>
            <a:ext cx="649288" cy="1004888"/>
          </a:xfrm>
          <a:prstGeom prst="line">
            <a:avLst/>
          </a:prstGeom>
          <a:noFill/>
          <a:ln w="28575">
            <a:solidFill>
              <a:schemeClr val="tx1"/>
            </a:solidFill>
            <a:prstDash val="dash"/>
            <a:round/>
            <a:headEnd/>
            <a:tailEnd type="triangle" w="med" len="med"/>
          </a:ln>
        </p:spPr>
        <p:txBody>
          <a:bodyPr/>
          <a:lstStyle/>
          <a:p>
            <a:endParaRPr lang="en-US"/>
          </a:p>
        </p:txBody>
      </p:sp>
      <p:sp>
        <p:nvSpPr>
          <p:cNvPr id="93" name="Rounded Rectangle 92"/>
          <p:cNvSpPr>
            <a:spLocks noChangeArrowheads="1"/>
          </p:cNvSpPr>
          <p:nvPr/>
        </p:nvSpPr>
        <p:spPr bwMode="auto">
          <a:xfrm>
            <a:off x="6261100" y="3822700"/>
            <a:ext cx="2493963" cy="1619250"/>
          </a:xfrm>
          <a:prstGeom prst="roundRect">
            <a:avLst>
              <a:gd name="adj" fmla="val 16667"/>
            </a:avLst>
          </a:prstGeom>
          <a:blipFill dpi="0" rotWithShape="1">
            <a:blip r:embed="rId8" cstate="print"/>
            <a:srcRect/>
            <a:stretch>
              <a:fillRect/>
            </a:stretch>
          </a:blipFill>
          <a:ln w="38100">
            <a:solidFill>
              <a:schemeClr val="tx1"/>
            </a:solidFill>
            <a:round/>
            <a:headEnd/>
            <a:tailEnd/>
          </a:ln>
        </p:spPr>
        <p:txBody>
          <a:bodyPr anchor="ctr"/>
          <a:lstStyle/>
          <a:p>
            <a:pPr algn="ctr" eaLnBrk="1" hangingPunct="1">
              <a:defRPr/>
            </a:pPr>
            <a:endParaRPr lang="en-US" sz="1400">
              <a:solidFill>
                <a:srgbClr val="FFFFFF"/>
              </a:solidFill>
              <a:latin typeface="+mn-lt"/>
              <a:ea typeface="+mn-ea"/>
              <a:cs typeface="Arial" pitchFamily="34" charset="0"/>
            </a:endParaRPr>
          </a:p>
        </p:txBody>
      </p:sp>
      <p:sp>
        <p:nvSpPr>
          <p:cNvPr id="94" name="Rounded Rectangle 93"/>
          <p:cNvSpPr/>
          <p:nvPr/>
        </p:nvSpPr>
        <p:spPr>
          <a:xfrm>
            <a:off x="6261100" y="3832225"/>
            <a:ext cx="2493963" cy="1617663"/>
          </a:xfrm>
          <a:prstGeom prst="roundRect">
            <a:avLst/>
          </a:prstGeom>
          <a:solidFill>
            <a:schemeClr val="bg1">
              <a:alpha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400">
              <a:solidFill>
                <a:srgbClr val="FFFFFF"/>
              </a:solidFill>
              <a:cs typeface="Arial" pitchFamily="34" charset="0"/>
            </a:endParaRPr>
          </a:p>
        </p:txBody>
      </p:sp>
      <p:sp>
        <p:nvSpPr>
          <p:cNvPr id="37929" name="Rectangle 22"/>
          <p:cNvSpPr>
            <a:spLocks noChangeArrowheads="1"/>
          </p:cNvSpPr>
          <p:nvPr/>
        </p:nvSpPr>
        <p:spPr bwMode="auto">
          <a:xfrm>
            <a:off x="6461125" y="3938588"/>
            <a:ext cx="2132013" cy="954087"/>
          </a:xfrm>
          <a:prstGeom prst="rect">
            <a:avLst/>
          </a:prstGeom>
          <a:noFill/>
          <a:ln w="9525">
            <a:noFill/>
            <a:miter lim="800000"/>
            <a:headEnd/>
            <a:tailEnd/>
          </a:ln>
        </p:spPr>
        <p:txBody>
          <a:bodyPr>
            <a:spAutoFit/>
          </a:bodyPr>
          <a:lstStyle/>
          <a:p>
            <a:pPr algn="ctr" eaLnBrk="1" hangingPunct="1"/>
            <a:r>
              <a:rPr lang="en-US" altLang="en-US" sz="1400">
                <a:solidFill>
                  <a:srgbClr val="C00000"/>
                </a:solidFill>
              </a:rPr>
              <a:t>Student Involvement </a:t>
            </a:r>
          </a:p>
          <a:p>
            <a:pPr algn="ctr" eaLnBrk="1" hangingPunct="1"/>
            <a:endParaRPr lang="en-US" altLang="en-US" sz="1400"/>
          </a:p>
          <a:p>
            <a:pPr algn="ctr" eaLnBrk="1" hangingPunct="1"/>
            <a:r>
              <a:rPr lang="en-US" altLang="en-US" sz="1400"/>
              <a:t>Be sure </a:t>
            </a:r>
            <a:r>
              <a:rPr lang="en-US" altLang="en-US" sz="1400">
                <a:solidFill>
                  <a:srgbClr val="C00000"/>
                </a:solidFill>
              </a:rPr>
              <a:t>students</a:t>
            </a:r>
            <a:r>
              <a:rPr lang="en-US" altLang="en-US" sz="1400">
                <a:solidFill>
                  <a:srgbClr val="000000"/>
                </a:solidFill>
              </a:rPr>
              <a:t> </a:t>
            </a:r>
          </a:p>
          <a:p>
            <a:pPr algn="ctr" eaLnBrk="1" hangingPunct="1"/>
            <a:r>
              <a:rPr lang="en-US" altLang="en-US" sz="1400"/>
              <a:t>understand targets too!</a:t>
            </a:r>
          </a:p>
        </p:txBody>
      </p:sp>
      <p:sp>
        <p:nvSpPr>
          <p:cNvPr id="37930" name="Rectangle 30"/>
          <p:cNvSpPr>
            <a:spLocks noChangeArrowheads="1"/>
          </p:cNvSpPr>
          <p:nvPr/>
        </p:nvSpPr>
        <p:spPr bwMode="auto">
          <a:xfrm>
            <a:off x="6400800" y="4876800"/>
            <a:ext cx="2214563" cy="523875"/>
          </a:xfrm>
          <a:prstGeom prst="rect">
            <a:avLst/>
          </a:prstGeom>
          <a:noFill/>
          <a:ln w="9525">
            <a:noFill/>
            <a:miter lim="800000"/>
            <a:headEnd/>
            <a:tailEnd/>
          </a:ln>
        </p:spPr>
        <p:txBody>
          <a:bodyPr>
            <a:spAutoFit/>
          </a:bodyPr>
          <a:lstStyle/>
          <a:p>
            <a:pPr algn="ctr" eaLnBrk="1" hangingPunct="1"/>
            <a:r>
              <a:rPr lang="en-US" altLang="en-US" sz="1400">
                <a:solidFill>
                  <a:srgbClr val="C00000"/>
                </a:solidFill>
              </a:rPr>
              <a:t>Students</a:t>
            </a:r>
            <a:r>
              <a:rPr lang="en-US" altLang="en-US" sz="1400">
                <a:solidFill>
                  <a:srgbClr val="000000"/>
                </a:solidFill>
              </a:rPr>
              <a:t> </a:t>
            </a:r>
            <a:r>
              <a:rPr lang="en-US" altLang="en-US" sz="1400"/>
              <a:t>can participate</a:t>
            </a:r>
          </a:p>
          <a:p>
            <a:pPr algn="ctr" eaLnBrk="1" hangingPunct="1"/>
            <a:r>
              <a:rPr lang="en-US" altLang="en-US" sz="1400"/>
              <a:t>in the process too!</a:t>
            </a:r>
          </a:p>
        </p:txBody>
      </p:sp>
      <p:sp>
        <p:nvSpPr>
          <p:cNvPr id="37931" name="Line 21"/>
          <p:cNvSpPr>
            <a:spLocks noChangeShapeType="1"/>
          </p:cNvSpPr>
          <p:nvPr/>
        </p:nvSpPr>
        <p:spPr bwMode="auto">
          <a:xfrm>
            <a:off x="7708900" y="2547938"/>
            <a:ext cx="19050" cy="1285875"/>
          </a:xfrm>
          <a:prstGeom prst="line">
            <a:avLst/>
          </a:prstGeom>
          <a:noFill/>
          <a:ln w="28575">
            <a:solidFill>
              <a:schemeClr val="tx1"/>
            </a:solidFill>
            <a:prstDash val="dash"/>
            <a:round/>
            <a:headEnd/>
            <a:tailEnd type="triangle" w="med" len="med"/>
          </a:ln>
        </p:spPr>
        <p:txBody>
          <a:bodyPr/>
          <a:lstStyle/>
          <a:p>
            <a:endParaRPr lang="en-US"/>
          </a:p>
        </p:txBody>
      </p:sp>
      <p:sp>
        <p:nvSpPr>
          <p:cNvPr id="37932" name="Line 29"/>
          <p:cNvSpPr>
            <a:spLocks noChangeShapeType="1"/>
          </p:cNvSpPr>
          <p:nvPr/>
        </p:nvSpPr>
        <p:spPr bwMode="auto">
          <a:xfrm>
            <a:off x="5027613" y="4086225"/>
            <a:ext cx="1285875" cy="850900"/>
          </a:xfrm>
          <a:prstGeom prst="line">
            <a:avLst/>
          </a:prstGeom>
          <a:noFill/>
          <a:ln w="28575">
            <a:solidFill>
              <a:schemeClr val="tx1"/>
            </a:solidFill>
            <a:prstDash val="dash"/>
            <a:round/>
            <a:headEnd/>
            <a:tailEnd type="triangle" w="med" len="med"/>
          </a:ln>
        </p:spPr>
        <p:txBody>
          <a:bodyPr/>
          <a:lstStyle/>
          <a:p>
            <a:endParaRPr lang="en-US"/>
          </a:p>
        </p:txBody>
      </p:sp>
      <p:sp>
        <p:nvSpPr>
          <p:cNvPr id="37933" name="TextBox 1"/>
          <p:cNvSpPr txBox="1">
            <a:spLocks noChangeArrowheads="1"/>
          </p:cNvSpPr>
          <p:nvPr/>
        </p:nvSpPr>
        <p:spPr bwMode="auto">
          <a:xfrm>
            <a:off x="5015890" y="6444640"/>
            <a:ext cx="4419600" cy="338554"/>
          </a:xfrm>
          <a:prstGeom prst="rect">
            <a:avLst/>
          </a:prstGeom>
          <a:noFill/>
          <a:ln w="9525">
            <a:noFill/>
            <a:miter lim="800000"/>
            <a:headEnd/>
            <a:tailEnd/>
          </a:ln>
        </p:spPr>
        <p:txBody>
          <a:bodyPr>
            <a:spAutoFit/>
          </a:bodyPr>
          <a:lstStyle/>
          <a:p>
            <a:pPr eaLnBrk="1" hangingPunct="1"/>
            <a:r>
              <a:rPr lang="en-US" sz="1600" dirty="0"/>
              <a:t>(</a:t>
            </a:r>
            <a:r>
              <a:rPr lang="en-US" sz="1600" dirty="0" err="1"/>
              <a:t>Stiggins</a:t>
            </a:r>
            <a:r>
              <a:rPr lang="en-US" sz="1600" dirty="0"/>
              <a:t>,  Arte, </a:t>
            </a:r>
            <a:r>
              <a:rPr lang="en-US" sz="1600" dirty="0" err="1"/>
              <a:t>Chappuis</a:t>
            </a:r>
            <a:r>
              <a:rPr lang="en-US" sz="1600" dirty="0"/>
              <a:t> &amp; </a:t>
            </a:r>
            <a:r>
              <a:rPr lang="en-US" sz="1600" dirty="0" err="1"/>
              <a:t>Chappuis</a:t>
            </a:r>
            <a:r>
              <a:rPr lang="en-US" sz="1600" dirty="0"/>
              <a:t>, 2004)</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Oval 13"/>
          <p:cNvSpPr>
            <a:spLocks noChangeArrowheads="1"/>
          </p:cNvSpPr>
          <p:nvPr/>
        </p:nvSpPr>
        <p:spPr bwMode="auto">
          <a:xfrm>
            <a:off x="3124200" y="2057400"/>
            <a:ext cx="2514600" cy="2133600"/>
          </a:xfrm>
          <a:prstGeom prst="ellipse">
            <a:avLst/>
          </a:prstGeom>
          <a:solidFill>
            <a:schemeClr val="accent1"/>
          </a:solidFill>
          <a:ln w="28575">
            <a:solidFill>
              <a:schemeClr val="tx1"/>
            </a:solidFill>
            <a:round/>
            <a:headEnd/>
            <a:tailEnd/>
          </a:ln>
        </p:spPr>
        <p:txBody>
          <a:bodyPr wrap="none" anchor="ctr"/>
          <a:lstStyle/>
          <a:p>
            <a:pPr eaLnBrk="1" hangingPunct="1"/>
            <a:endParaRPr lang="en-US" altLang="en-US">
              <a:solidFill>
                <a:srgbClr val="000000"/>
              </a:solidFill>
            </a:endParaRPr>
          </a:p>
        </p:txBody>
      </p:sp>
      <p:sp>
        <p:nvSpPr>
          <p:cNvPr id="39939" name="Text Box 24"/>
          <p:cNvSpPr txBox="1">
            <a:spLocks noChangeArrowheads="1"/>
          </p:cNvSpPr>
          <p:nvPr/>
        </p:nvSpPr>
        <p:spPr bwMode="auto">
          <a:xfrm>
            <a:off x="3505200" y="2209800"/>
            <a:ext cx="1890713" cy="646113"/>
          </a:xfrm>
          <a:prstGeom prst="rect">
            <a:avLst/>
          </a:prstGeom>
          <a:noFill/>
          <a:ln w="9525">
            <a:noFill/>
            <a:miter lim="800000"/>
            <a:headEnd/>
            <a:tailEnd/>
          </a:ln>
        </p:spPr>
        <p:txBody>
          <a:bodyPr wrap="none">
            <a:spAutoFit/>
          </a:bodyPr>
          <a:lstStyle/>
          <a:p>
            <a:pPr eaLnBrk="1" hangingPunct="1"/>
            <a:r>
              <a:rPr lang="en-US" altLang="en-US" b="1">
                <a:solidFill>
                  <a:srgbClr val="C00000"/>
                </a:solidFill>
              </a:rPr>
              <a:t>Sound Design</a:t>
            </a:r>
          </a:p>
          <a:p>
            <a:pPr eaLnBrk="1" hangingPunct="1"/>
            <a:r>
              <a:rPr lang="en-US" altLang="en-US" b="1">
                <a:solidFill>
                  <a:srgbClr val="C00000"/>
                </a:solidFill>
              </a:rPr>
              <a:t>ASSESS HOW?</a:t>
            </a:r>
          </a:p>
        </p:txBody>
      </p:sp>
      <p:sp>
        <p:nvSpPr>
          <p:cNvPr id="39940" name="Text Box 25"/>
          <p:cNvSpPr txBox="1">
            <a:spLocks noChangeArrowheads="1"/>
          </p:cNvSpPr>
          <p:nvPr/>
        </p:nvSpPr>
        <p:spPr bwMode="auto">
          <a:xfrm>
            <a:off x="3581400" y="2895600"/>
            <a:ext cx="1684338" cy="369888"/>
          </a:xfrm>
          <a:prstGeom prst="rect">
            <a:avLst/>
          </a:prstGeom>
          <a:noFill/>
          <a:ln w="9525">
            <a:noFill/>
            <a:miter lim="800000"/>
            <a:headEnd/>
            <a:tailEnd/>
          </a:ln>
        </p:spPr>
        <p:txBody>
          <a:bodyPr wrap="none">
            <a:spAutoFit/>
          </a:bodyPr>
          <a:lstStyle/>
          <a:p>
            <a:pPr eaLnBrk="1" hangingPunct="1"/>
            <a:r>
              <a:rPr lang="en-US" altLang="en-US">
                <a:solidFill>
                  <a:srgbClr val="000000"/>
                </a:solidFill>
              </a:rPr>
              <a:t>What method?</a:t>
            </a:r>
          </a:p>
        </p:txBody>
      </p:sp>
      <p:sp>
        <p:nvSpPr>
          <p:cNvPr id="39941" name="Text Box 26"/>
          <p:cNvSpPr txBox="1">
            <a:spLocks noChangeArrowheads="1"/>
          </p:cNvSpPr>
          <p:nvPr/>
        </p:nvSpPr>
        <p:spPr bwMode="auto">
          <a:xfrm>
            <a:off x="3657600" y="3200400"/>
            <a:ext cx="1501775" cy="369888"/>
          </a:xfrm>
          <a:prstGeom prst="rect">
            <a:avLst/>
          </a:prstGeom>
          <a:noFill/>
          <a:ln w="9525">
            <a:noFill/>
            <a:miter lim="800000"/>
            <a:headEnd/>
            <a:tailEnd/>
          </a:ln>
        </p:spPr>
        <p:txBody>
          <a:bodyPr wrap="none">
            <a:spAutoFit/>
          </a:bodyPr>
          <a:lstStyle/>
          <a:p>
            <a:pPr eaLnBrk="1" hangingPunct="1"/>
            <a:r>
              <a:rPr lang="en-US" altLang="en-US">
                <a:solidFill>
                  <a:srgbClr val="000000"/>
                </a:solidFill>
              </a:rPr>
              <a:t>Written well?</a:t>
            </a:r>
          </a:p>
        </p:txBody>
      </p:sp>
      <p:sp>
        <p:nvSpPr>
          <p:cNvPr id="39942" name="Text Box 27"/>
          <p:cNvSpPr txBox="1">
            <a:spLocks noChangeArrowheads="1"/>
          </p:cNvSpPr>
          <p:nvPr/>
        </p:nvSpPr>
        <p:spPr bwMode="auto">
          <a:xfrm>
            <a:off x="3581400" y="3429000"/>
            <a:ext cx="1711325" cy="369888"/>
          </a:xfrm>
          <a:prstGeom prst="rect">
            <a:avLst/>
          </a:prstGeom>
          <a:noFill/>
          <a:ln w="9525">
            <a:noFill/>
            <a:miter lim="800000"/>
            <a:headEnd/>
            <a:tailEnd/>
          </a:ln>
        </p:spPr>
        <p:txBody>
          <a:bodyPr wrap="none">
            <a:spAutoFit/>
          </a:bodyPr>
          <a:lstStyle/>
          <a:p>
            <a:pPr eaLnBrk="1" hangingPunct="1"/>
            <a:r>
              <a:rPr lang="en-US" altLang="en-US">
                <a:solidFill>
                  <a:srgbClr val="000000"/>
                </a:solidFill>
              </a:rPr>
              <a:t>Sampled how?</a:t>
            </a:r>
          </a:p>
        </p:txBody>
      </p:sp>
      <p:sp>
        <p:nvSpPr>
          <p:cNvPr id="39943" name="Text Box 28"/>
          <p:cNvSpPr txBox="1">
            <a:spLocks noChangeArrowheads="1"/>
          </p:cNvSpPr>
          <p:nvPr/>
        </p:nvSpPr>
        <p:spPr bwMode="auto">
          <a:xfrm>
            <a:off x="3505200" y="3657600"/>
            <a:ext cx="1860550" cy="369888"/>
          </a:xfrm>
          <a:prstGeom prst="rect">
            <a:avLst/>
          </a:prstGeom>
          <a:noFill/>
          <a:ln w="9525">
            <a:noFill/>
            <a:miter lim="800000"/>
            <a:headEnd/>
            <a:tailEnd/>
          </a:ln>
        </p:spPr>
        <p:txBody>
          <a:bodyPr wrap="none">
            <a:spAutoFit/>
          </a:bodyPr>
          <a:lstStyle/>
          <a:p>
            <a:pPr eaLnBrk="1" hangingPunct="1"/>
            <a:r>
              <a:rPr lang="en-US" altLang="en-US">
                <a:solidFill>
                  <a:srgbClr val="000000"/>
                </a:solidFill>
              </a:rPr>
              <a:t>Avoid bias how?</a:t>
            </a:r>
          </a:p>
        </p:txBody>
      </p:sp>
      <p:pic>
        <p:nvPicPr>
          <p:cNvPr id="39944" name="Picture 41" descr="C:\Documents and Settings\jl2860\Local Settings\Temporary Internet Files\Content.IE5\19TQ7J93\MCj04339030000[1].png"/>
          <p:cNvPicPr>
            <a:picLocks noChangeAspect="1" noChangeArrowheads="1"/>
          </p:cNvPicPr>
          <p:nvPr/>
        </p:nvPicPr>
        <p:blipFill>
          <a:blip r:embed="rId3" cstate="print"/>
          <a:srcRect/>
          <a:stretch>
            <a:fillRect/>
          </a:stretch>
        </p:blipFill>
        <p:spPr bwMode="auto">
          <a:xfrm>
            <a:off x="2743200" y="2438400"/>
            <a:ext cx="781050" cy="781050"/>
          </a:xfrm>
          <a:prstGeom prst="rect">
            <a:avLst/>
          </a:prstGeom>
          <a:noFill/>
          <a:ln w="9525">
            <a:noFill/>
            <a:miter lim="800000"/>
            <a:headEnd/>
            <a:tailEnd/>
          </a:ln>
        </p:spPr>
      </p:pic>
      <p:sp>
        <p:nvSpPr>
          <p:cNvPr id="39945" name="Text Box 2"/>
          <p:cNvSpPr txBox="1">
            <a:spLocks noChangeArrowheads="1"/>
          </p:cNvSpPr>
          <p:nvPr/>
        </p:nvSpPr>
        <p:spPr bwMode="auto">
          <a:xfrm>
            <a:off x="112713" y="695325"/>
            <a:ext cx="4243387" cy="523875"/>
          </a:xfrm>
          <a:prstGeom prst="rect">
            <a:avLst/>
          </a:prstGeom>
          <a:solidFill>
            <a:schemeClr val="accent1"/>
          </a:solidFill>
          <a:ln w="28575">
            <a:solidFill>
              <a:schemeClr val="tx1"/>
            </a:solidFill>
            <a:miter lim="800000"/>
            <a:headEnd/>
            <a:tailEnd/>
          </a:ln>
        </p:spPr>
        <p:txBody>
          <a:bodyPr>
            <a:spAutoFit/>
          </a:bodyPr>
          <a:lstStyle/>
          <a:p>
            <a:pPr eaLnBrk="1" hangingPunct="1">
              <a:spcBef>
                <a:spcPct val="50000"/>
              </a:spcBef>
            </a:pPr>
            <a:r>
              <a:rPr lang="en-US" altLang="en-US" sz="2800" b="1">
                <a:solidFill>
                  <a:srgbClr val="000000"/>
                </a:solidFill>
              </a:rPr>
              <a:t>Accurate Assessment</a:t>
            </a:r>
          </a:p>
        </p:txBody>
      </p:sp>
      <p:sp>
        <p:nvSpPr>
          <p:cNvPr id="39946" name="TextBox 1"/>
          <p:cNvSpPr txBox="1">
            <a:spLocks noChangeArrowheads="1"/>
          </p:cNvSpPr>
          <p:nvPr/>
        </p:nvSpPr>
        <p:spPr bwMode="auto">
          <a:xfrm>
            <a:off x="6477000" y="6172200"/>
            <a:ext cx="2209800" cy="338138"/>
          </a:xfrm>
          <a:prstGeom prst="rect">
            <a:avLst/>
          </a:prstGeom>
          <a:noFill/>
          <a:ln w="9525">
            <a:noFill/>
            <a:miter lim="800000"/>
            <a:headEnd/>
            <a:tailEnd/>
          </a:ln>
        </p:spPr>
        <p:txBody>
          <a:bodyPr>
            <a:spAutoFit/>
          </a:bodyPr>
          <a:lstStyle/>
          <a:p>
            <a:pPr eaLnBrk="1" hangingPunct="1"/>
            <a:r>
              <a:rPr lang="en-US" altLang="en-US" sz="1600" dirty="0"/>
              <a:t>(</a:t>
            </a:r>
            <a:r>
              <a:rPr lang="en-US" altLang="en-US" sz="1600" dirty="0" err="1"/>
              <a:t>Stiggins</a:t>
            </a:r>
            <a:r>
              <a:rPr lang="en-US" altLang="en-US" sz="1600" dirty="0"/>
              <a:t>, et al., 2004)</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838200"/>
            <a:ext cx="8229600" cy="762000"/>
          </a:xfrm>
        </p:spPr>
        <p:txBody>
          <a:bodyPr/>
          <a:lstStyle/>
          <a:p>
            <a:pPr eaLnBrk="1" hangingPunct="1"/>
            <a:r>
              <a:rPr lang="en-US" altLang="en-US" dirty="0">
                <a:latin typeface="Tw Cen MT" charset="0"/>
              </a:rPr>
              <a:t>Hidden Slide #2</a:t>
            </a:r>
          </a:p>
        </p:txBody>
      </p:sp>
      <p:sp>
        <p:nvSpPr>
          <p:cNvPr id="19459" name="Content Placeholder 2"/>
          <p:cNvSpPr>
            <a:spLocks noGrp="1"/>
          </p:cNvSpPr>
          <p:nvPr>
            <p:ph idx="1"/>
          </p:nvPr>
        </p:nvSpPr>
        <p:spPr>
          <a:xfrm>
            <a:off x="152400" y="1981200"/>
            <a:ext cx="8915400" cy="4114800"/>
          </a:xfrm>
        </p:spPr>
        <p:txBody>
          <a:bodyPr/>
          <a:lstStyle/>
          <a:p>
            <a:pPr marL="0" indent="0" eaLnBrk="1" hangingPunct="1">
              <a:buNone/>
              <a:defRPr/>
            </a:pPr>
            <a:r>
              <a:rPr lang="en-US" altLang="en-US" sz="3000" dirty="0">
                <a:latin typeface="Tw Cen MT" charset="0"/>
              </a:rPr>
              <a:t>Session at a Glance </a:t>
            </a:r>
            <a:endParaRPr lang="en-US" altLang="en-US" sz="3000" dirty="0">
              <a:cs typeface="ＭＳ Ｐゴシック" charset="0"/>
            </a:endParaRPr>
          </a:p>
          <a:p>
            <a:pPr eaLnBrk="1" hangingPunct="1">
              <a:defRPr/>
            </a:pPr>
            <a:r>
              <a:rPr lang="en-US" altLang="en-US" sz="2400" dirty="0">
                <a:cs typeface="ＭＳ Ｐゴシック" charset="0"/>
              </a:rPr>
              <a:t>Introductions/CFA materials/Objectives/Guiding Questions/ Norms </a:t>
            </a:r>
          </a:p>
          <a:p>
            <a:pPr eaLnBrk="1" hangingPunct="1">
              <a:defRPr/>
            </a:pPr>
            <a:r>
              <a:rPr lang="en-US" altLang="en-US" sz="2400" dirty="0">
                <a:cs typeface="ＭＳ Ｐゴシック" charset="0"/>
              </a:rPr>
              <a:t>Brief Review of Assessments, Module #2 </a:t>
            </a:r>
          </a:p>
          <a:p>
            <a:pPr eaLnBrk="1" hangingPunct="1">
              <a:defRPr/>
            </a:pPr>
            <a:r>
              <a:rPr lang="en-US" altLang="en-US" sz="2400" dirty="0">
                <a:cs typeface="ＭＳ Ｐゴシック" charset="0"/>
              </a:rPr>
              <a:t>Selected Response Items</a:t>
            </a:r>
          </a:p>
          <a:p>
            <a:pPr eaLnBrk="1" hangingPunct="1">
              <a:defRPr/>
            </a:pPr>
            <a:r>
              <a:rPr lang="en-US" altLang="en-US" sz="2400" dirty="0">
                <a:cs typeface="ＭＳ Ｐゴシック" charset="0"/>
              </a:rPr>
              <a:t>Constructed Response Items </a:t>
            </a:r>
          </a:p>
          <a:p>
            <a:pPr eaLnBrk="1" hangingPunct="1">
              <a:defRPr/>
            </a:pPr>
            <a:r>
              <a:rPr lang="en-US" altLang="en-US" sz="2400" dirty="0">
                <a:cs typeface="ＭＳ Ｐゴシック" charset="0"/>
              </a:rPr>
              <a:t>Performance Tasks </a:t>
            </a:r>
          </a:p>
          <a:p>
            <a:pPr eaLnBrk="1" hangingPunct="1">
              <a:defRPr/>
            </a:pPr>
            <a:r>
              <a:rPr lang="en-US" altLang="en-US" sz="2400" dirty="0">
                <a:cs typeface="ＭＳ Ｐゴシック" charset="0"/>
              </a:rPr>
              <a:t>Continue completing Unit of Study Template</a:t>
            </a:r>
          </a:p>
          <a:p>
            <a:pPr eaLnBrk="1" hangingPunct="1">
              <a:defRPr/>
            </a:pPr>
            <a:r>
              <a:rPr lang="en-US" altLang="en-US" sz="2400" dirty="0">
                <a:cs typeface="ＭＳ Ｐゴシック" charset="0"/>
              </a:rPr>
              <a:t>Evaluate Your Test </a:t>
            </a:r>
          </a:p>
          <a:p>
            <a:pPr marL="0" indent="0" eaLnBrk="1" hangingPunct="1">
              <a:buFont typeface="Wingdings" pitchFamily="2" charset="2"/>
              <a:buNone/>
              <a:defRPr/>
            </a:pPr>
            <a:r>
              <a:rPr lang="en-US" altLang="en-US" sz="2400" dirty="0">
                <a:cs typeface="ＭＳ Ｐゴシック" charset="0"/>
              </a:rPr>
              <a:t>  </a:t>
            </a:r>
          </a:p>
        </p:txBody>
      </p:sp>
    </p:spTree>
    <p:extLst>
      <p:ext uri="{BB962C8B-B14F-4D97-AF65-F5344CB8AC3E}">
        <p14:creationId xmlns:p14="http://schemas.microsoft.com/office/powerpoint/2010/main" val="2005385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685800"/>
            <a:ext cx="7543800" cy="1066800"/>
          </a:xfrm>
        </p:spPr>
        <p:txBody>
          <a:bodyPr/>
          <a:lstStyle/>
          <a:p>
            <a:pPr eaLnBrk="1" hangingPunct="1"/>
            <a:r>
              <a:rPr lang="en-US" altLang="en-US" sz="3600" dirty="0">
                <a:latin typeface="Tw Cen MT" charset="0"/>
              </a:rPr>
              <a:t>Read and Reflect with a shoulder partner…</a:t>
            </a:r>
          </a:p>
        </p:txBody>
      </p:sp>
      <p:sp>
        <p:nvSpPr>
          <p:cNvPr id="41987" name="Content Placeholder 2"/>
          <p:cNvSpPr>
            <a:spLocks noGrp="1"/>
          </p:cNvSpPr>
          <p:nvPr>
            <p:ph idx="1"/>
          </p:nvPr>
        </p:nvSpPr>
        <p:spPr>
          <a:xfrm>
            <a:off x="457200" y="1752600"/>
            <a:ext cx="8229600" cy="4267200"/>
          </a:xfrm>
        </p:spPr>
        <p:txBody>
          <a:bodyPr/>
          <a:lstStyle/>
          <a:p>
            <a:pPr marL="0" indent="0" eaLnBrk="1" hangingPunct="1">
              <a:buFont typeface="Wingdings" pitchFamily="2" charset="2"/>
              <a:buNone/>
            </a:pPr>
            <a:r>
              <a:rPr lang="en-US" altLang="en-US" sz="2800" dirty="0">
                <a:latin typeface="Tw Cen MT" charset="0"/>
              </a:rPr>
              <a:t>Every educator must understand the principles of sound assessment and must be able to apply those principles as a matter of routine in doing their work.  Accurate assessment is not possible unless and until educators are given the opportunity to become assessment literate.  (They) must understand student achievement expectations and how to transform those expectations into accurate assessment exercises and scoring procedures. </a:t>
            </a:r>
          </a:p>
        </p:txBody>
      </p:sp>
      <p:sp>
        <p:nvSpPr>
          <p:cNvPr id="41988" name="TextBox 1"/>
          <p:cNvSpPr txBox="1">
            <a:spLocks noChangeArrowheads="1"/>
          </p:cNvSpPr>
          <p:nvPr/>
        </p:nvSpPr>
        <p:spPr bwMode="auto">
          <a:xfrm>
            <a:off x="5986549" y="6202680"/>
            <a:ext cx="2667000" cy="350520"/>
          </a:xfrm>
          <a:prstGeom prst="rect">
            <a:avLst/>
          </a:prstGeom>
          <a:noFill/>
          <a:ln w="9525">
            <a:noFill/>
            <a:miter lim="800000"/>
            <a:headEnd/>
            <a:tailEnd/>
          </a:ln>
        </p:spPr>
        <p:txBody>
          <a:bodyPr wrap="square">
            <a:spAutoFit/>
          </a:bodyPr>
          <a:lstStyle/>
          <a:p>
            <a:r>
              <a:rPr lang="en-US" sz="1600" dirty="0"/>
              <a:t>(Ainsworth &amp; </a:t>
            </a:r>
            <a:r>
              <a:rPr lang="en-US" sz="1600" dirty="0" err="1"/>
              <a:t>Viegut</a:t>
            </a:r>
            <a:r>
              <a:rPr lang="en-US" sz="1600" dirty="0"/>
              <a:t>, 2006)</a:t>
            </a:r>
          </a:p>
        </p:txBody>
      </p:sp>
      <p:grpSp>
        <p:nvGrpSpPr>
          <p:cNvPr id="5" name="Group 4"/>
          <p:cNvGrpSpPr/>
          <p:nvPr/>
        </p:nvGrpSpPr>
        <p:grpSpPr>
          <a:xfrm>
            <a:off x="7748921" y="304800"/>
            <a:ext cx="1151858" cy="914400"/>
            <a:chOff x="4867942" y="3758980"/>
            <a:chExt cx="1151858" cy="914400"/>
          </a:xfrm>
        </p:grpSpPr>
        <p:sp>
          <p:nvSpPr>
            <p:cNvPr id="6" name="Rectangle 5"/>
            <p:cNvSpPr/>
            <p:nvPr/>
          </p:nvSpPr>
          <p:spPr>
            <a:xfrm>
              <a:off x="4986596" y="3758980"/>
              <a:ext cx="914400" cy="914400"/>
            </a:xfrm>
            <a:prstGeom prst="rect">
              <a:avLst/>
            </a:prstGeom>
            <a:solidFill>
              <a:sysClr val="window" lastClr="FFFFFF"/>
            </a:solidFill>
            <a:ln w="38100" cap="flat" cmpd="sng" algn="ctr">
              <a:solidFill>
                <a:srgbClr val="5CA3D8">
                  <a:lumMod val="75000"/>
                </a:srgbClr>
              </a:solidFill>
              <a:prstDash val="solid"/>
            </a:ln>
            <a:effectLst/>
          </p:spPr>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a:ea typeface="+mn-ea"/>
                <a:cs typeface="+mn-cs"/>
              </a:endParaRPr>
            </a:p>
          </p:txBody>
        </p:sp>
        <p:pic>
          <p:nvPicPr>
            <p:cNvPr id="7" name="Picture 6" descr="C:\Users\dayad\Desktop\moedusail graphics\icons not buttons\reflec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7942" y="3804700"/>
              <a:ext cx="1151858" cy="822960"/>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914400"/>
            <a:ext cx="8229600" cy="1066800"/>
          </a:xfrm>
        </p:spPr>
        <p:txBody>
          <a:bodyPr/>
          <a:lstStyle/>
          <a:p>
            <a:pPr eaLnBrk="1" hangingPunct="1"/>
            <a:r>
              <a:rPr lang="en-US" altLang="en-US">
                <a:latin typeface="Tw Cen MT" charset="0"/>
              </a:rPr>
              <a:t>What is Assessment Literacy?</a:t>
            </a:r>
          </a:p>
        </p:txBody>
      </p:sp>
      <p:sp>
        <p:nvSpPr>
          <p:cNvPr id="44035" name="Content Placeholder 2"/>
          <p:cNvSpPr>
            <a:spLocks noGrp="1"/>
          </p:cNvSpPr>
          <p:nvPr>
            <p:ph idx="1"/>
          </p:nvPr>
        </p:nvSpPr>
        <p:spPr>
          <a:xfrm>
            <a:off x="457200" y="1981200"/>
            <a:ext cx="8229600" cy="3124200"/>
          </a:xfrm>
        </p:spPr>
        <p:txBody>
          <a:bodyPr/>
          <a:lstStyle/>
          <a:p>
            <a:pPr marL="0" indent="0" eaLnBrk="1" hangingPunct="1">
              <a:buFont typeface="Wingdings" pitchFamily="2" charset="2"/>
              <a:buNone/>
            </a:pPr>
            <a:endParaRPr lang="en-US" altLang="en-US" dirty="0">
              <a:latin typeface="Tw Cen MT" charset="0"/>
            </a:endParaRPr>
          </a:p>
          <a:p>
            <a:pPr marL="0" indent="0" eaLnBrk="1" hangingPunct="1">
              <a:buFont typeface="Wingdings" pitchFamily="2" charset="2"/>
              <a:buNone/>
            </a:pPr>
            <a:r>
              <a:rPr lang="en-US" altLang="en-US" dirty="0">
                <a:latin typeface="Tw Cen MT" charset="0"/>
              </a:rPr>
              <a:t>“The ability to understand the different purposes and types of assessment in order to select the most appropriate type of assessment to meet a specific purpose.”</a:t>
            </a:r>
            <a:endParaRPr lang="en-US" altLang="en-US" sz="2400" dirty="0">
              <a:latin typeface="Tw Cen MT" charset="0"/>
            </a:endParaRPr>
          </a:p>
        </p:txBody>
      </p:sp>
      <p:sp>
        <p:nvSpPr>
          <p:cNvPr id="44036" name="TextBox 3"/>
          <p:cNvSpPr txBox="1">
            <a:spLocks noChangeArrowheads="1"/>
          </p:cNvSpPr>
          <p:nvPr/>
        </p:nvSpPr>
        <p:spPr bwMode="auto">
          <a:xfrm>
            <a:off x="5562600" y="6172200"/>
            <a:ext cx="3124200" cy="615553"/>
          </a:xfrm>
          <a:prstGeom prst="rect">
            <a:avLst/>
          </a:prstGeom>
          <a:noFill/>
          <a:ln w="9525">
            <a:noFill/>
            <a:miter lim="800000"/>
            <a:headEnd/>
            <a:tailEnd/>
          </a:ln>
        </p:spPr>
        <p:txBody>
          <a:bodyPr wrap="square">
            <a:spAutoFit/>
          </a:bodyPr>
          <a:lstStyle/>
          <a:p>
            <a:r>
              <a:rPr lang="en-US" sz="1600" dirty="0"/>
              <a:t>(Ainsworth &amp; </a:t>
            </a:r>
            <a:r>
              <a:rPr lang="en-US" sz="1600" dirty="0" err="1"/>
              <a:t>Viegut</a:t>
            </a:r>
            <a:r>
              <a:rPr lang="en-US" sz="1600" dirty="0"/>
              <a:t> 2006) </a:t>
            </a:r>
          </a:p>
          <a:p>
            <a:endParaRPr lang="en-US"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p:cNvSpPr>
            <a:spLocks noGrp="1"/>
          </p:cNvSpPr>
          <p:nvPr>
            <p:ph idx="1"/>
          </p:nvPr>
        </p:nvSpPr>
        <p:spPr>
          <a:xfrm>
            <a:off x="612775" y="990600"/>
            <a:ext cx="8153400" cy="4800600"/>
          </a:xfrm>
        </p:spPr>
        <p:txBody>
          <a:bodyPr/>
          <a:lstStyle/>
          <a:p>
            <a:pPr marL="0" indent="0" eaLnBrk="1" hangingPunct="1">
              <a:buFont typeface="Wingdings" pitchFamily="2" charset="2"/>
              <a:buNone/>
            </a:pPr>
            <a:r>
              <a:rPr lang="en-US" altLang="en-US" dirty="0">
                <a:solidFill>
                  <a:schemeClr val="accent2"/>
                </a:solidFill>
                <a:latin typeface="Tw Cen MT" charset="0"/>
              </a:rPr>
              <a:t>What </a:t>
            </a:r>
            <a:r>
              <a:rPr lang="en-US" altLang="en-US" i="1" dirty="0">
                <a:solidFill>
                  <a:schemeClr val="accent2"/>
                </a:solidFill>
                <a:latin typeface="Tw Cen MT" charset="0"/>
              </a:rPr>
              <a:t>evidence </a:t>
            </a:r>
            <a:r>
              <a:rPr lang="en-US" altLang="en-US" dirty="0">
                <a:solidFill>
                  <a:schemeClr val="accent2"/>
                </a:solidFill>
                <a:latin typeface="Tw Cen MT" charset="0"/>
              </a:rPr>
              <a:t>do we need that students have met our stated purpose(s)?</a:t>
            </a:r>
          </a:p>
          <a:p>
            <a:pPr marL="0" indent="0" eaLnBrk="1" hangingPunct="1">
              <a:buFont typeface="Wingdings" pitchFamily="2" charset="2"/>
              <a:buNone/>
            </a:pPr>
            <a:endParaRPr lang="en-US" altLang="en-US" sz="1400" dirty="0">
              <a:latin typeface="Tw Cen MT" charset="0"/>
            </a:endParaRPr>
          </a:p>
          <a:p>
            <a:pPr marL="0" indent="0" eaLnBrk="1" hangingPunct="1">
              <a:buFont typeface="Wingdings" pitchFamily="2" charset="2"/>
              <a:buNone/>
            </a:pPr>
            <a:r>
              <a:rPr lang="en-US" altLang="en-US" dirty="0">
                <a:solidFill>
                  <a:schemeClr val="accent2"/>
                </a:solidFill>
                <a:latin typeface="Tw Cen MT" charset="0"/>
              </a:rPr>
              <a:t> Carol Ann Tomlinson stated, “Fruitful assessment often poses the question ‘what is an array of ways I can offer students to demonstrate their understanding and skills?’ In this way, assessment becomes a part of teaching for success and a way to extend rather than merely measure learning.” </a:t>
            </a:r>
          </a:p>
          <a:p>
            <a:pPr marL="0" indent="0" eaLnBrk="1" hangingPunct="1">
              <a:buFont typeface="Wingdings" pitchFamily="2" charset="2"/>
              <a:buNone/>
            </a:pPr>
            <a:r>
              <a:rPr lang="en-US" altLang="en-US" sz="1400" dirty="0">
                <a:latin typeface="Tw Cen MT" charset="0"/>
              </a:rPr>
              <a:t>                                                                                                                          </a:t>
            </a:r>
          </a:p>
        </p:txBody>
      </p:sp>
      <p:sp>
        <p:nvSpPr>
          <p:cNvPr id="2" name="Rectangle 1"/>
          <p:cNvSpPr/>
          <p:nvPr/>
        </p:nvSpPr>
        <p:spPr>
          <a:xfrm>
            <a:off x="5638800" y="6172200"/>
            <a:ext cx="2620717" cy="338554"/>
          </a:xfrm>
          <a:prstGeom prst="rect">
            <a:avLst/>
          </a:prstGeom>
        </p:spPr>
        <p:txBody>
          <a:bodyPr wrap="none">
            <a:spAutoFit/>
          </a:bodyPr>
          <a:lstStyle/>
          <a:p>
            <a:r>
              <a:rPr lang="en-US" sz="1600" dirty="0"/>
              <a:t>(Ainsworth &amp; </a:t>
            </a:r>
            <a:r>
              <a:rPr lang="en-US" sz="1600" dirty="0" err="1"/>
              <a:t>Viegut</a:t>
            </a:r>
            <a:r>
              <a:rPr lang="en-US" sz="1600" dirty="0"/>
              <a:t> 2006)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r>
              <a:rPr lang="en-US" altLang="en-US">
                <a:latin typeface="Tw Cen MT" charset="0"/>
              </a:rPr>
              <a:t>Video Clip </a:t>
            </a:r>
          </a:p>
        </p:txBody>
      </p:sp>
      <p:sp>
        <p:nvSpPr>
          <p:cNvPr id="48131" name="Content Placeholder 2"/>
          <p:cNvSpPr>
            <a:spLocks noGrp="1"/>
          </p:cNvSpPr>
          <p:nvPr>
            <p:ph idx="1"/>
          </p:nvPr>
        </p:nvSpPr>
        <p:spPr>
          <a:xfrm>
            <a:off x="457200" y="1828800"/>
            <a:ext cx="8229600" cy="3962400"/>
          </a:xfrm>
        </p:spPr>
        <p:txBody>
          <a:bodyPr/>
          <a:lstStyle/>
          <a:p>
            <a:pPr marL="0" indent="0" eaLnBrk="1" hangingPunct="1">
              <a:buFont typeface="Wingdings" pitchFamily="2" charset="2"/>
              <a:buNone/>
            </a:pPr>
            <a:r>
              <a:rPr lang="en-US" altLang="en-US">
                <a:latin typeface="Tw Cen MT" charset="0"/>
                <a:hlinkClick r:id="rId3"/>
              </a:rPr>
              <a:t>http://www.youtube.com/watch?v=_CqgnZhb--Q</a:t>
            </a:r>
            <a:endParaRPr lang="en-US" altLang="en-US">
              <a:latin typeface="Tw Cen MT" charset="0"/>
            </a:endParaRPr>
          </a:p>
          <a:p>
            <a:pPr marL="0" indent="0" eaLnBrk="1" hangingPunct="1">
              <a:buFont typeface="Wingdings" pitchFamily="2" charset="2"/>
              <a:buNone/>
            </a:pPr>
            <a:endParaRPr lang="en-US" altLang="en-US">
              <a:latin typeface="Tw Cen MT" charset="0"/>
            </a:endParaRPr>
          </a:p>
          <a:p>
            <a:pPr marL="0" indent="0" eaLnBrk="1" hangingPunct="1">
              <a:buFont typeface="Wingdings" pitchFamily="2" charset="2"/>
              <a:buNone/>
            </a:pPr>
            <a:endParaRPr lang="en-US" altLang="en-US">
              <a:latin typeface="Tw Cen MT"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457200" y="990600"/>
            <a:ext cx="8229600" cy="1295400"/>
          </a:xfrm>
        </p:spPr>
        <p:txBody>
          <a:bodyPr/>
          <a:lstStyle/>
          <a:p>
            <a:pPr eaLnBrk="1" hangingPunct="1"/>
            <a:r>
              <a:rPr lang="en-US" altLang="en-US">
                <a:latin typeface="Tw Cen MT" charset="0"/>
              </a:rPr>
              <a:t>Assessment of Missouri </a:t>
            </a:r>
            <a:br>
              <a:rPr lang="en-US" altLang="en-US">
                <a:latin typeface="Tw Cen MT" charset="0"/>
              </a:rPr>
            </a:br>
            <a:r>
              <a:rPr lang="en-US" altLang="en-US">
                <a:latin typeface="Tw Cen MT" charset="0"/>
              </a:rPr>
              <a:t>Learning Standards</a:t>
            </a:r>
          </a:p>
        </p:txBody>
      </p:sp>
      <p:sp>
        <p:nvSpPr>
          <p:cNvPr id="50179" name="Content Placeholder 2"/>
          <p:cNvSpPr>
            <a:spLocks noGrp="1"/>
          </p:cNvSpPr>
          <p:nvPr>
            <p:ph idx="1"/>
          </p:nvPr>
        </p:nvSpPr>
        <p:spPr>
          <a:xfrm>
            <a:off x="914400" y="2667000"/>
            <a:ext cx="6858000" cy="2971800"/>
          </a:xfrm>
          <a:solidFill>
            <a:schemeClr val="bg1"/>
          </a:solidFill>
        </p:spPr>
        <p:txBody>
          <a:bodyPr/>
          <a:lstStyle/>
          <a:p>
            <a:pPr marL="0" indent="0" eaLnBrk="1" hangingPunct="1">
              <a:buFont typeface="Wingdings" pitchFamily="2" charset="2"/>
              <a:buNone/>
            </a:pPr>
            <a:r>
              <a:rPr lang="en-US" altLang="en-US">
                <a:latin typeface="Tw Cen MT" charset="0"/>
              </a:rPr>
              <a:t>The knowledge, skills and processes specified in Missouri’s Learning Standards (MLS) will be measured by using a variety of test item types: selected response, constructed response and performance tasks.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eaLnBrk="1" hangingPunct="1"/>
            <a:r>
              <a:rPr lang="en-US" altLang="en-US">
                <a:latin typeface="Tw Cen MT" charset="0"/>
              </a:rPr>
              <a:t>Let’s define…</a:t>
            </a:r>
          </a:p>
        </p:txBody>
      </p:sp>
      <p:sp>
        <p:nvSpPr>
          <p:cNvPr id="3" name="Content Placeholder 2"/>
          <p:cNvSpPr>
            <a:spLocks noGrp="1"/>
          </p:cNvSpPr>
          <p:nvPr>
            <p:ph idx="1"/>
          </p:nvPr>
        </p:nvSpPr>
        <p:spPr>
          <a:xfrm>
            <a:off x="457200" y="1447800"/>
            <a:ext cx="8229600" cy="3962400"/>
          </a:xfrm>
        </p:spPr>
        <p:txBody>
          <a:bodyPr/>
          <a:lstStyle/>
          <a:p>
            <a:pPr eaLnBrk="1" hangingPunct="1">
              <a:defRPr/>
            </a:pPr>
            <a:r>
              <a:rPr lang="en-US" dirty="0">
                <a:ea typeface="+mn-ea"/>
                <a:cs typeface="+mn-cs"/>
              </a:rPr>
              <a:t>Selected Response assessments</a:t>
            </a:r>
          </a:p>
          <a:p>
            <a:pPr eaLnBrk="1" hangingPunct="1">
              <a:defRPr/>
            </a:pPr>
            <a:r>
              <a:rPr lang="en-US" dirty="0">
                <a:ea typeface="+mn-ea"/>
                <a:cs typeface="+mn-cs"/>
              </a:rPr>
              <a:t>Constructed Response assessments</a:t>
            </a:r>
          </a:p>
          <a:p>
            <a:pPr eaLnBrk="1" hangingPunct="1">
              <a:defRPr/>
            </a:pPr>
            <a:r>
              <a:rPr lang="en-US" dirty="0">
                <a:ea typeface="+mn-ea"/>
                <a:cs typeface="+mn-cs"/>
              </a:rPr>
              <a:t>Performance Assessments</a:t>
            </a:r>
          </a:p>
          <a:p>
            <a:pPr eaLnBrk="1" hangingPunct="1">
              <a:defRPr/>
            </a:pPr>
            <a:endParaRPr lang="en-US" dirty="0">
              <a:ea typeface="+mn-ea"/>
              <a:cs typeface="+mn-cs"/>
            </a:endParaRPr>
          </a:p>
          <a:p>
            <a:pPr marL="0" indent="0" eaLnBrk="1" hangingPunct="1">
              <a:buFont typeface="Wingdings" pitchFamily="2" charset="2"/>
              <a:buNone/>
              <a:defRPr/>
            </a:pPr>
            <a:endParaRPr lang="en-US" dirty="0">
              <a:ea typeface="+mn-ea"/>
              <a:cs typeface="+mn-cs"/>
            </a:endParaRPr>
          </a:p>
        </p:txBody>
      </p:sp>
      <p:pic>
        <p:nvPicPr>
          <p:cNvPr id="52228" name="Picture 3" descr="Screen Clipping"/>
          <p:cNvPicPr>
            <a:picLocks noChangeAspect="1"/>
          </p:cNvPicPr>
          <p:nvPr/>
        </p:nvPicPr>
        <p:blipFill>
          <a:blip r:embed="rId3" cstate="print"/>
          <a:srcRect/>
          <a:stretch>
            <a:fillRect/>
          </a:stretch>
        </p:blipFill>
        <p:spPr bwMode="auto">
          <a:xfrm>
            <a:off x="533400" y="3200400"/>
            <a:ext cx="4672013" cy="2481263"/>
          </a:xfrm>
          <a:prstGeom prst="rect">
            <a:avLst/>
          </a:prstGeom>
          <a:noFill/>
          <a:ln w="9525">
            <a:noFill/>
            <a:miter lim="800000"/>
            <a:headEnd/>
            <a:tailEnd/>
          </a:ln>
        </p:spPr>
      </p:pic>
      <p:sp>
        <p:nvSpPr>
          <p:cNvPr id="5" name="TextBox 4"/>
          <p:cNvSpPr txBox="1">
            <a:spLocks noChangeArrowheads="1"/>
          </p:cNvSpPr>
          <p:nvPr/>
        </p:nvSpPr>
        <p:spPr bwMode="auto">
          <a:xfrm>
            <a:off x="5943600" y="2819400"/>
            <a:ext cx="2980658" cy="2554545"/>
          </a:xfrm>
          <a:prstGeom prst="rect">
            <a:avLst/>
          </a:prstGeom>
          <a:noFill/>
          <a:ln w="9525">
            <a:noFill/>
            <a:miter lim="800000"/>
            <a:headEnd/>
            <a:tailEnd/>
          </a:ln>
        </p:spPr>
        <p:txBody>
          <a:bodyPr wrap="square">
            <a:spAutoFit/>
          </a:bodyPr>
          <a:lstStyle/>
          <a:p>
            <a:pPr eaLnBrk="1" hangingPunct="1"/>
            <a:r>
              <a:rPr lang="en-US" altLang="en-US" sz="2000" dirty="0">
                <a:latin typeface="Tw Cen MT" charset="0"/>
              </a:rPr>
              <a:t>Pull out this template and pair up with someone. Using your current level of understanding, create a definition, identify the benefits and considerations of each type of assessment.</a:t>
            </a:r>
          </a:p>
        </p:txBody>
      </p:sp>
      <p:cxnSp>
        <p:nvCxnSpPr>
          <p:cNvPr id="7" name="Straight Arrow Connector 6"/>
          <p:cNvCxnSpPr/>
          <p:nvPr/>
        </p:nvCxnSpPr>
        <p:spPr>
          <a:xfrm flipH="1">
            <a:off x="4876800" y="3810000"/>
            <a:ext cx="914400" cy="3810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7772400" y="235744"/>
            <a:ext cx="1151858" cy="914400"/>
            <a:chOff x="4867942" y="3758980"/>
            <a:chExt cx="1151858" cy="914400"/>
          </a:xfrm>
        </p:grpSpPr>
        <p:sp>
          <p:nvSpPr>
            <p:cNvPr id="9" name="Rectangle 8"/>
            <p:cNvSpPr/>
            <p:nvPr/>
          </p:nvSpPr>
          <p:spPr>
            <a:xfrm>
              <a:off x="4986596" y="3758980"/>
              <a:ext cx="914400" cy="914400"/>
            </a:xfrm>
            <a:prstGeom prst="rect">
              <a:avLst/>
            </a:prstGeom>
            <a:solidFill>
              <a:sysClr val="window" lastClr="FFFFFF"/>
            </a:solidFill>
            <a:ln w="38100" cap="flat" cmpd="sng" algn="ctr">
              <a:solidFill>
                <a:srgbClr val="5CA3D8">
                  <a:lumMod val="75000"/>
                </a:srgbClr>
              </a:solidFill>
              <a:prstDash val="solid"/>
            </a:ln>
            <a:effectLst/>
          </p:spPr>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a:ea typeface="+mn-ea"/>
                <a:cs typeface="+mn-cs"/>
              </a:endParaRPr>
            </a:p>
          </p:txBody>
        </p:sp>
        <p:pic>
          <p:nvPicPr>
            <p:cNvPr id="10" name="Picture 9" descr="C:\Users\dayad\Desktop\moedusail graphics\icons not buttons\reflecti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7942" y="3804700"/>
              <a:ext cx="1151858" cy="822960"/>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0" y="715963"/>
            <a:ext cx="8955088" cy="1096962"/>
          </a:xfrm>
        </p:spPr>
        <p:txBody>
          <a:bodyPr/>
          <a:lstStyle/>
          <a:p>
            <a:pPr eaLnBrk="1" hangingPunct="1"/>
            <a:r>
              <a:rPr lang="en-US" altLang="en-US">
                <a:latin typeface="Tw Cen MT" charset="0"/>
              </a:rPr>
              <a:t>Selected Response Assessments:</a:t>
            </a:r>
          </a:p>
        </p:txBody>
      </p:sp>
      <p:sp>
        <p:nvSpPr>
          <p:cNvPr id="54275" name="Content Placeholder 2"/>
          <p:cNvSpPr>
            <a:spLocks noGrp="1"/>
          </p:cNvSpPr>
          <p:nvPr>
            <p:ph idx="1"/>
          </p:nvPr>
        </p:nvSpPr>
        <p:spPr>
          <a:xfrm>
            <a:off x="457200" y="1828800"/>
            <a:ext cx="8229600" cy="4038600"/>
          </a:xfrm>
          <a:solidFill>
            <a:schemeClr val="bg1"/>
          </a:solidFill>
        </p:spPr>
        <p:txBody>
          <a:bodyPr/>
          <a:lstStyle/>
          <a:p>
            <a:pPr eaLnBrk="1" hangingPunct="1"/>
            <a:r>
              <a:rPr lang="en-US" altLang="en-US" sz="2800">
                <a:latin typeface="Tw Cen MT" charset="0"/>
              </a:rPr>
              <a:t>require students to select one or more correct responses from a provided list,</a:t>
            </a:r>
          </a:p>
          <a:p>
            <a:pPr eaLnBrk="1" hangingPunct="1"/>
            <a:r>
              <a:rPr lang="en-US" altLang="en-US" sz="2800">
                <a:latin typeface="Tw Cen MT" charset="0"/>
              </a:rPr>
              <a:t>include multiple-choice, true-false, matching, short answer/fill-in-the-blank,</a:t>
            </a:r>
          </a:p>
          <a:p>
            <a:pPr eaLnBrk="1" hangingPunct="1"/>
            <a:r>
              <a:rPr lang="en-US" altLang="en-US" sz="2800">
                <a:latin typeface="Tw Cen MT" charset="0"/>
              </a:rPr>
              <a:t>include short answer/fill-in-the-blank (with a listing of answer choices provided),</a:t>
            </a:r>
          </a:p>
          <a:p>
            <a:pPr eaLnBrk="1" hangingPunct="1"/>
            <a:r>
              <a:rPr lang="en-US" altLang="en-US" sz="2800">
                <a:latin typeface="Tw Cen MT" charset="0"/>
              </a:rPr>
              <a:t>assess the student’s knowledge of factual information, main concepts, and basic skills.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457200" y="990600"/>
            <a:ext cx="8229600" cy="1371600"/>
          </a:xfrm>
        </p:spPr>
        <p:txBody>
          <a:bodyPr/>
          <a:lstStyle/>
          <a:p>
            <a:pPr eaLnBrk="1" hangingPunct="1"/>
            <a:r>
              <a:rPr lang="en-US" altLang="en-US">
                <a:latin typeface="Tw Cen MT" charset="0"/>
              </a:rPr>
              <a:t>Benefits of Selected Response Items</a:t>
            </a:r>
          </a:p>
        </p:txBody>
      </p:sp>
      <p:sp>
        <p:nvSpPr>
          <p:cNvPr id="56323" name="Content Placeholder 2"/>
          <p:cNvSpPr>
            <a:spLocks noGrp="1"/>
          </p:cNvSpPr>
          <p:nvPr>
            <p:ph idx="1"/>
          </p:nvPr>
        </p:nvSpPr>
        <p:spPr>
          <a:xfrm>
            <a:off x="457200" y="2743200"/>
            <a:ext cx="8229600" cy="3048000"/>
          </a:xfrm>
        </p:spPr>
        <p:txBody>
          <a:bodyPr/>
          <a:lstStyle/>
          <a:p>
            <a:pPr eaLnBrk="1" hangingPunct="1"/>
            <a:r>
              <a:rPr lang="en-US" altLang="en-US">
                <a:latin typeface="Tw Cen MT" charset="0"/>
              </a:rPr>
              <a:t>Can be scored quickly</a:t>
            </a:r>
          </a:p>
          <a:p>
            <a:pPr eaLnBrk="1" hangingPunct="1"/>
            <a:r>
              <a:rPr lang="en-US" altLang="en-US">
                <a:latin typeface="Tw Cen MT" charset="0"/>
              </a:rPr>
              <a:t>Can be scored objectively as correct or incorrect</a:t>
            </a:r>
          </a:p>
          <a:p>
            <a:pPr eaLnBrk="1" hangingPunct="1"/>
            <a:r>
              <a:rPr lang="en-US" altLang="en-US">
                <a:latin typeface="Tw Cen MT" charset="0"/>
              </a:rPr>
              <a:t>Can cover a wide range of content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76200" y="685800"/>
            <a:ext cx="8869363" cy="868363"/>
          </a:xfrm>
        </p:spPr>
        <p:txBody>
          <a:bodyPr/>
          <a:lstStyle/>
          <a:p>
            <a:pPr eaLnBrk="1" hangingPunct="1"/>
            <a:r>
              <a:rPr lang="en-US" altLang="en-US" sz="4300">
                <a:latin typeface="Tw Cen MT" charset="0"/>
              </a:rPr>
              <a:t>Selected Response Considerations</a:t>
            </a:r>
          </a:p>
        </p:txBody>
      </p:sp>
      <p:sp>
        <p:nvSpPr>
          <p:cNvPr id="58371" name="Content Placeholder 2"/>
          <p:cNvSpPr>
            <a:spLocks noGrp="1"/>
          </p:cNvSpPr>
          <p:nvPr>
            <p:ph idx="1"/>
          </p:nvPr>
        </p:nvSpPr>
        <p:spPr>
          <a:xfrm>
            <a:off x="457200" y="1676400"/>
            <a:ext cx="8229600" cy="4267200"/>
          </a:xfrm>
        </p:spPr>
        <p:txBody>
          <a:bodyPr/>
          <a:lstStyle/>
          <a:p>
            <a:pPr eaLnBrk="1" hangingPunct="1"/>
            <a:r>
              <a:rPr lang="en-US" altLang="en-US">
                <a:latin typeface="Tw Cen MT" charset="0"/>
              </a:rPr>
              <a:t>Tend to promote memorization of factual information rather than higher-level understanding</a:t>
            </a:r>
          </a:p>
          <a:p>
            <a:pPr eaLnBrk="1" hangingPunct="1"/>
            <a:r>
              <a:rPr lang="en-US" altLang="en-US">
                <a:latin typeface="Tw Cen MT" charset="0"/>
              </a:rPr>
              <a:t>Inappropriate for some purposes (performance, writing, and creative thinking)</a:t>
            </a:r>
          </a:p>
          <a:p>
            <a:pPr eaLnBrk="1" hangingPunct="1"/>
            <a:r>
              <a:rPr lang="en-US" altLang="en-US">
                <a:latin typeface="Tw Cen MT" charset="0"/>
              </a:rPr>
              <a:t>Lack of student writing in most cases, unless part of assessment design</a:t>
            </a:r>
          </a:p>
        </p:txBody>
      </p:sp>
      <p:sp>
        <p:nvSpPr>
          <p:cNvPr id="58372" name="TextBox 3"/>
          <p:cNvSpPr txBox="1">
            <a:spLocks noChangeArrowheads="1"/>
          </p:cNvSpPr>
          <p:nvPr/>
        </p:nvSpPr>
        <p:spPr bwMode="auto">
          <a:xfrm>
            <a:off x="6324600" y="6248400"/>
            <a:ext cx="1981200" cy="338554"/>
          </a:xfrm>
          <a:prstGeom prst="rect">
            <a:avLst/>
          </a:prstGeom>
          <a:noFill/>
          <a:ln w="9525">
            <a:noFill/>
            <a:miter lim="800000"/>
            <a:headEnd/>
            <a:tailEnd/>
          </a:ln>
        </p:spPr>
        <p:txBody>
          <a:bodyPr>
            <a:spAutoFit/>
          </a:bodyPr>
          <a:lstStyle/>
          <a:p>
            <a:r>
              <a:rPr lang="en-US" altLang="en-US" sz="1600" dirty="0"/>
              <a:t>(</a:t>
            </a:r>
            <a:r>
              <a:rPr lang="en-US" altLang="en-US" sz="1600" dirty="0" err="1"/>
              <a:t>Haladyna</a:t>
            </a:r>
            <a:r>
              <a:rPr lang="en-US" altLang="en-US" sz="1600" dirty="0"/>
              <a:t>, 1997)</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457200" y="639763"/>
            <a:ext cx="8001000" cy="1493837"/>
          </a:xfrm>
        </p:spPr>
        <p:txBody>
          <a:bodyPr/>
          <a:lstStyle/>
          <a:p>
            <a:pPr eaLnBrk="1" hangingPunct="1"/>
            <a:r>
              <a:rPr lang="en-US" altLang="en-US" dirty="0">
                <a:latin typeface="Tw Cen MT" charset="0"/>
              </a:rPr>
              <a:t>Five Roadblocks to Effective </a:t>
            </a:r>
            <a:br>
              <a:rPr lang="en-US" altLang="en-US" dirty="0">
                <a:latin typeface="Tw Cen MT" charset="0"/>
              </a:rPr>
            </a:br>
            <a:r>
              <a:rPr lang="en-US" altLang="en-US" dirty="0">
                <a:latin typeface="Tw Cen MT" charset="0"/>
              </a:rPr>
              <a:t>Item Writing</a:t>
            </a:r>
          </a:p>
        </p:txBody>
      </p:sp>
      <p:sp>
        <p:nvSpPr>
          <p:cNvPr id="3" name="Content Placeholder 2"/>
          <p:cNvSpPr>
            <a:spLocks noGrp="1"/>
          </p:cNvSpPr>
          <p:nvPr>
            <p:ph idx="1"/>
          </p:nvPr>
        </p:nvSpPr>
        <p:spPr>
          <a:xfrm>
            <a:off x="1828800" y="2209800"/>
            <a:ext cx="6858000" cy="3581400"/>
          </a:xfrm>
        </p:spPr>
        <p:txBody>
          <a:bodyPr/>
          <a:lstStyle/>
          <a:p>
            <a:pPr eaLnBrk="1" hangingPunct="1">
              <a:defRPr/>
            </a:pPr>
            <a:r>
              <a:rPr lang="en-US" dirty="0">
                <a:ea typeface="+mn-ea"/>
                <a:cs typeface="+mn-cs"/>
              </a:rPr>
              <a:t> Unclear directions</a:t>
            </a:r>
          </a:p>
          <a:p>
            <a:pPr eaLnBrk="1" hangingPunct="1">
              <a:defRPr/>
            </a:pPr>
            <a:r>
              <a:rPr lang="en-US" dirty="0">
                <a:ea typeface="+mn-ea"/>
                <a:cs typeface="+mn-cs"/>
              </a:rPr>
              <a:t> Ambiguous statements</a:t>
            </a:r>
          </a:p>
          <a:p>
            <a:pPr eaLnBrk="1" hangingPunct="1">
              <a:defRPr/>
            </a:pPr>
            <a:r>
              <a:rPr lang="en-US" dirty="0">
                <a:ea typeface="+mn-ea"/>
                <a:cs typeface="+mn-cs"/>
              </a:rPr>
              <a:t> Unintentional clues</a:t>
            </a:r>
          </a:p>
          <a:p>
            <a:pPr eaLnBrk="1" hangingPunct="1">
              <a:defRPr/>
            </a:pPr>
            <a:r>
              <a:rPr lang="en-US" dirty="0">
                <a:ea typeface="+mn-ea"/>
                <a:cs typeface="+mn-cs"/>
              </a:rPr>
              <a:t> Complex phrasing</a:t>
            </a:r>
          </a:p>
          <a:p>
            <a:pPr eaLnBrk="1" hangingPunct="1">
              <a:defRPr/>
            </a:pPr>
            <a:r>
              <a:rPr lang="en-US" dirty="0">
                <a:ea typeface="+mn-ea"/>
                <a:cs typeface="+mn-cs"/>
              </a:rPr>
              <a:t> Difficult vocabulary</a:t>
            </a:r>
          </a:p>
        </p:txBody>
      </p:sp>
      <p:sp>
        <p:nvSpPr>
          <p:cNvPr id="60420" name="TextBox 3"/>
          <p:cNvSpPr txBox="1">
            <a:spLocks noChangeArrowheads="1"/>
          </p:cNvSpPr>
          <p:nvPr/>
        </p:nvSpPr>
        <p:spPr bwMode="auto">
          <a:xfrm>
            <a:off x="6553200" y="6172200"/>
            <a:ext cx="1828800" cy="338554"/>
          </a:xfrm>
          <a:prstGeom prst="rect">
            <a:avLst/>
          </a:prstGeom>
          <a:noFill/>
          <a:ln w="9525">
            <a:noFill/>
            <a:miter lim="800000"/>
            <a:headEnd/>
            <a:tailEnd/>
          </a:ln>
        </p:spPr>
        <p:txBody>
          <a:bodyPr>
            <a:spAutoFit/>
          </a:bodyPr>
          <a:lstStyle/>
          <a:p>
            <a:r>
              <a:rPr lang="en-US" altLang="en-US" sz="1600" dirty="0"/>
              <a:t>(</a:t>
            </a:r>
            <a:r>
              <a:rPr lang="en-US" altLang="en-US" sz="1600" dirty="0" err="1"/>
              <a:t>Popham</a:t>
            </a:r>
            <a:r>
              <a:rPr lang="en-US" altLang="en-US" sz="1600" dirty="0"/>
              <a:t>, 2003)</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708025"/>
          </a:xfrm>
        </p:spPr>
        <p:txBody>
          <a:bodyPr/>
          <a:lstStyle/>
          <a:p>
            <a:r>
              <a:rPr lang="en-US" dirty="0"/>
              <a:t>Hidden Slide #3</a:t>
            </a:r>
          </a:p>
        </p:txBody>
      </p:sp>
      <p:sp>
        <p:nvSpPr>
          <p:cNvPr id="3" name="Content Placeholder 2"/>
          <p:cNvSpPr>
            <a:spLocks noGrp="1"/>
          </p:cNvSpPr>
          <p:nvPr>
            <p:ph idx="1"/>
          </p:nvPr>
        </p:nvSpPr>
        <p:spPr>
          <a:xfrm>
            <a:off x="457200" y="2590800"/>
            <a:ext cx="8229600" cy="3200400"/>
          </a:xfrm>
        </p:spPr>
        <p:txBody>
          <a:bodyPr/>
          <a:lstStyle/>
          <a:p>
            <a:pPr marL="0" indent="0">
              <a:buNone/>
            </a:pPr>
            <a:r>
              <a:rPr lang="en-US" dirty="0"/>
              <a:t>Supplies needed:</a:t>
            </a:r>
          </a:p>
          <a:p>
            <a:pPr marL="0" indent="0">
              <a:buNone/>
            </a:pPr>
            <a:endParaRPr lang="en-US" dirty="0"/>
          </a:p>
          <a:p>
            <a:r>
              <a:rPr lang="en-US" dirty="0"/>
              <a:t>Index cards 3x5 or paper</a:t>
            </a:r>
          </a:p>
          <a:p>
            <a:r>
              <a:rPr lang="en-US" dirty="0"/>
              <a:t>Chart paper</a:t>
            </a:r>
          </a:p>
        </p:txBody>
      </p:sp>
    </p:spTree>
    <p:extLst>
      <p:ext uri="{BB962C8B-B14F-4D97-AF65-F5344CB8AC3E}">
        <p14:creationId xmlns:p14="http://schemas.microsoft.com/office/powerpoint/2010/main" val="556218078"/>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eaLnBrk="1" hangingPunct="1"/>
            <a:r>
              <a:rPr lang="en-US" altLang="en-US">
                <a:latin typeface="Tw Cen MT" charset="0"/>
              </a:rPr>
              <a:t>Key Points for Writing SR Items</a:t>
            </a:r>
          </a:p>
        </p:txBody>
      </p:sp>
      <p:sp>
        <p:nvSpPr>
          <p:cNvPr id="26627" name="Content Placeholder 2"/>
          <p:cNvSpPr>
            <a:spLocks noGrp="1"/>
          </p:cNvSpPr>
          <p:nvPr>
            <p:ph idx="1"/>
          </p:nvPr>
        </p:nvSpPr>
        <p:spPr>
          <a:xfrm>
            <a:off x="609600" y="1752600"/>
            <a:ext cx="8229600" cy="4267200"/>
          </a:xfrm>
          <a:solidFill>
            <a:schemeClr val="bg1"/>
          </a:solidFill>
        </p:spPr>
        <p:txBody>
          <a:bodyPr/>
          <a:lstStyle/>
          <a:p>
            <a:pPr eaLnBrk="1" hangingPunct="1">
              <a:defRPr/>
            </a:pPr>
            <a:r>
              <a:rPr lang="en-US" altLang="en-US" sz="2800" dirty="0">
                <a:ea typeface="+mn-ea"/>
                <a:cs typeface="+mn-cs"/>
              </a:rPr>
              <a:t>Write item stem first; then write distractors including the correct response or responses.</a:t>
            </a:r>
          </a:p>
          <a:p>
            <a:pPr eaLnBrk="1" hangingPunct="1">
              <a:defRPr/>
            </a:pPr>
            <a:r>
              <a:rPr lang="en-US" altLang="en-US" dirty="0">
                <a:ea typeface="+mn-ea"/>
                <a:cs typeface="+mn-cs"/>
              </a:rPr>
              <a:t>Choose an appropriate format.</a:t>
            </a:r>
          </a:p>
          <a:p>
            <a:pPr eaLnBrk="1" hangingPunct="1">
              <a:defRPr/>
            </a:pPr>
            <a:r>
              <a:rPr lang="en-US" altLang="en-US" dirty="0">
                <a:ea typeface="+mn-ea"/>
                <a:cs typeface="+mn-cs"/>
              </a:rPr>
              <a:t>Make sure the items will produce the needed  evidence to determine mastery.</a:t>
            </a:r>
          </a:p>
          <a:p>
            <a:pPr eaLnBrk="1" hangingPunct="1">
              <a:defRPr/>
            </a:pPr>
            <a:r>
              <a:rPr lang="en-US" altLang="en-US" dirty="0">
                <a:ea typeface="+mn-ea"/>
                <a:cs typeface="+mn-cs"/>
              </a:rPr>
              <a:t>Include the vocabulary of the standard.</a:t>
            </a:r>
          </a:p>
          <a:p>
            <a:pPr eaLnBrk="1" hangingPunct="1">
              <a:defRPr/>
            </a:pPr>
            <a:r>
              <a:rPr lang="en-US" altLang="en-US" dirty="0">
                <a:ea typeface="+mn-ea"/>
                <a:cs typeface="+mn-cs"/>
              </a:rPr>
              <a:t>Match the rigor of the question with the rigor of the standard.</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0" y="982980"/>
            <a:ext cx="9144000" cy="1226820"/>
          </a:xfrm>
        </p:spPr>
        <p:txBody>
          <a:bodyPr/>
          <a:lstStyle/>
          <a:p>
            <a:pPr eaLnBrk="1" hangingPunct="1"/>
            <a:r>
              <a:rPr lang="en-US" altLang="en-US" sz="4200" dirty="0">
                <a:latin typeface="Tw Cen MT" charset="0"/>
              </a:rPr>
              <a:t>Example of a Selected Response Item</a:t>
            </a:r>
          </a:p>
        </p:txBody>
      </p:sp>
      <p:sp>
        <p:nvSpPr>
          <p:cNvPr id="64515" name="Rectangle 1"/>
          <p:cNvSpPr>
            <a:spLocks noChangeArrowheads="1"/>
          </p:cNvSpPr>
          <p:nvPr/>
        </p:nvSpPr>
        <p:spPr bwMode="auto">
          <a:xfrm>
            <a:off x="533400" y="2133600"/>
            <a:ext cx="7772400" cy="3986213"/>
          </a:xfrm>
          <a:prstGeom prst="rect">
            <a:avLst/>
          </a:prstGeom>
          <a:solidFill>
            <a:schemeClr val="bg1"/>
          </a:solidFill>
          <a:ln w="9525">
            <a:noFill/>
            <a:miter lim="800000"/>
            <a:headEnd/>
            <a:tailEnd/>
          </a:ln>
        </p:spPr>
        <p:txBody>
          <a:bodyPr>
            <a:spAutoFit/>
          </a:bodyPr>
          <a:lstStyle/>
          <a:p>
            <a:r>
              <a:rPr lang="en-US" altLang="en-US" sz="2100"/>
              <a:t>1.  An example of a predator-prey relationship would be </a:t>
            </a:r>
          </a:p>
          <a:p>
            <a:pPr marL="971550" lvl="1" indent="-514350">
              <a:buFont typeface="Calibri" pitchFamily="34" charset="0"/>
              <a:buAutoNum type="alphaLcPeriod"/>
            </a:pPr>
            <a:r>
              <a:rPr lang="en-US" altLang="en-US" sz="2100"/>
              <a:t>tree – water.</a:t>
            </a:r>
          </a:p>
          <a:p>
            <a:pPr marL="971550" lvl="1" indent="-514350">
              <a:buFont typeface="Calibri" pitchFamily="34" charset="0"/>
              <a:buAutoNum type="alphaLcPeriod"/>
            </a:pPr>
            <a:r>
              <a:rPr lang="en-US" altLang="en-US" sz="2100"/>
              <a:t>cow – grass.</a:t>
            </a:r>
          </a:p>
          <a:p>
            <a:pPr marL="971550" lvl="1" indent="-514350">
              <a:buFont typeface="Calibri" pitchFamily="34" charset="0"/>
              <a:buAutoNum type="alphaLcPeriod"/>
            </a:pPr>
            <a:r>
              <a:rPr lang="en-US" altLang="en-US" sz="2100"/>
              <a:t>hawk – mouse. </a:t>
            </a:r>
          </a:p>
          <a:p>
            <a:pPr marL="971550" lvl="1" indent="-514350">
              <a:buFont typeface="Calibri" pitchFamily="34" charset="0"/>
              <a:buAutoNum type="alphaLcPeriod"/>
            </a:pPr>
            <a:r>
              <a:rPr lang="en-US" altLang="en-US" sz="2100"/>
              <a:t>tick – dog.</a:t>
            </a:r>
          </a:p>
          <a:p>
            <a:r>
              <a:rPr lang="en-US" altLang="en-US" sz="2100"/>
              <a:t> </a:t>
            </a:r>
          </a:p>
          <a:p>
            <a:r>
              <a:rPr lang="en-US" altLang="en-US" sz="2100"/>
              <a:t>2.  The food chain is </a:t>
            </a:r>
          </a:p>
          <a:p>
            <a:pPr marL="971550" lvl="1" indent="-514350">
              <a:buFont typeface="Calibri" pitchFamily="34" charset="0"/>
              <a:buAutoNum type="alphaLcPeriod"/>
            </a:pPr>
            <a:r>
              <a:rPr lang="en-US" altLang="en-US" sz="2100"/>
              <a:t>the same as a food web.</a:t>
            </a:r>
          </a:p>
          <a:p>
            <a:pPr marL="971550" lvl="1" indent="-514350">
              <a:buFont typeface="Calibri" pitchFamily="34" charset="0"/>
              <a:buAutoNum type="alphaLcPeriod"/>
            </a:pPr>
            <a:r>
              <a:rPr lang="en-US" altLang="en-US" sz="2100"/>
              <a:t>the line from producers to consumers.</a:t>
            </a:r>
          </a:p>
          <a:p>
            <a:pPr marL="971550" lvl="1" indent="-514350">
              <a:buFont typeface="Calibri" pitchFamily="34" charset="0"/>
              <a:buAutoNum type="alphaLcPeriod"/>
            </a:pPr>
            <a:r>
              <a:rPr lang="en-US" altLang="en-US" sz="2100"/>
              <a:t>always the same number of levels.</a:t>
            </a:r>
          </a:p>
          <a:p>
            <a:pPr marL="971550" lvl="1" indent="-514350">
              <a:buFont typeface="Calibri" pitchFamily="34" charset="0"/>
              <a:buAutoNum type="alphaLcPeriod"/>
            </a:pPr>
            <a:r>
              <a:rPr lang="en-US" altLang="en-US" sz="2100"/>
              <a:t>where we go to buy our groceries.</a:t>
            </a:r>
          </a:p>
          <a:p>
            <a:r>
              <a:rPr lang="en-US" altLang="en-US" sz="2200"/>
              <a:t> </a:t>
            </a:r>
          </a:p>
        </p:txBody>
      </p:sp>
      <p:grpSp>
        <p:nvGrpSpPr>
          <p:cNvPr id="4" name="Group 3"/>
          <p:cNvGrpSpPr/>
          <p:nvPr/>
        </p:nvGrpSpPr>
        <p:grpSpPr>
          <a:xfrm>
            <a:off x="7729871" y="114300"/>
            <a:ext cx="1151858" cy="914400"/>
            <a:chOff x="4867942" y="3758980"/>
            <a:chExt cx="1151858" cy="914400"/>
          </a:xfrm>
        </p:grpSpPr>
        <p:sp>
          <p:nvSpPr>
            <p:cNvPr id="5" name="Rectangle 4"/>
            <p:cNvSpPr/>
            <p:nvPr/>
          </p:nvSpPr>
          <p:spPr>
            <a:xfrm>
              <a:off x="4986596" y="3758980"/>
              <a:ext cx="914400" cy="914400"/>
            </a:xfrm>
            <a:prstGeom prst="rect">
              <a:avLst/>
            </a:prstGeom>
            <a:solidFill>
              <a:sysClr val="window" lastClr="FFFFFF"/>
            </a:solidFill>
            <a:ln w="38100" cap="flat" cmpd="sng" algn="ctr">
              <a:solidFill>
                <a:srgbClr val="5CA3D8">
                  <a:lumMod val="75000"/>
                </a:srgbClr>
              </a:solidFill>
              <a:prstDash val="solid"/>
            </a:ln>
            <a:effectLst/>
          </p:spPr>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a:ea typeface="+mn-ea"/>
                <a:cs typeface="+mn-cs"/>
              </a:endParaRPr>
            </a:p>
          </p:txBody>
        </p:sp>
        <p:pic>
          <p:nvPicPr>
            <p:cNvPr id="6" name="Picture 5" descr="C:\Users\dayad\Desktop\moedusail graphics\icons not buttons\reflec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7942" y="3804700"/>
              <a:ext cx="1151858" cy="822960"/>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495300" y="685800"/>
            <a:ext cx="8153400" cy="1066800"/>
          </a:xfrm>
        </p:spPr>
        <p:txBody>
          <a:bodyPr/>
          <a:lstStyle/>
          <a:p>
            <a:pPr eaLnBrk="1" hangingPunct="1"/>
            <a:r>
              <a:rPr lang="en-US" altLang="en-US" sz="3600">
                <a:latin typeface="Tw Cen MT" charset="0"/>
              </a:rPr>
              <a:t>Example of Selected Response Item</a:t>
            </a:r>
            <a:br>
              <a:rPr lang="en-US" altLang="en-US" sz="3600">
                <a:latin typeface="Tw Cen MT" charset="0"/>
              </a:rPr>
            </a:br>
            <a:r>
              <a:rPr lang="en-US" altLang="en-US" sz="3600">
                <a:latin typeface="Tw Cen MT" charset="0"/>
              </a:rPr>
              <a:t>Based on Text </a:t>
            </a:r>
          </a:p>
        </p:txBody>
      </p:sp>
      <p:sp>
        <p:nvSpPr>
          <p:cNvPr id="66563" name="Rectangle 1"/>
          <p:cNvSpPr>
            <a:spLocks noChangeArrowheads="1"/>
          </p:cNvSpPr>
          <p:nvPr/>
        </p:nvSpPr>
        <p:spPr bwMode="auto">
          <a:xfrm>
            <a:off x="495300" y="1752600"/>
            <a:ext cx="8382000" cy="3970338"/>
          </a:xfrm>
          <a:prstGeom prst="rect">
            <a:avLst/>
          </a:prstGeom>
          <a:solidFill>
            <a:schemeClr val="bg1"/>
          </a:solidFill>
          <a:ln w="9525">
            <a:noFill/>
            <a:miter lim="800000"/>
            <a:headEnd/>
            <a:tailEnd/>
          </a:ln>
        </p:spPr>
        <p:txBody>
          <a:bodyPr>
            <a:spAutoFit/>
          </a:bodyPr>
          <a:lstStyle/>
          <a:p>
            <a:r>
              <a:rPr lang="en-US" altLang="en-US" sz="2800"/>
              <a:t>The Supreme Court is the highest court in the United States.  The Supreme Court hears cases that are appealed from lower courts.  Of the 7,500 cases that reach the Court each year, only about 80-100 cases are accepted.  Once the Court makes a decision, it can only be changed by another Supreme Court decision or by changing the Constitution.  This power is really important in the lives of many people.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solidFill>
            <a:schemeClr val="bg1"/>
          </a:solidFill>
        </p:spPr>
        <p:txBody>
          <a:bodyPr/>
          <a:lstStyle/>
          <a:p>
            <a:r>
              <a:rPr lang="en-US" altLang="en-US">
                <a:latin typeface="Tw Cen MT" charset="0"/>
              </a:rPr>
              <a:t>Supreme Court</a:t>
            </a:r>
          </a:p>
        </p:txBody>
      </p:sp>
      <p:sp>
        <p:nvSpPr>
          <p:cNvPr id="68611" name="Content Placeholder 2"/>
          <p:cNvSpPr>
            <a:spLocks noGrp="1"/>
          </p:cNvSpPr>
          <p:nvPr>
            <p:ph idx="1"/>
          </p:nvPr>
        </p:nvSpPr>
        <p:spPr>
          <a:xfrm>
            <a:off x="228600" y="1828800"/>
            <a:ext cx="8763000" cy="3962400"/>
          </a:xfrm>
          <a:solidFill>
            <a:schemeClr val="bg1"/>
          </a:solidFill>
        </p:spPr>
        <p:txBody>
          <a:bodyPr/>
          <a:lstStyle/>
          <a:p>
            <a:pPr marL="0" indent="0">
              <a:buFont typeface="Wingdings" pitchFamily="2" charset="2"/>
              <a:buNone/>
            </a:pPr>
            <a:r>
              <a:rPr lang="en-US" altLang="en-US" sz="2800">
                <a:latin typeface="Arial" pitchFamily="34" charset="0"/>
                <a:cs typeface="Arial" pitchFamily="34" charset="0"/>
              </a:rPr>
              <a:t>1.  	Based on the text, which answer shows how 	previous Supreme Court decisions can be 	changed? </a:t>
            </a:r>
          </a:p>
          <a:p>
            <a:pPr marL="971550" lvl="1" indent="-514350">
              <a:buClr>
                <a:srgbClr val="95261F"/>
              </a:buClr>
              <a:buFont typeface="Calibri" pitchFamily="34" charset="0"/>
              <a:buAutoNum type="alphaLcPeriod"/>
            </a:pPr>
            <a:r>
              <a:rPr lang="en-US" altLang="en-US">
                <a:latin typeface="Arial" pitchFamily="34" charset="0"/>
              </a:rPr>
              <a:t>By amending the Declaration of Independence.</a:t>
            </a:r>
          </a:p>
          <a:p>
            <a:pPr marL="971550" lvl="1" indent="-514350">
              <a:buClr>
                <a:srgbClr val="95261F"/>
              </a:buClr>
              <a:buFont typeface="Calibri" pitchFamily="34" charset="0"/>
              <a:buAutoNum type="alphaLcPeriod"/>
            </a:pPr>
            <a:r>
              <a:rPr lang="en-US" altLang="en-US">
                <a:latin typeface="Arial" pitchFamily="34" charset="0"/>
              </a:rPr>
              <a:t>By a process of impeachment.</a:t>
            </a:r>
          </a:p>
          <a:p>
            <a:pPr marL="971550" lvl="1" indent="-514350">
              <a:buClr>
                <a:srgbClr val="95261F"/>
              </a:buClr>
              <a:buFont typeface="Calibri" pitchFamily="34" charset="0"/>
              <a:buAutoNum type="alphaLcPeriod"/>
            </a:pPr>
            <a:r>
              <a:rPr lang="en-US" altLang="en-US">
                <a:latin typeface="Arial" pitchFamily="34" charset="0"/>
              </a:rPr>
              <a:t>By a president’s executive decision.</a:t>
            </a:r>
          </a:p>
          <a:p>
            <a:pPr marL="971550" lvl="1" indent="-514350">
              <a:buClr>
                <a:srgbClr val="95261F"/>
              </a:buClr>
              <a:buFont typeface="Calibri" pitchFamily="34" charset="0"/>
              <a:buAutoNum type="alphaLcPeriod"/>
            </a:pPr>
            <a:r>
              <a:rPr lang="en-US" altLang="en-US">
                <a:latin typeface="Arial" pitchFamily="34" charset="0"/>
              </a:rPr>
              <a:t>By another Supreme Court decision.</a:t>
            </a:r>
          </a:p>
          <a:p>
            <a:pPr marL="0" indent="0">
              <a:buFont typeface="Wingdings" pitchFamily="2" charset="2"/>
              <a:buNone/>
            </a:pPr>
            <a:endParaRPr lang="en-US" altLang="en-US">
              <a:latin typeface="Tw Cen MT"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410200"/>
          </a:xfrm>
          <a:solidFill>
            <a:schemeClr val="bg1"/>
          </a:solidFill>
        </p:spPr>
        <p:txBody>
          <a:bodyPr/>
          <a:lstStyle/>
          <a:p>
            <a:pPr marL="514350" indent="-514350">
              <a:buFont typeface="Wingdings" charset="0"/>
              <a:buAutoNum type="arabicPeriod" startAt="2"/>
              <a:defRPr/>
            </a:pPr>
            <a:r>
              <a:rPr lang="en-US" dirty="0">
                <a:ea typeface="ＭＳ Ｐゴシック" charset="0"/>
                <a:cs typeface="+mn-cs"/>
              </a:rPr>
              <a:t>Based on the text, what will </a:t>
            </a:r>
            <a:r>
              <a:rPr lang="en-US" b="1" dirty="0">
                <a:ea typeface="ＭＳ Ｐゴシック" charset="0"/>
                <a:cs typeface="+mn-cs"/>
              </a:rPr>
              <a:t>most likely </a:t>
            </a:r>
            <a:r>
              <a:rPr lang="en-US" dirty="0">
                <a:ea typeface="ＭＳ Ｐゴシック" charset="0"/>
                <a:cs typeface="+mn-cs"/>
              </a:rPr>
              <a:t>happen to a case that is sent to the Supreme Court?</a:t>
            </a:r>
          </a:p>
          <a:p>
            <a:pPr marL="971550" lvl="1" indent="-514350">
              <a:buFont typeface="+mj-lt"/>
              <a:buAutoNum type="alphaLcPeriod"/>
              <a:defRPr/>
            </a:pPr>
            <a:r>
              <a:rPr lang="en-US" sz="3200" dirty="0">
                <a:ea typeface="ＭＳ Ｐゴシック" charset="0"/>
                <a:cs typeface="+mn-cs"/>
              </a:rPr>
              <a:t>The Supreme Court will fail to accept it.</a:t>
            </a:r>
          </a:p>
          <a:p>
            <a:pPr marL="971550" lvl="1" indent="-514350">
              <a:buFont typeface="+mj-lt"/>
              <a:buAutoNum type="alphaLcPeriod"/>
              <a:defRPr/>
            </a:pPr>
            <a:r>
              <a:rPr lang="en-US" sz="3200" dirty="0">
                <a:ea typeface="ＭＳ Ｐゴシック" charset="0"/>
                <a:cs typeface="+mn-cs"/>
              </a:rPr>
              <a:t>The Supreme Court will send it to a higher court.</a:t>
            </a:r>
          </a:p>
          <a:p>
            <a:pPr marL="971550" lvl="1" indent="-514350">
              <a:buFont typeface="+mj-lt"/>
              <a:buAutoNum type="alphaLcPeriod"/>
              <a:defRPr/>
            </a:pPr>
            <a:r>
              <a:rPr lang="en-US" sz="3200" dirty="0">
                <a:ea typeface="ＭＳ Ｐゴシック" charset="0"/>
                <a:cs typeface="+mn-cs"/>
              </a:rPr>
              <a:t>The Supreme Court will begin a process of impeachment.</a:t>
            </a:r>
          </a:p>
          <a:p>
            <a:pPr marL="971550" lvl="1" indent="-514350">
              <a:buFont typeface="+mj-lt"/>
              <a:buAutoNum type="alphaLcPeriod"/>
              <a:defRPr/>
            </a:pPr>
            <a:r>
              <a:rPr lang="en-US" sz="3200" dirty="0">
                <a:ea typeface="ＭＳ Ｐゴシック" charset="0"/>
                <a:cs typeface="+mn-cs"/>
              </a:rPr>
              <a:t>The Supreme Court will make a decision that amends the Constitution.</a:t>
            </a:r>
          </a:p>
          <a:p>
            <a:pPr marL="0" indent="0">
              <a:buFont typeface="Wingdings" charset="0"/>
              <a:buNone/>
              <a:defRPr/>
            </a:pPr>
            <a:endParaRPr lang="en-US" dirty="0">
              <a:ea typeface="ＭＳ Ｐゴシック" charset="0"/>
              <a:cs typeface="+mn-c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152400" y="685800"/>
            <a:ext cx="8991600" cy="1371600"/>
          </a:xfrm>
          <a:solidFill>
            <a:schemeClr val="bg1"/>
          </a:solidFill>
        </p:spPr>
        <p:txBody>
          <a:bodyPr/>
          <a:lstStyle/>
          <a:p>
            <a:pPr eaLnBrk="1" hangingPunct="1"/>
            <a:r>
              <a:rPr lang="en-US" altLang="en-US">
                <a:latin typeface="Tw Cen MT" charset="0"/>
              </a:rPr>
              <a:t>Example of a Selected Response Item for Industrial Technology</a:t>
            </a:r>
          </a:p>
        </p:txBody>
      </p:sp>
      <p:sp>
        <p:nvSpPr>
          <p:cNvPr id="74755" name="Rectangle 1"/>
          <p:cNvSpPr>
            <a:spLocks noChangeArrowheads="1"/>
          </p:cNvSpPr>
          <p:nvPr/>
        </p:nvSpPr>
        <p:spPr bwMode="auto">
          <a:xfrm>
            <a:off x="342900" y="2362200"/>
            <a:ext cx="8534400" cy="3540125"/>
          </a:xfrm>
          <a:prstGeom prst="rect">
            <a:avLst/>
          </a:prstGeom>
          <a:solidFill>
            <a:schemeClr val="bg1"/>
          </a:solidFill>
          <a:ln w="9525">
            <a:noFill/>
            <a:miter lim="800000"/>
            <a:headEnd/>
            <a:tailEnd/>
          </a:ln>
        </p:spPr>
        <p:txBody>
          <a:bodyPr>
            <a:spAutoFit/>
          </a:bodyPr>
          <a:lstStyle/>
          <a:p>
            <a:r>
              <a:rPr lang="en-US" altLang="en-US" sz="2800"/>
              <a:t>1.	Before students begin working in the shop, 	they should </a:t>
            </a:r>
          </a:p>
          <a:p>
            <a:r>
              <a:rPr lang="en-US" altLang="en-US" sz="2800"/>
              <a:t> </a:t>
            </a:r>
          </a:p>
          <a:p>
            <a:pPr marL="971550" lvl="1" indent="-514350">
              <a:buFont typeface="Calibri" pitchFamily="34" charset="0"/>
              <a:buAutoNum type="alphaLcPeriod"/>
            </a:pPr>
            <a:r>
              <a:rPr lang="en-US" altLang="en-US" sz="2800"/>
              <a:t>know how to operate every piece of equipment </a:t>
            </a:r>
          </a:p>
          <a:p>
            <a:pPr marL="971550" lvl="1" indent="-514350">
              <a:buFont typeface="Calibri" pitchFamily="34" charset="0"/>
              <a:buAutoNum type="alphaLcPeriod"/>
            </a:pPr>
            <a:r>
              <a:rPr lang="en-US" altLang="en-US" sz="2800"/>
              <a:t>know the safety rules for working in the shop </a:t>
            </a:r>
          </a:p>
          <a:p>
            <a:pPr marL="971550" lvl="1" indent="-514350">
              <a:buFont typeface="Calibri" pitchFamily="34" charset="0"/>
              <a:buAutoNum type="alphaLcPeriod"/>
            </a:pPr>
            <a:r>
              <a:rPr lang="en-US" altLang="en-US" sz="2800"/>
              <a:t>read the textbook to learn how to design plans</a:t>
            </a:r>
          </a:p>
          <a:p>
            <a:pPr marL="971550" lvl="1" indent="-514350">
              <a:buFont typeface="Calibri" pitchFamily="34" charset="0"/>
              <a:buAutoNum type="alphaLcPeriod"/>
            </a:pPr>
            <a:r>
              <a:rPr lang="en-US" altLang="en-US" sz="2800"/>
              <a:t>wash their hands, change clothes, and tie their shoes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4953000"/>
          </a:xfrm>
          <a:solidFill>
            <a:schemeClr val="bg1"/>
          </a:solidFill>
        </p:spPr>
        <p:txBody>
          <a:bodyPr/>
          <a:lstStyle/>
          <a:p>
            <a:pPr marL="514350" indent="-514350">
              <a:buFont typeface="Wingdings" charset="0"/>
              <a:buAutoNum type="arabicPeriod" startAt="2"/>
              <a:defRPr/>
            </a:pPr>
            <a:r>
              <a:rPr lang="en-US" sz="2800" dirty="0">
                <a:latin typeface="Arial"/>
                <a:ea typeface="ＭＳ Ｐゴシック" charset="0"/>
                <a:cs typeface="Arial"/>
              </a:rPr>
              <a:t>Regardless of where students are working, the most important </a:t>
            </a:r>
            <a:r>
              <a:rPr lang="en-US" sz="2800" u="sng" dirty="0">
                <a:latin typeface="Arial"/>
                <a:ea typeface="ＭＳ Ｐゴシック" charset="0"/>
                <a:cs typeface="Arial"/>
              </a:rPr>
              <a:t>safety</a:t>
            </a:r>
            <a:r>
              <a:rPr lang="en-US" sz="2800" dirty="0">
                <a:latin typeface="Arial"/>
                <a:ea typeface="ＭＳ Ｐゴシック" charset="0"/>
                <a:cs typeface="Arial"/>
              </a:rPr>
              <a:t> rule is </a:t>
            </a:r>
          </a:p>
          <a:p>
            <a:pPr marL="971550" lvl="1" indent="-514350">
              <a:buFont typeface="+mj-lt"/>
              <a:buAutoNum type="alphaLcPeriod"/>
              <a:defRPr/>
            </a:pPr>
            <a:r>
              <a:rPr lang="en-US" dirty="0">
                <a:latin typeface="Arial"/>
                <a:ea typeface="ＭＳ Ｐゴシック" charset="0"/>
                <a:cs typeface="Arial"/>
              </a:rPr>
              <a:t>return all tools to their proper location before leaving.</a:t>
            </a:r>
          </a:p>
          <a:p>
            <a:pPr marL="971550" lvl="1" indent="-514350">
              <a:buFont typeface="+mj-lt"/>
              <a:buAutoNum type="alphaLcPeriod"/>
              <a:defRPr/>
            </a:pPr>
            <a:r>
              <a:rPr lang="en-US" dirty="0">
                <a:latin typeface="Arial"/>
                <a:ea typeface="ＭＳ Ｐゴシック" charset="0"/>
                <a:cs typeface="Arial"/>
              </a:rPr>
              <a:t>sweep the area where work was completed after work is done.</a:t>
            </a:r>
          </a:p>
          <a:p>
            <a:pPr marL="971550" lvl="1" indent="-514350">
              <a:buFont typeface="+mj-lt"/>
              <a:buAutoNum type="alphaLcPeriod"/>
              <a:defRPr/>
            </a:pPr>
            <a:r>
              <a:rPr lang="en-US" dirty="0">
                <a:latin typeface="Arial"/>
                <a:ea typeface="ＭＳ Ｐゴシック" charset="0"/>
                <a:cs typeface="Arial"/>
              </a:rPr>
              <a:t>wear safety glasses or goggles at all times in the shop area.</a:t>
            </a:r>
          </a:p>
          <a:p>
            <a:pPr marL="971550" lvl="1" indent="-514350">
              <a:buFont typeface="+mj-lt"/>
              <a:buAutoNum type="alphaLcPeriod"/>
              <a:defRPr/>
            </a:pPr>
            <a:r>
              <a:rPr lang="en-US" dirty="0">
                <a:latin typeface="Arial"/>
                <a:ea typeface="ＭＳ Ｐゴシック" charset="0"/>
                <a:cs typeface="Arial"/>
              </a:rPr>
              <a:t>bring prints or drawings to the area before beginning work.</a:t>
            </a:r>
          </a:p>
          <a:p>
            <a:pPr marL="0" indent="0">
              <a:buFont typeface="Wingdings" charset="0"/>
              <a:buNone/>
              <a:defRPr/>
            </a:pPr>
            <a:endParaRPr lang="en-US" sz="2800" dirty="0">
              <a:latin typeface="Arial"/>
              <a:ea typeface="ＭＳ Ｐゴシック" charset="0"/>
              <a:cs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pPr eaLnBrk="1" hangingPunct="1"/>
            <a:r>
              <a:rPr lang="en-US" altLang="en-US">
                <a:latin typeface="Tw Cen MT" charset="0"/>
              </a:rPr>
              <a:t>Video Clip </a:t>
            </a:r>
          </a:p>
        </p:txBody>
      </p:sp>
      <p:sp>
        <p:nvSpPr>
          <p:cNvPr id="78851" name="Content Placeholder 2"/>
          <p:cNvSpPr>
            <a:spLocks noGrp="1"/>
          </p:cNvSpPr>
          <p:nvPr>
            <p:ph idx="1"/>
          </p:nvPr>
        </p:nvSpPr>
        <p:spPr>
          <a:xfrm>
            <a:off x="457200" y="1828800"/>
            <a:ext cx="8229600" cy="3962400"/>
          </a:xfrm>
        </p:spPr>
        <p:txBody>
          <a:bodyPr/>
          <a:lstStyle/>
          <a:p>
            <a:pPr eaLnBrk="1" hangingPunct="1"/>
            <a:r>
              <a:rPr lang="en-US" altLang="en-US" sz="2800">
                <a:latin typeface="Tw Cen MT" charset="0"/>
                <a:hlinkClick r:id="rId3"/>
              </a:rPr>
              <a:t>http://www.youtube.com/watch?v=gp7W6wV-obs</a:t>
            </a:r>
            <a:endParaRPr lang="en-US" altLang="en-US" sz="2800">
              <a:latin typeface="Tw Cen MT" charset="0"/>
            </a:endParaRPr>
          </a:p>
          <a:p>
            <a:pPr eaLnBrk="1" hangingPunct="1"/>
            <a:endParaRPr lang="en-US" altLang="en-US">
              <a:latin typeface="Tw Cen MT" charset="0"/>
            </a:endParaRPr>
          </a:p>
          <a:p>
            <a:pPr eaLnBrk="1" hangingPunct="1"/>
            <a:endParaRPr lang="en-US" altLang="en-US">
              <a:latin typeface="Tw Cen MT"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612775" y="609600"/>
            <a:ext cx="8153400" cy="762000"/>
          </a:xfrm>
        </p:spPr>
        <p:txBody>
          <a:bodyPr/>
          <a:lstStyle/>
          <a:p>
            <a:pPr eaLnBrk="1" hangingPunct="1"/>
            <a:r>
              <a:rPr lang="en-US" altLang="en-US">
                <a:latin typeface="Tw Cen MT" charset="0"/>
              </a:rPr>
              <a:t>Constructed Response Items</a:t>
            </a:r>
          </a:p>
        </p:txBody>
      </p:sp>
      <p:sp>
        <p:nvSpPr>
          <p:cNvPr id="80899" name="Content Placeholder 2"/>
          <p:cNvSpPr>
            <a:spLocks noGrp="1"/>
          </p:cNvSpPr>
          <p:nvPr>
            <p:ph idx="1"/>
          </p:nvPr>
        </p:nvSpPr>
        <p:spPr>
          <a:xfrm>
            <a:off x="457200" y="1524000"/>
            <a:ext cx="8229600" cy="4191000"/>
          </a:xfrm>
          <a:solidFill>
            <a:schemeClr val="bg1"/>
          </a:solidFill>
        </p:spPr>
        <p:txBody>
          <a:bodyPr/>
          <a:lstStyle/>
          <a:p>
            <a:pPr eaLnBrk="1" hangingPunct="1"/>
            <a:r>
              <a:rPr lang="en-US" altLang="en-US" sz="2800">
                <a:latin typeface="Tw Cen MT" charset="0"/>
              </a:rPr>
              <a:t>Require students to organize and use knowledge and skills</a:t>
            </a:r>
          </a:p>
          <a:p>
            <a:pPr eaLnBrk="1" hangingPunct="1"/>
            <a:r>
              <a:rPr lang="en-US" altLang="en-US" sz="2800">
                <a:latin typeface="Tw Cen MT" charset="0"/>
              </a:rPr>
              <a:t>Include short-answer, open response, extended response, and essays</a:t>
            </a:r>
          </a:p>
          <a:p>
            <a:pPr eaLnBrk="1" hangingPunct="1"/>
            <a:r>
              <a:rPr lang="en-US" altLang="en-US" sz="2800">
                <a:latin typeface="Tw Cen MT" charset="0"/>
              </a:rPr>
              <a:t>Are more likely to reveal whether or not students understand and can apply what they are learning</a:t>
            </a:r>
          </a:p>
          <a:p>
            <a:pPr eaLnBrk="1" hangingPunct="1"/>
            <a:r>
              <a:rPr lang="en-US" altLang="en-US" sz="2800">
                <a:latin typeface="Tw Cen MT" charset="0"/>
              </a:rPr>
              <a:t>Utilize performance criteria (rubrics) to evaluate degree of student proficiency</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152400" y="685800"/>
            <a:ext cx="8778875" cy="1096963"/>
          </a:xfrm>
          <a:solidFill>
            <a:schemeClr val="bg1"/>
          </a:solidFill>
        </p:spPr>
        <p:txBody>
          <a:bodyPr/>
          <a:lstStyle/>
          <a:p>
            <a:pPr eaLnBrk="1" hangingPunct="1"/>
            <a:r>
              <a:rPr lang="en-US" altLang="en-US">
                <a:latin typeface="Tw Cen MT" charset="0"/>
              </a:rPr>
              <a:t>Benefits of Constructed Response Items</a:t>
            </a:r>
          </a:p>
        </p:txBody>
      </p:sp>
      <p:sp>
        <p:nvSpPr>
          <p:cNvPr id="82947" name="Content Placeholder 2"/>
          <p:cNvSpPr>
            <a:spLocks noGrp="1"/>
          </p:cNvSpPr>
          <p:nvPr>
            <p:ph idx="1"/>
          </p:nvPr>
        </p:nvSpPr>
        <p:spPr>
          <a:xfrm>
            <a:off x="336550" y="1981200"/>
            <a:ext cx="8594725" cy="3886200"/>
          </a:xfrm>
          <a:solidFill>
            <a:schemeClr val="bg1"/>
          </a:solidFill>
        </p:spPr>
        <p:txBody>
          <a:bodyPr/>
          <a:lstStyle/>
          <a:p>
            <a:pPr eaLnBrk="1" hangingPunct="1"/>
            <a:r>
              <a:rPr lang="en-US" altLang="en-US" sz="2800">
                <a:latin typeface="Tw Cen MT" charset="0"/>
              </a:rPr>
              <a:t>Contribute to making valid inferences about student understanding</a:t>
            </a:r>
          </a:p>
          <a:p>
            <a:pPr eaLnBrk="1" hangingPunct="1"/>
            <a:r>
              <a:rPr lang="en-US" altLang="en-US" sz="2800">
                <a:latin typeface="Tw Cen MT" charset="0"/>
              </a:rPr>
              <a:t>Measure higher cognitive processing </a:t>
            </a:r>
          </a:p>
          <a:p>
            <a:pPr eaLnBrk="1" hangingPunct="1"/>
            <a:r>
              <a:rPr lang="en-US" altLang="en-US" sz="2800">
                <a:latin typeface="Tw Cen MT" charset="0"/>
              </a:rPr>
              <a:t>Allow for diversity in student responses or solution processes </a:t>
            </a:r>
          </a:p>
          <a:p>
            <a:pPr eaLnBrk="1" hangingPunct="1"/>
            <a:r>
              <a:rPr lang="en-US" altLang="en-US" sz="2800">
                <a:latin typeface="Tw Cen MT" charset="0"/>
              </a:rPr>
              <a:t>Provide a better picture of students’ </a:t>
            </a:r>
            <a:r>
              <a:rPr lang="en-US" altLang="ja-JP" sz="2800">
                <a:latin typeface="Tw Cen MT" charset="0"/>
              </a:rPr>
              <a:t>reasoning</a:t>
            </a:r>
          </a:p>
          <a:p>
            <a:pPr eaLnBrk="1" hangingPunct="1"/>
            <a:r>
              <a:rPr lang="en-US" altLang="en-US" sz="2800">
                <a:latin typeface="Tw Cen MT" charset="0"/>
              </a:rPr>
              <a:t>Promote the use of evidence to support claims and ideas. </a:t>
            </a:r>
          </a:p>
          <a:p>
            <a:pPr eaLnBrk="1" hangingPunct="1">
              <a:buFont typeface="Wingdings" pitchFamily="2" charset="2"/>
              <a:buNone/>
            </a:pPr>
            <a:endParaRPr lang="en-US" altLang="en-US" sz="2800">
              <a:latin typeface="Tw Cen MT"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66165" y="457200"/>
            <a:ext cx="8229600" cy="846138"/>
          </a:xfrm>
        </p:spPr>
        <p:txBody>
          <a:bodyPr/>
          <a:lstStyle/>
          <a:p>
            <a:r>
              <a:rPr lang="en-US" dirty="0"/>
              <a:t>Hidden Slide #4</a:t>
            </a:r>
          </a:p>
        </p:txBody>
      </p:sp>
      <p:sp>
        <p:nvSpPr>
          <p:cNvPr id="3" name="Content Placeholder 2"/>
          <p:cNvSpPr>
            <a:spLocks noGrp="1"/>
          </p:cNvSpPr>
          <p:nvPr>
            <p:ph idx="1"/>
          </p:nvPr>
        </p:nvSpPr>
        <p:spPr>
          <a:xfrm>
            <a:off x="457200" y="1066800"/>
            <a:ext cx="8229600" cy="5181600"/>
          </a:xfrm>
        </p:spPr>
        <p:txBody>
          <a:bodyPr/>
          <a:lstStyle/>
          <a:p>
            <a:pPr marL="0" indent="0">
              <a:buNone/>
            </a:pPr>
            <a:r>
              <a:rPr lang="en-US" sz="2400" dirty="0"/>
              <a:t>Handouts needed:</a:t>
            </a:r>
          </a:p>
          <a:p>
            <a:r>
              <a:rPr lang="en-US" sz="1800" dirty="0"/>
              <a:t>Pre-reading, Ronan, A. (2015). </a:t>
            </a:r>
            <a:r>
              <a:rPr lang="en-US" sz="1800" i="1" dirty="0"/>
              <a:t>Every teacher’s guide to assessment. </a:t>
            </a:r>
            <a:r>
              <a:rPr lang="en-US" sz="1800" dirty="0"/>
              <a:t>Retrieved from: </a:t>
            </a:r>
            <a:r>
              <a:rPr lang="en-US" sz="1800" dirty="0">
                <a:hlinkClick r:id="rId3"/>
              </a:rPr>
              <a:t>http://www.edudemic.com/summative-and-formative-assessments</a:t>
            </a:r>
            <a:r>
              <a:rPr lang="en-US" sz="1800" dirty="0" smtClean="0">
                <a:hlinkClick r:id="rId3"/>
              </a:rPr>
              <a:t>/</a:t>
            </a:r>
            <a:endParaRPr lang="en-US" sz="1800" dirty="0"/>
          </a:p>
          <a:p>
            <a:r>
              <a:rPr lang="en-US" sz="1800" dirty="0"/>
              <a:t>CFA Infographic (slide 13)</a:t>
            </a:r>
          </a:p>
          <a:p>
            <a:r>
              <a:rPr lang="en-US" sz="1800" dirty="0"/>
              <a:t>Definition/Benefits/Considerations of Assessments (slide 27)</a:t>
            </a:r>
          </a:p>
          <a:p>
            <a:pPr marL="285750" indent="-285750" eaLnBrk="1" hangingPunct="1"/>
            <a:r>
              <a:rPr lang="en-US" sz="1800" dirty="0"/>
              <a:t>CFA Development Process Template (slides 59-62)</a:t>
            </a:r>
          </a:p>
          <a:p>
            <a:pPr marL="1028700" lvl="1" eaLnBrk="1" hangingPunct="1"/>
            <a:r>
              <a:rPr lang="en-US" sz="1800" dirty="0"/>
              <a:t>Color coded, blank</a:t>
            </a:r>
          </a:p>
          <a:p>
            <a:pPr marL="1028700" lvl="1" eaLnBrk="1" hangingPunct="1"/>
            <a:r>
              <a:rPr lang="en-US" sz="1800" dirty="0"/>
              <a:t>Color coded, example</a:t>
            </a:r>
          </a:p>
          <a:p>
            <a:pPr marL="1028700" lvl="1" eaLnBrk="1" hangingPunct="1"/>
            <a:r>
              <a:rPr lang="en-US" sz="1800" dirty="0"/>
              <a:t>No shading, blank</a:t>
            </a:r>
          </a:p>
          <a:p>
            <a:r>
              <a:rPr lang="en-US" sz="1800" dirty="0"/>
              <a:t>Evaluate Your Test (slide 63)</a:t>
            </a:r>
          </a:p>
          <a:p>
            <a:r>
              <a:rPr lang="en-US" sz="1800" dirty="0"/>
              <a:t>Possible Causes</a:t>
            </a:r>
            <a:r>
              <a:rPr lang="en-US" altLang="en-US" sz="1800" dirty="0">
                <a:latin typeface="Tw Cen MT" charset="0"/>
              </a:rPr>
              <a:t> for Faulty Items/Low Scores on Items (slide 65)</a:t>
            </a:r>
            <a:endParaRPr lang="en-US" sz="1800" dirty="0"/>
          </a:p>
          <a:p>
            <a:endParaRPr lang="en-US" sz="800" dirty="0"/>
          </a:p>
          <a:p>
            <a:r>
              <a:rPr lang="en-US" sz="1800" dirty="0"/>
              <a:t>Practice Profile (slide 68)</a:t>
            </a:r>
          </a:p>
          <a:p>
            <a:r>
              <a:rPr lang="en-US" sz="1800" dirty="0"/>
              <a:t>Self Assessment Practice Profile Workbook (slide 69)</a:t>
            </a:r>
          </a:p>
          <a:p>
            <a:r>
              <a:rPr lang="en-US" sz="1800" dirty="0"/>
              <a:t>Implementation Fidelity Checklist (hidden slide 70)</a:t>
            </a:r>
          </a:p>
          <a:p>
            <a:r>
              <a:rPr lang="en-US" sz="1800" dirty="0"/>
              <a:t>Next Steps (slide 71-72)</a:t>
            </a:r>
          </a:p>
          <a:p>
            <a:endParaRPr lang="en-US" sz="2000" dirty="0"/>
          </a:p>
        </p:txBody>
      </p:sp>
    </p:spTree>
    <p:extLst>
      <p:ext uri="{BB962C8B-B14F-4D97-AF65-F5344CB8AC3E}">
        <p14:creationId xmlns:p14="http://schemas.microsoft.com/office/powerpoint/2010/main" val="131309871"/>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a:xfrm>
            <a:off x="0" y="601663"/>
            <a:ext cx="9144000" cy="1455737"/>
          </a:xfrm>
        </p:spPr>
        <p:txBody>
          <a:bodyPr/>
          <a:lstStyle/>
          <a:p>
            <a:pPr eaLnBrk="1" hangingPunct="1"/>
            <a:r>
              <a:rPr lang="en-US" altLang="en-US">
                <a:latin typeface="Tw Cen MT" charset="0"/>
              </a:rPr>
              <a:t>Constructed Response Considerations</a:t>
            </a:r>
          </a:p>
        </p:txBody>
      </p:sp>
      <p:sp>
        <p:nvSpPr>
          <p:cNvPr id="84995" name="Content Placeholder 2"/>
          <p:cNvSpPr>
            <a:spLocks noGrp="1"/>
          </p:cNvSpPr>
          <p:nvPr>
            <p:ph idx="1"/>
          </p:nvPr>
        </p:nvSpPr>
        <p:spPr>
          <a:xfrm>
            <a:off x="228600" y="2133600"/>
            <a:ext cx="8504238" cy="3581400"/>
          </a:xfrm>
          <a:solidFill>
            <a:schemeClr val="bg1"/>
          </a:solidFill>
        </p:spPr>
        <p:txBody>
          <a:bodyPr/>
          <a:lstStyle/>
          <a:p>
            <a:pPr eaLnBrk="1" hangingPunct="1"/>
            <a:r>
              <a:rPr lang="en-US" altLang="en-US" sz="3600">
                <a:latin typeface="Tw Cen MT" charset="0"/>
              </a:rPr>
              <a:t> Take longer to score</a:t>
            </a:r>
          </a:p>
          <a:p>
            <a:pPr eaLnBrk="1" hangingPunct="1"/>
            <a:r>
              <a:rPr lang="en-US" altLang="en-US" sz="3600">
                <a:latin typeface="Tw Cen MT" charset="0"/>
              </a:rPr>
              <a:t> Depend on student writing proficiency</a:t>
            </a:r>
          </a:p>
          <a:p>
            <a:pPr eaLnBrk="1" hangingPunct="1"/>
            <a:r>
              <a:rPr lang="en-US" altLang="en-US" sz="3600">
                <a:latin typeface="Tw Cen MT" charset="0"/>
              </a:rPr>
              <a:t> Must be scored consistently and objectively  </a:t>
            </a:r>
          </a:p>
          <a:p>
            <a:pPr eaLnBrk="1" hangingPunct="1"/>
            <a:r>
              <a:rPr lang="en-US" altLang="en-US" sz="3600">
                <a:latin typeface="Tw Cen MT" charset="0"/>
              </a:rPr>
              <a:t> Must have clear rubrics/scoring guide for scoring criteria</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0" y="762000"/>
            <a:ext cx="8915400" cy="1096963"/>
          </a:xfrm>
        </p:spPr>
        <p:txBody>
          <a:bodyPr/>
          <a:lstStyle/>
          <a:p>
            <a:pPr eaLnBrk="1" hangingPunct="1"/>
            <a:r>
              <a:rPr lang="en-US" altLang="en-US" sz="4000">
                <a:latin typeface="Tw Cen MT" charset="0"/>
              </a:rPr>
              <a:t>  </a:t>
            </a:r>
            <a:r>
              <a:rPr lang="en-US" altLang="en-US">
                <a:latin typeface="Tw Cen MT" charset="0"/>
              </a:rPr>
              <a:t>Constructed Response Questions </a:t>
            </a:r>
          </a:p>
        </p:txBody>
      </p:sp>
      <p:sp>
        <p:nvSpPr>
          <p:cNvPr id="87043" name="Content Placeholder 2"/>
          <p:cNvSpPr>
            <a:spLocks noGrp="1"/>
          </p:cNvSpPr>
          <p:nvPr>
            <p:ph idx="1"/>
          </p:nvPr>
        </p:nvSpPr>
        <p:spPr>
          <a:xfrm>
            <a:off x="990600" y="2438400"/>
            <a:ext cx="7131050" cy="3505200"/>
          </a:xfrm>
          <a:solidFill>
            <a:schemeClr val="bg1"/>
          </a:solidFill>
        </p:spPr>
        <p:txBody>
          <a:bodyPr/>
          <a:lstStyle/>
          <a:p>
            <a:pPr eaLnBrk="1" hangingPunct="1"/>
            <a:r>
              <a:rPr lang="en-US" altLang="en-US" sz="2800">
                <a:latin typeface="Tw Cen MT" charset="0"/>
              </a:rPr>
              <a:t>Questions should be open-ended.</a:t>
            </a:r>
          </a:p>
          <a:p>
            <a:pPr eaLnBrk="1" hangingPunct="1"/>
            <a:r>
              <a:rPr lang="en-US" altLang="en-US" sz="2800">
                <a:latin typeface="Tw Cen MT" charset="0"/>
              </a:rPr>
              <a:t>Items must match the level of rigor of the standard being assessed.</a:t>
            </a:r>
          </a:p>
          <a:p>
            <a:pPr eaLnBrk="1" hangingPunct="1"/>
            <a:r>
              <a:rPr lang="en-US" altLang="en-US" sz="2800">
                <a:latin typeface="Tw Cen MT" charset="0"/>
              </a:rPr>
              <a:t>Answers reflect a command of higher-order skills and concepts.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a:xfrm>
            <a:off x="304800" y="609600"/>
            <a:ext cx="8613775" cy="457200"/>
          </a:xfrm>
        </p:spPr>
        <p:txBody>
          <a:bodyPr/>
          <a:lstStyle/>
          <a:p>
            <a:pPr eaLnBrk="1" hangingPunct="1"/>
            <a:r>
              <a:rPr lang="en-US" altLang="en-US" sz="3200">
                <a:latin typeface="Tw Cen MT" charset="0"/>
              </a:rPr>
              <a:t>Example of Constructed Response Item</a:t>
            </a:r>
          </a:p>
        </p:txBody>
      </p:sp>
      <p:sp>
        <p:nvSpPr>
          <p:cNvPr id="89091" name="TextBox 3"/>
          <p:cNvSpPr txBox="1">
            <a:spLocks noChangeArrowheads="1"/>
          </p:cNvSpPr>
          <p:nvPr/>
        </p:nvSpPr>
        <p:spPr bwMode="auto">
          <a:xfrm>
            <a:off x="115888" y="1066800"/>
            <a:ext cx="8991600" cy="4708525"/>
          </a:xfrm>
          <a:prstGeom prst="rect">
            <a:avLst/>
          </a:prstGeom>
          <a:solidFill>
            <a:schemeClr val="bg1"/>
          </a:solidFill>
          <a:ln w="9525">
            <a:noFill/>
            <a:miter lim="800000"/>
            <a:headEnd/>
            <a:tailEnd/>
          </a:ln>
        </p:spPr>
        <p:txBody>
          <a:bodyPr>
            <a:spAutoFit/>
          </a:bodyPr>
          <a:lstStyle/>
          <a:p>
            <a:r>
              <a:rPr lang="en-US" altLang="en-US" sz="2000"/>
              <a:t>Bill is going to order new jerseys for his baseball team with the team logo printed on the front. Bill asks 2 local companies to give him a price. </a:t>
            </a:r>
          </a:p>
          <a:p>
            <a:r>
              <a:rPr lang="en-US" altLang="en-US" sz="2000"/>
              <a:t> </a:t>
            </a:r>
          </a:p>
          <a:p>
            <a:r>
              <a:rPr lang="en-US" altLang="en-US" sz="2000"/>
              <a:t>1.  ‘Print It’ will charge $21.50 each for the jerseys. Using </a:t>
            </a:r>
            <a:r>
              <a:rPr lang="en-US" altLang="en-US" sz="2000" i="1"/>
              <a:t>n </a:t>
            </a:r>
            <a:r>
              <a:rPr lang="en-US" altLang="en-US" sz="2000"/>
              <a:t>for the number of jerseys ordered and </a:t>
            </a:r>
            <a:r>
              <a:rPr lang="en-US" altLang="en-US" sz="2000" i="1"/>
              <a:t>c </a:t>
            </a:r>
            <a:r>
              <a:rPr lang="en-US" altLang="en-US" sz="2000"/>
              <a:t>for the total cost in dollars, write an equation to show the total cost of jerseys from ‘Print It’. </a:t>
            </a:r>
          </a:p>
          <a:p>
            <a:r>
              <a:rPr lang="en-US" altLang="en-US" sz="2000"/>
              <a:t>	</a:t>
            </a:r>
          </a:p>
          <a:p>
            <a:r>
              <a:rPr lang="en-US" altLang="en-US" sz="2000"/>
              <a:t>2.  ‘Top Print’ has an initial set-up cost of $70 and then charges $18 for each jersey. Using </a:t>
            </a:r>
            <a:r>
              <a:rPr lang="en-US" altLang="en-US" sz="2000" i="1"/>
              <a:t>n </a:t>
            </a:r>
            <a:r>
              <a:rPr lang="en-US" altLang="en-US" sz="2000"/>
              <a:t>to stand for the number of jerseys ordered and </a:t>
            </a:r>
            <a:r>
              <a:rPr lang="en-US" altLang="en-US" sz="2000" i="1"/>
              <a:t>c </a:t>
            </a:r>
            <a:r>
              <a:rPr lang="en-US" altLang="en-US" sz="2000"/>
              <a:t>for the total cost in dollars, write an equation to show the total cost of jerseys from ‘Top Print’. </a:t>
            </a:r>
          </a:p>
          <a:p>
            <a:r>
              <a:rPr lang="en-US" altLang="en-US" sz="2000"/>
              <a:t> </a:t>
            </a:r>
          </a:p>
          <a:p>
            <a:r>
              <a:rPr lang="en-US" altLang="en-US" sz="2000"/>
              <a:t>3. Use the two equations from questions 1 and 2 to figure out how many jerseys Bill would need to order for the price from ‘Top Print’ to be less than from ‘Print It’.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0" y="609600"/>
            <a:ext cx="9144000" cy="1371600"/>
          </a:xfrm>
          <a:solidFill>
            <a:schemeClr val="bg1"/>
          </a:solidFill>
        </p:spPr>
        <p:txBody>
          <a:bodyPr/>
          <a:lstStyle/>
          <a:p>
            <a:pPr eaLnBrk="1" hangingPunct="1"/>
            <a:r>
              <a:rPr lang="en-US" altLang="en-US" sz="4300">
                <a:latin typeface="Tw Cen MT" charset="0"/>
              </a:rPr>
              <a:t>Example of CR Item Based on Original Source Text</a:t>
            </a:r>
          </a:p>
        </p:txBody>
      </p:sp>
      <p:sp>
        <p:nvSpPr>
          <p:cNvPr id="91139" name="Content Placeholder 2"/>
          <p:cNvSpPr>
            <a:spLocks noGrp="1"/>
          </p:cNvSpPr>
          <p:nvPr>
            <p:ph idx="1"/>
          </p:nvPr>
        </p:nvSpPr>
        <p:spPr>
          <a:xfrm>
            <a:off x="304800" y="1828800"/>
            <a:ext cx="8839200" cy="3962400"/>
          </a:xfrm>
          <a:solidFill>
            <a:schemeClr val="bg1"/>
          </a:solidFill>
        </p:spPr>
        <p:txBody>
          <a:bodyPr/>
          <a:lstStyle/>
          <a:p>
            <a:r>
              <a:rPr lang="en-US" altLang="en-US" sz="2600" b="1">
                <a:latin typeface="Tw Cen MT" charset="0"/>
              </a:rPr>
              <a:t>Source: </a:t>
            </a:r>
            <a:endParaRPr lang="en-US" altLang="en-US" sz="2600">
              <a:latin typeface="Tw Cen MT" charset="0"/>
            </a:endParaRPr>
          </a:p>
          <a:p>
            <a:pPr>
              <a:buFont typeface="Wingdings" pitchFamily="2" charset="2"/>
              <a:buNone/>
            </a:pPr>
            <a:r>
              <a:rPr lang="en-US" altLang="en-US" sz="2600">
                <a:latin typeface="Tw Cen MT" charset="0"/>
              </a:rPr>
              <a:t>Letter from Joseph F. Green, a soldier in the Union Army, to his friend Julia Reynolds on January 2, 1863.</a:t>
            </a:r>
          </a:p>
          <a:p>
            <a:r>
              <a:rPr lang="en-US" altLang="en-US" sz="2600" b="1">
                <a:latin typeface="Tw Cen MT" charset="0"/>
              </a:rPr>
              <a:t>Source text: </a:t>
            </a:r>
            <a:endParaRPr lang="en-US" altLang="en-US" sz="2600">
              <a:latin typeface="Tw Cen MT" charset="0"/>
            </a:endParaRPr>
          </a:p>
          <a:p>
            <a:pPr>
              <a:buFont typeface="Wingdings" pitchFamily="2" charset="2"/>
              <a:buNone/>
            </a:pPr>
            <a:r>
              <a:rPr lang="en-US" altLang="en-US" sz="2600">
                <a:latin typeface="Tw Cen MT" charset="0"/>
              </a:rPr>
              <a:t>"Well we are trying to get a long the best we can and I tell you that is poor a nough. The troops all Seem to be discouraged Since the last battle at Fredericksburgh. I tell you that they hadent better ever take this army back to Alexandria or they will all [desert] and go home. I dont see what our government is doing."</a:t>
            </a:r>
          </a:p>
          <a:p>
            <a:pPr eaLnBrk="1" hangingPunct="1"/>
            <a:endParaRPr lang="en-US" altLang="en-US" sz="2800">
              <a:latin typeface="Tw Cen MT"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a:solidFill>
            <a:schemeClr val="bg1"/>
          </a:solidFill>
        </p:spPr>
        <p:txBody>
          <a:bodyPr/>
          <a:lstStyle/>
          <a:p>
            <a:r>
              <a:rPr lang="en-US" altLang="en-US">
                <a:latin typeface="Tw Cen MT" charset="0"/>
              </a:rPr>
              <a:t>Original Source Questions</a:t>
            </a:r>
          </a:p>
        </p:txBody>
      </p:sp>
      <p:sp>
        <p:nvSpPr>
          <p:cNvPr id="93187" name="Content Placeholder 2"/>
          <p:cNvSpPr>
            <a:spLocks noGrp="1"/>
          </p:cNvSpPr>
          <p:nvPr>
            <p:ph idx="1"/>
          </p:nvPr>
        </p:nvSpPr>
        <p:spPr>
          <a:xfrm>
            <a:off x="228600" y="1828800"/>
            <a:ext cx="8686800" cy="3962400"/>
          </a:xfrm>
          <a:solidFill>
            <a:schemeClr val="bg1"/>
          </a:solidFill>
        </p:spPr>
        <p:txBody>
          <a:bodyPr/>
          <a:lstStyle/>
          <a:p>
            <a:pPr marL="0" indent="0">
              <a:buFont typeface="Wingdings" pitchFamily="2" charset="2"/>
              <a:buNone/>
            </a:pPr>
            <a:r>
              <a:rPr lang="en-US" altLang="en-US" b="1">
                <a:latin typeface="Tw Cen MT" charset="0"/>
              </a:rPr>
              <a:t>Question 1: </a:t>
            </a:r>
            <a:r>
              <a:rPr lang="en-US" altLang="en-US">
                <a:latin typeface="Tw Cen MT" charset="0"/>
              </a:rPr>
              <a:t>Explain why a historian might </a:t>
            </a:r>
            <a:r>
              <a:rPr lang="en-US" altLang="en-US" b="1">
                <a:latin typeface="Tw Cen MT" charset="0"/>
              </a:rPr>
              <a:t>not</a:t>
            </a:r>
            <a:r>
              <a:rPr lang="en-US" altLang="en-US">
                <a:latin typeface="Tw Cen MT" charset="0"/>
              </a:rPr>
              <a:t> think that Joseph F. Green’s letter reflects the morale of the entire Union Army. </a:t>
            </a:r>
          </a:p>
          <a:p>
            <a:pPr marL="0" indent="0">
              <a:buFont typeface="Wingdings" pitchFamily="2" charset="2"/>
              <a:buNone/>
            </a:pPr>
            <a:r>
              <a:rPr lang="en-US" altLang="en-US" b="1">
                <a:latin typeface="Tw Cen MT" charset="0"/>
              </a:rPr>
              <a:t>Question 2:</a:t>
            </a:r>
            <a:r>
              <a:rPr lang="en-US" altLang="en-US">
                <a:latin typeface="Tw Cen MT" charset="0"/>
              </a:rPr>
              <a:t>  Read the 3 documents below.  Explain whether each document could be used to support Joseph F. Green’s claims about the morale of the Union army.  </a:t>
            </a:r>
          </a:p>
          <a:p>
            <a:pPr marL="0" indent="0">
              <a:buFont typeface="Wingdings" pitchFamily="2" charset="2"/>
              <a:buNone/>
            </a:pPr>
            <a:endParaRPr lang="en-US" altLang="en-US">
              <a:latin typeface="Tw Cen MT"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a:xfrm>
            <a:off x="609600" y="685800"/>
            <a:ext cx="8153400" cy="838200"/>
          </a:xfrm>
        </p:spPr>
        <p:txBody>
          <a:bodyPr/>
          <a:lstStyle/>
          <a:p>
            <a:pPr eaLnBrk="1" hangingPunct="1"/>
            <a:r>
              <a:rPr lang="en-US" altLang="en-US">
                <a:latin typeface="Tw Cen MT" charset="0"/>
              </a:rPr>
              <a:t>A Third Example of a CR Item</a:t>
            </a:r>
          </a:p>
        </p:txBody>
      </p:sp>
      <p:sp>
        <p:nvSpPr>
          <p:cNvPr id="95235" name="Content Placeholder 2"/>
          <p:cNvSpPr>
            <a:spLocks noGrp="1"/>
          </p:cNvSpPr>
          <p:nvPr>
            <p:ph idx="1"/>
          </p:nvPr>
        </p:nvSpPr>
        <p:spPr>
          <a:xfrm>
            <a:off x="381000" y="1524000"/>
            <a:ext cx="8534400" cy="4343400"/>
          </a:xfrm>
          <a:solidFill>
            <a:schemeClr val="bg1"/>
          </a:solidFill>
        </p:spPr>
        <p:txBody>
          <a:bodyPr/>
          <a:lstStyle/>
          <a:p>
            <a:pPr marL="0" indent="0" algn="ctr">
              <a:buFont typeface="Wingdings" pitchFamily="2" charset="2"/>
              <a:buNone/>
            </a:pPr>
            <a:r>
              <a:rPr lang="en-US" altLang="en-US" sz="2800">
                <a:latin typeface="Arial" pitchFamily="34" charset="0"/>
                <a:cs typeface="Arial" pitchFamily="34" charset="0"/>
              </a:rPr>
              <a:t>Vertical Line Test</a:t>
            </a:r>
          </a:p>
          <a:p>
            <a:pPr marL="0" indent="0">
              <a:buFont typeface="Wingdings" pitchFamily="2" charset="2"/>
              <a:buNone/>
            </a:pPr>
            <a:r>
              <a:rPr lang="en-US" altLang="en-US" sz="2800">
                <a:latin typeface="Arial" pitchFamily="34" charset="0"/>
                <a:cs typeface="Arial" pitchFamily="34" charset="0"/>
              </a:rPr>
              <a:t>1.  A graph must pass the vertical line test to be a function. Use this information to figure out how to determine if a set of points is a function or not. Explain your answer. </a:t>
            </a:r>
          </a:p>
          <a:p>
            <a:pPr marL="0" indent="0">
              <a:buFont typeface="Wingdings" pitchFamily="2" charset="2"/>
              <a:buNone/>
            </a:pPr>
            <a:r>
              <a:rPr lang="en-US" altLang="en-US" sz="2800">
                <a:latin typeface="Arial" pitchFamily="34" charset="0"/>
                <a:cs typeface="Arial" pitchFamily="34" charset="0"/>
              </a:rPr>
              <a:t>2.  A graph must pass the vertical line test to be a function. Use this information to figure out how to determine if a table (an </a:t>
            </a:r>
            <a:r>
              <a:rPr lang="en-US" altLang="en-US" sz="2800" i="1">
                <a:latin typeface="Arial" pitchFamily="34" charset="0"/>
                <a:cs typeface="Arial" pitchFamily="34" charset="0"/>
              </a:rPr>
              <a:t>x </a:t>
            </a:r>
            <a:r>
              <a:rPr lang="en-US" altLang="en-US" sz="2800">
                <a:latin typeface="Arial" pitchFamily="34" charset="0"/>
                <a:cs typeface="Arial" pitchFamily="34" charset="0"/>
              </a:rPr>
              <a:t>column and a </a:t>
            </a:r>
            <a:r>
              <a:rPr lang="en-US" altLang="en-US" sz="2800" i="1">
                <a:latin typeface="Arial" pitchFamily="34" charset="0"/>
                <a:cs typeface="Arial" pitchFamily="34" charset="0"/>
              </a:rPr>
              <a:t>y</a:t>
            </a:r>
            <a:r>
              <a:rPr lang="en-US" altLang="en-US" sz="2800">
                <a:latin typeface="Arial" pitchFamily="34" charset="0"/>
                <a:cs typeface="Arial" pitchFamily="34" charset="0"/>
              </a:rPr>
              <a:t> column) of points is a function or not. Explain your answer.  </a:t>
            </a:r>
          </a:p>
          <a:p>
            <a:pPr marL="0" indent="0">
              <a:buFont typeface="Wingdings" pitchFamily="2" charset="2"/>
              <a:buNone/>
            </a:pPr>
            <a:endParaRPr lang="en-US" altLang="en-US" sz="2800">
              <a:latin typeface="Tw Cen MT"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a:xfrm>
            <a:off x="533400" y="533400"/>
            <a:ext cx="8153400" cy="990600"/>
          </a:xfrm>
        </p:spPr>
        <p:txBody>
          <a:bodyPr/>
          <a:lstStyle/>
          <a:p>
            <a:pPr eaLnBrk="1" hangingPunct="1"/>
            <a:r>
              <a:rPr lang="en-US" altLang="en-US">
                <a:latin typeface="Tw Cen MT" charset="0"/>
              </a:rPr>
              <a:t>Performance Tasks </a:t>
            </a:r>
          </a:p>
        </p:txBody>
      </p:sp>
      <p:sp>
        <p:nvSpPr>
          <p:cNvPr id="97283" name="Content Placeholder 2"/>
          <p:cNvSpPr>
            <a:spLocks noGrp="1"/>
          </p:cNvSpPr>
          <p:nvPr>
            <p:ph idx="1"/>
          </p:nvPr>
        </p:nvSpPr>
        <p:spPr>
          <a:xfrm>
            <a:off x="457200" y="1447800"/>
            <a:ext cx="8229600" cy="4495800"/>
          </a:xfrm>
          <a:solidFill>
            <a:schemeClr val="bg1"/>
          </a:solidFill>
        </p:spPr>
        <p:txBody>
          <a:bodyPr/>
          <a:lstStyle/>
          <a:p>
            <a:pPr eaLnBrk="1" hangingPunct="1"/>
            <a:r>
              <a:rPr lang="en-US" altLang="en-US">
                <a:latin typeface="Tw Cen MT" charset="0"/>
              </a:rPr>
              <a:t>Require students to construct, create, or perform</a:t>
            </a:r>
          </a:p>
          <a:p>
            <a:pPr eaLnBrk="1" hangingPunct="1"/>
            <a:r>
              <a:rPr lang="en-US" altLang="en-US">
                <a:latin typeface="Tw Cen MT" charset="0"/>
              </a:rPr>
              <a:t>Allow for diversity</a:t>
            </a:r>
          </a:p>
          <a:p>
            <a:pPr eaLnBrk="1" hangingPunct="1"/>
            <a:r>
              <a:rPr lang="en-US" altLang="en-US">
                <a:latin typeface="Tw Cen MT" charset="0"/>
              </a:rPr>
              <a:t>Use scoring criteria given in advance</a:t>
            </a:r>
          </a:p>
          <a:p>
            <a:pPr eaLnBrk="1" hangingPunct="1"/>
            <a:r>
              <a:rPr lang="en-US" altLang="en-US">
                <a:latin typeface="Tw Cen MT" charset="0"/>
              </a:rPr>
              <a:t>Are highly engaging</a:t>
            </a:r>
          </a:p>
          <a:p>
            <a:pPr eaLnBrk="1" hangingPunct="1"/>
            <a:r>
              <a:rPr lang="en-US" altLang="en-US">
                <a:latin typeface="Tw Cen MT" charset="0"/>
              </a:rPr>
              <a:t>Promote critical thinking and/or problem solving</a:t>
            </a:r>
          </a:p>
          <a:p>
            <a:pPr eaLnBrk="1" hangingPunct="1"/>
            <a:r>
              <a:rPr lang="en-US" altLang="en-US">
                <a:latin typeface="Tw Cen MT" charset="0"/>
              </a:rPr>
              <a:t>Promote peer and self-assessment</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a:xfrm>
            <a:off x="457200" y="601663"/>
            <a:ext cx="8229600" cy="922337"/>
          </a:xfrm>
        </p:spPr>
        <p:txBody>
          <a:bodyPr/>
          <a:lstStyle/>
          <a:p>
            <a:pPr eaLnBrk="1" hangingPunct="1"/>
            <a:r>
              <a:rPr lang="en-US" altLang="en-US">
                <a:latin typeface="Tw Cen MT" charset="0"/>
              </a:rPr>
              <a:t>Benefits of Performance Tasks</a:t>
            </a:r>
          </a:p>
        </p:txBody>
      </p:sp>
      <p:sp>
        <p:nvSpPr>
          <p:cNvPr id="99331" name="Content Placeholder 2"/>
          <p:cNvSpPr>
            <a:spLocks noGrp="1"/>
          </p:cNvSpPr>
          <p:nvPr>
            <p:ph idx="1"/>
          </p:nvPr>
        </p:nvSpPr>
        <p:spPr>
          <a:xfrm>
            <a:off x="457200" y="1752600"/>
            <a:ext cx="8229600" cy="4114800"/>
          </a:xfrm>
          <a:solidFill>
            <a:schemeClr val="bg1"/>
          </a:solidFill>
        </p:spPr>
        <p:txBody>
          <a:bodyPr/>
          <a:lstStyle/>
          <a:p>
            <a:pPr eaLnBrk="1" hangingPunct="1"/>
            <a:r>
              <a:rPr lang="en-US" altLang="en-US" sz="4000">
                <a:latin typeface="Tw Cen MT" charset="0"/>
              </a:rPr>
              <a:t>These tasks can assess multiple learning targets and application of knowledge.</a:t>
            </a:r>
          </a:p>
          <a:p>
            <a:pPr eaLnBrk="1" hangingPunct="1"/>
            <a:r>
              <a:rPr lang="en-US" altLang="en-US" sz="4000">
                <a:latin typeface="Tw Cen MT" charset="0"/>
              </a:rPr>
              <a:t>They offer multiple opportunities for students to revise work using scoring guide feedback.</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a:xfrm>
            <a:off x="0" y="457200"/>
            <a:ext cx="8899525" cy="1219200"/>
          </a:xfrm>
        </p:spPr>
        <p:txBody>
          <a:bodyPr/>
          <a:lstStyle/>
          <a:p>
            <a:pPr eaLnBrk="1" hangingPunct="1"/>
            <a:r>
              <a:rPr lang="en-US" altLang="en-US" sz="4000">
                <a:latin typeface="Tw Cen MT" charset="0"/>
              </a:rPr>
              <a:t>Considerations for Performance Tasks</a:t>
            </a:r>
          </a:p>
        </p:txBody>
      </p:sp>
      <p:sp>
        <p:nvSpPr>
          <p:cNvPr id="101379" name="Content Placeholder 2"/>
          <p:cNvSpPr>
            <a:spLocks noGrp="1"/>
          </p:cNvSpPr>
          <p:nvPr>
            <p:ph idx="1"/>
          </p:nvPr>
        </p:nvSpPr>
        <p:spPr>
          <a:xfrm>
            <a:off x="304800" y="1828800"/>
            <a:ext cx="8594725" cy="4191000"/>
          </a:xfrm>
          <a:solidFill>
            <a:schemeClr val="bg1"/>
          </a:solidFill>
        </p:spPr>
        <p:txBody>
          <a:bodyPr/>
          <a:lstStyle/>
          <a:p>
            <a:pPr eaLnBrk="1" hangingPunct="1"/>
            <a:r>
              <a:rPr lang="en-US" altLang="en-US" sz="3100">
                <a:latin typeface="Tw Cen MT" charset="0"/>
              </a:rPr>
              <a:t>Rubrics are more involved and take longer to develop.</a:t>
            </a:r>
          </a:p>
          <a:p>
            <a:pPr eaLnBrk="1" hangingPunct="1"/>
            <a:r>
              <a:rPr lang="en-US" altLang="en-US" sz="3100">
                <a:latin typeface="Tw Cen MT" charset="0"/>
              </a:rPr>
              <a:t>Performances take longer to score.</a:t>
            </a:r>
          </a:p>
          <a:p>
            <a:pPr eaLnBrk="1" hangingPunct="1"/>
            <a:r>
              <a:rPr lang="en-US" altLang="en-US" sz="3100">
                <a:latin typeface="Tw Cen MT" charset="0"/>
              </a:rPr>
              <a:t>Success can be partially dependent on factors other than those targeted for assessment (i.e. writing ability, verbal skills, physical abilities, etc.) </a:t>
            </a:r>
          </a:p>
          <a:p>
            <a:pPr eaLnBrk="1" hangingPunct="1"/>
            <a:r>
              <a:rPr lang="en-US" altLang="en-US" sz="3100">
                <a:latin typeface="Tw Cen MT" charset="0"/>
              </a:rPr>
              <a:t>Must be scored consistently and objectively.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0" y="762000"/>
            <a:ext cx="9144000" cy="838200"/>
          </a:xfrm>
        </p:spPr>
        <p:txBody>
          <a:bodyPr/>
          <a:lstStyle/>
          <a:p>
            <a:pPr eaLnBrk="1" hangingPunct="1"/>
            <a:r>
              <a:rPr lang="en-US" altLang="en-US">
                <a:latin typeface="Tw Cen MT" charset="0"/>
              </a:rPr>
              <a:t>Key Points for Performance Tasks </a:t>
            </a:r>
          </a:p>
        </p:txBody>
      </p:sp>
      <p:sp>
        <p:nvSpPr>
          <p:cNvPr id="103427" name="Subtitle 2"/>
          <p:cNvSpPr>
            <a:spLocks noGrp="1"/>
          </p:cNvSpPr>
          <p:nvPr>
            <p:ph idx="1"/>
          </p:nvPr>
        </p:nvSpPr>
        <p:spPr>
          <a:xfrm>
            <a:off x="457200" y="1828800"/>
            <a:ext cx="8229600" cy="3657600"/>
          </a:xfrm>
          <a:solidFill>
            <a:schemeClr val="bg1"/>
          </a:solidFill>
        </p:spPr>
        <p:txBody>
          <a:bodyPr/>
          <a:lstStyle/>
          <a:p>
            <a:pPr eaLnBrk="1" hangingPunct="1"/>
            <a:r>
              <a:rPr lang="en-US" altLang="en-US" sz="2600">
                <a:latin typeface="Tw Cen MT" charset="0"/>
              </a:rPr>
              <a:t>Student performance should be described on a checklist or scoring rubric. </a:t>
            </a:r>
          </a:p>
          <a:p>
            <a:pPr eaLnBrk="1" hangingPunct="1"/>
            <a:r>
              <a:rPr lang="en-US" altLang="en-US" sz="2600">
                <a:latin typeface="Tw Cen MT" charset="0"/>
              </a:rPr>
              <a:t>Task contains a written prompt that cues the student to perform some type of task that requires a demonstration, presentation or product creation. </a:t>
            </a:r>
          </a:p>
          <a:p>
            <a:pPr eaLnBrk="1" hangingPunct="1"/>
            <a:r>
              <a:rPr lang="en-US" altLang="en-US" sz="2600">
                <a:latin typeface="Tw Cen MT" charset="0"/>
              </a:rPr>
              <a:t>Measures learning targets across strands or content areas. </a:t>
            </a:r>
          </a:p>
          <a:p>
            <a:pPr eaLnBrk="1" hangingPunct="1"/>
            <a:r>
              <a:rPr lang="en-US" altLang="en-US" sz="2600">
                <a:latin typeface="Tw Cen MT" charset="0"/>
              </a:rPr>
              <a:t>Should measure higher-level cognitive processes. </a:t>
            </a:r>
          </a:p>
          <a:p>
            <a:pPr eaLnBrk="1" hangingPunct="1"/>
            <a:r>
              <a:rPr lang="en-US" altLang="en-US" sz="2600">
                <a:latin typeface="Tw Cen MT" charset="0"/>
              </a:rPr>
              <a:t>May be completed over time.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1600200" y="2819400"/>
            <a:ext cx="6477000" cy="838200"/>
          </a:xfrm>
        </p:spPr>
        <p:txBody>
          <a:bodyPr/>
          <a:lstStyle/>
          <a:p>
            <a:pPr eaLnBrk="1" hangingPunct="1"/>
            <a:r>
              <a:rPr lang="en-US" altLang="en-US">
                <a:latin typeface="Tw Cen MT" charset="0"/>
              </a:rPr>
              <a:t>Sound Assessment Design</a:t>
            </a:r>
          </a:p>
        </p:txBody>
      </p:sp>
      <p:sp>
        <p:nvSpPr>
          <p:cNvPr id="9219" name="TextBox 7"/>
          <p:cNvSpPr txBox="1">
            <a:spLocks noChangeArrowheads="1"/>
          </p:cNvSpPr>
          <p:nvPr/>
        </p:nvSpPr>
        <p:spPr bwMode="auto">
          <a:xfrm>
            <a:off x="-2362200" y="6035675"/>
            <a:ext cx="2209800" cy="369888"/>
          </a:xfrm>
          <a:prstGeom prst="rect">
            <a:avLst/>
          </a:prstGeom>
          <a:noFill/>
          <a:ln w="9525">
            <a:noFill/>
            <a:miter lim="800000"/>
            <a:headEnd/>
            <a:tailEnd/>
          </a:ln>
        </p:spPr>
        <p:txBody>
          <a:bodyPr>
            <a:spAutoFit/>
          </a:bodyPr>
          <a:lstStyle/>
          <a:p>
            <a:pPr algn="ctr" eaLnBrk="1" hangingPunct="1"/>
            <a:r>
              <a:rPr lang="en-US" altLang="en-US">
                <a:latin typeface="Tw Cen MT" charset="0"/>
              </a:rPr>
              <a:t>Draft: 3/30/2013 </a:t>
            </a:r>
          </a:p>
        </p:txBody>
      </p:sp>
      <p:sp>
        <p:nvSpPr>
          <p:cNvPr id="9220" name="TextBox 8"/>
          <p:cNvSpPr txBox="1">
            <a:spLocks noChangeArrowheads="1"/>
          </p:cNvSpPr>
          <p:nvPr/>
        </p:nvSpPr>
        <p:spPr bwMode="auto">
          <a:xfrm>
            <a:off x="1123950" y="1371600"/>
            <a:ext cx="7162800" cy="1077913"/>
          </a:xfrm>
          <a:prstGeom prst="rect">
            <a:avLst/>
          </a:prstGeom>
          <a:noFill/>
          <a:ln w="9525">
            <a:noFill/>
            <a:miter lim="800000"/>
            <a:headEnd/>
            <a:tailEnd/>
          </a:ln>
        </p:spPr>
        <p:txBody>
          <a:bodyPr>
            <a:spAutoFit/>
          </a:bodyPr>
          <a:lstStyle/>
          <a:p>
            <a:pPr algn="ctr" eaLnBrk="1" hangingPunct="1"/>
            <a:endParaRPr lang="en-US" altLang="en-US" sz="3200">
              <a:latin typeface="Tw Cen MT" charset="0"/>
            </a:endParaRPr>
          </a:p>
          <a:p>
            <a:pPr algn="ctr" eaLnBrk="1" hangingPunct="1"/>
            <a:r>
              <a:rPr lang="en-US" altLang="en-US" sz="3200">
                <a:solidFill>
                  <a:schemeClr val="bg1"/>
                </a:solidFill>
                <a:latin typeface="Tw Cen MT" charset="0"/>
              </a:rPr>
              <a:t>Common Formative Assessment</a:t>
            </a:r>
          </a:p>
        </p:txBody>
      </p:sp>
      <p:pic>
        <p:nvPicPr>
          <p:cNvPr id="9221" name="Picture 35" descr="C:\Users\dayad\Desktop\moedusail graphics\icons not buttons\cfa.png"/>
          <p:cNvPicPr>
            <a:picLocks noChangeAspect="1" noChangeArrowheads="1"/>
          </p:cNvPicPr>
          <p:nvPr/>
        </p:nvPicPr>
        <p:blipFill>
          <a:blip r:embed="rId3" cstate="print"/>
          <a:srcRect/>
          <a:stretch>
            <a:fillRect/>
          </a:stretch>
        </p:blipFill>
        <p:spPr bwMode="auto">
          <a:xfrm>
            <a:off x="7848600" y="204788"/>
            <a:ext cx="1152525" cy="822325"/>
          </a:xfrm>
          <a:prstGeom prst="rect">
            <a:avLst/>
          </a:prstGeom>
          <a:noFill/>
          <a:ln w="9525">
            <a:noFill/>
            <a:miter lim="800000"/>
            <a:headEnd/>
            <a:tailEnd/>
          </a:ln>
        </p:spPr>
      </p:pic>
      <p:grpSp>
        <p:nvGrpSpPr>
          <p:cNvPr id="9222" name="Group 3"/>
          <p:cNvGrpSpPr>
            <a:grpSpLocks/>
          </p:cNvGrpSpPr>
          <p:nvPr/>
        </p:nvGrpSpPr>
        <p:grpSpPr bwMode="auto">
          <a:xfrm>
            <a:off x="442913" y="5751513"/>
            <a:ext cx="8258175" cy="284162"/>
            <a:chOff x="12700" y="12700"/>
            <a:chExt cx="8259572" cy="283464"/>
          </a:xfrm>
        </p:grpSpPr>
        <p:pic>
          <p:nvPicPr>
            <p:cNvPr id="9223" name="Picture 1"/>
            <p:cNvPicPr>
              <a:picLocks/>
            </p:cNvPicPr>
            <p:nvPr/>
          </p:nvPicPr>
          <p:blipFill>
            <a:blip r:embed="rId4" cstate="print"/>
            <a:srcRect/>
            <a:stretch>
              <a:fillRect/>
            </a:stretch>
          </p:blipFill>
          <p:spPr bwMode="auto">
            <a:xfrm>
              <a:off x="12700" y="12700"/>
              <a:ext cx="804672" cy="283464"/>
            </a:xfrm>
            <a:prstGeom prst="rect">
              <a:avLst/>
            </a:prstGeom>
            <a:noFill/>
            <a:ln w="9525">
              <a:noFill/>
              <a:miter lim="800000"/>
              <a:headEnd/>
              <a:tailEnd/>
            </a:ln>
          </p:spPr>
        </p:pic>
        <p:sp>
          <p:nvSpPr>
            <p:cNvPr id="9224" name="TextBox 2"/>
            <p:cNvSpPr txBox="1">
              <a:spLocks noChangeArrowheads="1"/>
            </p:cNvSpPr>
            <p:nvPr/>
          </p:nvSpPr>
          <p:spPr bwMode="auto">
            <a:xfrm>
              <a:off x="817698" y="15867"/>
              <a:ext cx="7454574" cy="277130"/>
            </a:xfrm>
            <a:prstGeom prst="rect">
              <a:avLst/>
            </a:prstGeom>
            <a:noFill/>
            <a:ln w="9525">
              <a:noFill/>
              <a:miter lim="800000"/>
              <a:headEnd/>
              <a:tailEnd/>
            </a:ln>
          </p:spPr>
          <p:txBody>
            <a:bodyPr>
              <a:spAutoFit/>
            </a:bodyPr>
            <a:lstStyle/>
            <a:p>
              <a:r>
                <a:rPr lang="en-US" altLang="en-US" sz="1200">
                  <a:solidFill>
                    <a:schemeClr val="bg1"/>
                  </a:solidFill>
                  <a:latin typeface="Calibri" pitchFamily="34" charset="0"/>
                  <a:cs typeface="Arial" pitchFamily="34" charset="0"/>
                </a:rPr>
                <a:t>This work is licensed under a </a:t>
              </a:r>
              <a:r>
                <a:rPr lang="en-US" altLang="en-US" sz="1200">
                  <a:solidFill>
                    <a:schemeClr val="bg1"/>
                  </a:solidFill>
                  <a:latin typeface="Calibri" pitchFamily="34" charset="0"/>
                  <a:cs typeface="Arial" pitchFamily="34" charset="0"/>
                  <a:hlinkClick r:id="rId5"/>
                </a:rPr>
                <a:t>Creative Commons Attribution-NonCommercial-NoDerivatives 4.0 International License</a:t>
              </a:r>
              <a:r>
                <a:rPr lang="en-US" altLang="en-US" sz="1200">
                  <a:solidFill>
                    <a:schemeClr val="bg1"/>
                  </a:solidFill>
                  <a:latin typeface="Calibri" pitchFamily="34" charset="0"/>
                  <a:cs typeface="Arial" pitchFamily="34" charset="0"/>
                </a:rPr>
                <a:t>.</a:t>
              </a: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a:xfrm>
            <a:off x="612775" y="457200"/>
            <a:ext cx="8153400" cy="914400"/>
          </a:xfrm>
        </p:spPr>
        <p:txBody>
          <a:bodyPr/>
          <a:lstStyle/>
          <a:p>
            <a:pPr eaLnBrk="1" hangingPunct="1"/>
            <a:r>
              <a:rPr lang="en-US" altLang="en-US">
                <a:latin typeface="Tw Cen MT" charset="0"/>
              </a:rPr>
              <a:t>Example of a Performance Task </a:t>
            </a:r>
          </a:p>
        </p:txBody>
      </p:sp>
      <p:sp>
        <p:nvSpPr>
          <p:cNvPr id="105475" name="Content Placeholder 2"/>
          <p:cNvSpPr>
            <a:spLocks noGrp="1"/>
          </p:cNvSpPr>
          <p:nvPr>
            <p:ph idx="1"/>
          </p:nvPr>
        </p:nvSpPr>
        <p:spPr>
          <a:xfrm>
            <a:off x="274638" y="1219200"/>
            <a:ext cx="8594725" cy="4800600"/>
          </a:xfrm>
          <a:solidFill>
            <a:schemeClr val="bg1"/>
          </a:solidFill>
        </p:spPr>
        <p:txBody>
          <a:bodyPr/>
          <a:lstStyle/>
          <a:p>
            <a:pPr marL="0" indent="0" eaLnBrk="1" hangingPunct="1">
              <a:buFont typeface="Wingdings" pitchFamily="2" charset="2"/>
              <a:buNone/>
            </a:pPr>
            <a:r>
              <a:rPr lang="en-US" altLang="en-US" sz="2100">
                <a:solidFill>
                  <a:srgbClr val="95261F"/>
                </a:solidFill>
                <a:latin typeface="Tw Cen MT" charset="0"/>
              </a:rPr>
              <a:t>Part I:  </a:t>
            </a:r>
            <a:r>
              <a:rPr lang="en-US" altLang="en-US" sz="2400">
                <a:latin typeface="Tw Cen MT" charset="0"/>
              </a:rPr>
              <a:t>Brainstorm a list of habits you, your family, friends of yours or people you know participate in on a regular basis. These can be positive or negative. List may include, but not be limited to the following: coffee, smoking, ice cream, breakfast at the local diner, fast food, soda, vending machine snacks, indoor tanning, lottery tickets, exercise, video games, etc. </a:t>
            </a:r>
          </a:p>
          <a:p>
            <a:pPr marL="0" indent="0">
              <a:buFont typeface="Wingdings" pitchFamily="2" charset="2"/>
              <a:buNone/>
            </a:pPr>
            <a:r>
              <a:rPr lang="en-US" altLang="en-US" sz="2100">
                <a:solidFill>
                  <a:srgbClr val="95261F"/>
                </a:solidFill>
                <a:latin typeface="Tw Cen MT" charset="0"/>
              </a:rPr>
              <a:t>Part II: </a:t>
            </a:r>
            <a:r>
              <a:rPr lang="en-US" altLang="en-US" sz="2100">
                <a:solidFill>
                  <a:srgbClr val="000000"/>
                </a:solidFill>
                <a:latin typeface="Tw Cen MT" charset="0"/>
              </a:rPr>
              <a:t>a)  </a:t>
            </a:r>
            <a:r>
              <a:rPr lang="en-US" altLang="en-US" sz="2400">
                <a:latin typeface="Tw Cen MT" charset="0"/>
              </a:rPr>
              <a:t>Choose one habit and write a description of how and why the habit can be costly including your computation of the cost of your habit.  b) Create a visual of your habit including: costs (financial, physical, emotional, social, etc.), positives and negatives, pictures/graphics.  Refer to the scoring rubric as you create your description and your visual. </a:t>
            </a:r>
          </a:p>
          <a:p>
            <a:pPr marL="0" indent="0" eaLnBrk="1" hangingPunct="1">
              <a:buFont typeface="Wingdings" pitchFamily="2" charset="2"/>
              <a:buNone/>
            </a:pPr>
            <a:endParaRPr lang="en-US" altLang="en-US" sz="2100">
              <a:latin typeface="Tw Cen MT" charset="0"/>
            </a:endParaRPr>
          </a:p>
          <a:p>
            <a:pPr marL="0" indent="0" eaLnBrk="1" hangingPunct="1"/>
            <a:endParaRPr lang="en-US" altLang="en-US" sz="2100">
              <a:latin typeface="Tw Cen MT"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a:xfrm>
            <a:off x="0" y="609600"/>
            <a:ext cx="9144000" cy="1219200"/>
          </a:xfrm>
        </p:spPr>
        <p:txBody>
          <a:bodyPr/>
          <a:lstStyle/>
          <a:p>
            <a:pPr eaLnBrk="1" hangingPunct="1"/>
            <a:r>
              <a:rPr lang="en-US" altLang="en-US" sz="4100">
                <a:latin typeface="Tw Cen MT" charset="0"/>
              </a:rPr>
              <a:t>Another Example of Performance Task </a:t>
            </a:r>
          </a:p>
        </p:txBody>
      </p:sp>
      <p:sp>
        <p:nvSpPr>
          <p:cNvPr id="107523" name="TextBox 1"/>
          <p:cNvSpPr txBox="1">
            <a:spLocks noChangeArrowheads="1"/>
          </p:cNvSpPr>
          <p:nvPr/>
        </p:nvSpPr>
        <p:spPr bwMode="auto">
          <a:xfrm>
            <a:off x="228600" y="1828800"/>
            <a:ext cx="8686800" cy="4216400"/>
          </a:xfrm>
          <a:prstGeom prst="rect">
            <a:avLst/>
          </a:prstGeom>
          <a:solidFill>
            <a:schemeClr val="bg1"/>
          </a:solidFill>
          <a:ln w="9525">
            <a:noFill/>
            <a:miter lim="800000"/>
            <a:headEnd/>
            <a:tailEnd/>
          </a:ln>
        </p:spPr>
        <p:txBody>
          <a:bodyPr>
            <a:spAutoFit/>
          </a:bodyPr>
          <a:lstStyle/>
          <a:p>
            <a:pPr marL="0" lvl="1" algn="ctr"/>
            <a:r>
              <a:rPr lang="en-US" altLang="en-US" sz="2600"/>
              <a:t>Character Essay Prompt</a:t>
            </a:r>
          </a:p>
          <a:p>
            <a:pPr marL="0" lvl="1"/>
            <a:endParaRPr lang="en-US" altLang="en-US" sz="2000"/>
          </a:p>
          <a:p>
            <a:pPr marL="0" lvl="1"/>
            <a:r>
              <a:rPr lang="en-US" altLang="en-US" sz="2600"/>
              <a:t>How does Scout change over time in </a:t>
            </a:r>
            <a:r>
              <a:rPr lang="en-US" altLang="en-US" sz="2600" i="1"/>
              <a:t>To Kill A Mockingbird</a:t>
            </a:r>
            <a:r>
              <a:rPr lang="en-US" altLang="en-US" sz="2600"/>
              <a:t>?</a:t>
            </a:r>
            <a:r>
              <a:rPr lang="en-US" altLang="en-US" sz="2600" i="1"/>
              <a:t> </a:t>
            </a:r>
            <a:r>
              <a:rPr lang="en-US" altLang="en-US" sz="2600"/>
              <a:t>Give specific text evidence for:</a:t>
            </a:r>
          </a:p>
          <a:p>
            <a:pPr marL="0" lvl="1"/>
            <a:endParaRPr lang="en-US" altLang="en-US" sz="1400"/>
          </a:p>
          <a:p>
            <a:pPr marL="0" lvl="1">
              <a:buFont typeface="Arial" pitchFamily="34" charset="0"/>
              <a:buChar char="•"/>
            </a:pPr>
            <a:r>
              <a:rPr lang="en-US" altLang="en-US" sz="2600"/>
              <a:t>What do her </a:t>
            </a:r>
            <a:r>
              <a:rPr lang="en-US" altLang="en-US" sz="2600" b="1"/>
              <a:t>actions </a:t>
            </a:r>
            <a:r>
              <a:rPr lang="en-US" altLang="en-US" sz="2600"/>
              <a:t>tell you about how she changes? </a:t>
            </a:r>
          </a:p>
          <a:p>
            <a:pPr marL="0" lvl="1">
              <a:buFont typeface="Arial" pitchFamily="34" charset="0"/>
              <a:buChar char="•"/>
            </a:pPr>
            <a:r>
              <a:rPr lang="en-US" altLang="en-US" sz="2600"/>
              <a:t>In what ways does the author use Scout’s </a:t>
            </a:r>
            <a:r>
              <a:rPr lang="en-US" altLang="en-US" sz="2600" b="1"/>
              <a:t>effect on others</a:t>
            </a:r>
            <a:r>
              <a:rPr lang="en-US" altLang="en-US" sz="2600"/>
              <a:t> to show how she changes?  </a:t>
            </a:r>
          </a:p>
          <a:p>
            <a:pPr marL="0" lvl="1">
              <a:buFont typeface="Arial" pitchFamily="34" charset="0"/>
              <a:buChar char="•"/>
            </a:pPr>
            <a:r>
              <a:rPr lang="en-US" altLang="en-US" sz="2600"/>
              <a:t>What is Scout’s </a:t>
            </a:r>
            <a:r>
              <a:rPr lang="en-US" altLang="en-US" sz="2600" b="1"/>
              <a:t>motivation</a:t>
            </a:r>
            <a:r>
              <a:rPr lang="en-US" altLang="en-US" sz="2600"/>
              <a:t> for how she changes?</a:t>
            </a:r>
          </a:p>
          <a:p>
            <a:pPr marL="0" lvl="1">
              <a:buFont typeface="Arial" pitchFamily="34" charset="0"/>
              <a:buChar char="•"/>
            </a:pPr>
            <a:r>
              <a:rPr lang="en-US" altLang="en-US" sz="2600"/>
              <a:t>How does the author use Scout’s </a:t>
            </a:r>
            <a:r>
              <a:rPr lang="en-US" altLang="en-US" sz="2600" b="1"/>
              <a:t>speech</a:t>
            </a:r>
            <a:r>
              <a:rPr lang="en-US" altLang="en-US" sz="2600"/>
              <a:t> to show how she changes?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a:xfrm>
            <a:off x="304800" y="381000"/>
            <a:ext cx="8502650" cy="1143000"/>
          </a:xfrm>
        </p:spPr>
        <p:txBody>
          <a:bodyPr/>
          <a:lstStyle/>
          <a:p>
            <a:pPr eaLnBrk="1" hangingPunct="1"/>
            <a:r>
              <a:rPr lang="en-US" altLang="en-US" sz="3800">
                <a:latin typeface="Tw Cen MT" charset="0"/>
              </a:rPr>
              <a:t>A Third Example of Performance Task </a:t>
            </a:r>
          </a:p>
        </p:txBody>
      </p:sp>
      <p:sp>
        <p:nvSpPr>
          <p:cNvPr id="109571" name="Rectangle 1"/>
          <p:cNvSpPr>
            <a:spLocks noChangeArrowheads="1"/>
          </p:cNvSpPr>
          <p:nvPr/>
        </p:nvSpPr>
        <p:spPr bwMode="auto">
          <a:xfrm>
            <a:off x="304800" y="1295400"/>
            <a:ext cx="4572000" cy="4524375"/>
          </a:xfrm>
          <a:prstGeom prst="rect">
            <a:avLst/>
          </a:prstGeom>
          <a:solidFill>
            <a:schemeClr val="bg1"/>
          </a:solidFill>
          <a:ln w="9525">
            <a:noFill/>
            <a:miter lim="800000"/>
            <a:headEnd/>
            <a:tailEnd/>
          </a:ln>
        </p:spPr>
        <p:txBody>
          <a:bodyPr>
            <a:spAutoFit/>
          </a:bodyPr>
          <a:lstStyle/>
          <a:p>
            <a:r>
              <a:rPr lang="en-US" altLang="en-US"/>
              <a:t>Your school has decided to build a greenhouse and garden on the side of the school.  The principal has asked your class to give a written estimate of the cost of building the greenhouse and creating a large garden.  You will need to calculate how much metal framing and glass is needed and how many bolts/fasteners and hinges are needed for the greenhouse.  You also need to calculate the costs of shelves, pots, soil, plants, and other materials for growing plants.  In addition, you need to calculate the cost of creating a garden next to the greenhouse.  Use the materials information sheet to help you calculate the total cost.  </a:t>
            </a:r>
          </a:p>
        </p:txBody>
      </p:sp>
      <p:pic>
        <p:nvPicPr>
          <p:cNvPr id="109572" name="Picture 2"/>
          <p:cNvPicPr>
            <a:picLocks noChangeAspect="1"/>
          </p:cNvPicPr>
          <p:nvPr/>
        </p:nvPicPr>
        <p:blipFill>
          <a:blip r:embed="rId3" cstate="print"/>
          <a:srcRect/>
          <a:stretch>
            <a:fillRect/>
          </a:stretch>
        </p:blipFill>
        <p:spPr bwMode="auto">
          <a:xfrm>
            <a:off x="5105400" y="3124200"/>
            <a:ext cx="3657600" cy="2743200"/>
          </a:xfrm>
          <a:prstGeom prst="rect">
            <a:avLst/>
          </a:prstGeom>
          <a:noFill/>
          <a:ln w="9525">
            <a:noFill/>
            <a:miter lim="800000"/>
            <a:headEnd/>
            <a:tailEnd/>
          </a:ln>
        </p:spPr>
      </p:pic>
      <p:pic>
        <p:nvPicPr>
          <p:cNvPr id="109573" name="Picture 3" descr="greenhouse plan.tiff"/>
          <p:cNvPicPr>
            <a:picLocks noChangeAspect="1"/>
          </p:cNvPicPr>
          <p:nvPr/>
        </p:nvPicPr>
        <p:blipFill>
          <a:blip r:embed="rId4" cstate="print"/>
          <a:srcRect/>
          <a:stretch>
            <a:fillRect/>
          </a:stretch>
        </p:blipFill>
        <p:spPr bwMode="auto">
          <a:xfrm>
            <a:off x="6400800" y="1295400"/>
            <a:ext cx="2743200" cy="1817688"/>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a:xfrm>
            <a:off x="0" y="838200"/>
            <a:ext cx="9144000" cy="860425"/>
          </a:xfrm>
        </p:spPr>
        <p:txBody>
          <a:bodyPr/>
          <a:lstStyle/>
          <a:p>
            <a:r>
              <a:rPr lang="en-US" altLang="en-US">
                <a:latin typeface="Tw Cen MT" charset="0"/>
              </a:rPr>
              <a:t>Performance Task Based on Data</a:t>
            </a:r>
          </a:p>
        </p:txBody>
      </p:sp>
      <p:sp>
        <p:nvSpPr>
          <p:cNvPr id="111619" name="Content Placeholder 2"/>
          <p:cNvSpPr>
            <a:spLocks noGrp="1"/>
          </p:cNvSpPr>
          <p:nvPr>
            <p:ph idx="1"/>
          </p:nvPr>
        </p:nvSpPr>
        <p:spPr>
          <a:xfrm>
            <a:off x="609600" y="1905000"/>
            <a:ext cx="8229600" cy="4114800"/>
          </a:xfrm>
          <a:solidFill>
            <a:schemeClr val="bg1"/>
          </a:solidFill>
        </p:spPr>
        <p:txBody>
          <a:bodyPr/>
          <a:lstStyle/>
          <a:p>
            <a:pPr marL="0" indent="0">
              <a:buFont typeface="Wingdings" pitchFamily="2" charset="2"/>
              <a:buNone/>
            </a:pPr>
            <a:r>
              <a:rPr lang="en-US" altLang="en-US">
                <a:latin typeface="Tw Cen MT" charset="0"/>
              </a:rPr>
              <a:t>The Friends of Nature youth club has been studying a local greenbelt area for several years. The plants and land shapes in the area have changed very little, except that a very strong wind about a year ago blew down nearly all the large dead trees. Some of the other things the club has learned are shown in the table in the next slide. </a:t>
            </a:r>
          </a:p>
          <a:p>
            <a:pPr marL="0" indent="0">
              <a:buFont typeface="Wingdings" pitchFamily="2" charset="2"/>
              <a:buNone/>
            </a:pPr>
            <a:endParaRPr lang="en-US" altLang="en-US">
              <a:latin typeface="Tw Cen MT"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a:xfrm>
            <a:off x="457200" y="601663"/>
            <a:ext cx="8229600" cy="541337"/>
          </a:xfrm>
          <a:solidFill>
            <a:schemeClr val="bg1"/>
          </a:solidFill>
        </p:spPr>
        <p:txBody>
          <a:bodyPr/>
          <a:lstStyle/>
          <a:p>
            <a:r>
              <a:rPr lang="en-US" altLang="en-US" sz="3600">
                <a:latin typeface="Tw Cen MT" charset="0"/>
              </a:rPr>
              <a:t>Friends of Nature Table</a:t>
            </a:r>
          </a:p>
        </p:txBody>
      </p:sp>
      <p:pic>
        <p:nvPicPr>
          <p:cNvPr id="113667" name="Picture 5" descr="science table.tiff"/>
          <p:cNvPicPr>
            <a:picLocks noChangeAspect="1"/>
          </p:cNvPicPr>
          <p:nvPr/>
        </p:nvPicPr>
        <p:blipFill>
          <a:blip r:embed="rId3" cstate="print"/>
          <a:srcRect/>
          <a:stretch>
            <a:fillRect/>
          </a:stretch>
        </p:blipFill>
        <p:spPr bwMode="auto">
          <a:xfrm>
            <a:off x="685800" y="1295400"/>
            <a:ext cx="7696200" cy="4724400"/>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a:xfrm>
            <a:off x="457200" y="601663"/>
            <a:ext cx="8229600" cy="922337"/>
          </a:xfrm>
          <a:solidFill>
            <a:schemeClr val="bg1"/>
          </a:solidFill>
        </p:spPr>
        <p:txBody>
          <a:bodyPr/>
          <a:lstStyle/>
          <a:p>
            <a:r>
              <a:rPr lang="en-US" altLang="en-US" sz="3600">
                <a:latin typeface="Tw Cen MT" charset="0"/>
              </a:rPr>
              <a:t>From the Friends of Nature table</a:t>
            </a:r>
          </a:p>
        </p:txBody>
      </p:sp>
      <p:sp>
        <p:nvSpPr>
          <p:cNvPr id="3" name="Content Placeholder 2"/>
          <p:cNvSpPr>
            <a:spLocks noGrp="1"/>
          </p:cNvSpPr>
          <p:nvPr>
            <p:ph idx="1"/>
          </p:nvPr>
        </p:nvSpPr>
        <p:spPr>
          <a:xfrm>
            <a:off x="457200" y="1524000"/>
            <a:ext cx="8229600" cy="4419600"/>
          </a:xfrm>
          <a:solidFill>
            <a:schemeClr val="bg1"/>
          </a:solidFill>
        </p:spPr>
        <p:txBody>
          <a:bodyPr/>
          <a:lstStyle/>
          <a:p>
            <a:pPr>
              <a:buFont typeface="Wingdings" charset="0"/>
              <a:buChar char="q"/>
              <a:defRPr/>
            </a:pPr>
            <a:r>
              <a:rPr lang="en-US" dirty="0">
                <a:ea typeface="ＭＳ Ｐゴシック" charset="0"/>
                <a:cs typeface="ＭＳ Ｐゴシック" charset="0"/>
              </a:rPr>
              <a:t>Predict the following:</a:t>
            </a:r>
          </a:p>
          <a:p>
            <a:pPr lvl="1">
              <a:buFont typeface="Wingdings" charset="0"/>
              <a:buChar char="q"/>
              <a:defRPr/>
            </a:pPr>
            <a:r>
              <a:rPr lang="en-US" sz="2400" dirty="0">
                <a:ea typeface="ＭＳ Ｐゴシック" charset="0"/>
                <a:cs typeface="+mn-cs"/>
              </a:rPr>
              <a:t>Which food supply may be reduced if current trends continue?  What evidence supports your prediction?</a:t>
            </a:r>
          </a:p>
          <a:p>
            <a:pPr lvl="1">
              <a:buFont typeface="Wingdings" charset="0"/>
              <a:buChar char="q"/>
              <a:defRPr/>
            </a:pPr>
            <a:r>
              <a:rPr lang="en-US" sz="2400" dirty="0">
                <a:ea typeface="ＭＳ Ｐゴシック" charset="0"/>
                <a:cs typeface="+mn-cs"/>
              </a:rPr>
              <a:t>Which animal population may become out of control if predators do not come into the greenbelt?  Why?  What evidence supports your answer?</a:t>
            </a:r>
          </a:p>
          <a:p>
            <a:pPr lvl="1">
              <a:buFont typeface="Wingdings" charset="0"/>
              <a:buChar char="q"/>
              <a:defRPr/>
            </a:pPr>
            <a:r>
              <a:rPr lang="en-US" sz="2400" dirty="0">
                <a:ea typeface="ＭＳ Ｐゴシック" charset="0"/>
                <a:cs typeface="+mn-cs"/>
              </a:rPr>
              <a:t>Which populations are likely to remain stable?  Why? What evidence supports your answer?</a:t>
            </a:r>
          </a:p>
          <a:p>
            <a:pPr marL="514350" indent="-457200">
              <a:buFont typeface="Wingdings" charset="2"/>
              <a:buChar char="q"/>
              <a:defRPr/>
            </a:pPr>
            <a:r>
              <a:rPr lang="en-US" dirty="0">
                <a:ea typeface="ＭＳ Ｐゴシック" charset="0"/>
                <a:cs typeface="ＭＳ Ｐゴシック" charset="0"/>
              </a:rPr>
              <a:t>Design a plan for managing the greenbelt animal population.</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a:xfrm>
            <a:off x="457200" y="304800"/>
            <a:ext cx="8229600" cy="1096963"/>
          </a:xfrm>
        </p:spPr>
        <p:txBody>
          <a:bodyPr/>
          <a:lstStyle/>
          <a:p>
            <a:pPr eaLnBrk="1" hangingPunct="1"/>
            <a:r>
              <a:rPr lang="en-US" altLang="en-US">
                <a:latin typeface="Tw Cen MT" charset="0"/>
              </a:rPr>
              <a:t>Reflection Time </a:t>
            </a:r>
          </a:p>
        </p:txBody>
      </p:sp>
      <p:sp>
        <p:nvSpPr>
          <p:cNvPr id="117763" name="Content Placeholder 2"/>
          <p:cNvSpPr>
            <a:spLocks noGrp="1"/>
          </p:cNvSpPr>
          <p:nvPr>
            <p:ph idx="1"/>
          </p:nvPr>
        </p:nvSpPr>
        <p:spPr>
          <a:xfrm>
            <a:off x="381000" y="1173163"/>
            <a:ext cx="8229600" cy="3932237"/>
          </a:xfrm>
        </p:spPr>
        <p:txBody>
          <a:bodyPr/>
          <a:lstStyle/>
          <a:p>
            <a:pPr marL="0" indent="0" eaLnBrk="1" hangingPunct="1">
              <a:buFont typeface="Wingdings" pitchFamily="2" charset="2"/>
              <a:buNone/>
            </a:pPr>
            <a:r>
              <a:rPr lang="en-US" altLang="en-US" sz="3000">
                <a:latin typeface="Tw Cen MT" charset="0"/>
              </a:rPr>
              <a:t>Think about the content, skills and processes you teach in your classroom and answer the three questions below. </a:t>
            </a:r>
          </a:p>
          <a:p>
            <a:pPr marL="0" indent="0" eaLnBrk="1" hangingPunct="1">
              <a:buFont typeface="Wingdings" pitchFamily="2" charset="2"/>
              <a:buNone/>
            </a:pPr>
            <a:endParaRPr lang="en-US" altLang="en-US">
              <a:latin typeface="Tw Cen MT" charset="0"/>
            </a:endParaRPr>
          </a:p>
        </p:txBody>
      </p:sp>
      <p:graphicFrame>
        <p:nvGraphicFramePr>
          <p:cNvPr id="5" name="Table 4"/>
          <p:cNvGraphicFramePr>
            <a:graphicFrameLocks noGrp="1"/>
          </p:cNvGraphicFramePr>
          <p:nvPr/>
        </p:nvGraphicFramePr>
        <p:xfrm>
          <a:off x="609600" y="2667000"/>
          <a:ext cx="8000999" cy="3489960"/>
        </p:xfrm>
        <a:graphic>
          <a:graphicData uri="http://schemas.openxmlformats.org/drawingml/2006/table">
            <a:tbl>
              <a:tblPr firstRow="1" bandRow="1">
                <a:tableStyleId>{21E4AEA4-8DFA-4A89-87EB-49C32662AFE0}</a:tableStyleId>
              </a:tblPr>
              <a:tblGrid>
                <a:gridCol w="2723742">
                  <a:extLst>
                    <a:ext uri="{9D8B030D-6E8A-4147-A177-3AD203B41FA5}">
                      <a16:colId xmlns:a16="http://schemas.microsoft.com/office/drawing/2014/main" val="20000"/>
                    </a:ext>
                  </a:extLst>
                </a:gridCol>
                <a:gridCol w="2752119">
                  <a:extLst>
                    <a:ext uri="{9D8B030D-6E8A-4147-A177-3AD203B41FA5}">
                      <a16:colId xmlns:a16="http://schemas.microsoft.com/office/drawing/2014/main" val="20001"/>
                    </a:ext>
                  </a:extLst>
                </a:gridCol>
                <a:gridCol w="2525138">
                  <a:extLst>
                    <a:ext uri="{9D8B030D-6E8A-4147-A177-3AD203B41FA5}">
                      <a16:colId xmlns:a16="http://schemas.microsoft.com/office/drawing/2014/main" val="20002"/>
                    </a:ext>
                  </a:extLst>
                </a:gridCol>
              </a:tblGrid>
              <a:tr h="2438399">
                <a:tc>
                  <a:txBody>
                    <a:bodyPr/>
                    <a:lstStyle/>
                    <a:p>
                      <a:r>
                        <a:rPr lang="en-US" sz="2100" dirty="0"/>
                        <a:t>What content</a:t>
                      </a:r>
                      <a:r>
                        <a:rPr lang="en-US" sz="2100" baseline="0" dirty="0"/>
                        <a:t> information and simple skills do you teach in your classroom that would lend itself well to being assessed by using SR items? </a:t>
                      </a:r>
                      <a:endParaRPr lang="en-US" sz="2100" dirty="0"/>
                    </a:p>
                  </a:txBody>
                  <a:tcPr/>
                </a:tc>
                <a:tc>
                  <a:txBody>
                    <a:bodyPr/>
                    <a:lstStyle/>
                    <a:p>
                      <a:r>
                        <a:rPr lang="en-US" sz="2100" dirty="0"/>
                        <a:t>What</a:t>
                      </a:r>
                      <a:r>
                        <a:rPr lang="en-US" sz="2100" baseline="0" dirty="0"/>
                        <a:t> concepts, principles and processes do you teach in your classroom that would lend itself well to being assessed by the use of CR items. </a:t>
                      </a:r>
                      <a:endParaRPr lang="en-US" sz="2100" dirty="0"/>
                    </a:p>
                  </a:txBody>
                  <a:tcPr/>
                </a:tc>
                <a:tc>
                  <a:txBody>
                    <a:bodyPr/>
                    <a:lstStyle/>
                    <a:p>
                      <a:r>
                        <a:rPr lang="en-US" sz="2100" dirty="0"/>
                        <a:t>When</a:t>
                      </a:r>
                      <a:r>
                        <a:rPr lang="en-US" sz="2100" baseline="0" dirty="0"/>
                        <a:t> might you ask students to do a PT to show their application of multiple skills and processes? </a:t>
                      </a:r>
                      <a:endParaRPr lang="en-US" sz="2100" dirty="0"/>
                    </a:p>
                  </a:txBody>
                  <a:tcPr/>
                </a:tc>
                <a:extLst>
                  <a:ext uri="{0D108BD9-81ED-4DB2-BD59-A6C34878D82A}">
                    <a16:rowId xmlns:a16="http://schemas.microsoft.com/office/drawing/2014/main" val="10000"/>
                  </a:ext>
                </a:extLst>
              </a:tr>
              <a:tr h="838200">
                <a:tc>
                  <a:txBody>
                    <a:bodyPr/>
                    <a:lstStyle/>
                    <a:p>
                      <a:endParaRPr lang="en-US" sz="1600"/>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10001"/>
                  </a:ext>
                </a:extLst>
              </a:tr>
            </a:tbl>
          </a:graphicData>
        </a:graphic>
      </p:graphicFrame>
      <p:grpSp>
        <p:nvGrpSpPr>
          <p:cNvPr id="117778" name="Group 5"/>
          <p:cNvGrpSpPr>
            <a:grpSpLocks/>
          </p:cNvGrpSpPr>
          <p:nvPr/>
        </p:nvGrpSpPr>
        <p:grpSpPr bwMode="auto">
          <a:xfrm>
            <a:off x="7748588" y="152400"/>
            <a:ext cx="1150937" cy="914400"/>
            <a:chOff x="4867942" y="3758980"/>
            <a:chExt cx="1151858" cy="914400"/>
          </a:xfrm>
        </p:grpSpPr>
        <p:sp>
          <p:nvSpPr>
            <p:cNvPr id="7" name="Rectangle 6"/>
            <p:cNvSpPr/>
            <p:nvPr/>
          </p:nvSpPr>
          <p:spPr>
            <a:xfrm>
              <a:off x="4987099" y="3758980"/>
              <a:ext cx="913543" cy="914400"/>
            </a:xfrm>
            <a:prstGeom prst="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117780" name="Picture 29" descr="C:\Users\dayad\Desktop\moedusail graphics\icons not buttons\reflection.png"/>
            <p:cNvPicPr>
              <a:picLocks noChangeAspect="1" noChangeArrowheads="1"/>
            </p:cNvPicPr>
            <p:nvPr/>
          </p:nvPicPr>
          <p:blipFill>
            <a:blip r:embed="rId3" cstate="print"/>
            <a:srcRect/>
            <a:stretch>
              <a:fillRect/>
            </a:stretch>
          </p:blipFill>
          <p:spPr bwMode="auto">
            <a:xfrm>
              <a:off x="4867942" y="3804700"/>
              <a:ext cx="1151858" cy="822960"/>
            </a:xfrm>
            <a:prstGeom prst="rect">
              <a:avLst/>
            </a:prstGeom>
            <a:noFill/>
            <a:ln w="9525">
              <a:noFill/>
              <a:miter lim="800000"/>
              <a:headEnd/>
              <a:tailEnd/>
            </a:ln>
          </p:spPr>
        </p:pic>
      </p:gr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a:xfrm>
            <a:off x="152400" y="685800"/>
            <a:ext cx="7543800" cy="914400"/>
          </a:xfrm>
        </p:spPr>
        <p:txBody>
          <a:bodyPr/>
          <a:lstStyle/>
          <a:p>
            <a:pPr algn="l" eaLnBrk="1" hangingPunct="1"/>
            <a:r>
              <a:rPr lang="en-US" altLang="en-US" sz="3600" dirty="0">
                <a:latin typeface="Tw Cen MT" charset="0"/>
              </a:rPr>
              <a:t>Module #3 is a continuation of</a:t>
            </a:r>
            <a:br>
              <a:rPr lang="en-US" altLang="en-US" sz="3600" dirty="0">
                <a:latin typeface="Tw Cen MT" charset="0"/>
              </a:rPr>
            </a:br>
            <a:r>
              <a:rPr lang="en-US" altLang="en-US" sz="3600" dirty="0">
                <a:latin typeface="Tw Cen MT" charset="0"/>
              </a:rPr>
              <a:t>Module #2!</a:t>
            </a:r>
          </a:p>
        </p:txBody>
      </p:sp>
      <p:sp>
        <p:nvSpPr>
          <p:cNvPr id="119811" name="TextBox 4"/>
          <p:cNvSpPr txBox="1">
            <a:spLocks noChangeArrowheads="1"/>
          </p:cNvSpPr>
          <p:nvPr/>
        </p:nvSpPr>
        <p:spPr bwMode="auto">
          <a:xfrm>
            <a:off x="914400" y="2852738"/>
            <a:ext cx="1371600" cy="400050"/>
          </a:xfrm>
          <a:prstGeom prst="rect">
            <a:avLst/>
          </a:prstGeom>
          <a:noFill/>
          <a:ln w="9525">
            <a:noFill/>
            <a:miter lim="800000"/>
            <a:headEnd/>
            <a:tailEnd/>
          </a:ln>
        </p:spPr>
        <p:txBody>
          <a:bodyPr>
            <a:spAutoFit/>
          </a:bodyPr>
          <a:lstStyle/>
          <a:p>
            <a:pPr eaLnBrk="1" hangingPunct="1"/>
            <a:r>
              <a:rPr lang="en-US" altLang="en-US" sz="2000">
                <a:latin typeface="Tw Cen MT" charset="0"/>
              </a:rPr>
              <a:t>Module 2</a:t>
            </a:r>
          </a:p>
        </p:txBody>
      </p:sp>
      <p:sp>
        <p:nvSpPr>
          <p:cNvPr id="119812" name="TextBox 5"/>
          <p:cNvSpPr txBox="1">
            <a:spLocks noChangeArrowheads="1"/>
          </p:cNvSpPr>
          <p:nvPr/>
        </p:nvSpPr>
        <p:spPr bwMode="auto">
          <a:xfrm>
            <a:off x="914400" y="4833938"/>
            <a:ext cx="1371600" cy="400050"/>
          </a:xfrm>
          <a:prstGeom prst="rect">
            <a:avLst/>
          </a:prstGeom>
          <a:noFill/>
          <a:ln w="9525">
            <a:noFill/>
            <a:miter lim="800000"/>
            <a:headEnd/>
            <a:tailEnd/>
          </a:ln>
        </p:spPr>
        <p:txBody>
          <a:bodyPr>
            <a:spAutoFit/>
          </a:bodyPr>
          <a:lstStyle/>
          <a:p>
            <a:pPr eaLnBrk="1" hangingPunct="1"/>
            <a:r>
              <a:rPr lang="en-US" altLang="en-US" sz="2000">
                <a:latin typeface="Tw Cen MT" charset="0"/>
              </a:rPr>
              <a:t>Module 3</a:t>
            </a:r>
          </a:p>
        </p:txBody>
      </p:sp>
      <p:sp>
        <p:nvSpPr>
          <p:cNvPr id="7" name="Curved Left Arrow 6"/>
          <p:cNvSpPr/>
          <p:nvPr/>
        </p:nvSpPr>
        <p:spPr>
          <a:xfrm flipH="1">
            <a:off x="2057400" y="3036888"/>
            <a:ext cx="457200" cy="2166937"/>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chemeClr val="tx1"/>
              </a:solidFill>
            </a:endParaRPr>
          </a:p>
        </p:txBody>
      </p:sp>
      <p:pic>
        <p:nvPicPr>
          <p:cNvPr id="119814" name="Picture 2" descr="C:\Users\dayad\Desktop\Acrobat Document_Page_1.jpg"/>
          <p:cNvPicPr>
            <a:picLocks noChangeAspect="1" noChangeArrowheads="1"/>
          </p:cNvPicPr>
          <p:nvPr/>
        </p:nvPicPr>
        <p:blipFill>
          <a:blip r:embed="rId3" cstate="print"/>
          <a:srcRect l="3101" t="5843" b="2150"/>
          <a:stretch>
            <a:fillRect/>
          </a:stretch>
        </p:blipFill>
        <p:spPr bwMode="auto">
          <a:xfrm>
            <a:off x="2743200" y="1109133"/>
            <a:ext cx="6350000" cy="4986867"/>
          </a:xfrm>
          <a:prstGeom prst="rect">
            <a:avLst/>
          </a:prstGeom>
          <a:noFill/>
          <a:ln w="9525">
            <a:noFill/>
            <a:miter lim="800000"/>
            <a:headEnd/>
            <a:tailEnd/>
          </a:ln>
        </p:spPr>
      </p:pic>
      <p:pic>
        <p:nvPicPr>
          <p:cNvPr id="2" name="Picture 1"/>
          <p:cNvPicPr>
            <a:picLocks noChangeAspect="1"/>
          </p:cNvPicPr>
          <p:nvPr/>
        </p:nvPicPr>
        <p:blipFill>
          <a:blip r:embed="rId4" cstate="print"/>
          <a:stretch>
            <a:fillRect/>
          </a:stretch>
        </p:blipFill>
        <p:spPr>
          <a:xfrm>
            <a:off x="7696200" y="158075"/>
            <a:ext cx="1146147" cy="951058"/>
          </a:xfrm>
          <a:prstGeom prst="rect">
            <a:avLst/>
          </a:prstGeom>
        </p:spPr>
      </p:pic>
      <p:sp>
        <p:nvSpPr>
          <p:cNvPr id="9" name="TextBox 8"/>
          <p:cNvSpPr txBox="1"/>
          <p:nvPr/>
        </p:nvSpPr>
        <p:spPr>
          <a:xfrm>
            <a:off x="5064039" y="6209644"/>
            <a:ext cx="3946115" cy="307777"/>
          </a:xfrm>
          <a:prstGeom prst="rect">
            <a:avLst/>
          </a:prstGeom>
          <a:noFill/>
        </p:spPr>
        <p:txBody>
          <a:bodyPr wrap="square" rtlCol="0">
            <a:spAutoFit/>
          </a:bodyPr>
          <a:lstStyle/>
          <a:p>
            <a:r>
              <a:rPr lang="en-US" sz="1400" dirty="0"/>
              <a:t>Adapted from Ainsworth, L. &amp; </a:t>
            </a:r>
            <a:r>
              <a:rPr lang="en-US" sz="1400" dirty="0" err="1"/>
              <a:t>Viegut</a:t>
            </a:r>
            <a:r>
              <a:rPr lang="en-US" sz="1400" dirty="0"/>
              <a:t>, D. (2006).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Content Placeholder 3"/>
          <p:cNvPicPr>
            <a:picLocks noGrp="1" noChangeAspect="1"/>
          </p:cNvPicPr>
          <p:nvPr>
            <p:ph idx="1"/>
          </p:nvPr>
        </p:nvPicPr>
        <p:blipFill>
          <a:blip r:embed="rId3" cstate="print"/>
          <a:srcRect l="3558" t="6361" r="4919" b="3166"/>
          <a:stretch>
            <a:fillRect/>
          </a:stretch>
        </p:blipFill>
        <p:spPr>
          <a:xfrm>
            <a:off x="855663" y="1066800"/>
            <a:ext cx="6346825" cy="5102225"/>
          </a:xfrm>
        </p:spPr>
      </p:pic>
      <p:sp>
        <p:nvSpPr>
          <p:cNvPr id="121859" name="Title 1"/>
          <p:cNvSpPr>
            <a:spLocks noGrp="1"/>
          </p:cNvSpPr>
          <p:nvPr>
            <p:ph type="title"/>
          </p:nvPr>
        </p:nvSpPr>
        <p:spPr>
          <a:xfrm>
            <a:off x="457200" y="198120"/>
            <a:ext cx="8229600" cy="1325880"/>
          </a:xfrm>
        </p:spPr>
        <p:txBody>
          <a:bodyPr/>
          <a:lstStyle/>
          <a:p>
            <a:pPr eaLnBrk="1" hangingPunct="1"/>
            <a:r>
              <a:rPr lang="en-US" altLang="en-US" sz="3600" dirty="0">
                <a:latin typeface="Tw Cen MT" charset="0"/>
              </a:rPr>
              <a:t>Now let’s practice!</a:t>
            </a:r>
          </a:p>
        </p:txBody>
      </p:sp>
      <p:sp>
        <p:nvSpPr>
          <p:cNvPr id="121860" name="TextBox 4"/>
          <p:cNvSpPr txBox="1">
            <a:spLocks noChangeArrowheads="1"/>
          </p:cNvSpPr>
          <p:nvPr/>
        </p:nvSpPr>
        <p:spPr bwMode="auto">
          <a:xfrm>
            <a:off x="7659688" y="1828800"/>
            <a:ext cx="1447800" cy="3754438"/>
          </a:xfrm>
          <a:prstGeom prst="rect">
            <a:avLst/>
          </a:prstGeom>
          <a:noFill/>
          <a:ln w="9525">
            <a:noFill/>
            <a:miter lim="800000"/>
            <a:headEnd/>
            <a:tailEnd/>
          </a:ln>
        </p:spPr>
        <p:txBody>
          <a:bodyPr>
            <a:spAutoFit/>
          </a:bodyPr>
          <a:lstStyle/>
          <a:p>
            <a:pPr eaLnBrk="1" hangingPunct="1"/>
            <a:r>
              <a:rPr lang="en-US" altLang="en-US" sz="1400">
                <a:latin typeface="Tw Cen MT" charset="0"/>
              </a:rPr>
              <a:t>Using either the sample CFA Development Template, or personal work created in steps 1 through 5 previously, complete Steps 6 through 9 by selecting the appropriate types of assessments, matching up the test items with the learning target.</a:t>
            </a:r>
          </a:p>
        </p:txBody>
      </p:sp>
      <p:cxnSp>
        <p:nvCxnSpPr>
          <p:cNvPr id="7" name="Straight Arrow Connector 6"/>
          <p:cNvCxnSpPr>
            <a:stCxn id="121860" idx="1"/>
          </p:cNvCxnSpPr>
          <p:nvPr/>
        </p:nvCxnSpPr>
        <p:spPr>
          <a:xfrm flipH="1">
            <a:off x="7086600" y="3706813"/>
            <a:ext cx="573088" cy="109378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nvGrpSpPr>
          <p:cNvPr id="121862" name="Group 13"/>
          <p:cNvGrpSpPr>
            <a:grpSpLocks/>
          </p:cNvGrpSpPr>
          <p:nvPr/>
        </p:nvGrpSpPr>
        <p:grpSpPr bwMode="auto">
          <a:xfrm>
            <a:off x="7748588" y="152400"/>
            <a:ext cx="1150937" cy="914400"/>
            <a:chOff x="4867942" y="3758980"/>
            <a:chExt cx="1151858" cy="914400"/>
          </a:xfrm>
        </p:grpSpPr>
        <p:sp>
          <p:nvSpPr>
            <p:cNvPr id="15" name="Rectangle 14"/>
            <p:cNvSpPr/>
            <p:nvPr/>
          </p:nvSpPr>
          <p:spPr>
            <a:xfrm>
              <a:off x="4987099" y="3758980"/>
              <a:ext cx="913543" cy="914400"/>
            </a:xfrm>
            <a:prstGeom prst="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121864" name="Picture 29" descr="C:\Users\dayad\Desktop\moedusail graphics\icons not buttons\reflection.png"/>
            <p:cNvPicPr>
              <a:picLocks noChangeAspect="1" noChangeArrowheads="1"/>
            </p:cNvPicPr>
            <p:nvPr/>
          </p:nvPicPr>
          <p:blipFill>
            <a:blip r:embed="rId4" cstate="print"/>
            <a:srcRect/>
            <a:stretch>
              <a:fillRect/>
            </a:stretch>
          </p:blipFill>
          <p:spPr bwMode="auto">
            <a:xfrm>
              <a:off x="4867942" y="3804700"/>
              <a:ext cx="1151858" cy="822960"/>
            </a:xfrm>
            <a:prstGeom prst="rect">
              <a:avLst/>
            </a:prstGeom>
            <a:noFill/>
            <a:ln w="9525">
              <a:noFill/>
              <a:miter lim="800000"/>
              <a:headEnd/>
              <a:tailEnd/>
            </a:ln>
          </p:spPr>
        </p:pic>
      </p:grpSp>
      <p:sp>
        <p:nvSpPr>
          <p:cNvPr id="10" name="TextBox 9"/>
          <p:cNvSpPr txBox="1"/>
          <p:nvPr/>
        </p:nvSpPr>
        <p:spPr>
          <a:xfrm>
            <a:off x="5085173" y="6319936"/>
            <a:ext cx="3946115" cy="307777"/>
          </a:xfrm>
          <a:prstGeom prst="rect">
            <a:avLst/>
          </a:prstGeom>
          <a:noFill/>
        </p:spPr>
        <p:txBody>
          <a:bodyPr wrap="square" rtlCol="0">
            <a:spAutoFit/>
          </a:bodyPr>
          <a:lstStyle/>
          <a:p>
            <a:r>
              <a:rPr lang="en-US" sz="1400" dirty="0"/>
              <a:t>Adapted from Ainsworth, L. &amp; </a:t>
            </a:r>
            <a:r>
              <a:rPr lang="en-US" sz="1400" dirty="0" err="1"/>
              <a:t>Viegut</a:t>
            </a:r>
            <a:r>
              <a:rPr lang="en-US" sz="1400" dirty="0"/>
              <a:t>, D. (2006).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a:xfrm>
            <a:off x="-76200" y="533400"/>
            <a:ext cx="8153400" cy="838200"/>
          </a:xfrm>
        </p:spPr>
        <p:txBody>
          <a:bodyPr/>
          <a:lstStyle/>
          <a:p>
            <a:pPr eaLnBrk="1" hangingPunct="1"/>
            <a:r>
              <a:rPr lang="en-US" altLang="en-US" sz="3800">
                <a:latin typeface="Tw Cen MT" charset="0"/>
              </a:rPr>
              <a:t>Step 10: Define Achievement Levels</a:t>
            </a:r>
          </a:p>
        </p:txBody>
      </p:sp>
      <p:sp>
        <p:nvSpPr>
          <p:cNvPr id="123907" name="TextBox 2"/>
          <p:cNvSpPr txBox="1">
            <a:spLocks noChangeArrowheads="1"/>
          </p:cNvSpPr>
          <p:nvPr/>
        </p:nvSpPr>
        <p:spPr bwMode="auto">
          <a:xfrm>
            <a:off x="7315200" y="1752600"/>
            <a:ext cx="1524000" cy="4278313"/>
          </a:xfrm>
          <a:prstGeom prst="rect">
            <a:avLst/>
          </a:prstGeom>
          <a:noFill/>
          <a:ln w="9525">
            <a:noFill/>
            <a:miter lim="800000"/>
            <a:headEnd/>
            <a:tailEnd/>
          </a:ln>
        </p:spPr>
        <p:txBody>
          <a:bodyPr>
            <a:spAutoFit/>
          </a:bodyPr>
          <a:lstStyle/>
          <a:p>
            <a:pPr eaLnBrk="1" hangingPunct="1"/>
            <a:r>
              <a:rPr lang="en-US" altLang="en-US" sz="1600">
                <a:latin typeface="Tw Cen MT" charset="0"/>
              </a:rPr>
              <a:t>When items are written, complete step 10 by describing how information from the scoring guides can be used collectively to determine achievement levels for students. These levels will be used later in the Data Team Process.</a:t>
            </a:r>
          </a:p>
        </p:txBody>
      </p:sp>
      <p:grpSp>
        <p:nvGrpSpPr>
          <p:cNvPr id="123908" name="Group 9"/>
          <p:cNvGrpSpPr>
            <a:grpSpLocks/>
          </p:cNvGrpSpPr>
          <p:nvPr/>
        </p:nvGrpSpPr>
        <p:grpSpPr bwMode="auto">
          <a:xfrm>
            <a:off x="7848600" y="190500"/>
            <a:ext cx="1150937" cy="914400"/>
            <a:chOff x="4867942" y="3758980"/>
            <a:chExt cx="1151858" cy="914400"/>
          </a:xfrm>
        </p:grpSpPr>
        <p:sp>
          <p:nvSpPr>
            <p:cNvPr id="11" name="Rectangle 10"/>
            <p:cNvSpPr/>
            <p:nvPr/>
          </p:nvSpPr>
          <p:spPr>
            <a:xfrm>
              <a:off x="4987099" y="3758980"/>
              <a:ext cx="913543" cy="914400"/>
            </a:xfrm>
            <a:prstGeom prst="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123912" name="Picture 29" descr="C:\Users\dayad\Desktop\moedusail graphics\icons not buttons\reflection.png"/>
            <p:cNvPicPr>
              <a:picLocks noChangeAspect="1" noChangeArrowheads="1"/>
            </p:cNvPicPr>
            <p:nvPr/>
          </p:nvPicPr>
          <p:blipFill>
            <a:blip r:embed="rId3" cstate="print"/>
            <a:srcRect/>
            <a:stretch>
              <a:fillRect/>
            </a:stretch>
          </p:blipFill>
          <p:spPr bwMode="auto">
            <a:xfrm>
              <a:off x="4867942" y="3804700"/>
              <a:ext cx="1151858" cy="822960"/>
            </a:xfrm>
            <a:prstGeom prst="rect">
              <a:avLst/>
            </a:prstGeom>
            <a:noFill/>
            <a:ln w="9525">
              <a:noFill/>
              <a:miter lim="800000"/>
              <a:headEnd/>
              <a:tailEnd/>
            </a:ln>
          </p:spPr>
        </p:pic>
      </p:grpSp>
      <p:pic>
        <p:nvPicPr>
          <p:cNvPr id="123909" name="Picture 9"/>
          <p:cNvPicPr>
            <a:picLocks noChangeAspect="1" noChangeArrowheads="1"/>
          </p:cNvPicPr>
          <p:nvPr/>
        </p:nvPicPr>
        <p:blipFill>
          <a:blip r:embed="rId4" cstate="print"/>
          <a:srcRect/>
          <a:stretch>
            <a:fillRect/>
          </a:stretch>
        </p:blipFill>
        <p:spPr bwMode="auto">
          <a:xfrm>
            <a:off x="440531" y="1381539"/>
            <a:ext cx="6738937" cy="4659313"/>
          </a:xfrm>
          <a:prstGeom prst="rect">
            <a:avLst/>
          </a:prstGeom>
          <a:noFill/>
          <a:ln w="9525">
            <a:noFill/>
            <a:miter lim="800000"/>
            <a:headEnd/>
            <a:tailEnd/>
          </a:ln>
        </p:spPr>
      </p:pic>
      <p:cxnSp>
        <p:nvCxnSpPr>
          <p:cNvPr id="5" name="Straight Arrow Connector 4"/>
          <p:cNvCxnSpPr/>
          <p:nvPr/>
        </p:nvCxnSpPr>
        <p:spPr>
          <a:xfrm flipH="1" flipV="1">
            <a:off x="6743700" y="2649538"/>
            <a:ext cx="571500" cy="61436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064039" y="6209644"/>
            <a:ext cx="3946115" cy="307777"/>
          </a:xfrm>
          <a:prstGeom prst="rect">
            <a:avLst/>
          </a:prstGeom>
          <a:noFill/>
        </p:spPr>
        <p:txBody>
          <a:bodyPr wrap="square" rtlCol="0">
            <a:spAutoFit/>
          </a:bodyPr>
          <a:lstStyle/>
          <a:p>
            <a:r>
              <a:rPr lang="en-US" sz="1400" dirty="0"/>
              <a:t>Adapted from Ainsworth, L. &amp; </a:t>
            </a:r>
            <a:r>
              <a:rPr lang="en-US" sz="1400" dirty="0" err="1"/>
              <a:t>Viegut</a:t>
            </a:r>
            <a:r>
              <a:rPr lang="en-US" sz="1400" dirty="0"/>
              <a:t>, D. (2006).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838200"/>
            <a:ext cx="8686800" cy="2438400"/>
          </a:xfrm>
        </p:spPr>
        <p:txBody>
          <a:bodyPr/>
          <a:lstStyle/>
          <a:p>
            <a:pPr algn="l">
              <a:defRPr/>
            </a:pPr>
            <a:r>
              <a:rPr lang="en-US" sz="2400" b="1" dirty="0">
                <a:latin typeface="+mn-lt"/>
              </a:rPr>
              <a:t>                                          </a:t>
            </a:r>
            <a:r>
              <a:rPr lang="en-US" sz="3200" b="1" dirty="0">
                <a:latin typeface="+mn-lt"/>
              </a:rPr>
              <a:t>Acknowledgements</a:t>
            </a:r>
            <a:r>
              <a:rPr lang="en-US" sz="1600" dirty="0">
                <a:latin typeface="+mn-lt"/>
              </a:rPr>
              <a:t/>
            </a:r>
            <a:br>
              <a:rPr lang="en-US" sz="1600" dirty="0">
                <a:latin typeface="+mn-lt"/>
              </a:rPr>
            </a:br>
            <a:r>
              <a:rPr lang="en-US" sz="1600" dirty="0">
                <a:latin typeface="+mn-lt"/>
              </a:rPr>
              <a:t/>
            </a:r>
            <a:br>
              <a:rPr lang="en-US" sz="1600" dirty="0">
                <a:latin typeface="+mn-lt"/>
              </a:rPr>
            </a:br>
            <a:r>
              <a:rPr lang="en-US" sz="1800" dirty="0">
                <a:latin typeface="+mn-lt"/>
              </a:rPr>
              <a:t>Special thanks to all contributors to the development and revision of this module.</a:t>
            </a:r>
            <a:br>
              <a:rPr lang="en-US" sz="1800" dirty="0">
                <a:latin typeface="+mn-lt"/>
              </a:rPr>
            </a:br>
            <a:r>
              <a:rPr lang="en-US" sz="1600" dirty="0">
                <a:latin typeface="+mn-lt"/>
              </a:rPr>
              <a:t/>
            </a:r>
            <a:br>
              <a:rPr lang="en-US" sz="1600" dirty="0">
                <a:latin typeface="+mn-lt"/>
              </a:rPr>
            </a:br>
            <a:r>
              <a:rPr lang="en-US" sz="1600" dirty="0">
                <a:latin typeface="+mn-lt"/>
              </a:rPr>
              <a:t>The original collection of learning packages was roll-out for use by Regional Professional Development Center (RPDC) Consultants in July 2013 after being developed by a team of content experts. The collection of learning packages was developed through efforts funded by the Missouri State Personnel Development Grant (SPDG). The following individual/groups are thanked immensely for their hard work in developing this package.</a:t>
            </a:r>
            <a:br>
              <a:rPr lang="en-US" sz="1600" dirty="0">
                <a:latin typeface="+mn-lt"/>
              </a:rPr>
            </a:br>
            <a:endParaRPr lang="en-US" sz="1600" dirty="0">
              <a:latin typeface="+mn-lt"/>
            </a:endParaRPr>
          </a:p>
        </p:txBody>
      </p:sp>
      <p:sp>
        <p:nvSpPr>
          <p:cNvPr id="3" name="Subtitle 2"/>
          <p:cNvSpPr>
            <a:spLocks noGrp="1"/>
          </p:cNvSpPr>
          <p:nvPr>
            <p:ph type="subTitle" idx="1"/>
          </p:nvPr>
        </p:nvSpPr>
        <p:spPr>
          <a:xfrm>
            <a:off x="228600" y="3276600"/>
            <a:ext cx="8610600" cy="2667000"/>
          </a:xfrm>
        </p:spPr>
        <p:txBody>
          <a:bodyPr/>
          <a:lstStyle/>
          <a:p>
            <a:pPr algn="l">
              <a:defRPr/>
            </a:pPr>
            <a:r>
              <a:rPr lang="en-US" sz="1600" dirty="0">
                <a:latin typeface="+mn-lt"/>
              </a:rPr>
              <a:t>----------------------------------------------------------------------------------------------------------------------------------------</a:t>
            </a:r>
          </a:p>
          <a:p>
            <a:pPr algn="l">
              <a:defRPr/>
            </a:pPr>
            <a:r>
              <a:rPr lang="en-US" sz="1600" dirty="0">
                <a:latin typeface="+mn-lt"/>
              </a:rPr>
              <a:t>Content Development and Revision Support	</a:t>
            </a:r>
          </a:p>
          <a:p>
            <a:pPr algn="l">
              <a:defRPr/>
            </a:pPr>
            <a:r>
              <a:rPr lang="en-US" sz="1600" dirty="0">
                <a:latin typeface="+mn-lt"/>
              </a:rPr>
              <a:t>	UMKC Institute for Human Development</a:t>
            </a:r>
          </a:p>
          <a:p>
            <a:pPr algn="l">
              <a:defRPr/>
            </a:pPr>
            <a:r>
              <a:rPr lang="en-US" sz="1600" dirty="0">
                <a:latin typeface="+mn-lt"/>
              </a:rPr>
              <a:t>		Ronda Jenson, Director	Stefanie Lindsay		</a:t>
            </a:r>
          </a:p>
          <a:p>
            <a:pPr algn="l">
              <a:defRPr/>
            </a:pPr>
            <a:r>
              <a:rPr lang="en-US" sz="1600" dirty="0">
                <a:latin typeface="+mn-lt"/>
              </a:rPr>
              <a:t>		Arden Day			Carla Williams</a:t>
            </a:r>
          </a:p>
          <a:p>
            <a:pPr algn="l">
              <a:defRPr/>
            </a:pPr>
            <a:r>
              <a:rPr lang="en-US" sz="1600" dirty="0">
                <a:latin typeface="+mn-lt"/>
              </a:rPr>
              <a:t>		Jodi Arnold</a:t>
            </a:r>
          </a:p>
          <a:p>
            <a:pPr algn="l">
              <a:defRPr/>
            </a:pPr>
            <a:endParaRPr lang="en-US" sz="1600" dirty="0">
              <a:latin typeface="+mn-lt"/>
            </a:endParaRPr>
          </a:p>
          <a:p>
            <a:pPr algn="l">
              <a:defRPr/>
            </a:pPr>
            <a:r>
              <a:rPr lang="en-US" sz="1600" dirty="0">
                <a:latin typeface="+mn-lt"/>
              </a:rPr>
              <a:t>	SPDG Management Team</a:t>
            </a:r>
          </a:p>
        </p:txBody>
      </p:sp>
      <p:pic>
        <p:nvPicPr>
          <p:cNvPr id="11268" name="Picture 4"/>
          <p:cNvPicPr>
            <a:picLocks noChangeAspect="1"/>
          </p:cNvPicPr>
          <p:nvPr/>
        </p:nvPicPr>
        <p:blipFill>
          <a:blip r:embed="rId3" cstate="print"/>
          <a:srcRect/>
          <a:stretch>
            <a:fillRect/>
          </a:stretch>
        </p:blipFill>
        <p:spPr bwMode="auto">
          <a:xfrm>
            <a:off x="7848600" y="241300"/>
            <a:ext cx="1146175" cy="823913"/>
          </a:xfrm>
          <a:prstGeom prst="rect">
            <a:avLst/>
          </a:prstGeom>
          <a:noFill/>
          <a:ln w="9525">
            <a:no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a:xfrm>
            <a:off x="-228600" y="533400"/>
            <a:ext cx="8153400" cy="838200"/>
          </a:xfrm>
        </p:spPr>
        <p:txBody>
          <a:bodyPr/>
          <a:lstStyle/>
          <a:p>
            <a:pPr eaLnBrk="1" hangingPunct="1"/>
            <a:r>
              <a:rPr lang="en-US" altLang="en-US" sz="4000">
                <a:latin typeface="Tw Cen MT" charset="0"/>
              </a:rPr>
              <a:t>Step 11: Review and Revise</a:t>
            </a:r>
          </a:p>
        </p:txBody>
      </p:sp>
      <p:sp>
        <p:nvSpPr>
          <p:cNvPr id="125955" name="TextBox 2"/>
          <p:cNvSpPr txBox="1">
            <a:spLocks noChangeArrowheads="1"/>
          </p:cNvSpPr>
          <p:nvPr/>
        </p:nvSpPr>
        <p:spPr bwMode="auto">
          <a:xfrm>
            <a:off x="7124700" y="2667000"/>
            <a:ext cx="1790700" cy="1570038"/>
          </a:xfrm>
          <a:prstGeom prst="rect">
            <a:avLst/>
          </a:prstGeom>
          <a:noFill/>
          <a:ln w="9525">
            <a:noFill/>
            <a:miter lim="800000"/>
            <a:headEnd/>
            <a:tailEnd/>
          </a:ln>
        </p:spPr>
        <p:txBody>
          <a:bodyPr>
            <a:spAutoFit/>
          </a:bodyPr>
          <a:lstStyle/>
          <a:p>
            <a:pPr eaLnBrk="1" hangingPunct="1"/>
            <a:r>
              <a:rPr lang="en-US" altLang="en-US" sz="1600">
                <a:latin typeface="Tw Cen MT" charset="0"/>
              </a:rPr>
              <a:t>Review test items collaboratively to affirm the quality and appropriateness of the test items.</a:t>
            </a:r>
          </a:p>
        </p:txBody>
      </p:sp>
      <p:pic>
        <p:nvPicPr>
          <p:cNvPr id="125956" name="Picture 9"/>
          <p:cNvPicPr>
            <a:picLocks noChangeAspect="1" noChangeArrowheads="1"/>
          </p:cNvPicPr>
          <p:nvPr/>
        </p:nvPicPr>
        <p:blipFill>
          <a:blip r:embed="rId3" cstate="print"/>
          <a:srcRect/>
          <a:stretch>
            <a:fillRect/>
          </a:stretch>
        </p:blipFill>
        <p:spPr bwMode="auto">
          <a:xfrm>
            <a:off x="381000" y="1219200"/>
            <a:ext cx="6667500" cy="4737100"/>
          </a:xfrm>
          <a:prstGeom prst="rect">
            <a:avLst/>
          </a:prstGeom>
          <a:noFill/>
          <a:ln w="9525">
            <a:noFill/>
            <a:miter lim="800000"/>
            <a:headEnd/>
            <a:tailEnd/>
          </a:ln>
        </p:spPr>
      </p:pic>
      <p:cxnSp>
        <p:nvCxnSpPr>
          <p:cNvPr id="6" name="Straight Arrow Connector 5"/>
          <p:cNvCxnSpPr/>
          <p:nvPr/>
        </p:nvCxnSpPr>
        <p:spPr>
          <a:xfrm flipH="1">
            <a:off x="6172200" y="3829050"/>
            <a:ext cx="901700" cy="135255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nvGrpSpPr>
          <p:cNvPr id="125958" name="Group 10"/>
          <p:cNvGrpSpPr>
            <a:grpSpLocks/>
          </p:cNvGrpSpPr>
          <p:nvPr/>
        </p:nvGrpSpPr>
        <p:grpSpPr bwMode="auto">
          <a:xfrm>
            <a:off x="7748588" y="152400"/>
            <a:ext cx="1150937" cy="914400"/>
            <a:chOff x="4867942" y="3758980"/>
            <a:chExt cx="1151858" cy="914400"/>
          </a:xfrm>
        </p:grpSpPr>
        <p:sp>
          <p:nvSpPr>
            <p:cNvPr id="12" name="Rectangle 11"/>
            <p:cNvSpPr/>
            <p:nvPr/>
          </p:nvSpPr>
          <p:spPr>
            <a:xfrm>
              <a:off x="4987099" y="3758980"/>
              <a:ext cx="913543" cy="914400"/>
            </a:xfrm>
            <a:prstGeom prst="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125960" name="Picture 29" descr="C:\Users\dayad\Desktop\moedusail graphics\icons not buttons\reflection.png"/>
            <p:cNvPicPr>
              <a:picLocks noChangeAspect="1" noChangeArrowheads="1"/>
            </p:cNvPicPr>
            <p:nvPr/>
          </p:nvPicPr>
          <p:blipFill>
            <a:blip r:embed="rId4" cstate="print"/>
            <a:srcRect/>
            <a:stretch>
              <a:fillRect/>
            </a:stretch>
          </p:blipFill>
          <p:spPr bwMode="auto">
            <a:xfrm>
              <a:off x="4867942" y="3804700"/>
              <a:ext cx="1151858" cy="822960"/>
            </a:xfrm>
            <a:prstGeom prst="rect">
              <a:avLst/>
            </a:prstGeom>
            <a:noFill/>
            <a:ln w="9525">
              <a:noFill/>
              <a:miter lim="800000"/>
              <a:headEnd/>
              <a:tailEnd/>
            </a:ln>
          </p:spPr>
        </p:pic>
      </p:grpSp>
      <p:sp>
        <p:nvSpPr>
          <p:cNvPr id="10" name="TextBox 9"/>
          <p:cNvSpPr txBox="1"/>
          <p:nvPr/>
        </p:nvSpPr>
        <p:spPr>
          <a:xfrm>
            <a:off x="5064039" y="6209644"/>
            <a:ext cx="3946115" cy="307777"/>
          </a:xfrm>
          <a:prstGeom prst="rect">
            <a:avLst/>
          </a:prstGeom>
          <a:noFill/>
        </p:spPr>
        <p:txBody>
          <a:bodyPr wrap="square" rtlCol="0">
            <a:spAutoFit/>
          </a:bodyPr>
          <a:lstStyle/>
          <a:p>
            <a:r>
              <a:rPr lang="en-US" sz="1400" dirty="0"/>
              <a:t>Adapted from Ainsworth, L. &amp; </a:t>
            </a:r>
            <a:r>
              <a:rPr lang="en-US" sz="1400" dirty="0" err="1"/>
              <a:t>Viegut</a:t>
            </a:r>
            <a:r>
              <a:rPr lang="en-US" sz="1400" dirty="0"/>
              <a:t>, D. (2006).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p:cNvSpPr>
          <p:nvPr>
            <p:ph type="title"/>
          </p:nvPr>
        </p:nvSpPr>
        <p:spPr/>
        <p:txBody>
          <a:bodyPr/>
          <a:lstStyle/>
          <a:p>
            <a:pPr eaLnBrk="1" hangingPunct="1"/>
            <a:r>
              <a:rPr lang="en-US" altLang="en-US" dirty="0">
                <a:latin typeface="Tw Cen MT" charset="0"/>
              </a:rPr>
              <a:t>Evaluate Your Test </a:t>
            </a:r>
          </a:p>
        </p:txBody>
      </p:sp>
      <p:sp>
        <p:nvSpPr>
          <p:cNvPr id="128003" name="Content Placeholder 2"/>
          <p:cNvSpPr>
            <a:spLocks noGrp="1"/>
          </p:cNvSpPr>
          <p:nvPr>
            <p:ph idx="1"/>
          </p:nvPr>
        </p:nvSpPr>
        <p:spPr>
          <a:xfrm>
            <a:off x="457200" y="1828800"/>
            <a:ext cx="8382000" cy="4191000"/>
          </a:xfrm>
        </p:spPr>
        <p:txBody>
          <a:bodyPr/>
          <a:lstStyle/>
          <a:p>
            <a:pPr marL="457200" indent="-457200" eaLnBrk="1" hangingPunct="1">
              <a:buFont typeface="+mj-lt"/>
              <a:buAutoNum type="arabicPeriod"/>
            </a:pPr>
            <a:r>
              <a:rPr lang="en-US" altLang="en-US" sz="2200" dirty="0">
                <a:latin typeface="Tw Cen MT" charset="0"/>
              </a:rPr>
              <a:t>Collectively, do the assessment items produce the necessary evidence to determine whether or not the student has mastered the standard(s) targeted for assessment? </a:t>
            </a:r>
          </a:p>
          <a:p>
            <a:pPr marL="457200" indent="-457200" eaLnBrk="1" hangingPunct="1">
              <a:buFont typeface="+mj-lt"/>
              <a:buAutoNum type="arabicPeriod"/>
            </a:pPr>
            <a:r>
              <a:rPr lang="en-US" altLang="en-US" sz="2200" dirty="0">
                <a:latin typeface="Tw Cen MT" charset="0"/>
              </a:rPr>
              <a:t>Are the assessment items the most appropriate type to use to measure the targeted standard? </a:t>
            </a:r>
          </a:p>
          <a:p>
            <a:pPr marL="457200" indent="-457200" eaLnBrk="1" hangingPunct="1">
              <a:buFont typeface="+mj-lt"/>
              <a:buAutoNum type="arabicPeriod"/>
            </a:pPr>
            <a:r>
              <a:rPr lang="en-US" altLang="en-US" sz="2200" dirty="0">
                <a:latin typeface="Tw Cen MT" charset="0"/>
              </a:rPr>
              <a:t>Do the assessment items require students to demonstrate the same level of rigor as specified by the targeted standard?</a:t>
            </a:r>
          </a:p>
          <a:p>
            <a:pPr marL="457200" indent="-457200" eaLnBrk="1" hangingPunct="1">
              <a:buFont typeface="+mj-lt"/>
              <a:buAutoNum type="arabicPeriod"/>
            </a:pPr>
            <a:r>
              <a:rPr lang="en-US" altLang="en-US" sz="2200" dirty="0">
                <a:latin typeface="Tw Cen MT" charset="0"/>
              </a:rPr>
              <a:t>Are the items worded clearly and concisely? </a:t>
            </a:r>
          </a:p>
          <a:p>
            <a:pPr marL="457200" indent="-457200" eaLnBrk="1" hangingPunct="1">
              <a:buFont typeface="+mj-lt"/>
              <a:buAutoNum type="arabicPeriod"/>
            </a:pPr>
            <a:r>
              <a:rPr lang="en-US" altLang="en-US" sz="2200" dirty="0">
                <a:latin typeface="Tw Cen MT" charset="0"/>
              </a:rPr>
              <a:t>Are the directions written so students clearly understand what they are to do?</a:t>
            </a:r>
          </a:p>
          <a:p>
            <a:pPr marL="457200" indent="-457200" eaLnBrk="1" hangingPunct="1">
              <a:buFont typeface="+mj-lt"/>
              <a:buAutoNum type="arabicPeriod"/>
            </a:pPr>
            <a:r>
              <a:rPr lang="en-US" altLang="en-US" sz="2200" dirty="0">
                <a:latin typeface="Tw Cen MT" charset="0"/>
              </a:rPr>
              <a:t>Are the items free of any type of bias? </a:t>
            </a:r>
          </a:p>
        </p:txBody>
      </p:sp>
      <p:pic>
        <p:nvPicPr>
          <p:cNvPr id="2" name="Picture 1"/>
          <p:cNvPicPr>
            <a:picLocks noChangeAspect="1"/>
          </p:cNvPicPr>
          <p:nvPr/>
        </p:nvPicPr>
        <p:blipFill>
          <a:blip r:embed="rId3" cstate="print"/>
          <a:stretch>
            <a:fillRect/>
          </a:stretch>
        </p:blipFill>
        <p:spPr>
          <a:xfrm>
            <a:off x="7848600" y="199086"/>
            <a:ext cx="1146147" cy="951058"/>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136525" y="914400"/>
            <a:ext cx="8870950" cy="1600200"/>
          </a:xfrm>
        </p:spPr>
        <p:txBody>
          <a:bodyPr/>
          <a:lstStyle/>
          <a:p>
            <a:pPr eaLnBrk="1" hangingPunct="1"/>
            <a:r>
              <a:rPr lang="en-US" altLang="en-US">
                <a:latin typeface="Tw Cen MT" charset="0"/>
              </a:rPr>
              <a:t>Using Data to Inform Test Writing Skills  </a:t>
            </a:r>
          </a:p>
        </p:txBody>
      </p:sp>
      <p:sp>
        <p:nvSpPr>
          <p:cNvPr id="130051" name="Rectangle 3"/>
          <p:cNvSpPr>
            <a:spLocks noGrp="1" noChangeArrowheads="1"/>
          </p:cNvSpPr>
          <p:nvPr>
            <p:ph idx="1"/>
          </p:nvPr>
        </p:nvSpPr>
        <p:spPr>
          <a:xfrm>
            <a:off x="457200" y="2514600"/>
            <a:ext cx="8229600" cy="3505200"/>
          </a:xfrm>
        </p:spPr>
        <p:txBody>
          <a:bodyPr/>
          <a:lstStyle/>
          <a:p>
            <a:pPr eaLnBrk="1" hangingPunct="1">
              <a:lnSpc>
                <a:spcPct val="90000"/>
              </a:lnSpc>
            </a:pPr>
            <a:r>
              <a:rPr lang="en-US" altLang="en-US">
                <a:latin typeface="Tw Cen MT" charset="0"/>
              </a:rPr>
              <a:t>Use of  data from a careful item analysis can help a teacher improve his/her test writing skills.  </a:t>
            </a:r>
          </a:p>
          <a:p>
            <a:pPr eaLnBrk="1" hangingPunct="1">
              <a:lnSpc>
                <a:spcPct val="90000"/>
              </a:lnSpc>
            </a:pPr>
            <a:r>
              <a:rPr lang="en-US" altLang="en-US">
                <a:latin typeface="Tw Cen MT" charset="0"/>
              </a:rPr>
              <a:t>Additionally, looking at student results can give the teacher ideas as to improvements that need to be made in instruction and/or curriculum.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0" y="685800"/>
            <a:ext cx="9144000" cy="990600"/>
          </a:xfrm>
        </p:spPr>
        <p:txBody>
          <a:bodyPr/>
          <a:lstStyle/>
          <a:p>
            <a:pPr eaLnBrk="1" hangingPunct="1"/>
            <a:r>
              <a:rPr lang="en-US" altLang="en-US" sz="3600" dirty="0">
                <a:latin typeface="Tw Cen MT" charset="0"/>
              </a:rPr>
              <a:t>Possible Causes for Faulty Items/Low Scores on Items </a:t>
            </a:r>
          </a:p>
        </p:txBody>
      </p:sp>
      <p:sp>
        <p:nvSpPr>
          <p:cNvPr id="132099" name="Rectangle 3"/>
          <p:cNvSpPr>
            <a:spLocks noGrp="1" noChangeArrowheads="1"/>
          </p:cNvSpPr>
          <p:nvPr>
            <p:ph idx="1"/>
          </p:nvPr>
        </p:nvSpPr>
        <p:spPr>
          <a:xfrm>
            <a:off x="457200" y="1905000"/>
            <a:ext cx="8458200" cy="3962400"/>
          </a:xfrm>
        </p:spPr>
        <p:txBody>
          <a:bodyPr/>
          <a:lstStyle/>
          <a:p>
            <a:pPr eaLnBrk="1" hangingPunct="1">
              <a:lnSpc>
                <a:spcPct val="80000"/>
              </a:lnSpc>
              <a:buFontTx/>
              <a:buAutoNum type="arabicPeriod"/>
            </a:pPr>
            <a:r>
              <a:rPr lang="en-US" altLang="en-US" sz="1800" dirty="0">
                <a:latin typeface="Tw Cen MT" charset="0"/>
              </a:rPr>
              <a:t>Basic content or skills have not been addressed or taught. </a:t>
            </a:r>
          </a:p>
          <a:p>
            <a:pPr eaLnBrk="1" hangingPunct="1">
              <a:lnSpc>
                <a:spcPct val="80000"/>
              </a:lnSpc>
              <a:buFontTx/>
              <a:buAutoNum type="arabicPeriod"/>
            </a:pPr>
            <a:r>
              <a:rPr lang="en-US" altLang="en-US" sz="1800" dirty="0">
                <a:latin typeface="Tw Cen MT" charset="0"/>
              </a:rPr>
              <a:t>Students are unfamiliar with the process needed to solve the problem/answer the question (i.e. problem solving, deductive/inductive thinking, making an inference, etc.) </a:t>
            </a:r>
          </a:p>
          <a:p>
            <a:pPr eaLnBrk="1" hangingPunct="1">
              <a:lnSpc>
                <a:spcPct val="80000"/>
              </a:lnSpc>
              <a:buFontTx/>
              <a:buAutoNum type="arabicPeriod"/>
            </a:pPr>
            <a:r>
              <a:rPr lang="en-US" altLang="en-US" sz="1800" dirty="0">
                <a:latin typeface="Tw Cen MT" charset="0"/>
              </a:rPr>
              <a:t>Students are unfamiliar with the format needed to answer the question. (i.e. political cartoon, letter, graph, etc.) </a:t>
            </a:r>
          </a:p>
          <a:p>
            <a:pPr eaLnBrk="1" hangingPunct="1">
              <a:lnSpc>
                <a:spcPct val="80000"/>
              </a:lnSpc>
              <a:buFontTx/>
              <a:buAutoNum type="arabicPeriod"/>
            </a:pPr>
            <a:r>
              <a:rPr lang="en-US" altLang="en-US" sz="1800" dirty="0">
                <a:latin typeface="Tw Cen MT" charset="0"/>
              </a:rPr>
              <a:t>Students are unfamiliar with the meaning of the language used in the test item. (i.e. compare and contrast, paraphrase, illustrate, evaluate, etc.) </a:t>
            </a:r>
          </a:p>
          <a:p>
            <a:pPr eaLnBrk="1" hangingPunct="1">
              <a:lnSpc>
                <a:spcPct val="80000"/>
              </a:lnSpc>
              <a:buFontTx/>
              <a:buAutoNum type="arabicPeriod"/>
            </a:pPr>
            <a:r>
              <a:rPr lang="en-US" altLang="en-US" sz="1800" dirty="0">
                <a:latin typeface="Tw Cen MT" charset="0"/>
              </a:rPr>
              <a:t>Lack of reading ability. Vocabulary used in item stem or stimulus is too difficult. </a:t>
            </a:r>
          </a:p>
          <a:p>
            <a:pPr eaLnBrk="1" hangingPunct="1">
              <a:lnSpc>
                <a:spcPct val="80000"/>
              </a:lnSpc>
              <a:buFontTx/>
              <a:buAutoNum type="arabicPeriod"/>
            </a:pPr>
            <a:r>
              <a:rPr lang="en-US" altLang="en-US" sz="1800" dirty="0">
                <a:latin typeface="Tw Cen MT" charset="0"/>
              </a:rPr>
              <a:t>Wording of the item is unclear or confusing. </a:t>
            </a:r>
          </a:p>
          <a:p>
            <a:pPr eaLnBrk="1" hangingPunct="1">
              <a:lnSpc>
                <a:spcPct val="80000"/>
              </a:lnSpc>
              <a:buFontTx/>
              <a:buAutoNum type="arabicPeriod"/>
            </a:pPr>
            <a:r>
              <a:rPr lang="en-US" altLang="en-US" sz="1800" dirty="0">
                <a:latin typeface="Tw Cen MT" charset="0"/>
              </a:rPr>
              <a:t>The rubric does not align with the test item. The rubric holds students accountable for something that was not cued in the item stem. </a:t>
            </a:r>
          </a:p>
          <a:p>
            <a:pPr eaLnBrk="1" hangingPunct="1">
              <a:lnSpc>
                <a:spcPct val="80000"/>
              </a:lnSpc>
              <a:buFontTx/>
              <a:buAutoNum type="arabicPeriod"/>
            </a:pPr>
            <a:r>
              <a:rPr lang="en-US" altLang="en-US" sz="1800" dirty="0">
                <a:latin typeface="Tw Cen MT" charset="0"/>
              </a:rPr>
              <a:t>The rubric holds students to a standard that is not grade-level appropriate.  </a:t>
            </a:r>
          </a:p>
          <a:p>
            <a:pPr eaLnBrk="1" hangingPunct="1">
              <a:lnSpc>
                <a:spcPct val="80000"/>
              </a:lnSpc>
              <a:buFontTx/>
              <a:buAutoNum type="arabicPeriod"/>
            </a:pPr>
            <a:r>
              <a:rPr lang="en-US" altLang="en-US" sz="1800" dirty="0">
                <a:latin typeface="Tw Cen MT" charset="0"/>
              </a:rPr>
              <a:t>The item is asking the impossible or improbable (i.e. Asking for two similarities and two differences when there are not that many. Asking for three details when there are not that many.)</a:t>
            </a:r>
          </a:p>
          <a:p>
            <a:pPr eaLnBrk="1" hangingPunct="1">
              <a:lnSpc>
                <a:spcPct val="80000"/>
              </a:lnSpc>
              <a:buFontTx/>
              <a:buAutoNum type="arabicPeriod"/>
            </a:pPr>
            <a:r>
              <a:rPr lang="en-US" altLang="en-US" sz="1800" dirty="0">
                <a:latin typeface="Tw Cen MT" charset="0"/>
              </a:rPr>
              <a:t>The stimulus material used as a basis for item development is at fault.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p:cNvSpPr>
            <a:spLocks noGrp="1"/>
          </p:cNvSpPr>
          <p:nvPr>
            <p:ph type="title"/>
          </p:nvPr>
        </p:nvSpPr>
        <p:spPr>
          <a:xfrm>
            <a:off x="457200" y="381000"/>
            <a:ext cx="8229600" cy="1096963"/>
          </a:xfrm>
        </p:spPr>
        <p:txBody>
          <a:bodyPr/>
          <a:lstStyle/>
          <a:p>
            <a:pPr eaLnBrk="1" hangingPunct="1"/>
            <a:r>
              <a:rPr lang="en-US" altLang="en-US" sz="4000">
                <a:latin typeface="Tw Cen MT" charset="0"/>
              </a:rPr>
              <a:t>Reflection </a:t>
            </a:r>
          </a:p>
        </p:txBody>
      </p:sp>
      <p:sp>
        <p:nvSpPr>
          <p:cNvPr id="134147" name="Content Placeholder 2"/>
          <p:cNvSpPr>
            <a:spLocks noGrp="1"/>
          </p:cNvSpPr>
          <p:nvPr>
            <p:ph idx="1"/>
          </p:nvPr>
        </p:nvSpPr>
        <p:spPr>
          <a:xfrm>
            <a:off x="533400" y="1477963"/>
            <a:ext cx="8229600" cy="4465637"/>
          </a:xfrm>
        </p:spPr>
        <p:txBody>
          <a:bodyPr/>
          <a:lstStyle/>
          <a:p>
            <a:pPr marL="0" indent="0" eaLnBrk="1" hangingPunct="1">
              <a:buFont typeface="Wingdings" pitchFamily="2" charset="2"/>
              <a:buNone/>
            </a:pPr>
            <a:r>
              <a:rPr lang="en-US" altLang="en-US" sz="3000">
                <a:latin typeface="Tw Cen MT" charset="0"/>
              </a:rPr>
              <a:t>Based on what you have learned today, </a:t>
            </a:r>
          </a:p>
          <a:p>
            <a:pPr marL="0" indent="0" eaLnBrk="1" hangingPunct="1">
              <a:buFont typeface="Wingdings" pitchFamily="2" charset="2"/>
              <a:buNone/>
            </a:pPr>
            <a:endParaRPr lang="en-US" altLang="en-US" sz="1400">
              <a:latin typeface="Tw Cen MT" charset="0"/>
            </a:endParaRPr>
          </a:p>
          <a:p>
            <a:pPr marL="0" indent="0" eaLnBrk="1" hangingPunct="1"/>
            <a:r>
              <a:rPr lang="en-US" altLang="en-US" sz="2800">
                <a:latin typeface="Tw Cen MT" charset="0"/>
              </a:rPr>
              <a:t>What steps might you take in order to become a </a:t>
            </a:r>
            <a:r>
              <a:rPr lang="ja-JP" altLang="en-US" sz="2800">
                <a:latin typeface="Tw Cen MT" charset="0"/>
              </a:rPr>
              <a:t>“</a:t>
            </a:r>
            <a:r>
              <a:rPr lang="en-US" altLang="ja-JP" sz="2800">
                <a:latin typeface="Tw Cen MT" charset="0"/>
              </a:rPr>
              <a:t>top notch</a:t>
            </a:r>
            <a:r>
              <a:rPr lang="ja-JP" altLang="en-US" sz="2800">
                <a:latin typeface="Tw Cen MT" charset="0"/>
              </a:rPr>
              <a:t>”</a:t>
            </a:r>
            <a:r>
              <a:rPr lang="en-US" altLang="ja-JP" sz="2800">
                <a:latin typeface="Tw Cen MT" charset="0"/>
              </a:rPr>
              <a:t> writer of formative assessments and of the various types of test items? </a:t>
            </a:r>
          </a:p>
          <a:p>
            <a:pPr marL="0" indent="0" eaLnBrk="1" hangingPunct="1"/>
            <a:r>
              <a:rPr lang="en-US" altLang="en-US" sz="2800">
                <a:latin typeface="Tw Cen MT" charset="0"/>
              </a:rPr>
              <a:t> What potential challenges do you foresee? How might these be overcome? </a:t>
            </a:r>
          </a:p>
          <a:p>
            <a:pPr marL="0" indent="0" eaLnBrk="1" hangingPunct="1"/>
            <a:r>
              <a:rPr lang="en-US" altLang="en-US" sz="2800">
                <a:latin typeface="Tw Cen MT" charset="0"/>
              </a:rPr>
              <a:t>What tools and/or resources might you use to ensure the assessments and assessment items you write are top quality?  </a:t>
            </a:r>
          </a:p>
        </p:txBody>
      </p:sp>
      <p:pic>
        <p:nvPicPr>
          <p:cNvPr id="2" name="Picture 1"/>
          <p:cNvPicPr>
            <a:picLocks noChangeAspect="1"/>
          </p:cNvPicPr>
          <p:nvPr/>
        </p:nvPicPr>
        <p:blipFill>
          <a:blip r:embed="rId3" cstate="print"/>
          <a:stretch>
            <a:fillRect/>
          </a:stretch>
        </p:blipFill>
        <p:spPr>
          <a:xfrm>
            <a:off x="7772400" y="228600"/>
            <a:ext cx="1146147" cy="951058"/>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CLOSING &amp; Follow-up</a:t>
            </a:r>
          </a:p>
        </p:txBody>
      </p:sp>
      <p:sp>
        <p:nvSpPr>
          <p:cNvPr id="3" name="Text Placeholder 2"/>
          <p:cNvSpPr>
            <a:spLocks noGrp="1"/>
          </p:cNvSpPr>
          <p:nvPr>
            <p:ph type="subTitle" idx="1"/>
          </p:nvPr>
        </p:nvSpPr>
        <p:spPr/>
        <p:txBody>
          <a:bodyPr/>
          <a:lstStyle/>
          <a:p>
            <a:r>
              <a:rPr lang="en-US" dirty="0"/>
              <a:t>Common Formative Assessment</a:t>
            </a:r>
          </a:p>
          <a:p>
            <a:r>
              <a:rPr lang="en-US" sz="3600" b="1" dirty="0"/>
              <a:t>Sound Assessment Design</a:t>
            </a:r>
          </a:p>
        </p:txBody>
      </p:sp>
      <p:pic>
        <p:nvPicPr>
          <p:cNvPr id="4" name="Picture 20" descr="C:\Users\dayad\Desktop\moedusail graphics\icons not buttons\effective instruc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0500" y="200025"/>
            <a:ext cx="1151859" cy="822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972642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a:xfrm>
            <a:off x="457200" y="609600"/>
            <a:ext cx="8229600" cy="731838"/>
          </a:xfrm>
        </p:spPr>
        <p:txBody>
          <a:bodyPr/>
          <a:lstStyle/>
          <a:p>
            <a:r>
              <a:rPr lang="en-US" altLang="en-US" sz="4000" smtClean="0"/>
              <a:t>Practice Profile</a:t>
            </a:r>
          </a:p>
        </p:txBody>
      </p:sp>
      <p:sp>
        <p:nvSpPr>
          <p:cNvPr id="118788" name="TextBox 1"/>
          <p:cNvSpPr txBox="1">
            <a:spLocks noChangeArrowheads="1"/>
          </p:cNvSpPr>
          <p:nvPr/>
        </p:nvSpPr>
        <p:spPr bwMode="auto">
          <a:xfrm>
            <a:off x="8382000" y="6324600"/>
            <a:ext cx="60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q"/>
              <a:defRPr sz="3200">
                <a:solidFill>
                  <a:schemeClr val="tx1"/>
                </a:solidFill>
                <a:latin typeface="Tw Cen MT" panose="020B0602020104020603" pitchFamily="34" charset="0"/>
              </a:defRPr>
            </a:lvl1pPr>
            <a:lvl2pPr marL="742950" indent="-285750">
              <a:spcBef>
                <a:spcPct val="20000"/>
              </a:spcBef>
              <a:buClr>
                <a:schemeClr val="accent2"/>
              </a:buClr>
              <a:buFont typeface="Wingdings" panose="05000000000000000000" pitchFamily="2" charset="2"/>
              <a:buChar char="q"/>
              <a:defRPr sz="2800">
                <a:solidFill>
                  <a:schemeClr val="tx1"/>
                </a:solidFill>
                <a:latin typeface="Tw Cen MT" panose="020B0602020104020603" pitchFamily="34" charset="0"/>
              </a:defRPr>
            </a:lvl2pPr>
            <a:lvl3pPr marL="1143000" indent="-228600">
              <a:spcBef>
                <a:spcPct val="20000"/>
              </a:spcBef>
              <a:buClr>
                <a:schemeClr val="accent2"/>
              </a:buClr>
              <a:buFont typeface="Wingdings" panose="05000000000000000000" pitchFamily="2" charset="2"/>
              <a:buChar char="q"/>
              <a:defRPr sz="2400">
                <a:solidFill>
                  <a:schemeClr val="tx1"/>
                </a:solidFill>
                <a:latin typeface="Tw Cen MT" panose="020B0602020104020603" pitchFamily="34" charset="0"/>
              </a:defRPr>
            </a:lvl3pPr>
            <a:lvl4pPr marL="16002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4pPr>
            <a:lvl5pPr marL="2057400" indent="-228600">
              <a:spcBef>
                <a:spcPct val="20000"/>
              </a:spcBef>
              <a:buClr>
                <a:schemeClr val="accent2"/>
              </a:buClr>
              <a:buFont typeface="Wingdings" panose="05000000000000000000" pitchFamily="2" charset="2"/>
              <a:buChar char="q"/>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lr>
                <a:schemeClr val="accent2"/>
              </a:buClr>
              <a:buFont typeface="Wingdings" panose="05000000000000000000" pitchFamily="2" charset="2"/>
              <a:buChar char="q"/>
              <a:defRPr sz="2000">
                <a:solidFill>
                  <a:schemeClr val="tx1"/>
                </a:solidFill>
                <a:latin typeface="Tw Cen MT" panose="020B0602020104020603" pitchFamily="34" charset="0"/>
              </a:defRPr>
            </a:lvl9pPr>
          </a:lstStyle>
          <a:p>
            <a:pPr>
              <a:spcBef>
                <a:spcPct val="0"/>
              </a:spcBef>
              <a:buClrTx/>
              <a:buFontTx/>
              <a:buNone/>
            </a:pPr>
            <a:fld id="{F9249BA9-5A89-47F4-967F-FBB7C3C3E436}" type="slidenum">
              <a:rPr lang="en-US" altLang="en-US" sz="1800">
                <a:latin typeface="Arial" panose="020B0604020202020204" pitchFamily="34" charset="0"/>
              </a:rPr>
              <a:pPr>
                <a:spcBef>
                  <a:spcPct val="0"/>
                </a:spcBef>
                <a:buClrTx/>
                <a:buFontTx/>
                <a:buNone/>
              </a:pPr>
              <a:t>66</a:t>
            </a:fld>
            <a:endParaRPr lang="en-US" altLang="en-US" sz="1800">
              <a:latin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500" y="1350064"/>
            <a:ext cx="7239000" cy="4745400"/>
          </a:xfrm>
          <a:prstGeom prst="rect">
            <a:avLst/>
          </a:prstGeom>
        </p:spPr>
      </p:pic>
    </p:spTree>
    <p:extLst>
      <p:ext uri="{BB962C8B-B14F-4D97-AF65-F5344CB8AC3E}">
        <p14:creationId xmlns:p14="http://schemas.microsoft.com/office/powerpoint/2010/main" val="176087046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091707"/>
            <a:ext cx="3309870" cy="766293"/>
          </a:xfrm>
          <a:prstGeom prst="rect">
            <a:avLst/>
          </a:prstGeom>
          <a:solidFill>
            <a:schemeClr val="bg1"/>
          </a:solidFill>
        </p:spPr>
        <p:txBody>
          <a:bodyPr wrap="square" rtlCol="0">
            <a:spAutoFit/>
          </a:bodyPr>
          <a:lstStyle/>
          <a:p>
            <a:endParaRPr lang="en-US" dirty="0"/>
          </a:p>
        </p:txBody>
      </p:sp>
      <p:sp>
        <p:nvSpPr>
          <p:cNvPr id="2" name="Title 1"/>
          <p:cNvSpPr>
            <a:spLocks noGrp="1"/>
          </p:cNvSpPr>
          <p:nvPr>
            <p:ph type="title"/>
          </p:nvPr>
        </p:nvSpPr>
        <p:spPr/>
        <p:txBody>
          <a:bodyPr/>
          <a:lstStyle/>
          <a:p>
            <a:r>
              <a:rPr lang="en-US" sz="4000" dirty="0"/>
              <a:t>Self-Assessment Practice Profile</a:t>
            </a:r>
          </a:p>
        </p:txBody>
      </p:sp>
      <p:sp>
        <p:nvSpPr>
          <p:cNvPr id="10" name="Text Placeholder 9"/>
          <p:cNvSpPr>
            <a:spLocks noGrp="1"/>
          </p:cNvSpPr>
          <p:nvPr>
            <p:ph type="body" idx="1"/>
          </p:nvPr>
        </p:nvSpPr>
        <p:spPr>
          <a:xfrm>
            <a:off x="363256" y="1600204"/>
            <a:ext cx="3899651" cy="537704"/>
          </a:xfrm>
        </p:spPr>
        <p:txBody>
          <a:bodyPr/>
          <a:lstStyle/>
          <a:p>
            <a:pPr marL="177800" indent="0" algn="ctr">
              <a:buNone/>
            </a:pPr>
            <a:r>
              <a:rPr lang="en-US" dirty="0"/>
              <a:t>Excel Workbook</a:t>
            </a:r>
          </a:p>
        </p:txBody>
      </p:sp>
      <p:sp>
        <p:nvSpPr>
          <p:cNvPr id="11" name="Text Placeholder 10"/>
          <p:cNvSpPr>
            <a:spLocks noGrp="1"/>
          </p:cNvSpPr>
          <p:nvPr>
            <p:ph type="body" idx="2"/>
          </p:nvPr>
        </p:nvSpPr>
        <p:spPr>
          <a:xfrm>
            <a:off x="4583805" y="1574445"/>
            <a:ext cx="4779135" cy="524825"/>
          </a:xfrm>
        </p:spPr>
        <p:txBody>
          <a:bodyPr/>
          <a:lstStyle/>
          <a:p>
            <a:pPr marL="177800" indent="0">
              <a:buNone/>
            </a:pPr>
            <a:r>
              <a:rPr lang="en-US" dirty="0"/>
              <a:t>http</a:t>
            </a:r>
            <a:r>
              <a:rPr lang="en-US" dirty="0" smtClean="0"/>
              <a:t>://sapp.missouripd.org</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2125028"/>
            <a:ext cx="4518179" cy="339611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4595" y="2137908"/>
            <a:ext cx="2856972" cy="3828810"/>
          </a:xfrm>
          <a:prstGeom prst="rect">
            <a:avLst/>
          </a:prstGeom>
        </p:spPr>
      </p:pic>
    </p:spTree>
    <p:extLst>
      <p:ext uri="{BB962C8B-B14F-4D97-AF65-F5344CB8AC3E}">
        <p14:creationId xmlns:p14="http://schemas.microsoft.com/office/powerpoint/2010/main" val="16639922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8242" name="Title 1"/>
          <p:cNvSpPr>
            <a:spLocks noGrp="1"/>
          </p:cNvSpPr>
          <p:nvPr>
            <p:ph type="title"/>
          </p:nvPr>
        </p:nvSpPr>
        <p:spPr/>
        <p:txBody>
          <a:bodyPr/>
          <a:lstStyle/>
          <a:p>
            <a:r>
              <a:rPr lang="en-US" altLang="en-US" dirty="0">
                <a:latin typeface="Tw Cen MT" charset="0"/>
              </a:rPr>
              <a:t>Implementation Fidelity</a:t>
            </a:r>
          </a:p>
        </p:txBody>
      </p:sp>
      <p:graphicFrame>
        <p:nvGraphicFramePr>
          <p:cNvPr id="2" name="Table 1"/>
          <p:cNvGraphicFramePr>
            <a:graphicFrameLocks noGrp="1"/>
          </p:cNvGraphicFramePr>
          <p:nvPr/>
        </p:nvGraphicFramePr>
        <p:xfrm>
          <a:off x="1603375" y="1952466"/>
          <a:ext cx="5937250" cy="3897630"/>
        </p:xfrm>
        <a:graphic>
          <a:graphicData uri="http://schemas.openxmlformats.org/drawingml/2006/table">
            <a:tbl>
              <a:tblPr firstRow="1" firstCol="1" bandRow="1"/>
              <a:tblGrid>
                <a:gridCol w="2682875">
                  <a:extLst>
                    <a:ext uri="{9D8B030D-6E8A-4147-A177-3AD203B41FA5}">
                      <a16:colId xmlns:a16="http://schemas.microsoft.com/office/drawing/2014/main" val="20000"/>
                    </a:ext>
                  </a:extLst>
                </a:gridCol>
                <a:gridCol w="400050">
                  <a:extLst>
                    <a:ext uri="{9D8B030D-6E8A-4147-A177-3AD203B41FA5}">
                      <a16:colId xmlns:a16="http://schemas.microsoft.com/office/drawing/2014/main" val="20001"/>
                    </a:ext>
                  </a:extLst>
                </a:gridCol>
                <a:gridCol w="598170">
                  <a:extLst>
                    <a:ext uri="{9D8B030D-6E8A-4147-A177-3AD203B41FA5}">
                      <a16:colId xmlns:a16="http://schemas.microsoft.com/office/drawing/2014/main" val="20002"/>
                    </a:ext>
                  </a:extLst>
                </a:gridCol>
                <a:gridCol w="316230">
                  <a:extLst>
                    <a:ext uri="{9D8B030D-6E8A-4147-A177-3AD203B41FA5}">
                      <a16:colId xmlns:a16="http://schemas.microsoft.com/office/drawing/2014/main" val="20003"/>
                    </a:ext>
                  </a:extLst>
                </a:gridCol>
                <a:gridCol w="1939925">
                  <a:extLst>
                    <a:ext uri="{9D8B030D-6E8A-4147-A177-3AD203B41FA5}">
                      <a16:colId xmlns:a16="http://schemas.microsoft.com/office/drawing/2014/main" val="20004"/>
                    </a:ext>
                  </a:extLst>
                </a:gridCol>
              </a:tblGrid>
              <a:tr h="0">
                <a:tc>
                  <a:txBody>
                    <a:bodyPr/>
                    <a:lstStyle/>
                    <a:p>
                      <a:pPr marL="0" marR="0">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Partially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If partially or no, please explain.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marL="342900" marR="0" lvl="0" indent="-342900">
                        <a:lnSpc>
                          <a:spcPct val="115000"/>
                        </a:lnSpc>
                        <a:spcBef>
                          <a:spcPts val="0"/>
                        </a:spcBef>
                        <a:spcAft>
                          <a:spcPts val="0"/>
                        </a:spcAft>
                        <a:buFont typeface="Times New Roman" panose="02020603050405020304" pitchFamily="18" charset="0"/>
                        <a:buAutoNum type="arabicPeriod"/>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Common formative assessment is linked to selected learning standards.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marL="342900" marR="0" lvl="0" indent="-342900">
                        <a:spcBef>
                          <a:spcPts val="0"/>
                        </a:spcBef>
                        <a:spcAft>
                          <a:spcPts val="0"/>
                        </a:spcAft>
                        <a:buFont typeface="Times New Roman" panose="02020603050405020304" pitchFamily="18" charset="0"/>
                        <a:buAutoNum type="arabicPeriod"/>
                      </a:pPr>
                      <a:r>
                        <a:rPr lang="en-US" sz="1100">
                          <a:solidFill>
                            <a:srgbClr val="000000"/>
                          </a:solidFill>
                          <a:effectLst/>
                          <a:latin typeface="Calibri" panose="020F0502020204030204" pitchFamily="34" charset="0"/>
                          <a:ea typeface="Times New Roman" panose="02020603050405020304" pitchFamily="18" charset="0"/>
                          <a:cs typeface="Garamond" panose="02020404030301010803" pitchFamily="18" charset="0"/>
                        </a:rPr>
                        <a:t>Learning goal engages higher order thinking processes. </a:t>
                      </a:r>
                      <a:endParaRPr lang="en-US" sz="1200">
                        <a:solidFill>
                          <a:srgbClr val="000000"/>
                        </a:solidFill>
                        <a:effectLst/>
                        <a:latin typeface="Calibri" panose="020F0502020204030204" pitchFamily="34" charset="0"/>
                        <a:ea typeface="Times New Roman" panose="02020603050405020304" pitchFamily="18" charset="0"/>
                        <a:cs typeface="Garamond" panose="02020404030301010803"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marL="342900" marR="0" lvl="0" indent="-342900">
                        <a:spcBef>
                          <a:spcPts val="0"/>
                        </a:spcBef>
                        <a:spcAft>
                          <a:spcPts val="0"/>
                        </a:spcAft>
                        <a:buFont typeface="Times New Roman" panose="02020603050405020304" pitchFamily="18" charset="0"/>
                        <a:buAutoNum type="arabicPeriod"/>
                      </a:pPr>
                      <a:r>
                        <a:rPr lang="en-US" sz="1100">
                          <a:solidFill>
                            <a:srgbClr val="000000"/>
                          </a:solidFill>
                          <a:effectLst/>
                          <a:latin typeface="Calibri" panose="020F0502020204030204" pitchFamily="34" charset="0"/>
                          <a:ea typeface="Times New Roman" panose="02020603050405020304" pitchFamily="18" charset="0"/>
                          <a:cs typeface="Garamond" panose="02020404030301010803" pitchFamily="18" charset="0"/>
                        </a:rPr>
                        <a:t>Learning goal can be accomplished in the course of a unit.</a:t>
                      </a:r>
                      <a:endParaRPr lang="en-US" sz="1200">
                        <a:solidFill>
                          <a:srgbClr val="000000"/>
                        </a:solidFill>
                        <a:effectLst/>
                        <a:latin typeface="Calibri" panose="020F0502020204030204" pitchFamily="34" charset="0"/>
                        <a:ea typeface="Times New Roman" panose="02020603050405020304" pitchFamily="18" charset="0"/>
                        <a:cs typeface="Garamond" panose="02020404030301010803"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marL="342900" marR="0" lvl="0" indent="-342900">
                        <a:spcBef>
                          <a:spcPts val="0"/>
                        </a:spcBef>
                        <a:spcAft>
                          <a:spcPts val="0"/>
                        </a:spcAft>
                        <a:buFont typeface="Times New Roman" panose="02020603050405020304" pitchFamily="18" charset="0"/>
                        <a:buAutoNum type="arabicPeriod"/>
                      </a:pPr>
                      <a:r>
                        <a:rPr lang="en-US" sz="1100">
                          <a:solidFill>
                            <a:srgbClr val="000000"/>
                          </a:solidFill>
                          <a:effectLst/>
                          <a:latin typeface="Calibri" panose="020F0502020204030204" pitchFamily="34" charset="0"/>
                          <a:ea typeface="Times New Roman" panose="02020603050405020304" pitchFamily="18" charset="0"/>
                          <a:cs typeface="Garamond" panose="02020404030301010803" pitchFamily="18" charset="0"/>
                        </a:rPr>
                        <a:t>Learning target is written in language that students can clearly understand.</a:t>
                      </a:r>
                      <a:endParaRPr lang="en-US" sz="1200">
                        <a:solidFill>
                          <a:srgbClr val="000000"/>
                        </a:solidFill>
                        <a:effectLst/>
                        <a:latin typeface="Calibri" panose="020F0502020204030204" pitchFamily="34" charset="0"/>
                        <a:ea typeface="Times New Roman" panose="02020603050405020304" pitchFamily="18" charset="0"/>
                        <a:cs typeface="Garamond" panose="02020404030301010803"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p>
                      <a:pPr marL="342900" marR="0" lvl="0" indent="-342900">
                        <a:lnSpc>
                          <a:spcPct val="115000"/>
                        </a:lnSpc>
                        <a:spcBef>
                          <a:spcPts val="0"/>
                        </a:spcBef>
                        <a:spcAft>
                          <a:spcPts val="0"/>
                        </a:spcAft>
                        <a:buFont typeface="Times New Roman" panose="02020603050405020304" pitchFamily="18" charset="0"/>
                        <a:buAutoNum type="arabicPeriod"/>
                      </a:pPr>
                      <a:r>
                        <a:rPr lang="en-US" sz="1100">
                          <a:effectLst/>
                          <a:latin typeface="Calibri" panose="020F0502020204030204" pitchFamily="34" charset="0"/>
                          <a:ea typeface="Calibri" panose="020F0502020204030204" pitchFamily="34" charset="0"/>
                          <a:cs typeface="Times New Roman" panose="02020603050405020304" pitchFamily="18" charset="0"/>
                        </a:rPr>
                        <a:t>Learning target is clearly explained to students.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0">
                <a:tc>
                  <a:txBody>
                    <a:bodyPr/>
                    <a:lstStyle/>
                    <a:p>
                      <a:pPr marL="342900" marR="0" lvl="0" indent="-342900">
                        <a:lnSpc>
                          <a:spcPct val="115000"/>
                        </a:lnSpc>
                        <a:spcBef>
                          <a:spcPts val="0"/>
                        </a:spcBef>
                        <a:spcAft>
                          <a:spcPts val="0"/>
                        </a:spcAft>
                        <a:buFont typeface="Times New Roman" panose="02020603050405020304" pitchFamily="18" charset="0"/>
                        <a:buAutoNum type="arabicPeriod"/>
                      </a:pPr>
                      <a:r>
                        <a:rPr lang="en-US" sz="1100">
                          <a:effectLst/>
                          <a:latin typeface="Calibri" panose="020F0502020204030204" pitchFamily="34" charset="0"/>
                          <a:ea typeface="Calibri" panose="020F0502020204030204" pitchFamily="34" charset="0"/>
                          <a:cs typeface="Times New Roman" panose="02020603050405020304" pitchFamily="18" charset="0"/>
                        </a:rPr>
                        <a:t>Success criteria are written in language that students can clearly understand in a rubric or checklist.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0">
                <a:tc>
                  <a:txBody>
                    <a:bodyPr/>
                    <a:lstStyle/>
                    <a:p>
                      <a:pPr marL="342900" marR="0" lvl="0" indent="-342900">
                        <a:lnSpc>
                          <a:spcPct val="115000"/>
                        </a:lnSpc>
                        <a:spcBef>
                          <a:spcPts val="0"/>
                        </a:spcBef>
                        <a:spcAft>
                          <a:spcPts val="0"/>
                        </a:spcAft>
                        <a:buFont typeface="Times New Roman" panose="02020603050405020304" pitchFamily="18" charset="0"/>
                        <a:buAutoNum type="arabicPeriod"/>
                      </a:pPr>
                      <a:r>
                        <a:rPr lang="en-US" sz="1100">
                          <a:effectLst/>
                          <a:latin typeface="Calibri" panose="020F0502020204030204" pitchFamily="34" charset="0"/>
                          <a:ea typeface="Calibri" panose="020F0502020204030204" pitchFamily="34" charset="0"/>
                          <a:cs typeface="Times New Roman" panose="02020603050405020304" pitchFamily="18" charset="0"/>
                        </a:rPr>
                        <a:t>Students receive feedback based on learning goal and their assessment results.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0">
                <a:tc>
                  <a:txBody>
                    <a:bodyPr/>
                    <a:lstStyle/>
                    <a:p>
                      <a:pPr marL="342900" marR="0" lvl="0" indent="-342900">
                        <a:lnSpc>
                          <a:spcPct val="115000"/>
                        </a:lnSpc>
                        <a:spcBef>
                          <a:spcPts val="0"/>
                        </a:spcBef>
                        <a:spcAft>
                          <a:spcPts val="0"/>
                        </a:spcAft>
                        <a:buFont typeface="Times New Roman" panose="02020603050405020304" pitchFamily="18" charset="0"/>
                        <a:buAutoNum type="arabicPeriod"/>
                      </a:pPr>
                      <a:r>
                        <a:rPr lang="en-US" sz="1100">
                          <a:effectLst/>
                          <a:latin typeface="Calibri" panose="020F0502020204030204" pitchFamily="34" charset="0"/>
                          <a:ea typeface="Calibri" panose="020F0502020204030204" pitchFamily="34" charset="0"/>
                          <a:cs typeface="Times New Roman" panose="02020603050405020304" pitchFamily="18" charset="0"/>
                        </a:rPr>
                        <a:t>The quality of assessment items for measuring mastery is reviewed and items revised as needed.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0">
                <a:tc>
                  <a:txBody>
                    <a:bodyPr/>
                    <a:lstStyle/>
                    <a:p>
                      <a:pPr marL="228600" marR="0" algn="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Total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15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15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p:cNvSpPr>
            <a:spLocks noGrp="1"/>
          </p:cNvSpPr>
          <p:nvPr>
            <p:ph type="title"/>
          </p:nvPr>
        </p:nvSpPr>
        <p:spPr>
          <a:xfrm>
            <a:off x="457200" y="762000"/>
            <a:ext cx="8229600" cy="838200"/>
          </a:xfrm>
        </p:spPr>
        <p:txBody>
          <a:bodyPr/>
          <a:lstStyle/>
          <a:p>
            <a:r>
              <a:rPr lang="en-US" altLang="en-US" dirty="0">
                <a:latin typeface="Tw Cen MT" charset="0"/>
              </a:rPr>
              <a:t>Next Steps</a:t>
            </a:r>
          </a:p>
        </p:txBody>
      </p:sp>
      <p:sp>
        <p:nvSpPr>
          <p:cNvPr id="3" name="Content Placeholder 2"/>
          <p:cNvSpPr>
            <a:spLocks noGrp="1"/>
          </p:cNvSpPr>
          <p:nvPr>
            <p:ph idx="1"/>
          </p:nvPr>
        </p:nvSpPr>
        <p:spPr>
          <a:xfrm>
            <a:off x="457200" y="1752600"/>
            <a:ext cx="8229600" cy="4267200"/>
          </a:xfrm>
        </p:spPr>
        <p:txBody>
          <a:bodyPr/>
          <a:lstStyle/>
          <a:p>
            <a:pPr>
              <a:buFont typeface="Wingdings" charset="0"/>
              <a:buChar char="q"/>
              <a:defRPr/>
            </a:pPr>
            <a:r>
              <a:rPr lang="en-US" dirty="0"/>
              <a:t> Create CFAs and use the tools provided to evaluate the quality of your CFAs.</a:t>
            </a:r>
          </a:p>
          <a:p>
            <a:pPr>
              <a:buNone/>
              <a:defRPr/>
            </a:pPr>
            <a:endParaRPr lang="en-US" dirty="0"/>
          </a:p>
          <a:p>
            <a:pPr>
              <a:buFont typeface="Wingdings" charset="0"/>
              <a:buChar char="q"/>
              <a:defRPr/>
            </a:pPr>
            <a:r>
              <a:rPr lang="en-US" dirty="0"/>
              <a:t> Use the Practice Profile, Practice Profile Self-Assessment Workbook, and Implementation Checklist to reflect on your implementation.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0"/>
            <a:ext cx="7772400" cy="2362200"/>
          </a:xfrm>
        </p:spPr>
        <p:txBody>
          <a:bodyPr/>
          <a:lstStyle/>
          <a:p>
            <a:pPr algn="l">
              <a:defRPr/>
            </a:pPr>
            <a:r>
              <a:rPr lang="en-US" sz="2400" dirty="0">
                <a:latin typeface="+mn-lt"/>
              </a:rPr>
              <a:t>	      Initial Content Development Team, 2013</a:t>
            </a:r>
            <a:r>
              <a:rPr lang="en-US" sz="1600" dirty="0">
                <a:latin typeface="+mn-lt"/>
              </a:rPr>
              <a:t/>
            </a:r>
            <a:br>
              <a:rPr lang="en-US" sz="1600" dirty="0">
                <a:latin typeface="+mn-lt"/>
              </a:rPr>
            </a:br>
            <a:r>
              <a:rPr lang="en-US" sz="1600" dirty="0">
                <a:latin typeface="+mn-lt"/>
              </a:rPr>
              <a:t>		</a:t>
            </a:r>
            <a:br>
              <a:rPr lang="en-US" sz="1600" dirty="0">
                <a:latin typeface="+mn-lt"/>
              </a:rPr>
            </a:br>
            <a:r>
              <a:rPr lang="en-US" sz="1600" dirty="0">
                <a:latin typeface="+mn-lt"/>
              </a:rPr>
              <a:t>Rob Gordon, Team Leader, MO PLC		Rebecca Rider, SE RPDC</a:t>
            </a:r>
            <a:br>
              <a:rPr lang="en-US" sz="1600" dirty="0">
                <a:latin typeface="+mn-lt"/>
              </a:rPr>
            </a:br>
            <a:r>
              <a:rPr lang="en-US" sz="1600" dirty="0">
                <a:latin typeface="+mn-lt"/>
              </a:rPr>
              <a:t>Alan Bancroft, C RPDC				Kelley Ritter, SW RPDC</a:t>
            </a:r>
            <a:br>
              <a:rPr lang="en-US" sz="1600" dirty="0">
                <a:latin typeface="+mn-lt"/>
              </a:rPr>
            </a:br>
            <a:r>
              <a:rPr lang="en-US" sz="1600" dirty="0">
                <a:latin typeface="+mn-lt"/>
              </a:rPr>
              <a:t>Debra Cole, </a:t>
            </a:r>
            <a:r>
              <a:rPr lang="en-US" sz="1600" dirty="0" err="1">
                <a:latin typeface="+mn-lt"/>
              </a:rPr>
              <a:t>StL</a:t>
            </a:r>
            <a:r>
              <a:rPr lang="en-US" sz="1600" dirty="0">
                <a:latin typeface="+mn-lt"/>
              </a:rPr>
              <a:t>, RPDC				Jay Roth, SW, RPDC</a:t>
            </a:r>
            <a:br>
              <a:rPr lang="en-US" sz="1600" dirty="0">
                <a:latin typeface="+mn-lt"/>
              </a:rPr>
            </a:br>
            <a:r>
              <a:rPr lang="en-US" sz="1600" dirty="0">
                <a:latin typeface="+mn-lt"/>
              </a:rPr>
              <a:t>Cheri </a:t>
            </a:r>
            <a:r>
              <a:rPr lang="en-US" sz="1600" dirty="0" err="1">
                <a:latin typeface="+mn-lt"/>
              </a:rPr>
              <a:t>Fuemmeler</a:t>
            </a:r>
            <a:r>
              <a:rPr lang="en-US" sz="1600" dirty="0">
                <a:latin typeface="+mn-lt"/>
              </a:rPr>
              <a:t>, SE RPDC			Jana Scott, HOM, RPDC</a:t>
            </a:r>
            <a:br>
              <a:rPr lang="en-US" sz="1600" dirty="0">
                <a:latin typeface="+mn-lt"/>
              </a:rPr>
            </a:br>
            <a:r>
              <a:rPr lang="en-US" sz="1600" dirty="0">
                <a:latin typeface="+mn-lt"/>
              </a:rPr>
              <a:t>Jane Jackson, NW RPDC			Thea Scott, DESE</a:t>
            </a:r>
            <a:br>
              <a:rPr lang="en-US" sz="1600" dirty="0">
                <a:latin typeface="+mn-lt"/>
              </a:rPr>
            </a:br>
            <a:r>
              <a:rPr lang="en-US" sz="1600" dirty="0">
                <a:latin typeface="+mn-lt"/>
              </a:rPr>
              <a:t>Melanie Whitener Needling, SE RPDC		Alicia Wilson, KC RPDC</a:t>
            </a:r>
            <a:br>
              <a:rPr lang="en-US" sz="1600" dirty="0">
                <a:latin typeface="+mn-lt"/>
              </a:rPr>
            </a:br>
            <a:r>
              <a:rPr lang="en-US" sz="1600" dirty="0">
                <a:latin typeface="+mn-lt"/>
              </a:rPr>
              <a:t>Linda Null, SE RPDC</a:t>
            </a:r>
          </a:p>
        </p:txBody>
      </p:sp>
      <p:sp>
        <p:nvSpPr>
          <p:cNvPr id="3" name="Subtitle 2"/>
          <p:cNvSpPr>
            <a:spLocks noGrp="1"/>
          </p:cNvSpPr>
          <p:nvPr>
            <p:ph type="subTitle" idx="1"/>
          </p:nvPr>
        </p:nvSpPr>
        <p:spPr>
          <a:xfrm>
            <a:off x="685800" y="3352800"/>
            <a:ext cx="7772400" cy="2286000"/>
          </a:xfrm>
        </p:spPr>
        <p:txBody>
          <a:bodyPr/>
          <a:lstStyle/>
          <a:p>
            <a:pPr algn="l">
              <a:defRPr/>
            </a:pPr>
            <a:endParaRPr lang="en-US" sz="1600" dirty="0">
              <a:latin typeface="+mn-lt"/>
            </a:endParaRPr>
          </a:p>
          <a:p>
            <a:pPr algn="l">
              <a:defRPr/>
            </a:pPr>
            <a:r>
              <a:rPr lang="en-US" sz="2400" dirty="0">
                <a:latin typeface="+mn-lt"/>
              </a:rPr>
              <a:t>		          2016 Revision Team</a:t>
            </a:r>
          </a:p>
          <a:p>
            <a:pPr algn="l">
              <a:defRPr/>
            </a:pPr>
            <a:endParaRPr lang="en-US" sz="1600" dirty="0">
              <a:latin typeface="+mn-lt"/>
            </a:endParaRPr>
          </a:p>
          <a:p>
            <a:pPr algn="l">
              <a:defRPr/>
            </a:pPr>
            <a:r>
              <a:rPr lang="en-US" sz="1600" dirty="0">
                <a:latin typeface="+mn-lt"/>
              </a:rPr>
              <a:t>Nancy Steele, Facilitator, NE SIS			Janet Crafton, SC RPDC</a:t>
            </a:r>
          </a:p>
          <a:p>
            <a:pPr algn="l">
              <a:defRPr/>
            </a:pPr>
            <a:r>
              <a:rPr lang="en-US" sz="1600" dirty="0">
                <a:latin typeface="+mn-lt"/>
              </a:rPr>
              <a:t>Pam Carte, NE RPDC				Ginger Henry, DESE</a:t>
            </a:r>
          </a:p>
          <a:p>
            <a:pPr algn="l">
              <a:defRPr/>
            </a:pPr>
            <a:r>
              <a:rPr lang="en-US" sz="1600" dirty="0">
                <a:latin typeface="+mn-lt"/>
              </a:rPr>
              <a:t>Beverly Colombo, </a:t>
            </a:r>
            <a:r>
              <a:rPr lang="en-US" sz="1600" dirty="0" err="1">
                <a:latin typeface="+mn-lt"/>
              </a:rPr>
              <a:t>StL</a:t>
            </a:r>
            <a:r>
              <a:rPr lang="en-US" sz="1600" dirty="0">
                <a:latin typeface="+mn-lt"/>
              </a:rPr>
              <a:t>, RPDC			Rebecca Rider, SE RPDC</a:t>
            </a:r>
          </a:p>
          <a:p>
            <a:pPr algn="l">
              <a:defRPr/>
            </a:pPr>
            <a:r>
              <a:rPr lang="en-US" sz="1600" dirty="0">
                <a:latin typeface="+mn-lt"/>
              </a:rPr>
              <a:t>Liz </a:t>
            </a:r>
            <a:r>
              <a:rPr lang="en-US" sz="1600" dirty="0" err="1">
                <a:latin typeface="+mn-lt"/>
              </a:rPr>
              <a:t>Condray</a:t>
            </a:r>
            <a:r>
              <a:rPr lang="en-US" sz="1600" dirty="0">
                <a:latin typeface="+mn-lt"/>
              </a:rPr>
              <a:t>, SC RPDC				Sarah Spence, C SIS</a:t>
            </a:r>
          </a:p>
        </p:txBody>
      </p:sp>
      <p:pic>
        <p:nvPicPr>
          <p:cNvPr id="13316" name="Picture 35" descr="C:\Users\dayad\Desktop\moedusail graphics\icons not buttons\cfa.png"/>
          <p:cNvPicPr>
            <a:picLocks noChangeAspect="1" noChangeArrowheads="1"/>
          </p:cNvPicPr>
          <p:nvPr/>
        </p:nvPicPr>
        <p:blipFill>
          <a:blip r:embed="rId3" cstate="print"/>
          <a:srcRect/>
          <a:stretch>
            <a:fillRect/>
          </a:stretch>
        </p:blipFill>
        <p:spPr bwMode="auto">
          <a:xfrm>
            <a:off x="7881938" y="168275"/>
            <a:ext cx="1152525" cy="822325"/>
          </a:xfrm>
          <a:prstGeom prst="rect">
            <a:avLst/>
          </a:prstGeom>
          <a:noFill/>
          <a:ln w="9525">
            <a:noFill/>
            <a:miter lim="800000"/>
            <a:headEnd/>
            <a:tailEnd/>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  Action = Results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7573" y="1524000"/>
            <a:ext cx="6528853" cy="4258247"/>
          </a:xfrm>
          <a:prstGeom prst="rect">
            <a:avLst/>
          </a:prstGeom>
        </p:spPr>
      </p:pic>
      <p:sp>
        <p:nvSpPr>
          <p:cNvPr id="5" name="TextBox 4"/>
          <p:cNvSpPr txBox="1"/>
          <p:nvPr/>
        </p:nvSpPr>
        <p:spPr>
          <a:xfrm>
            <a:off x="76199" y="5029200"/>
            <a:ext cx="8991600" cy="584775"/>
          </a:xfrm>
          <a:prstGeom prst="rect">
            <a:avLst/>
          </a:prstGeom>
          <a:solidFill>
            <a:schemeClr val="accent1">
              <a:lumMod val="20000"/>
              <a:lumOff val="80000"/>
            </a:schemeClr>
          </a:solidFill>
        </p:spPr>
        <p:txBody>
          <a:bodyPr wrap="square" rtlCol="0">
            <a:spAutoFit/>
          </a:bodyPr>
          <a:lstStyle/>
          <a:p>
            <a:r>
              <a:rPr lang="en-US" sz="3200" dirty="0"/>
              <a:t>What steps will you take to start implementing?</a:t>
            </a:r>
          </a:p>
        </p:txBody>
      </p:sp>
    </p:spTree>
    <p:extLst>
      <p:ext uri="{BB962C8B-B14F-4D97-AF65-F5344CB8AC3E}">
        <p14:creationId xmlns:p14="http://schemas.microsoft.com/office/powerpoint/2010/main" val="17718220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0290" name="Title 1"/>
          <p:cNvSpPr>
            <a:spLocks noGrp="1"/>
          </p:cNvSpPr>
          <p:nvPr>
            <p:ph type="title"/>
          </p:nvPr>
        </p:nvSpPr>
        <p:spPr/>
        <p:txBody>
          <a:bodyPr/>
          <a:lstStyle/>
          <a:p>
            <a:pPr eaLnBrk="1" hangingPunct="1"/>
            <a:r>
              <a:rPr lang="en-US" altLang="en-US">
                <a:latin typeface="Tw Cen MT" charset="0"/>
              </a:rPr>
              <a:t>For Additional Learning </a:t>
            </a:r>
          </a:p>
        </p:txBody>
      </p:sp>
      <p:sp>
        <p:nvSpPr>
          <p:cNvPr id="63491" name="Content Placeholder 2"/>
          <p:cNvSpPr>
            <a:spLocks noGrp="1"/>
          </p:cNvSpPr>
          <p:nvPr>
            <p:ph idx="1"/>
          </p:nvPr>
        </p:nvSpPr>
        <p:spPr>
          <a:xfrm>
            <a:off x="228600" y="1524000"/>
            <a:ext cx="8504238" cy="4648200"/>
          </a:xfrm>
        </p:spPr>
        <p:txBody>
          <a:bodyPr/>
          <a:lstStyle/>
          <a:p>
            <a:pPr eaLnBrk="1" hangingPunct="1">
              <a:defRPr/>
            </a:pPr>
            <a:r>
              <a:rPr lang="en-US" sz="2400" dirty="0">
                <a:ea typeface="+mn-ea"/>
                <a:cs typeface="+mn-cs"/>
              </a:rPr>
              <a:t>In-depth additional training from RPDC staff members on how to write quality selected response items, constructed response items and performance events. </a:t>
            </a:r>
          </a:p>
          <a:p>
            <a:pPr eaLnBrk="1" hangingPunct="1">
              <a:defRPr/>
            </a:pPr>
            <a:r>
              <a:rPr lang="en-US" sz="2400" dirty="0">
                <a:ea typeface="+mn-ea"/>
                <a:cs typeface="+mn-cs"/>
              </a:rPr>
              <a:t>Books contained in Bibliography on the next slide. </a:t>
            </a:r>
          </a:p>
          <a:p>
            <a:pPr eaLnBrk="1" hangingPunct="1">
              <a:defRPr/>
            </a:pPr>
            <a:r>
              <a:rPr lang="en-US" sz="2400" dirty="0">
                <a:ea typeface="+mn-ea"/>
                <a:cs typeface="+mn-cs"/>
              </a:rPr>
              <a:t>Websites and Videos about Formative Assessment   </a:t>
            </a:r>
          </a:p>
          <a:p>
            <a:pPr lvl="1" eaLnBrk="1" hangingPunct="1">
              <a:defRPr/>
            </a:pPr>
            <a:r>
              <a:rPr lang="en-US" sz="2000" dirty="0">
                <a:ea typeface="+mn-ea"/>
                <a:cs typeface="+mn-cs"/>
                <a:hlinkClick r:id="rId3"/>
              </a:rPr>
              <a:t>http://www.youtube.com/watch?v=2K8qbI_FzGE</a:t>
            </a:r>
            <a:endParaRPr lang="en-US" sz="2000" dirty="0">
              <a:ea typeface="+mn-ea"/>
              <a:cs typeface="+mn-cs"/>
            </a:endParaRPr>
          </a:p>
          <a:p>
            <a:pPr lvl="1" eaLnBrk="1" hangingPunct="1">
              <a:defRPr/>
            </a:pPr>
            <a:r>
              <a:rPr lang="en-US" sz="2000" dirty="0">
                <a:ea typeface="+mn-ea"/>
                <a:cs typeface="+mn-cs"/>
                <a:hlinkClick r:id="rId4"/>
              </a:rPr>
              <a:t>http://www.amle.org/Publications/WebExclusive/Assessment/tabid/1120/Default.aspx</a:t>
            </a:r>
            <a:endParaRPr lang="en-US" sz="2000" dirty="0">
              <a:ea typeface="+mn-ea"/>
              <a:cs typeface="+mn-cs"/>
            </a:endParaRPr>
          </a:p>
          <a:p>
            <a:pPr lvl="1" eaLnBrk="1" hangingPunct="1">
              <a:defRPr/>
            </a:pPr>
            <a:r>
              <a:rPr lang="en-US" sz="2000" dirty="0">
                <a:ea typeface="+mn-ea"/>
                <a:cs typeface="+mn-cs"/>
                <a:hlinkClick r:id="rId5"/>
              </a:rPr>
              <a:t>http://www.ncpublicschools.org/docs/accountability/educators/fastresearchresources.pdf</a:t>
            </a:r>
            <a:endParaRPr lang="en-US" sz="2000" dirty="0">
              <a:ea typeface="+mn-ea"/>
              <a:cs typeface="+mn-cs"/>
            </a:endParaRPr>
          </a:p>
          <a:p>
            <a:pPr lvl="1" eaLnBrk="1" hangingPunct="1">
              <a:defRPr/>
            </a:pPr>
            <a:r>
              <a:rPr lang="en-US" sz="2000" dirty="0">
                <a:ea typeface="+mn-ea"/>
                <a:cs typeface="+mn-cs"/>
                <a:hlinkClick r:id="rId6"/>
              </a:rPr>
              <a:t>http://www.ncpublicschools.org/accountability/educators/vision/formative</a:t>
            </a:r>
            <a:endParaRPr lang="en-US" sz="2000" dirty="0">
              <a:ea typeface="+mn-ea"/>
              <a:cs typeface="+mn-cs"/>
            </a:endParaRPr>
          </a:p>
          <a:p>
            <a:pPr eaLnBrk="1" hangingPunct="1">
              <a:defRPr/>
            </a:pPr>
            <a:endParaRPr lang="en-US" sz="2000" dirty="0">
              <a:ea typeface="+mn-ea"/>
              <a:cs typeface="+mn-cs"/>
            </a:endParaRPr>
          </a:p>
        </p:txBody>
      </p:sp>
      <p:grpSp>
        <p:nvGrpSpPr>
          <p:cNvPr id="140292" name="Group 3"/>
          <p:cNvGrpSpPr>
            <a:grpSpLocks/>
          </p:cNvGrpSpPr>
          <p:nvPr/>
        </p:nvGrpSpPr>
        <p:grpSpPr bwMode="auto">
          <a:xfrm>
            <a:off x="7772400" y="152400"/>
            <a:ext cx="914400" cy="914400"/>
            <a:chOff x="4986596" y="5279693"/>
            <a:chExt cx="914400" cy="914400"/>
          </a:xfrm>
        </p:grpSpPr>
        <p:sp>
          <p:nvSpPr>
            <p:cNvPr id="5" name="Rectangle 4"/>
            <p:cNvSpPr/>
            <p:nvPr/>
          </p:nvSpPr>
          <p:spPr>
            <a:xfrm>
              <a:off x="4986596" y="5279693"/>
              <a:ext cx="914400" cy="914400"/>
            </a:xfrm>
            <a:prstGeom prst="rect">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pic>
          <p:nvPicPr>
            <p:cNvPr id="140294" name="Picture 36" descr="C:\Users\dayad\Desktop\moedusail graphics\icons not buttons\resources2.png"/>
            <p:cNvPicPr>
              <a:picLocks noChangeAspect="1" noChangeArrowheads="1"/>
            </p:cNvPicPr>
            <p:nvPr/>
          </p:nvPicPr>
          <p:blipFill>
            <a:blip r:embed="rId7" cstate="print"/>
            <a:srcRect r="29564"/>
            <a:stretch>
              <a:fillRect/>
            </a:stretch>
          </p:blipFill>
          <p:spPr bwMode="auto">
            <a:xfrm>
              <a:off x="5029200" y="5325413"/>
              <a:ext cx="811328" cy="822960"/>
            </a:xfrm>
            <a:prstGeom prst="rect">
              <a:avLst/>
            </a:prstGeom>
            <a:noFill/>
            <a:ln w="9525">
              <a:noFill/>
              <a:miter lim="800000"/>
              <a:headEnd/>
              <a:tailEnd/>
            </a:ln>
          </p:spPr>
        </p:pic>
      </p:grpSp>
    </p:spTree>
    <p:extLst>
      <p:ext uri="{BB962C8B-B14F-4D97-AF65-F5344CB8AC3E}">
        <p14:creationId xmlns:p14="http://schemas.microsoft.com/office/powerpoint/2010/main" val="4197069301"/>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Information</a:t>
            </a:r>
          </a:p>
        </p:txBody>
      </p:sp>
      <p:sp>
        <p:nvSpPr>
          <p:cNvPr id="3" name="Content Placeholder 2"/>
          <p:cNvSpPr>
            <a:spLocks noGrp="1"/>
          </p:cNvSpPr>
          <p:nvPr>
            <p:ph idx="1"/>
          </p:nvPr>
        </p:nvSpPr>
        <p:spPr>
          <a:xfrm>
            <a:off x="457200" y="4191000"/>
            <a:ext cx="8229600" cy="1600200"/>
          </a:xfrm>
        </p:spPr>
        <p:txBody>
          <a:bodyPr/>
          <a:lstStyle/>
          <a:p>
            <a:pPr marL="0" indent="0">
              <a:buNone/>
            </a:pPr>
            <a:r>
              <a:rPr lang="en-US" dirty="0"/>
              <a:t>Please contact me to schedule follow-up coaching and/or additional professional development.</a:t>
            </a:r>
          </a:p>
        </p:txBody>
      </p:sp>
    </p:spTree>
    <p:extLst>
      <p:ext uri="{BB962C8B-B14F-4D97-AF65-F5344CB8AC3E}">
        <p14:creationId xmlns:p14="http://schemas.microsoft.com/office/powerpoint/2010/main" val="2578036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altLang="en-US">
                <a:latin typeface="Tw Cen MT" charset="0"/>
              </a:rPr>
              <a:t>Welcome and Introductions </a:t>
            </a:r>
          </a:p>
        </p:txBody>
      </p:sp>
      <p:sp>
        <p:nvSpPr>
          <p:cNvPr id="15363" name="Content Placeholder 2"/>
          <p:cNvSpPr>
            <a:spLocks noGrp="1"/>
          </p:cNvSpPr>
          <p:nvPr>
            <p:ph idx="1"/>
          </p:nvPr>
        </p:nvSpPr>
        <p:spPr>
          <a:xfrm>
            <a:off x="457200" y="1828800"/>
            <a:ext cx="8229600" cy="3962400"/>
          </a:xfrm>
        </p:spPr>
        <p:txBody>
          <a:bodyPr/>
          <a:lstStyle/>
          <a:p>
            <a:pPr marL="0" indent="0" eaLnBrk="1" hangingPunct="1">
              <a:buFont typeface="Wingdings" pitchFamily="2" charset="2"/>
              <a:buNone/>
            </a:pPr>
            <a:r>
              <a:rPr lang="en-US" altLang="en-US">
                <a:latin typeface="Tw Cen MT" charset="0"/>
              </a:rPr>
              <a:t>Please take a moment to introduce (or reintroduce) yourself to the group, by telling your name, district, and position. </a:t>
            </a:r>
          </a:p>
          <a:p>
            <a:pPr marL="0" indent="0" eaLnBrk="1" hangingPunct="1">
              <a:buFont typeface="Wingdings" pitchFamily="2" charset="2"/>
              <a:buNone/>
            </a:pPr>
            <a:endParaRPr lang="en-US" altLang="en-US">
              <a:latin typeface="Tw Cen MT" charset="0"/>
            </a:endParaRPr>
          </a:p>
          <a:p>
            <a:pPr marL="0" indent="0" eaLnBrk="1" hangingPunct="1">
              <a:buFont typeface="Wingdings" pitchFamily="2" charset="2"/>
              <a:buNone/>
            </a:pPr>
            <a:r>
              <a:rPr lang="en-US" altLang="en-US">
                <a:latin typeface="Tw Cen MT" charset="0"/>
              </a:rPr>
              <a:t>Our trainers for the day are….</a:t>
            </a:r>
          </a:p>
          <a:p>
            <a:pPr marL="0" indent="0" eaLnBrk="1" hangingPunct="1">
              <a:buFont typeface="Wingdings" pitchFamily="2" charset="2"/>
              <a:buNone/>
            </a:pPr>
            <a:endParaRPr lang="en-US" altLang="en-US">
              <a:latin typeface="Tw Cen MT"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00" y="533400"/>
            <a:ext cx="5549787" cy="5715000"/>
          </a:xfrm>
          <a:prstGeom prst="rect">
            <a:avLst/>
          </a:prstGeom>
        </p:spPr>
      </p:pic>
      <p:sp>
        <p:nvSpPr>
          <p:cNvPr id="4" name="Shape 494"/>
          <p:cNvSpPr/>
          <p:nvPr/>
        </p:nvSpPr>
        <p:spPr>
          <a:xfrm>
            <a:off x="2362200" y="4724400"/>
            <a:ext cx="2438400" cy="685800"/>
          </a:xfrm>
          <a:prstGeom prst="ellipse">
            <a:avLst/>
          </a:prstGeom>
          <a:noFill/>
          <a:ln w="76200" cap="flat" cmpd="sng">
            <a:solidFill>
              <a:srgbClr val="98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3181352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p:tgtEl>
                                          <p:spTgt spid="4"/>
                                        </p:tgtEl>
                                        <p:attrNameLst>
                                          <p:attrName>ppt_w</p:attrName>
                                        </p:attrNameLst>
                                      </p:cBhvr>
                                      <p:tavLst>
                                        <p:tav tm="0">
                                          <p:val>
                                            <p:strVal val="0"/>
                                          </p:val>
                                        </p:tav>
                                        <p:tav tm="100000">
                                          <p:val>
                                            <p:strVal val="#ppt_w"/>
                                          </p:val>
                                        </p:tav>
                                      </p:tavLst>
                                    </p:anim>
                                    <p:anim calcmode="lin" valueType="num">
                                      <p:cBhvr additive="base">
                                        <p:cTn id="8" dur="1000"/>
                                        <p:tgtEl>
                                          <p:spTgt spid="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PD">
  <a:themeElements>
    <a:clrScheme name="Custom 20">
      <a:dk1>
        <a:sysClr val="windowText" lastClr="000000"/>
      </a:dk1>
      <a:lt1>
        <a:sysClr val="window" lastClr="FFFFFF"/>
      </a:lt1>
      <a:dk2>
        <a:srgbClr val="F2EDE2"/>
      </a:dk2>
      <a:lt2>
        <a:srgbClr val="DFD4BB"/>
      </a:lt2>
      <a:accent1>
        <a:srgbClr val="5CA3D8"/>
      </a:accent1>
      <a:accent2>
        <a:srgbClr val="0D4170"/>
      </a:accent2>
      <a:accent3>
        <a:srgbClr val="95261F"/>
      </a:accent3>
      <a:accent4>
        <a:srgbClr val="1C75BB"/>
      </a:accent4>
      <a:accent5>
        <a:srgbClr val="E6B925"/>
      </a:accent5>
      <a:accent6>
        <a:srgbClr val="439539"/>
      </a:accent6>
      <a:hlink>
        <a:srgbClr val="A5A5A5"/>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PDG redone">
  <a:themeElements>
    <a:clrScheme name="Custom 18">
      <a:dk1>
        <a:sysClr val="windowText" lastClr="000000"/>
      </a:dk1>
      <a:lt1>
        <a:sysClr val="window" lastClr="FFFFFF"/>
      </a:lt1>
      <a:dk2>
        <a:srgbClr val="F2EDE2"/>
      </a:dk2>
      <a:lt2>
        <a:srgbClr val="DFD4BB"/>
      </a:lt2>
      <a:accent1>
        <a:srgbClr val="5CA3D8"/>
      </a:accent1>
      <a:accent2>
        <a:srgbClr val="0D4170"/>
      </a:accent2>
      <a:accent3>
        <a:srgbClr val="95261F"/>
      </a:accent3>
      <a:accent4>
        <a:srgbClr val="1C75BB"/>
      </a:accent4>
      <a:accent5>
        <a:srgbClr val="E6B925"/>
      </a:accent5>
      <a:accent6>
        <a:srgbClr val="439539"/>
      </a:accent6>
      <a:hlink>
        <a:srgbClr val="A5A5A5"/>
      </a:hlink>
      <a:folHlink>
        <a:srgbClr val="A5A5A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sPD</Template>
  <TotalTime>4681</TotalTime>
  <Words>8588</Words>
  <Application>Microsoft Office PowerPoint</Application>
  <PresentationFormat>On-screen Show (4:3)</PresentationFormat>
  <Paragraphs>812</Paragraphs>
  <Slides>72</Slides>
  <Notes>72</Notes>
  <HiddenSlides>6</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72</vt:i4>
      </vt:variant>
    </vt:vector>
  </HeadingPairs>
  <TitlesOfParts>
    <vt:vector size="85" baseType="lpstr">
      <vt:lpstr>MS PGothic</vt:lpstr>
      <vt:lpstr>MS PGothic</vt:lpstr>
      <vt:lpstr>Arial</vt:lpstr>
      <vt:lpstr>Arial Narrow</vt:lpstr>
      <vt:lpstr>Calibri</vt:lpstr>
      <vt:lpstr>Calibri (Body)</vt:lpstr>
      <vt:lpstr>Garamond</vt:lpstr>
      <vt:lpstr>Times New Roman</vt:lpstr>
      <vt:lpstr>Tw Cen MT</vt:lpstr>
      <vt:lpstr>Verdana</vt:lpstr>
      <vt:lpstr>Wingdings</vt:lpstr>
      <vt:lpstr>sPD</vt:lpstr>
      <vt:lpstr>SPDG redone</vt:lpstr>
      <vt:lpstr>Hidden Slide #1</vt:lpstr>
      <vt:lpstr>Hidden Slide #2</vt:lpstr>
      <vt:lpstr>Hidden Slide #3</vt:lpstr>
      <vt:lpstr>Hidden Slide #4</vt:lpstr>
      <vt:lpstr>Sound Assessment Design</vt:lpstr>
      <vt:lpstr>                                          Acknowledgements  Special thanks to all contributors to the development and revision of this module.  The original collection of learning packages was roll-out for use by Regional Professional Development Center (RPDC) Consultants in July 2013 after being developed by a team of content experts. The collection of learning packages was developed through efforts funded by the Missouri State Personnel Development Grant (SPDG). The following individual/groups are thanked immensely for their hard work in developing this package. </vt:lpstr>
      <vt:lpstr>       Initial Content Development Team, 2013    Rob Gordon, Team Leader, MO PLC  Rebecca Rider, SE RPDC Alan Bancroft, C RPDC    Kelley Ritter, SW RPDC Debra Cole, StL, RPDC    Jay Roth, SW, RPDC Cheri Fuemmeler, SE RPDC   Jana Scott, HOM, RPDC Jane Jackson, NW RPDC   Thea Scott, DESE Melanie Whitener Needling, SE RPDC  Alicia Wilson, KC RPDC Linda Null, SE RPDC</vt:lpstr>
      <vt:lpstr>Welcome and Introductions </vt:lpstr>
      <vt:lpstr>PowerPoint Presentation</vt:lpstr>
      <vt:lpstr>PowerPoint Presentation</vt:lpstr>
      <vt:lpstr>PowerPoint Presentation</vt:lpstr>
      <vt:lpstr>PowerPoint Presentation</vt:lpstr>
      <vt:lpstr>Missouri Teacher Standards</vt:lpstr>
      <vt:lpstr>Learner Objectives of the  Formative Assessment Series</vt:lpstr>
      <vt:lpstr>Outcomes for the Day </vt:lpstr>
      <vt:lpstr>Module 3: Sound Assessment Design</vt:lpstr>
      <vt:lpstr>Norms</vt:lpstr>
      <vt:lpstr>PowerPoint Presentation</vt:lpstr>
      <vt:lpstr>PowerPoint Presentation</vt:lpstr>
      <vt:lpstr>Read and Reflect with a shoulder partner…</vt:lpstr>
      <vt:lpstr>What is Assessment Literacy?</vt:lpstr>
      <vt:lpstr>PowerPoint Presentation</vt:lpstr>
      <vt:lpstr>Video Clip </vt:lpstr>
      <vt:lpstr>Assessment of Missouri  Learning Standards</vt:lpstr>
      <vt:lpstr>Let’s define…</vt:lpstr>
      <vt:lpstr>Selected Response Assessments:</vt:lpstr>
      <vt:lpstr>Benefits of Selected Response Items</vt:lpstr>
      <vt:lpstr>Selected Response Considerations</vt:lpstr>
      <vt:lpstr>Five Roadblocks to Effective  Item Writing</vt:lpstr>
      <vt:lpstr>Key Points for Writing SR Items</vt:lpstr>
      <vt:lpstr>Example of a Selected Response Item</vt:lpstr>
      <vt:lpstr>Example of Selected Response Item Based on Text </vt:lpstr>
      <vt:lpstr>Supreme Court</vt:lpstr>
      <vt:lpstr>PowerPoint Presentation</vt:lpstr>
      <vt:lpstr>Example of a Selected Response Item for Industrial Technology</vt:lpstr>
      <vt:lpstr>PowerPoint Presentation</vt:lpstr>
      <vt:lpstr>Video Clip </vt:lpstr>
      <vt:lpstr>Constructed Response Items</vt:lpstr>
      <vt:lpstr>Benefits of Constructed Response Items</vt:lpstr>
      <vt:lpstr>Constructed Response Considerations</vt:lpstr>
      <vt:lpstr>  Constructed Response Questions </vt:lpstr>
      <vt:lpstr>Example of Constructed Response Item</vt:lpstr>
      <vt:lpstr>Example of CR Item Based on Original Source Text</vt:lpstr>
      <vt:lpstr>Original Source Questions</vt:lpstr>
      <vt:lpstr>A Third Example of a CR Item</vt:lpstr>
      <vt:lpstr>Performance Tasks </vt:lpstr>
      <vt:lpstr>Benefits of Performance Tasks</vt:lpstr>
      <vt:lpstr>Considerations for Performance Tasks</vt:lpstr>
      <vt:lpstr>Key Points for Performance Tasks </vt:lpstr>
      <vt:lpstr>Example of a Performance Task </vt:lpstr>
      <vt:lpstr>Another Example of Performance Task </vt:lpstr>
      <vt:lpstr>A Third Example of Performance Task </vt:lpstr>
      <vt:lpstr>Performance Task Based on Data</vt:lpstr>
      <vt:lpstr>Friends of Nature Table</vt:lpstr>
      <vt:lpstr>From the Friends of Nature table</vt:lpstr>
      <vt:lpstr>Reflection Time </vt:lpstr>
      <vt:lpstr>Module #3 is a continuation of Module #2!</vt:lpstr>
      <vt:lpstr>Now let’s practice!</vt:lpstr>
      <vt:lpstr>Step 10: Define Achievement Levels</vt:lpstr>
      <vt:lpstr>Step 11: Review and Revise</vt:lpstr>
      <vt:lpstr>Evaluate Your Test </vt:lpstr>
      <vt:lpstr>Using Data to Inform Test Writing Skills  </vt:lpstr>
      <vt:lpstr>Possible Causes for Faulty Items/Low Scores on Items </vt:lpstr>
      <vt:lpstr>Reflection </vt:lpstr>
      <vt:lpstr>CLOSING &amp; Follow-up</vt:lpstr>
      <vt:lpstr>Practice Profile</vt:lpstr>
      <vt:lpstr>Self-Assessment Practice Profile</vt:lpstr>
      <vt:lpstr>Implementation Fidelity</vt:lpstr>
      <vt:lpstr>Next Steps</vt:lpstr>
      <vt:lpstr>Next Steps:  Action = Results</vt:lpstr>
      <vt:lpstr>For Additional Learning </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Missouri Public Education</dc:subject>
  <dc:creator>Gordon, Robert L.</dc:creator>
  <dc:description>Presented by Dr. Ron Lankford and Dr. Chris Nicastro, November 22, 2010</dc:description>
  <cp:lastModifiedBy>Lindsay, Stefanie</cp:lastModifiedBy>
  <cp:revision>351</cp:revision>
  <cp:lastPrinted>2016-05-30T20:13:22Z</cp:lastPrinted>
  <dcterms:created xsi:type="dcterms:W3CDTF">2012-06-29T15:59:16Z</dcterms:created>
  <dcterms:modified xsi:type="dcterms:W3CDTF">2017-07-28T18:35:10Z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iveCommonsLicenseID">
    <vt:lpwstr>standard&amp;commercial=n&amp;derivatives=n&amp;jurisdiction=</vt:lpwstr>
  </property>
  <property fmtid="{D5CDD505-2E9C-101B-9397-08002B2CF9AE}" pid="3" name="CreativeCommonsLicenseURL">
    <vt:lpwstr>http://creativecommons.org/licenses/by-nc-nd/4.0/</vt:lpwstr>
  </property>
  <property fmtid="{D5CDD505-2E9C-101B-9397-08002B2CF9AE}" pid="4" name="CreativeCommonsLicenseXml">
    <vt:lpwstr>&lt;?xml version="1.0" encoding="utf-8"?&gt;&lt;result&gt;&lt;license-uri&gt;http://creativecommons.org/licenses/by-nc-nd/4.0/&lt;/license-uri&gt;&lt;license-name&gt;Attribution-NonCommercial-NoDerivatives 4.0 International&lt;/license-name&gt;&lt;deprecated&gt;false&lt;/deprecated&gt;&lt;rdf&gt;&lt;rdf:RDF xml</vt:lpwstr>
  </property>
</Properties>
</file>