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80" r:id="rId1"/>
    <p:sldMasterId id="2147484693" r:id="rId2"/>
  </p:sldMasterIdLst>
  <p:notesMasterIdLst>
    <p:notesMasterId r:id="rId74"/>
  </p:notesMasterIdLst>
  <p:handoutMasterIdLst>
    <p:handoutMasterId r:id="rId75"/>
  </p:handoutMasterIdLst>
  <p:sldIdLst>
    <p:sldId id="407" r:id="rId3"/>
    <p:sldId id="419" r:id="rId4"/>
    <p:sldId id="374" r:id="rId5"/>
    <p:sldId id="375" r:id="rId6"/>
    <p:sldId id="283" r:id="rId7"/>
    <p:sldId id="410" r:id="rId8"/>
    <p:sldId id="411" r:id="rId9"/>
    <p:sldId id="377" r:id="rId10"/>
    <p:sldId id="432" r:id="rId11"/>
    <p:sldId id="435" r:id="rId12"/>
    <p:sldId id="436" r:id="rId13"/>
    <p:sldId id="433" r:id="rId14"/>
    <p:sldId id="404" r:id="rId15"/>
    <p:sldId id="405" r:id="rId16"/>
    <p:sldId id="306" r:id="rId17"/>
    <p:sldId id="309" r:id="rId18"/>
    <p:sldId id="310" r:id="rId19"/>
    <p:sldId id="311" r:id="rId20"/>
    <p:sldId id="376" r:id="rId21"/>
    <p:sldId id="312" r:id="rId22"/>
    <p:sldId id="313" r:id="rId23"/>
    <p:sldId id="318" r:id="rId24"/>
    <p:sldId id="358" r:id="rId25"/>
    <p:sldId id="357" r:id="rId26"/>
    <p:sldId id="319" r:id="rId27"/>
    <p:sldId id="321" r:id="rId28"/>
    <p:sldId id="322" r:id="rId29"/>
    <p:sldId id="388" r:id="rId30"/>
    <p:sldId id="324" r:id="rId31"/>
    <p:sldId id="325" r:id="rId32"/>
    <p:sldId id="326" r:id="rId33"/>
    <p:sldId id="327" r:id="rId34"/>
    <p:sldId id="328" r:id="rId35"/>
    <p:sldId id="329" r:id="rId36"/>
    <p:sldId id="330" r:id="rId37"/>
    <p:sldId id="331" r:id="rId38"/>
    <p:sldId id="389" r:id="rId39"/>
    <p:sldId id="365" r:id="rId40"/>
    <p:sldId id="373" r:id="rId41"/>
    <p:sldId id="332" r:id="rId42"/>
    <p:sldId id="334" r:id="rId43"/>
    <p:sldId id="391" r:id="rId44"/>
    <p:sldId id="393" r:id="rId45"/>
    <p:sldId id="335" r:id="rId46"/>
    <p:sldId id="336" r:id="rId47"/>
    <p:sldId id="337" r:id="rId48"/>
    <p:sldId id="395" r:id="rId49"/>
    <p:sldId id="396" r:id="rId50"/>
    <p:sldId id="338" r:id="rId51"/>
    <p:sldId id="340" r:id="rId52"/>
    <p:sldId id="364" r:id="rId53"/>
    <p:sldId id="342" r:id="rId54"/>
    <p:sldId id="343" r:id="rId55"/>
    <p:sldId id="344" r:id="rId56"/>
    <p:sldId id="397" r:id="rId57"/>
    <p:sldId id="398" r:id="rId58"/>
    <p:sldId id="347" r:id="rId59"/>
    <p:sldId id="348" r:id="rId60"/>
    <p:sldId id="349" r:id="rId61"/>
    <p:sldId id="350" r:id="rId62"/>
    <p:sldId id="351" r:id="rId63"/>
    <p:sldId id="352" r:id="rId64"/>
    <p:sldId id="361" r:id="rId65"/>
    <p:sldId id="362" r:id="rId66"/>
    <p:sldId id="417" r:id="rId67"/>
    <p:sldId id="415" r:id="rId68"/>
    <p:sldId id="430" r:id="rId69"/>
    <p:sldId id="437" r:id="rId70"/>
    <p:sldId id="386" r:id="rId71"/>
    <p:sldId id="425" r:id="rId72"/>
    <p:sldId id="414" r:id="rId73"/>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0"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337F"/>
    <a:srgbClr val="B59B0C"/>
    <a:srgbClr val="A3057F"/>
    <a:srgbClr val="843F0F"/>
    <a:srgbClr val="939905"/>
    <a:srgbClr val="3D9833"/>
    <a:srgbClr val="F9EEAD"/>
    <a:srgbClr val="FAF1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60" autoAdjust="0"/>
    <p:restoredTop sz="75867" autoAdjust="0"/>
  </p:normalViewPr>
  <p:slideViewPr>
    <p:cSldViewPr>
      <p:cViewPr varScale="1">
        <p:scale>
          <a:sx n="85" d="100"/>
          <a:sy n="85" d="100"/>
        </p:scale>
        <p:origin x="1896" y="176"/>
      </p:cViewPr>
      <p:guideLst>
        <p:guide orient="horz" pos="2160"/>
        <p:guide pos="2880"/>
      </p:guideLst>
    </p:cSldViewPr>
  </p:slideViewPr>
  <p:outlineViewPr>
    <p:cViewPr>
      <p:scale>
        <a:sx n="33" d="100"/>
        <a:sy n="33" d="100"/>
      </p:scale>
      <p:origin x="0" y="-36252"/>
    </p:cViewPr>
  </p:outlineViewPr>
  <p:notesTextViewPr>
    <p:cViewPr>
      <p:scale>
        <a:sx n="100" d="100"/>
        <a:sy n="100" d="100"/>
      </p:scale>
      <p:origin x="0" y="0"/>
    </p:cViewPr>
  </p:notesTextViewPr>
  <p:sorterViewPr>
    <p:cViewPr>
      <p:scale>
        <a:sx n="66" d="100"/>
        <a:sy n="66" d="100"/>
      </p:scale>
      <p:origin x="0" y="490"/>
    </p:cViewPr>
  </p:sorterViewPr>
  <p:notesViewPr>
    <p:cSldViewPr>
      <p:cViewPr>
        <p:scale>
          <a:sx n="100" d="100"/>
          <a:sy n="100" d="100"/>
        </p:scale>
        <p:origin x="-996" y="-72"/>
      </p:cViewPr>
      <p:guideLst>
        <p:guide orient="horz" pos="2950"/>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1A1590-39D6-47DB-B031-902271F5DC3D}" type="doc">
      <dgm:prSet loTypeId="urn:microsoft.com/office/officeart/2005/8/layout/venn1" loCatId="relationship" qsTypeId="urn:microsoft.com/office/officeart/2005/8/quickstyle/simple5" qsCatId="simple" csTypeId="urn:microsoft.com/office/officeart/2005/8/colors/accent0_2" csCatId="mainScheme" phldr="1"/>
      <dgm:spPr/>
    </dgm:pt>
    <dgm:pt modelId="{3CFD6753-2944-48B8-A3B7-0E310372EA22}">
      <dgm:prSet phldrT="[Text]"/>
      <dgm:spPr/>
      <dgm:t>
        <a:bodyPr/>
        <a:lstStyle/>
        <a:p>
          <a:r>
            <a:rPr lang="en-US" b="1" dirty="0">
              <a:latin typeface="Arial" pitchFamily="34" charset="0"/>
              <a:cs typeface="Arial" pitchFamily="34" charset="0"/>
            </a:rPr>
            <a:t>Engaging Questions That Lead to Discovery</a:t>
          </a:r>
        </a:p>
      </dgm:t>
    </dgm:pt>
    <dgm:pt modelId="{E1249545-8D0B-4262-A7CA-5110431860DA}" type="parTrans" cxnId="{59E167E3-194C-4FF8-9E1A-3EAE62264AC0}">
      <dgm:prSet/>
      <dgm:spPr/>
      <dgm:t>
        <a:bodyPr/>
        <a:lstStyle/>
        <a:p>
          <a:endParaRPr lang="en-US"/>
        </a:p>
      </dgm:t>
    </dgm:pt>
    <dgm:pt modelId="{E6932A8F-5EEF-472F-AB4F-F79C1EF88FFD}" type="sibTrans" cxnId="{59E167E3-194C-4FF8-9E1A-3EAE62264AC0}">
      <dgm:prSet/>
      <dgm:spPr/>
      <dgm:t>
        <a:bodyPr/>
        <a:lstStyle/>
        <a:p>
          <a:endParaRPr lang="en-US"/>
        </a:p>
      </dgm:t>
    </dgm:pt>
    <dgm:pt modelId="{2A5231E2-70F4-43E4-9DB5-FAB5D311EF6E}">
      <dgm:prSet phldrT="[Text]"/>
      <dgm:spPr/>
      <dgm:t>
        <a:bodyPr/>
        <a:lstStyle/>
        <a:p>
          <a:r>
            <a:rPr lang="en-US" b="1" dirty="0">
              <a:latin typeface="Arial" pitchFamily="34" charset="0"/>
              <a:cs typeface="Arial" pitchFamily="34" charset="0"/>
            </a:rPr>
            <a:t>Align with the Rigor in the Skills</a:t>
          </a:r>
        </a:p>
      </dgm:t>
    </dgm:pt>
    <dgm:pt modelId="{D465E67A-1482-4725-A42D-9181F473147C}" type="parTrans" cxnId="{FF6DEFC0-F327-4311-B128-59B068196604}">
      <dgm:prSet/>
      <dgm:spPr/>
      <dgm:t>
        <a:bodyPr/>
        <a:lstStyle/>
        <a:p>
          <a:endParaRPr lang="en-US"/>
        </a:p>
      </dgm:t>
    </dgm:pt>
    <dgm:pt modelId="{0DCC0810-AB9C-40AF-96F7-A021C1B246C1}" type="sibTrans" cxnId="{FF6DEFC0-F327-4311-B128-59B068196604}">
      <dgm:prSet/>
      <dgm:spPr/>
      <dgm:t>
        <a:bodyPr/>
        <a:lstStyle/>
        <a:p>
          <a:endParaRPr lang="en-US"/>
        </a:p>
      </dgm:t>
    </dgm:pt>
    <dgm:pt modelId="{1F9714CF-FDC2-4532-BCF9-C06C905257F5}">
      <dgm:prSet phldrT="[Text]"/>
      <dgm:spPr/>
      <dgm:t>
        <a:bodyPr/>
        <a:lstStyle/>
        <a:p>
          <a:pPr algn="ctr"/>
          <a:r>
            <a:rPr lang="en-US" b="1" dirty="0">
              <a:latin typeface="Arial" pitchFamily="34" charset="0"/>
              <a:cs typeface="Arial" pitchFamily="34" charset="0"/>
            </a:rPr>
            <a:t>   Open-Ended</a:t>
          </a:r>
        </a:p>
      </dgm:t>
    </dgm:pt>
    <dgm:pt modelId="{A6B7B4E0-B2F9-4E81-BF22-8C5889C58897}" type="parTrans" cxnId="{DA0EA8E3-96F6-483A-B87D-6DAACFDD3878}">
      <dgm:prSet/>
      <dgm:spPr/>
      <dgm:t>
        <a:bodyPr/>
        <a:lstStyle/>
        <a:p>
          <a:endParaRPr lang="en-US"/>
        </a:p>
      </dgm:t>
    </dgm:pt>
    <dgm:pt modelId="{E6913BCB-06CA-4ECD-B112-30D14C5D2D26}" type="sibTrans" cxnId="{DA0EA8E3-96F6-483A-B87D-6DAACFDD3878}">
      <dgm:prSet/>
      <dgm:spPr/>
      <dgm:t>
        <a:bodyPr/>
        <a:lstStyle/>
        <a:p>
          <a:endParaRPr lang="en-US"/>
        </a:p>
      </dgm:t>
    </dgm:pt>
    <dgm:pt modelId="{7DA6A687-948F-4BB5-9EF1-2B8C130B2DB6}" type="pres">
      <dgm:prSet presAssocID="{B61A1590-39D6-47DB-B031-902271F5DC3D}" presName="compositeShape" presStyleCnt="0">
        <dgm:presLayoutVars>
          <dgm:chMax val="7"/>
          <dgm:dir/>
          <dgm:resizeHandles val="exact"/>
        </dgm:presLayoutVars>
      </dgm:prSet>
      <dgm:spPr/>
    </dgm:pt>
    <dgm:pt modelId="{137BACA8-41E6-426D-8862-8E80D0BB3B93}" type="pres">
      <dgm:prSet presAssocID="{3CFD6753-2944-48B8-A3B7-0E310372EA22}" presName="circ1" presStyleLbl="vennNode1" presStyleIdx="0" presStyleCnt="3" custScaleX="110790" custLinFactNeighborX="8844" custLinFactNeighborY="-3305"/>
      <dgm:spPr/>
    </dgm:pt>
    <dgm:pt modelId="{AF8E4DC6-5BD3-4843-9EB2-0438BCB837E7}" type="pres">
      <dgm:prSet presAssocID="{3CFD6753-2944-48B8-A3B7-0E310372EA22}" presName="circ1Tx" presStyleLbl="revTx" presStyleIdx="0" presStyleCnt="0">
        <dgm:presLayoutVars>
          <dgm:chMax val="0"/>
          <dgm:chPref val="0"/>
          <dgm:bulletEnabled val="1"/>
        </dgm:presLayoutVars>
      </dgm:prSet>
      <dgm:spPr/>
    </dgm:pt>
    <dgm:pt modelId="{220B9035-61A2-46EB-9607-D1897F6070C4}" type="pres">
      <dgm:prSet presAssocID="{2A5231E2-70F4-43E4-9DB5-FAB5D311EF6E}" presName="circ2" presStyleLbl="vennNode1" presStyleIdx="1" presStyleCnt="3" custScaleX="112337" custScaleY="107104" custLinFactNeighborX="20685" custLinFactNeighborY="6380"/>
      <dgm:spPr/>
    </dgm:pt>
    <dgm:pt modelId="{CCFFF87F-FC85-4E23-BB3B-502F1DE0CD48}" type="pres">
      <dgm:prSet presAssocID="{2A5231E2-70F4-43E4-9DB5-FAB5D311EF6E}" presName="circ2Tx" presStyleLbl="revTx" presStyleIdx="0" presStyleCnt="0">
        <dgm:presLayoutVars>
          <dgm:chMax val="0"/>
          <dgm:chPref val="0"/>
          <dgm:bulletEnabled val="1"/>
        </dgm:presLayoutVars>
      </dgm:prSet>
      <dgm:spPr/>
    </dgm:pt>
    <dgm:pt modelId="{71990B33-BC5B-4142-9F06-28228C9F292B}" type="pres">
      <dgm:prSet presAssocID="{1F9714CF-FDC2-4532-BCF9-C06C905257F5}" presName="circ3" presStyleLbl="vennNode1" presStyleIdx="2" presStyleCnt="3" custScaleX="110846" custScaleY="110444" custLinFactNeighborX="-6668" custLinFactNeighborY="-3973"/>
      <dgm:spPr/>
    </dgm:pt>
    <dgm:pt modelId="{DC680260-F09A-4351-B84C-F266BD4963CA}" type="pres">
      <dgm:prSet presAssocID="{1F9714CF-FDC2-4532-BCF9-C06C905257F5}" presName="circ3Tx" presStyleLbl="revTx" presStyleIdx="0" presStyleCnt="0">
        <dgm:presLayoutVars>
          <dgm:chMax val="0"/>
          <dgm:chPref val="0"/>
          <dgm:bulletEnabled val="1"/>
        </dgm:presLayoutVars>
      </dgm:prSet>
      <dgm:spPr/>
    </dgm:pt>
  </dgm:ptLst>
  <dgm:cxnLst>
    <dgm:cxn modelId="{626D0C19-0C60-45D7-8F04-1963A90A90D9}" type="presOf" srcId="{1F9714CF-FDC2-4532-BCF9-C06C905257F5}" destId="{DC680260-F09A-4351-B84C-F266BD4963CA}" srcOrd="1" destOrd="0" presId="urn:microsoft.com/office/officeart/2005/8/layout/venn1"/>
    <dgm:cxn modelId="{FE3C8425-F54F-4D97-8EDF-63E968114C0A}" type="presOf" srcId="{1F9714CF-FDC2-4532-BCF9-C06C905257F5}" destId="{71990B33-BC5B-4142-9F06-28228C9F292B}" srcOrd="0" destOrd="0" presId="urn:microsoft.com/office/officeart/2005/8/layout/venn1"/>
    <dgm:cxn modelId="{B9039C52-D947-4C3E-BDBA-3600C65C1D37}" type="presOf" srcId="{3CFD6753-2944-48B8-A3B7-0E310372EA22}" destId="{137BACA8-41E6-426D-8862-8E80D0BB3B93}" srcOrd="0" destOrd="0" presId="urn:microsoft.com/office/officeart/2005/8/layout/venn1"/>
    <dgm:cxn modelId="{A35F5957-456F-44F9-A2EA-A599FA470611}" type="presOf" srcId="{B61A1590-39D6-47DB-B031-902271F5DC3D}" destId="{7DA6A687-948F-4BB5-9EF1-2B8C130B2DB6}" srcOrd="0" destOrd="0" presId="urn:microsoft.com/office/officeart/2005/8/layout/venn1"/>
    <dgm:cxn modelId="{09FF9A62-5708-494F-8F6F-D2AFFB23CA7C}" type="presOf" srcId="{2A5231E2-70F4-43E4-9DB5-FAB5D311EF6E}" destId="{CCFFF87F-FC85-4E23-BB3B-502F1DE0CD48}" srcOrd="1" destOrd="0" presId="urn:microsoft.com/office/officeart/2005/8/layout/venn1"/>
    <dgm:cxn modelId="{9CFFAB6B-D2BD-4853-B114-9686CB5251E3}" type="presOf" srcId="{3CFD6753-2944-48B8-A3B7-0E310372EA22}" destId="{AF8E4DC6-5BD3-4843-9EB2-0438BCB837E7}" srcOrd="1" destOrd="0" presId="urn:microsoft.com/office/officeart/2005/8/layout/venn1"/>
    <dgm:cxn modelId="{EE42C283-1FB2-46BF-8354-70DA785354EF}" type="presOf" srcId="{2A5231E2-70F4-43E4-9DB5-FAB5D311EF6E}" destId="{220B9035-61A2-46EB-9607-D1897F6070C4}" srcOrd="0" destOrd="0" presId="urn:microsoft.com/office/officeart/2005/8/layout/venn1"/>
    <dgm:cxn modelId="{FF6DEFC0-F327-4311-B128-59B068196604}" srcId="{B61A1590-39D6-47DB-B031-902271F5DC3D}" destId="{2A5231E2-70F4-43E4-9DB5-FAB5D311EF6E}" srcOrd="1" destOrd="0" parTransId="{D465E67A-1482-4725-A42D-9181F473147C}" sibTransId="{0DCC0810-AB9C-40AF-96F7-A021C1B246C1}"/>
    <dgm:cxn modelId="{59E167E3-194C-4FF8-9E1A-3EAE62264AC0}" srcId="{B61A1590-39D6-47DB-B031-902271F5DC3D}" destId="{3CFD6753-2944-48B8-A3B7-0E310372EA22}" srcOrd="0" destOrd="0" parTransId="{E1249545-8D0B-4262-A7CA-5110431860DA}" sibTransId="{E6932A8F-5EEF-472F-AB4F-F79C1EF88FFD}"/>
    <dgm:cxn modelId="{DA0EA8E3-96F6-483A-B87D-6DAACFDD3878}" srcId="{B61A1590-39D6-47DB-B031-902271F5DC3D}" destId="{1F9714CF-FDC2-4532-BCF9-C06C905257F5}" srcOrd="2" destOrd="0" parTransId="{A6B7B4E0-B2F9-4E81-BF22-8C5889C58897}" sibTransId="{E6913BCB-06CA-4ECD-B112-30D14C5D2D26}"/>
    <dgm:cxn modelId="{D6398DA9-C9B9-4BCA-B778-2CEF0A4F9654}" type="presParOf" srcId="{7DA6A687-948F-4BB5-9EF1-2B8C130B2DB6}" destId="{137BACA8-41E6-426D-8862-8E80D0BB3B93}" srcOrd="0" destOrd="0" presId="urn:microsoft.com/office/officeart/2005/8/layout/venn1"/>
    <dgm:cxn modelId="{73786835-1FCD-4BC2-8990-FD764E2AE36E}" type="presParOf" srcId="{7DA6A687-948F-4BB5-9EF1-2B8C130B2DB6}" destId="{AF8E4DC6-5BD3-4843-9EB2-0438BCB837E7}" srcOrd="1" destOrd="0" presId="urn:microsoft.com/office/officeart/2005/8/layout/venn1"/>
    <dgm:cxn modelId="{C75B0349-B428-46D0-9880-95D4405E337E}" type="presParOf" srcId="{7DA6A687-948F-4BB5-9EF1-2B8C130B2DB6}" destId="{220B9035-61A2-46EB-9607-D1897F6070C4}" srcOrd="2" destOrd="0" presId="urn:microsoft.com/office/officeart/2005/8/layout/venn1"/>
    <dgm:cxn modelId="{22F53E49-A8DD-408C-BCE6-35C4D57E8C84}" type="presParOf" srcId="{7DA6A687-948F-4BB5-9EF1-2B8C130B2DB6}" destId="{CCFFF87F-FC85-4E23-BB3B-502F1DE0CD48}" srcOrd="3" destOrd="0" presId="urn:microsoft.com/office/officeart/2005/8/layout/venn1"/>
    <dgm:cxn modelId="{E6C95785-E1E5-4AA9-B428-B57563EC3592}" type="presParOf" srcId="{7DA6A687-948F-4BB5-9EF1-2B8C130B2DB6}" destId="{71990B33-BC5B-4142-9F06-28228C9F292B}" srcOrd="4" destOrd="0" presId="urn:microsoft.com/office/officeart/2005/8/layout/venn1"/>
    <dgm:cxn modelId="{0A639A5B-0298-4FAC-AC01-6357C15495A4}" type="presParOf" srcId="{7DA6A687-948F-4BB5-9EF1-2B8C130B2DB6}" destId="{DC680260-F09A-4351-B84C-F266BD4963C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BACA8-41E6-426D-8862-8E80D0BB3B93}">
      <dsp:nvSpPr>
        <dsp:cNvPr id="0" name=""/>
        <dsp:cNvSpPr/>
      </dsp:nvSpPr>
      <dsp:spPr>
        <a:xfrm>
          <a:off x="2827587" y="-14474"/>
          <a:ext cx="3039191" cy="2743200"/>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Arial" pitchFamily="34" charset="0"/>
              <a:cs typeface="Arial" pitchFamily="34" charset="0"/>
            </a:rPr>
            <a:t>Engaging Questions That Lead to Discovery</a:t>
          </a:r>
        </a:p>
      </dsp:txBody>
      <dsp:txXfrm>
        <a:off x="3232813" y="465585"/>
        <a:ext cx="2228740" cy="1234440"/>
      </dsp:txXfrm>
    </dsp:sp>
    <dsp:sp modelId="{220B9035-61A2-46EB-9607-D1897F6070C4}">
      <dsp:nvSpPr>
        <dsp:cNvPr id="0" name=""/>
        <dsp:cNvSpPr/>
      </dsp:nvSpPr>
      <dsp:spPr>
        <a:xfrm>
          <a:off x="4121029" y="1633923"/>
          <a:ext cx="3081628" cy="2938076"/>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Arial" pitchFamily="34" charset="0"/>
              <a:cs typeface="Arial" pitchFamily="34" charset="0"/>
            </a:rPr>
            <a:t>Align with the Rigor in the Skills</a:t>
          </a:r>
        </a:p>
      </dsp:txBody>
      <dsp:txXfrm>
        <a:off x="5063494" y="2392926"/>
        <a:ext cx="1848977" cy="1615942"/>
      </dsp:txXfrm>
    </dsp:sp>
    <dsp:sp modelId="{71990B33-BC5B-4142-9F06-28228C9F292B}">
      <dsp:nvSpPr>
        <dsp:cNvPr id="0" name=""/>
        <dsp:cNvSpPr/>
      </dsp:nvSpPr>
      <dsp:spPr>
        <a:xfrm>
          <a:off x="1411456" y="1447787"/>
          <a:ext cx="3040727" cy="3029699"/>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Arial" pitchFamily="34" charset="0"/>
              <a:cs typeface="Arial" pitchFamily="34" charset="0"/>
            </a:rPr>
            <a:t>   Open-Ended</a:t>
          </a:r>
        </a:p>
      </dsp:txBody>
      <dsp:txXfrm>
        <a:off x="1697791" y="2230460"/>
        <a:ext cx="1824436" cy="166633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374" cy="468474"/>
          </a:xfrm>
          <a:prstGeom prst="rect">
            <a:avLst/>
          </a:prstGeom>
        </p:spPr>
        <p:txBody>
          <a:bodyPr vert="horz" lIns="92053" tIns="46027" rIns="92053" bIns="46027" rtlCol="0"/>
          <a:lstStyle>
            <a:lvl1pPr algn="l" fontAlgn="auto">
              <a:spcBef>
                <a:spcPts val="0"/>
              </a:spcBef>
              <a:spcAft>
                <a:spcPts val="0"/>
              </a:spcAft>
              <a:defRPr sz="1300">
                <a:latin typeface="+mn-lt"/>
                <a:cs typeface="+mn-cs"/>
              </a:defRPr>
            </a:lvl1pPr>
          </a:lstStyle>
          <a:p>
            <a:pPr>
              <a:defRPr/>
            </a:pPr>
            <a:r>
              <a:rPr lang="en-US"/>
              <a:t>Missouri Department of Elementary and Secondary Education</a:t>
            </a:r>
          </a:p>
        </p:txBody>
      </p:sp>
      <p:sp>
        <p:nvSpPr>
          <p:cNvPr id="3" name="Date Placeholder 2"/>
          <p:cNvSpPr>
            <a:spLocks noGrp="1"/>
          </p:cNvSpPr>
          <p:nvPr>
            <p:ph type="dt" sz="quarter" idx="1"/>
          </p:nvPr>
        </p:nvSpPr>
        <p:spPr>
          <a:xfrm>
            <a:off x="4008100" y="0"/>
            <a:ext cx="3067374" cy="468474"/>
          </a:xfrm>
          <a:prstGeom prst="rect">
            <a:avLst/>
          </a:prstGeom>
        </p:spPr>
        <p:txBody>
          <a:bodyPr vert="horz" lIns="92053" tIns="46027" rIns="92053" bIns="46027" rtlCol="0"/>
          <a:lstStyle>
            <a:lvl1pPr algn="r" fontAlgn="auto">
              <a:spcBef>
                <a:spcPts val="0"/>
              </a:spcBef>
              <a:spcAft>
                <a:spcPts val="0"/>
              </a:spcAft>
              <a:defRPr sz="1300">
                <a:latin typeface="+mn-lt"/>
                <a:cs typeface="+mn-cs"/>
              </a:defRPr>
            </a:lvl1pPr>
          </a:lstStyle>
          <a:p>
            <a:pPr>
              <a:defRPr/>
            </a:pPr>
            <a:r>
              <a:rPr lang="en-US"/>
              <a:t>1/6/2011</a:t>
            </a:r>
          </a:p>
        </p:txBody>
      </p:sp>
      <p:sp>
        <p:nvSpPr>
          <p:cNvPr id="4" name="Footer Placeholder 3"/>
          <p:cNvSpPr>
            <a:spLocks noGrp="1"/>
          </p:cNvSpPr>
          <p:nvPr>
            <p:ph type="ftr" sz="quarter" idx="2"/>
          </p:nvPr>
        </p:nvSpPr>
        <p:spPr>
          <a:xfrm>
            <a:off x="0" y="8893003"/>
            <a:ext cx="3067374" cy="468474"/>
          </a:xfrm>
          <a:prstGeom prst="rect">
            <a:avLst/>
          </a:prstGeom>
        </p:spPr>
        <p:txBody>
          <a:bodyPr vert="horz" wrap="square" lIns="92053" tIns="46027" rIns="92053" bIns="46027" numCol="1" anchor="b" anchorCtr="0" compatLnSpc="1">
            <a:prstTxWarp prst="textNoShape">
              <a:avLst/>
            </a:prstTxWarp>
          </a:bodyPr>
          <a:lstStyle>
            <a:lvl1pPr>
              <a:defRPr sz="1300">
                <a:latin typeface="Calibri" pitchFamily="34" charset="0"/>
              </a:defRPr>
            </a:lvl1pPr>
          </a:lstStyle>
          <a:p>
            <a:pPr>
              <a:defRPr/>
            </a:pPr>
            <a:endParaRPr lang="en-US"/>
          </a:p>
        </p:txBody>
      </p:sp>
      <p:sp>
        <p:nvSpPr>
          <p:cNvPr id="5" name="Slide Number Placeholder 4"/>
          <p:cNvSpPr>
            <a:spLocks noGrp="1"/>
          </p:cNvSpPr>
          <p:nvPr>
            <p:ph type="sldNum" sz="quarter" idx="3"/>
          </p:nvPr>
        </p:nvSpPr>
        <p:spPr>
          <a:xfrm>
            <a:off x="4008100" y="8893003"/>
            <a:ext cx="3067374" cy="468474"/>
          </a:xfrm>
          <a:prstGeom prst="rect">
            <a:avLst/>
          </a:prstGeom>
        </p:spPr>
        <p:txBody>
          <a:bodyPr vert="horz" wrap="square" lIns="92053" tIns="46027" rIns="92053" bIns="46027" numCol="1" anchor="b" anchorCtr="0" compatLnSpc="1">
            <a:prstTxWarp prst="textNoShape">
              <a:avLst/>
            </a:prstTxWarp>
          </a:bodyPr>
          <a:lstStyle>
            <a:lvl1pPr algn="r">
              <a:defRPr sz="1300">
                <a:latin typeface="Calibri" pitchFamily="34" charset="0"/>
              </a:defRPr>
            </a:lvl1pPr>
          </a:lstStyle>
          <a:p>
            <a:pPr>
              <a:defRPr/>
            </a:pPr>
            <a:fld id="{41AB3E21-7BD5-442E-87C1-9456AD08A056}" type="slidenum">
              <a:rPr lang="en-US"/>
              <a:pPr>
                <a:defRPr/>
              </a:pPr>
              <a:t>‹#›</a:t>
            </a:fld>
            <a:endParaRPr lang="en-US"/>
          </a:p>
        </p:txBody>
      </p:sp>
    </p:spTree>
    <p:extLst>
      <p:ext uri="{BB962C8B-B14F-4D97-AF65-F5344CB8AC3E}">
        <p14:creationId xmlns:p14="http://schemas.microsoft.com/office/powerpoint/2010/main" val="249726279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374" cy="468474"/>
          </a:xfrm>
          <a:prstGeom prst="rect">
            <a:avLst/>
          </a:prstGeom>
        </p:spPr>
        <p:txBody>
          <a:bodyPr vert="horz" wrap="square" lIns="93913" tIns="46957" rIns="93913" bIns="46957" numCol="1" anchor="t" anchorCtr="0" compatLnSpc="1">
            <a:prstTxWarp prst="textNoShape">
              <a:avLst/>
            </a:prstTxWarp>
          </a:bodyPr>
          <a:lstStyle>
            <a:lvl1pPr>
              <a:defRPr sz="1300">
                <a:latin typeface="Calibri" pitchFamily="34" charset="0"/>
              </a:defRPr>
            </a:lvl1pPr>
          </a:lstStyle>
          <a:p>
            <a:pPr>
              <a:defRPr/>
            </a:pPr>
            <a:endParaRPr lang="en-US"/>
          </a:p>
        </p:txBody>
      </p:sp>
      <p:sp>
        <p:nvSpPr>
          <p:cNvPr id="3" name="Date Placeholder 2"/>
          <p:cNvSpPr>
            <a:spLocks noGrp="1"/>
          </p:cNvSpPr>
          <p:nvPr>
            <p:ph type="dt" idx="1"/>
          </p:nvPr>
        </p:nvSpPr>
        <p:spPr>
          <a:xfrm>
            <a:off x="4008100" y="0"/>
            <a:ext cx="3067374" cy="468474"/>
          </a:xfrm>
          <a:prstGeom prst="rect">
            <a:avLst/>
          </a:prstGeom>
        </p:spPr>
        <p:txBody>
          <a:bodyPr vert="horz" lIns="93913" tIns="46957" rIns="93913" bIns="46957" rtlCol="0"/>
          <a:lstStyle>
            <a:lvl1pPr algn="r" fontAlgn="auto">
              <a:spcBef>
                <a:spcPts val="0"/>
              </a:spcBef>
              <a:spcAft>
                <a:spcPts val="0"/>
              </a:spcAft>
              <a:defRPr sz="1300">
                <a:latin typeface="+mn-lt"/>
                <a:cs typeface="+mn-cs"/>
              </a:defRPr>
            </a:lvl1pPr>
          </a:lstStyle>
          <a:p>
            <a:pPr>
              <a:defRPr/>
            </a:pPr>
            <a:r>
              <a:rPr lang="en-US"/>
              <a:t>1/6/2011</a:t>
            </a:r>
          </a:p>
        </p:txBody>
      </p:sp>
      <p:sp>
        <p:nvSpPr>
          <p:cNvPr id="4" name="Slide Image Placeholder 3"/>
          <p:cNvSpPr>
            <a:spLocks noGrp="1" noRot="1" noChangeAspect="1"/>
          </p:cNvSpPr>
          <p:nvPr>
            <p:ph type="sldImg" idx="2"/>
          </p:nvPr>
        </p:nvSpPr>
        <p:spPr>
          <a:xfrm>
            <a:off x="652463" y="595313"/>
            <a:ext cx="2676525" cy="2006600"/>
          </a:xfrm>
          <a:prstGeom prst="rect">
            <a:avLst/>
          </a:prstGeom>
          <a:noFill/>
          <a:ln w="12700">
            <a:solidFill>
              <a:prstClr val="black"/>
            </a:solidFill>
          </a:ln>
        </p:spPr>
        <p:txBody>
          <a:bodyPr vert="horz" lIns="93913" tIns="46957" rIns="93913" bIns="46957" rtlCol="0" anchor="ctr"/>
          <a:lstStyle/>
          <a:p>
            <a:pPr lvl="0"/>
            <a:endParaRPr lang="en-US" noProof="0"/>
          </a:p>
        </p:txBody>
      </p:sp>
      <p:sp>
        <p:nvSpPr>
          <p:cNvPr id="5" name="Notes Placeholder 4"/>
          <p:cNvSpPr>
            <a:spLocks noGrp="1"/>
          </p:cNvSpPr>
          <p:nvPr>
            <p:ph type="body" sz="quarter" idx="3"/>
          </p:nvPr>
        </p:nvSpPr>
        <p:spPr>
          <a:xfrm>
            <a:off x="708349" y="2750083"/>
            <a:ext cx="5660378" cy="5909482"/>
          </a:xfrm>
          <a:prstGeom prst="rect">
            <a:avLst/>
          </a:prstGeom>
        </p:spPr>
        <p:txBody>
          <a:bodyPr vert="horz" wrap="square" lIns="93913" tIns="46957" rIns="93913" bIns="46957" numCol="1" anchor="t" anchorCtr="0" compatLnSpc="1">
            <a:prstTxWarp prst="textNoShape">
              <a:avLst/>
            </a:prstTxWarp>
            <a:noAutofit/>
          </a:bodyPr>
          <a:lstStyle/>
          <a:p>
            <a:pPr lvl="0"/>
            <a:endParaRPr lang="en-US" noProof="0"/>
          </a:p>
        </p:txBody>
      </p:sp>
      <p:sp>
        <p:nvSpPr>
          <p:cNvPr id="6" name="Footer Placeholder 5"/>
          <p:cNvSpPr>
            <a:spLocks noGrp="1"/>
          </p:cNvSpPr>
          <p:nvPr>
            <p:ph type="ftr" sz="quarter" idx="4"/>
          </p:nvPr>
        </p:nvSpPr>
        <p:spPr>
          <a:xfrm>
            <a:off x="0" y="8893003"/>
            <a:ext cx="3067374" cy="468474"/>
          </a:xfrm>
          <a:prstGeom prst="rect">
            <a:avLst/>
          </a:prstGeom>
        </p:spPr>
        <p:txBody>
          <a:bodyPr vert="horz" wrap="square" lIns="93913" tIns="46957" rIns="93913" bIns="46957" numCol="1" anchor="b" anchorCtr="0" compatLnSpc="1">
            <a:prstTxWarp prst="textNoShape">
              <a:avLst/>
            </a:prstTxWarp>
          </a:bodyPr>
          <a:lstStyle>
            <a:lvl1pPr>
              <a:defRPr sz="13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4008100" y="8893003"/>
            <a:ext cx="3067374" cy="468474"/>
          </a:xfrm>
          <a:prstGeom prst="rect">
            <a:avLst/>
          </a:prstGeom>
        </p:spPr>
        <p:txBody>
          <a:bodyPr vert="horz" wrap="square" lIns="93913" tIns="46957" rIns="93913" bIns="46957" numCol="1" anchor="b" anchorCtr="0" compatLnSpc="1">
            <a:prstTxWarp prst="textNoShape">
              <a:avLst/>
            </a:prstTxWarp>
          </a:bodyPr>
          <a:lstStyle>
            <a:lvl1pPr algn="r">
              <a:defRPr sz="1300">
                <a:latin typeface="Calibri" pitchFamily="34" charset="0"/>
              </a:defRPr>
            </a:lvl1pPr>
          </a:lstStyle>
          <a:p>
            <a:pPr>
              <a:defRPr/>
            </a:pPr>
            <a:fld id="{6BD98730-7529-48CB-A71A-E7743BE2300B}" type="slidenum">
              <a:rPr lang="en-US"/>
              <a:pPr>
                <a:defRPr/>
              </a:pPr>
              <a:t>‹#›</a:t>
            </a:fld>
            <a:endParaRPr lang="en-US"/>
          </a:p>
        </p:txBody>
      </p:sp>
    </p:spTree>
    <p:extLst>
      <p:ext uri="{BB962C8B-B14F-4D97-AF65-F5344CB8AC3E}">
        <p14:creationId xmlns:p14="http://schemas.microsoft.com/office/powerpoint/2010/main" val="178394392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600" b="1"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a:t>To Know: </a:t>
            </a:r>
            <a:r>
              <a:rPr lang="en-US" b="0" dirty="0"/>
              <a:t>The Common Formative Assessment learning package is organized in six modules. The first three are an Overview, Meaningful Learning Targets, and Sound Assessment Design. The remaining three modules address development of selected response, constructed response, and performance task assessments. </a:t>
            </a:r>
          </a:p>
          <a:p>
            <a:r>
              <a:rPr lang="en-US" b="0" dirty="0"/>
              <a:t> </a:t>
            </a:r>
          </a:p>
          <a:p>
            <a:r>
              <a:rPr lang="en-US" b="0" dirty="0"/>
              <a:t>The CW Content Fidelity Checklist aligned to each learning package includes all critical items for a training session (draft, pending approval). The CW HQPD Training Checklist and Coaching Checklist contain process elements to be used as guidance when designing, revising, or coaching high quality professional development. </a:t>
            </a:r>
          </a:p>
          <a:p>
            <a:r>
              <a:rPr lang="en-US" b="0" dirty="0"/>
              <a:t> </a:t>
            </a:r>
          </a:p>
          <a:p>
            <a:r>
              <a:rPr lang="en-US" b="1" dirty="0"/>
              <a:t>Important notes:</a:t>
            </a:r>
          </a:p>
          <a:p>
            <a:r>
              <a:rPr lang="en-US" b="0" dirty="0"/>
              <a:t> </a:t>
            </a:r>
          </a:p>
          <a:p>
            <a:pPr lvl="0"/>
            <a:r>
              <a:rPr lang="en-US" b="0" dirty="0"/>
              <a:t>A script of presenter notes is included in the PowerPoint. Background information for the presenter is shown as “To Know.” Statements to be shared with participants are shown as “To Say.” In some instances, the “To Know/To Say” are the same material. For fidelity of content and consistency among presenters, the “To Say” information should be presented with minimal paraphrasing. The presenter notes also include “To Do” prompts and cues for “Handouts.”</a:t>
            </a:r>
          </a:p>
          <a:p>
            <a:r>
              <a:rPr lang="en-US" b="0" dirty="0"/>
              <a:t> </a:t>
            </a:r>
          </a:p>
          <a:p>
            <a:pPr lvl="0"/>
            <a:r>
              <a:rPr lang="en-US" b="0" dirty="0"/>
              <a:t>A presenter may add slides to supplement the content. For example, a slide of essential questions may be added since only objectives have been included. </a:t>
            </a:r>
          </a:p>
          <a:p>
            <a:r>
              <a:rPr lang="en-US" b="0" dirty="0"/>
              <a:t> </a:t>
            </a:r>
          </a:p>
          <a:p>
            <a:pPr lvl="0"/>
            <a:r>
              <a:rPr lang="en-US" b="0" dirty="0"/>
              <a:t>A presenter may choose to differentiate a presentation to meet the needs of the participants. For example, another form may be substituted for the Next Steps template if the district or building already uses a similar form or protocol.</a:t>
            </a:r>
          </a:p>
          <a:p>
            <a:r>
              <a:rPr lang="en-US" b="0" dirty="0"/>
              <a:t> </a:t>
            </a:r>
          </a:p>
          <a:p>
            <a:pPr lvl="0"/>
            <a:r>
              <a:rPr lang="en-US" b="0" dirty="0"/>
              <a:t>Additional activities, examples, videos, etc. are</a:t>
            </a:r>
            <a:r>
              <a:rPr lang="en-US" b="0" baseline="0" dirty="0"/>
              <a:t> being developed.</a:t>
            </a:r>
            <a:r>
              <a:rPr lang="en-US" b="0" dirty="0"/>
              <a:t> (The details are in progress.) A presenter may interchange the additional material for the corresponding PowerPoint content.</a:t>
            </a:r>
          </a:p>
          <a:p>
            <a:r>
              <a:rPr lang="en-US" b="0" dirty="0"/>
              <a:t> </a:t>
            </a:r>
          </a:p>
          <a:p>
            <a:pPr lvl="0"/>
            <a:r>
              <a:rPr lang="en-US" b="0" dirty="0"/>
              <a:t>There is </a:t>
            </a:r>
            <a:r>
              <a:rPr lang="en-US" b="0" u="sng" dirty="0"/>
              <a:t>one </a:t>
            </a:r>
            <a:r>
              <a:rPr lang="en-US" b="0" dirty="0"/>
              <a:t>pre/post assessment for the entire CFA package (all six modules).</a:t>
            </a:r>
          </a:p>
          <a:p>
            <a:r>
              <a:rPr lang="en-US" b="0" dirty="0"/>
              <a:t> </a:t>
            </a:r>
          </a:p>
          <a:p>
            <a:pPr lvl="0"/>
            <a:r>
              <a:rPr lang="en-US" b="0" dirty="0"/>
              <a:t>An Implementation Fidelity Checklist is available for frequent monitoring by a teacher or observer. </a:t>
            </a:r>
          </a:p>
          <a:p>
            <a:r>
              <a:rPr lang="en-US" b="0" dirty="0"/>
              <a:t> </a:t>
            </a:r>
          </a:p>
          <a:p>
            <a:pPr lvl="0"/>
            <a:r>
              <a:rPr lang="en-US" b="0" dirty="0"/>
              <a:t>A print Practice Profile and an electronic Practice Profile Self-Assessment tool are available for use by individuals, teams, or schools for periodic self-assessment and monitoring of implementation of practice or to identify training or coaching needs.</a:t>
            </a:r>
          </a:p>
          <a:p>
            <a:r>
              <a:rPr lang="en-US" b="0" dirty="0"/>
              <a:t> </a:t>
            </a:r>
          </a:p>
          <a:p>
            <a:pPr lvl="0"/>
            <a:r>
              <a:rPr lang="en-US" b="0" dirty="0"/>
              <a:t>The presenter should download onto a hard drive or a flash drive any video intended for use in a training. The links shown on slides may not be able to be accessed online at the school sites.</a:t>
            </a:r>
          </a:p>
          <a:p>
            <a:r>
              <a:rPr lang="en-US" b="0" dirty="0"/>
              <a:t> </a:t>
            </a:r>
          </a:p>
          <a:p>
            <a:pPr lvl="0"/>
            <a:r>
              <a:rPr lang="en-US" b="0" dirty="0"/>
              <a:t>Breaks should be inserted at the discretion of the presenter based on the needs of participants.</a:t>
            </a:r>
          </a:p>
        </p:txBody>
      </p:sp>
      <p:sp>
        <p:nvSpPr>
          <p:cNvPr id="4" name="Slide Number Placeholder 3"/>
          <p:cNvSpPr>
            <a:spLocks noGrp="1"/>
          </p:cNvSpPr>
          <p:nvPr>
            <p:ph type="sldNum" sz="quarter" idx="10"/>
          </p:nvPr>
        </p:nvSpPr>
        <p:spPr/>
        <p:txBody>
          <a:bodyPr/>
          <a:lstStyle/>
          <a:p>
            <a:pPr defTabSz="921653">
              <a:defRPr/>
            </a:pPr>
            <a:fld id="{59EE973D-DBCF-49B9-961E-3308C834F39E}" type="slidenum">
              <a:rPr lang="en-US" sz="1800" kern="0">
                <a:solidFill>
                  <a:sysClr val="windowText" lastClr="000000"/>
                </a:solidFill>
              </a:rPr>
              <a:pPr defTabSz="921653">
                <a:defRPr/>
              </a:pPr>
              <a:t>1</a:t>
            </a:fld>
            <a:endParaRPr lang="en-US" sz="1800" kern="0" dirty="0">
              <a:solidFill>
                <a:sysClr val="windowText" lastClr="000000"/>
              </a:solidFill>
            </a:endParaRPr>
          </a:p>
        </p:txBody>
      </p:sp>
    </p:spTree>
    <p:extLst>
      <p:ext uri="{BB962C8B-B14F-4D97-AF65-F5344CB8AC3E}">
        <p14:creationId xmlns:p14="http://schemas.microsoft.com/office/powerpoint/2010/main" val="3021331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a:t>To Know/To Say: </a:t>
            </a:r>
            <a:r>
              <a:rPr lang="en-US" b="0" i="0" baseline="0" dirty="0"/>
              <a:t>The learning packages forming the foundation knowledge of the Collaborative Work are Collaborative Teams, Data-Based Decision Making, and Common Formative Assessment. </a:t>
            </a:r>
          </a:p>
          <a:p>
            <a:endParaRPr lang="en-US" b="0" i="0" baseline="0" dirty="0"/>
          </a:p>
          <a:p>
            <a:pPr marL="342900" indent="-342900">
              <a:buAutoNum type="arabicPeriod"/>
            </a:pPr>
            <a:r>
              <a:rPr lang="en-US" b="0" i="0" baseline="0" dirty="0"/>
              <a:t>Collaborative Teams (CT) utilize team processes to improve teaching and learning.</a:t>
            </a:r>
          </a:p>
          <a:p>
            <a:pPr marL="342900" marR="0" indent="-342900" algn="l" defTabSz="914400" rtl="0" eaLnBrk="0" fontAlgn="base" latinLnBrk="0" hangingPunct="0">
              <a:lnSpc>
                <a:spcPct val="100000"/>
              </a:lnSpc>
              <a:spcBef>
                <a:spcPct val="30000"/>
              </a:spcBef>
              <a:spcAft>
                <a:spcPct val="0"/>
              </a:spcAft>
              <a:buClrTx/>
              <a:buSzTx/>
              <a:buFontTx/>
              <a:buAutoNum type="arabicPeriod"/>
              <a:tabLst/>
              <a:defRPr/>
            </a:pPr>
            <a:r>
              <a:rPr lang="en-US" b="0" i="0" baseline="0" dirty="0"/>
              <a:t>Common Formative Assessment (CFA) utilize quality assessments as feedback to improve teaching &amp; learning.</a:t>
            </a:r>
          </a:p>
          <a:p>
            <a:pPr marL="342900" indent="-342900">
              <a:buAutoNum type="arabicPeriod"/>
            </a:pPr>
            <a:r>
              <a:rPr lang="en-US" b="0" i="0" baseline="0" dirty="0"/>
              <a:t>Data-Based Decision Making (DBDM) utilize data for continuous improvement through dialogue around instruction.</a:t>
            </a:r>
          </a:p>
          <a:p>
            <a:endParaRPr lang="en-US" dirty="0"/>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10</a:t>
            </a:fld>
            <a:endParaRPr lang="en-US"/>
          </a:p>
        </p:txBody>
      </p:sp>
    </p:spTree>
    <p:extLst>
      <p:ext uri="{BB962C8B-B14F-4D97-AF65-F5344CB8AC3E}">
        <p14:creationId xmlns:p14="http://schemas.microsoft.com/office/powerpoint/2010/main" val="4022739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a:t>
            </a:r>
            <a:r>
              <a:rPr lang="en-US" b="1" baseline="0" dirty="0"/>
              <a:t> Know: </a:t>
            </a:r>
            <a:r>
              <a:rPr lang="en-US" b="0" baseline="0" dirty="0"/>
              <a:t>The Common Formative Assessment learning package contains six modules. The first three modules, Overview and Purpose of Assessment, Meaningful Learning Targets, and Sound Assessment Design were revised in 2016. The remaining three modules addressing how to write selected responses, constructed responses, and performance tasks will be revised at a later time.</a:t>
            </a:r>
          </a:p>
          <a:p>
            <a:endParaRPr lang="en-US" b="0" baseline="0" dirty="0"/>
          </a:p>
          <a:p>
            <a:r>
              <a:rPr lang="en-US" b="1" baseline="0" dirty="0"/>
              <a:t>To Know/To Say: </a:t>
            </a:r>
            <a:r>
              <a:rPr lang="en-US" b="0" baseline="0" dirty="0"/>
              <a:t>The preceding slide of the bookshelf graphic represents the Collaborative Work as a whole and is followed by a graphic showing how the </a:t>
            </a:r>
            <a:r>
              <a:rPr lang="en-US" i="0" baseline="0" dirty="0"/>
              <a:t>three key areas; Collaborative Teams, Data-Based Decision Making, and Common Formative Assessment,</a:t>
            </a:r>
            <a:r>
              <a:rPr lang="en-US" b="0" baseline="0" dirty="0"/>
              <a:t> align to form the foundation knowledge for Collaborative Work. This slide introduces the first three modules of the Common Formative Assessment learning package; The Overview and Purpose of Assessment, Meaningful Learning Targets, and Sound Assessment Design.</a:t>
            </a:r>
            <a:endParaRPr lang="en-US" b="1" dirty="0"/>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11</a:t>
            </a:fld>
            <a:endParaRPr lang="en-US"/>
          </a:p>
        </p:txBody>
      </p:sp>
    </p:spTree>
    <p:extLst>
      <p:ext uri="{BB962C8B-B14F-4D97-AF65-F5344CB8AC3E}">
        <p14:creationId xmlns:p14="http://schemas.microsoft.com/office/powerpoint/2010/main" val="3730446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Know/To Say: </a:t>
            </a:r>
            <a:r>
              <a:rPr lang="en-US" b="0" dirty="0"/>
              <a:t>This is the Common Formative Assessment Infographic updated in May 2017.</a:t>
            </a:r>
            <a:r>
              <a:rPr lang="en-US" b="0" baseline="0" dirty="0"/>
              <a:t> </a:t>
            </a:r>
            <a:r>
              <a:rPr lang="en-US" b="0" i="1" baseline="0" dirty="0"/>
              <a:t>Missouri Collaborative Work </a:t>
            </a:r>
            <a:r>
              <a:rPr lang="en-US" b="0" baseline="0" dirty="0"/>
              <a:t>magazine located on MOEDU-SAIL. Definitions, Process, and Benefits are listed on this graphic.</a:t>
            </a:r>
          </a:p>
          <a:p>
            <a:endParaRPr lang="en-US" baseline="0" dirty="0"/>
          </a:p>
          <a:p>
            <a:r>
              <a:rPr lang="en-US" b="0" baseline="0" dirty="0"/>
              <a:t>Common Formative Assessment is one of the foundational pieces of the Collaborative Work process.  Extensive educational research shows the effectiveness of Common Formative Assessments with student achievement.  Definitions and process will be the focus of this training.</a:t>
            </a:r>
          </a:p>
          <a:p>
            <a:endParaRPr lang="en-US" baseline="0" dirty="0"/>
          </a:p>
          <a:p>
            <a:r>
              <a:rPr lang="en-US" baseline="0" dirty="0"/>
              <a:t>To Do: </a:t>
            </a:r>
            <a:r>
              <a:rPr lang="en-US" b="0" baseline="0" dirty="0"/>
              <a:t>Distribute the Common Formative Assessment Infographic Handout.</a:t>
            </a:r>
          </a:p>
          <a:p>
            <a:endParaRPr lang="en-US" b="0" baseline="0" dirty="0"/>
          </a:p>
          <a:p>
            <a:r>
              <a:rPr lang="en-US" b="1" baseline="0" dirty="0"/>
              <a:t>References: </a:t>
            </a:r>
            <a:r>
              <a:rPr lang="en-US" sz="1600" b="0" kern="1200" dirty="0">
                <a:solidFill>
                  <a:schemeClr val="tx1"/>
                </a:solidFill>
                <a:latin typeface="+mn-lt"/>
                <a:ea typeface="+mn-ea"/>
                <a:cs typeface="+mn-cs"/>
              </a:rPr>
              <a:t>Cook &amp; Negron. (2009). </a:t>
            </a:r>
            <a:r>
              <a:rPr lang="en-US" sz="1600" b="0" u="sng" kern="1200" dirty="0">
                <a:solidFill>
                  <a:schemeClr val="tx1"/>
                </a:solidFill>
                <a:latin typeface="+mn-lt"/>
                <a:ea typeface="+mn-ea"/>
                <a:cs typeface="+mn-cs"/>
              </a:rPr>
              <a:t>http://www.powershow.com/view4/52b1e8-NjFmM/Overview to Common Formative Assessments CFAs </a:t>
            </a:r>
            <a:r>
              <a:rPr lang="en-US" sz="1600" b="0" u="sng" kern="1200" dirty="0" err="1">
                <a:solidFill>
                  <a:schemeClr val="tx1"/>
                </a:solidFill>
                <a:latin typeface="+mn-lt"/>
                <a:ea typeface="+mn-ea"/>
                <a:cs typeface="+mn-cs"/>
              </a:rPr>
              <a:t>Powerpoint</a:t>
            </a:r>
            <a:r>
              <a:rPr lang="en-US" sz="1600" b="0" u="sng" kern="1200" dirty="0">
                <a:solidFill>
                  <a:schemeClr val="tx1"/>
                </a:solidFill>
                <a:latin typeface="+mn-lt"/>
                <a:ea typeface="+mn-ea"/>
                <a:cs typeface="+mn-cs"/>
              </a:rPr>
              <a:t> </a:t>
            </a:r>
            <a:r>
              <a:rPr lang="en-US" sz="1600" b="0" u="sng" kern="1200" dirty="0" err="1">
                <a:solidFill>
                  <a:schemeClr val="tx1"/>
                </a:solidFill>
                <a:latin typeface="+mn-lt"/>
                <a:ea typeface="+mn-ea"/>
                <a:cs typeface="+mn-cs"/>
              </a:rPr>
              <a:t>ppt</a:t>
            </a:r>
            <a:r>
              <a:rPr lang="en-US" sz="1600" b="0" u="sng" kern="1200" dirty="0">
                <a:solidFill>
                  <a:schemeClr val="tx1"/>
                </a:solidFill>
                <a:latin typeface="+mn-lt"/>
                <a:ea typeface="+mn-ea"/>
                <a:cs typeface="+mn-cs"/>
              </a:rPr>
              <a:t> presentations</a:t>
            </a:r>
            <a:r>
              <a:rPr lang="en-US" sz="1600" b="0" kern="1200" dirty="0">
                <a:solidFill>
                  <a:schemeClr val="tx1"/>
                </a:solidFill>
                <a:latin typeface="+mn-lt"/>
                <a:ea typeface="+mn-ea"/>
                <a:cs typeface="+mn-cs"/>
              </a:rPr>
              <a:t>. </a:t>
            </a:r>
          </a:p>
          <a:p>
            <a:endParaRPr lang="en-US" sz="1600" b="0" kern="1200" baseline="0" dirty="0">
              <a:solidFill>
                <a:schemeClr val="tx1"/>
              </a:solidFill>
              <a:latin typeface="+mn-lt"/>
              <a:ea typeface="+mn-ea"/>
              <a:cs typeface="+mn-cs"/>
            </a:endParaRPr>
          </a:p>
          <a:p>
            <a:r>
              <a:rPr lang="en-US" sz="1600" b="0" kern="1200" baseline="0" dirty="0" err="1">
                <a:solidFill>
                  <a:schemeClr val="tx1"/>
                </a:solidFill>
                <a:latin typeface="+mn-lt"/>
                <a:ea typeface="+mn-ea"/>
                <a:cs typeface="+mn-cs"/>
              </a:rPr>
              <a:t>Dufour</a:t>
            </a:r>
            <a:r>
              <a:rPr lang="en-US" sz="1600" b="0" kern="1200" baseline="0" dirty="0">
                <a:solidFill>
                  <a:schemeClr val="tx1"/>
                </a:solidFill>
                <a:latin typeface="+mn-lt"/>
                <a:ea typeface="+mn-ea"/>
                <a:cs typeface="+mn-cs"/>
              </a:rPr>
              <a:t>, R., DuFour, R., </a:t>
            </a:r>
            <a:r>
              <a:rPr lang="en-US" sz="1600" b="0" kern="1200" baseline="0" dirty="0" err="1">
                <a:solidFill>
                  <a:schemeClr val="tx1"/>
                </a:solidFill>
                <a:latin typeface="+mn-lt"/>
                <a:ea typeface="+mn-ea"/>
                <a:cs typeface="+mn-cs"/>
              </a:rPr>
              <a:t>Eaker</a:t>
            </a:r>
            <a:r>
              <a:rPr lang="en-US" sz="1600" b="0" kern="1200" baseline="0" dirty="0">
                <a:solidFill>
                  <a:schemeClr val="tx1"/>
                </a:solidFill>
                <a:latin typeface="+mn-lt"/>
                <a:ea typeface="+mn-ea"/>
                <a:cs typeface="+mn-cs"/>
              </a:rPr>
              <a:t>, R. (2007). </a:t>
            </a:r>
            <a:r>
              <a:rPr lang="en-US" sz="1600" b="0" i="1" kern="1200" baseline="0" dirty="0">
                <a:solidFill>
                  <a:schemeClr val="tx1"/>
                </a:solidFill>
                <a:latin typeface="+mn-lt"/>
                <a:ea typeface="+mn-ea"/>
                <a:cs typeface="+mn-cs"/>
              </a:rPr>
              <a:t>The case for common formative assessments.</a:t>
            </a:r>
            <a:r>
              <a:rPr lang="en-US" sz="1600" b="0" kern="1200" baseline="0" dirty="0">
                <a:solidFill>
                  <a:schemeClr val="tx1"/>
                </a:solidFill>
                <a:latin typeface="+mn-lt"/>
                <a:ea typeface="+mn-ea"/>
                <a:cs typeface="+mn-cs"/>
              </a:rPr>
              <a:t> Retrieved from: www.allthingsplc.com.</a:t>
            </a:r>
          </a:p>
          <a:p>
            <a:endParaRPr lang="en-US" sz="1600" b="0" kern="1200" baseline="0" dirty="0">
              <a:solidFill>
                <a:schemeClr val="tx1"/>
              </a:solidFill>
              <a:latin typeface="+mn-lt"/>
              <a:ea typeface="+mn-ea"/>
              <a:cs typeface="+mn-cs"/>
            </a:endParaRPr>
          </a:p>
          <a:p>
            <a:r>
              <a:rPr lang="en-US" sz="1600" b="0" kern="1200" baseline="0" dirty="0" err="1">
                <a:solidFill>
                  <a:schemeClr val="tx1"/>
                </a:solidFill>
                <a:latin typeface="+mn-lt"/>
                <a:ea typeface="+mn-ea"/>
                <a:cs typeface="+mn-cs"/>
              </a:rPr>
              <a:t>O’Connnor</a:t>
            </a:r>
            <a:r>
              <a:rPr lang="en-US" sz="1600" b="0" kern="1200" baseline="0" dirty="0">
                <a:solidFill>
                  <a:schemeClr val="tx1"/>
                </a:solidFill>
                <a:latin typeface="+mn-lt"/>
                <a:ea typeface="+mn-ea"/>
                <a:cs typeface="+mn-cs"/>
              </a:rPr>
              <a:t>, K. (2007). </a:t>
            </a:r>
            <a:r>
              <a:rPr lang="en-US" sz="1600" b="0" i="1" kern="1200" baseline="0" dirty="0">
                <a:solidFill>
                  <a:schemeClr val="tx1"/>
                </a:solidFill>
                <a:latin typeface="+mn-lt"/>
                <a:ea typeface="+mn-ea"/>
                <a:cs typeface="+mn-cs"/>
              </a:rPr>
              <a:t>How to grade for learning: Linking grades to standards. </a:t>
            </a:r>
            <a:r>
              <a:rPr lang="en-US" sz="1600" b="0" i="0" kern="1200" baseline="0" dirty="0">
                <a:solidFill>
                  <a:schemeClr val="tx1"/>
                </a:solidFill>
                <a:latin typeface="+mn-lt"/>
                <a:ea typeface="+mn-ea"/>
                <a:cs typeface="+mn-cs"/>
              </a:rPr>
              <a:t>Glenview, IL: Skylight Professional Development.</a:t>
            </a:r>
            <a:endParaRPr lang="en-US" b="0" baseline="0" dirty="0"/>
          </a:p>
          <a:p>
            <a:endParaRPr lang="en-US" b="1" baseline="0" dirty="0"/>
          </a:p>
          <a:p>
            <a:r>
              <a:rPr lang="en-US" b="1" baseline="0" dirty="0"/>
              <a:t>Handout:  </a:t>
            </a:r>
            <a:r>
              <a:rPr lang="en-US" b="0" baseline="0" dirty="0"/>
              <a:t>Common Formative Assessment Infographic</a:t>
            </a:r>
            <a:endParaRPr lang="en-US" b="1" dirty="0"/>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12</a:t>
            </a:fld>
            <a:endParaRPr lang="en-US"/>
          </a:p>
        </p:txBody>
      </p:sp>
    </p:spTree>
    <p:extLst>
      <p:ext uri="{BB962C8B-B14F-4D97-AF65-F5344CB8AC3E}">
        <p14:creationId xmlns:p14="http://schemas.microsoft.com/office/powerpoint/2010/main" val="1398130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dirty="0">
                <a:latin typeface="Calibri (Body)"/>
              </a:rPr>
              <a:t>To</a:t>
            </a:r>
            <a:r>
              <a:rPr lang="en-US" sz="1100" baseline="0" dirty="0">
                <a:latin typeface="Calibri (Body)"/>
              </a:rPr>
              <a:t> Know</a:t>
            </a:r>
            <a:r>
              <a:rPr lang="en-US" sz="1100" dirty="0">
                <a:latin typeface="Calibri (Body)"/>
              </a:rPr>
              <a:t>/To Say: </a:t>
            </a:r>
            <a:r>
              <a:rPr lang="en-US" sz="1100" b="0" dirty="0">
                <a:latin typeface="Calibri (Body)"/>
              </a:rPr>
              <a:t>Explain how the Missouri Teacher Standards fit with Common Formative Assessment.</a:t>
            </a:r>
          </a:p>
          <a:p>
            <a:pPr lvl="0"/>
            <a:endParaRPr lang="en-US" sz="1100" dirty="0">
              <a:latin typeface="Calibri (Body)"/>
            </a:endParaRPr>
          </a:p>
          <a:p>
            <a:pPr lvl="0"/>
            <a:r>
              <a:rPr lang="en-US" sz="1100" dirty="0">
                <a:latin typeface="Calibri (Body)"/>
              </a:rPr>
              <a:t>Standard #7: </a:t>
            </a:r>
            <a:r>
              <a:rPr lang="en-US" sz="1100" b="0" dirty="0">
                <a:latin typeface="Calibri (Body)"/>
              </a:rPr>
              <a:t>Student Assessment and Data Analysis</a:t>
            </a:r>
            <a:r>
              <a:rPr lang="en-US" sz="1100" dirty="0">
                <a:latin typeface="Calibri (Body)"/>
              </a:rPr>
              <a:t>: </a:t>
            </a:r>
            <a:r>
              <a:rPr lang="en-US" sz="1100" b="0" dirty="0">
                <a:latin typeface="Calibri (Body)"/>
              </a:rPr>
              <a:t>The teacher understands and uses formative and summative assessment strategies to assess the learner’s progress and uses both classroom and standardized assessment data to plan ongoing instruction. The teacher monitors the performance of each student, and devises instruction to enable students to grow and develop, making adequate academic progress. </a:t>
            </a:r>
          </a:p>
          <a:p>
            <a:pPr lvl="0"/>
            <a:r>
              <a:rPr lang="en-US" sz="1100" dirty="0">
                <a:latin typeface="Calibri (Body)"/>
              </a:rPr>
              <a:t>Standard #2: </a:t>
            </a:r>
            <a:r>
              <a:rPr lang="en-US" sz="1100" b="0" dirty="0">
                <a:latin typeface="Calibri (Body)"/>
              </a:rPr>
              <a:t>Student Learning, Growth and Development: The teacher understands how students learn, develop and differ in their approaches to learning.  The teacher provides learning opportunities that are adapted to diverse learners and support the intellectual, social, and personal development of all students.</a:t>
            </a:r>
          </a:p>
          <a:p>
            <a:pPr lvl="0"/>
            <a:r>
              <a:rPr lang="en-US" sz="1100" dirty="0">
                <a:latin typeface="Calibri (Body)"/>
              </a:rPr>
              <a:t>Standard #4: </a:t>
            </a:r>
            <a:r>
              <a:rPr lang="en-US" sz="1100" b="0" dirty="0">
                <a:latin typeface="Calibri (Body)"/>
              </a:rPr>
              <a:t>Critical Thinking: The teacher uses a variety of instructional strategies and resources to encourage students’ critical thinking, problem solving, and performance skills.</a:t>
            </a:r>
          </a:p>
          <a:p>
            <a:pPr lvl="0"/>
            <a:r>
              <a:rPr lang="en-US" sz="1100" dirty="0">
                <a:latin typeface="Calibri (Body)"/>
              </a:rPr>
              <a:t>Standard #9: </a:t>
            </a:r>
            <a:r>
              <a:rPr lang="en-US" sz="1100" b="0" dirty="0">
                <a:latin typeface="Calibri (Body)"/>
              </a:rPr>
              <a:t>Professional Collaboration: The teacher has effective working relationships with students, parents, school colleagues, and community members.  </a:t>
            </a:r>
          </a:p>
          <a:p>
            <a:pPr lvl="0"/>
            <a:endParaRPr lang="en-US" sz="1100" b="0" dirty="0">
              <a:latin typeface="Calibri (Body)"/>
            </a:endParaRPr>
          </a:p>
          <a:p>
            <a:pPr lvl="0"/>
            <a:r>
              <a:rPr lang="en-US" sz="1100" b="1" dirty="0">
                <a:latin typeface="Calibri (Body)"/>
              </a:rPr>
              <a:t>Reference: </a:t>
            </a:r>
            <a:r>
              <a:rPr lang="en-US" sz="1100" b="0" dirty="0">
                <a:latin typeface="Calibri (Body)"/>
              </a:rPr>
              <a:t>Missouri Department of Elementary and Secondary Education (2013).</a:t>
            </a:r>
            <a:r>
              <a:rPr lang="en-US" sz="1100" b="0" baseline="0" dirty="0">
                <a:latin typeface="Calibri (Body)"/>
              </a:rPr>
              <a:t> </a:t>
            </a:r>
            <a:r>
              <a:rPr lang="en-US" sz="1100" b="0" i="1" baseline="0" dirty="0">
                <a:latin typeface="Calibri (Body)"/>
              </a:rPr>
              <a:t>Teacher standards: Missouri’s educator evaluation system. </a:t>
            </a:r>
            <a:r>
              <a:rPr lang="en-US" sz="1100" b="0" i="0" baseline="0" dirty="0">
                <a:latin typeface="Calibri (Body)"/>
              </a:rPr>
              <a:t>Retrieved from: http://dese.mo.gov/sites/default/files/TeacherStandards.pdf.</a:t>
            </a:r>
            <a:endParaRPr lang="en-US" sz="1100" b="1" dirty="0">
              <a:latin typeface="Calibri (Body)"/>
            </a:endParaRPr>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13</a:t>
            </a:fld>
            <a:endParaRPr lang="en-US"/>
          </a:p>
        </p:txBody>
      </p:sp>
    </p:spTree>
    <p:extLst>
      <p:ext uri="{BB962C8B-B14F-4D97-AF65-F5344CB8AC3E}">
        <p14:creationId xmlns:p14="http://schemas.microsoft.com/office/powerpoint/2010/main" val="509326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Know/To Say: </a:t>
            </a:r>
            <a:r>
              <a:rPr lang="en-US" b="0" baseline="0" dirty="0"/>
              <a:t>Today’s training will focus on Module Two—Clear Learning Targets</a:t>
            </a:r>
          </a:p>
          <a:p>
            <a:endParaRPr lang="en-US" b="0" baseline="0" dirty="0"/>
          </a:p>
          <a:p>
            <a:pPr defTabSz="921807">
              <a:defRPr/>
            </a:pPr>
            <a:r>
              <a:rPr lang="en-US" b="1" baseline="0" dirty="0"/>
              <a:t>To Do: </a:t>
            </a:r>
            <a:r>
              <a:rPr lang="en-US" b="0" dirty="0"/>
              <a:t>[trainer</a:t>
            </a:r>
            <a:r>
              <a:rPr lang="en-US" b="0" baseline="0" dirty="0"/>
              <a:t> note: all HQPD should have learner objectives clearly given to participants. If participants do not have a copy of the PowerPoint, objectives may be posted on chart paper or printed on a handout]</a:t>
            </a:r>
          </a:p>
          <a:p>
            <a:endParaRPr lang="en-US" b="0" baseline="0" dirty="0"/>
          </a:p>
          <a:p>
            <a:r>
              <a:rPr lang="en-US" b="0" baseline="0" dirty="0"/>
              <a:t>Common Formative Assessment Training includes three major components: Understanding clear purposes, developing clear and meaningful targets, and constructing quality assessments. Today’s focus is on understanding the clear purposes of assessment. By gaining an understanding of the purpose, teachers become more aware of how to better construct assessments. Today is about seeing a larger purpose and overview of assessments.</a:t>
            </a:r>
          </a:p>
          <a:p>
            <a:endParaRPr lang="en-US" b="0" baseline="0" dirty="0"/>
          </a:p>
          <a:p>
            <a:r>
              <a:rPr lang="en-US" b="0" baseline="0" dirty="0"/>
              <a:t>Module two is about the process of connecting curriculum to students and assessments through the use of learning targets. </a:t>
            </a:r>
          </a:p>
          <a:p>
            <a:r>
              <a:rPr lang="en-US" b="0" baseline="0" dirty="0"/>
              <a:t>The third section is about designing quality assessment instruments to serve the purpose of the assessment.</a:t>
            </a:r>
            <a:endParaRPr lang="en-US" b="0" dirty="0"/>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14</a:t>
            </a:fld>
            <a:endParaRPr lang="en-US"/>
          </a:p>
        </p:txBody>
      </p:sp>
    </p:spTree>
    <p:extLst>
      <p:ext uri="{BB962C8B-B14F-4D97-AF65-F5344CB8AC3E}">
        <p14:creationId xmlns:p14="http://schemas.microsoft.com/office/powerpoint/2010/main" val="1935776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To Know/To Say: </a:t>
            </a:r>
            <a:r>
              <a:rPr lang="en-US" b="0" dirty="0"/>
              <a:t>In Module 1, CFA Overview,</a:t>
            </a:r>
            <a:r>
              <a:rPr lang="en-US" b="0" baseline="0" dirty="0"/>
              <a:t> participants discussed the differences between formative and summative assessments and the importance of creating effective assessments. Also included were the five keys to quality assessment and the importance of student involvement in the assessment process. Today’s focus is on these two essential questions.</a:t>
            </a:r>
          </a:p>
          <a:p>
            <a:endParaRPr lang="en-US" baseline="0" dirty="0"/>
          </a:p>
          <a:p>
            <a:r>
              <a:rPr lang="en-US" baseline="0" dirty="0"/>
              <a:t>To Do: </a:t>
            </a:r>
            <a:r>
              <a:rPr lang="en-US" b="0" dirty="0"/>
              <a:t>Use a shoulder partner to discuss these 2 questions. Do not have them share out at this time. This slide is an opportunity to begin shifting their thinking to the training ahead.</a:t>
            </a:r>
          </a:p>
        </p:txBody>
      </p:sp>
      <p:sp>
        <p:nvSpPr>
          <p:cNvPr id="4" name="Date Placeholder 3"/>
          <p:cNvSpPr>
            <a:spLocks noGrp="1"/>
          </p:cNvSpPr>
          <p:nvPr>
            <p:ph type="dt" sz="quarter" idx="1"/>
          </p:nvPr>
        </p:nvSpPr>
        <p:spPr/>
        <p:txBody>
          <a:bodyPr/>
          <a:lstStyle/>
          <a:p>
            <a:pPr>
              <a:defRPr/>
            </a:pPr>
            <a:r>
              <a:rPr lang="en-US"/>
              <a:t>1/6/2011</a:t>
            </a:r>
          </a:p>
        </p:txBody>
      </p:sp>
      <p:sp>
        <p:nvSpPr>
          <p:cNvPr id="809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68" indent="-288065" eaLnBrk="0" hangingPunct="0">
              <a:defRPr>
                <a:solidFill>
                  <a:schemeClr val="tx1"/>
                </a:solidFill>
                <a:latin typeface="Arial" pitchFamily="34" charset="0"/>
                <a:cs typeface="Arial" pitchFamily="34" charset="0"/>
              </a:defRPr>
            </a:lvl2pPr>
            <a:lvl3pPr marL="1152258" indent="-230452" eaLnBrk="0" hangingPunct="0">
              <a:defRPr>
                <a:solidFill>
                  <a:schemeClr val="tx1"/>
                </a:solidFill>
                <a:latin typeface="Arial" pitchFamily="34" charset="0"/>
                <a:cs typeface="Arial" pitchFamily="34" charset="0"/>
              </a:defRPr>
            </a:lvl3pPr>
            <a:lvl4pPr marL="1613162" indent="-230452" eaLnBrk="0" hangingPunct="0">
              <a:defRPr>
                <a:solidFill>
                  <a:schemeClr val="tx1"/>
                </a:solidFill>
                <a:latin typeface="Arial" pitchFamily="34" charset="0"/>
                <a:cs typeface="Arial" pitchFamily="34" charset="0"/>
              </a:defRPr>
            </a:lvl4pPr>
            <a:lvl5pPr marL="2074065" indent="-230452" eaLnBrk="0" hangingPunct="0">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210B898-D2C3-4B34-8AEC-AA9679F2AD27}" type="slidenum">
              <a:rPr lang="en-US" smtClean="0">
                <a:latin typeface="Calibri" pitchFamily="34" charset="0"/>
              </a:rPr>
              <a:pPr eaLnBrk="1" hangingPunct="1"/>
              <a:t>15</a:t>
            </a:fld>
            <a:endParaRPr lang="en-US">
              <a:latin typeface="Calibri" pitchFamily="34" charset="0"/>
            </a:endParaRPr>
          </a:p>
        </p:txBody>
      </p:sp>
    </p:spTree>
    <p:extLst>
      <p:ext uri="{BB962C8B-B14F-4D97-AF65-F5344CB8AC3E}">
        <p14:creationId xmlns:p14="http://schemas.microsoft.com/office/powerpoint/2010/main" val="3610141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To Know/To Say: </a:t>
            </a:r>
            <a:r>
              <a:rPr lang="en-US" b="0" dirty="0"/>
              <a:t>During</a:t>
            </a:r>
            <a:r>
              <a:rPr lang="en-US" b="0" baseline="0" dirty="0"/>
              <a:t> this training, participants will complete a template that will include these five steps to creating quality assessments. T</a:t>
            </a:r>
            <a:r>
              <a:rPr lang="en-US" b="0" dirty="0"/>
              <a:t>he CFA template is located in the participant handout resources, and participants</a:t>
            </a:r>
            <a:r>
              <a:rPr lang="en-US" b="0" baseline="0" dirty="0"/>
              <a:t> </a:t>
            </a:r>
            <a:r>
              <a:rPr lang="en-US" b="0" dirty="0"/>
              <a:t>will end the day with a finished product of the</a:t>
            </a:r>
            <a:r>
              <a:rPr lang="en-US" b="0" baseline="0" dirty="0"/>
              <a:t> first</a:t>
            </a:r>
            <a:r>
              <a:rPr lang="en-US" b="0" dirty="0"/>
              <a:t> 5 steps.</a:t>
            </a:r>
          </a:p>
          <a:p>
            <a:endParaRPr lang="en-US" b="0" dirty="0"/>
          </a:p>
          <a:p>
            <a:r>
              <a:rPr lang="en-US" b="1" dirty="0"/>
              <a:t>To</a:t>
            </a:r>
            <a:r>
              <a:rPr lang="en-US" b="1" baseline="0" dirty="0"/>
              <a:t> Do: </a:t>
            </a:r>
            <a:r>
              <a:rPr lang="en-US" b="0" baseline="0" dirty="0"/>
              <a:t>Make sure all participants have the handout in resources. Trainer may open with some discussion concerning these five steps.  Which ones are you already familiar with?  Which ones might be confusing? Does your school have a curriculum template already in use? Any similarities or differences between what you are using and what you see here? </a:t>
            </a:r>
          </a:p>
          <a:p>
            <a:endParaRPr lang="en-US" b="0" baseline="0" dirty="0"/>
          </a:p>
          <a:p>
            <a:r>
              <a:rPr lang="en-US" b="1" baseline="0" dirty="0"/>
              <a:t>Handout: </a:t>
            </a:r>
            <a:r>
              <a:rPr lang="en-US" b="0" baseline="0" dirty="0"/>
              <a:t>CFA Template</a:t>
            </a:r>
          </a:p>
          <a:p>
            <a:endParaRPr lang="en-US" b="0" baseline="0" dirty="0"/>
          </a:p>
          <a:p>
            <a:r>
              <a:rPr lang="en-US" b="1" baseline="0" dirty="0"/>
              <a:t>Resource: </a:t>
            </a:r>
            <a:r>
              <a:rPr lang="en-US" b="0" baseline="0" dirty="0"/>
              <a:t>Ainsworth,  L. &amp; </a:t>
            </a:r>
            <a:r>
              <a:rPr lang="en-US" b="0" baseline="0" dirty="0" err="1"/>
              <a:t>Viegut</a:t>
            </a:r>
            <a:r>
              <a:rPr lang="en-US" b="0" baseline="0" dirty="0"/>
              <a:t>, D. (2006). </a:t>
            </a:r>
            <a:r>
              <a:rPr lang="en-US" b="0" i="1" baseline="0" dirty="0"/>
              <a:t>Common formative assessment: How to connect standards-based instruction and assessment.  </a:t>
            </a:r>
            <a:r>
              <a:rPr lang="en-US" b="0" i="0" baseline="0" dirty="0"/>
              <a:t>Thousand Oaks, CA:  Corwin Press.</a:t>
            </a:r>
            <a:endParaRPr lang="en-US" b="1" dirty="0"/>
          </a:p>
        </p:txBody>
      </p:sp>
      <p:sp>
        <p:nvSpPr>
          <p:cNvPr id="4" name="Date Placeholder 3"/>
          <p:cNvSpPr>
            <a:spLocks noGrp="1"/>
          </p:cNvSpPr>
          <p:nvPr>
            <p:ph type="dt" sz="quarter" idx="1"/>
          </p:nvPr>
        </p:nvSpPr>
        <p:spPr/>
        <p:txBody>
          <a:bodyPr/>
          <a:lstStyle/>
          <a:p>
            <a:pPr>
              <a:defRPr/>
            </a:pPr>
            <a:r>
              <a:rPr lang="en-US"/>
              <a:t>1/6/2011</a:t>
            </a:r>
          </a:p>
        </p:txBody>
      </p:sp>
      <p:sp>
        <p:nvSpPr>
          <p:cNvPr id="8499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68" indent="-288065" eaLnBrk="0" hangingPunct="0">
              <a:defRPr>
                <a:solidFill>
                  <a:schemeClr val="tx1"/>
                </a:solidFill>
                <a:latin typeface="Arial" pitchFamily="34" charset="0"/>
                <a:cs typeface="Arial" pitchFamily="34" charset="0"/>
              </a:defRPr>
            </a:lvl2pPr>
            <a:lvl3pPr marL="1152258" indent="-230452" eaLnBrk="0" hangingPunct="0">
              <a:defRPr>
                <a:solidFill>
                  <a:schemeClr val="tx1"/>
                </a:solidFill>
                <a:latin typeface="Arial" pitchFamily="34" charset="0"/>
                <a:cs typeface="Arial" pitchFamily="34" charset="0"/>
              </a:defRPr>
            </a:lvl3pPr>
            <a:lvl4pPr marL="1613162" indent="-230452" eaLnBrk="0" hangingPunct="0">
              <a:defRPr>
                <a:solidFill>
                  <a:schemeClr val="tx1"/>
                </a:solidFill>
                <a:latin typeface="Arial" pitchFamily="34" charset="0"/>
                <a:cs typeface="Arial" pitchFamily="34" charset="0"/>
              </a:defRPr>
            </a:lvl4pPr>
            <a:lvl5pPr marL="2074065" indent="-230452" eaLnBrk="0" hangingPunct="0">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E734521-B206-4F8E-86B7-8ADF4BD01AB7}" type="slidenum">
              <a:rPr lang="en-US" smtClean="0">
                <a:latin typeface="Calibri" pitchFamily="34" charset="0"/>
              </a:rPr>
              <a:pPr eaLnBrk="1" hangingPunct="1"/>
              <a:t>16</a:t>
            </a:fld>
            <a:endParaRPr lang="en-US">
              <a:latin typeface="Calibri" pitchFamily="34" charset="0"/>
            </a:endParaRPr>
          </a:p>
        </p:txBody>
      </p:sp>
    </p:spTree>
    <p:extLst>
      <p:ext uri="{BB962C8B-B14F-4D97-AF65-F5344CB8AC3E}">
        <p14:creationId xmlns:p14="http://schemas.microsoft.com/office/powerpoint/2010/main" val="4232027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To Know/To Say: </a:t>
            </a:r>
            <a:r>
              <a:rPr lang="en-US" b="0" dirty="0"/>
              <a:t>Briefly touch upon the norms for the day. These norms are used consistently for all of the training modules.</a:t>
            </a:r>
          </a:p>
          <a:p>
            <a:endParaRPr lang="en-US" b="0" dirty="0"/>
          </a:p>
          <a:p>
            <a:r>
              <a:rPr lang="en-US" b="1" dirty="0"/>
              <a:t>To Do: </a:t>
            </a:r>
            <a:r>
              <a:rPr lang="en-US" b="0" dirty="0"/>
              <a:t>If</a:t>
            </a:r>
            <a:r>
              <a:rPr lang="en-US" b="0" baseline="0" dirty="0"/>
              <a:t> your group already has established norms, use the ones already in place. If you have a favorite norm to add, feel free to do so.  Norms should be posted on chart paper or available on tables as a reminder throughout the day.</a:t>
            </a:r>
            <a:endParaRPr lang="en-US" b="0" dirty="0"/>
          </a:p>
        </p:txBody>
      </p:sp>
      <p:sp>
        <p:nvSpPr>
          <p:cNvPr id="4" name="Date Placeholder 3"/>
          <p:cNvSpPr>
            <a:spLocks noGrp="1"/>
          </p:cNvSpPr>
          <p:nvPr>
            <p:ph type="dt" sz="quarter" idx="1"/>
          </p:nvPr>
        </p:nvSpPr>
        <p:spPr/>
        <p:txBody>
          <a:bodyPr/>
          <a:lstStyle/>
          <a:p>
            <a:pPr>
              <a:defRPr/>
            </a:pPr>
            <a:r>
              <a:rPr lang="en-US"/>
              <a:t>1/6/2011</a:t>
            </a:r>
          </a:p>
        </p:txBody>
      </p:sp>
      <p:sp>
        <p:nvSpPr>
          <p:cNvPr id="8294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68" indent="-288065" eaLnBrk="0" hangingPunct="0">
              <a:defRPr>
                <a:solidFill>
                  <a:schemeClr val="tx1"/>
                </a:solidFill>
                <a:latin typeface="Arial" pitchFamily="34" charset="0"/>
                <a:cs typeface="Arial" pitchFamily="34" charset="0"/>
              </a:defRPr>
            </a:lvl2pPr>
            <a:lvl3pPr marL="1152258" indent="-230452" eaLnBrk="0" hangingPunct="0">
              <a:defRPr>
                <a:solidFill>
                  <a:schemeClr val="tx1"/>
                </a:solidFill>
                <a:latin typeface="Arial" pitchFamily="34" charset="0"/>
                <a:cs typeface="Arial" pitchFamily="34" charset="0"/>
              </a:defRPr>
            </a:lvl3pPr>
            <a:lvl4pPr marL="1613162" indent="-230452" eaLnBrk="0" hangingPunct="0">
              <a:defRPr>
                <a:solidFill>
                  <a:schemeClr val="tx1"/>
                </a:solidFill>
                <a:latin typeface="Arial" pitchFamily="34" charset="0"/>
                <a:cs typeface="Arial" pitchFamily="34" charset="0"/>
              </a:defRPr>
            </a:lvl4pPr>
            <a:lvl5pPr marL="2074065" indent="-230452" eaLnBrk="0" hangingPunct="0">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13D64A2-0F65-4659-9E59-5172F713BD8B}" type="slidenum">
              <a:rPr lang="en-US" smtClean="0">
                <a:latin typeface="Calibri" pitchFamily="34" charset="0"/>
              </a:rPr>
              <a:pPr eaLnBrk="1" hangingPunct="1"/>
              <a:t>17</a:t>
            </a:fld>
            <a:endParaRPr lang="en-US">
              <a:latin typeface="Calibri" pitchFamily="34" charset="0"/>
            </a:endParaRPr>
          </a:p>
        </p:txBody>
      </p:sp>
    </p:spTree>
    <p:extLst>
      <p:ext uri="{BB962C8B-B14F-4D97-AF65-F5344CB8AC3E}">
        <p14:creationId xmlns:p14="http://schemas.microsoft.com/office/powerpoint/2010/main" val="3710744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To Know/To Say</a:t>
            </a:r>
            <a:r>
              <a:rPr lang="en-US" b="0" dirty="0"/>
              <a:t>: Random partners is a good way to mix</a:t>
            </a:r>
            <a:r>
              <a:rPr lang="en-US" b="0" baseline="0" dirty="0"/>
              <a:t> up a group for quick discussion. Too often we sit with people we know well or people we work with. Discussion with partners from other school districts or grade levels, can let people hear other ideas.  This random partner protocol includes drawing a clock. </a:t>
            </a:r>
            <a:r>
              <a:rPr lang="en-US" b="0" dirty="0"/>
              <a:t>Have participants draw a clock on a piece of paper. Find a partner for 3 o’clock, 6 o’clock, 9 o’clock, and 12 o’clock from another team. We will use these partners through this training.</a:t>
            </a:r>
          </a:p>
          <a:p>
            <a:endParaRPr lang="en-US" b="0" dirty="0"/>
          </a:p>
          <a:p>
            <a:r>
              <a:rPr lang="en-US" b="0" dirty="0"/>
              <a:t>Directions: Everyone</a:t>
            </a:r>
            <a:r>
              <a:rPr lang="en-US" b="0" baseline="0" dirty="0"/>
              <a:t> draws a clock on a piece of paper or use one created as a handout. At a signal from the presenter, participants will go around the room looking for different partners at the 12, 3, 6 and 9 positions. One optional rule is that participants first look for partners outside their table. For example: Partner 1 is looking for a 3 o’clock partner. </a:t>
            </a:r>
            <a:r>
              <a:rPr lang="en-US" b="0" baseline="0" dirty="0" err="1"/>
              <a:t>He/She</a:t>
            </a:r>
            <a:r>
              <a:rPr lang="en-US" b="0" baseline="0" dirty="0"/>
              <a:t> finds someone also needing a 3 o’clock partner and they both sign each other’s paper at 3 o’clock. Partner 1 looks for a 12 o’clock partner and finds a new person also needing a 12 o’clock partner. They both sign each other’s paper at 12 o’clock. Continue finding partners and writing names in the 4  time slots. If someone cannot find someone with a blank space at a time needed, that person may join another group at that time or may partner with the presenter. When the presenter asks for a specific time partner, the people at the time called will find each other and have a discussion or activity. Sometimes, in a large room, it is important to also include which part of the room a partner is located or include the color of shirt or jacket. </a:t>
            </a:r>
            <a:endParaRPr lang="en-US" b="0" dirty="0"/>
          </a:p>
          <a:p>
            <a:endParaRPr lang="en-US" dirty="0"/>
          </a:p>
          <a:p>
            <a:r>
              <a:rPr lang="en-US" dirty="0"/>
              <a:t>To Do: </a:t>
            </a:r>
            <a:r>
              <a:rPr lang="en-US" b="0" dirty="0"/>
              <a:t>Be sure participants have paper available for</a:t>
            </a:r>
            <a:r>
              <a:rPr lang="en-US" b="0" baseline="0" dirty="0"/>
              <a:t> the clock. The clock could also be used as a handout with lines drawn on the 12, 3, 6, and 9 positions.</a:t>
            </a:r>
            <a:endParaRPr lang="en-US" b="0" dirty="0"/>
          </a:p>
        </p:txBody>
      </p:sp>
      <p:sp>
        <p:nvSpPr>
          <p:cNvPr id="4" name="Date Placeholder 3"/>
          <p:cNvSpPr>
            <a:spLocks noGrp="1"/>
          </p:cNvSpPr>
          <p:nvPr>
            <p:ph type="dt" sz="quarter" idx="1"/>
          </p:nvPr>
        </p:nvSpPr>
        <p:spPr/>
        <p:txBody>
          <a:bodyPr/>
          <a:lstStyle/>
          <a:p>
            <a:pPr>
              <a:defRPr/>
            </a:pPr>
            <a:r>
              <a:rPr lang="en-US"/>
              <a:t>1/6/2011</a:t>
            </a:r>
          </a:p>
        </p:txBody>
      </p:sp>
      <p:sp>
        <p:nvSpPr>
          <p:cNvPr id="8192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68" indent="-288065" eaLnBrk="0" hangingPunct="0">
              <a:defRPr>
                <a:solidFill>
                  <a:schemeClr val="tx1"/>
                </a:solidFill>
                <a:latin typeface="Arial" pitchFamily="34" charset="0"/>
                <a:cs typeface="Arial" pitchFamily="34" charset="0"/>
              </a:defRPr>
            </a:lvl2pPr>
            <a:lvl3pPr marL="1152258" indent="-230452" eaLnBrk="0" hangingPunct="0">
              <a:defRPr>
                <a:solidFill>
                  <a:schemeClr val="tx1"/>
                </a:solidFill>
                <a:latin typeface="Arial" pitchFamily="34" charset="0"/>
                <a:cs typeface="Arial" pitchFamily="34" charset="0"/>
              </a:defRPr>
            </a:lvl3pPr>
            <a:lvl4pPr marL="1613162" indent="-230452" eaLnBrk="0" hangingPunct="0">
              <a:defRPr>
                <a:solidFill>
                  <a:schemeClr val="tx1"/>
                </a:solidFill>
                <a:latin typeface="Arial" pitchFamily="34" charset="0"/>
                <a:cs typeface="Arial" pitchFamily="34" charset="0"/>
              </a:defRPr>
            </a:lvl4pPr>
            <a:lvl5pPr marL="2074065" indent="-230452" eaLnBrk="0" hangingPunct="0">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A3DF3BF-43B9-4465-A873-988F17B24B8F}" type="slidenum">
              <a:rPr lang="en-US" smtClean="0">
                <a:latin typeface="Calibri" pitchFamily="34" charset="0"/>
              </a:rPr>
              <a:pPr eaLnBrk="1" hangingPunct="1"/>
              <a:t>18</a:t>
            </a:fld>
            <a:endParaRPr lang="en-US">
              <a:latin typeface="Calibri" pitchFamily="34" charset="0"/>
            </a:endParaRPr>
          </a:p>
        </p:txBody>
      </p:sp>
    </p:spTree>
    <p:extLst>
      <p:ext uri="{BB962C8B-B14F-4D97-AF65-F5344CB8AC3E}">
        <p14:creationId xmlns:p14="http://schemas.microsoft.com/office/powerpoint/2010/main" val="2536216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dirty="0"/>
              <a:t>To</a:t>
            </a:r>
            <a:r>
              <a:rPr lang="en-US" baseline="0" dirty="0"/>
              <a:t> Know: </a:t>
            </a:r>
            <a:r>
              <a:rPr lang="en-US" b="0" baseline="0" dirty="0"/>
              <a:t>It will be necessary to access the first three pages of the blog (article) </a:t>
            </a:r>
            <a:r>
              <a:rPr lang="en-US" b="0" dirty="0"/>
              <a:t>by</a:t>
            </a:r>
            <a:r>
              <a:rPr lang="en-US" b="0" baseline="0" dirty="0"/>
              <a:t> using the reference information and then copied for participants.</a:t>
            </a:r>
            <a:endParaRPr lang="en-US" dirty="0"/>
          </a:p>
          <a:p>
            <a:pPr>
              <a:defRPr/>
            </a:pPr>
            <a:endParaRPr lang="en-US" dirty="0"/>
          </a:p>
          <a:p>
            <a:pPr>
              <a:defRPr/>
            </a:pPr>
            <a:r>
              <a:rPr lang="en-US" dirty="0"/>
              <a:t>To Know/To Say: </a:t>
            </a:r>
            <a:r>
              <a:rPr lang="en-US" b="0" dirty="0"/>
              <a:t>Ask participants to find</a:t>
            </a:r>
            <a:r>
              <a:rPr lang="en-US" b="0" baseline="0" dirty="0"/>
              <a:t> their 12 ‘clock partner. They need to bring the copy of the article listed above as well as something to write with.  </a:t>
            </a:r>
          </a:p>
          <a:p>
            <a:pPr>
              <a:defRPr/>
            </a:pPr>
            <a:endParaRPr lang="en-US" b="0" baseline="0" dirty="0"/>
          </a:p>
          <a:p>
            <a:pPr>
              <a:defRPr/>
            </a:pPr>
            <a:r>
              <a:rPr lang="en-US" b="1" baseline="0" dirty="0"/>
              <a:t>To Do</a:t>
            </a:r>
            <a:r>
              <a:rPr lang="en-US" b="0" baseline="0" dirty="0"/>
              <a:t>: When 12 o’clock partners are found continue discussion with asking participants to decide which one will be A and which will be B. If participants have trouble with this, just say A has the longer hair.  </a:t>
            </a:r>
          </a:p>
          <a:p>
            <a:pPr>
              <a:defRPr/>
            </a:pPr>
            <a:r>
              <a:rPr lang="en-US" dirty="0"/>
              <a:t>Using A/B partners </a:t>
            </a:r>
          </a:p>
          <a:p>
            <a:pPr marL="288065" indent="-288065">
              <a:buFont typeface="Arial" pitchFamily="34" charset="0"/>
              <a:buChar char="•"/>
              <a:defRPr/>
            </a:pPr>
            <a:r>
              <a:rPr lang="en-US" dirty="0"/>
              <a:t>A shares then B comments then</a:t>
            </a:r>
          </a:p>
          <a:p>
            <a:pPr marL="288065" indent="-288065">
              <a:buFont typeface="Arial" pitchFamily="34" charset="0"/>
              <a:buChar char="•"/>
              <a:defRPr/>
            </a:pPr>
            <a:r>
              <a:rPr lang="en-US" dirty="0"/>
              <a:t>B shares and A comments </a:t>
            </a:r>
          </a:p>
          <a:p>
            <a:pPr marL="288065" indent="-288065">
              <a:buFont typeface="Arial" pitchFamily="34" charset="0"/>
              <a:buChar char="•"/>
              <a:defRPr/>
            </a:pPr>
            <a:r>
              <a:rPr lang="en-US" dirty="0"/>
              <a:t>Continue until all 6 are covered.</a:t>
            </a:r>
          </a:p>
          <a:p>
            <a:pPr marL="288065" indent="-288065">
              <a:buFont typeface="Arial" pitchFamily="34" charset="0"/>
              <a:buChar char="•"/>
              <a:defRPr/>
            </a:pPr>
            <a:endParaRPr lang="en-US" dirty="0"/>
          </a:p>
          <a:p>
            <a:pPr>
              <a:buFont typeface="Arial" pitchFamily="34" charset="0"/>
              <a:buNone/>
              <a:defRPr/>
            </a:pPr>
            <a:r>
              <a:rPr lang="en-US" dirty="0"/>
              <a:t>To Do: (optional method)</a:t>
            </a:r>
          </a:p>
          <a:p>
            <a:pPr>
              <a:buFont typeface="Arial" pitchFamily="34" charset="0"/>
              <a:buNone/>
              <a:defRPr/>
            </a:pPr>
            <a:r>
              <a:rPr lang="en-US" b="0" dirty="0"/>
              <a:t>Write comments on sticky notes. Share with the 12 o’clock partner and then post the</a:t>
            </a:r>
            <a:r>
              <a:rPr lang="en-US" b="0" baseline="0" dirty="0"/>
              <a:t> notes</a:t>
            </a:r>
            <a:r>
              <a:rPr lang="en-US" b="0" dirty="0"/>
              <a:t> on a T-Chart labeled Agree on one column and Disagree on the other column. Remind all participants to review the</a:t>
            </a:r>
            <a:r>
              <a:rPr lang="en-US" b="0" baseline="0" dirty="0"/>
              <a:t> notes</a:t>
            </a:r>
            <a:r>
              <a:rPr lang="en-US" b="0" dirty="0"/>
              <a:t> during their break.</a:t>
            </a:r>
          </a:p>
          <a:p>
            <a:pPr>
              <a:buFont typeface="Arial" pitchFamily="34" charset="0"/>
              <a:buNone/>
              <a:defRPr/>
            </a:pPr>
            <a:endParaRPr lang="en-US" b="0" dirty="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dirty="0"/>
              <a:t>Reference:</a:t>
            </a:r>
            <a:r>
              <a:rPr lang="en-US" b="1" baseline="0" dirty="0"/>
              <a:t>  </a:t>
            </a:r>
            <a:r>
              <a:rPr lang="en-US" b="0" dirty="0" err="1"/>
              <a:t>Dufour</a:t>
            </a:r>
            <a:r>
              <a:rPr lang="en-US" b="0" dirty="0"/>
              <a:t>, R., </a:t>
            </a:r>
            <a:r>
              <a:rPr lang="en-US" b="0" dirty="0" err="1"/>
              <a:t>Dufour</a:t>
            </a:r>
            <a:r>
              <a:rPr lang="en-US" b="0" dirty="0"/>
              <a:t>, R., &amp; </a:t>
            </a:r>
            <a:r>
              <a:rPr lang="en-US" b="0" dirty="0" err="1"/>
              <a:t>Eaker</a:t>
            </a:r>
            <a:r>
              <a:rPr lang="en-US" b="0" dirty="0"/>
              <a:t>, R. (2007). </a:t>
            </a:r>
            <a:r>
              <a:rPr lang="en-US" b="0" i="1" dirty="0"/>
              <a:t>The case for common formative assessments</a:t>
            </a:r>
            <a:r>
              <a:rPr lang="en-US" b="0" dirty="0"/>
              <a:t>. Retrieved</a:t>
            </a:r>
            <a:r>
              <a:rPr lang="en-US" b="0" baseline="0" dirty="0"/>
              <a:t> from: www.allthingsplc.org.</a:t>
            </a:r>
            <a:endParaRPr lang="en-US" b="0" dirty="0"/>
          </a:p>
        </p:txBody>
      </p:sp>
      <p:sp>
        <p:nvSpPr>
          <p:cNvPr id="4" name="Date Placeholder 3"/>
          <p:cNvSpPr>
            <a:spLocks noGrp="1"/>
          </p:cNvSpPr>
          <p:nvPr>
            <p:ph type="dt" sz="quarter" idx="1"/>
          </p:nvPr>
        </p:nvSpPr>
        <p:spPr/>
        <p:txBody>
          <a:bodyPr/>
          <a:lstStyle/>
          <a:p>
            <a:pPr>
              <a:defRPr/>
            </a:pPr>
            <a:r>
              <a:rPr lang="en-US"/>
              <a:t>1/6/2011</a:t>
            </a:r>
          </a:p>
        </p:txBody>
      </p:sp>
      <p:sp>
        <p:nvSpPr>
          <p:cNvPr id="8397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68" indent="-288065" eaLnBrk="0" hangingPunct="0">
              <a:defRPr>
                <a:solidFill>
                  <a:schemeClr val="tx1"/>
                </a:solidFill>
                <a:latin typeface="Arial" pitchFamily="34" charset="0"/>
                <a:cs typeface="Arial" pitchFamily="34" charset="0"/>
              </a:defRPr>
            </a:lvl2pPr>
            <a:lvl3pPr marL="1152258" indent="-230452" eaLnBrk="0" hangingPunct="0">
              <a:defRPr>
                <a:solidFill>
                  <a:schemeClr val="tx1"/>
                </a:solidFill>
                <a:latin typeface="Arial" pitchFamily="34" charset="0"/>
                <a:cs typeface="Arial" pitchFamily="34" charset="0"/>
              </a:defRPr>
            </a:lvl3pPr>
            <a:lvl4pPr marL="1613162" indent="-230452" eaLnBrk="0" hangingPunct="0">
              <a:defRPr>
                <a:solidFill>
                  <a:schemeClr val="tx1"/>
                </a:solidFill>
                <a:latin typeface="Arial" pitchFamily="34" charset="0"/>
                <a:cs typeface="Arial" pitchFamily="34" charset="0"/>
              </a:defRPr>
            </a:lvl4pPr>
            <a:lvl5pPr marL="2074065" indent="-230452" eaLnBrk="0" hangingPunct="0">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E6481ED-EAF6-485F-AE39-8AAF44FE29E4}" type="slidenum">
              <a:rPr lang="en-US" smtClean="0">
                <a:latin typeface="Calibri" pitchFamily="34" charset="0"/>
              </a:rPr>
              <a:pPr eaLnBrk="1" hangingPunct="1"/>
              <a:t>19</a:t>
            </a:fld>
            <a:endParaRPr lang="en-US">
              <a:latin typeface="Calibri" pitchFamily="34" charset="0"/>
            </a:endParaRPr>
          </a:p>
        </p:txBody>
      </p:sp>
    </p:spTree>
    <p:extLst>
      <p:ext uri="{BB962C8B-B14F-4D97-AF65-F5344CB8AC3E}">
        <p14:creationId xmlns:p14="http://schemas.microsoft.com/office/powerpoint/2010/main" val="764138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To Know: </a:t>
            </a:r>
            <a:r>
              <a:rPr lang="en-US" altLang="en-US" b="0" dirty="0"/>
              <a:t>This</a:t>
            </a:r>
            <a:r>
              <a:rPr lang="en-US" altLang="en-US" b="0" baseline="0" dirty="0"/>
              <a:t> is an optional slide and may be used as an agenda.</a:t>
            </a:r>
            <a:endParaRPr lang="en-US" altLang="en-US" b="0" dirty="0"/>
          </a:p>
        </p:txBody>
      </p:sp>
      <p:sp>
        <p:nvSpPr>
          <p:cNvPr id="4" name="Date Placeholder 3"/>
          <p:cNvSpPr>
            <a:spLocks noGrp="1"/>
          </p:cNvSpPr>
          <p:nvPr>
            <p:ph type="dt"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1/6/2011</a:t>
            </a:r>
          </a:p>
        </p:txBody>
      </p:sp>
      <p:sp>
        <p:nvSpPr>
          <p:cNvPr id="5" name="Slide Number Placeholder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BD98730-7529-48CB-A71A-E7743BE2300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64174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68" indent="-288065" eaLnBrk="0" hangingPunct="0">
              <a:defRPr>
                <a:solidFill>
                  <a:schemeClr val="tx1"/>
                </a:solidFill>
                <a:latin typeface="Arial" pitchFamily="34" charset="0"/>
                <a:cs typeface="Arial" pitchFamily="34" charset="0"/>
              </a:defRPr>
            </a:lvl2pPr>
            <a:lvl3pPr marL="1152258" indent="-230452" eaLnBrk="0" hangingPunct="0">
              <a:defRPr>
                <a:solidFill>
                  <a:schemeClr val="tx1"/>
                </a:solidFill>
                <a:latin typeface="Arial" pitchFamily="34" charset="0"/>
                <a:cs typeface="Arial" pitchFamily="34" charset="0"/>
              </a:defRPr>
            </a:lvl3pPr>
            <a:lvl4pPr marL="1613162" indent="-230452" eaLnBrk="0" hangingPunct="0">
              <a:defRPr>
                <a:solidFill>
                  <a:schemeClr val="tx1"/>
                </a:solidFill>
                <a:latin typeface="Arial" pitchFamily="34" charset="0"/>
                <a:cs typeface="Arial" pitchFamily="34" charset="0"/>
              </a:defRPr>
            </a:lvl4pPr>
            <a:lvl5pPr marL="2074065" indent="-230452" eaLnBrk="0" hangingPunct="0">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2421279-C233-40BD-A139-D7B2E400D9E1}" type="slidenum">
              <a:rPr lang="en-US" smtClean="0">
                <a:solidFill>
                  <a:srgbClr val="000000"/>
                </a:solidFill>
                <a:latin typeface="Calibri" pitchFamily="34" charset="0"/>
              </a:rPr>
              <a:pPr eaLnBrk="1" hangingPunct="1"/>
              <a:t>20</a:t>
            </a:fld>
            <a:endParaRPr lang="en-US">
              <a:solidFill>
                <a:srgbClr val="000000"/>
              </a:solidFill>
              <a:latin typeface="Calibri" pitchFamily="34" charset="0"/>
            </a:endParaRPr>
          </a:p>
        </p:txBody>
      </p:sp>
      <p:sp>
        <p:nvSpPr>
          <p:cNvPr id="86019" name="Rectangle 2"/>
          <p:cNvSpPr>
            <a:spLocks noGrp="1" noRot="1" noChangeAspect="1" noChangeArrowheads="1" noTextEdit="1"/>
          </p:cNvSpPr>
          <p:nvPr>
            <p:ph type="sldImg"/>
          </p:nvPr>
        </p:nvSpPr>
        <p:spPr bwMode="auto">
          <a:xfrm>
            <a:off x="1200150" y="703263"/>
            <a:ext cx="4679950"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rPr>
              <a:t>To Know/To Say: </a:t>
            </a:r>
            <a:r>
              <a:rPr lang="en-US" b="0" dirty="0">
                <a:latin typeface="Arial" pitchFamily="34" charset="0"/>
              </a:rPr>
              <a:t>This slide is a review of Module 1—Why</a:t>
            </a:r>
            <a:r>
              <a:rPr lang="en-US" b="0" baseline="0" dirty="0">
                <a:latin typeface="Arial" pitchFamily="34" charset="0"/>
              </a:rPr>
              <a:t> Assess? Today we are looking at Key 2—Assess What? </a:t>
            </a:r>
            <a:r>
              <a:rPr lang="en-US" b="0" dirty="0">
                <a:latin typeface="Arial" pitchFamily="34" charset="0"/>
              </a:rPr>
              <a:t>Identify the ‘Five Keys’ (noting ½ keys). The 5 keys are clustered by two main components, ‘accurate assessment’ and ‘effectively used’. As we progress with the keys you will note the interdependence they have on curriculum, instruction, and summative assessment. Note: students are linked to both the accurate components and the effectively used component. </a:t>
            </a:r>
          </a:p>
          <a:p>
            <a:pPr eaLnBrk="1" hangingPunct="1"/>
            <a:endParaRPr lang="en-US" b="0" dirty="0">
              <a:latin typeface="Arial" pitchFamily="34" charset="0"/>
            </a:endParaRPr>
          </a:p>
          <a:p>
            <a:pPr eaLnBrk="1" hangingPunct="1"/>
            <a:r>
              <a:rPr lang="en-US" b="1" dirty="0">
                <a:latin typeface="Arial" pitchFamily="34" charset="0"/>
              </a:rPr>
              <a:t>To Do: </a:t>
            </a:r>
            <a:r>
              <a:rPr lang="en-US" b="0" dirty="0">
                <a:latin typeface="Arial" pitchFamily="34" charset="0"/>
              </a:rPr>
              <a:t>Trainer may have a handout of this slide for</a:t>
            </a:r>
            <a:r>
              <a:rPr lang="en-US" b="0" baseline="0" dirty="0">
                <a:latin typeface="Arial" pitchFamily="34" charset="0"/>
              </a:rPr>
              <a:t> review purposes.  </a:t>
            </a:r>
            <a:endParaRPr lang="en-US" dirty="0">
              <a:latin typeface="Arial" pitchFamily="34" charset="0"/>
            </a:endParaRPr>
          </a:p>
          <a:p>
            <a:pPr eaLnBrk="1" hangingPunct="1"/>
            <a:r>
              <a:rPr lang="en-US" b="0" dirty="0">
                <a:latin typeface="Arial" pitchFamily="34" charset="0"/>
              </a:rPr>
              <a:t>NOTE:  Refer back to Module 1 for a review of Key 1 if necessary.</a:t>
            </a:r>
          </a:p>
          <a:p>
            <a:pPr eaLnBrk="1" hangingPunct="1"/>
            <a:endParaRPr lang="en-US" b="0" dirty="0">
              <a:latin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Arial" pitchFamily="34" charset="0"/>
              </a:rPr>
              <a:t>Reference:</a:t>
            </a:r>
            <a:r>
              <a:rPr lang="en-US" b="0" dirty="0">
                <a:latin typeface="Arial" pitchFamily="34" charset="0"/>
              </a:rPr>
              <a:t> </a:t>
            </a:r>
            <a:r>
              <a:rPr lang="en-US" sz="1600" b="0" baseline="0" dirty="0" err="1">
                <a:latin typeface="+mn-lt"/>
              </a:rPr>
              <a:t>Stiggins</a:t>
            </a:r>
            <a:r>
              <a:rPr lang="en-US" sz="1600" b="0" baseline="0" dirty="0">
                <a:latin typeface="+mn-lt"/>
              </a:rPr>
              <a:t>, R., </a:t>
            </a:r>
            <a:r>
              <a:rPr lang="en-US" sz="1600" b="0" baseline="0" dirty="0" err="1">
                <a:latin typeface="+mn-lt"/>
              </a:rPr>
              <a:t>Arter</a:t>
            </a:r>
            <a:r>
              <a:rPr lang="en-US" sz="1600" b="0" baseline="0" dirty="0">
                <a:latin typeface="+mn-lt"/>
              </a:rPr>
              <a:t>, J., </a:t>
            </a:r>
            <a:r>
              <a:rPr lang="en-US" sz="1600" b="0" baseline="0" dirty="0" err="1">
                <a:latin typeface="+mn-lt"/>
              </a:rPr>
              <a:t>Chappuis</a:t>
            </a:r>
            <a:r>
              <a:rPr lang="en-US" sz="1600" b="0" baseline="0" dirty="0">
                <a:latin typeface="+mn-lt"/>
              </a:rPr>
              <a:t>, J., &amp; </a:t>
            </a:r>
            <a:r>
              <a:rPr lang="en-US" sz="1600" b="0" baseline="0" dirty="0" err="1">
                <a:latin typeface="+mn-lt"/>
              </a:rPr>
              <a:t>Chappuis</a:t>
            </a:r>
            <a:r>
              <a:rPr lang="en-US" sz="1600" b="0" baseline="0" dirty="0">
                <a:latin typeface="+mn-lt"/>
              </a:rPr>
              <a:t>, S., (2004). </a:t>
            </a:r>
            <a:r>
              <a:rPr lang="en-US" sz="1600" b="0" i="1" baseline="0" dirty="0">
                <a:latin typeface="+mn-lt"/>
              </a:rPr>
              <a:t>Classroom assessment for student learning: Doing it right – Using it well </a:t>
            </a:r>
            <a:r>
              <a:rPr lang="en-US" sz="1600" b="0" i="0" baseline="0" dirty="0">
                <a:latin typeface="+mn-lt"/>
              </a:rPr>
              <a:t>(2</a:t>
            </a:r>
            <a:r>
              <a:rPr lang="en-US" sz="1600" b="0" i="0" baseline="30000" dirty="0">
                <a:latin typeface="+mn-lt"/>
              </a:rPr>
              <a:t>nd</a:t>
            </a:r>
            <a:r>
              <a:rPr lang="en-US" sz="1600" b="0" i="0" baseline="0" dirty="0">
                <a:latin typeface="+mn-lt"/>
              </a:rPr>
              <a:t> ed.). Portland, OR: Pearson Assessment Training Institute, Inc.</a:t>
            </a:r>
            <a:endParaRPr lang="en-US" b="1" baseline="0" dirty="0">
              <a:latin typeface="Arial" pitchFamily="34" charset="0"/>
            </a:endParaRPr>
          </a:p>
          <a:p>
            <a:pPr eaLnBrk="1" hangingPunct="1"/>
            <a:endParaRPr lang="en-US" b="0" dirty="0">
              <a:latin typeface="Arial" pitchFamily="34" charset="0"/>
            </a:endParaRPr>
          </a:p>
          <a:p>
            <a:pPr eaLnBrk="1" hangingPunct="1"/>
            <a:r>
              <a:rPr lang="en-US" b="1" dirty="0">
                <a:latin typeface="Arial" pitchFamily="34" charset="0"/>
              </a:rPr>
              <a:t>Handout: </a:t>
            </a:r>
            <a:r>
              <a:rPr lang="en-US" b="0" dirty="0">
                <a:latin typeface="Arial" pitchFamily="34" charset="0"/>
              </a:rPr>
              <a:t>Accurate Assessment Slide (optional)</a:t>
            </a:r>
          </a:p>
        </p:txBody>
      </p:sp>
    </p:spTree>
    <p:extLst>
      <p:ext uri="{BB962C8B-B14F-4D97-AF65-F5344CB8AC3E}">
        <p14:creationId xmlns:p14="http://schemas.microsoft.com/office/powerpoint/2010/main" val="2136201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68" indent="-288065" eaLnBrk="0" hangingPunct="0">
              <a:defRPr>
                <a:solidFill>
                  <a:schemeClr val="tx1"/>
                </a:solidFill>
                <a:latin typeface="Arial" pitchFamily="34" charset="0"/>
                <a:cs typeface="Arial" pitchFamily="34" charset="0"/>
              </a:defRPr>
            </a:lvl2pPr>
            <a:lvl3pPr marL="1152258" indent="-230452" eaLnBrk="0" hangingPunct="0">
              <a:defRPr>
                <a:solidFill>
                  <a:schemeClr val="tx1"/>
                </a:solidFill>
                <a:latin typeface="Arial" pitchFamily="34" charset="0"/>
                <a:cs typeface="Arial" pitchFamily="34" charset="0"/>
              </a:defRPr>
            </a:lvl3pPr>
            <a:lvl4pPr marL="1613162" indent="-230452" eaLnBrk="0" hangingPunct="0">
              <a:defRPr>
                <a:solidFill>
                  <a:schemeClr val="tx1"/>
                </a:solidFill>
                <a:latin typeface="Arial" pitchFamily="34" charset="0"/>
                <a:cs typeface="Arial" pitchFamily="34" charset="0"/>
              </a:defRPr>
            </a:lvl4pPr>
            <a:lvl5pPr marL="2074065" indent="-230452" eaLnBrk="0" hangingPunct="0">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D56D8C5-C51C-480C-A560-9F3E58C1B38A}" type="slidenum">
              <a:rPr lang="en-US" smtClean="0">
                <a:solidFill>
                  <a:srgbClr val="000000"/>
                </a:solidFill>
                <a:latin typeface="Calibri" pitchFamily="34" charset="0"/>
              </a:rPr>
              <a:pPr eaLnBrk="1" hangingPunct="1"/>
              <a:t>21</a:t>
            </a:fld>
            <a:endParaRPr lang="en-US">
              <a:solidFill>
                <a:srgbClr val="000000"/>
              </a:solidFill>
              <a:latin typeface="Calibri" pitchFamily="34" charset="0"/>
            </a:endParaRPr>
          </a:p>
        </p:txBody>
      </p:sp>
      <p:sp>
        <p:nvSpPr>
          <p:cNvPr id="87043" name="Rectangle 2"/>
          <p:cNvSpPr>
            <a:spLocks noGrp="1" noRot="1" noChangeAspect="1" noChangeArrowheads="1" noTextEdit="1"/>
          </p:cNvSpPr>
          <p:nvPr>
            <p:ph type="sldImg"/>
          </p:nvPr>
        </p:nvSpPr>
        <p:spPr bwMode="auto">
          <a:xfrm>
            <a:off x="1200150" y="703263"/>
            <a:ext cx="4679950"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rPr>
              <a:t>To Know/To</a:t>
            </a:r>
            <a:r>
              <a:rPr lang="en-US" baseline="0" dirty="0">
                <a:latin typeface="Arial" pitchFamily="34" charset="0"/>
              </a:rPr>
              <a:t> Say: </a:t>
            </a:r>
            <a:r>
              <a:rPr lang="en-US" b="0" dirty="0">
                <a:latin typeface="Arial" pitchFamily="34" charset="0"/>
              </a:rPr>
              <a:t>For the purposes of this module, this slide graphically depicts the portion that relates to the establishment of meaningful learning targets. This is Key 2.</a:t>
            </a:r>
          </a:p>
          <a:p>
            <a:pPr eaLnBrk="1" hangingPunct="1"/>
            <a:endParaRPr lang="en-US" b="0" dirty="0">
              <a:latin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Arial" pitchFamily="34" charset="0"/>
              </a:rPr>
              <a:t>Reference: </a:t>
            </a:r>
            <a:r>
              <a:rPr lang="en-US" sz="1600" b="0" baseline="0" dirty="0" err="1">
                <a:latin typeface="+mn-lt"/>
              </a:rPr>
              <a:t>Stiggins</a:t>
            </a:r>
            <a:r>
              <a:rPr lang="en-US" sz="1600" b="0" baseline="0" dirty="0">
                <a:latin typeface="+mn-lt"/>
              </a:rPr>
              <a:t>, R., </a:t>
            </a:r>
            <a:r>
              <a:rPr lang="en-US" sz="1600" b="0" baseline="0" dirty="0" err="1">
                <a:latin typeface="+mn-lt"/>
              </a:rPr>
              <a:t>Arter</a:t>
            </a:r>
            <a:r>
              <a:rPr lang="en-US" sz="1600" b="0" baseline="0" dirty="0">
                <a:latin typeface="+mn-lt"/>
              </a:rPr>
              <a:t>, J., </a:t>
            </a:r>
            <a:r>
              <a:rPr lang="en-US" sz="1600" b="0" baseline="0" dirty="0" err="1">
                <a:latin typeface="+mn-lt"/>
              </a:rPr>
              <a:t>Chappuis</a:t>
            </a:r>
            <a:r>
              <a:rPr lang="en-US" sz="1600" b="0" baseline="0" dirty="0">
                <a:latin typeface="+mn-lt"/>
              </a:rPr>
              <a:t>, J., &amp; </a:t>
            </a:r>
            <a:r>
              <a:rPr lang="en-US" sz="1600" b="0" baseline="0" dirty="0" err="1">
                <a:latin typeface="+mn-lt"/>
              </a:rPr>
              <a:t>Chappuis</a:t>
            </a:r>
            <a:r>
              <a:rPr lang="en-US" sz="1600" b="0" baseline="0" dirty="0">
                <a:latin typeface="+mn-lt"/>
              </a:rPr>
              <a:t>, S., (2004). </a:t>
            </a:r>
            <a:r>
              <a:rPr lang="en-US" sz="1600" b="0" i="1" baseline="0" dirty="0">
                <a:latin typeface="+mn-lt"/>
              </a:rPr>
              <a:t>Classroom assessment for student learning: Doing it right – Using it well </a:t>
            </a:r>
            <a:r>
              <a:rPr lang="en-US" sz="1600" b="0" i="0" baseline="0" dirty="0">
                <a:latin typeface="+mn-lt"/>
              </a:rPr>
              <a:t>(2</a:t>
            </a:r>
            <a:r>
              <a:rPr lang="en-US" sz="1600" b="0" i="0" baseline="30000" dirty="0">
                <a:latin typeface="+mn-lt"/>
              </a:rPr>
              <a:t>nd</a:t>
            </a:r>
            <a:r>
              <a:rPr lang="en-US" sz="1600" b="0" i="0" baseline="0" dirty="0">
                <a:latin typeface="+mn-lt"/>
              </a:rPr>
              <a:t> ed.). Portland, OR: Pearson Assessment Training Institute, Inc.</a:t>
            </a:r>
            <a:endParaRPr lang="en-US" sz="1600" b="1" dirty="0">
              <a:latin typeface="+mn-lt"/>
            </a:endParaRPr>
          </a:p>
        </p:txBody>
      </p:sp>
    </p:spTree>
    <p:extLst>
      <p:ext uri="{BB962C8B-B14F-4D97-AF65-F5344CB8AC3E}">
        <p14:creationId xmlns:p14="http://schemas.microsoft.com/office/powerpoint/2010/main" val="2308276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To Know/To Say: </a:t>
            </a:r>
            <a:r>
              <a:rPr lang="en-US" b="0" dirty="0"/>
              <a:t>This is a transition slide used throughout this training module. Key 2,</a:t>
            </a:r>
            <a:r>
              <a:rPr lang="en-US" b="0" baseline="0" dirty="0"/>
              <a:t> Meaningful Learning Targets has multiple components. </a:t>
            </a:r>
            <a:r>
              <a:rPr lang="en-US" b="0" dirty="0"/>
              <a:t>These are the first five steps of the CFA Template. We will be training to all five today in this module. Each time a new section of the targets is discussed, this slide will appear</a:t>
            </a:r>
            <a:r>
              <a:rPr lang="en-US" b="0" baseline="0" dirty="0"/>
              <a:t> and the focus will be in red. Our first section is to determine the Unit of Study.</a:t>
            </a:r>
          </a:p>
          <a:p>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Resource: </a:t>
            </a:r>
            <a:r>
              <a:rPr lang="en-US" b="0" baseline="0" dirty="0"/>
              <a:t>Ainsworth, L. &amp; </a:t>
            </a:r>
            <a:r>
              <a:rPr lang="en-US" b="0" baseline="0" dirty="0" err="1"/>
              <a:t>Viegut</a:t>
            </a:r>
            <a:r>
              <a:rPr lang="en-US" b="0" baseline="0" dirty="0"/>
              <a:t>, D. (2006). </a:t>
            </a:r>
            <a:r>
              <a:rPr lang="en-US" b="0" i="1" baseline="0" dirty="0"/>
              <a:t>Common formative assessment: How to connect standards-based instruction and assessment.  </a:t>
            </a:r>
            <a:r>
              <a:rPr lang="en-US" b="0" i="0" baseline="0" dirty="0"/>
              <a:t>Thousand Oaks, CA:  Corwin Press.</a:t>
            </a:r>
            <a:endParaRPr lang="en-US" b="1" dirty="0"/>
          </a:p>
        </p:txBody>
      </p:sp>
      <p:sp>
        <p:nvSpPr>
          <p:cNvPr id="4" name="Date Placeholder 3"/>
          <p:cNvSpPr>
            <a:spLocks noGrp="1"/>
          </p:cNvSpPr>
          <p:nvPr>
            <p:ph type="dt" sz="quarter" idx="1"/>
          </p:nvPr>
        </p:nvSpPr>
        <p:spPr/>
        <p:txBody>
          <a:bodyPr/>
          <a:lstStyle/>
          <a:p>
            <a:pPr>
              <a:defRPr/>
            </a:pPr>
            <a:r>
              <a:rPr lang="en-US"/>
              <a:t>1/6/2011</a:t>
            </a:r>
          </a:p>
        </p:txBody>
      </p:sp>
      <p:sp>
        <p:nvSpPr>
          <p:cNvPr id="880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68" indent="-288065" eaLnBrk="0" hangingPunct="0">
              <a:defRPr>
                <a:solidFill>
                  <a:schemeClr val="tx1"/>
                </a:solidFill>
                <a:latin typeface="Arial" pitchFamily="34" charset="0"/>
                <a:cs typeface="Arial" pitchFamily="34" charset="0"/>
              </a:defRPr>
            </a:lvl2pPr>
            <a:lvl3pPr marL="1152258" indent="-230452" eaLnBrk="0" hangingPunct="0">
              <a:defRPr>
                <a:solidFill>
                  <a:schemeClr val="tx1"/>
                </a:solidFill>
                <a:latin typeface="Arial" pitchFamily="34" charset="0"/>
                <a:cs typeface="Arial" pitchFamily="34" charset="0"/>
              </a:defRPr>
            </a:lvl3pPr>
            <a:lvl4pPr marL="1613162" indent="-230452" eaLnBrk="0" hangingPunct="0">
              <a:defRPr>
                <a:solidFill>
                  <a:schemeClr val="tx1"/>
                </a:solidFill>
                <a:latin typeface="Arial" pitchFamily="34" charset="0"/>
                <a:cs typeface="Arial" pitchFamily="34" charset="0"/>
              </a:defRPr>
            </a:lvl4pPr>
            <a:lvl5pPr marL="2074065" indent="-230452" eaLnBrk="0" hangingPunct="0">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FB9E911-C700-4B6C-A0E1-DA1192352699}" type="slidenum">
              <a:rPr lang="en-US" smtClean="0">
                <a:latin typeface="Calibri" pitchFamily="34" charset="0"/>
              </a:rPr>
              <a:pPr eaLnBrk="1" hangingPunct="1"/>
              <a:t>22</a:t>
            </a:fld>
            <a:endParaRPr lang="en-US">
              <a:latin typeface="Calibri" pitchFamily="34" charset="0"/>
            </a:endParaRPr>
          </a:p>
        </p:txBody>
      </p:sp>
    </p:spTree>
    <p:extLst>
      <p:ext uri="{BB962C8B-B14F-4D97-AF65-F5344CB8AC3E}">
        <p14:creationId xmlns:p14="http://schemas.microsoft.com/office/powerpoint/2010/main" val="2414975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To Know/To Say: </a:t>
            </a:r>
            <a:r>
              <a:rPr lang="en-US" b="0" dirty="0"/>
              <a:t>Know the difference between topical, skills-based, and thematic units. An in-depth discussion</a:t>
            </a:r>
            <a:r>
              <a:rPr lang="en-US" b="0" baseline="0" dirty="0"/>
              <a:t> of the three is not necessary at this time. This is also a good place to ask if schools already have a template for units of study.</a:t>
            </a:r>
            <a:endParaRPr lang="en-US" b="0" dirty="0"/>
          </a:p>
          <a:p>
            <a:endParaRPr lang="en-US" b="0" dirty="0"/>
          </a:p>
          <a:p>
            <a:r>
              <a:rPr lang="en-US" b="0" dirty="0"/>
              <a:t>Topical Units of Study – Focus on a specific portion of a larger subject or discipline. Examples include: estimation, story elements, solids and liquids</a:t>
            </a:r>
          </a:p>
          <a:p>
            <a:endParaRPr lang="en-US" b="0" dirty="0"/>
          </a:p>
          <a:p>
            <a:r>
              <a:rPr lang="en-US" b="0" dirty="0"/>
              <a:t>Skills-based Units of Study – Emphasize application. Examples include: converting fractions to decimals, making text connections, editing and revising</a:t>
            </a:r>
          </a:p>
          <a:p>
            <a:endParaRPr lang="en-US" b="0" dirty="0"/>
          </a:p>
          <a:p>
            <a:r>
              <a:rPr lang="en-US" b="0" dirty="0"/>
              <a:t>Thematic Units of Study – Emphasize connections to other topics within the same discipline or to completely different disciplines.  Examples include: life cycles, impact of war, art and multimedia</a:t>
            </a:r>
          </a:p>
          <a:p>
            <a:endParaRPr lang="en-US" b="0" dirty="0"/>
          </a:p>
          <a:p>
            <a:r>
              <a:rPr lang="en-US" b="1" dirty="0"/>
              <a:t>To Do: </a:t>
            </a:r>
            <a:r>
              <a:rPr lang="en-US" b="0" dirty="0"/>
              <a:t>If time</a:t>
            </a:r>
            <a:r>
              <a:rPr lang="en-US" b="0" baseline="0" dirty="0"/>
              <a:t> allows, trainers may ask participants to discuss any words or phrases on this slide that seem important or confusing.</a:t>
            </a:r>
          </a:p>
          <a:p>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Resource:  </a:t>
            </a:r>
            <a:r>
              <a:rPr lang="en-US" b="0" baseline="0" dirty="0"/>
              <a:t>Ainsworth,  L. &amp; </a:t>
            </a:r>
            <a:r>
              <a:rPr lang="en-US" b="0" baseline="0" dirty="0" err="1"/>
              <a:t>Viegut</a:t>
            </a:r>
            <a:r>
              <a:rPr lang="en-US" b="0" baseline="0" dirty="0"/>
              <a:t>, D. (2006).  </a:t>
            </a:r>
            <a:r>
              <a:rPr lang="en-US" b="0" i="1" baseline="0" dirty="0"/>
              <a:t>Common formative assessment:  How to connect standards-based instruction and assessment.  </a:t>
            </a:r>
            <a:r>
              <a:rPr lang="en-US" b="0" i="0" baseline="0" dirty="0"/>
              <a:t>Thousand Oaks, CA:  Corwin Press.</a:t>
            </a:r>
            <a:endParaRPr lang="en-US" b="1" dirty="0"/>
          </a:p>
        </p:txBody>
      </p:sp>
      <p:sp>
        <p:nvSpPr>
          <p:cNvPr id="4" name="Date Placeholder 3"/>
          <p:cNvSpPr>
            <a:spLocks noGrp="1"/>
          </p:cNvSpPr>
          <p:nvPr>
            <p:ph type="dt" sz="quarter" idx="1"/>
          </p:nvPr>
        </p:nvSpPr>
        <p:spPr/>
        <p:txBody>
          <a:bodyPr/>
          <a:lstStyle/>
          <a:p>
            <a:pPr>
              <a:defRPr/>
            </a:pPr>
            <a:r>
              <a:rPr lang="en-US"/>
              <a:t>1/6/2011</a:t>
            </a:r>
          </a:p>
        </p:txBody>
      </p:sp>
      <p:sp>
        <p:nvSpPr>
          <p:cNvPr id="890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68" indent="-288065" eaLnBrk="0" hangingPunct="0">
              <a:defRPr>
                <a:solidFill>
                  <a:schemeClr val="tx1"/>
                </a:solidFill>
                <a:latin typeface="Arial" pitchFamily="34" charset="0"/>
                <a:cs typeface="Arial" pitchFamily="34" charset="0"/>
              </a:defRPr>
            </a:lvl2pPr>
            <a:lvl3pPr marL="1152258" indent="-230452" eaLnBrk="0" hangingPunct="0">
              <a:defRPr>
                <a:solidFill>
                  <a:schemeClr val="tx1"/>
                </a:solidFill>
                <a:latin typeface="Arial" pitchFamily="34" charset="0"/>
                <a:cs typeface="Arial" pitchFamily="34" charset="0"/>
              </a:defRPr>
            </a:lvl3pPr>
            <a:lvl4pPr marL="1613162" indent="-230452" eaLnBrk="0" hangingPunct="0">
              <a:defRPr>
                <a:solidFill>
                  <a:schemeClr val="tx1"/>
                </a:solidFill>
                <a:latin typeface="Arial" pitchFamily="34" charset="0"/>
                <a:cs typeface="Arial" pitchFamily="34" charset="0"/>
              </a:defRPr>
            </a:lvl4pPr>
            <a:lvl5pPr marL="2074065" indent="-230452" eaLnBrk="0" hangingPunct="0">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D9BE514-680F-420B-AF0F-79BEA8A075DE}" type="slidenum">
              <a:rPr lang="en-US" smtClean="0">
                <a:latin typeface="Calibri" pitchFamily="34" charset="0"/>
              </a:rPr>
              <a:pPr eaLnBrk="1" hangingPunct="1"/>
              <a:t>23</a:t>
            </a:fld>
            <a:endParaRPr lang="en-US">
              <a:latin typeface="Calibri" pitchFamily="34" charset="0"/>
            </a:endParaRPr>
          </a:p>
        </p:txBody>
      </p:sp>
    </p:spTree>
    <p:extLst>
      <p:ext uri="{BB962C8B-B14F-4D97-AF65-F5344CB8AC3E}">
        <p14:creationId xmlns:p14="http://schemas.microsoft.com/office/powerpoint/2010/main" val="1133518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To Know/To Say: </a:t>
            </a:r>
            <a:r>
              <a:rPr lang="en-US" b="0" dirty="0"/>
              <a:t>This is a repeat of the earlier slide, and is used as a transition slide to show which section we are moving toward</a:t>
            </a:r>
            <a:r>
              <a:rPr lang="en-US" dirty="0"/>
              <a:t>.</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Resource: </a:t>
            </a:r>
            <a:r>
              <a:rPr lang="en-US" b="0" baseline="0" dirty="0"/>
              <a:t>Ainsworth, L. &amp; </a:t>
            </a:r>
            <a:r>
              <a:rPr lang="en-US" b="0" baseline="0" dirty="0" err="1"/>
              <a:t>Viegut</a:t>
            </a:r>
            <a:r>
              <a:rPr lang="en-US" b="0" baseline="0" dirty="0"/>
              <a:t>, D. (2006). </a:t>
            </a:r>
            <a:r>
              <a:rPr lang="en-US" b="0" i="1" baseline="0" dirty="0"/>
              <a:t>Common formative assessment: How to connect standards-based instruction and assessment.  </a:t>
            </a:r>
            <a:r>
              <a:rPr lang="en-US" b="0" i="0" baseline="0" dirty="0"/>
              <a:t>Thousand Oaks, CA: Corwin Press.</a:t>
            </a:r>
            <a:endParaRPr lang="en-US" b="1" dirty="0"/>
          </a:p>
        </p:txBody>
      </p:sp>
      <p:sp>
        <p:nvSpPr>
          <p:cNvPr id="4" name="Date Placeholder 3"/>
          <p:cNvSpPr>
            <a:spLocks noGrp="1"/>
          </p:cNvSpPr>
          <p:nvPr>
            <p:ph type="dt" sz="quarter" idx="1"/>
          </p:nvPr>
        </p:nvSpPr>
        <p:spPr/>
        <p:txBody>
          <a:bodyPr/>
          <a:lstStyle/>
          <a:p>
            <a:pPr>
              <a:defRPr/>
            </a:pPr>
            <a:r>
              <a:rPr lang="en-US"/>
              <a:t>1/6/2011</a:t>
            </a:r>
          </a:p>
        </p:txBody>
      </p:sp>
      <p:sp>
        <p:nvSpPr>
          <p:cNvPr id="9011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68" indent="-288065" eaLnBrk="0" hangingPunct="0">
              <a:defRPr>
                <a:solidFill>
                  <a:schemeClr val="tx1"/>
                </a:solidFill>
                <a:latin typeface="Arial" pitchFamily="34" charset="0"/>
                <a:cs typeface="Arial" pitchFamily="34" charset="0"/>
              </a:defRPr>
            </a:lvl2pPr>
            <a:lvl3pPr marL="1152258" indent="-230452" eaLnBrk="0" hangingPunct="0">
              <a:defRPr>
                <a:solidFill>
                  <a:schemeClr val="tx1"/>
                </a:solidFill>
                <a:latin typeface="Arial" pitchFamily="34" charset="0"/>
                <a:cs typeface="Arial" pitchFamily="34" charset="0"/>
              </a:defRPr>
            </a:lvl3pPr>
            <a:lvl4pPr marL="1613162" indent="-230452" eaLnBrk="0" hangingPunct="0">
              <a:defRPr>
                <a:solidFill>
                  <a:schemeClr val="tx1"/>
                </a:solidFill>
                <a:latin typeface="Arial" pitchFamily="34" charset="0"/>
                <a:cs typeface="Arial" pitchFamily="34" charset="0"/>
              </a:defRPr>
            </a:lvl4pPr>
            <a:lvl5pPr marL="2074065" indent="-230452" eaLnBrk="0" hangingPunct="0">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349777B-C361-4E96-9897-CD189B3C8E9C}" type="slidenum">
              <a:rPr lang="en-US" smtClean="0">
                <a:latin typeface="Calibri" pitchFamily="34" charset="0"/>
              </a:rPr>
              <a:pPr eaLnBrk="1" hangingPunct="1"/>
              <a:t>24</a:t>
            </a:fld>
            <a:endParaRPr lang="en-US">
              <a:latin typeface="Calibri" pitchFamily="34" charset="0"/>
            </a:endParaRPr>
          </a:p>
        </p:txBody>
      </p:sp>
    </p:spTree>
    <p:extLst>
      <p:ext uri="{BB962C8B-B14F-4D97-AF65-F5344CB8AC3E}">
        <p14:creationId xmlns:p14="http://schemas.microsoft.com/office/powerpoint/2010/main" val="176108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z="1200" dirty="0"/>
              <a:t>To Know/To Say:</a:t>
            </a:r>
            <a:r>
              <a:rPr lang="en-US" sz="1200" b="0" dirty="0"/>
              <a:t> Explain the process of identifying standards selected for the common formative assessment.</a:t>
            </a:r>
          </a:p>
          <a:p>
            <a:pPr defTabSz="921807" eaLnBrk="1" hangingPunct="1">
              <a:spcBef>
                <a:spcPct val="0"/>
              </a:spcBef>
              <a:defRPr/>
            </a:pPr>
            <a:r>
              <a:rPr lang="en-US" sz="1200" b="0" dirty="0"/>
              <a:t>1. Leverage: Which standards are essential in multiple content areas (cross-curricular).</a:t>
            </a:r>
          </a:p>
          <a:p>
            <a:pPr eaLnBrk="1" hangingPunct="1">
              <a:spcBef>
                <a:spcPct val="0"/>
              </a:spcBef>
              <a:buFont typeface="Calibri" pitchFamily="34" charset="0"/>
              <a:buNone/>
            </a:pPr>
            <a:r>
              <a:rPr lang="en-US" sz="1200" b="0" dirty="0"/>
              <a:t>2. Readiness: Which grade or course specific standards are critical for our students to know and understand to be prepared for the next level of learning? Which standards help going from 4</a:t>
            </a:r>
            <a:r>
              <a:rPr lang="en-US" sz="1200" b="0" baseline="30000" dirty="0"/>
              <a:t>th</a:t>
            </a:r>
            <a:r>
              <a:rPr lang="en-US" sz="1200" b="0" dirty="0"/>
              <a:t> grade to 5</a:t>
            </a:r>
            <a:r>
              <a:rPr lang="en-US" sz="1200" b="0" baseline="30000" dirty="0"/>
              <a:t>th</a:t>
            </a:r>
            <a:r>
              <a:rPr lang="en-US" sz="1200" b="0" dirty="0"/>
              <a:t> grade? From Algebra I to Algebra II?</a:t>
            </a:r>
          </a:p>
          <a:p>
            <a:pPr eaLnBrk="1" hangingPunct="1">
              <a:spcBef>
                <a:spcPct val="0"/>
              </a:spcBef>
              <a:buFont typeface="Calibri" pitchFamily="34" charset="0"/>
              <a:buNone/>
            </a:pPr>
            <a:r>
              <a:rPr lang="en-US" sz="1200" b="0" dirty="0"/>
              <a:t>3. Endurance:  Which standards are life-long skills? Which will be essential beyond school?</a:t>
            </a:r>
          </a:p>
          <a:p>
            <a:pPr eaLnBrk="1" hangingPunct="1">
              <a:spcBef>
                <a:spcPct val="0"/>
              </a:spcBef>
              <a:buFont typeface="Calibri" pitchFamily="34" charset="0"/>
              <a:buNone/>
            </a:pPr>
            <a:r>
              <a:rPr lang="en-US" sz="1200" b="0" dirty="0"/>
              <a:t>4. Which of these standards based on our high stakes assessment data do we need to emphasize? Look at trend data for this—hard to choose based on one assessment?  </a:t>
            </a:r>
          </a:p>
          <a:p>
            <a:pPr eaLnBrk="1" hangingPunct="1">
              <a:spcBef>
                <a:spcPct val="0"/>
              </a:spcBef>
              <a:buFont typeface="Calibri" pitchFamily="34" charset="0"/>
              <a:buNone/>
            </a:pPr>
            <a:r>
              <a:rPr lang="en-US" sz="1200" b="0" dirty="0"/>
              <a:t> </a:t>
            </a:r>
          </a:p>
          <a:p>
            <a:pPr eaLnBrk="1" hangingPunct="1">
              <a:spcBef>
                <a:spcPct val="0"/>
              </a:spcBef>
              <a:buFont typeface="Calibri" pitchFamily="34" charset="0"/>
              <a:buNone/>
            </a:pPr>
            <a:r>
              <a:rPr lang="en-US" sz="1200" dirty="0"/>
              <a:t>To Do: </a:t>
            </a:r>
            <a:r>
              <a:rPr lang="en-US" sz="1200" b="0" dirty="0"/>
              <a:t>Have participants use their current standards and pick a grade level or course level. Using just a portion of the standards document, have participants practice finding a priority standard for their grade or course. When finished, share with table group and defend choices.</a:t>
            </a:r>
          </a:p>
          <a:p>
            <a:pPr eaLnBrk="1" hangingPunct="1">
              <a:spcBef>
                <a:spcPct val="0"/>
              </a:spcBef>
              <a:buFont typeface="Calibri" pitchFamily="34" charset="0"/>
              <a:buNone/>
            </a:pPr>
            <a:endParaRPr lang="en-US" sz="1200" b="0" dirty="0"/>
          </a:p>
          <a:p>
            <a:pPr eaLnBrk="1" hangingPunct="1">
              <a:spcBef>
                <a:spcPct val="0"/>
              </a:spcBef>
              <a:buFont typeface="Calibri" pitchFamily="34" charset="0"/>
              <a:buNone/>
            </a:pPr>
            <a:r>
              <a:rPr lang="en-US" sz="1200" b="1" dirty="0"/>
              <a:t>Reference: </a:t>
            </a:r>
            <a:r>
              <a:rPr lang="en-US" sz="1200" b="0" dirty="0"/>
              <a:t>Reeves, D. B. (2002). </a:t>
            </a:r>
            <a:r>
              <a:rPr lang="en-US" sz="1200" b="0" i="1" dirty="0"/>
              <a:t>The leader’s guide to standards: A blueprint for educational equity and excellence.</a:t>
            </a:r>
            <a:r>
              <a:rPr lang="en-US" sz="1200" b="0" i="0" dirty="0"/>
              <a:t> San Francisco, CA: </a:t>
            </a:r>
            <a:r>
              <a:rPr lang="en-US" sz="1200" b="0" i="0" dirty="0" err="1"/>
              <a:t>Jossey</a:t>
            </a:r>
            <a:r>
              <a:rPr lang="en-US" sz="1200" b="0" i="0" dirty="0"/>
              <a:t>-Bass.</a:t>
            </a:r>
            <a:endParaRPr lang="en-US" sz="1200" b="0" dirty="0"/>
          </a:p>
        </p:txBody>
      </p:sp>
    </p:spTree>
    <p:extLst>
      <p:ext uri="{BB962C8B-B14F-4D97-AF65-F5344CB8AC3E}">
        <p14:creationId xmlns:p14="http://schemas.microsoft.com/office/powerpoint/2010/main" val="893318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To Know/To</a:t>
            </a:r>
            <a:r>
              <a:rPr lang="en-US" baseline="0" dirty="0"/>
              <a:t> Say: </a:t>
            </a:r>
            <a:r>
              <a:rPr lang="en-US" b="0" i="0" baseline="0" dirty="0"/>
              <a:t>Another way to look at Priority/Power Standard/ Essential Learnings. When teachers choose standards for formative assessments, these bullets should be additional considerations.</a:t>
            </a:r>
          </a:p>
          <a:p>
            <a:endParaRPr lang="en-US" b="0" i="0" baseline="0" dirty="0"/>
          </a:p>
          <a:p>
            <a:r>
              <a:rPr lang="en-US" b="1" i="0" baseline="0" dirty="0"/>
              <a:t>To Do: </a:t>
            </a:r>
            <a:r>
              <a:rPr lang="en-US" b="0" i="0" baseline="0" dirty="0"/>
              <a:t>Facilitate discussion about how teachers currently decide on essential learnings for students.</a:t>
            </a:r>
            <a:endParaRPr lang="en-US" b="1" dirty="0"/>
          </a:p>
        </p:txBody>
      </p:sp>
      <p:sp>
        <p:nvSpPr>
          <p:cNvPr id="4" name="Date Placeholder 3"/>
          <p:cNvSpPr>
            <a:spLocks noGrp="1"/>
          </p:cNvSpPr>
          <p:nvPr>
            <p:ph type="dt" sz="quarter" idx="1"/>
          </p:nvPr>
        </p:nvSpPr>
        <p:spPr/>
        <p:txBody>
          <a:bodyPr/>
          <a:lstStyle/>
          <a:p>
            <a:pPr>
              <a:defRPr/>
            </a:pPr>
            <a:r>
              <a:rPr lang="en-US"/>
              <a:t>1/6/2011</a:t>
            </a:r>
          </a:p>
        </p:txBody>
      </p:sp>
      <p:sp>
        <p:nvSpPr>
          <p:cNvPr id="9216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68" indent="-288065" eaLnBrk="0" hangingPunct="0">
              <a:defRPr>
                <a:solidFill>
                  <a:schemeClr val="tx1"/>
                </a:solidFill>
                <a:latin typeface="Arial" pitchFamily="34" charset="0"/>
                <a:cs typeface="Arial" pitchFamily="34" charset="0"/>
              </a:defRPr>
            </a:lvl2pPr>
            <a:lvl3pPr marL="1152258" indent="-230452" eaLnBrk="0" hangingPunct="0">
              <a:defRPr>
                <a:solidFill>
                  <a:schemeClr val="tx1"/>
                </a:solidFill>
                <a:latin typeface="Arial" pitchFamily="34" charset="0"/>
                <a:cs typeface="Arial" pitchFamily="34" charset="0"/>
              </a:defRPr>
            </a:lvl3pPr>
            <a:lvl4pPr marL="1613162" indent="-230452" eaLnBrk="0" hangingPunct="0">
              <a:defRPr>
                <a:solidFill>
                  <a:schemeClr val="tx1"/>
                </a:solidFill>
                <a:latin typeface="Arial" pitchFamily="34" charset="0"/>
                <a:cs typeface="Arial" pitchFamily="34" charset="0"/>
              </a:defRPr>
            </a:lvl4pPr>
            <a:lvl5pPr marL="2074065" indent="-230452" eaLnBrk="0" hangingPunct="0">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6847F36-A597-4F22-8D5D-7BBC39F58958}" type="slidenum">
              <a:rPr lang="en-US" smtClean="0">
                <a:latin typeface="Calibri" pitchFamily="34" charset="0"/>
              </a:rPr>
              <a:pPr eaLnBrk="1" hangingPunct="1"/>
              <a:t>26</a:t>
            </a:fld>
            <a:endParaRPr lang="en-US">
              <a:latin typeface="Calibri" pitchFamily="34" charset="0"/>
            </a:endParaRPr>
          </a:p>
        </p:txBody>
      </p:sp>
    </p:spTree>
    <p:extLst>
      <p:ext uri="{BB962C8B-B14F-4D97-AF65-F5344CB8AC3E}">
        <p14:creationId xmlns:p14="http://schemas.microsoft.com/office/powerpoint/2010/main" val="3167337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To Know/To Say: </a:t>
            </a:r>
            <a:r>
              <a:rPr lang="en-US" b="0" dirty="0"/>
              <a:t>This is just a reminder that CFAs are used FOR LEARNING as a measure to determine students progress towards proficiency. Also this</a:t>
            </a:r>
            <a:r>
              <a:rPr lang="en-US" b="0" baseline="0" dirty="0"/>
              <a:t> quote is connected to Robert Marzano’s observation that schools would have to be K-22 in order to master state standards.</a:t>
            </a:r>
          </a:p>
          <a:p>
            <a:pPr eaLnBrk="1" hangingPunct="1">
              <a:spcBef>
                <a:spcPct val="0"/>
              </a:spcBef>
            </a:pPr>
            <a:endParaRPr lang="en-US" b="0" baseline="0" dirty="0"/>
          </a:p>
          <a:p>
            <a:pPr eaLnBrk="1" hangingPunct="1">
              <a:spcBef>
                <a:spcPct val="0"/>
              </a:spcBef>
            </a:pPr>
            <a:r>
              <a:rPr lang="en-US" b="1" baseline="0" dirty="0"/>
              <a:t>To Do: </a:t>
            </a:r>
            <a:r>
              <a:rPr lang="en-US" b="0" baseline="0" dirty="0"/>
              <a:t>Optional discussion about how participants decide on which standards should have the most focus.</a:t>
            </a:r>
          </a:p>
          <a:p>
            <a:pPr eaLnBrk="1" hangingPunct="1">
              <a:spcBef>
                <a:spcPct val="0"/>
              </a:spcBef>
            </a:pPr>
            <a:endParaRPr lang="en-US" b="0" baseline="0" dirty="0"/>
          </a:p>
          <a:p>
            <a:pPr eaLnBrk="1" hangingPunct="1">
              <a:spcBef>
                <a:spcPct val="0"/>
              </a:spcBef>
            </a:pPr>
            <a:r>
              <a:rPr lang="en-US" b="1" baseline="0" dirty="0"/>
              <a:t>Reference: </a:t>
            </a:r>
            <a:r>
              <a:rPr lang="en-US" b="0" baseline="0" dirty="0" err="1"/>
              <a:t>Popham</a:t>
            </a:r>
            <a:r>
              <a:rPr lang="en-US" b="0" baseline="0" dirty="0"/>
              <a:t>, W. J.  (2003). </a:t>
            </a:r>
            <a:r>
              <a:rPr lang="en-US" b="0" i="1" baseline="0" dirty="0"/>
              <a:t>Test better, teach better: The instructional role of assessment. </a:t>
            </a:r>
            <a:r>
              <a:rPr lang="en-US" b="0" i="0" baseline="0" dirty="0"/>
              <a:t>Alexandria, VA:  Association for Supervision and Curriculum Development.</a:t>
            </a:r>
            <a:endParaRPr lang="en-US" b="1" dirty="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010" eaLnBrk="0" hangingPunct="0">
              <a:defRPr>
                <a:solidFill>
                  <a:schemeClr val="tx1"/>
                </a:solidFill>
                <a:latin typeface="Arial" pitchFamily="34" charset="0"/>
                <a:cs typeface="Arial" pitchFamily="34" charset="0"/>
              </a:defRPr>
            </a:lvl1pPr>
            <a:lvl2pPr marL="748968" indent="-288065" defTabSz="933010" eaLnBrk="0" hangingPunct="0">
              <a:defRPr>
                <a:solidFill>
                  <a:schemeClr val="tx1"/>
                </a:solidFill>
                <a:latin typeface="Arial" pitchFamily="34" charset="0"/>
                <a:cs typeface="Arial" pitchFamily="34" charset="0"/>
              </a:defRPr>
            </a:lvl2pPr>
            <a:lvl3pPr marL="1152258" indent="-230452" defTabSz="933010" eaLnBrk="0" hangingPunct="0">
              <a:defRPr>
                <a:solidFill>
                  <a:schemeClr val="tx1"/>
                </a:solidFill>
                <a:latin typeface="Arial" pitchFamily="34" charset="0"/>
                <a:cs typeface="Arial" pitchFamily="34" charset="0"/>
              </a:defRPr>
            </a:lvl3pPr>
            <a:lvl4pPr marL="1613162" indent="-230452" defTabSz="933010" eaLnBrk="0" hangingPunct="0">
              <a:defRPr>
                <a:solidFill>
                  <a:schemeClr val="tx1"/>
                </a:solidFill>
                <a:latin typeface="Arial" pitchFamily="34" charset="0"/>
                <a:cs typeface="Arial" pitchFamily="34" charset="0"/>
              </a:defRPr>
            </a:lvl4pPr>
            <a:lvl5pPr marL="2074065" indent="-230452" defTabSz="933010" eaLnBrk="0" hangingPunct="0">
              <a:defRPr>
                <a:solidFill>
                  <a:schemeClr val="tx1"/>
                </a:solidFill>
                <a:latin typeface="Arial" pitchFamily="34" charset="0"/>
                <a:cs typeface="Arial" pitchFamily="34" charset="0"/>
              </a:defRPr>
            </a:lvl5pPr>
            <a:lvl6pPr marL="2534968" indent="-230452" defTabSz="933010" eaLnBrk="0" fontAlgn="base" hangingPunct="0">
              <a:spcBef>
                <a:spcPct val="0"/>
              </a:spcBef>
              <a:spcAft>
                <a:spcPct val="0"/>
              </a:spcAft>
              <a:defRPr>
                <a:solidFill>
                  <a:schemeClr val="tx1"/>
                </a:solidFill>
                <a:latin typeface="Arial" pitchFamily="34" charset="0"/>
                <a:cs typeface="Arial" pitchFamily="34" charset="0"/>
              </a:defRPr>
            </a:lvl6pPr>
            <a:lvl7pPr marL="2995872" indent="-230452" defTabSz="933010" eaLnBrk="0" fontAlgn="base" hangingPunct="0">
              <a:spcBef>
                <a:spcPct val="0"/>
              </a:spcBef>
              <a:spcAft>
                <a:spcPct val="0"/>
              </a:spcAft>
              <a:defRPr>
                <a:solidFill>
                  <a:schemeClr val="tx1"/>
                </a:solidFill>
                <a:latin typeface="Arial" pitchFamily="34" charset="0"/>
                <a:cs typeface="Arial" pitchFamily="34" charset="0"/>
              </a:defRPr>
            </a:lvl7pPr>
            <a:lvl8pPr marL="3456775" indent="-230452" defTabSz="933010" eaLnBrk="0" fontAlgn="base" hangingPunct="0">
              <a:spcBef>
                <a:spcPct val="0"/>
              </a:spcBef>
              <a:spcAft>
                <a:spcPct val="0"/>
              </a:spcAft>
              <a:defRPr>
                <a:solidFill>
                  <a:schemeClr val="tx1"/>
                </a:solidFill>
                <a:latin typeface="Arial" pitchFamily="34" charset="0"/>
                <a:cs typeface="Arial" pitchFamily="34" charset="0"/>
              </a:defRPr>
            </a:lvl8pPr>
            <a:lvl9pPr marL="3917678" indent="-230452" defTabSz="93301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5646297-4D78-4BF9-8B47-1B947666B0CE}" type="slidenum">
              <a:rPr lang="en-US" smtClean="0">
                <a:latin typeface="Calibri" pitchFamily="34" charset="0"/>
                <a:ea typeface="MS PGothic" pitchFamily="34" charset="-128"/>
              </a:rPr>
              <a:pPr eaLnBrk="1" hangingPunct="1"/>
              <a:t>27</a:t>
            </a:fld>
            <a:endParaRPr lang="en-US">
              <a:latin typeface="Calibri" pitchFamily="34" charset="0"/>
              <a:ea typeface="MS PGothic" pitchFamily="34" charset="-128"/>
            </a:endParaRPr>
          </a:p>
        </p:txBody>
      </p:sp>
    </p:spTree>
    <p:extLst>
      <p:ext uri="{BB962C8B-B14F-4D97-AF65-F5344CB8AC3E}">
        <p14:creationId xmlns:p14="http://schemas.microsoft.com/office/powerpoint/2010/main" val="1693761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8606" eaLnBrk="1" hangingPunct="1">
              <a:spcBef>
                <a:spcPct val="0"/>
              </a:spcBef>
              <a:defRPr/>
            </a:pPr>
            <a:r>
              <a:rPr lang="en-US" b="1" dirty="0">
                <a:ea typeface="MS PGothic" pitchFamily="34" charset="-128"/>
              </a:rPr>
              <a:t>To Know/To Say: </a:t>
            </a:r>
            <a:r>
              <a:rPr lang="en-US" b="0" dirty="0">
                <a:ea typeface="MS PGothic" pitchFamily="34" charset="-128"/>
              </a:rPr>
              <a:t>This is the first working step for participants. </a:t>
            </a:r>
            <a:r>
              <a:rPr lang="en-US" b="0" baseline="0" dirty="0">
                <a:ea typeface="MS PGothic" pitchFamily="34" charset="-128"/>
              </a:rPr>
              <a:t>If a school district already has a template in place, continue to use district templates.  Order of steps do not have to follow this order. Sometimes trainers prefer to talk about Essential Questions (step 5) before the Big Idea (Step 4). Presenter should also point out that the yellow sections will be completed during this Module and the pink sections will be completed in Module 3.</a:t>
            </a:r>
          </a:p>
          <a:p>
            <a:pPr defTabSz="918606" eaLnBrk="1" hangingPunct="1">
              <a:spcBef>
                <a:spcPct val="0"/>
              </a:spcBef>
              <a:defRPr/>
            </a:pPr>
            <a:endParaRPr lang="en-US" b="1" baseline="0" dirty="0">
              <a:ea typeface="MS PGothic" pitchFamily="34" charset="-128"/>
            </a:endParaRPr>
          </a:p>
          <a:p>
            <a:pPr defTabSz="918606" eaLnBrk="1" hangingPunct="1">
              <a:spcBef>
                <a:spcPct val="0"/>
              </a:spcBef>
              <a:defRPr/>
            </a:pPr>
            <a:r>
              <a:rPr lang="en-US" b="1" baseline="0" dirty="0">
                <a:ea typeface="MS PGothic" pitchFamily="34" charset="-128"/>
              </a:rPr>
              <a:t>To Do: </a:t>
            </a:r>
            <a:r>
              <a:rPr lang="en-US" b="0" dirty="0">
                <a:ea typeface="MS PGothic" pitchFamily="34" charset="-128"/>
              </a:rPr>
              <a:t>Give participants about 10-15 minutes to do these first two steps</a:t>
            </a:r>
            <a:r>
              <a:rPr lang="en-US" b="0" baseline="0" dirty="0">
                <a:ea typeface="MS PGothic" pitchFamily="34" charset="-128"/>
              </a:rPr>
              <a:t> (topic or unit focus and standards within that unit).</a:t>
            </a:r>
            <a:r>
              <a:rPr lang="en-US" b="0" dirty="0">
                <a:ea typeface="MS PGothic" pitchFamily="34" charset="-128"/>
              </a:rPr>
              <a:t> Circulate among them to answer questions and gauge who is finishing and how quickly.</a:t>
            </a:r>
          </a:p>
          <a:p>
            <a:pPr defTabSz="918606" eaLnBrk="1" hangingPunct="1">
              <a:spcBef>
                <a:spcPct val="0"/>
              </a:spcBef>
            </a:pPr>
            <a:endParaRPr lang="en-US" b="0" dirty="0">
              <a:ea typeface="MS PGothic" pitchFamily="34" charset="-128"/>
            </a:endParaRPr>
          </a:p>
          <a:p>
            <a:pPr defTabSz="918606" eaLnBrk="1" hangingPunct="1">
              <a:spcBef>
                <a:spcPct val="0"/>
              </a:spcBef>
            </a:pPr>
            <a:r>
              <a:rPr lang="en-US" b="1" dirty="0">
                <a:ea typeface="MS PGothic" pitchFamily="34" charset="-128"/>
              </a:rPr>
              <a:t>Handouts: </a:t>
            </a:r>
            <a:r>
              <a:rPr lang="en-US" b="0" dirty="0">
                <a:ea typeface="MS PGothic" pitchFamily="34" charset="-128"/>
              </a:rPr>
              <a:t>Unit of Study Template (Participants</a:t>
            </a:r>
            <a:r>
              <a:rPr lang="en-US" b="0" baseline="0" dirty="0">
                <a:ea typeface="MS PGothic" pitchFamily="34" charset="-128"/>
              </a:rPr>
              <a:t> will need to use the content standards they brought with them.)</a:t>
            </a:r>
          </a:p>
          <a:p>
            <a:pPr defTabSz="918606" eaLnBrk="1" hangingPunct="1">
              <a:spcBef>
                <a:spcPct val="0"/>
              </a:spcBef>
            </a:pPr>
            <a:endParaRPr lang="en-US" b="0" baseline="0" dirty="0">
              <a:ea typeface="MS PGothic" pitchFamily="34" charset="-128"/>
            </a:endParaRPr>
          </a:p>
          <a:p>
            <a:pPr marL="0" marR="0" indent="0" algn="l" defTabSz="918606" rtl="0" eaLnBrk="1" fontAlgn="base" latinLnBrk="0" hangingPunct="1">
              <a:lnSpc>
                <a:spcPct val="100000"/>
              </a:lnSpc>
              <a:spcBef>
                <a:spcPct val="0"/>
              </a:spcBef>
              <a:spcAft>
                <a:spcPct val="0"/>
              </a:spcAft>
              <a:buClrTx/>
              <a:buSzTx/>
              <a:buFontTx/>
              <a:buNone/>
              <a:tabLst/>
              <a:defRPr/>
            </a:pPr>
            <a:r>
              <a:rPr lang="en-US" b="1" baseline="0" dirty="0"/>
              <a:t>Resources: </a:t>
            </a:r>
            <a:r>
              <a:rPr lang="en-US" b="0" baseline="0" dirty="0"/>
              <a:t>Ainsworth, L. (2010). </a:t>
            </a:r>
            <a:r>
              <a:rPr lang="en-US" b="0" i="1" baseline="0" dirty="0"/>
              <a:t>Planning for rigorous curriculum design. </a:t>
            </a:r>
            <a:r>
              <a:rPr lang="en-US" b="0" i="0" baseline="0" dirty="0"/>
              <a:t>Englewood, CA: Lead and Learn Center.</a:t>
            </a:r>
            <a:endParaRPr lang="en-US" b="0" baseline="0" dirty="0"/>
          </a:p>
          <a:p>
            <a:pPr marL="0" marR="0" indent="0" algn="l" defTabSz="918606" rtl="0" eaLnBrk="1" fontAlgn="base" latinLnBrk="0" hangingPunct="1">
              <a:lnSpc>
                <a:spcPct val="100000"/>
              </a:lnSpc>
              <a:spcBef>
                <a:spcPct val="0"/>
              </a:spcBef>
              <a:spcAft>
                <a:spcPct val="0"/>
              </a:spcAft>
              <a:buClrTx/>
              <a:buSzTx/>
              <a:buFontTx/>
              <a:buNone/>
              <a:tabLst/>
              <a:defRPr/>
            </a:pPr>
            <a:endParaRPr lang="en-US" b="1" baseline="0" dirty="0"/>
          </a:p>
          <a:p>
            <a:pPr marL="0" marR="0" indent="0" algn="l" defTabSz="918606" rtl="0" eaLnBrk="1" fontAlgn="base" latinLnBrk="0" hangingPunct="1">
              <a:lnSpc>
                <a:spcPct val="100000"/>
              </a:lnSpc>
              <a:spcBef>
                <a:spcPct val="0"/>
              </a:spcBef>
              <a:spcAft>
                <a:spcPct val="0"/>
              </a:spcAft>
              <a:buClrTx/>
              <a:buSzTx/>
              <a:buFontTx/>
              <a:buNone/>
              <a:tabLst/>
              <a:defRPr/>
            </a:pPr>
            <a:r>
              <a:rPr lang="en-US" b="0" baseline="0" dirty="0"/>
              <a:t>Ainsworth, L. &amp; </a:t>
            </a:r>
            <a:r>
              <a:rPr lang="en-US" b="0" baseline="0" dirty="0" err="1"/>
              <a:t>Viegut</a:t>
            </a:r>
            <a:r>
              <a:rPr lang="en-US" b="0" baseline="0" dirty="0"/>
              <a:t>, D. (2006). </a:t>
            </a:r>
            <a:r>
              <a:rPr lang="en-US" b="0" i="1" baseline="0" dirty="0"/>
              <a:t>Common formative assessment: How to connect standards-based instruction and assessment. </a:t>
            </a:r>
            <a:r>
              <a:rPr lang="en-US" b="0" i="0" baseline="0" dirty="0"/>
              <a:t>Thousand Oaks, CA: Corwin Press.</a:t>
            </a:r>
            <a:endParaRPr lang="en-US" b="1" dirty="0"/>
          </a:p>
        </p:txBody>
      </p:sp>
    </p:spTree>
    <p:extLst>
      <p:ext uri="{BB962C8B-B14F-4D97-AF65-F5344CB8AC3E}">
        <p14:creationId xmlns:p14="http://schemas.microsoft.com/office/powerpoint/2010/main" val="34722713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To Know/To Say: </a:t>
            </a:r>
            <a:r>
              <a:rPr lang="en-US" b="0" dirty="0"/>
              <a:t>Participants will find</a:t>
            </a:r>
            <a:r>
              <a:rPr lang="en-US" b="0" baseline="0" dirty="0"/>
              <a:t> their clocks and locate their 3 o’clock partner. Using the information on their templates, have partners discuss the questions or reflections on this slide.</a:t>
            </a:r>
          </a:p>
          <a:p>
            <a:endParaRPr lang="en-US" b="0" baseline="0" dirty="0"/>
          </a:p>
          <a:p>
            <a:r>
              <a:rPr lang="en-US" b="1" baseline="0" dirty="0"/>
              <a:t> To Do: </a:t>
            </a:r>
            <a:r>
              <a:rPr lang="en-US" b="0" baseline="0" dirty="0"/>
              <a:t>Ask for volunteers to share out highlights from discussions.</a:t>
            </a:r>
            <a:endParaRPr lang="en-US" b="1" dirty="0"/>
          </a:p>
        </p:txBody>
      </p:sp>
      <p:sp>
        <p:nvSpPr>
          <p:cNvPr id="4" name="Date Placeholder 3"/>
          <p:cNvSpPr>
            <a:spLocks noGrp="1"/>
          </p:cNvSpPr>
          <p:nvPr>
            <p:ph type="dt" sz="quarter" idx="1"/>
          </p:nvPr>
        </p:nvSpPr>
        <p:spPr/>
        <p:txBody>
          <a:bodyPr/>
          <a:lstStyle/>
          <a:p>
            <a:pPr>
              <a:defRPr/>
            </a:pPr>
            <a:r>
              <a:rPr lang="en-US"/>
              <a:t>1/6/2011</a:t>
            </a:r>
          </a:p>
        </p:txBody>
      </p:sp>
      <p:sp>
        <p:nvSpPr>
          <p:cNvPr id="9523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68" indent="-288065" eaLnBrk="0" hangingPunct="0">
              <a:defRPr>
                <a:solidFill>
                  <a:schemeClr val="tx1"/>
                </a:solidFill>
                <a:latin typeface="Arial" pitchFamily="34" charset="0"/>
                <a:cs typeface="Arial" pitchFamily="34" charset="0"/>
              </a:defRPr>
            </a:lvl2pPr>
            <a:lvl3pPr marL="1152258" indent="-230452" eaLnBrk="0" hangingPunct="0">
              <a:defRPr>
                <a:solidFill>
                  <a:schemeClr val="tx1"/>
                </a:solidFill>
                <a:latin typeface="Arial" pitchFamily="34" charset="0"/>
                <a:cs typeface="Arial" pitchFamily="34" charset="0"/>
              </a:defRPr>
            </a:lvl3pPr>
            <a:lvl4pPr marL="1613162" indent="-230452" eaLnBrk="0" hangingPunct="0">
              <a:defRPr>
                <a:solidFill>
                  <a:schemeClr val="tx1"/>
                </a:solidFill>
                <a:latin typeface="Arial" pitchFamily="34" charset="0"/>
                <a:cs typeface="Arial" pitchFamily="34" charset="0"/>
              </a:defRPr>
            </a:lvl4pPr>
            <a:lvl5pPr marL="2074065" indent="-230452" eaLnBrk="0" hangingPunct="0">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0375EBA-667F-40DD-85A3-16A09EFBDE55}" type="slidenum">
              <a:rPr lang="en-US" smtClean="0">
                <a:latin typeface="Calibri" pitchFamily="34" charset="0"/>
              </a:rPr>
              <a:pPr eaLnBrk="1" hangingPunct="1"/>
              <a:t>29</a:t>
            </a:fld>
            <a:endParaRPr lang="en-US">
              <a:latin typeface="Calibri" pitchFamily="34" charset="0"/>
            </a:endParaRPr>
          </a:p>
        </p:txBody>
      </p:sp>
    </p:spTree>
    <p:extLst>
      <p:ext uri="{BB962C8B-B14F-4D97-AF65-F5344CB8AC3E}">
        <p14:creationId xmlns:p14="http://schemas.microsoft.com/office/powerpoint/2010/main" val="76608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Know: </a:t>
            </a:r>
            <a:r>
              <a:rPr lang="en-US" b="0" dirty="0"/>
              <a:t>Supplies needed for the second module, Meaningful Learning Targets, of the CFA Learning Package.</a:t>
            </a:r>
            <a:endParaRPr lang="en-US" dirty="0"/>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6BD98730-7529-48CB-A71A-E7743BE2300B}" type="slidenum">
              <a:rPr lang="en-US" smtClean="0"/>
              <a:pPr>
                <a:defRPr/>
              </a:pPr>
              <a:t>3</a:t>
            </a:fld>
            <a:endParaRPr lang="en-US"/>
          </a:p>
        </p:txBody>
      </p:sp>
    </p:spTree>
    <p:extLst>
      <p:ext uri="{BB962C8B-B14F-4D97-AF65-F5344CB8AC3E}">
        <p14:creationId xmlns:p14="http://schemas.microsoft.com/office/powerpoint/2010/main" val="2038483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To Know/To Say: </a:t>
            </a:r>
            <a:r>
              <a:rPr lang="en-US" b="0" dirty="0"/>
              <a:t>This is step three of understanding Meaningful Learning Targets</a:t>
            </a:r>
          </a:p>
          <a:p>
            <a:endParaRPr lang="en-US" b="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Resource: </a:t>
            </a:r>
            <a:r>
              <a:rPr lang="en-US" b="0" baseline="0" dirty="0"/>
              <a:t>Ainsworth, L. &amp; </a:t>
            </a:r>
            <a:r>
              <a:rPr lang="en-US" b="0" baseline="0" dirty="0" err="1"/>
              <a:t>Viegut</a:t>
            </a:r>
            <a:r>
              <a:rPr lang="en-US" b="0" baseline="0" dirty="0"/>
              <a:t>, D. (2006). </a:t>
            </a:r>
            <a:r>
              <a:rPr lang="en-US" b="0" i="1" baseline="0" dirty="0"/>
              <a:t>Common formative assessment: How to connect standards-based instruction and assessment.  </a:t>
            </a:r>
            <a:r>
              <a:rPr lang="en-US" b="0" i="0" baseline="0" dirty="0"/>
              <a:t>Thousand Oaks, CA: Corwin Press.</a:t>
            </a:r>
            <a:endParaRPr lang="en-US" b="1" dirty="0"/>
          </a:p>
        </p:txBody>
      </p:sp>
      <p:sp>
        <p:nvSpPr>
          <p:cNvPr id="4" name="Date Placeholder 3"/>
          <p:cNvSpPr>
            <a:spLocks noGrp="1"/>
          </p:cNvSpPr>
          <p:nvPr>
            <p:ph type="dt" sz="quarter" idx="1"/>
          </p:nvPr>
        </p:nvSpPr>
        <p:spPr/>
        <p:txBody>
          <a:bodyPr/>
          <a:lstStyle/>
          <a:p>
            <a:pPr>
              <a:defRPr/>
            </a:pPr>
            <a:r>
              <a:rPr lang="en-US"/>
              <a:t>1/6/2011</a:t>
            </a:r>
          </a:p>
        </p:txBody>
      </p:sp>
      <p:sp>
        <p:nvSpPr>
          <p:cNvPr id="9626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68" indent="-288065" eaLnBrk="0" hangingPunct="0">
              <a:defRPr>
                <a:solidFill>
                  <a:schemeClr val="tx1"/>
                </a:solidFill>
                <a:latin typeface="Arial" pitchFamily="34" charset="0"/>
                <a:cs typeface="Arial" pitchFamily="34" charset="0"/>
              </a:defRPr>
            </a:lvl2pPr>
            <a:lvl3pPr marL="1152258" indent="-230452" eaLnBrk="0" hangingPunct="0">
              <a:defRPr>
                <a:solidFill>
                  <a:schemeClr val="tx1"/>
                </a:solidFill>
                <a:latin typeface="Arial" pitchFamily="34" charset="0"/>
                <a:cs typeface="Arial" pitchFamily="34" charset="0"/>
              </a:defRPr>
            </a:lvl3pPr>
            <a:lvl4pPr marL="1613162" indent="-230452" eaLnBrk="0" hangingPunct="0">
              <a:defRPr>
                <a:solidFill>
                  <a:schemeClr val="tx1"/>
                </a:solidFill>
                <a:latin typeface="Arial" pitchFamily="34" charset="0"/>
                <a:cs typeface="Arial" pitchFamily="34" charset="0"/>
              </a:defRPr>
            </a:lvl4pPr>
            <a:lvl5pPr marL="2074065" indent="-230452" eaLnBrk="0" hangingPunct="0">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3B90018-7207-4067-9036-BBD2B178D825}" type="slidenum">
              <a:rPr lang="en-US" smtClean="0">
                <a:latin typeface="Calibri" pitchFamily="34" charset="0"/>
              </a:rPr>
              <a:pPr eaLnBrk="1" hangingPunct="1"/>
              <a:t>30</a:t>
            </a:fld>
            <a:endParaRPr lang="en-US">
              <a:latin typeface="Calibri" pitchFamily="34" charset="0"/>
            </a:endParaRPr>
          </a:p>
        </p:txBody>
      </p:sp>
    </p:spTree>
    <p:extLst>
      <p:ext uri="{BB962C8B-B14F-4D97-AF65-F5344CB8AC3E}">
        <p14:creationId xmlns:p14="http://schemas.microsoft.com/office/powerpoint/2010/main" val="1921903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To Know/To Say: </a:t>
            </a:r>
            <a:r>
              <a:rPr lang="en-US" b="0" dirty="0"/>
              <a:t>The collaborative process used to unwrap is key to deeper understanding of the standard, allowing teachers to pinpoint the content and skills that all students need.</a:t>
            </a:r>
            <a:r>
              <a:rPr lang="en-US" b="0" baseline="0" dirty="0"/>
              <a:t> </a:t>
            </a:r>
            <a:r>
              <a:rPr lang="en-US" b="0" dirty="0"/>
              <a:t>Even if you are a singleton</a:t>
            </a:r>
            <a:r>
              <a:rPr lang="en-US" b="0" baseline="0" dirty="0"/>
              <a:t> teacher in your building, you can still collaborate with other teachers and discuss your understanding of a particular standard.</a:t>
            </a:r>
          </a:p>
          <a:p>
            <a:pPr eaLnBrk="1" hangingPunct="1">
              <a:spcBef>
                <a:spcPct val="0"/>
              </a:spcBef>
            </a:pPr>
            <a:endParaRPr lang="en-US" b="0" baseline="0" dirty="0"/>
          </a:p>
          <a:p>
            <a:pPr eaLnBrk="1" hangingPunct="1">
              <a:spcBef>
                <a:spcPct val="0"/>
              </a:spcBef>
            </a:pPr>
            <a:r>
              <a:rPr lang="en-US" b="1" baseline="0" dirty="0"/>
              <a:t>Reference: </a:t>
            </a:r>
            <a:r>
              <a:rPr lang="en-US" b="0" baseline="0" dirty="0"/>
              <a:t>Ainsworth, L. &amp; </a:t>
            </a:r>
            <a:r>
              <a:rPr lang="en-US" b="0" baseline="0" dirty="0" err="1"/>
              <a:t>Viegut</a:t>
            </a:r>
            <a:r>
              <a:rPr lang="en-US" b="0" baseline="0" dirty="0"/>
              <a:t>, D. (2006). </a:t>
            </a:r>
            <a:r>
              <a:rPr lang="en-US" b="0" i="1" baseline="0" dirty="0"/>
              <a:t>Common formative assessment: How to connect standards-based instruction and assessment.  </a:t>
            </a:r>
            <a:r>
              <a:rPr lang="en-US" b="0" i="0" baseline="0" dirty="0"/>
              <a:t>Thousand Oaks, CA: Corwin Press.</a:t>
            </a:r>
            <a:endParaRPr lang="en-US" b="0" dirty="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010" eaLnBrk="0" hangingPunct="0">
              <a:defRPr>
                <a:solidFill>
                  <a:schemeClr val="tx1"/>
                </a:solidFill>
                <a:latin typeface="Arial" pitchFamily="34" charset="0"/>
                <a:cs typeface="Arial" pitchFamily="34" charset="0"/>
              </a:defRPr>
            </a:lvl1pPr>
            <a:lvl2pPr marL="748968" indent="-288065" defTabSz="933010" eaLnBrk="0" hangingPunct="0">
              <a:defRPr>
                <a:solidFill>
                  <a:schemeClr val="tx1"/>
                </a:solidFill>
                <a:latin typeface="Arial" pitchFamily="34" charset="0"/>
                <a:cs typeface="Arial" pitchFamily="34" charset="0"/>
              </a:defRPr>
            </a:lvl2pPr>
            <a:lvl3pPr marL="1152258" indent="-230452" defTabSz="933010" eaLnBrk="0" hangingPunct="0">
              <a:defRPr>
                <a:solidFill>
                  <a:schemeClr val="tx1"/>
                </a:solidFill>
                <a:latin typeface="Arial" pitchFamily="34" charset="0"/>
                <a:cs typeface="Arial" pitchFamily="34" charset="0"/>
              </a:defRPr>
            </a:lvl3pPr>
            <a:lvl4pPr marL="1613162" indent="-230452" defTabSz="933010" eaLnBrk="0" hangingPunct="0">
              <a:defRPr>
                <a:solidFill>
                  <a:schemeClr val="tx1"/>
                </a:solidFill>
                <a:latin typeface="Arial" pitchFamily="34" charset="0"/>
                <a:cs typeface="Arial" pitchFamily="34" charset="0"/>
              </a:defRPr>
            </a:lvl4pPr>
            <a:lvl5pPr marL="2074065" indent="-230452" defTabSz="933010" eaLnBrk="0" hangingPunct="0">
              <a:defRPr>
                <a:solidFill>
                  <a:schemeClr val="tx1"/>
                </a:solidFill>
                <a:latin typeface="Arial" pitchFamily="34" charset="0"/>
                <a:cs typeface="Arial" pitchFamily="34" charset="0"/>
              </a:defRPr>
            </a:lvl5pPr>
            <a:lvl6pPr marL="2534968" indent="-230452" defTabSz="933010" eaLnBrk="0" fontAlgn="base" hangingPunct="0">
              <a:spcBef>
                <a:spcPct val="0"/>
              </a:spcBef>
              <a:spcAft>
                <a:spcPct val="0"/>
              </a:spcAft>
              <a:defRPr>
                <a:solidFill>
                  <a:schemeClr val="tx1"/>
                </a:solidFill>
                <a:latin typeface="Arial" pitchFamily="34" charset="0"/>
                <a:cs typeface="Arial" pitchFamily="34" charset="0"/>
              </a:defRPr>
            </a:lvl6pPr>
            <a:lvl7pPr marL="2995872" indent="-230452" defTabSz="933010" eaLnBrk="0" fontAlgn="base" hangingPunct="0">
              <a:spcBef>
                <a:spcPct val="0"/>
              </a:spcBef>
              <a:spcAft>
                <a:spcPct val="0"/>
              </a:spcAft>
              <a:defRPr>
                <a:solidFill>
                  <a:schemeClr val="tx1"/>
                </a:solidFill>
                <a:latin typeface="Arial" pitchFamily="34" charset="0"/>
                <a:cs typeface="Arial" pitchFamily="34" charset="0"/>
              </a:defRPr>
            </a:lvl7pPr>
            <a:lvl8pPr marL="3456775" indent="-230452" defTabSz="933010" eaLnBrk="0" fontAlgn="base" hangingPunct="0">
              <a:spcBef>
                <a:spcPct val="0"/>
              </a:spcBef>
              <a:spcAft>
                <a:spcPct val="0"/>
              </a:spcAft>
              <a:defRPr>
                <a:solidFill>
                  <a:schemeClr val="tx1"/>
                </a:solidFill>
                <a:latin typeface="Arial" pitchFamily="34" charset="0"/>
                <a:cs typeface="Arial" pitchFamily="34" charset="0"/>
              </a:defRPr>
            </a:lvl8pPr>
            <a:lvl9pPr marL="3917678" indent="-230452" defTabSz="93301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0EBD2BA-572E-41BE-83EB-9103EEE5E076}" type="slidenum">
              <a:rPr lang="en-US" smtClean="0">
                <a:latin typeface="Calibri" pitchFamily="34" charset="0"/>
                <a:ea typeface="MS PGothic" pitchFamily="34" charset="-128"/>
              </a:rPr>
              <a:pPr eaLnBrk="1" hangingPunct="1"/>
              <a:t>31</a:t>
            </a:fld>
            <a:endParaRPr lang="en-US">
              <a:latin typeface="Calibri" pitchFamily="34" charset="0"/>
              <a:ea typeface="MS PGothic" pitchFamily="34" charset="-128"/>
            </a:endParaRPr>
          </a:p>
        </p:txBody>
      </p:sp>
    </p:spTree>
    <p:extLst>
      <p:ext uri="{BB962C8B-B14F-4D97-AF65-F5344CB8AC3E}">
        <p14:creationId xmlns:p14="http://schemas.microsoft.com/office/powerpoint/2010/main" val="3362546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To Know/To Say: </a:t>
            </a:r>
            <a:r>
              <a:rPr lang="en-US" b="0" dirty="0"/>
              <a:t>To introduce this slide, ask participants how many of them are familiar with the “unwrapping” or “unpacking” process. Some will be, but many will not. This can become a steep learning curve for people without a background in “unwrapping,” but assure participants that the provided examples and the opportunity to practice this powerful method for managing the standards will enable them to successfully “unwrap” the standards they have matched to their instructional topic.</a:t>
            </a:r>
          </a:p>
          <a:p>
            <a:pPr eaLnBrk="1" hangingPunct="1">
              <a:spcBef>
                <a:spcPct val="0"/>
              </a:spcBef>
            </a:pPr>
            <a:endParaRPr lang="en-US" b="0" dirty="0"/>
          </a:p>
          <a:p>
            <a:pPr eaLnBrk="1" hangingPunct="1">
              <a:spcBef>
                <a:spcPct val="0"/>
              </a:spcBef>
            </a:pPr>
            <a:r>
              <a:rPr lang="en-US" b="0" dirty="0"/>
              <a:t>It</a:t>
            </a:r>
            <a:r>
              <a:rPr lang="en-US" b="0" baseline="0" dirty="0"/>
              <a:t> is also possible, that participants have a great deal of experience with unwrapping standards. For discussion purposes, ask what method they use or what has been effective for them in the past.</a:t>
            </a:r>
          </a:p>
          <a:p>
            <a:pPr eaLnBrk="1" hangingPunct="1">
              <a:spcBef>
                <a:spcPct val="0"/>
              </a:spcBef>
            </a:pPr>
            <a:endParaRPr lang="en-US" b="0" baseline="0" dirty="0"/>
          </a:p>
          <a:p>
            <a:pPr eaLnBrk="1" hangingPunct="1">
              <a:spcBef>
                <a:spcPct val="0"/>
              </a:spcBef>
            </a:pPr>
            <a:r>
              <a:rPr lang="en-US" b="0" baseline="0" dirty="0"/>
              <a:t>Another method of unwrapping is to look at the grade/content just previous to the participant’s grade or content. Ask participants to identify what new learning is taking place? What skills are supposed to be mastered at this point?</a:t>
            </a:r>
          </a:p>
          <a:p>
            <a:pPr eaLnBrk="1" hangingPunct="1">
              <a:spcBef>
                <a:spcPct val="0"/>
              </a:spcBef>
            </a:pPr>
            <a:endParaRPr lang="en-US" b="0" baseline="0" dirty="0"/>
          </a:p>
          <a:p>
            <a:pPr eaLnBrk="1" hangingPunct="1">
              <a:spcBef>
                <a:spcPct val="0"/>
              </a:spcBef>
            </a:pPr>
            <a:r>
              <a:rPr lang="en-US" b="1" baseline="0" dirty="0"/>
              <a:t>To Do: </a:t>
            </a:r>
            <a:r>
              <a:rPr lang="en-US" b="0" baseline="0" dirty="0"/>
              <a:t>Facilitate discussion of unwrapping standards.</a:t>
            </a:r>
          </a:p>
          <a:p>
            <a:pPr eaLnBrk="1" hangingPunct="1">
              <a:spcBef>
                <a:spcPct val="0"/>
              </a:spcBef>
            </a:pPr>
            <a:endParaRPr lang="en-US" b="0" baseline="0" dirty="0"/>
          </a:p>
          <a:p>
            <a:pPr eaLnBrk="1" hangingPunct="1">
              <a:spcBef>
                <a:spcPct val="0"/>
              </a:spcBef>
            </a:pPr>
            <a:r>
              <a:rPr lang="en-US" b="1" baseline="0" dirty="0"/>
              <a:t>Reference: </a:t>
            </a:r>
            <a:r>
              <a:rPr lang="en-US" b="0" baseline="0" dirty="0"/>
              <a:t>Ainsworth, L. &amp; </a:t>
            </a:r>
            <a:r>
              <a:rPr lang="en-US" b="0" baseline="0" dirty="0" err="1"/>
              <a:t>Viegut</a:t>
            </a:r>
            <a:r>
              <a:rPr lang="en-US" b="0" baseline="0" dirty="0"/>
              <a:t>, D. (2006). </a:t>
            </a:r>
            <a:r>
              <a:rPr lang="en-US" b="0" i="1" baseline="0" dirty="0"/>
              <a:t>Common formative assessment: How to connect standards-based instruction and assessment.  </a:t>
            </a:r>
            <a:r>
              <a:rPr lang="en-US" b="0" i="0" baseline="0" dirty="0"/>
              <a:t>Thousand Oaks, CA: Corwin Press.</a:t>
            </a:r>
            <a:endParaRPr lang="en-US" b="1" dirty="0"/>
          </a:p>
        </p:txBody>
      </p:sp>
    </p:spTree>
    <p:extLst>
      <p:ext uri="{BB962C8B-B14F-4D97-AF65-F5344CB8AC3E}">
        <p14:creationId xmlns:p14="http://schemas.microsoft.com/office/powerpoint/2010/main" val="39182529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t>To Know/To</a:t>
            </a:r>
            <a:r>
              <a:rPr lang="en-US" b="1" baseline="0" dirty="0"/>
              <a:t> Say: </a:t>
            </a:r>
            <a:r>
              <a:rPr lang="en-US" b="0" baseline="0" dirty="0"/>
              <a:t>For practice, look at the standard on the slide. </a:t>
            </a:r>
            <a:r>
              <a:rPr lang="en-US" b="0" dirty="0"/>
              <a:t>Ask participants to determine the nouns and verbs independently or with a partner.</a:t>
            </a:r>
            <a:r>
              <a:rPr lang="en-US" b="0" baseline="0" dirty="0"/>
              <a:t> </a:t>
            </a:r>
          </a:p>
          <a:p>
            <a:pPr eaLnBrk="1" hangingPunct="1">
              <a:spcBef>
                <a:spcPct val="0"/>
              </a:spcBef>
            </a:pPr>
            <a:endParaRPr lang="en-US" b="0" baseline="0" dirty="0"/>
          </a:p>
          <a:p>
            <a:pPr eaLnBrk="1" hangingPunct="1">
              <a:spcBef>
                <a:spcPct val="0"/>
              </a:spcBef>
            </a:pPr>
            <a:r>
              <a:rPr lang="en-US" b="0" dirty="0"/>
              <a:t>Note: Sometimes the wording of a standard, benchmark, or grade level expectation is confusing in terms of identifying the skills (verbs) and concepts (nouns or noun phrases). The important thing to remember is to identify what the student is expected to do (skill) and know (noun).  </a:t>
            </a:r>
          </a:p>
          <a:p>
            <a:pPr eaLnBrk="1" hangingPunct="1">
              <a:spcBef>
                <a:spcPct val="0"/>
              </a:spcBef>
            </a:pPr>
            <a:r>
              <a:rPr lang="en-US" b="0" dirty="0"/>
              <a:t> </a:t>
            </a:r>
          </a:p>
          <a:p>
            <a:pPr eaLnBrk="1" hangingPunct="1">
              <a:spcBef>
                <a:spcPct val="0"/>
              </a:spcBef>
            </a:pPr>
            <a:r>
              <a:rPr lang="en-US" b="1" dirty="0"/>
              <a:t>To</a:t>
            </a:r>
            <a:r>
              <a:rPr lang="en-US" b="1" baseline="0" dirty="0"/>
              <a:t> Do: </a:t>
            </a:r>
            <a:r>
              <a:rPr lang="en-US" b="0" baseline="0" dirty="0"/>
              <a:t>When participants are finished, show the markings.</a:t>
            </a:r>
          </a:p>
          <a:p>
            <a:pPr eaLnBrk="1" hangingPunct="1">
              <a:spcBef>
                <a:spcPct val="0"/>
              </a:spcBef>
            </a:pPr>
            <a:endParaRPr lang="en-US" b="0" baseline="0" dirty="0"/>
          </a:p>
          <a:p>
            <a:pPr eaLnBrk="1" hangingPunct="1">
              <a:spcBef>
                <a:spcPct val="0"/>
              </a:spcBef>
            </a:pPr>
            <a:r>
              <a:rPr lang="en-US" b="1" baseline="0" dirty="0"/>
              <a:t>Reference: </a:t>
            </a:r>
            <a:r>
              <a:rPr lang="en-US" b="0" baseline="0" dirty="0"/>
              <a:t>Ainsworth, L. &amp; </a:t>
            </a:r>
            <a:r>
              <a:rPr lang="en-US" b="0" baseline="0" dirty="0" err="1"/>
              <a:t>Viegut</a:t>
            </a:r>
            <a:r>
              <a:rPr lang="en-US" b="0" baseline="0" dirty="0"/>
              <a:t>, D. (2006). </a:t>
            </a:r>
            <a:r>
              <a:rPr lang="en-US" b="0" i="1" baseline="0" dirty="0"/>
              <a:t>Common formative assessment: How to connect standards-based instruction and assessment.  </a:t>
            </a:r>
            <a:r>
              <a:rPr lang="en-US" b="0" i="0" baseline="0" dirty="0"/>
              <a:t>Thousand Oaks, CA: Corwin Press.</a:t>
            </a:r>
            <a:endParaRPr lang="en-US" b="1" dirty="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010" eaLnBrk="0" hangingPunct="0">
              <a:defRPr>
                <a:solidFill>
                  <a:schemeClr val="tx1"/>
                </a:solidFill>
                <a:latin typeface="Arial" pitchFamily="34" charset="0"/>
                <a:cs typeface="Arial" pitchFamily="34" charset="0"/>
              </a:defRPr>
            </a:lvl1pPr>
            <a:lvl2pPr marL="748968" indent="-288065" defTabSz="933010" eaLnBrk="0" hangingPunct="0">
              <a:defRPr>
                <a:solidFill>
                  <a:schemeClr val="tx1"/>
                </a:solidFill>
                <a:latin typeface="Arial" pitchFamily="34" charset="0"/>
                <a:cs typeface="Arial" pitchFamily="34" charset="0"/>
              </a:defRPr>
            </a:lvl2pPr>
            <a:lvl3pPr marL="1152258" indent="-230452" defTabSz="933010" eaLnBrk="0" hangingPunct="0">
              <a:defRPr>
                <a:solidFill>
                  <a:schemeClr val="tx1"/>
                </a:solidFill>
                <a:latin typeface="Arial" pitchFamily="34" charset="0"/>
                <a:cs typeface="Arial" pitchFamily="34" charset="0"/>
              </a:defRPr>
            </a:lvl3pPr>
            <a:lvl4pPr marL="1613162" indent="-230452" defTabSz="933010" eaLnBrk="0" hangingPunct="0">
              <a:defRPr>
                <a:solidFill>
                  <a:schemeClr val="tx1"/>
                </a:solidFill>
                <a:latin typeface="Arial" pitchFamily="34" charset="0"/>
                <a:cs typeface="Arial" pitchFamily="34" charset="0"/>
              </a:defRPr>
            </a:lvl4pPr>
            <a:lvl5pPr marL="2074065" indent="-230452" defTabSz="933010" eaLnBrk="0" hangingPunct="0">
              <a:defRPr>
                <a:solidFill>
                  <a:schemeClr val="tx1"/>
                </a:solidFill>
                <a:latin typeface="Arial" pitchFamily="34" charset="0"/>
                <a:cs typeface="Arial" pitchFamily="34" charset="0"/>
              </a:defRPr>
            </a:lvl5pPr>
            <a:lvl6pPr marL="2534968" indent="-230452" defTabSz="933010" eaLnBrk="0" fontAlgn="base" hangingPunct="0">
              <a:spcBef>
                <a:spcPct val="0"/>
              </a:spcBef>
              <a:spcAft>
                <a:spcPct val="0"/>
              </a:spcAft>
              <a:defRPr>
                <a:solidFill>
                  <a:schemeClr val="tx1"/>
                </a:solidFill>
                <a:latin typeface="Arial" pitchFamily="34" charset="0"/>
                <a:cs typeface="Arial" pitchFamily="34" charset="0"/>
              </a:defRPr>
            </a:lvl6pPr>
            <a:lvl7pPr marL="2995872" indent="-230452" defTabSz="933010" eaLnBrk="0" fontAlgn="base" hangingPunct="0">
              <a:spcBef>
                <a:spcPct val="0"/>
              </a:spcBef>
              <a:spcAft>
                <a:spcPct val="0"/>
              </a:spcAft>
              <a:defRPr>
                <a:solidFill>
                  <a:schemeClr val="tx1"/>
                </a:solidFill>
                <a:latin typeface="Arial" pitchFamily="34" charset="0"/>
                <a:cs typeface="Arial" pitchFamily="34" charset="0"/>
              </a:defRPr>
            </a:lvl7pPr>
            <a:lvl8pPr marL="3456775" indent="-230452" defTabSz="933010" eaLnBrk="0" fontAlgn="base" hangingPunct="0">
              <a:spcBef>
                <a:spcPct val="0"/>
              </a:spcBef>
              <a:spcAft>
                <a:spcPct val="0"/>
              </a:spcAft>
              <a:defRPr>
                <a:solidFill>
                  <a:schemeClr val="tx1"/>
                </a:solidFill>
                <a:latin typeface="Arial" pitchFamily="34" charset="0"/>
                <a:cs typeface="Arial" pitchFamily="34" charset="0"/>
              </a:defRPr>
            </a:lvl8pPr>
            <a:lvl9pPr marL="3917678" indent="-230452" defTabSz="93301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45AF50E-6531-4D1B-A303-005CC1BAE3BF}" type="slidenum">
              <a:rPr lang="en-US" smtClean="0">
                <a:latin typeface="Calibri" pitchFamily="34" charset="0"/>
                <a:ea typeface="MS PGothic" pitchFamily="34" charset="-128"/>
              </a:rPr>
              <a:pPr eaLnBrk="1" hangingPunct="1"/>
              <a:t>33</a:t>
            </a:fld>
            <a:endParaRPr lang="en-US">
              <a:latin typeface="Calibri" pitchFamily="34" charset="0"/>
              <a:ea typeface="MS PGothic" pitchFamily="34" charset="-128"/>
            </a:endParaRPr>
          </a:p>
        </p:txBody>
      </p:sp>
    </p:spTree>
    <p:extLst>
      <p:ext uri="{BB962C8B-B14F-4D97-AF65-F5344CB8AC3E}">
        <p14:creationId xmlns:p14="http://schemas.microsoft.com/office/powerpoint/2010/main" val="18536061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To Know/To Say: </a:t>
            </a:r>
            <a:r>
              <a:rPr lang="en-US" b="0" dirty="0"/>
              <a:t>Ask</a:t>
            </a:r>
            <a:r>
              <a:rPr lang="en-US" b="0" baseline="0" dirty="0"/>
              <a:t> participants to fill out the graphic organizer with the information from the unwrapping exercise. </a:t>
            </a:r>
            <a:r>
              <a:rPr lang="en-US" b="0" dirty="0"/>
              <a:t>When filling out the graphic organizer, mention that some of the “knows” and “dos” come from the standard while others are generated from teacher discussion. The teacher discussion “knows” are in bold font in the table under “concepts”.</a:t>
            </a:r>
          </a:p>
          <a:p>
            <a:endParaRPr lang="en-US" dirty="0"/>
          </a:p>
          <a:p>
            <a:r>
              <a:rPr lang="en-US" b="0" dirty="0"/>
              <a:t>On the CFA Unit Development Template,</a:t>
            </a:r>
            <a:r>
              <a:rPr lang="en-US" b="0" baseline="0" dirty="0"/>
              <a:t> </a:t>
            </a:r>
            <a:r>
              <a:rPr lang="en-US" b="0" dirty="0"/>
              <a:t>encourage teams to add a table to Box #3a where they can list the Knows, Understands, and Dos, to help organize their thinking.</a:t>
            </a:r>
          </a:p>
          <a:p>
            <a:endParaRPr lang="en-US" b="0" dirty="0"/>
          </a:p>
          <a:p>
            <a:r>
              <a:rPr lang="en-US" b="1" dirty="0"/>
              <a:t>To Do: </a:t>
            </a:r>
            <a:r>
              <a:rPr lang="en-US" b="0" dirty="0"/>
              <a:t>Remind participants that the DOK must be considered as they unwrap the standard.</a:t>
            </a:r>
            <a:r>
              <a:rPr lang="en-US" b="0" baseline="0" dirty="0"/>
              <a:t> What DOK level does the standard imply?  Participants can add the DOK to Box #3a.</a:t>
            </a:r>
          </a:p>
          <a:p>
            <a:endParaRPr lang="en-US" b="0" baseline="0" dirty="0"/>
          </a:p>
          <a:p>
            <a:r>
              <a:rPr lang="en-US" b="1" baseline="0" dirty="0"/>
              <a:t>Handout: </a:t>
            </a:r>
            <a:r>
              <a:rPr lang="en-US" b="0" baseline="0" dirty="0"/>
              <a:t>Concepts, Skills, DOK</a:t>
            </a:r>
            <a:endParaRPr lang="en-US" b="1" dirty="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68" indent="-288065" eaLnBrk="0" hangingPunct="0">
              <a:defRPr>
                <a:solidFill>
                  <a:schemeClr val="tx1"/>
                </a:solidFill>
                <a:latin typeface="Arial" pitchFamily="34" charset="0"/>
                <a:cs typeface="Arial" pitchFamily="34" charset="0"/>
              </a:defRPr>
            </a:lvl2pPr>
            <a:lvl3pPr marL="1152258" indent="-230452" eaLnBrk="0" hangingPunct="0">
              <a:defRPr>
                <a:solidFill>
                  <a:schemeClr val="tx1"/>
                </a:solidFill>
                <a:latin typeface="Arial" pitchFamily="34" charset="0"/>
                <a:cs typeface="Arial" pitchFamily="34" charset="0"/>
              </a:defRPr>
            </a:lvl3pPr>
            <a:lvl4pPr marL="1613162" indent="-230452" eaLnBrk="0" hangingPunct="0">
              <a:defRPr>
                <a:solidFill>
                  <a:schemeClr val="tx1"/>
                </a:solidFill>
                <a:latin typeface="Arial" pitchFamily="34" charset="0"/>
                <a:cs typeface="Arial" pitchFamily="34" charset="0"/>
              </a:defRPr>
            </a:lvl4pPr>
            <a:lvl5pPr marL="2074065" indent="-230452" eaLnBrk="0" hangingPunct="0">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EAE8636-31E7-414D-A091-ABF19B44E1AA}" type="slidenum">
              <a:rPr lang="en-US" smtClean="0">
                <a:latin typeface="Calibri" pitchFamily="34" charset="0"/>
              </a:rPr>
              <a:pPr eaLnBrk="1" hangingPunct="1"/>
              <a:t>34</a:t>
            </a:fld>
            <a:endParaRPr lang="en-US">
              <a:latin typeface="Calibri" pitchFamily="34" charset="0"/>
            </a:endParaRPr>
          </a:p>
        </p:txBody>
      </p:sp>
    </p:spTree>
    <p:extLst>
      <p:ext uri="{BB962C8B-B14F-4D97-AF65-F5344CB8AC3E}">
        <p14:creationId xmlns:p14="http://schemas.microsoft.com/office/powerpoint/2010/main" val="34715079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8606" eaLnBrk="1" hangingPunct="1">
              <a:spcBef>
                <a:spcPct val="0"/>
              </a:spcBef>
            </a:pPr>
            <a:r>
              <a:rPr lang="en-US" dirty="0"/>
              <a:t>To</a:t>
            </a:r>
            <a:r>
              <a:rPr lang="en-US" baseline="0" dirty="0"/>
              <a:t> Know/To Say: </a:t>
            </a:r>
            <a:r>
              <a:rPr lang="en-US" b="0" dirty="0">
                <a:ea typeface="MS PGothic" pitchFamily="34" charset="-128"/>
              </a:rPr>
              <a:t>Participants will work on Step</a:t>
            </a:r>
            <a:r>
              <a:rPr lang="en-US" b="0" baseline="0" dirty="0">
                <a:ea typeface="MS PGothic" pitchFamily="34" charset="-128"/>
              </a:rPr>
              <a:t> 3 at this point. Confirm the source of the template and give credit.</a:t>
            </a:r>
          </a:p>
          <a:p>
            <a:pPr defTabSz="918606" eaLnBrk="1" hangingPunct="1">
              <a:spcBef>
                <a:spcPct val="0"/>
              </a:spcBef>
            </a:pPr>
            <a:endParaRPr lang="en-US" b="0" baseline="0" dirty="0">
              <a:ea typeface="MS PGothic" pitchFamily="34" charset="-128"/>
            </a:endParaRPr>
          </a:p>
          <a:p>
            <a:pPr defTabSz="918606" eaLnBrk="1" hangingPunct="1">
              <a:spcBef>
                <a:spcPct val="0"/>
              </a:spcBef>
            </a:pPr>
            <a:r>
              <a:rPr lang="en-US" b="0" baseline="0" dirty="0">
                <a:ea typeface="MS PGothic" pitchFamily="34" charset="-128"/>
              </a:rPr>
              <a:t>Participants should pick one standard from Box #2 that fits the Leverage, Readiness, and Endurance “test” of choosing a priority standard. Write this standard in Box #3 and underline the nouns and circle the verbs. In the circled top box on the right, describe how a student might show mastery of the standard. Participants might also list new learning—what is changed from the grade or course before? Be certain that the DOK level indicated by the standard is included in the description.</a:t>
            </a:r>
          </a:p>
          <a:p>
            <a:pPr defTabSz="918606" eaLnBrk="1" hangingPunct="1">
              <a:spcBef>
                <a:spcPct val="0"/>
              </a:spcBef>
            </a:pPr>
            <a:endParaRPr lang="en-US" b="0" baseline="0" dirty="0">
              <a:ea typeface="MS PGothic" pitchFamily="34" charset="-128"/>
            </a:endParaRPr>
          </a:p>
          <a:p>
            <a:pPr defTabSz="918606" eaLnBrk="1" hangingPunct="1">
              <a:spcBef>
                <a:spcPct val="0"/>
              </a:spcBef>
            </a:pPr>
            <a:r>
              <a:rPr lang="en-US" b="0" dirty="0"/>
              <a:t>For those working on computers, suggest CAPITALIZING all the verbs rather than trying to use the drawing tool to circle each one. The other option is to highlight the concepts in one color and the skills in another. </a:t>
            </a:r>
            <a:r>
              <a:rPr lang="en-US" b="0" baseline="0" dirty="0">
                <a:ea typeface="MS PGothic" pitchFamily="34" charset="-128"/>
              </a:rPr>
              <a:t>  </a:t>
            </a:r>
          </a:p>
          <a:p>
            <a:pPr defTabSz="918606" eaLnBrk="1" hangingPunct="1">
              <a:spcBef>
                <a:spcPct val="0"/>
              </a:spcBef>
            </a:pPr>
            <a:r>
              <a:rPr lang="en-US" b="0" baseline="0" dirty="0">
                <a:ea typeface="MS PGothic" pitchFamily="34" charset="-128"/>
              </a:rPr>
              <a:t> </a:t>
            </a:r>
          </a:p>
          <a:p>
            <a:pPr defTabSz="918606" eaLnBrk="1" hangingPunct="1">
              <a:spcBef>
                <a:spcPct val="0"/>
              </a:spcBef>
            </a:pPr>
            <a:r>
              <a:rPr lang="en-US" b="1" baseline="0" dirty="0">
                <a:ea typeface="MS PGothic" pitchFamily="34" charset="-128"/>
              </a:rPr>
              <a:t>To Do: </a:t>
            </a:r>
            <a:r>
              <a:rPr lang="en-US" b="0" baseline="0" dirty="0">
                <a:ea typeface="MS PGothic" pitchFamily="34" charset="-128"/>
              </a:rPr>
              <a:t>Circulate, answer questions, monitor progress.</a:t>
            </a:r>
            <a:r>
              <a:rPr lang="en-US" b="1" baseline="0" dirty="0">
                <a:ea typeface="MS PGothic" pitchFamily="34" charset="-128"/>
              </a:rPr>
              <a:t> </a:t>
            </a:r>
          </a:p>
          <a:p>
            <a:pPr defTabSz="918606" eaLnBrk="1" hangingPunct="1">
              <a:spcBef>
                <a:spcPct val="0"/>
              </a:spcBef>
            </a:pPr>
            <a:endParaRPr lang="en-US" b="0" baseline="0" dirty="0">
              <a:ea typeface="MS PGothic" pitchFamily="34" charset="-128"/>
            </a:endParaRPr>
          </a:p>
          <a:p>
            <a:pPr defTabSz="918606" eaLnBrk="1" hangingPunct="1">
              <a:spcBef>
                <a:spcPct val="0"/>
              </a:spcBef>
            </a:pPr>
            <a:r>
              <a:rPr lang="en-US" b="0" dirty="0"/>
              <a:t>During this activity participants will complete all three fields</a:t>
            </a:r>
            <a:r>
              <a:rPr lang="en-US" b="0" baseline="0" dirty="0"/>
              <a:t> for Step 3.</a:t>
            </a:r>
          </a:p>
          <a:p>
            <a:pPr defTabSz="918606" eaLnBrk="1" hangingPunct="1">
              <a:spcBef>
                <a:spcPct val="0"/>
              </a:spcBef>
            </a:pPr>
            <a:endParaRPr lang="en-US" b="0" baseline="0" dirty="0"/>
          </a:p>
          <a:p>
            <a:pPr marL="0" marR="0" indent="0" algn="l" defTabSz="918606" rtl="0" eaLnBrk="1" fontAlgn="base" latinLnBrk="0" hangingPunct="1">
              <a:lnSpc>
                <a:spcPct val="100000"/>
              </a:lnSpc>
              <a:spcBef>
                <a:spcPct val="0"/>
              </a:spcBef>
              <a:spcAft>
                <a:spcPct val="0"/>
              </a:spcAft>
              <a:buClrTx/>
              <a:buSzTx/>
              <a:buFontTx/>
              <a:buNone/>
              <a:tabLst/>
              <a:defRPr/>
            </a:pPr>
            <a:r>
              <a:rPr lang="en-US" b="1" baseline="0" dirty="0"/>
              <a:t>References: </a:t>
            </a:r>
            <a:r>
              <a:rPr lang="en-US" b="0" baseline="0" dirty="0"/>
              <a:t>Ainsworth, L. (2010). </a:t>
            </a:r>
            <a:r>
              <a:rPr lang="en-US" b="0" i="1" baseline="0" dirty="0"/>
              <a:t>Planning for rigorous curriculum design. </a:t>
            </a:r>
            <a:r>
              <a:rPr lang="en-US" b="0" i="0" baseline="0" dirty="0"/>
              <a:t>Englewood, CA: Lead and Learn Center.</a:t>
            </a:r>
            <a:endParaRPr lang="en-US" b="0" baseline="0" dirty="0"/>
          </a:p>
          <a:p>
            <a:pPr marL="0" marR="0" indent="0" algn="l" defTabSz="918606" rtl="0" eaLnBrk="1" fontAlgn="base" latinLnBrk="0" hangingPunct="1">
              <a:lnSpc>
                <a:spcPct val="100000"/>
              </a:lnSpc>
              <a:spcBef>
                <a:spcPct val="0"/>
              </a:spcBef>
              <a:spcAft>
                <a:spcPct val="0"/>
              </a:spcAft>
              <a:buClrTx/>
              <a:buSzTx/>
              <a:buFontTx/>
              <a:buNone/>
              <a:tabLst/>
              <a:defRPr/>
            </a:pPr>
            <a:endParaRPr lang="en-US" b="1" baseline="0" dirty="0"/>
          </a:p>
          <a:p>
            <a:pPr marL="0" marR="0" indent="0" algn="l" defTabSz="918606" rtl="0" eaLnBrk="1" fontAlgn="base" latinLnBrk="0" hangingPunct="1">
              <a:lnSpc>
                <a:spcPct val="100000"/>
              </a:lnSpc>
              <a:spcBef>
                <a:spcPct val="0"/>
              </a:spcBef>
              <a:spcAft>
                <a:spcPct val="0"/>
              </a:spcAft>
              <a:buClrTx/>
              <a:buSzTx/>
              <a:buFontTx/>
              <a:buNone/>
              <a:tabLst/>
              <a:defRPr/>
            </a:pPr>
            <a:r>
              <a:rPr lang="en-US" b="0" baseline="0" dirty="0"/>
              <a:t>Ainsworth, L. &amp; </a:t>
            </a:r>
            <a:r>
              <a:rPr lang="en-US" b="0" baseline="0" dirty="0" err="1"/>
              <a:t>Viegut</a:t>
            </a:r>
            <a:r>
              <a:rPr lang="en-US" b="0" baseline="0" dirty="0"/>
              <a:t>, D. (2006). </a:t>
            </a:r>
            <a:r>
              <a:rPr lang="en-US" b="0" i="1" baseline="0" dirty="0"/>
              <a:t>Common formative assessment: How to connect standards-based instruction and assessment. </a:t>
            </a:r>
            <a:r>
              <a:rPr lang="en-US" b="0" i="0" baseline="0" dirty="0"/>
              <a:t>Thousand Oaks, CA:  Corwin Press.</a:t>
            </a:r>
            <a:endParaRPr lang="en-US" b="1" dirty="0"/>
          </a:p>
        </p:txBody>
      </p:sp>
    </p:spTree>
    <p:extLst>
      <p:ext uri="{BB962C8B-B14F-4D97-AF65-F5344CB8AC3E}">
        <p14:creationId xmlns:p14="http://schemas.microsoft.com/office/powerpoint/2010/main" val="6761703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To Know/Say: </a:t>
            </a:r>
            <a:r>
              <a:rPr lang="en-US" b="0" dirty="0"/>
              <a:t>Take</a:t>
            </a:r>
            <a:r>
              <a:rPr lang="en-US" b="0" baseline="0" dirty="0"/>
              <a:t> out your clock and find your 9 o’clock partner to address the comments posted on this slide.</a:t>
            </a:r>
          </a:p>
          <a:p>
            <a:endParaRPr lang="en-US" b="0" baseline="0" dirty="0"/>
          </a:p>
          <a:p>
            <a:r>
              <a:rPr lang="en-US" b="1" baseline="0" dirty="0"/>
              <a:t>To Do: </a:t>
            </a:r>
            <a:r>
              <a:rPr lang="en-US" b="0" baseline="0" dirty="0"/>
              <a:t>Circulate and monitor conversations. Ask for group share-outs.</a:t>
            </a:r>
            <a:endParaRPr lang="en-US" dirty="0"/>
          </a:p>
        </p:txBody>
      </p:sp>
      <p:sp>
        <p:nvSpPr>
          <p:cNvPr id="4" name="Date Placeholder 3"/>
          <p:cNvSpPr>
            <a:spLocks noGrp="1"/>
          </p:cNvSpPr>
          <p:nvPr>
            <p:ph type="dt" sz="quarter" idx="1"/>
          </p:nvPr>
        </p:nvSpPr>
        <p:spPr/>
        <p:txBody>
          <a:bodyPr/>
          <a:lstStyle/>
          <a:p>
            <a:pPr>
              <a:defRPr/>
            </a:pPr>
            <a:r>
              <a:rPr lang="en-US"/>
              <a:t>1/6/2011</a:t>
            </a:r>
          </a:p>
        </p:txBody>
      </p:sp>
      <p:sp>
        <p:nvSpPr>
          <p:cNvPr id="10752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68" indent="-288065" eaLnBrk="0" hangingPunct="0">
              <a:defRPr>
                <a:solidFill>
                  <a:schemeClr val="tx1"/>
                </a:solidFill>
                <a:latin typeface="Arial" pitchFamily="34" charset="0"/>
                <a:cs typeface="Arial" pitchFamily="34" charset="0"/>
              </a:defRPr>
            </a:lvl2pPr>
            <a:lvl3pPr marL="1152258" indent="-230452" eaLnBrk="0" hangingPunct="0">
              <a:defRPr>
                <a:solidFill>
                  <a:schemeClr val="tx1"/>
                </a:solidFill>
                <a:latin typeface="Arial" pitchFamily="34" charset="0"/>
                <a:cs typeface="Arial" pitchFamily="34" charset="0"/>
              </a:defRPr>
            </a:lvl3pPr>
            <a:lvl4pPr marL="1613162" indent="-230452" eaLnBrk="0" hangingPunct="0">
              <a:defRPr>
                <a:solidFill>
                  <a:schemeClr val="tx1"/>
                </a:solidFill>
                <a:latin typeface="Arial" pitchFamily="34" charset="0"/>
                <a:cs typeface="Arial" pitchFamily="34" charset="0"/>
              </a:defRPr>
            </a:lvl4pPr>
            <a:lvl5pPr marL="2074065" indent="-230452" eaLnBrk="0" hangingPunct="0">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5F23CFF-C84A-4220-9BAE-CD4F769A4DB8}" type="slidenum">
              <a:rPr lang="en-US" smtClean="0">
                <a:latin typeface="Calibri" pitchFamily="34" charset="0"/>
              </a:rPr>
              <a:pPr eaLnBrk="1" hangingPunct="1"/>
              <a:t>36</a:t>
            </a:fld>
            <a:endParaRPr lang="en-US">
              <a:latin typeface="Calibri" pitchFamily="34" charset="0"/>
            </a:endParaRPr>
          </a:p>
        </p:txBody>
      </p:sp>
    </p:spTree>
    <p:extLst>
      <p:ext uri="{BB962C8B-B14F-4D97-AF65-F5344CB8AC3E}">
        <p14:creationId xmlns:p14="http://schemas.microsoft.com/office/powerpoint/2010/main" val="28352275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Know/To Say: </a:t>
            </a:r>
            <a:r>
              <a:rPr lang="en-US" b="0" dirty="0"/>
              <a:t>Once standards have been unwrapped, participants will create Student Learning Targets</a:t>
            </a:r>
            <a:r>
              <a:rPr lang="en-US" b="0" baseline="0" dirty="0"/>
              <a:t> and write them in student-friendly language. This is a continuation of Step 3.</a:t>
            </a:r>
            <a:endParaRPr lang="en-US" b="0" dirty="0">
              <a:solidFill>
                <a:srgbClr val="FF0000"/>
              </a:solidFill>
            </a:endParaRPr>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6BD98730-7529-48CB-A71A-E7743BE2300B}" type="slidenum">
              <a:rPr lang="en-US" smtClean="0"/>
              <a:pPr>
                <a:defRPr/>
              </a:pPr>
              <a:t>37</a:t>
            </a:fld>
            <a:endParaRPr lang="en-US"/>
          </a:p>
        </p:txBody>
      </p:sp>
    </p:spTree>
    <p:extLst>
      <p:ext uri="{BB962C8B-B14F-4D97-AF65-F5344CB8AC3E}">
        <p14:creationId xmlns:p14="http://schemas.microsoft.com/office/powerpoint/2010/main" val="4718876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68" indent="-288065" eaLnBrk="0" hangingPunct="0">
              <a:defRPr>
                <a:solidFill>
                  <a:schemeClr val="tx1"/>
                </a:solidFill>
                <a:latin typeface="Arial" pitchFamily="34" charset="0"/>
                <a:cs typeface="Arial" pitchFamily="34" charset="0"/>
              </a:defRPr>
            </a:lvl2pPr>
            <a:lvl3pPr marL="1152258" indent="-230452" eaLnBrk="0" hangingPunct="0">
              <a:defRPr>
                <a:solidFill>
                  <a:schemeClr val="tx1"/>
                </a:solidFill>
                <a:latin typeface="Arial" pitchFamily="34" charset="0"/>
                <a:cs typeface="Arial" pitchFamily="34" charset="0"/>
              </a:defRPr>
            </a:lvl3pPr>
            <a:lvl4pPr marL="1613162" indent="-230452" eaLnBrk="0" hangingPunct="0">
              <a:defRPr>
                <a:solidFill>
                  <a:schemeClr val="tx1"/>
                </a:solidFill>
                <a:latin typeface="Arial" pitchFamily="34" charset="0"/>
                <a:cs typeface="Arial" pitchFamily="34" charset="0"/>
              </a:defRPr>
            </a:lvl4pPr>
            <a:lvl5pPr marL="2074065" indent="-230452" eaLnBrk="0" hangingPunct="0">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0847142-58A6-46F9-B98A-5681F791A781}" type="slidenum">
              <a:rPr lang="en-US" smtClean="0"/>
              <a:pPr eaLnBrk="1" hangingPunct="1"/>
              <a:t>38</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latin typeface="Arial" pitchFamily="34" charset="0"/>
              </a:rPr>
              <a:t>To Know/To Say</a:t>
            </a:r>
            <a:r>
              <a:rPr lang="en-US" b="0" dirty="0">
                <a:latin typeface="Arial" pitchFamily="34" charset="0"/>
              </a:rPr>
              <a:t>:</a:t>
            </a:r>
            <a:r>
              <a:rPr lang="en-US" b="0" baseline="0" dirty="0">
                <a:latin typeface="Arial" pitchFamily="34" charset="0"/>
              </a:rPr>
              <a:t> </a:t>
            </a:r>
            <a:r>
              <a:rPr lang="en-US" b="0" dirty="0">
                <a:latin typeface="Arial" pitchFamily="34" charset="0"/>
              </a:rPr>
              <a:t>Having posted learning targets will give the students a clear focus on what they are going to learn. This does not mean to ignore the</a:t>
            </a:r>
            <a:r>
              <a:rPr lang="en-US" b="0" baseline="0" dirty="0">
                <a:latin typeface="Arial" pitchFamily="34" charset="0"/>
              </a:rPr>
              <a:t> academic language of the standards---this means that students may need extra support with the vocabulary of the standard.</a:t>
            </a:r>
            <a:endParaRPr lang="en-US" b="0" dirty="0">
              <a:latin typeface="Arial" pitchFamily="34" charset="0"/>
            </a:endParaRPr>
          </a:p>
        </p:txBody>
      </p:sp>
    </p:spTree>
    <p:extLst>
      <p:ext uri="{BB962C8B-B14F-4D97-AF65-F5344CB8AC3E}">
        <p14:creationId xmlns:p14="http://schemas.microsoft.com/office/powerpoint/2010/main" val="39987938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To Know/To Say: </a:t>
            </a:r>
            <a:r>
              <a:rPr lang="en-US" b="0" dirty="0"/>
              <a:t>Learning Targets convey to students the destination for the lesson—what to learn, how deeply to learn it, and exactly how to demonstrate their new learning in student friendly “I can” statements.</a:t>
            </a:r>
            <a:r>
              <a:rPr lang="en-US" b="0" baseline="0" dirty="0"/>
              <a:t> </a:t>
            </a:r>
            <a:r>
              <a:rPr lang="en-US" b="0" dirty="0"/>
              <a:t>The </a:t>
            </a:r>
            <a:r>
              <a:rPr lang="en-US" b="0" dirty="0" err="1"/>
              <a:t>Frayer</a:t>
            </a:r>
            <a:r>
              <a:rPr lang="en-US" b="0" dirty="0"/>
              <a:t> model is a graphic organizer much like the Venn Diagram.</a:t>
            </a:r>
            <a:r>
              <a:rPr lang="en-US" b="0" baseline="0" dirty="0"/>
              <a:t>  </a:t>
            </a:r>
            <a:endParaRPr lang="en-US" b="0" dirty="0"/>
          </a:p>
          <a:p>
            <a:endParaRPr lang="en-US" dirty="0"/>
          </a:p>
          <a:p>
            <a:r>
              <a:rPr lang="en-US" dirty="0"/>
              <a:t>Handout: </a:t>
            </a:r>
            <a:r>
              <a:rPr lang="en-US" b="0" dirty="0"/>
              <a:t>A blank </a:t>
            </a:r>
            <a:r>
              <a:rPr lang="en-US" b="0" dirty="0" err="1"/>
              <a:t>Frayer</a:t>
            </a:r>
            <a:r>
              <a:rPr lang="en-US" b="0" dirty="0"/>
              <a:t> model.</a:t>
            </a:r>
            <a:r>
              <a:rPr lang="en-US" b="0" baseline="0" dirty="0"/>
              <a:t>  </a:t>
            </a:r>
            <a:endParaRPr lang="en-US" b="0" dirty="0"/>
          </a:p>
        </p:txBody>
      </p:sp>
      <p:sp>
        <p:nvSpPr>
          <p:cNvPr id="4" name="Date Placeholder 3"/>
          <p:cNvSpPr>
            <a:spLocks noGrp="1"/>
          </p:cNvSpPr>
          <p:nvPr>
            <p:ph type="dt" sz="quarter" idx="1"/>
          </p:nvPr>
        </p:nvSpPr>
        <p:spPr/>
        <p:txBody>
          <a:bodyPr/>
          <a:lstStyle/>
          <a:p>
            <a:pPr>
              <a:defRPr/>
            </a:pPr>
            <a:r>
              <a:rPr lang="en-US"/>
              <a:t>1/6/2011</a:t>
            </a:r>
          </a:p>
        </p:txBody>
      </p:sp>
      <p:sp>
        <p:nvSpPr>
          <p:cNvPr id="1024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68" indent="-288065" eaLnBrk="0" hangingPunct="0">
              <a:defRPr>
                <a:solidFill>
                  <a:schemeClr val="tx1"/>
                </a:solidFill>
                <a:latin typeface="Arial" pitchFamily="34" charset="0"/>
                <a:cs typeface="Arial" pitchFamily="34" charset="0"/>
              </a:defRPr>
            </a:lvl2pPr>
            <a:lvl3pPr marL="1152258" indent="-230452" eaLnBrk="0" hangingPunct="0">
              <a:defRPr>
                <a:solidFill>
                  <a:schemeClr val="tx1"/>
                </a:solidFill>
                <a:latin typeface="Arial" pitchFamily="34" charset="0"/>
                <a:cs typeface="Arial" pitchFamily="34" charset="0"/>
              </a:defRPr>
            </a:lvl3pPr>
            <a:lvl4pPr marL="1613162" indent="-230452" eaLnBrk="0" hangingPunct="0">
              <a:defRPr>
                <a:solidFill>
                  <a:schemeClr val="tx1"/>
                </a:solidFill>
                <a:latin typeface="Arial" pitchFamily="34" charset="0"/>
                <a:cs typeface="Arial" pitchFamily="34" charset="0"/>
              </a:defRPr>
            </a:lvl4pPr>
            <a:lvl5pPr marL="2074065" indent="-230452" eaLnBrk="0" hangingPunct="0">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E410CFA-826C-4C08-AD00-B3E3C18B6C3A}" type="slidenum">
              <a:rPr lang="en-US" smtClean="0">
                <a:latin typeface="Calibri" pitchFamily="34" charset="0"/>
              </a:rPr>
              <a:pPr eaLnBrk="1" hangingPunct="1"/>
              <a:t>39</a:t>
            </a:fld>
            <a:endParaRPr lang="en-US">
              <a:latin typeface="Calibri" pitchFamily="34" charset="0"/>
            </a:endParaRPr>
          </a:p>
        </p:txBody>
      </p:sp>
    </p:spTree>
    <p:extLst>
      <p:ext uri="{BB962C8B-B14F-4D97-AF65-F5344CB8AC3E}">
        <p14:creationId xmlns:p14="http://schemas.microsoft.com/office/powerpoint/2010/main" val="1564677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To Know: </a:t>
            </a:r>
            <a:r>
              <a:rPr lang="en-US" b="0" dirty="0"/>
              <a:t>The pre-reading, the first three pages of </a:t>
            </a:r>
            <a:r>
              <a:rPr lang="en-US" b="0"/>
              <a:t>the blog, </a:t>
            </a:r>
            <a:r>
              <a:rPr lang="en-US" b="0" dirty="0"/>
              <a:t>may be accessed by</a:t>
            </a:r>
            <a:r>
              <a:rPr lang="en-US" b="0" baseline="0" dirty="0"/>
              <a:t> using the reference information and then copied for participants.</a:t>
            </a:r>
            <a:endParaRPr lang="en-US" dirty="0"/>
          </a:p>
          <a:p>
            <a:endParaRPr lang="en-US" dirty="0"/>
          </a:p>
          <a:p>
            <a:r>
              <a:rPr lang="en-US" dirty="0"/>
              <a:t>To Do: </a:t>
            </a:r>
            <a:r>
              <a:rPr lang="en-US" b="0" dirty="0"/>
              <a:t>Send out article ahead of time and ask them to read and highlight what they see as important. Then bring back to the meeting ready to share out in groups. If sending the article ahead of time will not work, trainer</a:t>
            </a:r>
            <a:r>
              <a:rPr lang="en-US" b="0" baseline="0" dirty="0"/>
              <a:t> could do this activity early in the training.</a:t>
            </a:r>
          </a:p>
          <a:p>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Handouts:</a:t>
            </a:r>
            <a:r>
              <a:rPr lang="en-US" baseline="0" dirty="0"/>
              <a:t> </a:t>
            </a:r>
            <a:r>
              <a:rPr lang="en-US" b="0" baseline="0" dirty="0"/>
              <a:t>Handouts are listed on MOEDUSAIL, CFA Learning Package first page. The corresponding slide number(s) are included.</a:t>
            </a:r>
          </a:p>
          <a:p>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Reference:</a:t>
            </a:r>
            <a:r>
              <a:rPr lang="en-US" b="1" baseline="0" dirty="0"/>
              <a:t> </a:t>
            </a:r>
            <a:r>
              <a:rPr lang="en-US" b="0" dirty="0" err="1"/>
              <a:t>Dufour</a:t>
            </a:r>
            <a:r>
              <a:rPr lang="en-US" b="0" dirty="0"/>
              <a:t>, R., </a:t>
            </a:r>
            <a:r>
              <a:rPr lang="en-US" b="0" dirty="0" err="1"/>
              <a:t>Dufour</a:t>
            </a:r>
            <a:r>
              <a:rPr lang="en-US" b="0" dirty="0"/>
              <a:t>, R., &amp; </a:t>
            </a:r>
            <a:r>
              <a:rPr lang="en-US" b="0" dirty="0" err="1"/>
              <a:t>Eaker</a:t>
            </a:r>
            <a:r>
              <a:rPr lang="en-US" b="0" dirty="0"/>
              <a:t>, R. (2007). </a:t>
            </a:r>
            <a:r>
              <a:rPr lang="en-US" b="0" i="1" dirty="0"/>
              <a:t>The case for common formative assessments</a:t>
            </a:r>
            <a:r>
              <a:rPr lang="en-US" b="0" dirty="0"/>
              <a:t>. Retrieved</a:t>
            </a:r>
            <a:r>
              <a:rPr lang="en-US" b="0" baseline="0" dirty="0"/>
              <a:t> from: www.allthingsplc.org.</a:t>
            </a:r>
            <a:endParaRPr lang="en-US" b="0" dirty="0"/>
          </a:p>
        </p:txBody>
      </p:sp>
      <p:sp>
        <p:nvSpPr>
          <p:cNvPr id="4" name="Date Placeholder 3"/>
          <p:cNvSpPr>
            <a:spLocks noGrp="1"/>
          </p:cNvSpPr>
          <p:nvPr>
            <p:ph type="dt" sz="quarter" idx="1"/>
          </p:nvPr>
        </p:nvSpPr>
        <p:spPr/>
        <p:txBody>
          <a:bodyPr/>
          <a:lstStyle/>
          <a:p>
            <a:pPr>
              <a:defRPr/>
            </a:pPr>
            <a:r>
              <a:rPr lang="en-US"/>
              <a:t>1/6/2011</a:t>
            </a:r>
          </a:p>
        </p:txBody>
      </p:sp>
      <p:sp>
        <p:nvSpPr>
          <p:cNvPr id="757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68" indent="-288065" eaLnBrk="0" hangingPunct="0">
              <a:defRPr>
                <a:solidFill>
                  <a:schemeClr val="tx1"/>
                </a:solidFill>
                <a:latin typeface="Arial" pitchFamily="34" charset="0"/>
                <a:cs typeface="Arial" pitchFamily="34" charset="0"/>
              </a:defRPr>
            </a:lvl2pPr>
            <a:lvl3pPr marL="1152258" indent="-230452" eaLnBrk="0" hangingPunct="0">
              <a:defRPr>
                <a:solidFill>
                  <a:schemeClr val="tx1"/>
                </a:solidFill>
                <a:latin typeface="Arial" pitchFamily="34" charset="0"/>
                <a:cs typeface="Arial" pitchFamily="34" charset="0"/>
              </a:defRPr>
            </a:lvl3pPr>
            <a:lvl4pPr marL="1613162" indent="-230452" eaLnBrk="0" hangingPunct="0">
              <a:defRPr>
                <a:solidFill>
                  <a:schemeClr val="tx1"/>
                </a:solidFill>
                <a:latin typeface="Arial" pitchFamily="34" charset="0"/>
                <a:cs typeface="Arial" pitchFamily="34" charset="0"/>
              </a:defRPr>
            </a:lvl4pPr>
            <a:lvl5pPr marL="2074065" indent="-230452" eaLnBrk="0" hangingPunct="0">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A95DFFA-AF78-4E72-BA37-0595FD11573F}" type="slidenum">
              <a:rPr lang="en-US" smtClean="0">
                <a:latin typeface="Calibri" pitchFamily="34" charset="0"/>
              </a:rPr>
              <a:pPr eaLnBrk="1" hangingPunct="1"/>
              <a:t>4</a:t>
            </a:fld>
            <a:endParaRPr lang="en-US">
              <a:latin typeface="Calibri" pitchFamily="34" charset="0"/>
            </a:endParaRPr>
          </a:p>
        </p:txBody>
      </p:sp>
    </p:spTree>
    <p:extLst>
      <p:ext uri="{BB962C8B-B14F-4D97-AF65-F5344CB8AC3E}">
        <p14:creationId xmlns:p14="http://schemas.microsoft.com/office/powerpoint/2010/main" val="22030859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To Know/To Say: </a:t>
            </a:r>
            <a:r>
              <a:rPr lang="en-US" b="0" dirty="0"/>
              <a:t>Again, a transition slide to a new piece of information. At this point, presenter may want to reverse</a:t>
            </a:r>
            <a:r>
              <a:rPr lang="en-US" b="0" baseline="0" dirty="0"/>
              <a:t> steps 4 and 5 in order to talk about Essential Questions before Big Ideas.</a:t>
            </a:r>
          </a:p>
          <a:p>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Resource: </a:t>
            </a:r>
            <a:r>
              <a:rPr lang="en-US" b="0" baseline="0" dirty="0"/>
              <a:t>Ainsworth, L. &amp; </a:t>
            </a:r>
            <a:r>
              <a:rPr lang="en-US" b="0" baseline="0" dirty="0" err="1"/>
              <a:t>Viegut</a:t>
            </a:r>
            <a:r>
              <a:rPr lang="en-US" b="0" baseline="0" dirty="0"/>
              <a:t>, D. (2006). </a:t>
            </a:r>
            <a:r>
              <a:rPr lang="en-US" b="0" i="1" baseline="0" dirty="0"/>
              <a:t>Common formative assessment: How to connect standards-based instruction and assessment.  </a:t>
            </a:r>
            <a:r>
              <a:rPr lang="en-US" b="0" i="0" baseline="0" dirty="0"/>
              <a:t>Thousand Oaks, CA: Corwin Press.</a:t>
            </a:r>
            <a:endParaRPr lang="en-US" b="1" dirty="0"/>
          </a:p>
        </p:txBody>
      </p:sp>
      <p:sp>
        <p:nvSpPr>
          <p:cNvPr id="4" name="Date Placeholder 3"/>
          <p:cNvSpPr>
            <a:spLocks noGrp="1"/>
          </p:cNvSpPr>
          <p:nvPr>
            <p:ph type="dt" sz="quarter" idx="1"/>
          </p:nvPr>
        </p:nvSpPr>
        <p:spPr/>
        <p:txBody>
          <a:bodyPr/>
          <a:lstStyle/>
          <a:p>
            <a:pPr>
              <a:defRPr/>
            </a:pPr>
            <a:r>
              <a:rPr lang="en-US"/>
              <a:t>1/6/2011</a:t>
            </a:r>
          </a:p>
        </p:txBody>
      </p:sp>
      <p:sp>
        <p:nvSpPr>
          <p:cNvPr id="10854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68" indent="-288065" eaLnBrk="0" hangingPunct="0">
              <a:defRPr>
                <a:solidFill>
                  <a:schemeClr val="tx1"/>
                </a:solidFill>
                <a:latin typeface="Arial" pitchFamily="34" charset="0"/>
                <a:cs typeface="Arial" pitchFamily="34" charset="0"/>
              </a:defRPr>
            </a:lvl2pPr>
            <a:lvl3pPr marL="1152258" indent="-230452" eaLnBrk="0" hangingPunct="0">
              <a:defRPr>
                <a:solidFill>
                  <a:schemeClr val="tx1"/>
                </a:solidFill>
                <a:latin typeface="Arial" pitchFamily="34" charset="0"/>
                <a:cs typeface="Arial" pitchFamily="34" charset="0"/>
              </a:defRPr>
            </a:lvl3pPr>
            <a:lvl4pPr marL="1613162" indent="-230452" eaLnBrk="0" hangingPunct="0">
              <a:defRPr>
                <a:solidFill>
                  <a:schemeClr val="tx1"/>
                </a:solidFill>
                <a:latin typeface="Arial" pitchFamily="34" charset="0"/>
                <a:cs typeface="Arial" pitchFamily="34" charset="0"/>
              </a:defRPr>
            </a:lvl4pPr>
            <a:lvl5pPr marL="2074065" indent="-230452" eaLnBrk="0" hangingPunct="0">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3CB77F5-0DFF-45F3-BC80-5B82626B1133}" type="slidenum">
              <a:rPr lang="en-US" smtClean="0">
                <a:latin typeface="Calibri" pitchFamily="34" charset="0"/>
              </a:rPr>
              <a:pPr eaLnBrk="1" hangingPunct="1"/>
              <a:t>40</a:t>
            </a:fld>
            <a:endParaRPr lang="en-US">
              <a:latin typeface="Calibri" pitchFamily="34" charset="0"/>
            </a:endParaRPr>
          </a:p>
        </p:txBody>
      </p:sp>
    </p:spTree>
    <p:extLst>
      <p:ext uri="{BB962C8B-B14F-4D97-AF65-F5344CB8AC3E}">
        <p14:creationId xmlns:p14="http://schemas.microsoft.com/office/powerpoint/2010/main" val="37928994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To Know/To Say: </a:t>
            </a:r>
            <a:r>
              <a:rPr lang="en-US" b="0" dirty="0"/>
              <a:t>These are general guidelines for defining Big Ideas. Big</a:t>
            </a:r>
            <a:r>
              <a:rPr lang="en-US" b="0" baseline="0" dirty="0"/>
              <a:t> Ideas are usually not stated directly to the students.</a:t>
            </a:r>
          </a:p>
          <a:p>
            <a:pPr eaLnBrk="1" hangingPunct="1">
              <a:spcBef>
                <a:spcPct val="0"/>
              </a:spcBef>
            </a:pPr>
            <a:endParaRPr lang="en-US" b="0" dirty="0"/>
          </a:p>
          <a:p>
            <a:pPr eaLnBrk="1" hangingPunct="1">
              <a:spcBef>
                <a:spcPct val="0"/>
              </a:spcBef>
            </a:pPr>
            <a:r>
              <a:rPr lang="en-US" b="1" dirty="0"/>
              <a:t>To Do: </a:t>
            </a:r>
            <a:r>
              <a:rPr lang="en-US" b="0" dirty="0"/>
              <a:t>Ask for sharing of what participants think of as being a Big Idea for their grade level/content area.</a:t>
            </a:r>
          </a:p>
        </p:txBody>
      </p:sp>
    </p:spTree>
    <p:extLst>
      <p:ext uri="{BB962C8B-B14F-4D97-AF65-F5344CB8AC3E}">
        <p14:creationId xmlns:p14="http://schemas.microsoft.com/office/powerpoint/2010/main" val="12093688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Know/To Say: </a:t>
            </a:r>
            <a:r>
              <a:rPr lang="en-US" b="0" dirty="0"/>
              <a:t>This quote is Grant Wiggins from</a:t>
            </a:r>
            <a:r>
              <a:rPr lang="en-US" b="0" baseline="0" dirty="0"/>
              <a:t> his book, </a:t>
            </a:r>
            <a:r>
              <a:rPr lang="en-US" b="0" i="1" baseline="0" dirty="0"/>
              <a:t>Understanding By Design. </a:t>
            </a:r>
            <a:r>
              <a:rPr lang="en-US" b="0" i="0" baseline="0" dirty="0"/>
              <a:t>Remember, the Big Idea is the enduring understanding, the knowledge that goes on beyond the daily lessons and objectives.</a:t>
            </a:r>
          </a:p>
          <a:p>
            <a:endParaRPr lang="en-US" b="0" i="0" baseline="0" dirty="0"/>
          </a:p>
          <a:p>
            <a:r>
              <a:rPr lang="en-US" b="1" i="0" baseline="0" dirty="0"/>
              <a:t>To Do: </a:t>
            </a:r>
            <a:r>
              <a:rPr lang="en-US" b="0" i="0" baseline="0" dirty="0"/>
              <a:t>Optional discussion on key phrases or words from the quote.</a:t>
            </a:r>
          </a:p>
          <a:p>
            <a:endParaRPr lang="en-US" b="0" i="0" baseline="0" dirty="0"/>
          </a:p>
          <a:p>
            <a:r>
              <a:rPr lang="en-US" b="1" i="0" baseline="0" dirty="0"/>
              <a:t>Reference: </a:t>
            </a:r>
            <a:r>
              <a:rPr lang="en-US" b="0" i="0" baseline="0" dirty="0"/>
              <a:t>Wiggins, G. P., </a:t>
            </a:r>
            <a:r>
              <a:rPr lang="en-US" b="0" i="0" baseline="0" dirty="0" err="1"/>
              <a:t>McTighe</a:t>
            </a:r>
            <a:r>
              <a:rPr lang="en-US" b="0" i="0" baseline="0" dirty="0"/>
              <a:t>, J., Kiernan, L. J., Frost, F. (2005). </a:t>
            </a:r>
            <a:r>
              <a:rPr lang="en-US" b="0" i="1" baseline="0" dirty="0"/>
              <a:t>Understanding by design. </a:t>
            </a:r>
            <a:r>
              <a:rPr lang="en-US" b="0" i="0" baseline="0" dirty="0"/>
              <a:t>Alexandria, VA: Association for Supervision and Curriculum Development. </a:t>
            </a:r>
            <a:endParaRPr lang="en-US" b="1" i="1" dirty="0"/>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6BD98730-7529-48CB-A71A-E7743BE2300B}" type="slidenum">
              <a:rPr lang="en-US" smtClean="0"/>
              <a:pPr>
                <a:defRPr/>
              </a:pPr>
              <a:t>42</a:t>
            </a:fld>
            <a:endParaRPr lang="en-US"/>
          </a:p>
        </p:txBody>
      </p:sp>
    </p:spTree>
    <p:extLst>
      <p:ext uri="{BB962C8B-B14F-4D97-AF65-F5344CB8AC3E}">
        <p14:creationId xmlns:p14="http://schemas.microsoft.com/office/powerpoint/2010/main" val="30457593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707709" y="4447461"/>
            <a:ext cx="5661659" cy="4213384"/>
          </a:xfrm>
          <a:prstGeom prst="rect">
            <a:avLst/>
          </a:prstGeom>
        </p:spPr>
        <p:txBody>
          <a:bodyPr lIns="93917" tIns="93917" rIns="93917" bIns="93917" anchor="t" anchorCtr="0">
            <a:noAutofit/>
          </a:bodyPr>
          <a:lstStyle/>
          <a:p>
            <a:pPr>
              <a:spcBef>
                <a:spcPts val="0"/>
              </a:spcBef>
            </a:pPr>
            <a:r>
              <a:rPr lang="en-US" dirty="0"/>
              <a:t>To Know/To Say:</a:t>
            </a:r>
            <a:r>
              <a:rPr lang="en-US" baseline="0" dirty="0"/>
              <a:t> </a:t>
            </a:r>
            <a:r>
              <a:rPr lang="en-US" b="0" baseline="0" dirty="0"/>
              <a:t>Help participants understand the need to focus on Big Ideas.</a:t>
            </a:r>
          </a:p>
          <a:p>
            <a:pPr>
              <a:spcBef>
                <a:spcPts val="0"/>
              </a:spcBef>
            </a:pPr>
            <a:endParaRPr lang="en-US" b="0" baseline="0" dirty="0"/>
          </a:p>
          <a:p>
            <a:pPr>
              <a:spcBef>
                <a:spcPts val="0"/>
              </a:spcBef>
            </a:pPr>
            <a:r>
              <a:rPr lang="en-US" b="1" baseline="0" dirty="0"/>
              <a:t>Reference: </a:t>
            </a:r>
            <a:r>
              <a:rPr lang="en-US" b="0" baseline="0" dirty="0"/>
              <a:t>Dixon, R. (1996). </a:t>
            </a:r>
            <a:r>
              <a:rPr lang="en-US" b="0" i="1" baseline="0" dirty="0"/>
              <a:t>Access to curriculum: Instructional tools for students with learning difficulties. </a:t>
            </a:r>
            <a:r>
              <a:rPr lang="en-US" b="0" i="0" baseline="0" dirty="0"/>
              <a:t>Reston VA: Council for Exceptional Children.</a:t>
            </a:r>
            <a:endParaRPr b="1" dirty="0"/>
          </a:p>
        </p:txBody>
      </p:sp>
    </p:spTree>
    <p:extLst>
      <p:ext uri="{BB962C8B-B14F-4D97-AF65-F5344CB8AC3E}">
        <p14:creationId xmlns:p14="http://schemas.microsoft.com/office/powerpoint/2010/main" val="6834692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To Know/To Say: </a:t>
            </a:r>
            <a:r>
              <a:rPr lang="en-US" b="0" dirty="0"/>
              <a:t>This</a:t>
            </a:r>
            <a:r>
              <a:rPr lang="en-US" b="0" baseline="0" dirty="0"/>
              <a:t> slide shows criteria for determining Big Ideas.</a:t>
            </a:r>
            <a:endParaRPr lang="en-US" dirty="0"/>
          </a:p>
          <a:p>
            <a:pPr eaLnBrk="1" hangingPunct="1">
              <a:spcBef>
                <a:spcPct val="0"/>
              </a:spcBef>
            </a:pPr>
            <a:endParaRPr lang="en-US" dirty="0"/>
          </a:p>
          <a:p>
            <a:pPr eaLnBrk="1" hangingPunct="1">
              <a:spcBef>
                <a:spcPct val="0"/>
              </a:spcBef>
            </a:pPr>
            <a:r>
              <a:rPr lang="en-US" dirty="0"/>
              <a:t>To Do: </a:t>
            </a:r>
            <a:r>
              <a:rPr lang="en-US" b="0" dirty="0"/>
              <a:t>Have participants write down examples of each talking point on this slide. Can the participants</a:t>
            </a:r>
            <a:r>
              <a:rPr lang="en-US" b="0" baseline="0" dirty="0"/>
              <a:t> find one Big Idea that will apply to more than one content area, grade level, and is enduring?</a:t>
            </a:r>
            <a:endParaRPr lang="en-US" b="0" dirty="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010" eaLnBrk="0" hangingPunct="0">
              <a:defRPr>
                <a:solidFill>
                  <a:schemeClr val="tx1"/>
                </a:solidFill>
                <a:latin typeface="Arial" pitchFamily="34" charset="0"/>
                <a:cs typeface="Arial" pitchFamily="34" charset="0"/>
              </a:defRPr>
            </a:lvl1pPr>
            <a:lvl2pPr marL="748968" indent="-288065" defTabSz="933010" eaLnBrk="0" hangingPunct="0">
              <a:defRPr>
                <a:solidFill>
                  <a:schemeClr val="tx1"/>
                </a:solidFill>
                <a:latin typeface="Arial" pitchFamily="34" charset="0"/>
                <a:cs typeface="Arial" pitchFamily="34" charset="0"/>
              </a:defRPr>
            </a:lvl2pPr>
            <a:lvl3pPr marL="1152258" indent="-230452" defTabSz="933010" eaLnBrk="0" hangingPunct="0">
              <a:defRPr>
                <a:solidFill>
                  <a:schemeClr val="tx1"/>
                </a:solidFill>
                <a:latin typeface="Arial" pitchFamily="34" charset="0"/>
                <a:cs typeface="Arial" pitchFamily="34" charset="0"/>
              </a:defRPr>
            </a:lvl3pPr>
            <a:lvl4pPr marL="1613162" indent="-230452" defTabSz="933010" eaLnBrk="0" hangingPunct="0">
              <a:defRPr>
                <a:solidFill>
                  <a:schemeClr val="tx1"/>
                </a:solidFill>
                <a:latin typeface="Arial" pitchFamily="34" charset="0"/>
                <a:cs typeface="Arial" pitchFamily="34" charset="0"/>
              </a:defRPr>
            </a:lvl4pPr>
            <a:lvl5pPr marL="2074065" indent="-230452" defTabSz="933010" eaLnBrk="0" hangingPunct="0">
              <a:defRPr>
                <a:solidFill>
                  <a:schemeClr val="tx1"/>
                </a:solidFill>
                <a:latin typeface="Arial" pitchFamily="34" charset="0"/>
                <a:cs typeface="Arial" pitchFamily="34" charset="0"/>
              </a:defRPr>
            </a:lvl5pPr>
            <a:lvl6pPr marL="2534968" indent="-230452" defTabSz="933010" eaLnBrk="0" fontAlgn="base" hangingPunct="0">
              <a:spcBef>
                <a:spcPct val="0"/>
              </a:spcBef>
              <a:spcAft>
                <a:spcPct val="0"/>
              </a:spcAft>
              <a:defRPr>
                <a:solidFill>
                  <a:schemeClr val="tx1"/>
                </a:solidFill>
                <a:latin typeface="Arial" pitchFamily="34" charset="0"/>
                <a:cs typeface="Arial" pitchFamily="34" charset="0"/>
              </a:defRPr>
            </a:lvl6pPr>
            <a:lvl7pPr marL="2995872" indent="-230452" defTabSz="933010" eaLnBrk="0" fontAlgn="base" hangingPunct="0">
              <a:spcBef>
                <a:spcPct val="0"/>
              </a:spcBef>
              <a:spcAft>
                <a:spcPct val="0"/>
              </a:spcAft>
              <a:defRPr>
                <a:solidFill>
                  <a:schemeClr val="tx1"/>
                </a:solidFill>
                <a:latin typeface="Arial" pitchFamily="34" charset="0"/>
                <a:cs typeface="Arial" pitchFamily="34" charset="0"/>
              </a:defRPr>
            </a:lvl7pPr>
            <a:lvl8pPr marL="3456775" indent="-230452" defTabSz="933010" eaLnBrk="0" fontAlgn="base" hangingPunct="0">
              <a:spcBef>
                <a:spcPct val="0"/>
              </a:spcBef>
              <a:spcAft>
                <a:spcPct val="0"/>
              </a:spcAft>
              <a:defRPr>
                <a:solidFill>
                  <a:schemeClr val="tx1"/>
                </a:solidFill>
                <a:latin typeface="Arial" pitchFamily="34" charset="0"/>
                <a:cs typeface="Arial" pitchFamily="34" charset="0"/>
              </a:defRPr>
            </a:lvl8pPr>
            <a:lvl9pPr marL="3917678" indent="-230452" defTabSz="93301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C9EAFBB-4295-4905-A145-46345D8A29AE}" type="slidenum">
              <a:rPr lang="en-US" smtClean="0">
                <a:latin typeface="Calibri" pitchFamily="34" charset="0"/>
                <a:ea typeface="MS PGothic" pitchFamily="34" charset="-128"/>
              </a:rPr>
              <a:pPr eaLnBrk="1" hangingPunct="1"/>
              <a:t>44</a:t>
            </a:fld>
            <a:endParaRPr lang="en-US">
              <a:latin typeface="Calibri" pitchFamily="34" charset="0"/>
              <a:ea typeface="MS PGothic" pitchFamily="34" charset="-128"/>
            </a:endParaRPr>
          </a:p>
        </p:txBody>
      </p:sp>
    </p:spTree>
    <p:extLst>
      <p:ext uri="{BB962C8B-B14F-4D97-AF65-F5344CB8AC3E}">
        <p14:creationId xmlns:p14="http://schemas.microsoft.com/office/powerpoint/2010/main" val="14037309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To Know/To Say: Optional</a:t>
            </a:r>
            <a:r>
              <a:rPr lang="en-US" baseline="0" dirty="0"/>
              <a:t> Slide </a:t>
            </a:r>
            <a:r>
              <a:rPr lang="en-US" b="0" baseline="0" dirty="0"/>
              <a:t>Additional criteria to apply to Big Ideas. If an Idea fits these bullet points, it could be classified as a Big Idea.</a:t>
            </a:r>
            <a:endParaRPr lang="en-US" baseline="0" dirty="0"/>
          </a:p>
          <a:p>
            <a:endParaRPr lang="en-US" b="0" i="0" baseline="0" dirty="0"/>
          </a:p>
          <a:p>
            <a:r>
              <a:rPr lang="en-US" b="1" i="0" baseline="0" dirty="0"/>
              <a:t>To Do</a:t>
            </a:r>
            <a:r>
              <a:rPr lang="en-US" b="0" i="0" baseline="0" dirty="0"/>
              <a:t>: </a:t>
            </a:r>
            <a:r>
              <a:rPr lang="en-US" b="0" i="0" dirty="0"/>
              <a:t>Use the examples generated from the participants</a:t>
            </a:r>
            <a:r>
              <a:rPr lang="en-US" b="0" i="0" baseline="0" dirty="0"/>
              <a:t> and the </a:t>
            </a:r>
            <a:r>
              <a:rPr lang="en-US" b="0" i="0" dirty="0"/>
              <a:t>previous slide to encourage the participants to answer the following question…”How do your examples measure up to the bullets on this slide?”</a:t>
            </a:r>
          </a:p>
          <a:p>
            <a:endParaRPr lang="en-US" b="0" i="0" dirty="0"/>
          </a:p>
          <a:p>
            <a:r>
              <a:rPr lang="en-US" b="1" i="0" dirty="0"/>
              <a:t>Reference:</a:t>
            </a:r>
            <a:r>
              <a:rPr lang="en-US" b="0" i="0" baseline="0" dirty="0"/>
              <a:t> </a:t>
            </a:r>
            <a:r>
              <a:rPr lang="en-US" b="0" baseline="0" dirty="0"/>
              <a:t>Ainsworth, L. &amp; </a:t>
            </a:r>
            <a:r>
              <a:rPr lang="en-US" b="0" baseline="0" dirty="0" err="1"/>
              <a:t>Viegut</a:t>
            </a:r>
            <a:r>
              <a:rPr lang="en-US" b="0" baseline="0" dirty="0"/>
              <a:t>, D. (2006). </a:t>
            </a:r>
            <a:r>
              <a:rPr lang="en-US" b="0" i="1" baseline="0" dirty="0"/>
              <a:t>Common formative assessment: How to connect standards-based instruction and assessment.  </a:t>
            </a:r>
            <a:r>
              <a:rPr lang="en-US" b="0" i="0" baseline="0" dirty="0"/>
              <a:t>Thousand Oaks, CA: Corwin Press.</a:t>
            </a:r>
            <a:endParaRPr lang="en-US" b="1" i="0" dirty="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68" indent="-288065" eaLnBrk="0" hangingPunct="0">
              <a:defRPr>
                <a:solidFill>
                  <a:schemeClr val="tx1"/>
                </a:solidFill>
                <a:latin typeface="Arial" pitchFamily="34" charset="0"/>
                <a:cs typeface="Arial" pitchFamily="34" charset="0"/>
              </a:defRPr>
            </a:lvl2pPr>
            <a:lvl3pPr marL="1152258" indent="-230452" eaLnBrk="0" hangingPunct="0">
              <a:defRPr>
                <a:solidFill>
                  <a:schemeClr val="tx1"/>
                </a:solidFill>
                <a:latin typeface="Arial" pitchFamily="34" charset="0"/>
                <a:cs typeface="Arial" pitchFamily="34" charset="0"/>
              </a:defRPr>
            </a:lvl3pPr>
            <a:lvl4pPr marL="1613162" indent="-230452" eaLnBrk="0" hangingPunct="0">
              <a:defRPr>
                <a:solidFill>
                  <a:schemeClr val="tx1"/>
                </a:solidFill>
                <a:latin typeface="Arial" pitchFamily="34" charset="0"/>
                <a:cs typeface="Arial" pitchFamily="34" charset="0"/>
              </a:defRPr>
            </a:lvl4pPr>
            <a:lvl5pPr marL="2074065" indent="-230452" eaLnBrk="0" hangingPunct="0">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E509CC1-B1CB-4389-A4EB-40F8BA1C678F}" type="slidenum">
              <a:rPr lang="en-US" smtClean="0">
                <a:solidFill>
                  <a:srgbClr val="000000"/>
                </a:solidFill>
                <a:latin typeface="Calibri" pitchFamily="34" charset="0"/>
              </a:rPr>
              <a:pPr eaLnBrk="1" hangingPunct="1"/>
              <a:t>45</a:t>
            </a:fld>
            <a:endParaRPr lang="en-US">
              <a:solidFill>
                <a:srgbClr val="000000"/>
              </a:solidFill>
              <a:latin typeface="Calibri" pitchFamily="34" charset="0"/>
            </a:endParaRPr>
          </a:p>
        </p:txBody>
      </p:sp>
    </p:spTree>
    <p:extLst>
      <p:ext uri="{BB962C8B-B14F-4D97-AF65-F5344CB8AC3E}">
        <p14:creationId xmlns:p14="http://schemas.microsoft.com/office/powerpoint/2010/main" val="29395248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t>To Know/To Say: </a:t>
            </a:r>
            <a:r>
              <a:rPr lang="en-US" b="0" dirty="0"/>
              <a:t>Share these sample Big Ideas as examples of what this might look in practice. Pause after referring to each example and tie to whether the</a:t>
            </a:r>
            <a:r>
              <a:rPr lang="en-US" b="0" baseline="0" dirty="0"/>
              <a:t> examples:</a:t>
            </a:r>
            <a:endParaRPr lang="en-US" b="0" dirty="0"/>
          </a:p>
          <a:p>
            <a:pPr marL="345677" indent="-345677">
              <a:buFontTx/>
              <a:buAutoNum type="alphaLcPeriod"/>
              <a:defRPr/>
            </a:pPr>
            <a:r>
              <a:rPr lang="en-US" b="0" dirty="0"/>
              <a:t>Relate to more than one content area.</a:t>
            </a:r>
          </a:p>
          <a:p>
            <a:pPr marL="345677" indent="-345677">
              <a:buFontTx/>
              <a:buAutoNum type="alphaLcPeriod"/>
              <a:defRPr/>
            </a:pPr>
            <a:r>
              <a:rPr lang="en-US" b="0" dirty="0"/>
              <a:t>Relate to more than one grade level.</a:t>
            </a:r>
          </a:p>
          <a:p>
            <a:pPr marL="345677" indent="-345677">
              <a:buFontTx/>
              <a:buAutoNum type="alphaLcPeriod"/>
              <a:defRPr/>
            </a:pPr>
            <a:r>
              <a:rPr lang="en-US" b="0" dirty="0"/>
              <a:t>Are easy to remember long after instruction ends.</a:t>
            </a:r>
          </a:p>
          <a:p>
            <a:pPr marL="345677" indent="-345677">
              <a:buFontTx/>
              <a:buAutoNum type="alphaLcPeriod"/>
              <a:defRPr/>
            </a:pPr>
            <a:endParaRPr lang="en-US" b="0" dirty="0"/>
          </a:p>
          <a:p>
            <a:pPr>
              <a:defRPr/>
            </a:pPr>
            <a:r>
              <a:rPr lang="en-US" b="1" dirty="0"/>
              <a:t>To</a:t>
            </a:r>
            <a:r>
              <a:rPr lang="en-US" b="1" baseline="0" dirty="0"/>
              <a:t> Do: </a:t>
            </a:r>
            <a:r>
              <a:rPr lang="en-US" b="0" baseline="0" dirty="0"/>
              <a:t>Facilitate discussion surrounding the examples on Big Ideas from this slide and participant-generated examples.</a:t>
            </a:r>
            <a:endParaRPr lang="en-US" b="0" dirty="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68" indent="-288065" eaLnBrk="0" hangingPunct="0">
              <a:defRPr>
                <a:solidFill>
                  <a:schemeClr val="tx1"/>
                </a:solidFill>
                <a:latin typeface="Arial" pitchFamily="34" charset="0"/>
                <a:cs typeface="Arial" pitchFamily="34" charset="0"/>
              </a:defRPr>
            </a:lvl2pPr>
            <a:lvl3pPr marL="1152258" indent="-230452" eaLnBrk="0" hangingPunct="0">
              <a:defRPr>
                <a:solidFill>
                  <a:schemeClr val="tx1"/>
                </a:solidFill>
                <a:latin typeface="Arial" pitchFamily="34" charset="0"/>
                <a:cs typeface="Arial" pitchFamily="34" charset="0"/>
              </a:defRPr>
            </a:lvl3pPr>
            <a:lvl4pPr marL="1613162" indent="-230452" eaLnBrk="0" hangingPunct="0">
              <a:defRPr>
                <a:solidFill>
                  <a:schemeClr val="tx1"/>
                </a:solidFill>
                <a:latin typeface="Arial" pitchFamily="34" charset="0"/>
                <a:cs typeface="Arial" pitchFamily="34" charset="0"/>
              </a:defRPr>
            </a:lvl4pPr>
            <a:lvl5pPr marL="2074065" indent="-230452" eaLnBrk="0" hangingPunct="0">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60EEFD1-9538-475A-91B8-8FA7911324BF}" type="slidenum">
              <a:rPr lang="en-US" smtClean="0">
                <a:solidFill>
                  <a:srgbClr val="000000"/>
                </a:solidFill>
                <a:latin typeface="Calibri" pitchFamily="34" charset="0"/>
              </a:rPr>
              <a:pPr eaLnBrk="1" hangingPunct="1"/>
              <a:t>46</a:t>
            </a:fld>
            <a:endParaRPr lang="en-US">
              <a:solidFill>
                <a:srgbClr val="000000"/>
              </a:solidFill>
              <a:latin typeface="Calibri" pitchFamily="34" charset="0"/>
            </a:endParaRPr>
          </a:p>
        </p:txBody>
      </p:sp>
    </p:spTree>
    <p:extLst>
      <p:ext uri="{BB962C8B-B14F-4D97-AF65-F5344CB8AC3E}">
        <p14:creationId xmlns:p14="http://schemas.microsoft.com/office/powerpoint/2010/main" val="21739469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707709" y="4447461"/>
            <a:ext cx="5661659" cy="4213384"/>
          </a:xfrm>
          <a:prstGeom prst="rect">
            <a:avLst/>
          </a:prstGeom>
        </p:spPr>
        <p:txBody>
          <a:bodyPr lIns="93917" tIns="93917" rIns="93917" bIns="93917" anchor="t" anchorCtr="0">
            <a:noAutofit/>
          </a:bodyPr>
          <a:lstStyle/>
          <a:p>
            <a:pPr>
              <a:spcBef>
                <a:spcPts val="0"/>
              </a:spcBef>
            </a:pPr>
            <a:r>
              <a:rPr lang="en-US" dirty="0"/>
              <a:t>To Know/To Say: </a:t>
            </a:r>
            <a:r>
              <a:rPr lang="en-US" b="0" dirty="0"/>
              <a:t>A</a:t>
            </a:r>
            <a:r>
              <a:rPr lang="en-US" b="0" baseline="0" dirty="0"/>
              <a:t> concept model for applying Big Ideas.</a:t>
            </a:r>
            <a:r>
              <a:rPr lang="en-US" baseline="0" dirty="0"/>
              <a:t>   </a:t>
            </a:r>
            <a:endParaRPr dirty="0"/>
          </a:p>
        </p:txBody>
      </p:sp>
    </p:spTree>
    <p:extLst>
      <p:ext uri="{BB962C8B-B14F-4D97-AF65-F5344CB8AC3E}">
        <p14:creationId xmlns:p14="http://schemas.microsoft.com/office/powerpoint/2010/main" val="37887541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707709" y="4447461"/>
            <a:ext cx="5661659" cy="4213384"/>
          </a:xfrm>
          <a:prstGeom prst="rect">
            <a:avLst/>
          </a:prstGeom>
        </p:spPr>
        <p:txBody>
          <a:bodyPr lIns="93917" tIns="93917" rIns="93917" bIns="93917" anchor="t" anchorCtr="0">
            <a:noAutofit/>
          </a:bodyPr>
          <a:lstStyle/>
          <a:p>
            <a:pPr>
              <a:spcBef>
                <a:spcPts val="0"/>
              </a:spcBef>
            </a:pPr>
            <a:r>
              <a:rPr lang="en-US" dirty="0"/>
              <a:t>To Know/To Say: </a:t>
            </a:r>
            <a:r>
              <a:rPr lang="en-US" b="0" dirty="0"/>
              <a:t>Take</a:t>
            </a:r>
            <a:r>
              <a:rPr lang="en-US" b="0" baseline="0" dirty="0"/>
              <a:t> out your clock and find your 6 o’clock partner. Take your examples of Big Ideas with you for discussion.</a:t>
            </a:r>
          </a:p>
          <a:p>
            <a:pPr>
              <a:spcBef>
                <a:spcPts val="0"/>
              </a:spcBef>
            </a:pPr>
            <a:endParaRPr lang="en-US" b="0" baseline="0" dirty="0"/>
          </a:p>
          <a:p>
            <a:pPr>
              <a:spcBef>
                <a:spcPts val="0"/>
              </a:spcBef>
            </a:pPr>
            <a:r>
              <a:rPr lang="en-US" b="1" baseline="0" dirty="0"/>
              <a:t>To Do: </a:t>
            </a:r>
            <a:r>
              <a:rPr lang="en-US" b="0" baseline="0" dirty="0"/>
              <a:t>Facilitate partner conversations over the question on the slide. Prepare to share with large group.</a:t>
            </a:r>
            <a:endParaRPr dirty="0"/>
          </a:p>
        </p:txBody>
      </p:sp>
    </p:spTree>
    <p:extLst>
      <p:ext uri="{BB962C8B-B14F-4D97-AF65-F5344CB8AC3E}">
        <p14:creationId xmlns:p14="http://schemas.microsoft.com/office/powerpoint/2010/main" val="38506050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To Know/To Say: </a:t>
            </a:r>
            <a:r>
              <a:rPr lang="en-US" b="0" dirty="0"/>
              <a:t>Using</a:t>
            </a:r>
            <a:r>
              <a:rPr lang="en-US" b="0" baseline="0" dirty="0"/>
              <a:t> the </a:t>
            </a:r>
            <a:r>
              <a:rPr lang="en-US" b="0" dirty="0"/>
              <a:t>Unit of Study,</a:t>
            </a:r>
            <a:r>
              <a:rPr lang="en-US" b="0" baseline="0" dirty="0"/>
              <a:t> check</a:t>
            </a:r>
            <a:r>
              <a:rPr lang="en-US" b="0" dirty="0"/>
              <a:t> your “unwrapped” concepts/skills on the graphic organizer.</a:t>
            </a:r>
          </a:p>
          <a:p>
            <a:pPr eaLnBrk="1" hangingPunct="1">
              <a:spcBef>
                <a:spcPct val="0"/>
              </a:spcBef>
            </a:pPr>
            <a:endParaRPr lang="en-US" b="0" dirty="0"/>
          </a:p>
          <a:p>
            <a:pPr eaLnBrk="1" hangingPunct="1">
              <a:spcBef>
                <a:spcPct val="0"/>
              </a:spcBef>
            </a:pPr>
            <a:r>
              <a:rPr lang="en-US" b="1" dirty="0"/>
              <a:t>To Do: </a:t>
            </a:r>
            <a:r>
              <a:rPr lang="en-US" b="0" dirty="0"/>
              <a:t>Decide the essential understandings you want students to realize on their own.</a:t>
            </a:r>
          </a:p>
          <a:p>
            <a:pPr eaLnBrk="1" hangingPunct="1">
              <a:spcBef>
                <a:spcPct val="0"/>
              </a:spcBef>
            </a:pPr>
            <a:endParaRPr lang="en-US" b="0" dirty="0"/>
          </a:p>
          <a:p>
            <a:pPr eaLnBrk="1" hangingPunct="1">
              <a:spcBef>
                <a:spcPct val="0"/>
              </a:spcBef>
            </a:pPr>
            <a:r>
              <a:rPr lang="en-US" b="0" dirty="0"/>
              <a:t>Write Big Idea in both teacher and student language</a:t>
            </a:r>
          </a:p>
          <a:p>
            <a:pPr eaLnBrk="1" hangingPunct="1">
              <a:spcBef>
                <a:spcPct val="0"/>
              </a:spcBef>
            </a:pPr>
            <a:endParaRPr lang="en-US" b="0" dirty="0"/>
          </a:p>
          <a:p>
            <a:pPr marL="0" marR="0" indent="0" algn="l" defTabSz="918606" rtl="0" eaLnBrk="1" fontAlgn="base" latinLnBrk="0" hangingPunct="1">
              <a:lnSpc>
                <a:spcPct val="100000"/>
              </a:lnSpc>
              <a:spcBef>
                <a:spcPct val="0"/>
              </a:spcBef>
              <a:spcAft>
                <a:spcPct val="0"/>
              </a:spcAft>
              <a:buClrTx/>
              <a:buSzTx/>
              <a:buFontTx/>
              <a:buNone/>
              <a:tabLst/>
              <a:defRPr/>
            </a:pPr>
            <a:r>
              <a:rPr lang="en-US" b="1" baseline="0" dirty="0"/>
              <a:t>References: </a:t>
            </a:r>
            <a:r>
              <a:rPr lang="en-US" b="0" baseline="0" dirty="0"/>
              <a:t>Ainsworth, L. (2010). </a:t>
            </a:r>
            <a:r>
              <a:rPr lang="en-US" b="0" i="1" baseline="0" dirty="0"/>
              <a:t>Planning for rigorous curriculum design. </a:t>
            </a:r>
            <a:r>
              <a:rPr lang="en-US" b="0" i="0" baseline="0" dirty="0"/>
              <a:t>Englewood, CA: Lead and Learn Center.</a:t>
            </a:r>
            <a:endParaRPr lang="en-US" b="0" baseline="0" dirty="0"/>
          </a:p>
          <a:p>
            <a:pPr marL="0" marR="0" indent="0" algn="l" defTabSz="918606" rtl="0" eaLnBrk="1" fontAlgn="base" latinLnBrk="0" hangingPunct="1">
              <a:lnSpc>
                <a:spcPct val="100000"/>
              </a:lnSpc>
              <a:spcBef>
                <a:spcPct val="0"/>
              </a:spcBef>
              <a:spcAft>
                <a:spcPct val="0"/>
              </a:spcAft>
              <a:buClrTx/>
              <a:buSzTx/>
              <a:buFontTx/>
              <a:buNone/>
              <a:tabLst/>
              <a:defRPr/>
            </a:pPr>
            <a:endParaRPr lang="en-US" b="1" baseline="0" dirty="0"/>
          </a:p>
          <a:p>
            <a:pPr marL="0" marR="0" indent="0" algn="l" defTabSz="918606" rtl="0" eaLnBrk="1" fontAlgn="base" latinLnBrk="0" hangingPunct="1">
              <a:lnSpc>
                <a:spcPct val="100000"/>
              </a:lnSpc>
              <a:spcBef>
                <a:spcPct val="0"/>
              </a:spcBef>
              <a:spcAft>
                <a:spcPct val="0"/>
              </a:spcAft>
              <a:buClrTx/>
              <a:buSzTx/>
              <a:buFontTx/>
              <a:buNone/>
              <a:tabLst/>
              <a:defRPr/>
            </a:pPr>
            <a:r>
              <a:rPr lang="en-US" b="0" baseline="0" dirty="0"/>
              <a:t>Ainsworth, L. &amp; </a:t>
            </a:r>
            <a:r>
              <a:rPr lang="en-US" b="0" baseline="0" dirty="0" err="1"/>
              <a:t>Viegut</a:t>
            </a:r>
            <a:r>
              <a:rPr lang="en-US" b="0" baseline="0" dirty="0"/>
              <a:t>, D. (2006). </a:t>
            </a:r>
            <a:r>
              <a:rPr lang="en-US" b="0" i="1" baseline="0" dirty="0"/>
              <a:t>Common formative assessment: How to connect standards-based instruction and assessment. </a:t>
            </a:r>
            <a:r>
              <a:rPr lang="en-US" b="0" i="0" baseline="0" dirty="0"/>
              <a:t>Thousand Oaks, CA:  Corwin Press.</a:t>
            </a:r>
            <a:endParaRPr lang="en-US" b="1" dirty="0"/>
          </a:p>
        </p:txBody>
      </p:sp>
    </p:spTree>
    <p:extLst>
      <p:ext uri="{BB962C8B-B14F-4D97-AF65-F5344CB8AC3E}">
        <p14:creationId xmlns:p14="http://schemas.microsoft.com/office/powerpoint/2010/main" val="260236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360363" y="371475"/>
            <a:ext cx="2079625" cy="1560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xfrm>
            <a:off x="294878" y="2006603"/>
            <a:ext cx="6487319" cy="6652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200000"/>
              </a:lnSpc>
            </a:pPr>
            <a:r>
              <a:rPr lang="en-US" dirty="0"/>
              <a:t>To</a:t>
            </a:r>
            <a:r>
              <a:rPr lang="en-US" baseline="0" dirty="0"/>
              <a:t> Know/To Say: </a:t>
            </a:r>
            <a:r>
              <a:rPr lang="en-US" b="0" baseline="0" dirty="0"/>
              <a:t>Good morning/afternoon! We will begin in _____ minutes.</a:t>
            </a:r>
          </a:p>
          <a:p>
            <a:pPr>
              <a:lnSpc>
                <a:spcPct val="200000"/>
              </a:lnSpc>
            </a:pPr>
            <a:endParaRPr lang="en-US" b="0" baseline="0" dirty="0"/>
          </a:p>
          <a:p>
            <a:pPr>
              <a:lnSpc>
                <a:spcPct val="200000"/>
              </a:lnSpc>
            </a:pPr>
            <a:r>
              <a:rPr lang="en-US" b="1" baseline="0" dirty="0"/>
              <a:t>To Do: </a:t>
            </a:r>
            <a:r>
              <a:rPr lang="en-US" b="0" baseline="0" dirty="0"/>
              <a:t>Greet participants.</a:t>
            </a:r>
            <a:endParaRPr lang="en-US" b="1" dirty="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68" indent="-288065" eaLnBrk="0" hangingPunct="0">
              <a:defRPr>
                <a:solidFill>
                  <a:schemeClr val="tx1"/>
                </a:solidFill>
                <a:latin typeface="Arial" pitchFamily="34" charset="0"/>
                <a:cs typeface="Arial" pitchFamily="34" charset="0"/>
              </a:defRPr>
            </a:lvl2pPr>
            <a:lvl3pPr marL="1152258" indent="-230452" eaLnBrk="0" hangingPunct="0">
              <a:defRPr>
                <a:solidFill>
                  <a:schemeClr val="tx1"/>
                </a:solidFill>
                <a:latin typeface="Arial" pitchFamily="34" charset="0"/>
                <a:cs typeface="Arial" pitchFamily="34" charset="0"/>
              </a:defRPr>
            </a:lvl3pPr>
            <a:lvl4pPr marL="1613162" indent="-230452" eaLnBrk="0" hangingPunct="0">
              <a:defRPr>
                <a:solidFill>
                  <a:schemeClr val="tx1"/>
                </a:solidFill>
                <a:latin typeface="Arial" pitchFamily="34" charset="0"/>
                <a:cs typeface="Arial" pitchFamily="34" charset="0"/>
              </a:defRPr>
            </a:lvl4pPr>
            <a:lvl5pPr marL="2074065" indent="-230452" eaLnBrk="0" hangingPunct="0">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32E6C71-7552-424A-9F10-ED9508E57566}" type="slidenum">
              <a:rPr lang="en-US" smtClean="0">
                <a:latin typeface="Calibri" pitchFamily="34" charset="0"/>
              </a:rPr>
              <a:pPr eaLnBrk="1" hangingPunct="1"/>
              <a:t>5</a:t>
            </a:fld>
            <a:endParaRPr lang="en-US">
              <a:latin typeface="Calibri" pitchFamily="34" charset="0"/>
            </a:endParaRPr>
          </a:p>
        </p:txBody>
      </p:sp>
      <p:sp>
        <p:nvSpPr>
          <p:cNvPr id="5" name="Date Placeholder 4"/>
          <p:cNvSpPr>
            <a:spLocks noGrp="1"/>
          </p:cNvSpPr>
          <p:nvPr>
            <p:ph type="dt" sz="quarter" idx="1"/>
          </p:nvPr>
        </p:nvSpPr>
        <p:spPr/>
        <p:txBody>
          <a:bodyPr/>
          <a:lstStyle/>
          <a:p>
            <a:pPr>
              <a:defRPr/>
            </a:pPr>
            <a:r>
              <a:rPr lang="en-US"/>
              <a:t>1/6/2011</a:t>
            </a:r>
          </a:p>
        </p:txBody>
      </p:sp>
    </p:spTree>
    <p:extLst>
      <p:ext uri="{BB962C8B-B14F-4D97-AF65-F5344CB8AC3E}">
        <p14:creationId xmlns:p14="http://schemas.microsoft.com/office/powerpoint/2010/main" val="10458339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To Know/To Say: </a:t>
            </a:r>
            <a:r>
              <a:rPr lang="en-US" b="0" dirty="0"/>
              <a:t>This</a:t>
            </a:r>
            <a:r>
              <a:rPr lang="en-US" b="0" baseline="0" dirty="0"/>
              <a:t> is a transition slide. We are now starting Step 5 of Key 2.</a:t>
            </a:r>
          </a:p>
          <a:p>
            <a:endParaRPr lang="en-US" b="0" baseline="0" dirty="0"/>
          </a:p>
          <a:p>
            <a:r>
              <a:rPr lang="en-US" b="1" baseline="0" dirty="0"/>
              <a:t>To Do:  Optional</a:t>
            </a:r>
            <a:r>
              <a:rPr lang="en-US" b="0" baseline="0" dirty="0"/>
              <a:t>: Trainer may choose to discuss Essential Questions before Big Ideas. If this is the case, switch sections 4 and 5.</a:t>
            </a:r>
          </a:p>
          <a:p>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Resource: </a:t>
            </a:r>
            <a:r>
              <a:rPr lang="en-US" b="0" baseline="0" dirty="0"/>
              <a:t>Ainsworth, L. &amp; </a:t>
            </a:r>
            <a:r>
              <a:rPr lang="en-US" b="0" baseline="0" dirty="0" err="1"/>
              <a:t>Viegut</a:t>
            </a:r>
            <a:r>
              <a:rPr lang="en-US" b="0" baseline="0" dirty="0"/>
              <a:t>, D. (2006). </a:t>
            </a:r>
            <a:r>
              <a:rPr lang="en-US" b="0" i="1" baseline="0" dirty="0"/>
              <a:t>Common formative assessment: How to connect standards-based instruction and assessment.  </a:t>
            </a:r>
            <a:r>
              <a:rPr lang="en-US" b="0" i="0" baseline="0" dirty="0"/>
              <a:t>Thousand Oaks, CA: Corwin Press.</a:t>
            </a:r>
            <a:endParaRPr lang="en-US" b="1" dirty="0"/>
          </a:p>
        </p:txBody>
      </p:sp>
      <p:sp>
        <p:nvSpPr>
          <p:cNvPr id="4" name="Date Placeholder 3"/>
          <p:cNvSpPr>
            <a:spLocks noGrp="1"/>
          </p:cNvSpPr>
          <p:nvPr>
            <p:ph type="dt" sz="quarter" idx="1"/>
          </p:nvPr>
        </p:nvSpPr>
        <p:spPr/>
        <p:txBody>
          <a:bodyPr/>
          <a:lstStyle/>
          <a:p>
            <a:pPr>
              <a:defRPr/>
            </a:pPr>
            <a:r>
              <a:rPr lang="en-US"/>
              <a:t>1/6/2011</a:t>
            </a:r>
          </a:p>
        </p:txBody>
      </p:sp>
      <p:sp>
        <p:nvSpPr>
          <p:cNvPr id="11571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68" indent="-288065" eaLnBrk="0" hangingPunct="0">
              <a:defRPr>
                <a:solidFill>
                  <a:schemeClr val="tx1"/>
                </a:solidFill>
                <a:latin typeface="Arial" pitchFamily="34" charset="0"/>
                <a:cs typeface="Arial" pitchFamily="34" charset="0"/>
              </a:defRPr>
            </a:lvl2pPr>
            <a:lvl3pPr marL="1152258" indent="-230452" eaLnBrk="0" hangingPunct="0">
              <a:defRPr>
                <a:solidFill>
                  <a:schemeClr val="tx1"/>
                </a:solidFill>
                <a:latin typeface="Arial" pitchFamily="34" charset="0"/>
                <a:cs typeface="Arial" pitchFamily="34" charset="0"/>
              </a:defRPr>
            </a:lvl3pPr>
            <a:lvl4pPr marL="1613162" indent="-230452" eaLnBrk="0" hangingPunct="0">
              <a:defRPr>
                <a:solidFill>
                  <a:schemeClr val="tx1"/>
                </a:solidFill>
                <a:latin typeface="Arial" pitchFamily="34" charset="0"/>
                <a:cs typeface="Arial" pitchFamily="34" charset="0"/>
              </a:defRPr>
            </a:lvl4pPr>
            <a:lvl5pPr marL="2074065" indent="-230452" eaLnBrk="0" hangingPunct="0">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D9612BF-B361-424F-93A1-3F53F58FA208}" type="slidenum">
              <a:rPr lang="en-US" smtClean="0">
                <a:latin typeface="Calibri" pitchFamily="34" charset="0"/>
              </a:rPr>
              <a:pPr eaLnBrk="1" hangingPunct="1"/>
              <a:t>50</a:t>
            </a:fld>
            <a:endParaRPr lang="en-US">
              <a:latin typeface="Calibri" pitchFamily="34" charset="0"/>
            </a:endParaRPr>
          </a:p>
        </p:txBody>
      </p:sp>
    </p:spTree>
    <p:extLst>
      <p:ext uri="{BB962C8B-B14F-4D97-AF65-F5344CB8AC3E}">
        <p14:creationId xmlns:p14="http://schemas.microsoft.com/office/powerpoint/2010/main" val="22260924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To Know/To Say:</a:t>
            </a:r>
            <a:r>
              <a:rPr lang="en-US" b="0" baseline="0" dirty="0"/>
              <a:t> R</a:t>
            </a:r>
            <a:r>
              <a:rPr lang="en-US" b="0" dirty="0"/>
              <a:t>ead the above statement to bring the conversation to an end before digging deeper into Essential Questions. This</a:t>
            </a:r>
            <a:r>
              <a:rPr lang="en-US" b="0" baseline="0" dirty="0"/>
              <a:t> is why essential questions are needed to reach the Big Idea.  </a:t>
            </a:r>
          </a:p>
          <a:p>
            <a:endParaRPr lang="en-US" b="0" baseline="0" dirty="0"/>
          </a:p>
          <a:p>
            <a:r>
              <a:rPr lang="en-US" b="1" baseline="0" dirty="0"/>
              <a:t>Reference: </a:t>
            </a:r>
            <a:r>
              <a:rPr lang="en-US" b="0" baseline="0" dirty="0"/>
              <a:t>Ainsworth, L. &amp; </a:t>
            </a:r>
            <a:r>
              <a:rPr lang="en-US" b="0" baseline="0" dirty="0" err="1"/>
              <a:t>Viegut</a:t>
            </a:r>
            <a:r>
              <a:rPr lang="en-US" b="0" baseline="0" dirty="0"/>
              <a:t>, D. (2006). </a:t>
            </a:r>
            <a:r>
              <a:rPr lang="en-US" b="0" i="1" baseline="0" dirty="0"/>
              <a:t>Common formative assessment: How to connect standards-based instruction and assessment.  </a:t>
            </a:r>
            <a:r>
              <a:rPr lang="en-US" b="0" i="0" baseline="0" dirty="0"/>
              <a:t>Thousand Oaks, CA: Corwin Press.</a:t>
            </a:r>
            <a:endParaRPr lang="en-US" b="1" dirty="0"/>
          </a:p>
        </p:txBody>
      </p:sp>
      <p:sp>
        <p:nvSpPr>
          <p:cNvPr id="4" name="Date Placeholder 3"/>
          <p:cNvSpPr>
            <a:spLocks noGrp="1"/>
          </p:cNvSpPr>
          <p:nvPr>
            <p:ph type="dt" sz="quarter" idx="1"/>
          </p:nvPr>
        </p:nvSpPr>
        <p:spPr/>
        <p:txBody>
          <a:bodyPr/>
          <a:lstStyle/>
          <a:p>
            <a:pPr>
              <a:defRPr/>
            </a:pPr>
            <a:r>
              <a:rPr lang="en-US"/>
              <a:t>1/6/2011</a:t>
            </a:r>
          </a:p>
        </p:txBody>
      </p:sp>
      <p:sp>
        <p:nvSpPr>
          <p:cNvPr id="11878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68" indent="-288065" eaLnBrk="0" hangingPunct="0">
              <a:defRPr>
                <a:solidFill>
                  <a:schemeClr val="tx1"/>
                </a:solidFill>
                <a:latin typeface="Arial" pitchFamily="34" charset="0"/>
                <a:cs typeface="Arial" pitchFamily="34" charset="0"/>
              </a:defRPr>
            </a:lvl2pPr>
            <a:lvl3pPr marL="1152258" indent="-230452" eaLnBrk="0" hangingPunct="0">
              <a:defRPr>
                <a:solidFill>
                  <a:schemeClr val="tx1"/>
                </a:solidFill>
                <a:latin typeface="Arial" pitchFamily="34" charset="0"/>
                <a:cs typeface="Arial" pitchFamily="34" charset="0"/>
              </a:defRPr>
            </a:lvl3pPr>
            <a:lvl4pPr marL="1613162" indent="-230452" eaLnBrk="0" hangingPunct="0">
              <a:defRPr>
                <a:solidFill>
                  <a:schemeClr val="tx1"/>
                </a:solidFill>
                <a:latin typeface="Arial" pitchFamily="34" charset="0"/>
                <a:cs typeface="Arial" pitchFamily="34" charset="0"/>
              </a:defRPr>
            </a:lvl4pPr>
            <a:lvl5pPr marL="2074065" indent="-230452" eaLnBrk="0" hangingPunct="0">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5F0535B-C097-4C48-B0A5-295FDC2E050B}" type="slidenum">
              <a:rPr lang="en-US" smtClean="0">
                <a:latin typeface="Calibri" pitchFamily="34" charset="0"/>
              </a:rPr>
              <a:pPr eaLnBrk="1" hangingPunct="1"/>
              <a:t>51</a:t>
            </a:fld>
            <a:endParaRPr lang="en-US">
              <a:latin typeface="Calibri" pitchFamily="34" charset="0"/>
            </a:endParaRPr>
          </a:p>
        </p:txBody>
      </p:sp>
    </p:spTree>
    <p:extLst>
      <p:ext uri="{BB962C8B-B14F-4D97-AF65-F5344CB8AC3E}">
        <p14:creationId xmlns:p14="http://schemas.microsoft.com/office/powerpoint/2010/main" val="7367946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dirty="0"/>
              <a:t>To Know/To Say:</a:t>
            </a:r>
            <a:r>
              <a:rPr lang="en-US" baseline="0" dirty="0"/>
              <a:t> </a:t>
            </a:r>
            <a:r>
              <a:rPr lang="en-US" b="0" dirty="0"/>
              <a:t>Keys to Essential Questions:</a:t>
            </a:r>
          </a:p>
          <a:p>
            <a:pPr marL="345677" indent="-345677" eaLnBrk="1" hangingPunct="1">
              <a:spcBef>
                <a:spcPct val="0"/>
              </a:spcBef>
              <a:buFont typeface="+mj-lt"/>
              <a:buAutoNum type="arabicPeriod"/>
              <a:defRPr/>
            </a:pPr>
            <a:r>
              <a:rPr lang="en-US" b="0" dirty="0"/>
              <a:t>Provokes deep thought, lively discussion, sustained inquiry, and additional questions leading to new and/or deep insights</a:t>
            </a:r>
          </a:p>
          <a:p>
            <a:pPr marL="345677" indent="-345677" eaLnBrk="1" hangingPunct="1">
              <a:spcBef>
                <a:spcPct val="0"/>
              </a:spcBef>
              <a:buFont typeface="+mj-lt"/>
              <a:buAutoNum type="arabicPeriod"/>
              <a:defRPr/>
            </a:pPr>
            <a:r>
              <a:rPr lang="en-US" b="0" dirty="0"/>
              <a:t>Asks students to consider alternatives, weigh evidence, support their ideas and rethink key ideas</a:t>
            </a:r>
          </a:p>
          <a:p>
            <a:pPr marL="345677" indent="-345677" eaLnBrk="1" hangingPunct="1">
              <a:spcBef>
                <a:spcPct val="0"/>
              </a:spcBef>
              <a:buFont typeface="+mj-lt"/>
              <a:buAutoNum type="arabicPeriod"/>
              <a:defRPr/>
            </a:pPr>
            <a:r>
              <a:rPr lang="en-US" b="0" dirty="0"/>
              <a:t>Supports connections within and across content and context</a:t>
            </a: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010" eaLnBrk="0" hangingPunct="0">
              <a:defRPr>
                <a:solidFill>
                  <a:schemeClr val="tx1"/>
                </a:solidFill>
                <a:latin typeface="Arial" pitchFamily="34" charset="0"/>
                <a:cs typeface="Arial" pitchFamily="34" charset="0"/>
              </a:defRPr>
            </a:lvl1pPr>
            <a:lvl2pPr marL="748968" indent="-288065" defTabSz="933010" eaLnBrk="0" hangingPunct="0">
              <a:defRPr>
                <a:solidFill>
                  <a:schemeClr val="tx1"/>
                </a:solidFill>
                <a:latin typeface="Arial" pitchFamily="34" charset="0"/>
                <a:cs typeface="Arial" pitchFamily="34" charset="0"/>
              </a:defRPr>
            </a:lvl2pPr>
            <a:lvl3pPr marL="1152258" indent="-230452" defTabSz="933010" eaLnBrk="0" hangingPunct="0">
              <a:defRPr>
                <a:solidFill>
                  <a:schemeClr val="tx1"/>
                </a:solidFill>
                <a:latin typeface="Arial" pitchFamily="34" charset="0"/>
                <a:cs typeface="Arial" pitchFamily="34" charset="0"/>
              </a:defRPr>
            </a:lvl3pPr>
            <a:lvl4pPr marL="1613162" indent="-230452" defTabSz="933010" eaLnBrk="0" hangingPunct="0">
              <a:defRPr>
                <a:solidFill>
                  <a:schemeClr val="tx1"/>
                </a:solidFill>
                <a:latin typeface="Arial" pitchFamily="34" charset="0"/>
                <a:cs typeface="Arial" pitchFamily="34" charset="0"/>
              </a:defRPr>
            </a:lvl4pPr>
            <a:lvl5pPr marL="2074065" indent="-230452" defTabSz="933010" eaLnBrk="0" hangingPunct="0">
              <a:defRPr>
                <a:solidFill>
                  <a:schemeClr val="tx1"/>
                </a:solidFill>
                <a:latin typeface="Arial" pitchFamily="34" charset="0"/>
                <a:cs typeface="Arial" pitchFamily="34" charset="0"/>
              </a:defRPr>
            </a:lvl5pPr>
            <a:lvl6pPr marL="2534968" indent="-230452" defTabSz="933010" eaLnBrk="0" fontAlgn="base" hangingPunct="0">
              <a:spcBef>
                <a:spcPct val="0"/>
              </a:spcBef>
              <a:spcAft>
                <a:spcPct val="0"/>
              </a:spcAft>
              <a:defRPr>
                <a:solidFill>
                  <a:schemeClr val="tx1"/>
                </a:solidFill>
                <a:latin typeface="Arial" pitchFamily="34" charset="0"/>
                <a:cs typeface="Arial" pitchFamily="34" charset="0"/>
              </a:defRPr>
            </a:lvl6pPr>
            <a:lvl7pPr marL="2995872" indent="-230452" defTabSz="933010" eaLnBrk="0" fontAlgn="base" hangingPunct="0">
              <a:spcBef>
                <a:spcPct val="0"/>
              </a:spcBef>
              <a:spcAft>
                <a:spcPct val="0"/>
              </a:spcAft>
              <a:defRPr>
                <a:solidFill>
                  <a:schemeClr val="tx1"/>
                </a:solidFill>
                <a:latin typeface="Arial" pitchFamily="34" charset="0"/>
                <a:cs typeface="Arial" pitchFamily="34" charset="0"/>
              </a:defRPr>
            </a:lvl7pPr>
            <a:lvl8pPr marL="3456775" indent="-230452" defTabSz="933010" eaLnBrk="0" fontAlgn="base" hangingPunct="0">
              <a:spcBef>
                <a:spcPct val="0"/>
              </a:spcBef>
              <a:spcAft>
                <a:spcPct val="0"/>
              </a:spcAft>
              <a:defRPr>
                <a:solidFill>
                  <a:schemeClr val="tx1"/>
                </a:solidFill>
                <a:latin typeface="Arial" pitchFamily="34" charset="0"/>
                <a:cs typeface="Arial" pitchFamily="34" charset="0"/>
              </a:defRPr>
            </a:lvl8pPr>
            <a:lvl9pPr marL="3917678" indent="-230452" defTabSz="93301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74A6F87-8E24-4EE3-B5EE-E1D13A73D2BD}" type="slidenum">
              <a:rPr lang="en-US" smtClean="0">
                <a:latin typeface="Calibri" pitchFamily="34" charset="0"/>
                <a:ea typeface="MS PGothic" pitchFamily="34" charset="-128"/>
              </a:rPr>
              <a:pPr eaLnBrk="1" hangingPunct="1"/>
              <a:t>52</a:t>
            </a:fld>
            <a:endParaRPr lang="en-US">
              <a:latin typeface="Calibri" pitchFamily="34" charset="0"/>
              <a:ea typeface="MS PGothic" pitchFamily="34" charset="-128"/>
            </a:endParaRPr>
          </a:p>
        </p:txBody>
      </p:sp>
      <p:sp>
        <p:nvSpPr>
          <p:cNvPr id="281605" name="Footer Placeholder 4"/>
          <p:cNvSpPr>
            <a:spLocks noGrp="1"/>
          </p:cNvSpPr>
          <p:nvPr>
            <p:ph type="ftr" sz="quarter" idx="4"/>
          </p:nvPr>
        </p:nvSpPr>
        <p:spPr bwMode="auto">
          <a:ln>
            <a:miter lim="800000"/>
            <a:headEnd/>
            <a:tailEnd/>
          </a:ln>
        </p:spPr>
        <p:txBody>
          <a:bodyPr rtlCol="0"/>
          <a:lstStyle/>
          <a:p>
            <a:pPr defTabSz="934429">
              <a:defRPr/>
            </a:pPr>
            <a:r>
              <a:rPr lang="en-US">
                <a:latin typeface="+mn-lt"/>
                <a:ea typeface="MS PGothic" pitchFamily="34" charset="-128"/>
                <a:cs typeface="+mn-cs"/>
              </a:rPr>
              <a:t>Training Manual (TM) page 3</a:t>
            </a:r>
          </a:p>
        </p:txBody>
      </p:sp>
    </p:spTree>
    <p:extLst>
      <p:ext uri="{BB962C8B-B14F-4D97-AF65-F5344CB8AC3E}">
        <p14:creationId xmlns:p14="http://schemas.microsoft.com/office/powerpoint/2010/main" val="34005511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To Know/To Say: </a:t>
            </a:r>
            <a:r>
              <a:rPr lang="en-US" b="0" dirty="0"/>
              <a:t>This slide is self explanatory. It gives some further pointers concerning the use of Essential Questions.</a:t>
            </a:r>
          </a:p>
          <a:p>
            <a:endParaRPr lang="en-US" b="0" dirty="0"/>
          </a:p>
          <a:p>
            <a:r>
              <a:rPr lang="en-US" b="1" dirty="0"/>
              <a:t>Reference:  </a:t>
            </a:r>
            <a:r>
              <a:rPr lang="en-US" b="0" baseline="0" dirty="0" err="1"/>
              <a:t>insworth</a:t>
            </a:r>
            <a:r>
              <a:rPr lang="en-US" b="0" baseline="0" dirty="0"/>
              <a:t>,  L. &amp; </a:t>
            </a:r>
            <a:r>
              <a:rPr lang="en-US" b="0" baseline="0" dirty="0" err="1"/>
              <a:t>Viegut</a:t>
            </a:r>
            <a:r>
              <a:rPr lang="en-US" b="0" baseline="0" dirty="0"/>
              <a:t>, D. (2006). </a:t>
            </a:r>
            <a:r>
              <a:rPr lang="en-US" b="0" i="1" baseline="0" dirty="0"/>
              <a:t>Common formative assessment: How to connect standards-based instruction and assessment.  </a:t>
            </a:r>
            <a:r>
              <a:rPr lang="en-US" b="0" i="0" baseline="0" dirty="0"/>
              <a:t>Thousand Oaks, CA: Corwin Press.</a:t>
            </a:r>
            <a:endParaRPr lang="en-US" b="1" dirty="0"/>
          </a:p>
        </p:txBody>
      </p:sp>
      <p:sp>
        <p:nvSpPr>
          <p:cNvPr id="4" name="Date Placeholder 3"/>
          <p:cNvSpPr>
            <a:spLocks noGrp="1"/>
          </p:cNvSpPr>
          <p:nvPr>
            <p:ph type="dt" sz="quarter" idx="1"/>
          </p:nvPr>
        </p:nvSpPr>
        <p:spPr/>
        <p:txBody>
          <a:bodyPr/>
          <a:lstStyle/>
          <a:p>
            <a:pPr>
              <a:defRPr/>
            </a:pPr>
            <a:r>
              <a:rPr lang="en-US"/>
              <a:t>1/6/2011</a:t>
            </a:r>
          </a:p>
        </p:txBody>
      </p:sp>
      <p:sp>
        <p:nvSpPr>
          <p:cNvPr id="12083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68" indent="-288065" eaLnBrk="0" hangingPunct="0">
              <a:defRPr>
                <a:solidFill>
                  <a:schemeClr val="tx1"/>
                </a:solidFill>
                <a:latin typeface="Arial" pitchFamily="34" charset="0"/>
                <a:cs typeface="Arial" pitchFamily="34" charset="0"/>
              </a:defRPr>
            </a:lvl2pPr>
            <a:lvl3pPr marL="1152258" indent="-230452" eaLnBrk="0" hangingPunct="0">
              <a:defRPr>
                <a:solidFill>
                  <a:schemeClr val="tx1"/>
                </a:solidFill>
                <a:latin typeface="Arial" pitchFamily="34" charset="0"/>
                <a:cs typeface="Arial" pitchFamily="34" charset="0"/>
              </a:defRPr>
            </a:lvl3pPr>
            <a:lvl4pPr marL="1613162" indent="-230452" eaLnBrk="0" hangingPunct="0">
              <a:defRPr>
                <a:solidFill>
                  <a:schemeClr val="tx1"/>
                </a:solidFill>
                <a:latin typeface="Arial" pitchFamily="34" charset="0"/>
                <a:cs typeface="Arial" pitchFamily="34" charset="0"/>
              </a:defRPr>
            </a:lvl4pPr>
            <a:lvl5pPr marL="2074065" indent="-230452" eaLnBrk="0" hangingPunct="0">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3FC4DC8-1FF1-48A9-BE3D-F0F579732EF5}" type="slidenum">
              <a:rPr lang="en-US" smtClean="0">
                <a:latin typeface="Calibri" pitchFamily="34" charset="0"/>
              </a:rPr>
              <a:pPr eaLnBrk="1" hangingPunct="1"/>
              <a:t>53</a:t>
            </a:fld>
            <a:endParaRPr lang="en-US">
              <a:latin typeface="Calibri" pitchFamily="34" charset="0"/>
            </a:endParaRPr>
          </a:p>
        </p:txBody>
      </p:sp>
    </p:spTree>
    <p:extLst>
      <p:ext uri="{BB962C8B-B14F-4D97-AF65-F5344CB8AC3E}">
        <p14:creationId xmlns:p14="http://schemas.microsoft.com/office/powerpoint/2010/main" val="29216315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To Know/To Say: </a:t>
            </a:r>
            <a:r>
              <a:rPr lang="en-US" b="0" dirty="0"/>
              <a:t>This slide adds a deeper concept of Essential Questions, which is the addition of the “one-two punch” question. The two essential questions can be reflected in the Big Idea statement.</a:t>
            </a:r>
          </a:p>
          <a:p>
            <a:pPr eaLnBrk="1" hangingPunct="1">
              <a:spcBef>
                <a:spcPct val="0"/>
              </a:spcBef>
            </a:pPr>
            <a:endParaRPr lang="en-US" b="0" dirty="0"/>
          </a:p>
          <a:p>
            <a:pPr eaLnBrk="1" hangingPunct="1">
              <a:spcBef>
                <a:spcPct val="0"/>
              </a:spcBef>
            </a:pPr>
            <a:r>
              <a:rPr lang="en-US" b="1" dirty="0"/>
              <a:t>Reference:  </a:t>
            </a:r>
            <a:r>
              <a:rPr lang="en-US" b="0" baseline="0" dirty="0"/>
              <a:t>Ainsworth, L. &amp; </a:t>
            </a:r>
            <a:r>
              <a:rPr lang="en-US" b="0" baseline="0" dirty="0" err="1"/>
              <a:t>Viegut</a:t>
            </a:r>
            <a:r>
              <a:rPr lang="en-US" b="0" baseline="0" dirty="0"/>
              <a:t>, D. (2006). </a:t>
            </a:r>
            <a:r>
              <a:rPr lang="en-US" b="0" i="1" baseline="0" dirty="0"/>
              <a:t>Common formative assessment: How to connect standards-based instruction and assessment.  </a:t>
            </a:r>
            <a:r>
              <a:rPr lang="en-US" b="0" i="0" baseline="0" dirty="0"/>
              <a:t>Thousand Oaks, CA: Corwin Press.</a:t>
            </a:r>
            <a:endParaRPr lang="en-US" b="1" dirty="0"/>
          </a:p>
        </p:txBody>
      </p:sp>
    </p:spTree>
    <p:extLst>
      <p:ext uri="{BB962C8B-B14F-4D97-AF65-F5344CB8AC3E}">
        <p14:creationId xmlns:p14="http://schemas.microsoft.com/office/powerpoint/2010/main" val="6399904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To Know/To Say: </a:t>
            </a:r>
            <a:r>
              <a:rPr lang="en-US" b="0" dirty="0"/>
              <a:t>These are examples of “Acceptable” Essential Questions.  </a:t>
            </a:r>
          </a:p>
          <a:p>
            <a:pPr eaLnBrk="1" hangingPunct="1">
              <a:spcBef>
                <a:spcPct val="0"/>
              </a:spcBef>
            </a:pPr>
            <a:endParaRPr lang="en-US" b="0" dirty="0"/>
          </a:p>
          <a:p>
            <a:pPr eaLnBrk="1" hangingPunct="1">
              <a:spcBef>
                <a:spcPct val="0"/>
              </a:spcBef>
            </a:pPr>
            <a:r>
              <a:rPr lang="en-US" b="1" dirty="0"/>
              <a:t>To Do: </a:t>
            </a:r>
            <a:r>
              <a:rPr lang="en-US" b="0" dirty="0"/>
              <a:t>Show the slide to participants and give 1-2 minutes to have a conversation about the commonalities of the listed essential questions. Do the same for the following slide of “non-examples”.</a:t>
            </a:r>
          </a:p>
          <a:p>
            <a:pPr eaLnBrk="1" hangingPunct="1">
              <a:spcBef>
                <a:spcPct val="0"/>
              </a:spcBef>
            </a:pPr>
            <a:endParaRPr lang="en-US" b="0" dirty="0"/>
          </a:p>
          <a:p>
            <a:pPr eaLnBrk="1" hangingPunct="1">
              <a:spcBef>
                <a:spcPct val="0"/>
              </a:spcBef>
            </a:pPr>
            <a:r>
              <a:rPr lang="en-US" b="0" dirty="0"/>
              <a:t>Commonalities:</a:t>
            </a:r>
          </a:p>
          <a:p>
            <a:pPr eaLnBrk="1" hangingPunct="1">
              <a:spcBef>
                <a:spcPct val="0"/>
              </a:spcBef>
              <a:buFontTx/>
              <a:buChar char="•"/>
            </a:pPr>
            <a:r>
              <a:rPr lang="en-US" b="0" dirty="0"/>
              <a:t>Open ended</a:t>
            </a:r>
          </a:p>
          <a:p>
            <a:pPr eaLnBrk="1" hangingPunct="1">
              <a:spcBef>
                <a:spcPct val="0"/>
              </a:spcBef>
              <a:buFontTx/>
              <a:buChar char="•"/>
            </a:pPr>
            <a:r>
              <a:rPr lang="en-US" b="0" dirty="0"/>
              <a:t>No one right or wrong answer</a:t>
            </a:r>
          </a:p>
          <a:p>
            <a:pPr eaLnBrk="1" hangingPunct="1">
              <a:spcBef>
                <a:spcPct val="0"/>
              </a:spcBef>
              <a:buFontTx/>
              <a:buChar char="•"/>
            </a:pPr>
            <a:r>
              <a:rPr lang="en-US" b="0" dirty="0"/>
              <a:t>Thought provoking</a:t>
            </a:r>
          </a:p>
          <a:p>
            <a:pPr eaLnBrk="1" hangingPunct="1">
              <a:spcBef>
                <a:spcPct val="0"/>
              </a:spcBef>
              <a:buFontTx/>
              <a:buChar char="•"/>
            </a:pPr>
            <a:r>
              <a:rPr lang="en-US" b="0" dirty="0"/>
              <a:t>Provoking deep thought, lively discussion, sustained inquiry, and additional questions leading to new and/or deep insights</a:t>
            </a:r>
          </a:p>
          <a:p>
            <a:pPr eaLnBrk="1" hangingPunct="1">
              <a:spcBef>
                <a:spcPct val="0"/>
              </a:spcBef>
              <a:buFontTx/>
              <a:buChar char="•"/>
            </a:pPr>
            <a:r>
              <a:rPr lang="en-US" b="0" dirty="0"/>
              <a:t>Asking students to consider alternatives, weigh evidence, support their ideas and rethink key ideas</a:t>
            </a:r>
          </a:p>
          <a:p>
            <a:pPr eaLnBrk="1" hangingPunct="1">
              <a:spcBef>
                <a:spcPct val="0"/>
              </a:spcBef>
              <a:buFontTx/>
              <a:buChar char="•"/>
            </a:pPr>
            <a:r>
              <a:rPr lang="en-US" b="0" dirty="0"/>
              <a:t>Support connections within and across content and context</a:t>
            </a:r>
            <a:endParaRPr lang="en-US" dirty="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27" indent="-288048" eaLnBrk="0" hangingPunct="0">
              <a:defRPr>
                <a:solidFill>
                  <a:schemeClr val="tx1"/>
                </a:solidFill>
                <a:latin typeface="Arial" pitchFamily="34" charset="0"/>
                <a:cs typeface="Arial" pitchFamily="34" charset="0"/>
              </a:defRPr>
            </a:lvl2pPr>
            <a:lvl3pPr marL="1152195" indent="-230439" eaLnBrk="0" hangingPunct="0">
              <a:defRPr>
                <a:solidFill>
                  <a:schemeClr val="tx1"/>
                </a:solidFill>
                <a:latin typeface="Arial" pitchFamily="34" charset="0"/>
                <a:cs typeface="Arial" pitchFamily="34" charset="0"/>
              </a:defRPr>
            </a:lvl3pPr>
            <a:lvl4pPr marL="1613072" indent="-230439" eaLnBrk="0" hangingPunct="0">
              <a:defRPr>
                <a:solidFill>
                  <a:schemeClr val="tx1"/>
                </a:solidFill>
                <a:latin typeface="Arial" pitchFamily="34" charset="0"/>
                <a:cs typeface="Arial" pitchFamily="34" charset="0"/>
              </a:defRPr>
            </a:lvl4pPr>
            <a:lvl5pPr marL="2073951" indent="-230439" eaLnBrk="0" hangingPunct="0">
              <a:defRPr>
                <a:solidFill>
                  <a:schemeClr val="tx1"/>
                </a:solidFill>
                <a:latin typeface="Arial" pitchFamily="34" charset="0"/>
                <a:cs typeface="Arial" pitchFamily="34" charset="0"/>
              </a:defRPr>
            </a:lvl5pPr>
            <a:lvl6pPr marL="2534828" indent="-230439" eaLnBrk="0" fontAlgn="base" hangingPunct="0">
              <a:spcBef>
                <a:spcPct val="0"/>
              </a:spcBef>
              <a:spcAft>
                <a:spcPct val="0"/>
              </a:spcAft>
              <a:defRPr>
                <a:solidFill>
                  <a:schemeClr val="tx1"/>
                </a:solidFill>
                <a:latin typeface="Arial" pitchFamily="34" charset="0"/>
                <a:cs typeface="Arial" pitchFamily="34" charset="0"/>
              </a:defRPr>
            </a:lvl6pPr>
            <a:lvl7pPr marL="2995705" indent="-230439" eaLnBrk="0" fontAlgn="base" hangingPunct="0">
              <a:spcBef>
                <a:spcPct val="0"/>
              </a:spcBef>
              <a:spcAft>
                <a:spcPct val="0"/>
              </a:spcAft>
              <a:defRPr>
                <a:solidFill>
                  <a:schemeClr val="tx1"/>
                </a:solidFill>
                <a:latin typeface="Arial" pitchFamily="34" charset="0"/>
                <a:cs typeface="Arial" pitchFamily="34" charset="0"/>
              </a:defRPr>
            </a:lvl7pPr>
            <a:lvl8pPr marL="3456584" indent="-230439" eaLnBrk="0" fontAlgn="base" hangingPunct="0">
              <a:spcBef>
                <a:spcPct val="0"/>
              </a:spcBef>
              <a:spcAft>
                <a:spcPct val="0"/>
              </a:spcAft>
              <a:defRPr>
                <a:solidFill>
                  <a:schemeClr val="tx1"/>
                </a:solidFill>
                <a:latin typeface="Arial" pitchFamily="34" charset="0"/>
                <a:cs typeface="Arial" pitchFamily="34" charset="0"/>
              </a:defRPr>
            </a:lvl8pPr>
            <a:lvl9pPr marL="3917461" indent="-23043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8DA059A-EC09-47AC-88E5-DD5F42EC9DAA}" type="slidenum">
              <a:rPr lang="en-US" smtClean="0">
                <a:latin typeface="Calibri" pitchFamily="34" charset="0"/>
                <a:ea typeface="MS PGothic" pitchFamily="34" charset="-128"/>
              </a:rPr>
              <a:pPr eaLnBrk="1" hangingPunct="1"/>
              <a:t>55</a:t>
            </a:fld>
            <a:endParaRPr lang="en-US">
              <a:latin typeface="Calibri" pitchFamily="34" charset="0"/>
              <a:ea typeface="MS PGothic" pitchFamily="34" charset="-128"/>
            </a:endParaRPr>
          </a:p>
        </p:txBody>
      </p:sp>
    </p:spTree>
    <p:extLst>
      <p:ext uri="{BB962C8B-B14F-4D97-AF65-F5344CB8AC3E}">
        <p14:creationId xmlns:p14="http://schemas.microsoft.com/office/powerpoint/2010/main" val="21059567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To Know/To Say: </a:t>
            </a:r>
            <a:r>
              <a:rPr lang="en-US" b="0" dirty="0"/>
              <a:t>These are “non-examples” Essential Questions. </a:t>
            </a:r>
          </a:p>
          <a:p>
            <a:pPr eaLnBrk="1" hangingPunct="1">
              <a:spcBef>
                <a:spcPct val="0"/>
              </a:spcBef>
            </a:pPr>
            <a:r>
              <a:rPr lang="en-US" b="0" dirty="0"/>
              <a:t> </a:t>
            </a:r>
          </a:p>
          <a:p>
            <a:pPr eaLnBrk="1" hangingPunct="1">
              <a:spcBef>
                <a:spcPct val="0"/>
              </a:spcBef>
            </a:pPr>
            <a:r>
              <a:rPr lang="en-US" b="1" dirty="0"/>
              <a:t>To Do: </a:t>
            </a:r>
            <a:r>
              <a:rPr lang="en-US" b="0" dirty="0"/>
              <a:t>Show the slide to participants and give 1-2 minutes to have a conversation about the commonalities of the listed questions.  </a:t>
            </a:r>
          </a:p>
          <a:p>
            <a:pPr eaLnBrk="1" hangingPunct="1">
              <a:spcBef>
                <a:spcPct val="0"/>
              </a:spcBef>
            </a:pPr>
            <a:endParaRPr lang="en-US" dirty="0"/>
          </a:p>
          <a:p>
            <a:pPr eaLnBrk="1" hangingPunct="1">
              <a:spcBef>
                <a:spcPct val="0"/>
              </a:spcBef>
            </a:pPr>
            <a:r>
              <a:rPr lang="en-US" b="0" dirty="0"/>
              <a:t>Commonalities:</a:t>
            </a:r>
          </a:p>
          <a:p>
            <a:pPr eaLnBrk="1" hangingPunct="1">
              <a:spcBef>
                <a:spcPct val="0"/>
              </a:spcBef>
            </a:pPr>
            <a:r>
              <a:rPr lang="en-US" b="0" dirty="0"/>
              <a:t>These should be the opposite of the previous examples</a:t>
            </a:r>
          </a:p>
          <a:p>
            <a:pPr eaLnBrk="1" hangingPunct="1">
              <a:spcBef>
                <a:spcPct val="0"/>
              </a:spcBef>
              <a:buFontTx/>
              <a:buChar char="•"/>
            </a:pPr>
            <a:r>
              <a:rPr lang="en-US" b="0" dirty="0"/>
              <a:t>One answer</a:t>
            </a:r>
          </a:p>
          <a:p>
            <a:pPr eaLnBrk="1" hangingPunct="1">
              <a:spcBef>
                <a:spcPct val="0"/>
              </a:spcBef>
              <a:buFontTx/>
              <a:buChar char="•"/>
            </a:pPr>
            <a:r>
              <a:rPr lang="en-US" b="0" dirty="0"/>
              <a:t>Low level of rigor</a:t>
            </a:r>
          </a:p>
          <a:p>
            <a:pPr eaLnBrk="1" hangingPunct="1">
              <a:spcBef>
                <a:spcPct val="0"/>
              </a:spcBef>
              <a:buFontTx/>
              <a:buChar char="•"/>
            </a:pPr>
            <a:r>
              <a:rPr lang="en-US" b="0" dirty="0"/>
              <a:t>Does not provoke discussion</a:t>
            </a:r>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27" indent="-288048" eaLnBrk="0" hangingPunct="0">
              <a:defRPr>
                <a:solidFill>
                  <a:schemeClr val="tx1"/>
                </a:solidFill>
                <a:latin typeface="Arial" pitchFamily="34" charset="0"/>
                <a:cs typeface="Arial" pitchFamily="34" charset="0"/>
              </a:defRPr>
            </a:lvl2pPr>
            <a:lvl3pPr marL="1152195" indent="-230439" eaLnBrk="0" hangingPunct="0">
              <a:defRPr>
                <a:solidFill>
                  <a:schemeClr val="tx1"/>
                </a:solidFill>
                <a:latin typeface="Arial" pitchFamily="34" charset="0"/>
                <a:cs typeface="Arial" pitchFamily="34" charset="0"/>
              </a:defRPr>
            </a:lvl3pPr>
            <a:lvl4pPr marL="1613072" indent="-230439" eaLnBrk="0" hangingPunct="0">
              <a:defRPr>
                <a:solidFill>
                  <a:schemeClr val="tx1"/>
                </a:solidFill>
                <a:latin typeface="Arial" pitchFamily="34" charset="0"/>
                <a:cs typeface="Arial" pitchFamily="34" charset="0"/>
              </a:defRPr>
            </a:lvl4pPr>
            <a:lvl5pPr marL="2073951" indent="-230439" eaLnBrk="0" hangingPunct="0">
              <a:defRPr>
                <a:solidFill>
                  <a:schemeClr val="tx1"/>
                </a:solidFill>
                <a:latin typeface="Arial" pitchFamily="34" charset="0"/>
                <a:cs typeface="Arial" pitchFamily="34" charset="0"/>
              </a:defRPr>
            </a:lvl5pPr>
            <a:lvl6pPr marL="2534828" indent="-230439" eaLnBrk="0" fontAlgn="base" hangingPunct="0">
              <a:spcBef>
                <a:spcPct val="0"/>
              </a:spcBef>
              <a:spcAft>
                <a:spcPct val="0"/>
              </a:spcAft>
              <a:defRPr>
                <a:solidFill>
                  <a:schemeClr val="tx1"/>
                </a:solidFill>
                <a:latin typeface="Arial" pitchFamily="34" charset="0"/>
                <a:cs typeface="Arial" pitchFamily="34" charset="0"/>
              </a:defRPr>
            </a:lvl6pPr>
            <a:lvl7pPr marL="2995705" indent="-230439" eaLnBrk="0" fontAlgn="base" hangingPunct="0">
              <a:spcBef>
                <a:spcPct val="0"/>
              </a:spcBef>
              <a:spcAft>
                <a:spcPct val="0"/>
              </a:spcAft>
              <a:defRPr>
                <a:solidFill>
                  <a:schemeClr val="tx1"/>
                </a:solidFill>
                <a:latin typeface="Arial" pitchFamily="34" charset="0"/>
                <a:cs typeface="Arial" pitchFamily="34" charset="0"/>
              </a:defRPr>
            </a:lvl7pPr>
            <a:lvl8pPr marL="3456584" indent="-230439" eaLnBrk="0" fontAlgn="base" hangingPunct="0">
              <a:spcBef>
                <a:spcPct val="0"/>
              </a:spcBef>
              <a:spcAft>
                <a:spcPct val="0"/>
              </a:spcAft>
              <a:defRPr>
                <a:solidFill>
                  <a:schemeClr val="tx1"/>
                </a:solidFill>
                <a:latin typeface="Arial" pitchFamily="34" charset="0"/>
                <a:cs typeface="Arial" pitchFamily="34" charset="0"/>
              </a:defRPr>
            </a:lvl8pPr>
            <a:lvl9pPr marL="3917461" indent="-23043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C42951E-67CB-41F3-8338-8F5666405418}" type="slidenum">
              <a:rPr lang="en-US" smtClean="0">
                <a:latin typeface="Calibri" pitchFamily="34" charset="0"/>
                <a:ea typeface="MS PGothic" pitchFamily="34" charset="-128"/>
              </a:rPr>
              <a:pPr eaLnBrk="1" hangingPunct="1"/>
              <a:t>56</a:t>
            </a:fld>
            <a:endParaRPr lang="en-US">
              <a:latin typeface="Calibri" pitchFamily="34" charset="0"/>
              <a:ea typeface="MS PGothic" pitchFamily="34" charset="-128"/>
            </a:endParaRPr>
          </a:p>
        </p:txBody>
      </p:sp>
    </p:spTree>
    <p:extLst>
      <p:ext uri="{BB962C8B-B14F-4D97-AF65-F5344CB8AC3E}">
        <p14:creationId xmlns:p14="http://schemas.microsoft.com/office/powerpoint/2010/main" val="389592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 typeface="Calibri" pitchFamily="34" charset="0"/>
              <a:buNone/>
            </a:pPr>
            <a:r>
              <a:rPr lang="en-US" dirty="0"/>
              <a:t>To Know/To Say: </a:t>
            </a:r>
            <a:r>
              <a:rPr lang="en-US" b="0" dirty="0"/>
              <a:t>For the next three slides, have participants as teams read the example questions and determine which ones are essential questions and why. Our goal is not to give them the answers, but for them to have conversations the when, how and why of whether they are essential questions.</a:t>
            </a:r>
          </a:p>
          <a:p>
            <a:pPr eaLnBrk="1" hangingPunct="1">
              <a:spcBef>
                <a:spcPct val="0"/>
              </a:spcBef>
              <a:buFont typeface="Calibri" pitchFamily="34" charset="0"/>
              <a:buNone/>
            </a:pPr>
            <a:endParaRPr lang="en-US" b="0" dirty="0"/>
          </a:p>
          <a:p>
            <a:pPr eaLnBrk="1" hangingPunct="1">
              <a:spcBef>
                <a:spcPct val="0"/>
              </a:spcBef>
              <a:buFont typeface="Calibri" pitchFamily="34" charset="0"/>
              <a:buNone/>
            </a:pPr>
            <a:r>
              <a:rPr lang="en-US" b="0" dirty="0"/>
              <a:t>Question #1: Yes it is acceptable. It is open-ended and not from rote memory.</a:t>
            </a:r>
          </a:p>
          <a:p>
            <a:pPr eaLnBrk="1" hangingPunct="1">
              <a:spcBef>
                <a:spcPct val="0"/>
              </a:spcBef>
              <a:buFont typeface="Calibri" pitchFamily="34" charset="0"/>
              <a:buNone/>
            </a:pPr>
            <a:r>
              <a:rPr lang="en-US" b="0" dirty="0"/>
              <a:t>Question #2: No this is not acceptable. It represents a singular correct answer and reflects rote memory.</a:t>
            </a:r>
          </a:p>
          <a:p>
            <a:pPr eaLnBrk="1" hangingPunct="1">
              <a:spcBef>
                <a:spcPct val="0"/>
              </a:spcBef>
              <a:buFont typeface="Calibri" pitchFamily="34" charset="0"/>
              <a:buNone/>
            </a:pPr>
            <a:r>
              <a:rPr lang="en-US" b="0" dirty="0"/>
              <a:t>Question #3: Yes, it is acceptable. It is open-ended and not from rote memory. </a:t>
            </a:r>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68" indent="-288065" eaLnBrk="0" hangingPunct="0">
              <a:defRPr>
                <a:solidFill>
                  <a:schemeClr val="tx1"/>
                </a:solidFill>
                <a:latin typeface="Arial" pitchFamily="34" charset="0"/>
                <a:cs typeface="Arial" pitchFamily="34" charset="0"/>
              </a:defRPr>
            </a:lvl2pPr>
            <a:lvl3pPr marL="1152258" indent="-230452" eaLnBrk="0" hangingPunct="0">
              <a:defRPr>
                <a:solidFill>
                  <a:schemeClr val="tx1"/>
                </a:solidFill>
                <a:latin typeface="Arial" pitchFamily="34" charset="0"/>
                <a:cs typeface="Arial" pitchFamily="34" charset="0"/>
              </a:defRPr>
            </a:lvl3pPr>
            <a:lvl4pPr marL="1613162" indent="-230452" eaLnBrk="0" hangingPunct="0">
              <a:defRPr>
                <a:solidFill>
                  <a:schemeClr val="tx1"/>
                </a:solidFill>
                <a:latin typeface="Arial" pitchFamily="34" charset="0"/>
                <a:cs typeface="Arial" pitchFamily="34" charset="0"/>
              </a:defRPr>
            </a:lvl4pPr>
            <a:lvl5pPr marL="2074065" indent="-230452" eaLnBrk="0" hangingPunct="0">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92FA0FB-B5C4-4574-BB0B-35E1489FFD18}" type="slidenum">
              <a:rPr lang="en-US" smtClean="0">
                <a:latin typeface="Calibri" pitchFamily="34" charset="0"/>
                <a:ea typeface="MS PGothic" pitchFamily="34" charset="-128"/>
              </a:rPr>
              <a:pPr eaLnBrk="1" hangingPunct="1"/>
              <a:t>57</a:t>
            </a:fld>
            <a:endParaRPr lang="en-US">
              <a:latin typeface="Calibri" pitchFamily="34" charset="0"/>
              <a:ea typeface="MS PGothic" pitchFamily="34" charset="-128"/>
            </a:endParaRPr>
          </a:p>
        </p:txBody>
      </p:sp>
    </p:spTree>
    <p:extLst>
      <p:ext uri="{BB962C8B-B14F-4D97-AF65-F5344CB8AC3E}">
        <p14:creationId xmlns:p14="http://schemas.microsoft.com/office/powerpoint/2010/main" val="29981984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 typeface="Calibri" pitchFamily="34" charset="0"/>
              <a:buNone/>
            </a:pPr>
            <a:r>
              <a:rPr lang="en-US" dirty="0"/>
              <a:t>To Know/To Say:</a:t>
            </a:r>
            <a:r>
              <a:rPr lang="en-US" baseline="0" dirty="0"/>
              <a:t>  </a:t>
            </a:r>
          </a:p>
          <a:p>
            <a:pPr eaLnBrk="1" hangingPunct="1">
              <a:spcBef>
                <a:spcPct val="0"/>
              </a:spcBef>
              <a:buFont typeface="Calibri" pitchFamily="34" charset="0"/>
              <a:buNone/>
            </a:pPr>
            <a:r>
              <a:rPr lang="en-US" b="0" dirty="0"/>
              <a:t>Question #4: No this is not an acceptable essential question as it requires and relies upon memorization.</a:t>
            </a:r>
          </a:p>
          <a:p>
            <a:pPr eaLnBrk="1" hangingPunct="1">
              <a:spcBef>
                <a:spcPct val="0"/>
              </a:spcBef>
              <a:buFont typeface="Calibri" pitchFamily="34" charset="0"/>
              <a:buNone/>
            </a:pPr>
            <a:r>
              <a:rPr lang="en-US" b="0" dirty="0"/>
              <a:t>Question #5: No, this is not an acceptable essential question, as it is a “yes/no” response question.</a:t>
            </a:r>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68" indent="-288065" eaLnBrk="0" hangingPunct="0">
              <a:defRPr>
                <a:solidFill>
                  <a:schemeClr val="tx1"/>
                </a:solidFill>
                <a:latin typeface="Arial" pitchFamily="34" charset="0"/>
                <a:cs typeface="Arial" pitchFamily="34" charset="0"/>
              </a:defRPr>
            </a:lvl2pPr>
            <a:lvl3pPr marL="1152258" indent="-230452" eaLnBrk="0" hangingPunct="0">
              <a:defRPr>
                <a:solidFill>
                  <a:schemeClr val="tx1"/>
                </a:solidFill>
                <a:latin typeface="Arial" pitchFamily="34" charset="0"/>
                <a:cs typeface="Arial" pitchFamily="34" charset="0"/>
              </a:defRPr>
            </a:lvl3pPr>
            <a:lvl4pPr marL="1613162" indent="-230452" eaLnBrk="0" hangingPunct="0">
              <a:defRPr>
                <a:solidFill>
                  <a:schemeClr val="tx1"/>
                </a:solidFill>
                <a:latin typeface="Arial" pitchFamily="34" charset="0"/>
                <a:cs typeface="Arial" pitchFamily="34" charset="0"/>
              </a:defRPr>
            </a:lvl4pPr>
            <a:lvl5pPr marL="2074065" indent="-230452" eaLnBrk="0" hangingPunct="0">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8D4783F-5B56-4BA6-8EE2-30FD7695088D}" type="slidenum">
              <a:rPr lang="en-US" smtClean="0">
                <a:latin typeface="Calibri" pitchFamily="34" charset="0"/>
                <a:ea typeface="MS PGothic" pitchFamily="34" charset="-128"/>
              </a:rPr>
              <a:pPr eaLnBrk="1" hangingPunct="1"/>
              <a:t>58</a:t>
            </a:fld>
            <a:endParaRPr lang="en-US">
              <a:latin typeface="Calibri" pitchFamily="34" charset="0"/>
              <a:ea typeface="MS PGothic" pitchFamily="34" charset="-128"/>
            </a:endParaRPr>
          </a:p>
        </p:txBody>
      </p:sp>
    </p:spTree>
    <p:extLst>
      <p:ext uri="{BB962C8B-B14F-4D97-AF65-F5344CB8AC3E}">
        <p14:creationId xmlns:p14="http://schemas.microsoft.com/office/powerpoint/2010/main" val="8867283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 typeface="Calibri" pitchFamily="34" charset="0"/>
              <a:buNone/>
            </a:pPr>
            <a:r>
              <a:rPr lang="en-US" b="1" dirty="0"/>
              <a:t>To Know/To Say:</a:t>
            </a:r>
          </a:p>
          <a:p>
            <a:pPr eaLnBrk="1" hangingPunct="1">
              <a:spcBef>
                <a:spcPct val="0"/>
              </a:spcBef>
              <a:buFont typeface="Calibri" pitchFamily="34" charset="0"/>
              <a:buNone/>
            </a:pPr>
            <a:r>
              <a:rPr lang="en-US" b="0" dirty="0"/>
              <a:t>Question #6: No, it is not acceptable. It has a single correct answer. You may have examples of word problems with more than one answer.</a:t>
            </a:r>
          </a:p>
          <a:p>
            <a:pPr eaLnBrk="1" hangingPunct="1">
              <a:spcBef>
                <a:spcPct val="0"/>
              </a:spcBef>
              <a:buFont typeface="Calibri" pitchFamily="34" charset="0"/>
              <a:buNone/>
            </a:pPr>
            <a:r>
              <a:rPr lang="en-US" b="0" dirty="0"/>
              <a:t>Question #7: No, it has a single correct answer.</a:t>
            </a:r>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68" indent="-288065" eaLnBrk="0" hangingPunct="0">
              <a:defRPr>
                <a:solidFill>
                  <a:schemeClr val="tx1"/>
                </a:solidFill>
                <a:latin typeface="Arial" pitchFamily="34" charset="0"/>
                <a:cs typeface="Arial" pitchFamily="34" charset="0"/>
              </a:defRPr>
            </a:lvl2pPr>
            <a:lvl3pPr marL="1152258" indent="-230452" eaLnBrk="0" hangingPunct="0">
              <a:defRPr>
                <a:solidFill>
                  <a:schemeClr val="tx1"/>
                </a:solidFill>
                <a:latin typeface="Arial" pitchFamily="34" charset="0"/>
                <a:cs typeface="Arial" pitchFamily="34" charset="0"/>
              </a:defRPr>
            </a:lvl3pPr>
            <a:lvl4pPr marL="1613162" indent="-230452" eaLnBrk="0" hangingPunct="0">
              <a:defRPr>
                <a:solidFill>
                  <a:schemeClr val="tx1"/>
                </a:solidFill>
                <a:latin typeface="Arial" pitchFamily="34" charset="0"/>
                <a:cs typeface="Arial" pitchFamily="34" charset="0"/>
              </a:defRPr>
            </a:lvl4pPr>
            <a:lvl5pPr marL="2074065" indent="-230452" eaLnBrk="0" hangingPunct="0">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D699232-D7AE-47B5-90C9-9959992F975B}" type="slidenum">
              <a:rPr lang="en-US" smtClean="0">
                <a:latin typeface="Calibri" pitchFamily="34" charset="0"/>
                <a:ea typeface="MS PGothic" pitchFamily="34" charset="-128"/>
              </a:rPr>
              <a:pPr eaLnBrk="1" hangingPunct="1"/>
              <a:t>59</a:t>
            </a:fld>
            <a:endParaRPr lang="en-US">
              <a:latin typeface="Calibri" pitchFamily="34" charset="0"/>
              <a:ea typeface="MS PGothic" pitchFamily="34" charset="-128"/>
            </a:endParaRPr>
          </a:p>
        </p:txBody>
      </p:sp>
    </p:spTree>
    <p:extLst>
      <p:ext uri="{BB962C8B-B14F-4D97-AF65-F5344CB8AC3E}">
        <p14:creationId xmlns:p14="http://schemas.microsoft.com/office/powerpoint/2010/main" val="2994305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Know/To Say: </a:t>
            </a:r>
            <a:r>
              <a:rPr lang="en-US" b="0" dirty="0"/>
              <a:t>Special thanks to</a:t>
            </a:r>
            <a:r>
              <a:rPr lang="en-US" b="0" baseline="0" dirty="0"/>
              <a:t> all contributors to the development and revision of this module.</a:t>
            </a:r>
            <a:endParaRPr lang="en-US" dirty="0"/>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6</a:t>
            </a:fld>
            <a:endParaRPr lang="en-US"/>
          </a:p>
        </p:txBody>
      </p:sp>
    </p:spTree>
    <p:extLst>
      <p:ext uri="{BB962C8B-B14F-4D97-AF65-F5344CB8AC3E}">
        <p14:creationId xmlns:p14="http://schemas.microsoft.com/office/powerpoint/2010/main" val="41537789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To Know/To Say: </a:t>
            </a:r>
            <a:r>
              <a:rPr lang="en-US" b="0" dirty="0"/>
              <a:t>A slide to lighten the mood.</a:t>
            </a:r>
            <a:endParaRPr lang="en-US" dirty="0"/>
          </a:p>
        </p:txBody>
      </p:sp>
      <p:sp>
        <p:nvSpPr>
          <p:cNvPr id="4" name="Date Placeholder 3"/>
          <p:cNvSpPr>
            <a:spLocks noGrp="1"/>
          </p:cNvSpPr>
          <p:nvPr>
            <p:ph type="dt" sz="quarter" idx="1"/>
          </p:nvPr>
        </p:nvSpPr>
        <p:spPr/>
        <p:txBody>
          <a:bodyPr/>
          <a:lstStyle/>
          <a:p>
            <a:pPr>
              <a:defRPr/>
            </a:pPr>
            <a:r>
              <a:rPr lang="en-US"/>
              <a:t>1/6/2011</a:t>
            </a:r>
          </a:p>
        </p:txBody>
      </p:sp>
      <p:sp>
        <p:nvSpPr>
          <p:cNvPr id="1280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68" indent="-288065" eaLnBrk="0" hangingPunct="0">
              <a:defRPr>
                <a:solidFill>
                  <a:schemeClr val="tx1"/>
                </a:solidFill>
                <a:latin typeface="Arial" pitchFamily="34" charset="0"/>
                <a:cs typeface="Arial" pitchFamily="34" charset="0"/>
              </a:defRPr>
            </a:lvl2pPr>
            <a:lvl3pPr marL="1152258" indent="-230452" eaLnBrk="0" hangingPunct="0">
              <a:defRPr>
                <a:solidFill>
                  <a:schemeClr val="tx1"/>
                </a:solidFill>
                <a:latin typeface="Arial" pitchFamily="34" charset="0"/>
                <a:cs typeface="Arial" pitchFamily="34" charset="0"/>
              </a:defRPr>
            </a:lvl3pPr>
            <a:lvl4pPr marL="1613162" indent="-230452" eaLnBrk="0" hangingPunct="0">
              <a:defRPr>
                <a:solidFill>
                  <a:schemeClr val="tx1"/>
                </a:solidFill>
                <a:latin typeface="Arial" pitchFamily="34" charset="0"/>
                <a:cs typeface="Arial" pitchFamily="34" charset="0"/>
              </a:defRPr>
            </a:lvl4pPr>
            <a:lvl5pPr marL="2074065" indent="-230452" eaLnBrk="0" hangingPunct="0">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68B8609-BFBB-4151-8142-7BA82419009D}" type="slidenum">
              <a:rPr lang="en-US" smtClean="0">
                <a:latin typeface="Calibri" pitchFamily="34" charset="0"/>
              </a:rPr>
              <a:pPr eaLnBrk="1" hangingPunct="1"/>
              <a:t>60</a:t>
            </a:fld>
            <a:endParaRPr lang="en-US">
              <a:latin typeface="Calibri" pitchFamily="34" charset="0"/>
            </a:endParaRPr>
          </a:p>
        </p:txBody>
      </p:sp>
    </p:spTree>
    <p:extLst>
      <p:ext uri="{BB962C8B-B14F-4D97-AF65-F5344CB8AC3E}">
        <p14:creationId xmlns:p14="http://schemas.microsoft.com/office/powerpoint/2010/main" val="10134573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05"/>
              </a:spcAft>
            </a:pPr>
            <a:r>
              <a:rPr lang="en-US" dirty="0"/>
              <a:t>To</a:t>
            </a:r>
            <a:r>
              <a:rPr lang="en-US" baseline="0" dirty="0"/>
              <a:t> Know/To Say: </a:t>
            </a:r>
            <a:r>
              <a:rPr lang="en-US" b="0" baseline="0" dirty="0"/>
              <a:t>Using the Unit of Study Template, ask participants to:</a:t>
            </a:r>
          </a:p>
          <a:p>
            <a:pPr marL="342900" indent="-342900" eaLnBrk="1" hangingPunct="1">
              <a:spcBef>
                <a:spcPct val="0"/>
              </a:spcBef>
              <a:spcAft>
                <a:spcPts val="605"/>
              </a:spcAft>
              <a:buFont typeface="+mj-lt"/>
              <a:buAutoNum type="arabicPeriod"/>
            </a:pPr>
            <a:r>
              <a:rPr lang="en-US" b="0" dirty="0"/>
              <a:t>Review the Big Ideas.</a:t>
            </a:r>
          </a:p>
          <a:p>
            <a:pPr marL="342900" indent="-342900" eaLnBrk="1" hangingPunct="1">
              <a:spcBef>
                <a:spcPct val="0"/>
              </a:spcBef>
              <a:spcAft>
                <a:spcPts val="605"/>
              </a:spcAft>
              <a:buFont typeface="+mj-lt"/>
              <a:buAutoNum type="arabicPeriod"/>
            </a:pPr>
            <a:r>
              <a:rPr lang="en-US" b="0" dirty="0"/>
              <a:t>What questions would lead to the discovery of your Big Ideas?</a:t>
            </a:r>
          </a:p>
          <a:p>
            <a:pPr marL="342900" indent="-342900" eaLnBrk="1" hangingPunct="1">
              <a:spcBef>
                <a:spcPct val="0"/>
              </a:spcBef>
              <a:spcAft>
                <a:spcPts val="605"/>
              </a:spcAft>
              <a:buFont typeface="+mj-lt"/>
              <a:buAutoNum type="arabicPeriod"/>
            </a:pPr>
            <a:r>
              <a:rPr lang="en-US" b="0" dirty="0"/>
              <a:t>Can you include any “one-two punch” questions?</a:t>
            </a:r>
          </a:p>
          <a:p>
            <a:pPr marL="342900" indent="-342900" eaLnBrk="1" hangingPunct="1">
              <a:spcBef>
                <a:spcPct val="0"/>
              </a:spcBef>
              <a:spcAft>
                <a:spcPts val="605"/>
              </a:spcAft>
              <a:buFont typeface="+mj-lt"/>
              <a:buAutoNum type="arabicPeriod"/>
            </a:pPr>
            <a:r>
              <a:rPr lang="en-US" b="0" dirty="0"/>
              <a:t>Litmus Test: Do your Big Ideas answer or respond to your Essential Questions?</a:t>
            </a:r>
          </a:p>
          <a:p>
            <a:pPr marL="518516" indent="-518516" eaLnBrk="1" hangingPunct="1">
              <a:spcBef>
                <a:spcPct val="0"/>
              </a:spcBef>
              <a:spcAft>
                <a:spcPts val="605"/>
              </a:spcAft>
            </a:pPr>
            <a:endParaRPr lang="en-US" b="0" dirty="0"/>
          </a:p>
          <a:p>
            <a:pPr eaLnBrk="1" hangingPunct="1">
              <a:spcBef>
                <a:spcPct val="0"/>
              </a:spcBef>
              <a:spcAft>
                <a:spcPts val="605"/>
              </a:spcAft>
            </a:pPr>
            <a:r>
              <a:rPr lang="en-US" b="1" dirty="0"/>
              <a:t>To</a:t>
            </a:r>
            <a:r>
              <a:rPr lang="en-US" b="1" baseline="0" dirty="0"/>
              <a:t> Do: </a:t>
            </a:r>
            <a:r>
              <a:rPr lang="en-US" b="0" baseline="0" dirty="0"/>
              <a:t>Facilitate Discussion</a:t>
            </a:r>
          </a:p>
          <a:p>
            <a:pPr eaLnBrk="1" hangingPunct="1">
              <a:spcBef>
                <a:spcPct val="0"/>
              </a:spcBef>
              <a:spcAft>
                <a:spcPts val="605"/>
              </a:spcAft>
            </a:pPr>
            <a:endParaRPr lang="en-US" b="0" baseline="0" dirty="0"/>
          </a:p>
          <a:p>
            <a:pPr marL="0" marR="0" indent="0" algn="l" defTabSz="918606" rtl="0" eaLnBrk="1" fontAlgn="base" latinLnBrk="0" hangingPunct="1">
              <a:lnSpc>
                <a:spcPct val="100000"/>
              </a:lnSpc>
              <a:spcBef>
                <a:spcPct val="0"/>
              </a:spcBef>
              <a:spcAft>
                <a:spcPct val="0"/>
              </a:spcAft>
              <a:buClrTx/>
              <a:buSzTx/>
              <a:buFontTx/>
              <a:buNone/>
              <a:tabLst/>
              <a:defRPr/>
            </a:pPr>
            <a:r>
              <a:rPr lang="en-US" b="1" baseline="0" dirty="0"/>
              <a:t>References: </a:t>
            </a:r>
            <a:r>
              <a:rPr lang="en-US" b="0" baseline="0" dirty="0"/>
              <a:t>Ainsworth, L. (2010). </a:t>
            </a:r>
            <a:r>
              <a:rPr lang="en-US" b="0" i="1" baseline="0" dirty="0"/>
              <a:t>Planning for rigorous curriculum design. </a:t>
            </a:r>
            <a:r>
              <a:rPr lang="en-US" b="0" i="0" baseline="0" dirty="0"/>
              <a:t>Englewood, CA: Lead and Learn Center.</a:t>
            </a:r>
            <a:endParaRPr lang="en-US" b="0" baseline="0" dirty="0"/>
          </a:p>
          <a:p>
            <a:pPr marL="0" marR="0" indent="0" algn="l" defTabSz="918606" rtl="0" eaLnBrk="1" fontAlgn="base" latinLnBrk="0" hangingPunct="1">
              <a:lnSpc>
                <a:spcPct val="100000"/>
              </a:lnSpc>
              <a:spcBef>
                <a:spcPct val="0"/>
              </a:spcBef>
              <a:spcAft>
                <a:spcPct val="0"/>
              </a:spcAft>
              <a:buClrTx/>
              <a:buSzTx/>
              <a:buFontTx/>
              <a:buNone/>
              <a:tabLst/>
              <a:defRPr/>
            </a:pPr>
            <a:endParaRPr lang="en-US" b="1" baseline="0" dirty="0"/>
          </a:p>
          <a:p>
            <a:pPr marL="0" marR="0" indent="0" algn="l" defTabSz="918606" rtl="0" eaLnBrk="1" fontAlgn="base" latinLnBrk="0" hangingPunct="1">
              <a:lnSpc>
                <a:spcPct val="100000"/>
              </a:lnSpc>
              <a:spcBef>
                <a:spcPct val="0"/>
              </a:spcBef>
              <a:spcAft>
                <a:spcPct val="0"/>
              </a:spcAft>
              <a:buClrTx/>
              <a:buSzTx/>
              <a:buFontTx/>
              <a:buNone/>
              <a:tabLst/>
              <a:defRPr/>
            </a:pPr>
            <a:r>
              <a:rPr lang="en-US" b="0" baseline="0" dirty="0"/>
              <a:t>Ainsworth, L. &amp; </a:t>
            </a:r>
            <a:r>
              <a:rPr lang="en-US" b="0" baseline="0" dirty="0" err="1"/>
              <a:t>Viegut</a:t>
            </a:r>
            <a:r>
              <a:rPr lang="en-US" b="0" baseline="0" dirty="0"/>
              <a:t>, D. (2006). </a:t>
            </a:r>
            <a:r>
              <a:rPr lang="en-US" b="0" i="1" baseline="0" dirty="0"/>
              <a:t>Common formative assessment: How to connect standards-based instruction and assessment. </a:t>
            </a:r>
            <a:r>
              <a:rPr lang="en-US" b="0" i="0" baseline="0" dirty="0"/>
              <a:t>Thousand Oaks, CA:  Corwin Press.</a:t>
            </a:r>
            <a:endParaRPr lang="en-US" b="1" dirty="0"/>
          </a:p>
        </p:txBody>
      </p:sp>
    </p:spTree>
    <p:extLst>
      <p:ext uri="{BB962C8B-B14F-4D97-AF65-F5344CB8AC3E}">
        <p14:creationId xmlns:p14="http://schemas.microsoft.com/office/powerpoint/2010/main" val="33788278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To Know/To Say: </a:t>
            </a:r>
            <a:r>
              <a:rPr lang="en-US" b="0" dirty="0"/>
              <a:t>Using</a:t>
            </a:r>
            <a:r>
              <a:rPr lang="en-US" b="0" baseline="0" dirty="0"/>
              <a:t> the clock, find your 12 o’clock partner. This is a</a:t>
            </a:r>
            <a:r>
              <a:rPr lang="en-US" b="0" dirty="0"/>
              <a:t> reflection opportunity for participants to pair up and</a:t>
            </a:r>
            <a:r>
              <a:rPr lang="en-US" b="0" baseline="0" dirty="0"/>
              <a:t> </a:t>
            </a:r>
            <a:r>
              <a:rPr lang="en-US" b="0" dirty="0"/>
              <a:t>process the previous information concerning essential questions.</a:t>
            </a:r>
          </a:p>
          <a:p>
            <a:endParaRPr lang="en-US" b="0" dirty="0"/>
          </a:p>
          <a:p>
            <a:r>
              <a:rPr lang="en-US" b="1" dirty="0"/>
              <a:t>To Do: </a:t>
            </a:r>
            <a:r>
              <a:rPr lang="en-US" b="0" dirty="0"/>
              <a:t>Facilitate</a:t>
            </a:r>
            <a:r>
              <a:rPr lang="en-US" b="0" baseline="0" dirty="0"/>
              <a:t> Discussion</a:t>
            </a:r>
            <a:endParaRPr lang="en-US" b="0" dirty="0"/>
          </a:p>
        </p:txBody>
      </p:sp>
      <p:sp>
        <p:nvSpPr>
          <p:cNvPr id="4" name="Date Placeholder 3"/>
          <p:cNvSpPr>
            <a:spLocks noGrp="1"/>
          </p:cNvSpPr>
          <p:nvPr>
            <p:ph type="dt" sz="quarter" idx="1"/>
          </p:nvPr>
        </p:nvSpPr>
        <p:spPr/>
        <p:txBody>
          <a:bodyPr/>
          <a:lstStyle/>
          <a:p>
            <a:pPr>
              <a:defRPr/>
            </a:pPr>
            <a:r>
              <a:rPr lang="en-US"/>
              <a:t>1/6/2011</a:t>
            </a:r>
          </a:p>
        </p:txBody>
      </p:sp>
      <p:sp>
        <p:nvSpPr>
          <p:cNvPr id="13005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68" indent="-288065" eaLnBrk="0" hangingPunct="0">
              <a:defRPr>
                <a:solidFill>
                  <a:schemeClr val="tx1"/>
                </a:solidFill>
                <a:latin typeface="Arial" pitchFamily="34" charset="0"/>
                <a:cs typeface="Arial" pitchFamily="34" charset="0"/>
              </a:defRPr>
            </a:lvl2pPr>
            <a:lvl3pPr marL="1152258" indent="-230452" eaLnBrk="0" hangingPunct="0">
              <a:defRPr>
                <a:solidFill>
                  <a:schemeClr val="tx1"/>
                </a:solidFill>
                <a:latin typeface="Arial" pitchFamily="34" charset="0"/>
                <a:cs typeface="Arial" pitchFamily="34" charset="0"/>
              </a:defRPr>
            </a:lvl3pPr>
            <a:lvl4pPr marL="1613162" indent="-230452" eaLnBrk="0" hangingPunct="0">
              <a:defRPr>
                <a:solidFill>
                  <a:schemeClr val="tx1"/>
                </a:solidFill>
                <a:latin typeface="Arial" pitchFamily="34" charset="0"/>
                <a:cs typeface="Arial" pitchFamily="34" charset="0"/>
              </a:defRPr>
            </a:lvl4pPr>
            <a:lvl5pPr marL="2074065" indent="-230452" eaLnBrk="0" hangingPunct="0">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1E83A1A-13CB-455C-B5B6-891F89C44552}" type="slidenum">
              <a:rPr lang="en-US" smtClean="0">
                <a:latin typeface="Calibri" pitchFamily="34" charset="0"/>
              </a:rPr>
              <a:pPr eaLnBrk="1" hangingPunct="1"/>
              <a:t>62</a:t>
            </a:fld>
            <a:endParaRPr lang="en-US">
              <a:latin typeface="Calibri" pitchFamily="34" charset="0"/>
            </a:endParaRPr>
          </a:p>
        </p:txBody>
      </p:sp>
    </p:spTree>
    <p:extLst>
      <p:ext uri="{BB962C8B-B14F-4D97-AF65-F5344CB8AC3E}">
        <p14:creationId xmlns:p14="http://schemas.microsoft.com/office/powerpoint/2010/main" val="14739839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To Know/To Say: </a:t>
            </a:r>
            <a:r>
              <a:rPr lang="en-US" b="0" dirty="0"/>
              <a:t>Using</a:t>
            </a:r>
            <a:r>
              <a:rPr lang="en-US" b="0" baseline="0" dirty="0"/>
              <a:t> your Unit of Study Template, you will now create a poster-sized graphic of sections 1 -5.</a:t>
            </a:r>
            <a:r>
              <a:rPr lang="en-US" dirty="0"/>
              <a:t> </a:t>
            </a:r>
            <a:r>
              <a:rPr lang="en-US" b="0" dirty="0"/>
              <a:t>This may be an individual</a:t>
            </a:r>
            <a:r>
              <a:rPr lang="en-US" b="0" baseline="0" dirty="0"/>
              <a:t> or team effort.</a:t>
            </a:r>
          </a:p>
          <a:p>
            <a:endParaRPr lang="en-US" b="0" dirty="0"/>
          </a:p>
          <a:p>
            <a:r>
              <a:rPr lang="en-US" dirty="0"/>
              <a:t>To</a:t>
            </a:r>
            <a:r>
              <a:rPr lang="en-US" baseline="0" dirty="0"/>
              <a:t> Do:  </a:t>
            </a:r>
            <a:r>
              <a:rPr lang="en-US" b="0" dirty="0" err="1"/>
              <a:t>llow</a:t>
            </a:r>
            <a:r>
              <a:rPr lang="en-US" b="0" dirty="0"/>
              <a:t> approximately 10-15 minutes for this activity. This will then be used with the next slide.</a:t>
            </a:r>
          </a:p>
        </p:txBody>
      </p:sp>
      <p:sp>
        <p:nvSpPr>
          <p:cNvPr id="4" name="Date Placeholder 3"/>
          <p:cNvSpPr>
            <a:spLocks noGrp="1"/>
          </p:cNvSpPr>
          <p:nvPr>
            <p:ph type="dt" sz="quarter" idx="1"/>
          </p:nvPr>
        </p:nvSpPr>
        <p:spPr/>
        <p:txBody>
          <a:bodyPr/>
          <a:lstStyle/>
          <a:p>
            <a:pPr>
              <a:defRPr/>
            </a:pPr>
            <a:r>
              <a:rPr lang="en-US"/>
              <a:t>1/6/2011</a:t>
            </a:r>
          </a:p>
        </p:txBody>
      </p:sp>
      <p:sp>
        <p:nvSpPr>
          <p:cNvPr id="13107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68" indent="-288065" eaLnBrk="0" hangingPunct="0">
              <a:defRPr>
                <a:solidFill>
                  <a:schemeClr val="tx1"/>
                </a:solidFill>
                <a:latin typeface="Arial" pitchFamily="34" charset="0"/>
                <a:cs typeface="Arial" pitchFamily="34" charset="0"/>
              </a:defRPr>
            </a:lvl2pPr>
            <a:lvl3pPr marL="1152258" indent="-230452" eaLnBrk="0" hangingPunct="0">
              <a:defRPr>
                <a:solidFill>
                  <a:schemeClr val="tx1"/>
                </a:solidFill>
                <a:latin typeface="Arial" pitchFamily="34" charset="0"/>
                <a:cs typeface="Arial" pitchFamily="34" charset="0"/>
              </a:defRPr>
            </a:lvl3pPr>
            <a:lvl4pPr marL="1613162" indent="-230452" eaLnBrk="0" hangingPunct="0">
              <a:defRPr>
                <a:solidFill>
                  <a:schemeClr val="tx1"/>
                </a:solidFill>
                <a:latin typeface="Arial" pitchFamily="34" charset="0"/>
                <a:cs typeface="Arial" pitchFamily="34" charset="0"/>
              </a:defRPr>
            </a:lvl4pPr>
            <a:lvl5pPr marL="2074065" indent="-230452" eaLnBrk="0" hangingPunct="0">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09240BA-C437-4251-844F-D9EB3A082D0F}" type="slidenum">
              <a:rPr lang="en-US" smtClean="0">
                <a:latin typeface="Calibri" pitchFamily="34" charset="0"/>
              </a:rPr>
              <a:pPr eaLnBrk="1" hangingPunct="1"/>
              <a:t>63</a:t>
            </a:fld>
            <a:endParaRPr lang="en-US">
              <a:latin typeface="Calibri" pitchFamily="34" charset="0"/>
            </a:endParaRPr>
          </a:p>
        </p:txBody>
      </p:sp>
    </p:spTree>
    <p:extLst>
      <p:ext uri="{BB962C8B-B14F-4D97-AF65-F5344CB8AC3E}">
        <p14:creationId xmlns:p14="http://schemas.microsoft.com/office/powerpoint/2010/main" val="12257528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To Know/To Say: </a:t>
            </a:r>
            <a:r>
              <a:rPr lang="en-US" b="0" dirty="0"/>
              <a:t>This</a:t>
            </a:r>
            <a:r>
              <a:rPr lang="en-US" b="0" baseline="0" dirty="0"/>
              <a:t> next activity will be a Gallery Walk. Participants will walk from poster to poster and leave comments or questions on posters in the Gallery. Participants may want to take notes of ideas they see from other posters. </a:t>
            </a:r>
            <a:r>
              <a:rPr lang="en-US" b="0" dirty="0"/>
              <a:t>Have participants rotate through the work every 2-3 minutes.</a:t>
            </a:r>
          </a:p>
          <a:p>
            <a:endParaRPr lang="en-US" b="0" dirty="0"/>
          </a:p>
          <a:p>
            <a:r>
              <a:rPr lang="en-US" b="1" dirty="0"/>
              <a:t>To Do:</a:t>
            </a:r>
            <a:r>
              <a:rPr lang="en-US" b="1" baseline="0" dirty="0"/>
              <a:t> </a:t>
            </a:r>
            <a:r>
              <a:rPr lang="en-US" b="0" baseline="0" dirty="0"/>
              <a:t>Be a time-keeper for rotations. Observe and Listen. Ask participants to return to their original poster and see if any questions/comments were left behind. Allow participants to return to tables and reflect on what was posted or what they saw.</a:t>
            </a:r>
            <a:endParaRPr lang="en-US" b="0" dirty="0"/>
          </a:p>
        </p:txBody>
      </p:sp>
      <p:sp>
        <p:nvSpPr>
          <p:cNvPr id="4" name="Date Placeholder 3"/>
          <p:cNvSpPr>
            <a:spLocks noGrp="1"/>
          </p:cNvSpPr>
          <p:nvPr>
            <p:ph type="dt" sz="quarter" idx="1"/>
          </p:nvPr>
        </p:nvSpPr>
        <p:spPr/>
        <p:txBody>
          <a:bodyPr/>
          <a:lstStyle/>
          <a:p>
            <a:pPr>
              <a:defRPr/>
            </a:pPr>
            <a:r>
              <a:rPr lang="en-US"/>
              <a:t>1/6/2011</a:t>
            </a:r>
          </a:p>
        </p:txBody>
      </p:sp>
      <p:sp>
        <p:nvSpPr>
          <p:cNvPr id="1321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8968" indent="-288065" eaLnBrk="0" hangingPunct="0">
              <a:defRPr>
                <a:solidFill>
                  <a:schemeClr val="tx1"/>
                </a:solidFill>
                <a:latin typeface="Arial" pitchFamily="34" charset="0"/>
                <a:cs typeface="Arial" pitchFamily="34" charset="0"/>
              </a:defRPr>
            </a:lvl2pPr>
            <a:lvl3pPr marL="1152258" indent="-230452" eaLnBrk="0" hangingPunct="0">
              <a:defRPr>
                <a:solidFill>
                  <a:schemeClr val="tx1"/>
                </a:solidFill>
                <a:latin typeface="Arial" pitchFamily="34" charset="0"/>
                <a:cs typeface="Arial" pitchFamily="34" charset="0"/>
              </a:defRPr>
            </a:lvl3pPr>
            <a:lvl4pPr marL="1613162" indent="-230452" eaLnBrk="0" hangingPunct="0">
              <a:defRPr>
                <a:solidFill>
                  <a:schemeClr val="tx1"/>
                </a:solidFill>
                <a:latin typeface="Arial" pitchFamily="34" charset="0"/>
                <a:cs typeface="Arial" pitchFamily="34" charset="0"/>
              </a:defRPr>
            </a:lvl4pPr>
            <a:lvl5pPr marL="2074065" indent="-230452" eaLnBrk="0" hangingPunct="0">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2045E9F-16FA-4E27-B2E6-DECC72B794EE}" type="slidenum">
              <a:rPr lang="en-US" smtClean="0">
                <a:latin typeface="Calibri" pitchFamily="34" charset="0"/>
              </a:rPr>
              <a:pPr eaLnBrk="1" hangingPunct="1"/>
              <a:t>64</a:t>
            </a:fld>
            <a:endParaRPr lang="en-US">
              <a:latin typeface="Calibri" pitchFamily="34" charset="0"/>
            </a:endParaRPr>
          </a:p>
        </p:txBody>
      </p:sp>
    </p:spTree>
    <p:extLst>
      <p:ext uri="{BB962C8B-B14F-4D97-AF65-F5344CB8AC3E}">
        <p14:creationId xmlns:p14="http://schemas.microsoft.com/office/powerpoint/2010/main" val="2175372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Know: </a:t>
            </a:r>
            <a:r>
              <a:rPr lang="en-US" b="0" dirty="0"/>
              <a:t>Reflection</a:t>
            </a:r>
            <a:r>
              <a:rPr lang="en-US" b="0" baseline="0" dirty="0"/>
              <a:t> questions for discussion.</a:t>
            </a:r>
            <a:endParaRPr lang="en-US" dirty="0"/>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6BD98730-7529-48CB-A71A-E7743BE2300B}" type="slidenum">
              <a:rPr lang="en-US" smtClean="0"/>
              <a:pPr>
                <a:defRPr/>
              </a:pPr>
              <a:t>65</a:t>
            </a:fld>
            <a:endParaRPr lang="en-US"/>
          </a:p>
        </p:txBody>
      </p:sp>
    </p:spTree>
    <p:extLst>
      <p:ext uri="{BB962C8B-B14F-4D97-AF65-F5344CB8AC3E}">
        <p14:creationId xmlns:p14="http://schemas.microsoft.com/office/powerpoint/2010/main" val="28809896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Know/To</a:t>
            </a:r>
            <a:r>
              <a:rPr lang="en-US" baseline="0" dirty="0"/>
              <a:t> Say: </a:t>
            </a:r>
            <a:r>
              <a:rPr lang="en-US" b="0" baseline="0" dirty="0"/>
              <a:t>This is the end of the CFA Module 2, Meaningful Learning Targets. The next section is Sound Assessment Design. The final three sections offer ways to create quality Selected Response Questions, Constructed Response Questions, and Performance Events.</a:t>
            </a:r>
          </a:p>
          <a:p>
            <a:endParaRPr lang="en-US" baseline="0" dirty="0"/>
          </a:p>
          <a:p>
            <a:r>
              <a:rPr lang="en-US" dirty="0"/>
              <a:t>To Do: </a:t>
            </a:r>
            <a:r>
              <a:rPr lang="en-US" b="0" dirty="0"/>
              <a:t>Allow time for</a:t>
            </a:r>
            <a:r>
              <a:rPr lang="en-US" b="0" baseline="0" dirty="0"/>
              <a:t> any additional questions before going on to the Practice Profile, Self Assessment Practice Profile Workbook, and Next Steps.</a:t>
            </a:r>
          </a:p>
          <a:p>
            <a:endParaRPr lang="en-US" b="0" baseline="0" dirty="0"/>
          </a:p>
          <a:p>
            <a:r>
              <a:rPr lang="en-US" b="1" baseline="0" dirty="0"/>
              <a:t>Handouts: </a:t>
            </a:r>
            <a:r>
              <a:rPr lang="en-US" b="0" baseline="0" dirty="0"/>
              <a:t>Common Formative Assessment Practice Profile, Self Assessment Practice Profile Workbook, Next Steps</a:t>
            </a:r>
            <a:endParaRPr lang="en-US" b="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BCE8C7-69BA-4ED6-B5AC-B6B8CF90951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66</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2653145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a:defRPr/>
            </a:pPr>
            <a:r>
              <a:rPr lang="en-US" dirty="0"/>
              <a:t>To Know/To Say: </a:t>
            </a:r>
            <a:r>
              <a:rPr lang="en-US" b="0" dirty="0"/>
              <a:t>The Practice Profile template includes four pieces and is anchored by the essential functions. First, as a header is the foundation of implementation that philosophically grounds implementation. Then moving from left to right across the template are the essential functions of the practice, implementation performance levels, and lastly, evidence which provides data or documentation for determining implementation levels.</a:t>
            </a:r>
          </a:p>
          <a:p>
            <a:pPr>
              <a:defRPr/>
            </a:pPr>
            <a:endParaRPr lang="en-US" b="0" dirty="0"/>
          </a:p>
          <a:p>
            <a:pPr>
              <a:defRPr/>
            </a:pPr>
            <a:r>
              <a:rPr lang="en-US" b="0" dirty="0"/>
              <a:t>The essential functions align with the teaching/learning objectives for each learning package. Four levels of implementation are described for each teaching/learning objective: exemplary, proficient, close to proficient, and far from proficient. The professional development provider should walk through the practice profile with the educator-learners, referring to the data and artifacts listed as suggested evidence. It is an important tool for self-monitoring their own implementation because it serves as a reminder as to the implementation criteria and is also aligned with the fidelity checklists and the electronic practice profile self-assessment tool. These sources provide data regarding further training or coaching.</a:t>
            </a:r>
            <a:endParaRPr lang="en-US" dirty="0"/>
          </a:p>
          <a:p>
            <a:pPr>
              <a:defRPr/>
            </a:pPr>
            <a:endParaRPr lang="en-US" b="0" dirty="0"/>
          </a:p>
          <a:p>
            <a:pPr>
              <a:defRPr/>
            </a:pPr>
            <a:r>
              <a:rPr lang="en-US" b="0" dirty="0"/>
              <a:t>Review the practice profile with the participants. Suggestion is to do self-analysis three or four times a year as well as ask a coach or administrator to also complete this form. Discussion would occur in comparing the self-analysis to the “outside analysis.”  </a:t>
            </a:r>
          </a:p>
          <a:p>
            <a:pPr>
              <a:defRPr/>
            </a:pPr>
            <a:endParaRPr lang="en-US" b="0" dirty="0"/>
          </a:p>
          <a:p>
            <a:pPr>
              <a:defRPr/>
            </a:pPr>
            <a:r>
              <a:rPr lang="en-US" dirty="0"/>
              <a:t>To Do: </a:t>
            </a:r>
            <a:r>
              <a:rPr lang="en-US" b="0" dirty="0"/>
              <a:t>Review the practice profile with the participants. Suggest all stake-holders complete a self-analysis three or four times a year and engage in collaborative conversation.</a:t>
            </a:r>
          </a:p>
          <a:p>
            <a:pPr>
              <a:defRPr/>
            </a:pPr>
            <a:endParaRPr lang="en-US" dirty="0"/>
          </a:p>
          <a:p>
            <a:pPr>
              <a:defRPr/>
            </a:pPr>
            <a:r>
              <a:rPr lang="en-US" dirty="0"/>
              <a:t>Handout: </a:t>
            </a:r>
            <a:r>
              <a:rPr lang="en-US" b="0" dirty="0"/>
              <a:t>Common</a:t>
            </a:r>
            <a:r>
              <a:rPr lang="en-US" dirty="0"/>
              <a:t> </a:t>
            </a:r>
            <a:r>
              <a:rPr lang="en-US" b="0" dirty="0"/>
              <a:t>Formative Assessment Practice Profile </a:t>
            </a:r>
            <a:endParaRPr lang="en-US" dirty="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b="1">
                <a:solidFill>
                  <a:schemeClr val="tx1"/>
                </a:solidFill>
                <a:latin typeface="Calibri" panose="020F0502020204030204" pitchFamily="34" charset="0"/>
              </a:defRPr>
            </a:lvl1pPr>
            <a:lvl2pPr marL="747713" indent="-287338">
              <a:spcBef>
                <a:spcPct val="30000"/>
              </a:spcBef>
              <a:defRPr sz="1200">
                <a:solidFill>
                  <a:schemeClr val="tx1"/>
                </a:solidFill>
                <a:latin typeface="Calibri" panose="020F0502020204030204" pitchFamily="34" charset="0"/>
              </a:defRPr>
            </a:lvl2pPr>
            <a:lvl3pPr marL="1150938" indent="-230188">
              <a:spcBef>
                <a:spcPct val="30000"/>
              </a:spcBef>
              <a:defRPr sz="1200">
                <a:solidFill>
                  <a:schemeClr val="tx1"/>
                </a:solidFill>
                <a:latin typeface="Calibri" panose="020F0502020204030204" pitchFamily="34" charset="0"/>
              </a:defRPr>
            </a:lvl3pPr>
            <a:lvl4pPr marL="1612900" indent="-230188">
              <a:spcBef>
                <a:spcPct val="30000"/>
              </a:spcBef>
              <a:defRPr sz="1200">
                <a:solidFill>
                  <a:schemeClr val="tx1"/>
                </a:solidFill>
                <a:latin typeface="Calibri" panose="020F0502020204030204" pitchFamily="34" charset="0"/>
              </a:defRPr>
            </a:lvl4pPr>
            <a:lvl5pPr marL="2073275" indent="-230188">
              <a:spcBef>
                <a:spcPct val="30000"/>
              </a:spcBef>
              <a:defRPr sz="1200">
                <a:solidFill>
                  <a:schemeClr val="tx1"/>
                </a:solidFill>
                <a:latin typeface="Calibri" panose="020F0502020204030204" pitchFamily="34" charset="0"/>
              </a:defRPr>
            </a:lvl5pPr>
            <a:lvl6pPr marL="2530475" indent="-230188" eaLnBrk="0" fontAlgn="base" hangingPunct="0">
              <a:spcBef>
                <a:spcPct val="30000"/>
              </a:spcBef>
              <a:spcAft>
                <a:spcPct val="0"/>
              </a:spcAft>
              <a:defRPr sz="1200">
                <a:solidFill>
                  <a:schemeClr val="tx1"/>
                </a:solidFill>
                <a:latin typeface="Calibri" panose="020F0502020204030204" pitchFamily="34" charset="0"/>
              </a:defRPr>
            </a:lvl6pPr>
            <a:lvl7pPr marL="2987675" indent="-230188" eaLnBrk="0" fontAlgn="base" hangingPunct="0">
              <a:spcBef>
                <a:spcPct val="30000"/>
              </a:spcBef>
              <a:spcAft>
                <a:spcPct val="0"/>
              </a:spcAft>
              <a:defRPr sz="1200">
                <a:solidFill>
                  <a:schemeClr val="tx1"/>
                </a:solidFill>
                <a:latin typeface="Calibri" panose="020F0502020204030204" pitchFamily="34" charset="0"/>
              </a:defRPr>
            </a:lvl7pPr>
            <a:lvl8pPr marL="3444875" indent="-230188" eaLnBrk="0" fontAlgn="base" hangingPunct="0">
              <a:spcBef>
                <a:spcPct val="30000"/>
              </a:spcBef>
              <a:spcAft>
                <a:spcPct val="0"/>
              </a:spcAft>
              <a:defRPr sz="1200">
                <a:solidFill>
                  <a:schemeClr val="tx1"/>
                </a:solidFill>
                <a:latin typeface="Calibri" panose="020F0502020204030204" pitchFamily="34" charset="0"/>
              </a:defRPr>
            </a:lvl8pPr>
            <a:lvl9pPr marL="3902075"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9E9D77-AA3C-4DF9-9C57-0EF1508E9C42}" type="slidenum">
              <a:rPr lang="en-US" altLang="en-US" sz="1300" b="0" smtClean="0"/>
              <a:pPr>
                <a:spcBef>
                  <a:spcPct val="0"/>
                </a:spcBef>
              </a:pPr>
              <a:t>67</a:t>
            </a:fld>
            <a:endParaRPr lang="en-US" altLang="en-US" sz="1300" b="0"/>
          </a:p>
        </p:txBody>
      </p:sp>
    </p:spTree>
    <p:extLst>
      <p:ext uri="{BB962C8B-B14F-4D97-AF65-F5344CB8AC3E}">
        <p14:creationId xmlns:p14="http://schemas.microsoft.com/office/powerpoint/2010/main" val="10020113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a:t>
            </a:r>
            <a:r>
              <a:rPr lang="en-US" b="1" baseline="0" dirty="0"/>
              <a:t> Say: </a:t>
            </a:r>
            <a:r>
              <a:rPr lang="en-US" b="0" baseline="0" dirty="0"/>
              <a:t>The Self-Assessment Practice Profile Workbook is an excel document allowing individuals to determine their implementation level for a specific learning package topic. The self-assessment is also available online at http://sapp.missouripd.org/. This self-monitoring tool may be utilized at the beginning, mid-points, and end of the year. These results from the staff may be compiled onto a Practice Profile and may be utilized for team discussion.</a:t>
            </a:r>
          </a:p>
          <a:p>
            <a:endParaRPr lang="en-US" b="0" baseline="0" dirty="0"/>
          </a:p>
          <a:p>
            <a:pPr marL="0" marR="0" lvl="0" indent="0" algn="l" defTabSz="914400" rtl="0" eaLnBrk="1" fontAlgn="auto" latinLnBrk="0" hangingPunct="1">
              <a:lnSpc>
                <a:spcPct val="100000"/>
              </a:lnSpc>
              <a:spcBef>
                <a:spcPts val="360"/>
              </a:spcBef>
              <a:spcAft>
                <a:spcPts val="0"/>
              </a:spcAft>
              <a:buClrTx/>
              <a:buSzTx/>
              <a:buFontTx/>
              <a:buNone/>
              <a:tabLst/>
              <a:defRPr/>
            </a:pPr>
            <a:r>
              <a:rPr lang="en-US" b="1" baseline="0" dirty="0"/>
              <a:t>Reference: </a:t>
            </a:r>
            <a:r>
              <a:rPr lang="en-US" b="0" baseline="0" dirty="0"/>
              <a:t>Available online at http://sapp.missouripd.org/</a:t>
            </a:r>
          </a:p>
          <a:p>
            <a:endParaRPr lang="en-US" b="0" baseline="0" dirty="0"/>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68</a:t>
            </a:fld>
            <a:endParaRPr lang="en-US"/>
          </a:p>
        </p:txBody>
      </p:sp>
    </p:spTree>
    <p:extLst>
      <p:ext uri="{BB962C8B-B14F-4D97-AF65-F5344CB8AC3E}">
        <p14:creationId xmlns:p14="http://schemas.microsoft.com/office/powerpoint/2010/main" val="6569638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Know: </a:t>
            </a:r>
            <a:r>
              <a:rPr lang="en-US" b="0" dirty="0"/>
              <a:t>The Implementation Fidelity Checklist is a </a:t>
            </a:r>
            <a:r>
              <a:rPr lang="en-US" b="1" u="sng" dirty="0"/>
              <a:t>hidden</a:t>
            </a:r>
            <a:r>
              <a:rPr lang="en-US" b="0" dirty="0"/>
              <a:t> slide and will be review/revised at a later time.</a:t>
            </a:r>
            <a:endParaRPr lang="en-US" dirty="0"/>
          </a:p>
        </p:txBody>
      </p:sp>
      <p:sp>
        <p:nvSpPr>
          <p:cNvPr id="4" name="Slide Number Placeholder 3"/>
          <p:cNvSpPr>
            <a:spLocks noGrp="1"/>
          </p:cNvSpPr>
          <p:nvPr>
            <p:ph type="sldNum" sz="quarter" idx="10"/>
          </p:nvPr>
        </p:nvSpPr>
        <p:spPr/>
        <p:txBody>
          <a:bodyPr/>
          <a:lstStyle/>
          <a:p>
            <a:fld id="{7DBCE8C7-69BA-4ED6-B5AC-B6B8CF909519}" type="slidenum">
              <a:rPr lang="en-US" smtClean="0"/>
              <a:pPr/>
              <a:t>69</a:t>
            </a:fld>
            <a:endParaRPr lang="en-US"/>
          </a:p>
        </p:txBody>
      </p:sp>
    </p:spTree>
    <p:extLst>
      <p:ext uri="{BB962C8B-B14F-4D97-AF65-F5344CB8AC3E}">
        <p14:creationId xmlns:p14="http://schemas.microsoft.com/office/powerpoint/2010/main" val="154225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 Know/To Say: </a:t>
            </a:r>
            <a:r>
              <a:rPr lang="en-US" b="0" dirty="0"/>
              <a:t>Thank</a:t>
            </a:r>
            <a:r>
              <a:rPr lang="en-US" b="0" baseline="0" dirty="0"/>
              <a:t> the contributors.</a:t>
            </a:r>
            <a:endParaRPr lang="en-US" dirty="0"/>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7</a:t>
            </a:fld>
            <a:endParaRPr lang="en-US"/>
          </a:p>
        </p:txBody>
      </p:sp>
    </p:spTree>
    <p:extLst>
      <p:ext uri="{BB962C8B-B14F-4D97-AF65-F5344CB8AC3E}">
        <p14:creationId xmlns:p14="http://schemas.microsoft.com/office/powerpoint/2010/main" val="1555924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Know/To Say: </a:t>
            </a:r>
            <a:r>
              <a:rPr lang="en-US" b="0" dirty="0"/>
              <a:t>The</a:t>
            </a:r>
            <a:r>
              <a:rPr lang="en-US" b="0" baseline="0" dirty="0"/>
              <a:t> Next Steps template is used for planning either today or back in your building. What resources do you need to begin implementing Common Formative Assessments or Formative Assessments. How will these assessments be used? What might be a timeline for the use of CFAs?   </a:t>
            </a:r>
            <a:endParaRPr lang="en-US" dirty="0"/>
          </a:p>
          <a:p>
            <a:endParaRPr lang="en-US" dirty="0"/>
          </a:p>
          <a:p>
            <a:r>
              <a:rPr lang="en-US" dirty="0"/>
              <a:t>To </a:t>
            </a:r>
            <a:r>
              <a:rPr lang="en-US" baseline="0" dirty="0"/>
              <a:t>Do: </a:t>
            </a:r>
            <a:r>
              <a:rPr lang="en-US" b="0" dirty="0"/>
              <a:t>Complete the Next Steps template. Example</a:t>
            </a:r>
            <a:r>
              <a:rPr lang="en-US" b="0" baseline="0" dirty="0"/>
              <a:t> is included in the learning package materials.</a:t>
            </a:r>
          </a:p>
          <a:p>
            <a:endParaRPr lang="en-US" b="0" baseline="0" dirty="0"/>
          </a:p>
          <a:p>
            <a:r>
              <a:rPr lang="en-US" b="1" baseline="0" dirty="0"/>
              <a:t>Handout: </a:t>
            </a:r>
            <a:r>
              <a:rPr lang="en-US" b="0" baseline="0" dirty="0"/>
              <a:t>Next Steps: Action = Results</a:t>
            </a:r>
            <a:endParaRPr lang="en-US" b="1" dirty="0"/>
          </a:p>
        </p:txBody>
      </p:sp>
      <p:sp>
        <p:nvSpPr>
          <p:cNvPr id="4" name="Slide Number Placeholder 3"/>
          <p:cNvSpPr>
            <a:spLocks noGrp="1"/>
          </p:cNvSpPr>
          <p:nvPr>
            <p:ph type="sldNum" sz="quarter" idx="10"/>
          </p:nvPr>
        </p:nvSpPr>
        <p:spPr/>
        <p:txBody>
          <a:bodyPr/>
          <a:lstStyle/>
          <a:p>
            <a:fld id="{7DBCE8C7-69BA-4ED6-B5AC-B6B8CF909519}" type="slidenum">
              <a:rPr lang="en-US" smtClean="0"/>
              <a:pPr/>
              <a:t>70</a:t>
            </a:fld>
            <a:endParaRPr lang="en-US"/>
          </a:p>
        </p:txBody>
      </p:sp>
    </p:spTree>
    <p:extLst>
      <p:ext uri="{BB962C8B-B14F-4D97-AF65-F5344CB8AC3E}">
        <p14:creationId xmlns:p14="http://schemas.microsoft.com/office/powerpoint/2010/main" val="3682875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Know/To Say/To Do: </a:t>
            </a:r>
            <a:r>
              <a:rPr lang="en-US" b="0" dirty="0"/>
              <a:t>Include presenter’s contact information.</a:t>
            </a:r>
          </a:p>
          <a:p>
            <a:endParaRPr lang="en-US" b="0" dirty="0"/>
          </a:p>
          <a:p>
            <a:r>
              <a:rPr lang="en-US" b="0" dirty="0"/>
              <a:t>Please contact me to schedule follow-up coaching and/or additional professional development. Thank you.</a:t>
            </a:r>
            <a:endParaRPr lang="en-US" dirty="0"/>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6BD98730-7529-48CB-A71A-E7743BE2300B}" type="slidenum">
              <a:rPr lang="en-US" smtClean="0"/>
              <a:pPr>
                <a:defRPr/>
              </a:pPr>
              <a:t>71</a:t>
            </a:fld>
            <a:endParaRPr lang="en-US"/>
          </a:p>
        </p:txBody>
      </p:sp>
    </p:spTree>
    <p:extLst>
      <p:ext uri="{BB962C8B-B14F-4D97-AF65-F5344CB8AC3E}">
        <p14:creationId xmlns:p14="http://schemas.microsoft.com/office/powerpoint/2010/main" val="1143936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To Know/To Say: </a:t>
            </a:r>
            <a:r>
              <a:rPr lang="en-US" altLang="en-US" b="0" dirty="0"/>
              <a:t>Welcome to Meaningful Learning Targets for Common Formative Assessments. </a:t>
            </a:r>
          </a:p>
          <a:p>
            <a:endParaRPr lang="en-US" altLang="en-US" b="0" dirty="0"/>
          </a:p>
          <a:p>
            <a:r>
              <a:rPr lang="en-US" altLang="en-US" b="0" dirty="0"/>
              <a:t>The</a:t>
            </a:r>
            <a:r>
              <a:rPr lang="en-US" altLang="en-US" b="0" baseline="0" dirty="0"/>
              <a:t> introductions may be formal or informal d</a:t>
            </a:r>
            <a:r>
              <a:rPr lang="en-US" altLang="en-US" b="0" dirty="0"/>
              <a:t>epending</a:t>
            </a:r>
            <a:r>
              <a:rPr lang="en-US" altLang="en-US" b="0" baseline="0" dirty="0"/>
              <a:t> on how well you know the group.</a:t>
            </a:r>
            <a:r>
              <a:rPr lang="en-US" b="0" dirty="0"/>
              <a:t> Trainers</a:t>
            </a:r>
            <a:r>
              <a:rPr lang="en-US" b="0" baseline="0" dirty="0"/>
              <a:t> should use whatever process is comfortable for introductions.</a:t>
            </a:r>
            <a:r>
              <a:rPr lang="en-US" altLang="en-US" b="0" baseline="0" dirty="0"/>
              <a:t> </a:t>
            </a:r>
            <a:r>
              <a:rPr lang="en-US" altLang="en-US" b="0" dirty="0"/>
              <a:t>I am/we are  _______________ (provide some background about trainers.)</a:t>
            </a:r>
            <a:r>
              <a:rPr lang="en-US" altLang="en-US" b="0" baseline="0" dirty="0"/>
              <a:t> </a:t>
            </a:r>
            <a:r>
              <a:rPr lang="en-US" altLang="en-US" b="0" dirty="0"/>
              <a:t>Please introduce yourself to the group (name, district, position.)  </a:t>
            </a:r>
          </a:p>
          <a:p>
            <a:endParaRPr lang="en-US" altLang="en-US" b="0" dirty="0"/>
          </a:p>
          <a:p>
            <a:r>
              <a:rPr lang="en-US" altLang="en-US" dirty="0"/>
              <a:t>To Do: (optional) </a:t>
            </a:r>
            <a:r>
              <a:rPr lang="en-US" altLang="en-US" b="0" dirty="0"/>
              <a:t>Review/reflection activity –  consultant could create a flip chart or Bingo sheet with questions from previous session.</a:t>
            </a:r>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6BD98730-7529-48CB-A71A-E7743BE2300B}" type="slidenum">
              <a:rPr lang="en-US" smtClean="0"/>
              <a:pPr>
                <a:defRPr/>
              </a:pPr>
              <a:t>8</a:t>
            </a:fld>
            <a:endParaRPr lang="en-US"/>
          </a:p>
        </p:txBody>
      </p:sp>
    </p:spTree>
    <p:extLst>
      <p:ext uri="{BB962C8B-B14F-4D97-AF65-F5344CB8AC3E}">
        <p14:creationId xmlns:p14="http://schemas.microsoft.com/office/powerpoint/2010/main" val="3059649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a:t>
            </a:r>
            <a:r>
              <a:rPr lang="en-US" b="1" baseline="0" dirty="0"/>
              <a:t> Know/To Say: </a:t>
            </a:r>
            <a:r>
              <a:rPr lang="en-US" b="0" baseline="0" dirty="0"/>
              <a:t>Missouri’s professional development learning packages are organized in three categories: </a:t>
            </a:r>
            <a:r>
              <a:rPr lang="en-US" b="0" i="1" baseline="0" dirty="0"/>
              <a:t>Foundations, Effective Teaching &amp; Learning Practices, </a:t>
            </a:r>
            <a:r>
              <a:rPr lang="en-US" b="0" i="0" baseline="0" dirty="0"/>
              <a:t>and </a:t>
            </a:r>
            <a:r>
              <a:rPr lang="en-US" b="0" i="1" baseline="0" dirty="0"/>
              <a:t>Implementation Supports.</a:t>
            </a:r>
            <a:r>
              <a:rPr lang="en-US" b="0" i="0" baseline="0" dirty="0"/>
              <a:t> All schools begin their professional development journey with the Foundations, as these learning packages provide foundation knowledge in three key areas: Collaborative Teams, Data-based Decision-making, and Common Formative Assessment. </a:t>
            </a:r>
            <a:r>
              <a:rPr lang="en-US" b="0" i="1" baseline="0" dirty="0"/>
              <a:t>Effective Teaching &amp; Learning Practices</a:t>
            </a:r>
            <a:r>
              <a:rPr lang="en-US" b="0" i="0" baseline="0" dirty="0"/>
              <a:t> encompass research-based instructional practices for deepened learning. These learning packages address ways of connecting with students, ways of helping students learn how to learn, and feature specific instruction practices. </a:t>
            </a:r>
            <a:r>
              <a:rPr lang="en-US" b="0" i="1" baseline="0" dirty="0"/>
              <a:t>Implementation Supports</a:t>
            </a:r>
            <a:r>
              <a:rPr lang="en-US" b="0" i="0" baseline="0" dirty="0"/>
              <a:t> are learning packages designed to help school staff support and enhance the </a:t>
            </a:r>
            <a:r>
              <a:rPr lang="en-US" b="0" i="1" baseline="0" dirty="0"/>
              <a:t>Implementation of Effective Teaching &amp; Learning Practices </a:t>
            </a:r>
            <a:r>
              <a:rPr lang="en-US" b="0" i="0" baseline="0" dirty="0"/>
              <a:t>through using technology and peer coaching supports.</a:t>
            </a:r>
          </a:p>
          <a:p>
            <a:endParaRPr lang="en-US" b="1" i="0" baseline="0" dirty="0"/>
          </a:p>
          <a:p>
            <a:r>
              <a:rPr lang="en-US" b="1" i="0" baseline="0" dirty="0"/>
              <a:t>To Do: </a:t>
            </a:r>
            <a:r>
              <a:rPr lang="en-US" b="0" i="0" baseline="0" dirty="0"/>
              <a:t>Explain how the graphic depicts professional development in Missouri.</a:t>
            </a:r>
          </a:p>
        </p:txBody>
      </p:sp>
      <p:sp>
        <p:nvSpPr>
          <p:cNvPr id="4" name="Slide Number Placeholder 3"/>
          <p:cNvSpPr>
            <a:spLocks noGrp="1"/>
          </p:cNvSpPr>
          <p:nvPr>
            <p:ph type="sldNum" sz="quarter" idx="10"/>
          </p:nvPr>
        </p:nvSpPr>
        <p:spPr/>
        <p:txBody>
          <a:bodyPr/>
          <a:lstStyle/>
          <a:p>
            <a:fld id="{8B9B6F38-1B71-4C30-853A-62F0E8A5D1DB}" type="slidenum">
              <a:rPr lang="en-US" smtClean="0"/>
              <a:pPr/>
              <a:t>9</a:t>
            </a:fld>
            <a:endParaRPr lang="en-US"/>
          </a:p>
        </p:txBody>
      </p:sp>
    </p:spTree>
    <p:extLst>
      <p:ext uri="{BB962C8B-B14F-4D97-AF65-F5344CB8AC3E}">
        <p14:creationId xmlns:p14="http://schemas.microsoft.com/office/powerpoint/2010/main" val="3195169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2099" name="Picture 3" descr="C:\Users\dayad\Desktop\Arden backup\dayad\Desktop\MIM\Logos and Swag\10 by 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8725" y="6173131"/>
            <a:ext cx="672053" cy="5943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6080844"/>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Tw Cen MT" pitchFamily="34" charset="0"/>
            </a:endParaRPr>
          </a:p>
        </p:txBody>
      </p:sp>
      <p:sp>
        <p:nvSpPr>
          <p:cNvPr id="5" name="TextBox 4"/>
          <p:cNvSpPr txBox="1"/>
          <p:nvPr/>
        </p:nvSpPr>
        <p:spPr>
          <a:xfrm>
            <a:off x="2819400" y="6150114"/>
            <a:ext cx="3124200" cy="707886"/>
          </a:xfrm>
          <a:prstGeom prst="rect">
            <a:avLst/>
          </a:prstGeom>
          <a:noFill/>
        </p:spPr>
        <p:txBody>
          <a:bodyPr wrap="square">
            <a:spAutoFit/>
          </a:bodyPr>
          <a:lstStyle/>
          <a:p>
            <a:pPr algn="just" fontAlgn="auto">
              <a:spcBef>
                <a:spcPts val="0"/>
              </a:spcBef>
              <a:spcAft>
                <a:spcPts val="0"/>
              </a:spcAft>
              <a:defRPr/>
            </a:pPr>
            <a:r>
              <a:rPr lang="en-US" sz="800" i="1" dirty="0">
                <a:latin typeface="Tw Cen MT" pitchFamily="34" charset="0"/>
                <a:cs typeface="+mn-cs"/>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6" name="Picture 2" descr="http://tadnet.org/uploads/Image/Ideas_logofinalJ.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5169" y="6173131"/>
            <a:ext cx="714736" cy="59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20731"/>
            <a:ext cx="77724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217448"/>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2098" name="Picture 2" descr="http://dese.mo.gov/comm/images/DESE-co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172200"/>
            <a:ext cx="1656172" cy="59622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0" y="152400"/>
            <a:ext cx="9144000" cy="369888"/>
          </a:xfrm>
          <a:prstGeom prst="rect">
            <a:avLst/>
          </a:prstGeom>
          <a:noFill/>
        </p:spPr>
        <p:txBody>
          <a:bodyPr>
            <a:spAutoFit/>
          </a:bodyPr>
          <a:lstStyle/>
          <a:p>
            <a:pPr algn="ctr" fontAlgn="auto">
              <a:spcBef>
                <a:spcPts val="0"/>
              </a:spcBef>
              <a:spcAft>
                <a:spcPts val="0"/>
              </a:spcAft>
              <a:defRPr/>
            </a:pPr>
            <a:r>
              <a:rPr lang="en-US" b="1" i="1" spc="600" dirty="0">
                <a:solidFill>
                  <a:schemeClr val="bg1"/>
                </a:solidFill>
                <a:latin typeface="Arial Narrow" pitchFamily="34" charset="0"/>
                <a:ea typeface="Verdana" pitchFamily="34" charset="0"/>
                <a:cs typeface="Verdana" pitchFamily="34" charset="0"/>
              </a:rPr>
              <a:t>Professional Development to Practice</a:t>
            </a:r>
          </a:p>
        </p:txBody>
      </p:sp>
      <p:sp>
        <p:nvSpPr>
          <p:cNvPr id="19" name="Rectangle 18"/>
          <p:cNvSpPr/>
          <p:nvPr/>
        </p:nvSpPr>
        <p:spPr>
          <a:xfrm>
            <a:off x="1447800" y="473075"/>
            <a:ext cx="7696200" cy="1397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0" y="473075"/>
            <a:ext cx="1447800" cy="139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7988523" y="15240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71182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828803"/>
            <a:ext cx="8229600" cy="4038598"/>
          </a:xfrm>
        </p:spPr>
        <p:txBody>
          <a:bodyPr vert="eaVert"/>
          <a:lstStyle>
            <a:lvl2pPr marL="742950" indent="-285750">
              <a:defRPr lang="en-US" sz="2800" kern="1200" dirty="0" smtClean="0">
                <a:solidFill>
                  <a:schemeClr val="tx1"/>
                </a:solidFill>
                <a:latin typeface="Tw Cen MT" pitchFamily="34" charset="0"/>
                <a:ea typeface="+mn-ea"/>
                <a:cs typeface="+mn-cs"/>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0168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1"/>
            <a:ext cx="20574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599"/>
            <a:ext cx="6019800" cy="5257801"/>
          </a:xfrm>
        </p:spPr>
        <p:txBody>
          <a:bodyPr vert="eaVert"/>
          <a:lstStyle>
            <a:lvl2pPr marL="742950" indent="-285750">
              <a:defRPr lang="en-US" sz="2800" kern="1200" dirty="0" smtClean="0">
                <a:solidFill>
                  <a:schemeClr val="tx1"/>
                </a:solidFill>
                <a:latin typeface="Tw Cen MT" pitchFamily="34" charset="0"/>
                <a:ea typeface="+mn-ea"/>
                <a:cs typeface="+mn-cs"/>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6336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1" y="593367"/>
            <a:ext cx="8520599" cy="763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1" y="1536633"/>
            <a:ext cx="8520599"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extLst>
      <p:ext uri="{BB962C8B-B14F-4D97-AF65-F5344CB8AC3E}">
        <p14:creationId xmlns:p14="http://schemas.microsoft.com/office/powerpoint/2010/main" val="1921171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2099" name="Picture 3" descr="C:\Users\dayad\Desktop\Arden backup\dayad\Desktop\MIM\Logos and Swag\10 by 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8725" y="6173131"/>
            <a:ext cx="672053" cy="5943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6080844"/>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4"/>
          <p:cNvSpPr txBox="1"/>
          <p:nvPr/>
        </p:nvSpPr>
        <p:spPr>
          <a:xfrm>
            <a:off x="2819400" y="6150114"/>
            <a:ext cx="3124200" cy="707886"/>
          </a:xfrm>
          <a:prstGeom prst="rect">
            <a:avLst/>
          </a:prstGeom>
          <a:noFill/>
        </p:spPr>
        <p:txBody>
          <a:bodyPr wrap="square">
            <a:spAutoFit/>
          </a:bodyPr>
          <a:lstStyle/>
          <a:p>
            <a:pPr algn="just" fontAlgn="auto">
              <a:spcBef>
                <a:spcPts val="0"/>
              </a:spcBef>
              <a:spcAft>
                <a:spcPts val="0"/>
              </a:spcAft>
              <a:defRPr/>
            </a:pPr>
            <a:r>
              <a:rPr lang="en-US" sz="800" i="1" dirty="0">
                <a:latin typeface="Tw Cen MT" pitchFamily="34" charset="0"/>
                <a:cs typeface="+mn-cs"/>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6" name="Picture 2" descr="http://tadnet.org/uploads/Image/Ideas_logofinalJ.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5169" y="6173131"/>
            <a:ext cx="714736" cy="59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20731"/>
            <a:ext cx="7772400" cy="1470025"/>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217448"/>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2098" name="Picture 2" descr="http://dese.mo.gov/comm/images/DESE-co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172200"/>
            <a:ext cx="1656172" cy="59622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0" y="152400"/>
            <a:ext cx="9144000" cy="369888"/>
          </a:xfrm>
          <a:prstGeom prst="rect">
            <a:avLst/>
          </a:prstGeom>
          <a:noFill/>
        </p:spPr>
        <p:txBody>
          <a:bodyPr>
            <a:spAutoFit/>
          </a:bodyPr>
          <a:lstStyle/>
          <a:p>
            <a:pPr algn="ctr" fontAlgn="auto">
              <a:spcBef>
                <a:spcPts val="0"/>
              </a:spcBef>
              <a:spcAft>
                <a:spcPts val="0"/>
              </a:spcAft>
              <a:defRPr/>
            </a:pPr>
            <a:r>
              <a:rPr lang="en-US" b="1" i="1" spc="600" dirty="0">
                <a:solidFill>
                  <a:schemeClr val="bg1"/>
                </a:solidFill>
                <a:latin typeface="Arial Narrow" pitchFamily="34" charset="0"/>
                <a:ea typeface="Verdana" pitchFamily="34" charset="0"/>
                <a:cs typeface="Verdana" pitchFamily="34" charset="0"/>
              </a:rPr>
              <a:t>Professional Development to Practice</a:t>
            </a:r>
          </a:p>
        </p:txBody>
      </p:sp>
      <p:sp>
        <p:nvSpPr>
          <p:cNvPr id="19" name="Rectangle 18"/>
          <p:cNvSpPr/>
          <p:nvPr/>
        </p:nvSpPr>
        <p:spPr>
          <a:xfrm>
            <a:off x="1447800" y="473075"/>
            <a:ext cx="7696200" cy="1397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0" y="473075"/>
            <a:ext cx="1447800" cy="139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7988523" y="15240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501046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5" name="Straight Connector 4"/>
          <p:cNvCxnSpPr/>
          <p:nvPr/>
        </p:nvCxnSpPr>
        <p:spPr>
          <a:xfrm>
            <a:off x="0" y="6019800"/>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828803"/>
            <a:ext cx="8229600" cy="3962397"/>
          </a:xfrm>
        </p:spPr>
        <p:txBody>
          <a:bodyPr/>
          <a:lstStyle>
            <a:lvl2pPr>
              <a:buClr>
                <a:schemeClr val="accent3"/>
              </a:buCl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3234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p:nvPr/>
        </p:nvSpPr>
        <p:spPr>
          <a:xfrm>
            <a:off x="3810000" y="6043613"/>
            <a:ext cx="4343400" cy="738187"/>
          </a:xfrm>
          <a:prstGeom prst="rect">
            <a:avLst/>
          </a:prstGeom>
          <a:noFill/>
        </p:spPr>
        <p:txBody>
          <a:bodyPr>
            <a:spAutoFit/>
          </a:bodyPr>
          <a:lstStyle/>
          <a:p>
            <a:pPr algn="just" fontAlgn="auto">
              <a:spcBef>
                <a:spcPts val="0"/>
              </a:spcBef>
              <a:spcAft>
                <a:spcPts val="0"/>
              </a:spcAft>
              <a:defRPr/>
            </a:pPr>
            <a:r>
              <a:rPr lang="en-US" sz="1050" i="1" dirty="0">
                <a:latin typeface="Tw Cen MT" pitchFamily="34" charset="0"/>
                <a:cs typeface="+mn-cs"/>
              </a:rPr>
              <a:t>The contents of this  presentation were developed under a grant from the US Department of Education,   #H323A120018.  However, these contents do not necessarily represent the policy of the US Department of Education, and you should not assume endorsement by the Federal Government. </a:t>
            </a:r>
          </a:p>
        </p:txBody>
      </p:sp>
      <p:pic>
        <p:nvPicPr>
          <p:cNvPr id="5" name="Picture 2" descr="http://tadnet.org/uploads/Image/Ideas_logofinalJ.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7550" y="6237288"/>
            <a:ext cx="6540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73592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190997"/>
          </a:xfrm>
        </p:spPr>
        <p:txBody>
          <a:bodyPr/>
          <a:lstStyle>
            <a:lvl1pPr>
              <a:defRPr sz="2800"/>
            </a:lvl1pPr>
            <a:lvl2pPr marL="742950" indent="-285750">
              <a:defRPr lang="en-US" sz="2400" kern="1200" dirty="0" smtClean="0">
                <a:solidFill>
                  <a:schemeClr val="tx1"/>
                </a:solidFill>
                <a:latin typeface="Tw Cen MT" pitchFamily="34" charset="0"/>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3"/>
            <a:ext cx="4038600" cy="4190997"/>
          </a:xfrm>
        </p:spPr>
        <p:txBody>
          <a:bodyPr/>
          <a:lstStyle>
            <a:lvl1pPr>
              <a:defRPr sz="2800"/>
            </a:lvl1pPr>
            <a:lvl2pPr marL="742950" indent="-285750">
              <a:defRPr lang="en-US" sz="2400" kern="1200" dirty="0" smtClean="0">
                <a:solidFill>
                  <a:schemeClr val="tx1"/>
                </a:solidFill>
                <a:latin typeface="Tw Cen MT" pitchFamily="34" charset="0"/>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35448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2190"/>
            <a:ext cx="8229600" cy="92181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8090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8229600" cy="1096962"/>
          </a:xfrm>
        </p:spPr>
        <p:txBody>
          <a:bodyPr/>
          <a:lstStyle/>
          <a:p>
            <a:r>
              <a:rPr lang="en-US"/>
              <a:t>Click to edit Master title style</a:t>
            </a:r>
          </a:p>
        </p:txBody>
      </p:sp>
    </p:spTree>
    <p:extLst>
      <p:ext uri="{BB962C8B-B14F-4D97-AF65-F5344CB8AC3E}">
        <p14:creationId xmlns:p14="http://schemas.microsoft.com/office/powerpoint/2010/main" val="3807685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259538"/>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5" name="Straight Connector 4"/>
          <p:cNvCxnSpPr/>
          <p:nvPr/>
        </p:nvCxnSpPr>
        <p:spPr>
          <a:xfrm>
            <a:off x="0" y="6019800"/>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828803"/>
            <a:ext cx="8229600" cy="3962397"/>
          </a:xfrm>
        </p:spPr>
        <p:txBody>
          <a:bodyPr/>
          <a:lstStyle>
            <a:lvl2pPr>
              <a:buClr>
                <a:schemeClr val="accent3"/>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8285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685800"/>
            <a:ext cx="3008313" cy="7493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1" y="685799"/>
            <a:ext cx="5111751" cy="5105401"/>
          </a:xfrm>
        </p:spPr>
        <p:txBody>
          <a:bodyPr/>
          <a:lstStyle>
            <a:lvl1pPr>
              <a:defRPr sz="3200"/>
            </a:lvl1pPr>
            <a:lvl2pPr marL="742950" indent="-285750">
              <a:defRPr lang="en-US" sz="2800" kern="1200" dirty="0" smtClean="0">
                <a:solidFill>
                  <a:schemeClr val="tx1"/>
                </a:solidFill>
                <a:latin typeface="Tw Cen MT" pitchFamily="34" charset="0"/>
                <a:ea typeface="+mn-ea"/>
                <a:cs typeface="+mn-cs"/>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435103"/>
            <a:ext cx="3008313" cy="43560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42661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85799"/>
            <a:ext cx="5486400" cy="4041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9"/>
            <a:ext cx="5486400" cy="5000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0524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828803"/>
            <a:ext cx="8229600" cy="4038598"/>
          </a:xfrm>
        </p:spPr>
        <p:txBody>
          <a:bodyPr vert="eaVert"/>
          <a:lstStyle>
            <a:lvl2pPr marL="742950" indent="-285750">
              <a:defRPr lang="en-US" sz="2800" kern="1200" dirty="0" smtClean="0">
                <a:solidFill>
                  <a:schemeClr val="tx1"/>
                </a:solidFill>
                <a:latin typeface="Tw Cen MT" pitchFamily="34" charset="0"/>
                <a:ea typeface="+mn-ea"/>
                <a:cs typeface="+mn-cs"/>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8228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1"/>
            <a:ext cx="20574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599"/>
            <a:ext cx="6019800" cy="5257801"/>
          </a:xfrm>
        </p:spPr>
        <p:txBody>
          <a:bodyPr vert="eaVert"/>
          <a:lstStyle>
            <a:lvl2pPr marL="742950" indent="-285750">
              <a:defRPr lang="en-US" sz="2800" kern="1200" dirty="0" smtClean="0">
                <a:solidFill>
                  <a:schemeClr val="tx1"/>
                </a:solidFill>
                <a:latin typeface="Tw Cen MT" pitchFamily="34" charset="0"/>
                <a:ea typeface="+mn-ea"/>
                <a:cs typeface="+mn-cs"/>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7116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p:nvPr/>
        </p:nvSpPr>
        <p:spPr>
          <a:xfrm>
            <a:off x="3962400" y="6119813"/>
            <a:ext cx="4343400" cy="738187"/>
          </a:xfrm>
          <a:prstGeom prst="rect">
            <a:avLst/>
          </a:prstGeom>
          <a:noFill/>
        </p:spPr>
        <p:txBody>
          <a:bodyPr>
            <a:spAutoFit/>
          </a:bodyPr>
          <a:lstStyle/>
          <a:p>
            <a:pPr algn="just" fontAlgn="auto">
              <a:spcBef>
                <a:spcPts val="0"/>
              </a:spcBef>
              <a:spcAft>
                <a:spcPts val="0"/>
              </a:spcAft>
              <a:defRPr/>
            </a:pPr>
            <a:r>
              <a:rPr lang="en-US" sz="1050" i="1" dirty="0">
                <a:latin typeface="Tw Cen MT" pitchFamily="34" charset="0"/>
                <a:cs typeface="+mn-cs"/>
              </a:rPr>
              <a:t>The contents of this  presentation were developed under a grant from the US Department of Education,   #H323A120018.  However, these contents do not necessarily represent the policy of the US Department of Education, and you should not assume endorsement by the Federal Government. </a:t>
            </a:r>
          </a:p>
        </p:txBody>
      </p:sp>
      <p:pic>
        <p:nvPicPr>
          <p:cNvPr id="5" name="Picture 2" descr="http://tadnet.org/uploads/Image/Ideas_logofinalJ.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9950" y="6313488"/>
            <a:ext cx="6540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49389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190997"/>
          </a:xfrm>
        </p:spPr>
        <p:txBody>
          <a:bodyPr/>
          <a:lstStyle>
            <a:lvl1pPr>
              <a:defRPr sz="2800"/>
            </a:lvl1pPr>
            <a:lvl2pPr marL="742950" indent="-285750">
              <a:defRPr lang="en-US" sz="2400" kern="1200" dirty="0" smtClean="0">
                <a:solidFill>
                  <a:schemeClr val="tx1"/>
                </a:solidFill>
                <a:latin typeface="Tw Cen MT" pitchFamily="34" charset="0"/>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3"/>
            <a:ext cx="4038600" cy="4190997"/>
          </a:xfrm>
        </p:spPr>
        <p:txBody>
          <a:bodyPr/>
          <a:lstStyle>
            <a:lvl1pPr>
              <a:defRPr sz="2800"/>
            </a:lvl1pPr>
            <a:lvl2pPr marL="742950" indent="-285750">
              <a:defRPr lang="en-US" sz="2400" kern="1200" dirty="0" smtClean="0">
                <a:solidFill>
                  <a:schemeClr val="tx1"/>
                </a:solidFill>
                <a:latin typeface="Tw Cen MT" pitchFamily="34" charset="0"/>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1730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2190"/>
            <a:ext cx="8229600" cy="92181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2046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8229600" cy="1096962"/>
          </a:xfrm>
        </p:spPr>
        <p:txBody>
          <a:bodyPr/>
          <a:lstStyle/>
          <a:p>
            <a:r>
              <a:rPr lang="en-US"/>
              <a:t>Click to edit Master title style</a:t>
            </a:r>
          </a:p>
        </p:txBody>
      </p:sp>
    </p:spTree>
    <p:extLst>
      <p:ext uri="{BB962C8B-B14F-4D97-AF65-F5344CB8AC3E}">
        <p14:creationId xmlns:p14="http://schemas.microsoft.com/office/powerpoint/2010/main" val="840118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1974884"/>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685800"/>
            <a:ext cx="3008313" cy="7493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1" y="685799"/>
            <a:ext cx="5111751" cy="5105401"/>
          </a:xfrm>
        </p:spPr>
        <p:txBody>
          <a:bodyPr/>
          <a:lstStyle>
            <a:lvl1pPr>
              <a:defRPr sz="3200"/>
            </a:lvl1pPr>
            <a:lvl2pPr marL="742950" indent="-285750">
              <a:defRPr lang="en-US" sz="2800" kern="1200" dirty="0" smtClean="0">
                <a:solidFill>
                  <a:schemeClr val="tx1"/>
                </a:solidFill>
                <a:latin typeface="Tw Cen MT" pitchFamily="34" charset="0"/>
                <a:ea typeface="+mn-ea"/>
                <a:cs typeface="+mn-cs"/>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435103"/>
            <a:ext cx="3008313" cy="43560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9768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85799"/>
            <a:ext cx="5486400" cy="4041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9"/>
            <a:ext cx="5486400" cy="5000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69661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01663"/>
            <a:ext cx="82296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18288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Box 18"/>
          <p:cNvSpPr txBox="1"/>
          <p:nvPr/>
        </p:nvSpPr>
        <p:spPr>
          <a:xfrm>
            <a:off x="0" y="152400"/>
            <a:ext cx="9144000" cy="369888"/>
          </a:xfrm>
          <a:prstGeom prst="rect">
            <a:avLst/>
          </a:prstGeom>
          <a:noFill/>
        </p:spPr>
        <p:txBody>
          <a:bodyPr>
            <a:spAutoFit/>
          </a:bodyPr>
          <a:lstStyle/>
          <a:p>
            <a:pPr algn="ctr" fontAlgn="auto">
              <a:spcBef>
                <a:spcPts val="0"/>
              </a:spcBef>
              <a:spcAft>
                <a:spcPts val="0"/>
              </a:spcAft>
              <a:defRPr/>
            </a:pPr>
            <a:r>
              <a:rPr lang="en-US" b="1" i="1" spc="600" dirty="0">
                <a:solidFill>
                  <a:schemeClr val="accent3"/>
                </a:solidFill>
                <a:latin typeface="Arial Narrow" pitchFamily="34" charset="0"/>
                <a:ea typeface="Verdana" pitchFamily="34" charset="0"/>
                <a:cs typeface="Verdana" pitchFamily="34" charset="0"/>
              </a:rPr>
              <a:t>Professional Development to Practice</a:t>
            </a:r>
          </a:p>
        </p:txBody>
      </p:sp>
      <p:sp>
        <p:nvSpPr>
          <p:cNvPr id="20" name="Rectangle 19"/>
          <p:cNvSpPr/>
          <p:nvPr/>
        </p:nvSpPr>
        <p:spPr>
          <a:xfrm>
            <a:off x="0" y="473075"/>
            <a:ext cx="1447800" cy="139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p:nvSpPr>
        <p:spPr>
          <a:xfrm>
            <a:off x="1447800" y="473075"/>
            <a:ext cx="7696200"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8" descr="X:\IHD General Shared\DESE Projects\SPDG\EduSAIL Website\Images\Logos\SAIL logo\header.png"/>
          <p:cNvPicPr>
            <a:picLocks noChangeAspect="1" noChangeArrowheads="1"/>
          </p:cNvPicPr>
          <p:nvPr/>
        </p:nvPicPr>
        <p:blipFill>
          <a:blip r:embed="rId14" cstate="print">
            <a:extLst>
              <a:ext uri="{28A0092B-C50C-407E-A947-70E740481C1C}">
                <a14:useLocalDpi xmlns:a14="http://schemas.microsoft.com/office/drawing/2010/main" val="0"/>
              </a:ext>
            </a:extLst>
          </a:blip>
          <a:srcRect t="31007" r="34380"/>
          <a:stretch>
            <a:fillRect/>
          </a:stretch>
        </p:blipFill>
        <p:spPr bwMode="auto">
          <a:xfrm>
            <a:off x="54227" y="6080844"/>
            <a:ext cx="2841373" cy="7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0" y="6019800"/>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 id="2147484692" r:id="rId12"/>
  </p:sldLayoutIdLst>
  <p:hf sldNum="0" hdr="0" ftr="0"/>
  <p:txStyles>
    <p:title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tx2"/>
          </a:solidFill>
          <a:latin typeface="Tw Cen MT" pitchFamily="34" charset="0"/>
        </a:defRPr>
      </a:lvl2pPr>
      <a:lvl3pPr algn="ctr" rtl="0" eaLnBrk="1" fontAlgn="base" hangingPunct="1">
        <a:spcBef>
          <a:spcPct val="0"/>
        </a:spcBef>
        <a:spcAft>
          <a:spcPct val="0"/>
        </a:spcAft>
        <a:defRPr sz="4400">
          <a:solidFill>
            <a:schemeClr val="tx2"/>
          </a:solidFill>
          <a:latin typeface="Tw Cen MT" pitchFamily="34" charset="0"/>
        </a:defRPr>
      </a:lvl3pPr>
      <a:lvl4pPr algn="ctr" rtl="0" eaLnBrk="1" fontAlgn="base" hangingPunct="1">
        <a:spcBef>
          <a:spcPct val="0"/>
        </a:spcBef>
        <a:spcAft>
          <a:spcPct val="0"/>
        </a:spcAft>
        <a:defRPr sz="4400">
          <a:solidFill>
            <a:schemeClr val="tx2"/>
          </a:solidFill>
          <a:latin typeface="Tw Cen MT" pitchFamily="34" charset="0"/>
        </a:defRPr>
      </a:lvl4pPr>
      <a:lvl5pPr algn="ctr" rtl="0" eaLnBrk="1" fontAlgn="base" hangingPunct="1">
        <a:spcBef>
          <a:spcPct val="0"/>
        </a:spcBef>
        <a:spcAft>
          <a:spcPct val="0"/>
        </a:spcAft>
        <a:defRPr sz="4400">
          <a:solidFill>
            <a:schemeClr val="tx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p:titleStyle>
    <p:bodyStyle>
      <a:lvl1pPr marL="342900" indent="-342900" algn="l" rtl="0" eaLnBrk="1" fontAlgn="base" hangingPunct="1">
        <a:spcBef>
          <a:spcPct val="20000"/>
        </a:spcBef>
        <a:spcAft>
          <a:spcPct val="0"/>
        </a:spcAft>
        <a:buClr>
          <a:schemeClr val="accent2"/>
        </a:buClr>
        <a:buFont typeface="Wingdings" pitchFamily="2" charset="2"/>
        <a:buChar char="q"/>
        <a:defRPr sz="3200" kern="1200">
          <a:solidFill>
            <a:schemeClr val="tx1"/>
          </a:solidFill>
          <a:latin typeface="Tw Cen MT" pitchFamily="34" charset="0"/>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q"/>
        <a:defRPr sz="2800" kern="1200">
          <a:solidFill>
            <a:schemeClr val="tx1"/>
          </a:solidFill>
          <a:latin typeface="Tw Cen MT" pitchFamily="34" charset="0"/>
          <a:ea typeface="+mn-ea"/>
          <a:cs typeface="+mn-cs"/>
        </a:defRPr>
      </a:lvl2pPr>
      <a:lvl3pPr marL="1143000" indent="-228600" algn="l" rtl="0" eaLnBrk="1" fontAlgn="base" hangingPunct="1">
        <a:spcBef>
          <a:spcPct val="20000"/>
        </a:spcBef>
        <a:spcAft>
          <a:spcPct val="0"/>
        </a:spcAft>
        <a:buClr>
          <a:schemeClr val="accent2"/>
        </a:buClr>
        <a:buFont typeface="Wingdings" pitchFamily="2" charset="2"/>
        <a:buChar char="q"/>
        <a:defRPr sz="2400" kern="1200">
          <a:solidFill>
            <a:schemeClr val="tx1"/>
          </a:solidFill>
          <a:latin typeface="Tw Cen MT" pitchFamily="34" charset="0"/>
          <a:ea typeface="+mn-ea"/>
          <a:cs typeface="+mn-cs"/>
        </a:defRPr>
      </a:lvl3pPr>
      <a:lvl4pPr marL="1600200" indent="-228600" algn="l" rtl="0" eaLnBrk="1" fontAlgn="base" hangingPunct="1">
        <a:spcBef>
          <a:spcPct val="20000"/>
        </a:spcBef>
        <a:spcAft>
          <a:spcPct val="0"/>
        </a:spcAft>
        <a:buClr>
          <a:schemeClr val="accent2"/>
        </a:buClr>
        <a:buFont typeface="Wingdings" pitchFamily="2" charset="2"/>
        <a:buChar char="q"/>
        <a:defRPr sz="2000" kern="1200">
          <a:solidFill>
            <a:schemeClr val="tx1"/>
          </a:solidFill>
          <a:latin typeface="Tw Cen MT" pitchFamily="34" charset="0"/>
          <a:ea typeface="+mn-ea"/>
          <a:cs typeface="+mn-cs"/>
        </a:defRPr>
      </a:lvl4pPr>
      <a:lvl5pPr marL="2057400" indent="-228600" algn="l" rtl="0" eaLnBrk="1" fontAlgn="base" hangingPunct="1">
        <a:spcBef>
          <a:spcPct val="20000"/>
        </a:spcBef>
        <a:spcAft>
          <a:spcPct val="0"/>
        </a:spcAft>
        <a:buClr>
          <a:schemeClr val="accent2"/>
        </a:buClr>
        <a:buFont typeface="Wingdings" pitchFamily="2" charset="2"/>
        <a:buChar char="q"/>
        <a:defRPr sz="2000" kern="1200">
          <a:solidFill>
            <a:schemeClr val="tx1"/>
          </a:solidFill>
          <a:latin typeface="Tw Cen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01663"/>
            <a:ext cx="82296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18288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Box 18"/>
          <p:cNvSpPr txBox="1"/>
          <p:nvPr/>
        </p:nvSpPr>
        <p:spPr>
          <a:xfrm>
            <a:off x="0" y="152400"/>
            <a:ext cx="9144000" cy="369888"/>
          </a:xfrm>
          <a:prstGeom prst="rect">
            <a:avLst/>
          </a:prstGeom>
          <a:noFill/>
        </p:spPr>
        <p:txBody>
          <a:bodyPr>
            <a:spAutoFit/>
          </a:bodyPr>
          <a:lstStyle/>
          <a:p>
            <a:pPr algn="ctr" fontAlgn="auto">
              <a:spcBef>
                <a:spcPts val="0"/>
              </a:spcBef>
              <a:spcAft>
                <a:spcPts val="0"/>
              </a:spcAft>
              <a:defRPr/>
            </a:pPr>
            <a:r>
              <a:rPr lang="en-US" b="1" i="1" spc="600" dirty="0">
                <a:solidFill>
                  <a:schemeClr val="accent3"/>
                </a:solidFill>
                <a:latin typeface="Arial Narrow" pitchFamily="34" charset="0"/>
                <a:ea typeface="Verdana" pitchFamily="34" charset="0"/>
                <a:cs typeface="Verdana" pitchFamily="34" charset="0"/>
              </a:rPr>
              <a:t>Professional Development to Practice</a:t>
            </a:r>
          </a:p>
        </p:txBody>
      </p:sp>
      <p:sp>
        <p:nvSpPr>
          <p:cNvPr id="20" name="Rectangle 19"/>
          <p:cNvSpPr/>
          <p:nvPr/>
        </p:nvSpPr>
        <p:spPr>
          <a:xfrm>
            <a:off x="0" y="473075"/>
            <a:ext cx="1447800" cy="139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p:nvSpPr>
        <p:spPr>
          <a:xfrm>
            <a:off x="1447800" y="473075"/>
            <a:ext cx="7696200"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8" descr="X:\IHD General Shared\DESE Projects\SPDG\EduSAIL Website\Images\Logos\SAIL logo\header.png"/>
          <p:cNvPicPr>
            <a:picLocks noChangeAspect="1" noChangeArrowheads="1"/>
          </p:cNvPicPr>
          <p:nvPr/>
        </p:nvPicPr>
        <p:blipFill>
          <a:blip r:embed="rId13" cstate="print">
            <a:extLst>
              <a:ext uri="{28A0092B-C50C-407E-A947-70E740481C1C}">
                <a14:useLocalDpi xmlns:a14="http://schemas.microsoft.com/office/drawing/2010/main" val="0"/>
              </a:ext>
            </a:extLst>
          </a:blip>
          <a:srcRect t="31007" r="34380"/>
          <a:stretch>
            <a:fillRect/>
          </a:stretch>
        </p:blipFill>
        <p:spPr bwMode="auto">
          <a:xfrm>
            <a:off x="54227" y="6080844"/>
            <a:ext cx="2841373" cy="7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0" y="6019800"/>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212362"/>
      </p:ext>
    </p:extLst>
  </p:cSld>
  <p:clrMap bg1="lt1" tx1="dk1" bg2="lt2" tx2="dk2" accent1="accent1" accent2="accent2" accent3="accent3" accent4="accent4" accent5="accent5" accent6="accent6" hlink="hlink" folHlink="folHlink"/>
  <p:sldLayoutIdLst>
    <p:sldLayoutId id="2147484694" r:id="rId1"/>
    <p:sldLayoutId id="2147484695" r:id="rId2"/>
    <p:sldLayoutId id="2147484696" r:id="rId3"/>
    <p:sldLayoutId id="2147484697" r:id="rId4"/>
    <p:sldLayoutId id="2147484698" r:id="rId5"/>
    <p:sldLayoutId id="2147484699" r:id="rId6"/>
    <p:sldLayoutId id="2147484700" r:id="rId7"/>
    <p:sldLayoutId id="2147484701" r:id="rId8"/>
    <p:sldLayoutId id="2147484702" r:id="rId9"/>
    <p:sldLayoutId id="2147484703" r:id="rId10"/>
    <p:sldLayoutId id="2147484704" r:id="rId11"/>
  </p:sldLayoutIdLst>
  <p:hf sldNum="0" hdr="0" ftr="0"/>
  <p:txStyles>
    <p:title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tx2"/>
          </a:solidFill>
          <a:latin typeface="Tw Cen MT" pitchFamily="34" charset="0"/>
        </a:defRPr>
      </a:lvl2pPr>
      <a:lvl3pPr algn="ctr" rtl="0" eaLnBrk="1" fontAlgn="base" hangingPunct="1">
        <a:spcBef>
          <a:spcPct val="0"/>
        </a:spcBef>
        <a:spcAft>
          <a:spcPct val="0"/>
        </a:spcAft>
        <a:defRPr sz="4400">
          <a:solidFill>
            <a:schemeClr val="tx2"/>
          </a:solidFill>
          <a:latin typeface="Tw Cen MT" pitchFamily="34" charset="0"/>
        </a:defRPr>
      </a:lvl3pPr>
      <a:lvl4pPr algn="ctr" rtl="0" eaLnBrk="1" fontAlgn="base" hangingPunct="1">
        <a:spcBef>
          <a:spcPct val="0"/>
        </a:spcBef>
        <a:spcAft>
          <a:spcPct val="0"/>
        </a:spcAft>
        <a:defRPr sz="4400">
          <a:solidFill>
            <a:schemeClr val="tx2"/>
          </a:solidFill>
          <a:latin typeface="Tw Cen MT" pitchFamily="34" charset="0"/>
        </a:defRPr>
      </a:lvl4pPr>
      <a:lvl5pPr algn="ctr" rtl="0" eaLnBrk="1" fontAlgn="base" hangingPunct="1">
        <a:spcBef>
          <a:spcPct val="0"/>
        </a:spcBef>
        <a:spcAft>
          <a:spcPct val="0"/>
        </a:spcAft>
        <a:defRPr sz="4400">
          <a:solidFill>
            <a:schemeClr val="tx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p:titleStyle>
    <p:bodyStyle>
      <a:lvl1pPr marL="342900" indent="-342900" algn="l" rtl="0" eaLnBrk="1" fontAlgn="base" hangingPunct="1">
        <a:spcBef>
          <a:spcPct val="20000"/>
        </a:spcBef>
        <a:spcAft>
          <a:spcPct val="0"/>
        </a:spcAft>
        <a:buClr>
          <a:schemeClr val="accent2"/>
        </a:buClr>
        <a:buFont typeface="Wingdings" pitchFamily="2" charset="2"/>
        <a:buChar char="q"/>
        <a:defRPr sz="3200" kern="1200">
          <a:solidFill>
            <a:schemeClr val="tx1"/>
          </a:solidFill>
          <a:latin typeface="Tw Cen MT" pitchFamily="34" charset="0"/>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q"/>
        <a:defRPr sz="2800" kern="1200">
          <a:solidFill>
            <a:schemeClr val="tx1"/>
          </a:solidFill>
          <a:latin typeface="Tw Cen MT" pitchFamily="34" charset="0"/>
          <a:ea typeface="+mn-ea"/>
          <a:cs typeface="+mn-cs"/>
        </a:defRPr>
      </a:lvl2pPr>
      <a:lvl3pPr marL="1143000" indent="-228600" algn="l" rtl="0" eaLnBrk="1" fontAlgn="base" hangingPunct="1">
        <a:spcBef>
          <a:spcPct val="20000"/>
        </a:spcBef>
        <a:spcAft>
          <a:spcPct val="0"/>
        </a:spcAft>
        <a:buClr>
          <a:schemeClr val="accent2"/>
        </a:buClr>
        <a:buFont typeface="Wingdings" pitchFamily="2" charset="2"/>
        <a:buChar char="q"/>
        <a:defRPr sz="2400" kern="1200">
          <a:solidFill>
            <a:schemeClr val="tx1"/>
          </a:solidFill>
          <a:latin typeface="Tw Cen MT" pitchFamily="34" charset="0"/>
          <a:ea typeface="+mn-ea"/>
          <a:cs typeface="+mn-cs"/>
        </a:defRPr>
      </a:lvl3pPr>
      <a:lvl4pPr marL="1600200" indent="-228600" algn="l" rtl="0" eaLnBrk="1" fontAlgn="base" hangingPunct="1">
        <a:spcBef>
          <a:spcPct val="20000"/>
        </a:spcBef>
        <a:spcAft>
          <a:spcPct val="0"/>
        </a:spcAft>
        <a:buClr>
          <a:schemeClr val="accent2"/>
        </a:buClr>
        <a:buFont typeface="Wingdings" pitchFamily="2" charset="2"/>
        <a:buChar char="q"/>
        <a:defRPr sz="2000" kern="1200">
          <a:solidFill>
            <a:schemeClr val="tx1"/>
          </a:solidFill>
          <a:latin typeface="Tw Cen MT" pitchFamily="34" charset="0"/>
          <a:ea typeface="+mn-ea"/>
          <a:cs typeface="+mn-cs"/>
        </a:defRPr>
      </a:lvl4pPr>
      <a:lvl5pPr marL="2057400" indent="-228600" algn="l" rtl="0" eaLnBrk="1" fontAlgn="base" hangingPunct="1">
        <a:spcBef>
          <a:spcPct val="20000"/>
        </a:spcBef>
        <a:spcAft>
          <a:spcPct val="0"/>
        </a:spcAft>
        <a:buClr>
          <a:schemeClr val="accent2"/>
        </a:buClr>
        <a:buFont typeface="Wingdings" pitchFamily="2" charset="2"/>
        <a:buChar char="q"/>
        <a:defRPr sz="2000" kern="1200">
          <a:solidFill>
            <a:schemeClr val="tx1"/>
          </a:solidFill>
          <a:latin typeface="Tw Cen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slide" Target="slide16.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slide" Target="slide38.xml"/><Relationship Id="rId5" Type="http://schemas.openxmlformats.org/officeDocument/2006/relationships/slide" Target="slide18.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llthingsplc.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creativecommons.org/licenses/by-nc-nd/4.0/" TargetMode="Externa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1"/>
            <a:ext cx="8229600" cy="1905000"/>
          </a:xfrm>
        </p:spPr>
        <p:txBody>
          <a:bodyPr/>
          <a:lstStyle/>
          <a:p>
            <a:r>
              <a:rPr lang="en-US" b="1" u="sng" dirty="0"/>
              <a:t>Hidden Slide #1</a:t>
            </a:r>
          </a:p>
        </p:txBody>
      </p:sp>
      <p:sp>
        <p:nvSpPr>
          <p:cNvPr id="3" name="Content Placeholder 2"/>
          <p:cNvSpPr>
            <a:spLocks noGrp="1"/>
          </p:cNvSpPr>
          <p:nvPr>
            <p:ph idx="1"/>
          </p:nvPr>
        </p:nvSpPr>
        <p:spPr>
          <a:xfrm>
            <a:off x="533400" y="3581400"/>
            <a:ext cx="8229600" cy="2285997"/>
          </a:xfrm>
        </p:spPr>
        <p:txBody>
          <a:bodyPr/>
          <a:lstStyle/>
          <a:p>
            <a:r>
              <a:rPr lang="en-US" dirty="0"/>
              <a:t>Presenter notes information</a:t>
            </a:r>
          </a:p>
          <a:p>
            <a:r>
              <a:rPr lang="en-US" dirty="0"/>
              <a:t>Tools and documents</a:t>
            </a:r>
          </a:p>
          <a:p>
            <a:r>
              <a:rPr lang="en-US" dirty="0"/>
              <a:t>Helpful suggestions</a:t>
            </a:r>
          </a:p>
        </p:txBody>
      </p:sp>
    </p:spTree>
    <p:extLst>
      <p:ext uri="{BB962C8B-B14F-4D97-AF65-F5344CB8AC3E}">
        <p14:creationId xmlns:p14="http://schemas.microsoft.com/office/powerpoint/2010/main" val="50417006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33950" y="2133600"/>
            <a:ext cx="8510050" cy="4091593"/>
          </a:xfrm>
          <a:prstGeom prst="rect">
            <a:avLst/>
          </a:prstGeom>
        </p:spPr>
      </p:pic>
      <p:sp>
        <p:nvSpPr>
          <p:cNvPr id="3" name="Title 1"/>
          <p:cNvSpPr txBox="1">
            <a:spLocks/>
          </p:cNvSpPr>
          <p:nvPr/>
        </p:nvSpPr>
        <p:spPr>
          <a:xfrm>
            <a:off x="457200" y="601663"/>
            <a:ext cx="8229600" cy="1096962"/>
          </a:xfrm>
          <a:prstGeom prst="rect">
            <a:avLst/>
          </a:prstGeom>
        </p:spPr>
        <p:txBody>
          <a:bodyPr/>
          <a:lst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tx2"/>
                </a:solidFill>
                <a:latin typeface="Tw Cen MT" pitchFamily="34" charset="0"/>
              </a:defRPr>
            </a:lvl2pPr>
            <a:lvl3pPr algn="ctr" rtl="0" eaLnBrk="1" fontAlgn="base" hangingPunct="1">
              <a:spcBef>
                <a:spcPct val="0"/>
              </a:spcBef>
              <a:spcAft>
                <a:spcPct val="0"/>
              </a:spcAft>
              <a:defRPr sz="4400">
                <a:solidFill>
                  <a:schemeClr val="tx2"/>
                </a:solidFill>
                <a:latin typeface="Tw Cen MT" pitchFamily="34" charset="0"/>
              </a:defRPr>
            </a:lvl3pPr>
            <a:lvl4pPr algn="ctr" rtl="0" eaLnBrk="1" fontAlgn="base" hangingPunct="1">
              <a:spcBef>
                <a:spcPct val="0"/>
              </a:spcBef>
              <a:spcAft>
                <a:spcPct val="0"/>
              </a:spcAft>
              <a:defRPr sz="4400">
                <a:solidFill>
                  <a:schemeClr val="tx2"/>
                </a:solidFill>
                <a:latin typeface="Tw Cen MT" pitchFamily="34" charset="0"/>
              </a:defRPr>
            </a:lvl4pPr>
            <a:lvl5pPr algn="ctr" rtl="0" eaLnBrk="1" fontAlgn="base" hangingPunct="1">
              <a:spcBef>
                <a:spcPct val="0"/>
              </a:spcBef>
              <a:spcAft>
                <a:spcPct val="0"/>
              </a:spcAft>
              <a:defRPr sz="4400">
                <a:solidFill>
                  <a:schemeClr val="tx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a:lstStyle>
          <a:p>
            <a:r>
              <a:rPr lang="en-US" dirty="0"/>
              <a:t>Collaborative Work Foundations</a:t>
            </a:r>
          </a:p>
        </p:txBody>
      </p:sp>
      <p:sp>
        <p:nvSpPr>
          <p:cNvPr id="4" name="Rectangle 3"/>
          <p:cNvSpPr/>
          <p:nvPr/>
        </p:nvSpPr>
        <p:spPr>
          <a:xfrm rot="21134317">
            <a:off x="1215475" y="2341665"/>
            <a:ext cx="2588458" cy="1785104"/>
          </a:xfrm>
          <a:prstGeom prst="rect">
            <a:avLst/>
          </a:prstGeom>
        </p:spPr>
        <p:txBody>
          <a:bodyPr wrap="square">
            <a:spAutoFit/>
          </a:bodyPr>
          <a:lstStyle/>
          <a:p>
            <a:pPr algn="ctr"/>
            <a:r>
              <a:rPr lang="en-US" sz="2000" b="1" u="sng" dirty="0"/>
              <a:t>3 Key Areas</a:t>
            </a:r>
          </a:p>
          <a:p>
            <a:r>
              <a:rPr lang="en-US" dirty="0"/>
              <a:t>1. Collaborative Teams</a:t>
            </a:r>
          </a:p>
          <a:p>
            <a:r>
              <a:rPr lang="en-US" dirty="0"/>
              <a:t>2. Common Formative Assessment</a:t>
            </a:r>
          </a:p>
          <a:p>
            <a:r>
              <a:rPr lang="en-US" dirty="0"/>
              <a:t>3. Data-Based Decision Making</a:t>
            </a:r>
          </a:p>
        </p:txBody>
      </p:sp>
      <p:sp>
        <p:nvSpPr>
          <p:cNvPr id="5" name="Rectangle 4"/>
          <p:cNvSpPr/>
          <p:nvPr/>
        </p:nvSpPr>
        <p:spPr>
          <a:xfrm rot="21222433">
            <a:off x="1739895" y="4173392"/>
            <a:ext cx="2861671" cy="923330"/>
          </a:xfrm>
          <a:prstGeom prst="rect">
            <a:avLst/>
          </a:prstGeom>
        </p:spPr>
        <p:txBody>
          <a:bodyPr wrap="square">
            <a:spAutoFit/>
          </a:bodyPr>
          <a:lstStyle/>
          <a:p>
            <a:r>
              <a:rPr lang="en-US" b="1" dirty="0"/>
              <a:t>CT</a:t>
            </a:r>
            <a:r>
              <a:rPr lang="en-US" dirty="0"/>
              <a:t> – utilize </a:t>
            </a:r>
            <a:r>
              <a:rPr lang="en-US" b="1" dirty="0"/>
              <a:t>team processes</a:t>
            </a:r>
            <a:r>
              <a:rPr lang="en-US" dirty="0"/>
              <a:t> to improve teaching &amp; learning.</a:t>
            </a:r>
          </a:p>
        </p:txBody>
      </p:sp>
      <p:sp>
        <p:nvSpPr>
          <p:cNvPr id="6" name="Rectangle 5"/>
          <p:cNvSpPr/>
          <p:nvPr/>
        </p:nvSpPr>
        <p:spPr>
          <a:xfrm rot="20333632">
            <a:off x="4907523" y="3658412"/>
            <a:ext cx="2985543" cy="1200329"/>
          </a:xfrm>
          <a:prstGeom prst="rect">
            <a:avLst/>
          </a:prstGeom>
        </p:spPr>
        <p:txBody>
          <a:bodyPr wrap="square">
            <a:spAutoFit/>
          </a:bodyPr>
          <a:lstStyle/>
          <a:p>
            <a:r>
              <a:rPr lang="en-US" b="1" dirty="0"/>
              <a:t>DBDM</a:t>
            </a:r>
            <a:r>
              <a:rPr lang="en-US" dirty="0"/>
              <a:t> – utilize data for continuous improvement through </a:t>
            </a:r>
            <a:r>
              <a:rPr lang="en-US" b="1" dirty="0"/>
              <a:t>dialogue</a:t>
            </a:r>
            <a:r>
              <a:rPr lang="en-US" dirty="0"/>
              <a:t> about teaching &amp; learning</a:t>
            </a:r>
          </a:p>
        </p:txBody>
      </p:sp>
      <p:sp>
        <p:nvSpPr>
          <p:cNvPr id="7" name="Rectangle 6"/>
          <p:cNvSpPr/>
          <p:nvPr/>
        </p:nvSpPr>
        <p:spPr>
          <a:xfrm rot="20427427">
            <a:off x="4087286" y="2157931"/>
            <a:ext cx="2514213" cy="1477328"/>
          </a:xfrm>
          <a:prstGeom prst="rect">
            <a:avLst/>
          </a:prstGeom>
        </p:spPr>
        <p:txBody>
          <a:bodyPr wrap="square">
            <a:spAutoFit/>
          </a:bodyPr>
          <a:lstStyle/>
          <a:p>
            <a:r>
              <a:rPr lang="en-US" b="1" dirty="0"/>
              <a:t>CFA</a:t>
            </a:r>
            <a:r>
              <a:rPr lang="en-US" dirty="0"/>
              <a:t> – utilize </a:t>
            </a:r>
          </a:p>
          <a:p>
            <a:r>
              <a:rPr lang="en-US" sz="1750" b="1" dirty="0"/>
              <a:t>Quality assessments </a:t>
            </a:r>
          </a:p>
          <a:p>
            <a:r>
              <a:rPr lang="en-US" dirty="0"/>
              <a:t>as feedback to improve teaching &amp; learning.</a:t>
            </a:r>
          </a:p>
        </p:txBody>
      </p:sp>
    </p:spTree>
    <p:extLst>
      <p:ext uri="{BB962C8B-B14F-4D97-AF65-F5344CB8AC3E}">
        <p14:creationId xmlns:p14="http://schemas.microsoft.com/office/powerpoint/2010/main" val="2554164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33950" y="2156807"/>
            <a:ext cx="8510050" cy="4091593"/>
          </a:xfrm>
          <a:prstGeom prst="rect">
            <a:avLst/>
          </a:prstGeom>
        </p:spPr>
      </p:pic>
      <p:sp>
        <p:nvSpPr>
          <p:cNvPr id="3" name="Title 1"/>
          <p:cNvSpPr txBox="1">
            <a:spLocks/>
          </p:cNvSpPr>
          <p:nvPr/>
        </p:nvSpPr>
        <p:spPr>
          <a:xfrm>
            <a:off x="457200" y="601663"/>
            <a:ext cx="8229600" cy="1096962"/>
          </a:xfrm>
          <a:prstGeom prst="rect">
            <a:avLst/>
          </a:prstGeom>
        </p:spPr>
        <p:txBody>
          <a:bodyPr/>
          <a:lst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tx2"/>
                </a:solidFill>
                <a:latin typeface="Tw Cen MT" pitchFamily="34" charset="0"/>
              </a:defRPr>
            </a:lvl2pPr>
            <a:lvl3pPr algn="ctr" rtl="0" eaLnBrk="1" fontAlgn="base" hangingPunct="1">
              <a:spcBef>
                <a:spcPct val="0"/>
              </a:spcBef>
              <a:spcAft>
                <a:spcPct val="0"/>
              </a:spcAft>
              <a:defRPr sz="4400">
                <a:solidFill>
                  <a:schemeClr val="tx2"/>
                </a:solidFill>
                <a:latin typeface="Tw Cen MT" pitchFamily="34" charset="0"/>
              </a:defRPr>
            </a:lvl3pPr>
            <a:lvl4pPr algn="ctr" rtl="0" eaLnBrk="1" fontAlgn="base" hangingPunct="1">
              <a:spcBef>
                <a:spcPct val="0"/>
              </a:spcBef>
              <a:spcAft>
                <a:spcPct val="0"/>
              </a:spcAft>
              <a:defRPr sz="4400">
                <a:solidFill>
                  <a:schemeClr val="tx2"/>
                </a:solidFill>
                <a:latin typeface="Tw Cen MT" pitchFamily="34" charset="0"/>
              </a:defRPr>
            </a:lvl4pPr>
            <a:lvl5pPr algn="ctr" rtl="0" eaLnBrk="1" fontAlgn="base" hangingPunct="1">
              <a:spcBef>
                <a:spcPct val="0"/>
              </a:spcBef>
              <a:spcAft>
                <a:spcPct val="0"/>
              </a:spcAft>
              <a:defRPr sz="4400">
                <a:solidFill>
                  <a:schemeClr val="tx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a:lstStyle>
          <a:p>
            <a:r>
              <a:rPr lang="en-US" dirty="0"/>
              <a:t>Common </a:t>
            </a:r>
            <a:r>
              <a:rPr lang="en-US"/>
              <a:t>Formative Assessment</a:t>
            </a:r>
            <a:endParaRPr lang="en-US" dirty="0"/>
          </a:p>
          <a:p>
            <a:r>
              <a:rPr lang="en-US" dirty="0"/>
              <a:t>Modules 1-3</a:t>
            </a:r>
          </a:p>
        </p:txBody>
      </p:sp>
      <p:sp>
        <p:nvSpPr>
          <p:cNvPr id="13" name="TextBox 12"/>
          <p:cNvSpPr txBox="1"/>
          <p:nvPr/>
        </p:nvSpPr>
        <p:spPr>
          <a:xfrm rot="20620822">
            <a:off x="1248086" y="2753432"/>
            <a:ext cx="2124667"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en-US" sz="2800" i="0" u="none" strike="noStrike" kern="0" cap="none" spc="0" normalizeH="0" baseline="0" noProof="0" dirty="0">
                <a:ln>
                  <a:noFill/>
                </a:ln>
                <a:solidFill>
                  <a:sysClr val="windowText" lastClr="000000"/>
                </a:solidFill>
                <a:effectLst/>
                <a:uLnTx/>
                <a:uFillTx/>
              </a:rPr>
              <a:t>Overview</a:t>
            </a:r>
          </a:p>
        </p:txBody>
      </p:sp>
      <p:sp>
        <p:nvSpPr>
          <p:cNvPr id="14" name="TextBox 13"/>
          <p:cNvSpPr txBox="1"/>
          <p:nvPr/>
        </p:nvSpPr>
        <p:spPr>
          <a:xfrm rot="20681055" flipH="1">
            <a:off x="1742875" y="3521607"/>
            <a:ext cx="2396729" cy="13849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en-US" sz="2800" b="1" i="0" u="none" strike="noStrike" kern="0" cap="none" spc="0" normalizeH="0" baseline="0" noProof="0" dirty="0">
                <a:ln>
                  <a:noFill/>
                </a:ln>
                <a:solidFill>
                  <a:sysClr val="windowText" lastClr="000000"/>
                </a:solidFill>
                <a:effectLst/>
                <a:uLnTx/>
                <a:uFillTx/>
              </a:rPr>
              <a:t>Meaningful Learning Targets</a:t>
            </a:r>
          </a:p>
        </p:txBody>
      </p:sp>
      <p:sp>
        <p:nvSpPr>
          <p:cNvPr id="15" name="TextBox 14"/>
          <p:cNvSpPr txBox="1"/>
          <p:nvPr/>
        </p:nvSpPr>
        <p:spPr>
          <a:xfrm rot="20670674">
            <a:off x="4694023" y="2736078"/>
            <a:ext cx="2357744" cy="13849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en-US" sz="2800" b="0" i="0" u="none" strike="noStrike" kern="0" cap="none" spc="0" normalizeH="0" baseline="0" noProof="0" dirty="0">
                <a:ln>
                  <a:noFill/>
                </a:ln>
                <a:solidFill>
                  <a:sysClr val="windowText" lastClr="000000"/>
                </a:solidFill>
                <a:effectLst/>
                <a:uLnTx/>
                <a:uFillTx/>
              </a:rPr>
              <a:t>Sound Assessment Design</a:t>
            </a:r>
          </a:p>
        </p:txBody>
      </p:sp>
    </p:spTree>
    <p:extLst>
      <p:ext uri="{BB962C8B-B14F-4D97-AF65-F5344CB8AC3E}">
        <p14:creationId xmlns:p14="http://schemas.microsoft.com/office/powerpoint/2010/main" val="2686689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5960"/>
          <a:stretch/>
        </p:blipFill>
        <p:spPr>
          <a:xfrm>
            <a:off x="2362200" y="583178"/>
            <a:ext cx="4655128" cy="5665222"/>
          </a:xfrm>
        </p:spPr>
      </p:pic>
    </p:spTree>
    <p:extLst>
      <p:ext uri="{BB962C8B-B14F-4D97-AF65-F5344CB8AC3E}">
        <p14:creationId xmlns:p14="http://schemas.microsoft.com/office/powerpoint/2010/main" val="3108947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Missouri Teacher Standards</a:t>
            </a:r>
          </a:p>
        </p:txBody>
      </p:sp>
      <p:sp>
        <p:nvSpPr>
          <p:cNvPr id="3" name="Content Placeholder 2"/>
          <p:cNvSpPr>
            <a:spLocks noGrp="1"/>
          </p:cNvSpPr>
          <p:nvPr>
            <p:ph idx="1"/>
          </p:nvPr>
        </p:nvSpPr>
        <p:spPr/>
        <p:txBody>
          <a:bodyPr/>
          <a:lstStyle/>
          <a:p>
            <a:r>
              <a:rPr lang="en-US" dirty="0"/>
              <a:t>Common formative assessments address the following Missouri Teacher Standards:</a:t>
            </a:r>
          </a:p>
          <a:p>
            <a:pPr lvl="1"/>
            <a:r>
              <a:rPr lang="en-US" dirty="0"/>
              <a:t>Standard #7: Student Assessment and Data Analysis</a:t>
            </a:r>
          </a:p>
          <a:p>
            <a:pPr lvl="1"/>
            <a:r>
              <a:rPr lang="en-US" dirty="0"/>
              <a:t>Standard #2: Student Learning, Growth and Development</a:t>
            </a:r>
          </a:p>
          <a:p>
            <a:pPr lvl="1"/>
            <a:r>
              <a:rPr lang="en-US" dirty="0"/>
              <a:t>Standard #4: Critical Thinking</a:t>
            </a:r>
          </a:p>
          <a:p>
            <a:pPr lvl="1"/>
            <a:r>
              <a:rPr lang="en-US" dirty="0"/>
              <a:t>Standard #9: Professional Collaboration</a:t>
            </a:r>
          </a:p>
        </p:txBody>
      </p:sp>
      <p:sp>
        <p:nvSpPr>
          <p:cNvPr id="4" name="TextBox 3"/>
          <p:cNvSpPr txBox="1"/>
          <p:nvPr/>
        </p:nvSpPr>
        <p:spPr>
          <a:xfrm>
            <a:off x="4495800" y="6096000"/>
            <a:ext cx="4343400" cy="584775"/>
          </a:xfrm>
          <a:prstGeom prst="rect">
            <a:avLst/>
          </a:prstGeom>
          <a:noFill/>
        </p:spPr>
        <p:txBody>
          <a:bodyPr wrap="square" rtlCol="0">
            <a:spAutoFit/>
          </a:bodyPr>
          <a:lstStyle/>
          <a:p>
            <a:r>
              <a:rPr lang="en-US" sz="1600" dirty="0"/>
              <a:t>(Missouri Department of Elementary and Secondary Education, 2013)</a:t>
            </a:r>
          </a:p>
        </p:txBody>
      </p:sp>
    </p:spTree>
    <p:extLst>
      <p:ext uri="{BB962C8B-B14F-4D97-AF65-F5344CB8AC3E}">
        <p14:creationId xmlns:p14="http://schemas.microsoft.com/office/powerpoint/2010/main" val="2186467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31838"/>
            <a:ext cx="8229600" cy="1096962"/>
          </a:xfrm>
        </p:spPr>
        <p:txBody>
          <a:bodyPr/>
          <a:lstStyle/>
          <a:p>
            <a:pPr algn="ctr"/>
            <a:r>
              <a:rPr lang="en-US" sz="4000" dirty="0"/>
              <a:t>Learner Objectives of the Formative Assessment Series</a:t>
            </a:r>
          </a:p>
        </p:txBody>
      </p:sp>
      <p:sp>
        <p:nvSpPr>
          <p:cNvPr id="15363" name="Content Placeholder 2"/>
          <p:cNvSpPr>
            <a:spLocks noGrp="1"/>
          </p:cNvSpPr>
          <p:nvPr>
            <p:ph idx="1"/>
          </p:nvPr>
        </p:nvSpPr>
        <p:spPr>
          <a:xfrm>
            <a:off x="457200" y="1981203"/>
            <a:ext cx="8229600" cy="3962397"/>
          </a:xfrm>
        </p:spPr>
        <p:txBody>
          <a:bodyPr/>
          <a:lstStyle/>
          <a:p>
            <a:r>
              <a:rPr lang="en-US" sz="2800" dirty="0"/>
              <a:t>Understand the clear purposes of assessment by clarifying</a:t>
            </a:r>
          </a:p>
          <a:p>
            <a:pPr lvl="1">
              <a:buClrTx/>
            </a:pPr>
            <a:r>
              <a:rPr lang="en-US" sz="2000" dirty="0"/>
              <a:t>Why they are assessing</a:t>
            </a:r>
          </a:p>
          <a:p>
            <a:pPr lvl="1">
              <a:buClrTx/>
            </a:pPr>
            <a:r>
              <a:rPr lang="en-US" sz="2000" dirty="0"/>
              <a:t>Who will use the results of assessment data</a:t>
            </a:r>
          </a:p>
          <a:p>
            <a:pPr lvl="1">
              <a:buClrTx/>
            </a:pPr>
            <a:r>
              <a:rPr lang="en-US" sz="2000" dirty="0"/>
              <a:t>What they will do with the assessment data </a:t>
            </a:r>
          </a:p>
          <a:p>
            <a:r>
              <a:rPr lang="en-US" sz="2800" dirty="0">
                <a:solidFill>
                  <a:srgbClr val="FF0000"/>
                </a:solidFill>
              </a:rPr>
              <a:t>Develop clear and meaningful learning targets to guide instruction and student learning</a:t>
            </a:r>
          </a:p>
          <a:p>
            <a:r>
              <a:rPr lang="en-US" sz="2800" dirty="0"/>
              <a:t>Construct quality assessment instruments which are of sound design and measure the learning targets</a:t>
            </a:r>
          </a:p>
        </p:txBody>
      </p:sp>
    </p:spTree>
    <p:extLst>
      <p:ext uri="{BB962C8B-B14F-4D97-AF65-F5344CB8AC3E}">
        <p14:creationId xmlns:p14="http://schemas.microsoft.com/office/powerpoint/2010/main" val="2947732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112520"/>
            <a:ext cx="8229600" cy="1508760"/>
          </a:xfrm>
        </p:spPr>
        <p:txBody>
          <a:bodyPr/>
          <a:lstStyle/>
          <a:p>
            <a:r>
              <a:rPr lang="en-US" sz="3600" dirty="0">
                <a:cs typeface="Arial" pitchFamily="34" charset="0"/>
              </a:rPr>
              <a:t>Module 2: Meaningful Learning Targets</a:t>
            </a:r>
            <a:br>
              <a:rPr lang="en-US" sz="3200" dirty="0">
                <a:cs typeface="Arial" pitchFamily="34" charset="0"/>
              </a:rPr>
            </a:br>
            <a:r>
              <a:rPr lang="en-US" sz="3200" dirty="0">
                <a:solidFill>
                  <a:srgbClr val="FF0000"/>
                </a:solidFill>
                <a:cs typeface="Arial" pitchFamily="34" charset="0"/>
              </a:rPr>
              <a:t>Guiding Questions </a:t>
            </a:r>
          </a:p>
        </p:txBody>
      </p:sp>
      <p:sp>
        <p:nvSpPr>
          <p:cNvPr id="20483" name="Content Placeholder 2"/>
          <p:cNvSpPr>
            <a:spLocks noGrp="1"/>
          </p:cNvSpPr>
          <p:nvPr>
            <p:ph idx="1"/>
          </p:nvPr>
        </p:nvSpPr>
        <p:spPr>
          <a:xfrm>
            <a:off x="263768" y="2667000"/>
            <a:ext cx="8423031" cy="3124200"/>
          </a:xfrm>
        </p:spPr>
        <p:txBody>
          <a:bodyPr/>
          <a:lstStyle/>
          <a:p>
            <a:pPr marL="971550" lvl="1" indent="-514350">
              <a:buClr>
                <a:srgbClr val="002060"/>
              </a:buClr>
              <a:buFont typeface="+mj-lt"/>
              <a:buAutoNum type="arabicPeriod"/>
            </a:pPr>
            <a:r>
              <a:rPr lang="en-US" dirty="0"/>
              <a:t>How do we use targets to guide instruction?</a:t>
            </a:r>
          </a:p>
          <a:p>
            <a:pPr marL="971550" lvl="1" indent="-514350">
              <a:buClr>
                <a:srgbClr val="002060"/>
              </a:buClr>
              <a:buFont typeface="+mj-lt"/>
              <a:buAutoNum type="arabicPeriod"/>
            </a:pPr>
            <a:r>
              <a:rPr lang="en-US" dirty="0"/>
              <a:t>How do we use targets to help students guide their own learning?</a:t>
            </a:r>
          </a:p>
        </p:txBody>
      </p:sp>
      <p:pic>
        <p:nvPicPr>
          <p:cNvPr id="2048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581400"/>
            <a:ext cx="326935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7924800" y="152400"/>
            <a:ext cx="1151858" cy="914400"/>
            <a:chOff x="4917637" y="2238267"/>
            <a:chExt cx="1151858" cy="914400"/>
          </a:xfrm>
        </p:grpSpPr>
        <p:sp>
          <p:nvSpPr>
            <p:cNvPr id="6" name="Rectangle 5"/>
            <p:cNvSpPr/>
            <p:nvPr/>
          </p:nvSpPr>
          <p:spPr>
            <a:xfrm>
              <a:off x="4986596" y="2238267"/>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30" descr="C:\Users\dayad\Desktop\moedusail graphics\icons not buttons\essential question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7637" y="2283987"/>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09600" y="685800"/>
            <a:ext cx="7315200" cy="847725"/>
          </a:xfrm>
        </p:spPr>
        <p:txBody>
          <a:bodyPr/>
          <a:lstStyle/>
          <a:p>
            <a:pPr algn="ctr"/>
            <a:r>
              <a:rPr lang="en-US" dirty="0"/>
              <a:t>Learning Outcomes</a:t>
            </a:r>
          </a:p>
        </p:txBody>
      </p:sp>
      <p:sp>
        <p:nvSpPr>
          <p:cNvPr id="24579" name="Content Placeholder 2"/>
          <p:cNvSpPr>
            <a:spLocks noGrp="1"/>
          </p:cNvSpPr>
          <p:nvPr>
            <p:ph idx="1"/>
          </p:nvPr>
        </p:nvSpPr>
        <p:spPr>
          <a:xfrm>
            <a:off x="260350" y="1533525"/>
            <a:ext cx="8591550" cy="4486275"/>
          </a:xfrm>
        </p:spPr>
        <p:txBody>
          <a:bodyPr/>
          <a:lstStyle/>
          <a:p>
            <a:r>
              <a:rPr lang="en-US" sz="2800" dirty="0"/>
              <a:t>Develop clear and meaningful learning targets to guide instruction and student learning.</a:t>
            </a:r>
          </a:p>
        </p:txBody>
      </p:sp>
      <p:sp>
        <p:nvSpPr>
          <p:cNvPr id="24580" name="Content Placeholder 2"/>
          <p:cNvSpPr txBox="1">
            <a:spLocks/>
          </p:cNvSpPr>
          <p:nvPr/>
        </p:nvSpPr>
        <p:spPr bwMode="auto">
          <a:xfrm>
            <a:off x="914400" y="2514600"/>
            <a:ext cx="7315200" cy="335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58800" indent="-5143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Font typeface="Tw Cen MT" pitchFamily="34" charset="0"/>
              <a:buAutoNum type="arabicPeriod"/>
            </a:pPr>
            <a:r>
              <a:rPr lang="en-US" sz="2800" dirty="0">
                <a:latin typeface="Tw Cen MT" pitchFamily="34" charset="0"/>
              </a:rPr>
              <a:t>Determine Unit of Study</a:t>
            </a:r>
          </a:p>
          <a:p>
            <a:pPr eaLnBrk="1" hangingPunct="1">
              <a:spcBef>
                <a:spcPct val="20000"/>
              </a:spcBef>
              <a:buFont typeface="Tw Cen MT" pitchFamily="34" charset="0"/>
              <a:buAutoNum type="arabicPeriod"/>
            </a:pPr>
            <a:r>
              <a:rPr lang="en-US" sz="2800" dirty="0">
                <a:latin typeface="Tw Cen MT" pitchFamily="34" charset="0"/>
              </a:rPr>
              <a:t>Identify Standard Selected for Assessment</a:t>
            </a:r>
          </a:p>
          <a:p>
            <a:pPr eaLnBrk="1" hangingPunct="1">
              <a:spcBef>
                <a:spcPct val="20000"/>
              </a:spcBef>
              <a:buFont typeface="Tw Cen MT" pitchFamily="34" charset="0"/>
              <a:buAutoNum type="arabicPeriod"/>
            </a:pPr>
            <a:r>
              <a:rPr lang="en-US" sz="2800" dirty="0">
                <a:latin typeface="Tw Cen MT" pitchFamily="34" charset="0"/>
              </a:rPr>
              <a:t>Unwrap Standard Selected for Assessment</a:t>
            </a:r>
          </a:p>
          <a:p>
            <a:pPr eaLnBrk="1" hangingPunct="1">
              <a:spcBef>
                <a:spcPct val="20000"/>
              </a:spcBef>
              <a:buFont typeface="Tw Cen MT" pitchFamily="34" charset="0"/>
              <a:buAutoNum type="arabicPeriod"/>
            </a:pPr>
            <a:r>
              <a:rPr lang="en-US" sz="2800" dirty="0">
                <a:latin typeface="Tw Cen MT" pitchFamily="34" charset="0"/>
              </a:rPr>
              <a:t>Write Big Ideas</a:t>
            </a:r>
          </a:p>
          <a:p>
            <a:pPr eaLnBrk="1" hangingPunct="1">
              <a:spcBef>
                <a:spcPct val="20000"/>
              </a:spcBef>
              <a:buFont typeface="Tw Cen MT" pitchFamily="34" charset="0"/>
              <a:buAutoNum type="arabicPeriod"/>
            </a:pPr>
            <a:r>
              <a:rPr lang="en-US" sz="2800" dirty="0">
                <a:latin typeface="Tw Cen MT" pitchFamily="34" charset="0"/>
              </a:rPr>
              <a:t>Write Essential Questions</a:t>
            </a:r>
          </a:p>
        </p:txBody>
      </p:sp>
      <p:sp>
        <p:nvSpPr>
          <p:cNvPr id="2" name="TextBox 1"/>
          <p:cNvSpPr txBox="1"/>
          <p:nvPr/>
        </p:nvSpPr>
        <p:spPr>
          <a:xfrm>
            <a:off x="5865845" y="6182797"/>
            <a:ext cx="3278155" cy="338554"/>
          </a:xfrm>
          <a:prstGeom prst="rect">
            <a:avLst/>
          </a:prstGeom>
          <a:noFill/>
        </p:spPr>
        <p:txBody>
          <a:bodyPr wrap="square" rtlCol="0">
            <a:spAutoFit/>
          </a:bodyPr>
          <a:lstStyle/>
          <a:p>
            <a:r>
              <a:rPr lang="en-US" sz="1600" dirty="0"/>
              <a:t>(Ainsworth &amp; </a:t>
            </a:r>
            <a:r>
              <a:rPr lang="en-US" sz="1600" dirty="0" err="1"/>
              <a:t>Viegut</a:t>
            </a:r>
            <a:r>
              <a:rPr lang="en-US" sz="1600" dirty="0"/>
              <a:t>, 2006)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9600" y="695325"/>
            <a:ext cx="7315200" cy="828675"/>
          </a:xfrm>
        </p:spPr>
        <p:txBody>
          <a:bodyPr/>
          <a:lstStyle/>
          <a:p>
            <a:pPr algn="ctr"/>
            <a:r>
              <a:rPr lang="en-US" dirty="0"/>
              <a:t>Norms</a:t>
            </a:r>
          </a:p>
        </p:txBody>
      </p:sp>
      <p:sp>
        <p:nvSpPr>
          <p:cNvPr id="22531" name="Content Placeholder 2"/>
          <p:cNvSpPr>
            <a:spLocks noGrp="1"/>
          </p:cNvSpPr>
          <p:nvPr>
            <p:ph idx="1"/>
          </p:nvPr>
        </p:nvSpPr>
        <p:spPr>
          <a:xfrm>
            <a:off x="838200" y="1600200"/>
            <a:ext cx="7543800" cy="3538538"/>
          </a:xfrm>
        </p:spPr>
        <p:txBody>
          <a:bodyPr/>
          <a:lstStyle/>
          <a:p>
            <a:r>
              <a:rPr lang="en-US" dirty="0"/>
              <a:t>Begin and end on time</a:t>
            </a:r>
          </a:p>
          <a:p>
            <a:r>
              <a:rPr lang="en-US" dirty="0"/>
              <a:t>Be an engaged participant</a:t>
            </a:r>
          </a:p>
          <a:p>
            <a:r>
              <a:rPr lang="en-US" dirty="0"/>
              <a:t>Be an active listener – open to new ideas</a:t>
            </a:r>
          </a:p>
          <a:p>
            <a:r>
              <a:rPr lang="en-US" dirty="0"/>
              <a:t>Use electronics respectfully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838200" y="446088"/>
            <a:ext cx="7315200" cy="1154112"/>
          </a:xfrm>
        </p:spPr>
        <p:txBody>
          <a:bodyPr/>
          <a:lstStyle/>
          <a:p>
            <a:r>
              <a:rPr lang="en-US" dirty="0"/>
              <a:t>Clock Partners</a:t>
            </a:r>
          </a:p>
        </p:txBody>
      </p:sp>
      <p:pic>
        <p:nvPicPr>
          <p:cNvPr id="2150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1725" y="1616075"/>
            <a:ext cx="4010025"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stretch>
            <a:fillRect/>
          </a:stretch>
        </p:blipFill>
        <p:spPr>
          <a:xfrm>
            <a:off x="7772400" y="176886"/>
            <a:ext cx="1152244" cy="95105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62000" y="685800"/>
            <a:ext cx="7315200" cy="942975"/>
          </a:xfrm>
        </p:spPr>
        <p:txBody>
          <a:bodyPr/>
          <a:lstStyle/>
          <a:p>
            <a:pPr algn="ctr"/>
            <a:r>
              <a:rPr lang="en-US" dirty="0"/>
              <a:t>Share Activity</a:t>
            </a:r>
          </a:p>
        </p:txBody>
      </p:sp>
      <p:sp>
        <p:nvSpPr>
          <p:cNvPr id="23555" name="Content Placeholder 2"/>
          <p:cNvSpPr>
            <a:spLocks noGrp="1"/>
          </p:cNvSpPr>
          <p:nvPr>
            <p:ph idx="1"/>
          </p:nvPr>
        </p:nvSpPr>
        <p:spPr>
          <a:xfrm>
            <a:off x="914400" y="2057400"/>
            <a:ext cx="7315200" cy="3540125"/>
          </a:xfrm>
        </p:spPr>
        <p:txBody>
          <a:bodyPr/>
          <a:lstStyle/>
          <a:p>
            <a:r>
              <a:rPr lang="en-US" sz="3200" dirty="0"/>
              <a:t>With your 12 o’clock partner:</a:t>
            </a:r>
          </a:p>
          <a:p>
            <a:pPr lvl="1" indent="-457200"/>
            <a:r>
              <a:rPr lang="en-US" sz="3000" dirty="0"/>
              <a:t>Using your copy of the Article “The Case For Common Formative Assessments” take turns sharing what you found of interest from the 6 arguments put forth.</a:t>
            </a:r>
          </a:p>
          <a:p>
            <a:pPr lvl="1" indent="-457200"/>
            <a:r>
              <a:rPr lang="en-US" sz="3000" dirty="0"/>
              <a:t>Share whether you agree or disagree.</a:t>
            </a:r>
          </a:p>
          <a:p>
            <a:pPr lvl="1"/>
            <a:endParaRPr lang="en-US" sz="3000" dirty="0">
              <a:solidFill>
                <a:srgbClr val="0000CC"/>
              </a:solidFill>
            </a:endParaRPr>
          </a:p>
        </p:txBody>
      </p:sp>
      <p:grpSp>
        <p:nvGrpSpPr>
          <p:cNvPr id="4" name="Group 3"/>
          <p:cNvGrpSpPr/>
          <p:nvPr/>
        </p:nvGrpSpPr>
        <p:grpSpPr>
          <a:xfrm>
            <a:off x="7763542" y="152400"/>
            <a:ext cx="1151858" cy="914400"/>
            <a:chOff x="4867942" y="3758980"/>
            <a:chExt cx="1151858" cy="914400"/>
          </a:xfrm>
        </p:grpSpPr>
        <p:sp>
          <p:nvSpPr>
            <p:cNvPr id="5" name="Rectangle 4"/>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9"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5376604" y="6143081"/>
            <a:ext cx="3767396" cy="338554"/>
          </a:xfrm>
          <a:prstGeom prst="rect">
            <a:avLst/>
          </a:prstGeom>
          <a:noFill/>
        </p:spPr>
        <p:txBody>
          <a:bodyPr wrap="square" rtlCol="0">
            <a:spAutoFit/>
          </a:bodyPr>
          <a:lstStyle/>
          <a:p>
            <a:r>
              <a:rPr lang="en-US" sz="1600" dirty="0"/>
              <a:t>(</a:t>
            </a:r>
            <a:r>
              <a:rPr lang="en-US" sz="1600" dirty="0" err="1"/>
              <a:t>Dufour</a:t>
            </a:r>
            <a:r>
              <a:rPr lang="en-US" sz="1600" dirty="0"/>
              <a:t>,  </a:t>
            </a:r>
            <a:r>
              <a:rPr lang="en-US" sz="1600" dirty="0" err="1"/>
              <a:t>Dufour</a:t>
            </a:r>
            <a:r>
              <a:rPr lang="en-US" sz="1600" dirty="0"/>
              <a:t>, &amp; </a:t>
            </a:r>
            <a:r>
              <a:rPr lang="en-US" sz="1600" dirty="0" err="1"/>
              <a:t>Eaker</a:t>
            </a:r>
            <a:r>
              <a:rPr lang="en-US" sz="1600" dirty="0"/>
              <a:t>, 2007)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8229600" cy="990600"/>
          </a:xfrm>
        </p:spPr>
        <p:txBody>
          <a:bodyPr/>
          <a:lstStyle/>
          <a:p>
            <a:r>
              <a:rPr lang="en-US" b="1" u="sng" dirty="0"/>
              <a:t>Hidden Slide #2</a:t>
            </a:r>
          </a:p>
        </p:txBody>
      </p:sp>
      <p:sp>
        <p:nvSpPr>
          <p:cNvPr id="3" name="Content Placeholder 2"/>
          <p:cNvSpPr>
            <a:spLocks noGrp="1"/>
          </p:cNvSpPr>
          <p:nvPr>
            <p:ph idx="1"/>
          </p:nvPr>
        </p:nvSpPr>
        <p:spPr>
          <a:xfrm>
            <a:off x="457200" y="1447801"/>
            <a:ext cx="8229600" cy="4343399"/>
          </a:xfrm>
        </p:spPr>
        <p:txBody>
          <a:bodyPr/>
          <a:lstStyle/>
          <a:p>
            <a:pPr marL="0" indent="0">
              <a:buNone/>
            </a:pPr>
            <a:r>
              <a:rPr lang="en-US" sz="3000" dirty="0"/>
              <a:t>Session at a Glance</a:t>
            </a:r>
          </a:p>
          <a:p>
            <a:r>
              <a:rPr lang="en-US" sz="2600" dirty="0"/>
              <a:t>Introductions/CFA materials/Objectives/Guiding Questions/Norms</a:t>
            </a:r>
          </a:p>
          <a:p>
            <a:r>
              <a:rPr lang="en-US" sz="2600" dirty="0"/>
              <a:t>Key 2: Meaningful Learning Targets</a:t>
            </a:r>
          </a:p>
          <a:p>
            <a:pPr lvl="1"/>
            <a:r>
              <a:rPr lang="en-US" sz="2200" dirty="0"/>
              <a:t>Determine Unit of Study</a:t>
            </a:r>
          </a:p>
          <a:p>
            <a:pPr lvl="1"/>
            <a:r>
              <a:rPr lang="en-US" sz="2200" dirty="0"/>
              <a:t>Identify Standards Selected for Assessment</a:t>
            </a:r>
          </a:p>
          <a:p>
            <a:pPr lvl="1"/>
            <a:r>
              <a:rPr lang="en-US" sz="2200" dirty="0"/>
              <a:t>Unwrap Standards Selected for Assessment</a:t>
            </a:r>
          </a:p>
          <a:p>
            <a:pPr lvl="1"/>
            <a:r>
              <a:rPr lang="en-US" sz="2200" dirty="0"/>
              <a:t>Write Big Ideas</a:t>
            </a:r>
          </a:p>
          <a:p>
            <a:pPr lvl="1"/>
            <a:r>
              <a:rPr lang="en-US" sz="2200" dirty="0"/>
              <a:t>Write Essential Questions</a:t>
            </a:r>
          </a:p>
          <a:p>
            <a:r>
              <a:rPr lang="en-US" sz="2600" dirty="0"/>
              <a:t>Unit of Study Template</a:t>
            </a:r>
          </a:p>
        </p:txBody>
      </p:sp>
    </p:spTree>
    <p:extLst>
      <p:ext uri="{BB962C8B-B14F-4D97-AF65-F5344CB8AC3E}">
        <p14:creationId xmlns:p14="http://schemas.microsoft.com/office/powerpoint/2010/main" val="453467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val 9"/>
          <p:cNvSpPr>
            <a:spLocks noChangeArrowheads="1"/>
          </p:cNvSpPr>
          <p:nvPr/>
        </p:nvSpPr>
        <p:spPr bwMode="auto">
          <a:xfrm>
            <a:off x="774405" y="1295400"/>
            <a:ext cx="2333846" cy="1524000"/>
          </a:xfrm>
          <a:prstGeom prst="ellipse">
            <a:avLst/>
          </a:prstGeom>
          <a:solidFill>
            <a:schemeClr val="accent1">
              <a:alpha val="39999"/>
            </a:schemeClr>
          </a:solidFill>
          <a:ln w="28575">
            <a:solidFill>
              <a:schemeClr val="tx1"/>
            </a:solidFill>
            <a:round/>
            <a:headEnd/>
            <a:tailEnd/>
          </a:ln>
        </p:spPr>
        <p:txBody>
          <a:bodyPr wrap="none" anchor="ctr"/>
          <a:lstStyle/>
          <a:p>
            <a:endParaRPr lang="en-US" sz="1400">
              <a:solidFill>
                <a:srgbClr val="000000"/>
              </a:solidFill>
            </a:endParaRPr>
          </a:p>
        </p:txBody>
      </p:sp>
      <p:pic>
        <p:nvPicPr>
          <p:cNvPr id="25603" name="Picture 41" descr="C:\Documents and Settings\jl2860\Local Settings\Temporary Internet Files\Content.IE5\19TQ7J93\MCj04339030000[1].png"/>
          <p:cNvPicPr>
            <a:picLocks noChangeAspect="1" noChangeArrowheads="1"/>
          </p:cNvPicPr>
          <p:nvPr/>
        </p:nvPicPr>
        <p:blipFill>
          <a:blip r:embed="rId3" cstate="print">
            <a:extLst>
              <a:ext uri="{28A0092B-C50C-407E-A947-70E740481C1C}">
                <a14:useLocalDpi xmlns:a14="http://schemas.microsoft.com/office/drawing/2010/main" val="0"/>
              </a:ext>
            </a:extLst>
          </a:blip>
          <a:srcRect t="39024"/>
          <a:stretch>
            <a:fillRect/>
          </a:stretch>
        </p:blipFill>
        <p:spPr bwMode="auto">
          <a:xfrm>
            <a:off x="217193" y="5444434"/>
            <a:ext cx="724907" cy="44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239418" y="3824431"/>
            <a:ext cx="2494445" cy="1620693"/>
          </a:xfrm>
          <a:prstGeom prst="roundRect">
            <a:avLst/>
          </a:prstGeom>
          <a:blipFill>
            <a:blip r:embed="rId4" cstate="print"/>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cs typeface="Arial" pitchFamily="34" charset="0"/>
            </a:endParaRPr>
          </a:p>
        </p:txBody>
      </p:sp>
      <p:sp>
        <p:nvSpPr>
          <p:cNvPr id="25605" name="Text Box 2"/>
          <p:cNvSpPr txBox="1">
            <a:spLocks noChangeArrowheads="1"/>
          </p:cNvSpPr>
          <p:nvPr/>
        </p:nvSpPr>
        <p:spPr bwMode="auto">
          <a:xfrm>
            <a:off x="112449" y="695980"/>
            <a:ext cx="4243356" cy="523220"/>
          </a:xfrm>
          <a:prstGeom prst="rect">
            <a:avLst/>
          </a:prstGeom>
          <a:solidFill>
            <a:schemeClr val="accent1"/>
          </a:solidFill>
          <a:ln w="2857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800" b="1" dirty="0">
                <a:solidFill>
                  <a:srgbClr val="000000"/>
                </a:solidFill>
              </a:rPr>
              <a:t>Accurate Assessment</a:t>
            </a:r>
          </a:p>
        </p:txBody>
      </p:sp>
      <p:sp>
        <p:nvSpPr>
          <p:cNvPr id="25606" name="Text Box 3"/>
          <p:cNvSpPr txBox="1">
            <a:spLocks noChangeArrowheads="1"/>
          </p:cNvSpPr>
          <p:nvPr/>
        </p:nvSpPr>
        <p:spPr bwMode="auto">
          <a:xfrm>
            <a:off x="5879805" y="5562600"/>
            <a:ext cx="3111795" cy="523220"/>
          </a:xfrm>
          <a:prstGeom prst="rect">
            <a:avLst/>
          </a:prstGeom>
          <a:solidFill>
            <a:srgbClr val="92D050"/>
          </a:solidFill>
          <a:ln w="2857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800" b="1" dirty="0">
                <a:solidFill>
                  <a:srgbClr val="000000"/>
                </a:solidFill>
              </a:rPr>
              <a:t>Effectively Used</a:t>
            </a:r>
          </a:p>
        </p:txBody>
      </p:sp>
      <p:sp>
        <p:nvSpPr>
          <p:cNvPr id="25607" name="Oval 4"/>
          <p:cNvSpPr>
            <a:spLocks noChangeArrowheads="1"/>
          </p:cNvSpPr>
          <p:nvPr/>
        </p:nvSpPr>
        <p:spPr bwMode="auto">
          <a:xfrm>
            <a:off x="774405" y="1295400"/>
            <a:ext cx="2333846" cy="1524000"/>
          </a:xfrm>
          <a:prstGeom prst="ellipse">
            <a:avLst/>
          </a:prstGeom>
          <a:solidFill>
            <a:schemeClr val="accent1"/>
          </a:solidFill>
          <a:ln w="28575">
            <a:solidFill>
              <a:schemeClr val="tx1"/>
            </a:solidFill>
            <a:round/>
            <a:headEnd/>
            <a:tailEnd/>
          </a:ln>
        </p:spPr>
        <p:txBody>
          <a:bodyPr wrap="none" anchor="ctr"/>
          <a:lstStyle/>
          <a:p>
            <a:endParaRPr lang="en-US" sz="1400">
              <a:solidFill>
                <a:srgbClr val="000000"/>
              </a:solidFill>
            </a:endParaRPr>
          </a:p>
        </p:txBody>
      </p:sp>
      <p:sp>
        <p:nvSpPr>
          <p:cNvPr id="25608" name="Text Box 5">
            <a:hlinkClick r:id="rId5" action="ppaction://hlinksldjump"/>
          </p:cNvPr>
          <p:cNvSpPr txBox="1">
            <a:spLocks noChangeArrowheads="1"/>
          </p:cNvSpPr>
          <p:nvPr/>
        </p:nvSpPr>
        <p:spPr bwMode="auto">
          <a:xfrm>
            <a:off x="1079205" y="1478578"/>
            <a:ext cx="15430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a:solidFill>
                  <a:srgbClr val="C00000"/>
                </a:solidFill>
              </a:rPr>
              <a:t>WHY ASSESS?</a:t>
            </a:r>
          </a:p>
        </p:txBody>
      </p:sp>
      <p:sp>
        <p:nvSpPr>
          <p:cNvPr id="25609" name="Text Box 6"/>
          <p:cNvSpPr txBox="1">
            <a:spLocks noChangeArrowheads="1"/>
          </p:cNvSpPr>
          <p:nvPr/>
        </p:nvSpPr>
        <p:spPr bwMode="auto">
          <a:xfrm>
            <a:off x="926805" y="1707178"/>
            <a:ext cx="19145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solidFill>
                  <a:srgbClr val="000000"/>
                </a:solidFill>
              </a:rPr>
              <a:t>What’s the purpose?</a:t>
            </a:r>
          </a:p>
        </p:txBody>
      </p:sp>
      <p:sp>
        <p:nvSpPr>
          <p:cNvPr id="25610" name="Oval 7"/>
          <p:cNvSpPr>
            <a:spLocks noChangeArrowheads="1"/>
          </p:cNvSpPr>
          <p:nvPr/>
        </p:nvSpPr>
        <p:spPr bwMode="auto">
          <a:xfrm>
            <a:off x="5727405" y="1219200"/>
            <a:ext cx="2333846" cy="1524000"/>
          </a:xfrm>
          <a:prstGeom prst="ellipse">
            <a:avLst/>
          </a:prstGeom>
          <a:solidFill>
            <a:schemeClr val="accent1"/>
          </a:solidFill>
          <a:ln w="28575">
            <a:solidFill>
              <a:schemeClr val="tx1"/>
            </a:solidFill>
            <a:round/>
            <a:headEnd/>
            <a:tailEnd/>
          </a:ln>
        </p:spPr>
        <p:txBody>
          <a:bodyPr wrap="none" anchor="ctr"/>
          <a:lstStyle/>
          <a:p>
            <a:endParaRPr lang="en-US" sz="1400">
              <a:solidFill>
                <a:srgbClr val="000000"/>
              </a:solidFill>
            </a:endParaRPr>
          </a:p>
        </p:txBody>
      </p:sp>
      <p:sp>
        <p:nvSpPr>
          <p:cNvPr id="25611" name="Oval 8"/>
          <p:cNvSpPr>
            <a:spLocks noChangeArrowheads="1"/>
          </p:cNvSpPr>
          <p:nvPr/>
        </p:nvSpPr>
        <p:spPr bwMode="auto">
          <a:xfrm>
            <a:off x="3289005" y="4876800"/>
            <a:ext cx="2333846" cy="1524000"/>
          </a:xfrm>
          <a:prstGeom prst="ellipse">
            <a:avLst/>
          </a:prstGeom>
          <a:solidFill>
            <a:srgbClr val="92D050"/>
          </a:solidFill>
          <a:ln w="28575">
            <a:solidFill>
              <a:schemeClr val="tx1"/>
            </a:solidFill>
            <a:round/>
            <a:headEnd/>
            <a:tailEnd/>
          </a:ln>
        </p:spPr>
        <p:txBody>
          <a:bodyPr wrap="none" anchor="ctr"/>
          <a:lstStyle/>
          <a:p>
            <a:endParaRPr lang="en-US" sz="1400">
              <a:solidFill>
                <a:srgbClr val="000000"/>
              </a:solidFill>
            </a:endParaRPr>
          </a:p>
        </p:txBody>
      </p:sp>
      <p:sp>
        <p:nvSpPr>
          <p:cNvPr id="25612" name="Oval 13"/>
          <p:cNvSpPr>
            <a:spLocks noChangeArrowheads="1"/>
          </p:cNvSpPr>
          <p:nvPr/>
        </p:nvSpPr>
        <p:spPr bwMode="auto">
          <a:xfrm>
            <a:off x="3212805" y="2667000"/>
            <a:ext cx="2333846" cy="1524000"/>
          </a:xfrm>
          <a:prstGeom prst="ellipse">
            <a:avLst/>
          </a:prstGeom>
          <a:solidFill>
            <a:schemeClr val="accent1"/>
          </a:solidFill>
          <a:ln w="28575">
            <a:solidFill>
              <a:schemeClr val="tx1"/>
            </a:solidFill>
            <a:round/>
            <a:headEnd/>
            <a:tailEnd/>
          </a:ln>
        </p:spPr>
        <p:txBody>
          <a:bodyPr wrap="none" anchor="ctr"/>
          <a:lstStyle/>
          <a:p>
            <a:endParaRPr lang="en-US" sz="1400">
              <a:solidFill>
                <a:srgbClr val="000000"/>
              </a:solidFill>
            </a:endParaRPr>
          </a:p>
        </p:txBody>
      </p:sp>
      <p:sp>
        <p:nvSpPr>
          <p:cNvPr id="25613" name="Oval 14"/>
          <p:cNvSpPr>
            <a:spLocks noChangeArrowheads="1"/>
          </p:cNvSpPr>
          <p:nvPr/>
        </p:nvSpPr>
        <p:spPr bwMode="auto">
          <a:xfrm>
            <a:off x="5727405" y="1219200"/>
            <a:ext cx="2333846" cy="1524000"/>
          </a:xfrm>
          <a:prstGeom prst="ellipse">
            <a:avLst/>
          </a:prstGeom>
          <a:solidFill>
            <a:schemeClr val="accent1">
              <a:alpha val="39999"/>
            </a:schemeClr>
          </a:solidFill>
          <a:ln w="28575">
            <a:solidFill>
              <a:schemeClr val="tx1"/>
            </a:solidFill>
            <a:round/>
            <a:headEnd/>
            <a:tailEnd/>
          </a:ln>
        </p:spPr>
        <p:txBody>
          <a:bodyPr wrap="none" anchor="ctr"/>
          <a:lstStyle/>
          <a:p>
            <a:endParaRPr lang="en-US" sz="1400">
              <a:solidFill>
                <a:srgbClr val="000000"/>
              </a:solidFill>
            </a:endParaRPr>
          </a:p>
        </p:txBody>
      </p:sp>
      <p:sp>
        <p:nvSpPr>
          <p:cNvPr id="25614" name="Text Box 15">
            <a:hlinkClick r:id="rId6" action="ppaction://hlinksldjump"/>
          </p:cNvPr>
          <p:cNvSpPr txBox="1">
            <a:spLocks noChangeArrowheads="1"/>
          </p:cNvSpPr>
          <p:nvPr/>
        </p:nvSpPr>
        <p:spPr bwMode="auto">
          <a:xfrm>
            <a:off x="6118972" y="1368623"/>
            <a:ext cx="16658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dirty="0">
                <a:solidFill>
                  <a:srgbClr val="C00000"/>
                </a:solidFill>
              </a:rPr>
              <a:t>ASSESS WHAT?</a:t>
            </a:r>
          </a:p>
        </p:txBody>
      </p:sp>
      <p:sp>
        <p:nvSpPr>
          <p:cNvPr id="25615" name="Text Box 16"/>
          <p:cNvSpPr txBox="1">
            <a:spLocks noChangeArrowheads="1"/>
          </p:cNvSpPr>
          <p:nvPr/>
        </p:nvSpPr>
        <p:spPr bwMode="auto">
          <a:xfrm>
            <a:off x="5754308" y="1610380"/>
            <a:ext cx="23069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dirty="0">
                <a:solidFill>
                  <a:srgbClr val="000000"/>
                </a:solidFill>
              </a:rPr>
              <a:t>What are the learning</a:t>
            </a:r>
          </a:p>
          <a:p>
            <a:pPr algn="ctr" eaLnBrk="1" hangingPunct="1"/>
            <a:r>
              <a:rPr lang="en-US" sz="1400" dirty="0">
                <a:solidFill>
                  <a:srgbClr val="000000"/>
                </a:solidFill>
              </a:rPr>
              <a:t>targets?</a:t>
            </a:r>
          </a:p>
        </p:txBody>
      </p:sp>
      <p:sp>
        <p:nvSpPr>
          <p:cNvPr id="25616" name="Text Box 17"/>
          <p:cNvSpPr txBox="1">
            <a:spLocks noChangeArrowheads="1"/>
          </p:cNvSpPr>
          <p:nvPr/>
        </p:nvSpPr>
        <p:spPr bwMode="auto">
          <a:xfrm>
            <a:off x="6262604" y="2011978"/>
            <a:ext cx="14523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dirty="0">
                <a:solidFill>
                  <a:srgbClr val="000000"/>
                </a:solidFill>
              </a:rPr>
              <a:t>Are they clear?</a:t>
            </a:r>
          </a:p>
        </p:txBody>
      </p:sp>
      <p:sp>
        <p:nvSpPr>
          <p:cNvPr id="25617" name="Text Box 18"/>
          <p:cNvSpPr txBox="1">
            <a:spLocks noChangeArrowheads="1"/>
          </p:cNvSpPr>
          <p:nvPr/>
        </p:nvSpPr>
        <p:spPr bwMode="auto">
          <a:xfrm>
            <a:off x="6264932" y="2240578"/>
            <a:ext cx="14627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a:solidFill>
                  <a:srgbClr val="000000"/>
                </a:solidFill>
              </a:rPr>
              <a:t>Are they good?</a:t>
            </a:r>
          </a:p>
        </p:txBody>
      </p:sp>
      <p:sp>
        <p:nvSpPr>
          <p:cNvPr id="25618" name="Text Box 19"/>
          <p:cNvSpPr txBox="1">
            <a:spLocks noChangeArrowheads="1"/>
          </p:cNvSpPr>
          <p:nvPr/>
        </p:nvSpPr>
        <p:spPr bwMode="auto">
          <a:xfrm>
            <a:off x="1003005" y="2110561"/>
            <a:ext cx="19095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dirty="0">
                <a:solidFill>
                  <a:srgbClr val="000000"/>
                </a:solidFill>
              </a:rPr>
              <a:t>Who will use the results?</a:t>
            </a:r>
          </a:p>
        </p:txBody>
      </p:sp>
      <p:sp>
        <p:nvSpPr>
          <p:cNvPr id="25619" name="Oval 23"/>
          <p:cNvSpPr>
            <a:spLocks noChangeArrowheads="1"/>
          </p:cNvSpPr>
          <p:nvPr/>
        </p:nvSpPr>
        <p:spPr bwMode="auto">
          <a:xfrm>
            <a:off x="3212805" y="2667000"/>
            <a:ext cx="2333846" cy="1524000"/>
          </a:xfrm>
          <a:prstGeom prst="ellipse">
            <a:avLst/>
          </a:prstGeom>
          <a:solidFill>
            <a:schemeClr val="accent1">
              <a:alpha val="39999"/>
            </a:schemeClr>
          </a:solidFill>
          <a:ln w="28575">
            <a:solidFill>
              <a:schemeClr val="tx1"/>
            </a:solidFill>
            <a:round/>
            <a:headEnd/>
            <a:tailEnd/>
          </a:ln>
        </p:spPr>
        <p:txBody>
          <a:bodyPr wrap="none" anchor="ctr"/>
          <a:lstStyle/>
          <a:p>
            <a:endParaRPr lang="en-US" sz="1400">
              <a:solidFill>
                <a:srgbClr val="000000"/>
              </a:solidFill>
            </a:endParaRPr>
          </a:p>
        </p:txBody>
      </p:sp>
      <p:sp>
        <p:nvSpPr>
          <p:cNvPr id="25620" name="Text Box 24"/>
          <p:cNvSpPr txBox="1">
            <a:spLocks noChangeArrowheads="1"/>
          </p:cNvSpPr>
          <p:nvPr/>
        </p:nvSpPr>
        <p:spPr bwMode="auto">
          <a:xfrm>
            <a:off x="3642433" y="2743200"/>
            <a:ext cx="15758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dirty="0">
                <a:solidFill>
                  <a:srgbClr val="C00000"/>
                </a:solidFill>
              </a:rPr>
              <a:t>ASSESS HOW?</a:t>
            </a:r>
          </a:p>
        </p:txBody>
      </p:sp>
      <p:sp>
        <p:nvSpPr>
          <p:cNvPr id="25621" name="Text Box 25"/>
          <p:cNvSpPr txBox="1">
            <a:spLocks noChangeArrowheads="1"/>
          </p:cNvSpPr>
          <p:nvPr/>
        </p:nvSpPr>
        <p:spPr bwMode="auto">
          <a:xfrm>
            <a:off x="3794833" y="2971800"/>
            <a:ext cx="14107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solidFill>
                  <a:srgbClr val="000000"/>
                </a:solidFill>
              </a:rPr>
              <a:t>What method?</a:t>
            </a:r>
          </a:p>
        </p:txBody>
      </p:sp>
      <p:sp>
        <p:nvSpPr>
          <p:cNvPr id="25622" name="Text Box 26"/>
          <p:cNvSpPr txBox="1">
            <a:spLocks noChangeArrowheads="1"/>
          </p:cNvSpPr>
          <p:nvPr/>
        </p:nvSpPr>
        <p:spPr bwMode="auto">
          <a:xfrm>
            <a:off x="3871034" y="3276600"/>
            <a:ext cx="12569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solidFill>
                  <a:srgbClr val="000000"/>
                </a:solidFill>
              </a:rPr>
              <a:t>Written well?</a:t>
            </a:r>
          </a:p>
        </p:txBody>
      </p:sp>
      <p:sp>
        <p:nvSpPr>
          <p:cNvPr id="25623" name="Text Box 27"/>
          <p:cNvSpPr txBox="1">
            <a:spLocks noChangeArrowheads="1"/>
          </p:cNvSpPr>
          <p:nvPr/>
        </p:nvSpPr>
        <p:spPr bwMode="auto">
          <a:xfrm>
            <a:off x="3794833" y="3505200"/>
            <a:ext cx="14285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dirty="0">
                <a:solidFill>
                  <a:srgbClr val="000000"/>
                </a:solidFill>
              </a:rPr>
              <a:t>Sampled how?</a:t>
            </a:r>
          </a:p>
        </p:txBody>
      </p:sp>
      <p:sp>
        <p:nvSpPr>
          <p:cNvPr id="25624" name="Text Box 28"/>
          <p:cNvSpPr txBox="1">
            <a:spLocks noChangeArrowheads="1"/>
          </p:cNvSpPr>
          <p:nvPr/>
        </p:nvSpPr>
        <p:spPr bwMode="auto">
          <a:xfrm>
            <a:off x="3718633" y="3733800"/>
            <a:ext cx="15515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solidFill>
                  <a:srgbClr val="000000"/>
                </a:solidFill>
              </a:rPr>
              <a:t>Avoid bias how?</a:t>
            </a:r>
          </a:p>
        </p:txBody>
      </p:sp>
      <p:sp>
        <p:nvSpPr>
          <p:cNvPr id="25625" name="Line 31"/>
          <p:cNvSpPr>
            <a:spLocks noChangeShapeType="1"/>
          </p:cNvSpPr>
          <p:nvPr/>
        </p:nvSpPr>
        <p:spPr bwMode="auto">
          <a:xfrm>
            <a:off x="3108251" y="2182090"/>
            <a:ext cx="741057" cy="48491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
        <p:nvSpPr>
          <p:cNvPr id="25626" name="Line 32"/>
          <p:cNvSpPr>
            <a:spLocks noChangeShapeType="1"/>
          </p:cNvSpPr>
          <p:nvPr/>
        </p:nvSpPr>
        <p:spPr bwMode="auto">
          <a:xfrm flipH="1">
            <a:off x="5027318" y="2182090"/>
            <a:ext cx="726990" cy="56111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
        <p:nvSpPr>
          <p:cNvPr id="25627" name="Line 33"/>
          <p:cNvSpPr>
            <a:spLocks noChangeShapeType="1"/>
          </p:cNvSpPr>
          <p:nvPr/>
        </p:nvSpPr>
        <p:spPr bwMode="auto">
          <a:xfrm>
            <a:off x="4432005" y="4246418"/>
            <a:ext cx="0" cy="55418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
        <p:nvSpPr>
          <p:cNvPr id="25628" name="Oval 34"/>
          <p:cNvSpPr>
            <a:spLocks noChangeArrowheads="1"/>
          </p:cNvSpPr>
          <p:nvPr/>
        </p:nvSpPr>
        <p:spPr bwMode="auto">
          <a:xfrm>
            <a:off x="3289005" y="4876800"/>
            <a:ext cx="2333846" cy="1524000"/>
          </a:xfrm>
          <a:prstGeom prst="ellipse">
            <a:avLst/>
          </a:prstGeom>
          <a:solidFill>
            <a:srgbClr val="92D050">
              <a:alpha val="39999"/>
            </a:srgbClr>
          </a:solidFill>
          <a:ln w="28575">
            <a:solidFill>
              <a:schemeClr val="tx1"/>
            </a:solidFill>
            <a:round/>
            <a:headEnd/>
            <a:tailEnd/>
          </a:ln>
        </p:spPr>
        <p:txBody>
          <a:bodyPr wrap="none" anchor="ctr"/>
          <a:lstStyle/>
          <a:p>
            <a:endParaRPr lang="en-US" sz="1400">
              <a:solidFill>
                <a:srgbClr val="000000"/>
              </a:solidFill>
            </a:endParaRPr>
          </a:p>
        </p:txBody>
      </p:sp>
      <p:sp>
        <p:nvSpPr>
          <p:cNvPr id="25629" name="Text Box 35">
            <a:hlinkClick r:id="rId7" action="ppaction://hlinksldjump"/>
          </p:cNvPr>
          <p:cNvSpPr txBox="1">
            <a:spLocks noChangeArrowheads="1"/>
          </p:cNvSpPr>
          <p:nvPr/>
        </p:nvSpPr>
        <p:spPr bwMode="auto">
          <a:xfrm>
            <a:off x="3688011" y="5003184"/>
            <a:ext cx="16583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dirty="0">
                <a:solidFill>
                  <a:srgbClr val="C00000"/>
                </a:solidFill>
              </a:rPr>
              <a:t>COMMUNICATE </a:t>
            </a:r>
          </a:p>
          <a:p>
            <a:pPr algn="ctr" eaLnBrk="1" hangingPunct="1"/>
            <a:r>
              <a:rPr lang="en-US" sz="1400" b="1" dirty="0">
                <a:solidFill>
                  <a:srgbClr val="C00000"/>
                </a:solidFill>
              </a:rPr>
              <a:t>HOW?</a:t>
            </a:r>
          </a:p>
        </p:txBody>
      </p:sp>
      <p:sp>
        <p:nvSpPr>
          <p:cNvPr id="25630" name="Text Box 36"/>
          <p:cNvSpPr txBox="1">
            <a:spLocks noChangeArrowheads="1"/>
          </p:cNvSpPr>
          <p:nvPr/>
        </p:nvSpPr>
        <p:spPr bwMode="auto">
          <a:xfrm>
            <a:off x="3607816" y="5536584"/>
            <a:ext cx="17365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dirty="0">
                <a:solidFill>
                  <a:srgbClr val="000000"/>
                </a:solidFill>
              </a:rPr>
              <a:t>How is information</a:t>
            </a:r>
          </a:p>
          <a:p>
            <a:pPr algn="ctr" eaLnBrk="1" hangingPunct="1"/>
            <a:r>
              <a:rPr lang="en-US" sz="1400" dirty="0">
                <a:solidFill>
                  <a:srgbClr val="000000"/>
                </a:solidFill>
              </a:rPr>
              <a:t>managed?</a:t>
            </a:r>
          </a:p>
        </p:txBody>
      </p:sp>
      <p:sp>
        <p:nvSpPr>
          <p:cNvPr id="25631" name="Text Box 37"/>
          <p:cNvSpPr txBox="1">
            <a:spLocks noChangeArrowheads="1"/>
          </p:cNvSpPr>
          <p:nvPr/>
        </p:nvSpPr>
        <p:spPr bwMode="auto">
          <a:xfrm>
            <a:off x="3909369" y="5940623"/>
            <a:ext cx="12022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dirty="0">
                <a:solidFill>
                  <a:srgbClr val="000000"/>
                </a:solidFill>
              </a:rPr>
              <a:t>reported?</a:t>
            </a:r>
          </a:p>
        </p:txBody>
      </p:sp>
      <p:pic>
        <p:nvPicPr>
          <p:cNvPr id="25632" name="Picture 41" descr="C:\Documents and Settings\jl2860\Local Settings\Temporary Internet Files\Content.IE5\19TQ7J93\MCj043390300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205" y="1122942"/>
            <a:ext cx="724907" cy="72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3" name="Picture 41" descr="C:\Documents and Settings\jl2860\Local Settings\Temporary Internet Files\Content.IE5\19TQ7J93\MCj043390300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2805" y="4399542"/>
            <a:ext cx="724907" cy="72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4" name="Picture 41" descr="C:\Documents and Settings\jl2860\Local Settings\Temporary Internet Files\Content.IE5\19TQ7J93\MCj043390300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1805" y="2494542"/>
            <a:ext cx="724907" cy="72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5" name="Picture 41" descr="C:\Documents and Settings\jl2860\Local Settings\Temporary Internet Files\Content.IE5\19TQ7J93\MCj043390300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0205" y="1046742"/>
            <a:ext cx="724907" cy="72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6" name="Picture 41" descr="C:\Documents and Settings\jl2860\Local Settings\Temporary Internet Files\Content.IE5\19TQ7J93\MCj04339030000[1].png"/>
          <p:cNvPicPr>
            <a:picLocks noChangeAspect="1" noChangeArrowheads="1"/>
          </p:cNvPicPr>
          <p:nvPr/>
        </p:nvPicPr>
        <p:blipFill>
          <a:blip r:embed="rId3" cstate="print">
            <a:extLst>
              <a:ext uri="{28A0092B-C50C-407E-A947-70E740481C1C}">
                <a14:useLocalDpi xmlns:a14="http://schemas.microsoft.com/office/drawing/2010/main" val="0"/>
              </a:ext>
            </a:extLst>
          </a:blip>
          <a:srcRect b="48779"/>
          <a:stretch>
            <a:fillRect/>
          </a:stretch>
        </p:blipFill>
        <p:spPr bwMode="auto">
          <a:xfrm>
            <a:off x="8231295" y="3462765"/>
            <a:ext cx="724907" cy="37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ounded Rectangle 57"/>
          <p:cNvSpPr/>
          <p:nvPr/>
        </p:nvSpPr>
        <p:spPr>
          <a:xfrm>
            <a:off x="241005" y="3819669"/>
            <a:ext cx="2494446" cy="1620694"/>
          </a:xfrm>
          <a:prstGeom prst="roundRect">
            <a:avLst/>
          </a:prstGeom>
          <a:solidFill>
            <a:schemeClr val="bg1">
              <a:alpha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cs typeface="Arial" pitchFamily="34" charset="0"/>
            </a:endParaRPr>
          </a:p>
        </p:txBody>
      </p:sp>
      <p:sp>
        <p:nvSpPr>
          <p:cNvPr id="25638" name="Text Box 12"/>
          <p:cNvSpPr txBox="1">
            <a:spLocks noChangeArrowheads="1"/>
          </p:cNvSpPr>
          <p:nvPr/>
        </p:nvSpPr>
        <p:spPr bwMode="auto">
          <a:xfrm>
            <a:off x="290219" y="4069378"/>
            <a:ext cx="24472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400">
                <a:solidFill>
                  <a:srgbClr val="C00000"/>
                </a:solidFill>
              </a:rPr>
              <a:t>Students</a:t>
            </a:r>
            <a:r>
              <a:rPr lang="en-US" sz="1400">
                <a:solidFill>
                  <a:srgbClr val="000000"/>
                </a:solidFill>
              </a:rPr>
              <a:t> </a:t>
            </a:r>
            <a:r>
              <a:rPr lang="en-US" sz="1400"/>
              <a:t>are users too!</a:t>
            </a:r>
          </a:p>
        </p:txBody>
      </p:sp>
      <p:sp>
        <p:nvSpPr>
          <p:cNvPr id="25639" name="Text Box 39"/>
          <p:cNvSpPr txBox="1">
            <a:spLocks noChangeArrowheads="1"/>
          </p:cNvSpPr>
          <p:nvPr/>
        </p:nvSpPr>
        <p:spPr bwMode="auto">
          <a:xfrm>
            <a:off x="273386" y="4572000"/>
            <a:ext cx="25460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400" dirty="0">
                <a:solidFill>
                  <a:srgbClr val="C00000"/>
                </a:solidFill>
              </a:rPr>
              <a:t>Students</a:t>
            </a:r>
            <a:r>
              <a:rPr lang="en-US" sz="1400" dirty="0">
                <a:solidFill>
                  <a:srgbClr val="000000"/>
                </a:solidFill>
              </a:rPr>
              <a:t> </a:t>
            </a:r>
            <a:r>
              <a:rPr lang="en-US" sz="1400" dirty="0"/>
              <a:t>track progress and communication</a:t>
            </a:r>
            <a:r>
              <a:rPr lang="en-US" sz="1400" dirty="0">
                <a:solidFill>
                  <a:srgbClr val="FFFFFF"/>
                </a:solidFill>
              </a:rPr>
              <a:t>,</a:t>
            </a:r>
            <a:r>
              <a:rPr lang="en-US" sz="1400" dirty="0">
                <a:solidFill>
                  <a:srgbClr val="000000"/>
                </a:solidFill>
              </a:rPr>
              <a:t>!</a:t>
            </a:r>
          </a:p>
        </p:txBody>
      </p:sp>
      <p:sp>
        <p:nvSpPr>
          <p:cNvPr id="25640" name="Line 38"/>
          <p:cNvSpPr>
            <a:spLocks noChangeShapeType="1"/>
          </p:cNvSpPr>
          <p:nvPr/>
        </p:nvSpPr>
        <p:spPr bwMode="auto">
          <a:xfrm flipH="1" flipV="1">
            <a:off x="2066629" y="5221864"/>
            <a:ext cx="1122721" cy="418523"/>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
        <p:nvSpPr>
          <p:cNvPr id="25641" name="Line 11"/>
          <p:cNvSpPr>
            <a:spLocks noChangeShapeType="1"/>
          </p:cNvSpPr>
          <p:nvPr/>
        </p:nvSpPr>
        <p:spPr bwMode="auto">
          <a:xfrm flipH="1">
            <a:off x="1307804" y="2819400"/>
            <a:ext cx="649954" cy="1005031"/>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
        <p:nvSpPr>
          <p:cNvPr id="63" name="Rounded Rectangle 62"/>
          <p:cNvSpPr/>
          <p:nvPr/>
        </p:nvSpPr>
        <p:spPr>
          <a:xfrm>
            <a:off x="6260805" y="3822700"/>
            <a:ext cx="2494446" cy="1619250"/>
          </a:xfrm>
          <a:prstGeom prst="roundRect">
            <a:avLst/>
          </a:prstGeom>
          <a:blipFill>
            <a:blip r:embed="rId8" cstate="print"/>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cs typeface="Arial" pitchFamily="34" charset="0"/>
            </a:endParaRPr>
          </a:p>
        </p:txBody>
      </p:sp>
      <p:sp>
        <p:nvSpPr>
          <p:cNvPr id="67" name="Rounded Rectangle 66"/>
          <p:cNvSpPr/>
          <p:nvPr/>
        </p:nvSpPr>
        <p:spPr>
          <a:xfrm>
            <a:off x="6260805" y="3832080"/>
            <a:ext cx="2494446" cy="1617807"/>
          </a:xfrm>
          <a:prstGeom prst="roundRect">
            <a:avLst/>
          </a:prstGeom>
          <a:solidFill>
            <a:schemeClr val="bg1">
              <a:alpha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cs typeface="Arial" pitchFamily="34" charset="0"/>
            </a:endParaRPr>
          </a:p>
        </p:txBody>
      </p:sp>
      <p:sp>
        <p:nvSpPr>
          <p:cNvPr id="25644" name="Rectangle 22"/>
          <p:cNvSpPr>
            <a:spLocks noChangeArrowheads="1"/>
          </p:cNvSpPr>
          <p:nvPr/>
        </p:nvSpPr>
        <p:spPr bwMode="auto">
          <a:xfrm>
            <a:off x="6461468" y="3939361"/>
            <a:ext cx="21322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a:t>Be sure </a:t>
            </a:r>
            <a:r>
              <a:rPr lang="en-US" sz="1400">
                <a:solidFill>
                  <a:srgbClr val="C00000"/>
                </a:solidFill>
              </a:rPr>
              <a:t>students</a:t>
            </a:r>
            <a:r>
              <a:rPr lang="en-US" sz="1400">
                <a:solidFill>
                  <a:srgbClr val="000000"/>
                </a:solidFill>
              </a:rPr>
              <a:t> </a:t>
            </a:r>
          </a:p>
          <a:p>
            <a:pPr algn="ctr"/>
            <a:r>
              <a:rPr lang="en-US" sz="1400"/>
              <a:t>understand targets too!</a:t>
            </a:r>
          </a:p>
        </p:txBody>
      </p:sp>
      <p:sp>
        <p:nvSpPr>
          <p:cNvPr id="25645" name="Rectangle 30"/>
          <p:cNvSpPr>
            <a:spLocks noChangeArrowheads="1"/>
          </p:cNvSpPr>
          <p:nvPr/>
        </p:nvSpPr>
        <p:spPr bwMode="auto">
          <a:xfrm>
            <a:off x="6422149" y="4669611"/>
            <a:ext cx="22141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a:solidFill>
                  <a:srgbClr val="C00000"/>
                </a:solidFill>
              </a:rPr>
              <a:t>Students</a:t>
            </a:r>
            <a:r>
              <a:rPr lang="en-US" sz="1400">
                <a:solidFill>
                  <a:srgbClr val="000000"/>
                </a:solidFill>
              </a:rPr>
              <a:t> </a:t>
            </a:r>
            <a:r>
              <a:rPr lang="en-US" sz="1400"/>
              <a:t>can participate</a:t>
            </a:r>
          </a:p>
          <a:p>
            <a:pPr algn="ctr"/>
            <a:r>
              <a:rPr lang="en-US" sz="1400"/>
              <a:t>in the process too!</a:t>
            </a:r>
          </a:p>
        </p:txBody>
      </p:sp>
      <p:sp>
        <p:nvSpPr>
          <p:cNvPr id="25646" name="Line 21"/>
          <p:cNvSpPr>
            <a:spLocks noChangeShapeType="1"/>
          </p:cNvSpPr>
          <p:nvPr/>
        </p:nvSpPr>
        <p:spPr bwMode="auto">
          <a:xfrm>
            <a:off x="7708605" y="2548355"/>
            <a:ext cx="19108" cy="1285704"/>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
        <p:nvSpPr>
          <p:cNvPr id="25647" name="Line 29"/>
          <p:cNvSpPr>
            <a:spLocks noChangeShapeType="1"/>
          </p:cNvSpPr>
          <p:nvPr/>
        </p:nvSpPr>
        <p:spPr bwMode="auto">
          <a:xfrm>
            <a:off x="5027318" y="4086226"/>
            <a:ext cx="1286267" cy="850900"/>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
        <p:nvSpPr>
          <p:cNvPr id="48" name="TextBox 1"/>
          <p:cNvSpPr txBox="1">
            <a:spLocks noChangeArrowheads="1"/>
          </p:cNvSpPr>
          <p:nvPr/>
        </p:nvSpPr>
        <p:spPr bwMode="auto">
          <a:xfrm>
            <a:off x="4800600" y="6400799"/>
            <a:ext cx="4343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dirty="0"/>
              <a:t>(</a:t>
            </a:r>
            <a:r>
              <a:rPr lang="en-US" sz="1600" dirty="0" err="1"/>
              <a:t>Stiggins</a:t>
            </a:r>
            <a:r>
              <a:rPr lang="en-US" sz="1600" dirty="0"/>
              <a:t>,  Arte, </a:t>
            </a:r>
            <a:r>
              <a:rPr lang="en-US" sz="1600" dirty="0" err="1"/>
              <a:t>Chappuis</a:t>
            </a:r>
            <a:r>
              <a:rPr lang="en-US" sz="1600" dirty="0"/>
              <a:t> &amp; </a:t>
            </a:r>
            <a:r>
              <a:rPr lang="en-US" sz="1600" dirty="0" err="1"/>
              <a:t>Chappuis</a:t>
            </a:r>
            <a:r>
              <a:rPr lang="en-US" sz="1600" dirty="0"/>
              <a:t>, 2004)</a:t>
            </a:r>
          </a:p>
        </p:txBody>
      </p:sp>
    </p:spTree>
  </p:cSld>
  <p:clrMapOvr>
    <a:masterClrMapping/>
  </p:clrMapOvr>
  <p:transition>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Oval 7"/>
          <p:cNvSpPr>
            <a:spLocks noChangeArrowheads="1"/>
          </p:cNvSpPr>
          <p:nvPr/>
        </p:nvSpPr>
        <p:spPr bwMode="auto">
          <a:xfrm>
            <a:off x="5638800" y="1066800"/>
            <a:ext cx="2514600" cy="1676400"/>
          </a:xfrm>
          <a:prstGeom prst="ellipse">
            <a:avLst/>
          </a:prstGeom>
          <a:solidFill>
            <a:schemeClr val="accent1"/>
          </a:solidFill>
          <a:ln w="28575">
            <a:solidFill>
              <a:schemeClr val="tx1"/>
            </a:solidFill>
            <a:round/>
            <a:headEnd/>
            <a:tailEnd/>
          </a:ln>
        </p:spPr>
        <p:txBody>
          <a:bodyPr wrap="none" anchor="ctr"/>
          <a:lstStyle/>
          <a:p>
            <a:endParaRPr lang="en-US">
              <a:solidFill>
                <a:srgbClr val="000000"/>
              </a:solidFill>
            </a:endParaRPr>
          </a:p>
        </p:txBody>
      </p:sp>
      <p:sp>
        <p:nvSpPr>
          <p:cNvPr id="26628" name="Oval 14"/>
          <p:cNvSpPr>
            <a:spLocks noChangeArrowheads="1"/>
          </p:cNvSpPr>
          <p:nvPr/>
        </p:nvSpPr>
        <p:spPr bwMode="auto">
          <a:xfrm>
            <a:off x="5638800" y="1066800"/>
            <a:ext cx="2514600" cy="1676400"/>
          </a:xfrm>
          <a:prstGeom prst="ellipse">
            <a:avLst/>
          </a:prstGeom>
          <a:solidFill>
            <a:schemeClr val="accent1">
              <a:alpha val="39999"/>
            </a:schemeClr>
          </a:solidFill>
          <a:ln w="28575">
            <a:solidFill>
              <a:schemeClr val="tx1"/>
            </a:solidFill>
            <a:round/>
            <a:headEnd/>
            <a:tailEnd/>
          </a:ln>
        </p:spPr>
        <p:txBody>
          <a:bodyPr wrap="none" anchor="ctr"/>
          <a:lstStyle/>
          <a:p>
            <a:endParaRPr lang="en-US">
              <a:solidFill>
                <a:srgbClr val="000000"/>
              </a:solidFill>
            </a:endParaRPr>
          </a:p>
        </p:txBody>
      </p:sp>
      <p:sp>
        <p:nvSpPr>
          <p:cNvPr id="26629" name="Text Box 15">
            <a:hlinkClick r:id="rId3" action="ppaction://hlinksldjump"/>
          </p:cNvPr>
          <p:cNvSpPr txBox="1">
            <a:spLocks noChangeArrowheads="1"/>
          </p:cNvSpPr>
          <p:nvPr/>
        </p:nvSpPr>
        <p:spPr bwMode="auto">
          <a:xfrm>
            <a:off x="5943600" y="1219200"/>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solidFill>
                  <a:srgbClr val="C00000"/>
                </a:solidFill>
              </a:rPr>
              <a:t>ASSESS WHAT?</a:t>
            </a:r>
          </a:p>
        </p:txBody>
      </p:sp>
      <p:sp>
        <p:nvSpPr>
          <p:cNvPr id="26630" name="Text Box 16"/>
          <p:cNvSpPr txBox="1">
            <a:spLocks noChangeArrowheads="1"/>
          </p:cNvSpPr>
          <p:nvPr/>
        </p:nvSpPr>
        <p:spPr bwMode="auto">
          <a:xfrm>
            <a:off x="5715000" y="1447800"/>
            <a:ext cx="2368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solidFill>
                  <a:srgbClr val="000000"/>
                </a:solidFill>
              </a:rPr>
              <a:t>What are the learning</a:t>
            </a:r>
          </a:p>
          <a:p>
            <a:pPr algn="ctr" eaLnBrk="1" hangingPunct="1"/>
            <a:r>
              <a:rPr lang="en-US">
                <a:solidFill>
                  <a:srgbClr val="000000"/>
                </a:solidFill>
              </a:rPr>
              <a:t>targets?</a:t>
            </a:r>
          </a:p>
        </p:txBody>
      </p:sp>
      <p:sp>
        <p:nvSpPr>
          <p:cNvPr id="26631" name="Text Box 17"/>
          <p:cNvSpPr txBox="1">
            <a:spLocks noChangeArrowheads="1"/>
          </p:cNvSpPr>
          <p:nvPr/>
        </p:nvSpPr>
        <p:spPr bwMode="auto">
          <a:xfrm>
            <a:off x="6096000" y="1981200"/>
            <a:ext cx="1720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solidFill>
                  <a:srgbClr val="000000"/>
                </a:solidFill>
              </a:rPr>
              <a:t>Are they clear?</a:t>
            </a:r>
          </a:p>
        </p:txBody>
      </p:sp>
      <p:sp>
        <p:nvSpPr>
          <p:cNvPr id="26632" name="Text Box 18"/>
          <p:cNvSpPr txBox="1">
            <a:spLocks noChangeArrowheads="1"/>
          </p:cNvSpPr>
          <p:nvPr/>
        </p:nvSpPr>
        <p:spPr bwMode="auto">
          <a:xfrm>
            <a:off x="6097588" y="2209800"/>
            <a:ext cx="173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solidFill>
                  <a:srgbClr val="000000"/>
                </a:solidFill>
              </a:rPr>
              <a:t>Are they good?</a:t>
            </a:r>
          </a:p>
        </p:txBody>
      </p:sp>
      <p:pic>
        <p:nvPicPr>
          <p:cNvPr id="26633" name="Picture 41" descr="C:\Documents and Settings\jl2860\Local Settings\Temporary Internet Files\Content.IE5\19TQ7J93\MCj04339030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990600"/>
            <a:ext cx="7810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41" descr="C:\Documents and Settings\jl2860\Local Settings\Temporary Internet Files\Content.IE5\19TQ7J93\MCj04339030000[1].png"/>
          <p:cNvPicPr>
            <a:picLocks noChangeAspect="1" noChangeArrowheads="1"/>
          </p:cNvPicPr>
          <p:nvPr/>
        </p:nvPicPr>
        <p:blipFill>
          <a:blip r:embed="rId4" cstate="print">
            <a:extLst>
              <a:ext uri="{28A0092B-C50C-407E-A947-70E740481C1C}">
                <a14:useLocalDpi xmlns:a14="http://schemas.microsoft.com/office/drawing/2010/main" val="0"/>
              </a:ext>
            </a:extLst>
          </a:blip>
          <a:srcRect b="48779"/>
          <a:stretch>
            <a:fillRect/>
          </a:stretch>
        </p:blipFill>
        <p:spPr bwMode="auto">
          <a:xfrm>
            <a:off x="8083550" y="3024188"/>
            <a:ext cx="78105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ounded Rectangle 62"/>
          <p:cNvSpPr/>
          <p:nvPr/>
        </p:nvSpPr>
        <p:spPr>
          <a:xfrm>
            <a:off x="6172200" y="3660775"/>
            <a:ext cx="2687638" cy="1781175"/>
          </a:xfrm>
          <a:prstGeom prst="roundRect">
            <a:avLst/>
          </a:prstGeom>
          <a:blipFill>
            <a:blip r:embed="rId5" cstate="print"/>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67" name="Rounded Rectangle 66"/>
          <p:cNvSpPr/>
          <p:nvPr/>
        </p:nvSpPr>
        <p:spPr>
          <a:xfrm>
            <a:off x="6172200" y="3670300"/>
            <a:ext cx="2687638" cy="1779588"/>
          </a:xfrm>
          <a:prstGeom prst="roundRect">
            <a:avLst/>
          </a:prstGeom>
          <a:solidFill>
            <a:schemeClr val="bg1">
              <a:alpha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26637" name="Rectangle 22"/>
          <p:cNvSpPr>
            <a:spLocks noChangeArrowheads="1"/>
          </p:cNvSpPr>
          <p:nvPr/>
        </p:nvSpPr>
        <p:spPr bwMode="auto">
          <a:xfrm>
            <a:off x="6242050" y="3886200"/>
            <a:ext cx="2559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00337F"/>
                </a:solidFill>
              </a:rPr>
              <a:t>Be sure students </a:t>
            </a:r>
          </a:p>
          <a:p>
            <a:pPr algn="ctr"/>
            <a:r>
              <a:rPr lang="en-US">
                <a:solidFill>
                  <a:srgbClr val="00337F"/>
                </a:solidFill>
              </a:rPr>
              <a:t>understand targets too!</a:t>
            </a:r>
          </a:p>
        </p:txBody>
      </p:sp>
      <p:sp>
        <p:nvSpPr>
          <p:cNvPr id="26638" name="Rectangle 30"/>
          <p:cNvSpPr>
            <a:spLocks noChangeArrowheads="1"/>
          </p:cNvSpPr>
          <p:nvPr/>
        </p:nvSpPr>
        <p:spPr bwMode="auto">
          <a:xfrm>
            <a:off x="6196013" y="4616450"/>
            <a:ext cx="2660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00337F"/>
                </a:solidFill>
              </a:rPr>
              <a:t>Students can participate</a:t>
            </a:r>
          </a:p>
          <a:p>
            <a:pPr algn="ctr"/>
            <a:r>
              <a:rPr lang="en-US">
                <a:solidFill>
                  <a:srgbClr val="00337F"/>
                </a:solidFill>
              </a:rPr>
              <a:t>in the process too!</a:t>
            </a:r>
          </a:p>
        </p:txBody>
      </p:sp>
      <p:sp>
        <p:nvSpPr>
          <p:cNvPr id="26639" name="Line 21"/>
          <p:cNvSpPr>
            <a:spLocks noChangeShapeType="1"/>
          </p:cNvSpPr>
          <p:nvPr/>
        </p:nvSpPr>
        <p:spPr bwMode="auto">
          <a:xfrm>
            <a:off x="7620000" y="2576513"/>
            <a:ext cx="0" cy="1325562"/>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Text Box 2"/>
          <p:cNvSpPr txBox="1">
            <a:spLocks noChangeArrowheads="1"/>
          </p:cNvSpPr>
          <p:nvPr/>
        </p:nvSpPr>
        <p:spPr bwMode="auto">
          <a:xfrm>
            <a:off x="112449" y="695980"/>
            <a:ext cx="4243356" cy="523220"/>
          </a:xfrm>
          <a:prstGeom prst="rect">
            <a:avLst/>
          </a:prstGeom>
          <a:solidFill>
            <a:schemeClr val="accent1"/>
          </a:solidFill>
          <a:ln w="2857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800" b="1" dirty="0">
                <a:solidFill>
                  <a:srgbClr val="000000"/>
                </a:solidFill>
              </a:rPr>
              <a:t>Accurate Assessment</a:t>
            </a:r>
          </a:p>
        </p:txBody>
      </p:sp>
      <p:sp>
        <p:nvSpPr>
          <p:cNvPr id="17" name="TextBox 1"/>
          <p:cNvSpPr txBox="1">
            <a:spLocks noChangeArrowheads="1"/>
          </p:cNvSpPr>
          <p:nvPr/>
        </p:nvSpPr>
        <p:spPr bwMode="auto">
          <a:xfrm>
            <a:off x="6172200" y="6208713"/>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dirty="0"/>
              <a:t>(</a:t>
            </a:r>
            <a:r>
              <a:rPr lang="en-US" sz="1600" dirty="0" err="1"/>
              <a:t>Stiggins</a:t>
            </a:r>
            <a:r>
              <a:rPr lang="en-US" sz="1600" dirty="0"/>
              <a:t>, et.al., 2004)</a:t>
            </a:r>
          </a:p>
        </p:txBody>
      </p:sp>
    </p:spTree>
  </p:cSld>
  <p:clrMapOvr>
    <a:masterClrMapping/>
  </p:clrMapOvr>
  <p:transition>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762000"/>
            <a:ext cx="8534400" cy="1066800"/>
          </a:xfrm>
        </p:spPr>
        <p:txBody>
          <a:bodyPr/>
          <a:lstStyle/>
          <a:p>
            <a:pPr algn="ctr"/>
            <a:r>
              <a:rPr lang="en-US" sz="4000" dirty="0"/>
              <a:t>Key 2: Meaningful Learning Targets</a:t>
            </a:r>
          </a:p>
        </p:txBody>
      </p:sp>
      <p:sp>
        <p:nvSpPr>
          <p:cNvPr id="27651" name="Content Placeholder 2"/>
          <p:cNvSpPr>
            <a:spLocks noGrp="1"/>
          </p:cNvSpPr>
          <p:nvPr>
            <p:ph idx="1"/>
          </p:nvPr>
        </p:nvSpPr>
        <p:spPr>
          <a:xfrm>
            <a:off x="838200" y="1676400"/>
            <a:ext cx="7620000" cy="4419599"/>
          </a:xfrm>
        </p:spPr>
        <p:txBody>
          <a:bodyPr/>
          <a:lstStyle/>
          <a:p>
            <a:pPr marL="742950" indent="-742950">
              <a:buFont typeface="Tw Cen MT" pitchFamily="34" charset="0"/>
              <a:buAutoNum type="arabicPeriod"/>
            </a:pPr>
            <a:r>
              <a:rPr lang="en-US" sz="3600" dirty="0">
                <a:solidFill>
                  <a:srgbClr val="FF0000"/>
                </a:solidFill>
              </a:rPr>
              <a:t>Determine Unit of Study</a:t>
            </a:r>
          </a:p>
          <a:p>
            <a:pPr marL="742950" indent="-742950">
              <a:buFont typeface="Tw Cen MT" pitchFamily="34" charset="0"/>
              <a:buAutoNum type="arabicPeriod"/>
            </a:pPr>
            <a:r>
              <a:rPr lang="en-US" sz="3600" dirty="0"/>
              <a:t>Identify Standard(s) Selected for Assessment</a:t>
            </a:r>
          </a:p>
          <a:p>
            <a:pPr marL="742950" indent="-742950">
              <a:buFont typeface="Tw Cen MT" pitchFamily="34" charset="0"/>
              <a:buAutoNum type="arabicPeriod"/>
            </a:pPr>
            <a:r>
              <a:rPr lang="en-US" sz="3600" dirty="0"/>
              <a:t>Unwrap Standard(s) Selected for Assessment</a:t>
            </a:r>
          </a:p>
          <a:p>
            <a:pPr marL="742950" indent="-742950">
              <a:buFont typeface="Tw Cen MT" pitchFamily="34" charset="0"/>
              <a:buAutoNum type="arabicPeriod"/>
            </a:pPr>
            <a:r>
              <a:rPr lang="en-US" sz="3600" dirty="0"/>
              <a:t>Write Big Ideas</a:t>
            </a:r>
          </a:p>
          <a:p>
            <a:pPr marL="742950" indent="-742950">
              <a:buFont typeface="Tw Cen MT" pitchFamily="34" charset="0"/>
              <a:buAutoNum type="arabicPeriod"/>
            </a:pPr>
            <a:r>
              <a:rPr lang="en-US" sz="3600" dirty="0"/>
              <a:t>Write Essential Questions</a:t>
            </a:r>
          </a:p>
        </p:txBody>
      </p:sp>
      <p:sp>
        <p:nvSpPr>
          <p:cNvPr id="2" name="TextBox 1"/>
          <p:cNvSpPr txBox="1"/>
          <p:nvPr/>
        </p:nvSpPr>
        <p:spPr>
          <a:xfrm>
            <a:off x="5402424" y="6248400"/>
            <a:ext cx="3505200" cy="338554"/>
          </a:xfrm>
          <a:prstGeom prst="rect">
            <a:avLst/>
          </a:prstGeom>
          <a:noFill/>
        </p:spPr>
        <p:txBody>
          <a:bodyPr wrap="square" rtlCol="0">
            <a:spAutoFit/>
          </a:bodyPr>
          <a:lstStyle/>
          <a:p>
            <a:r>
              <a:rPr lang="en-US" sz="1600" dirty="0"/>
              <a:t>(Ainsworth &amp; </a:t>
            </a:r>
            <a:r>
              <a:rPr lang="en-US" sz="1600" dirty="0" err="1"/>
              <a:t>Viegut</a:t>
            </a:r>
            <a:r>
              <a:rPr lang="en-US" sz="1600" dirty="0"/>
              <a:t>, 2006)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731838"/>
            <a:ext cx="8229600" cy="1096962"/>
          </a:xfrm>
        </p:spPr>
        <p:txBody>
          <a:bodyPr/>
          <a:lstStyle/>
          <a:p>
            <a:pPr algn="ctr"/>
            <a:r>
              <a:rPr lang="en-US" sz="4000" dirty="0"/>
              <a:t>Determine Unit of Study</a:t>
            </a:r>
          </a:p>
        </p:txBody>
      </p:sp>
      <p:sp>
        <p:nvSpPr>
          <p:cNvPr id="28675" name="TextBox 5"/>
          <p:cNvSpPr txBox="1">
            <a:spLocks noChangeArrowheads="1"/>
          </p:cNvSpPr>
          <p:nvPr/>
        </p:nvSpPr>
        <p:spPr bwMode="auto">
          <a:xfrm>
            <a:off x="533400" y="1752600"/>
            <a:ext cx="80772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600" dirty="0">
                <a:latin typeface="Tw Cen MT" pitchFamily="34" charset="0"/>
              </a:rPr>
              <a:t>A unit of study is a series of specific lessons, learning experiences, and related assessments – based on designated prioritized standards and related supporting standards – for a topical, skills-based, or thematic focus. </a:t>
            </a:r>
          </a:p>
        </p:txBody>
      </p:sp>
      <p:sp>
        <p:nvSpPr>
          <p:cNvPr id="28676" name="TextBox 6"/>
          <p:cNvSpPr txBox="1">
            <a:spLocks noChangeArrowheads="1"/>
          </p:cNvSpPr>
          <p:nvPr/>
        </p:nvSpPr>
        <p:spPr bwMode="auto">
          <a:xfrm>
            <a:off x="5867400" y="6227004"/>
            <a:ext cx="2743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dirty="0"/>
              <a:t>(Ainsworth &amp; </a:t>
            </a:r>
            <a:r>
              <a:rPr lang="en-US" sz="1600" dirty="0" err="1"/>
              <a:t>Viegut</a:t>
            </a:r>
            <a:r>
              <a:rPr lang="en-US" sz="1600" dirty="0"/>
              <a:t>, 2006)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52400" y="457200"/>
            <a:ext cx="8763000" cy="1447800"/>
          </a:xfrm>
        </p:spPr>
        <p:txBody>
          <a:bodyPr/>
          <a:lstStyle/>
          <a:p>
            <a:pPr algn="ctr"/>
            <a:r>
              <a:rPr lang="en-US" sz="4000" dirty="0"/>
              <a:t>Key 2: Meaningful Learning Targets</a:t>
            </a:r>
          </a:p>
        </p:txBody>
      </p:sp>
      <p:sp>
        <p:nvSpPr>
          <p:cNvPr id="29699" name="Content Placeholder 2"/>
          <p:cNvSpPr>
            <a:spLocks noGrp="1"/>
          </p:cNvSpPr>
          <p:nvPr>
            <p:ph idx="1"/>
          </p:nvPr>
        </p:nvSpPr>
        <p:spPr>
          <a:xfrm>
            <a:off x="838200" y="1600200"/>
            <a:ext cx="7543800" cy="4267200"/>
          </a:xfrm>
        </p:spPr>
        <p:txBody>
          <a:bodyPr/>
          <a:lstStyle/>
          <a:p>
            <a:pPr marL="742950" indent="-742950">
              <a:buFont typeface="Tw Cen MT" pitchFamily="34" charset="0"/>
              <a:buAutoNum type="arabicPeriod"/>
            </a:pPr>
            <a:r>
              <a:rPr lang="en-US" sz="3600" dirty="0"/>
              <a:t>Determine Unit of Study</a:t>
            </a:r>
          </a:p>
          <a:p>
            <a:pPr marL="742950" indent="-742950">
              <a:buFont typeface="Tw Cen MT" pitchFamily="34" charset="0"/>
              <a:buAutoNum type="arabicPeriod"/>
            </a:pPr>
            <a:r>
              <a:rPr lang="en-US" sz="3600" dirty="0">
                <a:solidFill>
                  <a:srgbClr val="FF0000"/>
                </a:solidFill>
              </a:rPr>
              <a:t>Identify Standard(s) Selected for Assessment</a:t>
            </a:r>
          </a:p>
          <a:p>
            <a:pPr marL="742950" indent="-742950">
              <a:buFont typeface="Tw Cen MT" pitchFamily="34" charset="0"/>
              <a:buAutoNum type="arabicPeriod"/>
            </a:pPr>
            <a:r>
              <a:rPr lang="en-US" sz="3600" dirty="0"/>
              <a:t>Unwrap Standard Selected for Assessment</a:t>
            </a:r>
          </a:p>
          <a:p>
            <a:pPr marL="742950" indent="-742950">
              <a:buFont typeface="Tw Cen MT" pitchFamily="34" charset="0"/>
              <a:buAutoNum type="arabicPeriod"/>
            </a:pPr>
            <a:r>
              <a:rPr lang="en-US" sz="3600" dirty="0"/>
              <a:t>Write Big Ideas</a:t>
            </a:r>
          </a:p>
          <a:p>
            <a:pPr marL="742950" indent="-742950">
              <a:buFont typeface="Tw Cen MT" pitchFamily="34" charset="0"/>
              <a:buAutoNum type="arabicPeriod"/>
            </a:pPr>
            <a:r>
              <a:rPr lang="en-US" sz="3600" dirty="0"/>
              <a:t>Write Essential Questions</a:t>
            </a:r>
          </a:p>
        </p:txBody>
      </p:sp>
      <p:sp>
        <p:nvSpPr>
          <p:cNvPr id="2" name="Rectangle 1"/>
          <p:cNvSpPr/>
          <p:nvPr/>
        </p:nvSpPr>
        <p:spPr>
          <a:xfrm>
            <a:off x="5209151" y="6324600"/>
            <a:ext cx="2620717" cy="338554"/>
          </a:xfrm>
          <a:prstGeom prst="rect">
            <a:avLst/>
          </a:prstGeom>
        </p:spPr>
        <p:txBody>
          <a:bodyPr wrap="none">
            <a:spAutoFit/>
          </a:bodyPr>
          <a:lstStyle/>
          <a:p>
            <a:r>
              <a:rPr lang="en-US" sz="1600" dirty="0"/>
              <a:t>(Ainsworth &amp; </a:t>
            </a:r>
            <a:r>
              <a:rPr lang="en-US" sz="1600" dirty="0" err="1"/>
              <a:t>Viegut</a:t>
            </a:r>
            <a:r>
              <a:rPr lang="en-US" sz="1600" dirty="0"/>
              <a:t> 2006)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66700" y="457200"/>
            <a:ext cx="8115300" cy="1295400"/>
          </a:xfrm>
        </p:spPr>
        <p:txBody>
          <a:bodyPr anchor="ctr" anchorCtr="1">
            <a:noAutofit/>
          </a:bodyPr>
          <a:lstStyle/>
          <a:p>
            <a:pPr algn="ctr" eaLnBrk="1" hangingPunct="1">
              <a:buClr>
                <a:schemeClr val="tx1"/>
              </a:buClr>
              <a:defRPr/>
            </a:pPr>
            <a:br>
              <a:rPr lang="en-US" dirty="0">
                <a:solidFill>
                  <a:srgbClr val="FFC000"/>
                </a:solidFill>
              </a:rPr>
            </a:br>
            <a:r>
              <a:rPr lang="en-US" dirty="0"/>
              <a:t>Identify Standards Selected for Formative Assessment</a:t>
            </a:r>
          </a:p>
        </p:txBody>
      </p:sp>
      <p:sp>
        <p:nvSpPr>
          <p:cNvPr id="30723" name="TextBox 3"/>
          <p:cNvSpPr txBox="1">
            <a:spLocks noChangeArrowheads="1"/>
          </p:cNvSpPr>
          <p:nvPr/>
        </p:nvSpPr>
        <p:spPr bwMode="auto">
          <a:xfrm>
            <a:off x="476250" y="2209800"/>
            <a:ext cx="88201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dirty="0">
                <a:latin typeface="Tw Cen MT" pitchFamily="34" charset="0"/>
              </a:rPr>
              <a:t>Review the standards for your grade level and/or course. Identify those that match the focus for your unit of study based on the following criteria:</a:t>
            </a:r>
          </a:p>
          <a:p>
            <a:pPr marL="457200" indent="-457200" eaLnBrk="1" hangingPunct="1">
              <a:buClr>
                <a:schemeClr val="accent2"/>
              </a:buClr>
              <a:buFont typeface="Wingdings" pitchFamily="2" charset="2"/>
              <a:buChar char="q"/>
            </a:pPr>
            <a:r>
              <a:rPr lang="en-US" sz="3200" dirty="0">
                <a:latin typeface="Tw Cen MT" pitchFamily="34" charset="0"/>
              </a:rPr>
              <a:t>Leverage</a:t>
            </a:r>
          </a:p>
          <a:p>
            <a:pPr marL="457200" indent="-457200" eaLnBrk="1" hangingPunct="1">
              <a:buClr>
                <a:schemeClr val="accent2"/>
              </a:buClr>
              <a:buFont typeface="Wingdings" pitchFamily="2" charset="2"/>
              <a:buChar char="q"/>
            </a:pPr>
            <a:r>
              <a:rPr lang="en-US" sz="3200" dirty="0">
                <a:latin typeface="Tw Cen MT" pitchFamily="34" charset="0"/>
              </a:rPr>
              <a:t>Readiness</a:t>
            </a:r>
          </a:p>
          <a:p>
            <a:pPr marL="457200" indent="-457200" eaLnBrk="1" hangingPunct="1">
              <a:buClr>
                <a:schemeClr val="accent2"/>
              </a:buClr>
              <a:buFont typeface="Wingdings" pitchFamily="2" charset="2"/>
              <a:buChar char="q"/>
            </a:pPr>
            <a:r>
              <a:rPr lang="en-US" sz="3200" dirty="0">
                <a:latin typeface="Tw Cen MT" pitchFamily="34" charset="0"/>
              </a:rPr>
              <a:t>Endurance</a:t>
            </a:r>
          </a:p>
          <a:p>
            <a:pPr marL="457200" indent="-457200" eaLnBrk="1" hangingPunct="1">
              <a:buClr>
                <a:schemeClr val="accent2"/>
              </a:buClr>
              <a:buFont typeface="Wingdings" pitchFamily="2" charset="2"/>
              <a:buChar char="q"/>
            </a:pPr>
            <a:r>
              <a:rPr lang="en-US" sz="3200" dirty="0">
                <a:latin typeface="Tw Cen MT" pitchFamily="34" charset="0"/>
              </a:rPr>
              <a:t>Critically important for state assessment</a:t>
            </a:r>
          </a:p>
          <a:p>
            <a:pPr lvl="1" eaLnBrk="1" hangingPunct="1"/>
            <a:endParaRPr lang="en-US" sz="2800" b="1" dirty="0">
              <a:latin typeface="Tw Cen MT" pitchFamily="34"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90500" y="304800"/>
            <a:ext cx="8039100" cy="1371600"/>
          </a:xfrm>
        </p:spPr>
        <p:txBody>
          <a:bodyPr>
            <a:noAutofit/>
          </a:bodyPr>
          <a:lstStyle/>
          <a:p>
            <a:pPr algn="ctr" eaLnBrk="1" hangingPunct="1">
              <a:buClr>
                <a:schemeClr val="tx1"/>
              </a:buClr>
              <a:defRPr/>
            </a:pPr>
            <a:br>
              <a:rPr lang="en-US" sz="4000" dirty="0">
                <a:solidFill>
                  <a:srgbClr val="FFC000"/>
                </a:solidFill>
              </a:rPr>
            </a:br>
            <a:r>
              <a:rPr lang="en-US" sz="4000" dirty="0"/>
              <a:t>Standards Selected for Formative Assessment…</a:t>
            </a:r>
          </a:p>
        </p:txBody>
      </p:sp>
      <p:sp>
        <p:nvSpPr>
          <p:cNvPr id="31746" name="Content Placeholder 2"/>
          <p:cNvSpPr>
            <a:spLocks noGrp="1"/>
          </p:cNvSpPr>
          <p:nvPr>
            <p:ph idx="1"/>
          </p:nvPr>
        </p:nvSpPr>
        <p:spPr>
          <a:xfrm>
            <a:off x="304800" y="2001837"/>
            <a:ext cx="8153400" cy="4856163"/>
          </a:xfrm>
        </p:spPr>
        <p:txBody>
          <a:bodyPr/>
          <a:lstStyle/>
          <a:p>
            <a:pPr lvl="1" indent="-457200">
              <a:lnSpc>
                <a:spcPct val="80000"/>
              </a:lnSpc>
              <a:buClr>
                <a:schemeClr val="accent2"/>
              </a:buClr>
            </a:pPr>
            <a:r>
              <a:rPr lang="en-US" dirty="0"/>
              <a:t>are aligned with college and work expectations;</a:t>
            </a:r>
          </a:p>
          <a:p>
            <a:pPr lvl="1" indent="-457200">
              <a:lnSpc>
                <a:spcPct val="80000"/>
              </a:lnSpc>
              <a:buClr>
                <a:schemeClr val="accent2"/>
              </a:buClr>
            </a:pPr>
            <a:r>
              <a:rPr lang="en-US" dirty="0"/>
              <a:t>are clear, understandable and consistent;</a:t>
            </a:r>
          </a:p>
          <a:p>
            <a:pPr lvl="1" indent="-457200">
              <a:lnSpc>
                <a:spcPct val="80000"/>
              </a:lnSpc>
              <a:buClr>
                <a:schemeClr val="accent2"/>
              </a:buClr>
            </a:pPr>
            <a:r>
              <a:rPr lang="en-US" dirty="0"/>
              <a:t>include rigorous content and application of knowledge through high-order skills;</a:t>
            </a:r>
          </a:p>
          <a:p>
            <a:pPr lvl="1" indent="-457200">
              <a:lnSpc>
                <a:spcPct val="80000"/>
              </a:lnSpc>
              <a:buClr>
                <a:schemeClr val="accent2"/>
              </a:buClr>
            </a:pPr>
            <a:r>
              <a:rPr lang="en-US" dirty="0"/>
              <a:t>build upon strengths and lessons of current state standards;</a:t>
            </a:r>
          </a:p>
          <a:p>
            <a:pPr lvl="1" indent="-457200">
              <a:lnSpc>
                <a:spcPct val="80000"/>
              </a:lnSpc>
              <a:buClr>
                <a:schemeClr val="accent2"/>
              </a:buClr>
            </a:pPr>
            <a:r>
              <a:rPr lang="en-US" dirty="0"/>
              <a:t>are evidence-based.</a:t>
            </a:r>
          </a:p>
          <a:p>
            <a:pPr marL="0" indent="0">
              <a:lnSpc>
                <a:spcPct val="80000"/>
              </a:lnSpc>
            </a:pPr>
            <a:endParaRPr lang="en-US" sz="3600" dirty="0">
              <a:solidFill>
                <a:schemeClr val="accent2"/>
              </a:solidFill>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479425" y="1871663"/>
            <a:ext cx="8229600" cy="3702050"/>
          </a:xfrm>
        </p:spPr>
        <p:txBody>
          <a:bodyPr/>
          <a:lstStyle/>
          <a:p>
            <a:pPr indent="-236538" eaLnBrk="1" hangingPunct="1">
              <a:spcBef>
                <a:spcPct val="0"/>
              </a:spcBef>
              <a:buFont typeface="Arial" pitchFamily="34" charset="0"/>
              <a:buNone/>
            </a:pPr>
            <a:r>
              <a:rPr lang="en-US" dirty="0">
                <a:solidFill>
                  <a:schemeClr val="accent2"/>
                </a:solidFill>
              </a:rPr>
              <a:t>	“</a:t>
            </a:r>
            <a:r>
              <a:rPr lang="en-US" sz="3200" dirty="0">
                <a:solidFill>
                  <a:schemeClr val="accent2"/>
                </a:solidFill>
              </a:rPr>
              <a:t>It is critical that all of the assessed standards be truly significant. From an instructional perspective, </a:t>
            </a:r>
            <a:r>
              <a:rPr lang="en-US" sz="3200" i="1" dirty="0">
                <a:solidFill>
                  <a:schemeClr val="accent2"/>
                </a:solidFill>
              </a:rPr>
              <a:t>it is better for tests to measure a handful of powerful skills accurately</a:t>
            </a:r>
            <a:r>
              <a:rPr lang="en-US" sz="3200" dirty="0">
                <a:solidFill>
                  <a:schemeClr val="accent2"/>
                </a:solidFill>
              </a:rPr>
              <a:t> than it is for tests to do an inaccurate job of measuring many skills.”</a:t>
            </a:r>
          </a:p>
        </p:txBody>
      </p:sp>
      <p:sp>
        <p:nvSpPr>
          <p:cNvPr id="69636" name="Text Box 4"/>
          <p:cNvSpPr txBox="1">
            <a:spLocks noChangeArrowheads="1"/>
          </p:cNvSpPr>
          <p:nvPr/>
        </p:nvSpPr>
        <p:spPr bwMode="auto">
          <a:xfrm>
            <a:off x="6553200" y="6248400"/>
            <a:ext cx="1981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US" sz="1600" b="1" dirty="0">
                <a:latin typeface="+mn-lt"/>
              </a:rPr>
              <a:t>(</a:t>
            </a:r>
            <a:r>
              <a:rPr lang="en-US" sz="1600" b="1" dirty="0" err="1">
                <a:latin typeface="+mn-lt"/>
              </a:rPr>
              <a:t>Popham</a:t>
            </a:r>
            <a:r>
              <a:rPr lang="en-US" sz="1600" b="1" dirty="0">
                <a:latin typeface="+mn-lt"/>
              </a:rPr>
              <a:t>, 2003)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txBox="1">
            <a:spLocks noChangeArrowheads="1"/>
          </p:cNvSpPr>
          <p:nvPr/>
        </p:nvSpPr>
        <p:spPr bwMode="auto">
          <a:xfrm>
            <a:off x="504825" y="2057401"/>
            <a:ext cx="80851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65138" algn="l"/>
              </a:tabLst>
              <a:defRPr>
                <a:solidFill>
                  <a:schemeClr val="tx1"/>
                </a:solidFill>
                <a:latin typeface="Arial" pitchFamily="34" charset="0"/>
                <a:cs typeface="Arial" pitchFamily="34" charset="0"/>
              </a:defRPr>
            </a:lvl1pPr>
            <a:lvl2pPr marL="742950" indent="-285750" eaLnBrk="0" hangingPunct="0">
              <a:tabLst>
                <a:tab pos="465138" algn="l"/>
              </a:tabLst>
              <a:defRPr>
                <a:solidFill>
                  <a:schemeClr val="tx1"/>
                </a:solidFill>
                <a:latin typeface="Arial" pitchFamily="34" charset="0"/>
                <a:cs typeface="Arial" pitchFamily="34" charset="0"/>
              </a:defRPr>
            </a:lvl2pPr>
            <a:lvl3pPr marL="1143000" indent="-228600" eaLnBrk="0" hangingPunct="0">
              <a:tabLst>
                <a:tab pos="465138" algn="l"/>
              </a:tabLst>
              <a:defRPr>
                <a:solidFill>
                  <a:schemeClr val="tx1"/>
                </a:solidFill>
                <a:latin typeface="Arial" pitchFamily="34" charset="0"/>
                <a:cs typeface="Arial" pitchFamily="34" charset="0"/>
              </a:defRPr>
            </a:lvl3pPr>
            <a:lvl4pPr marL="1600200" indent="-228600" eaLnBrk="0" hangingPunct="0">
              <a:tabLst>
                <a:tab pos="465138" algn="l"/>
              </a:tabLst>
              <a:defRPr>
                <a:solidFill>
                  <a:schemeClr val="tx1"/>
                </a:solidFill>
                <a:latin typeface="Arial" pitchFamily="34" charset="0"/>
                <a:cs typeface="Arial" pitchFamily="34" charset="0"/>
              </a:defRPr>
            </a:lvl4pPr>
            <a:lvl5pPr marL="2057400" indent="-228600" eaLnBrk="0" hangingPunct="0">
              <a:tabLst>
                <a:tab pos="465138"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465138"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465138"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465138"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465138" algn="l"/>
              </a:tabLst>
              <a:defRPr>
                <a:solidFill>
                  <a:schemeClr val="tx1"/>
                </a:solidFill>
                <a:latin typeface="Arial" pitchFamily="34" charset="0"/>
                <a:cs typeface="Arial" pitchFamily="34" charset="0"/>
              </a:defRPr>
            </a:lvl9pPr>
          </a:lstStyle>
          <a:p>
            <a:pPr eaLnBrk="1" hangingPunct="1">
              <a:spcAft>
                <a:spcPts val="1200"/>
              </a:spcAft>
              <a:buClr>
                <a:schemeClr val="bg1"/>
              </a:buClr>
            </a:pPr>
            <a:endParaRPr lang="en-US" sz="3600" b="1">
              <a:solidFill>
                <a:schemeClr val="bg1"/>
              </a:solidFill>
            </a:endParaRPr>
          </a:p>
          <a:p>
            <a:pPr eaLnBrk="1" hangingPunct="1">
              <a:spcAft>
                <a:spcPts val="1200"/>
              </a:spcAft>
              <a:buClr>
                <a:schemeClr val="bg1"/>
              </a:buClr>
              <a:buFont typeface="Arial" pitchFamily="34" charset="0"/>
              <a:buChar char="•"/>
            </a:pPr>
            <a:r>
              <a:rPr lang="en-US" sz="3600" b="1">
                <a:solidFill>
                  <a:schemeClr val="bg1"/>
                </a:solidFill>
              </a:rPr>
              <a:t>Identify </a:t>
            </a:r>
            <a:r>
              <a:rPr lang="en-US" sz="3600" b="1">
                <a:solidFill>
                  <a:schemeClr val="bg1"/>
                </a:solidFill>
                <a:latin typeface="Tw Cen MT" pitchFamily="34" charset="0"/>
              </a:rPr>
              <a:t>Priority Standards</a:t>
            </a:r>
          </a:p>
          <a:p>
            <a:pPr eaLnBrk="1" hangingPunct="1">
              <a:spcAft>
                <a:spcPts val="1200"/>
              </a:spcAft>
              <a:buClr>
                <a:schemeClr val="tx1"/>
              </a:buClr>
              <a:buFont typeface="Wingdings" pitchFamily="2" charset="2"/>
              <a:buChar char="§"/>
            </a:pPr>
            <a:endParaRPr lang="en-US">
              <a:latin typeface="Tw Cen MT" pitchFamily="34" charset="0"/>
              <a:ea typeface="MS PGothic" pitchFamily="34" charset="-128"/>
            </a:endParaRPr>
          </a:p>
          <a:p>
            <a:pPr eaLnBrk="1" hangingPunct="1">
              <a:spcAft>
                <a:spcPts val="1200"/>
              </a:spcAft>
              <a:buClr>
                <a:schemeClr val="tx1"/>
              </a:buClr>
              <a:buFont typeface="Arial" pitchFamily="34" charset="0"/>
              <a:buChar char="•"/>
            </a:pPr>
            <a:endParaRPr lang="en-US">
              <a:latin typeface="Tw Cen MT" pitchFamily="34" charset="0"/>
            </a:endParaRPr>
          </a:p>
        </p:txBody>
      </p:sp>
      <p:sp>
        <p:nvSpPr>
          <p:cNvPr id="33795" name="Rectangle 2"/>
          <p:cNvSpPr>
            <a:spLocks noGrp="1" noChangeArrowheads="1"/>
          </p:cNvSpPr>
          <p:nvPr>
            <p:ph type="title"/>
          </p:nvPr>
        </p:nvSpPr>
        <p:spPr>
          <a:xfrm>
            <a:off x="412812" y="533400"/>
            <a:ext cx="7948551" cy="1066799"/>
          </a:xfrm>
        </p:spPr>
        <p:txBody>
          <a:bodyPr/>
          <a:lstStyle/>
          <a:p>
            <a:pPr algn="ctr" eaLnBrk="1" hangingPunct="1">
              <a:buClr>
                <a:schemeClr val="tx1"/>
              </a:buClr>
            </a:pPr>
            <a:r>
              <a:rPr lang="en-US" sz="2800" dirty="0"/>
              <a:t>Unit of Study:  Identify Standard </a:t>
            </a:r>
            <a:br>
              <a:rPr lang="en-US" sz="2800" dirty="0"/>
            </a:br>
            <a:r>
              <a:rPr lang="en-US" sz="2800" dirty="0"/>
              <a:t>Selected for Assessment</a:t>
            </a:r>
          </a:p>
        </p:txBody>
      </p:sp>
      <p:sp>
        <p:nvSpPr>
          <p:cNvPr id="2" name="Oval 1"/>
          <p:cNvSpPr/>
          <p:nvPr/>
        </p:nvSpPr>
        <p:spPr>
          <a:xfrm>
            <a:off x="381000" y="2286000"/>
            <a:ext cx="3733800" cy="838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6" name="Oval 5"/>
          <p:cNvSpPr/>
          <p:nvPr/>
        </p:nvSpPr>
        <p:spPr>
          <a:xfrm>
            <a:off x="4076700" y="2286000"/>
            <a:ext cx="4284663" cy="838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grpSp>
        <p:nvGrpSpPr>
          <p:cNvPr id="7" name="Group 6"/>
          <p:cNvGrpSpPr/>
          <p:nvPr/>
        </p:nvGrpSpPr>
        <p:grpSpPr>
          <a:xfrm>
            <a:off x="7763542" y="152400"/>
            <a:ext cx="1151858" cy="914400"/>
            <a:chOff x="4867942" y="3758980"/>
            <a:chExt cx="1151858" cy="914400"/>
          </a:xfrm>
        </p:grpSpPr>
        <p:sp>
          <p:nvSpPr>
            <p:cNvPr id="8" name="Rectangle 7"/>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29"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2" descr="C:\Users\dayad\Desktop\Acrobat Document_Page_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689" b="19565"/>
          <a:stretch/>
        </p:blipFill>
        <p:spPr bwMode="auto">
          <a:xfrm>
            <a:off x="71718" y="1524000"/>
            <a:ext cx="9072282" cy="44958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064039" y="6209644"/>
            <a:ext cx="3946115" cy="307777"/>
          </a:xfrm>
          <a:prstGeom prst="rect">
            <a:avLst/>
          </a:prstGeom>
          <a:noFill/>
        </p:spPr>
        <p:txBody>
          <a:bodyPr wrap="square" rtlCol="0">
            <a:spAutoFit/>
          </a:bodyPr>
          <a:lstStyle/>
          <a:p>
            <a:r>
              <a:rPr lang="en-US" sz="1400" dirty="0"/>
              <a:t>Adapted from Ainsworth, L. &amp; </a:t>
            </a:r>
            <a:r>
              <a:rPr lang="en-US" sz="1400" dirty="0" err="1"/>
              <a:t>Viegut</a:t>
            </a:r>
            <a:r>
              <a:rPr lang="en-US" sz="1400" dirty="0"/>
              <a:t>, D. (2006). </a:t>
            </a:r>
          </a:p>
        </p:txBody>
      </p:sp>
    </p:spTree>
    <p:extLst>
      <p:ext uri="{BB962C8B-B14F-4D97-AF65-F5344CB8AC3E}">
        <p14:creationId xmlns:p14="http://schemas.microsoft.com/office/powerpoint/2010/main" val="594429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09600" y="533400"/>
            <a:ext cx="7315200" cy="1154113"/>
          </a:xfrm>
        </p:spPr>
        <p:txBody>
          <a:bodyPr/>
          <a:lstStyle/>
          <a:p>
            <a:pPr algn="ctr"/>
            <a:r>
              <a:rPr lang="en-US" dirty="0"/>
              <a:t>Share Activity</a:t>
            </a:r>
          </a:p>
        </p:txBody>
      </p:sp>
      <p:sp>
        <p:nvSpPr>
          <p:cNvPr id="34819" name="Content Placeholder 2"/>
          <p:cNvSpPr>
            <a:spLocks noGrp="1"/>
          </p:cNvSpPr>
          <p:nvPr>
            <p:ph idx="1"/>
          </p:nvPr>
        </p:nvSpPr>
        <p:spPr>
          <a:xfrm>
            <a:off x="166688" y="1676400"/>
            <a:ext cx="8834437" cy="4165600"/>
          </a:xfrm>
        </p:spPr>
        <p:txBody>
          <a:bodyPr/>
          <a:lstStyle/>
          <a:p>
            <a:r>
              <a:rPr lang="en-US" sz="3200" dirty="0"/>
              <a:t>With your 3 o’clock partner:</a:t>
            </a:r>
          </a:p>
          <a:p>
            <a:pPr lvl="1" indent="-457200"/>
            <a:r>
              <a:rPr lang="en-US" sz="3000" dirty="0"/>
              <a:t>Why is it important to match Selected Standards to your Unit of Study?</a:t>
            </a:r>
          </a:p>
          <a:p>
            <a:pPr lvl="1" indent="-457200"/>
            <a:r>
              <a:rPr lang="en-US" sz="3000" dirty="0"/>
              <a:t>Reflect on what choosing these standards would look like in your classroom.</a:t>
            </a:r>
          </a:p>
          <a:p>
            <a:pPr lvl="1" indent="-457200"/>
            <a:r>
              <a:rPr lang="en-US" sz="3000" dirty="0"/>
              <a:t>Discuss potential challenges and possible solutions for choosing appropriate standards for the Common Formative Assessment.</a:t>
            </a:r>
          </a:p>
          <a:p>
            <a:pPr lvl="1"/>
            <a:endParaRPr lang="en-US" sz="3000" dirty="0">
              <a:solidFill>
                <a:srgbClr val="0000CC"/>
              </a:solidFill>
            </a:endParaRPr>
          </a:p>
        </p:txBody>
      </p:sp>
      <p:grpSp>
        <p:nvGrpSpPr>
          <p:cNvPr id="4" name="Group 3"/>
          <p:cNvGrpSpPr/>
          <p:nvPr/>
        </p:nvGrpSpPr>
        <p:grpSpPr>
          <a:xfrm>
            <a:off x="7763542" y="152400"/>
            <a:ext cx="1151858" cy="914400"/>
            <a:chOff x="4867942" y="3758980"/>
            <a:chExt cx="1151858" cy="914400"/>
          </a:xfrm>
        </p:grpSpPr>
        <p:sp>
          <p:nvSpPr>
            <p:cNvPr id="5" name="Rectangle 4"/>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9"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336468" y="1413019"/>
            <a:ext cx="8426532"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4400" b="1" u="sng" dirty="0">
                <a:solidFill>
                  <a:srgbClr val="002060"/>
                </a:solidFill>
              </a:rPr>
              <a:t>Hidden Slide #3</a:t>
            </a:r>
          </a:p>
          <a:p>
            <a:pPr algn="ctr" eaLnBrk="1" hangingPunct="1"/>
            <a:endParaRPr lang="en-US" b="1" dirty="0"/>
          </a:p>
          <a:p>
            <a:pPr algn="ctr" eaLnBrk="1" hangingPunct="1"/>
            <a:endParaRPr lang="en-US" b="1" dirty="0"/>
          </a:p>
          <a:p>
            <a:pPr algn="ctr" eaLnBrk="1" hangingPunct="1"/>
            <a:endParaRPr lang="en-US" b="1" dirty="0"/>
          </a:p>
          <a:p>
            <a:pPr eaLnBrk="1" hangingPunct="1"/>
            <a:r>
              <a:rPr lang="en-US" b="1" dirty="0"/>
              <a:t>Supplies needed:</a:t>
            </a:r>
          </a:p>
          <a:p>
            <a:pPr eaLnBrk="1" hangingPunct="1"/>
            <a:endParaRPr lang="en-US" b="1" dirty="0"/>
          </a:p>
          <a:p>
            <a:pPr marL="285750" indent="-285750" eaLnBrk="1" hangingPunct="1">
              <a:buFont typeface="Wingdings" panose="05000000000000000000" pitchFamily="2" charset="2"/>
              <a:buChar char="q"/>
            </a:pPr>
            <a:r>
              <a:rPr lang="en-US" b="1" dirty="0"/>
              <a:t>Post Its</a:t>
            </a:r>
          </a:p>
          <a:p>
            <a:pPr marL="285750" indent="-285750" eaLnBrk="1" hangingPunct="1">
              <a:buFont typeface="Wingdings" panose="05000000000000000000" pitchFamily="2" charset="2"/>
              <a:buChar char="q"/>
            </a:pPr>
            <a:r>
              <a:rPr lang="en-US" b="1" dirty="0"/>
              <a:t>Chart Paper (one per table group)</a:t>
            </a:r>
          </a:p>
          <a:p>
            <a:pPr marL="285750" indent="-285750" eaLnBrk="1" hangingPunct="1">
              <a:buFont typeface="Wingdings" panose="05000000000000000000" pitchFamily="2" charset="2"/>
              <a:buChar char="q"/>
            </a:pPr>
            <a:r>
              <a:rPr lang="en-US" b="1" dirty="0"/>
              <a:t>Colored Markers</a:t>
            </a:r>
          </a:p>
          <a:p>
            <a:pPr marL="285750" indent="-285750" eaLnBrk="1" hangingPunct="1">
              <a:buFont typeface="Wingdings" panose="05000000000000000000" pitchFamily="2" charset="2"/>
              <a:buChar char="q"/>
            </a:pPr>
            <a:r>
              <a:rPr lang="en-US" b="1" dirty="0"/>
              <a:t>Current content standards—participants should bring their own</a:t>
            </a:r>
          </a:p>
          <a:p>
            <a:pPr eaLnBrk="1" hangingPunct="1">
              <a:buFontTx/>
              <a:buChar char="-"/>
            </a:pPr>
            <a:endParaRPr lang="en-US" b="1" dirty="0"/>
          </a:p>
          <a:p>
            <a:pPr eaLnBrk="1" hangingPunct="1">
              <a:buFontTx/>
              <a:buChar char="-"/>
            </a:pPr>
            <a:endParaRPr lang="en-US" dirty="0"/>
          </a:p>
          <a:p>
            <a:pPr eaLnBrk="1" hangingPunct="1">
              <a:buFontTx/>
              <a:buChar char="-"/>
            </a:pPr>
            <a:endParaRPr lang="en-US" dirty="0"/>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81000" y="762000"/>
            <a:ext cx="8305800" cy="1066800"/>
          </a:xfrm>
        </p:spPr>
        <p:txBody>
          <a:bodyPr/>
          <a:lstStyle/>
          <a:p>
            <a:pPr algn="ctr"/>
            <a:r>
              <a:rPr lang="en-US" sz="4000" dirty="0"/>
              <a:t>Key 2: Meaningful Learning Targets</a:t>
            </a:r>
          </a:p>
        </p:txBody>
      </p:sp>
      <p:sp>
        <p:nvSpPr>
          <p:cNvPr id="35843" name="Content Placeholder 2"/>
          <p:cNvSpPr>
            <a:spLocks noGrp="1"/>
          </p:cNvSpPr>
          <p:nvPr>
            <p:ph idx="1"/>
          </p:nvPr>
        </p:nvSpPr>
        <p:spPr>
          <a:xfrm>
            <a:off x="838200" y="1752600"/>
            <a:ext cx="7620000" cy="4267200"/>
          </a:xfrm>
        </p:spPr>
        <p:txBody>
          <a:bodyPr/>
          <a:lstStyle/>
          <a:p>
            <a:pPr marL="742950" indent="-742950">
              <a:buFont typeface="Tw Cen MT" pitchFamily="34" charset="0"/>
              <a:buAutoNum type="arabicPeriod"/>
            </a:pPr>
            <a:r>
              <a:rPr lang="en-US" sz="3600" dirty="0"/>
              <a:t>Determine Unit of Study</a:t>
            </a:r>
          </a:p>
          <a:p>
            <a:pPr marL="742950" indent="-742950">
              <a:buFont typeface="Tw Cen MT" pitchFamily="34" charset="0"/>
              <a:buAutoNum type="arabicPeriod"/>
            </a:pPr>
            <a:r>
              <a:rPr lang="en-US" sz="3600" dirty="0"/>
              <a:t>Identify Standard Selected for Assessment</a:t>
            </a:r>
          </a:p>
          <a:p>
            <a:pPr marL="742950" indent="-742950">
              <a:buFont typeface="Tw Cen MT" pitchFamily="34" charset="0"/>
              <a:buAutoNum type="arabicPeriod"/>
            </a:pPr>
            <a:r>
              <a:rPr lang="en-US" sz="3600" dirty="0">
                <a:solidFill>
                  <a:srgbClr val="FF0000"/>
                </a:solidFill>
              </a:rPr>
              <a:t>Unwrap Standard Selected for Assessment</a:t>
            </a:r>
          </a:p>
          <a:p>
            <a:pPr marL="742950" indent="-742950">
              <a:buFont typeface="Tw Cen MT" pitchFamily="34" charset="0"/>
              <a:buAutoNum type="arabicPeriod"/>
            </a:pPr>
            <a:r>
              <a:rPr lang="en-US" sz="3600" dirty="0"/>
              <a:t>Write Big Ideas</a:t>
            </a:r>
          </a:p>
          <a:p>
            <a:pPr marL="742950" indent="-742950">
              <a:buFont typeface="Tw Cen MT" pitchFamily="34" charset="0"/>
              <a:buAutoNum type="arabicPeriod"/>
            </a:pPr>
            <a:r>
              <a:rPr lang="en-US" sz="3600" dirty="0"/>
              <a:t>Write Essential Questions</a:t>
            </a:r>
          </a:p>
        </p:txBody>
      </p:sp>
      <p:sp>
        <p:nvSpPr>
          <p:cNvPr id="2" name="TextBox 1"/>
          <p:cNvSpPr txBox="1"/>
          <p:nvPr/>
        </p:nvSpPr>
        <p:spPr>
          <a:xfrm>
            <a:off x="5334000" y="6248400"/>
            <a:ext cx="3352800" cy="338554"/>
          </a:xfrm>
          <a:prstGeom prst="rect">
            <a:avLst/>
          </a:prstGeom>
          <a:noFill/>
        </p:spPr>
        <p:txBody>
          <a:bodyPr wrap="square" rtlCol="0">
            <a:spAutoFit/>
          </a:bodyPr>
          <a:lstStyle/>
          <a:p>
            <a:r>
              <a:rPr lang="en-US" sz="1600" dirty="0"/>
              <a:t>(Ainsworth &amp; </a:t>
            </a:r>
            <a:r>
              <a:rPr lang="en-US" sz="1600" dirty="0" err="1"/>
              <a:t>Viegut</a:t>
            </a:r>
            <a:r>
              <a:rPr lang="en-US" sz="1600" dirty="0"/>
              <a:t>, 2006)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55588" y="676275"/>
            <a:ext cx="8686800" cy="1152525"/>
          </a:xfrm>
        </p:spPr>
        <p:txBody>
          <a:bodyPr>
            <a:noAutofit/>
          </a:bodyPr>
          <a:lstStyle/>
          <a:p>
            <a:pPr algn="ctr" eaLnBrk="1" fontAlgn="auto" hangingPunct="1">
              <a:spcAft>
                <a:spcPts val="0"/>
              </a:spcAft>
              <a:defRPr/>
            </a:pPr>
            <a:r>
              <a:rPr lang="en-US" dirty="0"/>
              <a:t>“Unwrapping” the Selected Standards</a:t>
            </a:r>
          </a:p>
        </p:txBody>
      </p:sp>
      <p:sp>
        <p:nvSpPr>
          <p:cNvPr id="36867" name="Content Placeholder 2"/>
          <p:cNvSpPr>
            <a:spLocks noGrp="1"/>
          </p:cNvSpPr>
          <p:nvPr>
            <p:ph idx="1"/>
          </p:nvPr>
        </p:nvSpPr>
        <p:spPr>
          <a:xfrm>
            <a:off x="558800" y="1555750"/>
            <a:ext cx="7747000" cy="3540125"/>
          </a:xfrm>
        </p:spPr>
        <p:txBody>
          <a:bodyPr/>
          <a:lstStyle/>
          <a:p>
            <a:pPr eaLnBrk="1" hangingPunct="1">
              <a:lnSpc>
                <a:spcPct val="80000"/>
              </a:lnSpc>
              <a:spcBef>
                <a:spcPct val="0"/>
              </a:spcBef>
            </a:pPr>
            <a:endParaRPr lang="en-US" sz="2800" dirty="0"/>
          </a:p>
          <a:p>
            <a:pPr lvl="1" indent="-457200">
              <a:lnSpc>
                <a:spcPct val="80000"/>
              </a:lnSpc>
              <a:buClr>
                <a:schemeClr val="accent2"/>
              </a:buClr>
            </a:pPr>
            <a:r>
              <a:rPr lang="en-US" sz="3200" dirty="0"/>
              <a:t>“Unwrapping” is a way to collectively analyze a standard to ensure shared understanding of the learning goal.</a:t>
            </a:r>
          </a:p>
          <a:p>
            <a:pPr lvl="1" indent="-457200">
              <a:lnSpc>
                <a:spcPct val="80000"/>
              </a:lnSpc>
            </a:pPr>
            <a:endParaRPr lang="en-US" sz="3200" dirty="0"/>
          </a:p>
          <a:p>
            <a:pPr lvl="1" indent="-457200">
              <a:lnSpc>
                <a:spcPct val="80000"/>
              </a:lnSpc>
              <a:buClr>
                <a:schemeClr val="accent2"/>
              </a:buClr>
            </a:pPr>
            <a:r>
              <a:rPr lang="en-US" sz="3200" dirty="0"/>
              <a:t>“Unwrapping” is a process of deconstruction to clearly identify the skills and concepts represented in the standard.</a:t>
            </a:r>
          </a:p>
        </p:txBody>
      </p:sp>
      <p:sp>
        <p:nvSpPr>
          <p:cNvPr id="2" name="TextBox 1"/>
          <p:cNvSpPr txBox="1"/>
          <p:nvPr/>
        </p:nvSpPr>
        <p:spPr>
          <a:xfrm>
            <a:off x="5638800" y="6172200"/>
            <a:ext cx="2971800" cy="338554"/>
          </a:xfrm>
          <a:prstGeom prst="rect">
            <a:avLst/>
          </a:prstGeom>
          <a:noFill/>
        </p:spPr>
        <p:txBody>
          <a:bodyPr wrap="square" rtlCol="0">
            <a:spAutoFit/>
          </a:bodyPr>
          <a:lstStyle/>
          <a:p>
            <a:r>
              <a:rPr lang="en-US" sz="1600" dirty="0"/>
              <a:t>(Ainsworth &amp; </a:t>
            </a:r>
            <a:r>
              <a:rPr lang="en-US" sz="1600" dirty="0" err="1"/>
              <a:t>Viegut</a:t>
            </a:r>
            <a:r>
              <a:rPr lang="en-US" sz="1600" dirty="0"/>
              <a:t>, 2006)</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val 4"/>
          <p:cNvSpPr>
            <a:spLocks noChangeArrowheads="1"/>
          </p:cNvSpPr>
          <p:nvPr/>
        </p:nvSpPr>
        <p:spPr bwMode="auto">
          <a:xfrm>
            <a:off x="5773738" y="4090988"/>
            <a:ext cx="1676400" cy="800100"/>
          </a:xfrm>
          <a:prstGeom prst="ellipse">
            <a:avLst/>
          </a:prstGeom>
          <a:solidFill>
            <a:schemeClr val="tx2">
              <a:lumMod val="20000"/>
              <a:lumOff val="80000"/>
            </a:schemeClr>
          </a:solidFill>
          <a:ln>
            <a:noFill/>
          </a:ln>
        </p:spPr>
        <p:txBody>
          <a:bodyPr wrap="none" anchor="ctr"/>
          <a:lstStyle/>
          <a:p>
            <a:pPr algn="ctr" eaLnBrk="0" hangingPunct="0">
              <a:defRPr/>
            </a:pPr>
            <a:endParaRPr lang="en-US">
              <a:latin typeface="Calibri" pitchFamily="34" charset="0"/>
            </a:endParaRPr>
          </a:p>
        </p:txBody>
      </p:sp>
      <p:sp>
        <p:nvSpPr>
          <p:cNvPr id="37891" name="Rectangle 2"/>
          <p:cNvSpPr>
            <a:spLocks noGrp="1" noChangeArrowheads="1"/>
          </p:cNvSpPr>
          <p:nvPr>
            <p:ph type="title"/>
          </p:nvPr>
        </p:nvSpPr>
        <p:spPr>
          <a:xfrm>
            <a:off x="-228600" y="685800"/>
            <a:ext cx="9521825" cy="1143000"/>
          </a:xfrm>
        </p:spPr>
        <p:txBody>
          <a:bodyPr/>
          <a:lstStyle/>
          <a:p>
            <a:pPr algn="ctr" eaLnBrk="1" hangingPunct="1">
              <a:buClr>
                <a:schemeClr val="tx1"/>
              </a:buClr>
            </a:pPr>
            <a:r>
              <a:rPr lang="en-US" sz="4000" dirty="0"/>
              <a:t>“Unwrap” the Selected Standards</a:t>
            </a:r>
          </a:p>
        </p:txBody>
      </p:sp>
      <p:sp>
        <p:nvSpPr>
          <p:cNvPr id="37892" name="Rectangle 3"/>
          <p:cNvSpPr>
            <a:spLocks noGrp="1" noChangeArrowheads="1"/>
          </p:cNvSpPr>
          <p:nvPr>
            <p:ph idx="1"/>
          </p:nvPr>
        </p:nvSpPr>
        <p:spPr>
          <a:xfrm>
            <a:off x="609600" y="2057400"/>
            <a:ext cx="8185150" cy="3124200"/>
          </a:xfrm>
        </p:spPr>
        <p:txBody>
          <a:bodyPr/>
          <a:lstStyle/>
          <a:p>
            <a:pPr eaLnBrk="1" hangingPunct="1">
              <a:spcBef>
                <a:spcPct val="0"/>
              </a:spcBef>
            </a:pPr>
            <a:r>
              <a:rPr lang="en-US" sz="3200" dirty="0"/>
              <a:t>Identify the key concepts (important nouns or noun phrases) by </a:t>
            </a:r>
            <a:r>
              <a:rPr lang="en-US" sz="3200" u="sng" dirty="0">
                <a:solidFill>
                  <a:srgbClr val="00337F"/>
                </a:solidFill>
              </a:rPr>
              <a:t>underlining</a:t>
            </a:r>
            <a:r>
              <a:rPr lang="en-US" sz="3200" dirty="0">
                <a:solidFill>
                  <a:srgbClr val="00337F"/>
                </a:solidFill>
              </a:rPr>
              <a:t> </a:t>
            </a:r>
            <a:r>
              <a:rPr lang="en-US" sz="3200" dirty="0"/>
              <a:t>them.</a:t>
            </a:r>
          </a:p>
          <a:p>
            <a:pPr eaLnBrk="1" hangingPunct="1">
              <a:spcBef>
                <a:spcPct val="0"/>
              </a:spcBef>
            </a:pPr>
            <a:endParaRPr lang="en-US" sz="3200" dirty="0"/>
          </a:p>
          <a:p>
            <a:pPr eaLnBrk="1" hangingPunct="1">
              <a:spcBef>
                <a:spcPct val="0"/>
              </a:spcBef>
            </a:pPr>
            <a:r>
              <a:rPr lang="en-US" sz="3200" dirty="0"/>
              <a:t>Identify the skills (verbs) by circling them or making them All CAPS.</a:t>
            </a:r>
          </a:p>
        </p:txBody>
      </p:sp>
      <p:sp>
        <p:nvSpPr>
          <p:cNvPr id="2" name="TextBox 1"/>
          <p:cNvSpPr txBox="1"/>
          <p:nvPr/>
        </p:nvSpPr>
        <p:spPr>
          <a:xfrm>
            <a:off x="5562600" y="6172200"/>
            <a:ext cx="2971800" cy="338554"/>
          </a:xfrm>
          <a:prstGeom prst="rect">
            <a:avLst/>
          </a:prstGeom>
          <a:noFill/>
        </p:spPr>
        <p:txBody>
          <a:bodyPr wrap="square" rtlCol="0">
            <a:spAutoFit/>
          </a:bodyPr>
          <a:lstStyle/>
          <a:p>
            <a:r>
              <a:rPr lang="en-US" sz="1600" dirty="0"/>
              <a:t>(Ainsworth &amp; </a:t>
            </a:r>
            <a:r>
              <a:rPr lang="en-US" sz="1600" dirty="0" err="1"/>
              <a:t>Viegut</a:t>
            </a:r>
            <a:r>
              <a:rPr lang="en-US" sz="1600" dirty="0"/>
              <a:t>, 2006)</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871538" y="609600"/>
            <a:ext cx="7315200" cy="8667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buClr>
                <a:schemeClr val="tx1"/>
              </a:buClr>
            </a:pPr>
            <a:br>
              <a:rPr lang="en-US" sz="4000" dirty="0"/>
            </a:br>
            <a:r>
              <a:rPr lang="en-US" dirty="0"/>
              <a:t>“Unwrapping” a Standard</a:t>
            </a:r>
          </a:p>
        </p:txBody>
      </p:sp>
      <p:sp>
        <p:nvSpPr>
          <p:cNvPr id="38915" name="TextBox 3"/>
          <p:cNvSpPr txBox="1">
            <a:spLocks noChangeArrowheads="1"/>
          </p:cNvSpPr>
          <p:nvPr/>
        </p:nvSpPr>
        <p:spPr bwMode="auto">
          <a:xfrm>
            <a:off x="414338" y="2163762"/>
            <a:ext cx="82296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000" dirty="0"/>
              <a:t> Know and use various text features (e.g., headings, tables of contents, glossaries, electronic menus, icons) to locate key facts or information in text.</a:t>
            </a:r>
          </a:p>
        </p:txBody>
      </p:sp>
      <p:sp>
        <p:nvSpPr>
          <p:cNvPr id="5" name="Oval 4"/>
          <p:cNvSpPr/>
          <p:nvPr/>
        </p:nvSpPr>
        <p:spPr>
          <a:xfrm>
            <a:off x="457200" y="2119312"/>
            <a:ext cx="1631950" cy="841375"/>
          </a:xfrm>
          <a:prstGeom prst="ellipse">
            <a:avLst/>
          </a:prstGeom>
          <a:noFill/>
          <a:ln w="6350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21" name="Oval 20"/>
          <p:cNvSpPr/>
          <p:nvPr/>
        </p:nvSpPr>
        <p:spPr>
          <a:xfrm>
            <a:off x="2971800" y="2184400"/>
            <a:ext cx="1063625" cy="711200"/>
          </a:xfrm>
          <a:prstGeom prst="ellipse">
            <a:avLst/>
          </a:prstGeom>
          <a:noFill/>
          <a:ln w="6350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25" name="Oval 24"/>
          <p:cNvSpPr/>
          <p:nvPr/>
        </p:nvSpPr>
        <p:spPr>
          <a:xfrm>
            <a:off x="4191000" y="3894137"/>
            <a:ext cx="1633538" cy="841375"/>
          </a:xfrm>
          <a:prstGeom prst="ellipse">
            <a:avLst/>
          </a:prstGeom>
          <a:noFill/>
          <a:ln w="6350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cxnSp>
        <p:nvCxnSpPr>
          <p:cNvPr id="7" name="Straight Connector 6"/>
          <p:cNvCxnSpPr/>
          <p:nvPr/>
        </p:nvCxnSpPr>
        <p:spPr>
          <a:xfrm>
            <a:off x="5824538" y="4591050"/>
            <a:ext cx="2078037" cy="0"/>
          </a:xfrm>
          <a:prstGeom prst="line">
            <a:avLst/>
          </a:prstGeom>
          <a:ln w="635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47675" y="5294312"/>
            <a:ext cx="4178300" cy="0"/>
          </a:xfrm>
          <a:prstGeom prst="line">
            <a:avLst/>
          </a:prstGeom>
          <a:ln w="635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805488" y="2822575"/>
            <a:ext cx="2593975" cy="0"/>
          </a:xfrm>
          <a:prstGeom prst="line">
            <a:avLst/>
          </a:prstGeom>
          <a:ln w="635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57200" y="3436937"/>
            <a:ext cx="2079625" cy="0"/>
          </a:xfrm>
          <a:prstGeom prst="line">
            <a:avLst/>
          </a:prstGeom>
          <a:ln w="63500">
            <a:solidFill>
              <a:srgbClr val="FFFF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793047" y="6281221"/>
            <a:ext cx="3217863" cy="338554"/>
          </a:xfrm>
          <a:prstGeom prst="rect">
            <a:avLst/>
          </a:prstGeom>
          <a:noFill/>
        </p:spPr>
        <p:txBody>
          <a:bodyPr wrap="square" rtlCol="0">
            <a:spAutoFit/>
          </a:bodyPr>
          <a:lstStyle/>
          <a:p>
            <a:r>
              <a:rPr lang="en-US" sz="1600" dirty="0"/>
              <a:t>(Ainsworth &amp; </a:t>
            </a:r>
            <a:r>
              <a:rPr lang="en-US" sz="1600" dirty="0" err="1"/>
              <a:t>Viegut</a:t>
            </a:r>
            <a:r>
              <a:rPr lang="en-US" sz="1600" dirty="0"/>
              <a:t>, 2006)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34885412"/>
              </p:ext>
            </p:extLst>
          </p:nvPr>
        </p:nvGraphicFramePr>
        <p:xfrm>
          <a:off x="327025" y="1782762"/>
          <a:ext cx="8562975" cy="4160838"/>
        </p:xfrm>
        <a:graphic>
          <a:graphicData uri="http://schemas.openxmlformats.org/drawingml/2006/table">
            <a:tbl>
              <a:tblPr>
                <a:tableStyleId>{7DF18680-E054-41AD-8BC1-D1AEF772440D}</a:tableStyleId>
              </a:tblPr>
              <a:tblGrid>
                <a:gridCol w="2854325">
                  <a:extLst>
                    <a:ext uri="{9D8B030D-6E8A-4147-A177-3AD203B41FA5}">
                      <a16:colId xmlns:a16="http://schemas.microsoft.com/office/drawing/2014/main" val="20000"/>
                    </a:ext>
                  </a:extLst>
                </a:gridCol>
                <a:gridCol w="2854325">
                  <a:extLst>
                    <a:ext uri="{9D8B030D-6E8A-4147-A177-3AD203B41FA5}">
                      <a16:colId xmlns:a16="http://schemas.microsoft.com/office/drawing/2014/main" val="20001"/>
                    </a:ext>
                  </a:extLst>
                </a:gridCol>
                <a:gridCol w="2854325">
                  <a:extLst>
                    <a:ext uri="{9D8B030D-6E8A-4147-A177-3AD203B41FA5}">
                      <a16:colId xmlns:a16="http://schemas.microsoft.com/office/drawing/2014/main" val="20002"/>
                    </a:ext>
                  </a:extLst>
                </a:gridCol>
              </a:tblGrid>
              <a:tr h="12972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FFFFFF"/>
                          </a:solidFill>
                          <a:effectLst/>
                        </a:rPr>
                        <a:t>Concepts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FFFFFF"/>
                          </a:solidFill>
                          <a:effectLst/>
                        </a:rPr>
                        <a:t>(What students need to know)</a:t>
                      </a:r>
                      <a:endParaRPr kumimoji="0" lang="en-US" sz="1800" b="0" i="0" u="none" strike="noStrike" cap="none" normalizeH="0" baseline="0" dirty="0">
                        <a:ln>
                          <a:noFill/>
                        </a:ln>
                        <a:solidFill>
                          <a:srgbClr val="FFFFFF"/>
                        </a:solidFill>
                        <a:effectLst/>
                        <a:latin typeface="Tw Cen MT" pitchFamily="34" charset="0"/>
                        <a:cs typeface="Arial" pitchFamily="34" charset="0"/>
                      </a:endParaRPr>
                    </a:p>
                  </a:txBody>
                  <a:tcPr marL="91435" marR="91435" marT="45724" marB="45724" horzOverflow="overflow">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FFFFFF"/>
                          </a:solidFill>
                          <a:effectLst/>
                        </a:rPr>
                        <a:t>Skills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FFFFFF"/>
                          </a:solidFill>
                          <a:effectLst/>
                        </a:rPr>
                        <a:t>(What students must be able to do)</a:t>
                      </a:r>
                      <a:endParaRPr kumimoji="0" lang="en-US" sz="1800" b="0" i="0" u="none" strike="noStrike" cap="none" normalizeH="0" baseline="0" dirty="0">
                        <a:ln>
                          <a:noFill/>
                        </a:ln>
                        <a:solidFill>
                          <a:srgbClr val="FFFFFF"/>
                        </a:solidFill>
                        <a:effectLst/>
                        <a:latin typeface="Tw Cen MT" pitchFamily="34" charset="0"/>
                        <a:cs typeface="Arial" pitchFamily="34" charset="0"/>
                      </a:endParaRPr>
                    </a:p>
                  </a:txBody>
                  <a:tcPr marL="91435" marR="91435" marT="45724" marB="45724" horzOverflow="overflow">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FFFFFF"/>
                          </a:solidFill>
                          <a:effectLst/>
                        </a:rPr>
                        <a:t>Bloom’s or DOK</a:t>
                      </a:r>
                      <a:endParaRPr kumimoji="0" lang="en-US" sz="1800" b="1" i="0" u="none" strike="noStrike" cap="none" normalizeH="0" baseline="0" dirty="0">
                        <a:ln>
                          <a:noFill/>
                        </a:ln>
                        <a:solidFill>
                          <a:srgbClr val="FFFFFF"/>
                        </a:solidFill>
                        <a:effectLst/>
                        <a:latin typeface="Tw Cen MT" pitchFamily="34" charset="0"/>
                        <a:cs typeface="Arial" pitchFamily="34" charset="0"/>
                      </a:endParaRPr>
                    </a:p>
                  </a:txBody>
                  <a:tcPr marL="91435" marR="91435" marT="45724" marB="45724" horzOverflow="overflow">
                    <a:solidFill>
                      <a:schemeClr val="accent2"/>
                    </a:solidFill>
                  </a:tcPr>
                </a:tc>
                <a:extLst>
                  <a:ext uri="{0D108BD9-81ED-4DB2-BD59-A6C34878D82A}">
                    <a16:rowId xmlns:a16="http://schemas.microsoft.com/office/drawing/2014/main" val="10000"/>
                  </a:ext>
                </a:extLst>
              </a:tr>
              <a:tr h="2863627">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u="none" strike="noStrike" cap="none" normalizeH="0" baseline="0" dirty="0">
                          <a:ln>
                            <a:noFill/>
                          </a:ln>
                          <a:effectLst/>
                        </a:rPr>
                        <a:t>Heading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u="none" strike="noStrike" cap="none" normalizeH="0" baseline="0" dirty="0">
                          <a:ln>
                            <a:noFill/>
                          </a:ln>
                          <a:effectLst/>
                        </a:rPr>
                        <a:t>Table of contents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u="none" strike="noStrike" cap="none" normalizeH="0" baseline="0" dirty="0">
                          <a:ln>
                            <a:noFill/>
                          </a:ln>
                          <a:effectLst/>
                        </a:rPr>
                        <a:t>Glossaries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u="none" strike="noStrike" cap="none" normalizeH="0" baseline="0" dirty="0">
                          <a:ln>
                            <a:noFill/>
                          </a:ln>
                          <a:effectLst/>
                        </a:rPr>
                        <a:t>Electronic menus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u="none" strike="noStrike" cap="none" normalizeH="0" baseline="0" dirty="0">
                          <a:ln>
                            <a:noFill/>
                          </a:ln>
                          <a:effectLst/>
                        </a:rPr>
                        <a:t>Icons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u="none" strike="noStrike" cap="none" normalizeH="0" baseline="0" dirty="0">
                          <a:ln>
                            <a:noFill/>
                          </a:ln>
                          <a:effectLst/>
                        </a:rPr>
                        <a:t>Key facts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u="none" strike="noStrike" cap="none" normalizeH="0" baseline="0" dirty="0">
                          <a:ln>
                            <a:noFill/>
                          </a:ln>
                          <a:effectLst/>
                        </a:rPr>
                        <a:t>Titles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u="none" strike="noStrike" cap="none" normalizeH="0" baseline="0" dirty="0">
                          <a:ln>
                            <a:noFill/>
                          </a:ln>
                          <a:effectLst/>
                        </a:rPr>
                        <a:t>Labels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u="none" strike="noStrike" cap="none" normalizeH="0" baseline="0" dirty="0">
                          <a:ln>
                            <a:noFill/>
                          </a:ln>
                          <a:effectLst/>
                        </a:rPr>
                        <a:t>Graphs</a:t>
                      </a:r>
                      <a:endParaRPr kumimoji="0" lang="en-US" sz="1800" b="1" i="0" u="none" strike="noStrike" cap="none" normalizeH="0" baseline="0" dirty="0">
                        <a:ln>
                          <a:noFill/>
                        </a:ln>
                        <a:solidFill>
                          <a:srgbClr val="000000"/>
                        </a:solidFill>
                        <a:effectLst/>
                        <a:latin typeface="Tw Cen MT" pitchFamily="34" charset="0"/>
                        <a:cs typeface="Arial" pitchFamily="34" charset="0"/>
                      </a:endParaRPr>
                    </a:p>
                  </a:txBody>
                  <a:tcPr marL="91435" marR="91435" marT="45724" marB="45724" horzOverflow="overflow">
                    <a:solidFill>
                      <a:schemeClr val="accent1">
                        <a:lumMod val="60000"/>
                        <a:lumOff val="40000"/>
                      </a:schemeClr>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u="none" strike="noStrike" cap="none" normalizeH="0" baseline="0" dirty="0">
                          <a:ln>
                            <a:noFill/>
                          </a:ln>
                          <a:effectLst/>
                        </a:rPr>
                        <a:t>Use various text features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u="none" strike="noStrike" cap="none" normalizeH="0" baseline="0" dirty="0">
                          <a:ln>
                            <a:noFill/>
                          </a:ln>
                          <a:effectLst/>
                        </a:rPr>
                        <a:t>Locate key facts and information in a text</a:t>
                      </a:r>
                      <a:endParaRPr kumimoji="0" lang="en-US" sz="1800" b="0" i="0" u="none" strike="noStrike" cap="none" normalizeH="0" baseline="0" dirty="0">
                        <a:ln>
                          <a:noFill/>
                        </a:ln>
                        <a:solidFill>
                          <a:srgbClr val="000000"/>
                        </a:solidFill>
                        <a:effectLst/>
                        <a:latin typeface="Tw Cen MT" pitchFamily="34" charset="0"/>
                        <a:cs typeface="Arial" pitchFamily="34" charset="0"/>
                      </a:endParaRPr>
                    </a:p>
                  </a:txBody>
                  <a:tcPr marL="91435" marR="91435" marT="45724" marB="45724" horzOverflow="overflow">
                    <a:solidFill>
                      <a:schemeClr val="accent1">
                        <a:lumMod val="60000"/>
                        <a:lumOff val="40000"/>
                      </a:schemeClr>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u="none" strike="noStrike" cap="none" normalizeH="0" baseline="0" dirty="0">
                          <a:ln>
                            <a:noFill/>
                          </a:ln>
                          <a:effectLst/>
                        </a:rPr>
                        <a:t>Knowledge (1)</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u="none" strike="noStrike" cap="none" normalizeH="0" baseline="0" dirty="0">
                        <a:ln>
                          <a:noFill/>
                        </a:ln>
                        <a:effectLst/>
                      </a:endParaRP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u="none" strike="noStrike" cap="none" normalizeH="0" baseline="0" dirty="0">
                          <a:ln>
                            <a:noFill/>
                          </a:ln>
                          <a:effectLst/>
                        </a:rPr>
                        <a:t>Application (2)</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u="none" strike="noStrike" cap="none" normalizeH="0" baseline="0" dirty="0">
                        <a:ln>
                          <a:noFill/>
                        </a:ln>
                        <a:effectLst/>
                      </a:endParaRPr>
                    </a:p>
                  </a:txBody>
                  <a:tcPr marL="91435" marR="91435" marT="45724" marB="45724" horzOverflow="overflow">
                    <a:solidFill>
                      <a:schemeClr val="accent1">
                        <a:lumMod val="60000"/>
                        <a:lumOff val="40000"/>
                      </a:schemeClr>
                    </a:solidFill>
                  </a:tcPr>
                </a:tc>
                <a:extLst>
                  <a:ext uri="{0D108BD9-81ED-4DB2-BD59-A6C34878D82A}">
                    <a16:rowId xmlns:a16="http://schemas.microsoft.com/office/drawing/2014/main" val="10001"/>
                  </a:ext>
                </a:extLst>
              </a:tr>
            </a:tbl>
          </a:graphicData>
        </a:graphic>
      </p:graphicFrame>
      <p:sp>
        <p:nvSpPr>
          <p:cNvPr id="39952" name="TextBox 4"/>
          <p:cNvSpPr txBox="1">
            <a:spLocks noChangeArrowheads="1"/>
          </p:cNvSpPr>
          <p:nvPr/>
        </p:nvSpPr>
        <p:spPr bwMode="auto">
          <a:xfrm>
            <a:off x="327025" y="719137"/>
            <a:ext cx="85629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dirty="0"/>
              <a:t>Sample Standard:  Know and use various text features (e.g., headings, tables of contents, glossaries, electronic menus, icons) to locate key facts or information in text.</a:t>
            </a:r>
          </a:p>
        </p:txBody>
      </p:sp>
      <p:sp>
        <p:nvSpPr>
          <p:cNvPr id="6" name="Oval 5"/>
          <p:cNvSpPr/>
          <p:nvPr/>
        </p:nvSpPr>
        <p:spPr>
          <a:xfrm>
            <a:off x="2517775" y="766177"/>
            <a:ext cx="763588" cy="322262"/>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7" name="Oval 6"/>
          <p:cNvSpPr/>
          <p:nvPr/>
        </p:nvSpPr>
        <p:spPr>
          <a:xfrm flipH="1" flipV="1">
            <a:off x="3733800" y="724108"/>
            <a:ext cx="533400" cy="406400"/>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8" name="Oval 7"/>
          <p:cNvSpPr/>
          <p:nvPr/>
        </p:nvSpPr>
        <p:spPr>
          <a:xfrm>
            <a:off x="6794500" y="1043539"/>
            <a:ext cx="879475" cy="370924"/>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cxnSp>
        <p:nvCxnSpPr>
          <p:cNvPr id="9" name="Straight Connector 8"/>
          <p:cNvCxnSpPr/>
          <p:nvPr/>
        </p:nvCxnSpPr>
        <p:spPr>
          <a:xfrm>
            <a:off x="7772400" y="1414463"/>
            <a:ext cx="1000125" cy="0"/>
          </a:xfrm>
          <a:prstGeom prst="line">
            <a:avLst/>
          </a:prstGeom>
          <a:ln w="381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495800" y="1087369"/>
            <a:ext cx="2066925" cy="0"/>
          </a:xfrm>
          <a:prstGeom prst="line">
            <a:avLst/>
          </a:prstGeom>
          <a:ln w="381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27025" y="1717675"/>
            <a:ext cx="2163763" cy="0"/>
          </a:xfrm>
          <a:prstGeom prst="line">
            <a:avLst/>
          </a:prstGeom>
          <a:ln w="38100">
            <a:solidFill>
              <a:srgbClr val="FFFF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dayad\Desktop\Acrobat Document_Page_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689" b="19565"/>
          <a:stretch/>
        </p:blipFill>
        <p:spPr bwMode="auto">
          <a:xfrm>
            <a:off x="-71079" y="1600201"/>
            <a:ext cx="9072282" cy="4343400"/>
          </a:xfrm>
          <a:prstGeom prst="rect">
            <a:avLst/>
          </a:prstGeom>
          <a:noFill/>
          <a:extLst>
            <a:ext uri="{909E8E84-426E-40DD-AFC4-6F175D3DCCD1}">
              <a14:hiddenFill xmlns:a14="http://schemas.microsoft.com/office/drawing/2010/main">
                <a:solidFill>
                  <a:srgbClr val="FFFFFF"/>
                </a:solidFill>
              </a14:hiddenFill>
            </a:ext>
          </a:extLst>
        </p:spPr>
      </p:pic>
      <p:sp>
        <p:nvSpPr>
          <p:cNvPr id="45058" name="Rectangle 2"/>
          <p:cNvSpPr>
            <a:spLocks noGrp="1" noChangeArrowheads="1"/>
          </p:cNvSpPr>
          <p:nvPr>
            <p:ph type="title"/>
          </p:nvPr>
        </p:nvSpPr>
        <p:spPr>
          <a:xfrm>
            <a:off x="-34636" y="533400"/>
            <a:ext cx="9178636" cy="762000"/>
          </a:xfrm>
        </p:spPr>
        <p:txBody>
          <a:bodyPr/>
          <a:lstStyle/>
          <a:p>
            <a:pPr algn="ctr" eaLnBrk="1" hangingPunct="1">
              <a:buClr>
                <a:schemeClr val="tx1"/>
              </a:buClr>
            </a:pPr>
            <a:r>
              <a:rPr lang="en-US" sz="2800" dirty="0"/>
              <a:t>Unit of Study:  Create Learning Targets</a:t>
            </a:r>
          </a:p>
        </p:txBody>
      </p:sp>
      <p:sp>
        <p:nvSpPr>
          <p:cNvPr id="2" name="Oval 1"/>
          <p:cNvSpPr/>
          <p:nvPr/>
        </p:nvSpPr>
        <p:spPr>
          <a:xfrm>
            <a:off x="4191000" y="2514600"/>
            <a:ext cx="4267200" cy="6974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pic>
        <p:nvPicPr>
          <p:cNvPr id="4506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50407"/>
            <a:ext cx="3962401" cy="1289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4255325" y="3341149"/>
            <a:ext cx="4437559" cy="6974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grpSp>
        <p:nvGrpSpPr>
          <p:cNvPr id="7" name="Group 6"/>
          <p:cNvGrpSpPr/>
          <p:nvPr/>
        </p:nvGrpSpPr>
        <p:grpSpPr>
          <a:xfrm>
            <a:off x="7763542" y="152400"/>
            <a:ext cx="1151858" cy="914400"/>
            <a:chOff x="4867942" y="3758980"/>
            <a:chExt cx="1151858" cy="914400"/>
          </a:xfrm>
        </p:grpSpPr>
        <p:sp>
          <p:nvSpPr>
            <p:cNvPr id="8" name="Rectangle 7"/>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29" descr="C:\Users\dayad\Desktop\moedusail graphics\icons not buttons\reflect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5064039" y="6209644"/>
            <a:ext cx="3946115" cy="307777"/>
          </a:xfrm>
          <a:prstGeom prst="rect">
            <a:avLst/>
          </a:prstGeom>
          <a:noFill/>
        </p:spPr>
        <p:txBody>
          <a:bodyPr wrap="square" rtlCol="0">
            <a:spAutoFit/>
          </a:bodyPr>
          <a:lstStyle/>
          <a:p>
            <a:r>
              <a:rPr lang="en-US" sz="1400" dirty="0"/>
              <a:t>Adapted from Ainsworth, L. &amp; </a:t>
            </a:r>
            <a:r>
              <a:rPr lang="en-US" sz="1400" dirty="0" err="1"/>
              <a:t>Viegut</a:t>
            </a:r>
            <a:r>
              <a:rPr lang="en-US" sz="1400" dirty="0"/>
              <a:t>, D. (2006).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838200" y="581025"/>
            <a:ext cx="7315200" cy="866775"/>
          </a:xfrm>
        </p:spPr>
        <p:txBody>
          <a:bodyPr/>
          <a:lstStyle/>
          <a:p>
            <a:pPr algn="ctr"/>
            <a:r>
              <a:rPr lang="en-US" sz="4000" dirty="0"/>
              <a:t>Share Activity</a:t>
            </a:r>
          </a:p>
        </p:txBody>
      </p:sp>
      <p:sp>
        <p:nvSpPr>
          <p:cNvPr id="47107" name="Content Placeholder 2"/>
          <p:cNvSpPr>
            <a:spLocks noGrp="1"/>
          </p:cNvSpPr>
          <p:nvPr>
            <p:ph idx="1"/>
          </p:nvPr>
        </p:nvSpPr>
        <p:spPr>
          <a:xfrm>
            <a:off x="990600" y="1630363"/>
            <a:ext cx="7315200" cy="3540125"/>
          </a:xfrm>
        </p:spPr>
        <p:txBody>
          <a:bodyPr/>
          <a:lstStyle/>
          <a:p>
            <a:r>
              <a:rPr lang="en-US" sz="3200" dirty="0"/>
              <a:t>With your 9 o’clock partner:</a:t>
            </a:r>
          </a:p>
          <a:p>
            <a:pPr lvl="1"/>
            <a:r>
              <a:rPr lang="en-US" sz="3000" dirty="0"/>
              <a:t>Why is it essential to “unwrap” the standards?</a:t>
            </a:r>
          </a:p>
          <a:p>
            <a:pPr lvl="1"/>
            <a:r>
              <a:rPr lang="en-US" sz="3000" dirty="0"/>
              <a:t>Reflect on what unpacking selected standards would look like in your classroom.</a:t>
            </a:r>
          </a:p>
          <a:p>
            <a:pPr lvl="1"/>
            <a:r>
              <a:rPr lang="en-US" sz="3000" dirty="0"/>
              <a:t>Discuss potential challenges and possible solutions for unpacking the standards.</a:t>
            </a:r>
          </a:p>
          <a:p>
            <a:pPr lvl="1"/>
            <a:endParaRPr lang="en-US" sz="3000" dirty="0">
              <a:solidFill>
                <a:srgbClr val="0000CC"/>
              </a:solidFill>
            </a:endParaRPr>
          </a:p>
        </p:txBody>
      </p:sp>
      <p:grpSp>
        <p:nvGrpSpPr>
          <p:cNvPr id="4" name="Group 3"/>
          <p:cNvGrpSpPr/>
          <p:nvPr/>
        </p:nvGrpSpPr>
        <p:grpSpPr>
          <a:xfrm>
            <a:off x="7763542" y="152400"/>
            <a:ext cx="1151858" cy="914400"/>
            <a:chOff x="4867942" y="3758980"/>
            <a:chExt cx="1151858" cy="914400"/>
          </a:xfrm>
        </p:grpSpPr>
        <p:sp>
          <p:nvSpPr>
            <p:cNvPr id="5" name="Rectangle 4"/>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9"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Unwrapping to Learning Targets</a:t>
            </a:r>
          </a:p>
        </p:txBody>
      </p:sp>
      <p:pic>
        <p:nvPicPr>
          <p:cNvPr id="4" name="Picture 2" descr="C:\Users\pcarte\AppData\Local\Microsoft\Windows\Temporary Internet Files\Content.IE5\7KJQ42HP\untitle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13046"/>
            <a:ext cx="3581400" cy="33351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carte\AppData\Local\Microsoft\Windows\Temporary Internet Files\Content.IE5\303447UV\marketing-target-winner-2-467701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886200"/>
            <a:ext cx="3429000" cy="2288858"/>
          </a:xfrm>
          <a:prstGeom prst="rect">
            <a:avLst/>
          </a:prstGeom>
          <a:noFill/>
          <a:extLst>
            <a:ext uri="{909E8E84-426E-40DD-AFC4-6F175D3DCCD1}">
              <a14:hiddenFill xmlns:a14="http://schemas.microsoft.com/office/drawing/2010/main">
                <a:solidFill>
                  <a:srgbClr val="FFFFFF"/>
                </a:solidFill>
              </a14:hiddenFill>
            </a:ext>
          </a:extLst>
        </p:spPr>
      </p:pic>
      <p:sp>
        <p:nvSpPr>
          <p:cNvPr id="6" name="Curved Down Arrow 5"/>
          <p:cNvSpPr/>
          <p:nvPr/>
        </p:nvSpPr>
        <p:spPr>
          <a:xfrm rot="1165846">
            <a:off x="4004017" y="1905068"/>
            <a:ext cx="3428999" cy="12954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0486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60362" y="685800"/>
            <a:ext cx="8250238" cy="854075"/>
          </a:xfrm>
        </p:spPr>
        <p:txBody>
          <a:bodyPr/>
          <a:lstStyle/>
          <a:p>
            <a:pPr eaLnBrk="1" hangingPunct="1"/>
            <a:r>
              <a:rPr lang="en-US" sz="4000" dirty="0"/>
              <a:t>What a Learning Target Is and Isn’t </a:t>
            </a:r>
          </a:p>
        </p:txBody>
      </p:sp>
      <p:sp>
        <p:nvSpPr>
          <p:cNvPr id="40963" name="Rectangle 3"/>
          <p:cNvSpPr>
            <a:spLocks noGrp="1" noChangeArrowheads="1"/>
          </p:cNvSpPr>
          <p:nvPr>
            <p:ph idx="1"/>
          </p:nvPr>
        </p:nvSpPr>
        <p:spPr>
          <a:xfrm>
            <a:off x="708025" y="1676400"/>
            <a:ext cx="8207375" cy="4818063"/>
          </a:xfrm>
        </p:spPr>
        <p:txBody>
          <a:bodyPr/>
          <a:lstStyle/>
          <a:p>
            <a:pPr>
              <a:lnSpc>
                <a:spcPct val="80000"/>
              </a:lnSpc>
              <a:buNone/>
            </a:pPr>
            <a:r>
              <a:rPr lang="en-US" dirty="0"/>
              <a:t>A learning target </a:t>
            </a:r>
            <a:r>
              <a:rPr lang="en-US" b="1" dirty="0"/>
              <a:t>IS</a:t>
            </a:r>
            <a:r>
              <a:rPr lang="en-US" dirty="0"/>
              <a:t> a statement sharing the objective (intended learning) with the students in language they can understand. </a:t>
            </a:r>
            <a:endParaRPr lang="en-US" sz="3200" dirty="0"/>
          </a:p>
          <a:p>
            <a:pPr eaLnBrk="1" hangingPunct="1">
              <a:lnSpc>
                <a:spcPct val="80000"/>
              </a:lnSpc>
              <a:buFontTx/>
              <a:buNone/>
            </a:pPr>
            <a:endParaRPr lang="en-US" dirty="0"/>
          </a:p>
          <a:p>
            <a:pPr>
              <a:lnSpc>
                <a:spcPct val="80000"/>
              </a:lnSpc>
              <a:buNone/>
            </a:pPr>
            <a:r>
              <a:rPr lang="en-US" sz="4400" dirty="0"/>
              <a:t>         </a:t>
            </a:r>
            <a:r>
              <a:rPr lang="en-US" sz="4400" i="1" dirty="0"/>
              <a:t>“I Can…This Means…”</a:t>
            </a:r>
          </a:p>
          <a:p>
            <a:pPr eaLnBrk="1" hangingPunct="1">
              <a:lnSpc>
                <a:spcPct val="80000"/>
              </a:lnSpc>
              <a:buFontTx/>
              <a:buNone/>
            </a:pPr>
            <a:endParaRPr lang="en-US" dirty="0"/>
          </a:p>
          <a:p>
            <a:pPr eaLnBrk="1" hangingPunct="1">
              <a:lnSpc>
                <a:spcPct val="80000"/>
              </a:lnSpc>
              <a:buFontTx/>
              <a:buNone/>
            </a:pPr>
            <a:r>
              <a:rPr lang="en-US" sz="3200" dirty="0"/>
              <a:t>A learning target </a:t>
            </a:r>
            <a:r>
              <a:rPr lang="en-US" sz="3200" b="1" dirty="0"/>
              <a:t>IS</a:t>
            </a:r>
            <a:r>
              <a:rPr lang="en-US" sz="3200" dirty="0"/>
              <a:t> </a:t>
            </a:r>
            <a:r>
              <a:rPr lang="en-US" sz="3200" b="1" dirty="0"/>
              <a:t>NOT</a:t>
            </a:r>
            <a:r>
              <a:rPr lang="en-US" sz="3200" dirty="0"/>
              <a:t> written from the teacher’s point of view.</a:t>
            </a:r>
          </a:p>
          <a:p>
            <a:pPr eaLnBrk="1" hangingPunct="1">
              <a:lnSpc>
                <a:spcPct val="80000"/>
              </a:lnSpc>
              <a:buFontTx/>
              <a:buNone/>
            </a:pPr>
            <a:r>
              <a:rPr lang="en-US" sz="1800" dirty="0"/>
              <a:t>	</a:t>
            </a:r>
          </a:p>
          <a:p>
            <a:pPr eaLnBrk="1" hangingPunct="1">
              <a:lnSpc>
                <a:spcPct val="80000"/>
              </a:lnSpc>
              <a:buFontTx/>
              <a:buNone/>
            </a:pPr>
            <a:endParaRPr lang="en-US" sz="1800" dirty="0"/>
          </a:p>
          <a:p>
            <a:pPr eaLnBrk="1" hangingPunct="1">
              <a:lnSpc>
                <a:spcPct val="80000"/>
              </a:lnSpc>
              <a:buFontTx/>
              <a:buNone/>
            </a:pPr>
            <a:r>
              <a:rPr lang="en-US" sz="3200" dirty="0"/>
              <a:t>	</a:t>
            </a:r>
            <a:endParaRPr lang="en-US" sz="4000" dirty="0"/>
          </a:p>
          <a:p>
            <a:pPr eaLnBrk="1" hangingPunct="1">
              <a:lnSpc>
                <a:spcPct val="80000"/>
              </a:lnSpc>
              <a:buFontTx/>
              <a:buNone/>
            </a:pPr>
            <a:endParaRPr lang="en-US" sz="3600" dirty="0"/>
          </a:p>
          <a:p>
            <a:pPr eaLnBrk="1" hangingPunct="1">
              <a:lnSpc>
                <a:spcPct val="80000"/>
              </a:lnSpc>
              <a:buFontTx/>
              <a:buNone/>
            </a:pPr>
            <a:endParaRPr lang="en-US" sz="1800" dirty="0">
              <a:latin typeface="Century Gothic" pitchFamily="34" charset="0"/>
            </a:endParaRPr>
          </a:p>
          <a:p>
            <a:pPr eaLnBrk="1" hangingPunct="1">
              <a:lnSpc>
                <a:spcPct val="80000"/>
              </a:lnSpc>
              <a:buFontTx/>
              <a:buNone/>
            </a:pPr>
            <a:endParaRPr lang="en-US" sz="1200" dirty="0">
              <a:latin typeface="Century Gothic" pitchFamily="34" charset="0"/>
            </a:endParaRPr>
          </a:p>
          <a:p>
            <a:pPr eaLnBrk="1" hangingPunct="1">
              <a:lnSpc>
                <a:spcPct val="80000"/>
              </a:lnSpc>
              <a:buFontTx/>
              <a:buNone/>
            </a:pPr>
            <a:endParaRPr lang="en-US" sz="1200" dirty="0">
              <a:latin typeface="Century Gothic" pitchFamily="34" charset="0"/>
            </a:endParaRPr>
          </a:p>
          <a:p>
            <a:pPr eaLnBrk="1" hangingPunct="1">
              <a:lnSpc>
                <a:spcPct val="80000"/>
              </a:lnSpc>
              <a:buFontTx/>
              <a:buNone/>
            </a:pPr>
            <a:endParaRPr lang="en-US" sz="1200" b="1" i="1" dirty="0">
              <a:latin typeface="Century Gothic" pitchFamily="34" charset="0"/>
            </a:endParaRPr>
          </a:p>
        </p:txBody>
      </p:sp>
      <p:sp>
        <p:nvSpPr>
          <p:cNvPr id="4" name="Date Placeholder 3"/>
          <p:cNvSpPr>
            <a:spLocks noGrp="1"/>
          </p:cNvSpPr>
          <p:nvPr>
            <p:ph type="dt" sz="quarter" idx="4294967295"/>
          </p:nvPr>
        </p:nvSpPr>
        <p:spPr>
          <a:xfrm>
            <a:off x="0" y="1279525"/>
            <a:ext cx="533400" cy="244475"/>
          </a:xfrm>
          <a:prstGeom prst="rect">
            <a:avLst/>
          </a:prstGeom>
        </p:spPr>
        <p:txBody>
          <a:bodyPr>
            <a:normAutofit fontScale="32500" lnSpcReduction="20000"/>
          </a:bodyPr>
          <a:lstStyle/>
          <a:p>
            <a:pPr algn="ctr">
              <a:defRPr/>
            </a:pPr>
            <a:r>
              <a:rPr lang="en-US" b="1">
                <a:solidFill>
                  <a:srgbClr val="FFFFFF"/>
                </a:solidFill>
              </a:rPr>
              <a:t>April 14, 2010</a:t>
            </a:r>
          </a:p>
        </p:txBody>
      </p:sp>
      <p:sp>
        <p:nvSpPr>
          <p:cNvPr id="40965" name="Slide Number Placeholder 4"/>
          <p:cNvSpPr>
            <a:spLocks noGrp="1"/>
          </p:cNvSpPr>
          <p:nvPr>
            <p:ph type="sldNum" sz="quarter" idx="4294967295"/>
          </p:nvPr>
        </p:nvSpPr>
        <p:spPr bwMode="auto">
          <a:xfrm>
            <a:off x="8686800"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130F29C-AEDF-47B5-86E9-35916915BABF}" type="slidenum">
              <a:rPr lang="en-US" smtClean="0">
                <a:solidFill>
                  <a:srgbClr val="FFFFFF"/>
                </a:solidFill>
                <a:latin typeface="Tw Cen MT" pitchFamily="34" charset="0"/>
              </a:rPr>
              <a:pPr eaLnBrk="1" hangingPunct="1"/>
              <a:t>38</a:t>
            </a:fld>
            <a:endParaRPr lang="en-US">
              <a:solidFill>
                <a:srgbClr val="FFFFFF"/>
              </a:solidFill>
              <a:latin typeface="Tw Cen MT" pitchFamily="34" charset="0"/>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533400"/>
            <a:ext cx="8229600" cy="715962"/>
          </a:xfrm>
        </p:spPr>
        <p:txBody>
          <a:bodyPr/>
          <a:lstStyle/>
          <a:p>
            <a:r>
              <a:rPr lang="en-US" sz="3600" dirty="0"/>
              <a:t>What a Learning Target is and isn’t… </a:t>
            </a:r>
          </a:p>
        </p:txBody>
      </p:sp>
      <p:graphicFrame>
        <p:nvGraphicFramePr>
          <p:cNvPr id="6" name="Table 5"/>
          <p:cNvGraphicFramePr>
            <a:graphicFrameLocks noGrp="1"/>
          </p:cNvGraphicFramePr>
          <p:nvPr>
            <p:extLst>
              <p:ext uri="{D42A27DB-BD31-4B8C-83A1-F6EECF244321}">
                <p14:modId xmlns:p14="http://schemas.microsoft.com/office/powerpoint/2010/main" val="1961552927"/>
              </p:ext>
            </p:extLst>
          </p:nvPr>
        </p:nvGraphicFramePr>
        <p:xfrm>
          <a:off x="990600" y="1645920"/>
          <a:ext cx="7086600" cy="4602480"/>
        </p:xfrm>
        <a:graphic>
          <a:graphicData uri="http://schemas.openxmlformats.org/drawingml/2006/table">
            <a:tbl>
              <a:tblPr firstRow="1" bandRow="1">
                <a:tableStyleId>{5940675A-B579-460E-94D1-54222C63F5DA}</a:tableStyleId>
              </a:tblPr>
              <a:tblGrid>
                <a:gridCol w="3296093">
                  <a:extLst>
                    <a:ext uri="{9D8B030D-6E8A-4147-A177-3AD203B41FA5}">
                      <a16:colId xmlns:a16="http://schemas.microsoft.com/office/drawing/2014/main" val="20000"/>
                    </a:ext>
                  </a:extLst>
                </a:gridCol>
                <a:gridCol w="3790507">
                  <a:extLst>
                    <a:ext uri="{9D8B030D-6E8A-4147-A177-3AD203B41FA5}">
                      <a16:colId xmlns:a16="http://schemas.microsoft.com/office/drawing/2014/main" val="20001"/>
                    </a:ext>
                  </a:extLst>
                </a:gridCol>
              </a:tblGrid>
              <a:tr h="370840">
                <a:tc>
                  <a:txBody>
                    <a:bodyPr/>
                    <a:lstStyle/>
                    <a:p>
                      <a:r>
                        <a:rPr lang="en-US" sz="1800" dirty="0"/>
                        <a:t>Definition</a:t>
                      </a:r>
                    </a:p>
                    <a:p>
                      <a:endParaRPr lang="en-US" sz="1000" dirty="0"/>
                    </a:p>
                    <a:p>
                      <a:r>
                        <a:rPr lang="en-US" sz="2000" i="1" dirty="0"/>
                        <a:t>Clear description of what is to be learned;</a:t>
                      </a:r>
                      <a:r>
                        <a:rPr lang="en-US" sz="2000" i="1" baseline="0" dirty="0"/>
                        <a:t> Provides a clear vision of the ‘destination’ for student learning</a:t>
                      </a:r>
                      <a:endParaRPr lang="en-US" sz="2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dirty="0"/>
                        <a:t>Facts/Characteristics</a:t>
                      </a:r>
                    </a:p>
                    <a:p>
                      <a:pPr algn="r"/>
                      <a:endParaRPr lang="en-US" sz="1000" dirty="0"/>
                    </a:p>
                    <a:p>
                      <a:pPr marL="285750" indent="-285750" algn="l">
                        <a:buFont typeface="Arial" pitchFamily="34" charset="0"/>
                        <a:buChar char="•"/>
                      </a:pPr>
                      <a:r>
                        <a:rPr lang="en-US" sz="2000" i="1" dirty="0"/>
                        <a:t>Measurable &amp; attainable</a:t>
                      </a:r>
                    </a:p>
                    <a:p>
                      <a:pPr marL="285750" indent="-285750" algn="l">
                        <a:buFont typeface="Arial" pitchFamily="34" charset="0"/>
                        <a:buChar char="•"/>
                      </a:pPr>
                      <a:r>
                        <a:rPr lang="en-US" sz="2000" i="1" dirty="0"/>
                        <a:t>Focus</a:t>
                      </a:r>
                      <a:r>
                        <a:rPr lang="en-US" sz="2000" i="1" baseline="0" dirty="0"/>
                        <a:t> on intended learning</a:t>
                      </a:r>
                    </a:p>
                    <a:p>
                      <a:pPr marL="285750" indent="-285750" algn="l">
                        <a:buFont typeface="Arial" pitchFamily="34" charset="0"/>
                        <a:buChar char="•"/>
                      </a:pPr>
                      <a:r>
                        <a:rPr lang="en-US" sz="2000" i="1" baseline="0" dirty="0"/>
                        <a:t>Focus on “chunks” of a standard</a:t>
                      </a:r>
                    </a:p>
                    <a:p>
                      <a:pPr marL="285750" indent="-285750" algn="l">
                        <a:buFont typeface="Arial" pitchFamily="34" charset="0"/>
                        <a:buChar char="•"/>
                      </a:pPr>
                      <a:r>
                        <a:rPr lang="en-US" sz="2000" i="1" baseline="0" dirty="0"/>
                        <a:t>Clear, specific language congruent to standard</a:t>
                      </a:r>
                    </a:p>
                    <a:p>
                      <a:pPr marL="914400" indent="-914400" algn="l"/>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n-US" sz="1800" dirty="0"/>
                        <a:t>Examples</a:t>
                      </a:r>
                    </a:p>
                    <a:p>
                      <a:endParaRPr lang="en-US" sz="1000" dirty="0"/>
                    </a:p>
                    <a:p>
                      <a:r>
                        <a:rPr lang="en-US" sz="2000" i="1" dirty="0"/>
                        <a:t>I can add fractions with unlike</a:t>
                      </a:r>
                      <a:r>
                        <a:rPr lang="en-US" sz="2000" i="1" baseline="0" dirty="0"/>
                        <a:t> denominators.</a:t>
                      </a:r>
                    </a:p>
                    <a:p>
                      <a:endParaRPr lang="en-US" sz="900" i="1" baseline="0" dirty="0"/>
                    </a:p>
                    <a:p>
                      <a:r>
                        <a:rPr lang="en-US" sz="2000" i="1" baseline="0" dirty="0"/>
                        <a:t>I can identify characteristics of a linear function and use them to create a graph.</a:t>
                      </a:r>
                      <a:endParaRPr lang="en-US" sz="24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dirty="0" err="1"/>
                        <a:t>Non</a:t>
                      </a:r>
                      <a:r>
                        <a:rPr lang="en-US" sz="1800" baseline="0" dirty="0" err="1"/>
                        <a:t>examples</a:t>
                      </a:r>
                      <a:endParaRPr lang="en-US" sz="1800" baseline="0" dirty="0"/>
                    </a:p>
                    <a:p>
                      <a:pPr algn="r"/>
                      <a:endParaRPr lang="en-US" sz="1000" baseline="0" dirty="0"/>
                    </a:p>
                    <a:p>
                      <a:pPr algn="l"/>
                      <a:r>
                        <a:rPr lang="en-US" sz="2000" i="1" baseline="0" dirty="0"/>
                        <a:t>Adding fractions</a:t>
                      </a:r>
                    </a:p>
                    <a:p>
                      <a:pPr algn="l"/>
                      <a:r>
                        <a:rPr lang="en-US" sz="2000" i="1" baseline="0" dirty="0"/>
                        <a:t>Do exercise 3.7 on page 148</a:t>
                      </a:r>
                    </a:p>
                    <a:p>
                      <a:pPr algn="l"/>
                      <a:r>
                        <a:rPr lang="en-US" sz="2000" i="1" baseline="0" dirty="0"/>
                        <a:t>Learning Activities</a:t>
                      </a:r>
                    </a:p>
                    <a:p>
                      <a:pPr algn="l"/>
                      <a:r>
                        <a:rPr lang="en-US" sz="2000" i="1" baseline="0" dirty="0"/>
                        <a:t>Tasks</a:t>
                      </a:r>
                    </a:p>
                    <a:p>
                      <a:pPr algn="l"/>
                      <a:r>
                        <a:rPr lang="en-US" sz="2000" i="1" baseline="0" dirty="0"/>
                        <a:t>Pre-Requisites</a:t>
                      </a:r>
                    </a:p>
                    <a:p>
                      <a:pPr algn="l"/>
                      <a:r>
                        <a:rPr lang="en-US" sz="2000" i="1" baseline="0" dirty="0"/>
                        <a:t>Assessments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7" name="Oval 6"/>
          <p:cNvSpPr/>
          <p:nvPr/>
        </p:nvSpPr>
        <p:spPr>
          <a:xfrm>
            <a:off x="2743200" y="3657600"/>
            <a:ext cx="3124200" cy="5334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Learning Target</a:t>
            </a:r>
          </a:p>
        </p:txBody>
      </p:sp>
      <p:sp>
        <p:nvSpPr>
          <p:cNvPr id="8" name="TextBox 7"/>
          <p:cNvSpPr txBox="1"/>
          <p:nvPr/>
        </p:nvSpPr>
        <p:spPr>
          <a:xfrm>
            <a:off x="3124200" y="1371600"/>
            <a:ext cx="2514600" cy="553998"/>
          </a:xfrm>
          <a:prstGeom prst="rect">
            <a:avLst/>
          </a:prstGeom>
          <a:solidFill>
            <a:schemeClr val="bg1"/>
          </a:solidFill>
          <a:ln>
            <a:solidFill>
              <a:schemeClr val="accent2"/>
            </a:solidFill>
          </a:ln>
        </p:spPr>
        <p:txBody>
          <a:bodyPr wrap="square" rtlCol="0">
            <a:spAutoFit/>
          </a:bodyPr>
          <a:lstStyle/>
          <a:p>
            <a:pPr algn="ctr"/>
            <a:r>
              <a:rPr lang="en-US" sz="3000" dirty="0" err="1">
                <a:latin typeface="Tw Cen MT" pitchFamily="34" charset="0"/>
              </a:rPr>
              <a:t>Frayer</a:t>
            </a:r>
            <a:r>
              <a:rPr lang="en-US" sz="3000" dirty="0">
                <a:latin typeface="Tw Cen MT" pitchFamily="34" charset="0"/>
              </a:rPr>
              <a:t> Model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533400" y="609600"/>
            <a:ext cx="8229600" cy="579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4400" b="1" u="sng" dirty="0">
                <a:solidFill>
                  <a:srgbClr val="002060"/>
                </a:solidFill>
              </a:rPr>
              <a:t>Hidden Slide #4</a:t>
            </a:r>
          </a:p>
          <a:p>
            <a:pPr eaLnBrk="1" hangingPunct="1"/>
            <a:endParaRPr lang="en-US" sz="1000" b="1" dirty="0"/>
          </a:p>
          <a:p>
            <a:pPr eaLnBrk="1" hangingPunct="1"/>
            <a:r>
              <a:rPr lang="en-US" b="1" dirty="0"/>
              <a:t>Handouts needed: </a:t>
            </a:r>
          </a:p>
          <a:p>
            <a:pPr eaLnBrk="1" hangingPunct="1"/>
            <a:endParaRPr lang="en-US" sz="1000" b="1" dirty="0"/>
          </a:p>
          <a:p>
            <a:pPr marL="285750" indent="-285750" eaLnBrk="1" hangingPunct="1">
              <a:buFont typeface="Wingdings" panose="05000000000000000000" pitchFamily="2" charset="2"/>
              <a:buChar char="q"/>
            </a:pPr>
            <a:r>
              <a:rPr lang="en-US" dirty="0"/>
              <a:t>Pre-reading, </a:t>
            </a:r>
            <a:r>
              <a:rPr lang="en-US" dirty="0" err="1"/>
              <a:t>Dufour</a:t>
            </a:r>
            <a:r>
              <a:rPr lang="en-US" dirty="0"/>
              <a:t>, R., </a:t>
            </a:r>
            <a:r>
              <a:rPr lang="en-US" dirty="0" err="1"/>
              <a:t>Dufour</a:t>
            </a:r>
            <a:r>
              <a:rPr lang="en-US" dirty="0"/>
              <a:t>, R., &amp; </a:t>
            </a:r>
            <a:r>
              <a:rPr lang="en-US" dirty="0" err="1"/>
              <a:t>Eaker</a:t>
            </a:r>
            <a:r>
              <a:rPr lang="en-US" dirty="0"/>
              <a:t>, R. (2007). </a:t>
            </a:r>
            <a:r>
              <a:rPr lang="en-US" i="1" dirty="0"/>
              <a:t>The case for common formative assessments</a:t>
            </a:r>
            <a:r>
              <a:rPr lang="en-US" dirty="0"/>
              <a:t>. Retrieved from: </a:t>
            </a:r>
            <a:r>
              <a:rPr lang="en-US" dirty="0">
                <a:hlinkClick r:id="rId3"/>
              </a:rPr>
              <a:t>www.allthingsplc.org</a:t>
            </a:r>
            <a:r>
              <a:rPr lang="en-US" dirty="0"/>
              <a:t>. (slide 21)</a:t>
            </a:r>
          </a:p>
          <a:p>
            <a:pPr marL="285750" indent="-285750" eaLnBrk="1" hangingPunct="1">
              <a:buFont typeface="Wingdings" panose="05000000000000000000" pitchFamily="2" charset="2"/>
              <a:buChar char="q"/>
            </a:pPr>
            <a:r>
              <a:rPr lang="en-US" dirty="0"/>
              <a:t>CFA Infographic (slide 13)</a:t>
            </a:r>
          </a:p>
          <a:p>
            <a:pPr marL="285750" indent="-285750" eaLnBrk="1" hangingPunct="1">
              <a:buFont typeface="Wingdings" panose="05000000000000000000" pitchFamily="2" charset="2"/>
              <a:buChar char="q"/>
            </a:pPr>
            <a:r>
              <a:rPr lang="en-US" dirty="0"/>
              <a:t>CFA Development Process Template (slides 30, 37, 52, 64)</a:t>
            </a:r>
          </a:p>
          <a:p>
            <a:pPr marL="1028700" lvl="1" eaLnBrk="1" hangingPunct="1">
              <a:buFont typeface="Wingdings" panose="05000000000000000000" pitchFamily="2" charset="2"/>
              <a:buChar char="q"/>
            </a:pPr>
            <a:r>
              <a:rPr lang="en-US" dirty="0"/>
              <a:t>Color coded, blank</a:t>
            </a:r>
          </a:p>
          <a:p>
            <a:pPr marL="1028700" lvl="1" eaLnBrk="1" hangingPunct="1">
              <a:buFont typeface="Wingdings" panose="05000000000000000000" pitchFamily="2" charset="2"/>
              <a:buChar char="q"/>
            </a:pPr>
            <a:r>
              <a:rPr lang="en-US" dirty="0"/>
              <a:t>Color coded, example</a:t>
            </a:r>
          </a:p>
          <a:p>
            <a:pPr marL="1028700" lvl="1" eaLnBrk="1" hangingPunct="1">
              <a:buFont typeface="Wingdings" panose="05000000000000000000" pitchFamily="2" charset="2"/>
              <a:buChar char="q"/>
            </a:pPr>
            <a:r>
              <a:rPr lang="en-US" dirty="0"/>
              <a:t>No shading, blank</a:t>
            </a:r>
          </a:p>
          <a:p>
            <a:pPr marL="285750" indent="-285750" eaLnBrk="1" hangingPunct="1">
              <a:buFont typeface="Wingdings" panose="05000000000000000000" pitchFamily="2" charset="2"/>
              <a:buChar char="q"/>
            </a:pPr>
            <a:r>
              <a:rPr lang="en-US" dirty="0"/>
              <a:t>Concepts, Skills, DOK (slide 36)</a:t>
            </a:r>
          </a:p>
          <a:p>
            <a:pPr marL="285750" indent="-285750" eaLnBrk="1" hangingPunct="1">
              <a:buFont typeface="Wingdings" panose="05000000000000000000" pitchFamily="2" charset="2"/>
              <a:buChar char="q"/>
            </a:pPr>
            <a:r>
              <a:rPr lang="en-US" dirty="0" err="1"/>
              <a:t>Frayer</a:t>
            </a:r>
            <a:r>
              <a:rPr lang="en-US" dirty="0"/>
              <a:t> model (slide 41)</a:t>
            </a:r>
          </a:p>
          <a:p>
            <a:pPr eaLnBrk="1" hangingPunct="1"/>
            <a:endParaRPr lang="en-US" dirty="0"/>
          </a:p>
          <a:p>
            <a:pPr marL="285750" indent="-285750" eaLnBrk="1" hangingPunct="1">
              <a:buFont typeface="Wingdings" panose="05000000000000000000" pitchFamily="2" charset="2"/>
              <a:buChar char="q"/>
            </a:pPr>
            <a:r>
              <a:rPr lang="en-US" dirty="0"/>
              <a:t>Practice Profile (slide 70)</a:t>
            </a:r>
          </a:p>
          <a:p>
            <a:pPr marL="285750" indent="-285750" eaLnBrk="1" hangingPunct="1">
              <a:buFont typeface="Wingdings" panose="05000000000000000000" pitchFamily="2" charset="2"/>
              <a:buChar char="q"/>
            </a:pPr>
            <a:r>
              <a:rPr lang="en-US" dirty="0"/>
              <a:t>Self Assessment Practice Profile Workbook (slide 71)</a:t>
            </a:r>
          </a:p>
          <a:p>
            <a:pPr marL="285750" indent="-285750" eaLnBrk="1" hangingPunct="1">
              <a:buFont typeface="Wingdings" panose="05000000000000000000" pitchFamily="2" charset="2"/>
              <a:buChar char="q"/>
            </a:pPr>
            <a:r>
              <a:rPr lang="en-US" dirty="0"/>
              <a:t>Implementation Fidelity Checklist (hidden slide 72)</a:t>
            </a:r>
          </a:p>
          <a:p>
            <a:pPr marL="285750" indent="-285750" eaLnBrk="1" hangingPunct="1">
              <a:buFont typeface="Wingdings" panose="05000000000000000000" pitchFamily="2" charset="2"/>
              <a:buChar char="q"/>
            </a:pPr>
            <a:r>
              <a:rPr lang="en-US" dirty="0"/>
              <a:t>Next Steps (slide 73)</a:t>
            </a:r>
          </a:p>
          <a:p>
            <a:pPr eaLnBrk="1" hangingPunct="1">
              <a:buFontTx/>
              <a:buChar char="-"/>
            </a:pPr>
            <a:endParaRPr lang="en-US" dirty="0"/>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609600"/>
            <a:ext cx="8382000" cy="990600"/>
          </a:xfrm>
        </p:spPr>
        <p:txBody>
          <a:bodyPr/>
          <a:lstStyle/>
          <a:p>
            <a:pPr algn="ctr"/>
            <a:r>
              <a:rPr lang="en-US" sz="4000" dirty="0"/>
              <a:t>Key 2: Meaningful Learning Targets</a:t>
            </a:r>
          </a:p>
        </p:txBody>
      </p:sp>
      <p:sp>
        <p:nvSpPr>
          <p:cNvPr id="48131" name="Content Placeholder 2"/>
          <p:cNvSpPr>
            <a:spLocks noGrp="1"/>
          </p:cNvSpPr>
          <p:nvPr>
            <p:ph idx="1"/>
          </p:nvPr>
        </p:nvSpPr>
        <p:spPr>
          <a:xfrm>
            <a:off x="990600" y="1447800"/>
            <a:ext cx="7543800" cy="4572000"/>
          </a:xfrm>
        </p:spPr>
        <p:txBody>
          <a:bodyPr/>
          <a:lstStyle/>
          <a:p>
            <a:pPr marL="742950" indent="-742950">
              <a:buFont typeface="Tw Cen MT" pitchFamily="34" charset="0"/>
              <a:buAutoNum type="arabicPeriod"/>
            </a:pPr>
            <a:r>
              <a:rPr lang="en-US" sz="3600" dirty="0"/>
              <a:t>Determine Unit of Study</a:t>
            </a:r>
          </a:p>
          <a:p>
            <a:pPr marL="742950" indent="-742950">
              <a:buFont typeface="Tw Cen MT" pitchFamily="34" charset="0"/>
              <a:buAutoNum type="arabicPeriod"/>
            </a:pPr>
            <a:r>
              <a:rPr lang="en-US" sz="3600" dirty="0"/>
              <a:t>Identify Standard Selected for Assessment</a:t>
            </a:r>
          </a:p>
          <a:p>
            <a:pPr marL="742950" indent="-742950">
              <a:buFont typeface="Tw Cen MT" pitchFamily="34" charset="0"/>
              <a:buAutoNum type="arabicPeriod"/>
            </a:pPr>
            <a:r>
              <a:rPr lang="en-US" sz="3600" dirty="0"/>
              <a:t>Unwrap Standard Selected for Assessment</a:t>
            </a:r>
          </a:p>
          <a:p>
            <a:pPr marL="742950" indent="-742950">
              <a:buFont typeface="Tw Cen MT" pitchFamily="34" charset="0"/>
              <a:buAutoNum type="arabicPeriod"/>
            </a:pPr>
            <a:r>
              <a:rPr lang="en-US" sz="3600" dirty="0">
                <a:solidFill>
                  <a:srgbClr val="FF0000"/>
                </a:solidFill>
              </a:rPr>
              <a:t>Write Big Ideas</a:t>
            </a:r>
          </a:p>
          <a:p>
            <a:pPr marL="742950" indent="-742950">
              <a:buFont typeface="Tw Cen MT" pitchFamily="34" charset="0"/>
              <a:buAutoNum type="arabicPeriod"/>
            </a:pPr>
            <a:r>
              <a:rPr lang="en-US" sz="3600" dirty="0"/>
              <a:t>Write Essential Questions</a:t>
            </a:r>
          </a:p>
        </p:txBody>
      </p:sp>
      <p:sp>
        <p:nvSpPr>
          <p:cNvPr id="2" name="TextBox 1"/>
          <p:cNvSpPr txBox="1"/>
          <p:nvPr/>
        </p:nvSpPr>
        <p:spPr>
          <a:xfrm>
            <a:off x="5130282" y="6248400"/>
            <a:ext cx="3429000" cy="338554"/>
          </a:xfrm>
          <a:prstGeom prst="rect">
            <a:avLst/>
          </a:prstGeom>
          <a:noFill/>
        </p:spPr>
        <p:txBody>
          <a:bodyPr wrap="square" rtlCol="0">
            <a:spAutoFit/>
          </a:bodyPr>
          <a:lstStyle/>
          <a:p>
            <a:r>
              <a:rPr lang="en-US" sz="1600" dirty="0"/>
              <a:t>(Ainsworth &amp; </a:t>
            </a:r>
            <a:r>
              <a:rPr lang="en-US" sz="1600" dirty="0" err="1"/>
              <a:t>Viegut</a:t>
            </a:r>
            <a:r>
              <a:rPr lang="en-US" sz="1600" dirty="0"/>
              <a:t>, 2006)</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33400" y="762000"/>
            <a:ext cx="8229600" cy="685800"/>
          </a:xfrm>
        </p:spPr>
        <p:txBody>
          <a:bodyPr/>
          <a:lstStyle/>
          <a:p>
            <a:pPr algn="ctr" eaLnBrk="1" hangingPunct="1">
              <a:buClr>
                <a:schemeClr val="tx2"/>
              </a:buClr>
            </a:pPr>
            <a:r>
              <a:rPr lang="en-US" dirty="0">
                <a:ea typeface="MS PGothic" pitchFamily="34" charset="-128"/>
              </a:rPr>
              <a:t>What Are Big Ideas?</a:t>
            </a:r>
          </a:p>
        </p:txBody>
      </p:sp>
      <p:sp>
        <p:nvSpPr>
          <p:cNvPr id="52227" name="Rectangle 3"/>
          <p:cNvSpPr>
            <a:spLocks noGrp="1" noChangeArrowheads="1"/>
          </p:cNvSpPr>
          <p:nvPr>
            <p:ph idx="1"/>
          </p:nvPr>
        </p:nvSpPr>
        <p:spPr>
          <a:xfrm>
            <a:off x="533400" y="1371600"/>
            <a:ext cx="8077200" cy="3505200"/>
          </a:xfrm>
        </p:spPr>
        <p:txBody>
          <a:bodyPr>
            <a:normAutofit/>
          </a:bodyPr>
          <a:lstStyle/>
          <a:p>
            <a:pPr eaLnBrk="1" hangingPunct="1">
              <a:defRPr/>
            </a:pPr>
            <a:endParaRPr lang="en-US" sz="3200" dirty="0">
              <a:ea typeface="MS PGothic" pitchFamily="34" charset="-128"/>
            </a:endParaRPr>
          </a:p>
          <a:p>
            <a:pPr lvl="0">
              <a:defRPr/>
            </a:pPr>
            <a:r>
              <a:rPr lang="en" dirty="0">
                <a:ea typeface="Cambria"/>
                <a:cs typeface="Cambria"/>
                <a:sym typeface="Cambria"/>
              </a:rPr>
              <a:t>Core concepts within a content area </a:t>
            </a:r>
            <a:endParaRPr lang="en-US" dirty="0">
              <a:ea typeface="MS PGothic" pitchFamily="34" charset="-128"/>
            </a:endParaRPr>
          </a:p>
          <a:p>
            <a:pPr eaLnBrk="1" hangingPunct="1">
              <a:defRPr/>
            </a:pPr>
            <a:r>
              <a:rPr lang="en-US" sz="3200" dirty="0">
                <a:ea typeface="MS PGothic" pitchFamily="34" charset="-128"/>
              </a:rPr>
              <a:t>Foundational understandings students will remember long after instruction ends</a:t>
            </a:r>
          </a:p>
          <a:p>
            <a:pPr eaLnBrk="1" hangingPunct="1">
              <a:defRPr/>
            </a:pPr>
            <a:r>
              <a:rPr lang="en-US" sz="3200" dirty="0">
                <a:ea typeface="MS PGothic" pitchFamily="34" charset="-128"/>
              </a:rPr>
              <a:t>What you want students to discover as a result of the learning experience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2"/>
            <a:ext cx="8229600" cy="1531937"/>
          </a:xfrm>
        </p:spPr>
        <p:txBody>
          <a:bodyPr/>
          <a:lstStyle/>
          <a:p>
            <a:r>
              <a:rPr lang="en-US" dirty="0"/>
              <a:t>Big Ideas</a:t>
            </a:r>
          </a:p>
        </p:txBody>
      </p:sp>
      <p:sp>
        <p:nvSpPr>
          <p:cNvPr id="3" name="Content Placeholder 2"/>
          <p:cNvSpPr>
            <a:spLocks noGrp="1"/>
          </p:cNvSpPr>
          <p:nvPr>
            <p:ph idx="1"/>
          </p:nvPr>
        </p:nvSpPr>
        <p:spPr>
          <a:xfrm>
            <a:off x="457200" y="2133599"/>
            <a:ext cx="8229600" cy="3581401"/>
          </a:xfrm>
        </p:spPr>
        <p:txBody>
          <a:bodyPr/>
          <a:lstStyle/>
          <a:p>
            <a:pPr marL="0" indent="0">
              <a:buNone/>
            </a:pPr>
            <a:r>
              <a:rPr lang="en-US" dirty="0"/>
              <a:t> “An idea is ‘big’ if it helps us make sense of lots of confusing experiences and seemingly isolated facts.  It is like the picture that connects the dots or a simple rule of thumb in a complex field.  The water cycle, the hero’s journey, measure twice and cut once.”  </a:t>
            </a:r>
          </a:p>
        </p:txBody>
      </p:sp>
      <p:sp>
        <p:nvSpPr>
          <p:cNvPr id="4" name="TextBox 3"/>
          <p:cNvSpPr txBox="1"/>
          <p:nvPr/>
        </p:nvSpPr>
        <p:spPr>
          <a:xfrm>
            <a:off x="4191000" y="6096000"/>
            <a:ext cx="4343400" cy="338554"/>
          </a:xfrm>
          <a:prstGeom prst="rect">
            <a:avLst/>
          </a:prstGeom>
          <a:noFill/>
        </p:spPr>
        <p:txBody>
          <a:bodyPr wrap="square" rtlCol="0">
            <a:spAutoFit/>
          </a:bodyPr>
          <a:lstStyle/>
          <a:p>
            <a:r>
              <a:rPr lang="en-US" sz="1600" dirty="0"/>
              <a:t>(Wiggins, </a:t>
            </a:r>
            <a:r>
              <a:rPr lang="en-US" sz="1600" dirty="0" err="1"/>
              <a:t>McTighe</a:t>
            </a:r>
            <a:r>
              <a:rPr lang="en-US" sz="1600" dirty="0"/>
              <a:t>, Kiernan, Frost, 2005)</a:t>
            </a:r>
          </a:p>
        </p:txBody>
      </p:sp>
    </p:spTree>
    <p:extLst>
      <p:ext uri="{BB962C8B-B14F-4D97-AF65-F5344CB8AC3E}">
        <p14:creationId xmlns:p14="http://schemas.microsoft.com/office/powerpoint/2010/main" val="2747195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1" y="685801"/>
            <a:ext cx="8520599" cy="850832"/>
          </a:xfrm>
          <a:prstGeom prst="rect">
            <a:avLst/>
          </a:prstGeom>
        </p:spPr>
        <p:txBody>
          <a:bodyPr lIns="91425" tIns="91425" rIns="91425" bIns="91425" anchor="t" anchorCtr="0">
            <a:noAutofit/>
          </a:bodyPr>
          <a:lstStyle/>
          <a:p>
            <a:pPr lvl="0">
              <a:spcBef>
                <a:spcPts val="0"/>
              </a:spcBef>
              <a:buNone/>
            </a:pPr>
            <a:r>
              <a:rPr lang="en" dirty="0">
                <a:latin typeface="Cambria"/>
                <a:ea typeface="Cambria"/>
                <a:cs typeface="Cambria"/>
                <a:sym typeface="Cambria"/>
              </a:rPr>
              <a:t>Why focus on Big Ideas?</a:t>
            </a:r>
          </a:p>
        </p:txBody>
      </p:sp>
      <p:sp>
        <p:nvSpPr>
          <p:cNvPr id="72" name="Shape 72"/>
          <p:cNvSpPr txBox="1">
            <a:spLocks noGrp="1"/>
          </p:cNvSpPr>
          <p:nvPr>
            <p:ph type="body" idx="1"/>
          </p:nvPr>
        </p:nvSpPr>
        <p:spPr>
          <a:xfrm>
            <a:off x="311701" y="1536633"/>
            <a:ext cx="8520599" cy="4555200"/>
          </a:xfrm>
          <a:prstGeom prst="rect">
            <a:avLst/>
          </a:prstGeom>
        </p:spPr>
        <p:txBody>
          <a:bodyPr lIns="91425" tIns="91425" rIns="91425" bIns="91425" anchor="t" anchorCtr="0">
            <a:noAutofit/>
          </a:bodyPr>
          <a:lstStyle/>
          <a:p>
            <a:pPr lvl="0" rtl="0">
              <a:spcBef>
                <a:spcPts val="0"/>
              </a:spcBef>
              <a:buNone/>
            </a:pPr>
            <a:r>
              <a:rPr lang="en" dirty="0"/>
              <a:t>Research demonstrates that when instruction is organized and taught around Big Ideas, students</a:t>
            </a:r>
          </a:p>
          <a:p>
            <a:pPr marL="457200" lvl="0" indent="-228600" rtl="0">
              <a:spcBef>
                <a:spcPts val="0"/>
              </a:spcBef>
            </a:pPr>
            <a:r>
              <a:rPr lang="en" dirty="0"/>
              <a:t>understand how ideas, concepts, examples and details are connected</a:t>
            </a:r>
          </a:p>
          <a:p>
            <a:pPr marL="457200" lvl="0" indent="-228600" rtl="0">
              <a:spcBef>
                <a:spcPts val="0"/>
              </a:spcBef>
            </a:pPr>
            <a:r>
              <a:rPr lang="en" dirty="0"/>
              <a:t>comprehend content better</a:t>
            </a:r>
          </a:p>
          <a:p>
            <a:pPr marL="457200" lvl="0" indent="-228600" rtl="0">
              <a:spcBef>
                <a:spcPts val="0"/>
              </a:spcBef>
            </a:pPr>
            <a:r>
              <a:rPr lang="en" dirty="0"/>
              <a:t>retain essential information better </a:t>
            </a:r>
          </a:p>
          <a:p>
            <a:pPr lvl="0">
              <a:spcBef>
                <a:spcPts val="0"/>
              </a:spcBef>
              <a:buNone/>
            </a:pPr>
            <a:r>
              <a:rPr lang="en" dirty="0">
                <a:latin typeface="Cambria"/>
                <a:ea typeface="Cambria"/>
                <a:cs typeface="Cambria"/>
                <a:sym typeface="Cambria"/>
              </a:rPr>
              <a:t>“</a:t>
            </a:r>
            <a:r>
              <a:rPr lang="en" i="1" dirty="0">
                <a:latin typeface="Cambria"/>
                <a:ea typeface="Cambria"/>
                <a:cs typeface="Cambria"/>
                <a:sym typeface="Cambria"/>
              </a:rPr>
              <a:t>By focusing instruction on big ideas, more mileage can be achieved with less instruction.”</a:t>
            </a:r>
            <a:r>
              <a:rPr lang="en" dirty="0">
                <a:latin typeface="Cambria"/>
                <a:ea typeface="Cambria"/>
                <a:cs typeface="Cambria"/>
                <a:sym typeface="Cambria"/>
              </a:rPr>
              <a:t>							</a:t>
            </a:r>
          </a:p>
        </p:txBody>
      </p:sp>
      <p:sp>
        <p:nvSpPr>
          <p:cNvPr id="2" name="TextBox 1"/>
          <p:cNvSpPr txBox="1"/>
          <p:nvPr/>
        </p:nvSpPr>
        <p:spPr>
          <a:xfrm>
            <a:off x="5715000" y="6324600"/>
            <a:ext cx="2743200" cy="338554"/>
          </a:xfrm>
          <a:prstGeom prst="rect">
            <a:avLst/>
          </a:prstGeom>
          <a:noFill/>
        </p:spPr>
        <p:txBody>
          <a:bodyPr wrap="square" rtlCol="0">
            <a:spAutoFit/>
          </a:bodyPr>
          <a:lstStyle/>
          <a:p>
            <a:r>
              <a:rPr lang="en-US" sz="1600" dirty="0"/>
              <a:t>(Dixon, 1996)</a:t>
            </a:r>
          </a:p>
        </p:txBody>
      </p:sp>
    </p:spTree>
    <p:extLst>
      <p:ext uri="{BB962C8B-B14F-4D97-AF65-F5344CB8AC3E}">
        <p14:creationId xmlns:p14="http://schemas.microsoft.com/office/powerpoint/2010/main" val="962102010"/>
      </p:ext>
    </p:extLst>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228600" y="750887"/>
            <a:ext cx="8610600" cy="1687513"/>
          </a:xfrm>
        </p:spPr>
        <p:txBody>
          <a:bodyPr rIns="132080"/>
          <a:lstStyle/>
          <a:p>
            <a:pPr algn="ctr" eaLnBrk="1" hangingPunct="1"/>
            <a:r>
              <a:rPr lang="en-US" dirty="0"/>
              <a:t>Guidelines to Determine </a:t>
            </a:r>
            <a:br>
              <a:rPr lang="en-US" dirty="0"/>
            </a:br>
            <a:r>
              <a:rPr lang="en-US" dirty="0"/>
              <a:t>Big Ideas</a:t>
            </a:r>
          </a:p>
        </p:txBody>
      </p:sp>
      <p:sp>
        <p:nvSpPr>
          <p:cNvPr id="50179" name="Rectangle 2"/>
          <p:cNvSpPr>
            <a:spLocks noGrp="1" noChangeArrowheads="1"/>
          </p:cNvSpPr>
          <p:nvPr>
            <p:ph idx="1"/>
          </p:nvPr>
        </p:nvSpPr>
        <p:spPr>
          <a:xfrm>
            <a:off x="548640" y="2743200"/>
            <a:ext cx="8138160" cy="3048000"/>
          </a:xfrm>
        </p:spPr>
        <p:txBody>
          <a:bodyPr rIns="132080"/>
          <a:lstStyle/>
          <a:p>
            <a:pPr marL="0" indent="0" eaLnBrk="1" hangingPunct="1">
              <a:spcBef>
                <a:spcPct val="0"/>
              </a:spcBef>
              <a:buFont typeface="Wingdings" pitchFamily="2" charset="2"/>
              <a:buNone/>
            </a:pPr>
            <a:r>
              <a:rPr lang="en-US" sz="3200" dirty="0"/>
              <a:t>Will this Big Idea…</a:t>
            </a:r>
          </a:p>
          <a:p>
            <a:pPr eaLnBrk="1" hangingPunct="1">
              <a:spcBef>
                <a:spcPct val="0"/>
              </a:spcBef>
              <a:buClr>
                <a:schemeClr val="accent3"/>
              </a:buClr>
            </a:pPr>
            <a:r>
              <a:rPr lang="en-US" sz="3000" dirty="0"/>
              <a:t>apply to more than one content area of learning?</a:t>
            </a:r>
          </a:p>
          <a:p>
            <a:pPr eaLnBrk="1" hangingPunct="1">
              <a:spcBef>
                <a:spcPct val="0"/>
              </a:spcBef>
              <a:buClr>
                <a:schemeClr val="accent3"/>
              </a:buClr>
            </a:pPr>
            <a:r>
              <a:rPr lang="en-US" sz="3000" dirty="0"/>
              <a:t>apply to more than one grade level?</a:t>
            </a:r>
          </a:p>
          <a:p>
            <a:pPr eaLnBrk="1" hangingPunct="1">
              <a:spcBef>
                <a:spcPct val="0"/>
              </a:spcBef>
              <a:buClr>
                <a:schemeClr val="accent3"/>
              </a:buClr>
            </a:pPr>
            <a:r>
              <a:rPr lang="en-US" sz="3000" dirty="0"/>
              <a:t>be one that students remember long after </a:t>
            </a:r>
            <a:br>
              <a:rPr lang="en-US" sz="3000" dirty="0"/>
            </a:br>
            <a:r>
              <a:rPr lang="en-US" sz="3000" dirty="0"/>
              <a:t>instruction ends?</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8229600" cy="1325562"/>
          </a:xfrm>
        </p:spPr>
        <p:txBody>
          <a:bodyPr/>
          <a:lstStyle/>
          <a:p>
            <a:pPr algn="ctr"/>
            <a:r>
              <a:rPr lang="en-US" sz="4800" dirty="0"/>
              <a:t>Big Ideas</a:t>
            </a:r>
          </a:p>
        </p:txBody>
      </p:sp>
      <p:sp>
        <p:nvSpPr>
          <p:cNvPr id="3" name="Content Placeholder 2"/>
          <p:cNvSpPr>
            <a:spLocks noGrp="1"/>
          </p:cNvSpPr>
          <p:nvPr>
            <p:ph idx="1"/>
          </p:nvPr>
        </p:nvSpPr>
        <p:spPr>
          <a:xfrm>
            <a:off x="609600" y="2209800"/>
            <a:ext cx="8229600" cy="3581400"/>
          </a:xfrm>
        </p:spPr>
        <p:txBody>
          <a:bodyPr/>
          <a:lstStyle/>
          <a:p>
            <a:pPr>
              <a:lnSpc>
                <a:spcPct val="80000"/>
              </a:lnSpc>
              <a:spcAft>
                <a:spcPts val="600"/>
              </a:spcAft>
            </a:pPr>
            <a:r>
              <a:rPr lang="en-US" sz="3600" dirty="0"/>
              <a:t>“Ah-ha’s!” students reach on their own</a:t>
            </a:r>
          </a:p>
          <a:p>
            <a:pPr>
              <a:lnSpc>
                <a:spcPct val="80000"/>
              </a:lnSpc>
              <a:spcAft>
                <a:spcPts val="600"/>
              </a:spcAft>
            </a:pPr>
            <a:r>
              <a:rPr lang="en-US" sz="3600" dirty="0"/>
              <a:t>Key generalizations students can articulate</a:t>
            </a:r>
          </a:p>
          <a:p>
            <a:pPr>
              <a:lnSpc>
                <a:spcPct val="80000"/>
              </a:lnSpc>
              <a:spcAft>
                <a:spcPts val="600"/>
              </a:spcAft>
            </a:pPr>
            <a:r>
              <a:rPr lang="en-US" sz="3600" dirty="0"/>
              <a:t>Lasting and relevant understandings</a:t>
            </a:r>
          </a:p>
          <a:p>
            <a:pPr>
              <a:lnSpc>
                <a:spcPct val="80000"/>
              </a:lnSpc>
              <a:spcAft>
                <a:spcPts val="600"/>
              </a:spcAft>
            </a:pPr>
            <a:r>
              <a:rPr lang="en-US" sz="3600" dirty="0"/>
              <a:t>Open-ended, enduring ideas</a:t>
            </a:r>
          </a:p>
        </p:txBody>
      </p:sp>
      <p:sp>
        <p:nvSpPr>
          <p:cNvPr id="4" name="TextBox 3"/>
          <p:cNvSpPr txBox="1"/>
          <p:nvPr/>
        </p:nvSpPr>
        <p:spPr>
          <a:xfrm>
            <a:off x="5486400" y="6248400"/>
            <a:ext cx="3048000" cy="338554"/>
          </a:xfrm>
          <a:prstGeom prst="rect">
            <a:avLst/>
          </a:prstGeom>
          <a:noFill/>
        </p:spPr>
        <p:txBody>
          <a:bodyPr wrap="square" rtlCol="0">
            <a:spAutoFit/>
          </a:bodyPr>
          <a:lstStyle/>
          <a:p>
            <a:r>
              <a:rPr lang="en-US" sz="1600" dirty="0"/>
              <a:t>(Ainsworth &amp; </a:t>
            </a:r>
            <a:r>
              <a:rPr lang="en-US" sz="1600" dirty="0" err="1"/>
              <a:t>Viegut</a:t>
            </a:r>
            <a:r>
              <a:rPr lang="en-US" sz="1600" dirty="0"/>
              <a:t>, 2006)</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C:\Documents and Settings\jl2860\Local Settings\Temporary Internet Files\Content.IE5\4KI61V7J\MP90044420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8350" y="2708275"/>
            <a:ext cx="243840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Box 5"/>
          <p:cNvSpPr txBox="1">
            <a:spLocks noChangeArrowheads="1"/>
          </p:cNvSpPr>
          <p:nvPr/>
        </p:nvSpPr>
        <p:spPr bwMode="auto">
          <a:xfrm>
            <a:off x="4038600" y="4572000"/>
            <a:ext cx="4114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i="1" dirty="0">
                <a:solidFill>
                  <a:schemeClr val="accent2"/>
                </a:solidFill>
                <a:latin typeface="Tw Cen MT" pitchFamily="34" charset="0"/>
              </a:rPr>
              <a:t>Good readers and writers evaluate the reliability of sources and apply that in their writing.</a:t>
            </a:r>
          </a:p>
        </p:txBody>
      </p:sp>
      <p:sp>
        <p:nvSpPr>
          <p:cNvPr id="52230" name="TextBox 7"/>
          <p:cNvSpPr txBox="1">
            <a:spLocks noChangeArrowheads="1"/>
          </p:cNvSpPr>
          <p:nvPr/>
        </p:nvSpPr>
        <p:spPr bwMode="auto">
          <a:xfrm rot="1003945">
            <a:off x="6170613" y="2868881"/>
            <a:ext cx="24669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b="1" i="1" dirty="0">
                <a:solidFill>
                  <a:schemeClr val="accent2"/>
                </a:solidFill>
                <a:latin typeface="Tw Cen MT" pitchFamily="34" charset="0"/>
              </a:rPr>
              <a:t>Everything we observe can be categorized by what we know (or don’t know). </a:t>
            </a:r>
            <a:r>
              <a:rPr lang="en-US" sz="2000" i="1" dirty="0">
                <a:solidFill>
                  <a:schemeClr val="accent2"/>
                </a:solidFill>
                <a:latin typeface="Tw Cen MT" pitchFamily="34" charset="0"/>
              </a:rPr>
              <a:t>-MATH</a:t>
            </a:r>
          </a:p>
        </p:txBody>
      </p:sp>
      <p:sp>
        <p:nvSpPr>
          <p:cNvPr id="52231" name="TextBox 8"/>
          <p:cNvSpPr txBox="1">
            <a:spLocks noChangeArrowheads="1"/>
          </p:cNvSpPr>
          <p:nvPr/>
        </p:nvSpPr>
        <p:spPr bwMode="auto">
          <a:xfrm>
            <a:off x="4003448" y="1507200"/>
            <a:ext cx="48466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b="1" i="1" dirty="0">
                <a:solidFill>
                  <a:schemeClr val="accent2"/>
                </a:solidFill>
                <a:latin typeface="Tw Cen MT" pitchFamily="34" charset="0"/>
              </a:rPr>
              <a:t>Geography has an influence on people and their lives: where you live affects how you live. </a:t>
            </a:r>
          </a:p>
        </p:txBody>
      </p:sp>
      <p:sp>
        <p:nvSpPr>
          <p:cNvPr id="52232" name="TextBox 1"/>
          <p:cNvSpPr txBox="1">
            <a:spLocks noChangeArrowheads="1"/>
          </p:cNvSpPr>
          <p:nvPr/>
        </p:nvSpPr>
        <p:spPr bwMode="auto">
          <a:xfrm>
            <a:off x="150813" y="678359"/>
            <a:ext cx="87137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4400">
                <a:solidFill>
                  <a:schemeClr val="accent2"/>
                </a:solidFill>
                <a:latin typeface="Tw Cen MT" pitchFamily="34" charset="0"/>
              </a:rPr>
              <a:t>Examples of Big Ideas</a:t>
            </a:r>
          </a:p>
        </p:txBody>
      </p:sp>
      <p:sp>
        <p:nvSpPr>
          <p:cNvPr id="2" name="Rectangle 1"/>
          <p:cNvSpPr/>
          <p:nvPr/>
        </p:nvSpPr>
        <p:spPr>
          <a:xfrm rot="19807340">
            <a:off x="564823" y="4537903"/>
            <a:ext cx="3474709" cy="923330"/>
          </a:xfrm>
          <a:prstGeom prst="rect">
            <a:avLst/>
          </a:prstGeom>
        </p:spPr>
        <p:txBody>
          <a:bodyPr wrap="square">
            <a:spAutoFit/>
          </a:bodyPr>
          <a:lstStyle/>
          <a:p>
            <a:pPr lvl="0">
              <a:spcBef>
                <a:spcPts val="0"/>
              </a:spcBef>
            </a:pPr>
            <a:r>
              <a:rPr lang="en" b="1" dirty="0">
                <a:solidFill>
                  <a:srgbClr val="002060"/>
                </a:solidFill>
                <a:latin typeface="Cambria"/>
                <a:ea typeface="Cambria"/>
                <a:cs typeface="Cambria"/>
                <a:sym typeface="Cambria"/>
              </a:rPr>
              <a:t>Historical events are responses to economic or human rights problems.  </a:t>
            </a:r>
          </a:p>
        </p:txBody>
      </p:sp>
      <p:sp>
        <p:nvSpPr>
          <p:cNvPr id="3" name="Rectangle 2"/>
          <p:cNvSpPr/>
          <p:nvPr/>
        </p:nvSpPr>
        <p:spPr>
          <a:xfrm rot="1762106">
            <a:off x="214144" y="1521896"/>
            <a:ext cx="3594954" cy="1200329"/>
          </a:xfrm>
          <a:prstGeom prst="rect">
            <a:avLst/>
          </a:prstGeom>
        </p:spPr>
        <p:txBody>
          <a:bodyPr wrap="square">
            <a:spAutoFit/>
          </a:bodyPr>
          <a:lstStyle/>
          <a:p>
            <a:pPr lvl="0">
              <a:spcBef>
                <a:spcPts val="0"/>
              </a:spcBef>
            </a:pPr>
            <a:r>
              <a:rPr lang="en" b="1" dirty="0">
                <a:solidFill>
                  <a:srgbClr val="002060"/>
                </a:solidFill>
                <a:latin typeface="Cambria"/>
                <a:ea typeface="Cambria"/>
                <a:cs typeface="Cambria"/>
                <a:sym typeface="Cambria"/>
              </a:rPr>
              <a:t>Humans attempt to resolve these problems through ADMIT:  accommodating, dominating, moving, inventing or tolerating. </a:t>
            </a:r>
          </a:p>
        </p:txBody>
      </p:sp>
      <p:sp>
        <p:nvSpPr>
          <p:cNvPr id="4" name="TextBox 3"/>
          <p:cNvSpPr txBox="1"/>
          <p:nvPr/>
        </p:nvSpPr>
        <p:spPr>
          <a:xfrm>
            <a:off x="179842" y="3134383"/>
            <a:ext cx="2179379" cy="1200329"/>
          </a:xfrm>
          <a:prstGeom prst="rect">
            <a:avLst/>
          </a:prstGeom>
          <a:noFill/>
        </p:spPr>
        <p:txBody>
          <a:bodyPr wrap="square" rtlCol="0">
            <a:spAutoFit/>
          </a:bodyPr>
          <a:lstStyle/>
          <a:p>
            <a:r>
              <a:rPr lang="en-US" b="1" dirty="0">
                <a:solidFill>
                  <a:srgbClr val="002060"/>
                </a:solidFill>
              </a:rPr>
              <a:t>All material in the universe is made of very small particles.</a:t>
            </a: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1" y="457200"/>
            <a:ext cx="8520599" cy="838200"/>
          </a:xfrm>
          <a:prstGeom prst="rect">
            <a:avLst/>
          </a:prstGeom>
        </p:spPr>
        <p:txBody>
          <a:bodyPr lIns="91425" tIns="91425" rIns="91425" bIns="91425" anchor="t" anchorCtr="0">
            <a:noAutofit/>
          </a:bodyPr>
          <a:lstStyle/>
          <a:p>
            <a:pPr lvl="0">
              <a:spcBef>
                <a:spcPts val="0"/>
              </a:spcBef>
              <a:buNone/>
            </a:pPr>
            <a:r>
              <a:rPr lang="en" sz="4200" dirty="0"/>
              <a:t>Example of Applying Big Ideas in </a:t>
            </a:r>
            <a:r>
              <a:rPr lang="en" dirty="0"/>
              <a:t>SS history </a:t>
            </a:r>
          </a:p>
        </p:txBody>
      </p:sp>
      <p:pic>
        <p:nvPicPr>
          <p:cNvPr id="2" name="Picture 1" descr="Big Ideas concept model-1.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219199"/>
            <a:ext cx="8153399" cy="4953001"/>
          </a:xfrm>
          <a:prstGeom prst="rect">
            <a:avLst/>
          </a:prstGeom>
        </p:spPr>
      </p:pic>
    </p:spTree>
    <p:extLst>
      <p:ext uri="{BB962C8B-B14F-4D97-AF65-F5344CB8AC3E}">
        <p14:creationId xmlns:p14="http://schemas.microsoft.com/office/powerpoint/2010/main" val="2445492459"/>
      </p:ext>
    </p:extLst>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1" y="593367"/>
            <a:ext cx="8520599" cy="763599"/>
          </a:xfrm>
          <a:prstGeom prst="rect">
            <a:avLst/>
          </a:prstGeom>
        </p:spPr>
        <p:txBody>
          <a:bodyPr lIns="91425" tIns="91425" rIns="91425" bIns="91425" anchor="t" anchorCtr="0">
            <a:noAutofit/>
          </a:bodyPr>
          <a:lstStyle/>
          <a:p>
            <a:pPr lvl="0">
              <a:spcBef>
                <a:spcPts val="0"/>
              </a:spcBef>
              <a:buNone/>
            </a:pPr>
            <a:r>
              <a:rPr lang="en" sz="4000" dirty="0"/>
              <a:t>Share Activity</a:t>
            </a:r>
          </a:p>
        </p:txBody>
      </p:sp>
      <p:sp>
        <p:nvSpPr>
          <p:cNvPr id="90" name="Shape 90"/>
          <p:cNvSpPr txBox="1">
            <a:spLocks noGrp="1"/>
          </p:cNvSpPr>
          <p:nvPr>
            <p:ph type="body" idx="1"/>
          </p:nvPr>
        </p:nvSpPr>
        <p:spPr>
          <a:xfrm>
            <a:off x="304800" y="1295400"/>
            <a:ext cx="8520599" cy="4555200"/>
          </a:xfrm>
          <a:prstGeom prst="rect">
            <a:avLst/>
          </a:prstGeom>
        </p:spPr>
        <p:txBody>
          <a:bodyPr lIns="91425" tIns="91425" rIns="91425" bIns="91425" anchor="t" anchorCtr="0">
            <a:noAutofit/>
          </a:bodyPr>
          <a:lstStyle/>
          <a:p>
            <a:pPr lvl="0" rtl="0">
              <a:spcBef>
                <a:spcPts val="0"/>
              </a:spcBef>
              <a:buNone/>
            </a:pPr>
            <a:r>
              <a:rPr lang="en" sz="3100" dirty="0"/>
              <a:t>With your 6 o’clock partner think about a Big Idea in English/Language Arts, Math, Science, Social Studies or an elective area (Art, Music, Health, etc.)  </a:t>
            </a:r>
          </a:p>
          <a:p>
            <a:pPr lvl="0" rtl="0">
              <a:spcBef>
                <a:spcPts val="0"/>
              </a:spcBef>
              <a:buNone/>
            </a:pPr>
            <a:r>
              <a:rPr lang="en" sz="3100" dirty="0"/>
              <a:t>How does/could that Big Idea help students answer an essential question, master the learning target, or connect prior learning to current learning?</a:t>
            </a:r>
          </a:p>
          <a:p>
            <a:pPr lvl="0">
              <a:spcBef>
                <a:spcPts val="0"/>
              </a:spcBef>
              <a:buNone/>
            </a:pPr>
            <a:r>
              <a:rPr lang="en" sz="3100" dirty="0"/>
              <a:t>Share your thinking with your partner and be prepared to share with the group. </a:t>
            </a:r>
          </a:p>
        </p:txBody>
      </p:sp>
      <p:pic>
        <p:nvPicPr>
          <p:cNvPr id="2" name="Picture 1"/>
          <p:cNvPicPr>
            <a:picLocks noChangeAspect="1"/>
          </p:cNvPicPr>
          <p:nvPr/>
        </p:nvPicPr>
        <p:blipFill>
          <a:blip r:embed="rId3" cstate="print"/>
          <a:stretch>
            <a:fillRect/>
          </a:stretch>
        </p:blipFill>
        <p:spPr>
          <a:xfrm>
            <a:off x="7686957" y="319460"/>
            <a:ext cx="1152244" cy="951058"/>
          </a:xfrm>
          <a:prstGeom prst="rect">
            <a:avLst/>
          </a:prstGeom>
        </p:spPr>
      </p:pic>
    </p:spTree>
    <p:extLst>
      <p:ext uri="{BB962C8B-B14F-4D97-AF65-F5344CB8AC3E}">
        <p14:creationId xmlns:p14="http://schemas.microsoft.com/office/powerpoint/2010/main" val="1899652345"/>
      </p:ext>
    </p:extLst>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C:\Users\dayad\Desktop\Acrobat Document_Page_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9565"/>
          <a:stretch/>
        </p:blipFill>
        <p:spPr bwMode="auto">
          <a:xfrm>
            <a:off x="71718" y="838200"/>
            <a:ext cx="9072282" cy="5181600"/>
          </a:xfrm>
          <a:prstGeom prst="rect">
            <a:avLst/>
          </a:prstGeom>
          <a:noFill/>
          <a:extLst>
            <a:ext uri="{909E8E84-426E-40DD-AFC4-6F175D3DCCD1}">
              <a14:hiddenFill xmlns:a14="http://schemas.microsoft.com/office/drawing/2010/main">
                <a:solidFill>
                  <a:srgbClr val="FFFFFF"/>
                </a:solidFill>
              </a14:hiddenFill>
            </a:ext>
          </a:extLst>
        </p:spPr>
      </p:pic>
      <p:sp>
        <p:nvSpPr>
          <p:cNvPr id="55298" name="Rectangle 2"/>
          <p:cNvSpPr>
            <a:spLocks noGrp="1" noChangeArrowheads="1"/>
          </p:cNvSpPr>
          <p:nvPr>
            <p:ph type="title"/>
          </p:nvPr>
        </p:nvSpPr>
        <p:spPr>
          <a:xfrm>
            <a:off x="527050" y="762000"/>
            <a:ext cx="8464550" cy="533400"/>
          </a:xfrm>
        </p:spPr>
        <p:txBody>
          <a:bodyPr>
            <a:noAutofit/>
          </a:bodyPr>
          <a:lstStyle/>
          <a:p>
            <a:pPr algn="ctr" eaLnBrk="1" fontAlgn="auto" hangingPunct="1">
              <a:spcAft>
                <a:spcPts val="0"/>
              </a:spcAft>
              <a:buClr>
                <a:schemeClr val="tx1"/>
              </a:buClr>
              <a:defRPr/>
            </a:pPr>
            <a:r>
              <a:rPr lang="en-US" sz="2800" dirty="0"/>
              <a:t>Unit of Study:  Determine the Big Ideas</a:t>
            </a:r>
          </a:p>
        </p:txBody>
      </p:sp>
      <p:sp>
        <p:nvSpPr>
          <p:cNvPr id="2" name="Oval 1"/>
          <p:cNvSpPr/>
          <p:nvPr/>
        </p:nvSpPr>
        <p:spPr>
          <a:xfrm>
            <a:off x="152400" y="3429000"/>
            <a:ext cx="4038600" cy="1219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grpSp>
        <p:nvGrpSpPr>
          <p:cNvPr id="24" name="Group 23"/>
          <p:cNvGrpSpPr/>
          <p:nvPr/>
        </p:nvGrpSpPr>
        <p:grpSpPr>
          <a:xfrm>
            <a:off x="7763542" y="152400"/>
            <a:ext cx="1151858" cy="914400"/>
            <a:chOff x="4867942" y="3758980"/>
            <a:chExt cx="1151858" cy="914400"/>
          </a:xfrm>
        </p:grpSpPr>
        <p:sp>
          <p:nvSpPr>
            <p:cNvPr id="25" name="Rectangle 24"/>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6" name="Picture 29" descr="C:\Users\dayad\Desktop\moedusail graphics\icons not buttons\reflec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5064039" y="6209644"/>
            <a:ext cx="3946115" cy="307777"/>
          </a:xfrm>
          <a:prstGeom prst="rect">
            <a:avLst/>
          </a:prstGeom>
          <a:noFill/>
        </p:spPr>
        <p:txBody>
          <a:bodyPr wrap="square" rtlCol="0">
            <a:spAutoFit/>
          </a:bodyPr>
          <a:lstStyle/>
          <a:p>
            <a:r>
              <a:rPr lang="en-US" sz="1400" dirty="0"/>
              <a:t>Adapted from Ainsworth, L. &amp; </a:t>
            </a:r>
            <a:r>
              <a:rPr lang="en-US" sz="1400" dirty="0" err="1"/>
              <a:t>Viegut</a:t>
            </a:r>
            <a:r>
              <a:rPr lang="en-US" sz="1400" dirty="0"/>
              <a:t>, D. (2006).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3500" y="2740025"/>
            <a:ext cx="6477000" cy="1450975"/>
          </a:xfrm>
        </p:spPr>
        <p:txBody>
          <a:bodyPr/>
          <a:lstStyle/>
          <a:p>
            <a:pPr algn="ctr" eaLnBrk="1" hangingPunct="1">
              <a:defRPr/>
            </a:pPr>
            <a:r>
              <a:rPr lang="en-US" dirty="0"/>
              <a:t>Meaningful Learning Targets</a:t>
            </a:r>
          </a:p>
        </p:txBody>
      </p:sp>
      <p:sp>
        <p:nvSpPr>
          <p:cNvPr id="15364" name="TextBox 7"/>
          <p:cNvSpPr txBox="1">
            <a:spLocks noChangeArrowheads="1"/>
          </p:cNvSpPr>
          <p:nvPr/>
        </p:nvSpPr>
        <p:spPr bwMode="auto">
          <a:xfrm>
            <a:off x="-2286000" y="5729844"/>
            <a:ext cx="220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dirty="0"/>
              <a:t>Draft: 03/27/2013 </a:t>
            </a:r>
          </a:p>
        </p:txBody>
      </p:sp>
      <p:sp>
        <p:nvSpPr>
          <p:cNvPr id="15365" name="TextBox 8"/>
          <p:cNvSpPr txBox="1">
            <a:spLocks noChangeArrowheads="1"/>
          </p:cNvSpPr>
          <p:nvPr/>
        </p:nvSpPr>
        <p:spPr bwMode="auto">
          <a:xfrm>
            <a:off x="990600" y="1752600"/>
            <a:ext cx="7162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sz="3200" dirty="0">
              <a:latin typeface="Tw Cen MT" pitchFamily="34" charset="0"/>
            </a:endParaRPr>
          </a:p>
          <a:p>
            <a:pPr algn="ctr" eaLnBrk="1" hangingPunct="1"/>
            <a:r>
              <a:rPr lang="en-US" sz="3200" dirty="0">
                <a:solidFill>
                  <a:schemeClr val="bg1"/>
                </a:solidFill>
                <a:latin typeface="Tw Cen MT" pitchFamily="34" charset="0"/>
              </a:rPr>
              <a:t>Common Formative Assessment</a:t>
            </a:r>
          </a:p>
        </p:txBody>
      </p:sp>
      <p:pic>
        <p:nvPicPr>
          <p:cNvPr id="7" name="Picture 35" descr="C:\Users\dayad\Desktop\moedusail graphics\icons not buttons\cf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204850"/>
            <a:ext cx="1151858" cy="82296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425450" y="5729844"/>
            <a:ext cx="8293100" cy="283464"/>
            <a:chOff x="12700" y="12700"/>
            <a:chExt cx="8293100" cy="283464"/>
          </a:xfrm>
        </p:grpSpPr>
        <p:pic>
          <p:nvPicPr>
            <p:cNvPr id="3" name="Picture 2"/>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2700" y="12700"/>
              <a:ext cx="804672" cy="283464"/>
            </a:xfrm>
            <a:prstGeom prst="rect">
              <a:avLst/>
            </a:prstGeom>
          </p:spPr>
        </p:pic>
        <p:sp>
          <p:nvSpPr>
            <p:cNvPr id="4" name="TextBox 3"/>
            <p:cNvSpPr txBox="1"/>
            <p:nvPr/>
          </p:nvSpPr>
          <p:spPr>
            <a:xfrm>
              <a:off x="817372" y="15933"/>
              <a:ext cx="7488428" cy="276999"/>
            </a:xfrm>
            <a:prstGeom prst="rect">
              <a:avLst/>
            </a:prstGeom>
            <a:noFill/>
          </p:spPr>
          <p:txBody>
            <a:bodyPr vert="horz" wrap="square" rtlCol="0">
              <a:spAutoFit/>
            </a:bodyPr>
            <a:lstStyle/>
            <a:p>
              <a:r>
                <a:rPr lang="en-US" sz="1200" dirty="0">
                  <a:solidFill>
                    <a:schemeClr val="bg1"/>
                  </a:solidFill>
                  <a:latin typeface="+mj-lt"/>
                </a:rPr>
                <a:t>This work is licensed under a </a:t>
              </a:r>
              <a:r>
                <a:rPr lang="en-US" sz="1200" dirty="0">
                  <a:solidFill>
                    <a:schemeClr val="bg1"/>
                  </a:solidFill>
                  <a:latin typeface="+mj-lt"/>
                  <a:hlinkClick r:id="rId5"/>
                </a:rPr>
                <a:t>Creative Commons Attribution-</a:t>
              </a:r>
              <a:r>
                <a:rPr lang="en-US" sz="1200" dirty="0" err="1">
                  <a:solidFill>
                    <a:schemeClr val="bg1"/>
                  </a:solidFill>
                  <a:latin typeface="+mj-lt"/>
                  <a:hlinkClick r:id="rId5"/>
                </a:rPr>
                <a:t>NonCommercial</a:t>
              </a:r>
              <a:r>
                <a:rPr lang="en-US" sz="1200" dirty="0">
                  <a:solidFill>
                    <a:schemeClr val="bg1"/>
                  </a:solidFill>
                  <a:latin typeface="+mj-lt"/>
                  <a:hlinkClick r:id="rId5"/>
                </a:rPr>
                <a:t>-</a:t>
              </a:r>
              <a:r>
                <a:rPr lang="en-US" sz="1200" dirty="0" err="1">
                  <a:solidFill>
                    <a:schemeClr val="bg1"/>
                  </a:solidFill>
                  <a:latin typeface="+mj-lt"/>
                  <a:hlinkClick r:id="rId5"/>
                </a:rPr>
                <a:t>NoDerivatives</a:t>
              </a:r>
              <a:r>
                <a:rPr lang="en-US" sz="1200" dirty="0">
                  <a:solidFill>
                    <a:schemeClr val="bg1"/>
                  </a:solidFill>
                  <a:latin typeface="+mj-lt"/>
                  <a:hlinkClick r:id="rId5"/>
                </a:rPr>
                <a:t> 4.0 International License</a:t>
              </a:r>
              <a:r>
                <a:rPr lang="en-US" sz="1200" dirty="0">
                  <a:solidFill>
                    <a:schemeClr val="bg1"/>
                  </a:solidFill>
                  <a:latin typeface="+mj-lt"/>
                </a:rPr>
                <a:t>.</a:t>
              </a: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04800" y="685800"/>
            <a:ext cx="8534400" cy="990600"/>
          </a:xfrm>
        </p:spPr>
        <p:txBody>
          <a:bodyPr/>
          <a:lstStyle/>
          <a:p>
            <a:pPr algn="ctr"/>
            <a:r>
              <a:rPr lang="en-US" sz="4000" dirty="0"/>
              <a:t>Key 2: Meaningful Learning Targets</a:t>
            </a:r>
          </a:p>
        </p:txBody>
      </p:sp>
      <p:sp>
        <p:nvSpPr>
          <p:cNvPr id="55299" name="Content Placeholder 2"/>
          <p:cNvSpPr>
            <a:spLocks noGrp="1"/>
          </p:cNvSpPr>
          <p:nvPr>
            <p:ph idx="1"/>
          </p:nvPr>
        </p:nvSpPr>
        <p:spPr>
          <a:xfrm>
            <a:off x="914400" y="1524000"/>
            <a:ext cx="7620000" cy="4343400"/>
          </a:xfrm>
        </p:spPr>
        <p:txBody>
          <a:bodyPr/>
          <a:lstStyle/>
          <a:p>
            <a:pPr marL="742950" indent="-742950">
              <a:buFont typeface="Tw Cen MT" pitchFamily="34" charset="0"/>
              <a:buAutoNum type="arabicPeriod"/>
            </a:pPr>
            <a:r>
              <a:rPr lang="en-US" sz="3600" dirty="0"/>
              <a:t>Determine Unit of Study</a:t>
            </a:r>
          </a:p>
          <a:p>
            <a:pPr marL="742950" indent="-742950">
              <a:buFont typeface="Tw Cen MT" pitchFamily="34" charset="0"/>
              <a:buAutoNum type="arabicPeriod"/>
            </a:pPr>
            <a:r>
              <a:rPr lang="en-US" sz="3600" dirty="0"/>
              <a:t>Identify Standard Selected for Assessment</a:t>
            </a:r>
          </a:p>
          <a:p>
            <a:pPr marL="742950" indent="-742950">
              <a:buFont typeface="Tw Cen MT" pitchFamily="34" charset="0"/>
              <a:buAutoNum type="arabicPeriod"/>
            </a:pPr>
            <a:r>
              <a:rPr lang="en-US" sz="3600" dirty="0"/>
              <a:t>Unwrap Standard Selected for Assessment</a:t>
            </a:r>
          </a:p>
          <a:p>
            <a:pPr marL="742950" indent="-742950">
              <a:buFont typeface="Tw Cen MT" pitchFamily="34" charset="0"/>
              <a:buAutoNum type="arabicPeriod"/>
            </a:pPr>
            <a:r>
              <a:rPr lang="en-US" sz="3600" dirty="0"/>
              <a:t>Write Big Ideas</a:t>
            </a:r>
          </a:p>
          <a:p>
            <a:pPr marL="742950" indent="-742950">
              <a:buFont typeface="Tw Cen MT" pitchFamily="34" charset="0"/>
              <a:buAutoNum type="arabicPeriod"/>
            </a:pPr>
            <a:r>
              <a:rPr lang="en-US" sz="3600" dirty="0">
                <a:solidFill>
                  <a:srgbClr val="FF0000"/>
                </a:solidFill>
              </a:rPr>
              <a:t>Write Essential Questions</a:t>
            </a:r>
          </a:p>
        </p:txBody>
      </p:sp>
      <p:sp>
        <p:nvSpPr>
          <p:cNvPr id="2" name="TextBox 1"/>
          <p:cNvSpPr txBox="1"/>
          <p:nvPr/>
        </p:nvSpPr>
        <p:spPr>
          <a:xfrm>
            <a:off x="4876800" y="6172200"/>
            <a:ext cx="3657600" cy="338554"/>
          </a:xfrm>
          <a:prstGeom prst="rect">
            <a:avLst/>
          </a:prstGeom>
          <a:noFill/>
        </p:spPr>
        <p:txBody>
          <a:bodyPr wrap="square" rtlCol="0">
            <a:spAutoFit/>
          </a:bodyPr>
          <a:lstStyle/>
          <a:p>
            <a:r>
              <a:rPr lang="en-US" sz="1600" dirty="0"/>
              <a:t>(Ainsworth &amp; </a:t>
            </a:r>
            <a:r>
              <a:rPr lang="en-US" sz="1600" dirty="0" err="1"/>
              <a:t>Viegut</a:t>
            </a:r>
            <a:r>
              <a:rPr lang="en-US" sz="1600" dirty="0"/>
              <a:t>, 2006)</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601662"/>
            <a:ext cx="8229600" cy="1912937"/>
          </a:xfrm>
        </p:spPr>
        <p:txBody>
          <a:bodyPr/>
          <a:lstStyle/>
          <a:p>
            <a:pPr algn="ctr"/>
            <a:r>
              <a:rPr lang="en-US" sz="6000" dirty="0"/>
              <a:t>Essential Questions</a:t>
            </a:r>
          </a:p>
        </p:txBody>
      </p:sp>
      <p:sp>
        <p:nvSpPr>
          <p:cNvPr id="58371" name="Content Placeholder 2"/>
          <p:cNvSpPr>
            <a:spLocks noGrp="1"/>
          </p:cNvSpPr>
          <p:nvPr>
            <p:ph idx="1"/>
          </p:nvPr>
        </p:nvSpPr>
        <p:spPr>
          <a:xfrm>
            <a:off x="457200" y="2667000"/>
            <a:ext cx="8229600" cy="3124200"/>
          </a:xfrm>
        </p:spPr>
        <p:txBody>
          <a:bodyPr/>
          <a:lstStyle/>
          <a:p>
            <a:pPr algn="ctr">
              <a:buFont typeface="Wingdings" pitchFamily="2" charset="2"/>
              <a:buNone/>
            </a:pPr>
            <a:r>
              <a:rPr lang="en-US" sz="4800" dirty="0">
                <a:solidFill>
                  <a:schemeClr val="accent2"/>
                </a:solidFill>
              </a:rPr>
              <a:t>“Questions, not statements, stimulate student curiosity.”</a:t>
            </a:r>
          </a:p>
        </p:txBody>
      </p:sp>
      <p:sp>
        <p:nvSpPr>
          <p:cNvPr id="2" name="TextBox 1"/>
          <p:cNvSpPr txBox="1"/>
          <p:nvPr/>
        </p:nvSpPr>
        <p:spPr>
          <a:xfrm>
            <a:off x="5662127" y="6172200"/>
            <a:ext cx="3505200" cy="338554"/>
          </a:xfrm>
          <a:prstGeom prst="rect">
            <a:avLst/>
          </a:prstGeom>
          <a:noFill/>
        </p:spPr>
        <p:txBody>
          <a:bodyPr wrap="square" rtlCol="0">
            <a:spAutoFit/>
          </a:bodyPr>
          <a:lstStyle/>
          <a:p>
            <a:r>
              <a:rPr lang="en-US" sz="1600" dirty="0"/>
              <a:t>(Ainsworth &amp; </a:t>
            </a:r>
            <a:r>
              <a:rPr lang="en-US" sz="1600" dirty="0" err="1"/>
              <a:t>Viegut</a:t>
            </a:r>
            <a:r>
              <a:rPr lang="en-US" sz="1600" dirty="0"/>
              <a:t>, 2006)</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228600" y="609600"/>
            <a:ext cx="8763000" cy="1066800"/>
          </a:xfrm>
        </p:spPr>
        <p:txBody>
          <a:bodyPr>
            <a:normAutofit/>
          </a:bodyPr>
          <a:lstStyle/>
          <a:p>
            <a:pPr algn="ctr" eaLnBrk="1" fontAlgn="auto" hangingPunct="1">
              <a:spcAft>
                <a:spcPts val="0"/>
              </a:spcAft>
              <a:defRPr/>
            </a:pPr>
            <a:r>
              <a:rPr lang="en-US" sz="3900" dirty="0"/>
              <a:t>Guidelines for Writing Essential Questions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20760428"/>
              </p:ext>
            </p:extLst>
          </p:nvPr>
        </p:nvGraphicFramePr>
        <p:xfrm>
          <a:off x="457200" y="14478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28600" y="914400"/>
            <a:ext cx="8458200" cy="1219200"/>
          </a:xfrm>
        </p:spPr>
        <p:txBody>
          <a:bodyPr/>
          <a:lstStyle/>
          <a:p>
            <a:pPr algn="ctr" eaLnBrk="1" hangingPunct="1"/>
            <a:r>
              <a:rPr lang="en-US" sz="4000" dirty="0">
                <a:cs typeface="Arial" pitchFamily="34" charset="0"/>
              </a:rPr>
              <a:t>Characteristics of Essential Questions</a:t>
            </a:r>
          </a:p>
        </p:txBody>
      </p:sp>
      <p:sp>
        <p:nvSpPr>
          <p:cNvPr id="60419" name="Rectangle 3"/>
          <p:cNvSpPr>
            <a:spLocks noGrp="1" noChangeArrowheads="1"/>
          </p:cNvSpPr>
          <p:nvPr>
            <p:ph idx="1"/>
          </p:nvPr>
        </p:nvSpPr>
        <p:spPr>
          <a:xfrm>
            <a:off x="593725" y="2286000"/>
            <a:ext cx="8169275" cy="3429000"/>
          </a:xfrm>
        </p:spPr>
        <p:txBody>
          <a:bodyPr/>
          <a:lstStyle/>
          <a:p>
            <a:pPr eaLnBrk="1" hangingPunct="1"/>
            <a:r>
              <a:rPr lang="en-US" sz="2800" dirty="0">
                <a:solidFill>
                  <a:schemeClr val="accent2"/>
                </a:solidFill>
                <a:latin typeface="Arial" pitchFamily="34" charset="0"/>
                <a:cs typeface="Arial" pitchFamily="34" charset="0"/>
              </a:rPr>
              <a:t>Cannot be answered with a “yes” or “no”</a:t>
            </a:r>
          </a:p>
          <a:p>
            <a:pPr eaLnBrk="1" hangingPunct="1"/>
            <a:r>
              <a:rPr lang="en-US" sz="2800" dirty="0">
                <a:solidFill>
                  <a:schemeClr val="accent2"/>
                </a:solidFill>
                <a:latin typeface="Arial" pitchFamily="34" charset="0"/>
                <a:cs typeface="Arial" pitchFamily="34" charset="0"/>
              </a:rPr>
              <a:t>Have no single obvious right answer</a:t>
            </a:r>
          </a:p>
          <a:p>
            <a:pPr eaLnBrk="1" hangingPunct="1"/>
            <a:r>
              <a:rPr lang="en-US" sz="2800" dirty="0">
                <a:solidFill>
                  <a:schemeClr val="accent2"/>
                </a:solidFill>
                <a:latin typeface="Arial" pitchFamily="34" charset="0"/>
                <a:cs typeface="Arial" pitchFamily="34" charset="0"/>
              </a:rPr>
              <a:t>Cannot be answered from rote memory</a:t>
            </a:r>
          </a:p>
          <a:p>
            <a:pPr eaLnBrk="1" hangingPunct="1"/>
            <a:r>
              <a:rPr lang="en-US" sz="2800" dirty="0">
                <a:solidFill>
                  <a:schemeClr val="accent2"/>
                </a:solidFill>
                <a:latin typeface="Arial" pitchFamily="34" charset="0"/>
                <a:cs typeface="Arial" pitchFamily="34" charset="0"/>
              </a:rPr>
              <a:t>Match the rigor of the “unwrapped” standard</a:t>
            </a:r>
          </a:p>
          <a:p>
            <a:pPr eaLnBrk="1" hangingPunct="1"/>
            <a:r>
              <a:rPr lang="en-US" sz="2800" dirty="0">
                <a:solidFill>
                  <a:schemeClr val="accent2"/>
                </a:solidFill>
                <a:latin typeface="Arial" pitchFamily="34" charset="0"/>
                <a:cs typeface="Arial" pitchFamily="34" charset="0"/>
              </a:rPr>
              <a:t>Go beyond who, what, when, and where to how and why</a:t>
            </a:r>
          </a:p>
          <a:p>
            <a:pPr eaLnBrk="1" hangingPunct="1"/>
            <a:endParaRPr lang="en-US" sz="2800" dirty="0"/>
          </a:p>
        </p:txBody>
      </p:sp>
      <p:sp>
        <p:nvSpPr>
          <p:cNvPr id="2" name="TextBox 1"/>
          <p:cNvSpPr txBox="1"/>
          <p:nvPr/>
        </p:nvSpPr>
        <p:spPr>
          <a:xfrm>
            <a:off x="5638800" y="6248400"/>
            <a:ext cx="3200400" cy="338554"/>
          </a:xfrm>
          <a:prstGeom prst="rect">
            <a:avLst/>
          </a:prstGeom>
          <a:noFill/>
        </p:spPr>
        <p:txBody>
          <a:bodyPr wrap="square" rtlCol="0">
            <a:spAutoFit/>
          </a:bodyPr>
          <a:lstStyle/>
          <a:p>
            <a:r>
              <a:rPr lang="en-US" sz="1600" dirty="0"/>
              <a:t>(Ainsworth &amp; </a:t>
            </a:r>
            <a:r>
              <a:rPr lang="en-US" sz="1600" dirty="0" err="1"/>
              <a:t>Viegut</a:t>
            </a:r>
            <a:r>
              <a:rPr lang="en-US" sz="1600" dirty="0"/>
              <a:t>, 2006)</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747712"/>
            <a:ext cx="9144000" cy="1233488"/>
          </a:xfrm>
        </p:spPr>
        <p:txBody>
          <a:bodyPr/>
          <a:lstStyle/>
          <a:p>
            <a:pPr algn="ctr" eaLnBrk="1" hangingPunct="1">
              <a:buClr>
                <a:schemeClr val="tx1"/>
              </a:buClr>
            </a:pPr>
            <a:r>
              <a:rPr lang="en-US" dirty="0">
                <a:cs typeface="Times New Roman" pitchFamily="18" charset="0"/>
              </a:rPr>
              <a:t>Essential Questions</a:t>
            </a:r>
            <a:br>
              <a:rPr lang="en-US" dirty="0">
                <a:cs typeface="Times New Roman" pitchFamily="18" charset="0"/>
              </a:rPr>
            </a:br>
            <a:endParaRPr lang="en-US" i="1" u="sng" dirty="0">
              <a:cs typeface="Times New Roman" pitchFamily="18" charset="0"/>
            </a:endParaRPr>
          </a:p>
        </p:txBody>
      </p:sp>
      <p:sp>
        <p:nvSpPr>
          <p:cNvPr id="61443" name="Rectangle 3"/>
          <p:cNvSpPr>
            <a:spLocks noGrp="1" noChangeArrowheads="1"/>
          </p:cNvSpPr>
          <p:nvPr>
            <p:ph idx="1"/>
          </p:nvPr>
        </p:nvSpPr>
        <p:spPr>
          <a:xfrm>
            <a:off x="457200" y="1371600"/>
            <a:ext cx="8021638" cy="2187575"/>
          </a:xfrm>
        </p:spPr>
        <p:txBody>
          <a:bodyPr/>
          <a:lstStyle/>
          <a:p>
            <a:pPr marL="0" indent="0" algn="ctr" eaLnBrk="1" hangingPunct="1">
              <a:spcBef>
                <a:spcPct val="0"/>
              </a:spcBef>
              <a:buFont typeface="Arial" pitchFamily="34" charset="0"/>
              <a:buNone/>
            </a:pPr>
            <a:r>
              <a:rPr lang="en-US" sz="2800" dirty="0">
                <a:solidFill>
                  <a:schemeClr val="accent2"/>
                </a:solidFill>
              </a:rPr>
              <a:t>Essential Question: What are literary devices? Why do authors use them?</a:t>
            </a:r>
          </a:p>
          <a:p>
            <a:pPr marL="0" indent="0" algn="ctr" eaLnBrk="1" hangingPunct="1">
              <a:spcBef>
                <a:spcPct val="0"/>
              </a:spcBef>
              <a:buFont typeface="Arial" pitchFamily="34" charset="0"/>
              <a:buNone/>
            </a:pPr>
            <a:r>
              <a:rPr lang="en-US" sz="2800" dirty="0">
                <a:solidFill>
                  <a:schemeClr val="accent2"/>
                </a:solidFill>
              </a:rPr>
              <a:t>(Big Idea: Literary devices enhance and deepen fiction’s impact upon the reader.)</a:t>
            </a:r>
          </a:p>
        </p:txBody>
      </p:sp>
      <p:sp>
        <p:nvSpPr>
          <p:cNvPr id="61444" name="Text Box 5"/>
          <p:cNvSpPr txBox="1">
            <a:spLocks noChangeArrowheads="1"/>
          </p:cNvSpPr>
          <p:nvPr/>
        </p:nvSpPr>
        <p:spPr bwMode="auto">
          <a:xfrm>
            <a:off x="1676400" y="3200400"/>
            <a:ext cx="5867400" cy="2832100"/>
          </a:xfrm>
          <a:prstGeom prst="rect">
            <a:avLst/>
          </a:prstGeom>
          <a:noFill/>
          <a:ln w="9525">
            <a:solidFill>
              <a:schemeClr val="accent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800" b="1">
                <a:solidFill>
                  <a:schemeClr val="accent2"/>
                </a:solidFill>
                <a:latin typeface="Tw Cen MT" pitchFamily="34" charset="0"/>
              </a:rPr>
              <a:t>This is an example of</a:t>
            </a:r>
          </a:p>
          <a:p>
            <a:pPr algn="ctr">
              <a:spcAft>
                <a:spcPts val="1200"/>
              </a:spcAft>
            </a:pPr>
            <a:r>
              <a:rPr lang="en-US" sz="2800" b="1">
                <a:solidFill>
                  <a:schemeClr val="accent2"/>
                </a:solidFill>
                <a:latin typeface="Tw Cen MT" pitchFamily="34" charset="0"/>
              </a:rPr>
              <a:t> a “</a:t>
            </a:r>
            <a:r>
              <a:rPr lang="en-US" sz="2800" b="1" u="sng">
                <a:solidFill>
                  <a:schemeClr val="accent2"/>
                </a:solidFill>
                <a:latin typeface="Tw Cen MT" pitchFamily="34" charset="0"/>
              </a:rPr>
              <a:t>one-two punch</a:t>
            </a:r>
            <a:r>
              <a:rPr lang="en-US" sz="2800" b="1">
                <a:solidFill>
                  <a:schemeClr val="accent2"/>
                </a:solidFill>
                <a:latin typeface="Tw Cen MT" pitchFamily="34" charset="0"/>
              </a:rPr>
              <a:t>” question.</a:t>
            </a:r>
          </a:p>
          <a:p>
            <a:pPr algn="ctr"/>
            <a:r>
              <a:rPr lang="en-US" sz="2800" b="1">
                <a:solidFill>
                  <a:schemeClr val="accent2"/>
                </a:solidFill>
                <a:latin typeface="Tw Cen MT" pitchFamily="34" charset="0"/>
              </a:rPr>
              <a:t>The Big Idea in parentheses </a:t>
            </a:r>
          </a:p>
          <a:p>
            <a:pPr algn="ctr"/>
            <a:r>
              <a:rPr lang="en-US" sz="2800" b="1">
                <a:solidFill>
                  <a:schemeClr val="accent2"/>
                </a:solidFill>
                <a:latin typeface="Tw Cen MT" pitchFamily="34" charset="0"/>
              </a:rPr>
              <a:t>is an appropriate response </a:t>
            </a:r>
          </a:p>
          <a:p>
            <a:pPr algn="ctr"/>
            <a:r>
              <a:rPr lang="en-US" sz="2800" b="1">
                <a:solidFill>
                  <a:schemeClr val="accent2"/>
                </a:solidFill>
                <a:latin typeface="Tw Cen MT" pitchFamily="34" charset="0"/>
              </a:rPr>
              <a:t>to the second part of the essential question.</a:t>
            </a:r>
          </a:p>
        </p:txBody>
      </p:sp>
      <p:sp>
        <p:nvSpPr>
          <p:cNvPr id="2" name="TextBox 1"/>
          <p:cNvSpPr txBox="1"/>
          <p:nvPr/>
        </p:nvSpPr>
        <p:spPr>
          <a:xfrm>
            <a:off x="5410200" y="6248400"/>
            <a:ext cx="3200400" cy="338554"/>
          </a:xfrm>
          <a:prstGeom prst="rect">
            <a:avLst/>
          </a:prstGeom>
          <a:noFill/>
        </p:spPr>
        <p:txBody>
          <a:bodyPr wrap="square" rtlCol="0">
            <a:spAutoFit/>
          </a:bodyPr>
          <a:lstStyle/>
          <a:p>
            <a:r>
              <a:rPr lang="en-US" sz="1600" dirty="0"/>
              <a:t>(Ainsworth &amp; </a:t>
            </a:r>
            <a:r>
              <a:rPr lang="en-US" sz="1600" dirty="0" err="1"/>
              <a:t>Viegut</a:t>
            </a:r>
            <a:r>
              <a:rPr lang="en-US" sz="1600" dirty="0"/>
              <a:t>, 2006)</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04800" y="381000"/>
            <a:ext cx="8229600" cy="1143000"/>
          </a:xfrm>
        </p:spPr>
        <p:txBody>
          <a:bodyPr/>
          <a:lstStyle/>
          <a:p>
            <a:pPr eaLnBrk="1" hangingPunct="1"/>
            <a:r>
              <a:rPr lang="en-US" dirty="0"/>
              <a:t>Some examples…</a:t>
            </a:r>
          </a:p>
        </p:txBody>
      </p:sp>
      <p:sp>
        <p:nvSpPr>
          <p:cNvPr id="3" name="Content Placeholder 2"/>
          <p:cNvSpPr>
            <a:spLocks noGrp="1"/>
          </p:cNvSpPr>
          <p:nvPr>
            <p:ph idx="1"/>
          </p:nvPr>
        </p:nvSpPr>
        <p:spPr>
          <a:xfrm>
            <a:off x="685800" y="1371600"/>
            <a:ext cx="7924800" cy="4800600"/>
          </a:xfrm>
        </p:spPr>
        <p:txBody>
          <a:bodyPr rtlCol="0">
            <a:normAutofit/>
          </a:bodyPr>
          <a:lstStyle/>
          <a:p>
            <a:pPr marL="0" indent="0" eaLnBrk="1" fontAlgn="auto" hangingPunct="1">
              <a:spcAft>
                <a:spcPts val="0"/>
              </a:spcAft>
              <a:buFont typeface="Arial" pitchFamily="34" charset="0"/>
              <a:buNone/>
              <a:defRPr/>
            </a:pPr>
            <a:r>
              <a:rPr lang="en-US" sz="4000" dirty="0">
                <a:solidFill>
                  <a:schemeClr val="accent2"/>
                </a:solidFill>
              </a:rPr>
              <a:t>What do the following essential questions have in common?</a:t>
            </a:r>
          </a:p>
          <a:p>
            <a:pPr marL="693738" indent="-236538" eaLnBrk="1" fontAlgn="auto" hangingPunct="1">
              <a:spcAft>
                <a:spcPts val="0"/>
              </a:spcAft>
              <a:buFont typeface="Arial" pitchFamily="34" charset="0"/>
              <a:buChar char="•"/>
              <a:defRPr/>
            </a:pPr>
            <a:r>
              <a:rPr lang="en-US" sz="2800" dirty="0">
                <a:solidFill>
                  <a:schemeClr val="accent2"/>
                </a:solidFill>
              </a:rPr>
              <a:t>What should I do when I am stuck as a reader?</a:t>
            </a:r>
          </a:p>
          <a:p>
            <a:pPr marL="693738" indent="-236538" eaLnBrk="1" fontAlgn="auto" hangingPunct="1">
              <a:spcAft>
                <a:spcPts val="0"/>
              </a:spcAft>
              <a:buFont typeface="Arial" pitchFamily="34" charset="0"/>
              <a:buChar char="•"/>
              <a:defRPr/>
            </a:pPr>
            <a:r>
              <a:rPr lang="en-US" sz="2800" dirty="0">
                <a:solidFill>
                  <a:schemeClr val="accent2"/>
                </a:solidFill>
              </a:rPr>
              <a:t>What strategies could I use to solve this problem?</a:t>
            </a:r>
          </a:p>
          <a:p>
            <a:pPr marL="693738" indent="-236538" eaLnBrk="1" fontAlgn="auto" hangingPunct="1">
              <a:spcAft>
                <a:spcPts val="0"/>
              </a:spcAft>
              <a:buFont typeface="Arial" pitchFamily="34" charset="0"/>
              <a:buChar char="•"/>
              <a:defRPr/>
            </a:pPr>
            <a:r>
              <a:rPr lang="en-US" sz="2800" dirty="0">
                <a:solidFill>
                  <a:schemeClr val="accent2"/>
                </a:solidFill>
              </a:rPr>
              <a:t>How does geography affect civilizations?</a:t>
            </a:r>
          </a:p>
          <a:p>
            <a:pPr marL="693738" indent="-236538" eaLnBrk="1" fontAlgn="auto" hangingPunct="1">
              <a:spcAft>
                <a:spcPts val="0"/>
              </a:spcAft>
              <a:buFont typeface="Arial" pitchFamily="34" charset="0"/>
              <a:buChar char="•"/>
              <a:defRPr/>
            </a:pPr>
            <a:r>
              <a:rPr lang="en-US" sz="2800" dirty="0">
                <a:solidFill>
                  <a:schemeClr val="accent2"/>
                </a:solidFill>
              </a:rPr>
              <a:t>How do I decide how much debt to take on?</a:t>
            </a:r>
          </a:p>
          <a:p>
            <a:pPr marL="693738" indent="-236538" eaLnBrk="1" fontAlgn="auto" hangingPunct="1">
              <a:spcAft>
                <a:spcPts val="0"/>
              </a:spcAft>
              <a:buFont typeface="Arial" pitchFamily="34" charset="0"/>
              <a:buChar char="•"/>
              <a:defRPr/>
            </a:pPr>
            <a:r>
              <a:rPr lang="en-US" sz="2800" dirty="0">
                <a:solidFill>
                  <a:schemeClr val="accent2"/>
                </a:solidFill>
              </a:rPr>
              <a:t>How do I know who I can trust when I need help?</a:t>
            </a:r>
          </a:p>
          <a:p>
            <a:pPr marL="457200" indent="0" eaLnBrk="1" fontAlgn="auto" hangingPunct="1">
              <a:spcAft>
                <a:spcPts val="0"/>
              </a:spcAft>
              <a:buNone/>
              <a:defRPr/>
            </a:pPr>
            <a:endParaRPr lang="en-US" sz="2800" dirty="0">
              <a:solidFill>
                <a:schemeClr val="accent2"/>
              </a:solidFill>
            </a:endParaRPr>
          </a:p>
        </p:txBody>
      </p:sp>
    </p:spTree>
    <p:extLst>
      <p:ext uri="{BB962C8B-B14F-4D97-AF65-F5344CB8AC3E}">
        <p14:creationId xmlns:p14="http://schemas.microsoft.com/office/powerpoint/2010/main" val="134816457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762000" y="762000"/>
            <a:ext cx="7315200" cy="914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Some non-examples…</a:t>
            </a:r>
          </a:p>
        </p:txBody>
      </p:sp>
      <p:sp>
        <p:nvSpPr>
          <p:cNvPr id="3" name="Content Placeholder 2"/>
          <p:cNvSpPr>
            <a:spLocks noGrp="1"/>
          </p:cNvSpPr>
          <p:nvPr>
            <p:ph idx="1"/>
          </p:nvPr>
        </p:nvSpPr>
        <p:spPr>
          <a:xfrm>
            <a:off x="762000" y="1676400"/>
            <a:ext cx="7924800" cy="4267200"/>
          </a:xfrm>
        </p:spPr>
        <p:txBody>
          <a:bodyPr rtlCol="0">
            <a:normAutofit lnSpcReduction="10000"/>
          </a:bodyPr>
          <a:lstStyle/>
          <a:p>
            <a:pPr eaLnBrk="1" fontAlgn="auto" hangingPunct="1">
              <a:spcAft>
                <a:spcPts val="0"/>
              </a:spcAft>
              <a:buFont typeface="Arial" pitchFamily="34" charset="0"/>
              <a:buNone/>
              <a:defRPr/>
            </a:pPr>
            <a:r>
              <a:rPr lang="en-US" sz="4000" dirty="0">
                <a:solidFill>
                  <a:schemeClr val="accent2"/>
                </a:solidFill>
              </a:rPr>
              <a:t>What do you notice about these questions?</a:t>
            </a:r>
          </a:p>
          <a:p>
            <a:pPr marL="693738" indent="-236538">
              <a:buFont typeface="Arial" pitchFamily="34" charset="0"/>
              <a:buChar char="•"/>
              <a:tabLst>
                <a:tab pos="693738" algn="l"/>
              </a:tabLst>
              <a:defRPr/>
            </a:pPr>
            <a:r>
              <a:rPr lang="en-US" sz="2800" dirty="0">
                <a:solidFill>
                  <a:schemeClr val="accent2"/>
                </a:solidFill>
              </a:rPr>
              <a:t>Is this fiction or nonfiction?</a:t>
            </a:r>
          </a:p>
          <a:p>
            <a:pPr marL="693738" indent="-236538">
              <a:buFont typeface="Arial" pitchFamily="34" charset="0"/>
              <a:buChar char="•"/>
              <a:tabLst>
                <a:tab pos="693738" algn="l"/>
              </a:tabLst>
              <a:defRPr/>
            </a:pPr>
            <a:r>
              <a:rPr lang="en-US" sz="2800" dirty="0">
                <a:solidFill>
                  <a:schemeClr val="accent2"/>
                </a:solidFill>
              </a:rPr>
              <a:t>Is plus or minus used in a subtraction problem?</a:t>
            </a:r>
          </a:p>
          <a:p>
            <a:pPr marL="693738" indent="-236538">
              <a:buFont typeface="Arial" pitchFamily="34" charset="0"/>
              <a:buChar char="•"/>
              <a:tabLst>
                <a:tab pos="693738" algn="l"/>
              </a:tabLst>
              <a:defRPr/>
            </a:pPr>
            <a:r>
              <a:rPr lang="en-US" sz="2800" dirty="0">
                <a:solidFill>
                  <a:schemeClr val="accent2"/>
                </a:solidFill>
              </a:rPr>
              <a:t>Which geographical feature affected Egypt?</a:t>
            </a:r>
          </a:p>
          <a:p>
            <a:pPr marL="693738" indent="-236538" eaLnBrk="1" fontAlgn="auto" hangingPunct="1">
              <a:spcAft>
                <a:spcPts val="0"/>
              </a:spcAft>
              <a:buFont typeface="Arial" pitchFamily="34" charset="0"/>
              <a:buChar char="•"/>
              <a:tabLst>
                <a:tab pos="693738" algn="l"/>
              </a:tabLst>
              <a:defRPr/>
            </a:pPr>
            <a:r>
              <a:rPr lang="en-US" sz="2800" dirty="0">
                <a:solidFill>
                  <a:schemeClr val="accent2"/>
                </a:solidFill>
              </a:rPr>
              <a:t>What is the problem with adjustable rate mortgages?</a:t>
            </a:r>
          </a:p>
          <a:p>
            <a:pPr marL="693738" indent="-236538">
              <a:buFont typeface="Arial" pitchFamily="34" charset="0"/>
              <a:buChar char="•"/>
              <a:tabLst>
                <a:tab pos="693738" algn="l"/>
              </a:tabLst>
              <a:defRPr/>
            </a:pPr>
            <a:r>
              <a:rPr lang="en-US" sz="2800" dirty="0">
                <a:solidFill>
                  <a:schemeClr val="accent2"/>
                </a:solidFill>
              </a:rPr>
              <a:t>Which person can we trust?</a:t>
            </a:r>
          </a:p>
          <a:p>
            <a:pPr marL="693738" indent="-236538" eaLnBrk="1" fontAlgn="auto" hangingPunct="1">
              <a:spcAft>
                <a:spcPts val="0"/>
              </a:spcAft>
              <a:buFont typeface="Arial" pitchFamily="34" charset="0"/>
              <a:buChar char="•"/>
              <a:tabLst>
                <a:tab pos="693738" algn="l"/>
              </a:tabLst>
              <a:defRPr/>
            </a:pPr>
            <a:endParaRPr lang="en-US" sz="2800" dirty="0">
              <a:solidFill>
                <a:schemeClr val="accent2"/>
              </a:solidFill>
            </a:endParaRPr>
          </a:p>
        </p:txBody>
      </p:sp>
    </p:spTree>
    <p:extLst>
      <p:ext uri="{BB962C8B-B14F-4D97-AF65-F5344CB8AC3E}">
        <p14:creationId xmlns:p14="http://schemas.microsoft.com/office/powerpoint/2010/main" val="127527758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609600" y="762000"/>
            <a:ext cx="8305800" cy="914400"/>
          </a:xfrm>
        </p:spPr>
        <p:txBody>
          <a:bodyPr/>
          <a:lstStyle/>
          <a:p>
            <a:pPr algn="ctr" eaLnBrk="1" hangingPunct="1"/>
            <a:r>
              <a:rPr lang="en-US" dirty="0"/>
              <a:t>Checking for Understanding</a:t>
            </a:r>
          </a:p>
        </p:txBody>
      </p:sp>
      <p:sp>
        <p:nvSpPr>
          <p:cNvPr id="64515" name="Content Placeholder 2"/>
          <p:cNvSpPr>
            <a:spLocks noGrp="1"/>
          </p:cNvSpPr>
          <p:nvPr>
            <p:ph idx="1"/>
          </p:nvPr>
        </p:nvSpPr>
        <p:spPr>
          <a:xfrm>
            <a:off x="762000" y="1828800"/>
            <a:ext cx="7543800" cy="4114800"/>
          </a:xfrm>
        </p:spPr>
        <p:txBody>
          <a:bodyPr/>
          <a:lstStyle/>
          <a:p>
            <a:pPr marL="742950" indent="-742950" algn="ctr" eaLnBrk="1" hangingPunct="1">
              <a:lnSpc>
                <a:spcPct val="90000"/>
              </a:lnSpc>
              <a:buFont typeface="Arial" pitchFamily="34" charset="0"/>
              <a:buNone/>
            </a:pPr>
            <a:r>
              <a:rPr lang="en-US" sz="4000" dirty="0">
                <a:solidFill>
                  <a:schemeClr val="accent3"/>
                </a:solidFill>
              </a:rPr>
              <a:t>Literature</a:t>
            </a:r>
          </a:p>
          <a:p>
            <a:pPr marL="742950" indent="-742950" eaLnBrk="1" hangingPunct="1">
              <a:lnSpc>
                <a:spcPct val="90000"/>
              </a:lnSpc>
              <a:buFont typeface="Calibri" pitchFamily="34" charset="0"/>
              <a:buAutoNum type="arabicPeriod"/>
            </a:pPr>
            <a:r>
              <a:rPr lang="en-US" sz="4000" dirty="0">
                <a:solidFill>
                  <a:schemeClr val="accent2"/>
                </a:solidFill>
              </a:rPr>
              <a:t>Must a book be popular to be a </a:t>
            </a:r>
            <a:r>
              <a:rPr lang="ja-JP" altLang="en-US" sz="4000" dirty="0">
                <a:solidFill>
                  <a:schemeClr val="accent2"/>
                </a:solidFill>
                <a:cs typeface="HGPｺﾞｼｯｸE"/>
              </a:rPr>
              <a:t>“</a:t>
            </a:r>
            <a:r>
              <a:rPr lang="en-US" sz="4000" dirty="0">
                <a:solidFill>
                  <a:schemeClr val="accent2"/>
                </a:solidFill>
              </a:rPr>
              <a:t>great</a:t>
            </a:r>
            <a:r>
              <a:rPr lang="ja-JP" altLang="en-US" sz="4000" dirty="0">
                <a:solidFill>
                  <a:schemeClr val="accent2"/>
                </a:solidFill>
                <a:cs typeface="HGPｺﾞｼｯｸE"/>
              </a:rPr>
              <a:t>”</a:t>
            </a:r>
            <a:r>
              <a:rPr lang="en-US" sz="4000" dirty="0">
                <a:solidFill>
                  <a:schemeClr val="accent2"/>
                </a:solidFill>
              </a:rPr>
              <a:t> book?</a:t>
            </a:r>
          </a:p>
          <a:p>
            <a:pPr marL="742950" indent="-742950" eaLnBrk="1" hangingPunct="1">
              <a:lnSpc>
                <a:spcPct val="90000"/>
              </a:lnSpc>
              <a:buFont typeface="Calibri" pitchFamily="34" charset="0"/>
              <a:buAutoNum type="arabicPeriod"/>
            </a:pPr>
            <a:r>
              <a:rPr lang="en-US" sz="4000" dirty="0">
                <a:solidFill>
                  <a:schemeClr val="accent2"/>
                </a:solidFill>
              </a:rPr>
              <a:t>How old is </a:t>
            </a:r>
            <a:r>
              <a:rPr lang="en-US" sz="4000" i="1" dirty="0">
                <a:solidFill>
                  <a:schemeClr val="accent2"/>
                </a:solidFill>
              </a:rPr>
              <a:t>Romeo and Juliet</a:t>
            </a:r>
            <a:r>
              <a:rPr lang="en-US" sz="4000" dirty="0">
                <a:solidFill>
                  <a:schemeClr val="accent2"/>
                </a:solidFill>
              </a:rPr>
              <a:t>?</a:t>
            </a:r>
          </a:p>
          <a:p>
            <a:pPr marL="742950" indent="-742950" eaLnBrk="1" hangingPunct="1">
              <a:lnSpc>
                <a:spcPct val="90000"/>
              </a:lnSpc>
              <a:buFont typeface="Calibri" pitchFamily="34" charset="0"/>
              <a:buAutoNum type="arabicPeriod"/>
            </a:pPr>
            <a:r>
              <a:rPr lang="en-US" sz="4000" dirty="0">
                <a:solidFill>
                  <a:schemeClr val="accent2"/>
                </a:solidFill>
              </a:rPr>
              <a:t>How timeless is </a:t>
            </a:r>
            <a:r>
              <a:rPr lang="en-US" sz="4000" i="1" dirty="0">
                <a:solidFill>
                  <a:schemeClr val="accent2"/>
                </a:solidFill>
              </a:rPr>
              <a:t>Romeo and Juliet</a:t>
            </a:r>
            <a:r>
              <a:rPr lang="en-US" sz="4000" dirty="0">
                <a:solidFill>
                  <a:schemeClr val="accent2"/>
                </a:solidFill>
              </a:rPr>
              <a:t>?</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2"/>
          <p:cNvSpPr>
            <a:spLocks noGrp="1"/>
          </p:cNvSpPr>
          <p:nvPr>
            <p:ph idx="1"/>
          </p:nvPr>
        </p:nvSpPr>
        <p:spPr>
          <a:xfrm>
            <a:off x="914400" y="2286000"/>
            <a:ext cx="7543800" cy="3352800"/>
          </a:xfrm>
        </p:spPr>
        <p:txBody>
          <a:bodyPr/>
          <a:lstStyle/>
          <a:p>
            <a:pPr marL="742950" indent="-742950" algn="ctr" eaLnBrk="1" hangingPunct="1">
              <a:buFont typeface="Arial" pitchFamily="34" charset="0"/>
              <a:buNone/>
              <a:defRPr/>
            </a:pPr>
            <a:r>
              <a:rPr lang="en-US" sz="4000" dirty="0">
                <a:solidFill>
                  <a:schemeClr val="accent3"/>
                </a:solidFill>
              </a:rPr>
              <a:t>Grammar</a:t>
            </a:r>
          </a:p>
          <a:p>
            <a:pPr marL="742950" indent="-742950">
              <a:lnSpc>
                <a:spcPct val="90000"/>
              </a:lnSpc>
              <a:buFont typeface="+mj-lt"/>
              <a:buAutoNum type="arabicPeriod" startAt="4"/>
              <a:defRPr/>
            </a:pPr>
            <a:r>
              <a:rPr lang="en-US" sz="4000" dirty="0">
                <a:solidFill>
                  <a:schemeClr val="accent2"/>
                </a:solidFill>
              </a:rPr>
              <a:t>What is the predicate?</a:t>
            </a:r>
          </a:p>
          <a:p>
            <a:pPr marL="742950" indent="-742950">
              <a:lnSpc>
                <a:spcPct val="90000"/>
              </a:lnSpc>
              <a:buFont typeface="+mj-lt"/>
              <a:buAutoNum type="arabicPeriod" startAt="4"/>
              <a:defRPr/>
            </a:pPr>
            <a:r>
              <a:rPr lang="en-US" sz="4000" dirty="0">
                <a:solidFill>
                  <a:schemeClr val="accent2"/>
                </a:solidFill>
              </a:rPr>
              <a:t>Can a complete sentence be created without the subject?</a:t>
            </a:r>
          </a:p>
        </p:txBody>
      </p:sp>
      <p:sp>
        <p:nvSpPr>
          <p:cNvPr id="5" name="Title 1"/>
          <p:cNvSpPr txBox="1">
            <a:spLocks/>
          </p:cNvSpPr>
          <p:nvPr/>
        </p:nvSpPr>
        <p:spPr bwMode="auto">
          <a:xfrm>
            <a:off x="609600" y="838200"/>
            <a:ext cx="830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tx2"/>
                </a:solidFill>
                <a:latin typeface="Tw Cen MT" pitchFamily="34" charset="0"/>
              </a:defRPr>
            </a:lvl2pPr>
            <a:lvl3pPr algn="ctr" rtl="0" eaLnBrk="1" fontAlgn="base" hangingPunct="1">
              <a:spcBef>
                <a:spcPct val="0"/>
              </a:spcBef>
              <a:spcAft>
                <a:spcPct val="0"/>
              </a:spcAft>
              <a:defRPr sz="4400">
                <a:solidFill>
                  <a:schemeClr val="tx2"/>
                </a:solidFill>
                <a:latin typeface="Tw Cen MT" pitchFamily="34" charset="0"/>
              </a:defRPr>
            </a:lvl3pPr>
            <a:lvl4pPr algn="ctr" rtl="0" eaLnBrk="1" fontAlgn="base" hangingPunct="1">
              <a:spcBef>
                <a:spcPct val="0"/>
              </a:spcBef>
              <a:spcAft>
                <a:spcPct val="0"/>
              </a:spcAft>
              <a:defRPr sz="4400">
                <a:solidFill>
                  <a:schemeClr val="tx2"/>
                </a:solidFill>
                <a:latin typeface="Tw Cen MT" pitchFamily="34" charset="0"/>
              </a:defRPr>
            </a:lvl4pPr>
            <a:lvl5pPr algn="ctr" rtl="0" eaLnBrk="1" fontAlgn="base" hangingPunct="1">
              <a:spcBef>
                <a:spcPct val="0"/>
              </a:spcBef>
              <a:spcAft>
                <a:spcPct val="0"/>
              </a:spcAft>
              <a:defRPr sz="4400">
                <a:solidFill>
                  <a:schemeClr val="tx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a:lstStyle>
          <a:p>
            <a:r>
              <a:rPr lang="en-US" dirty="0"/>
              <a:t>Checking for Understanding</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0"/>
            <a:ext cx="8610600" cy="3505200"/>
          </a:xfrm>
        </p:spPr>
        <p:txBody>
          <a:bodyPr rtlCol="0">
            <a:noAutofit/>
          </a:bodyPr>
          <a:lstStyle/>
          <a:p>
            <a:pPr marL="742950" indent="-742950" algn="ctr" eaLnBrk="1" fontAlgn="auto" hangingPunct="1">
              <a:spcAft>
                <a:spcPts val="0"/>
              </a:spcAft>
              <a:buFont typeface="Arial" pitchFamily="34" charset="0"/>
              <a:buNone/>
              <a:defRPr/>
            </a:pPr>
            <a:r>
              <a:rPr lang="en-US" sz="4000" dirty="0">
                <a:solidFill>
                  <a:schemeClr val="accent3"/>
                </a:solidFill>
              </a:rPr>
              <a:t>Math</a:t>
            </a:r>
          </a:p>
          <a:p>
            <a:pPr marL="742950" indent="-742950">
              <a:buFont typeface="+mj-lt"/>
              <a:buAutoNum type="arabicPeriod" startAt="6"/>
              <a:defRPr/>
            </a:pPr>
            <a:r>
              <a:rPr lang="en-US" sz="4000" dirty="0">
                <a:solidFill>
                  <a:schemeClr val="accent2"/>
                </a:solidFill>
              </a:rPr>
              <a:t>What operation should be used to solve this word problem?</a:t>
            </a:r>
          </a:p>
          <a:p>
            <a:pPr marL="742950" indent="-742950">
              <a:buFont typeface="+mj-lt"/>
              <a:buAutoNum type="arabicPeriod" startAt="6"/>
              <a:defRPr/>
            </a:pPr>
            <a:r>
              <a:rPr lang="en-US" sz="4000" dirty="0">
                <a:solidFill>
                  <a:schemeClr val="accent2"/>
                </a:solidFill>
              </a:rPr>
              <a:t>What does the (+) symbol tell you to do?</a:t>
            </a:r>
          </a:p>
        </p:txBody>
      </p:sp>
      <p:sp>
        <p:nvSpPr>
          <p:cNvPr id="5" name="Title 1"/>
          <p:cNvSpPr txBox="1">
            <a:spLocks/>
          </p:cNvSpPr>
          <p:nvPr/>
        </p:nvSpPr>
        <p:spPr bwMode="auto">
          <a:xfrm>
            <a:off x="609600" y="533400"/>
            <a:ext cx="8305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tx2"/>
                </a:solidFill>
                <a:latin typeface="Tw Cen MT" pitchFamily="34" charset="0"/>
              </a:defRPr>
            </a:lvl2pPr>
            <a:lvl3pPr algn="ctr" rtl="0" eaLnBrk="1" fontAlgn="base" hangingPunct="1">
              <a:spcBef>
                <a:spcPct val="0"/>
              </a:spcBef>
              <a:spcAft>
                <a:spcPct val="0"/>
              </a:spcAft>
              <a:defRPr sz="4400">
                <a:solidFill>
                  <a:schemeClr val="tx2"/>
                </a:solidFill>
                <a:latin typeface="Tw Cen MT" pitchFamily="34" charset="0"/>
              </a:defRPr>
            </a:lvl3pPr>
            <a:lvl4pPr algn="ctr" rtl="0" eaLnBrk="1" fontAlgn="base" hangingPunct="1">
              <a:spcBef>
                <a:spcPct val="0"/>
              </a:spcBef>
              <a:spcAft>
                <a:spcPct val="0"/>
              </a:spcAft>
              <a:defRPr sz="4400">
                <a:solidFill>
                  <a:schemeClr val="tx2"/>
                </a:solidFill>
                <a:latin typeface="Tw Cen MT" pitchFamily="34" charset="0"/>
              </a:defRPr>
            </a:lvl4pPr>
            <a:lvl5pPr algn="ctr" rtl="0" eaLnBrk="1" fontAlgn="base" hangingPunct="1">
              <a:spcBef>
                <a:spcPct val="0"/>
              </a:spcBef>
              <a:spcAft>
                <a:spcPct val="0"/>
              </a:spcAft>
              <a:defRPr sz="4400">
                <a:solidFill>
                  <a:schemeClr val="tx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a:lstStyle>
          <a:p>
            <a:r>
              <a:rPr lang="en-US" dirty="0"/>
              <a:t>Checking for Understanding</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838200"/>
            <a:ext cx="8686800" cy="2667000"/>
          </a:xfrm>
        </p:spPr>
        <p:txBody>
          <a:bodyPr/>
          <a:lstStyle/>
          <a:p>
            <a:pPr algn="l"/>
            <a:r>
              <a:rPr lang="en-US" sz="2400" b="1" dirty="0">
                <a:latin typeface="+mn-lt"/>
              </a:rPr>
              <a:t>                                          </a:t>
            </a:r>
            <a:r>
              <a:rPr lang="en-US" sz="3200" b="1" dirty="0">
                <a:latin typeface="+mn-lt"/>
              </a:rPr>
              <a:t>Acknowledgements</a:t>
            </a:r>
            <a:br>
              <a:rPr lang="en-US" sz="4000" dirty="0">
                <a:latin typeface="+mn-lt"/>
              </a:rPr>
            </a:br>
            <a:br>
              <a:rPr lang="en-US" sz="1600" dirty="0">
                <a:latin typeface="+mn-lt"/>
              </a:rPr>
            </a:br>
            <a:r>
              <a:rPr lang="en-US" sz="1800" dirty="0">
                <a:latin typeface="+mn-lt"/>
              </a:rPr>
              <a:t>Special thanks to all contributors to the development and revision of this module.</a:t>
            </a:r>
            <a:br>
              <a:rPr lang="en-US" sz="1800" dirty="0">
                <a:latin typeface="+mn-lt"/>
              </a:rPr>
            </a:br>
            <a:br>
              <a:rPr lang="en-US" sz="1600" dirty="0">
                <a:latin typeface="+mn-lt"/>
              </a:rPr>
            </a:br>
            <a:r>
              <a:rPr lang="en-US" sz="1600" dirty="0">
                <a:latin typeface="+mn-lt"/>
              </a:rPr>
              <a:t>The original collection of learning packages was rolled-out for use by Regional Professional Development Center (RPDC) Consultants in July 2013 after being developed by a team of content experts. The collection of learning packages was developed through efforts funded by the Missouri State Personnel Development Grant (SPDG). The following individual/groups are thanked immensely for their hard work in developing this package.</a:t>
            </a:r>
            <a:br>
              <a:rPr lang="en-US" sz="1600" dirty="0">
                <a:latin typeface="+mn-lt"/>
              </a:rPr>
            </a:br>
            <a:endParaRPr lang="en-US" sz="1600" dirty="0">
              <a:latin typeface="+mn-lt"/>
            </a:endParaRPr>
          </a:p>
        </p:txBody>
      </p:sp>
      <p:sp>
        <p:nvSpPr>
          <p:cNvPr id="3" name="Subtitle 2"/>
          <p:cNvSpPr>
            <a:spLocks noGrp="1"/>
          </p:cNvSpPr>
          <p:nvPr>
            <p:ph type="subTitle" idx="1"/>
          </p:nvPr>
        </p:nvSpPr>
        <p:spPr>
          <a:xfrm>
            <a:off x="228600" y="3505200"/>
            <a:ext cx="8610600" cy="2514600"/>
          </a:xfrm>
        </p:spPr>
        <p:txBody>
          <a:bodyPr/>
          <a:lstStyle/>
          <a:p>
            <a:pPr algn="l"/>
            <a:r>
              <a:rPr lang="en-US" sz="1600" dirty="0">
                <a:latin typeface="+mn-lt"/>
              </a:rPr>
              <a:t>----------------------------------------------------------------------------------------------------------------------------------------</a:t>
            </a:r>
          </a:p>
          <a:p>
            <a:pPr algn="l"/>
            <a:r>
              <a:rPr lang="en-US" sz="1600" dirty="0">
                <a:latin typeface="+mn-lt"/>
              </a:rPr>
              <a:t>Content Development Support	</a:t>
            </a:r>
          </a:p>
          <a:p>
            <a:pPr algn="l"/>
            <a:r>
              <a:rPr lang="en-US" sz="1600" dirty="0">
                <a:latin typeface="+mn-lt"/>
              </a:rPr>
              <a:t>	UMKC Institute for Human Development</a:t>
            </a:r>
          </a:p>
          <a:p>
            <a:pPr algn="l"/>
            <a:r>
              <a:rPr lang="en-US" sz="1600" dirty="0">
                <a:latin typeface="+mn-lt"/>
              </a:rPr>
              <a:t>		Ronda Jenson, Director	Stefanie Lindsay</a:t>
            </a:r>
          </a:p>
          <a:p>
            <a:pPr algn="l"/>
            <a:r>
              <a:rPr lang="en-US" sz="1600" dirty="0">
                <a:latin typeface="+mn-lt"/>
              </a:rPr>
              <a:t>		Arden Day			Carla Williams</a:t>
            </a:r>
          </a:p>
          <a:p>
            <a:pPr algn="l"/>
            <a:r>
              <a:rPr lang="en-US" sz="1600" dirty="0">
                <a:latin typeface="+mn-lt"/>
              </a:rPr>
              <a:t>		Jodi Arnold	</a:t>
            </a:r>
          </a:p>
          <a:p>
            <a:pPr algn="l"/>
            <a:endParaRPr lang="en-US" sz="1600" dirty="0">
              <a:latin typeface="+mn-lt"/>
            </a:endParaRPr>
          </a:p>
          <a:p>
            <a:pPr algn="l"/>
            <a:r>
              <a:rPr lang="en-US" sz="1600" dirty="0">
                <a:latin typeface="+mn-lt"/>
              </a:rPr>
              <a:t>SPDG Management Team</a:t>
            </a:r>
          </a:p>
        </p:txBody>
      </p:sp>
      <p:pic>
        <p:nvPicPr>
          <p:cNvPr id="5" name="Picture 4"/>
          <p:cNvPicPr>
            <a:picLocks noChangeAspect="1"/>
          </p:cNvPicPr>
          <p:nvPr/>
        </p:nvPicPr>
        <p:blipFill>
          <a:blip r:embed="rId3" cstate="print"/>
          <a:stretch>
            <a:fillRect/>
          </a:stretch>
        </p:blipFill>
        <p:spPr>
          <a:xfrm>
            <a:off x="7848600" y="242018"/>
            <a:ext cx="1146147" cy="823031"/>
          </a:xfrm>
          <a:prstGeom prst="rect">
            <a:avLst/>
          </a:prstGeom>
        </p:spPr>
      </p:pic>
    </p:spTree>
    <p:extLst>
      <p:ext uri="{BB962C8B-B14F-4D97-AF65-F5344CB8AC3E}">
        <p14:creationId xmlns:p14="http://schemas.microsoft.com/office/powerpoint/2010/main" val="37477976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ww.glasbergen.com/wp-content/gallery/sales/sell51.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609600"/>
            <a:ext cx="7786663" cy="557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dayad\Desktop\Acrobat Document_Page_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4130"/>
          <a:stretch/>
        </p:blipFill>
        <p:spPr bwMode="auto">
          <a:xfrm>
            <a:off x="-20787" y="685800"/>
            <a:ext cx="9072282" cy="5257800"/>
          </a:xfrm>
          <a:prstGeom prst="rect">
            <a:avLst/>
          </a:prstGeom>
          <a:noFill/>
          <a:extLst>
            <a:ext uri="{909E8E84-426E-40DD-AFC4-6F175D3DCCD1}">
              <a14:hiddenFill xmlns:a14="http://schemas.microsoft.com/office/drawing/2010/main">
                <a:solidFill>
                  <a:srgbClr val="FFFFFF"/>
                </a:solidFill>
              </a14:hiddenFill>
            </a:ext>
          </a:extLst>
        </p:spPr>
      </p:pic>
      <p:sp>
        <p:nvSpPr>
          <p:cNvPr id="68610" name="Rectangle 2"/>
          <p:cNvSpPr>
            <a:spLocks noGrp="1" noChangeArrowheads="1"/>
          </p:cNvSpPr>
          <p:nvPr>
            <p:ph type="title"/>
          </p:nvPr>
        </p:nvSpPr>
        <p:spPr>
          <a:xfrm>
            <a:off x="228600" y="76200"/>
            <a:ext cx="8305800" cy="914400"/>
          </a:xfrm>
        </p:spPr>
        <p:txBody>
          <a:bodyPr/>
          <a:lstStyle/>
          <a:p>
            <a:pPr algn="ctr" eaLnBrk="1" hangingPunct="1">
              <a:buClr>
                <a:schemeClr val="tx1"/>
              </a:buClr>
            </a:pPr>
            <a:br>
              <a:rPr lang="en-US" sz="4000" dirty="0"/>
            </a:br>
            <a:r>
              <a:rPr lang="en-US" sz="2800" dirty="0"/>
              <a:t>Unit of Study: Write Essential Questions</a:t>
            </a:r>
          </a:p>
        </p:txBody>
      </p:sp>
      <p:sp>
        <p:nvSpPr>
          <p:cNvPr id="2" name="Oval 1"/>
          <p:cNvSpPr/>
          <p:nvPr/>
        </p:nvSpPr>
        <p:spPr>
          <a:xfrm>
            <a:off x="3978684" y="3124200"/>
            <a:ext cx="4800600" cy="13716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grpSp>
        <p:nvGrpSpPr>
          <p:cNvPr id="5" name="Group 4"/>
          <p:cNvGrpSpPr/>
          <p:nvPr/>
        </p:nvGrpSpPr>
        <p:grpSpPr>
          <a:xfrm>
            <a:off x="7924800" y="161012"/>
            <a:ext cx="1197429" cy="783983"/>
            <a:chOff x="4867942" y="3758980"/>
            <a:chExt cx="1151858" cy="914400"/>
          </a:xfrm>
        </p:grpSpPr>
        <p:sp>
          <p:nvSpPr>
            <p:cNvPr id="6" name="Rectangle 5"/>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29" descr="C:\Users\dayad\Desktop\moedusail graphics\icons not buttons\reflec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5064039" y="6209644"/>
            <a:ext cx="3946115" cy="307777"/>
          </a:xfrm>
          <a:prstGeom prst="rect">
            <a:avLst/>
          </a:prstGeom>
          <a:noFill/>
        </p:spPr>
        <p:txBody>
          <a:bodyPr wrap="square" rtlCol="0">
            <a:spAutoFit/>
          </a:bodyPr>
          <a:lstStyle/>
          <a:p>
            <a:r>
              <a:rPr lang="en-US" sz="1400" dirty="0"/>
              <a:t>Adapted from Ainsworth, L. &amp; </a:t>
            </a:r>
            <a:r>
              <a:rPr lang="en-US" sz="1400" dirty="0" err="1"/>
              <a:t>Viegut</a:t>
            </a:r>
            <a:r>
              <a:rPr lang="en-US" sz="1400" dirty="0"/>
              <a:t>, D. (2006).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838200" y="762000"/>
            <a:ext cx="7315200" cy="942975"/>
          </a:xfrm>
        </p:spPr>
        <p:txBody>
          <a:bodyPr/>
          <a:lstStyle/>
          <a:p>
            <a:pPr algn="ctr"/>
            <a:r>
              <a:rPr lang="en-US" dirty="0"/>
              <a:t>Share Activity</a:t>
            </a:r>
          </a:p>
        </p:txBody>
      </p:sp>
      <p:sp>
        <p:nvSpPr>
          <p:cNvPr id="69635" name="Content Placeholder 2"/>
          <p:cNvSpPr>
            <a:spLocks noGrp="1"/>
          </p:cNvSpPr>
          <p:nvPr>
            <p:ph idx="1"/>
          </p:nvPr>
        </p:nvSpPr>
        <p:spPr>
          <a:xfrm>
            <a:off x="838200" y="2192338"/>
            <a:ext cx="7315200" cy="3540125"/>
          </a:xfrm>
        </p:spPr>
        <p:txBody>
          <a:bodyPr/>
          <a:lstStyle/>
          <a:p>
            <a:r>
              <a:rPr lang="en-US" sz="3600" dirty="0">
                <a:solidFill>
                  <a:schemeClr val="accent2"/>
                </a:solidFill>
              </a:rPr>
              <a:t>With your 12 o’clock partner:</a:t>
            </a:r>
          </a:p>
          <a:p>
            <a:pPr lvl="1"/>
            <a:r>
              <a:rPr lang="en-US" sz="3200" dirty="0">
                <a:solidFill>
                  <a:schemeClr val="accent2"/>
                </a:solidFill>
              </a:rPr>
              <a:t>What would be the benefits of using Essential Questions in your classroom for both the teacher and the student?</a:t>
            </a:r>
          </a:p>
          <a:p>
            <a:pPr lvl="1"/>
            <a:endParaRPr lang="en-US" sz="3200" dirty="0">
              <a:solidFill>
                <a:schemeClr val="accent2"/>
              </a:solidFill>
            </a:endParaRPr>
          </a:p>
        </p:txBody>
      </p:sp>
      <p:pic>
        <p:nvPicPr>
          <p:cNvPr id="2" name="Picture 1"/>
          <p:cNvPicPr>
            <a:picLocks noChangeAspect="1"/>
          </p:cNvPicPr>
          <p:nvPr/>
        </p:nvPicPr>
        <p:blipFill>
          <a:blip r:embed="rId3" cstate="print"/>
          <a:stretch>
            <a:fillRect/>
          </a:stretch>
        </p:blipFill>
        <p:spPr>
          <a:xfrm>
            <a:off x="7696200" y="286471"/>
            <a:ext cx="1152244" cy="951058"/>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533400" y="655638"/>
            <a:ext cx="8229600" cy="1096962"/>
          </a:xfrm>
        </p:spPr>
        <p:txBody>
          <a:bodyPr/>
          <a:lstStyle/>
          <a:p>
            <a:pPr algn="ctr"/>
            <a:r>
              <a:rPr lang="en-US" dirty="0"/>
              <a:t>Gallery Walk Poster	</a:t>
            </a:r>
          </a:p>
        </p:txBody>
      </p:sp>
      <p:sp>
        <p:nvSpPr>
          <p:cNvPr id="70659" name="Content Placeholder 2"/>
          <p:cNvSpPr>
            <a:spLocks noGrp="1"/>
          </p:cNvSpPr>
          <p:nvPr>
            <p:ph idx="1"/>
          </p:nvPr>
        </p:nvSpPr>
        <p:spPr>
          <a:xfrm>
            <a:off x="1143000" y="1905000"/>
            <a:ext cx="7620000" cy="3962400"/>
          </a:xfrm>
        </p:spPr>
        <p:txBody>
          <a:bodyPr/>
          <a:lstStyle/>
          <a:p>
            <a:pPr marL="0" indent="0">
              <a:buFont typeface="Wingdings" pitchFamily="2" charset="2"/>
              <a:buNone/>
            </a:pPr>
            <a:r>
              <a:rPr lang="en-US" dirty="0">
                <a:solidFill>
                  <a:schemeClr val="accent2"/>
                </a:solidFill>
              </a:rPr>
              <a:t>Create a poster displaying your</a:t>
            </a:r>
          </a:p>
          <a:p>
            <a:pPr marL="742950" indent="-742950">
              <a:lnSpc>
                <a:spcPct val="90000"/>
              </a:lnSpc>
              <a:buFont typeface="Calibri" pitchFamily="34" charset="0"/>
              <a:buAutoNum type="arabicPeriod"/>
            </a:pPr>
            <a:r>
              <a:rPr lang="en-US" dirty="0">
                <a:solidFill>
                  <a:schemeClr val="accent2"/>
                </a:solidFill>
              </a:rPr>
              <a:t>Unit of Study</a:t>
            </a:r>
          </a:p>
          <a:p>
            <a:pPr marL="742950" indent="-742950">
              <a:lnSpc>
                <a:spcPct val="90000"/>
              </a:lnSpc>
              <a:buFont typeface="Calibri" pitchFamily="34" charset="0"/>
              <a:buAutoNum type="arabicPeriod"/>
            </a:pPr>
            <a:r>
              <a:rPr lang="en-US" dirty="0">
                <a:solidFill>
                  <a:schemeClr val="accent2"/>
                </a:solidFill>
              </a:rPr>
              <a:t>Identified Standard Selected for Assessment</a:t>
            </a:r>
          </a:p>
          <a:p>
            <a:pPr marL="742950" indent="-742950">
              <a:lnSpc>
                <a:spcPct val="90000"/>
              </a:lnSpc>
              <a:buFont typeface="Calibri" pitchFamily="34" charset="0"/>
              <a:buAutoNum type="arabicPeriod"/>
            </a:pPr>
            <a:r>
              <a:rPr lang="en-US" dirty="0">
                <a:solidFill>
                  <a:schemeClr val="accent2"/>
                </a:solidFill>
              </a:rPr>
              <a:t>Unwrapped Standard Selected for Assessment</a:t>
            </a:r>
          </a:p>
          <a:p>
            <a:pPr marL="742950" indent="-742950">
              <a:lnSpc>
                <a:spcPct val="90000"/>
              </a:lnSpc>
              <a:buFont typeface="Calibri" pitchFamily="34" charset="0"/>
              <a:buAutoNum type="arabicPeriod"/>
            </a:pPr>
            <a:r>
              <a:rPr lang="en-US" dirty="0">
                <a:solidFill>
                  <a:schemeClr val="accent2"/>
                </a:solidFill>
              </a:rPr>
              <a:t>Big Ideas</a:t>
            </a:r>
          </a:p>
          <a:p>
            <a:pPr marL="742950" indent="-742950">
              <a:lnSpc>
                <a:spcPct val="90000"/>
              </a:lnSpc>
              <a:buFont typeface="Calibri" pitchFamily="34" charset="0"/>
              <a:buAutoNum type="arabicPeriod"/>
            </a:pPr>
            <a:r>
              <a:rPr lang="en-US" dirty="0">
                <a:solidFill>
                  <a:schemeClr val="accent2"/>
                </a:solidFill>
              </a:rPr>
              <a:t>Essential Questions</a:t>
            </a:r>
          </a:p>
          <a:p>
            <a:pPr marL="0" indent="0">
              <a:buFont typeface="Tw Cen MT" pitchFamily="34" charset="0"/>
              <a:buAutoNum type="arabicPeriod"/>
            </a:pPr>
            <a:endParaRPr lang="en-US" dirty="0"/>
          </a:p>
          <a:p>
            <a:pPr marL="0" indent="0">
              <a:buFont typeface="Wingdings" pitchFamily="2" charset="2"/>
              <a:buNone/>
            </a:pP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algn="ctr"/>
            <a:r>
              <a:rPr lang="en-US" sz="4000" dirty="0"/>
              <a:t>Gallery Walk</a:t>
            </a:r>
          </a:p>
        </p:txBody>
      </p:sp>
      <p:sp>
        <p:nvSpPr>
          <p:cNvPr id="71683" name="Content Placeholder 2"/>
          <p:cNvSpPr>
            <a:spLocks noGrp="1"/>
          </p:cNvSpPr>
          <p:nvPr>
            <p:ph idx="1"/>
          </p:nvPr>
        </p:nvSpPr>
        <p:spPr/>
        <p:txBody>
          <a:bodyPr/>
          <a:lstStyle/>
          <a:p>
            <a:r>
              <a:rPr lang="en-US" dirty="0">
                <a:solidFill>
                  <a:schemeClr val="accent2"/>
                </a:solidFill>
              </a:rPr>
              <a:t>Participants will use post-it notes to provide feedback to the work of individuals or teams.</a:t>
            </a:r>
          </a:p>
          <a:p>
            <a:r>
              <a:rPr lang="en-US" dirty="0">
                <a:solidFill>
                  <a:schemeClr val="accent2"/>
                </a:solidFill>
              </a:rPr>
              <a:t>Participants will note ideas to take back to their team and share.</a:t>
            </a:r>
          </a:p>
          <a:p>
            <a:endParaRPr lang="en-US" dirty="0"/>
          </a:p>
        </p:txBody>
      </p:sp>
      <p:grpSp>
        <p:nvGrpSpPr>
          <p:cNvPr id="4" name="Group 3"/>
          <p:cNvGrpSpPr/>
          <p:nvPr/>
        </p:nvGrpSpPr>
        <p:grpSpPr>
          <a:xfrm>
            <a:off x="7763542" y="152400"/>
            <a:ext cx="1151858" cy="914400"/>
            <a:chOff x="4867942" y="3758980"/>
            <a:chExt cx="1151858" cy="914400"/>
          </a:xfrm>
        </p:grpSpPr>
        <p:sp>
          <p:nvSpPr>
            <p:cNvPr id="5" name="Rectangle 4"/>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9"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a:t>
            </a:r>
          </a:p>
        </p:txBody>
      </p:sp>
      <p:sp>
        <p:nvSpPr>
          <p:cNvPr id="3" name="Content Placeholder 2"/>
          <p:cNvSpPr>
            <a:spLocks noGrp="1"/>
          </p:cNvSpPr>
          <p:nvPr>
            <p:ph idx="1"/>
          </p:nvPr>
        </p:nvSpPr>
        <p:spPr/>
        <p:txBody>
          <a:bodyPr/>
          <a:lstStyle/>
          <a:p>
            <a:r>
              <a:rPr lang="en-US" dirty="0"/>
              <a:t>Why do we use targets to guide instruction?</a:t>
            </a:r>
          </a:p>
          <a:p>
            <a:r>
              <a:rPr lang="en-US" dirty="0"/>
              <a:t>How do we use targets to help students guide their own learning?</a:t>
            </a:r>
          </a:p>
          <a:p>
            <a:endParaRPr lang="en-US" dirty="0"/>
          </a:p>
        </p:txBody>
      </p:sp>
    </p:spTree>
    <p:extLst>
      <p:ext uri="{BB962C8B-B14F-4D97-AF65-F5344CB8AC3E}">
        <p14:creationId xmlns:p14="http://schemas.microsoft.com/office/powerpoint/2010/main" val="34347699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CLOSING &amp; Follow-up</a:t>
            </a:r>
          </a:p>
        </p:txBody>
      </p:sp>
      <p:sp>
        <p:nvSpPr>
          <p:cNvPr id="3" name="Text Placeholder 2"/>
          <p:cNvSpPr>
            <a:spLocks noGrp="1"/>
          </p:cNvSpPr>
          <p:nvPr>
            <p:ph type="subTitle" idx="1"/>
          </p:nvPr>
        </p:nvSpPr>
        <p:spPr/>
        <p:txBody>
          <a:bodyPr/>
          <a:lstStyle/>
          <a:p>
            <a:r>
              <a:rPr lang="en-US" dirty="0"/>
              <a:t>Common Formative Assessment</a:t>
            </a:r>
            <a:endParaRPr lang="en-US" sz="1600" dirty="0"/>
          </a:p>
          <a:p>
            <a:r>
              <a:rPr lang="en-US" sz="3600" b="1" dirty="0"/>
              <a:t>Meaningful Learning Targets</a:t>
            </a:r>
          </a:p>
        </p:txBody>
      </p:sp>
      <p:pic>
        <p:nvPicPr>
          <p:cNvPr id="4" name="Picture 20" descr="C:\Users\dayad\Desktop\moedusail graphics\icons not buttons\effective instru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0500" y="200025"/>
            <a:ext cx="1151859"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7569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457200" y="609600"/>
            <a:ext cx="8229600" cy="731838"/>
          </a:xfrm>
        </p:spPr>
        <p:txBody>
          <a:bodyPr/>
          <a:lstStyle/>
          <a:p>
            <a:r>
              <a:rPr lang="en-US" altLang="en-US" sz="4000"/>
              <a:t>Practice Profile</a:t>
            </a:r>
          </a:p>
        </p:txBody>
      </p:sp>
      <p:sp>
        <p:nvSpPr>
          <p:cNvPr id="118788" name="TextBox 1"/>
          <p:cNvSpPr txBox="1">
            <a:spLocks noChangeArrowheads="1"/>
          </p:cNvSpPr>
          <p:nvPr/>
        </p:nvSpPr>
        <p:spPr bwMode="auto">
          <a:xfrm>
            <a:off x="8382000" y="63246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F9249BA9-5A89-47F4-967F-FBB7C3C3E436}" type="slidenum">
              <a:rPr lang="en-US" altLang="en-US" sz="1800">
                <a:latin typeface="Arial" panose="020B0604020202020204" pitchFamily="34" charset="0"/>
              </a:rPr>
              <a:pPr>
                <a:spcBef>
                  <a:spcPct val="0"/>
                </a:spcBef>
                <a:buClrTx/>
                <a:buFontTx/>
                <a:buNone/>
              </a:pPr>
              <a:t>67</a:t>
            </a:fld>
            <a:endParaRPr lang="en-US" altLang="en-US" sz="1800">
              <a:latin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1350064"/>
            <a:ext cx="7239000" cy="4745400"/>
          </a:xfrm>
          <a:prstGeom prst="rect">
            <a:avLst/>
          </a:prstGeom>
        </p:spPr>
      </p:pic>
    </p:spTree>
    <p:extLst>
      <p:ext uri="{BB962C8B-B14F-4D97-AF65-F5344CB8AC3E}">
        <p14:creationId xmlns:p14="http://schemas.microsoft.com/office/powerpoint/2010/main" val="17247802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091707"/>
            <a:ext cx="3309870" cy="766293"/>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sz="4000" dirty="0"/>
              <a:t>Self-Assessment Practice Profile</a:t>
            </a:r>
          </a:p>
        </p:txBody>
      </p:sp>
      <p:sp>
        <p:nvSpPr>
          <p:cNvPr id="10" name="Text Placeholder 9"/>
          <p:cNvSpPr>
            <a:spLocks noGrp="1"/>
          </p:cNvSpPr>
          <p:nvPr>
            <p:ph type="body" idx="1"/>
          </p:nvPr>
        </p:nvSpPr>
        <p:spPr>
          <a:xfrm>
            <a:off x="363256" y="1600204"/>
            <a:ext cx="3899651" cy="537704"/>
          </a:xfrm>
        </p:spPr>
        <p:txBody>
          <a:bodyPr/>
          <a:lstStyle/>
          <a:p>
            <a:pPr marL="177800" indent="0" algn="ctr">
              <a:buNone/>
            </a:pPr>
            <a:r>
              <a:rPr lang="en-US" dirty="0"/>
              <a:t>Excel Workbook</a:t>
            </a:r>
          </a:p>
        </p:txBody>
      </p:sp>
      <p:sp>
        <p:nvSpPr>
          <p:cNvPr id="11" name="Text Placeholder 10"/>
          <p:cNvSpPr>
            <a:spLocks noGrp="1"/>
          </p:cNvSpPr>
          <p:nvPr>
            <p:ph type="body" idx="2"/>
          </p:nvPr>
        </p:nvSpPr>
        <p:spPr>
          <a:xfrm>
            <a:off x="4583805" y="1574445"/>
            <a:ext cx="4779135" cy="524825"/>
          </a:xfrm>
        </p:spPr>
        <p:txBody>
          <a:bodyPr/>
          <a:lstStyle/>
          <a:p>
            <a:pPr marL="177800" indent="0">
              <a:buNone/>
            </a:pPr>
            <a:r>
              <a:rPr lang="en-US" dirty="0"/>
              <a:t>http://sapp.missouripd.org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125028"/>
            <a:ext cx="4518179" cy="33961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595" y="2137908"/>
            <a:ext cx="2856972" cy="3828810"/>
          </a:xfrm>
          <a:prstGeom prst="rect">
            <a:avLst/>
          </a:prstGeom>
        </p:spPr>
      </p:pic>
    </p:spTree>
    <p:extLst>
      <p:ext uri="{BB962C8B-B14F-4D97-AF65-F5344CB8AC3E}">
        <p14:creationId xmlns:p14="http://schemas.microsoft.com/office/powerpoint/2010/main" val="11555993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Fidelity</a:t>
            </a:r>
          </a:p>
        </p:txBody>
      </p:sp>
      <p:graphicFrame>
        <p:nvGraphicFramePr>
          <p:cNvPr id="3" name="Table 2"/>
          <p:cNvGraphicFramePr>
            <a:graphicFrameLocks noGrp="1"/>
          </p:cNvGraphicFramePr>
          <p:nvPr/>
        </p:nvGraphicFramePr>
        <p:xfrm>
          <a:off x="1603375" y="1952466"/>
          <a:ext cx="5937250" cy="3897630"/>
        </p:xfrm>
        <a:graphic>
          <a:graphicData uri="http://schemas.openxmlformats.org/drawingml/2006/table">
            <a:tbl>
              <a:tblPr firstRow="1" firstCol="1" bandRow="1"/>
              <a:tblGrid>
                <a:gridCol w="2682875">
                  <a:extLst>
                    <a:ext uri="{9D8B030D-6E8A-4147-A177-3AD203B41FA5}">
                      <a16:colId xmlns:a16="http://schemas.microsoft.com/office/drawing/2014/main" val="20000"/>
                    </a:ext>
                  </a:extLst>
                </a:gridCol>
                <a:gridCol w="400050">
                  <a:extLst>
                    <a:ext uri="{9D8B030D-6E8A-4147-A177-3AD203B41FA5}">
                      <a16:colId xmlns:a16="http://schemas.microsoft.com/office/drawing/2014/main" val="20001"/>
                    </a:ext>
                  </a:extLst>
                </a:gridCol>
                <a:gridCol w="598170">
                  <a:extLst>
                    <a:ext uri="{9D8B030D-6E8A-4147-A177-3AD203B41FA5}">
                      <a16:colId xmlns:a16="http://schemas.microsoft.com/office/drawing/2014/main" val="20002"/>
                    </a:ext>
                  </a:extLst>
                </a:gridCol>
                <a:gridCol w="316230">
                  <a:extLst>
                    <a:ext uri="{9D8B030D-6E8A-4147-A177-3AD203B41FA5}">
                      <a16:colId xmlns:a16="http://schemas.microsoft.com/office/drawing/2014/main" val="20003"/>
                    </a:ext>
                  </a:extLst>
                </a:gridCol>
                <a:gridCol w="1939925">
                  <a:extLst>
                    <a:ext uri="{9D8B030D-6E8A-4147-A177-3AD203B41FA5}">
                      <a16:colId xmlns:a16="http://schemas.microsoft.com/office/drawing/2014/main" val="20004"/>
                    </a:ext>
                  </a:extLst>
                </a:gridCol>
              </a:tblGrid>
              <a:tr h="0">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Partially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partially or no, please explain.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342900" marR="0" lvl="0" indent="-342900">
                        <a:lnSpc>
                          <a:spcPct val="115000"/>
                        </a:lnSpc>
                        <a:spcBef>
                          <a:spcPts val="0"/>
                        </a:spcBef>
                        <a:spcAft>
                          <a:spcPts val="0"/>
                        </a:spcAft>
                        <a:buFont typeface="Times New Roman" panose="02020603050405020304" pitchFamily="18" charset="0"/>
                        <a:buAutoNum type="arabicPeriod"/>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Common formative assessment is linked to selected learning standards.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342900" marR="0" lvl="0" indent="-342900">
                        <a:spcBef>
                          <a:spcPts val="0"/>
                        </a:spcBef>
                        <a:spcAft>
                          <a:spcPts val="0"/>
                        </a:spcAft>
                        <a:buFont typeface="Times New Roman" panose="02020603050405020304" pitchFamily="18" charset="0"/>
                        <a:buAutoNum type="arabicPeriod"/>
                      </a:pPr>
                      <a:r>
                        <a:rPr lang="en-US" sz="1100">
                          <a:solidFill>
                            <a:srgbClr val="000000"/>
                          </a:solidFill>
                          <a:effectLst/>
                          <a:latin typeface="Calibri" panose="020F0502020204030204" pitchFamily="34" charset="0"/>
                          <a:ea typeface="Times New Roman" panose="02020603050405020304" pitchFamily="18" charset="0"/>
                          <a:cs typeface="Garamond" panose="02020404030301010803" pitchFamily="18" charset="0"/>
                        </a:rPr>
                        <a:t>Learning goal engages higher order thinking processes. </a:t>
                      </a:r>
                      <a:endParaRPr lang="en-US" sz="1200">
                        <a:solidFill>
                          <a:srgbClr val="000000"/>
                        </a:solidFill>
                        <a:effectLst/>
                        <a:latin typeface="Calibri" panose="020F0502020204030204" pitchFamily="34" charset="0"/>
                        <a:ea typeface="Times New Roman" panose="02020603050405020304" pitchFamily="18" charset="0"/>
                        <a:cs typeface="Garamond" panose="02020404030301010803"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342900" marR="0" lvl="0" indent="-342900">
                        <a:spcBef>
                          <a:spcPts val="0"/>
                        </a:spcBef>
                        <a:spcAft>
                          <a:spcPts val="0"/>
                        </a:spcAft>
                        <a:buFont typeface="Times New Roman" panose="02020603050405020304" pitchFamily="18" charset="0"/>
                        <a:buAutoNum type="arabicPeriod"/>
                      </a:pPr>
                      <a:r>
                        <a:rPr lang="en-US" sz="1100">
                          <a:solidFill>
                            <a:srgbClr val="000000"/>
                          </a:solidFill>
                          <a:effectLst/>
                          <a:latin typeface="Calibri" panose="020F0502020204030204" pitchFamily="34" charset="0"/>
                          <a:ea typeface="Times New Roman" panose="02020603050405020304" pitchFamily="18" charset="0"/>
                          <a:cs typeface="Garamond" panose="02020404030301010803" pitchFamily="18" charset="0"/>
                        </a:rPr>
                        <a:t>Learning goal can be accomplished in the course of a unit.</a:t>
                      </a:r>
                      <a:endParaRPr lang="en-US" sz="1200">
                        <a:solidFill>
                          <a:srgbClr val="000000"/>
                        </a:solidFill>
                        <a:effectLst/>
                        <a:latin typeface="Calibri" panose="020F0502020204030204" pitchFamily="34" charset="0"/>
                        <a:ea typeface="Times New Roman" panose="02020603050405020304" pitchFamily="18" charset="0"/>
                        <a:cs typeface="Garamond" panose="02020404030301010803"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342900" marR="0" lvl="0" indent="-342900">
                        <a:spcBef>
                          <a:spcPts val="0"/>
                        </a:spcBef>
                        <a:spcAft>
                          <a:spcPts val="0"/>
                        </a:spcAft>
                        <a:buFont typeface="Times New Roman" panose="02020603050405020304" pitchFamily="18" charset="0"/>
                        <a:buAutoNum type="arabicPeriod"/>
                      </a:pPr>
                      <a:r>
                        <a:rPr lang="en-US" sz="1100">
                          <a:solidFill>
                            <a:srgbClr val="000000"/>
                          </a:solidFill>
                          <a:effectLst/>
                          <a:latin typeface="Calibri" panose="020F0502020204030204" pitchFamily="34" charset="0"/>
                          <a:ea typeface="Times New Roman" panose="02020603050405020304" pitchFamily="18" charset="0"/>
                          <a:cs typeface="Garamond" panose="02020404030301010803" pitchFamily="18" charset="0"/>
                        </a:rPr>
                        <a:t>Learning target is written in language that students can clearly understand.</a:t>
                      </a:r>
                      <a:endParaRPr lang="en-US" sz="1200">
                        <a:solidFill>
                          <a:srgbClr val="000000"/>
                        </a:solidFill>
                        <a:effectLst/>
                        <a:latin typeface="Calibri" panose="020F0502020204030204" pitchFamily="34" charset="0"/>
                        <a:ea typeface="Times New Roman" panose="02020603050405020304" pitchFamily="18" charset="0"/>
                        <a:cs typeface="Garamond" panose="02020404030301010803"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342900" marR="0" lvl="0" indent="-342900">
                        <a:lnSpc>
                          <a:spcPct val="115000"/>
                        </a:lnSpc>
                        <a:spcBef>
                          <a:spcPts val="0"/>
                        </a:spcBef>
                        <a:spcAft>
                          <a:spcPts val="0"/>
                        </a:spcAft>
                        <a:buFont typeface="Times New Roman" panose="02020603050405020304" pitchFamily="18" charset="0"/>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Learning target is clearly explained to students.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L="342900" marR="0" lvl="0" indent="-342900">
                        <a:lnSpc>
                          <a:spcPct val="115000"/>
                        </a:lnSpc>
                        <a:spcBef>
                          <a:spcPts val="0"/>
                        </a:spcBef>
                        <a:spcAft>
                          <a:spcPts val="0"/>
                        </a:spcAft>
                        <a:buFont typeface="Times New Roman" panose="02020603050405020304" pitchFamily="18" charset="0"/>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Success criteria are written in language that students can clearly understand in a rubric or checklist.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342900" marR="0" lvl="0" indent="-342900">
                        <a:lnSpc>
                          <a:spcPct val="115000"/>
                        </a:lnSpc>
                        <a:spcBef>
                          <a:spcPts val="0"/>
                        </a:spcBef>
                        <a:spcAft>
                          <a:spcPts val="0"/>
                        </a:spcAft>
                        <a:buFont typeface="Times New Roman" panose="02020603050405020304" pitchFamily="18" charset="0"/>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Students receive feedback based on learning goal and their assessment results.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marL="342900" marR="0" lvl="0" indent="-342900">
                        <a:lnSpc>
                          <a:spcPct val="115000"/>
                        </a:lnSpc>
                        <a:spcBef>
                          <a:spcPts val="0"/>
                        </a:spcBef>
                        <a:spcAft>
                          <a:spcPts val="0"/>
                        </a:spcAft>
                        <a:buFont typeface="Times New Roman" panose="02020603050405020304" pitchFamily="18" charset="0"/>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The quality of assessment items for measuring mastery is reviewed and items revised as needed.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marL="228600" marR="0" algn="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0963115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2362200"/>
          </a:xfrm>
        </p:spPr>
        <p:txBody>
          <a:bodyPr/>
          <a:lstStyle/>
          <a:p>
            <a:pPr algn="l"/>
            <a:r>
              <a:rPr lang="en-US" sz="2400" dirty="0">
                <a:latin typeface="+mn-lt"/>
              </a:rPr>
              <a:t>	      Initial Content Development Team, 2013</a:t>
            </a:r>
            <a:br>
              <a:rPr lang="en-US" sz="1600" dirty="0">
                <a:latin typeface="+mn-lt"/>
              </a:rPr>
            </a:br>
            <a:r>
              <a:rPr lang="en-US" sz="1600" dirty="0">
                <a:latin typeface="+mn-lt"/>
              </a:rPr>
              <a:t>		</a:t>
            </a:r>
            <a:br>
              <a:rPr lang="en-US" sz="1600" dirty="0">
                <a:latin typeface="+mn-lt"/>
              </a:rPr>
            </a:br>
            <a:r>
              <a:rPr lang="en-US" sz="1600" dirty="0">
                <a:latin typeface="+mn-lt"/>
              </a:rPr>
              <a:t>Rob Gordon, Team Leader, MO PLC		Rebecca Rider, SE RPDC</a:t>
            </a:r>
            <a:br>
              <a:rPr lang="en-US" sz="1600" dirty="0">
                <a:latin typeface="+mn-lt"/>
              </a:rPr>
            </a:br>
            <a:r>
              <a:rPr lang="en-US" sz="1600" dirty="0">
                <a:latin typeface="+mn-lt"/>
              </a:rPr>
              <a:t>Alan Bancroft, C RPDC				Kelley Ritter, SW RPDC</a:t>
            </a:r>
            <a:br>
              <a:rPr lang="en-US" sz="1600" dirty="0">
                <a:latin typeface="+mn-lt"/>
              </a:rPr>
            </a:br>
            <a:r>
              <a:rPr lang="en-US" sz="1600" dirty="0">
                <a:latin typeface="+mn-lt"/>
              </a:rPr>
              <a:t>Debra Cole, </a:t>
            </a:r>
            <a:r>
              <a:rPr lang="en-US" sz="1600" dirty="0" err="1">
                <a:latin typeface="+mn-lt"/>
              </a:rPr>
              <a:t>StL</a:t>
            </a:r>
            <a:r>
              <a:rPr lang="en-US" sz="1600" dirty="0">
                <a:latin typeface="+mn-lt"/>
              </a:rPr>
              <a:t>, RPDC				Jay Roth, SW, RPDC</a:t>
            </a:r>
            <a:br>
              <a:rPr lang="en-US" sz="1600" dirty="0">
                <a:latin typeface="+mn-lt"/>
              </a:rPr>
            </a:br>
            <a:r>
              <a:rPr lang="en-US" sz="1600" dirty="0">
                <a:latin typeface="+mn-lt"/>
              </a:rPr>
              <a:t>Cheri </a:t>
            </a:r>
            <a:r>
              <a:rPr lang="en-US" sz="1600" dirty="0" err="1">
                <a:latin typeface="+mn-lt"/>
              </a:rPr>
              <a:t>Fuemmeler</a:t>
            </a:r>
            <a:r>
              <a:rPr lang="en-US" sz="1600" dirty="0">
                <a:latin typeface="+mn-lt"/>
              </a:rPr>
              <a:t>, SE RPDC			Jana Scott, HOM, RPDC</a:t>
            </a:r>
            <a:br>
              <a:rPr lang="en-US" sz="1600" dirty="0">
                <a:latin typeface="+mn-lt"/>
              </a:rPr>
            </a:br>
            <a:r>
              <a:rPr lang="en-US" sz="1600" dirty="0">
                <a:latin typeface="+mn-lt"/>
              </a:rPr>
              <a:t>Jane Jackson, NW RPDC			Thea Scott, DESE</a:t>
            </a:r>
            <a:br>
              <a:rPr lang="en-US" sz="1600" dirty="0">
                <a:latin typeface="+mn-lt"/>
              </a:rPr>
            </a:br>
            <a:r>
              <a:rPr lang="en-US" sz="1600" dirty="0">
                <a:latin typeface="+mn-lt"/>
              </a:rPr>
              <a:t>Melanie Whitener Needling, SE RPDC		Alicia Wilson, KC RPDC</a:t>
            </a:r>
            <a:br>
              <a:rPr lang="en-US" sz="1600" dirty="0">
                <a:latin typeface="+mn-lt"/>
              </a:rPr>
            </a:br>
            <a:r>
              <a:rPr lang="en-US" sz="1600" dirty="0">
                <a:latin typeface="+mn-lt"/>
              </a:rPr>
              <a:t>Linda Null, SE RPDC</a:t>
            </a:r>
          </a:p>
        </p:txBody>
      </p:sp>
      <p:sp>
        <p:nvSpPr>
          <p:cNvPr id="3" name="Subtitle 2"/>
          <p:cNvSpPr>
            <a:spLocks noGrp="1"/>
          </p:cNvSpPr>
          <p:nvPr>
            <p:ph type="subTitle" idx="1"/>
          </p:nvPr>
        </p:nvSpPr>
        <p:spPr>
          <a:xfrm>
            <a:off x="685800" y="3352800"/>
            <a:ext cx="7772400" cy="2286000"/>
          </a:xfrm>
        </p:spPr>
        <p:txBody>
          <a:bodyPr/>
          <a:lstStyle/>
          <a:p>
            <a:pPr algn="l"/>
            <a:endParaRPr lang="en-US" sz="1600" dirty="0">
              <a:latin typeface="+mn-lt"/>
            </a:endParaRPr>
          </a:p>
          <a:p>
            <a:pPr algn="l"/>
            <a:r>
              <a:rPr lang="en-US" sz="2400" dirty="0">
                <a:latin typeface="+mn-lt"/>
              </a:rPr>
              <a:t>		          2016 Revision Team</a:t>
            </a:r>
          </a:p>
          <a:p>
            <a:pPr algn="l"/>
            <a:endParaRPr lang="en-US" sz="1600" dirty="0">
              <a:latin typeface="+mn-lt"/>
            </a:endParaRPr>
          </a:p>
          <a:p>
            <a:pPr algn="l"/>
            <a:r>
              <a:rPr lang="en-US" sz="1600" dirty="0">
                <a:latin typeface="+mn-lt"/>
              </a:rPr>
              <a:t>Nancy Steele, Facilitator, NE SIS			Janet Crafton, SC RPDC</a:t>
            </a:r>
          </a:p>
          <a:p>
            <a:pPr algn="l"/>
            <a:r>
              <a:rPr lang="en-US" sz="1600" dirty="0">
                <a:latin typeface="+mn-lt"/>
              </a:rPr>
              <a:t>Pam Carte, NE RPDC				Ginger Henry, DESE</a:t>
            </a:r>
          </a:p>
          <a:p>
            <a:pPr algn="l"/>
            <a:r>
              <a:rPr lang="en-US" sz="1600" dirty="0">
                <a:latin typeface="+mn-lt"/>
              </a:rPr>
              <a:t>Beverly Colombo, </a:t>
            </a:r>
            <a:r>
              <a:rPr lang="en-US" sz="1600" dirty="0" err="1">
                <a:latin typeface="+mn-lt"/>
              </a:rPr>
              <a:t>StL</a:t>
            </a:r>
            <a:r>
              <a:rPr lang="en-US" sz="1600" dirty="0">
                <a:latin typeface="+mn-lt"/>
              </a:rPr>
              <a:t>, RPDC			Rebecca Rider, SE RPDC</a:t>
            </a:r>
          </a:p>
          <a:p>
            <a:pPr algn="l"/>
            <a:r>
              <a:rPr lang="en-US" sz="1600" dirty="0">
                <a:latin typeface="+mn-lt"/>
              </a:rPr>
              <a:t>Liz </a:t>
            </a:r>
            <a:r>
              <a:rPr lang="en-US" sz="1600" dirty="0" err="1">
                <a:latin typeface="+mn-lt"/>
              </a:rPr>
              <a:t>Condray</a:t>
            </a:r>
            <a:r>
              <a:rPr lang="en-US" sz="1600" dirty="0">
                <a:latin typeface="+mn-lt"/>
              </a:rPr>
              <a:t>, SC RPDC				Sarah Spence, C SIS</a:t>
            </a:r>
          </a:p>
        </p:txBody>
      </p:sp>
      <p:pic>
        <p:nvPicPr>
          <p:cNvPr id="4" name="Picture 35" descr="C:\Users\dayad\Desktop\moedusail graphics\icons not buttons\cf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2271" y="167640"/>
            <a:ext cx="1151858"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4468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Action = Results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573" y="1524000"/>
            <a:ext cx="6528853" cy="4258247"/>
          </a:xfrm>
          <a:prstGeom prst="rect">
            <a:avLst/>
          </a:prstGeom>
        </p:spPr>
      </p:pic>
      <p:sp>
        <p:nvSpPr>
          <p:cNvPr id="5" name="TextBox 4"/>
          <p:cNvSpPr txBox="1"/>
          <p:nvPr/>
        </p:nvSpPr>
        <p:spPr>
          <a:xfrm>
            <a:off x="76199" y="5029200"/>
            <a:ext cx="8991600" cy="584775"/>
          </a:xfrm>
          <a:prstGeom prst="rect">
            <a:avLst/>
          </a:prstGeom>
          <a:solidFill>
            <a:schemeClr val="accent1">
              <a:lumMod val="20000"/>
              <a:lumOff val="80000"/>
            </a:schemeClr>
          </a:solidFill>
        </p:spPr>
        <p:txBody>
          <a:bodyPr wrap="square" rtlCol="0">
            <a:spAutoFit/>
          </a:bodyPr>
          <a:lstStyle/>
          <a:p>
            <a:r>
              <a:rPr lang="en-US" sz="3200" dirty="0"/>
              <a:t>What steps will you take to start implementing?</a:t>
            </a:r>
          </a:p>
        </p:txBody>
      </p:sp>
    </p:spTree>
    <p:extLst>
      <p:ext uri="{BB962C8B-B14F-4D97-AF65-F5344CB8AC3E}">
        <p14:creationId xmlns:p14="http://schemas.microsoft.com/office/powerpoint/2010/main" val="34614817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457200" y="3962400"/>
            <a:ext cx="8229600" cy="1828800"/>
          </a:xfrm>
        </p:spPr>
        <p:txBody>
          <a:bodyPr/>
          <a:lstStyle/>
          <a:p>
            <a:pPr marL="0" indent="0">
              <a:buNone/>
            </a:pPr>
            <a:r>
              <a:rPr lang="en-US" dirty="0"/>
              <a:t>Please contact me to schedule follow-up coaching and/or additional professional development.</a:t>
            </a:r>
          </a:p>
        </p:txBody>
      </p:sp>
    </p:spTree>
    <p:extLst>
      <p:ext uri="{BB962C8B-B14F-4D97-AF65-F5344CB8AC3E}">
        <p14:creationId xmlns:p14="http://schemas.microsoft.com/office/powerpoint/2010/main" val="3583610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r>
              <a:rPr lang="en-US"/>
              <a:t>Welcome and Introductions </a:t>
            </a:r>
          </a:p>
        </p:txBody>
      </p:sp>
      <p:sp>
        <p:nvSpPr>
          <p:cNvPr id="16387" name="Content Placeholder 2"/>
          <p:cNvSpPr>
            <a:spLocks noGrp="1"/>
          </p:cNvSpPr>
          <p:nvPr>
            <p:ph idx="1"/>
          </p:nvPr>
        </p:nvSpPr>
        <p:spPr/>
        <p:txBody>
          <a:bodyPr/>
          <a:lstStyle/>
          <a:p>
            <a:pPr marL="0" indent="0">
              <a:buFont typeface="Wingdings" pitchFamily="2" charset="2"/>
              <a:buNone/>
            </a:pPr>
            <a:r>
              <a:rPr lang="en-US"/>
              <a:t>Please take a moment to introduce (or reintroduce) yourself to the group, by telling your name, district, and position. </a:t>
            </a:r>
          </a:p>
          <a:p>
            <a:pPr marL="0" indent="0">
              <a:buFont typeface="Wingdings" pitchFamily="2" charset="2"/>
              <a:buNone/>
            </a:pPr>
            <a:endParaRPr lang="en-US"/>
          </a:p>
          <a:p>
            <a:pPr marL="0" indent="0">
              <a:buFont typeface="Wingdings" pitchFamily="2" charset="2"/>
              <a:buNone/>
            </a:pPr>
            <a:r>
              <a:rPr lang="en-US"/>
              <a:t>Our trainers for the day are….</a:t>
            </a:r>
          </a:p>
          <a:p>
            <a:pPr marL="0" indent="0">
              <a:buFont typeface="Wingdings" pitchFamily="2" charset="2"/>
              <a:buNone/>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533400"/>
            <a:ext cx="5549787" cy="5715000"/>
          </a:xfrm>
          <a:prstGeom prst="rect">
            <a:avLst/>
          </a:prstGeom>
        </p:spPr>
      </p:pic>
      <p:sp>
        <p:nvSpPr>
          <p:cNvPr id="4" name="Shape 494"/>
          <p:cNvSpPr/>
          <p:nvPr/>
        </p:nvSpPr>
        <p:spPr>
          <a:xfrm>
            <a:off x="2362200" y="4724400"/>
            <a:ext cx="2438400" cy="685800"/>
          </a:xfrm>
          <a:prstGeom prst="ellipse">
            <a:avLst/>
          </a:prstGeom>
          <a:noFill/>
          <a:ln w="76200" cap="flat" cmpd="sng">
            <a:solidFill>
              <a:srgbClr val="98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85698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ppt_w</p:attrName>
                                        </p:attrNameLst>
                                      </p:cBhvr>
                                      <p:tavLst>
                                        <p:tav tm="0">
                                          <p:val>
                                            <p:strVal val="0"/>
                                          </p:val>
                                        </p:tav>
                                        <p:tav tm="100000">
                                          <p:val>
                                            <p:strVal val="#ppt_w"/>
                                          </p:val>
                                        </p:tav>
                                      </p:tavLst>
                                    </p:anim>
                                    <p:anim calcmode="lin" valueType="num">
                                      <p:cBhvr additive="base">
                                        <p:cTn id="8" dur="1000"/>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D">
  <a:themeElements>
    <a:clrScheme name="Custom 19">
      <a:dk1>
        <a:sysClr val="windowText" lastClr="000000"/>
      </a:dk1>
      <a:lt1>
        <a:sysClr val="window" lastClr="FFFFFF"/>
      </a:lt1>
      <a:dk2>
        <a:srgbClr val="F2EDE2"/>
      </a:dk2>
      <a:lt2>
        <a:srgbClr val="DFD4BB"/>
      </a:lt2>
      <a:accent1>
        <a:srgbClr val="5CA3D8"/>
      </a:accent1>
      <a:accent2>
        <a:srgbClr val="0D4170"/>
      </a:accent2>
      <a:accent3>
        <a:srgbClr val="95261F"/>
      </a:accent3>
      <a:accent4>
        <a:srgbClr val="1C75BB"/>
      </a:accent4>
      <a:accent5>
        <a:srgbClr val="E6B925"/>
      </a:accent5>
      <a:accent6>
        <a:srgbClr val="439539"/>
      </a:accent6>
      <a:hlink>
        <a:srgbClr val="A5A5A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DG redone">
  <a:themeElements>
    <a:clrScheme name="Custom 18">
      <a:dk1>
        <a:sysClr val="windowText" lastClr="000000"/>
      </a:dk1>
      <a:lt1>
        <a:sysClr val="window" lastClr="FFFFFF"/>
      </a:lt1>
      <a:dk2>
        <a:srgbClr val="F2EDE2"/>
      </a:dk2>
      <a:lt2>
        <a:srgbClr val="DFD4BB"/>
      </a:lt2>
      <a:accent1>
        <a:srgbClr val="5CA3D8"/>
      </a:accent1>
      <a:accent2>
        <a:srgbClr val="0D4170"/>
      </a:accent2>
      <a:accent3>
        <a:srgbClr val="95261F"/>
      </a:accent3>
      <a:accent4>
        <a:srgbClr val="1C75BB"/>
      </a:accent4>
      <a:accent5>
        <a:srgbClr val="E6B925"/>
      </a:accent5>
      <a:accent6>
        <a:srgbClr val="439539"/>
      </a:accent6>
      <a:hlink>
        <a:srgbClr val="A5A5A5"/>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9602</TotalTime>
  <Words>9649</Words>
  <Application>Microsoft Macintosh PowerPoint</Application>
  <PresentationFormat>On-screen Show (4:3)</PresentationFormat>
  <Paragraphs>928</Paragraphs>
  <Slides>71</Slides>
  <Notes>71</Notes>
  <HiddenSlides>5</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71</vt:i4>
      </vt:variant>
    </vt:vector>
  </HeadingPairs>
  <TitlesOfParts>
    <vt:vector size="87" baseType="lpstr">
      <vt:lpstr>HGPｺﾞｼｯｸE</vt:lpstr>
      <vt:lpstr>ＭＳ Ｐゴシック</vt:lpstr>
      <vt:lpstr>ＭＳ Ｐゴシック</vt:lpstr>
      <vt:lpstr>Arial</vt:lpstr>
      <vt:lpstr>Arial Narrow</vt:lpstr>
      <vt:lpstr>Calibri</vt:lpstr>
      <vt:lpstr>Calibri (Body)</vt:lpstr>
      <vt:lpstr>Cambria</vt:lpstr>
      <vt:lpstr>Century Gothic</vt:lpstr>
      <vt:lpstr>Garamond</vt:lpstr>
      <vt:lpstr>Times New Roman</vt:lpstr>
      <vt:lpstr>Tw Cen MT</vt:lpstr>
      <vt:lpstr>Verdana</vt:lpstr>
      <vt:lpstr>Wingdings</vt:lpstr>
      <vt:lpstr>sPD</vt:lpstr>
      <vt:lpstr>SPDG redone</vt:lpstr>
      <vt:lpstr>Hidden Slide #1</vt:lpstr>
      <vt:lpstr>Hidden Slide #2</vt:lpstr>
      <vt:lpstr>PowerPoint Presentation</vt:lpstr>
      <vt:lpstr>PowerPoint Presentation</vt:lpstr>
      <vt:lpstr>Meaningful Learning Targets</vt:lpstr>
      <vt:lpstr>                                          Acknowledgements  Special thanks to all contributors to the development and revision of this module.  The original collection of learning packages was rolled-out for use by Regional Professional Development Center (RPDC) Consultants in July 2013 after being developed by a team of content experts. The collection of learning packages was developed through efforts funded by the Missouri State Personnel Development Grant (SPDG). The following individual/groups are thanked immensely for their hard work in developing this package. </vt:lpstr>
      <vt:lpstr>       Initial Content Development Team, 2013    Rob Gordon, Team Leader, MO PLC  Rebecca Rider, SE RPDC Alan Bancroft, C RPDC    Kelley Ritter, SW RPDC Debra Cole, StL, RPDC    Jay Roth, SW, RPDC Cheri Fuemmeler, SE RPDC   Jana Scott, HOM, RPDC Jane Jackson, NW RPDC   Thea Scott, DESE Melanie Whitener Needling, SE RPDC  Alicia Wilson, KC RPDC Linda Null, SE RPDC</vt:lpstr>
      <vt:lpstr>Welcome and Introductions </vt:lpstr>
      <vt:lpstr>PowerPoint Presentation</vt:lpstr>
      <vt:lpstr>PowerPoint Presentation</vt:lpstr>
      <vt:lpstr>PowerPoint Presentation</vt:lpstr>
      <vt:lpstr>PowerPoint Presentation</vt:lpstr>
      <vt:lpstr>Missouri Teacher Standards</vt:lpstr>
      <vt:lpstr>Learner Objectives of the Formative Assessment Series</vt:lpstr>
      <vt:lpstr>Module 2: Meaningful Learning Targets Guiding Questions </vt:lpstr>
      <vt:lpstr>Learning Outcomes</vt:lpstr>
      <vt:lpstr>Norms</vt:lpstr>
      <vt:lpstr>Clock Partners</vt:lpstr>
      <vt:lpstr>Share Activity</vt:lpstr>
      <vt:lpstr>PowerPoint Presentation</vt:lpstr>
      <vt:lpstr>PowerPoint Presentation</vt:lpstr>
      <vt:lpstr>Key 2: Meaningful Learning Targets</vt:lpstr>
      <vt:lpstr>Determine Unit of Study</vt:lpstr>
      <vt:lpstr>Key 2: Meaningful Learning Targets</vt:lpstr>
      <vt:lpstr> Identify Standards Selected for Formative Assessment</vt:lpstr>
      <vt:lpstr> Standards Selected for Formative Assessment…</vt:lpstr>
      <vt:lpstr>PowerPoint Presentation</vt:lpstr>
      <vt:lpstr>Unit of Study:  Identify Standard  Selected for Assessment</vt:lpstr>
      <vt:lpstr>Share Activity</vt:lpstr>
      <vt:lpstr>Key 2: Meaningful Learning Targets</vt:lpstr>
      <vt:lpstr>“Unwrapping” the Selected Standards</vt:lpstr>
      <vt:lpstr>“Unwrap” the Selected Standards</vt:lpstr>
      <vt:lpstr> “Unwrapping” a Standard</vt:lpstr>
      <vt:lpstr>PowerPoint Presentation</vt:lpstr>
      <vt:lpstr>Unit of Study:  Create Learning Targets</vt:lpstr>
      <vt:lpstr>Share Activity</vt:lpstr>
      <vt:lpstr>Unwrapping to Learning Targets</vt:lpstr>
      <vt:lpstr>What a Learning Target Is and Isn’t </vt:lpstr>
      <vt:lpstr>What a Learning Target is and isn’t… </vt:lpstr>
      <vt:lpstr>Key 2: Meaningful Learning Targets</vt:lpstr>
      <vt:lpstr>What Are Big Ideas?</vt:lpstr>
      <vt:lpstr>Big Ideas</vt:lpstr>
      <vt:lpstr>Why focus on Big Ideas?</vt:lpstr>
      <vt:lpstr>Guidelines to Determine  Big Ideas</vt:lpstr>
      <vt:lpstr>Big Ideas</vt:lpstr>
      <vt:lpstr>PowerPoint Presentation</vt:lpstr>
      <vt:lpstr>Example of Applying Big Ideas in SS history </vt:lpstr>
      <vt:lpstr>Share Activity</vt:lpstr>
      <vt:lpstr>Unit of Study:  Determine the Big Ideas</vt:lpstr>
      <vt:lpstr>Key 2: Meaningful Learning Targets</vt:lpstr>
      <vt:lpstr>Essential Questions</vt:lpstr>
      <vt:lpstr>Guidelines for Writing Essential Questions</vt:lpstr>
      <vt:lpstr>Characteristics of Essential Questions</vt:lpstr>
      <vt:lpstr>Essential Questions </vt:lpstr>
      <vt:lpstr>Some examples…</vt:lpstr>
      <vt:lpstr>Some non-examples…</vt:lpstr>
      <vt:lpstr>Checking for Understanding</vt:lpstr>
      <vt:lpstr>PowerPoint Presentation</vt:lpstr>
      <vt:lpstr>PowerPoint Presentation</vt:lpstr>
      <vt:lpstr>PowerPoint Presentation</vt:lpstr>
      <vt:lpstr> Unit of Study: Write Essential Questions</vt:lpstr>
      <vt:lpstr>Share Activity</vt:lpstr>
      <vt:lpstr>Gallery Walk Poster </vt:lpstr>
      <vt:lpstr>Gallery Walk</vt:lpstr>
      <vt:lpstr>Reflection</vt:lpstr>
      <vt:lpstr>CLOSING &amp; Follow-up</vt:lpstr>
      <vt:lpstr>Practice Profile</vt:lpstr>
      <vt:lpstr>Self-Assessment Practice Profile</vt:lpstr>
      <vt:lpstr>Implementation Fidelity</vt:lpstr>
      <vt:lpstr>Next Steps:  Action = Results</vt:lpstr>
      <vt:lpstr>Contact Information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Missouri Public Education</dc:subject>
  <dc:creator>Gordon, Robert L.</dc:creator>
  <dc:description>Presented by Dr. Ron Lankford and Dr. Chris Nicastro, November 22, 2010</dc:description>
  <cp:lastModifiedBy>Microsoft Office User</cp:lastModifiedBy>
  <cp:revision>299</cp:revision>
  <cp:lastPrinted>2016-05-30T20:04:48Z</cp:lastPrinted>
  <dcterms:created xsi:type="dcterms:W3CDTF">2012-06-29T15:59:16Z</dcterms:created>
  <dcterms:modified xsi:type="dcterms:W3CDTF">2019-02-19T22:52:53Z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LicenseID">
    <vt:lpwstr>standard&amp;commercial=n&amp;derivatives=n&amp;jurisdiction=</vt:lpwstr>
  </property>
  <property fmtid="{D5CDD505-2E9C-101B-9397-08002B2CF9AE}" pid="3" name="CreativeCommonsLicenseURL">
    <vt:lpwstr>http://creativecommons.org/licenses/by-nc-nd/4.0/</vt:lpwstr>
  </property>
  <property fmtid="{D5CDD505-2E9C-101B-9397-08002B2CF9AE}" pid="4" name="CreativeCommonsLicenseXml">
    <vt:lpwstr>&lt;?xml version="1.0" encoding="utf-8"?&gt;&lt;result&gt;&lt;license-uri&gt;http://creativecommons.org/licenses/by-nc-nd/4.0/&lt;/license-uri&gt;&lt;license-name&gt;Attribution-NonCommercial-NoDerivatives 4.0 International&lt;/license-name&gt;&lt;deprecated&gt;false&lt;/deprecated&gt;&lt;rdf&gt;&lt;rdf:RDF xml</vt:lpwstr>
  </property>
</Properties>
</file>