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9D5"/>
    <a:srgbClr val="0F5879"/>
    <a:srgbClr val="BCD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E6EAE-3E29-4091-914C-4580C52DF1D9}">
  <a:tblStyle styleId="{7DFE6EAE-3E29-4091-914C-4580C52DF1D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9" d="100"/>
          <a:sy n="79" d="100"/>
        </p:scale>
        <p:origin x="14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35349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568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436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22"/>
          <p:cNvGrpSpPr/>
          <p:nvPr/>
        </p:nvGrpSpPr>
        <p:grpSpPr>
          <a:xfrm>
            <a:off x="2548340" y="1847176"/>
            <a:ext cx="3439931" cy="2011298"/>
            <a:chOff x="42316" y="199133"/>
            <a:chExt cx="4586574" cy="2681731"/>
          </a:xfrm>
        </p:grpSpPr>
        <p:sp>
          <p:nvSpPr>
            <p:cNvPr id="154" name="Google Shape;154;p22"/>
            <p:cNvSpPr/>
            <p:nvPr/>
          </p:nvSpPr>
          <p:spPr>
            <a:xfrm>
              <a:off x="42316" y="199133"/>
              <a:ext cx="2602384" cy="2602384"/>
            </a:xfrm>
            <a:prstGeom prst="ellipse">
              <a:avLst/>
            </a:prstGeom>
            <a:solidFill>
              <a:schemeClr val="accent5">
                <a:alpha val="49803"/>
              </a:scheme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56" name="Google Shape;156;p22"/>
            <p:cNvSpPr/>
            <p:nvPr/>
          </p:nvSpPr>
          <p:spPr>
            <a:xfrm>
              <a:off x="2026506" y="278480"/>
              <a:ext cx="2602384" cy="2602384"/>
            </a:xfrm>
            <a:prstGeom prst="ellipse">
              <a:avLst/>
            </a:prstGeom>
            <a:solidFill>
              <a:srgbClr val="5999D5">
                <a:alpha val="49412"/>
              </a:srgbClr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158" name="Google Shape;158;p22"/>
          <p:cNvSpPr txBox="1"/>
          <p:nvPr/>
        </p:nvSpPr>
        <p:spPr>
          <a:xfrm>
            <a:off x="2835382" y="2570870"/>
            <a:ext cx="1131416" cy="623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MMD/DCI  Focus 1</a:t>
            </a:r>
            <a:endParaRPr sz="1050" dirty="0"/>
          </a:p>
        </p:txBody>
      </p:sp>
      <p:sp>
        <p:nvSpPr>
          <p:cNvPr id="159" name="Google Shape;159;p22"/>
          <p:cNvSpPr txBox="1"/>
          <p:nvPr/>
        </p:nvSpPr>
        <p:spPr>
          <a:xfrm>
            <a:off x="4546928" y="2579789"/>
            <a:ext cx="1095170" cy="623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MMD/DCI Focus 2</a:t>
            </a:r>
            <a:endParaRPr sz="1050" dirty="0"/>
          </a:p>
        </p:txBody>
      </p:sp>
      <p:grpSp>
        <p:nvGrpSpPr>
          <p:cNvPr id="161" name="Google Shape;161;p22"/>
          <p:cNvGrpSpPr/>
          <p:nvPr/>
        </p:nvGrpSpPr>
        <p:grpSpPr>
          <a:xfrm>
            <a:off x="58511" y="900114"/>
            <a:ext cx="9180938" cy="5831013"/>
            <a:chOff x="818471" y="181465"/>
            <a:chExt cx="10638397" cy="5832915"/>
          </a:xfrm>
        </p:grpSpPr>
        <p:sp>
          <p:nvSpPr>
            <p:cNvPr id="162" name="Google Shape;162;p22"/>
            <p:cNvSpPr/>
            <p:nvPr/>
          </p:nvSpPr>
          <p:spPr>
            <a:xfrm>
              <a:off x="7892698" y="3381279"/>
              <a:ext cx="3310077" cy="26331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9663" tIns="59663" rIns="59663" bIns="59663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2"/>
            <p:cNvSpPr txBox="1"/>
            <p:nvPr/>
          </p:nvSpPr>
          <p:spPr>
            <a:xfrm>
              <a:off x="7950769" y="3402761"/>
              <a:ext cx="3506099" cy="245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813" tIns="29813" rIns="29813" bIns="29813" anchor="t" anchorCtr="0">
              <a:noAutofit/>
            </a:bodyPr>
            <a:lstStyle/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 How do we support staff and monitor progress?                                                                                                                                                          </a:t>
              </a:r>
              <a:endParaRPr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___________________________________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2"/>
            <p:cNvSpPr/>
            <p:nvPr/>
          </p:nvSpPr>
          <p:spPr>
            <a:xfrm>
              <a:off x="818471" y="3381280"/>
              <a:ext cx="2681317" cy="26331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9663" tIns="59663" rIns="59663" bIns="59663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2"/>
            <p:cNvSpPr txBox="1"/>
            <p:nvPr/>
          </p:nvSpPr>
          <p:spPr>
            <a:xfrm>
              <a:off x="1012568" y="3433385"/>
              <a:ext cx="2349536" cy="236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338" tIns="27338" rIns="27338" bIns="27338" anchor="t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 How do we get there?</a:t>
              </a:r>
              <a:endParaRPr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(Our Strategies)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2"/>
            <p:cNvSpPr/>
            <p:nvPr/>
          </p:nvSpPr>
          <p:spPr>
            <a:xfrm>
              <a:off x="7853387" y="181465"/>
              <a:ext cx="3310076" cy="29973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9663" tIns="59663" rIns="59663" bIns="59663" anchor="ctr" anchorCtr="0">
              <a:noAutofit/>
            </a:bodyPr>
            <a:lstStyle/>
            <a:p>
              <a:endParaRPr sz="1200">
                <a:solidFill>
                  <a:schemeClr val="dk1"/>
                </a:solidFill>
                <a:highlight>
                  <a:srgbClr val="38761D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2"/>
            <p:cNvSpPr txBox="1"/>
            <p:nvPr/>
          </p:nvSpPr>
          <p:spPr>
            <a:xfrm>
              <a:off x="7932013" y="295414"/>
              <a:ext cx="3231449" cy="245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338" tIns="27338" rIns="27338" bIns="27338" anchor="t" anchorCtr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 Where are we going?</a:t>
              </a:r>
              <a:endParaRPr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   </a:t>
              </a:r>
              <a:endParaRPr sz="1050" dirty="0"/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___________________________________</a:t>
              </a:r>
              <a:endParaRPr sz="1050" dirty="0"/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___________________________________</a:t>
              </a: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2"/>
            <p:cNvSpPr/>
            <p:nvPr/>
          </p:nvSpPr>
          <p:spPr>
            <a:xfrm>
              <a:off x="846678" y="181466"/>
              <a:ext cx="2681317" cy="2997300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411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9663" tIns="59663" rIns="59663" bIns="59663" anchor="ctr" anchorCtr="0">
              <a:noAutofit/>
            </a:bodyPr>
            <a:lstStyle/>
            <a:p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2"/>
            <p:cNvSpPr txBox="1"/>
            <p:nvPr/>
          </p:nvSpPr>
          <p:spPr>
            <a:xfrm>
              <a:off x="872543" y="295414"/>
              <a:ext cx="2532918" cy="1877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9813" tIns="29813" rIns="29813" bIns="29813" anchor="t" anchorCtr="0">
              <a:noAutofit/>
            </a:bodyPr>
            <a:lstStyle/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 Where are we now?                 </a:t>
              </a:r>
              <a:r>
                <a:rPr lang="en-US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(CSIP Goals/CWIS Data)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</a:t>
              </a:r>
              <a:endParaRPr sz="1050" dirty="0"/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</a:t>
              </a: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endPara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38099" lvl="1">
                <a:lnSpc>
                  <a:spcPct val="90000"/>
                </a:lnSpc>
                <a:spcBef>
                  <a:spcPts val="100"/>
                </a:spcBef>
              </a:pPr>
              <a:r>
                <a:rPr lang="en-US" sz="12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___________________________</a:t>
              </a:r>
              <a:endParaRPr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22"/>
          <p:cNvSpPr txBox="1"/>
          <p:nvPr/>
        </p:nvSpPr>
        <p:spPr>
          <a:xfrm>
            <a:off x="3442098" y="3797590"/>
            <a:ext cx="1834685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 CSIP Goals</a:t>
            </a:r>
            <a:endParaRPr sz="1050"/>
          </a:p>
        </p:txBody>
      </p:sp>
      <p:sp>
        <p:nvSpPr>
          <p:cNvPr id="171" name="Google Shape;171;p22"/>
          <p:cNvSpPr/>
          <p:nvPr/>
        </p:nvSpPr>
        <p:spPr>
          <a:xfrm>
            <a:off x="2574274" y="4653529"/>
            <a:ext cx="3401393" cy="1028006"/>
          </a:xfrm>
          <a:prstGeom prst="rect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CWIS (add link to results)</a:t>
            </a:r>
            <a:endParaRPr sz="1050"/>
          </a:p>
          <a:p>
            <a:pPr algn="ctr"/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Self-Assessment/Practice Profiles (SAPP)</a:t>
            </a:r>
            <a:endParaRPr sz="1050"/>
          </a:p>
          <a:p>
            <a:pPr algn="ctr"/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Virtual Learning Platform (VLP)</a:t>
            </a:r>
            <a:endParaRPr sz="1050"/>
          </a:p>
          <a:p>
            <a:pPr algn="ctr"/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http://bit.ly/2J1KxxL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81;p23"/>
          <p:cNvSpPr txBox="1">
            <a:spLocks/>
          </p:cNvSpPr>
          <p:nvPr/>
        </p:nvSpPr>
        <p:spPr>
          <a:xfrm>
            <a:off x="542925" y="258107"/>
            <a:ext cx="7772400" cy="425700"/>
          </a:xfrm>
          <a:prstGeom prst="rect">
            <a:avLst/>
          </a:prstGeom>
          <a:solidFill>
            <a:schemeClr val="accent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9663" tIns="29813" rIns="59663" bIns="29813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FFFF00"/>
              </a:buClr>
              <a:buSzPts val="2900"/>
            </a:pPr>
            <a:r>
              <a:rPr lang="en-US" sz="1800" b="1" smtClean="0">
                <a:solidFill>
                  <a:schemeClr val="bg1"/>
                </a:solidFill>
              </a:rPr>
              <a:t>District Continuous Improvement (MMD/DCI) for Improved Student Learning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60" y="6341072"/>
            <a:ext cx="3108960" cy="390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Google Shape;176;p23"/>
          <p:cNvGraphicFramePr/>
          <p:nvPr>
            <p:extLst>
              <p:ext uri="{D42A27DB-BD31-4B8C-83A1-F6EECF244321}">
                <p14:modId xmlns:p14="http://schemas.microsoft.com/office/powerpoint/2010/main" val="2223716004"/>
              </p:ext>
            </p:extLst>
          </p:nvPr>
        </p:nvGraphicFramePr>
        <p:xfrm>
          <a:off x="219905" y="871539"/>
          <a:ext cx="8781220" cy="5293517"/>
        </p:xfrm>
        <a:graphic>
          <a:graphicData uri="http://schemas.openxmlformats.org/drawingml/2006/table">
            <a:tbl>
              <a:tblPr firstRow="1" bandRow="1">
                <a:noFill/>
                <a:tableStyleId>{7DFE6EAE-3E29-4091-914C-4580C52DF1D9}</a:tableStyleId>
              </a:tblPr>
              <a:tblGrid>
                <a:gridCol w="377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805">
                <a:tc gridSpan="2">
                  <a:txBody>
                    <a:bodyPr/>
                    <a:lstStyle/>
                    <a:p>
                      <a:pPr marL="457200" marR="0" lvl="5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Focus on effective instruction leading to exceptional outcomes for ALL Missouri students.</a:t>
                      </a:r>
                      <a:endParaRPr sz="2800" b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5879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67"/>
                      </a:pPr>
                      <a:endParaRPr lang="en-US" sz="2400" b="1" dirty="0" smtClean="0"/>
                    </a:p>
                  </a:txBody>
                  <a:tcPr marL="121925" marR="121925" marT="60950" marB="6095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093380"/>
                  </a:ext>
                </a:extLst>
              </a:tr>
              <a:tr h="1189805">
                <a:tc>
                  <a:txBody>
                    <a:bodyPr/>
                    <a:lstStyle/>
                    <a:p>
                      <a:pPr marL="685800" marR="0" lvl="5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Foundations</a:t>
                      </a:r>
                      <a:endParaRPr sz="2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tc>
                  <a:txBody>
                    <a:bodyPr/>
                    <a:lstStyle/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67"/>
                      </a:pPr>
                      <a:r>
                        <a:rPr lang="en-US" sz="2200" b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Collaborative Teams</a:t>
                      </a:r>
                      <a:endParaRPr lang="en-US" sz="2200" b="0" dirty="0" smtClean="0"/>
                    </a:p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67"/>
                      </a:pPr>
                      <a:r>
                        <a:rPr lang="en-US" sz="2200" b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Common Formative Assessments</a:t>
                      </a:r>
                      <a:endParaRPr lang="en-US" sz="2200" b="0" dirty="0" smtClean="0"/>
                    </a:p>
                    <a:p>
                      <a:pPr marR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67"/>
                      </a:pPr>
                      <a:r>
                        <a:rPr lang="en-US" sz="2200" b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Data-Based Decision Making</a:t>
                      </a:r>
                      <a:endParaRPr lang="en-US" sz="2200" b="0" dirty="0" smtClean="0"/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805">
                <a:tc>
                  <a:txBody>
                    <a:bodyPr/>
                    <a:lstStyle/>
                    <a:p>
                      <a:pPr marL="685800" marR="0" lvl="2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Teaching &amp; Learning Practices</a:t>
                      </a:r>
                      <a:endParaRPr lang="en-US" sz="2200" b="1" dirty="0" smtClean="0"/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</a:t>
                      </a:r>
                      <a:r>
                        <a:rPr lang="en-US" sz="22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Assessment </a:t>
                      </a: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Capable</a:t>
                      </a:r>
                      <a:r>
                        <a:rPr lang="en-US" sz="2200" b="0" baseline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Learners </a:t>
                      </a:r>
                      <a:r>
                        <a:rPr lang="en-US" sz="22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(Feedback)</a:t>
                      </a:r>
                      <a:endParaRPr sz="2200" b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Metacognition</a:t>
                      </a:r>
                      <a:endParaRPr sz="2200" b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102">
                <a:tc>
                  <a:txBody>
                    <a:bodyPr/>
                    <a:lstStyle/>
                    <a:p>
                      <a:pPr marL="6858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Supportive Content</a:t>
                      </a:r>
                      <a:endParaRPr lang="en-US" sz="2200" b="1" dirty="0" smtClean="0"/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</a:t>
                      </a:r>
                      <a:r>
                        <a:rPr lang="en-US" sz="22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Based </a:t>
                      </a: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Implementation Coaching</a:t>
                      </a:r>
                      <a:endParaRPr sz="2200" b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200" b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Collective Teacher Efficacy</a:t>
                      </a:r>
                      <a:endParaRPr sz="2200" b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200" b="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Leadership</a:t>
                      </a:r>
                      <a:endParaRPr sz="2200" b="0" dirty="0"/>
                    </a:p>
                  </a:txBody>
                  <a:tcPr marL="91444" marR="91444" marT="45713" marB="4571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542925" y="258107"/>
            <a:ext cx="7772400" cy="425700"/>
          </a:xfrm>
          <a:prstGeom prst="rect">
            <a:avLst/>
          </a:prstGeom>
          <a:solidFill>
            <a:schemeClr val="accent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9663" tIns="29813" rIns="59663" bIns="29813" anchor="ctr" anchorCtr="0">
            <a:noAutofit/>
          </a:bodyPr>
          <a:lstStyle/>
          <a:p>
            <a:pPr algn="ctr">
              <a:buClr>
                <a:srgbClr val="FFFF00"/>
              </a:buClr>
              <a:buSzPts val="2900"/>
            </a:pPr>
            <a:r>
              <a:rPr lang="en-US" sz="1800" b="1" dirty="0">
                <a:solidFill>
                  <a:schemeClr val="bg1"/>
                </a:solidFill>
              </a:rPr>
              <a:t>District Continuous Improvement (MMD/DCI) for Improved Student Learning</a:t>
            </a:r>
            <a:endParaRPr sz="18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9" y="2422003"/>
            <a:ext cx="548641" cy="5486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15" y="5061346"/>
            <a:ext cx="546355" cy="548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9" y="3525713"/>
            <a:ext cx="548641" cy="5486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4844" y="6352788"/>
            <a:ext cx="4536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Blueprint for District and Building Leadership, p. 8.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edusail">
      <a:dk1>
        <a:sysClr val="windowText" lastClr="000000"/>
      </a:dk1>
      <a:lt1>
        <a:srgbClr val="FFFFFF"/>
      </a:lt1>
      <a:dk2>
        <a:srgbClr val="6D6E71"/>
      </a:dk2>
      <a:lt2>
        <a:srgbClr val="DFD4BB"/>
      </a:lt2>
      <a:accent1>
        <a:srgbClr val="69A9CC"/>
      </a:accent1>
      <a:accent2>
        <a:srgbClr val="005479"/>
      </a:accent2>
      <a:accent3>
        <a:srgbClr val="00A49D"/>
      </a:accent3>
      <a:accent4>
        <a:srgbClr val="F15B58"/>
      </a:accent4>
      <a:accent5>
        <a:srgbClr val="CCA866"/>
      </a:accent5>
      <a:accent6>
        <a:srgbClr val="A5D38C"/>
      </a:accent6>
      <a:hlink>
        <a:srgbClr val="00767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moedusail</Template>
  <TotalTime>129</TotalTime>
  <Words>174</Words>
  <Application>Microsoft Office PowerPoint</Application>
  <PresentationFormat>On-screen Show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District Continuous Improvement (MMD/DCI) for Improved Student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the Journey</dc:title>
  <dc:creator>Mary Dell Black</dc:creator>
  <cp:lastModifiedBy>Arden Day</cp:lastModifiedBy>
  <cp:revision>16</cp:revision>
  <dcterms:modified xsi:type="dcterms:W3CDTF">2019-05-14T14:06:55Z</dcterms:modified>
</cp:coreProperties>
</file>