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176"/>
  </p:notesMasterIdLst>
  <p:sldIdLst>
    <p:sldId id="834" r:id="rId2"/>
    <p:sldId id="836" r:id="rId3"/>
    <p:sldId id="835" r:id="rId4"/>
    <p:sldId id="837" r:id="rId5"/>
    <p:sldId id="838" r:id="rId6"/>
    <p:sldId id="674" r:id="rId7"/>
    <p:sldId id="672" r:id="rId8"/>
    <p:sldId id="839" r:id="rId9"/>
    <p:sldId id="840" r:id="rId10"/>
    <p:sldId id="841" r:id="rId11"/>
    <p:sldId id="450" r:id="rId12"/>
    <p:sldId id="462" r:id="rId13"/>
    <p:sldId id="263" r:id="rId14"/>
    <p:sldId id="474" r:id="rId15"/>
    <p:sldId id="349" r:id="rId16"/>
    <p:sldId id="266" r:id="rId17"/>
    <p:sldId id="267" r:id="rId18"/>
    <p:sldId id="268" r:id="rId19"/>
    <p:sldId id="269" r:id="rId20"/>
    <p:sldId id="270" r:id="rId21"/>
    <p:sldId id="271" r:id="rId22"/>
    <p:sldId id="272" r:id="rId23"/>
    <p:sldId id="264" r:id="rId24"/>
    <p:sldId id="265" r:id="rId25"/>
    <p:sldId id="451" r:id="rId26"/>
    <p:sldId id="463" r:id="rId27"/>
    <p:sldId id="274" r:id="rId28"/>
    <p:sldId id="275" r:id="rId29"/>
    <p:sldId id="279" r:id="rId30"/>
    <p:sldId id="280" r:id="rId31"/>
    <p:sldId id="475" r:id="rId32"/>
    <p:sldId id="452" r:id="rId33"/>
    <p:sldId id="464" r:id="rId34"/>
    <p:sldId id="293" r:id="rId35"/>
    <p:sldId id="294" r:id="rId36"/>
    <p:sldId id="295" r:id="rId37"/>
    <p:sldId id="297" r:id="rId38"/>
    <p:sldId id="298" r:id="rId39"/>
    <p:sldId id="299" r:id="rId40"/>
    <p:sldId id="300" r:id="rId41"/>
    <p:sldId id="301" r:id="rId42"/>
    <p:sldId id="453" r:id="rId43"/>
    <p:sldId id="465" r:id="rId44"/>
    <p:sldId id="477" r:id="rId45"/>
    <p:sldId id="289" r:id="rId46"/>
    <p:sldId id="478" r:id="rId47"/>
    <p:sldId id="585" r:id="rId48"/>
    <p:sldId id="547" r:id="rId49"/>
    <p:sldId id="542" r:id="rId50"/>
    <p:sldId id="290" r:id="rId51"/>
    <p:sldId id="288" r:id="rId52"/>
    <p:sldId id="454" r:id="rId53"/>
    <p:sldId id="466" r:id="rId54"/>
    <p:sldId id="588" r:id="rId55"/>
    <p:sldId id="306" r:id="rId56"/>
    <p:sldId id="307" r:id="rId57"/>
    <p:sldId id="308" r:id="rId58"/>
    <p:sldId id="309" r:id="rId59"/>
    <p:sldId id="310" r:id="rId60"/>
    <p:sldId id="311" r:id="rId61"/>
    <p:sldId id="312" r:id="rId62"/>
    <p:sldId id="313" r:id="rId63"/>
    <p:sldId id="315" r:id="rId64"/>
    <p:sldId id="352" r:id="rId65"/>
    <p:sldId id="353" r:id="rId66"/>
    <p:sldId id="354" r:id="rId67"/>
    <p:sldId id="355" r:id="rId68"/>
    <p:sldId id="357" r:id="rId69"/>
    <p:sldId id="359" r:id="rId70"/>
    <p:sldId id="590" r:id="rId71"/>
    <p:sldId id="360" r:id="rId72"/>
    <p:sldId id="361" r:id="rId73"/>
    <p:sldId id="362" r:id="rId74"/>
    <p:sldId id="363" r:id="rId75"/>
    <p:sldId id="364" r:id="rId76"/>
    <p:sldId id="365" r:id="rId77"/>
    <p:sldId id="366" r:id="rId78"/>
    <p:sldId id="367" r:id="rId79"/>
    <p:sldId id="368" r:id="rId80"/>
    <p:sldId id="369" r:id="rId81"/>
    <p:sldId id="370" r:id="rId82"/>
    <p:sldId id="377" r:id="rId83"/>
    <p:sldId id="378" r:id="rId84"/>
    <p:sldId id="379" r:id="rId85"/>
    <p:sldId id="380" r:id="rId86"/>
    <p:sldId id="381" r:id="rId87"/>
    <p:sldId id="382" r:id="rId88"/>
    <p:sldId id="383" r:id="rId89"/>
    <p:sldId id="384" r:id="rId90"/>
    <p:sldId id="455" r:id="rId91"/>
    <p:sldId id="467" r:id="rId92"/>
    <p:sldId id="318" r:id="rId93"/>
    <p:sldId id="319" r:id="rId94"/>
    <p:sldId id="320" r:id="rId95"/>
    <p:sldId id="321" r:id="rId96"/>
    <p:sldId id="322" r:id="rId97"/>
    <p:sldId id="323" r:id="rId98"/>
    <p:sldId id="324" r:id="rId99"/>
    <p:sldId id="325" r:id="rId100"/>
    <p:sldId id="326" r:id="rId101"/>
    <p:sldId id="387" r:id="rId102"/>
    <p:sldId id="388" r:id="rId103"/>
    <p:sldId id="389" r:id="rId104"/>
    <p:sldId id="390" r:id="rId105"/>
    <p:sldId id="391" r:id="rId106"/>
    <p:sldId id="392" r:id="rId107"/>
    <p:sldId id="393" r:id="rId108"/>
    <p:sldId id="394" r:id="rId109"/>
    <p:sldId id="395" r:id="rId110"/>
    <p:sldId id="396" r:id="rId111"/>
    <p:sldId id="397" r:id="rId112"/>
    <p:sldId id="456" r:id="rId113"/>
    <p:sldId id="468" r:id="rId114"/>
    <p:sldId id="402" r:id="rId115"/>
    <p:sldId id="403" r:id="rId116"/>
    <p:sldId id="404" r:id="rId117"/>
    <p:sldId id="405" r:id="rId118"/>
    <p:sldId id="406" r:id="rId119"/>
    <p:sldId id="407" r:id="rId120"/>
    <p:sldId id="408" r:id="rId121"/>
    <p:sldId id="409" r:id="rId122"/>
    <p:sldId id="410" r:id="rId123"/>
    <p:sldId id="411" r:id="rId124"/>
    <p:sldId id="412" r:id="rId125"/>
    <p:sldId id="413" r:id="rId126"/>
    <p:sldId id="414" r:id="rId127"/>
    <p:sldId id="457" r:id="rId128"/>
    <p:sldId id="469" r:id="rId129"/>
    <p:sldId id="420" r:id="rId130"/>
    <p:sldId id="421" r:id="rId131"/>
    <p:sldId id="422" r:id="rId132"/>
    <p:sldId id="423" r:id="rId133"/>
    <p:sldId id="424" r:id="rId134"/>
    <p:sldId id="425" r:id="rId135"/>
    <p:sldId id="426" r:id="rId136"/>
    <p:sldId id="427" r:id="rId137"/>
    <p:sldId id="429" r:id="rId138"/>
    <p:sldId id="430" r:id="rId139"/>
    <p:sldId id="431" r:id="rId140"/>
    <p:sldId id="433" r:id="rId141"/>
    <p:sldId id="434" r:id="rId142"/>
    <p:sldId id="435" r:id="rId143"/>
    <p:sldId id="436" r:id="rId144"/>
    <p:sldId id="440" r:id="rId145"/>
    <p:sldId id="285" r:id="rId146"/>
    <p:sldId id="438" r:id="rId147"/>
    <p:sldId id="439" r:id="rId148"/>
    <p:sldId id="443" r:id="rId149"/>
    <p:sldId id="444" r:id="rId150"/>
    <p:sldId id="458" r:id="rId151"/>
    <p:sldId id="470" r:id="rId152"/>
    <p:sldId id="371" r:id="rId153"/>
    <p:sldId id="372" r:id="rId154"/>
    <p:sldId id="373" r:id="rId155"/>
    <p:sldId id="374" r:id="rId156"/>
    <p:sldId id="375" r:id="rId157"/>
    <p:sldId id="376" r:id="rId158"/>
    <p:sldId id="459" r:id="rId159"/>
    <p:sldId id="471" r:id="rId160"/>
    <p:sldId id="329" r:id="rId161"/>
    <p:sldId id="296" r:id="rId162"/>
    <p:sldId id="460" r:id="rId163"/>
    <p:sldId id="472" r:id="rId164"/>
    <p:sldId id="330" r:id="rId165"/>
    <p:sldId id="331" r:id="rId166"/>
    <p:sldId id="461" r:id="rId167"/>
    <p:sldId id="473" r:id="rId168"/>
    <p:sldId id="332" r:id="rId169"/>
    <p:sldId id="333" r:id="rId170"/>
    <p:sldId id="448" r:id="rId171"/>
    <p:sldId id="449" r:id="rId172"/>
    <p:sldId id="340" r:id="rId173"/>
    <p:sldId id="341" r:id="rId174"/>
    <p:sldId id="842" r:id="rId17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Facilitator Information" id="{18E2DF23-86C7-9E4C-8623-6242F222AE5E}">
          <p14:sldIdLst>
            <p14:sldId id="834"/>
            <p14:sldId id="836"/>
          </p14:sldIdLst>
        </p14:section>
        <p14:section name="Session Introduction" id="{9ACA8107-1CC1-DD4D-9898-FCD0BFBDADBC}">
          <p14:sldIdLst>
            <p14:sldId id="835"/>
            <p14:sldId id="837"/>
            <p14:sldId id="838"/>
            <p14:sldId id="674"/>
          </p14:sldIdLst>
        </p14:section>
        <p14:section name="Course Outcomes &amp; Reflective Questions" id="{406B52D7-BE58-8D4A-A857-860CB22F33EC}">
          <p14:sldIdLst>
            <p14:sldId id="672"/>
            <p14:sldId id="839"/>
            <p14:sldId id="840"/>
            <p14:sldId id="841"/>
          </p14:sldIdLst>
        </p14:section>
        <p14:section name="Lesson 1: CICO Intro-Overview" id="{DB99CAA0-D423-C84C-BDDB-D41C32404856}">
          <p14:sldIdLst>
            <p14:sldId id="450"/>
            <p14:sldId id="462"/>
            <p14:sldId id="263"/>
            <p14:sldId id="474"/>
            <p14:sldId id="349"/>
            <p14:sldId id="266"/>
            <p14:sldId id="267"/>
            <p14:sldId id="268"/>
            <p14:sldId id="269"/>
            <p14:sldId id="270"/>
            <p14:sldId id="271"/>
            <p14:sldId id="272"/>
            <p14:sldId id="264"/>
            <p14:sldId id="265"/>
          </p14:sldIdLst>
        </p14:section>
        <p14:section name="Lesson 2: CICO Program Design" id="{ADE82E02-E16A-8342-96B0-E74BF1B6F65B}">
          <p14:sldIdLst>
            <p14:sldId id="451"/>
            <p14:sldId id="463"/>
            <p14:sldId id="274"/>
            <p14:sldId id="275"/>
            <p14:sldId id="279"/>
            <p14:sldId id="280"/>
            <p14:sldId id="475"/>
          </p14:sldIdLst>
        </p14:section>
        <p14:section name="Lesson 3: CICO Daily Progress Report" id="{A5088C9F-23EA-A44F-BD77-F0A7DC339BD4}">
          <p14:sldIdLst>
            <p14:sldId id="452"/>
            <p14:sldId id="464"/>
            <p14:sldId id="293"/>
            <p14:sldId id="294"/>
            <p14:sldId id="295"/>
            <p14:sldId id="297"/>
            <p14:sldId id="298"/>
            <p14:sldId id="299"/>
            <p14:sldId id="300"/>
            <p14:sldId id="301"/>
          </p14:sldIdLst>
        </p14:section>
        <p14:section name="Lesson 4: CICO Reinforcement System" id="{259206BC-17E6-7B46-B88D-9F6C87BDDD44}">
          <p14:sldIdLst>
            <p14:sldId id="453"/>
            <p14:sldId id="465"/>
            <p14:sldId id="477"/>
            <p14:sldId id="289"/>
            <p14:sldId id="478"/>
            <p14:sldId id="585"/>
            <p14:sldId id="547"/>
            <p14:sldId id="542"/>
            <p14:sldId id="290"/>
            <p14:sldId id="288"/>
          </p14:sldIdLst>
        </p14:section>
        <p14:section name="Lesson 5: CICO Identification and Data Management" id="{4242E9B7-E70D-AD44-ACD0-D717EFFA356D}">
          <p14:sldIdLst>
            <p14:sldId id="454"/>
            <p14:sldId id="466"/>
            <p14:sldId id="588"/>
            <p14:sldId id="306"/>
            <p14:sldId id="307"/>
            <p14:sldId id="308"/>
            <p14:sldId id="309"/>
            <p14:sldId id="310"/>
            <p14:sldId id="311"/>
            <p14:sldId id="312"/>
            <p14:sldId id="313"/>
            <p14:sldId id="315"/>
            <p14:sldId id="352"/>
            <p14:sldId id="353"/>
            <p14:sldId id="354"/>
            <p14:sldId id="355"/>
            <p14:sldId id="357"/>
            <p14:sldId id="359"/>
            <p14:sldId id="590"/>
            <p14:sldId id="360"/>
            <p14:sldId id="361"/>
            <p14:sldId id="362"/>
            <p14:sldId id="363"/>
            <p14:sldId id="364"/>
            <p14:sldId id="365"/>
            <p14:sldId id="366"/>
            <p14:sldId id="367"/>
            <p14:sldId id="368"/>
            <p14:sldId id="369"/>
            <p14:sldId id="370"/>
            <p14:sldId id="377"/>
            <p14:sldId id="378"/>
            <p14:sldId id="379"/>
            <p14:sldId id="380"/>
            <p14:sldId id="381"/>
            <p14:sldId id="382"/>
            <p14:sldId id="383"/>
            <p14:sldId id="384"/>
          </p14:sldIdLst>
        </p14:section>
        <p14:section name="Lesson 6: CICO Self Management, Fading, &amp; Graduation" id="{39C2589C-F42A-5343-9005-7D9B93E343F9}">
          <p14:sldIdLst>
            <p14:sldId id="455"/>
            <p14:sldId id="467"/>
            <p14:sldId id="318"/>
            <p14:sldId id="319"/>
            <p14:sldId id="320"/>
            <p14:sldId id="321"/>
            <p14:sldId id="322"/>
            <p14:sldId id="323"/>
            <p14:sldId id="324"/>
            <p14:sldId id="325"/>
            <p14:sldId id="326"/>
            <p14:sldId id="387"/>
            <p14:sldId id="388"/>
            <p14:sldId id="389"/>
            <p14:sldId id="390"/>
            <p14:sldId id="391"/>
            <p14:sldId id="392"/>
            <p14:sldId id="393"/>
            <p14:sldId id="394"/>
            <p14:sldId id="395"/>
            <p14:sldId id="396"/>
            <p14:sldId id="397"/>
          </p14:sldIdLst>
        </p14:section>
        <p14:section name="Lesson 7: CICO Training Staff, Students, &amp; Families" id="{FFC0FE47-F286-A640-B011-CCF083B77ED7}">
          <p14:sldIdLst>
            <p14:sldId id="456"/>
            <p14:sldId id="468"/>
            <p14:sldId id="402"/>
            <p14:sldId id="403"/>
            <p14:sldId id="404"/>
            <p14:sldId id="405"/>
            <p14:sldId id="406"/>
            <p14:sldId id="407"/>
            <p14:sldId id="408"/>
            <p14:sldId id="409"/>
            <p14:sldId id="410"/>
            <p14:sldId id="411"/>
            <p14:sldId id="412"/>
            <p14:sldId id="413"/>
            <p14:sldId id="414"/>
          </p14:sldIdLst>
        </p14:section>
        <p14:section name="Lesson 8: CICO Evaluate Program Outcomes" id="{D0D76F8C-1247-EF44-86ED-2F50700D47F4}">
          <p14:sldIdLst>
            <p14:sldId id="457"/>
            <p14:sldId id="469"/>
            <p14:sldId id="420"/>
            <p14:sldId id="421"/>
            <p14:sldId id="422"/>
            <p14:sldId id="423"/>
            <p14:sldId id="424"/>
            <p14:sldId id="425"/>
            <p14:sldId id="426"/>
            <p14:sldId id="427"/>
            <p14:sldId id="429"/>
            <p14:sldId id="430"/>
            <p14:sldId id="431"/>
            <p14:sldId id="433"/>
            <p14:sldId id="434"/>
            <p14:sldId id="435"/>
            <p14:sldId id="436"/>
            <p14:sldId id="440"/>
            <p14:sldId id="285"/>
            <p14:sldId id="438"/>
            <p14:sldId id="439"/>
            <p14:sldId id="443"/>
            <p14:sldId id="444"/>
          </p14:sldIdLst>
        </p14:section>
        <p14:section name="Lesson 9: Modifying CICO for Some Students" id="{3323AA7A-47C7-A149-BC29-6DA601B1CA54}">
          <p14:sldIdLst>
            <p14:sldId id="458"/>
            <p14:sldId id="470"/>
            <p14:sldId id="371"/>
            <p14:sldId id="372"/>
            <p14:sldId id="373"/>
            <p14:sldId id="374"/>
            <p14:sldId id="375"/>
            <p14:sldId id="376"/>
          </p14:sldIdLst>
        </p14:section>
        <p14:section name="Lesson 10: CICO Adaptations for Preschool" id="{6784F733-1B59-C54C-A9DC-15D6B491B462}">
          <p14:sldIdLst>
            <p14:sldId id="459"/>
            <p14:sldId id="471"/>
            <p14:sldId id="329"/>
            <p14:sldId id="296"/>
          </p14:sldIdLst>
        </p14:section>
        <p14:section name="Lesson 11: CICO Adaptation for High School" id="{F128DC41-41E5-A64C-AED2-C8234690AE66}">
          <p14:sldIdLst>
            <p14:sldId id="460"/>
            <p14:sldId id="472"/>
            <p14:sldId id="330"/>
            <p14:sldId id="331"/>
          </p14:sldIdLst>
        </p14:section>
        <p14:section name="Lesson 12: CICO Cultural Considerations" id="{99E24E0D-4E83-1F4D-8E60-480912E5880E}">
          <p14:sldIdLst>
            <p14:sldId id="461"/>
            <p14:sldId id="473"/>
            <p14:sldId id="332"/>
            <p14:sldId id="333"/>
          </p14:sldIdLst>
        </p14:section>
        <p14:section name="References" id="{53811AFF-A253-FE43-AADC-F474129115AF}">
          <p14:sldIdLst>
            <p14:sldId id="448"/>
            <p14:sldId id="449"/>
            <p14:sldId id="340"/>
            <p14:sldId id="341"/>
            <p14:sldId id="84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Haug" initials="" lastIdx="2" clrIdx="0"/>
  <p:cmAuthor id="1" name="Jeanie Carey" initials="" lastIdx="3" clrIdx="1"/>
  <p:cmAuthor id="2" name="Daniel Rector" initials="" lastIdx="1" clrIdx="2"/>
  <p:cmAuthor id="3" name="Daniel Rector" initials="DR" lastIdx="1" clrIdx="3">
    <p:extLst>
      <p:ext uri="{19B8F6BF-5375-455C-9EA6-DF929625EA0E}">
        <p15:presenceInfo xmlns:p15="http://schemas.microsoft.com/office/powerpoint/2012/main" userId="31c7abe0b0c03b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96C064-D210-4A4D-94DE-247C9A20E347}">
  <a:tblStyle styleId="{DE96C064-D210-4A4D-94DE-247C9A20E34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920"/>
    <p:restoredTop sz="84766"/>
  </p:normalViewPr>
  <p:slideViewPr>
    <p:cSldViewPr snapToGrid="0" snapToObjects="1">
      <p:cViewPr varScale="1">
        <p:scale>
          <a:sx n="96" d="100"/>
          <a:sy n="96" d="100"/>
        </p:scale>
        <p:origin x="808" y="1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commentAuthors" Target="commentAuthor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“These will be the Working Agreements we will honor during all our training sessions this year.”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828" indent="-285703" eaLnBrk="0" hangingPunct="0">
              <a:defRPr>
                <a:solidFill>
                  <a:schemeClr val="tx1"/>
                </a:solidFill>
                <a:latin typeface="Arial" panose="020B0604020202020204" pitchFamily="34" charset="0"/>
                <a:cs typeface="Arial" panose="020B0604020202020204" pitchFamily="34" charset="0"/>
              </a:defRPr>
            </a:lvl2pPr>
            <a:lvl3pPr marL="1142813" indent="-228562" eaLnBrk="0" hangingPunct="0">
              <a:defRPr>
                <a:solidFill>
                  <a:schemeClr val="tx1"/>
                </a:solidFill>
                <a:latin typeface="Arial" panose="020B0604020202020204" pitchFamily="34" charset="0"/>
                <a:cs typeface="Arial" panose="020B0604020202020204" pitchFamily="34" charset="0"/>
              </a:defRPr>
            </a:lvl3pPr>
            <a:lvl4pPr marL="1599937" indent="-228562" eaLnBrk="0" hangingPunct="0">
              <a:defRPr>
                <a:solidFill>
                  <a:schemeClr val="tx1"/>
                </a:solidFill>
                <a:latin typeface="Arial" panose="020B0604020202020204" pitchFamily="34" charset="0"/>
                <a:cs typeface="Arial" panose="020B0604020202020204" pitchFamily="34" charset="0"/>
              </a:defRPr>
            </a:lvl4pPr>
            <a:lvl5pPr marL="2057063" indent="-228562" eaLnBrk="0" hangingPunct="0">
              <a:defRPr>
                <a:solidFill>
                  <a:schemeClr val="tx1"/>
                </a:solidFill>
                <a:latin typeface="Arial" panose="020B0604020202020204" pitchFamily="34" charset="0"/>
                <a:cs typeface="Arial" panose="020B0604020202020204" pitchFamily="34" charset="0"/>
              </a:defRPr>
            </a:lvl5pPr>
            <a:lvl6pPr marL="2514187"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12"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38"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562"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10D49E-3F3A-4898-89D7-CFF810473561}" type="slidenum">
              <a:rPr lang="en-US">
                <a:latin typeface="Calibri" panose="020F0502020204030204" pitchFamily="34" charset="0"/>
              </a:rPr>
              <a:pPr eaLnBrk="1" hangingPunct="1"/>
              <a:t>4</a:t>
            </a:fld>
            <a:endParaRPr lang="en-US">
              <a:latin typeface="Calibri" panose="020F0502020204030204" pitchFamily="34" charset="0"/>
            </a:endParaRPr>
          </a:p>
        </p:txBody>
      </p:sp>
    </p:spTree>
    <p:extLst>
      <p:ext uri="{BB962C8B-B14F-4D97-AF65-F5344CB8AC3E}">
        <p14:creationId xmlns:p14="http://schemas.microsoft.com/office/powerpoint/2010/main" val="272243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Video – CICO Pre 1 Video Clip</a:t>
            </a:r>
            <a:endParaRPr sz="1200" b="0" i="0" u="none" strike="noStrike" cap="none">
              <a:solidFill>
                <a:schemeClr val="dk1"/>
              </a:solidFill>
              <a:latin typeface="Calibri"/>
              <a:ea typeface="Calibri"/>
              <a:cs typeface="Calibri"/>
              <a:sym typeface="Calibri"/>
            </a:endParaRPr>
          </a:p>
        </p:txBody>
      </p:sp>
      <p:sp>
        <p:nvSpPr>
          <p:cNvPr id="220" name="Google Shape;220;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90292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14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683" name="Google Shape;683;p14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7037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1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14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691" name="Google Shape;691;p14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08198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14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Parents should receive training on the purpose of CICO, the expectations for their child and the expectations for themselves. Optimally, parents will come to school for a 20-30 minute training with the CICO coordinator. The student can receive training at the same time the parents are trained.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(BEP Manual, p.69)</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positive feedback and time-limited nature of the program should be emphasized. Parents should be encouraged to write positive or  neutral comments on the DPR before it returns to school. Encourage parents to generate a list of activities that can be earned at home for meeting daily point goals.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There are times when parents are not available to meet or to fulfill the responsibilities of this important part CICO. It is suggested that if this is the case, a surrogate parent be assigned. This could be a family member, or a favorite teacher.</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Refer to Implementation Script – Parent on page 198 Of the workbook.</a:t>
            </a: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99" name="Google Shape;699;p14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10211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1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14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Recall your decisions made in CICO session 1 about notifying parents about their child’s participation in the intervention. Who will do this using what?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708" name="Google Shape;708;p14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0887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15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Will you inform parents of student participation or ask for permission? Who will do this using what?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716" name="Google Shape;716;p15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6645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6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16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Once an intervention is developed and being implemented full scale several aspects will need regular attention and consideration to ensure maximal effects and benefits from the selected treatment.  A system should be in place to provide on going monitoring of four areas: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-Intervention implementation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-Social Validity of Interventions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-Intervention Outcomes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-Intervention features</a:t>
            </a:r>
            <a:endParaRPr sz="1200" b="0" i="0" u="none" strike="noStrike" cap="none">
              <a:solidFill>
                <a:schemeClr val="dk1"/>
              </a:solidFill>
              <a:latin typeface="Calibri"/>
              <a:ea typeface="Calibri"/>
              <a:cs typeface="Calibri"/>
              <a:sym typeface="Calibri"/>
            </a:endParaRPr>
          </a:p>
        </p:txBody>
      </p:sp>
      <p:sp>
        <p:nvSpPr>
          <p:cNvPr id="779" name="Google Shape;779;p16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21636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16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86" name="Google Shape;786;p16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130</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35344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6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16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School teams will need to develop a process that provides evidence the intervention is being implemented as intended, but at the same time also is not too time consuming to complete.</a:t>
            </a:r>
            <a:endParaRPr sz="1200" b="0" i="0" u="none" strike="noStrike" cap="none">
              <a:solidFill>
                <a:schemeClr val="dk1"/>
              </a:solidFill>
              <a:latin typeface="Calibri"/>
              <a:ea typeface="Calibri"/>
              <a:cs typeface="Calibri"/>
              <a:sym typeface="Calibri"/>
            </a:endParaRPr>
          </a:p>
        </p:txBody>
      </p:sp>
      <p:sp>
        <p:nvSpPr>
          <p:cNvPr id="793" name="Google Shape;793;p16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98596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17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If student data indicates a questionable or poor response, the first question the team should ask is whether all the elements in the program are occurring. An easy way to do this is to review the student’s DPR. The CICO coordinator along with the support team can examine 3-5 of the most recent progress reports to verify several elements.</a:t>
            </a:r>
            <a:endParaRPr sz="1200" b="0" i="0" u="none" strike="noStrike" cap="none">
              <a:solidFill>
                <a:schemeClr val="dk1"/>
              </a:solidFill>
              <a:latin typeface="Calibri"/>
              <a:ea typeface="Calibri"/>
              <a:cs typeface="Calibri"/>
              <a:sym typeface="Calibri"/>
            </a:endParaRPr>
          </a:p>
        </p:txBody>
      </p:sp>
      <p:sp>
        <p:nvSpPr>
          <p:cNvPr id="800" name="Google Shape;800;p17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44591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7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6" name="Google Shape;806;p17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Direct participants to review Monitoring Fidelity of Implementation DPR Review on page 207 of the workbook. What are the 5 intervention components?</a:t>
            </a:r>
            <a:endParaRPr sz="1200" b="0" i="0" u="none" strike="noStrike" cap="none">
              <a:solidFill>
                <a:schemeClr val="dk1"/>
              </a:solidFill>
              <a:latin typeface="Calibri"/>
              <a:ea typeface="Calibri"/>
              <a:cs typeface="Calibri"/>
              <a:sym typeface="Calibri"/>
            </a:endParaRPr>
          </a:p>
        </p:txBody>
      </p:sp>
      <p:sp>
        <p:nvSpPr>
          <p:cNvPr id="807" name="Google Shape;807;p17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041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
        <p:nvSpPr>
          <p:cNvPr id="226" name="Google Shape;22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7" name="Google Shape;22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Font typeface="Calibri"/>
              <a:buNone/>
            </a:pPr>
            <a:r>
              <a:rPr lang="en-US" sz="1200" b="1" i="0" u="none" strike="noStrike" cap="none">
                <a:solidFill>
                  <a:schemeClr val="dk1"/>
                </a:solidFill>
                <a:latin typeface="Calibri"/>
                <a:ea typeface="Calibri"/>
                <a:cs typeface="Calibri"/>
                <a:sym typeface="Calibri"/>
              </a:rPr>
              <a:t>REGULAR TEACHER FEEDBACK. </a:t>
            </a:r>
            <a:r>
              <a:rPr lang="en-US" sz="1200" b="0" i="0" u="none" strike="noStrike" cap="none">
                <a:solidFill>
                  <a:schemeClr val="dk1"/>
                </a:solidFill>
                <a:latin typeface="Calibri"/>
                <a:ea typeface="Calibri"/>
                <a:cs typeface="Calibri"/>
                <a:sym typeface="Calibri"/>
              </a:rPr>
              <a:t>Using expectations listed on the DPR, students receive regularly scheduled specific feedback about behavioral performance from their classroom teacher. Teacher feedback occurs at the end of each class period or during natural transitions throughout the school day. Specifically, the classroom teacher gives positive, specific praise for appropriate behavior, provides corrective feedback when applicable, and then rates student demonstration of expectations using a predetermined point system. Teachers are explicitly directed to initiate the feedback interactions if a child does not independently ask for ratings on the DPR.</a:t>
            </a:r>
            <a:endParaRPr/>
          </a:p>
          <a:p>
            <a:pPr marL="0" marR="0" lvl="0" indent="0" algn="l" rtl="0">
              <a:lnSpc>
                <a:spcPct val="8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We will see some video clips of what Teacher feedback looks like in a bit.</a:t>
            </a:r>
            <a:endParaRPr/>
          </a:p>
          <a:p>
            <a:pPr marL="0" marR="0" lvl="0" indent="0" algn="l" rtl="0">
              <a:lnSpc>
                <a:spcPct val="80000"/>
              </a:lnSpc>
              <a:spcBef>
                <a:spcPts val="0"/>
              </a:spcBef>
              <a:spcAft>
                <a:spcPts val="0"/>
              </a:spcAft>
              <a:buNone/>
            </a:pPr>
            <a:endParaRPr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22870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17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4" name="Google Shape;814;p17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team calculated the percentage that each component was implemented with fidelity as well as calculating by day.  Is CICO for this student being implemented with fidelity?  The answer is, “No.”</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What should the team do to increase fidelity?  </a:t>
            </a:r>
            <a:endParaRPr/>
          </a:p>
          <a:p>
            <a:pPr marL="171441" marR="0" lvl="0" indent="-171441"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Retrain the teacher on providing feedback and completing the DPR throughout the day.</a:t>
            </a:r>
            <a:endParaRPr/>
          </a:p>
          <a:p>
            <a:pPr marL="171441" marR="0" lvl="0" indent="-171441"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Retrain Bob on checking-out at the end of the day.</a:t>
            </a:r>
            <a:endParaRPr/>
          </a:p>
          <a:p>
            <a:pPr marL="171441" marR="0" lvl="0" indent="-171441"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Increase fidelity in data collection.</a:t>
            </a:r>
            <a:endParaRPr/>
          </a:p>
          <a:p>
            <a:pPr marL="171441" marR="0" lvl="0" indent="-171441"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Retrain parent on providing positive feedback, signing the DPR.</a:t>
            </a:r>
            <a:endParaRPr/>
          </a:p>
          <a:p>
            <a:pPr marL="171441" marR="0" lvl="0" indent="-171441"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Was Bob absent on Friday or lost his DPR? The team might want to review data for several Fridays to see if this is a pattern.</a:t>
            </a:r>
            <a:endParaRPr/>
          </a:p>
        </p:txBody>
      </p:sp>
      <p:sp>
        <p:nvSpPr>
          <p:cNvPr id="815" name="Google Shape;815;p17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83971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1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17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 second method for  verifying accuracy of the CICO implementation is by conducting observations. The use of an Observation checklist (page 219 in Workbook) may be helpful. It has been highly recommended that  observations of teacher feedback when a new student first enters the program. Several errors that commonly occur include: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174708" marR="0" lvl="0" indent="-174708"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Providing feedback inconsistently.</a:t>
            </a:r>
            <a:endParaRPr/>
          </a:p>
          <a:p>
            <a:pPr marL="174708" marR="0" lvl="0" indent="-174708"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Waiting until the end of the day to fill out the DPR</a:t>
            </a:r>
            <a:endParaRPr/>
          </a:p>
          <a:p>
            <a:pPr marL="174708" marR="0" lvl="0" indent="-174708"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Failure to provide any positive feedback</a:t>
            </a:r>
            <a:endParaRPr/>
          </a:p>
          <a:p>
            <a:pPr marL="174708" marR="0" lvl="0" indent="-174708"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Taking student points away prior to the feedback session</a:t>
            </a:r>
            <a:endParaRPr/>
          </a:p>
          <a:p>
            <a:pPr marL="174708" marR="0" lvl="0" indent="-174708"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Making negative comments with reminding the student what to do.</a:t>
            </a:r>
            <a:endParaRPr/>
          </a:p>
        </p:txBody>
      </p:sp>
      <p:sp>
        <p:nvSpPr>
          <p:cNvPr id="822" name="Google Shape;822;p17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0078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1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17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There are examples of Implementation Scripts in your T2 Workbook for Facilitator (page 195-196), Classroom Teacher (page 197), and Parent (page 198).</a:t>
            </a:r>
            <a:endParaRPr sz="1200" b="0" i="0" u="none" strike="noStrike" cap="none">
              <a:solidFill>
                <a:schemeClr val="dk1"/>
              </a:solidFill>
              <a:latin typeface="Calibri"/>
              <a:ea typeface="Calibri"/>
              <a:cs typeface="Calibri"/>
              <a:sym typeface="Calibri"/>
            </a:endParaRPr>
          </a:p>
        </p:txBody>
      </p:sp>
      <p:sp>
        <p:nvSpPr>
          <p:cNvPr id="829" name="Google Shape;829;p17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91325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8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18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Social Validity, which is sometimes also referred to as treatment acceptability, focuses on whether the goals, the intervention elements, and the anticipated outcomes are acceptable, socially relevant and useful to the individual and to those who care about the individual.</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Social Validity provides a picture of the  extent to which particular stakeholders (students, families and teachers) value the identified  practice or program. This data is commonly collects via a  survey or asking personnel to respond to items on a questionnaire</a:t>
            </a:r>
            <a:endParaRPr sz="1200" b="0" i="0" u="none" strike="noStrike" cap="none">
              <a:solidFill>
                <a:schemeClr val="dk1"/>
              </a:solidFill>
              <a:latin typeface="Calibri"/>
              <a:ea typeface="Calibri"/>
              <a:cs typeface="Calibri"/>
              <a:sym typeface="Calibri"/>
            </a:endParaRPr>
          </a:p>
        </p:txBody>
      </p:sp>
      <p:sp>
        <p:nvSpPr>
          <p:cNvPr id="849" name="Google Shape;849;p18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49616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8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18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Organizing efforts to assess and review social validity data provides an opportunity for participating staff, students and family members to identify an agree on target areas for intervention, attainable goals and determine environmental supports which will reinforce the use of new skills.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Although there are several options for on going monitoring of social validity, the simple procedures such as a self – made survey, structured interviews and /or rating scales work best.  Although teams may conduct the Social Validity survey one/two times a year, a more meaningful approach may be to monitor social validity throughout all phases of the intervention process (before, during and after).</a:t>
            </a:r>
            <a:endParaRPr sz="1200" b="0" i="0" u="none" strike="noStrike" cap="none">
              <a:solidFill>
                <a:schemeClr val="dk1"/>
              </a:solidFill>
              <a:latin typeface="Calibri"/>
              <a:ea typeface="Calibri"/>
              <a:cs typeface="Calibri"/>
              <a:sym typeface="Calibri"/>
            </a:endParaRPr>
          </a:p>
        </p:txBody>
      </p:sp>
      <p:sp>
        <p:nvSpPr>
          <p:cNvPr id="856" name="Google Shape;856;p18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3737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18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p18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Page 211 in the Workbook shows a Social Validity measure for teachers specifically for CICO.</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Refer to Teacher Check-In, Check-Out Social Validity Questionnaire on page 211 of the Workbook. </a:t>
            </a:r>
            <a:endParaRPr sz="1200" b="0" i="1" u="none" strike="noStrike" cap="none">
              <a:solidFill>
                <a:schemeClr val="dk1"/>
              </a:solidFill>
              <a:latin typeface="Calibri"/>
              <a:ea typeface="Calibri"/>
              <a:cs typeface="Calibri"/>
              <a:sym typeface="Calibri"/>
            </a:endParaRPr>
          </a:p>
        </p:txBody>
      </p:sp>
      <p:sp>
        <p:nvSpPr>
          <p:cNvPr id="863" name="Google Shape;863;p18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9093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1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19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 answer these questions the Tier 2 team will need to determine what changes have occurred across the variables or behaviors of interest.  Data about the overall CICO program are used to improve resource use and fidelity of implementation.</a:t>
            </a:r>
            <a:endParaRPr sz="1200" b="0" i="0" u="none" strike="noStrike" cap="none">
              <a:solidFill>
                <a:schemeClr val="dk1"/>
              </a:solidFill>
              <a:latin typeface="Calibri"/>
              <a:ea typeface="Calibri"/>
              <a:cs typeface="Calibri"/>
              <a:sym typeface="Calibri"/>
            </a:endParaRPr>
          </a:p>
        </p:txBody>
      </p:sp>
      <p:sp>
        <p:nvSpPr>
          <p:cNvPr id="889" name="Google Shape;889;p19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45752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92:notes"/>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5" name="Google Shape;895;p19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24231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19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p19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Shown here is one simple format that provides basic information. All MO SW-PBS Tier 2 schools will submit this information. Schools that choose to apply for MO SW-PBS recognition at the Silver or Gold Levels will submit data in this format.</a:t>
            </a:r>
            <a:endParaRPr/>
          </a:p>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The MO SW-PBS Outcomes Evaluation Tool can be found on pbismissouri.org in the Tier 2 Data Tools section. It can also be found in Chapter 4 (page 148) of your Tier 2 workbook.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02" name="Google Shape;902;p19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20456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19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19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At first glance, we use the data collected through the intervention itself- DPR and spreadsheet data (or SWIS). However, to determine true success, a closer look at existing data will be helpful. The attendance, achievement and ODR data for students participating in CICO can provide a bigger picture of success. This data can also help when needed to intensify the intervention or show successes and future goal reinforcers.</a:t>
            </a:r>
            <a:endParaRPr sz="1200" b="0" i="0" u="none" strike="noStrike" cap="none">
              <a:solidFill>
                <a:schemeClr val="dk1"/>
              </a:solidFill>
              <a:latin typeface="Calibri"/>
              <a:ea typeface="Calibri"/>
              <a:cs typeface="Calibri"/>
              <a:sym typeface="Calibri"/>
            </a:endParaRPr>
          </a:p>
        </p:txBody>
      </p:sp>
      <p:sp>
        <p:nvSpPr>
          <p:cNvPr id="909" name="Google Shape;909;p19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8749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
        <p:nvSpPr>
          <p:cNvPr id="233" name="Google Shape;23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Font typeface="Calibri"/>
              <a:buNone/>
            </a:pPr>
            <a:r>
              <a:rPr lang="en-US" sz="1200" b="1" i="0" u="none" strike="noStrike" cap="none">
                <a:solidFill>
                  <a:schemeClr val="dk1"/>
                </a:solidFill>
                <a:latin typeface="Calibri"/>
                <a:ea typeface="Calibri"/>
                <a:cs typeface="Calibri"/>
                <a:sym typeface="Calibri"/>
              </a:rPr>
              <a:t>CHECK-OUT. </a:t>
            </a:r>
            <a:r>
              <a:rPr lang="en-US" sz="1200" b="0" i="0" u="none" strike="noStrike" cap="none">
                <a:solidFill>
                  <a:schemeClr val="dk1"/>
                </a:solidFill>
                <a:latin typeface="Calibri"/>
                <a:ea typeface="Calibri"/>
                <a:cs typeface="Calibri"/>
                <a:sym typeface="Calibri"/>
              </a:rPr>
              <a:t>At the end of each school day, students return to the intervention facilitator for “check- out”. At this time points earned on the DPR are totaled. Intervention facilitators provide students with additional verbal praise and may offer a token associated with the existing schoolwide recognition system if daily or weekly goals are met. If a point goal is not met, the facilitator provides re-teaching of expectations and supportive encouragement.</a:t>
            </a:r>
            <a:endParaRPr/>
          </a:p>
          <a:p>
            <a:pPr marL="0" marR="0" lvl="0" indent="0" algn="l" rtl="0">
              <a:lnSpc>
                <a:spcPct val="80000"/>
              </a:lnSpc>
              <a:spcBef>
                <a:spcPts val="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None/>
            </a:pPr>
            <a:r>
              <a:rPr lang="en-US" sz="1500" b="0" i="0" u="none" strike="noStrike" cap="none">
                <a:solidFill>
                  <a:schemeClr val="dk1"/>
                </a:solidFill>
                <a:latin typeface="Calibri"/>
                <a:ea typeface="Calibri"/>
                <a:cs typeface="Calibri"/>
                <a:sym typeface="Calibri"/>
              </a:rPr>
              <a:t>The following slide provides a video example of the check-out process.</a:t>
            </a:r>
            <a:endParaRPr/>
          </a:p>
          <a:p>
            <a:pPr marL="0" marR="0" lvl="0" indent="0" algn="l" rtl="0">
              <a:lnSpc>
                <a:spcPct val="80000"/>
              </a:lnSpc>
              <a:spcBef>
                <a:spcPts val="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None/>
            </a:pPr>
            <a:endParaRPr sz="15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None/>
            </a:pPr>
            <a:endParaRPr sz="15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31364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20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p20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944" name="Google Shape;944;p20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88546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After your team has developed and piloted the Check-In, Check-Out Intervention, an Intervention Essential Features (IEF) form will be completed to describe the important attributes of the intervention that are specific to your site. Remember, the information on the IEF can be a valuable communication tool among the stakeholders (team members, staff, administration, district) and should be included in your Tier 2 Staff Handbook along with information about your team, student identification process, teacher nomination form, and other relevant information.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It clearly outlines the intervention purpose, staff facilitators, methods/procedures in place and resources.  An IEF will be developed for each Tier 2 Intervention that is implemented in your building.</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Some of the items on the IEF should not be completed until after the intervention is solidly in place, but there are a few that can be recorded as we go through the intervention training.</a:t>
            </a:r>
            <a:endParaRPr sz="1200" b="0" i="0" u="none" strike="noStrike" cap="none">
              <a:solidFill>
                <a:schemeClr val="dk1"/>
              </a:solidFill>
              <a:latin typeface="Calibri"/>
              <a:ea typeface="Calibri"/>
              <a:cs typeface="Calibri"/>
              <a:sym typeface="Calibri"/>
            </a:endParaRPr>
          </a:p>
        </p:txBody>
      </p:sp>
      <p:sp>
        <p:nvSpPr>
          <p:cNvPr id="354" name="Google Shape;354;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21417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19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19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Review:  This is a requirement for Silver and Gold recognition. But, more importantly, after completing the template, the information can be a valuable communication tool among the stakeholders (team members, staff, administration, district). It clearly outlines the intervention purpose, staff facilitators, methods/procedures in place and resources needed.</a:t>
            </a:r>
            <a:endParaRPr/>
          </a:p>
          <a:p>
            <a:pPr marL="0" marR="0" lvl="0" indent="0" algn="l" rtl="0">
              <a:lnSpc>
                <a:spcPct val="100000"/>
              </a:lnSpc>
              <a:spcBef>
                <a:spcPts val="0"/>
              </a:spcBef>
              <a:spcAft>
                <a:spcPts val="0"/>
              </a:spcAft>
              <a:buClr>
                <a:schemeClr val="dk1"/>
              </a:buClr>
              <a:buFont typeface="Calibri"/>
              <a:buNone/>
            </a:pPr>
            <a:r>
              <a:rPr lang="en-US" sz="1200" b="1" i="1" u="none" strike="noStrike" cap="none">
                <a:solidFill>
                  <a:schemeClr val="dk1"/>
                </a:solidFill>
                <a:latin typeface="Calibri"/>
                <a:ea typeface="Calibri"/>
                <a:cs typeface="Calibri"/>
                <a:sym typeface="Calibri"/>
              </a:rPr>
              <a:t>Note: The IEF Form in the T2 Workbook is not the most recent version. Make sure each team has an electronic version of the Updated IEF Form (in CICO S2 Handout Folder)</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31" name="Google Shape;931;p19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7237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20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20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Intervention Essential Features Rubric is designed to help the team “flesh out” their IEF to ensure it contains all critical information for best-practice implementation of the intervention.  IEF documents that score Proficient for each feature reflect thorough planning and will likely result in successful implementation when followed as planned.</a:t>
            </a:r>
            <a:endParaRPr/>
          </a:p>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Note: The IEF Rubric in the T2 Workbook is not the most recent version. Make sure each team has an electronic version of the Updated IEF Rubric (in CICO S2 Handout Folder)</a:t>
            </a:r>
            <a:endParaRPr sz="1200" b="1" i="1" u="none" strike="noStrike" cap="none">
              <a:solidFill>
                <a:schemeClr val="dk1"/>
              </a:solidFill>
              <a:latin typeface="Calibri"/>
              <a:ea typeface="Calibri"/>
              <a:cs typeface="Calibri"/>
              <a:sym typeface="Calibri"/>
            </a:endParaRPr>
          </a:p>
        </p:txBody>
      </p:sp>
      <p:sp>
        <p:nvSpPr>
          <p:cNvPr id="938" name="Google Shape;938;p20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147</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308296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20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20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Be sure to make a plan update your Tier 2 Staff Handbook! Remember that this handbook will be used as a resource for all staff in your building as they go about the business of implementing Tier 2 systems, data and practices.  This handbook will be the basis for the Tier 2 Professional Learning that takes place in your building, as well.  The Tier 2 Staff Handbook Organizer (Workbook page 323) is a great tool to help you decide what will go into your handbook, but you may decide to add or omit items to best meet your needs.  You probably completed the first three items on the Organizer during your Tier 2 Systems training (Team, ID, and Function Matching), so now is the time to add your documents that are specific to CICO implementation (IEF, monitoring tools, communication plan).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969" name="Google Shape;969;p20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119958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2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2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Teams should be specific in assigning responsibilities</a:t>
            </a:r>
            <a:endParaRPr/>
          </a:p>
          <a:p>
            <a:pPr marL="0" marR="0" lvl="0" indent="0" algn="l" rtl="0">
              <a:lnSpc>
                <a:spcPct val="100000"/>
              </a:lnSpc>
              <a:spcBef>
                <a:spcPts val="0"/>
              </a:spcBef>
              <a:spcAft>
                <a:spcPts val="0"/>
              </a:spcAft>
              <a:buClr>
                <a:schemeClr val="dk1"/>
              </a:buClr>
              <a:buFont typeface="Calibri"/>
              <a:buNone/>
            </a:pPr>
            <a:r>
              <a:rPr lang="en-US" sz="1200" b="1" i="1" u="none" strike="noStrike" cap="none">
                <a:solidFill>
                  <a:schemeClr val="dk1"/>
                </a:solidFill>
                <a:latin typeface="Calibri"/>
                <a:ea typeface="Calibri"/>
                <a:cs typeface="Calibri"/>
                <a:sym typeface="Calibri"/>
              </a:rPr>
              <a:t>Give teams some time to work on their Handbook, if needed.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79" name="Google Shape;979;p2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1091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6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7" name="Google Shape;377;p6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Remember, in a Tier 2 Intervention, the team should have developed a standard system to provide feedback to students in the intervention.  The team should also have reinforced students receiving Tier 2 intervention by utilizing the schoolwide reinforcement system.  The team will intensify an intervention by individualizing the feedback procedure or individualizing the reinforcement.</a:t>
            </a:r>
            <a:endParaRPr/>
          </a:p>
        </p:txBody>
      </p:sp>
      <p:sp>
        <p:nvSpPr>
          <p:cNvPr id="378" name="Google Shape;378;p6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0015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4" name="Google Shape;384;p6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If the intervention facilitator meets with all students in an intervention before and after school, an additional meeting could be scheduled in the middle of the day for students who require more frequent feedback.</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Often, the teachers specifically interact with students in an intervention before and after class, additional interactions could be planned for students who require more frequent feedback.</a:t>
            </a:r>
            <a:endParaRPr/>
          </a:p>
        </p:txBody>
      </p:sp>
      <p:sp>
        <p:nvSpPr>
          <p:cNvPr id="385" name="Google Shape;385;p6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2240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1" name="Google Shape;391;p6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Can the student select the adult to check in and check out with?  If some behaviors on the DPR are almost always at or above 80%, cross them off so student is concentrating on only those behaviors which are problematic.  If student has difficulty in unstructured times such as recess or lunch, add those time frames to the DPR</a:t>
            </a:r>
            <a:endParaRPr sz="1200" b="0" i="0" u="none" strike="noStrike" cap="none">
              <a:solidFill>
                <a:schemeClr val="dk1"/>
              </a:solidFill>
              <a:latin typeface="Calibri"/>
              <a:ea typeface="Calibri"/>
              <a:cs typeface="Calibri"/>
              <a:sym typeface="Calibri"/>
            </a:endParaRPr>
          </a:p>
        </p:txBody>
      </p:sp>
      <p:sp>
        <p:nvSpPr>
          <p:cNvPr id="392" name="Google Shape;392;p6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2620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8" name="Google Shape;398;p7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These are the essential features of Self-Monitoring.  If staff have been implementing as instructed, they have already begun the student’s understanding and ability to self-monitor this intervention.  Other interventions may need this to be added.</a:t>
            </a:r>
            <a:endParaRPr sz="1200" b="0" i="0" u="none" strike="noStrike" cap="none">
              <a:solidFill>
                <a:schemeClr val="dk1"/>
              </a:solidFill>
              <a:latin typeface="Calibri"/>
              <a:ea typeface="Calibri"/>
              <a:cs typeface="Calibri"/>
              <a:sym typeface="Calibri"/>
            </a:endParaRPr>
          </a:p>
        </p:txBody>
      </p:sp>
      <p:sp>
        <p:nvSpPr>
          <p:cNvPr id="399" name="Google Shape;399;p7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414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4528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5" name="Google Shape;405;p7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Sample Individualized Contract; BEP Manual; page 102</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What will the team do if the student does not respond positively to the intensified intervention?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-Conduct a simple FBA (BEP Manual; page 104)</a:t>
            </a:r>
            <a:endParaRPr sz="1200" b="0" i="0" u="none" strike="noStrike" cap="none">
              <a:solidFill>
                <a:schemeClr val="dk1"/>
              </a:solidFill>
              <a:latin typeface="Calibri"/>
              <a:ea typeface="Calibri"/>
              <a:cs typeface="Calibri"/>
              <a:sym typeface="Calibri"/>
            </a:endParaRPr>
          </a:p>
        </p:txBody>
      </p:sp>
      <p:sp>
        <p:nvSpPr>
          <p:cNvPr id="406" name="Google Shape;406;p7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17516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7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7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The team will need to consider which modification(s) best match the student’s needs. Listed are several example modifications suggested by authors of the intervention manual (Crone, Hawken, &amp; Horner, 2010). (Workbook page 183)</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13" name="Google Shape;413;p7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70518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7" name="Google Shape;747;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Optional Slide – Use only if applicable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While some features remain the same, others can create a challenge. Some modification will need to be made for the DPR design, feedback sessions and identifying students.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 preschool teams – hand out the separate information sheet where they can find more specific guidelines and useful information for implementation.)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48" name="Google Shape;748;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2820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Example of a DPR for EC.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There are some additional examples of DPRs for different levels in your workbook – pages 170-171</a:t>
            </a:r>
            <a:endParaRPr sz="1200" b="0" i="0" u="none" strike="noStrike" cap="none">
              <a:solidFill>
                <a:schemeClr val="dk1"/>
              </a:solidFill>
              <a:latin typeface="Calibri"/>
              <a:ea typeface="Calibri"/>
              <a:cs typeface="Calibri"/>
              <a:sym typeface="Calibri"/>
            </a:endParaRPr>
          </a:p>
        </p:txBody>
      </p:sp>
      <p:sp>
        <p:nvSpPr>
          <p:cNvPr id="456" name="Google Shape;456;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09578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4" name="Google Shape;754;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dirty="0">
                <a:solidFill>
                  <a:schemeClr val="dk1"/>
                </a:solidFill>
                <a:latin typeface="Calibri"/>
                <a:ea typeface="Calibri"/>
                <a:cs typeface="Calibri"/>
                <a:sym typeface="Calibri"/>
              </a:rPr>
              <a:t>Optional Slide – Use only if applicable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They are no longer the upper classmen as they were their last year of elementary school. The social rules have changed. In Middle School, students are making decisions about who they are. They fight internal emotions about loyalty- to peers, to parents, to adult authority.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sticker will no longer carry ‘clout’ and may seem childish as would a pencil or piece of candy. The reinforcers for recognizing appropriate behavior will now be more effective if it is a privilege or adult attention or attached to socializing.</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They will no longer want to carry the DPR around with them, in fact they will most likely ‘lose it’. In MS, anything that will call attention to them that makes them appear different an assumed negative way, tends not to be effective. Instead, find a way for teachers to keep the DPR or use a Google doc (check tip on the High School handout).</a:t>
            </a:r>
            <a:endParaRPr dirty="0"/>
          </a:p>
        </p:txBody>
      </p:sp>
      <p:sp>
        <p:nvSpPr>
          <p:cNvPr id="755" name="Google Shape;755;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55860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1" name="Google Shape;761;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Optional Slide – Use only if applicable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 high school teams – hand out the separate information sheet where they can find more specific guidelines and useful information for implementation.)</a:t>
            </a:r>
            <a:endParaRPr/>
          </a:p>
        </p:txBody>
      </p:sp>
      <p:sp>
        <p:nvSpPr>
          <p:cNvPr id="762" name="Google Shape;762;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25498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8" name="Google Shape;768;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Before we can understand the cultural background of our students, we need to understand our own culture. It is our background that effects the way we interact.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Learn about the cultural background of your students. Make a commitment to learn more about their culture.  Consider a culture coach – someone who is familiar with a particular culture and can help the team’s learning process.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Assess intervention to see if it is culturally appropriate. Most  are based on the values, beliefs and biases of the mainstream European American culture. Just the fact you are addressing the issue shows cultural awareness. Knowing more about the culture and comparing to intervention process should become the norm.</a:t>
            </a:r>
            <a:endParaRPr/>
          </a:p>
        </p:txBody>
      </p:sp>
      <p:sp>
        <p:nvSpPr>
          <p:cNvPr id="769" name="Google Shape;769;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69615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5" name="Google Shape;775;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Do we have team members from a variety of cultural backgrounds? Do we have team members who are familiar with issues of poverty?</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Is our referral system objective (and does our data support this)? Are most students in CICO students of color? Are there some student groups (Asian Americans, Caucasian Americans) that  are highly underrepresented in CICO? Is our referral system objective (and does our data reflect this)?</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Have we asked families which mode of communication they prefer (written or in person)?</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Are the incentives we offer students culturally appropriate? Do we offer incentives which may be insulting to families from different cultural groups (books/games that perpetuate stereotypes of American Indians)? Does our student store offer meaningful reinforcers for students living in poverty? Do we offer incentives that don’t make sense for children living in poverty (video games when children don’t have the technology to play them)?</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Have we asked students and families what they think of CICO?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Do we have schoolwide and/or classroom expectations that may be culturally inappropriate (make direct eye contact; participate in class by sharing comments frequently; every parent must contribute $15 for the class party fund; every family must list an email address)?</a:t>
            </a:r>
            <a:endParaRPr sz="1200" b="0" i="0" u="none" strike="noStrike" cap="none" dirty="0">
              <a:solidFill>
                <a:schemeClr val="dk1"/>
              </a:solidFill>
              <a:latin typeface="Calibri"/>
              <a:ea typeface="Calibri"/>
              <a:cs typeface="Calibri"/>
              <a:sym typeface="Calibri"/>
            </a:endParaRPr>
          </a:p>
        </p:txBody>
      </p:sp>
      <p:sp>
        <p:nvSpPr>
          <p:cNvPr id="776" name="Google Shape;776;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76201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221:notes"/>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3" name="Google Shape;1023;p2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58038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222:notes"/>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9" name="Google Shape;1029;p2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448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
        <p:nvSpPr>
          <p:cNvPr id="246" name="Google Shape;24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Font typeface="Calibri"/>
              <a:buNone/>
            </a:pPr>
            <a:r>
              <a:rPr lang="en-US" sz="1200" b="1" i="0" u="none" strike="noStrike" cap="none">
                <a:solidFill>
                  <a:schemeClr val="dk1"/>
                </a:solidFill>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Intervention facilitators enter percentage of DPR points earned by each student into a data collection spreadsheet. Student data is periodically graphed and then reviewed by the school’s behavior support team. Results are used to monitor progress and make intervention decisions.</a:t>
            </a:r>
            <a:endParaRPr sz="15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54507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4" name="Google Shape;834;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 name="Google Shape;840;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174</a:t>
            </a:fld>
            <a:endParaRPr lang="en-US" dirty="0"/>
          </a:p>
        </p:txBody>
      </p:sp>
    </p:spTree>
    <p:extLst>
      <p:ext uri="{BB962C8B-B14F-4D97-AF65-F5344CB8AC3E}">
        <p14:creationId xmlns:p14="http://schemas.microsoft.com/office/powerpoint/2010/main" val="169767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intervention facilitator promotes school to home communication and family participation with the intervention. Students are reminded each day to take their DPR home. This allows an opportunity to receive additional feedback from a parent or guardian. Parents are asked to sign and then return the DPR to school the following day. If a DPR is not signed and returned, re-teaching and encouragement are provided but no point loss or punitive responses occur.</a:t>
            </a:r>
            <a:endParaRPr sz="1200" b="0" i="0" u="none" strike="noStrike" cap="none">
              <a:solidFill>
                <a:schemeClr val="dk1"/>
              </a:solidFill>
              <a:latin typeface="Calibri"/>
              <a:ea typeface="Calibri"/>
              <a:cs typeface="Calibri"/>
              <a:sym typeface="Calibri"/>
            </a:endParaRPr>
          </a:p>
        </p:txBody>
      </p:sp>
      <p:sp>
        <p:nvSpPr>
          <p:cNvPr id="254" name="Google Shape;25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096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8" name="Google Shape;1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Why does CICO work?</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Improves structure of a student’s day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Sets student up for success; first contact every day is a positive contact.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Increases the amount of specific feedback the student receives.</a:t>
            </a:r>
            <a:endParaRPr/>
          </a:p>
        </p:txBody>
      </p:sp>
      <p:sp>
        <p:nvSpPr>
          <p:cNvPr id="199" name="Google Shape;19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254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Intervention can be applied in all settings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May increase feedback student receives at home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Moves student to a self-managing system; student will not always rely on the teacher feedback.</a:t>
            </a:r>
            <a:endParaRPr/>
          </a:p>
        </p:txBody>
      </p:sp>
      <p:sp>
        <p:nvSpPr>
          <p:cNvPr id="206" name="Google Shape;20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6279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primary responsibility of the CICO Coordinator is organizing resources and supports for effective delivery of the intervention…typically having limited contact with students.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CICO Facilitators are responsible for direct, daily contact with student participants…providing the daily CICO components of the program and assisting with school to home communication.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Page 174 of the workbook has Estimated Times for Coordinator &amp; Facilitator Tasks.</a:t>
            </a:r>
            <a:endParaRPr/>
          </a:p>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In larger schools, one Coordinator might support multiple Facilitators, who may serve as many as 10-15 students each.  In a smaller school, one staff member may perform the tasks of the Coordinator and the Facilitator, with fewer students participating in the intervention.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8" name="Google Shape;26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2333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Using knowledge gained from Lesson 2 – Program Design, and the two resources above, determine the specific responsibilities of the Coordinator and Facilitator(s) in your building.  Designate who will be the CICO Coordinator, Facilitator(s), and substitute Facilitator(s) in  your building.</a:t>
            </a:r>
            <a:endParaRPr sz="1200" b="0" i="0" u="none" strike="noStrike" cap="none">
              <a:solidFill>
                <a:schemeClr val="dk1"/>
              </a:solidFill>
              <a:latin typeface="Calibri"/>
              <a:ea typeface="Calibri"/>
              <a:cs typeface="Calibri"/>
              <a:sym typeface="Calibri"/>
            </a:endParaRPr>
          </a:p>
        </p:txBody>
      </p:sp>
      <p:sp>
        <p:nvSpPr>
          <p:cNvPr id="275" name="Google Shape;27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4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I </a:t>
            </a:r>
            <a:r>
              <a:rPr lang="en-US" u="none" dirty="0">
                <a:latin typeface="Arial" panose="020B0604020202020204" pitchFamily="34" charset="0"/>
              </a:rPr>
              <a:t>will 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b="1" dirty="0">
                <a:solidFill>
                  <a:srgbClr val="FF0000"/>
                </a:solidFill>
                <a:latin typeface="Arial" panose="020B0604020202020204" pitchFamily="34" charset="0"/>
              </a:rPr>
              <a:t>(</a:t>
            </a:r>
            <a:r>
              <a:rPr lang="en-US" b="1" u="none" dirty="0">
                <a:solidFill>
                  <a:srgbClr val="FF0000"/>
                </a:solidFill>
                <a:latin typeface="Arial" panose="020B0604020202020204" pitchFamily="34" charset="0"/>
              </a:rPr>
              <a:t>Insert your attention signal here.)</a:t>
            </a: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a:t>
            </a:r>
            <a:r>
              <a:rPr lang="en-US" b="1" dirty="0">
                <a:latin typeface="Arial" panose="020B0604020202020204" pitchFamily="34" charset="0"/>
              </a:rPr>
              <a:t>(Insert</a:t>
            </a:r>
            <a:r>
              <a:rPr lang="en-US" b="1" baseline="0" dirty="0">
                <a:latin typeface="Arial" panose="020B0604020202020204" pitchFamily="34" charset="0"/>
              </a:rPr>
              <a:t> what you want participants to do.)</a:t>
            </a:r>
            <a:endParaRPr lang="en-US" b="1" dirty="0">
              <a:latin typeface="Arial" panose="020B0604020202020204" pitchFamily="34" charset="0"/>
            </a:endParaRPr>
          </a:p>
        </p:txBody>
      </p:sp>
      <p:sp>
        <p:nvSpPr>
          <p:cNvPr id="1024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828" indent="-285703" eaLnBrk="0" hangingPunct="0">
              <a:defRPr>
                <a:solidFill>
                  <a:schemeClr val="tx1"/>
                </a:solidFill>
                <a:latin typeface="Arial" panose="020B0604020202020204" pitchFamily="34" charset="0"/>
                <a:cs typeface="Arial" panose="020B0604020202020204" pitchFamily="34" charset="0"/>
              </a:defRPr>
            </a:lvl2pPr>
            <a:lvl3pPr marL="1142813" indent="-228562" eaLnBrk="0" hangingPunct="0">
              <a:defRPr>
                <a:solidFill>
                  <a:schemeClr val="tx1"/>
                </a:solidFill>
                <a:latin typeface="Arial" panose="020B0604020202020204" pitchFamily="34" charset="0"/>
                <a:cs typeface="Arial" panose="020B0604020202020204" pitchFamily="34" charset="0"/>
              </a:defRPr>
            </a:lvl3pPr>
            <a:lvl4pPr marL="1599937" indent="-228562" eaLnBrk="0" hangingPunct="0">
              <a:defRPr>
                <a:solidFill>
                  <a:schemeClr val="tx1"/>
                </a:solidFill>
                <a:latin typeface="Arial" panose="020B0604020202020204" pitchFamily="34" charset="0"/>
                <a:cs typeface="Arial" panose="020B0604020202020204" pitchFamily="34" charset="0"/>
              </a:defRPr>
            </a:lvl4pPr>
            <a:lvl5pPr marL="2057063" indent="-228562" eaLnBrk="0" hangingPunct="0">
              <a:defRPr>
                <a:solidFill>
                  <a:schemeClr val="tx1"/>
                </a:solidFill>
                <a:latin typeface="Arial" panose="020B0604020202020204" pitchFamily="34" charset="0"/>
                <a:cs typeface="Arial" panose="020B0604020202020204" pitchFamily="34" charset="0"/>
              </a:defRPr>
            </a:lvl5pPr>
            <a:lvl6pPr marL="2514187"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12"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38"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562" indent="-228562" defTabSz="457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D4B340-89DC-4CC2-AD75-2D4129CE8BFD}" type="slidenum">
              <a:rPr lang="en-US">
                <a:latin typeface="Calibri" panose="020F0502020204030204" pitchFamily="34" charset="0"/>
                <a:ea typeface="ＭＳ Ｐゴシック" panose="020B0600070205080204" pitchFamily="34" charset="-128"/>
              </a:rPr>
              <a:pPr eaLnBrk="1" hangingPunct="1"/>
              <a:t>5</a:t>
            </a:fld>
            <a:endParaRPr 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287894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Are the universals in place? Have the Classroom Effective Practices been taught to staff?</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It is important to find and use teachers that want to be part of CICO. Their positive feedback is a vital reinforcer.</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Is everyone willing to work with the student’s schedule?  If it becomes a problem or confusing, chances for success drop.</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What happens if a student is having Tier 2 behavior problems (Low level disruptions across multiple settings), but the above conditions aren’t present in that student’s classroom(s)? </a:t>
            </a:r>
            <a:r>
              <a:rPr lang="en-US" sz="1200" b="1" i="1" u="none" strike="noStrike" cap="none">
                <a:solidFill>
                  <a:schemeClr val="dk1"/>
                </a:solidFill>
                <a:latin typeface="Calibri"/>
                <a:ea typeface="Calibri"/>
                <a:cs typeface="Calibri"/>
                <a:sym typeface="Calibri"/>
              </a:rPr>
              <a:t>  Address the Eight Effective Classroom Practices, provide Professional Learning and support for teacher, adjust schedules, etc.</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6" name="Google Shape;30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142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teams time (10 minutes) to discuss the bulleted items.</a:t>
            </a:r>
            <a:endParaRPr sz="1200" b="0" i="0" u="none" strike="noStrike" cap="none">
              <a:solidFill>
                <a:schemeClr val="dk1"/>
              </a:solidFill>
              <a:latin typeface="Calibri"/>
              <a:ea typeface="Calibri"/>
              <a:cs typeface="Calibri"/>
              <a:sym typeface="Calibri"/>
            </a:endParaRPr>
          </a:p>
        </p:txBody>
      </p:sp>
      <p:sp>
        <p:nvSpPr>
          <p:cNvPr id="313" name="Google Shape;31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3253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4" name="Google Shape;434;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Here are some recommendations as your are designing your DPR.</a:t>
            </a:r>
            <a:endParaRPr/>
          </a:p>
          <a:p>
            <a:pPr marL="0" marR="0" lvl="0" indent="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 You should have the Schoolwide expectations clearly stated. Some DPRs also have individualized rules so that the reminder of expected behavior consistently in front of both student and ‘check in/out’ adult. Sort of a quiet precorrect. Also close to the expectations should be a place for the student goal – short, easy to remember and positively stated.</a:t>
            </a:r>
            <a:endParaRPr/>
          </a:p>
          <a:p>
            <a:pPr marL="0" marR="0" lvl="0" indent="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 The DPR needs to be as ‘teacher friendly’ as possible. It should allow the check in to be brief. One way to do this is by having the teacher rate according to number ratings that are circled and not narrative feedback. There could be a space for written comments, but this is not required. However, encourage  positive written feedback when possible.</a:t>
            </a:r>
            <a:endParaRPr/>
          </a:p>
          <a:p>
            <a:pPr marL="0" marR="0" lvl="0" indent="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 A key should be somewhere on the DPR. This provides for consistent rating throughout the day. A discussion of how the rating should be set up is important for your team and staff before implementation.</a:t>
            </a:r>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Because of the potential data inflation among schools who do not include a 0 or who have a broad rating scale, data review for students with DPR averages in the 61-84% range should also include other indicators to determine how well the student is progressing (e.g. Are additional ODR and/or classroom minors occurring?  If yes, student should return to team problem solving.  If ODR, minor, nurse visits, etc. are not occurring the student can be viewed as making progress).</a:t>
            </a:r>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35" name="Google Shape;435;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6389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1" name="Google Shape;44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More things to consider:</a:t>
            </a:r>
            <a:endParaRPr/>
          </a:p>
          <a:p>
            <a:pPr marL="0" marR="0" lvl="0" indent="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 The comment space might serve better as a ‘success’ space to provide positive feedback.</a:t>
            </a:r>
            <a:endParaRPr/>
          </a:p>
          <a:p>
            <a:pPr marL="0" marR="0" lvl="0" indent="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 Because it is recommended the DPR be on NCR paper, it is logical to try to get two forms per page. However, NCR paper can be expensive, so having a copier close by might be an option. Still, the efficient approach seems to be having 2 DPRs per page.</a:t>
            </a:r>
            <a:endParaRPr/>
          </a:p>
          <a:p>
            <a:pPr marL="0" marR="0" lvl="0" indent="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 A reminder that non-classroom settings are not typically on the DPR.  This is because the main concern is students missing instruction.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 The DPR should include a minimum of 4 rating periods a day. These should be at natural transitions and ideally the marking period is not longer than 75 minutes.</a:t>
            </a:r>
            <a:endParaRPr/>
          </a:p>
        </p:txBody>
      </p:sp>
      <p:sp>
        <p:nvSpPr>
          <p:cNvPr id="442" name="Google Shape;44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2491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8" name="Google Shape;44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Some other suggestions: (read points on the slide).</a:t>
            </a:r>
            <a:endParaRPr/>
          </a:p>
        </p:txBody>
      </p:sp>
      <p:sp>
        <p:nvSpPr>
          <p:cNvPr id="449" name="Google Shape;44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477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Elementary DPR…</a:t>
            </a:r>
            <a:endParaRPr sz="1200" b="0" i="0" u="none" strike="noStrike" cap="none">
              <a:solidFill>
                <a:schemeClr val="dk1"/>
              </a:solidFill>
              <a:latin typeface="Calibri"/>
              <a:ea typeface="Calibri"/>
              <a:cs typeface="Calibri"/>
              <a:sym typeface="Calibri"/>
            </a:endParaRPr>
          </a:p>
        </p:txBody>
      </p:sp>
      <p:sp>
        <p:nvSpPr>
          <p:cNvPr id="463" name="Google Shape;463;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043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MS/HS DPR</a:t>
            </a:r>
            <a:endParaRPr sz="1200" b="0" i="0" u="none" strike="noStrike" cap="none">
              <a:solidFill>
                <a:schemeClr val="dk1"/>
              </a:solidFill>
              <a:latin typeface="Calibri"/>
              <a:ea typeface="Calibri"/>
              <a:cs typeface="Calibri"/>
              <a:sym typeface="Calibri"/>
            </a:endParaRPr>
          </a:p>
        </p:txBody>
      </p:sp>
      <p:sp>
        <p:nvSpPr>
          <p:cNvPr id="469" name="Google Shape;46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0476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
        <p:nvSpPr>
          <p:cNvPr id="475" name="Google Shape;475;p93:notes"/>
          <p:cNvSpPr>
            <a:spLocks noGrp="1" noRot="1" noChangeAspect="1"/>
          </p:cNvSpPr>
          <p:nvPr>
            <p:ph type="sldImg" idx="2"/>
          </p:nvPr>
        </p:nvSpPr>
        <p:spPr>
          <a:xfrm>
            <a:off x="1144588"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6" name="Google Shape;476;p93:notes"/>
          <p:cNvSpPr txBox="1">
            <a:spLocks noGrp="1"/>
          </p:cNvSpPr>
          <p:nvPr>
            <p:ph type="body" idx="1"/>
          </p:nvPr>
        </p:nvSpPr>
        <p:spPr>
          <a:xfrm>
            <a:off x="914711" y="4344025"/>
            <a:ext cx="5028579" cy="41144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 suggestion for the percentage space is to have the percentages figured in chart fashion and either laminate or slip into a page protector for easy use.</a:t>
            </a:r>
            <a:endParaRPr/>
          </a:p>
        </p:txBody>
      </p:sp>
    </p:spTree>
    <p:extLst>
      <p:ext uri="{BB962C8B-B14F-4D97-AF65-F5344CB8AC3E}">
        <p14:creationId xmlns:p14="http://schemas.microsoft.com/office/powerpoint/2010/main" val="81036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1" u="none" strike="noStrike" cap="none">
                <a:solidFill>
                  <a:schemeClr val="dk1"/>
                </a:solidFill>
                <a:latin typeface="Calibri"/>
                <a:ea typeface="Calibri"/>
                <a:cs typeface="Calibri"/>
                <a:sym typeface="Calibri"/>
              </a:rPr>
              <a:t>Allow sufficient time for teams to develop their DPR.  Prompt teams to use their CICO Intervention Development Checklist DPR Section -10 indicators- to guide this process.</a:t>
            </a:r>
            <a:endParaRPr sz="1200" b="1" i="1" u="none" strike="noStrike" cap="none">
              <a:solidFill>
                <a:schemeClr val="dk1"/>
              </a:solidFill>
              <a:latin typeface="Calibri"/>
              <a:ea typeface="Calibri"/>
              <a:cs typeface="Calibri"/>
              <a:sym typeface="Calibri"/>
            </a:endParaRPr>
          </a:p>
        </p:txBody>
      </p:sp>
      <p:sp>
        <p:nvSpPr>
          <p:cNvPr id="483" name="Google Shape;483;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77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15 minutes for team discussion</a:t>
            </a:r>
            <a:endParaRPr sz="1200" b="0" i="0" u="none" strike="noStrike" cap="none">
              <a:solidFill>
                <a:schemeClr val="dk1"/>
              </a:solidFill>
              <a:latin typeface="Calibri"/>
              <a:ea typeface="Calibri"/>
              <a:cs typeface="Calibri"/>
              <a:sym typeface="Calibri"/>
            </a:endParaRPr>
          </a:p>
        </p:txBody>
      </p:sp>
      <p:sp>
        <p:nvSpPr>
          <p:cNvPr id="491" name="Google Shape;49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354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t>Choose an Introductions Activity found</a:t>
            </a:r>
            <a:r>
              <a:rPr lang="en-US" b="1" baseline="0" dirty="0"/>
              <a:t> in the Introduction Activities PowerPoint located in . . . </a:t>
            </a:r>
          </a:p>
          <a:p>
            <a:pPr eaLnBrk="1" hangingPunct="1"/>
            <a:r>
              <a:rPr lang="en-US" b="1" baseline="0" dirty="0"/>
              <a:t>Google Drive&gt;2015-2016 CDR&gt;3_Training&gt;Standard Activities&gt;Introductions</a:t>
            </a:r>
            <a:endParaRPr lang="en-US" b="1"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5060" indent="-290408" eaLnBrk="0" hangingPunct="0">
              <a:defRPr>
                <a:solidFill>
                  <a:schemeClr val="tx1"/>
                </a:solidFill>
                <a:latin typeface="Arial" panose="020B0604020202020204" pitchFamily="34" charset="0"/>
                <a:cs typeface="Arial" panose="020B0604020202020204" pitchFamily="34" charset="0"/>
              </a:defRPr>
            </a:lvl2pPr>
            <a:lvl3pPr marL="1161631" indent="-232326" eaLnBrk="0" hangingPunct="0">
              <a:defRPr>
                <a:solidFill>
                  <a:schemeClr val="tx1"/>
                </a:solidFill>
                <a:latin typeface="Arial" panose="020B0604020202020204" pitchFamily="34" charset="0"/>
                <a:cs typeface="Arial" panose="020B0604020202020204" pitchFamily="34" charset="0"/>
              </a:defRPr>
            </a:lvl3pPr>
            <a:lvl4pPr marL="1626283" indent="-232326" eaLnBrk="0" hangingPunct="0">
              <a:defRPr>
                <a:solidFill>
                  <a:schemeClr val="tx1"/>
                </a:solidFill>
                <a:latin typeface="Arial" panose="020B0604020202020204" pitchFamily="34" charset="0"/>
                <a:cs typeface="Arial" panose="020B0604020202020204" pitchFamily="34" charset="0"/>
              </a:defRPr>
            </a:lvl4pPr>
            <a:lvl5pPr marL="2090936" indent="-232326" eaLnBrk="0" hangingPunct="0">
              <a:defRPr>
                <a:solidFill>
                  <a:schemeClr val="tx1"/>
                </a:solidFill>
                <a:latin typeface="Arial" panose="020B0604020202020204" pitchFamily="34" charset="0"/>
                <a:cs typeface="Arial" panose="020B0604020202020204" pitchFamily="34" charset="0"/>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BBC2B5-81ED-4E13-9FCA-9302FB25B9DA}" type="slidenum">
              <a:rPr lang="en-US">
                <a:latin typeface="Calibri" panose="020F0502020204030204" pitchFamily="34" charset="0"/>
              </a:rPr>
              <a:pPr eaLnBrk="1" hangingPunct="1"/>
              <a:t>6</a:t>
            </a:fld>
            <a:endParaRPr lang="en-US" dirty="0">
              <a:latin typeface="Calibri" panose="020F0502020204030204" pitchFamily="34" charset="0"/>
            </a:endParaRPr>
          </a:p>
        </p:txBody>
      </p:sp>
    </p:spTree>
    <p:extLst>
      <p:ext uri="{BB962C8B-B14F-4D97-AF65-F5344CB8AC3E}">
        <p14:creationId xmlns:p14="http://schemas.microsoft.com/office/powerpoint/2010/main" val="4103294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4" name="Google Shape;394;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 critical component of CICO is to regularly provide reinforcement for appropriate behavior. Remember, students who qualify for Tier 2 support have not made progress with the school wide Tier 1 prevention efforts. Therefore, these students need additional reinforcement and feedback to get their behavior on the right track. Experience tells us that if we do not intervene early with problem behavior, the behavior will worsen over time.</a:t>
            </a:r>
            <a:endParaRPr dirty="0"/>
          </a:p>
        </p:txBody>
      </p:sp>
      <p:sp>
        <p:nvSpPr>
          <p:cNvPr id="395" name="Google Shape;395;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9804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1" name="Google Shape;40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7441" marR="0" lvl="0" indent="-227441" algn="l" rtl="0">
              <a:spcBef>
                <a:spcPts val="0"/>
              </a:spcBef>
              <a:spcAft>
                <a:spcPts val="0"/>
              </a:spcAft>
              <a:buClr>
                <a:schemeClr val="dk1"/>
              </a:buClr>
              <a:buSzPts val="1200"/>
              <a:buFont typeface="Calibri"/>
              <a:buAutoNum type="arabicParenR"/>
            </a:pPr>
            <a:r>
              <a:rPr lang="en-US" sz="1200" b="0" i="0" u="none" strike="noStrike" cap="none" dirty="0">
                <a:solidFill>
                  <a:schemeClr val="dk1"/>
                </a:solidFill>
                <a:latin typeface="Calibri"/>
                <a:ea typeface="Calibri"/>
                <a:cs typeface="Calibri"/>
                <a:sym typeface="Calibri"/>
              </a:rPr>
              <a:t>Because personal connection is the primary reinforcer, do not overlook the positive reinforcement that comes from earning privileges or extra time with an adult such as basketball tips, helping with bulletin boards, being a help with the custodian or bus duty.</a:t>
            </a:r>
            <a:endParaRPr dirty="0"/>
          </a:p>
          <a:p>
            <a:pPr marL="227441" marR="0" lvl="0" indent="-227441" algn="l" rtl="0">
              <a:spcBef>
                <a:spcPts val="0"/>
              </a:spcBef>
              <a:spcAft>
                <a:spcPts val="0"/>
              </a:spcAft>
              <a:buClr>
                <a:schemeClr val="dk1"/>
              </a:buClr>
              <a:buSzPts val="1200"/>
              <a:buFont typeface="Calibri"/>
              <a:buAutoNum type="arabicParenR"/>
            </a:pPr>
            <a:r>
              <a:rPr lang="en-US" sz="1200" b="0" i="0" u="none" strike="noStrike" cap="none" dirty="0">
                <a:solidFill>
                  <a:schemeClr val="dk1"/>
                </a:solidFill>
                <a:latin typeface="Calibri"/>
                <a:ea typeface="Calibri"/>
                <a:cs typeface="Calibri"/>
                <a:sym typeface="Calibri"/>
              </a:rPr>
              <a:t>While you already have in place a recognition system to use as reinforcers, keep in mind the student has already had Tier1 opportunities earn these. Always check to see if and how many recognitions they have received. Often, during CICO, offering a different recognition for appropriate behavior can be a powerful reinforcer because it is new and different.</a:t>
            </a:r>
            <a:endParaRPr dirty="0"/>
          </a:p>
          <a:p>
            <a:pPr marL="227441" marR="0" lvl="0" indent="-227441" algn="l" rtl="0">
              <a:spcBef>
                <a:spcPts val="0"/>
              </a:spcBef>
              <a:spcAft>
                <a:spcPts val="0"/>
              </a:spcAft>
              <a:buClr>
                <a:schemeClr val="dk1"/>
              </a:buClr>
              <a:buSzPts val="1200"/>
              <a:buFont typeface="Calibri"/>
              <a:buAutoNum type="arabicParenR"/>
            </a:pPr>
            <a:r>
              <a:rPr lang="en-US" sz="1200" b="0" i="0" u="none" strike="noStrike" cap="none" dirty="0">
                <a:solidFill>
                  <a:schemeClr val="dk1"/>
                </a:solidFill>
                <a:latin typeface="Calibri"/>
                <a:ea typeface="Calibri"/>
                <a:cs typeface="Calibri"/>
                <a:sym typeface="Calibri"/>
              </a:rPr>
              <a:t>Possible suggestion- a spinner or some other way they have a choice. Another suggestion is to develop a reinforcer checklist to be completed by student. BEP manual, pp. 212-213.  (Optional Handout)</a:t>
            </a:r>
            <a:endParaRPr sz="1200" b="0" i="0" u="none" strike="noStrike" cap="none" dirty="0">
              <a:solidFill>
                <a:schemeClr val="dk1"/>
              </a:solidFill>
              <a:latin typeface="Calibri"/>
              <a:ea typeface="Calibri"/>
              <a:cs typeface="Calibri"/>
              <a:sym typeface="Calibri"/>
            </a:endParaRPr>
          </a:p>
        </p:txBody>
      </p:sp>
      <p:sp>
        <p:nvSpPr>
          <p:cNvPr id="402" name="Google Shape;40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5257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More ideas to encourage staff are described on page 180 in the 2018-19 workbook. </a:t>
            </a:r>
          </a:p>
          <a:p>
            <a:endParaRPr lang="en-US" dirty="0"/>
          </a:p>
          <a:p>
            <a:r>
              <a:rPr lang="en-US" dirty="0"/>
              <a:t>Read this list and ask participants what would encourage them.  Share ideas.</a:t>
            </a:r>
          </a:p>
          <a:p>
            <a:endParaRPr lang="en-US" dirty="0"/>
          </a:p>
          <a:p>
            <a:r>
              <a:rPr lang="en-US" dirty="0"/>
              <a:t>“Let’s look</a:t>
            </a:r>
            <a:r>
              <a:rPr lang="en-US" baseline="0" dirty="0"/>
              <a:t> at</a:t>
            </a:r>
            <a:r>
              <a:rPr lang="en-US" dirty="0"/>
              <a:t> a system of encouraging</a:t>
            </a:r>
            <a:r>
              <a:rPr lang="en-US" baseline="0" dirty="0"/>
              <a:t> teachers utilized by a school in southeast Missouri.”</a:t>
            </a:r>
            <a:endParaRPr lang="en-US"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47</a:t>
            </a:fld>
            <a:endParaRPr lang="en-US" dirty="0"/>
          </a:p>
        </p:txBody>
      </p:sp>
    </p:spTree>
    <p:extLst>
      <p:ext uri="{BB962C8B-B14F-4D97-AF65-F5344CB8AC3E}">
        <p14:creationId xmlns:p14="http://schemas.microsoft.com/office/powerpoint/2010/main" val="1372154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school uses</a:t>
            </a:r>
            <a:r>
              <a:rPr lang="en-US" baseline="0" dirty="0"/>
              <a:t> tangibles called ‘Dr. Dunham Dollars’ with their staff.  Teachers must disseminate approximately 50 tickets to recognize students for demonstrating expected behavior.</a:t>
            </a:r>
            <a:r>
              <a:rPr lang="en-US" dirty="0"/>
              <a:t>  When the teachers go to the office to receive more student tickets, they receive a Dunham Dollar.  Teachers can collect the</a:t>
            </a:r>
            <a:r>
              <a:rPr lang="en-US" baseline="0" dirty="0"/>
              <a:t> Dunham Dollars</a:t>
            </a:r>
            <a:r>
              <a:rPr lang="en-US" dirty="0"/>
              <a:t>, or give them</a:t>
            </a:r>
            <a:r>
              <a:rPr lang="en-US" baseline="0" dirty="0"/>
              <a:t> </a:t>
            </a:r>
            <a:r>
              <a:rPr lang="en-US" dirty="0"/>
              <a:t>to another teacher to recognize him/her for displaying positive behavior.  The SW-PBS team often uses the Dunham Dollars</a:t>
            </a:r>
            <a:r>
              <a:rPr lang="en-US" baseline="0" dirty="0"/>
              <a:t> (earned by recognizing students) to recognize the good work of other teachers in promoting a positive climate. T</a:t>
            </a:r>
            <a:r>
              <a:rPr lang="en-US" dirty="0"/>
              <a:t>eachers throughout the school report the positive actions of their peers,</a:t>
            </a:r>
            <a:r>
              <a:rPr lang="en-US" baseline="0" dirty="0"/>
              <a:t> then the SW-PBS team members place Dunham Dollars in that staff person’s mailbox with a note indicating exactly what the person did to earn the recognition.”</a:t>
            </a:r>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48</a:t>
            </a:fld>
            <a:endParaRPr lang="en-US" dirty="0"/>
          </a:p>
        </p:txBody>
      </p:sp>
    </p:spTree>
    <p:extLst>
      <p:ext uri="{BB962C8B-B14F-4D97-AF65-F5344CB8AC3E}">
        <p14:creationId xmlns:p14="http://schemas.microsoft.com/office/powerpoint/2010/main" val="949233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is the</a:t>
            </a:r>
            <a:r>
              <a:rPr lang="en-US" baseline="0" dirty="0"/>
              <a:t> Teacher ‘Menu of </a:t>
            </a:r>
            <a:r>
              <a:rPr lang="en-US" baseline="0" dirty="0" err="1"/>
              <a:t>Reinforcers</a:t>
            </a:r>
            <a:r>
              <a:rPr lang="en-US" baseline="0" dirty="0"/>
              <a:t>.’ </a:t>
            </a:r>
            <a:r>
              <a:rPr lang="en-US" dirty="0"/>
              <a:t> Teachers can work with other teachers to combine their dollars for a bigger prize.  Sometimes they save up for the whole staff to wear jeans during the week.”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“Is it working?  Read</a:t>
            </a:r>
            <a:r>
              <a:rPr lang="en-US" baseline="0" dirty="0"/>
              <a:t> the response of the staff on the next slide.”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49</a:t>
            </a:fld>
            <a:endParaRPr lang="en-US" dirty="0"/>
          </a:p>
        </p:txBody>
      </p:sp>
    </p:spTree>
    <p:extLst>
      <p:ext uri="{BB962C8B-B14F-4D97-AF65-F5344CB8AC3E}">
        <p14:creationId xmlns:p14="http://schemas.microsoft.com/office/powerpoint/2010/main" val="2989155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CICO Intervention Development Checklist is a tool that your team can use to guide the development of CICO in your building.  It is a roadmap of what components should be in place for maximizing the effects of the intervention.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 a team, discuss the 6 indicators in the Program Design section of the Checklist… marking the “Completed” box as decisions are made.  Do the same for the two items on the Reinforcement System section. Tasks not completed should be addressed on the Tier 2 Action Plan (next slide).</a:t>
            </a:r>
            <a:endParaRPr/>
          </a:p>
          <a:p>
            <a:pPr marL="0" marR="0" lvl="0" indent="0" algn="l" rtl="0">
              <a:lnSpc>
                <a:spcPct val="100000"/>
              </a:lnSpc>
              <a:spcBef>
                <a:spcPts val="0"/>
              </a:spcBef>
              <a:spcAft>
                <a:spcPts val="0"/>
              </a:spcAft>
              <a:buClr>
                <a:schemeClr val="dk1"/>
              </a:buClr>
              <a:buFont typeface="Calibri"/>
              <a:buNone/>
            </a:pPr>
            <a:r>
              <a:rPr lang="en-US" sz="1200" b="1" i="1" u="none" strike="noStrike" cap="none">
                <a:solidFill>
                  <a:schemeClr val="dk1"/>
                </a:solidFill>
                <a:latin typeface="Calibri"/>
                <a:ea typeface="Calibri"/>
                <a:cs typeface="Calibri"/>
                <a:sym typeface="Calibri"/>
              </a:rPr>
              <a:t>Allow teams sufficient time to discuss and come to a decision on the majority of Reinforcement System items.</a:t>
            </a:r>
            <a:endParaRPr sz="1200" b="1"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11" name="Google Shape;411;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601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4" name="Google Shape;394;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What will be your response if a student in the CICO intervention should receive a discipline referral – either major or minor – during one of the feedback periods? Would this affect the number of points awarded on the DPR? The response to the misbehavior should align with what is already in place within the schoolwide continuum of response.  The scoring of points on the DPR should be directly aligned with the goals the students is working on in the CICO intervention. This will need to be clearly communicated to all stakeholders.</a:t>
            </a:r>
            <a:endParaRPr sz="1200" b="0" i="0" u="none" strike="noStrike" cap="none" dirty="0">
              <a:solidFill>
                <a:schemeClr val="dk1"/>
              </a:solidFill>
              <a:latin typeface="Calibri"/>
              <a:ea typeface="Calibri"/>
              <a:cs typeface="Calibri"/>
              <a:sym typeface="Calibri"/>
            </a:endParaRPr>
          </a:p>
        </p:txBody>
      </p:sp>
      <p:sp>
        <p:nvSpPr>
          <p:cNvPr id="395" name="Google Shape;395;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5847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Two programs that we can suggest to summarize data are SWIS CICO and the Advanced Tier Data Spreadsheet.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SWIS CICO has an additional cost which is not included in the DESE refundable offer.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Advanced Tiers Data Collection Spreadsheet is a Microsoft Excel graphing spreadsheet that is available on the Missouri SW-PBS website. This free tool will let you enter student data for up to a year and also create graphs of data points to help make decisions.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addition to the Tier 2 team, data should be regularly shared with teachers and  parents. This is not only to keep them informed , but to get valuable feedback.  It is also important to get feedback from students to determine how ‘consumers’ of CICO feel about the intervention. </a:t>
            </a:r>
            <a:endParaRPr/>
          </a:p>
        </p:txBody>
      </p:sp>
      <p:sp>
        <p:nvSpPr>
          <p:cNvPr id="536" name="Google Shape;536;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4702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Provide access to the current year’s Advanced Tiers Spreadsheet with Bar Graphs.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If your team decides to use the Adapted FACTS Part A for collecting student information, you do not need to fill out this information on the Advanced Tiers Spreadsheet.  There is no need to do ‘double-entry.’  However, you will need to enter the student’s name in the Student Information section.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It should be noted that the Advanced Tiers Spreadsheet does not allow for entry of contextual/schedule information like page 2 of the Adapted FACTS Part A nor does it allow for the writing of a Behavior Pathway.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3" name="Google Shape;543;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5538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Many teams use only the progress monitoring section of the Advanced Tiers Spreadsheet in order to graph student response to intervention.</a:t>
            </a:r>
            <a:endParaRPr sz="1200" b="0" i="0" u="none" strike="noStrike" cap="none">
              <a:solidFill>
                <a:schemeClr val="dk1"/>
              </a:solidFill>
              <a:latin typeface="Calibri"/>
              <a:ea typeface="Calibri"/>
              <a:cs typeface="Calibri"/>
              <a:sym typeface="Calibri"/>
            </a:endParaRPr>
          </a:p>
        </p:txBody>
      </p:sp>
      <p:sp>
        <p:nvSpPr>
          <p:cNvPr id="550" name="Google Shape;550;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796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Read the outcomes or direct participants to</a:t>
            </a:r>
            <a:r>
              <a:rPr lang="en-US" b="1" baseline="0" dirty="0">
                <a:latin typeface="Calibri" charset="0"/>
              </a:rPr>
              <a:t> read the outcomes.  </a:t>
            </a:r>
          </a:p>
          <a:p>
            <a:pPr eaLnBrk="1" hangingPunct="1">
              <a:spcBef>
                <a:spcPct val="0"/>
              </a:spcBef>
            </a:pPr>
            <a:r>
              <a:rPr lang="en-US" b="1" baseline="0" dirty="0">
                <a:latin typeface="Calibri" charset="0"/>
              </a:rPr>
              <a:t>You may choose to list outcomes on a poster or table placemat.</a:t>
            </a:r>
            <a:endParaRPr lang="en-US" b="1" dirty="0">
              <a:latin typeface="Calibri" charset="0"/>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2D87FB-F736-F445-8161-B842CBAF41DD}" type="slidenum">
              <a:rPr lang="en-US">
                <a:latin typeface="Calibri" charset="0"/>
              </a:rPr>
              <a:pPr eaLnBrk="1" hangingPunct="1"/>
              <a:t>7</a:t>
            </a:fld>
            <a:endParaRPr lang="en-US">
              <a:latin typeface="Calibri" charset="0"/>
            </a:endParaRPr>
          </a:p>
        </p:txBody>
      </p:sp>
    </p:spTree>
    <p:extLst>
      <p:ext uri="{BB962C8B-B14F-4D97-AF65-F5344CB8AC3E}">
        <p14:creationId xmlns:p14="http://schemas.microsoft.com/office/powerpoint/2010/main" val="3121635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is the screen you’ll see when you first open the spreadsheet.  You will click student information to enter each new student. The student will then be assigned a number.  If your team is going to use the Adapted FACTS Part A for gathering student information and the Advanced Tiers Spreadsheet for charting and graphing intervention data, your intervention coordinator or facilitator will need to enter the student’s name in the ‘student information’ section so a tab will appear for that student’s data entry.</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Consultant note – for this slide and the next 4, it is recommended that you have the spreadsheet open and show teams the actual spreadsheet; this could be in addition to the slides if you wish.</a:t>
            </a: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7" name="Google Shape;557;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0996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is a screen shot of the student identification page with a student’s information entered.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this example, the team is using the Advanced Tiers Spreadsheet to gather Dana’s information as well as for graphing her response to intervention.  This screen shot provides only part of the student information page; when the spreadsheet is open, scroll to the right to enter additional information about Dana.</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They are listed on the next slide.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64" name="Google Shape;564;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5138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The second page is where daily student performance data can be recorded. These are examples of information that can be included in the Advanced Tiers Spreadsheet.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70" name="Google Shape;570;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9093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Since Dana’s information has been entered in the ‘student information’ page, Dana now has a number.</a:t>
            </a:r>
            <a:endParaRPr sz="1200" b="0" i="0" u="none" strike="noStrike" cap="none">
              <a:solidFill>
                <a:schemeClr val="dk1"/>
              </a:solidFill>
              <a:latin typeface="Calibri"/>
              <a:ea typeface="Calibri"/>
              <a:cs typeface="Calibri"/>
              <a:sym typeface="Calibri"/>
            </a:endParaRPr>
          </a:p>
        </p:txBody>
      </p:sp>
      <p:sp>
        <p:nvSpPr>
          <p:cNvPr id="577" name="Google Shape;577;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1692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Student level of Performance.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student’s level of performance is entered each day from the Daily Progress Report or summarized weekly. Performance is indicated by percentage of DPR points earned.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Desired level of Performance.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desired level of performance is determined by the student’s behavioral goal. This line on the graph is called the “Goal Line”. The Tier 2 Team will determine an initial goal using baseline data. The goal is then increased as the student shows progress until a final goal is consistently achieved (typically 80%).</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Trend Line.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trend line is a line that is drawn through a series of data points to represent the student’s actual rate and level of progress. Rate of progress refers to how long it will take the student to reach the goal line. An increasing, stable, or decreasing trend signifies the level of progress.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student data graph provides an example of graphed data that includes baseline performance, a phase change line, student level of performance during intervention, a goal line, and a trend line.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3" name="Google Shape;58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0252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You will need to keep a record of student progress in the intervention over time.  Graphing allows for quick evaluation of data to determine if trend is positive.  Graphs should be viewed regularly to determine when to fade, intensify, or change the intervention.  Refer to your data decision rules for an intervention.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00" name="Google Shape;600;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8478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7" name="Google Shape;227;p2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Data that is collected when monitoring a student’s response to an intervention answers the question “Is this intervention effective?”  Without objective measures, behavior change may be too gradual to determine if the student is responding to the intervention.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Data should be collected at least weekly. The child should participate in data collection and should also review his or her response to intervention.  </a:t>
            </a:r>
            <a:endParaRPr/>
          </a:p>
        </p:txBody>
      </p:sp>
      <p:sp>
        <p:nvSpPr>
          <p:cNvPr id="228" name="Google Shape;228;p2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210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65</a:t>
            </a:fld>
            <a:endParaRPr sz="1200">
              <a:solidFill>
                <a:schemeClr val="dk1"/>
              </a:solidFill>
              <a:latin typeface="Calibri"/>
              <a:ea typeface="Calibri"/>
              <a:cs typeface="Calibri"/>
              <a:sym typeface="Calibri"/>
            </a:endParaRPr>
          </a:p>
        </p:txBody>
      </p:sp>
      <p:sp>
        <p:nvSpPr>
          <p:cNvPr id="234" name="Google Shape;234;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5" name="Google Shape;235;p28:notes"/>
          <p:cNvSpPr txBox="1">
            <a:spLocks noGrp="1"/>
          </p:cNvSpPr>
          <p:nvPr>
            <p:ph type="body" idx="1"/>
          </p:nvPr>
        </p:nvSpPr>
        <p:spPr>
          <a:xfrm>
            <a:off x="914711" y="4344025"/>
            <a:ext cx="5028579" cy="411448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Remember… the Advanced Tier Data Collection Spreadsheet can generate a graphic display.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Why graph? The graph provides a visual representation of a  student’s acquisition of skills and allows for easier analysis of progress.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Level of Performance – The child’s level of performance is entered each day from the Daily Progress Record.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Desired Level of Performance – The desired level of performance is determined by the student’s behavioral goal.  This line on the graph is called the “Goal Line.”</a:t>
            </a:r>
            <a:endParaRPr/>
          </a:p>
          <a:p>
            <a:pPr marL="0" marR="0" lvl="2"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Trend Line – The line that you draw through a series of data points that represents the student’s </a:t>
            </a:r>
            <a:r>
              <a:rPr lang="en-US" sz="1200" b="1" i="0" u="none" strike="noStrike" cap="none">
                <a:solidFill>
                  <a:schemeClr val="dk1"/>
                </a:solidFill>
                <a:latin typeface="Calibri"/>
                <a:ea typeface="Calibri"/>
                <a:cs typeface="Calibri"/>
                <a:sym typeface="Calibri"/>
              </a:rPr>
              <a:t>actual </a:t>
            </a:r>
            <a:r>
              <a:rPr lang="en-US" sz="1200" b="1" i="1" u="none" strike="noStrike" cap="none">
                <a:solidFill>
                  <a:schemeClr val="dk1"/>
                </a:solidFill>
                <a:latin typeface="Calibri"/>
                <a:ea typeface="Calibri"/>
                <a:cs typeface="Calibri"/>
                <a:sym typeface="Calibri"/>
              </a:rPr>
              <a:t>rate and level </a:t>
            </a:r>
            <a:r>
              <a:rPr lang="en-US" sz="1200" b="1" i="0" u="none" strike="noStrike" cap="none">
                <a:solidFill>
                  <a:schemeClr val="dk1"/>
                </a:solidFill>
                <a:latin typeface="Calibri"/>
                <a:ea typeface="Calibri"/>
                <a:cs typeface="Calibri"/>
                <a:sym typeface="Calibri"/>
              </a:rPr>
              <a:t>of progress.  </a:t>
            </a:r>
            <a:endParaRPr sz="1200" b="0" i="0" u="none" strike="noStrike" cap="none">
              <a:solidFill>
                <a:schemeClr val="dk1"/>
              </a:solidFill>
              <a:latin typeface="Calibri"/>
              <a:ea typeface="Calibri"/>
              <a:cs typeface="Calibri"/>
              <a:sym typeface="Calibri"/>
            </a:endParaRPr>
          </a:p>
          <a:p>
            <a:pPr marL="0" marR="0" lvl="2"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Time to Goal – The number of weeks it will take for the student to reach the goal.</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168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3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Within the context of a team and before the student begins with the program, an outcome goal should be determined.  That goal should align with the SW Matrix. First we think, what is it we want this student to do that he is not currently doing?  This comes from your behavior matrix.  Is it follow directions?  Complete work?  Keep hands and feet to self?</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Then we ask. “How will we know the student is consistently demonstrating the goal?”</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Teams typically examine student baseline data to decide on a performance goal the student is likely to meet fairly rapidly. Remember, it is important that students experience early success with the CICO intervention. For example, students with baseline data in the 50-55% range may not increase performance to 80% in a short period of time. Instead the behavior support team may choose to select an initial goal of 65-70% so that the child can reach his or her first goal immediately or shortly after beginning the intervention. Gradually, over time, the support team will increase expectations for the student.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monitor points earned on the DPR, but we may also want to consider other data indicators… attendance, grades, work, office referrals etc.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Continue to monitor progress on what ever information brought this student to the attention of the team.</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2" name="Google Shape;242;p3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923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3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Be prepared to solve any issues teams have had in using Advanced Tier Spreadsheet, and to project the Spreadsheet to review.</a:t>
            </a:r>
            <a:endParaRPr sz="1200" b="0" i="0" u="none" strike="noStrike" cap="none">
              <a:solidFill>
                <a:schemeClr val="dk1"/>
              </a:solidFill>
              <a:latin typeface="Calibri"/>
              <a:ea typeface="Calibri"/>
              <a:cs typeface="Calibri"/>
              <a:sym typeface="Calibri"/>
            </a:endParaRPr>
          </a:p>
        </p:txBody>
      </p:sp>
      <p:sp>
        <p:nvSpPr>
          <p:cNvPr id="249" name="Google Shape;249;p3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559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Read the outcomes or direct participants to</a:t>
            </a:r>
            <a:r>
              <a:rPr lang="en-US" b="1" baseline="0" dirty="0">
                <a:latin typeface="Calibri" charset="0"/>
              </a:rPr>
              <a:t> read the outcomes.  </a:t>
            </a:r>
          </a:p>
          <a:p>
            <a:pPr eaLnBrk="1" hangingPunct="1">
              <a:spcBef>
                <a:spcPct val="0"/>
              </a:spcBef>
            </a:pPr>
            <a:r>
              <a:rPr lang="en-US" b="1" baseline="0" dirty="0">
                <a:latin typeface="Calibri" charset="0"/>
              </a:rPr>
              <a:t>You may choose to list outcomes on a poster or table placemat.</a:t>
            </a:r>
            <a:endParaRPr lang="en-US" b="1" dirty="0">
              <a:latin typeface="Calibri" charset="0"/>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2D87FB-F736-F445-8161-B842CBAF41DD}" type="slidenum">
              <a:rPr lang="en-US">
                <a:latin typeface="Calibri" charset="0"/>
              </a:rPr>
              <a:pPr eaLnBrk="1" hangingPunct="1"/>
              <a:t>8</a:t>
            </a:fld>
            <a:endParaRPr lang="en-US">
              <a:latin typeface="Calibri" charset="0"/>
            </a:endParaRPr>
          </a:p>
        </p:txBody>
      </p:sp>
    </p:spTree>
    <p:extLst>
      <p:ext uri="{BB962C8B-B14F-4D97-AF65-F5344CB8AC3E}">
        <p14:creationId xmlns:p14="http://schemas.microsoft.com/office/powerpoint/2010/main" val="1728166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 name="Google Shape;263;p3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Sprague (2008) indicates that a student in a Tier 2 Intervention should first reach the goal line within 3 weeks.  If the student in a Tier 2 Intervention does not reach the goal line within 3 weeks, the rate of progress may be considered too slow.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Dr. Erica Lembke advises that the general recommendation from most researchers is that we need at least eight data points within 3 weeks of instruction before making a decision about whether or not an intervention change is needed.</a:t>
            </a:r>
            <a:endParaRPr/>
          </a:p>
        </p:txBody>
      </p:sp>
      <p:sp>
        <p:nvSpPr>
          <p:cNvPr id="264" name="Google Shape;264;p3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5204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Regular monitoring of student data must be done by the Tier 2 team to determine whether the student is showing a positive, questionable, or a poor response to the CICO Intervention.  This chart (Workbook page 132) shows an example of the types of questions that a team must ask when making decisions.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8" name="Google Shape;278;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675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3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MO SW-PBS Student Progress Monitoring Guide (p 131 of the workbook) is a flow-chart with step-by-step instructions on the team’s process to monitor student response to the intervention.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Near the top of this Guide, teams are directed to look at intervention-specific fidelity monitoring tools.  For CICO, this would be the Monitoring Fidelity of Implementation CICO Observation Checklist (p. 209) and the DPR Review (p. 207).</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1" name="Google Shape;271;p3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3100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71</a:t>
            </a:fld>
            <a:endParaRPr sz="1200">
              <a:solidFill>
                <a:schemeClr val="dk1"/>
              </a:solidFill>
              <a:latin typeface="Calibri"/>
              <a:ea typeface="Calibri"/>
              <a:cs typeface="Calibri"/>
              <a:sym typeface="Calibri"/>
            </a:endParaRPr>
          </a:p>
        </p:txBody>
      </p:sp>
      <p:sp>
        <p:nvSpPr>
          <p:cNvPr id="284" name="Google Shape;284;p42: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71</a:t>
            </a:fld>
            <a:endParaRPr sz="1200">
              <a:solidFill>
                <a:schemeClr val="dk1"/>
              </a:solidFill>
              <a:latin typeface="Arial"/>
              <a:ea typeface="Arial"/>
              <a:cs typeface="Arial"/>
              <a:sym typeface="Arial"/>
            </a:endParaRPr>
          </a:p>
        </p:txBody>
      </p:sp>
      <p:sp>
        <p:nvSpPr>
          <p:cNvPr id="285" name="Google Shape;285;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6" name="Google Shape;286;p42:notes"/>
          <p:cNvSpPr txBox="1">
            <a:spLocks noGrp="1"/>
          </p:cNvSpPr>
          <p:nvPr>
            <p:ph type="body" idx="1"/>
          </p:nvPr>
        </p:nvSpPr>
        <p:spPr>
          <a:xfrm>
            <a:off x="935039" y="4416425"/>
            <a:ext cx="5140325" cy="418306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gap is the distance between the student’s trend line and the goal line.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When the distance between the student’s trend line and the goal line is closing at an acceptable rate, the response to the intervention is positive.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Dr. Erica Lembke advises that the general recommendation from most researchers is that we need at least eight data points before making a decision about whether or not an intervention change is needed. Some researchers advise as many as ten to twelve data points are needed. It is important to systematize your process so you avoid making arbitrary decisions.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081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2" name="Google Shape;292;p4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230175" marR="0" lvl="0" indent="-230175" algn="l" rtl="0">
              <a:spcBef>
                <a:spcPts val="0"/>
              </a:spcBef>
              <a:spcAft>
                <a:spcPts val="0"/>
              </a:spcAft>
              <a:buClr>
                <a:schemeClr val="dk1"/>
              </a:buClr>
              <a:buSzPts val="1200"/>
              <a:buFont typeface="Calibri"/>
              <a:buAutoNum type="arabicParenR"/>
            </a:pPr>
            <a:r>
              <a:rPr lang="en-US" sz="1200" b="0" i="0" u="none" strike="noStrike" cap="none" dirty="0">
                <a:solidFill>
                  <a:schemeClr val="dk1"/>
                </a:solidFill>
                <a:latin typeface="Calibri"/>
                <a:ea typeface="Calibri"/>
                <a:cs typeface="Calibri"/>
                <a:sym typeface="Calibri"/>
              </a:rPr>
              <a:t>This child’s level of performance is entered each day.  This child’s level of performance ranges from 40% to 70%.</a:t>
            </a:r>
            <a:endParaRPr dirty="0"/>
          </a:p>
          <a:p>
            <a:pPr marL="230175" marR="0" lvl="0" indent="-153975"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230175" marR="0" lvl="0" indent="-230175" algn="l" rtl="0">
              <a:spcBef>
                <a:spcPts val="0"/>
              </a:spcBef>
              <a:spcAft>
                <a:spcPts val="0"/>
              </a:spcAft>
              <a:buClr>
                <a:schemeClr val="dk1"/>
              </a:buClr>
              <a:buSzPts val="1200"/>
              <a:buFont typeface="Calibri"/>
              <a:buAutoNum type="arabicParenR"/>
            </a:pPr>
            <a:r>
              <a:rPr lang="en-US" sz="1200" b="0" i="0" u="none" strike="noStrike" cap="none" dirty="0">
                <a:solidFill>
                  <a:schemeClr val="dk1"/>
                </a:solidFill>
                <a:latin typeface="Calibri"/>
                <a:ea typeface="Calibri"/>
                <a:cs typeface="Calibri"/>
                <a:sym typeface="Calibri"/>
              </a:rPr>
              <a:t>The desired level of performance for this child is 80%.  The goal line is drawn in red.</a:t>
            </a:r>
            <a:endParaRPr dirty="0"/>
          </a:p>
          <a:p>
            <a:pPr marL="230175" marR="0" lvl="0" indent="-230175"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230175" marR="0" lvl="0" indent="-230175"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3)  The Advanced Tier Data Collection Spreadsheet automatically calculates the trend line when you enter the percentages on the Data Entry Tab.  Remember, the trend line represents the student’s actual </a:t>
            </a:r>
            <a:r>
              <a:rPr lang="en-US" sz="1200" b="1" i="1" u="none" strike="noStrike" cap="none" dirty="0">
                <a:solidFill>
                  <a:schemeClr val="dk1"/>
                </a:solidFill>
                <a:latin typeface="Calibri"/>
                <a:ea typeface="Calibri"/>
                <a:cs typeface="Calibri"/>
                <a:sym typeface="Calibri"/>
              </a:rPr>
              <a:t>rate</a:t>
            </a:r>
            <a:r>
              <a:rPr lang="en-US" sz="1200" b="0" i="0" u="none" strike="noStrike" cap="none" dirty="0">
                <a:solidFill>
                  <a:schemeClr val="dk1"/>
                </a:solidFill>
                <a:latin typeface="Calibri"/>
                <a:ea typeface="Calibri"/>
                <a:cs typeface="Calibri"/>
                <a:sym typeface="Calibri"/>
              </a:rPr>
              <a:t> of progress.</a:t>
            </a:r>
            <a:endParaRPr dirty="0"/>
          </a:p>
          <a:p>
            <a:pPr marL="230175" marR="0" lvl="0" indent="-230175"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230175" marR="0" lvl="0" indent="-230175"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4) At this student’s current rate of progress, he will reach the goal line in 3 weeks. The student is making progress toward the goal at an acceptable rate.</a:t>
            </a:r>
            <a:endParaRPr dirty="0"/>
          </a:p>
          <a:p>
            <a:pPr marL="230175" marR="0" lvl="0" indent="-230175"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93" name="Google Shape;293;p4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5291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73</a:t>
            </a:fld>
            <a:endParaRPr sz="1200">
              <a:solidFill>
                <a:schemeClr val="dk1"/>
              </a:solidFill>
              <a:latin typeface="Calibri"/>
              <a:ea typeface="Calibri"/>
              <a:cs typeface="Calibri"/>
              <a:sym typeface="Calibri"/>
            </a:endParaRPr>
          </a:p>
        </p:txBody>
      </p:sp>
      <p:sp>
        <p:nvSpPr>
          <p:cNvPr id="303" name="Google Shape;303;p46: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
        <p:nvSpPr>
          <p:cNvPr id="304" name="Google Shape;304;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p46:notes"/>
          <p:cNvSpPr txBox="1">
            <a:spLocks noGrp="1"/>
          </p:cNvSpPr>
          <p:nvPr>
            <p:ph type="body" idx="1"/>
          </p:nvPr>
        </p:nvSpPr>
        <p:spPr>
          <a:xfrm>
            <a:off x="701040" y="4415790"/>
            <a:ext cx="5608320" cy="418338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50" tIns="46575" rIns="93150"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Before deciding to teach self-management the student should demonstrate a consistently positive response. Behavior teams typically establish specific criteria for success. As a general guideline the following represents a reasonable goal that indicates consistent success; four consecutive weeks with four or more daily data points per week at 80% or higher.</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Generally student self-management is promoted by teaching the student to monitor, record, and evaluate his/her own performance. In addition, longer intervals of successful performance may be required before reinforcement is delivered.</a:t>
            </a:r>
            <a:endParaRPr/>
          </a:p>
        </p:txBody>
      </p:sp>
    </p:spTree>
    <p:extLst>
      <p:ext uri="{BB962C8B-B14F-4D97-AF65-F5344CB8AC3E}">
        <p14:creationId xmlns:p14="http://schemas.microsoft.com/office/powerpoint/2010/main" val="4189048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4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Now we will look at the steps to take if the student data shows a questionable response to the intervention…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3" name="Google Shape;313;p4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283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5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75</a:t>
            </a:fld>
            <a:endParaRPr sz="1200">
              <a:solidFill>
                <a:schemeClr val="dk1"/>
              </a:solidFill>
              <a:latin typeface="Calibri"/>
              <a:ea typeface="Calibri"/>
              <a:cs typeface="Calibri"/>
              <a:sym typeface="Calibri"/>
            </a:endParaRPr>
          </a:p>
        </p:txBody>
      </p:sp>
      <p:sp>
        <p:nvSpPr>
          <p:cNvPr id="319" name="Google Shape;319;p50: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
        <p:nvSpPr>
          <p:cNvPr id="320" name="Google Shape;320;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1" name="Google Shape;321;p50:notes"/>
          <p:cNvSpPr txBox="1">
            <a:spLocks noGrp="1"/>
          </p:cNvSpPr>
          <p:nvPr>
            <p:ph type="body" idx="1"/>
          </p:nvPr>
        </p:nvSpPr>
        <p:spPr>
          <a:xfrm>
            <a:off x="935039" y="4416425"/>
            <a:ext cx="5140325" cy="418306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When the distance between the student’s trend line and the goal line is closing, however, is closing at an unacceptable rate, the response to the intervention is questionable.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063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7" name="Google Shape;327;p5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230175" marR="0" lvl="0" indent="-230175"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This child’s level of performance is entered each day.  This child’s level of performance ranges from 30% to 45%.</a:t>
            </a:r>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The desired level of performance for this child is 80%.  The goal line is drawn in red.</a:t>
            </a:r>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None/>
            </a:pPr>
            <a:r>
              <a:rPr lang="en-US" sz="1200" b="0" i="0" u="none" strike="noStrike" cap="none">
                <a:solidFill>
                  <a:schemeClr val="dk1"/>
                </a:solidFill>
                <a:latin typeface="Calibri"/>
                <a:ea typeface="Calibri"/>
                <a:cs typeface="Calibri"/>
                <a:sym typeface="Calibri"/>
              </a:rPr>
              <a:t>3) The Advanced Tier Data Collection Spreadsheet automatically calculates the trend line when you enter the percentages on the Data Entry Tab.  Remember, the trend line represents the student’s actual </a:t>
            </a:r>
            <a:r>
              <a:rPr lang="en-US" sz="1200" b="1" i="1" u="none" strike="noStrike" cap="none">
                <a:solidFill>
                  <a:schemeClr val="dk1"/>
                </a:solidFill>
                <a:latin typeface="Calibri"/>
                <a:ea typeface="Calibri"/>
                <a:cs typeface="Calibri"/>
                <a:sym typeface="Calibri"/>
              </a:rPr>
              <a:t>rate</a:t>
            </a:r>
            <a:r>
              <a:rPr lang="en-US" sz="1200" b="0" i="0" u="none" strike="noStrike" cap="none">
                <a:solidFill>
                  <a:schemeClr val="dk1"/>
                </a:solidFill>
                <a:latin typeface="Calibri"/>
                <a:ea typeface="Calibri"/>
                <a:cs typeface="Calibri"/>
                <a:sym typeface="Calibri"/>
              </a:rPr>
              <a:t> of progress.</a:t>
            </a:r>
            <a:endParaRPr/>
          </a:p>
          <a:p>
            <a:pPr marL="230175" marR="0" lvl="0" indent="-230175"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None/>
            </a:pPr>
            <a:r>
              <a:rPr lang="en-US" sz="1200" b="0" i="0" u="none" strike="noStrike" cap="none">
                <a:solidFill>
                  <a:schemeClr val="dk1"/>
                </a:solidFill>
                <a:latin typeface="Calibri"/>
                <a:ea typeface="Calibri"/>
                <a:cs typeface="Calibri"/>
                <a:sym typeface="Calibri"/>
              </a:rPr>
              <a:t>4) At this student’s current rate of progress, he will require 6 weeks to reach the goal.  The student is making progress, however, the rate is slower than what we would considerable acceptable.</a:t>
            </a:r>
            <a:endParaRPr/>
          </a:p>
          <a:p>
            <a:pPr marL="230175" marR="0" lvl="0" indent="-230175"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8" name="Google Shape;328;p5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2435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77</a:t>
            </a:fld>
            <a:endParaRPr sz="1200">
              <a:solidFill>
                <a:schemeClr val="dk1"/>
              </a:solidFill>
              <a:latin typeface="Calibri"/>
              <a:ea typeface="Calibri"/>
              <a:cs typeface="Calibri"/>
              <a:sym typeface="Calibri"/>
            </a:endParaRPr>
          </a:p>
        </p:txBody>
      </p:sp>
      <p:sp>
        <p:nvSpPr>
          <p:cNvPr id="338" name="Google Shape;338;p54: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
        <p:nvSpPr>
          <p:cNvPr id="339" name="Google Shape;339;p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54:notes"/>
          <p:cNvSpPr txBox="1">
            <a:spLocks noGrp="1"/>
          </p:cNvSpPr>
          <p:nvPr>
            <p:ph type="body" idx="1"/>
          </p:nvPr>
        </p:nvSpPr>
        <p:spPr>
          <a:xfrm>
            <a:off x="701040" y="4415790"/>
            <a:ext cx="5608320" cy="418338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50" tIns="46575" rIns="93150"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How do you know if the intervention was implemented as intended? </a:t>
            </a:r>
            <a:endParaRPr/>
          </a:p>
        </p:txBody>
      </p:sp>
    </p:spTree>
    <p:extLst>
      <p:ext uri="{BB962C8B-B14F-4D97-AF65-F5344CB8AC3E}">
        <p14:creationId xmlns:p14="http://schemas.microsoft.com/office/powerpoint/2010/main" val="209624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Read the outcomes or direct participants to</a:t>
            </a:r>
            <a:r>
              <a:rPr lang="en-US" b="1" baseline="0" dirty="0">
                <a:latin typeface="Calibri" charset="0"/>
              </a:rPr>
              <a:t> read the outcomes.  </a:t>
            </a:r>
          </a:p>
          <a:p>
            <a:pPr eaLnBrk="1" hangingPunct="1">
              <a:spcBef>
                <a:spcPct val="0"/>
              </a:spcBef>
            </a:pPr>
            <a:r>
              <a:rPr lang="en-US" b="1" baseline="0" dirty="0">
                <a:latin typeface="Calibri" charset="0"/>
              </a:rPr>
              <a:t>You may choose to list outcomes on a poster or table placemat.</a:t>
            </a:r>
            <a:endParaRPr lang="en-US" b="1" dirty="0">
              <a:latin typeface="Calibri" charset="0"/>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2D87FB-F736-F445-8161-B842CBAF41DD}" type="slidenum">
              <a:rPr lang="en-US">
                <a:latin typeface="Calibri" charset="0"/>
              </a:rPr>
              <a:pPr eaLnBrk="1" hangingPunct="1"/>
              <a:t>9</a:t>
            </a:fld>
            <a:endParaRPr lang="en-US">
              <a:latin typeface="Calibri" charset="0"/>
            </a:endParaRPr>
          </a:p>
        </p:txBody>
      </p:sp>
    </p:spTree>
    <p:extLst>
      <p:ext uri="{BB962C8B-B14F-4D97-AF65-F5344CB8AC3E}">
        <p14:creationId xmlns:p14="http://schemas.microsoft.com/office/powerpoint/2010/main" val="2937651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other words, the intervention will achieved “promised” results ONLY when the adults “follow the intervention instructions.”  </a:t>
            </a:r>
            <a:endParaRPr/>
          </a:p>
        </p:txBody>
      </p:sp>
      <p:sp>
        <p:nvSpPr>
          <p:cNvPr id="348" name="Google Shape;348;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2186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79</a:t>
            </a:fld>
            <a:endParaRPr sz="1200">
              <a:solidFill>
                <a:schemeClr val="dk1"/>
              </a:solidFill>
              <a:latin typeface="Calibri"/>
              <a:ea typeface="Calibri"/>
              <a:cs typeface="Calibri"/>
              <a:sym typeface="Calibri"/>
            </a:endParaRPr>
          </a:p>
        </p:txBody>
      </p:sp>
      <p:sp>
        <p:nvSpPr>
          <p:cNvPr id="354" name="Google Shape;354;p58: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
        <p:nvSpPr>
          <p:cNvPr id="355" name="Google Shape;355;p5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Google Shape;356;p58:notes"/>
          <p:cNvSpPr txBox="1">
            <a:spLocks noGrp="1"/>
          </p:cNvSpPr>
          <p:nvPr>
            <p:ph type="body" idx="1"/>
          </p:nvPr>
        </p:nvSpPr>
        <p:spPr>
          <a:xfrm>
            <a:off x="701040" y="4415790"/>
            <a:ext cx="5608320" cy="418338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50" tIns="46575" rIns="93150"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Let’s take a look at what each of these might look like…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Advance to next slide.</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49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Move to next slide to continue.</a:t>
            </a:r>
            <a:endParaRPr sz="1200" b="0" i="0" u="none" strike="noStrike" cap="none">
              <a:solidFill>
                <a:schemeClr val="dk1"/>
              </a:solidFill>
              <a:latin typeface="Calibri"/>
              <a:ea typeface="Calibri"/>
              <a:cs typeface="Calibri"/>
              <a:sym typeface="Calibri"/>
            </a:endParaRPr>
          </a:p>
        </p:txBody>
      </p:sp>
      <p:sp>
        <p:nvSpPr>
          <p:cNvPr id="364" name="Google Shape;364;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92920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6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Read slide</a:t>
            </a:r>
            <a:endParaRPr sz="1200" b="0" i="0" u="none" strike="noStrike" cap="none">
              <a:solidFill>
                <a:schemeClr val="dk1"/>
              </a:solidFill>
              <a:latin typeface="Calibri"/>
              <a:ea typeface="Calibri"/>
              <a:cs typeface="Calibri"/>
              <a:sym typeface="Calibri"/>
            </a:endParaRPr>
          </a:p>
        </p:txBody>
      </p:sp>
      <p:sp>
        <p:nvSpPr>
          <p:cNvPr id="371" name="Google Shape;371;p6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5551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7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Now we will look at the steps to take if the student data shows a poor response to the intervention…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20" name="Google Shape;420;p7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46495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7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83</a:t>
            </a:fld>
            <a:endParaRPr sz="1200">
              <a:solidFill>
                <a:schemeClr val="dk1"/>
              </a:solidFill>
              <a:latin typeface="Calibri"/>
              <a:ea typeface="Calibri"/>
              <a:cs typeface="Calibri"/>
              <a:sym typeface="Calibri"/>
            </a:endParaRPr>
          </a:p>
        </p:txBody>
      </p:sp>
      <p:sp>
        <p:nvSpPr>
          <p:cNvPr id="426" name="Google Shape;426;p78: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
        <p:nvSpPr>
          <p:cNvPr id="427" name="Google Shape;427;p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8" name="Google Shape;428;p78:notes"/>
          <p:cNvSpPr txBox="1">
            <a:spLocks noGrp="1"/>
          </p:cNvSpPr>
          <p:nvPr>
            <p:ph type="body" idx="1"/>
          </p:nvPr>
        </p:nvSpPr>
        <p:spPr>
          <a:xfrm>
            <a:off x="935039" y="4416425"/>
            <a:ext cx="5140325" cy="418306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When the distance between the trend line and the goal line widens, the response to the intervention is poor.</a:t>
            </a:r>
            <a:endParaRPr/>
          </a:p>
        </p:txBody>
      </p:sp>
    </p:spTree>
    <p:extLst>
      <p:ext uri="{BB962C8B-B14F-4D97-AF65-F5344CB8AC3E}">
        <p14:creationId xmlns:p14="http://schemas.microsoft.com/office/powerpoint/2010/main" val="1641528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8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4" name="Google Shape;434;p8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230175" marR="0" lvl="0" indent="-230175"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This child’s level of performance is entered each day.  This child’s level of performance ranges from 50% to 25%.</a:t>
            </a:r>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The desired level of performance for this child is 80%.  The goal line is drawn in red.</a:t>
            </a:r>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The Advanced Tier Data Collection Spreadsheet automatically calculates the trend line when you enter the percentages on the Data Entry Tab.  Remember, the trend line represents the student’s actual </a:t>
            </a:r>
            <a:r>
              <a:rPr lang="en-US" sz="1200" b="1" i="1" u="none" strike="noStrike" cap="none">
                <a:solidFill>
                  <a:schemeClr val="dk1"/>
                </a:solidFill>
                <a:latin typeface="Calibri"/>
                <a:ea typeface="Calibri"/>
                <a:cs typeface="Calibri"/>
                <a:sym typeface="Calibri"/>
              </a:rPr>
              <a:t>rate</a:t>
            </a:r>
            <a:r>
              <a:rPr lang="en-US" sz="1200" b="0" i="0" u="none" strike="noStrike" cap="none">
                <a:solidFill>
                  <a:schemeClr val="dk1"/>
                </a:solidFill>
                <a:latin typeface="Calibri"/>
                <a:ea typeface="Calibri"/>
                <a:cs typeface="Calibri"/>
                <a:sym typeface="Calibri"/>
              </a:rPr>
              <a:t> of progress.</a:t>
            </a:r>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Clr>
                <a:schemeClr val="dk1"/>
              </a:buClr>
              <a:buSzPts val="1200"/>
              <a:buFont typeface="Calibri"/>
              <a:buAutoNum type="arabicParenR"/>
            </a:pPr>
            <a:r>
              <a:rPr lang="en-US" sz="1200" b="0" i="0" u="none" strike="noStrike" cap="none">
                <a:solidFill>
                  <a:schemeClr val="dk1"/>
                </a:solidFill>
                <a:latin typeface="Calibri"/>
                <a:ea typeface="Calibri"/>
                <a:cs typeface="Calibri"/>
                <a:sym typeface="Calibri"/>
              </a:rPr>
              <a:t>The gap between this child’s trend line and the goal line is growing wider.  The response to the intervention is poor.</a:t>
            </a:r>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153975"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230175" marR="0" lvl="0" indent="-230175"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35" name="Google Shape;435;p8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9613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8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85</a:t>
            </a:fld>
            <a:endParaRPr sz="1200">
              <a:solidFill>
                <a:schemeClr val="dk1"/>
              </a:solidFill>
              <a:latin typeface="Calibri"/>
              <a:ea typeface="Calibri"/>
              <a:cs typeface="Calibri"/>
              <a:sym typeface="Calibri"/>
            </a:endParaRPr>
          </a:p>
        </p:txBody>
      </p:sp>
      <p:sp>
        <p:nvSpPr>
          <p:cNvPr id="444" name="Google Shape;444;p82: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85</a:t>
            </a:fld>
            <a:endParaRPr sz="1200">
              <a:solidFill>
                <a:schemeClr val="dk1"/>
              </a:solidFill>
              <a:latin typeface="Arial"/>
              <a:ea typeface="Arial"/>
              <a:cs typeface="Arial"/>
              <a:sym typeface="Arial"/>
            </a:endParaRPr>
          </a:p>
        </p:txBody>
      </p:sp>
      <p:sp>
        <p:nvSpPr>
          <p:cNvPr id="445" name="Google Shape;445;p8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6" name="Google Shape;446;p82:notes"/>
          <p:cNvSpPr txBox="1">
            <a:spLocks noGrp="1"/>
          </p:cNvSpPr>
          <p:nvPr>
            <p:ph type="body" idx="1"/>
          </p:nvPr>
        </p:nvSpPr>
        <p:spPr>
          <a:xfrm>
            <a:off x="701040" y="4415790"/>
            <a:ext cx="5608320" cy="418338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50" tIns="46575" rIns="93150"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How do you know if the intervention was implemented as intended? </a:t>
            </a:r>
            <a:endParaRPr/>
          </a:p>
        </p:txBody>
      </p:sp>
    </p:spTree>
    <p:extLst>
      <p:ext uri="{BB962C8B-B14F-4D97-AF65-F5344CB8AC3E}">
        <p14:creationId xmlns:p14="http://schemas.microsoft.com/office/powerpoint/2010/main" val="37412250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8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86</a:t>
            </a:fld>
            <a:endParaRPr sz="1200">
              <a:solidFill>
                <a:schemeClr val="dk1"/>
              </a:solidFill>
              <a:latin typeface="Calibri"/>
              <a:ea typeface="Calibri"/>
              <a:cs typeface="Calibri"/>
              <a:sym typeface="Calibri"/>
            </a:endParaRPr>
          </a:p>
        </p:txBody>
      </p:sp>
      <p:sp>
        <p:nvSpPr>
          <p:cNvPr id="453" name="Google Shape;453;p84:notes"/>
          <p:cNvSpPr txBox="1"/>
          <p:nvPr/>
        </p:nvSpPr>
        <p:spPr>
          <a:xfrm>
            <a:off x="3971926" y="8831264"/>
            <a:ext cx="3038475"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86</a:t>
            </a:fld>
            <a:endParaRPr sz="1200">
              <a:solidFill>
                <a:schemeClr val="dk1"/>
              </a:solidFill>
              <a:latin typeface="Arial"/>
              <a:ea typeface="Arial"/>
              <a:cs typeface="Arial"/>
              <a:sym typeface="Arial"/>
            </a:endParaRPr>
          </a:p>
        </p:txBody>
      </p:sp>
      <p:sp>
        <p:nvSpPr>
          <p:cNvPr id="454" name="Google Shape;454;p8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5" name="Google Shape;455;p84:notes"/>
          <p:cNvSpPr txBox="1">
            <a:spLocks noGrp="1"/>
          </p:cNvSpPr>
          <p:nvPr>
            <p:ph type="body" idx="1"/>
          </p:nvPr>
        </p:nvSpPr>
        <p:spPr>
          <a:xfrm>
            <a:off x="701040" y="4415790"/>
            <a:ext cx="5608320" cy="418338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150" tIns="46575" rIns="93150"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If the intervention was implemented with fidelity, and the team is confident with the behavior identification, the alignment of intervention and function, and that no additional functions should be considered, the team should then discuss whether or not to change to a different Tier 2 intervention or to perhaps refer the student for more intensive supports.</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98171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8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p8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Cross out unrelated behaviors on the DPR and clarify specific behavior where it applies on the DPR</a:t>
            </a:r>
            <a:endParaRPr sz="1200" b="0" i="0" u="none" strike="noStrike" cap="none">
              <a:solidFill>
                <a:schemeClr val="dk1"/>
              </a:solidFill>
              <a:latin typeface="Arial"/>
              <a:ea typeface="Arial"/>
              <a:cs typeface="Arial"/>
              <a:sym typeface="Arial"/>
            </a:endParaRPr>
          </a:p>
        </p:txBody>
      </p:sp>
      <p:sp>
        <p:nvSpPr>
          <p:cNvPr id="463" name="Google Shape;463;p8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458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0" name="Google Shape;1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Responding to Problem Behavior in Schools- the Behavior Education Program is recommended for teams implementing CICO. This is a constant resource throughout the training.</a:t>
            </a:r>
            <a:endParaRPr/>
          </a:p>
        </p:txBody>
      </p:sp>
      <p:sp>
        <p:nvSpPr>
          <p:cNvPr id="191" name="Google Shape;19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21145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8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Tier 2 Team Pre-Meeting Organizer (p. 129) can be used to decide which students need to be discussed at each Tier 2 team meeting.  Only students who are responding questionably, poorly or who are eligible for fading will be discussed during the meeting.  This form should be completed before the Tier 2 meeting by each Intervention Coordinator </a:t>
            </a:r>
            <a:r>
              <a:rPr lang="en-US" sz="1200" b="0" i="1" u="none" strike="noStrike" cap="none">
                <a:solidFill>
                  <a:schemeClr val="dk1"/>
                </a:solidFill>
                <a:latin typeface="Calibri"/>
                <a:ea typeface="Calibri"/>
                <a:cs typeface="Calibri"/>
                <a:sym typeface="Calibri"/>
              </a:rPr>
              <a:t>(Remind teams that they have an electronic version of this tool).</a:t>
            </a:r>
            <a:endParaRPr sz="1200" b="0" i="1" u="none" strike="noStrike" cap="none">
              <a:solidFill>
                <a:schemeClr val="dk1"/>
              </a:solidFill>
              <a:latin typeface="Calibri"/>
              <a:ea typeface="Calibri"/>
              <a:cs typeface="Calibri"/>
              <a:sym typeface="Calibri"/>
            </a:endParaRPr>
          </a:p>
        </p:txBody>
      </p:sp>
      <p:sp>
        <p:nvSpPr>
          <p:cNvPr id="470" name="Google Shape;470;p8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1834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9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477" name="Google Shape;477;p9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2913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Read the slide or direct participants to read the slide.</a:t>
            </a:r>
            <a:endParaRPr sz="1200" b="1" i="0" u="none" strike="noStrike" cap="none">
              <a:solidFill>
                <a:schemeClr val="dk1"/>
              </a:solidFill>
              <a:latin typeface="Calibri"/>
              <a:ea typeface="Calibri"/>
              <a:cs typeface="Calibri"/>
              <a:sym typeface="Calibri"/>
            </a:endParaRPr>
          </a:p>
        </p:txBody>
      </p:sp>
      <p:sp>
        <p:nvSpPr>
          <p:cNvPr id="624" name="Google Shape;624;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92</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45443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Read the slide.</a:t>
            </a:r>
            <a:endParaRPr sz="1200" b="1" i="0" u="none" strike="noStrike" cap="none">
              <a:solidFill>
                <a:schemeClr val="dk1"/>
              </a:solidFill>
              <a:latin typeface="Calibri"/>
              <a:ea typeface="Calibri"/>
              <a:cs typeface="Calibri"/>
              <a:sym typeface="Calibri"/>
            </a:endParaRPr>
          </a:p>
        </p:txBody>
      </p:sp>
      <p:sp>
        <p:nvSpPr>
          <p:cNvPr id="636" name="Google Shape;636;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93</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821415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41" marR="0" lvl="0" indent="-171441"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Teachers have learned to help cue students as to the appropriate behavior expected.  The behavior should become habit.  The student should start taking responsibility for any “help” strategies which are provided.</a:t>
            </a:r>
            <a:endParaRPr/>
          </a:p>
          <a:p>
            <a:pPr marL="171441" marR="0" lvl="0" indent="-171441"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Reinforcement moves from continuous to intermittent and then to self reinforced.  The hope is that natural reinforcement will have had time to begin.  i.e – student begins to have more friends due to appropriate interactions.</a:t>
            </a:r>
            <a:endParaRPr sz="1200" b="0" i="0" u="none" strike="noStrike" cap="none">
              <a:solidFill>
                <a:schemeClr val="dk1"/>
              </a:solidFill>
              <a:latin typeface="Calibri"/>
              <a:ea typeface="Calibri"/>
              <a:cs typeface="Calibri"/>
              <a:sym typeface="Calibri"/>
            </a:endParaRPr>
          </a:p>
        </p:txBody>
      </p:sp>
      <p:sp>
        <p:nvSpPr>
          <p:cNvPr id="648" name="Google Shape;648;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94</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887742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other words, we want our efforts for change to be permanent</a:t>
            </a:r>
            <a:endParaRPr sz="1200" b="0" i="0" u="none" strike="noStrike" cap="none">
              <a:solidFill>
                <a:schemeClr val="dk1"/>
              </a:solidFill>
              <a:latin typeface="Calibri"/>
              <a:ea typeface="Calibri"/>
              <a:cs typeface="Calibri"/>
              <a:sym typeface="Calibri"/>
            </a:endParaRPr>
          </a:p>
        </p:txBody>
      </p:sp>
      <p:sp>
        <p:nvSpPr>
          <p:cNvPr id="660" name="Google Shape;660;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95</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24425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Students need to understand that appropriate behavior is the same regardless of location. The more adults that connect and interact with the student while teaching the strategies, the more opportunities to realize that appropriate behavior is expected with any authority/adult situation.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72" name="Google Shape;672;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96</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664441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How are they reinforced in the major settings  that are the student’s natural environment?</a:t>
            </a:r>
            <a:endParaRPr sz="1200" b="0" i="0" u="none" strike="noStrike" cap="none">
              <a:solidFill>
                <a:schemeClr val="dk1"/>
              </a:solidFill>
              <a:latin typeface="Calibri"/>
              <a:ea typeface="Calibri"/>
              <a:cs typeface="Calibri"/>
              <a:sym typeface="Calibri"/>
            </a:endParaRPr>
          </a:p>
        </p:txBody>
      </p:sp>
      <p:sp>
        <p:nvSpPr>
          <p:cNvPr id="684" name="Google Shape;684;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97</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405881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It’s presence in certain gestures or facial expressions may be quite subtle  for many students</a:t>
            </a:r>
            <a:endParaRPr sz="1200" b="0" i="0" u="none" strike="noStrike" cap="none">
              <a:solidFill>
                <a:schemeClr val="dk1"/>
              </a:solidFill>
              <a:latin typeface="Calibri"/>
              <a:ea typeface="Calibri"/>
              <a:cs typeface="Calibri"/>
              <a:sym typeface="Calibri"/>
            </a:endParaRPr>
          </a:p>
        </p:txBody>
      </p:sp>
      <p:sp>
        <p:nvSpPr>
          <p:cNvPr id="696" name="Google Shape;696;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98</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4219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Times"/>
                <a:ea typeface="Times"/>
                <a:cs typeface="Times"/>
                <a:sym typeface="Times"/>
              </a:rPr>
              <a:t>99</a:t>
            </a:fld>
            <a:endParaRPr sz="1200">
              <a:solidFill>
                <a:srgbClr val="000000"/>
              </a:solidFill>
              <a:latin typeface="Times"/>
              <a:ea typeface="Times"/>
              <a:cs typeface="Times"/>
              <a:sym typeface="Times"/>
            </a:endParaRPr>
          </a:p>
        </p:txBody>
      </p:sp>
      <p:sp>
        <p:nvSpPr>
          <p:cNvPr id="707" name="Google Shape;707;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8" name="Google Shape;708;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“Maintenance and generalization has to be part of the plan from the beginning. These are some strategies that can embed maintenance and generalization during the intervention.”</a:t>
            </a:r>
            <a:endParaRPr/>
          </a:p>
          <a:p>
            <a:pPr marL="0" marR="0" lvl="0" indent="0" algn="l" rtl="0">
              <a:spcBef>
                <a:spcPts val="0"/>
              </a:spcBef>
              <a:spcAft>
                <a:spcPts val="0"/>
              </a:spcAft>
              <a:buNone/>
            </a:pPr>
            <a:r>
              <a:rPr lang="en-US" sz="1200" b="1" i="0" u="none" strike="noStrike" cap="none">
                <a:solidFill>
                  <a:schemeClr val="dk1"/>
                </a:solidFill>
                <a:latin typeface="Arial"/>
                <a:ea typeface="Arial"/>
                <a:cs typeface="Arial"/>
                <a:sym typeface="Arial"/>
              </a:rPr>
              <a:t>Then read the slide or direct participants to read the slide.</a:t>
            </a:r>
            <a:endParaRPr sz="12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426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
        <p:nvSpPr>
          <p:cNvPr id="180" name="Google Shape;180;p20:notes"/>
          <p:cNvSpPr>
            <a:spLocks noGrp="1" noRot="1" noChangeAspect="1"/>
          </p:cNvSpPr>
          <p:nvPr>
            <p:ph type="sldImg" idx="2"/>
          </p:nvPr>
        </p:nvSpPr>
        <p:spPr>
          <a:xfrm>
            <a:off x="1182688"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1" name="Google Shape;181;p20:notes"/>
          <p:cNvSpPr txBox="1">
            <a:spLocks noGrp="1"/>
          </p:cNvSpPr>
          <p:nvPr>
            <p:ph type="body" idx="1"/>
          </p:nvPr>
        </p:nvSpPr>
        <p:spPr>
          <a:xfrm>
            <a:off x="935039" y="4416425"/>
            <a:ext cx="5140325" cy="4183063"/>
          </a:xfrm>
          <a:prstGeom prst="rect">
            <a:avLst/>
          </a:prstGeom>
          <a:noFill/>
          <a:ln>
            <a:noFill/>
          </a:ln>
        </p:spPr>
        <p:txBody>
          <a:bodyPr spcFirstLastPara="1" wrap="square" lIns="93175" tIns="46575" rIns="93175" bIns="46575" anchor="t" anchorCtr="0">
            <a:noAutofit/>
          </a:bodyPr>
          <a:lstStyle/>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A brief review of material we have already covered in Day 1.</a:t>
            </a:r>
            <a:endParaRPr/>
          </a:p>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Morning Check-in = Intervention Facilitator</a:t>
            </a:r>
            <a:endParaRPr/>
          </a:p>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Regular Feedback = Classroom Teacher</a:t>
            </a:r>
            <a:endParaRPr/>
          </a:p>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Afternoon check-out = Intervention Facilitator</a:t>
            </a:r>
            <a:endParaRPr/>
          </a:p>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All of this occurs with the support of a TEAM.  Teacher is NOT responsible for implementing the entire program.</a:t>
            </a:r>
            <a:endParaRPr/>
          </a:p>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Team is responsible for setting student goal, monitoring progress, giving feedback to student, family and participating teachers.</a:t>
            </a:r>
            <a:endParaRPr/>
          </a:p>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				</a:t>
            </a:r>
            <a:endParaRPr/>
          </a:p>
          <a:p>
            <a:pPr marL="231761" marR="0" lvl="0" indent="-231761" algn="l" rtl="0">
              <a:lnSpc>
                <a:spcPct val="80000"/>
              </a:lnSpc>
              <a:spcBef>
                <a:spcPts val="0"/>
              </a:spcBef>
              <a:spcAft>
                <a:spcPts val="0"/>
              </a:spcAft>
              <a:buNone/>
            </a:pPr>
            <a:r>
              <a:rPr lang="en-US" sz="800" b="0" i="0" u="none" strike="noStrike" cap="none">
                <a:solidFill>
                  <a:schemeClr val="dk1"/>
                </a:solidFill>
                <a:latin typeface="Calibri"/>
                <a:ea typeface="Calibri"/>
                <a:cs typeface="Calibri"/>
                <a:sym typeface="Calibri"/>
              </a:rPr>
              <a:t>	</a:t>
            </a:r>
            <a:endParaRPr/>
          </a:p>
          <a:p>
            <a:pPr marL="231761" marR="0" lvl="0" indent="-180961"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a:p>
            <a:pPr marL="231761" marR="0" lvl="0" indent="-180961"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25589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p:txBody>
      </p:sp>
      <p:sp>
        <p:nvSpPr>
          <p:cNvPr id="720" name="Google Shape;72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100</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27381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1" name="Google Shape;501;p9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When making decisions about when/how you will fade students from the intervention, these (bulleted items) are things to consider and should be the topic of team discussion.</a:t>
            </a:r>
            <a:endParaRPr/>
          </a:p>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Fading refers to a process of </a:t>
            </a:r>
            <a:r>
              <a:rPr lang="en-US" sz="1200" b="1" i="0" u="none" strike="noStrike" cap="none">
                <a:solidFill>
                  <a:schemeClr val="dk1"/>
                </a:solidFill>
                <a:latin typeface="Calibri"/>
                <a:ea typeface="Calibri"/>
                <a:cs typeface="Calibri"/>
                <a:sym typeface="Calibri"/>
              </a:rPr>
              <a:t>gradually </a:t>
            </a:r>
            <a:r>
              <a:rPr lang="en-US" sz="1200" b="0" i="0" u="none" strike="noStrike" cap="none">
                <a:solidFill>
                  <a:schemeClr val="dk1"/>
                </a:solidFill>
                <a:latin typeface="Calibri"/>
                <a:ea typeface="Calibri"/>
                <a:cs typeface="Calibri"/>
                <a:sym typeface="Calibri"/>
              </a:rPr>
              <a:t>removing CICO intervention components for students who have met program goals.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Self-Management refers to the student’s ability to effectively be aware of and modify his or her own behavior. Typical aspects of self-management include goal setting, self-evaluation, self-recording, self-reinforcement, and self-instruction. Students who graduate from CICO should be able to manage their own behavior without CICO check-in and check-out and with typical rates of classroom teacher attention and feedback.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Many schools celebrate a student’s successful completion of the intervention with a special graduation process. A plan for how students will graduate from CICO should be developed and documented</a:t>
            </a:r>
            <a:r>
              <a:rPr lang="en-US" sz="1200" b="1" i="0" u="none" strike="noStrike" cap="none">
                <a:solidFill>
                  <a:schemeClr val="dk1"/>
                </a:solidFill>
                <a:latin typeface="Calibri"/>
                <a:ea typeface="Calibri"/>
                <a:cs typeface="Calibri"/>
                <a:sym typeface="Calibri"/>
              </a:rPr>
              <a:t> before </a:t>
            </a:r>
            <a:r>
              <a:rPr lang="en-US" sz="1200" b="0" i="0" u="none" strike="noStrike" cap="none">
                <a:solidFill>
                  <a:schemeClr val="dk1"/>
                </a:solidFill>
                <a:latin typeface="Calibri"/>
                <a:ea typeface="Calibri"/>
                <a:cs typeface="Calibri"/>
                <a:sym typeface="Calibri"/>
              </a:rPr>
              <a:t>a school begins implementing the intervention, and the plan should be communicated to all stakeholders in the intervention. It is not uncommon that after participating in CICO over a period of time, students, along with parents and teachers as well, do not want to give up this support. Students report they like receiving extra adult attention and the feeling of success CICO gives them. Additionally, teachers and parents have concerns about how well children will continue to perform when the program is no longer provided. Therefore, moving students out of the CICO program and then following up with any needed supports requires careful planning.</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2" name="Google Shape;502;p9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91433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9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8" name="Google Shape;508;p9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 increase the likelihood of student success after graduation CICO program components are typically removed in a systematic and thoughtfully planned fashion rather than abruptly ended all at once. Students receive instruction for self-management skills </a:t>
            </a:r>
            <a:r>
              <a:rPr lang="en-US" sz="1200" b="1" i="0" u="none" strike="noStrike" cap="none">
                <a:solidFill>
                  <a:schemeClr val="dk1"/>
                </a:solidFill>
                <a:latin typeface="Calibri"/>
                <a:ea typeface="Calibri"/>
                <a:cs typeface="Calibri"/>
                <a:sym typeface="Calibri"/>
              </a:rPr>
              <a:t>before </a:t>
            </a:r>
            <a:r>
              <a:rPr lang="en-US" sz="1200" b="0" i="0" u="none" strike="noStrike" cap="none">
                <a:solidFill>
                  <a:schemeClr val="dk1"/>
                </a:solidFill>
                <a:latin typeface="Calibri"/>
                <a:ea typeface="Calibri"/>
                <a:cs typeface="Calibri"/>
                <a:sym typeface="Calibri"/>
              </a:rPr>
              <a:t>the CICO components are faded. (Refer to Teaching Self-Management, Fading, &amp; Graduation graphic in workbook page 177).</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Something to keep in mind when starting to fade – if a student is doing well on a DPR, is that translating to improved performance on the criteria that brought the student to your attention?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 example, if a student accrued multiple classroom minors prior to participating in the intervention, has the student reduced the number of classroom minors after participating in the intervention?</a:t>
            </a:r>
            <a:endParaRPr/>
          </a:p>
        </p:txBody>
      </p:sp>
      <p:sp>
        <p:nvSpPr>
          <p:cNvPr id="509" name="Google Shape;509;p9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7331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0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10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Plans to fade students from CICO should be included before the team implements the intervention.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After all, the goal of T2 interventions is to give the students tools to  function successfully at the universal level – (green area). It is not uncommon to find that after being part of CICO for a while, students do not want to go back ‘life without CICO’. They like the adult attention and the feeling of success CICO gives them. Therefore, fading CICO requires careful planning or the student will use the behavior that brought them to CICO.</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Fading should be considered when the data shows the student has developed a consistent pattern of  desired behavior. Some schools find it simpler to align fading with reporting periods or quarterly basis. However, each team should develop its own criteria.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One important point to consider … the workload of your team.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Keeping students on CICO when they are ready to be faded (but waiting for a calendar date) can unnecessarily burden the CICO team and delay implementation for students that may be waiting to enter CICO.</a:t>
            </a:r>
            <a:endParaRPr/>
          </a:p>
        </p:txBody>
      </p:sp>
      <p:sp>
        <p:nvSpPr>
          <p:cNvPr id="516" name="Google Shape;516;p10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55064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0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3" name="Google Shape;523;p10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Emphasis on the  * point.</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 example, a student should receive about 80% of points the majority of the time (or on average) versus the student must always receive above 80% and one tough day of 70% disqualifies him or her for the fading discussion. The latter criterion may be too stringent. (BEP Manual, p.92)</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Give the students permission to be human. We all have ‘off’ days. We can use the student’s ‘off’ day as a teachable moment and not a negative one.</a:t>
            </a:r>
            <a:endParaRPr/>
          </a:p>
        </p:txBody>
      </p:sp>
      <p:sp>
        <p:nvSpPr>
          <p:cNvPr id="524" name="Google Shape;524;p10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57200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0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0" name="Google Shape;530;p10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slide is an example of how a school in Missouri implements a CICO fading process. Additional examples are the in T2 Workbook, pages 177-180.</a:t>
            </a:r>
            <a:endParaRPr sz="1200" b="0" i="0" u="none" strike="noStrike" cap="none">
              <a:solidFill>
                <a:schemeClr val="dk1"/>
              </a:solidFill>
              <a:latin typeface="Calibri"/>
              <a:ea typeface="Calibri"/>
              <a:cs typeface="Calibri"/>
              <a:sym typeface="Calibri"/>
            </a:endParaRPr>
          </a:p>
        </p:txBody>
      </p:sp>
      <p:sp>
        <p:nvSpPr>
          <p:cNvPr id="531" name="Google Shape;531;p10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9733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10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Discuss how to move a student from teacher rating to self-monitoring</a:t>
            </a:r>
            <a:endParaRPr sz="1200" b="0" i="0" u="none" strike="noStrike" cap="none">
              <a:solidFill>
                <a:schemeClr val="dk1"/>
              </a:solidFill>
              <a:latin typeface="Calibri"/>
              <a:ea typeface="Calibri"/>
              <a:cs typeface="Calibri"/>
              <a:sym typeface="Calibri"/>
            </a:endParaRPr>
          </a:p>
        </p:txBody>
      </p:sp>
      <p:sp>
        <p:nvSpPr>
          <p:cNvPr id="539" name="Google Shape;539;p10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5829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10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Once the student is independently rating themselves, teachers should randomly check for accuracy</a:t>
            </a:r>
            <a:endParaRPr sz="1200" b="0" i="0" u="none" strike="noStrike" cap="none">
              <a:solidFill>
                <a:schemeClr val="dk1"/>
              </a:solidFill>
              <a:latin typeface="Calibri"/>
              <a:ea typeface="Calibri"/>
              <a:cs typeface="Calibri"/>
              <a:sym typeface="Calibri"/>
            </a:endParaRPr>
          </a:p>
        </p:txBody>
      </p:sp>
      <p:sp>
        <p:nvSpPr>
          <p:cNvPr id="546" name="Google Shape;546;p10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5009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1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Teams should determine the rate of fading which may be individualized for a specific student</a:t>
            </a:r>
            <a:endParaRPr sz="1200" b="0" i="0" u="none" strike="noStrike" cap="none">
              <a:solidFill>
                <a:schemeClr val="dk1"/>
              </a:solidFill>
              <a:latin typeface="Calibri"/>
              <a:ea typeface="Calibri"/>
              <a:cs typeface="Calibri"/>
              <a:sym typeface="Calibri"/>
            </a:endParaRPr>
          </a:p>
        </p:txBody>
      </p:sp>
      <p:sp>
        <p:nvSpPr>
          <p:cNvPr id="554" name="Google Shape;554;p1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76502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0" name="Google Shape;560;p11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After students graduate from CICO, consider ways for them to periodically receive continued reinforcement.  Students should be provided continuing positive feedback and, possibly, incentives for managing their own behavior and for continuing to be successful without the support of CICO.  </a:t>
            </a:r>
            <a:endParaRPr/>
          </a:p>
        </p:txBody>
      </p:sp>
      <p:sp>
        <p:nvSpPr>
          <p:cNvPr id="561" name="Google Shape;561;p11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840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
        <p:nvSpPr>
          <p:cNvPr id="212" name="Google Shape;21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CHECK-IN. </a:t>
            </a:r>
            <a:r>
              <a:rPr lang="en-US" sz="1200" b="0" i="0" u="none" strike="noStrike" cap="none">
                <a:solidFill>
                  <a:schemeClr val="dk1"/>
                </a:solidFill>
                <a:latin typeface="Calibri"/>
                <a:ea typeface="Calibri"/>
                <a:cs typeface="Calibri"/>
                <a:sym typeface="Calibri"/>
              </a:rPr>
              <a:t>Participating students complete a “check-in” with a CICO facilitator each morning after arriving to school. The facilitator provides students with a Daily Progress Report (DPR) and offers precorrects for meeting daily behavior expectations and point goals.</a:t>
            </a:r>
            <a:endParaRPr/>
          </a:p>
          <a:p>
            <a:pPr marL="0" marR="0" lvl="0" indent="0" algn="l" rtl="0">
              <a:lnSpc>
                <a:spcPct val="80000"/>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38517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1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teams 10 minutes for discussion.</a:t>
            </a:r>
            <a:endParaRPr sz="1200" b="0" i="0" u="none" strike="noStrike" cap="none">
              <a:solidFill>
                <a:schemeClr val="dk1"/>
              </a:solidFill>
              <a:latin typeface="Calibri"/>
              <a:ea typeface="Calibri"/>
              <a:cs typeface="Calibri"/>
              <a:sym typeface="Calibri"/>
            </a:endParaRPr>
          </a:p>
        </p:txBody>
      </p:sp>
      <p:sp>
        <p:nvSpPr>
          <p:cNvPr id="568" name="Google Shape;568;p1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59552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1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576" name="Google Shape;576;p1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8047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12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Before beginning implementation of CICO, the Tier 2 team will need to make plans to train all stakeholders regarding the CICO process and their specific responsibilities.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Refer participants to “Responsibilities Associated with the CICO Intervention” form in the workbook on page 193.</a:t>
            </a:r>
            <a:endParaRPr sz="1200" b="0" i="0" u="none" strike="noStrike" cap="none">
              <a:solidFill>
                <a:schemeClr val="dk1"/>
              </a:solidFill>
              <a:latin typeface="Calibri"/>
              <a:ea typeface="Calibri"/>
              <a:cs typeface="Calibri"/>
              <a:sym typeface="Calibri"/>
            </a:endParaRPr>
          </a:p>
        </p:txBody>
      </p:sp>
      <p:sp>
        <p:nvSpPr>
          <p:cNvPr id="621" name="Google Shape;621;p12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18600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12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Initial training should include basic information about the DPR, how to sign and rate. It should also include a list of positive feedback statement examples.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Show Positive Feedback video (After viewing, ask teams to discuss what they saw and heard)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Show Corrective Feedback video (After viewing, ask teams to discuss what they saw and heard)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Discuss: Will teams use these videos for training or develop their own?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NOTE:  The DPR rating scale for this school’s CICO Intervention is 0, 1, 2.</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28" name="Google Shape;628;p12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34209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3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Refer participants to Implementation Script – Classroom Teacher on page 197 of workbook.</a:t>
            </a:r>
            <a:endParaRPr/>
          </a:p>
          <a:p>
            <a:pPr marL="0" marR="0" lvl="0" indent="0" algn="l" rtl="0">
              <a:spcBef>
                <a:spcPts val="0"/>
              </a:spcBef>
              <a:spcAft>
                <a:spcPts val="0"/>
              </a:spcAft>
              <a:buNone/>
            </a:pP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Manual Resource List on page 194 of the workbook provides the page numbers in the BEP manual of ideas and topics that might be included in the training.</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Other resources that you might find helpful are the Initial Training Checklist for Teachers, Frequently Asked Questions, and Tips for Providing Feedback. </a:t>
            </a:r>
            <a:r>
              <a:rPr lang="en-US" sz="1200" b="1" i="1" u="none" strike="noStrike" cap="none">
                <a:solidFill>
                  <a:schemeClr val="dk1"/>
                </a:solidFill>
                <a:latin typeface="Calibri"/>
                <a:ea typeface="Calibri"/>
                <a:cs typeface="Calibri"/>
                <a:sym typeface="Calibri"/>
              </a:rPr>
              <a:t>(These are not in Workbook – provide paper or electronic copies)</a:t>
            </a:r>
            <a:endParaRPr sz="1200" b="1"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35" name="Google Shape;635;p13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89954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3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Positive Feedback Video Clip is a sample of providing positive recognition.  (After viewing, ask teams to discuss what they saw and heard).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4" name="Google Shape;644;p13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14656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13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Corrective Feedback Video Clip is a sample of providing corrective feedback. (After viewing, ask teams to discuss what they saw and heard).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How might you use these video clips when training staff?</a:t>
            </a:r>
            <a:endParaRPr sz="1200" b="0" i="0" u="none" strike="noStrike" cap="none">
              <a:solidFill>
                <a:schemeClr val="dk1"/>
              </a:solidFill>
              <a:latin typeface="Calibri"/>
              <a:ea typeface="Calibri"/>
              <a:cs typeface="Calibri"/>
              <a:sym typeface="Calibri"/>
            </a:endParaRPr>
          </a:p>
        </p:txBody>
      </p:sp>
      <p:sp>
        <p:nvSpPr>
          <p:cNvPr id="651" name="Google Shape;651;p13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5071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13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658" name="Google Shape;658;p13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35912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1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Allow 10 minutes for team discussion</a:t>
            </a:r>
            <a:endParaRPr sz="1200" b="0" i="0" u="none" strike="noStrike" cap="none">
              <a:solidFill>
                <a:schemeClr val="dk1"/>
              </a:solidFill>
              <a:latin typeface="Calibri"/>
              <a:ea typeface="Calibri"/>
              <a:cs typeface="Calibri"/>
              <a:sym typeface="Calibri"/>
            </a:endParaRPr>
          </a:p>
        </p:txBody>
      </p:sp>
      <p:sp>
        <p:nvSpPr>
          <p:cNvPr id="666" name="Google Shape;666;p13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3769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1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Participating students must understand the purpose of the CICO intervention and receive training on how to engage in the intervention.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-Students are responsible for checking in with the CICO facilitator in the morning and checking out in the afternoon.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-Students are responsible for obtaining a new DPR from the CICO facilitator if they lose one during the school day.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The primary responsibility for students on the CICO is to take ownership of their behavior.</a:t>
            </a:r>
            <a:endParaRPr/>
          </a:p>
          <a:p>
            <a:pPr marL="0" marR="0" lvl="0" indent="0" algn="l" rtl="0">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Training of students is typically conducted by the CICO coordinator or facilitator and takes 15-30 minutes. In addition to where/when to check-in and check-out, they should be trained about the goals they have, the points they earn and how to accept both positive and corrective feedback. Also, procedures for taking the DPR home and returning it. Be sure they realize this is a support for them and as they reach their goal, they will be faded off CICO.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74" name="Google Shape;674;p14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4620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461424"/>
            <a:ext cx="7772400" cy="14700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36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1371600" y="2004134"/>
            <a:ext cx="6400800" cy="650289"/>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FF0000"/>
              </a:buClr>
              <a:buSzPts val="3200"/>
              <a:buFont typeface="Arial"/>
              <a:buNone/>
              <a:defRPr sz="3200" b="0" i="0" u="none" strike="noStrike" cap="none">
                <a:solidFill>
                  <a:srgbClr val="FF0000"/>
                </a:solidFill>
                <a:latin typeface="Calibri"/>
                <a:ea typeface="Calibri"/>
                <a:cs typeface="Calibri"/>
                <a:sym typeface="Calibri"/>
              </a:defRPr>
            </a:lvl1pPr>
            <a:lvl2pPr marL="457200" marR="0" lvl="1" indent="0" algn="ctr" rtl="0">
              <a:spcBef>
                <a:spcPts val="560"/>
              </a:spcBef>
              <a:spcAft>
                <a:spcPts val="0"/>
              </a:spcAft>
              <a:buClr>
                <a:srgbClr val="FF0000"/>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FF0000"/>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FF0000"/>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FF0000"/>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5" name="Google Shape;15;p2" descr="MO_SWPBS_Logo-2011.jpg"/>
          <p:cNvPicPr preferRelativeResize="0"/>
          <p:nvPr/>
        </p:nvPicPr>
        <p:blipFill rotWithShape="1">
          <a:blip r:embed="rId2">
            <a:alphaModFix/>
          </a:blip>
          <a:srcRect/>
          <a:stretch/>
        </p:blipFill>
        <p:spPr>
          <a:xfrm>
            <a:off x="3190875" y="2752725"/>
            <a:ext cx="2689225" cy="2324100"/>
          </a:xfrm>
          <a:prstGeom prst="rect">
            <a:avLst/>
          </a:prstGeom>
          <a:noFill/>
          <a:ln>
            <a:noFill/>
          </a:ln>
        </p:spPr>
      </p:pic>
      <p:pic>
        <p:nvPicPr>
          <p:cNvPr id="16" name="Google Shape;16;p2"/>
          <p:cNvPicPr preferRelativeResize="0"/>
          <p:nvPr/>
        </p:nvPicPr>
        <p:blipFill rotWithShape="1">
          <a:blip r:embed="rId3">
            <a:alphaModFix/>
          </a:blip>
          <a:srcRect/>
          <a:stretch/>
        </p:blipFill>
        <p:spPr>
          <a:xfrm>
            <a:off x="331788" y="5618163"/>
            <a:ext cx="520700" cy="577850"/>
          </a:xfrm>
          <a:prstGeom prst="rect">
            <a:avLst/>
          </a:prstGeom>
          <a:noFill/>
          <a:ln>
            <a:noFill/>
          </a:ln>
        </p:spPr>
      </p:pic>
      <p:sp>
        <p:nvSpPr>
          <p:cNvPr id="17" name="Google Shape;17;p2"/>
          <p:cNvSpPr txBox="1"/>
          <p:nvPr/>
        </p:nvSpPr>
        <p:spPr>
          <a:xfrm>
            <a:off x="950913" y="5519321"/>
            <a:ext cx="1871662" cy="954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0" u="none" strike="noStrike" cap="none">
                <a:solidFill>
                  <a:schemeClr val="dk1"/>
                </a:solidFill>
                <a:latin typeface="Calibri"/>
                <a:ea typeface="Calibri"/>
                <a:cs typeface="Calibri"/>
                <a:sym typeface="Calibri"/>
              </a:rPr>
              <a:t>MU Center for SW-PBS</a:t>
            </a:r>
            <a:endParaRPr/>
          </a:p>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College of Education</a:t>
            </a:r>
            <a:endParaRPr/>
          </a:p>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University of Missouri</a:t>
            </a:r>
            <a:endParaRPr/>
          </a:p>
          <a:p>
            <a:pPr marL="0" marR="0" lvl="0" indent="0" algn="l" rtl="0">
              <a:spcBef>
                <a:spcPts val="0"/>
              </a:spcBef>
              <a:spcAft>
                <a:spcPts val="0"/>
              </a:spcAft>
              <a:buNone/>
            </a:pPr>
            <a:endParaRPr sz="1400" b="0" i="0" u="none" strike="noStrike" cap="none">
              <a:solidFill>
                <a:schemeClr val="dk1"/>
              </a:solidFill>
              <a:latin typeface="Times New Roman"/>
              <a:ea typeface="Times New Roman"/>
              <a:cs typeface="Times New Roman"/>
              <a:sym typeface="Times New Roman"/>
            </a:endParaRPr>
          </a:p>
        </p:txBody>
      </p:sp>
      <p:pic>
        <p:nvPicPr>
          <p:cNvPr id="18" name="Google Shape;18;p2" descr="M:\BD\SUGAI\PBIS LOGO-LARGE.TIF"/>
          <p:cNvPicPr preferRelativeResize="0"/>
          <p:nvPr/>
        </p:nvPicPr>
        <p:blipFill rotWithShape="1">
          <a:blip r:embed="rId4">
            <a:alphaModFix/>
          </a:blip>
          <a:srcRect/>
          <a:stretch/>
        </p:blipFill>
        <p:spPr>
          <a:xfrm>
            <a:off x="7458075" y="5448300"/>
            <a:ext cx="1077913" cy="784225"/>
          </a:xfrm>
          <a:prstGeom prst="rect">
            <a:avLst/>
          </a:prstGeom>
          <a:noFill/>
          <a:ln>
            <a:noFill/>
          </a:ln>
        </p:spPr>
      </p:pic>
      <p:pic>
        <p:nvPicPr>
          <p:cNvPr id="19" name="Google Shape;19;p2" descr="C:\Users\joann\Pictures\iPod Photo Cache\DESE-color.jpg"/>
          <p:cNvPicPr preferRelativeResize="0"/>
          <p:nvPr/>
        </p:nvPicPr>
        <p:blipFill rotWithShape="1">
          <a:blip r:embed="rId5">
            <a:alphaModFix/>
          </a:blip>
          <a:srcRect/>
          <a:stretch/>
        </p:blipFill>
        <p:spPr>
          <a:xfrm>
            <a:off x="3470275" y="5618163"/>
            <a:ext cx="2697163" cy="971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grpSp>
        <p:nvGrpSpPr>
          <p:cNvPr id="122" name="Google Shape;122;p15"/>
          <p:cNvGrpSpPr/>
          <p:nvPr/>
        </p:nvGrpSpPr>
        <p:grpSpPr>
          <a:xfrm>
            <a:off x="12700" y="6211888"/>
            <a:ext cx="9144000" cy="658812"/>
            <a:chOff x="12700" y="6211407"/>
            <a:chExt cx="9144378" cy="659292"/>
          </a:xfrm>
        </p:grpSpPr>
        <p:sp>
          <p:nvSpPr>
            <p:cNvPr id="123" name="Google Shape;123;p1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15"/>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
        <p:nvSpPr>
          <p:cNvPr id="127" name="Google Shape;127;p15"/>
          <p:cNvSpPr/>
          <p:nvPr/>
        </p:nvSpPr>
        <p:spPr>
          <a:xfrm>
            <a:off x="3492500" y="4505325"/>
            <a:ext cx="2032000" cy="1198563"/>
          </a:xfrm>
          <a:custGeom>
            <a:avLst/>
            <a:gdLst/>
            <a:ahLst/>
            <a:cxnLst/>
            <a:rect l="l" t="t" r="r" b="b"/>
            <a:pathLst>
              <a:path w="120000" h="120000" extrusionOk="0">
                <a:moveTo>
                  <a:pt x="0" y="0"/>
                </a:moveTo>
                <a:lnTo>
                  <a:pt x="120000" y="0"/>
                </a:lnTo>
                <a:lnTo>
                  <a:pt x="120000" y="120000"/>
                </a:lnTo>
                <a:lnTo>
                  <a:pt x="0" y="120000"/>
                </a:lnTo>
                <a:close/>
                <a:moveTo>
                  <a:pt x="33457" y="37000"/>
                </a:moveTo>
                <a:lnTo>
                  <a:pt x="33457" y="54813"/>
                </a:lnTo>
                <a:lnTo>
                  <a:pt x="37033" y="54813"/>
                </a:lnTo>
                <a:lnTo>
                  <a:pt x="38139" y="52779"/>
                </a:lnTo>
                <a:lnTo>
                  <a:pt x="39171" y="52779"/>
                </a:lnTo>
                <a:lnTo>
                  <a:pt x="39171" y="79967"/>
                </a:lnTo>
                <a:lnTo>
                  <a:pt x="75262" y="79967"/>
                </a:lnTo>
                <a:lnTo>
                  <a:pt x="75262" y="70592"/>
                </a:lnTo>
                <a:lnTo>
                  <a:pt x="80976" y="70592"/>
                </a:lnTo>
                <a:lnTo>
                  <a:pt x="84073" y="75750"/>
                </a:lnTo>
                <a:lnTo>
                  <a:pt x="86543" y="75750"/>
                </a:lnTo>
                <a:lnTo>
                  <a:pt x="86543" y="42625"/>
                </a:lnTo>
                <a:lnTo>
                  <a:pt x="84073" y="42625"/>
                </a:lnTo>
                <a:lnTo>
                  <a:pt x="81935" y="46217"/>
                </a:lnTo>
                <a:lnTo>
                  <a:pt x="75262" y="46217"/>
                </a:lnTo>
                <a:lnTo>
                  <a:pt x="75262" y="42625"/>
                </a:lnTo>
                <a:lnTo>
                  <a:pt x="73161" y="38875"/>
                </a:lnTo>
                <a:lnTo>
                  <a:pt x="38139" y="38875"/>
                </a:lnTo>
                <a:lnTo>
                  <a:pt x="37033" y="37000"/>
                </a:lnTo>
                <a:close/>
              </a:path>
              <a:path w="120000" h="120000" fill="darken" extrusionOk="0">
                <a:moveTo>
                  <a:pt x="33457" y="37000"/>
                </a:moveTo>
                <a:lnTo>
                  <a:pt x="33457" y="54813"/>
                </a:lnTo>
                <a:lnTo>
                  <a:pt x="37033" y="54813"/>
                </a:lnTo>
                <a:lnTo>
                  <a:pt x="38139" y="52779"/>
                </a:lnTo>
                <a:lnTo>
                  <a:pt x="39171" y="52779"/>
                </a:lnTo>
                <a:lnTo>
                  <a:pt x="39171" y="79967"/>
                </a:lnTo>
                <a:lnTo>
                  <a:pt x="75262" y="79967"/>
                </a:lnTo>
                <a:lnTo>
                  <a:pt x="75262" y="70592"/>
                </a:lnTo>
                <a:lnTo>
                  <a:pt x="80976" y="70592"/>
                </a:lnTo>
                <a:lnTo>
                  <a:pt x="84073" y="75750"/>
                </a:lnTo>
                <a:lnTo>
                  <a:pt x="86543" y="75750"/>
                </a:lnTo>
                <a:lnTo>
                  <a:pt x="86543" y="42625"/>
                </a:lnTo>
                <a:lnTo>
                  <a:pt x="84073" y="42625"/>
                </a:lnTo>
                <a:lnTo>
                  <a:pt x="81935" y="46217"/>
                </a:lnTo>
                <a:lnTo>
                  <a:pt x="75262" y="46217"/>
                </a:lnTo>
                <a:lnTo>
                  <a:pt x="75262" y="42625"/>
                </a:lnTo>
                <a:lnTo>
                  <a:pt x="73161" y="38875"/>
                </a:lnTo>
                <a:lnTo>
                  <a:pt x="38139" y="38875"/>
                </a:lnTo>
                <a:lnTo>
                  <a:pt x="37033" y="37000"/>
                </a:lnTo>
                <a:close/>
              </a:path>
              <a:path w="120000" h="120000" fill="none" extrusionOk="0">
                <a:moveTo>
                  <a:pt x="33457" y="37000"/>
                </a:moveTo>
                <a:lnTo>
                  <a:pt x="37033" y="37000"/>
                </a:lnTo>
                <a:lnTo>
                  <a:pt x="38139" y="38875"/>
                </a:lnTo>
                <a:lnTo>
                  <a:pt x="73161" y="38875"/>
                </a:lnTo>
                <a:lnTo>
                  <a:pt x="75262" y="42625"/>
                </a:lnTo>
                <a:lnTo>
                  <a:pt x="75262" y="46217"/>
                </a:lnTo>
                <a:lnTo>
                  <a:pt x="81935" y="46217"/>
                </a:lnTo>
                <a:lnTo>
                  <a:pt x="84073" y="42625"/>
                </a:lnTo>
                <a:lnTo>
                  <a:pt x="86543" y="42625"/>
                </a:lnTo>
                <a:lnTo>
                  <a:pt x="86543" y="75750"/>
                </a:lnTo>
                <a:lnTo>
                  <a:pt x="84073" y="75750"/>
                </a:lnTo>
                <a:lnTo>
                  <a:pt x="80976" y="70592"/>
                </a:lnTo>
                <a:lnTo>
                  <a:pt x="75262" y="70592"/>
                </a:lnTo>
                <a:lnTo>
                  <a:pt x="75262" y="79967"/>
                </a:lnTo>
                <a:lnTo>
                  <a:pt x="39171" y="79967"/>
                </a:lnTo>
                <a:lnTo>
                  <a:pt x="39171" y="52779"/>
                </a:lnTo>
                <a:lnTo>
                  <a:pt x="38139" y="52779"/>
                </a:lnTo>
                <a:lnTo>
                  <a:pt x="37033" y="54813"/>
                </a:lnTo>
                <a:lnTo>
                  <a:pt x="33457" y="54813"/>
                </a:lnTo>
                <a:close/>
              </a:path>
              <a:path w="120000" h="120000" fill="none" extrusionOk="0">
                <a:moveTo>
                  <a:pt x="0" y="0"/>
                </a:moveTo>
                <a:lnTo>
                  <a:pt x="120000" y="0"/>
                </a:lnTo>
                <a:lnTo>
                  <a:pt x="120000" y="120000"/>
                </a:lnTo>
                <a:lnTo>
                  <a:pt x="0" y="120000"/>
                </a:lnTo>
                <a:close/>
              </a:path>
            </a:pathLst>
          </a:custGeom>
          <a:solidFill>
            <a:srgbClr val="C2D59B"/>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5"/>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9"/>
        <p:cNvGrpSpPr/>
        <p:nvPr/>
      </p:nvGrpSpPr>
      <p:grpSpPr>
        <a:xfrm>
          <a:off x="0" y="0"/>
          <a:ext cx="0" cy="0"/>
          <a:chOff x="0" y="0"/>
          <a:chExt cx="0" cy="0"/>
        </a:xfrm>
      </p:grpSpPr>
      <p:pic>
        <p:nvPicPr>
          <p:cNvPr id="130" name="Google Shape;130;p16" descr="sneak-peek-icon-web-2.jpg"/>
          <p:cNvPicPr preferRelativeResize="0"/>
          <p:nvPr/>
        </p:nvPicPr>
        <p:blipFill rotWithShape="1">
          <a:blip r:embed="rId2">
            <a:alphaModFix/>
          </a:blip>
          <a:srcRect b="38000"/>
          <a:stretch/>
        </p:blipFill>
        <p:spPr>
          <a:xfrm>
            <a:off x="430429" y="323197"/>
            <a:ext cx="2884127" cy="1490134"/>
          </a:xfrm>
          <a:prstGeom prst="rect">
            <a:avLst/>
          </a:prstGeom>
          <a:noFill/>
          <a:ln>
            <a:noFill/>
          </a:ln>
        </p:spPr>
      </p:pic>
      <p:sp>
        <p:nvSpPr>
          <p:cNvPr id="131" name="Google Shape;131;p16"/>
          <p:cNvSpPr txBox="1">
            <a:spLocks noGrp="1"/>
          </p:cNvSpPr>
          <p:nvPr>
            <p:ph type="body" idx="1"/>
          </p:nvPr>
        </p:nvSpPr>
        <p:spPr>
          <a:xfrm>
            <a:off x="800099" y="1447802"/>
            <a:ext cx="7466229" cy="374649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32" name="Google Shape;132;p16"/>
          <p:cNvGrpSpPr/>
          <p:nvPr/>
        </p:nvGrpSpPr>
        <p:grpSpPr>
          <a:xfrm>
            <a:off x="12700" y="6211407"/>
            <a:ext cx="9144378" cy="659292"/>
            <a:chOff x="12700" y="6211407"/>
            <a:chExt cx="9144378" cy="659292"/>
          </a:xfrm>
        </p:grpSpPr>
        <p:sp>
          <p:nvSpPr>
            <p:cNvPr id="133" name="Google Shape;133;p1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1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1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16"/>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grpSp>
        <p:nvGrpSpPr>
          <p:cNvPr id="30" name="Google Shape;30;p4"/>
          <p:cNvGrpSpPr/>
          <p:nvPr/>
        </p:nvGrpSpPr>
        <p:grpSpPr>
          <a:xfrm>
            <a:off x="12700" y="6211407"/>
            <a:ext cx="9144378" cy="659292"/>
            <a:chOff x="12700" y="6211407"/>
            <a:chExt cx="9144378" cy="659292"/>
          </a:xfrm>
        </p:grpSpPr>
        <p:sp>
          <p:nvSpPr>
            <p:cNvPr id="31" name="Google Shape;31;p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4"/>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94096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2" name="Google Shape;22;p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23" name="Google Shape;23;p3"/>
          <p:cNvGrpSpPr/>
          <p:nvPr/>
        </p:nvGrpSpPr>
        <p:grpSpPr>
          <a:xfrm>
            <a:off x="12700" y="6211407"/>
            <a:ext cx="9144378" cy="659292"/>
            <a:chOff x="12700" y="6211407"/>
            <a:chExt cx="9144378" cy="659292"/>
          </a:xfrm>
        </p:grpSpPr>
        <p:sp>
          <p:nvSpPr>
            <p:cNvPr id="24" name="Google Shape;24;p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grpSp>
        <p:nvGrpSpPr>
          <p:cNvPr id="45" name="Google Shape;45;p6"/>
          <p:cNvGrpSpPr/>
          <p:nvPr/>
        </p:nvGrpSpPr>
        <p:grpSpPr>
          <a:xfrm>
            <a:off x="12700" y="6211407"/>
            <a:ext cx="9144378" cy="659292"/>
            <a:chOff x="12700" y="6211407"/>
            <a:chExt cx="9144378" cy="659292"/>
          </a:xfrm>
        </p:grpSpPr>
        <p:sp>
          <p:nvSpPr>
            <p:cNvPr id="46" name="Google Shape;46;p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6"/>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0" name="Google Shape;70;p9"/>
          <p:cNvSpPr txBox="1">
            <a:spLocks noGrp="1"/>
          </p:cNvSpPr>
          <p:nvPr>
            <p:ph type="body" idx="1"/>
          </p:nvPr>
        </p:nvSpPr>
        <p:spPr>
          <a:xfrm>
            <a:off x="1022350" y="1417638"/>
            <a:ext cx="8229600" cy="452596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1" name="Google Shape;71;p9"/>
          <p:cNvGrpSpPr/>
          <p:nvPr/>
        </p:nvGrpSpPr>
        <p:grpSpPr>
          <a:xfrm>
            <a:off x="12700" y="6211407"/>
            <a:ext cx="9144378" cy="659292"/>
            <a:chOff x="12700" y="6211407"/>
            <a:chExt cx="9144378" cy="659292"/>
          </a:xfrm>
        </p:grpSpPr>
        <p:sp>
          <p:nvSpPr>
            <p:cNvPr id="72" name="Google Shape;72;p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9"/>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457200" y="274638"/>
            <a:ext cx="8229600" cy="969962"/>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8" name="Google Shape;78;p10"/>
          <p:cNvSpPr txBox="1">
            <a:spLocks noGrp="1"/>
          </p:cNvSpPr>
          <p:nvPr>
            <p:ph type="body" idx="1"/>
          </p:nvPr>
        </p:nvSpPr>
        <p:spPr>
          <a:xfrm>
            <a:off x="457200" y="1117600"/>
            <a:ext cx="8229600" cy="508859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9" name="Google Shape;79;p10"/>
          <p:cNvGrpSpPr/>
          <p:nvPr/>
        </p:nvGrpSpPr>
        <p:grpSpPr>
          <a:xfrm>
            <a:off x="12700" y="6211888"/>
            <a:ext cx="9144000" cy="658812"/>
            <a:chOff x="12700" y="6211407"/>
            <a:chExt cx="9144378" cy="659292"/>
          </a:xfrm>
        </p:grpSpPr>
        <p:sp>
          <p:nvSpPr>
            <p:cNvPr id="80" name="Google Shape;80;p1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1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1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10"/>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784457" y="2453812"/>
            <a:ext cx="7772400" cy="1362075"/>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Clr>
                <a:srgbClr val="009E47"/>
              </a:buClr>
              <a:buSzPts val="1400"/>
              <a:buFont typeface="Calibri"/>
              <a:buNone/>
              <a:defRPr sz="4000" b="0" i="0" u="none" strike="noStrike" cap="none">
                <a:solidFill>
                  <a:srgbClr val="009E47"/>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grpSp>
        <p:nvGrpSpPr>
          <p:cNvPr id="86" name="Google Shape;86;p11"/>
          <p:cNvGrpSpPr/>
          <p:nvPr/>
        </p:nvGrpSpPr>
        <p:grpSpPr>
          <a:xfrm>
            <a:off x="12700" y="6288897"/>
            <a:ext cx="9144378" cy="581802"/>
            <a:chOff x="12700" y="6288897"/>
            <a:chExt cx="9144378" cy="581802"/>
          </a:xfrm>
        </p:grpSpPr>
        <p:sp>
          <p:nvSpPr>
            <p:cNvPr id="87" name="Google Shape;87;p1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Google Shape;88;p1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1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90" name="Google Shape;90;p11" descr="SWPBSLogo-2011-highres-transbg-web.png"/>
          <p:cNvPicPr preferRelativeResize="0"/>
          <p:nvPr/>
        </p:nvPicPr>
        <p:blipFill rotWithShape="1">
          <a:blip r:embed="rId2">
            <a:alphaModFix/>
          </a:blip>
          <a:srcRect/>
          <a:stretch/>
        </p:blipFill>
        <p:spPr>
          <a:xfrm>
            <a:off x="160847" y="5470010"/>
            <a:ext cx="1606469" cy="13879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1"/>
        <p:cNvGrpSpPr/>
        <p:nvPr/>
      </p:nvGrpSpPr>
      <p:grpSpPr>
        <a:xfrm>
          <a:off x="0" y="0"/>
          <a:ext cx="0" cy="0"/>
          <a:chOff x="0" y="0"/>
          <a:chExt cx="0" cy="0"/>
        </a:xfrm>
      </p:grpSpPr>
      <p:sp>
        <p:nvSpPr>
          <p:cNvPr id="92" name="Google Shape;92;p1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3" name="Google Shape;93;p12"/>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rgbClr val="FF0000"/>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rgbClr val="FF0000"/>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2"/>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rgbClr val="FF0000"/>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rgbClr val="FF0000"/>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12"/>
          <p:cNvGrpSpPr/>
          <p:nvPr/>
        </p:nvGrpSpPr>
        <p:grpSpPr>
          <a:xfrm>
            <a:off x="12700" y="6211407"/>
            <a:ext cx="9144378" cy="659292"/>
            <a:chOff x="12700" y="6211407"/>
            <a:chExt cx="9144378" cy="659292"/>
          </a:xfrm>
        </p:grpSpPr>
        <p:sp>
          <p:nvSpPr>
            <p:cNvPr id="96" name="Google Shape;96;p1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1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2"/>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02" name="Google Shape;102;p13"/>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rgbClr val="FF0000"/>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rgbClr val="FF0000"/>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rgbClr val="FF0000"/>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rgbClr val="FF0000"/>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rgbClr val="FF0000"/>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3" name="Google Shape;103;p13"/>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rgbClr val="FF000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rgbClr val="FF000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rgbClr val="FF000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rgbClr val="FF0000"/>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rgbClr val="FF0000"/>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rgbClr val="FF0000"/>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rgbClr val="FF0000"/>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rgbClr val="FF0000"/>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5" name="Google Shape;105;p13"/>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rgbClr val="FF000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rgbClr val="FF000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rgbClr val="FF000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grpSp>
        <p:nvGrpSpPr>
          <p:cNvPr id="106" name="Google Shape;106;p13"/>
          <p:cNvGrpSpPr/>
          <p:nvPr/>
        </p:nvGrpSpPr>
        <p:grpSpPr>
          <a:xfrm>
            <a:off x="12700" y="6211407"/>
            <a:ext cx="9144378" cy="659292"/>
            <a:chOff x="12700" y="6211407"/>
            <a:chExt cx="9144378" cy="659292"/>
          </a:xfrm>
        </p:grpSpPr>
        <p:sp>
          <p:nvSpPr>
            <p:cNvPr id="107" name="Google Shape;107;p1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1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13"/>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1982788" y="536575"/>
            <a:ext cx="6710362" cy="938213"/>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113" name="Google Shape;113;p14" descr="Macintosh HD:Users:wellspl:Desktop:6-Free-Teamwork-Clipart-Illustration-Showing-Diversity.jpg"/>
          <p:cNvPicPr preferRelativeResize="0"/>
          <p:nvPr/>
        </p:nvPicPr>
        <p:blipFill rotWithShape="1">
          <a:blip r:embed="rId2">
            <a:alphaModFix/>
          </a:blip>
          <a:srcRect r="25555"/>
          <a:stretch/>
        </p:blipFill>
        <p:spPr>
          <a:xfrm>
            <a:off x="552450" y="587375"/>
            <a:ext cx="1371600" cy="771525"/>
          </a:xfrm>
          <a:prstGeom prst="rect">
            <a:avLst/>
          </a:prstGeom>
          <a:noFill/>
          <a:ln>
            <a:noFill/>
          </a:ln>
        </p:spPr>
      </p:pic>
      <p:sp>
        <p:nvSpPr>
          <p:cNvPr id="114" name="Google Shape;114;p14"/>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228600" algn="l" rtl="0">
              <a:spcBef>
                <a:spcPts val="640"/>
              </a:spcBef>
              <a:spcAft>
                <a:spcPts val="0"/>
              </a:spcAft>
              <a:buClr>
                <a:srgbClr val="FF0000"/>
              </a:buClr>
              <a:buSzPts val="3200"/>
              <a:buFont typeface="Arial"/>
              <a:buNone/>
              <a:defRPr sz="3200" b="0" i="0" u="none" strike="noStrike" cap="none">
                <a:solidFill>
                  <a:srgbClr val="009E47"/>
                </a:solidFill>
                <a:latin typeface="Calibri"/>
                <a:ea typeface="Calibri"/>
                <a:cs typeface="Calibri"/>
                <a:sym typeface="Calibri"/>
              </a:defRPr>
            </a:lvl1pPr>
            <a:lvl2pPr marL="914400" marR="0" lvl="1" indent="-406400" algn="l" rtl="0">
              <a:spcBef>
                <a:spcPts val="560"/>
              </a:spcBef>
              <a:spcAft>
                <a:spcPts val="0"/>
              </a:spcAft>
              <a:buClr>
                <a:srgbClr val="FF0000"/>
              </a:buClr>
              <a:buSzPts val="2800"/>
              <a:buFont typeface="Arial"/>
              <a:buChar char="•"/>
              <a:defRPr sz="2800" b="0" i="1"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FF0000"/>
              </a:buClr>
              <a:buSzPts val="2400"/>
              <a:buFont typeface="Arial"/>
              <a:buChar char="•"/>
              <a:defRPr sz="2400" b="0" i="1"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FF0000"/>
              </a:buClr>
              <a:buSzPts val="2000"/>
              <a:buFont typeface="Arial"/>
              <a:buChar char="•"/>
              <a:defRPr sz="2000" b="0" i="1"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FF0000"/>
              </a:buClr>
              <a:buSzPts val="2000"/>
              <a:buFont typeface="Arial"/>
              <a:buChar char="•"/>
              <a:defRPr sz="2000" b="0" i="1"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15" name="Google Shape;115;p14"/>
          <p:cNvGrpSpPr/>
          <p:nvPr/>
        </p:nvGrpSpPr>
        <p:grpSpPr>
          <a:xfrm>
            <a:off x="12700" y="6211407"/>
            <a:ext cx="9144378" cy="659292"/>
            <a:chOff x="12700" y="6211407"/>
            <a:chExt cx="9144378" cy="659292"/>
          </a:xfrm>
        </p:grpSpPr>
        <p:sp>
          <p:nvSpPr>
            <p:cNvPr id="116" name="Google Shape;116;p1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1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1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14"/>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42.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descr="MO_SWPBS_Logo-2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2752725"/>
            <a:ext cx="2689225"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a:spLocks noGrp="1" noChangeArrowheads="1"/>
          </p:cNvSpPr>
          <p:nvPr>
            <p:ph type="ctrTitle"/>
          </p:nvPr>
        </p:nvSpPr>
        <p:spPr>
          <a:xfrm>
            <a:off x="533400" y="457200"/>
            <a:ext cx="7772400" cy="4343400"/>
          </a:xfrm>
        </p:spPr>
        <p:txBody>
          <a:bodyPr>
            <a:normAutofit/>
          </a:bodyPr>
          <a:lstStyle/>
          <a:p>
            <a:pPr eaLnBrk="1" hangingPunct="1"/>
            <a:r>
              <a:rPr lang="en-US" sz="3600" dirty="0"/>
              <a:t>Team Workshop for</a:t>
            </a:r>
            <a:r>
              <a:rPr lang="en-US" dirty="0"/>
              <a:t> </a:t>
            </a:r>
            <a:r>
              <a:rPr lang="en-US" sz="3600" dirty="0"/>
              <a:t>SW-PBS Teams: </a:t>
            </a:r>
            <a:br>
              <a:rPr lang="en-US" sz="3600" dirty="0"/>
            </a:br>
            <a:r>
              <a:rPr lang="en-US" sz="3100" i="1" dirty="0">
                <a:solidFill>
                  <a:srgbClr val="FF0000"/>
                </a:solidFill>
              </a:rPr>
              <a:t>Session </a:t>
            </a:r>
            <a:r>
              <a:rPr lang="en-US" sz="3100" dirty="0">
                <a:solidFill>
                  <a:srgbClr val="FF0000"/>
                </a:solidFill>
              </a:rPr>
              <a:t> – Check-In, Check-Out</a:t>
            </a:r>
            <a:br>
              <a:rPr lang="en-US" sz="3100" dirty="0">
                <a:solidFill>
                  <a:srgbClr val="FF0000"/>
                </a:solidFill>
              </a:rPr>
            </a:br>
            <a:r>
              <a:rPr lang="en-US" sz="2800" dirty="0">
                <a:solidFill>
                  <a:srgbClr val="FF0000"/>
                </a:solidFill>
              </a:rPr>
              <a:t>MO SW-PBS Tier 2 Training</a:t>
            </a:r>
            <a:br>
              <a:rPr lang="en-US" sz="3600" dirty="0">
                <a:solidFill>
                  <a:srgbClr val="FF0000"/>
                </a:solidFill>
              </a:rPr>
            </a:br>
            <a:br>
              <a:rPr lang="en-US" sz="3600" dirty="0"/>
            </a:br>
            <a:br>
              <a:rPr lang="en-US" sz="3600" dirty="0"/>
            </a:br>
            <a:br>
              <a:rPr lang="en-US" sz="2900" dirty="0"/>
            </a:br>
            <a:endParaRPr lang="en-US" sz="2900" dirty="0"/>
          </a:p>
        </p:txBody>
      </p:sp>
    </p:spTree>
    <p:extLst>
      <p:ext uri="{BB962C8B-B14F-4D97-AF65-F5344CB8AC3E}">
        <p14:creationId xmlns:p14="http://schemas.microsoft.com/office/powerpoint/2010/main" val="1245306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0464-4BD3-F249-982A-E0B9F7EB2E5D}"/>
              </a:ext>
            </a:extLst>
          </p:cNvPr>
          <p:cNvSpPr>
            <a:spLocks noGrp="1"/>
          </p:cNvSpPr>
          <p:nvPr>
            <p:ph type="title"/>
          </p:nvPr>
        </p:nvSpPr>
        <p:spPr/>
        <p:txBody>
          <a:bodyPr/>
          <a:lstStyle/>
          <a:p>
            <a:r>
              <a:rPr lang="en-US" dirty="0"/>
              <a:t>Reflective Questions</a:t>
            </a:r>
          </a:p>
        </p:txBody>
      </p:sp>
      <p:sp>
        <p:nvSpPr>
          <p:cNvPr id="3" name="Text Placeholder 2">
            <a:extLst>
              <a:ext uri="{FF2B5EF4-FFF2-40B4-BE49-F238E27FC236}">
                <a16:creationId xmlns:a16="http://schemas.microsoft.com/office/drawing/2014/main" id="{DE25D39A-F52D-D14F-A047-65AE0201D134}"/>
              </a:ext>
            </a:extLst>
          </p:cNvPr>
          <p:cNvSpPr>
            <a:spLocks noGrp="1"/>
          </p:cNvSpPr>
          <p:nvPr>
            <p:ph type="body" idx="1"/>
          </p:nvPr>
        </p:nvSpPr>
        <p:spPr/>
        <p:txBody>
          <a:bodyPr/>
          <a:lstStyle/>
          <a:p>
            <a:r>
              <a:rPr lang="en-US" sz="2800" dirty="0"/>
              <a:t>Do you currently have a support for at-risk students where they check in and out with a staff member at the beginning and end of the day? If you do:</a:t>
            </a:r>
          </a:p>
          <a:p>
            <a:pPr lvl="1"/>
            <a:r>
              <a:rPr lang="en-US" sz="2400" dirty="0"/>
              <a:t>How is the support structured similarly for all students receiving it?</a:t>
            </a:r>
          </a:p>
          <a:p>
            <a:pPr lvl="1"/>
            <a:r>
              <a:rPr lang="en-US" sz="2400" dirty="0"/>
              <a:t>How is the function of behavior determined?</a:t>
            </a:r>
          </a:p>
          <a:p>
            <a:pPr lvl="1"/>
            <a:r>
              <a:rPr lang="en-US" sz="2400" dirty="0"/>
              <a:t>How are goals established?</a:t>
            </a:r>
          </a:p>
          <a:p>
            <a:pPr lvl="1"/>
            <a:r>
              <a:rPr lang="en-US" sz="2400" dirty="0"/>
              <a:t>How is data kept?</a:t>
            </a:r>
          </a:p>
          <a:p>
            <a:pPr lvl="1"/>
            <a:r>
              <a:rPr lang="en-US" sz="2400" dirty="0"/>
              <a:t>How is feedback provided to the student?</a:t>
            </a:r>
          </a:p>
        </p:txBody>
      </p:sp>
    </p:spTree>
    <p:extLst>
      <p:ext uri="{BB962C8B-B14F-4D97-AF65-F5344CB8AC3E}">
        <p14:creationId xmlns:p14="http://schemas.microsoft.com/office/powerpoint/2010/main" val="350944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7"/>
          <p:cNvSpPr txBox="1">
            <a:spLocks noGrp="1"/>
          </p:cNvSpPr>
          <p:nvPr>
            <p:ph type="title"/>
          </p:nvPr>
        </p:nvSpPr>
        <p:spPr>
          <a:xfrm>
            <a:off x="1734207" y="474064"/>
            <a:ext cx="7133748" cy="93821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9E47"/>
              </a:buClr>
              <a:buFont typeface="Calibri"/>
              <a:buNone/>
            </a:pPr>
            <a:r>
              <a:rPr lang="en-US" sz="4000" b="0" i="0" u="none" strike="noStrike" cap="none">
                <a:solidFill>
                  <a:srgbClr val="009E47"/>
                </a:solidFill>
                <a:latin typeface="Calibri"/>
                <a:ea typeface="Calibri"/>
                <a:cs typeface="Calibri"/>
                <a:sym typeface="Calibri"/>
              </a:rPr>
              <a:t>Discussion: </a:t>
            </a:r>
            <a:br>
              <a:rPr lang="en-US" sz="4000" b="0" i="0" u="none" strike="noStrike" cap="none">
                <a:solidFill>
                  <a:srgbClr val="009E47"/>
                </a:solidFill>
                <a:latin typeface="Calibri"/>
                <a:ea typeface="Calibri"/>
                <a:cs typeface="Calibri"/>
                <a:sym typeface="Calibri"/>
              </a:rPr>
            </a:br>
            <a:r>
              <a:rPr lang="en-US" sz="4000" b="0" i="0" u="none" strike="noStrike" cap="none">
                <a:solidFill>
                  <a:srgbClr val="FF0000"/>
                </a:solidFill>
                <a:latin typeface="Calibri"/>
                <a:ea typeface="Calibri"/>
                <a:cs typeface="Calibri"/>
                <a:sym typeface="Calibri"/>
              </a:rPr>
              <a:t>Generalization and Maintenance</a:t>
            </a:r>
            <a:endParaRPr/>
          </a:p>
        </p:txBody>
      </p:sp>
      <p:sp>
        <p:nvSpPr>
          <p:cNvPr id="723" name="Google Shape;723;p87"/>
          <p:cNvSpPr txBox="1">
            <a:spLocks noGrp="1"/>
          </p:cNvSpPr>
          <p:nvPr>
            <p:ph type="body" idx="1"/>
          </p:nvPr>
        </p:nvSpPr>
        <p:spPr>
          <a:xfrm>
            <a:off x="423881" y="1921292"/>
            <a:ext cx="7619544" cy="4141809"/>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FF0000"/>
              </a:buClr>
              <a:buSzPts val="3200"/>
              <a:buFont typeface="Arial"/>
              <a:buChar char="•"/>
            </a:pPr>
            <a:r>
              <a:rPr lang="en-US" sz="3200" b="0" i="1" u="none" strike="noStrike" cap="none">
                <a:solidFill>
                  <a:schemeClr val="dk1"/>
                </a:solidFill>
                <a:latin typeface="Calibri"/>
                <a:ea typeface="Calibri"/>
                <a:cs typeface="Calibri"/>
                <a:sym typeface="Calibri"/>
              </a:rPr>
              <a:t>Identify strategies you have used to promote generalization of skills you have taught your students.  </a:t>
            </a:r>
            <a:endParaRPr/>
          </a:p>
          <a:p>
            <a:pPr marL="457200" marR="0" lvl="0" indent="-457200" algn="l" rtl="0">
              <a:spcBef>
                <a:spcPts val="640"/>
              </a:spcBef>
              <a:spcAft>
                <a:spcPts val="0"/>
              </a:spcAft>
              <a:buClr>
                <a:srgbClr val="FF0000"/>
              </a:buClr>
              <a:buSzPts val="3200"/>
              <a:buFont typeface="Arial"/>
              <a:buChar char="•"/>
            </a:pPr>
            <a:r>
              <a:rPr lang="en-US" sz="3200" b="0" i="1" u="none" strike="noStrike" cap="none">
                <a:solidFill>
                  <a:schemeClr val="dk1"/>
                </a:solidFill>
                <a:latin typeface="Calibri"/>
                <a:ea typeface="Calibri"/>
                <a:cs typeface="Calibri"/>
                <a:sym typeface="Calibri"/>
              </a:rPr>
              <a:t>Share these strategies with a person from another school.</a:t>
            </a:r>
            <a:endParaRPr sz="3200" b="0" i="1"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77206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 Fading and Graduation</a:t>
            </a:r>
            <a:endParaRPr/>
          </a:p>
        </p:txBody>
      </p:sp>
      <p:sp>
        <p:nvSpPr>
          <p:cNvPr id="505" name="Google Shape;505;p61"/>
          <p:cNvSpPr txBox="1">
            <a:spLocks noGrp="1"/>
          </p:cNvSpPr>
          <p:nvPr>
            <p:ph type="body" idx="1"/>
          </p:nvPr>
        </p:nvSpPr>
        <p:spPr>
          <a:xfrm>
            <a:off x="457200" y="1600200"/>
            <a:ext cx="8391378"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Criteria for fading students out of the program.</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Train student for self-management (goal setting, self-evaluation, self-recording, self-reinforcement, self-instruction).</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Communication with student, parent and participating teachers.</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Celebration of “graduation” from the program.</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Support for student after the program ends.</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81923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2"/>
          <p:cNvSpPr txBox="1">
            <a:spLocks noGrp="1"/>
          </p:cNvSpPr>
          <p:nvPr>
            <p:ph type="title"/>
          </p:nvPr>
        </p:nvSpPr>
        <p:spPr>
          <a:xfrm>
            <a:off x="521436" y="4572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Guidelines for Fading</a:t>
            </a:r>
            <a:endParaRPr/>
          </a:p>
        </p:txBody>
      </p:sp>
      <p:sp>
        <p:nvSpPr>
          <p:cNvPr id="512" name="Google Shape;512;p6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Tier 2 team should discuss each possible candidate for fading.</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Gradual process rather than abrupt drop.</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Ideally will incorporate a Self-Monitoring component.</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Increases student responsibility</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Increases ability to manage own behavior without adult prompting and redirection</a:t>
            </a:r>
            <a:endParaRPr/>
          </a:p>
        </p:txBody>
      </p:sp>
    </p:spTree>
    <p:extLst>
      <p:ext uri="{BB962C8B-B14F-4D97-AF65-F5344CB8AC3E}">
        <p14:creationId xmlns:p14="http://schemas.microsoft.com/office/powerpoint/2010/main" val="6082906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Guidelines for Fading</a:t>
            </a:r>
            <a:endParaRPr sz="4000" b="0" i="0" u="none" strike="noStrike" cap="none">
              <a:solidFill>
                <a:schemeClr val="dk1"/>
              </a:solidFill>
              <a:latin typeface="Calibri"/>
              <a:ea typeface="Calibri"/>
              <a:cs typeface="Calibri"/>
              <a:sym typeface="Calibri"/>
            </a:endParaRPr>
          </a:p>
        </p:txBody>
      </p:sp>
      <p:sp>
        <p:nvSpPr>
          <p:cNvPr id="519" name="Google Shape;519;p6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Use data to guide decisions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Consider fading on at least a quarterly basis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Can coincide with grading or reporting periods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Consider more often if number of students in program exceeds capacity</a:t>
            </a:r>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520" name="Google Shape;520;p63"/>
          <p:cNvSpPr txBox="1"/>
          <p:nvPr/>
        </p:nvSpPr>
        <p:spPr>
          <a:xfrm>
            <a:off x="8294245" y="5756831"/>
            <a:ext cx="53572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142</a:t>
            </a:r>
            <a:endParaRPr sz="18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4580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Guidelines for Fading</a:t>
            </a:r>
            <a:endParaRPr sz="4000" b="0" i="0" u="none" strike="noStrike" cap="none">
              <a:solidFill>
                <a:schemeClr val="dk1"/>
              </a:solidFill>
              <a:latin typeface="Calibri"/>
              <a:ea typeface="Calibri"/>
              <a:cs typeface="Calibri"/>
              <a:sym typeface="Calibri"/>
            </a:endParaRPr>
          </a:p>
        </p:txBody>
      </p:sp>
      <p:sp>
        <p:nvSpPr>
          <p:cNvPr id="527" name="Google Shape;527;p64"/>
          <p:cNvSpPr txBox="1">
            <a:spLocks noGrp="1"/>
          </p:cNvSpPr>
          <p:nvPr>
            <p:ph type="body" idx="1"/>
          </p:nvPr>
        </p:nvSpPr>
        <p:spPr>
          <a:xfrm>
            <a:off x="381000" y="1461655"/>
            <a:ext cx="85344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Each Tier 2 team should develop its own criteria for when the fading process begins.</a:t>
            </a:r>
            <a:endParaRPr sz="3200" b="0" i="0" u="none" strike="noStrike" cap="none">
              <a:solidFill>
                <a:schemeClr val="dk1"/>
              </a:solidFill>
              <a:latin typeface="Calibri"/>
              <a:ea typeface="Calibri"/>
              <a:cs typeface="Calibri"/>
              <a:sym typeface="Calibri"/>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80% or higher 4 of 5 days each week for 4 weeks.</a:t>
            </a:r>
            <a:endParaRPr/>
          </a:p>
          <a:p>
            <a:pPr marL="342900" marR="0" lvl="0" indent="-34290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342900" marR="0" lvl="0" indent="-342900" algn="ctr" rtl="0">
              <a:spcBef>
                <a:spcPts val="640"/>
              </a:spcBef>
              <a:spcAft>
                <a:spcPts val="0"/>
              </a:spcAft>
              <a:buClr>
                <a:srgbClr val="FF0000"/>
              </a:buClr>
              <a:buFont typeface="Arial"/>
              <a:buNone/>
            </a:pPr>
            <a:r>
              <a:rPr lang="en-US" sz="3200" b="1" i="1" u="none" strike="noStrike" cap="none">
                <a:solidFill>
                  <a:schemeClr val="dk1"/>
                </a:solidFill>
                <a:latin typeface="Calibri"/>
                <a:ea typeface="Calibri"/>
                <a:cs typeface="Calibri"/>
                <a:sym typeface="Calibri"/>
              </a:rPr>
              <a:t>*Decisions should be based on majority of days versus student must </a:t>
            </a:r>
            <a:r>
              <a:rPr lang="en-US" sz="3200" b="1" i="1" u="sng" strike="noStrike" cap="none">
                <a:solidFill>
                  <a:schemeClr val="dk1"/>
                </a:solidFill>
                <a:latin typeface="Calibri"/>
                <a:ea typeface="Calibri"/>
                <a:cs typeface="Calibri"/>
                <a:sym typeface="Calibri"/>
              </a:rPr>
              <a:t>always</a:t>
            </a:r>
            <a:r>
              <a:rPr lang="en-US" sz="3200" b="1" i="1" u="none" strike="noStrike" cap="none">
                <a:solidFill>
                  <a:schemeClr val="dk1"/>
                </a:solidFill>
                <a:latin typeface="Calibri"/>
                <a:ea typeface="Calibri"/>
                <a:cs typeface="Calibri"/>
                <a:sym typeface="Calibri"/>
              </a:rPr>
              <a:t> receive 80% or higher.</a:t>
            </a:r>
            <a:endParaRPr sz="3200" b="1" i="1"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9074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5"/>
          <p:cNvSpPr txBox="1"/>
          <p:nvPr/>
        </p:nvSpPr>
        <p:spPr>
          <a:xfrm>
            <a:off x="225083" y="228600"/>
            <a:ext cx="917213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Westview Elementary School Excelsior Springs School District</a:t>
            </a:r>
            <a:endParaRPr/>
          </a:p>
        </p:txBody>
      </p:sp>
      <p:sp>
        <p:nvSpPr>
          <p:cNvPr id="534" name="Google Shape;534;p65"/>
          <p:cNvSpPr txBox="1"/>
          <p:nvPr/>
        </p:nvSpPr>
        <p:spPr>
          <a:xfrm>
            <a:off x="7940625" y="5787950"/>
            <a:ext cx="9573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146-147</a:t>
            </a:r>
            <a:endParaRPr sz="1800" b="1">
              <a:solidFill>
                <a:schemeClr val="lt1"/>
              </a:solidFill>
              <a:latin typeface="Calibri"/>
              <a:ea typeface="Calibri"/>
              <a:cs typeface="Calibri"/>
              <a:sym typeface="Calibri"/>
            </a:endParaRPr>
          </a:p>
        </p:txBody>
      </p:sp>
      <p:pic>
        <p:nvPicPr>
          <p:cNvPr id="535" name="Google Shape;535;p65"/>
          <p:cNvPicPr preferRelativeResize="0"/>
          <p:nvPr/>
        </p:nvPicPr>
        <p:blipFill rotWithShape="1">
          <a:blip r:embed="rId3">
            <a:alphaModFix/>
          </a:blip>
          <a:srcRect t="9931"/>
          <a:stretch/>
        </p:blipFill>
        <p:spPr>
          <a:xfrm>
            <a:off x="1026942" y="690264"/>
            <a:ext cx="6766560" cy="6167735"/>
          </a:xfrm>
          <a:prstGeom prst="rect">
            <a:avLst/>
          </a:prstGeom>
          <a:noFill/>
          <a:ln>
            <a:noFill/>
          </a:ln>
        </p:spPr>
      </p:pic>
    </p:spTree>
    <p:extLst>
      <p:ext uri="{BB962C8B-B14F-4D97-AF65-F5344CB8AC3E}">
        <p14:creationId xmlns:p14="http://schemas.microsoft.com/office/powerpoint/2010/main" val="153156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6"/>
          <p:cNvSpPr txBox="1">
            <a:spLocks noGrp="1"/>
          </p:cNvSpPr>
          <p:nvPr>
            <p:ph type="title"/>
          </p:nvPr>
        </p:nvSpPr>
        <p:spPr>
          <a:xfrm>
            <a:off x="457200" y="28892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Fading Example</a:t>
            </a:r>
            <a:endParaRPr sz="4000" b="0" i="0" u="none" strike="noStrike" cap="none">
              <a:solidFill>
                <a:schemeClr val="dk1"/>
              </a:solidFill>
              <a:latin typeface="Calibri"/>
              <a:ea typeface="Calibri"/>
              <a:cs typeface="Calibri"/>
              <a:sym typeface="Calibri"/>
            </a:endParaRPr>
          </a:p>
        </p:txBody>
      </p:sp>
      <p:sp>
        <p:nvSpPr>
          <p:cNvPr id="542" name="Google Shape;542;p6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Student rates and completes DPR with teacher (student states opinion and teacher confirms or discusses difference).</a:t>
            </a:r>
            <a:endParaRPr sz="32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64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Student rates and completes DPR during ½ the periods, teacher randomly checks.</a:t>
            </a:r>
            <a:endParaRPr/>
          </a:p>
          <a:p>
            <a:pPr marL="514350" marR="0" lvl="0" indent="-514350" algn="l" rtl="0">
              <a:lnSpc>
                <a:spcPct val="90000"/>
              </a:lnSpc>
              <a:spcBef>
                <a:spcPts val="64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Periods in which the student independently rates increases gradually.</a:t>
            </a:r>
            <a:endParaRPr/>
          </a:p>
          <a:p>
            <a:pPr marL="514350" marR="0" lvl="0" indent="-514350" algn="l" rtl="0">
              <a:lnSpc>
                <a:spcPct val="90000"/>
              </a:lnSpc>
              <a:spcBef>
                <a:spcPts val="64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Check-in and Check-out is last thing to be removed.</a:t>
            </a:r>
            <a:endParaRPr/>
          </a:p>
          <a:p>
            <a:pPr marL="342900" marR="0" lvl="0" indent="-139700" algn="l" rtl="0">
              <a:lnSpc>
                <a:spcPct val="90000"/>
              </a:lnSpc>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5991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Fading to Self-Monitoring</a:t>
            </a:r>
            <a:endParaRPr sz="4000" b="0" i="0" u="none" strike="noStrike" cap="none">
              <a:solidFill>
                <a:schemeClr val="dk1"/>
              </a:solidFill>
              <a:latin typeface="Calibri"/>
              <a:ea typeface="Calibri"/>
              <a:cs typeface="Calibri"/>
              <a:sym typeface="Calibri"/>
            </a:endParaRPr>
          </a:p>
        </p:txBody>
      </p:sp>
      <p:sp>
        <p:nvSpPr>
          <p:cNvPr id="549" name="Google Shape;549;p67"/>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Student gives opinion on rating before teacher rates student for every recording period.</a:t>
            </a:r>
            <a:endParaRPr sz="2800" b="0" i="0" u="none" strike="noStrike" cap="none">
              <a:solidFill>
                <a:schemeClr val="dk1"/>
              </a:solidFill>
              <a:latin typeface="Calibri"/>
              <a:ea typeface="Calibri"/>
              <a:cs typeface="Calibri"/>
              <a:sym typeface="Calibri"/>
            </a:endParaRPr>
          </a:p>
          <a:p>
            <a:pPr marL="342900" marR="0" lvl="0" indent="-34290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Student rates behavior independently 1 out of 5 days a week, teacher checks 4 days.</a:t>
            </a:r>
            <a:endParaRPr sz="2800" b="0" i="0" u="none" strike="noStrike" cap="none">
              <a:solidFill>
                <a:schemeClr val="dk1"/>
              </a:solidFill>
              <a:latin typeface="Calibri"/>
              <a:ea typeface="Calibri"/>
              <a:cs typeface="Calibri"/>
              <a:sym typeface="Calibri"/>
            </a:endParaRPr>
          </a:p>
          <a:p>
            <a:pPr marL="342900" marR="0" lvl="0" indent="-34290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Student rates behavior independently 2 out of 5 days a week, teacher checks 3 days.</a:t>
            </a:r>
            <a:endParaRPr sz="2800" b="0" i="0" u="none" strike="noStrike" cap="none">
              <a:solidFill>
                <a:schemeClr val="dk1"/>
              </a:solidFill>
              <a:latin typeface="Calibri"/>
              <a:ea typeface="Calibri"/>
              <a:cs typeface="Calibri"/>
              <a:sym typeface="Calibri"/>
            </a:endParaRPr>
          </a:p>
          <a:p>
            <a:pPr marL="342900" marR="0" lvl="0" indent="-34290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Student rates behavior independently 3 out of 5 days a week, teacher checks 2 days.</a:t>
            </a:r>
            <a:endParaRPr sz="2800" b="0" i="0" u="none" strike="noStrike" cap="none">
              <a:solidFill>
                <a:schemeClr val="dk1"/>
              </a:solidFill>
              <a:latin typeface="Calibri"/>
              <a:ea typeface="Calibri"/>
              <a:cs typeface="Calibri"/>
              <a:sym typeface="Calibri"/>
            </a:endParaRPr>
          </a:p>
          <a:p>
            <a:pPr marL="342900" marR="0" lvl="0" indent="-34290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Student rates behavior independently 4 out of 5 days a week, teacher checks 1 day.</a:t>
            </a:r>
            <a:endParaRPr sz="28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550" name="Google Shape;550;p67"/>
          <p:cNvSpPr txBox="1"/>
          <p:nvPr/>
        </p:nvSpPr>
        <p:spPr>
          <a:xfrm>
            <a:off x="7531100" y="6223000"/>
            <a:ext cx="9573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146-148</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5205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Fading to Self-Monitoring</a:t>
            </a:r>
            <a:endParaRPr sz="4000" b="0" i="0" u="none" strike="noStrike" cap="none">
              <a:solidFill>
                <a:schemeClr val="dk1"/>
              </a:solidFill>
              <a:latin typeface="Calibri"/>
              <a:ea typeface="Calibri"/>
              <a:cs typeface="Calibri"/>
              <a:sym typeface="Calibri"/>
            </a:endParaRPr>
          </a:p>
        </p:txBody>
      </p:sp>
      <p:sp>
        <p:nvSpPr>
          <p:cNvPr id="557" name="Google Shape;557;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Points are still totaled and graphed.</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Student still participates in checking in and checking out until Self-Monitoring has shown positive results.</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Frequency of Self-Monitoring is adjusted as needed.</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55786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Supporting Students After Graduation from CICO</a:t>
            </a:r>
            <a:endParaRPr/>
          </a:p>
        </p:txBody>
      </p:sp>
      <p:sp>
        <p:nvSpPr>
          <p:cNvPr id="564" name="Google Shape;564;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It is suggested that you provide students with incentives for continued success.</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Help with some aspect of the CICO program</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Quarterly Alumni Party</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Establish criteria such as no ODRs during quarter</a:t>
            </a:r>
            <a:endParaRPr/>
          </a:p>
          <a:p>
            <a:pPr marL="0" marR="0" lvl="0" indent="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  Weekly alumni Check-Outs</a:t>
            </a:r>
            <a:endParaRPr sz="3200" b="0" i="0" u="none" strike="noStrike" cap="none">
              <a:solidFill>
                <a:schemeClr val="dk1"/>
              </a:solidFill>
              <a:latin typeface="Calibri"/>
              <a:ea typeface="Calibri"/>
              <a:cs typeface="Calibri"/>
              <a:sym typeface="Calibri"/>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Small reinforcer for continuing to be successful        without CICO</a:t>
            </a:r>
            <a:endParaRPr/>
          </a:p>
          <a:p>
            <a:pPr marL="457200" marR="0" lvl="1" indent="0" algn="l" rtl="0">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9968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1: CICO Intro Overview</a:t>
            </a:r>
          </a:p>
        </p:txBody>
      </p:sp>
    </p:spTree>
    <p:extLst>
      <p:ext uri="{BB962C8B-B14F-4D97-AF65-F5344CB8AC3E}">
        <p14:creationId xmlns:p14="http://schemas.microsoft.com/office/powerpoint/2010/main" val="29805857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0"/>
          <p:cNvSpPr txBox="1">
            <a:spLocks noGrp="1"/>
          </p:cNvSpPr>
          <p:nvPr>
            <p:ph type="title"/>
          </p:nvPr>
        </p:nvSpPr>
        <p:spPr>
          <a:xfrm>
            <a:off x="2006239" y="412237"/>
            <a:ext cx="7092838"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8000"/>
              </a:buClr>
              <a:buFont typeface="Calibri"/>
              <a:buNone/>
            </a:pPr>
            <a:r>
              <a:rPr lang="en-US" sz="3959" b="0" i="0" u="none" strike="noStrike" cap="none">
                <a:solidFill>
                  <a:srgbClr val="008000"/>
                </a:solidFill>
                <a:latin typeface="Calibri"/>
                <a:ea typeface="Calibri"/>
                <a:cs typeface="Calibri"/>
                <a:sym typeface="Calibri"/>
              </a:rPr>
              <a:t> Discussion: </a:t>
            </a:r>
            <a:r>
              <a:rPr lang="en-US" sz="3959" b="0" i="0" u="none" strike="noStrike" cap="none">
                <a:solidFill>
                  <a:srgbClr val="FF0000"/>
                </a:solidFill>
                <a:latin typeface="Calibri"/>
                <a:ea typeface="Calibri"/>
                <a:cs typeface="Calibri"/>
                <a:sym typeface="Calibri"/>
              </a:rPr>
              <a:t>Self-Management, Fading and Graduation</a:t>
            </a:r>
            <a:endParaRPr sz="3959" b="0" i="0" u="none" strike="noStrike" cap="none">
              <a:solidFill>
                <a:srgbClr val="FF0000"/>
              </a:solidFill>
              <a:latin typeface="Calibri"/>
              <a:ea typeface="Calibri"/>
              <a:cs typeface="Calibri"/>
              <a:sym typeface="Calibri"/>
            </a:endParaRPr>
          </a:p>
        </p:txBody>
      </p:sp>
      <p:sp>
        <p:nvSpPr>
          <p:cNvPr id="571" name="Google Shape;571;p70"/>
          <p:cNvSpPr txBox="1">
            <a:spLocks noGrp="1"/>
          </p:cNvSpPr>
          <p:nvPr>
            <p:ph type="body" idx="1"/>
          </p:nvPr>
        </p:nvSpPr>
        <p:spPr>
          <a:xfrm>
            <a:off x="344690" y="1797148"/>
            <a:ext cx="8229600" cy="4525963"/>
          </a:xfrm>
          <a:prstGeom prst="rect">
            <a:avLst/>
          </a:prstGeom>
          <a:noFill/>
          <a:ln>
            <a:noFill/>
          </a:ln>
        </p:spPr>
        <p:txBody>
          <a:bodyPr spcFirstLastPara="1" wrap="square" lIns="91425" tIns="45700" rIns="91425" bIns="45700" anchor="t" anchorCtr="0">
            <a:noAutofit/>
          </a:bodyPr>
          <a:lstStyle/>
          <a:p>
            <a:pPr marL="742950" marR="0" lvl="1" indent="-285750" algn="l" rtl="0">
              <a:spcBef>
                <a:spcPts val="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What is your criteria to begin the fading process?</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What is your criteria for graduation from CICO?</a:t>
            </a:r>
            <a:endParaRPr sz="2800" b="0" i="0" u="none" strike="noStrike" cap="none">
              <a:solidFill>
                <a:schemeClr val="dk1"/>
              </a:solidFill>
              <a:latin typeface="Calibri"/>
              <a:ea typeface="Calibri"/>
              <a:cs typeface="Calibri"/>
              <a:sym typeface="Calibri"/>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When will students graduate?  After a certain length of time or on a quarterly basis?</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What is your graduation procedure?</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How will you check on those students who have graduated?</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Will you provide periodic rewards or incentives?</a:t>
            </a:r>
            <a:endParaRPr sz="2800" b="0" i="0" u="none" strike="noStrike" cap="none">
              <a:solidFill>
                <a:schemeClr val="dk1"/>
              </a:solidFill>
              <a:latin typeface="Calibri"/>
              <a:ea typeface="Calibri"/>
              <a:cs typeface="Calibri"/>
              <a:sym typeface="Calibri"/>
            </a:endParaRPr>
          </a:p>
        </p:txBody>
      </p:sp>
      <p:pic>
        <p:nvPicPr>
          <p:cNvPr id="572" name="Google Shape;572;p70" descr="Macintosh HD:Users:wellspl:Desktop:6-Free-Teamwork-Clipart-Illustration-Showing-Diversity.jpg"/>
          <p:cNvPicPr preferRelativeResize="0"/>
          <p:nvPr/>
        </p:nvPicPr>
        <p:blipFill rotWithShape="1">
          <a:blip r:embed="rId3">
            <a:alphaModFix/>
          </a:blip>
          <a:srcRect r="25555"/>
          <a:stretch/>
        </p:blipFill>
        <p:spPr>
          <a:xfrm>
            <a:off x="344690" y="325323"/>
            <a:ext cx="1348643" cy="866168"/>
          </a:xfrm>
          <a:prstGeom prst="rect">
            <a:avLst/>
          </a:prstGeom>
          <a:noFill/>
          <a:ln>
            <a:noFill/>
          </a:ln>
        </p:spPr>
      </p:pic>
    </p:spTree>
    <p:extLst>
      <p:ext uri="{BB962C8B-B14F-4D97-AF65-F5344CB8AC3E}">
        <p14:creationId xmlns:p14="http://schemas.microsoft.com/office/powerpoint/2010/main" val="4121419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1"/>
          <p:cNvSpPr txBox="1">
            <a:spLocks noGrp="1"/>
          </p:cNvSpPr>
          <p:nvPr>
            <p:ph type="title"/>
          </p:nvPr>
        </p:nvSpPr>
        <p:spPr>
          <a:xfrm>
            <a:off x="1363008" y="520400"/>
            <a:ext cx="7540360" cy="17912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9E47"/>
              </a:buClr>
              <a:buFont typeface="Calibri"/>
              <a:buNone/>
            </a:pPr>
            <a:r>
              <a:rPr lang="en-US" sz="4000" b="0" i="0" u="none" strike="noStrike" cap="none">
                <a:solidFill>
                  <a:srgbClr val="009E47"/>
                </a:solidFill>
                <a:latin typeface="Calibri"/>
                <a:ea typeface="Calibri"/>
                <a:cs typeface="Calibri"/>
                <a:sym typeface="Calibri"/>
              </a:rPr>
              <a:t>Discussion:</a:t>
            </a:r>
            <a:r>
              <a:rPr lang="en-US" sz="4000" b="0" i="0" u="none" strike="noStrike" cap="none">
                <a:solidFill>
                  <a:srgbClr val="FF0000"/>
                </a:solidFill>
                <a:latin typeface="Calibri"/>
                <a:ea typeface="Calibri"/>
                <a:cs typeface="Calibri"/>
                <a:sym typeface="Calibri"/>
              </a:rPr>
              <a:t> Self-Management, Fading and Graduation Planning      </a:t>
            </a:r>
            <a:endParaRPr sz="4000" b="0" i="0" u="none" strike="noStrike" cap="none">
              <a:solidFill>
                <a:srgbClr val="FF0000"/>
              </a:solidFill>
              <a:latin typeface="Calibri"/>
              <a:ea typeface="Calibri"/>
              <a:cs typeface="Calibri"/>
              <a:sym typeface="Calibri"/>
            </a:endParaRPr>
          </a:p>
        </p:txBody>
      </p:sp>
      <p:sp>
        <p:nvSpPr>
          <p:cNvPr id="579" name="Google Shape;579;p71"/>
          <p:cNvSpPr txBox="1">
            <a:spLocks noGrp="1"/>
          </p:cNvSpPr>
          <p:nvPr>
            <p:ph type="body" idx="1"/>
          </p:nvPr>
        </p:nvSpPr>
        <p:spPr>
          <a:xfrm>
            <a:off x="457200" y="2402752"/>
            <a:ext cx="8229600" cy="40602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1" i="0" u="none" strike="noStrike" cap="none">
                <a:solidFill>
                  <a:srgbClr val="009E47"/>
                </a:solidFill>
                <a:latin typeface="Calibri"/>
                <a:ea typeface="Calibri"/>
                <a:cs typeface="Calibri"/>
                <a:sym typeface="Calibri"/>
              </a:rPr>
              <a:t>CICO Intervention Development Checklist</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With your team, discuss the six indicators on the Plans for Self-Management, Fading and Graduation section of the CICO Intervention Development Checklist.</a:t>
            </a:r>
            <a:endParaRPr sz="3200" b="0" i="0" u="none" strike="noStrike" cap="none">
              <a:solidFill>
                <a:schemeClr val="dk1"/>
              </a:solidFill>
              <a:latin typeface="Calibri"/>
              <a:ea typeface="Calibri"/>
              <a:cs typeface="Calibri"/>
              <a:sym typeface="Calibri"/>
            </a:endParaRPr>
          </a:p>
        </p:txBody>
      </p:sp>
      <p:pic>
        <p:nvPicPr>
          <p:cNvPr id="580" name="Google Shape;580;p71"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21362581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7: CICO Training Staff, Students, and Families</a:t>
            </a:r>
          </a:p>
        </p:txBody>
      </p:sp>
    </p:spTree>
    <p:extLst>
      <p:ext uri="{BB962C8B-B14F-4D97-AF65-F5344CB8AC3E}">
        <p14:creationId xmlns:p14="http://schemas.microsoft.com/office/powerpoint/2010/main" val="37416712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7: CICO Training Staff, Students, and Families</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solidFill>
                  <a:srgbClr val="00B050"/>
                </a:solidFill>
              </a:rPr>
              <a:t>Develop implementation training for staff, students, and families. </a:t>
            </a:r>
          </a:p>
        </p:txBody>
      </p:sp>
    </p:spTree>
    <p:extLst>
      <p:ext uri="{BB962C8B-B14F-4D97-AF65-F5344CB8AC3E}">
        <p14:creationId xmlns:p14="http://schemas.microsoft.com/office/powerpoint/2010/main" val="31480444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6"/>
          <p:cNvSpPr txBox="1">
            <a:spLocks noGrp="1"/>
          </p:cNvSpPr>
          <p:nvPr>
            <p:ph type="title"/>
          </p:nvPr>
        </p:nvSpPr>
        <p:spPr>
          <a:xfrm>
            <a:off x="293298" y="274638"/>
            <a:ext cx="8393502"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Training for Staff, Students, and Families</a:t>
            </a:r>
            <a:endParaRPr sz="4000" b="0" i="0" u="none" strike="noStrike" cap="none">
              <a:solidFill>
                <a:schemeClr val="dk1"/>
              </a:solidFill>
              <a:latin typeface="Calibri"/>
              <a:ea typeface="Calibri"/>
              <a:cs typeface="Calibri"/>
              <a:sym typeface="Calibri"/>
            </a:endParaRPr>
          </a:p>
        </p:txBody>
      </p:sp>
      <p:sp>
        <p:nvSpPr>
          <p:cNvPr id="624" name="Google Shape;624;p76"/>
          <p:cNvSpPr txBox="1">
            <a:spLocks noGrp="1"/>
          </p:cNvSpPr>
          <p:nvPr>
            <p:ph type="body" idx="1"/>
          </p:nvPr>
        </p:nvSpPr>
        <p:spPr>
          <a:xfrm>
            <a:off x="555674" y="1565722"/>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It’s important to </a:t>
            </a:r>
            <a:r>
              <a:rPr lang="en-US" sz="3200" b="1" i="0" u="none" strike="noStrike" cap="none">
                <a:solidFill>
                  <a:schemeClr val="dk1"/>
                </a:solidFill>
                <a:latin typeface="Calibri"/>
                <a:ea typeface="Calibri"/>
                <a:cs typeface="Calibri"/>
                <a:sym typeface="Calibri"/>
              </a:rPr>
              <a:t>Teach</a:t>
            </a:r>
            <a:r>
              <a:rPr lang="en-US" sz="3200" b="0" i="0" u="none" strike="noStrike" cap="none">
                <a:solidFill>
                  <a:schemeClr val="dk1"/>
                </a:solidFill>
                <a:latin typeface="Calibri"/>
                <a:ea typeface="Calibri"/>
                <a:cs typeface="Calibri"/>
                <a:sym typeface="Calibri"/>
              </a:rPr>
              <a:t> members how to perform tasks associated with their role in the program.  To ensure maximum effectiveness, explicit instruction should occur with each participant.</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34668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7"/>
          <p:cNvSpPr txBox="1">
            <a:spLocks noGrp="1"/>
          </p:cNvSpPr>
          <p:nvPr>
            <p:ph type="title"/>
          </p:nvPr>
        </p:nvSpPr>
        <p:spPr>
          <a:xfrm>
            <a:off x="457200" y="274638"/>
            <a:ext cx="8229600" cy="96043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B050"/>
              </a:buClr>
              <a:buFont typeface="Calibri"/>
              <a:buNone/>
            </a:pPr>
            <a:r>
              <a:rPr lang="en-US" sz="4000" b="0" i="0" u="none" strike="noStrike" cap="none">
                <a:solidFill>
                  <a:srgbClr val="00B050"/>
                </a:solidFill>
                <a:latin typeface="Calibri"/>
                <a:ea typeface="Calibri"/>
                <a:cs typeface="Calibri"/>
                <a:sym typeface="Calibri"/>
              </a:rPr>
              <a:t>      </a:t>
            </a:r>
            <a:r>
              <a:rPr lang="en-US" sz="4000" b="0" i="0" u="none" strike="noStrike" cap="none">
                <a:solidFill>
                  <a:schemeClr val="dk1"/>
                </a:solidFill>
                <a:latin typeface="Calibri"/>
                <a:ea typeface="Calibri"/>
                <a:cs typeface="Calibri"/>
                <a:sym typeface="Calibri"/>
              </a:rPr>
              <a:t>Plan for Staff/Teacher Training</a:t>
            </a:r>
            <a:endParaRPr sz="4000" b="0" i="0" u="none" strike="noStrike" cap="none">
              <a:solidFill>
                <a:schemeClr val="dk1"/>
              </a:solidFill>
              <a:latin typeface="Calibri"/>
              <a:ea typeface="Calibri"/>
              <a:cs typeface="Calibri"/>
              <a:sym typeface="Calibri"/>
            </a:endParaRPr>
          </a:p>
        </p:txBody>
      </p:sp>
      <p:sp>
        <p:nvSpPr>
          <p:cNvPr id="631" name="Google Shape;631;p77"/>
          <p:cNvSpPr txBox="1">
            <a:spLocks noGrp="1"/>
          </p:cNvSpPr>
          <p:nvPr>
            <p:ph type="body" idx="1"/>
          </p:nvPr>
        </p:nvSpPr>
        <p:spPr>
          <a:xfrm>
            <a:off x="520506" y="1236706"/>
            <a:ext cx="7920110" cy="4708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600" b="1" i="0" u="none" strike="noStrike" cap="none">
                <a:solidFill>
                  <a:schemeClr val="dk1"/>
                </a:solidFill>
                <a:latin typeface="Calibri"/>
                <a:ea typeface="Calibri"/>
                <a:cs typeface="Calibri"/>
                <a:sym typeface="Calibri"/>
              </a:rPr>
              <a:t>Topics for training:</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Understanding the DPR.</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Value of Positive/Corrective Feedback. </a:t>
            </a:r>
            <a:endParaRPr sz="3200" b="0" i="0" u="none" strike="noStrike" cap="none">
              <a:solidFill>
                <a:schemeClr val="dk1"/>
              </a:solidFill>
              <a:latin typeface="Calibri"/>
              <a:ea typeface="Calibri"/>
              <a:cs typeface="Calibri"/>
              <a:sym typeface="Calibri"/>
            </a:endParaRPr>
          </a:p>
          <a:p>
            <a:pPr marL="1600200" marR="0" lvl="3" indent="-22860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Consider use of video samples to show positive and corrective feedback with the DPR.</a:t>
            </a:r>
            <a:endParaRPr sz="28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Data decisions for identification and monitoring.					</a:t>
            </a:r>
            <a:endParaRPr/>
          </a:p>
        </p:txBody>
      </p:sp>
    </p:spTree>
    <p:extLst>
      <p:ext uri="{BB962C8B-B14F-4D97-AF65-F5344CB8AC3E}">
        <p14:creationId xmlns:p14="http://schemas.microsoft.com/office/powerpoint/2010/main" val="19103169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78"/>
          <p:cNvSpPr txBox="1">
            <a:spLocks noGrp="1"/>
          </p:cNvSpPr>
          <p:nvPr>
            <p:ph type="title"/>
          </p:nvPr>
        </p:nvSpPr>
        <p:spPr>
          <a:xfrm>
            <a:off x="457200" y="274638"/>
            <a:ext cx="8229600" cy="96043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B050"/>
              </a:buClr>
              <a:buFont typeface="Calibri"/>
              <a:buNone/>
            </a:pPr>
            <a:r>
              <a:rPr lang="en-US" sz="4000" b="0" i="0" u="none" strike="noStrike" cap="none">
                <a:solidFill>
                  <a:srgbClr val="00B050"/>
                </a:solidFill>
                <a:latin typeface="Calibri"/>
                <a:ea typeface="Calibri"/>
                <a:cs typeface="Calibri"/>
                <a:sym typeface="Calibri"/>
              </a:rPr>
              <a:t>      </a:t>
            </a:r>
            <a:r>
              <a:rPr lang="en-US" sz="4000" b="0" i="0" u="none" strike="noStrike" cap="none">
                <a:solidFill>
                  <a:schemeClr val="dk1"/>
                </a:solidFill>
                <a:latin typeface="Calibri"/>
                <a:ea typeface="Calibri"/>
                <a:cs typeface="Calibri"/>
                <a:sym typeface="Calibri"/>
              </a:rPr>
              <a:t>Plan for Staff/Teacher Training</a:t>
            </a:r>
            <a:endParaRPr sz="4000" b="0" i="0" u="none" strike="noStrike" cap="none">
              <a:solidFill>
                <a:schemeClr val="dk1"/>
              </a:solidFill>
              <a:latin typeface="Calibri"/>
              <a:ea typeface="Calibri"/>
              <a:cs typeface="Calibri"/>
              <a:sym typeface="Calibri"/>
            </a:endParaRPr>
          </a:p>
        </p:txBody>
      </p:sp>
      <p:sp>
        <p:nvSpPr>
          <p:cNvPr id="638" name="Google Shape;638;p78"/>
          <p:cNvSpPr txBox="1">
            <a:spLocks noGrp="1"/>
          </p:cNvSpPr>
          <p:nvPr>
            <p:ph type="body" idx="1"/>
          </p:nvPr>
        </p:nvSpPr>
        <p:spPr>
          <a:xfrm>
            <a:off x="457201" y="1044924"/>
            <a:ext cx="8025618" cy="4708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Resources in T2 Workbook:</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Implementation Script-Classroom Teacher – 	                                    page 197</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Manual resource list- page 194</a:t>
            </a: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        </a:t>
            </a:r>
            <a:endParaRPr/>
          </a:p>
        </p:txBody>
      </p:sp>
      <p:sp>
        <p:nvSpPr>
          <p:cNvPr id="639" name="Google Shape;639;p78"/>
          <p:cNvSpPr txBox="1"/>
          <p:nvPr/>
        </p:nvSpPr>
        <p:spPr>
          <a:xfrm>
            <a:off x="1842868" y="5345300"/>
            <a:ext cx="730113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Initial Training Checklist-Teachers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Frequently Asked Questions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Tips for providing feedback</a:t>
            </a:r>
            <a:endParaRPr sz="1800">
              <a:solidFill>
                <a:schemeClr val="dk1"/>
              </a:solidFill>
              <a:latin typeface="Calibri"/>
              <a:ea typeface="Calibri"/>
              <a:cs typeface="Calibri"/>
              <a:sym typeface="Calibri"/>
            </a:endParaRPr>
          </a:p>
        </p:txBody>
      </p:sp>
      <p:sp>
        <p:nvSpPr>
          <p:cNvPr id="640" name="Google Shape;640;p78"/>
          <p:cNvSpPr/>
          <p:nvPr/>
        </p:nvSpPr>
        <p:spPr>
          <a:xfrm>
            <a:off x="1052018" y="5572122"/>
            <a:ext cx="665018" cy="469686"/>
          </a:xfrm>
          <a:prstGeom prst="star5">
            <a:avLst>
              <a:gd name="adj" fmla="val 19098"/>
              <a:gd name="hf" fmla="val 105146"/>
              <a:gd name="vf" fmla="val 110557"/>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555662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9"/>
          <p:cNvSpPr txBox="1">
            <a:spLocks noGrp="1"/>
          </p:cNvSpPr>
          <p:nvPr>
            <p:ph type="title"/>
          </p:nvPr>
        </p:nvSpPr>
        <p:spPr>
          <a:xfrm>
            <a:off x="457200" y="0"/>
            <a:ext cx="8229600" cy="6397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Teacher Positive</a:t>
            </a:r>
            <a:endParaRPr sz="3600" b="0" i="0" u="none" strike="noStrike" cap="none">
              <a:solidFill>
                <a:schemeClr val="dk1"/>
              </a:solidFill>
              <a:latin typeface="Calibri"/>
              <a:ea typeface="Calibri"/>
              <a:cs typeface="Calibri"/>
              <a:sym typeface="Calibri"/>
            </a:endParaRPr>
          </a:p>
        </p:txBody>
      </p:sp>
      <p:pic>
        <p:nvPicPr>
          <p:cNvPr id="647" name="Google Shape;647;p79"/>
          <p:cNvPicPr preferRelativeResize="0">
            <a:picLocks noGrp="1"/>
          </p:cNvPicPr>
          <p:nvPr>
            <p:ph type="body" idx="1"/>
          </p:nvPr>
        </p:nvPicPr>
        <p:blipFill rotWithShape="1">
          <a:blip r:embed="rId3">
            <a:alphaModFix/>
          </a:blip>
          <a:srcRect/>
          <a:stretch/>
        </p:blipFill>
        <p:spPr>
          <a:xfrm>
            <a:off x="869860" y="761164"/>
            <a:ext cx="7515015" cy="5365000"/>
          </a:xfrm>
          <a:prstGeom prst="rect">
            <a:avLst/>
          </a:prstGeom>
          <a:noFill/>
          <a:ln>
            <a:noFill/>
          </a:ln>
        </p:spPr>
      </p:pic>
    </p:spTree>
    <p:extLst>
      <p:ext uri="{BB962C8B-B14F-4D97-AF65-F5344CB8AC3E}">
        <p14:creationId xmlns:p14="http://schemas.microsoft.com/office/powerpoint/2010/main" val="33367816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0"/>
          <p:cNvSpPr txBox="1">
            <a:spLocks noGrp="1"/>
          </p:cNvSpPr>
          <p:nvPr>
            <p:ph type="title"/>
          </p:nvPr>
        </p:nvSpPr>
        <p:spPr>
          <a:xfrm>
            <a:off x="448573" y="-4885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Teacher Corrective</a:t>
            </a:r>
            <a:endParaRPr sz="4000" b="0" i="0" u="none" strike="noStrike" cap="none">
              <a:solidFill>
                <a:schemeClr val="dk1"/>
              </a:solidFill>
              <a:latin typeface="Calibri"/>
              <a:ea typeface="Calibri"/>
              <a:cs typeface="Calibri"/>
              <a:sym typeface="Calibri"/>
            </a:endParaRPr>
          </a:p>
        </p:txBody>
      </p:sp>
      <p:pic>
        <p:nvPicPr>
          <p:cNvPr id="654" name="Google Shape;654;p80"/>
          <p:cNvPicPr preferRelativeResize="0">
            <a:picLocks noGrp="1"/>
          </p:cNvPicPr>
          <p:nvPr>
            <p:ph type="body" idx="1"/>
          </p:nvPr>
        </p:nvPicPr>
        <p:blipFill rotWithShape="1">
          <a:blip r:embed="rId3">
            <a:alphaModFix/>
          </a:blip>
          <a:srcRect/>
          <a:stretch/>
        </p:blipFill>
        <p:spPr>
          <a:xfrm>
            <a:off x="897147" y="914400"/>
            <a:ext cx="7332453" cy="5211763"/>
          </a:xfrm>
          <a:prstGeom prst="rect">
            <a:avLst/>
          </a:prstGeom>
          <a:noFill/>
          <a:ln>
            <a:noFill/>
          </a:ln>
        </p:spPr>
      </p:pic>
    </p:spTree>
    <p:extLst>
      <p:ext uri="{BB962C8B-B14F-4D97-AF65-F5344CB8AC3E}">
        <p14:creationId xmlns:p14="http://schemas.microsoft.com/office/powerpoint/2010/main" val="2780647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1"/>
          <p:cNvSpPr txBox="1">
            <a:spLocks noGrp="1"/>
          </p:cNvSpPr>
          <p:nvPr>
            <p:ph type="title"/>
          </p:nvPr>
        </p:nvSpPr>
        <p:spPr>
          <a:xfrm>
            <a:off x="1132989" y="233965"/>
            <a:ext cx="7323792" cy="17912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Discussion: </a:t>
            </a:r>
            <a:r>
              <a:rPr lang="en-US" sz="4000" b="0" i="0" u="none" strike="noStrike" cap="none">
                <a:solidFill>
                  <a:srgbClr val="FF0000"/>
                </a:solidFill>
                <a:latin typeface="Calibri"/>
                <a:ea typeface="Calibri"/>
                <a:cs typeface="Calibri"/>
                <a:sym typeface="Calibri"/>
              </a:rPr>
              <a:t>Teaching Staff to Implement the Program</a:t>
            </a:r>
            <a:endParaRPr sz="4000" b="0" i="0" u="none" strike="noStrike" cap="none">
              <a:solidFill>
                <a:srgbClr val="FF0000"/>
              </a:solidFill>
              <a:latin typeface="Calibri"/>
              <a:ea typeface="Calibri"/>
              <a:cs typeface="Calibri"/>
              <a:sym typeface="Calibri"/>
            </a:endParaRPr>
          </a:p>
        </p:txBody>
      </p:sp>
      <p:sp>
        <p:nvSpPr>
          <p:cNvPr id="661" name="Google Shape;661;p81"/>
          <p:cNvSpPr txBox="1">
            <a:spLocks noGrp="1"/>
          </p:cNvSpPr>
          <p:nvPr>
            <p:ph type="body" idx="1"/>
          </p:nvPr>
        </p:nvSpPr>
        <p:spPr>
          <a:xfrm>
            <a:off x="450166" y="1933023"/>
            <a:ext cx="8229600" cy="4341167"/>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When will our CICO staff training take place?</a:t>
            </a:r>
            <a:endParaRPr/>
          </a:p>
          <a:p>
            <a:pPr marL="742950" marR="0" lvl="1" indent="-285750" algn="l" rtl="0">
              <a:lnSpc>
                <a:spcPct val="80000"/>
              </a:lnSpc>
              <a:spcBef>
                <a:spcPts val="476"/>
              </a:spcBef>
              <a:spcAft>
                <a:spcPts val="0"/>
              </a:spcAft>
              <a:buClr>
                <a:srgbClr val="FF0000"/>
              </a:buClr>
              <a:buSzPts val="2380"/>
              <a:buFont typeface="Arial"/>
              <a:buChar char="•"/>
            </a:pPr>
            <a:r>
              <a:rPr lang="en-US" sz="2380" b="0" i="0" u="none" strike="noStrike" cap="none">
                <a:solidFill>
                  <a:schemeClr val="dk1"/>
                </a:solidFill>
                <a:latin typeface="Calibri"/>
                <a:ea typeface="Calibri"/>
                <a:cs typeface="Calibri"/>
                <a:sym typeface="Calibri"/>
              </a:rPr>
              <a:t>Same training for all staff, or more intensive training only for those with students currently in the intervention?</a:t>
            </a:r>
            <a:endParaRPr sz="2380" b="0" i="0" u="none" strike="noStrike" cap="none">
              <a:solidFill>
                <a:schemeClr val="dk1"/>
              </a:solidFill>
              <a:latin typeface="Calibri"/>
              <a:ea typeface="Calibri"/>
              <a:cs typeface="Calibri"/>
              <a:sym typeface="Calibri"/>
            </a:endParaRPr>
          </a:p>
          <a:p>
            <a:pPr marL="342900" marR="0" lvl="0" indent="-342900" algn="l" rtl="0">
              <a:lnSpc>
                <a:spcPct val="80000"/>
              </a:lnSpc>
              <a:spcBef>
                <a:spcPts val="544"/>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Will we have a separate training for those involved with our CICO pilot?</a:t>
            </a:r>
            <a:endParaRPr/>
          </a:p>
          <a:p>
            <a:pPr marL="342900" marR="0" lvl="0" indent="-342900" algn="l" rtl="0">
              <a:lnSpc>
                <a:spcPct val="80000"/>
              </a:lnSpc>
              <a:spcBef>
                <a:spcPts val="544"/>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How will we provide support and follow-up for staff after the training?</a:t>
            </a:r>
            <a:endParaRPr/>
          </a:p>
          <a:p>
            <a:pPr marL="342900" marR="0" lvl="0" indent="-342900" algn="l" rtl="0">
              <a:lnSpc>
                <a:spcPct val="80000"/>
              </a:lnSpc>
              <a:spcBef>
                <a:spcPts val="544"/>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How will we communicate with and receive feedback from participating classroom teachers on a weekly basis?</a:t>
            </a:r>
            <a:endParaRPr/>
          </a:p>
          <a:p>
            <a:pPr marL="342900" marR="0" lvl="0" indent="-342900" algn="l" rtl="0">
              <a:lnSpc>
                <a:spcPct val="80000"/>
              </a:lnSpc>
              <a:spcBef>
                <a:spcPts val="544"/>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How will we provide updates to all staff about CICO?</a:t>
            </a:r>
            <a:endParaRPr sz="2720" b="0" i="0" u="none" strike="noStrike" cap="none">
              <a:solidFill>
                <a:schemeClr val="dk1"/>
              </a:solidFill>
              <a:latin typeface="Calibri"/>
              <a:ea typeface="Calibri"/>
              <a:cs typeface="Calibri"/>
              <a:sym typeface="Calibri"/>
            </a:endParaRPr>
          </a:p>
        </p:txBody>
      </p:sp>
      <p:pic>
        <p:nvPicPr>
          <p:cNvPr id="662" name="Google Shape;662;p81"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180210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1: CICO Intro Overview</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solidFill>
                  <a:srgbClr val="00B050"/>
                </a:solidFill>
              </a:rPr>
              <a:t>Describe students who are most likely to benefit from CICO. </a:t>
            </a:r>
          </a:p>
          <a:p>
            <a:r>
              <a:rPr lang="en-US" dirty="0">
                <a:solidFill>
                  <a:srgbClr val="00B050"/>
                </a:solidFill>
              </a:rPr>
              <a:t>Identify the daily, weekly/twice-monthly, and quarterly components of CICO. </a:t>
            </a:r>
          </a:p>
          <a:p>
            <a:r>
              <a:rPr lang="en-US" dirty="0">
                <a:solidFill>
                  <a:srgbClr val="00B050"/>
                </a:solidFill>
              </a:rPr>
              <a:t>Tell main findings of research associated with CICO. </a:t>
            </a:r>
          </a:p>
        </p:txBody>
      </p:sp>
    </p:spTree>
    <p:extLst>
      <p:ext uri="{BB962C8B-B14F-4D97-AF65-F5344CB8AC3E}">
        <p14:creationId xmlns:p14="http://schemas.microsoft.com/office/powerpoint/2010/main" val="12836956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2"/>
          <p:cNvSpPr txBox="1">
            <a:spLocks noGrp="1"/>
          </p:cNvSpPr>
          <p:nvPr>
            <p:ph type="title"/>
          </p:nvPr>
        </p:nvSpPr>
        <p:spPr>
          <a:xfrm>
            <a:off x="1132989" y="233965"/>
            <a:ext cx="7323792" cy="17912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Discussion: </a:t>
            </a:r>
            <a:r>
              <a:rPr lang="en-US" sz="4000" b="0" i="0" u="none" strike="noStrike" cap="none">
                <a:solidFill>
                  <a:srgbClr val="FF0000"/>
                </a:solidFill>
                <a:latin typeface="Calibri"/>
                <a:ea typeface="Calibri"/>
                <a:cs typeface="Calibri"/>
                <a:sym typeface="Calibri"/>
              </a:rPr>
              <a:t>Teaching Staff to Implement the Program</a:t>
            </a:r>
            <a:endParaRPr sz="4000" b="0" i="0" u="none" strike="noStrike" cap="none">
              <a:solidFill>
                <a:srgbClr val="FF0000"/>
              </a:solidFill>
              <a:latin typeface="Calibri"/>
              <a:ea typeface="Calibri"/>
              <a:cs typeface="Calibri"/>
              <a:sym typeface="Calibri"/>
            </a:endParaRPr>
          </a:p>
        </p:txBody>
      </p:sp>
      <p:sp>
        <p:nvSpPr>
          <p:cNvPr id="669" name="Google Shape;669;p82"/>
          <p:cNvSpPr txBox="1">
            <a:spLocks noGrp="1"/>
          </p:cNvSpPr>
          <p:nvPr>
            <p:ph type="body" idx="1"/>
          </p:nvPr>
        </p:nvSpPr>
        <p:spPr>
          <a:xfrm>
            <a:off x="457200" y="2065868"/>
            <a:ext cx="8229600" cy="40602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1" i="0" u="none" strike="noStrike" cap="none">
                <a:solidFill>
                  <a:srgbClr val="009E47"/>
                </a:solidFill>
                <a:latin typeface="Calibri"/>
                <a:ea typeface="Calibri"/>
                <a:cs typeface="Calibri"/>
                <a:sym typeface="Calibri"/>
              </a:rPr>
              <a:t>CICO Intervention Development Checklist</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With your team, discuss the four indicators on the Teaching Staff to Implement the Program section of the CICO Intervention Development Checklist.</a:t>
            </a:r>
            <a:endParaRPr sz="3200" b="0" i="0" u="none" strike="noStrike" cap="none">
              <a:solidFill>
                <a:schemeClr val="dk1"/>
              </a:solidFill>
              <a:latin typeface="Calibri"/>
              <a:ea typeface="Calibri"/>
              <a:cs typeface="Calibri"/>
              <a:sym typeface="Calibri"/>
            </a:endParaRPr>
          </a:p>
        </p:txBody>
      </p:sp>
      <p:pic>
        <p:nvPicPr>
          <p:cNvPr id="670" name="Google Shape;670;p82"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1143505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3"/>
          <p:cNvSpPr txBox="1">
            <a:spLocks noGrp="1"/>
          </p:cNvSpPr>
          <p:nvPr>
            <p:ph type="title"/>
          </p:nvPr>
        </p:nvSpPr>
        <p:spPr>
          <a:xfrm>
            <a:off x="457200" y="0"/>
            <a:ext cx="8229600" cy="106496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Plan for Student Training</a:t>
            </a:r>
            <a:endParaRPr sz="4000" b="0" i="0" u="none" strike="noStrike" cap="none">
              <a:solidFill>
                <a:schemeClr val="dk1"/>
              </a:solidFill>
              <a:latin typeface="Calibri"/>
              <a:ea typeface="Calibri"/>
              <a:cs typeface="Calibri"/>
              <a:sym typeface="Calibri"/>
            </a:endParaRPr>
          </a:p>
        </p:txBody>
      </p:sp>
      <p:sp>
        <p:nvSpPr>
          <p:cNvPr id="677" name="Google Shape;677;p83"/>
          <p:cNvSpPr txBox="1">
            <a:spLocks noGrp="1"/>
          </p:cNvSpPr>
          <p:nvPr>
            <p:ph type="body" idx="1"/>
          </p:nvPr>
        </p:nvSpPr>
        <p:spPr>
          <a:xfrm>
            <a:off x="457200" y="1263762"/>
            <a:ext cx="8229600" cy="4862401"/>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0000"/>
              </a:buClr>
              <a:buFont typeface="Arial"/>
              <a:buNone/>
            </a:pPr>
            <a:r>
              <a:rPr lang="en-US" sz="2960" b="1" i="0" u="none" strike="noStrike" cap="none">
                <a:solidFill>
                  <a:schemeClr val="dk1"/>
                </a:solidFill>
                <a:latin typeface="Calibri"/>
                <a:ea typeface="Calibri"/>
                <a:cs typeface="Calibri"/>
                <a:sym typeface="Calibri"/>
              </a:rPr>
              <a:t>Topics for training:</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Overview of the program</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Explanation of student goal</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Where to check-in and check-out</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Adding up daily point totals</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Progress monitoring</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Accepting positive and corrective feedback</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Procedures for taking the DPR home</a:t>
            </a:r>
            <a:endParaRPr/>
          </a:p>
          <a:p>
            <a:pPr marL="0" marR="0" lvl="0" indent="0" algn="l" rtl="0">
              <a:lnSpc>
                <a:spcPct val="80000"/>
              </a:lnSpc>
              <a:spcBef>
                <a:spcPts val="592"/>
              </a:spcBef>
              <a:spcAft>
                <a:spcPts val="0"/>
              </a:spcAft>
              <a:buClr>
                <a:srgbClr val="FF0000"/>
              </a:buClr>
              <a:buFont typeface="Arial"/>
              <a:buNone/>
            </a:pPr>
            <a:endParaRPr sz="2960" b="0" i="0" u="none" strike="noStrike" cap="none">
              <a:solidFill>
                <a:schemeClr val="dk1"/>
              </a:solidFill>
              <a:latin typeface="Calibri"/>
              <a:ea typeface="Calibri"/>
              <a:cs typeface="Calibri"/>
              <a:sym typeface="Calibri"/>
            </a:endParaRPr>
          </a:p>
          <a:p>
            <a:pPr marL="0" marR="0" lvl="0" indent="0" algn="l" rtl="0">
              <a:lnSpc>
                <a:spcPct val="80000"/>
              </a:lnSpc>
              <a:spcBef>
                <a:spcPts val="592"/>
              </a:spcBef>
              <a:spcAft>
                <a:spcPts val="0"/>
              </a:spcAft>
              <a:buClr>
                <a:srgbClr val="FF0000"/>
              </a:buClr>
              <a:buFont typeface="Arial"/>
              <a:buNone/>
            </a:pPr>
            <a:r>
              <a:rPr lang="en-US" sz="2960" b="0" i="0" u="none" strike="noStrike" cap="none">
                <a:solidFill>
                  <a:schemeClr val="dk1"/>
                </a:solidFill>
                <a:latin typeface="Calibri"/>
                <a:ea typeface="Calibri"/>
                <a:cs typeface="Calibri"/>
                <a:sym typeface="Calibri"/>
              </a:rPr>
              <a:t>        </a:t>
            </a:r>
            <a:endParaRPr/>
          </a:p>
        </p:txBody>
      </p:sp>
      <p:sp>
        <p:nvSpPr>
          <p:cNvPr id="678" name="Google Shape;678;p83"/>
          <p:cNvSpPr txBox="1"/>
          <p:nvPr/>
        </p:nvSpPr>
        <p:spPr>
          <a:xfrm>
            <a:off x="2823260" y="5756831"/>
            <a:ext cx="318164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Initial Training Checklist-Student</a:t>
            </a:r>
            <a:endParaRPr/>
          </a:p>
        </p:txBody>
      </p:sp>
      <p:sp>
        <p:nvSpPr>
          <p:cNvPr id="679" name="Google Shape;679;p83"/>
          <p:cNvSpPr/>
          <p:nvPr/>
        </p:nvSpPr>
        <p:spPr>
          <a:xfrm>
            <a:off x="2302071" y="5656515"/>
            <a:ext cx="521189" cy="469648"/>
          </a:xfrm>
          <a:prstGeom prst="star5">
            <a:avLst>
              <a:gd name="adj" fmla="val 19098"/>
              <a:gd name="hf" fmla="val 105146"/>
              <a:gd name="vf" fmla="val 110557"/>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179536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4"/>
          <p:cNvSpPr txBox="1">
            <a:spLocks noGrp="1"/>
          </p:cNvSpPr>
          <p:nvPr>
            <p:ph type="title"/>
          </p:nvPr>
        </p:nvSpPr>
        <p:spPr>
          <a:xfrm>
            <a:off x="1583141" y="297028"/>
            <a:ext cx="7095191" cy="17912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8000"/>
              </a:buClr>
              <a:buFont typeface="Calibri"/>
              <a:buNone/>
            </a:pPr>
            <a:r>
              <a:rPr lang="en-US" sz="3600" b="0" i="0" u="none" strike="noStrike" cap="none">
                <a:solidFill>
                  <a:srgbClr val="008000"/>
                </a:solidFill>
                <a:latin typeface="Calibri"/>
                <a:ea typeface="Calibri"/>
                <a:cs typeface="Calibri"/>
                <a:sym typeface="Calibri"/>
              </a:rPr>
              <a:t>Discussion: </a:t>
            </a:r>
            <a:r>
              <a:rPr lang="en-US" sz="3600" b="0" i="0" u="none" strike="noStrike" cap="none">
                <a:solidFill>
                  <a:srgbClr val="FF0000"/>
                </a:solidFill>
                <a:latin typeface="Calibri"/>
                <a:ea typeface="Calibri"/>
                <a:cs typeface="Calibri"/>
                <a:sym typeface="Calibri"/>
              </a:rPr>
              <a:t>Teaching Students to Participate in the Program</a:t>
            </a:r>
            <a:endParaRPr sz="3600" b="0" i="0" u="none" strike="noStrike" cap="none">
              <a:solidFill>
                <a:srgbClr val="FF0000"/>
              </a:solidFill>
              <a:latin typeface="Calibri"/>
              <a:ea typeface="Calibri"/>
              <a:cs typeface="Calibri"/>
              <a:sym typeface="Calibri"/>
            </a:endParaRPr>
          </a:p>
        </p:txBody>
      </p:sp>
      <p:sp>
        <p:nvSpPr>
          <p:cNvPr id="686" name="Google Shape;686;p84"/>
          <p:cNvSpPr txBox="1">
            <a:spLocks noGrp="1"/>
          </p:cNvSpPr>
          <p:nvPr>
            <p:ph type="body" idx="1"/>
          </p:nvPr>
        </p:nvSpPr>
        <p:spPr>
          <a:xfrm>
            <a:off x="457200" y="2065868"/>
            <a:ext cx="8229600" cy="406029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Who will be in charge of training students?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What topics will be covered in the training?</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When and where will this training take place?</a:t>
            </a:r>
            <a:endParaRPr sz="3200" b="0" i="0" u="none" strike="noStrike" cap="none">
              <a:solidFill>
                <a:schemeClr val="dk1"/>
              </a:solidFill>
              <a:latin typeface="Calibri"/>
              <a:ea typeface="Calibri"/>
              <a:cs typeface="Calibri"/>
              <a:sym typeface="Calibri"/>
            </a:endParaRPr>
          </a:p>
        </p:txBody>
      </p:sp>
      <p:pic>
        <p:nvPicPr>
          <p:cNvPr id="687" name="Google Shape;687;p84"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41021786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5"/>
          <p:cNvSpPr txBox="1">
            <a:spLocks noGrp="1"/>
          </p:cNvSpPr>
          <p:nvPr>
            <p:ph type="title"/>
          </p:nvPr>
        </p:nvSpPr>
        <p:spPr>
          <a:xfrm>
            <a:off x="1583141" y="297028"/>
            <a:ext cx="7095191" cy="17912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8000"/>
              </a:buClr>
              <a:buFont typeface="Calibri"/>
              <a:buNone/>
            </a:pPr>
            <a:r>
              <a:rPr lang="en-US" sz="3600" b="0" i="0" u="none" strike="noStrike" cap="none">
                <a:solidFill>
                  <a:srgbClr val="008000"/>
                </a:solidFill>
                <a:latin typeface="Calibri"/>
                <a:ea typeface="Calibri"/>
                <a:cs typeface="Calibri"/>
                <a:sym typeface="Calibri"/>
              </a:rPr>
              <a:t>Discussion: </a:t>
            </a:r>
            <a:r>
              <a:rPr lang="en-US" sz="3600" b="0" i="0" u="none" strike="noStrike" cap="none">
                <a:solidFill>
                  <a:srgbClr val="FF0000"/>
                </a:solidFill>
                <a:latin typeface="Calibri"/>
                <a:ea typeface="Calibri"/>
                <a:cs typeface="Calibri"/>
                <a:sym typeface="Calibri"/>
              </a:rPr>
              <a:t>Teaching Students to Participate in the Program</a:t>
            </a:r>
            <a:endParaRPr sz="3600" b="0" i="0" u="none" strike="noStrike" cap="none">
              <a:solidFill>
                <a:srgbClr val="FF0000"/>
              </a:solidFill>
              <a:latin typeface="Calibri"/>
              <a:ea typeface="Calibri"/>
              <a:cs typeface="Calibri"/>
              <a:sym typeface="Calibri"/>
            </a:endParaRPr>
          </a:p>
        </p:txBody>
      </p:sp>
      <p:sp>
        <p:nvSpPr>
          <p:cNvPr id="694" name="Google Shape;694;p85"/>
          <p:cNvSpPr txBox="1">
            <a:spLocks noGrp="1"/>
          </p:cNvSpPr>
          <p:nvPr>
            <p:ph type="body" idx="1"/>
          </p:nvPr>
        </p:nvSpPr>
        <p:spPr>
          <a:xfrm>
            <a:off x="457200" y="2065868"/>
            <a:ext cx="8229600" cy="40602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1" i="0" u="none" strike="noStrike" cap="none">
                <a:solidFill>
                  <a:srgbClr val="009E47"/>
                </a:solidFill>
                <a:latin typeface="Calibri"/>
                <a:ea typeface="Calibri"/>
                <a:cs typeface="Calibri"/>
                <a:sym typeface="Calibri"/>
              </a:rPr>
              <a:t>CICO Intervention Development Checklist</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With your team, discuss the two indicators on the Teaching Students to Participate in the Program section of the CICO Intervention Development Checklist.</a:t>
            </a:r>
            <a:endParaRPr sz="3200" b="0" i="0" u="none" strike="noStrike" cap="none">
              <a:solidFill>
                <a:schemeClr val="dk1"/>
              </a:solidFill>
              <a:latin typeface="Calibri"/>
              <a:ea typeface="Calibri"/>
              <a:cs typeface="Calibri"/>
              <a:sym typeface="Calibri"/>
            </a:endParaRPr>
          </a:p>
        </p:txBody>
      </p:sp>
      <p:pic>
        <p:nvPicPr>
          <p:cNvPr id="695" name="Google Shape;695;p85"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5847056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6"/>
          <p:cNvSpPr txBox="1">
            <a:spLocks noGrp="1"/>
          </p:cNvSpPr>
          <p:nvPr>
            <p:ph type="title"/>
          </p:nvPr>
        </p:nvSpPr>
        <p:spPr>
          <a:xfrm>
            <a:off x="457200" y="274638"/>
            <a:ext cx="8229600" cy="3724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B050"/>
              </a:buClr>
              <a:buFont typeface="Calibri"/>
              <a:buNone/>
            </a:pPr>
            <a:r>
              <a:rPr lang="en-US" sz="3959" b="0" i="0" u="none" strike="noStrike" cap="none">
                <a:solidFill>
                  <a:srgbClr val="00B050"/>
                </a:solidFill>
                <a:latin typeface="Calibri"/>
                <a:ea typeface="Calibri"/>
                <a:cs typeface="Calibri"/>
                <a:sym typeface="Calibri"/>
              </a:rPr>
              <a:t> </a:t>
            </a:r>
            <a:r>
              <a:rPr lang="en-US" sz="3959" b="0" i="0" u="none" strike="noStrike" cap="none">
                <a:solidFill>
                  <a:schemeClr val="dk1"/>
                </a:solidFill>
                <a:latin typeface="Calibri"/>
                <a:ea typeface="Calibri"/>
                <a:cs typeface="Calibri"/>
                <a:sym typeface="Calibri"/>
              </a:rPr>
              <a:t>Plan for Parent Training</a:t>
            </a:r>
            <a:endParaRPr/>
          </a:p>
        </p:txBody>
      </p:sp>
      <p:sp>
        <p:nvSpPr>
          <p:cNvPr id="702" name="Google Shape;702;p86"/>
          <p:cNvSpPr txBox="1">
            <a:spLocks noGrp="1"/>
          </p:cNvSpPr>
          <p:nvPr>
            <p:ph type="body" idx="1"/>
          </p:nvPr>
        </p:nvSpPr>
        <p:spPr>
          <a:xfrm>
            <a:off x="335198" y="889661"/>
            <a:ext cx="8623738" cy="611702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FF0000"/>
              </a:buClr>
              <a:buFont typeface="Arial"/>
              <a:buNone/>
            </a:pPr>
            <a:r>
              <a:rPr lang="en-US" sz="2805" b="1" i="0" u="none" strike="noStrike" cap="none" dirty="0">
                <a:solidFill>
                  <a:schemeClr val="dk1"/>
                </a:solidFill>
                <a:latin typeface="Calibri"/>
                <a:ea typeface="Calibri"/>
                <a:cs typeface="Calibri"/>
                <a:sym typeface="Calibri"/>
              </a:rPr>
              <a:t>Topics for Training:</a:t>
            </a:r>
            <a:endParaRPr sz="2805" b="1"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61"/>
              </a:spcBef>
              <a:spcAft>
                <a:spcPts val="0"/>
              </a:spcAft>
              <a:buClr>
                <a:srgbClr val="FF0000"/>
              </a:buClr>
              <a:buSzPts val="2805"/>
              <a:buFont typeface="Arial"/>
              <a:buChar char="•"/>
            </a:pPr>
            <a:r>
              <a:rPr lang="en-US" sz="2805" b="0" i="0" u="none" strike="noStrike" cap="none" dirty="0">
                <a:solidFill>
                  <a:schemeClr val="dk1"/>
                </a:solidFill>
                <a:latin typeface="Calibri"/>
                <a:ea typeface="Calibri"/>
                <a:cs typeface="Calibri"/>
                <a:sym typeface="Calibri"/>
              </a:rPr>
              <a:t>Overview of the program (emphasize positive and time-limited nature of the program).</a:t>
            </a:r>
            <a:endParaRPr sz="28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61"/>
              </a:spcBef>
              <a:spcAft>
                <a:spcPts val="0"/>
              </a:spcAft>
              <a:buClr>
                <a:srgbClr val="FF0000"/>
              </a:buClr>
              <a:buSzPts val="2805"/>
              <a:buFont typeface="Arial"/>
              <a:buChar char="•"/>
            </a:pPr>
            <a:r>
              <a:rPr lang="en-US" sz="2805" b="0" i="0" u="none" strike="noStrike" cap="none" dirty="0">
                <a:solidFill>
                  <a:schemeClr val="dk1"/>
                </a:solidFill>
                <a:latin typeface="Calibri"/>
                <a:ea typeface="Calibri"/>
                <a:cs typeface="Calibri"/>
                <a:sym typeface="Calibri"/>
              </a:rPr>
              <a:t>Selection process</a:t>
            </a:r>
            <a:endParaRPr dirty="0"/>
          </a:p>
          <a:p>
            <a:pPr marL="342900" marR="0" lvl="0" indent="-342900" algn="l" rtl="0">
              <a:lnSpc>
                <a:spcPct val="80000"/>
              </a:lnSpc>
              <a:spcBef>
                <a:spcPts val="561"/>
              </a:spcBef>
              <a:spcAft>
                <a:spcPts val="0"/>
              </a:spcAft>
              <a:buClr>
                <a:srgbClr val="FF0000"/>
              </a:buClr>
              <a:buSzPts val="2805"/>
              <a:buFont typeface="Arial"/>
              <a:buChar char="•"/>
            </a:pPr>
            <a:r>
              <a:rPr lang="en-US" sz="2805" b="0" i="0" u="none" strike="noStrike" cap="none" dirty="0">
                <a:solidFill>
                  <a:schemeClr val="dk1"/>
                </a:solidFill>
                <a:latin typeface="Calibri"/>
                <a:ea typeface="Calibri"/>
                <a:cs typeface="Calibri"/>
                <a:sym typeface="Calibri"/>
              </a:rPr>
              <a:t>Explanation of expected goal/outcome.</a:t>
            </a:r>
            <a:endParaRPr sz="28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61"/>
              </a:spcBef>
              <a:spcAft>
                <a:spcPts val="0"/>
              </a:spcAft>
              <a:buClr>
                <a:srgbClr val="FF0000"/>
              </a:buClr>
              <a:buSzPts val="2805"/>
              <a:buFont typeface="Arial"/>
              <a:buChar char="•"/>
            </a:pPr>
            <a:r>
              <a:rPr lang="en-US" sz="2805" b="0" i="0" u="none" strike="noStrike" cap="none" dirty="0">
                <a:solidFill>
                  <a:schemeClr val="dk1"/>
                </a:solidFill>
                <a:latin typeface="Calibri"/>
                <a:ea typeface="Calibri"/>
                <a:cs typeface="Calibri"/>
                <a:sym typeface="Calibri"/>
              </a:rPr>
              <a:t>How to provide positive and corrective feedback.</a:t>
            </a:r>
            <a:endParaRPr sz="28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61"/>
              </a:spcBef>
              <a:spcAft>
                <a:spcPts val="0"/>
              </a:spcAft>
              <a:buClr>
                <a:srgbClr val="FF0000"/>
              </a:buClr>
              <a:buSzPts val="2805"/>
              <a:buFont typeface="Arial"/>
              <a:buChar char="•"/>
            </a:pPr>
            <a:r>
              <a:rPr lang="en-US" sz="2805" b="0" i="0" u="none" strike="noStrike" cap="none" dirty="0">
                <a:solidFill>
                  <a:schemeClr val="dk1"/>
                </a:solidFill>
                <a:latin typeface="Calibri"/>
                <a:ea typeface="Calibri"/>
                <a:cs typeface="Calibri"/>
                <a:sym typeface="Calibri"/>
              </a:rPr>
              <a:t>Procedures for signing and returning the DPR summary sheet.</a:t>
            </a:r>
            <a:endParaRPr sz="28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561"/>
              </a:spcBef>
              <a:spcAft>
                <a:spcPts val="0"/>
              </a:spcAft>
              <a:buClr>
                <a:srgbClr val="FF0000"/>
              </a:buClr>
              <a:buSzPts val="2805"/>
              <a:buFont typeface="Arial"/>
              <a:buChar char="•"/>
            </a:pPr>
            <a:r>
              <a:rPr lang="en-US" sz="2805" b="0" i="0" u="none" strike="noStrike" cap="none" dirty="0">
                <a:solidFill>
                  <a:schemeClr val="dk1"/>
                </a:solidFill>
                <a:latin typeface="Calibri"/>
                <a:ea typeface="Calibri"/>
                <a:cs typeface="Calibri"/>
                <a:sym typeface="Calibri"/>
              </a:rPr>
              <a:t>Generate a list of activities that can be earned for meeting daily point goal.</a:t>
            </a:r>
            <a:endParaRPr sz="2805" b="0" i="0" u="none" strike="noStrike" cap="none" dirty="0">
              <a:solidFill>
                <a:schemeClr val="dk1"/>
              </a:solidFill>
              <a:latin typeface="Calibri"/>
              <a:ea typeface="Calibri"/>
              <a:cs typeface="Calibri"/>
              <a:sym typeface="Calibri"/>
            </a:endParaRPr>
          </a:p>
          <a:p>
            <a:pPr marL="0" marR="0" lvl="0" indent="0" algn="ctr" rtl="0">
              <a:lnSpc>
                <a:spcPct val="80000"/>
              </a:lnSpc>
              <a:spcBef>
                <a:spcPts val="561"/>
              </a:spcBef>
              <a:spcAft>
                <a:spcPts val="0"/>
              </a:spcAft>
              <a:buClr>
                <a:srgbClr val="FF0000"/>
              </a:buClr>
              <a:buFont typeface="Arial"/>
              <a:buNone/>
            </a:pPr>
            <a:endParaRPr sz="2805" b="0" i="0" u="none" strike="noStrike" cap="none" dirty="0">
              <a:solidFill>
                <a:srgbClr val="009E47"/>
              </a:solidFill>
              <a:latin typeface="Calibri"/>
              <a:ea typeface="Calibri"/>
              <a:cs typeface="Calibri"/>
              <a:sym typeface="Calibri"/>
            </a:endParaRPr>
          </a:p>
          <a:p>
            <a:pPr marL="0" marR="0" lvl="0" indent="0" algn="ctr" rtl="0">
              <a:lnSpc>
                <a:spcPct val="80000"/>
              </a:lnSpc>
              <a:spcBef>
                <a:spcPts val="561"/>
              </a:spcBef>
              <a:spcAft>
                <a:spcPts val="0"/>
              </a:spcAft>
              <a:buClr>
                <a:srgbClr val="FF0000"/>
              </a:buClr>
              <a:buFont typeface="Arial"/>
              <a:buNone/>
            </a:pPr>
            <a:endParaRPr dirty="0"/>
          </a:p>
          <a:p>
            <a:pPr marL="342900" marR="0" lvl="0" indent="-259080" algn="l" rtl="0">
              <a:lnSpc>
                <a:spcPct val="80000"/>
              </a:lnSpc>
              <a:spcBef>
                <a:spcPts val="264"/>
              </a:spcBef>
              <a:spcAft>
                <a:spcPts val="0"/>
              </a:spcAft>
              <a:buClr>
                <a:srgbClr val="FF0000"/>
              </a:buClr>
              <a:buSzPts val="1320"/>
              <a:buFont typeface="Arial"/>
              <a:buNone/>
            </a:pPr>
            <a:endParaRPr sz="1320" b="0" i="0" u="none" strike="noStrike" cap="none" dirty="0">
              <a:solidFill>
                <a:schemeClr val="dk1"/>
              </a:solidFill>
              <a:latin typeface="Calibri"/>
              <a:ea typeface="Calibri"/>
              <a:cs typeface="Calibri"/>
              <a:sym typeface="Calibri"/>
            </a:endParaRPr>
          </a:p>
          <a:p>
            <a:pPr marL="342900" marR="0" lvl="0" indent="-266065" algn="l" rtl="0">
              <a:lnSpc>
                <a:spcPct val="80000"/>
              </a:lnSpc>
              <a:spcBef>
                <a:spcPts val="242"/>
              </a:spcBef>
              <a:spcAft>
                <a:spcPts val="0"/>
              </a:spcAft>
              <a:buClr>
                <a:srgbClr val="FF0000"/>
              </a:buClr>
              <a:buSzPts val="1210"/>
              <a:buFont typeface="Arial"/>
              <a:buNone/>
            </a:pPr>
            <a:endParaRPr sz="1210" b="0" i="0" u="none" strike="noStrike" cap="none" dirty="0">
              <a:solidFill>
                <a:schemeClr val="dk1"/>
              </a:solidFill>
              <a:latin typeface="Calibri"/>
              <a:ea typeface="Calibri"/>
              <a:cs typeface="Calibri"/>
              <a:sym typeface="Calibri"/>
            </a:endParaRPr>
          </a:p>
          <a:p>
            <a:pPr marL="0" marR="0" lvl="0" indent="0" algn="l" rtl="0">
              <a:lnSpc>
                <a:spcPct val="80000"/>
              </a:lnSpc>
              <a:spcBef>
                <a:spcPts val="352"/>
              </a:spcBef>
              <a:spcAft>
                <a:spcPts val="0"/>
              </a:spcAft>
              <a:buClr>
                <a:srgbClr val="FF0000"/>
              </a:buClr>
              <a:buFont typeface="Arial"/>
              <a:buNone/>
            </a:pPr>
            <a:r>
              <a:rPr lang="en-US" sz="1760" b="0" i="0" u="none" strike="noStrike" cap="none" dirty="0">
                <a:solidFill>
                  <a:schemeClr val="dk1"/>
                </a:solidFill>
                <a:latin typeface="Calibri"/>
                <a:ea typeface="Calibri"/>
                <a:cs typeface="Calibri"/>
                <a:sym typeface="Calibri"/>
              </a:rPr>
              <a:t>			</a:t>
            </a:r>
            <a:endParaRPr dirty="0"/>
          </a:p>
          <a:p>
            <a:pPr marL="0" marR="0" lvl="0" indent="0" algn="l" rtl="0">
              <a:lnSpc>
                <a:spcPct val="80000"/>
              </a:lnSpc>
              <a:spcBef>
                <a:spcPts val="176"/>
              </a:spcBef>
              <a:spcAft>
                <a:spcPts val="0"/>
              </a:spcAft>
              <a:buClr>
                <a:srgbClr val="FF0000"/>
              </a:buClr>
              <a:buFont typeface="Arial"/>
              <a:buNone/>
            </a:pPr>
            <a:r>
              <a:rPr lang="en-US" sz="880" b="0" i="0" u="none" strike="noStrike" cap="none" dirty="0">
                <a:solidFill>
                  <a:schemeClr val="dk1"/>
                </a:solidFill>
                <a:latin typeface="Calibri"/>
                <a:ea typeface="Calibri"/>
                <a:cs typeface="Calibri"/>
                <a:sym typeface="Calibri"/>
              </a:rPr>
              <a:t>			</a:t>
            </a:r>
            <a:endParaRPr sz="989" b="0" i="0" u="none" strike="noStrike" cap="none" dirty="0">
              <a:solidFill>
                <a:schemeClr val="dk1"/>
              </a:solidFill>
              <a:latin typeface="Calibri"/>
              <a:ea typeface="Calibri"/>
              <a:cs typeface="Calibri"/>
              <a:sym typeface="Calibri"/>
            </a:endParaRPr>
          </a:p>
          <a:p>
            <a:pPr marL="342900" marR="0" lvl="0" indent="-231140" algn="l" rtl="0">
              <a:lnSpc>
                <a:spcPct val="80000"/>
              </a:lnSpc>
              <a:spcBef>
                <a:spcPts val="352"/>
              </a:spcBef>
              <a:spcAft>
                <a:spcPts val="0"/>
              </a:spcAft>
              <a:buClr>
                <a:srgbClr val="FF0000"/>
              </a:buClr>
              <a:buSzPts val="1760"/>
              <a:buFont typeface="Arial"/>
              <a:buNone/>
            </a:pPr>
            <a:endParaRPr sz="1760" b="0" i="0" u="none" strike="noStrike" cap="none" dirty="0">
              <a:solidFill>
                <a:schemeClr val="dk1"/>
              </a:solidFill>
              <a:latin typeface="Calibri"/>
              <a:ea typeface="Calibri"/>
              <a:cs typeface="Calibri"/>
              <a:sym typeface="Calibri"/>
            </a:endParaRPr>
          </a:p>
          <a:p>
            <a:pPr marL="0" marR="0" lvl="0" indent="0" algn="l" rtl="0">
              <a:lnSpc>
                <a:spcPct val="80000"/>
              </a:lnSpc>
              <a:spcBef>
                <a:spcPts val="352"/>
              </a:spcBef>
              <a:spcAft>
                <a:spcPts val="0"/>
              </a:spcAft>
              <a:buClr>
                <a:srgbClr val="FF0000"/>
              </a:buClr>
              <a:buFont typeface="Arial"/>
              <a:buNone/>
            </a:pPr>
            <a:endParaRPr sz="1760" b="0" i="0" u="none" strike="noStrike" cap="none" dirty="0">
              <a:solidFill>
                <a:schemeClr val="dk1"/>
              </a:solidFill>
              <a:latin typeface="Calibri"/>
              <a:ea typeface="Calibri"/>
              <a:cs typeface="Calibri"/>
              <a:sym typeface="Calibri"/>
            </a:endParaRPr>
          </a:p>
          <a:p>
            <a:pPr marL="342900" marR="0" lvl="0" indent="-231140" algn="l" rtl="0">
              <a:lnSpc>
                <a:spcPct val="80000"/>
              </a:lnSpc>
              <a:spcBef>
                <a:spcPts val="352"/>
              </a:spcBef>
              <a:spcAft>
                <a:spcPts val="0"/>
              </a:spcAft>
              <a:buClr>
                <a:srgbClr val="FF0000"/>
              </a:buClr>
              <a:buSzPts val="1760"/>
              <a:buFont typeface="Arial"/>
              <a:buNone/>
            </a:pPr>
            <a:endParaRPr sz="1760" b="0" i="0" u="none" strike="noStrike" cap="none" dirty="0">
              <a:solidFill>
                <a:schemeClr val="dk1"/>
              </a:solidFill>
              <a:latin typeface="Calibri"/>
              <a:ea typeface="Calibri"/>
              <a:cs typeface="Calibri"/>
              <a:sym typeface="Calibri"/>
            </a:endParaRPr>
          </a:p>
          <a:p>
            <a:pPr marL="342900" marR="0" lvl="0" indent="-231140" algn="l" rtl="0">
              <a:lnSpc>
                <a:spcPct val="80000"/>
              </a:lnSpc>
              <a:spcBef>
                <a:spcPts val="352"/>
              </a:spcBef>
              <a:spcAft>
                <a:spcPts val="0"/>
              </a:spcAft>
              <a:buClr>
                <a:srgbClr val="FF0000"/>
              </a:buClr>
              <a:buSzPts val="1760"/>
              <a:buFont typeface="Arial"/>
              <a:buNone/>
            </a:pPr>
            <a:endParaRPr sz="1760" b="0" i="0" u="none" strike="noStrike" cap="none" dirty="0">
              <a:solidFill>
                <a:schemeClr val="dk1"/>
              </a:solidFill>
              <a:latin typeface="Calibri"/>
              <a:ea typeface="Calibri"/>
              <a:cs typeface="Calibri"/>
              <a:sym typeface="Calibri"/>
            </a:endParaRPr>
          </a:p>
          <a:p>
            <a:pPr marL="342900" marR="0" lvl="0" indent="-231140" algn="l" rtl="0">
              <a:lnSpc>
                <a:spcPct val="80000"/>
              </a:lnSpc>
              <a:spcBef>
                <a:spcPts val="352"/>
              </a:spcBef>
              <a:spcAft>
                <a:spcPts val="0"/>
              </a:spcAft>
              <a:buClr>
                <a:srgbClr val="FF0000"/>
              </a:buClr>
              <a:buSzPts val="1760"/>
              <a:buFont typeface="Arial"/>
              <a:buNone/>
            </a:pPr>
            <a:endParaRPr sz="1760" b="0" i="0" u="none" strike="noStrike" cap="none" dirty="0">
              <a:solidFill>
                <a:schemeClr val="dk1"/>
              </a:solidFill>
              <a:latin typeface="Calibri"/>
              <a:ea typeface="Calibri"/>
              <a:cs typeface="Calibri"/>
              <a:sym typeface="Calibri"/>
            </a:endParaRPr>
          </a:p>
        </p:txBody>
      </p:sp>
      <p:sp>
        <p:nvSpPr>
          <p:cNvPr id="703" name="Google Shape;703;p86"/>
          <p:cNvSpPr/>
          <p:nvPr/>
        </p:nvSpPr>
        <p:spPr>
          <a:xfrm>
            <a:off x="2541357" y="6134962"/>
            <a:ext cx="510075" cy="466221"/>
          </a:xfrm>
          <a:prstGeom prst="star5">
            <a:avLst>
              <a:gd name="adj" fmla="val 19098"/>
              <a:gd name="hf" fmla="val 105146"/>
              <a:gd name="vf" fmla="val 110557"/>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86"/>
          <p:cNvSpPr txBox="1"/>
          <p:nvPr/>
        </p:nvSpPr>
        <p:spPr>
          <a:xfrm>
            <a:off x="3200474" y="6231851"/>
            <a:ext cx="353544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Initial Training Checklist-Parent</a:t>
            </a: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833352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7"/>
          <p:cNvSpPr txBox="1">
            <a:spLocks noGrp="1"/>
          </p:cNvSpPr>
          <p:nvPr>
            <p:ph type="title"/>
          </p:nvPr>
        </p:nvSpPr>
        <p:spPr>
          <a:xfrm>
            <a:off x="1820209" y="274638"/>
            <a:ext cx="7095191" cy="17912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Discussion: </a:t>
            </a:r>
            <a:r>
              <a:rPr lang="en-US" sz="4000" b="0" i="0" u="none" strike="noStrike" cap="none">
                <a:solidFill>
                  <a:srgbClr val="FF0000"/>
                </a:solidFill>
                <a:latin typeface="Calibri"/>
                <a:ea typeface="Calibri"/>
                <a:cs typeface="Calibri"/>
                <a:sym typeface="Calibri"/>
              </a:rPr>
              <a:t>Teaching Parents to Participate in the Program</a:t>
            </a:r>
            <a:endParaRPr sz="4000" b="0" i="0" u="none" strike="noStrike" cap="none">
              <a:solidFill>
                <a:srgbClr val="FF0000"/>
              </a:solidFill>
              <a:latin typeface="Calibri"/>
              <a:ea typeface="Calibri"/>
              <a:cs typeface="Calibri"/>
              <a:sym typeface="Calibri"/>
            </a:endParaRPr>
          </a:p>
        </p:txBody>
      </p:sp>
      <p:sp>
        <p:nvSpPr>
          <p:cNvPr id="711" name="Google Shape;711;p87"/>
          <p:cNvSpPr txBox="1">
            <a:spLocks noGrp="1"/>
          </p:cNvSpPr>
          <p:nvPr>
            <p:ph type="body" idx="1"/>
          </p:nvPr>
        </p:nvSpPr>
        <p:spPr>
          <a:xfrm>
            <a:off x="457200" y="2065868"/>
            <a:ext cx="8229600" cy="406029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Who will be in charge of training parents?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What topics will be covered in the training?</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When and where will the training take place?</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How will support and follow-up be provided to parents?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How will we communicate with and receive feedback from parents on a weekly basis?</a:t>
            </a:r>
            <a:endParaRPr sz="3200" b="0" i="0" u="none" strike="noStrike" cap="none">
              <a:solidFill>
                <a:schemeClr val="dk1"/>
              </a:solidFill>
              <a:latin typeface="Calibri"/>
              <a:ea typeface="Calibri"/>
              <a:cs typeface="Calibri"/>
              <a:sym typeface="Calibri"/>
            </a:endParaRPr>
          </a:p>
        </p:txBody>
      </p:sp>
      <p:pic>
        <p:nvPicPr>
          <p:cNvPr id="712" name="Google Shape;712;p87"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29612485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8"/>
          <p:cNvSpPr txBox="1">
            <a:spLocks noGrp="1"/>
          </p:cNvSpPr>
          <p:nvPr>
            <p:ph type="title"/>
          </p:nvPr>
        </p:nvSpPr>
        <p:spPr>
          <a:xfrm>
            <a:off x="1820209" y="274638"/>
            <a:ext cx="7095191" cy="17912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Discussion: </a:t>
            </a:r>
            <a:r>
              <a:rPr lang="en-US" sz="4000" b="0" i="0" u="none" strike="noStrike" cap="none">
                <a:solidFill>
                  <a:srgbClr val="FF0000"/>
                </a:solidFill>
                <a:latin typeface="Calibri"/>
                <a:ea typeface="Calibri"/>
                <a:cs typeface="Calibri"/>
                <a:sym typeface="Calibri"/>
              </a:rPr>
              <a:t>Teaching Parents to Participate in the Program</a:t>
            </a:r>
            <a:endParaRPr sz="4000" b="0" i="0" u="none" strike="noStrike" cap="none">
              <a:solidFill>
                <a:srgbClr val="FF0000"/>
              </a:solidFill>
              <a:latin typeface="Calibri"/>
              <a:ea typeface="Calibri"/>
              <a:cs typeface="Calibri"/>
              <a:sym typeface="Calibri"/>
            </a:endParaRPr>
          </a:p>
        </p:txBody>
      </p:sp>
      <p:sp>
        <p:nvSpPr>
          <p:cNvPr id="719" name="Google Shape;719;p88"/>
          <p:cNvSpPr txBox="1">
            <a:spLocks noGrp="1"/>
          </p:cNvSpPr>
          <p:nvPr>
            <p:ph type="body" idx="1"/>
          </p:nvPr>
        </p:nvSpPr>
        <p:spPr>
          <a:xfrm>
            <a:off x="457200" y="2065868"/>
            <a:ext cx="8229600" cy="40602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1" i="0" u="none" strike="noStrike" cap="none">
                <a:solidFill>
                  <a:srgbClr val="009E47"/>
                </a:solidFill>
                <a:latin typeface="Calibri"/>
                <a:ea typeface="Calibri"/>
                <a:cs typeface="Calibri"/>
                <a:sym typeface="Calibri"/>
              </a:rPr>
              <a:t>CICO Intervention Development Checklist</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With your team, discuss the two indicators on the Teaching Parents to Participate in the Program section of the CICO Intervention Development Checklist.</a:t>
            </a:r>
            <a:endParaRPr sz="3200" b="0" i="0" u="none" strike="noStrike" cap="none">
              <a:solidFill>
                <a:schemeClr val="dk1"/>
              </a:solidFill>
              <a:latin typeface="Calibri"/>
              <a:ea typeface="Calibri"/>
              <a:cs typeface="Calibri"/>
              <a:sym typeface="Calibri"/>
            </a:endParaRPr>
          </a:p>
        </p:txBody>
      </p:sp>
      <p:pic>
        <p:nvPicPr>
          <p:cNvPr id="720" name="Google Shape;720;p88"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4608967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8: CICO Evaluate Program Outcomes</a:t>
            </a:r>
          </a:p>
        </p:txBody>
      </p:sp>
    </p:spTree>
    <p:extLst>
      <p:ext uri="{BB962C8B-B14F-4D97-AF65-F5344CB8AC3E}">
        <p14:creationId xmlns:p14="http://schemas.microsoft.com/office/powerpoint/2010/main" val="23831969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8: CICO Evaluate Program Outcomes</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sz="2400" dirty="0">
                <a:solidFill>
                  <a:srgbClr val="00B050"/>
                </a:solidFill>
              </a:rPr>
              <a:t>Develop a system for monitoring fidelity of CICO implementation. </a:t>
            </a:r>
          </a:p>
          <a:p>
            <a:r>
              <a:rPr lang="en-US" sz="2400" dirty="0">
                <a:solidFill>
                  <a:srgbClr val="00B050"/>
                </a:solidFill>
              </a:rPr>
              <a:t>Develop a system for monitoring CICO social validity. </a:t>
            </a:r>
          </a:p>
          <a:p>
            <a:r>
              <a:rPr lang="en-US" sz="2400" dirty="0">
                <a:solidFill>
                  <a:srgbClr val="00B050"/>
                </a:solidFill>
              </a:rPr>
              <a:t>Develop a system for monitoring intervention outcomes. </a:t>
            </a:r>
          </a:p>
          <a:p>
            <a:r>
              <a:rPr lang="en-US" sz="2400" dirty="0">
                <a:solidFill>
                  <a:srgbClr val="00B050"/>
                </a:solidFill>
              </a:rPr>
              <a:t>Develop Intervention Essential Features documentation to provide a clear description of all CICO intervention components. </a:t>
            </a:r>
          </a:p>
        </p:txBody>
      </p:sp>
    </p:spTree>
    <p:extLst>
      <p:ext uri="{BB962C8B-B14F-4D97-AF65-F5344CB8AC3E}">
        <p14:creationId xmlns:p14="http://schemas.microsoft.com/office/powerpoint/2010/main" val="35389216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Were All Parts of the </a:t>
            </a:r>
            <a:br>
              <a:rPr lang="en-US" sz="3959" b="0" i="0" u="none" strike="noStrike" cap="none">
                <a:solidFill>
                  <a:schemeClr val="dk1"/>
                </a:solidFill>
                <a:latin typeface="Calibri"/>
                <a:ea typeface="Calibri"/>
                <a:cs typeface="Calibri"/>
                <a:sym typeface="Calibri"/>
              </a:rPr>
            </a:br>
            <a:r>
              <a:rPr lang="en-US" sz="3959" b="0" i="0" u="none" strike="noStrike" cap="none">
                <a:solidFill>
                  <a:schemeClr val="dk1"/>
                </a:solidFill>
                <a:latin typeface="Calibri"/>
                <a:ea typeface="Calibri"/>
                <a:cs typeface="Calibri"/>
                <a:sym typeface="Calibri"/>
              </a:rPr>
              <a:t>Intervention Provided Accurately?</a:t>
            </a:r>
            <a:endParaRPr sz="3959" b="0" i="0" u="none" strike="noStrike" cap="none">
              <a:solidFill>
                <a:schemeClr val="dk1"/>
              </a:solidFill>
              <a:latin typeface="Calibri"/>
              <a:ea typeface="Calibri"/>
              <a:cs typeface="Calibri"/>
              <a:sym typeface="Calibri"/>
            </a:endParaRPr>
          </a:p>
        </p:txBody>
      </p:sp>
      <p:sp>
        <p:nvSpPr>
          <p:cNvPr id="782" name="Google Shape;782;p94"/>
          <p:cNvSpPr txBox="1">
            <a:spLocks noGrp="1"/>
          </p:cNvSpPr>
          <p:nvPr>
            <p:ph type="body" idx="1"/>
          </p:nvPr>
        </p:nvSpPr>
        <p:spPr>
          <a:xfrm>
            <a:off x="654050" y="1862138"/>
            <a:ext cx="8229600" cy="4525962"/>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Fidelity of Intervention Implementation</a:t>
            </a:r>
            <a:endParaRPr/>
          </a:p>
          <a:p>
            <a:pPr marL="514350" marR="0" lvl="0" indent="-514350" algn="l" rtl="0">
              <a:spcBef>
                <a:spcPts val="64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Social Validity of Interventions</a:t>
            </a:r>
            <a:endParaRPr/>
          </a:p>
          <a:p>
            <a:pPr marL="514350" marR="0" lvl="0" indent="-514350" algn="l" rtl="0">
              <a:spcBef>
                <a:spcPts val="64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Intervention Outcomes</a:t>
            </a:r>
            <a:endParaRPr/>
          </a:p>
          <a:p>
            <a:pPr marL="514350" marR="0" lvl="0" indent="-514350" algn="l" rtl="0">
              <a:spcBef>
                <a:spcPts val="640"/>
              </a:spcBef>
              <a:spcAft>
                <a:spcPts val="0"/>
              </a:spcAft>
              <a:buClr>
                <a:srgbClr val="FF0000"/>
              </a:buClr>
              <a:buSzPts val="3200"/>
              <a:buFont typeface="Calibri"/>
              <a:buAutoNum type="arabicPeriod"/>
            </a:pPr>
            <a:r>
              <a:rPr lang="en-US" sz="3200" b="0" i="0" u="none" strike="noStrike" cap="none">
                <a:solidFill>
                  <a:schemeClr val="dk1"/>
                </a:solidFill>
                <a:latin typeface="Calibri"/>
                <a:ea typeface="Calibri"/>
                <a:cs typeface="Calibri"/>
                <a:sym typeface="Calibri"/>
              </a:rPr>
              <a:t>Intervention Features</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296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457200" y="48895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Calibri"/>
              <a:buNone/>
            </a:pPr>
            <a:r>
              <a:rPr lang="en-US" sz="2160" b="0" i="0" u="none" strike="noStrike" cap="none">
                <a:solidFill>
                  <a:schemeClr val="dk1"/>
                </a:solidFill>
                <a:latin typeface="Calibri"/>
                <a:ea typeface="Calibri"/>
                <a:cs typeface="Calibri"/>
                <a:sym typeface="Calibri"/>
              </a:rPr>
              <a:t>Crone, D. A., Hawken, L. S. &amp; Horner, R. H.  (2010).  Responding to Problem Behavior in Schools:  The Behavior Education Program.  New York:  Guilford Press.</a:t>
            </a:r>
            <a:br>
              <a:rPr lang="en-US" sz="2160" b="0" i="0" u="none" strike="noStrike" cap="none">
                <a:solidFill>
                  <a:schemeClr val="dk1"/>
                </a:solidFill>
                <a:latin typeface="Calibri"/>
                <a:ea typeface="Calibri"/>
                <a:cs typeface="Calibri"/>
                <a:sym typeface="Calibri"/>
              </a:rPr>
            </a:br>
            <a:endParaRPr sz="2160" b="0" i="0" u="none" strike="noStrike" cap="none">
              <a:solidFill>
                <a:schemeClr val="dk1"/>
              </a:solidFill>
              <a:latin typeface="Calibri"/>
              <a:ea typeface="Calibri"/>
              <a:cs typeface="Calibri"/>
              <a:sym typeface="Calibri"/>
            </a:endParaRPr>
          </a:p>
        </p:txBody>
      </p:sp>
      <p:pic>
        <p:nvPicPr>
          <p:cNvPr id="194" name="Google Shape;194;p24"/>
          <p:cNvPicPr preferRelativeResize="0"/>
          <p:nvPr/>
        </p:nvPicPr>
        <p:blipFill rotWithShape="1">
          <a:blip r:embed="rId3">
            <a:alphaModFix/>
          </a:blip>
          <a:srcRect/>
          <a:stretch/>
        </p:blipFill>
        <p:spPr>
          <a:xfrm>
            <a:off x="639763" y="1631950"/>
            <a:ext cx="4478337" cy="4476750"/>
          </a:xfrm>
          <a:prstGeom prst="rect">
            <a:avLst/>
          </a:prstGeom>
          <a:noFill/>
          <a:ln>
            <a:noFill/>
          </a:ln>
        </p:spPr>
      </p:pic>
      <p:pic>
        <p:nvPicPr>
          <p:cNvPr id="195" name="Google Shape;195;p24"/>
          <p:cNvPicPr preferRelativeResize="0"/>
          <p:nvPr/>
        </p:nvPicPr>
        <p:blipFill rotWithShape="1">
          <a:blip r:embed="rId4">
            <a:alphaModFix/>
          </a:blip>
          <a:srcRect/>
          <a:stretch/>
        </p:blipFill>
        <p:spPr>
          <a:xfrm>
            <a:off x="5118100" y="1943100"/>
            <a:ext cx="2921000" cy="4165600"/>
          </a:xfrm>
          <a:prstGeom prst="rect">
            <a:avLst/>
          </a:prstGeom>
          <a:noFill/>
          <a:ln>
            <a:noFill/>
          </a:ln>
        </p:spPr>
      </p:pic>
      <p:sp>
        <p:nvSpPr>
          <p:cNvPr id="2" name="Rectangle 1">
            <a:extLst>
              <a:ext uri="{FF2B5EF4-FFF2-40B4-BE49-F238E27FC236}">
                <a16:creationId xmlns:a16="http://schemas.microsoft.com/office/drawing/2014/main" id="{61DE047B-BCD2-2B43-B26C-12E3FF581699}"/>
              </a:ext>
            </a:extLst>
          </p:cNvPr>
          <p:cNvSpPr/>
          <p:nvPr/>
        </p:nvSpPr>
        <p:spPr>
          <a:xfrm>
            <a:off x="4454820" y="327511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9074576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Monitoring Fidelity of </a:t>
            </a:r>
            <a:br>
              <a:rPr lang="en-US" sz="3959" b="0" i="0" u="none" strike="noStrike" cap="none">
                <a:solidFill>
                  <a:schemeClr val="dk1"/>
                </a:solidFill>
                <a:latin typeface="Calibri"/>
                <a:ea typeface="Calibri"/>
                <a:cs typeface="Calibri"/>
                <a:sym typeface="Calibri"/>
              </a:rPr>
            </a:br>
            <a:r>
              <a:rPr lang="en-US" sz="3959" b="0" i="0" u="none" strike="noStrike" cap="none">
                <a:solidFill>
                  <a:schemeClr val="dk1"/>
                </a:solidFill>
                <a:latin typeface="Calibri"/>
                <a:ea typeface="Calibri"/>
                <a:cs typeface="Calibri"/>
                <a:sym typeface="Calibri"/>
              </a:rPr>
              <a:t>Intervention Implementation</a:t>
            </a:r>
            <a:endParaRPr/>
          </a:p>
        </p:txBody>
      </p:sp>
      <p:sp>
        <p:nvSpPr>
          <p:cNvPr id="789" name="Google Shape;789;p95"/>
          <p:cNvSpPr txBox="1">
            <a:spLocks noGrp="1"/>
          </p:cNvSpPr>
          <p:nvPr>
            <p:ph type="body" idx="1"/>
          </p:nvPr>
        </p:nvSpPr>
        <p:spPr>
          <a:xfrm>
            <a:off x="457200" y="1773708"/>
            <a:ext cx="8229600" cy="435245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0000"/>
              </a:buClr>
              <a:buFont typeface="Arial"/>
              <a:buNone/>
            </a:pPr>
            <a:r>
              <a:rPr lang="en-US" sz="3177" b="0" i="1" u="none" strike="noStrike" cap="none">
                <a:solidFill>
                  <a:schemeClr val="dk1"/>
                </a:solidFill>
                <a:latin typeface="Calibri"/>
                <a:ea typeface="Calibri"/>
                <a:cs typeface="Calibri"/>
                <a:sym typeface="Calibri"/>
              </a:rPr>
              <a:t>Definition</a:t>
            </a:r>
            <a:endParaRPr/>
          </a:p>
          <a:p>
            <a:pPr marL="0" marR="0" lvl="0" indent="0" algn="l" rtl="0">
              <a:lnSpc>
                <a:spcPct val="80000"/>
              </a:lnSpc>
              <a:spcBef>
                <a:spcPts val="155"/>
              </a:spcBef>
              <a:spcAft>
                <a:spcPts val="0"/>
              </a:spcAft>
              <a:buClr>
                <a:srgbClr val="FF0000"/>
              </a:buClr>
              <a:buFont typeface="Arial"/>
              <a:buNone/>
            </a:pPr>
            <a:endParaRPr sz="775" b="0" i="0" u="none" strike="noStrike" cap="none">
              <a:solidFill>
                <a:schemeClr val="dk1"/>
              </a:solidFill>
              <a:latin typeface="Calibri"/>
              <a:ea typeface="Calibri"/>
              <a:cs typeface="Calibri"/>
              <a:sym typeface="Calibri"/>
            </a:endParaRPr>
          </a:p>
          <a:p>
            <a:pPr marL="342900" marR="0" lvl="0" indent="-342900" algn="l" rtl="0">
              <a:lnSpc>
                <a:spcPct val="80000"/>
              </a:lnSpc>
              <a:spcBef>
                <a:spcPts val="558"/>
              </a:spcBef>
              <a:spcAft>
                <a:spcPts val="0"/>
              </a:spcAft>
              <a:buClr>
                <a:srgbClr val="FF0000"/>
              </a:buClr>
              <a:buSzPts val="2790"/>
              <a:buFont typeface="Arial"/>
              <a:buChar char="•"/>
            </a:pPr>
            <a:r>
              <a:rPr lang="en-US" sz="2790" b="0" i="0" u="none" strike="noStrike" cap="none">
                <a:solidFill>
                  <a:schemeClr val="dk1"/>
                </a:solidFill>
                <a:latin typeface="Calibri"/>
                <a:ea typeface="Calibri"/>
                <a:cs typeface="Calibri"/>
                <a:sym typeface="Calibri"/>
              </a:rPr>
              <a:t>Delivery of the intervention in the way in which it was designed to be delivered.</a:t>
            </a:r>
            <a:endParaRPr/>
          </a:p>
          <a:p>
            <a:pPr marL="0" marR="0" lvl="0" indent="0" algn="ctr" rtl="0">
              <a:lnSpc>
                <a:spcPct val="80000"/>
              </a:lnSpc>
              <a:spcBef>
                <a:spcPts val="356"/>
              </a:spcBef>
              <a:spcAft>
                <a:spcPts val="0"/>
              </a:spcAft>
              <a:buClr>
                <a:srgbClr val="FF0000"/>
              </a:buClr>
              <a:buFont typeface="Arial"/>
              <a:buNone/>
            </a:pPr>
            <a:r>
              <a:rPr lang="en-US" sz="1782" b="0" i="1" u="none" strike="noStrike" cap="none">
                <a:solidFill>
                  <a:schemeClr val="dk1"/>
                </a:solidFill>
                <a:latin typeface="Calibri"/>
                <a:ea typeface="Calibri"/>
                <a:cs typeface="Calibri"/>
                <a:sym typeface="Calibri"/>
              </a:rPr>
              <a:t> (Gresham, MacMillan, Boebe-Frankenberger, &amp; Bocian, 2000)</a:t>
            </a:r>
            <a:endParaRPr/>
          </a:p>
          <a:p>
            <a:pPr marL="0" marR="0" lvl="0" indent="0" algn="ctr" rtl="0">
              <a:lnSpc>
                <a:spcPct val="80000"/>
              </a:lnSpc>
              <a:spcBef>
                <a:spcPts val="480"/>
              </a:spcBef>
              <a:spcAft>
                <a:spcPts val="0"/>
              </a:spcAft>
              <a:buClr>
                <a:srgbClr val="FF0000"/>
              </a:buClr>
              <a:buFont typeface="Arial"/>
              <a:buNone/>
            </a:pPr>
            <a:endParaRPr sz="2402" b="0" i="0" u="none" strike="noStrike" cap="none">
              <a:solidFill>
                <a:schemeClr val="dk1"/>
              </a:solidFill>
              <a:latin typeface="Calibri"/>
              <a:ea typeface="Calibri"/>
              <a:cs typeface="Calibri"/>
              <a:sym typeface="Calibri"/>
            </a:endParaRPr>
          </a:p>
          <a:p>
            <a:pPr marL="0" marR="0" lvl="0" indent="0" algn="l" rtl="0">
              <a:lnSpc>
                <a:spcPct val="80000"/>
              </a:lnSpc>
              <a:spcBef>
                <a:spcPts val="635"/>
              </a:spcBef>
              <a:spcAft>
                <a:spcPts val="0"/>
              </a:spcAft>
              <a:buClr>
                <a:srgbClr val="FF0000"/>
              </a:buClr>
              <a:buFont typeface="Arial"/>
              <a:buNone/>
            </a:pPr>
            <a:r>
              <a:rPr lang="en-US" sz="3177" b="0" i="1" u="none" strike="noStrike" cap="none">
                <a:solidFill>
                  <a:schemeClr val="dk1"/>
                </a:solidFill>
                <a:latin typeface="Calibri"/>
                <a:ea typeface="Calibri"/>
                <a:cs typeface="Calibri"/>
                <a:sym typeface="Calibri"/>
              </a:rPr>
              <a:t>When should fidelity be assessed?</a:t>
            </a:r>
            <a:endParaRPr/>
          </a:p>
          <a:p>
            <a:pPr marL="0" marR="0" lvl="0" indent="0" algn="l" rtl="0">
              <a:lnSpc>
                <a:spcPct val="80000"/>
              </a:lnSpc>
              <a:spcBef>
                <a:spcPts val="155"/>
              </a:spcBef>
              <a:spcAft>
                <a:spcPts val="0"/>
              </a:spcAft>
              <a:buClr>
                <a:srgbClr val="FF0000"/>
              </a:buClr>
              <a:buFont typeface="Arial"/>
              <a:buNone/>
            </a:pPr>
            <a:endParaRPr sz="775" b="0" i="1" u="none" strike="noStrike" cap="none">
              <a:solidFill>
                <a:schemeClr val="dk1"/>
              </a:solidFill>
              <a:latin typeface="Calibri"/>
              <a:ea typeface="Calibri"/>
              <a:cs typeface="Calibri"/>
              <a:sym typeface="Calibri"/>
            </a:endParaRPr>
          </a:p>
          <a:p>
            <a:pPr marL="342900" marR="0" lvl="0" indent="-342900" algn="l" rtl="0">
              <a:lnSpc>
                <a:spcPct val="80000"/>
              </a:lnSpc>
              <a:spcBef>
                <a:spcPts val="527"/>
              </a:spcBef>
              <a:spcAft>
                <a:spcPts val="0"/>
              </a:spcAft>
              <a:buClr>
                <a:srgbClr val="FF0000"/>
              </a:buClr>
              <a:buSzPts val="2635"/>
              <a:buFont typeface="Arial"/>
              <a:buChar char="•"/>
            </a:pPr>
            <a:r>
              <a:rPr lang="en-US" sz="2635" b="0" i="0" u="none" strike="noStrike" cap="none">
                <a:solidFill>
                  <a:schemeClr val="dk1"/>
                </a:solidFill>
                <a:latin typeface="Calibri"/>
                <a:ea typeface="Calibri"/>
                <a:cs typeface="Calibri"/>
                <a:sym typeface="Calibri"/>
              </a:rPr>
              <a:t>Fidelity checks should be designed and conducted on a regular basis.</a:t>
            </a:r>
            <a:endParaRPr/>
          </a:p>
          <a:p>
            <a:pPr marL="342900" marR="0" lvl="0" indent="-342900" algn="l" rtl="0">
              <a:lnSpc>
                <a:spcPct val="80000"/>
              </a:lnSpc>
              <a:spcBef>
                <a:spcPts val="527"/>
              </a:spcBef>
              <a:spcAft>
                <a:spcPts val="0"/>
              </a:spcAft>
              <a:buClr>
                <a:srgbClr val="FF0000"/>
              </a:buClr>
              <a:buSzPts val="2635"/>
              <a:buFont typeface="Arial"/>
              <a:buChar char="•"/>
            </a:pPr>
            <a:r>
              <a:rPr lang="en-US" sz="2635" b="0" i="0" u="none" strike="noStrike" cap="none">
                <a:solidFill>
                  <a:schemeClr val="dk1"/>
                </a:solidFill>
                <a:latin typeface="Calibri"/>
                <a:ea typeface="Calibri"/>
                <a:cs typeface="Calibri"/>
                <a:sym typeface="Calibri"/>
              </a:rPr>
              <a:t>Fidelity checks should be conducted when data indicates a poor or questionable response to an intervention.</a:t>
            </a:r>
            <a:endParaRPr sz="2635"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79793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Fidelity of Intervention Implementation</a:t>
            </a:r>
            <a:endParaRPr sz="3959" b="0" i="0" u="none" strike="noStrike" cap="none">
              <a:solidFill>
                <a:schemeClr val="dk1"/>
              </a:solidFill>
              <a:latin typeface="Calibri"/>
              <a:ea typeface="Calibri"/>
              <a:cs typeface="Calibri"/>
              <a:sym typeface="Calibri"/>
            </a:endParaRPr>
          </a:p>
        </p:txBody>
      </p:sp>
      <p:sp>
        <p:nvSpPr>
          <p:cNvPr id="796" name="Google Shape;796;p96"/>
          <p:cNvSpPr txBox="1">
            <a:spLocks noGrp="1"/>
          </p:cNvSpPr>
          <p:nvPr>
            <p:ph type="body" idx="1"/>
          </p:nvPr>
        </p:nvSpPr>
        <p:spPr>
          <a:xfrm>
            <a:off x="457200" y="1665832"/>
            <a:ext cx="8229600" cy="4525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0" u="none" strike="noStrike" cap="none" dirty="0">
                <a:solidFill>
                  <a:schemeClr val="dk1"/>
                </a:solidFill>
                <a:latin typeface="Calibri"/>
                <a:ea typeface="Calibri"/>
                <a:cs typeface="Calibri"/>
                <a:sym typeface="Calibri"/>
              </a:rPr>
              <a:t>Three simple methods to assess CICO implementation are:</a:t>
            </a:r>
            <a:endParaRPr dirty="0"/>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DPR Review</a:t>
            </a:r>
            <a:endParaRPr dirty="0"/>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Direct Observation</a:t>
            </a:r>
            <a:endParaRPr dirty="0"/>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Facilitator/Teacher Implementation Script   Checklist</a:t>
            </a: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03594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Fidelity of Intervention Implementation</a:t>
            </a:r>
            <a:endParaRPr sz="3959" b="0" i="0" u="none" strike="noStrike" cap="none">
              <a:solidFill>
                <a:schemeClr val="dk1"/>
              </a:solidFill>
              <a:latin typeface="Calibri"/>
              <a:ea typeface="Calibri"/>
              <a:cs typeface="Calibri"/>
              <a:sym typeface="Calibri"/>
            </a:endParaRPr>
          </a:p>
        </p:txBody>
      </p:sp>
      <p:sp>
        <p:nvSpPr>
          <p:cNvPr id="803" name="Google Shape;803;p97"/>
          <p:cNvSpPr txBox="1">
            <a:spLocks noGrp="1"/>
          </p:cNvSpPr>
          <p:nvPr>
            <p:ph type="body" idx="1"/>
          </p:nvPr>
        </p:nvSpPr>
        <p:spPr>
          <a:xfrm>
            <a:off x="457200" y="1665832"/>
            <a:ext cx="8229600" cy="4525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1" i="0" u="none" strike="noStrike" cap="none">
                <a:solidFill>
                  <a:schemeClr val="dk1"/>
                </a:solidFill>
                <a:latin typeface="Calibri"/>
                <a:ea typeface="Calibri"/>
                <a:cs typeface="Calibri"/>
                <a:sym typeface="Calibri"/>
              </a:rPr>
              <a:t>DPR Review</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Did the student check-in?</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Were points awarded for each class period?</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Did the student check-out?</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Was student data totaled and recorded?</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Did the parent sign and are return DPR?</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08262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8"/>
          <p:cNvSpPr txBox="1">
            <a:spLocks noGrp="1"/>
          </p:cNvSpPr>
          <p:nvPr>
            <p:ph type="title"/>
          </p:nvPr>
        </p:nvSpPr>
        <p:spPr>
          <a:xfrm>
            <a:off x="0" y="0"/>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Measuring Fidelity of Implementation</a:t>
            </a:r>
            <a:endParaRPr/>
          </a:p>
        </p:txBody>
      </p:sp>
      <p:sp>
        <p:nvSpPr>
          <p:cNvPr id="810" name="Google Shape;810;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pic>
        <p:nvPicPr>
          <p:cNvPr id="811" name="Google Shape;811;p98"/>
          <p:cNvPicPr preferRelativeResize="0"/>
          <p:nvPr/>
        </p:nvPicPr>
        <p:blipFill rotWithShape="1">
          <a:blip r:embed="rId3">
            <a:alphaModFix/>
          </a:blip>
          <a:srcRect/>
          <a:stretch/>
        </p:blipFill>
        <p:spPr>
          <a:xfrm>
            <a:off x="228600" y="990600"/>
            <a:ext cx="8548688" cy="5168900"/>
          </a:xfrm>
          <a:prstGeom prst="rect">
            <a:avLst/>
          </a:prstGeom>
          <a:noFill/>
          <a:ln>
            <a:noFill/>
          </a:ln>
        </p:spPr>
      </p:pic>
    </p:spTree>
    <p:extLst>
      <p:ext uri="{BB962C8B-B14F-4D97-AF65-F5344CB8AC3E}">
        <p14:creationId xmlns:p14="http://schemas.microsoft.com/office/powerpoint/2010/main" val="19733572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99"/>
          <p:cNvSpPr txBox="1">
            <a:spLocks noGrp="1"/>
          </p:cNvSpPr>
          <p:nvPr>
            <p:ph type="title"/>
          </p:nvPr>
        </p:nvSpPr>
        <p:spPr>
          <a:xfrm>
            <a:off x="0" y="0"/>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Measuring Fidelity of Implementation</a:t>
            </a:r>
            <a:endParaRPr sz="4000" b="0" i="0" u="none" strike="noStrike" cap="none">
              <a:solidFill>
                <a:schemeClr val="dk1"/>
              </a:solidFill>
              <a:latin typeface="Calibri"/>
              <a:ea typeface="Calibri"/>
              <a:cs typeface="Calibri"/>
              <a:sym typeface="Calibri"/>
            </a:endParaRPr>
          </a:p>
        </p:txBody>
      </p:sp>
      <p:pic>
        <p:nvPicPr>
          <p:cNvPr id="818" name="Google Shape;818;p99"/>
          <p:cNvPicPr preferRelativeResize="0"/>
          <p:nvPr/>
        </p:nvPicPr>
        <p:blipFill rotWithShape="1">
          <a:blip r:embed="rId3">
            <a:alphaModFix/>
          </a:blip>
          <a:srcRect/>
          <a:stretch/>
        </p:blipFill>
        <p:spPr>
          <a:xfrm>
            <a:off x="500333" y="900112"/>
            <a:ext cx="8419380" cy="5345413"/>
          </a:xfrm>
          <a:prstGeom prst="rect">
            <a:avLst/>
          </a:prstGeom>
          <a:noFill/>
          <a:ln>
            <a:noFill/>
          </a:ln>
        </p:spPr>
      </p:pic>
    </p:spTree>
    <p:extLst>
      <p:ext uri="{BB962C8B-B14F-4D97-AF65-F5344CB8AC3E}">
        <p14:creationId xmlns:p14="http://schemas.microsoft.com/office/powerpoint/2010/main" val="27511540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00"/>
          <p:cNvSpPr txBox="1">
            <a:spLocks noGrp="1"/>
          </p:cNvSpPr>
          <p:nvPr>
            <p:ph type="title"/>
          </p:nvPr>
        </p:nvSpPr>
        <p:spPr>
          <a:xfrm>
            <a:off x="293298" y="274638"/>
            <a:ext cx="8393502"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Fidelity of Intervention Implementation</a:t>
            </a:r>
            <a:endParaRPr sz="3959" b="0" i="0" u="none" strike="noStrike" cap="none">
              <a:solidFill>
                <a:schemeClr val="dk1"/>
              </a:solidFill>
              <a:latin typeface="Calibri"/>
              <a:ea typeface="Calibri"/>
              <a:cs typeface="Calibri"/>
              <a:sym typeface="Calibri"/>
            </a:endParaRPr>
          </a:p>
        </p:txBody>
      </p:sp>
      <p:sp>
        <p:nvSpPr>
          <p:cNvPr id="825" name="Google Shape;825;p100"/>
          <p:cNvSpPr txBox="1">
            <a:spLocks noGrp="1"/>
          </p:cNvSpPr>
          <p:nvPr>
            <p:ph type="body" idx="1"/>
          </p:nvPr>
        </p:nvSpPr>
        <p:spPr>
          <a:xfrm>
            <a:off x="457199" y="1665832"/>
            <a:ext cx="8376249" cy="4525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1" i="0" u="none" strike="noStrike" cap="none" dirty="0">
                <a:solidFill>
                  <a:schemeClr val="dk1"/>
                </a:solidFill>
                <a:latin typeface="Calibri"/>
                <a:ea typeface="Calibri"/>
                <a:cs typeface="Calibri"/>
                <a:sym typeface="Calibri"/>
              </a:rPr>
              <a:t>Direct Observation- </a:t>
            </a:r>
            <a:r>
              <a:rPr lang="en-US" sz="3200" b="0" i="0" u="none" strike="noStrike" cap="none" dirty="0">
                <a:solidFill>
                  <a:schemeClr val="dk1"/>
                </a:solidFill>
                <a:latin typeface="Calibri"/>
                <a:ea typeface="Calibri"/>
                <a:cs typeface="Calibri"/>
                <a:sym typeface="Calibri"/>
              </a:rPr>
              <a:t>tips for feedback:</a:t>
            </a:r>
            <a:endParaRPr dirty="0"/>
          </a:p>
          <a:p>
            <a:pPr marL="0" marR="0" lvl="0" indent="0" algn="l" rtl="0">
              <a:spcBef>
                <a:spcPts val="640"/>
              </a:spcBef>
              <a:spcAft>
                <a:spcPts val="0"/>
              </a:spcAft>
              <a:buClr>
                <a:srgbClr val="FF0000"/>
              </a:buClr>
              <a:buFont typeface="Arial"/>
              <a:buNone/>
            </a:pPr>
            <a:endParaRPr sz="32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Provide consistent feedback and fill out DPR at the end of each interval.</a:t>
            </a:r>
            <a:endParaRPr sz="32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Feedback should be positive and corrective.</a:t>
            </a:r>
            <a:endParaRPr sz="32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Points should not be taken away prior to feedback.</a:t>
            </a:r>
            <a:endParaRPr sz="3200" b="0" i="0" u="none" strike="noStrike" cap="none" dirty="0">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60895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01"/>
          <p:cNvSpPr/>
          <p:nvPr/>
        </p:nvSpPr>
        <p:spPr>
          <a:xfrm>
            <a:off x="506437" y="512984"/>
            <a:ext cx="8271803" cy="58169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Fidelity of Intervention Implementation</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Facilitator/Classroom Teacher Implementation Script</a:t>
            </a:r>
            <a:r>
              <a:rPr lang="en-US" sz="2800">
                <a:solidFill>
                  <a:schemeClr val="dk1"/>
                </a:solidFill>
                <a:latin typeface="Calibri"/>
                <a:ea typeface="Calibri"/>
                <a:cs typeface="Calibri"/>
                <a:sym typeface="Calibri"/>
              </a:rPr>
              <a:t>- an indirect method for monitoring implementation fidelity, which includes:</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rgbClr val="FF0000"/>
              </a:buClr>
              <a:buSzPts val="2800"/>
              <a:buFont typeface="Arial"/>
              <a:buChar char="•"/>
            </a:pPr>
            <a:r>
              <a:rPr lang="en-US" sz="2800">
                <a:solidFill>
                  <a:schemeClr val="dk1"/>
                </a:solidFill>
                <a:latin typeface="Calibri"/>
                <a:ea typeface="Calibri"/>
                <a:cs typeface="Calibri"/>
                <a:sym typeface="Calibri"/>
              </a:rPr>
              <a:t>List of steps for implementing CICO</a:t>
            </a: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rgbClr val="FF0000"/>
              </a:buClr>
              <a:buSzPts val="2800"/>
              <a:buFont typeface="Arial"/>
              <a:buChar char="•"/>
            </a:pPr>
            <a:r>
              <a:rPr lang="en-US" sz="2800">
                <a:solidFill>
                  <a:schemeClr val="dk1"/>
                </a:solidFill>
                <a:latin typeface="Calibri"/>
                <a:ea typeface="Calibri"/>
                <a:cs typeface="Calibri"/>
                <a:sym typeface="Calibri"/>
              </a:rPr>
              <a:t>Space for facilitators/teachers to mark each feature when completed.</a:t>
            </a: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rgbClr val="FF0000"/>
              </a:buClr>
              <a:buSzPts val="2800"/>
              <a:buFont typeface="Arial"/>
              <a:buChar char="•"/>
            </a:pPr>
            <a:r>
              <a:rPr lang="en-US" sz="2800">
                <a:solidFill>
                  <a:schemeClr val="dk1"/>
                </a:solidFill>
                <a:latin typeface="Calibri"/>
                <a:ea typeface="Calibri"/>
                <a:cs typeface="Calibri"/>
                <a:sym typeface="Calibri"/>
              </a:rPr>
              <a:t>Mechanism for receiving assistance if the facilitators/teachers have difficulty in implementation of specific steps. </a:t>
            </a:r>
            <a:endParaRPr sz="3200">
              <a:solidFill>
                <a:schemeClr val="dk1"/>
              </a:solidFill>
              <a:latin typeface="Calibri"/>
              <a:ea typeface="Calibri"/>
              <a:cs typeface="Calibri"/>
              <a:sym typeface="Calibri"/>
            </a:endParaRPr>
          </a:p>
          <a:p>
            <a:pPr marL="457200" marR="0" lvl="0" indent="-2540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95896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Social Validity</a:t>
            </a:r>
            <a:endParaRPr sz="4000" b="0" i="0" u="none" strike="noStrike" cap="none">
              <a:solidFill>
                <a:schemeClr val="dk1"/>
              </a:solidFill>
              <a:latin typeface="Calibri"/>
              <a:ea typeface="Calibri"/>
              <a:cs typeface="Calibri"/>
              <a:sym typeface="Calibri"/>
            </a:endParaRPr>
          </a:p>
        </p:txBody>
      </p:sp>
      <p:sp>
        <p:nvSpPr>
          <p:cNvPr id="852" name="Google Shape;852;p10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1" u="none" strike="noStrike" cap="none">
                <a:solidFill>
                  <a:schemeClr val="dk1"/>
                </a:solidFill>
                <a:latin typeface="Calibri"/>
                <a:ea typeface="Calibri"/>
                <a:cs typeface="Calibri"/>
                <a:sym typeface="Calibri"/>
              </a:rPr>
              <a:t>Definition</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Social validity focuses on whether the goals and the achieved outcomes are acceptable, socially relevant, and useful to the individual and to those who care about the individual.</a:t>
            </a:r>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 </a:t>
            </a:r>
            <a:endParaRPr/>
          </a:p>
          <a:p>
            <a:pPr marL="0" marR="0" lvl="0" indent="0" algn="ctr" rtl="0">
              <a:spcBef>
                <a:spcPts val="360"/>
              </a:spcBef>
              <a:spcAft>
                <a:spcPts val="0"/>
              </a:spcAft>
              <a:buClr>
                <a:srgbClr val="FF0000"/>
              </a:buClr>
              <a:buFont typeface="Arial"/>
              <a:buNone/>
            </a:pPr>
            <a:r>
              <a:rPr lang="en-US" sz="1800" b="0" i="1" u="none" strike="noStrike" cap="none">
                <a:solidFill>
                  <a:schemeClr val="dk1"/>
                </a:solidFill>
                <a:latin typeface="Calibri"/>
                <a:ea typeface="Calibri"/>
                <a:cs typeface="Calibri"/>
                <a:sym typeface="Calibri"/>
              </a:rPr>
              <a:t>(Carr, Austin, Britton, Kellum, &amp; Bailey, 1999)</a:t>
            </a:r>
            <a:endParaRPr sz="1800" b="0" i="1"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75627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Social Validity</a:t>
            </a:r>
            <a:endParaRPr sz="4400" b="0" i="0" u="none" strike="noStrike" cap="none">
              <a:solidFill>
                <a:schemeClr val="dk1"/>
              </a:solidFill>
              <a:latin typeface="Calibri"/>
              <a:ea typeface="Calibri"/>
              <a:cs typeface="Calibri"/>
              <a:sym typeface="Calibri"/>
            </a:endParaRPr>
          </a:p>
        </p:txBody>
      </p:sp>
      <p:sp>
        <p:nvSpPr>
          <p:cNvPr id="859" name="Google Shape;859;p10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1" u="none" strike="noStrike" cap="none">
                <a:solidFill>
                  <a:schemeClr val="dk1"/>
                </a:solidFill>
                <a:latin typeface="Calibri"/>
                <a:ea typeface="Calibri"/>
                <a:cs typeface="Calibri"/>
                <a:sym typeface="Calibri"/>
              </a:rPr>
              <a:t>Why assess social validity?</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“It matters very little whether or not the intervention achieves the intended behavior change if those members of society who will maintain the behavior change do not value the change or the way that the change was achieved.”</a:t>
            </a:r>
            <a:endParaRPr/>
          </a:p>
          <a:p>
            <a:pPr marL="0" marR="0" lvl="0" indent="0" algn="ctr" rtl="0">
              <a:spcBef>
                <a:spcPts val="360"/>
              </a:spcBef>
              <a:spcAft>
                <a:spcPts val="0"/>
              </a:spcAft>
              <a:buClr>
                <a:srgbClr val="FF0000"/>
              </a:buClr>
              <a:buFont typeface="Arial"/>
              <a:buNone/>
            </a:pPr>
            <a:r>
              <a:rPr lang="en-US" sz="1800" b="0" i="1" u="none" strike="noStrike" cap="none">
                <a:solidFill>
                  <a:schemeClr val="dk1"/>
                </a:solidFill>
                <a:latin typeface="Calibri"/>
                <a:ea typeface="Calibri"/>
                <a:cs typeface="Calibri"/>
                <a:sym typeface="Calibri"/>
              </a:rPr>
              <a:t>(Schwartz &amp; Baer, 1991)</a:t>
            </a:r>
            <a:endParaRPr sz="1800" b="0" i="1"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40008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Social Validity</a:t>
            </a:r>
            <a:endParaRPr sz="4000" b="0" i="0" u="none" strike="noStrike" cap="none">
              <a:solidFill>
                <a:srgbClr val="008000"/>
              </a:solidFill>
              <a:latin typeface="Calibri"/>
              <a:ea typeface="Calibri"/>
              <a:cs typeface="Calibri"/>
              <a:sym typeface="Calibri"/>
            </a:endParaRPr>
          </a:p>
        </p:txBody>
      </p:sp>
      <p:sp>
        <p:nvSpPr>
          <p:cNvPr id="866" name="Google Shape;866;p105"/>
          <p:cNvSpPr txBox="1">
            <a:spLocks noGrp="1"/>
          </p:cNvSpPr>
          <p:nvPr>
            <p:ph type="body" idx="1"/>
          </p:nvPr>
        </p:nvSpPr>
        <p:spPr>
          <a:xfrm>
            <a:off x="469900" y="1417638"/>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Provides an opportunity to:</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Identify and agree on the target area for intervention.</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Agree on appropriate, acceptable and attainable goals.</a:t>
            </a:r>
            <a:endParaRPr sz="2800" b="0" i="0" u="none" strike="noStrike" cap="none">
              <a:solidFill>
                <a:schemeClr val="dk1"/>
              </a:solidFill>
              <a:latin typeface="Calibri"/>
              <a:ea typeface="Calibri"/>
              <a:cs typeface="Calibri"/>
              <a:sym typeface="Calibri"/>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Determine environmental supports that will reinforce use of new skills.</a:t>
            </a:r>
            <a:endParaRPr sz="2800" b="0" i="0" u="none" strike="noStrike" cap="none">
              <a:solidFill>
                <a:schemeClr val="dk1"/>
              </a:solidFill>
              <a:latin typeface="Calibri"/>
              <a:ea typeface="Calibri"/>
              <a:cs typeface="Calibri"/>
              <a:sym typeface="Calibri"/>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Improved likelihood of commitment to implement and continue intervention until goal is met.</a:t>
            </a:r>
            <a:endParaRPr sz="28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grpSp>
        <p:nvGrpSpPr>
          <p:cNvPr id="867" name="Google Shape;867;p105"/>
          <p:cNvGrpSpPr/>
          <p:nvPr/>
        </p:nvGrpSpPr>
        <p:grpSpPr>
          <a:xfrm>
            <a:off x="12700" y="6211407"/>
            <a:ext cx="9144378" cy="659292"/>
            <a:chOff x="12700" y="6211407"/>
            <a:chExt cx="9144378" cy="659292"/>
          </a:xfrm>
        </p:grpSpPr>
        <p:sp>
          <p:nvSpPr>
            <p:cNvPr id="868" name="Google Shape;868;p10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9" name="Google Shape;869;p10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0" name="Google Shape;870;p10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1" name="Google Shape;871;p105"/>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MO SW-PBS</a:t>
              </a: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60536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97E5-C7FB-D24A-B47F-87E355C9D3EF}"/>
              </a:ext>
            </a:extLst>
          </p:cNvPr>
          <p:cNvSpPr>
            <a:spLocks noGrp="1"/>
          </p:cNvSpPr>
          <p:nvPr>
            <p:ph type="title"/>
          </p:nvPr>
        </p:nvSpPr>
        <p:spPr/>
        <p:txBody>
          <a:bodyPr/>
          <a:lstStyle/>
          <a:p>
            <a:r>
              <a:rPr lang="en-US" dirty="0"/>
              <a:t>Which Students Will Benefit?</a:t>
            </a:r>
          </a:p>
        </p:txBody>
      </p:sp>
      <p:sp>
        <p:nvSpPr>
          <p:cNvPr id="3" name="Text Placeholder 2">
            <a:extLst>
              <a:ext uri="{FF2B5EF4-FFF2-40B4-BE49-F238E27FC236}">
                <a16:creationId xmlns:a16="http://schemas.microsoft.com/office/drawing/2014/main" id="{E4E90E35-088C-0A41-8864-F013F7B1865D}"/>
              </a:ext>
            </a:extLst>
          </p:cNvPr>
          <p:cNvSpPr>
            <a:spLocks noGrp="1"/>
          </p:cNvSpPr>
          <p:nvPr>
            <p:ph type="body" idx="1"/>
          </p:nvPr>
        </p:nvSpPr>
        <p:spPr>
          <a:xfrm>
            <a:off x="457200" y="1417638"/>
            <a:ext cx="8229600" cy="4525962"/>
          </a:xfrm>
        </p:spPr>
        <p:txBody>
          <a:bodyPr/>
          <a:lstStyle/>
          <a:p>
            <a:pPr fontAlgn="base"/>
            <a:r>
              <a:rPr lang="en-US" dirty="0"/>
              <a:t>Students with attention maintained behavior will benefit. </a:t>
            </a:r>
          </a:p>
          <a:p>
            <a:pPr fontAlgn="base"/>
            <a:r>
              <a:rPr lang="en-US" dirty="0"/>
              <a:t>Students with willingness to participate will benefit.</a:t>
            </a:r>
          </a:p>
          <a:p>
            <a:pPr fontAlgn="base"/>
            <a:r>
              <a:rPr lang="en-US" dirty="0"/>
              <a:t>Students with more intense problems may benefit, but will need additional supports!</a:t>
            </a:r>
          </a:p>
          <a:p>
            <a:pPr marL="25400" indent="0">
              <a:buNone/>
            </a:pPr>
            <a:endParaRPr lang="en-US" dirty="0"/>
          </a:p>
        </p:txBody>
      </p:sp>
    </p:spTree>
    <p:extLst>
      <p:ext uri="{BB962C8B-B14F-4D97-AF65-F5344CB8AC3E}">
        <p14:creationId xmlns:p14="http://schemas.microsoft.com/office/powerpoint/2010/main" val="34634775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Monitoring Intervention Outcomes</a:t>
            </a:r>
            <a:endParaRPr sz="4000" b="0" i="0" u="none" strike="noStrike" cap="none">
              <a:solidFill>
                <a:schemeClr val="dk1"/>
              </a:solidFill>
              <a:latin typeface="Calibri"/>
              <a:ea typeface="Calibri"/>
              <a:cs typeface="Calibri"/>
              <a:sym typeface="Calibri"/>
            </a:endParaRPr>
          </a:p>
        </p:txBody>
      </p:sp>
      <p:sp>
        <p:nvSpPr>
          <p:cNvPr id="892" name="Google Shape;892;p107"/>
          <p:cNvSpPr txBox="1">
            <a:spLocks noGrp="1"/>
          </p:cNvSpPr>
          <p:nvPr>
            <p:ph type="body" idx="1"/>
          </p:nvPr>
        </p:nvSpPr>
        <p:spPr>
          <a:xfrm>
            <a:off x="457200" y="1992923"/>
            <a:ext cx="8229600" cy="41332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0" i="1" u="none" strike="noStrike" cap="none">
                <a:solidFill>
                  <a:srgbClr val="008000"/>
                </a:solidFill>
                <a:latin typeface="Calibri"/>
                <a:ea typeface="Calibri"/>
                <a:cs typeface="Calibri"/>
                <a:sym typeface="Calibri"/>
              </a:rPr>
              <a:t>“A fundamental question after implementation of a new practice or program is considering the extent to which it worked. In other words, how well did the practice meet an identified need and for whom was the practice most effective?”</a:t>
            </a:r>
            <a:endParaRPr sz="3200" b="0" i="1" u="none" strike="noStrike" cap="none">
              <a:solidFill>
                <a:srgbClr val="008000"/>
              </a:solidFill>
              <a:latin typeface="Calibri"/>
              <a:ea typeface="Calibri"/>
              <a:cs typeface="Calibri"/>
              <a:sym typeface="Calibri"/>
            </a:endParaRPr>
          </a:p>
        </p:txBody>
      </p:sp>
    </p:spTree>
    <p:extLst>
      <p:ext uri="{BB962C8B-B14F-4D97-AF65-F5344CB8AC3E}">
        <p14:creationId xmlns:p14="http://schemas.microsoft.com/office/powerpoint/2010/main" val="17577066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Monitoring Intervention Outcomes</a:t>
            </a:r>
            <a:endParaRPr/>
          </a:p>
        </p:txBody>
      </p:sp>
      <p:sp>
        <p:nvSpPr>
          <p:cNvPr id="898" name="Google Shape;898;p108"/>
          <p:cNvSpPr txBox="1">
            <a:spLocks noGrp="1"/>
          </p:cNvSpPr>
          <p:nvPr>
            <p:ph type="body" idx="1"/>
          </p:nvPr>
        </p:nvSpPr>
        <p:spPr>
          <a:xfrm>
            <a:off x="457199" y="1600200"/>
            <a:ext cx="8410755"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At a minimum, Tier 2 Teams should consider the following at the end of each school year or intervention cycle:</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 of Students who Participated</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 of Students that Graduated</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 of Students that Required More Intensive Support</a:t>
            </a: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32961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Monitoring Intervention Outcomes</a:t>
            </a:r>
            <a:endParaRPr/>
          </a:p>
        </p:txBody>
      </p:sp>
      <p:pic>
        <p:nvPicPr>
          <p:cNvPr id="905" name="Google Shape;905;p109"/>
          <p:cNvPicPr preferRelativeResize="0"/>
          <p:nvPr/>
        </p:nvPicPr>
        <p:blipFill rotWithShape="1">
          <a:blip r:embed="rId3">
            <a:alphaModFix/>
          </a:blip>
          <a:srcRect/>
          <a:stretch/>
        </p:blipFill>
        <p:spPr>
          <a:xfrm>
            <a:off x="106670" y="1558344"/>
            <a:ext cx="8930479" cy="4304574"/>
          </a:xfrm>
          <a:prstGeom prst="rect">
            <a:avLst/>
          </a:prstGeom>
          <a:noFill/>
          <a:ln>
            <a:noFill/>
          </a:ln>
        </p:spPr>
      </p:pic>
    </p:spTree>
    <p:extLst>
      <p:ext uri="{BB962C8B-B14F-4D97-AF65-F5344CB8AC3E}">
        <p14:creationId xmlns:p14="http://schemas.microsoft.com/office/powerpoint/2010/main" val="38913876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Intervention Outcomes</a:t>
            </a:r>
            <a:endParaRPr sz="4000" b="0" i="0" u="none" strike="noStrike" cap="none">
              <a:solidFill>
                <a:schemeClr val="dk1"/>
              </a:solidFill>
              <a:latin typeface="Calibri"/>
              <a:ea typeface="Calibri"/>
              <a:cs typeface="Calibri"/>
              <a:sym typeface="Calibri"/>
            </a:endParaRPr>
          </a:p>
        </p:txBody>
      </p:sp>
      <p:sp>
        <p:nvSpPr>
          <p:cNvPr id="912" name="Google Shape;912;p110"/>
          <p:cNvSpPr txBox="1">
            <a:spLocks noGrp="1"/>
          </p:cNvSpPr>
          <p:nvPr>
            <p:ph type="body" idx="1"/>
          </p:nvPr>
        </p:nvSpPr>
        <p:spPr>
          <a:xfrm>
            <a:off x="457200" y="1417638"/>
            <a:ext cx="8544910" cy="47741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Data Sources: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Intervention monitoring data (DPR, Advanced Data Spreadsheet, SWIS)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Existing Data (Attendance, Achievement, ODR)</a:t>
            </a:r>
            <a:endParaRPr sz="3200" b="0" i="0" u="none" strike="noStrike" cap="none">
              <a:solidFill>
                <a:schemeClr val="dk1"/>
              </a:solidFill>
              <a:latin typeface="Calibri"/>
              <a:ea typeface="Calibri"/>
              <a:cs typeface="Calibri"/>
              <a:sym typeface="Calibri"/>
            </a:endParaRPr>
          </a:p>
        </p:txBody>
      </p:sp>
      <p:sp>
        <p:nvSpPr>
          <p:cNvPr id="913" name="Google Shape;913;p110"/>
          <p:cNvSpPr txBox="1"/>
          <p:nvPr/>
        </p:nvSpPr>
        <p:spPr>
          <a:xfrm>
            <a:off x="7785580" y="5505982"/>
            <a:ext cx="9573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181-184</a:t>
            </a:r>
            <a:endParaRPr sz="18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163095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14"/>
          <p:cNvSpPr txBox="1">
            <a:spLocks noGrp="1"/>
          </p:cNvSpPr>
          <p:nvPr>
            <p:ph type="title"/>
          </p:nvPr>
        </p:nvSpPr>
        <p:spPr>
          <a:xfrm>
            <a:off x="1820209" y="274638"/>
            <a:ext cx="7095191" cy="17912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9E47"/>
              </a:buClr>
              <a:buFont typeface="Calibri"/>
              <a:buNone/>
            </a:pPr>
            <a:r>
              <a:rPr lang="en-US" sz="4000" b="0" i="0" u="none" strike="noStrike" cap="none">
                <a:solidFill>
                  <a:srgbClr val="009E47"/>
                </a:solidFill>
                <a:latin typeface="Calibri"/>
                <a:ea typeface="Calibri"/>
                <a:cs typeface="Calibri"/>
                <a:sym typeface="Calibri"/>
              </a:rPr>
              <a:t>Discussion: </a:t>
            </a:r>
            <a:br>
              <a:rPr lang="en-US" sz="4000" b="0" i="0" u="none" strike="noStrike" cap="none">
                <a:solidFill>
                  <a:srgbClr val="FF0000"/>
                </a:solidFill>
                <a:latin typeface="Calibri"/>
                <a:ea typeface="Calibri"/>
                <a:cs typeface="Calibri"/>
                <a:sym typeface="Calibri"/>
              </a:rPr>
            </a:br>
            <a:r>
              <a:rPr lang="en-US" sz="4000" b="0" i="0" u="none" strike="noStrike" cap="none">
                <a:solidFill>
                  <a:srgbClr val="FF0000"/>
                </a:solidFill>
                <a:latin typeface="Calibri"/>
                <a:ea typeface="Calibri"/>
                <a:cs typeface="Calibri"/>
                <a:sym typeface="Calibri"/>
              </a:rPr>
              <a:t>Fidelity, Social Validity, Outcomes</a:t>
            </a:r>
            <a:endParaRPr sz="4000" b="0" i="0" u="none" strike="noStrike" cap="none">
              <a:solidFill>
                <a:srgbClr val="FF0000"/>
              </a:solidFill>
              <a:latin typeface="Calibri"/>
              <a:ea typeface="Calibri"/>
              <a:cs typeface="Calibri"/>
              <a:sym typeface="Calibri"/>
            </a:endParaRPr>
          </a:p>
        </p:txBody>
      </p:sp>
      <p:sp>
        <p:nvSpPr>
          <p:cNvPr id="947" name="Google Shape;947;p114"/>
          <p:cNvSpPr txBox="1">
            <a:spLocks noGrp="1"/>
          </p:cNvSpPr>
          <p:nvPr>
            <p:ph type="body" idx="1"/>
          </p:nvPr>
        </p:nvSpPr>
        <p:spPr>
          <a:xfrm>
            <a:off x="457200" y="2065868"/>
            <a:ext cx="8229600" cy="40602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1" i="0" u="none" strike="noStrike" cap="none">
                <a:solidFill>
                  <a:srgbClr val="009E47"/>
                </a:solidFill>
                <a:latin typeface="Calibri"/>
                <a:ea typeface="Calibri"/>
                <a:cs typeface="Calibri"/>
                <a:sym typeface="Calibri"/>
              </a:rPr>
              <a:t>CICO Intervention Development Checklist</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With your team, discuss the four indicators on the Evaluate Program Outcomes section of the CICO Intervention Development Checklist.</a:t>
            </a:r>
            <a:endParaRPr sz="3200" b="0" i="0" u="none" strike="noStrike" cap="none">
              <a:solidFill>
                <a:schemeClr val="dk1"/>
              </a:solidFill>
              <a:latin typeface="Calibri"/>
              <a:ea typeface="Calibri"/>
              <a:cs typeface="Calibri"/>
              <a:sym typeface="Calibri"/>
            </a:endParaRPr>
          </a:p>
        </p:txBody>
      </p:sp>
      <p:pic>
        <p:nvPicPr>
          <p:cNvPr id="948" name="Google Shape;948;p114"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19067712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6"/>
          <p:cNvSpPr txBox="1">
            <a:spLocks noGrp="1"/>
          </p:cNvSpPr>
          <p:nvPr>
            <p:ph type="title"/>
          </p:nvPr>
        </p:nvSpPr>
        <p:spPr>
          <a:xfrm>
            <a:off x="457200" y="274638"/>
            <a:ext cx="8229600" cy="59326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Intervention Essential Features (IEF)</a:t>
            </a:r>
            <a:endParaRPr sz="3959" b="0" i="0" u="none" strike="noStrike" cap="none">
              <a:solidFill>
                <a:schemeClr val="dk1"/>
              </a:solidFill>
              <a:latin typeface="Calibri"/>
              <a:ea typeface="Calibri"/>
              <a:cs typeface="Calibri"/>
              <a:sym typeface="Calibri"/>
            </a:endParaRPr>
          </a:p>
        </p:txBody>
      </p:sp>
      <p:sp>
        <p:nvSpPr>
          <p:cNvPr id="357" name="Google Shape;357;p46"/>
          <p:cNvSpPr txBox="1">
            <a:spLocks noGrp="1"/>
          </p:cNvSpPr>
          <p:nvPr>
            <p:ph type="body" idx="1"/>
          </p:nvPr>
        </p:nvSpPr>
        <p:spPr>
          <a:xfrm>
            <a:off x="457200" y="1274506"/>
            <a:ext cx="4145797" cy="404141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Provides a written description of important intervention attributes.</a:t>
            </a:r>
            <a:endParaRPr/>
          </a:p>
          <a:p>
            <a:pPr marL="342900" marR="0" lvl="0" indent="-342900" algn="l" rtl="0">
              <a:lnSpc>
                <a:spcPct val="80000"/>
              </a:lnSpc>
              <a:spcBef>
                <a:spcPts val="544"/>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Tool for communicating with team members, staff, and other important stakeholders.</a:t>
            </a:r>
            <a:endParaRPr/>
          </a:p>
          <a:p>
            <a:pPr marL="342900" marR="0" lvl="0" indent="-342900" algn="l" rtl="0">
              <a:lnSpc>
                <a:spcPct val="80000"/>
              </a:lnSpc>
              <a:spcBef>
                <a:spcPts val="544"/>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Promotes sustainability of interventions. </a:t>
            </a:r>
            <a:endParaRPr/>
          </a:p>
          <a:p>
            <a:pPr marL="342900" marR="0" lvl="0" indent="-342900" algn="l" rtl="0">
              <a:lnSpc>
                <a:spcPct val="80000"/>
              </a:lnSpc>
              <a:spcBef>
                <a:spcPts val="544"/>
              </a:spcBef>
              <a:spcAft>
                <a:spcPts val="0"/>
              </a:spcAft>
              <a:buClr>
                <a:srgbClr val="FF0000"/>
              </a:buClr>
              <a:buSzPts val="2720"/>
              <a:buFont typeface="Arial"/>
              <a:buChar char="•"/>
            </a:pPr>
            <a:r>
              <a:rPr lang="en-US" sz="2720" b="0" i="0" u="none" strike="noStrike" cap="none">
                <a:solidFill>
                  <a:schemeClr val="dk1"/>
                </a:solidFill>
                <a:latin typeface="Calibri"/>
                <a:ea typeface="Calibri"/>
                <a:cs typeface="Calibri"/>
                <a:sym typeface="Calibri"/>
              </a:rPr>
              <a:t>Key item for Tier 2 Handbook. </a:t>
            </a:r>
            <a:endParaRPr/>
          </a:p>
          <a:p>
            <a:pPr marL="342900" marR="0" lvl="0" indent="-170180" algn="ctr" rtl="0">
              <a:lnSpc>
                <a:spcPct val="80000"/>
              </a:lnSpc>
              <a:spcBef>
                <a:spcPts val="544"/>
              </a:spcBef>
              <a:spcAft>
                <a:spcPts val="0"/>
              </a:spcAft>
              <a:buClr>
                <a:srgbClr val="FF0000"/>
              </a:buClr>
              <a:buSzPts val="2720"/>
              <a:buFont typeface="Arial"/>
              <a:buNone/>
            </a:pPr>
            <a:endParaRPr sz="2720" b="0" i="1" u="none" strike="noStrike" cap="none">
              <a:solidFill>
                <a:srgbClr val="008000"/>
              </a:solidFill>
              <a:latin typeface="Calibri"/>
              <a:ea typeface="Calibri"/>
              <a:cs typeface="Calibri"/>
              <a:sym typeface="Calibri"/>
            </a:endParaRPr>
          </a:p>
          <a:p>
            <a:pPr marL="342900" marR="0" lvl="0" indent="-170180" algn="l" rtl="0">
              <a:lnSpc>
                <a:spcPct val="80000"/>
              </a:lnSpc>
              <a:spcBef>
                <a:spcPts val="544"/>
              </a:spcBef>
              <a:spcAft>
                <a:spcPts val="0"/>
              </a:spcAft>
              <a:buClr>
                <a:srgbClr val="FF0000"/>
              </a:buClr>
              <a:buSzPts val="2720"/>
              <a:buFont typeface="Arial"/>
              <a:buNone/>
            </a:pPr>
            <a:endParaRPr sz="2720" b="0" i="0" u="none" strike="noStrike" cap="none">
              <a:solidFill>
                <a:schemeClr val="dk1"/>
              </a:solidFill>
              <a:latin typeface="Calibri"/>
              <a:ea typeface="Calibri"/>
              <a:cs typeface="Calibri"/>
              <a:sym typeface="Calibri"/>
            </a:endParaRPr>
          </a:p>
        </p:txBody>
      </p:sp>
      <p:pic>
        <p:nvPicPr>
          <p:cNvPr id="358" name="Google Shape;358;p46"/>
          <p:cNvPicPr preferRelativeResize="0"/>
          <p:nvPr/>
        </p:nvPicPr>
        <p:blipFill rotWithShape="1">
          <a:blip r:embed="rId3">
            <a:alphaModFix/>
          </a:blip>
          <a:srcRect r="18192" b="10799"/>
          <a:stretch/>
        </p:blipFill>
        <p:spPr>
          <a:xfrm>
            <a:off x="4602997" y="967313"/>
            <a:ext cx="4083803" cy="4534585"/>
          </a:xfrm>
          <a:prstGeom prst="rect">
            <a:avLst/>
          </a:prstGeom>
          <a:noFill/>
          <a:ln w="9525" cap="flat" cmpd="sng">
            <a:solidFill>
              <a:schemeClr val="dk1"/>
            </a:solidFill>
            <a:prstDash val="solid"/>
            <a:round/>
            <a:headEnd type="none" w="sm" len="sm"/>
            <a:tailEnd type="none" w="sm" len="sm"/>
          </a:ln>
        </p:spPr>
      </p:pic>
      <p:sp>
        <p:nvSpPr>
          <p:cNvPr id="359" name="Google Shape;359;p46"/>
          <p:cNvSpPr txBox="1"/>
          <p:nvPr/>
        </p:nvSpPr>
        <p:spPr>
          <a:xfrm>
            <a:off x="519194" y="5315919"/>
            <a:ext cx="8167606" cy="830997"/>
          </a:xfrm>
          <a:prstGeom prst="rect">
            <a:avLst/>
          </a:prstGeom>
          <a:solidFill>
            <a:srgbClr val="D6E3B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i="1">
                <a:solidFill>
                  <a:schemeClr val="dk1"/>
                </a:solidFill>
                <a:latin typeface="Calibri"/>
                <a:ea typeface="Calibri"/>
                <a:cs typeface="Calibri"/>
                <a:sym typeface="Calibri"/>
              </a:rPr>
              <a:t>Complete an IEF for every research-based Tier 2 Intervention that is implemented. </a:t>
            </a:r>
            <a:endParaRPr/>
          </a:p>
        </p:txBody>
      </p:sp>
    </p:spTree>
    <p:extLst>
      <p:ext uri="{BB962C8B-B14F-4D97-AF65-F5344CB8AC3E}">
        <p14:creationId xmlns:p14="http://schemas.microsoft.com/office/powerpoint/2010/main" val="22089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Intervention Essential Features (IEF)</a:t>
            </a:r>
            <a:endParaRPr sz="3959" b="0" i="0" u="none" strike="noStrike" cap="none">
              <a:solidFill>
                <a:schemeClr val="dk1"/>
              </a:solidFill>
              <a:latin typeface="Calibri"/>
              <a:ea typeface="Calibri"/>
              <a:cs typeface="Calibri"/>
              <a:sym typeface="Calibri"/>
            </a:endParaRPr>
          </a:p>
        </p:txBody>
      </p:sp>
      <p:sp>
        <p:nvSpPr>
          <p:cNvPr id="934" name="Google Shape;934;p1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Provides a written description of important intervention attributes.</a:t>
            </a:r>
            <a:endParaRPr/>
          </a:p>
          <a:p>
            <a:pPr marL="342900" marR="0" lvl="0" indent="-342900" algn="l" rtl="0">
              <a:lnSpc>
                <a:spcPct val="9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Tool for communicating with team members, staff, and other important stakeholders.</a:t>
            </a:r>
            <a:endParaRPr/>
          </a:p>
          <a:p>
            <a:pPr marL="342900" marR="0" lvl="0" indent="-342900" algn="l" rtl="0">
              <a:lnSpc>
                <a:spcPct val="9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Promotes sustainability of interventions. </a:t>
            </a:r>
            <a:endParaRPr/>
          </a:p>
          <a:p>
            <a:pPr marL="342900" marR="0" lvl="0" indent="-342900" algn="l" rtl="0">
              <a:lnSpc>
                <a:spcPct val="9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Key item for Tier 2 Handbook. </a:t>
            </a:r>
            <a:endParaRPr/>
          </a:p>
          <a:p>
            <a:pPr marL="342900" marR="0" lvl="0" indent="-154940" algn="ctr" rtl="0">
              <a:lnSpc>
                <a:spcPct val="90000"/>
              </a:lnSpc>
              <a:spcBef>
                <a:spcPts val="592"/>
              </a:spcBef>
              <a:spcAft>
                <a:spcPts val="0"/>
              </a:spcAft>
              <a:buClr>
                <a:srgbClr val="FF0000"/>
              </a:buClr>
              <a:buSzPts val="2960"/>
              <a:buFont typeface="Arial"/>
              <a:buNone/>
            </a:pPr>
            <a:endParaRPr sz="2960" b="0" i="1" u="none" strike="noStrike" cap="none">
              <a:solidFill>
                <a:srgbClr val="008000"/>
              </a:solidFill>
              <a:latin typeface="Calibri"/>
              <a:ea typeface="Calibri"/>
              <a:cs typeface="Calibri"/>
              <a:sym typeface="Calibri"/>
            </a:endParaRPr>
          </a:p>
          <a:p>
            <a:pPr marL="0" marR="0" lvl="0" indent="0" algn="ctr" rtl="0">
              <a:lnSpc>
                <a:spcPct val="90000"/>
              </a:lnSpc>
              <a:spcBef>
                <a:spcPts val="592"/>
              </a:spcBef>
              <a:spcAft>
                <a:spcPts val="0"/>
              </a:spcAft>
              <a:buClr>
                <a:srgbClr val="FF0000"/>
              </a:buClr>
              <a:buFont typeface="Arial"/>
              <a:buNone/>
            </a:pPr>
            <a:r>
              <a:rPr lang="en-US" sz="2960" b="0" i="1" u="none" strike="noStrike" cap="none">
                <a:solidFill>
                  <a:srgbClr val="008000"/>
                </a:solidFill>
                <a:latin typeface="Calibri"/>
                <a:ea typeface="Calibri"/>
                <a:cs typeface="Calibri"/>
                <a:sym typeface="Calibri"/>
              </a:rPr>
              <a:t>Complete an IEF for every research-based Tier 2 Intervention that is implemented. </a:t>
            </a:r>
            <a:endParaRPr/>
          </a:p>
          <a:p>
            <a:pPr marL="342900" marR="0" lvl="0" indent="-154940" algn="l" rtl="0">
              <a:lnSpc>
                <a:spcPct val="90000"/>
              </a:lnSpc>
              <a:spcBef>
                <a:spcPts val="592"/>
              </a:spcBef>
              <a:spcAft>
                <a:spcPts val="0"/>
              </a:spcAft>
              <a:buClr>
                <a:srgbClr val="FF0000"/>
              </a:buClr>
              <a:buSzPts val="2960"/>
              <a:buFont typeface="Arial"/>
              <a:buNone/>
            </a:pPr>
            <a:endParaRPr sz="296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43831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113"/>
          <p:cNvPicPr preferRelativeResize="0"/>
          <p:nvPr/>
        </p:nvPicPr>
        <p:blipFill rotWithShape="1">
          <a:blip r:embed="rId3">
            <a:alphaModFix/>
          </a:blip>
          <a:srcRect/>
          <a:stretch/>
        </p:blipFill>
        <p:spPr>
          <a:xfrm>
            <a:off x="114300" y="351692"/>
            <a:ext cx="8915400" cy="5781822"/>
          </a:xfrm>
          <a:prstGeom prst="rect">
            <a:avLst/>
          </a:prstGeom>
          <a:noFill/>
          <a:ln>
            <a:noFill/>
          </a:ln>
        </p:spPr>
      </p:pic>
    </p:spTree>
    <p:extLst>
      <p:ext uri="{BB962C8B-B14F-4D97-AF65-F5344CB8AC3E}">
        <p14:creationId xmlns:p14="http://schemas.microsoft.com/office/powerpoint/2010/main" val="14395767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17"/>
          <p:cNvSpPr txBox="1">
            <a:spLocks noGrp="1"/>
          </p:cNvSpPr>
          <p:nvPr>
            <p:ph type="title"/>
          </p:nvPr>
        </p:nvSpPr>
        <p:spPr>
          <a:xfrm>
            <a:off x="1693825" y="533097"/>
            <a:ext cx="7244366" cy="73087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B050"/>
              </a:buClr>
              <a:buFont typeface="Calibri"/>
              <a:buNone/>
            </a:pPr>
            <a:r>
              <a:rPr lang="en-US" sz="3959" b="0" i="0" u="none" strike="noStrike" cap="none">
                <a:solidFill>
                  <a:srgbClr val="00B050"/>
                </a:solidFill>
                <a:latin typeface="Calibri"/>
                <a:ea typeface="Calibri"/>
                <a:cs typeface="Calibri"/>
                <a:sym typeface="Calibri"/>
              </a:rPr>
              <a:t>Activity: </a:t>
            </a:r>
            <a:br>
              <a:rPr lang="en-US" sz="3959" b="0" i="0" u="none" strike="noStrike" cap="none">
                <a:solidFill>
                  <a:srgbClr val="FF0000"/>
                </a:solidFill>
                <a:latin typeface="Calibri"/>
                <a:ea typeface="Calibri"/>
                <a:cs typeface="Calibri"/>
                <a:sym typeface="Calibri"/>
              </a:rPr>
            </a:br>
            <a:r>
              <a:rPr lang="en-US" sz="3959" b="0" i="0" u="none" strike="noStrike" cap="none">
                <a:solidFill>
                  <a:srgbClr val="FF0000"/>
                </a:solidFill>
                <a:latin typeface="Calibri"/>
                <a:ea typeface="Calibri"/>
                <a:cs typeface="Calibri"/>
                <a:sym typeface="Calibri"/>
              </a:rPr>
              <a:t>Tier 2 Staff Handbook</a:t>
            </a:r>
            <a:endParaRPr sz="3959" b="0" i="0" u="none" strike="noStrike" cap="none">
              <a:solidFill>
                <a:srgbClr val="FF0000"/>
              </a:solidFill>
              <a:latin typeface="Calibri"/>
              <a:ea typeface="Calibri"/>
              <a:cs typeface="Calibri"/>
              <a:sym typeface="Calibri"/>
            </a:endParaRPr>
          </a:p>
        </p:txBody>
      </p:sp>
      <p:sp>
        <p:nvSpPr>
          <p:cNvPr id="972" name="Google Shape;972;p117"/>
          <p:cNvSpPr txBox="1"/>
          <p:nvPr/>
        </p:nvSpPr>
        <p:spPr>
          <a:xfrm>
            <a:off x="602916" y="1607617"/>
            <a:ext cx="3618654"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u="sng">
                <a:solidFill>
                  <a:schemeClr val="dk1"/>
                </a:solidFill>
                <a:latin typeface="Calibri"/>
                <a:ea typeface="Calibri"/>
                <a:cs typeface="Calibri"/>
                <a:sym typeface="Calibri"/>
              </a:rPr>
              <a:t>Team</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-Tier 2 Team list/roles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-Schedule of meeting dates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-Standard agenda format</a:t>
            </a:r>
            <a:endParaRPr/>
          </a:p>
          <a:p>
            <a:pPr marL="0" marR="0" lvl="0" indent="0" algn="l" rtl="0">
              <a:spcBef>
                <a:spcPts val="0"/>
              </a:spcBef>
              <a:spcAft>
                <a:spcPts val="0"/>
              </a:spcAft>
              <a:buNone/>
            </a:pPr>
            <a:r>
              <a:rPr lang="en-US" sz="2400" u="sng">
                <a:solidFill>
                  <a:schemeClr val="dk1"/>
                </a:solidFill>
                <a:latin typeface="Calibri"/>
                <a:ea typeface="Calibri"/>
                <a:cs typeface="Calibri"/>
                <a:sym typeface="Calibri"/>
              </a:rPr>
              <a:t>Identification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-Data Decision Rules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-Teacher Nomination Form</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-Social/Behavioral Screener	 </a:t>
            </a:r>
            <a:r>
              <a:rPr lang="en-US" sz="2400" u="sng">
                <a:solidFill>
                  <a:schemeClr val="dk1"/>
                </a:solidFill>
                <a:latin typeface="Calibri"/>
                <a:ea typeface="Calibri"/>
                <a:cs typeface="Calibri"/>
                <a:sym typeface="Calibri"/>
              </a:rPr>
              <a:t>Function Matching</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-System for collecting student   	information/data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-System to identify function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-System to match intervention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with function</a:t>
            </a:r>
            <a:endParaRPr/>
          </a:p>
        </p:txBody>
      </p:sp>
      <p:pic>
        <p:nvPicPr>
          <p:cNvPr id="973" name="Google Shape;973;p117"/>
          <p:cNvPicPr preferRelativeResize="0"/>
          <p:nvPr/>
        </p:nvPicPr>
        <p:blipFill rotWithShape="1">
          <a:blip r:embed="rId3">
            <a:alphaModFix/>
          </a:blip>
          <a:srcRect/>
          <a:stretch/>
        </p:blipFill>
        <p:spPr>
          <a:xfrm>
            <a:off x="6997276" y="-49840"/>
            <a:ext cx="1790164" cy="1673919"/>
          </a:xfrm>
          <a:prstGeom prst="rect">
            <a:avLst/>
          </a:prstGeom>
          <a:noFill/>
          <a:ln>
            <a:noFill/>
          </a:ln>
        </p:spPr>
      </p:pic>
      <p:pic>
        <p:nvPicPr>
          <p:cNvPr id="974" name="Google Shape;974;p117" descr="Green-Pencil-Icon-pencils-7151356-150-150.jpg"/>
          <p:cNvPicPr preferRelativeResize="0"/>
          <p:nvPr/>
        </p:nvPicPr>
        <p:blipFill rotWithShape="1">
          <a:blip r:embed="rId4">
            <a:alphaModFix/>
          </a:blip>
          <a:srcRect/>
          <a:stretch/>
        </p:blipFill>
        <p:spPr>
          <a:xfrm flipH="1">
            <a:off x="414657" y="503079"/>
            <a:ext cx="940158" cy="940158"/>
          </a:xfrm>
          <a:prstGeom prst="rect">
            <a:avLst/>
          </a:prstGeom>
          <a:noFill/>
          <a:ln>
            <a:noFill/>
          </a:ln>
        </p:spPr>
      </p:pic>
      <p:sp>
        <p:nvSpPr>
          <p:cNvPr id="975" name="Google Shape;975;p117"/>
          <p:cNvSpPr txBox="1"/>
          <p:nvPr/>
        </p:nvSpPr>
        <p:spPr>
          <a:xfrm>
            <a:off x="3966882" y="1771997"/>
            <a:ext cx="4289612" cy="39703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u="sng">
                <a:solidFill>
                  <a:schemeClr val="dk1"/>
                </a:solidFill>
                <a:latin typeface="Calibri"/>
                <a:ea typeface="Calibri"/>
                <a:cs typeface="Calibri"/>
                <a:sym typeface="Calibri"/>
              </a:rPr>
              <a:t>Intervention Descriptions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-CICO IEF</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u="sng">
                <a:solidFill>
                  <a:schemeClr val="dk1"/>
                </a:solidFill>
                <a:latin typeface="Calibri"/>
                <a:ea typeface="Calibri"/>
                <a:cs typeface="Calibri"/>
                <a:sym typeface="Calibri"/>
              </a:rPr>
              <a:t>Monitor Progress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-Copy of Sample Monitoring Tools:</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CICO DPR and example student graph</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Social Validity Surveys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t>
            </a:r>
            <a:r>
              <a:rPr lang="en-US" sz="2400" u="sng">
                <a:solidFill>
                  <a:schemeClr val="dk1"/>
                </a:solidFill>
                <a:latin typeface="Calibri"/>
                <a:ea typeface="Calibri"/>
                <a:cs typeface="Calibri"/>
                <a:sym typeface="Calibri"/>
              </a:rPr>
              <a:t>Communication Plan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-System for communicating/receiving 	feedback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-Professional Learning plan with schedule, 	topics and coaching procedures.</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7587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18"/>
          <p:cNvSpPr txBox="1">
            <a:spLocks noGrp="1"/>
          </p:cNvSpPr>
          <p:nvPr>
            <p:ph type="title"/>
          </p:nvPr>
        </p:nvSpPr>
        <p:spPr>
          <a:xfrm>
            <a:off x="1261289" y="26549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Discussion:</a:t>
            </a:r>
            <a:r>
              <a:rPr lang="en-US" sz="4000" b="0" i="0" u="none" strike="noStrike" cap="none">
                <a:solidFill>
                  <a:srgbClr val="FF0000"/>
                </a:solidFill>
                <a:latin typeface="Calibri"/>
                <a:ea typeface="Calibri"/>
                <a:cs typeface="Calibri"/>
                <a:sym typeface="Calibri"/>
              </a:rPr>
              <a:t> Tier 2 Handbook</a:t>
            </a:r>
            <a:endParaRPr sz="4000" b="0" i="0" u="none" strike="noStrike" cap="none">
              <a:solidFill>
                <a:srgbClr val="FF0000"/>
              </a:solidFill>
              <a:latin typeface="Calibri"/>
              <a:ea typeface="Calibri"/>
              <a:cs typeface="Calibri"/>
              <a:sym typeface="Calibri"/>
            </a:endParaRPr>
          </a:p>
        </p:txBody>
      </p:sp>
      <p:sp>
        <p:nvSpPr>
          <p:cNvPr id="982" name="Google Shape;982;p1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Who will gather documents and materials for your CICO chapter?</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What materials will be included?</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How will it be disseminated to staff?</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Where will handbooks be kept? (or will each staff member have their own?)</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When is the target date for this to be completed?</a:t>
            </a:r>
            <a:endParaRPr sz="3200" b="0" i="0" u="none" strike="noStrike" cap="none">
              <a:solidFill>
                <a:schemeClr val="dk1"/>
              </a:solidFill>
              <a:latin typeface="Calibri"/>
              <a:ea typeface="Calibri"/>
              <a:cs typeface="Calibri"/>
              <a:sym typeface="Calibri"/>
            </a:endParaRPr>
          </a:p>
        </p:txBody>
      </p:sp>
      <p:pic>
        <p:nvPicPr>
          <p:cNvPr id="983" name="Google Shape;983;p118" descr="Macintosh HD:Users:wellspl:Desktop:6-Free-Teamwork-Clipart-Illustration-Showing-Diversity.jpg"/>
          <p:cNvPicPr preferRelativeResize="0"/>
          <p:nvPr/>
        </p:nvPicPr>
        <p:blipFill rotWithShape="1">
          <a:blip r:embed="rId3">
            <a:alphaModFix/>
          </a:blip>
          <a:srcRect r="25555"/>
          <a:stretch/>
        </p:blipFill>
        <p:spPr>
          <a:xfrm>
            <a:off x="551890" y="218770"/>
            <a:ext cx="1513393" cy="1010940"/>
          </a:xfrm>
          <a:prstGeom prst="rect">
            <a:avLst/>
          </a:prstGeom>
          <a:noFill/>
          <a:ln>
            <a:noFill/>
          </a:ln>
        </p:spPr>
      </p:pic>
    </p:spTree>
    <p:extLst>
      <p:ext uri="{BB962C8B-B14F-4D97-AF65-F5344CB8AC3E}">
        <p14:creationId xmlns:p14="http://schemas.microsoft.com/office/powerpoint/2010/main" val="91997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body" idx="4294967295"/>
          </p:nvPr>
        </p:nvSpPr>
        <p:spPr>
          <a:xfrm>
            <a:off x="1371600" y="1981200"/>
            <a:ext cx="7772400" cy="4114800"/>
          </a:xfrm>
          <a:prstGeom prst="rect">
            <a:avLst/>
          </a:prstGeom>
          <a:noFill/>
          <a:ln>
            <a:noFill/>
          </a:ln>
        </p:spPr>
        <p:txBody>
          <a:bodyPr spcFirstLastPara="1" wrap="square" lIns="91425" tIns="45700" rIns="91425" bIns="45700" anchor="t" anchorCtr="0">
            <a:noAutofit/>
          </a:bodyPr>
          <a:lstStyle/>
          <a:p>
            <a:pPr marL="469900" marR="0" lvl="0" indent="-292100" algn="l" rtl="0">
              <a:spcBef>
                <a:spcPts val="0"/>
              </a:spcBef>
              <a:spcAft>
                <a:spcPts val="0"/>
              </a:spcAft>
              <a:buClr>
                <a:srgbClr val="FF0000"/>
              </a:buClr>
              <a:buSzPts val="2800"/>
              <a:buFont typeface="Arial"/>
              <a:buNone/>
            </a:pPr>
            <a:endParaRPr sz="2800" b="0" i="0" u="none" strike="noStrike" cap="none">
              <a:solidFill>
                <a:schemeClr val="dk1"/>
              </a:solidFill>
              <a:latin typeface="Calibri"/>
              <a:ea typeface="Calibri"/>
              <a:cs typeface="Calibri"/>
              <a:sym typeface="Calibri"/>
            </a:endParaRPr>
          </a:p>
          <a:p>
            <a:pPr marL="469900" marR="0" lvl="0" indent="-266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469900" marR="0" lvl="0" indent="-266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84" name="Google Shape;184;p23"/>
          <p:cNvSpPr txBox="1"/>
          <p:nvPr/>
        </p:nvSpPr>
        <p:spPr>
          <a:xfrm>
            <a:off x="914400" y="381000"/>
            <a:ext cx="2209800" cy="2762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a:solidFill>
                <a:schemeClr val="dk1"/>
              </a:solidFill>
              <a:latin typeface="Tahoma"/>
              <a:ea typeface="Tahoma"/>
              <a:cs typeface="Tahoma"/>
              <a:sym typeface="Tahoma"/>
            </a:endParaRPr>
          </a:p>
        </p:txBody>
      </p:sp>
      <p:sp>
        <p:nvSpPr>
          <p:cNvPr id="185" name="Google Shape;185;p23"/>
          <p:cNvSpPr/>
          <p:nvPr/>
        </p:nvSpPr>
        <p:spPr>
          <a:xfrm>
            <a:off x="1066800" y="304800"/>
            <a:ext cx="3810000" cy="533400"/>
          </a:xfrm>
          <a:prstGeom prst="rect">
            <a:avLst/>
          </a:prstGeom>
          <a:solidFill>
            <a:srgbClr val="CC99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000000"/>
                </a:solidFill>
                <a:latin typeface="Tahoma"/>
                <a:ea typeface="Tahoma"/>
                <a:cs typeface="Tahoma"/>
                <a:sym typeface="Tahoma"/>
              </a:rPr>
              <a:t>Student Recommended for CICO</a:t>
            </a:r>
            <a:endParaRPr/>
          </a:p>
        </p:txBody>
      </p:sp>
      <p:sp>
        <p:nvSpPr>
          <p:cNvPr id="186" name="Google Shape;186;p23"/>
          <p:cNvSpPr/>
          <p:nvPr/>
        </p:nvSpPr>
        <p:spPr>
          <a:xfrm>
            <a:off x="1066800" y="1295400"/>
            <a:ext cx="3886200" cy="609600"/>
          </a:xfrm>
          <a:prstGeom prst="rect">
            <a:avLst/>
          </a:prstGeom>
          <a:solidFill>
            <a:srgbClr val="CC99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rgbClr val="000000"/>
                </a:solidFill>
                <a:latin typeface="Tahoma"/>
                <a:ea typeface="Tahoma"/>
                <a:cs typeface="Tahoma"/>
                <a:sym typeface="Tahoma"/>
              </a:rPr>
              <a:t>CICO Implemented</a:t>
            </a:r>
            <a:endParaRPr/>
          </a:p>
        </p:txBody>
      </p:sp>
      <p:sp>
        <p:nvSpPr>
          <p:cNvPr id="187" name="Google Shape;187;p23"/>
          <p:cNvSpPr/>
          <p:nvPr/>
        </p:nvSpPr>
        <p:spPr>
          <a:xfrm>
            <a:off x="609600" y="3810000"/>
            <a:ext cx="1676400" cy="990600"/>
          </a:xfrm>
          <a:prstGeom prst="ellipse">
            <a:avLst/>
          </a:prstGeom>
          <a:solidFill>
            <a:srgbClr val="FFFF99"/>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ahoma"/>
                <a:ea typeface="Tahoma"/>
                <a:cs typeface="Tahoma"/>
                <a:sym typeface="Tahoma"/>
              </a:rPr>
              <a:t>Parent</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Feedback</a:t>
            </a:r>
            <a:endParaRPr/>
          </a:p>
        </p:txBody>
      </p:sp>
      <p:sp>
        <p:nvSpPr>
          <p:cNvPr id="188" name="Google Shape;188;p23"/>
          <p:cNvSpPr/>
          <p:nvPr/>
        </p:nvSpPr>
        <p:spPr>
          <a:xfrm>
            <a:off x="3810000" y="3810000"/>
            <a:ext cx="1676400" cy="990600"/>
          </a:xfrm>
          <a:prstGeom prst="ellipse">
            <a:avLst/>
          </a:prstGeom>
          <a:solidFill>
            <a:srgbClr val="FFFF99"/>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ahoma"/>
                <a:ea typeface="Tahoma"/>
                <a:cs typeface="Tahoma"/>
                <a:sym typeface="Tahoma"/>
              </a:rPr>
              <a:t>Regular Teacher </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Feedback</a:t>
            </a:r>
            <a:endParaRPr/>
          </a:p>
        </p:txBody>
      </p:sp>
      <p:sp>
        <p:nvSpPr>
          <p:cNvPr id="189" name="Google Shape;189;p23"/>
          <p:cNvSpPr/>
          <p:nvPr/>
        </p:nvSpPr>
        <p:spPr>
          <a:xfrm>
            <a:off x="2362200" y="4953000"/>
            <a:ext cx="1676400" cy="990600"/>
          </a:xfrm>
          <a:prstGeom prst="ellipse">
            <a:avLst/>
          </a:prstGeom>
          <a:solidFill>
            <a:srgbClr val="FFFF99"/>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ahoma"/>
                <a:ea typeface="Tahoma"/>
                <a:cs typeface="Tahoma"/>
                <a:sym typeface="Tahoma"/>
              </a:rPr>
              <a:t>Afternoon</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Check-out</a:t>
            </a:r>
            <a:endParaRPr/>
          </a:p>
        </p:txBody>
      </p:sp>
      <p:sp>
        <p:nvSpPr>
          <p:cNvPr id="190" name="Google Shape;190;p23"/>
          <p:cNvSpPr/>
          <p:nvPr/>
        </p:nvSpPr>
        <p:spPr>
          <a:xfrm>
            <a:off x="2362200" y="2667000"/>
            <a:ext cx="1676400" cy="990600"/>
          </a:xfrm>
          <a:prstGeom prst="ellipse">
            <a:avLst/>
          </a:prstGeom>
          <a:solidFill>
            <a:srgbClr val="FFFF99"/>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ahoma"/>
                <a:ea typeface="Tahoma"/>
                <a:cs typeface="Tahoma"/>
                <a:sym typeface="Tahoma"/>
              </a:rPr>
              <a:t>Morning </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Check-in</a:t>
            </a:r>
            <a:endParaRPr/>
          </a:p>
        </p:txBody>
      </p:sp>
      <p:cxnSp>
        <p:nvCxnSpPr>
          <p:cNvPr id="191" name="Google Shape;191;p23"/>
          <p:cNvCxnSpPr/>
          <p:nvPr/>
        </p:nvCxnSpPr>
        <p:spPr>
          <a:xfrm>
            <a:off x="3124200" y="838200"/>
            <a:ext cx="0" cy="381000"/>
          </a:xfrm>
          <a:prstGeom prst="straightConnector1">
            <a:avLst/>
          </a:prstGeom>
          <a:noFill/>
          <a:ln w="19050" cap="flat" cmpd="sng">
            <a:solidFill>
              <a:schemeClr val="dk1"/>
            </a:solidFill>
            <a:prstDash val="solid"/>
            <a:round/>
            <a:headEnd type="none" w="sm" len="sm"/>
            <a:tailEnd type="triangle" w="sm" len="sm"/>
          </a:ln>
        </p:spPr>
      </p:cxnSp>
      <p:cxnSp>
        <p:nvCxnSpPr>
          <p:cNvPr id="192" name="Google Shape;192;p23"/>
          <p:cNvCxnSpPr/>
          <p:nvPr/>
        </p:nvCxnSpPr>
        <p:spPr>
          <a:xfrm>
            <a:off x="3124200" y="1905000"/>
            <a:ext cx="0" cy="685800"/>
          </a:xfrm>
          <a:prstGeom prst="straightConnector1">
            <a:avLst/>
          </a:prstGeom>
          <a:noFill/>
          <a:ln w="19050" cap="flat" cmpd="sng">
            <a:solidFill>
              <a:schemeClr val="dk1"/>
            </a:solidFill>
            <a:prstDash val="solid"/>
            <a:round/>
            <a:headEnd type="none" w="sm" len="sm"/>
            <a:tailEnd type="triangle" w="sm" len="sm"/>
          </a:ln>
        </p:spPr>
      </p:cxnSp>
      <p:cxnSp>
        <p:nvCxnSpPr>
          <p:cNvPr id="193" name="Google Shape;193;p23"/>
          <p:cNvCxnSpPr/>
          <p:nvPr/>
        </p:nvCxnSpPr>
        <p:spPr>
          <a:xfrm rot="-555926" flipH="1">
            <a:off x="3886200" y="4800600"/>
            <a:ext cx="533400" cy="381000"/>
          </a:xfrm>
          <a:prstGeom prst="straightConnector1">
            <a:avLst/>
          </a:prstGeom>
          <a:noFill/>
          <a:ln w="19050" cap="flat" cmpd="sng">
            <a:solidFill>
              <a:schemeClr val="dk1"/>
            </a:solidFill>
            <a:prstDash val="solid"/>
            <a:round/>
            <a:headEnd type="none" w="sm" len="sm"/>
            <a:tailEnd type="triangle" w="med" len="med"/>
          </a:ln>
        </p:spPr>
      </p:cxnSp>
      <p:cxnSp>
        <p:nvCxnSpPr>
          <p:cNvPr id="194" name="Google Shape;194;p23"/>
          <p:cNvCxnSpPr/>
          <p:nvPr/>
        </p:nvCxnSpPr>
        <p:spPr>
          <a:xfrm rot="10800000">
            <a:off x="1981200" y="4724400"/>
            <a:ext cx="457200" cy="457200"/>
          </a:xfrm>
          <a:prstGeom prst="straightConnector1">
            <a:avLst/>
          </a:prstGeom>
          <a:noFill/>
          <a:ln w="19050" cap="flat" cmpd="sng">
            <a:solidFill>
              <a:schemeClr val="dk1"/>
            </a:solidFill>
            <a:prstDash val="solid"/>
            <a:round/>
            <a:headEnd type="none" w="sm" len="sm"/>
            <a:tailEnd type="triangle" w="med" len="med"/>
          </a:ln>
        </p:spPr>
      </p:cxnSp>
      <p:cxnSp>
        <p:nvCxnSpPr>
          <p:cNvPr id="195" name="Google Shape;195;p23"/>
          <p:cNvCxnSpPr/>
          <p:nvPr/>
        </p:nvCxnSpPr>
        <p:spPr>
          <a:xfrm rot="10800000" flipH="1">
            <a:off x="1905000" y="3505200"/>
            <a:ext cx="609600" cy="381000"/>
          </a:xfrm>
          <a:prstGeom prst="straightConnector1">
            <a:avLst/>
          </a:prstGeom>
          <a:noFill/>
          <a:ln w="19050" cap="flat" cmpd="sng">
            <a:solidFill>
              <a:schemeClr val="dk1"/>
            </a:solidFill>
            <a:prstDash val="solid"/>
            <a:round/>
            <a:headEnd type="none" w="sm" len="sm"/>
            <a:tailEnd type="triangle" w="med" len="med"/>
          </a:ln>
        </p:spPr>
      </p:cxnSp>
      <p:sp>
        <p:nvSpPr>
          <p:cNvPr id="196" name="Google Shape;196;p23"/>
          <p:cNvSpPr/>
          <p:nvPr/>
        </p:nvSpPr>
        <p:spPr>
          <a:xfrm>
            <a:off x="6172200" y="2590800"/>
            <a:ext cx="2133600" cy="914400"/>
          </a:xfrm>
          <a:prstGeom prst="rect">
            <a:avLst/>
          </a:prstGeom>
          <a:solidFill>
            <a:srgbClr val="00FF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ahoma"/>
                <a:ea typeface="Tahoma"/>
                <a:cs typeface="Tahoma"/>
                <a:sym typeface="Tahoma"/>
              </a:rPr>
              <a:t>CICO Coordinator</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Summarizes Data </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For Decision Making</a:t>
            </a:r>
            <a:endParaRPr/>
          </a:p>
        </p:txBody>
      </p:sp>
      <p:sp>
        <p:nvSpPr>
          <p:cNvPr id="197" name="Google Shape;197;p23"/>
          <p:cNvSpPr/>
          <p:nvPr/>
        </p:nvSpPr>
        <p:spPr>
          <a:xfrm>
            <a:off x="6248400" y="4038600"/>
            <a:ext cx="2057400" cy="838200"/>
          </a:xfrm>
          <a:prstGeom prst="rect">
            <a:avLst/>
          </a:prstGeom>
          <a:solidFill>
            <a:srgbClr val="00FF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000000"/>
                </a:solidFill>
                <a:latin typeface="Tahoma"/>
                <a:ea typeface="Tahoma"/>
                <a:cs typeface="Tahoma"/>
                <a:sym typeface="Tahoma"/>
              </a:rPr>
              <a:t>Bi-weekly  CICO Meeting</a:t>
            </a:r>
            <a:endParaRPr/>
          </a:p>
          <a:p>
            <a:pPr marL="0" marR="0" lvl="0" indent="0" algn="ctr" rtl="0">
              <a:spcBef>
                <a:spcPts val="0"/>
              </a:spcBef>
              <a:spcAft>
                <a:spcPts val="0"/>
              </a:spcAft>
              <a:buNone/>
            </a:pPr>
            <a:r>
              <a:rPr lang="en-US" sz="1400">
                <a:solidFill>
                  <a:srgbClr val="000000"/>
                </a:solidFill>
                <a:latin typeface="Tahoma"/>
                <a:ea typeface="Tahoma"/>
                <a:cs typeface="Tahoma"/>
                <a:sym typeface="Tahoma"/>
              </a:rPr>
              <a:t>to Assess Student </a:t>
            </a:r>
            <a:endParaRPr/>
          </a:p>
          <a:p>
            <a:pPr marL="0" marR="0" lvl="0" indent="0" algn="ctr" rtl="0">
              <a:spcBef>
                <a:spcPts val="0"/>
              </a:spcBef>
              <a:spcAft>
                <a:spcPts val="0"/>
              </a:spcAft>
              <a:buNone/>
            </a:pPr>
            <a:r>
              <a:rPr lang="en-US" sz="1400">
                <a:solidFill>
                  <a:srgbClr val="000000"/>
                </a:solidFill>
                <a:latin typeface="Tahoma"/>
                <a:ea typeface="Tahoma"/>
                <a:cs typeface="Tahoma"/>
                <a:sym typeface="Tahoma"/>
              </a:rPr>
              <a:t>Progress</a:t>
            </a:r>
            <a:endParaRPr/>
          </a:p>
        </p:txBody>
      </p:sp>
      <p:sp>
        <p:nvSpPr>
          <p:cNvPr id="198" name="Google Shape;198;p23"/>
          <p:cNvSpPr/>
          <p:nvPr/>
        </p:nvSpPr>
        <p:spPr>
          <a:xfrm>
            <a:off x="7696200" y="5943600"/>
            <a:ext cx="1219200" cy="685800"/>
          </a:xfrm>
          <a:prstGeom prst="rect">
            <a:avLst/>
          </a:prstGeom>
          <a:solidFill>
            <a:srgbClr val="99FF99"/>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ahoma"/>
                <a:ea typeface="Tahoma"/>
                <a:cs typeface="Tahoma"/>
                <a:sym typeface="Tahoma"/>
              </a:rPr>
              <a:t>Exit </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Program</a:t>
            </a:r>
            <a:endParaRPr/>
          </a:p>
        </p:txBody>
      </p:sp>
      <p:sp>
        <p:nvSpPr>
          <p:cNvPr id="199" name="Google Shape;199;p23"/>
          <p:cNvSpPr/>
          <p:nvPr/>
        </p:nvSpPr>
        <p:spPr>
          <a:xfrm>
            <a:off x="6172200" y="5943600"/>
            <a:ext cx="1219200" cy="685800"/>
          </a:xfrm>
          <a:prstGeom prst="rect">
            <a:avLst/>
          </a:prstGeom>
          <a:solidFill>
            <a:srgbClr val="99FF99"/>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000000"/>
                </a:solidFill>
                <a:latin typeface="Tahoma"/>
                <a:ea typeface="Tahoma"/>
                <a:cs typeface="Tahoma"/>
                <a:sym typeface="Tahoma"/>
              </a:rPr>
              <a:t>Revise</a:t>
            </a:r>
            <a:endParaRPr/>
          </a:p>
          <a:p>
            <a:pPr marL="0" marR="0" lvl="0" indent="0" algn="ctr" rtl="0">
              <a:spcBef>
                <a:spcPts val="0"/>
              </a:spcBef>
              <a:spcAft>
                <a:spcPts val="0"/>
              </a:spcAft>
              <a:buNone/>
            </a:pPr>
            <a:r>
              <a:rPr lang="en-US" sz="1600">
                <a:solidFill>
                  <a:srgbClr val="000000"/>
                </a:solidFill>
                <a:latin typeface="Tahoma"/>
                <a:ea typeface="Tahoma"/>
                <a:cs typeface="Tahoma"/>
                <a:sym typeface="Tahoma"/>
              </a:rPr>
              <a:t>Program</a:t>
            </a:r>
            <a:endParaRPr/>
          </a:p>
        </p:txBody>
      </p:sp>
      <p:cxnSp>
        <p:nvCxnSpPr>
          <p:cNvPr id="200" name="Google Shape;200;p23"/>
          <p:cNvCxnSpPr/>
          <p:nvPr/>
        </p:nvCxnSpPr>
        <p:spPr>
          <a:xfrm>
            <a:off x="7239000" y="3505200"/>
            <a:ext cx="0" cy="533400"/>
          </a:xfrm>
          <a:prstGeom prst="straightConnector1">
            <a:avLst/>
          </a:prstGeom>
          <a:noFill/>
          <a:ln w="19050" cap="flat" cmpd="sng">
            <a:solidFill>
              <a:schemeClr val="dk1"/>
            </a:solidFill>
            <a:prstDash val="solid"/>
            <a:round/>
            <a:headEnd type="none" w="sm" len="sm"/>
            <a:tailEnd type="triangle" w="med" len="med"/>
          </a:ln>
        </p:spPr>
      </p:cxnSp>
      <p:cxnSp>
        <p:nvCxnSpPr>
          <p:cNvPr id="201" name="Google Shape;201;p23"/>
          <p:cNvCxnSpPr/>
          <p:nvPr/>
        </p:nvCxnSpPr>
        <p:spPr>
          <a:xfrm>
            <a:off x="7391400" y="4876800"/>
            <a:ext cx="990600" cy="990600"/>
          </a:xfrm>
          <a:prstGeom prst="straightConnector1">
            <a:avLst/>
          </a:prstGeom>
          <a:noFill/>
          <a:ln w="19050" cap="flat" cmpd="sng">
            <a:solidFill>
              <a:schemeClr val="dk1"/>
            </a:solidFill>
            <a:prstDash val="solid"/>
            <a:round/>
            <a:headEnd type="none" w="sm" len="sm"/>
            <a:tailEnd type="triangle" w="med" len="med"/>
          </a:ln>
        </p:spPr>
      </p:cxnSp>
      <p:cxnSp>
        <p:nvCxnSpPr>
          <p:cNvPr id="202" name="Google Shape;202;p23"/>
          <p:cNvCxnSpPr/>
          <p:nvPr/>
        </p:nvCxnSpPr>
        <p:spPr>
          <a:xfrm>
            <a:off x="6934200" y="4953000"/>
            <a:ext cx="0" cy="990600"/>
          </a:xfrm>
          <a:prstGeom prst="straightConnector1">
            <a:avLst/>
          </a:prstGeom>
          <a:noFill/>
          <a:ln w="19050" cap="flat" cmpd="sng">
            <a:solidFill>
              <a:schemeClr val="dk1"/>
            </a:solidFill>
            <a:prstDash val="solid"/>
            <a:round/>
            <a:headEnd type="none" w="sm" len="sm"/>
            <a:tailEnd type="triangle" w="med" len="med"/>
          </a:ln>
        </p:spPr>
      </p:cxnSp>
      <p:cxnSp>
        <p:nvCxnSpPr>
          <p:cNvPr id="203" name="Google Shape;203;p23"/>
          <p:cNvCxnSpPr/>
          <p:nvPr/>
        </p:nvCxnSpPr>
        <p:spPr>
          <a:xfrm rot="10800000">
            <a:off x="304800" y="6324600"/>
            <a:ext cx="5181600" cy="0"/>
          </a:xfrm>
          <a:prstGeom prst="straightConnector1">
            <a:avLst/>
          </a:prstGeom>
          <a:noFill/>
          <a:ln w="19050" cap="flat" cmpd="sng">
            <a:solidFill>
              <a:schemeClr val="dk1"/>
            </a:solidFill>
            <a:prstDash val="solid"/>
            <a:round/>
            <a:headEnd type="none" w="sm" len="sm"/>
            <a:tailEnd type="triangle" w="med" len="med"/>
          </a:ln>
        </p:spPr>
      </p:cxnSp>
      <p:cxnSp>
        <p:nvCxnSpPr>
          <p:cNvPr id="204" name="Google Shape;204;p23"/>
          <p:cNvCxnSpPr/>
          <p:nvPr/>
        </p:nvCxnSpPr>
        <p:spPr>
          <a:xfrm rot="10800000">
            <a:off x="304800" y="1600200"/>
            <a:ext cx="0" cy="4648200"/>
          </a:xfrm>
          <a:prstGeom prst="straightConnector1">
            <a:avLst/>
          </a:prstGeom>
          <a:noFill/>
          <a:ln w="19050" cap="flat" cmpd="sng">
            <a:solidFill>
              <a:schemeClr val="dk1"/>
            </a:solidFill>
            <a:prstDash val="solid"/>
            <a:round/>
            <a:headEnd type="none" w="sm" len="sm"/>
            <a:tailEnd type="triangle" w="med" len="med"/>
          </a:ln>
        </p:spPr>
      </p:cxnSp>
      <p:cxnSp>
        <p:nvCxnSpPr>
          <p:cNvPr id="205" name="Google Shape;205;p23"/>
          <p:cNvCxnSpPr/>
          <p:nvPr/>
        </p:nvCxnSpPr>
        <p:spPr>
          <a:xfrm>
            <a:off x="304800" y="1600200"/>
            <a:ext cx="762000" cy="0"/>
          </a:xfrm>
          <a:prstGeom prst="straightConnector1">
            <a:avLst/>
          </a:prstGeom>
          <a:noFill/>
          <a:ln w="19050" cap="flat" cmpd="sng">
            <a:solidFill>
              <a:schemeClr val="dk1"/>
            </a:solidFill>
            <a:prstDash val="solid"/>
            <a:round/>
            <a:headEnd type="none" w="sm" len="sm"/>
            <a:tailEnd type="triangle" w="med" len="med"/>
          </a:ln>
        </p:spPr>
      </p:cxnSp>
      <p:cxnSp>
        <p:nvCxnSpPr>
          <p:cNvPr id="206" name="Google Shape;206;p23"/>
          <p:cNvCxnSpPr/>
          <p:nvPr/>
        </p:nvCxnSpPr>
        <p:spPr>
          <a:xfrm flipH="1">
            <a:off x="5486400" y="4876800"/>
            <a:ext cx="762000" cy="1295400"/>
          </a:xfrm>
          <a:prstGeom prst="straightConnector1">
            <a:avLst/>
          </a:prstGeom>
          <a:noFill/>
          <a:ln w="19050" cap="flat" cmpd="sng">
            <a:solidFill>
              <a:schemeClr val="dk1"/>
            </a:solidFill>
            <a:prstDash val="solid"/>
            <a:round/>
            <a:headEnd type="none" w="sm" len="sm"/>
            <a:tailEnd type="triangle" w="med" len="med"/>
          </a:ln>
        </p:spPr>
      </p:cxnSp>
      <p:cxnSp>
        <p:nvCxnSpPr>
          <p:cNvPr id="207" name="Google Shape;207;p23"/>
          <p:cNvCxnSpPr/>
          <p:nvPr/>
        </p:nvCxnSpPr>
        <p:spPr>
          <a:xfrm>
            <a:off x="3886200" y="3505200"/>
            <a:ext cx="381000" cy="304800"/>
          </a:xfrm>
          <a:prstGeom prst="straightConnector1">
            <a:avLst/>
          </a:prstGeom>
          <a:noFill/>
          <a:ln w="19050" cap="flat" cmpd="sng">
            <a:solidFill>
              <a:schemeClr val="dk1"/>
            </a:solidFill>
            <a:prstDash val="solid"/>
            <a:round/>
            <a:headEnd type="none" w="sm" len="sm"/>
            <a:tailEnd type="triangle" w="med" len="med"/>
          </a:ln>
        </p:spPr>
      </p:cxnSp>
      <p:cxnSp>
        <p:nvCxnSpPr>
          <p:cNvPr id="208" name="Google Shape;208;p23"/>
          <p:cNvCxnSpPr/>
          <p:nvPr/>
        </p:nvCxnSpPr>
        <p:spPr>
          <a:xfrm>
            <a:off x="4114800" y="3200400"/>
            <a:ext cx="1981200" cy="0"/>
          </a:xfrm>
          <a:prstGeom prst="straightConnector1">
            <a:avLst/>
          </a:prstGeom>
          <a:noFill/>
          <a:ln w="19050" cap="flat" cmpd="sng">
            <a:solidFill>
              <a:schemeClr val="dk1"/>
            </a:solidFill>
            <a:prstDash val="solid"/>
            <a:round/>
            <a:headEnd type="none" w="sm" len="sm"/>
            <a:tailEnd type="triangle" w="med" len="med"/>
          </a:ln>
        </p:spPr>
      </p:cxnSp>
      <p:cxnSp>
        <p:nvCxnSpPr>
          <p:cNvPr id="209" name="Google Shape;209;p23"/>
          <p:cNvCxnSpPr/>
          <p:nvPr/>
        </p:nvCxnSpPr>
        <p:spPr>
          <a:xfrm rot="10800000">
            <a:off x="5562600" y="6324600"/>
            <a:ext cx="533400" cy="0"/>
          </a:xfrm>
          <a:prstGeom prst="straightConnector1">
            <a:avLst/>
          </a:prstGeom>
          <a:noFill/>
          <a:ln w="19050" cap="flat" cmpd="sng">
            <a:solidFill>
              <a:schemeClr val="dk1"/>
            </a:solidFill>
            <a:prstDash val="solid"/>
            <a:round/>
            <a:headEnd type="none" w="sm" len="sm"/>
            <a:tailEnd type="triangle" w="lg" len="lg"/>
          </a:ln>
        </p:spPr>
      </p:cxnSp>
      <p:sp>
        <p:nvSpPr>
          <p:cNvPr id="210" name="Google Shape;210;p23"/>
          <p:cNvSpPr txBox="1"/>
          <p:nvPr/>
        </p:nvSpPr>
        <p:spPr>
          <a:xfrm>
            <a:off x="8432792" y="5285693"/>
            <a:ext cx="53572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169</a:t>
            </a:r>
            <a:endParaRPr sz="18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232732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9: Modifying CICO for Some Students</a:t>
            </a:r>
          </a:p>
        </p:txBody>
      </p:sp>
    </p:spTree>
    <p:extLst>
      <p:ext uri="{BB962C8B-B14F-4D97-AF65-F5344CB8AC3E}">
        <p14:creationId xmlns:p14="http://schemas.microsoft.com/office/powerpoint/2010/main" val="30485311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9: Modifying CICO for Some Students</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solidFill>
                  <a:srgbClr val="00B050"/>
                </a:solidFill>
              </a:rPr>
              <a:t>Develop modifications to CICO based on student needs. </a:t>
            </a:r>
          </a:p>
          <a:p>
            <a:r>
              <a:rPr lang="en-US" dirty="0"/>
              <a:t>Understand key issues to consider when CICO is identified as a support for students receiving special education services. </a:t>
            </a:r>
          </a:p>
        </p:txBody>
      </p:sp>
    </p:spTree>
    <p:extLst>
      <p:ext uri="{BB962C8B-B14F-4D97-AF65-F5344CB8AC3E}">
        <p14:creationId xmlns:p14="http://schemas.microsoft.com/office/powerpoint/2010/main" val="39690654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5"/>
          <p:cNvSpPr txBox="1">
            <a:spLocks noGrp="1"/>
          </p:cNvSpPr>
          <p:nvPr>
            <p:ph type="title"/>
          </p:nvPr>
        </p:nvSpPr>
        <p:spPr>
          <a:xfrm>
            <a:off x="368844" y="191089"/>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How Do We Intensify the Intervention?</a:t>
            </a:r>
            <a:endParaRPr/>
          </a:p>
        </p:txBody>
      </p:sp>
      <p:sp>
        <p:nvSpPr>
          <p:cNvPr id="381" name="Google Shape;381;p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Provide more frequent feedback.</a:t>
            </a:r>
            <a:endParaRPr/>
          </a:p>
          <a:p>
            <a:pPr marL="342900" marR="0" lvl="0" indent="-342900" algn="l" rtl="0">
              <a:spcBef>
                <a:spcPts val="18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Individualize the feedback procedure.</a:t>
            </a:r>
            <a:endParaRPr/>
          </a:p>
          <a:p>
            <a:pPr marL="342900" marR="0" lvl="0" indent="-342900" algn="l" rtl="0">
              <a:spcBef>
                <a:spcPts val="18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Add a self-monitoring component.</a:t>
            </a:r>
            <a:endParaRPr/>
          </a:p>
          <a:p>
            <a:pPr marL="342900" marR="0" lvl="0" indent="-342900" algn="l" rtl="0">
              <a:spcBef>
                <a:spcPts val="18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Individualize the reinforcer.</a:t>
            </a:r>
            <a:endParaRPr/>
          </a:p>
          <a:p>
            <a:pPr marL="342900" marR="0" lvl="0" indent="-342900" algn="l" rtl="0">
              <a:spcBef>
                <a:spcPts val="18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Match features of intervention to function of behavior.</a:t>
            </a:r>
            <a:endParaRPr/>
          </a:p>
          <a:p>
            <a:pPr marL="342900" marR="0" lvl="0" indent="-342900" algn="l" rtl="0">
              <a:spcBef>
                <a:spcPts val="18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18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93731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How Do We Intensify the Intervention?</a:t>
            </a:r>
            <a:endParaRPr/>
          </a:p>
        </p:txBody>
      </p:sp>
      <p:sp>
        <p:nvSpPr>
          <p:cNvPr id="388" name="Google Shape;388;p46"/>
          <p:cNvSpPr txBox="1">
            <a:spLocks noGrp="1"/>
          </p:cNvSpPr>
          <p:nvPr>
            <p:ph type="body" idx="1"/>
          </p:nvPr>
        </p:nvSpPr>
        <p:spPr>
          <a:xfrm>
            <a:off x="457200" y="1600200"/>
            <a:ext cx="8377084"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Font typeface="Arial"/>
              <a:buNone/>
            </a:pPr>
            <a:r>
              <a:rPr lang="en-US" sz="3200" b="1" i="1" u="sng" strike="noStrike" cap="none">
                <a:solidFill>
                  <a:schemeClr val="dk1"/>
                </a:solidFill>
                <a:latin typeface="Calibri"/>
                <a:ea typeface="Calibri"/>
                <a:cs typeface="Calibri"/>
                <a:sym typeface="Calibri"/>
              </a:rPr>
              <a:t>Provide more frequent feedback</a:t>
            </a:r>
            <a:endParaRPr/>
          </a:p>
          <a:p>
            <a:pPr marL="342900" marR="0" lvl="0" indent="-342900" algn="l" rtl="0">
              <a:spcBef>
                <a:spcPts val="200"/>
              </a:spcBef>
              <a:spcAft>
                <a:spcPts val="0"/>
              </a:spcAft>
              <a:buClr>
                <a:srgbClr val="FF0000"/>
              </a:buClr>
              <a:buFont typeface="Arial"/>
              <a:buNone/>
            </a:pPr>
            <a:endParaRPr sz="1000" b="0" i="1"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Implement additional feedback session with the intervention facilitator (i.e. noon check-in).</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Allow for more frequent interactions between the student and his or her teachers                                  (i.e. shorten the time periods for ratings).</a:t>
            </a:r>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87096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txBox="1">
            <a:spLocks noGrp="1"/>
          </p:cNvSpPr>
          <p:nvPr>
            <p:ph type="title"/>
          </p:nvPr>
        </p:nvSpPr>
        <p:spPr>
          <a:xfrm>
            <a:off x="304800" y="2286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How Do We Intensify the Intervention?</a:t>
            </a:r>
            <a:endParaRPr/>
          </a:p>
        </p:txBody>
      </p:sp>
      <p:sp>
        <p:nvSpPr>
          <p:cNvPr id="395" name="Google Shape;395;p47"/>
          <p:cNvSpPr txBox="1">
            <a:spLocks noGrp="1"/>
          </p:cNvSpPr>
          <p:nvPr>
            <p:ph type="body" idx="1"/>
          </p:nvPr>
        </p:nvSpPr>
        <p:spPr>
          <a:xfrm>
            <a:off x="457200" y="1205346"/>
            <a:ext cx="8229600" cy="492081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Font typeface="Arial"/>
              <a:buNone/>
            </a:pPr>
            <a:r>
              <a:rPr lang="en-US" sz="3200" b="1" i="1" u="sng" strike="noStrike" cap="none">
                <a:solidFill>
                  <a:schemeClr val="dk1"/>
                </a:solidFill>
                <a:latin typeface="Calibri"/>
                <a:ea typeface="Calibri"/>
                <a:cs typeface="Calibri"/>
                <a:sym typeface="Calibri"/>
              </a:rPr>
              <a:t>Individualize the feedback procedure</a:t>
            </a:r>
            <a:endParaRPr sz="1000" b="0" i="1"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Allow the student to select the adult with whom he or she will regularly meet to review progress.</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Cross out behaviors on the DPR which are not problematic for the student.</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Be more specific with behaviors which are problematic.</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Make sure time periods which are problematic are monitored on the DPR.</a:t>
            </a:r>
            <a:endParaRPr/>
          </a:p>
        </p:txBody>
      </p:sp>
    </p:spTree>
    <p:extLst>
      <p:ext uri="{BB962C8B-B14F-4D97-AF65-F5344CB8AC3E}">
        <p14:creationId xmlns:p14="http://schemas.microsoft.com/office/powerpoint/2010/main" val="14797115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p:nvPr>
        </p:nvSpPr>
        <p:spPr>
          <a:xfrm>
            <a:off x="457200" y="274638"/>
            <a:ext cx="8229600" cy="10969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How Do We Intensify the Intervention?</a:t>
            </a:r>
            <a:endParaRPr/>
          </a:p>
        </p:txBody>
      </p:sp>
      <p:sp>
        <p:nvSpPr>
          <p:cNvPr id="402" name="Google Shape;402;p48"/>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rgbClr val="FF0000"/>
              </a:buClr>
              <a:buFont typeface="Arial"/>
              <a:buNone/>
            </a:pPr>
            <a:r>
              <a:rPr lang="en-US" sz="3200" b="1" i="1" u="sng" strike="noStrike" cap="none">
                <a:solidFill>
                  <a:schemeClr val="dk1"/>
                </a:solidFill>
                <a:latin typeface="Calibri"/>
                <a:ea typeface="Calibri"/>
                <a:cs typeface="Calibri"/>
                <a:sym typeface="Calibri"/>
              </a:rPr>
              <a:t>Add a Self-Monitoring Component</a:t>
            </a:r>
            <a:endParaRPr/>
          </a:p>
          <a:p>
            <a:pPr marL="514350" marR="0" lvl="0" indent="-514350" algn="l" rtl="0">
              <a:lnSpc>
                <a:spcPct val="90000"/>
              </a:lnSpc>
              <a:spcBef>
                <a:spcPts val="200"/>
              </a:spcBef>
              <a:spcAft>
                <a:spcPts val="0"/>
              </a:spcAft>
              <a:buClr>
                <a:srgbClr val="FF0000"/>
              </a:buClr>
              <a:buFont typeface="Arial"/>
              <a:buNone/>
            </a:pPr>
            <a:endParaRPr sz="10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640"/>
              </a:spcBef>
              <a:spcAft>
                <a:spcPts val="0"/>
              </a:spcAft>
              <a:buClr>
                <a:srgbClr val="FF0000"/>
              </a:buClr>
              <a:buSzPts val="3200"/>
              <a:buFont typeface="Arial"/>
              <a:buAutoNum type="arabicPeriod"/>
            </a:pPr>
            <a:r>
              <a:rPr lang="en-US" sz="3200" b="0" i="0" u="none" strike="noStrike" cap="none">
                <a:solidFill>
                  <a:schemeClr val="dk1"/>
                </a:solidFill>
                <a:latin typeface="Calibri"/>
                <a:ea typeface="Calibri"/>
                <a:cs typeface="Calibri"/>
                <a:sym typeface="Calibri"/>
              </a:rPr>
              <a:t>Identify target behavior</a:t>
            </a:r>
            <a:endParaRPr/>
          </a:p>
          <a:p>
            <a:pPr marL="514350" marR="0" lvl="0" indent="-514350" algn="l" rtl="0">
              <a:lnSpc>
                <a:spcPct val="90000"/>
              </a:lnSpc>
              <a:spcBef>
                <a:spcPts val="640"/>
              </a:spcBef>
              <a:spcAft>
                <a:spcPts val="0"/>
              </a:spcAft>
              <a:buClr>
                <a:srgbClr val="FF0000"/>
              </a:buClr>
              <a:buSzPts val="3200"/>
              <a:buFont typeface="Arial"/>
              <a:buAutoNum type="arabicPeriod"/>
            </a:pPr>
            <a:r>
              <a:rPr lang="en-US" sz="3200" b="0" i="0" u="none" strike="noStrike" cap="none">
                <a:solidFill>
                  <a:schemeClr val="dk1"/>
                </a:solidFill>
                <a:latin typeface="Calibri"/>
                <a:ea typeface="Calibri"/>
                <a:cs typeface="Calibri"/>
                <a:sym typeface="Calibri"/>
              </a:rPr>
              <a:t>Define the target behavior</a:t>
            </a:r>
            <a:endParaRPr/>
          </a:p>
          <a:p>
            <a:pPr marL="514350" marR="0" lvl="0" indent="-514350" algn="l" rtl="0">
              <a:lnSpc>
                <a:spcPct val="90000"/>
              </a:lnSpc>
              <a:spcBef>
                <a:spcPts val="640"/>
              </a:spcBef>
              <a:spcAft>
                <a:spcPts val="0"/>
              </a:spcAft>
              <a:buClr>
                <a:srgbClr val="FF0000"/>
              </a:buClr>
              <a:buSzPts val="3200"/>
              <a:buFont typeface="Arial"/>
              <a:buAutoNum type="arabicPeriod"/>
            </a:pPr>
            <a:r>
              <a:rPr lang="en-US" sz="3200" b="0" i="0" u="none" strike="noStrike" cap="none">
                <a:solidFill>
                  <a:schemeClr val="dk1"/>
                </a:solidFill>
                <a:latin typeface="Calibri"/>
                <a:ea typeface="Calibri"/>
                <a:cs typeface="Calibri"/>
                <a:sym typeface="Calibri"/>
              </a:rPr>
              <a:t>Collect baseline data</a:t>
            </a:r>
            <a:endParaRPr/>
          </a:p>
          <a:p>
            <a:pPr marL="514350" marR="0" lvl="0" indent="-514350" algn="l" rtl="0">
              <a:lnSpc>
                <a:spcPct val="90000"/>
              </a:lnSpc>
              <a:spcBef>
                <a:spcPts val="640"/>
              </a:spcBef>
              <a:spcAft>
                <a:spcPts val="0"/>
              </a:spcAft>
              <a:buClr>
                <a:srgbClr val="FF0000"/>
              </a:buClr>
              <a:buSzPts val="3200"/>
              <a:buFont typeface="Arial"/>
              <a:buAutoNum type="arabicPeriod"/>
            </a:pPr>
            <a:r>
              <a:rPr lang="en-US" sz="3200" b="0" i="0" u="none" strike="noStrike" cap="none">
                <a:solidFill>
                  <a:schemeClr val="dk1"/>
                </a:solidFill>
                <a:latin typeface="Calibri"/>
                <a:ea typeface="Calibri"/>
                <a:cs typeface="Calibri"/>
                <a:sym typeface="Calibri"/>
              </a:rPr>
              <a:t>Design procedure and materials</a:t>
            </a:r>
            <a:endParaRPr/>
          </a:p>
          <a:p>
            <a:pPr marL="514350" marR="0" lvl="0" indent="-514350" algn="l" rtl="0">
              <a:lnSpc>
                <a:spcPct val="90000"/>
              </a:lnSpc>
              <a:spcBef>
                <a:spcPts val="640"/>
              </a:spcBef>
              <a:spcAft>
                <a:spcPts val="0"/>
              </a:spcAft>
              <a:buClr>
                <a:srgbClr val="FF0000"/>
              </a:buClr>
              <a:buSzPts val="3200"/>
              <a:buFont typeface="Arial"/>
              <a:buAutoNum type="arabicPeriod"/>
            </a:pPr>
            <a:r>
              <a:rPr lang="en-US" sz="3200" b="0" i="0" u="none" strike="noStrike" cap="none">
                <a:solidFill>
                  <a:schemeClr val="dk1"/>
                </a:solidFill>
                <a:latin typeface="Calibri"/>
                <a:ea typeface="Calibri"/>
                <a:cs typeface="Calibri"/>
                <a:sym typeface="Calibri"/>
              </a:rPr>
              <a:t>Teach student to Self-Monitor</a:t>
            </a:r>
            <a:endParaRPr sz="3200" b="0" i="0" u="none" strike="noStrike" cap="none">
              <a:solidFill>
                <a:schemeClr val="dk1"/>
              </a:solidFill>
              <a:latin typeface="Calibri"/>
              <a:ea typeface="Calibri"/>
              <a:cs typeface="Calibri"/>
              <a:sym typeface="Calibri"/>
            </a:endParaRPr>
          </a:p>
          <a:p>
            <a:pPr marL="514350" marR="0" lvl="0" indent="-514350" algn="l" rtl="0">
              <a:lnSpc>
                <a:spcPct val="90000"/>
              </a:lnSpc>
              <a:spcBef>
                <a:spcPts val="640"/>
              </a:spcBef>
              <a:spcAft>
                <a:spcPts val="0"/>
              </a:spcAft>
              <a:buClr>
                <a:srgbClr val="FF0000"/>
              </a:buClr>
              <a:buSzPts val="3200"/>
              <a:buFont typeface="Arial"/>
              <a:buAutoNum type="arabicPeriod"/>
            </a:pPr>
            <a:r>
              <a:rPr lang="en-US" sz="3200" b="0" i="0" u="none" strike="noStrike" cap="none">
                <a:solidFill>
                  <a:schemeClr val="dk1"/>
                </a:solidFill>
                <a:latin typeface="Calibri"/>
                <a:ea typeface="Calibri"/>
                <a:cs typeface="Calibri"/>
                <a:sym typeface="Calibri"/>
              </a:rPr>
              <a:t>Monitor progress</a:t>
            </a:r>
            <a:endParaRPr/>
          </a:p>
          <a:p>
            <a:pPr marL="514350" marR="0" lvl="0" indent="-514350" algn="l" rtl="0">
              <a:lnSpc>
                <a:spcPct val="90000"/>
              </a:lnSpc>
              <a:spcBef>
                <a:spcPts val="640"/>
              </a:spcBef>
              <a:spcAft>
                <a:spcPts val="0"/>
              </a:spcAft>
              <a:buClr>
                <a:srgbClr val="FF0000"/>
              </a:buClr>
              <a:buSzPts val="3200"/>
              <a:buFont typeface="Arial"/>
              <a:buAutoNum type="arabicPeriod"/>
            </a:pPr>
            <a:r>
              <a:rPr lang="en-US" sz="3200" b="0" i="0" u="none" strike="noStrike" cap="none">
                <a:solidFill>
                  <a:schemeClr val="dk1"/>
                </a:solidFill>
                <a:latin typeface="Calibri"/>
                <a:ea typeface="Calibri"/>
                <a:cs typeface="Calibri"/>
                <a:sym typeface="Calibri"/>
              </a:rPr>
              <a:t>Follow up and fade</a:t>
            </a:r>
            <a:endParaRPr/>
          </a:p>
          <a:p>
            <a:pPr marL="514350" marR="0" lvl="0" indent="-311150" algn="l" rtl="0">
              <a:lnSpc>
                <a:spcPct val="90000"/>
              </a:lnSpc>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86937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How Do We Intensify the Intervention?</a:t>
            </a:r>
            <a:endParaRPr/>
          </a:p>
        </p:txBody>
      </p:sp>
      <p:sp>
        <p:nvSpPr>
          <p:cNvPr id="409" name="Google Shape;409;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Font typeface="Arial"/>
              <a:buNone/>
            </a:pPr>
            <a:r>
              <a:rPr lang="en-US" sz="3200" b="1" i="1" u="sng" strike="noStrike" cap="none">
                <a:solidFill>
                  <a:schemeClr val="dk1"/>
                </a:solidFill>
                <a:latin typeface="Calibri"/>
                <a:ea typeface="Calibri"/>
                <a:cs typeface="Calibri"/>
                <a:sym typeface="Calibri"/>
              </a:rPr>
              <a:t>Individualize the reinforcer</a:t>
            </a:r>
            <a:endParaRPr sz="3200" b="1" i="1" u="sng" strike="noStrike" cap="none">
              <a:solidFill>
                <a:schemeClr val="dk1"/>
              </a:solidFill>
              <a:latin typeface="Calibri"/>
              <a:ea typeface="Calibri"/>
              <a:cs typeface="Calibri"/>
              <a:sym typeface="Calibri"/>
            </a:endParaRPr>
          </a:p>
          <a:p>
            <a:pPr marL="342900" marR="0" lvl="0" indent="-342900" algn="l" rtl="0">
              <a:spcBef>
                <a:spcPts val="200"/>
              </a:spcBef>
              <a:spcAft>
                <a:spcPts val="0"/>
              </a:spcAft>
              <a:buClr>
                <a:srgbClr val="FF0000"/>
              </a:buClr>
              <a:buFont typeface="Arial"/>
              <a:buNone/>
            </a:pPr>
            <a:endParaRPr sz="1000" b="0" i="1"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Collaboratively develop an individualized contract that specifies the reinforcers the student will earn.</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Allow the student to select an adult with whom he or she can spend additional time. </a:t>
            </a:r>
            <a:endParaRPr/>
          </a:p>
          <a:p>
            <a:pPr marL="342900" marR="0" lvl="0" indent="-34290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 </a:t>
            </a:r>
            <a:endParaRPr/>
          </a:p>
          <a:p>
            <a:pPr marL="342900" marR="0" lvl="0" indent="-34290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2899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0"/>
          <p:cNvSpPr txBox="1">
            <a:spLocks noGrp="1"/>
          </p:cNvSpPr>
          <p:nvPr>
            <p:ph type="title"/>
          </p:nvPr>
        </p:nvSpPr>
        <p:spPr>
          <a:xfrm>
            <a:off x="208547" y="274638"/>
            <a:ext cx="8478253"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Example Modifications for the CICO Intervention</a:t>
            </a:r>
            <a:endParaRPr/>
          </a:p>
        </p:txBody>
      </p:sp>
      <p:pic>
        <p:nvPicPr>
          <p:cNvPr id="416" name="Google Shape;416;p50"/>
          <p:cNvPicPr preferRelativeResize="0"/>
          <p:nvPr/>
        </p:nvPicPr>
        <p:blipFill rotWithShape="1">
          <a:blip r:embed="rId3">
            <a:alphaModFix/>
          </a:blip>
          <a:srcRect/>
          <a:stretch/>
        </p:blipFill>
        <p:spPr>
          <a:xfrm>
            <a:off x="208546" y="1554480"/>
            <a:ext cx="8807437" cy="4498848"/>
          </a:xfrm>
          <a:prstGeom prst="rect">
            <a:avLst/>
          </a:prstGeom>
          <a:noFill/>
          <a:ln>
            <a:noFill/>
          </a:ln>
        </p:spPr>
      </p:pic>
    </p:spTree>
    <p:extLst>
      <p:ext uri="{BB962C8B-B14F-4D97-AF65-F5344CB8AC3E}">
        <p14:creationId xmlns:p14="http://schemas.microsoft.com/office/powerpoint/2010/main" val="27481719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10: CICO Adaptations for Preschool</a:t>
            </a:r>
          </a:p>
        </p:txBody>
      </p:sp>
    </p:spTree>
    <p:extLst>
      <p:ext uri="{BB962C8B-B14F-4D97-AF65-F5344CB8AC3E}">
        <p14:creationId xmlns:p14="http://schemas.microsoft.com/office/powerpoint/2010/main" val="25390707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10: CICO Adaptations for Preschool</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t>Develop CICO Adaptations for Preschool implementation. </a:t>
            </a:r>
          </a:p>
        </p:txBody>
      </p:sp>
    </p:spTree>
    <p:extLst>
      <p:ext uri="{BB962C8B-B14F-4D97-AF65-F5344CB8AC3E}">
        <p14:creationId xmlns:p14="http://schemas.microsoft.com/office/powerpoint/2010/main" val="348296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title"/>
          </p:nvPr>
        </p:nvSpPr>
        <p:spPr>
          <a:xfrm>
            <a:off x="242888" y="274638"/>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Implementation Example</a:t>
            </a:r>
            <a:endParaRPr/>
          </a:p>
        </p:txBody>
      </p:sp>
      <p:sp>
        <p:nvSpPr>
          <p:cNvPr id="216" name="Google Shape;216;p27"/>
          <p:cNvSpPr txBox="1">
            <a:spLocks noGrp="1"/>
          </p:cNvSpPr>
          <p:nvPr>
            <p:ph type="body" idx="1"/>
          </p:nvPr>
        </p:nvSpPr>
        <p:spPr>
          <a:xfrm>
            <a:off x="228600" y="1443038"/>
            <a:ext cx="8763000" cy="525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Morning Check-in</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Consistent location</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Begin with positive greeting</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Prompt for picking up Daily Progress Report (DPR)</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Prepare for day (breakfast, pencil, paper, planner)</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Reminder of expectations</a:t>
            </a:r>
            <a:endParaRPr/>
          </a:p>
          <a:p>
            <a:pPr marL="457200" marR="0" lvl="1" indent="0" algn="l" rtl="0">
              <a:lnSpc>
                <a:spcPct val="90000"/>
              </a:lnSpc>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a:p>
            <a:pPr marL="457200" marR="0" lvl="1" indent="0" algn="l" rtl="0">
              <a:lnSpc>
                <a:spcPct val="90000"/>
              </a:lnSpc>
              <a:spcBef>
                <a:spcPts val="56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Provides access to positive adult attention, precorrect for behavioral and academic expectations and organizing student materials. </a:t>
            </a:r>
            <a:endParaRPr/>
          </a:p>
          <a:p>
            <a:pPr marL="742950" marR="0" lvl="1" indent="-107950" algn="l" rtl="0">
              <a:lnSpc>
                <a:spcPct val="90000"/>
              </a:lnSpc>
              <a:spcBef>
                <a:spcPts val="560"/>
              </a:spcBef>
              <a:spcAft>
                <a:spcPts val="0"/>
              </a:spcAft>
              <a:buClr>
                <a:srgbClr val="FF0000"/>
              </a:buClr>
              <a:buSzPts val="2800"/>
              <a:buFont typeface="Arial"/>
              <a:buNone/>
            </a:pPr>
            <a:endParaRPr sz="2800" b="0" i="0" u="none" strike="noStrike" cap="none">
              <a:solidFill>
                <a:schemeClr val="dk1"/>
              </a:solidFill>
              <a:latin typeface="Calibri"/>
              <a:ea typeface="Calibri"/>
              <a:cs typeface="Calibri"/>
              <a:sym typeface="Calibri"/>
            </a:endParaRPr>
          </a:p>
          <a:p>
            <a:pPr marL="742950" marR="0" lvl="1" indent="-133350" algn="l" rtl="0">
              <a:lnSpc>
                <a:spcPct val="90000"/>
              </a:lnSpc>
              <a:spcBef>
                <a:spcPts val="480"/>
              </a:spcBef>
              <a:spcAft>
                <a:spcPts val="0"/>
              </a:spcAft>
              <a:buClr>
                <a:srgbClr val="FF0000"/>
              </a:buClr>
              <a:buSzPts val="2400"/>
              <a:buFont typeface="Arial"/>
              <a:buNone/>
            </a:pPr>
            <a:endParaRPr sz="2400" b="1" i="0" u="none" strike="noStrike" cap="none">
              <a:solidFill>
                <a:schemeClr val="dk1"/>
              </a:solidFill>
              <a:latin typeface="Calibri"/>
              <a:ea typeface="Calibri"/>
              <a:cs typeface="Calibri"/>
              <a:sym typeface="Calibri"/>
            </a:endParaRPr>
          </a:p>
          <a:p>
            <a:pPr marL="742950" marR="0" lvl="1" indent="-133350" algn="l" rtl="0">
              <a:lnSpc>
                <a:spcPct val="90000"/>
              </a:lnSpc>
              <a:spcBef>
                <a:spcPts val="480"/>
              </a:spcBef>
              <a:spcAft>
                <a:spcPts val="0"/>
              </a:spcAft>
              <a:buClr>
                <a:srgbClr val="FF0000"/>
              </a:buClr>
              <a:buSzPts val="2400"/>
              <a:buFont typeface="Arial"/>
              <a:buNone/>
            </a:pPr>
            <a:endParaRPr sz="2400" b="1"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73522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Preschool Implementation</a:t>
            </a:r>
            <a:endParaRPr/>
          </a:p>
        </p:txBody>
      </p:sp>
      <p:sp>
        <p:nvSpPr>
          <p:cNvPr id="751" name="Google Shape;751;p90"/>
          <p:cNvSpPr txBox="1">
            <a:spLocks noGrp="1"/>
          </p:cNvSpPr>
          <p:nvPr>
            <p:ph type="body" idx="1"/>
          </p:nvPr>
        </p:nvSpPr>
        <p:spPr>
          <a:xfrm>
            <a:off x="457200" y="1600200"/>
            <a:ext cx="8229600" cy="491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Many key features remain the same even within Preschool implementation.</a:t>
            </a:r>
            <a:endParaRPr sz="3200" b="0" i="0" u="none" strike="noStrike" cap="none">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Intervention is continuously available.</a:t>
            </a:r>
            <a:endParaRPr sz="2800" b="0" i="0" u="none" strike="noStrike" cap="none">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Students receive intervention quickly.</a:t>
            </a:r>
            <a:endParaRPr sz="2800" b="0" i="0" u="none" strike="noStrike" cap="none">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Daily check-in </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Daily check-out</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Copy of DPR sent home for signature and returned the following day.</a:t>
            </a:r>
            <a:endParaRPr sz="2800" b="0" i="0" u="none" strike="noStrike" cap="none">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a:p>
            <a:pPr marL="342900" marR="0" lvl="0" indent="-342900" algn="ctr" rtl="0">
              <a:lnSpc>
                <a:spcPct val="90000"/>
              </a:lnSpc>
              <a:spcBef>
                <a:spcPts val="400"/>
              </a:spcBef>
              <a:spcAft>
                <a:spcPts val="0"/>
              </a:spcAft>
              <a:buClr>
                <a:srgbClr val="FF0000"/>
              </a:buClr>
              <a:buFont typeface="Arial"/>
              <a:buNone/>
            </a:pPr>
            <a:r>
              <a:rPr lang="en-US" sz="2000" b="0" i="0" u="none" strike="noStrike" cap="none">
                <a:solidFill>
                  <a:schemeClr val="dk1"/>
                </a:solidFill>
                <a:latin typeface="Calibri"/>
                <a:ea typeface="Calibri"/>
                <a:cs typeface="Calibri"/>
                <a:sym typeface="Calibri"/>
              </a:rPr>
              <a:t>(Crone, Hawken &amp; Horner, p. 152)</a:t>
            </a:r>
            <a:endParaRPr/>
          </a:p>
          <a:p>
            <a:pPr marL="342900" marR="0" lvl="0" indent="-139700" algn="l" rtl="0">
              <a:lnSpc>
                <a:spcPct val="90000"/>
              </a:lnSpc>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74521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7"/>
          <p:cNvSpPr txBox="1">
            <a:spLocks noGrp="1"/>
          </p:cNvSpPr>
          <p:nvPr>
            <p:ph type="title"/>
          </p:nvPr>
        </p:nvSpPr>
        <p:spPr>
          <a:xfrm>
            <a:off x="457200" y="0"/>
            <a:ext cx="8229600" cy="67075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Early Childhood DPR</a:t>
            </a:r>
            <a:endParaRPr sz="3959" b="0" i="0" u="none" strike="noStrike" cap="none">
              <a:solidFill>
                <a:schemeClr val="dk1"/>
              </a:solidFill>
              <a:latin typeface="Calibri"/>
              <a:ea typeface="Calibri"/>
              <a:cs typeface="Calibri"/>
              <a:sym typeface="Calibri"/>
            </a:endParaRPr>
          </a:p>
        </p:txBody>
      </p:sp>
      <p:pic>
        <p:nvPicPr>
          <p:cNvPr id="459" name="Google Shape;459;p57"/>
          <p:cNvPicPr preferRelativeResize="0">
            <a:picLocks noGrp="1"/>
          </p:cNvPicPr>
          <p:nvPr>
            <p:ph type="body" idx="1"/>
          </p:nvPr>
        </p:nvPicPr>
        <p:blipFill rotWithShape="1">
          <a:blip r:embed="rId3">
            <a:alphaModFix/>
          </a:blip>
          <a:srcRect/>
          <a:stretch/>
        </p:blipFill>
        <p:spPr>
          <a:xfrm>
            <a:off x="2791633" y="670759"/>
            <a:ext cx="3099660" cy="5858881"/>
          </a:xfrm>
          <a:prstGeom prst="rect">
            <a:avLst/>
          </a:prstGeom>
          <a:noFill/>
          <a:ln>
            <a:noFill/>
          </a:ln>
        </p:spPr>
      </p:pic>
    </p:spTree>
    <p:extLst>
      <p:ext uri="{BB962C8B-B14F-4D97-AF65-F5344CB8AC3E}">
        <p14:creationId xmlns:p14="http://schemas.microsoft.com/office/powerpoint/2010/main" val="8362723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11: CICO Adaptations for High School</a:t>
            </a:r>
          </a:p>
        </p:txBody>
      </p:sp>
    </p:spTree>
    <p:extLst>
      <p:ext uri="{BB962C8B-B14F-4D97-AF65-F5344CB8AC3E}">
        <p14:creationId xmlns:p14="http://schemas.microsoft.com/office/powerpoint/2010/main" val="7503035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11: CICO Adaptations for High School</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t>Develop CICO Adaptations for High School Implementation. </a:t>
            </a:r>
          </a:p>
        </p:txBody>
      </p:sp>
    </p:spTree>
    <p:extLst>
      <p:ext uri="{BB962C8B-B14F-4D97-AF65-F5344CB8AC3E}">
        <p14:creationId xmlns:p14="http://schemas.microsoft.com/office/powerpoint/2010/main" val="336706035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Middle School Implementation</a:t>
            </a:r>
            <a:endParaRPr/>
          </a:p>
        </p:txBody>
      </p:sp>
      <p:sp>
        <p:nvSpPr>
          <p:cNvPr id="758" name="Google Shape;758;p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Font typeface="Arial"/>
              <a:buNone/>
            </a:pPr>
            <a:r>
              <a:rPr lang="en-US" sz="3200" b="0" i="0" u="none" strike="noStrike" cap="none" dirty="0">
                <a:solidFill>
                  <a:schemeClr val="dk1"/>
                </a:solidFill>
                <a:latin typeface="Calibri"/>
                <a:ea typeface="Calibri"/>
                <a:cs typeface="Calibri"/>
                <a:sym typeface="Calibri"/>
              </a:rPr>
              <a:t>Can be challenging in following ways:</a:t>
            </a:r>
            <a:endParaRPr dirty="0"/>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They are now in a Secondary world.</a:t>
            </a:r>
            <a:endParaRPr dirty="0"/>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Reinforcers are different from elementary.</a:t>
            </a:r>
            <a:endParaRPr sz="32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DPR carries a stigma.</a:t>
            </a: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2963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High School Implementation</a:t>
            </a:r>
            <a:endParaRPr/>
          </a:p>
        </p:txBody>
      </p:sp>
      <p:sp>
        <p:nvSpPr>
          <p:cNvPr id="765" name="Google Shape;765;p9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More complex because…</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Peer attention is more reinforcing than adult attention.</a:t>
            </a:r>
            <a:endParaRPr sz="32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Students are expected to self-manage both social and academic behaviors.</a:t>
            </a:r>
            <a:endParaRPr sz="32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Size of school makes coordination among adults more complex.</a:t>
            </a:r>
            <a:endParaRPr sz="3200" b="0" i="0" u="none" strike="noStrike" cap="none">
              <a:solidFill>
                <a:schemeClr val="dk1"/>
              </a:solidFill>
              <a:latin typeface="Calibri"/>
              <a:ea typeface="Calibri"/>
              <a:cs typeface="Calibri"/>
              <a:sym typeface="Calibri"/>
            </a:endParaRPr>
          </a:p>
          <a:p>
            <a:pPr marL="342900" marR="0" lvl="0" indent="-342900" algn="ctr" rtl="0">
              <a:lnSpc>
                <a:spcPct val="90000"/>
              </a:lnSpc>
              <a:spcBef>
                <a:spcPts val="400"/>
              </a:spcBef>
              <a:spcAft>
                <a:spcPts val="0"/>
              </a:spcAft>
              <a:buClr>
                <a:srgbClr val="FF0000"/>
              </a:buClr>
              <a:buFont typeface="Arial"/>
              <a:buNone/>
            </a:pPr>
            <a:endParaRPr sz="2000" b="0" i="0" u="none" strike="noStrike" cap="none">
              <a:solidFill>
                <a:schemeClr val="dk1"/>
              </a:solidFill>
              <a:latin typeface="Calibri"/>
              <a:ea typeface="Calibri"/>
              <a:cs typeface="Calibri"/>
              <a:sym typeface="Calibri"/>
            </a:endParaRPr>
          </a:p>
          <a:p>
            <a:pPr marL="342900" marR="0" lvl="0" indent="-342900" algn="ctr" rtl="0">
              <a:lnSpc>
                <a:spcPct val="90000"/>
              </a:lnSpc>
              <a:spcBef>
                <a:spcPts val="400"/>
              </a:spcBef>
              <a:spcAft>
                <a:spcPts val="0"/>
              </a:spcAft>
              <a:buClr>
                <a:srgbClr val="FF0000"/>
              </a:buClr>
              <a:buFont typeface="Arial"/>
              <a:buNone/>
            </a:pPr>
            <a:r>
              <a:rPr lang="en-US" sz="2000" b="0" i="0" u="none" strike="noStrike" cap="none">
                <a:solidFill>
                  <a:schemeClr val="dk1"/>
                </a:solidFill>
                <a:latin typeface="Calibri"/>
                <a:ea typeface="Calibri"/>
                <a:cs typeface="Calibri"/>
                <a:sym typeface="Calibri"/>
              </a:rPr>
              <a:t>(Crone, Hawken &amp; Horner, p. 124)</a:t>
            </a:r>
            <a:endParaRPr/>
          </a:p>
        </p:txBody>
      </p:sp>
    </p:spTree>
    <p:extLst>
      <p:ext uri="{BB962C8B-B14F-4D97-AF65-F5344CB8AC3E}">
        <p14:creationId xmlns:p14="http://schemas.microsoft.com/office/powerpoint/2010/main" val="34792837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12: CICO Cultural Considerations</a:t>
            </a:r>
          </a:p>
        </p:txBody>
      </p:sp>
    </p:spTree>
    <p:extLst>
      <p:ext uri="{BB962C8B-B14F-4D97-AF65-F5344CB8AC3E}">
        <p14:creationId xmlns:p14="http://schemas.microsoft.com/office/powerpoint/2010/main" val="7205566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12: CICO Cultural Considerations</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t>Understand the core components of cultural competence. </a:t>
            </a:r>
          </a:p>
          <a:p>
            <a:r>
              <a:rPr lang="en-US" dirty="0"/>
              <a:t>Develop modifications to culturally adapt Tier 2 Systems and CICO for intended consumers. </a:t>
            </a:r>
          </a:p>
        </p:txBody>
      </p:sp>
    </p:spTree>
    <p:extLst>
      <p:ext uri="{BB962C8B-B14F-4D97-AF65-F5344CB8AC3E}">
        <p14:creationId xmlns:p14="http://schemas.microsoft.com/office/powerpoint/2010/main" val="275354619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Culture Considerations</a:t>
            </a:r>
            <a:endParaRPr/>
          </a:p>
        </p:txBody>
      </p:sp>
      <p:sp>
        <p:nvSpPr>
          <p:cNvPr id="772" name="Google Shape;772;p9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Know your own cultural background.</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Know  the cultural background of students.</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Culturally appropriate Intervention process.</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17670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Cultural Adaptations to Consider</a:t>
            </a:r>
            <a:endParaRPr/>
          </a:p>
        </p:txBody>
      </p:sp>
      <p:sp>
        <p:nvSpPr>
          <p:cNvPr id="779" name="Google Shape;779;p9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Tier 2 Team makeup</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Referral System</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School-home communication</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Reinforcement System</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Data-based decision making</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Behavior expectations and teach feedback</a:t>
            </a:r>
            <a:endParaRPr/>
          </a:p>
        </p:txBody>
      </p:sp>
    </p:spTree>
    <p:extLst>
      <p:ext uri="{BB962C8B-B14F-4D97-AF65-F5344CB8AC3E}">
        <p14:creationId xmlns:p14="http://schemas.microsoft.com/office/powerpoint/2010/main" val="2184844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457200" y="274638"/>
            <a:ext cx="8229600" cy="4390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Check in Example</a:t>
            </a:r>
            <a:endParaRPr sz="3600" b="0" i="0" u="none" strike="noStrike" cap="none">
              <a:solidFill>
                <a:schemeClr val="dk1"/>
              </a:solidFill>
              <a:latin typeface="Calibri"/>
              <a:ea typeface="Calibri"/>
              <a:cs typeface="Calibri"/>
              <a:sym typeface="Calibri"/>
            </a:endParaRPr>
          </a:p>
        </p:txBody>
      </p:sp>
      <p:pic>
        <p:nvPicPr>
          <p:cNvPr id="223" name="Google Shape;223;p28"/>
          <p:cNvPicPr preferRelativeResize="0">
            <a:picLocks noGrp="1"/>
          </p:cNvPicPr>
          <p:nvPr>
            <p:ph type="body" idx="1"/>
          </p:nvPr>
        </p:nvPicPr>
        <p:blipFill rotWithShape="1">
          <a:blip r:embed="rId3">
            <a:alphaModFix/>
          </a:blip>
          <a:srcRect/>
          <a:stretch/>
        </p:blipFill>
        <p:spPr>
          <a:xfrm>
            <a:off x="1271239" y="973848"/>
            <a:ext cx="6869151" cy="5152316"/>
          </a:xfrm>
          <a:prstGeom prst="rect">
            <a:avLst/>
          </a:prstGeom>
          <a:noFill/>
          <a:ln>
            <a:noFill/>
          </a:ln>
        </p:spPr>
      </p:pic>
    </p:spTree>
    <p:extLst>
      <p:ext uri="{BB962C8B-B14F-4D97-AF65-F5344CB8AC3E}">
        <p14:creationId xmlns:p14="http://schemas.microsoft.com/office/powerpoint/2010/main" val="4712104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23"/>
          <p:cNvSpPr txBox="1">
            <a:spLocks noGrp="1"/>
          </p:cNvSpPr>
          <p:nvPr>
            <p:ph type="title"/>
          </p:nvPr>
        </p:nvSpPr>
        <p:spPr>
          <a:xfrm>
            <a:off x="457200" y="228600"/>
            <a:ext cx="8229600" cy="411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Resources</a:t>
            </a:r>
            <a:endParaRPr/>
          </a:p>
        </p:txBody>
      </p:sp>
      <p:sp>
        <p:nvSpPr>
          <p:cNvPr id="1026" name="Google Shape;1026;p123"/>
          <p:cNvSpPr txBox="1">
            <a:spLocks noGrp="1"/>
          </p:cNvSpPr>
          <p:nvPr>
            <p:ph type="body" idx="1"/>
          </p:nvPr>
        </p:nvSpPr>
        <p:spPr>
          <a:xfrm>
            <a:off x="457200" y="838200"/>
            <a:ext cx="8229600" cy="5287963"/>
          </a:xfrm>
          <a:prstGeom prst="rect">
            <a:avLst/>
          </a:prstGeom>
          <a:noFill/>
          <a:ln>
            <a:noFill/>
          </a:ln>
        </p:spPr>
        <p:txBody>
          <a:bodyPr spcFirstLastPara="1" wrap="square" lIns="91425" tIns="45700" rIns="91425" bIns="45700" anchor="t" anchorCtr="0">
            <a:noAutofit/>
          </a:bodyPr>
          <a:lstStyle/>
          <a:p>
            <a:pPr marL="342900" marR="0" lvl="0" indent="-279400" algn="l" rtl="0">
              <a:spcBef>
                <a:spcPts val="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C. &amp; Horner, R. H.  (2003).  Building Positive Behavior Support Systems in Schools:  Functional Behavioral Assessment.  New York:  The Guilford Press. </a:t>
            </a:r>
            <a:endParaRPr/>
          </a:p>
          <a:p>
            <a:pPr marL="342900" marR="0" lvl="0" indent="-342900" algn="l" rtl="0">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A., Hawken, L. S.. &amp; Horner, R. H.  (2010).  </a:t>
            </a:r>
            <a:r>
              <a:rPr lang="en-US" sz="2000" b="0" i="1" u="none" strike="noStrike" cap="none">
                <a:solidFill>
                  <a:schemeClr val="dk1"/>
                </a:solidFill>
                <a:latin typeface="Calibri"/>
                <a:ea typeface="Calibri"/>
                <a:cs typeface="Calibri"/>
                <a:sym typeface="Calibri"/>
              </a:rPr>
              <a:t>Responding to Problem Behavior in Schools:  The Behavior Education Program.</a:t>
            </a:r>
            <a:r>
              <a:rPr lang="en-US" sz="2000" b="0" i="0" u="none" strike="noStrike" cap="none">
                <a:solidFill>
                  <a:schemeClr val="dk1"/>
                </a:solidFill>
                <a:latin typeface="Calibri"/>
                <a:ea typeface="Calibri"/>
                <a:cs typeface="Calibri"/>
                <a:sym typeface="Calibri"/>
              </a:rPr>
              <a:t>  New York:  The Guilford Press.</a:t>
            </a:r>
            <a:endParaRPr/>
          </a:p>
          <a:p>
            <a:pPr marL="342900" marR="0" lvl="0" indent="-279400" algn="l" rtl="0">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A., Horner, R. H. &amp; Hawken, L. S.  (2004).  </a:t>
            </a:r>
            <a:r>
              <a:rPr lang="en-US" sz="2000" b="0" i="1" u="none" strike="noStrike" cap="none">
                <a:solidFill>
                  <a:schemeClr val="dk1"/>
                </a:solidFill>
                <a:latin typeface="Calibri"/>
                <a:ea typeface="Calibri"/>
                <a:cs typeface="Calibri"/>
                <a:sym typeface="Calibri"/>
              </a:rPr>
              <a:t>Responding to Problem Behavior in Schools:  The Behavior Education Program.</a:t>
            </a:r>
            <a:r>
              <a:rPr lang="en-US" sz="2000" b="0" i="0" u="none" strike="noStrike" cap="none">
                <a:solidFill>
                  <a:schemeClr val="dk1"/>
                </a:solidFill>
                <a:latin typeface="Calibri"/>
                <a:ea typeface="Calibri"/>
                <a:cs typeface="Calibri"/>
                <a:sym typeface="Calibri"/>
              </a:rPr>
              <a:t>  New York:  The Guilford Press.</a:t>
            </a:r>
            <a:endParaRPr/>
          </a:p>
          <a:p>
            <a:pPr marL="342900" marR="0" lvl="0" indent="-279400" algn="l" rtl="0">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Hawken, L.S., Pettersson, H., Mootz, J. &amp; Anderson, C.  (2005).  </a:t>
            </a:r>
            <a:r>
              <a:rPr lang="en-US" sz="2000" b="0" i="1" u="none" strike="noStrike" cap="none">
                <a:solidFill>
                  <a:schemeClr val="dk1"/>
                </a:solidFill>
                <a:latin typeface="Calibri"/>
                <a:ea typeface="Calibri"/>
                <a:cs typeface="Calibri"/>
                <a:sym typeface="Calibri"/>
              </a:rPr>
              <a:t>The Behavior Education Program:  A Check-in, Check-out Intervention for Students at Risk</a:t>
            </a:r>
            <a:r>
              <a:rPr lang="en-US" sz="2000" b="0" i="0" u="none" strike="noStrike" cap="none">
                <a:solidFill>
                  <a:schemeClr val="dk1"/>
                </a:solidFill>
                <a:latin typeface="Calibri"/>
                <a:ea typeface="Calibri"/>
                <a:cs typeface="Calibri"/>
                <a:sym typeface="Calibri"/>
              </a:rPr>
              <a:t>.  New York:  Guilford Publications.</a:t>
            </a:r>
            <a:endParaRPr/>
          </a:p>
          <a:p>
            <a:pPr marL="342900" marR="0" lvl="0" indent="-342900" algn="l" rtl="0">
              <a:spcBef>
                <a:spcPts val="160"/>
              </a:spcBef>
              <a:spcAft>
                <a:spcPts val="0"/>
              </a:spcAft>
              <a:buClr>
                <a:srgbClr val="FF0000"/>
              </a:buClr>
              <a:buFont typeface="Arial"/>
              <a:buNone/>
            </a:pPr>
            <a:endParaRPr sz="800" b="0" i="0" u="none" strike="noStrike" cap="none">
              <a:solidFill>
                <a:schemeClr val="dk1"/>
              </a:solidFill>
              <a:latin typeface="Calibri"/>
              <a:ea typeface="Calibri"/>
              <a:cs typeface="Calibri"/>
              <a:sym typeface="Calibri"/>
            </a:endParaRPr>
          </a:p>
          <a:p>
            <a:pPr marL="342900" marR="0" lvl="0" indent="-342900" algn="l" rtl="0">
              <a:spcBef>
                <a:spcPts val="360"/>
              </a:spcBef>
              <a:spcAft>
                <a:spcPts val="0"/>
              </a:spcAft>
              <a:buClr>
                <a:srgbClr val="FF0000"/>
              </a:buClr>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Font typeface="Arial"/>
              <a:buNone/>
            </a:pPr>
            <a:endParaRPr sz="2000" b="0" i="1"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Font typeface="Arial"/>
              <a:buNone/>
            </a:pPr>
            <a:endParaRPr sz="2000" b="0" i="1" u="none" strike="noStrike" cap="none">
              <a:solidFill>
                <a:schemeClr val="dk1"/>
              </a:solidFill>
              <a:latin typeface="Calibri"/>
              <a:ea typeface="Calibri"/>
              <a:cs typeface="Calibri"/>
              <a:sym typeface="Calibri"/>
            </a:endParaRPr>
          </a:p>
          <a:p>
            <a:pPr marL="342900" marR="0" lvl="0" indent="-228600" algn="l" rtl="0">
              <a:spcBef>
                <a:spcPts val="360"/>
              </a:spcBef>
              <a:spcAft>
                <a:spcPts val="0"/>
              </a:spcAft>
              <a:buClr>
                <a:srgbClr val="FF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2778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24"/>
          <p:cNvSpPr txBox="1">
            <a:spLocks noGrp="1"/>
          </p:cNvSpPr>
          <p:nvPr>
            <p:ph type="title"/>
          </p:nvPr>
        </p:nvSpPr>
        <p:spPr>
          <a:xfrm>
            <a:off x="457200" y="228600"/>
            <a:ext cx="8229600" cy="411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Resources</a:t>
            </a:r>
            <a:endParaRPr/>
          </a:p>
        </p:txBody>
      </p:sp>
      <p:sp>
        <p:nvSpPr>
          <p:cNvPr id="1032" name="Google Shape;1032;p124"/>
          <p:cNvSpPr txBox="1">
            <a:spLocks noGrp="1"/>
          </p:cNvSpPr>
          <p:nvPr>
            <p:ph type="body" idx="1"/>
          </p:nvPr>
        </p:nvSpPr>
        <p:spPr>
          <a:xfrm>
            <a:off x="457200" y="838200"/>
            <a:ext cx="8229600" cy="5287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Bohanon-Edmonson, H., Flannery, K. B., Eber, L., &amp;Sugai, G. (2004). </a:t>
            </a:r>
            <a:r>
              <a:rPr lang="en-US" sz="2000" b="0" i="1" u="none" strike="noStrike" cap="none">
                <a:solidFill>
                  <a:schemeClr val="dk1"/>
                </a:solidFill>
                <a:latin typeface="Calibri"/>
                <a:ea typeface="Calibri"/>
                <a:cs typeface="Calibri"/>
                <a:sym typeface="Calibri"/>
              </a:rPr>
              <a:t>Positive Behavior Support in High Schools: Monograph from the 2004 Illinois High School Forum of Positive Behavioral Interventions and Supports. University of </a:t>
            </a:r>
            <a:r>
              <a:rPr lang="en-US" sz="2000" b="0" i="0" u="none" strike="noStrike" cap="none">
                <a:solidFill>
                  <a:schemeClr val="dk1"/>
                </a:solidFill>
                <a:latin typeface="Calibri"/>
                <a:ea typeface="Calibri"/>
                <a:cs typeface="Calibri"/>
                <a:sym typeface="Calibri"/>
              </a:rPr>
              <a:t>Oregon. </a:t>
            </a:r>
            <a:endParaRPr/>
          </a:p>
          <a:p>
            <a:pPr marL="342900" marR="0" lvl="0" indent="-279400" algn="l" rtl="0">
              <a:lnSpc>
                <a:spcPct val="90000"/>
              </a:lnSpc>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C. &amp; Horner, R. H.  (2003).  Building Positive Behavior Support Systems in Schools:  Functional Behavioral Assessment.  New York:  The Guilford Press. </a:t>
            </a:r>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A., Hawken, L. S.. &amp; Horner, R. H.  (2010).  </a:t>
            </a:r>
            <a:r>
              <a:rPr lang="en-US" sz="2000" b="0" i="1" u="none" strike="noStrike" cap="none">
                <a:solidFill>
                  <a:schemeClr val="dk1"/>
                </a:solidFill>
                <a:latin typeface="Calibri"/>
                <a:ea typeface="Calibri"/>
                <a:cs typeface="Calibri"/>
                <a:sym typeface="Calibri"/>
              </a:rPr>
              <a:t>Responding to Problem Behavior in Schools:  The Behavior Education Program.</a:t>
            </a:r>
            <a:r>
              <a:rPr lang="en-US" sz="2000" b="0" i="0" u="none" strike="noStrike" cap="none">
                <a:solidFill>
                  <a:schemeClr val="dk1"/>
                </a:solidFill>
                <a:latin typeface="Calibri"/>
                <a:ea typeface="Calibri"/>
                <a:cs typeface="Calibri"/>
                <a:sym typeface="Calibri"/>
              </a:rPr>
              <a:t>  New York:  The Guilford Press.</a:t>
            </a:r>
            <a:endParaRPr/>
          </a:p>
          <a:p>
            <a:pPr marL="342900" marR="0" lvl="0" indent="-279400" algn="l" rtl="0">
              <a:lnSpc>
                <a:spcPct val="90000"/>
              </a:lnSpc>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A., Horner, R. H. &amp; Hawken, L. S.  (2004).  </a:t>
            </a:r>
            <a:r>
              <a:rPr lang="en-US" sz="2000" b="0" i="1" u="none" strike="noStrike" cap="none">
                <a:solidFill>
                  <a:schemeClr val="dk1"/>
                </a:solidFill>
                <a:latin typeface="Calibri"/>
                <a:ea typeface="Calibri"/>
                <a:cs typeface="Calibri"/>
                <a:sym typeface="Calibri"/>
              </a:rPr>
              <a:t>Responding to Problem Behavior in Schools:  The Behavior Education Program.</a:t>
            </a:r>
            <a:r>
              <a:rPr lang="en-US" sz="2000" b="0" i="0" u="none" strike="noStrike" cap="none">
                <a:solidFill>
                  <a:schemeClr val="dk1"/>
                </a:solidFill>
                <a:latin typeface="Calibri"/>
                <a:ea typeface="Calibri"/>
                <a:cs typeface="Calibri"/>
                <a:sym typeface="Calibri"/>
              </a:rPr>
              <a:t>  New York:  The Guilford Press.</a:t>
            </a:r>
            <a:endParaRPr/>
          </a:p>
          <a:p>
            <a:pPr marL="342900" marR="0" lvl="0" indent="-279400" algn="l" rtl="0">
              <a:lnSpc>
                <a:spcPct val="90000"/>
              </a:lnSpc>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Hawken, L.S., Pettersson, H., Mootz, J. &amp; Anderson, C.  (2005).  </a:t>
            </a:r>
            <a:r>
              <a:rPr lang="en-US" sz="2000" b="0" i="1" u="none" strike="noStrike" cap="none">
                <a:solidFill>
                  <a:schemeClr val="dk1"/>
                </a:solidFill>
                <a:latin typeface="Calibri"/>
                <a:ea typeface="Calibri"/>
                <a:cs typeface="Calibri"/>
                <a:sym typeface="Calibri"/>
              </a:rPr>
              <a:t>The Behavior Education Program:  A Check-in, Check-out Intervention for Students at Risk</a:t>
            </a:r>
            <a:r>
              <a:rPr lang="en-US" sz="2000" b="0" i="0" u="none" strike="noStrike" cap="none">
                <a:solidFill>
                  <a:schemeClr val="dk1"/>
                </a:solidFill>
                <a:latin typeface="Calibri"/>
                <a:ea typeface="Calibri"/>
                <a:cs typeface="Calibri"/>
                <a:sym typeface="Calibri"/>
              </a:rPr>
              <a:t>.  New York:  Guilford Publications.</a:t>
            </a:r>
            <a:endParaRPr/>
          </a:p>
          <a:p>
            <a:pPr marL="342900" marR="0" lvl="0" indent="-342900" algn="l" rtl="0">
              <a:lnSpc>
                <a:spcPct val="90000"/>
              </a:lnSpc>
              <a:spcBef>
                <a:spcPts val="160"/>
              </a:spcBef>
              <a:spcAft>
                <a:spcPts val="0"/>
              </a:spcAft>
              <a:buClr>
                <a:srgbClr val="FF0000"/>
              </a:buClr>
              <a:buFont typeface="Arial"/>
              <a:buNone/>
            </a:pPr>
            <a:endParaRPr sz="8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360"/>
              </a:spcBef>
              <a:spcAft>
                <a:spcPts val="0"/>
              </a:spcAft>
              <a:buClr>
                <a:srgbClr val="FF0000"/>
              </a:buClr>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Font typeface="Arial"/>
              <a:buNone/>
            </a:pPr>
            <a:endParaRPr sz="2000" b="0" i="1"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Font typeface="Arial"/>
              <a:buNone/>
            </a:pPr>
            <a:endParaRPr sz="2000" b="0" i="1" u="none" strike="noStrike" cap="none">
              <a:solidFill>
                <a:schemeClr val="dk1"/>
              </a:solidFill>
              <a:latin typeface="Calibri"/>
              <a:ea typeface="Calibri"/>
              <a:cs typeface="Calibri"/>
              <a:sym typeface="Calibri"/>
            </a:endParaRPr>
          </a:p>
          <a:p>
            <a:pPr marL="342900" marR="0" lvl="0" indent="-228600" algn="l" rtl="0">
              <a:lnSpc>
                <a:spcPct val="90000"/>
              </a:lnSpc>
              <a:spcBef>
                <a:spcPts val="360"/>
              </a:spcBef>
              <a:spcAft>
                <a:spcPts val="0"/>
              </a:spcAft>
              <a:buClr>
                <a:srgbClr val="FF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9233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01"/>
          <p:cNvSpPr txBox="1">
            <a:spLocks noGrp="1"/>
          </p:cNvSpPr>
          <p:nvPr>
            <p:ph type="title"/>
          </p:nvPr>
        </p:nvSpPr>
        <p:spPr>
          <a:xfrm>
            <a:off x="457200" y="228600"/>
            <a:ext cx="8229600" cy="411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Resources</a:t>
            </a:r>
            <a:endParaRPr/>
          </a:p>
        </p:txBody>
      </p:sp>
      <p:sp>
        <p:nvSpPr>
          <p:cNvPr id="837" name="Google Shape;837;p101"/>
          <p:cNvSpPr txBox="1">
            <a:spLocks noGrp="1"/>
          </p:cNvSpPr>
          <p:nvPr>
            <p:ph type="body" idx="1"/>
          </p:nvPr>
        </p:nvSpPr>
        <p:spPr>
          <a:xfrm>
            <a:off x="457200" y="838200"/>
            <a:ext cx="8229600" cy="5287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Bohanon-Edmonson, H., Flannery, K. B., Eber, L., &amp;Sugai, G. (2004). </a:t>
            </a:r>
            <a:r>
              <a:rPr lang="en-US" sz="2000" b="0" i="1" u="none" strike="noStrike" cap="none">
                <a:solidFill>
                  <a:schemeClr val="dk1"/>
                </a:solidFill>
                <a:latin typeface="Calibri"/>
                <a:ea typeface="Calibri"/>
                <a:cs typeface="Calibri"/>
                <a:sym typeface="Calibri"/>
              </a:rPr>
              <a:t>Positive Behavior Support in High Schools: Monograph from the 2004 Illinois High School Forum of Positive Behavioral Interventions and Supports. University of </a:t>
            </a:r>
            <a:r>
              <a:rPr lang="en-US" sz="2000" b="0" i="0" u="none" strike="noStrike" cap="none">
                <a:solidFill>
                  <a:schemeClr val="dk1"/>
                </a:solidFill>
                <a:latin typeface="Calibri"/>
                <a:ea typeface="Calibri"/>
                <a:cs typeface="Calibri"/>
                <a:sym typeface="Calibri"/>
              </a:rPr>
              <a:t>Oregon. </a:t>
            </a:r>
            <a:endParaRPr/>
          </a:p>
          <a:p>
            <a:pPr marL="342900" marR="0" lvl="0" indent="-279400" algn="l" rtl="0">
              <a:lnSpc>
                <a:spcPct val="90000"/>
              </a:lnSpc>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C. &amp; Horner, R. H.  (2003).  Building Positive Behavior Support Systems in Schools:  Functional Behavioral Assessment.  New York:  The Guilford Press. </a:t>
            </a:r>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A., Hawken, L. S.. &amp; Horner, R. H.  (2010).  </a:t>
            </a:r>
            <a:r>
              <a:rPr lang="en-US" sz="2000" b="0" i="1" u="none" strike="noStrike" cap="none">
                <a:solidFill>
                  <a:schemeClr val="dk1"/>
                </a:solidFill>
                <a:latin typeface="Calibri"/>
                <a:ea typeface="Calibri"/>
                <a:cs typeface="Calibri"/>
                <a:sym typeface="Calibri"/>
              </a:rPr>
              <a:t>Responding to Problem Behavior in Schools:  The Behavior Education Program.</a:t>
            </a:r>
            <a:r>
              <a:rPr lang="en-US" sz="2000" b="0" i="0" u="none" strike="noStrike" cap="none">
                <a:solidFill>
                  <a:schemeClr val="dk1"/>
                </a:solidFill>
                <a:latin typeface="Calibri"/>
                <a:ea typeface="Calibri"/>
                <a:cs typeface="Calibri"/>
                <a:sym typeface="Calibri"/>
              </a:rPr>
              <a:t>  New York:  The Guilford Press.</a:t>
            </a:r>
            <a:endParaRPr/>
          </a:p>
          <a:p>
            <a:pPr marL="342900" marR="0" lvl="0" indent="-279400" algn="l" rtl="0">
              <a:lnSpc>
                <a:spcPct val="90000"/>
              </a:lnSpc>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Crone, D. A., Horner, R. H. &amp; Hawken, L. S.  (2004).  </a:t>
            </a:r>
            <a:r>
              <a:rPr lang="en-US" sz="2000" b="0" i="1" u="none" strike="noStrike" cap="none">
                <a:solidFill>
                  <a:schemeClr val="dk1"/>
                </a:solidFill>
                <a:latin typeface="Calibri"/>
                <a:ea typeface="Calibri"/>
                <a:cs typeface="Calibri"/>
                <a:sym typeface="Calibri"/>
              </a:rPr>
              <a:t>Responding to Problem Behavior in Schools:  The Behavior Education Program.</a:t>
            </a:r>
            <a:r>
              <a:rPr lang="en-US" sz="2000" b="0" i="0" u="none" strike="noStrike" cap="none">
                <a:solidFill>
                  <a:schemeClr val="dk1"/>
                </a:solidFill>
                <a:latin typeface="Calibri"/>
                <a:ea typeface="Calibri"/>
                <a:cs typeface="Calibri"/>
                <a:sym typeface="Calibri"/>
              </a:rPr>
              <a:t>  New York:  The Guilford Press.</a:t>
            </a:r>
            <a:endParaRPr/>
          </a:p>
          <a:p>
            <a:pPr marL="342900" marR="0" lvl="0" indent="-279400" algn="l" rtl="0">
              <a:lnSpc>
                <a:spcPct val="90000"/>
              </a:lnSpc>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Hawken, L.S., Pettersson, H., Mootz, J. &amp; Anderson, C.  (2005).  </a:t>
            </a:r>
            <a:r>
              <a:rPr lang="en-US" sz="2000" b="0" i="1" u="none" strike="noStrike" cap="none">
                <a:solidFill>
                  <a:schemeClr val="dk1"/>
                </a:solidFill>
                <a:latin typeface="Calibri"/>
                <a:ea typeface="Calibri"/>
                <a:cs typeface="Calibri"/>
                <a:sym typeface="Calibri"/>
              </a:rPr>
              <a:t>The Behavior Education Program:  A Check-in, Check-out Intervention for Students at Risk</a:t>
            </a:r>
            <a:r>
              <a:rPr lang="en-US" sz="2000" b="0" i="0" u="none" strike="noStrike" cap="none">
                <a:solidFill>
                  <a:schemeClr val="dk1"/>
                </a:solidFill>
                <a:latin typeface="Calibri"/>
                <a:ea typeface="Calibri"/>
                <a:cs typeface="Calibri"/>
                <a:sym typeface="Calibri"/>
              </a:rPr>
              <a:t>.  New York:  Guilford Publications.</a:t>
            </a:r>
            <a:endParaRPr/>
          </a:p>
          <a:p>
            <a:pPr marL="342900" marR="0" lvl="0" indent="-342900" algn="l" rtl="0">
              <a:lnSpc>
                <a:spcPct val="90000"/>
              </a:lnSpc>
              <a:spcBef>
                <a:spcPts val="160"/>
              </a:spcBef>
              <a:spcAft>
                <a:spcPts val="0"/>
              </a:spcAft>
              <a:buClr>
                <a:srgbClr val="FF0000"/>
              </a:buClr>
              <a:buFont typeface="Arial"/>
              <a:buNone/>
            </a:pPr>
            <a:endParaRPr sz="8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360"/>
              </a:spcBef>
              <a:spcAft>
                <a:spcPts val="0"/>
              </a:spcAft>
              <a:buClr>
                <a:srgbClr val="FF0000"/>
              </a:buClr>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Font typeface="Arial"/>
              <a:buNone/>
            </a:pPr>
            <a:endParaRPr sz="2000" b="0" i="1" u="none" strike="noStrike" cap="none">
              <a:solidFill>
                <a:schemeClr val="dk1"/>
              </a:solidFill>
              <a:latin typeface="Calibri"/>
              <a:ea typeface="Calibri"/>
              <a:cs typeface="Calibri"/>
              <a:sym typeface="Calibri"/>
            </a:endParaRPr>
          </a:p>
          <a:p>
            <a:pPr marL="342900" marR="0" lvl="0" indent="-342900" algn="l" rtl="0">
              <a:lnSpc>
                <a:spcPct val="90000"/>
              </a:lnSpc>
              <a:spcBef>
                <a:spcPts val="400"/>
              </a:spcBef>
              <a:spcAft>
                <a:spcPts val="0"/>
              </a:spcAft>
              <a:buClr>
                <a:srgbClr val="FF0000"/>
              </a:buClr>
              <a:buFont typeface="Arial"/>
              <a:buNone/>
            </a:pPr>
            <a:endParaRPr sz="2000" b="0" i="1" u="none" strike="noStrike" cap="none">
              <a:solidFill>
                <a:schemeClr val="dk1"/>
              </a:solidFill>
              <a:latin typeface="Calibri"/>
              <a:ea typeface="Calibri"/>
              <a:cs typeface="Calibri"/>
              <a:sym typeface="Calibri"/>
            </a:endParaRPr>
          </a:p>
          <a:p>
            <a:pPr marL="342900" marR="0" lvl="0" indent="-228600" algn="l" rtl="0">
              <a:lnSpc>
                <a:spcPct val="90000"/>
              </a:lnSpc>
              <a:spcBef>
                <a:spcPts val="360"/>
              </a:spcBef>
              <a:spcAft>
                <a:spcPts val="0"/>
              </a:spcAft>
              <a:buClr>
                <a:srgbClr val="FF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02"/>
          <p:cNvSpPr txBox="1">
            <a:spLocks noGrp="1"/>
          </p:cNvSpPr>
          <p:nvPr>
            <p:ph type="title"/>
          </p:nvPr>
        </p:nvSpPr>
        <p:spPr>
          <a:xfrm>
            <a:off x="381000" y="457200"/>
            <a:ext cx="8229600" cy="411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Resources</a:t>
            </a:r>
            <a:endParaRPr/>
          </a:p>
        </p:txBody>
      </p:sp>
      <p:sp>
        <p:nvSpPr>
          <p:cNvPr id="843" name="Google Shape;843;p102"/>
          <p:cNvSpPr txBox="1">
            <a:spLocks noGrp="1"/>
          </p:cNvSpPr>
          <p:nvPr>
            <p:ph type="body" idx="1"/>
          </p:nvPr>
        </p:nvSpPr>
        <p:spPr>
          <a:xfrm>
            <a:off x="381000" y="1295400"/>
            <a:ext cx="8229600" cy="5287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Horner, R., Hawken, L. and March, R.  Targeted Interventions.  Powerpoint Presentation.</a:t>
            </a:r>
            <a:endParaRPr/>
          </a:p>
          <a:p>
            <a:pPr marL="342900" marR="0" lvl="0" indent="-279400" algn="l" rtl="0">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Secondary Interventions:  Applying Function-based Support.  Powerpoint Presentation adapted from Crone, Horner, &amp; Hawken, 2004.  Responding to Problem Behavior in Schools:  The  Behavior Education Program (BEP).</a:t>
            </a:r>
            <a:endParaRPr/>
          </a:p>
          <a:p>
            <a:pPr marL="342900" marR="0" lvl="0" indent="-279400" algn="l" rtl="0">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Sprague, J., Cook, C. R., Browning Wright, D., &amp; Sadler, C. (2008). </a:t>
            </a:r>
            <a:r>
              <a:rPr lang="en-US" sz="2000" b="0" i="1" u="none" strike="noStrike" cap="none">
                <a:solidFill>
                  <a:schemeClr val="dk1"/>
                </a:solidFill>
                <a:latin typeface="Calibri"/>
                <a:ea typeface="Calibri"/>
                <a:cs typeface="Calibri"/>
                <a:sym typeface="Calibri"/>
              </a:rPr>
              <a:t>RTI and behavior: A guide to integrating behavioral and academic supports. </a:t>
            </a:r>
            <a:r>
              <a:rPr lang="en-US" sz="2000" b="0" i="0" u="none" strike="noStrike" cap="none">
                <a:solidFill>
                  <a:schemeClr val="dk1"/>
                </a:solidFill>
                <a:latin typeface="Calibri"/>
                <a:ea typeface="Calibri"/>
                <a:cs typeface="Calibri"/>
                <a:sym typeface="Calibri"/>
              </a:rPr>
              <a:t>Horsham, PA: LRP Publications. </a:t>
            </a:r>
            <a:endParaRPr sz="1000" b="0" i="0" u="none" strike="noStrike" cap="none">
              <a:solidFill>
                <a:schemeClr val="dk1"/>
              </a:solidFill>
              <a:latin typeface="Calibri"/>
              <a:ea typeface="Calibri"/>
              <a:cs typeface="Calibri"/>
              <a:sym typeface="Calibri"/>
            </a:endParaRPr>
          </a:p>
          <a:p>
            <a:pPr marL="342900" marR="0" lvl="0" indent="-279400" algn="l" rtl="0">
              <a:spcBef>
                <a:spcPts val="200"/>
              </a:spcBef>
              <a:spcAft>
                <a:spcPts val="0"/>
              </a:spcAft>
              <a:buClr>
                <a:srgbClr val="FF0000"/>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rgbClr val="FF0000"/>
              </a:buClr>
              <a:buSzPts val="2000"/>
              <a:buFont typeface="Arial"/>
              <a:buChar char="•"/>
            </a:pPr>
            <a:r>
              <a:rPr lang="en-US" sz="2000" b="0" i="0" u="none" strike="noStrike" cap="none">
                <a:solidFill>
                  <a:schemeClr val="dk1"/>
                </a:solidFill>
                <a:latin typeface="Calibri"/>
                <a:ea typeface="Calibri"/>
                <a:cs typeface="Calibri"/>
                <a:sym typeface="Calibri"/>
              </a:rPr>
              <a:t>Walker, H., Horner, R.H., Sugai, G., Bullis, M., Sprague, J., Bricker, D., &amp; Kaufman, M. (1996). Integrated approaches to preventing antisocial behavior patterns among school aged youth. </a:t>
            </a:r>
            <a:r>
              <a:rPr lang="en-US" sz="2000" b="0" i="1" u="none" strike="noStrike" cap="none">
                <a:solidFill>
                  <a:schemeClr val="dk1"/>
                </a:solidFill>
                <a:latin typeface="Calibri"/>
                <a:ea typeface="Calibri"/>
                <a:cs typeface="Calibri"/>
                <a:sym typeface="Calibri"/>
              </a:rPr>
              <a:t>Journal of Emotional and Behavioral Disorders, 4(4), 194- 209. </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2300736" y="1199817"/>
            <a:ext cx="4561578" cy="50093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dirty="0"/>
              <a:t>Contact Information</a:t>
            </a:r>
          </a:p>
        </p:txBody>
      </p:sp>
      <p:grpSp>
        <p:nvGrpSpPr>
          <p:cNvPr id="37" name="Group 36"/>
          <p:cNvGrpSpPr/>
          <p:nvPr/>
        </p:nvGrpSpPr>
        <p:grpSpPr>
          <a:xfrm>
            <a:off x="1372943" y="2847692"/>
            <a:ext cx="3505082" cy="1913037"/>
            <a:chOff x="244548" y="1398759"/>
            <a:chExt cx="4673442" cy="2550716"/>
          </a:xfrm>
        </p:grpSpPr>
        <p:pic>
          <p:nvPicPr>
            <p:cNvPr id="38" name="Picture 37"/>
            <p:cNvPicPr>
              <a:picLocks noChangeAspect="1"/>
            </p:cNvPicPr>
            <p:nvPr/>
          </p:nvPicPr>
          <p:blipFill>
            <a:blip r:embed="rId3"/>
            <a:stretch>
              <a:fillRect/>
            </a:stretch>
          </p:blipFill>
          <p:spPr>
            <a:xfrm>
              <a:off x="244548" y="2200146"/>
              <a:ext cx="1051375" cy="1051375"/>
            </a:xfrm>
            <a:prstGeom prst="rect">
              <a:avLst/>
            </a:prstGeom>
          </p:spPr>
        </p:pic>
        <p:pic>
          <p:nvPicPr>
            <p:cNvPr id="39" name="Picture 38"/>
            <p:cNvPicPr>
              <a:picLocks noChangeAspect="1"/>
            </p:cNvPicPr>
            <p:nvPr/>
          </p:nvPicPr>
          <p:blipFill>
            <a:blip r:embed="rId4"/>
            <a:stretch>
              <a:fillRect/>
            </a:stretch>
          </p:blipFill>
          <p:spPr>
            <a:xfrm>
              <a:off x="399061" y="3345688"/>
              <a:ext cx="742351" cy="603787"/>
            </a:xfrm>
            <a:prstGeom prst="rect">
              <a:avLst/>
            </a:prstGeom>
          </p:spPr>
        </p:pic>
        <p:pic>
          <p:nvPicPr>
            <p:cNvPr id="40" name="Picture 39" descr="MO_SWPBS_Logo-201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91" y="1398759"/>
              <a:ext cx="927288" cy="80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p:nvPr/>
          </p:nvSpPr>
          <p:spPr>
            <a:xfrm>
              <a:off x="1233879" y="1614786"/>
              <a:ext cx="3140153" cy="338555"/>
            </a:xfrm>
            <a:prstGeom prst="rect">
              <a:avLst/>
            </a:prstGeom>
            <a:noFill/>
          </p:spPr>
          <p:txBody>
            <a:bodyPr wrap="square" rtlCol="0">
              <a:spAutoFit/>
            </a:bodyPr>
            <a:lstStyle/>
            <a:p>
              <a:r>
                <a:rPr lang="en-US" sz="1050" dirty="0" err="1"/>
                <a:t>pbismissouri.org</a:t>
              </a:r>
              <a:endParaRPr lang="en-US" sz="1050" dirty="0"/>
            </a:p>
          </p:txBody>
        </p:sp>
        <p:sp>
          <p:nvSpPr>
            <p:cNvPr id="42" name="TextBox 41"/>
            <p:cNvSpPr txBox="1"/>
            <p:nvPr/>
          </p:nvSpPr>
          <p:spPr>
            <a:xfrm>
              <a:off x="1233879" y="2541167"/>
              <a:ext cx="3684111" cy="338555"/>
            </a:xfrm>
            <a:prstGeom prst="rect">
              <a:avLst/>
            </a:prstGeom>
            <a:noFill/>
          </p:spPr>
          <p:txBody>
            <a:bodyPr wrap="square" rtlCol="0">
              <a:spAutoFit/>
            </a:bodyPr>
            <a:lstStyle/>
            <a:p>
              <a:r>
                <a:rPr lang="en-US" sz="1050" dirty="0" err="1"/>
                <a:t>facebook.com</a:t>
              </a:r>
              <a:r>
                <a:rPr lang="en-US" sz="1050" dirty="0"/>
                <a:t>/</a:t>
              </a:r>
              <a:r>
                <a:rPr lang="en-US" sz="1050" dirty="0" err="1"/>
                <a:t>moswpbs</a:t>
              </a:r>
              <a:endParaRPr lang="en-US" sz="1050" dirty="0"/>
            </a:p>
          </p:txBody>
        </p:sp>
        <p:sp>
          <p:nvSpPr>
            <p:cNvPr id="43" name="TextBox 42"/>
            <p:cNvSpPr txBox="1"/>
            <p:nvPr/>
          </p:nvSpPr>
          <p:spPr>
            <a:xfrm>
              <a:off x="1233879" y="3407876"/>
              <a:ext cx="3684110" cy="338555"/>
            </a:xfrm>
            <a:prstGeom prst="rect">
              <a:avLst/>
            </a:prstGeom>
            <a:noFill/>
          </p:spPr>
          <p:txBody>
            <a:bodyPr wrap="square" rtlCol="0">
              <a:spAutoFit/>
            </a:bodyPr>
            <a:lstStyle/>
            <a:p>
              <a:r>
                <a:rPr lang="en-US" sz="1050" dirty="0"/>
                <a:t>@MOSWPBS</a:t>
              </a:r>
            </a:p>
          </p:txBody>
        </p:sp>
      </p:grpSp>
      <p:sp>
        <p:nvSpPr>
          <p:cNvPr id="44" name="TextBox 43"/>
          <p:cNvSpPr txBox="1"/>
          <p:nvPr/>
        </p:nvSpPr>
        <p:spPr>
          <a:xfrm>
            <a:off x="4891217" y="1910646"/>
            <a:ext cx="3942196" cy="415498"/>
          </a:xfrm>
          <a:prstGeom prst="rect">
            <a:avLst/>
          </a:prstGeom>
          <a:noFill/>
        </p:spPr>
        <p:txBody>
          <a:bodyPr wrap="square" rtlCol="0">
            <a:spAutoFit/>
          </a:bodyPr>
          <a:lstStyle/>
          <a:p>
            <a:r>
              <a:rPr lang="en-US" sz="1050" b="1" dirty="0">
                <a:solidFill>
                  <a:srgbClr val="FF0000"/>
                </a:solidFill>
              </a:rPr>
              <a:t>Consultant Contact Information:</a:t>
            </a:r>
          </a:p>
          <a:p>
            <a:endParaRPr lang="en-US" sz="1050" b="1" dirty="0">
              <a:solidFill>
                <a:srgbClr val="FF0000"/>
              </a:solidFill>
            </a:endParaRPr>
          </a:p>
        </p:txBody>
      </p:sp>
      <p:sp>
        <p:nvSpPr>
          <p:cNvPr id="45" name="TextBox 44"/>
          <p:cNvSpPr txBox="1"/>
          <p:nvPr/>
        </p:nvSpPr>
        <p:spPr>
          <a:xfrm>
            <a:off x="1372943" y="1910646"/>
            <a:ext cx="3505080" cy="253916"/>
          </a:xfrm>
          <a:prstGeom prst="rect">
            <a:avLst/>
          </a:prstGeom>
          <a:noFill/>
        </p:spPr>
        <p:txBody>
          <a:bodyPr wrap="square" rtlCol="0">
            <a:spAutoFit/>
          </a:bodyPr>
          <a:lstStyle/>
          <a:p>
            <a:r>
              <a:rPr lang="en-US" sz="1050" dirty="0"/>
              <a:t>Remember to </a:t>
            </a:r>
            <a:r>
              <a:rPr lang="en-US" sz="1050"/>
              <a:t>follow MO SW-PBS </a:t>
            </a:r>
            <a:r>
              <a:rPr lang="en-US" sz="1050" dirty="0"/>
              <a:t>on </a:t>
            </a:r>
            <a:r>
              <a:rPr lang="en-US" sz="1050"/>
              <a:t>social media</a:t>
            </a:r>
            <a:endParaRPr lang="en-US" sz="1050" dirty="0"/>
          </a:p>
        </p:txBody>
      </p:sp>
    </p:spTree>
    <p:extLst>
      <p:ext uri="{BB962C8B-B14F-4D97-AF65-F5344CB8AC3E}">
        <p14:creationId xmlns:p14="http://schemas.microsoft.com/office/powerpoint/2010/main" val="1326022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body" idx="1"/>
          </p:nvPr>
        </p:nvSpPr>
        <p:spPr>
          <a:xfrm>
            <a:off x="457200" y="1600200"/>
            <a:ext cx="8686800" cy="5029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Throughout the Day</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Student carries a Daily Progress Report (DPR)</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Teacher greets and pre-corrects</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Established criteria for pre-corrects and points</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Teacher provides feedback and awards points</a:t>
            </a:r>
            <a:endParaRPr/>
          </a:p>
          <a:p>
            <a:pPr marL="342900" marR="0" lvl="0" indent="-342900" algn="l" rtl="0">
              <a:lnSpc>
                <a:spcPct val="90000"/>
              </a:lnSpc>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a:p>
            <a:pPr marL="457200" marR="0" lvl="1" indent="0" algn="l" rtl="0">
              <a:lnSpc>
                <a:spcPct val="90000"/>
              </a:lnSpc>
              <a:spcBef>
                <a:spcPts val="56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Provides high rates of adult attention and specific performance feedback.</a:t>
            </a:r>
            <a:endParaRPr/>
          </a:p>
          <a:p>
            <a:pPr marL="342900" marR="0" lvl="0" indent="-342900" algn="l" rtl="0">
              <a:lnSpc>
                <a:spcPct val="90000"/>
              </a:lnSpc>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p:txBody>
      </p:sp>
      <p:sp>
        <p:nvSpPr>
          <p:cNvPr id="230" name="Google Shape;230;p29"/>
          <p:cNvSpPr txBox="1">
            <a:spLocks noGrp="1"/>
          </p:cNvSpPr>
          <p:nvPr>
            <p:ph type="title"/>
          </p:nvPr>
        </p:nvSpPr>
        <p:spPr>
          <a:xfrm>
            <a:off x="242888" y="274638"/>
            <a:ext cx="8686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Implementation Example</a:t>
            </a:r>
            <a:endParaRPr/>
          </a:p>
        </p:txBody>
      </p:sp>
    </p:spTree>
    <p:extLst>
      <p:ext uri="{BB962C8B-B14F-4D97-AF65-F5344CB8AC3E}">
        <p14:creationId xmlns:p14="http://schemas.microsoft.com/office/powerpoint/2010/main" val="2500862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228600" y="304800"/>
            <a:ext cx="86868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Implementation Example</a:t>
            </a:r>
            <a:endParaRPr/>
          </a:p>
        </p:txBody>
      </p:sp>
      <p:sp>
        <p:nvSpPr>
          <p:cNvPr id="237" name="Google Shape;237;p30"/>
          <p:cNvSpPr txBox="1">
            <a:spLocks noGrp="1"/>
          </p:cNvSpPr>
          <p:nvPr>
            <p:ph type="body" idx="1"/>
          </p:nvPr>
        </p:nvSpPr>
        <p:spPr>
          <a:xfrm>
            <a:off x="152400" y="1295400"/>
            <a:ext cx="8763000" cy="487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End of Day Check-Out</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Consistent Location</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Adult positive greeting</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Total points, calculate percentage, and enter data</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Daily and/or weekly reinforcement for meeting goals</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Quick debrief with student </a:t>
            </a:r>
            <a:endParaRPr/>
          </a:p>
          <a:p>
            <a:pPr marL="742950" marR="0" lvl="1" indent="-285750" algn="l" rtl="0">
              <a:lnSpc>
                <a:spcPct val="9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Provide parent communication</a:t>
            </a:r>
            <a:endParaRPr/>
          </a:p>
          <a:p>
            <a:pPr marL="342900" marR="0" lvl="0" indent="-342900" algn="l" rtl="0">
              <a:lnSpc>
                <a:spcPct val="90000"/>
              </a:lnSpc>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a:p>
            <a:pPr marL="457200" marR="0" lvl="1" indent="0" algn="l" rtl="0">
              <a:lnSpc>
                <a:spcPct val="90000"/>
              </a:lnSpc>
              <a:spcBef>
                <a:spcPts val="56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Provides positive adult attention, specific performance feedback and progress monitoring.</a:t>
            </a:r>
            <a:endParaRPr/>
          </a:p>
          <a:p>
            <a:pPr marL="342900" marR="0" lvl="0" indent="-165100" algn="l" rtl="0">
              <a:lnSpc>
                <a:spcPct val="90000"/>
              </a:lnSpc>
              <a:spcBef>
                <a:spcPts val="560"/>
              </a:spcBef>
              <a:spcAft>
                <a:spcPts val="0"/>
              </a:spcAft>
              <a:buClr>
                <a:srgbClr val="FF0000"/>
              </a:buClr>
              <a:buSzPts val="2800"/>
              <a:buFont typeface="Arial"/>
              <a:buNone/>
            </a:pPr>
            <a:endParaRPr sz="2800" b="0" i="0" u="none" strike="noStrike" cap="none">
              <a:solidFill>
                <a:schemeClr val="dk1"/>
              </a:solidFill>
              <a:latin typeface="Calibri"/>
              <a:ea typeface="Calibri"/>
              <a:cs typeface="Calibri"/>
              <a:sym typeface="Calibri"/>
            </a:endParaRPr>
          </a:p>
          <a:p>
            <a:pPr marL="742950" marR="0" lvl="1" indent="-107950" algn="l" rtl="0">
              <a:lnSpc>
                <a:spcPct val="90000"/>
              </a:lnSpc>
              <a:spcBef>
                <a:spcPts val="560"/>
              </a:spcBef>
              <a:spcAft>
                <a:spcPts val="0"/>
              </a:spcAft>
              <a:buClr>
                <a:srgbClr val="FF0000"/>
              </a:buClr>
              <a:buSzPts val="2800"/>
              <a:buFont typeface="Arial"/>
              <a:buNone/>
            </a:pPr>
            <a:endParaRPr sz="2800" b="0" i="0" u="none" strike="noStrike" cap="none">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4864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CFFB9-07DA-B84F-BBA3-FFC99B58F5B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E51687D-C5CA-F542-A193-66B79200FD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9617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457200" y="274638"/>
            <a:ext cx="8229600" cy="528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Check Out Example</a:t>
            </a:r>
            <a:endParaRPr sz="3600" b="0" i="0" u="none" strike="noStrike" cap="none">
              <a:solidFill>
                <a:schemeClr val="dk1"/>
              </a:solidFill>
              <a:latin typeface="Calibri"/>
              <a:ea typeface="Calibri"/>
              <a:cs typeface="Calibri"/>
              <a:sym typeface="Calibri"/>
            </a:endParaRPr>
          </a:p>
        </p:txBody>
      </p:sp>
      <p:pic>
        <p:nvPicPr>
          <p:cNvPr id="243" name="Google Shape;243;p31"/>
          <p:cNvPicPr preferRelativeResize="0">
            <a:picLocks noGrp="1"/>
          </p:cNvPicPr>
          <p:nvPr>
            <p:ph type="body" idx="1"/>
          </p:nvPr>
        </p:nvPicPr>
        <p:blipFill rotWithShape="1">
          <a:blip r:embed="rId3">
            <a:alphaModFix/>
          </a:blip>
          <a:srcRect/>
          <a:stretch/>
        </p:blipFill>
        <p:spPr>
          <a:xfrm>
            <a:off x="1023462" y="802888"/>
            <a:ext cx="7097076" cy="5323275"/>
          </a:xfrm>
          <a:prstGeom prst="rect">
            <a:avLst/>
          </a:prstGeom>
          <a:noFill/>
          <a:ln>
            <a:noFill/>
          </a:ln>
        </p:spPr>
      </p:pic>
    </p:spTree>
    <p:extLst>
      <p:ext uri="{BB962C8B-B14F-4D97-AF65-F5344CB8AC3E}">
        <p14:creationId xmlns:p14="http://schemas.microsoft.com/office/powerpoint/2010/main" val="96551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2"/>
          <p:cNvSpPr txBox="1">
            <a:spLocks noGrp="1"/>
          </p:cNvSpPr>
          <p:nvPr>
            <p:ph type="title"/>
          </p:nvPr>
        </p:nvSpPr>
        <p:spPr>
          <a:xfrm>
            <a:off x="228600" y="304800"/>
            <a:ext cx="86868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Implementation Example</a:t>
            </a:r>
            <a:endParaRPr/>
          </a:p>
        </p:txBody>
      </p:sp>
      <p:sp>
        <p:nvSpPr>
          <p:cNvPr id="250" name="Google Shape;250;p32"/>
          <p:cNvSpPr txBox="1">
            <a:spLocks noGrp="1"/>
          </p:cNvSpPr>
          <p:nvPr>
            <p:ph type="body" idx="1"/>
          </p:nvPr>
        </p:nvSpPr>
        <p:spPr>
          <a:xfrm>
            <a:off x="381000" y="1665514"/>
            <a:ext cx="8763000" cy="45066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3600" b="0" i="0" u="none" strike="noStrike" cap="none">
                <a:solidFill>
                  <a:schemeClr val="dk1"/>
                </a:solidFill>
                <a:latin typeface="Calibri"/>
                <a:ea typeface="Calibri"/>
                <a:cs typeface="Calibri"/>
                <a:sym typeface="Calibri"/>
              </a:rPr>
              <a:t>Data Collection and Progress Monitoring</a:t>
            </a:r>
            <a:endParaRPr/>
          </a:p>
          <a:p>
            <a:pPr marL="742950" marR="0" lvl="1" indent="-285750" algn="l" rtl="0">
              <a:lnSpc>
                <a:spcPct val="90000"/>
              </a:lnSpc>
              <a:spcBef>
                <a:spcPts val="720"/>
              </a:spcBef>
              <a:spcAft>
                <a:spcPts val="0"/>
              </a:spcAft>
              <a:buClr>
                <a:srgbClr val="FF0000"/>
              </a:buClr>
              <a:buSzPts val="3600"/>
              <a:buFont typeface="Arial"/>
              <a:buChar char="•"/>
            </a:pPr>
            <a:r>
              <a:rPr lang="en-US" sz="3600" b="0" i="0" u="none" strike="noStrike" cap="none">
                <a:solidFill>
                  <a:schemeClr val="dk1"/>
                </a:solidFill>
                <a:latin typeface="Calibri"/>
                <a:ea typeface="Calibri"/>
                <a:cs typeface="Calibri"/>
                <a:sym typeface="Calibri"/>
              </a:rPr>
              <a:t>Facilitators enter DPR percentages.</a:t>
            </a:r>
            <a:endParaRPr/>
          </a:p>
          <a:p>
            <a:pPr marL="742950" marR="0" lvl="1" indent="-285750" algn="l" rtl="0">
              <a:lnSpc>
                <a:spcPct val="90000"/>
              </a:lnSpc>
              <a:spcBef>
                <a:spcPts val="720"/>
              </a:spcBef>
              <a:spcAft>
                <a:spcPts val="0"/>
              </a:spcAft>
              <a:buClr>
                <a:srgbClr val="FF0000"/>
              </a:buClr>
              <a:buSzPts val="3600"/>
              <a:buFont typeface="Arial"/>
              <a:buChar char="•"/>
            </a:pPr>
            <a:r>
              <a:rPr lang="en-US" sz="3600" b="0" i="0" u="none" strike="noStrike" cap="none">
                <a:solidFill>
                  <a:schemeClr val="dk1"/>
                </a:solidFill>
                <a:latin typeface="Calibri"/>
                <a:ea typeface="Calibri"/>
                <a:cs typeface="Calibri"/>
                <a:sym typeface="Calibri"/>
              </a:rPr>
              <a:t>Student data graphed.</a:t>
            </a:r>
            <a:endParaRPr/>
          </a:p>
          <a:p>
            <a:pPr marL="742950" marR="0" lvl="1" indent="-285750" algn="l" rtl="0">
              <a:lnSpc>
                <a:spcPct val="90000"/>
              </a:lnSpc>
              <a:spcBef>
                <a:spcPts val="720"/>
              </a:spcBef>
              <a:spcAft>
                <a:spcPts val="0"/>
              </a:spcAft>
              <a:buClr>
                <a:srgbClr val="FF0000"/>
              </a:buClr>
              <a:buSzPts val="3600"/>
              <a:buFont typeface="Arial"/>
              <a:buChar char="•"/>
            </a:pPr>
            <a:r>
              <a:rPr lang="en-US" sz="3600" b="0" i="0" u="none" strike="noStrike" cap="none">
                <a:solidFill>
                  <a:schemeClr val="dk1"/>
                </a:solidFill>
                <a:latin typeface="Calibri"/>
                <a:ea typeface="Calibri"/>
                <a:cs typeface="Calibri"/>
                <a:sym typeface="Calibri"/>
              </a:rPr>
              <a:t>Results reviewed and intervention decisions are made.</a:t>
            </a:r>
            <a:endParaRPr/>
          </a:p>
          <a:p>
            <a:pPr marL="742950" marR="0" lvl="1" indent="-107950" algn="l" rtl="0">
              <a:lnSpc>
                <a:spcPct val="90000"/>
              </a:lnSpc>
              <a:spcBef>
                <a:spcPts val="560"/>
              </a:spcBef>
              <a:spcAft>
                <a:spcPts val="0"/>
              </a:spcAft>
              <a:buClr>
                <a:srgbClr val="FF0000"/>
              </a:buClr>
              <a:buSzPts val="2800"/>
              <a:buFont typeface="Arial"/>
              <a:buNone/>
            </a:pPr>
            <a:endParaRPr sz="2800" b="0" i="0" u="none" strike="noStrike" cap="none">
              <a:solidFill>
                <a:schemeClr val="dk1"/>
              </a:solidFill>
              <a:latin typeface="Calibri"/>
              <a:ea typeface="Calibri"/>
              <a:cs typeface="Calibri"/>
              <a:sym typeface="Calibri"/>
            </a:endParaRPr>
          </a:p>
          <a:p>
            <a:pPr marL="742950" marR="0" lvl="1" indent="-285750" algn="l" rtl="0">
              <a:lnSpc>
                <a:spcPct val="90000"/>
              </a:lnSpc>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1474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Implementation Example</a:t>
            </a:r>
            <a:endParaRPr sz="4000" b="0" i="0" u="none" strike="noStrike" cap="none">
              <a:solidFill>
                <a:schemeClr val="dk1"/>
              </a:solidFill>
              <a:latin typeface="Calibri"/>
              <a:ea typeface="Calibri"/>
              <a:cs typeface="Calibri"/>
              <a:sym typeface="Calibri"/>
            </a:endParaRPr>
          </a:p>
        </p:txBody>
      </p:sp>
      <p:sp>
        <p:nvSpPr>
          <p:cNvPr id="257" name="Google Shape;257;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Family Participation</a:t>
            </a:r>
            <a:endParaRPr/>
          </a:p>
          <a:p>
            <a:pPr marL="742950" marR="0" lvl="1" indent="-28575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Students are reminded to take DPR home.</a:t>
            </a:r>
            <a:endParaRPr/>
          </a:p>
          <a:p>
            <a:pPr marL="742950" marR="0" lvl="1" indent="-28575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Students receive additional feedback from parent.</a:t>
            </a:r>
            <a:endParaRPr/>
          </a:p>
          <a:p>
            <a:pPr marL="742950" marR="0" lvl="1" indent="-28575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Parents sign and return DPR to school the following day.</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49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1143000" y="228600"/>
            <a:ext cx="71628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Why does CICO Work?</a:t>
            </a:r>
            <a:endParaRPr/>
          </a:p>
        </p:txBody>
      </p:sp>
      <p:sp>
        <p:nvSpPr>
          <p:cNvPr id="202" name="Google Shape;202;p25"/>
          <p:cNvSpPr txBox="1">
            <a:spLocks noGrp="1"/>
          </p:cNvSpPr>
          <p:nvPr>
            <p:ph type="body" idx="1"/>
          </p:nvPr>
        </p:nvSpPr>
        <p:spPr>
          <a:xfrm>
            <a:off x="228600" y="1219200"/>
            <a:ext cx="8686800" cy="5486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Improved structure</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-Prompts for correct behavior provided throughout the day.</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-Provides link with at least one positive adult.</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-Student chooses to participate.</a:t>
            </a:r>
            <a:endParaRPr/>
          </a:p>
          <a:p>
            <a:pPr marL="342900" marR="0" lvl="0" indent="-34290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Student is “set up for success”</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-First contact each morning is positive.</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-May prevent “Blow-out” days.</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-First contact each class or activity period is positive.</a:t>
            </a:r>
            <a:endParaRPr/>
          </a:p>
          <a:p>
            <a:pPr marL="342900" marR="0" lvl="0" indent="-34290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Increase in specific feedback</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-Feedback occurs more often.</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-Feedback is tied to student behavior.</a:t>
            </a:r>
            <a:endParaRPr/>
          </a:p>
          <a:p>
            <a:pPr marL="1143000" marR="0" lvl="2" indent="-228600" algn="l" rtl="0">
              <a:spcBef>
                <a:spcPts val="400"/>
              </a:spcBef>
              <a:spcAft>
                <a:spcPts val="0"/>
              </a:spcAft>
              <a:buClr>
                <a:srgbClr val="FF0000"/>
              </a:buClr>
              <a:buFont typeface="Arial"/>
              <a:buNone/>
            </a:pPr>
            <a:endParaRPr sz="20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239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title"/>
          </p:nvPr>
        </p:nvSpPr>
        <p:spPr>
          <a:xfrm>
            <a:off x="685800" y="228600"/>
            <a:ext cx="7467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Why Does CICO Work?</a:t>
            </a:r>
            <a:endParaRPr/>
          </a:p>
        </p:txBody>
      </p:sp>
      <p:sp>
        <p:nvSpPr>
          <p:cNvPr id="209" name="Google Shape;209;p26"/>
          <p:cNvSpPr txBox="1">
            <a:spLocks noGrp="1"/>
          </p:cNvSpPr>
          <p:nvPr>
            <p:ph type="body" idx="1"/>
          </p:nvPr>
        </p:nvSpPr>
        <p:spPr>
          <a:xfrm>
            <a:off x="457200" y="1600200"/>
            <a:ext cx="8178800" cy="47434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Program can be applied in all school locations</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-Classroom, playground, cafeteria</a:t>
            </a:r>
            <a:endParaRPr/>
          </a:p>
          <a:p>
            <a:pPr marL="742950" marR="0" lvl="1" indent="-28575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         (anywhere there is a supervisor</a:t>
            </a:r>
            <a:r>
              <a:rPr lang="en-US" sz="2200" b="0" i="0" u="none" strike="noStrike" cap="none">
                <a:solidFill>
                  <a:schemeClr val="dk1"/>
                </a:solidFill>
                <a:latin typeface="Calibri"/>
                <a:ea typeface="Calibri"/>
                <a:cs typeface="Calibri"/>
                <a:sym typeface="Calibri"/>
              </a:rPr>
              <a:t>)</a:t>
            </a:r>
            <a:endParaRPr/>
          </a:p>
          <a:p>
            <a:pPr marL="342900" marR="0" lvl="0" indent="-34290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Links school support and home</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-Provide format for positive student/parent contact</a:t>
            </a:r>
            <a:endParaRPr/>
          </a:p>
          <a:p>
            <a:pPr marL="342900" marR="0" lvl="0" indent="-34290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Organized to fade into a self-management system</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-Increased options for making choices</a:t>
            </a:r>
            <a:endParaRPr/>
          </a:p>
          <a:p>
            <a:pPr marL="914400" marR="0" lvl="2" indent="0" algn="l" rtl="0">
              <a:spcBef>
                <a:spcPts val="480"/>
              </a:spcBef>
              <a:spcAft>
                <a:spcPts val="0"/>
              </a:spcAft>
              <a:buClr>
                <a:srgbClr val="FF0000"/>
              </a:buClr>
              <a:buFont typeface="Arial"/>
              <a:buNone/>
            </a:pPr>
            <a:r>
              <a:rPr lang="en-US" sz="2400" b="0" i="0" u="none" strike="noStrike" cap="none">
                <a:solidFill>
                  <a:schemeClr val="dk1"/>
                </a:solidFill>
                <a:latin typeface="Calibri"/>
                <a:ea typeface="Calibri"/>
                <a:cs typeface="Calibri"/>
                <a:sym typeface="Calibri"/>
              </a:rPr>
              <a:t>-Increased ability to self-monitor performance/progress</a:t>
            </a:r>
            <a:endParaRPr/>
          </a:p>
          <a:p>
            <a:pPr marL="342900" marR="0" lvl="0" indent="-203200" algn="l" rtl="0">
              <a:lnSpc>
                <a:spcPct val="80000"/>
              </a:lnSpc>
              <a:spcBef>
                <a:spcPts val="440"/>
              </a:spcBef>
              <a:spcAft>
                <a:spcPts val="0"/>
              </a:spcAft>
              <a:buClr>
                <a:srgbClr val="FF0000"/>
              </a:buClr>
              <a:buSzPts val="2200"/>
              <a:buFont typeface="Arial"/>
              <a:buNone/>
            </a:pPr>
            <a:endParaRPr sz="2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63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2: CICO Program Design</a:t>
            </a:r>
          </a:p>
        </p:txBody>
      </p:sp>
    </p:spTree>
    <p:extLst>
      <p:ext uri="{BB962C8B-B14F-4D97-AF65-F5344CB8AC3E}">
        <p14:creationId xmlns:p14="http://schemas.microsoft.com/office/powerpoint/2010/main" val="68818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2: CICO Program Design</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solidFill>
                  <a:srgbClr val="00B050"/>
                </a:solidFill>
              </a:rPr>
              <a:t>Describe the responsibilities for CICO Coordinator and Facilitator prior to assigning roles. </a:t>
            </a:r>
          </a:p>
          <a:p>
            <a:r>
              <a:rPr lang="en-US" dirty="0">
                <a:solidFill>
                  <a:srgbClr val="00B050"/>
                </a:solidFill>
              </a:rPr>
              <a:t>Determine CICO location, number of students served per facilitator, and intervention name.</a:t>
            </a:r>
            <a:r>
              <a:rPr lang="en-US" dirty="0"/>
              <a:t> </a:t>
            </a:r>
          </a:p>
        </p:txBody>
      </p:sp>
    </p:spTree>
    <p:extLst>
      <p:ext uri="{BB962C8B-B14F-4D97-AF65-F5344CB8AC3E}">
        <p14:creationId xmlns:p14="http://schemas.microsoft.com/office/powerpoint/2010/main" val="124221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Resources Needed</a:t>
            </a:r>
            <a:endParaRPr sz="4000" b="0" i="0" u="none" strike="noStrike" cap="none">
              <a:solidFill>
                <a:schemeClr val="dk1"/>
              </a:solidFill>
              <a:latin typeface="Calibri"/>
              <a:ea typeface="Calibri"/>
              <a:cs typeface="Calibri"/>
              <a:sym typeface="Calibri"/>
            </a:endParaRPr>
          </a:p>
        </p:txBody>
      </p:sp>
      <p:sp>
        <p:nvSpPr>
          <p:cNvPr id="271" name="Google Shape;271;p35"/>
          <p:cNvSpPr txBox="1">
            <a:spLocks noGrp="1"/>
          </p:cNvSpPr>
          <p:nvPr>
            <p:ph type="body" idx="1"/>
          </p:nvPr>
        </p:nvSpPr>
        <p:spPr>
          <a:xfrm>
            <a:off x="480447" y="1417638"/>
            <a:ext cx="8229600" cy="470761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800"/>
              <a:buFont typeface="Arial"/>
              <a:buChar char="•"/>
            </a:pPr>
            <a:r>
              <a:rPr lang="en-US" sz="2800" b="1" u="none" strike="noStrike" cap="none">
                <a:solidFill>
                  <a:schemeClr val="dk1"/>
                </a:solidFill>
                <a:latin typeface="Calibri"/>
                <a:ea typeface="Calibri"/>
                <a:cs typeface="Calibri"/>
                <a:sym typeface="Calibri"/>
              </a:rPr>
              <a:t>CICO Coordinator </a:t>
            </a:r>
            <a:r>
              <a:rPr lang="en-US" sz="2800" b="0" u="none" strike="noStrike" cap="none">
                <a:solidFill>
                  <a:schemeClr val="dk1"/>
                </a:solidFill>
                <a:latin typeface="Calibri"/>
                <a:ea typeface="Calibri"/>
                <a:cs typeface="Calibri"/>
                <a:sym typeface="Calibri"/>
              </a:rPr>
              <a:t>– Manages and supports CICO</a:t>
            </a:r>
            <a:endParaRPr/>
          </a:p>
          <a:p>
            <a:pPr marL="457200" marR="0" lvl="1" indent="0" algn="l" rtl="0">
              <a:spcBef>
                <a:spcPts val="560"/>
              </a:spcBef>
              <a:spcAft>
                <a:spcPts val="0"/>
              </a:spcAft>
              <a:buClr>
                <a:srgbClr val="FF0000"/>
              </a:buClr>
              <a:buFont typeface="Arial"/>
              <a:buNone/>
            </a:pPr>
            <a:r>
              <a:rPr lang="en-US" sz="2800" b="0" u="none" strike="noStrike" cap="none">
                <a:solidFill>
                  <a:schemeClr val="dk1"/>
                </a:solidFill>
                <a:latin typeface="Calibri"/>
                <a:ea typeface="Calibri"/>
                <a:cs typeface="Calibri"/>
                <a:sym typeface="Calibri"/>
              </a:rPr>
              <a:t>-Sends introductory letter to parents</a:t>
            </a:r>
            <a:endParaRPr/>
          </a:p>
          <a:p>
            <a:pPr marL="457200" marR="0" lvl="1" indent="0" algn="l" rtl="0">
              <a:spcBef>
                <a:spcPts val="560"/>
              </a:spcBef>
              <a:spcAft>
                <a:spcPts val="0"/>
              </a:spcAft>
              <a:buClr>
                <a:srgbClr val="FF0000"/>
              </a:buClr>
              <a:buFont typeface="Arial"/>
              <a:buNone/>
            </a:pPr>
            <a:r>
              <a:rPr lang="en-US" sz="2800" b="0" u="none" strike="noStrike" cap="none">
                <a:solidFill>
                  <a:schemeClr val="dk1"/>
                </a:solidFill>
                <a:latin typeface="Calibri"/>
                <a:ea typeface="Calibri"/>
                <a:cs typeface="Calibri"/>
                <a:sym typeface="Calibri"/>
              </a:rPr>
              <a:t>-Orientates parents and student to intervention</a:t>
            </a:r>
            <a:endParaRPr/>
          </a:p>
          <a:p>
            <a:pPr marL="457200" marR="0" lvl="1" indent="0" algn="l" rtl="0">
              <a:spcBef>
                <a:spcPts val="560"/>
              </a:spcBef>
              <a:spcAft>
                <a:spcPts val="0"/>
              </a:spcAft>
              <a:buClr>
                <a:srgbClr val="FF0000"/>
              </a:buClr>
              <a:buFont typeface="Arial"/>
              <a:buNone/>
            </a:pPr>
            <a:r>
              <a:rPr lang="en-US" sz="2800" b="0" u="none" strike="noStrike" cap="none">
                <a:solidFill>
                  <a:schemeClr val="dk1"/>
                </a:solidFill>
                <a:latin typeface="Calibri"/>
                <a:ea typeface="Calibri"/>
                <a:cs typeface="Calibri"/>
                <a:sym typeface="Calibri"/>
              </a:rPr>
              <a:t>-Maintains student progress monitoring graphs</a:t>
            </a:r>
            <a:endParaRPr/>
          </a:p>
          <a:p>
            <a:pPr marL="457200" marR="0" lvl="1" indent="0" algn="l" rtl="0">
              <a:spcBef>
                <a:spcPts val="560"/>
              </a:spcBef>
              <a:spcAft>
                <a:spcPts val="0"/>
              </a:spcAft>
              <a:buClr>
                <a:srgbClr val="FF0000"/>
              </a:buClr>
              <a:buFont typeface="Arial"/>
              <a:buNone/>
            </a:pPr>
            <a:endParaRPr sz="2800" b="0" u="none" strike="noStrike" cap="none">
              <a:solidFill>
                <a:schemeClr val="dk1"/>
              </a:solidFill>
              <a:latin typeface="Calibri"/>
              <a:ea typeface="Calibri"/>
              <a:cs typeface="Calibri"/>
              <a:sym typeface="Calibri"/>
            </a:endParaRPr>
          </a:p>
          <a:p>
            <a:pPr marL="342900" marR="0" lvl="0" indent="-342900" algn="l" rtl="0">
              <a:spcBef>
                <a:spcPts val="560"/>
              </a:spcBef>
              <a:spcAft>
                <a:spcPts val="0"/>
              </a:spcAft>
              <a:buClr>
                <a:srgbClr val="FF0000"/>
              </a:buClr>
              <a:buSzPts val="2800"/>
              <a:buFont typeface="Arial"/>
              <a:buChar char="•"/>
            </a:pPr>
            <a:r>
              <a:rPr lang="en-US" sz="2800" b="1" u="none" strike="noStrike" cap="none">
                <a:solidFill>
                  <a:schemeClr val="dk1"/>
                </a:solidFill>
                <a:latin typeface="Calibri"/>
                <a:ea typeface="Calibri"/>
                <a:cs typeface="Calibri"/>
                <a:sym typeface="Calibri"/>
              </a:rPr>
              <a:t>CICO Facilitator </a:t>
            </a:r>
            <a:r>
              <a:rPr lang="en-US" sz="2800" b="0" u="none" strike="noStrike" cap="none">
                <a:solidFill>
                  <a:schemeClr val="dk1"/>
                </a:solidFill>
                <a:latin typeface="Calibri"/>
                <a:ea typeface="Calibri"/>
                <a:cs typeface="Calibri"/>
                <a:sym typeface="Calibri"/>
              </a:rPr>
              <a:t>– Works with students in CICO</a:t>
            </a:r>
            <a:endParaRPr/>
          </a:p>
          <a:p>
            <a:pPr marL="457200" marR="0" lvl="1" indent="0" algn="l" rtl="0">
              <a:spcBef>
                <a:spcPts val="560"/>
              </a:spcBef>
              <a:spcAft>
                <a:spcPts val="0"/>
              </a:spcAft>
              <a:buClr>
                <a:srgbClr val="FF0000"/>
              </a:buClr>
              <a:buFont typeface="Arial"/>
              <a:buNone/>
            </a:pPr>
            <a:r>
              <a:rPr lang="en-US" sz="2800" b="0" u="none" strike="noStrike" cap="none">
                <a:solidFill>
                  <a:schemeClr val="dk1"/>
                </a:solidFill>
                <a:latin typeface="Calibri"/>
                <a:ea typeface="Calibri"/>
                <a:cs typeface="Calibri"/>
                <a:sym typeface="Calibri"/>
              </a:rPr>
              <a:t>-Daily contact with student participants</a:t>
            </a:r>
            <a:endParaRPr/>
          </a:p>
          <a:p>
            <a:pPr marL="457200" marR="0" lvl="1" indent="0" algn="l" rtl="0">
              <a:spcBef>
                <a:spcPts val="560"/>
              </a:spcBef>
              <a:spcAft>
                <a:spcPts val="0"/>
              </a:spcAft>
              <a:buClr>
                <a:srgbClr val="FF0000"/>
              </a:buClr>
              <a:buFont typeface="Arial"/>
              <a:buNone/>
            </a:pPr>
            <a:r>
              <a:rPr lang="en-US" sz="2800" b="0" u="none" strike="noStrike" cap="none">
                <a:solidFill>
                  <a:schemeClr val="dk1"/>
                </a:solidFill>
                <a:latin typeface="Calibri"/>
                <a:ea typeface="Calibri"/>
                <a:cs typeface="Calibri"/>
                <a:sym typeface="Calibri"/>
              </a:rPr>
              <a:t>-Helps with parent contact and updates</a:t>
            </a:r>
            <a:endParaRPr/>
          </a:p>
          <a:p>
            <a:pPr marL="457200" marR="0" lvl="1" indent="0" algn="l" rtl="0">
              <a:spcBef>
                <a:spcPts val="560"/>
              </a:spcBef>
              <a:spcAft>
                <a:spcPts val="0"/>
              </a:spcAft>
              <a:buClr>
                <a:srgbClr val="FF0000"/>
              </a:buClr>
              <a:buFont typeface="Arial"/>
              <a:buNone/>
            </a:pPr>
            <a:r>
              <a:rPr lang="en-US" sz="2800" b="0" u="none" strike="noStrike" cap="none">
                <a:solidFill>
                  <a:schemeClr val="dk1"/>
                </a:solidFill>
                <a:latin typeface="Calibri"/>
                <a:ea typeface="Calibri"/>
                <a:cs typeface="Calibri"/>
                <a:sym typeface="Calibri"/>
              </a:rPr>
              <a:t>-Collects and distributes DPR</a:t>
            </a:r>
            <a:endParaRPr/>
          </a:p>
          <a:p>
            <a:pPr marL="742950" marR="0" lvl="1" indent="-107950" algn="l" rtl="0">
              <a:spcBef>
                <a:spcPts val="560"/>
              </a:spcBef>
              <a:spcAft>
                <a:spcPts val="0"/>
              </a:spcAft>
              <a:buClr>
                <a:srgbClr val="FF0000"/>
              </a:buClr>
              <a:buSzPts val="2800"/>
              <a:buFont typeface="Arial"/>
              <a:buNone/>
            </a:pPr>
            <a:endParaRPr sz="2800" b="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866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2199792" y="457200"/>
            <a:ext cx="6688486"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9E47"/>
              </a:buClr>
              <a:buFont typeface="Calibri"/>
              <a:buNone/>
            </a:pPr>
            <a:r>
              <a:rPr lang="en-US" sz="3959" b="0" i="0" u="none" strike="noStrike" cap="none">
                <a:solidFill>
                  <a:srgbClr val="009E47"/>
                </a:solidFill>
                <a:latin typeface="Calibri"/>
                <a:ea typeface="Calibri"/>
                <a:cs typeface="Calibri"/>
                <a:sym typeface="Calibri"/>
              </a:rPr>
              <a:t>Activity: </a:t>
            </a:r>
            <a:r>
              <a:rPr lang="en-US" sz="3959" b="0" i="0" u="none" strike="noStrike" cap="none">
                <a:solidFill>
                  <a:srgbClr val="FF0000"/>
                </a:solidFill>
                <a:latin typeface="Calibri"/>
                <a:ea typeface="Calibri"/>
                <a:cs typeface="Calibri"/>
                <a:sym typeface="Calibri"/>
              </a:rPr>
              <a:t>CICO Coordinator </a:t>
            </a:r>
            <a:br>
              <a:rPr lang="en-US" sz="3959" b="0" i="0" u="none" strike="noStrike" cap="none">
                <a:solidFill>
                  <a:srgbClr val="FF0000"/>
                </a:solidFill>
                <a:latin typeface="Calibri"/>
                <a:ea typeface="Calibri"/>
                <a:cs typeface="Calibri"/>
                <a:sym typeface="Calibri"/>
              </a:rPr>
            </a:br>
            <a:r>
              <a:rPr lang="en-US" sz="3959" b="0" i="0" u="none" strike="noStrike" cap="none">
                <a:solidFill>
                  <a:srgbClr val="FF0000"/>
                </a:solidFill>
                <a:latin typeface="Calibri"/>
                <a:ea typeface="Calibri"/>
                <a:cs typeface="Calibri"/>
                <a:sym typeface="Calibri"/>
              </a:rPr>
              <a:t>and Facilitator</a:t>
            </a:r>
            <a:endParaRPr sz="3959" b="0" i="0" u="none" strike="noStrike" cap="none">
              <a:solidFill>
                <a:srgbClr val="FF0000"/>
              </a:solidFill>
              <a:latin typeface="Calibri"/>
              <a:ea typeface="Calibri"/>
              <a:cs typeface="Calibri"/>
              <a:sym typeface="Calibri"/>
            </a:endParaRPr>
          </a:p>
        </p:txBody>
      </p:sp>
      <p:sp>
        <p:nvSpPr>
          <p:cNvPr id="278" name="Google Shape;278;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Using chart paper, make a T-chart with the headings “Coordinator” and “Facilitator.”</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 each column, list specific duties/tasks that each person will be responsible for in your setting. </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Estimated Time for Coordinator and Facilitator Tasks (Workbook page 164)</a:t>
            </a:r>
            <a:endParaRPr/>
          </a:p>
          <a:p>
            <a:pPr marL="742950" marR="0" lvl="1" indent="-285750" algn="l" rtl="0">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CICO Coordinator and Facilitator Responsibilities</a:t>
            </a:r>
            <a:endParaRPr sz="2800" b="0" i="0" u="none" strike="noStrike" cap="none">
              <a:solidFill>
                <a:schemeClr val="dk1"/>
              </a:solidFill>
              <a:latin typeface="Calibri"/>
              <a:ea typeface="Calibri"/>
              <a:cs typeface="Calibri"/>
              <a:sym typeface="Calibri"/>
            </a:endParaRPr>
          </a:p>
        </p:txBody>
      </p:sp>
      <p:pic>
        <p:nvPicPr>
          <p:cNvPr id="279" name="Google Shape;279;p36" descr="Green-Pencil-Icon-pencils-7151356-150-150.jpg"/>
          <p:cNvPicPr preferRelativeResize="0"/>
          <p:nvPr/>
        </p:nvPicPr>
        <p:blipFill rotWithShape="1">
          <a:blip r:embed="rId3">
            <a:alphaModFix/>
          </a:blip>
          <a:srcRect/>
          <a:stretch/>
        </p:blipFill>
        <p:spPr>
          <a:xfrm>
            <a:off x="717946" y="274638"/>
            <a:ext cx="1280368" cy="1280368"/>
          </a:xfrm>
          <a:prstGeom prst="rect">
            <a:avLst/>
          </a:prstGeom>
          <a:noFill/>
          <a:ln>
            <a:noFill/>
          </a:ln>
        </p:spPr>
      </p:pic>
      <p:sp>
        <p:nvSpPr>
          <p:cNvPr id="280" name="Google Shape;280;p36"/>
          <p:cNvSpPr/>
          <p:nvPr/>
        </p:nvSpPr>
        <p:spPr>
          <a:xfrm>
            <a:off x="1998314" y="5726628"/>
            <a:ext cx="625949" cy="446846"/>
          </a:xfrm>
          <a:prstGeom prst="star5">
            <a:avLst>
              <a:gd name="adj" fmla="val 19098"/>
              <a:gd name="hf" fmla="val 105146"/>
              <a:gd name="vf" fmla="val 110557"/>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1" name="Google Shape;281;p36"/>
          <p:cNvSpPr txBox="1"/>
          <p:nvPr/>
        </p:nvSpPr>
        <p:spPr>
          <a:xfrm>
            <a:off x="2624263" y="5899771"/>
            <a:ext cx="58816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CICO Coordinator and Facilitator Responsibilities</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3447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a:spLocks noGrp="1"/>
          </p:cNvSpPr>
          <p:nvPr>
            <p:ph type="title"/>
          </p:nvPr>
        </p:nvSpPr>
        <p:spPr>
          <a:xfrm>
            <a:off x="457200" y="228600"/>
            <a:ext cx="8382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br>
              <a:rPr lang="en-US" sz="3959" b="0" i="0" u="none" strike="noStrike" cap="none">
                <a:solidFill>
                  <a:schemeClr val="dk1"/>
                </a:solidFill>
                <a:latin typeface="Calibri"/>
                <a:ea typeface="Calibri"/>
                <a:cs typeface="Calibri"/>
                <a:sym typeface="Calibri"/>
              </a:rPr>
            </a:br>
            <a:r>
              <a:rPr lang="en-US" sz="3959" b="0" i="0" u="none" strike="noStrike" cap="none">
                <a:solidFill>
                  <a:schemeClr val="dk1"/>
                </a:solidFill>
                <a:latin typeface="Calibri"/>
                <a:ea typeface="Calibri"/>
                <a:cs typeface="Calibri"/>
                <a:sym typeface="Calibri"/>
              </a:rPr>
              <a:t>CICO Host Environment</a:t>
            </a:r>
            <a:br>
              <a:rPr lang="en-US" sz="3600" b="0" i="0" u="none" strike="noStrike" cap="none">
                <a:solidFill>
                  <a:schemeClr val="dk1"/>
                </a:solidFill>
                <a:latin typeface="Calibri"/>
                <a:ea typeface="Calibri"/>
                <a:cs typeface="Calibri"/>
                <a:sym typeface="Calibri"/>
              </a:rPr>
            </a:br>
            <a:r>
              <a:rPr lang="en-US" sz="3600" b="0" i="0" u="none" strike="noStrike" cap="none">
                <a:solidFill>
                  <a:schemeClr val="accent2"/>
                </a:solidFill>
                <a:latin typeface="Calibri"/>
                <a:ea typeface="Calibri"/>
                <a:cs typeface="Calibri"/>
                <a:sym typeface="Calibri"/>
              </a:rPr>
              <a:t>  </a:t>
            </a:r>
            <a:endParaRPr sz="3600" b="0" i="0" u="none" strike="noStrike" cap="none">
              <a:solidFill>
                <a:schemeClr val="dk1"/>
              </a:solidFill>
              <a:latin typeface="Calibri"/>
              <a:ea typeface="Calibri"/>
              <a:cs typeface="Calibri"/>
              <a:sym typeface="Calibri"/>
            </a:endParaRPr>
          </a:p>
        </p:txBody>
      </p:sp>
      <p:sp>
        <p:nvSpPr>
          <p:cNvPr id="309" name="Google Shape;309;p40"/>
          <p:cNvSpPr txBox="1">
            <a:spLocks noGrp="1"/>
          </p:cNvSpPr>
          <p:nvPr>
            <p:ph type="body" idx="1"/>
          </p:nvPr>
        </p:nvSpPr>
        <p:spPr>
          <a:xfrm>
            <a:off x="457201" y="1247157"/>
            <a:ext cx="8227016" cy="4800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Classrooms with clearly defined </a:t>
            </a:r>
            <a:endParaRPr/>
          </a:p>
          <a:p>
            <a:pPr marL="457200" marR="0" lvl="1" indent="0" algn="l" rtl="0">
              <a:spcBef>
                <a:spcPts val="640"/>
              </a:spcBef>
              <a:spcAft>
                <a:spcPts val="0"/>
              </a:spcAft>
              <a:buClr>
                <a:srgbClr val="FF0000"/>
              </a:buClr>
              <a:buFont typeface="Arial"/>
              <a:buNone/>
            </a:pPr>
            <a:r>
              <a:rPr lang="en-US" sz="3200" b="0" i="1" u="none" strike="noStrike" cap="none">
                <a:solidFill>
                  <a:schemeClr val="dk1"/>
                </a:solidFill>
                <a:latin typeface="Calibri"/>
                <a:ea typeface="Calibri"/>
                <a:cs typeface="Calibri"/>
                <a:sym typeface="Calibri"/>
              </a:rPr>
              <a:t>-Expectations and Rules</a:t>
            </a:r>
            <a:endParaRPr/>
          </a:p>
          <a:p>
            <a:pPr marL="457200" marR="0" lvl="1" indent="0" algn="l" rtl="0">
              <a:spcBef>
                <a:spcPts val="640"/>
              </a:spcBef>
              <a:spcAft>
                <a:spcPts val="0"/>
              </a:spcAft>
              <a:buClr>
                <a:srgbClr val="FF0000"/>
              </a:buClr>
              <a:buFont typeface="Arial"/>
              <a:buNone/>
            </a:pPr>
            <a:r>
              <a:rPr lang="en-US" sz="3200" b="0" i="1" u="none" strike="noStrike" cap="none">
                <a:solidFill>
                  <a:schemeClr val="dk1"/>
                </a:solidFill>
                <a:latin typeface="Calibri"/>
                <a:ea typeface="Calibri"/>
                <a:cs typeface="Calibri"/>
                <a:sym typeface="Calibri"/>
              </a:rPr>
              <a:t>-Procedures and Routines</a:t>
            </a:r>
            <a:endParaRPr/>
          </a:p>
          <a:p>
            <a:pPr marL="457200" marR="0" lvl="1" indent="0" algn="l" rtl="0">
              <a:spcBef>
                <a:spcPts val="640"/>
              </a:spcBef>
              <a:spcAft>
                <a:spcPts val="0"/>
              </a:spcAft>
              <a:buClr>
                <a:srgbClr val="FF0000"/>
              </a:buClr>
              <a:buFont typeface="Arial"/>
              <a:buNone/>
            </a:pPr>
            <a:r>
              <a:rPr lang="en-US" sz="3200" b="0" i="1" u="none" strike="noStrike" cap="none">
                <a:solidFill>
                  <a:schemeClr val="dk1"/>
                </a:solidFill>
                <a:latin typeface="Calibri"/>
                <a:ea typeface="Calibri"/>
                <a:cs typeface="Calibri"/>
                <a:sym typeface="Calibri"/>
              </a:rPr>
              <a:t>-Acknowledgement for appropriate 	behavior</a:t>
            </a:r>
            <a:endParaRPr/>
          </a:p>
          <a:p>
            <a:pPr marL="457200" marR="0" lvl="1" indent="0" algn="l" rtl="0">
              <a:spcBef>
                <a:spcPts val="640"/>
              </a:spcBef>
              <a:spcAft>
                <a:spcPts val="0"/>
              </a:spcAft>
              <a:buClr>
                <a:srgbClr val="FF0000"/>
              </a:buClr>
              <a:buFont typeface="Arial"/>
              <a:buNone/>
            </a:pPr>
            <a:r>
              <a:rPr lang="en-US" sz="3200" b="0" i="1" u="none" strike="noStrike" cap="none">
                <a:solidFill>
                  <a:schemeClr val="dk1"/>
                </a:solidFill>
                <a:latin typeface="Calibri"/>
                <a:ea typeface="Calibri"/>
                <a:cs typeface="Calibri"/>
                <a:sym typeface="Calibri"/>
              </a:rPr>
              <a:t>-Consistent response to problem behavior</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Teacher willingness to participate</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Flexibility with student schedules (end of day)</a:t>
            </a:r>
            <a:endParaRPr/>
          </a:p>
        </p:txBody>
      </p:sp>
    </p:spTree>
    <p:extLst>
      <p:ext uri="{BB962C8B-B14F-4D97-AF65-F5344CB8AC3E}">
        <p14:creationId xmlns:p14="http://schemas.microsoft.com/office/powerpoint/2010/main" val="392977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MO_SWPBS_Logo-2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2752725"/>
            <a:ext cx="2689225"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a:spLocks noGrp="1" noChangeArrowheads="1"/>
          </p:cNvSpPr>
          <p:nvPr>
            <p:ph type="ctrTitle"/>
          </p:nvPr>
        </p:nvSpPr>
        <p:spPr>
          <a:xfrm>
            <a:off x="533400" y="457200"/>
            <a:ext cx="7772400" cy="4343400"/>
          </a:xfrm>
        </p:spPr>
        <p:txBody>
          <a:bodyPr>
            <a:normAutofit/>
          </a:bodyPr>
          <a:lstStyle/>
          <a:p>
            <a:pPr eaLnBrk="1" hangingPunct="1"/>
            <a:r>
              <a:rPr lang="en-US" sz="3600" dirty="0"/>
              <a:t>Team Workshop for</a:t>
            </a:r>
            <a:r>
              <a:rPr lang="en-US" dirty="0"/>
              <a:t> </a:t>
            </a:r>
            <a:r>
              <a:rPr lang="en-US" sz="3600" dirty="0"/>
              <a:t>SW-PBS Teams: </a:t>
            </a:r>
            <a:br>
              <a:rPr lang="en-US" sz="3600" dirty="0"/>
            </a:br>
            <a:r>
              <a:rPr lang="en-US" sz="3100" i="1" dirty="0">
                <a:solidFill>
                  <a:srgbClr val="FF0000"/>
                </a:solidFill>
              </a:rPr>
              <a:t>Session </a:t>
            </a:r>
            <a:r>
              <a:rPr lang="en-US" sz="3100" dirty="0">
                <a:solidFill>
                  <a:srgbClr val="FF0000"/>
                </a:solidFill>
              </a:rPr>
              <a:t> – Check-In, Check-Out</a:t>
            </a:r>
            <a:br>
              <a:rPr lang="en-US" sz="3100" dirty="0">
                <a:solidFill>
                  <a:srgbClr val="FF0000"/>
                </a:solidFill>
              </a:rPr>
            </a:br>
            <a:r>
              <a:rPr lang="en-US" sz="2800" dirty="0">
                <a:solidFill>
                  <a:srgbClr val="FF0000"/>
                </a:solidFill>
              </a:rPr>
              <a:t>MO SW-PBS Tier 2 Training</a:t>
            </a:r>
            <a:br>
              <a:rPr lang="en-US" sz="3600" dirty="0">
                <a:solidFill>
                  <a:srgbClr val="FF0000"/>
                </a:solidFill>
              </a:rPr>
            </a:br>
            <a:br>
              <a:rPr lang="en-US" sz="3600" dirty="0"/>
            </a:br>
            <a:br>
              <a:rPr lang="en-US" sz="3600" dirty="0"/>
            </a:br>
            <a:br>
              <a:rPr lang="en-US" sz="2900" dirty="0"/>
            </a:br>
            <a:endParaRPr lang="en-US" sz="2900" dirty="0"/>
          </a:p>
        </p:txBody>
      </p:sp>
    </p:spTree>
    <p:extLst>
      <p:ext uri="{BB962C8B-B14F-4D97-AF65-F5344CB8AC3E}">
        <p14:creationId xmlns:p14="http://schemas.microsoft.com/office/powerpoint/2010/main" val="3437944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1"/>
          <p:cNvSpPr txBox="1">
            <a:spLocks noGrp="1"/>
          </p:cNvSpPr>
          <p:nvPr>
            <p:ph type="title"/>
          </p:nvPr>
        </p:nvSpPr>
        <p:spPr>
          <a:xfrm>
            <a:off x="1852048" y="25480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9E47"/>
              </a:buClr>
              <a:buFont typeface="Calibri"/>
              <a:buNone/>
            </a:pPr>
            <a:r>
              <a:rPr lang="en-US" sz="4400" b="0" i="0" u="none" strike="noStrike" cap="none">
                <a:solidFill>
                  <a:srgbClr val="009E47"/>
                </a:solidFill>
                <a:latin typeface="Calibri"/>
                <a:ea typeface="Calibri"/>
                <a:cs typeface="Calibri"/>
                <a:sym typeface="Calibri"/>
              </a:rPr>
              <a:t>Discussion:</a:t>
            </a:r>
            <a:r>
              <a:rPr lang="en-US" sz="4400" b="0" i="0" u="none" strike="noStrike" cap="none">
                <a:solidFill>
                  <a:srgbClr val="FF0000"/>
                </a:solidFill>
                <a:latin typeface="Calibri"/>
                <a:ea typeface="Calibri"/>
                <a:cs typeface="Calibri"/>
                <a:sym typeface="Calibri"/>
              </a:rPr>
              <a:t> CICO Classrooms</a:t>
            </a:r>
            <a:endParaRPr sz="4400" b="0" i="0" u="none" strike="noStrike" cap="none">
              <a:solidFill>
                <a:schemeClr val="dk1"/>
              </a:solidFill>
              <a:latin typeface="Calibri"/>
              <a:ea typeface="Calibri"/>
              <a:cs typeface="Calibri"/>
              <a:sym typeface="Calibri"/>
            </a:endParaRPr>
          </a:p>
        </p:txBody>
      </p:sp>
      <p:sp>
        <p:nvSpPr>
          <p:cNvPr id="316" name="Google Shape;316;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What classrooms in your building meet the criteria for CICO to be implemented effectively?</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How do you know?</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Which classrooms would be best to pilot the intervention in?</a:t>
            </a:r>
            <a:endParaRPr sz="3200" b="0" i="0" u="none" strike="noStrike" cap="none">
              <a:solidFill>
                <a:schemeClr val="dk1"/>
              </a:solidFill>
              <a:latin typeface="Calibri"/>
              <a:ea typeface="Calibri"/>
              <a:cs typeface="Calibri"/>
              <a:sym typeface="Calibri"/>
            </a:endParaRPr>
          </a:p>
        </p:txBody>
      </p:sp>
      <p:pic>
        <p:nvPicPr>
          <p:cNvPr id="317" name="Google Shape;317;p41" descr="Macintosh HD:Users:wellspl:Desktop:6-Free-Teamwork-Clipart-Illustration-Showing-Diversity.jpg"/>
          <p:cNvPicPr preferRelativeResize="0"/>
          <p:nvPr/>
        </p:nvPicPr>
        <p:blipFill rotWithShape="1">
          <a:blip r:embed="rId3">
            <a:alphaModFix/>
          </a:blip>
          <a:srcRect r="25555"/>
          <a:stretch/>
        </p:blipFill>
        <p:spPr>
          <a:xfrm>
            <a:off x="284723" y="406147"/>
            <a:ext cx="1298418" cy="890389"/>
          </a:xfrm>
          <a:prstGeom prst="rect">
            <a:avLst/>
          </a:prstGeom>
          <a:noFill/>
          <a:ln>
            <a:noFill/>
          </a:ln>
        </p:spPr>
      </p:pic>
    </p:spTree>
    <p:extLst>
      <p:ext uri="{BB962C8B-B14F-4D97-AF65-F5344CB8AC3E}">
        <p14:creationId xmlns:p14="http://schemas.microsoft.com/office/powerpoint/2010/main" val="527066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F13E-1D96-FF4E-B0A5-E57C28C2944B}"/>
              </a:ext>
            </a:extLst>
          </p:cNvPr>
          <p:cNvSpPr>
            <a:spLocks noGrp="1"/>
          </p:cNvSpPr>
          <p:nvPr>
            <p:ph type="title"/>
          </p:nvPr>
        </p:nvSpPr>
        <p:spPr/>
        <p:txBody>
          <a:bodyPr/>
          <a:lstStyle/>
          <a:p>
            <a:r>
              <a:rPr lang="en-US" dirty="0"/>
              <a:t>Number of Students Served</a:t>
            </a:r>
          </a:p>
        </p:txBody>
      </p:sp>
      <p:sp>
        <p:nvSpPr>
          <p:cNvPr id="3" name="Text Placeholder 2">
            <a:extLst>
              <a:ext uri="{FF2B5EF4-FFF2-40B4-BE49-F238E27FC236}">
                <a16:creationId xmlns:a16="http://schemas.microsoft.com/office/drawing/2014/main" id="{BD652851-987E-034A-911A-A76603C41C4F}"/>
              </a:ext>
            </a:extLst>
          </p:cNvPr>
          <p:cNvSpPr>
            <a:spLocks noGrp="1"/>
          </p:cNvSpPr>
          <p:nvPr>
            <p:ph type="body" idx="1"/>
          </p:nvPr>
        </p:nvSpPr>
        <p:spPr/>
        <p:txBody>
          <a:bodyPr/>
          <a:lstStyle/>
          <a:p>
            <a:pPr marL="25400" indent="0">
              <a:buNone/>
            </a:pPr>
            <a:r>
              <a:rPr lang="en-US" dirty="0"/>
              <a:t>Recommended Limits:</a:t>
            </a:r>
          </a:p>
          <a:p>
            <a:r>
              <a:rPr lang="en-US" sz="2400" dirty="0"/>
              <a:t>Middle/High Schools – average is 10-15 students; no more than 30 students. More students can result in difficulties in maintaining fidelity of CICO and responding to student needs. </a:t>
            </a:r>
          </a:p>
          <a:p>
            <a:r>
              <a:rPr lang="en-US" sz="2400" dirty="0"/>
              <a:t>Elementary Schools – no more than 10-15 students. Students at this age may need more support, prompting, or classroom (rather than centralized) check-in and check-out (Crone, Hawken, &amp; Horner, 2010, p. 92). </a:t>
            </a:r>
          </a:p>
        </p:txBody>
      </p:sp>
    </p:spTree>
    <p:extLst>
      <p:ext uri="{BB962C8B-B14F-4D97-AF65-F5344CB8AC3E}">
        <p14:creationId xmlns:p14="http://schemas.microsoft.com/office/powerpoint/2010/main" val="1701941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3: CICO Daily Progress Report</a:t>
            </a:r>
          </a:p>
        </p:txBody>
      </p:sp>
    </p:spTree>
    <p:extLst>
      <p:ext uri="{BB962C8B-B14F-4D97-AF65-F5344CB8AC3E}">
        <p14:creationId xmlns:p14="http://schemas.microsoft.com/office/powerpoint/2010/main" val="3907141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3: CICO Daily Progress Report</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solidFill>
                  <a:srgbClr val="00B050"/>
                </a:solidFill>
              </a:rPr>
              <a:t>Develop a Daily Progress Report (DPR)</a:t>
            </a:r>
          </a:p>
        </p:txBody>
      </p:sp>
    </p:spTree>
    <p:extLst>
      <p:ext uri="{BB962C8B-B14F-4D97-AF65-F5344CB8AC3E}">
        <p14:creationId xmlns:p14="http://schemas.microsoft.com/office/powerpoint/2010/main" val="3948450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4"/>
          <p:cNvSpPr txBox="1">
            <a:spLocks noGrp="1"/>
          </p:cNvSpPr>
          <p:nvPr>
            <p:ph type="title"/>
          </p:nvPr>
        </p:nvSpPr>
        <p:spPr>
          <a:xfrm>
            <a:off x="533400" y="0"/>
            <a:ext cx="82296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Daily Progress Report (DPR)  </a:t>
            </a:r>
            <a:endParaRPr/>
          </a:p>
        </p:txBody>
      </p:sp>
      <p:sp>
        <p:nvSpPr>
          <p:cNvPr id="438" name="Google Shape;438;p54"/>
          <p:cNvSpPr txBox="1">
            <a:spLocks noGrp="1"/>
          </p:cNvSpPr>
          <p:nvPr>
            <p:ph type="body" idx="1"/>
          </p:nvPr>
        </p:nvSpPr>
        <p:spPr>
          <a:xfrm>
            <a:off x="457200" y="1053885"/>
            <a:ext cx="8305800" cy="526942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2775"/>
              <a:buFont typeface="Arial"/>
              <a:buChar char="•"/>
            </a:pPr>
            <a:r>
              <a:rPr lang="en-US" sz="2775" b="0" i="0" u="none" strike="noStrike" cap="none">
                <a:solidFill>
                  <a:schemeClr val="dk1"/>
                </a:solidFill>
                <a:latin typeface="Calibri"/>
                <a:ea typeface="Calibri"/>
                <a:cs typeface="Calibri"/>
                <a:sym typeface="Calibri"/>
              </a:rPr>
              <a:t>Schoolwide Expectations with individualized rules </a:t>
            </a:r>
            <a:endParaRPr/>
          </a:p>
          <a:p>
            <a:pPr marL="457200" marR="0" lvl="1" indent="0" algn="l" rtl="0">
              <a:lnSpc>
                <a:spcPct val="90000"/>
              </a:lnSpc>
              <a:spcBef>
                <a:spcPts val="555"/>
              </a:spcBef>
              <a:spcAft>
                <a:spcPts val="0"/>
              </a:spcAft>
              <a:buClr>
                <a:srgbClr val="FF0000"/>
              </a:buClr>
              <a:buFont typeface="Arial"/>
              <a:buNone/>
            </a:pPr>
            <a:r>
              <a:rPr lang="en-US" sz="2775" b="0" i="0" u="none" strike="noStrike" cap="none">
                <a:solidFill>
                  <a:schemeClr val="dk1"/>
                </a:solidFill>
                <a:latin typeface="Calibri"/>
                <a:ea typeface="Calibri"/>
                <a:cs typeface="Calibri"/>
                <a:sym typeface="Calibri"/>
              </a:rPr>
              <a:t>       -No more than 5 expectations listed</a:t>
            </a:r>
            <a:endParaRPr/>
          </a:p>
          <a:p>
            <a:pPr marL="342900" marR="0" lvl="0" indent="-342900" algn="l" rtl="0">
              <a:lnSpc>
                <a:spcPct val="90000"/>
              </a:lnSpc>
              <a:spcBef>
                <a:spcPts val="555"/>
              </a:spcBef>
              <a:spcAft>
                <a:spcPts val="0"/>
              </a:spcAft>
              <a:buClr>
                <a:srgbClr val="FF0000"/>
              </a:buClr>
              <a:buSzPts val="2775"/>
              <a:buFont typeface="Arial"/>
              <a:buChar char="•"/>
            </a:pPr>
            <a:r>
              <a:rPr lang="en-US" sz="2775" b="0" i="0" u="none" strike="noStrike" cap="none">
                <a:solidFill>
                  <a:schemeClr val="dk1"/>
                </a:solidFill>
                <a:latin typeface="Calibri"/>
                <a:ea typeface="Calibri"/>
                <a:cs typeface="Calibri"/>
                <a:sym typeface="Calibri"/>
              </a:rPr>
              <a:t>Teacher-friendly  </a:t>
            </a:r>
            <a:endParaRPr/>
          </a:p>
          <a:p>
            <a:pPr marL="457200" marR="0" lvl="1" indent="0" algn="l" rtl="0">
              <a:lnSpc>
                <a:spcPct val="90000"/>
              </a:lnSpc>
              <a:spcBef>
                <a:spcPts val="555"/>
              </a:spcBef>
              <a:spcAft>
                <a:spcPts val="0"/>
              </a:spcAft>
              <a:buClr>
                <a:srgbClr val="FF0000"/>
              </a:buClr>
              <a:buFont typeface="Arial"/>
              <a:buNone/>
            </a:pPr>
            <a:r>
              <a:rPr lang="en-US" sz="2775" b="0" i="0" u="none" strike="noStrike" cap="none">
                <a:solidFill>
                  <a:schemeClr val="dk1"/>
                </a:solidFill>
                <a:latin typeface="Calibri"/>
                <a:ea typeface="Calibri"/>
                <a:cs typeface="Calibri"/>
                <a:sym typeface="Calibri"/>
              </a:rPr>
              <a:t>       -Allow for circling ratings, not narrative feedback</a:t>
            </a:r>
            <a:endParaRPr/>
          </a:p>
          <a:p>
            <a:pPr marL="342900" marR="0" lvl="0" indent="-342900" algn="l" rtl="0">
              <a:lnSpc>
                <a:spcPct val="90000"/>
              </a:lnSpc>
              <a:spcBef>
                <a:spcPts val="555"/>
              </a:spcBef>
              <a:spcAft>
                <a:spcPts val="0"/>
              </a:spcAft>
              <a:buClr>
                <a:srgbClr val="FF0000"/>
              </a:buClr>
              <a:buSzPts val="2775"/>
              <a:buFont typeface="Arial"/>
              <a:buChar char="•"/>
            </a:pPr>
            <a:r>
              <a:rPr lang="en-US" sz="2775" b="0" i="0" u="none" strike="noStrike" cap="none">
                <a:solidFill>
                  <a:schemeClr val="dk1"/>
                </a:solidFill>
                <a:latin typeface="Calibri"/>
                <a:ea typeface="Calibri"/>
                <a:cs typeface="Calibri"/>
                <a:sym typeface="Calibri"/>
              </a:rPr>
              <a:t>Consider a narrow range of scores</a:t>
            </a:r>
            <a:endParaRPr/>
          </a:p>
          <a:p>
            <a:pPr marL="457200" marR="0" lvl="1" indent="0" algn="l" rtl="0">
              <a:lnSpc>
                <a:spcPct val="90000"/>
              </a:lnSpc>
              <a:spcBef>
                <a:spcPts val="555"/>
              </a:spcBef>
              <a:spcAft>
                <a:spcPts val="0"/>
              </a:spcAft>
              <a:buClr>
                <a:srgbClr val="FF0000"/>
              </a:buClr>
              <a:buFont typeface="Arial"/>
              <a:buNone/>
            </a:pPr>
            <a:r>
              <a:rPr lang="en-US" sz="2775" b="0" i="0" u="none" strike="noStrike" cap="none">
                <a:solidFill>
                  <a:schemeClr val="dk1"/>
                </a:solidFill>
                <a:latin typeface="Calibri"/>
                <a:ea typeface="Calibri"/>
                <a:cs typeface="Calibri"/>
                <a:sym typeface="Calibri"/>
              </a:rPr>
              <a:t>       -3 point system recommended; 1-3, 0-2</a:t>
            </a:r>
            <a:endParaRPr/>
          </a:p>
          <a:p>
            <a:pPr marL="1371600" marR="0" lvl="3" indent="0" algn="l" rtl="0">
              <a:lnSpc>
                <a:spcPct val="90000"/>
              </a:lnSpc>
              <a:spcBef>
                <a:spcPts val="555"/>
              </a:spcBef>
              <a:spcAft>
                <a:spcPts val="0"/>
              </a:spcAft>
              <a:buClr>
                <a:srgbClr val="FF0000"/>
              </a:buClr>
              <a:buFont typeface="Arial"/>
              <a:buNone/>
            </a:pPr>
            <a:r>
              <a:rPr lang="en-US" sz="2775" b="0" i="1" u="none" strike="noStrike" cap="none">
                <a:solidFill>
                  <a:schemeClr val="dk1"/>
                </a:solidFill>
                <a:latin typeface="Calibri"/>
                <a:ea typeface="Calibri"/>
                <a:cs typeface="Calibri"/>
                <a:sym typeface="Calibri"/>
              </a:rPr>
              <a:t>   -If using 0-2, 80% is considered mastery</a:t>
            </a:r>
            <a:endParaRPr/>
          </a:p>
          <a:p>
            <a:pPr marL="1371600" marR="0" lvl="3" indent="0" algn="l" rtl="0">
              <a:lnSpc>
                <a:spcPct val="90000"/>
              </a:lnSpc>
              <a:spcBef>
                <a:spcPts val="555"/>
              </a:spcBef>
              <a:spcAft>
                <a:spcPts val="0"/>
              </a:spcAft>
              <a:buClr>
                <a:srgbClr val="FF0000"/>
              </a:buClr>
              <a:buFont typeface="Arial"/>
              <a:buNone/>
            </a:pPr>
            <a:r>
              <a:rPr lang="en-US" sz="2775" b="0" i="1" u="none" strike="noStrike" cap="none">
                <a:solidFill>
                  <a:schemeClr val="dk1"/>
                </a:solidFill>
                <a:latin typeface="Calibri"/>
                <a:ea typeface="Calibri"/>
                <a:cs typeface="Calibri"/>
                <a:sym typeface="Calibri"/>
              </a:rPr>
              <a:t>   -If using 1-3, 85% is considered mastery</a:t>
            </a:r>
            <a:endParaRPr/>
          </a:p>
          <a:p>
            <a:pPr marL="342900" marR="0" lvl="0" indent="-342900" algn="l" rtl="0">
              <a:lnSpc>
                <a:spcPct val="90000"/>
              </a:lnSpc>
              <a:spcBef>
                <a:spcPts val="555"/>
              </a:spcBef>
              <a:spcAft>
                <a:spcPts val="0"/>
              </a:spcAft>
              <a:buClr>
                <a:srgbClr val="FF0000"/>
              </a:buClr>
              <a:buSzPts val="2775"/>
              <a:buFont typeface="Arial"/>
              <a:buChar char="•"/>
            </a:pPr>
            <a:r>
              <a:rPr lang="en-US" sz="2775" b="0" i="0" u="none" strike="noStrike" cap="none">
                <a:solidFill>
                  <a:schemeClr val="dk1"/>
                </a:solidFill>
                <a:latin typeface="Calibri"/>
                <a:ea typeface="Calibri"/>
                <a:cs typeface="Calibri"/>
                <a:sym typeface="Calibri"/>
              </a:rPr>
              <a:t>Include a rating “key”</a:t>
            </a:r>
            <a:endParaRPr/>
          </a:p>
          <a:p>
            <a:pPr marL="457200" marR="0" lvl="1" indent="0" algn="l" rtl="0">
              <a:lnSpc>
                <a:spcPct val="90000"/>
              </a:lnSpc>
              <a:spcBef>
                <a:spcPts val="555"/>
              </a:spcBef>
              <a:spcAft>
                <a:spcPts val="0"/>
              </a:spcAft>
              <a:buClr>
                <a:srgbClr val="FF0000"/>
              </a:buClr>
              <a:buFont typeface="Arial"/>
              <a:buNone/>
            </a:pPr>
            <a:r>
              <a:rPr lang="en-US" sz="2775" b="0" i="0" u="none" strike="noStrike" cap="none">
                <a:solidFill>
                  <a:schemeClr val="dk1"/>
                </a:solidFill>
                <a:latin typeface="Calibri"/>
                <a:ea typeface="Calibri"/>
                <a:cs typeface="Calibri"/>
                <a:sym typeface="Calibri"/>
              </a:rPr>
              <a:t>       -Staff should clarify and agree on the difference  </a:t>
            </a:r>
            <a:endParaRPr/>
          </a:p>
          <a:p>
            <a:pPr marL="457200" marR="0" lvl="1" indent="0" algn="l" rtl="0">
              <a:lnSpc>
                <a:spcPct val="90000"/>
              </a:lnSpc>
              <a:spcBef>
                <a:spcPts val="555"/>
              </a:spcBef>
              <a:spcAft>
                <a:spcPts val="0"/>
              </a:spcAft>
              <a:buClr>
                <a:srgbClr val="FF0000"/>
              </a:buClr>
              <a:buFont typeface="Arial"/>
              <a:buNone/>
            </a:pPr>
            <a:r>
              <a:rPr lang="en-US" sz="2775" b="0" i="0" u="none" strike="noStrike" cap="none">
                <a:solidFill>
                  <a:schemeClr val="dk1"/>
                </a:solidFill>
                <a:latin typeface="Calibri"/>
                <a:ea typeface="Calibri"/>
                <a:cs typeface="Calibri"/>
                <a:sym typeface="Calibri"/>
              </a:rPr>
              <a:t>        between ratings </a:t>
            </a:r>
            <a:endParaRPr/>
          </a:p>
          <a:p>
            <a:pPr marL="342900" marR="0" lvl="0" indent="-342900" algn="l" rtl="0">
              <a:lnSpc>
                <a:spcPct val="90000"/>
              </a:lnSpc>
              <a:spcBef>
                <a:spcPts val="592"/>
              </a:spcBef>
              <a:spcAft>
                <a:spcPts val="0"/>
              </a:spcAft>
              <a:buClr>
                <a:srgbClr val="FF0000"/>
              </a:buClr>
              <a:buFont typeface="Arial"/>
              <a:buNone/>
            </a:pPr>
            <a:endParaRPr sz="2960" b="0" i="0" u="none" strike="noStrike" cap="none">
              <a:solidFill>
                <a:schemeClr val="dk1"/>
              </a:solidFill>
              <a:latin typeface="Calibri"/>
              <a:ea typeface="Calibri"/>
              <a:cs typeface="Calibri"/>
              <a:sym typeface="Calibri"/>
            </a:endParaRPr>
          </a:p>
          <a:p>
            <a:pPr marL="342900" marR="0" lvl="0" indent="-154940" algn="l" rtl="0">
              <a:lnSpc>
                <a:spcPct val="90000"/>
              </a:lnSpc>
              <a:spcBef>
                <a:spcPts val="592"/>
              </a:spcBef>
              <a:spcAft>
                <a:spcPts val="0"/>
              </a:spcAft>
              <a:buClr>
                <a:srgbClr val="FF0000"/>
              </a:buClr>
              <a:buSzPts val="2960"/>
              <a:buFont typeface="Arial"/>
              <a:buNone/>
            </a:pPr>
            <a:endParaRPr sz="2960" b="0" i="0" u="none" strike="noStrike" cap="none">
              <a:solidFill>
                <a:schemeClr val="dk1"/>
              </a:solidFill>
              <a:latin typeface="Calibri"/>
              <a:ea typeface="Calibri"/>
              <a:cs typeface="Calibri"/>
              <a:sym typeface="Calibri"/>
            </a:endParaRPr>
          </a:p>
          <a:p>
            <a:pPr marL="342900" marR="0" lvl="0" indent="-154940" algn="l" rtl="0">
              <a:lnSpc>
                <a:spcPct val="90000"/>
              </a:lnSpc>
              <a:spcBef>
                <a:spcPts val="592"/>
              </a:spcBef>
              <a:spcAft>
                <a:spcPts val="0"/>
              </a:spcAft>
              <a:buClr>
                <a:srgbClr val="FF0000"/>
              </a:buClr>
              <a:buSzPts val="2960"/>
              <a:buFont typeface="Arial"/>
              <a:buNone/>
            </a:pPr>
            <a:endParaRPr sz="2960" b="0" i="0" u="none" strike="noStrike" cap="none">
              <a:solidFill>
                <a:schemeClr val="dk1"/>
              </a:solidFill>
              <a:latin typeface="Calibri"/>
              <a:ea typeface="Calibri"/>
              <a:cs typeface="Calibri"/>
              <a:sym typeface="Calibri"/>
            </a:endParaRPr>
          </a:p>
          <a:p>
            <a:pPr marL="342900" marR="0" lvl="0" indent="-154940" algn="l" rtl="0">
              <a:lnSpc>
                <a:spcPct val="90000"/>
              </a:lnSpc>
              <a:spcBef>
                <a:spcPts val="592"/>
              </a:spcBef>
              <a:spcAft>
                <a:spcPts val="0"/>
              </a:spcAft>
              <a:buClr>
                <a:srgbClr val="FF0000"/>
              </a:buClr>
              <a:buSzPts val="2960"/>
              <a:buFont typeface="Arial"/>
              <a:buNone/>
            </a:pPr>
            <a:endParaRPr sz="296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5831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5"/>
          <p:cNvSpPr txBox="1">
            <a:spLocks noGrp="1"/>
          </p:cNvSpPr>
          <p:nvPr>
            <p:ph type="title"/>
          </p:nvPr>
        </p:nvSpPr>
        <p:spPr>
          <a:xfrm>
            <a:off x="457200" y="304800"/>
            <a:ext cx="82296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Daily Progress Report (DPR)</a:t>
            </a:r>
            <a:endParaRPr/>
          </a:p>
        </p:txBody>
      </p:sp>
      <p:sp>
        <p:nvSpPr>
          <p:cNvPr id="445" name="Google Shape;445;p55"/>
          <p:cNvSpPr txBox="1">
            <a:spLocks noGrp="1"/>
          </p:cNvSpPr>
          <p:nvPr>
            <p:ph type="body" idx="1"/>
          </p:nvPr>
        </p:nvSpPr>
        <p:spPr>
          <a:xfrm>
            <a:off x="533400" y="1143000"/>
            <a:ext cx="8229600" cy="513381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Consider a place to record “success” rather than “comments.”</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DPR could fit on a half sheet to reduce copying costs.</a:t>
            </a:r>
            <a:endParaRPr sz="3200" b="0" i="1" u="none" strike="noStrike" cap="none">
              <a:solidFill>
                <a:schemeClr val="dk1"/>
              </a:solidFill>
              <a:latin typeface="Calibri"/>
              <a:ea typeface="Calibri"/>
              <a:cs typeface="Calibri"/>
              <a:sym typeface="Calibri"/>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Non-classroom settings typically NOT included on DPR.</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Include a minimum of 4 rating periods.</a:t>
            </a:r>
            <a:endParaRPr/>
          </a:p>
          <a:p>
            <a:pPr marL="457200" marR="0" lvl="1" indent="0" algn="l" rtl="0">
              <a:lnSpc>
                <a:spcPct val="90000"/>
              </a:lnSpc>
              <a:spcBef>
                <a:spcPts val="600"/>
              </a:spcBef>
              <a:spcAft>
                <a:spcPts val="0"/>
              </a:spcAft>
              <a:buClr>
                <a:srgbClr val="FF0000"/>
              </a:buClr>
              <a:buFont typeface="Arial"/>
              <a:buNone/>
            </a:pPr>
            <a:r>
              <a:rPr lang="en-US" sz="3000" b="0" i="0" u="none" strike="noStrike" cap="none">
                <a:solidFill>
                  <a:schemeClr val="dk1"/>
                </a:solidFill>
                <a:latin typeface="Calibri"/>
                <a:ea typeface="Calibri"/>
                <a:cs typeface="Calibri"/>
                <a:sym typeface="Calibri"/>
              </a:rPr>
              <a:t>    -Correspond with natural transitions in day</a:t>
            </a:r>
            <a:endParaRPr/>
          </a:p>
          <a:p>
            <a:pPr marL="457200" marR="0" lvl="1" indent="0" algn="l" rtl="0">
              <a:lnSpc>
                <a:spcPct val="90000"/>
              </a:lnSpc>
              <a:spcBef>
                <a:spcPts val="600"/>
              </a:spcBef>
              <a:spcAft>
                <a:spcPts val="0"/>
              </a:spcAft>
              <a:buClr>
                <a:srgbClr val="FF0000"/>
              </a:buClr>
              <a:buFont typeface="Arial"/>
              <a:buNone/>
            </a:pPr>
            <a:r>
              <a:rPr lang="en-US" sz="3000" b="0" i="0" u="none" strike="noStrike" cap="none">
                <a:solidFill>
                  <a:schemeClr val="dk1"/>
                </a:solidFill>
                <a:latin typeface="Calibri"/>
                <a:ea typeface="Calibri"/>
                <a:cs typeface="Calibri"/>
                <a:sym typeface="Calibri"/>
              </a:rPr>
              <a:t>    -Optimally, marking period is not longer than  	75  minutes</a:t>
            </a:r>
            <a:endParaRPr/>
          </a:p>
          <a:p>
            <a:pPr marL="342900" marR="0" lvl="0" indent="-342900" algn="l" rtl="0">
              <a:lnSpc>
                <a:spcPct val="90000"/>
              </a:lnSpc>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8614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Daily Progress Report (DPR)</a:t>
            </a:r>
            <a:endParaRPr/>
          </a:p>
        </p:txBody>
      </p:sp>
      <p:sp>
        <p:nvSpPr>
          <p:cNvPr id="452" name="Google Shape;452;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Include a column/place for teacher initials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Include a line for parent signature and place to record “success”</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Include an area for total points earned</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Determine if the percentage point goal will be listed</a:t>
            </a:r>
            <a:endParaRPr/>
          </a:p>
          <a:p>
            <a:pPr marL="457200" marR="0" lvl="1" indent="0" algn="l" rtl="0">
              <a:spcBef>
                <a:spcPts val="56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-Some provide a range, student circles his/her goal: </a:t>
            </a:r>
            <a:endParaRPr/>
          </a:p>
          <a:p>
            <a:pPr marL="457200" marR="0" lvl="1" indent="0" algn="l" rtl="0">
              <a:spcBef>
                <a:spcPts val="56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     50%   55%   60%   65%   70%   75%   80%</a:t>
            </a:r>
            <a:endParaRPr/>
          </a:p>
          <a:p>
            <a:pPr marL="742950" marR="0" lvl="1" indent="-107950" algn="l" rtl="0">
              <a:spcBef>
                <a:spcPts val="560"/>
              </a:spcBef>
              <a:spcAft>
                <a:spcPts val="0"/>
              </a:spcAft>
              <a:buClr>
                <a:srgbClr val="FF0000"/>
              </a:buClr>
              <a:buSzPts val="2800"/>
              <a:buFont typeface="Arial"/>
              <a:buNone/>
            </a:pPr>
            <a:endParaRPr sz="2800" b="0" i="0" u="none" strike="noStrike" cap="none">
              <a:solidFill>
                <a:schemeClr val="dk1"/>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4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58"/>
          <p:cNvPicPr preferRelativeResize="0"/>
          <p:nvPr/>
        </p:nvPicPr>
        <p:blipFill rotWithShape="1">
          <a:blip r:embed="rId3">
            <a:alphaModFix/>
          </a:blip>
          <a:srcRect/>
          <a:stretch/>
        </p:blipFill>
        <p:spPr>
          <a:xfrm>
            <a:off x="246063" y="549275"/>
            <a:ext cx="8651875" cy="5761038"/>
          </a:xfrm>
          <a:prstGeom prst="rect">
            <a:avLst/>
          </a:prstGeom>
          <a:noFill/>
          <a:ln>
            <a:noFill/>
          </a:ln>
        </p:spPr>
      </p:pic>
    </p:spTree>
    <p:extLst>
      <p:ext uri="{BB962C8B-B14F-4D97-AF65-F5344CB8AC3E}">
        <p14:creationId xmlns:p14="http://schemas.microsoft.com/office/powerpoint/2010/main" val="1129738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aphicFrame>
        <p:nvGraphicFramePr>
          <p:cNvPr id="471" name="Google Shape;471;p59"/>
          <p:cNvGraphicFramePr/>
          <p:nvPr/>
        </p:nvGraphicFramePr>
        <p:xfrm>
          <a:off x="1524000" y="1600200"/>
          <a:ext cx="6096000" cy="3198825"/>
        </p:xfrm>
        <a:graphic>
          <a:graphicData uri="http://schemas.openxmlformats.org/drawingml/2006/table">
            <a:tbl>
              <a:tblPr>
                <a:noFill/>
                <a:tableStyleId>{DE96C064-D210-4A4D-94DE-247C9A20E347}</a:tableStyleId>
              </a:tblPr>
              <a:tblGrid>
                <a:gridCol w="1093900">
                  <a:extLst>
                    <a:ext uri="{9D8B030D-6E8A-4147-A177-3AD203B41FA5}">
                      <a16:colId xmlns:a16="http://schemas.microsoft.com/office/drawing/2014/main" val="20000"/>
                    </a:ext>
                  </a:extLst>
                </a:gridCol>
                <a:gridCol w="875875">
                  <a:extLst>
                    <a:ext uri="{9D8B030D-6E8A-4147-A177-3AD203B41FA5}">
                      <a16:colId xmlns:a16="http://schemas.microsoft.com/office/drawing/2014/main" val="20001"/>
                    </a:ext>
                  </a:extLst>
                </a:gridCol>
                <a:gridCol w="1014375">
                  <a:extLst>
                    <a:ext uri="{9D8B030D-6E8A-4147-A177-3AD203B41FA5}">
                      <a16:colId xmlns:a16="http://schemas.microsoft.com/office/drawing/2014/main" val="20002"/>
                    </a:ext>
                  </a:extLst>
                </a:gridCol>
                <a:gridCol w="1120425">
                  <a:extLst>
                    <a:ext uri="{9D8B030D-6E8A-4147-A177-3AD203B41FA5}">
                      <a16:colId xmlns:a16="http://schemas.microsoft.com/office/drawing/2014/main" val="20003"/>
                    </a:ext>
                  </a:extLst>
                </a:gridCol>
                <a:gridCol w="546400">
                  <a:extLst>
                    <a:ext uri="{9D8B030D-6E8A-4147-A177-3AD203B41FA5}">
                      <a16:colId xmlns:a16="http://schemas.microsoft.com/office/drawing/2014/main" val="20004"/>
                    </a:ext>
                  </a:extLst>
                </a:gridCol>
                <a:gridCol w="1445025">
                  <a:extLst>
                    <a:ext uri="{9D8B030D-6E8A-4147-A177-3AD203B41FA5}">
                      <a16:colId xmlns:a16="http://schemas.microsoft.com/office/drawing/2014/main" val="20005"/>
                    </a:ext>
                  </a:extLst>
                </a:gridCol>
              </a:tblGrid>
              <a:tr h="662250">
                <a:tc>
                  <a:txBody>
                    <a:bodyPr/>
                    <a:lstStyle/>
                    <a:p>
                      <a:pPr marL="0" marR="0" lvl="0" indent="0" algn="l" rtl="0">
                        <a:lnSpc>
                          <a:spcPct val="150000"/>
                        </a:lnSpc>
                        <a:spcBef>
                          <a:spcPts val="0"/>
                        </a:spcBef>
                        <a:spcAft>
                          <a:spcPts val="0"/>
                        </a:spcAft>
                        <a:buNone/>
                      </a:pPr>
                      <a:endParaRPr sz="900" u="none" strike="noStrike" cap="none">
                        <a:latin typeface="Calibri"/>
                        <a:ea typeface="Calibri"/>
                        <a:cs typeface="Calibri"/>
                        <a:sym typeface="Calibri"/>
                      </a:endParaRPr>
                    </a:p>
                  </a:txBody>
                  <a:tcPr marL="58425" marR="5842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b="1" u="none" strike="noStrike" cap="none">
                          <a:latin typeface="Calibri"/>
                          <a:ea typeface="Calibri"/>
                          <a:cs typeface="Calibri"/>
                          <a:sym typeface="Calibri"/>
                        </a:rPr>
                        <a:t>Be Safe</a:t>
                      </a:r>
                      <a:endParaRPr sz="9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000" u="none" strike="noStrike" cap="none">
                          <a:latin typeface="Calibri"/>
                          <a:ea typeface="Calibri"/>
                          <a:cs typeface="Calibri"/>
                          <a:sym typeface="Calibri"/>
                        </a:rPr>
                        <a:t>Keep hands &amp; feet to self</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b="1" u="none" strike="noStrike" cap="none">
                          <a:latin typeface="Calibri"/>
                          <a:ea typeface="Calibri"/>
                          <a:cs typeface="Calibri"/>
                          <a:sym typeface="Calibri"/>
                        </a:rPr>
                        <a:t>Be Respectful</a:t>
                      </a:r>
                      <a:endParaRPr sz="9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000" u="none" strike="noStrike" cap="none">
                          <a:latin typeface="Calibri"/>
                          <a:ea typeface="Calibri"/>
                          <a:cs typeface="Calibri"/>
                          <a:sym typeface="Calibri"/>
                        </a:rPr>
                        <a:t>Use polite language</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b="1" u="none" strike="noStrike" cap="none">
                          <a:latin typeface="Calibri"/>
                          <a:ea typeface="Calibri"/>
                          <a:cs typeface="Calibri"/>
                          <a:sym typeface="Calibri"/>
                        </a:rPr>
                        <a:t>Be a Learner</a:t>
                      </a:r>
                      <a:endParaRPr sz="9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000" u="none" strike="noStrike" cap="none">
                          <a:latin typeface="Calibri"/>
                          <a:ea typeface="Calibri"/>
                          <a:cs typeface="Calibri"/>
                          <a:sym typeface="Calibri"/>
                        </a:rPr>
                        <a:t>Follow directions</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900" u="none" strike="noStrike" cap="none">
                        <a:latin typeface="Calibri"/>
                        <a:ea typeface="Calibri"/>
                        <a:cs typeface="Calibri"/>
                        <a:sym typeface="Calibri"/>
                      </a:endParaRPr>
                    </a:p>
                    <a:p>
                      <a:pPr marL="0" marR="0" lvl="0" indent="0" algn="l" rtl="0">
                        <a:lnSpc>
                          <a:spcPct val="115000"/>
                        </a:lnSpc>
                        <a:spcBef>
                          <a:spcPts val="0"/>
                        </a:spcBef>
                        <a:spcAft>
                          <a:spcPts val="0"/>
                        </a:spcAft>
                        <a:buNone/>
                      </a:pPr>
                      <a:r>
                        <a:rPr lang="en-US" sz="1000" b="1" u="none" strike="noStrike" cap="none">
                          <a:latin typeface="Calibri"/>
                          <a:ea typeface="Calibri"/>
                          <a:cs typeface="Calibri"/>
                          <a:sym typeface="Calibri"/>
                        </a:rPr>
                        <a:t>Teacher Initials</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endParaRPr sz="9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200" b="1" u="none" strike="noStrike" cap="none">
                          <a:latin typeface="Calibri"/>
                          <a:ea typeface="Calibri"/>
                          <a:cs typeface="Calibri"/>
                          <a:sym typeface="Calibri"/>
                        </a:rPr>
                        <a:t>Success Notes</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45475">
                <a:tc>
                  <a:txBody>
                    <a:bodyPr/>
                    <a:lstStyle/>
                    <a:p>
                      <a:pPr marL="0" marR="0" lvl="0" indent="0" algn="l" rtl="0">
                        <a:lnSpc>
                          <a:spcPct val="115000"/>
                        </a:lnSpc>
                        <a:spcBef>
                          <a:spcPts val="0"/>
                        </a:spcBef>
                        <a:spcAft>
                          <a:spcPts val="0"/>
                        </a:spcAft>
                        <a:buNone/>
                      </a:pPr>
                      <a:r>
                        <a:rPr lang="en-US" sz="1000" u="none" strike="noStrike" cap="none">
                          <a:latin typeface="Calibri"/>
                          <a:ea typeface="Calibri"/>
                          <a:cs typeface="Calibri"/>
                          <a:sym typeface="Calibri"/>
                        </a:rPr>
                        <a:t>Period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45475">
                <a:tc>
                  <a:txBody>
                    <a:bodyPr/>
                    <a:lstStyle/>
                    <a:p>
                      <a:pPr marL="0" marR="0" lvl="0" indent="0" algn="l" rtl="0">
                        <a:lnSpc>
                          <a:spcPct val="115000"/>
                        </a:lnSpc>
                        <a:spcBef>
                          <a:spcPts val="0"/>
                        </a:spcBef>
                        <a:spcAft>
                          <a:spcPts val="0"/>
                        </a:spcAft>
                        <a:buNone/>
                      </a:pPr>
                      <a:r>
                        <a:rPr lang="en-US" sz="1000" u="none" strike="noStrike" cap="none">
                          <a:latin typeface="Calibri"/>
                          <a:ea typeface="Calibri"/>
                          <a:cs typeface="Calibri"/>
                          <a:sym typeface="Calibri"/>
                        </a:rPr>
                        <a:t>Period 2</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45475">
                <a:tc>
                  <a:txBody>
                    <a:bodyPr/>
                    <a:lstStyle/>
                    <a:p>
                      <a:pPr marL="0" marR="0" lvl="0" indent="0" algn="l" rtl="0">
                        <a:lnSpc>
                          <a:spcPct val="115000"/>
                        </a:lnSpc>
                        <a:spcBef>
                          <a:spcPts val="0"/>
                        </a:spcBef>
                        <a:spcAft>
                          <a:spcPts val="0"/>
                        </a:spcAft>
                        <a:buNone/>
                      </a:pPr>
                      <a:r>
                        <a:rPr lang="en-US" sz="1000" u="none" strike="noStrike" cap="none">
                          <a:latin typeface="Calibri"/>
                          <a:ea typeface="Calibri"/>
                          <a:cs typeface="Calibri"/>
                          <a:sym typeface="Calibri"/>
                        </a:rPr>
                        <a:t>Period 3</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45475">
                <a:tc>
                  <a:txBody>
                    <a:bodyPr/>
                    <a:lstStyle/>
                    <a:p>
                      <a:pPr marL="0" marR="0" lvl="0" indent="0" algn="l" rtl="0">
                        <a:lnSpc>
                          <a:spcPct val="115000"/>
                        </a:lnSpc>
                        <a:spcBef>
                          <a:spcPts val="0"/>
                        </a:spcBef>
                        <a:spcAft>
                          <a:spcPts val="0"/>
                        </a:spcAft>
                        <a:buNone/>
                      </a:pPr>
                      <a:r>
                        <a:rPr lang="en-US" sz="1000" u="none" strike="noStrike" cap="none">
                          <a:latin typeface="Calibri"/>
                          <a:ea typeface="Calibri"/>
                          <a:cs typeface="Calibri"/>
                          <a:sym typeface="Calibri"/>
                        </a:rPr>
                        <a:t>Period 4</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45475">
                <a:tc>
                  <a:txBody>
                    <a:bodyPr/>
                    <a:lstStyle/>
                    <a:p>
                      <a:pPr marL="0" marR="0" lvl="0" indent="0" algn="l" rtl="0">
                        <a:lnSpc>
                          <a:spcPct val="115000"/>
                        </a:lnSpc>
                        <a:spcBef>
                          <a:spcPts val="0"/>
                        </a:spcBef>
                        <a:spcAft>
                          <a:spcPts val="0"/>
                        </a:spcAft>
                        <a:buNone/>
                      </a:pPr>
                      <a:r>
                        <a:rPr lang="en-US" sz="1000" u="none" strike="noStrike" cap="none">
                          <a:latin typeface="Calibri"/>
                          <a:ea typeface="Calibri"/>
                          <a:cs typeface="Calibri"/>
                          <a:sym typeface="Calibri"/>
                        </a:rPr>
                        <a:t>Period 5</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45475">
                <a:tc>
                  <a:txBody>
                    <a:bodyPr/>
                    <a:lstStyle/>
                    <a:p>
                      <a:pPr marL="0" marR="0" lvl="0" indent="0" algn="l" rtl="0">
                        <a:lnSpc>
                          <a:spcPct val="115000"/>
                        </a:lnSpc>
                        <a:spcBef>
                          <a:spcPts val="0"/>
                        </a:spcBef>
                        <a:spcAft>
                          <a:spcPts val="0"/>
                        </a:spcAft>
                        <a:buNone/>
                      </a:pPr>
                      <a:r>
                        <a:rPr lang="en-US" sz="1000" u="none" strike="noStrike" cap="none">
                          <a:latin typeface="Calibri"/>
                          <a:ea typeface="Calibri"/>
                          <a:cs typeface="Calibri"/>
                          <a:sym typeface="Calibri"/>
                        </a:rPr>
                        <a:t>Period 6</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45475">
                <a:tc>
                  <a:txBody>
                    <a:bodyPr/>
                    <a:lstStyle/>
                    <a:p>
                      <a:pPr marL="0" marR="0" lvl="0" indent="0" algn="l" rtl="0">
                        <a:lnSpc>
                          <a:spcPct val="115000"/>
                        </a:lnSpc>
                        <a:spcBef>
                          <a:spcPts val="0"/>
                        </a:spcBef>
                        <a:spcAft>
                          <a:spcPts val="0"/>
                        </a:spcAft>
                        <a:buNone/>
                      </a:pPr>
                      <a:r>
                        <a:rPr lang="en-US" sz="1000" u="none" strike="noStrike" cap="none">
                          <a:latin typeface="Calibri"/>
                          <a:ea typeface="Calibri"/>
                          <a:cs typeface="Calibri"/>
                          <a:sym typeface="Calibri"/>
                        </a:rPr>
                        <a:t>Period 7</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200" u="none" strike="noStrike" cap="none">
                          <a:latin typeface="Calibri"/>
                          <a:ea typeface="Calibri"/>
                          <a:cs typeface="Calibri"/>
                          <a:sym typeface="Calibri"/>
                        </a:rPr>
                        <a:t>3     2     1</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12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818250">
                <a:tc gridSpan="6">
                  <a:txBody>
                    <a:bodyPr/>
                    <a:lstStyle/>
                    <a:p>
                      <a:pPr marL="0" marR="0" lvl="0" indent="0" algn="ctr" rtl="0">
                        <a:lnSpc>
                          <a:spcPct val="115000"/>
                        </a:lnSpc>
                        <a:spcBef>
                          <a:spcPts val="0"/>
                        </a:spcBef>
                        <a:spcAft>
                          <a:spcPts val="0"/>
                        </a:spcAft>
                        <a:buNone/>
                      </a:pPr>
                      <a:endParaRPr sz="10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000" b="1" u="none" strike="noStrike" cap="none">
                          <a:latin typeface="Calibri"/>
                          <a:ea typeface="Calibri"/>
                          <a:cs typeface="Calibri"/>
                          <a:sym typeface="Calibri"/>
                        </a:rPr>
                        <a:t>Today’s Goal:</a:t>
                      </a:r>
                      <a:r>
                        <a:rPr lang="en-US" sz="1000" u="none" strike="noStrike" cap="none">
                          <a:latin typeface="Calibri"/>
                          <a:ea typeface="Calibri"/>
                          <a:cs typeface="Calibri"/>
                          <a:sym typeface="Calibri"/>
                        </a:rPr>
                        <a:t>	50%	55%	60%	65%	70%	75%	80%</a:t>
                      </a:r>
                      <a:endParaRPr sz="9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000" b="1" u="none" strike="noStrike" cap="none">
                          <a:latin typeface="Calibri"/>
                          <a:ea typeface="Calibri"/>
                          <a:cs typeface="Calibri"/>
                          <a:sym typeface="Calibri"/>
                        </a:rPr>
                        <a:t>Today’s Points</a:t>
                      </a:r>
                      <a:r>
                        <a:rPr lang="en-US" sz="1000" u="none" strike="noStrike" cap="none">
                          <a:latin typeface="Calibri"/>
                          <a:ea typeface="Calibri"/>
                          <a:cs typeface="Calibri"/>
                          <a:sym typeface="Calibri"/>
                        </a:rPr>
                        <a:t> _______                </a:t>
                      </a:r>
                      <a:r>
                        <a:rPr lang="en-US" sz="1000" b="1" u="none" strike="noStrike" cap="none">
                          <a:latin typeface="Calibri"/>
                          <a:ea typeface="Calibri"/>
                          <a:cs typeface="Calibri"/>
                          <a:sym typeface="Calibri"/>
                        </a:rPr>
                        <a:t>Points Possible</a:t>
                      </a:r>
                      <a:r>
                        <a:rPr lang="en-US" sz="1000" u="none" strike="noStrike" cap="none">
                          <a:latin typeface="Calibri"/>
                          <a:ea typeface="Calibri"/>
                          <a:cs typeface="Calibri"/>
                          <a:sym typeface="Calibri"/>
                        </a:rPr>
                        <a:t>   ______</a:t>
                      </a:r>
                      <a:r>
                        <a:rPr lang="en-US" sz="1000" b="1" u="none" strike="noStrike" cap="none">
                          <a:latin typeface="Calibri"/>
                          <a:ea typeface="Calibri"/>
                          <a:cs typeface="Calibri"/>
                          <a:sym typeface="Calibri"/>
                        </a:rPr>
                        <a:t>Today’s Percent</a:t>
                      </a:r>
                      <a:r>
                        <a:rPr lang="en-US" sz="1000" u="none" strike="noStrike" cap="none">
                          <a:latin typeface="Calibri"/>
                          <a:ea typeface="Calibri"/>
                          <a:cs typeface="Calibri"/>
                          <a:sym typeface="Calibri"/>
                        </a:rPr>
                        <a:t> ______%</a:t>
                      </a:r>
                      <a:endParaRPr sz="900" u="none" strike="noStrike" cap="none">
                        <a:latin typeface="Calibri"/>
                        <a:ea typeface="Calibri"/>
                        <a:cs typeface="Calibri"/>
                        <a:sym typeface="Calibri"/>
                      </a:endParaRPr>
                    </a:p>
                  </a:txBody>
                  <a:tcPr marL="58425" marR="58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472" name="Google Shape;472;p59"/>
          <p:cNvSpPr/>
          <p:nvPr/>
        </p:nvSpPr>
        <p:spPr>
          <a:xfrm>
            <a:off x="220718" y="-361864"/>
            <a:ext cx="8707382" cy="623247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Wonderful Middle School EAGLES Program</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i="1">
                <a:solidFill>
                  <a:schemeClr val="dk1"/>
                </a:solidFill>
                <a:latin typeface="Calibri"/>
                <a:ea typeface="Calibri"/>
                <a:cs typeface="Calibri"/>
                <a:sym typeface="Calibri"/>
              </a:rPr>
              <a:t>     Excel and Gain Life Educational Skills</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Parent/Guardian Signature ___________________________  </a:t>
            </a:r>
            <a:endParaRPr sz="8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i="1">
                <a:solidFill>
                  <a:schemeClr val="dk1"/>
                </a:solidFill>
                <a:latin typeface="Calibri"/>
                <a:ea typeface="Calibri"/>
                <a:cs typeface="Calibri"/>
                <a:sym typeface="Calibri"/>
              </a:rPr>
              <a:t>Congratulations for ___________________________________________________________</a:t>
            </a:r>
            <a:endParaRPr sz="800">
              <a:solidFill>
                <a:schemeClr val="dk1"/>
              </a:solidFill>
              <a:latin typeface="Calibri"/>
              <a:ea typeface="Calibri"/>
              <a:cs typeface="Calibri"/>
              <a:sym typeface="Calibri"/>
            </a:endParaRPr>
          </a:p>
          <a:p>
            <a:pPr marL="0" marR="0" lvl="0" indent="0" algn="l" rtl="0">
              <a:spcBef>
                <a:spcPts val="0"/>
              </a:spcBef>
              <a:spcAft>
                <a:spcPts val="0"/>
              </a:spcAft>
              <a:buNone/>
            </a:pPr>
            <a:br>
              <a:rPr lang="en-US" sz="1300">
                <a:solidFill>
                  <a:srgbClr val="0000FF"/>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4678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0"/>
          <p:cNvSpPr/>
          <p:nvPr/>
        </p:nvSpPr>
        <p:spPr>
          <a:xfrm>
            <a:off x="285750" y="-356561"/>
            <a:ext cx="8121650" cy="14465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000000"/>
              </a:solidFill>
              <a:latin typeface="Calibri"/>
              <a:ea typeface="Calibri"/>
              <a:cs typeface="Calibri"/>
              <a:sym typeface="Calibri"/>
            </a:endParaRPr>
          </a:p>
          <a:p>
            <a:pPr marL="0" marR="0" lvl="0" indent="0" algn="ctr" rtl="0">
              <a:spcBef>
                <a:spcPts val="0"/>
              </a:spcBef>
              <a:spcAft>
                <a:spcPts val="0"/>
              </a:spcAft>
              <a:buNone/>
            </a:pPr>
            <a:r>
              <a:rPr lang="en-US" sz="3600">
                <a:solidFill>
                  <a:srgbClr val="000000"/>
                </a:solidFill>
                <a:latin typeface="Calibri"/>
                <a:ea typeface="Calibri"/>
                <a:cs typeface="Calibri"/>
                <a:sym typeface="Calibri"/>
              </a:rPr>
              <a:t>CICO  Report       </a:t>
            </a:r>
            <a:endParaRPr/>
          </a:p>
          <a:p>
            <a:pPr marL="0" marR="0" lvl="0" indent="0" algn="ctr" rtl="0">
              <a:spcBef>
                <a:spcPts val="0"/>
              </a:spcBef>
              <a:spcAft>
                <a:spcPts val="0"/>
              </a:spcAft>
              <a:buNone/>
            </a:pPr>
            <a:r>
              <a:rPr lang="en-US" sz="2000" b="1">
                <a:solidFill>
                  <a:srgbClr val="000000"/>
                </a:solidFill>
                <a:latin typeface="Calibri"/>
                <a:ea typeface="Calibri"/>
                <a:cs typeface="Calibri"/>
                <a:sym typeface="Calibri"/>
              </a:rPr>
              <a:t>Date ________    Student____________Teacher__________</a:t>
            </a:r>
            <a:endParaRPr/>
          </a:p>
          <a:p>
            <a:pPr marL="0" marR="0" lvl="0" indent="0" algn="ctr" rtl="0">
              <a:spcBef>
                <a:spcPts val="0"/>
              </a:spcBef>
              <a:spcAft>
                <a:spcPts val="0"/>
              </a:spcAft>
              <a:buNone/>
            </a:pPr>
            <a:r>
              <a:rPr lang="en-US" sz="1400" b="1">
                <a:solidFill>
                  <a:srgbClr val="000000"/>
                </a:solidFill>
                <a:latin typeface="Calibri"/>
                <a:ea typeface="Calibri"/>
                <a:cs typeface="Calibri"/>
                <a:sym typeface="Calibri"/>
              </a:rPr>
              <a:t>		</a:t>
            </a:r>
            <a:endParaRPr/>
          </a:p>
        </p:txBody>
      </p:sp>
      <p:graphicFrame>
        <p:nvGraphicFramePr>
          <p:cNvPr id="479" name="Google Shape;479;p60"/>
          <p:cNvGraphicFramePr/>
          <p:nvPr/>
        </p:nvGraphicFramePr>
        <p:xfrm>
          <a:off x="128094" y="918509"/>
          <a:ext cx="8850350" cy="5299910"/>
        </p:xfrm>
        <a:graphic>
          <a:graphicData uri="http://schemas.openxmlformats.org/drawingml/2006/table">
            <a:tbl>
              <a:tblPr>
                <a:noFill/>
                <a:tableStyleId>{DE96C064-D210-4A4D-94DE-247C9A20E347}</a:tableStyleId>
              </a:tblPr>
              <a:tblGrid>
                <a:gridCol w="1588525">
                  <a:extLst>
                    <a:ext uri="{9D8B030D-6E8A-4147-A177-3AD203B41FA5}">
                      <a16:colId xmlns:a16="http://schemas.microsoft.com/office/drawing/2014/main" val="20000"/>
                    </a:ext>
                  </a:extLst>
                </a:gridCol>
                <a:gridCol w="1588525">
                  <a:extLst>
                    <a:ext uri="{9D8B030D-6E8A-4147-A177-3AD203B41FA5}">
                      <a16:colId xmlns:a16="http://schemas.microsoft.com/office/drawing/2014/main" val="20001"/>
                    </a:ext>
                  </a:extLst>
                </a:gridCol>
                <a:gridCol w="1623200">
                  <a:extLst>
                    <a:ext uri="{9D8B030D-6E8A-4147-A177-3AD203B41FA5}">
                      <a16:colId xmlns:a16="http://schemas.microsoft.com/office/drawing/2014/main" val="20002"/>
                    </a:ext>
                  </a:extLst>
                </a:gridCol>
                <a:gridCol w="1470325">
                  <a:extLst>
                    <a:ext uri="{9D8B030D-6E8A-4147-A177-3AD203B41FA5}">
                      <a16:colId xmlns:a16="http://schemas.microsoft.com/office/drawing/2014/main" val="20003"/>
                    </a:ext>
                  </a:extLst>
                </a:gridCol>
                <a:gridCol w="1547550">
                  <a:extLst>
                    <a:ext uri="{9D8B030D-6E8A-4147-A177-3AD203B41FA5}">
                      <a16:colId xmlns:a16="http://schemas.microsoft.com/office/drawing/2014/main" val="20004"/>
                    </a:ext>
                  </a:extLst>
                </a:gridCol>
                <a:gridCol w="1032225">
                  <a:extLst>
                    <a:ext uri="{9D8B030D-6E8A-4147-A177-3AD203B41FA5}">
                      <a16:colId xmlns:a16="http://schemas.microsoft.com/office/drawing/2014/main" val="20005"/>
                    </a:ext>
                  </a:extLst>
                </a:gridCol>
              </a:tblGrid>
              <a:tr h="361775">
                <a:tc rowSpan="2">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=3 or more</a:t>
                      </a:r>
                      <a:endParaRPr/>
                    </a:p>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2= 2 reminders</a:t>
                      </a:r>
                      <a:endParaRPr/>
                    </a:p>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3= 0 – 1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Be Safe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Be Respectful</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Be Your Personal Best</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rowSpan="2">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Teacher   initials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936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Keep hands, feet, and objects to self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Use kind words </a:t>
                      </a:r>
                      <a:endParaRPr/>
                    </a:p>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and actions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Follow directions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Working in class</a:t>
                      </a:r>
                      <a:endParaRPr/>
                    </a:p>
                  </a:txBody>
                  <a:tcPr marL="91450" marR="91450" marT="45725" marB="45725">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r h="461050">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Class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13250">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Recess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ctr"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ctr" rtl="0">
                        <a:lnSpc>
                          <a:spcPct val="100000"/>
                        </a:lnSpc>
                        <a:spcBef>
                          <a:spcPts val="28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45375">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Class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ctr"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1          2         3</a:t>
                      </a:r>
                      <a:endParaRPr/>
                    </a:p>
                    <a:p>
                      <a:pPr marL="0" marR="0" lvl="0" indent="0" algn="ctr"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74200">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Lunch</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ctr"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44025">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Class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ctr"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74200">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Recess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545375">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Class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1          2         3</a:t>
                      </a:r>
                      <a:endParaRPr/>
                    </a:p>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1          2         3</a:t>
                      </a:r>
                      <a:endParaRPr/>
                    </a:p>
                    <a:p>
                      <a:pPr marL="0" marR="0" lvl="0" indent="0" algn="ctr"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400" b="1" i="0" u="none" strike="noStrike" cap="none">
                        <a:solidFill>
                          <a:srgbClr val="000000"/>
                        </a:solidFill>
                        <a:latin typeface="Arial"/>
                        <a:ea typeface="Arial"/>
                        <a:cs typeface="Arial"/>
                        <a:sym typeface="Aria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90975">
                <a:tc gridSpan="2">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Total Points =    </a:t>
                      </a:r>
                      <a:r>
                        <a:rPr lang="en-US" sz="1400" b="1" i="0" u="sng" strike="noStrike" cap="none">
                          <a:solidFill>
                            <a:srgbClr val="000000"/>
                          </a:solidFill>
                          <a:latin typeface="Arial"/>
                          <a:ea typeface="Arial"/>
                          <a:cs typeface="Arial"/>
                          <a:sym typeface="Arial"/>
                        </a:rPr>
                        <a:t>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Points Possible =            50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Today ______________%</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Font typeface="Arial"/>
                        <a:buNone/>
                      </a:pPr>
                      <a:r>
                        <a:rPr lang="en-US" sz="1400" b="1" i="0" u="none" strike="noStrike" cap="none">
                          <a:solidFill>
                            <a:srgbClr val="000000"/>
                          </a:solidFill>
                          <a:latin typeface="Arial"/>
                          <a:ea typeface="Arial"/>
                          <a:cs typeface="Arial"/>
                          <a:sym typeface="Arial"/>
                        </a:rPr>
                        <a:t>        Goal ______________%</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38734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b="1"/>
              <a:t>Working Agreements</a:t>
            </a:r>
          </a:p>
        </p:txBody>
      </p:sp>
      <p:sp>
        <p:nvSpPr>
          <p:cNvPr id="16387" name="Content Placeholder 2"/>
          <p:cNvSpPr>
            <a:spLocks noGrp="1"/>
          </p:cNvSpPr>
          <p:nvPr>
            <p:ph idx="1"/>
          </p:nvPr>
        </p:nvSpPr>
        <p:spPr>
          <a:xfrm>
            <a:off x="1022350" y="1417638"/>
            <a:ext cx="8229600" cy="4525962"/>
          </a:xfrm>
        </p:spPr>
        <p:txBody>
          <a:bodyPr/>
          <a:lstStyle/>
          <a:p>
            <a:pPr eaLnBrk="1" hangingPunct="1">
              <a:buFont typeface="Arial" panose="020B0604020202020204" pitchFamily="34" charset="0"/>
              <a:buNone/>
            </a:pPr>
            <a:r>
              <a:rPr lang="en-US" sz="2600" b="1" dirty="0"/>
              <a:t>Be Respectful</a:t>
            </a:r>
          </a:p>
          <a:p>
            <a:pPr eaLnBrk="1" hangingPunct="1">
              <a:buClr>
                <a:srgbClr val="FF0000"/>
              </a:buClr>
            </a:pPr>
            <a:r>
              <a:rPr lang="en-US" sz="2200" dirty="0"/>
              <a:t>Be an active listener—open to new ideas</a:t>
            </a:r>
          </a:p>
          <a:p>
            <a:pPr eaLnBrk="1" hangingPunct="1">
              <a:buClr>
                <a:srgbClr val="FF0000"/>
              </a:buClr>
            </a:pPr>
            <a:r>
              <a:rPr lang="en-US" sz="2200" dirty="0"/>
              <a:t>Use notes for side bar conversations</a:t>
            </a:r>
          </a:p>
          <a:p>
            <a:pPr eaLnBrk="1" hangingPunct="1">
              <a:buFont typeface="Arial" panose="020B0604020202020204" pitchFamily="34" charset="0"/>
              <a:buNone/>
            </a:pPr>
            <a:r>
              <a:rPr lang="en-US" sz="2600" b="1" dirty="0"/>
              <a:t>Be Responsible</a:t>
            </a:r>
          </a:p>
          <a:p>
            <a:pPr eaLnBrk="1" hangingPunct="1">
              <a:buClr>
                <a:srgbClr val="FF0000"/>
              </a:buClr>
            </a:pPr>
            <a:r>
              <a:rPr lang="en-US" sz="2200" dirty="0"/>
              <a:t>Be on time for sessions</a:t>
            </a:r>
          </a:p>
          <a:p>
            <a:pPr eaLnBrk="1" hangingPunct="1">
              <a:buClr>
                <a:srgbClr val="FF0000"/>
              </a:buClr>
            </a:pPr>
            <a:r>
              <a:rPr lang="en-US" sz="2200" dirty="0"/>
              <a:t>Silence cell phones—reply appropriately</a:t>
            </a:r>
          </a:p>
          <a:p>
            <a:pPr eaLnBrk="1" hangingPunct="1">
              <a:buFont typeface="Arial" panose="020B0604020202020204" pitchFamily="34" charset="0"/>
              <a:buNone/>
            </a:pPr>
            <a:r>
              <a:rPr lang="en-US" sz="2600" b="1" dirty="0"/>
              <a:t>Be</a:t>
            </a:r>
            <a:r>
              <a:rPr lang="en-US" sz="3600" b="1" dirty="0"/>
              <a:t> </a:t>
            </a:r>
            <a:r>
              <a:rPr lang="en-US" sz="2600" b="1" dirty="0"/>
              <a:t>a Problem Solver</a:t>
            </a:r>
          </a:p>
          <a:p>
            <a:pPr eaLnBrk="1" hangingPunct="1">
              <a:buClr>
                <a:srgbClr val="FF0000"/>
              </a:buClr>
            </a:pPr>
            <a:r>
              <a:rPr lang="en-US" sz="2200" dirty="0"/>
              <a:t>Follow the decision making process</a:t>
            </a:r>
          </a:p>
          <a:p>
            <a:pPr eaLnBrk="1" hangingPunct="1">
              <a:buClr>
                <a:srgbClr val="FF0000"/>
              </a:buClr>
            </a:pPr>
            <a:r>
              <a:rPr lang="en-US" sz="2200" dirty="0"/>
              <a:t>Work toward consensus and support decisions of the group</a:t>
            </a:r>
          </a:p>
          <a:p>
            <a:pPr eaLnBrk="1" hangingPunct="1"/>
            <a:endParaRPr lang="en-US" dirty="0"/>
          </a:p>
        </p:txBody>
      </p:sp>
    </p:spTree>
    <p:extLst>
      <p:ext uri="{BB962C8B-B14F-4D97-AF65-F5344CB8AC3E}">
        <p14:creationId xmlns:p14="http://schemas.microsoft.com/office/powerpoint/2010/main" val="2280727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Activity:</a:t>
            </a:r>
            <a:r>
              <a:rPr lang="en-US" sz="4000" b="0" i="0" u="none" strike="noStrike" cap="none">
                <a:solidFill>
                  <a:srgbClr val="FF0000"/>
                </a:solidFill>
                <a:latin typeface="Calibri"/>
                <a:ea typeface="Calibri"/>
                <a:cs typeface="Calibri"/>
                <a:sym typeface="Calibri"/>
              </a:rPr>
              <a:t> DPR Design</a:t>
            </a:r>
            <a:endParaRPr sz="4000" b="0" i="0" u="none" strike="noStrike" cap="none">
              <a:solidFill>
                <a:srgbClr val="FF0000"/>
              </a:solidFill>
              <a:latin typeface="Calibri"/>
              <a:ea typeface="Calibri"/>
              <a:cs typeface="Calibri"/>
              <a:sym typeface="Calibri"/>
            </a:endParaRPr>
          </a:p>
        </p:txBody>
      </p:sp>
      <p:sp>
        <p:nvSpPr>
          <p:cNvPr id="486" name="Google Shape;486;p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Using an electronic sample, adjust a DPR to fit the needs of your school.</a:t>
            </a:r>
            <a:endParaRPr dirty="0"/>
          </a:p>
        </p:txBody>
      </p:sp>
      <p:pic>
        <p:nvPicPr>
          <p:cNvPr id="487" name="Google Shape;487;p61" descr="Green-Pencil-Icon-pencils-7151356-150-150.jpg"/>
          <p:cNvPicPr preferRelativeResize="0"/>
          <p:nvPr/>
        </p:nvPicPr>
        <p:blipFill rotWithShape="1">
          <a:blip r:embed="rId3">
            <a:alphaModFix/>
          </a:blip>
          <a:srcRect/>
          <a:stretch/>
        </p:blipFill>
        <p:spPr>
          <a:xfrm>
            <a:off x="717946" y="274638"/>
            <a:ext cx="1280368" cy="1280368"/>
          </a:xfrm>
          <a:prstGeom prst="rect">
            <a:avLst/>
          </a:prstGeom>
          <a:noFill/>
          <a:ln>
            <a:noFill/>
          </a:ln>
        </p:spPr>
      </p:pic>
    </p:spTree>
    <p:extLst>
      <p:ext uri="{BB962C8B-B14F-4D97-AF65-F5344CB8AC3E}">
        <p14:creationId xmlns:p14="http://schemas.microsoft.com/office/powerpoint/2010/main" val="2958895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2"/>
          <p:cNvSpPr txBox="1">
            <a:spLocks noGrp="1"/>
          </p:cNvSpPr>
          <p:nvPr>
            <p:ph type="title"/>
          </p:nvPr>
        </p:nvSpPr>
        <p:spPr>
          <a:xfrm>
            <a:off x="986589" y="471057"/>
            <a:ext cx="7170821" cy="12832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8000"/>
              </a:buClr>
              <a:buFont typeface="Calibri"/>
              <a:buNone/>
            </a:pPr>
            <a:r>
              <a:rPr lang="en-US" sz="3959" b="0" i="0" u="none" strike="noStrike" cap="none">
                <a:solidFill>
                  <a:srgbClr val="008000"/>
                </a:solidFill>
                <a:latin typeface="Calibri"/>
                <a:ea typeface="Calibri"/>
                <a:cs typeface="Calibri"/>
                <a:sym typeface="Calibri"/>
              </a:rPr>
              <a:t>Discussion</a:t>
            </a:r>
            <a:r>
              <a:rPr lang="en-US" sz="3240" b="0" i="0" u="none" strike="noStrike" cap="none">
                <a:solidFill>
                  <a:srgbClr val="008000"/>
                </a:solidFill>
                <a:latin typeface="Calibri"/>
                <a:ea typeface="Calibri"/>
                <a:cs typeface="Calibri"/>
                <a:sym typeface="Calibri"/>
              </a:rPr>
              <a:t>: </a:t>
            </a:r>
            <a:br>
              <a:rPr lang="en-US" sz="3240" b="0" i="0" u="none" strike="noStrike" cap="none">
                <a:solidFill>
                  <a:srgbClr val="008000"/>
                </a:solidFill>
                <a:latin typeface="Calibri"/>
                <a:ea typeface="Calibri"/>
                <a:cs typeface="Calibri"/>
                <a:sym typeface="Calibri"/>
              </a:rPr>
            </a:br>
            <a:r>
              <a:rPr lang="en-US" sz="3959" b="0" i="0" u="none" strike="noStrike" cap="none">
                <a:solidFill>
                  <a:srgbClr val="FF0000"/>
                </a:solidFill>
                <a:latin typeface="Calibri"/>
                <a:ea typeface="Calibri"/>
                <a:cs typeface="Calibri"/>
                <a:sym typeface="Calibri"/>
              </a:rPr>
              <a:t>Daily Progress Report (DPR) Planning      </a:t>
            </a:r>
            <a:endParaRPr sz="3240" b="0" i="0" u="none" strike="noStrike" cap="none">
              <a:solidFill>
                <a:srgbClr val="FF0000"/>
              </a:solidFill>
              <a:latin typeface="Calibri"/>
              <a:ea typeface="Calibri"/>
              <a:cs typeface="Calibri"/>
              <a:sym typeface="Calibri"/>
            </a:endParaRPr>
          </a:p>
        </p:txBody>
      </p:sp>
      <p:sp>
        <p:nvSpPr>
          <p:cNvPr id="494" name="Google Shape;494;p62"/>
          <p:cNvSpPr txBox="1">
            <a:spLocks noGrp="1"/>
          </p:cNvSpPr>
          <p:nvPr>
            <p:ph type="body" idx="1"/>
          </p:nvPr>
        </p:nvSpPr>
        <p:spPr>
          <a:xfrm>
            <a:off x="457200" y="2065868"/>
            <a:ext cx="8229600" cy="40602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1" i="0" u="none" strike="noStrike" cap="none">
                <a:solidFill>
                  <a:srgbClr val="009E47"/>
                </a:solidFill>
                <a:latin typeface="Calibri"/>
                <a:ea typeface="Calibri"/>
                <a:cs typeface="Calibri"/>
                <a:sym typeface="Calibri"/>
              </a:rPr>
              <a:t>CICO Intervention Development Checklist</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With your team, discuss the 10 indicators on the Daily Progress Report (DPR) section of the CICO Intervention Development Checklist.</a:t>
            </a:r>
            <a:endParaRPr sz="3200" b="0" i="0" u="none" strike="noStrike" cap="none">
              <a:solidFill>
                <a:schemeClr val="dk1"/>
              </a:solidFill>
              <a:latin typeface="Calibri"/>
              <a:ea typeface="Calibri"/>
              <a:cs typeface="Calibri"/>
              <a:sym typeface="Calibri"/>
            </a:endParaRPr>
          </a:p>
        </p:txBody>
      </p:sp>
      <p:pic>
        <p:nvPicPr>
          <p:cNvPr id="495" name="Google Shape;495;p62"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1052777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4: CICO Reinforcement System</a:t>
            </a:r>
          </a:p>
        </p:txBody>
      </p:sp>
    </p:spTree>
    <p:extLst>
      <p:ext uri="{BB962C8B-B14F-4D97-AF65-F5344CB8AC3E}">
        <p14:creationId xmlns:p14="http://schemas.microsoft.com/office/powerpoint/2010/main" val="2588090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4: CICO Reinforcement System</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sz="2800" dirty="0">
                <a:solidFill>
                  <a:srgbClr val="00B050"/>
                </a:solidFill>
              </a:rPr>
              <a:t>Develop a system to provide reinforcement for students participating in CICO. </a:t>
            </a:r>
          </a:p>
          <a:p>
            <a:r>
              <a:rPr lang="en-US" sz="2800" dirty="0">
                <a:solidFill>
                  <a:srgbClr val="00B050"/>
                </a:solidFill>
              </a:rPr>
              <a:t>Develop a system to provide reinforcement for staff who actively participate in CICO. </a:t>
            </a:r>
          </a:p>
          <a:p>
            <a:r>
              <a:rPr lang="en-US" sz="2800" dirty="0">
                <a:solidFill>
                  <a:srgbClr val="00B050"/>
                </a:solidFill>
              </a:rPr>
              <a:t>Develop a consistent response to teacher-managed and office-managed referrals of students participating in CICO.</a:t>
            </a:r>
            <a:r>
              <a:rPr lang="en-US" sz="2800" dirty="0"/>
              <a:t> </a:t>
            </a:r>
          </a:p>
        </p:txBody>
      </p:sp>
    </p:spTree>
    <p:extLst>
      <p:ext uri="{BB962C8B-B14F-4D97-AF65-F5344CB8AC3E}">
        <p14:creationId xmlns:p14="http://schemas.microsoft.com/office/powerpoint/2010/main" val="2038899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 Reinforcement System</a:t>
            </a:r>
            <a:endParaRPr/>
          </a:p>
        </p:txBody>
      </p:sp>
      <p:sp>
        <p:nvSpPr>
          <p:cNvPr id="398" name="Google Shape;398;p49"/>
          <p:cNvSpPr txBox="1">
            <a:spLocks noGrp="1"/>
          </p:cNvSpPr>
          <p:nvPr>
            <p:ph type="body" idx="1"/>
          </p:nvPr>
        </p:nvSpPr>
        <p:spPr>
          <a:xfrm>
            <a:off x="457200" y="1318553"/>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Reinforcers for</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-Checking in</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-Checking out</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-Meeting daily and/or weekly point goal</a:t>
            </a:r>
            <a:endParaRPr dirty="0"/>
          </a:p>
        </p:txBody>
      </p:sp>
    </p:spTree>
    <p:extLst>
      <p:ext uri="{BB962C8B-B14F-4D97-AF65-F5344CB8AC3E}">
        <p14:creationId xmlns:p14="http://schemas.microsoft.com/office/powerpoint/2010/main" val="1635821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Reinforcement System</a:t>
            </a:r>
            <a:endParaRPr/>
          </a:p>
        </p:txBody>
      </p:sp>
      <p:sp>
        <p:nvSpPr>
          <p:cNvPr id="405" name="Google Shape;405;p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The primary reinforcer is personal connection with CICO adult.</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Remember, students who participate in the CICO Intervention still participate in the schoolwide system of encouraging appropriate behavior. </a:t>
            </a:r>
            <a:endParaRPr/>
          </a:p>
          <a:p>
            <a:pPr marL="342900" marR="0" lvl="0" indent="-34290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a:p>
            <a:pPr marL="342900" marR="0" lvl="0" indent="-215900" algn="l" rtl="0">
              <a:spcBef>
                <a:spcPts val="400"/>
              </a:spcBef>
              <a:spcAft>
                <a:spcPts val="0"/>
              </a:spcAft>
              <a:buClr>
                <a:srgbClr val="FF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406" name="Google Shape;406;p50"/>
          <p:cNvSpPr txBox="1"/>
          <p:nvPr/>
        </p:nvSpPr>
        <p:spPr>
          <a:xfrm>
            <a:off x="949569" y="5854179"/>
            <a:ext cx="6858000" cy="369332"/>
          </a:xfrm>
          <a:prstGeom prst="rect">
            <a:avLst/>
          </a:prstGeom>
          <a:noFill/>
          <a:ln>
            <a:noFill/>
          </a:ln>
        </p:spPr>
        <p:txBody>
          <a:bodyPr spcFirstLastPara="1" wrap="square" lIns="91425" tIns="45700" rIns="91425" bIns="45700" anchor="t" anchorCtr="0">
            <a:noAutofit/>
          </a:bodyPr>
          <a:lstStyle/>
          <a:p>
            <a:pPr marL="1828800" marR="0" lvl="4"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Reinforcer Checklist – pp 212-213 BEP manual</a:t>
            </a:r>
            <a:endParaRPr sz="1800" b="0" i="0" u="none" strike="noStrike" cap="none">
              <a:solidFill>
                <a:schemeClr val="dk1"/>
              </a:solidFill>
              <a:latin typeface="Calibri"/>
              <a:ea typeface="Calibri"/>
              <a:cs typeface="Calibri"/>
              <a:sym typeface="Calibri"/>
            </a:endParaRPr>
          </a:p>
        </p:txBody>
      </p:sp>
      <p:sp>
        <p:nvSpPr>
          <p:cNvPr id="407" name="Google Shape;407;p50"/>
          <p:cNvSpPr/>
          <p:nvPr/>
        </p:nvSpPr>
        <p:spPr>
          <a:xfrm>
            <a:off x="2149698" y="5767588"/>
            <a:ext cx="533400" cy="523189"/>
          </a:xfrm>
          <a:prstGeom prst="star5">
            <a:avLst>
              <a:gd name="adj" fmla="val 19098"/>
              <a:gd name="hf" fmla="val 105146"/>
              <a:gd name="vf" fmla="val 110557"/>
            </a:avLst>
          </a:prstGeom>
          <a:solidFill>
            <a:srgbClr val="FFF12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81748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466-23B8-034D-BC50-39B9D07E1B98}"/>
              </a:ext>
            </a:extLst>
          </p:cNvPr>
          <p:cNvSpPr>
            <a:spLocks noGrp="1"/>
          </p:cNvSpPr>
          <p:nvPr>
            <p:ph type="title"/>
          </p:nvPr>
        </p:nvSpPr>
        <p:spPr/>
        <p:txBody>
          <a:bodyPr/>
          <a:lstStyle/>
          <a:p>
            <a:r>
              <a:rPr lang="en-US" dirty="0"/>
              <a:t>Reinforcing Staff</a:t>
            </a:r>
          </a:p>
        </p:txBody>
      </p:sp>
      <p:sp>
        <p:nvSpPr>
          <p:cNvPr id="3" name="Text Placeholder 2">
            <a:extLst>
              <a:ext uri="{FF2B5EF4-FFF2-40B4-BE49-F238E27FC236}">
                <a16:creationId xmlns:a16="http://schemas.microsoft.com/office/drawing/2014/main" id="{44C2FCF3-08EE-7C42-8210-5C94C4C1D4B4}"/>
              </a:ext>
            </a:extLst>
          </p:cNvPr>
          <p:cNvSpPr>
            <a:spLocks noGrp="1"/>
          </p:cNvSpPr>
          <p:nvPr>
            <p:ph type="body" idx="1"/>
          </p:nvPr>
        </p:nvSpPr>
        <p:spPr/>
        <p:txBody>
          <a:bodyPr/>
          <a:lstStyle/>
          <a:p>
            <a:r>
              <a:rPr lang="en-US" dirty="0"/>
              <a:t>Reinforcing staff is just as important as reinforcing students. </a:t>
            </a:r>
          </a:p>
          <a:p>
            <a:r>
              <a:rPr lang="en-US" dirty="0"/>
              <a:t>Connect this opportunity for staff reinforcement to already existing structures.</a:t>
            </a:r>
          </a:p>
          <a:p>
            <a:pPr marL="25400" indent="0">
              <a:buNone/>
            </a:pPr>
            <a:endParaRPr lang="en-US" dirty="0"/>
          </a:p>
        </p:txBody>
      </p:sp>
    </p:spTree>
    <p:extLst>
      <p:ext uri="{BB962C8B-B14F-4D97-AF65-F5344CB8AC3E}">
        <p14:creationId xmlns:p14="http://schemas.microsoft.com/office/powerpoint/2010/main" val="695438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BBF5-0269-8B4B-8A24-FF45582F0C4D}"/>
              </a:ext>
            </a:extLst>
          </p:cNvPr>
          <p:cNvSpPr>
            <a:spLocks noGrp="1"/>
          </p:cNvSpPr>
          <p:nvPr>
            <p:ph type="title"/>
          </p:nvPr>
        </p:nvSpPr>
        <p:spPr/>
        <p:txBody>
          <a:bodyPr/>
          <a:lstStyle/>
          <a:p>
            <a:r>
              <a:rPr lang="en-US" dirty="0"/>
              <a:t>Ideas to Encourage Staff</a:t>
            </a:r>
          </a:p>
        </p:txBody>
      </p:sp>
      <p:sp>
        <p:nvSpPr>
          <p:cNvPr id="3" name="Content Placeholder 2">
            <a:extLst>
              <a:ext uri="{FF2B5EF4-FFF2-40B4-BE49-F238E27FC236}">
                <a16:creationId xmlns:a16="http://schemas.microsoft.com/office/drawing/2014/main" id="{80E4FA7D-B079-B643-8469-43BA3662CB89}"/>
              </a:ext>
            </a:extLst>
          </p:cNvPr>
          <p:cNvSpPr>
            <a:spLocks noGrp="1"/>
          </p:cNvSpPr>
          <p:nvPr>
            <p:ph idx="1"/>
          </p:nvPr>
        </p:nvSpPr>
        <p:spPr/>
        <p:txBody>
          <a:bodyPr>
            <a:normAutofit lnSpcReduction="10000"/>
          </a:bodyPr>
          <a:lstStyle/>
          <a:p>
            <a:r>
              <a:rPr lang="en-US" dirty="0"/>
              <a:t>Recognition during staff meeting or assembly</a:t>
            </a:r>
          </a:p>
          <a:p>
            <a:r>
              <a:rPr lang="en-US" dirty="0"/>
              <a:t>Ticket to school event</a:t>
            </a:r>
          </a:p>
          <a:p>
            <a:r>
              <a:rPr lang="en-US" dirty="0"/>
              <a:t>Preferred parking spot</a:t>
            </a:r>
          </a:p>
          <a:p>
            <a:r>
              <a:rPr lang="en-US" dirty="0"/>
              <a:t>School t-shirt</a:t>
            </a:r>
          </a:p>
          <a:p>
            <a:r>
              <a:rPr lang="en-US" dirty="0"/>
              <a:t>Lunch delivered</a:t>
            </a:r>
          </a:p>
          <a:p>
            <a:r>
              <a:rPr lang="en-US" dirty="0"/>
              <a:t>Release from duty</a:t>
            </a:r>
          </a:p>
          <a:p>
            <a:r>
              <a:rPr lang="en-US" dirty="0"/>
              <a:t>Principal teaches class</a:t>
            </a:r>
          </a:p>
          <a:p>
            <a:r>
              <a:rPr lang="en-US" dirty="0"/>
              <a:t>Pass to leave work early or arrive late</a:t>
            </a:r>
          </a:p>
        </p:txBody>
      </p:sp>
    </p:spTree>
    <p:extLst>
      <p:ext uri="{BB962C8B-B14F-4D97-AF65-F5344CB8AC3E}">
        <p14:creationId xmlns:p14="http://schemas.microsoft.com/office/powerpoint/2010/main" val="3404720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41866" y="1909054"/>
            <a:ext cx="8060267" cy="3154362"/>
            <a:chOff x="107451939" y="106099802"/>
            <a:chExt cx="5495097" cy="1828800"/>
          </a:xfrm>
        </p:grpSpPr>
        <p:sp>
          <p:nvSpPr>
            <p:cNvPr id="3" name="Rectangle 3" descr="5%"/>
            <p:cNvSpPr>
              <a:spLocks noChangeArrowheads="1"/>
            </p:cNvSpPr>
            <p:nvPr/>
          </p:nvSpPr>
          <p:spPr bwMode="auto">
            <a:xfrm>
              <a:off x="107451939" y="106099802"/>
              <a:ext cx="5495097" cy="1828800"/>
            </a:xfrm>
            <a:prstGeom prst="rect">
              <a:avLst/>
            </a:prstGeom>
            <a:pattFill prst="pct5">
              <a:fgClr>
                <a:srgbClr val="000000"/>
              </a:fgClr>
              <a:bgClr>
                <a:srgbClr val="FFFFFF"/>
              </a:bgClr>
            </a:pattFill>
            <a:ln w="28575" algn="in">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a:endParaRPr lang="en-US">
                <a:solidFill>
                  <a:prstClr val="black"/>
                </a:solidFill>
              </a:endParaRPr>
            </a:p>
          </p:txBody>
        </p:sp>
        <p:sp>
          <p:nvSpPr>
            <p:cNvPr id="4" name="Text Box 4"/>
            <p:cNvSpPr txBox="1">
              <a:spLocks noChangeArrowheads="1"/>
            </p:cNvSpPr>
            <p:nvPr/>
          </p:nvSpPr>
          <p:spPr bwMode="auto">
            <a:xfrm>
              <a:off x="108223050" y="107607100"/>
              <a:ext cx="3917950"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defTabSz="914400" fontAlgn="base">
                <a:spcBef>
                  <a:spcPct val="0"/>
                </a:spcBef>
                <a:spcAft>
                  <a:spcPct val="0"/>
                </a:spcAft>
              </a:pPr>
              <a:r>
                <a:rPr lang="en-US">
                  <a:solidFill>
                    <a:srgbClr val="000000"/>
                  </a:solidFill>
                  <a:latin typeface="Engravers MT" pitchFamily="18" charset="0"/>
                  <a:cs typeface="Arial" pitchFamily="34" charset="0"/>
                </a:rPr>
                <a:t>DR. DUNHAM DOLLAR</a:t>
              </a:r>
              <a:endParaRPr lang="en-US">
                <a:solidFill>
                  <a:prstClr val="black"/>
                </a:solidFill>
                <a:latin typeface="Arial" pitchFamily="34" charset="0"/>
                <a:cs typeface="Arial" pitchFamily="34" charset="0"/>
              </a:endParaRPr>
            </a:p>
          </p:txBody>
        </p:sp>
        <p:sp>
          <p:nvSpPr>
            <p:cNvPr id="5" name="Rectangle 5"/>
            <p:cNvSpPr>
              <a:spLocks noChangeArrowheads="1"/>
            </p:cNvSpPr>
            <p:nvPr/>
          </p:nvSpPr>
          <p:spPr bwMode="auto">
            <a:xfrm>
              <a:off x="107861100" y="106546650"/>
              <a:ext cx="4562475" cy="847725"/>
            </a:xfrm>
            <a:prstGeom prst="rect">
              <a:avLst/>
            </a:prstGeom>
            <a:solidFill>
              <a:srgbClr val="D9D9D9"/>
            </a:solidFill>
            <a:ln w="28575" algn="in">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a:endParaRPr lang="en-US">
                <a:solidFill>
                  <a:prstClr val="black"/>
                </a:solidFill>
              </a:endParaRPr>
            </a:p>
          </p:txBody>
        </p:sp>
        <p:sp>
          <p:nvSpPr>
            <p:cNvPr id="6" name="Text Box 6"/>
            <p:cNvSpPr txBox="1">
              <a:spLocks noChangeArrowheads="1"/>
            </p:cNvSpPr>
            <p:nvPr/>
          </p:nvSpPr>
          <p:spPr bwMode="auto">
            <a:xfrm>
              <a:off x="111061500" y="106733975"/>
              <a:ext cx="889000" cy="47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fontAlgn="base">
                <a:spcBef>
                  <a:spcPct val="0"/>
                </a:spcBef>
                <a:spcAft>
                  <a:spcPct val="0"/>
                </a:spcAft>
              </a:pPr>
              <a:r>
                <a:rPr lang="en-US" sz="2200">
                  <a:solidFill>
                    <a:srgbClr val="000000"/>
                  </a:solidFill>
                  <a:latin typeface="Engravers MT" pitchFamily="18" charset="0"/>
                  <a:cs typeface="Arial" pitchFamily="34" charset="0"/>
                </a:rPr>
                <a:t>ONE</a:t>
              </a:r>
              <a:endParaRPr lang="en-US">
                <a:solidFill>
                  <a:prstClr val="black"/>
                </a:solidFill>
                <a:latin typeface="Arial" pitchFamily="34" charset="0"/>
                <a:cs typeface="Arial" pitchFamily="34" charset="0"/>
              </a:endParaRPr>
            </a:p>
          </p:txBody>
        </p:sp>
        <p:sp>
          <p:nvSpPr>
            <p:cNvPr id="7" name="Text Box 7"/>
            <p:cNvSpPr txBox="1">
              <a:spLocks noChangeArrowheads="1"/>
            </p:cNvSpPr>
            <p:nvPr/>
          </p:nvSpPr>
          <p:spPr bwMode="auto">
            <a:xfrm>
              <a:off x="107918250" y="106629200"/>
              <a:ext cx="1571625" cy="673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defTabSz="914400" fontAlgn="base">
                <a:spcBef>
                  <a:spcPct val="0"/>
                </a:spcBef>
                <a:spcAft>
                  <a:spcPct val="0"/>
                </a:spcAft>
              </a:pPr>
              <a:r>
                <a:rPr lang="en-US" sz="1200" dirty="0">
                  <a:solidFill>
                    <a:srgbClr val="000000"/>
                  </a:solidFill>
                  <a:latin typeface="Engravers MT" pitchFamily="18" charset="0"/>
                  <a:cs typeface="Arial" pitchFamily="34" charset="0"/>
                </a:rPr>
                <a:t>Franklin    Elementary School</a:t>
              </a:r>
              <a:endParaRPr lang="en-US" dirty="0">
                <a:solidFill>
                  <a:prstClr val="black"/>
                </a:solidFill>
                <a:latin typeface="Arial" pitchFamily="34" charset="0"/>
                <a:cs typeface="Arial" pitchFamily="34" charset="0"/>
              </a:endParaRPr>
            </a:p>
          </p:txBody>
        </p:sp>
        <p:grpSp>
          <p:nvGrpSpPr>
            <p:cNvPr id="8" name="Group 8"/>
            <p:cNvGrpSpPr>
              <a:grpSpLocks/>
            </p:cNvGrpSpPr>
            <p:nvPr/>
          </p:nvGrpSpPr>
          <p:grpSpPr bwMode="auto">
            <a:xfrm>
              <a:off x="107575350" y="106178350"/>
              <a:ext cx="482600" cy="571500"/>
              <a:chOff x="108242100" y="106140250"/>
              <a:chExt cx="482600" cy="571500"/>
            </a:xfrm>
          </p:grpSpPr>
          <p:sp>
            <p:nvSpPr>
              <p:cNvPr id="18" name="AutoShape 9"/>
              <p:cNvSpPr>
                <a:spLocks noChangeArrowheads="1"/>
              </p:cNvSpPr>
              <p:nvPr/>
            </p:nvSpPr>
            <p:spPr bwMode="auto">
              <a:xfrm>
                <a:off x="108242100" y="106140250"/>
                <a:ext cx="482600" cy="571500"/>
              </a:xfrm>
              <a:prstGeom prst="star24">
                <a:avLst>
                  <a:gd name="adj" fmla="val 37500"/>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a:endParaRPr lang="en-US">
                  <a:solidFill>
                    <a:prstClr val="black"/>
                  </a:solidFill>
                </a:endParaRPr>
              </a:p>
            </p:txBody>
          </p:sp>
          <p:sp>
            <p:nvSpPr>
              <p:cNvPr id="19" name="Text Box 10"/>
              <p:cNvSpPr txBox="1">
                <a:spLocks noChangeArrowheads="1"/>
              </p:cNvSpPr>
              <p:nvPr/>
            </p:nvSpPr>
            <p:spPr bwMode="auto">
              <a:xfrm>
                <a:off x="108337350" y="106203750"/>
                <a:ext cx="2286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fontAlgn="base">
                  <a:spcBef>
                    <a:spcPct val="0"/>
                  </a:spcBef>
                  <a:spcAft>
                    <a:spcPct val="0"/>
                  </a:spcAft>
                </a:pPr>
                <a:r>
                  <a:rPr lang="en-US" sz="2400">
                    <a:solidFill>
                      <a:srgbClr val="000000"/>
                    </a:solidFill>
                    <a:latin typeface="Engravers MT" pitchFamily="18" charset="0"/>
                    <a:cs typeface="Arial" pitchFamily="34" charset="0"/>
                  </a:rPr>
                  <a:t>1</a:t>
                </a:r>
                <a:endParaRPr lang="en-US">
                  <a:solidFill>
                    <a:prstClr val="black"/>
                  </a:solidFill>
                  <a:latin typeface="Arial" pitchFamily="34" charset="0"/>
                  <a:cs typeface="Arial" pitchFamily="34" charset="0"/>
                </a:endParaRPr>
              </a:p>
            </p:txBody>
          </p:sp>
        </p:grpSp>
        <p:pic>
          <p:nvPicPr>
            <p:cNvPr id="1035" name="Picture 11" descr="Dr"/>
            <p:cNvPicPr>
              <a:picLocks noChangeAspect="1" noChangeArrowheads="1"/>
            </p:cNvPicPr>
            <p:nvPr/>
          </p:nvPicPr>
          <p:blipFill>
            <a:blip r:embed="rId3" cstate="print">
              <a:extLst>
                <a:ext uri="{28A0092B-C50C-407E-A947-70E740481C1C}">
                  <a14:useLocalDpi xmlns:a14="http://schemas.microsoft.com/office/drawing/2010/main" val="0"/>
                </a:ext>
              </a:extLst>
            </a:blip>
            <a:srcRect l="11998" t="13812" r="20695" b="29059"/>
            <a:stretch>
              <a:fillRect/>
            </a:stretch>
          </p:blipFill>
          <p:spPr bwMode="auto">
            <a:xfrm>
              <a:off x="109689306" y="106181450"/>
              <a:ext cx="906063" cy="1285950"/>
            </a:xfrm>
            <a:prstGeom prst="rect">
              <a:avLst/>
            </a:prstGeom>
            <a:noFill/>
            <a:ln w="114300" algn="in">
              <a:solidFill>
                <a:srgbClr val="FFFFFF"/>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EEECE1"/>
                    </a:outerShdw>
                  </a:effectLst>
                </a14:hiddenEffects>
              </a:ext>
            </a:extLst>
          </p:spPr>
        </p:pic>
        <p:grpSp>
          <p:nvGrpSpPr>
            <p:cNvPr id="9" name="Group 12"/>
            <p:cNvGrpSpPr>
              <a:grpSpLocks/>
            </p:cNvGrpSpPr>
            <p:nvPr/>
          </p:nvGrpSpPr>
          <p:grpSpPr bwMode="auto">
            <a:xfrm>
              <a:off x="107575350" y="107232450"/>
              <a:ext cx="482600" cy="571500"/>
              <a:chOff x="108356400" y="106254550"/>
              <a:chExt cx="482600" cy="571500"/>
            </a:xfrm>
          </p:grpSpPr>
          <p:sp>
            <p:nvSpPr>
              <p:cNvPr id="16" name="AutoShape 13"/>
              <p:cNvSpPr>
                <a:spLocks noChangeArrowheads="1"/>
              </p:cNvSpPr>
              <p:nvPr/>
            </p:nvSpPr>
            <p:spPr bwMode="auto">
              <a:xfrm>
                <a:off x="108356400" y="106254550"/>
                <a:ext cx="482600" cy="571500"/>
              </a:xfrm>
              <a:prstGeom prst="star24">
                <a:avLst>
                  <a:gd name="adj" fmla="val 37500"/>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a:endParaRPr lang="en-US">
                  <a:solidFill>
                    <a:prstClr val="black"/>
                  </a:solidFill>
                </a:endParaRPr>
              </a:p>
            </p:txBody>
          </p:sp>
          <p:sp>
            <p:nvSpPr>
              <p:cNvPr id="17" name="Text Box 14"/>
              <p:cNvSpPr txBox="1">
                <a:spLocks noChangeArrowheads="1"/>
              </p:cNvSpPr>
              <p:nvPr/>
            </p:nvSpPr>
            <p:spPr bwMode="auto">
              <a:xfrm>
                <a:off x="108451650" y="106318050"/>
                <a:ext cx="2286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fontAlgn="base">
                  <a:spcBef>
                    <a:spcPct val="0"/>
                  </a:spcBef>
                  <a:spcAft>
                    <a:spcPct val="0"/>
                  </a:spcAft>
                </a:pPr>
                <a:r>
                  <a:rPr lang="en-US" sz="2400">
                    <a:solidFill>
                      <a:srgbClr val="000000"/>
                    </a:solidFill>
                    <a:latin typeface="Engravers MT" pitchFamily="18" charset="0"/>
                    <a:cs typeface="Arial" pitchFamily="34" charset="0"/>
                  </a:rPr>
                  <a:t>1</a:t>
                </a:r>
                <a:endParaRPr lang="en-US">
                  <a:solidFill>
                    <a:prstClr val="black"/>
                  </a:solidFill>
                  <a:latin typeface="Arial" pitchFamily="34" charset="0"/>
                  <a:cs typeface="Arial" pitchFamily="34" charset="0"/>
                </a:endParaRPr>
              </a:p>
            </p:txBody>
          </p:sp>
        </p:grpSp>
        <p:grpSp>
          <p:nvGrpSpPr>
            <p:cNvPr id="10" name="Group 15"/>
            <p:cNvGrpSpPr>
              <a:grpSpLocks/>
            </p:cNvGrpSpPr>
            <p:nvPr/>
          </p:nvGrpSpPr>
          <p:grpSpPr bwMode="auto">
            <a:xfrm>
              <a:off x="112248950" y="107270550"/>
              <a:ext cx="482600" cy="571500"/>
              <a:chOff x="108585000" y="106483150"/>
              <a:chExt cx="482600" cy="571500"/>
            </a:xfrm>
          </p:grpSpPr>
          <p:sp>
            <p:nvSpPr>
              <p:cNvPr id="14" name="AutoShape 16"/>
              <p:cNvSpPr>
                <a:spLocks noChangeArrowheads="1"/>
              </p:cNvSpPr>
              <p:nvPr/>
            </p:nvSpPr>
            <p:spPr bwMode="auto">
              <a:xfrm>
                <a:off x="108585000" y="106483150"/>
                <a:ext cx="482600" cy="571500"/>
              </a:xfrm>
              <a:prstGeom prst="star24">
                <a:avLst>
                  <a:gd name="adj" fmla="val 37500"/>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a:endParaRPr lang="en-US">
                  <a:solidFill>
                    <a:prstClr val="black"/>
                  </a:solidFill>
                </a:endParaRPr>
              </a:p>
            </p:txBody>
          </p:sp>
          <p:sp>
            <p:nvSpPr>
              <p:cNvPr id="15" name="Text Box 17"/>
              <p:cNvSpPr txBox="1">
                <a:spLocks noChangeArrowheads="1"/>
              </p:cNvSpPr>
              <p:nvPr/>
            </p:nvSpPr>
            <p:spPr bwMode="auto">
              <a:xfrm>
                <a:off x="108680250" y="106546650"/>
                <a:ext cx="2286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fontAlgn="base">
                  <a:spcBef>
                    <a:spcPct val="0"/>
                  </a:spcBef>
                  <a:spcAft>
                    <a:spcPct val="0"/>
                  </a:spcAft>
                </a:pPr>
                <a:r>
                  <a:rPr lang="en-US" sz="2400">
                    <a:solidFill>
                      <a:srgbClr val="000000"/>
                    </a:solidFill>
                    <a:latin typeface="Engravers MT" pitchFamily="18" charset="0"/>
                    <a:cs typeface="Arial" pitchFamily="34" charset="0"/>
                  </a:rPr>
                  <a:t>1</a:t>
                </a:r>
                <a:endParaRPr lang="en-US">
                  <a:solidFill>
                    <a:prstClr val="black"/>
                  </a:solidFill>
                  <a:latin typeface="Arial" pitchFamily="34" charset="0"/>
                  <a:cs typeface="Arial" pitchFamily="34" charset="0"/>
                </a:endParaRPr>
              </a:p>
            </p:txBody>
          </p:sp>
        </p:grpSp>
        <p:grpSp>
          <p:nvGrpSpPr>
            <p:cNvPr id="11" name="Group 18"/>
            <p:cNvGrpSpPr>
              <a:grpSpLocks/>
            </p:cNvGrpSpPr>
            <p:nvPr/>
          </p:nvGrpSpPr>
          <p:grpSpPr bwMode="auto">
            <a:xfrm>
              <a:off x="112252125" y="106178350"/>
              <a:ext cx="482600" cy="571500"/>
              <a:chOff x="108470700" y="106368850"/>
              <a:chExt cx="482600" cy="571500"/>
            </a:xfrm>
          </p:grpSpPr>
          <p:sp>
            <p:nvSpPr>
              <p:cNvPr id="12" name="AutoShape 19"/>
              <p:cNvSpPr>
                <a:spLocks noChangeArrowheads="1"/>
              </p:cNvSpPr>
              <p:nvPr/>
            </p:nvSpPr>
            <p:spPr bwMode="auto">
              <a:xfrm>
                <a:off x="108470700" y="106368850"/>
                <a:ext cx="482600" cy="571500"/>
              </a:xfrm>
              <a:prstGeom prst="star24">
                <a:avLst>
                  <a:gd name="adj" fmla="val 37500"/>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a:endParaRPr lang="en-US">
                  <a:solidFill>
                    <a:prstClr val="black"/>
                  </a:solidFill>
                </a:endParaRPr>
              </a:p>
            </p:txBody>
          </p:sp>
          <p:sp>
            <p:nvSpPr>
              <p:cNvPr id="13" name="Text Box 20"/>
              <p:cNvSpPr txBox="1">
                <a:spLocks noChangeArrowheads="1"/>
              </p:cNvSpPr>
              <p:nvPr/>
            </p:nvSpPr>
            <p:spPr bwMode="auto">
              <a:xfrm>
                <a:off x="108565950" y="106432350"/>
                <a:ext cx="2286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fontAlgn="base">
                  <a:spcBef>
                    <a:spcPct val="0"/>
                  </a:spcBef>
                  <a:spcAft>
                    <a:spcPct val="0"/>
                  </a:spcAft>
                </a:pPr>
                <a:r>
                  <a:rPr lang="en-US" sz="2400">
                    <a:solidFill>
                      <a:srgbClr val="000000"/>
                    </a:solidFill>
                    <a:latin typeface="Engravers MT" pitchFamily="18" charset="0"/>
                    <a:cs typeface="Arial" pitchFamily="34" charset="0"/>
                  </a:rPr>
                  <a:t>1</a:t>
                </a:r>
                <a:endParaRPr lang="en-US">
                  <a:solidFill>
                    <a:prstClr val="black"/>
                  </a:solidFill>
                  <a:latin typeface="Arial" pitchFamily="34" charset="0"/>
                  <a:cs typeface="Arial" pitchFamily="34" charset="0"/>
                </a:endParaRPr>
              </a:p>
            </p:txBody>
          </p:sp>
        </p:grpSp>
      </p:grpSp>
      <p:sp>
        <p:nvSpPr>
          <p:cNvPr id="20" name="Title 19"/>
          <p:cNvSpPr>
            <a:spLocks noGrp="1"/>
          </p:cNvSpPr>
          <p:nvPr>
            <p:ph type="title"/>
          </p:nvPr>
        </p:nvSpPr>
        <p:spPr/>
        <p:txBody>
          <a:bodyPr/>
          <a:lstStyle/>
          <a:p>
            <a:r>
              <a:rPr lang="en-US" dirty="0"/>
              <a:t>Teacher Tangible</a:t>
            </a:r>
          </a:p>
        </p:txBody>
      </p:sp>
    </p:spTree>
    <p:extLst>
      <p:ext uri="{BB962C8B-B14F-4D97-AF65-F5344CB8AC3E}">
        <p14:creationId xmlns:p14="http://schemas.microsoft.com/office/powerpoint/2010/main" val="1789280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57981" y="1387476"/>
          <a:ext cx="6228037" cy="4552184"/>
        </p:xfrm>
        <a:graphic>
          <a:graphicData uri="http://schemas.openxmlformats.org/drawingml/2006/table">
            <a:tbl>
              <a:tblPr/>
              <a:tblGrid>
                <a:gridCol w="893342">
                  <a:extLst>
                    <a:ext uri="{9D8B030D-6E8A-4147-A177-3AD203B41FA5}">
                      <a16:colId xmlns:a16="http://schemas.microsoft.com/office/drawing/2014/main" val="20000"/>
                    </a:ext>
                  </a:extLst>
                </a:gridCol>
                <a:gridCol w="867985">
                  <a:extLst>
                    <a:ext uri="{9D8B030D-6E8A-4147-A177-3AD203B41FA5}">
                      <a16:colId xmlns:a16="http://schemas.microsoft.com/office/drawing/2014/main" val="20001"/>
                    </a:ext>
                  </a:extLst>
                </a:gridCol>
                <a:gridCol w="893342">
                  <a:extLst>
                    <a:ext uri="{9D8B030D-6E8A-4147-A177-3AD203B41FA5}">
                      <a16:colId xmlns:a16="http://schemas.microsoft.com/office/drawing/2014/main" val="20002"/>
                    </a:ext>
                  </a:extLst>
                </a:gridCol>
                <a:gridCol w="893342">
                  <a:extLst>
                    <a:ext uri="{9D8B030D-6E8A-4147-A177-3AD203B41FA5}">
                      <a16:colId xmlns:a16="http://schemas.microsoft.com/office/drawing/2014/main" val="20003"/>
                    </a:ext>
                  </a:extLst>
                </a:gridCol>
                <a:gridCol w="893342">
                  <a:extLst>
                    <a:ext uri="{9D8B030D-6E8A-4147-A177-3AD203B41FA5}">
                      <a16:colId xmlns:a16="http://schemas.microsoft.com/office/drawing/2014/main" val="20004"/>
                    </a:ext>
                  </a:extLst>
                </a:gridCol>
                <a:gridCol w="893342">
                  <a:extLst>
                    <a:ext uri="{9D8B030D-6E8A-4147-A177-3AD203B41FA5}">
                      <a16:colId xmlns:a16="http://schemas.microsoft.com/office/drawing/2014/main" val="20005"/>
                    </a:ext>
                  </a:extLst>
                </a:gridCol>
                <a:gridCol w="893342">
                  <a:extLst>
                    <a:ext uri="{9D8B030D-6E8A-4147-A177-3AD203B41FA5}">
                      <a16:colId xmlns:a16="http://schemas.microsoft.com/office/drawing/2014/main" val="20006"/>
                    </a:ext>
                  </a:extLst>
                </a:gridCol>
              </a:tblGrid>
              <a:tr h="391797">
                <a:tc>
                  <a:txBody>
                    <a:bodyPr/>
                    <a:lstStyle/>
                    <a:p>
                      <a:pPr marR="0" indent="0" algn="ctr" rtl="0">
                        <a:lnSpc>
                          <a:spcPct val="119000"/>
                        </a:lnSpc>
                        <a:spcBef>
                          <a:spcPts val="0"/>
                        </a:spcBef>
                        <a:spcAft>
                          <a:spcPts val="600"/>
                        </a:spcAft>
                      </a:pPr>
                      <a:r>
                        <a:rPr lang="en-US" sz="1800" b="1" kern="1400" dirty="0">
                          <a:solidFill>
                            <a:srgbClr val="000000"/>
                          </a:solidFill>
                          <a:effectLst/>
                          <a:latin typeface="Calibri"/>
                        </a:rPr>
                        <a:t>10</a:t>
                      </a:r>
                      <a:endParaRPr lang="en-US" sz="800" kern="1400" dirty="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800" b="1" kern="1400">
                          <a:solidFill>
                            <a:srgbClr val="000000"/>
                          </a:solidFill>
                          <a:effectLst/>
                          <a:latin typeface="Calibri"/>
                        </a:rPr>
                        <a:t>15</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800" b="1" kern="1400">
                          <a:solidFill>
                            <a:srgbClr val="000000"/>
                          </a:solidFill>
                          <a:effectLst/>
                          <a:latin typeface="Calibri"/>
                        </a:rPr>
                        <a:t>20</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800" b="1" kern="1400" dirty="0">
                          <a:solidFill>
                            <a:srgbClr val="000000"/>
                          </a:solidFill>
                          <a:effectLst/>
                          <a:latin typeface="Calibri"/>
                        </a:rPr>
                        <a:t>25</a:t>
                      </a:r>
                      <a:endParaRPr lang="en-US" sz="800" kern="1400" dirty="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800" b="1" kern="1400">
                          <a:solidFill>
                            <a:srgbClr val="000000"/>
                          </a:solidFill>
                          <a:effectLst/>
                          <a:latin typeface="Calibri"/>
                        </a:rPr>
                        <a:t>30</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800" b="1" kern="1400" dirty="0">
                          <a:solidFill>
                            <a:srgbClr val="000000"/>
                          </a:solidFill>
                          <a:effectLst/>
                          <a:latin typeface="Calibri"/>
                        </a:rPr>
                        <a:t>40</a:t>
                      </a:r>
                      <a:endParaRPr lang="en-US" sz="800" kern="1400" dirty="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800" b="1" kern="1400">
                          <a:solidFill>
                            <a:srgbClr val="000000"/>
                          </a:solidFill>
                          <a:effectLst/>
                          <a:latin typeface="Calibri"/>
                        </a:rPr>
                        <a:t>50</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012637">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Take and pick up students from Encore classes for 1 day</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Free pass for one duty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Dust a </a:t>
                      </a:r>
                      <a:endParaRPr lang="en-US" sz="800" kern="1400">
                        <a:solidFill>
                          <a:srgbClr val="000000"/>
                        </a:solidFill>
                        <a:effectLst/>
                        <a:latin typeface="Calibri"/>
                      </a:endParaRPr>
                    </a:p>
                    <a:p>
                      <a:pPr marR="0" indent="0" algn="ctr" rtl="0">
                        <a:lnSpc>
                          <a:spcPct val="119000"/>
                        </a:lnSpc>
                        <a:spcBef>
                          <a:spcPts val="0"/>
                        </a:spcBef>
                        <a:spcAft>
                          <a:spcPts val="600"/>
                        </a:spcAft>
                      </a:pPr>
                      <a:r>
                        <a:rPr lang="en-US" sz="1100" kern="1400">
                          <a:solidFill>
                            <a:srgbClr val="000000"/>
                          </a:solidFill>
                          <a:effectLst/>
                          <a:latin typeface="Times New Roman"/>
                        </a:rPr>
                        <a:t>classroom</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Free pass for duty (2 days)</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Reserve parking spot for 1 week</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Leave 30 minutes early on Friday</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dirty="0">
                          <a:solidFill>
                            <a:srgbClr val="000000"/>
                          </a:solidFill>
                          <a:effectLst/>
                          <a:latin typeface="Times New Roman"/>
                        </a:rPr>
                        <a:t>Jean Pass for entire staff for 1 day</a:t>
                      </a:r>
                      <a:endParaRPr lang="en-US" sz="800" kern="1400" dirty="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5990">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Copy 3 class sets of papers</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Extra time for lunch (15 minutes)</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Jean pass for a day</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1 day of    graded and filed papers</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Papers copied for one week</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Jean pass for entire week</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Flip Flop pass for entire staff for 1 day</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05252">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Favorite snack or candy bar</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Read to          a class</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Sweatpants pass for a day</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Sweatpants pass for entire staff for one day</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65144">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Free 32 oz. </a:t>
                      </a:r>
                      <a:endParaRPr lang="en-US" sz="800" kern="1400">
                        <a:solidFill>
                          <a:srgbClr val="000000"/>
                        </a:solidFill>
                        <a:effectLst/>
                        <a:latin typeface="Calibri"/>
                      </a:endParaRPr>
                    </a:p>
                    <a:p>
                      <a:pPr marR="0" indent="0" algn="ctr" rtl="0">
                        <a:lnSpc>
                          <a:spcPct val="119000"/>
                        </a:lnSpc>
                        <a:spcBef>
                          <a:spcPts val="0"/>
                        </a:spcBef>
                        <a:spcAft>
                          <a:spcPts val="600"/>
                        </a:spcAft>
                      </a:pPr>
                      <a:r>
                        <a:rPr lang="en-US" sz="1100" kern="1400">
                          <a:solidFill>
                            <a:srgbClr val="000000"/>
                          </a:solidFill>
                          <a:effectLst/>
                          <a:latin typeface="Times New Roman"/>
                        </a:rPr>
                        <a:t>soda</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Flip flop pass for a day</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65144">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a:solidFill>
                            <a:srgbClr val="000000"/>
                          </a:solidFill>
                          <a:effectLst/>
                          <a:latin typeface="Times New Roman"/>
                        </a:rPr>
                        <a:t> </a:t>
                      </a:r>
                      <a:endParaRPr lang="en-US" sz="800" kern="140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100" kern="1400" dirty="0">
                          <a:solidFill>
                            <a:srgbClr val="000000"/>
                          </a:solidFill>
                          <a:effectLst/>
                          <a:latin typeface="Times New Roman"/>
                        </a:rPr>
                        <a:t> </a:t>
                      </a:r>
                      <a:endParaRPr lang="en-US" sz="800" kern="1400" dirty="0">
                        <a:solidFill>
                          <a:srgbClr val="000000"/>
                        </a:solidFill>
                        <a:effectLst/>
                        <a:latin typeface="Calibri"/>
                      </a:endParaRPr>
                    </a:p>
                  </a:txBody>
                  <a:tcPr marL="27589" marR="27589" marT="27589" marB="275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3" name="Control 1"/>
          <p:cNvSpPr>
            <a:spLocks noChangeArrowheads="1" noChangeShapeType="1"/>
          </p:cNvSpPr>
          <p:nvPr/>
        </p:nvSpPr>
        <p:spPr bwMode="auto">
          <a:xfrm>
            <a:off x="2403475" y="2971800"/>
            <a:ext cx="8256588" cy="5929313"/>
          </a:xfrm>
          <a:prstGeom prst="rect">
            <a:avLst/>
          </a:prstGeom>
          <a:noFill/>
          <a:ln>
            <a:noFill/>
          </a:ln>
          <a:effectLst/>
          <a:extLst>
            <a:ext uri="{91240B29-F687-4f45-9708-019B960494DF}">
              <a14:hiddenLine xmlns:a14="http://schemas.microsoft.com/office/drawing/2010/main" xmlns="" w="9525" algn="in">
                <a:no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defTabSz="914400"/>
            <a:endParaRPr lang="en-US">
              <a:solidFill>
                <a:prstClr val="black"/>
              </a:solidFill>
            </a:endParaRPr>
          </a:p>
        </p:txBody>
      </p:sp>
      <p:sp>
        <p:nvSpPr>
          <p:cNvPr id="5" name="Title 4"/>
          <p:cNvSpPr>
            <a:spLocks noGrp="1"/>
          </p:cNvSpPr>
          <p:nvPr>
            <p:ph type="title"/>
          </p:nvPr>
        </p:nvSpPr>
        <p:spPr/>
        <p:txBody>
          <a:bodyPr/>
          <a:lstStyle/>
          <a:p>
            <a:r>
              <a:rPr lang="en-US"/>
              <a:t>Dr. Dunham’s Dollars</a:t>
            </a:r>
            <a:endParaRPr lang="en-US" dirty="0"/>
          </a:p>
        </p:txBody>
      </p:sp>
    </p:spTree>
    <p:extLst>
      <p:ext uri="{BB962C8B-B14F-4D97-AF65-F5344CB8AC3E}">
        <p14:creationId xmlns:p14="http://schemas.microsoft.com/office/powerpoint/2010/main" val="993725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t>Attention Signal Practice</a:t>
            </a:r>
          </a:p>
        </p:txBody>
      </p:sp>
      <p:sp>
        <p:nvSpPr>
          <p:cNvPr id="17411" name="Content Placeholder 2"/>
          <p:cNvSpPr>
            <a:spLocks noGrp="1"/>
          </p:cNvSpPr>
          <p:nvPr>
            <p:ph idx="1"/>
          </p:nvPr>
        </p:nvSpPr>
        <p:spPr/>
        <p:txBody>
          <a:bodyPr/>
          <a:lstStyle/>
          <a:p>
            <a:pPr eaLnBrk="1" hangingPunct="1"/>
            <a:r>
              <a:rPr lang="en-US" dirty="0">
                <a:solidFill>
                  <a:srgbClr val="000000"/>
                </a:solidFill>
              </a:rPr>
              <a:t>Select and teach an attention signal.</a:t>
            </a:r>
          </a:p>
        </p:txBody>
      </p:sp>
    </p:spTree>
    <p:extLst>
      <p:ext uri="{BB962C8B-B14F-4D97-AF65-F5344CB8AC3E}">
        <p14:creationId xmlns:p14="http://schemas.microsoft.com/office/powerpoint/2010/main" val="2488234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1794933" y="274637"/>
            <a:ext cx="7124477" cy="138482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9E47"/>
              </a:buClr>
              <a:buFont typeface="Calibri"/>
              <a:buNone/>
            </a:pPr>
            <a:r>
              <a:rPr lang="en-US" sz="3959" b="0" i="0" u="none" strike="noStrike" cap="none">
                <a:solidFill>
                  <a:srgbClr val="009E47"/>
                </a:solidFill>
                <a:latin typeface="Calibri"/>
                <a:ea typeface="Calibri"/>
                <a:cs typeface="Calibri"/>
                <a:sym typeface="Calibri"/>
              </a:rPr>
              <a:t>Discussion:</a:t>
            </a:r>
            <a:r>
              <a:rPr lang="en-US" sz="3959" b="0" i="0" u="none" strike="noStrike" cap="none">
                <a:solidFill>
                  <a:srgbClr val="FF0000"/>
                </a:solidFill>
                <a:latin typeface="Calibri"/>
                <a:ea typeface="Calibri"/>
                <a:cs typeface="Calibri"/>
                <a:sym typeface="Calibri"/>
              </a:rPr>
              <a:t> </a:t>
            </a:r>
            <a:br>
              <a:rPr lang="en-US" sz="3959" b="0" i="0" u="none" strike="noStrike" cap="none">
                <a:solidFill>
                  <a:srgbClr val="FF0000"/>
                </a:solidFill>
                <a:latin typeface="Calibri"/>
                <a:ea typeface="Calibri"/>
                <a:cs typeface="Calibri"/>
                <a:sym typeface="Calibri"/>
              </a:rPr>
            </a:br>
            <a:r>
              <a:rPr lang="en-US" sz="3959" b="0" i="0" u="none" strike="noStrike" cap="none">
                <a:solidFill>
                  <a:srgbClr val="FF0000"/>
                </a:solidFill>
                <a:latin typeface="Calibri"/>
                <a:ea typeface="Calibri"/>
                <a:cs typeface="Calibri"/>
                <a:sym typeface="Calibri"/>
              </a:rPr>
              <a:t>Program Design Planning</a:t>
            </a:r>
            <a:endParaRPr sz="3959" b="0" i="0" u="none" strike="noStrike" cap="none">
              <a:solidFill>
                <a:srgbClr val="FF0000"/>
              </a:solidFill>
              <a:latin typeface="Calibri"/>
              <a:ea typeface="Calibri"/>
              <a:cs typeface="Calibri"/>
              <a:sym typeface="Calibri"/>
            </a:endParaRPr>
          </a:p>
        </p:txBody>
      </p:sp>
      <p:sp>
        <p:nvSpPr>
          <p:cNvPr id="414" name="Google Shape;414;p51"/>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endParaRPr sz="3200" b="1" i="0" u="none" strike="noStrike" cap="none">
              <a:solidFill>
                <a:schemeClr val="dk1"/>
              </a:solidFill>
              <a:latin typeface="Calibri"/>
              <a:ea typeface="Calibri"/>
              <a:cs typeface="Calibri"/>
              <a:sym typeface="Calibri"/>
            </a:endParaRPr>
          </a:p>
          <a:p>
            <a:pPr marL="0" marR="0" lvl="0" indent="0" algn="ctr" rtl="0">
              <a:spcBef>
                <a:spcPts val="640"/>
              </a:spcBef>
              <a:spcAft>
                <a:spcPts val="0"/>
              </a:spcAft>
              <a:buClr>
                <a:srgbClr val="FF0000"/>
              </a:buClr>
              <a:buFont typeface="Arial"/>
              <a:buNone/>
            </a:pPr>
            <a:r>
              <a:rPr lang="en-US" sz="3200" b="1" i="0" u="none" strike="noStrike" cap="none">
                <a:solidFill>
                  <a:srgbClr val="009E47"/>
                </a:solidFill>
                <a:latin typeface="Calibri"/>
                <a:ea typeface="Calibri"/>
                <a:cs typeface="Calibri"/>
                <a:sym typeface="Calibri"/>
              </a:rPr>
              <a:t>CICO Intervention Development Checklist</a:t>
            </a:r>
            <a:endParaRPr sz="3200" b="0" i="0" u="none" strike="noStrike" cap="none">
              <a:solidFill>
                <a:srgbClr val="009E47"/>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With your team, discuss the two indicators on the Reinforcement System section of the CICO Intervention Development Checklist.</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pic>
        <p:nvPicPr>
          <p:cNvPr id="415" name="Google Shape;415;p51" descr="Macintosh HD:Users:wellspl:Desktop:6-Free-Teamwork-Clipart-Illustration-Showing-Diversity.jpg"/>
          <p:cNvPicPr preferRelativeResize="0"/>
          <p:nvPr/>
        </p:nvPicPr>
        <p:blipFill rotWithShape="1">
          <a:blip r:embed="rId3">
            <a:alphaModFix/>
          </a:blip>
          <a:srcRect r="25555"/>
          <a:stretch/>
        </p:blipFill>
        <p:spPr>
          <a:xfrm>
            <a:off x="284723" y="406147"/>
            <a:ext cx="1298418" cy="890389"/>
          </a:xfrm>
          <a:prstGeom prst="rect">
            <a:avLst/>
          </a:prstGeom>
          <a:noFill/>
          <a:ln>
            <a:noFill/>
          </a:ln>
        </p:spPr>
      </p:pic>
      <p:sp>
        <p:nvSpPr>
          <p:cNvPr id="416" name="Google Shape;416;p51"/>
          <p:cNvSpPr txBox="1"/>
          <p:nvPr/>
        </p:nvSpPr>
        <p:spPr>
          <a:xfrm>
            <a:off x="2719665" y="5800489"/>
            <a:ext cx="442762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CICO Intervention Development Checklist </a:t>
            </a:r>
            <a:endParaRPr sz="1800">
              <a:solidFill>
                <a:schemeClr val="dk1"/>
              </a:solidFill>
              <a:latin typeface="Calibri"/>
              <a:ea typeface="Calibri"/>
              <a:cs typeface="Calibri"/>
              <a:sym typeface="Calibri"/>
            </a:endParaRPr>
          </a:p>
        </p:txBody>
      </p:sp>
      <p:sp>
        <p:nvSpPr>
          <p:cNvPr id="417" name="Google Shape;417;p51"/>
          <p:cNvSpPr/>
          <p:nvPr/>
        </p:nvSpPr>
        <p:spPr>
          <a:xfrm>
            <a:off x="2093716" y="5722975"/>
            <a:ext cx="625949" cy="446846"/>
          </a:xfrm>
          <a:prstGeom prst="star5">
            <a:avLst>
              <a:gd name="adj" fmla="val 19098"/>
              <a:gd name="hf" fmla="val 105146"/>
              <a:gd name="vf" fmla="val 110557"/>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052344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dirty="0">
                <a:solidFill>
                  <a:schemeClr val="dk1"/>
                </a:solidFill>
                <a:latin typeface="Calibri"/>
                <a:ea typeface="Calibri"/>
                <a:cs typeface="Calibri"/>
                <a:sym typeface="Calibri"/>
              </a:rPr>
              <a:t>Referral Response</a:t>
            </a:r>
            <a:endParaRPr dirty="0"/>
          </a:p>
        </p:txBody>
      </p:sp>
      <p:sp>
        <p:nvSpPr>
          <p:cNvPr id="398" name="Google Shape;398;p49"/>
          <p:cNvSpPr txBox="1">
            <a:spLocks noGrp="1"/>
          </p:cNvSpPr>
          <p:nvPr>
            <p:ph type="body" idx="1"/>
          </p:nvPr>
        </p:nvSpPr>
        <p:spPr>
          <a:xfrm>
            <a:off x="457200" y="1318553"/>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Response for major and minor office referral</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-Plan in advance</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-Align with SW continuum of response</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-Communicate to student and teachers</a:t>
            </a:r>
            <a:endParaRPr dirty="0"/>
          </a:p>
        </p:txBody>
      </p:sp>
    </p:spTree>
    <p:extLst>
      <p:ext uri="{BB962C8B-B14F-4D97-AF65-F5344CB8AC3E}">
        <p14:creationId xmlns:p14="http://schemas.microsoft.com/office/powerpoint/2010/main" val="3423268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5: CICO Identification and Data Management</a:t>
            </a:r>
          </a:p>
        </p:txBody>
      </p:sp>
    </p:spTree>
    <p:extLst>
      <p:ext uri="{BB962C8B-B14F-4D97-AF65-F5344CB8AC3E}">
        <p14:creationId xmlns:p14="http://schemas.microsoft.com/office/powerpoint/2010/main" val="2988007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5: CICO Identification and Data Management</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dirty="0">
                <a:solidFill>
                  <a:srgbClr val="00B050"/>
                </a:solidFill>
              </a:rPr>
              <a:t>Develop a system for identifying CICO participants. </a:t>
            </a:r>
          </a:p>
          <a:p>
            <a:r>
              <a:rPr lang="en-US" dirty="0">
                <a:solidFill>
                  <a:srgbClr val="00B050"/>
                </a:solidFill>
              </a:rPr>
              <a:t>Develop a system for CICO data management. </a:t>
            </a:r>
          </a:p>
        </p:txBody>
      </p:sp>
    </p:spTree>
    <p:extLst>
      <p:ext uri="{BB962C8B-B14F-4D97-AF65-F5344CB8AC3E}">
        <p14:creationId xmlns:p14="http://schemas.microsoft.com/office/powerpoint/2010/main" val="3661488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6C4CAE-44C6-DC41-A621-83DB16C702CF}"/>
              </a:ext>
            </a:extLst>
          </p:cNvPr>
          <p:cNvSpPr>
            <a:spLocks noGrp="1"/>
          </p:cNvSpPr>
          <p:nvPr>
            <p:ph type="title"/>
          </p:nvPr>
        </p:nvSpPr>
        <p:spPr/>
        <p:txBody>
          <a:bodyPr/>
          <a:lstStyle/>
          <a:p>
            <a:r>
              <a:rPr lang="en-US" dirty="0"/>
              <a:t>Identifying CICO Participants</a:t>
            </a:r>
          </a:p>
        </p:txBody>
      </p:sp>
      <p:sp>
        <p:nvSpPr>
          <p:cNvPr id="7" name="Text Placeholder 6">
            <a:extLst>
              <a:ext uri="{FF2B5EF4-FFF2-40B4-BE49-F238E27FC236}">
                <a16:creationId xmlns:a16="http://schemas.microsoft.com/office/drawing/2014/main" id="{847091B7-71EF-2A40-8746-78C9FCF601F2}"/>
              </a:ext>
            </a:extLst>
          </p:cNvPr>
          <p:cNvSpPr>
            <a:spLocks noGrp="1"/>
          </p:cNvSpPr>
          <p:nvPr>
            <p:ph type="body" idx="1"/>
          </p:nvPr>
        </p:nvSpPr>
        <p:spPr>
          <a:xfrm>
            <a:off x="457200" y="1600200"/>
            <a:ext cx="3943350" cy="4525963"/>
          </a:xfrm>
        </p:spPr>
        <p:txBody>
          <a:bodyPr/>
          <a:lstStyle/>
          <a:p>
            <a:r>
              <a:rPr lang="en-US" sz="2800" dirty="0"/>
              <a:t>Your Tier 2 system:</a:t>
            </a:r>
          </a:p>
          <a:p>
            <a:pPr lvl="1"/>
            <a:r>
              <a:rPr lang="en-US" sz="2400" dirty="0"/>
              <a:t>identifies students at risk for future failure. </a:t>
            </a:r>
          </a:p>
          <a:p>
            <a:pPr lvl="1"/>
            <a:r>
              <a:rPr lang="en-US" sz="2400" dirty="0"/>
              <a:t>function maintaining behaviors</a:t>
            </a:r>
          </a:p>
          <a:p>
            <a:r>
              <a:rPr lang="en-US" sz="2800" dirty="0"/>
              <a:t>CICO is for students whose behavior is maintained by adult attention. </a:t>
            </a:r>
          </a:p>
          <a:p>
            <a:endParaRPr lang="en-US" dirty="0"/>
          </a:p>
        </p:txBody>
      </p:sp>
      <p:grpSp>
        <p:nvGrpSpPr>
          <p:cNvPr id="37" name="Group 36">
            <a:extLst>
              <a:ext uri="{FF2B5EF4-FFF2-40B4-BE49-F238E27FC236}">
                <a16:creationId xmlns:a16="http://schemas.microsoft.com/office/drawing/2014/main" id="{95E2011C-C175-9F40-ADF5-D533769DD381}"/>
              </a:ext>
            </a:extLst>
          </p:cNvPr>
          <p:cNvGrpSpPr/>
          <p:nvPr/>
        </p:nvGrpSpPr>
        <p:grpSpPr>
          <a:xfrm>
            <a:off x="4743452" y="1991519"/>
            <a:ext cx="3943350" cy="3743324"/>
            <a:chOff x="1524000" y="1150883"/>
            <a:chExt cx="6019800" cy="5092754"/>
          </a:xfrm>
        </p:grpSpPr>
        <p:grpSp>
          <p:nvGrpSpPr>
            <p:cNvPr id="38" name="Google Shape;1206;p156">
              <a:extLst>
                <a:ext uri="{FF2B5EF4-FFF2-40B4-BE49-F238E27FC236}">
                  <a16:creationId xmlns:a16="http://schemas.microsoft.com/office/drawing/2014/main" id="{DB068B74-6606-7343-A911-E3EB02ABFB44}"/>
                </a:ext>
              </a:extLst>
            </p:cNvPr>
            <p:cNvGrpSpPr/>
            <p:nvPr/>
          </p:nvGrpSpPr>
          <p:grpSpPr>
            <a:xfrm>
              <a:off x="1524000" y="1150883"/>
              <a:ext cx="6019800" cy="4800600"/>
              <a:chOff x="1524000" y="914400"/>
              <a:chExt cx="6019800" cy="4800600"/>
            </a:xfrm>
          </p:grpSpPr>
          <p:sp>
            <p:nvSpPr>
              <p:cNvPr id="40" name="Google Shape;1207;p156">
                <a:extLst>
                  <a:ext uri="{FF2B5EF4-FFF2-40B4-BE49-F238E27FC236}">
                    <a16:creationId xmlns:a16="http://schemas.microsoft.com/office/drawing/2014/main" id="{1BF5E7DC-753F-8E4D-8EC1-80EA9907616C}"/>
                  </a:ext>
                </a:extLst>
              </p:cNvPr>
              <p:cNvSpPr/>
              <p:nvPr/>
            </p:nvSpPr>
            <p:spPr>
              <a:xfrm>
                <a:off x="3771900" y="914400"/>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Behavior</a:t>
                </a:r>
                <a:endParaRPr sz="1800" dirty="0">
                  <a:solidFill>
                    <a:schemeClr val="dk1"/>
                  </a:solidFill>
                  <a:latin typeface="Calibri"/>
                  <a:ea typeface="Calibri"/>
                  <a:cs typeface="Calibri"/>
                  <a:sym typeface="Calibri"/>
                </a:endParaRPr>
              </a:p>
            </p:txBody>
          </p:sp>
          <p:sp>
            <p:nvSpPr>
              <p:cNvPr id="41" name="Google Shape;1208;p156">
                <a:extLst>
                  <a:ext uri="{FF2B5EF4-FFF2-40B4-BE49-F238E27FC236}">
                    <a16:creationId xmlns:a16="http://schemas.microsoft.com/office/drawing/2014/main" id="{4EE0E949-6114-DD4D-9F09-9D8543F3FE1D}"/>
                  </a:ext>
                </a:extLst>
              </p:cNvPr>
              <p:cNvSpPr/>
              <p:nvPr/>
            </p:nvSpPr>
            <p:spPr>
              <a:xfrm>
                <a:off x="2590800" y="2209800"/>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Obtain/Get</a:t>
                </a:r>
                <a:endParaRPr sz="1200" dirty="0"/>
              </a:p>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Something</a:t>
                </a:r>
                <a:endParaRPr sz="1200" dirty="0">
                  <a:solidFill>
                    <a:schemeClr val="dk1"/>
                  </a:solidFill>
                  <a:latin typeface="Calibri"/>
                  <a:ea typeface="Calibri"/>
                  <a:cs typeface="Calibri"/>
                  <a:sym typeface="Calibri"/>
                </a:endParaRPr>
              </a:p>
            </p:txBody>
          </p:sp>
          <p:sp>
            <p:nvSpPr>
              <p:cNvPr id="42" name="Google Shape;1209;p156">
                <a:extLst>
                  <a:ext uri="{FF2B5EF4-FFF2-40B4-BE49-F238E27FC236}">
                    <a16:creationId xmlns:a16="http://schemas.microsoft.com/office/drawing/2014/main" id="{98A2D3D9-6E95-FA4F-8431-D2DBEFA08FD6}"/>
                  </a:ext>
                </a:extLst>
              </p:cNvPr>
              <p:cNvSpPr/>
              <p:nvPr/>
            </p:nvSpPr>
            <p:spPr>
              <a:xfrm>
                <a:off x="4917528" y="2209800"/>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Avoid/Escape Something</a:t>
                </a:r>
                <a:endParaRPr sz="1200" dirty="0">
                  <a:solidFill>
                    <a:schemeClr val="dk1"/>
                  </a:solidFill>
                  <a:latin typeface="Calibri"/>
                  <a:ea typeface="Calibri"/>
                  <a:cs typeface="Calibri"/>
                  <a:sym typeface="Calibri"/>
                </a:endParaRPr>
              </a:p>
            </p:txBody>
          </p:sp>
          <p:sp>
            <p:nvSpPr>
              <p:cNvPr id="43" name="Google Shape;1210;p156">
                <a:extLst>
                  <a:ext uri="{FF2B5EF4-FFF2-40B4-BE49-F238E27FC236}">
                    <a16:creationId xmlns:a16="http://schemas.microsoft.com/office/drawing/2014/main" id="{E239431B-6422-4149-AEC9-A6CC87CF5FF8}"/>
                  </a:ext>
                </a:extLst>
              </p:cNvPr>
              <p:cNvSpPr/>
              <p:nvPr/>
            </p:nvSpPr>
            <p:spPr>
              <a:xfrm>
                <a:off x="5943600" y="3436883"/>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Tangible/</a:t>
                </a:r>
                <a:endParaRPr sz="1200" dirty="0"/>
              </a:p>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Activity</a:t>
                </a:r>
                <a:endParaRPr sz="1200" dirty="0">
                  <a:solidFill>
                    <a:schemeClr val="dk1"/>
                  </a:solidFill>
                  <a:latin typeface="Calibri"/>
                  <a:ea typeface="Calibri"/>
                  <a:cs typeface="Calibri"/>
                  <a:sym typeface="Calibri"/>
                </a:endParaRPr>
              </a:p>
            </p:txBody>
          </p:sp>
          <p:sp>
            <p:nvSpPr>
              <p:cNvPr id="44" name="Google Shape;1211;p156">
                <a:extLst>
                  <a:ext uri="{FF2B5EF4-FFF2-40B4-BE49-F238E27FC236}">
                    <a16:creationId xmlns:a16="http://schemas.microsoft.com/office/drawing/2014/main" id="{E7DD4BE6-186D-F140-ABCB-C9662C8D79F1}"/>
                  </a:ext>
                </a:extLst>
              </p:cNvPr>
              <p:cNvSpPr/>
              <p:nvPr/>
            </p:nvSpPr>
            <p:spPr>
              <a:xfrm>
                <a:off x="3771900" y="3429000"/>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Social</a:t>
                </a:r>
                <a:endParaRPr sz="1800">
                  <a:solidFill>
                    <a:schemeClr val="dk1"/>
                  </a:solidFill>
                  <a:latin typeface="Calibri"/>
                  <a:ea typeface="Calibri"/>
                  <a:cs typeface="Calibri"/>
                  <a:sym typeface="Calibri"/>
                </a:endParaRPr>
              </a:p>
            </p:txBody>
          </p:sp>
          <p:sp>
            <p:nvSpPr>
              <p:cNvPr id="45" name="Google Shape;1212;p156">
                <a:extLst>
                  <a:ext uri="{FF2B5EF4-FFF2-40B4-BE49-F238E27FC236}">
                    <a16:creationId xmlns:a16="http://schemas.microsoft.com/office/drawing/2014/main" id="{05798D93-5949-2148-819D-BB8A476E2192}"/>
                  </a:ext>
                </a:extLst>
              </p:cNvPr>
              <p:cNvSpPr/>
              <p:nvPr/>
            </p:nvSpPr>
            <p:spPr>
              <a:xfrm>
                <a:off x="1524000" y="3429000"/>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Stimulation/</a:t>
                </a:r>
                <a:endParaRPr sz="1200" dirty="0"/>
              </a:p>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Sensory</a:t>
                </a:r>
                <a:endParaRPr sz="1200" dirty="0">
                  <a:solidFill>
                    <a:schemeClr val="dk1"/>
                  </a:solidFill>
                  <a:latin typeface="Calibri"/>
                  <a:ea typeface="Calibri"/>
                  <a:cs typeface="Calibri"/>
                  <a:sym typeface="Calibri"/>
                </a:endParaRPr>
              </a:p>
            </p:txBody>
          </p:sp>
          <p:sp>
            <p:nvSpPr>
              <p:cNvPr id="46" name="Google Shape;1213;p156">
                <a:extLst>
                  <a:ext uri="{FF2B5EF4-FFF2-40B4-BE49-F238E27FC236}">
                    <a16:creationId xmlns:a16="http://schemas.microsoft.com/office/drawing/2014/main" id="{EB977073-D7ED-734C-BB9D-786C1A6B1733}"/>
                  </a:ext>
                </a:extLst>
              </p:cNvPr>
              <p:cNvSpPr/>
              <p:nvPr/>
            </p:nvSpPr>
            <p:spPr>
              <a:xfrm>
                <a:off x="4917528" y="4800600"/>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Peer</a:t>
                </a:r>
                <a:endParaRPr sz="1800">
                  <a:solidFill>
                    <a:schemeClr val="dk1"/>
                  </a:solidFill>
                  <a:latin typeface="Calibri"/>
                  <a:ea typeface="Calibri"/>
                  <a:cs typeface="Calibri"/>
                  <a:sym typeface="Calibri"/>
                </a:endParaRPr>
              </a:p>
            </p:txBody>
          </p:sp>
          <p:sp>
            <p:nvSpPr>
              <p:cNvPr id="47" name="Google Shape;1214;p156">
                <a:extLst>
                  <a:ext uri="{FF2B5EF4-FFF2-40B4-BE49-F238E27FC236}">
                    <a16:creationId xmlns:a16="http://schemas.microsoft.com/office/drawing/2014/main" id="{0135F0F2-06D8-8B4B-85CA-A105034D2FF3}"/>
                  </a:ext>
                </a:extLst>
              </p:cNvPr>
              <p:cNvSpPr/>
              <p:nvPr/>
            </p:nvSpPr>
            <p:spPr>
              <a:xfrm>
                <a:off x="2590800" y="4800600"/>
                <a:ext cx="1600200" cy="914400"/>
              </a:xfrm>
              <a:prstGeom prst="flowChartProcess">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Adult</a:t>
                </a:r>
                <a:endParaRPr sz="1800">
                  <a:solidFill>
                    <a:schemeClr val="dk1"/>
                  </a:solidFill>
                  <a:latin typeface="Calibri"/>
                  <a:ea typeface="Calibri"/>
                  <a:cs typeface="Calibri"/>
                  <a:sym typeface="Calibri"/>
                </a:endParaRPr>
              </a:p>
            </p:txBody>
          </p:sp>
          <p:cxnSp>
            <p:nvCxnSpPr>
              <p:cNvPr id="48" name="Google Shape;1215;p156">
                <a:extLst>
                  <a:ext uri="{FF2B5EF4-FFF2-40B4-BE49-F238E27FC236}">
                    <a16:creationId xmlns:a16="http://schemas.microsoft.com/office/drawing/2014/main" id="{9D68E3E1-7549-594A-A7EF-7580D0F122DF}"/>
                  </a:ext>
                </a:extLst>
              </p:cNvPr>
              <p:cNvCxnSpPr>
                <a:stCxn id="40" idx="2"/>
              </p:cNvCxnSpPr>
              <p:nvPr/>
            </p:nvCxnSpPr>
            <p:spPr>
              <a:xfrm>
                <a:off x="4572000" y="1828800"/>
                <a:ext cx="0" cy="1905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49" name="Google Shape;1216;p156">
                <a:extLst>
                  <a:ext uri="{FF2B5EF4-FFF2-40B4-BE49-F238E27FC236}">
                    <a16:creationId xmlns:a16="http://schemas.microsoft.com/office/drawing/2014/main" id="{29DC35B6-9073-6046-B180-AA7D3928A719}"/>
                  </a:ext>
                </a:extLst>
              </p:cNvPr>
              <p:cNvCxnSpPr/>
              <p:nvPr/>
            </p:nvCxnSpPr>
            <p:spPr>
              <a:xfrm rot="10800000">
                <a:off x="3390900" y="2019300"/>
                <a:ext cx="1181100"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0" name="Google Shape;1217;p156">
                <a:extLst>
                  <a:ext uri="{FF2B5EF4-FFF2-40B4-BE49-F238E27FC236}">
                    <a16:creationId xmlns:a16="http://schemas.microsoft.com/office/drawing/2014/main" id="{CFA5B815-21C5-D94C-829D-9F90DA577635}"/>
                  </a:ext>
                </a:extLst>
              </p:cNvPr>
              <p:cNvCxnSpPr/>
              <p:nvPr/>
            </p:nvCxnSpPr>
            <p:spPr>
              <a:xfrm rot="10800000">
                <a:off x="4572000" y="2019300"/>
                <a:ext cx="1181100"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1" name="Google Shape;1218;p156">
                <a:extLst>
                  <a:ext uri="{FF2B5EF4-FFF2-40B4-BE49-F238E27FC236}">
                    <a16:creationId xmlns:a16="http://schemas.microsoft.com/office/drawing/2014/main" id="{813DCC26-E503-C54F-A2E0-EEE9266D0738}"/>
                  </a:ext>
                </a:extLst>
              </p:cNvPr>
              <p:cNvCxnSpPr>
                <a:endCxn id="41" idx="0"/>
              </p:cNvCxnSpPr>
              <p:nvPr/>
            </p:nvCxnSpPr>
            <p:spPr>
              <a:xfrm>
                <a:off x="3390900" y="2019300"/>
                <a:ext cx="0" cy="1905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2" name="Google Shape;1219;p156">
                <a:extLst>
                  <a:ext uri="{FF2B5EF4-FFF2-40B4-BE49-F238E27FC236}">
                    <a16:creationId xmlns:a16="http://schemas.microsoft.com/office/drawing/2014/main" id="{6518F7F0-119B-AE44-AED9-A78F36AE0801}"/>
                  </a:ext>
                </a:extLst>
              </p:cNvPr>
              <p:cNvCxnSpPr/>
              <p:nvPr/>
            </p:nvCxnSpPr>
            <p:spPr>
              <a:xfrm>
                <a:off x="5753100" y="2019300"/>
                <a:ext cx="0" cy="1524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3" name="Google Shape;1220;p156">
                <a:extLst>
                  <a:ext uri="{FF2B5EF4-FFF2-40B4-BE49-F238E27FC236}">
                    <a16:creationId xmlns:a16="http://schemas.microsoft.com/office/drawing/2014/main" id="{9DB03A72-ACC2-C742-AE13-22CC0249BBFA}"/>
                  </a:ext>
                </a:extLst>
              </p:cNvPr>
              <p:cNvCxnSpPr>
                <a:stCxn id="41" idx="2"/>
              </p:cNvCxnSpPr>
              <p:nvPr/>
            </p:nvCxnSpPr>
            <p:spPr>
              <a:xfrm>
                <a:off x="3390900" y="3124200"/>
                <a:ext cx="0" cy="1524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4" name="Google Shape;1221;p156">
                <a:extLst>
                  <a:ext uri="{FF2B5EF4-FFF2-40B4-BE49-F238E27FC236}">
                    <a16:creationId xmlns:a16="http://schemas.microsoft.com/office/drawing/2014/main" id="{12B85B7F-7D71-A447-A362-E17A14D55E83}"/>
                  </a:ext>
                </a:extLst>
              </p:cNvPr>
              <p:cNvCxnSpPr/>
              <p:nvPr/>
            </p:nvCxnSpPr>
            <p:spPr>
              <a:xfrm>
                <a:off x="5753100" y="3134711"/>
                <a:ext cx="0" cy="1524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5" name="Google Shape;1222;p156">
                <a:extLst>
                  <a:ext uri="{FF2B5EF4-FFF2-40B4-BE49-F238E27FC236}">
                    <a16:creationId xmlns:a16="http://schemas.microsoft.com/office/drawing/2014/main" id="{61F8408A-4F02-6F43-95AF-55F6A5C571E9}"/>
                  </a:ext>
                </a:extLst>
              </p:cNvPr>
              <p:cNvCxnSpPr/>
              <p:nvPr/>
            </p:nvCxnSpPr>
            <p:spPr>
              <a:xfrm rot="10800000">
                <a:off x="2209800" y="3276600"/>
                <a:ext cx="1181100"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6" name="Google Shape;1223;p156">
                <a:extLst>
                  <a:ext uri="{FF2B5EF4-FFF2-40B4-BE49-F238E27FC236}">
                    <a16:creationId xmlns:a16="http://schemas.microsoft.com/office/drawing/2014/main" id="{D870EF2B-2ED8-5D4D-9FBA-01D3ECBD093C}"/>
                  </a:ext>
                </a:extLst>
              </p:cNvPr>
              <p:cNvCxnSpPr/>
              <p:nvPr/>
            </p:nvCxnSpPr>
            <p:spPr>
              <a:xfrm rot="10800000">
                <a:off x="3390900" y="3276600"/>
                <a:ext cx="1181100"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7" name="Google Shape;1224;p156">
                <a:extLst>
                  <a:ext uri="{FF2B5EF4-FFF2-40B4-BE49-F238E27FC236}">
                    <a16:creationId xmlns:a16="http://schemas.microsoft.com/office/drawing/2014/main" id="{A898804F-FC5F-C841-B2B7-CEBFF4DD7E49}"/>
                  </a:ext>
                </a:extLst>
              </p:cNvPr>
              <p:cNvCxnSpPr/>
              <p:nvPr/>
            </p:nvCxnSpPr>
            <p:spPr>
              <a:xfrm rot="10800000">
                <a:off x="4572000" y="3272659"/>
                <a:ext cx="1181100"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8" name="Google Shape;1225;p156">
                <a:extLst>
                  <a:ext uri="{FF2B5EF4-FFF2-40B4-BE49-F238E27FC236}">
                    <a16:creationId xmlns:a16="http://schemas.microsoft.com/office/drawing/2014/main" id="{3560EBDA-6584-8E4E-903F-65BFD6A46823}"/>
                  </a:ext>
                </a:extLst>
              </p:cNvPr>
              <p:cNvCxnSpPr/>
              <p:nvPr/>
            </p:nvCxnSpPr>
            <p:spPr>
              <a:xfrm rot="10800000">
                <a:off x="5717628" y="3276600"/>
                <a:ext cx="1181100"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59" name="Google Shape;1226;p156">
                <a:extLst>
                  <a:ext uri="{FF2B5EF4-FFF2-40B4-BE49-F238E27FC236}">
                    <a16:creationId xmlns:a16="http://schemas.microsoft.com/office/drawing/2014/main" id="{25BEEBB6-7CDD-B94E-884A-4CC7AAE427F4}"/>
                  </a:ext>
                </a:extLst>
              </p:cNvPr>
              <p:cNvCxnSpPr/>
              <p:nvPr/>
            </p:nvCxnSpPr>
            <p:spPr>
              <a:xfrm>
                <a:off x="2209800" y="3287111"/>
                <a:ext cx="0" cy="149772"/>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60" name="Google Shape;1227;p156">
                <a:extLst>
                  <a:ext uri="{FF2B5EF4-FFF2-40B4-BE49-F238E27FC236}">
                    <a16:creationId xmlns:a16="http://schemas.microsoft.com/office/drawing/2014/main" id="{E60BEA4B-F508-7241-B891-32394F87A7EE}"/>
                  </a:ext>
                </a:extLst>
              </p:cNvPr>
              <p:cNvCxnSpPr/>
              <p:nvPr/>
            </p:nvCxnSpPr>
            <p:spPr>
              <a:xfrm>
                <a:off x="4572000" y="3272659"/>
                <a:ext cx="0" cy="156341"/>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61" name="Google Shape;1228;p156">
                <a:extLst>
                  <a:ext uri="{FF2B5EF4-FFF2-40B4-BE49-F238E27FC236}">
                    <a16:creationId xmlns:a16="http://schemas.microsoft.com/office/drawing/2014/main" id="{CB6ACAD3-DA19-E645-BAA9-3E5BC498714A}"/>
                  </a:ext>
                </a:extLst>
              </p:cNvPr>
              <p:cNvCxnSpPr/>
              <p:nvPr/>
            </p:nvCxnSpPr>
            <p:spPr>
              <a:xfrm>
                <a:off x="6898728" y="3272659"/>
                <a:ext cx="0" cy="156341"/>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62" name="Google Shape;1229;p156">
                <a:extLst>
                  <a:ext uri="{FF2B5EF4-FFF2-40B4-BE49-F238E27FC236}">
                    <a16:creationId xmlns:a16="http://schemas.microsoft.com/office/drawing/2014/main" id="{8FD1B932-E1A9-484E-9B5E-641DB8B12C04}"/>
                  </a:ext>
                </a:extLst>
              </p:cNvPr>
              <p:cNvCxnSpPr>
                <a:stCxn id="44" idx="2"/>
              </p:cNvCxnSpPr>
              <p:nvPr/>
            </p:nvCxnSpPr>
            <p:spPr>
              <a:xfrm>
                <a:off x="4572000" y="4343400"/>
                <a:ext cx="0" cy="3048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63" name="Google Shape;1230;p156">
                <a:extLst>
                  <a:ext uri="{FF2B5EF4-FFF2-40B4-BE49-F238E27FC236}">
                    <a16:creationId xmlns:a16="http://schemas.microsoft.com/office/drawing/2014/main" id="{46CAFFBA-89FC-044B-A1EE-1DC65CDAB139}"/>
                  </a:ext>
                </a:extLst>
              </p:cNvPr>
              <p:cNvCxnSpPr/>
              <p:nvPr/>
            </p:nvCxnSpPr>
            <p:spPr>
              <a:xfrm rot="10800000">
                <a:off x="3390900" y="4648200"/>
                <a:ext cx="1228397"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64" name="Google Shape;1231;p156">
                <a:extLst>
                  <a:ext uri="{FF2B5EF4-FFF2-40B4-BE49-F238E27FC236}">
                    <a16:creationId xmlns:a16="http://schemas.microsoft.com/office/drawing/2014/main" id="{6C073603-99B9-2142-8137-3C5DA5267386}"/>
                  </a:ext>
                </a:extLst>
              </p:cNvPr>
              <p:cNvCxnSpPr/>
              <p:nvPr/>
            </p:nvCxnSpPr>
            <p:spPr>
              <a:xfrm rot="10800000">
                <a:off x="4627182" y="4648200"/>
                <a:ext cx="1228395" cy="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65" name="Google Shape;1232;p156">
                <a:extLst>
                  <a:ext uri="{FF2B5EF4-FFF2-40B4-BE49-F238E27FC236}">
                    <a16:creationId xmlns:a16="http://schemas.microsoft.com/office/drawing/2014/main" id="{A11AFD33-3E5C-294A-94EA-D5F395B71E85}"/>
                  </a:ext>
                </a:extLst>
              </p:cNvPr>
              <p:cNvCxnSpPr>
                <a:endCxn id="47" idx="0"/>
              </p:cNvCxnSpPr>
              <p:nvPr/>
            </p:nvCxnSpPr>
            <p:spPr>
              <a:xfrm>
                <a:off x="3390900" y="4648200"/>
                <a:ext cx="0" cy="1524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66" name="Google Shape;1233;p156">
                <a:extLst>
                  <a:ext uri="{FF2B5EF4-FFF2-40B4-BE49-F238E27FC236}">
                    <a16:creationId xmlns:a16="http://schemas.microsoft.com/office/drawing/2014/main" id="{2BADB17B-2604-484F-AFC0-B4A97446DA28}"/>
                  </a:ext>
                </a:extLst>
              </p:cNvPr>
              <p:cNvCxnSpPr/>
              <p:nvPr/>
            </p:nvCxnSpPr>
            <p:spPr>
              <a:xfrm>
                <a:off x="5855577" y="4648200"/>
                <a:ext cx="0" cy="152400"/>
              </a:xfrm>
              <a:prstGeom prst="straightConnector1">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pSp>
        <p:sp>
          <p:nvSpPr>
            <p:cNvPr id="39" name="Donut 38">
              <a:extLst>
                <a:ext uri="{FF2B5EF4-FFF2-40B4-BE49-F238E27FC236}">
                  <a16:creationId xmlns:a16="http://schemas.microsoft.com/office/drawing/2014/main" id="{EB3FCB73-557E-C744-9E54-1C61858F1A24}"/>
                </a:ext>
              </a:extLst>
            </p:cNvPr>
            <p:cNvSpPr/>
            <p:nvPr/>
          </p:nvSpPr>
          <p:spPr>
            <a:xfrm>
              <a:off x="2294706" y="4884682"/>
              <a:ext cx="2200275" cy="1358955"/>
            </a:xfrm>
            <a:prstGeom prst="donut">
              <a:avLst>
                <a:gd name="adj" fmla="val 495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95581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Data Management</a:t>
            </a:r>
            <a:endParaRPr/>
          </a:p>
        </p:txBody>
      </p:sp>
      <p:sp>
        <p:nvSpPr>
          <p:cNvPr id="539" name="Google Shape;539;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Program for summarizing data</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-SWIS CICO</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-Advanced Tiers Data Collection Spreadsheet</a:t>
            </a:r>
            <a:endParaRPr dirty="0"/>
          </a:p>
          <a:p>
            <a:pPr marL="342900" marR="0" lvl="0" indent="-342900" algn="l" rtl="0">
              <a:spcBef>
                <a:spcPts val="640"/>
              </a:spcBef>
              <a:spcAft>
                <a:spcPts val="0"/>
              </a:spcAft>
              <a:buClr>
                <a:srgbClr val="FF0000"/>
              </a:buClr>
              <a:buSzPts val="3200"/>
              <a:buFont typeface="Arial"/>
              <a:buChar char="•"/>
            </a:pPr>
            <a:r>
              <a:rPr lang="en-US" sz="3200" b="0" i="0" u="none" strike="noStrike" cap="none" dirty="0">
                <a:solidFill>
                  <a:schemeClr val="dk1"/>
                </a:solidFill>
                <a:latin typeface="Calibri"/>
                <a:ea typeface="Calibri"/>
                <a:cs typeface="Calibri"/>
                <a:sym typeface="Calibri"/>
              </a:rPr>
              <a:t>Frequency of data sharing</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-Tier 2 team</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-Participating Teachers</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-Parents</a:t>
            </a:r>
            <a:endParaRPr dirty="0"/>
          </a:p>
          <a:p>
            <a:pPr marL="457200" marR="0" lvl="1" indent="0" algn="l" rtl="0">
              <a:spcBef>
                <a:spcPts val="560"/>
              </a:spcBef>
              <a:spcAft>
                <a:spcPts val="0"/>
              </a:spcAft>
              <a:buClr>
                <a:srgbClr val="FF0000"/>
              </a:buClr>
              <a:buFont typeface="Arial"/>
              <a:buNone/>
            </a:pPr>
            <a:r>
              <a:rPr lang="en-US" sz="2800" b="0" i="0" u="none" strike="noStrike" cap="none" dirty="0">
                <a:solidFill>
                  <a:schemeClr val="dk1"/>
                </a:solidFill>
                <a:latin typeface="Calibri"/>
                <a:ea typeface="Calibri"/>
                <a:cs typeface="Calibri"/>
                <a:sym typeface="Calibri"/>
              </a:rPr>
              <a:t>-Faculty/Staff</a:t>
            </a:r>
            <a:endParaRPr dirty="0"/>
          </a:p>
          <a:p>
            <a:pPr marL="342900" marR="0" lvl="0" indent="-342900" algn="l" rtl="0">
              <a:spcBef>
                <a:spcPts val="600"/>
              </a:spcBef>
              <a:spcAft>
                <a:spcPts val="0"/>
              </a:spcAft>
              <a:buClr>
                <a:srgbClr val="FF0000"/>
              </a:buClr>
              <a:buFont typeface="Arial"/>
              <a:buNone/>
            </a:pPr>
            <a:endParaRPr sz="30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5981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Advanced Tiers Spreadsheet – Collecting Student Information</a:t>
            </a:r>
            <a:endParaRPr sz="3600" b="0" i="0" u="none" strike="noStrike" cap="none">
              <a:solidFill>
                <a:schemeClr val="dk1"/>
              </a:solidFill>
              <a:latin typeface="Calibri"/>
              <a:ea typeface="Calibri"/>
              <a:cs typeface="Calibri"/>
              <a:sym typeface="Calibri"/>
            </a:endParaRPr>
          </a:p>
        </p:txBody>
      </p:sp>
      <p:sp>
        <p:nvSpPr>
          <p:cNvPr id="546" name="Google Shape;546;p68"/>
          <p:cNvSpPr txBox="1">
            <a:spLocks noGrp="1"/>
          </p:cNvSpPr>
          <p:nvPr>
            <p:ph type="body" idx="1"/>
          </p:nvPr>
        </p:nvSpPr>
        <p:spPr>
          <a:xfrm>
            <a:off x="527539" y="1471014"/>
            <a:ext cx="8159261" cy="487383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Provides a second student information collection option to teams</a:t>
            </a:r>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Demographic information</a:t>
            </a:r>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ODR, minors</a:t>
            </a:r>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Attendance, tardies</a:t>
            </a:r>
            <a:endParaRPr sz="2600" b="0" i="0" u="none" strike="noStrike" cap="none">
              <a:solidFill>
                <a:schemeClr val="dk1"/>
              </a:solidFill>
              <a:latin typeface="Calibri"/>
              <a:ea typeface="Calibri"/>
              <a:cs typeface="Calibri"/>
              <a:sym typeface="Calibri"/>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Academic performance</a:t>
            </a:r>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Access to Tier 1</a:t>
            </a:r>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Problem behavior</a:t>
            </a:r>
            <a:endParaRPr sz="2600" b="0" i="0" u="none" strike="noStrike" cap="none">
              <a:solidFill>
                <a:schemeClr val="dk1"/>
              </a:solidFill>
              <a:latin typeface="Calibri"/>
              <a:ea typeface="Calibri"/>
              <a:cs typeface="Calibri"/>
              <a:sym typeface="Calibri"/>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Possible function of behavior</a:t>
            </a:r>
            <a:endParaRPr/>
          </a:p>
          <a:p>
            <a:pPr marL="742950" marR="0" lvl="1" indent="-285750" algn="l" rtl="0">
              <a:spcBef>
                <a:spcPts val="520"/>
              </a:spcBef>
              <a:spcAft>
                <a:spcPts val="0"/>
              </a:spcAft>
              <a:buClr>
                <a:srgbClr val="FF0000"/>
              </a:buClr>
              <a:buSzPts val="2600"/>
              <a:buFont typeface="Arial"/>
              <a:buChar char="•"/>
            </a:pPr>
            <a:r>
              <a:rPr lang="en-US" sz="2600" b="0" i="0" u="none" strike="noStrike" cap="none">
                <a:solidFill>
                  <a:schemeClr val="dk1"/>
                </a:solidFill>
                <a:latin typeface="Calibri"/>
                <a:ea typeface="Calibri"/>
                <a:cs typeface="Calibri"/>
                <a:sym typeface="Calibri"/>
              </a:rPr>
              <a:t>Intervention(s) and goal</a:t>
            </a:r>
            <a:endParaRPr sz="26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6549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Advanced Tiers Spreadsheet – </a:t>
            </a:r>
            <a:br>
              <a:rPr lang="en-US" sz="4000" b="0" i="0" u="none" strike="noStrike" cap="none">
                <a:solidFill>
                  <a:schemeClr val="dk1"/>
                </a:solidFill>
                <a:latin typeface="Calibri"/>
                <a:ea typeface="Calibri"/>
                <a:cs typeface="Calibri"/>
                <a:sym typeface="Calibri"/>
              </a:rPr>
            </a:br>
            <a:r>
              <a:rPr lang="en-US" sz="4000" b="0" i="0" u="none" strike="noStrike" cap="none">
                <a:solidFill>
                  <a:schemeClr val="dk1"/>
                </a:solidFill>
                <a:latin typeface="Calibri"/>
                <a:ea typeface="Calibri"/>
                <a:cs typeface="Calibri"/>
                <a:sym typeface="Calibri"/>
              </a:rPr>
              <a:t>Recording Student Data</a:t>
            </a:r>
            <a:endParaRPr sz="4000" b="0" i="0" u="none" strike="noStrike" cap="none">
              <a:solidFill>
                <a:schemeClr val="dk1"/>
              </a:solidFill>
              <a:latin typeface="Calibri"/>
              <a:ea typeface="Calibri"/>
              <a:cs typeface="Calibri"/>
              <a:sym typeface="Calibri"/>
            </a:endParaRPr>
          </a:p>
        </p:txBody>
      </p:sp>
      <p:sp>
        <p:nvSpPr>
          <p:cNvPr id="553" name="Google Shape;553;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Tracks percentage of daily points earned.</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Charts daily points on bar graphs.</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Allows flexibility in assigning daily points.</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Allows user to indicate intervention phase changes on graphs.</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Allows user to show goal on chart.</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Individual students have their own page.</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Can be used for multiple interventions.</a:t>
            </a:r>
            <a:endParaRPr/>
          </a:p>
          <a:p>
            <a:pPr marL="0" marR="0" lvl="0" indent="0" algn="l" rtl="0">
              <a:lnSpc>
                <a:spcPct val="90000"/>
              </a:lnSpc>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4043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Advanced Tiers Spreadsheet – </a:t>
            </a:r>
            <a:br>
              <a:rPr lang="en-US" sz="3600" b="0" i="0" u="none" strike="noStrike" cap="none">
                <a:solidFill>
                  <a:schemeClr val="dk1"/>
                </a:solidFill>
                <a:latin typeface="Calibri"/>
                <a:ea typeface="Calibri"/>
                <a:cs typeface="Calibri"/>
                <a:sym typeface="Calibri"/>
              </a:rPr>
            </a:br>
            <a:r>
              <a:rPr lang="en-US" sz="3600" b="0" i="0" u="none" strike="noStrike" cap="none">
                <a:solidFill>
                  <a:schemeClr val="dk1"/>
                </a:solidFill>
                <a:latin typeface="Calibri"/>
                <a:ea typeface="Calibri"/>
                <a:cs typeface="Calibri"/>
                <a:sym typeface="Calibri"/>
              </a:rPr>
              <a:t>Main Menu</a:t>
            </a:r>
            <a:endParaRPr sz="3600" b="0" i="0" u="none" strike="noStrike" cap="none">
              <a:solidFill>
                <a:schemeClr val="dk1"/>
              </a:solidFill>
              <a:latin typeface="Calibri"/>
              <a:ea typeface="Calibri"/>
              <a:cs typeface="Calibri"/>
              <a:sym typeface="Calibri"/>
            </a:endParaRPr>
          </a:p>
        </p:txBody>
      </p:sp>
      <p:pic>
        <p:nvPicPr>
          <p:cNvPr id="560" name="Google Shape;560;p70" descr="Screen Shot 2015-07-07 at 4.44.48 PM.png"/>
          <p:cNvPicPr preferRelativeResize="0">
            <a:picLocks noGrp="1"/>
          </p:cNvPicPr>
          <p:nvPr>
            <p:ph type="body" idx="1"/>
          </p:nvPr>
        </p:nvPicPr>
        <p:blipFill rotWithShape="1">
          <a:blip r:embed="rId3">
            <a:alphaModFix/>
          </a:blip>
          <a:srcRect/>
          <a:stretch/>
        </p:blipFill>
        <p:spPr>
          <a:xfrm>
            <a:off x="1549244" y="1646917"/>
            <a:ext cx="6045511" cy="44325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658163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71"/>
          <p:cNvPicPr preferRelativeResize="0"/>
          <p:nvPr/>
        </p:nvPicPr>
        <p:blipFill rotWithShape="1">
          <a:blip r:embed="rId3">
            <a:alphaModFix/>
          </a:blip>
          <a:srcRect b="5739"/>
          <a:stretch/>
        </p:blipFill>
        <p:spPr>
          <a:xfrm>
            <a:off x="0" y="304800"/>
            <a:ext cx="11249223" cy="5961529"/>
          </a:xfrm>
          <a:prstGeom prst="rect">
            <a:avLst/>
          </a:prstGeom>
          <a:noFill/>
          <a:ln>
            <a:noFill/>
          </a:ln>
        </p:spPr>
      </p:pic>
    </p:spTree>
    <p:extLst>
      <p:ext uri="{BB962C8B-B14F-4D97-AF65-F5344CB8AC3E}">
        <p14:creationId xmlns:p14="http://schemas.microsoft.com/office/powerpoint/2010/main" val="189912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a:t>Introductions</a:t>
            </a:r>
          </a:p>
        </p:txBody>
      </p:sp>
      <p:sp>
        <p:nvSpPr>
          <p:cNvPr id="18435" name="Content Placeholder 2"/>
          <p:cNvSpPr>
            <a:spLocks noGrp="1"/>
          </p:cNvSpPr>
          <p:nvPr>
            <p:ph idx="1"/>
          </p:nvPr>
        </p:nvSpPr>
        <p:spPr/>
        <p:txBody>
          <a:bodyPr/>
          <a:lstStyle/>
          <a:p>
            <a:pPr eaLnBrk="1" hangingPunct="1"/>
            <a:r>
              <a:rPr lang="en-US" dirty="0"/>
              <a:t>Insert an Introductions Activity.</a:t>
            </a:r>
          </a:p>
        </p:txBody>
      </p:sp>
    </p:spTree>
    <p:extLst>
      <p:ext uri="{BB962C8B-B14F-4D97-AF65-F5344CB8AC3E}">
        <p14:creationId xmlns:p14="http://schemas.microsoft.com/office/powerpoint/2010/main" val="251914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Advanced Tiers Spreadsheet – </a:t>
            </a:r>
            <a:br>
              <a:rPr lang="en-US" sz="3600" b="0" i="0" u="none" strike="noStrike" cap="none">
                <a:solidFill>
                  <a:schemeClr val="dk1"/>
                </a:solidFill>
                <a:latin typeface="Calibri"/>
                <a:ea typeface="Calibri"/>
                <a:cs typeface="Calibri"/>
                <a:sym typeface="Calibri"/>
              </a:rPr>
            </a:br>
            <a:r>
              <a:rPr lang="en-US" sz="3600" b="0" i="0" u="none" strike="noStrike" cap="none">
                <a:solidFill>
                  <a:schemeClr val="dk1"/>
                </a:solidFill>
                <a:latin typeface="Calibri"/>
                <a:ea typeface="Calibri"/>
                <a:cs typeface="Calibri"/>
                <a:sym typeface="Calibri"/>
              </a:rPr>
              <a:t>Main Menu</a:t>
            </a:r>
            <a:endParaRPr/>
          </a:p>
        </p:txBody>
      </p:sp>
      <p:pic>
        <p:nvPicPr>
          <p:cNvPr id="573" name="Google Shape;573;p72" descr="Screen Shot 2015-07-07 at 5.14.14 PM.png"/>
          <p:cNvPicPr preferRelativeResize="0">
            <a:picLocks noGrp="1"/>
          </p:cNvPicPr>
          <p:nvPr>
            <p:ph type="body" idx="1"/>
          </p:nvPr>
        </p:nvPicPr>
        <p:blipFill rotWithShape="1">
          <a:blip r:embed="rId3">
            <a:alphaModFix/>
          </a:blip>
          <a:srcRect/>
          <a:stretch/>
        </p:blipFill>
        <p:spPr>
          <a:xfrm>
            <a:off x="996766" y="2370855"/>
            <a:ext cx="7150467" cy="2984653"/>
          </a:xfrm>
          <a:prstGeom prst="rect">
            <a:avLst/>
          </a:prstGeom>
          <a:noFill/>
          <a:ln>
            <a:noFill/>
          </a:ln>
        </p:spPr>
      </p:pic>
    </p:spTree>
    <p:extLst>
      <p:ext uri="{BB962C8B-B14F-4D97-AF65-F5344CB8AC3E}">
        <p14:creationId xmlns:p14="http://schemas.microsoft.com/office/powerpoint/2010/main" val="490105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3"/>
          <p:cNvPicPr preferRelativeResize="0"/>
          <p:nvPr/>
        </p:nvPicPr>
        <p:blipFill rotWithShape="1">
          <a:blip r:embed="rId3">
            <a:alphaModFix/>
          </a:blip>
          <a:srcRect/>
          <a:stretch/>
        </p:blipFill>
        <p:spPr>
          <a:xfrm>
            <a:off x="0" y="55215"/>
            <a:ext cx="13011150" cy="7315200"/>
          </a:xfrm>
          <a:prstGeom prst="rect">
            <a:avLst/>
          </a:prstGeom>
          <a:noFill/>
          <a:ln>
            <a:noFill/>
          </a:ln>
        </p:spPr>
      </p:pic>
    </p:spTree>
    <p:extLst>
      <p:ext uri="{BB962C8B-B14F-4D97-AF65-F5344CB8AC3E}">
        <p14:creationId xmlns:p14="http://schemas.microsoft.com/office/powerpoint/2010/main" val="162319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Advanced Tiers Spreadsheet – </a:t>
            </a:r>
            <a:br>
              <a:rPr lang="en-US" sz="3600" b="0" i="0" u="none" strike="noStrike" cap="none">
                <a:solidFill>
                  <a:schemeClr val="dk1"/>
                </a:solidFill>
                <a:latin typeface="Calibri"/>
                <a:ea typeface="Calibri"/>
                <a:cs typeface="Calibri"/>
                <a:sym typeface="Calibri"/>
              </a:rPr>
            </a:br>
            <a:r>
              <a:rPr lang="en-US" sz="3600" b="0" i="0" u="none" strike="noStrike" cap="none">
                <a:solidFill>
                  <a:schemeClr val="dk1"/>
                </a:solidFill>
                <a:latin typeface="Calibri"/>
                <a:ea typeface="Calibri"/>
                <a:cs typeface="Calibri"/>
                <a:sym typeface="Calibri"/>
              </a:rPr>
              <a:t>Example Student Data</a:t>
            </a:r>
            <a:endParaRPr sz="3600" b="0" i="0" u="none" strike="noStrike" cap="none">
              <a:solidFill>
                <a:schemeClr val="dk1"/>
              </a:solidFill>
              <a:latin typeface="Calibri"/>
              <a:ea typeface="Calibri"/>
              <a:cs typeface="Calibri"/>
              <a:sym typeface="Calibri"/>
            </a:endParaRPr>
          </a:p>
        </p:txBody>
      </p:sp>
      <p:pic>
        <p:nvPicPr>
          <p:cNvPr id="586" name="Google Shape;586;p74" descr="Screen Shot 2015-07-07 at 5.32.16 PM.png"/>
          <p:cNvPicPr preferRelativeResize="0">
            <a:picLocks noGrp="1"/>
          </p:cNvPicPr>
          <p:nvPr>
            <p:ph type="body" idx="1"/>
          </p:nvPr>
        </p:nvPicPr>
        <p:blipFill rotWithShape="1">
          <a:blip r:embed="rId3">
            <a:alphaModFix/>
          </a:blip>
          <a:srcRect/>
          <a:stretch/>
        </p:blipFill>
        <p:spPr>
          <a:xfrm>
            <a:off x="2309018" y="1600200"/>
            <a:ext cx="4525963" cy="4525963"/>
          </a:xfrm>
          <a:prstGeom prst="rect">
            <a:avLst/>
          </a:prstGeom>
          <a:noFill/>
          <a:ln>
            <a:noFill/>
          </a:ln>
        </p:spPr>
      </p:pic>
    </p:spTree>
    <p:extLst>
      <p:ext uri="{BB962C8B-B14F-4D97-AF65-F5344CB8AC3E}">
        <p14:creationId xmlns:p14="http://schemas.microsoft.com/office/powerpoint/2010/main" val="825914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				</a:t>
            </a:r>
            <a:r>
              <a:rPr lang="en-US" sz="3600" b="0" i="0" u="none" strike="noStrike" cap="none">
                <a:solidFill>
                  <a:srgbClr val="009E47"/>
                </a:solidFill>
                <a:latin typeface="Calibri"/>
                <a:ea typeface="Calibri"/>
                <a:cs typeface="Calibri"/>
                <a:sym typeface="Calibri"/>
              </a:rPr>
              <a:t>Discussion: </a:t>
            </a:r>
            <a:br>
              <a:rPr lang="en-US" sz="3600" b="0" i="0" u="none" strike="noStrike" cap="none">
                <a:solidFill>
                  <a:srgbClr val="009E47"/>
                </a:solidFill>
                <a:latin typeface="Calibri"/>
                <a:ea typeface="Calibri"/>
                <a:cs typeface="Calibri"/>
                <a:sym typeface="Calibri"/>
              </a:rPr>
            </a:br>
            <a:r>
              <a:rPr lang="en-US" sz="3600" b="0" i="0" u="none" strike="noStrike" cap="none">
                <a:solidFill>
                  <a:srgbClr val="009E47"/>
                </a:solidFill>
                <a:latin typeface="Calibri"/>
                <a:ea typeface="Calibri"/>
                <a:cs typeface="Calibri"/>
                <a:sym typeface="Calibri"/>
              </a:rPr>
              <a:t>                 </a:t>
            </a:r>
            <a:r>
              <a:rPr lang="en-US" sz="3600" b="0" i="0" u="none" strike="noStrike" cap="none">
                <a:solidFill>
                  <a:srgbClr val="FF0000"/>
                </a:solidFill>
                <a:latin typeface="Calibri"/>
                <a:ea typeface="Calibri"/>
                <a:cs typeface="Calibri"/>
                <a:sym typeface="Calibri"/>
              </a:rPr>
              <a:t>Collect Performance Data</a:t>
            </a:r>
            <a:endParaRPr sz="3600" b="0" i="0" u="none" strike="noStrike" cap="none">
              <a:solidFill>
                <a:schemeClr val="dk1"/>
              </a:solidFill>
              <a:latin typeface="Calibri"/>
              <a:ea typeface="Calibri"/>
              <a:cs typeface="Calibri"/>
              <a:sym typeface="Calibri"/>
            </a:endParaRPr>
          </a:p>
        </p:txBody>
      </p:sp>
      <p:sp>
        <p:nvSpPr>
          <p:cNvPr id="603" name="Google Shape;603;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Will you use the Advanced Tiers Data Collection Spreadsheet or a different tool?</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Who will record individual student data into the database?</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Will this person also bring data to meetings?</a:t>
            </a:r>
            <a:endParaRPr sz="3200" b="0" i="0" u="none" strike="noStrike" cap="none">
              <a:solidFill>
                <a:srgbClr val="009E47"/>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How will you have students graph their own progress?</a:t>
            </a:r>
            <a:endParaRPr sz="3200" b="0" i="0" u="none" strike="noStrike" cap="none">
              <a:solidFill>
                <a:srgbClr val="FF0000"/>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rgbClr val="FF0000"/>
              </a:solidFill>
              <a:latin typeface="Calibri"/>
              <a:ea typeface="Calibri"/>
              <a:cs typeface="Calibri"/>
              <a:sym typeface="Calibri"/>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rgbClr val="FF0000"/>
              </a:solidFill>
              <a:latin typeface="Calibri"/>
              <a:ea typeface="Calibri"/>
              <a:cs typeface="Calibri"/>
              <a:sym typeface="Calibri"/>
            </a:endParaRPr>
          </a:p>
        </p:txBody>
      </p:sp>
      <p:pic>
        <p:nvPicPr>
          <p:cNvPr id="604" name="Google Shape;604;p76" descr="Macintosh HD:Users:wellspl:Desktop:6-Free-Teamwork-Clipart-Illustration-Showing-Diversity.jpg"/>
          <p:cNvPicPr preferRelativeResize="0"/>
          <p:nvPr/>
        </p:nvPicPr>
        <p:blipFill rotWithShape="1">
          <a:blip r:embed="rId3">
            <a:alphaModFix/>
          </a:blip>
          <a:srcRect r="25555"/>
          <a:stretch/>
        </p:blipFill>
        <p:spPr>
          <a:xfrm>
            <a:off x="564865" y="274638"/>
            <a:ext cx="1411854" cy="881809"/>
          </a:xfrm>
          <a:prstGeom prst="rect">
            <a:avLst/>
          </a:prstGeom>
          <a:noFill/>
          <a:ln>
            <a:noFill/>
          </a:ln>
        </p:spPr>
      </p:pic>
    </p:spTree>
    <p:extLst>
      <p:ext uri="{BB962C8B-B14F-4D97-AF65-F5344CB8AC3E}">
        <p14:creationId xmlns:p14="http://schemas.microsoft.com/office/powerpoint/2010/main" val="2144422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381000" y="3048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Monitoring Progress</a:t>
            </a:r>
            <a:endParaRPr/>
          </a:p>
        </p:txBody>
      </p:sp>
      <p:sp>
        <p:nvSpPr>
          <p:cNvPr id="231" name="Google Shape;231;p26"/>
          <p:cNvSpPr txBox="1">
            <a:spLocks noGrp="1"/>
          </p:cNvSpPr>
          <p:nvPr>
            <p:ph type="body" idx="1"/>
          </p:nvPr>
        </p:nvSpPr>
        <p:spPr>
          <a:xfrm>
            <a:off x="381000" y="1600200"/>
            <a:ext cx="8305800" cy="4525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“The charting of progress monitoring data not only facilitates data-based decision making, but it is an intervention component capable of </a:t>
            </a:r>
            <a:r>
              <a:rPr lang="en-US" sz="3200" b="0" i="1" u="none" strike="noStrike" cap="none">
                <a:solidFill>
                  <a:schemeClr val="dk1"/>
                </a:solidFill>
                <a:latin typeface="Calibri"/>
                <a:ea typeface="Calibri"/>
                <a:cs typeface="Calibri"/>
                <a:sym typeface="Calibri"/>
              </a:rPr>
              <a:t>improving</a:t>
            </a:r>
            <a:r>
              <a:rPr lang="en-US" sz="3200" b="0" i="0" u="none" strike="noStrike" cap="none">
                <a:solidFill>
                  <a:schemeClr val="dk1"/>
                </a:solidFill>
                <a:latin typeface="Calibri"/>
                <a:ea typeface="Calibri"/>
                <a:cs typeface="Calibri"/>
                <a:sym typeface="Calibri"/>
              </a:rPr>
              <a:t> student outcomes.”</a:t>
            </a:r>
            <a:endParaRPr/>
          </a:p>
          <a:p>
            <a:pPr marL="342900" marR="0" lvl="0" indent="-215900" algn="l" rtl="0">
              <a:spcBef>
                <a:spcPts val="400"/>
              </a:spcBef>
              <a:spcAft>
                <a:spcPts val="0"/>
              </a:spcAft>
              <a:buClr>
                <a:srgbClr val="FF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ctr" rtl="0">
              <a:spcBef>
                <a:spcPts val="360"/>
              </a:spcBef>
              <a:spcAft>
                <a:spcPts val="0"/>
              </a:spcAft>
              <a:buClr>
                <a:srgbClr val="FF0000"/>
              </a:buClr>
              <a:buFont typeface="Arial"/>
              <a:buNone/>
            </a:pPr>
            <a:r>
              <a:rPr lang="en-US" sz="1800" b="0" i="1" u="none" strike="noStrike" cap="none">
                <a:solidFill>
                  <a:schemeClr val="dk1"/>
                </a:solidFill>
                <a:latin typeface="Calibri"/>
                <a:ea typeface="Calibri"/>
                <a:cs typeface="Calibri"/>
                <a:sym typeface="Calibri"/>
              </a:rPr>
              <a:t>(Sprague, Cook Wright &amp; Sadler, 2009, p.80; Fuchs &amp; Fuchs, 1986)</a:t>
            </a:r>
            <a:endParaRPr/>
          </a:p>
          <a:p>
            <a:pPr marL="342900" marR="0" lvl="0" indent="-342900" algn="ctr" rtl="0">
              <a:spcBef>
                <a:spcPts val="56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a:p>
            <a:pPr marL="342900" marR="0" lvl="0" indent="-342900" algn="ctr" rtl="0">
              <a:spcBef>
                <a:spcPts val="560"/>
              </a:spcBef>
              <a:spcAft>
                <a:spcPts val="0"/>
              </a:spcAft>
              <a:buClr>
                <a:srgbClr val="FF0000"/>
              </a:buClr>
              <a:buFont typeface="Arial"/>
              <a:buNone/>
            </a:pPr>
            <a:r>
              <a:rPr lang="en-US" sz="2800" b="0" i="1" u="none" strike="noStrike" cap="none">
                <a:solidFill>
                  <a:srgbClr val="FF0000"/>
                </a:solidFill>
                <a:latin typeface="Calibri"/>
                <a:ea typeface="Calibri"/>
                <a:cs typeface="Calibri"/>
                <a:sym typeface="Calibri"/>
              </a:rPr>
              <a:t>Consider having each student graph their own progress.</a:t>
            </a:r>
            <a:endParaRPr/>
          </a:p>
        </p:txBody>
      </p:sp>
    </p:spTree>
    <p:extLst>
      <p:ext uri="{BB962C8B-B14F-4D97-AF65-F5344CB8AC3E}">
        <p14:creationId xmlns:p14="http://schemas.microsoft.com/office/powerpoint/2010/main" val="288137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Monitoring Progress</a:t>
            </a:r>
            <a:endParaRPr/>
          </a:p>
        </p:txBody>
      </p:sp>
      <p:sp>
        <p:nvSpPr>
          <p:cNvPr id="238" name="Google Shape;238;p27"/>
          <p:cNvSpPr txBox="1">
            <a:spLocks noGrp="1"/>
          </p:cNvSpPr>
          <p:nvPr>
            <p:ph type="body" idx="1"/>
          </p:nvPr>
        </p:nvSpPr>
        <p:spPr>
          <a:xfrm>
            <a:off x="689316" y="1600200"/>
            <a:ext cx="7997483"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0000"/>
              </a:lnSpc>
              <a:spcBef>
                <a:spcPts val="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Using Graphs …</a:t>
            </a:r>
            <a:endParaRPr/>
          </a:p>
          <a:p>
            <a:pPr marL="342900" marR="0" lvl="0" indent="-342900" algn="l" rtl="0">
              <a:lnSpc>
                <a:spcPct val="12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Student Level of Performance</a:t>
            </a:r>
            <a:endParaRPr/>
          </a:p>
          <a:p>
            <a:pPr marL="342900" marR="0" lvl="0" indent="-342900" algn="l" rtl="0">
              <a:lnSpc>
                <a:spcPct val="12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Desired Level of Performance</a:t>
            </a:r>
            <a:endParaRPr/>
          </a:p>
          <a:p>
            <a:pPr marL="342900" marR="0" lvl="0" indent="-342900" algn="l" rtl="0">
              <a:lnSpc>
                <a:spcPct val="12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Trend Line-Actual Rate of Improvement</a:t>
            </a:r>
            <a:endParaRPr/>
          </a:p>
          <a:p>
            <a:pPr marL="342900" marR="0" lvl="0" indent="-342900" algn="l" rtl="0">
              <a:lnSpc>
                <a:spcPct val="12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Time to Goal</a:t>
            </a:r>
            <a:endParaRPr/>
          </a:p>
        </p:txBody>
      </p:sp>
    </p:spTree>
    <p:extLst>
      <p:ext uri="{BB962C8B-B14F-4D97-AF65-F5344CB8AC3E}">
        <p14:creationId xmlns:p14="http://schemas.microsoft.com/office/powerpoint/2010/main" val="1042438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8"/>
          <p:cNvSpPr txBox="1">
            <a:spLocks noGrp="1"/>
          </p:cNvSpPr>
          <p:nvPr>
            <p:ph type="title"/>
          </p:nvPr>
        </p:nvSpPr>
        <p:spPr>
          <a:xfrm>
            <a:off x="395653" y="368065"/>
            <a:ext cx="8423031" cy="6749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Implementation Example </a:t>
            </a:r>
            <a:br>
              <a:rPr lang="en-US" sz="3959" b="0" i="0" u="none" strike="noStrike" cap="none">
                <a:solidFill>
                  <a:schemeClr val="dk1"/>
                </a:solidFill>
                <a:latin typeface="Calibri"/>
                <a:ea typeface="Calibri"/>
                <a:cs typeface="Calibri"/>
                <a:sym typeface="Calibri"/>
              </a:rPr>
            </a:br>
            <a:r>
              <a:rPr lang="en-US" sz="3959" b="0" i="0" u="none" strike="noStrike" cap="none">
                <a:solidFill>
                  <a:schemeClr val="dk1"/>
                </a:solidFill>
                <a:latin typeface="Calibri"/>
                <a:ea typeface="Calibri"/>
                <a:cs typeface="Calibri"/>
                <a:sym typeface="Calibri"/>
              </a:rPr>
              <a:t>Monitoring Progress</a:t>
            </a:r>
            <a:endParaRPr sz="3959" b="0" i="0" u="none" strike="noStrike" cap="none">
              <a:solidFill>
                <a:schemeClr val="dk1"/>
              </a:solidFill>
              <a:latin typeface="Calibri"/>
              <a:ea typeface="Calibri"/>
              <a:cs typeface="Calibri"/>
              <a:sym typeface="Calibri"/>
            </a:endParaRPr>
          </a:p>
        </p:txBody>
      </p:sp>
      <p:sp>
        <p:nvSpPr>
          <p:cNvPr id="245" name="Google Shape;245;p28"/>
          <p:cNvSpPr txBox="1">
            <a:spLocks noGrp="1"/>
          </p:cNvSpPr>
          <p:nvPr>
            <p:ph type="body" idx="1"/>
          </p:nvPr>
        </p:nvSpPr>
        <p:spPr>
          <a:xfrm>
            <a:off x="310562" y="1601989"/>
            <a:ext cx="86868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3330" b="0" i="0" u="none" strike="noStrike" cap="none">
                <a:solidFill>
                  <a:schemeClr val="dk1"/>
                </a:solidFill>
                <a:latin typeface="Calibri"/>
                <a:ea typeface="Calibri"/>
                <a:cs typeface="Calibri"/>
                <a:sym typeface="Calibri"/>
              </a:rPr>
              <a:t>Set a Goal that </a:t>
            </a:r>
            <a:r>
              <a:rPr lang="en-US" sz="2960" b="0" i="0" u="none" strike="noStrike" cap="none">
                <a:solidFill>
                  <a:schemeClr val="dk1"/>
                </a:solidFill>
                <a:latin typeface="Calibri"/>
                <a:ea typeface="Calibri"/>
                <a:cs typeface="Calibri"/>
                <a:sym typeface="Calibri"/>
              </a:rPr>
              <a:t>Aligns with your Schoolwide Matrix.</a:t>
            </a:r>
            <a:endParaRPr/>
          </a:p>
          <a:p>
            <a:pPr marL="342900" marR="0" lvl="0" indent="-342900" algn="l" rtl="0">
              <a:lnSpc>
                <a:spcPct val="9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Collect baseline data to determine initial daily point goal.</a:t>
            </a:r>
            <a:endParaRPr/>
          </a:p>
          <a:p>
            <a:pPr marL="342900" marR="0" lvl="0" indent="-342900" algn="l" rtl="0">
              <a:lnSpc>
                <a:spcPct val="9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Monitor Progress Toward the Goal.</a:t>
            </a:r>
            <a:endParaRPr sz="2960" b="0" i="0" u="none" strike="noStrike" cap="none">
              <a:solidFill>
                <a:schemeClr val="dk1"/>
              </a:solidFill>
              <a:latin typeface="Calibri"/>
              <a:ea typeface="Calibri"/>
              <a:cs typeface="Calibri"/>
              <a:sym typeface="Calibri"/>
            </a:endParaRPr>
          </a:p>
          <a:p>
            <a:pPr marL="457200" marR="0" lvl="1" indent="0" algn="l" rtl="0">
              <a:lnSpc>
                <a:spcPct val="90000"/>
              </a:lnSpc>
              <a:spcBef>
                <a:spcPts val="518"/>
              </a:spcBef>
              <a:spcAft>
                <a:spcPts val="0"/>
              </a:spcAft>
              <a:buClr>
                <a:srgbClr val="FF0000"/>
              </a:buClr>
              <a:buFont typeface="Arial"/>
              <a:buNone/>
            </a:pPr>
            <a:r>
              <a:rPr lang="en-US" sz="2590" b="0" i="0" u="none" strike="noStrike" cap="none">
                <a:solidFill>
                  <a:schemeClr val="dk1"/>
                </a:solidFill>
                <a:latin typeface="Calibri"/>
                <a:ea typeface="Calibri"/>
                <a:cs typeface="Calibri"/>
                <a:sym typeface="Calibri"/>
              </a:rPr>
              <a:t>	-Daily point total at 80% or higher</a:t>
            </a:r>
            <a:endParaRPr/>
          </a:p>
          <a:p>
            <a:pPr marL="342900" marR="0" lvl="0" indent="-342900" algn="l" rtl="0">
              <a:lnSpc>
                <a:spcPct val="90000"/>
              </a:lnSpc>
              <a:spcBef>
                <a:spcPts val="592"/>
              </a:spcBef>
              <a:spcAft>
                <a:spcPts val="0"/>
              </a:spcAft>
              <a:buClr>
                <a:srgbClr val="FF0000"/>
              </a:buClr>
              <a:buSzPts val="2960"/>
              <a:buFont typeface="Arial"/>
              <a:buChar char="•"/>
            </a:pPr>
            <a:r>
              <a:rPr lang="en-US" sz="2960" b="0" i="0" u="none" strike="noStrike" cap="none">
                <a:solidFill>
                  <a:schemeClr val="dk1"/>
                </a:solidFill>
                <a:latin typeface="Calibri"/>
                <a:ea typeface="Calibri"/>
                <a:cs typeface="Calibri"/>
                <a:sym typeface="Calibri"/>
              </a:rPr>
              <a:t>Long-term Goal </a:t>
            </a:r>
            <a:endParaRPr/>
          </a:p>
          <a:p>
            <a:pPr marL="914400" marR="0" lvl="2" indent="0" algn="l" rtl="0">
              <a:lnSpc>
                <a:spcPct val="90000"/>
              </a:lnSpc>
              <a:spcBef>
                <a:spcPts val="518"/>
              </a:spcBef>
              <a:spcAft>
                <a:spcPts val="0"/>
              </a:spcAft>
              <a:buClr>
                <a:srgbClr val="FF0000"/>
              </a:buClr>
              <a:buFont typeface="Arial"/>
              <a:buNone/>
            </a:pPr>
            <a:r>
              <a:rPr lang="en-US" sz="2590" b="0" i="0" u="none" strike="noStrike" cap="none">
                <a:solidFill>
                  <a:schemeClr val="dk1"/>
                </a:solidFill>
                <a:latin typeface="Calibri"/>
                <a:ea typeface="Calibri"/>
                <a:cs typeface="Calibri"/>
                <a:sym typeface="Calibri"/>
              </a:rPr>
              <a:t>-80% on DPR four out of 5 days per week for 4 weeks</a:t>
            </a:r>
            <a:endParaRPr/>
          </a:p>
          <a:p>
            <a:pPr marL="914400" marR="0" lvl="2" indent="0" algn="l" rtl="0">
              <a:lnSpc>
                <a:spcPct val="90000"/>
              </a:lnSpc>
              <a:spcBef>
                <a:spcPts val="518"/>
              </a:spcBef>
              <a:spcAft>
                <a:spcPts val="0"/>
              </a:spcAft>
              <a:buClr>
                <a:srgbClr val="FF0000"/>
              </a:buClr>
              <a:buFont typeface="Arial"/>
              <a:buNone/>
            </a:pPr>
            <a:r>
              <a:rPr lang="en-US" sz="2590" b="0" i="0" u="none" strike="noStrike" cap="none">
                <a:solidFill>
                  <a:schemeClr val="dk1"/>
                </a:solidFill>
                <a:latin typeface="Calibri"/>
                <a:ea typeface="Calibri"/>
                <a:cs typeface="Calibri"/>
                <a:sym typeface="Calibri"/>
              </a:rPr>
              <a:t>-Decrease in rate of office referrals/classroom minors</a:t>
            </a:r>
            <a:endParaRPr/>
          </a:p>
          <a:p>
            <a:pPr marL="914400" marR="0" lvl="2" indent="0" algn="l" rtl="0">
              <a:lnSpc>
                <a:spcPct val="90000"/>
              </a:lnSpc>
              <a:spcBef>
                <a:spcPts val="518"/>
              </a:spcBef>
              <a:spcAft>
                <a:spcPts val="0"/>
              </a:spcAft>
              <a:buClr>
                <a:srgbClr val="FF0000"/>
              </a:buClr>
              <a:buFont typeface="Arial"/>
              <a:buNone/>
            </a:pPr>
            <a:r>
              <a:rPr lang="en-US" sz="2590" b="0" i="0" u="none" strike="noStrike" cap="none">
                <a:solidFill>
                  <a:schemeClr val="dk1"/>
                </a:solidFill>
                <a:latin typeface="Calibri"/>
                <a:ea typeface="Calibri"/>
                <a:cs typeface="Calibri"/>
                <a:sym typeface="Calibri"/>
              </a:rPr>
              <a:t>-Increase in attendance and/or grades</a:t>
            </a:r>
            <a:endParaRPr/>
          </a:p>
          <a:p>
            <a:pPr marL="342900" marR="0" lvl="0" indent="-154940" algn="l" rtl="0">
              <a:lnSpc>
                <a:spcPct val="90000"/>
              </a:lnSpc>
              <a:spcBef>
                <a:spcPts val="592"/>
              </a:spcBef>
              <a:spcAft>
                <a:spcPts val="0"/>
              </a:spcAft>
              <a:buClr>
                <a:srgbClr val="FF0000"/>
              </a:buClr>
              <a:buSzPts val="2960"/>
              <a:buFont typeface="Arial"/>
              <a:buNone/>
            </a:pPr>
            <a:endParaRPr sz="2960" b="0" i="0" u="none" strike="noStrike" cap="none">
              <a:solidFill>
                <a:schemeClr val="dk1"/>
              </a:solidFill>
              <a:latin typeface="Calibri"/>
              <a:ea typeface="Calibri"/>
              <a:cs typeface="Calibri"/>
              <a:sym typeface="Calibri"/>
            </a:endParaRPr>
          </a:p>
          <a:p>
            <a:pPr marL="0" marR="0" lvl="0" indent="0" algn="l" rtl="0">
              <a:lnSpc>
                <a:spcPct val="90000"/>
              </a:lnSpc>
              <a:spcBef>
                <a:spcPts val="592"/>
              </a:spcBef>
              <a:spcAft>
                <a:spcPts val="0"/>
              </a:spcAft>
              <a:buClr>
                <a:srgbClr val="FF0000"/>
              </a:buClr>
              <a:buFont typeface="Arial"/>
              <a:buNone/>
            </a:pPr>
            <a:endParaRPr sz="296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1686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9"/>
          <p:cNvSpPr txBox="1">
            <a:spLocks noGrp="1"/>
          </p:cNvSpPr>
          <p:nvPr>
            <p:ph type="title"/>
          </p:nvPr>
        </p:nvSpPr>
        <p:spPr>
          <a:xfrm>
            <a:off x="643467" y="294025"/>
            <a:ext cx="8229600" cy="11430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Discussion: </a:t>
            </a:r>
            <a:r>
              <a:rPr lang="en-US" sz="4000" b="0" i="0" u="none" strike="noStrike" cap="none">
                <a:solidFill>
                  <a:srgbClr val="FF0000"/>
                </a:solidFill>
                <a:latin typeface="Calibri"/>
                <a:ea typeface="Calibri"/>
                <a:cs typeface="Calibri"/>
                <a:sym typeface="Calibri"/>
              </a:rPr>
              <a:t>Monitoring Progress</a:t>
            </a:r>
            <a:endParaRPr sz="4000" b="0" i="0" u="none" strike="noStrike" cap="none">
              <a:solidFill>
                <a:srgbClr val="FF0000"/>
              </a:solidFill>
              <a:latin typeface="Calibri"/>
              <a:ea typeface="Calibri"/>
              <a:cs typeface="Calibri"/>
              <a:sym typeface="Calibri"/>
            </a:endParaRPr>
          </a:p>
        </p:txBody>
      </p:sp>
      <p:sp>
        <p:nvSpPr>
          <p:cNvPr id="252" name="Google Shape;252;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200" b="0" i="0" u="none" strike="noStrike" cap="none" dirty="0">
                <a:solidFill>
                  <a:schemeClr val="dk1"/>
                </a:solidFill>
                <a:latin typeface="Calibri"/>
                <a:ea typeface="Calibri"/>
                <a:cs typeface="Calibri"/>
                <a:sym typeface="Calibri"/>
              </a:rPr>
              <a:t>Are there any problems to be solved concerning the monitoring of student progress?</a:t>
            </a:r>
            <a:endParaRPr dirty="0"/>
          </a:p>
          <a:p>
            <a:pPr marL="742950" marR="0" lvl="1" indent="-285750" algn="l" rtl="0">
              <a:spcBef>
                <a:spcPts val="560"/>
              </a:spcBef>
              <a:spcAft>
                <a:spcPts val="0"/>
              </a:spcAft>
              <a:buClr>
                <a:srgbClr val="FF0000"/>
              </a:buClr>
              <a:buSzPts val="2800"/>
              <a:buFont typeface="Arial"/>
              <a:buChar char="•"/>
            </a:pPr>
            <a:r>
              <a:rPr lang="en-US" sz="2800" b="0" i="0" u="none" strike="noStrike" cap="none" dirty="0">
                <a:solidFill>
                  <a:schemeClr val="dk1"/>
                </a:solidFill>
                <a:latin typeface="Calibri"/>
                <a:ea typeface="Calibri"/>
                <a:cs typeface="Calibri"/>
                <a:sym typeface="Calibri"/>
              </a:rPr>
              <a:t>Are students graphing progress daily?</a:t>
            </a:r>
            <a:endParaRPr dirty="0"/>
          </a:p>
          <a:p>
            <a:pPr marL="742950" marR="0" lvl="1" indent="-285750" algn="l" rtl="0">
              <a:spcBef>
                <a:spcPts val="560"/>
              </a:spcBef>
              <a:spcAft>
                <a:spcPts val="0"/>
              </a:spcAft>
              <a:buClr>
                <a:srgbClr val="FF0000"/>
              </a:buClr>
              <a:buSzPts val="2800"/>
              <a:buFont typeface="Arial"/>
              <a:buChar char="•"/>
            </a:pPr>
            <a:r>
              <a:rPr lang="en-US" sz="2800" b="0" i="0" u="none" strike="noStrike" cap="none" dirty="0">
                <a:solidFill>
                  <a:schemeClr val="dk1"/>
                </a:solidFill>
                <a:latin typeface="Calibri"/>
                <a:ea typeface="Calibri"/>
                <a:cs typeface="Calibri"/>
                <a:sym typeface="Calibri"/>
              </a:rPr>
              <a:t>Are data entered into an excel document at least weekly?  </a:t>
            </a:r>
            <a:endParaRPr dirty="0"/>
          </a:p>
          <a:p>
            <a:pPr marL="914400" marR="0" lvl="2" indent="0" algn="l" rtl="0">
              <a:spcBef>
                <a:spcPts val="480"/>
              </a:spcBef>
              <a:spcAft>
                <a:spcPts val="0"/>
              </a:spcAft>
              <a:buClr>
                <a:srgbClr val="FF0000"/>
              </a:buClr>
              <a:buFont typeface="Arial"/>
              <a:buNone/>
            </a:pPr>
            <a:r>
              <a:rPr lang="en-US" sz="2400" b="0" i="0" u="none" strike="noStrike" cap="none" dirty="0">
                <a:solidFill>
                  <a:schemeClr val="dk1"/>
                </a:solidFill>
                <a:latin typeface="Calibri"/>
                <a:ea typeface="Calibri"/>
                <a:cs typeface="Calibri"/>
                <a:sym typeface="Calibri"/>
              </a:rPr>
              <a:t>   - Is there a person in place for this task?</a:t>
            </a:r>
            <a:endParaRPr dirty="0"/>
          </a:p>
          <a:p>
            <a:pPr marL="914400" marR="0" lvl="2" indent="0" algn="l" rtl="0">
              <a:spcBef>
                <a:spcPts val="480"/>
              </a:spcBef>
              <a:spcAft>
                <a:spcPts val="0"/>
              </a:spcAft>
              <a:buClr>
                <a:srgbClr val="FF0000"/>
              </a:buClr>
              <a:buFont typeface="Arial"/>
              <a:buNone/>
            </a:pPr>
            <a:r>
              <a:rPr lang="en-US" sz="2400" b="0" i="0" u="none" strike="noStrike" cap="none" dirty="0">
                <a:solidFill>
                  <a:schemeClr val="dk1"/>
                </a:solidFill>
                <a:latin typeface="Calibri"/>
                <a:ea typeface="Calibri"/>
                <a:cs typeface="Calibri"/>
                <a:sym typeface="Calibri"/>
              </a:rPr>
              <a:t>   - What tool is being used?</a:t>
            </a:r>
            <a:endParaRPr sz="2400" b="0" i="0" u="none" strike="noStrike" cap="none" dirty="0">
              <a:solidFill>
                <a:schemeClr val="dk1"/>
              </a:solidFill>
              <a:latin typeface="Calibri"/>
              <a:ea typeface="Calibri"/>
              <a:cs typeface="Calibri"/>
              <a:sym typeface="Calibri"/>
            </a:endParaRPr>
          </a:p>
        </p:txBody>
      </p:sp>
      <p:pic>
        <p:nvPicPr>
          <p:cNvPr id="253" name="Google Shape;253;p29" descr="Macintosh HD:Users:wellspl:Desktop:6-Free-Teamwork-Clipart-Illustration-Showing-Diversity.jpg"/>
          <p:cNvPicPr preferRelativeResize="0"/>
          <p:nvPr/>
        </p:nvPicPr>
        <p:blipFill rotWithShape="1">
          <a:blip r:embed="rId3">
            <a:alphaModFix/>
          </a:blip>
          <a:srcRect r="25555"/>
          <a:stretch/>
        </p:blipFill>
        <p:spPr>
          <a:xfrm>
            <a:off x="158424" y="327891"/>
            <a:ext cx="1230110" cy="734291"/>
          </a:xfrm>
          <a:prstGeom prst="rect">
            <a:avLst/>
          </a:prstGeom>
          <a:noFill/>
          <a:ln>
            <a:noFill/>
          </a:ln>
        </p:spPr>
      </p:pic>
    </p:spTree>
    <p:extLst>
      <p:ext uri="{BB962C8B-B14F-4D97-AF65-F5344CB8AC3E}">
        <p14:creationId xmlns:p14="http://schemas.microsoft.com/office/powerpoint/2010/main" val="2761593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Data Decision Rules</a:t>
            </a:r>
            <a:endParaRPr/>
          </a:p>
        </p:txBody>
      </p:sp>
      <p:sp>
        <p:nvSpPr>
          <p:cNvPr id="267" name="Google Shape;267;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3200" b="0" i="0" u="none" strike="noStrike" cap="none" dirty="0">
                <a:solidFill>
                  <a:schemeClr val="dk1"/>
                </a:solidFill>
                <a:latin typeface="Calibri"/>
                <a:ea typeface="Calibri"/>
                <a:cs typeface="Calibri"/>
                <a:sym typeface="Calibri"/>
              </a:rPr>
              <a:t>A student in a Tier 2 Intervention should first reach the goal line within 3 weeks.   								</a:t>
            </a:r>
            <a:r>
              <a:rPr lang="en-US" sz="1800" b="0" i="1" u="none" strike="noStrike" cap="none" dirty="0">
                <a:solidFill>
                  <a:schemeClr val="dk1"/>
                </a:solidFill>
                <a:latin typeface="Calibri"/>
                <a:ea typeface="Calibri"/>
                <a:cs typeface="Calibri"/>
                <a:sym typeface="Calibri"/>
              </a:rPr>
              <a:t>(Sprague, 2008)</a:t>
            </a:r>
            <a:endParaRPr dirty="0"/>
          </a:p>
          <a:p>
            <a:pPr marL="0" marR="0" lvl="0" indent="0" algn="l" rtl="0">
              <a:lnSpc>
                <a:spcPct val="90000"/>
              </a:lnSpc>
              <a:spcBef>
                <a:spcPts val="640"/>
              </a:spcBef>
              <a:spcAft>
                <a:spcPts val="0"/>
              </a:spcAft>
              <a:buClr>
                <a:srgbClr val="FF0000"/>
              </a:buClr>
              <a:buFont typeface="Arial"/>
              <a:buNone/>
            </a:pPr>
            <a:r>
              <a:rPr lang="en-US" sz="3200" b="0" i="0" u="none" strike="noStrike" cap="none" dirty="0">
                <a:solidFill>
                  <a:schemeClr val="dk1"/>
                </a:solidFill>
                <a:latin typeface="Calibri"/>
                <a:ea typeface="Calibri"/>
                <a:cs typeface="Calibri"/>
                <a:sym typeface="Calibri"/>
              </a:rPr>
              <a:t>The general recommendation from most researchers is that we need at least eight data points within 3 weeks of instruction before making a decision about whether or not an intervention change is needed. 									</a:t>
            </a:r>
            <a:r>
              <a:rPr lang="en-US" sz="1800" b="0" i="1" u="none" strike="noStrike" cap="none" dirty="0">
                <a:solidFill>
                  <a:schemeClr val="dk1"/>
                </a:solidFill>
                <a:latin typeface="Calibri"/>
                <a:ea typeface="Calibri"/>
                <a:cs typeface="Calibri"/>
                <a:sym typeface="Calibri"/>
              </a:rPr>
              <a:t>(Lembke, 2008)</a:t>
            </a:r>
            <a:endParaRPr dirty="0"/>
          </a:p>
          <a:p>
            <a:pPr marL="342900" marR="0" lvl="0" indent="-139700" algn="l" rtl="0">
              <a:lnSpc>
                <a:spcPct val="90000"/>
              </a:lnSpc>
              <a:spcBef>
                <a:spcPts val="640"/>
              </a:spcBef>
              <a:spcAft>
                <a:spcPts val="0"/>
              </a:spcAft>
              <a:buClr>
                <a:srgbClr val="FF0000"/>
              </a:buClr>
              <a:buSzPts val="32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556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p:cNvSpPr txBox="1">
            <a:spLocks noGrp="1"/>
          </p:cNvSpPr>
          <p:nvPr>
            <p:ph type="title"/>
          </p:nvPr>
        </p:nvSpPr>
        <p:spPr>
          <a:xfrm>
            <a:off x="457200" y="274638"/>
            <a:ext cx="8229600" cy="7525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Interpreting Student Data</a:t>
            </a:r>
            <a:endParaRPr sz="3959" b="0" i="0" u="none" strike="noStrike" cap="none">
              <a:solidFill>
                <a:schemeClr val="dk1"/>
              </a:solidFill>
              <a:latin typeface="Calibri"/>
              <a:ea typeface="Calibri"/>
              <a:cs typeface="Calibri"/>
              <a:sym typeface="Calibri"/>
            </a:endParaRPr>
          </a:p>
        </p:txBody>
      </p:sp>
      <p:pic>
        <p:nvPicPr>
          <p:cNvPr id="281" name="Google Shape;281;p33"/>
          <p:cNvPicPr preferRelativeResize="0"/>
          <p:nvPr/>
        </p:nvPicPr>
        <p:blipFill rotWithShape="1">
          <a:blip r:embed="rId3">
            <a:alphaModFix/>
          </a:blip>
          <a:srcRect t="7415"/>
          <a:stretch/>
        </p:blipFill>
        <p:spPr>
          <a:xfrm>
            <a:off x="692523" y="1027172"/>
            <a:ext cx="7758953" cy="5212263"/>
          </a:xfrm>
          <a:prstGeom prst="rect">
            <a:avLst/>
          </a:prstGeom>
          <a:noFill/>
          <a:ln>
            <a:noFill/>
          </a:ln>
        </p:spPr>
      </p:pic>
    </p:spTree>
    <p:extLst>
      <p:ext uri="{BB962C8B-B14F-4D97-AF65-F5344CB8AC3E}">
        <p14:creationId xmlns:p14="http://schemas.microsoft.com/office/powerpoint/2010/main" val="2101717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274638"/>
            <a:ext cx="8229600" cy="969962"/>
          </a:xfrm>
        </p:spPr>
        <p:txBody>
          <a:bodyPr>
            <a:normAutofit/>
          </a:bodyPr>
          <a:lstStyle/>
          <a:p>
            <a:pPr eaLnBrk="1" hangingPunct="1"/>
            <a:r>
              <a:rPr lang="en-US" dirty="0">
                <a:latin typeface="Calibri" charset="0"/>
              </a:rPr>
              <a:t>Session Outcomes</a:t>
            </a:r>
          </a:p>
        </p:txBody>
      </p:sp>
      <p:sp>
        <p:nvSpPr>
          <p:cNvPr id="6147" name="Content Placeholder 6"/>
          <p:cNvSpPr>
            <a:spLocks noGrp="1"/>
          </p:cNvSpPr>
          <p:nvPr>
            <p:ph idx="1"/>
          </p:nvPr>
        </p:nvSpPr>
        <p:spPr>
          <a:xfrm>
            <a:off x="457200" y="1244600"/>
            <a:ext cx="8229600" cy="5087938"/>
          </a:xfrm>
        </p:spPr>
        <p:txBody>
          <a:bodyPr>
            <a:normAutofit fontScale="62500" lnSpcReduction="20000"/>
          </a:bodyPr>
          <a:lstStyle/>
          <a:p>
            <a:pPr marL="0" indent="0" algn="ctr" eaLnBrk="1" hangingPunct="1">
              <a:spcBef>
                <a:spcPct val="0"/>
              </a:spcBef>
              <a:spcAft>
                <a:spcPts val="600"/>
              </a:spcAft>
              <a:buFont typeface="Arial" charset="0"/>
              <a:buNone/>
            </a:pPr>
            <a:r>
              <a:rPr lang="en-US" sz="2400" i="1" dirty="0">
                <a:solidFill>
                  <a:srgbClr val="008000"/>
                </a:solidFill>
                <a:latin typeface="Calibri" charset="0"/>
              </a:rPr>
              <a:t>At the end of the session, you will be able to…</a:t>
            </a:r>
          </a:p>
          <a:p>
            <a:pPr marL="0" indent="0" algn="ctr" eaLnBrk="1" hangingPunct="1">
              <a:spcBef>
                <a:spcPct val="0"/>
              </a:spcBef>
              <a:spcAft>
                <a:spcPts val="600"/>
              </a:spcAft>
              <a:buFont typeface="Arial" charset="0"/>
              <a:buNone/>
            </a:pPr>
            <a:endParaRPr lang="en-US" sz="1050" i="1" dirty="0">
              <a:solidFill>
                <a:srgbClr val="008000"/>
              </a:solidFill>
              <a:latin typeface="Calibri" charset="0"/>
            </a:endParaRPr>
          </a:p>
          <a:p>
            <a:r>
              <a:rPr lang="en-US" dirty="0"/>
              <a:t>Describe students who are most likely to benefit from Check-In, Check-Out.</a:t>
            </a:r>
          </a:p>
          <a:p>
            <a:r>
              <a:rPr lang="en-US" dirty="0"/>
              <a:t>Identify the daily, weekly/twice-monthly, and quarterly components of Check-In, Check-Out.</a:t>
            </a:r>
          </a:p>
          <a:p>
            <a:r>
              <a:rPr lang="en-US" dirty="0"/>
              <a:t>Tell main findings of research associated with Check-In, Check-Out.</a:t>
            </a:r>
          </a:p>
          <a:p>
            <a:r>
              <a:rPr lang="en-US" dirty="0"/>
              <a:t>Describe the responsibilities for CICO Coordinator and Facilitator prior to assigning roles.</a:t>
            </a:r>
          </a:p>
          <a:p>
            <a:r>
              <a:rPr lang="en-US" dirty="0"/>
              <a:t>Determine CICO location, number of students served per facilitator, and intervention name.</a:t>
            </a:r>
          </a:p>
          <a:p>
            <a:r>
              <a:rPr lang="en-US" dirty="0"/>
              <a:t>Develop a Daily Progress Report (DPR).</a:t>
            </a:r>
          </a:p>
          <a:p>
            <a:r>
              <a:rPr lang="en-US" dirty="0"/>
              <a:t>Develop a system to provide reinforcement for students participating in Check-In, Check-Out.</a:t>
            </a:r>
          </a:p>
          <a:p>
            <a:r>
              <a:rPr lang="en-US" dirty="0"/>
              <a:t>Develop a system to provide reinforcement for staff who actively participate in Check-In, Check-Out.</a:t>
            </a:r>
          </a:p>
          <a:p>
            <a:pPr lvl="0"/>
            <a:endParaRPr lang="en-US" sz="2400" dirty="0">
              <a:latin typeface="Calibri" charset="0"/>
            </a:endParaRPr>
          </a:p>
          <a:p>
            <a:pPr marL="0" indent="0" eaLnBrk="1" hangingPunct="1">
              <a:lnSpc>
                <a:spcPct val="90000"/>
              </a:lnSpc>
              <a:spcBef>
                <a:spcPct val="0"/>
              </a:spcBef>
              <a:spcAft>
                <a:spcPts val="600"/>
              </a:spcAft>
              <a:buClr>
                <a:srgbClr val="FF0000"/>
              </a:buClr>
              <a:buNone/>
            </a:pPr>
            <a:endParaRPr lang="en-US" sz="2400" dirty="0">
              <a:latin typeface="Calibri" charset="0"/>
            </a:endParaRPr>
          </a:p>
        </p:txBody>
      </p:sp>
    </p:spTree>
    <p:extLst>
      <p:ext uri="{BB962C8B-B14F-4D97-AF65-F5344CB8AC3E}">
        <p14:creationId xmlns:p14="http://schemas.microsoft.com/office/powerpoint/2010/main" val="2160982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2"/>
          <p:cNvPicPr preferRelativeResize="0"/>
          <p:nvPr/>
        </p:nvPicPr>
        <p:blipFill rotWithShape="1">
          <a:blip r:embed="rId3">
            <a:alphaModFix/>
          </a:blip>
          <a:srcRect b="4424"/>
          <a:stretch/>
        </p:blipFill>
        <p:spPr>
          <a:xfrm>
            <a:off x="448574" y="55785"/>
            <a:ext cx="8074324" cy="6115223"/>
          </a:xfrm>
          <a:prstGeom prst="rect">
            <a:avLst/>
          </a:prstGeom>
          <a:noFill/>
          <a:ln>
            <a:noFill/>
          </a:ln>
        </p:spPr>
      </p:pic>
      <p:sp>
        <p:nvSpPr>
          <p:cNvPr id="274" name="Google Shape;274;p32"/>
          <p:cNvSpPr txBox="1"/>
          <p:nvPr/>
        </p:nvSpPr>
        <p:spPr>
          <a:xfrm>
            <a:off x="955343" y="2672128"/>
            <a:ext cx="2081155" cy="3376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423;p51">
            <a:extLst>
              <a:ext uri="{FF2B5EF4-FFF2-40B4-BE49-F238E27FC236}">
                <a16:creationId xmlns:a16="http://schemas.microsoft.com/office/drawing/2014/main" id="{EB8CA9EE-5A35-D44E-A683-FD5250989175}"/>
              </a:ext>
            </a:extLst>
          </p:cNvPr>
          <p:cNvSpPr txBox="1"/>
          <p:nvPr/>
        </p:nvSpPr>
        <p:spPr>
          <a:xfrm>
            <a:off x="842963" y="3466145"/>
            <a:ext cx="2318730" cy="2643448"/>
          </a:xfrm>
          <a:prstGeom prst="rect">
            <a:avLst/>
          </a:prstGeom>
          <a:solidFill>
            <a:srgbClr val="00B050">
              <a:alpha val="3686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67036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4"/>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Positive Response</a:t>
            </a:r>
            <a:endParaRPr/>
          </a:p>
        </p:txBody>
      </p:sp>
      <p:sp>
        <p:nvSpPr>
          <p:cNvPr id="289" name="Google Shape;289;p34"/>
          <p:cNvSpPr txBox="1">
            <a:spLocks noGrp="1"/>
          </p:cNvSpPr>
          <p:nvPr>
            <p:ph type="body" idx="4294967295"/>
          </p:nvPr>
        </p:nvSpPr>
        <p:spPr>
          <a:xfrm>
            <a:off x="457200" y="2050472"/>
            <a:ext cx="8305800" cy="907041"/>
          </a:xfrm>
          <a:prstGeom prst="rect">
            <a:avLst/>
          </a:prstGeom>
          <a:noFill/>
          <a:ln>
            <a:noFill/>
          </a:ln>
        </p:spPr>
        <p:txBody>
          <a:bodyPr spcFirstLastPara="1" wrap="square" lIns="91425" tIns="45700" rIns="91425" bIns="45700" anchor="t" anchorCtr="0">
            <a:noAutofit/>
          </a:bodyPr>
          <a:lstStyle/>
          <a:p>
            <a:pPr marL="457200" marR="0" lvl="1" indent="0" algn="l" rtl="0">
              <a:lnSpc>
                <a:spcPct val="80000"/>
              </a:lnSpc>
              <a:spcBef>
                <a:spcPts val="0"/>
              </a:spcBef>
              <a:spcAft>
                <a:spcPts val="0"/>
              </a:spcAft>
              <a:buClr>
                <a:srgbClr val="FF0000"/>
              </a:buClr>
              <a:buFont typeface="Arial"/>
              <a:buNone/>
            </a:pPr>
            <a:r>
              <a:rPr lang="en-US" sz="3600" b="0" i="0" u="none" strike="noStrike" cap="none" dirty="0">
                <a:solidFill>
                  <a:schemeClr val="dk1"/>
                </a:solidFill>
                <a:latin typeface="Calibri"/>
                <a:ea typeface="Calibri"/>
                <a:cs typeface="Calibri"/>
                <a:sym typeface="Calibri"/>
              </a:rPr>
              <a:t>Gap between trend line and goal line is closing at an acceptable rate</a:t>
            </a:r>
            <a:endParaRPr dirty="0"/>
          </a:p>
          <a:p>
            <a:pPr marL="742950" marR="0" lvl="1" indent="-57150" algn="l" rtl="0">
              <a:lnSpc>
                <a:spcPct val="80000"/>
              </a:lnSpc>
              <a:spcBef>
                <a:spcPts val="1980"/>
              </a:spcBef>
              <a:spcAft>
                <a:spcPts val="0"/>
              </a:spcAft>
              <a:buClr>
                <a:srgbClr val="FF0000"/>
              </a:buClr>
              <a:buSzPts val="3600"/>
              <a:buFont typeface="Arial"/>
              <a:buNone/>
            </a:pPr>
            <a:endParaRPr sz="36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1292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Positive Response</a:t>
            </a:r>
            <a:endParaRPr/>
          </a:p>
        </p:txBody>
      </p:sp>
      <p:pic>
        <p:nvPicPr>
          <p:cNvPr id="296" name="Google Shape;296;p35"/>
          <p:cNvPicPr preferRelativeResize="0"/>
          <p:nvPr/>
        </p:nvPicPr>
        <p:blipFill rotWithShape="1">
          <a:blip r:embed="rId3">
            <a:alphaModFix/>
          </a:blip>
          <a:srcRect/>
          <a:stretch/>
        </p:blipFill>
        <p:spPr>
          <a:xfrm>
            <a:off x="457200" y="1417639"/>
            <a:ext cx="8229600" cy="4525962"/>
          </a:xfrm>
          <a:prstGeom prst="rect">
            <a:avLst/>
          </a:prstGeom>
          <a:noFill/>
          <a:ln>
            <a:noFill/>
          </a:ln>
        </p:spPr>
      </p:pic>
      <p:cxnSp>
        <p:nvCxnSpPr>
          <p:cNvPr id="297" name="Google Shape;297;p35"/>
          <p:cNvCxnSpPr/>
          <p:nvPr/>
        </p:nvCxnSpPr>
        <p:spPr>
          <a:xfrm>
            <a:off x="1264588" y="2336617"/>
            <a:ext cx="7177494" cy="0"/>
          </a:xfrm>
          <a:prstGeom prst="straightConnector1">
            <a:avLst/>
          </a:prstGeom>
          <a:noFill/>
          <a:ln w="38100" cap="flat" cmpd="sng">
            <a:solidFill>
              <a:srgbClr val="FF0000"/>
            </a:solidFill>
            <a:prstDash val="solid"/>
            <a:round/>
            <a:headEnd type="none" w="sm" len="sm"/>
            <a:tailEnd type="none" w="sm" len="sm"/>
          </a:ln>
        </p:spPr>
      </p:cxnSp>
      <p:sp>
        <p:nvSpPr>
          <p:cNvPr id="298" name="Google Shape;298;p35"/>
          <p:cNvSpPr txBox="1"/>
          <p:nvPr/>
        </p:nvSpPr>
        <p:spPr>
          <a:xfrm>
            <a:off x="1447800" y="3246439"/>
            <a:ext cx="3086100" cy="4206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 Level of Performance</a:t>
            </a:r>
            <a:endParaRPr sz="2000">
              <a:latin typeface="Calibri"/>
              <a:ea typeface="Calibri"/>
              <a:cs typeface="Calibri"/>
              <a:sym typeface="Calibri"/>
            </a:endParaRPr>
          </a:p>
        </p:txBody>
      </p:sp>
      <p:sp>
        <p:nvSpPr>
          <p:cNvPr id="299" name="Google Shape;299;p35"/>
          <p:cNvSpPr txBox="1"/>
          <p:nvPr/>
        </p:nvSpPr>
        <p:spPr>
          <a:xfrm>
            <a:off x="4495800" y="2103439"/>
            <a:ext cx="2057400" cy="3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Goal Line</a:t>
            </a:r>
            <a:endParaRPr sz="2000">
              <a:latin typeface="Calibri"/>
              <a:ea typeface="Calibri"/>
              <a:cs typeface="Calibri"/>
              <a:sym typeface="Calibri"/>
            </a:endParaRPr>
          </a:p>
        </p:txBody>
      </p:sp>
      <p:sp>
        <p:nvSpPr>
          <p:cNvPr id="300" name="Google Shape;300;p35"/>
          <p:cNvSpPr txBox="1"/>
          <p:nvPr/>
        </p:nvSpPr>
        <p:spPr>
          <a:xfrm rot="-1864086">
            <a:off x="1831975" y="2593975"/>
            <a:ext cx="1295400"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Trend Line</a:t>
            </a:r>
            <a:endParaRPr/>
          </a:p>
        </p:txBody>
      </p:sp>
    </p:spTree>
    <p:extLst>
      <p:ext uri="{BB962C8B-B14F-4D97-AF65-F5344CB8AC3E}">
        <p14:creationId xmlns:p14="http://schemas.microsoft.com/office/powerpoint/2010/main" val="19758597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6"/>
          <p:cNvSpPr txBox="1">
            <a:spLocks noGrp="1"/>
          </p:cNvSpPr>
          <p:nvPr>
            <p:ph type="title" idx="4294967295"/>
          </p:nvPr>
        </p:nvSpPr>
        <p:spPr>
          <a:xfrm>
            <a:off x="533400" y="38100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Data Decision Rules</a:t>
            </a:r>
            <a:endParaRPr/>
          </a:p>
        </p:txBody>
      </p:sp>
      <p:sp>
        <p:nvSpPr>
          <p:cNvPr id="308" name="Google Shape;308;p36"/>
          <p:cNvSpPr/>
          <p:nvPr/>
        </p:nvSpPr>
        <p:spPr>
          <a:xfrm>
            <a:off x="962025" y="2038350"/>
            <a:ext cx="18415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309" name="Google Shape;309;p36"/>
          <p:cNvSpPr txBox="1">
            <a:spLocks noGrp="1"/>
          </p:cNvSpPr>
          <p:nvPr>
            <p:ph type="body" idx="4294967295"/>
          </p:nvPr>
        </p:nvSpPr>
        <p:spPr>
          <a:xfrm>
            <a:off x="312821" y="1676400"/>
            <a:ext cx="8518358" cy="42256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0000"/>
              </a:buClr>
              <a:buFont typeface="Arial"/>
              <a:buNone/>
            </a:pPr>
            <a:r>
              <a:rPr lang="en-US" sz="3200" b="1" i="1" u="none" strike="noStrike" cap="none">
                <a:solidFill>
                  <a:schemeClr val="dk1"/>
                </a:solidFill>
                <a:latin typeface="Calibri"/>
                <a:ea typeface="Calibri"/>
                <a:cs typeface="Calibri"/>
                <a:sym typeface="Calibri"/>
              </a:rPr>
              <a:t>Positive Response to the Intervention</a:t>
            </a:r>
            <a:endParaRPr/>
          </a:p>
          <a:p>
            <a:pPr marL="1143000" marR="0" lvl="2" indent="-228600" algn="l" rtl="0">
              <a:lnSpc>
                <a:spcPct val="80000"/>
              </a:lnSpc>
              <a:spcBef>
                <a:spcPts val="140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Continue intervention with current goal.</a:t>
            </a:r>
            <a:endParaRPr sz="2800" b="0" i="0" u="none" strike="noStrike" cap="none">
              <a:solidFill>
                <a:schemeClr val="dk1"/>
              </a:solidFill>
              <a:latin typeface="Calibri"/>
              <a:ea typeface="Calibri"/>
              <a:cs typeface="Calibri"/>
              <a:sym typeface="Calibri"/>
            </a:endParaRPr>
          </a:p>
          <a:p>
            <a:pPr marL="1143000" marR="0" lvl="2" indent="-228600" algn="l" rtl="0">
              <a:lnSpc>
                <a:spcPct val="80000"/>
              </a:lnSpc>
              <a:spcBef>
                <a:spcPts val="140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If goal was not at 80%, continue intervention with goal increased.</a:t>
            </a:r>
            <a:endParaRPr/>
          </a:p>
          <a:p>
            <a:pPr marL="1143000" marR="0" lvl="2" indent="-228600" algn="l" rtl="0">
              <a:lnSpc>
                <a:spcPct val="80000"/>
              </a:lnSpc>
              <a:spcBef>
                <a:spcPts val="140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Teach self-management and begin fading intervention components to determine if the student has acquired functional independence (i.e., continues successful behavioral performance with less teacher feedback).</a:t>
            </a:r>
            <a:endParaRPr/>
          </a:p>
          <a:p>
            <a:pPr marL="914400" marR="0" lvl="2" indent="0" algn="l" rtl="0">
              <a:lnSpc>
                <a:spcPct val="80000"/>
              </a:lnSpc>
              <a:spcBef>
                <a:spcPts val="1400"/>
              </a:spcBef>
              <a:spcAft>
                <a:spcPts val="0"/>
              </a:spcAft>
              <a:buClr>
                <a:srgbClr val="FF0000"/>
              </a:buClr>
              <a:buFont typeface="Arial"/>
              <a:buNone/>
            </a:pPr>
            <a:endParaRPr sz="2800" b="0" i="0" u="none" strike="noStrike" cap="none">
              <a:solidFill>
                <a:schemeClr val="dk1"/>
              </a:solidFill>
              <a:latin typeface="Calibri"/>
              <a:ea typeface="Calibri"/>
              <a:cs typeface="Calibri"/>
              <a:sym typeface="Calibri"/>
            </a:endParaRPr>
          </a:p>
          <a:p>
            <a:pPr marL="1600200" marR="0" lvl="3" indent="-76200" algn="l" rtl="0">
              <a:lnSpc>
                <a:spcPct val="80000"/>
              </a:lnSpc>
              <a:spcBef>
                <a:spcPts val="1200"/>
              </a:spcBef>
              <a:spcAft>
                <a:spcPts val="0"/>
              </a:spcAft>
              <a:buClr>
                <a:srgbClr val="FF0000"/>
              </a:buClr>
              <a:buSzPts val="2400"/>
              <a:buFont typeface="Arial"/>
              <a:buNone/>
            </a:pPr>
            <a:endParaRPr sz="2400" b="0" i="0" u="none" strike="noStrike" cap="none">
              <a:solidFill>
                <a:schemeClr val="dk1"/>
              </a:solidFill>
              <a:latin typeface="Calibri"/>
              <a:ea typeface="Calibri"/>
              <a:cs typeface="Calibri"/>
              <a:sym typeface="Calibri"/>
            </a:endParaRPr>
          </a:p>
          <a:p>
            <a:pPr marL="1600200" marR="0" lvl="3" indent="-76200" algn="l" rtl="0">
              <a:lnSpc>
                <a:spcPct val="80000"/>
              </a:lnSpc>
              <a:spcBef>
                <a:spcPts val="1200"/>
              </a:spcBef>
              <a:spcAft>
                <a:spcPts val="0"/>
              </a:spcAft>
              <a:buClr>
                <a:srgbClr val="FF0000"/>
              </a:buClr>
              <a:buSzPts val="2400"/>
              <a:buFont typeface="Arial"/>
              <a:buNone/>
            </a:pPr>
            <a:endParaRPr sz="2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73696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7"/>
          <p:cNvPicPr preferRelativeResize="0"/>
          <p:nvPr/>
        </p:nvPicPr>
        <p:blipFill rotWithShape="1">
          <a:blip r:embed="rId3">
            <a:alphaModFix/>
          </a:blip>
          <a:srcRect b="3577"/>
          <a:stretch/>
        </p:blipFill>
        <p:spPr>
          <a:xfrm>
            <a:off x="310551" y="55785"/>
            <a:ext cx="8281358" cy="6115223"/>
          </a:xfrm>
          <a:prstGeom prst="rect">
            <a:avLst/>
          </a:prstGeom>
          <a:noFill/>
          <a:ln>
            <a:noFill/>
          </a:ln>
        </p:spPr>
      </p:pic>
      <p:sp>
        <p:nvSpPr>
          <p:cNvPr id="316" name="Google Shape;316;p37"/>
          <p:cNvSpPr txBox="1"/>
          <p:nvPr/>
        </p:nvSpPr>
        <p:spPr>
          <a:xfrm>
            <a:off x="3138985" y="3521122"/>
            <a:ext cx="2347415" cy="2552132"/>
          </a:xfrm>
          <a:prstGeom prst="rect">
            <a:avLst/>
          </a:prstGeom>
          <a:solidFill>
            <a:srgbClr val="FFFF00">
              <a:alpha val="3490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5329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8"/>
          <p:cNvSpPr txBox="1">
            <a:spLocks noGrp="1"/>
          </p:cNvSpPr>
          <p:nvPr>
            <p:ph type="title" idx="4294967295"/>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Questionable Response</a:t>
            </a:r>
            <a:endParaRPr/>
          </a:p>
        </p:txBody>
      </p:sp>
      <p:sp>
        <p:nvSpPr>
          <p:cNvPr id="324" name="Google Shape;324;p38"/>
          <p:cNvSpPr txBox="1">
            <a:spLocks noGrp="1"/>
          </p:cNvSpPr>
          <p:nvPr>
            <p:ph type="body" idx="4294967295"/>
          </p:nvPr>
        </p:nvSpPr>
        <p:spPr>
          <a:xfrm>
            <a:off x="457200" y="1669142"/>
            <a:ext cx="8305800" cy="4655457"/>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rgbClr val="FF0000"/>
              </a:buClr>
              <a:buFont typeface="Arial"/>
              <a:buNone/>
            </a:pPr>
            <a:r>
              <a:rPr lang="en-US" sz="3600" b="0" i="0" u="none" strike="noStrike" cap="none">
                <a:solidFill>
                  <a:schemeClr val="dk1"/>
                </a:solidFill>
                <a:latin typeface="Calibri"/>
                <a:ea typeface="Calibri"/>
                <a:cs typeface="Calibri"/>
                <a:sym typeface="Calibri"/>
              </a:rPr>
              <a:t>Gap between trend line and goal line stops widening, but closure does not occur at an acceptable rate.</a:t>
            </a:r>
            <a:endParaRPr/>
          </a:p>
        </p:txBody>
      </p:sp>
    </p:spTree>
    <p:extLst>
      <p:ext uri="{BB962C8B-B14F-4D97-AF65-F5344CB8AC3E}">
        <p14:creationId xmlns:p14="http://schemas.microsoft.com/office/powerpoint/2010/main" val="16193727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Questionable Response to Intervention</a:t>
            </a:r>
            <a:endParaRPr/>
          </a:p>
        </p:txBody>
      </p:sp>
      <p:pic>
        <p:nvPicPr>
          <p:cNvPr id="331" name="Google Shape;331;p39"/>
          <p:cNvPicPr preferRelativeResize="0"/>
          <p:nvPr/>
        </p:nvPicPr>
        <p:blipFill rotWithShape="1">
          <a:blip r:embed="rId3">
            <a:alphaModFix/>
          </a:blip>
          <a:srcRect/>
          <a:stretch/>
        </p:blipFill>
        <p:spPr>
          <a:xfrm>
            <a:off x="457200" y="1600200"/>
            <a:ext cx="8229600" cy="4525963"/>
          </a:xfrm>
          <a:prstGeom prst="rect">
            <a:avLst/>
          </a:prstGeom>
          <a:noFill/>
          <a:ln>
            <a:noFill/>
          </a:ln>
        </p:spPr>
      </p:pic>
      <p:cxnSp>
        <p:nvCxnSpPr>
          <p:cNvPr id="332" name="Google Shape;332;p39"/>
          <p:cNvCxnSpPr/>
          <p:nvPr/>
        </p:nvCxnSpPr>
        <p:spPr>
          <a:xfrm>
            <a:off x="1262349" y="2591276"/>
            <a:ext cx="7090368" cy="0"/>
          </a:xfrm>
          <a:prstGeom prst="straightConnector1">
            <a:avLst/>
          </a:prstGeom>
          <a:noFill/>
          <a:ln w="38100" cap="flat" cmpd="sng">
            <a:solidFill>
              <a:srgbClr val="FF0000"/>
            </a:solidFill>
            <a:prstDash val="solid"/>
            <a:round/>
            <a:headEnd type="none" w="sm" len="sm"/>
            <a:tailEnd type="none" w="sm" len="sm"/>
          </a:ln>
        </p:spPr>
      </p:cxnSp>
      <p:sp>
        <p:nvSpPr>
          <p:cNvPr id="333" name="Google Shape;333;p39"/>
          <p:cNvSpPr txBox="1"/>
          <p:nvPr/>
        </p:nvSpPr>
        <p:spPr>
          <a:xfrm>
            <a:off x="1600200" y="3886200"/>
            <a:ext cx="3086100" cy="42068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Level of Performance</a:t>
            </a:r>
            <a:endParaRPr sz="2000">
              <a:latin typeface="Calibri"/>
              <a:ea typeface="Calibri"/>
              <a:cs typeface="Calibri"/>
              <a:sym typeface="Calibri"/>
            </a:endParaRPr>
          </a:p>
        </p:txBody>
      </p:sp>
      <p:sp>
        <p:nvSpPr>
          <p:cNvPr id="334" name="Google Shape;334;p39"/>
          <p:cNvSpPr txBox="1"/>
          <p:nvPr/>
        </p:nvSpPr>
        <p:spPr>
          <a:xfrm>
            <a:off x="3886200" y="2514600"/>
            <a:ext cx="1714473" cy="4207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Goal Line</a:t>
            </a:r>
            <a:endParaRPr/>
          </a:p>
        </p:txBody>
      </p:sp>
      <p:sp>
        <p:nvSpPr>
          <p:cNvPr id="335" name="Google Shape;335;p39"/>
          <p:cNvSpPr txBox="1"/>
          <p:nvPr/>
        </p:nvSpPr>
        <p:spPr>
          <a:xfrm rot="-1135480">
            <a:off x="2423211" y="2851280"/>
            <a:ext cx="3086100" cy="4206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Trend Line</a:t>
            </a:r>
            <a:endParaRPr/>
          </a:p>
        </p:txBody>
      </p:sp>
    </p:spTree>
    <p:extLst>
      <p:ext uri="{BB962C8B-B14F-4D97-AF65-F5344CB8AC3E}">
        <p14:creationId xmlns:p14="http://schemas.microsoft.com/office/powerpoint/2010/main" val="20901991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idx="4294967295"/>
          </p:nvPr>
        </p:nvSpPr>
        <p:spPr>
          <a:xfrm>
            <a:off x="457200" y="45720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Data Decision Rules</a:t>
            </a:r>
            <a:endParaRPr/>
          </a:p>
        </p:txBody>
      </p:sp>
      <p:sp>
        <p:nvSpPr>
          <p:cNvPr id="343" name="Google Shape;343;p40"/>
          <p:cNvSpPr/>
          <p:nvPr/>
        </p:nvSpPr>
        <p:spPr>
          <a:xfrm>
            <a:off x="962025" y="2038350"/>
            <a:ext cx="18415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344" name="Google Shape;344;p40"/>
          <p:cNvSpPr txBox="1">
            <a:spLocks noGrp="1"/>
          </p:cNvSpPr>
          <p:nvPr>
            <p:ph type="body" idx="4294967295"/>
          </p:nvPr>
        </p:nvSpPr>
        <p:spPr>
          <a:xfrm>
            <a:off x="304800" y="1676400"/>
            <a:ext cx="8458200" cy="40925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3200" b="1" i="1" u="none" strike="noStrike" cap="none">
                <a:solidFill>
                  <a:schemeClr val="dk1"/>
                </a:solidFill>
                <a:latin typeface="Calibri"/>
                <a:ea typeface="Calibri"/>
                <a:cs typeface="Calibri"/>
                <a:sym typeface="Calibri"/>
              </a:rPr>
              <a:t>Questionable Response to the Intervention</a:t>
            </a:r>
            <a:endParaRPr/>
          </a:p>
          <a:p>
            <a:pPr marL="457200" marR="0" lvl="1" indent="0" algn="l" rtl="0">
              <a:lnSpc>
                <a:spcPct val="90000"/>
              </a:lnSpc>
              <a:spcBef>
                <a:spcPts val="1600"/>
              </a:spcBef>
              <a:spcAft>
                <a:spcPts val="0"/>
              </a:spcAft>
              <a:buClr>
                <a:srgbClr val="FF0000"/>
              </a:buClr>
              <a:buFont typeface="Arial"/>
              <a:buNone/>
            </a:pPr>
            <a:r>
              <a:rPr lang="en-US" sz="3200" b="0" i="0" u="none" strike="noStrike" cap="none">
                <a:solidFill>
                  <a:srgbClr val="FF0000"/>
                </a:solidFill>
                <a:latin typeface="Calibri"/>
                <a:ea typeface="Calibri"/>
                <a:cs typeface="Calibri"/>
                <a:sym typeface="Calibri"/>
              </a:rPr>
              <a:t>Was intervention implemented as intended?</a:t>
            </a:r>
            <a:endParaRPr/>
          </a:p>
          <a:p>
            <a:pPr marL="457200" marR="0" lvl="1" indent="0" algn="l" rtl="0">
              <a:lnSpc>
                <a:spcPct val="90000"/>
              </a:lnSpc>
              <a:spcBef>
                <a:spcPts val="1600"/>
              </a:spcBef>
              <a:spcAft>
                <a:spcPts val="0"/>
              </a:spcAft>
              <a:buClr>
                <a:srgbClr val="FF0000"/>
              </a:buClr>
              <a:buFont typeface="Arial"/>
              <a:buNone/>
            </a:pPr>
            <a:r>
              <a:rPr lang="en-US" sz="3200" b="0" i="0" u="none" strike="noStrike" cap="none">
                <a:solidFill>
                  <a:srgbClr val="FF0000"/>
                </a:solidFill>
                <a:latin typeface="Calibri"/>
                <a:ea typeface="Calibri"/>
                <a:cs typeface="Calibri"/>
                <a:sym typeface="Calibri"/>
              </a:rPr>
              <a:t>How do you know?</a:t>
            </a:r>
            <a:endParaRPr sz="3200" b="0" i="0" u="none" strike="noStrike" cap="none">
              <a:solidFill>
                <a:srgbClr val="FF0000"/>
              </a:solidFill>
              <a:latin typeface="Calibri"/>
              <a:ea typeface="Calibri"/>
              <a:cs typeface="Calibri"/>
              <a:sym typeface="Calibri"/>
            </a:endParaRPr>
          </a:p>
          <a:p>
            <a:pPr marL="1143000" marR="0" lvl="2" indent="-228600" algn="l" rtl="0">
              <a:lnSpc>
                <a:spcPct val="90000"/>
              </a:lnSpc>
              <a:spcBef>
                <a:spcPts val="1600"/>
              </a:spcBef>
              <a:spcAft>
                <a:spcPts val="0"/>
              </a:spcAft>
              <a:buClr>
                <a:srgbClr val="FF0000"/>
              </a:buClr>
              <a:buSzPts val="3200"/>
              <a:buFont typeface="Arial"/>
              <a:buChar char="•"/>
            </a:pPr>
            <a:r>
              <a:rPr lang="en-US" sz="3200" b="0" i="0" u="none" strike="noStrike" cap="none">
                <a:solidFill>
                  <a:srgbClr val="FF0000"/>
                </a:solidFill>
                <a:latin typeface="Calibri"/>
                <a:ea typeface="Calibri"/>
                <a:cs typeface="Calibri"/>
                <a:sym typeface="Calibri"/>
              </a:rPr>
              <a:t>If no - employ strategies to increase fidelity of implementation. </a:t>
            </a:r>
            <a:endParaRPr sz="3200" b="0"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333446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Fidelity of Implementation</a:t>
            </a:r>
            <a:endParaRPr/>
          </a:p>
        </p:txBody>
      </p:sp>
      <p:sp>
        <p:nvSpPr>
          <p:cNvPr id="351" name="Google Shape;351;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Fidelity of Implementation </a:t>
            </a:r>
            <a:endParaRPr/>
          </a:p>
          <a:p>
            <a:pPr marL="457200" marR="0" lvl="1" indent="0" algn="l" rtl="0">
              <a:spcBef>
                <a:spcPts val="56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-Delivered as planned</a:t>
            </a:r>
            <a:endParaRPr/>
          </a:p>
          <a:p>
            <a:pPr marL="457200" marR="0" lvl="1" indent="0" algn="l" rtl="0">
              <a:spcBef>
                <a:spcPts val="560"/>
              </a:spcBef>
              <a:spcAft>
                <a:spcPts val="0"/>
              </a:spcAft>
              <a:buClr>
                <a:srgbClr val="FF0000"/>
              </a:buClr>
              <a:buFont typeface="Arial"/>
              <a:buNone/>
            </a:pPr>
            <a:r>
              <a:rPr lang="en-US" sz="2800" b="0" i="0" u="none" strike="noStrike" cap="none">
                <a:solidFill>
                  <a:schemeClr val="dk1"/>
                </a:solidFill>
                <a:latin typeface="Calibri"/>
                <a:ea typeface="Calibri"/>
                <a:cs typeface="Calibri"/>
                <a:sym typeface="Calibri"/>
              </a:rPr>
              <a:t>-All steps completed accurately</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“The positive outcomes that have been documented in the research literature are related to high fidelity of implementation by school staff.”       </a:t>
            </a:r>
            <a:r>
              <a:rPr lang="en-US" sz="1800" b="0" i="1" u="none" strike="noStrike" cap="none">
                <a:solidFill>
                  <a:schemeClr val="dk1"/>
                </a:solidFill>
                <a:latin typeface="Calibri"/>
                <a:ea typeface="Calibri"/>
                <a:cs typeface="Calibri"/>
                <a:sym typeface="Calibri"/>
              </a:rPr>
              <a:t>(Crone, Hawken &amp; Horner, 2010, p. 88)</a:t>
            </a:r>
            <a:endParaRPr/>
          </a:p>
          <a:p>
            <a:pPr marL="342900" marR="0" lvl="0" indent="-342900" algn="ctr" rtl="0">
              <a:spcBef>
                <a:spcPts val="400"/>
              </a:spcBef>
              <a:spcAft>
                <a:spcPts val="0"/>
              </a:spcAft>
              <a:buClr>
                <a:srgbClr val="FF0000"/>
              </a:buClr>
              <a:buFont typeface="Arial"/>
              <a:buNone/>
            </a:pPr>
            <a:endParaRPr sz="20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28939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2"/>
          <p:cNvSpPr txBox="1">
            <a:spLocks noGrp="1"/>
          </p:cNvSpPr>
          <p:nvPr>
            <p:ph type="title" idx="4294967295"/>
          </p:nvPr>
        </p:nvSpPr>
        <p:spPr>
          <a:xfrm>
            <a:off x="647700" y="-11430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Data Decision Rules</a:t>
            </a:r>
            <a:endParaRPr/>
          </a:p>
        </p:txBody>
      </p:sp>
      <p:sp>
        <p:nvSpPr>
          <p:cNvPr id="359" name="Google Shape;359;p42"/>
          <p:cNvSpPr/>
          <p:nvPr/>
        </p:nvSpPr>
        <p:spPr>
          <a:xfrm>
            <a:off x="962025" y="2038350"/>
            <a:ext cx="18415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360" name="Google Shape;360;p42"/>
          <p:cNvSpPr txBox="1">
            <a:spLocks noGrp="1"/>
          </p:cNvSpPr>
          <p:nvPr>
            <p:ph type="body" idx="4294967295"/>
          </p:nvPr>
        </p:nvSpPr>
        <p:spPr>
          <a:xfrm>
            <a:off x="304800" y="845389"/>
            <a:ext cx="8458200" cy="541738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0000"/>
              </a:buClr>
              <a:buFont typeface="Arial"/>
              <a:buNone/>
            </a:pPr>
            <a:r>
              <a:rPr lang="en-US" sz="3200" b="1" i="1" u="none" strike="noStrike" cap="none">
                <a:solidFill>
                  <a:schemeClr val="dk1"/>
                </a:solidFill>
                <a:latin typeface="Calibri"/>
                <a:ea typeface="Calibri"/>
                <a:cs typeface="Calibri"/>
                <a:sym typeface="Calibri"/>
              </a:rPr>
              <a:t>Questionable Response to the Intervention</a:t>
            </a:r>
            <a:endParaRPr/>
          </a:p>
          <a:p>
            <a:pPr marL="742950" marR="0" lvl="1" indent="-285750" algn="l" rtl="0">
              <a:lnSpc>
                <a:spcPct val="80000"/>
              </a:lnSpc>
              <a:spcBef>
                <a:spcPts val="140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Was intervention implemented as intended?</a:t>
            </a:r>
            <a:endParaRPr/>
          </a:p>
          <a:p>
            <a:pPr marL="1143000" marR="0" lvl="2" indent="-228600" algn="l" rtl="0">
              <a:lnSpc>
                <a:spcPct val="80000"/>
              </a:lnSpc>
              <a:spcBef>
                <a:spcPts val="1400"/>
              </a:spcBef>
              <a:spcAft>
                <a:spcPts val="0"/>
              </a:spcAft>
              <a:buClr>
                <a:srgbClr val="FF0000"/>
              </a:buClr>
              <a:buSzPts val="2800"/>
              <a:buFont typeface="Arial"/>
              <a:buChar char="•"/>
            </a:pPr>
            <a:r>
              <a:rPr lang="en-US" sz="2800" b="0" i="0" u="none" strike="noStrike" cap="none">
                <a:solidFill>
                  <a:srgbClr val="FF0000"/>
                </a:solidFill>
                <a:latin typeface="Calibri"/>
                <a:ea typeface="Calibri"/>
                <a:cs typeface="Calibri"/>
                <a:sym typeface="Calibri"/>
              </a:rPr>
              <a:t>If yes – </a:t>
            </a:r>
            <a:endParaRPr/>
          </a:p>
          <a:p>
            <a:pPr marL="1371600" marR="0" lvl="3" indent="0" algn="l" rtl="0">
              <a:lnSpc>
                <a:spcPct val="80000"/>
              </a:lnSpc>
              <a:spcBef>
                <a:spcPts val="1400"/>
              </a:spcBef>
              <a:spcAft>
                <a:spcPts val="0"/>
              </a:spcAft>
              <a:buClr>
                <a:srgbClr val="FF0000"/>
              </a:buClr>
              <a:buFont typeface="Arial"/>
              <a:buNone/>
            </a:pPr>
            <a:r>
              <a:rPr lang="en-US" sz="2800" b="0" i="0" u="none" strike="noStrike" cap="none">
                <a:solidFill>
                  <a:srgbClr val="FF0000"/>
                </a:solidFill>
                <a:latin typeface="Calibri"/>
                <a:ea typeface="Calibri"/>
                <a:cs typeface="Calibri"/>
                <a:sym typeface="Calibri"/>
              </a:rPr>
              <a:t>Did the team follow decision rules to ID students requiring modifications?</a:t>
            </a:r>
            <a:endParaRPr/>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a:solidFill>
                  <a:srgbClr val="FF0000"/>
                </a:solidFill>
                <a:latin typeface="Calibri"/>
                <a:ea typeface="Calibri"/>
                <a:cs typeface="Calibri"/>
                <a:sym typeface="Calibri"/>
              </a:rPr>
              <a:t>Reconsider Function</a:t>
            </a:r>
            <a:endParaRPr/>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a:solidFill>
                  <a:srgbClr val="FF0000"/>
                </a:solidFill>
                <a:latin typeface="Calibri"/>
                <a:ea typeface="Calibri"/>
                <a:cs typeface="Calibri"/>
                <a:sym typeface="Calibri"/>
              </a:rPr>
              <a:t>Reconsider Goal</a:t>
            </a:r>
            <a:endParaRPr/>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a:solidFill>
                  <a:srgbClr val="FF0000"/>
                </a:solidFill>
                <a:latin typeface="Calibri"/>
                <a:ea typeface="Calibri"/>
                <a:cs typeface="Calibri"/>
                <a:sym typeface="Calibri"/>
              </a:rPr>
              <a:t>Provide More Frequent Feedback</a:t>
            </a:r>
            <a:endParaRPr/>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a:solidFill>
                  <a:srgbClr val="FF0000"/>
                </a:solidFill>
                <a:latin typeface="Calibri"/>
                <a:ea typeface="Calibri"/>
                <a:cs typeface="Calibri"/>
                <a:sym typeface="Calibri"/>
              </a:rPr>
              <a:t>Individualize Feedback Procedure</a:t>
            </a:r>
            <a:endParaRPr/>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a:solidFill>
                  <a:srgbClr val="FF0000"/>
                </a:solidFill>
                <a:latin typeface="Calibri"/>
                <a:ea typeface="Calibri"/>
                <a:cs typeface="Calibri"/>
                <a:sym typeface="Calibri"/>
              </a:rPr>
              <a:t>Individualize the Reinforcer</a:t>
            </a:r>
            <a:endParaRPr sz="2800" b="0"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59541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274638"/>
            <a:ext cx="8229600" cy="969962"/>
          </a:xfrm>
        </p:spPr>
        <p:txBody>
          <a:bodyPr>
            <a:normAutofit/>
          </a:bodyPr>
          <a:lstStyle/>
          <a:p>
            <a:pPr eaLnBrk="1" hangingPunct="1"/>
            <a:r>
              <a:rPr lang="en-US" dirty="0">
                <a:latin typeface="Calibri" charset="0"/>
              </a:rPr>
              <a:t>Session Outcomes</a:t>
            </a:r>
          </a:p>
        </p:txBody>
      </p:sp>
      <p:sp>
        <p:nvSpPr>
          <p:cNvPr id="6147" name="Content Placeholder 6"/>
          <p:cNvSpPr>
            <a:spLocks noGrp="1"/>
          </p:cNvSpPr>
          <p:nvPr>
            <p:ph idx="1"/>
          </p:nvPr>
        </p:nvSpPr>
        <p:spPr>
          <a:xfrm>
            <a:off x="457200" y="1244600"/>
            <a:ext cx="8229600" cy="5087938"/>
          </a:xfrm>
        </p:spPr>
        <p:txBody>
          <a:bodyPr>
            <a:normAutofit fontScale="70000" lnSpcReduction="20000"/>
          </a:bodyPr>
          <a:lstStyle/>
          <a:p>
            <a:pPr marL="0" indent="0" algn="ctr" eaLnBrk="1" hangingPunct="1">
              <a:spcBef>
                <a:spcPct val="0"/>
              </a:spcBef>
              <a:spcAft>
                <a:spcPts val="600"/>
              </a:spcAft>
              <a:buFont typeface="Arial" charset="0"/>
              <a:buNone/>
            </a:pPr>
            <a:r>
              <a:rPr lang="en-US" sz="2400" i="1" dirty="0">
                <a:solidFill>
                  <a:srgbClr val="008000"/>
                </a:solidFill>
                <a:latin typeface="Calibri" charset="0"/>
              </a:rPr>
              <a:t>At the end of the session, you will be able to…</a:t>
            </a:r>
          </a:p>
          <a:p>
            <a:pPr marL="0" indent="0" algn="ctr" eaLnBrk="1" hangingPunct="1">
              <a:spcBef>
                <a:spcPct val="0"/>
              </a:spcBef>
              <a:spcAft>
                <a:spcPts val="600"/>
              </a:spcAft>
              <a:buFont typeface="Arial" charset="0"/>
              <a:buNone/>
            </a:pPr>
            <a:endParaRPr lang="en-US" sz="1050" i="1" dirty="0">
              <a:solidFill>
                <a:srgbClr val="008000"/>
              </a:solidFill>
              <a:latin typeface="Calibri" charset="0"/>
            </a:endParaRPr>
          </a:p>
          <a:p>
            <a:r>
              <a:rPr lang="en-US" dirty="0"/>
              <a:t>Develop a consistent response to office discipline referrals of students participating in Check-In, Check-Out.</a:t>
            </a:r>
          </a:p>
          <a:p>
            <a:r>
              <a:rPr lang="en-US" dirty="0"/>
              <a:t>Develop a system for identifying CICO participants.</a:t>
            </a:r>
          </a:p>
          <a:p>
            <a:r>
              <a:rPr lang="en-US" dirty="0"/>
              <a:t>Develop a system for CICO data management.</a:t>
            </a:r>
          </a:p>
          <a:p>
            <a:r>
              <a:rPr lang="en-US" dirty="0"/>
              <a:t>Determine criteria for starting to fade a student from CICO.</a:t>
            </a:r>
          </a:p>
          <a:p>
            <a:r>
              <a:rPr lang="en-US" dirty="0"/>
              <a:t>Develop a system for teaching self-management prior to fading.</a:t>
            </a:r>
          </a:p>
          <a:p>
            <a:r>
              <a:rPr lang="en-US" dirty="0"/>
              <a:t>Develop a system for fading CICO.</a:t>
            </a:r>
          </a:p>
          <a:p>
            <a:r>
              <a:rPr lang="en-US" dirty="0"/>
              <a:t>Develop a system for graduating students from CICO and providing ongoing support.</a:t>
            </a:r>
          </a:p>
          <a:p>
            <a:r>
              <a:rPr lang="en-US" dirty="0"/>
              <a:t>Develop implementation training for staff, students, and families.</a:t>
            </a:r>
          </a:p>
          <a:p>
            <a:r>
              <a:rPr lang="en-US" dirty="0"/>
              <a:t>Develop a system for monitoring fidelity of CICO implementation.</a:t>
            </a:r>
          </a:p>
          <a:p>
            <a:r>
              <a:rPr lang="en-US" dirty="0"/>
              <a:t>Develop a system for monitoring CICO social validity.</a:t>
            </a:r>
          </a:p>
          <a:p>
            <a:pPr lvl="0"/>
            <a:endParaRPr lang="en-US" sz="2400" dirty="0">
              <a:latin typeface="Calibri" charset="0"/>
            </a:endParaRPr>
          </a:p>
          <a:p>
            <a:pPr marL="0" indent="0" eaLnBrk="1" hangingPunct="1">
              <a:lnSpc>
                <a:spcPct val="90000"/>
              </a:lnSpc>
              <a:spcBef>
                <a:spcPct val="0"/>
              </a:spcBef>
              <a:spcAft>
                <a:spcPts val="600"/>
              </a:spcAft>
              <a:buClr>
                <a:srgbClr val="FF0000"/>
              </a:buClr>
              <a:buNone/>
            </a:pPr>
            <a:endParaRPr lang="en-US" sz="2400" dirty="0">
              <a:latin typeface="Calibri" charset="0"/>
            </a:endParaRPr>
          </a:p>
        </p:txBody>
      </p:sp>
    </p:spTree>
    <p:extLst>
      <p:ext uri="{BB962C8B-B14F-4D97-AF65-F5344CB8AC3E}">
        <p14:creationId xmlns:p14="http://schemas.microsoft.com/office/powerpoint/2010/main" val="32746064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3"/>
          <p:cNvSpPr txBox="1">
            <a:spLocks noGrp="1"/>
          </p:cNvSpPr>
          <p:nvPr>
            <p:ph type="title"/>
          </p:nvPr>
        </p:nvSpPr>
        <p:spPr>
          <a:xfrm>
            <a:off x="457200" y="92075"/>
            <a:ext cx="8229600" cy="97706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Questionable Response</a:t>
            </a:r>
            <a:endParaRPr sz="4400" b="0" i="0" u="none" strike="noStrike" cap="none">
              <a:solidFill>
                <a:schemeClr val="dk1"/>
              </a:solidFill>
              <a:latin typeface="Calibri"/>
              <a:ea typeface="Calibri"/>
              <a:cs typeface="Calibri"/>
              <a:sym typeface="Calibri"/>
            </a:endParaRPr>
          </a:p>
        </p:txBody>
      </p:sp>
      <p:sp>
        <p:nvSpPr>
          <p:cNvPr id="367" name="Google Shape;367;p43"/>
          <p:cNvSpPr txBox="1">
            <a:spLocks noGrp="1"/>
          </p:cNvSpPr>
          <p:nvPr>
            <p:ph type="body" idx="1"/>
          </p:nvPr>
        </p:nvSpPr>
        <p:spPr>
          <a:xfrm>
            <a:off x="685800" y="1289428"/>
            <a:ext cx="8001000" cy="5246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600" b="0" i="0" u="none" strike="noStrike" cap="none">
                <a:solidFill>
                  <a:schemeClr val="dk1"/>
                </a:solidFill>
                <a:latin typeface="Calibri"/>
                <a:ea typeface="Calibri"/>
                <a:cs typeface="Calibri"/>
                <a:sym typeface="Calibri"/>
              </a:rPr>
              <a:t>If the team is satisfied that the intervention has been implemented with fidelity, then the team may decide to </a:t>
            </a:r>
            <a:r>
              <a:rPr lang="en-US" sz="3600" b="0" i="0" u="none" strike="noStrike" cap="none">
                <a:solidFill>
                  <a:srgbClr val="FF0000"/>
                </a:solidFill>
                <a:latin typeface="Calibri"/>
                <a:ea typeface="Calibri"/>
                <a:cs typeface="Calibri"/>
                <a:sym typeface="Calibri"/>
              </a:rPr>
              <a:t>modify</a:t>
            </a:r>
            <a:r>
              <a:rPr lang="en-US" sz="3600" b="0" i="0" u="none" strike="noStrike" cap="none">
                <a:solidFill>
                  <a:schemeClr val="dk1"/>
                </a:solidFill>
                <a:latin typeface="Calibri"/>
                <a:ea typeface="Calibri"/>
                <a:cs typeface="Calibri"/>
                <a:sym typeface="Calibri"/>
              </a:rPr>
              <a:t> </a:t>
            </a:r>
            <a:r>
              <a:rPr lang="en-US" sz="3600" b="0" i="0" u="none" strike="noStrike" cap="none">
                <a:solidFill>
                  <a:srgbClr val="FF0000"/>
                </a:solidFill>
                <a:latin typeface="Calibri"/>
                <a:ea typeface="Calibri"/>
                <a:cs typeface="Calibri"/>
                <a:sym typeface="Calibri"/>
              </a:rPr>
              <a:t>or intensify </a:t>
            </a:r>
            <a:r>
              <a:rPr lang="en-US" sz="3600" b="0" i="0" u="none" strike="noStrike" cap="none">
                <a:solidFill>
                  <a:schemeClr val="dk1"/>
                </a:solidFill>
                <a:latin typeface="Calibri"/>
                <a:ea typeface="Calibri"/>
                <a:cs typeface="Calibri"/>
                <a:sym typeface="Calibri"/>
              </a:rPr>
              <a:t>the intervention. </a:t>
            </a:r>
            <a:endParaRPr/>
          </a:p>
        </p:txBody>
      </p:sp>
    </p:spTree>
    <p:extLst>
      <p:ext uri="{BB962C8B-B14F-4D97-AF65-F5344CB8AC3E}">
        <p14:creationId xmlns:p14="http://schemas.microsoft.com/office/powerpoint/2010/main" val="1992424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4"/>
          <p:cNvSpPr txBox="1">
            <a:spLocks noGrp="1"/>
          </p:cNvSpPr>
          <p:nvPr>
            <p:ph type="title"/>
          </p:nvPr>
        </p:nvSpPr>
        <p:spPr>
          <a:xfrm>
            <a:off x="457200" y="92076"/>
            <a:ext cx="8229600" cy="60525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959" b="0" i="0" u="none" strike="noStrike" cap="none">
                <a:solidFill>
                  <a:schemeClr val="dk1"/>
                </a:solidFill>
                <a:latin typeface="Calibri"/>
                <a:ea typeface="Calibri"/>
                <a:cs typeface="Calibri"/>
                <a:sym typeface="Calibri"/>
              </a:rPr>
              <a:t>Questionable Response</a:t>
            </a:r>
            <a:endParaRPr sz="3959" b="0" i="0" u="none" strike="noStrike" cap="none">
              <a:solidFill>
                <a:schemeClr val="dk1"/>
              </a:solidFill>
              <a:latin typeface="Calibri"/>
              <a:ea typeface="Calibri"/>
              <a:cs typeface="Calibri"/>
              <a:sym typeface="Calibri"/>
            </a:endParaRPr>
          </a:p>
        </p:txBody>
      </p:sp>
      <p:sp>
        <p:nvSpPr>
          <p:cNvPr id="374" name="Google Shape;374;p44"/>
          <p:cNvSpPr txBox="1">
            <a:spLocks noGrp="1"/>
          </p:cNvSpPr>
          <p:nvPr>
            <p:ph type="body" idx="1"/>
          </p:nvPr>
        </p:nvSpPr>
        <p:spPr>
          <a:xfrm>
            <a:off x="257175" y="879894"/>
            <a:ext cx="8658225" cy="5246269"/>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0000"/>
              </a:buClr>
              <a:buFont typeface="Arial"/>
              <a:buNone/>
            </a:pPr>
            <a:r>
              <a:rPr lang="en-US" sz="2960" b="0" i="0" u="none" strike="noStrike" cap="none">
                <a:solidFill>
                  <a:schemeClr val="dk1"/>
                </a:solidFill>
                <a:latin typeface="Calibri"/>
                <a:ea typeface="Calibri"/>
                <a:cs typeface="Calibri"/>
                <a:sym typeface="Calibri"/>
              </a:rPr>
              <a:t>Other considerations:</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1" i="0" u="none" strike="noStrike" cap="none">
                <a:solidFill>
                  <a:schemeClr val="dk1"/>
                </a:solidFill>
                <a:latin typeface="Calibri"/>
                <a:ea typeface="Calibri"/>
                <a:cs typeface="Calibri"/>
                <a:sym typeface="Calibri"/>
              </a:rPr>
              <a:t>Reconsider function</a:t>
            </a:r>
            <a:endParaRPr/>
          </a:p>
          <a:p>
            <a:pPr marL="742950" marR="0" lvl="1" indent="-285750" algn="l" rtl="0">
              <a:lnSpc>
                <a:spcPct val="80000"/>
              </a:lnSpc>
              <a:spcBef>
                <a:spcPts val="555"/>
              </a:spcBef>
              <a:spcAft>
                <a:spcPts val="0"/>
              </a:spcAft>
              <a:buClr>
                <a:srgbClr val="FF0000"/>
              </a:buClr>
              <a:buSzPts val="2081"/>
              <a:buFont typeface="Arial"/>
              <a:buChar char="•"/>
            </a:pPr>
            <a:r>
              <a:rPr lang="en-US" sz="2775" b="0" i="0" u="none" strike="noStrike" cap="none">
                <a:solidFill>
                  <a:schemeClr val="dk1"/>
                </a:solidFill>
                <a:latin typeface="Calibri"/>
                <a:ea typeface="Calibri"/>
                <a:cs typeface="Calibri"/>
                <a:sym typeface="Calibri"/>
              </a:rPr>
              <a:t>Ensure the correct function was identified.</a:t>
            </a:r>
            <a:endParaRPr sz="2775" b="0" i="0" u="none" strike="noStrike" cap="none">
              <a:solidFill>
                <a:schemeClr val="dk1"/>
              </a:solidFill>
              <a:latin typeface="Calibri"/>
              <a:ea typeface="Calibri"/>
              <a:cs typeface="Calibri"/>
              <a:sym typeface="Calibri"/>
            </a:endParaRPr>
          </a:p>
          <a:p>
            <a:pPr marL="742950" marR="0" lvl="1" indent="-285750" algn="l" rtl="0">
              <a:lnSpc>
                <a:spcPct val="80000"/>
              </a:lnSpc>
              <a:spcBef>
                <a:spcPts val="555"/>
              </a:spcBef>
              <a:spcAft>
                <a:spcPts val="0"/>
              </a:spcAft>
              <a:buClr>
                <a:srgbClr val="FF0000"/>
              </a:buClr>
              <a:buSzPts val="2081"/>
              <a:buFont typeface="Arial"/>
              <a:buChar char="•"/>
            </a:pPr>
            <a:r>
              <a:rPr lang="en-US" sz="2775" b="0" i="0" u="none" strike="noStrike" cap="none">
                <a:solidFill>
                  <a:schemeClr val="dk1"/>
                </a:solidFill>
                <a:latin typeface="Calibri"/>
                <a:ea typeface="Calibri"/>
                <a:cs typeface="Calibri"/>
                <a:sym typeface="Calibri"/>
              </a:rPr>
              <a:t>Confirm the intervention aligns with the function.</a:t>
            </a:r>
            <a:endParaRPr sz="2775" b="0" i="0" u="none" strike="noStrike" cap="none">
              <a:solidFill>
                <a:schemeClr val="dk1"/>
              </a:solidFill>
              <a:latin typeface="Calibri"/>
              <a:ea typeface="Calibri"/>
              <a:cs typeface="Calibri"/>
              <a:sym typeface="Calibri"/>
            </a:endParaRPr>
          </a:p>
          <a:p>
            <a:pPr marL="742950" marR="0" lvl="1" indent="-285750" algn="l" rtl="0">
              <a:lnSpc>
                <a:spcPct val="80000"/>
              </a:lnSpc>
              <a:spcBef>
                <a:spcPts val="555"/>
              </a:spcBef>
              <a:spcAft>
                <a:spcPts val="0"/>
              </a:spcAft>
              <a:buClr>
                <a:srgbClr val="FF0000"/>
              </a:buClr>
              <a:buSzPts val="2081"/>
              <a:buFont typeface="Arial"/>
              <a:buChar char="•"/>
            </a:pPr>
            <a:r>
              <a:rPr lang="en-US" sz="2775" b="0" i="0" u="none" strike="noStrike" cap="none">
                <a:solidFill>
                  <a:schemeClr val="dk1"/>
                </a:solidFill>
                <a:latin typeface="Calibri"/>
                <a:ea typeface="Calibri"/>
                <a:cs typeface="Calibri"/>
                <a:sym typeface="Calibri"/>
              </a:rPr>
              <a:t>Review all features of the implemented intervention to determine alignment with the function.</a:t>
            </a:r>
            <a:endParaRPr/>
          </a:p>
          <a:p>
            <a:pPr marL="342900" marR="0" lvl="0" indent="-342900" algn="l" rtl="0">
              <a:lnSpc>
                <a:spcPct val="80000"/>
              </a:lnSpc>
              <a:spcBef>
                <a:spcPts val="592"/>
              </a:spcBef>
              <a:spcAft>
                <a:spcPts val="0"/>
              </a:spcAft>
              <a:buClr>
                <a:srgbClr val="FF0000"/>
              </a:buClr>
              <a:buSzPts val="2960"/>
              <a:buFont typeface="Arial"/>
              <a:buChar char="•"/>
            </a:pPr>
            <a:r>
              <a:rPr lang="en-US" sz="2960" b="1" i="0" u="none" strike="noStrike" cap="none">
                <a:solidFill>
                  <a:schemeClr val="dk1"/>
                </a:solidFill>
                <a:latin typeface="Calibri"/>
                <a:ea typeface="Calibri"/>
                <a:cs typeface="Calibri"/>
                <a:sym typeface="Calibri"/>
              </a:rPr>
              <a:t>Reconsider the goal</a:t>
            </a:r>
            <a:endParaRPr/>
          </a:p>
          <a:p>
            <a:pPr marL="857250" marR="0" lvl="1" indent="-463550" algn="l" rtl="0">
              <a:lnSpc>
                <a:spcPct val="80000"/>
              </a:lnSpc>
              <a:spcBef>
                <a:spcPts val="555"/>
              </a:spcBef>
              <a:spcAft>
                <a:spcPts val="0"/>
              </a:spcAft>
              <a:buClr>
                <a:srgbClr val="FF0000"/>
              </a:buClr>
              <a:buSzPts val="2081"/>
              <a:buFont typeface="Arial"/>
              <a:buChar char="•"/>
            </a:pPr>
            <a:r>
              <a:rPr lang="en-US" sz="2775" b="0" i="0" u="none" strike="noStrike" cap="none">
                <a:solidFill>
                  <a:schemeClr val="dk1"/>
                </a:solidFill>
                <a:latin typeface="Calibri"/>
                <a:ea typeface="Calibri"/>
                <a:cs typeface="Calibri"/>
                <a:sym typeface="Calibri"/>
              </a:rPr>
              <a:t>Review the initial goal to ensure it was appropriately established based on the baseline data.</a:t>
            </a:r>
            <a:endParaRPr/>
          </a:p>
          <a:p>
            <a:pPr marL="857250" marR="0" lvl="1" indent="-463550" algn="l" rtl="0">
              <a:lnSpc>
                <a:spcPct val="80000"/>
              </a:lnSpc>
              <a:spcBef>
                <a:spcPts val="555"/>
              </a:spcBef>
              <a:spcAft>
                <a:spcPts val="0"/>
              </a:spcAft>
              <a:buClr>
                <a:srgbClr val="FF0000"/>
              </a:buClr>
              <a:buSzPts val="2081"/>
              <a:buFont typeface="Arial"/>
              <a:buChar char="•"/>
            </a:pPr>
            <a:r>
              <a:rPr lang="en-US" sz="2775" b="0" i="0" u="none" strike="noStrike" cap="none">
                <a:solidFill>
                  <a:schemeClr val="dk1"/>
                </a:solidFill>
                <a:latin typeface="Calibri"/>
                <a:ea typeface="Calibri"/>
                <a:cs typeface="Calibri"/>
                <a:sym typeface="Calibri"/>
              </a:rPr>
              <a:t>Review student’s current daily percentages and adjust goal as appropriate to ensure student success; as success is achieved, begin increasing the goal.</a:t>
            </a:r>
            <a:endParaRPr/>
          </a:p>
        </p:txBody>
      </p:sp>
    </p:spTree>
    <p:extLst>
      <p:ext uri="{BB962C8B-B14F-4D97-AF65-F5344CB8AC3E}">
        <p14:creationId xmlns:p14="http://schemas.microsoft.com/office/powerpoint/2010/main" val="1041338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51"/>
          <p:cNvPicPr preferRelativeResize="0"/>
          <p:nvPr/>
        </p:nvPicPr>
        <p:blipFill rotWithShape="1">
          <a:blip r:embed="rId3">
            <a:alphaModFix/>
          </a:blip>
          <a:srcRect b="3577"/>
          <a:stretch/>
        </p:blipFill>
        <p:spPr>
          <a:xfrm>
            <a:off x="310551" y="55785"/>
            <a:ext cx="8281358" cy="6115223"/>
          </a:xfrm>
          <a:prstGeom prst="rect">
            <a:avLst/>
          </a:prstGeom>
          <a:noFill/>
          <a:ln>
            <a:noFill/>
          </a:ln>
        </p:spPr>
      </p:pic>
      <p:sp>
        <p:nvSpPr>
          <p:cNvPr id="423" name="Google Shape;423;p51"/>
          <p:cNvSpPr txBox="1"/>
          <p:nvPr/>
        </p:nvSpPr>
        <p:spPr>
          <a:xfrm>
            <a:off x="5586153" y="3527560"/>
            <a:ext cx="2876203" cy="2643448"/>
          </a:xfrm>
          <a:prstGeom prst="rect">
            <a:avLst/>
          </a:prstGeom>
          <a:solidFill>
            <a:srgbClr val="FF0000">
              <a:alpha val="3686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576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2"/>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Poor Response</a:t>
            </a:r>
            <a:endParaRPr/>
          </a:p>
        </p:txBody>
      </p:sp>
      <p:sp>
        <p:nvSpPr>
          <p:cNvPr id="431" name="Google Shape;431;p52"/>
          <p:cNvSpPr txBox="1">
            <a:spLocks noGrp="1"/>
          </p:cNvSpPr>
          <p:nvPr>
            <p:ph type="body" idx="4294967295"/>
          </p:nvPr>
        </p:nvSpPr>
        <p:spPr>
          <a:xfrm>
            <a:off x="155863" y="1546968"/>
            <a:ext cx="8305800" cy="4461164"/>
          </a:xfrm>
          <a:prstGeom prst="rect">
            <a:avLst/>
          </a:prstGeom>
          <a:noFill/>
          <a:ln>
            <a:noFill/>
          </a:ln>
        </p:spPr>
        <p:txBody>
          <a:bodyPr spcFirstLastPara="1" wrap="square" lIns="91425" tIns="45700" rIns="91425" bIns="45700" anchor="t" anchorCtr="0">
            <a:noAutofit/>
          </a:bodyPr>
          <a:lstStyle/>
          <a:p>
            <a:pPr marL="457200" marR="0" lvl="1" indent="0" algn="l" rtl="0">
              <a:lnSpc>
                <a:spcPct val="80000"/>
              </a:lnSpc>
              <a:spcBef>
                <a:spcPts val="0"/>
              </a:spcBef>
              <a:spcAft>
                <a:spcPts val="0"/>
              </a:spcAft>
              <a:buClr>
                <a:srgbClr val="FF0000"/>
              </a:buClr>
              <a:buFont typeface="Arial"/>
              <a:buNone/>
            </a:pPr>
            <a:r>
              <a:rPr lang="en-US" sz="3600" b="0" i="0" u="none" strike="noStrike" cap="none">
                <a:solidFill>
                  <a:schemeClr val="dk1"/>
                </a:solidFill>
                <a:latin typeface="Calibri"/>
                <a:ea typeface="Calibri"/>
                <a:cs typeface="Calibri"/>
                <a:sym typeface="Calibri"/>
              </a:rPr>
              <a:t>Gap between trend line and goal line continues to widen with no change in rate.</a:t>
            </a:r>
            <a:endParaRPr/>
          </a:p>
        </p:txBody>
      </p:sp>
    </p:spTree>
    <p:extLst>
      <p:ext uri="{BB962C8B-B14F-4D97-AF65-F5344CB8AC3E}">
        <p14:creationId xmlns:p14="http://schemas.microsoft.com/office/powerpoint/2010/main" val="336715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Poor Response to the Intervention </a:t>
            </a:r>
            <a:endParaRPr/>
          </a:p>
        </p:txBody>
      </p:sp>
      <p:pic>
        <p:nvPicPr>
          <p:cNvPr id="438" name="Google Shape;438;p53"/>
          <p:cNvPicPr preferRelativeResize="0"/>
          <p:nvPr/>
        </p:nvPicPr>
        <p:blipFill rotWithShape="1">
          <a:blip r:embed="rId3">
            <a:alphaModFix/>
          </a:blip>
          <a:srcRect/>
          <a:stretch/>
        </p:blipFill>
        <p:spPr>
          <a:xfrm>
            <a:off x="457200" y="1600200"/>
            <a:ext cx="8229600" cy="4525963"/>
          </a:xfrm>
          <a:prstGeom prst="rect">
            <a:avLst/>
          </a:prstGeom>
          <a:noFill/>
          <a:ln>
            <a:noFill/>
          </a:ln>
        </p:spPr>
      </p:pic>
      <p:cxnSp>
        <p:nvCxnSpPr>
          <p:cNvPr id="439" name="Google Shape;439;p53"/>
          <p:cNvCxnSpPr/>
          <p:nvPr/>
        </p:nvCxnSpPr>
        <p:spPr>
          <a:xfrm>
            <a:off x="1262349" y="2591276"/>
            <a:ext cx="7090368" cy="0"/>
          </a:xfrm>
          <a:prstGeom prst="straightConnector1">
            <a:avLst/>
          </a:prstGeom>
          <a:noFill/>
          <a:ln w="38100" cap="flat" cmpd="sng">
            <a:solidFill>
              <a:srgbClr val="FF0000"/>
            </a:solidFill>
            <a:prstDash val="solid"/>
            <a:round/>
            <a:headEnd type="none" w="sm" len="sm"/>
            <a:tailEnd type="none" w="sm" len="sm"/>
          </a:ln>
        </p:spPr>
      </p:cxnSp>
      <p:sp>
        <p:nvSpPr>
          <p:cNvPr id="440" name="Google Shape;440;p53"/>
          <p:cNvSpPr txBox="1"/>
          <p:nvPr/>
        </p:nvSpPr>
        <p:spPr>
          <a:xfrm>
            <a:off x="1346200" y="2489200"/>
            <a:ext cx="914400" cy="274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100">
              <a:latin typeface="Calibri"/>
              <a:ea typeface="Calibri"/>
              <a:cs typeface="Calibri"/>
              <a:sym typeface="Calibri"/>
            </a:endParaRPr>
          </a:p>
        </p:txBody>
      </p:sp>
      <p:sp>
        <p:nvSpPr>
          <p:cNvPr id="441" name="Google Shape;441;p53"/>
          <p:cNvSpPr txBox="1"/>
          <p:nvPr/>
        </p:nvSpPr>
        <p:spPr>
          <a:xfrm rot="1071138">
            <a:off x="2459117" y="3749108"/>
            <a:ext cx="1653244" cy="3948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Trend Line</a:t>
            </a:r>
            <a:endParaRPr/>
          </a:p>
        </p:txBody>
      </p:sp>
    </p:spTree>
    <p:extLst>
      <p:ext uri="{BB962C8B-B14F-4D97-AF65-F5344CB8AC3E}">
        <p14:creationId xmlns:p14="http://schemas.microsoft.com/office/powerpoint/2010/main" val="2553564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4"/>
          <p:cNvSpPr txBox="1">
            <a:spLocks noGrp="1"/>
          </p:cNvSpPr>
          <p:nvPr>
            <p:ph type="title" idx="4294967295"/>
          </p:nvPr>
        </p:nvSpPr>
        <p:spPr>
          <a:xfrm>
            <a:off x="457200" y="45720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Data Decision Rules</a:t>
            </a:r>
            <a:endParaRPr/>
          </a:p>
        </p:txBody>
      </p:sp>
      <p:sp>
        <p:nvSpPr>
          <p:cNvPr id="449" name="Google Shape;449;p54"/>
          <p:cNvSpPr/>
          <p:nvPr/>
        </p:nvSpPr>
        <p:spPr>
          <a:xfrm>
            <a:off x="962025" y="2038350"/>
            <a:ext cx="18415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50" name="Google Shape;450;p54"/>
          <p:cNvSpPr txBox="1">
            <a:spLocks noGrp="1"/>
          </p:cNvSpPr>
          <p:nvPr>
            <p:ph type="body" idx="4294967295"/>
          </p:nvPr>
        </p:nvSpPr>
        <p:spPr>
          <a:xfrm>
            <a:off x="304800" y="1676400"/>
            <a:ext cx="8458200" cy="40925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Font typeface="Arial"/>
              <a:buNone/>
            </a:pPr>
            <a:r>
              <a:rPr lang="en-US" sz="3200" b="1" i="1" u="none" strike="noStrike" cap="none">
                <a:solidFill>
                  <a:schemeClr val="dk1"/>
                </a:solidFill>
                <a:latin typeface="Calibri"/>
                <a:ea typeface="Calibri"/>
                <a:cs typeface="Calibri"/>
                <a:sym typeface="Calibri"/>
              </a:rPr>
              <a:t>Poor Response to the Intervention</a:t>
            </a:r>
            <a:endParaRPr/>
          </a:p>
          <a:p>
            <a:pPr marL="457200" marR="0" lvl="1" indent="0" algn="l" rtl="0">
              <a:lnSpc>
                <a:spcPct val="90000"/>
              </a:lnSpc>
              <a:spcBef>
                <a:spcPts val="1600"/>
              </a:spcBef>
              <a:spcAft>
                <a:spcPts val="0"/>
              </a:spcAft>
              <a:buClr>
                <a:srgbClr val="FF0000"/>
              </a:buClr>
              <a:buFont typeface="Arial"/>
              <a:buNone/>
            </a:pPr>
            <a:r>
              <a:rPr lang="en-US" sz="3200" b="0" i="0" u="none" strike="noStrike" cap="none">
                <a:solidFill>
                  <a:srgbClr val="FF0000"/>
                </a:solidFill>
                <a:latin typeface="Calibri"/>
                <a:ea typeface="Calibri"/>
                <a:cs typeface="Calibri"/>
                <a:sym typeface="Calibri"/>
              </a:rPr>
              <a:t>Was intervention implemented as intended?</a:t>
            </a:r>
            <a:endParaRPr/>
          </a:p>
          <a:p>
            <a:pPr marL="457200" marR="0" lvl="1" indent="0" algn="l" rtl="0">
              <a:lnSpc>
                <a:spcPct val="90000"/>
              </a:lnSpc>
              <a:spcBef>
                <a:spcPts val="1600"/>
              </a:spcBef>
              <a:spcAft>
                <a:spcPts val="0"/>
              </a:spcAft>
              <a:buClr>
                <a:srgbClr val="FF0000"/>
              </a:buClr>
              <a:buFont typeface="Arial"/>
              <a:buNone/>
            </a:pPr>
            <a:r>
              <a:rPr lang="en-US" sz="3200" b="0" i="0" u="none" strike="noStrike" cap="none">
                <a:solidFill>
                  <a:srgbClr val="FF0000"/>
                </a:solidFill>
                <a:latin typeface="Calibri"/>
                <a:ea typeface="Calibri"/>
                <a:cs typeface="Calibri"/>
                <a:sym typeface="Calibri"/>
              </a:rPr>
              <a:t>How do you know?</a:t>
            </a:r>
            <a:endParaRPr sz="3200" b="0" i="0" u="none" strike="noStrike" cap="none">
              <a:solidFill>
                <a:srgbClr val="FF0000"/>
              </a:solidFill>
              <a:latin typeface="Calibri"/>
              <a:ea typeface="Calibri"/>
              <a:cs typeface="Calibri"/>
              <a:sym typeface="Calibri"/>
            </a:endParaRPr>
          </a:p>
          <a:p>
            <a:pPr marL="1143000" marR="0" lvl="2" indent="-228600" algn="l" rtl="0">
              <a:lnSpc>
                <a:spcPct val="90000"/>
              </a:lnSpc>
              <a:spcBef>
                <a:spcPts val="1600"/>
              </a:spcBef>
              <a:spcAft>
                <a:spcPts val="0"/>
              </a:spcAft>
              <a:buClr>
                <a:srgbClr val="FF0000"/>
              </a:buClr>
              <a:buSzPts val="3200"/>
              <a:buFont typeface="Arial"/>
              <a:buChar char="•"/>
            </a:pPr>
            <a:r>
              <a:rPr lang="en-US" sz="3200" b="0" i="0" u="none" strike="noStrike" cap="none">
                <a:solidFill>
                  <a:srgbClr val="FF0000"/>
                </a:solidFill>
                <a:latin typeface="Calibri"/>
                <a:ea typeface="Calibri"/>
                <a:cs typeface="Calibri"/>
                <a:sym typeface="Calibri"/>
              </a:rPr>
              <a:t>If no - employ strategies to increase fidelity of implementation </a:t>
            </a:r>
            <a:endParaRPr/>
          </a:p>
        </p:txBody>
      </p:sp>
    </p:spTree>
    <p:extLst>
      <p:ext uri="{BB962C8B-B14F-4D97-AF65-F5344CB8AC3E}">
        <p14:creationId xmlns:p14="http://schemas.microsoft.com/office/powerpoint/2010/main" val="6596872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5"/>
          <p:cNvSpPr txBox="1">
            <a:spLocks noGrp="1"/>
          </p:cNvSpPr>
          <p:nvPr>
            <p:ph type="title" idx="4294967295"/>
          </p:nvPr>
        </p:nvSpPr>
        <p:spPr>
          <a:xfrm>
            <a:off x="685800" y="-47445"/>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Decision Rules</a:t>
            </a:r>
            <a:r>
              <a:rPr lang="en-US" sz="4400" b="0" i="0" u="none" strike="noStrike" cap="none">
                <a:solidFill>
                  <a:schemeClr val="dk1"/>
                </a:solidFill>
                <a:latin typeface="Calibri"/>
                <a:ea typeface="Calibri"/>
                <a:cs typeface="Calibri"/>
                <a:sym typeface="Calibri"/>
              </a:rPr>
              <a:t> </a:t>
            </a:r>
            <a:endParaRPr/>
          </a:p>
        </p:txBody>
      </p:sp>
      <p:sp>
        <p:nvSpPr>
          <p:cNvPr id="458" name="Google Shape;458;p55"/>
          <p:cNvSpPr/>
          <p:nvPr/>
        </p:nvSpPr>
        <p:spPr>
          <a:xfrm>
            <a:off x="962025" y="2038350"/>
            <a:ext cx="18415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59" name="Google Shape;459;p55"/>
          <p:cNvSpPr txBox="1">
            <a:spLocks noGrp="1"/>
          </p:cNvSpPr>
          <p:nvPr>
            <p:ph type="body" idx="4294967295"/>
          </p:nvPr>
        </p:nvSpPr>
        <p:spPr>
          <a:xfrm>
            <a:off x="304800" y="902897"/>
            <a:ext cx="8686800" cy="5821459"/>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0000"/>
              </a:buClr>
              <a:buFont typeface="Arial"/>
              <a:buNone/>
            </a:pPr>
            <a:r>
              <a:rPr lang="en-US" sz="3200" b="1" i="1" u="none" strike="noStrike" cap="none" dirty="0">
                <a:solidFill>
                  <a:schemeClr val="dk1"/>
                </a:solidFill>
                <a:latin typeface="Calibri"/>
                <a:ea typeface="Calibri"/>
                <a:cs typeface="Calibri"/>
                <a:sym typeface="Calibri"/>
              </a:rPr>
              <a:t>Poor Response to the Intervention</a:t>
            </a:r>
            <a:endParaRPr dirty="0"/>
          </a:p>
          <a:p>
            <a:pPr marL="742950" marR="0" lvl="1" indent="-285750" algn="l" rtl="0">
              <a:lnSpc>
                <a:spcPct val="80000"/>
              </a:lnSpc>
              <a:spcBef>
                <a:spcPts val="1200"/>
              </a:spcBef>
              <a:spcAft>
                <a:spcPts val="0"/>
              </a:spcAft>
              <a:buClr>
                <a:srgbClr val="FF0000"/>
              </a:buClr>
              <a:buSzPts val="2400"/>
              <a:buFont typeface="Arial"/>
              <a:buChar char="–"/>
            </a:pPr>
            <a:r>
              <a:rPr lang="en-US" sz="2400" b="0" i="0" u="none" strike="noStrike" cap="none" dirty="0">
                <a:solidFill>
                  <a:schemeClr val="dk1"/>
                </a:solidFill>
                <a:latin typeface="Calibri"/>
                <a:ea typeface="Calibri"/>
                <a:cs typeface="Calibri"/>
                <a:sym typeface="Calibri"/>
              </a:rPr>
              <a:t>Was intervention implemented as intended?</a:t>
            </a:r>
            <a:endParaRPr dirty="0"/>
          </a:p>
          <a:p>
            <a:pPr marL="1143000" marR="0" lvl="2" indent="-228600" algn="l" rtl="0">
              <a:lnSpc>
                <a:spcPct val="80000"/>
              </a:lnSpc>
              <a:spcBef>
                <a:spcPts val="1400"/>
              </a:spcBef>
              <a:spcAft>
                <a:spcPts val="0"/>
              </a:spcAft>
              <a:buClr>
                <a:srgbClr val="FF0000"/>
              </a:buClr>
              <a:buSzPts val="2800"/>
              <a:buFont typeface="Arial"/>
              <a:buChar char="•"/>
            </a:pPr>
            <a:r>
              <a:rPr lang="en-US" sz="2800" b="1" i="0" u="none" strike="noStrike" cap="none" dirty="0">
                <a:solidFill>
                  <a:srgbClr val="FF0000"/>
                </a:solidFill>
                <a:latin typeface="Calibri"/>
                <a:ea typeface="Calibri"/>
                <a:cs typeface="Calibri"/>
                <a:sym typeface="Calibri"/>
              </a:rPr>
              <a:t>If yes -</a:t>
            </a:r>
            <a:endParaRPr dirty="0"/>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dirty="0">
                <a:solidFill>
                  <a:srgbClr val="FF0000"/>
                </a:solidFill>
                <a:latin typeface="Calibri"/>
                <a:ea typeface="Calibri"/>
                <a:cs typeface="Calibri"/>
                <a:sym typeface="Calibri"/>
              </a:rPr>
              <a:t>Was the problem behavior identified correctly and addressed on the DPR?</a:t>
            </a:r>
            <a:endParaRPr sz="2800" b="0" i="0" u="none" strike="noStrike" cap="none" dirty="0">
              <a:solidFill>
                <a:srgbClr val="FF0000"/>
              </a:solidFill>
              <a:latin typeface="Calibri"/>
              <a:ea typeface="Calibri"/>
              <a:cs typeface="Calibri"/>
              <a:sym typeface="Calibri"/>
            </a:endParaRPr>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dirty="0">
                <a:solidFill>
                  <a:srgbClr val="FF0000"/>
                </a:solidFill>
                <a:latin typeface="Calibri"/>
                <a:ea typeface="Calibri"/>
                <a:cs typeface="Calibri"/>
                <a:sym typeface="Calibri"/>
              </a:rPr>
              <a:t>Is intervention aligned with the function?</a:t>
            </a:r>
            <a:endParaRPr dirty="0"/>
          </a:p>
          <a:p>
            <a:pPr marL="1600200" marR="0" lvl="3" indent="-228600" algn="l" rtl="0">
              <a:lnSpc>
                <a:spcPct val="80000"/>
              </a:lnSpc>
              <a:spcBef>
                <a:spcPts val="1400"/>
              </a:spcBef>
              <a:spcAft>
                <a:spcPts val="0"/>
              </a:spcAft>
              <a:buClr>
                <a:srgbClr val="FF0000"/>
              </a:buClr>
              <a:buSzPts val="2800"/>
              <a:buFont typeface="Arial"/>
              <a:buChar char="–"/>
            </a:pPr>
            <a:r>
              <a:rPr lang="en-US" sz="2800" b="0" i="0" u="none" strike="noStrike" cap="none" dirty="0">
                <a:solidFill>
                  <a:srgbClr val="FF0000"/>
                </a:solidFill>
                <a:latin typeface="Calibri"/>
                <a:ea typeface="Calibri"/>
                <a:cs typeface="Calibri"/>
                <a:sym typeface="Calibri"/>
              </a:rPr>
              <a:t>Are there other functions to consider?</a:t>
            </a:r>
            <a:endParaRPr dirty="0"/>
          </a:p>
          <a:p>
            <a:pPr marL="514350" marR="0" lvl="1" indent="-6350" algn="l" rtl="0">
              <a:lnSpc>
                <a:spcPct val="80000"/>
              </a:lnSpc>
              <a:spcBef>
                <a:spcPts val="1400"/>
              </a:spcBef>
              <a:spcAft>
                <a:spcPts val="0"/>
              </a:spcAft>
              <a:buClr>
                <a:srgbClr val="FF0000"/>
              </a:buClr>
              <a:buFont typeface="Arial"/>
              <a:buNone/>
            </a:pPr>
            <a:r>
              <a:rPr lang="en-US" sz="2800" b="1" i="0" u="none" strike="noStrike" cap="none" dirty="0">
                <a:solidFill>
                  <a:srgbClr val="FF0000"/>
                </a:solidFill>
                <a:latin typeface="Calibri"/>
                <a:ea typeface="Calibri"/>
                <a:cs typeface="Calibri"/>
                <a:sym typeface="Calibri"/>
              </a:rPr>
              <a:t>After the above questions are considered, discuss: </a:t>
            </a:r>
            <a:endParaRPr dirty="0"/>
          </a:p>
          <a:p>
            <a:pPr marL="2971800" marR="0" lvl="6" indent="-228600" algn="l" rtl="0">
              <a:lnSpc>
                <a:spcPct val="80000"/>
              </a:lnSpc>
              <a:spcBef>
                <a:spcPts val="1400"/>
              </a:spcBef>
              <a:spcAft>
                <a:spcPts val="0"/>
              </a:spcAft>
              <a:buClr>
                <a:srgbClr val="FF0000"/>
              </a:buClr>
              <a:buSzPts val="2800"/>
              <a:buFont typeface="Arial"/>
              <a:buChar char="-"/>
            </a:pPr>
            <a:r>
              <a:rPr lang="en-US" sz="2800" b="0" i="0" u="none" strike="noStrike" cap="none" dirty="0">
                <a:solidFill>
                  <a:srgbClr val="FF0000"/>
                </a:solidFill>
                <a:latin typeface="Calibri"/>
                <a:ea typeface="Calibri"/>
                <a:cs typeface="Calibri"/>
                <a:sym typeface="Calibri"/>
              </a:rPr>
              <a:t>Change the Tier 2 Intervention?</a:t>
            </a:r>
            <a:endParaRPr dirty="0"/>
          </a:p>
          <a:p>
            <a:pPr marL="2971800" marR="0" lvl="6" indent="-228600" algn="l" rtl="0">
              <a:lnSpc>
                <a:spcPct val="80000"/>
              </a:lnSpc>
              <a:spcBef>
                <a:spcPts val="1400"/>
              </a:spcBef>
              <a:spcAft>
                <a:spcPts val="0"/>
              </a:spcAft>
              <a:buClr>
                <a:srgbClr val="FF0000"/>
              </a:buClr>
              <a:buSzPts val="2800"/>
              <a:buFont typeface="Arial"/>
              <a:buChar char="-"/>
            </a:pPr>
            <a:r>
              <a:rPr lang="en-US" sz="2800" b="0" i="0" u="none" strike="noStrike" cap="none" dirty="0">
                <a:solidFill>
                  <a:srgbClr val="FF0000"/>
                </a:solidFill>
                <a:latin typeface="Calibri"/>
                <a:ea typeface="Calibri"/>
                <a:cs typeface="Calibri"/>
                <a:sym typeface="Calibri"/>
              </a:rPr>
              <a:t>Is student a candidate for Tier 3?             </a:t>
            </a:r>
            <a:r>
              <a:rPr lang="en-US" sz="2000" b="0" i="0" u="none" strike="noStrike" cap="none" dirty="0">
                <a:solidFill>
                  <a:schemeClr val="dk1"/>
                </a:solidFill>
                <a:latin typeface="Calibri"/>
                <a:ea typeface="Calibri"/>
                <a:cs typeface="Calibri"/>
                <a:sym typeface="Calibri"/>
              </a:rPr>
              <a:t>	</a:t>
            </a:r>
            <a:endParaRPr dirty="0"/>
          </a:p>
        </p:txBody>
      </p:sp>
    </p:spTree>
    <p:extLst>
      <p:ext uri="{BB962C8B-B14F-4D97-AF65-F5344CB8AC3E}">
        <p14:creationId xmlns:p14="http://schemas.microsoft.com/office/powerpoint/2010/main" val="20977362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Decision Rules – Poor Response</a:t>
            </a:r>
            <a:endParaRPr/>
          </a:p>
        </p:txBody>
      </p:sp>
      <p:sp>
        <p:nvSpPr>
          <p:cNvPr id="466" name="Google Shape;466;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If problem behavior was not identified correctly, use intensifying procedures with the correct behavior specifically monitored on the DPR.</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If intervention does not align with function, change reinforcement to match OR move to a different intervention.</a:t>
            </a:r>
            <a:endParaRPr/>
          </a:p>
          <a:p>
            <a:pPr marL="342900" marR="0" lvl="0" indent="-342900" algn="l" rtl="0">
              <a:lnSpc>
                <a:spcPct val="90000"/>
              </a:lnSpc>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Student may need individualized supports.</a:t>
            </a:r>
            <a:endParaRPr/>
          </a:p>
          <a:p>
            <a:pPr marL="0" marR="0" lvl="0" indent="0" algn="l" rtl="0">
              <a:lnSpc>
                <a:spcPct val="90000"/>
              </a:lnSpc>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38637298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7"/>
          <p:cNvSpPr txBox="1">
            <a:spLocks noGrp="1"/>
          </p:cNvSpPr>
          <p:nvPr>
            <p:ph type="title"/>
          </p:nvPr>
        </p:nvSpPr>
        <p:spPr>
          <a:xfrm>
            <a:off x="457200" y="0"/>
            <a:ext cx="8229600" cy="51899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Tier 2 Pre-Meeting Organizer</a:t>
            </a:r>
            <a:endParaRPr sz="3600" b="0" i="0" u="none" strike="noStrike" cap="none">
              <a:solidFill>
                <a:schemeClr val="dk1"/>
              </a:solidFill>
              <a:latin typeface="Calibri"/>
              <a:ea typeface="Calibri"/>
              <a:cs typeface="Calibri"/>
              <a:sym typeface="Calibri"/>
            </a:endParaRPr>
          </a:p>
        </p:txBody>
      </p:sp>
      <p:pic>
        <p:nvPicPr>
          <p:cNvPr id="473" name="Google Shape;473;p57"/>
          <p:cNvPicPr preferRelativeResize="0">
            <a:picLocks noGrp="1"/>
          </p:cNvPicPr>
          <p:nvPr>
            <p:ph type="body" idx="1"/>
          </p:nvPr>
        </p:nvPicPr>
        <p:blipFill rotWithShape="1">
          <a:blip r:embed="rId3">
            <a:alphaModFix/>
          </a:blip>
          <a:srcRect/>
          <a:stretch/>
        </p:blipFill>
        <p:spPr>
          <a:xfrm>
            <a:off x="1069675" y="518992"/>
            <a:ext cx="6538823" cy="6339008"/>
          </a:xfrm>
          <a:prstGeom prst="rect">
            <a:avLst/>
          </a:prstGeom>
          <a:noFill/>
          <a:ln>
            <a:noFill/>
          </a:ln>
        </p:spPr>
      </p:pic>
    </p:spTree>
    <p:extLst>
      <p:ext uri="{BB962C8B-B14F-4D97-AF65-F5344CB8AC3E}">
        <p14:creationId xmlns:p14="http://schemas.microsoft.com/office/powerpoint/2010/main" val="1692957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8"/>
          <p:cNvSpPr txBox="1">
            <a:spLocks noGrp="1"/>
          </p:cNvSpPr>
          <p:nvPr>
            <p:ph type="title"/>
          </p:nvPr>
        </p:nvSpPr>
        <p:spPr>
          <a:xfrm>
            <a:off x="1756904" y="503949"/>
            <a:ext cx="7540360" cy="121744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8000"/>
              </a:buClr>
              <a:buFont typeface="Calibri"/>
              <a:buNone/>
            </a:pPr>
            <a:r>
              <a:rPr lang="en-US" sz="4000" b="0" i="0" u="none" strike="noStrike" cap="none">
                <a:solidFill>
                  <a:srgbClr val="008000"/>
                </a:solidFill>
                <a:latin typeface="Calibri"/>
                <a:ea typeface="Calibri"/>
                <a:cs typeface="Calibri"/>
                <a:sym typeface="Calibri"/>
              </a:rPr>
              <a:t>Discussion: </a:t>
            </a:r>
            <a:r>
              <a:rPr lang="en-US" sz="4000" b="0" i="0" u="none" strike="noStrike" cap="none">
                <a:solidFill>
                  <a:srgbClr val="FF0000"/>
                </a:solidFill>
                <a:latin typeface="Calibri"/>
                <a:ea typeface="Calibri"/>
                <a:cs typeface="Calibri"/>
                <a:sym typeface="Calibri"/>
              </a:rPr>
              <a:t>Use Student Data </a:t>
            </a:r>
            <a:br>
              <a:rPr lang="en-US" sz="4000" b="0" i="0" u="none" strike="noStrike" cap="none">
                <a:solidFill>
                  <a:srgbClr val="FF0000"/>
                </a:solidFill>
                <a:latin typeface="Calibri"/>
                <a:ea typeface="Calibri"/>
                <a:cs typeface="Calibri"/>
                <a:sym typeface="Calibri"/>
              </a:rPr>
            </a:br>
            <a:r>
              <a:rPr lang="en-US" sz="4000" b="0" i="0" u="none" strike="noStrike" cap="none">
                <a:solidFill>
                  <a:srgbClr val="FF0000"/>
                </a:solidFill>
                <a:latin typeface="Calibri"/>
                <a:ea typeface="Calibri"/>
                <a:cs typeface="Calibri"/>
                <a:sym typeface="Calibri"/>
              </a:rPr>
              <a:t>to Make Decisions </a:t>
            </a:r>
            <a:endParaRPr sz="4000" b="0" i="0" u="none" strike="noStrike" cap="none">
              <a:solidFill>
                <a:srgbClr val="FF0000"/>
              </a:solidFill>
              <a:latin typeface="Calibri"/>
              <a:ea typeface="Calibri"/>
              <a:cs typeface="Calibri"/>
              <a:sym typeface="Calibri"/>
            </a:endParaRPr>
          </a:p>
        </p:txBody>
      </p:sp>
      <p:sp>
        <p:nvSpPr>
          <p:cNvPr id="480" name="Google Shape;480;p58"/>
          <p:cNvSpPr txBox="1">
            <a:spLocks noGrp="1"/>
          </p:cNvSpPr>
          <p:nvPr>
            <p:ph type="body" idx="1"/>
          </p:nvPr>
        </p:nvSpPr>
        <p:spPr>
          <a:xfrm>
            <a:off x="457200" y="1924451"/>
            <a:ext cx="8229600" cy="406029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Who will be responsible for completing the Tier 2 Pre-Meeting Organizer?</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How often will student performance data be monitored by the Facilitator?</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How often will the Tier 2 team meet to review student data and make decisions?</a:t>
            </a:r>
            <a:endParaRPr sz="3200" b="0" i="0" u="none" strike="noStrike" cap="none">
              <a:solidFill>
                <a:schemeClr val="dk1"/>
              </a:solidFill>
              <a:latin typeface="Calibri"/>
              <a:ea typeface="Calibri"/>
              <a:cs typeface="Calibri"/>
              <a:sym typeface="Calibri"/>
            </a:endParaRPr>
          </a:p>
        </p:txBody>
      </p:sp>
      <p:pic>
        <p:nvPicPr>
          <p:cNvPr id="481" name="Google Shape;481;p58" descr="Macintosh HD:Users:wellspl:Desktop:6-Free-Teamwork-Clipart-Illustration-Showing-Diversity.jpg"/>
          <p:cNvPicPr preferRelativeResize="0"/>
          <p:nvPr/>
        </p:nvPicPr>
        <p:blipFill rotWithShape="1">
          <a:blip r:embed="rId3">
            <a:alphaModFix/>
          </a:blip>
          <a:srcRect r="25555"/>
          <a:stretch/>
        </p:blipFill>
        <p:spPr>
          <a:xfrm>
            <a:off x="284723" y="667477"/>
            <a:ext cx="1298418" cy="890389"/>
          </a:xfrm>
          <a:prstGeom prst="rect">
            <a:avLst/>
          </a:prstGeom>
          <a:noFill/>
          <a:ln>
            <a:noFill/>
          </a:ln>
        </p:spPr>
      </p:pic>
    </p:spTree>
    <p:extLst>
      <p:ext uri="{BB962C8B-B14F-4D97-AF65-F5344CB8AC3E}">
        <p14:creationId xmlns:p14="http://schemas.microsoft.com/office/powerpoint/2010/main" val="177817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274638"/>
            <a:ext cx="8229600" cy="969962"/>
          </a:xfrm>
        </p:spPr>
        <p:txBody>
          <a:bodyPr>
            <a:normAutofit/>
          </a:bodyPr>
          <a:lstStyle/>
          <a:p>
            <a:pPr eaLnBrk="1" hangingPunct="1"/>
            <a:r>
              <a:rPr lang="en-US" dirty="0">
                <a:latin typeface="Calibri" charset="0"/>
              </a:rPr>
              <a:t>Session Outcomes</a:t>
            </a:r>
          </a:p>
        </p:txBody>
      </p:sp>
      <p:sp>
        <p:nvSpPr>
          <p:cNvPr id="6147" name="Content Placeholder 6"/>
          <p:cNvSpPr>
            <a:spLocks noGrp="1"/>
          </p:cNvSpPr>
          <p:nvPr>
            <p:ph idx="1"/>
          </p:nvPr>
        </p:nvSpPr>
        <p:spPr>
          <a:xfrm>
            <a:off x="457200" y="1244600"/>
            <a:ext cx="8229600" cy="5087938"/>
          </a:xfrm>
        </p:spPr>
        <p:txBody>
          <a:bodyPr>
            <a:normAutofit fontScale="70000" lnSpcReduction="20000"/>
          </a:bodyPr>
          <a:lstStyle/>
          <a:p>
            <a:pPr marL="0" indent="0" algn="ctr" eaLnBrk="1" hangingPunct="1">
              <a:spcBef>
                <a:spcPct val="0"/>
              </a:spcBef>
              <a:spcAft>
                <a:spcPts val="600"/>
              </a:spcAft>
              <a:buFont typeface="Arial" charset="0"/>
              <a:buNone/>
            </a:pPr>
            <a:r>
              <a:rPr lang="en-US" sz="2400" i="1" dirty="0">
                <a:solidFill>
                  <a:srgbClr val="008000"/>
                </a:solidFill>
                <a:latin typeface="Calibri" charset="0"/>
              </a:rPr>
              <a:t>At the end of the session, you will be able to…</a:t>
            </a:r>
          </a:p>
          <a:p>
            <a:pPr marL="0" indent="0" algn="ctr" eaLnBrk="1" hangingPunct="1">
              <a:spcBef>
                <a:spcPct val="0"/>
              </a:spcBef>
              <a:spcAft>
                <a:spcPts val="600"/>
              </a:spcAft>
              <a:buFont typeface="Arial" charset="0"/>
              <a:buNone/>
            </a:pPr>
            <a:endParaRPr lang="en-US" sz="1050" i="1" dirty="0">
              <a:solidFill>
                <a:srgbClr val="008000"/>
              </a:solidFill>
              <a:latin typeface="Calibri" charset="0"/>
            </a:endParaRPr>
          </a:p>
          <a:p>
            <a:r>
              <a:rPr lang="en-US" dirty="0"/>
              <a:t>Develop a system for monitoring intervention outcomes.</a:t>
            </a:r>
          </a:p>
          <a:p>
            <a:r>
              <a:rPr lang="en-US" dirty="0"/>
              <a:t>Develop Intervention Essential Features documentation to provide a clear description of all CICO intervention components.</a:t>
            </a:r>
          </a:p>
          <a:p>
            <a:r>
              <a:rPr lang="en-US" dirty="0"/>
              <a:t>Develop modifications to CICO based on student needs.</a:t>
            </a:r>
          </a:p>
          <a:p>
            <a:r>
              <a:rPr lang="en-US" dirty="0"/>
              <a:t>Understand key issues to consider when CICO is identified as a support for students receiving special education services.</a:t>
            </a:r>
          </a:p>
          <a:p>
            <a:r>
              <a:rPr lang="en-US" dirty="0"/>
              <a:t>Develop CICO Adaptations for Preschool Implementation.</a:t>
            </a:r>
          </a:p>
          <a:p>
            <a:r>
              <a:rPr lang="en-US" dirty="0"/>
              <a:t>Develop CICO Adaptations for High School Implementation.</a:t>
            </a:r>
          </a:p>
          <a:p>
            <a:r>
              <a:rPr lang="en-US" dirty="0"/>
              <a:t>Understand the core components of cultural competence.</a:t>
            </a:r>
          </a:p>
          <a:p>
            <a:r>
              <a:rPr lang="en-US" dirty="0"/>
              <a:t>Develop modifications to culturally adapt Tier 2 Systems and CICO for intended consumers.</a:t>
            </a:r>
          </a:p>
          <a:p>
            <a:pPr lvl="0"/>
            <a:endParaRPr lang="en-US" sz="2400" dirty="0">
              <a:latin typeface="Calibri" charset="0"/>
            </a:endParaRPr>
          </a:p>
          <a:p>
            <a:pPr marL="0" indent="0" eaLnBrk="1" hangingPunct="1">
              <a:lnSpc>
                <a:spcPct val="90000"/>
              </a:lnSpc>
              <a:spcBef>
                <a:spcPct val="0"/>
              </a:spcBef>
              <a:spcAft>
                <a:spcPts val="600"/>
              </a:spcAft>
              <a:buClr>
                <a:srgbClr val="FF0000"/>
              </a:buClr>
              <a:buNone/>
            </a:pPr>
            <a:endParaRPr lang="en-US" sz="2400" dirty="0">
              <a:latin typeface="Calibri" charset="0"/>
            </a:endParaRPr>
          </a:p>
        </p:txBody>
      </p:sp>
    </p:spTree>
    <p:extLst>
      <p:ext uri="{BB962C8B-B14F-4D97-AF65-F5344CB8AC3E}">
        <p14:creationId xmlns:p14="http://schemas.microsoft.com/office/powerpoint/2010/main" val="1770240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C7BE-DAD9-2548-96A4-FA63E44B8FA2}"/>
              </a:ext>
            </a:extLst>
          </p:cNvPr>
          <p:cNvSpPr>
            <a:spLocks noGrp="1"/>
          </p:cNvSpPr>
          <p:nvPr>
            <p:ph type="title"/>
          </p:nvPr>
        </p:nvSpPr>
        <p:spPr/>
        <p:txBody>
          <a:bodyPr/>
          <a:lstStyle/>
          <a:p>
            <a:r>
              <a:rPr lang="en-US" dirty="0"/>
              <a:t>Lesson 6: CICO Self Management, Fading, and Graduation</a:t>
            </a:r>
          </a:p>
        </p:txBody>
      </p:sp>
    </p:spTree>
    <p:extLst>
      <p:ext uri="{BB962C8B-B14F-4D97-AF65-F5344CB8AC3E}">
        <p14:creationId xmlns:p14="http://schemas.microsoft.com/office/powerpoint/2010/main" val="24258792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D237-9818-5E4A-A280-E6BD2C7B9F88}"/>
              </a:ext>
            </a:extLst>
          </p:cNvPr>
          <p:cNvSpPr>
            <a:spLocks noGrp="1"/>
          </p:cNvSpPr>
          <p:nvPr>
            <p:ph type="title"/>
          </p:nvPr>
        </p:nvSpPr>
        <p:spPr/>
        <p:txBody>
          <a:bodyPr/>
          <a:lstStyle/>
          <a:p>
            <a:r>
              <a:rPr lang="en-US" dirty="0"/>
              <a:t>Lesson 6: CICO Self Management, Fading, and Graduation</a:t>
            </a:r>
          </a:p>
        </p:txBody>
      </p:sp>
      <p:sp>
        <p:nvSpPr>
          <p:cNvPr id="3" name="Text Placeholder 2">
            <a:extLst>
              <a:ext uri="{FF2B5EF4-FFF2-40B4-BE49-F238E27FC236}">
                <a16:creationId xmlns:a16="http://schemas.microsoft.com/office/drawing/2014/main" id="{2A73B2CC-2A8B-3A4A-8C9A-531EFC515973}"/>
              </a:ext>
            </a:extLst>
          </p:cNvPr>
          <p:cNvSpPr>
            <a:spLocks noGrp="1"/>
          </p:cNvSpPr>
          <p:nvPr>
            <p:ph type="body" idx="1"/>
          </p:nvPr>
        </p:nvSpPr>
        <p:spPr/>
        <p:txBody>
          <a:bodyPr/>
          <a:lstStyle/>
          <a:p>
            <a:pPr marL="25400" indent="0">
              <a:buNone/>
            </a:pPr>
            <a:r>
              <a:rPr lang="en-US" b="1" dirty="0"/>
              <a:t>Outcomes</a:t>
            </a:r>
          </a:p>
          <a:p>
            <a:pPr marL="25400" indent="0">
              <a:buNone/>
            </a:pPr>
            <a:r>
              <a:rPr lang="en-US" dirty="0"/>
              <a:t>By the end of this lesson, you will be able to:</a:t>
            </a:r>
          </a:p>
          <a:p>
            <a:r>
              <a:rPr lang="en-US" sz="2800" dirty="0">
                <a:solidFill>
                  <a:srgbClr val="00B050"/>
                </a:solidFill>
              </a:rPr>
              <a:t>Determine criteria for starting to fade a student from CICO. </a:t>
            </a:r>
          </a:p>
          <a:p>
            <a:r>
              <a:rPr lang="en-US" sz="2800" dirty="0">
                <a:solidFill>
                  <a:srgbClr val="00B050"/>
                </a:solidFill>
              </a:rPr>
              <a:t>Develop a system for teaching self-management prior to fading. </a:t>
            </a:r>
          </a:p>
          <a:p>
            <a:r>
              <a:rPr lang="en-US" sz="2800" dirty="0">
                <a:solidFill>
                  <a:srgbClr val="00B050"/>
                </a:solidFill>
              </a:rPr>
              <a:t>Develop a system for fading CICO. </a:t>
            </a:r>
          </a:p>
          <a:p>
            <a:r>
              <a:rPr lang="en-US" sz="2800" dirty="0">
                <a:solidFill>
                  <a:srgbClr val="00B050"/>
                </a:solidFill>
              </a:rPr>
              <a:t>Develop a system for graduating students from CICO and providing ongoing support. </a:t>
            </a:r>
          </a:p>
        </p:txBody>
      </p:sp>
    </p:spTree>
    <p:extLst>
      <p:ext uri="{BB962C8B-B14F-4D97-AF65-F5344CB8AC3E}">
        <p14:creationId xmlns:p14="http://schemas.microsoft.com/office/powerpoint/2010/main" val="32063989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Generalization and Maintenance</a:t>
            </a:r>
            <a:endParaRPr sz="4000" b="0" i="0" u="none" strike="noStrike" cap="none">
              <a:solidFill>
                <a:schemeClr val="dk1"/>
              </a:solidFill>
              <a:latin typeface="Calibri"/>
              <a:ea typeface="Calibri"/>
              <a:cs typeface="Calibri"/>
              <a:sym typeface="Calibri"/>
            </a:endParaRPr>
          </a:p>
        </p:txBody>
      </p:sp>
      <p:sp>
        <p:nvSpPr>
          <p:cNvPr id="627" name="Google Shape;627;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endParaRPr sz="1000" b="0" i="0" u="none" strike="noStrike" cap="none">
              <a:solidFill>
                <a:schemeClr val="dk1"/>
              </a:solidFill>
              <a:latin typeface="Calibri"/>
              <a:ea typeface="Calibri"/>
              <a:cs typeface="Calibri"/>
              <a:sym typeface="Calibri"/>
            </a:endParaRPr>
          </a:p>
          <a:p>
            <a:pPr marL="0" marR="0" lvl="0" indent="0" algn="ctr" rtl="0">
              <a:spcBef>
                <a:spcPts val="640"/>
              </a:spcBef>
              <a:spcAft>
                <a:spcPts val="0"/>
              </a:spcAft>
              <a:buClr>
                <a:srgbClr val="FF0000"/>
              </a:buClr>
              <a:buFont typeface="Arial"/>
              <a:buNone/>
            </a:pPr>
            <a:r>
              <a:rPr lang="en-US" sz="3200" b="0" i="1" u="none" strike="noStrike" cap="none">
                <a:solidFill>
                  <a:srgbClr val="009E47"/>
                </a:solidFill>
                <a:latin typeface="Calibri"/>
                <a:ea typeface="Calibri"/>
                <a:cs typeface="Calibri"/>
                <a:sym typeface="Calibri"/>
              </a:rPr>
              <a:t>Social skills instruction can be effective, but delivering social skills instruction so that generalization and maintenance occur is very difficult and has not been broadly perfected.</a:t>
            </a:r>
            <a:endParaRPr/>
          </a:p>
          <a:p>
            <a:pPr marL="0" marR="0" lvl="0" indent="0" algn="ctr" rtl="0">
              <a:spcBef>
                <a:spcPts val="640"/>
              </a:spcBef>
              <a:spcAft>
                <a:spcPts val="0"/>
              </a:spcAft>
              <a:buClr>
                <a:srgbClr val="FF0000"/>
              </a:buClr>
              <a:buFont typeface="Arial"/>
              <a:buNone/>
            </a:pPr>
            <a:endParaRPr sz="3200" b="0" i="1" u="none" strike="noStrike" cap="none">
              <a:solidFill>
                <a:srgbClr val="009E47"/>
              </a:solidFill>
              <a:latin typeface="Calibri"/>
              <a:ea typeface="Calibri"/>
              <a:cs typeface="Calibri"/>
              <a:sym typeface="Calibri"/>
            </a:endParaRPr>
          </a:p>
          <a:p>
            <a:pPr marL="0" marR="0" lvl="0" indent="0" algn="ctr" rtl="0">
              <a:spcBef>
                <a:spcPts val="360"/>
              </a:spcBef>
              <a:spcAft>
                <a:spcPts val="0"/>
              </a:spcAft>
              <a:buClr>
                <a:srgbClr val="FF0000"/>
              </a:buClr>
              <a:buFont typeface="Arial"/>
              <a:buNone/>
            </a:pPr>
            <a:r>
              <a:rPr lang="en-US" sz="1800" b="0" i="1" u="none" strike="noStrike" cap="none">
                <a:solidFill>
                  <a:schemeClr val="dk1"/>
                </a:solidFill>
                <a:latin typeface="Calibri"/>
                <a:ea typeface="Calibri"/>
                <a:cs typeface="Calibri"/>
                <a:sym typeface="Calibri"/>
              </a:rPr>
              <a:t>(Gresham, Sugai &amp; Horner, 2001)</a:t>
            </a:r>
            <a:endParaRPr/>
          </a:p>
        </p:txBody>
      </p:sp>
      <p:grpSp>
        <p:nvGrpSpPr>
          <p:cNvPr id="628" name="Google Shape;628;p79"/>
          <p:cNvGrpSpPr/>
          <p:nvPr/>
        </p:nvGrpSpPr>
        <p:grpSpPr>
          <a:xfrm>
            <a:off x="9525" y="6243491"/>
            <a:ext cx="9134475" cy="659292"/>
            <a:chOff x="12700" y="6211407"/>
            <a:chExt cx="9144378" cy="659292"/>
          </a:xfrm>
        </p:grpSpPr>
        <p:sp>
          <p:nvSpPr>
            <p:cNvPr id="629" name="Google Shape;629;p7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0" name="Google Shape;630;p7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1" name="Google Shape;631;p7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2" name="Google Shape;632;p79"/>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2998736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Generalization and Maintenance</a:t>
            </a:r>
            <a:endParaRPr/>
          </a:p>
        </p:txBody>
      </p:sp>
      <p:sp>
        <p:nvSpPr>
          <p:cNvPr id="639" name="Google Shape;639;p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600" b="0" i="1" u="none" strike="noStrike" cap="none">
                <a:solidFill>
                  <a:schemeClr val="dk1"/>
                </a:solidFill>
                <a:latin typeface="Calibri"/>
                <a:ea typeface="Calibri"/>
                <a:cs typeface="Calibri"/>
                <a:sym typeface="Calibri"/>
              </a:rPr>
              <a:t>Definition</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Generalization refers to the ability to perform a behavior outside the original training environment.		</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Maintenance refers to the ability to perform a behavior over time.</a:t>
            </a:r>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grpSp>
        <p:nvGrpSpPr>
          <p:cNvPr id="640" name="Google Shape;640;p80"/>
          <p:cNvGrpSpPr/>
          <p:nvPr/>
        </p:nvGrpSpPr>
        <p:grpSpPr>
          <a:xfrm>
            <a:off x="9525" y="6243491"/>
            <a:ext cx="9134475" cy="659292"/>
            <a:chOff x="12700" y="6211407"/>
            <a:chExt cx="9144378" cy="659292"/>
          </a:xfrm>
        </p:grpSpPr>
        <p:sp>
          <p:nvSpPr>
            <p:cNvPr id="641" name="Google Shape;641;p8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2" name="Google Shape;642;p8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3" name="Google Shape;643;p8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4" name="Google Shape;644;p80"/>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2007492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Generalization and Maintenance</a:t>
            </a:r>
            <a:endParaRPr sz="4000" b="0" i="0" u="none" strike="noStrike" cap="none">
              <a:solidFill>
                <a:schemeClr val="dk1"/>
              </a:solidFill>
              <a:latin typeface="Calibri"/>
              <a:ea typeface="Calibri"/>
              <a:cs typeface="Calibri"/>
              <a:sym typeface="Calibri"/>
            </a:endParaRPr>
          </a:p>
        </p:txBody>
      </p:sp>
      <p:sp>
        <p:nvSpPr>
          <p:cNvPr id="651" name="Google Shape;651;p81"/>
          <p:cNvSpPr txBox="1">
            <a:spLocks noGrp="1"/>
          </p:cNvSpPr>
          <p:nvPr>
            <p:ph type="body" idx="1"/>
          </p:nvPr>
        </p:nvSpPr>
        <p:spPr>
          <a:xfrm>
            <a:off x="457201" y="1495127"/>
            <a:ext cx="8450316" cy="468183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Appropriate behavior becomes automatic in the natural settings and continues long term.</a:t>
            </a:r>
            <a:endParaRPr/>
          </a:p>
          <a:p>
            <a:pPr marL="742950" marR="0" lvl="1" indent="-285750" algn="l" rtl="0">
              <a:spcBef>
                <a:spcPts val="480"/>
              </a:spcBef>
              <a:spcAft>
                <a:spcPts val="0"/>
              </a:spcAft>
              <a:buClr>
                <a:srgbClr val="FF0000"/>
              </a:buClr>
              <a:buSzPts val="2400"/>
              <a:buFont typeface="Arial"/>
              <a:buChar char="•"/>
            </a:pPr>
            <a:r>
              <a:rPr lang="en-US" sz="2400" b="0" i="0" u="none" strike="noStrike" cap="none">
                <a:solidFill>
                  <a:schemeClr val="dk1"/>
                </a:solidFill>
                <a:latin typeface="Calibri"/>
                <a:ea typeface="Calibri"/>
                <a:cs typeface="Calibri"/>
                <a:sym typeface="Calibri"/>
              </a:rPr>
              <a:t>Student becomes more independent with acquiring needed antecedents.</a:t>
            </a:r>
            <a:endParaRPr sz="2400" b="0" i="0" u="none" strike="noStrike" cap="none">
              <a:solidFill>
                <a:schemeClr val="dk1"/>
              </a:solidFill>
              <a:latin typeface="Calibri"/>
              <a:ea typeface="Calibri"/>
              <a:cs typeface="Calibri"/>
              <a:sym typeface="Calibri"/>
            </a:endParaRPr>
          </a:p>
          <a:p>
            <a:pPr marL="742950" marR="0" lvl="1" indent="-285750" algn="l" rtl="0">
              <a:spcBef>
                <a:spcPts val="480"/>
              </a:spcBef>
              <a:spcAft>
                <a:spcPts val="0"/>
              </a:spcAft>
              <a:buClr>
                <a:srgbClr val="FF0000"/>
              </a:buClr>
              <a:buSzPts val="2400"/>
              <a:buFont typeface="Arial"/>
              <a:buChar char="•"/>
            </a:pPr>
            <a:r>
              <a:rPr lang="en-US" sz="2400" b="0" i="0" u="none" strike="noStrike" cap="none">
                <a:solidFill>
                  <a:schemeClr val="dk1"/>
                </a:solidFill>
                <a:latin typeface="Calibri"/>
                <a:ea typeface="Calibri"/>
                <a:cs typeface="Calibri"/>
                <a:sym typeface="Calibri"/>
              </a:rPr>
              <a:t>Behavior has moved from short term replacement behavior to long term replacement behavior.</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Reinforcers have moved to more natural ones.</a:t>
            </a:r>
            <a:endParaRPr/>
          </a:p>
          <a:p>
            <a:pPr marL="742950" marR="0" lvl="1" indent="-285750" algn="l" rtl="0">
              <a:spcBef>
                <a:spcPts val="480"/>
              </a:spcBef>
              <a:spcAft>
                <a:spcPts val="0"/>
              </a:spcAft>
              <a:buClr>
                <a:srgbClr val="FF0000"/>
              </a:buClr>
              <a:buSzPts val="2400"/>
              <a:buFont typeface="Arial"/>
              <a:buChar char="•"/>
            </a:pPr>
            <a:r>
              <a:rPr lang="en-US" sz="2400" b="0" i="0" u="none" strike="noStrike" cap="none">
                <a:solidFill>
                  <a:schemeClr val="dk1"/>
                </a:solidFill>
                <a:latin typeface="Calibri"/>
                <a:ea typeface="Calibri"/>
                <a:cs typeface="Calibri"/>
                <a:sym typeface="Calibri"/>
              </a:rPr>
              <a:t>Student is taught how to reinforce self.</a:t>
            </a:r>
            <a:endParaRPr/>
          </a:p>
          <a:p>
            <a:pPr marL="742950" marR="0" lvl="1" indent="-285750" algn="l" rtl="0">
              <a:spcBef>
                <a:spcPts val="480"/>
              </a:spcBef>
              <a:spcAft>
                <a:spcPts val="0"/>
              </a:spcAft>
              <a:buClr>
                <a:srgbClr val="FF0000"/>
              </a:buClr>
              <a:buSzPts val="2400"/>
              <a:buFont typeface="Arial"/>
              <a:buChar char="•"/>
            </a:pPr>
            <a:r>
              <a:rPr lang="en-US" sz="2400" b="0" i="0" u="none" strike="noStrike" cap="none">
                <a:solidFill>
                  <a:schemeClr val="dk1"/>
                </a:solidFill>
                <a:latin typeface="Calibri"/>
                <a:ea typeface="Calibri"/>
                <a:cs typeface="Calibri"/>
                <a:sym typeface="Calibri"/>
              </a:rPr>
              <a:t>Natural reinforcement maintains behavior.</a:t>
            </a:r>
            <a:endParaRPr/>
          </a:p>
        </p:txBody>
      </p:sp>
      <p:grpSp>
        <p:nvGrpSpPr>
          <p:cNvPr id="652" name="Google Shape;652;p81"/>
          <p:cNvGrpSpPr/>
          <p:nvPr/>
        </p:nvGrpSpPr>
        <p:grpSpPr>
          <a:xfrm>
            <a:off x="9525" y="6243491"/>
            <a:ext cx="9134475" cy="659292"/>
            <a:chOff x="12700" y="6211407"/>
            <a:chExt cx="9144378" cy="659292"/>
          </a:xfrm>
        </p:grpSpPr>
        <p:sp>
          <p:nvSpPr>
            <p:cNvPr id="653" name="Google Shape;653;p8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4" name="Google Shape;654;p8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5" name="Google Shape;655;p8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6" name="Google Shape;656;p81"/>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27242765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 </a:t>
            </a:r>
            <a:r>
              <a:rPr lang="en-US" sz="4000" b="0" i="0" u="none" strike="noStrike" cap="none">
                <a:solidFill>
                  <a:schemeClr val="dk1"/>
                </a:solidFill>
                <a:latin typeface="Calibri"/>
                <a:ea typeface="Calibri"/>
                <a:cs typeface="Calibri"/>
                <a:sym typeface="Calibri"/>
              </a:rPr>
              <a:t>Generalization and Maintenance</a:t>
            </a:r>
            <a:endParaRPr/>
          </a:p>
        </p:txBody>
      </p:sp>
      <p:sp>
        <p:nvSpPr>
          <p:cNvPr id="663" name="Google Shape;663;p8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en-US" sz="3600" b="0" i="0" u="none" strike="noStrike" cap="none">
                <a:solidFill>
                  <a:schemeClr val="dk1"/>
                </a:solidFill>
                <a:latin typeface="Calibri"/>
                <a:ea typeface="Calibri"/>
                <a:cs typeface="Calibri"/>
                <a:sym typeface="Calibri"/>
              </a:rPr>
              <a:t>GOAL:</a:t>
            </a:r>
            <a:endParaRPr/>
          </a:p>
          <a:p>
            <a:pPr marL="0" marR="0" lvl="0" indent="0" algn="l" rtl="0">
              <a:spcBef>
                <a:spcPts val="640"/>
              </a:spcBef>
              <a:spcAft>
                <a:spcPts val="0"/>
              </a:spcAft>
              <a:buClr>
                <a:srgbClr val="FF0000"/>
              </a:buClr>
              <a:buFont typeface="Arial"/>
              <a:buNone/>
            </a:pPr>
            <a:r>
              <a:rPr lang="en-US" sz="3200" b="0" i="0" u="none" strike="noStrike" cap="none">
                <a:solidFill>
                  <a:schemeClr val="dk1"/>
                </a:solidFill>
                <a:latin typeface="Calibri"/>
                <a:ea typeface="Calibri"/>
                <a:cs typeface="Calibri"/>
                <a:sym typeface="Calibri"/>
              </a:rPr>
              <a:t>It is meaningless to change behavior unless the change can be made to last and unless behavior will occur in settings other than the original training site and in the absence of the original trainer.                           </a:t>
            </a:r>
            <a:r>
              <a:rPr lang="en-US" sz="2000" b="0" i="1" u="none" strike="noStrike" cap="none">
                <a:solidFill>
                  <a:schemeClr val="dk1"/>
                </a:solidFill>
                <a:latin typeface="Calibri"/>
                <a:ea typeface="Calibri"/>
                <a:cs typeface="Calibri"/>
                <a:sym typeface="Calibri"/>
              </a:rPr>
              <a:t>(Alberto &amp; Troutman, 2006)</a:t>
            </a:r>
            <a:endParaRPr sz="2000" b="0" i="1" u="none" strike="noStrike" cap="none">
              <a:solidFill>
                <a:schemeClr val="dk1"/>
              </a:solidFill>
              <a:latin typeface="Calibri"/>
              <a:ea typeface="Calibri"/>
              <a:cs typeface="Calibri"/>
              <a:sym typeface="Calibri"/>
            </a:endParaRPr>
          </a:p>
        </p:txBody>
      </p:sp>
      <p:grpSp>
        <p:nvGrpSpPr>
          <p:cNvPr id="664" name="Google Shape;664;p82"/>
          <p:cNvGrpSpPr/>
          <p:nvPr/>
        </p:nvGrpSpPr>
        <p:grpSpPr>
          <a:xfrm>
            <a:off x="9525" y="6243491"/>
            <a:ext cx="9134475" cy="659292"/>
            <a:chOff x="12700" y="6211407"/>
            <a:chExt cx="9144378" cy="659292"/>
          </a:xfrm>
        </p:grpSpPr>
        <p:sp>
          <p:nvSpPr>
            <p:cNvPr id="665" name="Google Shape;665;p8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6" name="Google Shape;666;p8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7" name="Google Shape;667;p8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8" name="Google Shape;668;p82"/>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33365810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Planning for Generalization</a:t>
            </a:r>
            <a:endParaRPr sz="4000" b="0" i="0" u="none" strike="noStrike" cap="none">
              <a:solidFill>
                <a:schemeClr val="dk1"/>
              </a:solidFill>
              <a:latin typeface="Calibri"/>
              <a:ea typeface="Calibri"/>
              <a:cs typeface="Calibri"/>
              <a:sym typeface="Calibri"/>
            </a:endParaRPr>
          </a:p>
        </p:txBody>
      </p:sp>
      <p:sp>
        <p:nvSpPr>
          <p:cNvPr id="675" name="Google Shape;675;p83"/>
          <p:cNvSpPr txBox="1">
            <a:spLocks noGrp="1"/>
          </p:cNvSpPr>
          <p:nvPr>
            <p:ph type="body" idx="1"/>
          </p:nvPr>
        </p:nvSpPr>
        <p:spPr>
          <a:xfrm>
            <a:off x="669704" y="1495128"/>
            <a:ext cx="7845645" cy="506869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0000"/>
              </a:buClr>
              <a:buFont typeface="Arial"/>
              <a:buNone/>
            </a:pPr>
            <a:r>
              <a:rPr lang="en-US" sz="2945" b="0" i="0" u="none" strike="noStrike" cap="none">
                <a:solidFill>
                  <a:schemeClr val="dk1"/>
                </a:solidFill>
                <a:latin typeface="Calibri"/>
                <a:ea typeface="Calibri"/>
                <a:cs typeface="Calibri"/>
                <a:sym typeface="Calibri"/>
              </a:rPr>
              <a:t>Generalization should be embedded in the intervention from the first day planning is started. To know what behavior you want to continue in  all settings,  it is important to keep the behavior goals in mind.</a:t>
            </a:r>
            <a:endParaRPr/>
          </a:p>
          <a:p>
            <a:pPr marL="0" marR="0" lvl="0" indent="0" algn="l" rtl="0">
              <a:lnSpc>
                <a:spcPct val="80000"/>
              </a:lnSpc>
              <a:spcBef>
                <a:spcPts val="589"/>
              </a:spcBef>
              <a:spcAft>
                <a:spcPts val="0"/>
              </a:spcAft>
              <a:buClr>
                <a:srgbClr val="FF0000"/>
              </a:buClr>
              <a:buFont typeface="Arial"/>
              <a:buNone/>
            </a:pPr>
            <a:endParaRPr sz="2945" b="0" i="0" u="none" strike="noStrike" cap="none">
              <a:solidFill>
                <a:schemeClr val="dk1"/>
              </a:solidFill>
              <a:latin typeface="Calibri"/>
              <a:ea typeface="Calibri"/>
              <a:cs typeface="Calibri"/>
              <a:sym typeface="Calibri"/>
            </a:endParaRPr>
          </a:p>
          <a:p>
            <a:pPr marL="342900" marR="0" lvl="0" indent="-342900" algn="l" rtl="0">
              <a:lnSpc>
                <a:spcPct val="80000"/>
              </a:lnSpc>
              <a:spcBef>
                <a:spcPts val="589"/>
              </a:spcBef>
              <a:spcAft>
                <a:spcPts val="0"/>
              </a:spcAft>
              <a:buClr>
                <a:srgbClr val="FF0000"/>
              </a:buClr>
              <a:buSzPts val="2945"/>
              <a:buFont typeface="Arial"/>
              <a:buChar char="•"/>
            </a:pPr>
            <a:r>
              <a:rPr lang="en-US" sz="2945" b="0" i="0" u="none" strike="noStrike" cap="none">
                <a:solidFill>
                  <a:schemeClr val="dk1"/>
                </a:solidFill>
                <a:latin typeface="Calibri"/>
                <a:ea typeface="Calibri"/>
                <a:cs typeface="Calibri"/>
                <a:sym typeface="Calibri"/>
              </a:rPr>
              <a:t>What behavior skills do you want the student to continue?</a:t>
            </a:r>
            <a:endParaRPr/>
          </a:p>
          <a:p>
            <a:pPr marL="342900" marR="0" lvl="0" indent="-342900" algn="l" rtl="0">
              <a:lnSpc>
                <a:spcPct val="80000"/>
              </a:lnSpc>
              <a:spcBef>
                <a:spcPts val="589"/>
              </a:spcBef>
              <a:spcAft>
                <a:spcPts val="0"/>
              </a:spcAft>
              <a:buClr>
                <a:srgbClr val="FF0000"/>
              </a:buClr>
              <a:buSzPts val="2945"/>
              <a:buFont typeface="Arial"/>
              <a:buChar char="•"/>
            </a:pPr>
            <a:r>
              <a:rPr lang="en-US" sz="2945" b="0" i="0" u="none" strike="noStrike" cap="none">
                <a:solidFill>
                  <a:schemeClr val="dk1"/>
                </a:solidFill>
                <a:latin typeface="Calibri"/>
                <a:ea typeface="Calibri"/>
                <a:cs typeface="Calibri"/>
                <a:sym typeface="Calibri"/>
              </a:rPr>
              <a:t>Where  are the strategies being taught?</a:t>
            </a:r>
            <a:endParaRPr/>
          </a:p>
          <a:p>
            <a:pPr marL="0" marR="0" lvl="0" indent="0" algn="l" rtl="0">
              <a:lnSpc>
                <a:spcPct val="80000"/>
              </a:lnSpc>
              <a:spcBef>
                <a:spcPts val="589"/>
              </a:spcBef>
              <a:spcAft>
                <a:spcPts val="0"/>
              </a:spcAft>
              <a:buClr>
                <a:srgbClr val="FF0000"/>
              </a:buClr>
              <a:buFont typeface="Arial"/>
              <a:buNone/>
            </a:pPr>
            <a:r>
              <a:rPr lang="en-US" sz="2945" b="0" i="0" u="none" strike="noStrike" cap="none">
                <a:solidFill>
                  <a:schemeClr val="dk1"/>
                </a:solidFill>
                <a:latin typeface="Calibri"/>
                <a:ea typeface="Calibri"/>
                <a:cs typeface="Calibri"/>
                <a:sym typeface="Calibri"/>
              </a:rPr>
              <a:t>	- multiple settings</a:t>
            </a:r>
            <a:endParaRPr/>
          </a:p>
          <a:p>
            <a:pPr marL="0" marR="0" lvl="0" indent="0" algn="l" rtl="0">
              <a:lnSpc>
                <a:spcPct val="80000"/>
              </a:lnSpc>
              <a:spcBef>
                <a:spcPts val="589"/>
              </a:spcBef>
              <a:spcAft>
                <a:spcPts val="0"/>
              </a:spcAft>
              <a:buClr>
                <a:srgbClr val="FF0000"/>
              </a:buClr>
              <a:buFont typeface="Arial"/>
              <a:buNone/>
            </a:pPr>
            <a:r>
              <a:rPr lang="en-US" sz="2945" b="0" i="0" u="none" strike="noStrike" cap="none">
                <a:solidFill>
                  <a:schemeClr val="dk1"/>
                </a:solidFill>
                <a:latin typeface="Calibri"/>
                <a:ea typeface="Calibri"/>
                <a:cs typeface="Calibri"/>
                <a:sym typeface="Calibri"/>
              </a:rPr>
              <a:t>      - multiple adults</a:t>
            </a:r>
            <a:endParaRPr/>
          </a:p>
          <a:p>
            <a:pPr marL="0" marR="0" lvl="0" indent="0" algn="l" rtl="0">
              <a:lnSpc>
                <a:spcPct val="80000"/>
              </a:lnSpc>
              <a:spcBef>
                <a:spcPts val="496"/>
              </a:spcBef>
              <a:spcAft>
                <a:spcPts val="0"/>
              </a:spcAft>
              <a:buClr>
                <a:srgbClr val="FF0000"/>
              </a:buClr>
              <a:buFont typeface="Arial"/>
              <a:buNone/>
            </a:pPr>
            <a:r>
              <a:rPr lang="en-US" sz="2480" b="0" i="0" u="none" strike="noStrike" cap="none">
                <a:solidFill>
                  <a:schemeClr val="dk1"/>
                </a:solidFill>
                <a:latin typeface="Calibri"/>
                <a:ea typeface="Calibri"/>
                <a:cs typeface="Calibri"/>
                <a:sym typeface="Calibri"/>
              </a:rPr>
              <a:t>    </a:t>
            </a:r>
            <a:endParaRPr/>
          </a:p>
        </p:txBody>
      </p:sp>
      <p:grpSp>
        <p:nvGrpSpPr>
          <p:cNvPr id="676" name="Google Shape;676;p83"/>
          <p:cNvGrpSpPr/>
          <p:nvPr/>
        </p:nvGrpSpPr>
        <p:grpSpPr>
          <a:xfrm>
            <a:off x="9525" y="6211407"/>
            <a:ext cx="9134475" cy="659292"/>
            <a:chOff x="12700" y="6211407"/>
            <a:chExt cx="9144378" cy="659292"/>
          </a:xfrm>
        </p:grpSpPr>
        <p:sp>
          <p:nvSpPr>
            <p:cNvPr id="677" name="Google Shape;677;p8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8" name="Google Shape;678;p8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9" name="Google Shape;679;p8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0" name="Google Shape;680;p83"/>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4253866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Planning for Maintenance</a:t>
            </a:r>
            <a:endParaRPr sz="4000" b="0" i="0" u="none" strike="noStrike" cap="none">
              <a:solidFill>
                <a:schemeClr val="dk1"/>
              </a:solidFill>
              <a:latin typeface="Calibri"/>
              <a:ea typeface="Calibri"/>
              <a:cs typeface="Calibri"/>
              <a:sym typeface="Calibri"/>
            </a:endParaRPr>
          </a:p>
        </p:txBody>
      </p:sp>
      <p:sp>
        <p:nvSpPr>
          <p:cNvPr id="687" name="Google Shape;687;p84"/>
          <p:cNvSpPr txBox="1">
            <a:spLocks noGrp="1"/>
          </p:cNvSpPr>
          <p:nvPr>
            <p:ph type="body" idx="1"/>
          </p:nvPr>
        </p:nvSpPr>
        <p:spPr>
          <a:xfrm>
            <a:off x="204952" y="1150884"/>
            <a:ext cx="8481848" cy="497528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Natural reinforcers - observe which specific behaviors are regularly reinforced.</a:t>
            </a: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Strategies for maintenance should consider necessary adaptations for culture or diverse learners-know student’s common experiences and challenging life circumstances.</a:t>
            </a:r>
            <a:endParaRPr sz="3200" b="0" i="0" u="sng"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Instruct the student in a selected number of such naturally reinforced behaviors such as  grooming, manners and social skills.</a:t>
            </a:r>
            <a:endParaRPr/>
          </a:p>
          <a:p>
            <a:pPr marL="342900" marR="0" lvl="0" indent="-139700" algn="l" rtl="0">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rgbClr val="FF0000"/>
              </a:buClr>
              <a:buFont typeface="Arial"/>
              <a:buNone/>
            </a:pPr>
            <a:endParaRPr sz="3200" b="0" i="0" u="none" strike="noStrike" cap="none">
              <a:solidFill>
                <a:schemeClr val="dk1"/>
              </a:solidFill>
              <a:latin typeface="Calibri"/>
              <a:ea typeface="Calibri"/>
              <a:cs typeface="Calibri"/>
              <a:sym typeface="Calibri"/>
            </a:endParaRPr>
          </a:p>
        </p:txBody>
      </p:sp>
      <p:grpSp>
        <p:nvGrpSpPr>
          <p:cNvPr id="688" name="Google Shape;688;p84"/>
          <p:cNvGrpSpPr/>
          <p:nvPr/>
        </p:nvGrpSpPr>
        <p:grpSpPr>
          <a:xfrm>
            <a:off x="9525" y="6211407"/>
            <a:ext cx="9134475" cy="659292"/>
            <a:chOff x="12700" y="6211407"/>
            <a:chExt cx="9144378" cy="659292"/>
          </a:xfrm>
        </p:grpSpPr>
        <p:sp>
          <p:nvSpPr>
            <p:cNvPr id="689" name="Google Shape;689;p8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0" name="Google Shape;690;p8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1" name="Google Shape;691;p8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2" name="Google Shape;692;p84"/>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4805756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000" b="0" i="0" u="none" strike="noStrike" cap="none">
                <a:solidFill>
                  <a:schemeClr val="dk1"/>
                </a:solidFill>
                <a:latin typeface="Calibri"/>
                <a:ea typeface="Calibri"/>
                <a:cs typeface="Calibri"/>
                <a:sym typeface="Calibri"/>
              </a:rPr>
              <a:t>Planning for Maintenance</a:t>
            </a:r>
            <a:endParaRPr sz="4000" b="0" i="0" u="none" strike="noStrike" cap="none">
              <a:solidFill>
                <a:schemeClr val="dk1"/>
              </a:solidFill>
              <a:latin typeface="Calibri"/>
              <a:ea typeface="Calibri"/>
              <a:cs typeface="Calibri"/>
              <a:sym typeface="Calibri"/>
            </a:endParaRPr>
          </a:p>
        </p:txBody>
      </p:sp>
      <p:sp>
        <p:nvSpPr>
          <p:cNvPr id="699" name="Google Shape;699;p85"/>
          <p:cNvSpPr txBox="1">
            <a:spLocks noGrp="1"/>
          </p:cNvSpPr>
          <p:nvPr>
            <p:ph type="body" idx="1"/>
          </p:nvPr>
        </p:nvSpPr>
        <p:spPr>
          <a:xfrm>
            <a:off x="315310" y="1245476"/>
            <a:ext cx="8371490" cy="48806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Teach student how to recruit or request reinforcement-tactfully ask peers or others for approval or recognition or allow themselves a treat or a break because they have finished their work.</a:t>
            </a:r>
            <a:endParaRPr/>
          </a:p>
          <a:p>
            <a:pPr marL="342900" marR="0" lvl="0" indent="-342900" algn="l" rtl="0">
              <a:spcBef>
                <a:spcPts val="64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Teach the student how to recognize reinforcement when it is offered. Gestures or facial expressions may be subtle reinforcement for many students.</a:t>
            </a:r>
            <a:endParaRPr sz="3200" b="0" i="0" u="none" strike="noStrike" cap="none">
              <a:solidFill>
                <a:schemeClr val="dk1"/>
              </a:solidFill>
              <a:latin typeface="Calibri"/>
              <a:ea typeface="Calibri"/>
              <a:cs typeface="Calibri"/>
              <a:sym typeface="Calibri"/>
            </a:endParaRPr>
          </a:p>
        </p:txBody>
      </p:sp>
      <p:grpSp>
        <p:nvGrpSpPr>
          <p:cNvPr id="700" name="Google Shape;700;p85"/>
          <p:cNvGrpSpPr/>
          <p:nvPr/>
        </p:nvGrpSpPr>
        <p:grpSpPr>
          <a:xfrm>
            <a:off x="9525" y="6211407"/>
            <a:ext cx="9134475" cy="659292"/>
            <a:chOff x="12700" y="6211407"/>
            <a:chExt cx="9144378" cy="659292"/>
          </a:xfrm>
        </p:grpSpPr>
        <p:sp>
          <p:nvSpPr>
            <p:cNvPr id="701" name="Google Shape;701;p8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2" name="Google Shape;702;p8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3" name="Google Shape;703;p8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4" name="Google Shape;704;p85"/>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28018853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6"/>
          <p:cNvSpPr txBox="1">
            <a:spLocks noGrp="1"/>
          </p:cNvSpPr>
          <p:nvPr>
            <p:ph type="title"/>
          </p:nvPr>
        </p:nvSpPr>
        <p:spPr>
          <a:xfrm>
            <a:off x="828136" y="336884"/>
            <a:ext cx="7401464" cy="1022858"/>
          </a:xfrm>
          <a:prstGeom prst="rect">
            <a:avLst/>
          </a:prstGeom>
          <a:noFill/>
          <a:ln>
            <a:noFill/>
          </a:ln>
        </p:spPr>
        <p:txBody>
          <a:bodyPr spcFirstLastPara="1" wrap="square" lIns="90475" tIns="44450" rIns="90475" bIns="44450" anchor="ctr" anchorCtr="0">
            <a:noAutofit/>
          </a:bodyPr>
          <a:lstStyle/>
          <a:p>
            <a:pPr marL="0" marR="0" lvl="0" indent="0" algn="ctr" rtl="0">
              <a:spcBef>
                <a:spcPts val="0"/>
              </a:spcBef>
              <a:spcAft>
                <a:spcPts val="0"/>
              </a:spcAft>
              <a:buClr>
                <a:schemeClr val="dk1"/>
              </a:buClr>
              <a:buFont typeface="Calibri"/>
              <a:buNone/>
            </a:pPr>
            <a:r>
              <a:rPr lang="en-US" sz="3600" b="0" i="0" u="none" strike="noStrike" cap="none">
                <a:solidFill>
                  <a:schemeClr val="dk1"/>
                </a:solidFill>
                <a:latin typeface="Calibri"/>
                <a:ea typeface="Calibri"/>
                <a:cs typeface="Calibri"/>
                <a:sym typeface="Calibri"/>
              </a:rPr>
              <a:t>Generalization and Maintenance</a:t>
            </a:r>
            <a:br>
              <a:rPr lang="en-US" sz="2880" b="0" i="1" u="none" strike="noStrike" cap="none">
                <a:solidFill>
                  <a:schemeClr val="dk1"/>
                </a:solidFill>
                <a:latin typeface="Calibri"/>
                <a:ea typeface="Calibri"/>
                <a:cs typeface="Calibri"/>
                <a:sym typeface="Calibri"/>
              </a:rPr>
            </a:br>
            <a:r>
              <a:rPr lang="en-US" sz="2520" b="0" i="1" u="none" strike="noStrike" cap="none">
                <a:solidFill>
                  <a:schemeClr val="dk1"/>
                </a:solidFill>
                <a:latin typeface="Calibri"/>
                <a:ea typeface="Calibri"/>
                <a:cs typeface="Calibri"/>
                <a:sym typeface="Calibri"/>
              </a:rPr>
              <a:t>Strategies To Use with intervention </a:t>
            </a:r>
            <a:endParaRPr sz="2520" b="0" i="0" u="none" strike="noStrike" cap="none">
              <a:solidFill>
                <a:schemeClr val="dk1"/>
              </a:solidFill>
              <a:latin typeface="Calibri"/>
              <a:ea typeface="Calibri"/>
              <a:cs typeface="Calibri"/>
              <a:sym typeface="Calibri"/>
            </a:endParaRPr>
          </a:p>
        </p:txBody>
      </p:sp>
      <p:sp>
        <p:nvSpPr>
          <p:cNvPr id="711" name="Google Shape;711;p86"/>
          <p:cNvSpPr txBox="1">
            <a:spLocks noGrp="1"/>
          </p:cNvSpPr>
          <p:nvPr>
            <p:ph type="body" idx="1"/>
          </p:nvPr>
        </p:nvSpPr>
        <p:spPr>
          <a:xfrm>
            <a:off x="669705" y="1127787"/>
            <a:ext cx="7860391" cy="5019512"/>
          </a:xfrm>
          <a:prstGeom prst="rect">
            <a:avLst/>
          </a:prstGeom>
          <a:noFill/>
          <a:ln>
            <a:noFill/>
          </a:ln>
        </p:spPr>
        <p:txBody>
          <a:bodyPr spcFirstLastPara="1" wrap="square" lIns="90475" tIns="44450" rIns="90475" bIns="44450" anchor="t" anchorCtr="0">
            <a:noAutofit/>
          </a:bodyPr>
          <a:lstStyle/>
          <a:p>
            <a:pPr marL="342900" marR="0" lvl="0" indent="-342900" algn="l" rtl="0">
              <a:lnSpc>
                <a:spcPct val="80000"/>
              </a:lnSpc>
              <a:spcBef>
                <a:spcPts val="0"/>
              </a:spcBef>
              <a:spcAft>
                <a:spcPts val="0"/>
              </a:spcAft>
              <a:buClr>
                <a:srgbClr val="FF0000"/>
              </a:buClr>
              <a:buFont typeface="Arial"/>
              <a:buNone/>
            </a:pPr>
            <a:r>
              <a:rPr lang="en-US" sz="2480" b="0" i="1" u="sng" strike="noStrike" cap="none">
                <a:solidFill>
                  <a:schemeClr val="dk1"/>
                </a:solidFill>
                <a:latin typeface="Calibri"/>
                <a:ea typeface="Calibri"/>
                <a:cs typeface="Calibri"/>
                <a:sym typeface="Calibri"/>
              </a:rPr>
              <a:t> </a:t>
            </a:r>
            <a:endParaRPr sz="3177" b="0" i="0" u="sng" strike="noStrike" cap="none">
              <a:solidFill>
                <a:schemeClr val="dk1"/>
              </a:solidFill>
              <a:latin typeface="Calibri"/>
              <a:ea typeface="Calibri"/>
              <a:cs typeface="Calibri"/>
              <a:sym typeface="Calibri"/>
            </a:endParaRPr>
          </a:p>
          <a:p>
            <a:pPr marL="342900" marR="0" lvl="0" indent="-342900" algn="l" rtl="0">
              <a:lnSpc>
                <a:spcPct val="80000"/>
              </a:lnSpc>
              <a:spcBef>
                <a:spcPts val="635"/>
              </a:spcBef>
              <a:spcAft>
                <a:spcPts val="0"/>
              </a:spcAft>
              <a:buClr>
                <a:srgbClr val="FF0000"/>
              </a:buClr>
              <a:buSzPts val="3177"/>
              <a:buFont typeface="Arial"/>
              <a:buChar char="•"/>
            </a:pPr>
            <a:r>
              <a:rPr lang="en-US" sz="3177" b="0" i="0" u="none" strike="noStrike" cap="none">
                <a:solidFill>
                  <a:schemeClr val="dk1"/>
                </a:solidFill>
                <a:latin typeface="Calibri"/>
                <a:ea typeface="Calibri"/>
                <a:cs typeface="Calibri"/>
                <a:sym typeface="Calibri"/>
              </a:rPr>
              <a:t>Use real life examples relevant to the students’ circumstances.</a:t>
            </a:r>
            <a:endParaRPr sz="3177" b="0" i="0" u="none" strike="noStrike" cap="none">
              <a:solidFill>
                <a:schemeClr val="dk1"/>
              </a:solidFill>
              <a:latin typeface="Calibri"/>
              <a:ea typeface="Calibri"/>
              <a:cs typeface="Calibri"/>
              <a:sym typeface="Calibri"/>
            </a:endParaRPr>
          </a:p>
          <a:p>
            <a:pPr marL="342900" marR="0" lvl="0" indent="-342900" algn="l" rtl="0">
              <a:lnSpc>
                <a:spcPct val="80000"/>
              </a:lnSpc>
              <a:spcBef>
                <a:spcPts val="635"/>
              </a:spcBef>
              <a:spcAft>
                <a:spcPts val="0"/>
              </a:spcAft>
              <a:buClr>
                <a:srgbClr val="FF0000"/>
              </a:buClr>
              <a:buSzPts val="3177"/>
              <a:buFont typeface="Arial"/>
              <a:buChar char="•"/>
            </a:pPr>
            <a:r>
              <a:rPr lang="en-US" sz="3177" b="0" i="0" u="none" strike="noStrike" cap="none">
                <a:solidFill>
                  <a:schemeClr val="dk1"/>
                </a:solidFill>
                <a:latin typeface="Calibri"/>
                <a:ea typeface="Calibri"/>
                <a:cs typeface="Calibri"/>
                <a:sym typeface="Calibri"/>
              </a:rPr>
              <a:t>Use existing schoolwide reinforcers.</a:t>
            </a:r>
            <a:endParaRPr sz="3177" b="0" i="0" u="none" strike="noStrike" cap="none">
              <a:solidFill>
                <a:schemeClr val="dk1"/>
              </a:solidFill>
              <a:latin typeface="Calibri"/>
              <a:ea typeface="Calibri"/>
              <a:cs typeface="Calibri"/>
              <a:sym typeface="Calibri"/>
            </a:endParaRPr>
          </a:p>
          <a:p>
            <a:pPr marL="342900" marR="0" lvl="0" indent="-342900" algn="l" rtl="0">
              <a:lnSpc>
                <a:spcPct val="80000"/>
              </a:lnSpc>
              <a:spcBef>
                <a:spcPts val="635"/>
              </a:spcBef>
              <a:spcAft>
                <a:spcPts val="0"/>
              </a:spcAft>
              <a:buClr>
                <a:srgbClr val="FF0000"/>
              </a:buClr>
              <a:buSzPts val="3177"/>
              <a:buFont typeface="Arial"/>
              <a:buChar char="•"/>
            </a:pPr>
            <a:r>
              <a:rPr lang="en-US" sz="3177" b="0" i="0" u="none" strike="noStrike" cap="none">
                <a:solidFill>
                  <a:schemeClr val="dk1"/>
                </a:solidFill>
                <a:latin typeface="Calibri"/>
                <a:ea typeface="Calibri"/>
                <a:cs typeface="Calibri"/>
                <a:sym typeface="Calibri"/>
              </a:rPr>
              <a:t>Use the language of school-wide PBS system.</a:t>
            </a:r>
            <a:endParaRPr/>
          </a:p>
          <a:p>
            <a:pPr marL="342900" marR="0" lvl="0" indent="-342900" algn="l" rtl="0">
              <a:lnSpc>
                <a:spcPct val="80000"/>
              </a:lnSpc>
              <a:spcBef>
                <a:spcPts val="635"/>
              </a:spcBef>
              <a:spcAft>
                <a:spcPts val="0"/>
              </a:spcAft>
              <a:buClr>
                <a:srgbClr val="FF0000"/>
              </a:buClr>
              <a:buSzPts val="3177"/>
              <a:buFont typeface="Arial"/>
              <a:buChar char="•"/>
            </a:pPr>
            <a:r>
              <a:rPr lang="en-US" sz="3177" b="0" i="0" u="none" strike="noStrike" cap="none">
                <a:solidFill>
                  <a:schemeClr val="dk1"/>
                </a:solidFill>
                <a:latin typeface="Calibri"/>
                <a:ea typeface="Calibri"/>
                <a:cs typeface="Calibri"/>
                <a:sym typeface="Calibri"/>
              </a:rPr>
              <a:t>Use a number of teachers or other adults. </a:t>
            </a:r>
            <a:endParaRPr sz="3177" b="0" i="0" u="none" strike="noStrike" cap="none">
              <a:solidFill>
                <a:schemeClr val="dk1"/>
              </a:solidFill>
              <a:latin typeface="Calibri"/>
              <a:ea typeface="Calibri"/>
              <a:cs typeface="Calibri"/>
              <a:sym typeface="Calibri"/>
            </a:endParaRPr>
          </a:p>
          <a:p>
            <a:pPr marL="342900" marR="0" lvl="0" indent="-342900" algn="l" rtl="0">
              <a:lnSpc>
                <a:spcPct val="80000"/>
              </a:lnSpc>
              <a:spcBef>
                <a:spcPts val="635"/>
              </a:spcBef>
              <a:spcAft>
                <a:spcPts val="0"/>
              </a:spcAft>
              <a:buClr>
                <a:srgbClr val="FF0000"/>
              </a:buClr>
              <a:buSzPts val="3177"/>
              <a:buFont typeface="Arial"/>
              <a:buChar char="•"/>
            </a:pPr>
            <a:r>
              <a:rPr lang="en-US" sz="3177" b="0" i="0" u="none" strike="noStrike" cap="none">
                <a:solidFill>
                  <a:schemeClr val="dk1"/>
                </a:solidFill>
                <a:latin typeface="Calibri"/>
                <a:ea typeface="Calibri"/>
                <a:cs typeface="Calibri"/>
                <a:sym typeface="Calibri"/>
              </a:rPr>
              <a:t>Continue training for a sufficient amount of time.</a:t>
            </a:r>
            <a:endParaRPr/>
          </a:p>
          <a:p>
            <a:pPr marL="342900" marR="0" lvl="0" indent="-342900" algn="l" rtl="0">
              <a:lnSpc>
                <a:spcPct val="80000"/>
              </a:lnSpc>
              <a:spcBef>
                <a:spcPts val="635"/>
              </a:spcBef>
              <a:spcAft>
                <a:spcPts val="0"/>
              </a:spcAft>
              <a:buClr>
                <a:srgbClr val="FF0000"/>
              </a:buClr>
              <a:buSzPts val="3177"/>
              <a:buFont typeface="Arial"/>
              <a:buChar char="•"/>
            </a:pPr>
            <a:r>
              <a:rPr lang="en-US" sz="3177" b="0" i="0" u="none" strike="noStrike" cap="none">
                <a:solidFill>
                  <a:schemeClr val="dk1"/>
                </a:solidFill>
                <a:latin typeface="Calibri"/>
                <a:ea typeface="Calibri"/>
                <a:cs typeface="Calibri"/>
                <a:sym typeface="Calibri"/>
              </a:rPr>
              <a:t>Be present first few occasions when student is practicing in generalized setting. </a:t>
            </a:r>
            <a:endParaRPr sz="3177" b="0" i="0" u="none" strike="noStrike" cap="none">
              <a:solidFill>
                <a:schemeClr val="dk1"/>
              </a:solidFill>
              <a:latin typeface="Calibri"/>
              <a:ea typeface="Calibri"/>
              <a:cs typeface="Calibri"/>
              <a:sym typeface="Calibri"/>
            </a:endParaRPr>
          </a:p>
          <a:p>
            <a:pPr marL="342900" marR="0" lvl="0" indent="-195262" algn="l" rtl="0">
              <a:lnSpc>
                <a:spcPct val="80000"/>
              </a:lnSpc>
              <a:spcBef>
                <a:spcPts val="465"/>
              </a:spcBef>
              <a:spcAft>
                <a:spcPts val="0"/>
              </a:spcAft>
              <a:buClr>
                <a:srgbClr val="FF0000"/>
              </a:buClr>
              <a:buSzPts val="2325"/>
              <a:buFont typeface="Arial"/>
              <a:buNone/>
            </a:pPr>
            <a:endParaRPr sz="2325" b="0" i="0" u="none" strike="noStrike" cap="none">
              <a:solidFill>
                <a:schemeClr val="dk1"/>
              </a:solidFill>
              <a:latin typeface="Calibri"/>
              <a:ea typeface="Calibri"/>
              <a:cs typeface="Calibri"/>
              <a:sym typeface="Calibri"/>
            </a:endParaRPr>
          </a:p>
          <a:p>
            <a:pPr marL="342900" marR="0" lvl="0" indent="-195262" algn="l" rtl="0">
              <a:lnSpc>
                <a:spcPct val="80000"/>
              </a:lnSpc>
              <a:spcBef>
                <a:spcPts val="465"/>
              </a:spcBef>
              <a:spcAft>
                <a:spcPts val="0"/>
              </a:spcAft>
              <a:buClr>
                <a:srgbClr val="FF0000"/>
              </a:buClr>
              <a:buSzPts val="2325"/>
              <a:buFont typeface="Arial"/>
              <a:buNone/>
            </a:pPr>
            <a:endParaRPr sz="2325" b="0" i="0" u="none" strike="noStrike" cap="none">
              <a:solidFill>
                <a:schemeClr val="dk1"/>
              </a:solidFill>
              <a:latin typeface="Calibri"/>
              <a:ea typeface="Calibri"/>
              <a:cs typeface="Calibri"/>
              <a:sym typeface="Calibri"/>
            </a:endParaRPr>
          </a:p>
          <a:p>
            <a:pPr marL="342900" marR="0" lvl="0" indent="-342900" algn="l" rtl="0">
              <a:lnSpc>
                <a:spcPct val="80000"/>
              </a:lnSpc>
              <a:spcBef>
                <a:spcPts val="341"/>
              </a:spcBef>
              <a:spcAft>
                <a:spcPts val="0"/>
              </a:spcAft>
              <a:buClr>
                <a:srgbClr val="FF0000"/>
              </a:buClr>
              <a:buFont typeface="Arial"/>
              <a:buNone/>
            </a:pPr>
            <a:endParaRPr sz="1704" b="0" i="0" u="none" strike="noStrike" cap="none">
              <a:solidFill>
                <a:schemeClr val="dk1"/>
              </a:solidFill>
              <a:latin typeface="Calibri"/>
              <a:ea typeface="Calibri"/>
              <a:cs typeface="Calibri"/>
              <a:sym typeface="Calibri"/>
            </a:endParaRPr>
          </a:p>
        </p:txBody>
      </p:sp>
      <p:grpSp>
        <p:nvGrpSpPr>
          <p:cNvPr id="712" name="Google Shape;712;p86"/>
          <p:cNvGrpSpPr/>
          <p:nvPr/>
        </p:nvGrpSpPr>
        <p:grpSpPr>
          <a:xfrm>
            <a:off x="9525" y="6211407"/>
            <a:ext cx="9134475" cy="659292"/>
            <a:chOff x="12700" y="6211407"/>
            <a:chExt cx="9144378" cy="659292"/>
          </a:xfrm>
        </p:grpSpPr>
        <p:sp>
          <p:nvSpPr>
            <p:cNvPr id="713" name="Google Shape;713;p86"/>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4" name="Google Shape;714;p86"/>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5" name="Google Shape;715;p86"/>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6" name="Google Shape;716;p86"/>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MO SW-PBS</a:t>
              </a:r>
              <a:endParaRPr/>
            </a:p>
          </p:txBody>
        </p:sp>
      </p:grpSp>
    </p:spTree>
    <p:extLst>
      <p:ext uri="{BB962C8B-B14F-4D97-AF65-F5344CB8AC3E}">
        <p14:creationId xmlns:p14="http://schemas.microsoft.com/office/powerpoint/2010/main" val="231105682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16377</Words>
  <Application>Microsoft Office PowerPoint</Application>
  <PresentationFormat>On-screen Show (4:3)</PresentationFormat>
  <Paragraphs>1572</Paragraphs>
  <Slides>174</Slides>
  <Notes>142</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174</vt:i4>
      </vt:variant>
    </vt:vector>
  </HeadingPairs>
  <TitlesOfParts>
    <vt:vector size="181" baseType="lpstr">
      <vt:lpstr>Arial</vt:lpstr>
      <vt:lpstr>Calibri</vt:lpstr>
      <vt:lpstr>Engravers MT</vt:lpstr>
      <vt:lpstr>Tahoma</vt:lpstr>
      <vt:lpstr>Times</vt:lpstr>
      <vt:lpstr>Times New Roman</vt:lpstr>
      <vt:lpstr>Office Theme</vt:lpstr>
      <vt:lpstr>Team Workshop for SW-PBS Teams:  Session  – Check-In, Check-Out MO SW-PBS Tier 2 Training    </vt:lpstr>
      <vt:lpstr>PowerPoint Presentation</vt:lpstr>
      <vt:lpstr>Team Workshop for SW-PBS Teams:  Session  – Check-In, Check-Out MO SW-PBS Tier 2 Training    </vt:lpstr>
      <vt:lpstr>Working Agreements</vt:lpstr>
      <vt:lpstr>Attention Signal Practice</vt:lpstr>
      <vt:lpstr>Introductions</vt:lpstr>
      <vt:lpstr>Session Outcomes</vt:lpstr>
      <vt:lpstr>Session Outcomes</vt:lpstr>
      <vt:lpstr>Session Outcomes</vt:lpstr>
      <vt:lpstr>Reflective Questions</vt:lpstr>
      <vt:lpstr>Lesson 1: CICO Intro Overview</vt:lpstr>
      <vt:lpstr>Lesson 1: CICO Intro Overview</vt:lpstr>
      <vt:lpstr>Crone, D. A., Hawken, L. S. &amp; Horner, R. H.  (2010).  Responding to Problem Behavior in Schools:  The Behavior Education Program.  New York:  Guilford Press. </vt:lpstr>
      <vt:lpstr>Which Students Will Benefit?</vt:lpstr>
      <vt:lpstr>PowerPoint Presentation</vt:lpstr>
      <vt:lpstr>Implementation Example</vt:lpstr>
      <vt:lpstr>Check in Example</vt:lpstr>
      <vt:lpstr>Implementation Example</vt:lpstr>
      <vt:lpstr>Implementation Example</vt:lpstr>
      <vt:lpstr>Check Out Example</vt:lpstr>
      <vt:lpstr>Implementation Example</vt:lpstr>
      <vt:lpstr>Implementation Example</vt:lpstr>
      <vt:lpstr>Why does CICO Work?</vt:lpstr>
      <vt:lpstr>Why Does CICO Work?</vt:lpstr>
      <vt:lpstr>Lesson 2: CICO Program Design</vt:lpstr>
      <vt:lpstr>Lesson 2: CICO Program Design</vt:lpstr>
      <vt:lpstr>Resources Needed</vt:lpstr>
      <vt:lpstr>Activity: CICO Coordinator  and Facilitator</vt:lpstr>
      <vt:lpstr> CICO Host Environment   </vt:lpstr>
      <vt:lpstr>Discussion: CICO Classrooms</vt:lpstr>
      <vt:lpstr>Number of Students Served</vt:lpstr>
      <vt:lpstr>Lesson 3: CICO Daily Progress Report</vt:lpstr>
      <vt:lpstr>Lesson 3: CICO Daily Progress Report</vt:lpstr>
      <vt:lpstr>Daily Progress Report (DPR)  </vt:lpstr>
      <vt:lpstr>Daily Progress Report (DPR)</vt:lpstr>
      <vt:lpstr>Daily Progress Report (DPR)</vt:lpstr>
      <vt:lpstr>PowerPoint Presentation</vt:lpstr>
      <vt:lpstr>PowerPoint Presentation</vt:lpstr>
      <vt:lpstr>PowerPoint Presentation</vt:lpstr>
      <vt:lpstr>Activity: DPR Design</vt:lpstr>
      <vt:lpstr>Discussion:  Daily Progress Report (DPR) Planning      </vt:lpstr>
      <vt:lpstr>Lesson 4: CICO Reinforcement System</vt:lpstr>
      <vt:lpstr>Lesson 4: CICO Reinforcement System</vt:lpstr>
      <vt:lpstr> Reinforcement System</vt:lpstr>
      <vt:lpstr>Reinforcement System</vt:lpstr>
      <vt:lpstr>Reinforcing Staff</vt:lpstr>
      <vt:lpstr>Ideas to Encourage Staff</vt:lpstr>
      <vt:lpstr>Teacher Tangible</vt:lpstr>
      <vt:lpstr>Dr. Dunham’s Dollars</vt:lpstr>
      <vt:lpstr>Discussion:  Program Design Planning</vt:lpstr>
      <vt:lpstr>Referral Response</vt:lpstr>
      <vt:lpstr>Lesson 5: CICO Identification and Data Management</vt:lpstr>
      <vt:lpstr>Lesson 5: CICO Identification and Data Management</vt:lpstr>
      <vt:lpstr>Identifying CICO Participants</vt:lpstr>
      <vt:lpstr>Data Management</vt:lpstr>
      <vt:lpstr>Advanced Tiers Spreadsheet – Collecting Student Information</vt:lpstr>
      <vt:lpstr>Advanced Tiers Spreadsheet –  Recording Student Data</vt:lpstr>
      <vt:lpstr>Advanced Tiers Spreadsheet –  Main Menu</vt:lpstr>
      <vt:lpstr>PowerPoint Presentation</vt:lpstr>
      <vt:lpstr>Advanced Tiers Spreadsheet –  Main Menu</vt:lpstr>
      <vt:lpstr>PowerPoint Presentation</vt:lpstr>
      <vt:lpstr>Advanced Tiers Spreadsheet –  Example Student Data</vt:lpstr>
      <vt:lpstr>    Discussion:                   Collect Performance Data</vt:lpstr>
      <vt:lpstr>Monitoring Progress</vt:lpstr>
      <vt:lpstr>Monitoring Progress</vt:lpstr>
      <vt:lpstr>Implementation Example  Monitoring Progress</vt:lpstr>
      <vt:lpstr>Discussion: Monitoring Progress</vt:lpstr>
      <vt:lpstr>Data Decision Rules</vt:lpstr>
      <vt:lpstr>Interpreting Student Data</vt:lpstr>
      <vt:lpstr>PowerPoint Presentation</vt:lpstr>
      <vt:lpstr>Positive Response</vt:lpstr>
      <vt:lpstr>Positive Response</vt:lpstr>
      <vt:lpstr>Data Decision Rules</vt:lpstr>
      <vt:lpstr>PowerPoint Presentation</vt:lpstr>
      <vt:lpstr>Questionable Response</vt:lpstr>
      <vt:lpstr>Questionable Response to Intervention</vt:lpstr>
      <vt:lpstr>Data Decision Rules</vt:lpstr>
      <vt:lpstr>Fidelity of Implementation</vt:lpstr>
      <vt:lpstr>Data Decision Rules</vt:lpstr>
      <vt:lpstr>Questionable Response</vt:lpstr>
      <vt:lpstr>Questionable Response</vt:lpstr>
      <vt:lpstr>PowerPoint Presentation</vt:lpstr>
      <vt:lpstr>Poor Response</vt:lpstr>
      <vt:lpstr>Poor Response to the Intervention </vt:lpstr>
      <vt:lpstr>Data Decision Rules</vt:lpstr>
      <vt:lpstr>Decision Rules </vt:lpstr>
      <vt:lpstr>Decision Rules – Poor Response</vt:lpstr>
      <vt:lpstr>Tier 2 Pre-Meeting Organizer</vt:lpstr>
      <vt:lpstr>Discussion: Use Student Data  to Make Decisions </vt:lpstr>
      <vt:lpstr>Lesson 6: CICO Self Management, Fading, and Graduation</vt:lpstr>
      <vt:lpstr>Lesson 6: CICO Self Management, Fading, and Graduation</vt:lpstr>
      <vt:lpstr>Generalization and Maintenance</vt:lpstr>
      <vt:lpstr>Generalization and Maintenance</vt:lpstr>
      <vt:lpstr>Generalization and Maintenance</vt:lpstr>
      <vt:lpstr> Generalization and Maintenance</vt:lpstr>
      <vt:lpstr>Planning for Generalization</vt:lpstr>
      <vt:lpstr>Planning for Maintenance</vt:lpstr>
      <vt:lpstr>Planning for Maintenance</vt:lpstr>
      <vt:lpstr>Generalization and Maintenance Strategies To Use with intervention </vt:lpstr>
      <vt:lpstr>Discussion:  Generalization and Maintenance</vt:lpstr>
      <vt:lpstr> Fading and Graduation</vt:lpstr>
      <vt:lpstr>Guidelines for Fading</vt:lpstr>
      <vt:lpstr>Guidelines for Fading</vt:lpstr>
      <vt:lpstr>Guidelines for Fading</vt:lpstr>
      <vt:lpstr>PowerPoint Presentation</vt:lpstr>
      <vt:lpstr>Fading Example</vt:lpstr>
      <vt:lpstr>Fading to Self-Monitoring</vt:lpstr>
      <vt:lpstr>Fading to Self-Monitoring</vt:lpstr>
      <vt:lpstr>Supporting Students After Graduation from CICO</vt:lpstr>
      <vt:lpstr> Discussion: Self-Management, Fading and Graduation</vt:lpstr>
      <vt:lpstr>Discussion: Self-Management, Fading and Graduation Planning      </vt:lpstr>
      <vt:lpstr>Lesson 7: CICO Training Staff, Students, and Families</vt:lpstr>
      <vt:lpstr>Lesson 7: CICO Training Staff, Students, and Families</vt:lpstr>
      <vt:lpstr>Training for Staff, Students, and Families</vt:lpstr>
      <vt:lpstr>      Plan for Staff/Teacher Training</vt:lpstr>
      <vt:lpstr>      Plan for Staff/Teacher Training</vt:lpstr>
      <vt:lpstr>Teacher Positive</vt:lpstr>
      <vt:lpstr>Teacher Corrective</vt:lpstr>
      <vt:lpstr>Discussion: Teaching Staff to Implement the Program</vt:lpstr>
      <vt:lpstr>Discussion: Teaching Staff to Implement the Program</vt:lpstr>
      <vt:lpstr>Plan for Student Training</vt:lpstr>
      <vt:lpstr>Discussion: Teaching Students to Participate in the Program</vt:lpstr>
      <vt:lpstr>Discussion: Teaching Students to Participate in the Program</vt:lpstr>
      <vt:lpstr> Plan for Parent Training</vt:lpstr>
      <vt:lpstr>Discussion: Teaching Parents to Participate in the Program</vt:lpstr>
      <vt:lpstr>Discussion: Teaching Parents to Participate in the Program</vt:lpstr>
      <vt:lpstr>Lesson 8: CICO Evaluate Program Outcomes</vt:lpstr>
      <vt:lpstr>Lesson 8: CICO Evaluate Program Outcomes</vt:lpstr>
      <vt:lpstr>Were All Parts of the  Intervention Provided Accurately?</vt:lpstr>
      <vt:lpstr>Monitoring Fidelity of  Intervention Implementation</vt:lpstr>
      <vt:lpstr>Fidelity of Intervention Implementation</vt:lpstr>
      <vt:lpstr>Fidelity of Intervention Implementation</vt:lpstr>
      <vt:lpstr>Measuring Fidelity of Implementation</vt:lpstr>
      <vt:lpstr>Measuring Fidelity of Implementation</vt:lpstr>
      <vt:lpstr>Fidelity of Intervention Implementation</vt:lpstr>
      <vt:lpstr>PowerPoint Presentation</vt:lpstr>
      <vt:lpstr>Social Validity</vt:lpstr>
      <vt:lpstr>Social Validity</vt:lpstr>
      <vt:lpstr>Social Validity</vt:lpstr>
      <vt:lpstr>Monitoring Intervention Outcomes</vt:lpstr>
      <vt:lpstr>Monitoring Intervention Outcomes</vt:lpstr>
      <vt:lpstr>Monitoring Intervention Outcomes</vt:lpstr>
      <vt:lpstr>Intervention Outcomes</vt:lpstr>
      <vt:lpstr>Discussion:  Fidelity, Social Validity, Outcomes</vt:lpstr>
      <vt:lpstr>Intervention Essential Features (IEF)</vt:lpstr>
      <vt:lpstr>Intervention Essential Features (IEF)</vt:lpstr>
      <vt:lpstr>PowerPoint Presentation</vt:lpstr>
      <vt:lpstr>Activity:  Tier 2 Staff Handbook</vt:lpstr>
      <vt:lpstr>Discussion: Tier 2 Handbook</vt:lpstr>
      <vt:lpstr>Lesson 9: Modifying CICO for Some Students</vt:lpstr>
      <vt:lpstr>Lesson 9: Modifying CICO for Some Students</vt:lpstr>
      <vt:lpstr>How Do We Intensify the Intervention?</vt:lpstr>
      <vt:lpstr>How Do We Intensify the Intervention?</vt:lpstr>
      <vt:lpstr>How Do We Intensify the Intervention?</vt:lpstr>
      <vt:lpstr>How Do We Intensify the Intervention?</vt:lpstr>
      <vt:lpstr>How Do We Intensify the Intervention?</vt:lpstr>
      <vt:lpstr>Example Modifications for the CICO Intervention</vt:lpstr>
      <vt:lpstr>Lesson 10: CICO Adaptations for Preschool</vt:lpstr>
      <vt:lpstr>Lesson 10: CICO Adaptations for Preschool</vt:lpstr>
      <vt:lpstr>Preschool Implementation</vt:lpstr>
      <vt:lpstr>Early Childhood DPR</vt:lpstr>
      <vt:lpstr>Lesson 11: CICO Adaptations for High School</vt:lpstr>
      <vt:lpstr>Lesson 11: CICO Adaptations for High School</vt:lpstr>
      <vt:lpstr>Middle School Implementation</vt:lpstr>
      <vt:lpstr>High School Implementation</vt:lpstr>
      <vt:lpstr>Lesson 12: CICO Cultural Considerations</vt:lpstr>
      <vt:lpstr>Lesson 12: CICO Cultural Considerations</vt:lpstr>
      <vt:lpstr>Culture Considerations</vt:lpstr>
      <vt:lpstr>Cultural Adaptations to Consider</vt:lpstr>
      <vt:lpstr>Resources</vt:lpstr>
      <vt:lpstr>Resources</vt:lpstr>
      <vt:lpstr>Resources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 Check-Out</dc:title>
  <dc:creator>Jodi Arnold</dc:creator>
  <cp:lastModifiedBy>Jodi Arnold</cp:lastModifiedBy>
  <cp:revision>3</cp:revision>
  <dcterms:modified xsi:type="dcterms:W3CDTF">2020-09-10T15:30:30Z</dcterms:modified>
</cp:coreProperties>
</file>