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84"/>
  </p:notesMasterIdLst>
  <p:handoutMasterIdLst>
    <p:handoutMasterId r:id="rId85"/>
  </p:handoutMasterIdLst>
  <p:sldIdLst>
    <p:sldId id="597" r:id="rId5"/>
    <p:sldId id="596" r:id="rId6"/>
    <p:sldId id="559" r:id="rId7"/>
    <p:sldId id="457" r:id="rId8"/>
    <p:sldId id="458" r:id="rId9"/>
    <p:sldId id="402" r:id="rId10"/>
    <p:sldId id="424" r:id="rId11"/>
    <p:sldId id="586" r:id="rId12"/>
    <p:sldId id="587" r:id="rId13"/>
    <p:sldId id="589" r:id="rId14"/>
    <p:sldId id="346" r:id="rId15"/>
    <p:sldId id="355" r:id="rId16"/>
    <p:sldId id="356" r:id="rId17"/>
    <p:sldId id="516" r:id="rId18"/>
    <p:sldId id="357" r:id="rId19"/>
    <p:sldId id="517" r:id="rId20"/>
    <p:sldId id="518" r:id="rId21"/>
    <p:sldId id="519" r:id="rId22"/>
    <p:sldId id="520" r:id="rId23"/>
    <p:sldId id="358" r:id="rId24"/>
    <p:sldId id="521" r:id="rId25"/>
    <p:sldId id="463" r:id="rId26"/>
    <p:sldId id="347" r:id="rId27"/>
    <p:sldId id="588" r:id="rId28"/>
    <p:sldId id="568" r:id="rId29"/>
    <p:sldId id="590" r:id="rId30"/>
    <p:sldId id="591" r:id="rId31"/>
    <p:sldId id="367" r:id="rId32"/>
    <p:sldId id="574" r:id="rId33"/>
    <p:sldId id="468" r:id="rId34"/>
    <p:sldId id="467" r:id="rId35"/>
    <p:sldId id="369" r:id="rId36"/>
    <p:sldId id="368" r:id="rId37"/>
    <p:sldId id="370" r:id="rId38"/>
    <p:sldId id="483" r:id="rId39"/>
    <p:sldId id="484" r:id="rId40"/>
    <p:sldId id="522" r:id="rId41"/>
    <p:sldId id="503" r:id="rId42"/>
    <p:sldId id="549" r:id="rId43"/>
    <p:sldId id="504" r:id="rId44"/>
    <p:sldId id="505" r:id="rId45"/>
    <p:sldId id="506" r:id="rId46"/>
    <p:sldId id="375" r:id="rId47"/>
    <p:sldId id="565" r:id="rId48"/>
    <p:sldId id="592" r:id="rId49"/>
    <p:sldId id="593" r:id="rId50"/>
    <p:sldId id="560" r:id="rId51"/>
    <p:sldId id="488" r:id="rId52"/>
    <p:sldId id="384" r:id="rId53"/>
    <p:sldId id="385" r:id="rId54"/>
    <p:sldId id="543" r:id="rId55"/>
    <p:sldId id="377" r:id="rId56"/>
    <p:sldId id="382" r:id="rId57"/>
    <p:sldId id="378" r:id="rId58"/>
    <p:sldId id="379" r:id="rId59"/>
    <p:sldId id="380" r:id="rId60"/>
    <p:sldId id="381" r:id="rId61"/>
    <p:sldId id="561" r:id="rId62"/>
    <p:sldId id="556" r:id="rId63"/>
    <p:sldId id="472" r:id="rId64"/>
    <p:sldId id="477" r:id="rId65"/>
    <p:sldId id="581" r:id="rId66"/>
    <p:sldId id="582" r:id="rId67"/>
    <p:sldId id="489" r:id="rId68"/>
    <p:sldId id="562" r:id="rId69"/>
    <p:sldId id="544" r:id="rId70"/>
    <p:sldId id="585" r:id="rId71"/>
    <p:sldId id="547" r:id="rId72"/>
    <p:sldId id="542" r:id="rId73"/>
    <p:sldId id="545" r:id="rId74"/>
    <p:sldId id="537" r:id="rId75"/>
    <p:sldId id="540" r:id="rId76"/>
    <p:sldId id="530" r:id="rId77"/>
    <p:sldId id="594" r:id="rId78"/>
    <p:sldId id="595" r:id="rId79"/>
    <p:sldId id="292" r:id="rId80"/>
    <p:sldId id="295" r:id="rId81"/>
    <p:sldId id="296" r:id="rId82"/>
    <p:sldId id="570"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or Notes - Delete this Section!" id="{299DFB6B-31B3-394E-A8E2-F6FE29576368}">
          <p14:sldIdLst>
            <p14:sldId id="597"/>
            <p14:sldId id="596"/>
          </p14:sldIdLst>
        </p14:section>
        <p14:section name="Introduction" id="{EA6ABB16-51C7-4145-B7AF-CEB1B01D5199}">
          <p14:sldIdLst>
            <p14:sldId id="559"/>
            <p14:sldId id="457"/>
            <p14:sldId id="458"/>
            <p14:sldId id="402"/>
          </p14:sldIdLst>
        </p14:section>
        <p14:section name="Session Outcomes &amp; Reflective Questions" id="{4D7FC79F-B2CE-6F44-91E1-EB8304EB620C}">
          <p14:sldIdLst>
            <p14:sldId id="424"/>
            <p14:sldId id="586"/>
          </p14:sldIdLst>
        </p14:section>
        <p14:section name="Lesson 1: Introduction to Encouraging" id="{0CF7402D-73CF-B549-8ECC-1AD06815C330}">
          <p14:sldIdLst>
            <p14:sldId id="587"/>
            <p14:sldId id="589"/>
            <p14:sldId id="346"/>
            <p14:sldId id="355"/>
            <p14:sldId id="356"/>
            <p14:sldId id="516"/>
            <p14:sldId id="357"/>
            <p14:sldId id="517"/>
            <p14:sldId id="518"/>
            <p14:sldId id="519"/>
            <p14:sldId id="520"/>
            <p14:sldId id="358"/>
            <p14:sldId id="521"/>
            <p14:sldId id="463"/>
            <p14:sldId id="347"/>
            <p14:sldId id="588"/>
            <p14:sldId id="568"/>
          </p14:sldIdLst>
        </p14:section>
        <p14:section name="Lesson 2: Positive Specific Feedback" id="{E569C458-B06D-9241-B7FC-F01ECD3D9D2C}">
          <p14:sldIdLst>
            <p14:sldId id="590"/>
            <p14:sldId id="591"/>
            <p14:sldId id="367"/>
            <p14:sldId id="574"/>
            <p14:sldId id="468"/>
            <p14:sldId id="467"/>
            <p14:sldId id="369"/>
            <p14:sldId id="368"/>
            <p14:sldId id="370"/>
            <p14:sldId id="483"/>
            <p14:sldId id="484"/>
            <p14:sldId id="522"/>
            <p14:sldId id="503"/>
            <p14:sldId id="549"/>
            <p14:sldId id="504"/>
            <p14:sldId id="505"/>
            <p14:sldId id="506"/>
            <p14:sldId id="375"/>
            <p14:sldId id="565"/>
          </p14:sldIdLst>
        </p14:section>
        <p14:section name="Lesson 3: Tangible Reinforcers" id="{C7AD35D8-13D3-324B-B04B-D81A247A53A0}">
          <p14:sldIdLst>
            <p14:sldId id="592"/>
            <p14:sldId id="593"/>
            <p14:sldId id="560"/>
            <p14:sldId id="488"/>
            <p14:sldId id="384"/>
            <p14:sldId id="385"/>
            <p14:sldId id="543"/>
            <p14:sldId id="377"/>
            <p14:sldId id="382"/>
            <p14:sldId id="378"/>
            <p14:sldId id="379"/>
            <p14:sldId id="380"/>
            <p14:sldId id="381"/>
            <p14:sldId id="561"/>
            <p14:sldId id="556"/>
            <p14:sldId id="472"/>
            <p14:sldId id="477"/>
            <p14:sldId id="581"/>
            <p14:sldId id="582"/>
            <p14:sldId id="489"/>
            <p14:sldId id="562"/>
            <p14:sldId id="544"/>
            <p14:sldId id="585"/>
            <p14:sldId id="547"/>
            <p14:sldId id="542"/>
            <p14:sldId id="545"/>
            <p14:sldId id="537"/>
            <p14:sldId id="540"/>
            <p14:sldId id="530"/>
          </p14:sldIdLst>
        </p14:section>
        <p14:section name="Lesson 4: Monitoring Use of" id="{7AFEE33D-515B-3B45-9F71-95153BD0FF08}">
          <p14:sldIdLst>
            <p14:sldId id="594"/>
            <p14:sldId id="595"/>
            <p14:sldId id="292"/>
            <p14:sldId id="295"/>
            <p14:sldId id="296"/>
          </p14:sldIdLst>
        </p14:section>
        <p14:section name="Next Session &amp; Contact Information" id="{7DA34C0B-E162-EC4C-8100-F6030903FCCD}">
          <p14:sldIdLst>
            <p14:sldId id="5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E7FA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366" autoAdjust="0"/>
    <p:restoredTop sz="59138" autoAdjust="0"/>
  </p:normalViewPr>
  <p:slideViewPr>
    <p:cSldViewPr snapToGrid="0" snapToObjects="1">
      <p:cViewPr varScale="1">
        <p:scale>
          <a:sx n="66" d="100"/>
          <a:sy n="66" d="100"/>
        </p:scale>
        <p:origin x="2400"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496"/>
    </p:cViewPr>
  </p:sorterViewPr>
  <p:notesViewPr>
    <p:cSldViewPr snapToGrid="0" snapToObjects="1">
      <p:cViewPr varScale="1">
        <p:scale>
          <a:sx n="44" d="100"/>
          <a:sy n="44" d="100"/>
        </p:scale>
        <p:origin x="-21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FB762B-1AB4-7149-9A47-D222CCAF76D7}" type="datetimeFigureOut">
              <a:rPr lang="en-US" smtClean="0"/>
              <a:pPr/>
              <a:t>4/26/20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614579-F112-034A-9ABE-7050F67F9B99}" type="slidenum">
              <a:rPr lang="en-US" smtClean="0"/>
              <a:pPr/>
              <a:t>‹#›</a:t>
            </a:fld>
            <a:endParaRPr lang="en-US"/>
          </a:p>
        </p:txBody>
      </p:sp>
    </p:spTree>
    <p:extLst>
      <p:ext uri="{BB962C8B-B14F-4D97-AF65-F5344CB8AC3E}">
        <p14:creationId xmlns:p14="http://schemas.microsoft.com/office/powerpoint/2010/main" val="358630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0E9B8-F6FA-DA48-900D-304F968A2FA6}" type="datetimeFigureOut">
              <a:rPr lang="en-US" smtClean="0"/>
              <a:pPr/>
              <a:t>4/26/20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5B4DD-DD12-5549-9756-868EB0781E70}" type="slidenum">
              <a:rPr lang="en-US" smtClean="0"/>
              <a:pPr/>
              <a:t>‹#›</a:t>
            </a:fld>
            <a:endParaRPr lang="en-US" dirty="0"/>
          </a:p>
        </p:txBody>
      </p:sp>
    </p:spTree>
    <p:extLst>
      <p:ext uri="{BB962C8B-B14F-4D97-AF65-F5344CB8AC3E}">
        <p14:creationId xmlns:p14="http://schemas.microsoft.com/office/powerpoint/2010/main" val="4190051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a:latin typeface="Arial" panose="020B0604020202020204" pitchFamily="34" charset="0"/>
            </a:endParaRPr>
          </a:p>
          <a:p>
            <a:pPr marL="228600" indent="-228600" eaLnBrk="1" hangingPunct="1">
              <a:spcBef>
                <a:spcPct val="0"/>
              </a:spcBef>
            </a:pPr>
            <a:endParaRPr lang="en-US">
              <a:latin typeface="Arial" panose="020B0604020202020204" pitchFamily="34" charset="0"/>
            </a:endParaRPr>
          </a:p>
          <a:p>
            <a:pPr marL="228600" indent="-228600" eaLnBrk="1" hangingPunct="1">
              <a:spcBef>
                <a:spcPct val="0"/>
              </a:spcBef>
            </a:pPr>
            <a:endParaRPr lang="en-US">
              <a:latin typeface="Arial" panose="020B0604020202020204" pitchFamily="34" charset="0"/>
            </a:endParaRPr>
          </a:p>
        </p:txBody>
      </p:sp>
      <p:sp>
        <p:nvSpPr>
          <p:cNvPr id="1013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B211D5-D1C6-4A3C-BBCA-C55C4F2F0857}" type="slidenum">
              <a:rPr lang="en-US">
                <a:latin typeface="Calibri" panose="020F0502020204030204" pitchFamily="34" charset="0"/>
                <a:ea typeface="ＭＳ Ｐゴシック" panose="020B0600070205080204" pitchFamily="34" charset="-128"/>
              </a:rPr>
              <a:pPr eaLnBrk="1" hangingPunct="1"/>
              <a:t>1</a:t>
            </a:fld>
            <a:endParaRPr 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20907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then say,</a:t>
            </a:r>
          </a:p>
          <a:p>
            <a:r>
              <a:rPr lang="en-US" b="0" dirty="0"/>
              <a:t>“</a:t>
            </a:r>
            <a:r>
              <a:rPr lang="en-US" sz="1200" b="0" i="0" u="none" strike="noStrike" kern="1200" baseline="0" dirty="0">
                <a:solidFill>
                  <a:schemeClr val="tx1"/>
                </a:solidFill>
                <a:latin typeface="+mn-lt"/>
                <a:ea typeface="+mn-ea"/>
                <a:cs typeface="+mn-cs"/>
              </a:rPr>
              <a:t>In the ABC’s of behavior, non</a:t>
            </a:r>
            <a:r>
              <a:rPr lang="en-US" dirty="0"/>
              <a:t>-contingent</a:t>
            </a:r>
            <a:r>
              <a:rPr lang="en-US" baseline="0" dirty="0"/>
              <a:t> attention serves as an a</a:t>
            </a:r>
            <a:r>
              <a:rPr lang="en-US" i="1" baseline="0" dirty="0"/>
              <a:t>ntecedent</a:t>
            </a:r>
            <a:r>
              <a:rPr lang="en-US" baseline="0" dirty="0"/>
              <a:t>. </a:t>
            </a:r>
            <a:r>
              <a:rPr lang="en-US" sz="1200" b="0" i="0" u="none" strike="noStrike" kern="1200" baseline="0" dirty="0">
                <a:solidFill>
                  <a:schemeClr val="tx1"/>
                </a:solidFill>
                <a:latin typeface="+mn-lt"/>
                <a:ea typeface="+mn-ea"/>
                <a:cs typeface="+mn-cs"/>
              </a:rPr>
              <a:t>Given that some instances of inappropriate behavior are based on a need for attention, providing sufficient non-contingent attention can result in reducing the frequency of problem behavior.”</a:t>
            </a:r>
            <a:endParaRPr lang="en-US" baseline="0" dirty="0"/>
          </a:p>
          <a:p>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13</a:t>
            </a:fld>
            <a:endParaRPr lang="en-US" dirty="0"/>
          </a:p>
        </p:txBody>
      </p:sp>
    </p:spTree>
    <p:extLst>
      <p:ext uri="{BB962C8B-B14F-4D97-AF65-F5344CB8AC3E}">
        <p14:creationId xmlns:p14="http://schemas.microsoft.com/office/powerpoint/2010/main" val="92785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“How do we provide effective</a:t>
            </a:r>
            <a:r>
              <a:rPr lang="en-US" b="0" baseline="0" dirty="0"/>
              <a:t> </a:t>
            </a:r>
            <a:r>
              <a:rPr lang="en-US" b="0" dirty="0"/>
              <a:t>non-contingent attention?”</a:t>
            </a:r>
          </a:p>
          <a:p>
            <a:r>
              <a:rPr lang="en-US" b="1" dirty="0"/>
              <a:t>Read the slide or direct participants</a:t>
            </a:r>
            <a:r>
              <a:rPr lang="en-US" b="1" baseline="0" dirty="0"/>
              <a:t> to read the slide.</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14</a:t>
            </a:fld>
            <a:endParaRPr lang="en-US" dirty="0"/>
          </a:p>
        </p:txBody>
      </p:sp>
    </p:spTree>
    <p:extLst>
      <p:ext uri="{BB962C8B-B14F-4D97-AF65-F5344CB8AC3E}">
        <p14:creationId xmlns:p14="http://schemas.microsoft.com/office/powerpoint/2010/main" val="1551988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slide or direct participants to read the slide, then say,</a:t>
            </a:r>
          </a:p>
          <a:p>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Non-contingent positive adult attention impacts both academic and social behavioral achievement.  It also sets the stage for positive interactions between students.”</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15</a:t>
            </a:fld>
            <a:endParaRPr lang="en-US" dirty="0"/>
          </a:p>
        </p:txBody>
      </p:sp>
    </p:spTree>
    <p:extLst>
      <p:ext uri="{BB962C8B-B14F-4D97-AF65-F5344CB8AC3E}">
        <p14:creationId xmlns:p14="http://schemas.microsoft.com/office/powerpoint/2010/main" val="188257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a:p>
            <a:r>
              <a:rPr lang="en-US" b="1" dirty="0"/>
              <a:t>Provide approximately</a:t>
            </a:r>
            <a:r>
              <a:rPr lang="en-US" b="1" baseline="0" dirty="0"/>
              <a:t> 5 minutes for this discussion.</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16</a:t>
            </a:fld>
            <a:endParaRPr lang="en-US" dirty="0"/>
          </a:p>
        </p:txBody>
      </p:sp>
    </p:spTree>
    <p:extLst>
      <p:ext uri="{BB962C8B-B14F-4D97-AF65-F5344CB8AC3E}">
        <p14:creationId xmlns:p14="http://schemas.microsoft.com/office/powerpoint/2010/main" val="149380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Provide access to 2018-19 Workbook pp. 22 &amp; 23.</a:t>
            </a:r>
          </a:p>
          <a:p>
            <a:r>
              <a:rPr lang="en-US" sz="1200" b="0" i="0" u="none" strike="noStrike" kern="1200" baseline="0" dirty="0">
                <a:solidFill>
                  <a:schemeClr val="tx1"/>
                </a:solidFill>
                <a:latin typeface="+mn-lt"/>
                <a:ea typeface="+mn-ea"/>
                <a:cs typeface="+mn-cs"/>
              </a:rPr>
              <a:t>“Before beginning to develop specific practices for encouraging behavior, it is important to revisit the A-B-C’s of behavior. Up to now our work has focused on altering antecedents. We now turn to look at consequences, making adult attention </a:t>
            </a:r>
            <a:r>
              <a:rPr lang="en-US" sz="1200" b="0" i="1" u="none" strike="noStrike" kern="1200" baseline="0" dirty="0">
                <a:solidFill>
                  <a:schemeClr val="tx1"/>
                </a:solidFill>
                <a:latin typeface="+mn-lt"/>
                <a:ea typeface="+mn-ea"/>
                <a:cs typeface="+mn-cs"/>
              </a:rPr>
              <a:t>contingent</a:t>
            </a:r>
            <a:r>
              <a:rPr lang="en-US" sz="1200" b="0" i="0" u="none" strike="noStrike" kern="1200" baseline="0" dirty="0">
                <a:solidFill>
                  <a:schemeClr val="tx1"/>
                </a:solidFill>
                <a:latin typeface="+mn-lt"/>
                <a:ea typeface="+mn-ea"/>
                <a:cs typeface="+mn-cs"/>
              </a:rPr>
              <a:t> on the performance of the expected behavior. The consequences of behavior affect future performance of that behavior.” </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17</a:t>
            </a:fld>
            <a:endParaRPr lang="en-US" dirty="0"/>
          </a:p>
        </p:txBody>
      </p:sp>
    </p:spTree>
    <p:extLst>
      <p:ext uri="{BB962C8B-B14F-4D97-AF65-F5344CB8AC3E}">
        <p14:creationId xmlns:p14="http://schemas.microsoft.com/office/powerpoint/2010/main" val="63500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then say,</a:t>
            </a:r>
          </a:p>
          <a:p>
            <a:r>
              <a:rPr lang="en-US" b="0" dirty="0"/>
              <a:t>“Remember</a:t>
            </a:r>
            <a:r>
              <a:rPr lang="en-US" b="0" baseline="0" dirty="0"/>
              <a:t> the ABC’s of behavior – We studied the A, Antecedents, and the B, Behavior, when we focused on the development of the </a:t>
            </a:r>
            <a:r>
              <a:rPr lang="en-US" b="0" baseline="0" dirty="0" err="1"/>
              <a:t>Schoolwide</a:t>
            </a:r>
            <a:r>
              <a:rPr lang="en-US" b="0" baseline="0" dirty="0"/>
              <a:t> Expectations Matrix and the lessons to teach matrix behaviors.  Clarifying the behavior you want your students to exhibit, teaching that behavior and providing non-contingent attention increases the likelihood that students will be able to demonstrate the appropriate behavior.  Now we’ll focus on studying the consequences that will </a:t>
            </a:r>
            <a:r>
              <a:rPr lang="en-US" b="0" i="1" baseline="0" dirty="0"/>
              <a:t>maintain</a:t>
            </a:r>
            <a:r>
              <a:rPr lang="en-US" b="0" baseline="0" dirty="0"/>
              <a:t> appropriate behavior.”</a:t>
            </a:r>
            <a:endParaRPr lang="en-US" b="0" dirty="0"/>
          </a:p>
          <a:p>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18</a:t>
            </a:fld>
            <a:endParaRPr lang="en-US" dirty="0"/>
          </a:p>
        </p:txBody>
      </p:sp>
    </p:spTree>
    <p:extLst>
      <p:ext uri="{BB962C8B-B14F-4D97-AF65-F5344CB8AC3E}">
        <p14:creationId xmlns:p14="http://schemas.microsoft.com/office/powerpoint/2010/main" val="347067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or direct participants to read th</a:t>
            </a:r>
            <a:r>
              <a:rPr lang="en-US" b="1" baseline="0" dirty="0"/>
              <a:t>e slide, then say,</a:t>
            </a:r>
          </a:p>
          <a:p>
            <a:r>
              <a:rPr lang="en-US" b="0" baseline="0" dirty="0"/>
              <a:t>“The contingent or specific, positive feedback you provide will increase the likelihood that the behavior(s) you’ve identified will be maintained or used consistently.”</a:t>
            </a:r>
            <a:endParaRPr lang="en-US" b="0"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19</a:t>
            </a:fld>
            <a:endParaRPr lang="en-US" dirty="0"/>
          </a:p>
        </p:txBody>
      </p:sp>
    </p:spTree>
    <p:extLst>
      <p:ext uri="{BB962C8B-B14F-4D97-AF65-F5344CB8AC3E}">
        <p14:creationId xmlns:p14="http://schemas.microsoft.com/office/powerpoint/2010/main" val="3363502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slide, then say,</a:t>
            </a:r>
          </a:p>
          <a:p>
            <a:r>
              <a:rPr lang="en-US" sz="1200" b="0" i="0" u="none" strike="noStrike" kern="1200" baseline="0" dirty="0">
                <a:solidFill>
                  <a:schemeClr val="tx1"/>
                </a:solidFill>
                <a:latin typeface="+mn-lt"/>
                <a:ea typeface="+mn-ea"/>
                <a:cs typeface="+mn-cs"/>
              </a:rPr>
              <a:t>“Contingent attention is attention given </a:t>
            </a:r>
            <a:r>
              <a:rPr lang="en-US" sz="1200" b="0" i="1" u="none" strike="noStrike" kern="1200" baseline="0" dirty="0">
                <a:solidFill>
                  <a:schemeClr val="tx1"/>
                </a:solidFill>
                <a:latin typeface="+mn-lt"/>
                <a:ea typeface="+mn-ea"/>
                <a:cs typeface="+mn-cs"/>
              </a:rPr>
              <a:t>after</a:t>
            </a:r>
            <a:r>
              <a:rPr lang="en-US" sz="1200" b="0" i="0" u="none" strike="noStrike" kern="1200" baseline="0" dirty="0">
                <a:solidFill>
                  <a:schemeClr val="tx1"/>
                </a:solidFill>
                <a:latin typeface="+mn-lt"/>
                <a:ea typeface="+mn-ea"/>
                <a:cs typeface="+mn-cs"/>
              </a:rPr>
              <a:t> the desired behavior takes place. The student must perform the expected behavior </a:t>
            </a:r>
            <a:r>
              <a:rPr lang="en-US" sz="1200" b="0" i="1" u="none" strike="noStrike" kern="1200" baseline="0" dirty="0">
                <a:solidFill>
                  <a:schemeClr val="tx1"/>
                </a:solidFill>
                <a:latin typeface="+mn-lt"/>
                <a:ea typeface="+mn-ea"/>
                <a:cs typeface="+mn-cs"/>
              </a:rPr>
              <a:t>before</a:t>
            </a:r>
            <a:r>
              <a:rPr lang="en-US" sz="1200" b="0" i="0" u="none" strike="noStrike" kern="1200" baseline="0" dirty="0">
                <a:solidFill>
                  <a:schemeClr val="tx1"/>
                </a:solidFill>
                <a:latin typeface="+mn-lt"/>
                <a:ea typeface="+mn-ea"/>
                <a:cs typeface="+mn-cs"/>
              </a:rPr>
              <a:t> a teacher responds with attention.  How does this differ from non-contingent attention?” </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20</a:t>
            </a:fld>
            <a:endParaRPr lang="en-US" dirty="0"/>
          </a:p>
        </p:txBody>
      </p:sp>
    </p:spTree>
    <p:extLst>
      <p:ext uri="{BB962C8B-B14F-4D97-AF65-F5344CB8AC3E}">
        <p14:creationId xmlns:p14="http://schemas.microsoft.com/office/powerpoint/2010/main" val="1164959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a:t>
            </a:r>
            <a:r>
              <a:rPr lang="en-US" b="1" baseline="0" dirty="0"/>
              <a:t> slide or direct participants to read the slide, then say,</a:t>
            </a:r>
          </a:p>
          <a:p>
            <a:r>
              <a:rPr lang="en-US" b="0" baseline="0" dirty="0"/>
              <a:t>“</a:t>
            </a:r>
            <a:r>
              <a:rPr lang="en-US" sz="1200" b="0" i="0" u="none" strike="noStrike" kern="1200" baseline="0" dirty="0">
                <a:solidFill>
                  <a:schemeClr val="tx1"/>
                </a:solidFill>
                <a:latin typeface="+mn-lt"/>
                <a:ea typeface="+mn-ea"/>
                <a:cs typeface="+mn-cs"/>
              </a:rPr>
              <a:t>You get what you pay attention to.  So you must highlight what you want more of.  What have you been highlighting in your classroom?”</a:t>
            </a:r>
            <a:r>
              <a:rPr lang="en-US" dirty="0"/>
              <a:t>  </a:t>
            </a:r>
          </a:p>
        </p:txBody>
      </p:sp>
      <p:sp>
        <p:nvSpPr>
          <p:cNvPr id="4" name="Slide Number Placeholder 3"/>
          <p:cNvSpPr>
            <a:spLocks noGrp="1"/>
          </p:cNvSpPr>
          <p:nvPr>
            <p:ph type="sldNum" sz="quarter" idx="10"/>
          </p:nvPr>
        </p:nvSpPr>
        <p:spPr/>
        <p:txBody>
          <a:bodyPr/>
          <a:lstStyle/>
          <a:p>
            <a:fld id="{671C2EB1-22DB-A546-9453-0C5C2A32182C}" type="slidenum">
              <a:rPr lang="en-US" smtClean="0"/>
              <a:pPr/>
              <a:t>21</a:t>
            </a:fld>
            <a:endParaRPr lang="en-US" dirty="0"/>
          </a:p>
        </p:txBody>
      </p:sp>
    </p:spTree>
    <p:extLst>
      <p:ext uri="{BB962C8B-B14F-4D97-AF65-F5344CB8AC3E}">
        <p14:creationId xmlns:p14="http://schemas.microsoft.com/office/powerpoint/2010/main" val="192442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Say,</a:t>
            </a:r>
          </a:p>
          <a:p>
            <a:r>
              <a:rPr lang="en-US" sz="1200" b="0" i="0" u="none" strike="noStrike" kern="1200" baseline="0" dirty="0">
                <a:solidFill>
                  <a:schemeClr val="tx1"/>
                </a:solidFill>
                <a:latin typeface="+mn-lt"/>
                <a:ea typeface="+mn-ea"/>
                <a:cs typeface="+mn-cs"/>
              </a:rPr>
              <a:t>“We’ve just emphasized the power of positive recognition of appropriate behavior.  What is the current state of this practice in schools?  In all grade levels, teachers responded to correct academic performance (20.36 per hour average) more frequently than disapprovals (7.56 per hour average). Statements of disapproval for </a:t>
            </a:r>
            <a:r>
              <a:rPr lang="en-US" sz="1200" b="0" i="1" u="none" strike="noStrike" kern="1200" baseline="0" dirty="0">
                <a:solidFill>
                  <a:schemeClr val="tx1"/>
                </a:solidFill>
                <a:latin typeface="+mn-lt"/>
                <a:ea typeface="+mn-ea"/>
                <a:cs typeface="+mn-cs"/>
              </a:rPr>
              <a:t>social </a:t>
            </a:r>
            <a:r>
              <a:rPr lang="en-US" sz="1200" b="0" i="0" u="none" strike="noStrike" kern="1200" baseline="0" dirty="0">
                <a:solidFill>
                  <a:schemeClr val="tx1"/>
                </a:solidFill>
                <a:latin typeface="+mn-lt"/>
                <a:ea typeface="+mn-ea"/>
                <a:cs typeface="+mn-cs"/>
              </a:rPr>
              <a:t>behavior (19.20 per hour) were always more frequent than approvals (1.52 per hour).  Here is a summary of the findings.”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Direct participants to read the slide.</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22</a:t>
            </a:fld>
            <a:endParaRPr lang="en-US" dirty="0"/>
          </a:p>
        </p:txBody>
      </p:sp>
    </p:spTree>
    <p:extLst>
      <p:ext uri="{BB962C8B-B14F-4D97-AF65-F5344CB8AC3E}">
        <p14:creationId xmlns:p14="http://schemas.microsoft.com/office/powerpoint/2010/main" val="105054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a:latin typeface="Arial" panose="020B0604020202020204" pitchFamily="34" charset="0"/>
            </a:endParaRPr>
          </a:p>
          <a:p>
            <a:pPr marL="228600" indent="-228600" eaLnBrk="1" hangingPunct="1">
              <a:spcBef>
                <a:spcPct val="0"/>
              </a:spcBef>
            </a:pPr>
            <a:endParaRPr lang="en-US">
              <a:latin typeface="Arial" panose="020B0604020202020204" pitchFamily="34" charset="0"/>
            </a:endParaRPr>
          </a:p>
          <a:p>
            <a:pPr marL="228600" indent="-228600" eaLnBrk="1" hangingPunct="1">
              <a:spcBef>
                <a:spcPct val="0"/>
              </a:spcBef>
            </a:pPr>
            <a:endParaRPr lang="en-US">
              <a:latin typeface="Arial" panose="020B0604020202020204" pitchFamily="34" charset="0"/>
            </a:endParaRPr>
          </a:p>
        </p:txBody>
      </p:sp>
      <p:sp>
        <p:nvSpPr>
          <p:cNvPr id="1013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B211D5-D1C6-4A3C-BBCA-C55C4F2F0857}" type="slidenum">
              <a:rPr lang="en-US">
                <a:latin typeface="Calibri" panose="020F0502020204030204" pitchFamily="34" charset="0"/>
                <a:ea typeface="ＭＳ Ｐゴシック" panose="020B0600070205080204" pitchFamily="34" charset="-128"/>
              </a:rPr>
              <a:pPr eaLnBrk="1" hangingPunct="1"/>
              <a:t>3</a:t>
            </a:fld>
            <a:endParaRPr 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11857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slide or direct participants to read the slide, then say,</a:t>
            </a:r>
          </a:p>
          <a:p>
            <a:r>
              <a:rPr lang="en-US" sz="1200" b="0" i="0" u="none" strike="noStrike" kern="1200" baseline="0" dirty="0">
                <a:solidFill>
                  <a:schemeClr val="tx1"/>
                </a:solidFill>
                <a:latin typeface="+mn-lt"/>
                <a:ea typeface="+mn-ea"/>
                <a:cs typeface="+mn-cs"/>
              </a:rPr>
              <a:t>“There are many terms associated with encouraging student behavior: ‘acknowledgement,’ ‘teacher approval,’ ‘recognition,’ ‘encouragement,’ ‘reinforcement,’ ‘praise,’ ‘reward,’ and ‘specific positive feedback.’ While there are slight differences in the meaning of these terms, the most commonly used terms are reinforcement and specific positive feedback. Reinforcement is an over-arching term for a </a:t>
            </a:r>
            <a:r>
              <a:rPr lang="en-US" sz="1200" b="0" i="1" u="none" strike="noStrike" kern="1200" baseline="0" dirty="0">
                <a:solidFill>
                  <a:schemeClr val="tx1"/>
                </a:solidFill>
                <a:latin typeface="+mn-lt"/>
                <a:ea typeface="+mn-ea"/>
                <a:cs typeface="+mn-cs"/>
              </a:rPr>
              <a:t>contingently</a:t>
            </a:r>
            <a:r>
              <a:rPr lang="en-US" sz="1200" b="0" i="0" u="none" strike="noStrike" kern="1200" baseline="0" dirty="0">
                <a:solidFill>
                  <a:schemeClr val="tx1"/>
                </a:solidFill>
                <a:latin typeface="+mn-lt"/>
                <a:ea typeface="+mn-ea"/>
                <a:cs typeface="+mn-cs"/>
              </a:rPr>
              <a:t> delivered positive consequence that is associated with an </a:t>
            </a:r>
            <a:r>
              <a:rPr lang="en-US" sz="1200" b="0" i="1" u="none" strike="noStrike" kern="1200" baseline="0" dirty="0">
                <a:solidFill>
                  <a:schemeClr val="tx1"/>
                </a:solidFill>
                <a:latin typeface="+mn-lt"/>
                <a:ea typeface="+mn-ea"/>
                <a:cs typeface="+mn-cs"/>
              </a:rPr>
              <a:t>increase</a:t>
            </a:r>
            <a:r>
              <a:rPr lang="en-US" sz="1200" b="0" i="0" u="none" strike="noStrike" kern="1200" baseline="0" dirty="0">
                <a:solidFill>
                  <a:schemeClr val="tx1"/>
                </a:solidFill>
                <a:latin typeface="+mn-lt"/>
                <a:ea typeface="+mn-ea"/>
                <a:cs typeface="+mn-cs"/>
              </a:rPr>
              <a:t> of future behavior. Reinforcement can take many forms (social or attention, tangible items, or activities). Specific positive feedback is perhaps the most common term for </a:t>
            </a:r>
            <a:r>
              <a:rPr lang="en-US" sz="1200" b="0" i="1" u="none" strike="noStrike" kern="1200" baseline="0" dirty="0">
                <a:solidFill>
                  <a:schemeClr val="tx1"/>
                </a:solidFill>
                <a:latin typeface="+mn-lt"/>
                <a:ea typeface="+mn-ea"/>
                <a:cs typeface="+mn-cs"/>
              </a:rPr>
              <a:t>verbal</a:t>
            </a:r>
            <a:r>
              <a:rPr lang="en-US" sz="1200" b="0" i="0" u="none" strike="noStrike" kern="1200" baseline="0" dirty="0">
                <a:solidFill>
                  <a:schemeClr val="tx1"/>
                </a:solidFill>
                <a:latin typeface="+mn-lt"/>
                <a:ea typeface="+mn-ea"/>
                <a:cs typeface="+mn-cs"/>
              </a:rPr>
              <a:t> reinforcement, which provides students with social attention along with specific information on their performance. Together they increase the likelihood of students using the desired behavior again in the future.” </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23</a:t>
            </a:fld>
            <a:endParaRPr lang="en-US" dirty="0"/>
          </a:p>
        </p:txBody>
      </p:sp>
    </p:spTree>
    <p:extLst>
      <p:ext uri="{BB962C8B-B14F-4D97-AF65-F5344CB8AC3E}">
        <p14:creationId xmlns:p14="http://schemas.microsoft.com/office/powerpoint/2010/main" val="366711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Adult behaviors that build relationship include: 1) communicating privately, in close proximity with the student, 2) listening, 3) eye contact, 4) pleasant voice tone, 5) smiles, 6) appropriate professional touch and 7) use of students’ names.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behaviors express warmth, care and concern for students while also communicating respect. They increase student affect (the likelihood that they will say they like school or their teacher), compliance (the likelihood that they will do as asked) and also enhance learning. Not only do these adult behaviors impact relationships, but they also set the stage for effectively interacting with students and delivering genuine feedback. </a:t>
            </a:r>
          </a:p>
          <a:p>
            <a:endParaRPr lang="en-US" dirty="0"/>
          </a:p>
        </p:txBody>
      </p:sp>
      <p:sp>
        <p:nvSpPr>
          <p:cNvPr id="4" name="Slide Number Placeholder 3"/>
          <p:cNvSpPr>
            <a:spLocks noGrp="1"/>
          </p:cNvSpPr>
          <p:nvPr>
            <p:ph type="sldNum" sz="quarter" idx="5"/>
          </p:nvPr>
        </p:nvSpPr>
        <p:spPr/>
        <p:txBody>
          <a:bodyPr/>
          <a:lstStyle/>
          <a:p>
            <a:fld id="{A875B4DD-DD12-5549-9756-868EB0781E70}" type="slidenum">
              <a:rPr lang="en-US" smtClean="0"/>
              <a:pPr/>
              <a:t>24</a:t>
            </a:fld>
            <a:endParaRPr lang="en-US" dirty="0"/>
          </a:p>
        </p:txBody>
      </p:sp>
    </p:spTree>
    <p:extLst>
      <p:ext uri="{BB962C8B-B14F-4D97-AF65-F5344CB8AC3E}">
        <p14:creationId xmlns:p14="http://schemas.microsoft.com/office/powerpoint/2010/main" val="2546395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teams to respond to the questions on the slide.  </a:t>
            </a:r>
            <a:r>
              <a:rPr lang="en-US" b="1" dirty="0"/>
              <a:t>Ask teams</a:t>
            </a:r>
            <a:r>
              <a:rPr lang="en-US" b="1" baseline="0" dirty="0"/>
              <a:t> </a:t>
            </a:r>
            <a:r>
              <a:rPr lang="en-US" b="1" dirty="0"/>
              <a:t>to list their questions. </a:t>
            </a:r>
          </a:p>
          <a:p>
            <a:r>
              <a:rPr lang="en-US" b="1" dirty="0"/>
              <a:t>Provide approximately</a:t>
            </a:r>
            <a:r>
              <a:rPr lang="en-US" b="1" baseline="0" dirty="0"/>
              <a:t> 10 minutes for this discussion.</a:t>
            </a:r>
          </a:p>
          <a:p>
            <a:r>
              <a:rPr lang="en-US" b="1" dirty="0"/>
              <a:t>Ask volunteers to share their thoughts</a:t>
            </a:r>
            <a:r>
              <a:rPr lang="en-US" b="1" baseline="0" dirty="0"/>
              <a:t> and </a:t>
            </a:r>
            <a:r>
              <a:rPr lang="en-US" b="1" dirty="0"/>
              <a:t>address any questions they have</a:t>
            </a:r>
            <a:r>
              <a:rPr lang="en-US" b="1" baseline="0" dirty="0"/>
              <a:t> listed</a:t>
            </a:r>
            <a:r>
              <a:rPr lang="en-US" b="1" dirty="0"/>
              <a:t>.</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25</a:t>
            </a:fld>
            <a:endParaRPr lang="en-US" dirty="0"/>
          </a:p>
        </p:txBody>
      </p:sp>
    </p:spTree>
    <p:extLst>
      <p:ext uri="{BB962C8B-B14F-4D97-AF65-F5344CB8AC3E}">
        <p14:creationId xmlns:p14="http://schemas.microsoft.com/office/powerpoint/2010/main" val="2326557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slide</a:t>
            </a:r>
            <a:r>
              <a:rPr lang="en-US" b="1" baseline="0" dirty="0">
                <a:latin typeface="Calibri" charset="0"/>
              </a:rPr>
              <a:t> or direct participants to read the slide, then say,</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a:t>
            </a:r>
            <a:r>
              <a:rPr lang="en-US" sz="1200" dirty="0"/>
              <a:t>Clarifying and teaching expectations alone are not sufficient. We must also encourage student use of those behaviors.  Today we’ll focus on developing a system to encourage expected behaviors.”</a:t>
            </a:r>
          </a:p>
          <a:p>
            <a:pPr eaLnBrk="1" hangingPunct="1">
              <a:spcBef>
                <a:spcPct val="0"/>
              </a:spcBef>
            </a:pPr>
            <a:endParaRPr lang="en-US"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26</a:t>
            </a:fld>
            <a:endParaRPr lang="en-US">
              <a:latin typeface="Calibri" charset="0"/>
            </a:endParaRPr>
          </a:p>
        </p:txBody>
      </p:sp>
    </p:spTree>
    <p:extLst>
      <p:ext uri="{BB962C8B-B14F-4D97-AF65-F5344CB8AC3E}">
        <p14:creationId xmlns:p14="http://schemas.microsoft.com/office/powerpoint/2010/main" val="1556757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or direct participants to read the slide, then say,</a:t>
            </a:r>
          </a:p>
          <a:p>
            <a:r>
              <a:rPr lang="en-US" dirty="0"/>
              <a:t>“By using s</a:t>
            </a:r>
            <a:r>
              <a:rPr lang="en-US" sz="1200" b="0" i="0" u="none" strike="noStrike" kern="1200" baseline="0" dirty="0">
                <a:solidFill>
                  <a:schemeClr val="tx1"/>
                </a:solidFill>
                <a:latin typeface="+mn-lt"/>
                <a:ea typeface="+mn-ea"/>
                <a:cs typeface="+mn-cs"/>
              </a:rPr>
              <a:t>pecific positive feedback you are recognizing attainment of specified performance criteria, effort, or successes at tasks that are difficult for the child. Students need clear, specific feedback on their use of </a:t>
            </a:r>
            <a:r>
              <a:rPr lang="en-US" sz="1200" b="0" i="0" u="none" strike="noStrike" kern="1200" baseline="0">
                <a:solidFill>
                  <a:schemeClr val="tx1"/>
                </a:solidFill>
                <a:latin typeface="+mn-lt"/>
                <a:ea typeface="+mn-ea"/>
                <a:cs typeface="+mn-cs"/>
              </a:rPr>
              <a:t>the schoolwide </a:t>
            </a:r>
            <a:r>
              <a:rPr lang="en-US" sz="1200" b="0" i="0" u="none" strike="noStrike" kern="1200" baseline="0" dirty="0">
                <a:solidFill>
                  <a:schemeClr val="tx1"/>
                </a:solidFill>
                <a:latin typeface="+mn-lt"/>
                <a:ea typeface="+mn-ea"/>
                <a:cs typeface="+mn-cs"/>
              </a:rPr>
              <a:t>expectations and rules.” </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28</a:t>
            </a:fld>
            <a:endParaRPr lang="en-US" dirty="0"/>
          </a:p>
        </p:txBody>
      </p:sp>
    </p:spTree>
    <p:extLst>
      <p:ext uri="{BB962C8B-B14F-4D97-AF65-F5344CB8AC3E}">
        <p14:creationId xmlns:p14="http://schemas.microsoft.com/office/powerpoint/2010/main" val="35784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Provide access to 2018-19 Workbook pp. 25-27.</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considering the ABCs of behavior, teachers may assert they do not believe in giving prompts, positive feedback, or tangible rewards for behaviors students should already know and display. Additionally, some teachers fear providing external regulation, in the form of antecedent or consequential supports, will undermine students’ intrinsic motivation. Such statements indicate a lack of understanding regarding the fundamental principles of motivation and the differentiation between motivation and regulation. Beyond infancy and early childhood, the motivation for the majority of human behavior is externally motivated (Ryan &amp; </a:t>
            </a:r>
            <a:r>
              <a:rPr lang="en-US" sz="1200" b="0" i="0" u="none" strike="noStrike" kern="1200" baseline="0" dirty="0" err="1">
                <a:solidFill>
                  <a:schemeClr val="tx1"/>
                </a:solidFill>
                <a:latin typeface="+mn-lt"/>
                <a:ea typeface="+mn-ea"/>
                <a:cs typeface="+mn-cs"/>
              </a:rPr>
              <a:t>Deci</a:t>
            </a:r>
            <a:r>
              <a:rPr lang="en-US" sz="1200" b="0" i="0" u="none" strike="noStrike" kern="1200" baseline="0" dirty="0">
                <a:solidFill>
                  <a:schemeClr val="tx1"/>
                </a:solidFill>
                <a:latin typeface="+mn-lt"/>
                <a:ea typeface="+mn-ea"/>
                <a:cs typeface="+mn-cs"/>
              </a:rPr>
              <a:t>, 2000).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diagram Ryan and </a:t>
            </a:r>
            <a:r>
              <a:rPr lang="en-US" sz="1200" b="0" i="0" u="none" strike="noStrike" kern="1200" baseline="0" dirty="0" err="1">
                <a:solidFill>
                  <a:schemeClr val="tx1"/>
                </a:solidFill>
                <a:latin typeface="+mn-lt"/>
                <a:ea typeface="+mn-ea"/>
                <a:cs typeface="+mn-cs"/>
              </a:rPr>
              <a:t>Deci</a:t>
            </a:r>
            <a:r>
              <a:rPr lang="en-US" sz="1200" b="0" i="0" u="none" strike="noStrike" kern="1200" baseline="0" dirty="0">
                <a:solidFill>
                  <a:schemeClr val="tx1"/>
                </a:solidFill>
                <a:latin typeface="+mn-lt"/>
                <a:ea typeface="+mn-ea"/>
                <a:cs typeface="+mn-cs"/>
              </a:rPr>
              <a:t> (2000) articulate the continuum of human motivation including: </a:t>
            </a:r>
            <a:r>
              <a:rPr lang="en-US" sz="1200" b="0" i="0" u="none" strike="noStrike" kern="1200" baseline="0" dirty="0" err="1">
                <a:solidFill>
                  <a:schemeClr val="tx1"/>
                </a:solidFill>
                <a:latin typeface="+mn-lt"/>
                <a:ea typeface="+mn-ea"/>
                <a:cs typeface="+mn-cs"/>
              </a:rPr>
              <a:t>amotivation</a:t>
            </a:r>
            <a:r>
              <a:rPr lang="en-US" sz="1200" b="0" i="0" u="none" strike="noStrike" kern="1200" baseline="0" dirty="0">
                <a:solidFill>
                  <a:schemeClr val="tx1"/>
                </a:solidFill>
                <a:latin typeface="+mn-lt"/>
                <a:ea typeface="+mn-ea"/>
                <a:cs typeface="+mn-cs"/>
              </a:rPr>
              <a:t>, extrinsic motivation, and intrinsic motivation. </a:t>
            </a:r>
            <a:r>
              <a:rPr lang="en-US" sz="1200" b="0" i="1" u="none" strike="noStrike" kern="1200" baseline="0" dirty="0" err="1">
                <a:solidFill>
                  <a:schemeClr val="tx1"/>
                </a:solidFill>
                <a:latin typeface="+mn-lt"/>
                <a:ea typeface="+mn-ea"/>
                <a:cs typeface="+mn-cs"/>
              </a:rPr>
              <a:t>Amotivation</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denotes a complete lack of motivation for or value of the activity or knowledge in consideration, or perceived lack of competence with the activity. </a:t>
            </a:r>
            <a:r>
              <a:rPr lang="en-US" sz="1200" b="0" i="1" u="none" strike="noStrike" kern="1200" baseline="0" dirty="0">
                <a:solidFill>
                  <a:schemeClr val="tx1"/>
                </a:solidFill>
                <a:latin typeface="+mn-lt"/>
                <a:ea typeface="+mn-ea"/>
                <a:cs typeface="+mn-cs"/>
              </a:rPr>
              <a:t>Extrinsic motivation </a:t>
            </a:r>
            <a:r>
              <a:rPr lang="en-US" sz="1200" b="0" i="0" u="none" strike="noStrike" kern="1200" baseline="0" dirty="0">
                <a:solidFill>
                  <a:schemeClr val="tx1"/>
                </a:solidFill>
                <a:latin typeface="+mn-lt"/>
                <a:ea typeface="+mn-ea"/>
                <a:cs typeface="+mn-cs"/>
              </a:rPr>
              <a:t>means an individual engages in an activity to attain a separable outcome (e.g., to receive an external item or activity of preference, to fit into a group, to master a skill or gain knowledge needed for later). </a:t>
            </a:r>
            <a:r>
              <a:rPr lang="en-US" sz="1200" b="0" i="1" u="none" strike="noStrike" kern="1200" baseline="0" dirty="0">
                <a:solidFill>
                  <a:schemeClr val="tx1"/>
                </a:solidFill>
                <a:latin typeface="+mn-lt"/>
                <a:ea typeface="+mn-ea"/>
                <a:cs typeface="+mn-cs"/>
              </a:rPr>
              <a:t>Intrinsic motivation </a:t>
            </a:r>
            <a:r>
              <a:rPr lang="en-US" sz="1200" b="0" i="0" u="none" strike="noStrike" kern="1200" baseline="0" dirty="0">
                <a:solidFill>
                  <a:schemeClr val="tx1"/>
                </a:solidFill>
                <a:latin typeface="+mn-lt"/>
                <a:ea typeface="+mn-ea"/>
                <a:cs typeface="+mn-cs"/>
              </a:rPr>
              <a:t>refers to participating in an activity simply for the enjoyment of the activity itself. Many factors influence where an individual falls on the continuum, with regard to a specific behavior. Additionally, an individual’s location on the continuum may be fluid and individuals may move in either direction along the continuum. </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29</a:t>
            </a:fld>
            <a:endParaRPr lang="en-US" dirty="0"/>
          </a:p>
        </p:txBody>
      </p:sp>
    </p:spTree>
    <p:extLst>
      <p:ext uri="{BB962C8B-B14F-4D97-AF65-F5344CB8AC3E}">
        <p14:creationId xmlns:p14="http://schemas.microsoft.com/office/powerpoint/2010/main" val="653449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or direct</a:t>
            </a:r>
            <a:r>
              <a:rPr lang="en-US" b="1" baseline="0" dirty="0"/>
              <a:t> participants to read the slide, then say,</a:t>
            </a:r>
          </a:p>
          <a:p>
            <a:r>
              <a:rPr lang="en-US" b="0" baseline="0" dirty="0"/>
              <a:t>“If you were offered $10,000 for increasing appropriate behavior in your classroom, what single action would you take to achieve this result?”</a:t>
            </a:r>
          </a:p>
          <a:p>
            <a:r>
              <a:rPr lang="en-US" b="1" baseline="0" dirty="0"/>
              <a:t>Allow participants to consider the question, then say,</a:t>
            </a:r>
          </a:p>
          <a:p>
            <a:r>
              <a:rPr lang="en-US" b="0" baseline="0" dirty="0"/>
              <a:t>“How many of you believe that you would increase your use of punishment to increase appropriate behavior and, thus, earn the $10,000?”</a:t>
            </a:r>
          </a:p>
          <a:p>
            <a:r>
              <a:rPr lang="en-US" b="0" baseline="0" dirty="0"/>
              <a:t>“How many of you believe that you would increase your use of specific positive feedback?  If you chose the specific positive feedback option, research indicates, you’d have a greater likelihood of increasing appropriate behavior.”</a:t>
            </a:r>
            <a:endParaRPr lang="en-US" b="0"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30</a:t>
            </a:fld>
            <a:endParaRPr lang="en-US" dirty="0"/>
          </a:p>
        </p:txBody>
      </p:sp>
    </p:spTree>
    <p:extLst>
      <p:ext uri="{BB962C8B-B14F-4D97-AF65-F5344CB8AC3E}">
        <p14:creationId xmlns:p14="http://schemas.microsoft.com/office/powerpoint/2010/main" val="307094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Provide time for participants to read the characteristics.</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“Contingent means it should be provided </a:t>
            </a:r>
            <a:r>
              <a:rPr lang="en-US" sz="1200" b="0" i="1" u="none" strike="noStrike" kern="1200" baseline="0" dirty="0">
                <a:solidFill>
                  <a:schemeClr val="tx1"/>
                </a:solidFill>
                <a:latin typeface="+mn-lt"/>
                <a:ea typeface="+mn-ea"/>
                <a:cs typeface="+mn-cs"/>
              </a:rPr>
              <a:t>only</a:t>
            </a:r>
            <a:r>
              <a:rPr lang="en-US" sz="1200" b="0" i="0" u="none" strike="noStrike" kern="1200" baseline="0" dirty="0">
                <a:solidFill>
                  <a:schemeClr val="tx1"/>
                </a:solidFill>
                <a:latin typeface="+mn-lt"/>
                <a:ea typeface="+mn-ea"/>
                <a:cs typeface="+mn-cs"/>
              </a:rPr>
              <a:t> when the student(s) has demonstrated the desired behavior.”</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 “Immediate - Specific positive feedback must be provided immediately so the student can remember what he or she did that was correct.  If the feedback is provided at a later time, the student may not remember exactly what he or she did and, thus, may not be able to remember how to replicate the appropriate behavior.”</a:t>
            </a:r>
          </a:p>
          <a:p>
            <a:pPr marL="171450" indent="-171450">
              <a:buFont typeface="Arial" pitchFamily="34" charset="0"/>
              <a:buChar char="•"/>
            </a:pPr>
            <a:r>
              <a:rPr lang="en-US" sz="1200" b="0" i="0" u="none" strike="noStrike" kern="1200" baseline="0" dirty="0">
                <a:solidFill>
                  <a:schemeClr val="tx1"/>
                </a:solidFill>
                <a:latin typeface="+mn-lt"/>
                <a:ea typeface="+mn-ea"/>
                <a:cs typeface="+mn-cs"/>
              </a:rPr>
              <a:t>“Frequent (then Intermittent) – It is critical to provide feedback on a continuous schedule when students are learning new skills.  This means that every time the student displays the desired behavior, they receive specific positive feedback. Once the skill or behavior has been learned, you can shift to use of general praise and occasional or </a:t>
            </a:r>
            <a:r>
              <a:rPr lang="en-US" sz="1200" b="0" i="1" u="none" strike="noStrike" kern="1200" baseline="0" dirty="0">
                <a:solidFill>
                  <a:schemeClr val="tx1"/>
                </a:solidFill>
                <a:latin typeface="+mn-lt"/>
                <a:ea typeface="+mn-ea"/>
                <a:cs typeface="+mn-cs"/>
              </a:rPr>
              <a:t>intermittent</a:t>
            </a:r>
            <a:r>
              <a:rPr lang="en-US" sz="1200" b="0" i="0" u="none" strike="noStrike" kern="1200" baseline="0" dirty="0">
                <a:solidFill>
                  <a:schemeClr val="tx1"/>
                </a:solidFill>
                <a:latin typeface="+mn-lt"/>
                <a:ea typeface="+mn-ea"/>
                <a:cs typeface="+mn-cs"/>
              </a:rPr>
              <a:t> use of specific positive feedback.</a:t>
            </a:r>
          </a:p>
        </p:txBody>
      </p:sp>
      <p:sp>
        <p:nvSpPr>
          <p:cNvPr id="4" name="Slide Number Placeholder 3"/>
          <p:cNvSpPr>
            <a:spLocks noGrp="1"/>
          </p:cNvSpPr>
          <p:nvPr>
            <p:ph type="sldNum" sz="quarter" idx="10"/>
          </p:nvPr>
        </p:nvSpPr>
        <p:spPr/>
        <p:txBody>
          <a:bodyPr/>
          <a:lstStyle/>
          <a:p>
            <a:fld id="{A875B4DD-DD12-5549-9756-868EB0781E70}" type="slidenum">
              <a:rPr lang="en-US" smtClean="0"/>
              <a:pPr/>
              <a:t>31</a:t>
            </a:fld>
            <a:endParaRPr lang="en-US" dirty="0"/>
          </a:p>
        </p:txBody>
      </p:sp>
    </p:spTree>
    <p:extLst>
      <p:ext uri="{BB962C8B-B14F-4D97-AF65-F5344CB8AC3E}">
        <p14:creationId xmlns:p14="http://schemas.microsoft.com/office/powerpoint/2010/main" val="3909144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Read the slide, then say,</a:t>
            </a:r>
          </a:p>
          <a:p>
            <a:r>
              <a:rPr lang="en-US" baseline="0" dirty="0"/>
              <a:t>“Here are other examples of stating the expectation: </a:t>
            </a:r>
          </a:p>
          <a:p>
            <a:pPr marL="171450" indent="-171450">
              <a:buFont typeface="Arial" pitchFamily="34" charset="0"/>
              <a:buChar char="•"/>
            </a:pPr>
            <a:r>
              <a:rPr lang="en-US" baseline="0" dirty="0"/>
              <a:t>Good job of being respectful by actively listening while Pat was talking! </a:t>
            </a:r>
          </a:p>
          <a:p>
            <a:pPr marL="171450" indent="-171450">
              <a:buFont typeface="Arial" pitchFamily="34" charset="0"/>
              <a:buChar char="•"/>
            </a:pPr>
            <a:r>
              <a:rPr lang="en-US" baseline="0" dirty="0"/>
              <a:t>Turning in your work on time shows that you’re being very responsible!”</a:t>
            </a:r>
          </a:p>
          <a:p>
            <a:pPr marL="0" indent="0">
              <a:buFont typeface="Arial" pitchFamily="34" charset="0"/>
              <a:buNone/>
            </a:pPr>
            <a:endParaRPr lang="en-US" baseline="0" dirty="0"/>
          </a:p>
          <a:p>
            <a:pPr marL="0" indent="0">
              <a:buFont typeface="Arial" pitchFamily="34" charset="0"/>
              <a:buNone/>
            </a:pPr>
            <a:r>
              <a:rPr lang="en-US" baseline="0" dirty="0"/>
              <a:t>“Think of a time this week you’ve provided specific positive feedback.  Write it down and try stating the expectation.”</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32</a:t>
            </a:fld>
            <a:endParaRPr lang="en-US" dirty="0"/>
          </a:p>
        </p:txBody>
      </p:sp>
    </p:spTree>
    <p:extLst>
      <p:ext uri="{BB962C8B-B14F-4D97-AF65-F5344CB8AC3E}">
        <p14:creationId xmlns:p14="http://schemas.microsoft.com/office/powerpoint/2010/main" val="339967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then say,</a:t>
            </a:r>
          </a:p>
          <a:p>
            <a:r>
              <a:rPr lang="en-US" dirty="0"/>
              <a:t>“Other examples from</a:t>
            </a:r>
            <a:r>
              <a:rPr lang="en-US" baseline="0" dirty="0"/>
              <a:t> today’s workshop include: </a:t>
            </a:r>
          </a:p>
          <a:p>
            <a:pPr marL="171450" indent="-171450">
              <a:buFont typeface="Arial" pitchFamily="34" charset="0"/>
              <a:buChar char="•"/>
            </a:pPr>
            <a:r>
              <a:rPr lang="en-US" dirty="0"/>
              <a:t>“Thank you for being responsible by returning</a:t>
            </a:r>
            <a:r>
              <a:rPr lang="en-US" baseline="0" dirty="0"/>
              <a:t> to our session on time after the break.”</a:t>
            </a:r>
          </a:p>
          <a:p>
            <a:pPr marL="171450" indent="-171450">
              <a:buFont typeface="Arial" pitchFamily="34" charset="0"/>
              <a:buChar char="•"/>
            </a:pPr>
            <a:r>
              <a:rPr lang="en-US" baseline="0" dirty="0"/>
              <a:t>“You did a good job of silencing your cell phones before our session began.”</a:t>
            </a:r>
          </a:p>
          <a:p>
            <a:pPr marL="0" indent="0">
              <a:buFont typeface="Arial" pitchFamily="34" charset="0"/>
              <a:buNone/>
            </a:pPr>
            <a:r>
              <a:rPr lang="en-US" baseline="0" dirty="0"/>
              <a:t>“Can you provide an example of a specific description of behavior during our workshop today?”</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33</a:t>
            </a:fld>
            <a:endParaRPr lang="en-US" dirty="0"/>
          </a:p>
        </p:txBody>
      </p:sp>
    </p:spTree>
    <p:extLst>
      <p:ext uri="{BB962C8B-B14F-4D97-AF65-F5344CB8AC3E}">
        <p14:creationId xmlns:p14="http://schemas.microsoft.com/office/powerpoint/2010/main" val="420629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“These will be the Working Agreements we will honor during all our training sessions this year.”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8" indent="-285703" eaLnBrk="0" hangingPunct="0">
              <a:defRPr>
                <a:solidFill>
                  <a:schemeClr val="tx1"/>
                </a:solidFill>
                <a:latin typeface="Arial" panose="020B0604020202020204" pitchFamily="34" charset="0"/>
                <a:cs typeface="Arial" panose="020B0604020202020204" pitchFamily="34" charset="0"/>
              </a:defRPr>
            </a:lvl2pPr>
            <a:lvl3pPr marL="1142813" indent="-228562" eaLnBrk="0" hangingPunct="0">
              <a:defRPr>
                <a:solidFill>
                  <a:schemeClr val="tx1"/>
                </a:solidFill>
                <a:latin typeface="Arial" panose="020B0604020202020204" pitchFamily="34" charset="0"/>
                <a:cs typeface="Arial" panose="020B0604020202020204" pitchFamily="34" charset="0"/>
              </a:defRPr>
            </a:lvl3pPr>
            <a:lvl4pPr marL="1599937" indent="-228562" eaLnBrk="0" hangingPunct="0">
              <a:defRPr>
                <a:solidFill>
                  <a:schemeClr val="tx1"/>
                </a:solidFill>
                <a:latin typeface="Arial" panose="020B0604020202020204" pitchFamily="34" charset="0"/>
                <a:cs typeface="Arial" panose="020B0604020202020204" pitchFamily="34" charset="0"/>
              </a:defRPr>
            </a:lvl4pPr>
            <a:lvl5pPr marL="2057063" indent="-228562" eaLnBrk="0" hangingPunct="0">
              <a:defRPr>
                <a:solidFill>
                  <a:schemeClr val="tx1"/>
                </a:solidFill>
                <a:latin typeface="Arial" panose="020B0604020202020204" pitchFamily="34" charset="0"/>
                <a:cs typeface="Arial" panose="020B0604020202020204" pitchFamily="34" charset="0"/>
              </a:defRPr>
            </a:lvl5pPr>
            <a:lvl6pPr marL="2514187"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1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38"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6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10D49E-3F3A-4898-89D7-CFF810473561}" type="slidenum">
              <a:rPr lang="en-US">
                <a:latin typeface="Calibri" panose="020F0502020204030204" pitchFamily="34" charset="0"/>
              </a:rPr>
              <a:pPr eaLnBrk="1" hangingPunct="1"/>
              <a:t>4</a:t>
            </a:fld>
            <a:endParaRPr lang="en-US">
              <a:latin typeface="Calibri" panose="020F0502020204030204" pitchFamily="34" charset="0"/>
            </a:endParaRPr>
          </a:p>
        </p:txBody>
      </p:sp>
    </p:spTree>
    <p:extLst>
      <p:ext uri="{BB962C8B-B14F-4D97-AF65-F5344CB8AC3E}">
        <p14:creationId xmlns:p14="http://schemas.microsoft.com/office/powerpoint/2010/main" val="1368325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r>
              <a:rPr lang="en-US" b="1" baseline="0" dirty="0"/>
              <a:t> the slide, then say,  “</a:t>
            </a:r>
            <a:r>
              <a:rPr lang="en-US" b="0" baseline="0" dirty="0"/>
              <a:t>Including a positive consequence when using specific positive feedback is not always required, however, you must always include specific positive feedback when delivering a positive consequence.”</a:t>
            </a:r>
            <a:endParaRPr lang="en-US" b="1" baseline="0" dirty="0"/>
          </a:p>
          <a:p>
            <a:r>
              <a:rPr lang="en-US" b="0" baseline="0" dirty="0"/>
              <a:t>“Here are other examples of including a positive consequence:</a:t>
            </a:r>
          </a:p>
          <a:p>
            <a:pPr marL="171450" indent="-171450">
              <a:buFont typeface="Arial" pitchFamily="34" charset="0"/>
              <a:buChar char="•"/>
            </a:pPr>
            <a:r>
              <a:rPr lang="en-US" b="0" baseline="0" dirty="0"/>
              <a:t>You’ve been responsible by being on time to class and bringing your materials!  You’ve earned a Tiger ticket that will be put in the drawing for free admission to the game next week.</a:t>
            </a:r>
          </a:p>
          <a:p>
            <a:pPr marL="171450" indent="-171450">
              <a:buFont typeface="Arial" pitchFamily="34" charset="0"/>
              <a:buChar char="•"/>
            </a:pPr>
            <a:r>
              <a:rPr lang="en-US" b="0" baseline="0" dirty="0"/>
              <a:t>You’ve done a great job of following directions to get out your materials and start work.  You’ve earned free choice time at the end of the class.”</a:t>
            </a:r>
          </a:p>
          <a:p>
            <a:pPr marL="171450" indent="-171450">
              <a:buFont typeface="Arial" pitchFamily="34" charset="0"/>
              <a:buChar char="•"/>
            </a:pPr>
            <a:endParaRPr lang="en-US" b="0" baseline="0" dirty="0"/>
          </a:p>
          <a:p>
            <a:pPr marL="0" indent="0">
              <a:buFont typeface="Arial" pitchFamily="34" charset="0"/>
              <a:buNone/>
            </a:pPr>
            <a:r>
              <a:rPr lang="en-US" b="0" baseline="0" dirty="0"/>
              <a:t>“Think of a time during this school year that you have paired a positive consequence with specific positive feedback.”</a:t>
            </a:r>
          </a:p>
          <a:p>
            <a:pPr marL="171450" indent="-171450">
              <a:buFont typeface="Arial" pitchFamily="34" charset="0"/>
              <a:buChar char="•"/>
            </a:pPr>
            <a:endParaRPr lang="en-US" b="0" baseline="0" dirty="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34</a:t>
            </a:fld>
            <a:endParaRPr lang="en-US" dirty="0"/>
          </a:p>
        </p:txBody>
      </p:sp>
    </p:spTree>
    <p:extLst>
      <p:ext uri="{BB962C8B-B14F-4D97-AF65-F5344CB8AC3E}">
        <p14:creationId xmlns:p14="http://schemas.microsoft.com/office/powerpoint/2010/main" val="344743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includes all 3 features of specific positive feedback:</a:t>
            </a:r>
          </a:p>
          <a:p>
            <a:pPr marL="171450" indent="-171450">
              <a:buFont typeface="Arial" pitchFamily="34" charset="0"/>
              <a:buChar char="•"/>
            </a:pPr>
            <a:r>
              <a:rPr lang="en-US" dirty="0"/>
              <a:t>State the expectation</a:t>
            </a:r>
          </a:p>
          <a:p>
            <a:pPr marL="171450" indent="-171450">
              <a:buFont typeface="Arial" pitchFamily="34" charset="0"/>
              <a:buChar char="•"/>
            </a:pPr>
            <a:r>
              <a:rPr lang="en-US" dirty="0"/>
              <a:t>Specific</a:t>
            </a:r>
            <a:r>
              <a:rPr lang="en-US" baseline="0" dirty="0"/>
              <a:t> description of the behavior</a:t>
            </a:r>
          </a:p>
          <a:p>
            <a:pPr marL="171450" indent="-171450">
              <a:buFont typeface="Arial" pitchFamily="34" charset="0"/>
              <a:buChar char="•"/>
            </a:pPr>
            <a:r>
              <a:rPr lang="en-US" baseline="0" dirty="0"/>
              <a:t>Positive consequence</a:t>
            </a:r>
          </a:p>
          <a:p>
            <a:pPr marL="0" indent="0">
              <a:buFont typeface="Arial" pitchFamily="34" charset="0"/>
              <a:buNone/>
            </a:pPr>
            <a:r>
              <a:rPr lang="en-US" dirty="0"/>
              <a:t>This may seem lengthy and awkward at first but with practice it</a:t>
            </a:r>
            <a:r>
              <a:rPr lang="en-US" baseline="0" dirty="0"/>
              <a:t> will become more natural.  Once you become fluent, you will discover that you will save time by providing specific positive feedback because you will have fewer problem behaviors.”</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pPr/>
              <a:t>35</a:t>
            </a:fld>
            <a:endParaRPr lang="en-US" dirty="0"/>
          </a:p>
        </p:txBody>
      </p:sp>
    </p:spTree>
    <p:extLst>
      <p:ext uri="{BB962C8B-B14F-4D97-AF65-F5344CB8AC3E}">
        <p14:creationId xmlns:p14="http://schemas.microsoft.com/office/powerpoint/2010/main" val="2508764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“Here are more examples that include the features of specific positive</a:t>
            </a:r>
            <a:r>
              <a:rPr lang="en-US" baseline="0" dirty="0"/>
              <a:t> feedback,” </a:t>
            </a:r>
            <a:r>
              <a:rPr lang="en-US" b="1" baseline="0" dirty="0"/>
              <a:t>then direct participants to read the slide.</a:t>
            </a:r>
            <a:r>
              <a:rPr lang="en-US" baseline="0" dirty="0"/>
              <a:t>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pPr/>
              <a:t>36</a:t>
            </a:fld>
            <a:endParaRPr lang="en-US" dirty="0"/>
          </a:p>
        </p:txBody>
      </p:sp>
    </p:spTree>
    <p:extLst>
      <p:ext uri="{BB962C8B-B14F-4D97-AF65-F5344CB8AC3E}">
        <p14:creationId xmlns:p14="http://schemas.microsoft.com/office/powerpoint/2010/main" val="2508764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r>
              <a:rPr lang="en-US" b="1" baseline="0" dirty="0"/>
              <a:t> the directions for the activity.</a:t>
            </a:r>
          </a:p>
          <a:p>
            <a:r>
              <a:rPr lang="en-US" b="1" baseline="0" dirty="0"/>
              <a:t>Provide a</a:t>
            </a:r>
            <a:r>
              <a:rPr lang="en-US" b="1" dirty="0"/>
              <a:t>pproximately 10 minutes for role</a:t>
            </a:r>
            <a:r>
              <a:rPr lang="en-US" b="1" baseline="0" dirty="0"/>
              <a:t> </a:t>
            </a:r>
            <a:r>
              <a:rPr lang="en-US" b="1" dirty="0"/>
              <a:t>play; Provide additional time if</a:t>
            </a:r>
            <a:r>
              <a:rPr lang="en-US" b="1" baseline="0" dirty="0"/>
              <a:t> you wish to include</a:t>
            </a:r>
            <a:r>
              <a:rPr lang="en-US" b="1" dirty="0"/>
              <a:t> modeling with the large group.</a:t>
            </a:r>
          </a:p>
          <a:p>
            <a:pPr marL="0" indent="0">
              <a:spcBef>
                <a:spcPts val="0"/>
              </a:spcBef>
              <a:spcAft>
                <a:spcPts val="800"/>
              </a:spcAft>
              <a:buNone/>
            </a:pPr>
            <a:endParaRPr lang="en-US" i="1" dirty="0">
              <a:solidFill>
                <a:srgbClr val="008000"/>
              </a:solidFill>
            </a:endParaRPr>
          </a:p>
          <a:p>
            <a:pPr marL="0" indent="0" defTabSz="458788">
              <a:spcBef>
                <a:spcPts val="0"/>
              </a:spcBef>
              <a:spcAft>
                <a:spcPts val="600"/>
              </a:spcAft>
              <a:buNone/>
            </a:pPr>
            <a:r>
              <a:rPr lang="en-US" sz="1200" dirty="0"/>
              <a:t>If a team does not bring the School</a:t>
            </a:r>
            <a:r>
              <a:rPr lang="en-US" sz="1200" baseline="0" dirty="0"/>
              <a:t> Expectations Matrix, d</a:t>
            </a:r>
            <a:r>
              <a:rPr lang="en-US" sz="1200" dirty="0"/>
              <a:t>irect</a:t>
            </a:r>
            <a:r>
              <a:rPr lang="en-US" sz="1200" baseline="0" dirty="0"/>
              <a:t> participants to use the matrices on pp. 101-103 of the Workbook.</a:t>
            </a:r>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37</a:t>
            </a:fld>
            <a:endParaRPr lang="en-US" dirty="0"/>
          </a:p>
        </p:txBody>
      </p:sp>
    </p:spTree>
    <p:extLst>
      <p:ext uri="{BB962C8B-B14F-4D97-AF65-F5344CB8AC3E}">
        <p14:creationId xmlns:p14="http://schemas.microsoft.com/office/powerpoint/2010/main" val="3293383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Say, </a:t>
            </a:r>
            <a:r>
              <a:rPr lang="en-US" sz="1200" b="0" i="0" u="none" strike="noStrike" kern="1200" baseline="0" dirty="0">
                <a:solidFill>
                  <a:schemeClr val="tx1"/>
                </a:solidFill>
                <a:latin typeface="+mn-lt"/>
                <a:ea typeface="+mn-ea"/>
                <a:cs typeface="+mn-cs"/>
              </a:rPr>
              <a:t>“We have discussed how to use adult attention (specific positive feedback) contingent upon performing a specific behavior to build or maintain that behavior. Another important point in building positive school-wide and classroom environments is to ensure that appropriate behavior receives </a:t>
            </a:r>
            <a:r>
              <a:rPr lang="en-US" sz="1200" b="0" i="1" u="none" strike="noStrike" kern="1200" baseline="0" dirty="0">
                <a:solidFill>
                  <a:schemeClr val="tx1"/>
                </a:solidFill>
                <a:latin typeface="+mn-lt"/>
                <a:ea typeface="+mn-ea"/>
                <a:cs typeface="+mn-cs"/>
              </a:rPr>
              <a:t>much more attention </a:t>
            </a:r>
            <a:r>
              <a:rPr lang="en-US" sz="1200" b="0" i="0" u="none" strike="noStrike" kern="1200" baseline="0" dirty="0">
                <a:solidFill>
                  <a:schemeClr val="tx1"/>
                </a:solidFill>
                <a:latin typeface="+mn-lt"/>
                <a:ea typeface="+mn-ea"/>
                <a:cs typeface="+mn-cs"/>
              </a:rPr>
              <a:t>than problem behavior – approximately </a:t>
            </a:r>
            <a:r>
              <a:rPr lang="en-US" dirty="0">
                <a:solidFill>
                  <a:srgbClr val="008000"/>
                </a:solidFill>
              </a:rPr>
              <a:t>4 positives:1 negatives or corrections,” </a:t>
            </a:r>
            <a:r>
              <a:rPr lang="en-US" b="1" dirty="0">
                <a:solidFill>
                  <a:srgbClr val="008000"/>
                </a:solidFill>
              </a:rPr>
              <a:t>then read the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rPr>
              <a:t>Say, </a:t>
            </a:r>
            <a:r>
              <a:rPr lang="en-US" dirty="0">
                <a:solidFill>
                  <a:srgbClr val="008000"/>
                </a:solidFill>
              </a:rPr>
              <a:t>We’re going to read the information on th</a:t>
            </a:r>
            <a:r>
              <a:rPr lang="en-US" baseline="0" dirty="0">
                <a:solidFill>
                  <a:srgbClr val="008000"/>
                </a:solidFill>
              </a:rPr>
              <a:t>e next slide to see how this concept was tested.</a:t>
            </a:r>
            <a:r>
              <a:rPr lang="en-US" dirty="0">
                <a:solidFill>
                  <a:srgbClr val="008000"/>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8000"/>
              </a:solidFill>
            </a:endParaRPr>
          </a:p>
        </p:txBody>
      </p:sp>
      <p:sp>
        <p:nvSpPr>
          <p:cNvPr id="4" name="Slide Number Placeholder 3"/>
          <p:cNvSpPr>
            <a:spLocks noGrp="1"/>
          </p:cNvSpPr>
          <p:nvPr>
            <p:ph type="sldNum" sz="quarter" idx="10"/>
          </p:nvPr>
        </p:nvSpPr>
        <p:spPr/>
        <p:txBody>
          <a:bodyPr/>
          <a:lstStyle/>
          <a:p>
            <a:fld id="{A875B4DD-DD12-5549-9756-868EB0781E70}" type="slidenum">
              <a:rPr lang="en-US" smtClean="0"/>
              <a:pPr/>
              <a:t>38</a:t>
            </a:fld>
            <a:endParaRPr lang="en-US" dirty="0"/>
          </a:p>
        </p:txBody>
      </p:sp>
    </p:spTree>
    <p:extLst>
      <p:ext uri="{BB962C8B-B14F-4D97-AF65-F5344CB8AC3E}">
        <p14:creationId xmlns:p14="http://schemas.microsoft.com/office/powerpoint/2010/main" val="1830165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8000"/>
                </a:solidFill>
              </a:rPr>
              <a:t>Read</a:t>
            </a:r>
            <a:r>
              <a:rPr lang="en-US" b="1" baseline="0" dirty="0">
                <a:solidFill>
                  <a:srgbClr val="008000"/>
                </a:solidFill>
              </a:rPr>
              <a:t> the slide or direct participants to read the slide.</a:t>
            </a:r>
            <a:endParaRPr lang="en-US" b="1" dirty="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err="1">
                <a:solidFill>
                  <a:srgbClr val="008000"/>
                </a:solidFill>
              </a:rPr>
              <a:t>Gottman</a:t>
            </a:r>
            <a:r>
              <a:rPr lang="en-US" b="0" dirty="0">
                <a:solidFill>
                  <a:srgbClr val="008000"/>
                </a:solidFill>
              </a:rPr>
              <a:t>,</a:t>
            </a:r>
            <a:r>
              <a:rPr lang="en-US" b="0" baseline="0" dirty="0">
                <a:solidFill>
                  <a:srgbClr val="008000"/>
                </a:solidFill>
              </a:rPr>
              <a:t> J.M., </a:t>
            </a:r>
            <a:r>
              <a:rPr lang="en-US" b="0" baseline="0" dirty="0" err="1">
                <a:solidFill>
                  <a:srgbClr val="008000"/>
                </a:solidFill>
              </a:rPr>
              <a:t>Coan</a:t>
            </a:r>
            <a:r>
              <a:rPr lang="en-US" b="0" baseline="0" dirty="0">
                <a:solidFill>
                  <a:srgbClr val="008000"/>
                </a:solidFill>
              </a:rPr>
              <a:t>, J., Carrere, S., and Swanson, C. (1998). Predicting marital happiness and stability from newlywed interactions, </a:t>
            </a:r>
            <a:r>
              <a:rPr lang="en-US" b="0" i="1" baseline="0" dirty="0">
                <a:solidFill>
                  <a:srgbClr val="008000"/>
                </a:solidFill>
              </a:rPr>
              <a:t>Journal of Marriage and the Family, 60(1), </a:t>
            </a:r>
            <a:r>
              <a:rPr lang="en-US" b="0" baseline="0" dirty="0">
                <a:solidFill>
                  <a:srgbClr val="008000"/>
                </a:solidFill>
              </a:rPr>
              <a:t>5-22.</a:t>
            </a:r>
            <a:endParaRPr lang="en-US" b="0" dirty="0">
              <a:solidFill>
                <a:srgbClr val="008000"/>
              </a:solidFill>
            </a:endParaRP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39</a:t>
            </a:fld>
            <a:endParaRPr lang="en-US" dirty="0"/>
          </a:p>
        </p:txBody>
      </p:sp>
    </p:spTree>
    <p:extLst>
      <p:ext uri="{BB962C8B-B14F-4D97-AF65-F5344CB8AC3E}">
        <p14:creationId xmlns:p14="http://schemas.microsoft.com/office/powerpoint/2010/main" val="2680997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t>
            </a:r>
            <a:r>
              <a:rPr lang="en-US" b="0" dirty="0"/>
              <a:t>“Why should the</a:t>
            </a:r>
            <a:r>
              <a:rPr lang="en-US" b="0" baseline="0" dirty="0"/>
              <a:t> rate of positive recognition exceed negative comments?”  </a:t>
            </a:r>
            <a:r>
              <a:rPr lang="en-US" b="1" dirty="0"/>
              <a:t>Read the slide.</a:t>
            </a:r>
          </a:p>
          <a:p>
            <a:endParaRPr lang="en-US" b="1" dirty="0"/>
          </a:p>
          <a:p>
            <a:r>
              <a:rPr lang="en-US" b="0" dirty="0"/>
              <a:t>Source: Becker,</a:t>
            </a:r>
            <a:r>
              <a:rPr lang="en-US" b="0" baseline="0" dirty="0"/>
              <a:t> W., Engelmann, S., &amp; Thomas, D. (1975). Teaching 2:Cognitive learning and instruction. Chicago: Science Research Associates.</a:t>
            </a:r>
            <a:endParaRPr lang="en-US" b="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40</a:t>
            </a:fld>
            <a:endParaRPr lang="en-US" dirty="0"/>
          </a:p>
        </p:txBody>
      </p:sp>
    </p:spTree>
    <p:extLst>
      <p:ext uri="{BB962C8B-B14F-4D97-AF65-F5344CB8AC3E}">
        <p14:creationId xmlns:p14="http://schemas.microsoft.com/office/powerpoint/2010/main" val="2044762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Say, </a:t>
            </a:r>
            <a:r>
              <a:rPr lang="en-US" dirty="0"/>
              <a:t>“At what rate should</a:t>
            </a:r>
            <a:r>
              <a:rPr lang="en-US" baseline="0" dirty="0"/>
              <a:t> we deliver positive recognition to negative comments or corrections? </a:t>
            </a:r>
            <a:r>
              <a:rPr lang="en-US" b="1" baseline="0" dirty="0"/>
              <a:t>Read the first bullet.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Read the 2</a:t>
            </a:r>
            <a:r>
              <a:rPr lang="en-US" b="1" baseline="30000" dirty="0"/>
              <a:t>nd</a:t>
            </a:r>
            <a:r>
              <a:rPr lang="en-US" b="1" baseline="0" dirty="0"/>
              <a:t> bullet, then say,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t>
            </a:r>
            <a:r>
              <a:rPr lang="en-US" dirty="0"/>
              <a:t>While polite</a:t>
            </a:r>
            <a:r>
              <a:rPr lang="en-US" baseline="0" dirty="0"/>
              <a:t> and respectful corrections contribute to a positive environment, they are not considered to be positives.”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Read the 3</a:t>
            </a:r>
            <a:r>
              <a:rPr lang="en-US" b="1" baseline="30000" dirty="0"/>
              <a:t>rd</a:t>
            </a:r>
            <a:r>
              <a:rPr lang="en-US" b="1" baseline="0" dirty="0"/>
              <a:t> bullet.</a:t>
            </a:r>
            <a:endParaRPr lang="en-US" b="1"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nb-NO" sz="1200" dirty="0"/>
              <a:t>Reavis, Jenson, Kukic &amp; Morgan, 1993)</a:t>
            </a:r>
            <a:endParaRPr lang="en-US" sz="1200"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41</a:t>
            </a:fld>
            <a:endParaRPr lang="en-US" dirty="0"/>
          </a:p>
        </p:txBody>
      </p:sp>
    </p:spTree>
    <p:extLst>
      <p:ext uri="{BB962C8B-B14F-4D97-AF65-F5344CB8AC3E}">
        <p14:creationId xmlns:p14="http://schemas.microsoft.com/office/powerpoint/2010/main" val="3978897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directions.</a:t>
            </a:r>
          </a:p>
          <a:p>
            <a:r>
              <a:rPr lang="en-US" b="1" dirty="0"/>
              <a:t>Provide approximately 15 minutes for this activity.</a:t>
            </a:r>
          </a:p>
        </p:txBody>
      </p:sp>
      <p:sp>
        <p:nvSpPr>
          <p:cNvPr id="4" name="Slide Number Placeholder 3"/>
          <p:cNvSpPr>
            <a:spLocks noGrp="1"/>
          </p:cNvSpPr>
          <p:nvPr>
            <p:ph type="sldNum" sz="quarter" idx="10"/>
          </p:nvPr>
        </p:nvSpPr>
        <p:spPr/>
        <p:txBody>
          <a:bodyPr/>
          <a:lstStyle/>
          <a:p>
            <a:fld id="{671C2EB1-22DB-A546-9453-0C5C2A32182C}" type="slidenum">
              <a:rPr lang="en-US" smtClean="0"/>
              <a:pPr/>
              <a:t>42</a:t>
            </a:fld>
            <a:endParaRPr lang="en-US" dirty="0"/>
          </a:p>
        </p:txBody>
      </p:sp>
    </p:spTree>
    <p:extLst>
      <p:ext uri="{BB962C8B-B14F-4D97-AF65-F5344CB8AC3E}">
        <p14:creationId xmlns:p14="http://schemas.microsoft.com/office/powerpoint/2010/main" val="3398507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approximately 10</a:t>
            </a:r>
            <a:r>
              <a:rPr lang="en-US" b="1" baseline="0" dirty="0"/>
              <a:t> minutes for this discussion.  After the discussion</a:t>
            </a:r>
            <a:r>
              <a:rPr lang="en-US" baseline="0" dirty="0"/>
              <a:t>, </a:t>
            </a:r>
            <a:r>
              <a:rPr lang="en-US" b="1" baseline="0" dirty="0"/>
              <a:t>a</a:t>
            </a:r>
            <a:r>
              <a:rPr lang="en-US" b="1" dirty="0"/>
              <a:t>sk for</a:t>
            </a:r>
            <a:r>
              <a:rPr lang="en-US" b="1" baseline="0" dirty="0"/>
              <a:t> volunteers to share their thoughts.</a:t>
            </a:r>
          </a:p>
          <a:p>
            <a:endParaRPr lang="en-US" b="1" baseline="0" dirty="0"/>
          </a:p>
          <a:p>
            <a:r>
              <a:rPr lang="en-US" b="1" baseline="0" dirty="0"/>
              <a:t>Option to distribute </a:t>
            </a:r>
            <a:r>
              <a:rPr lang="en-US" b="1" i="1" baseline="0" dirty="0"/>
              <a:t>Encouraging Teacher Tool </a:t>
            </a:r>
            <a:r>
              <a:rPr lang="en-US" b="1" baseline="0" dirty="0"/>
              <a:t>found on Google Drive&gt;Mo SWPBS State Team&gt;CDR files &gt;3_Training&gt;Tier 1 &gt; Prep&gt;Prep Session 4&gt;Handouts&gt;Handouts from 2018-19 Workbook</a:t>
            </a:r>
            <a:endParaRPr lang="en-US" b="1"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43</a:t>
            </a:fld>
            <a:endParaRPr lang="en-US" dirty="0"/>
          </a:p>
        </p:txBody>
      </p:sp>
    </p:spTree>
    <p:extLst>
      <p:ext uri="{BB962C8B-B14F-4D97-AF65-F5344CB8AC3E}">
        <p14:creationId xmlns:p14="http://schemas.microsoft.com/office/powerpoint/2010/main" val="201659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will work with your school to </a:t>
            </a:r>
            <a:r>
              <a:rPr lang="en-US" dirty="0">
                <a:latin typeface="Arial" panose="020B0604020202020204" pitchFamily="34" charset="0"/>
              </a:rPr>
              <a:t>develop an attention signal you will use in every</a:t>
            </a:r>
            <a:r>
              <a:rPr lang="en-US" baseline="0" dirty="0">
                <a:latin typeface="Arial" panose="020B0604020202020204" pitchFamily="34" charset="0"/>
              </a:rPr>
              <a:t> setting</a:t>
            </a:r>
            <a:r>
              <a:rPr lang="en-US" dirty="0">
                <a:latin typeface="Arial" panose="020B0604020202020204" pitchFamily="34" charset="0"/>
              </a:rPr>
              <a:t>.”</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I </a:t>
            </a:r>
            <a:r>
              <a:rPr lang="en-US" u="none" dirty="0">
                <a:latin typeface="Arial" panose="020B0604020202020204" pitchFamily="34" charset="0"/>
              </a:rPr>
              <a:t>will 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dirty="0">
                <a:solidFill>
                  <a:srgbClr val="FF0000"/>
                </a:solidFill>
                <a:latin typeface="Arial" panose="020B0604020202020204" pitchFamily="34" charset="0"/>
              </a:rPr>
              <a:t>											</a:t>
            </a:r>
            <a:r>
              <a:rPr lang="en-US" b="1" dirty="0">
                <a:solidFill>
                  <a:srgbClr val="FF0000"/>
                </a:solidFill>
                <a:latin typeface="Arial" panose="020B0604020202020204" pitchFamily="34" charset="0"/>
              </a:rPr>
              <a:t>(</a:t>
            </a:r>
            <a:r>
              <a:rPr lang="en-US" b="1" u="none" dirty="0">
                <a:solidFill>
                  <a:srgbClr val="FF0000"/>
                </a:solidFill>
                <a:latin typeface="Arial" panose="020B0604020202020204" pitchFamily="34" charset="0"/>
              </a:rPr>
              <a:t>Insert your attention signal here.)</a:t>
            </a: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dirty="0">
                <a:latin typeface="Arial" panose="020B0604020202020204" pitchFamily="34" charset="0"/>
              </a:rPr>
              <a:t>									</a:t>
            </a:r>
            <a:r>
              <a:rPr lang="en-US" b="1" dirty="0">
                <a:latin typeface="Arial" panose="020B0604020202020204" pitchFamily="34" charset="0"/>
              </a:rPr>
              <a:t>(Insert</a:t>
            </a:r>
            <a:r>
              <a:rPr lang="en-US" b="1" baseline="0" dirty="0">
                <a:latin typeface="Arial" panose="020B0604020202020204" pitchFamily="34" charset="0"/>
              </a:rPr>
              <a:t> what you want participants to do.)</a:t>
            </a:r>
            <a:endParaRPr lang="en-US" b="1" dirty="0">
              <a:latin typeface="Arial" panose="020B0604020202020204" pitchFamily="34" charset="0"/>
            </a:endParaRPr>
          </a:p>
        </p:txBody>
      </p:sp>
      <p:sp>
        <p:nvSpPr>
          <p:cNvPr id="1024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8" indent="-285703" eaLnBrk="0" hangingPunct="0">
              <a:defRPr>
                <a:solidFill>
                  <a:schemeClr val="tx1"/>
                </a:solidFill>
                <a:latin typeface="Arial" panose="020B0604020202020204" pitchFamily="34" charset="0"/>
                <a:cs typeface="Arial" panose="020B0604020202020204" pitchFamily="34" charset="0"/>
              </a:defRPr>
            </a:lvl2pPr>
            <a:lvl3pPr marL="1142813" indent="-228562" eaLnBrk="0" hangingPunct="0">
              <a:defRPr>
                <a:solidFill>
                  <a:schemeClr val="tx1"/>
                </a:solidFill>
                <a:latin typeface="Arial" panose="020B0604020202020204" pitchFamily="34" charset="0"/>
                <a:cs typeface="Arial" panose="020B0604020202020204" pitchFamily="34" charset="0"/>
              </a:defRPr>
            </a:lvl3pPr>
            <a:lvl4pPr marL="1599937" indent="-228562" eaLnBrk="0" hangingPunct="0">
              <a:defRPr>
                <a:solidFill>
                  <a:schemeClr val="tx1"/>
                </a:solidFill>
                <a:latin typeface="Arial" panose="020B0604020202020204" pitchFamily="34" charset="0"/>
                <a:cs typeface="Arial" panose="020B0604020202020204" pitchFamily="34" charset="0"/>
              </a:defRPr>
            </a:lvl4pPr>
            <a:lvl5pPr marL="2057063" indent="-228562" eaLnBrk="0" hangingPunct="0">
              <a:defRPr>
                <a:solidFill>
                  <a:schemeClr val="tx1"/>
                </a:solidFill>
                <a:latin typeface="Arial" panose="020B0604020202020204" pitchFamily="34" charset="0"/>
                <a:cs typeface="Arial" panose="020B0604020202020204" pitchFamily="34" charset="0"/>
              </a:defRPr>
            </a:lvl5pPr>
            <a:lvl6pPr marL="2514187"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1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38"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6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4B340-89DC-4CC2-AD75-2D4129CE8BFD}" type="slidenum">
              <a:rPr lang="en-US">
                <a:latin typeface="Calibri" panose="020F0502020204030204" pitchFamily="34" charset="0"/>
                <a:ea typeface="ＭＳ Ｐゴシック" panose="020B0600070205080204" pitchFamily="34" charset="-128"/>
              </a:rPr>
              <a:pPr eaLnBrk="1" hangingPunct="1"/>
              <a:t>5</a:t>
            </a:fld>
            <a:endParaRPr 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417510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“Add the following to your Action</a:t>
            </a:r>
            <a:r>
              <a:rPr lang="en-US" b="0" baseline="0" dirty="0"/>
              <a:t>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Staff use specific positive feedback to encourage expected behaviors at a high rate (4:1) in all settings. How steps will you take to address this goal?”</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44</a:t>
            </a:fld>
            <a:endParaRPr lang="en-US" dirty="0"/>
          </a:p>
        </p:txBody>
      </p:sp>
    </p:spTree>
    <p:extLst>
      <p:ext uri="{BB962C8B-B14F-4D97-AF65-F5344CB8AC3E}">
        <p14:creationId xmlns:p14="http://schemas.microsoft.com/office/powerpoint/2010/main" val="1409789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slide</a:t>
            </a:r>
            <a:r>
              <a:rPr lang="en-US" b="1" baseline="0" dirty="0">
                <a:latin typeface="Calibri" charset="0"/>
              </a:rPr>
              <a:t> or direct participants to read the slide, then say,</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a:t>
            </a:r>
            <a:r>
              <a:rPr lang="en-US" sz="1200" dirty="0"/>
              <a:t>Clarifying and teaching expectations alone are not sufficient. We must also encourage student use of those behaviors.  Today we’ll focus on developing a system to encourage expected behaviors.”</a:t>
            </a:r>
          </a:p>
          <a:p>
            <a:pPr eaLnBrk="1" hangingPunct="1">
              <a:spcBef>
                <a:spcPct val="0"/>
              </a:spcBef>
            </a:pPr>
            <a:endParaRPr lang="en-US"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45</a:t>
            </a:fld>
            <a:endParaRPr lang="en-US">
              <a:latin typeface="Calibri" charset="0"/>
            </a:endParaRPr>
          </a:p>
        </p:txBody>
      </p:sp>
    </p:spTree>
    <p:extLst>
      <p:ext uri="{BB962C8B-B14F-4D97-AF65-F5344CB8AC3E}">
        <p14:creationId xmlns:p14="http://schemas.microsoft.com/office/powerpoint/2010/main" val="2879769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slide.  Provide approximately 3 minutes for this discussion, then say,</a:t>
            </a:r>
          </a:p>
          <a:p>
            <a:r>
              <a:rPr lang="en-US" sz="1200" b="0" i="0" u="none" strike="noStrike" kern="1200" baseline="0" dirty="0">
                <a:solidFill>
                  <a:schemeClr val="tx1"/>
                </a:solidFill>
                <a:latin typeface="+mn-lt"/>
                <a:ea typeface="+mn-ea"/>
                <a:cs typeface="+mn-cs"/>
              </a:rPr>
              <a:t>“In what ways are you extrinsically motivated?  </a:t>
            </a:r>
          </a:p>
          <a:p>
            <a:pPr marL="171450" indent="-171450">
              <a:buFont typeface="Arial" pitchFamily="34" charset="0"/>
              <a:buChar char="•"/>
            </a:pPr>
            <a:r>
              <a:rPr lang="en-US" baseline="0" dirty="0"/>
              <a:t>Completing a difficult task early so you can go out to dinner with friends</a:t>
            </a:r>
          </a:p>
          <a:p>
            <a:pPr marL="171450" indent="-171450">
              <a:buFont typeface="Arial" pitchFamily="34" charset="0"/>
              <a:buChar char="•"/>
            </a:pPr>
            <a:r>
              <a:rPr lang="en-US" baseline="0" dirty="0"/>
              <a:t>Working out so that you can eat dessert</a:t>
            </a:r>
          </a:p>
          <a:p>
            <a:pPr marL="171450" indent="-171450">
              <a:buFont typeface="Arial" pitchFamily="34" charset="0"/>
              <a:buChar char="•"/>
            </a:pPr>
            <a:r>
              <a:rPr lang="en-US" baseline="0" dirty="0"/>
              <a:t>Reward points for frequent flying</a:t>
            </a:r>
          </a:p>
          <a:p>
            <a:r>
              <a:rPr lang="en-US" sz="1200" b="0" i="0" u="none" strike="noStrike" kern="1200" baseline="0" dirty="0">
                <a:solidFill>
                  <a:schemeClr val="tx1"/>
                </a:solidFill>
                <a:latin typeface="+mn-lt"/>
                <a:ea typeface="+mn-ea"/>
                <a:cs typeface="+mn-cs"/>
              </a:rPr>
              <a:t>The goal of any reinforcement system is not to manage or </a:t>
            </a:r>
            <a:r>
              <a:rPr lang="en-US" sz="1200" b="0" i="1" u="none" strike="noStrike" kern="1200" baseline="0" dirty="0">
                <a:solidFill>
                  <a:schemeClr val="tx1"/>
                </a:solidFill>
                <a:latin typeface="+mn-lt"/>
                <a:ea typeface="+mn-ea"/>
                <a:cs typeface="+mn-cs"/>
              </a:rPr>
              <a:t>control</a:t>
            </a:r>
            <a:r>
              <a:rPr lang="en-US" sz="1200" b="0" i="0" u="none" strike="noStrike" kern="1200" baseline="0" dirty="0">
                <a:solidFill>
                  <a:schemeClr val="tx1"/>
                </a:solidFill>
                <a:latin typeface="+mn-lt"/>
                <a:ea typeface="+mn-ea"/>
                <a:cs typeface="+mn-cs"/>
              </a:rPr>
              <a:t> behavior, but to help students </a:t>
            </a:r>
            <a:r>
              <a:rPr lang="en-US" sz="1200" b="0" i="1" u="none" strike="noStrike" kern="1200" baseline="0" dirty="0">
                <a:solidFill>
                  <a:schemeClr val="tx1"/>
                </a:solidFill>
                <a:latin typeface="+mn-lt"/>
                <a:ea typeface="+mn-ea"/>
                <a:cs typeface="+mn-cs"/>
              </a:rPr>
              <a:t>improve</a:t>
            </a:r>
            <a:r>
              <a:rPr lang="en-US" sz="1200" b="0" i="0" u="none" strike="noStrike" kern="1200" baseline="0" dirty="0">
                <a:solidFill>
                  <a:schemeClr val="tx1"/>
                </a:solidFill>
                <a:latin typeface="+mn-lt"/>
                <a:ea typeface="+mn-ea"/>
                <a:cs typeface="+mn-cs"/>
              </a:rPr>
              <a:t> behavior and move students to intrinsic motivation and reinforcement.”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47</a:t>
            </a:fld>
            <a:endParaRPr lang="en-US" dirty="0"/>
          </a:p>
        </p:txBody>
      </p:sp>
    </p:spTree>
    <p:extLst>
      <p:ext uri="{BB962C8B-B14F-4D97-AF65-F5344CB8AC3E}">
        <p14:creationId xmlns:p14="http://schemas.microsoft.com/office/powerpoint/2010/main" val="818781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Direct participants to read the slide.</a:t>
            </a:r>
          </a:p>
        </p:txBody>
      </p:sp>
      <p:sp>
        <p:nvSpPr>
          <p:cNvPr id="4" name="Slide Number Placeholder 3"/>
          <p:cNvSpPr>
            <a:spLocks noGrp="1"/>
          </p:cNvSpPr>
          <p:nvPr>
            <p:ph type="sldNum" sz="quarter" idx="10"/>
          </p:nvPr>
        </p:nvSpPr>
        <p:spPr/>
        <p:txBody>
          <a:bodyPr/>
          <a:lstStyle/>
          <a:p>
            <a:fld id="{A875B4DD-DD12-5549-9756-868EB0781E70}" type="slidenum">
              <a:rPr lang="en-US" smtClean="0"/>
              <a:pPr/>
              <a:t>48</a:t>
            </a:fld>
            <a:endParaRPr lang="en-US" dirty="0"/>
          </a:p>
        </p:txBody>
      </p:sp>
    </p:spTree>
    <p:extLst>
      <p:ext uri="{BB962C8B-B14F-4D97-AF65-F5344CB8AC3E}">
        <p14:creationId xmlns:p14="http://schemas.microsoft.com/office/powerpoint/2010/main" val="298369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will you systematically deliver feedback</a:t>
            </a:r>
            <a:r>
              <a:rPr lang="en-US" baseline="0" dirty="0"/>
              <a:t> to increase the likelihood that appropriate behavior will be maintained?         </a:t>
            </a:r>
          </a:p>
          <a:p>
            <a:r>
              <a:rPr lang="en-US" baseline="0" dirty="0"/>
              <a:t>You’ll develop a entire system to encourage expected behaviors you have defined in your matrix and in procedures to use by all staff with all students.”</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49</a:t>
            </a:fld>
            <a:endParaRPr lang="en-US" dirty="0"/>
          </a:p>
        </p:txBody>
      </p:sp>
    </p:spTree>
    <p:extLst>
      <p:ext uri="{BB962C8B-B14F-4D97-AF65-F5344CB8AC3E}">
        <p14:creationId xmlns:p14="http://schemas.microsoft.com/office/powerpoint/2010/main" val="3715048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latin typeface="+mn-lt"/>
                <a:ea typeface="+mn-ea"/>
                <a:cs typeface="+mn-cs"/>
              </a:rPr>
              <a:t>Read the slide or direct participants to read the slide, then say,</a:t>
            </a:r>
          </a:p>
          <a:p>
            <a:r>
              <a:rPr lang="en-US" sz="1200" b="0" kern="1200" baseline="0" dirty="0">
                <a:solidFill>
                  <a:schemeClr val="tx1"/>
                </a:solidFill>
                <a:latin typeface="+mn-lt"/>
                <a:ea typeface="+mn-ea"/>
                <a:cs typeface="+mn-cs"/>
              </a:rPr>
              <a:t>“Not all students or adults are reinforced by the same things or in the same ways. Some </a:t>
            </a:r>
            <a:r>
              <a:rPr lang="en-US" sz="1200" kern="1200" baseline="0" dirty="0">
                <a:solidFill>
                  <a:schemeClr val="tx1"/>
                </a:solidFill>
                <a:latin typeface="+mn-lt"/>
                <a:ea typeface="+mn-ea"/>
                <a:cs typeface="+mn-cs"/>
              </a:rPr>
              <a:t>students desire or try to get or seek social attention, activities or tangible items, while others try to </a:t>
            </a:r>
            <a:r>
              <a:rPr lang="en-US" sz="1200" i="1" kern="1200" baseline="0" dirty="0">
                <a:solidFill>
                  <a:schemeClr val="tx1"/>
                </a:solidFill>
                <a:latin typeface="+mn-lt"/>
                <a:ea typeface="+mn-ea"/>
                <a:cs typeface="+mn-cs"/>
              </a:rPr>
              <a:t>avoid or escape </a:t>
            </a:r>
            <a:r>
              <a:rPr lang="en-US" sz="1200" i="0" kern="1200" baseline="0" dirty="0">
                <a:solidFill>
                  <a:schemeClr val="tx1"/>
                </a:solidFill>
                <a:latin typeface="+mn-lt"/>
                <a:ea typeface="+mn-ea"/>
                <a:cs typeface="+mn-cs"/>
              </a:rPr>
              <a:t>social attention</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For these </a:t>
            </a:r>
            <a:r>
              <a:rPr lang="en-US" sz="1200" i="1" kern="1200" baseline="0" dirty="0">
                <a:solidFill>
                  <a:schemeClr val="tx1"/>
                </a:solidFill>
                <a:latin typeface="+mn-lt"/>
                <a:ea typeface="+mn-ea"/>
                <a:cs typeface="+mn-cs"/>
              </a:rPr>
              <a:t>‘avoiders’ </a:t>
            </a:r>
            <a:r>
              <a:rPr lang="en-US" sz="1200" i="0" kern="1200" baseline="0" dirty="0">
                <a:solidFill>
                  <a:schemeClr val="tx1"/>
                </a:solidFill>
                <a:latin typeface="+mn-lt"/>
                <a:ea typeface="+mn-ea"/>
                <a:cs typeface="+mn-cs"/>
              </a:rPr>
              <a:t>who do not like social attention, they may be reinforced by activities, privileges or tangibles.</a:t>
            </a:r>
            <a:r>
              <a:rPr lang="en-US" sz="1200" i="1" kern="1200" baseline="0" dirty="0">
                <a:solidFill>
                  <a:schemeClr val="tx1"/>
                </a:solidFill>
                <a:latin typeface="+mn-lt"/>
                <a:ea typeface="+mn-ea"/>
                <a:cs typeface="+mn-cs"/>
              </a:rPr>
              <a:t> </a:t>
            </a:r>
            <a:r>
              <a:rPr lang="en-US" sz="1200" i="0" kern="1200" baseline="0" dirty="0">
                <a:solidFill>
                  <a:schemeClr val="tx1"/>
                </a:solidFill>
                <a:latin typeface="+mn-lt"/>
                <a:ea typeface="+mn-ea"/>
                <a:cs typeface="+mn-cs"/>
              </a:rPr>
              <a:t>Therefore, it is recommended that a </a:t>
            </a:r>
            <a:r>
              <a:rPr lang="en-US" sz="1200" i="1" kern="1200" baseline="0" dirty="0">
                <a:solidFill>
                  <a:schemeClr val="tx1"/>
                </a:solidFill>
                <a:latin typeface="+mn-lt"/>
                <a:ea typeface="+mn-ea"/>
                <a:cs typeface="+mn-cs"/>
              </a:rPr>
              <a:t>menu </a:t>
            </a:r>
            <a:r>
              <a:rPr lang="en-US" sz="1200" i="0" kern="1200" baseline="0" dirty="0">
                <a:solidFill>
                  <a:schemeClr val="tx1"/>
                </a:solidFill>
                <a:latin typeface="+mn-lt"/>
                <a:ea typeface="+mn-ea"/>
                <a:cs typeface="+mn-cs"/>
              </a:rPr>
              <a:t>of ways to encourage students include social attention, activities, or tangible items that appeal to all student needs in your school (Lane, </a:t>
            </a:r>
            <a:r>
              <a:rPr lang="en-US" sz="1200" i="0" kern="1200" baseline="0" dirty="0" err="1">
                <a:solidFill>
                  <a:schemeClr val="tx1"/>
                </a:solidFill>
                <a:latin typeface="+mn-lt"/>
                <a:ea typeface="+mn-ea"/>
                <a:cs typeface="+mn-cs"/>
              </a:rPr>
              <a:t>Kahberg</a:t>
            </a:r>
            <a:r>
              <a:rPr lang="en-US" sz="1200" i="0" kern="1200" baseline="0" dirty="0">
                <a:solidFill>
                  <a:schemeClr val="tx1"/>
                </a:solidFill>
                <a:latin typeface="+mn-lt"/>
                <a:ea typeface="+mn-ea"/>
                <a:cs typeface="+mn-cs"/>
              </a:rPr>
              <a:t> &amp; </a:t>
            </a:r>
            <a:r>
              <a:rPr lang="en-US" sz="1200" i="0" kern="1200" baseline="0" dirty="0" err="1">
                <a:solidFill>
                  <a:schemeClr val="tx1"/>
                </a:solidFill>
                <a:latin typeface="+mn-lt"/>
                <a:ea typeface="+mn-ea"/>
                <a:cs typeface="+mn-cs"/>
              </a:rPr>
              <a:t>Menzies</a:t>
            </a:r>
            <a:r>
              <a:rPr lang="en-US" sz="1200" i="0" kern="1200" baseline="0" dirty="0">
                <a:solidFill>
                  <a:schemeClr val="tx1"/>
                </a:solidFill>
                <a:latin typeface="+mn-lt"/>
                <a:ea typeface="+mn-ea"/>
                <a:cs typeface="+mn-cs"/>
              </a:rPr>
              <a:t>, 2009).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can be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Social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(e.g. praise, recognition, time to hang out with friends)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Activity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(e.g. special privileges, jobs, computer time, free time)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Material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(e.g. tangible items)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Token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 (i.e., items exchanged for other </a:t>
            </a:r>
            <a:r>
              <a:rPr lang="en-US" sz="1200" b="0" i="0" u="none" strike="noStrike" kern="1200" baseline="0" dirty="0" err="1">
                <a:solidFill>
                  <a:schemeClr val="tx1"/>
                </a:solidFill>
                <a:latin typeface="+mn-lt"/>
                <a:ea typeface="+mn-ea"/>
                <a:cs typeface="+mn-cs"/>
              </a:rPr>
              <a:t>reinforcers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50</a:t>
            </a:fld>
            <a:endParaRPr lang="en-US" dirty="0"/>
          </a:p>
        </p:txBody>
      </p:sp>
    </p:spTree>
    <p:extLst>
      <p:ext uri="{BB962C8B-B14F-4D97-AF65-F5344CB8AC3E}">
        <p14:creationId xmlns:p14="http://schemas.microsoft.com/office/powerpoint/2010/main" val="1490954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latin typeface="+mn-lt"/>
                <a:ea typeface="+mn-ea"/>
                <a:cs typeface="+mn-cs"/>
              </a:rPr>
              <a:t>Read the slide, then say,</a:t>
            </a:r>
          </a:p>
          <a:p>
            <a:r>
              <a:rPr lang="en-US" sz="1200" b="0" kern="1200" baseline="0" dirty="0">
                <a:solidFill>
                  <a:schemeClr val="tx1"/>
                </a:solidFill>
                <a:latin typeface="+mn-lt"/>
                <a:ea typeface="+mn-ea"/>
                <a:cs typeface="+mn-cs"/>
              </a:rPr>
              <a:t>“Now you know the secret behind using tangibles!  Tangibles provide a visual reminder for the </a:t>
            </a:r>
            <a:r>
              <a:rPr lang="en-US" sz="1200" b="0" i="1" kern="1200" baseline="0" dirty="0">
                <a:solidFill>
                  <a:schemeClr val="tx1"/>
                </a:solidFill>
                <a:latin typeface="+mn-lt"/>
                <a:ea typeface="+mn-ea"/>
                <a:cs typeface="+mn-cs"/>
              </a:rPr>
              <a:t>adults to recognize the positive behavior </a:t>
            </a:r>
            <a:r>
              <a:rPr lang="en-US" sz="1200" b="0" kern="1200" baseline="0" dirty="0">
                <a:solidFill>
                  <a:schemeClr val="tx1"/>
                </a:solidFill>
                <a:latin typeface="+mn-lt"/>
                <a:ea typeface="+mn-ea"/>
                <a:cs typeface="+mn-cs"/>
              </a:rPr>
              <a:t>of the students.  </a:t>
            </a:r>
            <a:r>
              <a:rPr lang="en-US" sz="1200" kern="1200" baseline="0" dirty="0">
                <a:solidFill>
                  <a:schemeClr val="tx1"/>
                </a:solidFill>
                <a:latin typeface="+mn-lt"/>
                <a:ea typeface="+mn-ea"/>
                <a:cs typeface="+mn-cs"/>
              </a:rPr>
              <a:t>The tangible is typically in the form of a ticket or coupon (e.g., Compliment Cards, Bulldog Bucks, </a:t>
            </a:r>
            <a:r>
              <a:rPr lang="en-US" sz="1200" kern="1200" baseline="0" dirty="0" err="1">
                <a:solidFill>
                  <a:schemeClr val="tx1"/>
                </a:solidFill>
                <a:latin typeface="+mn-lt"/>
                <a:ea typeface="+mn-ea"/>
                <a:cs typeface="+mn-cs"/>
              </a:rPr>
              <a:t>Braggin</a:t>
            </a:r>
            <a:r>
              <a:rPr lang="en-US" sz="1200" kern="1200" baseline="0" dirty="0">
                <a:solidFill>
                  <a:schemeClr val="tx1"/>
                </a:solidFill>
                <a:latin typeface="+mn-lt"/>
                <a:ea typeface="+mn-ea"/>
                <a:cs typeface="+mn-cs"/>
              </a:rPr>
              <a:t>’ Dragon Cards, Bee Tickets, etc.). These tangibles may be reinforcing in and of themselves to collect, but typically have further reinforcing value because they can be exchanged for items or privileges. The benefits to students may be obvious, but another reason schools choose to use a tangible along with specific positive feedback is to </a:t>
            </a:r>
            <a:r>
              <a:rPr lang="en-US" sz="1200" i="1" kern="1200" baseline="0" dirty="0">
                <a:solidFill>
                  <a:schemeClr val="tx1"/>
                </a:solidFill>
                <a:latin typeface="+mn-lt"/>
                <a:ea typeface="+mn-ea"/>
                <a:cs typeface="+mn-cs"/>
              </a:rPr>
              <a:t>ensure teachers’ use of high rates of praise</a:t>
            </a:r>
            <a:r>
              <a:rPr lang="en-US" sz="1200" kern="1200" baseline="0" dirty="0">
                <a:solidFill>
                  <a:schemeClr val="tx1"/>
                </a:solidFill>
                <a:latin typeface="+mn-lt"/>
                <a:ea typeface="+mn-ea"/>
                <a:cs typeface="+mn-cs"/>
              </a:rPr>
              <a:t>. Tangibles serve as a </a:t>
            </a:r>
            <a:r>
              <a:rPr lang="en-US" sz="1200" i="1" kern="1200" baseline="0" dirty="0">
                <a:solidFill>
                  <a:schemeClr val="tx1"/>
                </a:solidFill>
                <a:latin typeface="+mn-lt"/>
                <a:ea typeface="+mn-ea"/>
                <a:cs typeface="+mn-cs"/>
              </a:rPr>
              <a:t>visual reminder for staff </a:t>
            </a:r>
            <a:r>
              <a:rPr lang="en-US" sz="1200" kern="1200" baseline="0" dirty="0">
                <a:solidFill>
                  <a:schemeClr val="tx1"/>
                </a:solidFill>
                <a:latin typeface="+mn-lt"/>
                <a:ea typeface="+mn-ea"/>
                <a:cs typeface="+mn-cs"/>
              </a:rPr>
              <a:t>to watch and deliver specific positive feedback.” </a:t>
            </a:r>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51</a:t>
            </a:fld>
            <a:endParaRPr lang="en-US" dirty="0"/>
          </a:p>
        </p:txBody>
      </p:sp>
    </p:spTree>
    <p:extLst>
      <p:ext uri="{BB962C8B-B14F-4D97-AF65-F5344CB8AC3E}">
        <p14:creationId xmlns:p14="http://schemas.microsoft.com/office/powerpoint/2010/main" val="3096680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materials developed by schools in Missouri to deliver and track tangible</a:t>
            </a:r>
            <a:r>
              <a:rPr lang="en-US" baseline="0" dirty="0"/>
              <a:t> </a:t>
            </a:r>
            <a:r>
              <a:rPr lang="en-US" baseline="0" dirty="0" err="1"/>
              <a:t>reinforcers</a:t>
            </a:r>
            <a:r>
              <a:rPr lang="en-US" baseline="0" dirty="0"/>
              <a:t>.”</a:t>
            </a:r>
          </a:p>
          <a:p>
            <a:endParaRPr lang="en-US" baseline="0" dirty="0"/>
          </a:p>
          <a:p>
            <a:r>
              <a:rPr lang="en-US" baseline="0" dirty="0"/>
              <a:t>****Insert other examples as you see fit.***</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52</a:t>
            </a:fld>
            <a:endParaRPr lang="en-US" dirty="0"/>
          </a:p>
        </p:txBody>
      </p:sp>
    </p:spTree>
    <p:extLst>
      <p:ext uri="{BB962C8B-B14F-4D97-AF65-F5344CB8AC3E}">
        <p14:creationId xmlns:p14="http://schemas.microsoft.com/office/powerpoint/2010/main" val="1464001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the</a:t>
            </a:r>
            <a:r>
              <a:rPr lang="en-US" b="1" baseline="0" dirty="0"/>
              <a:t> slide, then say,</a:t>
            </a:r>
          </a:p>
          <a:p>
            <a:r>
              <a:rPr lang="en-US" b="0" baseline="0" dirty="0"/>
              <a:t>“Some of the staff in your school may not agree with the use of tangibles.  The work from Florida PBS may provide your team with information to address the concerns of those staff.”</a:t>
            </a:r>
          </a:p>
          <a:p>
            <a:endParaRPr lang="en-US" b="0" baseline="0" dirty="0"/>
          </a:p>
          <a:p>
            <a:pPr eaLnBrk="1" hangingPunct="1"/>
            <a:r>
              <a:rPr lang="en-US" b="0" baseline="0" dirty="0"/>
              <a:t>“Here is additional research evidence of the efficacy of using tangible reinforcement:</a:t>
            </a:r>
          </a:p>
          <a:p>
            <a:pPr eaLnBrk="1" hangingPunct="1"/>
            <a:r>
              <a:rPr lang="en-US" dirty="0"/>
              <a:t>Reinforcement can increase intrinsic motivation (Cameron, </a:t>
            </a:r>
            <a:r>
              <a:rPr lang="en-US" dirty="0" err="1"/>
              <a:t>Banko</a:t>
            </a:r>
            <a:r>
              <a:rPr lang="en-US" dirty="0"/>
              <a:t>, Pierce, 2001).</a:t>
            </a:r>
          </a:p>
          <a:p>
            <a:pPr eaLnBrk="1" hangingPunct="1"/>
            <a:endParaRPr lang="en-US" dirty="0"/>
          </a:p>
          <a:p>
            <a:pPr eaLnBrk="1" hangingPunct="1">
              <a:lnSpc>
                <a:spcPct val="80000"/>
              </a:lnSpc>
              <a:buFont typeface="Wingdings" pitchFamily="2" charset="2"/>
              <a:buNone/>
              <a:tabLst>
                <a:tab pos="3492500" algn="l"/>
                <a:tab pos="4976813" algn="l"/>
              </a:tabLst>
            </a:pPr>
            <a:r>
              <a:rPr lang="en-US" sz="1200" dirty="0">
                <a:ea typeface="ＭＳ Ｐゴシック" pitchFamily="-108" charset="-128"/>
              </a:rPr>
              <a:t>…programs that show increased intrinsic motivation are those programs that incorporate the elements of good, comprehensive behavioral intervention…”</a:t>
            </a:r>
            <a:r>
              <a:rPr lang="en-US" sz="1200" baseline="0" dirty="0">
                <a:ea typeface="ＭＳ Ｐゴシック" pitchFamily="-108" charset="-128"/>
              </a:rPr>
              <a:t>   </a:t>
            </a:r>
            <a:r>
              <a:rPr lang="en-US" sz="1050" dirty="0">
                <a:ea typeface="ＭＳ Ｐゴシック" pitchFamily="-108" charset="-128"/>
              </a:rPr>
              <a:t>Akin-Little, Little, Eckert, &amp; Lovett, 2004.”</a:t>
            </a:r>
          </a:p>
          <a:p>
            <a:pPr eaLnBrk="1" hangingPunct="1">
              <a:lnSpc>
                <a:spcPct val="80000"/>
              </a:lnSpc>
              <a:buFont typeface="Wingdings" pitchFamily="2" charset="2"/>
              <a:buNone/>
              <a:tabLst>
                <a:tab pos="3492500" algn="l"/>
                <a:tab pos="4976813" algn="l"/>
              </a:tabLst>
            </a:pPr>
            <a:endParaRPr lang="en-US" sz="1050" dirty="0">
              <a:ea typeface="ＭＳ Ｐゴシック" pitchFamily="-108" charset="-128"/>
            </a:endParaRPr>
          </a:p>
          <a:p>
            <a:r>
              <a:rPr lang="en-US" dirty="0"/>
              <a:t>Akin-Little, K., Eckert, T., Lovett, B., &amp; Little, S. (2004). Extrinsic reinforcement in the classroom: Bribery or best practice. </a:t>
            </a:r>
            <a:r>
              <a:rPr lang="en-US" i="1" dirty="0"/>
              <a:t>School Psychology Review, 33</a:t>
            </a:r>
            <a:r>
              <a:rPr lang="en-US" dirty="0"/>
              <a:t>, 344–362.</a:t>
            </a:r>
          </a:p>
          <a:p>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Cameron, J., </a:t>
            </a:r>
            <a:r>
              <a:rPr lang="en-US" sz="1200" kern="1200" dirty="0" err="1">
                <a:solidFill>
                  <a:schemeClr val="tx1"/>
                </a:solidFill>
                <a:effectLst/>
                <a:latin typeface="+mn-lt"/>
                <a:ea typeface="+mn-ea"/>
                <a:cs typeface="+mn-cs"/>
              </a:rPr>
              <a:t>Banko</a:t>
            </a:r>
            <a:r>
              <a:rPr lang="en-US" sz="1200" kern="1200" dirty="0">
                <a:solidFill>
                  <a:schemeClr val="tx1"/>
                </a:solidFill>
                <a:effectLst/>
                <a:latin typeface="+mn-lt"/>
                <a:ea typeface="+mn-ea"/>
                <a:cs typeface="+mn-cs"/>
              </a:rPr>
              <a:t>, K.M. &amp; Pierce, D.W. (2001). Pervasive negative effects of rewards on intrinsic motivation: The myth continues. </a:t>
            </a:r>
            <a:r>
              <a:rPr lang="en-US" sz="1200" i="1" kern="1200" dirty="0">
                <a:solidFill>
                  <a:schemeClr val="tx1"/>
                </a:solidFill>
                <a:effectLst/>
                <a:latin typeface="+mn-lt"/>
                <a:ea typeface="+mn-ea"/>
                <a:cs typeface="+mn-cs"/>
              </a:rPr>
              <a:t>Behavior Analysis 24</a:t>
            </a:r>
            <a:r>
              <a:rPr lang="en-US" sz="1200" kern="1200" dirty="0">
                <a:solidFill>
                  <a:schemeClr val="tx1"/>
                </a:solidFill>
                <a:effectLst/>
                <a:latin typeface="+mn-lt"/>
                <a:ea typeface="+mn-ea"/>
                <a:cs typeface="+mn-cs"/>
              </a:rPr>
              <a:t>(1), 1-44.</a:t>
            </a:r>
          </a:p>
          <a:p>
            <a:endParaRPr lang="en-US" b="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53</a:t>
            </a:fld>
            <a:endParaRPr lang="en-US" dirty="0"/>
          </a:p>
        </p:txBody>
      </p:sp>
    </p:spTree>
    <p:extLst>
      <p:ext uri="{BB962C8B-B14F-4D97-AF65-F5344CB8AC3E}">
        <p14:creationId xmlns:p14="http://schemas.microsoft.com/office/powerpoint/2010/main" val="3370340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i="0" dirty="0"/>
              <a:t>“Why</a:t>
            </a:r>
            <a:r>
              <a:rPr lang="en-US" b="0" i="0" baseline="0" dirty="0"/>
              <a:t> should you consider developing and using tangible </a:t>
            </a:r>
            <a:r>
              <a:rPr lang="en-US" b="0" i="0" baseline="0" dirty="0" err="1"/>
              <a:t>reinforcers</a:t>
            </a:r>
            <a:r>
              <a:rPr lang="en-US" b="0" i="0" baseline="0" dirty="0"/>
              <a:t> in your school?”, </a:t>
            </a:r>
            <a:r>
              <a:rPr lang="en-US" b="1" i="0" baseline="0" dirty="0"/>
              <a:t>then, read the slide.</a:t>
            </a:r>
          </a:p>
          <a:p>
            <a:endParaRPr lang="en-US" b="1" i="0" baseline="0" dirty="0"/>
          </a:p>
          <a:p>
            <a:r>
              <a:rPr lang="en-US" b="1" i="0" baseline="0" dirty="0"/>
              <a:t>Continues on next slide.</a:t>
            </a:r>
            <a:endParaRPr lang="en-US" b="1"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54</a:t>
            </a:fld>
            <a:endParaRPr lang="en-US" dirty="0"/>
          </a:p>
        </p:txBody>
      </p:sp>
    </p:spTree>
    <p:extLst>
      <p:ext uri="{BB962C8B-B14F-4D97-AF65-F5344CB8AC3E}">
        <p14:creationId xmlns:p14="http://schemas.microsoft.com/office/powerpoint/2010/main" val="200528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a:t>
            </a:fld>
            <a:endParaRPr lang="en-US" dirty="0"/>
          </a:p>
        </p:txBody>
      </p:sp>
    </p:spTree>
    <p:extLst>
      <p:ext uri="{BB962C8B-B14F-4D97-AF65-F5344CB8AC3E}">
        <p14:creationId xmlns:p14="http://schemas.microsoft.com/office/powerpoint/2010/main" val="3005582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the slide,</a:t>
            </a:r>
            <a:r>
              <a:rPr lang="en-US" b="1" baseline="0" dirty="0"/>
              <a:t> then say,</a:t>
            </a:r>
          </a:p>
          <a:p>
            <a:r>
              <a:rPr lang="en-US" b="0" baseline="0" dirty="0"/>
              <a:t>“One of the most powerful motivators for human behavior is goal setting.  Setting goals as individuals, as a class and as a school will increase the likelihood all staff and students will participate in developing a system of positive reinforcement to maintain appropriate behavior.  Tracking and reporting the number of tangibles delivered (i.e. counting the number of tickets earned within a specific context or time) may result in increasing the likelihood that all staff and students will work to maintain appropriate behavior.”</a:t>
            </a:r>
            <a:endParaRPr lang="en-US" b="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55</a:t>
            </a:fld>
            <a:endParaRPr lang="en-US" dirty="0"/>
          </a:p>
        </p:txBody>
      </p:sp>
    </p:spTree>
    <p:extLst>
      <p:ext uri="{BB962C8B-B14F-4D97-AF65-F5344CB8AC3E}">
        <p14:creationId xmlns:p14="http://schemas.microsoft.com/office/powerpoint/2010/main" val="467072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“It</a:t>
            </a:r>
            <a:r>
              <a:rPr lang="en-US" b="0" baseline="0" dirty="0"/>
              <a:t> is not sufficient to identify the </a:t>
            </a:r>
            <a:r>
              <a:rPr lang="en-US" b="0" baseline="0" dirty="0" err="1"/>
              <a:t>reinforcers</a:t>
            </a:r>
            <a:r>
              <a:rPr lang="en-US" b="0" baseline="0" dirty="0"/>
              <a:t> you will use.  You must develop a system of delivery.  Here are some considerations for developing the system,” </a:t>
            </a:r>
            <a:r>
              <a:rPr lang="en-US" b="1" baseline="0" dirty="0"/>
              <a:t>then read the slide.</a:t>
            </a:r>
            <a:endParaRPr lang="en-US" b="1"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56</a:t>
            </a:fld>
            <a:endParaRPr lang="en-US" dirty="0"/>
          </a:p>
        </p:txBody>
      </p:sp>
    </p:spTree>
    <p:extLst>
      <p:ext uri="{BB962C8B-B14F-4D97-AF65-F5344CB8AC3E}">
        <p14:creationId xmlns:p14="http://schemas.microsoft.com/office/powerpoint/2010/main" val="3899461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“These ideas</a:t>
            </a:r>
            <a:r>
              <a:rPr lang="en-US" b="0" baseline="0" dirty="0"/>
              <a:t> are being implemented in Missouri preschools, elementary schools, middle schools and high schools,” </a:t>
            </a:r>
            <a:r>
              <a:rPr lang="en-US" b="1" baseline="0" dirty="0"/>
              <a:t>then, read the slide.</a:t>
            </a:r>
            <a:r>
              <a:rPr lang="en-US" b="0" baseline="0" dirty="0"/>
              <a:t> </a:t>
            </a:r>
          </a:p>
          <a:p>
            <a:endParaRPr lang="en-US" b="0" baseline="0"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57</a:t>
            </a:fld>
            <a:endParaRPr lang="en-US" dirty="0"/>
          </a:p>
        </p:txBody>
      </p:sp>
    </p:spTree>
    <p:extLst>
      <p:ext uri="{BB962C8B-B14F-4D97-AF65-F5344CB8AC3E}">
        <p14:creationId xmlns:p14="http://schemas.microsoft.com/office/powerpoint/2010/main" val="3135747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“Remember, you should involve </a:t>
            </a:r>
            <a:r>
              <a:rPr lang="en-US" b="0" i="1" dirty="0"/>
              <a:t>all</a:t>
            </a:r>
            <a:r>
              <a:rPr lang="en-US" b="0" dirty="0"/>
              <a:t> staff, perhaps</a:t>
            </a:r>
            <a:r>
              <a:rPr lang="en-US" b="0" baseline="0" dirty="0"/>
              <a:t> by using the work group process,</a:t>
            </a:r>
            <a:r>
              <a:rPr lang="en-US" b="0" dirty="0"/>
              <a:t> to generate ideas and develop your system of creating and delivering tangibles.”</a:t>
            </a:r>
            <a:endParaRPr lang="en-US" b="1" dirty="0"/>
          </a:p>
          <a:p>
            <a:r>
              <a:rPr lang="en-US" b="1" dirty="0"/>
              <a:t>Provide</a:t>
            </a:r>
            <a:r>
              <a:rPr lang="en-US" b="1" baseline="0" dirty="0"/>
              <a:t> approximately 15 minutes for this discussion. </a:t>
            </a:r>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58</a:t>
            </a:fld>
            <a:endParaRPr lang="en-US" dirty="0"/>
          </a:p>
        </p:txBody>
      </p:sp>
    </p:spTree>
    <p:extLst>
      <p:ext uri="{BB962C8B-B14F-4D97-AF65-F5344CB8AC3E}">
        <p14:creationId xmlns:p14="http://schemas.microsoft.com/office/powerpoint/2010/main" val="4104198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then say, </a:t>
            </a:r>
            <a:r>
              <a:rPr lang="en-US" b="0" dirty="0"/>
              <a:t>“The</a:t>
            </a:r>
            <a:r>
              <a:rPr lang="en-US" b="0" baseline="0" dirty="0"/>
              <a:t> definition and examples of each schedule of reinforcement are provided on the following slides.”</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59</a:t>
            </a:fld>
            <a:endParaRPr lang="en-US" dirty="0"/>
          </a:p>
        </p:txBody>
      </p:sp>
    </p:spTree>
    <p:extLst>
      <p:ext uri="{BB962C8B-B14F-4D97-AF65-F5344CB8AC3E}">
        <p14:creationId xmlns:p14="http://schemas.microsoft.com/office/powerpoint/2010/main" val="34065426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Say, </a:t>
            </a:r>
            <a:r>
              <a:rPr lang="en-US" dirty="0"/>
              <a:t>“You</a:t>
            </a:r>
            <a:r>
              <a:rPr lang="en-US" baseline="0" dirty="0"/>
              <a:t>r team will have to develop a schedule of reinforcement before you develop your menu of </a:t>
            </a:r>
            <a:r>
              <a:rPr lang="en-US" baseline="0" dirty="0" err="1"/>
              <a:t>reinforcers</a:t>
            </a:r>
            <a:r>
              <a:rPr lang="en-US" baseline="0" dirty="0"/>
              <a:t>.  The schedule should include frequent reinforcement, intermittent reinforcement and occasional or long-term reinforcement to develop and </a:t>
            </a:r>
            <a:r>
              <a:rPr lang="en-US" i="1" baseline="0" dirty="0"/>
              <a:t>maintain</a:t>
            </a:r>
            <a:r>
              <a:rPr lang="en-US" baseline="0" dirty="0"/>
              <a:t> appropriate behavior.”</a:t>
            </a:r>
          </a:p>
          <a:p>
            <a:r>
              <a:rPr lang="en-US" b="1" baseline="0" dirty="0"/>
              <a:t>Read the slide.</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60</a:t>
            </a:fld>
            <a:endParaRPr lang="en-US" dirty="0"/>
          </a:p>
        </p:txBody>
      </p:sp>
    </p:spTree>
    <p:extLst>
      <p:ext uri="{BB962C8B-B14F-4D97-AF65-F5344CB8AC3E}">
        <p14:creationId xmlns:p14="http://schemas.microsoft.com/office/powerpoint/2010/main" val="2196991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Say, </a:t>
            </a:r>
            <a:r>
              <a:rPr lang="en-US" b="0" dirty="0"/>
              <a:t>“Here are examples of free &amp; frequent, intermittent and strong and long-term recognition.”  </a:t>
            </a:r>
            <a:r>
              <a:rPr lang="en-US" b="1" dirty="0"/>
              <a:t>Then, direct participants</a:t>
            </a:r>
            <a:r>
              <a:rPr lang="en-US" b="1" baseline="0" dirty="0"/>
              <a:t> to read the slide.</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61</a:t>
            </a:fld>
            <a:endParaRPr lang="en-US" dirty="0"/>
          </a:p>
        </p:txBody>
      </p:sp>
    </p:spTree>
    <p:extLst>
      <p:ext uri="{BB962C8B-B14F-4D97-AF65-F5344CB8AC3E}">
        <p14:creationId xmlns:p14="http://schemas.microsoft.com/office/powerpoint/2010/main" val="840027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Provide access to the </a:t>
            </a:r>
            <a:r>
              <a:rPr lang="en-US" b="1" i="1" baseline="0" dirty="0"/>
              <a:t>Example Schoolwide System to Encourage Expected Behavior </a:t>
            </a:r>
            <a:r>
              <a:rPr lang="en-US" b="1" baseline="0" dirty="0"/>
              <a:t>found on Google Drive&gt;Mo SWPBS State Team&gt;CDR files&gt;3_Training&gt;Tier 1 &gt;Prep&gt;Prep Session 4&gt;Handouts&gt;Handouts from 2018-19 Workbook</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Direct participants to look at p. 175 of the workbook, then say,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aseline="0" dirty="0"/>
              <a:t>“You will respond to the information on p. 174 of the Workbook to complete a schoolwide system to encourage like the one you see on this slide. </a:t>
            </a:r>
          </a:p>
          <a:p>
            <a:r>
              <a:rPr lang="en-US" baseline="0" dirty="0"/>
              <a:t>Please, read this overview of a system and check to see if reinforcement is delivered frequently, intermittently and occasionally.  </a:t>
            </a:r>
          </a:p>
          <a:p>
            <a:r>
              <a:rPr lang="en-US" baseline="0" dirty="0"/>
              <a:t>Also note if this school described this schoolwide system to encourage in sufficient detail to easily implement with students.”  </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62</a:t>
            </a:fld>
            <a:endParaRPr lang="en-US" dirty="0"/>
          </a:p>
        </p:txBody>
      </p:sp>
    </p:spTree>
    <p:extLst>
      <p:ext uri="{BB962C8B-B14F-4D97-AF65-F5344CB8AC3E}">
        <p14:creationId xmlns:p14="http://schemas.microsoft.com/office/powerpoint/2010/main" val="18934258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access to the </a:t>
            </a:r>
            <a:r>
              <a:rPr lang="en-US" b="1" i="1" dirty="0"/>
              <a:t>Blank Schoolwide System to Encourage Expected Behavior </a:t>
            </a:r>
            <a:r>
              <a:rPr lang="en-US" b="1" dirty="0"/>
              <a:t>found on </a:t>
            </a:r>
            <a:r>
              <a:rPr lang="en-US" b="1" baseline="0" dirty="0"/>
              <a:t>Google Drive&gt;Mo SWPBS State Team&gt;CDR files &gt;3_Training&gt;Tier 1 &gt; Prep&gt;Prep Session 4&gt;Handouts&gt;Handouts from 2018-19 Workbook</a:t>
            </a:r>
            <a:endParaRPr lang="en-US" b="1" dirty="0"/>
          </a:p>
          <a:p>
            <a:endParaRPr lang="en-US" b="1" dirty="0"/>
          </a:p>
          <a:p>
            <a:r>
              <a:rPr lang="en-US" b="1" dirty="0"/>
              <a:t>Say, </a:t>
            </a:r>
            <a:r>
              <a:rPr lang="en-US" b="0" dirty="0"/>
              <a:t>“This is a blank template you</a:t>
            </a:r>
            <a:r>
              <a:rPr lang="en-US" b="0" baseline="0" dirty="0"/>
              <a:t> can use with your staff to develop a schoolwide system for students.”</a:t>
            </a:r>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63</a:t>
            </a:fld>
            <a:endParaRPr lang="en-US" dirty="0"/>
          </a:p>
        </p:txBody>
      </p:sp>
    </p:spTree>
    <p:extLst>
      <p:ext uri="{BB962C8B-B14F-4D97-AF65-F5344CB8AC3E}">
        <p14:creationId xmlns:p14="http://schemas.microsoft.com/office/powerpoint/2010/main" val="1198767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a:t>
            </a:r>
            <a:r>
              <a:rPr lang="en-US" baseline="0" dirty="0"/>
              <a:t> “</a:t>
            </a:r>
            <a:r>
              <a:rPr lang="en-US" dirty="0"/>
              <a:t>These are key points for </a:t>
            </a:r>
            <a:r>
              <a:rPr lang="en-US" baseline="0" dirty="0"/>
              <a:t>avoiding common mistakes so that you and your staff can effectively </a:t>
            </a:r>
            <a:r>
              <a:rPr lang="en-US" dirty="0"/>
              <a:t>use</a:t>
            </a:r>
            <a:r>
              <a:rPr lang="en-US" baseline="0" dirty="0"/>
              <a:t> positive consequences,” </a:t>
            </a:r>
            <a:r>
              <a:rPr lang="en-US" b="1" baseline="0" dirty="0"/>
              <a:t>then, read the slide.</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64</a:t>
            </a:fld>
            <a:endParaRPr lang="en-US" dirty="0"/>
          </a:p>
        </p:txBody>
      </p:sp>
    </p:spTree>
    <p:extLst>
      <p:ext uri="{BB962C8B-B14F-4D97-AF65-F5344CB8AC3E}">
        <p14:creationId xmlns:p14="http://schemas.microsoft.com/office/powerpoint/2010/main" val="279603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slide</a:t>
            </a:r>
            <a:r>
              <a:rPr lang="en-US" b="1" baseline="0" dirty="0">
                <a:latin typeface="Calibri" charset="0"/>
              </a:rPr>
              <a:t> or direct participants to read the slide, then say,</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a:t>
            </a:r>
            <a:r>
              <a:rPr lang="en-US" sz="1200" dirty="0"/>
              <a:t>Clarifying and teaching expectations alone are not sufficient. We must also encourage student use of those behaviors.  Today we’ll focus on developing a system to encourage expected behaviors.”</a:t>
            </a:r>
          </a:p>
          <a:p>
            <a:pPr eaLnBrk="1" hangingPunct="1">
              <a:spcBef>
                <a:spcPct val="0"/>
              </a:spcBef>
            </a:pPr>
            <a:endParaRPr lang="en-US"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7</a:t>
            </a:fld>
            <a:endParaRPr lang="en-US">
              <a:latin typeface="Calibri" charset="0"/>
            </a:endParaRPr>
          </a:p>
        </p:txBody>
      </p:sp>
    </p:spTree>
    <p:extLst>
      <p:ext uri="{BB962C8B-B14F-4D97-AF65-F5344CB8AC3E}">
        <p14:creationId xmlns:p14="http://schemas.microsoft.com/office/powerpoint/2010/main" val="1593944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approximately 15 minutes for this discussion. </a:t>
            </a:r>
          </a:p>
          <a:p>
            <a:r>
              <a:rPr lang="en-US" b="1" dirty="0"/>
              <a:t>Have teams list their questions to be answered when their discussion is concluded.</a:t>
            </a:r>
            <a:r>
              <a:rPr lang="en-US" b="1" baseline="0" dirty="0"/>
              <a:t> </a:t>
            </a:r>
          </a:p>
          <a:p>
            <a:r>
              <a:rPr lang="en-US" b="1" baseline="0" dirty="0"/>
              <a:t>Call on each team to report out their ideas.</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65</a:t>
            </a:fld>
            <a:endParaRPr lang="en-US" dirty="0"/>
          </a:p>
        </p:txBody>
      </p:sp>
    </p:spTree>
    <p:extLst>
      <p:ext uri="{BB962C8B-B14F-4D97-AF65-F5344CB8AC3E}">
        <p14:creationId xmlns:p14="http://schemas.microsoft.com/office/powerpoint/2010/main" val="3775213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maintain positive student behavior, we must increase staff use of positive consequences.</a:t>
            </a:r>
          </a:p>
          <a:p>
            <a:r>
              <a:rPr lang="en-US" dirty="0"/>
              <a:t>How can we teach and encourage our staff to increase their use of positive consequences?</a:t>
            </a:r>
          </a:p>
          <a:p>
            <a:r>
              <a:rPr lang="en-US" dirty="0"/>
              <a:t>Implement a system of encouragement with teachers and staff.”</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66</a:t>
            </a:fld>
            <a:endParaRPr lang="en-US" dirty="0"/>
          </a:p>
        </p:txBody>
      </p:sp>
    </p:spTree>
    <p:extLst>
      <p:ext uri="{BB962C8B-B14F-4D97-AF65-F5344CB8AC3E}">
        <p14:creationId xmlns:p14="http://schemas.microsoft.com/office/powerpoint/2010/main" val="1434217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More ideas to encourage staff are described on page 180 in the 2018-19 workbook. </a:t>
            </a:r>
          </a:p>
          <a:p>
            <a:endParaRPr lang="en-US" dirty="0"/>
          </a:p>
          <a:p>
            <a:r>
              <a:rPr lang="en-US" dirty="0"/>
              <a:t>Read this list and ask participants what would encourage them.  Share ideas.</a:t>
            </a:r>
          </a:p>
          <a:p>
            <a:endParaRPr lang="en-US" dirty="0"/>
          </a:p>
          <a:p>
            <a:r>
              <a:rPr lang="en-US" dirty="0"/>
              <a:t>“Let’s look</a:t>
            </a:r>
            <a:r>
              <a:rPr lang="en-US" baseline="0" dirty="0"/>
              <a:t> at</a:t>
            </a:r>
            <a:r>
              <a:rPr lang="en-US" dirty="0"/>
              <a:t> a system of encouraging</a:t>
            </a:r>
            <a:r>
              <a:rPr lang="en-US" baseline="0" dirty="0"/>
              <a:t> teachers utilized by a school in southeast Missouri.”</a:t>
            </a:r>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67</a:t>
            </a:fld>
            <a:endParaRPr lang="en-US" dirty="0"/>
          </a:p>
        </p:txBody>
      </p:sp>
    </p:spTree>
    <p:extLst>
      <p:ext uri="{BB962C8B-B14F-4D97-AF65-F5344CB8AC3E}">
        <p14:creationId xmlns:p14="http://schemas.microsoft.com/office/powerpoint/2010/main" val="10164383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school uses</a:t>
            </a:r>
            <a:r>
              <a:rPr lang="en-US" baseline="0" dirty="0"/>
              <a:t> tangibles called ‘Dr. Dunham Dollars’ with their staff.  Teachers must disseminate approximately 50 tickets to recognize students for demonstrating expected behavior.</a:t>
            </a:r>
            <a:r>
              <a:rPr lang="en-US" dirty="0"/>
              <a:t>  When the teachers go to the office to receive more student tickets, they receive a Dunham Dollar.  Teachers can collect the</a:t>
            </a:r>
            <a:r>
              <a:rPr lang="en-US" baseline="0" dirty="0"/>
              <a:t> Dunham Dollars</a:t>
            </a:r>
            <a:r>
              <a:rPr lang="en-US" dirty="0"/>
              <a:t>, or give them</a:t>
            </a:r>
            <a:r>
              <a:rPr lang="en-US" baseline="0" dirty="0"/>
              <a:t> </a:t>
            </a:r>
            <a:r>
              <a:rPr lang="en-US" dirty="0"/>
              <a:t>to another teacher to recognize him/her for displaying positive behavior.  The SW-PBS team often uses the Dunham Dollars</a:t>
            </a:r>
            <a:r>
              <a:rPr lang="en-US" baseline="0" dirty="0"/>
              <a:t> (earned by recognizing students) to recognize the good work of other teachers in promoting a positive climate. T</a:t>
            </a:r>
            <a:r>
              <a:rPr lang="en-US" dirty="0"/>
              <a:t>eachers throughout the school report the positive actions of their peers,</a:t>
            </a:r>
            <a:r>
              <a:rPr lang="en-US" baseline="0" dirty="0"/>
              <a:t> then the SW-PBS team members place Dunham Dollars in that staff person’s mailbox with a note indicating exactly what the person did to earn the recognition.”</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68</a:t>
            </a:fld>
            <a:endParaRPr lang="en-US" dirty="0"/>
          </a:p>
        </p:txBody>
      </p:sp>
    </p:spTree>
    <p:extLst>
      <p:ext uri="{BB962C8B-B14F-4D97-AF65-F5344CB8AC3E}">
        <p14:creationId xmlns:p14="http://schemas.microsoft.com/office/powerpoint/2010/main" val="1294817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“Here is the</a:t>
            </a:r>
            <a:r>
              <a:rPr lang="en-US" baseline="0" dirty="0"/>
              <a:t> Teacher ‘Menu of </a:t>
            </a:r>
            <a:r>
              <a:rPr lang="en-US" baseline="0" dirty="0" err="1"/>
              <a:t>Reinforcers</a:t>
            </a:r>
            <a:r>
              <a:rPr lang="en-US" baseline="0" dirty="0"/>
              <a:t>.’ </a:t>
            </a:r>
            <a:r>
              <a:rPr lang="en-US" dirty="0"/>
              <a:t> Teachers can work with other teachers to combine their dollars for a bigger prize.  Sometimes they save up for the whole staff to wear jeans during the week.”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“Is it working?  Read</a:t>
            </a:r>
            <a:r>
              <a:rPr lang="en-US" baseline="0" dirty="0"/>
              <a:t> the response of the staff on the next slide.”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69</a:t>
            </a:fld>
            <a:endParaRPr lang="en-US" dirty="0"/>
          </a:p>
        </p:txBody>
      </p:sp>
    </p:spTree>
    <p:extLst>
      <p:ext uri="{BB962C8B-B14F-4D97-AF65-F5344CB8AC3E}">
        <p14:creationId xmlns:p14="http://schemas.microsoft.com/office/powerpoint/2010/main" val="1913674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participants</a:t>
            </a:r>
            <a:r>
              <a:rPr lang="en-US" b="1" baseline="0" dirty="0"/>
              <a:t> to read the slide.</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70</a:t>
            </a:fld>
            <a:endParaRPr lang="en-US" dirty="0"/>
          </a:p>
        </p:txBody>
      </p:sp>
    </p:spTree>
    <p:extLst>
      <p:ext uri="{BB962C8B-B14F-4D97-AF65-F5344CB8AC3E}">
        <p14:creationId xmlns:p14="http://schemas.microsoft.com/office/powerpoint/2010/main" val="2235377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3768CBE-EE86-4535-99FE-A634F4E9C54C}" type="slidenum">
              <a:rPr lang="en-US">
                <a:solidFill>
                  <a:prstClr val="black"/>
                </a:solidFill>
              </a:rPr>
              <a:pPr/>
              <a:t>71</a:t>
            </a:fld>
            <a:endParaRPr lang="en-US">
              <a:solidFill>
                <a:prstClr val="black"/>
              </a:solidFill>
            </a:endParaRPr>
          </a:p>
        </p:txBody>
      </p:sp>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Provide access to the </a:t>
            </a:r>
            <a:r>
              <a:rPr lang="en-US" b="1" i="1" baseline="0" dirty="0"/>
              <a:t>Schoolwide System to Encourage Staff Example </a:t>
            </a:r>
            <a:r>
              <a:rPr lang="en-US" b="1" baseline="0" dirty="0"/>
              <a:t>found in Google Drive&gt;Mo SWPBS State Team&gt;CDR files&gt;3_Training&gt;Tier 1 &gt; Prep&gt;Prep Session 4&gt;Handouts&gt;Handouts in Addition to Workbook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Disseminate the </a:t>
            </a:r>
            <a:r>
              <a:rPr lang="en-US" b="1" i="1" baseline="0" dirty="0"/>
              <a:t>Schoolwide System to Encourage Staff Example </a:t>
            </a:r>
            <a:r>
              <a:rPr lang="en-US" b="1" baseline="0"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Direct the participants to review it.</a:t>
            </a:r>
          </a:p>
        </p:txBody>
      </p:sp>
      <p:sp>
        <p:nvSpPr>
          <p:cNvPr id="55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D9F6AB0-1F65-491D-8A89-BD7F4DC0BCE9}" type="slidenum">
              <a:rPr lang="en-US" sz="1200">
                <a:solidFill>
                  <a:prstClr val="black"/>
                </a:solidFill>
                <a:ea typeface="ＭＳ Ｐゴシック" pitchFamily="-108" charset="-128"/>
              </a:rPr>
              <a:pPr algn="r"/>
              <a:t>71</a:t>
            </a:fld>
            <a:endParaRPr lang="en-US" sz="1200">
              <a:solidFill>
                <a:prstClr val="black"/>
              </a:solidFill>
              <a:ea typeface="ＭＳ Ｐゴシック" pitchFamily="-108" charset="-128"/>
            </a:endParaRPr>
          </a:p>
        </p:txBody>
      </p:sp>
    </p:spTree>
    <p:extLst>
      <p:ext uri="{BB962C8B-B14F-4D97-AF65-F5344CB8AC3E}">
        <p14:creationId xmlns:p14="http://schemas.microsoft.com/office/powerpoint/2010/main" val="28055059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F99334-A7EB-44BF-8A40-40F8E11C390A}" type="slidenum">
              <a:rPr lang="en-US">
                <a:solidFill>
                  <a:prstClr val="black"/>
                </a:solidFill>
              </a:rPr>
              <a:pPr/>
              <a:t>72</a:t>
            </a:fld>
            <a:endParaRPr lang="en-US">
              <a:solidFill>
                <a:prstClr val="black"/>
              </a:solidFill>
            </a:endParaRPr>
          </a:p>
        </p:txBody>
      </p:sp>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Provide access to the </a:t>
            </a:r>
            <a:r>
              <a:rPr lang="en-US" b="1" i="1" baseline="0" dirty="0"/>
              <a:t>Schoolwide System to Encourage Staff Blank  </a:t>
            </a:r>
            <a:r>
              <a:rPr lang="en-US" b="1" baseline="0" dirty="0"/>
              <a:t>found in Google Drive&gt;Mo SWPBS State Team&gt;CDR files &gt;3_2018-19 Training&gt;Tier 1 &gt; Prep&gt;Prep Session 4&gt;Handouts&gt;Handouts in Addition to Workbook</a:t>
            </a:r>
          </a:p>
          <a:p>
            <a:endParaRPr lang="en-US" b="1" dirty="0"/>
          </a:p>
          <a:p>
            <a:r>
              <a:rPr lang="en-US" b="1" dirty="0"/>
              <a:t>Say, </a:t>
            </a:r>
            <a:r>
              <a:rPr lang="en-US" b="0" dirty="0"/>
              <a:t>“This is a blank template for you</a:t>
            </a:r>
            <a:r>
              <a:rPr lang="en-US" b="0" baseline="0" dirty="0"/>
              <a:t> to use with your staff to develop a schoolwide system to encourage all the adults in your building.”</a:t>
            </a:r>
            <a:endParaRPr lang="en-US" dirty="0"/>
          </a:p>
        </p:txBody>
      </p:sp>
      <p:sp>
        <p:nvSpPr>
          <p:cNvPr id="593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4DCD75-AC93-4798-A493-3D6537330E6B}" type="slidenum">
              <a:rPr lang="en-US" sz="1200">
                <a:solidFill>
                  <a:prstClr val="black"/>
                </a:solidFill>
                <a:ea typeface="ＭＳ Ｐゴシック" pitchFamily="-108" charset="-128"/>
              </a:rPr>
              <a:pPr algn="r"/>
              <a:t>72</a:t>
            </a:fld>
            <a:endParaRPr lang="en-US" sz="1200">
              <a:solidFill>
                <a:prstClr val="black"/>
              </a:solidFill>
              <a:ea typeface="ＭＳ Ｐゴシック" pitchFamily="-108" charset="-128"/>
            </a:endParaRPr>
          </a:p>
        </p:txBody>
      </p:sp>
    </p:spTree>
    <p:extLst>
      <p:ext uri="{BB962C8B-B14F-4D97-AF65-F5344CB8AC3E}">
        <p14:creationId xmlns:p14="http://schemas.microsoft.com/office/powerpoint/2010/main" val="35913802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“Add</a:t>
            </a:r>
            <a:r>
              <a:rPr lang="en-US" b="0" baseline="0" dirty="0"/>
              <a:t> Feature 3 on the ‘Encouraging Expected Behavior’ component of your Universal Support Checklist:</a:t>
            </a:r>
          </a:p>
          <a:p>
            <a:r>
              <a:rPr lang="en-US" b="0" baseline="0" dirty="0"/>
              <a:t>You will use the verb tense that reflects the goal on which you’ll be working.  You will be working to </a:t>
            </a:r>
            <a:r>
              <a:rPr lang="en-US" b="0" i="1" baseline="0" dirty="0"/>
              <a:t>develop</a:t>
            </a:r>
            <a:r>
              <a:rPr lang="en-US" b="0" baseline="0" dirty="0"/>
              <a:t> a schoolwide system to encourage appropriate student behavior.”</a:t>
            </a:r>
            <a:endParaRPr lang="en-US" b="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73</a:t>
            </a:fld>
            <a:endParaRPr lang="en-US" dirty="0"/>
          </a:p>
        </p:txBody>
      </p:sp>
    </p:spTree>
    <p:extLst>
      <p:ext uri="{BB962C8B-B14F-4D97-AF65-F5344CB8AC3E}">
        <p14:creationId xmlns:p14="http://schemas.microsoft.com/office/powerpoint/2010/main" val="2209862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slide</a:t>
            </a:r>
            <a:r>
              <a:rPr lang="en-US" b="1" baseline="0" dirty="0">
                <a:latin typeface="Calibri" charset="0"/>
              </a:rPr>
              <a:t> or direct participants to read the slide, then say,</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a:t>
            </a:r>
            <a:r>
              <a:rPr lang="en-US" sz="1200" dirty="0"/>
              <a:t>Clarifying and teaching expectations alone are not sufficient. We must also encourage student use of those behaviors.  Today we’ll focus on developing a system to encourage expected behaviors.”</a:t>
            </a:r>
          </a:p>
          <a:p>
            <a:pPr eaLnBrk="1" hangingPunct="1">
              <a:spcBef>
                <a:spcPct val="0"/>
              </a:spcBef>
            </a:pPr>
            <a:endParaRPr lang="en-US"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74</a:t>
            </a:fld>
            <a:endParaRPr lang="en-US">
              <a:latin typeface="Calibri" charset="0"/>
            </a:endParaRPr>
          </a:p>
        </p:txBody>
      </p:sp>
    </p:spTree>
    <p:extLst>
      <p:ext uri="{BB962C8B-B14F-4D97-AF65-F5344CB8AC3E}">
        <p14:creationId xmlns:p14="http://schemas.microsoft.com/office/powerpoint/2010/main" val="46062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slide</a:t>
            </a:r>
            <a:r>
              <a:rPr lang="en-US" b="1" baseline="0" dirty="0">
                <a:latin typeface="Calibri" charset="0"/>
              </a:rPr>
              <a:t> or direct participants to read the slide, then say,</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a:t>
            </a:r>
            <a:r>
              <a:rPr lang="en-US" sz="1200" dirty="0"/>
              <a:t>Clarifying and teaching expectations alone are not sufficient. We must also encourage student use of those behaviors.  Today we’ll focus on developing a system to encourage expected behaviors.”</a:t>
            </a:r>
          </a:p>
          <a:p>
            <a:pPr eaLnBrk="1" hangingPunct="1">
              <a:spcBef>
                <a:spcPct val="0"/>
              </a:spcBef>
            </a:pPr>
            <a:endParaRPr lang="en-US"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9</a:t>
            </a:fld>
            <a:endParaRPr lang="en-US">
              <a:latin typeface="Calibri" charset="0"/>
            </a:endParaRPr>
          </a:p>
        </p:txBody>
      </p:sp>
    </p:spTree>
    <p:extLst>
      <p:ext uri="{BB962C8B-B14F-4D97-AF65-F5344CB8AC3E}">
        <p14:creationId xmlns:p14="http://schemas.microsoft.com/office/powerpoint/2010/main" val="23173092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76</a:t>
            </a:fld>
            <a:endParaRPr lang="en-US" dirty="0"/>
          </a:p>
        </p:txBody>
      </p:sp>
    </p:spTree>
    <p:extLst>
      <p:ext uri="{BB962C8B-B14F-4D97-AF65-F5344CB8AC3E}">
        <p14:creationId xmlns:p14="http://schemas.microsoft.com/office/powerpoint/2010/main" val="2541745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5B4DD-DD12-5549-9756-868EB0781E70}" type="slidenum">
              <a:rPr lang="en-US" smtClean="0"/>
              <a:pPr/>
              <a:t>78</a:t>
            </a:fld>
            <a:endParaRPr lang="en-US" dirty="0"/>
          </a:p>
        </p:txBody>
      </p:sp>
    </p:spTree>
    <p:extLst>
      <p:ext uri="{BB962C8B-B14F-4D97-AF65-F5344CB8AC3E}">
        <p14:creationId xmlns:p14="http://schemas.microsoft.com/office/powerpoint/2010/main" val="2186577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79</a:t>
            </a:fld>
            <a:endParaRPr lang="en-US" dirty="0"/>
          </a:p>
        </p:txBody>
      </p:sp>
    </p:spTree>
    <p:extLst>
      <p:ext uri="{BB962C8B-B14F-4D97-AF65-F5344CB8AC3E}">
        <p14:creationId xmlns:p14="http://schemas.microsoft.com/office/powerpoint/2010/main" val="428295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Read the slide,</a:t>
            </a:r>
            <a:r>
              <a:rPr lang="en-US" sz="1200" b="1" baseline="0" dirty="0"/>
              <a:t> then say,</a:t>
            </a: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“Recognizing</a:t>
            </a:r>
            <a:r>
              <a:rPr lang="en-US" sz="1200" baseline="0" dirty="0"/>
              <a:t> the academic and social behavioral accomplishments of students has been found to be a powerful strategy to positively impact achievement.</a:t>
            </a:r>
            <a:r>
              <a:rPr lang="en-US" sz="1200" dirty="0"/>
              <a:t>”</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11</a:t>
            </a:fld>
            <a:endParaRPr lang="en-US" dirty="0"/>
          </a:p>
        </p:txBody>
      </p:sp>
    </p:spTree>
    <p:extLst>
      <p:ext uri="{BB962C8B-B14F-4D97-AF65-F5344CB8AC3E}">
        <p14:creationId xmlns:p14="http://schemas.microsoft.com/office/powerpoint/2010/main" val="222452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slide, then say,</a:t>
            </a:r>
          </a:p>
          <a:p>
            <a:r>
              <a:rPr lang="en-US" sz="1200" b="0" i="0" u="none" strike="noStrike" kern="1200" baseline="0" dirty="0">
                <a:solidFill>
                  <a:schemeClr val="tx1"/>
                </a:solidFill>
                <a:latin typeface="+mn-lt"/>
                <a:ea typeface="+mn-ea"/>
                <a:cs typeface="+mn-cs"/>
              </a:rPr>
              <a:t>“Both non-contingent and contingent attention have a positive impact on teacher-student and student-student interactions in schools. Together, both types of attention create a positive school climate and build rapport and relationships, and help students learn social behavioral expectations.”</a:t>
            </a:r>
            <a:endParaRPr lang="en-US" dirty="0"/>
          </a:p>
        </p:txBody>
      </p:sp>
      <p:sp>
        <p:nvSpPr>
          <p:cNvPr id="4" name="Slide Number Placeholder 3"/>
          <p:cNvSpPr>
            <a:spLocks noGrp="1"/>
          </p:cNvSpPr>
          <p:nvPr>
            <p:ph type="sldNum" sz="quarter" idx="10"/>
          </p:nvPr>
        </p:nvSpPr>
        <p:spPr/>
        <p:txBody>
          <a:bodyPr/>
          <a:lstStyle/>
          <a:p>
            <a:fld id="{671C2EB1-22DB-A546-9453-0C5C2A32182C}" type="slidenum">
              <a:rPr lang="en-US" smtClean="0"/>
              <a:pPr/>
              <a:t>12</a:t>
            </a:fld>
            <a:endParaRPr lang="en-US" dirty="0"/>
          </a:p>
        </p:txBody>
      </p:sp>
    </p:spTree>
    <p:extLst>
      <p:ext uri="{BB962C8B-B14F-4D97-AF65-F5344CB8AC3E}">
        <p14:creationId xmlns:p14="http://schemas.microsoft.com/office/powerpoint/2010/main" val="3324710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1" descr="MO_SWPBS_Logo-20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userDrawn="1"/>
        </p:nvSpPr>
        <p:spPr bwMode="auto">
          <a:xfrm>
            <a:off x="950913" y="5519321"/>
            <a:ext cx="18716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0149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userDrawn="1"/>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9612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82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20741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userDrawn="1"/>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userDrawn="1"/>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eaLnBrk="1" hangingPunct="1">
              <a:buClr>
                <a:srgbClr val="FF0000"/>
              </a:buClr>
            </a:pPr>
            <a:endParaRPr lang="en-US" dirty="0"/>
          </a:p>
        </p:txBody>
      </p:sp>
    </p:spTree>
    <p:extLst>
      <p:ext uri="{BB962C8B-B14F-4D97-AF65-F5344CB8AC3E}">
        <p14:creationId xmlns:p14="http://schemas.microsoft.com/office/powerpoint/2010/main" val="153817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userDrawn="1"/>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indent="0" algn="ctr">
              <a:buNone/>
            </a:pPr>
            <a:r>
              <a:rPr lang="en-US" sz="4400" dirty="0">
                <a:solidFill>
                  <a:srgbClr val="008000"/>
                </a:solidFill>
              </a:rPr>
              <a:t>Next Session:</a:t>
            </a:r>
          </a:p>
          <a:p>
            <a:pPr marL="0" indent="0" algn="ctr">
              <a:buNone/>
            </a:pPr>
            <a:r>
              <a:rPr lang="en-US" sz="4000" i="1" dirty="0">
                <a:solidFill>
                  <a:srgbClr val="FF0000"/>
                </a:solidFill>
              </a:rPr>
              <a:t>Title</a:t>
            </a:r>
          </a:p>
          <a:p>
            <a:pPr marL="0" indent="0" algn="ctr">
              <a:buNone/>
            </a:pPr>
            <a:r>
              <a:rPr lang="en-US" sz="3600" dirty="0">
                <a:solidFill>
                  <a:srgbClr val="000000"/>
                </a:solidFill>
              </a:rPr>
              <a:t>[Date, Location]</a:t>
            </a:r>
          </a:p>
          <a:p>
            <a:pPr marL="0" indent="0" algn="ctr">
              <a:buNone/>
            </a:pPr>
            <a:endParaRPr lang="en-US" sz="2800" dirty="0">
              <a:solidFill>
                <a:srgbClr val="000000"/>
              </a:solidFill>
            </a:endParaRPr>
          </a:p>
          <a:p>
            <a:pPr marL="0" indent="0" algn="ctr">
              <a:buNone/>
            </a:pPr>
            <a:r>
              <a:rPr lang="en-US" sz="3600" dirty="0">
                <a:solidFill>
                  <a:srgbClr val="008000"/>
                </a:solidFill>
              </a:rPr>
              <a:t>Things to Bring:</a:t>
            </a:r>
          </a:p>
          <a:p>
            <a:pPr marL="1260475">
              <a:buClr>
                <a:srgbClr val="FF0000"/>
              </a:buClr>
            </a:pPr>
            <a:r>
              <a:rPr lang="en-US" sz="3000" dirty="0">
                <a:solidFill>
                  <a:srgbClr val="000000"/>
                </a:solidFill>
              </a:rPr>
              <a:t> </a:t>
            </a:r>
          </a:p>
          <a:p>
            <a:pPr marL="0" indent="0">
              <a:buNone/>
            </a:pPr>
            <a:endParaRPr lang="en-US" sz="3600" dirty="0">
              <a:solidFill>
                <a:srgbClr val="008000"/>
              </a:solidFill>
            </a:endParaRPr>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73799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3301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dirty="0"/>
              <a:t>Working Agreements</a:t>
            </a:r>
          </a:p>
        </p:txBody>
      </p:sp>
      <p:sp>
        <p:nvSpPr>
          <p:cNvPr id="4"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53080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dirty="0"/>
              <a:t>Session Outcomes</a:t>
            </a:r>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userDrawn="1"/>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81845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dirty="0"/>
              <a:t>Click to edit Master title style</a:t>
            </a:r>
          </a:p>
        </p:txBody>
      </p:sp>
      <p:grpSp>
        <p:nvGrpSpPr>
          <p:cNvPr id="7" name="Group 6"/>
          <p:cNvGrpSpPr/>
          <p:nvPr userDrawn="1"/>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12332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61719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0188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68598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2812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93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9" r:id="rId4"/>
    <p:sldLayoutId id="2147483651" r:id="rId5"/>
    <p:sldLayoutId id="2147483652" r:id="rId6"/>
    <p:sldLayoutId id="2147483653" r:id="rId7"/>
    <p:sldLayoutId id="2147483654" r:id="rId8"/>
    <p:sldLayoutId id="2147483655" r:id="rId9"/>
    <p:sldLayoutId id="2147483656" r:id="rId10"/>
    <p:sldLayoutId id="2147483657" r:id="rId11"/>
    <p:sldLayoutId id="2147483661" r:id="rId12"/>
    <p:sldLayoutId id="2147483658"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2.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457200"/>
            <a:ext cx="7772400" cy="4343400"/>
          </a:xfrm>
        </p:spPr>
        <p:txBody>
          <a:bodyPr>
            <a:normAutofit/>
          </a:bodyPr>
          <a:lstStyle/>
          <a:p>
            <a:pPr eaLnBrk="1" hangingPunct="1"/>
            <a:r>
              <a:rPr lang="en-US" sz="3600" dirty="0"/>
              <a:t>Team Workshop for Preparation Phase </a:t>
            </a:r>
            <a:br>
              <a:rPr lang="en-US" sz="3600" dirty="0"/>
            </a:br>
            <a:r>
              <a:rPr lang="en-US" sz="3600" dirty="0"/>
              <a:t>SW-PBS Teams: </a:t>
            </a:r>
            <a:br>
              <a:rPr lang="en-US" sz="3600" dirty="0"/>
            </a:br>
            <a:r>
              <a:rPr lang="en-US" sz="3600" i="1" dirty="0">
                <a:solidFill>
                  <a:srgbClr val="FF0000"/>
                </a:solidFill>
              </a:rPr>
              <a:t>Session </a:t>
            </a:r>
            <a:r>
              <a:rPr lang="en-US" sz="3600" dirty="0">
                <a:solidFill>
                  <a:srgbClr val="FF0000"/>
                </a:solidFill>
              </a:rPr>
              <a:t>- </a:t>
            </a:r>
            <a:r>
              <a:rPr lang="en-US" dirty="0">
                <a:solidFill>
                  <a:srgbClr val="FF0000"/>
                </a:solidFill>
              </a:rPr>
              <a:t>Encouraging</a:t>
            </a:r>
            <a:r>
              <a:rPr lang="en-US" sz="3600" dirty="0">
                <a:solidFill>
                  <a:srgbClr val="FF0000"/>
                </a:solidFill>
              </a:rPr>
              <a:t> Expected Behavior </a:t>
            </a:r>
            <a:br>
              <a:rPr lang="en-US" sz="3600" dirty="0">
                <a:solidFill>
                  <a:srgbClr val="FF0000"/>
                </a:solidFill>
              </a:rPr>
            </a:br>
            <a:r>
              <a:rPr lang="en-US" sz="2800" dirty="0">
                <a:solidFill>
                  <a:srgbClr val="FF0000"/>
                </a:solidFill>
              </a:rPr>
              <a:t>MO SW-PBS Training</a:t>
            </a:r>
            <a:br>
              <a:rPr lang="en-US" sz="3600" dirty="0">
                <a:solidFill>
                  <a:srgbClr val="FF0000"/>
                </a:solidFill>
              </a:rPr>
            </a:br>
            <a:br>
              <a:rPr lang="en-US" sz="3600" dirty="0"/>
            </a:br>
            <a:br>
              <a:rPr lang="en-US" sz="3600" dirty="0"/>
            </a:br>
            <a:br>
              <a:rPr lang="en-US" sz="2900" dirty="0"/>
            </a:br>
            <a:endParaRPr lang="en-US" sz="2900" dirty="0"/>
          </a:p>
        </p:txBody>
      </p:sp>
    </p:spTree>
    <p:extLst>
      <p:ext uri="{BB962C8B-B14F-4D97-AF65-F5344CB8AC3E}">
        <p14:creationId xmlns:p14="http://schemas.microsoft.com/office/powerpoint/2010/main" val="155939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E685-156A-F64D-9DF4-DEE467833095}"/>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98326395-0D42-CE4F-ACE1-4F9E15EA9A14}"/>
              </a:ext>
            </a:extLst>
          </p:cNvPr>
          <p:cNvSpPr>
            <a:spLocks noGrp="1"/>
          </p:cNvSpPr>
          <p:nvPr>
            <p:ph idx="1"/>
          </p:nvPr>
        </p:nvSpPr>
        <p:spPr/>
        <p:txBody>
          <a:bodyPr/>
          <a:lstStyle/>
          <a:p>
            <a:r>
              <a:rPr lang="en-US" dirty="0"/>
              <a:t>Why is providing feedback for appropriate academic responses important?</a:t>
            </a:r>
          </a:p>
          <a:p>
            <a:r>
              <a:rPr lang="en-US" dirty="0"/>
              <a:t>How does feedback influence future occurrences of a behavior?</a:t>
            </a:r>
          </a:p>
          <a:p>
            <a:endParaRPr lang="en-US" dirty="0"/>
          </a:p>
        </p:txBody>
      </p:sp>
    </p:spTree>
    <p:extLst>
      <p:ext uri="{BB962C8B-B14F-4D97-AF65-F5344CB8AC3E}">
        <p14:creationId xmlns:p14="http://schemas.microsoft.com/office/powerpoint/2010/main" val="128091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7700"/>
            <a:ext cx="7835900" cy="1511300"/>
          </a:xfrm>
        </p:spPr>
        <p:txBody>
          <a:bodyPr>
            <a:normAutofit lnSpcReduction="10000"/>
          </a:bodyPr>
          <a:lstStyle/>
          <a:p>
            <a:pPr marL="0" indent="0" algn="ctr">
              <a:buNone/>
            </a:pPr>
            <a:r>
              <a:rPr lang="en-US" i="1" dirty="0">
                <a:solidFill>
                  <a:srgbClr val="008000"/>
                </a:solidFill>
              </a:rPr>
              <a:t>“Teacher praise has been supported as among one of the most empirically sound teacher competencies.”</a:t>
            </a:r>
          </a:p>
        </p:txBody>
      </p:sp>
      <p:sp>
        <p:nvSpPr>
          <p:cNvPr id="7" name="TextBox 6"/>
          <p:cNvSpPr txBox="1"/>
          <p:nvPr/>
        </p:nvSpPr>
        <p:spPr>
          <a:xfrm>
            <a:off x="5841538" y="3429000"/>
            <a:ext cx="1714500" cy="369332"/>
          </a:xfrm>
          <a:prstGeom prst="rect">
            <a:avLst/>
          </a:prstGeom>
          <a:noFill/>
        </p:spPr>
        <p:txBody>
          <a:bodyPr wrap="square" rtlCol="0">
            <a:spAutoFit/>
          </a:bodyPr>
          <a:lstStyle/>
          <a:p>
            <a:pPr algn="r"/>
            <a:r>
              <a:rPr lang="en-US" dirty="0"/>
              <a:t>John Maag</a:t>
            </a:r>
          </a:p>
        </p:txBody>
      </p:sp>
      <p:grpSp>
        <p:nvGrpSpPr>
          <p:cNvPr id="15" name="Group 14"/>
          <p:cNvGrpSpPr/>
          <p:nvPr/>
        </p:nvGrpSpPr>
        <p:grpSpPr>
          <a:xfrm>
            <a:off x="12700" y="6211407"/>
            <a:ext cx="9144378" cy="659292"/>
            <a:chOff x="12700" y="6211407"/>
            <a:chExt cx="9144378" cy="659292"/>
          </a:xfrm>
        </p:grpSpPr>
        <p:sp>
          <p:nvSpPr>
            <p:cNvPr id="16" name="Rectangle 1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6619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Attention</a:t>
            </a:r>
          </a:p>
        </p:txBody>
      </p:sp>
      <p:sp>
        <p:nvSpPr>
          <p:cNvPr id="3" name="Content Placeholder 2"/>
          <p:cNvSpPr>
            <a:spLocks noGrp="1"/>
          </p:cNvSpPr>
          <p:nvPr>
            <p:ph idx="1"/>
          </p:nvPr>
        </p:nvSpPr>
        <p:spPr>
          <a:xfrm>
            <a:off x="457200" y="1444704"/>
            <a:ext cx="8229600" cy="4525963"/>
          </a:xfrm>
        </p:spPr>
        <p:txBody>
          <a:bodyPr>
            <a:normAutofit/>
          </a:bodyPr>
          <a:lstStyle/>
          <a:p>
            <a:pPr marL="0" indent="0">
              <a:buNone/>
            </a:pPr>
            <a:r>
              <a:rPr lang="en-US" dirty="0"/>
              <a:t>Two types of adult attention:</a:t>
            </a:r>
          </a:p>
          <a:p>
            <a:pPr marL="469900" lvl="1" indent="-420688" defTabSz="234950">
              <a:buFont typeface="+mj-lt"/>
              <a:buAutoNum type="arabicPeriod"/>
              <a:tabLst>
                <a:tab pos="3435350" algn="l"/>
              </a:tabLst>
            </a:pPr>
            <a:r>
              <a:rPr lang="en-US" sz="3200" dirty="0">
                <a:solidFill>
                  <a:srgbClr val="008000"/>
                </a:solidFill>
              </a:rPr>
              <a:t>Non-contingent </a:t>
            </a:r>
            <a:r>
              <a:rPr lang="en-US" sz="3200" dirty="0"/>
              <a:t>– attention provided 						regardless of performance</a:t>
            </a:r>
          </a:p>
          <a:p>
            <a:pPr marL="1314450" lvl="2" indent="-225425">
              <a:buClr>
                <a:srgbClr val="FF0000"/>
              </a:buClr>
            </a:pPr>
            <a:r>
              <a:rPr lang="en-US" dirty="0"/>
              <a:t>Greetings, proximity, smiles, conversations, jobs, etc.</a:t>
            </a:r>
          </a:p>
          <a:p>
            <a:pPr marL="469900" indent="-469900" defTabSz="269875">
              <a:buFont typeface="+mj-lt"/>
              <a:buAutoNum type="arabicPeriod" startAt="2"/>
            </a:pPr>
            <a:r>
              <a:rPr lang="en-US" dirty="0">
                <a:solidFill>
                  <a:srgbClr val="008000"/>
                </a:solidFill>
              </a:rPr>
              <a:t>Contingent </a:t>
            </a:r>
            <a:r>
              <a:rPr lang="en-US" dirty="0"/>
              <a:t>– provided based upon student 									performance of an identified 									expectation or behavior</a:t>
            </a:r>
          </a:p>
          <a:p>
            <a:pPr marL="1308100" lvl="2" indent="-219075">
              <a:buClr>
                <a:srgbClr val="FF0000"/>
              </a:buClr>
            </a:pPr>
            <a:r>
              <a:rPr lang="en-US" dirty="0"/>
              <a:t>Praise, Specific Positive Feedback, reinforcement, tangible item.</a:t>
            </a:r>
          </a:p>
          <a:p>
            <a:pPr marL="1603375" lvl="2" indent="-514350"/>
            <a:endParaRPr lang="en-US" dirty="0"/>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24563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Non-Contingent Attention</a:t>
            </a:r>
          </a:p>
        </p:txBody>
      </p:sp>
      <p:sp>
        <p:nvSpPr>
          <p:cNvPr id="3" name="Content Placeholder 2"/>
          <p:cNvSpPr>
            <a:spLocks noGrp="1"/>
          </p:cNvSpPr>
          <p:nvPr>
            <p:ph idx="1"/>
          </p:nvPr>
        </p:nvSpPr>
        <p:spPr/>
        <p:txBody>
          <a:bodyPr>
            <a:normAutofit fontScale="85000" lnSpcReduction="10000"/>
          </a:bodyPr>
          <a:lstStyle/>
          <a:p>
            <a:pPr>
              <a:buClr>
                <a:srgbClr val="FF0000"/>
              </a:buClr>
            </a:pPr>
            <a:r>
              <a:rPr lang="en-US" dirty="0"/>
              <a:t>Provides time and attention that is </a:t>
            </a:r>
            <a:r>
              <a:rPr lang="en-US" i="1" dirty="0">
                <a:solidFill>
                  <a:srgbClr val="008000"/>
                </a:solidFill>
              </a:rPr>
              <a:t>not tied to performance.</a:t>
            </a:r>
          </a:p>
          <a:p>
            <a:pPr>
              <a:buClr>
                <a:srgbClr val="FF0000"/>
              </a:buClr>
            </a:pPr>
            <a:r>
              <a:rPr lang="en-US" dirty="0"/>
              <a:t>Helps fulfill students’ needs to be noticed and valued.</a:t>
            </a:r>
          </a:p>
          <a:p>
            <a:pPr>
              <a:buClr>
                <a:srgbClr val="FF0000"/>
              </a:buClr>
            </a:pPr>
            <a:r>
              <a:rPr lang="en-US" dirty="0"/>
              <a:t>Sufficient non-contingent attention may decrease frequency of attention-seeking misbehavior.</a:t>
            </a:r>
          </a:p>
          <a:p>
            <a:pPr>
              <a:buClr>
                <a:srgbClr val="FF0000"/>
              </a:buClr>
            </a:pPr>
            <a:r>
              <a:rPr lang="en-US" dirty="0"/>
              <a:t>Provides role-model of positive social interactions.</a:t>
            </a:r>
          </a:p>
          <a:p>
            <a:pPr>
              <a:buClr>
                <a:srgbClr val="FF0000"/>
              </a:buClr>
            </a:pPr>
            <a:r>
              <a:rPr lang="en-US" dirty="0"/>
              <a:t>Antecedents that help establish positive relationships between staff and students and set the stage for students to display desired academic and behavioral expectations and receive correction when needed.</a:t>
            </a:r>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6027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Non-Contingent Attention</a:t>
            </a:r>
          </a:p>
        </p:txBody>
      </p:sp>
      <p:sp>
        <p:nvSpPr>
          <p:cNvPr id="3" name="Content Placeholder 2"/>
          <p:cNvSpPr>
            <a:spLocks noGrp="1"/>
          </p:cNvSpPr>
          <p:nvPr>
            <p:ph idx="1"/>
          </p:nvPr>
        </p:nvSpPr>
        <p:spPr>
          <a:xfrm>
            <a:off x="457200" y="1417639"/>
            <a:ext cx="8378042" cy="4791650"/>
          </a:xfrm>
        </p:spPr>
        <p:txBody>
          <a:bodyPr>
            <a:normAutofit fontScale="85000" lnSpcReduction="20000"/>
          </a:bodyPr>
          <a:lstStyle/>
          <a:p>
            <a:pPr defTabSz="403225">
              <a:tabLst>
                <a:tab pos="2054225" algn="l"/>
                <a:tab pos="2232025" algn="l"/>
              </a:tabLst>
            </a:pPr>
            <a:r>
              <a:rPr lang="en-US" sz="4000" dirty="0">
                <a:solidFill>
                  <a:srgbClr val="008000"/>
                </a:solidFill>
              </a:rPr>
              <a:t>Proximity </a:t>
            </a:r>
            <a:r>
              <a:rPr lang="en-US" sz="4000" dirty="0"/>
              <a:t>– </a:t>
            </a:r>
            <a:r>
              <a:rPr lang="en-US" i="1" dirty="0"/>
              <a:t>Communicate privately at 20” with individual students; communication across the room reserved for information intended for entire group only.</a:t>
            </a:r>
          </a:p>
          <a:p>
            <a:pPr marL="0" indent="0" defTabSz="403225">
              <a:buNone/>
              <a:tabLst>
                <a:tab pos="2054225" algn="l"/>
                <a:tab pos="2232025" algn="l"/>
              </a:tabLst>
            </a:pPr>
            <a:endParaRPr lang="en-US" sz="600" i="1" dirty="0"/>
          </a:p>
          <a:p>
            <a:r>
              <a:rPr lang="en-US" sz="4000" dirty="0">
                <a:solidFill>
                  <a:srgbClr val="008000"/>
                </a:solidFill>
              </a:rPr>
              <a:t>Listening </a:t>
            </a:r>
            <a:r>
              <a:rPr lang="en-US" sz="4000" i="1" dirty="0"/>
              <a:t>– </a:t>
            </a:r>
            <a:r>
              <a:rPr lang="en-US" i="1" dirty="0"/>
              <a:t>Pause, attend thoughtfully to the student.</a:t>
            </a:r>
          </a:p>
          <a:p>
            <a:pPr marL="0" indent="0">
              <a:buNone/>
            </a:pPr>
            <a:endParaRPr lang="en-US" sz="600" i="1" dirty="0"/>
          </a:p>
          <a:p>
            <a:pPr defTabSz="171450"/>
            <a:r>
              <a:rPr lang="en-US" sz="4000" dirty="0">
                <a:solidFill>
                  <a:srgbClr val="008000"/>
                </a:solidFill>
              </a:rPr>
              <a:t>Pleasant Voice </a:t>
            </a:r>
            <a:r>
              <a:rPr lang="en-US" sz="4000" dirty="0"/>
              <a:t>– </a:t>
            </a:r>
            <a:r>
              <a:rPr lang="en-US" dirty="0"/>
              <a:t>U</a:t>
            </a:r>
            <a:r>
              <a:rPr lang="en-US" i="1" dirty="0"/>
              <a:t>se calm voice when talking with,   praising, and correcting students</a:t>
            </a:r>
          </a:p>
          <a:p>
            <a:pPr marL="0" indent="0" defTabSz="171450">
              <a:buNone/>
            </a:pPr>
            <a:endParaRPr lang="en-US" sz="600" i="1" dirty="0"/>
          </a:p>
          <a:p>
            <a:r>
              <a:rPr lang="en-US" sz="4000" dirty="0">
                <a:solidFill>
                  <a:srgbClr val="008000"/>
                </a:solidFill>
              </a:rPr>
              <a:t>Smiles</a:t>
            </a:r>
            <a:r>
              <a:rPr lang="en-US" sz="4000" dirty="0"/>
              <a:t> – </a:t>
            </a:r>
            <a:r>
              <a:rPr lang="en-US" dirty="0"/>
              <a:t>P</a:t>
            </a:r>
            <a:r>
              <a:rPr lang="en-US" i="1" dirty="0"/>
              <a:t>leasant facial expression and frequent smiles</a:t>
            </a:r>
          </a:p>
          <a:p>
            <a:pPr marL="0" indent="0">
              <a:buNone/>
            </a:pPr>
            <a:endParaRPr lang="en-US" sz="700" i="1" dirty="0"/>
          </a:p>
          <a:p>
            <a:pPr defTabSz="257175"/>
            <a:r>
              <a:rPr lang="en-US" sz="4000" dirty="0">
                <a:solidFill>
                  <a:srgbClr val="008000"/>
                </a:solidFill>
              </a:rPr>
              <a:t>Use Student’s Name </a:t>
            </a:r>
            <a:r>
              <a:rPr lang="en-US" sz="4000" dirty="0"/>
              <a:t>–</a:t>
            </a:r>
            <a:r>
              <a:rPr lang="en-US" i="1" dirty="0"/>
              <a:t> Begin interactions with student name and use frequently during interactions</a:t>
            </a:r>
          </a:p>
          <a:p>
            <a:pPr marL="0" indent="0">
              <a:buNone/>
            </a:pPr>
            <a:endParaRPr lang="en-US" dirty="0"/>
          </a:p>
        </p:txBody>
      </p:sp>
    </p:spTree>
    <p:extLst>
      <p:ext uri="{BB962C8B-B14F-4D97-AF65-F5344CB8AC3E}">
        <p14:creationId xmlns:p14="http://schemas.microsoft.com/office/powerpoint/2010/main" val="254401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Non-Contingent Attention</a:t>
            </a: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solidFill>
                  <a:srgbClr val="008000"/>
                </a:solidFill>
              </a:rPr>
              <a:t>As teachers report that positive student-teacher relationships increase, the number of suspensions students receive decreases.</a:t>
            </a:r>
          </a:p>
          <a:p>
            <a:pPr marL="0" indent="0">
              <a:buNone/>
            </a:pPr>
            <a:endParaRPr lang="en-US" dirty="0"/>
          </a:p>
          <a:p>
            <a:pPr marL="0" indent="0" defTabSz="460375">
              <a:buNone/>
              <a:tabLst>
                <a:tab pos="7542213" algn="r"/>
              </a:tabLst>
            </a:pPr>
            <a:r>
              <a:rPr lang="en-US" i="1" dirty="0">
                <a:solidFill>
                  <a:srgbClr val="008000"/>
                </a:solidFill>
              </a:rPr>
              <a:t>As students report an increase in positive emotional quality in the student-teacher relationship, the number of behavior referrals received decreases and the amount of time on task increases.</a:t>
            </a:r>
            <a:br>
              <a:rPr lang="en-US" i="1" dirty="0">
                <a:solidFill>
                  <a:srgbClr val="008000"/>
                </a:solidFill>
              </a:rPr>
            </a:br>
            <a:r>
              <a:rPr lang="en-US" dirty="0"/>
              <a:t>	</a:t>
            </a:r>
            <a:r>
              <a:rPr lang="en-US" sz="2200" dirty="0"/>
              <a:t>Decker, Dona, &amp; Christenson, 2007	</a:t>
            </a:r>
            <a:r>
              <a:rPr lang="en-US" dirty="0"/>
              <a:t>	</a:t>
            </a:r>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50194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8000"/>
                </a:solidFill>
              </a:rPr>
              <a:t>Discussion: </a:t>
            </a:r>
            <a:r>
              <a:rPr lang="en-US" dirty="0">
                <a:solidFill>
                  <a:srgbClr val="FF0000"/>
                </a:solidFill>
              </a:rPr>
              <a:t>Non-Contingent 		 				     Attention</a:t>
            </a:r>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dirty="0">
                <a:solidFill>
                  <a:srgbClr val="008000"/>
                </a:solidFill>
              </a:rPr>
              <a:t>Turn to a shoulder partner…</a:t>
            </a:r>
          </a:p>
          <a:p>
            <a:pPr marL="457200" indent="-457200">
              <a:buFont typeface="Arial"/>
              <a:buChar char="•"/>
            </a:pPr>
            <a:r>
              <a:rPr lang="en-US" dirty="0">
                <a:solidFill>
                  <a:schemeClr val="tx1"/>
                </a:solidFill>
              </a:rPr>
              <a:t>Give the definition of non-contingent attention. </a:t>
            </a:r>
          </a:p>
          <a:p>
            <a:pPr marL="457200" indent="-457200">
              <a:buFont typeface="Arial"/>
              <a:buChar char="•"/>
            </a:pPr>
            <a:r>
              <a:rPr lang="en-US" dirty="0">
                <a:solidFill>
                  <a:schemeClr val="tx1"/>
                </a:solidFill>
              </a:rPr>
              <a:t>Explain why it may act as an antecedent for appropriate behavior.</a:t>
            </a:r>
          </a:p>
          <a:p>
            <a:pPr marL="457200" indent="-457200">
              <a:buFont typeface="Arial"/>
              <a:buChar char="•"/>
            </a:pPr>
            <a:r>
              <a:rPr lang="en-US" dirty="0">
                <a:solidFill>
                  <a:schemeClr val="tx1"/>
                </a:solidFill>
              </a:rPr>
              <a:t>List as many examples as you can of non-contingent attention that are presently in place in your school.</a:t>
            </a:r>
          </a:p>
        </p:txBody>
      </p:sp>
    </p:spTree>
    <p:extLst>
      <p:ext uri="{BB962C8B-B14F-4D97-AF65-F5344CB8AC3E}">
        <p14:creationId xmlns:p14="http://schemas.microsoft.com/office/powerpoint/2010/main" val="2940749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008000"/>
                </a:solidFill>
              </a:rPr>
              <a:t>Activity: </a:t>
            </a:r>
            <a:r>
              <a:rPr lang="en-US" sz="4000" dirty="0">
                <a:solidFill>
                  <a:srgbClr val="FF0000"/>
                </a:solidFill>
              </a:rPr>
              <a:t>The Science of Behavior</a:t>
            </a:r>
          </a:p>
        </p:txBody>
      </p:sp>
      <p:sp>
        <p:nvSpPr>
          <p:cNvPr id="3" name="Content Placeholder 2"/>
          <p:cNvSpPr>
            <a:spLocks noGrp="1"/>
          </p:cNvSpPr>
          <p:nvPr>
            <p:ph idx="1"/>
          </p:nvPr>
        </p:nvSpPr>
        <p:spPr>
          <a:xfrm>
            <a:off x="457200" y="1870841"/>
            <a:ext cx="8229600" cy="4304946"/>
          </a:xfrm>
        </p:spPr>
        <p:txBody>
          <a:bodyPr/>
          <a:lstStyle/>
          <a:p>
            <a:r>
              <a:rPr lang="en-US" dirty="0">
                <a:solidFill>
                  <a:srgbClr val="008000"/>
                </a:solidFill>
              </a:rPr>
              <a:t>Read the final paragraph on page 22 and the first paragraph on page 23 in your Workbook.</a:t>
            </a:r>
          </a:p>
          <a:p>
            <a:endParaRPr lang="en-US" sz="800" dirty="0"/>
          </a:p>
          <a:p>
            <a:pPr marL="457200" indent="-457200">
              <a:buFont typeface="Arial"/>
              <a:buChar char="•"/>
            </a:pPr>
            <a:r>
              <a:rPr lang="en-US" dirty="0">
                <a:solidFill>
                  <a:srgbClr val="000000"/>
                </a:solidFill>
              </a:rPr>
              <a:t>Write a definition of “consequence”.</a:t>
            </a:r>
          </a:p>
          <a:p>
            <a:pPr marL="457200" indent="-457200">
              <a:buFont typeface="Arial"/>
              <a:buChar char="•"/>
            </a:pPr>
            <a:r>
              <a:rPr lang="en-US" dirty="0">
                <a:solidFill>
                  <a:srgbClr val="000000"/>
                </a:solidFill>
              </a:rPr>
              <a:t>Share your definition with your team.  Write a team definition from your discussion.</a:t>
            </a:r>
          </a:p>
          <a:p>
            <a:pPr marL="457200" indent="-457200">
              <a:buFont typeface="Arial"/>
              <a:buChar char="•"/>
            </a:pPr>
            <a:r>
              <a:rPr lang="en-US" dirty="0">
                <a:solidFill>
                  <a:srgbClr val="000000"/>
                </a:solidFill>
              </a:rPr>
              <a:t>Be ready to share!</a:t>
            </a:r>
          </a:p>
          <a:p>
            <a:pPr marL="457200" indent="-457200">
              <a:buFont typeface="Arial"/>
              <a:buChar char="•"/>
            </a:pPr>
            <a:endParaRPr lang="en-US" dirty="0"/>
          </a:p>
        </p:txBody>
      </p:sp>
      <p:sp>
        <p:nvSpPr>
          <p:cNvPr id="4" name="Oval 3"/>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22</a:t>
            </a:r>
          </a:p>
        </p:txBody>
      </p:sp>
    </p:spTree>
    <p:extLst>
      <p:ext uri="{BB962C8B-B14F-4D97-AF65-F5344CB8AC3E}">
        <p14:creationId xmlns:p14="http://schemas.microsoft.com/office/powerpoint/2010/main" val="56069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fontScale="90000"/>
          </a:bodyPr>
          <a:lstStyle/>
          <a:p>
            <a:r>
              <a:rPr lang="en-US" dirty="0">
                <a:solidFill>
                  <a:srgbClr val="008000"/>
                </a:solidFill>
              </a:rPr>
              <a:t>The Science of Behavior:</a:t>
            </a:r>
            <a:br>
              <a:rPr lang="en-US" dirty="0">
                <a:solidFill>
                  <a:srgbClr val="008000"/>
                </a:solidFill>
              </a:rPr>
            </a:br>
            <a:r>
              <a:rPr lang="en-US" sz="2700" i="1" dirty="0"/>
              <a:t>Making Adult Attention Contingent on </a:t>
            </a:r>
            <a:br>
              <a:rPr lang="en-US" sz="2700" i="1" dirty="0"/>
            </a:br>
            <a:r>
              <a:rPr lang="en-US" sz="2700" i="1" dirty="0"/>
              <a:t>Performance of Desired Behaviors</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pPr marL="0" indent="0" algn="ctr">
              <a:buNone/>
            </a:pPr>
            <a:r>
              <a:rPr lang="en-US" sz="8000" dirty="0">
                <a:solidFill>
                  <a:srgbClr val="008000"/>
                </a:solidFill>
                <a:latin typeface="Copperplate Gothic Bold"/>
                <a:ea typeface="ＭＳ 明朝"/>
              </a:rPr>
              <a:t>A</a:t>
            </a:r>
            <a:r>
              <a:rPr lang="en-US" sz="8000" dirty="0">
                <a:latin typeface="Copperplate Gothic Bold"/>
                <a:ea typeface="ＭＳ 明朝"/>
              </a:rPr>
              <a:t>    </a:t>
            </a:r>
            <a:r>
              <a:rPr lang="en-US" sz="8000" dirty="0">
                <a:solidFill>
                  <a:srgbClr val="FF0000"/>
                </a:solidFill>
                <a:latin typeface="Copperplate Gothic Bold"/>
                <a:ea typeface="ＭＳ 明朝"/>
              </a:rPr>
              <a:t>B</a:t>
            </a:r>
            <a:r>
              <a:rPr lang="en-US" sz="8000" dirty="0">
                <a:latin typeface="Copperplate Gothic Bold"/>
                <a:ea typeface="ＭＳ 明朝"/>
              </a:rPr>
              <a:t>    </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55178090"/>
              </p:ext>
            </p:extLst>
          </p:nvPr>
        </p:nvGraphicFramePr>
        <p:xfrm>
          <a:off x="1092200" y="2664678"/>
          <a:ext cx="6908800" cy="231648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tblGrid>
              <a:tr h="370840">
                <a:tc>
                  <a:txBody>
                    <a:bodyPr/>
                    <a:lstStyle/>
                    <a:p>
                      <a:pPr algn="ctr"/>
                      <a:r>
                        <a:rPr lang="en-US" sz="2000" b="0"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0"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0"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0" dirty="0">
                          <a:solidFill>
                            <a:schemeClr val="tx1"/>
                          </a:solidFill>
                          <a:latin typeface="Franklin Gothic Book"/>
                          <a:ea typeface="ＭＳ 明朝"/>
                        </a:rPr>
                        <a:t>Events that happen immediately</a:t>
                      </a:r>
                      <a:r>
                        <a:rPr lang="en-US" sz="2000" b="0" baseline="0" dirty="0">
                          <a:solidFill>
                            <a:schemeClr val="tx1"/>
                          </a:solidFill>
                          <a:latin typeface="Franklin Gothic Book"/>
                          <a:ea typeface="ＭＳ 明朝"/>
                        </a:rPr>
                        <a:t> before and trigger the behavior.</a:t>
                      </a:r>
                      <a:endParaRPr lang="en-US" sz="2000" b="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a:solidFill>
                            <a:srgbClr val="000000"/>
                          </a:solidFill>
                          <a:latin typeface="Franklin Gothic Book"/>
                          <a:ea typeface="ＭＳ 明朝"/>
                        </a:rPr>
                        <a:t>An observable act. What the student does. The actions or reactions to the antecedents.</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2000" b="0" dirty="0">
                          <a:solidFill>
                            <a:srgbClr val="000000"/>
                          </a:solidFill>
                          <a:latin typeface="Franklin Gothic Book"/>
                          <a:ea typeface="ＭＳ 明朝"/>
                        </a:rPr>
                        <a:t>The resulting event or outcome that occurs immediately following the behavior. Impacts future occurrence of the behavior.</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18" name="Group 17"/>
          <p:cNvGrpSpPr/>
          <p:nvPr/>
        </p:nvGrpSpPr>
        <p:grpSpPr>
          <a:xfrm>
            <a:off x="12700" y="6211407"/>
            <a:ext cx="9144378" cy="659292"/>
            <a:chOff x="12700" y="6211407"/>
            <a:chExt cx="9144378" cy="659292"/>
          </a:xfrm>
        </p:grpSpPr>
        <p:sp>
          <p:nvSpPr>
            <p:cNvPr id="19" name="Rectangle 1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1" name="Right Arrow 10"/>
          <p:cNvSpPr/>
          <p:nvPr/>
        </p:nvSpPr>
        <p:spPr>
          <a:xfrm>
            <a:off x="5114925" y="1954830"/>
            <a:ext cx="635000"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3267622" y="1954830"/>
            <a:ext cx="635000"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94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fontScale="90000"/>
          </a:bodyPr>
          <a:lstStyle/>
          <a:p>
            <a:r>
              <a:rPr lang="en-US" dirty="0">
                <a:solidFill>
                  <a:srgbClr val="008000"/>
                </a:solidFill>
              </a:rPr>
              <a:t>The Science of Behavior:</a:t>
            </a:r>
            <a:br>
              <a:rPr lang="en-US" dirty="0">
                <a:solidFill>
                  <a:srgbClr val="008000"/>
                </a:solidFill>
              </a:rPr>
            </a:br>
            <a:r>
              <a:rPr lang="en-US" sz="2700" i="1" dirty="0"/>
              <a:t>Making Adult Attention Contingent on </a:t>
            </a:r>
            <a:br>
              <a:rPr lang="en-US" sz="2700" i="1" dirty="0"/>
            </a:br>
            <a:r>
              <a:rPr lang="en-US" sz="2700" i="1" dirty="0"/>
              <a:t>Performance of Desired Behaviors</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pPr marL="0" indent="0" algn="ctr">
              <a:buNone/>
            </a:pPr>
            <a:r>
              <a:rPr lang="en-US" sz="8000" dirty="0">
                <a:solidFill>
                  <a:srgbClr val="008000"/>
                </a:solidFill>
                <a:latin typeface="Copperplate Gothic Bold"/>
                <a:ea typeface="ＭＳ 明朝"/>
              </a:rPr>
              <a:t>A</a:t>
            </a:r>
            <a:r>
              <a:rPr lang="en-US" sz="8000" dirty="0">
                <a:latin typeface="Copperplate Gothic Bold"/>
                <a:ea typeface="ＭＳ 明朝"/>
              </a:rPr>
              <a:t>    </a:t>
            </a:r>
            <a:r>
              <a:rPr lang="en-US" sz="8000" dirty="0">
                <a:solidFill>
                  <a:srgbClr val="FF0000"/>
                </a:solidFill>
                <a:latin typeface="Copperplate Gothic Bold"/>
                <a:ea typeface="ＭＳ 明朝"/>
              </a:rPr>
              <a:t>B</a:t>
            </a:r>
            <a:r>
              <a:rPr lang="en-US" sz="8000" dirty="0">
                <a:latin typeface="Copperplate Gothic Bold"/>
                <a:ea typeface="ＭＳ 明朝"/>
              </a:rPr>
              <a:t>    </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1092200" y="2664678"/>
          <a:ext cx="6908800" cy="24384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tblGrid>
              <a:tr h="370840">
                <a:tc>
                  <a:txBody>
                    <a:bodyPr/>
                    <a:lstStyle/>
                    <a:p>
                      <a:pPr algn="ctr"/>
                      <a:r>
                        <a:rPr lang="en-US" sz="2000" b="0" dirty="0">
                          <a:solidFill>
                            <a:srgbClr val="000000"/>
                          </a:solidFill>
                          <a:latin typeface="+mn-lt"/>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0" dirty="0">
                          <a:solidFill>
                            <a:srgbClr val="000000"/>
                          </a:solidFill>
                          <a:latin typeface="+mn-lt"/>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0" dirty="0">
                          <a:solidFill>
                            <a:srgbClr val="000000"/>
                          </a:solidFill>
                          <a:latin typeface="+mn-lt"/>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0" i="0" u="none" strike="noStrike" kern="1200" baseline="0" dirty="0">
                          <a:solidFill>
                            <a:schemeClr val="dk1"/>
                          </a:solidFill>
                          <a:latin typeface="Franklin Gothic Book" panose="020B0503020102020204" pitchFamily="34" charset="0"/>
                          <a:ea typeface="+mn-ea"/>
                          <a:cs typeface="+mn-cs"/>
                        </a:rPr>
                        <a:t>Hallway expectations are clarified and taught.</a:t>
                      </a:r>
                    </a:p>
                    <a:p>
                      <a:endParaRPr lang="en-US" sz="1600" b="0" i="0" u="none" strike="noStrike" kern="1200" baseline="0" dirty="0">
                        <a:solidFill>
                          <a:schemeClr val="dk1"/>
                        </a:solidFill>
                        <a:latin typeface="Franklin Gothic Book" panose="020B0503020102020204" pitchFamily="34" charset="0"/>
                        <a:ea typeface="+mn-ea"/>
                        <a:cs typeface="+mn-cs"/>
                      </a:endParaRPr>
                    </a:p>
                    <a:p>
                      <a:r>
                        <a:rPr lang="en-US" sz="1600" b="0" i="0" u="none" strike="noStrike" kern="1200" baseline="0" dirty="0">
                          <a:solidFill>
                            <a:schemeClr val="dk1"/>
                          </a:solidFill>
                          <a:latin typeface="Franklin Gothic Book" panose="020B0503020102020204" pitchFamily="34" charset="0"/>
                          <a:ea typeface="+mn-ea"/>
                          <a:cs typeface="+mn-cs"/>
                        </a:rPr>
                        <a:t>Teachers use prompts/pre-corrects to remind students to walk in the hallway and use quiet voices.</a:t>
                      </a:r>
                      <a:endParaRPr lang="en-US" sz="1600" b="0" dirty="0">
                        <a:latin typeface="Franklin Gothic Book" panose="020B0503020102020204" pitchFamily="34" charset="0"/>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1600" b="0" i="0" u="none" strike="noStrike" kern="1200" baseline="0" dirty="0">
                          <a:solidFill>
                            <a:schemeClr val="dk1"/>
                          </a:solidFill>
                          <a:latin typeface="Franklin Gothic Book" panose="020B0503020102020204" pitchFamily="34" charset="0"/>
                          <a:ea typeface="+mn-ea"/>
                          <a:cs typeface="+mn-cs"/>
                        </a:rPr>
                        <a:t>Students keep voices quiet and walk.</a:t>
                      </a:r>
                      <a:endParaRPr lang="en-US" sz="1600" b="0" dirty="0">
                        <a:solidFill>
                          <a:srgbClr val="000000"/>
                        </a:solidFill>
                        <a:latin typeface="Franklin Gothic Book" panose="020B0503020102020204"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1600" b="0" i="0" u="none" strike="noStrike" kern="1200" baseline="0" dirty="0">
                          <a:solidFill>
                            <a:schemeClr val="dk1"/>
                          </a:solidFill>
                          <a:latin typeface="Franklin Gothic Book" panose="020B0503020102020204" pitchFamily="34" charset="0"/>
                          <a:ea typeface="+mn-ea"/>
                          <a:cs typeface="+mn-cs"/>
                        </a:rPr>
                        <a:t>You observe the students following hallway expectations and say, </a:t>
                      </a:r>
                    </a:p>
                    <a:p>
                      <a:pPr algn="ctr"/>
                      <a:endParaRPr lang="en-US" sz="1600" b="0" i="0" u="none" strike="noStrike" kern="1200" baseline="0" dirty="0">
                        <a:solidFill>
                          <a:schemeClr val="dk1"/>
                        </a:solidFill>
                        <a:latin typeface="Franklin Gothic Book" panose="020B0503020102020204" pitchFamily="34" charset="0"/>
                        <a:ea typeface="+mn-ea"/>
                        <a:cs typeface="+mn-cs"/>
                      </a:endParaRPr>
                    </a:p>
                    <a:p>
                      <a:pPr algn="ctr"/>
                      <a:r>
                        <a:rPr lang="en-US" sz="1600" b="0" i="0" u="none" strike="noStrike" kern="1200" baseline="0" dirty="0">
                          <a:solidFill>
                            <a:schemeClr val="dk1"/>
                          </a:solidFill>
                          <a:latin typeface="Franklin Gothic Book" panose="020B0503020102020204" pitchFamily="34" charset="0"/>
                          <a:ea typeface="+mn-ea"/>
                          <a:cs typeface="+mn-cs"/>
                        </a:rPr>
                        <a:t>“Great job of being respectful and safe in the hall by keeping your voices quiet and walking.”</a:t>
                      </a:r>
                      <a:endParaRPr lang="en-US" sz="1600" b="0" dirty="0">
                        <a:solidFill>
                          <a:srgbClr val="000000"/>
                        </a:solidFill>
                        <a:latin typeface="Franklin Gothic Book" panose="020B0503020102020204" pitchFamily="34" charset="0"/>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18" name="Group 17"/>
          <p:cNvGrpSpPr/>
          <p:nvPr/>
        </p:nvGrpSpPr>
        <p:grpSpPr>
          <a:xfrm>
            <a:off x="12700" y="6211407"/>
            <a:ext cx="9144378" cy="659292"/>
            <a:chOff x="12700" y="6211407"/>
            <a:chExt cx="9144378" cy="659292"/>
          </a:xfrm>
        </p:grpSpPr>
        <p:sp>
          <p:nvSpPr>
            <p:cNvPr id="19" name="Rectangle 1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2" name="Right Arrow 11"/>
          <p:cNvSpPr/>
          <p:nvPr/>
        </p:nvSpPr>
        <p:spPr>
          <a:xfrm>
            <a:off x="5114925" y="1954830"/>
            <a:ext cx="635000"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3267622" y="1954830"/>
            <a:ext cx="635000"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85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821D-CB30-CA4B-8C67-484AF1DEC1D1}"/>
              </a:ext>
            </a:extLst>
          </p:cNvPr>
          <p:cNvSpPr>
            <a:spLocks noGrp="1"/>
          </p:cNvSpPr>
          <p:nvPr>
            <p:ph type="title"/>
          </p:nvPr>
        </p:nvSpPr>
        <p:spPr/>
        <p:txBody>
          <a:bodyPr/>
          <a:lstStyle/>
          <a:p>
            <a:r>
              <a:rPr lang="en-US" dirty="0"/>
              <a:t>Facilitator Notes</a:t>
            </a:r>
          </a:p>
        </p:txBody>
      </p:sp>
      <p:sp>
        <p:nvSpPr>
          <p:cNvPr id="3" name="Content Placeholder 2">
            <a:extLst>
              <a:ext uri="{FF2B5EF4-FFF2-40B4-BE49-F238E27FC236}">
                <a16:creationId xmlns:a16="http://schemas.microsoft.com/office/drawing/2014/main" id="{D19CC7D2-9CB2-084B-AD1E-C32236A86980}"/>
              </a:ext>
            </a:extLst>
          </p:cNvPr>
          <p:cNvSpPr>
            <a:spLocks noGrp="1"/>
          </p:cNvSpPr>
          <p:nvPr>
            <p:ph idx="1"/>
          </p:nvPr>
        </p:nvSpPr>
        <p:spPr/>
        <p:txBody>
          <a:bodyPr/>
          <a:lstStyle/>
          <a:p>
            <a:r>
              <a:rPr lang="en-US" dirty="0"/>
              <a:t>Materials:</a:t>
            </a:r>
          </a:p>
          <a:p>
            <a:pPr lvl="1"/>
            <a:r>
              <a:rPr lang="en-US" dirty="0">
                <a:solidFill>
                  <a:schemeClr val="dk1"/>
                </a:solidFill>
                <a:ea typeface="Calibri"/>
                <a:cs typeface="Calibri"/>
                <a:sym typeface="Calibri"/>
              </a:rPr>
              <a:t>MO SW-PBS Tier 1 Workbook 19-20</a:t>
            </a:r>
          </a:p>
          <a:p>
            <a:pPr lvl="1"/>
            <a:r>
              <a:rPr lang="en-US" dirty="0"/>
              <a:t>Blank Schoolwide System to Encourage Expected Behavior</a:t>
            </a:r>
          </a:p>
          <a:p>
            <a:pPr lvl="1"/>
            <a:r>
              <a:rPr lang="en-US" dirty="0"/>
              <a:t>School-wide Staff Recognition System Plan Template</a:t>
            </a:r>
          </a:p>
          <a:p>
            <a:pPr lvl="1"/>
            <a:endParaRPr lang="en-US" dirty="0"/>
          </a:p>
          <a:p>
            <a:pPr lvl="1"/>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27890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p:txBody>
          <a:bodyPr/>
          <a:lstStyle/>
          <a:p>
            <a:r>
              <a:rPr lang="en-US" dirty="0"/>
              <a:t>Contingent Attention</a:t>
            </a:r>
          </a:p>
        </p:txBody>
      </p:sp>
      <p:sp>
        <p:nvSpPr>
          <p:cNvPr id="3" name="Content Placeholder 2"/>
          <p:cNvSpPr>
            <a:spLocks noGrp="1"/>
          </p:cNvSpPr>
          <p:nvPr>
            <p:ph idx="1"/>
          </p:nvPr>
        </p:nvSpPr>
        <p:spPr/>
        <p:txBody>
          <a:bodyPr>
            <a:normAutofit fontScale="92500" lnSpcReduction="20000"/>
          </a:bodyPr>
          <a:lstStyle/>
          <a:p>
            <a:pPr>
              <a:buClr>
                <a:srgbClr val="FF0000"/>
              </a:buClr>
            </a:pPr>
            <a:r>
              <a:rPr lang="en-US" dirty="0"/>
              <a:t>The student </a:t>
            </a:r>
            <a:r>
              <a:rPr lang="en-US" i="1" dirty="0">
                <a:solidFill>
                  <a:srgbClr val="008000"/>
                </a:solidFill>
              </a:rPr>
              <a:t>must perform the expected behavior </a:t>
            </a:r>
            <a:r>
              <a:rPr lang="en-US" dirty="0"/>
              <a:t>before the teacher responds with attention.</a:t>
            </a:r>
          </a:p>
          <a:p>
            <a:pPr>
              <a:buClr>
                <a:srgbClr val="FF0000"/>
              </a:buClr>
            </a:pPr>
            <a:r>
              <a:rPr lang="en-US" dirty="0"/>
              <a:t>Increases academic performance (Good, et al. 1981).</a:t>
            </a:r>
          </a:p>
          <a:p>
            <a:pPr>
              <a:buClr>
                <a:srgbClr val="FF0000"/>
              </a:buClr>
            </a:pPr>
            <a:r>
              <a:rPr lang="en-US" dirty="0"/>
              <a:t>Increases on-task behavior (Sutherland, Wehby, &amp; Copeland, 2000)</a:t>
            </a:r>
          </a:p>
          <a:p>
            <a:pPr>
              <a:buClr>
                <a:srgbClr val="FF0000"/>
              </a:buClr>
            </a:pPr>
            <a:r>
              <a:rPr lang="en-US" dirty="0"/>
              <a:t>Increases likelihood students will continue to use the desired behavior in the future.</a:t>
            </a:r>
          </a:p>
          <a:p>
            <a:pPr>
              <a:buClr>
                <a:srgbClr val="FF0000"/>
              </a:buClr>
            </a:pPr>
            <a:r>
              <a:rPr lang="en-US" dirty="0"/>
              <a:t>Helps students to discern correct or “right” responses from incorrect or “wrong.”</a:t>
            </a:r>
          </a:p>
          <a:p>
            <a:pPr>
              <a:buClr>
                <a:srgbClr val="FF0000"/>
              </a:buClr>
            </a:pPr>
            <a:endParaRPr lang="en-US" dirty="0"/>
          </a:p>
        </p:txBody>
      </p:sp>
    </p:spTree>
    <p:extLst>
      <p:ext uri="{BB962C8B-B14F-4D97-AF65-F5344CB8AC3E}">
        <p14:creationId xmlns:p14="http://schemas.microsoft.com/office/powerpoint/2010/main" val="320622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p:txBody>
          <a:bodyPr>
            <a:normAutofit fontScale="90000"/>
          </a:bodyPr>
          <a:lstStyle/>
          <a:p>
            <a:r>
              <a:rPr lang="en-US" dirty="0"/>
              <a:t>Low Rates of Contingent Attention </a:t>
            </a:r>
            <a:br>
              <a:rPr lang="en-US" dirty="0"/>
            </a:br>
            <a:r>
              <a:rPr lang="en-US" dirty="0"/>
              <a:t>on Social Behavior</a:t>
            </a:r>
          </a:p>
        </p:txBody>
      </p:sp>
      <p:sp>
        <p:nvSpPr>
          <p:cNvPr id="3" name="Content Placeholder 2"/>
          <p:cNvSpPr>
            <a:spLocks noGrp="1"/>
          </p:cNvSpPr>
          <p:nvPr>
            <p:ph idx="1"/>
          </p:nvPr>
        </p:nvSpPr>
        <p:spPr/>
        <p:txBody>
          <a:bodyPr>
            <a:normAutofit fontScale="85000" lnSpcReduction="10000"/>
          </a:bodyPr>
          <a:lstStyle/>
          <a:p>
            <a:pPr>
              <a:buClr>
                <a:srgbClr val="FF0000"/>
              </a:buClr>
            </a:pPr>
            <a:r>
              <a:rPr lang="en-US" dirty="0"/>
              <a:t>Average teacher fails to take advantage of the power of attention.</a:t>
            </a:r>
          </a:p>
          <a:p>
            <a:pPr>
              <a:buClr>
                <a:srgbClr val="FF0000"/>
              </a:buClr>
            </a:pPr>
            <a:r>
              <a:rPr lang="en-US" dirty="0"/>
              <a:t>Approval statements for academic responses far outweigh those for social behavior.</a:t>
            </a:r>
          </a:p>
          <a:p>
            <a:pPr>
              <a:buClr>
                <a:srgbClr val="FF0000"/>
              </a:buClr>
            </a:pPr>
            <a:r>
              <a:rPr lang="en-US" dirty="0"/>
              <a:t>Highest rates of attention for social behavior occur in 2</a:t>
            </a:r>
            <a:r>
              <a:rPr lang="en-US" baseline="30000" dirty="0"/>
              <a:t>nd</a:t>
            </a:r>
            <a:r>
              <a:rPr lang="en-US" dirty="0"/>
              <a:t> grade and decrease dramatically after that.</a:t>
            </a:r>
          </a:p>
          <a:p>
            <a:pPr>
              <a:buClr>
                <a:srgbClr val="FF0000"/>
              </a:buClr>
            </a:pPr>
            <a:r>
              <a:rPr lang="en-US" dirty="0"/>
              <a:t>Teachers respond more frequently to inappropriate social behavior than to appropriate social behavior.</a:t>
            </a:r>
          </a:p>
          <a:p>
            <a:pPr>
              <a:buClr>
                <a:srgbClr val="FF0000"/>
              </a:buClr>
            </a:pPr>
            <a:r>
              <a:rPr lang="en-US" dirty="0"/>
              <a:t>This attention inadvertently maintains or increases the misbehavior.</a:t>
            </a:r>
          </a:p>
        </p:txBody>
      </p:sp>
    </p:spTree>
    <p:extLst>
      <p:ext uri="{BB962C8B-B14F-4D97-AF65-F5344CB8AC3E}">
        <p14:creationId xmlns:p14="http://schemas.microsoft.com/office/powerpoint/2010/main" val="136645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164"/>
            <a:ext cx="8339500" cy="1143000"/>
          </a:xfrm>
        </p:spPr>
        <p:txBody>
          <a:bodyPr>
            <a:normAutofit fontScale="90000"/>
          </a:bodyPr>
          <a:lstStyle/>
          <a:p>
            <a:r>
              <a:rPr lang="en-US" dirty="0">
                <a:solidFill>
                  <a:srgbClr val="FF0000"/>
                </a:solidFill>
              </a:rPr>
              <a:t>Comparison:</a:t>
            </a:r>
            <a:br>
              <a:rPr lang="en-US" dirty="0">
                <a:solidFill>
                  <a:srgbClr val="FF0000"/>
                </a:solidFill>
              </a:rPr>
            </a:br>
            <a:r>
              <a:rPr lang="en-US" dirty="0">
                <a:solidFill>
                  <a:srgbClr val="008000"/>
                </a:solidFill>
              </a:rPr>
              <a:t>Academic Attention vs. Social Attention</a:t>
            </a:r>
          </a:p>
        </p:txBody>
      </p:sp>
      <p:pic>
        <p:nvPicPr>
          <p:cNvPr id="4" name="Content Placeholder 3"/>
          <p:cNvPicPr>
            <a:picLocks noGrp="1" noChangeAspect="1"/>
          </p:cNvPicPr>
          <p:nvPr>
            <p:ph idx="1"/>
          </p:nvPr>
        </p:nvPicPr>
        <p:blipFill rotWithShape="1">
          <a:blip r:embed="rId3"/>
          <a:srcRect l="22304" t="-13748" r="22785" b="-1654"/>
          <a:stretch/>
        </p:blipFill>
        <p:spPr>
          <a:xfrm>
            <a:off x="200526" y="2326113"/>
            <a:ext cx="8691087" cy="2673685"/>
          </a:xfrm>
        </p:spPr>
      </p:pic>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71623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0" y="6211407"/>
            <a:ext cx="9144378" cy="659292"/>
            <a:chOff x="12700" y="6211407"/>
            <a:chExt cx="9144378" cy="659292"/>
          </a:xfrm>
        </p:grpSpPr>
        <p:sp>
          <p:nvSpPr>
            <p:cNvPr id="17" name="Rectangle 1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a:xfrm>
            <a:off x="457200" y="391260"/>
            <a:ext cx="8229600" cy="1143000"/>
          </a:xfrm>
        </p:spPr>
        <p:txBody>
          <a:bodyPr>
            <a:noAutofit/>
          </a:bodyPr>
          <a:lstStyle/>
          <a:p>
            <a:r>
              <a:rPr lang="en-US" sz="4000" dirty="0"/>
              <a:t>Contingent Attention = </a:t>
            </a:r>
            <a:br>
              <a:rPr lang="en-US" sz="4000" dirty="0"/>
            </a:br>
            <a:r>
              <a:rPr lang="en-US" sz="4000" dirty="0"/>
              <a:t>Encouraging Expected Behavior</a:t>
            </a:r>
          </a:p>
        </p:txBody>
      </p:sp>
      <p:sp>
        <p:nvSpPr>
          <p:cNvPr id="3" name="Content Placeholder 2"/>
          <p:cNvSpPr>
            <a:spLocks noGrp="1"/>
          </p:cNvSpPr>
          <p:nvPr>
            <p:ph idx="1"/>
          </p:nvPr>
        </p:nvSpPr>
        <p:spPr>
          <a:xfrm>
            <a:off x="457200" y="2072640"/>
            <a:ext cx="8229600" cy="3978594"/>
          </a:xfrm>
        </p:spPr>
        <p:txBody>
          <a:bodyPr>
            <a:normAutofit/>
          </a:bodyPr>
          <a:lstStyle/>
          <a:p>
            <a:pPr>
              <a:buClr>
                <a:srgbClr val="FF0000"/>
              </a:buClr>
            </a:pPr>
            <a:r>
              <a:rPr lang="en-US" sz="2800" dirty="0"/>
              <a:t>Similar to encouraging academic behavior.</a:t>
            </a:r>
          </a:p>
          <a:p>
            <a:pPr>
              <a:buClr>
                <a:srgbClr val="FF0000"/>
              </a:buClr>
            </a:pPr>
            <a:r>
              <a:rPr lang="en-US" sz="2800" dirty="0"/>
              <a:t>Motivates students as they are </a:t>
            </a:r>
            <a:r>
              <a:rPr lang="en-US" sz="2800" i="1" dirty="0">
                <a:solidFill>
                  <a:srgbClr val="008000"/>
                </a:solidFill>
              </a:rPr>
              <a:t>initially learning </a:t>
            </a:r>
            <a:r>
              <a:rPr lang="en-US" sz="2800" dirty="0"/>
              <a:t>expected behavior, and</a:t>
            </a:r>
            <a:r>
              <a:rPr lang="en-US" sz="2800" dirty="0">
                <a:solidFill>
                  <a:srgbClr val="008000"/>
                </a:solidFill>
              </a:rPr>
              <a:t> </a:t>
            </a:r>
            <a:r>
              <a:rPr lang="en-US" sz="2800" i="1" dirty="0">
                <a:solidFill>
                  <a:srgbClr val="008000"/>
                </a:solidFill>
              </a:rPr>
              <a:t>maintains</a:t>
            </a:r>
            <a:r>
              <a:rPr lang="en-US" sz="2800" dirty="0">
                <a:solidFill>
                  <a:srgbClr val="008000"/>
                </a:solidFill>
              </a:rPr>
              <a:t> </a:t>
            </a:r>
            <a:r>
              <a:rPr lang="en-US" sz="2800" dirty="0"/>
              <a:t>them as students become more fluent with use.</a:t>
            </a:r>
          </a:p>
          <a:p>
            <a:pPr>
              <a:buClr>
                <a:srgbClr val="FF0000"/>
              </a:buClr>
            </a:pPr>
            <a:r>
              <a:rPr lang="en-US" sz="2800" dirty="0"/>
              <a:t>Essential to changing student behavior and creating a positive school environment.</a:t>
            </a:r>
          </a:p>
        </p:txBody>
      </p:sp>
    </p:spTree>
    <p:extLst>
      <p:ext uri="{BB962C8B-B14F-4D97-AF65-F5344CB8AC3E}">
        <p14:creationId xmlns:p14="http://schemas.microsoft.com/office/powerpoint/2010/main" val="352858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EACE14-8FB3-5645-9A3F-39BA618B2795}"/>
              </a:ext>
            </a:extLst>
          </p:cNvPr>
          <p:cNvSpPr>
            <a:spLocks noGrp="1"/>
          </p:cNvSpPr>
          <p:nvPr>
            <p:ph type="title"/>
          </p:nvPr>
        </p:nvSpPr>
        <p:spPr/>
        <p:txBody>
          <a:bodyPr/>
          <a:lstStyle/>
          <a:p>
            <a:r>
              <a:rPr lang="en-US" dirty="0"/>
              <a:t>Preferred Adult Behaviors</a:t>
            </a:r>
          </a:p>
        </p:txBody>
      </p:sp>
      <p:sp>
        <p:nvSpPr>
          <p:cNvPr id="7" name="Content Placeholder 6">
            <a:extLst>
              <a:ext uri="{FF2B5EF4-FFF2-40B4-BE49-F238E27FC236}">
                <a16:creationId xmlns:a16="http://schemas.microsoft.com/office/drawing/2014/main" id="{20DA432F-FB70-304C-B462-B4081C7D2055}"/>
              </a:ext>
            </a:extLst>
          </p:cNvPr>
          <p:cNvSpPr>
            <a:spLocks noGrp="1"/>
          </p:cNvSpPr>
          <p:nvPr>
            <p:ph idx="1"/>
          </p:nvPr>
        </p:nvSpPr>
        <p:spPr/>
        <p:txBody>
          <a:bodyPr/>
          <a:lstStyle/>
          <a:p>
            <a:r>
              <a:rPr lang="en-US" dirty="0"/>
              <a:t>Proximity</a:t>
            </a:r>
          </a:p>
          <a:p>
            <a:r>
              <a:rPr lang="en-US" dirty="0"/>
              <a:t>Listening</a:t>
            </a:r>
          </a:p>
          <a:p>
            <a:r>
              <a:rPr lang="en-US" dirty="0"/>
              <a:t>Eye Contact</a:t>
            </a:r>
          </a:p>
          <a:p>
            <a:r>
              <a:rPr lang="en-US" dirty="0"/>
              <a:t>Pleasant Voice</a:t>
            </a:r>
          </a:p>
          <a:p>
            <a:r>
              <a:rPr lang="en-US" dirty="0"/>
              <a:t>Smiles</a:t>
            </a:r>
          </a:p>
          <a:p>
            <a:r>
              <a:rPr lang="en-US" dirty="0"/>
              <a:t>Use of Student Names</a:t>
            </a:r>
          </a:p>
        </p:txBody>
      </p:sp>
    </p:spTree>
    <p:extLst>
      <p:ext uri="{BB962C8B-B14F-4D97-AF65-F5344CB8AC3E}">
        <p14:creationId xmlns:p14="http://schemas.microsoft.com/office/powerpoint/2010/main" val="10137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88" y="536575"/>
            <a:ext cx="6958012" cy="938213"/>
          </a:xfrm>
        </p:spPr>
        <p:txBody>
          <a:bodyPr>
            <a:normAutofit fontScale="90000"/>
          </a:bodyPr>
          <a:lstStyle/>
          <a:p>
            <a:pPr algn="l"/>
            <a:r>
              <a:rPr lang="en-US" dirty="0">
                <a:solidFill>
                  <a:srgbClr val="008000"/>
                </a:solidFill>
              </a:rPr>
              <a:t>Discussion: </a:t>
            </a:r>
            <a:r>
              <a:rPr lang="en-US" dirty="0">
                <a:solidFill>
                  <a:srgbClr val="FF0000"/>
                </a:solidFill>
              </a:rPr>
              <a:t>Encouraging   	 		   	  				 Expected Behavior</a:t>
            </a:r>
          </a:p>
        </p:txBody>
      </p:sp>
      <p:sp>
        <p:nvSpPr>
          <p:cNvPr id="3" name="Content Placeholder 2"/>
          <p:cNvSpPr>
            <a:spLocks noGrp="1"/>
          </p:cNvSpPr>
          <p:nvPr>
            <p:ph idx="1"/>
          </p:nvPr>
        </p:nvSpPr>
        <p:spPr>
          <a:xfrm>
            <a:off x="457200" y="1905000"/>
            <a:ext cx="8229600" cy="4221163"/>
          </a:xfrm>
        </p:spPr>
        <p:txBody>
          <a:bodyPr>
            <a:normAutofit fontScale="85000" lnSpcReduction="10000"/>
          </a:bodyPr>
          <a:lstStyle/>
          <a:p>
            <a:r>
              <a:rPr lang="en-US" dirty="0">
                <a:solidFill>
                  <a:srgbClr val="008000"/>
                </a:solidFill>
              </a:rPr>
              <a:t>Read Terms Related to Encouraging Expected Behavior on page 163, then respond to the following:</a:t>
            </a:r>
          </a:p>
          <a:p>
            <a:pPr marL="457200" indent="-457200">
              <a:buFont typeface="Arial"/>
              <a:buChar char="•"/>
            </a:pPr>
            <a:r>
              <a:rPr lang="en-US" i="1" dirty="0">
                <a:solidFill>
                  <a:schemeClr val="tx1"/>
                </a:solidFill>
              </a:rPr>
              <a:t>What are some of the misconceptions or confusion surrounding the use of praise, or reinforcement?</a:t>
            </a:r>
          </a:p>
          <a:p>
            <a:pPr marL="457200" indent="-457200">
              <a:buFont typeface="Arial"/>
              <a:buChar char="•"/>
            </a:pPr>
            <a:r>
              <a:rPr lang="en-US" i="1" dirty="0">
                <a:solidFill>
                  <a:schemeClr val="tx1"/>
                </a:solidFill>
              </a:rPr>
              <a:t>Why do you think this powerful practice is so underused in our schools?</a:t>
            </a:r>
          </a:p>
          <a:p>
            <a:pPr marL="457200" indent="-457200">
              <a:buFont typeface="Arial"/>
              <a:buChar char="•"/>
            </a:pPr>
            <a:r>
              <a:rPr lang="en-US" i="1" dirty="0">
                <a:solidFill>
                  <a:schemeClr val="tx1"/>
                </a:solidFill>
              </a:rPr>
              <a:t>Begin to consider ways to increase the use of encouragement in your school.</a:t>
            </a:r>
          </a:p>
          <a:p>
            <a:pPr marL="457200" indent="-457200">
              <a:buFont typeface="Arial"/>
              <a:buChar char="•"/>
            </a:pPr>
            <a:r>
              <a:rPr lang="en-US" i="1" dirty="0">
                <a:solidFill>
                  <a:schemeClr val="tx1"/>
                </a:solidFill>
              </a:rPr>
              <a:t>What clarifications are needed?</a:t>
            </a:r>
          </a:p>
          <a:p>
            <a:endParaRPr lang="en-US" dirty="0"/>
          </a:p>
        </p:txBody>
      </p:sp>
      <p:sp>
        <p:nvSpPr>
          <p:cNvPr id="4" name="Oval 3"/>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163</a:t>
            </a:r>
          </a:p>
        </p:txBody>
      </p:sp>
    </p:spTree>
    <p:extLst>
      <p:ext uri="{BB962C8B-B14F-4D97-AF65-F5344CB8AC3E}">
        <p14:creationId xmlns:p14="http://schemas.microsoft.com/office/powerpoint/2010/main" val="2128337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4783138"/>
          </a:xfrm>
        </p:spPr>
        <p:txBody>
          <a:bodyPr>
            <a:normAutofit fontScale="70000" lnSpcReduction="20000"/>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2400" i="1" dirty="0">
              <a:solidFill>
                <a:srgbClr val="008000"/>
              </a:solidFill>
              <a:latin typeface="Calibri" charset="0"/>
            </a:endParaRPr>
          </a:p>
          <a:p>
            <a:pPr>
              <a:spcBef>
                <a:spcPct val="0"/>
              </a:spcBef>
              <a:spcAft>
                <a:spcPts val="600"/>
              </a:spcAft>
            </a:pPr>
            <a:r>
              <a:rPr lang="en-US" dirty="0"/>
              <a:t>Understand and explain to others the importance and impact of both contingent and non-contingent attention on student behavior and school climate.</a:t>
            </a:r>
          </a:p>
          <a:p>
            <a:pPr lvl="0"/>
            <a:r>
              <a:rPr lang="en-US" dirty="0"/>
              <a:t>Use preferred adult behaviors to build relationships and positive school climate and effectively interact with students when talking about behavior.</a:t>
            </a:r>
          </a:p>
          <a:p>
            <a:pPr lvl="0"/>
            <a:r>
              <a:rPr lang="en-US" b="1" dirty="0"/>
              <a:t>Demonstrate specific, positive feedback that explicitly describes behavior and uses rationales.</a:t>
            </a:r>
          </a:p>
          <a:p>
            <a:pPr lvl="0"/>
            <a:r>
              <a:rPr lang="en-US" dirty="0"/>
              <a:t>Develop a tangible reinforcement system to enhance your use of specific, positive feedback.</a:t>
            </a:r>
          </a:p>
          <a:p>
            <a:pPr lvl="0"/>
            <a:r>
              <a:rPr lang="en-US" dirty="0"/>
              <a:t>Develop and implement an effective menu or continuum of positive reinforcement that serves to motivate all students across settings.</a:t>
            </a:r>
          </a:p>
          <a:p>
            <a:pPr lvl="0"/>
            <a:r>
              <a:rPr lang="en-US" dirty="0"/>
              <a:t>Monitor staff ’s use of encouragement strategies with students.</a:t>
            </a:r>
          </a:p>
          <a:p>
            <a:pPr>
              <a:spcBef>
                <a:spcPct val="0"/>
              </a:spcBef>
              <a:spcAft>
                <a:spcPts val="600"/>
              </a:spcAft>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181909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E685-156A-F64D-9DF4-DEE467833095}"/>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98326395-0D42-CE4F-ACE1-4F9E15EA9A14}"/>
              </a:ext>
            </a:extLst>
          </p:cNvPr>
          <p:cNvSpPr>
            <a:spLocks noGrp="1"/>
          </p:cNvSpPr>
          <p:nvPr>
            <p:ph idx="1"/>
          </p:nvPr>
        </p:nvSpPr>
        <p:spPr/>
        <p:txBody>
          <a:bodyPr/>
          <a:lstStyle/>
          <a:p>
            <a:r>
              <a:rPr lang="en-US" dirty="0"/>
              <a:t>How does positive feedback on your job performance impact your future work?</a:t>
            </a:r>
          </a:p>
          <a:p>
            <a:r>
              <a:rPr lang="en-US" dirty="0"/>
              <a:t>What types of feedback do you provide to students on academic work? How does this compare to the types of feedback you provide to students on behavioral expectations?</a:t>
            </a:r>
          </a:p>
          <a:p>
            <a:pPr marL="0" indent="0">
              <a:buNone/>
            </a:pPr>
            <a:endParaRPr lang="en-US" dirty="0"/>
          </a:p>
        </p:txBody>
      </p:sp>
    </p:spTree>
    <p:extLst>
      <p:ext uri="{BB962C8B-B14F-4D97-AF65-F5344CB8AC3E}">
        <p14:creationId xmlns:p14="http://schemas.microsoft.com/office/powerpoint/2010/main" val="141692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Positive Feedback</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pPr marL="285750" indent="-285750">
              <a:spcAft>
                <a:spcPts val="600"/>
              </a:spcAft>
              <a:buClr>
                <a:srgbClr val="FF0000"/>
              </a:buClr>
            </a:pPr>
            <a:r>
              <a:rPr lang="en-US" dirty="0"/>
              <a:t>Contingent attention.</a:t>
            </a:r>
          </a:p>
          <a:p>
            <a:pPr marL="285750" indent="-285750">
              <a:spcAft>
                <a:spcPts val="600"/>
              </a:spcAft>
              <a:buClr>
                <a:srgbClr val="FF0000"/>
              </a:buClr>
            </a:pPr>
            <a:r>
              <a:rPr lang="en-US" dirty="0"/>
              <a:t>Essential in order to change and sustain behavior.</a:t>
            </a:r>
          </a:p>
          <a:p>
            <a:pPr marL="285750" indent="-285750">
              <a:spcAft>
                <a:spcPts val="600"/>
              </a:spcAft>
              <a:buClr>
                <a:srgbClr val="FF0000"/>
              </a:buClr>
            </a:pPr>
            <a:r>
              <a:rPr lang="en-US" dirty="0"/>
              <a:t>Recognizes effort or successes at tasks that are difficult for the child.</a:t>
            </a:r>
          </a:p>
          <a:p>
            <a:pPr marL="285750" indent="-285750">
              <a:spcAft>
                <a:spcPts val="600"/>
              </a:spcAft>
              <a:buClr>
                <a:srgbClr val="FF0000"/>
              </a:buClr>
            </a:pPr>
            <a:r>
              <a:rPr lang="en-US" dirty="0"/>
              <a:t>While general praise contributes to a pleasant classroom, it is insufficient to build and sustain desired behavior.</a:t>
            </a:r>
          </a:p>
          <a:p>
            <a:pPr marL="285750" indent="-285750">
              <a:spcAft>
                <a:spcPts val="600"/>
              </a:spcAft>
              <a:buClr>
                <a:srgbClr val="FF0000"/>
              </a:buClr>
            </a:pPr>
            <a:r>
              <a:rPr lang="en-US" dirty="0"/>
              <a:t>Students need clear specific feedback on school-wide expectations as well as other behaviors that are extensions of those expectations.</a:t>
            </a:r>
          </a:p>
        </p:txBody>
      </p:sp>
      <p:grpSp>
        <p:nvGrpSpPr>
          <p:cNvPr id="9" name="Group 8"/>
          <p:cNvGrpSpPr/>
          <p:nvPr/>
        </p:nvGrpSpPr>
        <p:grpSpPr>
          <a:xfrm>
            <a:off x="12700" y="6211407"/>
            <a:ext cx="9144378"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595237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6187" y="889564"/>
            <a:ext cx="8777157" cy="4507188"/>
          </a:xfrm>
          <a:prstGeom prst="rect">
            <a:avLst/>
          </a:prstGeom>
        </p:spPr>
      </p:pic>
    </p:spTree>
    <p:extLst>
      <p:ext uri="{BB962C8B-B14F-4D97-AF65-F5344CB8AC3E}">
        <p14:creationId xmlns:p14="http://schemas.microsoft.com/office/powerpoint/2010/main" val="132235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457200"/>
            <a:ext cx="7772400" cy="4343400"/>
          </a:xfrm>
        </p:spPr>
        <p:txBody>
          <a:bodyPr>
            <a:normAutofit/>
          </a:bodyPr>
          <a:lstStyle/>
          <a:p>
            <a:pPr eaLnBrk="1" hangingPunct="1"/>
            <a:r>
              <a:rPr lang="en-US" sz="3600" dirty="0"/>
              <a:t>Team Workshop for Preparation Phase </a:t>
            </a:r>
            <a:br>
              <a:rPr lang="en-US" sz="3600" dirty="0"/>
            </a:br>
            <a:r>
              <a:rPr lang="en-US" sz="3600" dirty="0"/>
              <a:t>SW-PBS Teams: </a:t>
            </a:r>
            <a:br>
              <a:rPr lang="en-US" sz="3600" dirty="0"/>
            </a:br>
            <a:r>
              <a:rPr lang="en-US" sz="3600" i="1" dirty="0">
                <a:solidFill>
                  <a:srgbClr val="FF0000"/>
                </a:solidFill>
              </a:rPr>
              <a:t>Session </a:t>
            </a:r>
            <a:r>
              <a:rPr lang="en-US" sz="3600" dirty="0">
                <a:solidFill>
                  <a:srgbClr val="FF0000"/>
                </a:solidFill>
              </a:rPr>
              <a:t>- </a:t>
            </a:r>
            <a:r>
              <a:rPr lang="en-US" dirty="0">
                <a:solidFill>
                  <a:srgbClr val="FF0000"/>
                </a:solidFill>
              </a:rPr>
              <a:t>Encouraging</a:t>
            </a:r>
            <a:r>
              <a:rPr lang="en-US" sz="3600" dirty="0">
                <a:solidFill>
                  <a:srgbClr val="FF0000"/>
                </a:solidFill>
              </a:rPr>
              <a:t> Expected Behavior </a:t>
            </a:r>
            <a:br>
              <a:rPr lang="en-US" sz="3600" dirty="0">
                <a:solidFill>
                  <a:srgbClr val="FF0000"/>
                </a:solidFill>
              </a:rPr>
            </a:br>
            <a:r>
              <a:rPr lang="en-US" sz="2800" dirty="0">
                <a:solidFill>
                  <a:srgbClr val="FF0000"/>
                </a:solidFill>
              </a:rPr>
              <a:t>MO SW-PBS Training</a:t>
            </a:r>
            <a:br>
              <a:rPr lang="en-US" sz="3600" dirty="0">
                <a:solidFill>
                  <a:srgbClr val="FF0000"/>
                </a:solidFill>
              </a:rPr>
            </a:br>
            <a:br>
              <a:rPr lang="en-US" sz="3600" dirty="0"/>
            </a:br>
            <a:br>
              <a:rPr lang="en-US" sz="3600" dirty="0"/>
            </a:br>
            <a:br>
              <a:rPr lang="en-US" sz="2900" dirty="0"/>
            </a:br>
            <a:endParaRPr lang="en-US" sz="2900" dirty="0"/>
          </a:p>
        </p:txBody>
      </p:sp>
    </p:spTree>
    <p:extLst>
      <p:ext uri="{BB962C8B-B14F-4D97-AF65-F5344CB8AC3E}">
        <p14:creationId xmlns:p14="http://schemas.microsoft.com/office/powerpoint/2010/main" val="401997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Specific Positive Feedback</a:t>
            </a:r>
          </a:p>
        </p:txBody>
      </p:sp>
      <p:sp>
        <p:nvSpPr>
          <p:cNvPr id="3" name="Content Placeholder 2"/>
          <p:cNvSpPr>
            <a:spLocks noGrp="1"/>
          </p:cNvSpPr>
          <p:nvPr>
            <p:ph idx="1"/>
          </p:nvPr>
        </p:nvSpPr>
        <p:spPr>
          <a:xfrm>
            <a:off x="457389" y="1417638"/>
            <a:ext cx="8229600" cy="4650597"/>
          </a:xfrm>
        </p:spPr>
        <p:txBody>
          <a:bodyPr>
            <a:normAutofit fontScale="92500"/>
          </a:bodyPr>
          <a:lstStyle/>
          <a:p>
            <a:pPr marL="0" indent="0" defTabSz="460375">
              <a:buNone/>
              <a:tabLst>
                <a:tab pos="4572000" algn="l"/>
                <a:tab pos="7775575" algn="r"/>
              </a:tabLst>
            </a:pPr>
            <a:r>
              <a:rPr lang="en-US" sz="2400" i="1" dirty="0">
                <a:solidFill>
                  <a:srgbClr val="008000"/>
                </a:solidFill>
              </a:rPr>
              <a:t>“When we focus our praise on positive actions, we support a sense of competence and autonomy that helps students develop real self-esteem.”      	</a:t>
            </a:r>
            <a:r>
              <a:rPr lang="en-US" sz="1900" dirty="0"/>
              <a:t>Davis, 2007</a:t>
            </a:r>
          </a:p>
          <a:p>
            <a:pPr marL="0" indent="0" defTabSz="460375">
              <a:buNone/>
              <a:tabLst>
                <a:tab pos="7775575" algn="r"/>
              </a:tabLst>
            </a:pPr>
            <a:endParaRPr lang="en-US" sz="900" dirty="0"/>
          </a:p>
          <a:p>
            <a:pPr defTabSz="460375">
              <a:buClr>
                <a:srgbClr val="FF0000"/>
              </a:buClr>
              <a:tabLst>
                <a:tab pos="7775575" algn="r"/>
              </a:tabLst>
            </a:pPr>
            <a:r>
              <a:rPr lang="en-US" sz="2400" dirty="0"/>
              <a:t>Helps adults and students focus on positive social behaviors and actions.</a:t>
            </a:r>
          </a:p>
          <a:p>
            <a:pPr defTabSz="460375">
              <a:buClr>
                <a:srgbClr val="FF0000"/>
              </a:buClr>
              <a:tabLst>
                <a:tab pos="7775575" algn="r"/>
              </a:tabLst>
            </a:pPr>
            <a:r>
              <a:rPr lang="en-US" sz="2400" dirty="0"/>
              <a:t>The most powerful behavior change tool teachers have in their repertoire.</a:t>
            </a:r>
          </a:p>
          <a:p>
            <a:pPr defTabSz="460375">
              <a:buClr>
                <a:srgbClr val="FF0000"/>
              </a:buClr>
              <a:tabLst>
                <a:tab pos="7775575" algn="r"/>
              </a:tabLst>
            </a:pPr>
            <a:r>
              <a:rPr lang="en-US" sz="2400" dirty="0"/>
              <a:t>Increases likelihood students will use the recognized behaviors and skills in the future.</a:t>
            </a:r>
          </a:p>
          <a:p>
            <a:pPr defTabSz="460375">
              <a:buClr>
                <a:srgbClr val="FF0000"/>
              </a:buClr>
              <a:tabLst>
                <a:tab pos="7775575" algn="r"/>
              </a:tabLst>
            </a:pPr>
            <a:r>
              <a:rPr lang="en-US" sz="2400" dirty="0"/>
              <a:t>Decreases inappropriate behavior, and reduces the need for correction.</a:t>
            </a:r>
          </a:p>
          <a:p>
            <a:pPr defTabSz="460375">
              <a:buClr>
                <a:srgbClr val="FF0000"/>
              </a:buClr>
              <a:tabLst>
                <a:tab pos="7775575" algn="r"/>
              </a:tabLst>
            </a:pPr>
            <a:r>
              <a:rPr lang="en-US" sz="2400" dirty="0"/>
              <a:t>Enhances self-esteem and helps build internal locus of control.</a:t>
            </a:r>
          </a:p>
        </p:txBody>
      </p:sp>
      <p:grpSp>
        <p:nvGrpSpPr>
          <p:cNvPr id="9" name="Group 8"/>
          <p:cNvGrpSpPr/>
          <p:nvPr/>
        </p:nvGrpSpPr>
        <p:grpSpPr>
          <a:xfrm>
            <a:off x="0" y="6186007"/>
            <a:ext cx="9144378" cy="671992"/>
            <a:chOff x="0" y="6186007"/>
            <a:chExt cx="9144378" cy="671992"/>
          </a:xfrm>
        </p:grpSpPr>
        <p:sp>
          <p:nvSpPr>
            <p:cNvPr id="10" name="Rectangle 9"/>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0" y="62507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65466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60896" y="6186007"/>
              <a:ext cx="1386584" cy="338554"/>
            </a:xfrm>
            <a:prstGeom prst="rect">
              <a:avLst/>
            </a:prstGeom>
            <a:noFill/>
            <a:effectLst>
              <a:outerShdw blurRad="44450" dist="38100" dir="2700000" algn="tl" rotWithShape="0">
                <a:srgbClr val="008000"/>
              </a:outerShdw>
            </a:effectLst>
          </p:spPr>
          <p:txBody>
            <a:bodyPr wrap="square" rtlCol="0">
              <a:spAutoFit/>
            </a:bodyPr>
            <a:lstStyle/>
            <a:p>
              <a:r>
                <a:rPr lang="en-US" sz="1600" dirty="0">
                  <a:solidFill>
                    <a:schemeClr val="bg1"/>
                  </a:solidFill>
                </a:rPr>
                <a:t>MO SW-PBS</a:t>
              </a:r>
            </a:p>
          </p:txBody>
        </p:sp>
      </p:grpSp>
    </p:spTree>
    <p:extLst>
      <p:ext uri="{BB962C8B-B14F-4D97-AF65-F5344CB8AC3E}">
        <p14:creationId xmlns:p14="http://schemas.microsoft.com/office/powerpoint/2010/main" val="2465922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Characteristics of Effective</a:t>
            </a:r>
            <a:br>
              <a:rPr lang="en-US"/>
            </a:br>
            <a:r>
              <a:rPr lang="en-US"/>
              <a:t>Specific Positive Feedback</a:t>
            </a:r>
            <a:endParaRPr lang="en-US" dirty="0"/>
          </a:p>
        </p:txBody>
      </p:sp>
      <p:sp>
        <p:nvSpPr>
          <p:cNvPr id="3" name="Content Placeholder 2"/>
          <p:cNvSpPr>
            <a:spLocks noGrp="1"/>
          </p:cNvSpPr>
          <p:nvPr>
            <p:ph idx="1"/>
          </p:nvPr>
        </p:nvSpPr>
        <p:spPr>
          <a:xfrm>
            <a:off x="458799" y="2036064"/>
            <a:ext cx="8229600" cy="4090099"/>
          </a:xfrm>
        </p:spPr>
        <p:txBody>
          <a:bodyPr/>
          <a:lstStyle/>
          <a:p>
            <a:r>
              <a:rPr lang="en-US" dirty="0"/>
              <a:t>Contingent</a:t>
            </a:r>
          </a:p>
          <a:p>
            <a:r>
              <a:rPr lang="en-US" dirty="0"/>
              <a:t>Immediate</a:t>
            </a:r>
          </a:p>
          <a:p>
            <a:r>
              <a:rPr lang="en-US" dirty="0"/>
              <a:t>Frequent (then Intermittent)</a:t>
            </a:r>
          </a:p>
        </p:txBody>
      </p:sp>
    </p:spTree>
    <p:extLst>
      <p:ext uri="{BB962C8B-B14F-4D97-AF65-F5344CB8AC3E}">
        <p14:creationId xmlns:p14="http://schemas.microsoft.com/office/powerpoint/2010/main" val="3732473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Specific Positive Feedback</a:t>
            </a:r>
          </a:p>
        </p:txBody>
      </p:sp>
      <p:sp>
        <p:nvSpPr>
          <p:cNvPr id="3" name="Content Placeholder 2"/>
          <p:cNvSpPr>
            <a:spLocks noGrp="1"/>
          </p:cNvSpPr>
          <p:nvPr>
            <p:ph idx="1"/>
          </p:nvPr>
        </p:nvSpPr>
        <p:spPr>
          <a:xfrm>
            <a:off x="457200" y="1392872"/>
            <a:ext cx="8229600" cy="4525963"/>
          </a:xfrm>
        </p:spPr>
        <p:txBody>
          <a:bodyPr>
            <a:normAutofit/>
          </a:bodyPr>
          <a:lstStyle/>
          <a:p>
            <a:pPr marL="0" indent="0">
              <a:buClr>
                <a:srgbClr val="FF0000"/>
              </a:buClr>
              <a:buNone/>
            </a:pPr>
            <a:r>
              <a:rPr lang="en-US" dirty="0">
                <a:solidFill>
                  <a:srgbClr val="FF0000"/>
                </a:solidFill>
              </a:rPr>
              <a:t>1</a:t>
            </a:r>
            <a:r>
              <a:rPr lang="en-US" dirty="0"/>
              <a:t>. State the expectation</a:t>
            </a:r>
          </a:p>
          <a:p>
            <a:pPr marL="0" lvl="1" indent="0">
              <a:buClr>
                <a:srgbClr val="008000"/>
              </a:buClr>
              <a:buNone/>
            </a:pPr>
            <a:r>
              <a:rPr lang="en-US" sz="2400" dirty="0"/>
              <a:t> </a:t>
            </a:r>
          </a:p>
          <a:p>
            <a:pPr marL="0" indent="0">
              <a:buNone/>
            </a:pPr>
            <a:r>
              <a:rPr lang="en-US" sz="2500" i="1" dirty="0">
                <a:solidFill>
                  <a:srgbClr val="008000"/>
                </a:solidFill>
              </a:rPr>
              <a:t>“Thank you for being responsible by following directions and getting started right away.”</a:t>
            </a:r>
          </a:p>
        </p:txBody>
      </p:sp>
      <p:pic>
        <p:nvPicPr>
          <p:cNvPr id="4" name="Picture 3" descr="praise_student.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460222" y="3718291"/>
            <a:ext cx="2530151" cy="1829841"/>
          </a:xfrm>
          <a:prstGeom prst="rect">
            <a:avLst/>
          </a:prstGeom>
        </p:spPr>
      </p:pic>
    </p:spTree>
    <p:extLst>
      <p:ext uri="{BB962C8B-B14F-4D97-AF65-F5344CB8AC3E}">
        <p14:creationId xmlns:p14="http://schemas.microsoft.com/office/powerpoint/2010/main" val="2957050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8200"/>
          </a:xfrm>
        </p:spPr>
        <p:txBody>
          <a:bodyPr>
            <a:normAutofit/>
          </a:bodyPr>
          <a:lstStyle/>
          <a:p>
            <a:r>
              <a:rPr lang="en-US" dirty="0">
                <a:solidFill>
                  <a:srgbClr val="000000"/>
                </a:solidFill>
              </a:rPr>
              <a:t>Effective Specific Positive Feedback</a:t>
            </a:r>
          </a:p>
        </p:txBody>
      </p:sp>
      <p:sp>
        <p:nvSpPr>
          <p:cNvPr id="3" name="Content Placeholder 2"/>
          <p:cNvSpPr>
            <a:spLocks noGrp="1"/>
          </p:cNvSpPr>
          <p:nvPr>
            <p:ph idx="1"/>
          </p:nvPr>
        </p:nvSpPr>
        <p:spPr>
          <a:xfrm>
            <a:off x="457200" y="1379914"/>
            <a:ext cx="8229600" cy="4995402"/>
          </a:xfrm>
        </p:spPr>
        <p:txBody>
          <a:bodyPr>
            <a:normAutofit/>
          </a:bodyPr>
          <a:lstStyle/>
          <a:p>
            <a:pPr marL="514350" indent="-514350">
              <a:buClr>
                <a:srgbClr val="FF0000"/>
              </a:buClr>
              <a:buFont typeface="+mj-lt"/>
              <a:buAutoNum type="arabicPeriod" startAt="2"/>
            </a:pPr>
            <a:r>
              <a:rPr lang="en-US" dirty="0"/>
              <a:t>Specifically describe the behavior:</a:t>
            </a:r>
          </a:p>
          <a:p>
            <a:pPr marL="803275" lvl="1" indent="-284163">
              <a:buClr>
                <a:srgbClr val="008000"/>
              </a:buClr>
              <a:buFont typeface="Arial"/>
              <a:buChar char="•"/>
            </a:pPr>
            <a:r>
              <a:rPr lang="en-US" sz="2400" dirty="0"/>
              <a:t>Explicitly describe the behavior you want to continue.</a:t>
            </a:r>
          </a:p>
          <a:p>
            <a:pPr marL="803275" lvl="1" indent="-284163">
              <a:buClr>
                <a:srgbClr val="008000"/>
              </a:buClr>
              <a:buFont typeface="Arial"/>
              <a:buChar char="•"/>
            </a:pPr>
            <a:r>
              <a:rPr lang="en-US" sz="2400" dirty="0"/>
              <a:t>Describe like a videotape replay.</a:t>
            </a:r>
          </a:p>
          <a:p>
            <a:pPr marL="803275" lvl="1" indent="-284163">
              <a:buClr>
                <a:srgbClr val="008000"/>
              </a:buClr>
              <a:buFont typeface="Arial"/>
              <a:buChar char="•"/>
            </a:pPr>
            <a:r>
              <a:rPr lang="en-US" sz="2400" dirty="0"/>
              <a:t>Use the words of your</a:t>
            </a:r>
            <a:br>
              <a:rPr lang="en-US" sz="2400" dirty="0"/>
            </a:br>
            <a:r>
              <a:rPr lang="en-US" sz="2400" dirty="0"/>
              <a:t>expectations.</a:t>
            </a:r>
          </a:p>
          <a:p>
            <a:pPr marL="0" lvl="1" indent="0">
              <a:buClr>
                <a:srgbClr val="008000"/>
              </a:buClr>
              <a:buNone/>
            </a:pPr>
            <a:endParaRPr lang="en-US" sz="2400" i="1" dirty="0"/>
          </a:p>
          <a:p>
            <a:pPr marL="0" lvl="1" indent="0">
              <a:buClr>
                <a:srgbClr val="008000"/>
              </a:buClr>
              <a:buNone/>
            </a:pPr>
            <a:r>
              <a:rPr lang="en-US" sz="2500" i="1" dirty="0">
                <a:solidFill>
                  <a:srgbClr val="008000"/>
                </a:solidFill>
              </a:rPr>
              <a:t>“When I said it was time to begin, you</a:t>
            </a:r>
            <a:br>
              <a:rPr lang="en-US" sz="2500" i="1" dirty="0">
                <a:solidFill>
                  <a:srgbClr val="008000"/>
                </a:solidFill>
              </a:rPr>
            </a:br>
            <a:r>
              <a:rPr lang="en-US" sz="2500" i="1" dirty="0">
                <a:solidFill>
                  <a:srgbClr val="008000"/>
                </a:solidFill>
              </a:rPr>
              <a:t>cleared off your desk, got your materials</a:t>
            </a:r>
            <a:br>
              <a:rPr lang="en-US" sz="2500" i="1" dirty="0">
                <a:solidFill>
                  <a:srgbClr val="008000"/>
                </a:solidFill>
              </a:rPr>
            </a:br>
            <a:r>
              <a:rPr lang="en-US" sz="2500" i="1" dirty="0">
                <a:solidFill>
                  <a:srgbClr val="008000"/>
                </a:solidFill>
              </a:rPr>
              <a:t>out immediately, and began working</a:t>
            </a:r>
            <a:br>
              <a:rPr lang="en-US" sz="2500" i="1" dirty="0">
                <a:solidFill>
                  <a:srgbClr val="008000"/>
                </a:solidFill>
              </a:rPr>
            </a:br>
            <a:r>
              <a:rPr lang="en-US" sz="2500" i="1" dirty="0">
                <a:solidFill>
                  <a:srgbClr val="008000"/>
                </a:solidFill>
              </a:rPr>
              <a:t>quickly.”</a:t>
            </a:r>
          </a:p>
          <a:p>
            <a:pPr marL="803275" lvl="1" indent="-284163">
              <a:buFont typeface="Arial"/>
              <a:buChar char="•"/>
            </a:pPr>
            <a:endParaRPr lang="en-US" sz="2600" dirty="0"/>
          </a:p>
        </p:txBody>
      </p:sp>
      <p:pic>
        <p:nvPicPr>
          <p:cNvPr id="4" name="Picture 3" descr="newsletter14-1.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85303" y="2857533"/>
            <a:ext cx="2161289" cy="2977776"/>
          </a:xfrm>
          <a:prstGeom prst="rect">
            <a:avLst/>
          </a:prstGeom>
        </p:spPr>
      </p:pic>
    </p:spTree>
    <p:extLst>
      <p:ext uri="{BB962C8B-B14F-4D97-AF65-F5344CB8AC3E}">
        <p14:creationId xmlns:p14="http://schemas.microsoft.com/office/powerpoint/2010/main" val="3839523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806"/>
            <a:ext cx="8229600" cy="1143000"/>
          </a:xfrm>
        </p:spPr>
        <p:txBody>
          <a:bodyPr/>
          <a:lstStyle/>
          <a:p>
            <a:r>
              <a:rPr lang="en-US" dirty="0">
                <a:solidFill>
                  <a:srgbClr val="000000"/>
                </a:solidFill>
              </a:rPr>
              <a:t>Effective Specific Positive Feedback</a:t>
            </a:r>
          </a:p>
        </p:txBody>
      </p:sp>
      <p:sp>
        <p:nvSpPr>
          <p:cNvPr id="3" name="Content Placeholder 2"/>
          <p:cNvSpPr>
            <a:spLocks noGrp="1"/>
          </p:cNvSpPr>
          <p:nvPr>
            <p:ph idx="1"/>
          </p:nvPr>
        </p:nvSpPr>
        <p:spPr>
          <a:xfrm>
            <a:off x="457200" y="1405830"/>
            <a:ext cx="8229600" cy="5086108"/>
          </a:xfrm>
        </p:spPr>
        <p:txBody>
          <a:bodyPr>
            <a:normAutofit lnSpcReduction="10000"/>
          </a:bodyPr>
          <a:lstStyle/>
          <a:p>
            <a:pPr marL="514350" indent="-514350">
              <a:buClr>
                <a:srgbClr val="FF0000"/>
              </a:buClr>
              <a:buFont typeface="+mj-lt"/>
              <a:buAutoNum type="arabicPeriod" startAt="3"/>
            </a:pPr>
            <a:r>
              <a:rPr lang="en-US" i="1" dirty="0"/>
              <a:t>Can</a:t>
            </a:r>
            <a:r>
              <a:rPr lang="en-US" dirty="0"/>
              <a:t> include a positive consequence:</a:t>
            </a:r>
          </a:p>
          <a:p>
            <a:pPr marL="806450" lvl="2">
              <a:buClr>
                <a:srgbClr val="008000"/>
              </a:buClr>
            </a:pPr>
            <a:r>
              <a:rPr lang="en-US" dirty="0"/>
              <a:t>Specific Positive Feedback alone may not be sufficiently reinforcing.</a:t>
            </a:r>
          </a:p>
          <a:p>
            <a:pPr marL="806450" lvl="2">
              <a:buClr>
                <a:srgbClr val="008000"/>
              </a:buClr>
            </a:pPr>
            <a:r>
              <a:rPr lang="en-US" dirty="0"/>
              <a:t>When behavior requires a great deal of effort, pairing verbal feedback with tangible or activity reinforcement may be helpful.</a:t>
            </a:r>
          </a:p>
          <a:p>
            <a:pPr marL="806450" lvl="2">
              <a:buClr>
                <a:srgbClr val="008000"/>
              </a:buClr>
            </a:pPr>
            <a:r>
              <a:rPr lang="en-US" dirty="0"/>
              <a:t>When using a positive consequence, always pair with Specific Positive Feedback.</a:t>
            </a:r>
          </a:p>
          <a:p>
            <a:pPr marL="806450" lvl="2">
              <a:buClr>
                <a:srgbClr val="008000"/>
              </a:buClr>
            </a:pPr>
            <a:r>
              <a:rPr lang="en-US" dirty="0"/>
              <a:t>Promote ownership; student</a:t>
            </a:r>
            <a:br>
              <a:rPr lang="en-US" dirty="0"/>
            </a:br>
            <a:r>
              <a:rPr lang="en-US" dirty="0"/>
              <a:t>“earns,” teachers do not “give.”</a:t>
            </a:r>
          </a:p>
          <a:p>
            <a:pPr marL="0" indent="0">
              <a:buNone/>
            </a:pPr>
            <a:endParaRPr lang="en-US" sz="1400" i="1" dirty="0">
              <a:solidFill>
                <a:srgbClr val="008000"/>
              </a:solidFill>
            </a:endParaRPr>
          </a:p>
          <a:p>
            <a:pPr marL="0" indent="0">
              <a:buNone/>
            </a:pPr>
            <a:r>
              <a:rPr lang="en-US" sz="2400" i="1" dirty="0">
                <a:solidFill>
                  <a:srgbClr val="008000"/>
                </a:solidFill>
              </a:rPr>
              <a:t>“Because you got started so quickly,</a:t>
            </a:r>
            <a:br>
              <a:rPr lang="en-US" sz="2400" i="1" dirty="0">
                <a:solidFill>
                  <a:srgbClr val="008000"/>
                </a:solidFill>
              </a:rPr>
            </a:br>
            <a:r>
              <a:rPr lang="en-US" sz="2400" i="1" dirty="0">
                <a:solidFill>
                  <a:srgbClr val="008000"/>
                </a:solidFill>
              </a:rPr>
              <a:t>you have earned a Cardinal Card.”</a:t>
            </a:r>
          </a:p>
        </p:txBody>
      </p:sp>
      <p:pic>
        <p:nvPicPr>
          <p:cNvPr id="4" name="Picture 3" descr="pcl_0001_0001_0_img00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023" y="4373663"/>
            <a:ext cx="2579265" cy="1712632"/>
          </a:xfrm>
          <a:prstGeom prst="rect">
            <a:avLst/>
          </a:prstGeom>
        </p:spPr>
      </p:pic>
    </p:spTree>
    <p:extLst>
      <p:ext uri="{BB962C8B-B14F-4D97-AF65-F5344CB8AC3E}">
        <p14:creationId xmlns:p14="http://schemas.microsoft.com/office/powerpoint/2010/main" val="3386061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Putting It All Together </a:t>
            </a:r>
          </a:p>
        </p:txBody>
      </p:sp>
      <p:sp>
        <p:nvSpPr>
          <p:cNvPr id="3" name="Content Placeholder 2"/>
          <p:cNvSpPr>
            <a:spLocks noGrp="1"/>
          </p:cNvSpPr>
          <p:nvPr>
            <p:ph idx="1"/>
          </p:nvPr>
        </p:nvSpPr>
        <p:spPr>
          <a:xfrm>
            <a:off x="457200" y="1841651"/>
            <a:ext cx="8229600" cy="4333939"/>
          </a:xfrm>
        </p:spPr>
        <p:txBody>
          <a:bodyPr/>
          <a:lstStyle/>
          <a:p>
            <a:pPr marL="0" lvl="1" indent="0" algn="ctr">
              <a:buNone/>
            </a:pPr>
            <a:r>
              <a:rPr lang="en-US" sz="3200" i="1" dirty="0">
                <a:solidFill>
                  <a:srgbClr val="008000"/>
                </a:solidFill>
              </a:rPr>
              <a:t>“When I said it was time to begin, you</a:t>
            </a:r>
            <a:br>
              <a:rPr lang="en-US" sz="3200" i="1" dirty="0">
                <a:solidFill>
                  <a:srgbClr val="008000"/>
                </a:solidFill>
              </a:rPr>
            </a:br>
            <a:r>
              <a:rPr lang="en-US" sz="3200" i="1" dirty="0">
                <a:solidFill>
                  <a:srgbClr val="008000"/>
                </a:solidFill>
              </a:rPr>
              <a:t>were responsible and followed directions by clearing off your desk, getting out your materials</a:t>
            </a:r>
            <a:br>
              <a:rPr lang="en-US" sz="3200" i="1" dirty="0">
                <a:solidFill>
                  <a:srgbClr val="008000"/>
                </a:solidFill>
              </a:rPr>
            </a:br>
            <a:r>
              <a:rPr lang="en-US" sz="3200" i="1" dirty="0">
                <a:solidFill>
                  <a:srgbClr val="008000"/>
                </a:solidFill>
              </a:rPr>
              <a:t>and starting work. Because you followed directions you have earned a Cardinal Card.”</a:t>
            </a:r>
          </a:p>
          <a:p>
            <a:pPr marL="342900" lvl="1" indent="-342900">
              <a:buFont typeface="Arial"/>
              <a:buChar char="•"/>
            </a:pPr>
            <a:endParaRPr lang="en-US" sz="2500" i="1" dirty="0">
              <a:solidFill>
                <a:srgbClr val="008000"/>
              </a:solidFill>
            </a:endParaRPr>
          </a:p>
          <a:p>
            <a:endParaRPr lang="en-US" dirty="0"/>
          </a:p>
        </p:txBody>
      </p:sp>
    </p:spTree>
    <p:extLst>
      <p:ext uri="{BB962C8B-B14F-4D97-AF65-F5344CB8AC3E}">
        <p14:creationId xmlns:p14="http://schemas.microsoft.com/office/powerpoint/2010/main" val="221571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More Examples</a:t>
            </a:r>
          </a:p>
        </p:txBody>
      </p:sp>
      <p:sp>
        <p:nvSpPr>
          <p:cNvPr id="3" name="Content Placeholder 2"/>
          <p:cNvSpPr>
            <a:spLocks noGrp="1"/>
          </p:cNvSpPr>
          <p:nvPr>
            <p:ph idx="1"/>
          </p:nvPr>
        </p:nvSpPr>
        <p:spPr/>
        <p:txBody>
          <a:bodyPr>
            <a:normAutofit fontScale="85000" lnSpcReduction="20000"/>
          </a:bodyPr>
          <a:lstStyle/>
          <a:p>
            <a:r>
              <a:rPr lang="en-US" i="1" dirty="0"/>
              <a:t>“Dwayne, you disagreed with Sam, but you stopped and took some time to think, </a:t>
            </a:r>
            <a:r>
              <a:rPr lang="en-US" b="1" i="1" dirty="0">
                <a:solidFill>
                  <a:srgbClr val="009E47"/>
                </a:solidFill>
              </a:rPr>
              <a:t>used appropriate language</a:t>
            </a:r>
            <a:r>
              <a:rPr lang="en-US" i="1" dirty="0"/>
              <a:t> and settled the disagreement peacefully. That was very </a:t>
            </a:r>
            <a:r>
              <a:rPr lang="en-US" b="1" i="1" dirty="0">
                <a:solidFill>
                  <a:srgbClr val="009E47"/>
                </a:solidFill>
              </a:rPr>
              <a:t>respectful</a:t>
            </a:r>
            <a:r>
              <a:rPr lang="en-US" i="1" dirty="0"/>
              <a:t> to Sam and to the rest of our class.”</a:t>
            </a:r>
            <a:endParaRPr lang="en-US" dirty="0"/>
          </a:p>
          <a:p>
            <a:r>
              <a:rPr lang="en-US" i="1" dirty="0"/>
              <a:t>“Hey Oscar, thanks for </a:t>
            </a:r>
            <a:r>
              <a:rPr lang="en-US" b="1" i="1" dirty="0">
                <a:solidFill>
                  <a:srgbClr val="009E47"/>
                </a:solidFill>
              </a:rPr>
              <a:t>using materials appropriately </a:t>
            </a:r>
            <a:r>
              <a:rPr lang="en-US" i="1" dirty="0"/>
              <a:t>by putting them away at the end of the project.  That shows </a:t>
            </a:r>
            <a:r>
              <a:rPr lang="en-US" b="1" i="1" dirty="0">
                <a:solidFill>
                  <a:srgbClr val="009E47"/>
                </a:solidFill>
              </a:rPr>
              <a:t>respect</a:t>
            </a:r>
            <a:r>
              <a:rPr lang="en-US" i="1" dirty="0"/>
              <a:t> for our classroom. You </a:t>
            </a:r>
            <a:r>
              <a:rPr lang="en-US" b="1" i="1" dirty="0">
                <a:solidFill>
                  <a:srgbClr val="009E47"/>
                </a:solidFill>
              </a:rPr>
              <a:t>earned a Bee ticket</a:t>
            </a:r>
            <a:r>
              <a:rPr lang="en-US" i="1" dirty="0"/>
              <a:t> to add to our class hive!” </a:t>
            </a:r>
          </a:p>
          <a:p>
            <a:r>
              <a:rPr lang="en-US" i="1" dirty="0"/>
              <a:t>“Jasmine, thanks for being </a:t>
            </a:r>
            <a:r>
              <a:rPr lang="en-US" b="1" i="1" dirty="0">
                <a:solidFill>
                  <a:srgbClr val="009E47"/>
                </a:solidFill>
              </a:rPr>
              <a:t>responsible</a:t>
            </a:r>
            <a:r>
              <a:rPr lang="en-US" i="1" dirty="0"/>
              <a:t> by </a:t>
            </a:r>
            <a:r>
              <a:rPr lang="en-US" b="1" i="1" dirty="0">
                <a:solidFill>
                  <a:srgbClr val="009E47"/>
                </a:solidFill>
              </a:rPr>
              <a:t>being on time to class</a:t>
            </a:r>
            <a:r>
              <a:rPr lang="en-US" i="1" dirty="0"/>
              <a:t>. That’s important at school and when you are on the job.”</a:t>
            </a:r>
            <a:endParaRPr lang="en-US" dirty="0"/>
          </a:p>
          <a:p>
            <a:endParaRPr lang="en-US" dirty="0"/>
          </a:p>
          <a:p>
            <a:pPr marL="342900" lvl="1" indent="-342900">
              <a:buFont typeface="Arial"/>
              <a:buChar char="•"/>
            </a:pPr>
            <a:endParaRPr lang="en-US" sz="2500" i="1" dirty="0">
              <a:solidFill>
                <a:srgbClr val="008000"/>
              </a:solidFill>
            </a:endParaRPr>
          </a:p>
          <a:p>
            <a:endParaRPr lang="en-US" dirty="0"/>
          </a:p>
        </p:txBody>
      </p:sp>
      <p:sp>
        <p:nvSpPr>
          <p:cNvPr id="4" name="Rectangle 3"/>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250797"/>
            <a:ext cx="9144378" cy="283567"/>
          </a:xfrm>
          <a:prstGeom prst="rect">
            <a:avLst/>
          </a:prstGeom>
          <a:gradFill flip="none" rotWithShape="1">
            <a:gsLst>
              <a:gs pos="49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546693"/>
            <a:ext cx="9144000" cy="184935"/>
          </a:xfrm>
          <a:prstGeom prst="rect">
            <a:avLst/>
          </a:prstGeom>
          <a:gradFill flip="none" rotWithShape="1">
            <a:gsLst>
              <a:gs pos="8000">
                <a:srgbClr val="FFF123"/>
              </a:gs>
              <a:gs pos="87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503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9E47"/>
                </a:solidFill>
              </a:rPr>
              <a:t>Activity: </a:t>
            </a:r>
            <a:r>
              <a:rPr lang="en-US" dirty="0">
                <a:solidFill>
                  <a:srgbClr val="FF0000"/>
                </a:solidFill>
              </a:rPr>
              <a:t>Effective Specific 			  				 Positive Feedback</a:t>
            </a:r>
          </a:p>
        </p:txBody>
      </p:sp>
      <p:sp>
        <p:nvSpPr>
          <p:cNvPr id="3" name="Content Placeholder 2"/>
          <p:cNvSpPr>
            <a:spLocks noGrp="1"/>
          </p:cNvSpPr>
          <p:nvPr>
            <p:ph idx="1"/>
          </p:nvPr>
        </p:nvSpPr>
        <p:spPr>
          <a:xfrm>
            <a:off x="457200" y="1889760"/>
            <a:ext cx="8229600" cy="4236403"/>
          </a:xfrm>
        </p:spPr>
        <p:txBody>
          <a:bodyPr>
            <a:normAutofit fontScale="92500"/>
          </a:bodyPr>
          <a:lstStyle/>
          <a:p>
            <a:r>
              <a:rPr lang="en-US" i="1" dirty="0">
                <a:solidFill>
                  <a:srgbClr val="008000"/>
                </a:solidFill>
              </a:rPr>
              <a:t>Partner with someone on your team.</a:t>
            </a:r>
          </a:p>
          <a:p>
            <a:pPr marL="457200" indent="-457200">
              <a:buFont typeface="Arial" panose="020B0604020202020204" pitchFamily="34" charset="0"/>
              <a:buChar char="•"/>
            </a:pPr>
            <a:r>
              <a:rPr lang="en-US" dirty="0">
                <a:solidFill>
                  <a:schemeClr val="tx1"/>
                </a:solidFill>
              </a:rPr>
              <a:t>One person becomes the “teacher”, one the “student.”</a:t>
            </a:r>
          </a:p>
          <a:p>
            <a:pPr marL="457200" indent="-457200" defTabSz="458788">
              <a:spcBef>
                <a:spcPts val="0"/>
              </a:spcBef>
              <a:spcAft>
                <a:spcPts val="600"/>
              </a:spcAft>
              <a:buFont typeface="Arial" panose="020B0604020202020204" pitchFamily="34" charset="0"/>
              <a:buChar char="•"/>
            </a:pPr>
            <a:r>
              <a:rPr lang="en-US" dirty="0">
                <a:solidFill>
                  <a:schemeClr val="tx1"/>
                </a:solidFill>
              </a:rPr>
              <a:t>Practice providing SPF using rules or expectations from your School-wide Expectations Matrix.  </a:t>
            </a:r>
          </a:p>
          <a:p>
            <a:pPr marL="457200" indent="-457200" defTabSz="458788">
              <a:spcBef>
                <a:spcPts val="0"/>
              </a:spcBef>
              <a:spcAft>
                <a:spcPts val="600"/>
              </a:spcAft>
              <a:buFont typeface="Arial" panose="020B0604020202020204" pitchFamily="34" charset="0"/>
              <a:buChar char="•"/>
            </a:pPr>
            <a:r>
              <a:rPr lang="en-US" dirty="0">
                <a:solidFill>
                  <a:schemeClr val="tx1"/>
                </a:solidFill>
              </a:rPr>
              <a:t>Switch roles and repeat. Be aware of the preferred adult behaviors along with your words. </a:t>
            </a:r>
            <a:endParaRPr lang="en-US" i="1" dirty="0">
              <a:solidFill>
                <a:schemeClr val="tx1"/>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898466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Encouraging Expected Behavior</a:t>
            </a:r>
            <a:br>
              <a:rPr lang="en-US" dirty="0"/>
            </a:br>
            <a:r>
              <a:rPr lang="en-US" dirty="0"/>
              <a:t>Positive to Negative Ratio</a:t>
            </a:r>
          </a:p>
        </p:txBody>
      </p:sp>
      <p:sp>
        <p:nvSpPr>
          <p:cNvPr id="3" name="Content Placeholder 2"/>
          <p:cNvSpPr>
            <a:spLocks noGrp="1"/>
          </p:cNvSpPr>
          <p:nvPr>
            <p:ph idx="1"/>
          </p:nvPr>
        </p:nvSpPr>
        <p:spPr>
          <a:xfrm>
            <a:off x="457200" y="1921476"/>
            <a:ext cx="8229600" cy="4525963"/>
          </a:xfrm>
        </p:spPr>
        <p:txBody>
          <a:bodyPr>
            <a:normAutofit/>
          </a:bodyPr>
          <a:lstStyle/>
          <a:p>
            <a:r>
              <a:rPr lang="en-US" dirty="0"/>
              <a:t>Over the past decade, scientists have explored the impact of positive to negative interaction ratios in our work and personal life. They have found that this ratio can be used to predict—with remarkable accuracy—everything from workplace performance to divorce.</a:t>
            </a:r>
          </a:p>
          <a:p>
            <a:pPr marL="0" indent="0">
              <a:buNone/>
            </a:pPr>
            <a:endParaRPr lang="en-US" sz="13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Encouraging Expected Behavior</a:t>
            </a:r>
            <a:br>
              <a:rPr lang="en-US" dirty="0"/>
            </a:br>
            <a:r>
              <a:rPr lang="en-US" dirty="0"/>
              <a:t>Positive to Negative Ratio</a:t>
            </a:r>
          </a:p>
        </p:txBody>
      </p:sp>
      <p:sp>
        <p:nvSpPr>
          <p:cNvPr id="3" name="Content Placeholder 2"/>
          <p:cNvSpPr>
            <a:spLocks noGrp="1"/>
          </p:cNvSpPr>
          <p:nvPr>
            <p:ph idx="1"/>
          </p:nvPr>
        </p:nvSpPr>
        <p:spPr>
          <a:xfrm>
            <a:off x="457200" y="1957137"/>
            <a:ext cx="8229600" cy="4169026"/>
          </a:xfrm>
        </p:spPr>
        <p:txBody>
          <a:bodyPr>
            <a:normAutofit/>
          </a:bodyPr>
          <a:lstStyle/>
          <a:p>
            <a:pPr marL="0" indent="0" algn="ctr">
              <a:buNone/>
            </a:pPr>
            <a:r>
              <a:rPr lang="en-US" sz="2600" i="1" dirty="0"/>
              <a:t>This work began with noted psychologist John </a:t>
            </a:r>
            <a:r>
              <a:rPr lang="en-US" sz="2600" i="1" dirty="0" err="1"/>
              <a:t>Gottman's</a:t>
            </a:r>
            <a:r>
              <a:rPr lang="en-US" sz="2600" i="1" dirty="0"/>
              <a:t> exploration of positive-to-negative ratios in marriages.</a:t>
            </a:r>
          </a:p>
          <a:p>
            <a:pPr marL="0" indent="0" algn="ctr">
              <a:buNone/>
            </a:pPr>
            <a:r>
              <a:rPr lang="en-US" sz="2600" i="1" dirty="0"/>
              <a:t>Using a 5:1 positive to negative ratio, </a:t>
            </a:r>
            <a:r>
              <a:rPr lang="en-US" sz="2600" i="1" dirty="0" err="1"/>
              <a:t>Gottman</a:t>
            </a:r>
            <a:r>
              <a:rPr lang="en-US" sz="2600" i="1" dirty="0"/>
              <a:t> and his colleagues predicted whether 700 newlywed couples would stay together or divorce by scoring their positive and negative interactions in one 15-minute conversation between each husband and wife. Ten years later, the follow-up revealed that they had predicted divorce with 94 percent accuracy.</a:t>
            </a:r>
          </a:p>
          <a:p>
            <a:endParaRPr lang="en-US" dirty="0"/>
          </a:p>
        </p:txBody>
      </p:sp>
    </p:spTree>
    <p:extLst>
      <p:ext uri="{BB962C8B-B14F-4D97-AF65-F5344CB8AC3E}">
        <p14:creationId xmlns:p14="http://schemas.microsoft.com/office/powerpoint/2010/main" val="24914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a:t>Working Agreements</a:t>
            </a:r>
          </a:p>
        </p:txBody>
      </p:sp>
      <p:sp>
        <p:nvSpPr>
          <p:cNvPr id="16387"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spTree>
    <p:extLst>
      <p:ext uri="{BB962C8B-B14F-4D97-AF65-F5344CB8AC3E}">
        <p14:creationId xmlns:p14="http://schemas.microsoft.com/office/powerpoint/2010/main" val="31244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Encouraging Expected Behavior</a:t>
            </a:r>
            <a:br>
              <a:rPr lang="en-US"/>
            </a:br>
            <a:r>
              <a:rPr lang="en-US"/>
              <a:t>Positive to Negative Ratio</a:t>
            </a:r>
            <a:endParaRPr lang="en-US" dirty="0"/>
          </a:p>
        </p:txBody>
      </p:sp>
      <p:sp>
        <p:nvSpPr>
          <p:cNvPr id="3" name="Content Placeholder 2"/>
          <p:cNvSpPr>
            <a:spLocks noGrp="1"/>
          </p:cNvSpPr>
          <p:nvPr>
            <p:ph idx="1"/>
          </p:nvPr>
        </p:nvSpPr>
        <p:spPr/>
        <p:txBody>
          <a:bodyPr>
            <a:normAutofit lnSpcReduction="10000"/>
          </a:bodyPr>
          <a:lstStyle/>
          <a:p>
            <a:r>
              <a:rPr lang="en-US"/>
              <a:t>As teacher praise to reprimand ratios improved, student on-task levels increased for all classrooms. </a:t>
            </a:r>
          </a:p>
          <a:p>
            <a:r>
              <a:rPr lang="en-US"/>
              <a:t>After withdrawing praise from a classroom, off-task behavior increased from 8.7% to 25.5%</a:t>
            </a:r>
          </a:p>
          <a:p>
            <a:r>
              <a:rPr lang="en-US"/>
              <a:t>When the rate of criticism was increased, off-task behavior increased from 25.5% to 31.2% with over 50% off-task behavior on some days </a:t>
            </a:r>
            <a:endParaRPr lang="en-US" dirty="0"/>
          </a:p>
        </p:txBody>
      </p:sp>
    </p:spTree>
    <p:extLst>
      <p:ext uri="{BB962C8B-B14F-4D97-AF65-F5344CB8AC3E}">
        <p14:creationId xmlns:p14="http://schemas.microsoft.com/office/powerpoint/2010/main" val="1401258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Encouraging Expected Behavior</a:t>
            </a:r>
            <a:br>
              <a:rPr lang="en-US"/>
            </a:br>
            <a:r>
              <a:rPr lang="en-US"/>
              <a:t>4:1 Ratio</a:t>
            </a:r>
            <a:endParaRPr lang="en-US" dirty="0"/>
          </a:p>
        </p:txBody>
      </p:sp>
      <p:sp>
        <p:nvSpPr>
          <p:cNvPr id="3" name="Content Placeholder 2"/>
          <p:cNvSpPr>
            <a:spLocks noGrp="1"/>
          </p:cNvSpPr>
          <p:nvPr>
            <p:ph idx="1"/>
          </p:nvPr>
        </p:nvSpPr>
        <p:spPr/>
        <p:txBody>
          <a:bodyPr>
            <a:normAutofit fontScale="92500"/>
          </a:bodyPr>
          <a:lstStyle/>
          <a:p>
            <a:r>
              <a:rPr lang="en-US"/>
              <a:t>Teachers should interact with students 4 times more often when they are behaving appropriately than when they are behaving inappropriately  (4:1 ratio) </a:t>
            </a:r>
          </a:p>
          <a:p>
            <a:r>
              <a:rPr lang="en-US"/>
              <a:t>Interactions with students are considered positive or negative based on the behavior in which the student is engaged at the time attention is given</a:t>
            </a:r>
          </a:p>
          <a:p>
            <a:r>
              <a:rPr lang="en-US"/>
              <a:t>Negative interactions are not wrong and are sometimes necessary; the key is the ratio</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2700" y="6211407"/>
            <a:ext cx="9144378" cy="659292"/>
            <a:chOff x="12700" y="6211407"/>
            <a:chExt cx="9144378" cy="659292"/>
          </a:xfrm>
        </p:grpSpPr>
        <p:sp>
          <p:nvSpPr>
            <p:cNvPr id="17" name="Rectangle 1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pic>
        <p:nvPicPr>
          <p:cNvPr id="5" name="Picture 4"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2" name="Title 1"/>
          <p:cNvSpPr>
            <a:spLocks noGrp="1"/>
          </p:cNvSpPr>
          <p:nvPr>
            <p:ph type="title"/>
          </p:nvPr>
        </p:nvSpPr>
        <p:spPr/>
        <p:txBody>
          <a:bodyPr>
            <a:noAutofit/>
          </a:bodyPr>
          <a:lstStyle/>
          <a:p>
            <a:pPr algn="l"/>
            <a:r>
              <a:rPr lang="en-US" sz="3200" dirty="0">
                <a:solidFill>
                  <a:srgbClr val="008000"/>
                </a:solidFill>
                <a:cs typeface="Franklin Gothic Book"/>
              </a:rPr>
              <a:t>			Activity: </a:t>
            </a:r>
            <a:r>
              <a:rPr lang="en-US" sz="3200" dirty="0">
                <a:solidFill>
                  <a:srgbClr val="FF0000"/>
                </a:solidFill>
                <a:cs typeface="Franklin Gothic Book"/>
              </a:rPr>
              <a:t>Encouraging Expected Behavior</a:t>
            </a:r>
          </a:p>
        </p:txBody>
      </p:sp>
      <p:sp>
        <p:nvSpPr>
          <p:cNvPr id="3" name="Content Placeholder 2"/>
          <p:cNvSpPr>
            <a:spLocks noGrp="1"/>
          </p:cNvSpPr>
          <p:nvPr>
            <p:ph sz="half" idx="1"/>
          </p:nvPr>
        </p:nvSpPr>
        <p:spPr>
          <a:xfrm>
            <a:off x="406400" y="1783714"/>
            <a:ext cx="4038600" cy="4525963"/>
          </a:xfrm>
        </p:spPr>
        <p:txBody>
          <a:bodyPr>
            <a:normAutofit fontScale="70000" lnSpcReduction="20000"/>
          </a:bodyPr>
          <a:lstStyle/>
          <a:p>
            <a:pPr marL="0" indent="0">
              <a:spcBef>
                <a:spcPts val="0"/>
              </a:spcBef>
              <a:spcAft>
                <a:spcPts val="800"/>
              </a:spcAft>
              <a:buNone/>
            </a:pPr>
            <a:r>
              <a:rPr lang="en-US" i="1" dirty="0">
                <a:solidFill>
                  <a:srgbClr val="008000"/>
                </a:solidFill>
              </a:rPr>
              <a:t>Think-Write-Share</a:t>
            </a:r>
            <a:endParaRPr lang="en-US" dirty="0"/>
          </a:p>
          <a:p>
            <a:pPr marL="225425" indent="-225425" defTabSz="458788">
              <a:spcBef>
                <a:spcPts val="0"/>
              </a:spcBef>
              <a:spcAft>
                <a:spcPts val="600"/>
              </a:spcAft>
            </a:pPr>
            <a:r>
              <a:rPr lang="en-US" sz="2800" dirty="0"/>
              <a:t>Appoint a recorder. Take one minute and individually list as many ways as you can that you and your school reinforce </a:t>
            </a:r>
            <a:r>
              <a:rPr lang="en-US" sz="2800" i="1" dirty="0">
                <a:solidFill>
                  <a:srgbClr val="008000"/>
                </a:solidFill>
              </a:rPr>
              <a:t>academic behavior</a:t>
            </a:r>
            <a:r>
              <a:rPr lang="en-US" sz="2800" dirty="0"/>
              <a:t>. </a:t>
            </a:r>
          </a:p>
          <a:p>
            <a:pPr marL="0" indent="0" defTabSz="344488">
              <a:spcBef>
                <a:spcPts val="0"/>
              </a:spcBef>
              <a:spcAft>
                <a:spcPts val="600"/>
              </a:spcAft>
              <a:buNone/>
              <a:tabLst>
                <a:tab pos="225425" algn="l"/>
              </a:tabLst>
            </a:pPr>
            <a:r>
              <a:rPr lang="en-US" sz="2800" dirty="0"/>
              <a:t>	Share the thoughts generated by 	each team member and list 	them on the left side of your 	chart paper. </a:t>
            </a:r>
          </a:p>
          <a:p>
            <a:pPr marL="225425" indent="-225425" defTabSz="458788">
              <a:spcBef>
                <a:spcPts val="0"/>
              </a:spcBef>
              <a:spcAft>
                <a:spcPts val="600"/>
              </a:spcAft>
            </a:pPr>
            <a:r>
              <a:rPr lang="en-US" sz="2800" dirty="0"/>
              <a:t>Now, list the ways that you and your school recognize </a:t>
            </a:r>
            <a:r>
              <a:rPr lang="en-US" sz="2800" i="1" dirty="0">
                <a:solidFill>
                  <a:srgbClr val="008000"/>
                </a:solidFill>
              </a:rPr>
              <a:t>social behavior</a:t>
            </a:r>
            <a:r>
              <a:rPr lang="en-US" sz="2800" dirty="0"/>
              <a:t>. Again, share with the team and list them on the right side of your chart paper. What do you notice?</a:t>
            </a:r>
          </a:p>
        </p:txBody>
      </p:sp>
      <p:sp>
        <p:nvSpPr>
          <p:cNvPr id="8" name="Content Placeholder 7"/>
          <p:cNvSpPr>
            <a:spLocks noGrp="1"/>
          </p:cNvSpPr>
          <p:nvPr>
            <p:ph sz="half" idx="2"/>
          </p:nvPr>
        </p:nvSpPr>
        <p:spPr>
          <a:xfrm>
            <a:off x="4648200" y="1600200"/>
            <a:ext cx="4495800" cy="4525963"/>
          </a:xfrm>
        </p:spPr>
        <p:txBody>
          <a:bodyPr/>
          <a:lstStyle/>
          <a:p>
            <a:pPr marL="0" indent="0">
              <a:buNone/>
            </a:pPr>
            <a:r>
              <a:rPr lang="en-US" dirty="0"/>
              <a:t>               Encouraging</a:t>
            </a:r>
          </a:p>
          <a:p>
            <a:pPr marL="0" indent="0" defTabSz="119063">
              <a:buNone/>
            </a:pPr>
            <a:r>
              <a:rPr lang="en-US" dirty="0"/>
              <a:t>	</a:t>
            </a:r>
            <a:r>
              <a:rPr lang="en-US" sz="1800" dirty="0"/>
              <a:t>Academic Behavior  			Social Behavior</a:t>
            </a:r>
          </a:p>
          <a:p>
            <a:pPr marL="0" indent="0">
              <a:buNone/>
            </a:pPr>
            <a:endParaRPr lang="en-US" dirty="0"/>
          </a:p>
        </p:txBody>
      </p:sp>
      <p:cxnSp>
        <p:nvCxnSpPr>
          <p:cNvPr id="11" name="Straight Connector 10"/>
          <p:cNvCxnSpPr/>
          <p:nvPr/>
        </p:nvCxnSpPr>
        <p:spPr>
          <a:xfrm>
            <a:off x="6755987" y="2208810"/>
            <a:ext cx="35626" cy="3431969"/>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4673600" y="2657762"/>
            <a:ext cx="3930650" cy="1187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8342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368" y="543116"/>
            <a:ext cx="5488900" cy="938340"/>
          </a:xfrm>
        </p:spPr>
        <p:txBody>
          <a:bodyPr>
            <a:noAutofit/>
          </a:bodyPr>
          <a:lstStyle/>
          <a:p>
            <a:pPr algn="l"/>
            <a:r>
              <a:rPr lang="en-US" sz="3200" dirty="0">
                <a:solidFill>
                  <a:srgbClr val="008000"/>
                </a:solidFill>
                <a:cs typeface="Franklin Gothic Book"/>
              </a:rPr>
              <a:t>Discussion: </a:t>
            </a:r>
            <a:r>
              <a:rPr lang="en-US" sz="3200" dirty="0">
                <a:solidFill>
                  <a:srgbClr val="FF0000"/>
                </a:solidFill>
                <a:cs typeface="Franklin Gothic Book"/>
              </a:rPr>
              <a:t>Specific Positive 						Feedback</a:t>
            </a:r>
          </a:p>
        </p:txBody>
      </p:sp>
      <p:sp>
        <p:nvSpPr>
          <p:cNvPr id="5" name="Content Placeholder 4"/>
          <p:cNvSpPr>
            <a:spLocks noGrp="1"/>
          </p:cNvSpPr>
          <p:nvPr>
            <p:ph idx="1"/>
          </p:nvPr>
        </p:nvSpPr>
        <p:spPr>
          <a:xfrm>
            <a:off x="739614" y="1815866"/>
            <a:ext cx="7832885" cy="4203934"/>
          </a:xfrm>
        </p:spPr>
        <p:txBody>
          <a:bodyPr>
            <a:normAutofit/>
          </a:bodyPr>
          <a:lstStyle/>
          <a:p>
            <a:pPr marL="0" indent="0">
              <a:spcBef>
                <a:spcPts val="0"/>
              </a:spcBef>
              <a:spcAft>
                <a:spcPts val="600"/>
              </a:spcAft>
              <a:buNone/>
            </a:pPr>
            <a:r>
              <a:rPr lang="en-US" sz="2800" dirty="0">
                <a:solidFill>
                  <a:srgbClr val="008000"/>
                </a:solidFill>
              </a:rPr>
              <a:t>With your team, reflect on the power of Specific Positive Feedback and discuss the following:</a:t>
            </a:r>
          </a:p>
          <a:p>
            <a:pPr>
              <a:spcBef>
                <a:spcPts val="0"/>
              </a:spcBef>
              <a:spcAft>
                <a:spcPts val="600"/>
              </a:spcAft>
              <a:buClr>
                <a:srgbClr val="FF0000"/>
              </a:buClr>
            </a:pPr>
            <a:r>
              <a:rPr lang="en-US" sz="2800" i="1" dirty="0"/>
              <a:t>How extensively is effective Specific Positive Feedback being used in our school?</a:t>
            </a:r>
          </a:p>
          <a:p>
            <a:pPr>
              <a:spcBef>
                <a:spcPts val="0"/>
              </a:spcBef>
              <a:spcAft>
                <a:spcPts val="600"/>
              </a:spcAft>
              <a:buClr>
                <a:srgbClr val="FF0000"/>
              </a:buClr>
            </a:pPr>
            <a:r>
              <a:rPr lang="en-US" sz="2800" i="1" dirty="0"/>
              <a:t>Is there a ratio of at least 4:1?</a:t>
            </a:r>
          </a:p>
          <a:p>
            <a:pPr>
              <a:spcBef>
                <a:spcPts val="0"/>
              </a:spcBef>
              <a:spcAft>
                <a:spcPts val="600"/>
              </a:spcAft>
              <a:buClr>
                <a:srgbClr val="FF0000"/>
              </a:buClr>
            </a:pPr>
            <a:r>
              <a:rPr lang="en-US" sz="2800" i="1" dirty="0"/>
              <a:t>What are some ways that we can share what we have learned about the role of Specific Positive Feedback with our staff?</a:t>
            </a:r>
          </a:p>
        </p:txBody>
      </p:sp>
      <p:pic>
        <p:nvPicPr>
          <p:cNvPr id="6" name="Picture 5" descr="Macintosh HD:Users:wellspl:Desktop:6-Free-Teamwork-Clipart-Illustration-Showing-Diversity.jpg"/>
          <p:cNvPicPr>
            <a:picLocks noChangeAspect="1"/>
          </p:cNvPicPr>
          <p:nvPr/>
        </p:nvPicPr>
        <p:blipFill rotWithShape="1">
          <a:blip r:embed="rId3">
            <a:extLst>
              <a:ext uri="{28A0092B-C50C-407E-A947-70E740481C1C}">
                <a14:useLocalDpi xmlns:a14="http://schemas.microsoft.com/office/drawing/2010/main" val="0"/>
              </a:ext>
            </a:extLst>
          </a:blip>
          <a:srcRect r="25555"/>
          <a:stretch/>
        </p:blipFill>
        <p:spPr bwMode="auto">
          <a:xfrm>
            <a:off x="551891" y="587487"/>
            <a:ext cx="1371600" cy="771518"/>
          </a:xfrm>
          <a:prstGeom prst="rect">
            <a:avLst/>
          </a:prstGeom>
          <a:noFill/>
          <a:ln>
            <a:noFill/>
          </a:ln>
          <a:extLst>
            <a:ext uri="{53640926-AAD7-44d8-BBD7-CCE9431645EC}">
              <a14:shadowObscured xmlns:a14="http://schemas.microsoft.com/office/drawing/2010/main" xmlns=""/>
            </a:ext>
          </a:extLst>
        </p:spPr>
      </p:pic>
      <p:grpSp>
        <p:nvGrpSpPr>
          <p:cNvPr id="10" name="Group 9"/>
          <p:cNvGrpSpPr/>
          <p:nvPr/>
        </p:nvGrpSpPr>
        <p:grpSpPr>
          <a:xfrm>
            <a:off x="12700" y="6211407"/>
            <a:ext cx="9144378" cy="659292"/>
            <a:chOff x="12700" y="6211407"/>
            <a:chExt cx="9144378" cy="659292"/>
          </a:xfrm>
        </p:grpSpPr>
        <p:sp>
          <p:nvSpPr>
            <p:cNvPr id="16" name="Rectangle 1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841588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008000"/>
                </a:solidFill>
              </a:rPr>
              <a:t>Action Planning: </a:t>
            </a:r>
            <a:r>
              <a:rPr lang="en-US" sz="4000" dirty="0">
                <a:solidFill>
                  <a:srgbClr val="FF0000"/>
                </a:solidFill>
              </a:rPr>
              <a:t>Encouraging  	 			                      Expected Behavior</a:t>
            </a:r>
          </a:p>
        </p:txBody>
      </p:sp>
      <p:sp>
        <p:nvSpPr>
          <p:cNvPr id="3" name="Content Placeholder 2"/>
          <p:cNvSpPr>
            <a:spLocks noGrp="1"/>
          </p:cNvSpPr>
          <p:nvPr>
            <p:ph idx="1"/>
          </p:nvPr>
        </p:nvSpPr>
        <p:spPr/>
        <p:txBody>
          <a:bodyPr>
            <a:normAutofit/>
          </a:bodyPr>
          <a:lstStyle/>
          <a:p>
            <a:pPr marL="0" indent="0">
              <a:spcBef>
                <a:spcPts val="0"/>
              </a:spcBef>
              <a:spcAft>
                <a:spcPts val="800"/>
              </a:spcAft>
              <a:buNone/>
            </a:pPr>
            <a:r>
              <a:rPr lang="en-US" i="1" dirty="0">
                <a:solidFill>
                  <a:srgbClr val="008000"/>
                </a:solidFill>
              </a:rPr>
              <a:t>Add the following to your Action Plan: </a:t>
            </a:r>
            <a:endParaRPr lang="en-US" dirty="0"/>
          </a:p>
          <a:p>
            <a:pPr defTabSz="458788">
              <a:spcBef>
                <a:spcPts val="0"/>
              </a:spcBef>
              <a:spcAft>
                <a:spcPts val="600"/>
              </a:spcAft>
            </a:pPr>
            <a:r>
              <a:rPr lang="en-US" sz="3000" dirty="0"/>
              <a:t>Review feature 1 on the ‘Encouraging Expected Behavior’ component 5 of your Action Plan.</a:t>
            </a:r>
          </a:p>
          <a:p>
            <a:pPr lvl="1">
              <a:buFont typeface="Arial" pitchFamily="34" charset="0"/>
              <a:buChar char="–"/>
            </a:pPr>
            <a:r>
              <a:rPr lang="en-US" sz="2600" dirty="0"/>
              <a:t>Staff use specific positive feedback to encourage expected behaviors at a high rate (4:1) in all settings.</a:t>
            </a:r>
          </a:p>
          <a:p>
            <a:pPr marL="0" indent="0">
              <a:buNone/>
            </a:pPr>
            <a:endParaRPr lang="en-US" dirty="0"/>
          </a:p>
        </p:txBody>
      </p:sp>
    </p:spTree>
    <p:extLst>
      <p:ext uri="{BB962C8B-B14F-4D97-AF65-F5344CB8AC3E}">
        <p14:creationId xmlns:p14="http://schemas.microsoft.com/office/powerpoint/2010/main" val="178677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4783138"/>
          </a:xfrm>
        </p:spPr>
        <p:txBody>
          <a:bodyPr>
            <a:normAutofit fontScale="62500" lnSpcReduction="20000"/>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2400" i="1" dirty="0">
              <a:solidFill>
                <a:srgbClr val="008000"/>
              </a:solidFill>
              <a:latin typeface="Calibri" charset="0"/>
            </a:endParaRPr>
          </a:p>
          <a:p>
            <a:pPr>
              <a:spcBef>
                <a:spcPct val="0"/>
              </a:spcBef>
              <a:spcAft>
                <a:spcPts val="600"/>
              </a:spcAft>
            </a:pPr>
            <a:r>
              <a:rPr lang="en-US" dirty="0"/>
              <a:t>Understand and explain to others the importance and impact of both contingent and non-contingent attention on student behavior and school climate.</a:t>
            </a:r>
          </a:p>
          <a:p>
            <a:pPr lvl="0"/>
            <a:r>
              <a:rPr lang="en-US" dirty="0"/>
              <a:t>Use preferred adult behaviors to build relationships and positive school climate and effectively interact with students when talking about behavior.</a:t>
            </a:r>
          </a:p>
          <a:p>
            <a:pPr lvl="0"/>
            <a:r>
              <a:rPr lang="en-US" dirty="0"/>
              <a:t>Demonstrate specific, positive feedback that explicitly describes behavior and uses rationales.</a:t>
            </a:r>
          </a:p>
          <a:p>
            <a:pPr lvl="0"/>
            <a:r>
              <a:rPr lang="en-US" b="1" dirty="0"/>
              <a:t>Develop a tangible reinforcement system to enhance your use of specific, positive feedback.</a:t>
            </a:r>
          </a:p>
          <a:p>
            <a:pPr lvl="0"/>
            <a:r>
              <a:rPr lang="en-US" b="1" dirty="0"/>
              <a:t>Develop and implement an effective menu or continuum of positive reinforcement that serves to motivate all students across settings.</a:t>
            </a:r>
          </a:p>
          <a:p>
            <a:pPr lvl="0"/>
            <a:r>
              <a:rPr lang="en-US" dirty="0"/>
              <a:t>Monitor staff ’s use of encouragement strategies with students.</a:t>
            </a:r>
          </a:p>
          <a:p>
            <a:pPr>
              <a:spcBef>
                <a:spcPct val="0"/>
              </a:spcBef>
              <a:spcAft>
                <a:spcPts val="600"/>
              </a:spcAft>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1832601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E685-156A-F64D-9DF4-DEE467833095}"/>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98326395-0D42-CE4F-ACE1-4F9E15EA9A14}"/>
              </a:ext>
            </a:extLst>
          </p:cNvPr>
          <p:cNvSpPr>
            <a:spLocks noGrp="1"/>
          </p:cNvSpPr>
          <p:nvPr>
            <p:ph idx="1"/>
          </p:nvPr>
        </p:nvSpPr>
        <p:spPr/>
        <p:txBody>
          <a:bodyPr/>
          <a:lstStyle/>
          <a:p>
            <a:r>
              <a:rPr lang="en-US" dirty="0"/>
              <a:t>In what way are you extrinsically motivated?</a:t>
            </a:r>
          </a:p>
          <a:p>
            <a:r>
              <a:rPr lang="en-US" dirty="0"/>
              <a:t>Why should you consider developing and using tangible reinforcers in your school?”</a:t>
            </a:r>
          </a:p>
          <a:p>
            <a:pPr marL="0" indent="0">
              <a:buNone/>
            </a:pPr>
            <a:endParaRPr lang="en-US" dirty="0"/>
          </a:p>
        </p:txBody>
      </p:sp>
    </p:spTree>
    <p:extLst>
      <p:ext uri="{BB962C8B-B14F-4D97-AF65-F5344CB8AC3E}">
        <p14:creationId xmlns:p14="http://schemas.microsoft.com/office/powerpoint/2010/main" val="4141824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8000"/>
                </a:solidFill>
              </a:rPr>
              <a:t>Discussion: </a:t>
            </a:r>
            <a:r>
              <a:rPr lang="en-US" dirty="0">
                <a:solidFill>
                  <a:srgbClr val="FF0000"/>
                </a:solidFill>
              </a:rPr>
              <a:t>Is Specific Positive   				     Feedback Enough?</a:t>
            </a:r>
          </a:p>
        </p:txBody>
      </p:sp>
      <p:sp>
        <p:nvSpPr>
          <p:cNvPr id="3" name="Content Placeholder 2"/>
          <p:cNvSpPr>
            <a:spLocks noGrp="1"/>
          </p:cNvSpPr>
          <p:nvPr>
            <p:ph idx="1"/>
          </p:nvPr>
        </p:nvSpPr>
        <p:spPr>
          <a:xfrm>
            <a:off x="457200" y="1930400"/>
            <a:ext cx="8229600" cy="4195763"/>
          </a:xfrm>
        </p:spPr>
        <p:txBody>
          <a:bodyPr/>
          <a:lstStyle/>
          <a:p>
            <a:pPr algn="ctr"/>
            <a:r>
              <a:rPr lang="en-US" i="1" dirty="0">
                <a:solidFill>
                  <a:srgbClr val="008000"/>
                </a:solidFill>
              </a:rPr>
              <a:t>When extrinsic motivators are closely tied to specific standards of performance and to success, they can </a:t>
            </a:r>
            <a:r>
              <a:rPr lang="en-US" b="1" i="1" dirty="0">
                <a:solidFill>
                  <a:srgbClr val="008000"/>
                </a:solidFill>
              </a:rPr>
              <a:t>enhance</a:t>
            </a:r>
            <a:r>
              <a:rPr lang="en-US" i="1" dirty="0">
                <a:solidFill>
                  <a:srgbClr val="008000"/>
                </a:solidFill>
              </a:rPr>
              <a:t> intrinsic motivation, particularly if measured as time on task.</a:t>
            </a:r>
          </a:p>
          <a:p>
            <a:pPr algn="ctr"/>
            <a:r>
              <a:rPr lang="en-US" sz="2800" dirty="0">
                <a:solidFill>
                  <a:schemeClr val="tx1"/>
                </a:solidFill>
              </a:rPr>
              <a:t>					</a:t>
            </a:r>
            <a:r>
              <a:rPr lang="en-US" sz="2400" dirty="0">
                <a:solidFill>
                  <a:schemeClr val="tx1"/>
                </a:solidFill>
              </a:rPr>
              <a:t>Cameron &amp; Pierce, 1994</a:t>
            </a:r>
          </a:p>
          <a:p>
            <a:pPr algn="ctr"/>
            <a:endParaRPr lang="en-US" sz="2400" dirty="0">
              <a:solidFill>
                <a:schemeClr val="tx1"/>
              </a:solidFill>
            </a:endParaRPr>
          </a:p>
          <a:p>
            <a:pPr marL="457200" indent="-457200">
              <a:buFont typeface="Arial" panose="020B0604020202020204" pitchFamily="34" charset="0"/>
              <a:buChar char="•"/>
            </a:pPr>
            <a:r>
              <a:rPr lang="en-US" dirty="0">
                <a:solidFill>
                  <a:schemeClr val="tx1"/>
                </a:solidFill>
              </a:rPr>
              <a:t>Turn to a shoulder partner and discuss ways in which you might be extrinsically motivated.</a:t>
            </a:r>
          </a:p>
          <a:p>
            <a:endParaRPr lang="en-US" dirty="0"/>
          </a:p>
        </p:txBody>
      </p:sp>
    </p:spTree>
    <p:extLst>
      <p:ext uri="{BB962C8B-B14F-4D97-AF65-F5344CB8AC3E}">
        <p14:creationId xmlns:p14="http://schemas.microsoft.com/office/powerpoint/2010/main" val="1347602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062" y="1625029"/>
            <a:ext cx="7685481" cy="2982425"/>
          </a:xfrm>
        </p:spPr>
        <p:txBody>
          <a:bodyPr>
            <a:normAutofit/>
          </a:bodyPr>
          <a:lstStyle/>
          <a:p>
            <a:pPr marL="0" indent="0" algn="ctr">
              <a:buNone/>
              <a:tabLst>
                <a:tab pos="7775575" algn="r"/>
              </a:tabLst>
            </a:pPr>
            <a:r>
              <a:rPr lang="en-US" i="1" dirty="0">
                <a:solidFill>
                  <a:srgbClr val="008000"/>
                </a:solidFill>
              </a:rPr>
              <a:t>“The purpose of school-wide recognition is to acknowledge and show appreciation to students who have provided positive demonstrations of the school-wide behavior expectations.”</a:t>
            </a:r>
            <a:endParaRPr lang="en-US" dirty="0">
              <a:solidFill>
                <a:srgbClr val="008000"/>
              </a:solidFill>
            </a:endParaRPr>
          </a:p>
          <a:p>
            <a:pPr marL="0" indent="0" algn="r">
              <a:buNone/>
              <a:tabLst>
                <a:tab pos="7775575" algn="r"/>
              </a:tabLst>
            </a:pPr>
            <a:r>
              <a:rPr lang="en-US" sz="2000" dirty="0"/>
              <a:t>Geoff Colvin, 2007</a:t>
            </a:r>
            <a:endParaRPr lang="en-US" sz="2000" i="1" dirty="0"/>
          </a:p>
        </p:txBody>
      </p:sp>
      <p:grpSp>
        <p:nvGrpSpPr>
          <p:cNvPr id="2"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962991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599749" y="1968502"/>
            <a:ext cx="7835900" cy="1308099"/>
          </a:xfrm>
        </p:spPr>
        <p:txBody>
          <a:bodyPr>
            <a:normAutofit lnSpcReduction="10000"/>
          </a:bodyPr>
          <a:lstStyle/>
          <a:p>
            <a:pPr marL="0" indent="0" algn="ctr">
              <a:buNone/>
            </a:pPr>
            <a:r>
              <a:rPr lang="en-US" sz="4400" dirty="0">
                <a:solidFill>
                  <a:srgbClr val="008000"/>
                </a:solidFill>
              </a:rPr>
              <a:t>A Schoolwide System to Encourage Expected Behavior</a:t>
            </a:r>
          </a:p>
        </p:txBody>
      </p:sp>
      <p:pic>
        <p:nvPicPr>
          <p:cNvPr id="8" name="Picture 7" descr="SWPBSLogo-2011-highres-transbg-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405721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Attention Signal Practice</a:t>
            </a:r>
          </a:p>
        </p:txBody>
      </p:sp>
      <p:sp>
        <p:nvSpPr>
          <p:cNvPr id="17411" name="Content Placeholder 2"/>
          <p:cNvSpPr>
            <a:spLocks noGrp="1"/>
          </p:cNvSpPr>
          <p:nvPr>
            <p:ph idx="1"/>
          </p:nvPr>
        </p:nvSpPr>
        <p:spPr/>
        <p:txBody>
          <a:bodyPr/>
          <a:lstStyle/>
          <a:p>
            <a:pPr eaLnBrk="1" hangingPunct="1"/>
            <a:r>
              <a:rPr lang="en-US" dirty="0"/>
              <a:t>Select and teach an attention signal.</a:t>
            </a:r>
          </a:p>
        </p:txBody>
      </p:sp>
    </p:spTree>
    <p:extLst>
      <p:ext uri="{BB962C8B-B14F-4D97-AF65-F5344CB8AC3E}">
        <p14:creationId xmlns:p14="http://schemas.microsoft.com/office/powerpoint/2010/main" val="4201958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a </a:t>
            </a:r>
            <a:r>
              <a:rPr lang="en-US" sz="4000" i="1" dirty="0"/>
              <a:t>Variety</a:t>
            </a:r>
            <a:r>
              <a:rPr lang="en-US" sz="4000" dirty="0"/>
              <a:t> of Ways to Encourage?</a:t>
            </a:r>
          </a:p>
        </p:txBody>
      </p:sp>
      <p:sp>
        <p:nvSpPr>
          <p:cNvPr id="3" name="Content Placeholder 2"/>
          <p:cNvSpPr>
            <a:spLocks noGrp="1"/>
          </p:cNvSpPr>
          <p:nvPr>
            <p:ph idx="1"/>
          </p:nvPr>
        </p:nvSpPr>
        <p:spPr/>
        <p:txBody>
          <a:bodyPr>
            <a:normAutofit/>
          </a:bodyPr>
          <a:lstStyle/>
          <a:p>
            <a:pPr>
              <a:buClr>
                <a:srgbClr val="FF0000"/>
              </a:buClr>
            </a:pPr>
            <a:r>
              <a:rPr lang="en-US" dirty="0"/>
              <a:t>Not all students are reinforced by the same things or in the same ways.</a:t>
            </a:r>
          </a:p>
          <a:p>
            <a:pPr>
              <a:buClr>
                <a:srgbClr val="FF0000"/>
              </a:buClr>
            </a:pPr>
            <a:r>
              <a:rPr lang="en-US" dirty="0"/>
              <a:t>Some students desire or </a:t>
            </a:r>
            <a:r>
              <a:rPr lang="en-US" i="1" dirty="0">
                <a:solidFill>
                  <a:srgbClr val="008000"/>
                </a:solidFill>
              </a:rPr>
              <a:t>seek social attention</a:t>
            </a:r>
            <a:r>
              <a:rPr lang="en-US" i="1" dirty="0"/>
              <a:t>.</a:t>
            </a:r>
          </a:p>
          <a:p>
            <a:pPr>
              <a:buClr>
                <a:srgbClr val="FF0000"/>
              </a:buClr>
            </a:pPr>
            <a:r>
              <a:rPr lang="en-US" dirty="0"/>
              <a:t>Others do not like or </a:t>
            </a:r>
            <a:r>
              <a:rPr lang="en-US" i="1" dirty="0">
                <a:solidFill>
                  <a:srgbClr val="008000"/>
                </a:solidFill>
              </a:rPr>
              <a:t>avoid social attention.</a:t>
            </a:r>
          </a:p>
          <a:p>
            <a:pPr>
              <a:buClr>
                <a:srgbClr val="FF0000"/>
              </a:buClr>
            </a:pPr>
            <a:r>
              <a:rPr lang="en-US" dirty="0"/>
              <a:t>Include social attention, activities, and tangible items to appeal to all student needs.</a:t>
            </a:r>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298982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8000"/>
                </a:solidFill>
              </a:rPr>
              <a:t>Tangible </a:t>
            </a:r>
            <a:r>
              <a:rPr lang="en-US" dirty="0" err="1">
                <a:solidFill>
                  <a:srgbClr val="008000"/>
                </a:solidFill>
              </a:rPr>
              <a:t>Reinforcers</a:t>
            </a:r>
            <a:endParaRPr lang="en-US" dirty="0"/>
          </a:p>
        </p:txBody>
      </p:sp>
      <p:sp>
        <p:nvSpPr>
          <p:cNvPr id="4" name="Content Placeholder 3"/>
          <p:cNvSpPr txBox="1">
            <a:spLocks noGrp="1"/>
          </p:cNvSpPr>
          <p:nvPr>
            <p:ph idx="1"/>
          </p:nvPr>
        </p:nvSpPr>
        <p:spPr>
          <a:xfrm>
            <a:off x="457200" y="1842199"/>
            <a:ext cx="8229600" cy="3564053"/>
          </a:xfrm>
          <a:prstGeom prst="rect">
            <a:avLst/>
          </a:prstGeom>
          <a:noFill/>
        </p:spPr>
        <p:txBody>
          <a:bodyPr wrap="square" rtlCol="0">
            <a:spAutoFit/>
          </a:bodyPr>
          <a:lstStyle/>
          <a:p>
            <a:pPr marL="0" indent="0" algn="ctr">
              <a:buNone/>
              <a:tabLst>
                <a:tab pos="3079750" algn="l"/>
                <a:tab pos="3135313" algn="l"/>
                <a:tab pos="3657600" algn="l"/>
                <a:tab pos="6972300" algn="r"/>
              </a:tabLst>
            </a:pPr>
            <a:r>
              <a:rPr lang="en-US" i="1" dirty="0">
                <a:solidFill>
                  <a:srgbClr val="008000"/>
                </a:solidFill>
              </a:rPr>
              <a:t>“I have not worked with a school that has been able to give enough feedback to students to maintain positive behavior without using a tangible item like a Pride Ticket. The tangible helps staff remember to give positive recognition to students.”</a:t>
            </a:r>
            <a:r>
              <a:rPr lang="en-US" sz="2400" i="1" dirty="0">
                <a:solidFill>
                  <a:srgbClr val="008000"/>
                </a:solidFill>
              </a:rPr>
              <a:t>	</a:t>
            </a:r>
          </a:p>
          <a:p>
            <a:pPr marL="0" indent="0">
              <a:buNone/>
              <a:tabLst>
                <a:tab pos="6972300" algn="r"/>
              </a:tabLst>
            </a:pPr>
            <a:r>
              <a:rPr lang="en-US" sz="2400" i="1" dirty="0">
                <a:solidFill>
                  <a:srgbClr val="008000"/>
                </a:solidFill>
              </a:rPr>
              <a:t>	</a:t>
            </a:r>
            <a:r>
              <a:rPr lang="en-US" sz="2800" dirty="0"/>
              <a:t>Tim Lewis</a:t>
            </a:r>
          </a:p>
        </p:txBody>
      </p:sp>
    </p:spTree>
    <p:extLst>
      <p:ext uri="{BB962C8B-B14F-4D97-AF65-F5344CB8AC3E}">
        <p14:creationId xmlns:p14="http://schemas.microsoft.com/office/powerpoint/2010/main" val="4073307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School-Wide System…</a:t>
            </a:r>
          </a:p>
        </p:txBody>
      </p:sp>
      <p:sp>
        <p:nvSpPr>
          <p:cNvPr id="3" name="Content Placeholder 2"/>
          <p:cNvSpPr>
            <a:spLocks noGrp="1"/>
          </p:cNvSpPr>
          <p:nvPr>
            <p:ph idx="1"/>
          </p:nvPr>
        </p:nvSpPr>
        <p:spPr>
          <a:xfrm>
            <a:off x="457200" y="1328082"/>
            <a:ext cx="8229600" cy="680401"/>
          </a:xfrm>
        </p:spPr>
        <p:txBody>
          <a:bodyPr/>
          <a:lstStyle/>
          <a:p>
            <a:pPr marL="0" indent="0" algn="ctr">
              <a:buNone/>
            </a:pPr>
            <a:r>
              <a:rPr lang="en-US" dirty="0">
                <a:solidFill>
                  <a:srgbClr val="FF0000"/>
                </a:solidFill>
              </a:rPr>
              <a:t>… a hallmark of SW-PBS</a:t>
            </a:r>
          </a:p>
        </p:txBody>
      </p:sp>
      <p:pic>
        <p:nvPicPr>
          <p:cNvPr id="5" name="Picture 4" descr="star stude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857" y="3972959"/>
            <a:ext cx="1871824" cy="2194552"/>
          </a:xfrm>
          <a:prstGeom prst="rect">
            <a:avLst/>
          </a:prstGeom>
        </p:spPr>
      </p:pic>
      <p:pic>
        <p:nvPicPr>
          <p:cNvPr id="7" name="Picture 6" descr="Letter Sound Assessment.JPG"/>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5390829" y="2404716"/>
            <a:ext cx="3295971" cy="1555286"/>
          </a:xfrm>
          <a:prstGeom prst="rect">
            <a:avLst/>
          </a:prstGeom>
        </p:spPr>
      </p:pic>
      <p:pic>
        <p:nvPicPr>
          <p:cNvPr id="8" name="Picture 7" descr="MVC-001F"/>
          <p:cNvPicPr/>
          <p:nvPr/>
        </p:nvPicPr>
        <p:blipFill rotWithShape="1">
          <a:blip r:embed="rId5">
            <a:alphaModFix/>
            <a:extLst>
              <a:ext uri="{28A0092B-C50C-407E-A947-70E740481C1C}">
                <a14:useLocalDpi xmlns:a14="http://schemas.microsoft.com/office/drawing/2010/main" val="0"/>
              </a:ext>
            </a:extLst>
          </a:blip>
          <a:srcRect l="1229" r="168"/>
          <a:stretch/>
        </p:blipFill>
        <p:spPr bwMode="auto">
          <a:xfrm>
            <a:off x="444241" y="3972959"/>
            <a:ext cx="2730642" cy="2076450"/>
          </a:xfrm>
          <a:prstGeom prst="rect">
            <a:avLst/>
          </a:prstGeom>
          <a:noFill/>
          <a:ln>
            <a:noFill/>
          </a:ln>
          <a:extLst>
            <a:ext uri="{FAA26D3D-D897-4be2-8F04-BA451C77F1D7}">
              <ma14:placeholderFlag xmlns="" xmlns:ma14="http://schemas.microsoft.com/office/mac/drawingml/2011/main"/>
            </a:ext>
            <a:ext uri="{53640926-AAD7-44d8-BBD7-CCE9431645EC}">
              <a14:shadowObscured xmlns:a14="http://schemas.microsoft.com/office/drawing/2010/main" xmlns=""/>
            </a:ext>
          </a:extLst>
        </p:spPr>
      </p:pic>
      <p:pic>
        <p:nvPicPr>
          <p:cNvPr id="9" name="Picture 8"/>
          <p:cNvPicPr/>
          <p:nvPr/>
        </p:nvPicPr>
        <p:blipFill rotWithShape="1">
          <a:blip r:embed="rId6">
            <a:alphaModFix/>
            <a:extLst>
              <a:ext uri="{28A0092B-C50C-407E-A947-70E740481C1C}">
                <a14:useLocalDpi xmlns:a14="http://schemas.microsoft.com/office/drawing/2010/main" val="0"/>
              </a:ext>
            </a:extLst>
          </a:blip>
          <a:srcRect l="5631" t="5557" r="26564" b="5112"/>
          <a:stretch/>
        </p:blipFill>
        <p:spPr bwMode="auto">
          <a:xfrm>
            <a:off x="638626" y="2021442"/>
            <a:ext cx="2069748" cy="1951517"/>
          </a:xfrm>
          <a:prstGeom prst="rect">
            <a:avLst/>
          </a:prstGeom>
          <a:noFill/>
          <a:ln>
            <a:noFill/>
          </a:ln>
          <a:effectLst/>
          <a:extLst>
            <a:ext uri="{FAA26D3D-D897-4be2-8F04-BA451C77F1D7}">
              <ma14:placeholderFlag xmlns="" xmlns:ma14="http://schemas.microsoft.com/office/mac/drawingml/2011/main"/>
            </a:ext>
            <a:ext uri="{53640926-AAD7-44d8-BBD7-CCE9431645EC}">
              <a14:shadowObscured xmlns:a14="http://schemas.microsoft.com/office/drawing/2010/main" xmlns=""/>
            </a:ext>
          </a:extLst>
        </p:spPr>
      </p:pic>
      <p:pic>
        <p:nvPicPr>
          <p:cNvPr id="10" name="Picture 9" descr="100_0646"/>
          <p:cNvPicPr/>
          <p:nvPr/>
        </p:nvPicPr>
        <p:blipFill rotWithShape="1">
          <a:blip r:embed="rId7">
            <a:alphaModFix/>
            <a:extLst>
              <a:ext uri="{28A0092B-C50C-407E-A947-70E740481C1C}">
                <a14:useLocalDpi xmlns:a14="http://schemas.microsoft.com/office/drawing/2010/main" val="0"/>
              </a:ext>
            </a:extLst>
          </a:blip>
          <a:srcRect r="5840"/>
          <a:stretch/>
        </p:blipFill>
        <p:spPr bwMode="auto">
          <a:xfrm>
            <a:off x="2708374" y="2021442"/>
            <a:ext cx="2695414" cy="1938560"/>
          </a:xfrm>
          <a:prstGeom prst="rect">
            <a:avLst/>
          </a:prstGeom>
          <a:noFill/>
          <a:ln>
            <a:noFill/>
          </a:ln>
          <a:extLst>
            <a:ext uri="{FAA26D3D-D897-4be2-8F04-BA451C77F1D7}">
              <ma14:placeholderFlag xmlns="" xmlns:ma14="http://schemas.microsoft.com/office/mac/drawingml/2011/main"/>
            </a:ext>
            <a:ext uri="{53640926-AAD7-44d8-BBD7-CCE9431645EC}">
              <a14:shadowObscured xmlns:a14="http://schemas.microsoft.com/office/drawing/2010/main" xmlns=""/>
            </a:ext>
          </a:extLst>
        </p:spPr>
      </p:pic>
      <p:pic>
        <p:nvPicPr>
          <p:cNvPr id="11" name="Picture 10" descr="603125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8016" y="3920042"/>
            <a:ext cx="3058227" cy="2247469"/>
          </a:xfrm>
          <a:prstGeom prst="rect">
            <a:avLst/>
          </a:prstGeom>
        </p:spPr>
      </p:pic>
    </p:spTree>
    <p:extLst>
      <p:ext uri="{BB962C8B-B14F-4D97-AF65-F5344CB8AC3E}">
        <p14:creationId xmlns:p14="http://schemas.microsoft.com/office/powerpoint/2010/main" val="1468498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3" name="Content Placeholder 2"/>
          <p:cNvSpPr>
            <a:spLocks noGrp="1"/>
          </p:cNvSpPr>
          <p:nvPr>
            <p:ph idx="1"/>
          </p:nvPr>
        </p:nvSpPr>
        <p:spPr>
          <a:xfrm>
            <a:off x="725689" y="627017"/>
            <a:ext cx="7788193" cy="5470719"/>
          </a:xfrm>
        </p:spPr>
        <p:txBody>
          <a:bodyPr>
            <a:normAutofit/>
          </a:bodyPr>
          <a:lstStyle/>
          <a:p>
            <a:pPr marL="0" indent="0" algn="ctr" defTabSz="460375">
              <a:buNone/>
              <a:tabLst>
                <a:tab pos="7943850" algn="r"/>
              </a:tabLst>
            </a:pPr>
            <a:r>
              <a:rPr lang="en-US" sz="2800" i="1" dirty="0">
                <a:solidFill>
                  <a:srgbClr val="008000"/>
                </a:solidFill>
              </a:rPr>
              <a:t>“Using a reward system is not the same as bribing a student to behave appropriately. </a:t>
            </a:r>
          </a:p>
          <a:p>
            <a:pPr marL="0" indent="0" algn="ctr" defTabSz="460375">
              <a:buNone/>
              <a:tabLst>
                <a:tab pos="7943850" algn="r"/>
              </a:tabLst>
            </a:pPr>
            <a:r>
              <a:rPr lang="en-US" sz="2800" i="1" dirty="0">
                <a:solidFill>
                  <a:srgbClr val="008000"/>
                </a:solidFill>
              </a:rPr>
              <a:t>A bribe is something offered or given a person in a position of trust to influence or corrupt that person’s views or conduct. </a:t>
            </a:r>
          </a:p>
          <a:p>
            <a:pPr marL="0" indent="0" algn="ctr" defTabSz="460375">
              <a:buNone/>
              <a:tabLst>
                <a:tab pos="7943850" algn="r"/>
              </a:tabLst>
            </a:pPr>
            <a:r>
              <a:rPr lang="en-US" sz="2800" i="1" dirty="0">
                <a:solidFill>
                  <a:srgbClr val="008000"/>
                </a:solidFill>
              </a:rPr>
              <a:t>SW-PBS acknowledges and rewards students for following school-wide expectations and rules.</a:t>
            </a:r>
          </a:p>
          <a:p>
            <a:pPr marL="0" indent="0" algn="ctr" defTabSz="460375">
              <a:buNone/>
              <a:tabLst>
                <a:tab pos="7943850" algn="r"/>
              </a:tabLst>
            </a:pPr>
            <a:r>
              <a:rPr lang="en-US" sz="2800" i="1" dirty="0">
                <a:solidFill>
                  <a:srgbClr val="008000"/>
                </a:solidFill>
              </a:rPr>
              <a:t> Appropriate behavior is acknowledged </a:t>
            </a:r>
            <a:r>
              <a:rPr lang="en-US" sz="2800" b="1" i="1" dirty="0">
                <a:solidFill>
                  <a:srgbClr val="008000"/>
                </a:solidFill>
              </a:rPr>
              <a:t>after</a:t>
            </a:r>
            <a:r>
              <a:rPr lang="en-US" sz="2800" i="1" dirty="0">
                <a:solidFill>
                  <a:srgbClr val="008000"/>
                </a:solidFill>
              </a:rPr>
              <a:t> it occurs. Rewards are </a:t>
            </a:r>
            <a:r>
              <a:rPr lang="en-US" sz="2800" b="1" i="1" dirty="0">
                <a:solidFill>
                  <a:srgbClr val="008000"/>
                </a:solidFill>
              </a:rPr>
              <a:t>earned</a:t>
            </a:r>
            <a:r>
              <a:rPr lang="en-US" sz="2800" i="1" dirty="0">
                <a:solidFill>
                  <a:srgbClr val="008000"/>
                </a:solidFill>
              </a:rPr>
              <a:t>, </a:t>
            </a:r>
            <a:r>
              <a:rPr lang="en-US" sz="2800" b="1" i="1" dirty="0">
                <a:solidFill>
                  <a:srgbClr val="008000"/>
                </a:solidFill>
              </a:rPr>
              <a:t>not offered </a:t>
            </a:r>
            <a:r>
              <a:rPr lang="en-US" sz="2800" i="1" dirty="0">
                <a:solidFill>
                  <a:srgbClr val="008000"/>
                </a:solidFill>
              </a:rPr>
              <a:t>as payoff in exchange for good behavior.”</a:t>
            </a:r>
          </a:p>
          <a:p>
            <a:pPr marL="0" indent="0" algn="r" defTabSz="460375">
              <a:buNone/>
              <a:tabLst>
                <a:tab pos="7943850" algn="r"/>
              </a:tabLst>
            </a:pPr>
            <a:r>
              <a:rPr lang="en-US" sz="2000" dirty="0"/>
              <a:t>Florida PBS</a:t>
            </a:r>
          </a:p>
        </p:txBody>
      </p:sp>
    </p:spTree>
    <p:extLst>
      <p:ext uri="{BB962C8B-B14F-4D97-AF65-F5344CB8AC3E}">
        <p14:creationId xmlns:p14="http://schemas.microsoft.com/office/powerpoint/2010/main" val="1355199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284"/>
          </a:xfrm>
        </p:spPr>
        <p:txBody>
          <a:bodyPr>
            <a:normAutofit/>
          </a:bodyPr>
          <a:lstStyle/>
          <a:p>
            <a:r>
              <a:rPr lang="en-US" sz="4000" dirty="0"/>
              <a:t>Tangible Reinforcers:</a:t>
            </a:r>
          </a:p>
        </p:txBody>
      </p:sp>
      <p:sp>
        <p:nvSpPr>
          <p:cNvPr id="3" name="Content Placeholder 2"/>
          <p:cNvSpPr>
            <a:spLocks noGrp="1"/>
          </p:cNvSpPr>
          <p:nvPr>
            <p:ph idx="1"/>
          </p:nvPr>
        </p:nvSpPr>
        <p:spPr>
          <a:xfrm>
            <a:off x="457200" y="1301016"/>
            <a:ext cx="8229600" cy="4685561"/>
          </a:xfrm>
        </p:spPr>
        <p:txBody>
          <a:bodyPr>
            <a:normAutofit fontScale="92500" lnSpcReduction="20000"/>
          </a:bodyPr>
          <a:lstStyle/>
          <a:p>
            <a:pPr>
              <a:lnSpc>
                <a:spcPct val="120000"/>
              </a:lnSpc>
              <a:spcBef>
                <a:spcPts val="0"/>
              </a:spcBef>
              <a:spcAft>
                <a:spcPts val="600"/>
              </a:spcAft>
              <a:buClr>
                <a:srgbClr val="FF0000"/>
              </a:buClr>
            </a:pPr>
            <a:r>
              <a:rPr lang="en-US" dirty="0"/>
              <a:t>Help staff be accountable for recognizing student behavior and providing Specific Positive Feedback.</a:t>
            </a:r>
          </a:p>
          <a:p>
            <a:pPr>
              <a:lnSpc>
                <a:spcPct val="120000"/>
              </a:lnSpc>
              <a:spcBef>
                <a:spcPts val="0"/>
              </a:spcBef>
              <a:spcAft>
                <a:spcPts val="600"/>
              </a:spcAft>
              <a:buClr>
                <a:srgbClr val="FF0000"/>
              </a:buClr>
            </a:pPr>
            <a:r>
              <a:rPr lang="en-US" dirty="0"/>
              <a:t>Provide all staff with an efficient and always-available system for providing reinforcement.</a:t>
            </a:r>
          </a:p>
          <a:p>
            <a:pPr>
              <a:lnSpc>
                <a:spcPct val="120000"/>
              </a:lnSpc>
              <a:spcBef>
                <a:spcPts val="0"/>
              </a:spcBef>
              <a:spcAft>
                <a:spcPts val="600"/>
              </a:spcAft>
              <a:buClr>
                <a:srgbClr val="FF0000"/>
              </a:buClr>
            </a:pPr>
            <a:r>
              <a:rPr lang="en-US" dirty="0"/>
              <a:t>Give staff a tool to engage in positive interactions with </a:t>
            </a:r>
            <a:r>
              <a:rPr lang="en-US" i="1" dirty="0"/>
              <a:t>any</a:t>
            </a:r>
            <a:r>
              <a:rPr lang="en-US" dirty="0"/>
              <a:t> student in school.</a:t>
            </a:r>
          </a:p>
          <a:p>
            <a:pPr>
              <a:lnSpc>
                <a:spcPct val="120000"/>
              </a:lnSpc>
              <a:spcBef>
                <a:spcPts val="0"/>
              </a:spcBef>
              <a:spcAft>
                <a:spcPts val="600"/>
              </a:spcAft>
              <a:buClr>
                <a:srgbClr val="FF0000"/>
              </a:buClr>
            </a:pPr>
            <a:r>
              <a:rPr lang="en-US" dirty="0"/>
              <a:t>Are a universal sign to students–both those receiving and those watching.</a:t>
            </a:r>
          </a:p>
        </p:txBody>
      </p:sp>
      <p:grpSp>
        <p:nvGrpSpPr>
          <p:cNvPr id="9" name="Group 8"/>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951048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284"/>
          </a:xfrm>
        </p:spPr>
        <p:txBody>
          <a:bodyPr>
            <a:normAutofit/>
          </a:bodyPr>
          <a:lstStyle/>
          <a:p>
            <a:r>
              <a:rPr lang="en-US" sz="4000" dirty="0"/>
              <a:t>Tangible Reinforcers–</a:t>
            </a:r>
            <a:r>
              <a:rPr lang="en-US" sz="3600" i="1" dirty="0"/>
              <a:t>Continued</a:t>
            </a:r>
          </a:p>
        </p:txBody>
      </p:sp>
      <p:sp>
        <p:nvSpPr>
          <p:cNvPr id="3" name="Content Placeholder 2"/>
          <p:cNvSpPr>
            <a:spLocks noGrp="1"/>
          </p:cNvSpPr>
          <p:nvPr>
            <p:ph idx="1"/>
          </p:nvPr>
        </p:nvSpPr>
        <p:spPr>
          <a:xfrm>
            <a:off x="650952" y="1365589"/>
            <a:ext cx="7831064" cy="4359726"/>
          </a:xfrm>
        </p:spPr>
        <p:txBody>
          <a:bodyPr>
            <a:normAutofit/>
          </a:bodyPr>
          <a:lstStyle/>
          <a:p>
            <a:pPr>
              <a:spcBef>
                <a:spcPts val="0"/>
              </a:spcBef>
              <a:spcAft>
                <a:spcPts val="1200"/>
              </a:spcAft>
              <a:buClr>
                <a:srgbClr val="FF0000"/>
              </a:buClr>
            </a:pPr>
            <a:r>
              <a:rPr lang="en-US" dirty="0"/>
              <a:t>Build a sense of community through common class, grade, or school goals.</a:t>
            </a:r>
          </a:p>
          <a:p>
            <a:pPr>
              <a:spcBef>
                <a:spcPts val="0"/>
              </a:spcBef>
              <a:spcAft>
                <a:spcPts val="1200"/>
              </a:spcAft>
              <a:buClr>
                <a:srgbClr val="FF0000"/>
              </a:buClr>
            </a:pPr>
            <a:r>
              <a:rPr lang="en-US" dirty="0"/>
              <a:t>Enhance staff-student relationships.</a:t>
            </a:r>
          </a:p>
          <a:p>
            <a:pPr>
              <a:spcBef>
                <a:spcPts val="0"/>
              </a:spcBef>
              <a:spcAft>
                <a:spcPts val="1200"/>
              </a:spcAft>
              <a:buClr>
                <a:srgbClr val="FF0000"/>
              </a:buClr>
            </a:pPr>
            <a:r>
              <a:rPr lang="en-US" dirty="0"/>
              <a:t>Offer a gross measure of the frequency of Specific Positive Feedback being provided; can help guide staff to increase use of Specific Positive Feedback.</a:t>
            </a:r>
          </a:p>
        </p:txBody>
      </p:sp>
      <p:grpSp>
        <p:nvGrpSpPr>
          <p:cNvPr id="9" name="Group 8"/>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716625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Considerations for Development of Schoolwide System to Encourage</a:t>
            </a:r>
          </a:p>
        </p:txBody>
      </p:sp>
      <p:sp>
        <p:nvSpPr>
          <p:cNvPr id="3" name="Content Placeholder 2"/>
          <p:cNvSpPr>
            <a:spLocks noGrp="1"/>
          </p:cNvSpPr>
          <p:nvPr>
            <p:ph idx="1"/>
          </p:nvPr>
        </p:nvSpPr>
        <p:spPr>
          <a:xfrm>
            <a:off x="703421" y="1457662"/>
            <a:ext cx="7940053" cy="4525963"/>
          </a:xfrm>
        </p:spPr>
        <p:txBody>
          <a:bodyPr>
            <a:normAutofit fontScale="92500" lnSpcReduction="20000"/>
          </a:bodyPr>
          <a:lstStyle/>
          <a:p>
            <a:pPr>
              <a:buClr>
                <a:srgbClr val="FF0000"/>
              </a:buClr>
            </a:pPr>
            <a:r>
              <a:rPr lang="en-US" dirty="0"/>
              <a:t>Incorporate school mascot, school theme, or slogan</a:t>
            </a:r>
          </a:p>
          <a:p>
            <a:pPr>
              <a:buClr>
                <a:srgbClr val="FF0000"/>
              </a:buClr>
            </a:pPr>
            <a:r>
              <a:rPr lang="en-US" dirty="0"/>
              <a:t>Easy to distribute</a:t>
            </a:r>
          </a:p>
          <a:p>
            <a:pPr lvl="1">
              <a:buClr>
                <a:srgbClr val="FF0000"/>
              </a:buClr>
            </a:pPr>
            <a:r>
              <a:rPr lang="en-US" dirty="0"/>
              <a:t>Minimal writing at time of awarding</a:t>
            </a:r>
          </a:p>
          <a:p>
            <a:pPr lvl="1">
              <a:buClr>
                <a:srgbClr val="FF0000"/>
              </a:buClr>
            </a:pPr>
            <a:r>
              <a:rPr lang="en-US" dirty="0"/>
              <a:t>How to ensure a steady supply to staff</a:t>
            </a:r>
          </a:p>
          <a:p>
            <a:pPr>
              <a:buClr>
                <a:srgbClr val="FF0000"/>
              </a:buClr>
            </a:pPr>
            <a:r>
              <a:rPr lang="en-US" dirty="0"/>
              <a:t>How “tickets” will be used</a:t>
            </a:r>
          </a:p>
          <a:p>
            <a:pPr>
              <a:buClr>
                <a:srgbClr val="FF0000"/>
              </a:buClr>
            </a:pPr>
            <a:r>
              <a:rPr lang="en-US" dirty="0"/>
              <a:t>Who will be responsible for arranging back-up reinforcers</a:t>
            </a:r>
            <a:r>
              <a:rPr lang="en-US" sz="2400" dirty="0"/>
              <a:t> (e.g., raffle items, trophies, awards, etc.)</a:t>
            </a:r>
          </a:p>
          <a:p>
            <a:pPr>
              <a:buClr>
                <a:srgbClr val="FF0000"/>
              </a:buClr>
            </a:pPr>
            <a:r>
              <a:rPr lang="en-US" dirty="0"/>
              <a:t>Who will handle collecting, counting, reporting data</a:t>
            </a:r>
          </a:p>
          <a:p>
            <a:endParaRPr lang="en-US" dirty="0"/>
          </a:p>
        </p:txBody>
      </p:sp>
      <p:grpSp>
        <p:nvGrpSpPr>
          <p:cNvPr id="13" name="Group 12"/>
          <p:cNvGrpSpPr/>
          <p:nvPr/>
        </p:nvGrpSpPr>
        <p:grpSpPr>
          <a:xfrm>
            <a:off x="12700" y="6211407"/>
            <a:ext cx="9144378" cy="659292"/>
            <a:chOff x="12700" y="6211407"/>
            <a:chExt cx="9144378" cy="65929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79922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Creative Ways to Use “Tickets”</a:t>
            </a:r>
          </a:p>
        </p:txBody>
      </p:sp>
      <p:sp>
        <p:nvSpPr>
          <p:cNvPr id="3" name="Content Placeholder 2"/>
          <p:cNvSpPr>
            <a:spLocks noGrp="1"/>
          </p:cNvSpPr>
          <p:nvPr>
            <p:ph idx="1"/>
          </p:nvPr>
        </p:nvSpPr>
        <p:spPr>
          <a:xfrm>
            <a:off x="615960" y="1600200"/>
            <a:ext cx="8062794" cy="4525963"/>
          </a:xfrm>
        </p:spPr>
        <p:txBody>
          <a:bodyPr>
            <a:normAutofit fontScale="92500" lnSpcReduction="10000"/>
          </a:bodyPr>
          <a:lstStyle/>
          <a:p>
            <a:r>
              <a:rPr lang="en-US" dirty="0"/>
              <a:t>Set class or school goals</a:t>
            </a:r>
          </a:p>
          <a:p>
            <a:r>
              <a:rPr lang="en-US" dirty="0"/>
              <a:t>Write name on ticket and drop in raffle box</a:t>
            </a:r>
          </a:p>
          <a:p>
            <a:r>
              <a:rPr lang="en-US" dirty="0"/>
              <a:t>Competition between grade levels</a:t>
            </a:r>
          </a:p>
          <a:p>
            <a:r>
              <a:rPr lang="en-US" dirty="0"/>
              <a:t>Chart and graph tickets earned</a:t>
            </a:r>
          </a:p>
          <a:p>
            <a:r>
              <a:rPr lang="en-US" dirty="0"/>
              <a:t>Roaming trophy for most tickets each month</a:t>
            </a:r>
          </a:p>
          <a:p>
            <a:r>
              <a:rPr lang="en-US" dirty="0"/>
              <a:t>Display tickets outside classroom door</a:t>
            </a:r>
          </a:p>
          <a:p>
            <a:r>
              <a:rPr lang="en-US" dirty="0"/>
              <a:t>Post tickets on bulletin board</a:t>
            </a:r>
          </a:p>
          <a:p>
            <a:r>
              <a:rPr lang="en-US" dirty="0"/>
              <a:t>Names of students earning specified number of tickets go on “Celebrity Board”</a:t>
            </a:r>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743734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88" y="536575"/>
            <a:ext cx="6932612" cy="938213"/>
          </a:xfrm>
        </p:spPr>
        <p:txBody>
          <a:bodyPr>
            <a:normAutofit fontScale="90000"/>
          </a:bodyPr>
          <a:lstStyle/>
          <a:p>
            <a:pPr algn="l"/>
            <a:r>
              <a:rPr lang="en-US" dirty="0">
                <a:solidFill>
                  <a:srgbClr val="008000"/>
                </a:solidFill>
              </a:rPr>
              <a:t>Discussion: </a:t>
            </a:r>
            <a:r>
              <a:rPr lang="en-US" dirty="0">
                <a:solidFill>
                  <a:srgbClr val="FF0000"/>
                </a:solidFill>
              </a:rPr>
              <a:t>Schoolwide Tangible Reinforcers</a:t>
            </a:r>
          </a:p>
        </p:txBody>
      </p:sp>
      <p:sp>
        <p:nvSpPr>
          <p:cNvPr id="3" name="Content Placeholder 2"/>
          <p:cNvSpPr>
            <a:spLocks noGrp="1"/>
          </p:cNvSpPr>
          <p:nvPr>
            <p:ph idx="1"/>
          </p:nvPr>
        </p:nvSpPr>
        <p:spPr/>
        <p:txBody>
          <a:bodyPr>
            <a:normAutofit fontScale="92500" lnSpcReduction="10000"/>
          </a:bodyPr>
          <a:lstStyle/>
          <a:p>
            <a:pPr>
              <a:spcBef>
                <a:spcPts val="0"/>
              </a:spcBef>
              <a:spcAft>
                <a:spcPts val="600"/>
              </a:spcAft>
            </a:pPr>
            <a:r>
              <a:rPr lang="en-US" dirty="0">
                <a:solidFill>
                  <a:srgbClr val="008000"/>
                </a:solidFill>
              </a:rPr>
              <a:t>With your team, review the example on page 170-171 and reflect on what you have learned about tangible reinforcement:</a:t>
            </a:r>
          </a:p>
          <a:p>
            <a:pPr marL="457200" indent="-457200">
              <a:spcBef>
                <a:spcPts val="0"/>
              </a:spcBef>
              <a:spcAft>
                <a:spcPts val="600"/>
              </a:spcAft>
              <a:buFont typeface="Arial"/>
              <a:buChar char="•"/>
            </a:pPr>
            <a:r>
              <a:rPr lang="en-US" i="1" dirty="0">
                <a:solidFill>
                  <a:schemeClr val="tx1"/>
                </a:solidFill>
              </a:rPr>
              <a:t>What are some ideas for a creative school-wide tangible system in your school?</a:t>
            </a:r>
          </a:p>
          <a:p>
            <a:pPr marL="457200" indent="-457200">
              <a:spcBef>
                <a:spcPts val="0"/>
              </a:spcBef>
              <a:spcAft>
                <a:spcPts val="600"/>
              </a:spcAft>
              <a:buFont typeface="Arial"/>
              <a:buChar char="•"/>
            </a:pPr>
            <a:r>
              <a:rPr lang="en-US" i="1" dirty="0">
                <a:solidFill>
                  <a:schemeClr val="tx1"/>
                </a:solidFill>
              </a:rPr>
              <a:t>How might you incorporate your school mascot or other school themes or slogans?</a:t>
            </a:r>
          </a:p>
          <a:p>
            <a:pPr marL="457200" indent="-457200">
              <a:spcBef>
                <a:spcPts val="0"/>
              </a:spcBef>
              <a:spcAft>
                <a:spcPts val="600"/>
              </a:spcAft>
              <a:buFont typeface="Arial"/>
              <a:buChar char="•"/>
            </a:pPr>
            <a:r>
              <a:rPr lang="en-US" i="1" dirty="0">
                <a:solidFill>
                  <a:schemeClr val="tx1"/>
                </a:solidFill>
              </a:rPr>
              <a:t>How can you use the small work group process to engage school staff in the development of a school-wide tangible system for your school?</a:t>
            </a:r>
          </a:p>
          <a:p>
            <a:endParaRPr lang="en-US" dirty="0"/>
          </a:p>
        </p:txBody>
      </p:sp>
      <p:sp>
        <p:nvSpPr>
          <p:cNvPr id="4" name="Oval 3"/>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170</a:t>
            </a:r>
          </a:p>
        </p:txBody>
      </p:sp>
    </p:spTree>
    <p:extLst>
      <p:ext uri="{BB962C8B-B14F-4D97-AF65-F5344CB8AC3E}">
        <p14:creationId xmlns:p14="http://schemas.microsoft.com/office/powerpoint/2010/main" val="1363754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 of Reinforcement</a:t>
            </a:r>
          </a:p>
        </p:txBody>
      </p:sp>
      <p:sp>
        <p:nvSpPr>
          <p:cNvPr id="3" name="Content Placeholder 2"/>
          <p:cNvSpPr>
            <a:spLocks noGrp="1"/>
          </p:cNvSpPr>
          <p:nvPr>
            <p:ph idx="1"/>
          </p:nvPr>
        </p:nvSpPr>
        <p:spPr/>
        <p:txBody>
          <a:bodyPr>
            <a:normAutofit/>
          </a:bodyPr>
          <a:lstStyle/>
          <a:p>
            <a:pPr marL="0" indent="0">
              <a:buNone/>
            </a:pPr>
            <a:r>
              <a:rPr lang="en-US" i="1" dirty="0"/>
              <a:t>How often should students be reinforced?</a:t>
            </a:r>
          </a:p>
          <a:p>
            <a:r>
              <a:rPr lang="en-US" dirty="0"/>
              <a:t>Students learning new behaviors need a </a:t>
            </a:r>
            <a:r>
              <a:rPr lang="en-US" i="1" dirty="0">
                <a:solidFill>
                  <a:srgbClr val="008000"/>
                </a:solidFill>
              </a:rPr>
              <a:t>frequent schedule</a:t>
            </a:r>
            <a:r>
              <a:rPr lang="en-US" i="1" dirty="0"/>
              <a:t> </a:t>
            </a:r>
            <a:r>
              <a:rPr lang="en-US" dirty="0"/>
              <a:t>of reinforcement.</a:t>
            </a:r>
          </a:p>
          <a:p>
            <a:r>
              <a:rPr lang="en-US" dirty="0"/>
              <a:t>Students who have demonstrated mastery respond to an </a:t>
            </a:r>
            <a:r>
              <a:rPr lang="en-US" i="1" dirty="0">
                <a:solidFill>
                  <a:srgbClr val="008000"/>
                </a:solidFill>
              </a:rPr>
              <a:t>intermittent schedule </a:t>
            </a:r>
            <a:r>
              <a:rPr lang="en-US" dirty="0"/>
              <a:t>of reinforcement.</a:t>
            </a:r>
          </a:p>
          <a:p>
            <a:r>
              <a:rPr lang="en-US" dirty="0"/>
              <a:t>Students who have maintained appropriate behavior respond to a </a:t>
            </a:r>
            <a:r>
              <a:rPr lang="en-US" i="1" dirty="0">
                <a:solidFill>
                  <a:srgbClr val="008000"/>
                </a:solidFill>
              </a:rPr>
              <a:t>occasional schedule.</a:t>
            </a:r>
          </a:p>
          <a:p>
            <a:endParaRPr lang="en-US" dirty="0"/>
          </a:p>
          <a:p>
            <a:endParaRPr lang="en-US" dirty="0"/>
          </a:p>
          <a:p>
            <a:endParaRPr lang="en-US" dirty="0"/>
          </a:p>
        </p:txBody>
      </p:sp>
    </p:spTree>
    <p:extLst>
      <p:ext uri="{BB962C8B-B14F-4D97-AF65-F5344CB8AC3E}">
        <p14:creationId xmlns:p14="http://schemas.microsoft.com/office/powerpoint/2010/main" val="170712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39430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 of Reinforcement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2437624"/>
              </p:ext>
            </p:extLst>
          </p:nvPr>
        </p:nvGraphicFramePr>
        <p:xfrm>
          <a:off x="457200" y="1417638"/>
          <a:ext cx="8229600" cy="4634157"/>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02237">
                <a:tc>
                  <a:txBody>
                    <a:bodyPr/>
                    <a:lstStyle/>
                    <a:p>
                      <a:pPr algn="ctr"/>
                      <a:r>
                        <a:rPr lang="en-US" sz="2400" dirty="0">
                          <a:solidFill>
                            <a:schemeClr val="tx1"/>
                          </a:solidFill>
                        </a:rPr>
                        <a:t>Frequent</a:t>
                      </a:r>
                    </a:p>
                  </a:txBody>
                  <a:tcPr>
                    <a:solidFill>
                      <a:schemeClr val="accent3">
                        <a:lumMod val="60000"/>
                        <a:lumOff val="40000"/>
                      </a:schemeClr>
                    </a:solidFill>
                  </a:tcPr>
                </a:tc>
                <a:tc>
                  <a:txBody>
                    <a:bodyPr/>
                    <a:lstStyle/>
                    <a:p>
                      <a:pPr algn="ctr"/>
                      <a:r>
                        <a:rPr lang="en-US" sz="2400" dirty="0">
                          <a:solidFill>
                            <a:schemeClr val="tx1"/>
                          </a:solidFill>
                        </a:rPr>
                        <a:t>Intermittent</a:t>
                      </a:r>
                    </a:p>
                  </a:txBody>
                  <a:tcPr>
                    <a:solidFill>
                      <a:schemeClr val="accent3">
                        <a:lumMod val="60000"/>
                        <a:lumOff val="40000"/>
                      </a:schemeClr>
                    </a:solidFill>
                  </a:tcPr>
                </a:tc>
                <a:tc>
                  <a:txBody>
                    <a:bodyPr/>
                    <a:lstStyle/>
                    <a:p>
                      <a:pPr algn="ctr"/>
                      <a:r>
                        <a:rPr lang="en-US" sz="2400" dirty="0">
                          <a:solidFill>
                            <a:schemeClr val="tx1"/>
                          </a:solidFill>
                        </a:rPr>
                        <a:t>Occasional</a:t>
                      </a:r>
                    </a:p>
                  </a:txBody>
                  <a:tcPr>
                    <a:solidFill>
                      <a:schemeClr val="accent3">
                        <a:lumMod val="60000"/>
                        <a:lumOff val="40000"/>
                      </a:schemeClr>
                    </a:solidFill>
                  </a:tcPr>
                </a:tc>
                <a:extLst>
                  <a:ext uri="{0D108BD9-81ED-4DB2-BD59-A6C34878D82A}">
                    <a16:rowId xmlns:a16="http://schemas.microsoft.com/office/drawing/2014/main" val="10000"/>
                  </a:ext>
                </a:extLst>
              </a:tr>
              <a:tr h="374752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t>Instances of behavior are reinforced at a high rate to</a:t>
                      </a:r>
                      <a:r>
                        <a:rPr lang="en-US" sz="2800" baseline="0" dirty="0"/>
                        <a:t> quickly build new behaviors</a:t>
                      </a:r>
                      <a:endParaRPr kumimoji="0" lang="en-US" sz="2800" u="none" strike="noStrike" cap="none" normalizeH="0" baseline="0" dirty="0">
                        <a:ln>
                          <a:noFill/>
                        </a:ln>
                        <a:effectLst/>
                      </a:endParaRPr>
                    </a:p>
                    <a:p>
                      <a:pPr algn="ctr"/>
                      <a:endParaRPr lang="en-US" sz="2400" dirty="0">
                        <a:solidFill>
                          <a:srgbClr val="FF0000"/>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u="none" strike="noStrike" cap="none" normalizeH="0" baseline="0" dirty="0">
                        <a:ln>
                          <a:noFill/>
                        </a:ln>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cap="none" normalizeH="0" baseline="0" dirty="0">
                          <a:ln>
                            <a:noFill/>
                          </a:ln>
                          <a:effectLst/>
                        </a:rPr>
                        <a:t>Timing of reinforcement is unplanned and is delivered less frequently to maintain appropriate behavior</a:t>
                      </a:r>
                      <a:endParaRPr kumimoji="0" lang="en-US" sz="2800" b="0" i="0" u="none" strike="noStrike" cap="none" normalizeH="0" baseline="0" dirty="0">
                        <a:ln>
                          <a:noFill/>
                        </a:ln>
                        <a:solidFill>
                          <a:schemeClr val="tx1"/>
                        </a:solidFill>
                        <a:effectLst/>
                        <a:latin typeface="Calibri" pitchFamily="34" charset="0"/>
                        <a:cs typeface="Arial" charset="0"/>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u="none" strike="noStrike" cap="none" normalizeH="0" baseline="0" dirty="0">
                        <a:ln>
                          <a:noFill/>
                        </a:ln>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cap="none" normalizeH="0" baseline="0" dirty="0">
                          <a:ln>
                            <a:noFill/>
                          </a:ln>
                          <a:effectLst/>
                        </a:rPr>
                        <a:t>Reinforcement is delivered following a predetermined amount of time that the target behavior is exhibited</a:t>
                      </a:r>
                    </a:p>
                    <a:p>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Schedules of Reinforcement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4542699"/>
              </p:ext>
            </p:extLst>
          </p:nvPr>
        </p:nvGraphicFramePr>
        <p:xfrm>
          <a:off x="457200" y="1396301"/>
          <a:ext cx="8229600" cy="6058215"/>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71815">
                <a:tc>
                  <a:txBody>
                    <a:bodyPr/>
                    <a:lstStyle/>
                    <a:p>
                      <a:pPr algn="ctr"/>
                      <a:r>
                        <a:rPr lang="en-US" sz="2400" dirty="0">
                          <a:solidFill>
                            <a:schemeClr val="tx1"/>
                          </a:solidFill>
                        </a:rPr>
                        <a:t>Frequent</a:t>
                      </a:r>
                    </a:p>
                  </a:txBody>
                  <a:tcPr>
                    <a:solidFill>
                      <a:schemeClr val="accent3">
                        <a:lumMod val="60000"/>
                        <a:lumOff val="40000"/>
                      </a:schemeClr>
                    </a:solidFill>
                  </a:tcPr>
                </a:tc>
                <a:tc>
                  <a:txBody>
                    <a:bodyPr/>
                    <a:lstStyle/>
                    <a:p>
                      <a:pPr algn="ctr"/>
                      <a:r>
                        <a:rPr lang="en-US" sz="2400" dirty="0">
                          <a:solidFill>
                            <a:schemeClr val="tx1"/>
                          </a:solidFill>
                        </a:rPr>
                        <a:t>Intermittent</a:t>
                      </a:r>
                    </a:p>
                  </a:txBody>
                  <a:tcPr>
                    <a:solidFill>
                      <a:schemeClr val="accent3">
                        <a:lumMod val="60000"/>
                        <a:lumOff val="40000"/>
                      </a:schemeClr>
                    </a:solidFill>
                  </a:tcPr>
                </a:tc>
                <a:tc>
                  <a:txBody>
                    <a:bodyPr/>
                    <a:lstStyle/>
                    <a:p>
                      <a:pPr algn="ctr"/>
                      <a:r>
                        <a:rPr lang="en-US" sz="2400" dirty="0">
                          <a:solidFill>
                            <a:schemeClr val="tx1"/>
                          </a:solidFill>
                        </a:rPr>
                        <a:t>Occasional </a:t>
                      </a:r>
                    </a:p>
                  </a:txBody>
                  <a:tcPr>
                    <a:solidFill>
                      <a:schemeClr val="accent3">
                        <a:lumMod val="60000"/>
                        <a:lumOff val="40000"/>
                      </a:schemeClr>
                    </a:solidFill>
                  </a:tcPr>
                </a:tc>
                <a:extLst>
                  <a:ext uri="{0D108BD9-81ED-4DB2-BD59-A6C34878D82A}">
                    <a16:rowId xmlns:a16="http://schemas.microsoft.com/office/drawing/2014/main" val="10000"/>
                  </a:ext>
                </a:extLst>
              </a:tr>
              <a:tr h="3871852">
                <a:tc>
                  <a:txBody>
                    <a:bodyPr/>
                    <a:lstStyle/>
                    <a:p>
                      <a:pPr marL="457200" marR="0" lvl="0" indent="-457200" algn="l" defTabSz="914400" rtl="0" eaLnBrk="1" fontAlgn="base" latinLnBrk="0" hangingPunct="1">
                        <a:lnSpc>
                          <a:spcPct val="15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Specific Positive Feedback</a:t>
                      </a:r>
                    </a:p>
                    <a:p>
                      <a:pPr marL="457200" marR="0" lvl="0" indent="-457200" algn="l" defTabSz="914400" rtl="0" eaLnBrk="1" fontAlgn="base" latinLnBrk="0" hangingPunct="1">
                        <a:lnSpc>
                          <a:spcPct val="15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Schoolwide Tangible / Tickets</a:t>
                      </a:r>
                    </a:p>
                    <a:p>
                      <a:pPr marL="457200" marR="0" lvl="0" indent="-457200" algn="l" defTabSz="914400" rtl="0" eaLnBrk="1" fontAlgn="base" latinLnBrk="0" hangingPunct="1">
                        <a:lnSpc>
                          <a:spcPct val="15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Thumbs up</a:t>
                      </a:r>
                    </a:p>
                    <a:p>
                      <a:pPr marL="457200" marR="0" lvl="0" indent="-457200" algn="l" defTabSz="914400" rtl="0" eaLnBrk="1" fontAlgn="base" latinLnBrk="0" hangingPunct="1">
                        <a:lnSpc>
                          <a:spcPct val="15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Notes Home</a:t>
                      </a:r>
                    </a:p>
                    <a:p>
                      <a:pPr marL="285750" indent="-285750">
                        <a:buClr>
                          <a:srgbClr val="FF0000"/>
                        </a:buClr>
                        <a:buFont typeface="Arial" panose="020B0604020202020204" pitchFamily="34" charset="0"/>
                        <a:buChar char="•"/>
                      </a:pPr>
                      <a:endParaRPr lang="en-US" dirty="0">
                        <a:solidFill>
                          <a:srgbClr val="FF0000"/>
                        </a:solidFill>
                      </a:endParaRPr>
                    </a:p>
                  </a:txBody>
                  <a:tcPr>
                    <a:solidFill>
                      <a:schemeClr val="accent3">
                        <a:lumMod val="40000"/>
                        <a:lumOff val="60000"/>
                      </a:schemeClr>
                    </a:solidFill>
                  </a:tcPr>
                </a:tc>
                <a:tc>
                  <a:txBody>
                    <a:bodyPr/>
                    <a:lstStyle/>
                    <a:p>
                      <a:pPr marL="457200" marR="0" lvl="0" indent="-457200" algn="l" defTabSz="914400" rtl="0" eaLnBrk="1" fontAlgn="base" latinLnBrk="0" hangingPunct="1">
                        <a:lnSpc>
                          <a:spcPct val="15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Phone Calls</a:t>
                      </a:r>
                    </a:p>
                    <a:p>
                      <a:pPr marL="457200" marR="0" lvl="0" indent="-457200" algn="l" defTabSz="914400" rtl="0" eaLnBrk="1" fontAlgn="base" latinLnBrk="0" hangingPunct="1">
                        <a:lnSpc>
                          <a:spcPct val="15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Post Cards</a:t>
                      </a:r>
                    </a:p>
                    <a:p>
                      <a:pPr marL="457200" marR="0" lvl="0" indent="-457200" algn="l" defTabSz="914400" rtl="0" eaLnBrk="1" fontAlgn="base" latinLnBrk="0" hangingPunct="1">
                        <a:lnSpc>
                          <a:spcPct val="150000"/>
                        </a:lnSpc>
                        <a:spcBef>
                          <a:spcPct val="0"/>
                        </a:spcBef>
                        <a:spcAft>
                          <a:spcPct val="0"/>
                        </a:spcAft>
                        <a:buClr>
                          <a:srgbClr val="FF0000"/>
                        </a:buClr>
                        <a:buSzTx/>
                        <a:buFont typeface="Arial" panose="020B0604020202020204" pitchFamily="34" charset="0"/>
                        <a:buChar char="•"/>
                        <a:tabLst/>
                      </a:pPr>
                      <a:endParaRPr kumimoji="0" lang="en-US" sz="800" u="none" strike="noStrike" cap="none" normalizeH="0" baseline="0" dirty="0">
                        <a:ln>
                          <a:noFill/>
                        </a:ln>
                        <a:effectLst/>
                      </a:endParaRPr>
                    </a:p>
                    <a:p>
                      <a:pPr marL="457200" marR="0" lvl="0" indent="-45720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Special Privileges</a:t>
                      </a:r>
                    </a:p>
                    <a:p>
                      <a:pPr marL="171450" marR="0" lvl="0" indent="-17145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endParaRPr kumimoji="0" lang="en-US" sz="800" u="none" strike="noStrike" cap="none" normalizeH="0" baseline="0" dirty="0">
                        <a:ln>
                          <a:noFill/>
                        </a:ln>
                        <a:effectLst/>
                      </a:endParaRPr>
                    </a:p>
                    <a:p>
                      <a:pPr marL="457200" marR="0" lvl="0" indent="-45720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Extra Computer Time</a:t>
                      </a:r>
                    </a:p>
                    <a:p>
                      <a:pPr marL="285750" indent="-285750">
                        <a:buClr>
                          <a:srgbClr val="FF0000"/>
                        </a:buClr>
                        <a:buFont typeface="Arial" panose="020B0604020202020204" pitchFamily="34" charset="0"/>
                        <a:buChar char="•"/>
                      </a:pPr>
                      <a:endParaRPr lang="en-US" dirty="0"/>
                    </a:p>
                  </a:txBody>
                  <a:tcPr>
                    <a:solidFill>
                      <a:schemeClr val="accent3">
                        <a:lumMod val="40000"/>
                        <a:lumOff val="60000"/>
                      </a:schemeClr>
                    </a:solidFill>
                  </a:tcPr>
                </a:tc>
                <a:tc>
                  <a:txBody>
                    <a:bodyPr/>
                    <a:lstStyle/>
                    <a:p>
                      <a:pPr marL="457200" marR="0" lvl="0" indent="-45720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Special Projects</a:t>
                      </a:r>
                    </a:p>
                    <a:p>
                      <a:pPr marL="457200" marR="0" lvl="0" indent="-45720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endParaRPr kumimoji="0" lang="en-US" sz="800" u="none" strike="noStrike" cap="none" normalizeH="0" baseline="0" dirty="0">
                        <a:ln>
                          <a:noFill/>
                        </a:ln>
                        <a:effectLst/>
                      </a:endParaRPr>
                    </a:p>
                    <a:p>
                      <a:pPr marL="457200" marR="0" lvl="0" indent="-45720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Recognition from the Principal</a:t>
                      </a:r>
                    </a:p>
                    <a:p>
                      <a:pPr marL="457200" marR="0" lvl="0" indent="-45720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endParaRPr kumimoji="0" lang="en-US" sz="800" u="none" strike="noStrike" cap="none" normalizeH="0" baseline="0" dirty="0">
                        <a:ln>
                          <a:noFill/>
                        </a:ln>
                        <a:effectLst/>
                      </a:endParaRPr>
                    </a:p>
                    <a:p>
                      <a:pPr marL="457200" marR="0" lvl="0" indent="-457200" algn="l" defTabSz="914400" rtl="0" eaLnBrk="1" fontAlgn="base" latinLnBrk="0" hangingPunct="1">
                        <a:lnSpc>
                          <a:spcPct val="100000"/>
                        </a:lnSpc>
                        <a:spcBef>
                          <a:spcPct val="0"/>
                        </a:spcBef>
                        <a:spcAft>
                          <a:spcPct val="0"/>
                        </a:spcAft>
                        <a:buClr>
                          <a:srgbClr val="FF0000"/>
                        </a:buClr>
                        <a:buSzTx/>
                        <a:buFont typeface="Arial" panose="020B0604020202020204" pitchFamily="34" charset="0"/>
                        <a:buChar char="•"/>
                        <a:tabLst/>
                      </a:pPr>
                      <a:r>
                        <a:rPr kumimoji="0" lang="en-US" sz="2800" u="none" strike="noStrike" cap="none" normalizeH="0" baseline="0" dirty="0">
                          <a:ln>
                            <a:noFill/>
                          </a:ln>
                          <a:effectLst/>
                        </a:rPr>
                        <a:t>Student of the Week</a:t>
                      </a:r>
                    </a:p>
                    <a:p>
                      <a:pPr marL="285750" indent="-285750">
                        <a:buClr>
                          <a:srgbClr val="FF0000"/>
                        </a:buClr>
                        <a:buFont typeface="Arial" panose="020B0604020202020204" pitchFamily="34" charset="0"/>
                        <a:buChar char="•"/>
                      </a:pPr>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2086C-8DAF-3343-BB13-2504F31D2461}"/>
              </a:ext>
            </a:extLst>
          </p:cNvPr>
          <p:cNvPicPr>
            <a:picLocks noChangeAspect="1"/>
          </p:cNvPicPr>
          <p:nvPr/>
        </p:nvPicPr>
        <p:blipFill>
          <a:blip r:embed="rId3"/>
          <a:stretch>
            <a:fillRect/>
          </a:stretch>
        </p:blipFill>
        <p:spPr>
          <a:xfrm>
            <a:off x="398599" y="293370"/>
            <a:ext cx="8242300" cy="5905500"/>
          </a:xfrm>
          <a:prstGeom prst="rect">
            <a:avLst/>
          </a:prstGeom>
        </p:spPr>
      </p:pic>
      <p:sp>
        <p:nvSpPr>
          <p:cNvPr id="4" name="AutoShape 1">
            <a:extLst>
              <a:ext uri="{FF2B5EF4-FFF2-40B4-BE49-F238E27FC236}">
                <a16:creationId xmlns:a16="http://schemas.microsoft.com/office/drawing/2014/main" id="{DED11477-0A72-164D-B723-D0D6F52B213F}"/>
              </a:ext>
            </a:extLst>
          </p:cNvPr>
          <p:cNvSpPr>
            <a:spLocks noChangeArrowheads="1"/>
          </p:cNvSpPr>
          <p:nvPr/>
        </p:nvSpPr>
        <p:spPr bwMode="auto">
          <a:xfrm>
            <a:off x="1547487" y="6019034"/>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TextBox 4">
            <a:extLst>
              <a:ext uri="{FF2B5EF4-FFF2-40B4-BE49-F238E27FC236}">
                <a16:creationId xmlns:a16="http://schemas.microsoft.com/office/drawing/2014/main" id="{4F3208DB-9BAD-9D42-98F5-D6EE11D1405E}"/>
              </a:ext>
            </a:extLst>
          </p:cNvPr>
          <p:cNvSpPr txBox="1"/>
          <p:nvPr/>
        </p:nvSpPr>
        <p:spPr>
          <a:xfrm>
            <a:off x="1952786" y="5935452"/>
            <a:ext cx="6183824" cy="369332"/>
          </a:xfrm>
          <a:prstGeom prst="rect">
            <a:avLst/>
          </a:prstGeom>
          <a:noFill/>
        </p:spPr>
        <p:txBody>
          <a:bodyPr wrap="square" rtlCol="0">
            <a:spAutoFit/>
          </a:bodyPr>
          <a:lstStyle/>
          <a:p>
            <a:r>
              <a:rPr lang="en-US" dirty="0"/>
              <a:t>Example Schoolwide System to Encourage Expected Behavior  </a:t>
            </a:r>
          </a:p>
        </p:txBody>
      </p:sp>
      <p:sp>
        <p:nvSpPr>
          <p:cNvPr id="6" name="Oval 5">
            <a:extLst>
              <a:ext uri="{FF2B5EF4-FFF2-40B4-BE49-F238E27FC236}">
                <a16:creationId xmlns:a16="http://schemas.microsoft.com/office/drawing/2014/main" id="{53FA0D9D-CCE1-FF40-8586-1D138761B483}"/>
              </a:ext>
            </a:extLst>
          </p:cNvPr>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175</a:t>
            </a:r>
          </a:p>
        </p:txBody>
      </p:sp>
    </p:spTree>
    <p:extLst>
      <p:ext uri="{BB962C8B-B14F-4D97-AF65-F5344CB8AC3E}">
        <p14:creationId xmlns:p14="http://schemas.microsoft.com/office/powerpoint/2010/main" val="81000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925D9-35D1-114A-BEAB-214597C05422}"/>
              </a:ext>
            </a:extLst>
          </p:cNvPr>
          <p:cNvPicPr>
            <a:picLocks noChangeAspect="1"/>
          </p:cNvPicPr>
          <p:nvPr/>
        </p:nvPicPr>
        <p:blipFill>
          <a:blip r:embed="rId3"/>
          <a:stretch>
            <a:fillRect/>
          </a:stretch>
        </p:blipFill>
        <p:spPr>
          <a:xfrm>
            <a:off x="342900" y="210066"/>
            <a:ext cx="8458200" cy="5689600"/>
          </a:xfrm>
          <a:prstGeom prst="rect">
            <a:avLst/>
          </a:prstGeom>
        </p:spPr>
      </p:pic>
      <p:sp>
        <p:nvSpPr>
          <p:cNvPr id="4" name="AutoShape 1">
            <a:extLst>
              <a:ext uri="{FF2B5EF4-FFF2-40B4-BE49-F238E27FC236}">
                <a16:creationId xmlns:a16="http://schemas.microsoft.com/office/drawing/2014/main" id="{2C896757-615C-0042-BC2C-41228449FA5B}"/>
              </a:ext>
            </a:extLst>
          </p:cNvPr>
          <p:cNvSpPr>
            <a:spLocks noChangeArrowheads="1"/>
          </p:cNvSpPr>
          <p:nvPr/>
        </p:nvSpPr>
        <p:spPr bwMode="auto">
          <a:xfrm>
            <a:off x="2074190" y="5895975"/>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TextBox 4">
            <a:extLst>
              <a:ext uri="{FF2B5EF4-FFF2-40B4-BE49-F238E27FC236}">
                <a16:creationId xmlns:a16="http://schemas.microsoft.com/office/drawing/2014/main" id="{9C76948B-74F8-934A-8BB3-63E5E11B0FDF}"/>
              </a:ext>
            </a:extLst>
          </p:cNvPr>
          <p:cNvSpPr txBox="1"/>
          <p:nvPr/>
        </p:nvSpPr>
        <p:spPr>
          <a:xfrm>
            <a:off x="2469074" y="5902594"/>
            <a:ext cx="5636540" cy="369332"/>
          </a:xfrm>
          <a:prstGeom prst="rect">
            <a:avLst/>
          </a:prstGeom>
          <a:noFill/>
        </p:spPr>
        <p:txBody>
          <a:bodyPr wrap="square" rtlCol="0">
            <a:spAutoFit/>
          </a:bodyPr>
          <a:lstStyle/>
          <a:p>
            <a:r>
              <a:rPr lang="en-US" dirty="0"/>
              <a:t>Blank Schoolwide System to Encourage Expected Behavior</a:t>
            </a:r>
          </a:p>
        </p:txBody>
      </p:sp>
      <p:sp>
        <p:nvSpPr>
          <p:cNvPr id="6" name="Oval 5">
            <a:extLst>
              <a:ext uri="{FF2B5EF4-FFF2-40B4-BE49-F238E27FC236}">
                <a16:creationId xmlns:a16="http://schemas.microsoft.com/office/drawing/2014/main" id="{AF410204-401D-BB43-A7AC-07F0602BAF54}"/>
              </a:ext>
            </a:extLst>
          </p:cNvPr>
          <p:cNvSpPr/>
          <p:nvPr/>
        </p:nvSpPr>
        <p:spPr>
          <a:xfrm>
            <a:off x="8233798" y="586288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179</a:t>
            </a:r>
          </a:p>
        </p:txBody>
      </p:sp>
    </p:spTree>
    <p:extLst>
      <p:ext uri="{BB962C8B-B14F-4D97-AF65-F5344CB8AC3E}">
        <p14:creationId xmlns:p14="http://schemas.microsoft.com/office/powerpoint/2010/main" val="1492001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p:nvPr/>
        </p:nvGrpSpPr>
        <p:grpSpPr>
          <a:xfrm>
            <a:off x="12700" y="6211407"/>
            <a:ext cx="9144378" cy="659292"/>
            <a:chOff x="12700" y="6211407"/>
            <a:chExt cx="9144378" cy="65929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a:xfrm>
            <a:off x="457200" y="222806"/>
            <a:ext cx="8229600" cy="1143000"/>
          </a:xfrm>
        </p:spPr>
        <p:txBody>
          <a:bodyPr>
            <a:normAutofit fontScale="90000"/>
          </a:bodyPr>
          <a:lstStyle/>
          <a:p>
            <a:r>
              <a:rPr lang="en-US" dirty="0">
                <a:solidFill>
                  <a:srgbClr val="FF0000"/>
                </a:solidFill>
              </a:rPr>
              <a:t>Cautions When Developing Your Menu</a:t>
            </a:r>
          </a:p>
        </p:txBody>
      </p:sp>
      <p:sp>
        <p:nvSpPr>
          <p:cNvPr id="3" name="Content Placeholder 2"/>
          <p:cNvSpPr>
            <a:spLocks noGrp="1"/>
          </p:cNvSpPr>
          <p:nvPr>
            <p:ph idx="1"/>
          </p:nvPr>
        </p:nvSpPr>
        <p:spPr>
          <a:xfrm>
            <a:off x="457200" y="1306236"/>
            <a:ext cx="8229600" cy="4708525"/>
          </a:xfrm>
        </p:spPr>
        <p:txBody>
          <a:bodyPr>
            <a:normAutofit fontScale="70000" lnSpcReduction="20000"/>
          </a:bodyPr>
          <a:lstStyle/>
          <a:p>
            <a:pPr marL="0" indent="0" algn="ctr">
              <a:lnSpc>
                <a:spcPct val="120000"/>
              </a:lnSpc>
              <a:spcBef>
                <a:spcPts val="0"/>
              </a:spcBef>
              <a:spcAft>
                <a:spcPts val="1200"/>
              </a:spcAft>
              <a:buNone/>
            </a:pPr>
            <a:r>
              <a:rPr lang="en-US" dirty="0"/>
              <a:t>Be cautious if your reinforcement system:</a:t>
            </a:r>
          </a:p>
          <a:p>
            <a:pPr marL="514350" indent="-514350">
              <a:lnSpc>
                <a:spcPct val="120000"/>
              </a:lnSpc>
              <a:spcBef>
                <a:spcPts val="0"/>
              </a:spcBef>
              <a:spcAft>
                <a:spcPts val="600"/>
              </a:spcAft>
              <a:buClr>
                <a:srgbClr val="FF0000"/>
              </a:buClr>
              <a:buFont typeface="+mj-lt"/>
              <a:buAutoNum type="arabicPeriod"/>
            </a:pPr>
            <a:r>
              <a:rPr lang="en-US" dirty="0">
                <a:solidFill>
                  <a:srgbClr val="008000"/>
                </a:solidFill>
              </a:rPr>
              <a:t>Is so difficult or cumbersome that staff will not consistently use.  </a:t>
            </a:r>
            <a:r>
              <a:rPr lang="en-US" sz="2800" i="1" dirty="0"/>
              <a:t>Keep the system simple, doable, and yet effective.</a:t>
            </a:r>
          </a:p>
          <a:p>
            <a:pPr marL="514350" indent="-514350">
              <a:lnSpc>
                <a:spcPct val="120000"/>
              </a:lnSpc>
              <a:spcBef>
                <a:spcPts val="0"/>
              </a:spcBef>
              <a:spcAft>
                <a:spcPts val="600"/>
              </a:spcAft>
              <a:buClr>
                <a:srgbClr val="FF0000"/>
              </a:buClr>
              <a:buFont typeface="+mj-lt"/>
              <a:buAutoNum type="arabicPeriod"/>
            </a:pPr>
            <a:r>
              <a:rPr lang="en-US" dirty="0">
                <a:solidFill>
                  <a:srgbClr val="008000"/>
                </a:solidFill>
              </a:rPr>
              <a:t>Is based on an “all or nothing” criteria.  </a:t>
            </a:r>
            <a:r>
              <a:rPr lang="en-US" sz="2800" i="1" dirty="0"/>
              <a:t>“No Tardy Party” vs. “Goal Achieved or Improved On-Time Behavior”</a:t>
            </a:r>
          </a:p>
          <a:p>
            <a:pPr marL="514350" indent="-514350">
              <a:lnSpc>
                <a:spcPct val="120000"/>
              </a:lnSpc>
              <a:spcBef>
                <a:spcPts val="0"/>
              </a:spcBef>
              <a:spcAft>
                <a:spcPts val="600"/>
              </a:spcAft>
              <a:buClr>
                <a:srgbClr val="FF0000"/>
              </a:buClr>
              <a:buFont typeface="+mj-lt"/>
              <a:buAutoNum type="arabicPeriod"/>
            </a:pPr>
            <a:r>
              <a:rPr lang="en-US" dirty="0">
                <a:solidFill>
                  <a:srgbClr val="008000"/>
                </a:solidFill>
              </a:rPr>
              <a:t>Requires students to prolong their effort for extended periods of time.  </a:t>
            </a:r>
            <a:r>
              <a:rPr lang="en-US" sz="2800" i="1" dirty="0"/>
              <a:t>e.g., no absences for entire semester.</a:t>
            </a:r>
          </a:p>
          <a:p>
            <a:pPr marL="514350" indent="-514350">
              <a:lnSpc>
                <a:spcPct val="120000"/>
              </a:lnSpc>
              <a:spcBef>
                <a:spcPts val="0"/>
              </a:spcBef>
              <a:spcAft>
                <a:spcPts val="600"/>
              </a:spcAft>
              <a:buFont typeface="+mj-lt"/>
              <a:buAutoNum type="arabicPeriod"/>
            </a:pPr>
            <a:r>
              <a:rPr lang="en-US" sz="3300" dirty="0">
                <a:solidFill>
                  <a:srgbClr val="008000"/>
                </a:solidFill>
              </a:rPr>
              <a:t>Fails to motivate students at-risk or consistently recognizes those students whose behavior is consistently appropriate for long periods of time.</a:t>
            </a:r>
          </a:p>
          <a:p>
            <a:pPr marL="514350" indent="-514350">
              <a:lnSpc>
                <a:spcPct val="120000"/>
              </a:lnSpc>
              <a:spcBef>
                <a:spcPts val="0"/>
              </a:spcBef>
              <a:spcAft>
                <a:spcPts val="600"/>
              </a:spcAft>
              <a:buClr>
                <a:srgbClr val="FF0000"/>
              </a:buClr>
              <a:buFont typeface="+mj-lt"/>
              <a:buAutoNum type="arabicPeriod"/>
            </a:pPr>
            <a:r>
              <a:rPr lang="en-US" sz="3300" dirty="0">
                <a:solidFill>
                  <a:srgbClr val="008000"/>
                </a:solidFill>
              </a:rPr>
              <a:t>Becomes boring and predictable. </a:t>
            </a:r>
            <a:r>
              <a:rPr lang="en-US" sz="3100" i="1" dirty="0"/>
              <a:t>Tweak and keep it fresh</a:t>
            </a:r>
            <a:r>
              <a:rPr lang="en-US" sz="3100" dirty="0"/>
              <a:t>.</a:t>
            </a:r>
            <a:endParaRPr lang="en-US" sz="3300" dirty="0"/>
          </a:p>
        </p:txBody>
      </p:sp>
    </p:spTree>
    <p:extLst>
      <p:ext uri="{BB962C8B-B14F-4D97-AF65-F5344CB8AC3E}">
        <p14:creationId xmlns:p14="http://schemas.microsoft.com/office/powerpoint/2010/main" val="2687074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2788" y="536575"/>
            <a:ext cx="7161212" cy="938213"/>
          </a:xfrm>
        </p:spPr>
        <p:txBody>
          <a:bodyPr>
            <a:normAutofit fontScale="90000"/>
          </a:bodyPr>
          <a:lstStyle/>
          <a:p>
            <a:pPr algn="l"/>
            <a:r>
              <a:rPr lang="en-US" dirty="0">
                <a:solidFill>
                  <a:srgbClr val="008000"/>
                </a:solidFill>
              </a:rPr>
              <a:t>Discussion: </a:t>
            </a:r>
            <a:r>
              <a:rPr lang="en-US" dirty="0">
                <a:solidFill>
                  <a:srgbClr val="FF0000"/>
                </a:solidFill>
              </a:rPr>
              <a:t>Schoolwide System to Encourage Expected Behavior</a:t>
            </a:r>
          </a:p>
        </p:txBody>
      </p:sp>
      <p:sp>
        <p:nvSpPr>
          <p:cNvPr id="5" name="Content Placeholder 4"/>
          <p:cNvSpPr>
            <a:spLocks noGrp="1"/>
          </p:cNvSpPr>
          <p:nvPr>
            <p:ph idx="1"/>
          </p:nvPr>
        </p:nvSpPr>
        <p:spPr/>
        <p:txBody>
          <a:bodyPr>
            <a:normAutofit fontScale="92500" lnSpcReduction="20000"/>
          </a:bodyPr>
          <a:lstStyle/>
          <a:p>
            <a:pPr>
              <a:spcBef>
                <a:spcPts val="0"/>
              </a:spcBef>
              <a:spcAft>
                <a:spcPts val="600"/>
              </a:spcAft>
            </a:pPr>
            <a:r>
              <a:rPr lang="en-US" dirty="0">
                <a:solidFill>
                  <a:srgbClr val="008000"/>
                </a:solidFill>
              </a:rPr>
              <a:t>Review the information about a Schoolwide System to Encourage Expected Behavior on pages 173 - 178. Discuss with your team and be prepared to share:</a:t>
            </a:r>
          </a:p>
          <a:p>
            <a:pPr marL="457200" indent="-457200">
              <a:spcBef>
                <a:spcPts val="0"/>
              </a:spcBef>
              <a:spcAft>
                <a:spcPts val="600"/>
              </a:spcAft>
              <a:buFont typeface="Arial"/>
              <a:buChar char="•"/>
            </a:pPr>
            <a:r>
              <a:rPr lang="en-US" i="1" dirty="0">
                <a:solidFill>
                  <a:schemeClr val="tx1"/>
                </a:solidFill>
              </a:rPr>
              <a:t>What questions do we have about a schoolwide system to encourage students?</a:t>
            </a:r>
          </a:p>
          <a:p>
            <a:pPr marL="457200" indent="-457200">
              <a:spcBef>
                <a:spcPts val="0"/>
              </a:spcBef>
              <a:spcAft>
                <a:spcPts val="600"/>
              </a:spcAft>
              <a:buFont typeface="Arial"/>
              <a:buChar char="•"/>
            </a:pPr>
            <a:r>
              <a:rPr lang="en-US" i="1" dirty="0">
                <a:solidFill>
                  <a:schemeClr val="tx1"/>
                </a:solidFill>
              </a:rPr>
              <a:t>How will we engage staff in the creation of a schoolwide system to encourage students?</a:t>
            </a:r>
          </a:p>
          <a:p>
            <a:pPr marL="457200" indent="-457200">
              <a:spcBef>
                <a:spcPts val="0"/>
              </a:spcBef>
              <a:spcAft>
                <a:spcPts val="600"/>
              </a:spcAft>
              <a:buFont typeface="Arial"/>
              <a:buChar char="•"/>
            </a:pPr>
            <a:r>
              <a:rPr lang="en-US" i="1" dirty="0">
                <a:solidFill>
                  <a:schemeClr val="tx1"/>
                </a:solidFill>
              </a:rPr>
              <a:t>How could we use the small work group process and their draft work to gain consensus from staff? </a:t>
            </a:r>
          </a:p>
          <a:p>
            <a:endParaRPr lang="en-US" dirty="0"/>
          </a:p>
        </p:txBody>
      </p:sp>
    </p:spTree>
    <p:extLst>
      <p:ext uri="{BB962C8B-B14F-4D97-AF65-F5344CB8AC3E}">
        <p14:creationId xmlns:p14="http://schemas.microsoft.com/office/powerpoint/2010/main" val="2403039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42" y="2066925"/>
            <a:ext cx="8276094" cy="1362075"/>
          </a:xfrm>
        </p:spPr>
        <p:txBody>
          <a:bodyPr>
            <a:noAutofit/>
          </a:bodyPr>
          <a:lstStyle/>
          <a:p>
            <a:r>
              <a:rPr lang="en-US" sz="4800" dirty="0">
                <a:solidFill>
                  <a:srgbClr val="008000"/>
                </a:solidFill>
              </a:rPr>
              <a:t>Schoolwide System to Encourage Teachers to Implement SW-PBS</a:t>
            </a:r>
          </a:p>
        </p:txBody>
      </p:sp>
    </p:spTree>
    <p:extLst>
      <p:ext uri="{BB962C8B-B14F-4D97-AF65-F5344CB8AC3E}">
        <p14:creationId xmlns:p14="http://schemas.microsoft.com/office/powerpoint/2010/main" val="3058983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BBF5-0269-8B4B-8A24-FF45582F0C4D}"/>
              </a:ext>
            </a:extLst>
          </p:cNvPr>
          <p:cNvSpPr>
            <a:spLocks noGrp="1"/>
          </p:cNvSpPr>
          <p:nvPr>
            <p:ph type="title"/>
          </p:nvPr>
        </p:nvSpPr>
        <p:spPr/>
        <p:txBody>
          <a:bodyPr/>
          <a:lstStyle/>
          <a:p>
            <a:r>
              <a:rPr lang="en-US" dirty="0"/>
              <a:t>Ideas to Encourage Staff</a:t>
            </a:r>
          </a:p>
        </p:txBody>
      </p:sp>
      <p:sp>
        <p:nvSpPr>
          <p:cNvPr id="3" name="Content Placeholder 2">
            <a:extLst>
              <a:ext uri="{FF2B5EF4-FFF2-40B4-BE49-F238E27FC236}">
                <a16:creationId xmlns:a16="http://schemas.microsoft.com/office/drawing/2014/main" id="{80E4FA7D-B079-B643-8469-43BA3662CB89}"/>
              </a:ext>
            </a:extLst>
          </p:cNvPr>
          <p:cNvSpPr>
            <a:spLocks noGrp="1"/>
          </p:cNvSpPr>
          <p:nvPr>
            <p:ph idx="1"/>
          </p:nvPr>
        </p:nvSpPr>
        <p:spPr/>
        <p:txBody>
          <a:bodyPr>
            <a:normAutofit lnSpcReduction="10000"/>
          </a:bodyPr>
          <a:lstStyle/>
          <a:p>
            <a:r>
              <a:rPr lang="en-US" dirty="0"/>
              <a:t>Recognition during staff meeting or assembly</a:t>
            </a:r>
          </a:p>
          <a:p>
            <a:r>
              <a:rPr lang="en-US" dirty="0"/>
              <a:t>Ticket to school event</a:t>
            </a:r>
          </a:p>
          <a:p>
            <a:r>
              <a:rPr lang="en-US" dirty="0"/>
              <a:t>Preferred parking spot</a:t>
            </a:r>
          </a:p>
          <a:p>
            <a:r>
              <a:rPr lang="en-US" dirty="0"/>
              <a:t>School t-shirt</a:t>
            </a:r>
          </a:p>
          <a:p>
            <a:r>
              <a:rPr lang="en-US" dirty="0"/>
              <a:t>Lunch delivered</a:t>
            </a:r>
          </a:p>
          <a:p>
            <a:r>
              <a:rPr lang="en-US" dirty="0"/>
              <a:t>Release from duty</a:t>
            </a:r>
          </a:p>
          <a:p>
            <a:r>
              <a:rPr lang="en-US" dirty="0"/>
              <a:t>Principal teaches class</a:t>
            </a:r>
          </a:p>
          <a:p>
            <a:r>
              <a:rPr lang="en-US" dirty="0"/>
              <a:t>Pass to leave work early or arrive late</a:t>
            </a:r>
          </a:p>
        </p:txBody>
      </p:sp>
    </p:spTree>
    <p:extLst>
      <p:ext uri="{BB962C8B-B14F-4D97-AF65-F5344CB8AC3E}">
        <p14:creationId xmlns:p14="http://schemas.microsoft.com/office/powerpoint/2010/main" val="1067907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1866" y="1909054"/>
            <a:ext cx="8060267" cy="3154362"/>
            <a:chOff x="107451939" y="106099802"/>
            <a:chExt cx="5495097" cy="1828800"/>
          </a:xfrm>
        </p:grpSpPr>
        <p:sp>
          <p:nvSpPr>
            <p:cNvPr id="3" name="Rectangle 3" descr="5%"/>
            <p:cNvSpPr>
              <a:spLocks noChangeArrowheads="1"/>
            </p:cNvSpPr>
            <p:nvPr/>
          </p:nvSpPr>
          <p:spPr bwMode="auto">
            <a:xfrm>
              <a:off x="107451939" y="106099802"/>
              <a:ext cx="5495097" cy="1828800"/>
            </a:xfrm>
            <a:prstGeom prst="rect">
              <a:avLst/>
            </a:prstGeom>
            <a:pattFill prst="pct5">
              <a:fgClr>
                <a:srgbClr val="000000"/>
              </a:fgClr>
              <a:bgClr>
                <a:srgbClr val="FFFFFF"/>
              </a:bgClr>
            </a:pattFill>
            <a:ln w="2857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a:solidFill>
                  <a:prstClr val="black"/>
                </a:solidFill>
              </a:endParaRPr>
            </a:p>
          </p:txBody>
        </p:sp>
        <p:sp>
          <p:nvSpPr>
            <p:cNvPr id="4" name="Text Box 4"/>
            <p:cNvSpPr txBox="1">
              <a:spLocks noChangeArrowheads="1"/>
            </p:cNvSpPr>
            <p:nvPr/>
          </p:nvSpPr>
          <p:spPr bwMode="auto">
            <a:xfrm>
              <a:off x="108223050" y="107607100"/>
              <a:ext cx="3917950"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solidFill>
                    <a:srgbClr val="000000"/>
                  </a:solidFill>
                  <a:latin typeface="Engravers MT" pitchFamily="18" charset="0"/>
                  <a:cs typeface="Arial" pitchFamily="34" charset="0"/>
                </a:rPr>
                <a:t>DR. DUNHAM DOLLAR</a:t>
              </a:r>
              <a:endParaRPr lang="en-US">
                <a:solidFill>
                  <a:prstClr val="black"/>
                </a:solidFill>
                <a:latin typeface="Arial" pitchFamily="34" charset="0"/>
                <a:cs typeface="Arial" pitchFamily="34" charset="0"/>
              </a:endParaRPr>
            </a:p>
          </p:txBody>
        </p:sp>
        <p:sp>
          <p:nvSpPr>
            <p:cNvPr id="5" name="Rectangle 5"/>
            <p:cNvSpPr>
              <a:spLocks noChangeArrowheads="1"/>
            </p:cNvSpPr>
            <p:nvPr/>
          </p:nvSpPr>
          <p:spPr bwMode="auto">
            <a:xfrm>
              <a:off x="107861100" y="106546650"/>
              <a:ext cx="4562475" cy="847725"/>
            </a:xfrm>
            <a:prstGeom prst="rect">
              <a:avLst/>
            </a:prstGeom>
            <a:solidFill>
              <a:srgbClr val="D9D9D9"/>
            </a:solidFill>
            <a:ln w="2857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a:solidFill>
                  <a:prstClr val="black"/>
                </a:solidFill>
              </a:endParaRPr>
            </a:p>
          </p:txBody>
        </p:sp>
        <p:sp>
          <p:nvSpPr>
            <p:cNvPr id="6" name="Text Box 6"/>
            <p:cNvSpPr txBox="1">
              <a:spLocks noChangeArrowheads="1"/>
            </p:cNvSpPr>
            <p:nvPr/>
          </p:nvSpPr>
          <p:spPr bwMode="auto">
            <a:xfrm>
              <a:off x="111061500" y="106733975"/>
              <a:ext cx="8890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200">
                  <a:solidFill>
                    <a:srgbClr val="000000"/>
                  </a:solidFill>
                  <a:latin typeface="Engravers MT" pitchFamily="18" charset="0"/>
                  <a:cs typeface="Arial" pitchFamily="34" charset="0"/>
                </a:rPr>
                <a:t>ONE</a:t>
              </a:r>
              <a:endParaRPr lang="en-US">
                <a:solidFill>
                  <a:prstClr val="black"/>
                </a:solidFill>
                <a:latin typeface="Arial" pitchFamily="34" charset="0"/>
                <a:cs typeface="Arial" pitchFamily="34" charset="0"/>
              </a:endParaRPr>
            </a:p>
          </p:txBody>
        </p:sp>
        <p:sp>
          <p:nvSpPr>
            <p:cNvPr id="7" name="Text Box 7"/>
            <p:cNvSpPr txBox="1">
              <a:spLocks noChangeArrowheads="1"/>
            </p:cNvSpPr>
            <p:nvPr/>
          </p:nvSpPr>
          <p:spPr bwMode="auto">
            <a:xfrm>
              <a:off x="107918250" y="106629200"/>
              <a:ext cx="1571625" cy="673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sz="1200" dirty="0">
                  <a:solidFill>
                    <a:srgbClr val="000000"/>
                  </a:solidFill>
                  <a:latin typeface="Engravers MT" pitchFamily="18" charset="0"/>
                  <a:cs typeface="Arial" pitchFamily="34" charset="0"/>
                </a:rPr>
                <a:t>Franklin    Elementary School</a:t>
              </a:r>
              <a:endParaRPr lang="en-US" dirty="0">
                <a:solidFill>
                  <a:prstClr val="black"/>
                </a:solidFill>
                <a:latin typeface="Arial" pitchFamily="34" charset="0"/>
                <a:cs typeface="Arial" pitchFamily="34" charset="0"/>
              </a:endParaRPr>
            </a:p>
          </p:txBody>
        </p:sp>
        <p:grpSp>
          <p:nvGrpSpPr>
            <p:cNvPr id="8" name="Group 8"/>
            <p:cNvGrpSpPr>
              <a:grpSpLocks/>
            </p:cNvGrpSpPr>
            <p:nvPr/>
          </p:nvGrpSpPr>
          <p:grpSpPr bwMode="auto">
            <a:xfrm>
              <a:off x="107575350" y="106178350"/>
              <a:ext cx="482600" cy="571500"/>
              <a:chOff x="108242100" y="106140250"/>
              <a:chExt cx="482600" cy="571500"/>
            </a:xfrm>
          </p:grpSpPr>
          <p:sp>
            <p:nvSpPr>
              <p:cNvPr id="18" name="AutoShape 9"/>
              <p:cNvSpPr>
                <a:spLocks noChangeArrowheads="1"/>
              </p:cNvSpPr>
              <p:nvPr/>
            </p:nvSpPr>
            <p:spPr bwMode="auto">
              <a:xfrm>
                <a:off x="108242100" y="106140250"/>
                <a:ext cx="482600" cy="571500"/>
              </a:xfrm>
              <a:prstGeom prst="star24">
                <a:avLst>
                  <a:gd name="adj" fmla="val 37500"/>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a:solidFill>
                    <a:prstClr val="black"/>
                  </a:solidFill>
                </a:endParaRPr>
              </a:p>
            </p:txBody>
          </p:sp>
          <p:sp>
            <p:nvSpPr>
              <p:cNvPr id="19" name="Text Box 10"/>
              <p:cNvSpPr txBox="1">
                <a:spLocks noChangeArrowheads="1"/>
              </p:cNvSpPr>
              <p:nvPr/>
            </p:nvSpPr>
            <p:spPr bwMode="auto">
              <a:xfrm>
                <a:off x="108337350" y="106203750"/>
                <a:ext cx="2286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a:solidFill>
                      <a:srgbClr val="000000"/>
                    </a:solidFill>
                    <a:latin typeface="Engravers MT" pitchFamily="18" charset="0"/>
                    <a:cs typeface="Arial" pitchFamily="34" charset="0"/>
                  </a:rPr>
                  <a:t>1</a:t>
                </a:r>
                <a:endParaRPr lang="en-US">
                  <a:solidFill>
                    <a:prstClr val="black"/>
                  </a:solidFill>
                  <a:latin typeface="Arial" pitchFamily="34" charset="0"/>
                  <a:cs typeface="Arial" pitchFamily="34" charset="0"/>
                </a:endParaRPr>
              </a:p>
            </p:txBody>
          </p:sp>
        </p:grpSp>
        <p:pic>
          <p:nvPicPr>
            <p:cNvPr id="1035" name="Picture 11" descr="Dr"/>
            <p:cNvPicPr>
              <a:picLocks noChangeAspect="1" noChangeArrowheads="1"/>
            </p:cNvPicPr>
            <p:nvPr/>
          </p:nvPicPr>
          <p:blipFill>
            <a:blip r:embed="rId3" cstate="print">
              <a:extLst>
                <a:ext uri="{28A0092B-C50C-407E-A947-70E740481C1C}">
                  <a14:useLocalDpi xmlns:a14="http://schemas.microsoft.com/office/drawing/2010/main" val="0"/>
                </a:ext>
              </a:extLst>
            </a:blip>
            <a:srcRect l="11998" t="13812" r="20695" b="29059"/>
            <a:stretch>
              <a:fillRect/>
            </a:stretch>
          </p:blipFill>
          <p:spPr bwMode="auto">
            <a:xfrm>
              <a:off x="109689306" y="106181450"/>
              <a:ext cx="906063" cy="1285950"/>
            </a:xfrm>
            <a:prstGeom prst="rect">
              <a:avLst/>
            </a:prstGeom>
            <a:noFill/>
            <a:ln w="114300" algn="in">
              <a:solidFill>
                <a:srgbClr val="FFFF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EECE1"/>
                    </a:outerShdw>
                  </a:effectLst>
                </a14:hiddenEffects>
              </a:ext>
            </a:extLst>
          </p:spPr>
        </p:pic>
        <p:grpSp>
          <p:nvGrpSpPr>
            <p:cNvPr id="9" name="Group 12"/>
            <p:cNvGrpSpPr>
              <a:grpSpLocks/>
            </p:cNvGrpSpPr>
            <p:nvPr/>
          </p:nvGrpSpPr>
          <p:grpSpPr bwMode="auto">
            <a:xfrm>
              <a:off x="107575350" y="107232450"/>
              <a:ext cx="482600" cy="571500"/>
              <a:chOff x="108356400" y="106254550"/>
              <a:chExt cx="482600" cy="571500"/>
            </a:xfrm>
          </p:grpSpPr>
          <p:sp>
            <p:nvSpPr>
              <p:cNvPr id="16" name="AutoShape 13"/>
              <p:cNvSpPr>
                <a:spLocks noChangeArrowheads="1"/>
              </p:cNvSpPr>
              <p:nvPr/>
            </p:nvSpPr>
            <p:spPr bwMode="auto">
              <a:xfrm>
                <a:off x="108356400" y="106254550"/>
                <a:ext cx="482600" cy="571500"/>
              </a:xfrm>
              <a:prstGeom prst="star24">
                <a:avLst>
                  <a:gd name="adj" fmla="val 37500"/>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a:solidFill>
                    <a:prstClr val="black"/>
                  </a:solidFill>
                </a:endParaRPr>
              </a:p>
            </p:txBody>
          </p:sp>
          <p:sp>
            <p:nvSpPr>
              <p:cNvPr id="17" name="Text Box 14"/>
              <p:cNvSpPr txBox="1">
                <a:spLocks noChangeArrowheads="1"/>
              </p:cNvSpPr>
              <p:nvPr/>
            </p:nvSpPr>
            <p:spPr bwMode="auto">
              <a:xfrm>
                <a:off x="108451650" y="106318050"/>
                <a:ext cx="2286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a:solidFill>
                      <a:srgbClr val="000000"/>
                    </a:solidFill>
                    <a:latin typeface="Engravers MT" pitchFamily="18" charset="0"/>
                    <a:cs typeface="Arial" pitchFamily="34" charset="0"/>
                  </a:rPr>
                  <a:t>1</a:t>
                </a:r>
                <a:endParaRPr lang="en-US">
                  <a:solidFill>
                    <a:prstClr val="black"/>
                  </a:solidFill>
                  <a:latin typeface="Arial" pitchFamily="34" charset="0"/>
                  <a:cs typeface="Arial" pitchFamily="34" charset="0"/>
                </a:endParaRPr>
              </a:p>
            </p:txBody>
          </p:sp>
        </p:grpSp>
        <p:grpSp>
          <p:nvGrpSpPr>
            <p:cNvPr id="10" name="Group 15"/>
            <p:cNvGrpSpPr>
              <a:grpSpLocks/>
            </p:cNvGrpSpPr>
            <p:nvPr/>
          </p:nvGrpSpPr>
          <p:grpSpPr bwMode="auto">
            <a:xfrm>
              <a:off x="112248950" y="107270550"/>
              <a:ext cx="482600" cy="571500"/>
              <a:chOff x="108585000" y="106483150"/>
              <a:chExt cx="482600" cy="571500"/>
            </a:xfrm>
          </p:grpSpPr>
          <p:sp>
            <p:nvSpPr>
              <p:cNvPr id="14" name="AutoShape 16"/>
              <p:cNvSpPr>
                <a:spLocks noChangeArrowheads="1"/>
              </p:cNvSpPr>
              <p:nvPr/>
            </p:nvSpPr>
            <p:spPr bwMode="auto">
              <a:xfrm>
                <a:off x="108585000" y="106483150"/>
                <a:ext cx="482600" cy="571500"/>
              </a:xfrm>
              <a:prstGeom prst="star24">
                <a:avLst>
                  <a:gd name="adj" fmla="val 37500"/>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a:solidFill>
                    <a:prstClr val="black"/>
                  </a:solidFill>
                </a:endParaRPr>
              </a:p>
            </p:txBody>
          </p:sp>
          <p:sp>
            <p:nvSpPr>
              <p:cNvPr id="15" name="Text Box 17"/>
              <p:cNvSpPr txBox="1">
                <a:spLocks noChangeArrowheads="1"/>
              </p:cNvSpPr>
              <p:nvPr/>
            </p:nvSpPr>
            <p:spPr bwMode="auto">
              <a:xfrm>
                <a:off x="108680250" y="106546650"/>
                <a:ext cx="2286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a:solidFill>
                      <a:srgbClr val="000000"/>
                    </a:solidFill>
                    <a:latin typeface="Engravers MT" pitchFamily="18" charset="0"/>
                    <a:cs typeface="Arial" pitchFamily="34" charset="0"/>
                  </a:rPr>
                  <a:t>1</a:t>
                </a:r>
                <a:endParaRPr lang="en-US">
                  <a:solidFill>
                    <a:prstClr val="black"/>
                  </a:solidFill>
                  <a:latin typeface="Arial" pitchFamily="34" charset="0"/>
                  <a:cs typeface="Arial" pitchFamily="34" charset="0"/>
                </a:endParaRPr>
              </a:p>
            </p:txBody>
          </p:sp>
        </p:grpSp>
        <p:grpSp>
          <p:nvGrpSpPr>
            <p:cNvPr id="11" name="Group 18"/>
            <p:cNvGrpSpPr>
              <a:grpSpLocks/>
            </p:cNvGrpSpPr>
            <p:nvPr/>
          </p:nvGrpSpPr>
          <p:grpSpPr bwMode="auto">
            <a:xfrm>
              <a:off x="112252125" y="106178350"/>
              <a:ext cx="482600" cy="571500"/>
              <a:chOff x="108470700" y="106368850"/>
              <a:chExt cx="482600" cy="571500"/>
            </a:xfrm>
          </p:grpSpPr>
          <p:sp>
            <p:nvSpPr>
              <p:cNvPr id="12" name="AutoShape 19"/>
              <p:cNvSpPr>
                <a:spLocks noChangeArrowheads="1"/>
              </p:cNvSpPr>
              <p:nvPr/>
            </p:nvSpPr>
            <p:spPr bwMode="auto">
              <a:xfrm>
                <a:off x="108470700" y="106368850"/>
                <a:ext cx="482600" cy="571500"/>
              </a:xfrm>
              <a:prstGeom prst="star24">
                <a:avLst>
                  <a:gd name="adj" fmla="val 37500"/>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a:solidFill>
                    <a:prstClr val="black"/>
                  </a:solidFill>
                </a:endParaRPr>
              </a:p>
            </p:txBody>
          </p:sp>
          <p:sp>
            <p:nvSpPr>
              <p:cNvPr id="13" name="Text Box 20"/>
              <p:cNvSpPr txBox="1">
                <a:spLocks noChangeArrowheads="1"/>
              </p:cNvSpPr>
              <p:nvPr/>
            </p:nvSpPr>
            <p:spPr bwMode="auto">
              <a:xfrm>
                <a:off x="108565950" y="106432350"/>
                <a:ext cx="2286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sz="2400">
                    <a:solidFill>
                      <a:srgbClr val="000000"/>
                    </a:solidFill>
                    <a:latin typeface="Engravers MT" pitchFamily="18" charset="0"/>
                    <a:cs typeface="Arial" pitchFamily="34" charset="0"/>
                  </a:rPr>
                  <a:t>1</a:t>
                </a:r>
                <a:endParaRPr lang="en-US">
                  <a:solidFill>
                    <a:prstClr val="black"/>
                  </a:solidFill>
                  <a:latin typeface="Arial" pitchFamily="34" charset="0"/>
                  <a:cs typeface="Arial" pitchFamily="34" charset="0"/>
                </a:endParaRPr>
              </a:p>
            </p:txBody>
          </p:sp>
        </p:grpSp>
      </p:grpSp>
      <p:sp>
        <p:nvSpPr>
          <p:cNvPr id="20" name="Title 19"/>
          <p:cNvSpPr>
            <a:spLocks noGrp="1"/>
          </p:cNvSpPr>
          <p:nvPr>
            <p:ph type="title"/>
          </p:nvPr>
        </p:nvSpPr>
        <p:spPr/>
        <p:txBody>
          <a:bodyPr/>
          <a:lstStyle/>
          <a:p>
            <a:r>
              <a:rPr lang="en-US" dirty="0"/>
              <a:t>Teacher Tangible</a:t>
            </a:r>
          </a:p>
        </p:txBody>
      </p:sp>
    </p:spTree>
    <p:extLst>
      <p:ext uri="{BB962C8B-B14F-4D97-AF65-F5344CB8AC3E}">
        <p14:creationId xmlns:p14="http://schemas.microsoft.com/office/powerpoint/2010/main" val="454993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6095850"/>
              </p:ext>
            </p:extLst>
          </p:nvPr>
        </p:nvGraphicFramePr>
        <p:xfrm>
          <a:off x="1457981" y="1387476"/>
          <a:ext cx="6228037" cy="4556946"/>
        </p:xfrm>
        <a:graphic>
          <a:graphicData uri="http://schemas.openxmlformats.org/drawingml/2006/table">
            <a:tbl>
              <a:tblPr/>
              <a:tblGrid>
                <a:gridCol w="893342">
                  <a:extLst>
                    <a:ext uri="{9D8B030D-6E8A-4147-A177-3AD203B41FA5}">
                      <a16:colId xmlns:a16="http://schemas.microsoft.com/office/drawing/2014/main" val="20000"/>
                    </a:ext>
                  </a:extLst>
                </a:gridCol>
                <a:gridCol w="867985">
                  <a:extLst>
                    <a:ext uri="{9D8B030D-6E8A-4147-A177-3AD203B41FA5}">
                      <a16:colId xmlns:a16="http://schemas.microsoft.com/office/drawing/2014/main" val="20001"/>
                    </a:ext>
                  </a:extLst>
                </a:gridCol>
                <a:gridCol w="893342">
                  <a:extLst>
                    <a:ext uri="{9D8B030D-6E8A-4147-A177-3AD203B41FA5}">
                      <a16:colId xmlns:a16="http://schemas.microsoft.com/office/drawing/2014/main" val="20002"/>
                    </a:ext>
                  </a:extLst>
                </a:gridCol>
                <a:gridCol w="893342">
                  <a:extLst>
                    <a:ext uri="{9D8B030D-6E8A-4147-A177-3AD203B41FA5}">
                      <a16:colId xmlns:a16="http://schemas.microsoft.com/office/drawing/2014/main" val="20003"/>
                    </a:ext>
                  </a:extLst>
                </a:gridCol>
                <a:gridCol w="893342">
                  <a:extLst>
                    <a:ext uri="{9D8B030D-6E8A-4147-A177-3AD203B41FA5}">
                      <a16:colId xmlns:a16="http://schemas.microsoft.com/office/drawing/2014/main" val="20004"/>
                    </a:ext>
                  </a:extLst>
                </a:gridCol>
                <a:gridCol w="893342">
                  <a:extLst>
                    <a:ext uri="{9D8B030D-6E8A-4147-A177-3AD203B41FA5}">
                      <a16:colId xmlns:a16="http://schemas.microsoft.com/office/drawing/2014/main" val="20005"/>
                    </a:ext>
                  </a:extLst>
                </a:gridCol>
                <a:gridCol w="893342">
                  <a:extLst>
                    <a:ext uri="{9D8B030D-6E8A-4147-A177-3AD203B41FA5}">
                      <a16:colId xmlns:a16="http://schemas.microsoft.com/office/drawing/2014/main" val="20006"/>
                    </a:ext>
                  </a:extLst>
                </a:gridCol>
              </a:tblGrid>
              <a:tr h="391797">
                <a:tc>
                  <a:txBody>
                    <a:bodyPr/>
                    <a:lstStyle/>
                    <a:p>
                      <a:pPr marR="0" indent="0" algn="ctr" rtl="0">
                        <a:lnSpc>
                          <a:spcPct val="119000"/>
                        </a:lnSpc>
                        <a:spcBef>
                          <a:spcPts val="0"/>
                        </a:spcBef>
                        <a:spcAft>
                          <a:spcPts val="600"/>
                        </a:spcAft>
                      </a:pPr>
                      <a:r>
                        <a:rPr lang="en-US" sz="1800" b="1" kern="1400" dirty="0">
                          <a:solidFill>
                            <a:srgbClr val="000000"/>
                          </a:solidFill>
                          <a:effectLst/>
                          <a:latin typeface="Calibri"/>
                        </a:rPr>
                        <a:t>10</a:t>
                      </a:r>
                      <a:endParaRPr lang="en-US" sz="800" kern="1400" dirty="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800" b="1" kern="1400">
                          <a:solidFill>
                            <a:srgbClr val="000000"/>
                          </a:solidFill>
                          <a:effectLst/>
                          <a:latin typeface="Calibri"/>
                        </a:rPr>
                        <a:t>15</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800" b="1" kern="1400">
                          <a:solidFill>
                            <a:srgbClr val="000000"/>
                          </a:solidFill>
                          <a:effectLst/>
                          <a:latin typeface="Calibri"/>
                        </a:rPr>
                        <a:t>20</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800" b="1" kern="1400" dirty="0">
                          <a:solidFill>
                            <a:srgbClr val="000000"/>
                          </a:solidFill>
                          <a:effectLst/>
                          <a:latin typeface="Calibri"/>
                        </a:rPr>
                        <a:t>25</a:t>
                      </a:r>
                      <a:endParaRPr lang="en-US" sz="800" kern="1400" dirty="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800" b="1" kern="1400">
                          <a:solidFill>
                            <a:srgbClr val="000000"/>
                          </a:solidFill>
                          <a:effectLst/>
                          <a:latin typeface="Calibri"/>
                        </a:rPr>
                        <a:t>30</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800" b="1" kern="1400" dirty="0">
                          <a:solidFill>
                            <a:srgbClr val="000000"/>
                          </a:solidFill>
                          <a:effectLst/>
                          <a:latin typeface="Calibri"/>
                        </a:rPr>
                        <a:t>40</a:t>
                      </a:r>
                      <a:endParaRPr lang="en-US" sz="800" kern="1400" dirty="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800" b="1" kern="1400">
                          <a:solidFill>
                            <a:srgbClr val="000000"/>
                          </a:solidFill>
                          <a:effectLst/>
                          <a:latin typeface="Calibri"/>
                        </a:rPr>
                        <a:t>50</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012637">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Take and pick up students from Encore classes for 1 day</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Free pass for one duty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Dust a </a:t>
                      </a:r>
                      <a:endParaRPr lang="en-US" sz="800" kern="1400">
                        <a:solidFill>
                          <a:srgbClr val="000000"/>
                        </a:solidFill>
                        <a:effectLst/>
                        <a:latin typeface="Calibri"/>
                      </a:endParaRPr>
                    </a:p>
                    <a:p>
                      <a:pPr marR="0" indent="0" algn="ctr" rtl="0">
                        <a:lnSpc>
                          <a:spcPct val="119000"/>
                        </a:lnSpc>
                        <a:spcBef>
                          <a:spcPts val="0"/>
                        </a:spcBef>
                        <a:spcAft>
                          <a:spcPts val="600"/>
                        </a:spcAft>
                      </a:pPr>
                      <a:r>
                        <a:rPr lang="en-US" sz="1100" kern="1400">
                          <a:solidFill>
                            <a:srgbClr val="000000"/>
                          </a:solidFill>
                          <a:effectLst/>
                          <a:latin typeface="Times New Roman"/>
                        </a:rPr>
                        <a:t>classroom</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Free pass for duty (2 days)</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Reserve parking spot for 1 week</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Leave 30 minutes early on Friday</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dirty="0">
                          <a:solidFill>
                            <a:srgbClr val="000000"/>
                          </a:solidFill>
                          <a:effectLst/>
                          <a:latin typeface="Times New Roman"/>
                        </a:rPr>
                        <a:t>Jean Pass for entire staff for 1 day</a:t>
                      </a:r>
                      <a:endParaRPr lang="en-US" sz="800" kern="1400" dirty="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5990">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Copy 3 class sets of papers</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Extra time for lunch (15 minutes)</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Jean pass for a day</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1 day of    graded and filed papers</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Papers copied for one week</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Jean pass for entire week</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Flip Flop pass for entire staff for 1 day</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5252">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Favorite snack or candy bar</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Read to          a class</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Sweatpants pass for a day</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Sweatpants pass for entire staff for one day</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65144">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Free 32 oz. </a:t>
                      </a:r>
                      <a:endParaRPr lang="en-US" sz="800" kern="1400">
                        <a:solidFill>
                          <a:srgbClr val="000000"/>
                        </a:solidFill>
                        <a:effectLst/>
                        <a:latin typeface="Calibri"/>
                      </a:endParaRPr>
                    </a:p>
                    <a:p>
                      <a:pPr marR="0" indent="0" algn="ctr" rtl="0">
                        <a:lnSpc>
                          <a:spcPct val="119000"/>
                        </a:lnSpc>
                        <a:spcBef>
                          <a:spcPts val="0"/>
                        </a:spcBef>
                        <a:spcAft>
                          <a:spcPts val="600"/>
                        </a:spcAft>
                      </a:pPr>
                      <a:r>
                        <a:rPr lang="en-US" sz="1100" kern="1400">
                          <a:solidFill>
                            <a:srgbClr val="000000"/>
                          </a:solidFill>
                          <a:effectLst/>
                          <a:latin typeface="Times New Roman"/>
                        </a:rPr>
                        <a:t>soda</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Flip flop pass for a day</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65144">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a:solidFill>
                            <a:srgbClr val="000000"/>
                          </a:solidFill>
                          <a:effectLst/>
                          <a:latin typeface="Times New Roman"/>
                        </a:rPr>
                        <a:t> </a:t>
                      </a:r>
                      <a:endParaRPr lang="en-US" sz="800" kern="140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600"/>
                        </a:spcAft>
                      </a:pPr>
                      <a:r>
                        <a:rPr lang="en-US" sz="1100" kern="1400" dirty="0">
                          <a:solidFill>
                            <a:srgbClr val="000000"/>
                          </a:solidFill>
                          <a:effectLst/>
                          <a:latin typeface="Times New Roman"/>
                        </a:rPr>
                        <a:t> </a:t>
                      </a:r>
                      <a:endParaRPr lang="en-US" sz="800" kern="1400" dirty="0">
                        <a:solidFill>
                          <a:srgbClr val="000000"/>
                        </a:solidFill>
                        <a:effectLst/>
                        <a:latin typeface="Calibri"/>
                      </a:endParaRPr>
                    </a:p>
                  </a:txBody>
                  <a:tcPr marL="27589" marR="27589" marT="27589" marB="275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3" name="Control 1"/>
          <p:cNvSpPr>
            <a:spLocks noChangeArrowheads="1" noChangeShapeType="1"/>
          </p:cNvSpPr>
          <p:nvPr/>
        </p:nvSpPr>
        <p:spPr bwMode="auto">
          <a:xfrm>
            <a:off x="2403475" y="2971800"/>
            <a:ext cx="8256588" cy="5929313"/>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defTabSz="914400"/>
            <a:endParaRPr lang="en-US">
              <a:solidFill>
                <a:prstClr val="black"/>
              </a:solidFill>
            </a:endParaRPr>
          </a:p>
        </p:txBody>
      </p:sp>
      <p:sp>
        <p:nvSpPr>
          <p:cNvPr id="5" name="Title 4"/>
          <p:cNvSpPr>
            <a:spLocks noGrp="1"/>
          </p:cNvSpPr>
          <p:nvPr>
            <p:ph type="title"/>
          </p:nvPr>
        </p:nvSpPr>
        <p:spPr/>
        <p:txBody>
          <a:bodyPr/>
          <a:lstStyle/>
          <a:p>
            <a:r>
              <a:rPr lang="en-US"/>
              <a:t>Dr. Dunham’s Dollars</a:t>
            </a:r>
            <a:endParaRPr lang="en-US" dirty="0"/>
          </a:p>
        </p:txBody>
      </p:sp>
    </p:spTree>
    <p:extLst>
      <p:ext uri="{BB962C8B-B14F-4D97-AF65-F5344CB8AC3E}">
        <p14:creationId xmlns:p14="http://schemas.microsoft.com/office/powerpoint/2010/main" val="78083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4783138"/>
          </a:xfrm>
        </p:spPr>
        <p:txBody>
          <a:bodyPr>
            <a:normAutofit fontScale="70000" lnSpcReduction="20000"/>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2400" i="1" dirty="0">
              <a:solidFill>
                <a:srgbClr val="008000"/>
              </a:solidFill>
              <a:latin typeface="Calibri" charset="0"/>
            </a:endParaRPr>
          </a:p>
          <a:p>
            <a:pPr>
              <a:spcBef>
                <a:spcPct val="0"/>
              </a:spcBef>
              <a:spcAft>
                <a:spcPts val="600"/>
              </a:spcAft>
            </a:pPr>
            <a:r>
              <a:rPr lang="en-US" dirty="0"/>
              <a:t>Understand and explain to others the importance and impact of both contingent and non-contingent attention on student behavior and school climate.</a:t>
            </a:r>
          </a:p>
          <a:p>
            <a:pPr lvl="0"/>
            <a:r>
              <a:rPr lang="en-US" dirty="0"/>
              <a:t>Use preferred adult behaviors to build relationships and positive school climate and effectively interact with students when talking about behavior.</a:t>
            </a:r>
          </a:p>
          <a:p>
            <a:pPr lvl="0"/>
            <a:r>
              <a:rPr lang="en-US" dirty="0"/>
              <a:t>Demonstrate specific, positive feedback that explicitly describes behavior and uses rationales.</a:t>
            </a:r>
          </a:p>
          <a:p>
            <a:pPr lvl="0"/>
            <a:r>
              <a:rPr lang="en-US" dirty="0"/>
              <a:t>Develop a tangible reinforcement system to enhance your use of specific, positive feedback.</a:t>
            </a:r>
          </a:p>
          <a:p>
            <a:pPr lvl="0"/>
            <a:r>
              <a:rPr lang="en-US" dirty="0"/>
              <a:t>Develop and implement an effective menu or continuum of positive reinforcement that serves to motivate all students across settings.</a:t>
            </a:r>
          </a:p>
          <a:p>
            <a:pPr lvl="0"/>
            <a:r>
              <a:rPr lang="en-US" dirty="0"/>
              <a:t>Monitor staff ’s use of encouragement strategies with students.</a:t>
            </a:r>
          </a:p>
          <a:p>
            <a:pPr>
              <a:spcBef>
                <a:spcPct val="0"/>
              </a:spcBef>
              <a:spcAft>
                <a:spcPts val="600"/>
              </a:spcAft>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3564601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59835"/>
            <a:ext cx="8229600" cy="5824031"/>
          </a:xfrm>
        </p:spPr>
        <p:txBody>
          <a:bodyPr>
            <a:normAutofit fontScale="85000" lnSpcReduction="20000"/>
          </a:bodyPr>
          <a:lstStyle/>
          <a:p>
            <a:pPr marL="0" indent="0" algn="ctr">
              <a:buNone/>
            </a:pPr>
            <a:r>
              <a:rPr lang="en-US" dirty="0"/>
              <a:t>“</a:t>
            </a:r>
            <a:r>
              <a:rPr lang="en-US" i="1" dirty="0"/>
              <a:t>This is definitely working! We talk a lot about students needing recognition and positive reinforcement but too many times we forget about the teachers needing it, also.   When a teacher's morale goes south, we need to find some way to change the direction.  By recognizing the teachers we see a lot more student recognition so we try to do everything we can to have teachers recognize the students. We're not perfect and it's not always 100% upbeat, but those down times are few and far between.  During our back to school night/open house we did rotations for the parents every 20 minutes.  One of those rotations was SW-PBS.  Teachers had a </a:t>
            </a:r>
            <a:r>
              <a:rPr lang="en-US" i="1" dirty="0" err="1"/>
              <a:t>powerpoint</a:t>
            </a:r>
            <a:r>
              <a:rPr lang="en-US" i="1" dirty="0"/>
              <a:t>/flipchart, gave out discipline handbooks, discussed SW-PBS and let the parents see an actual lesson. </a:t>
            </a:r>
          </a:p>
          <a:p>
            <a:pPr marL="0" indent="0" algn="ctr">
              <a:buNone/>
            </a:pPr>
            <a:r>
              <a:rPr lang="en-US" i="1" dirty="0">
                <a:solidFill>
                  <a:srgbClr val="FF0000"/>
                </a:solidFill>
              </a:rPr>
              <a:t> It was great!!</a:t>
            </a:r>
            <a:r>
              <a:rPr lang="en-US" i="1" dirty="0"/>
              <a:t>”</a:t>
            </a:r>
          </a:p>
        </p:txBody>
      </p:sp>
    </p:spTree>
    <p:extLst>
      <p:ext uri="{BB962C8B-B14F-4D97-AF65-F5344CB8AC3E}">
        <p14:creationId xmlns:p14="http://schemas.microsoft.com/office/powerpoint/2010/main" val="906194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7530321"/>
              </p:ext>
            </p:extLst>
          </p:nvPr>
        </p:nvGraphicFramePr>
        <p:xfrm>
          <a:off x="457201" y="914400"/>
          <a:ext cx="8229599" cy="4858206"/>
        </p:xfrm>
        <a:graphic>
          <a:graphicData uri="http://schemas.openxmlformats.org/drawingml/2006/table">
            <a:tbl>
              <a:tblPr/>
              <a:tblGrid>
                <a:gridCol w="900513">
                  <a:extLst>
                    <a:ext uri="{9D8B030D-6E8A-4147-A177-3AD203B41FA5}">
                      <a16:colId xmlns:a16="http://schemas.microsoft.com/office/drawing/2014/main" val="20000"/>
                    </a:ext>
                  </a:extLst>
                </a:gridCol>
                <a:gridCol w="794759">
                  <a:extLst>
                    <a:ext uri="{9D8B030D-6E8A-4147-A177-3AD203B41FA5}">
                      <a16:colId xmlns:a16="http://schemas.microsoft.com/office/drawing/2014/main" val="20001"/>
                    </a:ext>
                  </a:extLst>
                </a:gridCol>
                <a:gridCol w="1059145">
                  <a:extLst>
                    <a:ext uri="{9D8B030D-6E8A-4147-A177-3AD203B41FA5}">
                      <a16:colId xmlns:a16="http://schemas.microsoft.com/office/drawing/2014/main" val="20002"/>
                    </a:ext>
                  </a:extLst>
                </a:gridCol>
                <a:gridCol w="1112021">
                  <a:extLst>
                    <a:ext uri="{9D8B030D-6E8A-4147-A177-3AD203B41FA5}">
                      <a16:colId xmlns:a16="http://schemas.microsoft.com/office/drawing/2014/main" val="20003"/>
                    </a:ext>
                  </a:extLst>
                </a:gridCol>
                <a:gridCol w="1113623">
                  <a:extLst>
                    <a:ext uri="{9D8B030D-6E8A-4147-A177-3AD203B41FA5}">
                      <a16:colId xmlns:a16="http://schemas.microsoft.com/office/drawing/2014/main" val="20004"/>
                    </a:ext>
                  </a:extLst>
                </a:gridCol>
                <a:gridCol w="942174">
                  <a:extLst>
                    <a:ext uri="{9D8B030D-6E8A-4147-A177-3AD203B41FA5}">
                      <a16:colId xmlns:a16="http://schemas.microsoft.com/office/drawing/2014/main" val="20005"/>
                    </a:ext>
                  </a:extLst>
                </a:gridCol>
                <a:gridCol w="592864">
                  <a:extLst>
                    <a:ext uri="{9D8B030D-6E8A-4147-A177-3AD203B41FA5}">
                      <a16:colId xmlns:a16="http://schemas.microsoft.com/office/drawing/2014/main" val="20006"/>
                    </a:ext>
                  </a:extLst>
                </a:gridCol>
                <a:gridCol w="1022291">
                  <a:extLst>
                    <a:ext uri="{9D8B030D-6E8A-4147-A177-3AD203B41FA5}">
                      <a16:colId xmlns:a16="http://schemas.microsoft.com/office/drawing/2014/main" val="20007"/>
                    </a:ext>
                  </a:extLst>
                </a:gridCol>
                <a:gridCol w="692209">
                  <a:extLst>
                    <a:ext uri="{9D8B030D-6E8A-4147-A177-3AD203B41FA5}">
                      <a16:colId xmlns:a16="http://schemas.microsoft.com/office/drawing/2014/main" val="20008"/>
                    </a:ext>
                  </a:extLst>
                </a:gridCol>
              </a:tblGrid>
              <a:tr h="511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Name</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Resources</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Description &amp; Criteria</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When &amp; Where Presented</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Information to Staff</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Goal(s)</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Celebrations</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Coord.</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7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itchFamily="-109" charset="0"/>
                          <a:ea typeface="Cambria" pitchFamily="-109" charset="0"/>
                          <a:cs typeface="Times New Roman" pitchFamily="18" charset="0"/>
                        </a:rPr>
                        <a:t>Frequent</a:t>
                      </a: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Dunham Dollars</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Cards, box in office, Susie to draw weekly &amp; give names to student announcers, $50 for prizes</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Staff  (or SW-PBS Team)give high rates of verbal specific feedback, using the </a:t>
                      </a:r>
                      <a:r>
                        <a:rPr kumimoji="0" lang="en-US" sz="1000" b="0" i="1" u="none" strike="noStrike" cap="none" normalizeH="0" baseline="0" dirty="0" err="1">
                          <a:ln>
                            <a:noFill/>
                          </a:ln>
                          <a:solidFill>
                            <a:schemeClr val="tx1"/>
                          </a:solidFill>
                          <a:effectLst/>
                          <a:latin typeface="Cambria" pitchFamily="-109" charset="0"/>
                          <a:ea typeface="Cambria" pitchFamily="-109" charset="0"/>
                          <a:cs typeface="Times New Roman" pitchFamily="18" charset="0"/>
                        </a:rPr>
                        <a:t>Grr</a:t>
                      </a: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 Matrix language to all staff and give a Dunham Dollar</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Any staff to any staff following expectation &amp; rules, any location. Teachers sign &amp; put in box in office.</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More Dunham Dollars put in mailboxes weekly</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50 Dunham Dollars in office box per week.</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Draw 5 names from box weekly; names read in announce-</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err="1">
                          <a:ln>
                            <a:noFill/>
                          </a:ln>
                          <a:solidFill>
                            <a:schemeClr val="tx1"/>
                          </a:solidFill>
                          <a:effectLst/>
                          <a:latin typeface="Cambria" pitchFamily="-109" charset="0"/>
                          <a:ea typeface="Cambria" pitchFamily="-109" charset="0"/>
                          <a:cs typeface="Times New Roman" pitchFamily="18" charset="0"/>
                        </a:rPr>
                        <a:t>ments</a:t>
                      </a: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 small prizes, </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Cambria" pitchFamily="-109" charset="0"/>
                          <a:ea typeface="Cambria" pitchFamily="-109" charset="0"/>
                          <a:cs typeface="Times New Roman" pitchFamily="18" charset="0"/>
                        </a:rPr>
                        <a:t>Susie Q.</a:t>
                      </a:r>
                      <a:endParaRPr kumimoji="0" lang="en-US" sz="10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7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itchFamily="-109" charset="0"/>
                          <a:ea typeface="Cambria" pitchFamily="-109" charset="0"/>
                          <a:cs typeface="Times New Roman" pitchFamily="18" charset="0"/>
                        </a:rPr>
                        <a:t>Intermittent</a:t>
                      </a: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i="1" baseline="0" dirty="0">
                          <a:latin typeface="Cambria" pitchFamily="18" charset="0"/>
                        </a:rPr>
                        <a:t>Special Privileges</a:t>
                      </a:r>
                      <a:endParaRPr lang="en-US" sz="1000" i="1" dirty="0">
                        <a:latin typeface="Cambria"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i="1" dirty="0">
                          <a:latin typeface="Cambria" pitchFamily="18" charset="0"/>
                        </a:rPr>
                        <a:t>List of privileges generated and</a:t>
                      </a:r>
                      <a:r>
                        <a:rPr lang="en-US" sz="1000" i="1" baseline="0" dirty="0">
                          <a:latin typeface="Cambria" pitchFamily="18" charset="0"/>
                        </a:rPr>
                        <a:t> agreed upon by all staff </a:t>
                      </a:r>
                      <a:endParaRPr lang="en-US" sz="1000" i="1" dirty="0">
                        <a:latin typeface="Cambria"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i="1" dirty="0">
                          <a:latin typeface="Cambria" pitchFamily="18" charset="0"/>
                        </a:rPr>
                        <a:t>Office record</a:t>
                      </a:r>
                      <a:r>
                        <a:rPr lang="en-US" sz="1000" i="1" baseline="0" dirty="0">
                          <a:latin typeface="Cambria" pitchFamily="18" charset="0"/>
                        </a:rPr>
                        <a:t> the names of staff who have consistently demonstrated specific behaviors for 1 or more weeks</a:t>
                      </a:r>
                      <a:endParaRPr lang="en-US" sz="1000" i="1" dirty="0">
                        <a:latin typeface="Cambria"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i="1" dirty="0">
                          <a:latin typeface="Cambria" pitchFamily="18" charset="0"/>
                        </a:rPr>
                        <a:t>Any SW-PBS Team Member to any staff</a:t>
                      </a:r>
                      <a:r>
                        <a:rPr lang="en-US" sz="1000" i="1" baseline="0" dirty="0">
                          <a:latin typeface="Cambria" pitchFamily="18" charset="0"/>
                        </a:rPr>
                        <a:t> who has consistently demonstrated  specific behaviors for 1 or more weeks</a:t>
                      </a:r>
                      <a:endParaRPr lang="en-US" sz="1000" i="1" dirty="0">
                        <a:latin typeface="Cambria"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i="1" dirty="0">
                          <a:latin typeface="Cambria" pitchFamily="18" charset="0"/>
                        </a:rPr>
                        <a:t>Record the names of staff</a:t>
                      </a:r>
                      <a:r>
                        <a:rPr lang="en-US" sz="1000" i="1" baseline="0" dirty="0">
                          <a:latin typeface="Cambria" pitchFamily="18" charset="0"/>
                        </a:rPr>
                        <a:t> who qualify; Randomly select from qualifiers</a:t>
                      </a:r>
                      <a:endParaRPr lang="en-US" sz="1000" i="1" dirty="0">
                        <a:latin typeface="Cambria"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i="1" dirty="0">
                          <a:latin typeface="Cambria" pitchFamily="18" charset="0"/>
                        </a:rPr>
                        <a:t>90% of staff qualify</a:t>
                      </a:r>
                      <a:r>
                        <a:rPr lang="en-US" sz="1000" i="1" baseline="0" dirty="0">
                          <a:latin typeface="Cambria" pitchFamily="18" charset="0"/>
                        </a:rPr>
                        <a:t> </a:t>
                      </a:r>
                      <a:endParaRPr lang="en-US" sz="1000" i="1" dirty="0">
                        <a:latin typeface="Cambria"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i="1" dirty="0">
                          <a:latin typeface="Cambria" pitchFamily="18" charset="0"/>
                        </a:rPr>
                        <a:t>Principal will individually speak to staff who qualify</a:t>
                      </a: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Cambria" pitchFamily="-109" charset="0"/>
                          <a:ea typeface="Cambria" pitchFamily="-109" charset="0"/>
                          <a:cs typeface="Times New Roman" pitchFamily="18" charset="0"/>
                        </a:rPr>
                        <a:t>Dolly </a:t>
                      </a:r>
                      <a:endParaRPr kumimoji="0" lang="en-US" sz="10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1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itchFamily="-109" charset="0"/>
                          <a:ea typeface="Cambria" pitchFamily="-109" charset="0"/>
                          <a:cs typeface="Times New Roman" pitchFamily="18" charset="0"/>
                        </a:rPr>
                        <a:t>Occasional</a:t>
                      </a: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Dunham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All Star</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Gift certificates</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For every staff who met goal for specific behaviors for at least 4 weeks.</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00" i="1" dirty="0">
                          <a:latin typeface="Cambria" pitchFamily="18" charset="0"/>
                        </a:rPr>
                        <a:t>Any SW-PBS Team Member to any staff</a:t>
                      </a:r>
                      <a:r>
                        <a:rPr lang="en-US" sz="1000" i="1" baseline="0" dirty="0">
                          <a:latin typeface="Cambria" pitchFamily="18" charset="0"/>
                        </a:rPr>
                        <a:t> who has consistently demonstrated  specific behaviors for at least 4 weeks</a:t>
                      </a:r>
                      <a:endParaRPr lang="en-US" sz="1000" i="1" dirty="0">
                        <a:latin typeface="Cambr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i="1" dirty="0">
                          <a:latin typeface="Cambria" pitchFamily="18" charset="0"/>
                        </a:rPr>
                        <a:t>Record the names of staff</a:t>
                      </a:r>
                      <a:r>
                        <a:rPr lang="en-US" sz="1000" i="1" baseline="0" dirty="0">
                          <a:latin typeface="Cambria" pitchFamily="18" charset="0"/>
                        </a:rPr>
                        <a:t> who qualify and submit to Principal</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90% of staff each month</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Each staff will get free gift certificate for  various items</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Cambria" pitchFamily="-109" charset="0"/>
                          <a:ea typeface="Cambria" pitchFamily="-109" charset="0"/>
                          <a:cs typeface="Times New Roman" pitchFamily="18" charset="0"/>
                        </a:rPr>
                        <a:t>Billy Bob</a:t>
                      </a:r>
                      <a:endParaRPr kumimoji="0" lang="en-US" sz="10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8445" marR="484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4326" name="Rectangle 1"/>
          <p:cNvSpPr>
            <a:spLocks noChangeArrowheads="1"/>
          </p:cNvSpPr>
          <p:nvPr/>
        </p:nvSpPr>
        <p:spPr bwMode="auto">
          <a:xfrm>
            <a:off x="646630" y="117158"/>
            <a:ext cx="7850739" cy="984885"/>
          </a:xfrm>
          <a:prstGeom prst="rect">
            <a:avLst/>
          </a:prstGeom>
          <a:noFill/>
          <a:ln w="9525">
            <a:noFill/>
            <a:miter lim="800000"/>
            <a:headEnd/>
            <a:tailEnd/>
          </a:ln>
        </p:spPr>
        <p:txBody>
          <a:bodyPr wrap="none" anchor="ctr">
            <a:spAutoFit/>
          </a:bodyPr>
          <a:lstStyle/>
          <a:p>
            <a:pPr algn="ctr" eaLnBrk="0" hangingPunct="0"/>
            <a:r>
              <a:rPr lang="en-US" sz="1400" b="1" dirty="0">
                <a:solidFill>
                  <a:prstClr val="black"/>
                </a:solidFill>
                <a:ea typeface="ＭＳ Ｐゴシック" pitchFamily="-108" charset="-128"/>
              </a:rPr>
              <a:t>Schoolwide System To Encourage Staff</a:t>
            </a:r>
            <a:endParaRPr lang="en-US" sz="900" dirty="0">
              <a:solidFill>
                <a:prstClr val="black"/>
              </a:solidFill>
              <a:ea typeface="ＭＳ Ｐゴシック" pitchFamily="-108" charset="-128"/>
            </a:endParaRPr>
          </a:p>
          <a:p>
            <a:pPr algn="ctr" eaLnBrk="0" hangingPunct="0"/>
            <a:r>
              <a:rPr lang="en-US" sz="1400" b="1" dirty="0">
                <a:solidFill>
                  <a:srgbClr val="FF0000"/>
                </a:solidFill>
                <a:ea typeface="ＭＳ Ｐゴシック" pitchFamily="-108" charset="-128"/>
              </a:rPr>
              <a:t>Example</a:t>
            </a:r>
            <a:endParaRPr lang="en-US" sz="900" dirty="0">
              <a:solidFill>
                <a:srgbClr val="FF0000"/>
              </a:solidFill>
              <a:ea typeface="ＭＳ Ｐゴシック" pitchFamily="-108" charset="-128"/>
            </a:endParaRPr>
          </a:p>
          <a:p>
            <a:pPr algn="ctr" eaLnBrk="0" hangingPunct="0"/>
            <a:r>
              <a:rPr lang="en-US" sz="1200" dirty="0">
                <a:solidFill>
                  <a:prstClr val="black"/>
                </a:solidFill>
                <a:ea typeface="ＭＳ Ｐゴシック" pitchFamily="-108" charset="-128"/>
              </a:rPr>
              <a:t>Adapted from Colvin, G. (2007). </a:t>
            </a:r>
            <a:r>
              <a:rPr lang="en-US" sz="1200" i="1" dirty="0">
                <a:solidFill>
                  <a:prstClr val="black"/>
                </a:solidFill>
                <a:ea typeface="ＭＳ Ｐゴシック" pitchFamily="-108" charset="-128"/>
              </a:rPr>
              <a:t>7 Steps for Developing a Proactive School-wide Discipline Plan. </a:t>
            </a:r>
            <a:r>
              <a:rPr lang="en-US" sz="1200" dirty="0">
                <a:solidFill>
                  <a:prstClr val="black"/>
                </a:solidFill>
                <a:ea typeface="ＭＳ Ｐゴシック" pitchFamily="-108" charset="-128"/>
              </a:rPr>
              <a:t>Thousand Oaks, CA: Corwin. </a:t>
            </a:r>
            <a:endParaRPr lang="en-US" sz="900" dirty="0">
              <a:solidFill>
                <a:prstClr val="black"/>
              </a:solidFill>
              <a:ea typeface="ＭＳ Ｐゴシック" pitchFamily="-108" charset="-128"/>
            </a:endParaRPr>
          </a:p>
          <a:p>
            <a:pPr algn="ctr" eaLnBrk="0" hangingPunct="0"/>
            <a:endParaRPr lang="en-US" dirty="0">
              <a:solidFill>
                <a:prstClr val="black"/>
              </a:solidFill>
              <a:ea typeface="ＭＳ Ｐゴシック" pitchFamily="-108" charset="-128"/>
            </a:endParaRPr>
          </a:p>
        </p:txBody>
      </p:sp>
      <p:sp>
        <p:nvSpPr>
          <p:cNvPr id="4" name="AutoShape 1"/>
          <p:cNvSpPr>
            <a:spLocks noChangeArrowheads="1"/>
          </p:cNvSpPr>
          <p:nvPr/>
        </p:nvSpPr>
        <p:spPr bwMode="auto">
          <a:xfrm>
            <a:off x="2102032" y="5836562"/>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385308" y="5836562"/>
            <a:ext cx="5190242" cy="369332"/>
          </a:xfrm>
          <a:prstGeom prst="rect">
            <a:avLst/>
          </a:prstGeom>
          <a:noFill/>
        </p:spPr>
        <p:txBody>
          <a:bodyPr wrap="square" rtlCol="0">
            <a:spAutoFit/>
          </a:bodyPr>
          <a:lstStyle/>
          <a:p>
            <a:r>
              <a:rPr lang="en-US" dirty="0"/>
              <a:t>Schoolwide System to Encourage Staff Example</a:t>
            </a:r>
          </a:p>
        </p:txBody>
      </p:sp>
    </p:spTree>
    <p:extLst>
      <p:ext uri="{BB962C8B-B14F-4D97-AF65-F5344CB8AC3E}">
        <p14:creationId xmlns:p14="http://schemas.microsoft.com/office/powerpoint/2010/main" val="78098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549884"/>
              </p:ext>
            </p:extLst>
          </p:nvPr>
        </p:nvGraphicFramePr>
        <p:xfrm>
          <a:off x="381000" y="1219200"/>
          <a:ext cx="8153400" cy="4583113"/>
        </p:xfrm>
        <a:graphic>
          <a:graphicData uri="http://schemas.openxmlformats.org/drawingml/2006/table">
            <a:tbl>
              <a:tblPr/>
              <a:tblGrid>
                <a:gridCol w="968375">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874713">
                  <a:extLst>
                    <a:ext uri="{9D8B030D-6E8A-4147-A177-3AD203B41FA5}">
                      <a16:colId xmlns:a16="http://schemas.microsoft.com/office/drawing/2014/main" val="20002"/>
                    </a:ext>
                  </a:extLst>
                </a:gridCol>
                <a:gridCol w="1012825">
                  <a:extLst>
                    <a:ext uri="{9D8B030D-6E8A-4147-A177-3AD203B41FA5}">
                      <a16:colId xmlns:a16="http://schemas.microsoft.com/office/drawing/2014/main" val="20003"/>
                    </a:ext>
                  </a:extLst>
                </a:gridCol>
                <a:gridCol w="1177925">
                  <a:extLst>
                    <a:ext uri="{9D8B030D-6E8A-4147-A177-3AD203B41FA5}">
                      <a16:colId xmlns:a16="http://schemas.microsoft.com/office/drawing/2014/main" val="20004"/>
                    </a:ext>
                  </a:extLst>
                </a:gridCol>
                <a:gridCol w="946150">
                  <a:extLst>
                    <a:ext uri="{9D8B030D-6E8A-4147-A177-3AD203B41FA5}">
                      <a16:colId xmlns:a16="http://schemas.microsoft.com/office/drawing/2014/main" val="20005"/>
                    </a:ext>
                  </a:extLst>
                </a:gridCol>
                <a:gridCol w="617537">
                  <a:extLst>
                    <a:ext uri="{9D8B030D-6E8A-4147-A177-3AD203B41FA5}">
                      <a16:colId xmlns:a16="http://schemas.microsoft.com/office/drawing/2014/main" val="20006"/>
                    </a:ext>
                  </a:extLst>
                </a:gridCol>
                <a:gridCol w="982663">
                  <a:extLst>
                    <a:ext uri="{9D8B030D-6E8A-4147-A177-3AD203B41FA5}">
                      <a16:colId xmlns:a16="http://schemas.microsoft.com/office/drawing/2014/main" val="20007"/>
                    </a:ext>
                  </a:extLst>
                </a:gridCol>
                <a:gridCol w="782637">
                  <a:extLst>
                    <a:ext uri="{9D8B030D-6E8A-4147-A177-3AD203B41FA5}">
                      <a16:colId xmlns:a16="http://schemas.microsoft.com/office/drawing/2014/main" val="20008"/>
                    </a:ext>
                  </a:extLst>
                </a:gridCol>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Name</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Resources</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Description &amp; Criteria</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itchFamily="-109" charset="0"/>
                          <a:ea typeface="Cambria" pitchFamily="-109" charset="0"/>
                          <a:cs typeface="Times New Roman" pitchFamily="18" charset="0"/>
                        </a:rPr>
                        <a:t>When &amp; Where Presented</a:t>
                      </a: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Information to Staff</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Goal(s)</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Celebrations</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mbria" pitchFamily="-109" charset="0"/>
                          <a:ea typeface="Cambria" pitchFamily="-109" charset="0"/>
                          <a:cs typeface="Times New Roman" pitchFamily="18" charset="0"/>
                        </a:rPr>
                        <a:t>Coord</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itchFamily="-109" charset="0"/>
                          <a:ea typeface="Cambria" pitchFamily="-109" charset="0"/>
                          <a:cs typeface="Times New Roman" pitchFamily="18" charset="0"/>
                        </a:rPr>
                        <a:t>Frequent</a:t>
                      </a: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a:ln>
                            <a:noFill/>
                          </a:ln>
                          <a:solidFill>
                            <a:schemeClr val="tx1"/>
                          </a:solidFill>
                          <a:effectLst/>
                          <a:latin typeface="Cambria" pitchFamily="-109" charset="0"/>
                          <a:ea typeface="Cambria" pitchFamily="-109" charset="0"/>
                          <a:cs typeface="Times New Roman" pitchFamily="18" charset="0"/>
                        </a:rPr>
                        <a:t> </a:t>
                      </a: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itchFamily="-109" charset="0"/>
                          <a:ea typeface="Cambria" pitchFamily="-109" charset="0"/>
                          <a:cs typeface="Times New Roman" pitchFamily="18" charset="0"/>
                        </a:rPr>
                        <a:t>Intermittent</a:t>
                      </a: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82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itchFamily="-109" charset="0"/>
                          <a:ea typeface="Cambria" pitchFamily="-109" charset="0"/>
                          <a:cs typeface="Times New Roman" pitchFamily="18" charset="0"/>
                        </a:rPr>
                        <a:t>Occasional</a:t>
                      </a: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Cambria" pitchFamily="-109" charset="0"/>
                        <a:ea typeface="Cambria" pitchFamily="-109" charset="0"/>
                        <a:cs typeface="Times New Roman" pitchFamily="18" charset="0"/>
                      </a:endParaRPr>
                    </a:p>
                  </a:txBody>
                  <a:tcPr marL="49029" marR="490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8422" name="Rectangle 1"/>
          <p:cNvSpPr>
            <a:spLocks noChangeArrowheads="1"/>
          </p:cNvSpPr>
          <p:nvPr/>
        </p:nvSpPr>
        <p:spPr bwMode="auto">
          <a:xfrm>
            <a:off x="547187" y="190942"/>
            <a:ext cx="7897226" cy="630942"/>
          </a:xfrm>
          <a:prstGeom prst="rect">
            <a:avLst/>
          </a:prstGeom>
          <a:noFill/>
          <a:ln w="9525">
            <a:noFill/>
            <a:miter lim="800000"/>
            <a:headEnd/>
            <a:tailEnd/>
          </a:ln>
        </p:spPr>
        <p:txBody>
          <a:bodyPr wrap="none" anchor="ctr">
            <a:spAutoFit/>
          </a:bodyPr>
          <a:lstStyle/>
          <a:p>
            <a:pPr algn="ctr" eaLnBrk="0" hangingPunct="0"/>
            <a:r>
              <a:rPr lang="en-US" sz="1400" b="1" dirty="0">
                <a:solidFill>
                  <a:prstClr val="black"/>
                </a:solidFill>
                <a:ea typeface="ＭＳ Ｐゴシック" pitchFamily="-108" charset="-128"/>
              </a:rPr>
              <a:t>Schoolwide System To Encourage Staff</a:t>
            </a:r>
            <a:endParaRPr lang="en-US" sz="900" dirty="0">
              <a:solidFill>
                <a:prstClr val="black"/>
              </a:solidFill>
              <a:ea typeface="ＭＳ Ｐゴシック" pitchFamily="-108" charset="-128"/>
            </a:endParaRPr>
          </a:p>
          <a:p>
            <a:pPr algn="ctr" eaLnBrk="0" hangingPunct="0"/>
            <a:endParaRPr lang="en-US" sz="900" dirty="0">
              <a:solidFill>
                <a:srgbClr val="FF0000"/>
              </a:solidFill>
              <a:ea typeface="ＭＳ Ｐゴシック" pitchFamily="-108" charset="-128"/>
            </a:endParaRPr>
          </a:p>
          <a:p>
            <a:pPr algn="ctr" eaLnBrk="0" hangingPunct="0"/>
            <a:r>
              <a:rPr lang="en-US" sz="1200" dirty="0">
                <a:solidFill>
                  <a:prstClr val="black"/>
                </a:solidFill>
                <a:ea typeface="ＭＳ Ｐゴシック" pitchFamily="-108" charset="-128"/>
              </a:rPr>
              <a:t>Adapted from Colvin, G. (2007). </a:t>
            </a:r>
            <a:r>
              <a:rPr lang="en-US" sz="1200" i="1" dirty="0">
                <a:solidFill>
                  <a:prstClr val="black"/>
                </a:solidFill>
                <a:ea typeface="ＭＳ Ｐゴシック" pitchFamily="-108" charset="-128"/>
              </a:rPr>
              <a:t>7 Steps for Developing a Proactive School-wide Discipline Plan. </a:t>
            </a:r>
            <a:r>
              <a:rPr lang="en-US" sz="1200" dirty="0">
                <a:solidFill>
                  <a:prstClr val="black"/>
                </a:solidFill>
                <a:ea typeface="ＭＳ Ｐゴシック" pitchFamily="-108" charset="-128"/>
              </a:rPr>
              <a:t>Thousand Oaks, CA: Corwin. </a:t>
            </a:r>
            <a:endParaRPr lang="en-US" dirty="0">
              <a:solidFill>
                <a:prstClr val="black"/>
              </a:solidFill>
              <a:ea typeface="ＭＳ Ｐゴシック" pitchFamily="-108" charset="-128"/>
            </a:endParaRPr>
          </a:p>
        </p:txBody>
      </p:sp>
      <p:sp>
        <p:nvSpPr>
          <p:cNvPr id="5" name="AutoShape 1"/>
          <p:cNvSpPr>
            <a:spLocks noChangeArrowheads="1"/>
          </p:cNvSpPr>
          <p:nvPr/>
        </p:nvSpPr>
        <p:spPr bwMode="auto">
          <a:xfrm>
            <a:off x="2127432" y="5877381"/>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394132" y="5877381"/>
            <a:ext cx="5190242" cy="369332"/>
          </a:xfrm>
          <a:prstGeom prst="rect">
            <a:avLst/>
          </a:prstGeom>
          <a:noFill/>
        </p:spPr>
        <p:txBody>
          <a:bodyPr wrap="square" rtlCol="0">
            <a:spAutoFit/>
          </a:bodyPr>
          <a:lstStyle/>
          <a:p>
            <a:r>
              <a:rPr lang="en-US" dirty="0"/>
              <a:t>School-wide Staff Recognition System Plan Template</a:t>
            </a:r>
          </a:p>
        </p:txBody>
      </p:sp>
    </p:spTree>
    <p:extLst>
      <p:ext uri="{BB962C8B-B14F-4D97-AF65-F5344CB8AC3E}">
        <p14:creationId xmlns:p14="http://schemas.microsoft.com/office/powerpoint/2010/main" val="20192013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700" y="6211407"/>
            <a:ext cx="9144378" cy="659292"/>
            <a:chOff x="12700" y="6211407"/>
            <a:chExt cx="9144378" cy="659292"/>
          </a:xfrm>
        </p:grpSpPr>
        <p:sp>
          <p:nvSpPr>
            <p:cNvPr id="17" name="Rectangle 1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2" name="Title 1"/>
          <p:cNvSpPr>
            <a:spLocks noGrp="1"/>
          </p:cNvSpPr>
          <p:nvPr>
            <p:ph type="title"/>
          </p:nvPr>
        </p:nvSpPr>
        <p:spPr>
          <a:xfrm>
            <a:off x="1471881" y="491686"/>
            <a:ext cx="7472093" cy="925952"/>
          </a:xfrm>
        </p:spPr>
        <p:txBody>
          <a:bodyPr>
            <a:noAutofit/>
          </a:bodyPr>
          <a:lstStyle/>
          <a:p>
            <a:pPr algn="l"/>
            <a:r>
              <a:rPr lang="en-US" sz="3600" dirty="0">
                <a:solidFill>
                  <a:srgbClr val="008000"/>
                </a:solidFill>
                <a:cs typeface="Franklin Gothic Book"/>
              </a:rPr>
              <a:t>Action Planning: </a:t>
            </a:r>
            <a:r>
              <a:rPr lang="en-US" sz="3600" dirty="0">
                <a:solidFill>
                  <a:srgbClr val="FF0000"/>
                </a:solidFill>
                <a:cs typeface="Franklin Gothic Book"/>
              </a:rPr>
              <a:t>Encouraging Expected 						    Behavior</a:t>
            </a:r>
          </a:p>
        </p:txBody>
      </p:sp>
      <p:sp>
        <p:nvSpPr>
          <p:cNvPr id="3" name="Content Placeholder 2"/>
          <p:cNvSpPr>
            <a:spLocks noGrp="1"/>
          </p:cNvSpPr>
          <p:nvPr>
            <p:ph idx="1"/>
          </p:nvPr>
        </p:nvSpPr>
        <p:spPr>
          <a:xfrm>
            <a:off x="596900" y="1922540"/>
            <a:ext cx="8001000" cy="3636440"/>
          </a:xfrm>
        </p:spPr>
        <p:txBody>
          <a:bodyPr>
            <a:normAutofit/>
          </a:bodyPr>
          <a:lstStyle/>
          <a:p>
            <a:pPr marL="0" indent="0">
              <a:spcBef>
                <a:spcPts val="0"/>
              </a:spcBef>
              <a:spcAft>
                <a:spcPts val="800"/>
              </a:spcAft>
              <a:buNone/>
            </a:pPr>
            <a:r>
              <a:rPr lang="en-US" i="1" dirty="0">
                <a:solidFill>
                  <a:srgbClr val="008000"/>
                </a:solidFill>
              </a:rPr>
              <a:t>Add the following to your Action Plan: </a:t>
            </a:r>
            <a:endParaRPr lang="en-US" dirty="0"/>
          </a:p>
          <a:p>
            <a:pPr defTabSz="458788">
              <a:spcBef>
                <a:spcPts val="0"/>
              </a:spcBef>
              <a:spcAft>
                <a:spcPts val="600"/>
              </a:spcAft>
              <a:buClr>
                <a:srgbClr val="FF0000"/>
              </a:buClr>
            </a:pPr>
            <a:r>
              <a:rPr lang="en-US" sz="3000" dirty="0"/>
              <a:t>Review feature 3 on the ‘Encouraging Expected Behavior’ component of your Action Plan.</a:t>
            </a:r>
          </a:p>
          <a:p>
            <a:pPr lvl="1" defTabSz="458788">
              <a:spcBef>
                <a:spcPts val="0"/>
              </a:spcBef>
              <a:spcAft>
                <a:spcPts val="600"/>
              </a:spcAft>
              <a:buFont typeface="Arial" pitchFamily="34" charset="0"/>
              <a:buChar char="–"/>
            </a:pPr>
            <a:r>
              <a:rPr lang="en-US" sz="2400" dirty="0"/>
              <a:t>A schoolwide recognition system to encourage appropriate behavior has been developed. </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Tree>
    <p:extLst>
      <p:ext uri="{BB962C8B-B14F-4D97-AF65-F5344CB8AC3E}">
        <p14:creationId xmlns:p14="http://schemas.microsoft.com/office/powerpoint/2010/main" val="1555028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4783138"/>
          </a:xfrm>
        </p:spPr>
        <p:txBody>
          <a:bodyPr>
            <a:normAutofit fontScale="70000" lnSpcReduction="20000"/>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2400" i="1" dirty="0">
              <a:solidFill>
                <a:srgbClr val="008000"/>
              </a:solidFill>
              <a:latin typeface="Calibri" charset="0"/>
            </a:endParaRPr>
          </a:p>
          <a:p>
            <a:pPr>
              <a:spcBef>
                <a:spcPct val="0"/>
              </a:spcBef>
              <a:spcAft>
                <a:spcPts val="600"/>
              </a:spcAft>
            </a:pPr>
            <a:r>
              <a:rPr lang="en-US" dirty="0"/>
              <a:t>Understand and explain to others the importance and impact of both contingent and non-contingent attention on student behavior and school climate.</a:t>
            </a:r>
          </a:p>
          <a:p>
            <a:pPr lvl="0"/>
            <a:r>
              <a:rPr lang="en-US" dirty="0"/>
              <a:t>Use preferred adult behaviors to build relationships and positive school climate and effectively interact with students when talking about behavior.</a:t>
            </a:r>
          </a:p>
          <a:p>
            <a:pPr lvl="0"/>
            <a:r>
              <a:rPr lang="en-US" dirty="0"/>
              <a:t>Demonstrate specific, positive feedback that explicitly describes behavior and uses rationales.</a:t>
            </a:r>
          </a:p>
          <a:p>
            <a:pPr lvl="0"/>
            <a:r>
              <a:rPr lang="en-US" dirty="0"/>
              <a:t>Develop a tangible reinforcement system to enhance your use of specific, positive feedback.</a:t>
            </a:r>
          </a:p>
          <a:p>
            <a:pPr lvl="0"/>
            <a:r>
              <a:rPr lang="en-US" dirty="0"/>
              <a:t>Develop and implement an effective menu or continuum of positive reinforcement that serves to motivate all students across settings.</a:t>
            </a:r>
          </a:p>
          <a:p>
            <a:pPr lvl="0"/>
            <a:r>
              <a:rPr lang="en-US" b="1" dirty="0"/>
              <a:t>Monitor staff ’s use of encouragement strategies with students.</a:t>
            </a:r>
          </a:p>
          <a:p>
            <a:pPr>
              <a:spcBef>
                <a:spcPct val="0"/>
              </a:spcBef>
              <a:spcAft>
                <a:spcPts val="600"/>
              </a:spcAft>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2735371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E685-156A-F64D-9DF4-DEE467833095}"/>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98326395-0D42-CE4F-ACE1-4F9E15EA9A14}"/>
              </a:ext>
            </a:extLst>
          </p:cNvPr>
          <p:cNvSpPr>
            <a:spLocks noGrp="1"/>
          </p:cNvSpPr>
          <p:nvPr>
            <p:ph idx="1"/>
          </p:nvPr>
        </p:nvSpPr>
        <p:spPr/>
        <p:txBody>
          <a:bodyPr/>
          <a:lstStyle/>
          <a:p>
            <a:r>
              <a:rPr lang="en-US" dirty="0"/>
              <a:t>How will you know that all staff in both classroom and non-classroom settings are providing high rates of specific positive feedback?</a:t>
            </a:r>
          </a:p>
          <a:p>
            <a:r>
              <a:rPr lang="en-US" dirty="0"/>
              <a:t>Why is it important to collect data to monitor the fidelity of implementation of your schoolwide recognition system?</a:t>
            </a:r>
          </a:p>
          <a:p>
            <a:pPr marL="0" indent="0">
              <a:buNone/>
            </a:pPr>
            <a:endParaRPr lang="en-US" dirty="0"/>
          </a:p>
        </p:txBody>
      </p:sp>
    </p:spTree>
    <p:extLst>
      <p:ext uri="{BB962C8B-B14F-4D97-AF65-F5344CB8AC3E}">
        <p14:creationId xmlns:p14="http://schemas.microsoft.com/office/powerpoint/2010/main" val="1240534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Implementation</a:t>
            </a:r>
          </a:p>
        </p:txBody>
      </p:sp>
      <p:sp>
        <p:nvSpPr>
          <p:cNvPr id="3" name="Content Placeholder 2"/>
          <p:cNvSpPr>
            <a:spLocks noGrp="1"/>
          </p:cNvSpPr>
          <p:nvPr>
            <p:ph idx="1"/>
          </p:nvPr>
        </p:nvSpPr>
        <p:spPr/>
        <p:txBody>
          <a:bodyPr>
            <a:normAutofit lnSpcReduction="10000"/>
          </a:bodyPr>
          <a:lstStyle/>
          <a:p>
            <a:r>
              <a:rPr lang="en-US" dirty="0"/>
              <a:t>Peer Coaching/Observation</a:t>
            </a:r>
          </a:p>
          <a:p>
            <a:pPr lvl="1"/>
            <a:r>
              <a:rPr lang="en-US" dirty="0"/>
              <a:t>Staff work with each other to observe a specific classroom practice and provide feedback.</a:t>
            </a:r>
          </a:p>
          <a:p>
            <a:r>
              <a:rPr lang="en-US" dirty="0"/>
              <a:t>Principal ‘Walk-Through’</a:t>
            </a:r>
          </a:p>
          <a:p>
            <a:pPr lvl="1"/>
            <a:r>
              <a:rPr lang="en-US" dirty="0"/>
              <a:t>Data collected on effective practices.</a:t>
            </a:r>
          </a:p>
          <a:p>
            <a:pPr lvl="1"/>
            <a:r>
              <a:rPr lang="en-US" dirty="0"/>
              <a:t>Conversation focused on improvement. </a:t>
            </a:r>
          </a:p>
          <a:p>
            <a:r>
              <a:rPr lang="en-US" dirty="0"/>
              <a:t>Self-Assessment</a:t>
            </a:r>
          </a:p>
          <a:p>
            <a:pPr lvl="1"/>
            <a:r>
              <a:rPr lang="en-US" dirty="0"/>
              <a:t>An assessment tool designed for a teacher to rate him or herself.</a:t>
            </a:r>
          </a:p>
          <a:p>
            <a:endParaRPr lang="en-US" dirty="0"/>
          </a:p>
          <a:p>
            <a:endParaRPr lang="en-US" dirty="0"/>
          </a:p>
        </p:txBody>
      </p:sp>
    </p:spTree>
    <p:extLst>
      <p:ext uri="{BB962C8B-B14F-4D97-AF65-F5344CB8AC3E}">
        <p14:creationId xmlns:p14="http://schemas.microsoft.com/office/powerpoint/2010/main" val="2152684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Implementation Fidelity</a:t>
            </a:r>
          </a:p>
        </p:txBody>
      </p:sp>
      <p:sp>
        <p:nvSpPr>
          <p:cNvPr id="3" name="Content Placeholder 2"/>
          <p:cNvSpPr>
            <a:spLocks noGrp="1"/>
          </p:cNvSpPr>
          <p:nvPr>
            <p:ph sz="half" idx="1"/>
          </p:nvPr>
        </p:nvSpPr>
        <p:spPr/>
        <p:txBody>
          <a:bodyPr/>
          <a:lstStyle/>
          <a:p>
            <a:r>
              <a:rPr lang="en-US" dirty="0"/>
              <a:t>Self-Assessment</a:t>
            </a:r>
          </a:p>
        </p:txBody>
      </p:sp>
      <p:sp>
        <p:nvSpPr>
          <p:cNvPr id="4" name="Content Placeholder 3"/>
          <p:cNvSpPr>
            <a:spLocks noGrp="1"/>
          </p:cNvSpPr>
          <p:nvPr>
            <p:ph sz="half" idx="2"/>
          </p:nvPr>
        </p:nvSpPr>
        <p:spPr/>
        <p:txBody>
          <a:bodyPr/>
          <a:lstStyle/>
          <a:p>
            <a:r>
              <a:rPr lang="en-US" dirty="0"/>
              <a:t>Observation</a:t>
            </a:r>
          </a:p>
        </p:txBody>
      </p:sp>
      <p:pic>
        <p:nvPicPr>
          <p:cNvPr id="6" name="Picture 5"/>
          <p:cNvPicPr>
            <a:picLocks noChangeAspect="1"/>
          </p:cNvPicPr>
          <p:nvPr/>
        </p:nvPicPr>
        <p:blipFill>
          <a:blip r:embed="rId2"/>
          <a:stretch>
            <a:fillRect/>
          </a:stretch>
        </p:blipFill>
        <p:spPr>
          <a:xfrm>
            <a:off x="457200" y="2368446"/>
            <a:ext cx="3721744" cy="3616323"/>
          </a:xfrm>
          <a:prstGeom prst="rect">
            <a:avLst/>
          </a:prstGeom>
        </p:spPr>
      </p:pic>
      <p:pic>
        <p:nvPicPr>
          <p:cNvPr id="7" name="Picture 6"/>
          <p:cNvPicPr>
            <a:picLocks noChangeAspect="1"/>
          </p:cNvPicPr>
          <p:nvPr/>
        </p:nvPicPr>
        <p:blipFill>
          <a:blip r:embed="rId3"/>
          <a:stretch>
            <a:fillRect/>
          </a:stretch>
        </p:blipFill>
        <p:spPr>
          <a:xfrm>
            <a:off x="4811235" y="2130238"/>
            <a:ext cx="3875565" cy="3465886"/>
          </a:xfrm>
          <a:prstGeom prst="rect">
            <a:avLst/>
          </a:prstGeom>
        </p:spPr>
      </p:pic>
    </p:spTree>
    <p:extLst>
      <p:ext uri="{BB962C8B-B14F-4D97-AF65-F5344CB8AC3E}">
        <p14:creationId xmlns:p14="http://schemas.microsoft.com/office/powerpoint/2010/main" val="767676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of Monitoring Implementation</a:t>
            </a:r>
          </a:p>
        </p:txBody>
      </p:sp>
      <p:sp>
        <p:nvSpPr>
          <p:cNvPr id="3" name="Content Placeholder 2"/>
          <p:cNvSpPr>
            <a:spLocks noGrp="1"/>
          </p:cNvSpPr>
          <p:nvPr>
            <p:ph idx="1"/>
          </p:nvPr>
        </p:nvSpPr>
        <p:spPr/>
        <p:txBody>
          <a:bodyPr/>
          <a:lstStyle/>
          <a:p>
            <a:r>
              <a:rPr lang="en-US" dirty="0"/>
              <a:t>Assessment of current practice.</a:t>
            </a:r>
          </a:p>
          <a:p>
            <a:r>
              <a:rPr lang="en-US" dirty="0"/>
              <a:t>Drives supports for teachers.</a:t>
            </a:r>
          </a:p>
          <a:p>
            <a:r>
              <a:rPr lang="en-US" dirty="0"/>
              <a:t>Goal setting opportunity for building and individual teachers.</a:t>
            </a:r>
          </a:p>
          <a:p>
            <a:r>
              <a:rPr lang="en-US" dirty="0"/>
              <a:t>Verify additional Tier 2 and/or 3 Support are needed.</a:t>
            </a:r>
          </a:p>
          <a:p>
            <a:r>
              <a:rPr lang="en-US" dirty="0"/>
              <a:t>Verify interventions are being implemented as designed. </a:t>
            </a:r>
          </a:p>
        </p:txBody>
      </p:sp>
    </p:spTree>
    <p:extLst>
      <p:ext uri="{BB962C8B-B14F-4D97-AF65-F5344CB8AC3E}">
        <p14:creationId xmlns:p14="http://schemas.microsoft.com/office/powerpoint/2010/main" val="40506089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2300736" y="1199817"/>
            <a:ext cx="4561578" cy="500931"/>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dirty="0"/>
              <a:t>Contact Information</a:t>
            </a:r>
          </a:p>
        </p:txBody>
      </p:sp>
      <p:grpSp>
        <p:nvGrpSpPr>
          <p:cNvPr id="37" name="Group 36"/>
          <p:cNvGrpSpPr/>
          <p:nvPr/>
        </p:nvGrpSpPr>
        <p:grpSpPr>
          <a:xfrm>
            <a:off x="1372943" y="2847692"/>
            <a:ext cx="3505082" cy="1913037"/>
            <a:chOff x="244548" y="1398759"/>
            <a:chExt cx="4673442" cy="2550716"/>
          </a:xfrm>
        </p:grpSpPr>
        <p:pic>
          <p:nvPicPr>
            <p:cNvPr id="38" name="Picture 37"/>
            <p:cNvPicPr>
              <a:picLocks noChangeAspect="1"/>
            </p:cNvPicPr>
            <p:nvPr/>
          </p:nvPicPr>
          <p:blipFill>
            <a:blip r:embed="rId3"/>
            <a:stretch>
              <a:fillRect/>
            </a:stretch>
          </p:blipFill>
          <p:spPr>
            <a:xfrm>
              <a:off x="244548" y="2200146"/>
              <a:ext cx="1051375" cy="1051375"/>
            </a:xfrm>
            <a:prstGeom prst="rect">
              <a:avLst/>
            </a:prstGeom>
          </p:spPr>
        </p:pic>
        <p:pic>
          <p:nvPicPr>
            <p:cNvPr id="39" name="Picture 38"/>
            <p:cNvPicPr>
              <a:picLocks noChangeAspect="1"/>
            </p:cNvPicPr>
            <p:nvPr/>
          </p:nvPicPr>
          <p:blipFill>
            <a:blip r:embed="rId4"/>
            <a:stretch>
              <a:fillRect/>
            </a:stretch>
          </p:blipFill>
          <p:spPr>
            <a:xfrm>
              <a:off x="399061" y="3345688"/>
              <a:ext cx="742351" cy="603787"/>
            </a:xfrm>
            <a:prstGeom prst="rect">
              <a:avLst/>
            </a:prstGeom>
          </p:spPr>
        </p:pic>
        <p:pic>
          <p:nvPicPr>
            <p:cNvPr id="40" name="Picture 39" descr="MO_SWPBS_Logo-201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591" y="1398759"/>
              <a:ext cx="927288" cy="80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p:nvPr/>
          </p:nvSpPr>
          <p:spPr>
            <a:xfrm>
              <a:off x="1233879" y="1614786"/>
              <a:ext cx="3140153" cy="400109"/>
            </a:xfrm>
            <a:prstGeom prst="rect">
              <a:avLst/>
            </a:prstGeom>
            <a:noFill/>
          </p:spPr>
          <p:txBody>
            <a:bodyPr wrap="square" rtlCol="0">
              <a:spAutoFit/>
            </a:bodyPr>
            <a:lstStyle/>
            <a:p>
              <a:r>
                <a:rPr lang="en-US" sz="1350" dirty="0" err="1"/>
                <a:t>pbismissouri.org</a:t>
              </a:r>
              <a:endParaRPr lang="en-US" sz="1350" dirty="0"/>
            </a:p>
          </p:txBody>
        </p:sp>
        <p:sp>
          <p:nvSpPr>
            <p:cNvPr id="42" name="TextBox 41"/>
            <p:cNvSpPr txBox="1"/>
            <p:nvPr/>
          </p:nvSpPr>
          <p:spPr>
            <a:xfrm>
              <a:off x="1233879" y="2541167"/>
              <a:ext cx="3684111" cy="400109"/>
            </a:xfrm>
            <a:prstGeom prst="rect">
              <a:avLst/>
            </a:prstGeom>
            <a:noFill/>
          </p:spPr>
          <p:txBody>
            <a:bodyPr wrap="square" rtlCol="0">
              <a:spAutoFit/>
            </a:bodyPr>
            <a:lstStyle/>
            <a:p>
              <a:r>
                <a:rPr lang="en-US" sz="1350" dirty="0" err="1"/>
                <a:t>facebook.com</a:t>
              </a:r>
              <a:r>
                <a:rPr lang="en-US" sz="1350" dirty="0"/>
                <a:t>/</a:t>
              </a:r>
              <a:r>
                <a:rPr lang="en-US" sz="1350" dirty="0" err="1"/>
                <a:t>moswpbs</a:t>
              </a:r>
              <a:endParaRPr lang="en-US" sz="1350" dirty="0"/>
            </a:p>
          </p:txBody>
        </p:sp>
        <p:sp>
          <p:nvSpPr>
            <p:cNvPr id="43" name="TextBox 42"/>
            <p:cNvSpPr txBox="1"/>
            <p:nvPr/>
          </p:nvSpPr>
          <p:spPr>
            <a:xfrm>
              <a:off x="1233879" y="3407876"/>
              <a:ext cx="3684110" cy="400109"/>
            </a:xfrm>
            <a:prstGeom prst="rect">
              <a:avLst/>
            </a:prstGeom>
            <a:noFill/>
          </p:spPr>
          <p:txBody>
            <a:bodyPr wrap="square" rtlCol="0">
              <a:spAutoFit/>
            </a:bodyPr>
            <a:lstStyle/>
            <a:p>
              <a:r>
                <a:rPr lang="en-US" sz="1350" dirty="0"/>
                <a:t>@MOSWPBS</a:t>
              </a:r>
            </a:p>
          </p:txBody>
        </p:sp>
      </p:grpSp>
      <p:sp>
        <p:nvSpPr>
          <p:cNvPr id="44" name="TextBox 43"/>
          <p:cNvSpPr txBox="1"/>
          <p:nvPr/>
        </p:nvSpPr>
        <p:spPr>
          <a:xfrm>
            <a:off x="4891217" y="1910647"/>
            <a:ext cx="3942196" cy="507831"/>
          </a:xfrm>
          <a:prstGeom prst="rect">
            <a:avLst/>
          </a:prstGeom>
          <a:noFill/>
        </p:spPr>
        <p:txBody>
          <a:bodyPr wrap="square" rtlCol="0">
            <a:spAutoFit/>
          </a:bodyPr>
          <a:lstStyle/>
          <a:p>
            <a:r>
              <a:rPr lang="en-US" sz="1350" b="1" dirty="0">
                <a:solidFill>
                  <a:srgbClr val="FF0000"/>
                </a:solidFill>
              </a:rPr>
              <a:t>Consultant Contact Information:</a:t>
            </a:r>
          </a:p>
          <a:p>
            <a:endParaRPr lang="en-US" sz="1350" b="1" dirty="0">
              <a:solidFill>
                <a:srgbClr val="FF0000"/>
              </a:solidFill>
            </a:endParaRPr>
          </a:p>
        </p:txBody>
      </p:sp>
      <p:sp>
        <p:nvSpPr>
          <p:cNvPr id="45" name="TextBox 44"/>
          <p:cNvSpPr txBox="1"/>
          <p:nvPr/>
        </p:nvSpPr>
        <p:spPr>
          <a:xfrm>
            <a:off x="1372943" y="1910646"/>
            <a:ext cx="3505080" cy="507831"/>
          </a:xfrm>
          <a:prstGeom prst="rect">
            <a:avLst/>
          </a:prstGeom>
          <a:noFill/>
        </p:spPr>
        <p:txBody>
          <a:bodyPr wrap="square" rtlCol="0">
            <a:spAutoFit/>
          </a:bodyPr>
          <a:lstStyle/>
          <a:p>
            <a:r>
              <a:rPr lang="en-US" sz="1350" dirty="0"/>
              <a:t>Remember to </a:t>
            </a:r>
            <a:r>
              <a:rPr lang="en-US" sz="1350"/>
              <a:t>follow MO SW-PBS </a:t>
            </a:r>
            <a:r>
              <a:rPr lang="en-US" sz="1350" dirty="0"/>
              <a:t>on </a:t>
            </a:r>
            <a:r>
              <a:rPr lang="en-US" sz="1350"/>
              <a:t>social media</a:t>
            </a:r>
            <a:endParaRPr lang="en-US" sz="1350" dirty="0"/>
          </a:p>
        </p:txBody>
      </p:sp>
    </p:spTree>
    <p:extLst>
      <p:ext uri="{BB962C8B-B14F-4D97-AF65-F5344CB8AC3E}">
        <p14:creationId xmlns:p14="http://schemas.microsoft.com/office/powerpoint/2010/main" val="64116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8CC1-75F1-AC41-BED3-BEB998ACB338}"/>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CEFAE27F-EA90-7145-8128-E642906EE53C}"/>
              </a:ext>
            </a:extLst>
          </p:cNvPr>
          <p:cNvSpPr>
            <a:spLocks noGrp="1"/>
          </p:cNvSpPr>
          <p:nvPr>
            <p:ph idx="1"/>
          </p:nvPr>
        </p:nvSpPr>
        <p:spPr/>
        <p:txBody>
          <a:bodyPr/>
          <a:lstStyle/>
          <a:p>
            <a:r>
              <a:rPr lang="en-US" dirty="0"/>
              <a:t>How do you recognize student academic performance?</a:t>
            </a:r>
          </a:p>
          <a:p>
            <a:r>
              <a:rPr lang="en-US" dirty="0"/>
              <a:t>What similar systems could be put into place to recognize appropriate behavior?</a:t>
            </a:r>
          </a:p>
        </p:txBody>
      </p:sp>
    </p:spTree>
    <p:extLst>
      <p:ext uri="{BB962C8B-B14F-4D97-AF65-F5344CB8AC3E}">
        <p14:creationId xmlns:p14="http://schemas.microsoft.com/office/powerpoint/2010/main" val="352476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4783138"/>
          </a:xfrm>
        </p:spPr>
        <p:txBody>
          <a:bodyPr>
            <a:normAutofit fontScale="70000" lnSpcReduction="20000"/>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2400" i="1" dirty="0">
              <a:solidFill>
                <a:srgbClr val="008000"/>
              </a:solidFill>
              <a:latin typeface="Calibri" charset="0"/>
            </a:endParaRPr>
          </a:p>
          <a:p>
            <a:pPr>
              <a:spcBef>
                <a:spcPct val="0"/>
              </a:spcBef>
              <a:spcAft>
                <a:spcPts val="600"/>
              </a:spcAft>
            </a:pPr>
            <a:r>
              <a:rPr lang="en-US" b="1" dirty="0"/>
              <a:t>Understand and explain to others the importance and impact of both contingent and non-contingent attention on student behavior and school climate.</a:t>
            </a:r>
          </a:p>
          <a:p>
            <a:pPr lvl="0"/>
            <a:r>
              <a:rPr lang="en-US" b="1" dirty="0"/>
              <a:t>Use preferred adult behaviors to build relationships and positive school climate and effectively interact with students when talking about behavior.</a:t>
            </a:r>
          </a:p>
          <a:p>
            <a:pPr lvl="0"/>
            <a:r>
              <a:rPr lang="en-US" dirty="0"/>
              <a:t>Demonstrate specific, positive feedback that explicitly describes behavior and uses rationales.</a:t>
            </a:r>
          </a:p>
          <a:p>
            <a:pPr lvl="0"/>
            <a:r>
              <a:rPr lang="en-US" dirty="0"/>
              <a:t>Develop a tangible reinforcement system to enhance your use of specific, positive feedback.</a:t>
            </a:r>
          </a:p>
          <a:p>
            <a:pPr lvl="0"/>
            <a:r>
              <a:rPr lang="en-US" dirty="0"/>
              <a:t>Develop and implement an effective menu or continuum of positive reinforcement that serves to motivate all students across settings.</a:t>
            </a:r>
          </a:p>
          <a:p>
            <a:pPr lvl="0"/>
            <a:r>
              <a:rPr lang="en-US" dirty="0"/>
              <a:t>Monitor staff ’s use of encouragement strategies with students.</a:t>
            </a:r>
          </a:p>
          <a:p>
            <a:pPr>
              <a:spcBef>
                <a:spcPct val="0"/>
              </a:spcBef>
              <a:spcAft>
                <a:spcPts val="600"/>
              </a:spcAft>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1916901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73A137DB20514D96EFE696FA4A4210" ma:contentTypeVersion="0" ma:contentTypeDescription="Create a new document." ma:contentTypeScope="" ma:versionID="7a8bc7aecfafd5f9fe14ca0b2237095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C54AE1-E4D3-4A8A-BA3C-17326EDECEBB}">
  <ds:schemaRefs>
    <ds:schemaRef ds:uri="http://schemas.microsoft.com/sharepoint/v3/contenttype/forms"/>
  </ds:schemaRefs>
</ds:datastoreItem>
</file>

<file path=customXml/itemProps2.xml><?xml version="1.0" encoding="utf-8"?>
<ds:datastoreItem xmlns:ds="http://schemas.openxmlformats.org/officeDocument/2006/customXml" ds:itemID="{10F6DA59-8052-4A56-A379-DFA9BFBCE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931CC1A-B499-4EC9-8DCB-12609EB5788E}">
  <ds:schemaRefs>
    <ds:schemaRef ds:uri="http://schemas.openxmlformats.org/package/2006/metadata/core-properties"/>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28427</TotalTime>
  <Words>9123</Words>
  <Application>Microsoft Macintosh PowerPoint</Application>
  <PresentationFormat>On-screen Show (4:3)</PresentationFormat>
  <Paragraphs>806</Paragraphs>
  <Slides>79</Slides>
  <Notes>72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Cambria</vt:lpstr>
      <vt:lpstr>Copperplate Gothic Bold</vt:lpstr>
      <vt:lpstr>Engravers MT</vt:lpstr>
      <vt:lpstr>Franklin Gothic Book</vt:lpstr>
      <vt:lpstr>Times New Roman</vt:lpstr>
      <vt:lpstr>Wingdings</vt:lpstr>
      <vt:lpstr>Office Theme</vt:lpstr>
      <vt:lpstr>Team Workshop for Preparation Phase  SW-PBS Teams:  Session - Encouraging Expected Behavior  MO SW-PBS Training    </vt:lpstr>
      <vt:lpstr>Facilitator Notes</vt:lpstr>
      <vt:lpstr>Team Workshop for Preparation Phase  SW-PBS Teams:  Session - Encouraging Expected Behavior  MO SW-PBS Training    </vt:lpstr>
      <vt:lpstr>Working Agreements</vt:lpstr>
      <vt:lpstr>Attention Signal Practice</vt:lpstr>
      <vt:lpstr>Introduction</vt:lpstr>
      <vt:lpstr>Session Outcomes</vt:lpstr>
      <vt:lpstr>Reflective Questions</vt:lpstr>
      <vt:lpstr>Session Outcomes</vt:lpstr>
      <vt:lpstr>Reflective Questions</vt:lpstr>
      <vt:lpstr>PowerPoint Presentation</vt:lpstr>
      <vt:lpstr>Adult Attention</vt:lpstr>
      <vt:lpstr>Non-Contingent Attention</vt:lpstr>
      <vt:lpstr>Non-Contingent Attention</vt:lpstr>
      <vt:lpstr>Non-Contingent Attention</vt:lpstr>
      <vt:lpstr>Discussion: Non-Contingent             Attention</vt:lpstr>
      <vt:lpstr>Activity: The Science of Behavior</vt:lpstr>
      <vt:lpstr>The Science of Behavior: Making Adult Attention Contingent on  Performance of Desired Behaviors</vt:lpstr>
      <vt:lpstr>The Science of Behavior: Making Adult Attention Contingent on  Performance of Desired Behaviors</vt:lpstr>
      <vt:lpstr>Contingent Attention</vt:lpstr>
      <vt:lpstr>Low Rates of Contingent Attention  on Social Behavior</vt:lpstr>
      <vt:lpstr>Comparison: Academic Attention vs. Social Attention</vt:lpstr>
      <vt:lpstr>Contingent Attention =  Encouraging Expected Behavior</vt:lpstr>
      <vt:lpstr>Preferred Adult Behaviors</vt:lpstr>
      <vt:lpstr>Discussion: Encouraging                  Expected Behavior</vt:lpstr>
      <vt:lpstr>Session Outcomes</vt:lpstr>
      <vt:lpstr>Reflective Questions</vt:lpstr>
      <vt:lpstr>Specific Positive Feedback</vt:lpstr>
      <vt:lpstr>PowerPoint Presentation</vt:lpstr>
      <vt:lpstr>Benefits of Specific Positive Feedback</vt:lpstr>
      <vt:lpstr>Characteristics of Effective Specific Positive Feedback</vt:lpstr>
      <vt:lpstr>Effective Specific Positive Feedback</vt:lpstr>
      <vt:lpstr>Effective Specific Positive Feedback</vt:lpstr>
      <vt:lpstr>Effective Specific Positive Feedback</vt:lpstr>
      <vt:lpstr>Putting It All Together </vt:lpstr>
      <vt:lpstr>More Examples</vt:lpstr>
      <vt:lpstr>Activity: Effective Specific           Positive Feedback</vt:lpstr>
      <vt:lpstr>Encouraging Expected Behavior Positive to Negative Ratio</vt:lpstr>
      <vt:lpstr>Encouraging Expected Behavior Positive to Negative Ratio</vt:lpstr>
      <vt:lpstr>Encouraging Expected Behavior Positive to Negative Ratio</vt:lpstr>
      <vt:lpstr>Encouraging Expected Behavior 4:1 Ratio</vt:lpstr>
      <vt:lpstr>   Activity: Encouraging Expected Behavior</vt:lpstr>
      <vt:lpstr>Discussion: Specific Positive       Feedback</vt:lpstr>
      <vt:lpstr>Action Planning: Encouraging                             Expected Behavior</vt:lpstr>
      <vt:lpstr>Session Outcomes</vt:lpstr>
      <vt:lpstr>Reflective Questions</vt:lpstr>
      <vt:lpstr>Discussion: Is Specific Positive            Feedback Enough?</vt:lpstr>
      <vt:lpstr>PowerPoint Presentation</vt:lpstr>
      <vt:lpstr>PowerPoint Presentation</vt:lpstr>
      <vt:lpstr>Why a Variety of Ways to Encourage?</vt:lpstr>
      <vt:lpstr>Tangible Reinforcers</vt:lpstr>
      <vt:lpstr>School-Wide System…</vt:lpstr>
      <vt:lpstr>PowerPoint Presentation</vt:lpstr>
      <vt:lpstr>Tangible Reinforcers:</vt:lpstr>
      <vt:lpstr>Tangible Reinforcers–Continued</vt:lpstr>
      <vt:lpstr>Considerations for Development of Schoolwide System to Encourage</vt:lpstr>
      <vt:lpstr>Creative Ways to Use “Tickets”</vt:lpstr>
      <vt:lpstr>Discussion: Schoolwide Tangible Reinforcers</vt:lpstr>
      <vt:lpstr>Schedules of Reinforcement</vt:lpstr>
      <vt:lpstr>Schedules of Reinforcement</vt:lpstr>
      <vt:lpstr>Schedules of Reinforcement</vt:lpstr>
      <vt:lpstr>PowerPoint Presentation</vt:lpstr>
      <vt:lpstr>PowerPoint Presentation</vt:lpstr>
      <vt:lpstr>Cautions When Developing Your Menu</vt:lpstr>
      <vt:lpstr>Discussion: Schoolwide System to Encourage Expected Behavior</vt:lpstr>
      <vt:lpstr>Schoolwide System to Encourage Teachers to Implement SW-PBS</vt:lpstr>
      <vt:lpstr>Ideas to Encourage Staff</vt:lpstr>
      <vt:lpstr>Teacher Tangible</vt:lpstr>
      <vt:lpstr>Dr. Dunham’s Dollars</vt:lpstr>
      <vt:lpstr>PowerPoint Presentation</vt:lpstr>
      <vt:lpstr>PowerPoint Presentation</vt:lpstr>
      <vt:lpstr>PowerPoint Presentation</vt:lpstr>
      <vt:lpstr>Action Planning: Encouraging Expected           Behavior</vt:lpstr>
      <vt:lpstr>Session Outcomes</vt:lpstr>
      <vt:lpstr>Reflective Questions</vt:lpstr>
      <vt:lpstr>Monitoring Implementation</vt:lpstr>
      <vt:lpstr>Monitoring Implementation Fidelity</vt:lpstr>
      <vt:lpstr>Goals of Monitoring Implementation</vt:lpstr>
      <vt:lpstr>PowerPoint Presentation</vt:lpstr>
    </vt:vector>
  </TitlesOfParts>
  <Manager/>
  <Company>University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PS4: Encouraging Expected Behavior</dc:title>
  <dc:subject/>
  <dc:creator>MO SW-PBS</dc:creator>
  <cp:keywords/>
  <dc:description/>
  <cp:lastModifiedBy>Danielle Starkey</cp:lastModifiedBy>
  <cp:revision>725</cp:revision>
  <cp:lastPrinted>2017-10-16T14:12:08Z</cp:lastPrinted>
  <dcterms:created xsi:type="dcterms:W3CDTF">2012-05-29T13:50:56Z</dcterms:created>
  <dcterms:modified xsi:type="dcterms:W3CDTF">2020-04-27T02:20:35Z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0x010100C373A137DB20514D96EFE696FA4A4210</vt:lpwstr>
  </property>
</Properties>
</file>