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321" r:id="rId2"/>
    <p:sldId id="344" r:id="rId3"/>
    <p:sldId id="345" r:id="rId4"/>
    <p:sldId id="347" r:id="rId5"/>
    <p:sldId id="390" r:id="rId6"/>
    <p:sldId id="369" r:id="rId7"/>
    <p:sldId id="406" r:id="rId8"/>
    <p:sldId id="403" r:id="rId9"/>
    <p:sldId id="401" r:id="rId10"/>
    <p:sldId id="388" r:id="rId11"/>
    <p:sldId id="407" r:id="rId12"/>
    <p:sldId id="317" r:id="rId13"/>
    <p:sldId id="306" r:id="rId14"/>
    <p:sldId id="297" r:id="rId15"/>
    <p:sldId id="313" r:id="rId16"/>
    <p:sldId id="397" r:id="rId17"/>
    <p:sldId id="394" r:id="rId18"/>
    <p:sldId id="395" r:id="rId19"/>
    <p:sldId id="348" r:id="rId20"/>
    <p:sldId id="350" r:id="rId21"/>
    <p:sldId id="40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D20631-2E6B-40FF-AD7D-E16067EAA678}">
          <p14:sldIdLst>
            <p14:sldId id="321"/>
            <p14:sldId id="344"/>
            <p14:sldId id="345"/>
            <p14:sldId id="347"/>
            <p14:sldId id="390"/>
            <p14:sldId id="369"/>
            <p14:sldId id="406"/>
            <p14:sldId id="403"/>
            <p14:sldId id="401"/>
            <p14:sldId id="388"/>
            <p14:sldId id="407"/>
          </p14:sldIdLst>
        </p14:section>
        <p14:section name="Assessment-Capable Learners" id="{2E6819AA-C3F1-413E-AF8D-E6B3A9760B0C}">
          <p14:sldIdLst>
            <p14:sldId id="317"/>
            <p14:sldId id="306"/>
            <p14:sldId id="297"/>
            <p14:sldId id="313"/>
            <p14:sldId id="397"/>
            <p14:sldId id="394"/>
          </p14:sldIdLst>
        </p14:section>
        <p14:section name="Classroom and Building Implementation" id="{4AAD7443-28A2-41FA-9502-CE1AF581B2D4}">
          <p14:sldIdLst>
            <p14:sldId id="395"/>
            <p14:sldId id="348"/>
            <p14:sldId id="350"/>
            <p14:sldId id="408"/>
          </p14:sldIdLst>
        </p14:section>
        <p14:section name="Fidelity" id="{F42ACF88-D03B-4470-B495-CB214A35834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FF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6" autoAdjust="0"/>
    <p:restoredTop sz="53256" autoAdjust="0"/>
  </p:normalViewPr>
  <p:slideViewPr>
    <p:cSldViewPr>
      <p:cViewPr varScale="1">
        <p:scale>
          <a:sx n="57" d="100"/>
          <a:sy n="57" d="100"/>
        </p:scale>
        <p:origin x="2760" y="78"/>
      </p:cViewPr>
      <p:guideLst>
        <p:guide orient="horz" pos="2160"/>
        <p:guide pos="2880"/>
      </p:guideLst>
    </p:cSldViewPr>
  </p:slideViewPr>
  <p:notesTextViewPr>
    <p:cViewPr>
      <p:scale>
        <a:sx n="1" d="1"/>
        <a:sy n="1" d="1"/>
      </p:scale>
      <p:origin x="0" y="0"/>
    </p:cViewPr>
  </p:notesTextViewPr>
  <p:sorterViewPr>
    <p:cViewPr>
      <p:scale>
        <a:sx n="170" d="100"/>
        <a:sy n="170" d="100"/>
      </p:scale>
      <p:origin x="0" y="12372"/>
    </p:cViewPr>
  </p:sorterViewPr>
  <p:notesViewPr>
    <p:cSldViewPr>
      <p:cViewPr>
        <p:scale>
          <a:sx n="60" d="100"/>
          <a:sy n="60" d="100"/>
        </p:scale>
        <p:origin x="-168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C74289-5271-4F38-9130-7261BB403D7C}" type="datetimeFigureOut">
              <a:rPr lang="en-US" smtClean="0"/>
              <a:pPr/>
              <a:t>8/15/2016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7618FAF-E7C2-40F9-A828-DF82EE21A3F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F12E4C-D1CF-4E16-A709-9C3CBF7219B1}" type="datetimeFigureOut">
              <a:rPr lang="en-US" smtClean="0"/>
              <a:pPr/>
              <a:t>8/15/2016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C25DA50-E0B2-4484-B77E-D52A4342F3E6}" type="slidenum">
              <a:rPr lang="en-US" smtClean="0"/>
              <a:pPr/>
              <a:t>‹#›</a:t>
            </a:fld>
            <a:endParaRPr lang="en-US"/>
          </a:p>
        </p:txBody>
      </p:sp>
    </p:spTree>
    <p:extLst>
      <p:ext uri="{BB962C8B-B14F-4D97-AF65-F5344CB8AC3E}">
        <p14:creationId xmlns:p14="http://schemas.microsoft.com/office/powerpoint/2010/main" val="137789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dese.mo.gov/eq/Standards.ht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p21.org/"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researchrundowns.wordpress.com/quantitative-methods/effect-siz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This presentation is</a:t>
            </a:r>
            <a:r>
              <a:rPr lang="en-US" baseline="0" dirty="0"/>
              <a:t> designed to provide an overview of Missouri Collaborative Work and Effective Teaching/Learning Practices.</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a:t>
            </a:fld>
            <a:endParaRPr lang="en-US" dirty="0"/>
          </a:p>
        </p:txBody>
      </p:sp>
    </p:spTree>
    <p:extLst>
      <p:ext uri="{BB962C8B-B14F-4D97-AF65-F5344CB8AC3E}">
        <p14:creationId xmlns:p14="http://schemas.microsoft.com/office/powerpoint/2010/main" val="198914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Hattie argues that “when teaching and learning are visible, there is a greater</a:t>
            </a:r>
            <a:r>
              <a:rPr lang="en-US" baseline="0" dirty="0"/>
              <a:t> likelihood of students reaching higher levels of achievement” (</a:t>
            </a:r>
            <a:r>
              <a:rPr lang="en-US" u="sng" baseline="0" dirty="0"/>
              <a:t>Visible Learning for Teachers</a:t>
            </a:r>
            <a:r>
              <a:rPr lang="en-US" u="none" baseline="0" dirty="0"/>
              <a:t>, </a:t>
            </a:r>
            <a:r>
              <a:rPr lang="en-US" baseline="0" dirty="0"/>
              <a:t>p. 18). </a:t>
            </a:r>
          </a:p>
          <a:p>
            <a:pPr marL="0" indent="0">
              <a:buFont typeface="+mj-lt"/>
              <a:buNone/>
            </a:pPr>
            <a:endParaRPr lang="en-US" baseline="0" dirty="0"/>
          </a:p>
          <a:p>
            <a:pPr marL="0" indent="0">
              <a:buFont typeface="+mj-lt"/>
              <a:buNone/>
            </a:pPr>
            <a:r>
              <a:rPr lang="en-US" sz="1200" kern="1200" dirty="0">
                <a:solidFill>
                  <a:schemeClr val="tx1"/>
                </a:solidFill>
                <a:effectLst/>
                <a:latin typeface="+mn-lt"/>
                <a:ea typeface="+mn-ea"/>
                <a:cs typeface="+mn-cs"/>
              </a:rPr>
              <a:t>Hattie, J.  (2012). </a:t>
            </a:r>
            <a:r>
              <a:rPr lang="en-US" sz="1200" i="1" kern="1200" dirty="0">
                <a:solidFill>
                  <a:schemeClr val="tx1"/>
                </a:solidFill>
                <a:effectLst/>
                <a:latin typeface="+mn-lt"/>
                <a:ea typeface="+mn-ea"/>
                <a:cs typeface="+mn-cs"/>
              </a:rPr>
              <a:t>Visible learning for teachers:  Maximizing impact on learning</a:t>
            </a:r>
            <a:r>
              <a:rPr lang="en-US" sz="1200" kern="1200" dirty="0">
                <a:solidFill>
                  <a:schemeClr val="tx1"/>
                </a:solidFill>
                <a:effectLst/>
                <a:latin typeface="+mn-lt"/>
                <a:ea typeface="+mn-ea"/>
                <a:cs typeface="+mn-cs"/>
              </a:rPr>
              <a:t>.  London, UK:  </a:t>
            </a:r>
            <a:r>
              <a:rPr lang="en-US" sz="1200" kern="1200" dirty="0" err="1">
                <a:solidFill>
                  <a:schemeClr val="tx1"/>
                </a:solidFill>
                <a:effectLst/>
                <a:latin typeface="+mn-lt"/>
                <a:ea typeface="+mn-ea"/>
                <a:cs typeface="+mn-cs"/>
              </a:rPr>
              <a:t>Routledge</a:t>
            </a:r>
            <a:r>
              <a:rPr lang="en-US" sz="1200" kern="1200" dirty="0">
                <a:solidFill>
                  <a:schemeClr val="tx1"/>
                </a:solidFill>
                <a:effectLst/>
                <a:latin typeface="+mn-lt"/>
                <a:ea typeface="+mn-ea"/>
                <a:cs typeface="+mn-cs"/>
              </a:rPr>
              <a:t>.</a:t>
            </a:r>
            <a:endParaRPr lang="en-US" baseline="0"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10</a:t>
            </a:fld>
            <a:endParaRPr lang="en-US"/>
          </a:p>
        </p:txBody>
      </p:sp>
    </p:spTree>
    <p:extLst>
      <p:ext uri="{BB962C8B-B14F-4D97-AF65-F5344CB8AC3E}">
        <p14:creationId xmlns:p14="http://schemas.microsoft.com/office/powerpoint/2010/main" val="216968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b="0" dirty="0"/>
              <a:t>Learning</a:t>
            </a:r>
            <a:r>
              <a:rPr lang="en-US" b="0" baseline="0" dirty="0"/>
              <a:t> packages for the effective teaching and learning practices were created for the CW. Some of the packages are depicted on this slide, with effect sizes indicated. As Dr. Hattie has conducted more research, the effect size data has changed slightly. The red line shows the effect size from Hattie’s 2009 analysis. The green shows effect size from 2011, and the blue shows the most recent results from 2015.</a:t>
            </a:r>
          </a:p>
          <a:p>
            <a:r>
              <a:rPr lang="en-US" b="0" baseline="0" dirty="0"/>
              <a:t>Next, we will look at some sample slides found in CW Learning Packages, using Assessment Capable Learners as the example</a:t>
            </a:r>
            <a:r>
              <a:rPr lang="en-US" b="0" baseline="0" dirty="0" smtClean="0"/>
              <a:t>.</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Chart retrieved from </a:t>
            </a:r>
            <a:r>
              <a:rPr lang="en-US" dirty="0" smtClean="0"/>
              <a:t>http://www.visiblelearning.org</a:t>
            </a:r>
          </a:p>
        </p:txBody>
      </p:sp>
      <p:sp>
        <p:nvSpPr>
          <p:cNvPr id="4" name="Slide Number Placeholder 3"/>
          <p:cNvSpPr>
            <a:spLocks noGrp="1"/>
          </p:cNvSpPr>
          <p:nvPr>
            <p:ph type="sldNum" sz="quarter" idx="10"/>
          </p:nvPr>
        </p:nvSpPr>
        <p:spPr/>
        <p:txBody>
          <a:bodyPr/>
          <a:lstStyle/>
          <a:p>
            <a:fld id="{8C25DA50-E0B2-4484-B77E-D52A4342F3E6}" type="slidenum">
              <a:rPr lang="en-US" smtClean="0"/>
              <a:pPr/>
              <a:t>11</a:t>
            </a:fld>
            <a:endParaRPr lang="en-US"/>
          </a:p>
        </p:txBody>
      </p:sp>
    </p:spTree>
    <p:extLst>
      <p:ext uri="{BB962C8B-B14F-4D97-AF65-F5344CB8AC3E}">
        <p14:creationId xmlns:p14="http://schemas.microsoft.com/office/powerpoint/2010/main" val="3109473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a:t>
            </a:r>
            <a:r>
              <a:rPr lang="en-US" b="1" baseline="0" dirty="0"/>
              <a:t> Say: </a:t>
            </a:r>
            <a:r>
              <a:rPr lang="en-US" b="0" baseline="0" dirty="0"/>
              <a:t>This section is an example of content found within each learning package. ACL is used as the example of an effective teaching and learning practice</a:t>
            </a:r>
            <a:r>
              <a:rPr lang="en-US" b="0" baseline="0" dirty="0" smtClean="0"/>
              <a:t>.  Consultants can choose to replace this section with similar slides from a different effective teaching/learning practice.</a:t>
            </a:r>
            <a:endParaRPr lang="en-US" b="1"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12</a:t>
            </a:fld>
            <a:endParaRPr lang="en-US"/>
          </a:p>
        </p:txBody>
      </p:sp>
    </p:spTree>
    <p:extLst>
      <p:ext uri="{BB962C8B-B14F-4D97-AF65-F5344CB8AC3E}">
        <p14:creationId xmlns:p14="http://schemas.microsoft.com/office/powerpoint/2010/main" val="3290282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Self-Reported Grades involves students’ estimates of their own performance; students typically are accurate in</a:t>
            </a:r>
            <a:r>
              <a:rPr lang="en-US" baseline="0" dirty="0"/>
              <a:t> understanding their achievement levels and chances of success.  </a:t>
            </a:r>
          </a:p>
          <a:p>
            <a:endParaRPr lang="en-US" baseline="0" dirty="0"/>
          </a:p>
          <a:p>
            <a:r>
              <a:rPr lang="en-US" sz="1200" kern="1200" dirty="0">
                <a:solidFill>
                  <a:schemeClr val="tx1"/>
                </a:solidFill>
                <a:effectLst/>
                <a:latin typeface="+mn-lt"/>
                <a:ea typeface="+mn-ea"/>
                <a:cs typeface="+mn-cs"/>
              </a:rPr>
              <a:t>Moss, C. &amp; </a:t>
            </a:r>
            <a:r>
              <a:rPr lang="en-US" sz="1200" kern="1200" dirty="0" err="1">
                <a:solidFill>
                  <a:schemeClr val="tx1"/>
                </a:solidFill>
                <a:effectLst/>
                <a:latin typeface="+mn-lt"/>
                <a:ea typeface="+mn-ea"/>
                <a:cs typeface="+mn-cs"/>
              </a:rPr>
              <a:t>Brookhart</a:t>
            </a:r>
            <a:r>
              <a:rPr lang="en-US" sz="1200" kern="1200" dirty="0">
                <a:solidFill>
                  <a:schemeClr val="tx1"/>
                </a:solidFill>
                <a:effectLst/>
                <a:latin typeface="+mn-lt"/>
                <a:ea typeface="+mn-ea"/>
                <a:cs typeface="+mn-cs"/>
              </a:rPr>
              <a:t>, S. (2012).</a:t>
            </a:r>
            <a:r>
              <a:rPr lang="en-US" sz="1200" kern="1200" baseline="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Learning targets: Helping students aim for understanding in today's lesson. </a:t>
            </a:r>
            <a:r>
              <a:rPr lang="en-US" sz="1200" kern="1200" dirty="0">
                <a:solidFill>
                  <a:schemeClr val="tx1"/>
                </a:solidFill>
                <a:effectLst/>
                <a:latin typeface="+mn-lt"/>
                <a:ea typeface="+mn-ea"/>
                <a:cs typeface="+mn-cs"/>
              </a:rPr>
              <a:t>Alexandria, VA: ASCD.</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Chappuis</a:t>
            </a:r>
            <a:r>
              <a:rPr lang="en-US" sz="1200" kern="1200" dirty="0">
                <a:solidFill>
                  <a:schemeClr val="tx1"/>
                </a:solidFill>
                <a:effectLst/>
                <a:latin typeface="+mn-lt"/>
                <a:ea typeface="+mn-ea"/>
                <a:cs typeface="+mn-cs"/>
              </a:rPr>
              <a:t>, J. (2009). </a:t>
            </a:r>
            <a:r>
              <a:rPr lang="en-US" sz="1200" i="1" kern="1200" dirty="0">
                <a:solidFill>
                  <a:schemeClr val="tx1"/>
                </a:solidFill>
                <a:effectLst/>
                <a:latin typeface="+mn-lt"/>
                <a:ea typeface="+mn-ea"/>
                <a:cs typeface="+mn-cs"/>
              </a:rPr>
              <a:t>Seven strategies of assessment for learning</a:t>
            </a:r>
            <a:r>
              <a:rPr lang="en-US" sz="1200" kern="1200" dirty="0">
                <a:solidFill>
                  <a:schemeClr val="tx1"/>
                </a:solidFill>
                <a:effectLst/>
                <a:latin typeface="+mn-lt"/>
                <a:ea typeface="+mn-ea"/>
                <a:cs typeface="+mn-cs"/>
              </a:rPr>
              <a:t>. Boston, MA: Allyn &amp; Bacon.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Hattie, J.  (2012). </a:t>
            </a:r>
            <a:r>
              <a:rPr lang="en-US" sz="1200" i="1" kern="1200" dirty="0">
                <a:solidFill>
                  <a:schemeClr val="tx1"/>
                </a:solidFill>
                <a:effectLst/>
                <a:latin typeface="+mn-lt"/>
                <a:ea typeface="+mn-ea"/>
                <a:cs typeface="+mn-cs"/>
              </a:rPr>
              <a:t>Visible learning for teachers:  Maximizing impact on learning</a:t>
            </a:r>
            <a:r>
              <a:rPr lang="en-US" sz="1200" kern="1200" dirty="0">
                <a:solidFill>
                  <a:schemeClr val="tx1"/>
                </a:solidFill>
                <a:effectLst/>
                <a:latin typeface="+mn-lt"/>
                <a:ea typeface="+mn-ea"/>
                <a:cs typeface="+mn-cs"/>
              </a:rPr>
              <a:t>.  London, UK:  </a:t>
            </a:r>
            <a:r>
              <a:rPr lang="en-US" sz="1200" kern="1200" dirty="0" err="1">
                <a:solidFill>
                  <a:schemeClr val="tx1"/>
                </a:solidFill>
                <a:effectLst/>
                <a:latin typeface="+mn-lt"/>
                <a:ea typeface="+mn-ea"/>
                <a:cs typeface="+mn-cs"/>
              </a:rPr>
              <a:t>Routledge</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Atkin</a:t>
            </a:r>
            <a:r>
              <a:rPr lang="en-US" sz="1200" kern="1200" dirty="0">
                <a:solidFill>
                  <a:schemeClr val="tx1"/>
                </a:solidFill>
                <a:effectLst/>
                <a:latin typeface="+mn-lt"/>
                <a:ea typeface="+mn-ea"/>
                <a:cs typeface="+mn-cs"/>
              </a:rPr>
              <a:t>, J. M., Black, P., &amp; Coffey, J.  (2001). </a:t>
            </a:r>
            <a:r>
              <a:rPr lang="en-US" sz="1200" i="1" kern="1200" dirty="0">
                <a:solidFill>
                  <a:schemeClr val="tx1"/>
                </a:solidFill>
                <a:effectLst/>
                <a:latin typeface="+mn-lt"/>
                <a:ea typeface="+mn-ea"/>
                <a:cs typeface="+mn-cs"/>
              </a:rPr>
              <a:t>Classroom assessment and the National Science Education Standards</a:t>
            </a:r>
            <a:r>
              <a:rPr lang="en-US" sz="1200" kern="1200" dirty="0">
                <a:solidFill>
                  <a:schemeClr val="tx1"/>
                </a:solidFill>
                <a:effectLst/>
                <a:latin typeface="+mn-lt"/>
                <a:ea typeface="+mn-ea"/>
                <a:cs typeface="+mn-cs"/>
              </a:rPr>
              <a:t>. Washington, DC:  National Academy Press.</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13</a:t>
            </a:fld>
            <a:endParaRPr lang="en-US"/>
          </a:p>
        </p:txBody>
      </p:sp>
    </p:spTree>
    <p:extLst>
      <p:ext uri="{BB962C8B-B14F-4D97-AF65-F5344CB8AC3E}">
        <p14:creationId xmlns:p14="http://schemas.microsoft.com/office/powerpoint/2010/main" val="97358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b="0" dirty="0"/>
              <a:t>Of</a:t>
            </a:r>
            <a:r>
              <a:rPr lang="en-US" b="0" baseline="0" dirty="0"/>
              <a:t> the 195 influences studied by Hattie, Self-Reported Grades ranked very high in its impact on student achievement with an effect size of 1.44 (Hattie, 2009), and most recently, an effect size of 1.33 (Hattie, 2015).  </a:t>
            </a:r>
          </a:p>
          <a:p>
            <a:endParaRPr lang="en-US" b="0" baseline="0" dirty="0"/>
          </a:p>
          <a:p>
            <a:r>
              <a:rPr lang="en-US" b="0" baseline="0" dirty="0"/>
              <a:t>In his meta-analyses, the average effect size was d=0.40.  According to Hattie (</a:t>
            </a:r>
            <a:r>
              <a:rPr lang="en-US" b="0" u="sng" baseline="0" dirty="0"/>
              <a:t>Visible Learning</a:t>
            </a:r>
            <a:r>
              <a:rPr lang="en-US" b="0" baseline="0" dirty="0"/>
              <a:t>, p. 16), “This average summarizes the typical effect of all possible influences in education and should be used as the benchmark to judge effects in education.”  On Hattie’s barometer, this is labeled as the “Zone of Desired Effects”.</a:t>
            </a:r>
          </a:p>
          <a:p>
            <a:endParaRPr lang="en-US" b="0" baseline="0" dirty="0"/>
          </a:p>
          <a:p>
            <a:r>
              <a:rPr lang="en-US" b="0" baseline="0" dirty="0"/>
              <a:t>“The typical effects from teachers are between d=0.15 and d=0.40 . . . . Any influences in this zone are similar to what teachers can accomplish in a typical year of schooling.”  (</a:t>
            </a:r>
            <a:r>
              <a:rPr lang="en-US" b="0" u="sng" baseline="0" dirty="0"/>
              <a:t>Visible Learning</a:t>
            </a:r>
            <a:r>
              <a:rPr lang="en-US" b="0" baseline="0" dirty="0"/>
              <a:t>, p. 20)</a:t>
            </a:r>
          </a:p>
          <a:p>
            <a:endParaRPr lang="en-US" b="0" baseline="0" dirty="0"/>
          </a:p>
          <a:p>
            <a:r>
              <a:rPr lang="en-US" b="0" baseline="0" dirty="0"/>
              <a:t>“The zone between d=0.0 and d=0.15 is what students could probably achieve if there was no schooling.”  (</a:t>
            </a:r>
            <a:r>
              <a:rPr lang="en-US" b="0" u="sng" baseline="0" dirty="0"/>
              <a:t>Visible Learning</a:t>
            </a:r>
            <a:r>
              <a:rPr lang="en-US" b="0" baseline="0" dirty="0"/>
              <a:t>, p. 20)</a:t>
            </a:r>
          </a:p>
          <a:p>
            <a:endParaRPr lang="en-US" b="0" baseline="0" dirty="0"/>
          </a:p>
          <a:p>
            <a:r>
              <a:rPr lang="en-US" b="0" baseline="0" dirty="0"/>
              <a:t>“The final category includes the reverse effects – those that decrease achievement.” (</a:t>
            </a:r>
            <a:r>
              <a:rPr lang="en-US" b="0" u="sng" baseline="0" dirty="0"/>
              <a:t>Visible Learning</a:t>
            </a:r>
            <a:r>
              <a:rPr lang="en-US" b="0" baseline="0" dirty="0"/>
              <a:t>,. P. 20)</a:t>
            </a:r>
          </a:p>
          <a:p>
            <a:endParaRPr lang="en-US" b="0" baseline="0" dirty="0"/>
          </a:p>
          <a:p>
            <a:r>
              <a:rPr lang="en-US" sz="1200" kern="1200" dirty="0">
                <a:solidFill>
                  <a:schemeClr val="tx1"/>
                </a:solidFill>
                <a:effectLst/>
                <a:latin typeface="+mn-lt"/>
                <a:ea typeface="+mn-ea"/>
                <a:cs typeface="+mn-cs"/>
              </a:rPr>
              <a:t>Hattie, J. (Ed.).  (2009).  </a:t>
            </a:r>
            <a:r>
              <a:rPr lang="en-US" sz="1200" i="1" kern="1200" dirty="0">
                <a:solidFill>
                  <a:schemeClr val="tx1"/>
                </a:solidFill>
                <a:effectLst/>
                <a:latin typeface="+mn-lt"/>
                <a:ea typeface="+mn-ea"/>
                <a:cs typeface="+mn-cs"/>
              </a:rPr>
              <a:t>Visible learning:  A synthesis of over 800 meta-analyses relating to achievement</a:t>
            </a:r>
            <a:r>
              <a:rPr lang="en-US" sz="1200" kern="1200" dirty="0">
                <a:solidFill>
                  <a:schemeClr val="tx1"/>
                </a:solidFill>
                <a:effectLst/>
                <a:latin typeface="+mn-lt"/>
                <a:ea typeface="+mn-ea"/>
                <a:cs typeface="+mn-cs"/>
              </a:rPr>
              <a:t>.  London, UK:  </a:t>
            </a:r>
            <a:r>
              <a:rPr lang="en-US" sz="1200" kern="1200" dirty="0" err="1">
                <a:solidFill>
                  <a:schemeClr val="tx1"/>
                </a:solidFill>
                <a:effectLst/>
                <a:latin typeface="+mn-lt"/>
                <a:ea typeface="+mn-ea"/>
                <a:cs typeface="+mn-cs"/>
              </a:rPr>
              <a:t>Routledge</a:t>
            </a:r>
            <a:r>
              <a:rPr lang="en-US" sz="1200" kern="1200" dirty="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14</a:t>
            </a:fld>
            <a:endParaRPr lang="en-US"/>
          </a:p>
        </p:txBody>
      </p:sp>
    </p:spTree>
    <p:extLst>
      <p:ext uri="{BB962C8B-B14F-4D97-AF65-F5344CB8AC3E}">
        <p14:creationId xmlns:p14="http://schemas.microsoft.com/office/powerpoint/2010/main" val="215216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Self-Reported Grades aligns with these Missouri Teacher Standards and Quality Indicators.</a:t>
            </a:r>
          </a:p>
          <a:p>
            <a:endParaRPr lang="en-US" dirty="0"/>
          </a:p>
          <a:p>
            <a:r>
              <a:rPr lang="en-US" u="sng" dirty="0"/>
              <a:t>More detailed information about the Missouri Teacher Standards can be found at</a:t>
            </a:r>
            <a:r>
              <a:rPr lang="en-US" dirty="0"/>
              <a:t>:</a:t>
            </a:r>
          </a:p>
          <a:p>
            <a:endParaRPr lang="en-US" dirty="0"/>
          </a:p>
          <a:p>
            <a:r>
              <a:rPr lang="en-US" dirty="0"/>
              <a:t>http://dese.mo.gov/eq/documents/TeacherStandards.pdf </a:t>
            </a:r>
          </a:p>
          <a:p>
            <a:endParaRPr lang="en-US" dirty="0"/>
          </a:p>
          <a:p>
            <a:r>
              <a:rPr lang="en-US" dirty="0">
                <a:hlinkClick r:id="rId3"/>
              </a:rPr>
              <a:t>http://dese.mo.gov/eq/Standards.htm</a:t>
            </a:r>
            <a:endParaRPr lang="en-US" dirty="0"/>
          </a:p>
          <a:p>
            <a:endParaRPr lang="en-US" dirty="0"/>
          </a:p>
          <a:p>
            <a:r>
              <a:rPr lang="en-US" dirty="0"/>
              <a:t>Partnership for 21st Century Skills</a:t>
            </a:r>
          </a:p>
          <a:p>
            <a:r>
              <a:rPr lang="en-US" dirty="0"/>
              <a:t>1 MASSACHUSETTS AVENUE NW, SUITE 700  WASHINGTON, DC 20001   (202) 312-6429</a:t>
            </a:r>
          </a:p>
          <a:p>
            <a:r>
              <a:rPr lang="en-US" dirty="0">
                <a:hlinkClick r:id="rId4"/>
              </a:rPr>
              <a:t>http://www.p21.org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15</a:t>
            </a:fld>
            <a:endParaRPr lang="en-US"/>
          </a:p>
        </p:txBody>
      </p:sp>
    </p:spTree>
    <p:extLst>
      <p:ext uri="{BB962C8B-B14F-4D97-AF65-F5344CB8AC3E}">
        <p14:creationId xmlns:p14="http://schemas.microsoft.com/office/powerpoint/2010/main" val="3527006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a:t>
            </a:r>
            <a:r>
              <a:rPr lang="en-US" b="1" baseline="0" dirty="0"/>
              <a:t> Know/To Say: </a:t>
            </a:r>
            <a:r>
              <a:rPr lang="en-US" b="0" baseline="0" dirty="0"/>
              <a:t>Each package has a Practice Profile that describes the essential functions with descriptors of exemplary, proficient, close to proficient, and far from proficient implementation of practices. This tool is used by school level teams, teacher teams, and/or individual teachers to reflect on actual practice in relation to expectations for implementation.</a:t>
            </a:r>
            <a:endParaRPr lang="en-US" b="1"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16</a:t>
            </a:fld>
            <a:endParaRPr lang="en-US"/>
          </a:p>
        </p:txBody>
      </p:sp>
    </p:spTree>
    <p:extLst>
      <p:ext uri="{BB962C8B-B14F-4D97-AF65-F5344CB8AC3E}">
        <p14:creationId xmlns:p14="http://schemas.microsoft.com/office/powerpoint/2010/main" val="768739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To Know/To Say: </a:t>
            </a:r>
            <a:r>
              <a:rPr lang="en-US" b="0" dirty="0"/>
              <a:t>The</a:t>
            </a:r>
            <a:r>
              <a:rPr lang="en-US" b="0" baseline="0" dirty="0"/>
              <a:t> example </a:t>
            </a:r>
            <a:r>
              <a:rPr lang="en-US" dirty="0"/>
              <a:t>Next Steps template is provided in all</a:t>
            </a:r>
            <a:r>
              <a:rPr lang="en-US" baseline="0" dirty="0"/>
              <a:t> packages for implementation planning</a:t>
            </a:r>
            <a:r>
              <a:rPr lang="en-US" dirty="0"/>
              <a:t>. Presenters</a:t>
            </a:r>
            <a:r>
              <a:rPr lang="en-US" baseline="0" dirty="0"/>
              <a:t> may use any format/tool for next steps planning, but planning must be included as part of the process within all packages.</a:t>
            </a:r>
            <a:endParaRPr lang="en-US" dirty="0"/>
          </a:p>
        </p:txBody>
      </p:sp>
      <p:sp>
        <p:nvSpPr>
          <p:cNvPr id="4" name="Slide Number Placeholder 3"/>
          <p:cNvSpPr>
            <a:spLocks noGrp="1"/>
          </p:cNvSpPr>
          <p:nvPr>
            <p:ph type="sldNum" sz="quarter" idx="10"/>
          </p:nvPr>
        </p:nvSpPr>
        <p:spPr/>
        <p:txBody>
          <a:bodyPr/>
          <a:lstStyle/>
          <a:p>
            <a:fld id="{7DBCE8C7-69BA-4ED6-B5AC-B6B8CF909519}" type="slidenum">
              <a:rPr lang="en-US" smtClean="0"/>
              <a:pPr/>
              <a:t>17</a:t>
            </a:fld>
            <a:endParaRPr lang="en-US"/>
          </a:p>
        </p:txBody>
      </p:sp>
    </p:spTree>
    <p:extLst>
      <p:ext uri="{BB962C8B-B14F-4D97-AF65-F5344CB8AC3E}">
        <p14:creationId xmlns:p14="http://schemas.microsoft.com/office/powerpoint/2010/main" val="946905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As you are starting to plan for the Effective Teaching/Learning Practices in your school, consider from the outset how you will monitor fidelity of implementation.  By carefully monitoring fidelity of implementation, “implementation and fidelity drift” will be avoided.</a:t>
            </a:r>
          </a:p>
          <a:p>
            <a:endParaRPr lang="en-US" dirty="0"/>
          </a:p>
          <a:p>
            <a:r>
              <a:rPr lang="en-US" sz="1200" kern="1200" dirty="0" err="1">
                <a:solidFill>
                  <a:schemeClr val="tx1"/>
                </a:solidFill>
                <a:effectLst/>
                <a:latin typeface="+mn-lt"/>
                <a:ea typeface="+mn-ea"/>
                <a:cs typeface="+mn-cs"/>
              </a:rPr>
              <a:t>Blase</a:t>
            </a:r>
            <a:r>
              <a:rPr lang="en-US" sz="1200" kern="1200" dirty="0">
                <a:solidFill>
                  <a:schemeClr val="tx1"/>
                </a:solidFill>
                <a:effectLst/>
                <a:latin typeface="+mn-lt"/>
                <a:ea typeface="+mn-ea"/>
                <a:cs typeface="+mn-cs"/>
              </a:rPr>
              <a:t>, K. A., </a:t>
            </a:r>
            <a:r>
              <a:rPr lang="en-US" sz="1200" kern="1200" dirty="0" err="1">
                <a:solidFill>
                  <a:schemeClr val="tx1"/>
                </a:solidFill>
                <a:effectLst/>
                <a:latin typeface="+mn-lt"/>
                <a:ea typeface="+mn-ea"/>
                <a:cs typeface="+mn-cs"/>
              </a:rPr>
              <a:t>Fixsen</a:t>
            </a:r>
            <a:r>
              <a:rPr lang="en-US" sz="1200" kern="1200" dirty="0">
                <a:solidFill>
                  <a:schemeClr val="tx1"/>
                </a:solidFill>
                <a:effectLst/>
                <a:latin typeface="+mn-lt"/>
                <a:ea typeface="+mn-ea"/>
                <a:cs typeface="+mn-cs"/>
              </a:rPr>
              <a:t>, D. L., </a:t>
            </a:r>
            <a:r>
              <a:rPr lang="en-US" sz="1200" kern="1200" dirty="0" err="1">
                <a:solidFill>
                  <a:schemeClr val="tx1"/>
                </a:solidFill>
                <a:effectLst/>
                <a:latin typeface="+mn-lt"/>
                <a:ea typeface="+mn-ea"/>
                <a:cs typeface="+mn-cs"/>
              </a:rPr>
              <a:t>Naoom</a:t>
            </a:r>
            <a:r>
              <a:rPr lang="en-US" sz="1200" kern="1200" dirty="0">
                <a:solidFill>
                  <a:schemeClr val="tx1"/>
                </a:solidFill>
                <a:effectLst/>
                <a:latin typeface="+mn-lt"/>
                <a:ea typeface="+mn-ea"/>
                <a:cs typeface="+mn-cs"/>
              </a:rPr>
              <a:t>, S. F., &amp; Wallace, F.  (2005).</a:t>
            </a:r>
            <a:r>
              <a:rPr lang="en-US" sz="1200" i="1" kern="1200" dirty="0">
                <a:solidFill>
                  <a:schemeClr val="tx1"/>
                </a:solidFill>
                <a:effectLst/>
                <a:latin typeface="+mn-lt"/>
                <a:ea typeface="+mn-ea"/>
                <a:cs typeface="+mn-cs"/>
              </a:rPr>
              <a:t> Operationalizing implementation:  Strategies and methods. </a:t>
            </a:r>
            <a:r>
              <a:rPr lang="en-US" sz="1200" kern="1200" dirty="0">
                <a:solidFill>
                  <a:schemeClr val="tx1"/>
                </a:solidFill>
                <a:effectLst/>
                <a:latin typeface="+mn-lt"/>
                <a:ea typeface="+mn-ea"/>
                <a:cs typeface="+mn-cs"/>
              </a:rPr>
              <a:t>Tampa, FL:  University of South Florida, Louis de la Parte Florida Mental Health Institute.</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Blase</a:t>
            </a:r>
            <a:r>
              <a:rPr lang="en-US" sz="1200" kern="1200" dirty="0">
                <a:solidFill>
                  <a:schemeClr val="tx1"/>
                </a:solidFill>
                <a:effectLst/>
                <a:latin typeface="+mn-lt"/>
                <a:ea typeface="+mn-ea"/>
                <a:cs typeface="+mn-cs"/>
              </a:rPr>
              <a:t>, K. A., &amp; </a:t>
            </a:r>
            <a:r>
              <a:rPr lang="en-US" sz="1200" kern="1200" dirty="0" err="1">
                <a:solidFill>
                  <a:schemeClr val="tx1"/>
                </a:solidFill>
                <a:effectLst/>
                <a:latin typeface="+mn-lt"/>
                <a:ea typeface="+mn-ea"/>
                <a:cs typeface="+mn-cs"/>
              </a:rPr>
              <a:t>Fixsen</a:t>
            </a:r>
            <a:r>
              <a:rPr lang="en-US" sz="1200" kern="1200" dirty="0">
                <a:solidFill>
                  <a:schemeClr val="tx1"/>
                </a:solidFill>
                <a:effectLst/>
                <a:latin typeface="+mn-lt"/>
                <a:ea typeface="+mn-ea"/>
                <a:cs typeface="+mn-cs"/>
              </a:rPr>
              <a:t>, D. L.  (2005, Summer). The National Implementation Research Network: Improving the science and practice of implementation.  </a:t>
            </a:r>
            <a:r>
              <a:rPr lang="en-US" sz="1200" i="1" kern="1200" dirty="0">
                <a:solidFill>
                  <a:schemeClr val="tx1"/>
                </a:solidFill>
                <a:effectLst/>
                <a:latin typeface="+mn-lt"/>
                <a:ea typeface="+mn-ea"/>
                <a:cs typeface="+mn-cs"/>
              </a:rPr>
              <a:t>American Psychological Association</a:t>
            </a:r>
            <a:r>
              <a:rPr lang="en-US" sz="1200" kern="1200" dirty="0">
                <a:solidFill>
                  <a:schemeClr val="tx1"/>
                </a:solidFill>
                <a:effectLst/>
                <a:latin typeface="+mn-lt"/>
                <a:ea typeface="+mn-ea"/>
                <a:cs typeface="+mn-cs"/>
              </a:rPr>
              <a:t>, CYF News, pp. 8-12.</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18</a:t>
            </a:fld>
            <a:endParaRPr lang="en-US"/>
          </a:p>
        </p:txBody>
      </p:sp>
    </p:spTree>
    <p:extLst>
      <p:ext uri="{BB962C8B-B14F-4D97-AF65-F5344CB8AC3E}">
        <p14:creationId xmlns:p14="http://schemas.microsoft.com/office/powerpoint/2010/main" val="3211006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To Know/To Say: </a:t>
            </a:r>
            <a:r>
              <a:rPr lang="en-US" dirty="0"/>
              <a:t>When implementing an effective practice in the classroom, these are the steps that teachers will take.  </a:t>
            </a:r>
          </a:p>
          <a:p>
            <a:endParaRPr lang="en-US" dirty="0"/>
          </a:p>
          <a:p>
            <a:pPr marL="232943" indent="-232943">
              <a:buFont typeface="+mj-lt"/>
              <a:buAutoNum type="arabicPeriod"/>
            </a:pPr>
            <a:r>
              <a:rPr lang="en-US" dirty="0"/>
              <a:t>Using student </a:t>
            </a:r>
            <a:r>
              <a:rPr lang="en-US" baseline="0" dirty="0"/>
              <a:t>and classroom data, the teacher will select one of the practices that meets the needs of his/her students.</a:t>
            </a:r>
          </a:p>
          <a:p>
            <a:pPr marL="232943" indent="-232943">
              <a:buFont typeface="+mj-lt"/>
              <a:buAutoNum type="arabicPeriod"/>
            </a:pPr>
            <a:r>
              <a:rPr lang="en-US" baseline="0" dirty="0"/>
              <a:t>The teacher will receive training on the selected practice that will include a demonstration of proficiency.</a:t>
            </a:r>
          </a:p>
          <a:p>
            <a:pPr marL="232943" indent="-232943">
              <a:buFont typeface="+mj-lt"/>
              <a:buAutoNum type="arabicPeriod"/>
            </a:pPr>
            <a:r>
              <a:rPr lang="en-US" baseline="0" dirty="0"/>
              <a:t>The practice will be implemented in the classroom and monitored for fidelity.</a:t>
            </a:r>
          </a:p>
          <a:p>
            <a:pPr marL="232943" indent="-232943">
              <a:buFont typeface="+mj-lt"/>
              <a:buAutoNum type="arabicPeriod"/>
            </a:pPr>
            <a:r>
              <a:rPr lang="en-US" baseline="0" dirty="0"/>
              <a:t>The teacher will monitor data to make instructional changes as appropriate.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19</a:t>
            </a:fld>
            <a:endParaRPr lang="en-US"/>
          </a:p>
        </p:txBody>
      </p:sp>
    </p:spTree>
    <p:extLst>
      <p:ext uri="{BB962C8B-B14F-4D97-AF65-F5344CB8AC3E}">
        <p14:creationId xmlns:p14="http://schemas.microsoft.com/office/powerpoint/2010/main" val="3572292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To Know/To Do: </a:t>
            </a:r>
            <a:r>
              <a:rPr lang="en-US" sz="1000" b="0" dirty="0"/>
              <a:t>This</a:t>
            </a:r>
            <a:r>
              <a:rPr lang="en-US" sz="1000" b="0" baseline="0" dirty="0"/>
              <a:t> slide informs the presenter and is hidden within the presentation. The link to </a:t>
            </a:r>
            <a:r>
              <a:rPr lang="en-US" sz="1000" b="0" baseline="0" dirty="0" err="1"/>
              <a:t>MoEdu</a:t>
            </a:r>
            <a:r>
              <a:rPr lang="en-US" sz="1000" b="0" baseline="0" dirty="0"/>
              <a:t>-sail should be provided in advance to participants, so that they can preview the CW Magazine. The link to the DESE voice over PowerPoint may be utilized during the actual presentation by the presenter.</a:t>
            </a:r>
            <a:endParaRPr lang="en-US" sz="1000" dirty="0"/>
          </a:p>
          <a:p>
            <a:pPr marL="800100" lvl="1" indent="-342900">
              <a:buFont typeface="Arial" pitchFamily="34" charset="0"/>
              <a:buChar char="•"/>
            </a:pPr>
            <a:endParaRPr lang="en-US" sz="1000" dirty="0"/>
          </a:p>
          <a:p>
            <a:pPr marL="342900" lvl="0" indent="-342900">
              <a:buFont typeface="Arial" pitchFamily="34" charset="0"/>
              <a:buChar char="•"/>
            </a:pPr>
            <a:endParaRPr lang="en-US" sz="1000" dirty="0"/>
          </a:p>
          <a:p>
            <a:endParaRPr lang="en-US" sz="1000"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2</a:t>
            </a:fld>
            <a:endParaRPr lang="en-US"/>
          </a:p>
        </p:txBody>
      </p:sp>
    </p:spTree>
    <p:extLst>
      <p:ext uri="{BB962C8B-B14F-4D97-AF65-F5344CB8AC3E}">
        <p14:creationId xmlns:p14="http://schemas.microsoft.com/office/powerpoint/2010/main" val="3066153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dirty="0"/>
              <a:t>Give participants time to reflect</a:t>
            </a:r>
            <a:r>
              <a:rPr lang="en-US" baseline="0" dirty="0"/>
              <a:t> on the focus questions and share with a shoulder partner or in table groups</a:t>
            </a:r>
            <a:r>
              <a:rPr lang="en-US" baseline="0" dirty="0" smtClean="0"/>
              <a:t>.</a:t>
            </a:r>
          </a:p>
          <a:p>
            <a:endParaRPr lang="en-US" baseline="0" dirty="0" smtClean="0"/>
          </a:p>
          <a:p>
            <a:r>
              <a:rPr lang="en-US" baseline="0" dirty="0" smtClean="0"/>
              <a:t>As a follow-up the presenter may </a:t>
            </a:r>
            <a:r>
              <a:rPr lang="en-US" baseline="0" smtClean="0"/>
              <a:t>want to familiarize </a:t>
            </a:r>
            <a:r>
              <a:rPr lang="en-US" baseline="0" dirty="0" smtClean="0"/>
              <a:t>participant with DESE online CFA submission process and tool.</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20</a:t>
            </a:fld>
            <a:endParaRPr lang="en-US"/>
          </a:p>
        </p:txBody>
      </p:sp>
    </p:spTree>
    <p:extLst>
      <p:ext uri="{BB962C8B-B14F-4D97-AF65-F5344CB8AC3E}">
        <p14:creationId xmlns:p14="http://schemas.microsoft.com/office/powerpoint/2010/main" val="4048162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should add contact information here.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21</a:t>
            </a:fld>
            <a:endParaRPr lang="en-US"/>
          </a:p>
        </p:txBody>
      </p:sp>
    </p:spTree>
    <p:extLst>
      <p:ext uri="{BB962C8B-B14F-4D97-AF65-F5344CB8AC3E}">
        <p14:creationId xmlns:p14="http://schemas.microsoft.com/office/powerpoint/2010/main" val="151114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a:t>
            </a:r>
            <a:r>
              <a:rPr lang="en-US" b="1" baseline="0" dirty="0"/>
              <a:t> Know/To Do: </a:t>
            </a:r>
            <a:r>
              <a:rPr lang="en-US" b="0" baseline="0" dirty="0"/>
              <a:t>Place a slide here to utilize a presenter chosen introduction activity.</a:t>
            </a:r>
            <a:endParaRPr lang="en-US" b="1"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3</a:t>
            </a:fld>
            <a:endParaRPr lang="en-US"/>
          </a:p>
        </p:txBody>
      </p:sp>
    </p:spTree>
    <p:extLst>
      <p:ext uri="{BB962C8B-B14F-4D97-AF65-F5344CB8AC3E}">
        <p14:creationId xmlns:p14="http://schemas.microsoft.com/office/powerpoint/2010/main" val="1775615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t>To</a:t>
            </a:r>
            <a:r>
              <a:rPr lang="en-US" b="1" baseline="0" dirty="0"/>
              <a:t> Know/To Say: </a:t>
            </a:r>
            <a:r>
              <a:rPr lang="en-US" dirty="0"/>
              <a:t>These are suggested building norms</a:t>
            </a:r>
            <a:r>
              <a:rPr lang="en-US" baseline="0" dirty="0"/>
              <a:t> (p</a:t>
            </a:r>
            <a:r>
              <a:rPr lang="en-US" dirty="0"/>
              <a:t>resenter may choose to individualize with participant</a:t>
            </a:r>
            <a:r>
              <a:rPr lang="en-US" baseline="0" dirty="0"/>
              <a:t> input).</a:t>
            </a: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10D49E-3F3A-4898-89D7-CFF810473561}"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3227060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Know/To Say: </a:t>
            </a:r>
            <a:r>
              <a:rPr lang="en-US" b="0" dirty="0"/>
              <a:t>The</a:t>
            </a:r>
            <a:r>
              <a:rPr lang="en-US" b="0" baseline="0" dirty="0"/>
              <a:t> overall purpose of this learning package is for participants to gain foundational knowledge of Missouri Collaborative Work. The learner objectives for the package are listed on the slide.</a:t>
            </a:r>
            <a:endParaRPr lang="en-US" b="1"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5</a:t>
            </a:fld>
            <a:endParaRPr lang="en-US"/>
          </a:p>
        </p:txBody>
      </p:sp>
    </p:spTree>
    <p:extLst>
      <p:ext uri="{BB962C8B-B14F-4D97-AF65-F5344CB8AC3E}">
        <p14:creationId xmlns:p14="http://schemas.microsoft.com/office/powerpoint/2010/main" val="3842765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a:t>To Know/To Say: </a:t>
            </a:r>
            <a:r>
              <a:rPr lang="en-US" b="0" dirty="0"/>
              <a:t>Collaborative work incorporates</a:t>
            </a:r>
            <a:r>
              <a:rPr lang="en-US" b="0" baseline="0" dirty="0"/>
              <a:t> the effective teaching and learning practices research of John Hattie, as he conducted a meta-analysis of over 800 pieces of research.</a:t>
            </a:r>
            <a:endParaRPr lang="en-US" b="1" dirty="0"/>
          </a:p>
          <a:p>
            <a:pPr eaLnBrk="1" hangingPunct="1">
              <a:spcBef>
                <a:spcPct val="0"/>
              </a:spcBef>
            </a:pPr>
            <a:r>
              <a:rPr lang="en-US" dirty="0"/>
              <a:t>Recent research includes</a:t>
            </a:r>
            <a:r>
              <a:rPr lang="en-US" baseline="0" dirty="0"/>
              <a:t>:</a:t>
            </a:r>
          </a:p>
          <a:p>
            <a:pPr marL="0" marR="0" indent="0" algn="l" defTabSz="914400" rtl="0" eaLnBrk="1" fontAlgn="base" latinLnBrk="0" hangingPunct="1">
              <a:lnSpc>
                <a:spcPct val="100000"/>
              </a:lnSpc>
              <a:spcBef>
                <a:spcPct val="0"/>
              </a:spcBef>
              <a:spcAft>
                <a:spcPct val="0"/>
              </a:spcAft>
              <a:buClrTx/>
              <a:buSzTx/>
              <a:buFontTx/>
              <a:buNone/>
              <a:tabLst/>
              <a:defRPr/>
            </a:pPr>
            <a:r>
              <a:rPr lang="en-US" dirty="0"/>
              <a:t>Hattie, J. (2008). </a:t>
            </a:r>
            <a:r>
              <a:rPr lang="en-US" i="1" dirty="0"/>
              <a:t>Visible learning: A synthesis of over 800 meta-analyses relating to achievement</a:t>
            </a:r>
            <a:r>
              <a:rPr lang="en-US" dirty="0"/>
              <a:t>. </a:t>
            </a:r>
            <a:r>
              <a:rPr lang="en-US" dirty="0" err="1"/>
              <a:t>Routledge</a:t>
            </a:r>
            <a:r>
              <a:rPr lang="en-US" dirty="0"/>
              <a:t>.</a:t>
            </a:r>
          </a:p>
          <a:p>
            <a:pPr marL="0" marR="0" indent="0" algn="l" defTabSz="914400" rtl="0" eaLnBrk="1" fontAlgn="base" latinLnBrk="0" hangingPunct="1">
              <a:lnSpc>
                <a:spcPct val="100000"/>
              </a:lnSpc>
              <a:spcBef>
                <a:spcPct val="0"/>
              </a:spcBef>
              <a:spcAft>
                <a:spcPct val="0"/>
              </a:spcAft>
              <a:buClrTx/>
              <a:buSzTx/>
              <a:buFontTx/>
              <a:buNone/>
              <a:tabLst/>
              <a:defRPr/>
            </a:pPr>
            <a:r>
              <a:rPr lang="en-US" dirty="0"/>
              <a:t>Hattie, J. (</a:t>
            </a:r>
            <a:r>
              <a:rPr lang="en-US" dirty="0" smtClean="0"/>
              <a:t>2012). </a:t>
            </a:r>
            <a:r>
              <a:rPr lang="en-US" dirty="0"/>
              <a:t>Visible Learning For Teachers: Maximizing Impact On Learning,</a:t>
            </a:r>
            <a:r>
              <a:rPr lang="en-US" baseline="0" dirty="0"/>
              <a:t> </a:t>
            </a:r>
            <a:r>
              <a:rPr lang="en-US" dirty="0" err="1"/>
              <a:t>Routledge</a:t>
            </a:r>
            <a:r>
              <a:rPr lang="en-US" dirty="0"/>
              <a:t>.</a:t>
            </a:r>
          </a:p>
          <a:p>
            <a:pPr eaLnBrk="1" hangingPunct="1">
              <a:spcBef>
                <a:spcPct val="0"/>
              </a:spcBef>
            </a:pPr>
            <a:endParaRPr lang="en-US" dirty="0"/>
          </a:p>
        </p:txBody>
      </p:sp>
      <p:sp>
        <p:nvSpPr>
          <p:cNvPr id="1024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04C8807-38AC-494C-A6B8-8F2808E05A86}" type="slidenum">
              <a:rPr lang="en-US" smtClean="0"/>
              <a:pPr fontAlgn="base">
                <a:spcBef>
                  <a:spcPct val="0"/>
                </a:spcBef>
                <a:spcAft>
                  <a:spcPct val="0"/>
                </a:spcAft>
                <a:defRPr/>
              </a:pPr>
              <a:t>6</a:t>
            </a:fld>
            <a:endParaRPr lang="en-US"/>
          </a:p>
        </p:txBody>
      </p:sp>
    </p:spTree>
    <p:extLst>
      <p:ext uri="{BB962C8B-B14F-4D97-AF65-F5344CB8AC3E}">
        <p14:creationId xmlns:p14="http://schemas.microsoft.com/office/powerpoint/2010/main" val="3862725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100" b="1" dirty="0"/>
              <a:t>To Know:</a:t>
            </a:r>
            <a:r>
              <a:rPr lang="en-US" sz="1100" dirty="0"/>
              <a:t> Effect</a:t>
            </a:r>
            <a:r>
              <a:rPr lang="en-US" sz="1100" baseline="0" dirty="0"/>
              <a:t> Size</a:t>
            </a:r>
            <a:endParaRPr lang="en-US" sz="1100" dirty="0"/>
          </a:p>
          <a:p>
            <a:r>
              <a:rPr lang="en-US" sz="1100" dirty="0"/>
              <a:t>“An effect size is a useful method for comparing results on different measures (such as standardized, teacher-made tests, student work), or over time, or between groups, on a scale that allows multiple comparisons independent of the original test scoring (for example, marked out of 10, or 100), across content , and over time. This independent scale is one of the major attractions for using effect sizes, because it allows relative comparisons about various influences on student achievement.” (Hattie, 2012)</a:t>
            </a:r>
          </a:p>
          <a:p>
            <a:endParaRPr lang="en-US" sz="1100" dirty="0"/>
          </a:p>
          <a:p>
            <a:r>
              <a:rPr lang="en-US" sz="1100" b="1" dirty="0"/>
              <a:t>To Say: </a:t>
            </a:r>
            <a:r>
              <a:rPr lang="en-US" sz="1100" dirty="0"/>
              <a:t>John Hattie’s 2009 book, </a:t>
            </a:r>
            <a:r>
              <a:rPr lang="en-US" sz="1100" u="sng" dirty="0"/>
              <a:t>Visible Learning</a:t>
            </a:r>
            <a:r>
              <a:rPr lang="en-US" sz="1100" dirty="0"/>
              <a:t>, was based on more than 800 meta-analyses of 50,000 research articles, about 150,000 effect sizes, and about 240 million students.</a:t>
            </a:r>
          </a:p>
          <a:p>
            <a:endParaRPr lang="en-US" sz="1100" dirty="0"/>
          </a:p>
          <a:p>
            <a:r>
              <a:rPr lang="en-US" sz="1100" dirty="0"/>
              <a:t>Effect size is a standard measure that can be calculated from any number of statistical outputs. (</a:t>
            </a:r>
            <a:r>
              <a:rPr lang="en-US" sz="1100" dirty="0" err="1"/>
              <a:t>Biddix</a:t>
            </a:r>
            <a:r>
              <a:rPr lang="en-US" sz="1100" dirty="0"/>
              <a:t>, 2009)</a:t>
            </a:r>
          </a:p>
          <a:p>
            <a:endParaRPr lang="en-US" sz="1100" dirty="0"/>
          </a:p>
          <a:p>
            <a:r>
              <a:rPr lang="en-US" sz="1100" dirty="0"/>
              <a:t>Perhaps the most significant discovery from evidence was almost any intervention can stake a claim to making a difference to student learning.</a:t>
            </a:r>
          </a:p>
          <a:p>
            <a:endParaRPr lang="en-US" sz="1100" dirty="0"/>
          </a:p>
          <a:p>
            <a:r>
              <a:rPr lang="en-US" sz="1100" dirty="0"/>
              <a:t>Any effect above zero means that achievement has been raised by the intervention. The average effect size is 0.40; there are just as many influences on achievement above the average as there are below the average.</a:t>
            </a:r>
          </a:p>
          <a:p>
            <a:endParaRPr lang="en-US" sz="1100" dirty="0"/>
          </a:p>
          <a:p>
            <a:r>
              <a:rPr lang="en-US" sz="1100" dirty="0"/>
              <a:t>For any particular intervention to be considered worthwhile, it needs to show an improvement in student learning of at least an average gain – that is, an effect size of at least 0.40, referred to as the hinge-point for identifying what is and what is not effective.</a:t>
            </a:r>
          </a:p>
          <a:p>
            <a:endParaRPr lang="en-US" sz="1100" dirty="0"/>
          </a:p>
          <a:p>
            <a:r>
              <a:rPr lang="en-US" sz="1100" dirty="0"/>
              <a:t>Half of the influences on achievement are above this hinge-point. This is a real-world, actual finding and not an aspiration claim. That means that about half of what we do to </a:t>
            </a:r>
            <a:r>
              <a:rPr lang="en-US" sz="1100" i="1" dirty="0"/>
              <a:t>all</a:t>
            </a:r>
            <a:r>
              <a:rPr lang="en-US" sz="1100" dirty="0"/>
              <a:t> students has an effect of 0.4 or greater, while half get less than the 0.4 effect. (Hattie, 2012)</a:t>
            </a:r>
          </a:p>
          <a:p>
            <a:endParaRPr lang="en-US" sz="1100" dirty="0"/>
          </a:p>
          <a:p>
            <a:r>
              <a:rPr lang="en-US" sz="1100" dirty="0"/>
              <a:t>Hattie’s Barometer of Influence represents a summary of the effect size from the studies that were reviewed. The average effect size, 0.40, may be viewed as a typical one year of growth in student learning in one year’s time. Missouri’s Collaborative Work has identified from Hattie’s research Effective Teaching and Learning Practices which are in the high rank of desired effects for student learning outcomes.</a:t>
            </a:r>
          </a:p>
          <a:p>
            <a:endParaRPr lang="en-US" sz="1100" dirty="0"/>
          </a:p>
          <a:p>
            <a:r>
              <a:rPr lang="en-US" sz="1100" b="1" dirty="0"/>
              <a:t>To Do: </a:t>
            </a:r>
            <a:r>
              <a:rPr lang="en-US" sz="1100" dirty="0"/>
              <a:t>Explain Hattie’s Barometer of Influence.</a:t>
            </a:r>
          </a:p>
          <a:p>
            <a:r>
              <a:rPr lang="en-US" sz="1100" b="1" dirty="0"/>
              <a:t>References:</a:t>
            </a:r>
          </a:p>
          <a:p>
            <a:r>
              <a:rPr lang="en-US" sz="1200" kern="1200" dirty="0" err="1">
                <a:solidFill>
                  <a:schemeClr val="tx1"/>
                </a:solidFill>
                <a:effectLst/>
                <a:latin typeface="+mn-lt"/>
                <a:ea typeface="+mn-ea"/>
                <a:cs typeface="+mn-cs"/>
              </a:rPr>
              <a:t>Biddix</a:t>
            </a:r>
            <a:r>
              <a:rPr lang="en-US" sz="1200" kern="1200" dirty="0">
                <a:solidFill>
                  <a:schemeClr val="tx1"/>
                </a:solidFill>
                <a:effectLst/>
                <a:latin typeface="+mn-lt"/>
                <a:ea typeface="+mn-ea"/>
                <a:cs typeface="+mn-cs"/>
              </a:rPr>
              <a:t>, P. (2009, July). Effect Size. Retrieved from </a:t>
            </a:r>
            <a:r>
              <a:rPr lang="en-US" sz="1200" u="sng" kern="1200" dirty="0">
                <a:solidFill>
                  <a:schemeClr val="tx1"/>
                </a:solidFill>
                <a:effectLst/>
                <a:latin typeface="+mn-lt"/>
                <a:ea typeface="+mn-ea"/>
                <a:cs typeface="+mn-cs"/>
                <a:hlinkClick r:id="rId3"/>
              </a:rPr>
              <a:t>https://researchrundowns.wordpress.com/quantitative-methods/effect-size/</a:t>
            </a:r>
            <a:r>
              <a:rPr lang="en-US" sz="1200" kern="1200" dirty="0">
                <a:solidFill>
                  <a:schemeClr val="tx1"/>
                </a:solidFill>
                <a:effectLst/>
                <a:latin typeface="+mn-lt"/>
                <a:ea typeface="+mn-ea"/>
                <a:cs typeface="+mn-cs"/>
              </a:rPr>
              <a:t>. Hattie, J. (2009). </a:t>
            </a:r>
            <a:r>
              <a:rPr lang="en-US" sz="1200" i="1" kern="1200" dirty="0">
                <a:solidFill>
                  <a:schemeClr val="tx1"/>
                </a:solidFill>
                <a:effectLst/>
                <a:latin typeface="+mn-lt"/>
                <a:ea typeface="+mn-ea"/>
                <a:cs typeface="+mn-cs"/>
              </a:rPr>
              <a:t>Visible learning: A synthesis of over 800 meta-analyses relating to achievement</a:t>
            </a:r>
            <a:r>
              <a:rPr lang="en-US" sz="1200" kern="1200" dirty="0">
                <a:solidFill>
                  <a:schemeClr val="tx1"/>
                </a:solidFill>
                <a:effectLst/>
                <a:latin typeface="+mn-lt"/>
                <a:ea typeface="+mn-ea"/>
                <a:cs typeface="+mn-cs"/>
              </a:rPr>
              <a:t>. New York, NY: Routledge.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Hattie, J. (2009). </a:t>
            </a:r>
            <a:r>
              <a:rPr lang="en-US" sz="1200" i="1" kern="1200" dirty="0">
                <a:solidFill>
                  <a:schemeClr val="tx1"/>
                </a:solidFill>
                <a:effectLst/>
                <a:latin typeface="+mn-lt"/>
                <a:ea typeface="+mn-ea"/>
                <a:cs typeface="+mn-cs"/>
              </a:rPr>
              <a:t>Visible learning: A synthesis of over 800 meta-analyses relating to achievement</a:t>
            </a:r>
            <a:r>
              <a:rPr lang="en-US" sz="1200" kern="1200" dirty="0">
                <a:solidFill>
                  <a:schemeClr val="tx1"/>
                </a:solidFill>
                <a:effectLst/>
                <a:latin typeface="+mn-lt"/>
                <a:ea typeface="+mn-ea"/>
                <a:cs typeface="+mn-cs"/>
              </a:rPr>
              <a:t>. New York, NY: Routledge.</a:t>
            </a:r>
          </a:p>
          <a:p>
            <a:r>
              <a:rPr lang="en-US" sz="1200" kern="1200" dirty="0">
                <a:solidFill>
                  <a:schemeClr val="tx1"/>
                </a:solidFill>
                <a:effectLst/>
                <a:latin typeface="+mn-lt"/>
                <a:ea typeface="+mn-ea"/>
                <a:cs typeface="+mn-cs"/>
              </a:rPr>
              <a:t> </a:t>
            </a:r>
          </a:p>
          <a:p>
            <a:endParaRPr lang="en-US" sz="1100" b="1" dirty="0"/>
          </a:p>
        </p:txBody>
      </p:sp>
      <p:sp>
        <p:nvSpPr>
          <p:cNvPr id="4" name="Slide Number Placeholder 3"/>
          <p:cNvSpPr>
            <a:spLocks noGrp="1"/>
          </p:cNvSpPr>
          <p:nvPr>
            <p:ph type="sldNum" sz="quarter" idx="10"/>
          </p:nvPr>
        </p:nvSpPr>
        <p:spPr/>
        <p:txBody>
          <a:bodyPr/>
          <a:lstStyle/>
          <a:p>
            <a:pPr>
              <a:defRPr/>
            </a:pPr>
            <a:fld id="{59EE973D-DBCF-49B9-961E-3308C834F39E}" type="slidenum">
              <a:rPr lang="en-US" smtClean="0"/>
              <a:pPr>
                <a:defRPr/>
              </a:pPr>
              <a:t>7</a:t>
            </a:fld>
            <a:endParaRPr lang="en-US"/>
          </a:p>
        </p:txBody>
      </p:sp>
    </p:spTree>
    <p:extLst>
      <p:ext uri="{BB962C8B-B14F-4D97-AF65-F5344CB8AC3E}">
        <p14:creationId xmlns:p14="http://schemas.microsoft.com/office/powerpoint/2010/main" val="202860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a:t>
            </a:r>
            <a:r>
              <a:rPr lang="en-US" b="1" baseline="0" dirty="0"/>
              <a:t> Say: </a:t>
            </a:r>
            <a:r>
              <a:rPr lang="en-US" b="0" baseline="0" dirty="0"/>
              <a:t>Now we will look at some of the influences on student achievement addressed in Dr. Hattie’s meta-analysis. Using the handout, make a determination of the level of positive influence of each educational practice listed. Do this as an independent activity, making your best educated guess.</a:t>
            </a:r>
          </a:p>
          <a:p>
            <a:endParaRPr lang="en-US" b="0" baseline="0" dirty="0"/>
          </a:p>
          <a:p>
            <a:r>
              <a:rPr lang="en-US" b="1" baseline="0" dirty="0"/>
              <a:t>To Do: </a:t>
            </a:r>
            <a:r>
              <a:rPr lang="en-US" b="0" baseline="0" dirty="0"/>
              <a:t>Give all participants the handout (without the key) for the Effect Size Exercise activity. Allow 5-7 minutes to complete (or time as needed by the group).</a:t>
            </a:r>
          </a:p>
          <a:p>
            <a:endParaRPr lang="en-US" b="0" baseline="0" dirty="0"/>
          </a:p>
          <a:p>
            <a:r>
              <a:rPr lang="en-US" b="1" baseline="0" dirty="0"/>
              <a:t>Handouts: </a:t>
            </a:r>
            <a:r>
              <a:rPr lang="en-US" b="0" baseline="0" dirty="0"/>
              <a:t>Effect Size Exercise</a:t>
            </a:r>
          </a:p>
          <a:p>
            <a:r>
              <a:rPr lang="en-US" b="0" baseline="0" dirty="0"/>
              <a:t>Key for Effect Size Exercise (presenter should keep the key handout until participants have completed the activity or put the key handouts upside down on the participant tables)</a:t>
            </a:r>
            <a:endParaRPr lang="en-US" b="1" dirty="0"/>
          </a:p>
        </p:txBody>
      </p:sp>
      <p:sp>
        <p:nvSpPr>
          <p:cNvPr id="4" name="Slide Number Placeholder 3"/>
          <p:cNvSpPr>
            <a:spLocks noGrp="1"/>
          </p:cNvSpPr>
          <p:nvPr>
            <p:ph type="sldNum" sz="quarter" idx="10"/>
          </p:nvPr>
        </p:nvSpPr>
        <p:spPr/>
        <p:txBody>
          <a:bodyPr/>
          <a:lstStyle/>
          <a:p>
            <a:fld id="{8C25DA50-E0B2-4484-B77E-D52A4342F3E6}" type="slidenum">
              <a:rPr lang="en-US" smtClean="0"/>
              <a:pPr/>
              <a:t>8</a:t>
            </a:fld>
            <a:endParaRPr lang="en-US"/>
          </a:p>
        </p:txBody>
      </p:sp>
    </p:spTree>
    <p:extLst>
      <p:ext uri="{BB962C8B-B14F-4D97-AF65-F5344CB8AC3E}">
        <p14:creationId xmlns:p14="http://schemas.microsoft.com/office/powerpoint/2010/main" val="26966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To</a:t>
            </a:r>
            <a:r>
              <a:rPr lang="en-US" b="1" baseline="0" dirty="0"/>
              <a:t> Know/To Say: </a:t>
            </a:r>
            <a:r>
              <a:rPr lang="en-US" b="0" baseline="0" dirty="0"/>
              <a:t>Missouri’s professional development learning packages are organized in three categories: </a:t>
            </a:r>
            <a:r>
              <a:rPr lang="en-US" b="0" i="1" baseline="0" dirty="0"/>
              <a:t>Foundations, Effective Teaching &amp; Learning Practices, </a:t>
            </a:r>
            <a:r>
              <a:rPr lang="en-US" b="0" i="0" baseline="0" dirty="0"/>
              <a:t>and </a:t>
            </a:r>
            <a:r>
              <a:rPr lang="en-US" b="0" i="1" baseline="0" dirty="0"/>
              <a:t>Implementation Supports.</a:t>
            </a:r>
            <a:r>
              <a:rPr lang="en-US" b="0" i="0" baseline="0" dirty="0"/>
              <a:t> All schools begin their professional development journey with the Foundations, as these learning packages provide foundation knowledge in three key areas: Common Formative Assessment, Collaborative Teams, and Data-Based Decision Making. </a:t>
            </a:r>
            <a:r>
              <a:rPr lang="en-US" b="0" i="1" baseline="0" dirty="0"/>
              <a:t>Effective Teaching &amp; Learning Practices</a:t>
            </a:r>
            <a:r>
              <a:rPr lang="en-US" b="0" i="0" baseline="0" dirty="0"/>
              <a:t> encompass research-based instructional practices for deepened learning. These learning packages address ways of connecting with students, ways of helping students learn how to learn, and feature specific instruction practices. </a:t>
            </a:r>
            <a:r>
              <a:rPr lang="en-US" b="0" i="1" baseline="0" dirty="0"/>
              <a:t>Implementation Supports</a:t>
            </a:r>
            <a:r>
              <a:rPr lang="en-US" b="0" i="0" baseline="0" dirty="0"/>
              <a:t> are learning packages designed to help school staff support and enhance the </a:t>
            </a:r>
            <a:r>
              <a:rPr lang="en-US" b="0" i="1" baseline="0" dirty="0"/>
              <a:t>Implementation of Effective Teaching &amp; Learning Practices </a:t>
            </a:r>
            <a:r>
              <a:rPr lang="en-US" b="0" i="0" baseline="0" dirty="0"/>
              <a:t>through using technology and peer coaching supports.</a:t>
            </a:r>
          </a:p>
          <a:p>
            <a:r>
              <a:rPr lang="en-US" b="0" i="0" baseline="0" dirty="0"/>
              <a:t>Let’s take a closer look at each of the packages using the charts in the Three Categories of Learning Packages handout.</a:t>
            </a:r>
          </a:p>
          <a:p>
            <a:endParaRPr lang="en-US" b="0" i="0" baseline="0" dirty="0"/>
          </a:p>
          <a:p>
            <a:r>
              <a:rPr lang="en-US" b="1" i="0" baseline="0" dirty="0"/>
              <a:t>To Do: </a:t>
            </a:r>
            <a:r>
              <a:rPr lang="en-US" b="0" i="0" baseline="0" dirty="0"/>
              <a:t>Use the handouts to orally explain the structure of packages for the CW.</a:t>
            </a:r>
          </a:p>
          <a:p>
            <a:r>
              <a:rPr lang="en-US" b="1" i="0" baseline="0" dirty="0"/>
              <a:t>Handouts: </a:t>
            </a:r>
            <a:r>
              <a:rPr lang="en-US" b="0" i="0" baseline="0" dirty="0"/>
              <a:t>CW Three Categories of Learning Packages handout with charted information pertaining to each package.</a:t>
            </a:r>
          </a:p>
          <a:p>
            <a:r>
              <a:rPr lang="en-US" b="1" i="0" baseline="0" dirty="0"/>
              <a:t>To Know/To Say: </a:t>
            </a:r>
            <a:r>
              <a:rPr lang="en-US" b="0" i="0" baseline="0" dirty="0"/>
              <a:t>Continue to e</a:t>
            </a:r>
            <a:r>
              <a:rPr lang="en-US" i="0" baseline="0" dirty="0"/>
              <a:t>xplain how the graphic depicts professional development in Missouri, using the charts in the </a:t>
            </a:r>
            <a:r>
              <a:rPr lang="en-US" b="0" i="0" baseline="0" dirty="0"/>
              <a:t>handouts to explain each package as they align with the visual representation on this slide.</a:t>
            </a:r>
            <a:endParaRPr lang="en-US" b="1" i="0" baseline="0" dirty="0"/>
          </a:p>
        </p:txBody>
      </p:sp>
      <p:sp>
        <p:nvSpPr>
          <p:cNvPr id="4" name="Slide Number Placeholder 3"/>
          <p:cNvSpPr>
            <a:spLocks noGrp="1"/>
          </p:cNvSpPr>
          <p:nvPr>
            <p:ph type="sldNum" sz="quarter" idx="10"/>
          </p:nvPr>
        </p:nvSpPr>
        <p:spPr/>
        <p:txBody>
          <a:bodyPr/>
          <a:lstStyle/>
          <a:p>
            <a:fld id="{8B9B6F38-1B71-4C30-853A-62F0E8A5D1DB}" type="slidenum">
              <a:rPr lang="en-US" smtClean="0"/>
              <a:pPr/>
              <a:t>9</a:t>
            </a:fld>
            <a:endParaRPr lang="en-US"/>
          </a:p>
        </p:txBody>
      </p:sp>
    </p:spTree>
    <p:extLst>
      <p:ext uri="{BB962C8B-B14F-4D97-AF65-F5344CB8AC3E}">
        <p14:creationId xmlns:p14="http://schemas.microsoft.com/office/powerpoint/2010/main" val="145124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2099" name="Picture 3" descr="C:\Users\dayad\Desktop\Arden backup\dayad\Desktop\MIM\Logos and Swag\10 by 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8725" y="6173131"/>
            <a:ext cx="672053" cy="5943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6080844"/>
          </a:xfrm>
          <a:prstGeom prst="rect">
            <a:avLst/>
          </a:prstGeom>
          <a:solidFill>
            <a:srgbClr val="254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p:nvPr/>
        </p:nvSpPr>
        <p:spPr>
          <a:xfrm>
            <a:off x="2819400" y="6150114"/>
            <a:ext cx="3124200" cy="707886"/>
          </a:xfrm>
          <a:prstGeom prst="rect">
            <a:avLst/>
          </a:prstGeom>
          <a:noFill/>
        </p:spPr>
        <p:txBody>
          <a:bodyPr wrap="square">
            <a:spAutoFit/>
          </a:bodyPr>
          <a:lstStyle/>
          <a:p>
            <a:pPr algn="just" fontAlgn="auto">
              <a:spcBef>
                <a:spcPts val="0"/>
              </a:spcBef>
              <a:spcAft>
                <a:spcPts val="0"/>
              </a:spcAft>
              <a:defRPr/>
            </a:pPr>
            <a:r>
              <a:rPr lang="en-US" sz="800" i="1" dirty="0">
                <a:latin typeface="Tw Cen MT" pitchFamily="34" charset="0"/>
                <a:cs typeface="+mn-cs"/>
              </a:rPr>
              <a:t>The contents of this presentation were developed under a grant from the US Department of Education to the Missouri Department of Elementary and Secondary Education (#H323A120018).  However, these contents do not necessarily represent the policy of the US Department of Education, and you should not assume endorsement by the Federal Government. </a:t>
            </a:r>
          </a:p>
        </p:txBody>
      </p:sp>
      <p:pic>
        <p:nvPicPr>
          <p:cNvPr id="6" name="Picture 2" descr="http://tadnet.org/uploads/Image/Ideas_logofinalJ.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5169" y="6173131"/>
            <a:ext cx="714736"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20731"/>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217448"/>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32098" name="Picture 2" descr="http://dese.mo.gov/comm/images/DESE-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172200"/>
            <a:ext cx="1656172" cy="59622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0" y="152400"/>
            <a:ext cx="9144000" cy="369888"/>
          </a:xfrm>
          <a:prstGeom prst="rect">
            <a:avLst/>
          </a:prstGeom>
          <a:noFill/>
        </p:spPr>
        <p:txBody>
          <a:bodyPr>
            <a:spAutoFit/>
          </a:bodyPr>
          <a:lstStyle/>
          <a:p>
            <a:pPr algn="ctr" fontAlgn="auto">
              <a:spcBef>
                <a:spcPts val="0"/>
              </a:spcBef>
              <a:spcAft>
                <a:spcPts val="0"/>
              </a:spcAft>
              <a:defRPr/>
            </a:pPr>
            <a:r>
              <a:rPr lang="en-US" b="1" i="1" spc="600" dirty="0">
                <a:solidFill>
                  <a:schemeClr val="bg1"/>
                </a:solidFill>
                <a:latin typeface="Arial Narrow" pitchFamily="34" charset="0"/>
                <a:ea typeface="Verdana" pitchFamily="34" charset="0"/>
                <a:cs typeface="Verdana" pitchFamily="34" charset="0"/>
              </a:rPr>
              <a:t>Professional Development to Practice</a:t>
            </a:r>
          </a:p>
        </p:txBody>
      </p:sp>
      <p:sp>
        <p:nvSpPr>
          <p:cNvPr id="19" name="Rectangle 18"/>
          <p:cNvSpPr/>
          <p:nvPr/>
        </p:nvSpPr>
        <p:spPr>
          <a:xfrm>
            <a:off x="1447800" y="473075"/>
            <a:ext cx="7696200" cy="1397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0" y="473075"/>
            <a:ext cx="14478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988523" y="152400"/>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37118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828803"/>
            <a:ext cx="8229600" cy="4038598"/>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016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599"/>
            <a:ext cx="6019800" cy="5257801"/>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633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p:nvCxnSpPr>
        <p:spPr>
          <a:xfrm>
            <a:off x="0" y="60198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828803"/>
            <a:ext cx="8229600" cy="3962397"/>
          </a:xfrm>
        </p:spPr>
        <p:txBody>
          <a:bodyPr/>
          <a:lstStyle>
            <a:lvl2pPr>
              <a:buClr>
                <a:schemeClr val="accent3"/>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828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p:nvSpPr>
        <p:spPr>
          <a:xfrm>
            <a:off x="3962400" y="6119813"/>
            <a:ext cx="4343400" cy="738187"/>
          </a:xfrm>
          <a:prstGeom prst="rect">
            <a:avLst/>
          </a:prstGeom>
          <a:noFill/>
        </p:spPr>
        <p:txBody>
          <a:bodyPr>
            <a:spAutoFit/>
          </a:bodyPr>
          <a:lstStyle/>
          <a:p>
            <a:pPr algn="just" fontAlgn="auto">
              <a:spcBef>
                <a:spcPts val="0"/>
              </a:spcBef>
              <a:spcAft>
                <a:spcPts val="0"/>
              </a:spcAft>
              <a:defRPr/>
            </a:pPr>
            <a:r>
              <a:rPr lang="en-US" sz="1050" i="1" dirty="0">
                <a:latin typeface="Tw Cen MT" pitchFamily="34" charset="0"/>
                <a:cs typeface="+mn-cs"/>
              </a:rPr>
              <a:t>The contents of this  presentation were developed under a grant from the US Department of Education,   #H323A120018.  However, these contents do not necessarily represent the policy of the US Department of Education, and you should not assume endorsement by the Federal Government. </a:t>
            </a:r>
          </a:p>
        </p:txBody>
      </p:sp>
      <p:pic>
        <p:nvPicPr>
          <p:cNvPr id="5" name="Picture 2" descr="http://tadnet.org/uploads/Image/Ideas_logofinal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9950" y="6313488"/>
            <a:ext cx="6540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4938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3"/>
            <a:ext cx="40386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9173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2190"/>
            <a:ext cx="8229600" cy="92181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204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096962"/>
          </a:xfrm>
        </p:spPr>
        <p:txBody>
          <a:bodyPr/>
          <a:lstStyle/>
          <a:p>
            <a:r>
              <a:rPr lang="en-US"/>
              <a:t>Click to edit Master title style</a:t>
            </a:r>
          </a:p>
        </p:txBody>
      </p:sp>
    </p:spTree>
    <p:extLst>
      <p:ext uri="{BB962C8B-B14F-4D97-AF65-F5344CB8AC3E}">
        <p14:creationId xmlns:p14="http://schemas.microsoft.com/office/powerpoint/2010/main" val="84011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97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85800"/>
            <a:ext cx="3008313"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1" y="685799"/>
            <a:ext cx="5111751" cy="5105401"/>
          </a:xfrm>
        </p:spPr>
        <p:txBody>
          <a:bodyPr/>
          <a:lstStyle>
            <a:lvl1pPr>
              <a:defRPr sz="3200"/>
            </a:lvl1pPr>
            <a:lvl2pPr marL="742950" indent="-285750">
              <a:defRPr lang="en-US" sz="2800" kern="1200" dirty="0" smtClean="0">
                <a:solidFill>
                  <a:schemeClr val="tx1"/>
                </a:solidFill>
                <a:latin typeface="Tw Cen MT" pitchFamily="34" charset="0"/>
                <a:ea typeface="+mn-ea"/>
                <a:cs typeface="+mn-cs"/>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435103"/>
            <a:ext cx="3008313" cy="4356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9768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85799"/>
            <a:ext cx="5486400" cy="4041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9"/>
            <a:ext cx="5486400" cy="5000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6966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01663"/>
            <a:ext cx="8229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8288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Box 18"/>
          <p:cNvSpPr txBox="1"/>
          <p:nvPr/>
        </p:nvSpPr>
        <p:spPr>
          <a:xfrm>
            <a:off x="0" y="152400"/>
            <a:ext cx="9144000" cy="369888"/>
          </a:xfrm>
          <a:prstGeom prst="rect">
            <a:avLst/>
          </a:prstGeom>
          <a:noFill/>
        </p:spPr>
        <p:txBody>
          <a:bodyPr>
            <a:spAutoFit/>
          </a:bodyPr>
          <a:lstStyle/>
          <a:p>
            <a:pPr algn="ctr" fontAlgn="auto">
              <a:spcBef>
                <a:spcPts val="0"/>
              </a:spcBef>
              <a:spcAft>
                <a:spcPts val="0"/>
              </a:spcAft>
              <a:defRPr/>
            </a:pPr>
            <a:r>
              <a:rPr lang="en-US" b="1" i="1" spc="600" dirty="0">
                <a:solidFill>
                  <a:schemeClr val="accent3"/>
                </a:solidFill>
                <a:latin typeface="Arial Narrow" pitchFamily="34" charset="0"/>
                <a:ea typeface="Verdana" pitchFamily="34" charset="0"/>
                <a:cs typeface="Verdana" pitchFamily="34" charset="0"/>
              </a:rPr>
              <a:t>Professional Development to Practice</a:t>
            </a:r>
          </a:p>
        </p:txBody>
      </p:sp>
      <p:sp>
        <p:nvSpPr>
          <p:cNvPr id="20" name="Rectangle 19"/>
          <p:cNvSpPr/>
          <p:nvPr/>
        </p:nvSpPr>
        <p:spPr>
          <a:xfrm>
            <a:off x="0" y="473075"/>
            <a:ext cx="14478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ectangle 20"/>
          <p:cNvSpPr/>
          <p:nvPr/>
        </p:nvSpPr>
        <p:spPr>
          <a:xfrm>
            <a:off x="1447800" y="473075"/>
            <a:ext cx="7696200" cy="139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8" descr="X:\IHD General Shared\DESE Projects\SPDG\EduSAIL Website\Images\Logos\SAIL logo\header.png"/>
          <p:cNvPicPr>
            <a:picLocks noChangeAspect="1" noChangeArrowheads="1"/>
          </p:cNvPicPr>
          <p:nvPr/>
        </p:nvPicPr>
        <p:blipFill>
          <a:blip r:embed="rId13" cstate="print">
            <a:extLst>
              <a:ext uri="{28A0092B-C50C-407E-A947-70E740481C1C}">
                <a14:useLocalDpi xmlns:a14="http://schemas.microsoft.com/office/drawing/2010/main" val="0"/>
              </a:ext>
            </a:extLst>
          </a:blip>
          <a:srcRect t="31007" r="34380"/>
          <a:stretch>
            <a:fillRect/>
          </a:stretch>
        </p:blipFill>
        <p:spPr bwMode="auto">
          <a:xfrm>
            <a:off x="54227" y="6080844"/>
            <a:ext cx="2841373" cy="7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60198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accent2"/>
          </a:solidFill>
          <a:latin typeface="Tw Cen MT" pitchFamily="34" charset="0"/>
          <a:ea typeface="+mj-ea"/>
          <a:cs typeface="+mj-cs"/>
        </a:defRPr>
      </a:lvl1pPr>
      <a:lvl2pPr algn="ctr" rtl="0" eaLnBrk="1" fontAlgn="base" hangingPunct="1">
        <a:spcBef>
          <a:spcPct val="0"/>
        </a:spcBef>
        <a:spcAft>
          <a:spcPct val="0"/>
        </a:spcAft>
        <a:defRPr sz="4400">
          <a:solidFill>
            <a:schemeClr val="tx2"/>
          </a:solidFill>
          <a:latin typeface="Tw Cen MT" pitchFamily="34" charset="0"/>
        </a:defRPr>
      </a:lvl2pPr>
      <a:lvl3pPr algn="ctr" rtl="0" eaLnBrk="1" fontAlgn="base" hangingPunct="1">
        <a:spcBef>
          <a:spcPct val="0"/>
        </a:spcBef>
        <a:spcAft>
          <a:spcPct val="0"/>
        </a:spcAft>
        <a:defRPr sz="4400">
          <a:solidFill>
            <a:schemeClr val="tx2"/>
          </a:solidFill>
          <a:latin typeface="Tw Cen MT" pitchFamily="34" charset="0"/>
        </a:defRPr>
      </a:lvl3pPr>
      <a:lvl4pPr algn="ctr" rtl="0" eaLnBrk="1" fontAlgn="base" hangingPunct="1">
        <a:spcBef>
          <a:spcPct val="0"/>
        </a:spcBef>
        <a:spcAft>
          <a:spcPct val="0"/>
        </a:spcAft>
        <a:defRPr sz="4400">
          <a:solidFill>
            <a:schemeClr val="tx2"/>
          </a:solidFill>
          <a:latin typeface="Tw Cen MT" pitchFamily="34" charset="0"/>
        </a:defRPr>
      </a:lvl4pPr>
      <a:lvl5pPr algn="ctr" rtl="0" eaLnBrk="1" fontAlgn="base" hangingPunct="1">
        <a:spcBef>
          <a:spcPct val="0"/>
        </a:spcBef>
        <a:spcAft>
          <a:spcPct val="0"/>
        </a:spcAft>
        <a:defRPr sz="4400">
          <a:solidFill>
            <a:schemeClr val="tx2"/>
          </a:solidFill>
          <a:latin typeface="Tw Cen MT" pitchFamily="34" charset="0"/>
        </a:defRPr>
      </a:lvl5pPr>
      <a:lvl6pPr marL="457200" algn="ctr" rtl="0" eaLnBrk="1" fontAlgn="base" hangingPunct="1">
        <a:spcBef>
          <a:spcPct val="0"/>
        </a:spcBef>
        <a:spcAft>
          <a:spcPct val="0"/>
        </a:spcAft>
        <a:defRPr sz="4400">
          <a:solidFill>
            <a:schemeClr val="tx2"/>
          </a:solidFill>
          <a:latin typeface="Tw Cen MT" pitchFamily="34" charset="0"/>
        </a:defRPr>
      </a:lvl6pPr>
      <a:lvl7pPr marL="914400" algn="ctr" rtl="0" eaLnBrk="1" fontAlgn="base" hangingPunct="1">
        <a:spcBef>
          <a:spcPct val="0"/>
        </a:spcBef>
        <a:spcAft>
          <a:spcPct val="0"/>
        </a:spcAft>
        <a:defRPr sz="4400">
          <a:solidFill>
            <a:schemeClr val="tx2"/>
          </a:solidFill>
          <a:latin typeface="Tw Cen MT" pitchFamily="34" charset="0"/>
        </a:defRPr>
      </a:lvl7pPr>
      <a:lvl8pPr marL="1371600" algn="ctr" rtl="0" eaLnBrk="1" fontAlgn="base" hangingPunct="1">
        <a:spcBef>
          <a:spcPct val="0"/>
        </a:spcBef>
        <a:spcAft>
          <a:spcPct val="0"/>
        </a:spcAft>
        <a:defRPr sz="4400">
          <a:solidFill>
            <a:schemeClr val="tx2"/>
          </a:solidFill>
          <a:latin typeface="Tw Cen MT" pitchFamily="34" charset="0"/>
        </a:defRPr>
      </a:lvl8pPr>
      <a:lvl9pPr marL="1828800" algn="ctr" rtl="0" eaLnBrk="1" fontAlgn="base" hangingPunct="1">
        <a:spcBef>
          <a:spcPct val="0"/>
        </a:spcBef>
        <a:spcAft>
          <a:spcPct val="0"/>
        </a:spcAft>
        <a:defRPr sz="4400">
          <a:solidFill>
            <a:schemeClr val="tx2"/>
          </a:solidFill>
          <a:latin typeface="Tw Cen MT"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q"/>
        <a:defRPr sz="3200" kern="1200">
          <a:solidFill>
            <a:schemeClr val="tx1"/>
          </a:solidFill>
          <a:latin typeface="Tw Cen MT" pitchFamily="34" charset="0"/>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q"/>
        <a:defRPr sz="2800" kern="1200">
          <a:solidFill>
            <a:schemeClr val="tx1"/>
          </a:solidFill>
          <a:latin typeface="Tw Cen MT" pitchFamily="34" charset="0"/>
          <a:ea typeface="+mn-ea"/>
          <a:cs typeface="+mn-cs"/>
        </a:defRPr>
      </a:lvl2pPr>
      <a:lvl3pPr marL="1143000" indent="-228600" algn="l" rtl="0" eaLnBrk="1" fontAlgn="base" hangingPunct="1">
        <a:spcBef>
          <a:spcPct val="20000"/>
        </a:spcBef>
        <a:spcAft>
          <a:spcPct val="0"/>
        </a:spcAft>
        <a:buClr>
          <a:schemeClr val="accent2"/>
        </a:buClr>
        <a:buFont typeface="Wingdings" pitchFamily="2" charset="2"/>
        <a:buChar char="q"/>
        <a:defRPr sz="2400" kern="1200">
          <a:solidFill>
            <a:schemeClr val="tx1"/>
          </a:solidFill>
          <a:latin typeface="Tw Cen MT" pitchFamily="34" charset="0"/>
          <a:ea typeface="+mn-ea"/>
          <a:cs typeface="+mn-cs"/>
        </a:defRPr>
      </a:lvl3pPr>
      <a:lvl4pPr marL="16002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4pPr>
      <a:lvl5pPr marL="20574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creativecommons.org/licenses/by-nc-nd/4.0/" TargetMode="Externa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26.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esemo.adobeconnect.com/_a754202577/p4wxtxrlgx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Layout" Target="../slideLayouts/slideLayout2.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99763"/>
            <a:ext cx="7772400" cy="1470025"/>
          </a:xfrm>
        </p:spPr>
        <p:txBody>
          <a:bodyPr/>
          <a:lstStyle/>
          <a:p>
            <a:r>
              <a:rPr lang="en-US" dirty="0"/>
              <a:t>Missouri Collaborative Work and Effective Teaching/Learning </a:t>
            </a:r>
            <a:r>
              <a:rPr lang="en-US" dirty="0" smtClean="0"/>
              <a:t>Practices</a:t>
            </a:r>
            <a:br>
              <a:rPr lang="en-US" dirty="0" smtClean="0"/>
            </a:br>
            <a:endParaRPr lang="en-US" dirty="0"/>
          </a:p>
        </p:txBody>
      </p:sp>
      <p:sp>
        <p:nvSpPr>
          <p:cNvPr id="5" name="Subtitle 4"/>
          <p:cNvSpPr>
            <a:spLocks noGrp="1"/>
          </p:cNvSpPr>
          <p:nvPr>
            <p:ph type="subTitle" idx="1"/>
          </p:nvPr>
        </p:nvSpPr>
        <p:spPr>
          <a:xfrm>
            <a:off x="1371600" y="3775965"/>
            <a:ext cx="6400800" cy="1752600"/>
          </a:xfrm>
        </p:spPr>
        <p:txBody>
          <a:bodyPr/>
          <a:lstStyle/>
          <a:p>
            <a:r>
              <a:rPr lang="en-US" dirty="0"/>
              <a:t>An Overview</a:t>
            </a:r>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177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35864" y="5715000"/>
            <a:ext cx="8272272" cy="283464"/>
            <a:chOff x="304800" y="4623084"/>
            <a:chExt cx="8272272" cy="283464"/>
          </a:xfrm>
        </p:grpSpPr>
        <p:pic>
          <p:nvPicPr>
            <p:cNvPr id="7" name="Picture 6"/>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304800" y="4623084"/>
              <a:ext cx="804672" cy="283464"/>
            </a:xfrm>
            <a:prstGeom prst="rect">
              <a:avLst/>
            </a:prstGeom>
          </p:spPr>
        </p:pic>
        <p:sp>
          <p:nvSpPr>
            <p:cNvPr id="8" name="TextBox 7"/>
            <p:cNvSpPr txBox="1"/>
            <p:nvPr/>
          </p:nvSpPr>
          <p:spPr>
            <a:xfrm>
              <a:off x="1109472" y="4626317"/>
              <a:ext cx="7467600" cy="276999"/>
            </a:xfrm>
            <a:prstGeom prst="rect">
              <a:avLst/>
            </a:prstGeom>
            <a:noFill/>
          </p:spPr>
          <p:txBody>
            <a:bodyPr vert="horz" wrap="square" rtlCol="0">
              <a:spAutoFit/>
            </a:bodyPr>
            <a:lstStyle/>
            <a:p>
              <a:r>
                <a:rPr lang="en-US" sz="1200" dirty="0">
                  <a:solidFill>
                    <a:schemeClr val="bg1"/>
                  </a:solidFill>
                </a:rPr>
                <a:t>This work is licensed under a </a:t>
              </a:r>
              <a:r>
                <a:rPr lang="en-US" sz="1200" dirty="0">
                  <a:solidFill>
                    <a:schemeClr val="bg1"/>
                  </a:solidFill>
                  <a:hlinkClick r:id="rId5"/>
                </a:rPr>
                <a:t>Creative Commons Attribution-</a:t>
              </a:r>
              <a:r>
                <a:rPr lang="en-US" sz="1200" dirty="0" err="1">
                  <a:solidFill>
                    <a:schemeClr val="bg1"/>
                  </a:solidFill>
                  <a:hlinkClick r:id="rId5"/>
                </a:rPr>
                <a:t>NonCommercial</a:t>
              </a:r>
              <a:r>
                <a:rPr lang="en-US" sz="1200" dirty="0">
                  <a:solidFill>
                    <a:schemeClr val="bg1"/>
                  </a:solidFill>
                  <a:hlinkClick r:id="rId5"/>
                </a:rPr>
                <a:t>-</a:t>
              </a:r>
              <a:r>
                <a:rPr lang="en-US" sz="1200" dirty="0" err="1">
                  <a:solidFill>
                    <a:schemeClr val="bg1"/>
                  </a:solidFill>
                  <a:hlinkClick r:id="rId5"/>
                </a:rPr>
                <a:t>NoDerivatives</a:t>
              </a:r>
              <a:r>
                <a:rPr lang="en-US" sz="1200" dirty="0">
                  <a:solidFill>
                    <a:schemeClr val="bg1"/>
                  </a:solidFill>
                  <a:hlinkClick r:id="rId5"/>
                </a:rPr>
                <a:t> 4.0 International License</a:t>
              </a:r>
              <a:r>
                <a:rPr lang="en-US" sz="1200" dirty="0">
                  <a:solidFill>
                    <a:schemeClr val="bg1"/>
                  </a:solidFill>
                </a:rPr>
                <a:t>.</a:t>
              </a:r>
            </a:p>
          </p:txBody>
        </p:sp>
      </p:grpSp>
    </p:spTree>
    <p:extLst>
      <p:ext uri="{BB962C8B-B14F-4D97-AF65-F5344CB8AC3E}">
        <p14:creationId xmlns:p14="http://schemas.microsoft.com/office/powerpoint/2010/main" val="2937751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noAutofit/>
          </a:bodyPr>
          <a:lstStyle/>
          <a:p>
            <a:r>
              <a:rPr lang="en-US" dirty="0"/>
              <a:t>Why Use Effective Teaching/Learning Practices?</a:t>
            </a:r>
          </a:p>
        </p:txBody>
      </p:sp>
      <p:sp>
        <p:nvSpPr>
          <p:cNvPr id="3" name="Content Placeholder 2"/>
          <p:cNvSpPr>
            <a:spLocks noGrp="1"/>
          </p:cNvSpPr>
          <p:nvPr>
            <p:ph idx="1"/>
          </p:nvPr>
        </p:nvSpPr>
        <p:spPr>
          <a:xfrm>
            <a:off x="457200" y="2362200"/>
            <a:ext cx="8229600" cy="3657600"/>
          </a:xfrm>
        </p:spPr>
        <p:txBody>
          <a:bodyPr>
            <a:normAutofit fontScale="92500"/>
          </a:bodyPr>
          <a:lstStyle/>
          <a:p>
            <a:pPr marL="0" indent="0">
              <a:buNone/>
            </a:pPr>
            <a:r>
              <a:rPr lang="en-US" sz="3500" dirty="0"/>
              <a:t>“To make teaching and learning visible requires an accomplished ‘teacher as evaluator and activator’, who knows </a:t>
            </a:r>
            <a:r>
              <a:rPr lang="en-US" sz="3500" b="1" dirty="0">
                <a:solidFill>
                  <a:schemeClr val="accent3"/>
                </a:solidFill>
              </a:rPr>
              <a:t>a range of learning strategies</a:t>
            </a:r>
            <a:r>
              <a:rPr lang="en-US" sz="3500" dirty="0">
                <a:solidFill>
                  <a:schemeClr val="accent3"/>
                </a:solidFill>
              </a:rPr>
              <a:t> </a:t>
            </a:r>
            <a:r>
              <a:rPr lang="en-US" sz="3500" b="1" dirty="0">
                <a:solidFill>
                  <a:schemeClr val="accent3"/>
                </a:solidFill>
              </a:rPr>
              <a:t>to build the students’ surface knowledge, deep knowledge and understanding, and conceptual understanding”</a:t>
            </a:r>
            <a:r>
              <a:rPr lang="en-US" sz="3500" dirty="0">
                <a:solidFill>
                  <a:schemeClr val="accent3"/>
                </a:solidFill>
              </a:rPr>
              <a:t> </a:t>
            </a:r>
            <a:endParaRPr lang="en-US" sz="3500" b="1" dirty="0">
              <a:solidFill>
                <a:srgbClr val="00B050"/>
              </a:solidFill>
            </a:endParaRPr>
          </a:p>
          <a:p>
            <a:pPr marL="0" indent="0" algn="r">
              <a:buNone/>
            </a:pPr>
            <a:r>
              <a:rPr lang="en-US" sz="2400" dirty="0"/>
              <a:t>(Hattie, 2012)</a:t>
            </a:r>
          </a:p>
        </p:txBody>
      </p:sp>
    </p:spTree>
    <p:extLst>
      <p:ext uri="{BB962C8B-B14F-4D97-AF65-F5344CB8AC3E}">
        <p14:creationId xmlns:p14="http://schemas.microsoft.com/office/powerpoint/2010/main" val="2919800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Chart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762"/>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400800" y="6501517"/>
            <a:ext cx="2743200" cy="338554"/>
          </a:xfrm>
          <a:prstGeom prst="rect">
            <a:avLst/>
          </a:prstGeom>
          <a:noFill/>
        </p:spPr>
        <p:txBody>
          <a:bodyPr wrap="square" rtlCol="0">
            <a:spAutoFit/>
          </a:bodyPr>
          <a:lstStyle/>
          <a:p>
            <a:r>
              <a:rPr lang="en-US" sz="1600" dirty="0" smtClean="0"/>
              <a:t>http://www.visiblelearning.org</a:t>
            </a:r>
            <a:endParaRPr lang="en-US" sz="1600" dirty="0"/>
          </a:p>
        </p:txBody>
      </p:sp>
    </p:spTree>
    <p:extLst>
      <p:ext uri="{BB962C8B-B14F-4D97-AF65-F5344CB8AC3E}">
        <p14:creationId xmlns:p14="http://schemas.microsoft.com/office/powerpoint/2010/main" val="295026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1470025"/>
          </a:xfrm>
        </p:spPr>
        <p:txBody>
          <a:bodyPr/>
          <a:lstStyle/>
          <a:p>
            <a:r>
              <a:rPr lang="en-US" dirty="0"/>
              <a:t>Assessment Capable Learners (Self-Reported Grades)</a:t>
            </a:r>
          </a:p>
        </p:txBody>
      </p:sp>
      <p:sp>
        <p:nvSpPr>
          <p:cNvPr id="5" name="Subtitle 4"/>
          <p:cNvSpPr>
            <a:spLocks noGrp="1"/>
          </p:cNvSpPr>
          <p:nvPr>
            <p:ph type="subTitle" idx="1"/>
          </p:nvPr>
        </p:nvSpPr>
        <p:spPr>
          <a:xfrm>
            <a:off x="1143000" y="3429000"/>
            <a:ext cx="6858000" cy="2057400"/>
          </a:xfrm>
        </p:spPr>
        <p:txBody>
          <a:bodyPr>
            <a:normAutofit fontScale="92500" lnSpcReduction="10000"/>
          </a:bodyPr>
          <a:lstStyle/>
          <a:p>
            <a:r>
              <a:rPr lang="en-US" dirty="0"/>
              <a:t>Definition</a:t>
            </a:r>
          </a:p>
          <a:p>
            <a:r>
              <a:rPr lang="en-US" dirty="0"/>
              <a:t>Hattie Barometer</a:t>
            </a:r>
          </a:p>
          <a:p>
            <a:r>
              <a:rPr lang="en-US" dirty="0"/>
              <a:t>Alignment to Missouri Teacher Standards</a:t>
            </a:r>
          </a:p>
          <a:p>
            <a:r>
              <a:rPr lang="en-US" dirty="0"/>
              <a:t>Practice Profile &amp; Next Steps</a:t>
            </a:r>
          </a:p>
        </p:txBody>
      </p:sp>
    </p:spTree>
    <p:extLst>
      <p:ext uri="{BB962C8B-B14F-4D97-AF65-F5344CB8AC3E}">
        <p14:creationId xmlns:p14="http://schemas.microsoft.com/office/powerpoint/2010/main" val="3876242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96962"/>
          </a:xfrm>
        </p:spPr>
        <p:txBody>
          <a:bodyPr>
            <a:normAutofit fontScale="90000"/>
          </a:bodyPr>
          <a:lstStyle/>
          <a:p>
            <a:r>
              <a:rPr lang="en-US" dirty="0"/>
              <a:t>Assessment Capable Learners </a:t>
            </a:r>
            <a:br>
              <a:rPr lang="en-US" dirty="0"/>
            </a:br>
            <a:r>
              <a:rPr lang="en-US" dirty="0"/>
              <a:t>(Self-Reported Grades) Definition</a:t>
            </a:r>
          </a:p>
        </p:txBody>
      </p:sp>
      <p:sp>
        <p:nvSpPr>
          <p:cNvPr id="3" name="Content Placeholder 2"/>
          <p:cNvSpPr>
            <a:spLocks noGrp="1"/>
          </p:cNvSpPr>
          <p:nvPr>
            <p:ph idx="1"/>
          </p:nvPr>
        </p:nvSpPr>
        <p:spPr>
          <a:xfrm>
            <a:off x="304800" y="2133600"/>
            <a:ext cx="8610600" cy="4114800"/>
          </a:xfrm>
        </p:spPr>
        <p:txBody>
          <a:bodyPr>
            <a:normAutofit fontScale="92500"/>
          </a:bodyPr>
          <a:lstStyle/>
          <a:p>
            <a:pPr marL="0" indent="0">
              <a:buNone/>
            </a:pPr>
            <a:r>
              <a:rPr lang="en-US" sz="2800" dirty="0"/>
              <a:t>Assessment Capable Learners (Self-Reported Grades) is an effective teaching/learning practice and is defined as </a:t>
            </a:r>
            <a:r>
              <a:rPr lang="en-US" sz="2800" i="1" dirty="0">
                <a:solidFill>
                  <a:schemeClr val="accent3"/>
                </a:solidFill>
              </a:rPr>
              <a:t>students regulating and facilitating their own learning</a:t>
            </a:r>
            <a:r>
              <a:rPr lang="en-US" sz="2800" b="1" i="1" dirty="0">
                <a:solidFill>
                  <a:schemeClr val="accent3"/>
                </a:solidFill>
              </a:rPr>
              <a:t> </a:t>
            </a:r>
            <a:r>
              <a:rPr lang="en-US" sz="2800" i="1" dirty="0"/>
              <a:t>by accurately and appropriately answering the following questions:  </a:t>
            </a:r>
          </a:p>
          <a:p>
            <a:pPr marL="914400" lvl="1" indent="-514350">
              <a:buAutoNum type="arabicParenR"/>
            </a:pPr>
            <a:r>
              <a:rPr lang="en-US" sz="3000" b="1" i="1" dirty="0">
                <a:solidFill>
                  <a:schemeClr val="accent3"/>
                </a:solidFill>
              </a:rPr>
              <a:t>Where am I going?</a:t>
            </a:r>
            <a:endParaRPr lang="en-US" sz="3000" i="1" dirty="0">
              <a:solidFill>
                <a:schemeClr val="accent3"/>
              </a:solidFill>
            </a:endParaRPr>
          </a:p>
          <a:p>
            <a:pPr marL="914400" lvl="1" indent="-514350">
              <a:buAutoNum type="arabicParenR"/>
            </a:pPr>
            <a:r>
              <a:rPr lang="en-US" sz="3000" b="1" i="1" dirty="0">
                <a:solidFill>
                  <a:schemeClr val="accent3"/>
                </a:solidFill>
              </a:rPr>
              <a:t>Where am I now?</a:t>
            </a:r>
            <a:endParaRPr lang="en-US" sz="3000" i="1" dirty="0">
              <a:solidFill>
                <a:schemeClr val="accent3"/>
              </a:solidFill>
            </a:endParaRPr>
          </a:p>
          <a:p>
            <a:pPr marL="914400" lvl="1" indent="-514350">
              <a:buAutoNum type="arabicParenR"/>
            </a:pPr>
            <a:r>
              <a:rPr lang="en-US" sz="3000" b="1" i="1" dirty="0">
                <a:solidFill>
                  <a:schemeClr val="accent3"/>
                </a:solidFill>
              </a:rPr>
              <a:t>How do I close the gap?</a:t>
            </a:r>
            <a:endParaRPr lang="en-US" sz="3000" i="1" dirty="0">
              <a:solidFill>
                <a:schemeClr val="accent3"/>
              </a:solidFill>
            </a:endParaRPr>
          </a:p>
          <a:p>
            <a:pPr marL="0" indent="0">
              <a:buNone/>
            </a:pPr>
            <a:endParaRPr lang="en-US" sz="2000" i="1" dirty="0">
              <a:solidFill>
                <a:schemeClr val="accent3"/>
              </a:solidFill>
            </a:endParaRPr>
          </a:p>
          <a:p>
            <a:pPr marL="0" indent="0" algn="r">
              <a:buNone/>
            </a:pPr>
            <a:r>
              <a:rPr lang="en-US" sz="1600" dirty="0"/>
              <a:t>Adapted from S. </a:t>
            </a:r>
            <a:r>
              <a:rPr lang="en-US" sz="1600" dirty="0" err="1"/>
              <a:t>Brookhart</a:t>
            </a:r>
            <a:r>
              <a:rPr lang="en-US" sz="1600" dirty="0"/>
              <a:t>, (2012);  J. </a:t>
            </a:r>
            <a:r>
              <a:rPr lang="en-US" sz="1600" dirty="0" err="1"/>
              <a:t>Chappuis</a:t>
            </a:r>
            <a:r>
              <a:rPr lang="en-US" sz="1600" dirty="0"/>
              <a:t> (2009); J. Hattie (2012), and J. </a:t>
            </a:r>
            <a:r>
              <a:rPr lang="en-US" sz="1600" dirty="0" err="1"/>
              <a:t>Atkin</a:t>
            </a:r>
            <a:r>
              <a:rPr lang="en-US" sz="1600" dirty="0"/>
              <a:t>, P. Black, &amp;J. Coffey, (2001).</a:t>
            </a:r>
          </a:p>
          <a:p>
            <a:pPr marL="0" indent="0">
              <a:buNone/>
            </a:pPr>
            <a:endParaRPr lang="en-US" sz="2600" dirty="0"/>
          </a:p>
          <a:p>
            <a:pPr marL="0" indent="0">
              <a:buNone/>
            </a:pPr>
            <a:endParaRPr lang="en-US" sz="2800" dirty="0"/>
          </a:p>
        </p:txBody>
      </p:sp>
    </p:spTree>
    <p:extLst>
      <p:ext uri="{BB962C8B-B14F-4D97-AF65-F5344CB8AC3E}">
        <p14:creationId xmlns:p14="http://schemas.microsoft.com/office/powerpoint/2010/main" val="2627528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762000"/>
            <a:ext cx="9144001" cy="1524000"/>
          </a:xfrm>
          <a:solidFill>
            <a:schemeClr val="bg1"/>
          </a:solidFill>
        </p:spPr>
        <p:txBody>
          <a:bodyPr anchor="t">
            <a:normAutofit fontScale="90000"/>
          </a:bodyPr>
          <a:lstStyle/>
          <a:p>
            <a:r>
              <a:rPr lang="en-US" sz="3600" dirty="0"/>
              <a:t>Assessment-Capable Learners </a:t>
            </a:r>
            <a:br>
              <a:rPr lang="en-US" sz="3600" dirty="0"/>
            </a:br>
            <a:r>
              <a:rPr lang="en-US" sz="3600" dirty="0"/>
              <a:t>(Self-Reported Grades)</a:t>
            </a:r>
            <a:r>
              <a:rPr lang="en-US" sz="3100" dirty="0"/>
              <a:t> </a:t>
            </a:r>
            <a:br>
              <a:rPr lang="en-US" sz="3100" dirty="0"/>
            </a:br>
            <a:endParaRPr lang="en-US" sz="3100" dirty="0"/>
          </a:p>
        </p:txBody>
      </p:sp>
      <p:sp>
        <p:nvSpPr>
          <p:cNvPr id="45" name="TextBox 44"/>
          <p:cNvSpPr txBox="1"/>
          <p:nvPr/>
        </p:nvSpPr>
        <p:spPr>
          <a:xfrm>
            <a:off x="3961148" y="6048792"/>
            <a:ext cx="5185074" cy="523220"/>
          </a:xfrm>
          <a:prstGeom prst="rect">
            <a:avLst/>
          </a:prstGeom>
          <a:noFill/>
        </p:spPr>
        <p:txBody>
          <a:bodyPr wrap="none" rtlCol="0">
            <a:spAutoFit/>
          </a:bodyPr>
          <a:lstStyle/>
          <a:p>
            <a:pPr algn="ctr"/>
            <a:r>
              <a:rPr lang="en-US" sz="1400" dirty="0">
                <a:solidFill>
                  <a:prstClr val="black"/>
                </a:solidFill>
              </a:rPr>
              <a:t>Hattie, J. (2009). </a:t>
            </a:r>
            <a:r>
              <a:rPr lang="en-US" sz="1400" i="1" dirty="0">
                <a:solidFill>
                  <a:prstClr val="black"/>
                </a:solidFill>
              </a:rPr>
              <a:t>Visible Learning. </a:t>
            </a:r>
            <a:r>
              <a:rPr lang="en-US" sz="1400" dirty="0">
                <a:solidFill>
                  <a:prstClr val="black"/>
                </a:solidFill>
              </a:rPr>
              <a:t>New York: </a:t>
            </a:r>
            <a:r>
              <a:rPr lang="en-US" sz="1400" dirty="0" err="1">
                <a:solidFill>
                  <a:prstClr val="black"/>
                </a:solidFill>
              </a:rPr>
              <a:t>Routledge</a:t>
            </a:r>
            <a:endParaRPr lang="en-US" sz="1400" dirty="0">
              <a:solidFill>
                <a:prstClr val="black"/>
              </a:solidFill>
            </a:endParaRPr>
          </a:p>
          <a:p>
            <a:pPr algn="ctr"/>
            <a:r>
              <a:rPr lang="en-US" sz="1400" dirty="0">
                <a:solidFill>
                  <a:prstClr val="black"/>
                </a:solidFill>
              </a:rPr>
              <a:t>Hattie, J. (2012). </a:t>
            </a:r>
            <a:r>
              <a:rPr lang="en-US" sz="1400" i="1" dirty="0">
                <a:solidFill>
                  <a:prstClr val="black"/>
                </a:solidFill>
              </a:rPr>
              <a:t>Visible Learning for </a:t>
            </a:r>
            <a:r>
              <a:rPr lang="en-US" sz="1400" i="1" dirty="0" err="1">
                <a:solidFill>
                  <a:prstClr val="black"/>
                </a:solidFill>
              </a:rPr>
              <a:t>Teaachers</a:t>
            </a:r>
            <a:r>
              <a:rPr lang="en-US" sz="1400" i="1" dirty="0">
                <a:solidFill>
                  <a:prstClr val="black"/>
                </a:solidFill>
              </a:rPr>
              <a:t>.</a:t>
            </a:r>
            <a:r>
              <a:rPr lang="en-US" sz="1400" dirty="0">
                <a:solidFill>
                  <a:prstClr val="black"/>
                </a:solidFill>
              </a:rPr>
              <a:t> New York: </a:t>
            </a:r>
            <a:r>
              <a:rPr lang="en-US" sz="1400" dirty="0" err="1">
                <a:solidFill>
                  <a:prstClr val="black"/>
                </a:solidFill>
              </a:rPr>
              <a:t>Routledge</a:t>
            </a:r>
            <a:endParaRPr lang="en-US" sz="1400" dirty="0">
              <a:solidFill>
                <a:prstClr val="black"/>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2111" y="2037547"/>
            <a:ext cx="5536889" cy="2743200"/>
          </a:xfrm>
          <a:prstGeom prst="rect">
            <a:avLst/>
          </a:prstGeom>
        </p:spPr>
      </p:pic>
      <p:sp>
        <p:nvSpPr>
          <p:cNvPr id="46" name="Rectangle 45"/>
          <p:cNvSpPr/>
          <p:nvPr/>
        </p:nvSpPr>
        <p:spPr>
          <a:xfrm>
            <a:off x="6400800" y="1905001"/>
            <a:ext cx="2362200" cy="830997"/>
          </a:xfrm>
          <a:prstGeom prst="rect">
            <a:avLst/>
          </a:prstGeom>
        </p:spPr>
        <p:txBody>
          <a:bodyPr wrap="square">
            <a:spAutoFit/>
          </a:bodyPr>
          <a:lstStyle/>
          <a:p>
            <a:pPr algn="ctr"/>
            <a:r>
              <a:rPr lang="en-US" sz="2400" dirty="0">
                <a:latin typeface="Tw Cen MT" pitchFamily="34" charset="0"/>
              </a:rPr>
              <a:t/>
            </a:r>
            <a:br>
              <a:rPr lang="en-US" sz="2400" dirty="0">
                <a:latin typeface="Tw Cen MT" pitchFamily="34" charset="0"/>
              </a:rPr>
            </a:br>
            <a:r>
              <a:rPr lang="en-US" sz="2400" dirty="0">
                <a:latin typeface="Tw Cen MT" pitchFamily="34" charset="0"/>
              </a:rPr>
              <a:t>(1.33 effect size)</a:t>
            </a:r>
          </a:p>
        </p:txBody>
      </p:sp>
      <p:cxnSp>
        <p:nvCxnSpPr>
          <p:cNvPr id="44" name="Straight Arrow Connector 43"/>
          <p:cNvCxnSpPr/>
          <p:nvPr/>
        </p:nvCxnSpPr>
        <p:spPr>
          <a:xfrm>
            <a:off x="4267200" y="4752574"/>
            <a:ext cx="2590800" cy="88622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82512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14400"/>
            <a:ext cx="8229600" cy="1143000"/>
          </a:xfrm>
        </p:spPr>
        <p:txBody>
          <a:bodyPr>
            <a:noAutofit/>
          </a:bodyPr>
          <a:lstStyle/>
          <a:p>
            <a:r>
              <a:rPr lang="en-US" sz="3300" dirty="0"/>
              <a:t>Assessment Capable Learners </a:t>
            </a:r>
            <a:br>
              <a:rPr lang="en-US" sz="3300" dirty="0"/>
            </a:br>
            <a:r>
              <a:rPr lang="en-US" sz="3300" dirty="0"/>
              <a:t>(Self-Reported Grades) and </a:t>
            </a:r>
            <a:br>
              <a:rPr lang="en-US" sz="3300" dirty="0"/>
            </a:br>
            <a:r>
              <a:rPr lang="en-US" sz="3300" dirty="0"/>
              <a:t>Missouri Teacher Standards</a:t>
            </a:r>
          </a:p>
        </p:txBody>
      </p:sp>
      <p:sp>
        <p:nvSpPr>
          <p:cNvPr id="3" name="Content Placeholder 2"/>
          <p:cNvSpPr>
            <a:spLocks noGrp="1"/>
          </p:cNvSpPr>
          <p:nvPr>
            <p:ph idx="1"/>
          </p:nvPr>
        </p:nvSpPr>
        <p:spPr>
          <a:xfrm>
            <a:off x="533400" y="2362200"/>
            <a:ext cx="8229600" cy="3840163"/>
          </a:xfrm>
        </p:spPr>
        <p:txBody>
          <a:bodyPr>
            <a:normAutofit/>
          </a:bodyPr>
          <a:lstStyle/>
          <a:p>
            <a:pPr marL="0" indent="0">
              <a:buNone/>
            </a:pPr>
            <a:r>
              <a:rPr lang="en-US" sz="2600" b="1" dirty="0"/>
              <a:t>Standard 2:</a:t>
            </a:r>
            <a:r>
              <a:rPr lang="en-US" sz="2600" dirty="0"/>
              <a:t> Student Learning, Growth and Development</a:t>
            </a:r>
          </a:p>
          <a:p>
            <a:pPr marL="457200" lvl="1" indent="0">
              <a:buNone/>
            </a:pPr>
            <a:r>
              <a:rPr lang="en-US" sz="2600" dirty="0">
                <a:solidFill>
                  <a:srgbClr val="0070C0"/>
                </a:solidFill>
              </a:rPr>
              <a:t>2.2:  Student Goals</a:t>
            </a:r>
          </a:p>
          <a:p>
            <a:pPr marL="0" indent="0">
              <a:buNone/>
            </a:pPr>
            <a:r>
              <a:rPr lang="en-US" sz="2600" b="1" dirty="0"/>
              <a:t>Standard 6:  </a:t>
            </a:r>
            <a:r>
              <a:rPr lang="en-US" sz="2600" dirty="0"/>
              <a:t>Effective Communication </a:t>
            </a:r>
          </a:p>
          <a:p>
            <a:pPr marL="457200" lvl="1" indent="0">
              <a:buNone/>
            </a:pPr>
            <a:r>
              <a:rPr lang="en-US" sz="2600" dirty="0">
                <a:solidFill>
                  <a:srgbClr val="0070C0"/>
                </a:solidFill>
              </a:rPr>
              <a:t>6.4:  Technology and media communication tools</a:t>
            </a:r>
          </a:p>
          <a:p>
            <a:pPr marL="0" indent="0">
              <a:buNone/>
            </a:pPr>
            <a:r>
              <a:rPr lang="en-US" sz="2600" b="1" dirty="0"/>
              <a:t>Standard 7:  </a:t>
            </a:r>
            <a:r>
              <a:rPr lang="en-US" sz="2600" dirty="0"/>
              <a:t>Student Assessment and Data Analysis </a:t>
            </a:r>
          </a:p>
          <a:p>
            <a:pPr marL="457200" lvl="1" indent="0">
              <a:buNone/>
            </a:pPr>
            <a:r>
              <a:rPr lang="en-US" sz="2600" dirty="0">
                <a:solidFill>
                  <a:srgbClr val="0070C0"/>
                </a:solidFill>
              </a:rPr>
              <a:t>7.2:  Assessment data to improve learning</a:t>
            </a:r>
          </a:p>
          <a:p>
            <a:pPr marL="457200" lvl="1" indent="0">
              <a:buNone/>
            </a:pPr>
            <a:r>
              <a:rPr lang="en-US" sz="2600" dirty="0">
                <a:solidFill>
                  <a:srgbClr val="0070C0"/>
                </a:solidFill>
              </a:rPr>
              <a:t>7.3:  Student-led assessment strategies</a:t>
            </a:r>
          </a:p>
          <a:p>
            <a:endParaRPr lang="en-US" sz="2800" dirty="0">
              <a:solidFill>
                <a:srgbClr val="0070C0"/>
              </a:solidFill>
            </a:endParaRPr>
          </a:p>
        </p:txBody>
      </p:sp>
      <p:sp>
        <p:nvSpPr>
          <p:cNvPr id="5" name="TextBox 4"/>
          <p:cNvSpPr txBox="1"/>
          <p:nvPr/>
        </p:nvSpPr>
        <p:spPr>
          <a:xfrm>
            <a:off x="3124200" y="6337886"/>
            <a:ext cx="6019800" cy="338554"/>
          </a:xfrm>
          <a:prstGeom prst="rect">
            <a:avLst/>
          </a:prstGeom>
          <a:noFill/>
        </p:spPr>
        <p:txBody>
          <a:bodyPr wrap="square" rtlCol="0">
            <a:spAutoFit/>
          </a:bodyPr>
          <a:lstStyle/>
          <a:p>
            <a:r>
              <a:rPr lang="en-US" sz="1600" dirty="0" smtClean="0"/>
              <a:t>(Missouri Department of Elementary and Secondary Education, 2013)</a:t>
            </a:r>
            <a:endParaRPr lang="en-US" sz="1600" dirty="0"/>
          </a:p>
        </p:txBody>
      </p:sp>
    </p:spTree>
    <p:extLst>
      <p:ext uri="{BB962C8B-B14F-4D97-AF65-F5344CB8AC3E}">
        <p14:creationId xmlns:p14="http://schemas.microsoft.com/office/powerpoint/2010/main" val="714806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676400"/>
          </a:xfrm>
        </p:spPr>
        <p:txBody>
          <a:bodyPr/>
          <a:lstStyle/>
          <a:p>
            <a:r>
              <a:rPr lang="en-US" sz="3600" dirty="0"/>
              <a:t>Assessment Capable Learners</a:t>
            </a:r>
            <a:br>
              <a:rPr lang="en-US" sz="3600" dirty="0"/>
            </a:br>
            <a:r>
              <a:rPr lang="en-US" sz="3600" dirty="0"/>
              <a:t>(Self-Reported Grades) </a:t>
            </a:r>
            <a:br>
              <a:rPr lang="en-US" sz="3600" dirty="0"/>
            </a:br>
            <a:r>
              <a:rPr lang="en-US" sz="3600" dirty="0"/>
              <a:t>Practice Profile</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1" y="2438400"/>
            <a:ext cx="8077200" cy="3581400"/>
          </a:xfrm>
        </p:spPr>
      </p:pic>
    </p:spTree>
    <p:extLst>
      <p:ext uri="{BB962C8B-B14F-4D97-AF65-F5344CB8AC3E}">
        <p14:creationId xmlns:p14="http://schemas.microsoft.com/office/powerpoint/2010/main" val="99264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Action=Results</a:t>
            </a:r>
          </a:p>
        </p:txBody>
      </p:sp>
      <p:sp>
        <p:nvSpPr>
          <p:cNvPr id="5" name="TextBox 4"/>
          <p:cNvSpPr txBox="1"/>
          <p:nvPr/>
        </p:nvSpPr>
        <p:spPr>
          <a:xfrm>
            <a:off x="685800" y="4495800"/>
            <a:ext cx="8077200" cy="584775"/>
          </a:xfrm>
          <a:prstGeom prst="rect">
            <a:avLst/>
          </a:prstGeom>
          <a:solidFill>
            <a:schemeClr val="accent1">
              <a:lumMod val="20000"/>
              <a:lumOff val="80000"/>
            </a:schemeClr>
          </a:solidFill>
        </p:spPr>
        <p:txBody>
          <a:bodyPr wrap="square" rtlCol="0">
            <a:spAutoFit/>
          </a:bodyPr>
          <a:lstStyle/>
          <a:p>
            <a:r>
              <a:rPr lang="en-US" sz="3200" dirty="0"/>
              <a:t>What steps will you take to start implementing?</a:t>
            </a:r>
          </a:p>
        </p:txBody>
      </p:sp>
      <p:pic>
        <p:nvPicPr>
          <p:cNvPr id="3" name="Pictur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5023" y="1447800"/>
            <a:ext cx="7553954" cy="4926839"/>
          </a:xfrm>
          <a:prstGeom prst="rect">
            <a:avLst/>
          </a:prstGeom>
        </p:spPr>
      </p:pic>
    </p:spTree>
    <p:extLst>
      <p:ext uri="{BB962C8B-B14F-4D97-AF65-F5344CB8AC3E}">
        <p14:creationId xmlns:p14="http://schemas.microsoft.com/office/powerpoint/2010/main" val="344914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endParaRPr lang="en-US" dirty="0"/>
          </a:p>
          <a:p>
            <a:pPr marL="0" indent="0">
              <a:buNone/>
            </a:pPr>
            <a:r>
              <a:rPr lang="en-US" sz="4000" i="1" dirty="0"/>
              <a:t>Only when effective practices are fully implemented should we expect positive outcomes.  </a:t>
            </a:r>
            <a:r>
              <a:rPr lang="en-US" sz="4000" b="1" i="1" dirty="0">
                <a:solidFill>
                  <a:schemeClr val="accent3"/>
                </a:solidFill>
              </a:rPr>
              <a:t>Implementation matters.</a:t>
            </a:r>
          </a:p>
          <a:p>
            <a:pPr marL="0" indent="0">
              <a:buNone/>
            </a:pPr>
            <a:endParaRPr lang="en-US" dirty="0"/>
          </a:p>
          <a:p>
            <a:pPr marL="0" indent="0">
              <a:buNone/>
            </a:pPr>
            <a:endParaRPr lang="en-US" dirty="0"/>
          </a:p>
          <a:p>
            <a:pPr marL="0" indent="0">
              <a:buNone/>
            </a:pPr>
            <a:endParaRPr lang="en-US" dirty="0"/>
          </a:p>
          <a:p>
            <a:pPr marL="0" indent="0" algn="r">
              <a:buNone/>
            </a:pPr>
            <a:r>
              <a:rPr lang="en-US" sz="2800" dirty="0"/>
              <a:t>(</a:t>
            </a:r>
            <a:r>
              <a:rPr lang="en-US" sz="2800" dirty="0" err="1"/>
              <a:t>Blase</a:t>
            </a:r>
            <a:r>
              <a:rPr lang="en-US" sz="2800" dirty="0"/>
              <a:t> &amp; </a:t>
            </a:r>
            <a:r>
              <a:rPr lang="en-US" sz="2800" dirty="0" err="1"/>
              <a:t>Fixsen</a:t>
            </a:r>
            <a:r>
              <a:rPr lang="en-US" sz="2800" dirty="0"/>
              <a:t>, 2005)</a:t>
            </a:r>
          </a:p>
        </p:txBody>
      </p:sp>
    </p:spTree>
    <p:extLst>
      <p:ext uri="{BB962C8B-B14F-4D97-AF65-F5344CB8AC3E}">
        <p14:creationId xmlns:p14="http://schemas.microsoft.com/office/powerpoint/2010/main" val="2252751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 y="342900"/>
            <a:ext cx="8991600" cy="1143000"/>
          </a:xfrm>
        </p:spPr>
        <p:txBody>
          <a:bodyPr>
            <a:noAutofit/>
          </a:bodyPr>
          <a:lstStyle/>
          <a:p>
            <a:r>
              <a:rPr lang="en-US" dirty="0"/>
              <a:t>The Teacher Will:</a:t>
            </a:r>
          </a:p>
        </p:txBody>
      </p:sp>
      <p:sp>
        <p:nvSpPr>
          <p:cNvPr id="3" name="Content Placeholder 2"/>
          <p:cNvSpPr>
            <a:spLocks noGrp="1"/>
          </p:cNvSpPr>
          <p:nvPr>
            <p:ph idx="1"/>
          </p:nvPr>
        </p:nvSpPr>
        <p:spPr>
          <a:xfrm>
            <a:off x="435428" y="1341437"/>
            <a:ext cx="8229600" cy="4525963"/>
          </a:xfrm>
        </p:spPr>
        <p:txBody>
          <a:bodyPr>
            <a:normAutofit fontScale="92500" lnSpcReduction="10000"/>
          </a:bodyPr>
          <a:lstStyle/>
          <a:p>
            <a:pPr lvl="0">
              <a:buFont typeface="Wingdings" pitchFamily="2" charset="2"/>
              <a:buChar char="ü"/>
            </a:pPr>
            <a:r>
              <a:rPr lang="en-US" dirty="0"/>
              <a:t>Select the appropriate teaching/learning practice that meets the instructional needs of all students in his/her classroom based on data.</a:t>
            </a:r>
          </a:p>
          <a:p>
            <a:pPr lvl="0">
              <a:buFont typeface="Wingdings" pitchFamily="2" charset="2"/>
              <a:buChar char="ü"/>
            </a:pPr>
            <a:r>
              <a:rPr lang="en-US" dirty="0"/>
              <a:t>Demonstrate proficiency (knowledge and skills) to implement the selected  teaching/learning practice.</a:t>
            </a:r>
          </a:p>
          <a:p>
            <a:pPr lvl="0">
              <a:buFont typeface="Wingdings" pitchFamily="2" charset="2"/>
              <a:buChar char="ü"/>
            </a:pPr>
            <a:r>
              <a:rPr lang="en-US" dirty="0"/>
              <a:t>Implement the selected teaching/learning practice with fidelity.</a:t>
            </a:r>
          </a:p>
          <a:p>
            <a:pPr lvl="0">
              <a:buFont typeface="Wingdings" pitchFamily="2" charset="2"/>
              <a:buChar char="ü"/>
            </a:pPr>
            <a:r>
              <a:rPr lang="en-US" dirty="0"/>
              <a:t>Monitor learning and make changes to the teaching/learning practice as needed.</a:t>
            </a:r>
          </a:p>
          <a:p>
            <a:endParaRPr lang="en-US" dirty="0"/>
          </a:p>
        </p:txBody>
      </p:sp>
    </p:spTree>
    <p:extLst>
      <p:ext uri="{BB962C8B-B14F-4D97-AF65-F5344CB8AC3E}">
        <p14:creationId xmlns:p14="http://schemas.microsoft.com/office/powerpoint/2010/main" val="21519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96962"/>
          </a:xfrm>
        </p:spPr>
        <p:txBody>
          <a:bodyPr>
            <a:normAutofit/>
          </a:bodyPr>
          <a:lstStyle/>
          <a:p>
            <a:r>
              <a:rPr lang="en-US" dirty="0"/>
              <a:t>Notes to Presenter</a:t>
            </a:r>
          </a:p>
        </p:txBody>
      </p:sp>
      <p:sp>
        <p:nvSpPr>
          <p:cNvPr id="3" name="Content Placeholder 2"/>
          <p:cNvSpPr>
            <a:spLocks noGrp="1"/>
          </p:cNvSpPr>
          <p:nvPr>
            <p:ph idx="1"/>
          </p:nvPr>
        </p:nvSpPr>
        <p:spPr>
          <a:xfrm>
            <a:off x="228600" y="1143000"/>
            <a:ext cx="8686800" cy="5562600"/>
          </a:xfrm>
        </p:spPr>
        <p:txBody>
          <a:bodyPr>
            <a:noAutofit/>
          </a:bodyPr>
          <a:lstStyle/>
          <a:p>
            <a:r>
              <a:rPr lang="en-US" sz="2000" dirty="0"/>
              <a:t>The purpose this package is to introduce the Missouri Collaborative Work and DESE approved Effective Teaching and Learning Practices. The intended audience is one of teachers and administrators who are new to Missouri CW Schools for the 2016-17 school year.</a:t>
            </a:r>
          </a:p>
          <a:p>
            <a:r>
              <a:rPr lang="en-US" sz="2000" dirty="0"/>
              <a:t>The Pre-Reading activity for this package is to preview the online CW Magazine, found at MoEdu-sail.org. Directions to access should be sent to participants prior to the presentation date.</a:t>
            </a:r>
          </a:p>
          <a:p>
            <a:r>
              <a:rPr lang="en-US" sz="2000" dirty="0"/>
              <a:t>Placeholder slides are provided for the presenter to insert introductions and norms with the content/format of choice.</a:t>
            </a:r>
          </a:p>
          <a:p>
            <a:r>
              <a:rPr lang="en-US" sz="2000" dirty="0"/>
              <a:t>The DESE created voice-over PowerPoint, used as an introduction to Missouri CW and the work of Dr. John Hattie, may be utilized by the presenter as part of the overview. The link for the DESE presentation is: </a:t>
            </a:r>
            <a:r>
              <a:rPr lang="en-US" sz="2400" u="sng" dirty="0">
                <a:hlinkClick r:id="rId3"/>
              </a:rPr>
              <a:t>https://desemo.adobeconnect.com/_a754202577/p4wxtxrlgx8/</a:t>
            </a:r>
            <a:endParaRPr lang="en-US" sz="2000" dirty="0"/>
          </a:p>
          <a:p>
            <a:endParaRPr lang="en-US" sz="2000" dirty="0"/>
          </a:p>
        </p:txBody>
      </p:sp>
    </p:spTree>
    <p:extLst>
      <p:ext uri="{BB962C8B-B14F-4D97-AF65-F5344CB8AC3E}">
        <p14:creationId xmlns:p14="http://schemas.microsoft.com/office/powerpoint/2010/main" val="38725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6962"/>
          </a:xfrm>
        </p:spPr>
        <p:txBody>
          <a:bodyPr>
            <a:normAutofit/>
          </a:bodyPr>
          <a:lstStyle/>
          <a:p>
            <a:r>
              <a:rPr lang="en-US" dirty="0"/>
              <a:t> Teacher/Classroom Level</a:t>
            </a:r>
          </a:p>
        </p:txBody>
      </p:sp>
      <p:sp>
        <p:nvSpPr>
          <p:cNvPr id="3" name="Content Placeholder 2"/>
          <p:cNvSpPr>
            <a:spLocks noGrp="1"/>
          </p:cNvSpPr>
          <p:nvPr>
            <p:ph idx="1"/>
          </p:nvPr>
        </p:nvSpPr>
        <p:spPr>
          <a:xfrm>
            <a:off x="381000" y="1371600"/>
            <a:ext cx="8229600" cy="4815741"/>
          </a:xfrm>
        </p:spPr>
        <p:txBody>
          <a:bodyPr>
            <a:normAutofit/>
          </a:bodyPr>
          <a:lstStyle/>
          <a:p>
            <a:r>
              <a:rPr lang="en-US" sz="3600" dirty="0"/>
              <a:t>What data will teachers use to </a:t>
            </a:r>
            <a:r>
              <a:rPr lang="en-US" sz="3600"/>
              <a:t>select the </a:t>
            </a:r>
            <a:r>
              <a:rPr lang="en-US" sz="3600" dirty="0"/>
              <a:t>instructional practice for classrooms? </a:t>
            </a:r>
          </a:p>
          <a:p>
            <a:r>
              <a:rPr lang="en-US" sz="3600" dirty="0"/>
              <a:t>How will we know:</a:t>
            </a:r>
          </a:p>
          <a:p>
            <a:pPr lvl="1"/>
            <a:r>
              <a:rPr lang="en-US" dirty="0"/>
              <a:t>that teachers have proficiency in the instructional practice?</a:t>
            </a:r>
          </a:p>
          <a:p>
            <a:pPr lvl="1"/>
            <a:r>
              <a:rPr lang="en-US" dirty="0"/>
              <a:t>that the instructional practice is implemented with fidelity? </a:t>
            </a:r>
          </a:p>
          <a:p>
            <a:pPr lvl="1"/>
            <a:r>
              <a:rPr lang="en-US" dirty="0"/>
              <a:t>that appropriate changes are made based on data?</a:t>
            </a:r>
          </a:p>
          <a:p>
            <a:pPr lvl="1"/>
            <a:endParaRPr lang="en-US" dirty="0"/>
          </a:p>
          <a:p>
            <a:endParaRPr lang="en-US" sz="3600" dirty="0"/>
          </a:p>
          <a:p>
            <a:endParaRPr lang="en-US" sz="3600" dirty="0"/>
          </a:p>
          <a:p>
            <a:endParaRPr lang="en-US" dirty="0"/>
          </a:p>
        </p:txBody>
      </p:sp>
    </p:spTree>
    <p:extLst>
      <p:ext uri="{BB962C8B-B14F-4D97-AF65-F5344CB8AC3E}">
        <p14:creationId xmlns:p14="http://schemas.microsoft.com/office/powerpoint/2010/main" val="114580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mtClean="0"/>
              <a:t>For further </a:t>
            </a:r>
            <a:r>
              <a:rPr lang="en-US" dirty="0" smtClean="0"/>
              <a:t>information or coaching please contact the presenter at: </a:t>
            </a:r>
            <a:endParaRPr lang="en-US" dirty="0"/>
          </a:p>
        </p:txBody>
      </p:sp>
    </p:spTree>
    <p:extLst>
      <p:ext uri="{BB962C8B-B14F-4D97-AF65-F5344CB8AC3E}">
        <p14:creationId xmlns:p14="http://schemas.microsoft.com/office/powerpoint/2010/main" val="263691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This slide is a place holder for the presenter to insert text or an activity to introduce himself/herself and to find out who the audience members are.  This can also serve as a time for table-mates or shoulder-partners to introduce themselves.</a:t>
            </a:r>
          </a:p>
        </p:txBody>
      </p:sp>
    </p:spTree>
    <p:extLst>
      <p:ext uri="{BB962C8B-B14F-4D97-AF65-F5344CB8AC3E}">
        <p14:creationId xmlns:p14="http://schemas.microsoft.com/office/powerpoint/2010/main" val="19490634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a:t>Training Norms</a:t>
            </a:r>
          </a:p>
        </p:txBody>
      </p:sp>
      <p:sp>
        <p:nvSpPr>
          <p:cNvPr id="16387" name="Content Placeholder 2"/>
          <p:cNvSpPr>
            <a:spLocks noGrp="1"/>
          </p:cNvSpPr>
          <p:nvPr>
            <p:ph idx="1"/>
          </p:nvPr>
        </p:nvSpPr>
        <p:spPr>
          <a:xfrm>
            <a:off x="533400" y="1570038"/>
            <a:ext cx="8229600" cy="4525962"/>
          </a:xfrm>
        </p:spPr>
        <p:txBody>
          <a:bodyPr/>
          <a:lstStyle/>
          <a:p>
            <a:pPr eaLnBrk="1" hangingPunct="1">
              <a:buFont typeface="Arial" panose="020B0604020202020204" pitchFamily="34" charset="0"/>
              <a:buNone/>
            </a:pPr>
            <a:endParaRPr lang="en-US" sz="2600" dirty="0"/>
          </a:p>
          <a:p>
            <a:pPr eaLnBrk="1" hangingPunct="1"/>
            <a:r>
              <a:rPr lang="en-US" dirty="0"/>
              <a:t>Begin and end on time</a:t>
            </a:r>
          </a:p>
          <a:p>
            <a:pPr eaLnBrk="1" hangingPunct="1"/>
            <a:r>
              <a:rPr lang="en-US" dirty="0"/>
              <a:t>Be an engaged participant</a:t>
            </a:r>
          </a:p>
          <a:p>
            <a:r>
              <a:rPr lang="en-US" dirty="0"/>
              <a:t>Be an active listener – open to new ideas</a:t>
            </a:r>
          </a:p>
          <a:p>
            <a:r>
              <a:rPr lang="en-US" dirty="0"/>
              <a:t>Use electronics respectfully</a:t>
            </a:r>
          </a:p>
          <a:p>
            <a:pPr marL="0" indent="0" eaLnBrk="1" hangingPunct="1">
              <a:buNone/>
            </a:pPr>
            <a:endParaRPr lang="en-US" dirty="0"/>
          </a:p>
        </p:txBody>
      </p:sp>
    </p:spTree>
    <p:extLst>
      <p:ext uri="{BB962C8B-B14F-4D97-AF65-F5344CB8AC3E}">
        <p14:creationId xmlns:p14="http://schemas.microsoft.com/office/powerpoint/2010/main" val="34214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Learner Objectives</a:t>
            </a:r>
          </a:p>
        </p:txBody>
      </p:sp>
      <p:sp>
        <p:nvSpPr>
          <p:cNvPr id="3" name="Content Placeholder 2"/>
          <p:cNvSpPr>
            <a:spLocks noGrp="1"/>
          </p:cNvSpPr>
          <p:nvPr>
            <p:ph idx="1"/>
          </p:nvPr>
        </p:nvSpPr>
        <p:spPr>
          <a:xfrm>
            <a:off x="304800" y="1524000"/>
            <a:ext cx="8534400" cy="4800600"/>
          </a:xfrm>
        </p:spPr>
        <p:txBody>
          <a:bodyPr>
            <a:normAutofit/>
          </a:bodyPr>
          <a:lstStyle/>
          <a:p>
            <a:r>
              <a:rPr lang="en-US" sz="2700" dirty="0"/>
              <a:t>By the end of the Missouri Collaborative Work (CW) Overview the participant will:</a:t>
            </a:r>
          </a:p>
          <a:p>
            <a:pPr lvl="1"/>
            <a:r>
              <a:rPr lang="en-US" sz="2700" dirty="0"/>
              <a:t>Understand the purpose of Missouri CW</a:t>
            </a:r>
          </a:p>
          <a:p>
            <a:pPr lvl="1"/>
            <a:r>
              <a:rPr lang="en-US" sz="2700" dirty="0"/>
              <a:t>Understand the relevance of John Hattie’s research to Missouri CW</a:t>
            </a:r>
          </a:p>
          <a:p>
            <a:pPr lvl="1"/>
            <a:r>
              <a:rPr lang="en-US" sz="2700" dirty="0"/>
              <a:t>Know the names and functions of the approved CW foundational packages</a:t>
            </a:r>
          </a:p>
          <a:p>
            <a:pPr lvl="1"/>
            <a:r>
              <a:rPr lang="en-US" sz="2700" dirty="0"/>
              <a:t>Understand the basic concepts of the approved CW Effective Teaching/Learning Practices packages</a:t>
            </a:r>
          </a:p>
          <a:p>
            <a:pPr marL="457200" lvl="1" indent="0">
              <a:buNone/>
            </a:pPr>
            <a:endParaRPr lang="en-US" dirty="0"/>
          </a:p>
          <a:p>
            <a:pPr lvl="1"/>
            <a:endParaRPr lang="en-US" dirty="0"/>
          </a:p>
        </p:txBody>
      </p:sp>
    </p:spTree>
    <p:extLst>
      <p:ext uri="{BB962C8B-B14F-4D97-AF65-F5344CB8AC3E}">
        <p14:creationId xmlns:p14="http://schemas.microsoft.com/office/powerpoint/2010/main" val="218818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3600" dirty="0"/>
              <a:t>Why are we doing Collaborative Work?</a:t>
            </a:r>
          </a:p>
        </p:txBody>
      </p:sp>
      <p:sp>
        <p:nvSpPr>
          <p:cNvPr id="3" name="Content Placeholder 2"/>
          <p:cNvSpPr>
            <a:spLocks noGrp="1"/>
          </p:cNvSpPr>
          <p:nvPr>
            <p:ph idx="1"/>
          </p:nvPr>
        </p:nvSpPr>
        <p:spPr>
          <a:xfrm>
            <a:off x="381000" y="1828800"/>
            <a:ext cx="8229600" cy="4114800"/>
          </a:xfrm>
        </p:spPr>
        <p:txBody>
          <a:bodyPr rtlCol="0">
            <a:noAutofit/>
          </a:bodyPr>
          <a:lstStyle/>
          <a:p>
            <a:pPr eaLnBrk="1" fontAlgn="auto" hangingPunct="1">
              <a:spcAft>
                <a:spcPts val="0"/>
              </a:spcAft>
              <a:defRPr/>
            </a:pPr>
            <a:r>
              <a:rPr lang="en-US" sz="2600" dirty="0"/>
              <a:t>Recent research has shown us that there are some teaching/learning practices that are highly effective.</a:t>
            </a:r>
          </a:p>
          <a:p>
            <a:pPr eaLnBrk="1" fontAlgn="auto" hangingPunct="1">
              <a:spcAft>
                <a:spcPts val="0"/>
              </a:spcAft>
              <a:defRPr/>
            </a:pPr>
            <a:r>
              <a:rPr lang="en-US" sz="2600" dirty="0"/>
              <a:t>To maximize these effects and reach every child, we need to work in collaborative teams to assist one another and to learn and use these practices well.</a:t>
            </a:r>
          </a:p>
          <a:p>
            <a:pPr eaLnBrk="1" fontAlgn="auto" hangingPunct="1">
              <a:spcAft>
                <a:spcPts val="0"/>
              </a:spcAft>
              <a:defRPr/>
            </a:pPr>
            <a:r>
              <a:rPr lang="en-US" sz="2600" dirty="0"/>
              <a:t>The Collaborative Work is aligned to the Missouri Teacher/Leader Standards and supports implementation of the Missouri Learning Standards.</a:t>
            </a:r>
          </a:p>
        </p:txBody>
      </p:sp>
    </p:spTree>
    <p:extLst>
      <p:ext uri="{BB962C8B-B14F-4D97-AF65-F5344CB8AC3E}">
        <p14:creationId xmlns:p14="http://schemas.microsoft.com/office/powerpoint/2010/main" val="102986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p:nvPr/>
        </p:nvGrpSpPr>
        <p:grpSpPr>
          <a:xfrm>
            <a:off x="38100" y="838200"/>
            <a:ext cx="9105900" cy="9161411"/>
            <a:chOff x="24078" y="876805"/>
            <a:chExt cx="9105900" cy="9161411"/>
          </a:xfrm>
        </p:grpSpPr>
        <p:sp>
          <p:nvSpPr>
            <p:cNvPr id="47" name="Oval 46"/>
            <p:cNvSpPr/>
            <p:nvPr>
              <p:custDataLst>
                <p:tags r:id="rId1"/>
              </p:custDataLst>
            </p:nvPr>
          </p:nvSpPr>
          <p:spPr>
            <a:xfrm>
              <a:off x="1376563" y="2600005"/>
              <a:ext cx="6668740" cy="6668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custDataLst>
                <p:tags r:id="rId2"/>
              </p:custDataLst>
            </p:nvPr>
          </p:nvSpPr>
          <p:spPr>
            <a:xfrm>
              <a:off x="1301753" y="6062622"/>
              <a:ext cx="6847367" cy="8847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custDataLst>
                <p:tags r:id="rId3"/>
              </p:custDataLst>
            </p:nvPr>
          </p:nvSpPr>
          <p:spPr>
            <a:xfrm>
              <a:off x="468160" y="6145471"/>
              <a:ext cx="8534400" cy="923330"/>
            </a:xfrm>
            <a:prstGeom prst="rect">
              <a:avLst/>
            </a:prstGeom>
            <a:solidFill>
              <a:schemeClr val="bg1"/>
            </a:solidFill>
          </p:spPr>
          <p:txBody>
            <a:bodyPr wrap="square" rtlCol="0">
              <a:spAutoFit/>
            </a:bodyPr>
            <a:lstStyle/>
            <a:p>
              <a:pPr algn="ctr"/>
              <a:endParaRPr lang="en-US" sz="5400" dirty="0"/>
            </a:p>
          </p:txBody>
        </p:sp>
        <p:sp>
          <p:nvSpPr>
            <p:cNvPr id="50" name="TextBox 49"/>
            <p:cNvSpPr txBox="1"/>
            <p:nvPr>
              <p:custDataLst>
                <p:tags r:id="rId4"/>
              </p:custDataLst>
            </p:nvPr>
          </p:nvSpPr>
          <p:spPr>
            <a:xfrm>
              <a:off x="584056" y="5750702"/>
              <a:ext cx="838200" cy="523220"/>
            </a:xfrm>
            <a:prstGeom prst="rect">
              <a:avLst/>
            </a:prstGeom>
            <a:noFill/>
          </p:spPr>
          <p:txBody>
            <a:bodyPr wrap="square" rtlCol="0">
              <a:spAutoFit/>
            </a:bodyPr>
            <a:lstStyle/>
            <a:p>
              <a:pPr algn="ctr"/>
              <a:r>
                <a:rPr lang="en-US" sz="2800" dirty="0"/>
                <a:t>-0.2</a:t>
              </a:r>
            </a:p>
          </p:txBody>
        </p:sp>
        <p:sp>
          <p:nvSpPr>
            <p:cNvPr id="51" name="TextBox 50"/>
            <p:cNvSpPr txBox="1"/>
            <p:nvPr>
              <p:custDataLst>
                <p:tags r:id="rId5"/>
              </p:custDataLst>
            </p:nvPr>
          </p:nvSpPr>
          <p:spPr>
            <a:xfrm>
              <a:off x="1084798" y="3948766"/>
              <a:ext cx="838200" cy="523220"/>
            </a:xfrm>
            <a:prstGeom prst="rect">
              <a:avLst/>
            </a:prstGeom>
            <a:noFill/>
          </p:spPr>
          <p:txBody>
            <a:bodyPr wrap="square" rtlCol="0">
              <a:spAutoFit/>
            </a:bodyPr>
            <a:lstStyle/>
            <a:p>
              <a:pPr algn="ctr"/>
              <a:r>
                <a:rPr lang="en-US" sz="2800" dirty="0"/>
                <a:t>0.0</a:t>
              </a:r>
            </a:p>
          </p:txBody>
        </p:sp>
        <p:sp>
          <p:nvSpPr>
            <p:cNvPr id="52" name="TextBox 51"/>
            <p:cNvSpPr txBox="1"/>
            <p:nvPr>
              <p:custDataLst>
                <p:tags r:id="rId6"/>
              </p:custDataLst>
            </p:nvPr>
          </p:nvSpPr>
          <p:spPr>
            <a:xfrm rot="17166523">
              <a:off x="-69721" y="4590253"/>
              <a:ext cx="1287066" cy="400110"/>
            </a:xfrm>
            <a:prstGeom prst="rect">
              <a:avLst/>
            </a:prstGeom>
            <a:noFill/>
          </p:spPr>
          <p:txBody>
            <a:bodyPr wrap="square" rtlCol="0">
              <a:spAutoFit/>
            </a:bodyPr>
            <a:lstStyle/>
            <a:p>
              <a:r>
                <a:rPr lang="en-US" sz="2000" dirty="0">
                  <a:solidFill>
                    <a:srgbClr val="FF0000"/>
                  </a:solidFill>
                </a:rPr>
                <a:t>Negative</a:t>
              </a:r>
              <a:endParaRPr lang="en-US" dirty="0">
                <a:solidFill>
                  <a:srgbClr val="FF0000"/>
                </a:solidFill>
              </a:endParaRPr>
            </a:p>
          </p:txBody>
        </p:sp>
        <p:sp>
          <p:nvSpPr>
            <p:cNvPr id="53" name="Oval 52"/>
            <p:cNvSpPr/>
            <p:nvPr>
              <p:custDataLst>
                <p:tags r:id="rId7"/>
              </p:custDataLst>
            </p:nvPr>
          </p:nvSpPr>
          <p:spPr>
            <a:xfrm>
              <a:off x="631520" y="1830535"/>
              <a:ext cx="8207680" cy="820768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custDataLst>
                <p:tags r:id="rId8"/>
              </p:custDataLst>
            </p:nvPr>
          </p:nvSpPr>
          <p:spPr>
            <a:xfrm>
              <a:off x="24078" y="6244903"/>
              <a:ext cx="9105900" cy="738664"/>
            </a:xfrm>
            <a:prstGeom prst="rect">
              <a:avLst/>
            </a:prstGeom>
            <a:solidFill>
              <a:schemeClr val="bg1"/>
            </a:solidFill>
          </p:spPr>
          <p:txBody>
            <a:bodyPr wrap="square" rtlCol="0">
              <a:spAutoFit/>
            </a:bodyPr>
            <a:lstStyle/>
            <a:p>
              <a:pPr algn="r"/>
              <a:r>
                <a:rPr lang="en-US" sz="1400" dirty="0"/>
                <a:t>© John Hattie</a:t>
              </a:r>
            </a:p>
            <a:p>
              <a:pPr algn="r"/>
              <a:r>
                <a:rPr lang="en-US" sz="1400" dirty="0"/>
                <a:t>(Hattie, 2009)</a:t>
              </a:r>
            </a:p>
            <a:p>
              <a:pPr algn="r"/>
              <a:endParaRPr lang="en-US" sz="1400" i="1" dirty="0"/>
            </a:p>
          </p:txBody>
        </p:sp>
        <p:sp>
          <p:nvSpPr>
            <p:cNvPr id="55" name="TextBox 54"/>
            <p:cNvSpPr txBox="1"/>
            <p:nvPr>
              <p:custDataLst>
                <p:tags r:id="rId9"/>
              </p:custDataLst>
            </p:nvPr>
          </p:nvSpPr>
          <p:spPr>
            <a:xfrm>
              <a:off x="2184256" y="2563356"/>
              <a:ext cx="1062897" cy="523220"/>
            </a:xfrm>
            <a:prstGeom prst="rect">
              <a:avLst/>
            </a:prstGeom>
            <a:noFill/>
          </p:spPr>
          <p:txBody>
            <a:bodyPr wrap="square" rtlCol="0">
              <a:spAutoFit/>
            </a:bodyPr>
            <a:lstStyle/>
            <a:p>
              <a:pPr algn="ctr"/>
              <a:r>
                <a:rPr lang="en-US" sz="2800" dirty="0"/>
                <a:t>0.15</a:t>
              </a:r>
            </a:p>
          </p:txBody>
        </p:sp>
        <p:sp>
          <p:nvSpPr>
            <p:cNvPr id="56" name="TextBox 55"/>
            <p:cNvSpPr txBox="1"/>
            <p:nvPr>
              <p:custDataLst>
                <p:tags r:id="rId10"/>
              </p:custDataLst>
            </p:nvPr>
          </p:nvSpPr>
          <p:spPr>
            <a:xfrm rot="18794767">
              <a:off x="908153" y="2769706"/>
              <a:ext cx="1287066" cy="400110"/>
            </a:xfrm>
            <a:prstGeom prst="rect">
              <a:avLst/>
            </a:prstGeom>
            <a:noFill/>
          </p:spPr>
          <p:txBody>
            <a:bodyPr wrap="square" rtlCol="0">
              <a:spAutoFit/>
            </a:bodyPr>
            <a:lstStyle/>
            <a:p>
              <a:pPr algn="ctr"/>
              <a:r>
                <a:rPr lang="en-US" sz="2000" dirty="0">
                  <a:solidFill>
                    <a:srgbClr val="00B050"/>
                  </a:solidFill>
                </a:rPr>
                <a:t>Low</a:t>
              </a:r>
              <a:endParaRPr lang="en-US" dirty="0">
                <a:solidFill>
                  <a:srgbClr val="00B050"/>
                </a:solidFill>
              </a:endParaRPr>
            </a:p>
          </p:txBody>
        </p:sp>
        <p:sp>
          <p:nvSpPr>
            <p:cNvPr id="57" name="TextBox 56"/>
            <p:cNvSpPr txBox="1"/>
            <p:nvPr>
              <p:custDataLst>
                <p:tags r:id="rId11"/>
              </p:custDataLst>
            </p:nvPr>
          </p:nvSpPr>
          <p:spPr>
            <a:xfrm>
              <a:off x="4165456" y="2069033"/>
              <a:ext cx="838200" cy="523220"/>
            </a:xfrm>
            <a:prstGeom prst="rect">
              <a:avLst/>
            </a:prstGeom>
            <a:noFill/>
          </p:spPr>
          <p:txBody>
            <a:bodyPr wrap="square" rtlCol="0">
              <a:spAutoFit/>
            </a:bodyPr>
            <a:lstStyle/>
            <a:p>
              <a:pPr algn="ctr"/>
              <a:r>
                <a:rPr lang="en-US" sz="2800" dirty="0"/>
                <a:t>0.4</a:t>
              </a:r>
            </a:p>
          </p:txBody>
        </p:sp>
        <p:sp>
          <p:nvSpPr>
            <p:cNvPr id="58" name="TextBox 57"/>
            <p:cNvSpPr txBox="1"/>
            <p:nvPr>
              <p:custDataLst>
                <p:tags r:id="rId12"/>
              </p:custDataLst>
            </p:nvPr>
          </p:nvSpPr>
          <p:spPr>
            <a:xfrm>
              <a:off x="3593956" y="1356215"/>
              <a:ext cx="1981200" cy="400110"/>
            </a:xfrm>
            <a:prstGeom prst="rect">
              <a:avLst/>
            </a:prstGeom>
            <a:noFill/>
          </p:spPr>
          <p:txBody>
            <a:bodyPr wrap="square" rtlCol="0">
              <a:spAutoFit/>
            </a:bodyPr>
            <a:lstStyle/>
            <a:p>
              <a:pPr algn="ctr"/>
              <a:r>
                <a:rPr lang="en-US" sz="2000" dirty="0">
                  <a:solidFill>
                    <a:srgbClr val="B04700"/>
                  </a:solidFill>
                </a:rPr>
                <a:t>Medium</a:t>
              </a:r>
              <a:endParaRPr lang="en-US" dirty="0">
                <a:solidFill>
                  <a:srgbClr val="B04700"/>
                </a:solidFill>
              </a:endParaRPr>
            </a:p>
          </p:txBody>
        </p:sp>
        <p:sp>
          <p:nvSpPr>
            <p:cNvPr id="59" name="TextBox 58"/>
            <p:cNvSpPr txBox="1"/>
            <p:nvPr>
              <p:custDataLst>
                <p:tags r:id="rId13"/>
              </p:custDataLst>
            </p:nvPr>
          </p:nvSpPr>
          <p:spPr>
            <a:xfrm>
              <a:off x="8051656" y="5763756"/>
              <a:ext cx="838200" cy="523220"/>
            </a:xfrm>
            <a:prstGeom prst="rect">
              <a:avLst/>
            </a:prstGeom>
            <a:noFill/>
          </p:spPr>
          <p:txBody>
            <a:bodyPr wrap="square" rtlCol="0">
              <a:spAutoFit/>
            </a:bodyPr>
            <a:lstStyle/>
            <a:p>
              <a:pPr algn="ctr"/>
              <a:r>
                <a:rPr lang="en-US" sz="2800" dirty="0"/>
                <a:t>1.2</a:t>
              </a:r>
            </a:p>
          </p:txBody>
        </p:sp>
        <p:sp>
          <p:nvSpPr>
            <p:cNvPr id="60" name="TextBox 59"/>
            <p:cNvSpPr txBox="1"/>
            <p:nvPr>
              <p:custDataLst>
                <p:tags r:id="rId14"/>
              </p:custDataLst>
            </p:nvPr>
          </p:nvSpPr>
          <p:spPr>
            <a:xfrm rot="3179846">
              <a:off x="7421800" y="3053545"/>
              <a:ext cx="1287066" cy="400110"/>
            </a:xfrm>
            <a:prstGeom prst="rect">
              <a:avLst/>
            </a:prstGeom>
            <a:noFill/>
          </p:spPr>
          <p:txBody>
            <a:bodyPr wrap="square" rtlCol="0">
              <a:spAutoFit/>
            </a:bodyPr>
            <a:lstStyle/>
            <a:p>
              <a:pPr algn="ctr"/>
              <a:r>
                <a:rPr lang="en-US" sz="2000" dirty="0">
                  <a:solidFill>
                    <a:srgbClr val="0070C0"/>
                  </a:solidFill>
                </a:rPr>
                <a:t>High</a:t>
              </a:r>
              <a:endParaRPr lang="en-US" dirty="0">
                <a:solidFill>
                  <a:srgbClr val="0070C0"/>
                </a:solidFill>
              </a:endParaRPr>
            </a:p>
          </p:txBody>
        </p:sp>
        <p:sp>
          <p:nvSpPr>
            <p:cNvPr id="61" name="Pie 60"/>
            <p:cNvSpPr/>
            <p:nvPr>
              <p:custDataLst>
                <p:tags r:id="rId15"/>
              </p:custDataLst>
            </p:nvPr>
          </p:nvSpPr>
          <p:spPr>
            <a:xfrm rot="20223546">
              <a:off x="1281679" y="2620699"/>
              <a:ext cx="6887514" cy="6783226"/>
            </a:xfrm>
            <a:prstGeom prst="pie">
              <a:avLst>
                <a:gd name="adj1" fmla="val 12156027"/>
                <a:gd name="adj2" fmla="val 1401148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TextBox 61"/>
            <p:cNvSpPr txBox="1"/>
            <p:nvPr>
              <p:custDataLst>
                <p:tags r:id="rId16"/>
              </p:custDataLst>
            </p:nvPr>
          </p:nvSpPr>
          <p:spPr>
            <a:xfrm>
              <a:off x="1193656" y="5469136"/>
              <a:ext cx="2895600" cy="523220"/>
            </a:xfrm>
            <a:prstGeom prst="rect">
              <a:avLst/>
            </a:prstGeom>
            <a:noFill/>
          </p:spPr>
          <p:txBody>
            <a:bodyPr wrap="square" rtlCol="0">
              <a:spAutoFit/>
            </a:bodyPr>
            <a:lstStyle/>
            <a:p>
              <a:pPr algn="ctr"/>
              <a:r>
                <a:rPr lang="en-US" sz="2800" dirty="0"/>
                <a:t>Reverse Effects</a:t>
              </a:r>
            </a:p>
          </p:txBody>
        </p:sp>
        <p:sp>
          <p:nvSpPr>
            <p:cNvPr id="63" name="Pie 62"/>
            <p:cNvSpPr/>
            <p:nvPr>
              <p:custDataLst>
                <p:tags r:id="rId17"/>
              </p:custDataLst>
            </p:nvPr>
          </p:nvSpPr>
          <p:spPr>
            <a:xfrm rot="486842">
              <a:off x="1310394" y="2620699"/>
              <a:ext cx="6887514" cy="6783226"/>
            </a:xfrm>
            <a:prstGeom prst="pie">
              <a:avLst>
                <a:gd name="adj1" fmla="val 12116907"/>
                <a:gd name="adj2" fmla="val 1372035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Pie 63"/>
            <p:cNvSpPr/>
            <p:nvPr>
              <p:custDataLst>
                <p:tags r:id="rId18"/>
              </p:custDataLst>
            </p:nvPr>
          </p:nvSpPr>
          <p:spPr>
            <a:xfrm rot="2376212">
              <a:off x="1310394" y="2620699"/>
              <a:ext cx="6887514" cy="6783226"/>
            </a:xfrm>
            <a:prstGeom prst="pie">
              <a:avLst>
                <a:gd name="adj1" fmla="val 11835308"/>
                <a:gd name="adj2" fmla="val 13645237"/>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TextBox 64"/>
            <p:cNvSpPr txBox="1"/>
            <p:nvPr>
              <p:custDataLst>
                <p:tags r:id="rId19"/>
              </p:custDataLst>
            </p:nvPr>
          </p:nvSpPr>
          <p:spPr>
            <a:xfrm rot="2640000">
              <a:off x="1848059" y="4092215"/>
              <a:ext cx="2590801" cy="830997"/>
            </a:xfrm>
            <a:prstGeom prst="rect">
              <a:avLst/>
            </a:prstGeom>
            <a:noFill/>
          </p:spPr>
          <p:txBody>
            <a:bodyPr wrap="square" rtlCol="0">
              <a:spAutoFit/>
            </a:bodyPr>
            <a:lstStyle/>
            <a:p>
              <a:pPr algn="ctr"/>
              <a:r>
                <a:rPr lang="en-US" sz="2400" dirty="0"/>
                <a:t>Developmental</a:t>
              </a:r>
            </a:p>
            <a:p>
              <a:pPr algn="ctr"/>
              <a:r>
                <a:rPr lang="en-US" sz="2400" dirty="0"/>
                <a:t>Effects</a:t>
              </a:r>
            </a:p>
          </p:txBody>
        </p:sp>
        <p:sp>
          <p:nvSpPr>
            <p:cNvPr id="66" name="TextBox 65"/>
            <p:cNvSpPr txBox="1"/>
            <p:nvPr>
              <p:custDataLst>
                <p:tags r:id="rId20"/>
              </p:custDataLst>
            </p:nvPr>
          </p:nvSpPr>
          <p:spPr>
            <a:xfrm rot="3720000">
              <a:off x="2137213" y="3757248"/>
              <a:ext cx="3729773" cy="523220"/>
            </a:xfrm>
            <a:prstGeom prst="rect">
              <a:avLst/>
            </a:prstGeom>
            <a:noFill/>
          </p:spPr>
          <p:txBody>
            <a:bodyPr wrap="square" rtlCol="0">
              <a:spAutoFit/>
            </a:bodyPr>
            <a:lstStyle/>
            <a:p>
              <a:pPr algn="ctr"/>
              <a:r>
                <a:rPr lang="en-US" sz="2800" dirty="0"/>
                <a:t>Teacher Effects</a:t>
              </a:r>
            </a:p>
          </p:txBody>
        </p:sp>
        <p:sp>
          <p:nvSpPr>
            <p:cNvPr id="67" name="TextBox 66"/>
            <p:cNvSpPr txBox="1"/>
            <p:nvPr>
              <p:custDataLst>
                <p:tags r:id="rId21"/>
              </p:custDataLst>
            </p:nvPr>
          </p:nvSpPr>
          <p:spPr>
            <a:xfrm>
              <a:off x="6603856" y="2897335"/>
              <a:ext cx="838200" cy="523220"/>
            </a:xfrm>
            <a:prstGeom prst="rect">
              <a:avLst/>
            </a:prstGeom>
            <a:noFill/>
          </p:spPr>
          <p:txBody>
            <a:bodyPr wrap="square" rtlCol="0">
              <a:spAutoFit/>
            </a:bodyPr>
            <a:lstStyle/>
            <a:p>
              <a:pPr algn="ctr"/>
              <a:r>
                <a:rPr lang="en-US" sz="2800" dirty="0"/>
                <a:t>0.7</a:t>
              </a:r>
            </a:p>
          </p:txBody>
        </p:sp>
        <p:sp>
          <p:nvSpPr>
            <p:cNvPr id="68" name="TextBox 67"/>
            <p:cNvSpPr txBox="1"/>
            <p:nvPr>
              <p:custDataLst>
                <p:tags r:id="rId22"/>
              </p:custDataLst>
            </p:nvPr>
          </p:nvSpPr>
          <p:spPr>
            <a:xfrm>
              <a:off x="7746856" y="4507715"/>
              <a:ext cx="838200" cy="523220"/>
            </a:xfrm>
            <a:prstGeom prst="rect">
              <a:avLst/>
            </a:prstGeom>
            <a:noFill/>
          </p:spPr>
          <p:txBody>
            <a:bodyPr wrap="square" rtlCol="0">
              <a:spAutoFit/>
            </a:bodyPr>
            <a:lstStyle/>
            <a:p>
              <a:pPr algn="ctr"/>
              <a:r>
                <a:rPr lang="en-US" sz="2800" dirty="0"/>
                <a:t>1.0</a:t>
              </a:r>
            </a:p>
          </p:txBody>
        </p:sp>
        <p:sp>
          <p:nvSpPr>
            <p:cNvPr id="69" name="TextBox 68"/>
            <p:cNvSpPr txBox="1"/>
            <p:nvPr>
              <p:custDataLst>
                <p:tags r:id="rId23"/>
              </p:custDataLst>
            </p:nvPr>
          </p:nvSpPr>
          <p:spPr>
            <a:xfrm>
              <a:off x="4851255" y="3735535"/>
              <a:ext cx="2209801" cy="954107"/>
            </a:xfrm>
            <a:prstGeom prst="rect">
              <a:avLst/>
            </a:prstGeom>
            <a:noFill/>
          </p:spPr>
          <p:txBody>
            <a:bodyPr wrap="square" rtlCol="0">
              <a:spAutoFit/>
            </a:bodyPr>
            <a:lstStyle/>
            <a:p>
              <a:pPr algn="ctr"/>
              <a:r>
                <a:rPr lang="en-US" sz="2800" dirty="0">
                  <a:solidFill>
                    <a:schemeClr val="bg1"/>
                  </a:solidFill>
                </a:rPr>
                <a:t>Desired</a:t>
              </a:r>
            </a:p>
            <a:p>
              <a:pPr algn="ctr"/>
              <a:r>
                <a:rPr lang="en-US" sz="2800" dirty="0">
                  <a:solidFill>
                    <a:schemeClr val="bg1"/>
                  </a:solidFill>
                </a:rPr>
                <a:t>Effects</a:t>
              </a:r>
            </a:p>
          </p:txBody>
        </p:sp>
        <p:sp>
          <p:nvSpPr>
            <p:cNvPr id="70" name="TextBox 69"/>
            <p:cNvSpPr txBox="1"/>
            <p:nvPr>
              <p:custDataLst>
                <p:tags r:id="rId24"/>
              </p:custDataLst>
            </p:nvPr>
          </p:nvSpPr>
          <p:spPr>
            <a:xfrm>
              <a:off x="938478" y="876805"/>
              <a:ext cx="7126854" cy="646331"/>
            </a:xfrm>
            <a:prstGeom prst="rect">
              <a:avLst/>
            </a:prstGeom>
            <a:noFill/>
          </p:spPr>
          <p:txBody>
            <a:bodyPr wrap="square" rtlCol="0">
              <a:spAutoFit/>
            </a:bodyPr>
            <a:lstStyle/>
            <a:p>
              <a:pPr algn="ctr"/>
              <a:r>
                <a:rPr lang="en-US" sz="3600" dirty="0"/>
                <a:t>Hattie’s “Barometer of Influence”</a:t>
              </a:r>
            </a:p>
          </p:txBody>
        </p:sp>
        <p:cxnSp>
          <p:nvCxnSpPr>
            <p:cNvPr id="71" name="Straight Arrow Connector 70"/>
            <p:cNvCxnSpPr/>
            <p:nvPr>
              <p:custDataLst>
                <p:tags r:id="rId25"/>
              </p:custDataLst>
            </p:nvPr>
          </p:nvCxnSpPr>
          <p:spPr>
            <a:xfrm flipH="1" flipV="1">
              <a:off x="4584556" y="2592253"/>
              <a:ext cx="101744" cy="3433114"/>
            </a:xfrm>
            <a:prstGeom prst="straightConnector1">
              <a:avLst/>
            </a:prstGeom>
            <a:ln w="190500">
              <a:solidFill>
                <a:schemeClr val="tx1"/>
              </a:solidFill>
              <a:miter lim="800000"/>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857331" y="2117890"/>
              <a:ext cx="2019300" cy="523220"/>
            </a:xfrm>
            <a:prstGeom prst="rect">
              <a:avLst/>
            </a:prstGeom>
            <a:noFill/>
          </p:spPr>
          <p:txBody>
            <a:bodyPr wrap="square" rtlCol="0">
              <a:spAutoFit/>
            </a:bodyPr>
            <a:lstStyle/>
            <a:p>
              <a:pPr algn="ctr"/>
              <a:r>
                <a:rPr lang="en-US" sz="2800" dirty="0" err="1"/>
                <a:t>hp</a:t>
              </a:r>
              <a:r>
                <a:rPr lang="en-US" sz="2800" dirty="0"/>
                <a:t>= 0.40</a:t>
              </a:r>
            </a:p>
          </p:txBody>
        </p:sp>
        <p:sp>
          <p:nvSpPr>
            <p:cNvPr id="73" name="Oval 72"/>
            <p:cNvSpPr/>
            <p:nvPr/>
          </p:nvSpPr>
          <p:spPr>
            <a:xfrm>
              <a:off x="4165456" y="2069033"/>
              <a:ext cx="838200" cy="4943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709808"/>
      </p:ext>
    </p:extLst>
  </p:cSld>
  <p:clrMapOvr>
    <a:masterClrMapping/>
  </p:clrMapOvr>
  <mc:AlternateContent xmlns:mc="http://schemas.openxmlformats.org/markup-compatibility/2006" xmlns:p14="http://schemas.microsoft.com/office/powerpoint/2010/main">
    <mc:Choice Requires="p14">
      <p:transition p14:dur="10">
        <p:wedge/>
      </p:transition>
    </mc:Choice>
    <mc:Fallback xmlns="">
      <p:transition>
        <p:wedg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96962"/>
          </a:xfrm>
        </p:spPr>
        <p:txBody>
          <a:bodyPr/>
          <a:lstStyle/>
          <a:p>
            <a:r>
              <a:rPr lang="en-US" dirty="0"/>
              <a:t>Effect Size Exercise</a:t>
            </a:r>
          </a:p>
        </p:txBody>
      </p:sp>
      <p:sp>
        <p:nvSpPr>
          <p:cNvPr id="3" name="Content Placeholder 2"/>
          <p:cNvSpPr>
            <a:spLocks noGrp="1"/>
          </p:cNvSpPr>
          <p:nvPr>
            <p:ph idx="1"/>
          </p:nvPr>
        </p:nvSpPr>
        <p:spPr>
          <a:xfrm>
            <a:off x="609600" y="2362201"/>
            <a:ext cx="8229600" cy="3581400"/>
          </a:xfrm>
        </p:spPr>
        <p:txBody>
          <a:bodyPr/>
          <a:lstStyle/>
          <a:p>
            <a:r>
              <a:rPr lang="en-US" dirty="0"/>
              <a:t> Using the handout, predict the level of positive influence on student achievement for each educational practice listed.</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5250" y="3810000"/>
            <a:ext cx="4297680" cy="1828800"/>
          </a:xfrm>
          <a:prstGeom prst="rect">
            <a:avLst/>
          </a:prstGeom>
        </p:spPr>
      </p:pic>
    </p:spTree>
    <p:extLst>
      <p:ext uri="{BB962C8B-B14F-4D97-AF65-F5344CB8AC3E}">
        <p14:creationId xmlns:p14="http://schemas.microsoft.com/office/powerpoint/2010/main" val="417297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133600" y="762000"/>
            <a:ext cx="5199719" cy="535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662188"/>
      </p:ext>
    </p:extLst>
  </p:cSld>
  <p:clrMapOvr>
    <a:masterClrMapping/>
  </p:clrMapOvr>
  <mc:AlternateContent xmlns:mc="http://schemas.openxmlformats.org/markup-compatibility/2006" xmlns:p14="http://schemas.microsoft.com/office/powerpoint/2010/main">
    <mc:Choice Requires="p14">
      <p:transition p14:dur="10">
        <p:wedge/>
      </p:transition>
    </mc:Choice>
    <mc:Fallback xmlns="">
      <p:transition>
        <p:wedg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HAPEID" val="1Fthsdz4CLGW3OOpjrlPyw"/>
</p:tagLst>
</file>

<file path=ppt/tags/tag10.xml><?xml version="1.0" encoding="utf-8"?>
<p:tagLst xmlns:a="http://schemas.openxmlformats.org/drawingml/2006/main" xmlns:r="http://schemas.openxmlformats.org/officeDocument/2006/relationships" xmlns:p="http://schemas.openxmlformats.org/presentationml/2006/main">
  <p:tag name="DVSHAPEID" val="c8vTXxFAjseH2gDk660Bb1"/>
</p:tagLst>
</file>

<file path=ppt/tags/tag11.xml><?xml version="1.0" encoding="utf-8"?>
<p:tagLst xmlns:a="http://schemas.openxmlformats.org/drawingml/2006/main" xmlns:r="http://schemas.openxmlformats.org/officeDocument/2006/relationships" xmlns:p="http://schemas.openxmlformats.org/presentationml/2006/main">
  <p:tag name="DVSHAPEID" val="8hpGEjctk0EbMHIeGkzfxa"/>
</p:tagLst>
</file>

<file path=ppt/tags/tag12.xml><?xml version="1.0" encoding="utf-8"?>
<p:tagLst xmlns:a="http://schemas.openxmlformats.org/drawingml/2006/main" xmlns:r="http://schemas.openxmlformats.org/officeDocument/2006/relationships" xmlns:p="http://schemas.openxmlformats.org/presentationml/2006/main">
  <p:tag name="DVSHAPEID" val="HcFY8NgsJ0WaZeuhSmnP7e"/>
</p:tagLst>
</file>

<file path=ppt/tags/tag13.xml><?xml version="1.0" encoding="utf-8"?>
<p:tagLst xmlns:a="http://schemas.openxmlformats.org/drawingml/2006/main" xmlns:r="http://schemas.openxmlformats.org/officeDocument/2006/relationships" xmlns:p="http://schemas.openxmlformats.org/presentationml/2006/main">
  <p:tag name="DVSHAPEID" val="2RuWCSqG2WuYAc0GbodRgE"/>
</p:tagLst>
</file>

<file path=ppt/tags/tag14.xml><?xml version="1.0" encoding="utf-8"?>
<p:tagLst xmlns:a="http://schemas.openxmlformats.org/drawingml/2006/main" xmlns:r="http://schemas.openxmlformats.org/officeDocument/2006/relationships" xmlns:p="http://schemas.openxmlformats.org/presentationml/2006/main">
  <p:tag name="DVSHAPEID" val="eBHtKorcRI2s9Nubbn23YZ"/>
</p:tagLst>
</file>

<file path=ppt/tags/tag15.xml><?xml version="1.0" encoding="utf-8"?>
<p:tagLst xmlns:a="http://schemas.openxmlformats.org/drawingml/2006/main" xmlns:r="http://schemas.openxmlformats.org/officeDocument/2006/relationships" xmlns:p="http://schemas.openxmlformats.org/presentationml/2006/main">
  <p:tag name="DVSHAPEID" val="G1EhgbaZBgXoCTf971eP4L"/>
</p:tagLst>
</file>

<file path=ppt/tags/tag16.xml><?xml version="1.0" encoding="utf-8"?>
<p:tagLst xmlns:a="http://schemas.openxmlformats.org/drawingml/2006/main" xmlns:r="http://schemas.openxmlformats.org/officeDocument/2006/relationships" xmlns:p="http://schemas.openxmlformats.org/presentationml/2006/main">
  <p:tag name="DVSHAPEID" val="V72ccZdPOdGeUGPt8g1S7M"/>
</p:tagLst>
</file>

<file path=ppt/tags/tag17.xml><?xml version="1.0" encoding="utf-8"?>
<p:tagLst xmlns:a="http://schemas.openxmlformats.org/drawingml/2006/main" xmlns:r="http://schemas.openxmlformats.org/officeDocument/2006/relationships" xmlns:p="http://schemas.openxmlformats.org/presentationml/2006/main">
  <p:tag name="DVSHAPEID" val="uLbAW2g1O8VU5we3ZbLLrK"/>
</p:tagLst>
</file>

<file path=ppt/tags/tag18.xml><?xml version="1.0" encoding="utf-8"?>
<p:tagLst xmlns:a="http://schemas.openxmlformats.org/drawingml/2006/main" xmlns:r="http://schemas.openxmlformats.org/officeDocument/2006/relationships" xmlns:p="http://schemas.openxmlformats.org/presentationml/2006/main">
  <p:tag name="DVSHAPEID" val="InYyjETYNcE9Ch1B3bzNpx"/>
</p:tagLst>
</file>

<file path=ppt/tags/tag19.xml><?xml version="1.0" encoding="utf-8"?>
<p:tagLst xmlns:a="http://schemas.openxmlformats.org/drawingml/2006/main" xmlns:r="http://schemas.openxmlformats.org/officeDocument/2006/relationships" xmlns:p="http://schemas.openxmlformats.org/presentationml/2006/main">
  <p:tag name="DVSHAPEID" val="j0Ajf4gQ6lkK3NCnIC8PkI"/>
</p:tagLst>
</file>

<file path=ppt/tags/tag2.xml><?xml version="1.0" encoding="utf-8"?>
<p:tagLst xmlns:a="http://schemas.openxmlformats.org/drawingml/2006/main" xmlns:r="http://schemas.openxmlformats.org/officeDocument/2006/relationships" xmlns:p="http://schemas.openxmlformats.org/presentationml/2006/main">
  <p:tag name="DVSHAPEID" val="Jc5meIOhTbdRvh5XT4V0Zr"/>
</p:tagLst>
</file>

<file path=ppt/tags/tag20.xml><?xml version="1.0" encoding="utf-8"?>
<p:tagLst xmlns:a="http://schemas.openxmlformats.org/drawingml/2006/main" xmlns:r="http://schemas.openxmlformats.org/officeDocument/2006/relationships" xmlns:p="http://schemas.openxmlformats.org/presentationml/2006/main">
  <p:tag name="DVSHAPEID" val="gVTW1n7AbDka4YYZpOHW5i"/>
</p:tagLst>
</file>

<file path=ppt/tags/tag21.xml><?xml version="1.0" encoding="utf-8"?>
<p:tagLst xmlns:a="http://schemas.openxmlformats.org/drawingml/2006/main" xmlns:r="http://schemas.openxmlformats.org/officeDocument/2006/relationships" xmlns:p="http://schemas.openxmlformats.org/presentationml/2006/main">
  <p:tag name="DVSHAPEID" val="OReeYGsXFzcAJEqi2SJwaH"/>
</p:tagLst>
</file>

<file path=ppt/tags/tag22.xml><?xml version="1.0" encoding="utf-8"?>
<p:tagLst xmlns:a="http://schemas.openxmlformats.org/drawingml/2006/main" xmlns:r="http://schemas.openxmlformats.org/officeDocument/2006/relationships" xmlns:p="http://schemas.openxmlformats.org/presentationml/2006/main">
  <p:tag name="DVSHAPEID" val="qSIEpIdj7oDX71INpr7dYL"/>
</p:tagLst>
</file>

<file path=ppt/tags/tag23.xml><?xml version="1.0" encoding="utf-8"?>
<p:tagLst xmlns:a="http://schemas.openxmlformats.org/drawingml/2006/main" xmlns:r="http://schemas.openxmlformats.org/officeDocument/2006/relationships" xmlns:p="http://schemas.openxmlformats.org/presentationml/2006/main">
  <p:tag name="DVSHAPEID" val="Ytejz6MPdy87rlvjhJKlrO"/>
</p:tagLst>
</file>

<file path=ppt/tags/tag24.xml><?xml version="1.0" encoding="utf-8"?>
<p:tagLst xmlns:a="http://schemas.openxmlformats.org/drawingml/2006/main" xmlns:r="http://schemas.openxmlformats.org/officeDocument/2006/relationships" xmlns:p="http://schemas.openxmlformats.org/presentationml/2006/main">
  <p:tag name="DVSHAPEID" val="IbixjmxgUxxipMj9LgHi81"/>
</p:tagLst>
</file>

<file path=ppt/tags/tag25.xml><?xml version="1.0" encoding="utf-8"?>
<p:tagLst xmlns:a="http://schemas.openxmlformats.org/drawingml/2006/main" xmlns:r="http://schemas.openxmlformats.org/officeDocument/2006/relationships" xmlns:p="http://schemas.openxmlformats.org/presentationml/2006/main">
  <p:tag name="DVSHAPEID" val="YjW2hXcadDg8f5u6AfrZrK"/>
</p:tagLst>
</file>

<file path=ppt/tags/tag26.xml><?xml version="1.0" encoding="utf-8"?>
<p:tagLst xmlns:a="http://schemas.openxmlformats.org/drawingml/2006/main" xmlns:r="http://schemas.openxmlformats.org/officeDocument/2006/relationships" xmlns:p="http://schemas.openxmlformats.org/presentationml/2006/main">
  <p:tag name="DVSECTIONID" val="v3ASljdLbkcj3Dc0tQ89FP"/>
</p:tagLst>
</file>

<file path=ppt/tags/tag3.xml><?xml version="1.0" encoding="utf-8"?>
<p:tagLst xmlns:a="http://schemas.openxmlformats.org/drawingml/2006/main" xmlns:r="http://schemas.openxmlformats.org/officeDocument/2006/relationships" xmlns:p="http://schemas.openxmlformats.org/presentationml/2006/main">
  <p:tag name="DVSHAPEID" val="Mj35XxAB2ctuVhb6YQglSv"/>
</p:tagLst>
</file>

<file path=ppt/tags/tag4.xml><?xml version="1.0" encoding="utf-8"?>
<p:tagLst xmlns:a="http://schemas.openxmlformats.org/drawingml/2006/main" xmlns:r="http://schemas.openxmlformats.org/officeDocument/2006/relationships" xmlns:p="http://schemas.openxmlformats.org/presentationml/2006/main">
  <p:tag name="DVSHAPEID" val="o0lOLN64KEyhARMqdd4MhW"/>
</p:tagLst>
</file>

<file path=ppt/tags/tag5.xml><?xml version="1.0" encoding="utf-8"?>
<p:tagLst xmlns:a="http://schemas.openxmlformats.org/drawingml/2006/main" xmlns:r="http://schemas.openxmlformats.org/officeDocument/2006/relationships" xmlns:p="http://schemas.openxmlformats.org/presentationml/2006/main">
  <p:tag name="DVSHAPEID" val="XDRpNO5ZDAmHNibvBK9PMS"/>
</p:tagLst>
</file>

<file path=ppt/tags/tag6.xml><?xml version="1.0" encoding="utf-8"?>
<p:tagLst xmlns:a="http://schemas.openxmlformats.org/drawingml/2006/main" xmlns:r="http://schemas.openxmlformats.org/officeDocument/2006/relationships" xmlns:p="http://schemas.openxmlformats.org/presentationml/2006/main">
  <p:tag name="DVSHAPEID" val="J8crnk3temJs3IWlZiZL0Y"/>
</p:tagLst>
</file>

<file path=ppt/tags/tag7.xml><?xml version="1.0" encoding="utf-8"?>
<p:tagLst xmlns:a="http://schemas.openxmlformats.org/drawingml/2006/main" xmlns:r="http://schemas.openxmlformats.org/officeDocument/2006/relationships" xmlns:p="http://schemas.openxmlformats.org/presentationml/2006/main">
  <p:tag name="DVSHAPEID" val="VS3tfHCjCs94TIdlqKVamZ"/>
</p:tagLst>
</file>

<file path=ppt/tags/tag8.xml><?xml version="1.0" encoding="utf-8"?>
<p:tagLst xmlns:a="http://schemas.openxmlformats.org/drawingml/2006/main" xmlns:r="http://schemas.openxmlformats.org/officeDocument/2006/relationships" xmlns:p="http://schemas.openxmlformats.org/presentationml/2006/main">
  <p:tag name="DVSHAPEID" val="YlftyfKRQ1SLdjoT5lRUKg"/>
</p:tagLst>
</file>

<file path=ppt/tags/tag9.xml><?xml version="1.0" encoding="utf-8"?>
<p:tagLst xmlns:a="http://schemas.openxmlformats.org/drawingml/2006/main" xmlns:r="http://schemas.openxmlformats.org/officeDocument/2006/relationships" xmlns:p="http://schemas.openxmlformats.org/presentationml/2006/main">
  <p:tag name="DVSHAPEID" val="iYPd8DRePQCVUIeM8nzKC7"/>
</p:tagLst>
</file>

<file path=ppt/theme/theme1.xml><?xml version="1.0" encoding="utf-8"?>
<a:theme xmlns:a="http://schemas.openxmlformats.org/drawingml/2006/main" name="sPD">
  <a:themeElements>
    <a:clrScheme name="Custom 26">
      <a:dk1>
        <a:sysClr val="windowText" lastClr="000000"/>
      </a:dk1>
      <a:lt1>
        <a:sysClr val="window" lastClr="FFFFFF"/>
      </a:lt1>
      <a:dk2>
        <a:srgbClr val="F2EDE2"/>
      </a:dk2>
      <a:lt2>
        <a:srgbClr val="DFD4BB"/>
      </a:lt2>
      <a:accent1>
        <a:srgbClr val="5CA3D8"/>
      </a:accent1>
      <a:accent2>
        <a:srgbClr val="0D4170"/>
      </a:accent2>
      <a:accent3>
        <a:srgbClr val="95261F"/>
      </a:accent3>
      <a:accent4>
        <a:srgbClr val="1C75BB"/>
      </a:accent4>
      <a:accent5>
        <a:srgbClr val="E6B925"/>
      </a:accent5>
      <a:accent6>
        <a:srgbClr val="439539"/>
      </a:accent6>
      <a:hlink>
        <a:srgbClr val="A5A5A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sPD</Template>
  <TotalTime>4386</TotalTime>
  <Words>2796</Words>
  <Application>Microsoft Office PowerPoint</Application>
  <PresentationFormat>On-screen Show (4:3)</PresentationFormat>
  <Paragraphs>224</Paragraphs>
  <Slides>21</Slides>
  <Notes>21</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Tw Cen MT</vt:lpstr>
      <vt:lpstr>Verdana</vt:lpstr>
      <vt:lpstr>Wingdings</vt:lpstr>
      <vt:lpstr>sPD</vt:lpstr>
      <vt:lpstr>Missouri Collaborative Work and Effective Teaching/Learning Practices </vt:lpstr>
      <vt:lpstr>Notes to Presenter</vt:lpstr>
      <vt:lpstr>Introductions</vt:lpstr>
      <vt:lpstr>Training Norms</vt:lpstr>
      <vt:lpstr>Learner Objectives</vt:lpstr>
      <vt:lpstr>Why are we doing Collaborative Work?</vt:lpstr>
      <vt:lpstr>PowerPoint Presentation</vt:lpstr>
      <vt:lpstr>Effect Size Exercise</vt:lpstr>
      <vt:lpstr>PowerPoint Presentation</vt:lpstr>
      <vt:lpstr>Why Use Effective Teaching/Learning Practices?</vt:lpstr>
      <vt:lpstr>PowerPoint Presentation</vt:lpstr>
      <vt:lpstr>Assessment Capable Learners (Self-Reported Grades)</vt:lpstr>
      <vt:lpstr>Assessment Capable Learners  (Self-Reported Grades) Definition</vt:lpstr>
      <vt:lpstr>Assessment-Capable Learners  (Self-Reported Grades)  </vt:lpstr>
      <vt:lpstr>Assessment Capable Learners  (Self-Reported Grades) and  Missouri Teacher Standards</vt:lpstr>
      <vt:lpstr>Assessment Capable Learners (Self-Reported Grades)  Practice Profile</vt:lpstr>
      <vt:lpstr>Next Steps:  Action=Results</vt:lpstr>
      <vt:lpstr>PowerPoint Presentation</vt:lpstr>
      <vt:lpstr>The Teacher Will:</vt:lpstr>
      <vt:lpstr> Teacher/Classroom Level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and evidence-based instructional practice?</dc:title>
  <dc:creator>Feeley, Diane J.</dc:creator>
  <cp:lastModifiedBy>Lindsay, Stefanie</cp:lastModifiedBy>
  <cp:revision>392</cp:revision>
  <cp:lastPrinted>2013-05-06T18:39:39Z</cp:lastPrinted>
  <dcterms:created xsi:type="dcterms:W3CDTF">2013-01-22T21:30:59Z</dcterms:created>
  <dcterms:modified xsi:type="dcterms:W3CDTF">2016-08-15T19:49:40Z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LicenseID">
    <vt:lpwstr>standard&amp;commercial=n&amp;derivatives=n&amp;jurisdiction=</vt:lpwstr>
  </property>
  <property fmtid="{D5CDD505-2E9C-101B-9397-08002B2CF9AE}" pid="3" name="CreativeCommonsLicenseURL">
    <vt:lpwstr>http://creativecommons.org/licenses/by-nc-nd/4.0/</vt:lpwstr>
  </property>
  <property fmtid="{D5CDD505-2E9C-101B-9397-08002B2CF9AE}" pid="4" name="CreativeCommonsLicenseXml">
    <vt:lpwstr>&lt;?xml version="1.0" encoding="utf-8"?&gt;&lt;result&gt;&lt;license-uri&gt;http://creativecommons.org/licenses/by-nc-nd/4.0/&lt;/license-uri&gt;&lt;license-name&gt;Attribution-NonCommercial-NoDerivatives 4.0 International&lt;/license-name&gt;&lt;deprecated&gt;false&lt;/deprecated&gt;&lt;rdf&gt;&lt;rdf:RDF xml</vt:lpwstr>
  </property>
</Properties>
</file>