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img" ContentType="image/p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0" r:id="rId2"/>
  </p:sldMasterIdLst>
  <p:notesMasterIdLst>
    <p:notesMasterId r:id="rId93"/>
  </p:notesMasterIdLst>
  <p:handoutMasterIdLst>
    <p:handoutMasterId r:id="rId94"/>
  </p:handoutMasterIdLst>
  <p:sldIdLst>
    <p:sldId id="298" r:id="rId3"/>
    <p:sldId id="369" r:id="rId4"/>
    <p:sldId id="371" r:id="rId5"/>
    <p:sldId id="374" r:id="rId6"/>
    <p:sldId id="382" r:id="rId7"/>
    <p:sldId id="265" r:id="rId8"/>
    <p:sldId id="422" r:id="rId9"/>
    <p:sldId id="318" r:id="rId10"/>
    <p:sldId id="319" r:id="rId11"/>
    <p:sldId id="346" r:id="rId12"/>
    <p:sldId id="347" r:id="rId13"/>
    <p:sldId id="407" r:id="rId14"/>
    <p:sldId id="360" r:id="rId15"/>
    <p:sldId id="406" r:id="rId16"/>
    <p:sldId id="411" r:id="rId17"/>
    <p:sldId id="321" r:id="rId18"/>
    <p:sldId id="364" r:id="rId19"/>
    <p:sldId id="370" r:id="rId20"/>
    <p:sldId id="362" r:id="rId21"/>
    <p:sldId id="302" r:id="rId22"/>
    <p:sldId id="412" r:id="rId23"/>
    <p:sldId id="320" r:id="rId24"/>
    <p:sldId id="323" r:id="rId25"/>
    <p:sldId id="355" r:id="rId26"/>
    <p:sldId id="365" r:id="rId27"/>
    <p:sldId id="322" r:id="rId28"/>
    <p:sldId id="344" r:id="rId29"/>
    <p:sldId id="418" r:id="rId30"/>
    <p:sldId id="416" r:id="rId31"/>
    <p:sldId id="417" r:id="rId32"/>
    <p:sldId id="415" r:id="rId33"/>
    <p:sldId id="354" r:id="rId34"/>
    <p:sldId id="384" r:id="rId35"/>
    <p:sldId id="385" r:id="rId36"/>
    <p:sldId id="303" r:id="rId37"/>
    <p:sldId id="325" r:id="rId38"/>
    <p:sldId id="326" r:id="rId39"/>
    <p:sldId id="334" r:id="rId40"/>
    <p:sldId id="408" r:id="rId41"/>
    <p:sldId id="419" r:id="rId42"/>
    <p:sldId id="386" r:id="rId43"/>
    <p:sldId id="377" r:id="rId44"/>
    <p:sldId id="327" r:id="rId45"/>
    <p:sldId id="387" r:id="rId46"/>
    <p:sldId id="372" r:id="rId47"/>
    <p:sldId id="335" r:id="rId48"/>
    <p:sldId id="328" r:id="rId49"/>
    <p:sldId id="388" r:id="rId50"/>
    <p:sldId id="373" r:id="rId51"/>
    <p:sldId id="336" r:id="rId52"/>
    <p:sldId id="337" r:id="rId53"/>
    <p:sldId id="329" r:id="rId54"/>
    <p:sldId id="389" r:id="rId55"/>
    <p:sldId id="379" r:id="rId56"/>
    <p:sldId id="338" r:id="rId57"/>
    <p:sldId id="330" r:id="rId58"/>
    <p:sldId id="390" r:id="rId59"/>
    <p:sldId id="391" r:id="rId60"/>
    <p:sldId id="339" r:id="rId61"/>
    <p:sldId id="331" r:id="rId62"/>
    <p:sldId id="392" r:id="rId63"/>
    <p:sldId id="393" r:id="rId64"/>
    <p:sldId id="340" r:id="rId65"/>
    <p:sldId id="332" r:id="rId66"/>
    <p:sldId id="394" r:id="rId67"/>
    <p:sldId id="395" r:id="rId68"/>
    <p:sldId id="341" r:id="rId69"/>
    <p:sldId id="342" r:id="rId70"/>
    <p:sldId id="413" r:id="rId71"/>
    <p:sldId id="405" r:id="rId72"/>
    <p:sldId id="404" r:id="rId73"/>
    <p:sldId id="403" r:id="rId74"/>
    <p:sldId id="380" r:id="rId75"/>
    <p:sldId id="396" r:id="rId76"/>
    <p:sldId id="383" r:id="rId77"/>
    <p:sldId id="397" r:id="rId78"/>
    <p:sldId id="399" r:id="rId79"/>
    <p:sldId id="398" r:id="rId80"/>
    <p:sldId id="409" r:id="rId81"/>
    <p:sldId id="400" r:id="rId82"/>
    <p:sldId id="421" r:id="rId83"/>
    <p:sldId id="401" r:id="rId84"/>
    <p:sldId id="316" r:id="rId85"/>
    <p:sldId id="359" r:id="rId86"/>
    <p:sldId id="366" r:id="rId87"/>
    <p:sldId id="381" r:id="rId88"/>
    <p:sldId id="294" r:id="rId89"/>
    <p:sldId id="410" r:id="rId90"/>
    <p:sldId id="358" r:id="rId91"/>
    <p:sldId id="306" r:id="rId9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38" autoAdjust="0"/>
    <p:restoredTop sz="67140" autoAdjust="0"/>
  </p:normalViewPr>
  <p:slideViewPr>
    <p:cSldViewPr>
      <p:cViewPr varScale="1">
        <p:scale>
          <a:sx n="58" d="100"/>
          <a:sy n="58" d="100"/>
        </p:scale>
        <p:origin x="2107"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55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DC99904-9AF4-4634-BCD3-0533B944C255}" type="datetimeFigureOut">
              <a:rPr lang="en-US" smtClean="0"/>
              <a:t>12/21/2017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5386B5B-7A0E-4DEC-8005-62E7EB1579F0}" type="slidenum">
              <a:rPr lang="en-US" smtClean="0"/>
              <a:t>‹#›</a:t>
            </a:fld>
            <a:endParaRPr lang="en-US"/>
          </a:p>
        </p:txBody>
      </p:sp>
    </p:spTree>
    <p:extLst>
      <p:ext uri="{BB962C8B-B14F-4D97-AF65-F5344CB8AC3E}">
        <p14:creationId xmlns:p14="http://schemas.microsoft.com/office/powerpoint/2010/main" val="1284718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4E6CF791-957F-453F-955C-65C40476E9A1}" type="datetimeFigureOut">
              <a:rPr lang="en-US"/>
              <a:pPr>
                <a:defRPr/>
              </a:pPr>
              <a:t>12/21/2017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59EE973D-DBCF-49B9-961E-3308C834F39E}" type="slidenum">
              <a:rPr lang="en-US"/>
              <a:pPr>
                <a:defRPr/>
              </a:pPr>
              <a:t>‹#›</a:t>
            </a:fld>
            <a:endParaRPr lang="en-US"/>
          </a:p>
        </p:txBody>
      </p:sp>
    </p:spTree>
    <p:extLst>
      <p:ext uri="{BB962C8B-B14F-4D97-AF65-F5344CB8AC3E}">
        <p14:creationId xmlns:p14="http://schemas.microsoft.com/office/powerpoint/2010/main" val="692454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1</a:t>
            </a:fld>
            <a:endParaRPr lang="en-US"/>
          </a:p>
        </p:txBody>
      </p:sp>
    </p:spTree>
    <p:extLst>
      <p:ext uri="{BB962C8B-B14F-4D97-AF65-F5344CB8AC3E}">
        <p14:creationId xmlns:p14="http://schemas.microsoft.com/office/powerpoint/2010/main" val="2068175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en-US" b="1" dirty="0" smtClean="0"/>
              <a:t>article</a:t>
            </a:r>
            <a:r>
              <a:rPr lang="en-US" dirty="0" smtClean="0"/>
              <a:t> by </a:t>
            </a:r>
            <a:r>
              <a:rPr lang="en-US" dirty="0" err="1" smtClean="0"/>
              <a:t>Rosenshine</a:t>
            </a:r>
            <a:r>
              <a:rPr lang="en-US" dirty="0" smtClean="0"/>
              <a:t>,</a:t>
            </a:r>
            <a:r>
              <a:rPr lang="en-US" baseline="0" dirty="0" smtClean="0"/>
              <a:t> “Five Meanings of Direct </a:t>
            </a:r>
            <a:r>
              <a:rPr lang="en-US" baseline="0" smtClean="0"/>
              <a:t>Instruction” </a:t>
            </a:r>
            <a:r>
              <a:rPr lang="en-US" smtClean="0"/>
              <a:t>explains </a:t>
            </a:r>
            <a:r>
              <a:rPr lang="en-US" dirty="0" smtClean="0"/>
              <a:t>some</a:t>
            </a:r>
            <a:r>
              <a:rPr lang="en-US" baseline="0" dirty="0" smtClean="0"/>
              <a:t> of the confusion around defining Direct Instruction.  This </a:t>
            </a:r>
            <a:r>
              <a:rPr lang="en-US" b="1" baseline="0" dirty="0" smtClean="0"/>
              <a:t>module</a:t>
            </a:r>
            <a:r>
              <a:rPr lang="en-US" baseline="0" dirty="0" smtClean="0"/>
              <a:t> follows the model explained in Hattie’s </a:t>
            </a:r>
            <a:r>
              <a:rPr lang="en-US" i="1" baseline="0" dirty="0" smtClean="0"/>
              <a:t>Visible Learning </a:t>
            </a:r>
            <a:r>
              <a:rPr lang="en-US" i="0" baseline="0" dirty="0" smtClean="0"/>
              <a:t> and the second explanation in the article.</a:t>
            </a:r>
          </a:p>
          <a:p>
            <a:endParaRPr lang="en-US" i="0" baseline="0" dirty="0" smtClean="0"/>
          </a:p>
          <a:p>
            <a:r>
              <a:rPr lang="en-US" i="0" baseline="0" dirty="0" smtClean="0"/>
              <a:t>Trainers may use this as a pre-read and discuss the five models from the article using the Sheet provided and on the next slide or trainers may use jigsaw to facilitate the discussion during training.  </a:t>
            </a:r>
            <a:endParaRPr lang="en-US" i="1"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13</a:t>
            </a:fld>
            <a:endParaRPr lang="en-US"/>
          </a:p>
        </p:txBody>
      </p:sp>
    </p:spTree>
    <p:extLst>
      <p:ext uri="{BB962C8B-B14F-4D97-AF65-F5344CB8AC3E}">
        <p14:creationId xmlns:p14="http://schemas.microsoft.com/office/powerpoint/2010/main" val="1852499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Groups may process</a:t>
            </a:r>
            <a:r>
              <a:rPr lang="en-US" baseline="0" dirty="0" smtClean="0"/>
              <a:t> with chart paper or just verbally.  Ask for clarification/questions when finished from entire group.</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14</a:t>
            </a:fld>
            <a:endParaRPr lang="en-US"/>
          </a:p>
        </p:txBody>
      </p:sp>
    </p:spTree>
    <p:extLst>
      <p:ext uri="{BB962C8B-B14F-4D97-AF65-F5344CB8AC3E}">
        <p14:creationId xmlns:p14="http://schemas.microsoft.com/office/powerpoint/2010/main" val="4129061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Trainers</a:t>
            </a:r>
            <a:r>
              <a:rPr lang="en-US" baseline="0" dirty="0" smtClean="0"/>
              <a:t> are free to add other questions.</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16</a:t>
            </a:fld>
            <a:endParaRPr lang="en-US"/>
          </a:p>
        </p:txBody>
      </p:sp>
    </p:spTree>
    <p:extLst>
      <p:ext uri="{BB962C8B-B14F-4D97-AF65-F5344CB8AC3E}">
        <p14:creationId xmlns:p14="http://schemas.microsoft.com/office/powerpoint/2010/main" val="2488518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a:t>
            </a:r>
            <a:r>
              <a:rPr lang="en-US" dirty="0"/>
              <a:t>Provide learner with core concepts, terms, and vision for implementation.</a:t>
            </a:r>
          </a:p>
          <a:p>
            <a:pPr lvl="0"/>
            <a:r>
              <a:rPr lang="en-US" b="1" dirty="0"/>
              <a:t>Content: </a:t>
            </a:r>
            <a:r>
              <a:rPr lang="en-US" dirty="0"/>
              <a:t>Core concepts; Glossary of terms; Implementation example</a:t>
            </a:r>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20</a:t>
            </a:fld>
            <a:endParaRPr lang="en-US"/>
          </a:p>
        </p:txBody>
      </p:sp>
    </p:spTree>
    <p:extLst>
      <p:ext uri="{BB962C8B-B14F-4D97-AF65-F5344CB8AC3E}">
        <p14:creationId xmlns:p14="http://schemas.microsoft.com/office/powerpoint/2010/main" val="4286244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4082839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Learn how to apply the principles - Practice Profile is for data team or supervisors who observe Direct Instruction.</a:t>
            </a:r>
          </a:p>
          <a:p>
            <a:r>
              <a:rPr lang="en-US" baseline="0" dirty="0" smtClean="0"/>
              <a:t>Learn how to self-assess - Fidelity Checklist is for teachers to monitor themselves with Direct Instruction.</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22</a:t>
            </a:fld>
            <a:endParaRPr lang="en-US"/>
          </a:p>
        </p:txBody>
      </p:sp>
    </p:spTree>
    <p:extLst>
      <p:ext uri="{BB962C8B-B14F-4D97-AF65-F5344CB8AC3E}">
        <p14:creationId xmlns:p14="http://schemas.microsoft.com/office/powerpoint/2010/main" val="126361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23</a:t>
            </a:fld>
            <a:endParaRPr lang="en-US"/>
          </a:p>
        </p:txBody>
      </p:sp>
    </p:spTree>
    <p:extLst>
      <p:ext uri="{BB962C8B-B14F-4D97-AF65-F5344CB8AC3E}">
        <p14:creationId xmlns:p14="http://schemas.microsoft.com/office/powerpoint/2010/main" val="3127006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24</a:t>
            </a:fld>
            <a:endParaRPr lang="en-US"/>
          </a:p>
        </p:txBody>
      </p:sp>
    </p:spTree>
    <p:extLst>
      <p:ext uri="{BB962C8B-B14F-4D97-AF65-F5344CB8AC3E}">
        <p14:creationId xmlns:p14="http://schemas.microsoft.com/office/powerpoint/2010/main" val="3459329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Possible connections to the Missouri Teacher Standards—feel free to</a:t>
            </a:r>
            <a:r>
              <a:rPr lang="en-US" baseline="0" dirty="0" smtClean="0"/>
              <a:t> add others</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25</a:t>
            </a:fld>
            <a:endParaRPr lang="en-US"/>
          </a:p>
        </p:txBody>
      </p:sp>
    </p:spTree>
    <p:extLst>
      <p:ext uri="{BB962C8B-B14F-4D97-AF65-F5344CB8AC3E}">
        <p14:creationId xmlns:p14="http://schemas.microsoft.com/office/powerpoint/2010/main" val="3363944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indicates</a:t>
            </a:r>
            <a:r>
              <a:rPr lang="en-US" baseline="0" dirty="0" smtClean="0"/>
              <a:t> the principles Direct Instruction addresses.</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26</a:t>
            </a:fld>
            <a:endParaRPr lang="en-US"/>
          </a:p>
        </p:txBody>
      </p:sp>
    </p:spTree>
    <p:extLst>
      <p:ext uri="{BB962C8B-B14F-4D97-AF65-F5344CB8AC3E}">
        <p14:creationId xmlns:p14="http://schemas.microsoft.com/office/powerpoint/2010/main" val="365002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Trainers may also check the Practice Profile</a:t>
            </a:r>
            <a:r>
              <a:rPr lang="en-US" baseline="0" dirty="0" smtClean="0"/>
              <a:t> and the Fidelity Checklist at the end of this PowerPoint or included in handouts.</a:t>
            </a:r>
          </a:p>
          <a:p>
            <a:endParaRPr lang="en-US" baseline="0" dirty="0" smtClean="0"/>
          </a:p>
          <a:p>
            <a:r>
              <a:rPr lang="en-US" baseline="0" dirty="0" smtClean="0"/>
              <a:t>If a building is using a Constructivist, Problem-Solving, Inquiry-based, etc. teaching Domain, they are not using the Direct Instruction Domain of teaching. We are not promoting a specific approach, only that this seven-step process is Hattie’s approach.</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3</a:t>
            </a:fld>
            <a:endParaRPr lang="en-US"/>
          </a:p>
        </p:txBody>
      </p:sp>
    </p:spTree>
    <p:extLst>
      <p:ext uri="{BB962C8B-B14F-4D97-AF65-F5344CB8AC3E}">
        <p14:creationId xmlns:p14="http://schemas.microsoft.com/office/powerpoint/2010/main" val="184163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effect size</a:t>
            </a:r>
            <a:r>
              <a:rPr lang="en-US" baseline="0" dirty="0" smtClean="0"/>
              <a:t> of 0.40 represents one year’s growth in one year’s time!</a:t>
            </a:r>
          </a:p>
          <a:p>
            <a:endParaRPr lang="en-US" baseline="0" dirty="0" smtClean="0"/>
          </a:p>
          <a:p>
            <a:r>
              <a:rPr lang="en-US" dirty="0" smtClean="0"/>
              <a:t>Have</a:t>
            </a:r>
            <a:r>
              <a:rPr lang="en-US" baseline="0" dirty="0" smtClean="0"/>
              <a:t> you heard of the John Hattie’s research? He conducted over 900 meta-analysis (study of studies or studies) and classified his studies into six domains:</a:t>
            </a:r>
          </a:p>
          <a:p>
            <a:pPr marL="174708" indent="-174708">
              <a:buFont typeface="Arial" pitchFamily="34" charset="0"/>
              <a:buChar char="•"/>
            </a:pPr>
            <a:r>
              <a:rPr lang="en-US" baseline="0" dirty="0" smtClean="0"/>
              <a:t>Teacher</a:t>
            </a:r>
          </a:p>
          <a:p>
            <a:pPr marL="174708" indent="-174708">
              <a:buFont typeface="Arial" pitchFamily="34" charset="0"/>
              <a:buChar char="•"/>
            </a:pPr>
            <a:r>
              <a:rPr lang="en-US" baseline="0" dirty="0" smtClean="0"/>
              <a:t>Teaching</a:t>
            </a:r>
          </a:p>
          <a:p>
            <a:pPr marL="174708" indent="-174708">
              <a:buFont typeface="Arial" pitchFamily="34" charset="0"/>
              <a:buChar char="•"/>
            </a:pPr>
            <a:r>
              <a:rPr lang="en-US" baseline="0" dirty="0" smtClean="0"/>
              <a:t>School</a:t>
            </a:r>
          </a:p>
          <a:p>
            <a:pPr marL="174708" indent="-174708">
              <a:buFont typeface="Arial" pitchFamily="34" charset="0"/>
              <a:buChar char="•"/>
            </a:pPr>
            <a:r>
              <a:rPr lang="en-US" baseline="0" dirty="0" smtClean="0"/>
              <a:t>Home</a:t>
            </a:r>
          </a:p>
          <a:p>
            <a:pPr marL="174708" indent="-174708">
              <a:buFont typeface="Arial" pitchFamily="34" charset="0"/>
              <a:buChar char="•"/>
            </a:pPr>
            <a:r>
              <a:rPr lang="en-US" baseline="0" dirty="0" smtClean="0"/>
              <a:t>Student</a:t>
            </a:r>
          </a:p>
          <a:p>
            <a:pPr marL="174708" indent="-174708">
              <a:buFont typeface="Arial" pitchFamily="34" charset="0"/>
              <a:buChar char="•"/>
            </a:pPr>
            <a:r>
              <a:rPr lang="en-US" baseline="0" dirty="0" smtClean="0"/>
              <a:t>Curriculum</a:t>
            </a:r>
          </a:p>
          <a:p>
            <a:r>
              <a:rPr lang="en-US" baseline="0" dirty="0" smtClean="0"/>
              <a:t>The desired impact/effect size is .40 or higher…</a:t>
            </a:r>
          </a:p>
          <a:p>
            <a:endParaRPr lang="en-US" dirty="0"/>
          </a:p>
        </p:txBody>
      </p:sp>
      <p:sp>
        <p:nvSpPr>
          <p:cNvPr id="4" name="Slide Number Placeholder 3"/>
          <p:cNvSpPr>
            <a:spLocks noGrp="1"/>
          </p:cNvSpPr>
          <p:nvPr>
            <p:ph type="sldNum" sz="quarter" idx="10"/>
          </p:nvPr>
        </p:nvSpPr>
        <p:spPr/>
        <p:txBody>
          <a:bodyPr/>
          <a:lstStyle/>
          <a:p>
            <a:fld id="{7DBCE8C7-69BA-4ED6-B5AC-B6B8CF909519}"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498205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effect size</a:t>
            </a:r>
            <a:r>
              <a:rPr lang="en-US" baseline="0" dirty="0" smtClean="0"/>
              <a:t> of 0.40 represents one year’s growth in one year’s time!  This effect size is an average of many studies:  Algebra = .55;  Reading = .75;  SPED = .83; Comprehensive School Reform = .21</a:t>
            </a:r>
          </a:p>
          <a:p>
            <a:endParaRPr lang="en-US" baseline="0" dirty="0" smtClean="0"/>
          </a:p>
        </p:txBody>
      </p:sp>
      <p:sp>
        <p:nvSpPr>
          <p:cNvPr id="4" name="Slide Number Placeholder 3"/>
          <p:cNvSpPr>
            <a:spLocks noGrp="1"/>
          </p:cNvSpPr>
          <p:nvPr>
            <p:ph type="sldNum" sz="quarter" idx="10"/>
          </p:nvPr>
        </p:nvSpPr>
        <p:spPr/>
        <p:txBody>
          <a:bodyPr/>
          <a:lstStyle/>
          <a:p>
            <a:fld id="{7DBCE8C7-69BA-4ED6-B5AC-B6B8CF909519}"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498205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effect size</a:t>
            </a:r>
            <a:r>
              <a:rPr lang="en-US" baseline="0" dirty="0" smtClean="0"/>
              <a:t> of 0.40 represents one year’s growth in one year’s time!  This effect size is an average of many studies:  Algebra = .55;  Reading = .75;  SPED = .83; Comprehensive School Reform = .21</a:t>
            </a:r>
          </a:p>
          <a:p>
            <a:endParaRPr lang="en-US" baseline="0" dirty="0" smtClean="0"/>
          </a:p>
        </p:txBody>
      </p:sp>
      <p:sp>
        <p:nvSpPr>
          <p:cNvPr id="4" name="Slide Number Placeholder 3"/>
          <p:cNvSpPr>
            <a:spLocks noGrp="1"/>
          </p:cNvSpPr>
          <p:nvPr>
            <p:ph type="sldNum" sz="quarter" idx="10"/>
          </p:nvPr>
        </p:nvSpPr>
        <p:spPr/>
        <p:txBody>
          <a:bodyPr/>
          <a:lstStyle/>
          <a:p>
            <a:fld id="{7DBCE8C7-69BA-4ED6-B5AC-B6B8CF909519}"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498205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effect size</a:t>
            </a:r>
            <a:r>
              <a:rPr lang="en-US" baseline="0" dirty="0" smtClean="0"/>
              <a:t> of 0.40 represents one year’s growth in one year’s time!  This effect size is an average of many studies:  Algebra = .55;  Reading = .75;  SPED = .83; Comprehensive School Reform = .21</a:t>
            </a:r>
          </a:p>
          <a:p>
            <a:endParaRPr lang="en-US" baseline="0" dirty="0" smtClean="0"/>
          </a:p>
        </p:txBody>
      </p:sp>
      <p:sp>
        <p:nvSpPr>
          <p:cNvPr id="4" name="Slide Number Placeholder 3"/>
          <p:cNvSpPr>
            <a:spLocks noGrp="1"/>
          </p:cNvSpPr>
          <p:nvPr>
            <p:ph type="sldNum" sz="quarter" idx="10"/>
          </p:nvPr>
        </p:nvSpPr>
        <p:spPr/>
        <p:txBody>
          <a:bodyPr/>
          <a:lstStyle/>
          <a:p>
            <a:fld id="{7DBCE8C7-69BA-4ED6-B5AC-B6B8CF909519}"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498205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effect size</a:t>
            </a:r>
            <a:r>
              <a:rPr lang="en-US" baseline="0" dirty="0" smtClean="0"/>
              <a:t> of 0.40 represents one year’s growth in one year’s time!  This effect size is an average of many studies:  Algebra = .55;  Reading = .75;  SPED = .83; Comprehensive School Reform = .21</a:t>
            </a:r>
          </a:p>
          <a:p>
            <a:endParaRPr lang="en-US" baseline="0" dirty="0" smtClean="0"/>
          </a:p>
        </p:txBody>
      </p:sp>
      <p:sp>
        <p:nvSpPr>
          <p:cNvPr id="4" name="Slide Number Placeholder 3"/>
          <p:cNvSpPr>
            <a:spLocks noGrp="1"/>
          </p:cNvSpPr>
          <p:nvPr>
            <p:ph type="sldNum" sz="quarter" idx="10"/>
          </p:nvPr>
        </p:nvSpPr>
        <p:spPr/>
        <p:txBody>
          <a:bodyPr/>
          <a:lstStyle/>
          <a:p>
            <a:fld id="{7DBCE8C7-69BA-4ED6-B5AC-B6B8CF909519}"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498205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An effect size</a:t>
            </a:r>
            <a:r>
              <a:rPr lang="en-US" baseline="0" dirty="0" smtClean="0"/>
              <a:t> of 0.40 represents one year’s growth in one year’s time!  This effect size is an average of many studies: Comprehensive School Reform = .21; Algebra = .55;  Reading = .75;  &amp; SPED = .83. The average of these studies put together = the .59 </a:t>
            </a:r>
            <a:r>
              <a:rPr lang="en-US" baseline="0" dirty="0" err="1" smtClean="0"/>
              <a:t>e.s</a:t>
            </a:r>
            <a:r>
              <a:rPr lang="en-US" baseline="0" dirty="0" smtClean="0"/>
              <a:t>.</a:t>
            </a:r>
          </a:p>
        </p:txBody>
      </p:sp>
      <p:sp>
        <p:nvSpPr>
          <p:cNvPr id="4" name="Slide Number Placeholder 3"/>
          <p:cNvSpPr>
            <a:spLocks noGrp="1"/>
          </p:cNvSpPr>
          <p:nvPr>
            <p:ph type="sldNum" sz="quarter" idx="10"/>
          </p:nvPr>
        </p:nvSpPr>
        <p:spPr/>
        <p:txBody>
          <a:bodyPr/>
          <a:lstStyle/>
          <a:p>
            <a:fld id="{7DBCE8C7-69BA-4ED6-B5AC-B6B8CF909519}"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498205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types of partners:  one will be the Empire</a:t>
            </a:r>
            <a:r>
              <a:rPr lang="en-US" baseline="0" dirty="0" smtClean="0"/>
              <a:t> State Building</a:t>
            </a:r>
            <a:r>
              <a:rPr lang="en-US" dirty="0" smtClean="0"/>
              <a:t> partner—someone from your table.  You will</a:t>
            </a:r>
            <a:r>
              <a:rPr lang="en-US" baseline="0" dirty="0" smtClean="0"/>
              <a:t> meet with this person multiple times.  The other is the rest of the wonders—these need to be with people who are not your “family.”</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33</a:t>
            </a:fld>
            <a:endParaRPr lang="en-US"/>
          </a:p>
        </p:txBody>
      </p:sp>
    </p:spTree>
    <p:extLst>
      <p:ext uri="{BB962C8B-B14F-4D97-AF65-F5344CB8AC3E}">
        <p14:creationId xmlns:p14="http://schemas.microsoft.com/office/powerpoint/2010/main" val="20756271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people may know how to do Random Partners.</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34</a:t>
            </a:fld>
            <a:endParaRPr lang="en-US"/>
          </a:p>
        </p:txBody>
      </p:sp>
    </p:spTree>
    <p:extLst>
      <p:ext uri="{BB962C8B-B14F-4D97-AF65-F5344CB8AC3E}">
        <p14:creationId xmlns:p14="http://schemas.microsoft.com/office/powerpoint/2010/main" val="343670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a:t>
            </a:r>
            <a:r>
              <a:rPr lang="en-US" dirty="0"/>
              <a:t>Explore the core components and implementation steps.</a:t>
            </a:r>
          </a:p>
          <a:p>
            <a:pPr lvl="0"/>
            <a:r>
              <a:rPr lang="en-US" b="1" dirty="0"/>
              <a:t>Content: </a:t>
            </a:r>
            <a:r>
              <a:rPr lang="en-US" dirty="0"/>
              <a:t>Detailed description of the core components; Rationale for components; Detailed implementation </a:t>
            </a:r>
            <a:r>
              <a:rPr lang="en-US" dirty="0" smtClean="0"/>
              <a:t>steps</a:t>
            </a:r>
          </a:p>
          <a:p>
            <a:pPr lvl="0"/>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35</a:t>
            </a:fld>
            <a:endParaRPr lang="en-US"/>
          </a:p>
        </p:txBody>
      </p:sp>
    </p:spTree>
    <p:extLst>
      <p:ext uri="{BB962C8B-B14F-4D97-AF65-F5344CB8AC3E}">
        <p14:creationId xmlns:p14="http://schemas.microsoft.com/office/powerpoint/2010/main" val="31799411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Hattie Visible Learning p. 204 – 207</a:t>
            </a:r>
          </a:p>
          <a:p>
            <a:r>
              <a:rPr lang="en-US" baseline="0" dirty="0" smtClean="0"/>
              <a:t>Trainers need to make sure participants have and use the guided notes to record information during the training.</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36</a:t>
            </a:fld>
            <a:endParaRPr lang="en-US"/>
          </a:p>
        </p:txBody>
      </p:sp>
    </p:spTree>
    <p:extLst>
      <p:ext uri="{BB962C8B-B14F-4D97-AF65-F5344CB8AC3E}">
        <p14:creationId xmlns:p14="http://schemas.microsoft.com/office/powerpoint/2010/main" val="398694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4</a:t>
            </a:fld>
            <a:endParaRPr lang="en-US"/>
          </a:p>
        </p:txBody>
      </p:sp>
    </p:spTree>
    <p:extLst>
      <p:ext uri="{BB962C8B-B14F-4D97-AF65-F5344CB8AC3E}">
        <p14:creationId xmlns:p14="http://schemas.microsoft.com/office/powerpoint/2010/main" val="773519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Clear</a:t>
            </a:r>
            <a:r>
              <a:rPr lang="en-US" baseline="0" dirty="0" smtClean="0"/>
              <a:t> learning targets—essential with formative assessment, assessment capable learners, and feedback</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37</a:t>
            </a:fld>
            <a:endParaRPr lang="en-US"/>
          </a:p>
        </p:txBody>
      </p:sp>
    </p:spTree>
    <p:extLst>
      <p:ext uri="{BB962C8B-B14F-4D97-AF65-F5344CB8AC3E}">
        <p14:creationId xmlns:p14="http://schemas.microsoft.com/office/powerpoint/2010/main" val="3461579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Above are samples of standards from MA, ELA, Music, and Health/PE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PP1A4---Music  Product and Performance/Singing independently grade 4</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ME7D1—Science—Matter and Energy  grade 7  Physical changes in states of matter</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3.NF.2---Mathematics    grade 3, numbers/fractions  Understand fraction as a number</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RI.6.1   Reading Informational Text   grade 6  Standard 1– Comprehend text and offer text support, comprehend inferences, cite accurately</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It is very important to identify what students are to KNOW, DO, and UNDERSTAND.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ndParaRPr>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38</a:t>
            </a:fld>
            <a:endParaRPr lang="en-US"/>
          </a:p>
        </p:txBody>
      </p:sp>
    </p:spTree>
    <p:extLst>
      <p:ext uri="{BB962C8B-B14F-4D97-AF65-F5344CB8AC3E}">
        <p14:creationId xmlns:p14="http://schemas.microsoft.com/office/powerpoint/2010/main" val="27684287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may ask participants for student friendly</a:t>
            </a:r>
            <a:r>
              <a:rPr lang="en-US" baseline="0" dirty="0" smtClean="0"/>
              <a:t> language targets or examples are provided on the next slide.</a:t>
            </a:r>
          </a:p>
          <a:p>
            <a:endParaRPr lang="en-US" baseline="0" dirty="0" smtClean="0"/>
          </a:p>
          <a:p>
            <a:r>
              <a:rPr lang="en-US" baseline="0" dirty="0" smtClean="0"/>
              <a:t>Participants who do not wish to address this Standard could you use one of their own choosing.</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39</a:t>
            </a:fld>
            <a:endParaRPr lang="en-US"/>
          </a:p>
        </p:txBody>
      </p:sp>
    </p:spTree>
    <p:extLst>
      <p:ext uri="{BB962C8B-B14F-4D97-AF65-F5344CB8AC3E}">
        <p14:creationId xmlns:p14="http://schemas.microsoft.com/office/powerpoint/2010/main" val="26611034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When unwrapping Learning Intentions,</a:t>
            </a:r>
            <a:r>
              <a:rPr lang="en-US" baseline="0" dirty="0" smtClean="0"/>
              <a:t> teachers could complete this process on their own or have student input. This could assist in activating prior knowledge.</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40</a:t>
            </a:fld>
            <a:endParaRPr lang="en-US"/>
          </a:p>
        </p:txBody>
      </p:sp>
    </p:spTree>
    <p:extLst>
      <p:ext uri="{BB962C8B-B14F-4D97-AF65-F5344CB8AC3E}">
        <p14:creationId xmlns:p14="http://schemas.microsoft.com/office/powerpoint/2010/main" val="26449611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smtClean="0">
                <a:ln>
                  <a:noFill/>
                </a:ln>
                <a:solidFill>
                  <a:prstClr val="black"/>
                </a:solidFill>
                <a:effectLst/>
                <a:uLnTx/>
                <a:uFillTx/>
                <a:latin typeface="+mn-lt"/>
              </a:rPr>
              <a:t>Have participants complete the Notes page for Learning Intentions. Show the next slide for questions to think about as they write, but ask participants to write individually before going to their Empire State partner.</a:t>
            </a:r>
          </a:p>
          <a:p>
            <a:r>
              <a:rPr kumimoji="0" lang="en-US" sz="1200" b="0" i="0" u="none" strike="noStrike" kern="1200" cap="none" spc="0" normalizeH="0" baseline="0" noProof="0" dirty="0" smtClean="0">
                <a:ln>
                  <a:noFill/>
                </a:ln>
                <a:solidFill>
                  <a:prstClr val="black"/>
                </a:solidFill>
                <a:effectLst/>
                <a:uLnTx/>
                <a:uFillTx/>
                <a:latin typeface="+mn-lt"/>
              </a:rPr>
              <a:t> </a:t>
            </a:r>
          </a:p>
          <a:p>
            <a:r>
              <a:rPr kumimoji="0" lang="en-US" sz="1200" b="0" i="0" u="none" strike="noStrike" kern="1200" cap="none" spc="0" normalizeH="0" baseline="0" noProof="0" dirty="0" smtClean="0">
                <a:ln>
                  <a:noFill/>
                </a:ln>
                <a:solidFill>
                  <a:prstClr val="black"/>
                </a:solidFill>
                <a:effectLst/>
                <a:uLnTx/>
                <a:uFillTx/>
                <a:latin typeface="+mn-lt"/>
              </a:rPr>
              <a:t>Have participants fill in definition and application.</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41</a:t>
            </a:fld>
            <a:endParaRPr lang="en-US"/>
          </a:p>
        </p:txBody>
      </p:sp>
    </p:spTree>
    <p:extLst>
      <p:ext uri="{BB962C8B-B14F-4D97-AF65-F5344CB8AC3E}">
        <p14:creationId xmlns:p14="http://schemas.microsoft.com/office/powerpoint/2010/main" val="18110983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with</a:t>
            </a:r>
            <a:r>
              <a:rPr lang="en-US" baseline="0" dirty="0" smtClean="0"/>
              <a:t> a table partner</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42</a:t>
            </a:fld>
            <a:endParaRPr lang="en-US"/>
          </a:p>
        </p:txBody>
      </p:sp>
    </p:spTree>
    <p:extLst>
      <p:ext uri="{BB962C8B-B14F-4D97-AF65-F5344CB8AC3E}">
        <p14:creationId xmlns:p14="http://schemas.microsoft.com/office/powerpoint/2010/main" val="13831347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43</a:t>
            </a:fld>
            <a:endParaRPr lang="en-US"/>
          </a:p>
        </p:txBody>
      </p:sp>
    </p:spTree>
    <p:extLst>
      <p:ext uri="{BB962C8B-B14F-4D97-AF65-F5344CB8AC3E}">
        <p14:creationId xmlns:p14="http://schemas.microsoft.com/office/powerpoint/2010/main" val="6998372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participants complete the Success Criteria notes page section. Flip to the next slide for the questions, but ask them to answer the questions individually before finding their Channel Tunnel partners.</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44</a:t>
            </a:fld>
            <a:endParaRPr lang="en-US"/>
          </a:p>
        </p:txBody>
      </p:sp>
    </p:spTree>
    <p:extLst>
      <p:ext uri="{BB962C8B-B14F-4D97-AF65-F5344CB8AC3E}">
        <p14:creationId xmlns:p14="http://schemas.microsoft.com/office/powerpoint/2010/main" val="18110983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a:t>
            </a:r>
            <a:r>
              <a:rPr lang="en-US" baseline="0" dirty="0" smtClean="0"/>
              <a:t> for discussions: Do students have learning targets/intentions in student friendly language?  Do they have specific time-lines for mastery of learning intentions?  Do they have access to scoring guides prior to the instruction? Do students have input when creating scoring guides? This is another place to activate student prior knowledge.</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45</a:t>
            </a:fld>
            <a:endParaRPr lang="en-US"/>
          </a:p>
        </p:txBody>
      </p:sp>
    </p:spTree>
    <p:extLst>
      <p:ext uri="{BB962C8B-B14F-4D97-AF65-F5344CB8AC3E}">
        <p14:creationId xmlns:p14="http://schemas.microsoft.com/office/powerpoint/2010/main" val="28513925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r>
              <a:rPr lang="en-US" baseline="0" dirty="0" smtClean="0"/>
              <a:t> of CR, PE, and speech scoring guides may be found on the SBAC web site.  Research reminds us that the scoring guides are often most effective with student input and when written in student-friendly language.</a:t>
            </a:r>
          </a:p>
          <a:p>
            <a:r>
              <a:rPr lang="en-US" baseline="0" dirty="0" smtClean="0"/>
              <a:t>Teachers need to give students examples of strong and weak work in order for students to be able to judge their own work.</a:t>
            </a:r>
          </a:p>
          <a:p>
            <a:r>
              <a:rPr lang="en-US" dirty="0" smtClean="0"/>
              <a:t>Students need to know timeframes for meeting</a:t>
            </a:r>
            <a:r>
              <a:rPr lang="en-US" baseline="0" dirty="0" smtClean="0"/>
              <a:t> the targets.  Be explicit about when pieces are due.</a:t>
            </a:r>
          </a:p>
          <a:p>
            <a:r>
              <a:rPr lang="en-US" baseline="0" dirty="0" smtClean="0"/>
              <a:t>Student-led Conferences—students may not pick their best work, but they need to tell why this particular piece is important</a:t>
            </a:r>
          </a:p>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46</a:t>
            </a:fld>
            <a:endParaRPr lang="en-US"/>
          </a:p>
        </p:txBody>
      </p:sp>
    </p:spTree>
    <p:extLst>
      <p:ext uri="{BB962C8B-B14F-4D97-AF65-F5344CB8AC3E}">
        <p14:creationId xmlns:p14="http://schemas.microsoft.com/office/powerpoint/2010/main" val="2534459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BDDB85-FF03-4F15-BBE2-AC431C3694CF}" type="slidenum">
              <a:rPr lang="en-US" smtClean="0"/>
              <a:pPr fontAlgn="base">
                <a:spcBef>
                  <a:spcPct val="0"/>
                </a:spcBef>
                <a:spcAft>
                  <a:spcPct val="0"/>
                </a:spcAft>
                <a:defRPr/>
              </a:pPr>
              <a:t>6</a:t>
            </a:fld>
            <a:endParaRPr lang="en-US" smtClean="0"/>
          </a:p>
        </p:txBody>
      </p:sp>
    </p:spTree>
    <p:extLst>
      <p:ext uri="{BB962C8B-B14F-4D97-AF65-F5344CB8AC3E}">
        <p14:creationId xmlns:p14="http://schemas.microsoft.com/office/powerpoint/2010/main" val="37764960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important to</a:t>
            </a:r>
            <a:r>
              <a:rPr lang="en-US" baseline="0" dirty="0" smtClean="0"/>
              <a:t> activate prior knowledge.  If prior knowledge has not already been activated, then this would be a good place to do so.  Research states that students need to be able to attach the new knowledge to something already in their backgrounds.  </a:t>
            </a:r>
          </a:p>
          <a:p>
            <a:endParaRPr lang="en-US" baseline="0" dirty="0" smtClean="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47</a:t>
            </a:fld>
            <a:endParaRPr lang="en-US"/>
          </a:p>
        </p:txBody>
      </p:sp>
    </p:spTree>
    <p:extLst>
      <p:ext uri="{BB962C8B-B14F-4D97-AF65-F5344CB8AC3E}">
        <p14:creationId xmlns:p14="http://schemas.microsoft.com/office/powerpoint/2010/main" val="34853183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participants complete the Hook section on the Notes Page sharing with the Empire State Building partner.  Show the next slide for questions as they write.</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solidFill>
                  <a:prstClr val="black"/>
                </a:solidFill>
              </a:rPr>
              <a:pPr>
                <a:defRPr/>
              </a:pPr>
              <a:t>48</a:t>
            </a:fld>
            <a:endParaRPr lang="en-US">
              <a:solidFill>
                <a:prstClr val="black"/>
              </a:solidFill>
            </a:endParaRPr>
          </a:p>
        </p:txBody>
      </p:sp>
    </p:spTree>
    <p:extLst>
      <p:ext uri="{BB962C8B-B14F-4D97-AF65-F5344CB8AC3E}">
        <p14:creationId xmlns:p14="http://schemas.microsoft.com/office/powerpoint/2010/main" val="18110983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a:t>
            </a:r>
            <a:r>
              <a:rPr lang="en-US" baseline="0" dirty="0" smtClean="0"/>
              <a:t> for discussions:  What do you use for hooks?  Successful or not so successful?</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solidFill>
                  <a:prstClr val="black"/>
                </a:solidFill>
              </a:rPr>
              <a:pPr>
                <a:defRPr/>
              </a:pPr>
              <a:t>49</a:t>
            </a:fld>
            <a:endParaRPr lang="en-US">
              <a:solidFill>
                <a:prstClr val="black"/>
              </a:solidFill>
            </a:endParaRPr>
          </a:p>
        </p:txBody>
      </p:sp>
    </p:spTree>
    <p:extLst>
      <p:ext uri="{BB962C8B-B14F-4D97-AF65-F5344CB8AC3E}">
        <p14:creationId xmlns:p14="http://schemas.microsoft.com/office/powerpoint/2010/main" val="28513925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a:t>
            </a:r>
            <a:r>
              <a:rPr lang="en-US" baseline="0" dirty="0" smtClean="0"/>
              <a:t> other examples from the participants?</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50</a:t>
            </a:fld>
            <a:endParaRPr lang="en-US"/>
          </a:p>
        </p:txBody>
      </p:sp>
    </p:spTree>
    <p:extLst>
      <p:ext uri="{BB962C8B-B14F-4D97-AF65-F5344CB8AC3E}">
        <p14:creationId xmlns:p14="http://schemas.microsoft.com/office/powerpoint/2010/main" val="30759798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a 26 second teacher-created video developed as a Hook for getting kids interested in soil. </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51</a:t>
            </a:fld>
            <a:endParaRPr lang="en-US"/>
          </a:p>
        </p:txBody>
      </p:sp>
    </p:spTree>
    <p:extLst>
      <p:ext uri="{BB962C8B-B14F-4D97-AF65-F5344CB8AC3E}">
        <p14:creationId xmlns:p14="http://schemas.microsoft.com/office/powerpoint/2010/main" val="577149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Checking for</a:t>
            </a:r>
            <a:r>
              <a:rPr lang="en-US" baseline="0" dirty="0" smtClean="0"/>
              <a:t> understanding—students need to be able to practice correctly before independent practice begins.  If there is any doubt that students have not understood the concept or skill, the skill needs to be retaught before practice begins. If skill is practiced incorrectly, learner must now practice 28 times (separated practice) to learn the right way.</a:t>
            </a:r>
          </a:p>
          <a:p>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52</a:t>
            </a:fld>
            <a:endParaRPr lang="en-US"/>
          </a:p>
        </p:txBody>
      </p:sp>
    </p:spTree>
    <p:extLst>
      <p:ext uri="{BB962C8B-B14F-4D97-AF65-F5344CB8AC3E}">
        <p14:creationId xmlns:p14="http://schemas.microsoft.com/office/powerpoint/2010/main" val="18557896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participants use the CN Tower section to complete the Presentation section on the Notes Page. How do you check for understanding before proceeding?  Put definition in your own words and complete application section.. Show the next slide for questions.</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solidFill>
                  <a:prstClr val="black"/>
                </a:solidFill>
              </a:rPr>
              <a:pPr>
                <a:defRPr/>
              </a:pPr>
              <a:t>53</a:t>
            </a:fld>
            <a:endParaRPr lang="en-US">
              <a:solidFill>
                <a:prstClr val="black"/>
              </a:solidFill>
            </a:endParaRPr>
          </a:p>
        </p:txBody>
      </p:sp>
    </p:spTree>
    <p:extLst>
      <p:ext uri="{BB962C8B-B14F-4D97-AF65-F5344CB8AC3E}">
        <p14:creationId xmlns:p14="http://schemas.microsoft.com/office/powerpoint/2010/main" val="18110983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CN Tower</a:t>
            </a:r>
            <a:r>
              <a:rPr lang="en-US" baseline="0" dirty="0" smtClean="0"/>
              <a:t> partners share</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54</a:t>
            </a:fld>
            <a:endParaRPr lang="en-US"/>
          </a:p>
        </p:txBody>
      </p:sp>
    </p:spTree>
    <p:extLst>
      <p:ext uri="{BB962C8B-B14F-4D97-AF65-F5344CB8AC3E}">
        <p14:creationId xmlns:p14="http://schemas.microsoft.com/office/powerpoint/2010/main" val="41543280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Response Cards are cards with simple answers such as</a:t>
            </a:r>
            <a:r>
              <a:rPr lang="en-US" baseline="0" dirty="0" smtClean="0"/>
              <a:t> True/False; Yes/No; A, B, C, D---all for quick check of understanding. Entrance slips—see if they remember from the day before.</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55</a:t>
            </a:fld>
            <a:endParaRPr lang="en-US"/>
          </a:p>
        </p:txBody>
      </p:sp>
    </p:spTree>
    <p:extLst>
      <p:ext uri="{BB962C8B-B14F-4D97-AF65-F5344CB8AC3E}">
        <p14:creationId xmlns:p14="http://schemas.microsoft.com/office/powerpoint/2010/main" val="33825174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Feedback is a critical part of this step—time for teacher to correct misconceptions without penalty to students.  Students also have an opportunity to demonstrate mastery.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56</a:t>
            </a:fld>
            <a:endParaRPr lang="en-US"/>
          </a:p>
        </p:txBody>
      </p:sp>
    </p:spTree>
    <p:extLst>
      <p:ext uri="{BB962C8B-B14F-4D97-AF65-F5344CB8AC3E}">
        <p14:creationId xmlns:p14="http://schemas.microsoft.com/office/powerpoint/2010/main" val="1625414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26681759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solidFill>
                  <a:prstClr val="black"/>
                </a:solidFill>
              </a:rPr>
              <a:pPr>
                <a:defRPr/>
              </a:pPr>
              <a:t>57</a:t>
            </a:fld>
            <a:endParaRPr lang="en-US">
              <a:solidFill>
                <a:prstClr val="black"/>
              </a:solidFill>
            </a:endParaRPr>
          </a:p>
        </p:txBody>
      </p:sp>
    </p:spTree>
    <p:extLst>
      <p:ext uri="{BB962C8B-B14F-4D97-AF65-F5344CB8AC3E}">
        <p14:creationId xmlns:p14="http://schemas.microsoft.com/office/powerpoint/2010/main" val="18110983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participants complete the Guided Practice section (Empire State Building) on the Notes Page.</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58</a:t>
            </a:fld>
            <a:endParaRPr lang="en-US"/>
          </a:p>
        </p:txBody>
      </p:sp>
    </p:spTree>
    <p:extLst>
      <p:ext uri="{BB962C8B-B14F-4D97-AF65-F5344CB8AC3E}">
        <p14:creationId xmlns:p14="http://schemas.microsoft.com/office/powerpoint/2010/main" val="41543280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59</a:t>
            </a:fld>
            <a:endParaRPr lang="en-US" dirty="0"/>
          </a:p>
        </p:txBody>
      </p:sp>
    </p:spTree>
    <p:extLst>
      <p:ext uri="{BB962C8B-B14F-4D97-AF65-F5344CB8AC3E}">
        <p14:creationId xmlns:p14="http://schemas.microsoft.com/office/powerpoint/2010/main" val="21774016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questions?</a:t>
            </a:r>
            <a:r>
              <a:rPr lang="en-US" baseline="0" dirty="0" smtClean="0"/>
              <a:t>  Ok.”  is not closure. Anyone?  Anyone?  Anyone?   Non-examples</a:t>
            </a:r>
          </a:p>
          <a:p>
            <a:endParaRPr lang="en-US" baseline="0" dirty="0" smtClean="0"/>
          </a:p>
          <a:p>
            <a:r>
              <a:rPr lang="en-US" baseline="0" dirty="0" smtClean="0"/>
              <a:t>Write definition and application on Notes Page.</a:t>
            </a:r>
          </a:p>
          <a:p>
            <a:endParaRPr lang="en-US" baseline="0" dirty="0" smtClean="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60</a:t>
            </a:fld>
            <a:endParaRPr lang="en-US" dirty="0"/>
          </a:p>
        </p:txBody>
      </p:sp>
    </p:spTree>
    <p:extLst>
      <p:ext uri="{BB962C8B-B14F-4D97-AF65-F5344CB8AC3E}">
        <p14:creationId xmlns:p14="http://schemas.microsoft.com/office/powerpoint/2010/main" val="20545977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participants complete the Closure section (Golden Gate Bridge) on the Notes Page. Write definition and application on Notes Page.</a:t>
            </a:r>
          </a:p>
          <a:p>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How do you provide closure?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Generalization of key skills is crucial.  How can students apply these skills outside of classroom?  Enduring skills?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Show next slide for questions.</a:t>
            </a:r>
          </a:p>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solidFill>
                  <a:prstClr val="black"/>
                </a:solidFill>
              </a:rPr>
              <a:pPr>
                <a:defRPr/>
              </a:pPr>
              <a:t>61</a:t>
            </a:fld>
            <a:endParaRPr lang="en-US">
              <a:solidFill>
                <a:prstClr val="black"/>
              </a:solidFill>
            </a:endParaRPr>
          </a:p>
        </p:txBody>
      </p:sp>
    </p:spTree>
    <p:extLst>
      <p:ext uri="{BB962C8B-B14F-4D97-AF65-F5344CB8AC3E}">
        <p14:creationId xmlns:p14="http://schemas.microsoft.com/office/powerpoint/2010/main" val="18110983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Share with Golden</a:t>
            </a:r>
            <a:r>
              <a:rPr lang="en-US" baseline="0" dirty="0" smtClean="0"/>
              <a:t> Gate Bridge</a:t>
            </a:r>
            <a:r>
              <a:rPr lang="en-US" dirty="0" smtClean="0"/>
              <a:t> partner. </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solidFill>
                  <a:prstClr val="black"/>
                </a:solidFill>
              </a:rPr>
              <a:pPr>
                <a:defRPr/>
              </a:pPr>
              <a:t>62</a:t>
            </a:fld>
            <a:endParaRPr lang="en-US">
              <a:solidFill>
                <a:prstClr val="black"/>
              </a:solidFill>
            </a:endParaRPr>
          </a:p>
        </p:txBody>
      </p:sp>
    </p:spTree>
    <p:extLst>
      <p:ext uri="{BB962C8B-B14F-4D97-AF65-F5344CB8AC3E}">
        <p14:creationId xmlns:p14="http://schemas.microsoft.com/office/powerpoint/2010/main" val="41543280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Perfect time for first formative</a:t>
            </a:r>
            <a:r>
              <a:rPr lang="en-US" baseline="0" dirty="0" smtClean="0"/>
              <a:t> assessment.  Check to see which students have the content and which need a bit more instruction.</a:t>
            </a:r>
          </a:p>
          <a:p>
            <a:endParaRPr lang="en-US" baseline="0" dirty="0" smtClean="0"/>
          </a:p>
          <a:p>
            <a:r>
              <a:rPr lang="en-US" baseline="0" dirty="0" smtClean="0"/>
              <a:t>Students need to do the summarizing of the day’s content.  The teacher already knows the information, but can the students summarize the key targets.  Students remember the first and last of classroom instruction.  By having the students summarize, they will more likely remember.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63</a:t>
            </a:fld>
            <a:endParaRPr lang="en-US" dirty="0"/>
          </a:p>
        </p:txBody>
      </p:sp>
    </p:spTree>
    <p:extLst>
      <p:ext uri="{BB962C8B-B14F-4D97-AF65-F5344CB8AC3E}">
        <p14:creationId xmlns:p14="http://schemas.microsoft.com/office/powerpoint/2010/main" val="11675547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definition</a:t>
            </a:r>
            <a:r>
              <a:rPr lang="en-US" baseline="0" dirty="0" smtClean="0"/>
              <a:t> and application to your Notes page.</a:t>
            </a:r>
          </a:p>
          <a:p>
            <a:endParaRPr lang="en-US" baseline="0" dirty="0" smtClean="0"/>
          </a:p>
          <a:p>
            <a:r>
              <a:rPr lang="en-US" baseline="0" dirty="0" smtClean="0"/>
              <a:t>Repeating schedule for reinforcement practice----Spaced versus massed practice.</a:t>
            </a:r>
          </a:p>
          <a:p>
            <a:endParaRPr lang="en-US" baseline="0" dirty="0" smtClean="0"/>
          </a:p>
          <a:p>
            <a:r>
              <a:rPr lang="en-US" baseline="0" dirty="0" smtClean="0"/>
              <a:t>Just because Michael Jordan knows how to shoot free-throws, doesn’t mean he never practices free-throws.</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64</a:t>
            </a:fld>
            <a:endParaRPr lang="en-US"/>
          </a:p>
        </p:txBody>
      </p:sp>
    </p:spTree>
    <p:extLst>
      <p:ext uri="{BB962C8B-B14F-4D97-AF65-F5344CB8AC3E}">
        <p14:creationId xmlns:p14="http://schemas.microsoft.com/office/powerpoint/2010/main" val="12791455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participants complete the Independent Practice section (</a:t>
            </a:r>
            <a:r>
              <a:rPr lang="en-US" baseline="0" dirty="0" err="1" smtClean="0"/>
              <a:t>Itaipu</a:t>
            </a:r>
            <a:r>
              <a:rPr lang="en-US" baseline="0" dirty="0" smtClean="0"/>
              <a:t> [</a:t>
            </a:r>
            <a:r>
              <a:rPr lang="en-US" dirty="0" smtClean="0"/>
              <a:t>(\ē-ˈ</a:t>
            </a:r>
            <a:r>
              <a:rPr lang="en-US" dirty="0" err="1" smtClean="0"/>
              <a:t>tī-pü</a:t>
            </a:r>
            <a:r>
              <a:rPr lang="en-US" dirty="0" smtClean="0"/>
              <a:t>\)]</a:t>
            </a:r>
            <a:r>
              <a:rPr lang="en-US" baseline="0" dirty="0" smtClean="0"/>
              <a:t> Dam) on the Notes Page.  Show the next slide for questions to stimulate their reflections.</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solidFill>
                  <a:prstClr val="black"/>
                </a:solidFill>
              </a:rPr>
              <a:pPr>
                <a:defRPr/>
              </a:pPr>
              <a:t>65</a:t>
            </a:fld>
            <a:endParaRPr lang="en-US">
              <a:solidFill>
                <a:prstClr val="black"/>
              </a:solidFill>
            </a:endParaRPr>
          </a:p>
        </p:txBody>
      </p:sp>
    </p:spTree>
    <p:extLst>
      <p:ext uri="{BB962C8B-B14F-4D97-AF65-F5344CB8AC3E}">
        <p14:creationId xmlns:p14="http://schemas.microsoft.com/office/powerpoint/2010/main" val="18110983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with </a:t>
            </a:r>
            <a:r>
              <a:rPr lang="en-US" dirty="0" err="1" smtClean="0"/>
              <a:t>Itaipu</a:t>
            </a:r>
            <a:r>
              <a:rPr lang="en-US" dirty="0" smtClean="0"/>
              <a:t> (\ē-ˈ</a:t>
            </a:r>
            <a:r>
              <a:rPr lang="en-US" dirty="0" err="1" smtClean="0"/>
              <a:t>tī-pü</a:t>
            </a:r>
            <a:r>
              <a:rPr lang="en-US" dirty="0" smtClean="0"/>
              <a:t>\) Dam partners. </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solidFill>
                  <a:prstClr val="black"/>
                </a:solidFill>
              </a:rPr>
              <a:pPr>
                <a:defRPr/>
              </a:pPr>
              <a:t>66</a:t>
            </a:fld>
            <a:endParaRPr lang="en-US">
              <a:solidFill>
                <a:prstClr val="black"/>
              </a:solidFill>
            </a:endParaRPr>
          </a:p>
        </p:txBody>
      </p:sp>
    </p:spTree>
    <p:extLst>
      <p:ext uri="{BB962C8B-B14F-4D97-AF65-F5344CB8AC3E}">
        <p14:creationId xmlns:p14="http://schemas.microsoft.com/office/powerpoint/2010/main" val="4154328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overview we will engage participants in the understanding of the components of the direct instruction model.  This should take 2 or 2.5 hours.</a:t>
            </a:r>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9</a:t>
            </a:fld>
            <a:endParaRPr lang="en-US" dirty="0"/>
          </a:p>
        </p:txBody>
      </p:sp>
    </p:spTree>
    <p:extLst>
      <p:ext uri="{BB962C8B-B14F-4D97-AF65-F5344CB8AC3E}">
        <p14:creationId xmlns:p14="http://schemas.microsoft.com/office/powerpoint/2010/main" val="15593016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Cold material would be content</a:t>
            </a:r>
            <a:r>
              <a:rPr lang="en-US" baseline="0" dirty="0" smtClean="0"/>
              <a:t> that had not been used in class.</a:t>
            </a:r>
          </a:p>
          <a:p>
            <a:r>
              <a:rPr lang="en-US" baseline="0" dirty="0" smtClean="0"/>
              <a:t>When do you assign “cold” material or material that students had not seen before? </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67</a:t>
            </a:fld>
            <a:endParaRPr lang="en-US"/>
          </a:p>
        </p:txBody>
      </p:sp>
    </p:spTree>
    <p:extLst>
      <p:ext uri="{BB962C8B-B14F-4D97-AF65-F5344CB8AC3E}">
        <p14:creationId xmlns:p14="http://schemas.microsoft.com/office/powerpoint/2010/main" val="39843952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Independent Practice needs to be relevant.</a:t>
            </a:r>
            <a:r>
              <a:rPr lang="en-US" baseline="0" dirty="0" smtClean="0"/>
              <a:t>  Have students put what they learned in other contexts/situations.</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68</a:t>
            </a:fld>
            <a:endParaRPr lang="en-US"/>
          </a:p>
        </p:txBody>
      </p:sp>
    </p:spTree>
    <p:extLst>
      <p:ext uri="{BB962C8B-B14F-4D97-AF65-F5344CB8AC3E}">
        <p14:creationId xmlns:p14="http://schemas.microsoft.com/office/powerpoint/2010/main" val="4642081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 Instruction is connected to many of the learning</a:t>
            </a:r>
            <a:r>
              <a:rPr lang="en-US" baseline="0" dirty="0" smtClean="0"/>
              <a:t> packages already developed:</a:t>
            </a:r>
          </a:p>
          <a:p>
            <a:r>
              <a:rPr lang="en-US" baseline="0" dirty="0" smtClean="0"/>
              <a:t>Assessment Capable Learners—with clear intentions, clear scoring guides, guided practice and independent practice, students are able to keep track of their learning</a:t>
            </a:r>
          </a:p>
          <a:p>
            <a:r>
              <a:rPr lang="en-US" baseline="0" dirty="0" smtClean="0"/>
              <a:t>Feedback—Teacher feedback during the guided practice section is essential so students are able to move on to independent practice.</a:t>
            </a:r>
          </a:p>
          <a:p>
            <a:r>
              <a:rPr lang="en-US" baseline="0" dirty="0" smtClean="0"/>
              <a:t>Common Formative Assessment—Teachers are able to assess student progress with the learning intentions through formative assessments.</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70</a:t>
            </a:fld>
            <a:endParaRPr lang="en-US"/>
          </a:p>
        </p:txBody>
      </p:sp>
    </p:spTree>
    <p:extLst>
      <p:ext uri="{BB962C8B-B14F-4D97-AF65-F5344CB8AC3E}">
        <p14:creationId xmlns:p14="http://schemas.microsoft.com/office/powerpoint/2010/main" val="32514822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a:t>
            </a:r>
            <a:r>
              <a:rPr lang="en-US" baseline="0" dirty="0" smtClean="0"/>
              <a:t> One---clear Learning Intentions</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73</a:t>
            </a:fld>
            <a:endParaRPr lang="en-US"/>
          </a:p>
        </p:txBody>
      </p:sp>
    </p:spTree>
    <p:extLst>
      <p:ext uri="{BB962C8B-B14F-4D97-AF65-F5344CB8AC3E}">
        <p14:creationId xmlns:p14="http://schemas.microsoft.com/office/powerpoint/2010/main" val="30585072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Two—Clear</a:t>
            </a:r>
            <a:r>
              <a:rPr lang="en-US" baseline="0" dirty="0" smtClean="0"/>
              <a:t> Success Criteria.</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74</a:t>
            </a:fld>
            <a:endParaRPr lang="en-US"/>
          </a:p>
        </p:txBody>
      </p:sp>
    </p:spTree>
    <p:extLst>
      <p:ext uri="{BB962C8B-B14F-4D97-AF65-F5344CB8AC3E}">
        <p14:creationId xmlns:p14="http://schemas.microsoft.com/office/powerpoint/2010/main" val="3828841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Three—the</a:t>
            </a:r>
            <a:r>
              <a:rPr lang="en-US" baseline="0" dirty="0" smtClean="0"/>
              <a:t> hook</a:t>
            </a:r>
          </a:p>
          <a:p>
            <a:r>
              <a:rPr lang="en-US" baseline="0" dirty="0" smtClean="0"/>
              <a:t>This is a video about a man contemplating about his name. </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75</a:t>
            </a:fld>
            <a:endParaRPr lang="en-US"/>
          </a:p>
        </p:txBody>
      </p:sp>
    </p:spTree>
    <p:extLst>
      <p:ext uri="{BB962C8B-B14F-4D97-AF65-F5344CB8AC3E}">
        <p14:creationId xmlns:p14="http://schemas.microsoft.com/office/powerpoint/2010/main" val="18222347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Four—Presentation</a:t>
            </a:r>
            <a:r>
              <a:rPr lang="en-US" baseline="0" dirty="0" smtClean="0"/>
              <a:t> and I (Do “Modeling) </a:t>
            </a:r>
          </a:p>
          <a:p>
            <a:endParaRPr lang="en-US" baseline="0" dirty="0" smtClean="0"/>
          </a:p>
          <a:p>
            <a:r>
              <a:rPr lang="en-US" baseline="0" dirty="0" smtClean="0"/>
              <a:t>Ask participants to discuss how this might be scored using the scoring guide.  While the punctuation and grammar are unusual, those criteria were not part of the scoring guide.</a:t>
            </a:r>
          </a:p>
          <a:p>
            <a:endParaRPr lang="en-US" baseline="0" dirty="0" smtClean="0"/>
          </a:p>
          <a:p>
            <a:r>
              <a:rPr lang="en-US" baseline="0" dirty="0" smtClean="0"/>
              <a:t>Share the Carte sample or Trainer may model for participants.</a:t>
            </a:r>
          </a:p>
          <a:p>
            <a:r>
              <a:rPr lang="en-US" baseline="0" dirty="0" smtClean="0"/>
              <a:t>Teachers would be free to adapt any scoring guide.  The focus for this piece is on the details, organization, and sequencing.</a:t>
            </a:r>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76</a:t>
            </a:fld>
            <a:endParaRPr lang="en-US"/>
          </a:p>
        </p:txBody>
      </p:sp>
    </p:spTree>
    <p:extLst>
      <p:ext uri="{BB962C8B-B14F-4D97-AF65-F5344CB8AC3E}">
        <p14:creationId xmlns:p14="http://schemas.microsoft.com/office/powerpoint/2010/main" val="15565025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Four– Modeling and Checking for Understanding</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77</a:t>
            </a:fld>
            <a:endParaRPr lang="en-US"/>
          </a:p>
        </p:txBody>
      </p:sp>
    </p:spTree>
    <p:extLst>
      <p:ext uri="{BB962C8B-B14F-4D97-AF65-F5344CB8AC3E}">
        <p14:creationId xmlns:p14="http://schemas.microsoft.com/office/powerpoint/2010/main" val="28498499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Five—Guided Practice  Trainer should circulate</a:t>
            </a:r>
            <a:r>
              <a:rPr lang="en-US" baseline="0" dirty="0" smtClean="0"/>
              <a:t> while participants are writing offering descriptive feedback.  Ask if anyone would like to share.</a:t>
            </a:r>
          </a:p>
          <a:p>
            <a:endParaRPr lang="en-US" baseline="0" dirty="0" smtClean="0"/>
          </a:p>
          <a:p>
            <a:r>
              <a:rPr lang="en-US" baseline="0" dirty="0" smtClean="0"/>
              <a:t>Participant could simply answer the questions. However if they are directed to the scoring guide, they will be addressing the Learning Intention. </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78</a:t>
            </a:fld>
            <a:endParaRPr lang="en-US"/>
          </a:p>
        </p:txBody>
      </p:sp>
    </p:spTree>
    <p:extLst>
      <p:ext uri="{BB962C8B-B14F-4D97-AF65-F5344CB8AC3E}">
        <p14:creationId xmlns:p14="http://schemas.microsoft.com/office/powerpoint/2010/main" val="36613973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all seven steps.  Have</a:t>
            </a:r>
            <a:r>
              <a:rPr lang="en-US" baseline="0" dirty="0" smtClean="0"/>
              <a:t> participants share </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80</a:t>
            </a:fld>
            <a:endParaRPr lang="en-US"/>
          </a:p>
        </p:txBody>
      </p:sp>
    </p:spTree>
    <p:extLst>
      <p:ext uri="{BB962C8B-B14F-4D97-AF65-F5344CB8AC3E}">
        <p14:creationId xmlns:p14="http://schemas.microsoft.com/office/powerpoint/2010/main" val="1900206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a:t>
            </a:r>
            <a:r>
              <a:rPr lang="en-US" baseline="0" dirty="0" smtClean="0"/>
              <a:t> will use index cards provided.   They could be writing their definitions as they get settled in.  This could be on the screen as participants enter.</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10</a:t>
            </a:fld>
            <a:endParaRPr lang="en-US"/>
          </a:p>
        </p:txBody>
      </p:sp>
    </p:spTree>
    <p:extLst>
      <p:ext uri="{BB962C8B-B14F-4D97-AF65-F5344CB8AC3E}">
        <p14:creationId xmlns:p14="http://schemas.microsoft.com/office/powerpoint/2010/main" val="35237583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We will not complete this for independent</a:t>
            </a:r>
            <a:r>
              <a:rPr lang="en-US" baseline="0" dirty="0" smtClean="0"/>
              <a:t> practice.  No homework today!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82</a:t>
            </a:fld>
            <a:endParaRPr lang="en-US"/>
          </a:p>
        </p:txBody>
      </p:sp>
    </p:spTree>
    <p:extLst>
      <p:ext uri="{BB962C8B-B14F-4D97-AF65-F5344CB8AC3E}">
        <p14:creationId xmlns:p14="http://schemas.microsoft.com/office/powerpoint/2010/main" val="41123678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83</a:t>
            </a:fld>
            <a:endParaRPr lang="en-US"/>
          </a:p>
        </p:txBody>
      </p:sp>
    </p:spTree>
    <p:extLst>
      <p:ext uri="{BB962C8B-B14F-4D97-AF65-F5344CB8AC3E}">
        <p14:creationId xmlns:p14="http://schemas.microsoft.com/office/powerpoint/2010/main" val="2730886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offers opportunity for coaching—this is part of the high-quality PD observation form.  We need to mention that coaching is available.</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84</a:t>
            </a:fld>
            <a:endParaRPr lang="en-US"/>
          </a:p>
        </p:txBody>
      </p:sp>
    </p:spTree>
    <p:extLst>
      <p:ext uri="{BB962C8B-B14F-4D97-AF65-F5344CB8AC3E}">
        <p14:creationId xmlns:p14="http://schemas.microsoft.com/office/powerpoint/2010/main" val="42521250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 out the entire copy of the Practice Profile to participants. </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85</a:t>
            </a:fld>
            <a:endParaRPr lang="en-US"/>
          </a:p>
        </p:txBody>
      </p:sp>
    </p:spTree>
    <p:extLst>
      <p:ext uri="{BB962C8B-B14F-4D97-AF65-F5344CB8AC3E}">
        <p14:creationId xmlns:p14="http://schemas.microsoft.com/office/powerpoint/2010/main" val="10569114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Hand out Fidelity</a:t>
            </a:r>
            <a:r>
              <a:rPr lang="en-US" baseline="0" dirty="0" smtClean="0"/>
              <a:t> Checklist to participants. </a:t>
            </a:r>
            <a:r>
              <a:rPr lang="en-US" dirty="0" smtClean="0"/>
              <a:t>This checklist is for creating unit plans and not for checking on daily lesson plans.  If teachers are being observed,</a:t>
            </a:r>
            <a:r>
              <a:rPr lang="en-US" baseline="0" dirty="0" smtClean="0"/>
              <a:t> it is unlikely that all seven steps will be evident in a lesson, but checking unit plans should show all seven steps.  </a:t>
            </a:r>
            <a:endParaRPr lang="en-US" dirty="0"/>
          </a:p>
        </p:txBody>
      </p:sp>
      <p:sp>
        <p:nvSpPr>
          <p:cNvPr id="4" name="Slide Number Placeholder 3"/>
          <p:cNvSpPr>
            <a:spLocks noGrp="1"/>
          </p:cNvSpPr>
          <p:nvPr>
            <p:ph type="sldNum" sz="quarter" idx="10"/>
          </p:nvPr>
        </p:nvSpPr>
        <p:spPr/>
        <p:txBody>
          <a:bodyPr/>
          <a:lstStyle/>
          <a:p>
            <a:fld id="{7DBCE8C7-69BA-4ED6-B5AC-B6B8CF909519}" type="slidenum">
              <a:rPr lang="en-US" smtClean="0"/>
              <a:pPr/>
              <a:t>86</a:t>
            </a:fld>
            <a:endParaRPr lang="en-US"/>
          </a:p>
        </p:txBody>
      </p:sp>
    </p:spTree>
    <p:extLst>
      <p:ext uri="{BB962C8B-B14F-4D97-AF65-F5344CB8AC3E}">
        <p14:creationId xmlns:p14="http://schemas.microsoft.com/office/powerpoint/2010/main" val="84460751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the Next Steps template.  Example</a:t>
            </a:r>
            <a:r>
              <a:rPr lang="en-US" baseline="0" dirty="0" smtClean="0"/>
              <a:t> is included in the learning package materials.</a:t>
            </a:r>
            <a:endParaRPr lang="en-US" dirty="0"/>
          </a:p>
        </p:txBody>
      </p:sp>
      <p:sp>
        <p:nvSpPr>
          <p:cNvPr id="4" name="Slide Number Placeholder 3"/>
          <p:cNvSpPr>
            <a:spLocks noGrp="1"/>
          </p:cNvSpPr>
          <p:nvPr>
            <p:ph type="sldNum" sz="quarter" idx="10"/>
          </p:nvPr>
        </p:nvSpPr>
        <p:spPr/>
        <p:txBody>
          <a:bodyPr/>
          <a:lstStyle/>
          <a:p>
            <a:fld id="{7DBCE8C7-69BA-4ED6-B5AC-B6B8CF909519}" type="slidenum">
              <a:rPr lang="en-US" smtClean="0"/>
              <a:pPr/>
              <a:t>87</a:t>
            </a:fld>
            <a:endParaRPr lang="en-US"/>
          </a:p>
        </p:txBody>
      </p:sp>
    </p:spTree>
    <p:extLst>
      <p:ext uri="{BB962C8B-B14F-4D97-AF65-F5344CB8AC3E}">
        <p14:creationId xmlns:p14="http://schemas.microsoft.com/office/powerpoint/2010/main" val="27910340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a:t>
            </a:r>
            <a:r>
              <a:rPr lang="en-US" dirty="0"/>
              <a:t>Provide opportunity for the learners to reflect on their learning and potential implementation challenges.</a:t>
            </a:r>
          </a:p>
          <a:p>
            <a:pPr lvl="0"/>
            <a:r>
              <a:rPr lang="en-US" b="1" dirty="0"/>
              <a:t>Content: </a:t>
            </a:r>
            <a:r>
              <a:rPr lang="en-US" dirty="0"/>
              <a:t>Post-assessment learner knowledge; Reflect on personal teaching context and </a:t>
            </a:r>
            <a:r>
              <a:rPr lang="en-US" dirty="0" smtClean="0"/>
              <a:t>implementation</a:t>
            </a:r>
          </a:p>
          <a:p>
            <a:pPr lvl="0"/>
            <a:endParaRPr lang="en-US" dirty="0" smtClean="0"/>
          </a:p>
          <a:p>
            <a:pPr lvl="0"/>
            <a:r>
              <a:rPr lang="en-US" dirty="0" smtClean="0"/>
              <a:t>Remind</a:t>
            </a:r>
            <a:r>
              <a:rPr lang="en-US" baseline="0" dirty="0" smtClean="0"/>
              <a:t> participants to take the electronic survey when they return to school.   Use the exit slip for the </a:t>
            </a:r>
            <a:r>
              <a:rPr lang="en-US" baseline="0" smtClean="0"/>
              <a:t>day’s training.</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90</a:t>
            </a:fld>
            <a:endParaRPr lang="en-US"/>
          </a:p>
        </p:txBody>
      </p:sp>
    </p:spTree>
    <p:extLst>
      <p:ext uri="{BB962C8B-B14F-4D97-AF65-F5344CB8AC3E}">
        <p14:creationId xmlns:p14="http://schemas.microsoft.com/office/powerpoint/2010/main" val="1374668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Direct Instruction can be identified as a specific reading/math program. </a:t>
            </a:r>
          </a:p>
          <a:p>
            <a:r>
              <a:rPr lang="en-US" baseline="0" dirty="0" smtClean="0"/>
              <a:t>DISTAR—Direct Instruction System for Teaching Arithmetic and Reading</a:t>
            </a:r>
          </a:p>
          <a:p>
            <a:r>
              <a:rPr lang="en-US" baseline="0" dirty="0" smtClean="0"/>
              <a:t>SRA—Science Research Associates</a:t>
            </a:r>
          </a:p>
          <a:p>
            <a:r>
              <a:rPr lang="en-US" baseline="0" dirty="0" err="1" smtClean="0"/>
              <a:t>Fundations</a:t>
            </a:r>
            <a:r>
              <a:rPr lang="en-US" baseline="0" dirty="0" smtClean="0"/>
              <a:t>—part of the Wilson Reading Program  </a:t>
            </a:r>
          </a:p>
          <a:p>
            <a:endParaRPr lang="en-US" baseline="0" dirty="0" smtClean="0"/>
          </a:p>
          <a:p>
            <a:r>
              <a:rPr lang="en-US" baseline="0" dirty="0" smtClean="0"/>
              <a:t>This package addresses, John Hattie’s explanation of Direct Instruction and lesson planning—very similar to Madeline Hunter’s model. </a:t>
            </a:r>
          </a:p>
          <a:p>
            <a:endParaRPr lang="en-US" baseline="0" dirty="0" smtClean="0"/>
          </a:p>
          <a:p>
            <a:r>
              <a:rPr lang="en-US" baseline="0" dirty="0" smtClean="0"/>
              <a:t>National Institute for Direct Instruction (NIFDI):</a:t>
            </a:r>
          </a:p>
          <a:p>
            <a:r>
              <a:rPr lang="en-US" baseline="0" dirty="0" smtClean="0"/>
              <a:t>DI = Direct Instruction, 1960’s Z. </a:t>
            </a:r>
            <a:r>
              <a:rPr lang="en-US" baseline="0" dirty="0" err="1" smtClean="0"/>
              <a:t>Englemann</a:t>
            </a:r>
            <a:r>
              <a:rPr lang="en-US" baseline="0" dirty="0" smtClean="0"/>
              <a:t> process of explicit, carefully sequenced and scripted model of instruction. </a:t>
            </a:r>
          </a:p>
          <a:p>
            <a:r>
              <a:rPr lang="en-US" baseline="0" dirty="0" smtClean="0"/>
              <a:t>di = direct instruction, 1976 B. </a:t>
            </a:r>
            <a:r>
              <a:rPr lang="en-US" baseline="0" dirty="0" err="1" smtClean="0"/>
              <a:t>Rosenshine</a:t>
            </a:r>
            <a:r>
              <a:rPr lang="en-US" baseline="0" dirty="0" smtClean="0"/>
              <a:t> identified direct instruction as a set of variables including engaged time, small group instruction, and specific and immediate feedback. </a:t>
            </a:r>
          </a:p>
          <a:p>
            <a:endParaRPr lang="en-US" baseline="0" dirty="0" smtClean="0"/>
          </a:p>
          <a:p>
            <a:r>
              <a:rPr lang="en-US" baseline="0" dirty="0" smtClean="0"/>
              <a:t>Not to be confused with DI = Differentiated Instruction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11</a:t>
            </a:fld>
            <a:endParaRPr lang="en-US"/>
          </a:p>
        </p:txBody>
      </p:sp>
    </p:spTree>
    <p:extLst>
      <p:ext uri="{BB962C8B-B14F-4D97-AF65-F5344CB8AC3E}">
        <p14:creationId xmlns:p14="http://schemas.microsoft.com/office/powerpoint/2010/main" val="3987029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a:t>
            </a:r>
            <a:r>
              <a:rPr lang="en-US" baseline="0" dirty="0" smtClean="0"/>
              <a:t> pre-test</a:t>
            </a:r>
            <a:r>
              <a:rPr lang="en-US" dirty="0" smtClean="0"/>
              <a:t> is sent electronically</a:t>
            </a:r>
            <a:r>
              <a:rPr lang="en-US" baseline="0" dirty="0" smtClean="0"/>
              <a:t> to participants, this step would be skipped.</a:t>
            </a:r>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12</a:t>
            </a:fld>
            <a:endParaRPr lang="en-US"/>
          </a:p>
        </p:txBody>
      </p:sp>
    </p:spTree>
    <p:extLst>
      <p:ext uri="{BB962C8B-B14F-4D97-AF65-F5344CB8AC3E}">
        <p14:creationId xmlns:p14="http://schemas.microsoft.com/office/powerpoint/2010/main" val="3785032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C:\Users\dayad\Desktop\Arden backup\dayad\Desktop\MIM\Logos and Swag\10 by 20.jpg"/>
          <p:cNvPicPr>
            <a:picLocks noChangeAspect="1" noChangeArrowheads="1"/>
          </p:cNvPicPr>
          <p:nvPr/>
        </p:nvPicPr>
        <p:blipFill>
          <a:blip r:embed="rId2" cstate="print"/>
          <a:srcRect/>
          <a:stretch>
            <a:fillRect/>
          </a:stretch>
        </p:blipFill>
        <p:spPr bwMode="auto">
          <a:xfrm>
            <a:off x="7648575" y="6173788"/>
            <a:ext cx="671513" cy="593725"/>
          </a:xfrm>
          <a:prstGeom prst="rect">
            <a:avLst/>
          </a:prstGeom>
          <a:noFill/>
          <a:ln w="9525">
            <a:noFill/>
            <a:miter lim="800000"/>
            <a:headEnd/>
            <a:tailEnd/>
          </a:ln>
        </p:spPr>
      </p:pic>
      <p:sp>
        <p:nvSpPr>
          <p:cNvPr id="5" name="Rectangle 4"/>
          <p:cNvSpPr/>
          <p:nvPr/>
        </p:nvSpPr>
        <p:spPr>
          <a:xfrm>
            <a:off x="0" y="0"/>
            <a:ext cx="9144000" cy="6080125"/>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5"/>
          <p:cNvSpPr txBox="1">
            <a:spLocks noChangeArrowheads="1"/>
          </p:cNvSpPr>
          <p:nvPr/>
        </p:nvSpPr>
        <p:spPr bwMode="auto">
          <a:xfrm>
            <a:off x="2819400" y="6149975"/>
            <a:ext cx="3124200" cy="708025"/>
          </a:xfrm>
          <a:prstGeom prst="rect">
            <a:avLst/>
          </a:prstGeom>
          <a:noFill/>
          <a:ln w="9525">
            <a:noFill/>
            <a:miter lim="800000"/>
            <a:headEnd/>
            <a:tailEnd/>
          </a:ln>
        </p:spPr>
        <p:txBody>
          <a:bodyPr>
            <a:spAutoFit/>
          </a:bodyPr>
          <a:lstStyle/>
          <a:p>
            <a:pPr algn="just">
              <a:defRPr/>
            </a:pPr>
            <a:r>
              <a:rPr lang="en-US" sz="800" i="1">
                <a:latin typeface="Tw Cen MT" pitchFamily="34" charset="0"/>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pic>
        <p:nvPicPr>
          <p:cNvPr id="7" name="Picture 2" descr="http://tadnet.org/uploads/Image/Ideas_logofinalJ.jpg"/>
          <p:cNvPicPr>
            <a:picLocks noChangeAspect="1" noChangeArrowheads="1"/>
          </p:cNvPicPr>
          <p:nvPr/>
        </p:nvPicPr>
        <p:blipFill>
          <a:blip r:embed="rId3" cstate="print"/>
          <a:srcRect/>
          <a:stretch>
            <a:fillRect/>
          </a:stretch>
        </p:blipFill>
        <p:spPr bwMode="auto">
          <a:xfrm>
            <a:off x="8375650" y="6173788"/>
            <a:ext cx="714375" cy="593725"/>
          </a:xfrm>
          <a:prstGeom prst="rect">
            <a:avLst/>
          </a:prstGeom>
          <a:noFill/>
          <a:ln w="9525">
            <a:noFill/>
            <a:miter lim="800000"/>
            <a:headEnd/>
            <a:tailEnd/>
          </a:ln>
        </p:spPr>
      </p:pic>
      <p:pic>
        <p:nvPicPr>
          <p:cNvPr id="11" name="Picture 2" descr="http://dese.mo.gov/comm/images/DESE-color.png"/>
          <p:cNvPicPr>
            <a:picLocks noChangeAspect="1" noChangeArrowheads="1"/>
          </p:cNvPicPr>
          <p:nvPr/>
        </p:nvPicPr>
        <p:blipFill>
          <a:blip r:embed="rId4" cstate="print"/>
          <a:srcRect/>
          <a:stretch>
            <a:fillRect/>
          </a:stretch>
        </p:blipFill>
        <p:spPr bwMode="auto">
          <a:xfrm>
            <a:off x="5943600" y="6172200"/>
            <a:ext cx="1655763" cy="596900"/>
          </a:xfrm>
          <a:prstGeom prst="rect">
            <a:avLst/>
          </a:prstGeom>
          <a:noFill/>
          <a:ln w="9525">
            <a:noFill/>
            <a:miter lim="800000"/>
            <a:headEnd/>
            <a:tailEnd/>
          </a:ln>
        </p:spPr>
      </p:pic>
      <p:sp>
        <p:nvSpPr>
          <p:cNvPr id="12" name="TextBox 11"/>
          <p:cNvSpPr txBox="1"/>
          <p:nvPr/>
        </p:nvSpPr>
        <p:spPr>
          <a:xfrm>
            <a:off x="0" y="152400"/>
            <a:ext cx="9144000" cy="369888"/>
          </a:xfrm>
          <a:prstGeom prst="rect">
            <a:avLst/>
          </a:prstGeom>
          <a:noFill/>
        </p:spPr>
        <p:txBody>
          <a:bodyPr>
            <a:spAutoFit/>
          </a:bodyPr>
          <a:lstStyle/>
          <a:p>
            <a:pPr algn="ctr" fontAlgn="auto">
              <a:spcBef>
                <a:spcPts val="0"/>
              </a:spcBef>
              <a:spcAft>
                <a:spcPts val="0"/>
              </a:spcAft>
              <a:defRPr/>
            </a:pPr>
            <a:r>
              <a:rPr lang="en-US" b="1" i="1" spc="600" dirty="0">
                <a:solidFill>
                  <a:schemeClr val="bg1"/>
                </a:solidFill>
                <a:latin typeface="Arial Narrow" pitchFamily="34" charset="0"/>
                <a:ea typeface="Verdana" pitchFamily="34" charset="0"/>
                <a:cs typeface="Verdana" pitchFamily="34" charset="0"/>
              </a:rPr>
              <a:t>Professional Development to Practice</a:t>
            </a:r>
          </a:p>
        </p:txBody>
      </p:sp>
      <p:sp>
        <p:nvSpPr>
          <p:cNvPr id="13" name="Rectangle 12"/>
          <p:cNvSpPr/>
          <p:nvPr/>
        </p:nvSpPr>
        <p:spPr>
          <a:xfrm>
            <a:off x="1447800" y="473075"/>
            <a:ext cx="7696200" cy="1397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473075"/>
            <a:ext cx="1447800" cy="139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7988300" y="15240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685800" y="1420731"/>
            <a:ext cx="7772400" cy="1470025"/>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217448"/>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828803"/>
            <a:ext cx="8229600" cy="4038598"/>
          </a:xfrm>
        </p:spPr>
        <p:txBody>
          <a:bodyPr vert="eaVert"/>
          <a:lstStyle>
            <a:lvl2pPr marL="742950" indent="-285750">
              <a:defRPr lang="en-US" sz="2800" kern="1200" dirty="0" smtClean="0">
                <a:solidFill>
                  <a:schemeClr val="tx1"/>
                </a:solidFill>
                <a:latin typeface="Tw Cen MT" pitchFamily="34" charset="0"/>
                <a:ea typeface="+mn-ea"/>
                <a:cs typeface="+mn-cs"/>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1"/>
            <a:ext cx="20574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599"/>
            <a:ext cx="6019800" cy="5257801"/>
          </a:xfrm>
        </p:spPr>
        <p:txBody>
          <a:bodyPr vert="eaVert"/>
          <a:lstStyle>
            <a:lvl2pPr marL="742950" indent="-285750">
              <a:defRPr lang="en-US" sz="2800" kern="1200" dirty="0" smtClean="0">
                <a:solidFill>
                  <a:schemeClr val="tx1"/>
                </a:solidFill>
                <a:latin typeface="Tw Cen MT" pitchFamily="34" charset="0"/>
                <a:ea typeface="+mn-ea"/>
                <a:cs typeface="+mn-cs"/>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2099" name="Picture 3" descr="C:\Users\dayad\Desktop\Arden backup\dayad\Desktop\MIM\Logos and Swag\10 by 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8725" y="6173131"/>
            <a:ext cx="672053" cy="5943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6080844"/>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TextBox 4"/>
          <p:cNvSpPr txBox="1"/>
          <p:nvPr/>
        </p:nvSpPr>
        <p:spPr>
          <a:xfrm>
            <a:off x="2819400" y="6150114"/>
            <a:ext cx="3124200" cy="707886"/>
          </a:xfrm>
          <a:prstGeom prst="rect">
            <a:avLst/>
          </a:prstGeom>
          <a:noFill/>
        </p:spPr>
        <p:txBody>
          <a:bodyPr wrap="square">
            <a:spAutoFit/>
          </a:bodyPr>
          <a:lstStyle/>
          <a:p>
            <a:pPr algn="just" fontAlgn="auto">
              <a:spcBef>
                <a:spcPts val="0"/>
              </a:spcBef>
              <a:spcAft>
                <a:spcPts val="0"/>
              </a:spcAft>
              <a:defRPr/>
            </a:pPr>
            <a:r>
              <a:rPr lang="en-US" sz="800" i="1" dirty="0" smtClean="0">
                <a:solidFill>
                  <a:prstClr val="black"/>
                </a:solidFill>
                <a:latin typeface="Tw Cen MT" pitchFamily="34" charset="0"/>
                <a:cs typeface="+mn-cs"/>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endParaRPr lang="en-US" sz="800" i="1" dirty="0">
              <a:solidFill>
                <a:prstClr val="black"/>
              </a:solidFill>
              <a:latin typeface="Tw Cen MT" pitchFamily="34" charset="0"/>
              <a:cs typeface="+mn-cs"/>
            </a:endParaRPr>
          </a:p>
        </p:txBody>
      </p:sp>
      <p:pic>
        <p:nvPicPr>
          <p:cNvPr id="6" name="Picture 2" descr="http://tadnet.org/uploads/Image/Ideas_logofinalJ.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5169" y="6173131"/>
            <a:ext cx="714736" cy="59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752600" y="6858000"/>
            <a:ext cx="8828088" cy="369888"/>
          </a:xfrm>
          <a:prstGeom prst="rect">
            <a:avLst/>
          </a:prstGeom>
          <a:noFill/>
        </p:spPr>
        <p:txBody>
          <a:bodyPr>
            <a:spAutoFit/>
          </a:bodyPr>
          <a:lstStyle/>
          <a:p>
            <a:pPr algn="ctr" fontAlgn="auto">
              <a:spcBef>
                <a:spcPts val="0"/>
              </a:spcBef>
              <a:spcAft>
                <a:spcPts val="0"/>
              </a:spcAft>
              <a:defRPr/>
            </a:pPr>
            <a:r>
              <a:rPr lang="en-US" b="1" i="1" spc="600" dirty="0">
                <a:solidFill>
                  <a:srgbClr val="0D4170">
                    <a:lumMod val="75000"/>
                  </a:srgbClr>
                </a:solidFill>
                <a:latin typeface="Arial Narrow" pitchFamily="34" charset="0"/>
                <a:ea typeface="Verdana" pitchFamily="34" charset="0"/>
                <a:cs typeface="Verdana" pitchFamily="34" charset="0"/>
              </a:rPr>
              <a:t>Professional Development to Practice</a:t>
            </a:r>
          </a:p>
        </p:txBody>
      </p:sp>
      <p:sp>
        <p:nvSpPr>
          <p:cNvPr id="9" name="Rectangle 8"/>
          <p:cNvSpPr/>
          <p:nvPr/>
        </p:nvSpPr>
        <p:spPr>
          <a:xfrm>
            <a:off x="267396" y="7158038"/>
            <a:ext cx="1447801" cy="1397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9"/>
          <p:cNvSpPr/>
          <p:nvPr/>
        </p:nvSpPr>
        <p:spPr>
          <a:xfrm>
            <a:off x="1715197" y="7158038"/>
            <a:ext cx="7696200" cy="139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ctrTitle"/>
          </p:nvPr>
        </p:nvSpPr>
        <p:spPr>
          <a:xfrm>
            <a:off x="685800" y="1420731"/>
            <a:ext cx="7772400" cy="1470025"/>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217448"/>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32098" name="Picture 2" descr="http://dese.mo.gov/comm/images/DESE-co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172200"/>
            <a:ext cx="1656172" cy="59622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0" y="152400"/>
            <a:ext cx="9144000" cy="369888"/>
          </a:xfrm>
          <a:prstGeom prst="rect">
            <a:avLst/>
          </a:prstGeom>
          <a:noFill/>
        </p:spPr>
        <p:txBody>
          <a:bodyPr>
            <a:spAutoFit/>
          </a:bodyPr>
          <a:lstStyle/>
          <a:p>
            <a:pPr algn="ctr" fontAlgn="auto">
              <a:spcBef>
                <a:spcPts val="0"/>
              </a:spcBef>
              <a:spcAft>
                <a:spcPts val="0"/>
              </a:spcAft>
              <a:defRPr/>
            </a:pPr>
            <a:r>
              <a:rPr lang="en-US" b="1" i="1" spc="600" dirty="0">
                <a:solidFill>
                  <a:prstClr val="white"/>
                </a:solidFill>
                <a:latin typeface="Arial Narrow" pitchFamily="34" charset="0"/>
                <a:ea typeface="Verdana" pitchFamily="34" charset="0"/>
                <a:cs typeface="Verdana" pitchFamily="34" charset="0"/>
              </a:rPr>
              <a:t>Professional Development to Practice</a:t>
            </a:r>
          </a:p>
        </p:txBody>
      </p:sp>
      <p:sp>
        <p:nvSpPr>
          <p:cNvPr id="19" name="Rectangle 18"/>
          <p:cNvSpPr/>
          <p:nvPr/>
        </p:nvSpPr>
        <p:spPr>
          <a:xfrm>
            <a:off x="1447800" y="473075"/>
            <a:ext cx="7696200" cy="1397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0" name="Rectangle 19"/>
          <p:cNvSpPr/>
          <p:nvPr/>
        </p:nvSpPr>
        <p:spPr>
          <a:xfrm>
            <a:off x="0" y="473075"/>
            <a:ext cx="1447800" cy="139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10"/>
          <p:cNvSpPr/>
          <p:nvPr/>
        </p:nvSpPr>
        <p:spPr>
          <a:xfrm>
            <a:off x="7988523" y="15240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2974903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5" name="Straight Connector 4"/>
          <p:cNvCxnSpPr/>
          <p:nvPr/>
        </p:nvCxnSpPr>
        <p:spPr>
          <a:xfrm>
            <a:off x="0" y="6019800"/>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828803"/>
            <a:ext cx="8229600" cy="3962397"/>
          </a:xfrm>
        </p:spPr>
        <p:txBody>
          <a:bodyPr/>
          <a:lstStyle>
            <a:lvl2pPr>
              <a:buClr>
                <a:schemeClr val="accent3"/>
              </a:buCl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91740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3"/>
          <p:cNvSpPr txBox="1"/>
          <p:nvPr/>
        </p:nvSpPr>
        <p:spPr>
          <a:xfrm>
            <a:off x="3962400" y="6119813"/>
            <a:ext cx="4343400" cy="738187"/>
          </a:xfrm>
          <a:prstGeom prst="rect">
            <a:avLst/>
          </a:prstGeom>
          <a:noFill/>
        </p:spPr>
        <p:txBody>
          <a:bodyPr>
            <a:spAutoFit/>
          </a:bodyPr>
          <a:lstStyle/>
          <a:p>
            <a:pPr algn="just" fontAlgn="auto">
              <a:spcBef>
                <a:spcPts val="0"/>
              </a:spcBef>
              <a:spcAft>
                <a:spcPts val="0"/>
              </a:spcAft>
              <a:defRPr/>
            </a:pPr>
            <a:r>
              <a:rPr lang="en-US" sz="1050" i="1" dirty="0">
                <a:solidFill>
                  <a:prstClr val="black"/>
                </a:solidFill>
                <a:latin typeface="Tw Cen MT" pitchFamily="34" charset="0"/>
                <a:cs typeface="+mn-cs"/>
              </a:rPr>
              <a:t>The contents of this  presentation were developed under a grant from the US Department of Education,   #H323A120018.  However, these contents do not necessarily represent the policy of the US Department of Education, and you should not assume endorsement by the Federal Government. </a:t>
            </a:r>
          </a:p>
        </p:txBody>
      </p:sp>
      <p:pic>
        <p:nvPicPr>
          <p:cNvPr id="5" name="Picture 2" descr="http://tadnet.org/uploads/Image/Ideas_logofinalJ.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9950" y="6313488"/>
            <a:ext cx="6540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709128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190997"/>
          </a:xfrm>
        </p:spPr>
        <p:txBody>
          <a:bodyPr/>
          <a:lstStyle>
            <a:lvl1pPr>
              <a:defRPr sz="2800"/>
            </a:lvl1pPr>
            <a:lvl2pPr marL="742950" indent="-285750">
              <a:defRPr lang="en-US" sz="2400" kern="1200" dirty="0" smtClean="0">
                <a:solidFill>
                  <a:schemeClr val="tx1"/>
                </a:solidFill>
                <a:latin typeface="Tw Cen MT" pitchFamily="34" charset="0"/>
                <a:ea typeface="+mn-ea"/>
                <a:cs typeface="+mn-cs"/>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3"/>
            <a:ext cx="4038600" cy="4190997"/>
          </a:xfrm>
        </p:spPr>
        <p:txBody>
          <a:bodyPr/>
          <a:lstStyle>
            <a:lvl1pPr>
              <a:defRPr sz="2800"/>
            </a:lvl1pPr>
            <a:lvl2pPr marL="742950" indent="-285750">
              <a:defRPr lang="en-US" sz="2400" kern="1200" dirty="0" smtClean="0">
                <a:solidFill>
                  <a:schemeClr val="tx1"/>
                </a:solidFill>
                <a:latin typeface="Tw Cen MT" pitchFamily="34" charset="0"/>
                <a:ea typeface="+mn-ea"/>
                <a:cs typeface="+mn-cs"/>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51347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2190"/>
            <a:ext cx="8229600" cy="92181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616325"/>
          </a:xfrm>
        </p:spPr>
        <p:txBody>
          <a:bodyPr/>
          <a:lstStyle>
            <a:lvl1pPr>
              <a:defRPr sz="2400"/>
            </a:lvl1pPr>
            <a:lvl2pPr marL="742950" indent="-285750">
              <a:defRPr lang="en-US" sz="2000" kern="1200" dirty="0" smtClean="0">
                <a:solidFill>
                  <a:schemeClr val="tx1"/>
                </a:solidFill>
                <a:latin typeface="Tw Cen MT"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616325"/>
          </a:xfrm>
        </p:spPr>
        <p:txBody>
          <a:bodyPr/>
          <a:lstStyle>
            <a:lvl1pPr>
              <a:defRPr sz="2400"/>
            </a:lvl1pPr>
            <a:lvl2pPr marL="742950" indent="-285750">
              <a:defRPr lang="en-US" sz="2000" kern="1200" dirty="0" smtClean="0">
                <a:solidFill>
                  <a:schemeClr val="tx1"/>
                </a:solidFill>
                <a:latin typeface="Tw Cen MT"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5763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38"/>
            <a:ext cx="8229600" cy="1096962"/>
          </a:xfrm>
        </p:spPr>
        <p:txBody>
          <a:bodyPr/>
          <a:lstStyle/>
          <a:p>
            <a:r>
              <a:rPr lang="en-US" smtClean="0"/>
              <a:t>Click to edit Master title style</a:t>
            </a:r>
            <a:endParaRPr lang="en-US"/>
          </a:p>
        </p:txBody>
      </p:sp>
    </p:spTree>
    <p:extLst>
      <p:ext uri="{BB962C8B-B14F-4D97-AF65-F5344CB8AC3E}">
        <p14:creationId xmlns:p14="http://schemas.microsoft.com/office/powerpoint/2010/main" val="1815085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8485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685800"/>
            <a:ext cx="3008313" cy="7493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1" y="685799"/>
            <a:ext cx="5111751" cy="5105401"/>
          </a:xfrm>
        </p:spPr>
        <p:txBody>
          <a:bodyPr/>
          <a:lstStyle>
            <a:lvl1pPr>
              <a:defRPr sz="3200"/>
            </a:lvl1pPr>
            <a:lvl2pPr marL="742950" indent="-285750">
              <a:defRPr lang="en-US" sz="2800" kern="1200" dirty="0" smtClean="0">
                <a:solidFill>
                  <a:schemeClr val="tx1"/>
                </a:solidFill>
                <a:latin typeface="Tw Cen MT" pitchFamily="34" charset="0"/>
                <a:ea typeface="+mn-ea"/>
                <a:cs typeface="+mn-cs"/>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435103"/>
            <a:ext cx="3008313" cy="43560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74993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0" y="6019800"/>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828803"/>
            <a:ext cx="8229600" cy="3962397"/>
          </a:xfrm>
        </p:spPr>
        <p:txBody>
          <a:bodyPr/>
          <a:lstStyle>
            <a:lvl2pPr>
              <a:buClr>
                <a:schemeClr val="accent3"/>
              </a:buCl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85799"/>
            <a:ext cx="5486400" cy="40417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9"/>
            <a:ext cx="5486400" cy="5000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12229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828803"/>
            <a:ext cx="8229600" cy="4038598"/>
          </a:xfrm>
        </p:spPr>
        <p:txBody>
          <a:bodyPr vert="eaVert"/>
          <a:lstStyle>
            <a:lvl2pPr marL="742950" indent="-285750">
              <a:defRPr lang="en-US" sz="2800" kern="1200" dirty="0" smtClean="0">
                <a:solidFill>
                  <a:schemeClr val="tx1"/>
                </a:solidFill>
                <a:latin typeface="Tw Cen MT" pitchFamily="34" charset="0"/>
                <a:ea typeface="+mn-ea"/>
                <a:cs typeface="+mn-cs"/>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79515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1"/>
            <a:ext cx="20574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599"/>
            <a:ext cx="6019800" cy="5257801"/>
          </a:xfrm>
        </p:spPr>
        <p:txBody>
          <a:bodyPr vert="eaVert"/>
          <a:lstStyle>
            <a:lvl2pPr marL="742950" indent="-285750">
              <a:defRPr lang="en-US" sz="2800" kern="1200" dirty="0" smtClean="0">
                <a:solidFill>
                  <a:schemeClr val="tx1"/>
                </a:solidFill>
                <a:latin typeface="Tw Cen MT" pitchFamily="34" charset="0"/>
                <a:ea typeface="+mn-ea"/>
                <a:cs typeface="+mn-cs"/>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45525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3"/>
          <p:cNvSpPr txBox="1"/>
          <p:nvPr/>
        </p:nvSpPr>
        <p:spPr>
          <a:xfrm>
            <a:off x="3962400" y="6119813"/>
            <a:ext cx="4343400" cy="738187"/>
          </a:xfrm>
          <a:prstGeom prst="rect">
            <a:avLst/>
          </a:prstGeom>
          <a:noFill/>
        </p:spPr>
        <p:txBody>
          <a:bodyPr>
            <a:spAutoFit/>
          </a:bodyPr>
          <a:lstStyle/>
          <a:p>
            <a:pPr algn="just" fontAlgn="auto">
              <a:spcBef>
                <a:spcPts val="0"/>
              </a:spcBef>
              <a:spcAft>
                <a:spcPts val="0"/>
              </a:spcAft>
              <a:defRPr/>
            </a:pPr>
            <a:r>
              <a:rPr lang="en-US" sz="1050" i="1" dirty="0">
                <a:latin typeface="Tw Cen MT" pitchFamily="34" charset="0"/>
                <a:cs typeface="+mn-cs"/>
              </a:rPr>
              <a:t>The contents of this  presentation were developed under a grant from the US Department of Education,   #H323A120018.  However, these contents do not necessarily represent the policy of the US Department of Education, and you should not assume endorsement by the Federal Government. </a:t>
            </a:r>
          </a:p>
        </p:txBody>
      </p:sp>
      <p:pic>
        <p:nvPicPr>
          <p:cNvPr id="5" name="Picture 2" descr="http://tadnet.org/uploads/Image/Ideas_logofinalJ.jpg"/>
          <p:cNvPicPr>
            <a:picLocks noChangeAspect="1" noChangeArrowheads="1"/>
          </p:cNvPicPr>
          <p:nvPr/>
        </p:nvPicPr>
        <p:blipFill>
          <a:blip r:embed="rId2" cstate="print"/>
          <a:srcRect/>
          <a:stretch>
            <a:fillRect/>
          </a:stretch>
        </p:blipFill>
        <p:spPr bwMode="auto">
          <a:xfrm>
            <a:off x="8489950" y="6313488"/>
            <a:ext cx="654050" cy="544512"/>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190997"/>
          </a:xfrm>
        </p:spPr>
        <p:txBody>
          <a:bodyPr/>
          <a:lstStyle>
            <a:lvl1pPr>
              <a:defRPr sz="2800"/>
            </a:lvl1pPr>
            <a:lvl2pPr marL="742950" indent="-285750">
              <a:defRPr lang="en-US" sz="2400" kern="1200" dirty="0" smtClean="0">
                <a:solidFill>
                  <a:schemeClr val="tx1"/>
                </a:solidFill>
                <a:latin typeface="Tw Cen MT" pitchFamily="34" charset="0"/>
                <a:ea typeface="+mn-ea"/>
                <a:cs typeface="+mn-cs"/>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3"/>
            <a:ext cx="4038600" cy="4190997"/>
          </a:xfrm>
        </p:spPr>
        <p:txBody>
          <a:bodyPr/>
          <a:lstStyle>
            <a:lvl1pPr>
              <a:defRPr sz="2800"/>
            </a:lvl1pPr>
            <a:lvl2pPr marL="742950" indent="-285750">
              <a:defRPr lang="en-US" sz="2400" kern="1200" dirty="0" smtClean="0">
                <a:solidFill>
                  <a:schemeClr val="tx1"/>
                </a:solidFill>
                <a:latin typeface="Tw Cen MT" pitchFamily="34" charset="0"/>
                <a:ea typeface="+mn-ea"/>
                <a:cs typeface="+mn-cs"/>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2190"/>
            <a:ext cx="8229600" cy="92181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616325"/>
          </a:xfrm>
        </p:spPr>
        <p:txBody>
          <a:bodyPr/>
          <a:lstStyle>
            <a:lvl1pPr>
              <a:defRPr sz="2400"/>
            </a:lvl1pPr>
            <a:lvl2pPr marL="742950" indent="-285750">
              <a:defRPr lang="en-US" sz="2000" kern="1200" dirty="0" smtClean="0">
                <a:solidFill>
                  <a:schemeClr val="tx1"/>
                </a:solidFill>
                <a:latin typeface="Tw Cen MT"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616325"/>
          </a:xfrm>
        </p:spPr>
        <p:txBody>
          <a:bodyPr/>
          <a:lstStyle>
            <a:lvl1pPr>
              <a:defRPr sz="2400"/>
            </a:lvl1pPr>
            <a:lvl2pPr marL="742950" indent="-285750">
              <a:defRPr lang="en-US" sz="2000" kern="1200" dirty="0" smtClean="0">
                <a:solidFill>
                  <a:schemeClr val="tx1"/>
                </a:solidFill>
                <a:latin typeface="Tw Cen MT"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38"/>
            <a:ext cx="8229600" cy="1096962"/>
          </a:xfr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685800"/>
            <a:ext cx="3008313" cy="7493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1" y="685799"/>
            <a:ext cx="5111751" cy="5105401"/>
          </a:xfrm>
        </p:spPr>
        <p:txBody>
          <a:bodyPr/>
          <a:lstStyle>
            <a:lvl1pPr>
              <a:defRPr sz="3200"/>
            </a:lvl1pPr>
            <a:lvl2pPr marL="742950" indent="-285750">
              <a:defRPr lang="en-US" sz="2800" kern="1200" dirty="0" smtClean="0">
                <a:solidFill>
                  <a:schemeClr val="tx1"/>
                </a:solidFill>
                <a:latin typeface="Tw Cen MT" pitchFamily="34" charset="0"/>
                <a:ea typeface="+mn-ea"/>
                <a:cs typeface="+mn-cs"/>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435103"/>
            <a:ext cx="3008313" cy="43560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85799"/>
            <a:ext cx="5486400" cy="40417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9"/>
            <a:ext cx="5486400" cy="5000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01663"/>
            <a:ext cx="8229600" cy="1096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828800"/>
            <a:ext cx="8229600" cy="4144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 name="TextBox 18"/>
          <p:cNvSpPr txBox="1"/>
          <p:nvPr/>
        </p:nvSpPr>
        <p:spPr>
          <a:xfrm>
            <a:off x="0" y="152400"/>
            <a:ext cx="9144000" cy="369888"/>
          </a:xfrm>
          <a:prstGeom prst="rect">
            <a:avLst/>
          </a:prstGeom>
          <a:noFill/>
        </p:spPr>
        <p:txBody>
          <a:bodyPr>
            <a:spAutoFit/>
          </a:bodyPr>
          <a:lstStyle/>
          <a:p>
            <a:pPr algn="ctr" fontAlgn="auto">
              <a:spcBef>
                <a:spcPts val="0"/>
              </a:spcBef>
              <a:spcAft>
                <a:spcPts val="0"/>
              </a:spcAft>
              <a:defRPr/>
            </a:pPr>
            <a:r>
              <a:rPr lang="en-US" b="1" i="1" spc="600" dirty="0">
                <a:solidFill>
                  <a:schemeClr val="accent3"/>
                </a:solidFill>
                <a:latin typeface="Arial Narrow" pitchFamily="34" charset="0"/>
                <a:ea typeface="Verdana" pitchFamily="34" charset="0"/>
                <a:cs typeface="Verdana" pitchFamily="34" charset="0"/>
              </a:rPr>
              <a:t>Professional Development to Practice</a:t>
            </a:r>
          </a:p>
        </p:txBody>
      </p:sp>
      <p:sp>
        <p:nvSpPr>
          <p:cNvPr id="20" name="Rectangle 19"/>
          <p:cNvSpPr/>
          <p:nvPr/>
        </p:nvSpPr>
        <p:spPr>
          <a:xfrm>
            <a:off x="0" y="473075"/>
            <a:ext cx="1447800" cy="139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20"/>
          <p:cNvSpPr/>
          <p:nvPr/>
        </p:nvSpPr>
        <p:spPr>
          <a:xfrm>
            <a:off x="1447800" y="473075"/>
            <a:ext cx="7696200"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18" descr="X:\IHD General Shared\DESE Projects\SPDG\EduSAIL Website\Images\Logos\SAIL logo\header.png"/>
          <p:cNvPicPr>
            <a:picLocks noChangeAspect="1" noChangeArrowheads="1"/>
          </p:cNvPicPr>
          <p:nvPr/>
        </p:nvPicPr>
        <p:blipFill>
          <a:blip r:embed="rId13" cstate="print"/>
          <a:srcRect t="31007" r="34380"/>
          <a:stretch>
            <a:fillRect/>
          </a:stretch>
        </p:blipFill>
        <p:spPr bwMode="auto">
          <a:xfrm>
            <a:off x="53975" y="6080125"/>
            <a:ext cx="2841625" cy="747713"/>
          </a:xfrm>
          <a:prstGeom prst="rect">
            <a:avLst/>
          </a:prstGeom>
          <a:noFill/>
          <a:ln w="9525">
            <a:noFill/>
            <a:miter lim="800000"/>
            <a:headEnd/>
            <a:tailEnd/>
          </a:ln>
        </p:spPr>
      </p:pic>
      <p:cxnSp>
        <p:nvCxnSpPr>
          <p:cNvPr id="8" name="Straight Connector 7"/>
          <p:cNvCxnSpPr/>
          <p:nvPr/>
        </p:nvCxnSpPr>
        <p:spPr>
          <a:xfrm>
            <a:off x="0" y="6019800"/>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accent2"/>
          </a:solidFill>
          <a:latin typeface="Tw Cen MT" pitchFamily="34" charset="0"/>
          <a:ea typeface="+mj-ea"/>
          <a:cs typeface="+mj-cs"/>
        </a:defRPr>
      </a:lvl1pPr>
      <a:lvl2pPr algn="ctr" rtl="0" eaLnBrk="0" fontAlgn="base" hangingPunct="0">
        <a:spcBef>
          <a:spcPct val="0"/>
        </a:spcBef>
        <a:spcAft>
          <a:spcPct val="0"/>
        </a:spcAft>
        <a:defRPr sz="4400">
          <a:solidFill>
            <a:schemeClr val="accent2"/>
          </a:solidFill>
          <a:latin typeface="Tw Cen MT" pitchFamily="34" charset="0"/>
        </a:defRPr>
      </a:lvl2pPr>
      <a:lvl3pPr algn="ctr" rtl="0" eaLnBrk="0" fontAlgn="base" hangingPunct="0">
        <a:spcBef>
          <a:spcPct val="0"/>
        </a:spcBef>
        <a:spcAft>
          <a:spcPct val="0"/>
        </a:spcAft>
        <a:defRPr sz="4400">
          <a:solidFill>
            <a:schemeClr val="accent2"/>
          </a:solidFill>
          <a:latin typeface="Tw Cen MT" pitchFamily="34" charset="0"/>
        </a:defRPr>
      </a:lvl3pPr>
      <a:lvl4pPr algn="ctr" rtl="0" eaLnBrk="0" fontAlgn="base" hangingPunct="0">
        <a:spcBef>
          <a:spcPct val="0"/>
        </a:spcBef>
        <a:spcAft>
          <a:spcPct val="0"/>
        </a:spcAft>
        <a:defRPr sz="4400">
          <a:solidFill>
            <a:schemeClr val="accent2"/>
          </a:solidFill>
          <a:latin typeface="Tw Cen MT" pitchFamily="34" charset="0"/>
        </a:defRPr>
      </a:lvl4pPr>
      <a:lvl5pPr algn="ctr" rtl="0" eaLnBrk="0" fontAlgn="base" hangingPunct="0">
        <a:spcBef>
          <a:spcPct val="0"/>
        </a:spcBef>
        <a:spcAft>
          <a:spcPct val="0"/>
        </a:spcAft>
        <a:defRPr sz="4400">
          <a:solidFill>
            <a:schemeClr val="accent2"/>
          </a:solidFill>
          <a:latin typeface="Tw Cen MT" pitchFamily="34" charset="0"/>
        </a:defRPr>
      </a:lvl5pPr>
      <a:lvl6pPr marL="457200" algn="ctr" rtl="0" eaLnBrk="1" fontAlgn="base" hangingPunct="1">
        <a:spcBef>
          <a:spcPct val="0"/>
        </a:spcBef>
        <a:spcAft>
          <a:spcPct val="0"/>
        </a:spcAft>
        <a:defRPr sz="4400">
          <a:solidFill>
            <a:schemeClr val="tx2"/>
          </a:solidFill>
          <a:latin typeface="Tw Cen MT" pitchFamily="34" charset="0"/>
        </a:defRPr>
      </a:lvl6pPr>
      <a:lvl7pPr marL="914400" algn="ctr" rtl="0" eaLnBrk="1" fontAlgn="base" hangingPunct="1">
        <a:spcBef>
          <a:spcPct val="0"/>
        </a:spcBef>
        <a:spcAft>
          <a:spcPct val="0"/>
        </a:spcAft>
        <a:defRPr sz="4400">
          <a:solidFill>
            <a:schemeClr val="tx2"/>
          </a:solidFill>
          <a:latin typeface="Tw Cen MT" pitchFamily="34" charset="0"/>
        </a:defRPr>
      </a:lvl7pPr>
      <a:lvl8pPr marL="1371600" algn="ctr" rtl="0" eaLnBrk="1" fontAlgn="base" hangingPunct="1">
        <a:spcBef>
          <a:spcPct val="0"/>
        </a:spcBef>
        <a:spcAft>
          <a:spcPct val="0"/>
        </a:spcAft>
        <a:defRPr sz="4400">
          <a:solidFill>
            <a:schemeClr val="tx2"/>
          </a:solidFill>
          <a:latin typeface="Tw Cen MT" pitchFamily="34" charset="0"/>
        </a:defRPr>
      </a:lvl8pPr>
      <a:lvl9pPr marL="1828800" algn="ctr" rtl="0" eaLnBrk="1" fontAlgn="base" hangingPunct="1">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q"/>
        <a:defRPr sz="3200" kern="1200">
          <a:solidFill>
            <a:schemeClr val="tx1"/>
          </a:solidFill>
          <a:latin typeface="Tw Cen MT" pitchFamily="34" charset="0"/>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q"/>
        <a:defRPr sz="2800" kern="1200">
          <a:solidFill>
            <a:schemeClr val="tx1"/>
          </a:solidFill>
          <a:latin typeface="Tw Cen MT" pitchFamily="34" charset="0"/>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q"/>
        <a:defRPr sz="2400" kern="1200">
          <a:solidFill>
            <a:schemeClr val="tx1"/>
          </a:solidFill>
          <a:latin typeface="Tw Cen MT" pitchFamily="34" charset="0"/>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q"/>
        <a:defRPr sz="2000" kern="1200">
          <a:solidFill>
            <a:schemeClr val="tx1"/>
          </a:solidFill>
          <a:latin typeface="Tw Cen MT" pitchFamily="34" charset="0"/>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q"/>
        <a:defRPr sz="2000" kern="1200">
          <a:solidFill>
            <a:schemeClr val="tx1"/>
          </a:solidFill>
          <a:latin typeface="Tw Cen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01663"/>
            <a:ext cx="82296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828800"/>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9" name="TextBox 18"/>
          <p:cNvSpPr txBox="1"/>
          <p:nvPr/>
        </p:nvSpPr>
        <p:spPr>
          <a:xfrm>
            <a:off x="0" y="152400"/>
            <a:ext cx="9144000" cy="369888"/>
          </a:xfrm>
          <a:prstGeom prst="rect">
            <a:avLst/>
          </a:prstGeom>
          <a:noFill/>
        </p:spPr>
        <p:txBody>
          <a:bodyPr>
            <a:spAutoFit/>
          </a:bodyPr>
          <a:lstStyle/>
          <a:p>
            <a:pPr algn="ctr" fontAlgn="auto">
              <a:spcBef>
                <a:spcPts val="0"/>
              </a:spcBef>
              <a:spcAft>
                <a:spcPts val="0"/>
              </a:spcAft>
              <a:defRPr/>
            </a:pPr>
            <a:r>
              <a:rPr lang="en-US" b="1" i="1" spc="600" dirty="0">
                <a:solidFill>
                  <a:srgbClr val="95261F"/>
                </a:solidFill>
                <a:latin typeface="Arial Narrow" pitchFamily="34" charset="0"/>
                <a:ea typeface="Verdana" pitchFamily="34" charset="0"/>
                <a:cs typeface="Verdana" pitchFamily="34" charset="0"/>
              </a:rPr>
              <a:t>Professional Development to Practice</a:t>
            </a:r>
          </a:p>
        </p:txBody>
      </p:sp>
      <p:sp>
        <p:nvSpPr>
          <p:cNvPr id="20" name="Rectangle 19"/>
          <p:cNvSpPr/>
          <p:nvPr/>
        </p:nvSpPr>
        <p:spPr>
          <a:xfrm>
            <a:off x="0" y="473075"/>
            <a:ext cx="1447800" cy="139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1" name="Rectangle 20"/>
          <p:cNvSpPr/>
          <p:nvPr/>
        </p:nvSpPr>
        <p:spPr>
          <a:xfrm>
            <a:off x="1447800" y="473075"/>
            <a:ext cx="7696200"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18" descr="X:\IHD General Shared\DESE Projects\SPDG\EduSAIL Website\Images\Logos\SAIL logo\header.png"/>
          <p:cNvPicPr>
            <a:picLocks noChangeAspect="1" noChangeArrowheads="1"/>
          </p:cNvPicPr>
          <p:nvPr/>
        </p:nvPicPr>
        <p:blipFill>
          <a:blip r:embed="rId13" cstate="print">
            <a:extLst>
              <a:ext uri="{28A0092B-C50C-407E-A947-70E740481C1C}">
                <a14:useLocalDpi xmlns:a14="http://schemas.microsoft.com/office/drawing/2010/main" val="0"/>
              </a:ext>
            </a:extLst>
          </a:blip>
          <a:srcRect t="31007" r="34380"/>
          <a:stretch>
            <a:fillRect/>
          </a:stretch>
        </p:blipFill>
        <p:spPr bwMode="auto">
          <a:xfrm>
            <a:off x="54227" y="6080844"/>
            <a:ext cx="2841373" cy="7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0" y="6019800"/>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59863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eaLnBrk="1" fontAlgn="base" hangingPunct="1">
        <a:spcBef>
          <a:spcPct val="0"/>
        </a:spcBef>
        <a:spcAft>
          <a:spcPct val="0"/>
        </a:spcAft>
        <a:defRPr sz="4400" kern="1200">
          <a:solidFill>
            <a:schemeClr val="accent2"/>
          </a:solidFill>
          <a:latin typeface="Tw Cen MT" pitchFamily="34" charset="0"/>
          <a:ea typeface="+mj-ea"/>
          <a:cs typeface="+mj-cs"/>
        </a:defRPr>
      </a:lvl1pPr>
      <a:lvl2pPr algn="ctr" rtl="0" eaLnBrk="1" fontAlgn="base" hangingPunct="1">
        <a:spcBef>
          <a:spcPct val="0"/>
        </a:spcBef>
        <a:spcAft>
          <a:spcPct val="0"/>
        </a:spcAft>
        <a:defRPr sz="4400">
          <a:solidFill>
            <a:schemeClr val="tx2"/>
          </a:solidFill>
          <a:latin typeface="Tw Cen MT" pitchFamily="34" charset="0"/>
        </a:defRPr>
      </a:lvl2pPr>
      <a:lvl3pPr algn="ctr" rtl="0" eaLnBrk="1" fontAlgn="base" hangingPunct="1">
        <a:spcBef>
          <a:spcPct val="0"/>
        </a:spcBef>
        <a:spcAft>
          <a:spcPct val="0"/>
        </a:spcAft>
        <a:defRPr sz="4400">
          <a:solidFill>
            <a:schemeClr val="tx2"/>
          </a:solidFill>
          <a:latin typeface="Tw Cen MT" pitchFamily="34" charset="0"/>
        </a:defRPr>
      </a:lvl3pPr>
      <a:lvl4pPr algn="ctr" rtl="0" eaLnBrk="1" fontAlgn="base" hangingPunct="1">
        <a:spcBef>
          <a:spcPct val="0"/>
        </a:spcBef>
        <a:spcAft>
          <a:spcPct val="0"/>
        </a:spcAft>
        <a:defRPr sz="4400">
          <a:solidFill>
            <a:schemeClr val="tx2"/>
          </a:solidFill>
          <a:latin typeface="Tw Cen MT" pitchFamily="34" charset="0"/>
        </a:defRPr>
      </a:lvl4pPr>
      <a:lvl5pPr algn="ctr" rtl="0" eaLnBrk="1" fontAlgn="base" hangingPunct="1">
        <a:spcBef>
          <a:spcPct val="0"/>
        </a:spcBef>
        <a:spcAft>
          <a:spcPct val="0"/>
        </a:spcAft>
        <a:defRPr sz="4400">
          <a:solidFill>
            <a:schemeClr val="tx2"/>
          </a:solidFill>
          <a:latin typeface="Tw Cen MT" pitchFamily="34" charset="0"/>
        </a:defRPr>
      </a:lvl5pPr>
      <a:lvl6pPr marL="457200" algn="ctr" rtl="0" eaLnBrk="1" fontAlgn="base" hangingPunct="1">
        <a:spcBef>
          <a:spcPct val="0"/>
        </a:spcBef>
        <a:spcAft>
          <a:spcPct val="0"/>
        </a:spcAft>
        <a:defRPr sz="4400">
          <a:solidFill>
            <a:schemeClr val="tx2"/>
          </a:solidFill>
          <a:latin typeface="Tw Cen MT" pitchFamily="34" charset="0"/>
        </a:defRPr>
      </a:lvl6pPr>
      <a:lvl7pPr marL="914400" algn="ctr" rtl="0" eaLnBrk="1" fontAlgn="base" hangingPunct="1">
        <a:spcBef>
          <a:spcPct val="0"/>
        </a:spcBef>
        <a:spcAft>
          <a:spcPct val="0"/>
        </a:spcAft>
        <a:defRPr sz="4400">
          <a:solidFill>
            <a:schemeClr val="tx2"/>
          </a:solidFill>
          <a:latin typeface="Tw Cen MT" pitchFamily="34" charset="0"/>
        </a:defRPr>
      </a:lvl7pPr>
      <a:lvl8pPr marL="1371600" algn="ctr" rtl="0" eaLnBrk="1" fontAlgn="base" hangingPunct="1">
        <a:spcBef>
          <a:spcPct val="0"/>
        </a:spcBef>
        <a:spcAft>
          <a:spcPct val="0"/>
        </a:spcAft>
        <a:defRPr sz="4400">
          <a:solidFill>
            <a:schemeClr val="tx2"/>
          </a:solidFill>
          <a:latin typeface="Tw Cen MT" pitchFamily="34" charset="0"/>
        </a:defRPr>
      </a:lvl8pPr>
      <a:lvl9pPr marL="1828800" algn="ctr" rtl="0" eaLnBrk="1" fontAlgn="base" hangingPunct="1">
        <a:spcBef>
          <a:spcPct val="0"/>
        </a:spcBef>
        <a:spcAft>
          <a:spcPct val="0"/>
        </a:spcAft>
        <a:defRPr sz="4400">
          <a:solidFill>
            <a:schemeClr val="tx2"/>
          </a:solidFill>
          <a:latin typeface="Tw Cen MT" pitchFamily="34" charset="0"/>
        </a:defRPr>
      </a:lvl9pPr>
    </p:titleStyle>
    <p:bodyStyle>
      <a:lvl1pPr marL="342900" indent="-342900" algn="l" rtl="0" eaLnBrk="1" fontAlgn="base" hangingPunct="1">
        <a:spcBef>
          <a:spcPct val="20000"/>
        </a:spcBef>
        <a:spcAft>
          <a:spcPct val="0"/>
        </a:spcAft>
        <a:buClr>
          <a:schemeClr val="accent2"/>
        </a:buClr>
        <a:buFont typeface="Wingdings" pitchFamily="2" charset="2"/>
        <a:buChar char="q"/>
        <a:defRPr sz="3200" kern="1200">
          <a:solidFill>
            <a:schemeClr val="tx1"/>
          </a:solidFill>
          <a:latin typeface="Tw Cen MT" pitchFamily="34" charset="0"/>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q"/>
        <a:defRPr sz="2800" kern="1200">
          <a:solidFill>
            <a:schemeClr val="tx1"/>
          </a:solidFill>
          <a:latin typeface="Tw Cen MT" pitchFamily="34" charset="0"/>
          <a:ea typeface="+mn-ea"/>
          <a:cs typeface="+mn-cs"/>
        </a:defRPr>
      </a:lvl2pPr>
      <a:lvl3pPr marL="1143000" indent="-228600" algn="l" rtl="0" eaLnBrk="1" fontAlgn="base" hangingPunct="1">
        <a:spcBef>
          <a:spcPct val="20000"/>
        </a:spcBef>
        <a:spcAft>
          <a:spcPct val="0"/>
        </a:spcAft>
        <a:buClr>
          <a:schemeClr val="accent2"/>
        </a:buClr>
        <a:buFont typeface="Wingdings" pitchFamily="2" charset="2"/>
        <a:buChar char="q"/>
        <a:defRPr sz="2400" kern="1200">
          <a:solidFill>
            <a:schemeClr val="tx1"/>
          </a:solidFill>
          <a:latin typeface="Tw Cen MT" pitchFamily="34" charset="0"/>
          <a:ea typeface="+mn-ea"/>
          <a:cs typeface="+mn-cs"/>
        </a:defRPr>
      </a:lvl3pPr>
      <a:lvl4pPr marL="1600200" indent="-228600" algn="l" rtl="0" eaLnBrk="1" fontAlgn="base" hangingPunct="1">
        <a:spcBef>
          <a:spcPct val="20000"/>
        </a:spcBef>
        <a:spcAft>
          <a:spcPct val="0"/>
        </a:spcAft>
        <a:buClr>
          <a:schemeClr val="accent2"/>
        </a:buClr>
        <a:buFont typeface="Wingdings" pitchFamily="2" charset="2"/>
        <a:buChar char="q"/>
        <a:defRPr sz="2000" kern="1200">
          <a:solidFill>
            <a:schemeClr val="tx1"/>
          </a:solidFill>
          <a:latin typeface="Tw Cen MT" pitchFamily="34" charset="0"/>
          <a:ea typeface="+mn-ea"/>
          <a:cs typeface="+mn-cs"/>
        </a:defRPr>
      </a:lvl4pPr>
      <a:lvl5pPr marL="2057400" indent="-228600" algn="l" rtl="0" eaLnBrk="1" fontAlgn="base" hangingPunct="1">
        <a:spcBef>
          <a:spcPct val="20000"/>
        </a:spcBef>
        <a:spcAft>
          <a:spcPct val="0"/>
        </a:spcAft>
        <a:buClr>
          <a:schemeClr val="accent2"/>
        </a:buClr>
        <a:buFont typeface="Wingdings" pitchFamily="2" charset="2"/>
        <a:buChar char="q"/>
        <a:defRPr sz="2000" kern="1200">
          <a:solidFill>
            <a:schemeClr val="tx1"/>
          </a:solidFill>
          <a:latin typeface="Tw Cen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im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enterii.org/search/Resources/FiveDirectInstruct.pdf"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nifdi.or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4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teachertube.com/viewVideo.php?video_id=223470"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5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24.wmf"/><Relationship Id="rId4" Type="http://schemas.openxmlformats.org/officeDocument/2006/relationships/image" Target="../media/image23.wmf"/></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5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img"/><Relationship Id="rId4" Type="http://schemas.openxmlformats.org/officeDocument/2006/relationships/hyperlink" Target="http://creativecommons.org/licenses/by-nc-nd/4.0/"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6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6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www.youtube.com/watch?v=VEUVL0U7QyY"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Trainer Notes</a:t>
            </a:r>
            <a:endParaRPr lang="en-US" dirty="0"/>
          </a:p>
        </p:txBody>
      </p:sp>
      <p:sp>
        <p:nvSpPr>
          <p:cNvPr id="3" name="Content Placeholder 2"/>
          <p:cNvSpPr>
            <a:spLocks noGrp="1"/>
          </p:cNvSpPr>
          <p:nvPr>
            <p:ph idx="1"/>
          </p:nvPr>
        </p:nvSpPr>
        <p:spPr>
          <a:xfrm>
            <a:off x="457200" y="1371600"/>
            <a:ext cx="8305800" cy="4343400"/>
          </a:xfrm>
        </p:spPr>
        <p:txBody>
          <a:bodyPr/>
          <a:lstStyle/>
          <a:p>
            <a:r>
              <a:rPr lang="en-US" sz="2400" dirty="0" smtClean="0">
                <a:latin typeface="+mj-lt"/>
              </a:rPr>
              <a:t>In his book, </a:t>
            </a:r>
            <a:r>
              <a:rPr lang="en-US" sz="2400" i="1" dirty="0" smtClean="0">
                <a:latin typeface="+mj-lt"/>
              </a:rPr>
              <a:t>Visible Learning</a:t>
            </a:r>
            <a:r>
              <a:rPr lang="en-US" sz="2400" dirty="0" smtClean="0">
                <a:latin typeface="+mj-lt"/>
              </a:rPr>
              <a:t>, John Hattie discusses Direct Instruction.  Two distinct ideas come from what he writes:  </a:t>
            </a:r>
          </a:p>
          <a:p>
            <a:pPr>
              <a:spcBef>
                <a:spcPts val="600"/>
              </a:spcBef>
            </a:pPr>
            <a:r>
              <a:rPr lang="en-US" sz="2400" dirty="0" smtClean="0">
                <a:latin typeface="+mj-lt"/>
              </a:rPr>
              <a:t>1.  Direct Instruction is a specialized program that is identified with such programs as DISTAR or </a:t>
            </a:r>
            <a:r>
              <a:rPr lang="en-US" sz="2400" dirty="0" err="1" smtClean="0">
                <a:latin typeface="+mj-lt"/>
              </a:rPr>
              <a:t>Fundations</a:t>
            </a:r>
            <a:r>
              <a:rPr lang="en-US" sz="2400" dirty="0" smtClean="0">
                <a:latin typeface="+mj-lt"/>
              </a:rPr>
              <a:t>.  The research he has analyzed for effect sizes include Direct Instruction with SPED .83, with Reading .75, and with comprehensive school reform .21 </a:t>
            </a:r>
            <a:r>
              <a:rPr lang="en-US" sz="2400" b="1" dirty="0">
                <a:latin typeface="+mj-lt"/>
              </a:rPr>
              <a:t>The .59 effect size reported in Appendix B is an average of Direct Instruction specialized programs.  </a:t>
            </a:r>
            <a:r>
              <a:rPr lang="en-US" sz="2400" dirty="0" smtClean="0">
                <a:latin typeface="+mj-lt"/>
              </a:rPr>
              <a:t>As a strategy, Direct Instruction has great results with small groups or specialized content.  As school reform, Direct Instruction falls below the hinge point of .4.</a:t>
            </a:r>
            <a:endParaRPr lang="en-US" sz="2400" b="1" dirty="0">
              <a:latin typeface="+mj-lt"/>
            </a:endParaRPr>
          </a:p>
        </p:txBody>
      </p:sp>
      <p:pic>
        <p:nvPicPr>
          <p:cNvPr id="5" name="Picture 4"/>
          <p:cNvPicPr>
            <a:picLocks/>
          </p:cNvPicPr>
          <p:nvPr/>
        </p:nvPicPr>
        <p:blipFill>
          <a:blip r:embed="rId3">
            <a:extLst>
              <a:ext uri="{28A0092B-C50C-407E-A947-70E740481C1C}">
                <a14:useLocalDpi xmlns:a14="http://schemas.microsoft.com/office/drawing/2010/main" val="0"/>
              </a:ext>
            </a:extLst>
          </a:blip>
          <a:stretch>
            <a:fillRect/>
          </a:stretch>
        </p:blipFill>
        <p:spPr>
          <a:xfrm>
            <a:off x="33528" y="5715000"/>
            <a:ext cx="804672" cy="283464"/>
          </a:xfrm>
          <a:prstGeom prst="rect">
            <a:avLst/>
          </a:prstGeom>
        </p:spPr>
      </p:pic>
    </p:spTree>
    <p:extLst>
      <p:ext uri="{BB962C8B-B14F-4D97-AF65-F5344CB8AC3E}">
        <p14:creationId xmlns:p14="http://schemas.microsoft.com/office/powerpoint/2010/main" val="3975118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a:xfrm>
            <a:off x="1143000" y="1981200"/>
            <a:ext cx="6976654" cy="2514600"/>
          </a:xfrm>
        </p:spPr>
        <p:txBody>
          <a:bodyPr/>
          <a:lstStyle/>
          <a:p>
            <a:r>
              <a:rPr lang="en-US" sz="4000" dirty="0" smtClean="0"/>
              <a:t>On the index card, write your definition or understanding of Direct Instruction.</a:t>
            </a:r>
          </a:p>
          <a:p>
            <a:pPr marL="0" indent="0">
              <a:buNone/>
            </a:pPr>
            <a:endParaRPr lang="en-US" dirty="0"/>
          </a:p>
        </p:txBody>
      </p:sp>
      <p:grpSp>
        <p:nvGrpSpPr>
          <p:cNvPr id="4" name="Group 3"/>
          <p:cNvGrpSpPr/>
          <p:nvPr/>
        </p:nvGrpSpPr>
        <p:grpSpPr>
          <a:xfrm>
            <a:off x="7967758" y="188976"/>
            <a:ext cx="1151858" cy="914400"/>
            <a:chOff x="4867942" y="3758980"/>
            <a:chExt cx="1151858" cy="914400"/>
          </a:xfrm>
        </p:grpSpPr>
        <p:sp>
          <p:nvSpPr>
            <p:cNvPr id="5" name="Rectangle 4"/>
            <p:cNvSpPr/>
            <p:nvPr/>
          </p:nvSpPr>
          <p:spPr>
            <a:xfrm>
              <a:off x="4986596" y="375898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9" descr="C:\Users\dayad\Desktop\moedusail graphics\icons not buttons\refle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19341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663"/>
            <a:ext cx="8229600" cy="693737"/>
          </a:xfrm>
        </p:spPr>
        <p:txBody>
          <a:bodyPr/>
          <a:lstStyle/>
          <a:p>
            <a:r>
              <a:rPr lang="en-US" dirty="0" smtClean="0"/>
              <a:t>Share Definitions—That’s Me!</a:t>
            </a:r>
            <a:endParaRPr lang="en-US" dirty="0"/>
          </a:p>
        </p:txBody>
      </p:sp>
      <p:sp>
        <p:nvSpPr>
          <p:cNvPr id="3" name="Content Placeholder 2"/>
          <p:cNvSpPr>
            <a:spLocks noGrp="1"/>
          </p:cNvSpPr>
          <p:nvPr>
            <p:ph idx="1"/>
          </p:nvPr>
        </p:nvSpPr>
        <p:spPr>
          <a:xfrm>
            <a:off x="533400" y="1447800"/>
            <a:ext cx="8229600" cy="4571997"/>
          </a:xfrm>
        </p:spPr>
        <p:txBody>
          <a:bodyPr/>
          <a:lstStyle/>
          <a:p>
            <a:r>
              <a:rPr lang="en-US" dirty="0" smtClean="0"/>
              <a:t>Stand up if you think Direct Instruction is about a program such as DISTAR, SRA, </a:t>
            </a:r>
            <a:r>
              <a:rPr lang="en-US" dirty="0" err="1" smtClean="0"/>
              <a:t>Fundations</a:t>
            </a:r>
            <a:r>
              <a:rPr lang="en-US" dirty="0" smtClean="0"/>
              <a:t>.</a:t>
            </a:r>
          </a:p>
          <a:p>
            <a:r>
              <a:rPr lang="en-US" dirty="0" smtClean="0"/>
              <a:t>Stand up if you think Direct Instruction is about lesson planning.</a:t>
            </a:r>
          </a:p>
          <a:p>
            <a:r>
              <a:rPr lang="en-US" dirty="0" smtClean="0"/>
              <a:t>Stand up if you think Direct Instruction is about lecture or whole-class instruction.</a:t>
            </a:r>
          </a:p>
          <a:p>
            <a:r>
              <a:rPr lang="en-US" dirty="0" smtClean="0"/>
              <a:t>Stand up if your idea is not listed above.</a:t>
            </a:r>
          </a:p>
          <a:p>
            <a:r>
              <a:rPr lang="en-US" dirty="0" smtClean="0"/>
              <a:t>Stand up if you don’t have a clue.</a:t>
            </a:r>
            <a:endParaRPr lang="en-US" dirty="0"/>
          </a:p>
        </p:txBody>
      </p:sp>
    </p:spTree>
    <p:extLst>
      <p:ext uri="{BB962C8B-B14F-4D97-AF65-F5344CB8AC3E}">
        <p14:creationId xmlns:p14="http://schemas.microsoft.com/office/powerpoint/2010/main" val="2278886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Pre-Test</a:t>
            </a:r>
            <a:endParaRPr lang="en-US" dirty="0"/>
          </a:p>
        </p:txBody>
      </p:sp>
      <p:sp>
        <p:nvSpPr>
          <p:cNvPr id="3" name="Content Placeholder 2"/>
          <p:cNvSpPr>
            <a:spLocks noGrp="1"/>
          </p:cNvSpPr>
          <p:nvPr>
            <p:ph idx="1"/>
          </p:nvPr>
        </p:nvSpPr>
        <p:spPr/>
        <p:txBody>
          <a:bodyPr/>
          <a:lstStyle/>
          <a:p>
            <a:pPr marL="0" indent="0">
              <a:buNone/>
            </a:pPr>
            <a:r>
              <a:rPr lang="en-US" sz="4000" dirty="0" smtClean="0"/>
              <a:t>So what do you know about Direct Instruction?</a:t>
            </a:r>
          </a:p>
          <a:p>
            <a:pPr marL="0" indent="0">
              <a:buNone/>
            </a:pPr>
            <a:endParaRPr lang="en-US" sz="4000" dirty="0" smtClean="0"/>
          </a:p>
          <a:p>
            <a:pPr marL="0" indent="0">
              <a:buNone/>
            </a:pPr>
            <a:r>
              <a:rPr lang="en-US" dirty="0" smtClean="0"/>
              <a:t>Find the light pink sheet in your packet and answer the five questions.  When finished, put the paper away until the end of the presentation.</a:t>
            </a:r>
            <a:endParaRPr lang="en-US" dirty="0"/>
          </a:p>
        </p:txBody>
      </p:sp>
    </p:spTree>
    <p:extLst>
      <p:ext uri="{BB962C8B-B14F-4D97-AF65-F5344CB8AC3E}">
        <p14:creationId xmlns:p14="http://schemas.microsoft.com/office/powerpoint/2010/main" val="2297004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Article</a:t>
            </a:r>
            <a:endParaRPr lang="en-US" dirty="0"/>
          </a:p>
        </p:txBody>
      </p:sp>
      <p:sp>
        <p:nvSpPr>
          <p:cNvPr id="4" name="Rectangle 3"/>
          <p:cNvSpPr/>
          <p:nvPr/>
        </p:nvSpPr>
        <p:spPr>
          <a:xfrm>
            <a:off x="609600" y="3105835"/>
            <a:ext cx="7772400" cy="2215991"/>
          </a:xfrm>
          <a:prstGeom prst="rect">
            <a:avLst/>
          </a:prstGeom>
        </p:spPr>
        <p:txBody>
          <a:bodyPr wrap="square">
            <a:spAutoFit/>
          </a:bodyPr>
          <a:lstStyle/>
          <a:p>
            <a:r>
              <a:rPr lang="en-US" sz="2400" dirty="0">
                <a:hlinkClick r:id="rId3"/>
              </a:rPr>
              <a:t>http://</a:t>
            </a:r>
            <a:r>
              <a:rPr lang="en-US" sz="2400" dirty="0" smtClean="0">
                <a:hlinkClick r:id="rId3"/>
              </a:rPr>
              <a:t>www.centerii.org/search/Resources%5CFiveDirectInstruct.pdf</a:t>
            </a:r>
            <a:endParaRPr lang="en-US" sz="2400" dirty="0" smtClean="0"/>
          </a:p>
          <a:p>
            <a:endParaRPr lang="en-US" sz="2400" dirty="0"/>
          </a:p>
          <a:p>
            <a:endParaRPr lang="en-US" sz="2400" dirty="0" smtClean="0"/>
          </a:p>
          <a:p>
            <a:r>
              <a:rPr lang="en-US" sz="2400" dirty="0" smtClean="0"/>
              <a:t>“Five Meanings of </a:t>
            </a:r>
            <a:r>
              <a:rPr lang="en-US" sz="2400" smtClean="0"/>
              <a:t>Direct Instruction”</a:t>
            </a:r>
            <a:endParaRPr lang="en-US" sz="2400" dirty="0" smtClean="0"/>
          </a:p>
          <a:p>
            <a:endParaRPr lang="en-US" dirty="0"/>
          </a:p>
        </p:txBody>
      </p:sp>
    </p:spTree>
    <p:extLst>
      <p:ext uri="{BB962C8B-B14F-4D97-AF65-F5344CB8AC3E}">
        <p14:creationId xmlns:p14="http://schemas.microsoft.com/office/powerpoint/2010/main" val="2742160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Jigsaw</a:t>
            </a:r>
            <a:endParaRPr lang="en-US" dirty="0"/>
          </a:p>
        </p:txBody>
      </p:sp>
      <p:sp>
        <p:nvSpPr>
          <p:cNvPr id="3" name="TextBox 2"/>
          <p:cNvSpPr txBox="1"/>
          <p:nvPr/>
        </p:nvSpPr>
        <p:spPr>
          <a:xfrm>
            <a:off x="304800" y="1752600"/>
            <a:ext cx="8686800" cy="3970318"/>
          </a:xfrm>
          <a:prstGeom prst="rect">
            <a:avLst/>
          </a:prstGeom>
          <a:noFill/>
        </p:spPr>
        <p:txBody>
          <a:bodyPr wrap="square" rtlCol="0">
            <a:spAutoFit/>
          </a:bodyPr>
          <a:lstStyle/>
          <a:p>
            <a:pPr marL="342900" indent="-342900">
              <a:buAutoNum type="arabicPeriod"/>
            </a:pPr>
            <a:r>
              <a:rPr lang="en-US" dirty="0" smtClean="0"/>
              <a:t>Count off by fives.</a:t>
            </a:r>
          </a:p>
          <a:p>
            <a:pPr marL="342900" indent="-342900">
              <a:buAutoNum type="arabicPeriod"/>
            </a:pPr>
            <a:r>
              <a:rPr lang="en-US" dirty="0" smtClean="0"/>
              <a:t>Participants group themselves by numbers  (1s meet with 1s and 2s meet with 2s, etc.</a:t>
            </a:r>
          </a:p>
          <a:p>
            <a:r>
              <a:rPr lang="en-US" dirty="0" smtClean="0"/>
              <a:t>	1s—The General Teacher-Led Meaning</a:t>
            </a:r>
          </a:p>
          <a:p>
            <a:r>
              <a:rPr lang="en-US" dirty="0" smtClean="0"/>
              <a:t>	2s—The Teacher Effects Pattern</a:t>
            </a:r>
          </a:p>
          <a:p>
            <a:r>
              <a:rPr lang="en-US" dirty="0" smtClean="0"/>
              <a:t>	3s—The Cognitive Strategies Meaning</a:t>
            </a:r>
          </a:p>
          <a:p>
            <a:r>
              <a:rPr lang="en-US" dirty="0"/>
              <a:t>	</a:t>
            </a:r>
            <a:r>
              <a:rPr lang="en-US" dirty="0" smtClean="0"/>
              <a:t>4s—</a:t>
            </a:r>
            <a:r>
              <a:rPr lang="en-US" dirty="0" err="1" smtClean="0"/>
              <a:t>Distar</a:t>
            </a:r>
            <a:r>
              <a:rPr lang="en-US" dirty="0" smtClean="0"/>
              <a:t> Meaning</a:t>
            </a:r>
          </a:p>
          <a:p>
            <a:r>
              <a:rPr lang="en-US" dirty="0" smtClean="0"/>
              <a:t>	5s—The Undesirable Teaching Meaning and Conclusion</a:t>
            </a:r>
          </a:p>
          <a:p>
            <a:r>
              <a:rPr lang="en-US" dirty="0" smtClean="0"/>
              <a:t>4. Everyone reads the Introduction.</a:t>
            </a:r>
          </a:p>
          <a:p>
            <a:r>
              <a:rPr lang="en-US" dirty="0" smtClean="0"/>
              <a:t>5. Read the section assigned and when finished reading discuss with your like-number partners the Most Valuable Points in your section.</a:t>
            </a:r>
          </a:p>
          <a:p>
            <a:r>
              <a:rPr lang="en-US" dirty="0" smtClean="0"/>
              <a:t>6. Decide who will share to the rest of the group.</a:t>
            </a:r>
          </a:p>
          <a:p>
            <a:r>
              <a:rPr lang="en-US" dirty="0" smtClean="0"/>
              <a:t>7. Groups share out MVPs for their section.</a:t>
            </a:r>
          </a:p>
          <a:p>
            <a:endParaRPr lang="en-US" dirty="0"/>
          </a:p>
        </p:txBody>
      </p:sp>
      <p:pic>
        <p:nvPicPr>
          <p:cNvPr id="2050" name="Picture 2" descr="C:\Users\pcarte\AppData\Local\Microsoft\Windows\Temporary Internet Files\Content.IE5\0FWGFMKL\MC90025122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165" y="4876800"/>
            <a:ext cx="1826057" cy="117768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9075" y="228600"/>
            <a:ext cx="1152525"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03797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533400" y="1371600"/>
            <a:ext cx="2286000" cy="1444625"/>
          </a:xfrm>
          <a:prstGeom prst="roundRect">
            <a:avLst>
              <a:gd name="adj" fmla="val 16667"/>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US" altLang="en-US" sz="1400" dirty="0">
                <a:solidFill>
                  <a:schemeClr val="bg1"/>
                </a:solidFill>
                <a:ea typeface="Calibri" pitchFamily="34" charset="0"/>
                <a:cs typeface="Times New Roman" pitchFamily="18" charset="0"/>
              </a:rPr>
              <a:t>What ?</a:t>
            </a:r>
            <a:endParaRPr lang="en-US" altLang="en-US" sz="1400" dirty="0">
              <a:solidFill>
                <a:schemeClr val="bg1"/>
              </a:solidFill>
              <a:latin typeface="Arial" pitchFamily="34" charset="0"/>
              <a:cs typeface="Arial" pitchFamily="34" charset="0"/>
            </a:endParaRPr>
          </a:p>
          <a:p>
            <a:pPr algn="ctr" eaLnBrk="0" fontAlgn="base" hangingPunct="0">
              <a:spcBef>
                <a:spcPct val="0"/>
              </a:spcBef>
              <a:spcAft>
                <a:spcPct val="0"/>
              </a:spcAft>
            </a:pPr>
            <a:r>
              <a:rPr lang="en-US" altLang="en-US" sz="1400" dirty="0">
                <a:solidFill>
                  <a:schemeClr val="bg1"/>
                </a:solidFill>
                <a:ea typeface="Calibri" pitchFamily="34" charset="0"/>
                <a:cs typeface="Times New Roman" pitchFamily="18" charset="0"/>
              </a:rPr>
              <a:t>Objectively list key ideas and interpretations from the reading</a:t>
            </a:r>
            <a:endParaRPr lang="en-US" altLang="en-US" sz="1400" dirty="0">
              <a:solidFill>
                <a:schemeClr val="bg1"/>
              </a:solidFill>
              <a:latin typeface="Arial" pitchFamily="34" charset="0"/>
              <a:cs typeface="Arial" pitchFamily="34" charset="0"/>
            </a:endParaRPr>
          </a:p>
        </p:txBody>
      </p:sp>
      <p:sp>
        <p:nvSpPr>
          <p:cNvPr id="3" name="Rounded Rectangle 3"/>
          <p:cNvSpPr>
            <a:spLocks noChangeArrowheads="1"/>
          </p:cNvSpPr>
          <p:nvPr/>
        </p:nvSpPr>
        <p:spPr bwMode="auto">
          <a:xfrm>
            <a:off x="3352800" y="1357884"/>
            <a:ext cx="2286000" cy="1444625"/>
          </a:xfrm>
          <a:prstGeom prst="roundRect">
            <a:avLst>
              <a:gd name="adj" fmla="val 16667"/>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US" altLang="en-US" sz="1400">
                <a:solidFill>
                  <a:schemeClr val="bg1"/>
                </a:solidFill>
                <a:ea typeface="Calibri" pitchFamily="34" charset="0"/>
                <a:cs typeface="Times New Roman" pitchFamily="18" charset="0"/>
              </a:rPr>
              <a:t>So What?</a:t>
            </a:r>
            <a:endParaRPr lang="en-US" altLang="en-US" sz="1400">
              <a:solidFill>
                <a:schemeClr val="bg1"/>
              </a:solidFill>
              <a:latin typeface="Arial" pitchFamily="34" charset="0"/>
              <a:cs typeface="Arial" pitchFamily="34" charset="0"/>
            </a:endParaRPr>
          </a:p>
          <a:p>
            <a:pPr algn="ctr" eaLnBrk="0" fontAlgn="base" hangingPunct="0">
              <a:spcBef>
                <a:spcPct val="0"/>
              </a:spcBef>
              <a:spcAft>
                <a:spcPct val="0"/>
              </a:spcAft>
            </a:pPr>
            <a:r>
              <a:rPr lang="en-US" altLang="en-US" sz="1400">
                <a:solidFill>
                  <a:schemeClr val="bg1"/>
                </a:solidFill>
                <a:ea typeface="Calibri" pitchFamily="34" charset="0"/>
                <a:cs typeface="Times New Roman" pitchFamily="18" charset="0"/>
              </a:rPr>
              <a:t> What did you learn?</a:t>
            </a:r>
            <a:endParaRPr lang="en-US" altLang="en-US" sz="1400">
              <a:solidFill>
                <a:schemeClr val="bg1"/>
              </a:solidFill>
              <a:latin typeface="Arial" pitchFamily="34" charset="0"/>
              <a:cs typeface="Arial" pitchFamily="34" charset="0"/>
            </a:endParaRPr>
          </a:p>
        </p:txBody>
      </p:sp>
      <p:sp>
        <p:nvSpPr>
          <p:cNvPr id="4" name="Rounded Rectangle 4"/>
          <p:cNvSpPr>
            <a:spLocks noChangeArrowheads="1"/>
          </p:cNvSpPr>
          <p:nvPr/>
        </p:nvSpPr>
        <p:spPr bwMode="auto">
          <a:xfrm>
            <a:off x="6148387" y="1371600"/>
            <a:ext cx="2309813" cy="1447800"/>
          </a:xfrm>
          <a:prstGeom prst="roundRect">
            <a:avLst>
              <a:gd name="adj" fmla="val 16667"/>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US" altLang="en-US" sz="1400" dirty="0">
                <a:solidFill>
                  <a:schemeClr val="bg1"/>
                </a:solidFill>
                <a:ea typeface="Calibri" pitchFamily="34" charset="0"/>
                <a:cs typeface="Times New Roman" pitchFamily="18" charset="0"/>
              </a:rPr>
              <a:t>Now What?</a:t>
            </a:r>
            <a:endParaRPr lang="en-US" altLang="en-US" sz="1400" dirty="0">
              <a:solidFill>
                <a:schemeClr val="bg1"/>
              </a:solidFill>
              <a:latin typeface="Arial" pitchFamily="34" charset="0"/>
              <a:cs typeface="Arial" pitchFamily="34" charset="0"/>
            </a:endParaRPr>
          </a:p>
          <a:p>
            <a:pPr algn="ctr" eaLnBrk="0" fontAlgn="base" hangingPunct="0">
              <a:spcBef>
                <a:spcPct val="0"/>
              </a:spcBef>
              <a:spcAft>
                <a:spcPct val="0"/>
              </a:spcAft>
            </a:pPr>
            <a:r>
              <a:rPr lang="en-US" altLang="en-US" sz="1400" dirty="0">
                <a:solidFill>
                  <a:schemeClr val="bg1"/>
                </a:solidFill>
                <a:ea typeface="Calibri" pitchFamily="34" charset="0"/>
                <a:cs typeface="Times New Roman" pitchFamily="18" charset="0"/>
              </a:rPr>
              <a:t>What are </a:t>
            </a:r>
            <a:r>
              <a:rPr lang="en-US" altLang="en-US" sz="1400" b="1" dirty="0">
                <a:solidFill>
                  <a:schemeClr val="bg1"/>
                </a:solidFill>
                <a:ea typeface="Calibri" pitchFamily="34" charset="0"/>
                <a:cs typeface="Times New Roman" pitchFamily="18" charset="0"/>
              </a:rPr>
              <a:t>the implications?</a:t>
            </a:r>
            <a:r>
              <a:rPr lang="en-US" altLang="en-US" sz="1400" dirty="0">
                <a:solidFill>
                  <a:schemeClr val="bg1"/>
                </a:solidFill>
                <a:ea typeface="Calibri" pitchFamily="34" charset="0"/>
                <a:cs typeface="Times New Roman" pitchFamily="18" charset="0"/>
              </a:rPr>
              <a:t> What are the </a:t>
            </a:r>
            <a:r>
              <a:rPr lang="en-US" altLang="en-US" sz="1400" b="1" dirty="0">
                <a:solidFill>
                  <a:schemeClr val="bg1"/>
                </a:solidFill>
                <a:ea typeface="Calibri" pitchFamily="34" charset="0"/>
                <a:cs typeface="Times New Roman" pitchFamily="18" charset="0"/>
              </a:rPr>
              <a:t>applications </a:t>
            </a:r>
            <a:r>
              <a:rPr lang="en-US" altLang="en-US" sz="1400" dirty="0">
                <a:solidFill>
                  <a:schemeClr val="bg1"/>
                </a:solidFill>
                <a:ea typeface="Calibri" pitchFamily="34" charset="0"/>
                <a:cs typeface="Times New Roman" pitchFamily="18" charset="0"/>
              </a:rPr>
              <a:t>for your classroom/building?</a:t>
            </a:r>
            <a:endParaRPr lang="en-US" altLang="en-US" sz="1400" dirty="0">
              <a:solidFill>
                <a:schemeClr val="bg1"/>
              </a:solidFill>
              <a:latin typeface="Arial" pitchFamily="34" charset="0"/>
              <a:cs typeface="Arial" pitchFamily="34" charset="0"/>
            </a:endParaRPr>
          </a:p>
        </p:txBody>
      </p:sp>
      <p:sp>
        <p:nvSpPr>
          <p:cNvPr id="5" name="Flowchart: Process 4"/>
          <p:cNvSpPr/>
          <p:nvPr/>
        </p:nvSpPr>
        <p:spPr>
          <a:xfrm>
            <a:off x="533400" y="2936875"/>
            <a:ext cx="2286000" cy="3082925"/>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fontAlgn="base">
              <a:spcBef>
                <a:spcPct val="0"/>
              </a:spcBef>
              <a:spcAft>
                <a:spcPct val="0"/>
              </a:spcAft>
            </a:pPr>
            <a:endParaRPr lang="en-US">
              <a:solidFill>
                <a:prstClr val="white"/>
              </a:solidFill>
            </a:endParaRPr>
          </a:p>
        </p:txBody>
      </p:sp>
      <p:sp>
        <p:nvSpPr>
          <p:cNvPr id="10" name="Right Arrow 9"/>
          <p:cNvSpPr/>
          <p:nvPr/>
        </p:nvSpPr>
        <p:spPr>
          <a:xfrm>
            <a:off x="2971800" y="2003996"/>
            <a:ext cx="19636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fontAlgn="base">
              <a:spcBef>
                <a:spcPct val="0"/>
              </a:spcBef>
              <a:spcAft>
                <a:spcPct val="0"/>
              </a:spcAft>
            </a:pPr>
            <a:endParaRPr lang="en-US">
              <a:solidFill>
                <a:prstClr val="white"/>
              </a:solidFill>
            </a:endParaRPr>
          </a:p>
        </p:txBody>
      </p:sp>
      <p:sp>
        <p:nvSpPr>
          <p:cNvPr id="13" name="Rectangle 1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a:solidFill>
                <a:prstClr val="black"/>
              </a:solidFill>
              <a:latin typeface="Arial" pitchFamily="34" charset="0"/>
              <a:cs typeface="Arial" pitchFamily="34" charset="0"/>
            </a:endParaRPr>
          </a:p>
        </p:txBody>
      </p:sp>
      <p:sp>
        <p:nvSpPr>
          <p:cNvPr id="15" name="Title 14"/>
          <p:cNvSpPr>
            <a:spLocks noGrp="1"/>
          </p:cNvSpPr>
          <p:nvPr>
            <p:ph type="title"/>
          </p:nvPr>
        </p:nvSpPr>
        <p:spPr>
          <a:xfrm>
            <a:off x="457200" y="457200"/>
            <a:ext cx="8229600" cy="715962"/>
          </a:xfrm>
        </p:spPr>
        <p:txBody>
          <a:bodyPr/>
          <a:lstStyle/>
          <a:p>
            <a:r>
              <a:rPr lang="en-US" sz="3200" dirty="0" smtClean="0"/>
              <a:t>What – So What – Now What Reflection Tool</a:t>
            </a:r>
            <a:endParaRPr lang="en-US" sz="3200" dirty="0"/>
          </a:p>
        </p:txBody>
      </p:sp>
      <p:sp>
        <p:nvSpPr>
          <p:cNvPr id="17" name="Flowchart: Process 16"/>
          <p:cNvSpPr/>
          <p:nvPr/>
        </p:nvSpPr>
        <p:spPr>
          <a:xfrm>
            <a:off x="3352800" y="2936875"/>
            <a:ext cx="2286000" cy="3082925"/>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fontAlgn="base">
              <a:spcBef>
                <a:spcPct val="0"/>
              </a:spcBef>
              <a:spcAft>
                <a:spcPct val="0"/>
              </a:spcAft>
            </a:pPr>
            <a:endParaRPr lang="en-US">
              <a:solidFill>
                <a:prstClr val="white"/>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8387" y="2895600"/>
            <a:ext cx="2309813" cy="310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75" y="2003996"/>
            <a:ext cx="225425"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65397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Questions</a:t>
            </a:r>
            <a:endParaRPr lang="en-US" dirty="0"/>
          </a:p>
        </p:txBody>
      </p:sp>
      <p:sp>
        <p:nvSpPr>
          <p:cNvPr id="3" name="Content Placeholder 2"/>
          <p:cNvSpPr>
            <a:spLocks noGrp="1"/>
          </p:cNvSpPr>
          <p:nvPr>
            <p:ph idx="1"/>
          </p:nvPr>
        </p:nvSpPr>
        <p:spPr>
          <a:xfrm>
            <a:off x="873488" y="2057400"/>
            <a:ext cx="7551041" cy="4038600"/>
          </a:xfrm>
        </p:spPr>
        <p:txBody>
          <a:bodyPr/>
          <a:lstStyle/>
          <a:p>
            <a:pPr>
              <a:spcAft>
                <a:spcPts val="3000"/>
              </a:spcAft>
            </a:pPr>
            <a:r>
              <a:rPr lang="en-US" dirty="0" smtClean="0"/>
              <a:t>What makes Direct Instruction effective?</a:t>
            </a:r>
          </a:p>
          <a:p>
            <a:pPr>
              <a:spcAft>
                <a:spcPts val="3000"/>
              </a:spcAft>
            </a:pPr>
            <a:r>
              <a:rPr lang="en-US" dirty="0" smtClean="0"/>
              <a:t>How might I use Direct Instruction?</a:t>
            </a:r>
          </a:p>
          <a:p>
            <a:pPr>
              <a:spcAft>
                <a:spcPts val="3000"/>
              </a:spcAft>
            </a:pPr>
            <a:endParaRPr lang="en-US" dirty="0" smtClean="0"/>
          </a:p>
          <a:p>
            <a:pPr>
              <a:spcAft>
                <a:spcPts val="3000"/>
              </a:spcAft>
            </a:pPr>
            <a:endParaRPr lang="en-US" dirty="0"/>
          </a:p>
        </p:txBody>
      </p:sp>
      <p:grpSp>
        <p:nvGrpSpPr>
          <p:cNvPr id="4" name="Group 3"/>
          <p:cNvGrpSpPr/>
          <p:nvPr/>
        </p:nvGrpSpPr>
        <p:grpSpPr>
          <a:xfrm>
            <a:off x="7917559" y="228600"/>
            <a:ext cx="1151858" cy="914400"/>
            <a:chOff x="4917637" y="2238267"/>
            <a:chExt cx="1151858" cy="914400"/>
          </a:xfrm>
        </p:grpSpPr>
        <p:sp>
          <p:nvSpPr>
            <p:cNvPr id="5" name="Rectangle 4"/>
            <p:cNvSpPr/>
            <p:nvPr/>
          </p:nvSpPr>
          <p:spPr>
            <a:xfrm>
              <a:off x="4986596" y="2238267"/>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0" descr="C:\Users\dayad\Desktop\moedusail graphics\icons not buttons\essential question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7637" y="2283987"/>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37443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66800"/>
            <a:ext cx="8305800" cy="4524315"/>
          </a:xfrm>
          <a:prstGeom prst="rect">
            <a:avLst/>
          </a:prstGeom>
        </p:spPr>
        <p:txBody>
          <a:bodyPr wrap="square">
            <a:spAutoFit/>
          </a:bodyPr>
          <a:lstStyle/>
          <a:p>
            <a:r>
              <a:rPr lang="en-US" sz="3200" dirty="0"/>
              <a:t>According to the </a:t>
            </a:r>
            <a:r>
              <a:rPr lang="en-US" sz="3200" dirty="0">
                <a:hlinkClick r:id="rId2"/>
              </a:rPr>
              <a:t>National Institute for Direct </a:t>
            </a:r>
            <a:r>
              <a:rPr lang="en-US" sz="3200" dirty="0" smtClean="0">
                <a:hlinkClick r:id="rId2"/>
              </a:rPr>
              <a:t>Instruction</a:t>
            </a:r>
            <a:r>
              <a:rPr lang="en-US" sz="3200" dirty="0" smtClean="0"/>
              <a:t>, Direct </a:t>
            </a:r>
            <a:r>
              <a:rPr lang="en-US" sz="3200" dirty="0"/>
              <a:t>Instruction is a model for teaching that emphasizes </a:t>
            </a:r>
            <a:r>
              <a:rPr lang="en-US" sz="3200" dirty="0">
                <a:solidFill>
                  <a:srgbClr val="FF0000"/>
                </a:solidFill>
              </a:rPr>
              <a:t>well-developed and carefully planned lessons </a:t>
            </a:r>
            <a:r>
              <a:rPr lang="en-US" sz="3200" dirty="0"/>
              <a:t>designed around </a:t>
            </a:r>
            <a:r>
              <a:rPr lang="en-US" sz="3200" dirty="0">
                <a:solidFill>
                  <a:srgbClr val="FF0000"/>
                </a:solidFill>
              </a:rPr>
              <a:t>small learning increments </a:t>
            </a:r>
            <a:r>
              <a:rPr lang="en-US" sz="3200" dirty="0"/>
              <a:t>and clearly defined and prescribed teaching tasks. It is based on the theory that </a:t>
            </a:r>
            <a:r>
              <a:rPr lang="en-US" sz="3200" dirty="0" smtClean="0"/>
              <a:t>eliminating misinterpretations through clear </a:t>
            </a:r>
            <a:r>
              <a:rPr lang="en-US" sz="3200" dirty="0"/>
              <a:t>instruction  can greatly improve and accelerate learning. </a:t>
            </a:r>
          </a:p>
        </p:txBody>
      </p:sp>
    </p:spTree>
    <p:extLst>
      <p:ext uri="{BB962C8B-B14F-4D97-AF65-F5344CB8AC3E}">
        <p14:creationId xmlns:p14="http://schemas.microsoft.com/office/powerpoint/2010/main" val="40734937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Visible Learning</a:t>
            </a:r>
            <a:endParaRPr lang="en-US" dirty="0"/>
          </a:p>
        </p:txBody>
      </p:sp>
      <p:sp>
        <p:nvSpPr>
          <p:cNvPr id="3" name="Content Placeholder 2"/>
          <p:cNvSpPr>
            <a:spLocks noGrp="1"/>
          </p:cNvSpPr>
          <p:nvPr>
            <p:ph idx="1"/>
          </p:nvPr>
        </p:nvSpPr>
        <p:spPr>
          <a:xfrm>
            <a:off x="685800" y="1981200"/>
            <a:ext cx="7924800" cy="2667000"/>
          </a:xfrm>
        </p:spPr>
        <p:txBody>
          <a:bodyPr/>
          <a:lstStyle/>
          <a:p>
            <a:pPr marL="0" indent="0">
              <a:buNone/>
            </a:pPr>
            <a:r>
              <a:rPr lang="en-US" sz="4000" b="1" dirty="0" smtClean="0">
                <a:solidFill>
                  <a:schemeClr val="accent3">
                    <a:lumMod val="60000"/>
                    <a:lumOff val="40000"/>
                  </a:schemeClr>
                </a:solidFill>
              </a:rPr>
              <a:t>John Hattie says, “Lesson plans show deliberate efforts to develop assessment-capable, visible learners.”</a:t>
            </a:r>
          </a:p>
          <a:p>
            <a:pPr marL="0" indent="0">
              <a:buNone/>
            </a:pPr>
            <a:endParaRPr lang="en-US" sz="4000" dirty="0">
              <a:solidFill>
                <a:schemeClr val="accent3">
                  <a:lumMod val="60000"/>
                  <a:lumOff val="40000"/>
                </a:schemeClr>
              </a:solidFill>
            </a:endParaRPr>
          </a:p>
          <a:p>
            <a:pPr marL="0" indent="0" algn="r">
              <a:buNone/>
            </a:pPr>
            <a:r>
              <a:rPr lang="en-US" sz="2400" dirty="0" smtClean="0">
                <a:solidFill>
                  <a:schemeClr val="accent3">
                    <a:lumMod val="60000"/>
                    <a:lumOff val="40000"/>
                  </a:schemeClr>
                </a:solidFill>
              </a:rPr>
              <a:t>Hattie, J. (2009). </a:t>
            </a:r>
            <a:r>
              <a:rPr lang="en-US" sz="2400" i="1" dirty="0" smtClean="0">
                <a:solidFill>
                  <a:schemeClr val="accent3">
                    <a:lumMod val="60000"/>
                    <a:lumOff val="40000"/>
                  </a:schemeClr>
                </a:solidFill>
              </a:rPr>
              <a:t>Visible Learning</a:t>
            </a:r>
            <a:r>
              <a:rPr lang="en-US" sz="2400" dirty="0" smtClean="0">
                <a:solidFill>
                  <a:schemeClr val="accent3">
                    <a:lumMod val="60000"/>
                    <a:lumOff val="40000"/>
                  </a:schemeClr>
                </a:solidFill>
              </a:rPr>
              <a:t>.  </a:t>
            </a:r>
            <a:endParaRPr lang="en-US" sz="2400" dirty="0">
              <a:solidFill>
                <a:schemeClr val="accent3">
                  <a:lumMod val="60000"/>
                  <a:lumOff val="40000"/>
                </a:schemeClr>
              </a:solidFill>
            </a:endParaRPr>
          </a:p>
        </p:txBody>
      </p:sp>
    </p:spTree>
    <p:extLst>
      <p:ext uri="{BB962C8B-B14F-4D97-AF65-F5344CB8AC3E}">
        <p14:creationId xmlns:p14="http://schemas.microsoft.com/office/powerpoint/2010/main" val="1061451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343400"/>
          </a:xfrm>
        </p:spPr>
        <p:txBody>
          <a:bodyPr/>
          <a:lstStyle/>
          <a:p>
            <a:pPr marL="0" indent="0">
              <a:buNone/>
            </a:pPr>
            <a:r>
              <a:rPr lang="en-US" dirty="0" smtClean="0"/>
              <a:t>“In a nutshell:  The teacher decides the learning intentions and success criteria, makes them transparent to the students, demonstrates them by modeling, evaluates if they understand what they have been told by checking for understanding, and re-telling them what they have been told by tying it all together with closure.”  </a:t>
            </a:r>
          </a:p>
          <a:p>
            <a:pPr marL="0" indent="0">
              <a:spcBef>
                <a:spcPts val="2400"/>
              </a:spcBef>
              <a:buNone/>
            </a:pPr>
            <a:r>
              <a:rPr lang="en-US" sz="2000" dirty="0"/>
              <a:t> </a:t>
            </a:r>
            <a:r>
              <a:rPr lang="en-US" sz="2000" dirty="0" smtClean="0"/>
              <a:t>                        Hattie, J. (2009). </a:t>
            </a:r>
            <a:r>
              <a:rPr lang="en-US" sz="2000" i="1" dirty="0" smtClean="0"/>
              <a:t>Visible Learning. Routledge: New York. </a:t>
            </a:r>
            <a:r>
              <a:rPr lang="en-US" sz="2000" i="1" dirty="0"/>
              <a:t>p</a:t>
            </a:r>
            <a:r>
              <a:rPr lang="en-US" sz="2000" i="1" dirty="0" smtClean="0"/>
              <a:t>. </a:t>
            </a:r>
            <a:r>
              <a:rPr lang="en-US" sz="2000" dirty="0" smtClean="0"/>
              <a:t>206 </a:t>
            </a:r>
            <a:endParaRPr lang="en-US" sz="2000" dirty="0"/>
          </a:p>
        </p:txBody>
      </p:sp>
    </p:spTree>
    <p:extLst>
      <p:ext uri="{BB962C8B-B14F-4D97-AF65-F5344CB8AC3E}">
        <p14:creationId xmlns:p14="http://schemas.microsoft.com/office/powerpoint/2010/main" val="1091055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381000" y="990600"/>
            <a:ext cx="8458200" cy="369332"/>
          </a:xfrm>
          <a:prstGeom prst="rect">
            <a:avLst/>
          </a:prstGeom>
          <a:noFill/>
        </p:spPr>
        <p:txBody>
          <a:bodyPr wrap="square" rtlCol="0">
            <a:spAutoFit/>
          </a:bodyPr>
          <a:lstStyle/>
          <a:p>
            <a:r>
              <a:rPr lang="en-US" dirty="0" smtClean="0"/>
              <a:t>.  </a:t>
            </a:r>
            <a:endParaRPr lang="en-US" dirty="0"/>
          </a:p>
        </p:txBody>
      </p:sp>
      <p:sp>
        <p:nvSpPr>
          <p:cNvPr id="3" name="Rectangle 2"/>
          <p:cNvSpPr/>
          <p:nvPr/>
        </p:nvSpPr>
        <p:spPr>
          <a:xfrm>
            <a:off x="381000" y="1255038"/>
            <a:ext cx="8458200" cy="3785652"/>
          </a:xfrm>
          <a:prstGeom prst="rect">
            <a:avLst/>
          </a:prstGeom>
        </p:spPr>
        <p:txBody>
          <a:bodyPr wrap="square">
            <a:spAutoFit/>
          </a:bodyPr>
          <a:lstStyle/>
          <a:p>
            <a:pPr marL="342900" lvl="0" indent="-342900" eaLnBrk="0" hangingPunct="0">
              <a:spcBef>
                <a:spcPct val="20000"/>
              </a:spcBef>
              <a:buClr>
                <a:srgbClr val="0D4170"/>
              </a:buClr>
              <a:buFont typeface="Wingdings" pitchFamily="2" charset="2"/>
              <a:buChar char="q"/>
            </a:pPr>
            <a:r>
              <a:rPr lang="en-US" sz="2400" dirty="0">
                <a:solidFill>
                  <a:prstClr val="black"/>
                </a:solidFill>
                <a:latin typeface="+mn-lt"/>
              </a:rPr>
              <a:t>2.  Direct Instruction as described by John Hattie </a:t>
            </a:r>
            <a:r>
              <a:rPr lang="en-US" sz="2400" dirty="0" smtClean="0">
                <a:solidFill>
                  <a:prstClr val="black"/>
                </a:solidFill>
                <a:latin typeface="+mn-lt"/>
              </a:rPr>
              <a:t>in </a:t>
            </a:r>
            <a:r>
              <a:rPr lang="en-US" sz="2400" i="1" dirty="0" smtClean="0">
                <a:solidFill>
                  <a:prstClr val="black"/>
                </a:solidFill>
                <a:latin typeface="+mn-lt"/>
              </a:rPr>
              <a:t>Visible Learning</a:t>
            </a:r>
            <a:r>
              <a:rPr lang="en-US" sz="2400" dirty="0" smtClean="0">
                <a:solidFill>
                  <a:prstClr val="black"/>
                </a:solidFill>
                <a:latin typeface="+mn-lt"/>
              </a:rPr>
              <a:t> is </a:t>
            </a:r>
            <a:r>
              <a:rPr lang="en-US" sz="2400" dirty="0">
                <a:solidFill>
                  <a:prstClr val="black"/>
                </a:solidFill>
                <a:latin typeface="+mn-lt"/>
              </a:rPr>
              <a:t>also about creating effective and engaging </a:t>
            </a:r>
            <a:r>
              <a:rPr lang="en-US" sz="2400" dirty="0" smtClean="0">
                <a:solidFill>
                  <a:prstClr val="black"/>
                </a:solidFill>
                <a:latin typeface="+mn-lt"/>
              </a:rPr>
              <a:t>lesson/unit plans.  He has detailed explanations about the seven major steps involved in this explanation of Direct Instruction (205-206).   Because the CW work is focused on </a:t>
            </a:r>
            <a:r>
              <a:rPr lang="en-US" sz="2400" b="1" dirty="0" smtClean="0">
                <a:solidFill>
                  <a:prstClr val="black"/>
                </a:solidFill>
                <a:latin typeface="+mn-lt"/>
              </a:rPr>
              <a:t>practice </a:t>
            </a:r>
            <a:r>
              <a:rPr lang="en-US" sz="2400" dirty="0" smtClean="0">
                <a:solidFill>
                  <a:prstClr val="black"/>
                </a:solidFill>
                <a:latin typeface="+mn-lt"/>
              </a:rPr>
              <a:t>instead of an </a:t>
            </a:r>
            <a:r>
              <a:rPr lang="en-US" sz="2400" b="1" dirty="0" smtClean="0">
                <a:solidFill>
                  <a:prstClr val="black"/>
                </a:solidFill>
                <a:latin typeface="+mn-lt"/>
              </a:rPr>
              <a:t>instructional strategy</a:t>
            </a:r>
            <a:r>
              <a:rPr lang="en-US" sz="2400" dirty="0" smtClean="0">
                <a:solidFill>
                  <a:prstClr val="black"/>
                </a:solidFill>
                <a:latin typeface="+mn-lt"/>
              </a:rPr>
              <a:t>, this module addresses the description of Direct Instruction with relation to effective unit plans. This module does not contain information about specific Direct Instruction programs such as DISTAR or </a:t>
            </a:r>
            <a:r>
              <a:rPr lang="en-US" sz="2400" dirty="0" err="1" smtClean="0">
                <a:solidFill>
                  <a:prstClr val="black"/>
                </a:solidFill>
                <a:latin typeface="+mn-lt"/>
              </a:rPr>
              <a:t>Fundations</a:t>
            </a:r>
            <a:r>
              <a:rPr lang="en-US" sz="2400" dirty="0" smtClean="0">
                <a:solidFill>
                  <a:prstClr val="black"/>
                </a:solidFill>
                <a:latin typeface="+mn-lt"/>
              </a:rPr>
              <a:t>.</a:t>
            </a:r>
            <a:endParaRPr lang="en-US" sz="2400" dirty="0">
              <a:solidFill>
                <a:prstClr val="black"/>
              </a:solidFill>
              <a:latin typeface="+mn-lt"/>
            </a:endParaRPr>
          </a:p>
        </p:txBody>
      </p:sp>
    </p:spTree>
    <p:extLst>
      <p:ext uri="{BB962C8B-B14F-4D97-AF65-F5344CB8AC3E}">
        <p14:creationId xmlns:p14="http://schemas.microsoft.com/office/powerpoint/2010/main" val="3850305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Overview of the </a:t>
            </a:r>
            <a:r>
              <a:rPr lang="en-US" dirty="0" smtClean="0"/>
              <a:t>Topic</a:t>
            </a:r>
            <a:endParaRPr lang="en-US" dirty="0"/>
          </a:p>
        </p:txBody>
      </p:sp>
      <p:sp>
        <p:nvSpPr>
          <p:cNvPr id="3" name="Subtitle 2"/>
          <p:cNvSpPr>
            <a:spLocks noGrp="1"/>
          </p:cNvSpPr>
          <p:nvPr>
            <p:ph type="subTitle" idx="1"/>
          </p:nvPr>
        </p:nvSpPr>
        <p:spPr/>
        <p:txBody>
          <a:bodyPr/>
          <a:lstStyle/>
          <a:p>
            <a:r>
              <a:rPr lang="en-US" dirty="0" smtClean="0"/>
              <a:t>Direct Instruction based on the work of John Hattie in </a:t>
            </a:r>
            <a:r>
              <a:rPr lang="en-US" i="1" dirty="0" smtClean="0"/>
              <a:t>Visible Learning</a:t>
            </a:r>
            <a:r>
              <a:rPr lang="en-US" dirty="0" smtClean="0"/>
              <a:t>, 2009</a:t>
            </a:r>
            <a:endParaRPr lang="en-US" dirty="0"/>
          </a:p>
        </p:txBody>
      </p:sp>
      <p:pic>
        <p:nvPicPr>
          <p:cNvPr id="5" name="Picture 20" descr="C:\Users\dayad\Desktop\moedusail graphics\icons not buttons\effective instru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0975" y="200025"/>
            <a:ext cx="1151859"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560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Picture 112"/>
          <p:cNvPicPr>
            <a:picLocks noChangeAspect="1"/>
          </p:cNvPicPr>
          <p:nvPr/>
        </p:nvPicPr>
        <p:blipFill>
          <a:blip r:embed="rId3"/>
          <a:stretch>
            <a:fillRect/>
          </a:stretch>
        </p:blipFill>
        <p:spPr>
          <a:xfrm>
            <a:off x="0" y="152400"/>
            <a:ext cx="9119616" cy="6705600"/>
          </a:xfrm>
          <a:prstGeom prst="rect">
            <a:avLst/>
          </a:prstGeom>
          <a:solidFill>
            <a:schemeClr val="bg1"/>
          </a:solidFill>
        </p:spPr>
      </p:pic>
    </p:spTree>
    <p:extLst>
      <p:ext uri="{BB962C8B-B14F-4D97-AF65-F5344CB8AC3E}">
        <p14:creationId xmlns:p14="http://schemas.microsoft.com/office/powerpoint/2010/main" val="34779712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Learner Objectives</a:t>
            </a:r>
            <a:endParaRPr lang="en-US" dirty="0"/>
          </a:p>
        </p:txBody>
      </p:sp>
      <p:sp>
        <p:nvSpPr>
          <p:cNvPr id="3" name="Content Placeholder 2"/>
          <p:cNvSpPr>
            <a:spLocks noGrp="1"/>
          </p:cNvSpPr>
          <p:nvPr>
            <p:ph idx="1"/>
          </p:nvPr>
        </p:nvSpPr>
        <p:spPr>
          <a:xfrm>
            <a:off x="685800" y="1676400"/>
            <a:ext cx="7772400" cy="3962397"/>
          </a:xfrm>
        </p:spPr>
        <p:txBody>
          <a:bodyPr/>
          <a:lstStyle/>
          <a:p>
            <a:r>
              <a:rPr lang="en-US" dirty="0" smtClean="0"/>
              <a:t>Increase knowledge and understanding of Direct Instruction.</a:t>
            </a:r>
          </a:p>
          <a:p>
            <a:pPr>
              <a:spcBef>
                <a:spcPts val="1200"/>
              </a:spcBef>
            </a:pPr>
            <a:r>
              <a:rPr lang="en-US" dirty="0" smtClean="0"/>
              <a:t>Learn how to apply the principles of Direct Instruction in the classroom/building.</a:t>
            </a:r>
          </a:p>
          <a:p>
            <a:pPr>
              <a:spcBef>
                <a:spcPts val="1200"/>
              </a:spcBef>
            </a:pPr>
            <a:r>
              <a:rPr lang="en-US" dirty="0" smtClean="0"/>
              <a:t>Learn how to self-assess effective implementation of the seven steps of Direct Instruction.</a:t>
            </a:r>
          </a:p>
          <a:p>
            <a:endParaRPr lang="en-US" dirty="0"/>
          </a:p>
        </p:txBody>
      </p:sp>
    </p:spTree>
    <p:extLst>
      <p:ext uri="{BB962C8B-B14F-4D97-AF65-F5344CB8AC3E}">
        <p14:creationId xmlns:p14="http://schemas.microsoft.com/office/powerpoint/2010/main" val="4509226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Direct Instruction?</a:t>
            </a:r>
            <a:endParaRPr lang="en-US" dirty="0"/>
          </a:p>
        </p:txBody>
      </p:sp>
      <p:sp>
        <p:nvSpPr>
          <p:cNvPr id="3" name="Content Placeholder 2"/>
          <p:cNvSpPr>
            <a:spLocks noGrp="1"/>
          </p:cNvSpPr>
          <p:nvPr>
            <p:ph idx="1"/>
          </p:nvPr>
        </p:nvSpPr>
        <p:spPr>
          <a:xfrm>
            <a:off x="381000" y="1676400"/>
            <a:ext cx="8458200" cy="3886200"/>
          </a:xfrm>
        </p:spPr>
        <p:txBody>
          <a:bodyPr/>
          <a:lstStyle/>
          <a:p>
            <a:pPr marL="0" indent="0">
              <a:buNone/>
            </a:pPr>
            <a:r>
              <a:rPr lang="en-US" dirty="0" smtClean="0"/>
              <a:t>“Direct Instruction is the method that </a:t>
            </a:r>
            <a:r>
              <a:rPr lang="en-US" b="1" dirty="0" smtClean="0"/>
              <a:t>demonstrates the power of teachers</a:t>
            </a:r>
            <a:r>
              <a:rPr lang="en-US" dirty="0" smtClean="0"/>
              <a:t> working together to plan and critique a series of lessons, sharing understanding of progression, articulating intentions and success criteria, and attending to the impact on student and teacher learning.”</a:t>
            </a:r>
            <a:endParaRPr lang="en-US" sz="1200" dirty="0" smtClean="0"/>
          </a:p>
          <a:p>
            <a:pPr marL="0" indent="0" algn="ctr">
              <a:buNone/>
            </a:pPr>
            <a:endParaRPr lang="en-US" sz="1200" dirty="0"/>
          </a:p>
          <a:p>
            <a:pPr marL="0" indent="0" algn="r">
              <a:buNone/>
            </a:pPr>
            <a:r>
              <a:rPr lang="en-US" sz="2000" dirty="0" smtClean="0"/>
              <a:t>D.W. </a:t>
            </a:r>
            <a:r>
              <a:rPr lang="en-US" sz="2000" dirty="0" err="1" smtClean="0"/>
              <a:t>Carnine</a:t>
            </a:r>
            <a:r>
              <a:rPr lang="en-US" sz="2000" dirty="0" smtClean="0"/>
              <a:t>, 2000 </a:t>
            </a:r>
            <a:endParaRPr lang="en-US" sz="2000" dirty="0"/>
          </a:p>
        </p:txBody>
      </p:sp>
    </p:spTree>
    <p:extLst>
      <p:ext uri="{BB962C8B-B14F-4D97-AF65-F5344CB8AC3E}">
        <p14:creationId xmlns:p14="http://schemas.microsoft.com/office/powerpoint/2010/main" val="28725654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663"/>
            <a:ext cx="8229600" cy="846137"/>
          </a:xfrm>
        </p:spPr>
        <p:txBody>
          <a:bodyPr/>
          <a:lstStyle/>
          <a:p>
            <a:r>
              <a:rPr lang="en-US" dirty="0" smtClean="0"/>
              <a:t>Why Direct Instruction?</a:t>
            </a:r>
            <a:endParaRPr lang="en-US" dirty="0"/>
          </a:p>
        </p:txBody>
      </p:sp>
      <p:sp>
        <p:nvSpPr>
          <p:cNvPr id="3" name="Content Placeholder 2"/>
          <p:cNvSpPr>
            <a:spLocks noGrp="1"/>
          </p:cNvSpPr>
          <p:nvPr>
            <p:ph idx="1"/>
          </p:nvPr>
        </p:nvSpPr>
        <p:spPr>
          <a:xfrm>
            <a:off x="381000" y="1447800"/>
            <a:ext cx="8458200" cy="4419600"/>
          </a:xfrm>
        </p:spPr>
        <p:txBody>
          <a:bodyPr/>
          <a:lstStyle/>
          <a:p>
            <a:pPr marL="0" indent="0">
              <a:buNone/>
            </a:pPr>
            <a:r>
              <a:rPr lang="en-US" dirty="0" smtClean="0"/>
              <a:t>“When using Direct Instruction (DI) as the Framework for planning, the teacher increases his/her effectiveness by considering the seven elements as they “bring alive” the content or as they “scaffold” the learning needs of the students.”</a:t>
            </a:r>
          </a:p>
          <a:p>
            <a:pPr marL="0" indent="0">
              <a:buNone/>
            </a:pPr>
            <a:r>
              <a:rPr lang="en-US" b="1" i="1" dirty="0" smtClean="0"/>
              <a:t>Teacher decision making is the basis of this approach to teaching.</a:t>
            </a:r>
          </a:p>
          <a:p>
            <a:pPr marL="0" indent="0">
              <a:buNone/>
            </a:pPr>
            <a:endParaRPr lang="en-US" sz="800" b="1" i="1" dirty="0" smtClean="0"/>
          </a:p>
          <a:p>
            <a:pPr marL="0" indent="0" algn="r">
              <a:spcBef>
                <a:spcPts val="1800"/>
              </a:spcBef>
              <a:buNone/>
            </a:pPr>
            <a:r>
              <a:rPr lang="en-US" sz="2400" i="1" dirty="0" smtClean="0"/>
              <a:t>http:www.hope.edu/academic/education/wessman/2block/unit4</a:t>
            </a:r>
            <a:endParaRPr lang="en-US" sz="2400" dirty="0"/>
          </a:p>
        </p:txBody>
      </p:sp>
    </p:spTree>
    <p:extLst>
      <p:ext uri="{BB962C8B-B14F-4D97-AF65-F5344CB8AC3E}">
        <p14:creationId xmlns:p14="http://schemas.microsoft.com/office/powerpoint/2010/main" val="8441245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663"/>
            <a:ext cx="8229600" cy="769937"/>
          </a:xfrm>
        </p:spPr>
        <p:txBody>
          <a:bodyPr/>
          <a:lstStyle/>
          <a:p>
            <a:r>
              <a:rPr lang="en-US" dirty="0" smtClean="0"/>
              <a:t>Missouri Teacher Standards</a:t>
            </a:r>
            <a:endParaRPr lang="en-US" dirty="0"/>
          </a:p>
        </p:txBody>
      </p:sp>
      <p:sp>
        <p:nvSpPr>
          <p:cNvPr id="3" name="Content Placeholder 2"/>
          <p:cNvSpPr>
            <a:spLocks noGrp="1"/>
          </p:cNvSpPr>
          <p:nvPr>
            <p:ph idx="1"/>
          </p:nvPr>
        </p:nvSpPr>
        <p:spPr>
          <a:xfrm>
            <a:off x="457200" y="1371600"/>
            <a:ext cx="8305800" cy="4724400"/>
          </a:xfrm>
        </p:spPr>
        <p:txBody>
          <a:bodyPr/>
          <a:lstStyle/>
          <a:p>
            <a:r>
              <a:rPr lang="en-US" sz="2400" dirty="0" smtClean="0">
                <a:solidFill>
                  <a:srgbClr val="FF0000"/>
                </a:solidFill>
              </a:rPr>
              <a:t>Standard  1</a:t>
            </a:r>
            <a:r>
              <a:rPr lang="en-US" sz="2400" dirty="0" smtClean="0"/>
              <a:t>—Content Knowledge aligned with appropriate instruction</a:t>
            </a:r>
          </a:p>
          <a:p>
            <a:pPr marL="0" indent="0">
              <a:buNone/>
            </a:pPr>
            <a:r>
              <a:rPr lang="en-US" sz="2400" dirty="0"/>
              <a:t>	</a:t>
            </a:r>
            <a:r>
              <a:rPr lang="en-US" sz="2400" dirty="0" smtClean="0"/>
              <a:t>QI 1—Content knowledge and academic language</a:t>
            </a:r>
          </a:p>
          <a:p>
            <a:pPr marL="0" indent="0">
              <a:buNone/>
            </a:pPr>
            <a:r>
              <a:rPr lang="en-US" sz="2400" dirty="0" smtClean="0"/>
              <a:t>	QI 2—Engaging students in subject matter</a:t>
            </a:r>
          </a:p>
          <a:p>
            <a:r>
              <a:rPr lang="en-US" sz="2400" dirty="0" smtClean="0">
                <a:solidFill>
                  <a:srgbClr val="FF0000"/>
                </a:solidFill>
              </a:rPr>
              <a:t>Standard 2</a:t>
            </a:r>
            <a:r>
              <a:rPr lang="en-US" sz="2400" dirty="0" smtClean="0"/>
              <a:t>—Understanding and encouraging </a:t>
            </a:r>
            <a:r>
              <a:rPr lang="en-US" sz="2400" dirty="0"/>
              <a:t>s</a:t>
            </a:r>
            <a:r>
              <a:rPr lang="en-US" sz="2400" dirty="0" smtClean="0"/>
              <a:t>tudent </a:t>
            </a:r>
            <a:r>
              <a:rPr lang="en-US" sz="2400" dirty="0"/>
              <a:t>l</a:t>
            </a:r>
            <a:r>
              <a:rPr lang="en-US" sz="2400" dirty="0" smtClean="0"/>
              <a:t>earning, growth, and development</a:t>
            </a:r>
          </a:p>
          <a:p>
            <a:pPr marL="0" indent="0">
              <a:buNone/>
            </a:pPr>
            <a:r>
              <a:rPr lang="en-US" sz="2400" dirty="0" smtClean="0"/>
              <a:t>	QI 3—Theory of Learning</a:t>
            </a:r>
          </a:p>
          <a:p>
            <a:r>
              <a:rPr lang="en-US" sz="2400" dirty="0" smtClean="0">
                <a:solidFill>
                  <a:srgbClr val="FF0000"/>
                </a:solidFill>
              </a:rPr>
              <a:t>Standard 5</a:t>
            </a:r>
            <a:r>
              <a:rPr lang="en-US" sz="2400" dirty="0" smtClean="0"/>
              <a:t>—Creating a positive classroom environment for learning</a:t>
            </a:r>
          </a:p>
          <a:p>
            <a:pPr marL="0" indent="0">
              <a:buNone/>
            </a:pPr>
            <a:r>
              <a:rPr lang="en-US" sz="2400" dirty="0" smtClean="0"/>
              <a:t>	QI 1—Classroom management, motivation, and 			engagement</a:t>
            </a:r>
          </a:p>
          <a:p>
            <a:endParaRPr lang="en-US" dirty="0" smtClean="0"/>
          </a:p>
          <a:p>
            <a:pPr marL="0" indent="0">
              <a:buNone/>
            </a:pPr>
            <a:endParaRPr lang="en-US" dirty="0"/>
          </a:p>
        </p:txBody>
      </p:sp>
    </p:spTree>
    <p:extLst>
      <p:ext uri="{BB962C8B-B14F-4D97-AF65-F5344CB8AC3E}">
        <p14:creationId xmlns:p14="http://schemas.microsoft.com/office/powerpoint/2010/main" val="27278793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663"/>
            <a:ext cx="9144000" cy="1096962"/>
          </a:xfrm>
        </p:spPr>
        <p:txBody>
          <a:bodyPr/>
          <a:lstStyle/>
          <a:p>
            <a:r>
              <a:rPr lang="en-US" dirty="0" smtClean="0"/>
              <a:t>Direct Instruction &amp; </a:t>
            </a:r>
            <a:br>
              <a:rPr lang="en-US" dirty="0" smtClean="0"/>
            </a:br>
            <a:r>
              <a:rPr lang="en-US" dirty="0" smtClean="0"/>
              <a:t>Missouri Educator Principles</a:t>
            </a:r>
            <a:endParaRPr lang="en-US" dirty="0"/>
          </a:p>
        </p:txBody>
      </p:sp>
      <p:sp>
        <p:nvSpPr>
          <p:cNvPr id="4" name="Content Placeholder 3"/>
          <p:cNvSpPr>
            <a:spLocks noGrp="1"/>
          </p:cNvSpPr>
          <p:nvPr>
            <p:ph idx="1"/>
          </p:nvPr>
        </p:nvSpPr>
        <p:spPr>
          <a:xfrm>
            <a:off x="533400" y="1905000"/>
            <a:ext cx="8001000" cy="4130361"/>
          </a:xfrm>
          <a:prstGeom prst="rect">
            <a:avLst/>
          </a:prstGeom>
        </p:spPr>
        <p:txBody>
          <a:bodyPr wrap="square">
            <a:spAutoFit/>
          </a:bodyPr>
          <a:lstStyle/>
          <a:p>
            <a:pPr marL="742950" lvl="1" indent="-285750" eaLnBrk="0" fontAlgn="auto" hangingPunct="0">
              <a:spcBef>
                <a:spcPct val="20000"/>
              </a:spcBef>
              <a:spcAft>
                <a:spcPts val="0"/>
              </a:spcAft>
              <a:buFontTx/>
              <a:buChar char="–"/>
              <a:defRPr/>
            </a:pPr>
            <a:r>
              <a:rPr lang="en-US" sz="3200" kern="0" dirty="0">
                <a:solidFill>
                  <a:srgbClr val="FF0000"/>
                </a:solidFill>
                <a:latin typeface="Arial"/>
              </a:rPr>
              <a:t>Research-based and proven practices</a:t>
            </a:r>
          </a:p>
          <a:p>
            <a:pPr marL="742950" lvl="1" indent="-285750" eaLnBrk="0" fontAlgn="auto" hangingPunct="0">
              <a:spcBef>
                <a:spcPct val="20000"/>
              </a:spcBef>
              <a:spcAft>
                <a:spcPts val="0"/>
              </a:spcAft>
              <a:buFontTx/>
              <a:buChar char="–"/>
              <a:defRPr/>
            </a:pPr>
            <a:r>
              <a:rPr lang="en-US" sz="3200" kern="0" dirty="0">
                <a:solidFill>
                  <a:srgbClr val="FF0000"/>
                </a:solidFill>
                <a:latin typeface="Arial"/>
              </a:rPr>
              <a:t>Differentiated levels of performance</a:t>
            </a:r>
          </a:p>
          <a:p>
            <a:pPr marL="742950" lvl="1" indent="-285750" eaLnBrk="0" fontAlgn="auto" hangingPunct="0">
              <a:spcBef>
                <a:spcPct val="20000"/>
              </a:spcBef>
              <a:spcAft>
                <a:spcPts val="0"/>
              </a:spcAft>
              <a:buFontTx/>
              <a:buChar char="–"/>
              <a:defRPr/>
            </a:pPr>
            <a:r>
              <a:rPr lang="en-US" sz="3200" kern="0" dirty="0">
                <a:solidFill>
                  <a:schemeClr val="accent2"/>
                </a:solidFill>
                <a:latin typeface="Arial"/>
              </a:rPr>
              <a:t>Probationary period</a:t>
            </a:r>
          </a:p>
          <a:p>
            <a:pPr marL="742950" lvl="1" indent="-285750" eaLnBrk="0" fontAlgn="auto" hangingPunct="0">
              <a:spcBef>
                <a:spcPct val="20000"/>
              </a:spcBef>
              <a:spcAft>
                <a:spcPts val="0"/>
              </a:spcAft>
              <a:buFontTx/>
              <a:buChar char="–"/>
              <a:defRPr/>
            </a:pPr>
            <a:r>
              <a:rPr lang="en-US" sz="3200" kern="0" dirty="0">
                <a:solidFill>
                  <a:schemeClr val="accent2"/>
                </a:solidFill>
                <a:latin typeface="Arial"/>
              </a:rPr>
              <a:t>Growth in </a:t>
            </a:r>
            <a:r>
              <a:rPr lang="en-US" sz="3200" kern="0" dirty="0" smtClean="0">
                <a:solidFill>
                  <a:schemeClr val="accent2"/>
                </a:solidFill>
                <a:latin typeface="Arial"/>
              </a:rPr>
              <a:t>student </a:t>
            </a:r>
            <a:r>
              <a:rPr lang="en-US" sz="3200" kern="0" dirty="0">
                <a:solidFill>
                  <a:schemeClr val="accent2"/>
                </a:solidFill>
                <a:latin typeface="Arial"/>
              </a:rPr>
              <a:t>learning</a:t>
            </a:r>
          </a:p>
          <a:p>
            <a:pPr marL="742950" lvl="1" indent="-285750" eaLnBrk="0" fontAlgn="auto" hangingPunct="0">
              <a:spcBef>
                <a:spcPct val="20000"/>
              </a:spcBef>
              <a:spcAft>
                <a:spcPts val="0"/>
              </a:spcAft>
              <a:buFontTx/>
              <a:buChar char="–"/>
              <a:defRPr/>
            </a:pPr>
            <a:r>
              <a:rPr lang="en-US" sz="3200" kern="0" dirty="0">
                <a:solidFill>
                  <a:srgbClr val="FF0000"/>
                </a:solidFill>
                <a:latin typeface="Arial"/>
              </a:rPr>
              <a:t>Meaningful feedback</a:t>
            </a:r>
          </a:p>
          <a:p>
            <a:pPr marL="742950" lvl="1" indent="-285750" eaLnBrk="0" fontAlgn="auto" hangingPunct="0">
              <a:spcBef>
                <a:spcPct val="20000"/>
              </a:spcBef>
              <a:spcAft>
                <a:spcPts val="0"/>
              </a:spcAft>
              <a:buFontTx/>
              <a:buChar char="–"/>
              <a:defRPr/>
            </a:pPr>
            <a:r>
              <a:rPr lang="en-US" sz="3200" kern="0" dirty="0">
                <a:solidFill>
                  <a:schemeClr val="accent2"/>
                </a:solidFill>
                <a:latin typeface="Arial"/>
              </a:rPr>
              <a:t>Train evaluators </a:t>
            </a:r>
          </a:p>
          <a:p>
            <a:pPr marL="742950" lvl="1" indent="-285750" eaLnBrk="0" fontAlgn="auto" hangingPunct="0">
              <a:spcBef>
                <a:spcPct val="20000"/>
              </a:spcBef>
              <a:spcAft>
                <a:spcPts val="0"/>
              </a:spcAft>
              <a:buFontTx/>
              <a:buChar char="–"/>
              <a:defRPr/>
            </a:pPr>
            <a:r>
              <a:rPr lang="en-US" sz="3200" kern="0" dirty="0">
                <a:solidFill>
                  <a:schemeClr val="accent2"/>
                </a:solidFill>
                <a:latin typeface="Arial"/>
              </a:rPr>
              <a:t>Use of evaluation results</a:t>
            </a:r>
          </a:p>
        </p:txBody>
      </p:sp>
    </p:spTree>
    <p:extLst>
      <p:ext uri="{BB962C8B-B14F-4D97-AF65-F5344CB8AC3E}">
        <p14:creationId xmlns:p14="http://schemas.microsoft.com/office/powerpoint/2010/main" val="35226355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 Size</a:t>
            </a:r>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594861"/>
            <a:ext cx="7450874" cy="3891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4572000" y="2438400"/>
            <a:ext cx="0" cy="260032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00400" y="6172200"/>
            <a:ext cx="5895524" cy="584775"/>
          </a:xfrm>
          <a:prstGeom prst="rect">
            <a:avLst/>
          </a:prstGeom>
          <a:noFill/>
        </p:spPr>
        <p:txBody>
          <a:bodyPr wrap="none" rtlCol="0">
            <a:spAutoFit/>
          </a:bodyPr>
          <a:lstStyle/>
          <a:p>
            <a:pPr algn="r" fontAlgn="auto">
              <a:spcBef>
                <a:spcPts val="0"/>
              </a:spcBef>
              <a:spcAft>
                <a:spcPts val="0"/>
              </a:spcAft>
            </a:pPr>
            <a:r>
              <a:rPr lang="en-US" sz="1600" dirty="0">
                <a:solidFill>
                  <a:prstClr val="black"/>
                </a:solidFill>
                <a:latin typeface="Calibri"/>
              </a:rPr>
              <a:t>Hattie, J. (2009). </a:t>
            </a:r>
            <a:r>
              <a:rPr lang="en-US" sz="1600" i="1" dirty="0">
                <a:solidFill>
                  <a:prstClr val="black"/>
                </a:solidFill>
                <a:latin typeface="Calibri"/>
              </a:rPr>
              <a:t>Visible Learning. </a:t>
            </a:r>
            <a:r>
              <a:rPr lang="en-US" sz="1600" dirty="0">
                <a:solidFill>
                  <a:prstClr val="black"/>
                </a:solidFill>
                <a:latin typeface="Calibri"/>
              </a:rPr>
              <a:t>New York: </a:t>
            </a:r>
            <a:r>
              <a:rPr lang="en-US" sz="1600" dirty="0" err="1">
                <a:solidFill>
                  <a:prstClr val="black"/>
                </a:solidFill>
                <a:latin typeface="Calibri"/>
              </a:rPr>
              <a:t>Routledge</a:t>
            </a:r>
            <a:endParaRPr lang="en-US" sz="1600" dirty="0">
              <a:solidFill>
                <a:prstClr val="black"/>
              </a:solidFill>
              <a:latin typeface="Calibri"/>
            </a:endParaRPr>
          </a:p>
          <a:p>
            <a:pPr algn="r" fontAlgn="auto">
              <a:spcBef>
                <a:spcPts val="0"/>
              </a:spcBef>
              <a:spcAft>
                <a:spcPts val="0"/>
              </a:spcAft>
            </a:pPr>
            <a:r>
              <a:rPr lang="en-US" sz="1600" dirty="0">
                <a:solidFill>
                  <a:prstClr val="black"/>
                </a:solidFill>
                <a:latin typeface="Calibri"/>
              </a:rPr>
              <a:t>Hattie, J. (2012). </a:t>
            </a:r>
            <a:r>
              <a:rPr lang="en-US" sz="1600" i="1" dirty="0">
                <a:solidFill>
                  <a:prstClr val="black"/>
                </a:solidFill>
                <a:latin typeface="Calibri"/>
              </a:rPr>
              <a:t>Visible Learning for </a:t>
            </a:r>
            <a:r>
              <a:rPr lang="en-US" sz="1600" i="1" dirty="0" smtClean="0">
                <a:solidFill>
                  <a:prstClr val="black"/>
                </a:solidFill>
                <a:latin typeface="Calibri"/>
              </a:rPr>
              <a:t>Teachers</a:t>
            </a:r>
            <a:r>
              <a:rPr lang="en-US" sz="1600" i="1" dirty="0">
                <a:solidFill>
                  <a:prstClr val="black"/>
                </a:solidFill>
                <a:latin typeface="Calibri"/>
              </a:rPr>
              <a:t>.</a:t>
            </a:r>
            <a:r>
              <a:rPr lang="en-US" sz="1600" dirty="0">
                <a:solidFill>
                  <a:prstClr val="black"/>
                </a:solidFill>
                <a:latin typeface="Calibri"/>
              </a:rPr>
              <a:t> New York: </a:t>
            </a:r>
            <a:r>
              <a:rPr lang="en-US" sz="1600" dirty="0" err="1">
                <a:solidFill>
                  <a:prstClr val="black"/>
                </a:solidFill>
                <a:latin typeface="Calibri"/>
              </a:rPr>
              <a:t>Routledge</a:t>
            </a:r>
            <a:endParaRPr lang="en-US" sz="1600" dirty="0">
              <a:solidFill>
                <a:prstClr val="black"/>
              </a:solidFill>
              <a:latin typeface="Calibri"/>
            </a:endParaRPr>
          </a:p>
        </p:txBody>
      </p:sp>
    </p:spTree>
    <p:extLst>
      <p:ext uri="{BB962C8B-B14F-4D97-AF65-F5344CB8AC3E}">
        <p14:creationId xmlns:p14="http://schemas.microsoft.com/office/powerpoint/2010/main" val="3326553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 Size</a:t>
            </a:r>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594861"/>
            <a:ext cx="7450874" cy="3891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4572000" y="2438400"/>
            <a:ext cx="0" cy="260032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97807" y="6172200"/>
            <a:ext cx="5998117" cy="584775"/>
          </a:xfrm>
          <a:prstGeom prst="rect">
            <a:avLst/>
          </a:prstGeom>
          <a:noFill/>
        </p:spPr>
        <p:txBody>
          <a:bodyPr wrap="none" rtlCol="0">
            <a:spAutoFit/>
          </a:bodyPr>
          <a:lstStyle/>
          <a:p>
            <a:pPr algn="r" fontAlgn="auto">
              <a:spcBef>
                <a:spcPts val="0"/>
              </a:spcBef>
              <a:spcAft>
                <a:spcPts val="0"/>
              </a:spcAft>
            </a:pPr>
            <a:r>
              <a:rPr lang="en-US" sz="1600" dirty="0">
                <a:solidFill>
                  <a:prstClr val="black"/>
                </a:solidFill>
                <a:latin typeface="Calibri"/>
              </a:rPr>
              <a:t>Hattie, J. (2009). </a:t>
            </a:r>
            <a:r>
              <a:rPr lang="en-US" sz="1600" i="1" dirty="0">
                <a:solidFill>
                  <a:prstClr val="black"/>
                </a:solidFill>
                <a:latin typeface="Calibri"/>
              </a:rPr>
              <a:t>Visible Learning. </a:t>
            </a:r>
            <a:r>
              <a:rPr lang="en-US" sz="1600" dirty="0">
                <a:solidFill>
                  <a:prstClr val="black"/>
                </a:solidFill>
                <a:latin typeface="Calibri"/>
              </a:rPr>
              <a:t>New York: </a:t>
            </a:r>
            <a:r>
              <a:rPr lang="en-US" sz="1600" dirty="0" err="1">
                <a:solidFill>
                  <a:prstClr val="black"/>
                </a:solidFill>
                <a:latin typeface="Calibri"/>
              </a:rPr>
              <a:t>Routledge</a:t>
            </a:r>
            <a:endParaRPr lang="en-US" sz="1600" dirty="0">
              <a:solidFill>
                <a:prstClr val="black"/>
              </a:solidFill>
              <a:latin typeface="Calibri"/>
            </a:endParaRPr>
          </a:p>
          <a:p>
            <a:pPr algn="r" fontAlgn="auto">
              <a:spcBef>
                <a:spcPts val="0"/>
              </a:spcBef>
              <a:spcAft>
                <a:spcPts val="0"/>
              </a:spcAft>
            </a:pPr>
            <a:r>
              <a:rPr lang="en-US" sz="1600" dirty="0">
                <a:solidFill>
                  <a:prstClr val="black"/>
                </a:solidFill>
                <a:latin typeface="Calibri"/>
              </a:rPr>
              <a:t>Hattie, J. (2012). </a:t>
            </a:r>
            <a:r>
              <a:rPr lang="en-US" sz="1600" i="1" dirty="0">
                <a:solidFill>
                  <a:prstClr val="black"/>
                </a:solidFill>
                <a:latin typeface="Calibri"/>
              </a:rPr>
              <a:t>Visible Learning for </a:t>
            </a:r>
            <a:r>
              <a:rPr lang="en-US" sz="1600" i="1" dirty="0" smtClean="0">
                <a:solidFill>
                  <a:prstClr val="black"/>
                </a:solidFill>
                <a:latin typeface="Calibri"/>
              </a:rPr>
              <a:t>Teachers</a:t>
            </a:r>
            <a:r>
              <a:rPr lang="en-US" sz="1600" i="1" dirty="0">
                <a:solidFill>
                  <a:prstClr val="black"/>
                </a:solidFill>
                <a:latin typeface="Calibri"/>
              </a:rPr>
              <a:t>.</a:t>
            </a:r>
            <a:r>
              <a:rPr lang="en-US" sz="1600" dirty="0">
                <a:solidFill>
                  <a:prstClr val="black"/>
                </a:solidFill>
                <a:latin typeface="Calibri"/>
              </a:rPr>
              <a:t> New York: </a:t>
            </a:r>
            <a:r>
              <a:rPr lang="en-US" sz="1600" dirty="0" err="1">
                <a:solidFill>
                  <a:prstClr val="black"/>
                </a:solidFill>
                <a:latin typeface="Calibri"/>
              </a:rPr>
              <a:t>Routledge</a:t>
            </a:r>
            <a:endParaRPr lang="en-US" sz="1600" dirty="0">
              <a:solidFill>
                <a:prstClr val="black"/>
              </a:solidFill>
              <a:latin typeface="Calibri"/>
            </a:endParaRPr>
          </a:p>
        </p:txBody>
      </p:sp>
      <p:cxnSp>
        <p:nvCxnSpPr>
          <p:cNvPr id="8" name="Straight Arrow Connector 7"/>
          <p:cNvCxnSpPr/>
          <p:nvPr/>
        </p:nvCxnSpPr>
        <p:spPr>
          <a:xfrm flipV="1">
            <a:off x="4572000" y="2743200"/>
            <a:ext cx="1371600" cy="22955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3352800" y="2590800"/>
            <a:ext cx="1219200" cy="245535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2" name="TextBox 11"/>
          <p:cNvSpPr txBox="1"/>
          <p:nvPr/>
        </p:nvSpPr>
        <p:spPr>
          <a:xfrm>
            <a:off x="5806440" y="1021140"/>
            <a:ext cx="3352800" cy="1569660"/>
          </a:xfrm>
          <a:prstGeom prst="rect">
            <a:avLst/>
          </a:prstGeom>
          <a:noFill/>
        </p:spPr>
        <p:txBody>
          <a:bodyPr wrap="square" rtlCol="0">
            <a:spAutoFit/>
          </a:bodyPr>
          <a:lstStyle/>
          <a:p>
            <a:r>
              <a:rPr lang="en-US" sz="3200" dirty="0" smtClean="0">
                <a:solidFill>
                  <a:srgbClr val="FF0000"/>
                </a:solidFill>
              </a:rPr>
              <a:t>Effect Size: . 21 Comprehensive School Reform</a:t>
            </a:r>
            <a:endParaRPr lang="en-US" sz="3200" dirty="0">
              <a:solidFill>
                <a:srgbClr val="FF0000"/>
              </a:solidFill>
            </a:endParaRPr>
          </a:p>
        </p:txBody>
      </p:sp>
    </p:spTree>
    <p:extLst>
      <p:ext uri="{BB962C8B-B14F-4D97-AF65-F5344CB8AC3E}">
        <p14:creationId xmlns:p14="http://schemas.microsoft.com/office/powerpoint/2010/main" val="6529232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 Size</a:t>
            </a:r>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594861"/>
            <a:ext cx="7450874" cy="3891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4572000" y="2438400"/>
            <a:ext cx="0" cy="260032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97807" y="6172200"/>
            <a:ext cx="5998117" cy="584775"/>
          </a:xfrm>
          <a:prstGeom prst="rect">
            <a:avLst/>
          </a:prstGeom>
          <a:noFill/>
        </p:spPr>
        <p:txBody>
          <a:bodyPr wrap="none" rtlCol="0">
            <a:spAutoFit/>
          </a:bodyPr>
          <a:lstStyle/>
          <a:p>
            <a:pPr algn="r" fontAlgn="auto">
              <a:spcBef>
                <a:spcPts val="0"/>
              </a:spcBef>
              <a:spcAft>
                <a:spcPts val="0"/>
              </a:spcAft>
            </a:pPr>
            <a:r>
              <a:rPr lang="en-US" sz="1600" dirty="0">
                <a:solidFill>
                  <a:prstClr val="black"/>
                </a:solidFill>
                <a:latin typeface="Calibri"/>
              </a:rPr>
              <a:t>Hattie, J. (2009). </a:t>
            </a:r>
            <a:r>
              <a:rPr lang="en-US" sz="1600" i="1" dirty="0">
                <a:solidFill>
                  <a:prstClr val="black"/>
                </a:solidFill>
                <a:latin typeface="Calibri"/>
              </a:rPr>
              <a:t>Visible Learning. </a:t>
            </a:r>
            <a:r>
              <a:rPr lang="en-US" sz="1600" dirty="0">
                <a:solidFill>
                  <a:prstClr val="black"/>
                </a:solidFill>
                <a:latin typeface="Calibri"/>
              </a:rPr>
              <a:t>New York: </a:t>
            </a:r>
            <a:r>
              <a:rPr lang="en-US" sz="1600" dirty="0" err="1">
                <a:solidFill>
                  <a:prstClr val="black"/>
                </a:solidFill>
                <a:latin typeface="Calibri"/>
              </a:rPr>
              <a:t>Routledge</a:t>
            </a:r>
            <a:endParaRPr lang="en-US" sz="1600" dirty="0">
              <a:solidFill>
                <a:prstClr val="black"/>
              </a:solidFill>
              <a:latin typeface="Calibri"/>
            </a:endParaRPr>
          </a:p>
          <a:p>
            <a:pPr algn="r" fontAlgn="auto">
              <a:spcBef>
                <a:spcPts val="0"/>
              </a:spcBef>
              <a:spcAft>
                <a:spcPts val="0"/>
              </a:spcAft>
            </a:pPr>
            <a:r>
              <a:rPr lang="en-US" sz="1600" dirty="0">
                <a:solidFill>
                  <a:prstClr val="black"/>
                </a:solidFill>
                <a:latin typeface="Calibri"/>
              </a:rPr>
              <a:t>Hattie, J. (2012). </a:t>
            </a:r>
            <a:r>
              <a:rPr lang="en-US" sz="1600" i="1" dirty="0">
                <a:solidFill>
                  <a:prstClr val="black"/>
                </a:solidFill>
                <a:latin typeface="Calibri"/>
              </a:rPr>
              <a:t>Visible Learning for </a:t>
            </a:r>
            <a:r>
              <a:rPr lang="en-US" sz="1600" i="1" dirty="0" smtClean="0">
                <a:solidFill>
                  <a:prstClr val="black"/>
                </a:solidFill>
                <a:latin typeface="Calibri"/>
              </a:rPr>
              <a:t>Teachers</a:t>
            </a:r>
            <a:r>
              <a:rPr lang="en-US" sz="1600" i="1" dirty="0">
                <a:solidFill>
                  <a:prstClr val="black"/>
                </a:solidFill>
                <a:latin typeface="Calibri"/>
              </a:rPr>
              <a:t>.</a:t>
            </a:r>
            <a:r>
              <a:rPr lang="en-US" sz="1600" dirty="0">
                <a:solidFill>
                  <a:prstClr val="black"/>
                </a:solidFill>
                <a:latin typeface="Calibri"/>
              </a:rPr>
              <a:t> New York: </a:t>
            </a:r>
            <a:r>
              <a:rPr lang="en-US" sz="1600" dirty="0" err="1">
                <a:solidFill>
                  <a:prstClr val="black"/>
                </a:solidFill>
                <a:latin typeface="Calibri"/>
              </a:rPr>
              <a:t>Routledge</a:t>
            </a:r>
            <a:endParaRPr lang="en-US" sz="1600" dirty="0">
              <a:solidFill>
                <a:prstClr val="black"/>
              </a:solidFill>
              <a:latin typeface="Calibri"/>
            </a:endParaRPr>
          </a:p>
        </p:txBody>
      </p:sp>
      <p:cxnSp>
        <p:nvCxnSpPr>
          <p:cNvPr id="8" name="Straight Arrow Connector 7"/>
          <p:cNvCxnSpPr/>
          <p:nvPr/>
        </p:nvCxnSpPr>
        <p:spPr>
          <a:xfrm flipV="1">
            <a:off x="4572000" y="2743200"/>
            <a:ext cx="1371600" cy="22955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556760" y="2286000"/>
            <a:ext cx="1540105" cy="276015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2" name="TextBox 11"/>
          <p:cNvSpPr txBox="1"/>
          <p:nvPr/>
        </p:nvSpPr>
        <p:spPr>
          <a:xfrm>
            <a:off x="6400800" y="990600"/>
            <a:ext cx="2438400" cy="1754326"/>
          </a:xfrm>
          <a:prstGeom prst="rect">
            <a:avLst/>
          </a:prstGeom>
          <a:noFill/>
        </p:spPr>
        <p:txBody>
          <a:bodyPr wrap="square" rtlCol="0">
            <a:spAutoFit/>
          </a:bodyPr>
          <a:lstStyle/>
          <a:p>
            <a:r>
              <a:rPr lang="en-US" sz="3600" dirty="0" smtClean="0">
                <a:solidFill>
                  <a:srgbClr val="FF0000"/>
                </a:solidFill>
              </a:rPr>
              <a:t>Effect Size: .55</a:t>
            </a:r>
          </a:p>
          <a:p>
            <a:r>
              <a:rPr lang="en-US" sz="3600" dirty="0" smtClean="0">
                <a:solidFill>
                  <a:srgbClr val="FF0000"/>
                </a:solidFill>
              </a:rPr>
              <a:t>Algebra</a:t>
            </a:r>
            <a:endParaRPr lang="en-US" sz="3600" dirty="0">
              <a:solidFill>
                <a:srgbClr val="FF0000"/>
              </a:solidFill>
            </a:endParaRPr>
          </a:p>
        </p:txBody>
      </p:sp>
    </p:spTree>
    <p:extLst>
      <p:ext uri="{BB962C8B-B14F-4D97-AF65-F5344CB8AC3E}">
        <p14:creationId xmlns:p14="http://schemas.microsoft.com/office/powerpoint/2010/main" val="652923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457200" y="792480"/>
            <a:ext cx="8305800" cy="3908762"/>
          </a:xfrm>
          <a:prstGeom prst="rect">
            <a:avLst/>
          </a:prstGeom>
          <a:noFill/>
        </p:spPr>
        <p:txBody>
          <a:bodyPr wrap="square" rtlCol="0">
            <a:spAutoFit/>
          </a:bodyPr>
          <a:lstStyle/>
          <a:p>
            <a:pPr algn="ctr"/>
            <a:r>
              <a:rPr lang="en-US" sz="3600" dirty="0" smtClean="0"/>
              <a:t>Non-</a:t>
            </a:r>
            <a:r>
              <a:rPr lang="en-US" sz="3600" dirty="0" err="1" smtClean="0"/>
              <a:t>negotiables</a:t>
            </a:r>
            <a:endParaRPr lang="en-US" sz="3600" dirty="0" smtClean="0"/>
          </a:p>
          <a:p>
            <a:pPr algn="ctr"/>
            <a:endParaRPr lang="en-US" sz="2000" dirty="0"/>
          </a:p>
          <a:p>
            <a:r>
              <a:rPr lang="en-US" dirty="0" smtClean="0"/>
              <a:t> </a:t>
            </a:r>
            <a:r>
              <a:rPr lang="en-US" sz="3200" dirty="0" smtClean="0"/>
              <a:t>If trainers want to follow the process described by John Hattie in </a:t>
            </a:r>
            <a:r>
              <a:rPr lang="en-US" sz="3200" i="1" dirty="0" smtClean="0"/>
              <a:t>Visible Learning</a:t>
            </a:r>
            <a:r>
              <a:rPr lang="en-US" sz="3200" dirty="0" smtClean="0"/>
              <a:t>, the seven steps he describes would be the non-</a:t>
            </a:r>
            <a:r>
              <a:rPr lang="en-US" sz="3200" dirty="0" err="1" smtClean="0"/>
              <a:t>negotiables</a:t>
            </a:r>
            <a:r>
              <a:rPr lang="en-US" sz="3200" dirty="0" smtClean="0"/>
              <a:t>. Participants will have the opportunity to see the seven steps in practice with a narrative writing activity.</a:t>
            </a:r>
            <a:endParaRPr lang="en-US" dirty="0"/>
          </a:p>
        </p:txBody>
      </p:sp>
    </p:spTree>
    <p:extLst>
      <p:ext uri="{BB962C8B-B14F-4D97-AF65-F5344CB8AC3E}">
        <p14:creationId xmlns:p14="http://schemas.microsoft.com/office/powerpoint/2010/main" val="519649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 Size</a:t>
            </a:r>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594861"/>
            <a:ext cx="7450874" cy="3891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4572000" y="2438400"/>
            <a:ext cx="0" cy="260032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97807" y="6172200"/>
            <a:ext cx="5998117" cy="584775"/>
          </a:xfrm>
          <a:prstGeom prst="rect">
            <a:avLst/>
          </a:prstGeom>
          <a:noFill/>
        </p:spPr>
        <p:txBody>
          <a:bodyPr wrap="none" rtlCol="0">
            <a:spAutoFit/>
          </a:bodyPr>
          <a:lstStyle/>
          <a:p>
            <a:pPr algn="r" fontAlgn="auto">
              <a:spcBef>
                <a:spcPts val="0"/>
              </a:spcBef>
              <a:spcAft>
                <a:spcPts val="0"/>
              </a:spcAft>
            </a:pPr>
            <a:r>
              <a:rPr lang="en-US" sz="1600" dirty="0">
                <a:solidFill>
                  <a:prstClr val="black"/>
                </a:solidFill>
                <a:latin typeface="Calibri"/>
              </a:rPr>
              <a:t>Hattie, J. (2009). </a:t>
            </a:r>
            <a:r>
              <a:rPr lang="en-US" sz="1600" i="1" dirty="0">
                <a:solidFill>
                  <a:prstClr val="black"/>
                </a:solidFill>
                <a:latin typeface="Calibri"/>
              </a:rPr>
              <a:t>Visible Learning. </a:t>
            </a:r>
            <a:r>
              <a:rPr lang="en-US" sz="1600" dirty="0">
                <a:solidFill>
                  <a:prstClr val="black"/>
                </a:solidFill>
                <a:latin typeface="Calibri"/>
              </a:rPr>
              <a:t>New York: </a:t>
            </a:r>
            <a:r>
              <a:rPr lang="en-US" sz="1600" dirty="0" err="1">
                <a:solidFill>
                  <a:prstClr val="black"/>
                </a:solidFill>
                <a:latin typeface="Calibri"/>
              </a:rPr>
              <a:t>Routledge</a:t>
            </a:r>
            <a:endParaRPr lang="en-US" sz="1600" dirty="0">
              <a:solidFill>
                <a:prstClr val="black"/>
              </a:solidFill>
              <a:latin typeface="Calibri"/>
            </a:endParaRPr>
          </a:p>
          <a:p>
            <a:pPr algn="r" fontAlgn="auto">
              <a:spcBef>
                <a:spcPts val="0"/>
              </a:spcBef>
              <a:spcAft>
                <a:spcPts val="0"/>
              </a:spcAft>
            </a:pPr>
            <a:r>
              <a:rPr lang="en-US" sz="1600" dirty="0">
                <a:solidFill>
                  <a:prstClr val="black"/>
                </a:solidFill>
                <a:latin typeface="Calibri"/>
              </a:rPr>
              <a:t>Hattie, J. (2012). </a:t>
            </a:r>
            <a:r>
              <a:rPr lang="en-US" sz="1600" i="1" dirty="0">
                <a:solidFill>
                  <a:prstClr val="black"/>
                </a:solidFill>
                <a:latin typeface="Calibri"/>
              </a:rPr>
              <a:t>Visible Learning for </a:t>
            </a:r>
            <a:r>
              <a:rPr lang="en-US" sz="1600" i="1" dirty="0" smtClean="0">
                <a:solidFill>
                  <a:prstClr val="black"/>
                </a:solidFill>
                <a:latin typeface="Calibri"/>
              </a:rPr>
              <a:t>Teachers</a:t>
            </a:r>
            <a:r>
              <a:rPr lang="en-US" sz="1600" i="1" dirty="0">
                <a:solidFill>
                  <a:prstClr val="black"/>
                </a:solidFill>
                <a:latin typeface="Calibri"/>
              </a:rPr>
              <a:t>.</a:t>
            </a:r>
            <a:r>
              <a:rPr lang="en-US" sz="1600" dirty="0">
                <a:solidFill>
                  <a:prstClr val="black"/>
                </a:solidFill>
                <a:latin typeface="Calibri"/>
              </a:rPr>
              <a:t> New York: </a:t>
            </a:r>
            <a:r>
              <a:rPr lang="en-US" sz="1600" dirty="0" err="1">
                <a:solidFill>
                  <a:prstClr val="black"/>
                </a:solidFill>
                <a:latin typeface="Calibri"/>
              </a:rPr>
              <a:t>Routledge</a:t>
            </a:r>
            <a:endParaRPr lang="en-US" sz="1600" dirty="0">
              <a:solidFill>
                <a:prstClr val="black"/>
              </a:solidFill>
              <a:latin typeface="Calibri"/>
            </a:endParaRPr>
          </a:p>
        </p:txBody>
      </p:sp>
      <p:cxnSp>
        <p:nvCxnSpPr>
          <p:cNvPr id="8" name="Straight Arrow Connector 7"/>
          <p:cNvCxnSpPr/>
          <p:nvPr/>
        </p:nvCxnSpPr>
        <p:spPr>
          <a:xfrm flipV="1">
            <a:off x="4572000" y="2743200"/>
            <a:ext cx="1371600" cy="22955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639837" y="3276600"/>
            <a:ext cx="2569548" cy="176212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2" name="TextBox 11"/>
          <p:cNvSpPr txBox="1"/>
          <p:nvPr/>
        </p:nvSpPr>
        <p:spPr>
          <a:xfrm>
            <a:off x="6366164" y="990600"/>
            <a:ext cx="2438400" cy="1754326"/>
          </a:xfrm>
          <a:prstGeom prst="rect">
            <a:avLst/>
          </a:prstGeom>
          <a:noFill/>
        </p:spPr>
        <p:txBody>
          <a:bodyPr wrap="square" rtlCol="0">
            <a:spAutoFit/>
          </a:bodyPr>
          <a:lstStyle/>
          <a:p>
            <a:r>
              <a:rPr lang="en-US" sz="3600" dirty="0" smtClean="0">
                <a:solidFill>
                  <a:srgbClr val="FF0000"/>
                </a:solidFill>
              </a:rPr>
              <a:t>Effect Size: .75 Reading</a:t>
            </a:r>
            <a:endParaRPr lang="en-US" sz="3600" dirty="0">
              <a:solidFill>
                <a:srgbClr val="FF0000"/>
              </a:solidFill>
            </a:endParaRPr>
          </a:p>
        </p:txBody>
      </p:sp>
    </p:spTree>
    <p:extLst>
      <p:ext uri="{BB962C8B-B14F-4D97-AF65-F5344CB8AC3E}">
        <p14:creationId xmlns:p14="http://schemas.microsoft.com/office/powerpoint/2010/main" val="6529232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 Size</a:t>
            </a:r>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594861"/>
            <a:ext cx="7450874" cy="3891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4572000" y="2438400"/>
            <a:ext cx="0" cy="260032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97807" y="6172200"/>
            <a:ext cx="5998117" cy="584775"/>
          </a:xfrm>
          <a:prstGeom prst="rect">
            <a:avLst/>
          </a:prstGeom>
          <a:noFill/>
        </p:spPr>
        <p:txBody>
          <a:bodyPr wrap="none" rtlCol="0">
            <a:spAutoFit/>
          </a:bodyPr>
          <a:lstStyle/>
          <a:p>
            <a:pPr algn="r" fontAlgn="auto">
              <a:spcBef>
                <a:spcPts val="0"/>
              </a:spcBef>
              <a:spcAft>
                <a:spcPts val="0"/>
              </a:spcAft>
            </a:pPr>
            <a:r>
              <a:rPr lang="en-US" sz="1600" dirty="0">
                <a:solidFill>
                  <a:prstClr val="black"/>
                </a:solidFill>
                <a:latin typeface="Calibri"/>
              </a:rPr>
              <a:t>Hattie, J. (2009). </a:t>
            </a:r>
            <a:r>
              <a:rPr lang="en-US" sz="1600" i="1" dirty="0">
                <a:solidFill>
                  <a:prstClr val="black"/>
                </a:solidFill>
                <a:latin typeface="Calibri"/>
              </a:rPr>
              <a:t>Visible Learning. </a:t>
            </a:r>
            <a:r>
              <a:rPr lang="en-US" sz="1600" dirty="0">
                <a:solidFill>
                  <a:prstClr val="black"/>
                </a:solidFill>
                <a:latin typeface="Calibri"/>
              </a:rPr>
              <a:t>New York: </a:t>
            </a:r>
            <a:r>
              <a:rPr lang="en-US" sz="1600" dirty="0" err="1">
                <a:solidFill>
                  <a:prstClr val="black"/>
                </a:solidFill>
                <a:latin typeface="Calibri"/>
              </a:rPr>
              <a:t>Routledge</a:t>
            </a:r>
            <a:endParaRPr lang="en-US" sz="1600" dirty="0">
              <a:solidFill>
                <a:prstClr val="black"/>
              </a:solidFill>
              <a:latin typeface="Calibri"/>
            </a:endParaRPr>
          </a:p>
          <a:p>
            <a:pPr algn="r" fontAlgn="auto">
              <a:spcBef>
                <a:spcPts val="0"/>
              </a:spcBef>
              <a:spcAft>
                <a:spcPts val="0"/>
              </a:spcAft>
            </a:pPr>
            <a:r>
              <a:rPr lang="en-US" sz="1600" dirty="0">
                <a:solidFill>
                  <a:prstClr val="black"/>
                </a:solidFill>
                <a:latin typeface="Calibri"/>
              </a:rPr>
              <a:t>Hattie, J. (2012). </a:t>
            </a:r>
            <a:r>
              <a:rPr lang="en-US" sz="1600" i="1" dirty="0">
                <a:solidFill>
                  <a:prstClr val="black"/>
                </a:solidFill>
                <a:latin typeface="Calibri"/>
              </a:rPr>
              <a:t>Visible Learning for </a:t>
            </a:r>
            <a:r>
              <a:rPr lang="en-US" sz="1600" i="1" dirty="0" smtClean="0">
                <a:solidFill>
                  <a:prstClr val="black"/>
                </a:solidFill>
                <a:latin typeface="Calibri"/>
              </a:rPr>
              <a:t>Teachers</a:t>
            </a:r>
            <a:r>
              <a:rPr lang="en-US" sz="1600" i="1" dirty="0">
                <a:solidFill>
                  <a:prstClr val="black"/>
                </a:solidFill>
                <a:latin typeface="Calibri"/>
              </a:rPr>
              <a:t>.</a:t>
            </a:r>
            <a:r>
              <a:rPr lang="en-US" sz="1600" dirty="0">
                <a:solidFill>
                  <a:prstClr val="black"/>
                </a:solidFill>
                <a:latin typeface="Calibri"/>
              </a:rPr>
              <a:t> New York: </a:t>
            </a:r>
            <a:r>
              <a:rPr lang="en-US" sz="1600" dirty="0" err="1">
                <a:solidFill>
                  <a:prstClr val="black"/>
                </a:solidFill>
                <a:latin typeface="Calibri"/>
              </a:rPr>
              <a:t>Routledge</a:t>
            </a:r>
            <a:endParaRPr lang="en-US" sz="1600" dirty="0">
              <a:solidFill>
                <a:prstClr val="black"/>
              </a:solidFill>
              <a:latin typeface="Calibri"/>
            </a:endParaRPr>
          </a:p>
        </p:txBody>
      </p:sp>
      <p:cxnSp>
        <p:nvCxnSpPr>
          <p:cNvPr id="8" name="Straight Arrow Connector 7"/>
          <p:cNvCxnSpPr/>
          <p:nvPr/>
        </p:nvCxnSpPr>
        <p:spPr>
          <a:xfrm flipV="1">
            <a:off x="4572000" y="2743200"/>
            <a:ext cx="1371600" cy="22955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556760" y="3738563"/>
            <a:ext cx="3063240" cy="130759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2" name="TextBox 11"/>
          <p:cNvSpPr txBox="1"/>
          <p:nvPr/>
        </p:nvSpPr>
        <p:spPr>
          <a:xfrm>
            <a:off x="6400800" y="990600"/>
            <a:ext cx="2438400" cy="1754326"/>
          </a:xfrm>
          <a:prstGeom prst="rect">
            <a:avLst/>
          </a:prstGeom>
          <a:noFill/>
        </p:spPr>
        <p:txBody>
          <a:bodyPr wrap="square" rtlCol="0">
            <a:spAutoFit/>
          </a:bodyPr>
          <a:lstStyle/>
          <a:p>
            <a:r>
              <a:rPr lang="en-US" sz="3600" dirty="0" smtClean="0">
                <a:solidFill>
                  <a:srgbClr val="FF0000"/>
                </a:solidFill>
              </a:rPr>
              <a:t>Effect Size: .83 SPED</a:t>
            </a:r>
            <a:endParaRPr lang="en-US" sz="3600" dirty="0">
              <a:solidFill>
                <a:srgbClr val="FF0000"/>
              </a:solidFill>
            </a:endParaRPr>
          </a:p>
        </p:txBody>
      </p:sp>
    </p:spTree>
    <p:extLst>
      <p:ext uri="{BB962C8B-B14F-4D97-AF65-F5344CB8AC3E}">
        <p14:creationId xmlns:p14="http://schemas.microsoft.com/office/powerpoint/2010/main" val="6529232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 Size</a:t>
            </a:r>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594861"/>
            <a:ext cx="7450874" cy="3891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4572000" y="2438400"/>
            <a:ext cx="0" cy="260032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97807" y="6172200"/>
            <a:ext cx="5998117" cy="584775"/>
          </a:xfrm>
          <a:prstGeom prst="rect">
            <a:avLst/>
          </a:prstGeom>
          <a:noFill/>
        </p:spPr>
        <p:txBody>
          <a:bodyPr wrap="none" rtlCol="0">
            <a:spAutoFit/>
          </a:bodyPr>
          <a:lstStyle/>
          <a:p>
            <a:pPr algn="r" fontAlgn="auto">
              <a:spcBef>
                <a:spcPts val="0"/>
              </a:spcBef>
              <a:spcAft>
                <a:spcPts val="0"/>
              </a:spcAft>
            </a:pPr>
            <a:r>
              <a:rPr lang="en-US" sz="1600" dirty="0">
                <a:solidFill>
                  <a:prstClr val="black"/>
                </a:solidFill>
                <a:latin typeface="Calibri"/>
              </a:rPr>
              <a:t>Hattie, J. (2009). </a:t>
            </a:r>
            <a:r>
              <a:rPr lang="en-US" sz="1600" i="1" dirty="0">
                <a:solidFill>
                  <a:prstClr val="black"/>
                </a:solidFill>
                <a:latin typeface="Calibri"/>
              </a:rPr>
              <a:t>Visible Learning. </a:t>
            </a:r>
            <a:r>
              <a:rPr lang="en-US" sz="1600" dirty="0">
                <a:solidFill>
                  <a:prstClr val="black"/>
                </a:solidFill>
                <a:latin typeface="Calibri"/>
              </a:rPr>
              <a:t>New York: </a:t>
            </a:r>
            <a:r>
              <a:rPr lang="en-US" sz="1600" dirty="0" err="1">
                <a:solidFill>
                  <a:prstClr val="black"/>
                </a:solidFill>
                <a:latin typeface="Calibri"/>
              </a:rPr>
              <a:t>Routledge</a:t>
            </a:r>
            <a:endParaRPr lang="en-US" sz="1600" dirty="0">
              <a:solidFill>
                <a:prstClr val="black"/>
              </a:solidFill>
              <a:latin typeface="Calibri"/>
            </a:endParaRPr>
          </a:p>
          <a:p>
            <a:pPr algn="r" fontAlgn="auto">
              <a:spcBef>
                <a:spcPts val="0"/>
              </a:spcBef>
              <a:spcAft>
                <a:spcPts val="0"/>
              </a:spcAft>
            </a:pPr>
            <a:r>
              <a:rPr lang="en-US" sz="1600" dirty="0">
                <a:solidFill>
                  <a:prstClr val="black"/>
                </a:solidFill>
                <a:latin typeface="Calibri"/>
              </a:rPr>
              <a:t>Hattie, J. (2012). </a:t>
            </a:r>
            <a:r>
              <a:rPr lang="en-US" sz="1600" i="1" dirty="0">
                <a:solidFill>
                  <a:prstClr val="black"/>
                </a:solidFill>
                <a:latin typeface="Calibri"/>
              </a:rPr>
              <a:t>Visible Learning for </a:t>
            </a:r>
            <a:r>
              <a:rPr lang="en-US" sz="1600" i="1" dirty="0" smtClean="0">
                <a:solidFill>
                  <a:prstClr val="black"/>
                </a:solidFill>
                <a:latin typeface="Calibri"/>
              </a:rPr>
              <a:t>Teachers</a:t>
            </a:r>
            <a:r>
              <a:rPr lang="en-US" sz="1600" i="1" dirty="0">
                <a:solidFill>
                  <a:prstClr val="black"/>
                </a:solidFill>
                <a:latin typeface="Calibri"/>
              </a:rPr>
              <a:t>.</a:t>
            </a:r>
            <a:r>
              <a:rPr lang="en-US" sz="1600" dirty="0">
                <a:solidFill>
                  <a:prstClr val="black"/>
                </a:solidFill>
                <a:latin typeface="Calibri"/>
              </a:rPr>
              <a:t> New York: </a:t>
            </a:r>
            <a:r>
              <a:rPr lang="en-US" sz="1600" dirty="0" err="1">
                <a:solidFill>
                  <a:prstClr val="black"/>
                </a:solidFill>
                <a:latin typeface="Calibri"/>
              </a:rPr>
              <a:t>Routledge</a:t>
            </a:r>
            <a:endParaRPr lang="en-US" sz="1600" dirty="0">
              <a:solidFill>
                <a:prstClr val="black"/>
              </a:solidFill>
              <a:latin typeface="Calibri"/>
            </a:endParaRPr>
          </a:p>
        </p:txBody>
      </p:sp>
      <p:cxnSp>
        <p:nvCxnSpPr>
          <p:cNvPr id="8" name="Straight Arrow Connector 7"/>
          <p:cNvCxnSpPr/>
          <p:nvPr/>
        </p:nvCxnSpPr>
        <p:spPr>
          <a:xfrm flipV="1">
            <a:off x="4572000" y="2743200"/>
            <a:ext cx="1371600" cy="22955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556760" y="2438400"/>
            <a:ext cx="1591402" cy="260775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2" name="TextBox 11"/>
          <p:cNvSpPr txBox="1"/>
          <p:nvPr/>
        </p:nvSpPr>
        <p:spPr>
          <a:xfrm>
            <a:off x="6400800" y="990600"/>
            <a:ext cx="2438400" cy="1200329"/>
          </a:xfrm>
          <a:prstGeom prst="rect">
            <a:avLst/>
          </a:prstGeom>
          <a:noFill/>
        </p:spPr>
        <p:txBody>
          <a:bodyPr wrap="square" rtlCol="0">
            <a:spAutoFit/>
          </a:bodyPr>
          <a:lstStyle/>
          <a:p>
            <a:r>
              <a:rPr lang="en-US" sz="3600" dirty="0" smtClean="0">
                <a:solidFill>
                  <a:srgbClr val="FF0000"/>
                </a:solidFill>
              </a:rPr>
              <a:t>Effect Size: .59</a:t>
            </a:r>
            <a:endParaRPr lang="en-US" sz="3600" dirty="0">
              <a:solidFill>
                <a:srgbClr val="FF0000"/>
              </a:solidFill>
            </a:endParaRPr>
          </a:p>
        </p:txBody>
      </p:sp>
    </p:spTree>
    <p:extLst>
      <p:ext uri="{BB962C8B-B14F-4D97-AF65-F5344CB8AC3E}">
        <p14:creationId xmlns:p14="http://schemas.microsoft.com/office/powerpoint/2010/main" val="34782640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rrington" panose="04040505050A02020702" pitchFamily="82" charset="0"/>
              </a:rPr>
              <a:t>Seven Wonders of the Modern World Partners</a:t>
            </a:r>
            <a:endParaRPr lang="en-US" dirty="0">
              <a:latin typeface="Harrington" panose="04040505050A02020702" pitchFamily="82" charset="0"/>
            </a:endParaRPr>
          </a:p>
        </p:txBody>
      </p:sp>
      <p:sp>
        <p:nvSpPr>
          <p:cNvPr id="3" name="Content Placeholder 2"/>
          <p:cNvSpPr>
            <a:spLocks noGrp="1"/>
          </p:cNvSpPr>
          <p:nvPr>
            <p:ph idx="1"/>
          </p:nvPr>
        </p:nvSpPr>
        <p:spPr>
          <a:xfrm>
            <a:off x="457200" y="1828803"/>
            <a:ext cx="8229600" cy="3962397"/>
          </a:xfrm>
        </p:spPr>
        <p:txBody>
          <a:bodyPr/>
          <a:lstStyle/>
          <a:p>
            <a:r>
              <a:rPr lang="en-US" dirty="0" smtClean="0"/>
              <a:t>Write your name at the top of the Partner handout.</a:t>
            </a:r>
          </a:p>
          <a:p>
            <a:r>
              <a:rPr lang="en-US" dirty="0" smtClean="0"/>
              <a:t>First, find your Empire State Building partner from someone at your table.  Write your name on your partner’s paper and your partner will write his/her name on your paper.</a:t>
            </a:r>
          </a:p>
          <a:p>
            <a:pPr marL="0" indent="0">
              <a:buNone/>
            </a:pPr>
            <a:endParaRPr lang="en-US" dirty="0"/>
          </a:p>
        </p:txBody>
      </p:sp>
    </p:spTree>
    <p:extLst>
      <p:ext uri="{BB962C8B-B14F-4D97-AF65-F5344CB8AC3E}">
        <p14:creationId xmlns:p14="http://schemas.microsoft.com/office/powerpoint/2010/main" val="3760936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rrington" panose="04040505050A02020702" pitchFamily="82" charset="0"/>
              </a:rPr>
              <a:t>Partners Continued</a:t>
            </a:r>
            <a:endParaRPr lang="en-US" dirty="0">
              <a:latin typeface="Harrington" panose="04040505050A02020702" pitchFamily="82" charset="0"/>
            </a:endParaRPr>
          </a:p>
        </p:txBody>
      </p:sp>
      <p:sp>
        <p:nvSpPr>
          <p:cNvPr id="3" name="Content Placeholder 2"/>
          <p:cNvSpPr>
            <a:spLocks noGrp="1"/>
          </p:cNvSpPr>
          <p:nvPr>
            <p:ph idx="1"/>
          </p:nvPr>
        </p:nvSpPr>
        <p:spPr/>
        <p:txBody>
          <a:bodyPr/>
          <a:lstStyle/>
          <a:p>
            <a:r>
              <a:rPr lang="en-US" dirty="0" smtClean="0"/>
              <a:t>Second, stand and move to find partners for the rest of the wonders.  One partner per wonder.</a:t>
            </a:r>
          </a:p>
          <a:p>
            <a:r>
              <a:rPr lang="en-US" dirty="0" smtClean="0"/>
              <a:t>Return to your table when your sheet is completed.  </a:t>
            </a:r>
          </a:p>
          <a:p>
            <a:r>
              <a:rPr lang="en-US" dirty="0" smtClean="0"/>
              <a:t>If you are an “orphan” you may add your name to a pair and become a trio.</a:t>
            </a:r>
            <a:endParaRPr lang="en-US" dirty="0"/>
          </a:p>
        </p:txBody>
      </p:sp>
    </p:spTree>
    <p:extLst>
      <p:ext uri="{BB962C8B-B14F-4D97-AF65-F5344CB8AC3E}">
        <p14:creationId xmlns:p14="http://schemas.microsoft.com/office/powerpoint/2010/main" val="6023743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Unpacking the </a:t>
            </a:r>
            <a:r>
              <a:rPr lang="en-US" dirty="0" smtClean="0"/>
              <a:t>Topic</a:t>
            </a:r>
            <a:endParaRPr lang="en-US" dirty="0"/>
          </a:p>
        </p:txBody>
      </p:sp>
      <p:sp>
        <p:nvSpPr>
          <p:cNvPr id="3" name="Subtitle 2"/>
          <p:cNvSpPr>
            <a:spLocks noGrp="1"/>
          </p:cNvSpPr>
          <p:nvPr>
            <p:ph type="subTitle" idx="1"/>
          </p:nvPr>
        </p:nvSpPr>
        <p:spPr/>
        <p:txBody>
          <a:bodyPr/>
          <a:lstStyle/>
          <a:p>
            <a:r>
              <a:rPr lang="en-US" dirty="0" smtClean="0"/>
              <a:t>Seven Steps of </a:t>
            </a:r>
          </a:p>
          <a:p>
            <a:r>
              <a:rPr lang="en-US" dirty="0" smtClean="0"/>
              <a:t>Direct Instruction</a:t>
            </a:r>
            <a:endParaRPr lang="en-US" dirty="0"/>
          </a:p>
        </p:txBody>
      </p:sp>
      <p:pic>
        <p:nvPicPr>
          <p:cNvPr id="7" name="Picture 20" descr="C:\Users\dayad\Desktop\moedusail graphics\icons not buttons\effective instru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0975" y="200025"/>
            <a:ext cx="1151859"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4868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Seven Essential Steps</a:t>
            </a:r>
            <a:endParaRPr lang="en-US" dirty="0"/>
          </a:p>
        </p:txBody>
      </p:sp>
      <p:sp>
        <p:nvSpPr>
          <p:cNvPr id="3" name="Content Placeholder 2"/>
          <p:cNvSpPr>
            <a:spLocks noGrp="1"/>
          </p:cNvSpPr>
          <p:nvPr>
            <p:ph idx="1"/>
          </p:nvPr>
        </p:nvSpPr>
        <p:spPr>
          <a:xfrm>
            <a:off x="1295400" y="1524000"/>
            <a:ext cx="6248400" cy="4267199"/>
          </a:xfrm>
        </p:spPr>
        <p:txBody>
          <a:bodyPr/>
          <a:lstStyle/>
          <a:p>
            <a:pPr marL="514350" indent="-514350">
              <a:buFont typeface="+mj-lt"/>
              <a:buAutoNum type="arabicPeriod"/>
            </a:pPr>
            <a:r>
              <a:rPr lang="en-US" dirty="0" smtClean="0"/>
              <a:t>Learning Intentions</a:t>
            </a:r>
          </a:p>
          <a:p>
            <a:pPr marL="514350" indent="-514350">
              <a:buFont typeface="+mj-lt"/>
              <a:buAutoNum type="arabicPeriod"/>
            </a:pPr>
            <a:r>
              <a:rPr lang="en-US" dirty="0" smtClean="0"/>
              <a:t>Success Criteria</a:t>
            </a:r>
          </a:p>
          <a:p>
            <a:pPr marL="514350" indent="-514350">
              <a:buFont typeface="+mj-lt"/>
              <a:buAutoNum type="arabicPeriod"/>
            </a:pPr>
            <a:r>
              <a:rPr lang="en-US" dirty="0" smtClean="0"/>
              <a:t>Hook</a:t>
            </a:r>
          </a:p>
          <a:p>
            <a:pPr marL="514350" indent="-514350">
              <a:buFont typeface="+mj-lt"/>
              <a:buAutoNum type="arabicPeriod"/>
            </a:pPr>
            <a:r>
              <a:rPr lang="en-US" dirty="0" smtClean="0"/>
              <a:t>Presentation</a:t>
            </a:r>
          </a:p>
          <a:p>
            <a:pPr marL="514350" indent="-514350">
              <a:buFont typeface="+mj-lt"/>
              <a:buAutoNum type="arabicPeriod"/>
            </a:pPr>
            <a:r>
              <a:rPr lang="en-US" dirty="0" smtClean="0"/>
              <a:t>Guided Practice</a:t>
            </a:r>
          </a:p>
          <a:p>
            <a:pPr marL="514350" indent="-514350">
              <a:buFont typeface="+mj-lt"/>
              <a:buAutoNum type="arabicPeriod"/>
            </a:pPr>
            <a:r>
              <a:rPr lang="en-US" dirty="0" smtClean="0"/>
              <a:t>Closure</a:t>
            </a:r>
          </a:p>
          <a:p>
            <a:pPr marL="514350" indent="-514350">
              <a:buFont typeface="+mj-lt"/>
              <a:buAutoNum type="arabicPeriod"/>
            </a:pPr>
            <a:r>
              <a:rPr lang="en-US" dirty="0" smtClean="0"/>
              <a:t>Independent Practice</a:t>
            </a:r>
            <a:endParaRPr lang="en-US" dirty="0"/>
          </a:p>
        </p:txBody>
      </p:sp>
    </p:spTree>
    <p:extLst>
      <p:ext uri="{BB962C8B-B14F-4D97-AF65-F5344CB8AC3E}">
        <p14:creationId xmlns:p14="http://schemas.microsoft.com/office/powerpoint/2010/main" val="29401504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663"/>
            <a:ext cx="8229600" cy="922337"/>
          </a:xfrm>
        </p:spPr>
        <p:txBody>
          <a:bodyPr/>
          <a:lstStyle/>
          <a:p>
            <a:r>
              <a:rPr lang="en-US" dirty="0" smtClean="0"/>
              <a:t>Step1</a:t>
            </a:r>
            <a:r>
              <a:rPr lang="en-US" dirty="0"/>
              <a:t>:</a:t>
            </a:r>
            <a:r>
              <a:rPr lang="en-US" dirty="0" smtClean="0"/>
              <a:t> Learning Intentions</a:t>
            </a:r>
            <a:endParaRPr lang="en-US" dirty="0"/>
          </a:p>
        </p:txBody>
      </p:sp>
      <p:sp>
        <p:nvSpPr>
          <p:cNvPr id="3" name="Content Placeholder 2"/>
          <p:cNvSpPr>
            <a:spLocks noGrp="1"/>
          </p:cNvSpPr>
          <p:nvPr>
            <p:ph idx="1"/>
          </p:nvPr>
        </p:nvSpPr>
        <p:spPr>
          <a:xfrm>
            <a:off x="762000" y="1905000"/>
            <a:ext cx="7696200" cy="3962397"/>
          </a:xfrm>
        </p:spPr>
        <p:txBody>
          <a:bodyPr/>
          <a:lstStyle/>
          <a:p>
            <a:pPr marL="0" indent="0">
              <a:buNone/>
            </a:pPr>
            <a:r>
              <a:rPr lang="en-US" sz="4000" dirty="0" smtClean="0"/>
              <a:t>What should students know, do, and understand as a result of teaching?</a:t>
            </a:r>
            <a:endParaRPr lang="en-US" sz="4000" dirty="0"/>
          </a:p>
          <a:p>
            <a:pPr marL="0" indent="0">
              <a:buNone/>
            </a:pPr>
            <a:endParaRPr lang="en-US" sz="7200" dirty="0"/>
          </a:p>
          <a:p>
            <a:pPr marL="0" indent="0" algn="r">
              <a:spcBef>
                <a:spcPts val="2400"/>
              </a:spcBef>
              <a:buNone/>
            </a:pPr>
            <a:r>
              <a:rPr lang="en-US" sz="1400" dirty="0" err="1" smtClean="0"/>
              <a:t>Chappuis</a:t>
            </a:r>
            <a:r>
              <a:rPr lang="en-US" sz="1400" dirty="0" smtClean="0"/>
              <a:t>, J. 2009. </a:t>
            </a:r>
            <a:r>
              <a:rPr lang="en-US" sz="1400" i="1" dirty="0" smtClean="0"/>
              <a:t>Seven strategies of assessment for learning. </a:t>
            </a:r>
            <a:r>
              <a:rPr lang="en-US" sz="1400" dirty="0" smtClean="0"/>
              <a:t> </a:t>
            </a:r>
          </a:p>
          <a:p>
            <a:pPr marL="0" indent="0" algn="r">
              <a:buNone/>
            </a:pPr>
            <a:r>
              <a:rPr lang="en-US" sz="1400" dirty="0" smtClean="0"/>
              <a:t>Hattie, J.  </a:t>
            </a:r>
            <a:r>
              <a:rPr lang="en-US" sz="1400" i="1" dirty="0" smtClean="0"/>
              <a:t>2009. Visible learning: A synthesis of over 800 meta-analyses relating to achievement.</a:t>
            </a:r>
          </a:p>
          <a:p>
            <a:pPr marL="0" indent="0" algn="r">
              <a:buNone/>
            </a:pPr>
            <a:r>
              <a:rPr lang="en-US" sz="1400" dirty="0" err="1" smtClean="0"/>
              <a:t>Stiggins</a:t>
            </a:r>
            <a:r>
              <a:rPr lang="en-US" sz="1400" dirty="0" smtClean="0"/>
              <a:t>, R., J. </a:t>
            </a:r>
            <a:r>
              <a:rPr lang="en-US" sz="1400" dirty="0" err="1" smtClean="0"/>
              <a:t>Arter</a:t>
            </a:r>
            <a:r>
              <a:rPr lang="en-US" sz="1400" dirty="0" smtClean="0"/>
              <a:t>, J. </a:t>
            </a:r>
            <a:r>
              <a:rPr lang="en-US" sz="1400" dirty="0" err="1" smtClean="0"/>
              <a:t>Chappuis</a:t>
            </a:r>
            <a:r>
              <a:rPr lang="en-US" sz="1400" dirty="0" smtClean="0"/>
              <a:t>, &amp; S. </a:t>
            </a:r>
            <a:r>
              <a:rPr lang="en-US" sz="1400" dirty="0" err="1" smtClean="0"/>
              <a:t>Chappuis</a:t>
            </a:r>
            <a:r>
              <a:rPr lang="en-US" sz="1400" dirty="0" smtClean="0"/>
              <a:t>. 2006. </a:t>
            </a:r>
            <a:r>
              <a:rPr lang="en-US" sz="1400" i="1" dirty="0" smtClean="0"/>
              <a:t>Classroom assessment for student </a:t>
            </a:r>
            <a:r>
              <a:rPr lang="en-US" sz="1400" i="1" dirty="0"/>
              <a:t>l</a:t>
            </a:r>
            <a:r>
              <a:rPr lang="en-US" sz="1400" i="1" dirty="0" smtClean="0"/>
              <a:t>earning.</a:t>
            </a:r>
            <a:endParaRPr lang="en-US" sz="1400" dirty="0" smtClean="0"/>
          </a:p>
          <a:p>
            <a:endParaRPr lang="en-US" sz="2000" dirty="0"/>
          </a:p>
        </p:txBody>
      </p:sp>
    </p:spTree>
    <p:extLst>
      <p:ext uri="{BB962C8B-B14F-4D97-AF65-F5344CB8AC3E}">
        <p14:creationId xmlns:p14="http://schemas.microsoft.com/office/powerpoint/2010/main" val="18249829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663"/>
            <a:ext cx="8229600" cy="693737"/>
          </a:xfrm>
        </p:spPr>
        <p:txBody>
          <a:bodyPr/>
          <a:lstStyle/>
          <a:p>
            <a:r>
              <a:rPr lang="en-US" dirty="0" smtClean="0"/>
              <a:t>Example: Learning Intentions</a:t>
            </a:r>
            <a:endParaRPr lang="en-US" dirty="0"/>
          </a:p>
        </p:txBody>
      </p:sp>
      <p:sp>
        <p:nvSpPr>
          <p:cNvPr id="3" name="Content Placeholder 2"/>
          <p:cNvSpPr>
            <a:spLocks noGrp="1"/>
          </p:cNvSpPr>
          <p:nvPr>
            <p:ph idx="1"/>
          </p:nvPr>
        </p:nvSpPr>
        <p:spPr>
          <a:xfrm>
            <a:off x="304800" y="1219200"/>
            <a:ext cx="8534400" cy="5181600"/>
          </a:xfrm>
        </p:spPr>
        <p:txBody>
          <a:bodyPr/>
          <a:lstStyle/>
          <a:p>
            <a:pPr marL="0" indent="0">
              <a:spcBef>
                <a:spcPts val="0"/>
              </a:spcBef>
              <a:buNone/>
            </a:pPr>
            <a:r>
              <a:rPr lang="en-US" dirty="0" smtClean="0"/>
              <a:t>3.NF.2  Understand a fraction as a number on the number line; represent fractions on a number line diagram. </a:t>
            </a:r>
          </a:p>
          <a:p>
            <a:pPr marL="0" indent="0">
              <a:spcBef>
                <a:spcPts val="0"/>
              </a:spcBef>
              <a:buNone/>
            </a:pPr>
            <a:r>
              <a:rPr lang="en-US" sz="800" dirty="0" smtClean="0"/>
              <a:t> </a:t>
            </a:r>
          </a:p>
          <a:p>
            <a:pPr marL="0" indent="0">
              <a:spcBef>
                <a:spcPts val="0"/>
              </a:spcBef>
              <a:buNone/>
            </a:pPr>
            <a:r>
              <a:rPr lang="en-US" dirty="0" smtClean="0"/>
              <a:t>RI.6.1  Cite textual evidence to support analysis of what the text says explicitly as well as inferences drawn from the text.</a:t>
            </a:r>
          </a:p>
          <a:p>
            <a:pPr marL="0" indent="0">
              <a:buNone/>
            </a:pPr>
            <a:endParaRPr lang="en-US" sz="800" dirty="0" smtClean="0"/>
          </a:p>
          <a:p>
            <a:pPr marL="0" indent="0">
              <a:spcBef>
                <a:spcPts val="0"/>
              </a:spcBef>
              <a:buNone/>
            </a:pPr>
            <a:r>
              <a:rPr lang="en-US" dirty="0" smtClean="0"/>
              <a:t>PP1A4  Match pitch in an extended range (octave).</a:t>
            </a:r>
          </a:p>
          <a:p>
            <a:pPr marL="0" indent="0">
              <a:buNone/>
            </a:pPr>
            <a:endParaRPr lang="en-US" sz="800" dirty="0" smtClean="0"/>
          </a:p>
          <a:p>
            <a:pPr marL="0" indent="0">
              <a:spcBef>
                <a:spcPts val="0"/>
              </a:spcBef>
              <a:buNone/>
            </a:pPr>
            <a:r>
              <a:rPr lang="en-US" dirty="0" smtClean="0"/>
              <a:t>ME7D1  Distinguish the differences between health- and skills-related fitness.</a:t>
            </a:r>
          </a:p>
          <a:p>
            <a:pPr marL="0" indent="0">
              <a:buNone/>
            </a:pPr>
            <a:endParaRPr lang="en-US" dirty="0"/>
          </a:p>
        </p:txBody>
      </p:sp>
    </p:spTree>
    <p:extLst>
      <p:ext uri="{BB962C8B-B14F-4D97-AF65-F5344CB8AC3E}">
        <p14:creationId xmlns:p14="http://schemas.microsoft.com/office/powerpoint/2010/main" val="37278114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98625"/>
          </a:xfrm>
        </p:spPr>
        <p:txBody>
          <a:bodyPr/>
          <a:lstStyle/>
          <a:p>
            <a:r>
              <a:rPr lang="en-US" dirty="0" smtClean="0"/>
              <a:t>Student-friendly Language</a:t>
            </a:r>
            <a:endParaRPr lang="en-US" dirty="0"/>
          </a:p>
        </p:txBody>
      </p:sp>
      <p:sp>
        <p:nvSpPr>
          <p:cNvPr id="3" name="Content Placeholder 2"/>
          <p:cNvSpPr>
            <a:spLocks noGrp="1"/>
          </p:cNvSpPr>
          <p:nvPr>
            <p:ph idx="1"/>
          </p:nvPr>
        </p:nvSpPr>
        <p:spPr>
          <a:xfrm>
            <a:off x="838199" y="1371600"/>
            <a:ext cx="7391401" cy="3048000"/>
          </a:xfrm>
        </p:spPr>
        <p:txBody>
          <a:bodyPr/>
          <a:lstStyle/>
          <a:p>
            <a:pPr marL="0" lvl="0" indent="0">
              <a:spcBef>
                <a:spcPts val="0"/>
              </a:spcBef>
              <a:buClr>
                <a:srgbClr val="0D4170"/>
              </a:buClr>
              <a:buNone/>
            </a:pPr>
            <a:r>
              <a:rPr lang="en-US" sz="4000" dirty="0">
                <a:solidFill>
                  <a:prstClr val="black"/>
                </a:solidFill>
              </a:rPr>
              <a:t>RI.6.1  Cite textual evidence to support analysis of what the text says explicitly as well as inferences drawn from the text</a:t>
            </a:r>
            <a:r>
              <a:rPr lang="en-US" sz="4000" dirty="0" smtClean="0">
                <a:solidFill>
                  <a:prstClr val="black"/>
                </a:solidFill>
              </a:rPr>
              <a:t>.</a:t>
            </a:r>
            <a:endParaRPr lang="en-US" sz="4000" dirty="0">
              <a:solidFill>
                <a:prstClr val="black"/>
              </a:solidFill>
            </a:endParaRPr>
          </a:p>
          <a:p>
            <a:endParaRPr lang="en-US" sz="4000" dirty="0"/>
          </a:p>
        </p:txBody>
      </p:sp>
    </p:spTree>
    <p:extLst>
      <p:ext uri="{BB962C8B-B14F-4D97-AF65-F5344CB8AC3E}">
        <p14:creationId xmlns:p14="http://schemas.microsoft.com/office/powerpoint/2010/main" val="2250975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304800" y="694944"/>
            <a:ext cx="8698992" cy="5386090"/>
          </a:xfrm>
          <a:prstGeom prst="rect">
            <a:avLst/>
          </a:prstGeom>
          <a:noFill/>
        </p:spPr>
        <p:txBody>
          <a:bodyPr wrap="square" rtlCol="0">
            <a:spAutoFit/>
          </a:bodyPr>
          <a:lstStyle/>
          <a:p>
            <a:r>
              <a:rPr lang="en-US" sz="2300" dirty="0" smtClean="0"/>
              <a:t>This package will take approximately 2 to 2 1/2 hours, depending on how much time is allowed for discussion.  Once all steps have been addressed, smaller sessions may be presented on each step if necessary.</a:t>
            </a:r>
          </a:p>
          <a:p>
            <a:endParaRPr lang="en-US" sz="1100" dirty="0"/>
          </a:p>
          <a:p>
            <a:r>
              <a:rPr lang="en-US" sz="2300" dirty="0" smtClean="0"/>
              <a:t>The package is directly tied to John Hattie’s </a:t>
            </a:r>
            <a:r>
              <a:rPr lang="en-US" sz="2300" i="1" dirty="0" smtClean="0"/>
              <a:t>Visible Learning</a:t>
            </a:r>
            <a:r>
              <a:rPr lang="en-US" sz="2300" dirty="0" smtClean="0"/>
              <a:t>.  Four of Hattie’s seven steps are directly tied to students ownership of their learning.  When students are aware of </a:t>
            </a:r>
            <a:r>
              <a:rPr lang="en-US" sz="2300" b="1" dirty="0" smtClean="0"/>
              <a:t>learning intentions </a:t>
            </a:r>
            <a:r>
              <a:rPr lang="en-US" sz="2300" dirty="0" smtClean="0"/>
              <a:t>and the </a:t>
            </a:r>
            <a:r>
              <a:rPr lang="en-US" sz="2300" b="1" dirty="0" smtClean="0"/>
              <a:t>success criteria</a:t>
            </a:r>
            <a:r>
              <a:rPr lang="en-US" sz="2300" dirty="0" smtClean="0"/>
              <a:t>, when students have opportunities for </a:t>
            </a:r>
            <a:r>
              <a:rPr lang="en-US" sz="2300" b="1" dirty="0" smtClean="0"/>
              <a:t>guided practice</a:t>
            </a:r>
            <a:r>
              <a:rPr lang="en-US" sz="2300" dirty="0" smtClean="0"/>
              <a:t> and </a:t>
            </a:r>
            <a:r>
              <a:rPr lang="en-US" sz="2300" b="1" dirty="0" smtClean="0"/>
              <a:t>independent practice</a:t>
            </a:r>
            <a:r>
              <a:rPr lang="en-US" sz="2300" dirty="0" smtClean="0"/>
              <a:t>, students will own their own learning.  </a:t>
            </a:r>
          </a:p>
          <a:p>
            <a:endParaRPr lang="en-US" sz="1100" dirty="0"/>
          </a:p>
          <a:p>
            <a:r>
              <a:rPr lang="en-US" sz="2300" dirty="0" smtClean="0"/>
              <a:t>Because this description of John Hattie’s Direct Instruction includes a plan for creating effective lesson plans, Direct Instruction can be implemented across all grade levels and contents</a:t>
            </a:r>
            <a:r>
              <a:rPr lang="en-US" sz="2300" dirty="0"/>
              <a:t> </a:t>
            </a:r>
            <a:r>
              <a:rPr lang="en-US" sz="2300" dirty="0" smtClean="0"/>
              <a:t>and with all students.</a:t>
            </a:r>
            <a:endParaRPr lang="en-US" sz="2300" dirty="0"/>
          </a:p>
        </p:txBody>
      </p:sp>
    </p:spTree>
    <p:extLst>
      <p:ext uri="{BB962C8B-B14F-4D97-AF65-F5344CB8AC3E}">
        <p14:creationId xmlns:p14="http://schemas.microsoft.com/office/powerpoint/2010/main" val="1963903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1663"/>
            <a:ext cx="8458200" cy="1096962"/>
          </a:xfrm>
        </p:spPr>
        <p:txBody>
          <a:bodyPr/>
          <a:lstStyle/>
          <a:p>
            <a:r>
              <a:rPr lang="en-US" dirty="0" smtClean="0"/>
              <a:t>Student-friendly Language Examples</a:t>
            </a:r>
            <a:endParaRPr lang="en-US" dirty="0"/>
          </a:p>
        </p:txBody>
      </p:sp>
      <p:sp>
        <p:nvSpPr>
          <p:cNvPr id="3" name="Content Placeholder 2"/>
          <p:cNvSpPr>
            <a:spLocks noGrp="1"/>
          </p:cNvSpPr>
          <p:nvPr>
            <p:ph idx="1"/>
          </p:nvPr>
        </p:nvSpPr>
        <p:spPr>
          <a:xfrm>
            <a:off x="457200" y="2362203"/>
            <a:ext cx="8229600" cy="3962397"/>
          </a:xfrm>
        </p:spPr>
        <p:txBody>
          <a:bodyPr/>
          <a:lstStyle/>
          <a:p>
            <a:pPr marL="0" indent="0">
              <a:buNone/>
            </a:pPr>
            <a:endParaRPr lang="en-US" dirty="0" smtClean="0"/>
          </a:p>
          <a:p>
            <a:r>
              <a:rPr lang="en-US" dirty="0" smtClean="0"/>
              <a:t>I </a:t>
            </a:r>
            <a:r>
              <a:rPr lang="en-US" dirty="0"/>
              <a:t>can find and document the author, title, and publishing information about my resources.</a:t>
            </a:r>
          </a:p>
          <a:p>
            <a:r>
              <a:rPr lang="en-US" dirty="0"/>
              <a:t>I can support my thinking/opinions/arguments with evidence from the text.</a:t>
            </a:r>
          </a:p>
          <a:p>
            <a:r>
              <a:rPr lang="en-US" dirty="0"/>
              <a:t>I can discover what the author says directly and indirectly. I can use clues to find meaning.</a:t>
            </a:r>
          </a:p>
          <a:p>
            <a:endParaRPr lang="en-US" dirty="0"/>
          </a:p>
        </p:txBody>
      </p:sp>
      <p:sp>
        <p:nvSpPr>
          <p:cNvPr id="4" name="Content Placeholder 2"/>
          <p:cNvSpPr txBox="1">
            <a:spLocks/>
          </p:cNvSpPr>
          <p:nvPr/>
        </p:nvSpPr>
        <p:spPr bwMode="auto">
          <a:xfrm>
            <a:off x="838199" y="1371600"/>
            <a:ext cx="7391401"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q"/>
              <a:defRPr sz="3200" kern="1200">
                <a:solidFill>
                  <a:schemeClr val="tx1"/>
                </a:solidFill>
                <a:latin typeface="Tw Cen MT" pitchFamily="34" charset="0"/>
                <a:ea typeface="+mn-ea"/>
                <a:cs typeface="+mn-cs"/>
              </a:defRPr>
            </a:lvl1pPr>
            <a:lvl2pPr marL="742950" indent="-285750" algn="l" rtl="0" eaLnBrk="0" fontAlgn="base" hangingPunct="0">
              <a:spcBef>
                <a:spcPct val="20000"/>
              </a:spcBef>
              <a:spcAft>
                <a:spcPct val="0"/>
              </a:spcAft>
              <a:buClr>
                <a:schemeClr val="accent3"/>
              </a:buClr>
              <a:buFont typeface="Wingdings" pitchFamily="2" charset="2"/>
              <a:buChar char="q"/>
              <a:defRPr sz="2800" kern="1200">
                <a:solidFill>
                  <a:schemeClr val="tx1"/>
                </a:solidFill>
                <a:latin typeface="Tw Cen MT" pitchFamily="34" charset="0"/>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q"/>
              <a:defRPr sz="2400" kern="1200">
                <a:solidFill>
                  <a:schemeClr val="tx1"/>
                </a:solidFill>
                <a:latin typeface="Tw Cen MT" pitchFamily="34" charset="0"/>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q"/>
              <a:defRPr sz="2000" kern="1200">
                <a:solidFill>
                  <a:schemeClr val="tx1"/>
                </a:solidFill>
                <a:latin typeface="Tw Cen MT" pitchFamily="34" charset="0"/>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q"/>
              <a:defRPr sz="2000" kern="1200">
                <a:solidFill>
                  <a:schemeClr val="tx1"/>
                </a:solidFill>
                <a:latin typeface="Tw Cen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Clr>
                <a:srgbClr val="0D4170"/>
              </a:buClr>
              <a:buFont typeface="Wingdings" pitchFamily="2" charset="2"/>
              <a:buNone/>
            </a:pPr>
            <a:r>
              <a:rPr lang="en-US" dirty="0" smtClean="0">
                <a:solidFill>
                  <a:prstClr val="black"/>
                </a:solidFill>
              </a:rPr>
              <a:t>RI.6.1  Cite textual evidence to support analysis of what the text says explicitly as well as inferences drawn from the text.</a:t>
            </a:r>
          </a:p>
          <a:p>
            <a:endParaRPr lang="en-US" dirty="0"/>
          </a:p>
        </p:txBody>
      </p:sp>
    </p:spTree>
    <p:extLst>
      <p:ext uri="{BB962C8B-B14F-4D97-AF65-F5344CB8AC3E}">
        <p14:creationId xmlns:p14="http://schemas.microsoft.com/office/powerpoint/2010/main" val="4280563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981200"/>
          </a:xfrm>
        </p:spPr>
        <p:txBody>
          <a:bodyPr/>
          <a:lstStyle/>
          <a:p>
            <a:r>
              <a:rPr lang="en-US" sz="5400" dirty="0" smtClean="0"/>
              <a:t>Notes Page and Table Talk</a:t>
            </a:r>
            <a:br>
              <a:rPr lang="en-US" sz="5400" dirty="0" smtClean="0"/>
            </a:br>
            <a:endParaRPr lang="en-US" sz="5400" dirty="0"/>
          </a:p>
        </p:txBody>
      </p:sp>
      <p:sp>
        <p:nvSpPr>
          <p:cNvPr id="3" name="Content Placeholder 2"/>
          <p:cNvSpPr>
            <a:spLocks noGrp="1"/>
          </p:cNvSpPr>
          <p:nvPr>
            <p:ph idx="1"/>
          </p:nvPr>
        </p:nvSpPr>
        <p:spPr>
          <a:xfrm>
            <a:off x="459093" y="1752600"/>
            <a:ext cx="5408307" cy="3581397"/>
          </a:xfrm>
        </p:spPr>
        <p:txBody>
          <a:bodyPr/>
          <a:lstStyle/>
          <a:p>
            <a:pPr marL="0" indent="0">
              <a:buNone/>
            </a:pPr>
            <a:endParaRPr lang="en-US" sz="4400" dirty="0" smtClean="0">
              <a:latin typeface="+mj-lt"/>
            </a:endParaRPr>
          </a:p>
          <a:p>
            <a:pPr marL="0" indent="0" algn="ctr">
              <a:buNone/>
            </a:pPr>
            <a:r>
              <a:rPr lang="en-US" sz="4400" dirty="0" smtClean="0">
                <a:latin typeface="+mj-lt"/>
              </a:rPr>
              <a:t>Complete the Learning Intentions sections on the Notes Page.</a:t>
            </a:r>
          </a:p>
          <a:p>
            <a:pPr marL="0" indent="0">
              <a:buNone/>
            </a:pPr>
            <a:endParaRPr lang="en-US" sz="4400" dirty="0">
              <a:latin typeface="+mj-lt"/>
            </a:endParaRPr>
          </a:p>
        </p:txBody>
      </p:sp>
      <p:grpSp>
        <p:nvGrpSpPr>
          <p:cNvPr id="5" name="Group 4"/>
          <p:cNvGrpSpPr/>
          <p:nvPr/>
        </p:nvGrpSpPr>
        <p:grpSpPr>
          <a:xfrm>
            <a:off x="7898259" y="261872"/>
            <a:ext cx="1151858" cy="914400"/>
            <a:chOff x="4916556" y="743396"/>
            <a:chExt cx="1151858" cy="914400"/>
          </a:xfrm>
        </p:grpSpPr>
        <p:sp>
          <p:nvSpPr>
            <p:cNvPr id="6" name="Rectangle 5"/>
            <p:cNvSpPr/>
            <p:nvPr/>
          </p:nvSpPr>
          <p:spPr>
            <a:xfrm>
              <a:off x="5058260" y="743396"/>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31" descr="C:\Users\dayad\Desktop\moedusail graphics\icons not buttons\guided not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6556" y="790492"/>
              <a:ext cx="1151858" cy="822960"/>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descr="C:\Users\ddrury\AppData\Local\Microsoft\Windows\Temporary Internet Files\Content.IE5\7J5NWY70\MC900200535[1].wm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199" y="2133600"/>
            <a:ext cx="1943964" cy="3124200"/>
          </a:xfrm>
          <a:prstGeom prst="rect">
            <a:avLst/>
          </a:prstGeom>
          <a:noFill/>
          <a:ln>
            <a:noFill/>
          </a:ln>
        </p:spPr>
      </p:pic>
    </p:spTree>
    <p:extLst>
      <p:ext uri="{BB962C8B-B14F-4D97-AF65-F5344CB8AC3E}">
        <p14:creationId xmlns:p14="http://schemas.microsoft.com/office/powerpoint/2010/main" val="36695959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6909255" cy="3093644"/>
          </a:xfrm>
        </p:spPr>
        <p:txBody>
          <a:bodyPr/>
          <a:lstStyle/>
          <a:p>
            <a:pPr marL="0" lvl="0" indent="0">
              <a:spcBef>
                <a:spcPct val="30000"/>
              </a:spcBef>
              <a:buClrTx/>
              <a:buNone/>
              <a:defRPr/>
            </a:pPr>
            <a:r>
              <a:rPr lang="en-US" sz="3600" dirty="0" smtClean="0">
                <a:solidFill>
                  <a:prstClr val="black"/>
                </a:solidFill>
                <a:latin typeface="Calibri"/>
              </a:rPr>
              <a:t>How do you share clear intentions with students prior to instruction? </a:t>
            </a:r>
            <a:endParaRPr lang="en-US" sz="2400" dirty="0" smtClean="0">
              <a:solidFill>
                <a:prstClr val="black"/>
              </a:solidFill>
              <a:latin typeface="Calibri"/>
            </a:endParaRPr>
          </a:p>
          <a:p>
            <a:pPr marL="0" lvl="0" indent="0">
              <a:spcBef>
                <a:spcPct val="30000"/>
              </a:spcBef>
              <a:buClrTx/>
              <a:buNone/>
              <a:defRPr/>
            </a:pPr>
            <a:r>
              <a:rPr lang="en-US" sz="3600" dirty="0" smtClean="0">
                <a:solidFill>
                  <a:prstClr val="black"/>
                </a:solidFill>
                <a:latin typeface="Calibri"/>
              </a:rPr>
              <a:t>How do you know if students understand the learning intention?</a:t>
            </a:r>
          </a:p>
          <a:p>
            <a:pPr marL="0" lvl="0" indent="0">
              <a:spcBef>
                <a:spcPct val="30000"/>
              </a:spcBef>
              <a:buClrTx/>
              <a:buNone/>
              <a:defRPr/>
            </a:pPr>
            <a:r>
              <a:rPr lang="en-US" sz="3600" dirty="0" smtClean="0">
                <a:solidFill>
                  <a:prstClr val="black"/>
                </a:solidFill>
                <a:latin typeface="Calibri"/>
              </a:rPr>
              <a:t>Be prepared to share out.</a:t>
            </a:r>
            <a:endParaRPr lang="en-US" sz="3600" dirty="0"/>
          </a:p>
        </p:txBody>
      </p:sp>
      <p:sp>
        <p:nvSpPr>
          <p:cNvPr id="2" name="Title 1"/>
          <p:cNvSpPr>
            <a:spLocks noGrp="1"/>
          </p:cNvSpPr>
          <p:nvPr>
            <p:ph type="title"/>
          </p:nvPr>
        </p:nvSpPr>
        <p:spPr>
          <a:xfrm>
            <a:off x="457200" y="601663"/>
            <a:ext cx="8229600" cy="998537"/>
          </a:xfrm>
        </p:spPr>
        <p:txBody>
          <a:bodyPr/>
          <a:lstStyle/>
          <a:p>
            <a:r>
              <a:rPr lang="en-US" dirty="0" smtClean="0"/>
              <a:t>Learning Intentions</a:t>
            </a:r>
            <a:endParaRPr lang="en-US" dirty="0"/>
          </a:p>
        </p:txBody>
      </p:sp>
      <p:sp>
        <p:nvSpPr>
          <p:cNvPr id="7" name="Rectangle 6"/>
          <p:cNvSpPr/>
          <p:nvPr/>
        </p:nvSpPr>
        <p:spPr>
          <a:xfrm>
            <a:off x="381000" y="1379048"/>
            <a:ext cx="6973162" cy="1077218"/>
          </a:xfrm>
          <a:prstGeom prst="rect">
            <a:avLst/>
          </a:prstGeom>
        </p:spPr>
        <p:txBody>
          <a:bodyPr wrap="square">
            <a:spAutoFit/>
          </a:bodyPr>
          <a:lstStyle/>
          <a:p>
            <a:pPr marL="0" indent="0">
              <a:buNone/>
            </a:pPr>
            <a:r>
              <a:rPr lang="en-US" sz="3200" dirty="0">
                <a:latin typeface="+mj-lt"/>
              </a:rPr>
              <a:t>Find your </a:t>
            </a:r>
            <a:r>
              <a:rPr lang="en-US" sz="3200" dirty="0" smtClean="0">
                <a:latin typeface="+mj-lt"/>
              </a:rPr>
              <a:t>Empire State Building </a:t>
            </a:r>
            <a:r>
              <a:rPr lang="en-US" sz="3200" dirty="0">
                <a:latin typeface="+mj-lt"/>
              </a:rPr>
              <a:t>Partner to </a:t>
            </a:r>
            <a:r>
              <a:rPr lang="en-US" sz="3200" dirty="0" smtClean="0">
                <a:latin typeface="+mj-lt"/>
              </a:rPr>
              <a:t>discuss:</a:t>
            </a:r>
            <a:endParaRPr lang="en-US" sz="3200" dirty="0">
              <a:latin typeface="+mj-lt"/>
            </a:endParaRPr>
          </a:p>
        </p:txBody>
      </p:sp>
      <p:pic>
        <p:nvPicPr>
          <p:cNvPr id="6" name="Picture 5" descr="C:\Users\ddrury\AppData\Local\Microsoft\Windows\Temporary Internet Files\Content.IE5\7J5NWY70\MC900200535[1].wm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4162" y="2456266"/>
            <a:ext cx="1486763" cy="2514600"/>
          </a:xfrm>
          <a:prstGeom prst="rect">
            <a:avLst/>
          </a:prstGeom>
          <a:noFill/>
          <a:ln>
            <a:noFill/>
          </a:ln>
        </p:spPr>
      </p:pic>
    </p:spTree>
    <p:extLst>
      <p:ext uri="{BB962C8B-B14F-4D97-AF65-F5344CB8AC3E}">
        <p14:creationId xmlns:p14="http://schemas.microsoft.com/office/powerpoint/2010/main" val="12581068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663"/>
            <a:ext cx="8229600" cy="922337"/>
          </a:xfrm>
        </p:spPr>
        <p:txBody>
          <a:bodyPr/>
          <a:lstStyle/>
          <a:p>
            <a:r>
              <a:rPr lang="en-US" dirty="0" smtClean="0"/>
              <a:t>Step 2</a:t>
            </a:r>
            <a:r>
              <a:rPr lang="en-US" dirty="0"/>
              <a:t>:</a:t>
            </a:r>
            <a:r>
              <a:rPr lang="en-US" dirty="0" smtClean="0"/>
              <a:t> Success Criteria</a:t>
            </a:r>
            <a:endParaRPr lang="en-US" dirty="0"/>
          </a:p>
        </p:txBody>
      </p:sp>
      <p:sp>
        <p:nvSpPr>
          <p:cNvPr id="3" name="Content Placeholder 2"/>
          <p:cNvSpPr>
            <a:spLocks noGrp="1"/>
          </p:cNvSpPr>
          <p:nvPr>
            <p:ph idx="1"/>
          </p:nvPr>
        </p:nvSpPr>
        <p:spPr>
          <a:xfrm>
            <a:off x="815972" y="1600200"/>
            <a:ext cx="7932866" cy="4495800"/>
          </a:xfrm>
        </p:spPr>
        <p:txBody>
          <a:bodyPr/>
          <a:lstStyle/>
          <a:p>
            <a:pPr>
              <a:spcBef>
                <a:spcPts val="600"/>
              </a:spcBef>
            </a:pPr>
            <a:r>
              <a:rPr lang="en-US" dirty="0" smtClean="0"/>
              <a:t>The teacher and students need to know the success criteria of performance. </a:t>
            </a:r>
          </a:p>
          <a:p>
            <a:pPr>
              <a:spcBef>
                <a:spcPts val="1800"/>
              </a:spcBef>
            </a:pPr>
            <a:r>
              <a:rPr lang="en-US" dirty="0" smtClean="0"/>
              <a:t>Students need to understand timeframe for accountability.</a:t>
            </a:r>
          </a:p>
          <a:p>
            <a:pPr>
              <a:spcBef>
                <a:spcPts val="1800"/>
              </a:spcBef>
            </a:pPr>
            <a:r>
              <a:rPr lang="en-US" dirty="0" smtClean="0"/>
              <a:t>Success Criteria should be written in student-friendly language.</a:t>
            </a:r>
          </a:p>
          <a:p>
            <a:pPr marL="0" lvl="0" indent="0" algn="r">
              <a:buClr>
                <a:srgbClr val="0D4170"/>
              </a:buClr>
              <a:buNone/>
            </a:pPr>
            <a:endParaRPr lang="en-US" sz="800" dirty="0" smtClean="0">
              <a:solidFill>
                <a:prstClr val="black"/>
              </a:solidFill>
            </a:endParaRPr>
          </a:p>
          <a:p>
            <a:pPr marL="0" lvl="0" indent="0" algn="r">
              <a:buClr>
                <a:srgbClr val="0D4170"/>
              </a:buClr>
              <a:buNone/>
            </a:pPr>
            <a:r>
              <a:rPr lang="en-US" sz="1400" dirty="0" err="1" smtClean="0">
                <a:solidFill>
                  <a:prstClr val="black"/>
                </a:solidFill>
              </a:rPr>
              <a:t>Chappuis</a:t>
            </a:r>
            <a:r>
              <a:rPr lang="en-US" sz="1400" dirty="0">
                <a:solidFill>
                  <a:prstClr val="black"/>
                </a:solidFill>
              </a:rPr>
              <a:t>, J. 2009. </a:t>
            </a:r>
            <a:r>
              <a:rPr lang="en-US" sz="1400" i="1" dirty="0">
                <a:solidFill>
                  <a:prstClr val="black"/>
                </a:solidFill>
              </a:rPr>
              <a:t>Seven strategies of assessment for learning. </a:t>
            </a:r>
            <a:r>
              <a:rPr lang="en-US" sz="1400" dirty="0">
                <a:solidFill>
                  <a:prstClr val="black"/>
                </a:solidFill>
              </a:rPr>
              <a:t> </a:t>
            </a:r>
          </a:p>
          <a:p>
            <a:pPr marL="0" lvl="0" indent="0" algn="r">
              <a:buClr>
                <a:srgbClr val="0D4170"/>
              </a:buClr>
              <a:buNone/>
            </a:pPr>
            <a:r>
              <a:rPr lang="en-US" sz="1400" dirty="0">
                <a:solidFill>
                  <a:prstClr val="black"/>
                </a:solidFill>
              </a:rPr>
              <a:t>Hattie, J.  </a:t>
            </a:r>
            <a:r>
              <a:rPr lang="en-US" sz="1400" i="1" dirty="0">
                <a:solidFill>
                  <a:prstClr val="black"/>
                </a:solidFill>
              </a:rPr>
              <a:t>2009. Visible learning: A synthesis of over 800 meta-analyses relating </a:t>
            </a:r>
            <a:r>
              <a:rPr lang="en-US" sz="1400" i="1" dirty="0" smtClean="0">
                <a:solidFill>
                  <a:prstClr val="black"/>
                </a:solidFill>
              </a:rPr>
              <a:t>to achievement</a:t>
            </a:r>
            <a:r>
              <a:rPr lang="en-US" sz="1400" i="1" dirty="0">
                <a:solidFill>
                  <a:prstClr val="black"/>
                </a:solidFill>
              </a:rPr>
              <a:t>.</a:t>
            </a:r>
          </a:p>
          <a:p>
            <a:pPr marL="0" lvl="0" indent="0" algn="r">
              <a:buClr>
                <a:srgbClr val="0D4170"/>
              </a:buClr>
              <a:buNone/>
            </a:pPr>
            <a:r>
              <a:rPr lang="en-US" sz="1400" dirty="0" err="1">
                <a:solidFill>
                  <a:prstClr val="black"/>
                </a:solidFill>
              </a:rPr>
              <a:t>Stiggins</a:t>
            </a:r>
            <a:r>
              <a:rPr lang="en-US" sz="1400" dirty="0">
                <a:solidFill>
                  <a:prstClr val="black"/>
                </a:solidFill>
              </a:rPr>
              <a:t>, R., J. </a:t>
            </a:r>
            <a:r>
              <a:rPr lang="en-US" sz="1400" dirty="0" err="1">
                <a:solidFill>
                  <a:prstClr val="black"/>
                </a:solidFill>
              </a:rPr>
              <a:t>Arter</a:t>
            </a:r>
            <a:r>
              <a:rPr lang="en-US" sz="1400" dirty="0">
                <a:solidFill>
                  <a:prstClr val="black"/>
                </a:solidFill>
              </a:rPr>
              <a:t>, J. </a:t>
            </a:r>
            <a:r>
              <a:rPr lang="en-US" sz="1400" dirty="0" err="1">
                <a:solidFill>
                  <a:prstClr val="black"/>
                </a:solidFill>
              </a:rPr>
              <a:t>Chappuis</a:t>
            </a:r>
            <a:r>
              <a:rPr lang="en-US" sz="1400" dirty="0">
                <a:solidFill>
                  <a:prstClr val="black"/>
                </a:solidFill>
              </a:rPr>
              <a:t>, &amp; S. </a:t>
            </a:r>
            <a:r>
              <a:rPr lang="en-US" sz="1400" dirty="0" err="1">
                <a:solidFill>
                  <a:prstClr val="black"/>
                </a:solidFill>
              </a:rPr>
              <a:t>Chappuis</a:t>
            </a:r>
            <a:r>
              <a:rPr lang="en-US" sz="1400" dirty="0">
                <a:solidFill>
                  <a:prstClr val="black"/>
                </a:solidFill>
              </a:rPr>
              <a:t>. 2006. </a:t>
            </a:r>
            <a:r>
              <a:rPr lang="en-US" sz="1400" i="1" dirty="0">
                <a:solidFill>
                  <a:prstClr val="black"/>
                </a:solidFill>
              </a:rPr>
              <a:t>Classroom assessment for </a:t>
            </a:r>
            <a:r>
              <a:rPr lang="en-US" sz="1400" i="1" dirty="0" smtClean="0">
                <a:solidFill>
                  <a:prstClr val="black"/>
                </a:solidFill>
              </a:rPr>
              <a:t>student </a:t>
            </a:r>
            <a:r>
              <a:rPr lang="en-US" sz="1400" i="1" dirty="0">
                <a:solidFill>
                  <a:prstClr val="black"/>
                </a:solidFill>
              </a:rPr>
              <a:t>learning</a:t>
            </a:r>
            <a:r>
              <a:rPr lang="en-US" sz="1200" i="1" dirty="0" smtClean="0">
                <a:solidFill>
                  <a:prstClr val="black"/>
                </a:solidFill>
              </a:rPr>
              <a:t>.</a:t>
            </a:r>
            <a:endParaRPr lang="en-US" sz="3600" dirty="0" smtClean="0"/>
          </a:p>
          <a:p>
            <a:pPr marL="0" indent="0">
              <a:buNone/>
            </a:pPr>
            <a:endParaRPr lang="en-US" sz="3600" dirty="0"/>
          </a:p>
          <a:p>
            <a:pPr marL="0" indent="0">
              <a:buNone/>
            </a:pPr>
            <a:r>
              <a:rPr lang="en-US" sz="3600" dirty="0" smtClean="0"/>
              <a:t>                         </a:t>
            </a:r>
            <a:r>
              <a:rPr lang="en-US" sz="2000" dirty="0" smtClean="0"/>
              <a:t> </a:t>
            </a:r>
            <a:endParaRPr lang="en-US" sz="2000" dirty="0"/>
          </a:p>
        </p:txBody>
      </p:sp>
    </p:spTree>
    <p:extLst>
      <p:ext uri="{BB962C8B-B14F-4D97-AF65-F5344CB8AC3E}">
        <p14:creationId xmlns:p14="http://schemas.microsoft.com/office/powerpoint/2010/main" val="5167628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912937"/>
          </a:xfrm>
        </p:spPr>
        <p:txBody>
          <a:bodyPr/>
          <a:lstStyle/>
          <a:p>
            <a:r>
              <a:rPr lang="en-US" sz="5400" dirty="0" smtClean="0"/>
              <a:t>Notes Page </a:t>
            </a:r>
            <a:br>
              <a:rPr lang="en-US" sz="5400" dirty="0" smtClean="0"/>
            </a:br>
            <a:endParaRPr lang="en-US" sz="5400" dirty="0"/>
          </a:p>
        </p:txBody>
      </p:sp>
      <p:sp>
        <p:nvSpPr>
          <p:cNvPr id="3" name="Content Placeholder 2"/>
          <p:cNvSpPr>
            <a:spLocks noGrp="1"/>
          </p:cNvSpPr>
          <p:nvPr>
            <p:ph idx="1"/>
          </p:nvPr>
        </p:nvSpPr>
        <p:spPr>
          <a:xfrm>
            <a:off x="550668" y="2514600"/>
            <a:ext cx="8458200" cy="2844111"/>
          </a:xfrm>
        </p:spPr>
        <p:txBody>
          <a:bodyPr/>
          <a:lstStyle/>
          <a:p>
            <a:pPr marL="0" indent="0">
              <a:buNone/>
            </a:pPr>
            <a:endParaRPr lang="en-US" sz="4400" dirty="0" smtClean="0">
              <a:latin typeface="+mj-lt"/>
            </a:endParaRPr>
          </a:p>
          <a:p>
            <a:pPr marL="0" indent="0" algn="ctr">
              <a:buNone/>
            </a:pPr>
            <a:r>
              <a:rPr lang="en-US" sz="4400" dirty="0" smtClean="0">
                <a:latin typeface="+mj-lt"/>
              </a:rPr>
              <a:t>Complete the Success Criteria sections on the Notes Page.</a:t>
            </a:r>
          </a:p>
          <a:p>
            <a:pPr marL="0" indent="0">
              <a:buNone/>
            </a:pPr>
            <a:endParaRPr lang="en-US" sz="4400" dirty="0">
              <a:latin typeface="+mj-lt"/>
            </a:endParaRPr>
          </a:p>
        </p:txBody>
      </p:sp>
      <p:grpSp>
        <p:nvGrpSpPr>
          <p:cNvPr id="4" name="Group 3"/>
          <p:cNvGrpSpPr/>
          <p:nvPr/>
        </p:nvGrpSpPr>
        <p:grpSpPr>
          <a:xfrm>
            <a:off x="7840534" y="185112"/>
            <a:ext cx="1151858" cy="914400"/>
            <a:chOff x="4916556" y="743396"/>
            <a:chExt cx="1151858" cy="914400"/>
          </a:xfrm>
        </p:grpSpPr>
        <p:sp>
          <p:nvSpPr>
            <p:cNvPr id="5" name="Rectangle 4"/>
            <p:cNvSpPr/>
            <p:nvPr/>
          </p:nvSpPr>
          <p:spPr>
            <a:xfrm>
              <a:off x="5058260" y="743396"/>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1" descr="C:\Users\dayad\Desktop\moedusail graphics\icons not buttons\guided not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6556" y="790492"/>
              <a:ext cx="1151858" cy="82296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descr="C:\Users\ddrury\AppData\Local\Microsoft\Windows\Temporary Internet Files\Content.IE5\GKPHKB5K\MC900157619[1].wm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838200"/>
            <a:ext cx="1981200" cy="2502502"/>
          </a:xfrm>
          <a:prstGeom prst="rect">
            <a:avLst/>
          </a:prstGeom>
          <a:noFill/>
          <a:ln>
            <a:noFill/>
          </a:ln>
        </p:spPr>
      </p:pic>
    </p:spTree>
    <p:extLst>
      <p:ext uri="{BB962C8B-B14F-4D97-AF65-F5344CB8AC3E}">
        <p14:creationId xmlns:p14="http://schemas.microsoft.com/office/powerpoint/2010/main" val="35822460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663"/>
            <a:ext cx="8229600" cy="998537"/>
          </a:xfrm>
        </p:spPr>
        <p:txBody>
          <a:bodyPr/>
          <a:lstStyle/>
          <a:p>
            <a:r>
              <a:rPr lang="en-US" dirty="0" smtClean="0"/>
              <a:t>Success Criteria</a:t>
            </a:r>
            <a:endParaRPr lang="en-US" dirty="0"/>
          </a:p>
        </p:txBody>
      </p:sp>
      <p:sp>
        <p:nvSpPr>
          <p:cNvPr id="5" name="TextBox 4"/>
          <p:cNvSpPr txBox="1"/>
          <p:nvPr/>
        </p:nvSpPr>
        <p:spPr>
          <a:xfrm>
            <a:off x="265670" y="1295400"/>
            <a:ext cx="6629400" cy="1077218"/>
          </a:xfrm>
          <a:prstGeom prst="rect">
            <a:avLst/>
          </a:prstGeom>
          <a:noFill/>
        </p:spPr>
        <p:txBody>
          <a:bodyPr wrap="square" rtlCol="0">
            <a:spAutoFit/>
          </a:bodyPr>
          <a:lstStyle/>
          <a:p>
            <a:r>
              <a:rPr lang="en-US" sz="3200" dirty="0" smtClean="0">
                <a:latin typeface="+mj-lt"/>
              </a:rPr>
              <a:t>Find your Channel Tunnel Partner to discuss: </a:t>
            </a:r>
            <a:endParaRPr lang="en-US" sz="3200" dirty="0">
              <a:latin typeface="+mj-lt"/>
            </a:endParaRPr>
          </a:p>
        </p:txBody>
      </p:sp>
      <p:sp>
        <p:nvSpPr>
          <p:cNvPr id="6" name="Rectangle 5"/>
          <p:cNvSpPr/>
          <p:nvPr/>
        </p:nvSpPr>
        <p:spPr>
          <a:xfrm>
            <a:off x="265670" y="2438400"/>
            <a:ext cx="8397136" cy="3570208"/>
          </a:xfrm>
          <a:prstGeom prst="rect">
            <a:avLst/>
          </a:prstGeom>
        </p:spPr>
        <p:txBody>
          <a:bodyPr wrap="square">
            <a:spAutoFit/>
          </a:bodyPr>
          <a:lstStyle/>
          <a:p>
            <a:pPr lvl="0" eaLnBrk="0" hangingPunct="0">
              <a:spcBef>
                <a:spcPts val="600"/>
              </a:spcBef>
            </a:pPr>
            <a:r>
              <a:rPr lang="en-US" sz="3600" dirty="0" smtClean="0">
                <a:solidFill>
                  <a:prstClr val="black"/>
                </a:solidFill>
                <a:latin typeface="Calibri"/>
              </a:rPr>
              <a:t>Do students </a:t>
            </a:r>
            <a:r>
              <a:rPr lang="en-US" sz="3600" dirty="0">
                <a:solidFill>
                  <a:prstClr val="black"/>
                </a:solidFill>
                <a:latin typeface="Calibri"/>
              </a:rPr>
              <a:t>have specific time-lines for mastery of learning intentions?  </a:t>
            </a:r>
            <a:endParaRPr lang="en-US" sz="3600" dirty="0" smtClean="0">
              <a:solidFill>
                <a:prstClr val="black"/>
              </a:solidFill>
              <a:latin typeface="Calibri"/>
            </a:endParaRPr>
          </a:p>
          <a:p>
            <a:pPr lvl="0" eaLnBrk="0" hangingPunct="0">
              <a:spcBef>
                <a:spcPts val="600"/>
              </a:spcBef>
            </a:pPr>
            <a:r>
              <a:rPr lang="en-US" sz="3600" dirty="0" smtClean="0">
                <a:solidFill>
                  <a:prstClr val="black"/>
                </a:solidFill>
                <a:latin typeface="Calibri"/>
              </a:rPr>
              <a:t>Do </a:t>
            </a:r>
            <a:r>
              <a:rPr lang="en-US" sz="3600" dirty="0">
                <a:solidFill>
                  <a:prstClr val="black"/>
                </a:solidFill>
                <a:latin typeface="Calibri"/>
              </a:rPr>
              <a:t>they have access to scoring guides prior to the instruction</a:t>
            </a:r>
            <a:r>
              <a:rPr lang="en-US" sz="3600" dirty="0" smtClean="0">
                <a:solidFill>
                  <a:prstClr val="black"/>
                </a:solidFill>
                <a:latin typeface="Calibri"/>
              </a:rPr>
              <a:t>?</a:t>
            </a:r>
          </a:p>
          <a:p>
            <a:pPr lvl="0" eaLnBrk="0" hangingPunct="0">
              <a:spcBef>
                <a:spcPts val="600"/>
              </a:spcBef>
            </a:pPr>
            <a:r>
              <a:rPr lang="en-US" sz="3600" dirty="0" smtClean="0">
                <a:solidFill>
                  <a:prstClr val="black"/>
                </a:solidFill>
                <a:latin typeface="Calibri"/>
              </a:rPr>
              <a:t>Do students have input when creating scoring guides?</a:t>
            </a:r>
            <a:endParaRPr lang="en-US" sz="3600" dirty="0">
              <a:solidFill>
                <a:prstClr val="black"/>
              </a:solidFill>
              <a:latin typeface="Calibri"/>
            </a:endParaRPr>
          </a:p>
        </p:txBody>
      </p:sp>
      <p:grpSp>
        <p:nvGrpSpPr>
          <p:cNvPr id="7" name="Group 6"/>
          <p:cNvGrpSpPr/>
          <p:nvPr/>
        </p:nvGrpSpPr>
        <p:grpSpPr>
          <a:xfrm>
            <a:off x="7916017" y="304800"/>
            <a:ext cx="1151858" cy="914400"/>
            <a:chOff x="4867942" y="3758980"/>
            <a:chExt cx="1151858" cy="914400"/>
          </a:xfrm>
        </p:grpSpPr>
        <p:sp>
          <p:nvSpPr>
            <p:cNvPr id="8" name="Rectangle 7"/>
            <p:cNvSpPr/>
            <p:nvPr/>
          </p:nvSpPr>
          <p:spPr>
            <a:xfrm>
              <a:off x="4986596" y="375898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29" descr="C:\Users\dayad\Desktop\moedusail graphics\icons not buttons\refle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descr="C:\Users\ddrury\AppData\Local\Microsoft\Windows\Temporary Internet Files\Content.IE5\GKPHKB5K\MC900157619[1].wm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4876800"/>
            <a:ext cx="971550" cy="1271270"/>
          </a:xfrm>
          <a:prstGeom prst="rect">
            <a:avLst/>
          </a:prstGeom>
          <a:noFill/>
          <a:ln>
            <a:noFill/>
          </a:ln>
        </p:spPr>
      </p:pic>
    </p:spTree>
    <p:extLst>
      <p:ext uri="{BB962C8B-B14F-4D97-AF65-F5344CB8AC3E}">
        <p14:creationId xmlns:p14="http://schemas.microsoft.com/office/powerpoint/2010/main" val="35061338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lstStyle/>
          <a:p>
            <a:r>
              <a:rPr lang="en-US" dirty="0" smtClean="0"/>
              <a:t>Examples</a:t>
            </a:r>
            <a:endParaRPr lang="en-US" dirty="0"/>
          </a:p>
        </p:txBody>
      </p:sp>
      <p:sp>
        <p:nvSpPr>
          <p:cNvPr id="3" name="Content Placeholder 2"/>
          <p:cNvSpPr>
            <a:spLocks noGrp="1"/>
          </p:cNvSpPr>
          <p:nvPr>
            <p:ph idx="1"/>
          </p:nvPr>
        </p:nvSpPr>
        <p:spPr>
          <a:xfrm>
            <a:off x="990600" y="1676400"/>
            <a:ext cx="7315200" cy="4419600"/>
          </a:xfrm>
        </p:spPr>
        <p:txBody>
          <a:bodyPr/>
          <a:lstStyle/>
          <a:p>
            <a:pPr marL="0" indent="0">
              <a:buNone/>
            </a:pPr>
            <a:r>
              <a:rPr lang="en-US" dirty="0" smtClean="0"/>
              <a:t>Scoring Guides can be used with…</a:t>
            </a:r>
            <a:endParaRPr lang="en-US" dirty="0"/>
          </a:p>
          <a:p>
            <a:pPr lvl="1"/>
            <a:r>
              <a:rPr lang="en-US" dirty="0" smtClean="0"/>
              <a:t>Constructed Response</a:t>
            </a:r>
          </a:p>
          <a:p>
            <a:pPr lvl="1"/>
            <a:r>
              <a:rPr lang="en-US" dirty="0" smtClean="0"/>
              <a:t>Performance Event</a:t>
            </a:r>
          </a:p>
          <a:p>
            <a:pPr lvl="1"/>
            <a:r>
              <a:rPr lang="en-US" dirty="0" smtClean="0"/>
              <a:t>Speeches</a:t>
            </a:r>
          </a:p>
          <a:p>
            <a:pPr lvl="1"/>
            <a:r>
              <a:rPr lang="en-US" dirty="0" smtClean="0"/>
              <a:t>Projects</a:t>
            </a:r>
          </a:p>
          <a:p>
            <a:pPr lvl="1"/>
            <a:r>
              <a:rPr lang="en-US" dirty="0" smtClean="0"/>
              <a:t>Student-led Conferences</a:t>
            </a:r>
          </a:p>
          <a:p>
            <a:pPr marL="0" indent="0">
              <a:spcBef>
                <a:spcPts val="1800"/>
              </a:spcBef>
              <a:buNone/>
            </a:pPr>
            <a:r>
              <a:rPr lang="en-US" dirty="0" smtClean="0"/>
              <a:t>Show students exemplars/non-exemplars of learning intentions.</a:t>
            </a:r>
            <a:endParaRPr lang="en-US" dirty="0"/>
          </a:p>
        </p:txBody>
      </p:sp>
    </p:spTree>
    <p:extLst>
      <p:ext uri="{BB962C8B-B14F-4D97-AF65-F5344CB8AC3E}">
        <p14:creationId xmlns:p14="http://schemas.microsoft.com/office/powerpoint/2010/main" val="15349334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663"/>
            <a:ext cx="8229600" cy="769937"/>
          </a:xfrm>
        </p:spPr>
        <p:txBody>
          <a:bodyPr/>
          <a:lstStyle/>
          <a:p>
            <a:r>
              <a:rPr lang="en-US" dirty="0" smtClean="0"/>
              <a:t>Step 3: Hook</a:t>
            </a:r>
            <a:endParaRPr lang="en-US" dirty="0"/>
          </a:p>
        </p:txBody>
      </p:sp>
      <p:sp>
        <p:nvSpPr>
          <p:cNvPr id="3" name="Content Placeholder 2"/>
          <p:cNvSpPr>
            <a:spLocks noGrp="1"/>
          </p:cNvSpPr>
          <p:nvPr>
            <p:ph idx="1"/>
          </p:nvPr>
        </p:nvSpPr>
        <p:spPr>
          <a:xfrm>
            <a:off x="732598" y="1171546"/>
            <a:ext cx="8016240" cy="4343397"/>
          </a:xfrm>
        </p:spPr>
        <p:txBody>
          <a:bodyPr/>
          <a:lstStyle/>
          <a:p>
            <a:pPr marL="0" indent="0">
              <a:buNone/>
            </a:pPr>
            <a:r>
              <a:rPr lang="en-US" sz="3600" dirty="0" smtClean="0"/>
              <a:t>Builds commitment and engagement in a learning task</a:t>
            </a:r>
          </a:p>
          <a:p>
            <a:pPr lvl="1">
              <a:spcBef>
                <a:spcPts val="1200"/>
              </a:spcBef>
              <a:buClr>
                <a:srgbClr val="95261F"/>
              </a:buClr>
            </a:pPr>
            <a:r>
              <a:rPr lang="en-US" sz="3200" dirty="0">
                <a:solidFill>
                  <a:prstClr val="black"/>
                </a:solidFill>
              </a:rPr>
              <a:t>Activate prior </a:t>
            </a:r>
            <a:r>
              <a:rPr lang="en-US" sz="3200" dirty="0" smtClean="0">
                <a:solidFill>
                  <a:prstClr val="black"/>
                </a:solidFill>
              </a:rPr>
              <a:t>knowledge</a:t>
            </a:r>
            <a:endParaRPr lang="en-US" sz="3600" dirty="0" smtClean="0"/>
          </a:p>
          <a:p>
            <a:pPr lvl="1">
              <a:spcBef>
                <a:spcPts val="1200"/>
              </a:spcBef>
            </a:pPr>
            <a:r>
              <a:rPr lang="en-US" sz="3200" dirty="0" smtClean="0"/>
              <a:t>Grabs students’ attention</a:t>
            </a:r>
          </a:p>
          <a:p>
            <a:pPr lvl="1">
              <a:spcBef>
                <a:spcPts val="1200"/>
              </a:spcBef>
            </a:pPr>
            <a:r>
              <a:rPr lang="en-US" sz="3200" dirty="0" smtClean="0"/>
              <a:t>Activate prior knowledge</a:t>
            </a:r>
          </a:p>
          <a:p>
            <a:pPr lvl="1"/>
            <a:r>
              <a:rPr lang="en-US" sz="3200" dirty="0" smtClean="0"/>
              <a:t>Puts students in a receptive frame of mind</a:t>
            </a:r>
          </a:p>
          <a:p>
            <a:pPr lvl="1"/>
            <a:r>
              <a:rPr lang="en-US" sz="3200" dirty="0" smtClean="0"/>
              <a:t>Internalizes learning intentions</a:t>
            </a:r>
          </a:p>
          <a:p>
            <a:pPr marL="457200" lvl="1" indent="0">
              <a:buNone/>
            </a:pPr>
            <a:endParaRPr lang="en-US" sz="3200" dirty="0" smtClean="0"/>
          </a:p>
          <a:p>
            <a:pPr lvl="1"/>
            <a:endParaRPr lang="en-US" sz="3200" dirty="0"/>
          </a:p>
        </p:txBody>
      </p:sp>
      <p:sp>
        <p:nvSpPr>
          <p:cNvPr id="4" name="Rectangle 3"/>
          <p:cNvSpPr/>
          <p:nvPr/>
        </p:nvSpPr>
        <p:spPr>
          <a:xfrm>
            <a:off x="1756266" y="5392067"/>
            <a:ext cx="6992572" cy="646331"/>
          </a:xfrm>
          <a:prstGeom prst="rect">
            <a:avLst/>
          </a:prstGeom>
        </p:spPr>
        <p:txBody>
          <a:bodyPr wrap="square">
            <a:spAutoFit/>
          </a:bodyPr>
          <a:lstStyle/>
          <a:p>
            <a:pPr marL="0" indent="0" algn="r">
              <a:buNone/>
            </a:pPr>
            <a:r>
              <a:rPr lang="en-US" sz="1200" dirty="0" smtClean="0"/>
              <a:t>Hattie, J. 2009. </a:t>
            </a:r>
            <a:r>
              <a:rPr lang="en-US" sz="1200" i="1" dirty="0" smtClean="0"/>
              <a:t>Visible learning</a:t>
            </a:r>
            <a:r>
              <a:rPr lang="en-US" sz="1200" dirty="0" smtClean="0"/>
              <a:t>: A synthesis of over 800 meta-analyses relating to achievement.</a:t>
            </a:r>
          </a:p>
          <a:p>
            <a:pPr marL="0" indent="0" algn="r">
              <a:buNone/>
            </a:pPr>
            <a:endParaRPr lang="en-US" sz="1200" dirty="0"/>
          </a:p>
          <a:p>
            <a:pPr algn="r"/>
            <a:r>
              <a:rPr lang="en-US" sz="1200" i="1" dirty="0" smtClean="0"/>
              <a:t>https</a:t>
            </a:r>
            <a:r>
              <a:rPr lang="en-US" sz="1200" i="1" dirty="0"/>
              <a:t>://www.teachingchannel.org/.../</a:t>
            </a:r>
            <a:r>
              <a:rPr lang="en-US" sz="1200" b="1" i="1" dirty="0" smtClean="0"/>
              <a:t>hook</a:t>
            </a:r>
            <a:r>
              <a:rPr lang="en-US" sz="1200" i="1" dirty="0" smtClean="0"/>
              <a:t>-stations</a:t>
            </a:r>
            <a:endParaRPr lang="en-US" sz="1200" dirty="0"/>
          </a:p>
        </p:txBody>
      </p:sp>
      <p:grpSp>
        <p:nvGrpSpPr>
          <p:cNvPr id="5" name="Group 4"/>
          <p:cNvGrpSpPr/>
          <p:nvPr/>
        </p:nvGrpSpPr>
        <p:grpSpPr>
          <a:xfrm>
            <a:off x="8010099" y="232208"/>
            <a:ext cx="1151858" cy="914400"/>
            <a:chOff x="4916556" y="743396"/>
            <a:chExt cx="1151858" cy="914400"/>
          </a:xfrm>
        </p:grpSpPr>
        <p:sp>
          <p:nvSpPr>
            <p:cNvPr id="6" name="Rectangle 5"/>
            <p:cNvSpPr/>
            <p:nvPr/>
          </p:nvSpPr>
          <p:spPr>
            <a:xfrm>
              <a:off x="5058260" y="743396"/>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31" descr="C:\Users\dayad\Desktop\moedusail graphics\icons not buttons\guided not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6556" y="790492"/>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771874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912937"/>
          </a:xfrm>
        </p:spPr>
        <p:txBody>
          <a:bodyPr/>
          <a:lstStyle/>
          <a:p>
            <a:r>
              <a:rPr lang="en-US" sz="5400" dirty="0" smtClean="0"/>
              <a:t>Notes Page and Table Talk</a:t>
            </a:r>
            <a:br>
              <a:rPr lang="en-US" sz="5400" dirty="0" smtClean="0"/>
            </a:br>
            <a:endParaRPr lang="en-US" sz="5400" dirty="0"/>
          </a:p>
        </p:txBody>
      </p:sp>
      <p:sp>
        <p:nvSpPr>
          <p:cNvPr id="3" name="Content Placeholder 2"/>
          <p:cNvSpPr>
            <a:spLocks noGrp="1"/>
          </p:cNvSpPr>
          <p:nvPr>
            <p:ph idx="1"/>
          </p:nvPr>
        </p:nvSpPr>
        <p:spPr>
          <a:xfrm>
            <a:off x="550668" y="2514600"/>
            <a:ext cx="4478532" cy="2844111"/>
          </a:xfrm>
        </p:spPr>
        <p:txBody>
          <a:bodyPr/>
          <a:lstStyle/>
          <a:p>
            <a:pPr marL="0" indent="0">
              <a:spcBef>
                <a:spcPts val="0"/>
              </a:spcBef>
              <a:buNone/>
            </a:pPr>
            <a:endParaRPr lang="en-US" sz="4400" dirty="0" smtClean="0">
              <a:latin typeface="+mj-lt"/>
            </a:endParaRPr>
          </a:p>
          <a:p>
            <a:pPr marL="0" indent="0" algn="ctr">
              <a:spcBef>
                <a:spcPts val="0"/>
              </a:spcBef>
              <a:buNone/>
            </a:pPr>
            <a:r>
              <a:rPr lang="en-US" sz="4400" dirty="0" smtClean="0">
                <a:latin typeface="+mj-lt"/>
              </a:rPr>
              <a:t>Complete the Hook sections </a:t>
            </a:r>
          </a:p>
          <a:p>
            <a:pPr marL="0" indent="0" algn="ctr">
              <a:spcBef>
                <a:spcPts val="0"/>
              </a:spcBef>
              <a:buNone/>
            </a:pPr>
            <a:r>
              <a:rPr lang="en-US" sz="4400" dirty="0" smtClean="0">
                <a:latin typeface="+mj-lt"/>
              </a:rPr>
              <a:t>on the Notes Page.</a:t>
            </a:r>
          </a:p>
          <a:p>
            <a:pPr marL="0" indent="0">
              <a:spcBef>
                <a:spcPts val="0"/>
              </a:spcBef>
              <a:buNone/>
            </a:pPr>
            <a:endParaRPr lang="en-US" sz="4400" dirty="0">
              <a:latin typeface="+mj-lt"/>
            </a:endParaRPr>
          </a:p>
        </p:txBody>
      </p:sp>
      <p:grpSp>
        <p:nvGrpSpPr>
          <p:cNvPr id="4" name="Group 3"/>
          <p:cNvGrpSpPr/>
          <p:nvPr/>
        </p:nvGrpSpPr>
        <p:grpSpPr>
          <a:xfrm>
            <a:off x="7840534" y="185112"/>
            <a:ext cx="1151858" cy="914400"/>
            <a:chOff x="4916556" y="743396"/>
            <a:chExt cx="1151858" cy="914400"/>
          </a:xfrm>
        </p:grpSpPr>
        <p:sp>
          <p:nvSpPr>
            <p:cNvPr id="5" name="Rectangle 4"/>
            <p:cNvSpPr/>
            <p:nvPr/>
          </p:nvSpPr>
          <p:spPr>
            <a:xfrm>
              <a:off x="5058260" y="743396"/>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31" descr="C:\Users\dayad\Desktop\moedusail graphics\icons not buttons\guided not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6556" y="790492"/>
              <a:ext cx="1151858" cy="82296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descr="C:\Users\ddrury\AppData\Local\Microsoft\Windows\Temporary Internet Files\Content.IE5\7J5NWY70\MC900200535[1].wm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199" y="2514600"/>
            <a:ext cx="1486763" cy="2514600"/>
          </a:xfrm>
          <a:prstGeom prst="rect">
            <a:avLst/>
          </a:prstGeom>
          <a:noFill/>
          <a:ln>
            <a:noFill/>
          </a:ln>
        </p:spPr>
      </p:pic>
    </p:spTree>
    <p:extLst>
      <p:ext uri="{BB962C8B-B14F-4D97-AF65-F5344CB8AC3E}">
        <p14:creationId xmlns:p14="http://schemas.microsoft.com/office/powerpoint/2010/main" val="27931448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662"/>
            <a:ext cx="8229600" cy="1150937"/>
          </a:xfrm>
        </p:spPr>
        <p:txBody>
          <a:bodyPr/>
          <a:lstStyle/>
          <a:p>
            <a:r>
              <a:rPr lang="en-US" dirty="0" smtClean="0"/>
              <a:t>Hook</a:t>
            </a:r>
            <a:endParaRPr lang="en-US" dirty="0"/>
          </a:p>
        </p:txBody>
      </p:sp>
      <p:sp>
        <p:nvSpPr>
          <p:cNvPr id="5" name="TextBox 4"/>
          <p:cNvSpPr txBox="1"/>
          <p:nvPr/>
        </p:nvSpPr>
        <p:spPr>
          <a:xfrm>
            <a:off x="225568" y="1894582"/>
            <a:ext cx="7989644" cy="1077218"/>
          </a:xfrm>
          <a:prstGeom prst="rect">
            <a:avLst/>
          </a:prstGeom>
          <a:noFill/>
        </p:spPr>
        <p:txBody>
          <a:bodyPr wrap="square" rtlCol="0">
            <a:spAutoFit/>
          </a:bodyPr>
          <a:lstStyle/>
          <a:p>
            <a:r>
              <a:rPr lang="en-US" sz="3200" dirty="0" smtClean="0">
                <a:solidFill>
                  <a:prstClr val="black"/>
                </a:solidFill>
                <a:latin typeface="+mj-lt"/>
              </a:rPr>
              <a:t>Find your Empire State Building Table Partner to discuss:</a:t>
            </a:r>
            <a:endParaRPr lang="en-US" sz="3200" dirty="0">
              <a:solidFill>
                <a:prstClr val="black"/>
              </a:solidFill>
              <a:latin typeface="+mj-lt"/>
            </a:endParaRPr>
          </a:p>
        </p:txBody>
      </p:sp>
      <p:sp>
        <p:nvSpPr>
          <p:cNvPr id="6" name="Rectangle 5"/>
          <p:cNvSpPr/>
          <p:nvPr/>
        </p:nvSpPr>
        <p:spPr>
          <a:xfrm>
            <a:off x="313399" y="3205472"/>
            <a:ext cx="7813982" cy="1366528"/>
          </a:xfrm>
          <a:prstGeom prst="rect">
            <a:avLst/>
          </a:prstGeom>
        </p:spPr>
        <p:txBody>
          <a:bodyPr wrap="square">
            <a:spAutoFit/>
          </a:bodyPr>
          <a:lstStyle/>
          <a:p>
            <a:pPr eaLnBrk="0" hangingPunct="0">
              <a:spcBef>
                <a:spcPct val="30000"/>
              </a:spcBef>
            </a:pPr>
            <a:r>
              <a:rPr lang="en-US" sz="3600" dirty="0" smtClean="0">
                <a:solidFill>
                  <a:prstClr val="black"/>
                </a:solidFill>
                <a:latin typeface="Calibri"/>
              </a:rPr>
              <a:t>What do you use for hooks?</a:t>
            </a:r>
          </a:p>
          <a:p>
            <a:pPr eaLnBrk="0" hangingPunct="0">
              <a:spcBef>
                <a:spcPct val="30000"/>
              </a:spcBef>
            </a:pPr>
            <a:r>
              <a:rPr lang="en-US" sz="3600" dirty="0" smtClean="0">
                <a:solidFill>
                  <a:prstClr val="black"/>
                </a:solidFill>
                <a:latin typeface="Calibri"/>
              </a:rPr>
              <a:t>Discuss one you have used with success</a:t>
            </a:r>
            <a:r>
              <a:rPr lang="en-US" sz="3000" dirty="0" smtClean="0">
                <a:solidFill>
                  <a:prstClr val="black"/>
                </a:solidFill>
                <a:latin typeface="Calibri"/>
              </a:rPr>
              <a:t>.</a:t>
            </a:r>
            <a:endParaRPr lang="en-US" sz="3000" dirty="0">
              <a:solidFill>
                <a:prstClr val="black"/>
              </a:solidFill>
              <a:latin typeface="Calibri"/>
            </a:endParaRPr>
          </a:p>
        </p:txBody>
      </p:sp>
      <p:grpSp>
        <p:nvGrpSpPr>
          <p:cNvPr id="8" name="Group 7"/>
          <p:cNvGrpSpPr/>
          <p:nvPr/>
        </p:nvGrpSpPr>
        <p:grpSpPr>
          <a:xfrm>
            <a:off x="7923928" y="228600"/>
            <a:ext cx="1151858" cy="914400"/>
            <a:chOff x="4867942" y="3758980"/>
            <a:chExt cx="1151858" cy="914400"/>
          </a:xfrm>
        </p:grpSpPr>
        <p:sp>
          <p:nvSpPr>
            <p:cNvPr id="9" name="Rectangle 8"/>
            <p:cNvSpPr/>
            <p:nvPr/>
          </p:nvSpPr>
          <p:spPr>
            <a:xfrm>
              <a:off x="4986596" y="375898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29" descr="C:\Users\dayad\Desktop\moedusail graphics\icons not buttons\refle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1" descr="C:\Users\ddrury\AppData\Local\Microsoft\Windows\Temporary Internet Files\Content.IE5\7J5NWY70\MC900200535[1].wm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405" y="4546338"/>
            <a:ext cx="1027952" cy="1743249"/>
          </a:xfrm>
          <a:prstGeom prst="rect">
            <a:avLst/>
          </a:prstGeom>
          <a:noFill/>
          <a:ln>
            <a:noFill/>
          </a:ln>
        </p:spPr>
      </p:pic>
    </p:spTree>
    <p:extLst>
      <p:ext uri="{BB962C8B-B14F-4D97-AF65-F5344CB8AC3E}">
        <p14:creationId xmlns:p14="http://schemas.microsoft.com/office/powerpoint/2010/main" val="462987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228600" y="762000"/>
            <a:ext cx="8686800" cy="5616922"/>
          </a:xfrm>
          <a:prstGeom prst="rect">
            <a:avLst/>
          </a:prstGeom>
          <a:noFill/>
        </p:spPr>
        <p:txBody>
          <a:bodyPr wrap="square" rtlCol="0">
            <a:spAutoFit/>
          </a:bodyPr>
          <a:lstStyle/>
          <a:p>
            <a:pPr algn="ctr"/>
            <a:r>
              <a:rPr lang="en-US" sz="4000" dirty="0" smtClean="0"/>
              <a:t>Materials</a:t>
            </a:r>
            <a:endParaRPr lang="en-US" sz="4000" dirty="0"/>
          </a:p>
          <a:p>
            <a:pPr>
              <a:spcBef>
                <a:spcPts val="1800"/>
              </a:spcBef>
            </a:pPr>
            <a:r>
              <a:rPr lang="en-US" sz="2800" dirty="0" smtClean="0"/>
              <a:t>Notecards</a:t>
            </a:r>
          </a:p>
          <a:p>
            <a:r>
              <a:rPr lang="en-US" sz="2800" dirty="0" smtClean="0"/>
              <a:t>Handouts as provided</a:t>
            </a:r>
            <a:r>
              <a:rPr lang="en-US" sz="3200" dirty="0" smtClean="0"/>
              <a:t>:</a:t>
            </a:r>
          </a:p>
          <a:p>
            <a:pPr marL="548640" lvl="1" indent="-182880">
              <a:buFont typeface="Arial" panose="020B0604020202020204" pitchFamily="34" charset="0"/>
              <a:buChar char="•"/>
            </a:pPr>
            <a:r>
              <a:rPr lang="en-US" sz="2400" dirty="0" smtClean="0"/>
              <a:t>Notes page</a:t>
            </a:r>
          </a:p>
          <a:p>
            <a:pPr marL="548640" lvl="1" indent="-182880">
              <a:buFont typeface="Arial" panose="020B0604020202020204" pitchFamily="34" charset="0"/>
              <a:buChar char="•"/>
            </a:pPr>
            <a:r>
              <a:rPr lang="en-US" sz="2400" dirty="0" smtClean="0"/>
              <a:t>Seven Wonders Partners</a:t>
            </a:r>
          </a:p>
          <a:p>
            <a:pPr marL="548640" lvl="1" indent="-182880">
              <a:buFont typeface="Arial" panose="020B0604020202020204" pitchFamily="34" charset="0"/>
              <a:buChar char="•"/>
            </a:pPr>
            <a:r>
              <a:rPr lang="en-US" sz="2400" dirty="0" smtClean="0"/>
              <a:t>“My Name”  Cisneros and Carte</a:t>
            </a:r>
          </a:p>
          <a:p>
            <a:pPr marL="548640" lvl="1" indent="-182880">
              <a:buFont typeface="Arial" panose="020B0604020202020204" pitchFamily="34" charset="0"/>
              <a:buChar char="•"/>
            </a:pPr>
            <a:r>
              <a:rPr lang="en-US" sz="2400" dirty="0" smtClean="0"/>
              <a:t>Scoring Guide</a:t>
            </a:r>
          </a:p>
          <a:p>
            <a:pPr marL="548640" lvl="1" indent="-182880">
              <a:buFont typeface="Arial" panose="020B0604020202020204" pitchFamily="34" charset="0"/>
              <a:buChar char="•"/>
            </a:pPr>
            <a:r>
              <a:rPr lang="en-US" sz="2400" dirty="0" smtClean="0"/>
              <a:t>Fidelity Checklist</a:t>
            </a:r>
          </a:p>
          <a:p>
            <a:pPr marL="548640" lvl="1" indent="-182880">
              <a:buFont typeface="Arial" panose="020B0604020202020204" pitchFamily="34" charset="0"/>
              <a:buChar char="•"/>
            </a:pPr>
            <a:r>
              <a:rPr lang="en-US" sz="2400" dirty="0" smtClean="0"/>
              <a:t>Practice Profile</a:t>
            </a:r>
          </a:p>
          <a:p>
            <a:pPr marL="548640" lvl="1" indent="-182880">
              <a:buFont typeface="Arial" panose="020B0604020202020204" pitchFamily="34" charset="0"/>
              <a:buChar char="•"/>
            </a:pPr>
            <a:r>
              <a:rPr lang="en-US" sz="2400" dirty="0" smtClean="0"/>
              <a:t>Action Plan</a:t>
            </a:r>
          </a:p>
          <a:p>
            <a:pPr marL="548640" lvl="1" indent="-182880">
              <a:buFont typeface="Arial" panose="020B0604020202020204" pitchFamily="34" charset="0"/>
              <a:buChar char="•"/>
            </a:pPr>
            <a:r>
              <a:rPr lang="en-US" sz="2400" dirty="0" smtClean="0"/>
              <a:t>Reflection—What?  So What?  Now What?</a:t>
            </a:r>
          </a:p>
          <a:p>
            <a:pPr marL="548640" lvl="1" indent="-182880">
              <a:buFont typeface="Arial" panose="020B0604020202020204" pitchFamily="34" charset="0"/>
              <a:buChar char="•"/>
            </a:pPr>
            <a:r>
              <a:rPr lang="en-US" sz="2400" dirty="0" smtClean="0"/>
              <a:t>Exit Slips—Circle, Square, Triangle</a:t>
            </a:r>
          </a:p>
          <a:p>
            <a:pPr lvl="1"/>
            <a:endParaRPr lang="en-US" sz="2800" dirty="0"/>
          </a:p>
        </p:txBody>
      </p:sp>
    </p:spTree>
    <p:extLst>
      <p:ext uri="{BB962C8B-B14F-4D97-AF65-F5344CB8AC3E}">
        <p14:creationId xmlns:p14="http://schemas.microsoft.com/office/powerpoint/2010/main" val="2589877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663"/>
            <a:ext cx="8229600" cy="998537"/>
          </a:xfrm>
        </p:spPr>
        <p:txBody>
          <a:bodyPr/>
          <a:lstStyle/>
          <a:p>
            <a:r>
              <a:rPr lang="en-US" dirty="0" smtClean="0"/>
              <a:t>Examples: Hook</a:t>
            </a:r>
            <a:endParaRPr lang="en-US" dirty="0"/>
          </a:p>
        </p:txBody>
      </p:sp>
      <p:sp>
        <p:nvSpPr>
          <p:cNvPr id="3" name="Content Placeholder 2"/>
          <p:cNvSpPr>
            <a:spLocks noGrp="1"/>
          </p:cNvSpPr>
          <p:nvPr>
            <p:ph idx="1"/>
          </p:nvPr>
        </p:nvSpPr>
        <p:spPr>
          <a:xfrm>
            <a:off x="990600" y="1600200"/>
            <a:ext cx="6705600" cy="4191000"/>
          </a:xfrm>
        </p:spPr>
        <p:txBody>
          <a:bodyPr/>
          <a:lstStyle/>
          <a:p>
            <a:r>
              <a:rPr lang="en-US" sz="2800" dirty="0" smtClean="0"/>
              <a:t>Video connected to topic</a:t>
            </a:r>
          </a:p>
          <a:p>
            <a:r>
              <a:rPr lang="en-US" sz="2800" dirty="0" smtClean="0"/>
              <a:t>Picture/Photo</a:t>
            </a:r>
          </a:p>
          <a:p>
            <a:r>
              <a:rPr lang="en-US" sz="2800" dirty="0" smtClean="0"/>
              <a:t>Question</a:t>
            </a:r>
          </a:p>
          <a:p>
            <a:r>
              <a:rPr lang="en-US" sz="2800" dirty="0" smtClean="0"/>
              <a:t>Text</a:t>
            </a:r>
          </a:p>
          <a:p>
            <a:r>
              <a:rPr lang="en-US" sz="2800" dirty="0" smtClean="0"/>
              <a:t>Anticipation Guide</a:t>
            </a:r>
          </a:p>
          <a:p>
            <a:r>
              <a:rPr lang="en-US" sz="2800" dirty="0" smtClean="0"/>
              <a:t>Pre-read</a:t>
            </a:r>
          </a:p>
          <a:p>
            <a:r>
              <a:rPr lang="en-US" sz="2800" dirty="0" smtClean="0"/>
              <a:t>Pre-assessment</a:t>
            </a:r>
          </a:p>
          <a:p>
            <a:r>
              <a:rPr lang="en-US" sz="2800" dirty="0" smtClean="0"/>
              <a:t>Essential Questions</a:t>
            </a:r>
          </a:p>
          <a:p>
            <a:pPr marL="0" indent="0">
              <a:buNone/>
            </a:pPr>
            <a:endParaRPr lang="en-US" dirty="0"/>
          </a:p>
        </p:txBody>
      </p:sp>
      <p:pic>
        <p:nvPicPr>
          <p:cNvPr id="1029" name="Picture 5" descr="C:\Users\pcarte\AppData\Local\Microsoft\Windows\Temporary Internet Files\Content.IE5\L3QW1IM0\MC900435937[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133600"/>
            <a:ext cx="4044950" cy="3919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2305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clip</a:t>
            </a:r>
            <a:endParaRPr lang="en-US" dirty="0"/>
          </a:p>
        </p:txBody>
      </p:sp>
      <p:sp>
        <p:nvSpPr>
          <p:cNvPr id="3" name="Content Placeholder 2"/>
          <p:cNvSpPr>
            <a:spLocks noGrp="1"/>
          </p:cNvSpPr>
          <p:nvPr>
            <p:ph idx="1"/>
          </p:nvPr>
        </p:nvSpPr>
        <p:spPr>
          <a:xfrm>
            <a:off x="228600" y="1828803"/>
            <a:ext cx="8763000" cy="2743197"/>
          </a:xfrm>
        </p:spPr>
        <p:txBody>
          <a:bodyPr/>
          <a:lstStyle/>
          <a:p>
            <a:pPr marL="0" marR="0" indent="0">
              <a:lnSpc>
                <a:spcPct val="115000"/>
              </a:lnSpc>
              <a:spcBef>
                <a:spcPts val="0"/>
              </a:spcBef>
              <a:spcAft>
                <a:spcPts val="1000"/>
              </a:spcAft>
              <a:buNone/>
            </a:pPr>
            <a:endParaRPr lang="en-US" u="sng" dirty="0">
              <a:solidFill>
                <a:srgbClr val="0000FF"/>
              </a:solidFill>
              <a:latin typeface="Calibri"/>
              <a:ea typeface="Calibri"/>
              <a:cs typeface="Times New Roman"/>
              <a:hlinkClick r:id="rId3"/>
            </a:endParaRPr>
          </a:p>
          <a:p>
            <a:pPr marL="0" marR="0" indent="0">
              <a:lnSpc>
                <a:spcPct val="115000"/>
              </a:lnSpc>
              <a:spcBef>
                <a:spcPts val="0"/>
              </a:spcBef>
              <a:spcAft>
                <a:spcPts val="1000"/>
              </a:spcAft>
              <a:buNone/>
            </a:pPr>
            <a:r>
              <a:rPr lang="en-US" u="sng" dirty="0" smtClean="0">
                <a:solidFill>
                  <a:srgbClr val="0000FF"/>
                </a:solidFill>
                <a:latin typeface="Calibri"/>
                <a:ea typeface="Calibri"/>
                <a:cs typeface="Times New Roman"/>
                <a:hlinkClick r:id="rId3"/>
              </a:rPr>
              <a:t>http</a:t>
            </a:r>
            <a:r>
              <a:rPr lang="en-US" u="sng" dirty="0">
                <a:solidFill>
                  <a:srgbClr val="0000FF"/>
                </a:solidFill>
                <a:latin typeface="Calibri"/>
                <a:ea typeface="Calibri"/>
                <a:cs typeface="Times New Roman"/>
                <a:hlinkClick r:id="rId3"/>
              </a:rPr>
              <a:t>://www.teachertube.com/viewVideo.php?video_id=223470</a:t>
            </a:r>
            <a:endParaRPr lang="en-US" dirty="0">
              <a:latin typeface="Calibri"/>
              <a:ea typeface="Calibri"/>
              <a:cs typeface="Times New Roman"/>
            </a:endParaRPr>
          </a:p>
          <a:p>
            <a:endParaRPr lang="en-US" dirty="0"/>
          </a:p>
        </p:txBody>
      </p:sp>
    </p:spTree>
    <p:extLst>
      <p:ext uri="{BB962C8B-B14F-4D97-AF65-F5344CB8AC3E}">
        <p14:creationId xmlns:p14="http://schemas.microsoft.com/office/powerpoint/2010/main" val="38131919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663"/>
            <a:ext cx="8229600" cy="693737"/>
          </a:xfrm>
        </p:spPr>
        <p:txBody>
          <a:bodyPr/>
          <a:lstStyle/>
          <a:p>
            <a:r>
              <a:rPr lang="en-US" sz="4000" dirty="0" smtClean="0"/>
              <a:t>Step 4: Presentation--“I Do”</a:t>
            </a:r>
            <a:endParaRPr lang="en-US" sz="4000" dirty="0"/>
          </a:p>
        </p:txBody>
      </p:sp>
      <p:sp>
        <p:nvSpPr>
          <p:cNvPr id="3" name="Content Placeholder 2"/>
          <p:cNvSpPr>
            <a:spLocks noGrp="1"/>
          </p:cNvSpPr>
          <p:nvPr>
            <p:ph idx="1"/>
          </p:nvPr>
        </p:nvSpPr>
        <p:spPr>
          <a:xfrm>
            <a:off x="0" y="1066800"/>
            <a:ext cx="8991600" cy="5638800"/>
          </a:xfrm>
          <a:ln>
            <a:solidFill>
              <a:schemeClr val="bg1"/>
            </a:solidFill>
          </a:ln>
        </p:spPr>
        <p:txBody>
          <a:bodyPr/>
          <a:lstStyle/>
          <a:p>
            <a:r>
              <a:rPr lang="en-US" sz="3000" b="1" dirty="0" smtClean="0"/>
              <a:t>Input</a:t>
            </a:r>
            <a:r>
              <a:rPr lang="en-US" sz="3000" dirty="0" smtClean="0"/>
              <a:t>—The teacher provides information (lecture, film, text, etc. ).</a:t>
            </a:r>
          </a:p>
          <a:p>
            <a:pPr>
              <a:spcBef>
                <a:spcPts val="1200"/>
              </a:spcBef>
            </a:pPr>
            <a:r>
              <a:rPr lang="en-US" sz="3000" b="1" dirty="0" smtClean="0"/>
              <a:t>Modeling</a:t>
            </a:r>
            <a:r>
              <a:rPr lang="en-US" sz="3000" dirty="0" smtClean="0"/>
              <a:t>—The teacher shows students examples of what is expected as an end product. The critical aspects are explained through labeling, categorizing, and comparing to exemplars of what is desired. </a:t>
            </a:r>
          </a:p>
          <a:p>
            <a:pPr>
              <a:spcBef>
                <a:spcPts val="1200"/>
              </a:spcBef>
            </a:pPr>
            <a:r>
              <a:rPr lang="en-US" sz="3000" b="1" dirty="0" smtClean="0"/>
              <a:t>Checking for Understanding</a:t>
            </a:r>
            <a:r>
              <a:rPr lang="en-US" sz="3000" dirty="0" smtClean="0"/>
              <a:t>—The teacher monitors whether students have “got it” before proceeding—teachers need to have evidence of learning before students start guided practice.</a:t>
            </a:r>
          </a:p>
          <a:p>
            <a:endParaRPr lang="en-US" sz="800" dirty="0" smtClean="0"/>
          </a:p>
          <a:p>
            <a:pPr marL="0" indent="0" algn="r">
              <a:spcBef>
                <a:spcPts val="0"/>
              </a:spcBef>
              <a:buNone/>
            </a:pPr>
            <a:r>
              <a:rPr lang="en-US" sz="1400" dirty="0" smtClean="0"/>
              <a:t>			Hattie, J. 2009. </a:t>
            </a:r>
            <a:r>
              <a:rPr lang="en-US" sz="1400" i="1" dirty="0" smtClean="0"/>
              <a:t>Visible learning: A synthesis of  over 800 meta-analyses relating to achievement. </a:t>
            </a:r>
            <a:r>
              <a:rPr lang="en-US" sz="1400" dirty="0" smtClean="0"/>
              <a:t>Jones, F. 2007. </a:t>
            </a:r>
            <a:r>
              <a:rPr lang="en-US" sz="1400" i="1" dirty="0" smtClean="0"/>
              <a:t>Tools for teaching.</a:t>
            </a:r>
            <a:endParaRPr lang="en-US" sz="1400" dirty="0"/>
          </a:p>
        </p:txBody>
      </p:sp>
    </p:spTree>
    <p:extLst>
      <p:ext uri="{BB962C8B-B14F-4D97-AF65-F5344CB8AC3E}">
        <p14:creationId xmlns:p14="http://schemas.microsoft.com/office/powerpoint/2010/main" val="13603628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912937"/>
          </a:xfrm>
        </p:spPr>
        <p:txBody>
          <a:bodyPr/>
          <a:lstStyle/>
          <a:p>
            <a:r>
              <a:rPr lang="en-US" sz="5400" dirty="0" smtClean="0"/>
              <a:t>Notes Page</a:t>
            </a:r>
            <a:br>
              <a:rPr lang="en-US" sz="5400" dirty="0" smtClean="0"/>
            </a:br>
            <a:endParaRPr lang="en-US" sz="5400" dirty="0"/>
          </a:p>
        </p:txBody>
      </p:sp>
      <p:sp>
        <p:nvSpPr>
          <p:cNvPr id="3" name="Content Placeholder 2"/>
          <p:cNvSpPr>
            <a:spLocks noGrp="1"/>
          </p:cNvSpPr>
          <p:nvPr>
            <p:ph idx="1"/>
          </p:nvPr>
        </p:nvSpPr>
        <p:spPr>
          <a:xfrm>
            <a:off x="550668" y="2057400"/>
            <a:ext cx="4021332" cy="3581400"/>
          </a:xfrm>
        </p:spPr>
        <p:txBody>
          <a:bodyPr/>
          <a:lstStyle/>
          <a:p>
            <a:pPr marL="0" indent="0" algn="ctr">
              <a:buNone/>
            </a:pPr>
            <a:r>
              <a:rPr lang="en-US" sz="4400" dirty="0" smtClean="0">
                <a:latin typeface="+mj-lt"/>
              </a:rPr>
              <a:t>Complete the Presentation sections </a:t>
            </a:r>
          </a:p>
          <a:p>
            <a:pPr marL="0" indent="0" algn="ctr">
              <a:buNone/>
            </a:pPr>
            <a:r>
              <a:rPr lang="en-US" sz="4400" dirty="0" smtClean="0">
                <a:latin typeface="+mj-lt"/>
              </a:rPr>
              <a:t>on the Notes Page.</a:t>
            </a:r>
          </a:p>
          <a:p>
            <a:pPr marL="0" indent="0">
              <a:buNone/>
            </a:pPr>
            <a:endParaRPr lang="en-US" sz="4400" dirty="0">
              <a:latin typeface="+mj-lt"/>
            </a:endParaRPr>
          </a:p>
        </p:txBody>
      </p:sp>
      <p:grpSp>
        <p:nvGrpSpPr>
          <p:cNvPr id="4" name="Group 3"/>
          <p:cNvGrpSpPr/>
          <p:nvPr/>
        </p:nvGrpSpPr>
        <p:grpSpPr>
          <a:xfrm>
            <a:off x="7840534" y="185112"/>
            <a:ext cx="1151858" cy="914400"/>
            <a:chOff x="4916556" y="743396"/>
            <a:chExt cx="1151858" cy="914400"/>
          </a:xfrm>
        </p:grpSpPr>
        <p:sp>
          <p:nvSpPr>
            <p:cNvPr id="5" name="Rectangle 4"/>
            <p:cNvSpPr/>
            <p:nvPr/>
          </p:nvSpPr>
          <p:spPr>
            <a:xfrm>
              <a:off x="5058260" y="743396"/>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31" descr="C:\Users\dayad\Desktop\moedusail graphics\icons not buttons\guided not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6556" y="790492"/>
              <a:ext cx="1151858" cy="82296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descr="C:\Users\ddrury\AppData\Local\Microsoft\Windows\Temporary Internet Files\Content.IE5\ZCEU4WDE\MC900200335[1].wm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1905000"/>
            <a:ext cx="2966357" cy="3276600"/>
          </a:xfrm>
          <a:prstGeom prst="rect">
            <a:avLst/>
          </a:prstGeom>
          <a:noFill/>
          <a:ln>
            <a:noFill/>
          </a:ln>
        </p:spPr>
      </p:pic>
    </p:spTree>
    <p:extLst>
      <p:ext uri="{BB962C8B-B14F-4D97-AF65-F5344CB8AC3E}">
        <p14:creationId xmlns:p14="http://schemas.microsoft.com/office/powerpoint/2010/main" val="26336377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a:t>
            </a:r>
            <a:endParaRPr lang="en-US" dirty="0"/>
          </a:p>
        </p:txBody>
      </p:sp>
      <p:sp>
        <p:nvSpPr>
          <p:cNvPr id="3" name="Content Placeholder 2"/>
          <p:cNvSpPr>
            <a:spLocks noGrp="1"/>
          </p:cNvSpPr>
          <p:nvPr>
            <p:ph idx="1"/>
          </p:nvPr>
        </p:nvSpPr>
        <p:spPr>
          <a:xfrm>
            <a:off x="457200" y="1447800"/>
            <a:ext cx="6858000" cy="2895597"/>
          </a:xfrm>
        </p:spPr>
        <p:txBody>
          <a:bodyPr/>
          <a:lstStyle/>
          <a:p>
            <a:pPr marL="0" indent="0">
              <a:buNone/>
            </a:pPr>
            <a:r>
              <a:rPr lang="en-US" dirty="0" smtClean="0">
                <a:latin typeface="+mj-lt"/>
              </a:rPr>
              <a:t>Find your CN Tower Partner to discuss</a:t>
            </a:r>
            <a:r>
              <a:rPr lang="en-US" sz="3600" dirty="0" smtClean="0">
                <a:latin typeface="+mj-lt"/>
              </a:rPr>
              <a:t>:</a:t>
            </a:r>
          </a:p>
          <a:p>
            <a:pPr marL="0" indent="0">
              <a:buNone/>
            </a:pPr>
            <a:r>
              <a:rPr lang="en-US" sz="1800" dirty="0" smtClean="0">
                <a:latin typeface="+mj-lt"/>
              </a:rPr>
              <a:t> </a:t>
            </a:r>
            <a:endParaRPr lang="en-US" sz="1800" dirty="0" smtClean="0"/>
          </a:p>
          <a:p>
            <a:r>
              <a:rPr lang="en-US" sz="3600" dirty="0" smtClean="0">
                <a:latin typeface="+mj-lt"/>
              </a:rPr>
              <a:t>How do you check for understanding?</a:t>
            </a:r>
          </a:p>
          <a:p>
            <a:pPr>
              <a:spcBef>
                <a:spcPts val="2400"/>
              </a:spcBef>
            </a:pPr>
            <a:r>
              <a:rPr lang="en-US" sz="3600" dirty="0" smtClean="0">
                <a:latin typeface="+mj-lt"/>
              </a:rPr>
              <a:t>What opportunities do you currently offer students as way to check for understanding?</a:t>
            </a:r>
            <a:endParaRPr lang="en-US" sz="3600" dirty="0">
              <a:latin typeface="+mj-lt"/>
            </a:endParaRPr>
          </a:p>
          <a:p>
            <a:endParaRPr lang="en-US" dirty="0"/>
          </a:p>
        </p:txBody>
      </p:sp>
      <p:grpSp>
        <p:nvGrpSpPr>
          <p:cNvPr id="4" name="Group 3"/>
          <p:cNvGrpSpPr/>
          <p:nvPr/>
        </p:nvGrpSpPr>
        <p:grpSpPr>
          <a:xfrm>
            <a:off x="7840534" y="185112"/>
            <a:ext cx="1151858" cy="914400"/>
            <a:chOff x="4916556" y="743396"/>
            <a:chExt cx="1151858" cy="914400"/>
          </a:xfrm>
        </p:grpSpPr>
        <p:sp>
          <p:nvSpPr>
            <p:cNvPr id="5" name="Rectangle 4"/>
            <p:cNvSpPr/>
            <p:nvPr/>
          </p:nvSpPr>
          <p:spPr>
            <a:xfrm>
              <a:off x="5058260" y="743396"/>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1" descr="C:\Users\dayad\Desktop\moedusail graphics\icons not buttons\guided not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6556" y="790492"/>
              <a:ext cx="1151858" cy="822960"/>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descr="C:\Users\ddrury\AppData\Local\Microsoft\Windows\Temporary Internet Files\Content.IE5\ZCEU4WDE\MC900200335[1].wm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9538" y="1913254"/>
            <a:ext cx="1739900" cy="2049146"/>
          </a:xfrm>
          <a:prstGeom prst="rect">
            <a:avLst/>
          </a:prstGeom>
          <a:noFill/>
          <a:ln>
            <a:noFill/>
          </a:ln>
        </p:spPr>
      </p:pic>
    </p:spTree>
    <p:extLst>
      <p:ext uri="{BB962C8B-B14F-4D97-AF65-F5344CB8AC3E}">
        <p14:creationId xmlns:p14="http://schemas.microsoft.com/office/powerpoint/2010/main" val="23290943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1096962"/>
          </a:xfrm>
        </p:spPr>
        <p:txBody>
          <a:bodyPr/>
          <a:lstStyle/>
          <a:p>
            <a:r>
              <a:rPr lang="en-US" dirty="0" smtClean="0"/>
              <a:t>Examples of Checking for Understanding</a:t>
            </a:r>
            <a:endParaRPr lang="en-US" dirty="0"/>
          </a:p>
        </p:txBody>
      </p:sp>
      <p:sp>
        <p:nvSpPr>
          <p:cNvPr id="3" name="Content Placeholder 2"/>
          <p:cNvSpPr>
            <a:spLocks noGrp="1"/>
          </p:cNvSpPr>
          <p:nvPr>
            <p:ph idx="1"/>
          </p:nvPr>
        </p:nvSpPr>
        <p:spPr>
          <a:xfrm>
            <a:off x="286783" y="1978325"/>
            <a:ext cx="6248400" cy="3962397"/>
          </a:xfrm>
        </p:spPr>
        <p:txBody>
          <a:bodyPr/>
          <a:lstStyle/>
          <a:p>
            <a:pPr marL="457200" lvl="1" indent="0">
              <a:buNone/>
            </a:pPr>
            <a:r>
              <a:rPr lang="en-US" sz="3600" dirty="0" smtClean="0"/>
              <a:t>	White boards</a:t>
            </a:r>
          </a:p>
          <a:p>
            <a:pPr marL="457200" lvl="1" indent="0">
              <a:buNone/>
            </a:pPr>
            <a:r>
              <a:rPr lang="en-US" sz="3600" dirty="0" smtClean="0"/>
              <a:t>	Bell ringers</a:t>
            </a:r>
          </a:p>
          <a:p>
            <a:pPr marL="457200" lvl="1" indent="0">
              <a:buNone/>
            </a:pPr>
            <a:r>
              <a:rPr lang="en-US" sz="3600" dirty="0" smtClean="0"/>
              <a:t>	Observation</a:t>
            </a:r>
          </a:p>
          <a:p>
            <a:pPr marL="457200" lvl="1" indent="0">
              <a:buNone/>
            </a:pPr>
            <a:r>
              <a:rPr lang="en-US" sz="3600" dirty="0"/>
              <a:t>	</a:t>
            </a:r>
            <a:r>
              <a:rPr lang="en-US" sz="3600" dirty="0" smtClean="0"/>
              <a:t>Clickers</a:t>
            </a:r>
          </a:p>
          <a:p>
            <a:pPr marL="457200" lvl="1" indent="0">
              <a:buNone/>
            </a:pPr>
            <a:r>
              <a:rPr lang="en-US" sz="3600" dirty="0"/>
              <a:t>	</a:t>
            </a:r>
            <a:r>
              <a:rPr lang="en-US" sz="3600" dirty="0" smtClean="0"/>
              <a:t>Exit slips/Entrance Slips</a:t>
            </a:r>
          </a:p>
          <a:p>
            <a:pPr marL="457200" lvl="1" indent="0">
              <a:buNone/>
            </a:pPr>
            <a:r>
              <a:rPr lang="en-US" sz="3600" dirty="0"/>
              <a:t>	</a:t>
            </a:r>
            <a:r>
              <a:rPr lang="en-US" sz="3600" dirty="0" smtClean="0"/>
              <a:t>Response Cards </a:t>
            </a:r>
          </a:p>
          <a:p>
            <a:pPr marL="457200" lvl="1" indent="0">
              <a:buNone/>
            </a:pPr>
            <a:endParaRPr lang="en-US" dirty="0"/>
          </a:p>
          <a:p>
            <a:pPr marL="457200" lvl="1" indent="0">
              <a:buNone/>
            </a:pPr>
            <a:endParaRPr lang="en-US" dirty="0" smtClean="0"/>
          </a:p>
        </p:txBody>
      </p:sp>
      <p:pic>
        <p:nvPicPr>
          <p:cNvPr id="1026" name="Picture 2" descr="C:\Users\pcarte\AppData\Local\Microsoft\Windows\Temporary Internet Files\Content.IE5\QQX41FN8\MM90035660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07944" y="4267200"/>
            <a:ext cx="1843088" cy="1843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carte\AppData\Local\Microsoft\Windows\Temporary Internet Files\Content.IE5\9AZ4E4CG\MC90029091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2953" y="2133600"/>
            <a:ext cx="1336895" cy="17005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carte\AppData\Local\Microsoft\Windows\Temporary Internet Files\Content.IE5\QQX41FN8\MC90025039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67059" y="1856421"/>
            <a:ext cx="1767341" cy="1995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8526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01" y="495553"/>
            <a:ext cx="8245217" cy="1217824"/>
          </a:xfrm>
        </p:spPr>
        <p:txBody>
          <a:bodyPr/>
          <a:lstStyle/>
          <a:p>
            <a:r>
              <a:rPr lang="en-US" dirty="0" smtClean="0"/>
              <a:t>Step 5: Guided Practice–“We Do”</a:t>
            </a:r>
            <a:endParaRPr lang="en-US" dirty="0"/>
          </a:p>
        </p:txBody>
      </p:sp>
      <p:sp>
        <p:nvSpPr>
          <p:cNvPr id="3" name="Content Placeholder 2"/>
          <p:cNvSpPr>
            <a:spLocks noGrp="1"/>
          </p:cNvSpPr>
          <p:nvPr>
            <p:ph idx="1"/>
          </p:nvPr>
        </p:nvSpPr>
        <p:spPr>
          <a:xfrm>
            <a:off x="214600" y="1600200"/>
            <a:ext cx="8839200" cy="4419597"/>
          </a:xfrm>
        </p:spPr>
        <p:txBody>
          <a:bodyPr/>
          <a:lstStyle/>
          <a:p>
            <a:pPr marL="0" indent="0">
              <a:buNone/>
            </a:pPr>
            <a:r>
              <a:rPr lang="en-US" dirty="0" smtClean="0"/>
              <a:t>“Guided Practice involves an opportunity for each student to </a:t>
            </a:r>
            <a:r>
              <a:rPr lang="en-US" b="1" dirty="0" smtClean="0"/>
              <a:t>demonstrate his or her grasp of new learning </a:t>
            </a:r>
            <a:r>
              <a:rPr lang="en-US" dirty="0" smtClean="0"/>
              <a:t>by working through an activity or exercise under the </a:t>
            </a:r>
            <a:r>
              <a:rPr lang="en-US" b="1" dirty="0" smtClean="0"/>
              <a:t>teacher’s direct supervision</a:t>
            </a:r>
            <a:r>
              <a:rPr lang="en-US" dirty="0" smtClean="0"/>
              <a:t>.  The teacher observes students at work to determine the level of mastery and to </a:t>
            </a:r>
            <a:r>
              <a:rPr lang="en-US" b="1" dirty="0" smtClean="0"/>
              <a:t>provide feedback</a:t>
            </a:r>
            <a:r>
              <a:rPr lang="en-US" b="1" dirty="0"/>
              <a:t> </a:t>
            </a:r>
            <a:r>
              <a:rPr lang="en-US" b="1" dirty="0" smtClean="0"/>
              <a:t>and remediation as needed.”</a:t>
            </a:r>
          </a:p>
          <a:p>
            <a:pPr marL="0" indent="0" algn="r">
              <a:spcBef>
                <a:spcPts val="2400"/>
              </a:spcBef>
              <a:buNone/>
            </a:pPr>
            <a:r>
              <a:rPr lang="en-US" sz="1400" dirty="0" smtClean="0"/>
              <a:t>Hattie, J. 2009. </a:t>
            </a:r>
            <a:r>
              <a:rPr lang="en-US" sz="1400" i="1" dirty="0" smtClean="0"/>
              <a:t>Visible learning: A synthesis of over 800 meta-analyses relating to achievement.</a:t>
            </a:r>
          </a:p>
          <a:p>
            <a:pPr marL="0" indent="0" algn="r">
              <a:buNone/>
            </a:pPr>
            <a:r>
              <a:rPr lang="en-US" sz="1400" dirty="0" smtClean="0"/>
              <a:t>Hunter, M. 1994. </a:t>
            </a:r>
            <a:r>
              <a:rPr lang="en-US" sz="1400" i="1" dirty="0" smtClean="0"/>
              <a:t>Enhancing teaching.</a:t>
            </a:r>
            <a:endParaRPr lang="en-US" sz="1400" i="1" dirty="0"/>
          </a:p>
        </p:txBody>
      </p:sp>
      <p:grpSp>
        <p:nvGrpSpPr>
          <p:cNvPr id="4" name="Group 3"/>
          <p:cNvGrpSpPr/>
          <p:nvPr/>
        </p:nvGrpSpPr>
        <p:grpSpPr>
          <a:xfrm>
            <a:off x="8122066" y="59216"/>
            <a:ext cx="1056104" cy="870056"/>
            <a:chOff x="4916556" y="743396"/>
            <a:chExt cx="1151858" cy="914400"/>
          </a:xfrm>
        </p:grpSpPr>
        <p:sp>
          <p:nvSpPr>
            <p:cNvPr id="5" name="Rectangle 4"/>
            <p:cNvSpPr/>
            <p:nvPr/>
          </p:nvSpPr>
          <p:spPr>
            <a:xfrm>
              <a:off x="5058260" y="743396"/>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1" descr="C:\Users\dayad\Desktop\moedusail graphics\icons not buttons\guided not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6556" y="790492"/>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307415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912937"/>
          </a:xfrm>
        </p:spPr>
        <p:txBody>
          <a:bodyPr/>
          <a:lstStyle/>
          <a:p>
            <a:r>
              <a:rPr lang="en-US" sz="5400" dirty="0" smtClean="0"/>
              <a:t>Notes Page and Table Talk</a:t>
            </a:r>
            <a:br>
              <a:rPr lang="en-US" sz="5400" dirty="0" smtClean="0"/>
            </a:br>
            <a:endParaRPr lang="en-US" sz="5400" dirty="0"/>
          </a:p>
        </p:txBody>
      </p:sp>
      <p:sp>
        <p:nvSpPr>
          <p:cNvPr id="3" name="Content Placeholder 2"/>
          <p:cNvSpPr>
            <a:spLocks noGrp="1"/>
          </p:cNvSpPr>
          <p:nvPr>
            <p:ph idx="1"/>
          </p:nvPr>
        </p:nvSpPr>
        <p:spPr>
          <a:xfrm>
            <a:off x="550668" y="2514600"/>
            <a:ext cx="4173732" cy="3200399"/>
          </a:xfrm>
        </p:spPr>
        <p:txBody>
          <a:bodyPr/>
          <a:lstStyle/>
          <a:p>
            <a:pPr marL="0" indent="0" algn="ctr">
              <a:buNone/>
            </a:pPr>
            <a:r>
              <a:rPr lang="en-US" sz="4400" dirty="0" smtClean="0">
                <a:latin typeface="+mj-lt"/>
              </a:rPr>
              <a:t>Complete the Guided Practice sections on the Notes Page.</a:t>
            </a:r>
          </a:p>
          <a:p>
            <a:pPr marL="0" indent="0">
              <a:buNone/>
            </a:pPr>
            <a:endParaRPr lang="en-US" sz="4400" dirty="0">
              <a:latin typeface="+mj-lt"/>
            </a:endParaRPr>
          </a:p>
        </p:txBody>
      </p:sp>
      <p:grpSp>
        <p:nvGrpSpPr>
          <p:cNvPr id="4" name="Group 3"/>
          <p:cNvGrpSpPr/>
          <p:nvPr/>
        </p:nvGrpSpPr>
        <p:grpSpPr>
          <a:xfrm>
            <a:off x="7840534" y="185112"/>
            <a:ext cx="1151858" cy="914400"/>
            <a:chOff x="4916556" y="743396"/>
            <a:chExt cx="1151858" cy="914400"/>
          </a:xfrm>
        </p:grpSpPr>
        <p:sp>
          <p:nvSpPr>
            <p:cNvPr id="5" name="Rectangle 4"/>
            <p:cNvSpPr/>
            <p:nvPr/>
          </p:nvSpPr>
          <p:spPr>
            <a:xfrm>
              <a:off x="5058260" y="743396"/>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31" descr="C:\Users\dayad\Desktop\moedusail graphics\icons not buttons\guided not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6556" y="790492"/>
              <a:ext cx="1151858" cy="82296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descr="C:\Users\ddrury\AppData\Local\Microsoft\Windows\Temporary Internet Files\Content.IE5\7J5NWY70\MC900200535[1].wm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1" y="2514600"/>
            <a:ext cx="2705962" cy="3352800"/>
          </a:xfrm>
          <a:prstGeom prst="rect">
            <a:avLst/>
          </a:prstGeom>
          <a:noFill/>
          <a:ln>
            <a:noFill/>
          </a:ln>
        </p:spPr>
      </p:pic>
    </p:spTree>
    <p:extLst>
      <p:ext uri="{BB962C8B-B14F-4D97-AF65-F5344CB8AC3E}">
        <p14:creationId xmlns:p14="http://schemas.microsoft.com/office/powerpoint/2010/main" val="15634674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Practice and Table Talk</a:t>
            </a:r>
            <a:endParaRPr lang="en-US" dirty="0"/>
          </a:p>
        </p:txBody>
      </p:sp>
      <p:sp>
        <p:nvSpPr>
          <p:cNvPr id="3" name="Content Placeholder 2"/>
          <p:cNvSpPr>
            <a:spLocks noGrp="1"/>
          </p:cNvSpPr>
          <p:nvPr>
            <p:ph idx="1"/>
          </p:nvPr>
        </p:nvSpPr>
        <p:spPr>
          <a:xfrm>
            <a:off x="457200" y="1447800"/>
            <a:ext cx="6858000" cy="2895597"/>
          </a:xfrm>
        </p:spPr>
        <p:txBody>
          <a:bodyPr/>
          <a:lstStyle/>
          <a:p>
            <a:pPr marL="0" indent="0">
              <a:buNone/>
            </a:pPr>
            <a:r>
              <a:rPr lang="en-US" dirty="0" smtClean="0">
                <a:latin typeface="+mj-lt"/>
              </a:rPr>
              <a:t>Find your Empire State Building Partner</a:t>
            </a:r>
            <a:r>
              <a:rPr lang="en-US" dirty="0">
                <a:latin typeface="+mj-lt"/>
              </a:rPr>
              <a:t> </a:t>
            </a:r>
            <a:r>
              <a:rPr lang="en-US" dirty="0" smtClean="0">
                <a:latin typeface="+mj-lt"/>
              </a:rPr>
              <a:t>to discuss</a:t>
            </a:r>
            <a:r>
              <a:rPr lang="en-US" sz="3600" dirty="0" smtClean="0">
                <a:latin typeface="+mj-lt"/>
              </a:rPr>
              <a:t>:</a:t>
            </a:r>
            <a:endParaRPr lang="en-US" dirty="0"/>
          </a:p>
          <a:p>
            <a:endParaRPr lang="en-US" sz="1600" dirty="0" smtClean="0"/>
          </a:p>
          <a:p>
            <a:r>
              <a:rPr lang="en-US" sz="3600" dirty="0" smtClean="0">
                <a:latin typeface="+mj-lt"/>
              </a:rPr>
              <a:t>How do you offer time for Guided </a:t>
            </a:r>
            <a:r>
              <a:rPr lang="en-US" sz="3600" dirty="0">
                <a:latin typeface="+mj-lt"/>
              </a:rPr>
              <a:t>P</a:t>
            </a:r>
            <a:r>
              <a:rPr lang="en-US" sz="3600" dirty="0" smtClean="0">
                <a:latin typeface="+mj-lt"/>
              </a:rPr>
              <a:t>ractice?</a:t>
            </a:r>
          </a:p>
          <a:p>
            <a:pPr>
              <a:spcBef>
                <a:spcPts val="2400"/>
              </a:spcBef>
            </a:pPr>
            <a:r>
              <a:rPr lang="en-US" sz="3600" dirty="0" smtClean="0">
                <a:latin typeface="+mj-lt"/>
              </a:rPr>
              <a:t>What does Guided Practice look like in your classroom?</a:t>
            </a:r>
            <a:endParaRPr lang="en-US" sz="3600" dirty="0">
              <a:latin typeface="+mj-lt"/>
            </a:endParaRPr>
          </a:p>
          <a:p>
            <a:endParaRPr lang="en-US" dirty="0"/>
          </a:p>
        </p:txBody>
      </p:sp>
      <p:pic>
        <p:nvPicPr>
          <p:cNvPr id="5" name="Picture 4" descr="C:\Users\ddrury\AppData\Local\Microsoft\Windows\Temporary Internet Files\Content.IE5\7J5NWY70\MC900200535[1].wm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6580" y="3657600"/>
            <a:ext cx="1486763" cy="2514600"/>
          </a:xfrm>
          <a:prstGeom prst="rect">
            <a:avLst/>
          </a:prstGeom>
          <a:noFill/>
          <a:ln>
            <a:noFill/>
          </a:ln>
        </p:spPr>
      </p:pic>
    </p:spTree>
    <p:extLst>
      <p:ext uri="{BB962C8B-B14F-4D97-AF65-F5344CB8AC3E}">
        <p14:creationId xmlns:p14="http://schemas.microsoft.com/office/powerpoint/2010/main" val="39781441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663"/>
            <a:ext cx="8229600" cy="922337"/>
          </a:xfrm>
        </p:spPr>
        <p:txBody>
          <a:bodyPr/>
          <a:lstStyle/>
          <a:p>
            <a:r>
              <a:rPr lang="en-US" dirty="0" smtClean="0"/>
              <a:t>Example of Guided Practice</a:t>
            </a:r>
            <a:endParaRPr lang="en-US" dirty="0"/>
          </a:p>
        </p:txBody>
      </p:sp>
      <p:sp>
        <p:nvSpPr>
          <p:cNvPr id="3" name="Content Placeholder 2"/>
          <p:cNvSpPr>
            <a:spLocks noGrp="1"/>
          </p:cNvSpPr>
          <p:nvPr>
            <p:ph idx="1"/>
          </p:nvPr>
        </p:nvSpPr>
        <p:spPr>
          <a:xfrm>
            <a:off x="685800" y="1447800"/>
            <a:ext cx="8077200" cy="4267200"/>
          </a:xfrm>
        </p:spPr>
        <p:txBody>
          <a:bodyPr/>
          <a:lstStyle/>
          <a:p>
            <a:pPr marL="0" indent="0">
              <a:buNone/>
            </a:pPr>
            <a:r>
              <a:rPr lang="en-US" dirty="0"/>
              <a:t>G</a:t>
            </a:r>
            <a:r>
              <a:rPr lang="en-US" dirty="0" smtClean="0"/>
              <a:t>uided practice involves giving students a chance to practice with a partner or group the new learning.  The teacher checks the work for mastery or for re-teaching opportunities. Descriptive feedback is very important in this step.</a:t>
            </a:r>
          </a:p>
          <a:p>
            <a:r>
              <a:rPr lang="en-US" dirty="0" smtClean="0"/>
              <a:t>Visual Instructional Plans</a:t>
            </a:r>
          </a:p>
          <a:p>
            <a:r>
              <a:rPr lang="en-US" dirty="0" smtClean="0"/>
              <a:t>Working with a partner to practice skill</a:t>
            </a:r>
          </a:p>
          <a:p>
            <a:endParaRPr lang="en-US" dirty="0"/>
          </a:p>
        </p:txBody>
      </p:sp>
    </p:spTree>
    <p:extLst>
      <p:ext uri="{BB962C8B-B14F-4D97-AF65-F5344CB8AC3E}">
        <p14:creationId xmlns:p14="http://schemas.microsoft.com/office/powerpoint/2010/main" val="114694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dirty="0" smtClean="0"/>
              <a:t>Direct Instruction</a:t>
            </a:r>
          </a:p>
        </p:txBody>
      </p:sp>
      <p:sp>
        <p:nvSpPr>
          <p:cNvPr id="3" name="Content Placeholder 2"/>
          <p:cNvSpPr>
            <a:spLocks noGrp="1"/>
          </p:cNvSpPr>
          <p:nvPr>
            <p:ph type="subTitle" idx="1"/>
          </p:nvPr>
        </p:nvSpPr>
        <p:spPr/>
        <p:txBody>
          <a:bodyPr rtlCol="0">
            <a:normAutofit/>
          </a:bodyPr>
          <a:lstStyle/>
          <a:p>
            <a:pPr eaLnBrk="1" fontAlgn="auto" hangingPunct="1">
              <a:spcAft>
                <a:spcPts val="0"/>
              </a:spcAft>
              <a:defRPr/>
            </a:pPr>
            <a:r>
              <a:rPr lang="en-US" dirty="0" smtClean="0"/>
              <a:t>Based on the work of John Hattie</a:t>
            </a:r>
          </a:p>
          <a:p>
            <a:pPr eaLnBrk="1" fontAlgn="auto" hangingPunct="1">
              <a:spcAft>
                <a:spcPts val="0"/>
              </a:spcAft>
              <a:defRPr/>
            </a:pPr>
            <a:r>
              <a:rPr lang="en-US" i="1" dirty="0" smtClean="0"/>
              <a:t>Visible Learning, </a:t>
            </a:r>
            <a:r>
              <a:rPr lang="en-US" dirty="0" smtClean="0"/>
              <a:t>2009</a:t>
            </a:r>
            <a:endParaRPr lang="en-US" dirty="0"/>
          </a:p>
        </p:txBody>
      </p:sp>
      <p:pic>
        <p:nvPicPr>
          <p:cNvPr id="5" name="Picture 20" descr="C:\Users\dayad\Desktop\moedusail graphics\icons not buttons\effective instru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0975" y="200025"/>
            <a:ext cx="1151859" cy="82296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38200" y="5721465"/>
            <a:ext cx="10591800" cy="276999"/>
          </a:xfrm>
          <a:prstGeom prst="rect">
            <a:avLst/>
          </a:prstGeom>
        </p:spPr>
        <p:txBody>
          <a:bodyPr wrap="square">
            <a:spAutoFit/>
          </a:bodyPr>
          <a:lstStyle/>
          <a:p>
            <a:r>
              <a:rPr lang="en-US" sz="1200" dirty="0">
                <a:solidFill>
                  <a:schemeClr val="bg1"/>
                </a:solidFill>
              </a:rPr>
              <a:t>This work is licensed under a </a:t>
            </a:r>
            <a:r>
              <a:rPr lang="en-US" sz="1200" dirty="0">
                <a:solidFill>
                  <a:schemeClr val="bg1"/>
                </a:solidFill>
                <a:hlinkClick r:id="rId4"/>
              </a:rPr>
              <a:t>Creative Commons Attribution-</a:t>
            </a:r>
            <a:r>
              <a:rPr lang="en-US" sz="1200" dirty="0" err="1">
                <a:solidFill>
                  <a:schemeClr val="bg1"/>
                </a:solidFill>
                <a:hlinkClick r:id="rId4"/>
              </a:rPr>
              <a:t>NonCommercial</a:t>
            </a:r>
            <a:r>
              <a:rPr lang="en-US" sz="1200" dirty="0">
                <a:solidFill>
                  <a:schemeClr val="bg1"/>
                </a:solidFill>
                <a:hlinkClick r:id="rId4"/>
              </a:rPr>
              <a:t>-</a:t>
            </a:r>
            <a:r>
              <a:rPr lang="en-US" sz="1200" dirty="0" err="1">
                <a:solidFill>
                  <a:schemeClr val="bg1"/>
                </a:solidFill>
                <a:hlinkClick r:id="rId4"/>
              </a:rPr>
              <a:t>NoDerivatives</a:t>
            </a:r>
            <a:r>
              <a:rPr lang="en-US" sz="1200" dirty="0">
                <a:solidFill>
                  <a:schemeClr val="bg1"/>
                </a:solidFill>
                <a:hlinkClick r:id="rId4"/>
              </a:rPr>
              <a:t> 4.0 International License</a:t>
            </a:r>
            <a:r>
              <a:rPr lang="en-US" sz="1200" dirty="0">
                <a:solidFill>
                  <a:schemeClr val="bg1"/>
                </a:solidFill>
              </a:rPr>
              <a:t>.</a:t>
            </a:r>
          </a:p>
        </p:txBody>
      </p:sp>
      <p:pic>
        <p:nvPicPr>
          <p:cNvPr id="7" name="Picture 6"/>
          <p:cNvPicPr>
            <a:picLocks/>
          </p:cNvPicPr>
          <p:nvPr/>
        </p:nvPicPr>
        <p:blipFill>
          <a:blip r:embed="rId5">
            <a:extLst>
              <a:ext uri="{28A0092B-C50C-407E-A947-70E740481C1C}">
                <a14:useLocalDpi xmlns:a14="http://schemas.microsoft.com/office/drawing/2010/main" val="0"/>
              </a:ext>
            </a:extLst>
          </a:blip>
          <a:stretch>
            <a:fillRect/>
          </a:stretch>
        </p:blipFill>
        <p:spPr>
          <a:xfrm>
            <a:off x="33528" y="5715000"/>
            <a:ext cx="804672" cy="283464"/>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663"/>
            <a:ext cx="8229600" cy="922337"/>
          </a:xfrm>
        </p:spPr>
        <p:txBody>
          <a:bodyPr/>
          <a:lstStyle/>
          <a:p>
            <a:r>
              <a:rPr lang="en-US" dirty="0" smtClean="0"/>
              <a:t>Step 6: Closure</a:t>
            </a:r>
            <a:endParaRPr lang="en-US" dirty="0"/>
          </a:p>
        </p:txBody>
      </p:sp>
      <p:sp>
        <p:nvSpPr>
          <p:cNvPr id="3" name="Content Placeholder 2"/>
          <p:cNvSpPr>
            <a:spLocks noGrp="1"/>
          </p:cNvSpPr>
          <p:nvPr>
            <p:ph idx="1"/>
          </p:nvPr>
        </p:nvSpPr>
        <p:spPr>
          <a:xfrm>
            <a:off x="609600" y="1524000"/>
            <a:ext cx="8153400" cy="4572000"/>
          </a:xfrm>
        </p:spPr>
        <p:txBody>
          <a:bodyPr/>
          <a:lstStyle/>
          <a:p>
            <a:r>
              <a:rPr lang="en-US" dirty="0" smtClean="0"/>
              <a:t>Provides a way for students to review and clarify the key points of a lesson.</a:t>
            </a:r>
          </a:p>
          <a:p>
            <a:pPr>
              <a:spcBef>
                <a:spcPts val="1200"/>
              </a:spcBef>
            </a:pPr>
            <a:r>
              <a:rPr lang="en-US" dirty="0" smtClean="0"/>
              <a:t>Allows students to “make sense” of what has just been taught.</a:t>
            </a:r>
          </a:p>
          <a:p>
            <a:pPr>
              <a:spcBef>
                <a:spcPts val="1200"/>
              </a:spcBef>
            </a:pPr>
            <a:r>
              <a:rPr lang="en-US" dirty="0" smtClean="0"/>
              <a:t>Students organize thinking and learning.</a:t>
            </a:r>
          </a:p>
          <a:p>
            <a:pPr>
              <a:spcBef>
                <a:spcPts val="1200"/>
              </a:spcBef>
            </a:pPr>
            <a:r>
              <a:rPr lang="en-US" dirty="0" smtClean="0"/>
              <a:t>Students apply and generalize key skills.</a:t>
            </a:r>
          </a:p>
          <a:p>
            <a:pPr marL="0" indent="0" algn="r">
              <a:spcBef>
                <a:spcPts val="4200"/>
              </a:spcBef>
              <a:buNone/>
            </a:pPr>
            <a:r>
              <a:rPr lang="en-US" sz="1400" dirty="0" smtClean="0"/>
              <a:t>Hattie, J. 2009. </a:t>
            </a:r>
            <a:r>
              <a:rPr lang="en-US" sz="1400" i="1" dirty="0" smtClean="0"/>
              <a:t>Visible learning: A synthesis of over 800 meta-analyses relating to achievement.</a:t>
            </a:r>
          </a:p>
          <a:p>
            <a:pPr marL="0" indent="0" algn="r">
              <a:buNone/>
            </a:pPr>
            <a:r>
              <a:rPr lang="en-US" sz="1400" dirty="0" smtClean="0"/>
              <a:t>Hunter, M. 1994. </a:t>
            </a:r>
            <a:r>
              <a:rPr lang="en-US" sz="1400" i="1" dirty="0" smtClean="0"/>
              <a:t>Enhancing learning.</a:t>
            </a:r>
            <a:endParaRPr lang="en-US" sz="1400" dirty="0"/>
          </a:p>
        </p:txBody>
      </p:sp>
      <p:grpSp>
        <p:nvGrpSpPr>
          <p:cNvPr id="4" name="Group 3"/>
          <p:cNvGrpSpPr/>
          <p:nvPr/>
        </p:nvGrpSpPr>
        <p:grpSpPr>
          <a:xfrm>
            <a:off x="7840534" y="200352"/>
            <a:ext cx="1151858" cy="914400"/>
            <a:chOff x="4916556" y="743396"/>
            <a:chExt cx="1151858" cy="914400"/>
          </a:xfrm>
        </p:grpSpPr>
        <p:sp>
          <p:nvSpPr>
            <p:cNvPr id="5" name="Rectangle 4"/>
            <p:cNvSpPr/>
            <p:nvPr/>
          </p:nvSpPr>
          <p:spPr>
            <a:xfrm>
              <a:off x="5058260" y="743396"/>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1" descr="C:\Users\dayad\Desktop\moedusail graphics\icons not buttons\guided not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6556" y="790492"/>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763453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912937"/>
          </a:xfrm>
        </p:spPr>
        <p:txBody>
          <a:bodyPr/>
          <a:lstStyle/>
          <a:p>
            <a:r>
              <a:rPr lang="en-US" sz="5400" dirty="0" smtClean="0"/>
              <a:t>Notes Page</a:t>
            </a:r>
            <a:br>
              <a:rPr lang="en-US" sz="5400" dirty="0" smtClean="0"/>
            </a:br>
            <a:endParaRPr lang="en-US" sz="5400" dirty="0"/>
          </a:p>
        </p:txBody>
      </p:sp>
      <p:sp>
        <p:nvSpPr>
          <p:cNvPr id="3" name="Content Placeholder 2"/>
          <p:cNvSpPr>
            <a:spLocks noGrp="1"/>
          </p:cNvSpPr>
          <p:nvPr>
            <p:ph idx="1"/>
          </p:nvPr>
        </p:nvSpPr>
        <p:spPr>
          <a:xfrm>
            <a:off x="550668" y="2514600"/>
            <a:ext cx="4021332" cy="2895600"/>
          </a:xfrm>
        </p:spPr>
        <p:txBody>
          <a:bodyPr/>
          <a:lstStyle/>
          <a:p>
            <a:pPr marL="0" indent="0" algn="ctr">
              <a:buNone/>
            </a:pPr>
            <a:r>
              <a:rPr lang="en-US" sz="4400" dirty="0" smtClean="0">
                <a:latin typeface="+mj-lt"/>
              </a:rPr>
              <a:t>Complete the Closure sections </a:t>
            </a:r>
          </a:p>
          <a:p>
            <a:pPr marL="0" indent="0" algn="ctr">
              <a:buNone/>
            </a:pPr>
            <a:r>
              <a:rPr lang="en-US" sz="4400" dirty="0" smtClean="0">
                <a:latin typeface="+mj-lt"/>
              </a:rPr>
              <a:t>on the Notes Page.</a:t>
            </a:r>
          </a:p>
          <a:p>
            <a:pPr marL="0" indent="0">
              <a:buNone/>
            </a:pPr>
            <a:endParaRPr lang="en-US" sz="4400" dirty="0">
              <a:latin typeface="+mj-lt"/>
            </a:endParaRPr>
          </a:p>
        </p:txBody>
      </p:sp>
      <p:grpSp>
        <p:nvGrpSpPr>
          <p:cNvPr id="4" name="Group 3"/>
          <p:cNvGrpSpPr/>
          <p:nvPr/>
        </p:nvGrpSpPr>
        <p:grpSpPr>
          <a:xfrm>
            <a:off x="7840534" y="185112"/>
            <a:ext cx="1151858" cy="914400"/>
            <a:chOff x="4916556" y="743396"/>
            <a:chExt cx="1151858" cy="914400"/>
          </a:xfrm>
        </p:grpSpPr>
        <p:sp>
          <p:nvSpPr>
            <p:cNvPr id="5" name="Rectangle 4"/>
            <p:cNvSpPr/>
            <p:nvPr/>
          </p:nvSpPr>
          <p:spPr>
            <a:xfrm>
              <a:off x="5058260" y="743396"/>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31" descr="C:\Users\dayad\Desktop\moedusail graphics\icons not buttons\guided not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6556" y="790492"/>
              <a:ext cx="1151858" cy="82296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descr="C:\Users\ddrury\AppData\Local\Microsoft\Windows\Temporary Internet Files\Content.IE5\GKPHKB5K\MC900157787[1].wm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499" y="2362200"/>
            <a:ext cx="3272963" cy="3360420"/>
          </a:xfrm>
          <a:prstGeom prst="rect">
            <a:avLst/>
          </a:prstGeom>
          <a:noFill/>
          <a:ln>
            <a:noFill/>
          </a:ln>
        </p:spPr>
      </p:pic>
    </p:spTree>
    <p:extLst>
      <p:ext uri="{BB962C8B-B14F-4D97-AF65-F5344CB8AC3E}">
        <p14:creationId xmlns:p14="http://schemas.microsoft.com/office/powerpoint/2010/main" val="9795655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Closure</a:t>
            </a:r>
            <a:endParaRPr lang="en-US" dirty="0"/>
          </a:p>
        </p:txBody>
      </p:sp>
      <p:sp>
        <p:nvSpPr>
          <p:cNvPr id="3" name="Content Placeholder 2"/>
          <p:cNvSpPr>
            <a:spLocks noGrp="1"/>
          </p:cNvSpPr>
          <p:nvPr>
            <p:ph idx="1"/>
          </p:nvPr>
        </p:nvSpPr>
        <p:spPr>
          <a:xfrm>
            <a:off x="457200" y="1447800"/>
            <a:ext cx="6858000" cy="4572000"/>
          </a:xfrm>
        </p:spPr>
        <p:txBody>
          <a:bodyPr/>
          <a:lstStyle/>
          <a:p>
            <a:pPr marL="0" indent="0">
              <a:buNone/>
            </a:pPr>
            <a:r>
              <a:rPr lang="en-US" dirty="0" smtClean="0">
                <a:latin typeface="+mj-lt"/>
              </a:rPr>
              <a:t>Find your Golden Gate Bridge Partner to discuss</a:t>
            </a:r>
            <a:r>
              <a:rPr lang="en-US" sz="3600" dirty="0" smtClean="0">
                <a:latin typeface="+mj-lt"/>
              </a:rPr>
              <a:t>:</a:t>
            </a:r>
            <a:endParaRPr lang="en-US" dirty="0"/>
          </a:p>
          <a:p>
            <a:endParaRPr lang="en-US" sz="1800" dirty="0" smtClean="0"/>
          </a:p>
          <a:p>
            <a:r>
              <a:rPr lang="en-US" sz="3600" dirty="0" smtClean="0">
                <a:latin typeface="+mj-lt"/>
              </a:rPr>
              <a:t>What do you use for Closure Activities?</a:t>
            </a:r>
          </a:p>
          <a:p>
            <a:pPr>
              <a:spcBef>
                <a:spcPts val="2400"/>
              </a:spcBef>
            </a:pPr>
            <a:r>
              <a:rPr lang="en-US" sz="3600" dirty="0" smtClean="0">
                <a:latin typeface="+mj-lt"/>
              </a:rPr>
              <a:t>When do students have time to “make sense” of daily learning?</a:t>
            </a:r>
            <a:endParaRPr lang="en-US" sz="3600" dirty="0">
              <a:latin typeface="+mj-lt"/>
            </a:endParaRPr>
          </a:p>
          <a:p>
            <a:endParaRPr lang="en-US" dirty="0"/>
          </a:p>
        </p:txBody>
      </p:sp>
      <p:pic>
        <p:nvPicPr>
          <p:cNvPr id="6" name="Picture 5" descr="C:\Users\ddrury\AppData\Local\Microsoft\Windows\Temporary Internet Files\Content.IE5\GKPHKB5K\MC900157787[1].wm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696391"/>
            <a:ext cx="1663700" cy="1478280"/>
          </a:xfrm>
          <a:prstGeom prst="rect">
            <a:avLst/>
          </a:prstGeom>
          <a:noFill/>
          <a:ln>
            <a:noFill/>
          </a:ln>
        </p:spPr>
      </p:pic>
    </p:spTree>
    <p:extLst>
      <p:ext uri="{BB962C8B-B14F-4D97-AF65-F5344CB8AC3E}">
        <p14:creationId xmlns:p14="http://schemas.microsoft.com/office/powerpoint/2010/main" val="10941920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663"/>
            <a:ext cx="8229600" cy="846137"/>
          </a:xfrm>
        </p:spPr>
        <p:txBody>
          <a:bodyPr/>
          <a:lstStyle/>
          <a:p>
            <a:r>
              <a:rPr lang="en-US" dirty="0" smtClean="0"/>
              <a:t>Closure Examples</a:t>
            </a:r>
            <a:endParaRPr lang="en-US" dirty="0"/>
          </a:p>
        </p:txBody>
      </p:sp>
      <p:sp>
        <p:nvSpPr>
          <p:cNvPr id="3" name="Content Placeholder 2"/>
          <p:cNvSpPr>
            <a:spLocks noGrp="1"/>
          </p:cNvSpPr>
          <p:nvPr>
            <p:ph idx="1"/>
          </p:nvPr>
        </p:nvSpPr>
        <p:spPr>
          <a:xfrm>
            <a:off x="1371600" y="1600200"/>
            <a:ext cx="6629400" cy="4419600"/>
          </a:xfrm>
        </p:spPr>
        <p:txBody>
          <a:bodyPr/>
          <a:lstStyle/>
          <a:p>
            <a:pPr lvl="0">
              <a:buClr>
                <a:srgbClr val="0D4170"/>
              </a:buClr>
            </a:pPr>
            <a:r>
              <a:rPr lang="en-US" dirty="0" smtClean="0">
                <a:solidFill>
                  <a:prstClr val="black"/>
                </a:solidFill>
              </a:rPr>
              <a:t>Summarize Objectives/Goals</a:t>
            </a:r>
            <a:endParaRPr lang="en-US" dirty="0">
              <a:solidFill>
                <a:prstClr val="black"/>
              </a:solidFill>
            </a:endParaRPr>
          </a:p>
          <a:p>
            <a:pPr>
              <a:spcBef>
                <a:spcPts val="1200"/>
              </a:spcBef>
            </a:pPr>
            <a:r>
              <a:rPr lang="en-US" dirty="0" smtClean="0"/>
              <a:t>Journal Entries/Reflection</a:t>
            </a:r>
          </a:p>
          <a:p>
            <a:pPr>
              <a:spcBef>
                <a:spcPts val="1200"/>
              </a:spcBef>
            </a:pPr>
            <a:r>
              <a:rPr lang="en-US" dirty="0" smtClean="0"/>
              <a:t>Summarizing Content</a:t>
            </a:r>
          </a:p>
          <a:p>
            <a:pPr>
              <a:spcBef>
                <a:spcPts val="1200"/>
              </a:spcBef>
            </a:pPr>
            <a:r>
              <a:rPr lang="en-US" dirty="0" smtClean="0"/>
              <a:t>Content Notebooks</a:t>
            </a:r>
          </a:p>
          <a:p>
            <a:pPr>
              <a:spcBef>
                <a:spcPts val="1200"/>
              </a:spcBef>
            </a:pPr>
            <a:r>
              <a:rPr lang="en-US" dirty="0" smtClean="0"/>
              <a:t>Formative Assessment—Checking for Understanding</a:t>
            </a:r>
            <a:endParaRPr lang="en-US" dirty="0"/>
          </a:p>
          <a:p>
            <a:r>
              <a:rPr lang="en-US" dirty="0" smtClean="0"/>
              <a:t>Café Conversation</a:t>
            </a:r>
          </a:p>
        </p:txBody>
      </p:sp>
    </p:spTree>
    <p:extLst>
      <p:ext uri="{BB962C8B-B14F-4D97-AF65-F5344CB8AC3E}">
        <p14:creationId xmlns:p14="http://schemas.microsoft.com/office/powerpoint/2010/main" val="7230520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1"/>
            <a:ext cx="9144000" cy="685799"/>
          </a:xfrm>
        </p:spPr>
        <p:txBody>
          <a:bodyPr/>
          <a:lstStyle/>
          <a:p>
            <a:r>
              <a:rPr lang="en-US" dirty="0" smtClean="0"/>
              <a:t>Step 7: Independent Practice</a:t>
            </a:r>
            <a:r>
              <a:rPr lang="en-US" sz="2400" dirty="0" smtClean="0"/>
              <a:t>—</a:t>
            </a:r>
            <a:r>
              <a:rPr lang="en-US" sz="4000" dirty="0" smtClean="0"/>
              <a:t>“</a:t>
            </a:r>
            <a:r>
              <a:rPr lang="en-US" dirty="0" smtClean="0"/>
              <a:t>They Do</a:t>
            </a:r>
            <a:r>
              <a:rPr lang="en-US" sz="4000" dirty="0" smtClean="0"/>
              <a:t>”</a:t>
            </a:r>
            <a:endParaRPr lang="en-US" sz="4000" dirty="0"/>
          </a:p>
        </p:txBody>
      </p:sp>
      <p:sp>
        <p:nvSpPr>
          <p:cNvPr id="3" name="Content Placeholder 2"/>
          <p:cNvSpPr>
            <a:spLocks noGrp="1"/>
          </p:cNvSpPr>
          <p:nvPr>
            <p:ph idx="1"/>
          </p:nvPr>
        </p:nvSpPr>
        <p:spPr>
          <a:xfrm>
            <a:off x="132895" y="1371600"/>
            <a:ext cx="8859124" cy="5181600"/>
          </a:xfrm>
        </p:spPr>
        <p:txBody>
          <a:bodyPr/>
          <a:lstStyle/>
          <a:p>
            <a:pPr marL="0" indent="0">
              <a:buNone/>
            </a:pPr>
            <a:r>
              <a:rPr lang="en-US" dirty="0"/>
              <a:t>“</a:t>
            </a:r>
            <a:r>
              <a:rPr lang="en-US" sz="4000" b="1" dirty="0"/>
              <a:t>Once</a:t>
            </a:r>
            <a:r>
              <a:rPr lang="en-US" dirty="0"/>
              <a:t> students have </a:t>
            </a:r>
            <a:r>
              <a:rPr lang="en-US" dirty="0">
                <a:solidFill>
                  <a:srgbClr val="FF0000"/>
                </a:solidFill>
              </a:rPr>
              <a:t>mastered</a:t>
            </a:r>
            <a:r>
              <a:rPr lang="en-US" dirty="0"/>
              <a:t> the content or skill, it is time to provide for reinforcement </a:t>
            </a:r>
            <a:r>
              <a:rPr lang="en-US" dirty="0" smtClean="0"/>
              <a:t>practice.  It is provided on a </a:t>
            </a:r>
            <a:r>
              <a:rPr lang="en-US" dirty="0" smtClean="0">
                <a:solidFill>
                  <a:srgbClr val="FF0000"/>
                </a:solidFill>
              </a:rPr>
              <a:t>repeating schedule </a:t>
            </a:r>
            <a:r>
              <a:rPr lang="en-US" dirty="0" smtClean="0"/>
              <a:t>so that the learning is not forgotten.  It may be </a:t>
            </a:r>
            <a:r>
              <a:rPr lang="en-US" dirty="0" smtClean="0">
                <a:solidFill>
                  <a:srgbClr val="FF0000"/>
                </a:solidFill>
              </a:rPr>
              <a:t>homework</a:t>
            </a:r>
            <a:r>
              <a:rPr lang="en-US" dirty="0" smtClean="0"/>
              <a:t> or </a:t>
            </a:r>
            <a:r>
              <a:rPr lang="en-US" dirty="0" smtClean="0">
                <a:solidFill>
                  <a:srgbClr val="FF0000"/>
                </a:solidFill>
              </a:rPr>
              <a:t>group</a:t>
            </a:r>
            <a:r>
              <a:rPr lang="en-US" dirty="0" smtClean="0"/>
              <a:t> or </a:t>
            </a:r>
            <a:r>
              <a:rPr lang="en-US" dirty="0" smtClean="0">
                <a:solidFill>
                  <a:srgbClr val="FF0000"/>
                </a:solidFill>
              </a:rPr>
              <a:t>individual work </a:t>
            </a:r>
            <a:r>
              <a:rPr lang="en-US" dirty="0" smtClean="0"/>
              <a:t>in class…this practice can provide for de-contextualization: enough different contexts so that the skill or concept may be applied to any relevant situation</a:t>
            </a:r>
            <a:r>
              <a:rPr lang="en-US" dirty="0"/>
              <a:t> </a:t>
            </a:r>
            <a:r>
              <a:rPr lang="en-US" dirty="0" smtClean="0"/>
              <a:t>and not only the context in which it was originally learned.”</a:t>
            </a:r>
            <a:r>
              <a:rPr lang="en-US" sz="2800" dirty="0" smtClean="0">
                <a:solidFill>
                  <a:prstClr val="black"/>
                </a:solidFill>
              </a:rPr>
              <a:t>      </a:t>
            </a:r>
            <a:r>
              <a:rPr lang="en-US" sz="2000" dirty="0" smtClean="0">
                <a:solidFill>
                  <a:prstClr val="black"/>
                </a:solidFill>
              </a:rPr>
              <a:t>Hattie, </a:t>
            </a:r>
            <a:r>
              <a:rPr lang="en-US" sz="2000" i="1" dirty="0" smtClean="0">
                <a:solidFill>
                  <a:prstClr val="black"/>
                </a:solidFill>
              </a:rPr>
              <a:t>Visible Learning, </a:t>
            </a:r>
            <a:r>
              <a:rPr lang="en-US" sz="2000" dirty="0" smtClean="0">
                <a:solidFill>
                  <a:prstClr val="black"/>
                </a:solidFill>
              </a:rPr>
              <a:t>206</a:t>
            </a:r>
          </a:p>
          <a:p>
            <a:pPr marL="0" lvl="0" indent="0" algn="r">
              <a:spcBef>
                <a:spcPts val="1200"/>
              </a:spcBef>
              <a:buClr>
                <a:srgbClr val="0D4170"/>
              </a:buClr>
              <a:buNone/>
            </a:pPr>
            <a:r>
              <a:rPr lang="en-US" sz="2000" dirty="0" smtClean="0">
                <a:solidFill>
                  <a:prstClr val="black"/>
                </a:solidFill>
              </a:rPr>
              <a:t> </a:t>
            </a:r>
            <a:r>
              <a:rPr lang="en-US" sz="1400" dirty="0" smtClean="0">
                <a:solidFill>
                  <a:prstClr val="black"/>
                </a:solidFill>
              </a:rPr>
              <a:t>Hattie</a:t>
            </a:r>
            <a:r>
              <a:rPr lang="en-US" sz="1400" dirty="0">
                <a:solidFill>
                  <a:prstClr val="black"/>
                </a:solidFill>
              </a:rPr>
              <a:t>, J. 2009. </a:t>
            </a:r>
            <a:r>
              <a:rPr lang="en-US" sz="1400" i="1" dirty="0">
                <a:solidFill>
                  <a:prstClr val="black"/>
                </a:solidFill>
              </a:rPr>
              <a:t>Visible </a:t>
            </a:r>
            <a:r>
              <a:rPr lang="en-US" sz="1400" i="1" dirty="0" smtClean="0">
                <a:solidFill>
                  <a:prstClr val="black"/>
                </a:solidFill>
              </a:rPr>
              <a:t>learning.  </a:t>
            </a:r>
            <a:r>
              <a:rPr lang="en-US" sz="1400" dirty="0" smtClean="0">
                <a:solidFill>
                  <a:prstClr val="black"/>
                </a:solidFill>
              </a:rPr>
              <a:t>Hunter</a:t>
            </a:r>
            <a:r>
              <a:rPr lang="en-US" sz="1400" dirty="0">
                <a:solidFill>
                  <a:prstClr val="black"/>
                </a:solidFill>
              </a:rPr>
              <a:t>, M. 1994. </a:t>
            </a:r>
            <a:r>
              <a:rPr lang="en-US" sz="1400" i="1" dirty="0" smtClean="0">
                <a:solidFill>
                  <a:prstClr val="black"/>
                </a:solidFill>
              </a:rPr>
              <a:t>Enhancing learning.  </a:t>
            </a:r>
            <a:r>
              <a:rPr lang="en-US" sz="1400" dirty="0" smtClean="0">
                <a:solidFill>
                  <a:prstClr val="black"/>
                </a:solidFill>
              </a:rPr>
              <a:t> </a:t>
            </a:r>
          </a:p>
          <a:p>
            <a:pPr marL="0" lvl="0" indent="0" algn="r">
              <a:buClr>
                <a:srgbClr val="0D4170"/>
              </a:buClr>
              <a:buNone/>
            </a:pPr>
            <a:r>
              <a:rPr lang="en-US" sz="1400" dirty="0" smtClean="0">
                <a:solidFill>
                  <a:prstClr val="black"/>
                </a:solidFill>
              </a:rPr>
              <a:t>Jones, F. 2007. </a:t>
            </a:r>
            <a:r>
              <a:rPr lang="en-US" sz="1400" i="1" dirty="0" smtClean="0">
                <a:solidFill>
                  <a:prstClr val="black"/>
                </a:solidFill>
              </a:rPr>
              <a:t>Tools for teaching</a:t>
            </a:r>
            <a:endParaRPr lang="en-US" sz="1400" dirty="0" smtClean="0"/>
          </a:p>
          <a:p>
            <a:pPr marL="0" lvl="0" indent="0">
              <a:buClr>
                <a:srgbClr val="0D4170"/>
              </a:buClr>
              <a:buNone/>
            </a:pPr>
            <a:r>
              <a:rPr lang="en-US" sz="2000" dirty="0" smtClean="0">
                <a:solidFill>
                  <a:prstClr val="black"/>
                </a:solidFill>
              </a:rPr>
              <a:t>				</a:t>
            </a:r>
            <a:r>
              <a:rPr lang="en-US" sz="1800" i="1" dirty="0" smtClean="0">
                <a:solidFill>
                  <a:prstClr val="black"/>
                </a:solidFill>
              </a:rPr>
              <a:t>.</a:t>
            </a:r>
            <a:endParaRPr lang="en-US" sz="800" dirty="0">
              <a:solidFill>
                <a:prstClr val="black"/>
              </a:solidFill>
            </a:endParaRPr>
          </a:p>
          <a:p>
            <a:pPr lvl="0">
              <a:buClr>
                <a:srgbClr val="0D4170"/>
              </a:buClr>
            </a:pPr>
            <a:endParaRPr lang="en-US" dirty="0">
              <a:solidFill>
                <a:prstClr val="black"/>
              </a:solidFill>
            </a:endParaRPr>
          </a:p>
          <a:p>
            <a:pPr marL="0" indent="0">
              <a:buNone/>
            </a:pPr>
            <a:endParaRPr lang="en-US" dirty="0"/>
          </a:p>
        </p:txBody>
      </p:sp>
      <p:grpSp>
        <p:nvGrpSpPr>
          <p:cNvPr id="4" name="Group 3"/>
          <p:cNvGrpSpPr/>
          <p:nvPr/>
        </p:nvGrpSpPr>
        <p:grpSpPr>
          <a:xfrm>
            <a:off x="8191435" y="57150"/>
            <a:ext cx="926638" cy="704850"/>
            <a:chOff x="4867942" y="3758980"/>
            <a:chExt cx="1151858" cy="914400"/>
          </a:xfrm>
        </p:grpSpPr>
        <p:sp>
          <p:nvSpPr>
            <p:cNvPr id="5" name="Rectangle 4"/>
            <p:cNvSpPr/>
            <p:nvPr/>
          </p:nvSpPr>
          <p:spPr>
            <a:xfrm>
              <a:off x="4986596" y="375898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9" descr="C:\Users\dayad\Desktop\moedusail graphics\icons not buttons\refle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504597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912937"/>
          </a:xfrm>
        </p:spPr>
        <p:txBody>
          <a:bodyPr/>
          <a:lstStyle/>
          <a:p>
            <a:r>
              <a:rPr lang="en-US" sz="5400" dirty="0" smtClean="0"/>
              <a:t>Notes Page</a:t>
            </a:r>
            <a:br>
              <a:rPr lang="en-US" sz="5400" dirty="0" smtClean="0"/>
            </a:br>
            <a:endParaRPr lang="en-US" sz="5400" dirty="0"/>
          </a:p>
        </p:txBody>
      </p:sp>
      <p:sp>
        <p:nvSpPr>
          <p:cNvPr id="3" name="Content Placeholder 2"/>
          <p:cNvSpPr>
            <a:spLocks noGrp="1"/>
          </p:cNvSpPr>
          <p:nvPr>
            <p:ph idx="1"/>
          </p:nvPr>
        </p:nvSpPr>
        <p:spPr>
          <a:xfrm>
            <a:off x="550668" y="2514600"/>
            <a:ext cx="4173732" cy="3505200"/>
          </a:xfrm>
        </p:spPr>
        <p:txBody>
          <a:bodyPr/>
          <a:lstStyle/>
          <a:p>
            <a:pPr marL="0" indent="0" algn="ctr">
              <a:buNone/>
            </a:pPr>
            <a:r>
              <a:rPr lang="en-US" sz="4400" dirty="0" smtClean="0">
                <a:latin typeface="+mj-lt"/>
              </a:rPr>
              <a:t>Complete the Independent Practice sections on the Notes Page.</a:t>
            </a:r>
          </a:p>
          <a:p>
            <a:pPr marL="0" indent="0">
              <a:buNone/>
            </a:pPr>
            <a:endParaRPr lang="en-US" sz="4400" dirty="0">
              <a:latin typeface="+mj-lt"/>
            </a:endParaRPr>
          </a:p>
        </p:txBody>
      </p:sp>
      <p:grpSp>
        <p:nvGrpSpPr>
          <p:cNvPr id="4" name="Group 3"/>
          <p:cNvGrpSpPr/>
          <p:nvPr/>
        </p:nvGrpSpPr>
        <p:grpSpPr>
          <a:xfrm>
            <a:off x="7840534" y="185112"/>
            <a:ext cx="1151858" cy="914400"/>
            <a:chOff x="4916556" y="743396"/>
            <a:chExt cx="1151858" cy="914400"/>
          </a:xfrm>
        </p:grpSpPr>
        <p:sp>
          <p:nvSpPr>
            <p:cNvPr id="5" name="Rectangle 4"/>
            <p:cNvSpPr/>
            <p:nvPr/>
          </p:nvSpPr>
          <p:spPr>
            <a:xfrm>
              <a:off x="5058260" y="743396"/>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31" descr="C:\Users\dayad\Desktop\moedusail graphics\icons not buttons\guided not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6556" y="790492"/>
              <a:ext cx="1151858" cy="82296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descr="C:\Users\ddrury\AppData\Local\Microsoft\Windows\Temporary Internet Files\Content.IE5\GKPHKB5K\MC900216832[1].wmf"/>
          <p:cNvPicPr/>
          <p:nvPr/>
        </p:nvPicPr>
        <p:blipFill rotWithShape="1">
          <a:blip r:embed="rId4" cstate="print">
            <a:extLst>
              <a:ext uri="{28A0092B-C50C-407E-A947-70E740481C1C}">
                <a14:useLocalDpi xmlns:a14="http://schemas.microsoft.com/office/drawing/2010/main" val="0"/>
              </a:ext>
            </a:extLst>
          </a:blip>
          <a:srcRect l="47775" t="39397" r="5044" b="33299"/>
          <a:stretch/>
        </p:blipFill>
        <p:spPr bwMode="auto">
          <a:xfrm>
            <a:off x="5943600" y="3129915"/>
            <a:ext cx="2495838" cy="9848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948278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Practice</a:t>
            </a:r>
            <a:endParaRPr lang="en-US" dirty="0"/>
          </a:p>
        </p:txBody>
      </p:sp>
      <p:sp>
        <p:nvSpPr>
          <p:cNvPr id="3" name="Content Placeholder 2"/>
          <p:cNvSpPr>
            <a:spLocks noGrp="1"/>
          </p:cNvSpPr>
          <p:nvPr>
            <p:ph idx="1"/>
          </p:nvPr>
        </p:nvSpPr>
        <p:spPr>
          <a:xfrm>
            <a:off x="457200" y="1447800"/>
            <a:ext cx="7467600" cy="4648200"/>
          </a:xfrm>
        </p:spPr>
        <p:txBody>
          <a:bodyPr/>
          <a:lstStyle/>
          <a:p>
            <a:pPr marL="0" indent="0">
              <a:buNone/>
            </a:pPr>
            <a:r>
              <a:rPr lang="en-US" dirty="0" smtClean="0">
                <a:latin typeface="+mj-lt"/>
              </a:rPr>
              <a:t>Find your </a:t>
            </a:r>
            <a:r>
              <a:rPr lang="en-US" dirty="0" err="1" smtClean="0">
                <a:latin typeface="+mj-lt"/>
              </a:rPr>
              <a:t>Itaipu</a:t>
            </a:r>
            <a:r>
              <a:rPr lang="en-US" dirty="0" smtClean="0">
                <a:latin typeface="+mj-lt"/>
              </a:rPr>
              <a:t> Dam Partner to discuss: </a:t>
            </a:r>
            <a:endParaRPr lang="en-US" dirty="0"/>
          </a:p>
          <a:p>
            <a:endParaRPr lang="en-US" dirty="0" smtClean="0"/>
          </a:p>
          <a:p>
            <a:r>
              <a:rPr lang="en-US" sz="3600" dirty="0" smtClean="0">
                <a:latin typeface="+mj-lt"/>
              </a:rPr>
              <a:t>What do you use for Independent Practice?</a:t>
            </a:r>
          </a:p>
          <a:p>
            <a:pPr>
              <a:spcBef>
                <a:spcPts val="2400"/>
              </a:spcBef>
            </a:pPr>
            <a:r>
              <a:rPr lang="en-US" sz="3600" dirty="0" smtClean="0">
                <a:latin typeface="+mj-lt"/>
              </a:rPr>
              <a:t>When do you assign independent practice?</a:t>
            </a:r>
          </a:p>
        </p:txBody>
      </p:sp>
      <p:pic>
        <p:nvPicPr>
          <p:cNvPr id="7" name="Picture 6" descr="C:\Users\ddrury\AppData\Local\Microsoft\Windows\Temporary Internet Files\Content.IE5\GKPHKB5K\MC900216832[1].wmf"/>
          <p:cNvPicPr/>
          <p:nvPr/>
        </p:nvPicPr>
        <p:blipFill rotWithShape="1">
          <a:blip r:embed="rId3" cstate="print">
            <a:extLst>
              <a:ext uri="{28A0092B-C50C-407E-A947-70E740481C1C}">
                <a14:useLocalDpi xmlns:a14="http://schemas.microsoft.com/office/drawing/2010/main" val="0"/>
              </a:ext>
            </a:extLst>
          </a:blip>
          <a:srcRect l="47775" t="39397" r="5044" b="33299"/>
          <a:stretch/>
        </p:blipFill>
        <p:spPr bwMode="auto">
          <a:xfrm>
            <a:off x="6096000" y="5257800"/>
            <a:ext cx="2495838" cy="9848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87165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663"/>
            <a:ext cx="8229600" cy="922337"/>
          </a:xfrm>
        </p:spPr>
        <p:txBody>
          <a:bodyPr/>
          <a:lstStyle/>
          <a:p>
            <a:r>
              <a:rPr lang="en-US" dirty="0" smtClean="0"/>
              <a:t>Examples of Independent Practice</a:t>
            </a:r>
            <a:endParaRPr lang="en-US" dirty="0"/>
          </a:p>
        </p:txBody>
      </p:sp>
      <p:sp>
        <p:nvSpPr>
          <p:cNvPr id="3" name="Content Placeholder 2"/>
          <p:cNvSpPr>
            <a:spLocks noGrp="1"/>
          </p:cNvSpPr>
          <p:nvPr>
            <p:ph idx="1"/>
          </p:nvPr>
        </p:nvSpPr>
        <p:spPr>
          <a:xfrm>
            <a:off x="691257" y="1600200"/>
            <a:ext cx="7888224" cy="4267200"/>
          </a:xfrm>
        </p:spPr>
        <p:txBody>
          <a:bodyPr/>
          <a:lstStyle/>
          <a:p>
            <a:r>
              <a:rPr lang="en-US" dirty="0" smtClean="0"/>
              <a:t>Practice with “cold” material.  </a:t>
            </a:r>
          </a:p>
          <a:p>
            <a:pPr>
              <a:spcBef>
                <a:spcPts val="1200"/>
              </a:spcBef>
            </a:pPr>
            <a:r>
              <a:rPr lang="en-US" dirty="0" smtClean="0"/>
              <a:t>Homework</a:t>
            </a:r>
          </a:p>
          <a:p>
            <a:pPr>
              <a:spcBef>
                <a:spcPts val="1200"/>
              </a:spcBef>
            </a:pPr>
            <a:r>
              <a:rPr lang="en-US" dirty="0" smtClean="0"/>
              <a:t>Peer-teaching</a:t>
            </a:r>
          </a:p>
          <a:p>
            <a:pPr>
              <a:spcBef>
                <a:spcPts val="1200"/>
              </a:spcBef>
            </a:pPr>
            <a:r>
              <a:rPr lang="en-US" dirty="0" smtClean="0"/>
              <a:t>Project-based activities</a:t>
            </a:r>
          </a:p>
          <a:p>
            <a:pPr>
              <a:spcBef>
                <a:spcPts val="1200"/>
              </a:spcBef>
            </a:pPr>
            <a:endParaRPr lang="en-US" dirty="0"/>
          </a:p>
          <a:p>
            <a:pPr>
              <a:spcBef>
                <a:spcPts val="1200"/>
              </a:spcBef>
            </a:pPr>
            <a:r>
              <a:rPr lang="en-US" dirty="0" smtClean="0"/>
              <a:t>What other examples can you think of that are used by teachers?</a:t>
            </a:r>
          </a:p>
          <a:p>
            <a:pPr marL="0" indent="0">
              <a:buNone/>
            </a:pPr>
            <a:endParaRPr lang="en-US" sz="1800" dirty="0"/>
          </a:p>
          <a:p>
            <a:pPr marL="0" indent="0">
              <a:buNone/>
            </a:pPr>
            <a:endParaRPr lang="en-US" dirty="0" smtClean="0"/>
          </a:p>
          <a:p>
            <a:pPr marL="0" indent="0">
              <a:buNone/>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2010" y="10064"/>
            <a:ext cx="1146175"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25517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663"/>
            <a:ext cx="8229600" cy="998537"/>
          </a:xfrm>
        </p:spPr>
        <p:txBody>
          <a:bodyPr/>
          <a:lstStyle/>
          <a:p>
            <a:r>
              <a:rPr lang="en-US" dirty="0" smtClean="0"/>
              <a:t>Warning!</a:t>
            </a:r>
            <a:endParaRPr lang="en-US" dirty="0"/>
          </a:p>
        </p:txBody>
      </p:sp>
      <p:sp>
        <p:nvSpPr>
          <p:cNvPr id="3" name="Content Placeholder 2"/>
          <p:cNvSpPr>
            <a:spLocks noGrp="1"/>
          </p:cNvSpPr>
          <p:nvPr>
            <p:ph idx="1"/>
          </p:nvPr>
        </p:nvSpPr>
        <p:spPr>
          <a:xfrm>
            <a:off x="609600" y="1676400"/>
            <a:ext cx="8077200" cy="3962397"/>
          </a:xfrm>
        </p:spPr>
        <p:txBody>
          <a:bodyPr/>
          <a:lstStyle/>
          <a:p>
            <a:pPr marL="0" lvl="0" indent="0">
              <a:spcBef>
                <a:spcPct val="30000"/>
              </a:spcBef>
              <a:buClrTx/>
              <a:buNone/>
            </a:pPr>
            <a:r>
              <a:rPr lang="en-US" sz="3600" dirty="0" smtClean="0">
                <a:solidFill>
                  <a:prstClr val="black"/>
                </a:solidFill>
                <a:latin typeface="Calibri"/>
              </a:rPr>
              <a:t>“Advocates </a:t>
            </a:r>
            <a:r>
              <a:rPr lang="en-US" sz="3600" dirty="0">
                <a:solidFill>
                  <a:prstClr val="black"/>
                </a:solidFill>
                <a:latin typeface="Calibri"/>
              </a:rPr>
              <a:t>of Direct Instruction argue that the failure to do </a:t>
            </a:r>
            <a:r>
              <a:rPr lang="en-US" sz="3600" dirty="0" smtClean="0">
                <a:solidFill>
                  <a:prstClr val="black"/>
                </a:solidFill>
                <a:latin typeface="Calibri"/>
              </a:rPr>
              <a:t>this </a:t>
            </a:r>
            <a:r>
              <a:rPr lang="en-US" sz="3600" dirty="0">
                <a:solidFill>
                  <a:prstClr val="black"/>
                </a:solidFill>
                <a:latin typeface="Calibri"/>
              </a:rPr>
              <a:t>seventh step [</a:t>
            </a:r>
            <a:r>
              <a:rPr lang="en-US" sz="3600" dirty="0" smtClean="0">
                <a:solidFill>
                  <a:prstClr val="black"/>
                </a:solidFill>
                <a:latin typeface="Calibri"/>
              </a:rPr>
              <a:t>Independent Practice] is </a:t>
            </a:r>
            <a:r>
              <a:rPr lang="en-US" sz="3600" dirty="0">
                <a:solidFill>
                  <a:prstClr val="black"/>
                </a:solidFill>
                <a:latin typeface="Calibri"/>
              </a:rPr>
              <a:t>responsible for most </a:t>
            </a:r>
            <a:r>
              <a:rPr lang="en-US" sz="3600" dirty="0" smtClean="0">
                <a:solidFill>
                  <a:prstClr val="black"/>
                </a:solidFill>
                <a:latin typeface="Calibri"/>
              </a:rPr>
              <a:t>student failure to be able to apply something learned.”</a:t>
            </a:r>
          </a:p>
          <a:p>
            <a:pPr marL="0" lvl="0" indent="0" algn="r">
              <a:spcBef>
                <a:spcPct val="30000"/>
              </a:spcBef>
              <a:buClrTx/>
              <a:buNone/>
            </a:pPr>
            <a:r>
              <a:rPr lang="en-US" sz="4000" dirty="0" smtClean="0">
                <a:solidFill>
                  <a:prstClr val="black"/>
                </a:solidFill>
                <a:latin typeface="Calibri"/>
              </a:rPr>
              <a:t> </a:t>
            </a:r>
            <a:r>
              <a:rPr lang="en-US" sz="2000" dirty="0" smtClean="0">
                <a:solidFill>
                  <a:prstClr val="black"/>
                </a:solidFill>
                <a:latin typeface="Calibri"/>
              </a:rPr>
              <a:t>(Hattie, </a:t>
            </a:r>
            <a:r>
              <a:rPr lang="en-US" sz="2000" i="1" dirty="0" smtClean="0">
                <a:solidFill>
                  <a:prstClr val="black"/>
                </a:solidFill>
                <a:latin typeface="Calibri"/>
              </a:rPr>
              <a:t>Visible Learning</a:t>
            </a:r>
            <a:r>
              <a:rPr lang="en-US" sz="2000" dirty="0" smtClean="0">
                <a:solidFill>
                  <a:prstClr val="black"/>
                </a:solidFill>
                <a:latin typeface="Calibri"/>
              </a:rPr>
              <a:t>, 206)</a:t>
            </a:r>
          </a:p>
          <a:p>
            <a:pPr marL="0" lvl="0" indent="0">
              <a:spcBef>
                <a:spcPct val="30000"/>
              </a:spcBef>
              <a:buClrTx/>
              <a:buNone/>
            </a:pPr>
            <a:r>
              <a:rPr lang="en-US" dirty="0">
                <a:solidFill>
                  <a:prstClr val="black"/>
                </a:solidFill>
                <a:latin typeface="Calibri"/>
              </a:rPr>
              <a:t>	</a:t>
            </a:r>
            <a:r>
              <a:rPr lang="en-US" dirty="0" smtClean="0">
                <a:solidFill>
                  <a:prstClr val="black"/>
                </a:solidFill>
                <a:latin typeface="Calibri"/>
              </a:rPr>
              <a:t>		</a:t>
            </a:r>
            <a:endParaRPr lang="en-US" dirty="0"/>
          </a:p>
        </p:txBody>
      </p:sp>
    </p:spTree>
    <p:extLst>
      <p:ext uri="{BB962C8B-B14F-4D97-AF65-F5344CB8AC3E}">
        <p14:creationId xmlns:p14="http://schemas.microsoft.com/office/powerpoint/2010/main" val="32499778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Revisit Definition Card</a:t>
            </a:r>
            <a:endParaRPr lang="en-US" dirty="0"/>
          </a:p>
        </p:txBody>
      </p:sp>
      <p:sp>
        <p:nvSpPr>
          <p:cNvPr id="3" name="Content Placeholder 2"/>
          <p:cNvSpPr>
            <a:spLocks noGrp="1"/>
          </p:cNvSpPr>
          <p:nvPr>
            <p:ph idx="1"/>
          </p:nvPr>
        </p:nvSpPr>
        <p:spPr/>
        <p:txBody>
          <a:bodyPr/>
          <a:lstStyle/>
          <a:p>
            <a:r>
              <a:rPr lang="en-US" dirty="0" smtClean="0"/>
              <a:t>At your table revisit your definition of Direct Instruction. Is/are there any corrections/deletions/changes needing to be made?</a:t>
            </a:r>
          </a:p>
          <a:p>
            <a:r>
              <a:rPr lang="en-US" dirty="0" smtClean="0"/>
              <a:t>Share the revised version at your table. </a:t>
            </a:r>
            <a:endParaRPr lang="en-US" dirty="0"/>
          </a:p>
        </p:txBody>
      </p:sp>
      <p:pic>
        <p:nvPicPr>
          <p:cNvPr id="10242" name="Picture 2" descr="C:\Users\ddrury\AppData\Local\Microsoft\Windows\Temporary Internet Files\Content.IE5\7J5NWY70\MP90044027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248400" y="4908296"/>
            <a:ext cx="2895600" cy="19497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322895">
            <a:off x="6474878" y="5325397"/>
            <a:ext cx="1852275" cy="830997"/>
          </a:xfrm>
          <a:prstGeom prst="rect">
            <a:avLst/>
          </a:prstGeom>
          <a:noFill/>
        </p:spPr>
        <p:txBody>
          <a:bodyPr wrap="square" rtlCol="0">
            <a:spAutoFit/>
          </a:bodyPr>
          <a:lstStyle/>
          <a:p>
            <a:r>
              <a:rPr lang="en-US" sz="2400" dirty="0" smtClean="0">
                <a:latin typeface="Harlow Solid Italic" panose="04030604020F02020D02" pitchFamily="82" charset="0"/>
              </a:rPr>
              <a:t>Direct Instruction</a:t>
            </a:r>
            <a:endParaRPr lang="en-US" sz="2400" dirty="0">
              <a:latin typeface="Harlow Solid Italic" panose="04030604020F02020D02" pitchFamily="82" charset="0"/>
            </a:endParaRPr>
          </a:p>
        </p:txBody>
      </p:sp>
    </p:spTree>
    <p:extLst>
      <p:ext uri="{BB962C8B-B14F-4D97-AF65-F5344CB8AC3E}">
        <p14:creationId xmlns:p14="http://schemas.microsoft.com/office/powerpoint/2010/main" val="2875473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685800" y="580507"/>
            <a:ext cx="7772400" cy="791095"/>
          </a:xfrm>
        </p:spPr>
        <p:txBody>
          <a:bodyPr/>
          <a:lstStyle/>
          <a:p>
            <a:pPr eaLnBrk="1" hangingPunct="1"/>
            <a:r>
              <a:rPr lang="en-US" sz="5400" dirty="0">
                <a:effectLst>
                  <a:outerShdw blurRad="38100" dist="38100" dir="2700000" algn="tl">
                    <a:srgbClr val="000000">
                      <a:alpha val="43137"/>
                    </a:srgbClr>
                  </a:outerShdw>
                </a:effectLst>
              </a:rPr>
              <a:t>Acknowledgements</a:t>
            </a:r>
          </a:p>
        </p:txBody>
      </p:sp>
      <p:sp>
        <p:nvSpPr>
          <p:cNvPr id="5123" name="Subtitle 2"/>
          <p:cNvSpPr>
            <a:spLocks noGrp="1"/>
          </p:cNvSpPr>
          <p:nvPr>
            <p:ph type="subTitle" idx="1"/>
          </p:nvPr>
        </p:nvSpPr>
        <p:spPr>
          <a:xfrm>
            <a:off x="304800" y="1464734"/>
            <a:ext cx="8534400" cy="1143000"/>
          </a:xfrm>
        </p:spPr>
        <p:txBody>
          <a:bodyPr/>
          <a:lstStyle/>
          <a:p>
            <a:pPr algn="l" eaLnBrk="1" hangingPunct="1"/>
            <a:r>
              <a:rPr lang="en-US" sz="1400" dirty="0" smtClean="0"/>
              <a:t>Direct Instruction was </a:t>
            </a:r>
            <a:r>
              <a:rPr lang="en-US" sz="1400" dirty="0"/>
              <a:t>rolled-out for use by Regional Professional Development Center (RPDC) Consultants in </a:t>
            </a:r>
            <a:r>
              <a:rPr lang="en-US" sz="1400" dirty="0" smtClean="0"/>
              <a:t>October 2014.  The collection </a:t>
            </a:r>
            <a:r>
              <a:rPr lang="en-US" sz="1400" dirty="0"/>
              <a:t>of learning packages was developed through efforts funded by the Missouri State Personnel Development Grant (SPDG).  </a:t>
            </a:r>
            <a:r>
              <a:rPr lang="en-US" sz="1400" dirty="0" smtClean="0"/>
              <a:t>The </a:t>
            </a:r>
            <a:r>
              <a:rPr lang="en-US" sz="1400" dirty="0"/>
              <a:t>following individuals/groups are thanked immensely for their hard work in developing this package:</a:t>
            </a:r>
          </a:p>
          <a:p>
            <a:pPr algn="l" eaLnBrk="1" hangingPunct="1"/>
            <a:endParaRPr lang="en-US" sz="1400" dirty="0"/>
          </a:p>
        </p:txBody>
      </p:sp>
      <p:pic>
        <p:nvPicPr>
          <p:cNvPr id="4" name="Picture 32" descr="C:\Users\dayad\Desktop\moedusail graphics\icons not buttons\collab data tea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0255" y="260467"/>
            <a:ext cx="895890" cy="64008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txBox="1">
            <a:spLocks/>
          </p:cNvSpPr>
          <p:nvPr/>
        </p:nvSpPr>
        <p:spPr bwMode="auto">
          <a:xfrm>
            <a:off x="186267" y="2463800"/>
            <a:ext cx="8719878" cy="3361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accent2"/>
              </a:buClr>
              <a:buFont typeface="Wingdings" pitchFamily="2" charset="2"/>
              <a:buNone/>
              <a:defRPr sz="3200" kern="1200">
                <a:solidFill>
                  <a:schemeClr val="bg1"/>
                </a:solidFill>
                <a:latin typeface="Tw Cen MT" pitchFamily="34" charset="0"/>
                <a:ea typeface="+mn-ea"/>
                <a:cs typeface="+mn-cs"/>
              </a:defRPr>
            </a:lvl1pPr>
            <a:lvl2pPr marL="457200" indent="0" algn="ctr" rtl="0" eaLnBrk="0" fontAlgn="base" hangingPunct="0">
              <a:spcBef>
                <a:spcPct val="20000"/>
              </a:spcBef>
              <a:spcAft>
                <a:spcPct val="0"/>
              </a:spcAft>
              <a:buClr>
                <a:schemeClr val="accent2"/>
              </a:buClr>
              <a:buFont typeface="Wingdings" pitchFamily="2" charset="2"/>
              <a:buNone/>
              <a:defRPr sz="2800" kern="1200">
                <a:solidFill>
                  <a:schemeClr val="tx1">
                    <a:tint val="75000"/>
                  </a:schemeClr>
                </a:solidFill>
                <a:latin typeface="Tw Cen MT" pitchFamily="34" charset="0"/>
                <a:ea typeface="+mn-ea"/>
                <a:cs typeface="+mn-cs"/>
              </a:defRPr>
            </a:lvl2pPr>
            <a:lvl3pPr marL="914400" indent="0" algn="ctr" rtl="0" eaLnBrk="0" fontAlgn="base" hangingPunct="0">
              <a:spcBef>
                <a:spcPct val="20000"/>
              </a:spcBef>
              <a:spcAft>
                <a:spcPct val="0"/>
              </a:spcAft>
              <a:buClr>
                <a:schemeClr val="accent2"/>
              </a:buClr>
              <a:buFont typeface="Wingdings" pitchFamily="2" charset="2"/>
              <a:buNone/>
              <a:defRPr sz="2400" kern="1200">
                <a:solidFill>
                  <a:schemeClr val="tx1">
                    <a:tint val="75000"/>
                  </a:schemeClr>
                </a:solidFill>
                <a:latin typeface="Tw Cen MT" pitchFamily="34" charset="0"/>
                <a:ea typeface="+mn-ea"/>
                <a:cs typeface="+mn-cs"/>
              </a:defRPr>
            </a:lvl3pPr>
            <a:lvl4pPr marL="1371600" indent="0" algn="ctr" rtl="0" eaLnBrk="0" fontAlgn="base" hangingPunct="0">
              <a:spcBef>
                <a:spcPct val="20000"/>
              </a:spcBef>
              <a:spcAft>
                <a:spcPct val="0"/>
              </a:spcAft>
              <a:buClr>
                <a:schemeClr val="accent2"/>
              </a:buClr>
              <a:buFont typeface="Wingdings" pitchFamily="2" charset="2"/>
              <a:buNone/>
              <a:defRPr sz="2000" kern="1200">
                <a:solidFill>
                  <a:schemeClr val="tx1">
                    <a:tint val="75000"/>
                  </a:schemeClr>
                </a:solidFill>
                <a:latin typeface="Tw Cen MT" pitchFamily="34" charset="0"/>
                <a:ea typeface="+mn-ea"/>
                <a:cs typeface="+mn-cs"/>
              </a:defRPr>
            </a:lvl4pPr>
            <a:lvl5pPr marL="1828800" indent="0" algn="ctr" rtl="0" eaLnBrk="0" fontAlgn="base" hangingPunct="0">
              <a:spcBef>
                <a:spcPct val="20000"/>
              </a:spcBef>
              <a:spcAft>
                <a:spcPct val="0"/>
              </a:spcAft>
              <a:buClr>
                <a:schemeClr val="accent2"/>
              </a:buClr>
              <a:buFont typeface="Wingdings" pitchFamily="2" charset="2"/>
              <a:buNone/>
              <a:defRPr sz="2000" kern="1200">
                <a:solidFill>
                  <a:schemeClr val="tx1">
                    <a:tint val="75000"/>
                  </a:schemeClr>
                </a:solidFill>
                <a:latin typeface="Tw Cen MT"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657600" indent="-3657600" algn="l" eaLnBrk="1" hangingPunct="1">
              <a:spcAft>
                <a:spcPts val="300"/>
              </a:spcAft>
              <a:buClr>
                <a:schemeClr val="bg1"/>
              </a:buClr>
            </a:pPr>
            <a:r>
              <a:rPr lang="en-US" sz="2000" dirty="0" smtClean="0">
                <a:solidFill>
                  <a:prstClr val="white"/>
                </a:solidFill>
              </a:rPr>
              <a:t>Content Development Expertise  	Pam Carte, Northeast </a:t>
            </a:r>
            <a:r>
              <a:rPr lang="en-US" sz="2000" dirty="0" smtClean="0">
                <a:solidFill>
                  <a:prstClr val="white"/>
                </a:solidFill>
              </a:rPr>
              <a:t>RPDC</a:t>
            </a:r>
          </a:p>
          <a:p>
            <a:pPr marL="3657600" indent="-3657600" algn="l" eaLnBrk="1" hangingPunct="1">
              <a:spcAft>
                <a:spcPts val="300"/>
              </a:spcAft>
              <a:buClr>
                <a:schemeClr val="bg1"/>
              </a:buClr>
            </a:pPr>
            <a:r>
              <a:rPr lang="en-US" sz="2000" dirty="0">
                <a:solidFill>
                  <a:prstClr val="white"/>
                </a:solidFill>
              </a:rPr>
              <a:t>	</a:t>
            </a:r>
            <a:r>
              <a:rPr lang="en-US" sz="2000" dirty="0" smtClean="0">
                <a:solidFill>
                  <a:prstClr val="white"/>
                </a:solidFill>
              </a:rPr>
              <a:t>Deb Drury, </a:t>
            </a:r>
            <a:r>
              <a:rPr lang="en-US" sz="2000" dirty="0">
                <a:solidFill>
                  <a:prstClr val="white"/>
                </a:solidFill>
              </a:rPr>
              <a:t>Northeast RPDC</a:t>
            </a:r>
          </a:p>
          <a:p>
            <a:pPr algn="l" eaLnBrk="1" hangingPunct="1">
              <a:buClr>
                <a:schemeClr val="bg1"/>
              </a:buClr>
            </a:pPr>
            <a:r>
              <a:rPr lang="en-US" sz="2000" dirty="0" smtClean="0">
                <a:solidFill>
                  <a:prstClr val="white"/>
                </a:solidFill>
              </a:rPr>
              <a:t>Content </a:t>
            </a:r>
            <a:r>
              <a:rPr lang="en-US" sz="2000" dirty="0">
                <a:solidFill>
                  <a:prstClr val="white"/>
                </a:solidFill>
              </a:rPr>
              <a:t>Development </a:t>
            </a:r>
            <a:r>
              <a:rPr lang="en-US" sz="2000" dirty="0" smtClean="0">
                <a:solidFill>
                  <a:prstClr val="white"/>
                </a:solidFill>
              </a:rPr>
              <a:t>Support 	</a:t>
            </a:r>
            <a:r>
              <a:rPr lang="en-US" sz="2000" dirty="0">
                <a:solidFill>
                  <a:prstClr val="white"/>
                </a:solidFill>
              </a:rPr>
              <a:t>UMKC Institute for Human </a:t>
            </a:r>
            <a:r>
              <a:rPr lang="en-US" sz="2000" dirty="0" smtClean="0">
                <a:solidFill>
                  <a:prstClr val="white"/>
                </a:solidFill>
              </a:rPr>
              <a:t>Development:</a:t>
            </a:r>
          </a:p>
          <a:p>
            <a:pPr marL="4343400" algn="l" eaLnBrk="1" hangingPunct="1">
              <a:buClr>
                <a:schemeClr val="bg1"/>
              </a:buClr>
            </a:pPr>
            <a:r>
              <a:rPr lang="en-US" sz="2000" dirty="0" smtClean="0">
                <a:solidFill>
                  <a:prstClr val="white"/>
                </a:solidFill>
              </a:rPr>
              <a:t>Carla Williams</a:t>
            </a:r>
          </a:p>
          <a:p>
            <a:pPr marL="4343400" algn="l" eaLnBrk="1" hangingPunct="1">
              <a:buClr>
                <a:schemeClr val="bg1"/>
              </a:buClr>
            </a:pPr>
            <a:r>
              <a:rPr lang="en-US" sz="2000" dirty="0" smtClean="0">
                <a:solidFill>
                  <a:prstClr val="white"/>
                </a:solidFill>
              </a:rPr>
              <a:t>Ronda Jenson</a:t>
            </a:r>
          </a:p>
          <a:p>
            <a:pPr marL="4343400" algn="l" eaLnBrk="1" hangingPunct="1">
              <a:buClr>
                <a:schemeClr val="bg1"/>
              </a:buClr>
            </a:pPr>
            <a:r>
              <a:rPr lang="en-US" sz="2000" dirty="0" smtClean="0">
                <a:solidFill>
                  <a:prstClr val="white"/>
                </a:solidFill>
              </a:rPr>
              <a:t>Stefanie Lindsay</a:t>
            </a:r>
          </a:p>
          <a:p>
            <a:pPr marL="3657600" algn="l" eaLnBrk="1" hangingPunct="1">
              <a:spcAft>
                <a:spcPts val="300"/>
              </a:spcAft>
              <a:buClr>
                <a:schemeClr val="bg1"/>
              </a:buClr>
            </a:pPr>
            <a:r>
              <a:rPr lang="en-US" sz="2000" dirty="0" smtClean="0">
                <a:solidFill>
                  <a:prstClr val="white"/>
                </a:solidFill>
              </a:rPr>
              <a:t>SPDG Management Team</a:t>
            </a:r>
          </a:p>
          <a:p>
            <a:pPr algn="l" eaLnBrk="1" hangingPunct="1">
              <a:buClr>
                <a:schemeClr val="bg1"/>
              </a:buClr>
            </a:pPr>
            <a:r>
              <a:rPr lang="en-US" sz="2000" dirty="0" smtClean="0">
                <a:solidFill>
                  <a:prstClr val="white"/>
                </a:solidFill>
              </a:rPr>
              <a:t>Artwork			</a:t>
            </a:r>
            <a:r>
              <a:rPr lang="en-US" sz="2000" dirty="0">
                <a:solidFill>
                  <a:prstClr val="white"/>
                </a:solidFill>
              </a:rPr>
              <a:t>	UMKC Institute for Human </a:t>
            </a:r>
            <a:r>
              <a:rPr lang="en-US" sz="2000" dirty="0" smtClean="0">
                <a:solidFill>
                  <a:prstClr val="white"/>
                </a:solidFill>
              </a:rPr>
              <a:t>Development:</a:t>
            </a:r>
          </a:p>
          <a:p>
            <a:pPr marL="4343400" algn="l" eaLnBrk="1" hangingPunct="1">
              <a:buClr>
                <a:schemeClr val="bg1"/>
              </a:buClr>
            </a:pPr>
            <a:r>
              <a:rPr lang="en-US" sz="2000" dirty="0" smtClean="0">
                <a:solidFill>
                  <a:prstClr val="white"/>
                </a:solidFill>
              </a:rPr>
              <a:t>Jodi Arnold</a:t>
            </a:r>
          </a:p>
          <a:p>
            <a:pPr algn="l" eaLnBrk="1" hangingPunct="1">
              <a:buClr>
                <a:schemeClr val="bg1"/>
              </a:buClr>
            </a:pPr>
            <a:r>
              <a:rPr lang="en-US" sz="2000" dirty="0" smtClean="0">
                <a:solidFill>
                  <a:prstClr val="white"/>
                </a:solidFill>
              </a:rPr>
              <a:t>				</a:t>
            </a:r>
            <a:endParaRPr lang="en-US" sz="2000" dirty="0">
              <a:solidFill>
                <a:prstClr val="white"/>
              </a:solidFill>
            </a:endParaRPr>
          </a:p>
        </p:txBody>
      </p:sp>
      <p:cxnSp>
        <p:nvCxnSpPr>
          <p:cNvPr id="3" name="Straight Connector 2"/>
          <p:cNvCxnSpPr/>
          <p:nvPr/>
        </p:nvCxnSpPr>
        <p:spPr>
          <a:xfrm flipV="1">
            <a:off x="406400" y="3268134"/>
            <a:ext cx="7907867" cy="8466"/>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04800" y="5105400"/>
            <a:ext cx="7907867" cy="8466"/>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0961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Connections</a:t>
            </a:r>
            <a:endParaRPr lang="en-US" dirty="0"/>
          </a:p>
        </p:txBody>
      </p:sp>
      <p:sp>
        <p:nvSpPr>
          <p:cNvPr id="3" name="Content Placeholder 2"/>
          <p:cNvSpPr>
            <a:spLocks noGrp="1"/>
          </p:cNvSpPr>
          <p:nvPr>
            <p:ph idx="1"/>
          </p:nvPr>
        </p:nvSpPr>
        <p:spPr/>
        <p:txBody>
          <a:bodyPr/>
          <a:lstStyle/>
          <a:p>
            <a:pPr>
              <a:spcBef>
                <a:spcPts val="0"/>
              </a:spcBef>
              <a:spcAft>
                <a:spcPts val="1800"/>
              </a:spcAft>
            </a:pPr>
            <a:r>
              <a:rPr lang="en-US" dirty="0" smtClean="0"/>
              <a:t>Assessment Capable Learners</a:t>
            </a:r>
          </a:p>
          <a:p>
            <a:pPr>
              <a:spcBef>
                <a:spcPts val="0"/>
              </a:spcBef>
              <a:spcAft>
                <a:spcPts val="1800"/>
              </a:spcAft>
            </a:pPr>
            <a:r>
              <a:rPr lang="en-US" dirty="0" smtClean="0"/>
              <a:t>Feedback</a:t>
            </a:r>
          </a:p>
          <a:p>
            <a:pPr>
              <a:spcBef>
                <a:spcPts val="0"/>
              </a:spcBef>
              <a:spcAft>
                <a:spcPts val="1800"/>
              </a:spcAft>
            </a:pPr>
            <a:r>
              <a:rPr lang="en-US" dirty="0" smtClean="0"/>
              <a:t>Common Formative Assessment</a:t>
            </a:r>
          </a:p>
          <a:p>
            <a:pPr marL="0" indent="0">
              <a:spcBef>
                <a:spcPts val="0"/>
              </a:spcBef>
              <a:spcAft>
                <a:spcPts val="1800"/>
              </a:spcAft>
              <a:buNone/>
            </a:pPr>
            <a:endParaRPr lang="en-US" dirty="0"/>
          </a:p>
        </p:txBody>
      </p:sp>
      <p:pic>
        <p:nvPicPr>
          <p:cNvPr id="1028" name="Picture 4" descr="C:\Users\pcarte\AppData\Local\Microsoft\Windows\Temporary Internet Files\Content.IE5\303447UV\MC90043935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4226668"/>
            <a:ext cx="3276600" cy="2091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0735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Practicing the Steps</a:t>
            </a:r>
            <a:endParaRPr lang="en-US" dirty="0"/>
          </a:p>
        </p:txBody>
      </p:sp>
      <p:sp>
        <p:nvSpPr>
          <p:cNvPr id="3" name="Content Placeholder 2"/>
          <p:cNvSpPr>
            <a:spLocks noGrp="1"/>
          </p:cNvSpPr>
          <p:nvPr>
            <p:ph idx="1"/>
          </p:nvPr>
        </p:nvSpPr>
        <p:spPr/>
        <p:txBody>
          <a:bodyPr/>
          <a:lstStyle/>
          <a:p>
            <a:pPr marL="0" indent="0">
              <a:buNone/>
            </a:pPr>
            <a:r>
              <a:rPr lang="en-US" dirty="0" smtClean="0"/>
              <a:t>The following activity is with writing.  Trainers are encouraged to use an example from their own area of expertise.  Math trainers might use this process with a math concept; science experts might use science concepts.  </a:t>
            </a:r>
            <a:endParaRPr lang="en-US" dirty="0"/>
          </a:p>
          <a:p>
            <a:pPr marL="0" indent="0">
              <a:buNone/>
            </a:pPr>
            <a:r>
              <a:rPr lang="en-US" dirty="0" smtClean="0"/>
              <a:t>The practice with the process may be skipped if time is running short or if participants have a solid understanding of the concepts.</a:t>
            </a:r>
            <a:endParaRPr lang="en-US" dirty="0"/>
          </a:p>
        </p:txBody>
      </p:sp>
    </p:spTree>
    <p:extLst>
      <p:ext uri="{BB962C8B-B14F-4D97-AF65-F5344CB8AC3E}">
        <p14:creationId xmlns:p14="http://schemas.microsoft.com/office/powerpoint/2010/main" val="319621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Instruction</a:t>
            </a:r>
            <a:endParaRPr lang="en-US" dirty="0"/>
          </a:p>
        </p:txBody>
      </p:sp>
      <p:sp>
        <p:nvSpPr>
          <p:cNvPr id="3" name="Content Placeholder 2"/>
          <p:cNvSpPr>
            <a:spLocks noGrp="1"/>
          </p:cNvSpPr>
          <p:nvPr>
            <p:ph idx="1"/>
          </p:nvPr>
        </p:nvSpPr>
        <p:spPr/>
        <p:txBody>
          <a:bodyPr/>
          <a:lstStyle/>
          <a:p>
            <a:pPr marL="0" indent="0" algn="ctr">
              <a:buNone/>
            </a:pPr>
            <a:r>
              <a:rPr lang="en-US" sz="8800" dirty="0" smtClean="0"/>
              <a:t>Let’s Try It!</a:t>
            </a:r>
            <a:endParaRPr lang="en-US" sz="8800" dirty="0"/>
          </a:p>
        </p:txBody>
      </p:sp>
      <p:pic>
        <p:nvPicPr>
          <p:cNvPr id="1027" name="Picture 3" descr="C:\Users\pcarte\AppData\Local\Microsoft\Windows\Temporary Internet Files\Content.IE5\KC78LO2M\MC90023415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3443513"/>
            <a:ext cx="3352800" cy="2115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878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663"/>
            <a:ext cx="8229600" cy="998537"/>
          </a:xfrm>
        </p:spPr>
        <p:txBody>
          <a:bodyPr/>
          <a:lstStyle/>
          <a:p>
            <a:r>
              <a:rPr lang="en-US" dirty="0" smtClean="0"/>
              <a:t>Step One:  Learning Intentions</a:t>
            </a:r>
            <a:endParaRPr lang="en-US" dirty="0"/>
          </a:p>
        </p:txBody>
      </p:sp>
      <p:sp>
        <p:nvSpPr>
          <p:cNvPr id="3" name="Content Placeholder 2"/>
          <p:cNvSpPr>
            <a:spLocks noGrp="1"/>
          </p:cNvSpPr>
          <p:nvPr>
            <p:ph idx="1"/>
          </p:nvPr>
        </p:nvSpPr>
        <p:spPr>
          <a:xfrm>
            <a:off x="152400" y="1676400"/>
            <a:ext cx="8686800" cy="3962397"/>
          </a:xfrm>
        </p:spPr>
        <p:txBody>
          <a:bodyPr/>
          <a:lstStyle/>
          <a:p>
            <a:pPr marL="0" indent="0">
              <a:buNone/>
            </a:pPr>
            <a:r>
              <a:rPr lang="en-US" b="1" dirty="0" smtClean="0"/>
              <a:t>Today’s Objective:  CCR  Writing 3</a:t>
            </a:r>
          </a:p>
          <a:p>
            <a:pPr marL="0" indent="0">
              <a:buNone/>
            </a:pPr>
            <a:r>
              <a:rPr lang="en-US" dirty="0" smtClean="0"/>
              <a:t>Write narratives to develop real or imagined experiences or events using effective technique, well-chosen details, and well-structured sequences. </a:t>
            </a:r>
          </a:p>
          <a:p>
            <a:pPr marL="0" indent="0">
              <a:buNone/>
            </a:pPr>
            <a:endParaRPr lang="en-US" dirty="0"/>
          </a:p>
          <a:p>
            <a:pPr marL="0" indent="0">
              <a:buNone/>
            </a:pPr>
            <a:r>
              <a:rPr lang="en-US" dirty="0" smtClean="0"/>
              <a:t>    </a:t>
            </a:r>
            <a:r>
              <a:rPr lang="en-US" i="1" dirty="0" smtClean="0"/>
              <a:t>I can write an effective story with effective  organization, descriptive details, and sequence words.</a:t>
            </a:r>
          </a:p>
        </p:txBody>
      </p:sp>
    </p:spTree>
    <p:extLst>
      <p:ext uri="{BB962C8B-B14F-4D97-AF65-F5344CB8AC3E}">
        <p14:creationId xmlns:p14="http://schemas.microsoft.com/office/powerpoint/2010/main" val="559339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33400"/>
          </a:xfrm>
        </p:spPr>
        <p:txBody>
          <a:bodyPr/>
          <a:lstStyle/>
          <a:p>
            <a:r>
              <a:rPr lang="en-US" dirty="0" smtClean="0"/>
              <a:t>Step Two:  Success Criteria</a:t>
            </a:r>
            <a:br>
              <a:rPr lang="en-US" dirty="0" smtClean="0"/>
            </a:br>
            <a:endParaRPr lang="en-US" dirty="0"/>
          </a:p>
        </p:txBody>
      </p:sp>
      <p:sp>
        <p:nvSpPr>
          <p:cNvPr id="3" name="Content Placeholder 2"/>
          <p:cNvSpPr>
            <a:spLocks noGrp="1"/>
          </p:cNvSpPr>
          <p:nvPr>
            <p:ph idx="1"/>
          </p:nvPr>
        </p:nvSpPr>
        <p:spPr>
          <a:xfrm>
            <a:off x="457200" y="1219200"/>
            <a:ext cx="8229600" cy="4953000"/>
          </a:xfrm>
        </p:spPr>
        <p:txBody>
          <a:bodyPr/>
          <a:lstStyle/>
          <a:p>
            <a:pPr marL="0" marR="0" indent="0" algn="ctr">
              <a:lnSpc>
                <a:spcPct val="115000"/>
              </a:lnSpc>
              <a:spcBef>
                <a:spcPts val="0"/>
              </a:spcBef>
              <a:spcAft>
                <a:spcPts val="1000"/>
              </a:spcAft>
              <a:buNone/>
            </a:pPr>
            <a:r>
              <a:rPr lang="en-US" sz="2800" dirty="0">
                <a:latin typeface="Calibri"/>
                <a:ea typeface="Calibri"/>
                <a:cs typeface="Times New Roman"/>
              </a:rPr>
              <a:t>Narrative Scoring Guide     </a:t>
            </a:r>
            <a:r>
              <a:rPr lang="en-US" sz="2800" dirty="0" smtClean="0">
                <a:latin typeface="Calibri"/>
                <a:ea typeface="Calibri"/>
                <a:cs typeface="Times New Roman"/>
              </a:rPr>
              <a:t>3-12</a:t>
            </a:r>
            <a:endParaRPr lang="en-US" sz="1200" dirty="0">
              <a:latin typeface="Calibri"/>
              <a:ea typeface="Calibri"/>
              <a:cs typeface="Times New Roman"/>
            </a:endParaRPr>
          </a:p>
          <a:p>
            <a:pPr marL="0">
              <a:spcBef>
                <a:spcPts val="670"/>
              </a:spcBef>
              <a:spcAft>
                <a:spcPts val="0"/>
              </a:spcAft>
            </a:pPr>
            <a:r>
              <a:rPr lang="en-US" sz="2000" dirty="0">
                <a:solidFill>
                  <a:srgbClr val="000000"/>
                </a:solidFill>
                <a:latin typeface="Tw Cen MT"/>
                <a:ea typeface="Times New Roman"/>
                <a:cs typeface="Times New Roman"/>
              </a:rPr>
              <a:t>3 point answer—paper shows evidence of effective organization, descriptive details, and sequence words.  Writing follows prompt.</a:t>
            </a:r>
            <a:endParaRPr lang="en-US" sz="2000" dirty="0">
              <a:latin typeface="Times New Roman"/>
              <a:ea typeface="Times New Roman"/>
            </a:endParaRPr>
          </a:p>
          <a:p>
            <a:pPr marL="0">
              <a:spcBef>
                <a:spcPts val="670"/>
              </a:spcBef>
              <a:spcAft>
                <a:spcPts val="0"/>
              </a:spcAft>
            </a:pPr>
            <a:r>
              <a:rPr lang="en-US" sz="2000" dirty="0">
                <a:solidFill>
                  <a:srgbClr val="000000"/>
                </a:solidFill>
                <a:latin typeface="Tw Cen MT"/>
                <a:ea typeface="Times New Roman"/>
                <a:cs typeface="Times New Roman"/>
              </a:rPr>
              <a:t>2 point answer—paper shows evidence of organization, details, and some sequence words.  Writing follows prompt.</a:t>
            </a:r>
            <a:endParaRPr lang="en-US" sz="2000" dirty="0">
              <a:latin typeface="Times New Roman"/>
              <a:ea typeface="Times New Roman"/>
            </a:endParaRPr>
          </a:p>
          <a:p>
            <a:pPr marL="0">
              <a:spcBef>
                <a:spcPts val="670"/>
              </a:spcBef>
              <a:spcAft>
                <a:spcPts val="0"/>
              </a:spcAft>
            </a:pPr>
            <a:r>
              <a:rPr lang="en-US" sz="2000" dirty="0">
                <a:solidFill>
                  <a:srgbClr val="000000"/>
                </a:solidFill>
                <a:latin typeface="Tw Cen MT"/>
                <a:ea typeface="Times New Roman"/>
                <a:cs typeface="Times New Roman"/>
              </a:rPr>
              <a:t>1 point answer—paper lacks evidence of any of the following: organization, specific details, and sequence words.  Writing follows prompt.</a:t>
            </a:r>
            <a:endParaRPr lang="en-US" sz="2000" dirty="0">
              <a:latin typeface="Times New Roman"/>
              <a:ea typeface="Times New Roman"/>
            </a:endParaRPr>
          </a:p>
          <a:p>
            <a:pPr marL="0">
              <a:spcBef>
                <a:spcPts val="670"/>
              </a:spcBef>
              <a:spcAft>
                <a:spcPts val="0"/>
              </a:spcAft>
            </a:pPr>
            <a:r>
              <a:rPr lang="en-US" sz="2000" dirty="0">
                <a:solidFill>
                  <a:srgbClr val="000000"/>
                </a:solidFill>
                <a:latin typeface="Tw Cen MT"/>
                <a:ea typeface="Times New Roman"/>
                <a:cs typeface="Times New Roman"/>
              </a:rPr>
              <a:t>0 points answer—Writing does not follow </a:t>
            </a:r>
            <a:r>
              <a:rPr lang="en-US" sz="2000" dirty="0" smtClean="0">
                <a:solidFill>
                  <a:srgbClr val="000000"/>
                </a:solidFill>
                <a:latin typeface="Tw Cen MT"/>
                <a:ea typeface="Times New Roman"/>
                <a:cs typeface="Times New Roman"/>
              </a:rPr>
              <a:t>prompt.</a:t>
            </a:r>
          </a:p>
          <a:p>
            <a:pPr marL="0">
              <a:spcBef>
                <a:spcPts val="670"/>
              </a:spcBef>
              <a:spcAft>
                <a:spcPts val="0"/>
              </a:spcAft>
            </a:pPr>
            <a:endParaRPr lang="en-US" sz="1400" dirty="0">
              <a:latin typeface="Times New Roman"/>
              <a:ea typeface="Times New Roman"/>
            </a:endParaRPr>
          </a:p>
          <a:p>
            <a:pPr marL="0" indent="0">
              <a:spcBef>
                <a:spcPts val="670"/>
              </a:spcBef>
              <a:spcAft>
                <a:spcPts val="0"/>
              </a:spcAft>
              <a:buNone/>
            </a:pPr>
            <a:r>
              <a:rPr lang="en-US" sz="1800" dirty="0">
                <a:solidFill>
                  <a:srgbClr val="000000"/>
                </a:solidFill>
                <a:latin typeface="Tw Cen MT"/>
                <a:ea typeface="Times New Roman"/>
                <a:cs typeface="Times New Roman"/>
              </a:rPr>
              <a:t>Effective organization would include an introduction that grabs the reader’s attention and makes the reader want to continue reading, a body that is organized in a way that enhances the reader’s ability to follow the thoughts presented, and a conclusion that   brings the ideas to a satisfying close.</a:t>
            </a:r>
            <a:endParaRPr lang="en-US" sz="1800" dirty="0">
              <a:latin typeface="Times New Roman"/>
              <a:ea typeface="Times New Roman"/>
            </a:endParaRPr>
          </a:p>
          <a:p>
            <a:pPr marL="0" indent="0">
              <a:buNone/>
            </a:pPr>
            <a:endParaRPr lang="en-US" sz="2800" dirty="0" smtClean="0"/>
          </a:p>
        </p:txBody>
      </p:sp>
    </p:spTree>
    <p:extLst>
      <p:ext uri="{BB962C8B-B14F-4D97-AF65-F5344CB8AC3E}">
        <p14:creationId xmlns:p14="http://schemas.microsoft.com/office/powerpoint/2010/main" val="35216788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8229600" cy="1096962"/>
          </a:xfrm>
        </p:spPr>
        <p:txBody>
          <a:bodyPr/>
          <a:lstStyle/>
          <a:p>
            <a:r>
              <a:rPr lang="en-US" dirty="0" smtClean="0"/>
              <a:t>Step Three:  The Hook</a:t>
            </a:r>
            <a:br>
              <a:rPr lang="en-US" dirty="0" smtClean="0"/>
            </a:br>
            <a:r>
              <a:rPr lang="en-US" dirty="0" smtClean="0"/>
              <a:t>What Is In a Name?</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lvl="0" indent="0">
              <a:buClr>
                <a:srgbClr val="0D4170"/>
              </a:buClr>
              <a:buNone/>
            </a:pPr>
            <a:r>
              <a:rPr lang="en-US" dirty="0" smtClean="0">
                <a:solidFill>
                  <a:prstClr val="black"/>
                </a:solidFill>
                <a:latin typeface="Segoe Script" panose="020B0504020000000003" pitchFamily="34" charset="0"/>
              </a:rPr>
              <a:t>“</a:t>
            </a:r>
            <a:r>
              <a:rPr lang="en-US" dirty="0">
                <a:solidFill>
                  <a:prstClr val="black"/>
                </a:solidFill>
                <a:latin typeface="Segoe Script" panose="020B0504020000000003" pitchFamily="34" charset="0"/>
              </a:rPr>
              <a:t>A rose by any other name would smell as sweet.”</a:t>
            </a:r>
          </a:p>
          <a:p>
            <a:pPr marL="0" indent="0">
              <a:buNone/>
            </a:pPr>
            <a:endParaRPr lang="en-US" dirty="0"/>
          </a:p>
        </p:txBody>
      </p:sp>
      <p:sp>
        <p:nvSpPr>
          <p:cNvPr id="4" name="Rectangle 3"/>
          <p:cNvSpPr/>
          <p:nvPr/>
        </p:nvSpPr>
        <p:spPr>
          <a:xfrm>
            <a:off x="762000" y="3105835"/>
            <a:ext cx="7315200" cy="1569660"/>
          </a:xfrm>
          <a:prstGeom prst="rect">
            <a:avLst/>
          </a:prstGeom>
        </p:spPr>
        <p:txBody>
          <a:bodyPr wrap="square">
            <a:spAutoFit/>
          </a:bodyPr>
          <a:lstStyle/>
          <a:p>
            <a:r>
              <a:rPr lang="en-US" sz="3200" dirty="0">
                <a:hlinkClick r:id="rId3"/>
              </a:rPr>
              <a:t>https://</a:t>
            </a:r>
            <a:r>
              <a:rPr lang="en-US" sz="3200" dirty="0" smtClean="0">
                <a:hlinkClick r:id="rId3"/>
              </a:rPr>
              <a:t>www.youtube.com/watch?v=VEUVL0U7QyY</a:t>
            </a:r>
            <a:endParaRPr lang="en-US" sz="3200" dirty="0" smtClean="0"/>
          </a:p>
          <a:p>
            <a:endParaRPr lang="en-US" sz="3200" dirty="0"/>
          </a:p>
        </p:txBody>
      </p:sp>
    </p:spTree>
    <p:extLst>
      <p:ext uri="{BB962C8B-B14F-4D97-AF65-F5344CB8AC3E}">
        <p14:creationId xmlns:p14="http://schemas.microsoft.com/office/powerpoint/2010/main" val="36869513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Four—Presentation and “I Do” </a:t>
            </a:r>
            <a:endParaRPr lang="en-US" i="1" dirty="0"/>
          </a:p>
        </p:txBody>
      </p:sp>
      <p:sp>
        <p:nvSpPr>
          <p:cNvPr id="3" name="Content Placeholder 2"/>
          <p:cNvSpPr>
            <a:spLocks noGrp="1"/>
          </p:cNvSpPr>
          <p:nvPr>
            <p:ph idx="1"/>
          </p:nvPr>
        </p:nvSpPr>
        <p:spPr/>
        <p:txBody>
          <a:bodyPr/>
          <a:lstStyle/>
          <a:p>
            <a:pPr marL="0" indent="0">
              <a:buNone/>
            </a:pPr>
            <a:r>
              <a:rPr lang="en-US" sz="5400" dirty="0" smtClean="0"/>
              <a:t>Follow along as I read “My Name” by Sandra Cisneros.</a:t>
            </a:r>
          </a:p>
          <a:p>
            <a:pPr marL="0" indent="0">
              <a:buNone/>
            </a:pPr>
            <a:endParaRPr lang="en-US" sz="5400" dirty="0"/>
          </a:p>
          <a:p>
            <a:pPr marL="0" indent="0">
              <a:buNone/>
            </a:pPr>
            <a:r>
              <a:rPr lang="en-US" sz="5400" dirty="0" smtClean="0"/>
              <a:t>“I Do”  Trainer example</a:t>
            </a:r>
            <a:endParaRPr lang="en-US" sz="5400" dirty="0"/>
          </a:p>
        </p:txBody>
      </p:sp>
    </p:spTree>
    <p:extLst>
      <p:ext uri="{BB962C8B-B14F-4D97-AF65-F5344CB8AC3E}">
        <p14:creationId xmlns:p14="http://schemas.microsoft.com/office/powerpoint/2010/main" val="719611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Step Four:  Presentation   “I Do”</a:t>
            </a:r>
            <a:endParaRPr lang="en-US" dirty="0"/>
          </a:p>
        </p:txBody>
      </p:sp>
      <p:sp>
        <p:nvSpPr>
          <p:cNvPr id="3" name="Content Placeholder 2"/>
          <p:cNvSpPr>
            <a:spLocks noGrp="1"/>
          </p:cNvSpPr>
          <p:nvPr>
            <p:ph idx="1"/>
          </p:nvPr>
        </p:nvSpPr>
        <p:spPr/>
        <p:txBody>
          <a:bodyPr/>
          <a:lstStyle/>
          <a:p>
            <a:r>
              <a:rPr lang="en-US" smtClean="0"/>
              <a:t>Trainers may use the piece called  “My Name—Pamela (Gross) Carte” as a model.</a:t>
            </a:r>
          </a:p>
          <a:p>
            <a:endParaRPr lang="en-US" smtClean="0"/>
          </a:p>
          <a:p>
            <a:r>
              <a:rPr lang="en-US" smtClean="0"/>
              <a:t>Better yet, trainers may model using their own name. They may try to imitate Cisneros with unusual punctuation or grammar.</a:t>
            </a:r>
          </a:p>
          <a:p>
            <a:endParaRPr lang="en-US" dirty="0"/>
          </a:p>
        </p:txBody>
      </p:sp>
    </p:spTree>
    <p:extLst>
      <p:ext uri="{BB962C8B-B14F-4D97-AF65-F5344CB8AC3E}">
        <p14:creationId xmlns:p14="http://schemas.microsoft.com/office/powerpoint/2010/main" val="3311162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Five:  Guided Practice</a:t>
            </a:r>
            <a:endParaRPr lang="en-US" dirty="0"/>
          </a:p>
        </p:txBody>
      </p:sp>
      <p:sp>
        <p:nvSpPr>
          <p:cNvPr id="3" name="Content Placeholder 2"/>
          <p:cNvSpPr>
            <a:spLocks noGrp="1"/>
          </p:cNvSpPr>
          <p:nvPr>
            <p:ph idx="1"/>
          </p:nvPr>
        </p:nvSpPr>
        <p:spPr/>
        <p:txBody>
          <a:bodyPr/>
          <a:lstStyle/>
          <a:p>
            <a:pPr marL="0" indent="0">
              <a:buNone/>
            </a:pPr>
            <a:r>
              <a:rPr lang="en-US" dirty="0" smtClean="0"/>
              <a:t>Write about your name:</a:t>
            </a:r>
          </a:p>
          <a:p>
            <a:r>
              <a:rPr lang="en-US" dirty="0" smtClean="0"/>
              <a:t>What does it mean?</a:t>
            </a:r>
          </a:p>
          <a:p>
            <a:r>
              <a:rPr lang="en-US" dirty="0" smtClean="0"/>
              <a:t>Any special significance?</a:t>
            </a:r>
          </a:p>
          <a:p>
            <a:r>
              <a:rPr lang="en-US" dirty="0" smtClean="0"/>
              <a:t>Would you rather have a different name?</a:t>
            </a:r>
          </a:p>
          <a:p>
            <a:r>
              <a:rPr lang="en-US" dirty="0" smtClean="0"/>
              <a:t>Do you like your name?  Why or why not?</a:t>
            </a:r>
          </a:p>
          <a:p>
            <a:endParaRPr lang="en-US" sz="1400" dirty="0"/>
          </a:p>
          <a:p>
            <a:pPr marL="0" indent="0">
              <a:buNone/>
            </a:pPr>
            <a:r>
              <a:rPr lang="en-US" dirty="0" smtClean="0"/>
              <a:t>Refer to the Narrative Scoring Guide for Success Criteria</a:t>
            </a:r>
            <a:endParaRPr lang="en-US" dirty="0"/>
          </a:p>
        </p:txBody>
      </p:sp>
    </p:spTree>
    <p:extLst>
      <p:ext uri="{BB962C8B-B14F-4D97-AF65-F5344CB8AC3E}">
        <p14:creationId xmlns:p14="http://schemas.microsoft.com/office/powerpoint/2010/main" val="6540236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with Panama Canal Partner</a:t>
            </a:r>
            <a:endParaRPr lang="en-US" dirty="0"/>
          </a:p>
        </p:txBody>
      </p:sp>
      <p:sp>
        <p:nvSpPr>
          <p:cNvPr id="3" name="Content Placeholder 2"/>
          <p:cNvSpPr>
            <a:spLocks noGrp="1"/>
          </p:cNvSpPr>
          <p:nvPr>
            <p:ph idx="1"/>
          </p:nvPr>
        </p:nvSpPr>
        <p:spPr/>
        <p:txBody>
          <a:bodyPr/>
          <a:lstStyle/>
          <a:p>
            <a:r>
              <a:rPr lang="en-US" dirty="0" smtClean="0"/>
              <a:t>Find your Panama Canal Partner</a:t>
            </a:r>
          </a:p>
          <a:p>
            <a:r>
              <a:rPr lang="en-US" dirty="0" smtClean="0"/>
              <a:t>Partner A is the one with most teaching experience or longest hair.</a:t>
            </a:r>
          </a:p>
          <a:p>
            <a:r>
              <a:rPr lang="en-US" dirty="0" smtClean="0"/>
              <a:t>Partner B reads his/her story first.</a:t>
            </a:r>
          </a:p>
          <a:p>
            <a:r>
              <a:rPr lang="en-US" dirty="0" smtClean="0"/>
              <a:t>Partner A offers descriptive feedback</a:t>
            </a:r>
          </a:p>
          <a:p>
            <a:r>
              <a:rPr lang="en-US" dirty="0" smtClean="0"/>
              <a:t>Reverse roles</a:t>
            </a:r>
            <a:endParaRPr lang="en-US" dirty="0"/>
          </a:p>
        </p:txBody>
      </p:sp>
      <p:pic>
        <p:nvPicPr>
          <p:cNvPr id="5" name="Picture 4" descr="C:\Users\ddrury\AppData\Local\Microsoft\Windows\Temporary Internet Files\Content.IE5\ZCEU4WDE\MC900036800[1].wm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4724400"/>
            <a:ext cx="1447800" cy="1467485"/>
          </a:xfrm>
          <a:prstGeom prst="rect">
            <a:avLst/>
          </a:prstGeom>
          <a:noFill/>
          <a:ln>
            <a:noFill/>
          </a:ln>
        </p:spPr>
      </p:pic>
    </p:spTree>
    <p:extLst>
      <p:ext uri="{BB962C8B-B14F-4D97-AF65-F5344CB8AC3E}">
        <p14:creationId xmlns:p14="http://schemas.microsoft.com/office/powerpoint/2010/main" val="2012050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663"/>
            <a:ext cx="8229600" cy="998537"/>
          </a:xfrm>
        </p:spPr>
        <p:txBody>
          <a:bodyPr/>
          <a:lstStyle/>
          <a:p>
            <a:r>
              <a:rPr lang="en-US" dirty="0" smtClean="0"/>
              <a:t>Introductions/Norms</a:t>
            </a:r>
            <a:endParaRPr lang="en-US" dirty="0"/>
          </a:p>
        </p:txBody>
      </p:sp>
      <p:sp>
        <p:nvSpPr>
          <p:cNvPr id="3" name="Content Placeholder 2"/>
          <p:cNvSpPr>
            <a:spLocks noGrp="1"/>
          </p:cNvSpPr>
          <p:nvPr>
            <p:ph idx="1"/>
          </p:nvPr>
        </p:nvSpPr>
        <p:spPr>
          <a:xfrm>
            <a:off x="990600" y="1828800"/>
            <a:ext cx="7467600" cy="3428997"/>
          </a:xfrm>
        </p:spPr>
        <p:txBody>
          <a:bodyPr/>
          <a:lstStyle/>
          <a:p>
            <a:r>
              <a:rPr lang="en-US" dirty="0" smtClean="0"/>
              <a:t>Begin and end on time.</a:t>
            </a:r>
          </a:p>
          <a:p>
            <a:r>
              <a:rPr lang="en-US" dirty="0" smtClean="0"/>
              <a:t>Be an engaged participant.</a:t>
            </a:r>
          </a:p>
          <a:p>
            <a:r>
              <a:rPr lang="en-US" dirty="0" smtClean="0"/>
              <a:t>Be an active listener – open to new ideas.</a:t>
            </a:r>
          </a:p>
          <a:p>
            <a:r>
              <a:rPr lang="en-US" dirty="0" smtClean="0"/>
              <a:t>Use notes for side bar conversations.</a:t>
            </a:r>
          </a:p>
          <a:p>
            <a:r>
              <a:rPr lang="en-US" dirty="0" smtClean="0"/>
              <a:t>Use electronics respectfully.</a:t>
            </a:r>
          </a:p>
          <a:p>
            <a:endParaRPr lang="en-US" dirty="0"/>
          </a:p>
        </p:txBody>
      </p:sp>
    </p:spTree>
    <p:extLst>
      <p:ext uri="{BB962C8B-B14F-4D97-AF65-F5344CB8AC3E}">
        <p14:creationId xmlns:p14="http://schemas.microsoft.com/office/powerpoint/2010/main" val="336861641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Six:   Closure </a:t>
            </a:r>
            <a:endParaRPr lang="en-US" dirty="0"/>
          </a:p>
        </p:txBody>
      </p:sp>
      <p:sp>
        <p:nvSpPr>
          <p:cNvPr id="3" name="Content Placeholder 2"/>
          <p:cNvSpPr>
            <a:spLocks noGrp="1"/>
          </p:cNvSpPr>
          <p:nvPr>
            <p:ph idx="1"/>
          </p:nvPr>
        </p:nvSpPr>
        <p:spPr/>
        <p:txBody>
          <a:bodyPr/>
          <a:lstStyle/>
          <a:p>
            <a:pPr marL="0" indent="0">
              <a:buNone/>
            </a:pPr>
            <a:r>
              <a:rPr lang="en-US" dirty="0" smtClean="0"/>
              <a:t>Step One:  Learning Intention</a:t>
            </a:r>
          </a:p>
          <a:p>
            <a:pPr marL="0" indent="0">
              <a:buNone/>
            </a:pPr>
            <a:r>
              <a:rPr lang="en-US" dirty="0" smtClean="0"/>
              <a:t>Step Two:  Success Criteria</a:t>
            </a:r>
          </a:p>
          <a:p>
            <a:pPr marL="0" indent="0">
              <a:buNone/>
            </a:pPr>
            <a:r>
              <a:rPr lang="en-US" dirty="0" smtClean="0"/>
              <a:t>Step Three:  Hook</a:t>
            </a:r>
          </a:p>
          <a:p>
            <a:pPr marL="0" indent="0">
              <a:buNone/>
            </a:pPr>
            <a:r>
              <a:rPr lang="en-US" dirty="0" smtClean="0"/>
              <a:t>Step Four:  Presentation</a:t>
            </a:r>
          </a:p>
          <a:p>
            <a:pPr marL="0" indent="0">
              <a:buNone/>
            </a:pPr>
            <a:r>
              <a:rPr lang="en-US" dirty="0" smtClean="0"/>
              <a:t>Step Five:  Guided Practice</a:t>
            </a:r>
          </a:p>
          <a:p>
            <a:pPr marL="0" indent="0">
              <a:buNone/>
            </a:pPr>
            <a:r>
              <a:rPr lang="en-US" dirty="0" smtClean="0"/>
              <a:t>Step Six:  Closure</a:t>
            </a:r>
          </a:p>
          <a:p>
            <a:pPr marL="0" indent="0">
              <a:buNone/>
            </a:pPr>
            <a:r>
              <a:rPr lang="en-US" dirty="0" smtClean="0"/>
              <a:t>Step Seven:  Independent Practice</a:t>
            </a:r>
            <a:endParaRPr lang="en-US" dirty="0"/>
          </a:p>
        </p:txBody>
      </p:sp>
    </p:spTree>
    <p:extLst>
      <p:ext uri="{BB962C8B-B14F-4D97-AF65-F5344CB8AC3E}">
        <p14:creationId xmlns:p14="http://schemas.microsoft.com/office/powerpoint/2010/main" val="29145728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Six: Closure</a:t>
            </a:r>
            <a:endParaRPr lang="en-US" dirty="0"/>
          </a:p>
        </p:txBody>
      </p:sp>
      <p:sp>
        <p:nvSpPr>
          <p:cNvPr id="3" name="Content Placeholder 2"/>
          <p:cNvSpPr>
            <a:spLocks noGrp="1"/>
          </p:cNvSpPr>
          <p:nvPr>
            <p:ph idx="1"/>
          </p:nvPr>
        </p:nvSpPr>
        <p:spPr/>
        <p:txBody>
          <a:bodyPr/>
          <a:lstStyle/>
          <a:p>
            <a:r>
              <a:rPr lang="en-US" dirty="0" smtClean="0"/>
              <a:t>Find your Netherlands North Sea Protection Works Partner</a:t>
            </a:r>
          </a:p>
          <a:p>
            <a:endParaRPr lang="en-US" dirty="0"/>
          </a:p>
          <a:p>
            <a:r>
              <a:rPr lang="en-US" dirty="0" smtClean="0"/>
              <a:t>Share your Notes Page comments.</a:t>
            </a:r>
          </a:p>
          <a:p>
            <a:endParaRPr lang="en-US" dirty="0"/>
          </a:p>
          <a:p>
            <a:r>
              <a:rPr lang="en-US" dirty="0" smtClean="0"/>
              <a:t>Make any desired changes.</a:t>
            </a:r>
            <a:endParaRPr lang="en-US" dirty="0"/>
          </a:p>
        </p:txBody>
      </p:sp>
    </p:spTree>
    <p:extLst>
      <p:ext uri="{BB962C8B-B14F-4D97-AF65-F5344CB8AC3E}">
        <p14:creationId xmlns:p14="http://schemas.microsoft.com/office/powerpoint/2010/main" val="41460423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7: Independent Practice</a:t>
            </a:r>
            <a:endParaRPr lang="en-US" dirty="0"/>
          </a:p>
        </p:txBody>
      </p:sp>
      <p:sp>
        <p:nvSpPr>
          <p:cNvPr id="3" name="Content Placeholder 2"/>
          <p:cNvSpPr>
            <a:spLocks noGrp="1"/>
          </p:cNvSpPr>
          <p:nvPr>
            <p:ph idx="1"/>
          </p:nvPr>
        </p:nvSpPr>
        <p:spPr>
          <a:xfrm>
            <a:off x="457200" y="1524000"/>
            <a:ext cx="8229600" cy="4343400"/>
          </a:xfrm>
        </p:spPr>
        <p:txBody>
          <a:bodyPr/>
          <a:lstStyle/>
          <a:p>
            <a:r>
              <a:rPr lang="en-US" dirty="0" smtClean="0"/>
              <a:t>Interview a friend or family member. </a:t>
            </a:r>
          </a:p>
          <a:p>
            <a:r>
              <a:rPr lang="en-US" dirty="0" smtClean="0"/>
              <a:t>Find out if there is special significance to his/her name.</a:t>
            </a:r>
          </a:p>
          <a:p>
            <a:r>
              <a:rPr lang="en-US" dirty="0" smtClean="0"/>
              <a:t>Would your friend or family member wish to have a different name?  Explain.</a:t>
            </a:r>
          </a:p>
          <a:p>
            <a:r>
              <a:rPr lang="en-US" dirty="0" smtClean="0"/>
              <a:t>Write </a:t>
            </a:r>
            <a:r>
              <a:rPr lang="en-US" dirty="0" smtClean="0">
                <a:solidFill>
                  <a:prstClr val="black"/>
                </a:solidFill>
              </a:rPr>
              <a:t>an </a:t>
            </a:r>
            <a:r>
              <a:rPr lang="en-US" dirty="0">
                <a:solidFill>
                  <a:prstClr val="black"/>
                </a:solidFill>
              </a:rPr>
              <a:t>effective story with effective  organization, descriptive </a:t>
            </a:r>
            <a:r>
              <a:rPr lang="en-US">
                <a:solidFill>
                  <a:prstClr val="black"/>
                </a:solidFill>
              </a:rPr>
              <a:t>details</a:t>
            </a:r>
            <a:r>
              <a:rPr lang="en-US" smtClean="0">
                <a:solidFill>
                  <a:prstClr val="black"/>
                </a:solidFill>
              </a:rPr>
              <a:t>, </a:t>
            </a:r>
            <a:r>
              <a:rPr lang="en-US" dirty="0">
                <a:solidFill>
                  <a:prstClr val="black"/>
                </a:solidFill>
              </a:rPr>
              <a:t>and sequence </a:t>
            </a:r>
            <a:r>
              <a:rPr lang="en-US" dirty="0" smtClean="0">
                <a:solidFill>
                  <a:prstClr val="black"/>
                </a:solidFill>
              </a:rPr>
              <a:t>words</a:t>
            </a:r>
            <a:r>
              <a:rPr lang="en-US" dirty="0">
                <a:solidFill>
                  <a:prstClr val="black"/>
                </a:solidFill>
              </a:rPr>
              <a:t> </a:t>
            </a:r>
            <a:r>
              <a:rPr lang="en-US" dirty="0" smtClean="0">
                <a:solidFill>
                  <a:prstClr val="black"/>
                </a:solidFill>
              </a:rPr>
              <a:t>based on the interview.</a:t>
            </a:r>
            <a:endParaRPr lang="en-US" dirty="0"/>
          </a:p>
        </p:txBody>
      </p:sp>
    </p:spTree>
    <p:extLst>
      <p:ext uri="{BB962C8B-B14F-4D97-AF65-F5344CB8AC3E}">
        <p14:creationId xmlns:p14="http://schemas.microsoft.com/office/powerpoint/2010/main" val="39484488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Next Steps</a:t>
            </a:r>
            <a:endParaRPr lang="en-US" dirty="0"/>
          </a:p>
        </p:txBody>
      </p:sp>
      <p:pic>
        <p:nvPicPr>
          <p:cNvPr id="5" name="Picture 20" descr="C:\Users\dayad\Desktop\moedusail graphics\icons not buttons\effective instru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0975" y="200025"/>
            <a:ext cx="1151859"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52150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663"/>
            <a:ext cx="8229600" cy="922337"/>
          </a:xfrm>
        </p:spPr>
        <p:txBody>
          <a:bodyPr/>
          <a:lstStyle/>
          <a:p>
            <a:r>
              <a:rPr lang="en-US" dirty="0" smtClean="0"/>
              <a:t>Follow-up</a:t>
            </a:r>
            <a:endParaRPr lang="en-US" dirty="0"/>
          </a:p>
        </p:txBody>
      </p:sp>
      <p:sp>
        <p:nvSpPr>
          <p:cNvPr id="3" name="Content Placeholder 2"/>
          <p:cNvSpPr>
            <a:spLocks noGrp="1"/>
          </p:cNvSpPr>
          <p:nvPr>
            <p:ph idx="1"/>
          </p:nvPr>
        </p:nvSpPr>
        <p:spPr>
          <a:xfrm>
            <a:off x="533400" y="1600200"/>
            <a:ext cx="8229600" cy="3962397"/>
          </a:xfrm>
        </p:spPr>
        <p:txBody>
          <a:bodyPr/>
          <a:lstStyle/>
          <a:p>
            <a:r>
              <a:rPr lang="en-US" dirty="0" smtClean="0"/>
              <a:t>Teacher observations—observations to check for incorporating the seven steps into unit plans.  It is unlikely that all seven steps will be used in everyday lesson planning.  The seven steps should be evident in unit planning.</a:t>
            </a:r>
          </a:p>
          <a:p>
            <a:pPr>
              <a:spcBef>
                <a:spcPts val="1200"/>
              </a:spcBef>
            </a:pPr>
            <a:r>
              <a:rPr lang="en-US" dirty="0" smtClean="0"/>
              <a:t>Coaching as teachers implement Direct Instruction.</a:t>
            </a:r>
            <a:endParaRPr lang="en-US" dirty="0"/>
          </a:p>
        </p:txBody>
      </p:sp>
    </p:spTree>
    <p:extLst>
      <p:ext uri="{BB962C8B-B14F-4D97-AF65-F5344CB8AC3E}">
        <p14:creationId xmlns:p14="http://schemas.microsoft.com/office/powerpoint/2010/main" val="34762560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4532"/>
          <a:stretch/>
        </p:blipFill>
        <p:spPr bwMode="auto">
          <a:xfrm>
            <a:off x="213360" y="838200"/>
            <a:ext cx="8763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1294226076"/>
              </p:ext>
            </p:extLst>
          </p:nvPr>
        </p:nvGraphicFramePr>
        <p:xfrm>
          <a:off x="397001" y="4495800"/>
          <a:ext cx="8395717" cy="1478180"/>
        </p:xfrm>
        <a:graphic>
          <a:graphicData uri="http://schemas.openxmlformats.org/drawingml/2006/table">
            <a:tbl>
              <a:tblPr firstRow="1" firstCol="1" bandRow="1"/>
              <a:tblGrid>
                <a:gridCol w="1621447">
                  <a:extLst>
                    <a:ext uri="{9D8B030D-6E8A-4147-A177-3AD203B41FA5}">
                      <a16:colId xmlns:a16="http://schemas.microsoft.com/office/drawing/2014/main" val="20000"/>
                    </a:ext>
                  </a:extLst>
                </a:gridCol>
                <a:gridCol w="1777881">
                  <a:extLst>
                    <a:ext uri="{9D8B030D-6E8A-4147-A177-3AD203B41FA5}">
                      <a16:colId xmlns:a16="http://schemas.microsoft.com/office/drawing/2014/main" val="20001"/>
                    </a:ext>
                  </a:extLst>
                </a:gridCol>
                <a:gridCol w="1749926">
                  <a:extLst>
                    <a:ext uri="{9D8B030D-6E8A-4147-A177-3AD203B41FA5}">
                      <a16:colId xmlns:a16="http://schemas.microsoft.com/office/drawing/2014/main" val="20002"/>
                    </a:ext>
                  </a:extLst>
                </a:gridCol>
                <a:gridCol w="1613715">
                  <a:extLst>
                    <a:ext uri="{9D8B030D-6E8A-4147-A177-3AD203B41FA5}">
                      <a16:colId xmlns:a16="http://schemas.microsoft.com/office/drawing/2014/main" val="20003"/>
                    </a:ext>
                  </a:extLst>
                </a:gridCol>
                <a:gridCol w="1632748">
                  <a:extLst>
                    <a:ext uri="{9D8B030D-6E8A-4147-A177-3AD203B41FA5}">
                      <a16:colId xmlns:a16="http://schemas.microsoft.com/office/drawing/2014/main" val="20004"/>
                    </a:ext>
                  </a:extLst>
                </a:gridCol>
              </a:tblGrid>
              <a:tr h="561989">
                <a:tc gridSpan="5">
                  <a:txBody>
                    <a:bodyPr/>
                    <a:lstStyle/>
                    <a:p>
                      <a:pPr marL="0" marR="0" algn="ctr">
                        <a:lnSpc>
                          <a:spcPct val="115000"/>
                        </a:lnSpc>
                        <a:spcBef>
                          <a:spcPts val="200"/>
                        </a:spcBef>
                        <a:spcAft>
                          <a:spcPts val="0"/>
                        </a:spcAft>
                      </a:pPr>
                      <a:r>
                        <a:rPr lang="en-US" sz="1100" b="1">
                          <a:effectLst/>
                          <a:latin typeface="Calibri"/>
                          <a:ea typeface="Times New Roman"/>
                          <a:cs typeface="Times New Roman"/>
                        </a:rPr>
                        <a:t>Missouri Collaborative Work Practice Profile</a:t>
                      </a:r>
                      <a:endParaRPr lang="en-US" sz="1000">
                        <a:effectLst/>
                        <a:latin typeface="Calibri"/>
                        <a:ea typeface="Times New Roman"/>
                        <a:cs typeface="Times New Roman"/>
                      </a:endParaRPr>
                    </a:p>
                    <a:p>
                      <a:pPr marL="0" marR="0" algn="ctr">
                        <a:lnSpc>
                          <a:spcPct val="115000"/>
                        </a:lnSpc>
                        <a:spcBef>
                          <a:spcPts val="0"/>
                        </a:spcBef>
                        <a:spcAft>
                          <a:spcPts val="200"/>
                        </a:spcAft>
                      </a:pPr>
                      <a:r>
                        <a:rPr lang="en-US" sz="1000" b="1">
                          <a:effectLst/>
                          <a:latin typeface="Calibri"/>
                          <a:ea typeface="Times New Roman"/>
                          <a:cs typeface="Times New Roman"/>
                        </a:rPr>
                        <a:t>Foundations present in the implementation of each essential component: </a:t>
                      </a:r>
                      <a:r>
                        <a:rPr lang="en-US" sz="1000" i="1">
                          <a:effectLst/>
                          <a:latin typeface="Calibri"/>
                          <a:ea typeface="Times New Roman"/>
                          <a:cs typeface="Times New Roman"/>
                        </a:rPr>
                        <a:t>Commitment to the success of all students and to improving the quality of instruction.</a:t>
                      </a:r>
                      <a:endParaRPr lang="en-US" sz="1000">
                        <a:effectLst/>
                        <a:latin typeface="Calibri"/>
                        <a:ea typeface="Times New Roman"/>
                        <a:cs typeface="Times New Roman"/>
                      </a:endParaRPr>
                    </a:p>
                  </a:txBody>
                  <a:tcPr marL="62968" marR="6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3598">
                <a:tc gridSpan="5">
                  <a:txBody>
                    <a:bodyPr/>
                    <a:lstStyle/>
                    <a:p>
                      <a:pPr marL="0" marR="0" algn="ctr">
                        <a:lnSpc>
                          <a:spcPct val="115000"/>
                        </a:lnSpc>
                        <a:spcBef>
                          <a:spcPts val="200"/>
                        </a:spcBef>
                        <a:spcAft>
                          <a:spcPts val="200"/>
                        </a:spcAft>
                      </a:pPr>
                      <a:r>
                        <a:rPr lang="en-US" sz="1100" b="1">
                          <a:effectLst/>
                          <a:latin typeface="Calibri"/>
                          <a:ea typeface="Times New Roman"/>
                          <a:cs typeface="Times New Roman"/>
                        </a:rPr>
                        <a:t>Direct Instruction</a:t>
                      </a:r>
                      <a:endParaRPr lang="en-US" sz="1000">
                        <a:effectLst/>
                        <a:latin typeface="Calibri"/>
                        <a:ea typeface="Times New Roman"/>
                        <a:cs typeface="Times New Roman"/>
                      </a:endParaRPr>
                    </a:p>
                  </a:txBody>
                  <a:tcPr marL="62968" marR="62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4B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12593">
                <a:tc>
                  <a:txBody>
                    <a:bodyPr/>
                    <a:lstStyle/>
                    <a:p>
                      <a:pPr marL="0" marR="0" algn="ctr">
                        <a:lnSpc>
                          <a:spcPct val="115000"/>
                        </a:lnSpc>
                        <a:spcBef>
                          <a:spcPts val="0"/>
                        </a:spcBef>
                        <a:spcAft>
                          <a:spcPts val="0"/>
                        </a:spcAft>
                      </a:pPr>
                      <a:r>
                        <a:rPr lang="en-US" sz="1100" b="1">
                          <a:effectLst/>
                          <a:latin typeface="Calibri"/>
                          <a:ea typeface="Times New Roman"/>
                          <a:cs typeface="Times New Roman"/>
                        </a:rPr>
                        <a:t>Essential Function</a:t>
                      </a:r>
                      <a:endParaRPr lang="en-US" sz="1000">
                        <a:effectLst/>
                        <a:latin typeface="Calibri"/>
                        <a:ea typeface="Times New Roman"/>
                        <a:cs typeface="Times New Roman"/>
                      </a:endParaRPr>
                    </a:p>
                  </a:txBody>
                  <a:tcPr marL="62968" marR="6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a:ea typeface="Times New Roman"/>
                          <a:cs typeface="Times New Roman"/>
                        </a:rPr>
                        <a:t>Exemplary Proficiency</a:t>
                      </a:r>
                      <a:endParaRPr lang="en-US" sz="1000">
                        <a:effectLst/>
                        <a:latin typeface="Calibri"/>
                        <a:ea typeface="Times New Roman"/>
                        <a:cs typeface="Times New Roman"/>
                      </a:endParaRPr>
                    </a:p>
                    <a:p>
                      <a:pPr marL="0" marR="0" algn="ctr">
                        <a:lnSpc>
                          <a:spcPct val="115000"/>
                        </a:lnSpc>
                        <a:spcBef>
                          <a:spcPts val="0"/>
                        </a:spcBef>
                        <a:spcAft>
                          <a:spcPts val="0"/>
                        </a:spcAft>
                      </a:pPr>
                      <a:r>
                        <a:rPr lang="en-US" sz="1100" b="1">
                          <a:effectLst/>
                          <a:latin typeface="Calibri"/>
                          <a:ea typeface="Times New Roman"/>
                          <a:cs typeface="Times New Roman"/>
                        </a:rPr>
                        <a:t>Ideal Implementation</a:t>
                      </a:r>
                      <a:endParaRPr lang="en-US" sz="1000">
                        <a:effectLst/>
                        <a:latin typeface="Calibri"/>
                        <a:ea typeface="Times New Roman"/>
                        <a:cs typeface="Times New Roman"/>
                      </a:endParaRPr>
                    </a:p>
                    <a:p>
                      <a:pPr marL="0" marR="0" algn="ctr">
                        <a:lnSpc>
                          <a:spcPct val="115000"/>
                        </a:lnSpc>
                        <a:spcBef>
                          <a:spcPts val="0"/>
                        </a:spcBef>
                        <a:spcAft>
                          <a:spcPts val="0"/>
                        </a:spcAft>
                      </a:pPr>
                      <a:r>
                        <a:rPr lang="en-US" sz="1100" b="1">
                          <a:effectLst/>
                          <a:latin typeface="Calibri"/>
                          <a:ea typeface="Times New Roman"/>
                          <a:cs typeface="Times New Roman"/>
                        </a:rPr>
                        <a:t> </a:t>
                      </a:r>
                      <a:endParaRPr lang="en-US" sz="1000">
                        <a:effectLst/>
                        <a:latin typeface="Calibri"/>
                        <a:ea typeface="Times New Roman"/>
                        <a:cs typeface="Times New Roman"/>
                      </a:endParaRPr>
                    </a:p>
                  </a:txBody>
                  <a:tcPr marL="62968" marR="6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a:ea typeface="Times New Roman"/>
                          <a:cs typeface="Times New Roman"/>
                        </a:rPr>
                        <a:t>Proficient</a:t>
                      </a:r>
                      <a:endParaRPr lang="en-US" sz="1000">
                        <a:effectLst/>
                        <a:latin typeface="Calibri"/>
                        <a:ea typeface="Times New Roman"/>
                        <a:cs typeface="Times New Roman"/>
                      </a:endParaRPr>
                    </a:p>
                  </a:txBody>
                  <a:tcPr marL="62968" marR="6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0"/>
                        </a:spcAft>
                      </a:pPr>
                      <a:r>
                        <a:rPr lang="en-US" sz="1100" b="1">
                          <a:effectLst/>
                          <a:latin typeface="Calibri"/>
                          <a:ea typeface="Times New Roman"/>
                          <a:cs typeface="Times New Roman"/>
                        </a:rPr>
                        <a:t>Close to Proficient  </a:t>
                      </a:r>
                      <a:endParaRPr lang="en-US" sz="1000">
                        <a:effectLst/>
                        <a:latin typeface="Calibri"/>
                        <a:ea typeface="Times New Roman"/>
                        <a:cs typeface="Times New Roman"/>
                      </a:endParaRPr>
                    </a:p>
                    <a:p>
                      <a:pPr marL="0" marR="0" algn="ctr">
                        <a:lnSpc>
                          <a:spcPct val="115000"/>
                        </a:lnSpc>
                        <a:spcBef>
                          <a:spcPts val="0"/>
                        </a:spcBef>
                        <a:spcAft>
                          <a:spcPts val="300"/>
                        </a:spcAft>
                      </a:pPr>
                      <a:r>
                        <a:rPr lang="en-US" sz="900" i="1">
                          <a:effectLst/>
                          <a:latin typeface="Calibri"/>
                          <a:ea typeface="Times New Roman"/>
                          <a:cs typeface="Times New Roman"/>
                        </a:rPr>
                        <a:t>(Skill is emerging, but not yet to ideal proficiency.  Coaching is recommended.)</a:t>
                      </a:r>
                      <a:endParaRPr lang="en-US" sz="1000">
                        <a:effectLst/>
                        <a:latin typeface="Calibri"/>
                        <a:ea typeface="Times New Roman"/>
                        <a:cs typeface="Times New Roman"/>
                      </a:endParaRPr>
                    </a:p>
                  </a:txBody>
                  <a:tcPr marL="62968" marR="6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300"/>
                        </a:spcAft>
                      </a:pPr>
                      <a:r>
                        <a:rPr lang="en-US" sz="1100" b="1" dirty="0">
                          <a:effectLst/>
                          <a:latin typeface="Calibri"/>
                          <a:ea typeface="Times New Roman"/>
                          <a:cs typeface="Times New Roman"/>
                        </a:rPr>
                        <a:t>Far from Proficient</a:t>
                      </a:r>
                      <a:r>
                        <a:rPr lang="en-US" sz="1000" i="1" dirty="0">
                          <a:effectLst/>
                          <a:latin typeface="Calibri"/>
                          <a:ea typeface="Times New Roman"/>
                          <a:cs typeface="Times New Roman"/>
                        </a:rPr>
                        <a:t> </a:t>
                      </a:r>
                      <a:r>
                        <a:rPr lang="en-US" sz="900" i="1" dirty="0">
                          <a:effectLst/>
                          <a:latin typeface="Calibri"/>
                          <a:ea typeface="Times New Roman"/>
                          <a:cs typeface="Times New Roman"/>
                        </a:rPr>
                        <a:t>(Follow-up professional development and coaching is critical.)</a:t>
                      </a:r>
                      <a:endParaRPr lang="en-US" sz="1000" dirty="0">
                        <a:effectLst/>
                        <a:latin typeface="Calibri"/>
                        <a:ea typeface="Times New Roman"/>
                        <a:cs typeface="Times New Roman"/>
                      </a:endParaRPr>
                    </a:p>
                  </a:txBody>
                  <a:tcPr marL="62968" marR="6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5065868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05800" cy="685800"/>
          </a:xfrm>
        </p:spPr>
        <p:txBody>
          <a:bodyPr/>
          <a:lstStyle/>
          <a:p>
            <a:r>
              <a:rPr lang="en-US" dirty="0" smtClean="0"/>
              <a:t>Implementation Fidelity</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28448253"/>
              </p:ext>
            </p:extLst>
          </p:nvPr>
        </p:nvGraphicFramePr>
        <p:xfrm>
          <a:off x="685800" y="1371600"/>
          <a:ext cx="7772398" cy="4645984"/>
        </p:xfrm>
        <a:graphic>
          <a:graphicData uri="http://schemas.openxmlformats.org/drawingml/2006/table">
            <a:tbl>
              <a:tblPr/>
              <a:tblGrid>
                <a:gridCol w="140951">
                  <a:extLst>
                    <a:ext uri="{9D8B030D-6E8A-4147-A177-3AD203B41FA5}">
                      <a16:colId xmlns:a16="http://schemas.microsoft.com/office/drawing/2014/main" val="20000"/>
                    </a:ext>
                  </a:extLst>
                </a:gridCol>
                <a:gridCol w="261764">
                  <a:extLst>
                    <a:ext uri="{9D8B030D-6E8A-4147-A177-3AD203B41FA5}">
                      <a16:colId xmlns:a16="http://schemas.microsoft.com/office/drawing/2014/main" val="20001"/>
                    </a:ext>
                  </a:extLst>
                </a:gridCol>
                <a:gridCol w="3392873">
                  <a:extLst>
                    <a:ext uri="{9D8B030D-6E8A-4147-A177-3AD203B41FA5}">
                      <a16:colId xmlns:a16="http://schemas.microsoft.com/office/drawing/2014/main" val="20002"/>
                    </a:ext>
                  </a:extLst>
                </a:gridCol>
                <a:gridCol w="483258">
                  <a:extLst>
                    <a:ext uri="{9D8B030D-6E8A-4147-A177-3AD203B41FA5}">
                      <a16:colId xmlns:a16="http://schemas.microsoft.com/office/drawing/2014/main" val="20003"/>
                    </a:ext>
                  </a:extLst>
                </a:gridCol>
                <a:gridCol w="483258">
                  <a:extLst>
                    <a:ext uri="{9D8B030D-6E8A-4147-A177-3AD203B41FA5}">
                      <a16:colId xmlns:a16="http://schemas.microsoft.com/office/drawing/2014/main" val="20004"/>
                    </a:ext>
                  </a:extLst>
                </a:gridCol>
                <a:gridCol w="483258">
                  <a:extLst>
                    <a:ext uri="{9D8B030D-6E8A-4147-A177-3AD203B41FA5}">
                      <a16:colId xmlns:a16="http://schemas.microsoft.com/office/drawing/2014/main" val="20005"/>
                    </a:ext>
                  </a:extLst>
                </a:gridCol>
                <a:gridCol w="2527036">
                  <a:extLst>
                    <a:ext uri="{9D8B030D-6E8A-4147-A177-3AD203B41FA5}">
                      <a16:colId xmlns:a16="http://schemas.microsoft.com/office/drawing/2014/main" val="20006"/>
                    </a:ext>
                  </a:extLst>
                </a:gridCol>
              </a:tblGrid>
              <a:tr h="218787">
                <a:tc>
                  <a:txBody>
                    <a:bodyPr/>
                    <a:lstStyle/>
                    <a:p>
                      <a:pPr algn="l" fontAlgn="t"/>
                      <a:r>
                        <a:rPr lang="en-US" sz="900" b="0" i="0" u="none" strike="noStrike" dirty="0">
                          <a:effectLst/>
                          <a:latin typeface="Calibri"/>
                        </a:rPr>
                        <a:t> </a:t>
                      </a:r>
                    </a:p>
                  </a:txBody>
                  <a:tcPr marL="4153" marR="4153" marT="4153" marB="0">
                    <a:lnL>
                      <a:noFill/>
                    </a:lnL>
                    <a:lnR>
                      <a:noFill/>
                    </a:lnR>
                    <a:lnT>
                      <a:noFill/>
                    </a:lnT>
                    <a:lnB>
                      <a:noFill/>
                    </a:lnB>
                    <a:solidFill>
                      <a:srgbClr val="FFFFFF"/>
                    </a:solidFill>
                  </a:tcPr>
                </a:tc>
                <a:tc gridSpan="6">
                  <a:txBody>
                    <a:bodyPr/>
                    <a:lstStyle/>
                    <a:p>
                      <a:pPr algn="ctr" fontAlgn="t"/>
                      <a:r>
                        <a:rPr lang="en-US" sz="900" b="1" i="0" u="none" strike="noStrike">
                          <a:solidFill>
                            <a:srgbClr val="000000"/>
                          </a:solidFill>
                          <a:effectLst/>
                          <a:latin typeface="Calibri"/>
                        </a:rPr>
                        <a:t>Direct Instruction</a:t>
                      </a:r>
                    </a:p>
                  </a:txBody>
                  <a:tcPr marL="4153" marR="4153" marT="4153" marB="0">
                    <a:lnL>
                      <a:noFill/>
                    </a:lnL>
                    <a:lnR>
                      <a:noFill/>
                    </a:lnR>
                    <a:lnT>
                      <a:noFill/>
                    </a:lnT>
                    <a:lnB w="6350" cap="flat" cmpd="sng" algn="ctr">
                      <a:solidFill>
                        <a:srgbClr val="C0C0C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8787">
                <a:tc>
                  <a:txBody>
                    <a:bodyPr/>
                    <a:lstStyle/>
                    <a:p>
                      <a:pPr algn="l" fontAlgn="b"/>
                      <a:r>
                        <a:rPr lang="en-US" sz="500" b="0" i="0" u="none" strike="noStrike">
                          <a:effectLst/>
                          <a:latin typeface="Calibri"/>
                        </a:rPr>
                        <a:t> </a:t>
                      </a:r>
                    </a:p>
                  </a:txBody>
                  <a:tcPr marL="4153" marR="4153" marT="4153" marB="0" anchor="b">
                    <a:lnL>
                      <a:noFill/>
                    </a:lnL>
                    <a:lnR>
                      <a:noFill/>
                    </a:lnR>
                    <a:lnT>
                      <a:noFill/>
                    </a:lnT>
                    <a:lnB>
                      <a:noFill/>
                    </a:lnB>
                    <a:solidFill>
                      <a:srgbClr val="FFFFFF"/>
                    </a:solidFill>
                  </a:tcPr>
                </a:tc>
                <a:tc gridSpan="6">
                  <a:txBody>
                    <a:bodyPr/>
                    <a:lstStyle/>
                    <a:p>
                      <a:pPr algn="ctr" fontAlgn="ctr"/>
                      <a:r>
                        <a:rPr lang="en-US" sz="800" b="0" i="0" u="none" strike="noStrike">
                          <a:solidFill>
                            <a:srgbClr val="5F5F5F"/>
                          </a:solidFill>
                          <a:effectLst/>
                          <a:latin typeface="Calibri"/>
                        </a:rPr>
                        <a:t>Implementation Fidelity Checklist</a:t>
                      </a:r>
                    </a:p>
                  </a:txBody>
                  <a:tcPr marL="4153" marR="4153" marT="4153"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46967">
                <a:tc>
                  <a:txBody>
                    <a:bodyPr/>
                    <a:lstStyle/>
                    <a:p>
                      <a:pPr algn="l" fontAlgn="b"/>
                      <a:r>
                        <a:rPr lang="en-US" sz="500" b="0" i="0" u="none" strike="noStrike">
                          <a:effectLst/>
                          <a:latin typeface="Calibri"/>
                        </a:rPr>
                        <a:t> </a:t>
                      </a:r>
                    </a:p>
                  </a:txBody>
                  <a:tcPr marL="4153" marR="4153" marT="4153" marB="0" anchor="b">
                    <a:lnL>
                      <a:noFill/>
                    </a:lnL>
                    <a:lnR>
                      <a:noFill/>
                    </a:lnR>
                    <a:lnT>
                      <a:noFill/>
                    </a:lnT>
                    <a:lnB>
                      <a:noFill/>
                    </a:lnB>
                    <a:solidFill>
                      <a:srgbClr val="FFFFFF"/>
                    </a:solidFill>
                  </a:tcPr>
                </a:tc>
                <a:tc gridSpan="6">
                  <a:txBody>
                    <a:bodyPr/>
                    <a:lstStyle/>
                    <a:p>
                      <a:pPr algn="l" fontAlgn="b"/>
                      <a:r>
                        <a:rPr lang="en-US" sz="700" b="1" i="0" u="none" strike="noStrike">
                          <a:effectLst/>
                          <a:latin typeface="Calibri"/>
                        </a:rPr>
                        <a:t>Instructions:</a:t>
                      </a:r>
                      <a:r>
                        <a:rPr lang="en-US" sz="700" b="0" i="0" u="none" strike="noStrike">
                          <a:effectLst/>
                          <a:latin typeface="Calibri"/>
                        </a:rPr>
                        <a:t>  This checklist is designed for frequent checking on the fidelity of implementing Direct Instruction.  Fidelity should be monitored “early and often” (Harn, Parisi, &amp; Stoolmiller, 2013) especially early in implementation.  It is recommended that educators self-monitor their fidelity daily during early implementation.  An on-site coach may also observe and use this form to record fidelity.  Completed checklists can be discussed during coaching conversations.  If the number of 'Yes' items is repeatedly fewer than four(4), then coaching may be beneficial.</a:t>
                      </a:r>
                      <a:endParaRPr lang="en-US" sz="700" b="1" i="0" u="none" strike="noStrike">
                        <a:effectLst/>
                        <a:latin typeface="Calibri"/>
                      </a:endParaRPr>
                    </a:p>
                  </a:txBody>
                  <a:tcPr marL="4153" marR="4153" marT="4153" marB="0" anchor="b">
                    <a:lnL>
                      <a:noFill/>
                    </a:lnL>
                    <a:lnR>
                      <a:noFill/>
                    </a:lnR>
                    <a:lnT w="6350" cap="flat" cmpd="sng" algn="ctr">
                      <a:solidFill>
                        <a:srgbClr val="C0C0C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21636">
                <a:tc>
                  <a:txBody>
                    <a:bodyPr/>
                    <a:lstStyle/>
                    <a:p>
                      <a:pPr algn="l" fontAlgn="b"/>
                      <a:r>
                        <a:rPr lang="en-US" sz="500" b="0" i="0" u="none" strike="noStrike">
                          <a:effectLst/>
                          <a:latin typeface="Calibri"/>
                        </a:rPr>
                        <a:t> </a:t>
                      </a:r>
                    </a:p>
                  </a:txBody>
                  <a:tcPr marL="4153" marR="4153" marT="4153" marB="0" anchor="b">
                    <a:lnL>
                      <a:noFill/>
                    </a:lnL>
                    <a:lnR>
                      <a:noFill/>
                    </a:lnR>
                    <a:lnT>
                      <a:noFill/>
                    </a:lnT>
                    <a:lnB>
                      <a:noFill/>
                    </a:lnB>
                    <a:solidFill>
                      <a:srgbClr val="FFFFFF"/>
                    </a:solidFill>
                  </a:tcPr>
                </a:tc>
                <a:tc>
                  <a:txBody>
                    <a:bodyPr/>
                    <a:lstStyle/>
                    <a:p>
                      <a:pPr algn="l" fontAlgn="b"/>
                      <a:endParaRPr lang="en-US" sz="700" b="1" i="0" u="none" strike="noStrike">
                        <a:effectLst/>
                        <a:latin typeface="Calibri"/>
                      </a:endParaRPr>
                    </a:p>
                  </a:txBody>
                  <a:tcPr marL="4153" marR="4153" marT="4153" marB="0" anchor="b">
                    <a:lnL>
                      <a:noFill/>
                    </a:lnL>
                    <a:lnR>
                      <a:noFill/>
                    </a:lnR>
                    <a:lnT>
                      <a:noFill/>
                    </a:lnT>
                    <a:lnB>
                      <a:noFill/>
                    </a:lnB>
                  </a:tcPr>
                </a:tc>
                <a:tc>
                  <a:txBody>
                    <a:bodyPr/>
                    <a:lstStyle/>
                    <a:p>
                      <a:pPr algn="l" fontAlgn="b"/>
                      <a:endParaRPr lang="en-US" sz="700" b="1" i="0" u="none" strike="noStrike">
                        <a:effectLst/>
                        <a:latin typeface="Calibri"/>
                      </a:endParaRPr>
                    </a:p>
                  </a:txBody>
                  <a:tcPr marL="4153" marR="4153" marT="4153" marB="0" anchor="b">
                    <a:lnL>
                      <a:noFill/>
                    </a:lnL>
                    <a:lnR>
                      <a:noFill/>
                    </a:lnR>
                    <a:lnT>
                      <a:noFill/>
                    </a:lnT>
                    <a:lnB>
                      <a:noFill/>
                    </a:lnB>
                  </a:tcPr>
                </a:tc>
                <a:tc>
                  <a:txBody>
                    <a:bodyPr/>
                    <a:lstStyle/>
                    <a:p>
                      <a:pPr algn="l" fontAlgn="b"/>
                      <a:endParaRPr lang="en-US" sz="700" b="1" i="0" u="none" strike="noStrike">
                        <a:effectLst/>
                        <a:latin typeface="Calibri"/>
                      </a:endParaRPr>
                    </a:p>
                  </a:txBody>
                  <a:tcPr marL="4153" marR="4153" marT="4153" marB="0" anchor="b">
                    <a:lnL>
                      <a:noFill/>
                    </a:lnL>
                    <a:lnR>
                      <a:noFill/>
                    </a:lnR>
                    <a:lnT>
                      <a:noFill/>
                    </a:lnT>
                    <a:lnB>
                      <a:noFill/>
                    </a:lnB>
                  </a:tcPr>
                </a:tc>
                <a:tc>
                  <a:txBody>
                    <a:bodyPr/>
                    <a:lstStyle/>
                    <a:p>
                      <a:pPr algn="l" fontAlgn="b"/>
                      <a:endParaRPr lang="en-US" sz="700" b="1" i="0" u="none" strike="noStrike">
                        <a:effectLst/>
                        <a:latin typeface="Calibri"/>
                      </a:endParaRPr>
                    </a:p>
                  </a:txBody>
                  <a:tcPr marL="4153" marR="4153" marT="4153" marB="0" anchor="b">
                    <a:lnL>
                      <a:noFill/>
                    </a:lnL>
                    <a:lnR>
                      <a:noFill/>
                    </a:lnR>
                    <a:lnT>
                      <a:noFill/>
                    </a:lnT>
                    <a:lnB>
                      <a:noFill/>
                    </a:lnB>
                  </a:tcPr>
                </a:tc>
                <a:tc>
                  <a:txBody>
                    <a:bodyPr/>
                    <a:lstStyle/>
                    <a:p>
                      <a:pPr algn="l" fontAlgn="b"/>
                      <a:endParaRPr lang="en-US" sz="700" b="1" i="0" u="none" strike="noStrike">
                        <a:effectLst/>
                        <a:latin typeface="Calibri"/>
                      </a:endParaRPr>
                    </a:p>
                  </a:txBody>
                  <a:tcPr marL="4153" marR="4153" marT="4153" marB="0" anchor="b">
                    <a:lnL>
                      <a:noFill/>
                    </a:lnL>
                    <a:lnR>
                      <a:noFill/>
                    </a:lnR>
                    <a:lnT>
                      <a:noFill/>
                    </a:lnT>
                    <a:lnB>
                      <a:noFill/>
                    </a:lnB>
                  </a:tcPr>
                </a:tc>
                <a:tc>
                  <a:txBody>
                    <a:bodyPr/>
                    <a:lstStyle/>
                    <a:p>
                      <a:pPr algn="l" fontAlgn="b"/>
                      <a:endParaRPr lang="en-US" sz="700" b="1" i="0" u="none" strike="noStrike">
                        <a:effectLst/>
                        <a:latin typeface="Calibri"/>
                      </a:endParaRPr>
                    </a:p>
                  </a:txBody>
                  <a:tcPr marL="4153" marR="4153" marT="4153" marB="0" anchor="b">
                    <a:lnL>
                      <a:noFill/>
                    </a:lnL>
                    <a:lnR>
                      <a:noFill/>
                    </a:lnR>
                    <a:lnT>
                      <a:noFill/>
                    </a:lnT>
                    <a:lnB>
                      <a:noFill/>
                    </a:lnB>
                  </a:tcPr>
                </a:tc>
                <a:extLst>
                  <a:ext uri="{0D108BD9-81ED-4DB2-BD59-A6C34878D82A}">
                    <a16:rowId xmlns:a16="http://schemas.microsoft.com/office/drawing/2014/main" val="10003"/>
                  </a:ext>
                </a:extLst>
              </a:tr>
              <a:tr h="238714">
                <a:tc>
                  <a:txBody>
                    <a:bodyPr/>
                    <a:lstStyle/>
                    <a:p>
                      <a:pPr algn="l" fontAlgn="ctr"/>
                      <a:r>
                        <a:rPr lang="en-US" sz="500" b="0" i="0" u="none" strike="noStrike">
                          <a:effectLst/>
                          <a:latin typeface="Calibri"/>
                        </a:rPr>
                        <a:t> </a:t>
                      </a:r>
                    </a:p>
                  </a:txBody>
                  <a:tcPr marL="4153" marR="4153" marT="4153" marB="0" anchor="ctr">
                    <a:lnL>
                      <a:noFill/>
                    </a:lnL>
                    <a:lnR w="6350" cap="flat" cmpd="sng" algn="ctr">
                      <a:solidFill>
                        <a:srgbClr val="C0C0C0"/>
                      </a:solidFill>
                      <a:prstDash val="solid"/>
                      <a:round/>
                      <a:headEnd type="none" w="med" len="med"/>
                      <a:tailEnd type="none" w="med" len="med"/>
                    </a:lnR>
                    <a:lnT>
                      <a:noFill/>
                    </a:lnT>
                    <a:lnB>
                      <a:noFill/>
                    </a:lnB>
                    <a:solidFill>
                      <a:srgbClr val="FFFFFF"/>
                    </a:solidFill>
                  </a:tcPr>
                </a:tc>
                <a:tc>
                  <a:txBody>
                    <a:bodyPr/>
                    <a:lstStyle/>
                    <a:p>
                      <a:pPr algn="ctr" fontAlgn="ctr"/>
                      <a:r>
                        <a:rPr lang="en-US" sz="700" b="0" i="0" u="none" strike="noStrike">
                          <a:solidFill>
                            <a:srgbClr val="000000"/>
                          </a:solidFill>
                          <a:effectLst/>
                          <a:latin typeface="Calibri"/>
                        </a:rPr>
                        <a:t>Date:</a:t>
                      </a:r>
                    </a:p>
                  </a:txBody>
                  <a:tcPr marL="4153" marR="4153" marT="4153" marB="0" anchor="ctr">
                    <a:lnL w="6350" cap="flat" cmpd="sng" algn="ctr">
                      <a:solidFill>
                        <a:srgbClr val="C0C0C0"/>
                      </a:solidFill>
                      <a:prstDash val="solid"/>
                      <a:round/>
                      <a:headEnd type="none" w="med" len="med"/>
                      <a:tailEnd type="none" w="med" len="med"/>
                    </a:lnL>
                    <a:lnR>
                      <a:noFill/>
                    </a:lnR>
                    <a:lnT>
                      <a:noFill/>
                    </a:lnT>
                    <a:lnB>
                      <a:noFill/>
                    </a:lnB>
                    <a:solidFill>
                      <a:srgbClr val="BFBFBF"/>
                    </a:solidFill>
                  </a:tcPr>
                </a:tc>
                <a:tc>
                  <a:txBody>
                    <a:bodyPr/>
                    <a:lstStyle/>
                    <a:p>
                      <a:pPr algn="l" fontAlgn="ctr"/>
                      <a:r>
                        <a:rPr lang="en-US" sz="700" b="0" i="0" u="none" strike="noStrike">
                          <a:solidFill>
                            <a:srgbClr val="000000"/>
                          </a:solidFill>
                          <a:effectLst/>
                          <a:latin typeface="Calibri"/>
                        </a:rPr>
                        <a:t> </a:t>
                      </a:r>
                    </a:p>
                  </a:txBody>
                  <a:tcPr marL="4153" marR="4153" marT="4153" marB="0" anchor="ctr">
                    <a:lnL>
                      <a:noFill/>
                    </a:lnL>
                    <a:lnR w="6350" cap="flat" cmpd="sng" algn="ctr">
                      <a:solidFill>
                        <a:srgbClr val="C0C0C0"/>
                      </a:solidFill>
                      <a:prstDash val="solid"/>
                      <a:round/>
                      <a:headEnd type="none" w="med" len="med"/>
                      <a:tailEnd type="none" w="med" len="med"/>
                    </a:lnR>
                    <a:lnT>
                      <a:noFill/>
                    </a:lnT>
                    <a:lnB>
                      <a:noFill/>
                    </a:lnB>
                    <a:solidFill>
                      <a:srgbClr val="BFBFBF"/>
                    </a:solidFill>
                  </a:tcPr>
                </a:tc>
                <a:tc>
                  <a:txBody>
                    <a:bodyPr/>
                    <a:lstStyle/>
                    <a:p>
                      <a:pPr algn="l" fontAlgn="ctr"/>
                      <a:r>
                        <a:rPr lang="en-US" sz="500" b="0" i="0" u="none" strike="noStrike">
                          <a:solidFill>
                            <a:srgbClr val="000000"/>
                          </a:solidFill>
                          <a:effectLst/>
                          <a:latin typeface="Calibri"/>
                        </a:rPr>
                        <a:t> </a:t>
                      </a:r>
                    </a:p>
                  </a:txBody>
                  <a:tcPr marL="4153" marR="4153" marT="4153" marB="0" anchor="ctr">
                    <a:lnL w="6350" cap="flat" cmpd="sng" algn="ctr">
                      <a:solidFill>
                        <a:srgbClr val="C0C0C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0" i="0" u="none" strike="noStrike">
                          <a:solidFill>
                            <a:srgbClr val="000000"/>
                          </a:solidFill>
                          <a:effectLst/>
                          <a:latin typeface="Calibri"/>
                        </a:rPr>
                        <a:t> </a:t>
                      </a:r>
                    </a:p>
                  </a:txBody>
                  <a:tcPr marL="4153" marR="4153" marT="4153" marB="0" anchor="ctr">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0" i="0" u="none" strike="noStrike">
                          <a:solidFill>
                            <a:srgbClr val="000000"/>
                          </a:solidFill>
                          <a:effectLst/>
                          <a:latin typeface="Calibri"/>
                        </a:rPr>
                        <a:t> </a:t>
                      </a:r>
                    </a:p>
                  </a:txBody>
                  <a:tcPr marL="4153" marR="4153" marT="4153" marB="0" anchor="ctr">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500" b="0" i="0" u="none" strike="noStrike" dirty="0">
                          <a:solidFill>
                            <a:srgbClr val="000000"/>
                          </a:solidFill>
                          <a:effectLst/>
                          <a:latin typeface="Calibri"/>
                        </a:rPr>
                        <a:t> </a:t>
                      </a:r>
                      <a:r>
                        <a:rPr lang="en-US" sz="600" b="1" i="0" u="none" strike="noStrike" dirty="0" smtClean="0">
                          <a:solidFill>
                            <a:srgbClr val="000000"/>
                          </a:solidFill>
                          <a:effectLst/>
                          <a:latin typeface="+mn-lt"/>
                        </a:rPr>
                        <a:t>.</a:t>
                      </a:r>
                      <a:endParaRPr lang="en-US" sz="500" b="0" i="0" u="none" strike="noStrike" dirty="0">
                        <a:solidFill>
                          <a:srgbClr val="000000"/>
                        </a:solidFill>
                        <a:effectLst/>
                        <a:latin typeface="Calibri"/>
                      </a:endParaRPr>
                    </a:p>
                  </a:txBody>
                  <a:tcPr marL="4153" marR="4153" marT="4153" marB="0" anchor="ctr">
                    <a:lnL>
                      <a:noFill/>
                    </a:lnL>
                    <a:lnR>
                      <a:noFill/>
                    </a:lnR>
                    <a:lnT>
                      <a:noFill/>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4"/>
                  </a:ext>
                </a:extLst>
              </a:tr>
              <a:tr h="164091">
                <a:tc>
                  <a:txBody>
                    <a:bodyPr/>
                    <a:lstStyle/>
                    <a:p>
                      <a:pPr algn="l" fontAlgn="ctr"/>
                      <a:r>
                        <a:rPr lang="en-US" sz="500" b="0" i="0" u="none" strike="noStrike">
                          <a:effectLst/>
                          <a:latin typeface="Calibri"/>
                        </a:rPr>
                        <a:t> </a:t>
                      </a:r>
                    </a:p>
                  </a:txBody>
                  <a:tcPr marL="4153" marR="4153" marT="4153" marB="0" anchor="ctr">
                    <a:lnL>
                      <a:noFill/>
                    </a:lnL>
                    <a:lnR w="6350" cap="flat" cmpd="sng" algn="ctr">
                      <a:solidFill>
                        <a:srgbClr val="C0C0C0"/>
                      </a:solidFill>
                      <a:prstDash val="solid"/>
                      <a:round/>
                      <a:headEnd type="none" w="med" len="med"/>
                      <a:tailEnd type="none" w="med" len="med"/>
                    </a:lnR>
                    <a:lnT>
                      <a:noFill/>
                    </a:lnT>
                    <a:lnB>
                      <a:noFill/>
                    </a:lnB>
                    <a:solidFill>
                      <a:srgbClr val="FFFFFF"/>
                    </a:solidFill>
                  </a:tcPr>
                </a:tc>
                <a:tc gridSpan="2">
                  <a:txBody>
                    <a:bodyPr/>
                    <a:lstStyle/>
                    <a:p>
                      <a:pPr algn="ctr" fontAlgn="ctr"/>
                      <a:r>
                        <a:rPr lang="en-US" sz="700" b="1" i="0" u="none" strike="noStrike">
                          <a:solidFill>
                            <a:srgbClr val="000000"/>
                          </a:solidFill>
                          <a:effectLst/>
                          <a:latin typeface="Calibri"/>
                        </a:rPr>
                        <a:t>Teacher (I)…</a:t>
                      </a:r>
                    </a:p>
                  </a:txBody>
                  <a:tcPr marL="4153" marR="4153" marT="4153" marB="0" anchor="ctr">
                    <a:lnL w="6350" cap="flat" cmpd="sng" algn="ctr">
                      <a:solidFill>
                        <a:srgbClr val="C0C0C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700" b="1" i="0" u="none" strike="noStrike">
                          <a:solidFill>
                            <a:srgbClr val="000000"/>
                          </a:solidFill>
                          <a:effectLst/>
                          <a:latin typeface="Calibri"/>
                        </a:rPr>
                        <a:t>Yes</a:t>
                      </a: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effectLst/>
                          <a:latin typeface="Calibri"/>
                        </a:rPr>
                        <a:t>Partially</a:t>
                      </a: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effectLst/>
                          <a:latin typeface="Calibri"/>
                        </a:rPr>
                        <a:t>No</a:t>
                      </a: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smtClean="0">
                          <a:solidFill>
                            <a:srgbClr val="000000"/>
                          </a:solidFill>
                          <a:effectLst/>
                          <a:latin typeface="Calibri"/>
                        </a:rPr>
                        <a:t>Explain</a:t>
                      </a:r>
                      <a:endParaRPr lang="en-US" sz="700" b="1" i="0" u="none" strike="noStrike" dirty="0">
                        <a:solidFill>
                          <a:srgbClr val="000000"/>
                        </a:solidFill>
                        <a:effectLst/>
                        <a:latin typeface="Calibri"/>
                      </a:endParaRP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10225">
                <a:tc>
                  <a:txBody>
                    <a:bodyPr/>
                    <a:lstStyle/>
                    <a:p>
                      <a:pPr algn="l" fontAlgn="ctr"/>
                      <a:r>
                        <a:rPr lang="en-US" sz="500" b="0" i="0" u="none" strike="noStrike">
                          <a:effectLst/>
                          <a:latin typeface="Calibri"/>
                        </a:rPr>
                        <a:t> </a:t>
                      </a:r>
                    </a:p>
                  </a:txBody>
                  <a:tcPr marL="4153" marR="4153" marT="4153"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700" b="0" i="0" u="none" strike="noStrike">
                          <a:solidFill>
                            <a:srgbClr val="000000"/>
                          </a:solidFill>
                          <a:effectLst/>
                          <a:latin typeface="Calibri"/>
                        </a:rPr>
                        <a:t>1</a:t>
                      </a: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smtClean="0">
                          <a:solidFill>
                            <a:srgbClr val="000000"/>
                          </a:solidFill>
                          <a:effectLst/>
                          <a:latin typeface="Calibri"/>
                        </a:rPr>
                        <a:t>Includes</a:t>
                      </a:r>
                      <a:r>
                        <a:rPr lang="en-US" sz="1050" b="0" i="0" u="none" strike="noStrike" baseline="0" dirty="0" smtClean="0">
                          <a:solidFill>
                            <a:srgbClr val="000000"/>
                          </a:solidFill>
                          <a:effectLst/>
                          <a:latin typeface="Calibri"/>
                        </a:rPr>
                        <a:t> a demonstration of clear understanding of the learning intentions with a clear picture of what students are to Know Do, and Understand.</a:t>
                      </a:r>
                      <a:endParaRPr lang="en-US" sz="1050" b="0" i="0" u="none" strike="noStrike" dirty="0">
                        <a:solidFill>
                          <a:srgbClr val="000000"/>
                        </a:solidFill>
                        <a:effectLst/>
                        <a:latin typeface="Calibri"/>
                      </a:endParaRP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a:rPr>
                        <a:t> </a:t>
                      </a: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a:rPr>
                        <a:t> </a:t>
                      </a: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a:rPr>
                        <a:t> </a:t>
                      </a: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a:rPr>
                        <a:t> </a:t>
                      </a: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10225">
                <a:tc>
                  <a:txBody>
                    <a:bodyPr/>
                    <a:lstStyle/>
                    <a:p>
                      <a:pPr algn="l" fontAlgn="ctr"/>
                      <a:r>
                        <a:rPr lang="en-US" sz="500" b="0" i="0" u="none" strike="noStrike">
                          <a:effectLst/>
                          <a:latin typeface="Calibri"/>
                        </a:rPr>
                        <a:t> </a:t>
                      </a:r>
                    </a:p>
                  </a:txBody>
                  <a:tcPr marL="4153" marR="4153" marT="4153"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700" b="0" i="0" u="none" strike="noStrike">
                          <a:solidFill>
                            <a:srgbClr val="000000"/>
                          </a:solidFill>
                          <a:effectLst/>
                          <a:latin typeface="Calibri"/>
                        </a:rPr>
                        <a:t>2</a:t>
                      </a: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smtClean="0">
                          <a:solidFill>
                            <a:srgbClr val="000000"/>
                          </a:solidFill>
                          <a:effectLst/>
                          <a:latin typeface="Calibri"/>
                        </a:rPr>
                        <a:t>Includes scoring criteria in student friendly language and timelines for accountability of material.</a:t>
                      </a:r>
                      <a:endParaRPr lang="en-US" sz="1050" b="0" i="0" u="none" strike="noStrike" dirty="0">
                        <a:solidFill>
                          <a:srgbClr val="000000"/>
                        </a:solidFill>
                        <a:effectLst/>
                        <a:latin typeface="Calibri"/>
                      </a:endParaRP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a:rPr>
                        <a:t> </a:t>
                      </a: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a:rPr>
                        <a:t> </a:t>
                      </a: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a:rPr>
                        <a:t> </a:t>
                      </a: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a:rPr>
                        <a:t> </a:t>
                      </a: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10225">
                <a:tc>
                  <a:txBody>
                    <a:bodyPr/>
                    <a:lstStyle/>
                    <a:p>
                      <a:pPr algn="l" fontAlgn="ctr"/>
                      <a:r>
                        <a:rPr lang="en-US" sz="500" b="0" i="0" u="none" strike="noStrike">
                          <a:effectLst/>
                          <a:latin typeface="Calibri"/>
                        </a:rPr>
                        <a:t> </a:t>
                      </a:r>
                    </a:p>
                  </a:txBody>
                  <a:tcPr marL="4153" marR="4153" marT="4153"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700" b="0" i="0" u="none" strike="noStrike">
                          <a:solidFill>
                            <a:srgbClr val="000000"/>
                          </a:solidFill>
                          <a:effectLst/>
                          <a:latin typeface="Calibri"/>
                        </a:rPr>
                        <a:t>3</a:t>
                      </a: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smtClean="0">
                          <a:solidFill>
                            <a:srgbClr val="000000"/>
                          </a:solidFill>
                          <a:effectLst/>
                          <a:latin typeface="Calibri"/>
                        </a:rPr>
                        <a:t>Includes</a:t>
                      </a:r>
                      <a:r>
                        <a:rPr lang="en-US" sz="1050" b="0" i="0" u="none" strike="noStrike" baseline="0" dirty="0" smtClean="0">
                          <a:solidFill>
                            <a:srgbClr val="000000"/>
                          </a:solidFill>
                          <a:effectLst/>
                          <a:latin typeface="Calibri"/>
                        </a:rPr>
                        <a:t> a means of creating interest in the instructional material prior to formal instruction.</a:t>
                      </a:r>
                      <a:endParaRPr lang="en-US" sz="1050" b="0" i="0" u="none" strike="noStrike" dirty="0">
                        <a:solidFill>
                          <a:srgbClr val="000000"/>
                        </a:solidFill>
                        <a:effectLst/>
                        <a:latin typeface="Calibri"/>
                      </a:endParaRP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a:rPr>
                        <a:t> </a:t>
                      </a: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a:rPr>
                        <a:t> </a:t>
                      </a: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a:rPr>
                        <a:t> </a:t>
                      </a: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a:rPr>
                        <a:t> </a:t>
                      </a: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10225">
                <a:tc>
                  <a:txBody>
                    <a:bodyPr/>
                    <a:lstStyle/>
                    <a:p>
                      <a:pPr algn="l" fontAlgn="ctr"/>
                      <a:r>
                        <a:rPr lang="en-US" sz="500" b="0" i="0" u="none" strike="noStrike">
                          <a:effectLst/>
                          <a:latin typeface="Calibri"/>
                        </a:rPr>
                        <a:t> </a:t>
                      </a:r>
                    </a:p>
                  </a:txBody>
                  <a:tcPr marL="4153" marR="4153" marT="4153"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700" b="0" i="0" u="none" strike="noStrike">
                          <a:solidFill>
                            <a:srgbClr val="000000"/>
                          </a:solidFill>
                          <a:effectLst/>
                          <a:latin typeface="Calibri"/>
                        </a:rPr>
                        <a:t>4</a:t>
                      </a: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smtClean="0">
                          <a:solidFill>
                            <a:srgbClr val="000000"/>
                          </a:solidFill>
                          <a:effectLst/>
                          <a:latin typeface="Calibri"/>
                        </a:rPr>
                        <a:t>Includes the</a:t>
                      </a:r>
                      <a:r>
                        <a:rPr lang="en-US" sz="1050" b="0" i="0" u="none" strike="noStrike" baseline="0" dirty="0" smtClean="0">
                          <a:solidFill>
                            <a:srgbClr val="000000"/>
                          </a:solidFill>
                          <a:effectLst/>
                          <a:latin typeface="Calibri"/>
                        </a:rPr>
                        <a:t> presentation of new material with modeling.</a:t>
                      </a:r>
                      <a:endParaRPr lang="en-US" sz="1050" b="0" i="0" u="none" strike="noStrike" dirty="0">
                        <a:solidFill>
                          <a:srgbClr val="000000"/>
                        </a:solidFill>
                        <a:effectLst/>
                        <a:latin typeface="Calibri"/>
                      </a:endParaRP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a:rPr>
                        <a:t> </a:t>
                      </a: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a:rPr>
                        <a:t> </a:t>
                      </a: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a:rPr>
                        <a:t> </a:t>
                      </a: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a:rPr>
                        <a:t> </a:t>
                      </a: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10225">
                <a:tc>
                  <a:txBody>
                    <a:bodyPr/>
                    <a:lstStyle/>
                    <a:p>
                      <a:pPr algn="l" fontAlgn="ctr"/>
                      <a:r>
                        <a:rPr lang="en-US" sz="500" b="0" i="0" u="none" strike="noStrike">
                          <a:effectLst/>
                          <a:latin typeface="Calibri"/>
                        </a:rPr>
                        <a:t> </a:t>
                      </a:r>
                    </a:p>
                  </a:txBody>
                  <a:tcPr marL="4153" marR="4153" marT="4153"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700" b="0" i="0" u="none" strike="noStrike">
                          <a:solidFill>
                            <a:srgbClr val="000000"/>
                          </a:solidFill>
                          <a:effectLst/>
                          <a:latin typeface="Calibri"/>
                        </a:rPr>
                        <a:t>5</a:t>
                      </a: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smtClean="0">
                          <a:solidFill>
                            <a:srgbClr val="000000"/>
                          </a:solidFill>
                          <a:effectLst/>
                          <a:latin typeface="Calibri"/>
                        </a:rPr>
                        <a:t>Includes evidence of guided practice with descriptive feedback.</a:t>
                      </a:r>
                      <a:endParaRPr lang="en-US" sz="1050" b="0" i="0" u="none" strike="noStrike" dirty="0">
                        <a:solidFill>
                          <a:srgbClr val="000000"/>
                        </a:solidFill>
                        <a:effectLst/>
                        <a:latin typeface="Calibri"/>
                      </a:endParaRP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a:rPr>
                        <a:t> </a:t>
                      </a: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a:rPr>
                        <a:t> </a:t>
                      </a: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a:rPr>
                        <a:t> </a:t>
                      </a: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a:rPr>
                        <a:t> </a:t>
                      </a: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10225">
                <a:tc>
                  <a:txBody>
                    <a:bodyPr/>
                    <a:lstStyle/>
                    <a:p>
                      <a:pPr algn="l" fontAlgn="ctr"/>
                      <a:r>
                        <a:rPr lang="en-US" sz="500" b="0" i="0" u="none" strike="noStrike">
                          <a:effectLst/>
                          <a:latin typeface="Calibri"/>
                        </a:rPr>
                        <a:t> </a:t>
                      </a:r>
                    </a:p>
                  </a:txBody>
                  <a:tcPr marL="4153" marR="4153" marT="4153"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700" b="0" i="0" u="none" strike="noStrike">
                          <a:solidFill>
                            <a:srgbClr val="000000"/>
                          </a:solidFill>
                          <a:effectLst/>
                          <a:latin typeface="Calibri"/>
                        </a:rPr>
                        <a:t>6</a:t>
                      </a: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smtClean="0">
                          <a:solidFill>
                            <a:srgbClr val="000000"/>
                          </a:solidFill>
                          <a:effectLst/>
                          <a:latin typeface="Calibri"/>
                        </a:rPr>
                        <a:t>Includes a review and</a:t>
                      </a:r>
                      <a:r>
                        <a:rPr lang="en-US" sz="1050" b="0" i="0" u="none" strike="noStrike" baseline="0" dirty="0" smtClean="0">
                          <a:solidFill>
                            <a:srgbClr val="000000"/>
                          </a:solidFill>
                          <a:effectLst/>
                          <a:latin typeface="Calibri"/>
                        </a:rPr>
                        <a:t> clarification of key points.</a:t>
                      </a:r>
                      <a:endParaRPr lang="en-US" sz="1050" b="0" i="0" u="none" strike="noStrike" dirty="0">
                        <a:solidFill>
                          <a:srgbClr val="000000"/>
                        </a:solidFill>
                        <a:effectLst/>
                        <a:latin typeface="Calibri"/>
                      </a:endParaRP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a:rPr>
                        <a:t> </a:t>
                      </a: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a:rPr>
                        <a:t> </a:t>
                      </a: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a:rPr>
                        <a:t> </a:t>
                      </a: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a:rPr>
                        <a:t> </a:t>
                      </a: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10225">
                <a:tc>
                  <a:txBody>
                    <a:bodyPr/>
                    <a:lstStyle/>
                    <a:p>
                      <a:pPr algn="l" fontAlgn="ctr"/>
                      <a:r>
                        <a:rPr lang="en-US" sz="500" b="0" i="0" u="none" strike="noStrike">
                          <a:effectLst/>
                          <a:latin typeface="Calibri"/>
                        </a:rPr>
                        <a:t> </a:t>
                      </a:r>
                    </a:p>
                  </a:txBody>
                  <a:tcPr marL="4153" marR="4153" marT="4153"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700" b="0" i="0" u="none" strike="noStrike">
                          <a:solidFill>
                            <a:srgbClr val="000000"/>
                          </a:solidFill>
                          <a:effectLst/>
                          <a:latin typeface="Calibri"/>
                        </a:rPr>
                        <a:t>7</a:t>
                      </a: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smtClean="0">
                          <a:solidFill>
                            <a:srgbClr val="000000"/>
                          </a:solidFill>
                          <a:effectLst/>
                          <a:latin typeface="Calibri"/>
                        </a:rPr>
                        <a:t>Includes</a:t>
                      </a:r>
                      <a:r>
                        <a:rPr lang="en-US" sz="1050" b="0" i="0" u="none" strike="noStrike" baseline="0" dirty="0" smtClean="0">
                          <a:solidFill>
                            <a:srgbClr val="000000"/>
                          </a:solidFill>
                          <a:effectLst/>
                          <a:latin typeface="Calibri"/>
                        </a:rPr>
                        <a:t> evidence that independent practice occurs after students have demonstrated some mastery with content.</a:t>
                      </a:r>
                      <a:endParaRPr lang="en-US" sz="1050" b="0" i="0" u="none" strike="noStrike" dirty="0">
                        <a:solidFill>
                          <a:srgbClr val="000000"/>
                        </a:solidFill>
                        <a:effectLst/>
                        <a:latin typeface="Calibri"/>
                      </a:endParaRP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a:rPr>
                        <a:t> </a:t>
                      </a: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a:rPr>
                        <a:t> </a:t>
                      </a: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a:rPr>
                        <a:t> </a:t>
                      </a: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a:rPr>
                        <a:t> </a:t>
                      </a: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91439">
                <a:tc>
                  <a:txBody>
                    <a:bodyPr/>
                    <a:lstStyle/>
                    <a:p>
                      <a:pPr algn="l" fontAlgn="ctr"/>
                      <a:r>
                        <a:rPr lang="en-US" sz="500" b="0" i="0" u="none" strike="noStrike">
                          <a:effectLst/>
                          <a:latin typeface="Calibri"/>
                        </a:rPr>
                        <a:t> </a:t>
                      </a:r>
                    </a:p>
                  </a:txBody>
                  <a:tcPr marL="4153" marR="4153" marT="4153" marB="0" anchor="ctr">
                    <a:lnL>
                      <a:noFill/>
                    </a:lnL>
                    <a:lnR>
                      <a:noFill/>
                    </a:lnR>
                    <a:lnT>
                      <a:noFill/>
                    </a:lnT>
                    <a:lnB>
                      <a:noFill/>
                    </a:lnB>
                    <a:solidFill>
                      <a:srgbClr val="FFFFFF"/>
                    </a:solidFill>
                  </a:tcPr>
                </a:tc>
                <a:tc>
                  <a:txBody>
                    <a:bodyPr/>
                    <a:lstStyle/>
                    <a:p>
                      <a:pPr algn="ctr" fontAlgn="ctr"/>
                      <a:r>
                        <a:rPr lang="en-US" sz="700" b="0" i="0" u="none" strike="noStrike">
                          <a:solidFill>
                            <a:srgbClr val="000000"/>
                          </a:solidFill>
                          <a:effectLst/>
                          <a:latin typeface="Calibri"/>
                        </a:rPr>
                        <a:t> </a:t>
                      </a:r>
                    </a:p>
                  </a:txBody>
                  <a:tcPr marL="4153" marR="4153" marT="415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sz="800" b="0" i="0" u="none" strike="noStrike" dirty="0">
                          <a:solidFill>
                            <a:srgbClr val="000000"/>
                          </a:solidFill>
                          <a:effectLst/>
                          <a:latin typeface="Calibri"/>
                        </a:rPr>
                        <a:t>Total</a:t>
                      </a: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a:rPr>
                        <a:t> </a:t>
                      </a: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a:rPr>
                        <a:t> </a:t>
                      </a: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a:rPr>
                        <a:t> </a:t>
                      </a:r>
                    </a:p>
                  </a:txBody>
                  <a:tcPr marL="4153" marR="4153" marT="41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500" b="0" i="0" u="none" strike="noStrike" dirty="0">
                        <a:solidFill>
                          <a:srgbClr val="000000"/>
                        </a:solidFill>
                        <a:effectLst/>
                        <a:latin typeface="Calibri"/>
                      </a:endParaRPr>
                    </a:p>
                  </a:txBody>
                  <a:tcPr marL="4153" marR="4153" marT="415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743267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663"/>
            <a:ext cx="8229600" cy="769937"/>
          </a:xfrm>
        </p:spPr>
        <p:txBody>
          <a:bodyPr/>
          <a:lstStyle/>
          <a:p>
            <a:r>
              <a:rPr lang="en-US" dirty="0" smtClean="0"/>
              <a:t>Next Steps: Action=Results</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990600" y="1447800"/>
            <a:ext cx="7162800" cy="4575671"/>
          </a:xfrm>
          <a:prstGeom prst="rect">
            <a:avLst/>
          </a:prstGeom>
          <a:noFill/>
          <a:ln w="9525">
            <a:solidFill>
              <a:schemeClr val="tx1"/>
            </a:solidFill>
            <a:miter lim="800000"/>
            <a:headEnd/>
            <a:tailEnd/>
          </a:ln>
          <a:effectLst/>
        </p:spPr>
      </p:pic>
      <p:sp>
        <p:nvSpPr>
          <p:cNvPr id="5" name="TextBox 4"/>
          <p:cNvSpPr txBox="1"/>
          <p:nvPr/>
        </p:nvSpPr>
        <p:spPr>
          <a:xfrm>
            <a:off x="627888" y="4230842"/>
            <a:ext cx="7924800" cy="584775"/>
          </a:xfrm>
          <a:prstGeom prst="rect">
            <a:avLst/>
          </a:prstGeom>
          <a:solidFill>
            <a:schemeClr val="accent1">
              <a:lumMod val="20000"/>
              <a:lumOff val="80000"/>
            </a:schemeClr>
          </a:solidFill>
        </p:spPr>
        <p:txBody>
          <a:bodyPr wrap="square" rtlCol="0">
            <a:spAutoFit/>
          </a:bodyPr>
          <a:lstStyle/>
          <a:p>
            <a:r>
              <a:rPr lang="en-US" sz="3200" dirty="0" smtClean="0">
                <a:latin typeface="Tw Cen MT" pitchFamily="34" charset="0"/>
              </a:rPr>
              <a:t>What steps will you take to start implementing?</a:t>
            </a:r>
            <a:endParaRPr lang="en-US" sz="3200" dirty="0">
              <a:latin typeface="Tw Cen MT" pitchFamily="34" charset="0"/>
            </a:endParaRPr>
          </a:p>
        </p:txBody>
      </p:sp>
    </p:spTree>
    <p:extLst>
      <p:ext uri="{BB962C8B-B14F-4D97-AF65-F5344CB8AC3E}">
        <p14:creationId xmlns:p14="http://schemas.microsoft.com/office/powerpoint/2010/main" val="239426371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31838"/>
            <a:ext cx="8915400" cy="1096962"/>
          </a:xfrm>
        </p:spPr>
        <p:txBody>
          <a:bodyPr/>
          <a:lstStyle/>
          <a:p>
            <a:r>
              <a:rPr lang="en-US" dirty="0" smtClean="0"/>
              <a:t>Share with District or Building Partner(s)</a:t>
            </a:r>
            <a:endParaRPr lang="en-US" dirty="0"/>
          </a:p>
        </p:txBody>
      </p:sp>
      <p:sp>
        <p:nvSpPr>
          <p:cNvPr id="3" name="Content Placeholder 2"/>
          <p:cNvSpPr>
            <a:spLocks noGrp="1"/>
          </p:cNvSpPr>
          <p:nvPr>
            <p:ph idx="1"/>
          </p:nvPr>
        </p:nvSpPr>
        <p:spPr>
          <a:xfrm>
            <a:off x="457200" y="2286003"/>
            <a:ext cx="8229600" cy="3962397"/>
          </a:xfrm>
        </p:spPr>
        <p:txBody>
          <a:bodyPr/>
          <a:lstStyle/>
          <a:p>
            <a:r>
              <a:rPr lang="en-US" sz="3600" dirty="0" smtClean="0"/>
              <a:t>Share some of the items you have listed in the Action Plan.</a:t>
            </a:r>
          </a:p>
          <a:p>
            <a:r>
              <a:rPr lang="en-US" sz="3600" dirty="0" smtClean="0"/>
              <a:t>Discuss strengths and weaknesses you see in your school district. </a:t>
            </a:r>
          </a:p>
          <a:p>
            <a:endParaRPr lang="en-US" dirty="0"/>
          </a:p>
        </p:txBody>
      </p:sp>
      <p:pic>
        <p:nvPicPr>
          <p:cNvPr id="5" name="Picture 4" descr="C:\Users\ddrury\AppData\Local\Microsoft\Windows\Temporary Internet Files\Content.IE5\GKPHKB5K\MC900434205[1].wm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5257800"/>
            <a:ext cx="1371600" cy="1447800"/>
          </a:xfrm>
          <a:prstGeom prst="rect">
            <a:avLst/>
          </a:prstGeom>
          <a:noFill/>
          <a:ln>
            <a:noFill/>
          </a:ln>
        </p:spPr>
      </p:pic>
    </p:spTree>
    <p:extLst>
      <p:ext uri="{BB962C8B-B14F-4D97-AF65-F5344CB8AC3E}">
        <p14:creationId xmlns:p14="http://schemas.microsoft.com/office/powerpoint/2010/main" val="15788328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663"/>
            <a:ext cx="8229600" cy="693737"/>
          </a:xfrm>
        </p:spPr>
        <p:txBody>
          <a:bodyPr/>
          <a:lstStyle/>
          <a:p>
            <a:r>
              <a:rPr lang="en-US" dirty="0" smtClean="0"/>
              <a:t>Resources</a:t>
            </a:r>
            <a:endParaRPr lang="en-US" dirty="0"/>
          </a:p>
        </p:txBody>
      </p:sp>
      <p:sp>
        <p:nvSpPr>
          <p:cNvPr id="3" name="Content Placeholder 2"/>
          <p:cNvSpPr>
            <a:spLocks noGrp="1"/>
          </p:cNvSpPr>
          <p:nvPr>
            <p:ph idx="1"/>
          </p:nvPr>
        </p:nvSpPr>
        <p:spPr>
          <a:xfrm>
            <a:off x="234696" y="1371600"/>
            <a:ext cx="8647113" cy="4495799"/>
          </a:xfrm>
        </p:spPr>
        <p:txBody>
          <a:bodyPr/>
          <a:lstStyle/>
          <a:p>
            <a:pPr marL="0" indent="0">
              <a:buNone/>
            </a:pPr>
            <a:r>
              <a:rPr lang="en-US" sz="2000" dirty="0" smtClean="0"/>
              <a:t>Condon, D., and </a:t>
            </a:r>
            <a:r>
              <a:rPr lang="en-US" sz="2000" dirty="0" err="1" smtClean="0"/>
              <a:t>Maggs</a:t>
            </a:r>
            <a:r>
              <a:rPr lang="en-US" sz="2000" dirty="0" smtClean="0"/>
              <a:t>, A. (1986). Direct instruction </a:t>
            </a:r>
            <a:r>
              <a:rPr lang="en-US" sz="2000" dirty="0"/>
              <a:t>r</a:t>
            </a:r>
            <a:r>
              <a:rPr lang="en-US" sz="2000" dirty="0" smtClean="0"/>
              <a:t>esearch:  An international </a:t>
            </a:r>
          </a:p>
          <a:p>
            <a:pPr marL="0" indent="0">
              <a:buNone/>
            </a:pPr>
            <a:r>
              <a:rPr lang="en-US" sz="2000" dirty="0" smtClean="0"/>
              <a:t>   focus.  </a:t>
            </a:r>
            <a:r>
              <a:rPr lang="en-US" sz="2000" i="1" dirty="0" smtClean="0"/>
              <a:t>International Journal of Special Education</a:t>
            </a:r>
            <a:r>
              <a:rPr lang="en-US" sz="2000" dirty="0" smtClean="0"/>
              <a:t>, 1, 35-47.</a:t>
            </a:r>
          </a:p>
          <a:p>
            <a:pPr marL="0" indent="0">
              <a:spcBef>
                <a:spcPts val="600"/>
              </a:spcBef>
              <a:buNone/>
            </a:pPr>
            <a:r>
              <a:rPr lang="en-US" sz="2000" dirty="0" err="1"/>
              <a:t>Gerston</a:t>
            </a:r>
            <a:r>
              <a:rPr lang="en-US" sz="2000" dirty="0"/>
              <a:t>, R. (1986). Direct instruction: A research-based approach to </a:t>
            </a:r>
            <a:r>
              <a:rPr lang="en-US" sz="2000" dirty="0" smtClean="0"/>
              <a:t>curriculum</a:t>
            </a:r>
          </a:p>
          <a:p>
            <a:pPr marL="0" indent="0">
              <a:buNone/>
            </a:pPr>
            <a:r>
              <a:rPr lang="en-US" sz="2000" dirty="0" smtClean="0"/>
              <a:t>   design </a:t>
            </a:r>
            <a:r>
              <a:rPr lang="en-US" sz="2000" dirty="0"/>
              <a:t>and teaching. </a:t>
            </a:r>
            <a:r>
              <a:rPr lang="en-US" sz="2000" i="1" dirty="0"/>
              <a:t>Exceptional Children,</a:t>
            </a:r>
            <a:r>
              <a:rPr lang="en-US" sz="2000" dirty="0"/>
              <a:t> 53, 17-3 1</a:t>
            </a:r>
          </a:p>
          <a:p>
            <a:pPr marL="0" indent="0">
              <a:spcBef>
                <a:spcPts val="600"/>
              </a:spcBef>
              <a:buNone/>
            </a:pPr>
            <a:r>
              <a:rPr lang="en-US" sz="2000" dirty="0" smtClean="0"/>
              <a:t>Hattie, J.A.C. (2009). Visible Learning. Abingdon: Routledge. 206</a:t>
            </a:r>
          </a:p>
          <a:p>
            <a:pPr marL="0" indent="0">
              <a:spcBef>
                <a:spcPts val="600"/>
              </a:spcBef>
              <a:buNone/>
            </a:pPr>
            <a:r>
              <a:rPr lang="en-US" sz="2000" dirty="0" smtClean="0"/>
              <a:t>Hattie, J.A.C. (2012). Visible Learning for Teachers. Abingdon: Routledge.</a:t>
            </a:r>
          </a:p>
          <a:p>
            <a:pPr marL="0" indent="0">
              <a:spcBef>
                <a:spcPts val="600"/>
              </a:spcBef>
              <a:buNone/>
            </a:pPr>
            <a:r>
              <a:rPr lang="en-US" sz="2000" dirty="0"/>
              <a:t>Madeline Hunter's ITIP model for direct instruction. </a:t>
            </a:r>
            <a:endParaRPr lang="en-US" sz="2000" dirty="0" smtClean="0"/>
          </a:p>
          <a:p>
            <a:pPr marL="0" indent="0">
              <a:buNone/>
            </a:pPr>
            <a:r>
              <a:rPr lang="en-US" sz="2000" dirty="0"/>
              <a:t> </a:t>
            </a:r>
            <a:r>
              <a:rPr lang="en-US" sz="2000" dirty="0" smtClean="0"/>
              <a:t>  http</a:t>
            </a:r>
            <a:r>
              <a:rPr lang="en-US" sz="2000" dirty="0"/>
              <a:t>://www.hope.edu/academic/education/wessman/2block/unit4/hunter2.htm</a:t>
            </a:r>
          </a:p>
          <a:p>
            <a:pPr marL="0" indent="0">
              <a:spcBef>
                <a:spcPts val="600"/>
              </a:spcBef>
              <a:buNone/>
            </a:pPr>
            <a:r>
              <a:rPr lang="en-US" sz="2000" dirty="0" smtClean="0"/>
              <a:t>Hunter, Madeline</a:t>
            </a:r>
            <a:r>
              <a:rPr lang="en-US" sz="2000" i="1" dirty="0" smtClean="0"/>
              <a:t>. </a:t>
            </a:r>
            <a:r>
              <a:rPr lang="en-US" sz="2000" dirty="0"/>
              <a:t>(1994</a:t>
            </a:r>
            <a:r>
              <a:rPr lang="en-US" sz="2000" i="1" dirty="0"/>
              <a:t>).  </a:t>
            </a:r>
            <a:r>
              <a:rPr lang="en-US" sz="2000" dirty="0"/>
              <a:t>Planning for effective instruction: lesson </a:t>
            </a:r>
            <a:r>
              <a:rPr lang="en-US" sz="2000" dirty="0" smtClean="0"/>
              <a:t>design</a:t>
            </a:r>
          </a:p>
          <a:p>
            <a:pPr marL="0" indent="0">
              <a:buNone/>
            </a:pPr>
            <a:r>
              <a:rPr lang="en-US" sz="2000" dirty="0" smtClean="0"/>
              <a:t> </a:t>
            </a:r>
            <a:r>
              <a:rPr lang="en-US" sz="2000" i="1" dirty="0" smtClean="0"/>
              <a:t>  Enhancing </a:t>
            </a:r>
            <a:r>
              <a:rPr lang="en-US" sz="2000" i="1" dirty="0"/>
              <a:t>Teaching, 87-95</a:t>
            </a:r>
            <a:r>
              <a:rPr lang="en-US" sz="2000" i="1" dirty="0" smtClean="0"/>
              <a:t>.</a:t>
            </a:r>
            <a:endParaRPr lang="en-US" sz="2000" dirty="0"/>
          </a:p>
          <a:p>
            <a:pPr marL="0" indent="0">
              <a:spcBef>
                <a:spcPts val="600"/>
              </a:spcBef>
              <a:buNone/>
            </a:pPr>
            <a:r>
              <a:rPr lang="en-US" sz="2000" dirty="0" smtClean="0"/>
              <a:t>Moore, J. (1986). Direct instruction: A model of instructional design.  </a:t>
            </a:r>
            <a:r>
              <a:rPr lang="en-US" sz="2000" i="1" dirty="0" smtClean="0"/>
              <a:t>Educational </a:t>
            </a:r>
          </a:p>
          <a:p>
            <a:pPr marL="0" indent="0">
              <a:buNone/>
            </a:pPr>
            <a:r>
              <a:rPr lang="en-US" sz="2000" i="1" dirty="0" smtClean="0"/>
              <a:t>   Psychology</a:t>
            </a:r>
            <a:r>
              <a:rPr lang="en-US" sz="2000" dirty="0"/>
              <a:t>,</a:t>
            </a:r>
            <a:r>
              <a:rPr lang="en-US" sz="2000" dirty="0" smtClean="0"/>
              <a:t> 6, 201-229.</a:t>
            </a:r>
          </a:p>
          <a:p>
            <a:pPr marL="0" indent="0">
              <a:buNone/>
            </a:pPr>
            <a:r>
              <a:rPr lang="en-US" sz="2000" i="1" dirty="0" smtClean="0"/>
              <a:t> </a:t>
            </a:r>
            <a:endParaRPr lang="en-US" sz="2000"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4016" y="228600"/>
            <a:ext cx="950913"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8148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663"/>
            <a:ext cx="8229600" cy="922337"/>
          </a:xfrm>
        </p:spPr>
        <p:txBody>
          <a:bodyPr/>
          <a:lstStyle/>
          <a:p>
            <a:r>
              <a:rPr lang="en-US" dirty="0" smtClean="0"/>
              <a:t>Agenda</a:t>
            </a:r>
            <a:endParaRPr lang="en-US" dirty="0"/>
          </a:p>
        </p:txBody>
      </p:sp>
      <p:sp>
        <p:nvSpPr>
          <p:cNvPr id="3" name="Content Placeholder 2"/>
          <p:cNvSpPr>
            <a:spLocks noGrp="1"/>
          </p:cNvSpPr>
          <p:nvPr>
            <p:ph idx="1"/>
          </p:nvPr>
        </p:nvSpPr>
        <p:spPr>
          <a:xfrm>
            <a:off x="1524000" y="1828800"/>
            <a:ext cx="6172200" cy="3352797"/>
          </a:xfrm>
        </p:spPr>
        <p:txBody>
          <a:bodyPr/>
          <a:lstStyle/>
          <a:p>
            <a:r>
              <a:rPr lang="en-US" dirty="0" smtClean="0"/>
              <a:t>Overview of Direct Instruction</a:t>
            </a:r>
          </a:p>
          <a:p>
            <a:r>
              <a:rPr lang="en-US" dirty="0" smtClean="0"/>
              <a:t>Components of Direct Instruction</a:t>
            </a:r>
          </a:p>
          <a:p>
            <a:r>
              <a:rPr lang="en-US" dirty="0" smtClean="0"/>
              <a:t>Practice Profile</a:t>
            </a:r>
          </a:p>
          <a:p>
            <a:r>
              <a:rPr lang="en-US" dirty="0" smtClean="0"/>
              <a:t>Fidelity Checklist</a:t>
            </a:r>
          </a:p>
          <a:p>
            <a:r>
              <a:rPr lang="en-US" dirty="0" smtClean="0"/>
              <a:t>Action Plan</a:t>
            </a:r>
            <a:endParaRPr lang="en-US" dirty="0"/>
          </a:p>
        </p:txBody>
      </p:sp>
    </p:spTree>
    <p:extLst>
      <p:ext uri="{BB962C8B-B14F-4D97-AF65-F5344CB8AC3E}">
        <p14:creationId xmlns:p14="http://schemas.microsoft.com/office/powerpoint/2010/main" val="163609710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Assessment &amp; </a:t>
            </a:r>
            <a:r>
              <a:rPr lang="en-US" dirty="0" smtClean="0"/>
              <a:t>Reflection</a:t>
            </a:r>
            <a:endParaRPr lang="en-US" dirty="0"/>
          </a:p>
        </p:txBody>
      </p:sp>
      <p:sp>
        <p:nvSpPr>
          <p:cNvPr id="3" name="Subtitle 2"/>
          <p:cNvSpPr>
            <a:spLocks noGrp="1"/>
          </p:cNvSpPr>
          <p:nvPr>
            <p:ph type="subTitle" idx="1"/>
          </p:nvPr>
        </p:nvSpPr>
        <p:spPr/>
        <p:txBody>
          <a:bodyPr/>
          <a:lstStyle/>
          <a:p>
            <a:r>
              <a:rPr lang="en-US" dirty="0" smtClean="0"/>
              <a:t>Post Assessment</a:t>
            </a:r>
          </a:p>
          <a:p>
            <a:r>
              <a:rPr lang="en-US" dirty="0" smtClean="0"/>
              <a:t>Exit Slips</a:t>
            </a:r>
            <a:endParaRPr lang="en-US" dirty="0"/>
          </a:p>
        </p:txBody>
      </p:sp>
      <p:pic>
        <p:nvPicPr>
          <p:cNvPr id="5" name="Picture 20" descr="C:\Users\dayad\Desktop\moedusail graphics\icons not buttons\effective instru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0975" y="200025"/>
            <a:ext cx="1151859"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980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PD">
  <a:themeElements>
    <a:clrScheme name="SPDG">
      <a:dk1>
        <a:sysClr val="windowText" lastClr="000000"/>
      </a:dk1>
      <a:lt1>
        <a:sysClr val="window" lastClr="FFFFFF"/>
      </a:lt1>
      <a:dk2>
        <a:srgbClr val="F2EDE2"/>
      </a:dk2>
      <a:lt2>
        <a:srgbClr val="DFD4BB"/>
      </a:lt2>
      <a:accent1>
        <a:srgbClr val="5CA3D8"/>
      </a:accent1>
      <a:accent2>
        <a:srgbClr val="0D4170"/>
      </a:accent2>
      <a:accent3>
        <a:srgbClr val="95261F"/>
      </a:accent3>
      <a:accent4>
        <a:srgbClr val="1C75BB"/>
      </a:accent4>
      <a:accent5>
        <a:srgbClr val="E6B925"/>
      </a:accent5>
      <a:accent6>
        <a:srgbClr val="439539"/>
      </a:accent6>
      <a:hlink>
        <a:srgbClr val="A5A5A5"/>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PD">
  <a:themeElements>
    <a:clrScheme name="spdg w/sand">
      <a:dk1>
        <a:sysClr val="windowText" lastClr="000000"/>
      </a:dk1>
      <a:lt1>
        <a:sysClr val="window" lastClr="FFFFFF"/>
      </a:lt1>
      <a:dk2>
        <a:srgbClr val="F2EDE2"/>
      </a:dk2>
      <a:lt2>
        <a:srgbClr val="DFD4BB"/>
      </a:lt2>
      <a:accent1>
        <a:srgbClr val="5CA3D8"/>
      </a:accent1>
      <a:accent2>
        <a:srgbClr val="0D4170"/>
      </a:accent2>
      <a:accent3>
        <a:srgbClr val="95261F"/>
      </a:accent3>
      <a:accent4>
        <a:srgbClr val="1C75BB"/>
      </a:accent4>
      <a:accent5>
        <a:srgbClr val="E6B925"/>
      </a:accent5>
      <a:accent6>
        <a:srgbClr val="43953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sPD</Template>
  <TotalTime>14412</TotalTime>
  <Words>6205</Words>
  <Application>Microsoft Office PowerPoint</Application>
  <PresentationFormat>On-screen Show (4:3)</PresentationFormat>
  <Paragraphs>741</Paragraphs>
  <Slides>90</Slides>
  <Notes>76</Notes>
  <HiddenSlides>7</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90</vt:i4>
      </vt:variant>
    </vt:vector>
  </HeadingPairs>
  <TitlesOfParts>
    <vt:vector size="102" baseType="lpstr">
      <vt:lpstr>Arial</vt:lpstr>
      <vt:lpstr>Arial Narrow</vt:lpstr>
      <vt:lpstr>Calibri</vt:lpstr>
      <vt:lpstr>Harlow Solid Italic</vt:lpstr>
      <vt:lpstr>Harrington</vt:lpstr>
      <vt:lpstr>Segoe Script</vt:lpstr>
      <vt:lpstr>Times New Roman</vt:lpstr>
      <vt:lpstr>Tw Cen MT</vt:lpstr>
      <vt:lpstr>Verdana</vt:lpstr>
      <vt:lpstr>Wingdings</vt:lpstr>
      <vt:lpstr>sPD</vt:lpstr>
      <vt:lpstr>1_sPD</vt:lpstr>
      <vt:lpstr>Trainer Notes</vt:lpstr>
      <vt:lpstr>PowerPoint Presentation</vt:lpstr>
      <vt:lpstr>PowerPoint Presentation</vt:lpstr>
      <vt:lpstr>PowerPoint Presentation</vt:lpstr>
      <vt:lpstr>PowerPoint Presentation</vt:lpstr>
      <vt:lpstr>Direct Instruction</vt:lpstr>
      <vt:lpstr>Acknowledgements</vt:lpstr>
      <vt:lpstr>Introductions/Norms</vt:lpstr>
      <vt:lpstr>Agenda</vt:lpstr>
      <vt:lpstr>Definition</vt:lpstr>
      <vt:lpstr>Share Definitions—That’s Me!</vt:lpstr>
      <vt:lpstr>Pre-Test</vt:lpstr>
      <vt:lpstr>Reading Article</vt:lpstr>
      <vt:lpstr>Jigsaw</vt:lpstr>
      <vt:lpstr>What – So What – Now What Reflection Tool</vt:lpstr>
      <vt:lpstr>Essential Questions</vt:lpstr>
      <vt:lpstr>PowerPoint Presentation</vt:lpstr>
      <vt:lpstr>Visible Learning</vt:lpstr>
      <vt:lpstr>PowerPoint Presentation</vt:lpstr>
      <vt:lpstr>Overview of the Topic</vt:lpstr>
      <vt:lpstr>PowerPoint Presentation</vt:lpstr>
      <vt:lpstr>Learner Objectives</vt:lpstr>
      <vt:lpstr>What is Direct Instruction?</vt:lpstr>
      <vt:lpstr>Why Direct Instruction?</vt:lpstr>
      <vt:lpstr>Missouri Teacher Standards</vt:lpstr>
      <vt:lpstr>Direct Instruction &amp;  Missouri Educator Principles</vt:lpstr>
      <vt:lpstr>Effect Size</vt:lpstr>
      <vt:lpstr>Effect Size</vt:lpstr>
      <vt:lpstr>Effect Size</vt:lpstr>
      <vt:lpstr>Effect Size</vt:lpstr>
      <vt:lpstr>Effect Size</vt:lpstr>
      <vt:lpstr>Effect Size</vt:lpstr>
      <vt:lpstr>Seven Wonders of the Modern World Partners</vt:lpstr>
      <vt:lpstr>Partners Continued</vt:lpstr>
      <vt:lpstr>Unpacking the Topic</vt:lpstr>
      <vt:lpstr>Seven Essential Steps</vt:lpstr>
      <vt:lpstr>Step1: Learning Intentions</vt:lpstr>
      <vt:lpstr>Example: Learning Intentions</vt:lpstr>
      <vt:lpstr>Student-friendly Language</vt:lpstr>
      <vt:lpstr>Student-friendly Language Examples</vt:lpstr>
      <vt:lpstr>Notes Page and Table Talk </vt:lpstr>
      <vt:lpstr>Learning Intentions</vt:lpstr>
      <vt:lpstr>Step 2: Success Criteria</vt:lpstr>
      <vt:lpstr>Notes Page  </vt:lpstr>
      <vt:lpstr>Success Criteria</vt:lpstr>
      <vt:lpstr>Examples</vt:lpstr>
      <vt:lpstr>Step 3: Hook</vt:lpstr>
      <vt:lpstr>Notes Page and Table Talk </vt:lpstr>
      <vt:lpstr>Hook</vt:lpstr>
      <vt:lpstr>Examples: Hook</vt:lpstr>
      <vt:lpstr>Video clip</vt:lpstr>
      <vt:lpstr>Step 4: Presentation--“I Do”</vt:lpstr>
      <vt:lpstr>Notes Page </vt:lpstr>
      <vt:lpstr>Presentation</vt:lpstr>
      <vt:lpstr>Examples of Checking for Understanding</vt:lpstr>
      <vt:lpstr>Step 5: Guided Practice–“We Do”</vt:lpstr>
      <vt:lpstr>Notes Page and Table Talk </vt:lpstr>
      <vt:lpstr>Guided Practice and Table Talk</vt:lpstr>
      <vt:lpstr>Example of Guided Practice</vt:lpstr>
      <vt:lpstr>Step 6: Closure</vt:lpstr>
      <vt:lpstr>Notes Page </vt:lpstr>
      <vt:lpstr>Closure</vt:lpstr>
      <vt:lpstr>Closure Examples</vt:lpstr>
      <vt:lpstr>Step 7: Independent Practice—“They Do”</vt:lpstr>
      <vt:lpstr>Notes Page </vt:lpstr>
      <vt:lpstr>Independent Practice</vt:lpstr>
      <vt:lpstr>Examples of Independent Practice</vt:lpstr>
      <vt:lpstr>Warning!</vt:lpstr>
      <vt:lpstr>Revisit Definition Card</vt:lpstr>
      <vt:lpstr>Connections</vt:lpstr>
      <vt:lpstr>Practicing the Steps</vt:lpstr>
      <vt:lpstr>Direct Instruction</vt:lpstr>
      <vt:lpstr>Step One:  Learning Intentions</vt:lpstr>
      <vt:lpstr>Step Two:  Success Criteria </vt:lpstr>
      <vt:lpstr>Step Three:  The Hook What Is In a Name?</vt:lpstr>
      <vt:lpstr>Step Four—Presentation and “I Do” </vt:lpstr>
      <vt:lpstr>Step Four:  Presentation   “I Do”</vt:lpstr>
      <vt:lpstr>Step Five:  Guided Practice</vt:lpstr>
      <vt:lpstr>Share with Panama Canal Partner</vt:lpstr>
      <vt:lpstr>Step Six:   Closure </vt:lpstr>
      <vt:lpstr>Step Six: Closure</vt:lpstr>
      <vt:lpstr>Step 7: Independent Practice</vt:lpstr>
      <vt:lpstr>Next Steps</vt:lpstr>
      <vt:lpstr>Follow-up</vt:lpstr>
      <vt:lpstr>PowerPoint Presentation</vt:lpstr>
      <vt:lpstr>Implementation Fidelity</vt:lpstr>
      <vt:lpstr>Next Steps: Action=Results</vt:lpstr>
      <vt:lpstr>Share with District or Building Partner(s)</vt:lpstr>
      <vt:lpstr>Resources</vt:lpstr>
      <vt:lpstr>Assessment &amp; Reflection</vt:lpstr>
    </vt:vector>
  </TitlesOfParts>
  <Company>DESE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Desired outcome from the Missouri Collaborative Work:  Improved outcomes for all students</dc:title>
  <dc:creator>pwilliam</dc:creator>
  <cp:lastModifiedBy>Jodi D Arnold</cp:lastModifiedBy>
  <cp:revision>411</cp:revision>
  <cp:lastPrinted>2014-09-11T22:24:13Z</cp:lastPrinted>
  <dcterms:created xsi:type="dcterms:W3CDTF">2013-05-24T14:25:15Z</dcterms:created>
  <dcterms:modified xsi:type="dcterms:W3CDTF">2017-12-21T17:31:04Z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iveCommonsLicenseID">
    <vt:lpwstr>standard&amp;commercial=n&amp;derivatives=n&amp;jurisdiction=</vt:lpwstr>
  </property>
  <property fmtid="{D5CDD505-2E9C-101B-9397-08002B2CF9AE}" pid="3" name="CreativeCommonsLicenseURL">
    <vt:lpwstr>http://creativecommons.org/licenses/by-nc-nd/4.0/</vt:lpwstr>
  </property>
  <property fmtid="{D5CDD505-2E9C-101B-9397-08002B2CF9AE}" pid="4" name="CreativeCommonsLicenseXml">
    <vt:lpwstr>&lt;?xml version="1.0" encoding="utf-8"?&gt;&lt;result&gt;&lt;license-uri&gt;http://creativecommons.org/licenses/by-nc-nd/4.0/&lt;/license-uri&gt;&lt;license-name&gt;Attribution-NonCommercial-NoDerivatives 4.0 International&lt;/license-name&gt;&lt;deprecated&gt;false&lt;/deprecated&gt;&lt;rdf&gt;&lt;rdf:RDF xml</vt:lpwstr>
  </property>
</Properties>
</file>