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img" ContentType="image/p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548" r:id="rId2"/>
    <p:sldId id="353" r:id="rId3"/>
    <p:sldId id="528" r:id="rId4"/>
    <p:sldId id="262" r:id="rId5"/>
    <p:sldId id="549" r:id="rId6"/>
    <p:sldId id="258" r:id="rId7"/>
    <p:sldId id="354" r:id="rId8"/>
    <p:sldId id="355" r:id="rId9"/>
    <p:sldId id="356" r:id="rId10"/>
    <p:sldId id="264" r:id="rId11"/>
    <p:sldId id="523" r:id="rId12"/>
    <p:sldId id="267" r:id="rId13"/>
    <p:sldId id="269" r:id="rId14"/>
    <p:sldId id="270" r:id="rId15"/>
    <p:sldId id="515" r:id="rId16"/>
    <p:sldId id="271" r:id="rId17"/>
    <p:sldId id="404" r:id="rId18"/>
    <p:sldId id="308" r:id="rId19"/>
    <p:sldId id="440" r:id="rId20"/>
    <p:sldId id="442" r:id="rId21"/>
    <p:sldId id="443" r:id="rId22"/>
    <p:sldId id="273" r:id="rId23"/>
    <p:sldId id="477" r:id="rId24"/>
    <p:sldId id="478" r:id="rId25"/>
    <p:sldId id="510" r:id="rId26"/>
    <p:sldId id="476" r:id="rId27"/>
    <p:sldId id="511" r:id="rId28"/>
    <p:sldId id="529" r:id="rId29"/>
    <p:sldId id="512" r:id="rId30"/>
    <p:sldId id="488" r:id="rId31"/>
    <p:sldId id="489" r:id="rId32"/>
    <p:sldId id="491" r:id="rId33"/>
    <p:sldId id="513" r:id="rId34"/>
    <p:sldId id="530" r:id="rId35"/>
    <p:sldId id="521" r:id="rId36"/>
    <p:sldId id="420" r:id="rId37"/>
    <p:sldId id="405" r:id="rId38"/>
    <p:sldId id="417" r:id="rId39"/>
    <p:sldId id="418" r:id="rId40"/>
    <p:sldId id="500" r:id="rId41"/>
    <p:sldId id="472" r:id="rId42"/>
    <p:sldId id="501" r:id="rId43"/>
    <p:sldId id="531" r:id="rId44"/>
    <p:sldId id="415" r:id="rId45"/>
    <p:sldId id="514" r:id="rId46"/>
    <p:sldId id="424" r:id="rId47"/>
    <p:sldId id="425" r:id="rId48"/>
    <p:sldId id="429" r:id="rId49"/>
    <p:sldId id="430" r:id="rId50"/>
    <p:sldId id="432" r:id="rId51"/>
    <p:sldId id="438" r:id="rId52"/>
    <p:sldId id="538" r:id="rId53"/>
    <p:sldId id="522" r:id="rId54"/>
    <p:sldId id="517" r:id="rId55"/>
    <p:sldId id="532" r:id="rId56"/>
    <p:sldId id="533" r:id="rId57"/>
    <p:sldId id="534" r:id="rId58"/>
    <p:sldId id="536" r:id="rId59"/>
    <p:sldId id="539" r:id="rId60"/>
    <p:sldId id="540" r:id="rId61"/>
    <p:sldId id="541" r:id="rId62"/>
    <p:sldId id="542" r:id="rId63"/>
    <p:sldId id="543" r:id="rId64"/>
    <p:sldId id="544" r:id="rId65"/>
    <p:sldId id="545" r:id="rId66"/>
    <p:sldId id="546" r:id="rId67"/>
    <p:sldId id="421" r:id="rId68"/>
    <p:sldId id="301" r:id="rId69"/>
    <p:sldId id="309" r:id="rId70"/>
    <p:sldId id="402" r:id="rId71"/>
    <p:sldId id="302" r:id="rId72"/>
    <p:sldId id="547" r:id="rId73"/>
    <p:sldId id="527" r:id="rId74"/>
    <p:sldId id="401" r:id="rId75"/>
    <p:sldId id="407" r:id="rId76"/>
    <p:sldId id="403" r:id="rId7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02A"/>
    <a:srgbClr val="489E3C"/>
    <a:srgbClr val="CC99FF"/>
    <a:srgbClr val="88241C"/>
    <a:srgbClr val="D7483D"/>
    <a:srgbClr val="FF9900"/>
    <a:srgbClr val="E0C1FF"/>
    <a:srgbClr val="E6CDFF"/>
    <a:srgbClr val="EAD5FF"/>
    <a:srgbClr val="DBB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26" autoAdjust="0"/>
    <p:restoredTop sz="81119" autoAdjust="0"/>
  </p:normalViewPr>
  <p:slideViewPr>
    <p:cSldViewPr>
      <p:cViewPr varScale="1">
        <p:scale>
          <a:sx n="82" d="100"/>
          <a:sy n="82" d="100"/>
        </p:scale>
        <p:origin x="84" y="252"/>
      </p:cViewPr>
      <p:guideLst>
        <p:guide orient="horz" pos="2160"/>
        <p:guide pos="2880"/>
      </p:guideLst>
    </p:cSldViewPr>
  </p:slideViewPr>
  <p:outlineViewPr>
    <p:cViewPr>
      <p:scale>
        <a:sx n="33" d="100"/>
        <a:sy n="33" d="100"/>
      </p:scale>
      <p:origin x="48" y="208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E6CF791-957F-453F-955C-65C40476E9A1}" type="datetimeFigureOut">
              <a:rPr lang="en-US"/>
              <a:pPr>
                <a:defRPr/>
              </a:pPr>
              <a:t>9/26/2017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9EE973D-DBCF-49B9-961E-3308C834F39E}" type="slidenum">
              <a:rPr lang="en-US"/>
              <a:pPr>
                <a:defRPr/>
              </a:pPr>
              <a:t>‹#›</a:t>
            </a:fld>
            <a:endParaRPr lang="en-US"/>
          </a:p>
        </p:txBody>
      </p:sp>
    </p:spTree>
    <p:extLst>
      <p:ext uri="{BB962C8B-B14F-4D97-AF65-F5344CB8AC3E}">
        <p14:creationId xmlns:p14="http://schemas.microsoft.com/office/powerpoint/2010/main" val="4114600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ste.org/standards/for-educator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iste.org/standards/nets-for-student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21.org/our-work/p21-framewor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p21.org/our-work/p21-framewor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21.org/our-work/p21-framewor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p21.org/storage/documents/P21_Math_Map.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p21.org/storage/documents/P21_Math_Map.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p21.org/storage/documents/P21_Math_Map.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p21.org/storage/documents/P21_Math_Map.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p21.org/our-work/p21-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p21.org/storage/documents/P21_Math_Map.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p21.org/storage/documents/P21_Math_Map.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p21.org/storage/documents/P21_Math_Map.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digitalcitizenship.ne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digitalcitiz.blogspot.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docplayer.net/21730727-4th-grade-8th-grade-12th-grade.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sites.google.com/a/apps.edina.k12.mn.us/caroline-s-4th-grade-portfolio/"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presenters: If questions arise regarding specific programs or websites being blocked at school districts, you need to defer those participants to look over their acceptable use policy and/or schedule a meeting with administrators and IT personnel. Since every district uses its own set of firewall settings, this isn’t something that the presenters would be able to address. Most acceptable use policies are incredibly broad and don’t go in depth about any specific programs or websites. Furthermore, some participants might comment about bandwidth or </a:t>
            </a:r>
            <a:r>
              <a:rPr lang="en-US" baseline="0" dirty="0" err="1" smtClean="0"/>
              <a:t>WiFi</a:t>
            </a:r>
            <a:r>
              <a:rPr lang="en-US" baseline="0" dirty="0" smtClean="0"/>
              <a:t> access being limited or slow in certain districts, or even limited amount of devices available for use in the classroom. Again, these are concerns that need to be addressed with the district administrators and IT personnel. This presentation provides an overview for technology integration as a means to improve teacher instruction for the 21</a:t>
            </a:r>
            <a:r>
              <a:rPr lang="en-US" baseline="30000" dirty="0" smtClean="0"/>
              <a:t>st</a:t>
            </a:r>
            <a:r>
              <a:rPr lang="en-US" baseline="0" dirty="0" smtClean="0"/>
              <a:t> century, and may not address every concern that arises in regards to technology usage. </a:t>
            </a:r>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a:t>
            </a:fld>
            <a:endParaRPr lang="en-US"/>
          </a:p>
        </p:txBody>
      </p:sp>
    </p:spTree>
    <p:extLst>
      <p:ext uri="{BB962C8B-B14F-4D97-AF65-F5344CB8AC3E}">
        <p14:creationId xmlns:p14="http://schemas.microsoft.com/office/powerpoint/2010/main" val="1005898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 pre-assessment</a:t>
            </a:r>
            <a:r>
              <a:rPr lang="en-US" baseline="0" dirty="0" smtClean="0"/>
              <a:t> at this point. Have participants use </a:t>
            </a:r>
            <a:r>
              <a:rPr lang="en-US" baseline="0" dirty="0" err="1" smtClean="0"/>
              <a:t>Socrative</a:t>
            </a:r>
            <a:r>
              <a:rPr lang="en-US" baseline="0" dirty="0" smtClean="0"/>
              <a:t> to complete the pre-assessment. </a:t>
            </a:r>
            <a:r>
              <a:rPr lang="en-US" baseline="0" dirty="0" err="1" smtClean="0"/>
              <a:t>Socrative</a:t>
            </a:r>
            <a:r>
              <a:rPr lang="en-US" baseline="0" dirty="0" smtClean="0"/>
              <a:t> is a free website, or a free app for tablets. Participants will click “Sign in as student” and enter the room number provided by the presenter. Before training, the presenter must set up his or her own </a:t>
            </a:r>
            <a:r>
              <a:rPr lang="en-US" baseline="0" dirty="0" err="1" smtClean="0"/>
              <a:t>Socrative</a:t>
            </a:r>
            <a:r>
              <a:rPr lang="en-US" baseline="0" dirty="0" smtClean="0"/>
              <a:t> account, which is free, and enter the assessment in the “create assessment” section. This will give the presenter a “room number” to give to participants. Simply select “Start quiz” and “student paced” for participants to quickly complete the pre-assessment. </a:t>
            </a:r>
          </a:p>
          <a:p>
            <a:endParaRPr lang="en-US" baseline="0" dirty="0" smtClean="0"/>
          </a:p>
          <a:p>
            <a:r>
              <a:rPr lang="en-US" baseline="0" dirty="0" smtClean="0"/>
              <a:t>After the pre-assessment, explain that this is similar to clickers in the classroom, but it is free. This is an especially good website to use in the classroom for 1:1 schools.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11</a:t>
            </a:fld>
            <a:endParaRPr lang="en-US"/>
          </a:p>
        </p:txBody>
      </p:sp>
    </p:spTree>
    <p:extLst>
      <p:ext uri="{BB962C8B-B14F-4D97-AF65-F5344CB8AC3E}">
        <p14:creationId xmlns:p14="http://schemas.microsoft.com/office/powerpoint/2010/main" val="168311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page 2-4 of </a:t>
            </a:r>
            <a:r>
              <a:rPr lang="en-US" i="1" dirty="0" smtClean="0"/>
              <a:t>Using Technology</a:t>
            </a:r>
            <a:r>
              <a:rPr lang="en-US" i="1" baseline="0" dirty="0" smtClean="0"/>
              <a:t> with Classroom Instruction that Works</a:t>
            </a:r>
            <a:r>
              <a:rPr lang="en-US" i="0" baseline="0" dirty="0" smtClean="0"/>
              <a:t> by Howard </a:t>
            </a:r>
            <a:r>
              <a:rPr lang="en-US" i="0" baseline="0" dirty="0" err="1" smtClean="0"/>
              <a:t>Pitler</a:t>
            </a:r>
            <a:r>
              <a:rPr lang="en-US" i="0" baseline="0" dirty="0" smtClean="0"/>
              <a:t>, et al</a:t>
            </a:r>
            <a:r>
              <a:rPr lang="en-US" baseline="0" dirty="0" smtClean="0"/>
              <a:t>. – Permission from ASCD is needed to print and distribute to participants.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Reference: </a:t>
            </a:r>
            <a:r>
              <a:rPr lang="en-US" sz="1200" kern="1200" dirty="0" err="1" smtClean="0">
                <a:solidFill>
                  <a:schemeClr val="tx1"/>
                </a:solidFill>
                <a:effectLst/>
                <a:latin typeface="+mn-lt"/>
                <a:ea typeface="+mn-ea"/>
                <a:cs typeface="+mn-cs"/>
              </a:rPr>
              <a:t>Pitler</a:t>
            </a:r>
            <a:r>
              <a:rPr lang="en-US" sz="1200" kern="1200" dirty="0" smtClean="0">
                <a:solidFill>
                  <a:schemeClr val="tx1"/>
                </a:solidFill>
                <a:effectLst/>
                <a:latin typeface="+mn-lt"/>
                <a:ea typeface="+mn-ea"/>
                <a:cs typeface="+mn-cs"/>
              </a:rPr>
              <a:t>, H., Hubbell, E. R., &amp; Kuhn, M. (2012). </a:t>
            </a:r>
            <a:r>
              <a:rPr lang="en-US" sz="1200" i="1" kern="1200" dirty="0" smtClean="0">
                <a:solidFill>
                  <a:schemeClr val="tx1"/>
                </a:solidFill>
                <a:effectLst/>
                <a:latin typeface="+mn-lt"/>
                <a:ea typeface="+mn-ea"/>
                <a:cs typeface="+mn-cs"/>
              </a:rPr>
              <a:t>Using technology with classroom instruction that works</a:t>
            </a:r>
            <a:r>
              <a:rPr lang="en-US" sz="1200" kern="1200" dirty="0" smtClean="0">
                <a:solidFill>
                  <a:schemeClr val="tx1"/>
                </a:solidFill>
                <a:effectLst/>
                <a:latin typeface="+mn-lt"/>
                <a:ea typeface="+mn-ea"/>
                <a:cs typeface="+mn-cs"/>
              </a:rPr>
              <a:t>. ASCD.</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13</a:t>
            </a:fld>
            <a:endParaRPr lang="en-US"/>
          </a:p>
        </p:txBody>
      </p:sp>
    </p:spTree>
    <p:extLst>
      <p:ext uri="{BB962C8B-B14F-4D97-AF65-F5344CB8AC3E}">
        <p14:creationId xmlns:p14="http://schemas.microsoft.com/office/powerpoint/2010/main" val="133212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page 2-4 of Using Technology with Classroom Instruction that Works. Now</a:t>
            </a:r>
            <a:r>
              <a:rPr lang="en-US" baseline="0" dirty="0" smtClean="0"/>
              <a:t> give participants time to navigate to the blog and post a comment to this blog. Participants can quickly and easily set up a free account at this time. This blog is an example created by Stephanie </a:t>
            </a:r>
            <a:r>
              <a:rPr lang="en-US" baseline="0" dirty="0" err="1" smtClean="0"/>
              <a:t>Kuper</a:t>
            </a:r>
            <a:r>
              <a:rPr lang="en-US" baseline="0" dirty="0" smtClean="0"/>
              <a:t>.  Presenters at each RPDC might want to set up their own blog. Some other blogging options are listed on the next slide. </a:t>
            </a:r>
          </a:p>
          <a:p>
            <a:endParaRPr lang="en-US" baseline="0" dirty="0" smtClean="0"/>
          </a:p>
          <a:p>
            <a:r>
              <a:rPr lang="en-US" baseline="0" dirty="0" smtClean="0"/>
              <a:t>Reference: </a:t>
            </a:r>
            <a:r>
              <a:rPr lang="en-US" baseline="0" dirty="0" err="1" smtClean="0"/>
              <a:t>Kuper</a:t>
            </a:r>
            <a:r>
              <a:rPr lang="en-US" baseline="0" dirty="0" smtClean="0"/>
              <a:t>, S. (2014). Using Technology with classroom instruction that works [blog]. Retrieved from http://kuperedtech.blogspot.com/.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14</a:t>
            </a:fld>
            <a:endParaRPr lang="en-US"/>
          </a:p>
        </p:txBody>
      </p:sp>
    </p:spTree>
    <p:extLst>
      <p:ext uri="{BB962C8B-B14F-4D97-AF65-F5344CB8AC3E}">
        <p14:creationId xmlns:p14="http://schemas.microsoft.com/office/powerpoint/2010/main" val="350368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blog to have students post their discussion, questions, thoughts, etc. is especially beneficial because teachers have flexibility with assessing and ensuring that all students are participating in the discussion. Furthermore, this can be beneficial for students who need to go back and review the information before an upcoming quiz or test. A last benefit for using the blog format is that oftentimes a class discussion never continues outside of the classroom, but with a blog students can carry on the conversation for much longer. </a:t>
            </a:r>
          </a:p>
          <a:p>
            <a:endParaRPr lang="en-US" dirty="0" smtClean="0"/>
          </a:p>
          <a:p>
            <a:r>
              <a:rPr lang="en-US" dirty="0" smtClean="0"/>
              <a:t>Some participating schools might prohibit</a:t>
            </a:r>
            <a:r>
              <a:rPr lang="en-US" baseline="0" dirty="0" smtClean="0"/>
              <a:t> the use of blogging, considering it “social media”. I would direct teachers to their districts acceptable use policy, and possibly make a note to ask administrators or IT people about enabling the use of blogs for education.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15</a:t>
            </a:fld>
            <a:endParaRPr lang="en-US"/>
          </a:p>
        </p:txBody>
      </p:sp>
    </p:spTree>
    <p:extLst>
      <p:ext uri="{BB962C8B-B14F-4D97-AF65-F5344CB8AC3E}">
        <p14:creationId xmlns:p14="http://schemas.microsoft.com/office/powerpoint/2010/main" val="259282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time: why is technology important as educators? Why</a:t>
            </a:r>
            <a:r>
              <a:rPr lang="en-US" baseline="0" dirty="0" smtClean="0"/>
              <a:t> is it important to expose students to multiple types of technology, not just computers, just iPads, just kindles, etc.? *Remember that the video states that we are preparing students for careers that don’t exist and using technologies that haven’t yet been invented. Therefore, the more exposure students have to different types of technology, the more knowledge students can pull from to apply towards new, unfamiliar technologies. </a:t>
            </a:r>
          </a:p>
          <a:p>
            <a:endParaRPr lang="en-US" baseline="0" dirty="0" smtClean="0"/>
          </a:p>
          <a:p>
            <a:r>
              <a:rPr lang="en-US" baseline="0" dirty="0" smtClean="0"/>
              <a:t>Reference: </a:t>
            </a:r>
            <a:r>
              <a:rPr lang="en-US" baseline="0" dirty="0" err="1" smtClean="0"/>
              <a:t>Semingson</a:t>
            </a:r>
            <a:r>
              <a:rPr lang="en-US" baseline="0" dirty="0" smtClean="0"/>
              <a:t>, P. (2015, April 5). Why does technology matter in education [video file]. YouTube. Retrieved from https://www.youtube.com/watch?v=hgfCGbBUtfQ.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16</a:t>
            </a:fld>
            <a:endParaRPr lang="en-US"/>
          </a:p>
        </p:txBody>
      </p:sp>
    </p:spTree>
    <p:extLst>
      <p:ext uri="{BB962C8B-B14F-4D97-AF65-F5344CB8AC3E}">
        <p14:creationId xmlns:p14="http://schemas.microsoft.com/office/powerpoint/2010/main" val="86313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Fish,</a:t>
            </a:r>
            <a:r>
              <a:rPr lang="en-US" baseline="0" dirty="0" smtClean="0"/>
              <a:t> Jay (2013, November 7). Doniphan Elementary Principal, Doniphan R-I School District.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17</a:t>
            </a:fld>
            <a:endParaRPr lang="en-US"/>
          </a:p>
        </p:txBody>
      </p:sp>
    </p:spTree>
    <p:extLst>
      <p:ext uri="{BB962C8B-B14F-4D97-AF65-F5344CB8AC3E}">
        <p14:creationId xmlns:p14="http://schemas.microsoft.com/office/powerpoint/2010/main" val="2721928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Presenters</a:t>
            </a:r>
            <a:r>
              <a:rPr lang="en-US" baseline="0" dirty="0" smtClean="0"/>
              <a:t> can quickly go the links at the bottom of the slides to show participants a sample of the standards for using technology. These can also be printed off and given to participants for further reading. The focus of the presentation is to help participants implement technology, so they just need to be aware of the existence of these standards. </a:t>
            </a:r>
          </a:p>
          <a:p>
            <a:endParaRPr lang="en-US" baseline="0" dirty="0" smtClean="0"/>
          </a:p>
          <a:p>
            <a:r>
              <a:rPr lang="en-US" baseline="0" dirty="0" smtClean="0"/>
              <a:t>Bring participants attention to the ISTE standards for students, three of the six listed are “Communication &amp; Collaboration, Creativity &amp; Innovation, and Critical Thinking.” These are the “Four C’s of 21</a:t>
            </a:r>
            <a:r>
              <a:rPr lang="en-US" baseline="30000" dirty="0" smtClean="0"/>
              <a:t>st</a:t>
            </a:r>
            <a:r>
              <a:rPr lang="en-US" baseline="0" dirty="0" smtClean="0"/>
              <a:t> Century Skills” that was mentioned in the pre-assessment. These Four C’s are directly embedded into both the Common Core Standards and the ISTE Technology Standards. </a:t>
            </a:r>
          </a:p>
          <a:p>
            <a:endParaRPr lang="en-US" baseline="0" dirty="0" smtClean="0"/>
          </a:p>
          <a:p>
            <a:r>
              <a:rPr lang="en-US" baseline="0" dirty="0" smtClean="0"/>
              <a:t>These standards are provided by the International Society for Technology in Education</a:t>
            </a:r>
          </a:p>
          <a:p>
            <a:endParaRPr lang="en-US" baseline="0" dirty="0" smtClean="0"/>
          </a:p>
          <a:p>
            <a:r>
              <a:rPr lang="en-US" baseline="0" dirty="0" smtClean="0"/>
              <a:t>References:</a:t>
            </a:r>
          </a:p>
          <a:p>
            <a:r>
              <a:rPr lang="en-US" sz="1200" kern="1200" dirty="0" smtClean="0">
                <a:solidFill>
                  <a:schemeClr val="tx1"/>
                </a:solidFill>
                <a:effectLst/>
                <a:latin typeface="+mn-lt"/>
                <a:ea typeface="+mn-ea"/>
                <a:cs typeface="+mn-cs"/>
              </a:rPr>
              <a:t>International Society for Technology in Education (2017). ISTE standards for educators. Retrieved from </a:t>
            </a:r>
            <a:r>
              <a:rPr lang="en-US" sz="1200" u="sng" kern="1200" dirty="0" smtClean="0">
                <a:solidFill>
                  <a:schemeClr val="tx1"/>
                </a:solidFill>
                <a:effectLst/>
                <a:latin typeface="+mn-lt"/>
                <a:ea typeface="+mn-ea"/>
                <a:cs typeface="+mn-cs"/>
                <a:hlinkClick r:id="rId3"/>
              </a:rPr>
              <a:t>http://www.iste.org/standards/for-educators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International Society for Technology in Education (2017). ISTE standards for students. Retrieved from </a:t>
            </a:r>
            <a:r>
              <a:rPr lang="en-US" sz="1200" u="sng" kern="1200" dirty="0" smtClean="0">
                <a:solidFill>
                  <a:schemeClr val="tx1"/>
                </a:solidFill>
                <a:effectLst/>
                <a:latin typeface="+mn-lt"/>
                <a:ea typeface="+mn-ea"/>
                <a:cs typeface="+mn-cs"/>
                <a:hlinkClick r:id="rId4"/>
              </a:rPr>
              <a:t>http://www.iste.org/standards/nets-for-students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18</a:t>
            </a:fld>
            <a:endParaRPr lang="en-US"/>
          </a:p>
        </p:txBody>
      </p:sp>
    </p:spTree>
    <p:extLst>
      <p:ext uri="{BB962C8B-B14F-4D97-AF65-F5344CB8AC3E}">
        <p14:creationId xmlns:p14="http://schemas.microsoft.com/office/powerpoint/2010/main" val="48546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charset="0"/>
                <a:ea typeface="ＭＳ Ｐゴシック" charset="-128"/>
              </a:rPr>
              <a:t>One</a:t>
            </a:r>
            <a:r>
              <a:rPr lang="en-US" altLang="en-US" baseline="0" dirty="0" smtClean="0">
                <a:latin typeface="Times New Roman" charset="0"/>
                <a:ea typeface="ＭＳ Ｐゴシック" charset="-128"/>
              </a:rPr>
              <a:t> or two days prior to training, create a forum on todaysmeet.com. </a:t>
            </a:r>
            <a:r>
              <a:rPr lang="en-US" altLang="en-US" baseline="0" dirty="0" smtClean="0">
                <a:latin typeface="Times New Roman" charset="0"/>
                <a:ea typeface="ＭＳ Ｐゴシック" charset="-128"/>
              </a:rPr>
              <a:t>This </a:t>
            </a:r>
            <a:r>
              <a:rPr lang="en-US" altLang="en-US" baseline="0" dirty="0" smtClean="0">
                <a:latin typeface="Times New Roman" charset="0"/>
                <a:ea typeface="ＭＳ Ｐゴシック" charset="-128"/>
              </a:rPr>
              <a:t>is a website for participants to access quickly and easily to post discussion instead of actually sharing out. </a:t>
            </a:r>
            <a:r>
              <a:rPr lang="en-US" altLang="en-US" baseline="0" dirty="0" smtClean="0">
                <a:latin typeface="Times New Roman" charset="0"/>
                <a:ea typeface="ＭＳ Ｐゴシック" charset="-128"/>
              </a:rPr>
              <a:t>The address above is an example of what you might want to call your meeting space. On </a:t>
            </a:r>
            <a:r>
              <a:rPr lang="en-US" altLang="en-US" baseline="0" dirty="0" smtClean="0">
                <a:latin typeface="Times New Roman" charset="0"/>
                <a:ea typeface="ＭＳ Ｐゴシック" charset="-128"/>
              </a:rPr>
              <a:t>today’s meet, you create a free forum and title it whatever you’d like. For example, rpdc might be what you want title your forum, so the URL address would be todaysmeet.com/rpdc.</a:t>
            </a:r>
          </a:p>
          <a:p>
            <a:endParaRPr lang="en-US" altLang="en-US" baseline="0" dirty="0" smtClean="0">
              <a:latin typeface="Times New Roman" charset="0"/>
              <a:ea typeface="ＭＳ Ｐゴシック" charset="-128"/>
            </a:endParaRPr>
          </a:p>
          <a:p>
            <a:r>
              <a:rPr lang="en-US" altLang="en-US" baseline="0" dirty="0" smtClean="0">
                <a:latin typeface="Times New Roman" charset="0"/>
                <a:ea typeface="ＭＳ Ｐゴシック" charset="-128"/>
              </a:rPr>
              <a:t>Allow approximately 5 minutes for participants to post answers to the question on todaysmeet.com. </a:t>
            </a:r>
            <a:endParaRPr lang="en-US" altLang="en-US" dirty="0" smtClean="0">
              <a:latin typeface="Times New Roman" charset="0"/>
              <a:ea typeface="ＭＳ Ｐゴシック" charset="-128"/>
            </a:endParaRPr>
          </a:p>
        </p:txBody>
      </p:sp>
    </p:spTree>
    <p:extLst>
      <p:ext uri="{BB962C8B-B14F-4D97-AF65-F5344CB8AC3E}">
        <p14:creationId xmlns:p14="http://schemas.microsoft.com/office/powerpoint/2010/main" val="2698870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p:spPr>
        <p:txBody>
          <a:bodyPr>
            <a:normAutofit fontScale="85000" lnSpcReduction="20000"/>
          </a:bodyPr>
          <a:lstStyle/>
          <a:p>
            <a:r>
              <a:rPr lang="en-US" altLang="en-US" dirty="0" smtClean="0">
                <a:latin typeface="Times New Roman" charset="0"/>
                <a:ea typeface="ＭＳ Ｐゴシック" charset="-128"/>
              </a:rPr>
              <a:t>This is the</a:t>
            </a:r>
            <a:r>
              <a:rPr lang="en-US" altLang="en-US" baseline="0" dirty="0" smtClean="0">
                <a:latin typeface="Times New Roman" charset="0"/>
                <a:ea typeface="ＭＳ Ｐゴシック" charset="-128"/>
              </a:rPr>
              <a:t> Framework of 21</a:t>
            </a:r>
            <a:r>
              <a:rPr lang="en-US" altLang="en-US" baseline="30000" dirty="0" smtClean="0">
                <a:latin typeface="Times New Roman" charset="0"/>
                <a:ea typeface="ＭＳ Ｐゴシック" charset="-128"/>
              </a:rPr>
              <a:t>st</a:t>
            </a:r>
            <a:r>
              <a:rPr lang="en-US" altLang="en-US" baseline="0" dirty="0" smtClean="0">
                <a:latin typeface="Times New Roman" charset="0"/>
                <a:ea typeface="ＭＳ Ｐゴシック" charset="-128"/>
              </a:rPr>
              <a:t> Century education. This model answers the questions “What do students need to be successful in the 21</a:t>
            </a:r>
            <a:r>
              <a:rPr lang="en-US" altLang="en-US" baseline="30000" dirty="0" smtClean="0">
                <a:latin typeface="Times New Roman" charset="0"/>
                <a:ea typeface="ＭＳ Ｐゴシック" charset="-128"/>
              </a:rPr>
              <a:t>st</a:t>
            </a:r>
            <a:r>
              <a:rPr lang="en-US" altLang="en-US" baseline="0" dirty="0" smtClean="0">
                <a:latin typeface="Times New Roman" charset="0"/>
                <a:ea typeface="ＭＳ Ｐゴシック" charset="-128"/>
              </a:rPr>
              <a:t> century?”</a:t>
            </a:r>
          </a:p>
          <a:p>
            <a:pPr marL="171450" indent="-171450">
              <a:buFont typeface="Arial" panose="020B0604020202020204" pitchFamily="34" charset="0"/>
              <a:buChar char="•"/>
            </a:pPr>
            <a:r>
              <a:rPr lang="en-US" altLang="en-US" baseline="0" dirty="0" smtClean="0">
                <a:latin typeface="Times New Roman" charset="0"/>
                <a:ea typeface="ＭＳ Ｐゴシック" charset="-128"/>
              </a:rPr>
              <a:t>Life and career skills</a:t>
            </a:r>
          </a:p>
          <a:p>
            <a:pPr marL="171450" indent="-171450">
              <a:buFont typeface="Arial" panose="020B0604020202020204" pitchFamily="34" charset="0"/>
              <a:buChar char="•"/>
            </a:pPr>
            <a:r>
              <a:rPr lang="en-US" altLang="en-US" baseline="0" dirty="0" smtClean="0">
                <a:latin typeface="Times New Roman" charset="0"/>
                <a:ea typeface="ＭＳ Ｐゴシック" charset="-128"/>
              </a:rPr>
              <a:t>Learning and innovation skills</a:t>
            </a:r>
          </a:p>
          <a:p>
            <a:pPr marL="171450" indent="-171450">
              <a:buFont typeface="Arial" panose="020B0604020202020204" pitchFamily="34" charset="0"/>
              <a:buChar char="•"/>
            </a:pPr>
            <a:r>
              <a:rPr lang="en-US" altLang="en-US" baseline="0" dirty="0" smtClean="0">
                <a:latin typeface="Times New Roman" charset="0"/>
                <a:ea typeface="ＭＳ Ｐゴシック" charset="-128"/>
              </a:rPr>
              <a:t>Information, Media, and Technology skills</a:t>
            </a:r>
          </a:p>
          <a:p>
            <a:pPr marL="171450" indent="-171450">
              <a:buFont typeface="Arial" panose="020B0604020202020204" pitchFamily="34" charset="0"/>
              <a:buChar char="•"/>
            </a:pPr>
            <a:r>
              <a:rPr lang="en-US" altLang="en-US" baseline="0" dirty="0" smtClean="0">
                <a:latin typeface="Times New Roman" charset="0"/>
                <a:ea typeface="ＭＳ Ｐゴシック" charset="-128"/>
              </a:rPr>
              <a:t>And these three should all be embedded in the core subjects (three </a:t>
            </a:r>
            <a:r>
              <a:rPr lang="en-US" altLang="en-US" baseline="0" dirty="0" err="1" smtClean="0">
                <a:latin typeface="Times New Roman" charset="0"/>
                <a:ea typeface="ＭＳ Ｐゴシック" charset="-128"/>
              </a:rPr>
              <a:t>Rs</a:t>
            </a:r>
            <a:r>
              <a:rPr lang="en-US" altLang="en-US" baseline="0" dirty="0" smtClean="0">
                <a:latin typeface="Times New Roman" charset="0"/>
                <a:ea typeface="ＭＳ Ｐゴシック" charset="-128"/>
              </a:rPr>
              <a:t>= reading, writing, arithmetic)</a:t>
            </a:r>
          </a:p>
          <a:p>
            <a:pPr marL="0" indent="0">
              <a:buFont typeface="Arial" panose="020B0604020202020204" pitchFamily="34" charset="0"/>
              <a:buNone/>
            </a:pPr>
            <a:endParaRPr lang="en-US" altLang="en-US" baseline="0" dirty="0" smtClean="0">
              <a:latin typeface="Times New Roman" charset="0"/>
              <a:ea typeface="ＭＳ Ｐゴシック" charset="-128"/>
            </a:endParaRPr>
          </a:p>
          <a:p>
            <a:pPr marL="0" indent="0">
              <a:buFont typeface="Arial" panose="020B0604020202020204" pitchFamily="34" charset="0"/>
              <a:buNone/>
            </a:pPr>
            <a:r>
              <a:rPr lang="en-US" altLang="en-US" baseline="0" dirty="0" smtClean="0">
                <a:latin typeface="Times New Roman" charset="0"/>
                <a:ea typeface="ＭＳ Ｐゴシック" charset="-128"/>
              </a:rPr>
              <a:t>Our focus for this training will be on 1. Learning and Innovation Skills, and 2. Information, Media, and Technology Skills in the Core subjects. </a:t>
            </a:r>
          </a:p>
          <a:p>
            <a:pPr marL="171450" indent="-171450">
              <a:buFont typeface="Arial" panose="020B0604020202020204" pitchFamily="34" charset="0"/>
              <a:buChar char="•"/>
            </a:pPr>
            <a:endParaRPr lang="en-US" altLang="en-US" baseline="0" dirty="0" smtClean="0">
              <a:latin typeface="Times New Roman" charset="0"/>
              <a:ea typeface="ＭＳ Ｐゴシック" charset="-128"/>
            </a:endParaRPr>
          </a:p>
          <a:p>
            <a:pPr marL="171450" indent="-171450">
              <a:buFont typeface="Arial" panose="020B0604020202020204" pitchFamily="34" charset="0"/>
              <a:buChar char="•"/>
            </a:pPr>
            <a:r>
              <a:rPr lang="en-US" altLang="en-US" baseline="0" dirty="0" smtClean="0">
                <a:latin typeface="Times New Roman" charset="0"/>
                <a:ea typeface="ＭＳ Ｐゴシック" charset="-128"/>
              </a:rPr>
              <a:t>The Focus of this module “Using Technology in the Classroom” will be on the Learning and Innovation Skills and Information, Media, and Technology Skills.</a:t>
            </a:r>
          </a:p>
          <a:p>
            <a:pPr marL="171450" indent="-171450">
              <a:buFont typeface="Arial" panose="020B0604020202020204" pitchFamily="34" charset="0"/>
              <a:buChar char="•"/>
            </a:pPr>
            <a:endParaRPr lang="en-US" altLang="en-US" baseline="0" dirty="0" smtClean="0">
              <a:latin typeface="Times New Roman" charset="0"/>
              <a:ea typeface="ＭＳ Ｐゴシック" charset="-128"/>
            </a:endParaRPr>
          </a:p>
          <a:p>
            <a:pPr fontAlgn="base"/>
            <a:r>
              <a:rPr lang="en-US" sz="1200" b="0" i="0" kern="1200" dirty="0" smtClean="0">
                <a:solidFill>
                  <a:schemeClr val="tx1"/>
                </a:solidFill>
                <a:effectLst/>
                <a:latin typeface="+mn-lt"/>
                <a:ea typeface="+mn-ea"/>
                <a:cs typeface="+mn-cs"/>
              </a:rPr>
              <a:t>The Framework presents a holistic view of 21st century teaching and learning that combines a discrete focus on 21st century student outcomes (a blending of specific skills, content knowledge, expertise and literacies) with innovative support systems to help students master the multi-dimensional abilities required of them in the 21st century and beyond.</a:t>
            </a:r>
          </a:p>
          <a:p>
            <a:r>
              <a:rPr lang="en-US" sz="1200" b="0" i="0" kern="1200" dirty="0" smtClean="0">
                <a:solidFill>
                  <a:schemeClr val="tx1"/>
                </a:solidFill>
                <a:effectLst/>
                <a:latin typeface="+mn-lt"/>
                <a:ea typeface="+mn-ea"/>
                <a:cs typeface="+mn-cs"/>
              </a:rPr>
              <a:t>The key elements of 21st century learning are represented in the graphic and descriptions below. The graphic represents both 21st century </a:t>
            </a:r>
            <a:r>
              <a:rPr lang="en-US" sz="1200" b="1" i="0" kern="1200" dirty="0" smtClean="0">
                <a:solidFill>
                  <a:schemeClr val="tx1"/>
                </a:solidFill>
                <a:effectLst/>
                <a:latin typeface="+mn-lt"/>
                <a:ea typeface="+mn-ea"/>
                <a:cs typeface="+mn-cs"/>
              </a:rPr>
              <a:t>student outcomes</a:t>
            </a:r>
            <a:r>
              <a:rPr lang="en-US" sz="1200" b="0" i="0" kern="1200" dirty="0" smtClean="0">
                <a:solidFill>
                  <a:schemeClr val="tx1"/>
                </a:solidFill>
                <a:effectLst/>
                <a:latin typeface="+mn-lt"/>
                <a:ea typeface="+mn-ea"/>
                <a:cs typeface="+mn-cs"/>
              </a:rPr>
              <a:t> (as represented by the arches of the rainbow) and 21st century learning </a:t>
            </a:r>
            <a:r>
              <a:rPr lang="en-US" sz="1200" b="1" i="0" kern="1200" dirty="0" smtClean="0">
                <a:solidFill>
                  <a:schemeClr val="tx1"/>
                </a:solidFill>
                <a:effectLst/>
                <a:latin typeface="+mn-lt"/>
                <a:ea typeface="+mn-ea"/>
                <a:cs typeface="+mn-cs"/>
              </a:rPr>
              <a:t>support systems </a:t>
            </a:r>
            <a:r>
              <a:rPr lang="en-US" sz="1200" b="0" i="0" kern="1200" dirty="0" smtClean="0">
                <a:solidFill>
                  <a:schemeClr val="tx1"/>
                </a:solidFill>
                <a:effectLst/>
                <a:latin typeface="+mn-lt"/>
                <a:ea typeface="+mn-ea"/>
                <a:cs typeface="+mn-cs"/>
              </a:rPr>
              <a:t>(as represented by the pools at the bottom). </a:t>
            </a:r>
          </a:p>
          <a:p>
            <a:endParaRPr lang="en-US" altLang="en-US" sz="1200" b="0" i="0" kern="1200" baseline="0" dirty="0" smtClean="0">
              <a:solidFill>
                <a:schemeClr val="tx1"/>
              </a:solidFill>
              <a:effectLst/>
              <a:latin typeface="+mn-lt"/>
              <a:ea typeface="+mn-ea"/>
              <a:cs typeface="+mn-cs"/>
            </a:endParaRPr>
          </a:p>
          <a:p>
            <a:r>
              <a:rPr lang="en-US" altLang="en-US" baseline="0" dirty="0" smtClean="0">
                <a:latin typeface="Times New Roman" charset="0"/>
                <a:ea typeface="ＭＳ Ｐゴシック" charset="-128"/>
              </a:rPr>
              <a:t>This model comes from p21.org. The </a:t>
            </a:r>
            <a:r>
              <a:rPr lang="en-US" altLang="en-US" i="1" baseline="0" dirty="0" smtClean="0">
                <a:latin typeface="Times New Roman" charset="0"/>
                <a:ea typeface="ＭＳ Ｐゴシック" charset="-128"/>
              </a:rPr>
              <a:t>Partnership for 21</a:t>
            </a:r>
            <a:r>
              <a:rPr lang="en-US" altLang="en-US" i="1" baseline="30000" dirty="0" smtClean="0">
                <a:latin typeface="Times New Roman" charset="0"/>
                <a:ea typeface="ＭＳ Ｐゴシック" charset="-128"/>
              </a:rPr>
              <a:t>st</a:t>
            </a:r>
            <a:r>
              <a:rPr lang="en-US" altLang="en-US" i="1" baseline="0" dirty="0" smtClean="0">
                <a:latin typeface="Times New Roman" charset="0"/>
                <a:ea typeface="ＭＳ Ｐゴシック" charset="-128"/>
              </a:rPr>
              <a:t> Century Skills</a:t>
            </a:r>
            <a:r>
              <a:rPr lang="en-US" altLang="en-US" baseline="0" dirty="0" smtClean="0">
                <a:latin typeface="Times New Roman" charset="0"/>
                <a:ea typeface="ＭＳ Ｐゴシック" charset="-128"/>
              </a:rPr>
              <a:t>, whose mission is “to </a:t>
            </a:r>
            <a:r>
              <a:rPr lang="en-US" sz="1200" b="0" i="0" kern="1200" dirty="0" smtClean="0">
                <a:solidFill>
                  <a:schemeClr val="tx1"/>
                </a:solidFill>
                <a:effectLst/>
                <a:latin typeface="+mn-lt"/>
                <a:ea typeface="+mn-ea"/>
                <a:cs typeface="+mn-cs"/>
              </a:rPr>
              <a:t>serve as a catalyst to position 21st century readiness at the center of US K12 education by building collaborative partnerships among education, business, community and government leaders.”</a:t>
            </a:r>
          </a:p>
          <a:p>
            <a:endParaRPr lang="en-US" altLang="en-US" sz="1200" b="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kern="1200" dirty="0" smtClean="0">
                <a:solidFill>
                  <a:schemeClr val="tx1"/>
                </a:solidFill>
                <a:effectLst/>
                <a:latin typeface="+mn-lt"/>
                <a:ea typeface="+mn-ea"/>
                <a:cs typeface="+mn-cs"/>
              </a:rPr>
              <a:t>Reference:</a:t>
            </a:r>
            <a:r>
              <a:rPr lang="en-US" altLang="en-US" sz="1200" b="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Framework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Retrieved from </a:t>
            </a:r>
            <a:r>
              <a:rPr lang="en-US" sz="1200" u="sng" kern="1200" dirty="0" smtClean="0">
                <a:solidFill>
                  <a:schemeClr val="tx1"/>
                </a:solidFill>
                <a:effectLst/>
                <a:latin typeface="+mn-lt"/>
                <a:ea typeface="+mn-ea"/>
                <a:cs typeface="+mn-cs"/>
                <a:hlinkClick r:id="rId3"/>
              </a:rPr>
              <a:t>http://www.p21.org/our-work/p21-framework</a:t>
            </a:r>
            <a:r>
              <a:rPr lang="en-US" sz="1200" kern="1200" dirty="0" smtClean="0">
                <a:solidFill>
                  <a:schemeClr val="tx1"/>
                </a:solidFill>
                <a:effectLst/>
                <a:latin typeface="+mn-lt"/>
                <a:ea typeface="+mn-ea"/>
                <a:cs typeface="+mn-cs"/>
              </a:rPr>
              <a:t>. </a:t>
            </a:r>
          </a:p>
          <a:p>
            <a:endParaRPr lang="en-US" altLang="en-US" dirty="0" smtClean="0">
              <a:latin typeface="Times New Roman" charset="0"/>
              <a:ea typeface="ＭＳ Ｐゴシック" charset="-128"/>
            </a:endParaRPr>
          </a:p>
        </p:txBody>
      </p:sp>
    </p:spTree>
    <p:extLst>
      <p:ext uri="{BB962C8B-B14F-4D97-AF65-F5344CB8AC3E}">
        <p14:creationId xmlns:p14="http://schemas.microsoft.com/office/powerpoint/2010/main" val="4220324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charset="0"/>
                <a:ea typeface="ＭＳ Ｐゴシック" charset="-128"/>
              </a:rPr>
              <a:t>Partnership for 21</a:t>
            </a:r>
            <a:r>
              <a:rPr lang="en-US" altLang="en-US" baseline="30000" dirty="0" smtClean="0">
                <a:latin typeface="Times New Roman" charset="0"/>
                <a:ea typeface="ＭＳ Ｐゴシック" charset="-128"/>
              </a:rPr>
              <a:t>st</a:t>
            </a:r>
            <a:r>
              <a:rPr lang="en-US" altLang="en-US" dirty="0" smtClean="0">
                <a:latin typeface="Times New Roman" charset="0"/>
                <a:ea typeface="ＭＳ Ｐゴシック" charset="-128"/>
              </a:rPr>
              <a:t> Century Skills drills those</a:t>
            </a:r>
            <a:r>
              <a:rPr lang="en-US" altLang="en-US" baseline="0" dirty="0" smtClean="0">
                <a:latin typeface="Times New Roman" charset="0"/>
                <a:ea typeface="ＭＳ Ｐゴシック" charset="-128"/>
              </a:rPr>
              <a:t> three necessary components for 21</a:t>
            </a:r>
            <a:r>
              <a:rPr lang="en-US" altLang="en-US" baseline="30000" dirty="0" smtClean="0">
                <a:latin typeface="Times New Roman" charset="0"/>
                <a:ea typeface="ＭＳ Ｐゴシック" charset="-128"/>
              </a:rPr>
              <a:t>st</a:t>
            </a:r>
            <a:r>
              <a:rPr lang="en-US" altLang="en-US" baseline="0" dirty="0" smtClean="0">
                <a:latin typeface="Times New Roman" charset="0"/>
                <a:ea typeface="ＭＳ Ｐゴシック" charset="-128"/>
              </a:rPr>
              <a:t> Century education down a bit further. </a:t>
            </a:r>
          </a:p>
          <a:p>
            <a:pPr marL="171450" indent="-171450">
              <a:buFont typeface="Arial" panose="020B0604020202020204" pitchFamily="34" charset="0"/>
              <a:buChar char="•"/>
            </a:pPr>
            <a:r>
              <a:rPr lang="en-US" altLang="en-US" baseline="0" dirty="0" smtClean="0">
                <a:latin typeface="Times New Roman" charset="0"/>
                <a:ea typeface="ＭＳ Ｐゴシック" charset="-128"/>
              </a:rPr>
              <a:t>Learning and innovation focuses on the 4 Cs listed in gold</a:t>
            </a:r>
          </a:p>
          <a:p>
            <a:pPr marL="171450" indent="-171450">
              <a:buFont typeface="Arial" panose="020B0604020202020204" pitchFamily="34" charset="0"/>
              <a:buChar char="•"/>
            </a:pPr>
            <a:r>
              <a:rPr lang="en-US" altLang="en-US" baseline="0" dirty="0" smtClean="0">
                <a:latin typeface="Times New Roman" charset="0"/>
                <a:ea typeface="ＭＳ Ｐゴシック" charset="-128"/>
              </a:rPr>
              <a:t>Information, Media, and Technology focuses on the skills in blue</a:t>
            </a:r>
          </a:p>
          <a:p>
            <a:pPr marL="0" indent="0">
              <a:buFont typeface="Arial" panose="020B0604020202020204" pitchFamily="34" charset="0"/>
              <a:buNone/>
            </a:pPr>
            <a:endParaRPr lang="en-US" altLang="en-US" baseline="0" dirty="0" smtClean="0">
              <a:latin typeface="Times New Roman" charset="0"/>
              <a:ea typeface="ＭＳ Ｐゴシック" charset="-128"/>
            </a:endParaRPr>
          </a:p>
          <a:p>
            <a:pPr marL="0" indent="0">
              <a:buFont typeface="Arial" panose="020B0604020202020204" pitchFamily="34" charset="0"/>
              <a:buNone/>
            </a:pPr>
            <a:r>
              <a:rPr lang="en-US" altLang="en-US" baseline="0" dirty="0" smtClean="0">
                <a:latin typeface="Times New Roman" charset="0"/>
                <a:ea typeface="ＭＳ Ｐゴシック" charset="-128"/>
              </a:rPr>
              <a:t>*ICT stands for Information, Communication, Technology.</a:t>
            </a:r>
          </a:p>
          <a:p>
            <a:pPr marL="0" indent="0">
              <a:buFont typeface="Arial" panose="020B0604020202020204" pitchFamily="34" charset="0"/>
              <a:buNone/>
            </a:pPr>
            <a:endParaRPr lang="en-US" altLang="en-US" baseline="0" dirty="0" smtClean="0">
              <a:latin typeface="Times New Roman"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200" b="0" i="0" kern="1200" dirty="0" smtClean="0">
                <a:solidFill>
                  <a:schemeClr val="tx1"/>
                </a:solidFill>
                <a:effectLst/>
                <a:latin typeface="+mn-lt"/>
                <a:ea typeface="+mn-ea"/>
                <a:cs typeface="+mn-cs"/>
              </a:rPr>
              <a:t>Reference:</a:t>
            </a:r>
            <a:r>
              <a:rPr lang="en-US" altLang="en-US" sz="1200" b="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Framework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Retrieved from </a:t>
            </a:r>
            <a:r>
              <a:rPr lang="en-US" sz="1200" u="sng" kern="1200" dirty="0" smtClean="0">
                <a:solidFill>
                  <a:schemeClr val="tx1"/>
                </a:solidFill>
                <a:effectLst/>
                <a:latin typeface="+mn-lt"/>
                <a:ea typeface="+mn-ea"/>
                <a:cs typeface="+mn-cs"/>
                <a:hlinkClick r:id="rId3"/>
              </a:rPr>
              <a:t>http://www.p21.org/our-work/p21-framework</a:t>
            </a: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altLang="en-US" dirty="0" smtClean="0">
              <a:latin typeface="Times New Roman" charset="0"/>
              <a:ea typeface="ＭＳ Ｐゴシック" charset="-128"/>
            </a:endParaRPr>
          </a:p>
        </p:txBody>
      </p:sp>
    </p:spTree>
    <p:extLst>
      <p:ext uri="{BB962C8B-B14F-4D97-AF65-F5344CB8AC3E}">
        <p14:creationId xmlns:p14="http://schemas.microsoft.com/office/powerpoint/2010/main" val="132822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training on technology, it is important for participants to bring laptops or tablets to the training. </a:t>
            </a:r>
            <a:r>
              <a:rPr lang="en-US" smtClean="0"/>
              <a:t>Ask participants if they are a one-computer per classroom school or a 1:1 school, then you can tailor examples to meet the needs of your learners. </a:t>
            </a:r>
          </a:p>
          <a:p>
            <a:endParaRPr lang="en-US"/>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a:t>
            </a:fld>
            <a:endParaRPr lang="en-US"/>
          </a:p>
        </p:txBody>
      </p:sp>
    </p:spTree>
    <p:extLst>
      <p:ext uri="{BB962C8B-B14F-4D97-AF65-F5344CB8AC3E}">
        <p14:creationId xmlns:p14="http://schemas.microsoft.com/office/powerpoint/2010/main" val="3261463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teacher should model these four skills and provide ample opportunities for students to demonstrate while using technology.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kern="1200" dirty="0" smtClean="0">
                <a:solidFill>
                  <a:schemeClr val="tx1"/>
                </a:solidFill>
                <a:effectLst/>
                <a:latin typeface="+mn-lt"/>
                <a:ea typeface="+mn-ea"/>
                <a:cs typeface="+mn-cs"/>
              </a:rPr>
              <a:t>Reference:</a:t>
            </a:r>
            <a:r>
              <a:rPr lang="en-US" altLang="en-US" sz="1200" b="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Framework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Retrieved from </a:t>
            </a:r>
            <a:r>
              <a:rPr lang="en-US" sz="1200" u="sng" kern="1200" dirty="0" smtClean="0">
                <a:solidFill>
                  <a:schemeClr val="tx1"/>
                </a:solidFill>
                <a:effectLst/>
                <a:latin typeface="+mn-lt"/>
                <a:ea typeface="+mn-ea"/>
                <a:cs typeface="+mn-cs"/>
                <a:hlinkClick r:id="rId3"/>
              </a:rPr>
              <a:t>http://www.p21.org/our-work/p21-framework</a:t>
            </a:r>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22</a:t>
            </a:fld>
            <a:endParaRPr lang="en-US"/>
          </a:p>
        </p:txBody>
      </p:sp>
    </p:spTree>
    <p:extLst>
      <p:ext uri="{BB962C8B-B14F-4D97-AF65-F5344CB8AC3E}">
        <p14:creationId xmlns:p14="http://schemas.microsoft.com/office/powerpoint/2010/main" val="1107860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(2011).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map designed in cooperation with the nation’s math educators [PDF]. Retrieved from </a:t>
            </a:r>
            <a:r>
              <a:rPr lang="en-US" sz="1200" u="sng" kern="1200" dirty="0" smtClean="0">
                <a:solidFill>
                  <a:schemeClr val="tx1"/>
                </a:solidFill>
                <a:effectLst/>
                <a:latin typeface="+mn-lt"/>
                <a:ea typeface="+mn-ea"/>
                <a:cs typeface="+mn-cs"/>
                <a:hlinkClick r:id="rId3"/>
              </a:rPr>
              <a:t>http://www.p21.org/storage/documents/P21_Math_Map.pdf</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23</a:t>
            </a:fld>
            <a:endParaRPr lang="en-US"/>
          </a:p>
        </p:txBody>
      </p:sp>
    </p:spTree>
    <p:extLst>
      <p:ext uri="{BB962C8B-B14F-4D97-AF65-F5344CB8AC3E}">
        <p14:creationId xmlns:p14="http://schemas.microsoft.com/office/powerpoint/2010/main" val="3782545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(2011).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map designed in cooperation with the nation’s math educators [PDF]. Retrieved from </a:t>
            </a:r>
            <a:r>
              <a:rPr lang="en-US" sz="1200" u="sng" kern="1200" dirty="0" smtClean="0">
                <a:solidFill>
                  <a:schemeClr val="tx1"/>
                </a:solidFill>
                <a:effectLst/>
                <a:latin typeface="+mn-lt"/>
                <a:ea typeface="+mn-ea"/>
                <a:cs typeface="+mn-cs"/>
                <a:hlinkClick r:id="rId3"/>
              </a:rPr>
              <a:t>http://www.p21.org/storage/documents/P21_Math_Map.pdf</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24</a:t>
            </a:fld>
            <a:endParaRPr lang="en-US"/>
          </a:p>
        </p:txBody>
      </p:sp>
    </p:spTree>
    <p:extLst>
      <p:ext uri="{BB962C8B-B14F-4D97-AF65-F5344CB8AC3E}">
        <p14:creationId xmlns:p14="http://schemas.microsoft.com/office/powerpoint/2010/main" val="278321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(2011).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map designed in cooperation with the nation’s math educators [PDF]. Retrieved from </a:t>
            </a:r>
            <a:r>
              <a:rPr lang="en-US" sz="1200" u="sng" kern="1200" dirty="0" smtClean="0">
                <a:solidFill>
                  <a:schemeClr val="tx1"/>
                </a:solidFill>
                <a:effectLst/>
                <a:latin typeface="+mn-lt"/>
                <a:ea typeface="+mn-ea"/>
                <a:cs typeface="+mn-cs"/>
                <a:hlinkClick r:id="rId3"/>
              </a:rPr>
              <a:t>http://www.p21.org/storage/documents/P21_Math_Map.pdf</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25</a:t>
            </a:fld>
            <a:endParaRPr lang="en-US"/>
          </a:p>
        </p:txBody>
      </p:sp>
    </p:spTree>
    <p:extLst>
      <p:ext uri="{BB962C8B-B14F-4D97-AF65-F5344CB8AC3E}">
        <p14:creationId xmlns:p14="http://schemas.microsoft.com/office/powerpoint/2010/main" val="4019894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(2011).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map designed in cooperation with the nation’s math educators [PDF]. Retrieved from </a:t>
            </a:r>
            <a:r>
              <a:rPr lang="en-US" sz="1200" u="sng" kern="1200" dirty="0" smtClean="0">
                <a:solidFill>
                  <a:schemeClr val="tx1"/>
                </a:solidFill>
                <a:effectLst/>
                <a:latin typeface="+mn-lt"/>
                <a:ea typeface="+mn-ea"/>
                <a:cs typeface="+mn-cs"/>
                <a:hlinkClick r:id="rId3"/>
              </a:rPr>
              <a:t>http://www.p21.org/storage/documents/P21_Math_Map.pdf</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26</a:t>
            </a:fld>
            <a:endParaRPr lang="en-US"/>
          </a:p>
        </p:txBody>
      </p:sp>
    </p:spTree>
    <p:extLst>
      <p:ext uri="{BB962C8B-B14F-4D97-AF65-F5344CB8AC3E}">
        <p14:creationId xmlns:p14="http://schemas.microsoft.com/office/powerpoint/2010/main" val="2390581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participants</a:t>
            </a:r>
            <a:r>
              <a:rPr lang="en-US" baseline="0" dirty="0" smtClean="0"/>
              <a:t> time to brainstorm how they use the Four Cs in their classroom. Either have participants write ideas on paper or post-it notes to share out, or create a blog for participants to respond to. Using a blog allows participants to have access to those ideas after the meeting. Blogspot.com by Google is an excellent choice.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27</a:t>
            </a:fld>
            <a:endParaRPr lang="en-US"/>
          </a:p>
        </p:txBody>
      </p:sp>
    </p:spTree>
    <p:extLst>
      <p:ext uri="{BB962C8B-B14F-4D97-AF65-F5344CB8AC3E}">
        <p14:creationId xmlns:p14="http://schemas.microsoft.com/office/powerpoint/2010/main" val="92802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move into the Information, Media, and Technology Skills to support the Core subjects.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kern="1200" dirty="0" smtClean="0">
                <a:solidFill>
                  <a:schemeClr val="tx1"/>
                </a:solidFill>
                <a:effectLst/>
                <a:latin typeface="+mn-lt"/>
                <a:ea typeface="+mn-ea"/>
                <a:cs typeface="+mn-cs"/>
              </a:rPr>
              <a:t>Reference:</a:t>
            </a:r>
            <a:r>
              <a:rPr lang="en-US" altLang="en-US" sz="1200" b="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Framework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Retrieved from </a:t>
            </a:r>
            <a:r>
              <a:rPr lang="en-US" sz="1200" u="sng" kern="1200" dirty="0" smtClean="0">
                <a:solidFill>
                  <a:schemeClr val="tx1"/>
                </a:solidFill>
                <a:effectLst/>
                <a:latin typeface="+mn-lt"/>
                <a:ea typeface="+mn-ea"/>
                <a:cs typeface="+mn-cs"/>
                <a:hlinkClick r:id="rId3"/>
              </a:rPr>
              <a:t>http://www.p21.org/our-work/p21-framework</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28</a:t>
            </a:fld>
            <a:endParaRPr lang="en-US"/>
          </a:p>
        </p:txBody>
      </p:sp>
    </p:spTree>
    <p:extLst>
      <p:ext uri="{BB962C8B-B14F-4D97-AF65-F5344CB8AC3E}">
        <p14:creationId xmlns:p14="http://schemas.microsoft.com/office/powerpoint/2010/main" val="2821065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teacher should model these three skills and provide ample opportunities for students to demonstrate using technology. </a:t>
            </a:r>
          </a:p>
          <a:p>
            <a:endParaRPr lang="en-US" baseline="0" dirty="0" smtClean="0"/>
          </a:p>
          <a:p>
            <a:r>
              <a:rPr lang="en-US" baseline="0" dirty="0" smtClean="0"/>
              <a:t>*ICT stands for Information, Communication, and Technology</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29</a:t>
            </a:fld>
            <a:endParaRPr lang="en-US"/>
          </a:p>
        </p:txBody>
      </p:sp>
    </p:spTree>
    <p:extLst>
      <p:ext uri="{BB962C8B-B14F-4D97-AF65-F5344CB8AC3E}">
        <p14:creationId xmlns:p14="http://schemas.microsoft.com/office/powerpoint/2010/main" val="110786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(2011).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map designed in cooperation with the nation’s math educators [PDF]. Retrieved from </a:t>
            </a:r>
            <a:r>
              <a:rPr lang="en-US" sz="1200" u="sng" kern="1200" dirty="0" smtClean="0">
                <a:solidFill>
                  <a:schemeClr val="tx1"/>
                </a:solidFill>
                <a:effectLst/>
                <a:latin typeface="+mn-lt"/>
                <a:ea typeface="+mn-ea"/>
                <a:cs typeface="+mn-cs"/>
                <a:hlinkClick r:id="rId3"/>
              </a:rPr>
              <a:t>http://www.p21.org/storage/documents/P21_Math_Map.pdf</a:t>
            </a:r>
            <a:r>
              <a:rPr lang="en-US" sz="1200" kern="1200" dirty="0" smtClean="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30</a:t>
            </a:fld>
            <a:endParaRPr lang="en-US"/>
          </a:p>
        </p:txBody>
      </p:sp>
    </p:spTree>
    <p:extLst>
      <p:ext uri="{BB962C8B-B14F-4D97-AF65-F5344CB8AC3E}">
        <p14:creationId xmlns:p14="http://schemas.microsoft.com/office/powerpoint/2010/main" val="2216508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(2011).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map designed in cooperation with the nation’s math educators [PDF]. Retrieved from </a:t>
            </a:r>
            <a:r>
              <a:rPr lang="en-US" sz="1200" u="sng" kern="1200" dirty="0" smtClean="0">
                <a:solidFill>
                  <a:schemeClr val="tx1"/>
                </a:solidFill>
                <a:effectLst/>
                <a:latin typeface="+mn-lt"/>
                <a:ea typeface="+mn-ea"/>
                <a:cs typeface="+mn-cs"/>
                <a:hlinkClick r:id="rId3"/>
              </a:rPr>
              <a:t>http://www.p21.org/storage/documents/P21_Math_Map.pdf</a:t>
            </a:r>
            <a:r>
              <a:rPr lang="en-US" sz="1200" kern="1200" dirty="0" smtClean="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31</a:t>
            </a:fld>
            <a:endParaRPr lang="en-US"/>
          </a:p>
        </p:txBody>
      </p:sp>
    </p:spTree>
    <p:extLst>
      <p:ext uri="{BB962C8B-B14F-4D97-AF65-F5344CB8AC3E}">
        <p14:creationId xmlns:p14="http://schemas.microsoft.com/office/powerpoint/2010/main" val="65975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Introduction of trainers.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a:t>
            </a:fld>
            <a:endParaRPr lang="en-US"/>
          </a:p>
        </p:txBody>
      </p:sp>
    </p:spTree>
    <p:extLst>
      <p:ext uri="{BB962C8B-B14F-4D97-AF65-F5344CB8AC3E}">
        <p14:creationId xmlns:p14="http://schemas.microsoft.com/office/powerpoint/2010/main" val="2874792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smtClean="0">
                <a:solidFill>
                  <a:schemeClr val="tx1"/>
                </a:solidFill>
                <a:effectLst/>
                <a:latin typeface="+mn-lt"/>
                <a:ea typeface="+mn-ea"/>
                <a:cs typeface="+mn-cs"/>
              </a:rPr>
              <a:t>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Learning [P21] (2011).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map designed in cooperation with the nation’s math educators [PDF]. Retrieved from </a:t>
            </a:r>
            <a:r>
              <a:rPr lang="en-US" sz="1200" u="sng" kern="1200" dirty="0" smtClean="0">
                <a:solidFill>
                  <a:schemeClr val="tx1"/>
                </a:solidFill>
                <a:effectLst/>
                <a:latin typeface="+mn-lt"/>
                <a:ea typeface="+mn-ea"/>
                <a:cs typeface="+mn-cs"/>
                <a:hlinkClick r:id="rId3"/>
              </a:rPr>
              <a:t>http://www.p21.org/storage/documents/P21_Math_Map.pdf</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32</a:t>
            </a:fld>
            <a:endParaRPr lang="en-US"/>
          </a:p>
        </p:txBody>
      </p:sp>
    </p:spTree>
    <p:extLst>
      <p:ext uri="{BB962C8B-B14F-4D97-AF65-F5344CB8AC3E}">
        <p14:creationId xmlns:p14="http://schemas.microsoft.com/office/powerpoint/2010/main" val="1093117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participants</a:t>
            </a:r>
            <a:r>
              <a:rPr lang="en-US" baseline="0" dirty="0" smtClean="0"/>
              <a:t> time to brainstorm how they use the digital literacy skills in their classroom. Either have participants write ideas on paper or post-it notes to share out, or create a blog for participants to respond to. Using a blog allows participants to have access to those ideas after the meeting. Blogspot.com by Google is an excellent choice.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33</a:t>
            </a:fld>
            <a:endParaRPr lang="en-US"/>
          </a:p>
        </p:txBody>
      </p:sp>
    </p:spTree>
    <p:extLst>
      <p:ext uri="{BB962C8B-B14F-4D97-AF65-F5344CB8AC3E}">
        <p14:creationId xmlns:p14="http://schemas.microsoft.com/office/powerpoint/2010/main" val="92802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Pyramids to drive technology integration</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35</a:t>
            </a:fld>
            <a:endParaRPr lang="en-US"/>
          </a:p>
        </p:txBody>
      </p:sp>
    </p:spTree>
    <p:extLst>
      <p:ext uri="{BB962C8B-B14F-4D97-AF65-F5344CB8AC3E}">
        <p14:creationId xmlns:p14="http://schemas.microsoft.com/office/powerpoint/2010/main" val="3461505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a:t>
            </a:r>
            <a:r>
              <a:rPr lang="en-US" baseline="0" dirty="0" smtClean="0"/>
              <a:t> 35-38 can be presented fairly quickly. This doesn’t need a lot of processing time.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36</a:t>
            </a:fld>
            <a:endParaRPr lang="en-US"/>
          </a:p>
        </p:txBody>
      </p:sp>
    </p:spTree>
    <p:extLst>
      <p:ext uri="{BB962C8B-B14F-4D97-AF65-F5344CB8AC3E}">
        <p14:creationId xmlns:p14="http://schemas.microsoft.com/office/powerpoint/2010/main" val="3522133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participants a few moments to contemplate,</a:t>
            </a:r>
            <a:r>
              <a:rPr lang="en-US" baseline="0" dirty="0" smtClean="0"/>
              <a:t> and then ask for some suggestions. </a:t>
            </a:r>
          </a:p>
          <a:p>
            <a:endParaRPr lang="en-US" baseline="0" dirty="0" smtClean="0"/>
          </a:p>
          <a:p>
            <a:r>
              <a:rPr lang="en-US" baseline="0" dirty="0" smtClean="0"/>
              <a:t>Answer: If we are preparing students for jobs not yet created, and to use technology not yet invented, then we need to teach kids how to use a variety of technology applications so they have a wider knowledge base to work with.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37</a:t>
            </a:fld>
            <a:endParaRPr lang="en-US"/>
          </a:p>
        </p:txBody>
      </p:sp>
    </p:spTree>
    <p:extLst>
      <p:ext uri="{BB962C8B-B14F-4D97-AF65-F5344CB8AC3E}">
        <p14:creationId xmlns:p14="http://schemas.microsoft.com/office/powerpoint/2010/main" val="3609654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 to post on today’s meet their personal definition of digital citizenship. Then click to take away the blue square</a:t>
            </a:r>
            <a:r>
              <a:rPr lang="en-US" baseline="0" dirty="0" smtClean="0"/>
              <a:t> to reveal the</a:t>
            </a:r>
            <a:r>
              <a:rPr lang="en-US" dirty="0" smtClean="0"/>
              <a:t> definition of</a:t>
            </a:r>
            <a:r>
              <a:rPr lang="en-US" baseline="0" dirty="0" smtClean="0"/>
              <a:t> Digital Citizenship. Ask participants why it is important to teach digital citizenship to students.</a:t>
            </a:r>
            <a:endParaRPr lang="en-US" dirty="0" smtClean="0"/>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Reference: </a:t>
            </a:r>
            <a:r>
              <a:rPr lang="en-US" sz="1200" kern="1200" dirty="0" err="1" smtClean="0">
                <a:solidFill>
                  <a:schemeClr val="tx1"/>
                </a:solidFill>
                <a:effectLst/>
                <a:latin typeface="+mn-lt"/>
                <a:ea typeface="+mn-ea"/>
                <a:cs typeface="+mn-cs"/>
              </a:rPr>
              <a:t>Ribble</a:t>
            </a:r>
            <a:r>
              <a:rPr lang="en-US" sz="1200" kern="1200" dirty="0" smtClean="0">
                <a:solidFill>
                  <a:schemeClr val="tx1"/>
                </a:solidFill>
                <a:effectLst/>
                <a:latin typeface="+mn-lt"/>
                <a:ea typeface="+mn-ea"/>
                <a:cs typeface="+mn-cs"/>
              </a:rPr>
              <a:t>, M. (2017). Digital citizenship: Using technology appropriate [web page]. Retrieved from </a:t>
            </a:r>
            <a:r>
              <a:rPr lang="en-US" sz="1200" u="sng" kern="1200" dirty="0" smtClean="0">
                <a:solidFill>
                  <a:schemeClr val="tx1"/>
                </a:solidFill>
                <a:effectLst/>
                <a:latin typeface="+mn-lt"/>
                <a:ea typeface="+mn-ea"/>
                <a:cs typeface="+mn-cs"/>
                <a:hlinkClick r:id="rId3"/>
              </a:rPr>
              <a:t>http://www.digitalcitizenship.net/</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40</a:t>
            </a:fld>
            <a:endParaRPr lang="en-US"/>
          </a:p>
        </p:txBody>
      </p:sp>
    </p:spTree>
    <p:extLst>
      <p:ext uri="{BB962C8B-B14F-4D97-AF65-F5344CB8AC3E}">
        <p14:creationId xmlns:p14="http://schemas.microsoft.com/office/powerpoint/2010/main" val="1898299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 and move into groups of four</a:t>
            </a:r>
            <a:r>
              <a:rPr lang="en-US" baseline="0" dirty="0" smtClean="0"/>
              <a:t> and number off 1-4. (1-Cyberbulling; 2-Digital Footprint; 3- Protecting Privacy; 4-Intellectual Property). Individually ask participants to first write a definition their topic and then explain why it is important to teach students about this topic.</a:t>
            </a:r>
          </a:p>
          <a:p>
            <a:endParaRPr lang="en-US" baseline="0" dirty="0" smtClean="0"/>
          </a:p>
          <a:p>
            <a:r>
              <a:rPr lang="en-US" baseline="0" dirty="0" smtClean="0"/>
              <a:t>[Example, Intellectual property could be defined as material that a person has put time and effort to create, like a blog, for instance. While it is available to read on the internet, it isn’t right to copy and paste the text of a blog and pass it off as one’s own work. It is important to teach students so they won’t run in to copyright issues</a:t>
            </a:r>
            <a:r>
              <a:rPr lang="en-US" baseline="0" dirty="0" smtClean="0"/>
              <a:t>.]</a:t>
            </a:r>
          </a:p>
          <a:p>
            <a:endParaRPr lang="en-US" baseline="0" dirty="0" smtClean="0"/>
          </a:p>
          <a:p>
            <a:r>
              <a:rPr lang="en-US" baseline="0" dirty="0" smtClean="0"/>
              <a:t>Reference: EGUSD Digital Citizenship (2017). EGUSD digital citizenship: Resources for 21</a:t>
            </a:r>
            <a:r>
              <a:rPr lang="en-US" baseline="30000" dirty="0" smtClean="0"/>
              <a:t>st</a:t>
            </a:r>
            <a:r>
              <a:rPr lang="en-US" baseline="0" dirty="0" smtClean="0"/>
              <a:t> century teaching and learning [blog post]. </a:t>
            </a:r>
            <a:r>
              <a:rPr lang="en-US" baseline="0" dirty="0" err="1" smtClean="0"/>
              <a:t>Edublogs</a:t>
            </a:r>
            <a:r>
              <a:rPr lang="en-US" baseline="0" dirty="0" smtClean="0"/>
              <a:t> Campus. Retrieved from: http://blogs.egusd.net/digitalcitizenship/about/.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41</a:t>
            </a:fld>
            <a:endParaRPr lang="en-US"/>
          </a:p>
        </p:txBody>
      </p:sp>
    </p:spTree>
    <p:extLst>
      <p:ext uri="{BB962C8B-B14F-4D97-AF65-F5344CB8AC3E}">
        <p14:creationId xmlns:p14="http://schemas.microsoft.com/office/powerpoint/2010/main" val="1821528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this digital citizenship pledge as a handout for participants. This is just a sample pledge that participants could use. For PBS Schools, they might take time to make these positive statements instead of using the words “I will not…” Also, participants might want to create their own pledge for their schools, or work with a team of teachers</a:t>
            </a:r>
            <a:r>
              <a:rPr lang="en-US" baseline="0" dirty="0" smtClean="0"/>
              <a:t> and students to create one that fits their school best. </a:t>
            </a:r>
            <a:endParaRPr lang="en-US" dirty="0" smtClean="0"/>
          </a:p>
          <a:p>
            <a:endParaRPr lang="en-US" dirty="0" smtClean="0"/>
          </a:p>
          <a:p>
            <a:r>
              <a:rPr lang="en-US" dirty="0" smtClean="0"/>
              <a:t>Give participants time to read over the pledge and ask if they feel anything has been left out or if something should be omitted. </a:t>
            </a:r>
          </a:p>
          <a:p>
            <a:endParaRPr lang="en-US" dirty="0" smtClean="0"/>
          </a:p>
          <a:p>
            <a:r>
              <a:rPr lang="en-US" sz="1200" kern="1200" dirty="0" smtClean="0">
                <a:solidFill>
                  <a:schemeClr val="tx1"/>
                </a:solidFill>
                <a:effectLst/>
                <a:latin typeface="+mn-lt"/>
                <a:ea typeface="+mn-ea"/>
                <a:cs typeface="+mn-cs"/>
              </a:rPr>
              <a:t>Reference: My Big Campus (2013, October 15). My big campus digital citizenship pledge [blog post]. Retrieved from </a:t>
            </a:r>
            <a:r>
              <a:rPr lang="en-US" sz="1200" u="sng" kern="1200" dirty="0" smtClean="0">
                <a:solidFill>
                  <a:schemeClr val="tx1"/>
                </a:solidFill>
                <a:effectLst/>
                <a:latin typeface="+mn-lt"/>
                <a:ea typeface="+mn-ea"/>
                <a:cs typeface="+mn-cs"/>
                <a:hlinkClick r:id="rId3"/>
              </a:rPr>
              <a:t>http://digitalcitiz.blogspot.com/</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42</a:t>
            </a:fld>
            <a:endParaRPr lang="en-US"/>
          </a:p>
        </p:txBody>
      </p:sp>
    </p:spTree>
    <p:extLst>
      <p:ext uri="{BB962C8B-B14F-4D97-AF65-F5344CB8AC3E}">
        <p14:creationId xmlns:p14="http://schemas.microsoft.com/office/powerpoint/2010/main" val="1364919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Take a moment and go over these expectations of digital citizenship by grade-level. </a:t>
            </a:r>
          </a:p>
          <a:p>
            <a:endParaRPr lang="en-US" dirty="0" smtClean="0"/>
          </a:p>
          <a:p>
            <a:r>
              <a:rPr lang="en-US" dirty="0" smtClean="0"/>
              <a:t>4</a:t>
            </a:r>
            <a:r>
              <a:rPr lang="en-US" baseline="30000" dirty="0" smtClean="0"/>
              <a:t>th</a:t>
            </a:r>
            <a:r>
              <a:rPr lang="en-US" dirty="0" smtClean="0"/>
              <a:t> grade: </a:t>
            </a:r>
          </a:p>
          <a:p>
            <a:pPr marL="171450" indent="-171450">
              <a:buFont typeface="Arial" panose="020B0604020202020204" pitchFamily="34" charset="0"/>
              <a:buChar char="•"/>
            </a:pPr>
            <a:r>
              <a:rPr lang="en-US" dirty="0" smtClean="0"/>
              <a:t>Not every assignment needs technology,</a:t>
            </a:r>
            <a:r>
              <a:rPr lang="en-US" baseline="0" dirty="0" smtClean="0"/>
              <a:t> help students to understand when to use and when not to use technology.</a:t>
            </a:r>
          </a:p>
          <a:p>
            <a:pPr marL="171450" indent="-171450">
              <a:buFont typeface="Arial" panose="020B0604020202020204" pitchFamily="34" charset="0"/>
              <a:buChar char="•"/>
            </a:pPr>
            <a:r>
              <a:rPr lang="en-US" baseline="0" dirty="0" smtClean="0"/>
              <a:t>Instead of telling students to go to PowerPoint, assign students to “create a presentation”- some might choose Microsoft PowerPoint, others might choose Prezi, other might choose Google Slides. It’s alright to allow students to have the freedom to choose which program fits best for their learning outcome. </a:t>
            </a:r>
          </a:p>
          <a:p>
            <a:pPr marL="171450" indent="-171450">
              <a:buFont typeface="Arial" panose="020B0604020202020204" pitchFamily="34" charset="0"/>
              <a:buChar char="•"/>
            </a:pPr>
            <a:r>
              <a:rPr lang="en-US" baseline="0" dirty="0" smtClean="0"/>
              <a:t>Especially address respect for people when using blogs in the classroom (no demeaning of other students’ ideas, etc.)</a:t>
            </a:r>
          </a:p>
          <a:p>
            <a:pPr marL="171450" indent="-171450">
              <a:buFont typeface="Arial" panose="020B0604020202020204" pitchFamily="34" charset="0"/>
              <a:buChar char="•"/>
            </a:pPr>
            <a:r>
              <a:rPr lang="en-US" baseline="0" dirty="0" smtClean="0"/>
              <a:t>Address what is and is not acceptable use of these devices.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8</a:t>
            </a:r>
            <a:r>
              <a:rPr lang="en-US" baseline="30000" dirty="0" smtClean="0"/>
              <a:t>th</a:t>
            </a:r>
            <a:r>
              <a:rPr lang="en-US" baseline="0" dirty="0" smtClean="0"/>
              <a:t> Grade-</a:t>
            </a:r>
          </a:p>
          <a:p>
            <a:pPr marL="171450" indent="-171450">
              <a:buFont typeface="Arial" panose="020B0604020202020204" pitchFamily="34" charset="0"/>
              <a:buChar char="•"/>
            </a:pPr>
            <a:r>
              <a:rPr lang="en-US" baseline="0" dirty="0" smtClean="0"/>
              <a:t>Research and Plagiarism needs to be taught as young as the 8</a:t>
            </a:r>
            <a:r>
              <a:rPr lang="en-US" baseline="30000" dirty="0" smtClean="0"/>
              <a:t>th</a:t>
            </a:r>
            <a:r>
              <a:rPr lang="en-US" baseline="0" dirty="0" smtClean="0"/>
              <a:t> grade, if not younger. </a:t>
            </a:r>
          </a:p>
          <a:p>
            <a:pPr marL="171450" indent="-171450">
              <a:buFont typeface="Arial" panose="020B0604020202020204" pitchFamily="34" charset="0"/>
              <a:buChar char="•"/>
            </a:pPr>
            <a:r>
              <a:rPr lang="en-US" baseline="0" dirty="0" smtClean="0"/>
              <a:t>Again talk to students about posting personal information and how anyone has access to even your “private” Facebook account. Never give out your address, phone number, or SS number online!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12</a:t>
            </a:r>
            <a:r>
              <a:rPr lang="en-US" baseline="30000" dirty="0" smtClean="0"/>
              <a:t>th</a:t>
            </a:r>
            <a:r>
              <a:rPr lang="en-US" baseline="0" dirty="0" smtClean="0"/>
              <a:t> Grade-</a:t>
            </a:r>
          </a:p>
          <a:p>
            <a:pPr marL="171450" indent="-171450">
              <a:buFont typeface="Arial" panose="020B0604020202020204" pitchFamily="34" charset="0"/>
              <a:buChar char="•"/>
            </a:pPr>
            <a:r>
              <a:rPr lang="en-US" baseline="0" dirty="0" smtClean="0"/>
              <a:t>Really hit on Copyright, intellectual property, etc.</a:t>
            </a:r>
          </a:p>
          <a:p>
            <a:pPr marL="171450" indent="-171450">
              <a:buFont typeface="Arial" panose="020B0604020202020204" pitchFamily="34" charset="0"/>
              <a:buChar char="•"/>
            </a:pPr>
            <a:r>
              <a:rPr lang="en-US" baseline="0" dirty="0" smtClean="0"/>
              <a:t>Students are responsible for anything they say online, whether it is a personal website, personal Facebook page, or a comment bad mouthing a product they purchased from Amazon. What is and is not ok?</a:t>
            </a:r>
          </a:p>
          <a:p>
            <a:pPr marL="171450" indent="-171450">
              <a:buFont typeface="Arial" panose="020B0604020202020204" pitchFamily="34" charset="0"/>
              <a:buChar char="•"/>
            </a:pPr>
            <a:r>
              <a:rPr lang="en-US" baseline="0" dirty="0" smtClean="0"/>
              <a:t>Going a step past plagiarism is fraudulent practices and threats on the internet, Spamming another person, sending viruses, etc.</a:t>
            </a:r>
          </a:p>
          <a:p>
            <a:pPr marL="171450" indent="-171450">
              <a:buFont typeface="Arial" panose="020B0604020202020204" pitchFamily="34" charset="0"/>
              <a:buChar char="•"/>
            </a:pPr>
            <a:r>
              <a:rPr lang="en-US" baseline="0" dirty="0" smtClean="0"/>
              <a:t>Students sometimes have a hard time understand that pictures and comments being made on Facebook can be seen by many people, despite privacy settings. Student athletes have been taken off teams because of inappropriate pictures on social media sites. Things like this can even sway potential employers in the future. </a:t>
            </a:r>
            <a:endParaRPr lang="en-US" baseline="0" dirty="0" smtClean="0"/>
          </a:p>
          <a:p>
            <a:pPr marL="171450" indent="-171450">
              <a:buFont typeface="Arial" panose="020B0604020202020204" pitchFamily="34" charset="0"/>
              <a:buChar char="•"/>
            </a:pPr>
            <a:endParaRPr lang="en-US"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Reference: Partnership for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Skills (2004).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12</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[PDF]. Learning skills for interpersonal and self-directional skills: Social Responsibility. pp. 10. Retrieved from </a:t>
            </a:r>
            <a:r>
              <a:rPr lang="en-US" sz="1200" u="sng" kern="1200" dirty="0" smtClean="0">
                <a:solidFill>
                  <a:schemeClr val="tx1"/>
                </a:solidFill>
                <a:effectLst/>
                <a:latin typeface="+mn-lt"/>
                <a:ea typeface="+mn-ea"/>
                <a:cs typeface="+mn-cs"/>
                <a:hlinkClick r:id="rId3"/>
              </a:rPr>
              <a:t>http://docplayer.net/21730727-4th-grade-8th-grade-12th-grade.html</a:t>
            </a: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43</a:t>
            </a:fld>
            <a:endParaRPr lang="en-US"/>
          </a:p>
        </p:txBody>
      </p:sp>
    </p:spTree>
    <p:extLst>
      <p:ext uri="{BB962C8B-B14F-4D97-AF65-F5344CB8AC3E}">
        <p14:creationId xmlns:p14="http://schemas.microsoft.com/office/powerpoint/2010/main" val="379954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look at specific programs or applications to download and begin using, always consider age appropriateness.</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44</a:t>
            </a:fld>
            <a:endParaRPr lang="en-US"/>
          </a:p>
        </p:txBody>
      </p:sp>
    </p:spTree>
    <p:extLst>
      <p:ext uri="{BB962C8B-B14F-4D97-AF65-F5344CB8AC3E}">
        <p14:creationId xmlns:p14="http://schemas.microsoft.com/office/powerpoint/2010/main" val="341020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3154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Presenters can spend time learning these website tools if unfamiliar.</a:t>
            </a:r>
            <a:r>
              <a:rPr lang="en-US" baseline="0" dirty="0" smtClean="0"/>
              <a:t> Remember, the point of this exercise if for participants to determine age appropriateness, not to train participants on the websites. These are just sample programs/websites that teachers can implement.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45</a:t>
            </a:fld>
            <a:endParaRPr lang="en-US"/>
          </a:p>
        </p:txBody>
      </p:sp>
    </p:spTree>
    <p:extLst>
      <p:ext uri="{BB962C8B-B14F-4D97-AF65-F5344CB8AC3E}">
        <p14:creationId xmlns:p14="http://schemas.microsoft.com/office/powerpoint/2010/main" val="2977980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Little</a:t>
            </a:r>
            <a:r>
              <a:rPr lang="en-US" baseline="0" dirty="0" smtClean="0"/>
              <a:t> Bird Tales is a free website where students can create digital stories. Little Bird Tales walks users through each step of creating a multimedia story. Users can upload images, draw images, or record from their webcams. Stories can be written with text or narrated by students using microphones connected to their computers. </a:t>
            </a:r>
          </a:p>
          <a:p>
            <a:endParaRPr lang="en-US" baseline="0" dirty="0" smtClean="0"/>
          </a:p>
          <a:p>
            <a:r>
              <a:rPr lang="en-US" dirty="0" smtClean="0"/>
              <a:t>Think-pair-share: Ask participants which level they would suggest this website.  </a:t>
            </a:r>
          </a:p>
          <a:p>
            <a:endParaRPr lang="en-US" dirty="0" smtClean="0"/>
          </a:p>
          <a:p>
            <a:r>
              <a:rPr lang="en-US" dirty="0" smtClean="0"/>
              <a:t>This website would be most suitable for</a:t>
            </a:r>
            <a:r>
              <a:rPr lang="en-US" baseline="0" dirty="0" smtClean="0"/>
              <a:t> young students, elementary and even early </a:t>
            </a:r>
            <a:r>
              <a:rPr lang="en-US" dirty="0" smtClean="0"/>
              <a:t>middle</a:t>
            </a:r>
            <a:r>
              <a:rPr lang="en-US" baseline="0" dirty="0" smtClean="0"/>
              <a:t> school level</a:t>
            </a:r>
            <a:r>
              <a:rPr lang="en-US" dirty="0" smtClean="0"/>
              <a:t>- allow participants to justify their reasons if different.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46</a:t>
            </a:fld>
            <a:endParaRPr lang="en-US"/>
          </a:p>
        </p:txBody>
      </p:sp>
    </p:spTree>
    <p:extLst>
      <p:ext uri="{BB962C8B-B14F-4D97-AF65-F5344CB8AC3E}">
        <p14:creationId xmlns:p14="http://schemas.microsoft.com/office/powerpoint/2010/main" val="2019180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participants</a:t>
            </a:r>
            <a:r>
              <a:rPr lang="en-US" baseline="0" dirty="0" smtClean="0"/>
              <a:t> that Animoto is free moviemaking video website. Teachers can create free accounts for self or student use. Users upload images to Animoto, rearrange pictures, add text, add music from </a:t>
            </a:r>
            <a:r>
              <a:rPr lang="en-US" baseline="0" dirty="0" err="1" smtClean="0"/>
              <a:t>Animoto’s</a:t>
            </a:r>
            <a:r>
              <a:rPr lang="en-US" baseline="0" dirty="0" smtClean="0"/>
              <a:t> library, and then finalize. At that point Animoto put the video together matching transitions to the tempo of the music selected for you. </a:t>
            </a:r>
          </a:p>
          <a:p>
            <a:endParaRPr lang="en-US" baseline="0" dirty="0" smtClean="0"/>
          </a:p>
          <a:p>
            <a:r>
              <a:rPr lang="en-US" baseline="0" dirty="0" smtClean="0"/>
              <a:t>Think-pair-share: Ask participants which level they would suggest this website.  </a:t>
            </a:r>
          </a:p>
          <a:p>
            <a:endParaRPr lang="en-US" baseline="0" dirty="0" smtClean="0"/>
          </a:p>
          <a:p>
            <a:r>
              <a:rPr lang="en-US" baseline="0" dirty="0" smtClean="0"/>
              <a:t>This website could easily be used by teachers, high school, middle, and even elementary (depending on the rigor of the assignment)- allow participants to justify their reasons if different.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47</a:t>
            </a:fld>
            <a:endParaRPr lang="en-US"/>
          </a:p>
        </p:txBody>
      </p:sp>
    </p:spTree>
    <p:extLst>
      <p:ext uri="{BB962C8B-B14F-4D97-AF65-F5344CB8AC3E}">
        <p14:creationId xmlns:p14="http://schemas.microsoft.com/office/powerpoint/2010/main" val="1858925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Wordle</a:t>
            </a:r>
            <a:r>
              <a:rPr lang="en-US" baseline="0" dirty="0" smtClean="0"/>
              <a:t> and </a:t>
            </a:r>
            <a:r>
              <a:rPr lang="en-US" baseline="0" dirty="0" err="1" smtClean="0"/>
              <a:t>Tagxedo</a:t>
            </a:r>
            <a:r>
              <a:rPr lang="en-US" baseline="0" dirty="0" smtClean="0"/>
              <a:t> are both free websites to create original word clouds. Users add text, designate font and color preferences, and watch their words come to life. </a:t>
            </a:r>
          </a:p>
          <a:p>
            <a:endParaRPr lang="en-US" baseline="0" dirty="0" smtClean="0"/>
          </a:p>
          <a:p>
            <a:r>
              <a:rPr lang="en-US" baseline="0" dirty="0" smtClean="0"/>
              <a:t>Think-pair-share: Ask participants which level they would suggest this website.  </a:t>
            </a:r>
          </a:p>
          <a:p>
            <a:endParaRPr lang="en-US" baseline="0" dirty="0" smtClean="0"/>
          </a:p>
          <a:p>
            <a:r>
              <a:rPr lang="en-US" baseline="0" dirty="0" smtClean="0"/>
              <a:t>This website is recommended for use by teachers, or students in high school, middle school, or elementary students.</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48</a:t>
            </a:fld>
            <a:endParaRPr lang="en-US"/>
          </a:p>
        </p:txBody>
      </p:sp>
    </p:spTree>
    <p:extLst>
      <p:ext uri="{BB962C8B-B14F-4D97-AF65-F5344CB8AC3E}">
        <p14:creationId xmlns:p14="http://schemas.microsoft.com/office/powerpoint/2010/main" val="1100335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Comic Master</a:t>
            </a:r>
            <a:r>
              <a:rPr lang="en-US" baseline="0" dirty="0" smtClean="0"/>
              <a:t> is an </a:t>
            </a:r>
            <a:r>
              <a:rPr lang="en-US" dirty="0" smtClean="0"/>
              <a:t>online comic creator.  It is geared toward students use with a fun look and an embedded music player. Using the Graphic Novel Creator, students can create their own multi-page graphic novels with interesting backgrounds, characters, props, and customized text.  The graphic novels can be saved and printed out.</a:t>
            </a:r>
          </a:p>
          <a:p>
            <a:endParaRPr lang="en-US" dirty="0" smtClean="0"/>
          </a:p>
          <a:p>
            <a:r>
              <a:rPr lang="en-US" dirty="0" smtClean="0"/>
              <a:t>Think-pair-share: Ask participants which level they would suggest this website.  </a:t>
            </a:r>
          </a:p>
          <a:p>
            <a:endParaRPr lang="en-US" dirty="0" smtClean="0"/>
          </a:p>
          <a:p>
            <a:r>
              <a:rPr lang="en-US" dirty="0" smtClean="0"/>
              <a:t>This website could easily be used by teachers, high school, middle, and even elementary - allow participants to justify their reasons if different. </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49</a:t>
            </a:fld>
            <a:endParaRPr lang="en-US"/>
          </a:p>
        </p:txBody>
      </p:sp>
    </p:spTree>
    <p:extLst>
      <p:ext uri="{BB962C8B-B14F-4D97-AF65-F5344CB8AC3E}">
        <p14:creationId xmlns:p14="http://schemas.microsoft.com/office/powerpoint/2010/main" val="1567282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Blogspot</a:t>
            </a:r>
            <a:r>
              <a:rPr lang="en-US" dirty="0" smtClean="0"/>
              <a:t> is an online Blogging website</a:t>
            </a:r>
            <a:r>
              <a:rPr lang="en-US" baseline="0" dirty="0" smtClean="0"/>
              <a:t> provided by Google that quickly and easily allows users to design and create blogs to post publically. </a:t>
            </a:r>
            <a:endParaRPr lang="en-US" dirty="0" smtClean="0"/>
          </a:p>
          <a:p>
            <a:endParaRPr lang="en-US" dirty="0" smtClean="0"/>
          </a:p>
          <a:p>
            <a:r>
              <a:rPr lang="en-US" dirty="0" smtClean="0"/>
              <a:t>Think-pair-share: Ask participants which level they would suggest this website.  </a:t>
            </a:r>
          </a:p>
          <a:p>
            <a:endParaRPr lang="en-US" dirty="0" smtClean="0"/>
          </a:p>
          <a:p>
            <a:r>
              <a:rPr lang="en-US" dirty="0" smtClean="0"/>
              <a:t>This website is recommended for use by teachers, or students in high school or some middle school</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50</a:t>
            </a:fld>
            <a:endParaRPr lang="en-US"/>
          </a:p>
        </p:txBody>
      </p:sp>
    </p:spTree>
    <p:extLst>
      <p:ext uri="{BB962C8B-B14F-4D97-AF65-F5344CB8AC3E}">
        <p14:creationId xmlns:p14="http://schemas.microsoft.com/office/powerpoint/2010/main" val="3533411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Tellagami</a:t>
            </a:r>
            <a:r>
              <a:rPr lang="en-US" baseline="0" dirty="0" smtClean="0"/>
              <a:t> is the newest animation video creating tool. A lite version of the former “</a:t>
            </a:r>
            <a:r>
              <a:rPr lang="en-US" baseline="0" dirty="0" err="1" smtClean="0"/>
              <a:t>Extranormal</a:t>
            </a:r>
            <a:r>
              <a:rPr lang="en-US" baseline="0" dirty="0" smtClean="0"/>
              <a:t> Videos”, </a:t>
            </a:r>
            <a:r>
              <a:rPr lang="en-US" baseline="0" dirty="0" err="1" smtClean="0"/>
              <a:t>Tellagami</a:t>
            </a:r>
            <a:r>
              <a:rPr lang="en-US" baseline="0" dirty="0" smtClean="0"/>
              <a:t> allows users to create a character, alter his or her appearance and setting, and then use a microphone to speak text. </a:t>
            </a:r>
          </a:p>
          <a:p>
            <a:endParaRPr lang="en-US" baseline="0" dirty="0" smtClean="0"/>
          </a:p>
          <a:p>
            <a:r>
              <a:rPr lang="en-US" baseline="0" dirty="0" smtClean="0"/>
              <a:t>Think-pair-share: Ask participants which level they would suggest this website.  </a:t>
            </a:r>
          </a:p>
          <a:p>
            <a:endParaRPr lang="en-US" baseline="0" dirty="0" smtClean="0"/>
          </a:p>
          <a:p>
            <a:r>
              <a:rPr lang="en-US" baseline="0" dirty="0" smtClean="0"/>
              <a:t>This website is recommended for use by teachers, or students in high school, middle school, or some elementary students.</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51</a:t>
            </a:fld>
            <a:endParaRPr lang="en-US"/>
          </a:p>
        </p:txBody>
      </p:sp>
    </p:spTree>
    <p:extLst>
      <p:ext uri="{BB962C8B-B14F-4D97-AF65-F5344CB8AC3E}">
        <p14:creationId xmlns:p14="http://schemas.microsoft.com/office/powerpoint/2010/main" val="4276916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 review of all the components discussed.</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53</a:t>
            </a:fld>
            <a:endParaRPr lang="en-US"/>
          </a:p>
        </p:txBody>
      </p:sp>
    </p:spTree>
    <p:extLst>
      <p:ext uri="{BB962C8B-B14F-4D97-AF65-F5344CB8AC3E}">
        <p14:creationId xmlns:p14="http://schemas.microsoft.com/office/powerpoint/2010/main" val="3519993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isn’t about what technology tool or program is being used. It is all about the skills being used, the level of rigor the skills are being used at, and the expectations of the outcomes. </a:t>
            </a:r>
          </a:p>
          <a:p>
            <a:endParaRPr lang="en-US" dirty="0" smtClean="0"/>
          </a:p>
          <a:p>
            <a:r>
              <a:rPr lang="en-US" dirty="0" smtClean="0"/>
              <a:t>Remember, technology changes so rapidly.</a:t>
            </a:r>
            <a:r>
              <a:rPr lang="en-US" baseline="0" dirty="0" smtClean="0"/>
              <a:t> S</a:t>
            </a:r>
            <a:r>
              <a:rPr lang="en-US" dirty="0" smtClean="0"/>
              <a:t>pecific programs such</a:t>
            </a:r>
            <a:r>
              <a:rPr lang="en-US" baseline="0" dirty="0" smtClean="0"/>
              <a:t> as Prezi, </a:t>
            </a:r>
            <a:r>
              <a:rPr lang="en-US" baseline="0" dirty="0" err="1" smtClean="0"/>
              <a:t>Wordle</a:t>
            </a:r>
            <a:r>
              <a:rPr lang="en-US" baseline="0" dirty="0" smtClean="0"/>
              <a:t>, Animoto, and Edmodo can quickly become outdated.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54</a:t>
            </a:fld>
            <a:endParaRPr lang="en-US"/>
          </a:p>
        </p:txBody>
      </p:sp>
    </p:spTree>
    <p:extLst>
      <p:ext uri="{BB962C8B-B14F-4D97-AF65-F5344CB8AC3E}">
        <p14:creationId xmlns:p14="http://schemas.microsoft.com/office/powerpoint/2010/main" val="1545319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participants approximately 5-10 minutes to work on this task. They don’t have to complete all fifty states, that isn’t the goal. You just need a sample for participants to get the idea.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55</a:t>
            </a:fld>
            <a:endParaRPr lang="en-US"/>
          </a:p>
        </p:txBody>
      </p:sp>
    </p:spTree>
    <p:extLst>
      <p:ext uri="{BB962C8B-B14F-4D97-AF65-F5344CB8AC3E}">
        <p14:creationId xmlns:p14="http://schemas.microsoft.com/office/powerpoint/2010/main" val="361810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a:t>
            </a:fld>
            <a:endParaRPr lang="en-US"/>
          </a:p>
        </p:txBody>
      </p:sp>
    </p:spTree>
    <p:extLst>
      <p:ext uri="{BB962C8B-B14F-4D97-AF65-F5344CB8AC3E}">
        <p14:creationId xmlns:p14="http://schemas.microsoft.com/office/powerpoint/2010/main" val="745550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may take 10-15 minutes. </a:t>
            </a:r>
          </a:p>
          <a:p>
            <a:r>
              <a:rPr lang="en-US" dirty="0" smtClean="0"/>
              <a:t>Tell participants that the State of Missouri is being closed for the next four years for road</a:t>
            </a:r>
            <a:r>
              <a:rPr lang="en-US" baseline="0" dirty="0" smtClean="0"/>
              <a:t> repair. They need to decide which state they want to move to. Then have them begin task B. Keep the group moving so they don’t get off topic.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56</a:t>
            </a:fld>
            <a:endParaRPr lang="en-US"/>
          </a:p>
        </p:txBody>
      </p:sp>
    </p:spTree>
    <p:extLst>
      <p:ext uri="{BB962C8B-B14F-4D97-AF65-F5344CB8AC3E}">
        <p14:creationId xmlns:p14="http://schemas.microsoft.com/office/powerpoint/2010/main" val="2488270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task was more rigorous?</a:t>
            </a:r>
          </a:p>
          <a:p>
            <a:r>
              <a:rPr lang="en-US" dirty="0" smtClean="0"/>
              <a:t>	Participants should see that Task B challenged</a:t>
            </a:r>
            <a:r>
              <a:rPr lang="en-US" baseline="0" dirty="0" smtClean="0"/>
              <a:t> them more. The thinking stopped in Task A once participants found a website that had all fifty states listed in order. Task B required participants to continue thinking throughout the whole activity.</a:t>
            </a:r>
            <a:endParaRPr lang="en-US" dirty="0" smtClean="0"/>
          </a:p>
          <a:p>
            <a:endParaRPr lang="en-US" dirty="0" smtClean="0"/>
          </a:p>
          <a:p>
            <a:r>
              <a:rPr lang="en-US" dirty="0" smtClean="0"/>
              <a:t>Which task did you enjoy more?</a:t>
            </a:r>
          </a:p>
          <a:p>
            <a:r>
              <a:rPr lang="en-US" dirty="0" smtClean="0"/>
              <a:t>	Student</a:t>
            </a:r>
            <a:r>
              <a:rPr lang="en-US" baseline="0" dirty="0" smtClean="0"/>
              <a:t> activities should be both rigorous and relevant to students. Now that there have been a few minutes since they completed Task A, ask how many people could still list all of the states in alphabetical order with the capitols. Probably not many. Ask how many could tell you what three criteria they came up with, and which state best matched that criteria, many more would be able to answer. Students need to see the learning objective as being a “real world” problem. </a:t>
            </a:r>
            <a:endParaRPr lang="en-US" dirty="0" smtClean="0"/>
          </a:p>
          <a:p>
            <a:endParaRPr lang="en-US" dirty="0" smtClean="0"/>
          </a:p>
          <a:p>
            <a:r>
              <a:rPr lang="en-US" dirty="0" smtClean="0"/>
              <a:t>Which task made better use of technology?</a:t>
            </a:r>
          </a:p>
          <a:p>
            <a:r>
              <a:rPr lang="en-US" dirty="0" smtClean="0"/>
              <a:t>	Remember Task A could have been accomplished without using technology at all. Task</a:t>
            </a:r>
            <a:r>
              <a:rPr lang="en-US" baseline="0" dirty="0" smtClean="0"/>
              <a:t> A required one quick search on Google to find a website, whereas Task B required multiple searches, reading of websites to find information, and evaluate how well the information aligns to the original criteria.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57</a:t>
            </a:fld>
            <a:endParaRPr lang="en-US"/>
          </a:p>
        </p:txBody>
      </p:sp>
    </p:spTree>
    <p:extLst>
      <p:ext uri="{BB962C8B-B14F-4D97-AF65-F5344CB8AC3E}">
        <p14:creationId xmlns:p14="http://schemas.microsoft.com/office/powerpoint/2010/main" val="3922958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memorizing</a:t>
            </a:r>
            <a:r>
              <a:rPr lang="en-US" baseline="0" dirty="0" smtClean="0"/>
              <a:t> all fifty states and capitols in alphabetical order is not a standard for the majority of states in the US. Task A did use technology to research, and collaboration with your group, but was it effective? Was technology </a:t>
            </a:r>
            <a:r>
              <a:rPr lang="en-US" i="1" baseline="0" dirty="0" smtClean="0"/>
              <a:t>required</a:t>
            </a:r>
            <a:r>
              <a:rPr lang="en-US" baseline="0" dirty="0" smtClean="0"/>
              <a:t>? –No! Did everyone </a:t>
            </a:r>
            <a:r>
              <a:rPr lang="en-US" i="1" baseline="0" dirty="0" smtClean="0"/>
              <a:t>HAVE</a:t>
            </a:r>
            <a:r>
              <a:rPr lang="en-US" baseline="0" dirty="0" smtClean="0"/>
              <a:t> to participate? –No! </a:t>
            </a:r>
          </a:p>
          <a:p>
            <a:endParaRPr lang="en-US" baseline="0" dirty="0" smtClean="0"/>
          </a:p>
          <a:p>
            <a:r>
              <a:rPr lang="en-US" baseline="0" dirty="0" smtClean="0"/>
              <a:t>Task B does meet all of these standards.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58</a:t>
            </a:fld>
            <a:endParaRPr lang="en-US"/>
          </a:p>
        </p:txBody>
      </p:sp>
    </p:spTree>
    <p:extLst>
      <p:ext uri="{BB962C8B-B14F-4D97-AF65-F5344CB8AC3E}">
        <p14:creationId xmlns:p14="http://schemas.microsoft.com/office/powerpoint/2010/main" val="81496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Task A</a:t>
            </a:r>
            <a:r>
              <a:rPr lang="en-US" baseline="0" dirty="0" smtClean="0"/>
              <a:t> links to:</a:t>
            </a:r>
          </a:p>
          <a:p>
            <a:r>
              <a:rPr lang="en-US" baseline="0" dirty="0" smtClean="0"/>
              <a:t>Communication</a:t>
            </a:r>
          </a:p>
          <a:p>
            <a:r>
              <a:rPr lang="en-US" baseline="0" dirty="0" smtClean="0"/>
              <a:t>ICT Literacy</a:t>
            </a:r>
          </a:p>
          <a:p>
            <a:endParaRPr lang="en-US" baseline="0" dirty="0" smtClean="0"/>
          </a:p>
          <a:p>
            <a:r>
              <a:rPr lang="en-US" baseline="0" dirty="0" smtClean="0"/>
              <a:t>Task B Links to:</a:t>
            </a:r>
          </a:p>
          <a:p>
            <a:r>
              <a:rPr lang="en-US" baseline="0" dirty="0" smtClean="0"/>
              <a:t>Critical Thinking</a:t>
            </a:r>
          </a:p>
          <a:p>
            <a:r>
              <a:rPr lang="en-US" baseline="0" dirty="0" smtClean="0"/>
              <a:t>Communication</a:t>
            </a:r>
          </a:p>
          <a:p>
            <a:r>
              <a:rPr lang="en-US" baseline="0" dirty="0" smtClean="0"/>
              <a:t>Collaboration</a:t>
            </a:r>
          </a:p>
          <a:p>
            <a:r>
              <a:rPr lang="en-US" baseline="0" dirty="0" smtClean="0"/>
              <a:t>Information Literacy</a:t>
            </a:r>
          </a:p>
          <a:p>
            <a:r>
              <a:rPr lang="en-US" baseline="0" dirty="0" smtClean="0"/>
              <a:t>ICT Literacy</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59</a:t>
            </a:fld>
            <a:endParaRPr lang="en-US"/>
          </a:p>
        </p:txBody>
      </p:sp>
    </p:spTree>
    <p:extLst>
      <p:ext uri="{BB962C8B-B14F-4D97-AF65-F5344CB8AC3E}">
        <p14:creationId xmlns:p14="http://schemas.microsoft.com/office/powerpoint/2010/main" val="814966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a:t>
            </a:r>
            <a:r>
              <a:rPr lang="en-US" baseline="0" dirty="0" smtClean="0"/>
              <a:t> ease of both tasks above was at a level that even the novice student and teacher users would be able to complete. Trouble-shooting for a task such as these might be help typing in searchable terms or choosing which links to click on after the search is complete.</a:t>
            </a:r>
          </a:p>
          <a:p>
            <a:pPr marL="228600" indent="-228600">
              <a:buAutoNum type="arabicPeriod"/>
            </a:pPr>
            <a:r>
              <a:rPr lang="en-US" baseline="0" dirty="0" smtClean="0"/>
              <a:t>Digital Citizenship issues might be how to assess if content is valuable, correct, or biased. Using correct searchable terms that won’t bring up inappropriate material. Not giving out information in surveys or pop-ups. </a:t>
            </a:r>
          </a:p>
          <a:p>
            <a:pPr marL="228600" indent="-228600">
              <a:buAutoNum type="arabicPeriod"/>
            </a:pPr>
            <a:r>
              <a:rPr lang="en-US" baseline="0" dirty="0" smtClean="0"/>
              <a:t>The content would lend itself to fourth or fifth grade, but research could be done at even earlier grade levels. </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60</a:t>
            </a:fld>
            <a:endParaRPr lang="en-US"/>
          </a:p>
        </p:txBody>
      </p:sp>
    </p:spTree>
    <p:extLst>
      <p:ext uri="{BB962C8B-B14F-4D97-AF65-F5344CB8AC3E}">
        <p14:creationId xmlns:p14="http://schemas.microsoft.com/office/powerpoint/2010/main" val="2077942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should start first with the MLS they</a:t>
            </a:r>
            <a:r>
              <a:rPr lang="en-US" baseline="0" dirty="0" smtClean="0"/>
              <a:t> are working with, then an instructional strategy they’d like to work with, next select a technology tool that could meet all of those necessary components, then identify the 21</a:t>
            </a:r>
            <a:r>
              <a:rPr lang="en-US" baseline="30000" dirty="0" smtClean="0"/>
              <a:t>st</a:t>
            </a:r>
            <a:r>
              <a:rPr lang="en-US" baseline="0" dirty="0" smtClean="0"/>
              <a:t> Century Skills met, and finally check the three pyramids for alignment.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61</a:t>
            </a:fld>
            <a:endParaRPr lang="en-US"/>
          </a:p>
        </p:txBody>
      </p:sp>
    </p:spTree>
    <p:extLst>
      <p:ext uri="{BB962C8B-B14F-4D97-AF65-F5344CB8AC3E}">
        <p14:creationId xmlns:p14="http://schemas.microsoft.com/office/powerpoint/2010/main" val="1226117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iPad app explain everything is the</a:t>
            </a:r>
            <a:r>
              <a:rPr lang="en-US" baseline="0" dirty="0" smtClean="0"/>
              <a:t> option that is used in the example of the next slide. A free app that would also work is called “</a:t>
            </a:r>
            <a:r>
              <a:rPr lang="en-US" baseline="0" dirty="0" err="1" smtClean="0"/>
              <a:t>Educreations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62</a:t>
            </a:fld>
            <a:endParaRPr lang="en-US"/>
          </a:p>
        </p:txBody>
      </p:sp>
    </p:spTree>
    <p:extLst>
      <p:ext uri="{BB962C8B-B14F-4D97-AF65-F5344CB8AC3E}">
        <p14:creationId xmlns:p14="http://schemas.microsoft.com/office/powerpoint/2010/main" val="35637793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the image to</a:t>
            </a:r>
            <a:r>
              <a:rPr lang="en-US" baseline="0" dirty="0" smtClean="0"/>
              <a:t> begin the video.  </a:t>
            </a:r>
            <a:r>
              <a:rPr lang="en-US" dirty="0" smtClean="0"/>
              <a:t>Is</a:t>
            </a:r>
            <a:r>
              <a:rPr lang="en-US" baseline="0" dirty="0" smtClean="0"/>
              <a:t> </a:t>
            </a:r>
            <a:r>
              <a:rPr lang="en-US" baseline="0" dirty="0" smtClean="0"/>
              <a:t>the problem solved correctly? – Yes. If a student turned this finished product in to the teacher, he or she would receive all credit. </a:t>
            </a:r>
          </a:p>
          <a:p>
            <a:r>
              <a:rPr lang="en-US" baseline="0" dirty="0" smtClean="0"/>
              <a:t>What opportunity does using this piece of technology allow teachers? – We are able to see misconceptions and vocabulary that the students doesn’t understand. </a:t>
            </a:r>
          </a:p>
          <a:p>
            <a:r>
              <a:rPr lang="en-US" baseline="0" dirty="0" smtClean="0"/>
              <a:t>Point out: </a:t>
            </a:r>
          </a:p>
          <a:p>
            <a:pPr marL="228600" indent="-228600">
              <a:buFont typeface="+mj-lt"/>
              <a:buAutoNum type="arabicPeriod"/>
            </a:pPr>
            <a:r>
              <a:rPr lang="en-US" baseline="0" dirty="0" smtClean="0"/>
              <a:t>The student started off saying “nine divided by 29,” which is a very different equation. </a:t>
            </a:r>
          </a:p>
          <a:p>
            <a:pPr marL="228600" indent="-228600">
              <a:buFont typeface="+mj-lt"/>
              <a:buAutoNum type="arabicPeriod"/>
            </a:pPr>
            <a:r>
              <a:rPr lang="en-US" baseline="0" dirty="0" smtClean="0"/>
              <a:t>Then it was obvious she didn’t know her multiple of nine. </a:t>
            </a:r>
          </a:p>
          <a:p>
            <a:pPr marL="228600" indent="-228600">
              <a:buFont typeface="+mj-lt"/>
              <a:buAutoNum type="arabicPeriod"/>
            </a:pPr>
            <a:r>
              <a:rPr lang="en-US" baseline="0" dirty="0" smtClean="0"/>
              <a:t>Finally, she called the decimal point a period.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63</a:t>
            </a:fld>
            <a:endParaRPr lang="en-US"/>
          </a:p>
        </p:txBody>
      </p:sp>
    </p:spTree>
    <p:extLst>
      <p:ext uri="{BB962C8B-B14F-4D97-AF65-F5344CB8AC3E}">
        <p14:creationId xmlns:p14="http://schemas.microsoft.com/office/powerpoint/2010/main" val="4275708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You can navigate to the 4</a:t>
            </a:r>
            <a:r>
              <a:rPr lang="en-US" baseline="30000" dirty="0" smtClean="0"/>
              <a:t>th</a:t>
            </a:r>
            <a:r>
              <a:rPr lang="en-US" dirty="0" smtClean="0"/>
              <a:t> grade Portfolio by clicking</a:t>
            </a:r>
            <a:r>
              <a:rPr lang="en-US" baseline="0" dirty="0" smtClean="0"/>
              <a:t> on the hyperlink or the image. </a:t>
            </a:r>
          </a:p>
          <a:p>
            <a:endParaRPr lang="en-US" baseline="0" dirty="0" smtClean="0"/>
          </a:p>
          <a:p>
            <a:r>
              <a:rPr lang="en-US" baseline="0" dirty="0" smtClean="0"/>
              <a:t>Once you are on the site, you can click on the links below to show participants. </a:t>
            </a:r>
          </a:p>
          <a:p>
            <a:r>
              <a:rPr lang="en-US" baseline="0" dirty="0" smtClean="0"/>
              <a:t>Things to point out:</a:t>
            </a:r>
          </a:p>
          <a:p>
            <a:pPr marL="228600" indent="-228600">
              <a:buFont typeface="+mj-lt"/>
              <a:buAutoNum type="arabicPeriod"/>
            </a:pPr>
            <a:r>
              <a:rPr lang="en-US" baseline="0" dirty="0" smtClean="0"/>
              <a:t>USA Movie is a link to YouTube</a:t>
            </a:r>
          </a:p>
          <a:p>
            <a:pPr marL="228600" indent="-228600">
              <a:buFont typeface="+mj-lt"/>
              <a:buAutoNum type="arabicPeriod"/>
            </a:pPr>
            <a:r>
              <a:rPr lang="en-US" baseline="0" dirty="0" smtClean="0"/>
              <a:t>State Website is a collaborative website Caroline completed with a group of students.</a:t>
            </a:r>
          </a:p>
          <a:p>
            <a:pPr marL="228600" indent="-228600">
              <a:buFont typeface="+mj-lt"/>
              <a:buAutoNum type="arabicPeriod"/>
            </a:pPr>
            <a:r>
              <a:rPr lang="en-US" baseline="0" dirty="0" err="1" smtClean="0"/>
              <a:t>Blabbarize</a:t>
            </a:r>
            <a:r>
              <a:rPr lang="en-US" baseline="0" dirty="0" smtClean="0"/>
              <a:t> uses a free website. </a:t>
            </a:r>
          </a:p>
          <a:p>
            <a:pPr marL="228600" indent="-228600">
              <a:buFont typeface="+mj-lt"/>
              <a:buAutoNum type="arabicPeriod"/>
            </a:pPr>
            <a:r>
              <a:rPr lang="en-US" baseline="0" dirty="0" smtClean="0"/>
              <a:t>Personal Narrative and Fiction story link to her Google Docs</a:t>
            </a:r>
          </a:p>
          <a:p>
            <a:pPr marL="228600" indent="-228600">
              <a:buFont typeface="+mj-lt"/>
              <a:buAutoNum type="arabicPeriod"/>
            </a:pPr>
            <a:r>
              <a:rPr lang="en-US" baseline="0" dirty="0" smtClean="0"/>
              <a:t>Book Commercial is a group assignment</a:t>
            </a:r>
          </a:p>
          <a:p>
            <a:pPr marL="228600" indent="-228600">
              <a:buFont typeface="+mj-lt"/>
              <a:buAutoNum type="arabicPeriod"/>
            </a:pPr>
            <a:r>
              <a:rPr lang="en-US" baseline="0" dirty="0" smtClean="0"/>
              <a:t>Voice thread assignment uses the free website to record an original poem</a:t>
            </a:r>
          </a:p>
          <a:p>
            <a:pPr marL="228600" indent="-228600">
              <a:buFont typeface="+mj-lt"/>
              <a:buAutoNum type="arabicPeriod"/>
            </a:pPr>
            <a:r>
              <a:rPr lang="en-US" baseline="0" dirty="0" smtClean="0"/>
              <a:t>End of the year Prezi reflects on all work</a:t>
            </a:r>
          </a:p>
          <a:p>
            <a:pPr marL="228600" indent="-228600">
              <a:buFont typeface="+mj-lt"/>
              <a:buAutoNum type="arabicPeriod"/>
            </a:pPr>
            <a:r>
              <a:rPr lang="en-US" baseline="0" dirty="0" smtClean="0"/>
              <a:t>The Giver Scratch uses a free website to reflect on the novel “The Giver”</a:t>
            </a:r>
          </a:p>
          <a:p>
            <a:pPr marL="0" indent="0">
              <a:buFont typeface="+mj-lt"/>
              <a:buNone/>
            </a:pPr>
            <a:endParaRPr lang="en-US" baseline="0" dirty="0" smtClean="0"/>
          </a:p>
          <a:p>
            <a:pPr marL="0" indent="0">
              <a:buFont typeface="+mj-lt"/>
              <a:buNone/>
            </a:pPr>
            <a:r>
              <a:rPr lang="en-US" baseline="0" dirty="0" smtClean="0"/>
              <a:t>And all of this is completed by a fourth grade student</a:t>
            </a:r>
            <a:r>
              <a:rPr lang="en-US" baseline="0" dirty="0" smtClean="0"/>
              <a:t>!!</a:t>
            </a:r>
          </a:p>
          <a:p>
            <a:pPr marL="0" indent="0">
              <a:buFont typeface="+mj-lt"/>
              <a:buNone/>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kern="1200" dirty="0" smtClean="0">
                <a:solidFill>
                  <a:schemeClr val="tx1"/>
                </a:solidFill>
                <a:effectLst/>
                <a:latin typeface="+mn-lt"/>
                <a:ea typeface="+mn-ea"/>
                <a:cs typeface="+mn-cs"/>
              </a:rPr>
              <a:t>Reference: Edina Public Schools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Caroline’s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portfolio [web page]. Retrieved from </a:t>
            </a:r>
            <a:r>
              <a:rPr lang="en-US" sz="1200" u="sng" kern="1200" dirty="0" smtClean="0">
                <a:solidFill>
                  <a:schemeClr val="tx1"/>
                </a:solidFill>
                <a:effectLst/>
                <a:latin typeface="+mn-lt"/>
                <a:ea typeface="+mn-ea"/>
                <a:cs typeface="+mn-cs"/>
                <a:hlinkClick r:id="rId3"/>
              </a:rPr>
              <a:t>https://sites.google.com/a/apps.edina.k12.mn.us/caroline-s-4th-grade-portfolio/</a:t>
            </a:r>
            <a:r>
              <a:rPr lang="en-US" sz="1200" kern="1200" dirty="0" smtClean="0">
                <a:solidFill>
                  <a:schemeClr val="tx1"/>
                </a:solidFill>
                <a:effectLst/>
                <a:latin typeface="+mn-lt"/>
                <a:ea typeface="+mn-ea"/>
                <a:cs typeface="+mn-cs"/>
              </a:rPr>
              <a:t>. </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65</a:t>
            </a:fld>
            <a:endParaRPr lang="en-US"/>
          </a:p>
        </p:txBody>
      </p:sp>
    </p:spTree>
    <p:extLst>
      <p:ext uri="{BB962C8B-B14F-4D97-AF65-F5344CB8AC3E}">
        <p14:creationId xmlns:p14="http://schemas.microsoft.com/office/powerpoint/2010/main" val="3133466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process participants will complete to implement technology. Give participants time to complete the process for one standard. (10-15 minutes would be ideal) Then ask participants to share out. </a:t>
            </a:r>
          </a:p>
          <a:p>
            <a:endParaRPr lang="en-US" dirty="0" smtClean="0"/>
          </a:p>
          <a:p>
            <a:r>
              <a:rPr lang="en-US" dirty="0" smtClean="0"/>
              <a:t>This activity can be completed in small groups.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66</a:t>
            </a:fld>
            <a:endParaRPr lang="en-US"/>
          </a:p>
        </p:txBody>
      </p:sp>
    </p:spTree>
    <p:extLst>
      <p:ext uri="{BB962C8B-B14F-4D97-AF65-F5344CB8AC3E}">
        <p14:creationId xmlns:p14="http://schemas.microsoft.com/office/powerpoint/2010/main" val="237790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is a question that is from the survey sent prior</a:t>
            </a:r>
            <a:r>
              <a:rPr lang="en-US" baseline="0" dirty="0" smtClean="0"/>
              <a:t> to this training. </a:t>
            </a:r>
            <a:r>
              <a:rPr lang="en-US" dirty="0" smtClean="0"/>
              <a:t>This is an example of survey responses from Tagxedo.</a:t>
            </a:r>
            <a:r>
              <a:rPr lang="en-US" baseline="0" dirty="0" smtClean="0"/>
              <a:t> It can also be created using </a:t>
            </a:r>
            <a:r>
              <a:rPr lang="en-US" baseline="0" dirty="0" err="1" smtClean="0"/>
              <a:t>Wordle</a:t>
            </a:r>
            <a:r>
              <a:rPr lang="en-US" dirty="0" smtClean="0"/>
              <a:t>.</a:t>
            </a:r>
          </a:p>
          <a:p>
            <a:endParaRPr lang="en-US" dirty="0" smtClean="0"/>
          </a:p>
          <a:p>
            <a:r>
              <a:rPr lang="en-US" dirty="0" smtClean="0"/>
              <a:t>Quickly list a few of the most common answers. This</a:t>
            </a:r>
            <a:r>
              <a:rPr lang="en-US" baseline="0" dirty="0" smtClean="0"/>
              <a:t> serves as a platform for discussion about tech tools that people aren’t familiar with.</a:t>
            </a:r>
          </a:p>
          <a:p>
            <a:endParaRPr lang="en-US" baseline="0" dirty="0" smtClean="0"/>
          </a:p>
          <a:p>
            <a:r>
              <a:rPr lang="en-US" baseline="0" dirty="0" smtClean="0"/>
              <a:t>Idea taken from Larry Edelman</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a:t>
            </a:fld>
            <a:endParaRPr lang="en-US"/>
          </a:p>
        </p:txBody>
      </p:sp>
    </p:spTree>
    <p:extLst>
      <p:ext uri="{BB962C8B-B14F-4D97-AF65-F5344CB8AC3E}">
        <p14:creationId xmlns:p14="http://schemas.microsoft.com/office/powerpoint/2010/main" val="31806530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5DA50-E0B2-4484-B77E-D52A4342F3E6}" type="slidenum">
              <a:rPr lang="en-US" smtClean="0"/>
              <a:t>68</a:t>
            </a:fld>
            <a:endParaRPr lang="en-US"/>
          </a:p>
        </p:txBody>
      </p:sp>
    </p:spTree>
    <p:extLst>
      <p:ext uri="{BB962C8B-B14F-4D97-AF65-F5344CB8AC3E}">
        <p14:creationId xmlns:p14="http://schemas.microsoft.com/office/powerpoint/2010/main" val="3572292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Practice Profile with participants.</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69</a:t>
            </a:fld>
            <a:endParaRPr lang="en-US"/>
          </a:p>
        </p:txBody>
      </p:sp>
    </p:spTree>
    <p:extLst>
      <p:ext uri="{BB962C8B-B14F-4D97-AF65-F5344CB8AC3E}">
        <p14:creationId xmlns:p14="http://schemas.microsoft.com/office/powerpoint/2010/main" val="3348611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Fidelity Checklist with participants.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70</a:t>
            </a:fld>
            <a:endParaRPr lang="en-US"/>
          </a:p>
        </p:txBody>
      </p:sp>
    </p:spTree>
    <p:extLst>
      <p:ext uri="{BB962C8B-B14F-4D97-AF65-F5344CB8AC3E}">
        <p14:creationId xmlns:p14="http://schemas.microsoft.com/office/powerpoint/2010/main" val="666622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 Planning Guide: Give participants time to reflect</a:t>
            </a:r>
            <a:r>
              <a:rPr lang="en-US" baseline="0" dirty="0" smtClean="0"/>
              <a:t> and discuss with their building-level teams.</a:t>
            </a:r>
            <a:endParaRPr lang="en-US" dirty="0"/>
          </a:p>
        </p:txBody>
      </p:sp>
      <p:sp>
        <p:nvSpPr>
          <p:cNvPr id="4" name="Slide Number Placeholder 3"/>
          <p:cNvSpPr>
            <a:spLocks noGrp="1"/>
          </p:cNvSpPr>
          <p:nvPr>
            <p:ph type="sldNum" sz="quarter" idx="10"/>
          </p:nvPr>
        </p:nvSpPr>
        <p:spPr/>
        <p:txBody>
          <a:bodyPr/>
          <a:lstStyle/>
          <a:p>
            <a:fld id="{8C25DA50-E0B2-4484-B77E-D52A4342F3E6}" type="slidenum">
              <a:rPr lang="en-US" smtClean="0"/>
              <a:t>71</a:t>
            </a:fld>
            <a:endParaRPr lang="en-US"/>
          </a:p>
        </p:txBody>
      </p:sp>
    </p:spTree>
    <p:extLst>
      <p:ext uri="{BB962C8B-B14F-4D97-AF65-F5344CB8AC3E}">
        <p14:creationId xmlns:p14="http://schemas.microsoft.com/office/powerpoint/2010/main" val="40481621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 Planning Guide: Give participants time to reflect</a:t>
            </a:r>
            <a:r>
              <a:rPr lang="en-US" baseline="0" dirty="0" smtClean="0"/>
              <a:t> and discuss with their building-level teams.</a:t>
            </a:r>
            <a:endParaRPr lang="en-US" dirty="0"/>
          </a:p>
        </p:txBody>
      </p:sp>
      <p:sp>
        <p:nvSpPr>
          <p:cNvPr id="4" name="Slide Number Placeholder 3"/>
          <p:cNvSpPr>
            <a:spLocks noGrp="1"/>
          </p:cNvSpPr>
          <p:nvPr>
            <p:ph type="sldNum" sz="quarter" idx="10"/>
          </p:nvPr>
        </p:nvSpPr>
        <p:spPr/>
        <p:txBody>
          <a:bodyPr/>
          <a:lstStyle/>
          <a:p>
            <a:fld id="{8C25DA50-E0B2-4484-B77E-D52A4342F3E6}" type="slidenum">
              <a:rPr lang="en-US" smtClean="0"/>
              <a:t>72</a:t>
            </a:fld>
            <a:endParaRPr lang="en-US"/>
          </a:p>
        </p:txBody>
      </p:sp>
    </p:spTree>
    <p:extLst>
      <p:ext uri="{BB962C8B-B14F-4D97-AF65-F5344CB8AC3E}">
        <p14:creationId xmlns:p14="http://schemas.microsoft.com/office/powerpoint/2010/main" val="40481621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post-assessment</a:t>
            </a:r>
            <a:r>
              <a:rPr lang="en-US" baseline="0" dirty="0" smtClean="0"/>
              <a:t> would occur just like the pre-assessment. You would have participants use the same </a:t>
            </a:r>
            <a:r>
              <a:rPr lang="en-US" baseline="0" smtClean="0"/>
              <a:t>room number, </a:t>
            </a:r>
            <a:r>
              <a:rPr lang="en-US" baseline="0" dirty="0" smtClean="0"/>
              <a:t>and </a:t>
            </a:r>
            <a:r>
              <a:rPr lang="en-US" baseline="0" smtClean="0"/>
              <a:t>you would use </a:t>
            </a:r>
            <a:r>
              <a:rPr lang="en-US" baseline="0" dirty="0" smtClean="0"/>
              <a:t>the same assessment as on slide 9.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73</a:t>
            </a:fld>
            <a:endParaRPr lang="en-US"/>
          </a:p>
        </p:txBody>
      </p:sp>
    </p:spTree>
    <p:extLst>
      <p:ext uri="{BB962C8B-B14F-4D97-AF65-F5344CB8AC3E}">
        <p14:creationId xmlns:p14="http://schemas.microsoft.com/office/powerpoint/2010/main" val="2515522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the Next Steps template.  Example</a:t>
            </a:r>
            <a:r>
              <a:rPr lang="en-US" baseline="0" dirty="0" smtClean="0"/>
              <a:t> is included in the learning package materials.</a:t>
            </a:r>
            <a:endParaRPr lang="en-US" dirty="0"/>
          </a:p>
        </p:txBody>
      </p:sp>
      <p:sp>
        <p:nvSpPr>
          <p:cNvPr id="4" name="Slide Number Placeholder 3"/>
          <p:cNvSpPr>
            <a:spLocks noGrp="1"/>
          </p:cNvSpPr>
          <p:nvPr>
            <p:ph type="sldNum" sz="quarter" idx="10"/>
          </p:nvPr>
        </p:nvSpPr>
        <p:spPr/>
        <p:txBody>
          <a:bodyPr/>
          <a:lstStyle/>
          <a:p>
            <a:fld id="{7DBCE8C7-69BA-4ED6-B5AC-B6B8CF909519}" type="slidenum">
              <a:rPr lang="en-US" smtClean="0"/>
              <a:pPr/>
              <a:t>74</a:t>
            </a:fld>
            <a:endParaRPr lang="en-US"/>
          </a:p>
        </p:txBody>
      </p:sp>
    </p:spTree>
    <p:extLst>
      <p:ext uri="{BB962C8B-B14F-4D97-AF65-F5344CB8AC3E}">
        <p14:creationId xmlns:p14="http://schemas.microsoft.com/office/powerpoint/2010/main" val="293383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is a question that is from the survey sent prior to this training. This is an example of survey responses from Tagxedo. It can also be created using </a:t>
            </a:r>
            <a:r>
              <a:rPr lang="en-US" dirty="0" err="1" smtClean="0"/>
              <a:t>Wordle</a:t>
            </a:r>
            <a:r>
              <a:rPr lang="en-US" dirty="0" smtClean="0"/>
              <a:t>.</a:t>
            </a:r>
          </a:p>
          <a:p>
            <a:endParaRPr lang="en-US" dirty="0" smtClean="0"/>
          </a:p>
          <a:p>
            <a:r>
              <a:rPr lang="en-US" dirty="0" smtClean="0"/>
              <a:t>Quickly list a few of the most common answers. This serves as a platform for discussion about tech tools that people aren’t familiar with.</a:t>
            </a:r>
          </a:p>
          <a:p>
            <a:endParaRPr lang="en-US" dirty="0" smtClean="0"/>
          </a:p>
          <a:p>
            <a:r>
              <a:rPr lang="en-US" dirty="0" smtClean="0"/>
              <a:t>Idea taken from Larry </a:t>
            </a:r>
            <a:r>
              <a:rPr lang="en-US" dirty="0" err="1" smtClean="0"/>
              <a:t>Edleman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a:t>
            </a:fld>
            <a:endParaRPr lang="en-US"/>
          </a:p>
        </p:txBody>
      </p:sp>
    </p:spTree>
    <p:extLst>
      <p:ext uri="{BB962C8B-B14F-4D97-AF65-F5344CB8AC3E}">
        <p14:creationId xmlns:p14="http://schemas.microsoft.com/office/powerpoint/2010/main" val="100991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is a question that is from the survey sent prior to this training. This is an example of survey responses from Tagxedo. It can also be created using </a:t>
            </a:r>
            <a:r>
              <a:rPr lang="en-US" dirty="0" err="1" smtClean="0"/>
              <a:t>Wordle</a:t>
            </a:r>
            <a:r>
              <a:rPr lang="en-US" dirty="0" smtClean="0"/>
              <a:t>.</a:t>
            </a:r>
          </a:p>
          <a:p>
            <a:endParaRPr lang="en-US" dirty="0" smtClean="0"/>
          </a:p>
          <a:p>
            <a:r>
              <a:rPr lang="en-US" dirty="0" smtClean="0"/>
              <a:t>Quickly list a few of the most common answers. This serves as a platform for discussion about tech tools that people aren’t familiar with.</a:t>
            </a:r>
          </a:p>
          <a:p>
            <a:endParaRPr lang="en-US" dirty="0" smtClean="0"/>
          </a:p>
          <a:p>
            <a:r>
              <a:rPr lang="en-US" dirty="0" smtClean="0"/>
              <a:t>Idea taken from Larry </a:t>
            </a:r>
            <a:r>
              <a:rPr lang="en-US" dirty="0" err="1" smtClean="0"/>
              <a:t>Edleman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a:t>
            </a:fld>
            <a:endParaRPr lang="en-US"/>
          </a:p>
        </p:txBody>
      </p:sp>
    </p:spTree>
    <p:extLst>
      <p:ext uri="{BB962C8B-B14F-4D97-AF65-F5344CB8AC3E}">
        <p14:creationId xmlns:p14="http://schemas.microsoft.com/office/powerpoint/2010/main" val="284677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Society for Technology in Education (ISTE) Standards are the current technology standards for education. </a:t>
            </a:r>
          </a:p>
          <a:p>
            <a:r>
              <a:rPr lang="en-US" dirty="0" smtClean="0"/>
              <a:t>The Framework</a:t>
            </a:r>
            <a:r>
              <a:rPr lang="en-US" baseline="0" dirty="0" smtClean="0"/>
              <a:t> for 21</a:t>
            </a:r>
            <a:r>
              <a:rPr lang="en-US" baseline="30000" dirty="0" smtClean="0"/>
              <a:t>st</a:t>
            </a:r>
            <a:r>
              <a:rPr lang="en-US" baseline="0" dirty="0" smtClean="0"/>
              <a:t> Century Education is provided by the </a:t>
            </a:r>
            <a:r>
              <a:rPr lang="en-US" dirty="0" smtClean="0"/>
              <a:t>Partnership for 21</a:t>
            </a:r>
            <a:r>
              <a:rPr lang="en-US" baseline="30000" dirty="0" smtClean="0"/>
              <a:t>st</a:t>
            </a:r>
            <a:r>
              <a:rPr lang="en-US" dirty="0" smtClean="0"/>
              <a:t> Century Education</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a:t>
            </a:fld>
            <a:endParaRPr lang="en-US"/>
          </a:p>
        </p:txBody>
      </p:sp>
    </p:spTree>
    <p:extLst>
      <p:ext uri="{BB962C8B-B14F-4D97-AF65-F5344CB8AC3E}">
        <p14:creationId xmlns:p14="http://schemas.microsoft.com/office/powerpoint/2010/main" val="215014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C:\Users\dayad\Desktop\Arden backup\dayad\Desktop\MIM\Logos and Swag\10 by 20.jpg"/>
          <p:cNvPicPr>
            <a:picLocks noChangeAspect="1" noChangeArrowheads="1"/>
          </p:cNvPicPr>
          <p:nvPr/>
        </p:nvPicPr>
        <p:blipFill>
          <a:blip r:embed="rId2" cstate="print"/>
          <a:srcRect/>
          <a:stretch>
            <a:fillRect/>
          </a:stretch>
        </p:blipFill>
        <p:spPr bwMode="auto">
          <a:xfrm>
            <a:off x="7648575" y="6173788"/>
            <a:ext cx="671513" cy="593725"/>
          </a:xfrm>
          <a:prstGeom prst="rect">
            <a:avLst/>
          </a:prstGeom>
          <a:noFill/>
          <a:ln w="9525">
            <a:noFill/>
            <a:miter lim="800000"/>
            <a:headEnd/>
            <a:tailEnd/>
          </a:ln>
        </p:spPr>
      </p:pic>
      <p:sp>
        <p:nvSpPr>
          <p:cNvPr id="5" name="Rectangle 4"/>
          <p:cNvSpPr/>
          <p:nvPr/>
        </p:nvSpPr>
        <p:spPr>
          <a:xfrm>
            <a:off x="0" y="0"/>
            <a:ext cx="9144000" cy="6080125"/>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a:spLocks noChangeArrowheads="1"/>
          </p:cNvSpPr>
          <p:nvPr/>
        </p:nvSpPr>
        <p:spPr bwMode="auto">
          <a:xfrm>
            <a:off x="2819400" y="6149975"/>
            <a:ext cx="3124200" cy="708025"/>
          </a:xfrm>
          <a:prstGeom prst="rect">
            <a:avLst/>
          </a:prstGeom>
          <a:noFill/>
          <a:ln w="9525">
            <a:noFill/>
            <a:miter lim="800000"/>
            <a:headEnd/>
            <a:tailEnd/>
          </a:ln>
        </p:spPr>
        <p:txBody>
          <a:bodyPr>
            <a:spAutoFit/>
          </a:bodyPr>
          <a:lstStyle/>
          <a:p>
            <a:pPr algn="just">
              <a:defRPr/>
            </a:pPr>
            <a:r>
              <a:rPr lang="en-US" sz="800" i="1">
                <a:latin typeface="Tw Cen MT" pitchFamily="34" charset="0"/>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pic>
        <p:nvPicPr>
          <p:cNvPr id="7" name="Picture 2" descr="http://tadnet.org/uploads/Image/Ideas_logofinalJ.jpg"/>
          <p:cNvPicPr>
            <a:picLocks noChangeAspect="1" noChangeArrowheads="1"/>
          </p:cNvPicPr>
          <p:nvPr/>
        </p:nvPicPr>
        <p:blipFill>
          <a:blip r:embed="rId3" cstate="print"/>
          <a:srcRect/>
          <a:stretch>
            <a:fillRect/>
          </a:stretch>
        </p:blipFill>
        <p:spPr bwMode="auto">
          <a:xfrm>
            <a:off x="8375650" y="6173788"/>
            <a:ext cx="714375" cy="593725"/>
          </a:xfrm>
          <a:prstGeom prst="rect">
            <a:avLst/>
          </a:prstGeom>
          <a:noFill/>
          <a:ln w="9525">
            <a:noFill/>
            <a:miter lim="800000"/>
            <a:headEnd/>
            <a:tailEnd/>
          </a:ln>
        </p:spPr>
      </p:pic>
      <p:sp>
        <p:nvSpPr>
          <p:cNvPr id="8" name="TextBox 7"/>
          <p:cNvSpPr txBox="1"/>
          <p:nvPr/>
        </p:nvSpPr>
        <p:spPr>
          <a:xfrm>
            <a:off x="-1752600" y="6858000"/>
            <a:ext cx="8828088" cy="369888"/>
          </a:xfrm>
          <a:prstGeom prst="rect">
            <a:avLst/>
          </a:prstGeom>
          <a:noFill/>
        </p:spPr>
        <p:txBody>
          <a:bodyPr>
            <a:spAutoFit/>
          </a:bodyPr>
          <a:lstStyle/>
          <a:p>
            <a:pPr algn="ctr" fontAlgn="auto">
              <a:spcBef>
                <a:spcPts val="0"/>
              </a:spcBef>
              <a:spcAft>
                <a:spcPts val="0"/>
              </a:spcAft>
              <a:defRPr/>
            </a:pPr>
            <a:r>
              <a:rPr lang="en-US" b="1" i="1" spc="600" dirty="0">
                <a:solidFill>
                  <a:schemeClr val="accent2">
                    <a:lumMod val="75000"/>
                  </a:schemeClr>
                </a:solidFill>
                <a:latin typeface="Arial Narrow" pitchFamily="34" charset="0"/>
                <a:ea typeface="Verdana" pitchFamily="34" charset="0"/>
                <a:cs typeface="Verdana" pitchFamily="34" charset="0"/>
              </a:rPr>
              <a:t>Professional Development to Practice</a:t>
            </a:r>
          </a:p>
        </p:txBody>
      </p:sp>
      <p:sp>
        <p:nvSpPr>
          <p:cNvPr id="9" name="Rectangle 8"/>
          <p:cNvSpPr/>
          <p:nvPr/>
        </p:nvSpPr>
        <p:spPr>
          <a:xfrm>
            <a:off x="266700" y="7158038"/>
            <a:ext cx="1447800" cy="1397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1714500" y="7158038"/>
            <a:ext cx="7696200" cy="139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2" descr="http://dese.mo.gov/comm/images/DESE-color.png"/>
          <p:cNvPicPr>
            <a:picLocks noChangeAspect="1" noChangeArrowheads="1"/>
          </p:cNvPicPr>
          <p:nvPr/>
        </p:nvPicPr>
        <p:blipFill>
          <a:blip r:embed="rId4" cstate="print"/>
          <a:srcRect/>
          <a:stretch>
            <a:fillRect/>
          </a:stretch>
        </p:blipFill>
        <p:spPr bwMode="auto">
          <a:xfrm>
            <a:off x="5943600" y="6172200"/>
            <a:ext cx="1655763" cy="596900"/>
          </a:xfrm>
          <a:prstGeom prst="rect">
            <a:avLst/>
          </a:prstGeom>
          <a:noFill/>
          <a:ln w="9525">
            <a:noFill/>
            <a:miter lim="800000"/>
            <a:headEnd/>
            <a:tailEnd/>
          </a:ln>
        </p:spPr>
      </p:pic>
      <p:sp>
        <p:nvSpPr>
          <p:cNvPr id="12" name="TextBox 11"/>
          <p:cNvSpPr txBox="1"/>
          <p:nvPr/>
        </p:nvSpPr>
        <p:spPr>
          <a:xfrm>
            <a:off x="0" y="152400"/>
            <a:ext cx="9144000" cy="369888"/>
          </a:xfrm>
          <a:prstGeom prst="rect">
            <a:avLst/>
          </a:prstGeom>
          <a:noFill/>
        </p:spPr>
        <p:txBody>
          <a:bodyPr>
            <a:spAutoFit/>
          </a:bodyPr>
          <a:lstStyle/>
          <a:p>
            <a:pPr algn="ctr" fontAlgn="auto">
              <a:spcBef>
                <a:spcPts val="0"/>
              </a:spcBef>
              <a:spcAft>
                <a:spcPts val="0"/>
              </a:spcAft>
              <a:defRPr/>
            </a:pPr>
            <a:r>
              <a:rPr lang="en-US" b="1" i="1" spc="600" dirty="0">
                <a:solidFill>
                  <a:schemeClr val="bg1"/>
                </a:solidFill>
                <a:latin typeface="Arial Narrow" pitchFamily="34" charset="0"/>
                <a:ea typeface="Verdana" pitchFamily="34" charset="0"/>
                <a:cs typeface="Verdana" pitchFamily="34" charset="0"/>
              </a:rPr>
              <a:t>Professional Development to Practice</a:t>
            </a:r>
          </a:p>
        </p:txBody>
      </p:sp>
      <p:sp>
        <p:nvSpPr>
          <p:cNvPr id="13" name="Rectangle 12"/>
          <p:cNvSpPr/>
          <p:nvPr/>
        </p:nvSpPr>
        <p:spPr>
          <a:xfrm>
            <a:off x="1447800" y="473075"/>
            <a:ext cx="7696200" cy="139700"/>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473075"/>
            <a:ext cx="1447800" cy="139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7988300" y="15240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1420731"/>
            <a:ext cx="7772400"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17448"/>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28803"/>
            <a:ext cx="8229600" cy="4038598"/>
          </a:xfrm>
        </p:spPr>
        <p:txBody>
          <a:bodyPr vert="eaVert"/>
          <a:lstStyle>
            <a:lvl2pPr marL="742950" indent="-285750">
              <a:defRPr lang="en-US" sz="2800" kern="1200" dirty="0" smtClean="0">
                <a:solidFill>
                  <a:schemeClr val="tx1"/>
                </a:solidFill>
                <a:latin typeface="Tw Cen MT" pitchFamily="34" charset="0"/>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599"/>
            <a:ext cx="6019800" cy="5257801"/>
          </a:xfrm>
        </p:spPr>
        <p:txBody>
          <a:bodyPr vert="eaVert"/>
          <a:lstStyle>
            <a:lvl2pPr marL="742950" indent="-285750">
              <a:defRPr lang="en-US" sz="2800" kern="1200" dirty="0" smtClean="0">
                <a:solidFill>
                  <a:schemeClr val="tx1"/>
                </a:solidFill>
                <a:latin typeface="Tw Cen MT" pitchFamily="34" charset="0"/>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0" y="601980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828803"/>
            <a:ext cx="8229600" cy="3962397"/>
          </a:xfrm>
        </p:spPr>
        <p:txBody>
          <a:bodyPr/>
          <a:lstStyle>
            <a:lvl2pPr>
              <a:buClr>
                <a:schemeClr val="accent3"/>
              </a:buCl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Box 3"/>
          <p:cNvSpPr txBox="1"/>
          <p:nvPr/>
        </p:nvSpPr>
        <p:spPr>
          <a:xfrm>
            <a:off x="3962400" y="6119813"/>
            <a:ext cx="4343400" cy="738187"/>
          </a:xfrm>
          <a:prstGeom prst="rect">
            <a:avLst/>
          </a:prstGeom>
          <a:noFill/>
        </p:spPr>
        <p:txBody>
          <a:bodyPr>
            <a:spAutoFit/>
          </a:bodyPr>
          <a:lstStyle/>
          <a:p>
            <a:pPr algn="just" fontAlgn="auto">
              <a:spcBef>
                <a:spcPts val="0"/>
              </a:spcBef>
              <a:spcAft>
                <a:spcPts val="0"/>
              </a:spcAft>
              <a:defRPr/>
            </a:pPr>
            <a:r>
              <a:rPr lang="en-US" sz="1050" i="1" dirty="0">
                <a:latin typeface="Tw Cen MT" pitchFamily="34" charset="0"/>
                <a:cs typeface="+mn-cs"/>
              </a:rPr>
              <a:t>The contents of this  presentation were developed under a grant from the US Department of Education,   #H323A120018.  However, these contents do not necessarily represent the policy of the US Department of Education, and you should not assume endorsement by the Federal Government. </a:t>
            </a:r>
          </a:p>
        </p:txBody>
      </p:sp>
      <p:pic>
        <p:nvPicPr>
          <p:cNvPr id="5" name="Picture 2" descr="http://tadnet.org/uploads/Image/Ideas_logofinalJ.jpg"/>
          <p:cNvPicPr>
            <a:picLocks noChangeAspect="1" noChangeArrowheads="1"/>
          </p:cNvPicPr>
          <p:nvPr/>
        </p:nvPicPr>
        <p:blipFill>
          <a:blip r:embed="rId2" cstate="print"/>
          <a:srcRect/>
          <a:stretch>
            <a:fillRect/>
          </a:stretch>
        </p:blipFill>
        <p:spPr bwMode="auto">
          <a:xfrm>
            <a:off x="8489950" y="6313488"/>
            <a:ext cx="654050" cy="544512"/>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190997"/>
          </a:xfrm>
        </p:spPr>
        <p:txBody>
          <a:bodyPr/>
          <a:lstStyle>
            <a:lvl1pPr>
              <a:defRPr sz="2800"/>
            </a:lvl1pPr>
            <a:lvl2pPr marL="742950" indent="-285750">
              <a:defRPr lang="en-US" sz="2400" kern="1200" dirty="0" smtClean="0">
                <a:solidFill>
                  <a:schemeClr val="tx1"/>
                </a:solidFill>
                <a:latin typeface="Tw Cen MT" pitchFamily="34" charset="0"/>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3"/>
            <a:ext cx="4038600" cy="4190997"/>
          </a:xfrm>
        </p:spPr>
        <p:txBody>
          <a:bodyPr/>
          <a:lstStyle>
            <a:lvl1pPr>
              <a:defRPr sz="2800"/>
            </a:lvl1pPr>
            <a:lvl2pPr marL="742950" indent="-285750">
              <a:defRPr lang="en-US" sz="2400" kern="1200" dirty="0" smtClean="0">
                <a:solidFill>
                  <a:schemeClr val="tx1"/>
                </a:solidFill>
                <a:latin typeface="Tw Cen MT" pitchFamily="34" charset="0"/>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2190"/>
            <a:ext cx="8229600" cy="92181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616325"/>
          </a:xfrm>
        </p:spPr>
        <p:txBody>
          <a:bodyPr/>
          <a:lstStyle>
            <a:lvl1pPr>
              <a:defRPr sz="2400"/>
            </a:lvl1pPr>
            <a:lvl2pPr marL="742950" indent="-285750">
              <a:defRPr lang="en-US" sz="2000" kern="1200" dirty="0" smtClean="0">
                <a:solidFill>
                  <a:schemeClr val="tx1"/>
                </a:solidFill>
                <a:latin typeface="Tw Cen MT" pitchFamily="34" charset="0"/>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616325"/>
          </a:xfrm>
        </p:spPr>
        <p:txBody>
          <a:bodyPr/>
          <a:lstStyle>
            <a:lvl1pPr>
              <a:defRPr sz="2400"/>
            </a:lvl1pPr>
            <a:lvl2pPr marL="742950" indent="-285750">
              <a:defRPr lang="en-US" sz="2000" kern="1200" dirty="0" smtClean="0">
                <a:solidFill>
                  <a:schemeClr val="tx1"/>
                </a:solidFill>
                <a:latin typeface="Tw Cen MT" pitchFamily="34" charset="0"/>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685800"/>
            <a:ext cx="3008313" cy="7493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1" y="685799"/>
            <a:ext cx="5111751" cy="5105401"/>
          </a:xfrm>
        </p:spPr>
        <p:txBody>
          <a:bodyPr/>
          <a:lstStyle>
            <a:lvl1pPr>
              <a:defRPr sz="3200"/>
            </a:lvl1pPr>
            <a:lvl2pPr marL="742950" indent="-285750">
              <a:defRPr lang="en-US" sz="2800" kern="1200" dirty="0" smtClean="0">
                <a:solidFill>
                  <a:schemeClr val="tx1"/>
                </a:solidFill>
                <a:latin typeface="Tw Cen MT" pitchFamily="34" charset="0"/>
                <a:ea typeface="+mn-ea"/>
                <a:cs typeface="+mn-cs"/>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3"/>
            <a:ext cx="3008313" cy="43560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85799"/>
            <a:ext cx="5486400" cy="40417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9"/>
            <a:ext cx="5486400" cy="5000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01663"/>
            <a:ext cx="8229600" cy="109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8288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TextBox 18"/>
          <p:cNvSpPr txBox="1"/>
          <p:nvPr/>
        </p:nvSpPr>
        <p:spPr>
          <a:xfrm>
            <a:off x="0" y="152400"/>
            <a:ext cx="9144000" cy="369888"/>
          </a:xfrm>
          <a:prstGeom prst="rect">
            <a:avLst/>
          </a:prstGeom>
          <a:noFill/>
        </p:spPr>
        <p:txBody>
          <a:bodyPr>
            <a:spAutoFit/>
          </a:bodyPr>
          <a:lstStyle/>
          <a:p>
            <a:pPr algn="ctr" fontAlgn="auto">
              <a:spcBef>
                <a:spcPts val="0"/>
              </a:spcBef>
              <a:spcAft>
                <a:spcPts val="0"/>
              </a:spcAft>
              <a:defRPr/>
            </a:pPr>
            <a:r>
              <a:rPr lang="en-US" b="1" i="1" spc="600" dirty="0">
                <a:solidFill>
                  <a:schemeClr val="accent3"/>
                </a:solidFill>
                <a:latin typeface="Arial Narrow" pitchFamily="34" charset="0"/>
                <a:ea typeface="Verdana" pitchFamily="34" charset="0"/>
                <a:cs typeface="Verdana" pitchFamily="34" charset="0"/>
              </a:rPr>
              <a:t>Professional Development to Practice</a:t>
            </a:r>
          </a:p>
        </p:txBody>
      </p:sp>
      <p:sp>
        <p:nvSpPr>
          <p:cNvPr id="20" name="Rectangle 19"/>
          <p:cNvSpPr/>
          <p:nvPr/>
        </p:nvSpPr>
        <p:spPr>
          <a:xfrm>
            <a:off x="0" y="473075"/>
            <a:ext cx="1447800" cy="139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447800" y="473075"/>
            <a:ext cx="7696200" cy="139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18" descr="X:\IHD General Shared\DESE Projects\SPDG\EduSAIL Website\Images\Logos\SAIL logo\header.png"/>
          <p:cNvPicPr>
            <a:picLocks noChangeAspect="1" noChangeArrowheads="1"/>
          </p:cNvPicPr>
          <p:nvPr/>
        </p:nvPicPr>
        <p:blipFill>
          <a:blip r:embed="rId13" cstate="print"/>
          <a:srcRect t="31007" r="34380"/>
          <a:stretch>
            <a:fillRect/>
          </a:stretch>
        </p:blipFill>
        <p:spPr bwMode="auto">
          <a:xfrm>
            <a:off x="53975" y="6080125"/>
            <a:ext cx="2841625" cy="747713"/>
          </a:xfrm>
          <a:prstGeom prst="rect">
            <a:avLst/>
          </a:prstGeom>
          <a:noFill/>
          <a:ln w="9525">
            <a:noFill/>
            <a:miter lim="800000"/>
            <a:headEnd/>
            <a:tailEnd/>
          </a:ln>
        </p:spPr>
      </p:pic>
      <p:cxnSp>
        <p:nvCxnSpPr>
          <p:cNvPr id="8" name="Straight Connector 7"/>
          <p:cNvCxnSpPr/>
          <p:nvPr/>
        </p:nvCxnSpPr>
        <p:spPr>
          <a:xfrm>
            <a:off x="0" y="601980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accent2"/>
          </a:solidFill>
          <a:latin typeface="Tw Cen MT" pitchFamily="34" charset="0"/>
          <a:ea typeface="+mj-ea"/>
          <a:cs typeface="+mj-cs"/>
        </a:defRPr>
      </a:lvl1pPr>
      <a:lvl2pPr algn="ctr" rtl="0" eaLnBrk="0" fontAlgn="base" hangingPunct="0">
        <a:spcBef>
          <a:spcPct val="0"/>
        </a:spcBef>
        <a:spcAft>
          <a:spcPct val="0"/>
        </a:spcAft>
        <a:defRPr sz="4400">
          <a:solidFill>
            <a:schemeClr val="accent2"/>
          </a:solidFill>
          <a:latin typeface="Tw Cen MT" pitchFamily="34" charset="0"/>
        </a:defRPr>
      </a:lvl2pPr>
      <a:lvl3pPr algn="ctr" rtl="0" eaLnBrk="0" fontAlgn="base" hangingPunct="0">
        <a:spcBef>
          <a:spcPct val="0"/>
        </a:spcBef>
        <a:spcAft>
          <a:spcPct val="0"/>
        </a:spcAft>
        <a:defRPr sz="4400">
          <a:solidFill>
            <a:schemeClr val="accent2"/>
          </a:solidFill>
          <a:latin typeface="Tw Cen MT" pitchFamily="34" charset="0"/>
        </a:defRPr>
      </a:lvl3pPr>
      <a:lvl4pPr algn="ctr" rtl="0" eaLnBrk="0" fontAlgn="base" hangingPunct="0">
        <a:spcBef>
          <a:spcPct val="0"/>
        </a:spcBef>
        <a:spcAft>
          <a:spcPct val="0"/>
        </a:spcAft>
        <a:defRPr sz="4400">
          <a:solidFill>
            <a:schemeClr val="accent2"/>
          </a:solidFill>
          <a:latin typeface="Tw Cen MT" pitchFamily="34" charset="0"/>
        </a:defRPr>
      </a:lvl4pPr>
      <a:lvl5pPr algn="ctr" rtl="0" eaLnBrk="0" fontAlgn="base" hangingPunct="0">
        <a:spcBef>
          <a:spcPct val="0"/>
        </a:spcBef>
        <a:spcAft>
          <a:spcPct val="0"/>
        </a:spcAft>
        <a:defRPr sz="4400">
          <a:solidFill>
            <a:schemeClr val="accent2"/>
          </a:solidFill>
          <a:latin typeface="Tw Cen MT" pitchFamily="34" charset="0"/>
        </a:defRPr>
      </a:lvl5pPr>
      <a:lvl6pPr marL="457200" algn="ctr" rtl="0" eaLnBrk="1" fontAlgn="base" hangingPunct="1">
        <a:spcBef>
          <a:spcPct val="0"/>
        </a:spcBef>
        <a:spcAft>
          <a:spcPct val="0"/>
        </a:spcAft>
        <a:defRPr sz="4400">
          <a:solidFill>
            <a:schemeClr val="tx2"/>
          </a:solidFill>
          <a:latin typeface="Tw Cen MT" pitchFamily="34" charset="0"/>
        </a:defRPr>
      </a:lvl6pPr>
      <a:lvl7pPr marL="914400" algn="ctr" rtl="0" eaLnBrk="1" fontAlgn="base" hangingPunct="1">
        <a:spcBef>
          <a:spcPct val="0"/>
        </a:spcBef>
        <a:spcAft>
          <a:spcPct val="0"/>
        </a:spcAft>
        <a:defRPr sz="4400">
          <a:solidFill>
            <a:schemeClr val="tx2"/>
          </a:solidFill>
          <a:latin typeface="Tw Cen MT" pitchFamily="34" charset="0"/>
        </a:defRPr>
      </a:lvl7pPr>
      <a:lvl8pPr marL="1371600" algn="ctr" rtl="0" eaLnBrk="1" fontAlgn="base" hangingPunct="1">
        <a:spcBef>
          <a:spcPct val="0"/>
        </a:spcBef>
        <a:spcAft>
          <a:spcPct val="0"/>
        </a:spcAft>
        <a:defRPr sz="4400">
          <a:solidFill>
            <a:schemeClr val="tx2"/>
          </a:solidFill>
          <a:latin typeface="Tw Cen MT" pitchFamily="34" charset="0"/>
        </a:defRPr>
      </a:lvl8pPr>
      <a:lvl9pPr marL="1828800" algn="ctr" rtl="0" eaLnBrk="1" fontAlgn="base" hangingPunct="1">
        <a:spcBef>
          <a:spcPct val="0"/>
        </a:spcBef>
        <a:spcAft>
          <a:spcPct val="0"/>
        </a:spcAft>
        <a:defRPr sz="4400">
          <a:solidFill>
            <a:schemeClr val="tx2"/>
          </a:solidFill>
          <a:latin typeface="Tw Cen MT" pitchFamily="34"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goo.gl/5BCkTD" TargetMode="External"/><Relationship Id="rId2" Type="http://schemas.openxmlformats.org/officeDocument/2006/relationships/hyperlink" Target="http://www.moedu-sail.org/technology-classroom-instruction-material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kuperedtech.blogspot.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hgfCGbBUtfQ"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iste.org/standards/nets-for-teachers" TargetMode="External"/><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iste.org/standards/nets-for-students" TargetMode="External"/><Relationship Id="rId5" Type="http://schemas.openxmlformats.org/officeDocument/2006/relationships/hyperlink" Target="http://www.iste.org/standards/for-educators"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creativecommons.org/licenses/by-nc-nd/4.0/" TargetMode="External"/><Relationship Id="rId4" Type="http://schemas.openxmlformats.org/officeDocument/2006/relationships/image" Target="../media/image7.im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littlebirdtales.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animoto.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ordle.net/" TargetMode="External"/><Relationship Id="rId5" Type="http://schemas.openxmlformats.org/officeDocument/2006/relationships/hyperlink" Target="http://www.tagxedo.com/" TargetMode="Externa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blogspot.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tellagami.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sites.google.com/a/apps.edina.k12.mn.us/caroline-s-4th-grade-portfolio/"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edtechmagazine.com/" TargetMode="External"/><Relationship Id="rId2" Type="http://schemas.openxmlformats.org/officeDocument/2006/relationships/hyperlink" Target="http://www.eschoolnews.com/" TargetMode="External"/><Relationship Id="rId1" Type="http://schemas.openxmlformats.org/officeDocument/2006/relationships/slideLayout" Target="../slideLayouts/slideLayout2.xml"/><Relationship Id="rId5" Type="http://schemas.openxmlformats.org/officeDocument/2006/relationships/hyperlink" Target="http://www.edutopia.org/" TargetMode="External"/><Relationship Id="rId4" Type="http://schemas.openxmlformats.org/officeDocument/2006/relationships/hyperlink" Target="http://www.edudemic.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LINK TO MOEDU-SAIL MATERIAL</a:t>
            </a:r>
            <a:endParaRPr lang="en-US" b="1" dirty="0"/>
          </a:p>
        </p:txBody>
      </p:sp>
      <p:sp>
        <p:nvSpPr>
          <p:cNvPr id="3" name="Content Placeholder 2"/>
          <p:cNvSpPr>
            <a:spLocks noGrp="1"/>
          </p:cNvSpPr>
          <p:nvPr>
            <p:ph idx="1"/>
          </p:nvPr>
        </p:nvSpPr>
        <p:spPr>
          <a:xfrm>
            <a:off x="0" y="1600200"/>
            <a:ext cx="9144000" cy="3962397"/>
          </a:xfrm>
        </p:spPr>
        <p:txBody>
          <a:bodyPr/>
          <a:lstStyle/>
          <a:p>
            <a:pPr marL="0" indent="0" algn="ctr">
              <a:buNone/>
            </a:pPr>
            <a:endParaRPr lang="en-US" sz="3600" b="1" dirty="0" smtClean="0">
              <a:hlinkClick r:id="rId2"/>
            </a:endParaRPr>
          </a:p>
          <a:p>
            <a:pPr marL="0" indent="0" algn="ctr">
              <a:buNone/>
            </a:pPr>
            <a:r>
              <a:rPr lang="en-US" sz="3600" b="1" dirty="0" smtClean="0">
                <a:hlinkClick r:id="rId2"/>
              </a:rPr>
              <a:t>http</a:t>
            </a:r>
            <a:r>
              <a:rPr lang="en-US" sz="3600" b="1" dirty="0">
                <a:hlinkClick r:id="rId2"/>
              </a:rPr>
              <a:t>://www.moedu-sail.org/technology-classroom-instruction-materials</a:t>
            </a:r>
            <a:r>
              <a:rPr lang="en-US" sz="3600" b="1" dirty="0" smtClean="0">
                <a:hlinkClick r:id="rId2"/>
              </a:rPr>
              <a:t>/</a:t>
            </a:r>
            <a:endParaRPr lang="en-US" sz="3600" b="1" dirty="0" smtClean="0"/>
          </a:p>
          <a:p>
            <a:pPr marL="0" indent="0" algn="ctr">
              <a:buNone/>
            </a:pPr>
            <a:r>
              <a:rPr lang="en-US" sz="3600" b="1" dirty="0" smtClean="0"/>
              <a:t>or</a:t>
            </a:r>
          </a:p>
          <a:p>
            <a:pPr marL="0" indent="0" algn="ctr">
              <a:buNone/>
            </a:pPr>
            <a:r>
              <a:rPr lang="en-US" sz="3600" b="1" dirty="0" smtClean="0">
                <a:hlinkClick r:id="rId3" action="ppaction://hlinkfile"/>
              </a:rPr>
              <a:t>goo.gl/5BCkTD</a:t>
            </a:r>
            <a:endParaRPr lang="en-US" sz="3600" b="1" dirty="0" smtClean="0"/>
          </a:p>
          <a:p>
            <a:pPr marL="0" indent="0" algn="ctr">
              <a:buNone/>
            </a:pPr>
            <a:r>
              <a:rPr lang="en-US" sz="3600" dirty="0" smtClean="0"/>
              <a:t> </a:t>
            </a:r>
            <a:endParaRPr lang="en-US" dirty="0"/>
          </a:p>
        </p:txBody>
      </p:sp>
    </p:spTree>
    <p:extLst>
      <p:ext uri="{BB962C8B-B14F-4D97-AF65-F5344CB8AC3E}">
        <p14:creationId xmlns:p14="http://schemas.microsoft.com/office/powerpoint/2010/main" val="311721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96962"/>
          </a:xfrm>
        </p:spPr>
        <p:txBody>
          <a:bodyPr/>
          <a:lstStyle/>
          <a:p>
            <a:r>
              <a:rPr lang="en-US" b="1" dirty="0" smtClean="0">
                <a:effectLst>
                  <a:outerShdw blurRad="38100" dist="38100" dir="2700000" algn="tl">
                    <a:srgbClr val="000000">
                      <a:alpha val="43137"/>
                    </a:srgbClr>
                  </a:outerShdw>
                </a:effectLst>
              </a:rPr>
              <a:t>Learner Outcomes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066800"/>
            <a:ext cx="8534400" cy="3962397"/>
          </a:xfrm>
        </p:spPr>
        <p:txBody>
          <a:bodyPr/>
          <a:lstStyle/>
          <a:p>
            <a:pPr marL="0" indent="0">
              <a:buNone/>
            </a:pPr>
            <a:r>
              <a:rPr lang="en-US" sz="3100" dirty="0" smtClean="0"/>
              <a:t>Participants will:</a:t>
            </a:r>
          </a:p>
          <a:p>
            <a:r>
              <a:rPr lang="en-US" sz="3100" dirty="0" smtClean="0"/>
              <a:t>Gain awareness of how the International Society for Technology in Education (ISTE) standards for teachers and students and the 21</a:t>
            </a:r>
            <a:r>
              <a:rPr lang="en-US" sz="3100" baseline="30000" dirty="0" smtClean="0"/>
              <a:t>st</a:t>
            </a:r>
            <a:r>
              <a:rPr lang="en-US" sz="3100" dirty="0" smtClean="0"/>
              <a:t> Century Skills impact the implementation of technology in the classroom.</a:t>
            </a:r>
          </a:p>
          <a:p>
            <a:r>
              <a:rPr lang="en-US" sz="3100" dirty="0" smtClean="0"/>
              <a:t>Examine the three pyramids for </a:t>
            </a:r>
            <a:r>
              <a:rPr lang="en-US" sz="3100" dirty="0"/>
              <a:t>t</a:t>
            </a:r>
            <a:r>
              <a:rPr lang="en-US" sz="3100" dirty="0" smtClean="0"/>
              <a:t>echnology </a:t>
            </a:r>
            <a:r>
              <a:rPr lang="en-US" sz="3100" dirty="0"/>
              <a:t>i</a:t>
            </a:r>
            <a:r>
              <a:rPr lang="en-US" sz="3100" dirty="0" smtClean="0"/>
              <a:t>ntegration. </a:t>
            </a:r>
          </a:p>
          <a:p>
            <a:r>
              <a:rPr lang="en-US" sz="3100" dirty="0" smtClean="0"/>
              <a:t>Begin planning for implementation of using technology in classroom instruction. </a:t>
            </a:r>
            <a:endParaRPr lang="en-US" sz="3100" dirty="0"/>
          </a:p>
        </p:txBody>
      </p:sp>
    </p:spTree>
    <p:extLst>
      <p:ext uri="{BB962C8B-B14F-4D97-AF65-F5344CB8AC3E}">
        <p14:creationId xmlns:p14="http://schemas.microsoft.com/office/powerpoint/2010/main" val="2598978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Technology in Classroom Instruction Overview</a:t>
            </a:r>
            <a:endParaRPr lang="en-US" dirty="0"/>
          </a:p>
        </p:txBody>
      </p:sp>
      <p:sp>
        <p:nvSpPr>
          <p:cNvPr id="3" name="Subtitle 2"/>
          <p:cNvSpPr>
            <a:spLocks noGrp="1"/>
          </p:cNvSpPr>
          <p:nvPr>
            <p:ph type="subTitle" idx="1"/>
          </p:nvPr>
        </p:nvSpPr>
        <p:spPr>
          <a:xfrm>
            <a:off x="1371600" y="2971800"/>
            <a:ext cx="6400800" cy="1998248"/>
          </a:xfrm>
        </p:spPr>
        <p:txBody>
          <a:bodyPr/>
          <a:lstStyle/>
          <a:p>
            <a:r>
              <a:rPr lang="en-US" sz="4000" dirty="0" smtClean="0"/>
              <a:t>Pre-assessment</a:t>
            </a:r>
          </a:p>
          <a:p>
            <a:endParaRPr lang="en-US" sz="1400" dirty="0"/>
          </a:p>
          <a:p>
            <a:r>
              <a:rPr lang="en-US" dirty="0" smtClean="0">
                <a:solidFill>
                  <a:schemeClr val="accent2">
                    <a:lumMod val="20000"/>
                    <a:lumOff val="80000"/>
                  </a:schemeClr>
                </a:solidFill>
              </a:rPr>
              <a:t>Socrative.com </a:t>
            </a:r>
          </a:p>
          <a:p>
            <a:r>
              <a:rPr lang="en-US" dirty="0" smtClean="0"/>
              <a:t>Student Login</a:t>
            </a:r>
          </a:p>
          <a:p>
            <a:r>
              <a:rPr lang="en-US" dirty="0" smtClean="0"/>
              <a:t>Room Number:</a:t>
            </a:r>
            <a:endParaRPr lang="en-US" dirty="0"/>
          </a:p>
        </p:txBody>
      </p:sp>
    </p:spTree>
    <p:extLst>
      <p:ext uri="{BB962C8B-B14F-4D97-AF65-F5344CB8AC3E}">
        <p14:creationId xmlns:p14="http://schemas.microsoft.com/office/powerpoint/2010/main" val="1323403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b="1" dirty="0" smtClean="0">
                <a:effectLst>
                  <a:outerShdw blurRad="38100" dist="38100" dir="2700000" algn="tl">
                    <a:srgbClr val="000000">
                      <a:alpha val="43137"/>
                    </a:srgbClr>
                  </a:outerShdw>
                </a:effectLst>
              </a:rPr>
              <a:t>Why Use Technology in Classroom Instruction?</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5999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533400"/>
            <a:ext cx="9144000" cy="1447800"/>
          </a:xfrm>
        </p:spPr>
        <p:txBody>
          <a:bodyPr/>
          <a:lstStyle/>
          <a:p>
            <a:r>
              <a:rPr lang="en-US" altLang="en-US" sz="3600" b="1" dirty="0" smtClean="0">
                <a:effectLst>
                  <a:outerShdw blurRad="38100" dist="38100" dir="2700000" algn="tl">
                    <a:srgbClr val="000000">
                      <a:alpha val="43137"/>
                    </a:srgbClr>
                  </a:outerShdw>
                </a:effectLst>
              </a:rPr>
              <a:t>Why Technology? </a:t>
            </a:r>
            <a:br>
              <a:rPr lang="en-US" altLang="en-US" sz="3600" b="1" dirty="0" smtClean="0">
                <a:effectLst>
                  <a:outerShdw blurRad="38100" dist="38100" dir="2700000" algn="tl">
                    <a:srgbClr val="000000">
                      <a:alpha val="43137"/>
                    </a:srgbClr>
                  </a:outerShdw>
                </a:effectLst>
              </a:rPr>
            </a:br>
            <a:r>
              <a:rPr lang="en-US" altLang="en-US" sz="3600" dirty="0" smtClean="0">
                <a:effectLst>
                  <a:outerShdw blurRad="38100" dist="38100" dir="2700000" algn="tl">
                    <a:srgbClr val="000000">
                      <a:alpha val="43137"/>
                    </a:srgbClr>
                  </a:outerShdw>
                </a:effectLst>
              </a:rPr>
              <a:t>“</a:t>
            </a:r>
            <a:r>
              <a:rPr lang="en-US" altLang="en-US" sz="2700" dirty="0" smtClean="0"/>
              <a:t>Using Technology with Classroom Instruction that Works”</a:t>
            </a:r>
          </a:p>
        </p:txBody>
      </p:sp>
      <p:sp>
        <p:nvSpPr>
          <p:cNvPr id="13315" name="Content Placeholder 2"/>
          <p:cNvSpPr>
            <a:spLocks noGrp="1"/>
          </p:cNvSpPr>
          <p:nvPr>
            <p:ph idx="1"/>
          </p:nvPr>
        </p:nvSpPr>
        <p:spPr>
          <a:xfrm>
            <a:off x="381000" y="1676400"/>
            <a:ext cx="8534400" cy="4724400"/>
          </a:xfrm>
        </p:spPr>
        <p:txBody>
          <a:bodyPr>
            <a:noAutofit/>
          </a:bodyPr>
          <a:lstStyle/>
          <a:p>
            <a:r>
              <a:rPr lang="en-US" altLang="en-US" sz="2800" dirty="0" smtClean="0">
                <a:solidFill>
                  <a:schemeClr val="tx1"/>
                </a:solidFill>
              </a:rPr>
              <a:t>Three-Part Task: </a:t>
            </a:r>
          </a:p>
          <a:p>
            <a:r>
              <a:rPr lang="en-US" altLang="en-US" sz="2400" dirty="0" smtClean="0"/>
              <a:t>Task 1: </a:t>
            </a:r>
            <a:r>
              <a:rPr lang="en-US" altLang="en-US" sz="2400" dirty="0" smtClean="0">
                <a:solidFill>
                  <a:schemeClr val="tx1"/>
                </a:solidFill>
              </a:rPr>
              <a:t>Find three people not sitting at your table to form a </a:t>
            </a:r>
            <a:r>
              <a:rPr lang="en-US" altLang="en-US" sz="2400" dirty="0" smtClean="0"/>
              <a:t>group of four</a:t>
            </a:r>
            <a:endParaRPr lang="en-US" altLang="en-US" sz="2400" dirty="0" smtClean="0">
              <a:solidFill>
                <a:schemeClr val="tx1"/>
              </a:solidFill>
            </a:endParaRPr>
          </a:p>
          <a:p>
            <a:r>
              <a:rPr lang="en-US" altLang="en-US" sz="2400" dirty="0" smtClean="0"/>
              <a:t>Task 2:</a:t>
            </a:r>
            <a:r>
              <a:rPr lang="en-US" altLang="en-US" sz="2400" dirty="0" smtClean="0">
                <a:solidFill>
                  <a:schemeClr val="tx1"/>
                </a:solidFill>
              </a:rPr>
              <a:t> Number off 1-4 for silent reading</a:t>
            </a:r>
          </a:p>
          <a:p>
            <a:pPr lvl="1">
              <a:buFont typeface="Wingdings" pitchFamily="2" charset="2"/>
              <a:buChar char="§"/>
            </a:pPr>
            <a:r>
              <a:rPr lang="en-US" altLang="en-US" sz="2000" dirty="0" smtClean="0">
                <a:solidFill>
                  <a:schemeClr val="tx1"/>
                </a:solidFill>
              </a:rPr>
              <a:t>Person 1 will read paragraph 1 </a:t>
            </a:r>
          </a:p>
          <a:p>
            <a:pPr lvl="1">
              <a:buFont typeface="Wingdings" pitchFamily="2" charset="2"/>
              <a:buChar char="§"/>
            </a:pPr>
            <a:r>
              <a:rPr lang="en-US" altLang="en-US" sz="2000" dirty="0" smtClean="0"/>
              <a:t>Person 2 will read paragraph</a:t>
            </a:r>
            <a:r>
              <a:rPr lang="en-US" altLang="en-US" sz="2000" dirty="0" smtClean="0">
                <a:solidFill>
                  <a:schemeClr val="tx1"/>
                </a:solidFill>
              </a:rPr>
              <a:t> 2 (with quote)</a:t>
            </a:r>
          </a:p>
          <a:p>
            <a:pPr lvl="1">
              <a:buFont typeface="Wingdings" pitchFamily="2" charset="2"/>
              <a:buChar char="§"/>
            </a:pPr>
            <a:r>
              <a:rPr lang="en-US" altLang="en-US" sz="2000" dirty="0" smtClean="0">
                <a:solidFill>
                  <a:schemeClr val="tx1"/>
                </a:solidFill>
              </a:rPr>
              <a:t>Person 3 will read paragraph 3 &amp; 4</a:t>
            </a:r>
          </a:p>
          <a:p>
            <a:pPr lvl="1">
              <a:buFont typeface="Wingdings" pitchFamily="2" charset="2"/>
              <a:buChar char="§"/>
            </a:pPr>
            <a:r>
              <a:rPr lang="en-US" altLang="en-US" sz="2000" dirty="0" smtClean="0">
                <a:solidFill>
                  <a:schemeClr val="tx1"/>
                </a:solidFill>
              </a:rPr>
              <a:t>Person 4 will read paragraph 5 -end</a:t>
            </a:r>
          </a:p>
          <a:p>
            <a:r>
              <a:rPr lang="en-US" altLang="en-US" sz="2400" dirty="0" smtClean="0"/>
              <a:t>Task 3: </a:t>
            </a:r>
            <a:r>
              <a:rPr lang="en-US" altLang="en-US" sz="2400" dirty="0" smtClean="0">
                <a:solidFill>
                  <a:schemeClr val="tx1"/>
                </a:solidFill>
              </a:rPr>
              <a:t>Summarize the research from your paragraph for the group. Then as a group, choose three of the best statements overall to write on </a:t>
            </a:r>
            <a:r>
              <a:rPr lang="en-US" altLang="en-US" sz="2400" dirty="0" smtClean="0"/>
              <a:t>the paper at your table</a:t>
            </a:r>
            <a:r>
              <a:rPr lang="en-US" altLang="en-US" sz="2400" dirty="0" smtClean="0">
                <a:solidFill>
                  <a:schemeClr val="tx1"/>
                </a:solidFill>
              </a:rPr>
              <a:t>. </a:t>
            </a:r>
          </a:p>
        </p:txBody>
      </p:sp>
      <p:sp>
        <p:nvSpPr>
          <p:cNvPr id="2" name="TextBox 1"/>
          <p:cNvSpPr txBox="1"/>
          <p:nvPr/>
        </p:nvSpPr>
        <p:spPr>
          <a:xfrm>
            <a:off x="5986328" y="6324600"/>
            <a:ext cx="2903424" cy="369332"/>
          </a:xfrm>
          <a:prstGeom prst="rect">
            <a:avLst/>
          </a:prstGeom>
          <a:noFill/>
        </p:spPr>
        <p:txBody>
          <a:bodyPr wrap="none" rtlCol="0">
            <a:spAutoFit/>
          </a:bodyPr>
          <a:lstStyle/>
          <a:p>
            <a:r>
              <a:rPr lang="en-US" dirty="0" err="1" smtClean="0"/>
              <a:t>Pitler</a:t>
            </a:r>
            <a:r>
              <a:rPr lang="en-US" dirty="0" smtClean="0"/>
              <a:t>, et. al. (2012). pp 2-4</a:t>
            </a:r>
            <a:endParaRPr lang="en-US" dirty="0"/>
          </a:p>
        </p:txBody>
      </p:sp>
    </p:spTree>
    <p:extLst>
      <p:ext uri="{BB962C8B-B14F-4D97-AF65-F5344CB8AC3E}">
        <p14:creationId xmlns:p14="http://schemas.microsoft.com/office/powerpoint/2010/main" val="716645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609600"/>
            <a:ext cx="8534400" cy="838200"/>
          </a:xfrm>
        </p:spPr>
        <p:txBody>
          <a:bodyPr/>
          <a:lstStyle/>
          <a:p>
            <a:r>
              <a:rPr lang="en-US" altLang="en-US" b="1" dirty="0" smtClean="0">
                <a:effectLst>
                  <a:outerShdw blurRad="38100" dist="38100" dir="2700000" algn="tl">
                    <a:srgbClr val="000000">
                      <a:alpha val="43137"/>
                    </a:srgbClr>
                  </a:outerShdw>
                </a:effectLst>
              </a:rPr>
              <a:t>Why Technology page 2-4</a:t>
            </a:r>
          </a:p>
        </p:txBody>
      </p:sp>
      <p:sp>
        <p:nvSpPr>
          <p:cNvPr id="3" name="Content Placeholder 2"/>
          <p:cNvSpPr>
            <a:spLocks noGrp="1"/>
          </p:cNvSpPr>
          <p:nvPr>
            <p:ph idx="1"/>
          </p:nvPr>
        </p:nvSpPr>
        <p:spPr>
          <a:xfrm>
            <a:off x="381000" y="1295400"/>
            <a:ext cx="8534400" cy="5029200"/>
          </a:xfrm>
        </p:spPr>
        <p:txBody>
          <a:bodyPr>
            <a:normAutofit/>
          </a:bodyPr>
          <a:lstStyle/>
          <a:p>
            <a:pPr marL="0" indent="0" algn="ctr">
              <a:buFontTx/>
              <a:buNone/>
            </a:pPr>
            <a:r>
              <a:rPr lang="en-US" altLang="en-US" sz="3600" dirty="0" smtClean="0">
                <a:solidFill>
                  <a:schemeClr val="tx1"/>
                </a:solidFill>
              </a:rPr>
              <a:t>What’s wrong with this activity?</a:t>
            </a:r>
          </a:p>
          <a:p>
            <a:pPr marL="0" indent="0" algn="ctr">
              <a:buFontTx/>
              <a:buNone/>
            </a:pPr>
            <a:endParaRPr lang="en-US" altLang="en-US" sz="2000" dirty="0" smtClean="0">
              <a:solidFill>
                <a:schemeClr val="tx1"/>
              </a:solidFill>
            </a:endParaRPr>
          </a:p>
          <a:p>
            <a:pPr marL="0" indent="0" algn="ctr">
              <a:buFontTx/>
              <a:buNone/>
            </a:pPr>
            <a:r>
              <a:rPr lang="en-US" altLang="en-US" sz="3600" dirty="0" smtClean="0">
                <a:solidFill>
                  <a:schemeClr val="tx1"/>
                </a:solidFill>
              </a:rPr>
              <a:t>No Technology!!!!</a:t>
            </a:r>
          </a:p>
          <a:p>
            <a:pPr marL="0" indent="0">
              <a:buFontTx/>
              <a:buNone/>
            </a:pPr>
            <a:endParaRPr lang="en-US" altLang="en-US" sz="1400" dirty="0" smtClean="0">
              <a:solidFill>
                <a:schemeClr val="tx1"/>
              </a:solidFill>
            </a:endParaRPr>
          </a:p>
          <a:p>
            <a:pPr marL="0" indent="0" algn="ctr">
              <a:buFontTx/>
              <a:buNone/>
            </a:pPr>
            <a:r>
              <a:rPr lang="en-US" altLang="en-US" dirty="0" smtClean="0">
                <a:solidFill>
                  <a:schemeClr val="tx1"/>
                </a:solidFill>
              </a:rPr>
              <a:t>Now that you’ve already read and summed up the paragraphs with your group, go to the class blog and individually answer the question: “Why Technology?”</a:t>
            </a:r>
          </a:p>
          <a:p>
            <a:pPr marL="0" indent="0">
              <a:buFontTx/>
              <a:buNone/>
            </a:pPr>
            <a:endParaRPr lang="en-US" altLang="en-US" sz="1200" dirty="0" smtClean="0">
              <a:solidFill>
                <a:schemeClr val="tx1"/>
              </a:solidFill>
            </a:endParaRPr>
          </a:p>
          <a:p>
            <a:pPr marL="0" indent="0" algn="ctr">
              <a:buFontTx/>
              <a:buNone/>
            </a:pPr>
            <a:r>
              <a:rPr lang="en-US" altLang="en-US" dirty="0" smtClean="0">
                <a:solidFill>
                  <a:schemeClr val="tx1"/>
                </a:solidFill>
              </a:rPr>
              <a:t>Blog: </a:t>
            </a:r>
            <a:r>
              <a:rPr lang="en-US" altLang="en-US" dirty="0" smtClean="0">
                <a:hlinkClick r:id="rId3"/>
              </a:rPr>
              <a:t>http://kuperedtech.blogspot.com/</a:t>
            </a:r>
            <a:r>
              <a:rPr lang="en-US" altLang="en-US" dirty="0" smtClean="0"/>
              <a:t> </a:t>
            </a:r>
          </a:p>
        </p:txBody>
      </p:sp>
    </p:spTree>
    <p:extLst>
      <p:ext uri="{BB962C8B-B14F-4D97-AF65-F5344CB8AC3E}">
        <p14:creationId xmlns:p14="http://schemas.microsoft.com/office/powerpoint/2010/main" val="267108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Blogs?</a:t>
            </a:r>
            <a:endParaRPr lang="en-US" dirty="0"/>
          </a:p>
        </p:txBody>
      </p:sp>
      <p:sp>
        <p:nvSpPr>
          <p:cNvPr id="3" name="Content Placeholder 2"/>
          <p:cNvSpPr>
            <a:spLocks noGrp="1"/>
          </p:cNvSpPr>
          <p:nvPr>
            <p:ph idx="1"/>
          </p:nvPr>
        </p:nvSpPr>
        <p:spPr>
          <a:xfrm>
            <a:off x="381000" y="1524000"/>
            <a:ext cx="8229600" cy="3962397"/>
          </a:xfrm>
        </p:spPr>
        <p:txBody>
          <a:bodyPr/>
          <a:lstStyle/>
          <a:p>
            <a:r>
              <a:rPr lang="en-US" dirty="0" smtClean="0"/>
              <a:t>Blogging in the classroom:</a:t>
            </a:r>
          </a:p>
          <a:p>
            <a:pPr lvl="1"/>
            <a:r>
              <a:rPr lang="en-US" dirty="0" smtClean="0"/>
              <a:t>Student reflection on content</a:t>
            </a:r>
          </a:p>
          <a:p>
            <a:pPr lvl="1"/>
            <a:r>
              <a:rPr lang="en-US" dirty="0" smtClean="0"/>
              <a:t>All students are given a voice</a:t>
            </a:r>
          </a:p>
          <a:p>
            <a:pPr lvl="1"/>
            <a:r>
              <a:rPr lang="en-US" dirty="0" smtClean="0"/>
              <a:t>Content stays up for review</a:t>
            </a:r>
          </a:p>
          <a:p>
            <a:pPr lvl="1"/>
            <a:r>
              <a:rPr lang="en-US" dirty="0" smtClean="0"/>
              <a:t>Conversations can carry on past the lesson/unit</a:t>
            </a:r>
          </a:p>
          <a:p>
            <a:pPr lvl="1"/>
            <a:r>
              <a:rPr lang="en-US" dirty="0" smtClean="0"/>
              <a:t>Learning becomes 24/7</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876800"/>
            <a:ext cx="3048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876800"/>
            <a:ext cx="38862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166" y="1447800"/>
            <a:ext cx="3071267"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423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923" y="5257800"/>
            <a:ext cx="8229600" cy="461665"/>
          </a:xfrm>
          <a:prstGeom prst="rect">
            <a:avLst/>
          </a:prstGeom>
          <a:noFill/>
        </p:spPr>
        <p:txBody>
          <a:bodyPr wrap="square" rtlCol="0">
            <a:spAutoFit/>
          </a:bodyPr>
          <a:lstStyle/>
          <a:p>
            <a:pPr algn="ctr"/>
            <a:r>
              <a:rPr lang="en-US" sz="2400" dirty="0" smtClean="0">
                <a:solidFill>
                  <a:srgbClr val="FF0000"/>
                </a:solidFill>
                <a:hlinkClick r:id="rId3"/>
              </a:rPr>
              <a:t>https://www.youtube.com/watch?v=hgfCGbBUtfQ</a:t>
            </a:r>
            <a:endParaRPr lang="en-US"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60" y="914400"/>
            <a:ext cx="7003926" cy="3971638"/>
          </a:xfrm>
          <a:prstGeom prst="rect">
            <a:avLst/>
          </a:prstGeom>
        </p:spPr>
      </p:pic>
    </p:spTree>
    <p:extLst>
      <p:ext uri="{BB962C8B-B14F-4D97-AF65-F5344CB8AC3E}">
        <p14:creationId xmlns:p14="http://schemas.microsoft.com/office/powerpoint/2010/main" val="3183034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096962"/>
          </a:xfrm>
        </p:spPr>
        <p:txBody>
          <a:bodyPr/>
          <a:lstStyle/>
          <a:p>
            <a:r>
              <a:rPr lang="en-US" dirty="0" smtClean="0"/>
              <a:t>Technology in Classroom Instruction Defined</a:t>
            </a:r>
            <a:endParaRPr lang="en-US" dirty="0"/>
          </a:p>
        </p:txBody>
      </p:sp>
      <p:sp>
        <p:nvSpPr>
          <p:cNvPr id="3" name="Content Placeholder 2"/>
          <p:cNvSpPr>
            <a:spLocks noGrp="1"/>
          </p:cNvSpPr>
          <p:nvPr>
            <p:ph idx="1"/>
          </p:nvPr>
        </p:nvSpPr>
        <p:spPr>
          <a:xfrm>
            <a:off x="457200" y="2362200"/>
            <a:ext cx="8229600" cy="3429000"/>
          </a:xfrm>
        </p:spPr>
        <p:txBody>
          <a:bodyPr/>
          <a:lstStyle/>
          <a:p>
            <a:pPr marL="0" indent="0" algn="ctr">
              <a:buNone/>
            </a:pPr>
            <a:r>
              <a:rPr lang="en-US" dirty="0" smtClean="0"/>
              <a:t>The use of hardware and software to enhance and provide opportunities for critical thinking,  communicating clearly, collaborative </a:t>
            </a:r>
            <a:r>
              <a:rPr lang="en-US" dirty="0"/>
              <a:t>learning, </a:t>
            </a:r>
            <a:r>
              <a:rPr lang="en-US" dirty="0" smtClean="0"/>
              <a:t>creative thinking, </a:t>
            </a:r>
            <a:r>
              <a:rPr lang="en-US" dirty="0"/>
              <a:t>and problem </a:t>
            </a:r>
            <a:r>
              <a:rPr lang="en-US" dirty="0" smtClean="0"/>
              <a:t>solving in the classroom.</a:t>
            </a:r>
          </a:p>
        </p:txBody>
      </p:sp>
      <p:sp>
        <p:nvSpPr>
          <p:cNvPr id="4" name="TextBox 3"/>
          <p:cNvSpPr txBox="1"/>
          <p:nvPr/>
        </p:nvSpPr>
        <p:spPr>
          <a:xfrm>
            <a:off x="7315200" y="6248400"/>
            <a:ext cx="1371600" cy="381000"/>
          </a:xfrm>
          <a:prstGeom prst="rect">
            <a:avLst/>
          </a:prstGeom>
          <a:noFill/>
        </p:spPr>
        <p:txBody>
          <a:bodyPr wrap="square" rtlCol="0">
            <a:spAutoFit/>
          </a:bodyPr>
          <a:lstStyle/>
          <a:p>
            <a:r>
              <a:rPr lang="en-US" dirty="0" smtClean="0"/>
              <a:t>Fish (2013)</a:t>
            </a:r>
            <a:endParaRPr lang="en-US" dirty="0"/>
          </a:p>
        </p:txBody>
      </p:sp>
    </p:spTree>
    <p:extLst>
      <p:ext uri="{BB962C8B-B14F-4D97-AF65-F5344CB8AC3E}">
        <p14:creationId xmlns:p14="http://schemas.microsoft.com/office/powerpoint/2010/main" val="4115570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81000"/>
            <a:ext cx="8229600" cy="1096962"/>
          </a:xfrm>
        </p:spPr>
        <p:txBody>
          <a:bodyPr/>
          <a:lstStyle/>
          <a:p>
            <a:r>
              <a:rPr lang="en-US" altLang="en-US" b="1" dirty="0" smtClean="0">
                <a:effectLst>
                  <a:outerShdw blurRad="38100" dist="38100" dir="2700000" algn="tl">
                    <a:srgbClr val="000000">
                      <a:alpha val="43137"/>
                    </a:srgbClr>
                  </a:outerShdw>
                </a:effectLst>
              </a:rPr>
              <a:t>National Technology Standards</a:t>
            </a:r>
          </a:p>
        </p:txBody>
      </p:sp>
      <p:pic>
        <p:nvPicPr>
          <p:cNvPr id="15363" name="Content Placeholder 6">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99646" y="1137504"/>
            <a:ext cx="4876800" cy="4395788"/>
          </a:xfrm>
        </p:spPr>
      </p:pic>
      <p:sp>
        <p:nvSpPr>
          <p:cNvPr id="15364" name="Date Placeholder 3"/>
          <p:cNvSpPr>
            <a:spLocks noGrp="1"/>
          </p:cNvSpPr>
          <p:nvPr>
            <p:ph type="dt" sz="quarter" idx="4294967295"/>
          </p:nvPr>
        </p:nvSpPr>
        <p:spPr>
          <a:xfrm>
            <a:off x="0" y="6613525"/>
            <a:ext cx="2133600"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66FF"/>
              </a:buClr>
              <a:buChar char="•"/>
              <a:defRPr sz="2800" b="1">
                <a:solidFill>
                  <a:srgbClr val="0066FF"/>
                </a:solidFill>
                <a:latin typeface="Arial" charset="0"/>
              </a:defRPr>
            </a:lvl1pPr>
            <a:lvl2pPr marL="742950" indent="-285750" eaLnBrk="0" hangingPunct="0">
              <a:spcBef>
                <a:spcPct val="20000"/>
              </a:spcBef>
              <a:buClr>
                <a:srgbClr val="0066FF"/>
              </a:buClr>
              <a:buChar char="–"/>
              <a:defRPr sz="2400" b="1">
                <a:solidFill>
                  <a:srgbClr val="0066FF"/>
                </a:solidFill>
                <a:latin typeface="Arial" charset="0"/>
              </a:defRPr>
            </a:lvl2pPr>
            <a:lvl3pPr marL="1143000" indent="-228600" eaLnBrk="0" hangingPunct="0">
              <a:spcBef>
                <a:spcPct val="20000"/>
              </a:spcBef>
              <a:buClr>
                <a:srgbClr val="0066FF"/>
              </a:buClr>
              <a:buChar char="•"/>
              <a:defRPr sz="2000" b="1">
                <a:solidFill>
                  <a:srgbClr val="0066FF"/>
                </a:solidFill>
                <a:latin typeface="Arial" charset="0"/>
              </a:defRPr>
            </a:lvl3pPr>
            <a:lvl4pPr marL="1600200" indent="-228600" eaLnBrk="0" hangingPunct="0">
              <a:spcBef>
                <a:spcPct val="20000"/>
              </a:spcBef>
              <a:buClr>
                <a:srgbClr val="0066FF"/>
              </a:buClr>
              <a:buChar char="–"/>
              <a:defRPr sz="2000" b="1">
                <a:solidFill>
                  <a:srgbClr val="0066FF"/>
                </a:solidFill>
                <a:latin typeface="Arial" charset="0"/>
              </a:defRPr>
            </a:lvl4pPr>
            <a:lvl5pPr marL="2057400" indent="-228600" eaLnBrk="0" hangingPunct="0">
              <a:spcBef>
                <a:spcPct val="20000"/>
              </a:spcBef>
              <a:buClr>
                <a:srgbClr val="0066FF"/>
              </a:buClr>
              <a:buChar char="»"/>
              <a:defRPr sz="2000" b="1">
                <a:solidFill>
                  <a:srgbClr val="0066FF"/>
                </a:solidFill>
                <a:latin typeface="Arial" charset="0"/>
              </a:defRPr>
            </a:lvl5pPr>
            <a:lvl6pPr marL="2514600" indent="-228600" eaLnBrk="0" fontAlgn="base" hangingPunct="0">
              <a:spcBef>
                <a:spcPct val="20000"/>
              </a:spcBef>
              <a:spcAft>
                <a:spcPct val="0"/>
              </a:spcAft>
              <a:buClr>
                <a:srgbClr val="0066FF"/>
              </a:buClr>
              <a:buChar char="»"/>
              <a:defRPr sz="2000" b="1">
                <a:solidFill>
                  <a:srgbClr val="0066FF"/>
                </a:solidFill>
                <a:latin typeface="Arial" charset="0"/>
              </a:defRPr>
            </a:lvl6pPr>
            <a:lvl7pPr marL="2971800" indent="-228600" eaLnBrk="0" fontAlgn="base" hangingPunct="0">
              <a:spcBef>
                <a:spcPct val="20000"/>
              </a:spcBef>
              <a:spcAft>
                <a:spcPct val="0"/>
              </a:spcAft>
              <a:buClr>
                <a:srgbClr val="0066FF"/>
              </a:buClr>
              <a:buChar char="»"/>
              <a:defRPr sz="2000" b="1">
                <a:solidFill>
                  <a:srgbClr val="0066FF"/>
                </a:solidFill>
                <a:latin typeface="Arial" charset="0"/>
              </a:defRPr>
            </a:lvl7pPr>
            <a:lvl8pPr marL="3429000" indent="-228600" eaLnBrk="0" fontAlgn="base" hangingPunct="0">
              <a:spcBef>
                <a:spcPct val="20000"/>
              </a:spcBef>
              <a:spcAft>
                <a:spcPct val="0"/>
              </a:spcAft>
              <a:buClr>
                <a:srgbClr val="0066FF"/>
              </a:buClr>
              <a:buChar char="»"/>
              <a:defRPr sz="2000" b="1">
                <a:solidFill>
                  <a:srgbClr val="0066FF"/>
                </a:solidFill>
                <a:latin typeface="Arial" charset="0"/>
              </a:defRPr>
            </a:lvl8pPr>
            <a:lvl9pPr marL="3886200" indent="-228600" eaLnBrk="0" fontAlgn="base" hangingPunct="0">
              <a:spcBef>
                <a:spcPct val="20000"/>
              </a:spcBef>
              <a:spcAft>
                <a:spcPct val="0"/>
              </a:spcAft>
              <a:buClr>
                <a:srgbClr val="0066FF"/>
              </a:buClr>
              <a:buChar char="»"/>
              <a:defRPr sz="2000" b="1">
                <a:solidFill>
                  <a:srgbClr val="0066FF"/>
                </a:solidFill>
                <a:latin typeface="Arial" charset="0"/>
              </a:defRPr>
            </a:lvl9pPr>
          </a:lstStyle>
          <a:p>
            <a:pPr eaLnBrk="1" hangingPunct="1">
              <a:spcBef>
                <a:spcPct val="0"/>
              </a:spcBef>
              <a:buClrTx/>
              <a:buFontTx/>
              <a:buNone/>
            </a:pPr>
            <a:fld id="{B59EC8D2-BACE-418F-A6A3-3E4EC4B04EEB}" type="datetime1">
              <a:rPr lang="en-US" altLang="en-US" sz="1200" smtClean="0"/>
              <a:pPr eaLnBrk="1" hangingPunct="1">
                <a:spcBef>
                  <a:spcPct val="0"/>
                </a:spcBef>
                <a:buClrTx/>
                <a:buFontTx/>
                <a:buNone/>
              </a:pPr>
              <a:t>9/26/2017</a:t>
            </a:fld>
            <a:endParaRPr lang="en-US" altLang="en-US" sz="1200" smtClean="0"/>
          </a:p>
        </p:txBody>
      </p:sp>
      <p:sp>
        <p:nvSpPr>
          <p:cNvPr id="15366" name="TextBox 7"/>
          <p:cNvSpPr txBox="1">
            <a:spLocks noChangeArrowheads="1"/>
          </p:cNvSpPr>
          <p:nvPr/>
        </p:nvSpPr>
        <p:spPr bwMode="auto">
          <a:xfrm>
            <a:off x="351693" y="5298281"/>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FF"/>
              </a:buClr>
              <a:buChar char="•"/>
              <a:defRPr sz="2800" b="1">
                <a:solidFill>
                  <a:srgbClr val="0066FF"/>
                </a:solidFill>
                <a:latin typeface="Arial" charset="0"/>
              </a:defRPr>
            </a:lvl1pPr>
            <a:lvl2pPr marL="742950" indent="-285750" eaLnBrk="0" hangingPunct="0">
              <a:spcBef>
                <a:spcPct val="20000"/>
              </a:spcBef>
              <a:buClr>
                <a:srgbClr val="0066FF"/>
              </a:buClr>
              <a:buChar char="–"/>
              <a:defRPr sz="2400" b="1">
                <a:solidFill>
                  <a:srgbClr val="0066FF"/>
                </a:solidFill>
                <a:latin typeface="Arial" charset="0"/>
              </a:defRPr>
            </a:lvl2pPr>
            <a:lvl3pPr marL="1143000" indent="-228600" eaLnBrk="0" hangingPunct="0">
              <a:spcBef>
                <a:spcPct val="20000"/>
              </a:spcBef>
              <a:buClr>
                <a:srgbClr val="0066FF"/>
              </a:buClr>
              <a:buChar char="•"/>
              <a:defRPr sz="2000" b="1">
                <a:solidFill>
                  <a:srgbClr val="0066FF"/>
                </a:solidFill>
                <a:latin typeface="Arial" charset="0"/>
              </a:defRPr>
            </a:lvl3pPr>
            <a:lvl4pPr marL="1600200" indent="-228600" eaLnBrk="0" hangingPunct="0">
              <a:spcBef>
                <a:spcPct val="20000"/>
              </a:spcBef>
              <a:buClr>
                <a:srgbClr val="0066FF"/>
              </a:buClr>
              <a:buChar char="–"/>
              <a:defRPr sz="2000" b="1">
                <a:solidFill>
                  <a:srgbClr val="0066FF"/>
                </a:solidFill>
                <a:latin typeface="Arial" charset="0"/>
              </a:defRPr>
            </a:lvl4pPr>
            <a:lvl5pPr marL="2057400" indent="-228600" eaLnBrk="0" hangingPunct="0">
              <a:spcBef>
                <a:spcPct val="20000"/>
              </a:spcBef>
              <a:buClr>
                <a:srgbClr val="0066FF"/>
              </a:buClr>
              <a:buChar char="»"/>
              <a:defRPr sz="2000" b="1">
                <a:solidFill>
                  <a:srgbClr val="0066FF"/>
                </a:solidFill>
                <a:latin typeface="Arial" charset="0"/>
              </a:defRPr>
            </a:lvl5pPr>
            <a:lvl6pPr marL="2514600" indent="-228600" eaLnBrk="0" fontAlgn="base" hangingPunct="0">
              <a:spcBef>
                <a:spcPct val="20000"/>
              </a:spcBef>
              <a:spcAft>
                <a:spcPct val="0"/>
              </a:spcAft>
              <a:buClr>
                <a:srgbClr val="0066FF"/>
              </a:buClr>
              <a:buChar char="»"/>
              <a:defRPr sz="2000" b="1">
                <a:solidFill>
                  <a:srgbClr val="0066FF"/>
                </a:solidFill>
                <a:latin typeface="Arial" charset="0"/>
              </a:defRPr>
            </a:lvl6pPr>
            <a:lvl7pPr marL="2971800" indent="-228600" eaLnBrk="0" fontAlgn="base" hangingPunct="0">
              <a:spcBef>
                <a:spcPct val="20000"/>
              </a:spcBef>
              <a:spcAft>
                <a:spcPct val="0"/>
              </a:spcAft>
              <a:buClr>
                <a:srgbClr val="0066FF"/>
              </a:buClr>
              <a:buChar char="»"/>
              <a:defRPr sz="2000" b="1">
                <a:solidFill>
                  <a:srgbClr val="0066FF"/>
                </a:solidFill>
                <a:latin typeface="Arial" charset="0"/>
              </a:defRPr>
            </a:lvl7pPr>
            <a:lvl8pPr marL="3429000" indent="-228600" eaLnBrk="0" fontAlgn="base" hangingPunct="0">
              <a:spcBef>
                <a:spcPct val="20000"/>
              </a:spcBef>
              <a:spcAft>
                <a:spcPct val="0"/>
              </a:spcAft>
              <a:buClr>
                <a:srgbClr val="0066FF"/>
              </a:buClr>
              <a:buChar char="»"/>
              <a:defRPr sz="2000" b="1">
                <a:solidFill>
                  <a:srgbClr val="0066FF"/>
                </a:solidFill>
                <a:latin typeface="Arial" charset="0"/>
              </a:defRPr>
            </a:lvl8pPr>
            <a:lvl9pPr marL="3886200" indent="-228600" eaLnBrk="0" fontAlgn="base" hangingPunct="0">
              <a:spcBef>
                <a:spcPct val="20000"/>
              </a:spcBef>
              <a:spcAft>
                <a:spcPct val="0"/>
              </a:spcAft>
              <a:buClr>
                <a:srgbClr val="0066FF"/>
              </a:buClr>
              <a:buChar char="»"/>
              <a:defRPr sz="2000" b="1">
                <a:solidFill>
                  <a:srgbClr val="0066FF"/>
                </a:solidFill>
                <a:latin typeface="Arial" charset="0"/>
              </a:defRPr>
            </a:lvl9pPr>
          </a:lstStyle>
          <a:p>
            <a:pPr algn="ctr" eaLnBrk="1" hangingPunct="1">
              <a:spcBef>
                <a:spcPct val="0"/>
              </a:spcBef>
              <a:buClrTx/>
              <a:buFontTx/>
              <a:buNone/>
            </a:pPr>
            <a:r>
              <a:rPr lang="en-US" sz="1800" b="0" u="sng" dirty="0">
                <a:hlinkClick r:id="rId5"/>
              </a:rPr>
              <a:t>http://www.iste.org/standards/for-educators</a:t>
            </a:r>
            <a:endParaRPr lang="en-US" altLang="en-US" sz="1200" b="0" dirty="0">
              <a:solidFill>
                <a:schemeClr val="tx1"/>
              </a:solidFill>
            </a:endParaRPr>
          </a:p>
        </p:txBody>
      </p:sp>
      <p:pic>
        <p:nvPicPr>
          <p:cNvPr id="15367" name="Picture 8">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65431" y="1383506"/>
            <a:ext cx="4343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51131" y="5298280"/>
            <a:ext cx="4572000" cy="646331"/>
          </a:xfrm>
          <a:prstGeom prst="rect">
            <a:avLst/>
          </a:prstGeom>
        </p:spPr>
        <p:txBody>
          <a:bodyPr>
            <a:spAutoFit/>
          </a:bodyPr>
          <a:lstStyle/>
          <a:p>
            <a:pPr algn="ctr"/>
            <a:r>
              <a:rPr lang="en-US" u="sng" dirty="0">
                <a:hlinkClick r:id="rId6"/>
              </a:rPr>
              <a:t>http://www.iste.org/standards/nets-for-students</a:t>
            </a:r>
            <a:endParaRPr lang="en-US" altLang="en-US" sz="1200" dirty="0"/>
          </a:p>
        </p:txBody>
      </p:sp>
    </p:spTree>
    <p:extLst>
      <p:ext uri="{BB962C8B-B14F-4D97-AF65-F5344CB8AC3E}">
        <p14:creationId xmlns:p14="http://schemas.microsoft.com/office/powerpoint/2010/main" val="197913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ltLang="ja-JP" sz="3800" b="1" dirty="0" smtClean="0">
                <a:latin typeface="Verdana" charset="0"/>
              </a:rPr>
              <a:t>Today’s Meet: </a:t>
            </a:r>
            <a:br>
              <a:rPr lang="en-US" altLang="ja-JP" sz="3800" b="1" dirty="0" smtClean="0">
                <a:latin typeface="Verdana" charset="0"/>
              </a:rPr>
            </a:br>
            <a:r>
              <a:rPr lang="en-US" altLang="ja-JP" sz="3800" b="1" i="1" dirty="0" smtClean="0">
                <a:latin typeface="Verdana" charset="0"/>
              </a:rPr>
              <a:t>The Critical Question</a:t>
            </a:r>
            <a:endParaRPr lang="en-US" altLang="ja-JP" b="1" i="1" dirty="0" smtClean="0">
              <a:latin typeface="Verdana" charset="0"/>
            </a:endParaRPr>
          </a:p>
        </p:txBody>
      </p:sp>
      <p:sp>
        <p:nvSpPr>
          <p:cNvPr id="2" name="Content Placeholder 1"/>
          <p:cNvSpPr>
            <a:spLocks noGrp="1"/>
          </p:cNvSpPr>
          <p:nvPr>
            <p:ph idx="1"/>
          </p:nvPr>
        </p:nvSpPr>
        <p:spPr>
          <a:xfrm>
            <a:off x="457200" y="1828803"/>
            <a:ext cx="8229600" cy="4495797"/>
          </a:xfrm>
        </p:spPr>
        <p:txBody>
          <a:bodyPr/>
          <a:lstStyle/>
          <a:p>
            <a:endParaRPr lang="en-US" dirty="0" smtClean="0"/>
          </a:p>
          <a:p>
            <a:endParaRPr lang="en-US" dirty="0"/>
          </a:p>
          <a:p>
            <a:endParaRPr lang="en-US" dirty="0" smtClean="0"/>
          </a:p>
          <a:p>
            <a:endParaRPr lang="en-US" dirty="0"/>
          </a:p>
          <a:p>
            <a:endParaRPr lang="en-US" dirty="0" smtClean="0"/>
          </a:p>
          <a:p>
            <a:endParaRPr lang="en-US" dirty="0"/>
          </a:p>
          <a:p>
            <a:pPr algn="ctr"/>
            <a:endParaRPr lang="en-US" sz="1200" dirty="0" smtClean="0"/>
          </a:p>
          <a:p>
            <a:pPr marL="0" indent="0" algn="ctr">
              <a:buNone/>
            </a:pPr>
            <a:r>
              <a:rPr lang="en-US" dirty="0" smtClean="0"/>
              <a:t>Todaysmeet.com/rpdc </a:t>
            </a:r>
            <a:endParaRPr lang="en-US" dirty="0"/>
          </a:p>
        </p:txBody>
      </p:sp>
      <p:sp>
        <p:nvSpPr>
          <p:cNvPr id="35843" name="Rectangle 3"/>
          <p:cNvSpPr>
            <a:spLocks noChangeArrowheads="1"/>
          </p:cNvSpPr>
          <p:nvPr/>
        </p:nvSpPr>
        <p:spPr bwMode="auto">
          <a:xfrm>
            <a:off x="812800" y="1981201"/>
            <a:ext cx="7797800" cy="3505200"/>
          </a:xfrm>
          <a:prstGeom prst="rect">
            <a:avLst/>
          </a:prstGeom>
          <a:solidFill>
            <a:srgbClr val="336633"/>
          </a:solidFill>
          <a:ln w="38100">
            <a:solidFill>
              <a:schemeClr val="tx1"/>
            </a:solidFill>
            <a:miter lim="800000"/>
            <a:headEnd/>
            <a:tailEnd/>
          </a:ln>
        </p:spPr>
        <p:txBody>
          <a:bodyPr wrap="none" anchor="ctr"/>
          <a:lstStyle>
            <a:lvl1pPr algn="ctr" eaLnBrk="0" hangingPunct="0">
              <a:defRPr sz="3600">
                <a:solidFill>
                  <a:schemeClr val="tx1"/>
                </a:solidFill>
                <a:latin typeface="Verdana" charset="0"/>
                <a:ea typeface="ＭＳ Ｐゴシック" charset="-128"/>
              </a:defRPr>
            </a:lvl1pPr>
            <a:lvl2pPr marL="37931725" indent="-37474525" algn="ctr" eaLnBrk="0" hangingPunct="0">
              <a:defRPr sz="3600">
                <a:solidFill>
                  <a:schemeClr val="tx1"/>
                </a:solidFill>
                <a:latin typeface="Verdana" charset="0"/>
                <a:ea typeface="ＭＳ Ｐゴシック" charset="-128"/>
              </a:defRPr>
            </a:lvl2pPr>
            <a:lvl3pPr eaLnBrk="0" hangingPunct="0">
              <a:defRPr sz="3600">
                <a:solidFill>
                  <a:schemeClr val="tx1"/>
                </a:solidFill>
                <a:latin typeface="Verdana" charset="0"/>
                <a:ea typeface="ＭＳ Ｐゴシック" charset="-128"/>
              </a:defRPr>
            </a:lvl3pPr>
            <a:lvl4pPr eaLnBrk="0" hangingPunct="0">
              <a:defRPr sz="3600">
                <a:solidFill>
                  <a:schemeClr val="tx1"/>
                </a:solidFill>
                <a:latin typeface="Verdana" charset="0"/>
                <a:ea typeface="ＭＳ Ｐゴシック" charset="-128"/>
              </a:defRPr>
            </a:lvl4pPr>
            <a:lvl5pPr eaLnBrk="0" hangingPunct="0">
              <a:defRPr sz="3600">
                <a:solidFill>
                  <a:schemeClr val="tx1"/>
                </a:solidFill>
                <a:latin typeface="Verdana" charset="0"/>
                <a:ea typeface="ＭＳ Ｐゴシック" charset="-128"/>
              </a:defRPr>
            </a:lvl5pPr>
            <a:lvl6pPr marL="457200" eaLnBrk="0" fontAlgn="base" hangingPunct="0">
              <a:spcBef>
                <a:spcPct val="0"/>
              </a:spcBef>
              <a:spcAft>
                <a:spcPct val="0"/>
              </a:spcAft>
              <a:defRPr sz="3600">
                <a:solidFill>
                  <a:schemeClr val="tx1"/>
                </a:solidFill>
                <a:latin typeface="Verdana" charset="0"/>
                <a:ea typeface="ＭＳ Ｐゴシック" charset="-128"/>
              </a:defRPr>
            </a:lvl6pPr>
            <a:lvl7pPr marL="914400" eaLnBrk="0" fontAlgn="base" hangingPunct="0">
              <a:spcBef>
                <a:spcPct val="0"/>
              </a:spcBef>
              <a:spcAft>
                <a:spcPct val="0"/>
              </a:spcAft>
              <a:defRPr sz="3600">
                <a:solidFill>
                  <a:schemeClr val="tx1"/>
                </a:solidFill>
                <a:latin typeface="Verdana" charset="0"/>
                <a:ea typeface="ＭＳ Ｐゴシック" charset="-128"/>
              </a:defRPr>
            </a:lvl7pPr>
            <a:lvl8pPr marL="1371600" eaLnBrk="0" fontAlgn="base" hangingPunct="0">
              <a:spcBef>
                <a:spcPct val="0"/>
              </a:spcBef>
              <a:spcAft>
                <a:spcPct val="0"/>
              </a:spcAft>
              <a:defRPr sz="3600">
                <a:solidFill>
                  <a:schemeClr val="tx1"/>
                </a:solidFill>
                <a:latin typeface="Verdana" charset="0"/>
                <a:ea typeface="ＭＳ Ｐゴシック" charset="-128"/>
              </a:defRPr>
            </a:lvl8pPr>
            <a:lvl9pPr marL="1828800" eaLnBrk="0" fontAlgn="base" hangingPunct="0">
              <a:spcBef>
                <a:spcPct val="0"/>
              </a:spcBef>
              <a:spcAft>
                <a:spcPct val="0"/>
              </a:spcAft>
              <a:defRPr sz="3600">
                <a:solidFill>
                  <a:schemeClr val="tx1"/>
                </a:solidFill>
                <a:latin typeface="Verdana" charset="0"/>
                <a:ea typeface="ＭＳ Ｐゴシック" charset="-128"/>
              </a:defRPr>
            </a:lvl9pPr>
          </a:lstStyle>
          <a:p>
            <a:pPr eaLnBrk="1" hangingPunct="1"/>
            <a:endParaRPr kumimoji="0" lang="en-US" altLang="en-US" sz="1000"/>
          </a:p>
        </p:txBody>
      </p:sp>
      <p:sp>
        <p:nvSpPr>
          <p:cNvPr id="269317" name="Rectangle 5"/>
          <p:cNvSpPr>
            <a:spLocks noChangeArrowheads="1"/>
          </p:cNvSpPr>
          <p:nvPr/>
        </p:nvSpPr>
        <p:spPr bwMode="auto">
          <a:xfrm>
            <a:off x="2289175" y="2574925"/>
            <a:ext cx="4884738" cy="2428875"/>
          </a:xfrm>
          <a:prstGeom prst="rect">
            <a:avLst/>
          </a:prstGeom>
          <a:noFill/>
          <a:ln>
            <a:noFill/>
          </a:ln>
          <a:effectLst/>
          <a:extLst/>
        </p:spPr>
        <p:txBody>
          <a:bodyPr wrap="none">
            <a:spAutoFit/>
          </a:bodyPr>
          <a:lstStyle>
            <a:lvl1pPr algn="ctr" eaLnBrk="0" hangingPunct="0">
              <a:defRPr sz="3600">
                <a:solidFill>
                  <a:schemeClr val="tx1"/>
                </a:solidFill>
                <a:latin typeface="Verdana" charset="0"/>
                <a:ea typeface="ＭＳ Ｐゴシック" charset="-128"/>
              </a:defRPr>
            </a:lvl1pPr>
            <a:lvl2pPr marL="37931725" indent="-37474525" algn="ctr" eaLnBrk="0" hangingPunct="0">
              <a:defRPr sz="3600">
                <a:solidFill>
                  <a:schemeClr val="tx1"/>
                </a:solidFill>
                <a:latin typeface="Verdana" charset="0"/>
                <a:ea typeface="ＭＳ Ｐゴシック" charset="-128"/>
              </a:defRPr>
            </a:lvl2pPr>
            <a:lvl3pPr eaLnBrk="0" hangingPunct="0">
              <a:defRPr sz="3600">
                <a:solidFill>
                  <a:schemeClr val="tx1"/>
                </a:solidFill>
                <a:latin typeface="Verdana" charset="0"/>
                <a:ea typeface="ＭＳ Ｐゴシック" charset="-128"/>
              </a:defRPr>
            </a:lvl3pPr>
            <a:lvl4pPr eaLnBrk="0" hangingPunct="0">
              <a:defRPr sz="3600">
                <a:solidFill>
                  <a:schemeClr val="tx1"/>
                </a:solidFill>
                <a:latin typeface="Verdana" charset="0"/>
                <a:ea typeface="ＭＳ Ｐゴシック" charset="-128"/>
              </a:defRPr>
            </a:lvl4pPr>
            <a:lvl5pPr eaLnBrk="0" hangingPunct="0">
              <a:defRPr sz="3600">
                <a:solidFill>
                  <a:schemeClr val="tx1"/>
                </a:solidFill>
                <a:latin typeface="Verdana" charset="0"/>
                <a:ea typeface="ＭＳ Ｐゴシック" charset="-128"/>
              </a:defRPr>
            </a:lvl5pPr>
            <a:lvl6pPr marL="457200" eaLnBrk="0" fontAlgn="base" hangingPunct="0">
              <a:spcBef>
                <a:spcPct val="0"/>
              </a:spcBef>
              <a:spcAft>
                <a:spcPct val="0"/>
              </a:spcAft>
              <a:defRPr sz="3600">
                <a:solidFill>
                  <a:schemeClr val="tx1"/>
                </a:solidFill>
                <a:latin typeface="Verdana" charset="0"/>
                <a:ea typeface="ＭＳ Ｐゴシック" charset="-128"/>
              </a:defRPr>
            </a:lvl6pPr>
            <a:lvl7pPr marL="914400" eaLnBrk="0" fontAlgn="base" hangingPunct="0">
              <a:spcBef>
                <a:spcPct val="0"/>
              </a:spcBef>
              <a:spcAft>
                <a:spcPct val="0"/>
              </a:spcAft>
              <a:defRPr sz="3600">
                <a:solidFill>
                  <a:schemeClr val="tx1"/>
                </a:solidFill>
                <a:latin typeface="Verdana" charset="0"/>
                <a:ea typeface="ＭＳ Ｐゴシック" charset="-128"/>
              </a:defRPr>
            </a:lvl7pPr>
            <a:lvl8pPr marL="1371600" eaLnBrk="0" fontAlgn="base" hangingPunct="0">
              <a:spcBef>
                <a:spcPct val="0"/>
              </a:spcBef>
              <a:spcAft>
                <a:spcPct val="0"/>
              </a:spcAft>
              <a:defRPr sz="3600">
                <a:solidFill>
                  <a:schemeClr val="tx1"/>
                </a:solidFill>
                <a:latin typeface="Verdana" charset="0"/>
                <a:ea typeface="ＭＳ Ｐゴシック" charset="-128"/>
              </a:defRPr>
            </a:lvl8pPr>
            <a:lvl9pPr marL="1828800" eaLnBrk="0" fontAlgn="base" hangingPunct="0">
              <a:spcBef>
                <a:spcPct val="0"/>
              </a:spcBef>
              <a:spcAft>
                <a:spcPct val="0"/>
              </a:spcAft>
              <a:defRPr sz="3600">
                <a:solidFill>
                  <a:schemeClr val="tx1"/>
                </a:solidFill>
                <a:latin typeface="Verdana" charset="0"/>
                <a:ea typeface="ＭＳ Ｐゴシック" charset="-128"/>
              </a:defRPr>
            </a:lvl9pPr>
          </a:lstStyle>
          <a:p>
            <a:pPr>
              <a:lnSpc>
                <a:spcPct val="90000"/>
              </a:lnSpc>
              <a:spcBef>
                <a:spcPct val="20000"/>
              </a:spcBef>
              <a:buSzPct val="90000"/>
              <a:buFont typeface="Wingdings" charset="2"/>
              <a:buNone/>
            </a:pPr>
            <a:r>
              <a:rPr kumimoji="0" lang="en-US" altLang="ja-JP" b="1" dirty="0">
                <a:solidFill>
                  <a:srgbClr val="FFFFFF"/>
                </a:solidFill>
                <a:latin typeface="Comic Sans MS" charset="0"/>
              </a:rPr>
              <a:t>What do students</a:t>
            </a:r>
          </a:p>
          <a:p>
            <a:pPr>
              <a:lnSpc>
                <a:spcPct val="90000"/>
              </a:lnSpc>
              <a:spcBef>
                <a:spcPct val="20000"/>
              </a:spcBef>
              <a:buSzPct val="90000"/>
              <a:buFont typeface="Wingdings" charset="2"/>
              <a:buNone/>
            </a:pPr>
            <a:r>
              <a:rPr kumimoji="0" lang="en-US" altLang="ja-JP" b="1" dirty="0" smtClean="0">
                <a:solidFill>
                  <a:srgbClr val="FFFFFF"/>
                </a:solidFill>
                <a:latin typeface="Comic Sans MS" charset="0"/>
              </a:rPr>
              <a:t>need </a:t>
            </a:r>
            <a:r>
              <a:rPr kumimoji="0" lang="en-US" altLang="ja-JP" b="1" dirty="0">
                <a:solidFill>
                  <a:srgbClr val="FFFFFF"/>
                </a:solidFill>
                <a:latin typeface="Comic Sans MS" charset="0"/>
              </a:rPr>
              <a:t>to learn</a:t>
            </a:r>
          </a:p>
          <a:p>
            <a:pPr>
              <a:lnSpc>
                <a:spcPct val="90000"/>
              </a:lnSpc>
              <a:spcBef>
                <a:spcPct val="20000"/>
              </a:spcBef>
              <a:buSzPct val="90000"/>
              <a:buFont typeface="Wingdings" charset="2"/>
              <a:buNone/>
            </a:pPr>
            <a:r>
              <a:rPr kumimoji="0" lang="en-US" altLang="ja-JP" b="1" dirty="0">
                <a:solidFill>
                  <a:srgbClr val="FFFFFF"/>
                </a:solidFill>
                <a:latin typeface="Comic Sans MS" charset="0"/>
              </a:rPr>
              <a:t>to be successful</a:t>
            </a:r>
          </a:p>
          <a:p>
            <a:pPr>
              <a:lnSpc>
                <a:spcPct val="90000"/>
              </a:lnSpc>
              <a:spcBef>
                <a:spcPct val="20000"/>
              </a:spcBef>
              <a:buSzPct val="90000"/>
              <a:buFont typeface="Wingdings" charset="2"/>
              <a:buNone/>
            </a:pPr>
            <a:r>
              <a:rPr kumimoji="0" lang="en-US" altLang="ja-JP" b="1" dirty="0">
                <a:solidFill>
                  <a:srgbClr val="FFFFFF"/>
                </a:solidFill>
                <a:latin typeface="Comic Sans MS" charset="0"/>
              </a:rPr>
              <a:t>in the 21st Century?</a:t>
            </a:r>
          </a:p>
        </p:txBody>
      </p:sp>
    </p:spTree>
    <p:extLst>
      <p:ext uri="{BB962C8B-B14F-4D97-AF65-F5344CB8AC3E}">
        <p14:creationId xmlns:p14="http://schemas.microsoft.com/office/powerpoint/2010/main" val="230906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9317">
                                            <p:txEl>
                                              <p:pRg st="0" end="0"/>
                                            </p:txEl>
                                          </p:spTgt>
                                        </p:tgtEl>
                                        <p:attrNameLst>
                                          <p:attrName>style.visibility</p:attrName>
                                        </p:attrNameLst>
                                      </p:cBhvr>
                                      <p:to>
                                        <p:strVal val="visible"/>
                                      </p:to>
                                    </p:set>
                                    <p:animEffect transition="in" filter="wipe(left)">
                                      <p:cBhvr>
                                        <p:cTn id="7" dur="500"/>
                                        <p:tgtEl>
                                          <p:spTgt spid="2693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9317">
                                            <p:txEl>
                                              <p:pRg st="1" end="1"/>
                                            </p:txEl>
                                          </p:spTgt>
                                        </p:tgtEl>
                                        <p:attrNameLst>
                                          <p:attrName>style.visibility</p:attrName>
                                        </p:attrNameLst>
                                      </p:cBhvr>
                                      <p:to>
                                        <p:strVal val="visible"/>
                                      </p:to>
                                    </p:set>
                                    <p:animEffect transition="in" filter="wipe(left)">
                                      <p:cBhvr>
                                        <p:cTn id="12" dur="500"/>
                                        <p:tgtEl>
                                          <p:spTgt spid="2693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9317">
                                            <p:txEl>
                                              <p:pRg st="2" end="2"/>
                                            </p:txEl>
                                          </p:spTgt>
                                        </p:tgtEl>
                                        <p:attrNameLst>
                                          <p:attrName>style.visibility</p:attrName>
                                        </p:attrNameLst>
                                      </p:cBhvr>
                                      <p:to>
                                        <p:strVal val="visible"/>
                                      </p:to>
                                    </p:set>
                                    <p:animEffect transition="in" filter="wipe(left)">
                                      <p:cBhvr>
                                        <p:cTn id="17" dur="500"/>
                                        <p:tgtEl>
                                          <p:spTgt spid="2693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9317">
                                            <p:txEl>
                                              <p:pRg st="3" end="3"/>
                                            </p:txEl>
                                          </p:spTgt>
                                        </p:tgtEl>
                                        <p:attrNameLst>
                                          <p:attrName>style.visibility</p:attrName>
                                        </p:attrNameLst>
                                      </p:cBhvr>
                                      <p:to>
                                        <p:strVal val="visible"/>
                                      </p:to>
                                    </p:set>
                                    <p:animEffect transition="in" filter="wipe(left)">
                                      <p:cBhvr>
                                        <p:cTn id="22" dur="500"/>
                                        <p:tgtEl>
                                          <p:spTgt spid="2693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before meeting…</a:t>
            </a:r>
            <a:endParaRPr lang="en-US" dirty="0"/>
          </a:p>
        </p:txBody>
      </p:sp>
      <p:sp>
        <p:nvSpPr>
          <p:cNvPr id="3" name="Content Placeholder 2"/>
          <p:cNvSpPr>
            <a:spLocks noGrp="1"/>
          </p:cNvSpPr>
          <p:nvPr>
            <p:ph idx="1"/>
          </p:nvPr>
        </p:nvSpPr>
        <p:spPr/>
        <p:txBody>
          <a:bodyPr/>
          <a:lstStyle/>
          <a:p>
            <a:r>
              <a:rPr lang="en-US" dirty="0" smtClean="0"/>
              <a:t>Send out the attached survey to all participants prior to the training date. </a:t>
            </a:r>
          </a:p>
          <a:p>
            <a:r>
              <a:rPr lang="en-US" dirty="0" smtClean="0"/>
              <a:t>The results can be used via </a:t>
            </a:r>
            <a:r>
              <a:rPr lang="en-US" dirty="0" err="1" smtClean="0"/>
              <a:t>tagxedo</a:t>
            </a:r>
            <a:r>
              <a:rPr lang="en-US" dirty="0" smtClean="0"/>
              <a:t> as an introduction to “where participants are currently at” in regard to technology- see </a:t>
            </a:r>
            <a:r>
              <a:rPr lang="en-US" smtClean="0"/>
              <a:t>slides 4-6</a:t>
            </a:r>
            <a:endParaRPr lang="en-US" dirty="0" smtClean="0"/>
          </a:p>
        </p:txBody>
      </p:sp>
    </p:spTree>
    <p:extLst>
      <p:ext uri="{BB962C8B-B14F-4D97-AF65-F5344CB8AC3E}">
        <p14:creationId xmlns:p14="http://schemas.microsoft.com/office/powerpoint/2010/main" val="1220843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P21_rainbow2(09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47700"/>
            <a:ext cx="792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971800" y="1447800"/>
            <a:ext cx="3048000" cy="1371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91200" y="2819400"/>
            <a:ext cx="16002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5257800" y="2133600"/>
            <a:ext cx="457200" cy="740229"/>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486400" y="3390900"/>
            <a:ext cx="1104900" cy="5715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543800" y="6248400"/>
            <a:ext cx="1219200" cy="369332"/>
          </a:xfrm>
          <a:prstGeom prst="rect">
            <a:avLst/>
          </a:prstGeom>
          <a:noFill/>
        </p:spPr>
        <p:txBody>
          <a:bodyPr wrap="square" rtlCol="0">
            <a:spAutoFit/>
          </a:bodyPr>
          <a:lstStyle/>
          <a:p>
            <a:r>
              <a:rPr lang="en-US" dirty="0" smtClean="0"/>
              <a:t>P21 (</a:t>
            </a:r>
            <a:r>
              <a:rPr lang="en-US" dirty="0" err="1" smtClean="0"/>
              <a:t>n.d.</a:t>
            </a:r>
            <a:r>
              <a:rPr lang="en-US" dirty="0" smtClean="0"/>
              <a:t>)</a:t>
            </a:r>
            <a:endParaRPr lang="en-US" dirty="0"/>
          </a:p>
        </p:txBody>
      </p:sp>
    </p:spTree>
    <p:extLst>
      <p:ext uri="{BB962C8B-B14F-4D97-AF65-F5344CB8AC3E}">
        <p14:creationId xmlns:p14="http://schemas.microsoft.com/office/powerpoint/2010/main" val="31424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2"/>
          <p:cNvSpPr>
            <a:spLocks noChangeArrowheads="1"/>
          </p:cNvSpPr>
          <p:nvPr/>
        </p:nvSpPr>
        <p:spPr bwMode="auto">
          <a:xfrm>
            <a:off x="304800" y="2092325"/>
            <a:ext cx="4419600" cy="2479675"/>
          </a:xfrm>
          <a:prstGeom prst="rect">
            <a:avLst/>
          </a:prstGeom>
          <a:solidFill>
            <a:srgbClr val="E48800"/>
          </a:solidFill>
          <a:ln w="9525">
            <a:solidFill>
              <a:srgbClr val="FF9900"/>
            </a:solidFill>
            <a:miter lim="800000"/>
            <a:headEnd/>
            <a:tailEnd/>
          </a:ln>
          <a:effectLst>
            <a:outerShdw blurRad="50800" dist="38100" dir="2700000" algn="tl" rotWithShape="0">
              <a:srgbClr val="808080">
                <a:alpha val="42999"/>
              </a:srgbClr>
            </a:outerShdw>
          </a:effectLst>
          <a:extLst/>
        </p:spPr>
        <p:txBody>
          <a:bodyPr wrap="none" anchor="ctr"/>
          <a:lstStyle>
            <a:lvl1pPr algn="ctr" eaLnBrk="0" hangingPunct="0">
              <a:defRPr sz="3600">
                <a:solidFill>
                  <a:schemeClr val="tx1"/>
                </a:solidFill>
                <a:latin typeface="Verdana" charset="0"/>
                <a:ea typeface="ＭＳ Ｐゴシック" charset="-128"/>
              </a:defRPr>
            </a:lvl1pPr>
            <a:lvl2pPr marL="37931725" indent="-37474525" algn="ctr" eaLnBrk="0" hangingPunct="0">
              <a:defRPr sz="3600">
                <a:solidFill>
                  <a:schemeClr val="tx1"/>
                </a:solidFill>
                <a:latin typeface="Verdana" charset="0"/>
                <a:ea typeface="ＭＳ Ｐゴシック" charset="-128"/>
              </a:defRPr>
            </a:lvl2pPr>
            <a:lvl3pPr eaLnBrk="0" hangingPunct="0">
              <a:defRPr sz="3600">
                <a:solidFill>
                  <a:schemeClr val="tx1"/>
                </a:solidFill>
                <a:latin typeface="Verdana" charset="0"/>
                <a:ea typeface="ＭＳ Ｐゴシック" charset="-128"/>
              </a:defRPr>
            </a:lvl3pPr>
            <a:lvl4pPr eaLnBrk="0" hangingPunct="0">
              <a:defRPr sz="3600">
                <a:solidFill>
                  <a:schemeClr val="tx1"/>
                </a:solidFill>
                <a:latin typeface="Verdana" charset="0"/>
                <a:ea typeface="ＭＳ Ｐゴシック" charset="-128"/>
              </a:defRPr>
            </a:lvl4pPr>
            <a:lvl5pPr eaLnBrk="0" hangingPunct="0">
              <a:defRPr sz="3600">
                <a:solidFill>
                  <a:schemeClr val="tx1"/>
                </a:solidFill>
                <a:latin typeface="Verdana" charset="0"/>
                <a:ea typeface="ＭＳ Ｐゴシック" charset="-128"/>
              </a:defRPr>
            </a:lvl5pPr>
            <a:lvl6pPr marL="457200" eaLnBrk="0" fontAlgn="base" hangingPunct="0">
              <a:spcBef>
                <a:spcPct val="0"/>
              </a:spcBef>
              <a:spcAft>
                <a:spcPct val="0"/>
              </a:spcAft>
              <a:defRPr sz="3600">
                <a:solidFill>
                  <a:schemeClr val="tx1"/>
                </a:solidFill>
                <a:latin typeface="Verdana" charset="0"/>
                <a:ea typeface="ＭＳ Ｐゴシック" charset="-128"/>
              </a:defRPr>
            </a:lvl6pPr>
            <a:lvl7pPr marL="914400" eaLnBrk="0" fontAlgn="base" hangingPunct="0">
              <a:spcBef>
                <a:spcPct val="0"/>
              </a:spcBef>
              <a:spcAft>
                <a:spcPct val="0"/>
              </a:spcAft>
              <a:defRPr sz="3600">
                <a:solidFill>
                  <a:schemeClr val="tx1"/>
                </a:solidFill>
                <a:latin typeface="Verdana" charset="0"/>
                <a:ea typeface="ＭＳ Ｐゴシック" charset="-128"/>
              </a:defRPr>
            </a:lvl7pPr>
            <a:lvl8pPr marL="1371600" eaLnBrk="0" fontAlgn="base" hangingPunct="0">
              <a:spcBef>
                <a:spcPct val="0"/>
              </a:spcBef>
              <a:spcAft>
                <a:spcPct val="0"/>
              </a:spcAft>
              <a:defRPr sz="3600">
                <a:solidFill>
                  <a:schemeClr val="tx1"/>
                </a:solidFill>
                <a:latin typeface="Verdana" charset="0"/>
                <a:ea typeface="ＭＳ Ｐゴシック" charset="-128"/>
              </a:defRPr>
            </a:lvl8pPr>
            <a:lvl9pPr marL="1828800" eaLnBrk="0" fontAlgn="base" hangingPunct="0">
              <a:spcBef>
                <a:spcPct val="0"/>
              </a:spcBef>
              <a:spcAft>
                <a:spcPct val="0"/>
              </a:spcAft>
              <a:defRPr sz="3600">
                <a:solidFill>
                  <a:schemeClr val="tx1"/>
                </a:solidFill>
                <a:latin typeface="Verdana" charset="0"/>
                <a:ea typeface="ＭＳ Ｐゴシック" charset="-128"/>
              </a:defRPr>
            </a:lvl9pPr>
          </a:lstStyle>
          <a:p>
            <a:pPr eaLnBrk="1" hangingPunct="1"/>
            <a:endParaRPr kumimoji="0" lang="en-US" altLang="en-US" sz="1000"/>
          </a:p>
        </p:txBody>
      </p:sp>
      <p:sp>
        <p:nvSpPr>
          <p:cNvPr id="163849" name="Rectangle 9"/>
          <p:cNvSpPr>
            <a:spLocks noGrp="1" noChangeArrowheads="1"/>
          </p:cNvSpPr>
          <p:nvPr>
            <p:ph type="body" sz="half" idx="1"/>
          </p:nvPr>
        </p:nvSpPr>
        <p:spPr>
          <a:xfrm>
            <a:off x="304800" y="2092324"/>
            <a:ext cx="4419600" cy="2479675"/>
          </a:xfrm>
          <a:effectLst>
            <a:outerShdw blurRad="63500" dist="38099" dir="2700000" algn="ctr" rotWithShape="0">
              <a:srgbClr val="000000">
                <a:alpha val="74997"/>
              </a:srgbClr>
            </a:outerShdw>
          </a:effectLst>
        </p:spPr>
        <p:txBody>
          <a:bodyPr/>
          <a:lstStyle/>
          <a:p>
            <a:pPr algn="ctr" eaLnBrk="1" hangingPunct="1">
              <a:buClr>
                <a:srgbClr val="E48800"/>
              </a:buClr>
              <a:buFont typeface="Wingdings" charset="2"/>
              <a:buNone/>
            </a:pPr>
            <a:r>
              <a:rPr lang="en-US" altLang="ja-JP" sz="1800" dirty="0" smtClean="0">
                <a:solidFill>
                  <a:schemeClr val="bg1"/>
                </a:solidFill>
                <a:latin typeface="Verdana" charset="0"/>
              </a:rPr>
              <a:t>	</a:t>
            </a:r>
            <a:r>
              <a:rPr lang="en-US" altLang="ja-JP" sz="2400" b="1" dirty="0" smtClean="0">
                <a:solidFill>
                  <a:schemeClr val="bg1"/>
                </a:solidFill>
                <a:latin typeface="Verdana" charset="0"/>
              </a:rPr>
              <a:t>Learning &amp; Innovation</a:t>
            </a:r>
          </a:p>
          <a:p>
            <a:pPr algn="ctr" eaLnBrk="1" hangingPunct="1">
              <a:buClr>
                <a:srgbClr val="E48800"/>
              </a:buClr>
              <a:buFont typeface="Wingdings" charset="2"/>
              <a:buNone/>
            </a:pPr>
            <a:endParaRPr lang="en-US" altLang="ja-JP" sz="800" b="0" dirty="0" smtClean="0">
              <a:solidFill>
                <a:schemeClr val="bg1"/>
              </a:solidFill>
              <a:latin typeface="Verdana" charset="0"/>
            </a:endParaRPr>
          </a:p>
          <a:p>
            <a:pPr marL="0" lvl="1" indent="0" algn="ctr" eaLnBrk="1" hangingPunct="1">
              <a:buFont typeface="Arial" panose="020B0604020202020204" pitchFamily="34" charset="0"/>
              <a:buChar char="•"/>
            </a:pPr>
            <a:r>
              <a:rPr lang="en-US" altLang="ja-JP" sz="2000" b="0" dirty="0" smtClean="0">
                <a:solidFill>
                  <a:schemeClr val="bg1"/>
                </a:solidFill>
                <a:latin typeface="Verdana" charset="0"/>
              </a:rPr>
              <a:t>Critical Thinking &amp; Problem-solving</a:t>
            </a:r>
          </a:p>
          <a:p>
            <a:pPr marL="0" lvl="1" indent="0" algn="ctr" eaLnBrk="1" hangingPunct="1">
              <a:buFont typeface="Arial" panose="020B0604020202020204" pitchFamily="34" charset="0"/>
              <a:buChar char="•"/>
            </a:pPr>
            <a:r>
              <a:rPr lang="en-US" altLang="ja-JP" sz="2000" b="0" dirty="0" smtClean="0">
                <a:solidFill>
                  <a:schemeClr val="bg1"/>
                </a:solidFill>
                <a:latin typeface="Verdana" charset="0"/>
              </a:rPr>
              <a:t>Creativity &amp; Innovation</a:t>
            </a:r>
          </a:p>
          <a:p>
            <a:pPr marL="0" lvl="1" indent="0" algn="ctr" eaLnBrk="1" hangingPunct="1">
              <a:buFont typeface="Arial" panose="020B0604020202020204" pitchFamily="34" charset="0"/>
              <a:buChar char="•"/>
            </a:pPr>
            <a:r>
              <a:rPr lang="en-US" altLang="ja-JP" sz="2000" b="0" dirty="0" smtClean="0">
                <a:solidFill>
                  <a:schemeClr val="bg1"/>
                </a:solidFill>
                <a:latin typeface="Verdana" charset="0"/>
              </a:rPr>
              <a:t>Communication</a:t>
            </a:r>
          </a:p>
          <a:p>
            <a:pPr marL="0" lvl="1" indent="0" algn="ctr" eaLnBrk="1" hangingPunct="1">
              <a:buFont typeface="Arial" panose="020B0604020202020204" pitchFamily="34" charset="0"/>
              <a:buChar char="•"/>
            </a:pPr>
            <a:r>
              <a:rPr lang="en-US" altLang="ja-JP" sz="2000" b="0" dirty="0" smtClean="0">
                <a:solidFill>
                  <a:schemeClr val="bg1"/>
                </a:solidFill>
                <a:latin typeface="Verdana" charset="0"/>
              </a:rPr>
              <a:t>Collaboration</a:t>
            </a:r>
          </a:p>
          <a:p>
            <a:pPr eaLnBrk="1" hangingPunct="1">
              <a:buClr>
                <a:srgbClr val="000066"/>
              </a:buClr>
              <a:buFont typeface="Wingdings" charset="2"/>
              <a:buNone/>
            </a:pPr>
            <a:endParaRPr lang="en-US" altLang="ja-JP" sz="300" b="0" dirty="0" smtClean="0">
              <a:solidFill>
                <a:schemeClr val="bg1"/>
              </a:solidFill>
              <a:latin typeface="Verdana" charset="0"/>
            </a:endParaRPr>
          </a:p>
          <a:p>
            <a:pPr eaLnBrk="1" hangingPunct="1">
              <a:buClr>
                <a:srgbClr val="000066"/>
              </a:buClr>
              <a:buFont typeface="Wingdings" charset="2"/>
              <a:buNone/>
            </a:pPr>
            <a:r>
              <a:rPr lang="en-US" altLang="ja-JP" sz="600" b="0" dirty="0" smtClean="0">
                <a:solidFill>
                  <a:schemeClr val="bg1"/>
                </a:solidFill>
                <a:latin typeface="Verdana" charset="0"/>
              </a:rPr>
              <a:t>	</a:t>
            </a:r>
            <a:endParaRPr lang="en-US" altLang="ja-JP" sz="1800" dirty="0" smtClean="0">
              <a:solidFill>
                <a:schemeClr val="bg1"/>
              </a:solidFill>
              <a:latin typeface="Verdana" charset="0"/>
            </a:endParaRPr>
          </a:p>
        </p:txBody>
      </p:sp>
      <p:sp>
        <p:nvSpPr>
          <p:cNvPr id="163842" name="Rectangle 2"/>
          <p:cNvSpPr>
            <a:spLocks noGrp="1" noChangeArrowheads="1"/>
          </p:cNvSpPr>
          <p:nvPr>
            <p:ph type="title"/>
          </p:nvPr>
        </p:nvSpPr>
        <p:spPr>
          <a:xfrm>
            <a:off x="685800" y="762000"/>
            <a:ext cx="7772400" cy="1143000"/>
          </a:xfrm>
        </p:spPr>
        <p:txBody>
          <a:bodyPr/>
          <a:lstStyle/>
          <a:p>
            <a:pPr eaLnBrk="1" hangingPunct="1">
              <a:defRPr/>
            </a:pPr>
            <a:r>
              <a:rPr lang="en-US" dirty="0">
                <a:effectLst>
                  <a:outerShdw blurRad="38100" dist="38100" dir="2700000" algn="tl">
                    <a:srgbClr val="DDDDDD"/>
                  </a:outerShdw>
                </a:effectLst>
                <a:latin typeface="Verdana" charset="0"/>
              </a:rPr>
              <a:t>21</a:t>
            </a:r>
            <a:r>
              <a:rPr lang="en-US" baseline="30000" dirty="0">
                <a:effectLst>
                  <a:outerShdw blurRad="38100" dist="38100" dir="2700000" algn="tl">
                    <a:srgbClr val="DDDDDD"/>
                  </a:outerShdw>
                </a:effectLst>
                <a:latin typeface="Verdana" charset="0"/>
              </a:rPr>
              <a:t>st</a:t>
            </a:r>
            <a:r>
              <a:rPr lang="en-US" dirty="0">
                <a:effectLst>
                  <a:outerShdw blurRad="38100" dist="38100" dir="2700000" algn="tl">
                    <a:srgbClr val="DDDDDD"/>
                  </a:outerShdw>
                </a:effectLst>
                <a:latin typeface="Verdana" charset="0"/>
              </a:rPr>
              <a:t> Century Skills</a:t>
            </a:r>
          </a:p>
        </p:txBody>
      </p:sp>
      <p:sp>
        <p:nvSpPr>
          <p:cNvPr id="3" name="Rectangle 2"/>
          <p:cNvSpPr/>
          <p:nvPr/>
        </p:nvSpPr>
        <p:spPr>
          <a:xfrm>
            <a:off x="5105400" y="2092325"/>
            <a:ext cx="3733800" cy="24796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Information, Media, and Technology </a:t>
            </a:r>
          </a:p>
          <a:p>
            <a:pPr algn="ct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lgn="ctr">
              <a:buFont typeface="Arial" panose="020B0604020202020204" pitchFamily="34" charset="0"/>
              <a:buChar char="•"/>
            </a:pPr>
            <a:r>
              <a:rPr lang="en-US" sz="20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Information Literacy</a:t>
            </a:r>
          </a:p>
          <a:p>
            <a:pPr marL="285750" indent="-285750" algn="ctr">
              <a:buFont typeface="Arial" panose="020B0604020202020204" pitchFamily="34" charset="0"/>
              <a:buChar char="•"/>
            </a:pPr>
            <a:r>
              <a:rPr lang="en-US" sz="20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Media Literacy</a:t>
            </a:r>
          </a:p>
          <a:p>
            <a:pPr marL="285750" indent="-285750" algn="ctr">
              <a:buFont typeface="Arial" panose="020B0604020202020204" pitchFamily="34" charset="0"/>
              <a:buChar char="•"/>
            </a:pPr>
            <a:r>
              <a:rPr lang="en-US" sz="20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ICT Literacy</a:t>
            </a:r>
            <a:endPar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7543800" y="6248400"/>
            <a:ext cx="1219200" cy="369332"/>
          </a:xfrm>
          <a:prstGeom prst="rect">
            <a:avLst/>
          </a:prstGeom>
          <a:noFill/>
        </p:spPr>
        <p:txBody>
          <a:bodyPr wrap="square" rtlCol="0">
            <a:spAutoFit/>
          </a:bodyPr>
          <a:lstStyle/>
          <a:p>
            <a:r>
              <a:rPr lang="en-US" dirty="0" smtClean="0"/>
              <a:t>P21 (</a:t>
            </a:r>
            <a:r>
              <a:rPr lang="en-US" dirty="0" err="1" smtClean="0"/>
              <a:t>n.d.</a:t>
            </a:r>
            <a:r>
              <a:rPr lang="en-US" dirty="0" smtClean="0"/>
              <a:t>)</a:t>
            </a:r>
            <a:endParaRPr lang="en-US" dirty="0"/>
          </a:p>
        </p:txBody>
      </p:sp>
    </p:spTree>
    <p:extLst>
      <p:ext uri="{BB962C8B-B14F-4D97-AF65-F5344CB8AC3E}">
        <p14:creationId xmlns:p14="http://schemas.microsoft.com/office/powerpoint/2010/main" val="190873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1905000" y="3235326"/>
            <a:ext cx="4953000" cy="2555874"/>
          </a:xfrm>
          <a:prstGeom prst="rect">
            <a:avLst/>
          </a:prstGeom>
          <a:solidFill>
            <a:srgbClr val="E48800"/>
          </a:solidFill>
          <a:ln w="9525">
            <a:solidFill>
              <a:srgbClr val="FF9900"/>
            </a:solidFill>
            <a:miter lim="800000"/>
            <a:headEnd/>
            <a:tailEnd/>
          </a:ln>
          <a:effectLst>
            <a:outerShdw blurRad="50800" dist="38100" dir="2700000" algn="tl" rotWithShape="0">
              <a:srgbClr val="808080">
                <a:alpha val="42999"/>
              </a:srgbClr>
            </a:outerShdw>
          </a:effectLst>
          <a:extLst/>
        </p:spPr>
        <p:txBody>
          <a:bodyPr wrap="none" anchor="ctr"/>
          <a:lstStyle>
            <a:lvl1pPr algn="ctr" eaLnBrk="0" hangingPunct="0">
              <a:defRPr sz="3600">
                <a:solidFill>
                  <a:schemeClr val="tx1"/>
                </a:solidFill>
                <a:latin typeface="Verdana" charset="0"/>
                <a:ea typeface="ＭＳ Ｐゴシック" charset="-128"/>
              </a:defRPr>
            </a:lvl1pPr>
            <a:lvl2pPr marL="37931725" indent="-37474525" algn="ctr" eaLnBrk="0" hangingPunct="0">
              <a:defRPr sz="3600">
                <a:solidFill>
                  <a:schemeClr val="tx1"/>
                </a:solidFill>
                <a:latin typeface="Verdana" charset="0"/>
                <a:ea typeface="ＭＳ Ｐゴシック" charset="-128"/>
              </a:defRPr>
            </a:lvl2pPr>
            <a:lvl3pPr eaLnBrk="0" hangingPunct="0">
              <a:defRPr sz="3600">
                <a:solidFill>
                  <a:schemeClr val="tx1"/>
                </a:solidFill>
                <a:latin typeface="Verdana" charset="0"/>
                <a:ea typeface="ＭＳ Ｐゴシック" charset="-128"/>
              </a:defRPr>
            </a:lvl3pPr>
            <a:lvl4pPr eaLnBrk="0" hangingPunct="0">
              <a:defRPr sz="3600">
                <a:solidFill>
                  <a:schemeClr val="tx1"/>
                </a:solidFill>
                <a:latin typeface="Verdana" charset="0"/>
                <a:ea typeface="ＭＳ Ｐゴシック" charset="-128"/>
              </a:defRPr>
            </a:lvl4pPr>
            <a:lvl5pPr eaLnBrk="0" hangingPunct="0">
              <a:defRPr sz="3600">
                <a:solidFill>
                  <a:schemeClr val="tx1"/>
                </a:solidFill>
                <a:latin typeface="Verdana" charset="0"/>
                <a:ea typeface="ＭＳ Ｐゴシック" charset="-128"/>
              </a:defRPr>
            </a:lvl5pPr>
            <a:lvl6pPr marL="457200" eaLnBrk="0" fontAlgn="base" hangingPunct="0">
              <a:spcBef>
                <a:spcPct val="0"/>
              </a:spcBef>
              <a:spcAft>
                <a:spcPct val="0"/>
              </a:spcAft>
              <a:defRPr sz="3600">
                <a:solidFill>
                  <a:schemeClr val="tx1"/>
                </a:solidFill>
                <a:latin typeface="Verdana" charset="0"/>
                <a:ea typeface="ＭＳ Ｐゴシック" charset="-128"/>
              </a:defRPr>
            </a:lvl6pPr>
            <a:lvl7pPr marL="914400" eaLnBrk="0" fontAlgn="base" hangingPunct="0">
              <a:spcBef>
                <a:spcPct val="0"/>
              </a:spcBef>
              <a:spcAft>
                <a:spcPct val="0"/>
              </a:spcAft>
              <a:defRPr sz="3600">
                <a:solidFill>
                  <a:schemeClr val="tx1"/>
                </a:solidFill>
                <a:latin typeface="Verdana" charset="0"/>
                <a:ea typeface="ＭＳ Ｐゴシック" charset="-128"/>
              </a:defRPr>
            </a:lvl7pPr>
            <a:lvl8pPr marL="1371600" eaLnBrk="0" fontAlgn="base" hangingPunct="0">
              <a:spcBef>
                <a:spcPct val="0"/>
              </a:spcBef>
              <a:spcAft>
                <a:spcPct val="0"/>
              </a:spcAft>
              <a:defRPr sz="3600">
                <a:solidFill>
                  <a:schemeClr val="tx1"/>
                </a:solidFill>
                <a:latin typeface="Verdana" charset="0"/>
                <a:ea typeface="ＭＳ Ｐゴシック" charset="-128"/>
              </a:defRPr>
            </a:lvl8pPr>
            <a:lvl9pPr marL="1828800" eaLnBrk="0" fontAlgn="base" hangingPunct="0">
              <a:spcBef>
                <a:spcPct val="0"/>
              </a:spcBef>
              <a:spcAft>
                <a:spcPct val="0"/>
              </a:spcAft>
              <a:defRPr sz="3600">
                <a:solidFill>
                  <a:schemeClr val="tx1"/>
                </a:solidFill>
                <a:latin typeface="Verdana" charset="0"/>
                <a:ea typeface="ＭＳ Ｐゴシック" charset="-128"/>
              </a:defRPr>
            </a:lvl9pPr>
          </a:lstStyle>
          <a:p>
            <a:pPr eaLnBrk="1" hangingPunct="1"/>
            <a:endParaRPr kumimoji="0" lang="en-US" altLang="en-US" sz="1000"/>
          </a:p>
        </p:txBody>
      </p:sp>
      <p:sp>
        <p:nvSpPr>
          <p:cNvPr id="2" name="Title 1"/>
          <p:cNvSpPr>
            <a:spLocks noGrp="1"/>
          </p:cNvSpPr>
          <p:nvPr>
            <p:ph type="title"/>
          </p:nvPr>
        </p:nvSpPr>
        <p:spPr>
          <a:xfrm>
            <a:off x="457200" y="655638"/>
            <a:ext cx="8229600" cy="1096962"/>
          </a:xfrm>
        </p:spPr>
        <p:txBody>
          <a:bodyPr/>
          <a:lstStyle/>
          <a:p>
            <a:r>
              <a:rPr lang="en-US" b="1" dirty="0" smtClean="0">
                <a:effectLst>
                  <a:outerShdw blurRad="38100" dist="38100" dir="2700000" algn="tl">
                    <a:srgbClr val="000000">
                      <a:alpha val="43137"/>
                    </a:srgbClr>
                  </a:outerShdw>
                </a:effectLst>
              </a:rPr>
              <a:t>4 C’s of Learning and Innovation Skills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28803"/>
            <a:ext cx="8229600" cy="1523997"/>
          </a:xfrm>
        </p:spPr>
        <p:txBody>
          <a:bodyPr>
            <a:normAutofit fontScale="92500"/>
          </a:bodyPr>
          <a:lstStyle/>
          <a:p>
            <a:pPr marL="0" indent="0" algn="ctr">
              <a:buNone/>
            </a:pPr>
            <a:r>
              <a:rPr lang="en-US" sz="3600" b="1" dirty="0" smtClean="0"/>
              <a:t>The four C’s are important for students to learn as they prepare for 21</a:t>
            </a:r>
            <a:r>
              <a:rPr lang="en-US" sz="3600" b="1" baseline="30000" dirty="0" smtClean="0"/>
              <a:t>st</a:t>
            </a:r>
            <a:r>
              <a:rPr lang="en-US" sz="3600" b="1" dirty="0"/>
              <a:t> </a:t>
            </a:r>
            <a:r>
              <a:rPr lang="en-US" sz="3600" b="1" dirty="0" smtClean="0"/>
              <a:t>Century careers</a:t>
            </a:r>
            <a:endParaRPr lang="en-US" dirty="0"/>
          </a:p>
        </p:txBody>
      </p:sp>
      <p:sp>
        <p:nvSpPr>
          <p:cNvPr id="5" name="Rectangle 9"/>
          <p:cNvSpPr txBox="1">
            <a:spLocks noChangeArrowheads="1"/>
          </p:cNvSpPr>
          <p:nvPr/>
        </p:nvSpPr>
        <p:spPr bwMode="auto">
          <a:xfrm>
            <a:off x="1905000" y="3479249"/>
            <a:ext cx="4953000" cy="3988351"/>
          </a:xfrm>
          <a:prstGeom prst="rect">
            <a:avLst/>
          </a:prstGeom>
          <a:noFill/>
          <a:ln w="9525">
            <a:noFill/>
            <a:miter lim="800000"/>
            <a:headEnd/>
            <a:tailEnd/>
          </a:ln>
          <a:effectLst>
            <a:outerShdw blurRad="63500"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buClr>
                <a:srgbClr val="E48800"/>
              </a:buClr>
              <a:buFont typeface="Wingdings" charset="2"/>
              <a:buNone/>
            </a:pPr>
            <a:r>
              <a:rPr lang="en-US" altLang="ja-JP" sz="1800" dirty="0" smtClean="0">
                <a:solidFill>
                  <a:schemeClr val="bg1"/>
                </a:solidFill>
                <a:latin typeface="Verdana" charset="0"/>
              </a:rPr>
              <a:t>	</a:t>
            </a:r>
            <a:r>
              <a:rPr lang="en-US" altLang="ja-JP" sz="2400" b="1" dirty="0" smtClean="0">
                <a:solidFill>
                  <a:schemeClr val="bg1"/>
                </a:solidFill>
                <a:latin typeface="Verdana" charset="0"/>
              </a:rPr>
              <a:t>Learning &amp; Innovation</a:t>
            </a:r>
          </a:p>
          <a:p>
            <a:pPr algn="ctr" eaLnBrk="1" hangingPunct="1">
              <a:buClr>
                <a:srgbClr val="E48800"/>
              </a:buClr>
              <a:buFont typeface="Wingdings" charset="2"/>
              <a:buNone/>
            </a:pPr>
            <a:endParaRPr lang="en-US" altLang="ja-JP" sz="800" dirty="0" smtClean="0">
              <a:solidFill>
                <a:schemeClr val="bg1"/>
              </a:solidFill>
              <a:latin typeface="Verdana" charset="0"/>
            </a:endParaRPr>
          </a:p>
          <a:p>
            <a:pPr marL="0" lvl="1" indent="0" algn="ctr" eaLnBrk="1" hangingPunct="1">
              <a:buFont typeface="Arial" panose="020B0604020202020204" pitchFamily="34" charset="0"/>
              <a:buChar char="•"/>
            </a:pPr>
            <a:r>
              <a:rPr lang="en-US" altLang="ja-JP" sz="2000" dirty="0" smtClean="0">
                <a:solidFill>
                  <a:schemeClr val="bg1"/>
                </a:solidFill>
                <a:latin typeface="Verdana" charset="0"/>
              </a:rPr>
              <a:t>Critical Thinking &amp; Problem-solving</a:t>
            </a:r>
          </a:p>
          <a:p>
            <a:pPr marL="0" lvl="1" indent="0" algn="ctr" eaLnBrk="1" hangingPunct="1">
              <a:buFont typeface="Arial" panose="020B0604020202020204" pitchFamily="34" charset="0"/>
              <a:buChar char="•"/>
            </a:pPr>
            <a:r>
              <a:rPr lang="en-US" altLang="ja-JP" sz="2000" dirty="0" smtClean="0">
                <a:solidFill>
                  <a:schemeClr val="bg1"/>
                </a:solidFill>
                <a:latin typeface="Verdana" charset="0"/>
              </a:rPr>
              <a:t>Creativity &amp; Innovation</a:t>
            </a:r>
          </a:p>
          <a:p>
            <a:pPr marL="0" lvl="1" indent="0" algn="ctr" eaLnBrk="1" hangingPunct="1">
              <a:buFont typeface="Arial" panose="020B0604020202020204" pitchFamily="34" charset="0"/>
              <a:buChar char="•"/>
            </a:pPr>
            <a:r>
              <a:rPr lang="en-US" altLang="ja-JP" sz="2000" dirty="0" smtClean="0">
                <a:solidFill>
                  <a:schemeClr val="bg1"/>
                </a:solidFill>
                <a:latin typeface="Verdana" charset="0"/>
              </a:rPr>
              <a:t>Communication</a:t>
            </a:r>
          </a:p>
          <a:p>
            <a:pPr marL="0" lvl="1" indent="0" algn="ctr" eaLnBrk="1" hangingPunct="1">
              <a:buFont typeface="Arial" panose="020B0604020202020204" pitchFamily="34" charset="0"/>
              <a:buChar char="•"/>
            </a:pPr>
            <a:r>
              <a:rPr lang="en-US" altLang="ja-JP" sz="2000" dirty="0" smtClean="0">
                <a:solidFill>
                  <a:schemeClr val="bg1"/>
                </a:solidFill>
                <a:latin typeface="Verdana" charset="0"/>
              </a:rPr>
              <a:t>Collaboration</a:t>
            </a:r>
          </a:p>
          <a:p>
            <a:pPr eaLnBrk="1" hangingPunct="1">
              <a:buClr>
                <a:srgbClr val="000066"/>
              </a:buClr>
              <a:buFont typeface="Wingdings" charset="2"/>
              <a:buNone/>
            </a:pPr>
            <a:endParaRPr lang="en-US" altLang="ja-JP" sz="300" dirty="0" smtClean="0">
              <a:solidFill>
                <a:schemeClr val="bg1"/>
              </a:solidFill>
              <a:latin typeface="Verdana" charset="0"/>
            </a:endParaRPr>
          </a:p>
          <a:p>
            <a:pPr eaLnBrk="1" hangingPunct="1">
              <a:buClr>
                <a:srgbClr val="000066"/>
              </a:buClr>
              <a:buFont typeface="Wingdings" charset="2"/>
              <a:buNone/>
            </a:pPr>
            <a:r>
              <a:rPr lang="en-US" altLang="ja-JP" sz="600" dirty="0" smtClean="0">
                <a:solidFill>
                  <a:schemeClr val="bg1"/>
                </a:solidFill>
                <a:latin typeface="Verdana" charset="0"/>
              </a:rPr>
              <a:t>	</a:t>
            </a:r>
            <a:endParaRPr lang="en-US" altLang="ja-JP" sz="1800" dirty="0" smtClean="0">
              <a:solidFill>
                <a:schemeClr val="bg1"/>
              </a:solidFill>
              <a:latin typeface="Verdana" charset="0"/>
            </a:endParaRPr>
          </a:p>
        </p:txBody>
      </p:sp>
      <p:sp>
        <p:nvSpPr>
          <p:cNvPr id="7" name="TextBox 6"/>
          <p:cNvSpPr txBox="1"/>
          <p:nvPr/>
        </p:nvSpPr>
        <p:spPr>
          <a:xfrm>
            <a:off x="7543800" y="6248400"/>
            <a:ext cx="1219200" cy="369332"/>
          </a:xfrm>
          <a:prstGeom prst="rect">
            <a:avLst/>
          </a:prstGeom>
          <a:noFill/>
        </p:spPr>
        <p:txBody>
          <a:bodyPr wrap="square" rtlCol="0">
            <a:spAutoFit/>
          </a:bodyPr>
          <a:lstStyle/>
          <a:p>
            <a:r>
              <a:rPr lang="en-US" dirty="0" smtClean="0"/>
              <a:t>P21 (</a:t>
            </a:r>
            <a:r>
              <a:rPr lang="en-US" dirty="0" err="1" smtClean="0"/>
              <a:t>n.d.</a:t>
            </a:r>
            <a:r>
              <a:rPr lang="en-US" dirty="0" smtClean="0"/>
              <a:t>)</a:t>
            </a:r>
            <a:endParaRPr lang="en-US" dirty="0"/>
          </a:p>
        </p:txBody>
      </p:sp>
    </p:spTree>
    <p:extLst>
      <p:ext uri="{BB962C8B-B14F-4D97-AF65-F5344CB8AC3E}">
        <p14:creationId xmlns:p14="http://schemas.microsoft.com/office/powerpoint/2010/main" val="1693219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096962"/>
          </a:xfrm>
        </p:spPr>
        <p:txBody>
          <a:bodyPr/>
          <a:lstStyle/>
          <a:p>
            <a:r>
              <a:rPr lang="en-US" dirty="0" smtClean="0"/>
              <a:t>Critical Thinking &amp; Problem Solving: What it means</a:t>
            </a:r>
            <a:endParaRPr lang="en-US" dirty="0"/>
          </a:p>
        </p:txBody>
      </p:sp>
      <p:sp>
        <p:nvSpPr>
          <p:cNvPr id="3" name="Content Placeholder 2"/>
          <p:cNvSpPr>
            <a:spLocks noGrp="1"/>
          </p:cNvSpPr>
          <p:nvPr>
            <p:ph idx="1"/>
          </p:nvPr>
        </p:nvSpPr>
        <p:spPr>
          <a:xfrm>
            <a:off x="457200" y="2286000"/>
            <a:ext cx="8229600" cy="3657600"/>
          </a:xfrm>
        </p:spPr>
        <p:txBody>
          <a:bodyPr/>
          <a:lstStyle/>
          <a:p>
            <a:pPr marL="0" indent="0" algn="ctr">
              <a:buNone/>
            </a:pPr>
            <a:r>
              <a:rPr lang="en-US" dirty="0" smtClean="0"/>
              <a:t>Students </a:t>
            </a:r>
            <a:r>
              <a:rPr lang="en-US" dirty="0"/>
              <a:t>reason effectively, use systems thinking and understand how parts of </a:t>
            </a:r>
            <a:r>
              <a:rPr lang="en-US" dirty="0" smtClean="0"/>
              <a:t>a </a:t>
            </a:r>
            <a:r>
              <a:rPr lang="en-US" dirty="0"/>
              <a:t>whole interact with each other. </a:t>
            </a:r>
            <a:endParaRPr lang="en-US" dirty="0" smtClean="0"/>
          </a:p>
          <a:p>
            <a:pPr marL="0" indent="0" algn="ctr">
              <a:buNone/>
            </a:pPr>
            <a:endParaRPr lang="en-US" dirty="0"/>
          </a:p>
          <a:p>
            <a:pPr marL="0" indent="0" algn="ctr">
              <a:buNone/>
            </a:pPr>
            <a:r>
              <a:rPr lang="en-US" dirty="0" smtClean="0"/>
              <a:t>They </a:t>
            </a:r>
            <a:r>
              <a:rPr lang="en-US" dirty="0"/>
              <a:t>make judgments, decisions and solve problems in both conventional and innovative ways. </a:t>
            </a:r>
          </a:p>
        </p:txBody>
      </p:sp>
      <p:sp>
        <p:nvSpPr>
          <p:cNvPr id="4" name="TextBox 3"/>
          <p:cNvSpPr txBox="1"/>
          <p:nvPr/>
        </p:nvSpPr>
        <p:spPr>
          <a:xfrm>
            <a:off x="7315200" y="6324600"/>
            <a:ext cx="1371600" cy="369332"/>
          </a:xfrm>
          <a:prstGeom prst="rect">
            <a:avLst/>
          </a:prstGeom>
          <a:noFill/>
        </p:spPr>
        <p:txBody>
          <a:bodyPr wrap="square" rtlCol="0">
            <a:spAutoFit/>
          </a:bodyPr>
          <a:lstStyle/>
          <a:p>
            <a:r>
              <a:rPr lang="en-US" dirty="0" smtClean="0"/>
              <a:t>P21 (2011)</a:t>
            </a:r>
            <a:endParaRPr lang="en-US" dirty="0"/>
          </a:p>
        </p:txBody>
      </p:sp>
    </p:spTree>
    <p:extLst>
      <p:ext uri="{BB962C8B-B14F-4D97-AF65-F5344CB8AC3E}">
        <p14:creationId xmlns:p14="http://schemas.microsoft.com/office/powerpoint/2010/main" val="3137194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096962"/>
          </a:xfrm>
        </p:spPr>
        <p:txBody>
          <a:bodyPr/>
          <a:lstStyle/>
          <a:p>
            <a:r>
              <a:rPr lang="en-US" dirty="0" smtClean="0"/>
              <a:t>Communication: What it means</a:t>
            </a:r>
            <a:endParaRPr lang="en-US" dirty="0"/>
          </a:p>
        </p:txBody>
      </p:sp>
      <p:sp>
        <p:nvSpPr>
          <p:cNvPr id="3" name="Content Placeholder 2"/>
          <p:cNvSpPr>
            <a:spLocks noGrp="1"/>
          </p:cNvSpPr>
          <p:nvPr>
            <p:ph idx="1"/>
          </p:nvPr>
        </p:nvSpPr>
        <p:spPr>
          <a:xfrm>
            <a:off x="457200" y="1828800"/>
            <a:ext cx="8229600" cy="3962397"/>
          </a:xfrm>
        </p:spPr>
        <p:txBody>
          <a:bodyPr/>
          <a:lstStyle/>
          <a:p>
            <a:pPr marL="0" indent="0" algn="ctr">
              <a:buNone/>
            </a:pPr>
            <a:r>
              <a:rPr lang="en-US" dirty="0" smtClean="0"/>
              <a:t>Students </a:t>
            </a:r>
            <a:r>
              <a:rPr lang="en-US" dirty="0"/>
              <a:t>know how to articulate thoughts and ideas effectively using oral, written </a:t>
            </a:r>
            <a:r>
              <a:rPr lang="en-US" dirty="0" smtClean="0"/>
              <a:t>and </a:t>
            </a:r>
            <a:r>
              <a:rPr lang="en-US" dirty="0"/>
              <a:t>nonverbal communication. </a:t>
            </a:r>
            <a:endParaRPr lang="en-US" dirty="0" smtClean="0"/>
          </a:p>
          <a:p>
            <a:pPr marL="0" indent="0" algn="ctr">
              <a:buNone/>
            </a:pPr>
            <a:endParaRPr lang="en-US" dirty="0"/>
          </a:p>
          <a:p>
            <a:pPr marL="0" indent="0" algn="ctr">
              <a:buNone/>
            </a:pPr>
            <a:r>
              <a:rPr lang="en-US" dirty="0" smtClean="0"/>
              <a:t>They </a:t>
            </a:r>
            <a:r>
              <a:rPr lang="en-US" dirty="0"/>
              <a:t>listen effectively to decipher meaning, such as knowledge, values, attitudes and intentions, and </a:t>
            </a:r>
            <a:r>
              <a:rPr lang="en-US" dirty="0" smtClean="0"/>
              <a:t>use </a:t>
            </a:r>
            <a:r>
              <a:rPr lang="en-US" dirty="0"/>
              <a:t>communication for a wide range of purposes in diverse teams and environments.</a:t>
            </a:r>
          </a:p>
        </p:txBody>
      </p:sp>
      <p:sp>
        <p:nvSpPr>
          <p:cNvPr id="4" name="TextBox 3"/>
          <p:cNvSpPr txBox="1"/>
          <p:nvPr/>
        </p:nvSpPr>
        <p:spPr>
          <a:xfrm>
            <a:off x="7315200" y="6324600"/>
            <a:ext cx="1371600" cy="369332"/>
          </a:xfrm>
          <a:prstGeom prst="rect">
            <a:avLst/>
          </a:prstGeom>
          <a:noFill/>
        </p:spPr>
        <p:txBody>
          <a:bodyPr wrap="square" rtlCol="0">
            <a:spAutoFit/>
          </a:bodyPr>
          <a:lstStyle/>
          <a:p>
            <a:r>
              <a:rPr lang="en-US" dirty="0" smtClean="0"/>
              <a:t>P21 (2011)</a:t>
            </a:r>
            <a:endParaRPr lang="en-US" dirty="0"/>
          </a:p>
        </p:txBody>
      </p:sp>
    </p:spTree>
    <p:extLst>
      <p:ext uri="{BB962C8B-B14F-4D97-AF65-F5344CB8AC3E}">
        <p14:creationId xmlns:p14="http://schemas.microsoft.com/office/powerpoint/2010/main" val="1894248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What it means</a:t>
            </a:r>
          </a:p>
        </p:txBody>
      </p:sp>
      <p:sp>
        <p:nvSpPr>
          <p:cNvPr id="3" name="Content Placeholder 2"/>
          <p:cNvSpPr>
            <a:spLocks noGrp="1"/>
          </p:cNvSpPr>
          <p:nvPr>
            <p:ph idx="1"/>
          </p:nvPr>
        </p:nvSpPr>
        <p:spPr>
          <a:xfrm>
            <a:off x="457200" y="2209800"/>
            <a:ext cx="8229600" cy="3581400"/>
          </a:xfrm>
        </p:spPr>
        <p:txBody>
          <a:bodyPr/>
          <a:lstStyle/>
          <a:p>
            <a:pPr marL="0" indent="0" algn="ctr">
              <a:buNone/>
            </a:pPr>
            <a:r>
              <a:rPr lang="en-US" dirty="0"/>
              <a:t>T</a:t>
            </a:r>
            <a:r>
              <a:rPr lang="en-US" dirty="0" smtClean="0"/>
              <a:t>wo </a:t>
            </a:r>
            <a:r>
              <a:rPr lang="en-US" dirty="0"/>
              <a:t>or more </a:t>
            </a:r>
            <a:r>
              <a:rPr lang="en-US" dirty="0" smtClean="0"/>
              <a:t>students </a:t>
            </a:r>
            <a:r>
              <a:rPr lang="en-US" dirty="0"/>
              <a:t>cooperate in a learning experience to share and contribute to each member's understanding of a topic and to complete a given task.</a:t>
            </a:r>
          </a:p>
        </p:txBody>
      </p:sp>
      <p:sp>
        <p:nvSpPr>
          <p:cNvPr id="4" name="TextBox 3"/>
          <p:cNvSpPr txBox="1"/>
          <p:nvPr/>
        </p:nvSpPr>
        <p:spPr>
          <a:xfrm>
            <a:off x="7315200" y="6324600"/>
            <a:ext cx="1371600" cy="369332"/>
          </a:xfrm>
          <a:prstGeom prst="rect">
            <a:avLst/>
          </a:prstGeom>
          <a:noFill/>
        </p:spPr>
        <p:txBody>
          <a:bodyPr wrap="square" rtlCol="0">
            <a:spAutoFit/>
          </a:bodyPr>
          <a:lstStyle/>
          <a:p>
            <a:r>
              <a:rPr lang="en-US" dirty="0" smtClean="0"/>
              <a:t>P21 (2011)</a:t>
            </a:r>
            <a:endParaRPr lang="en-US" dirty="0"/>
          </a:p>
        </p:txBody>
      </p:sp>
    </p:spTree>
    <p:extLst>
      <p:ext uri="{BB962C8B-B14F-4D97-AF65-F5344CB8AC3E}">
        <p14:creationId xmlns:p14="http://schemas.microsoft.com/office/powerpoint/2010/main" val="195751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1662"/>
            <a:ext cx="8229600" cy="1379537"/>
          </a:xfrm>
        </p:spPr>
        <p:txBody>
          <a:bodyPr/>
          <a:lstStyle/>
          <a:p>
            <a:r>
              <a:rPr lang="en-US" dirty="0" smtClean="0"/>
              <a:t>Creativity and Innovation: </a:t>
            </a:r>
            <a:br>
              <a:rPr lang="en-US" dirty="0" smtClean="0"/>
            </a:br>
            <a:r>
              <a:rPr lang="en-US" dirty="0" smtClean="0"/>
              <a:t>What it Means</a:t>
            </a:r>
            <a:endParaRPr lang="en-US" dirty="0"/>
          </a:p>
        </p:txBody>
      </p:sp>
      <p:sp>
        <p:nvSpPr>
          <p:cNvPr id="5" name="Content Placeholder 4"/>
          <p:cNvSpPr>
            <a:spLocks noGrp="1"/>
          </p:cNvSpPr>
          <p:nvPr>
            <p:ph idx="1"/>
          </p:nvPr>
        </p:nvSpPr>
        <p:spPr>
          <a:xfrm>
            <a:off x="457200" y="2209800"/>
            <a:ext cx="8229600" cy="3581400"/>
          </a:xfrm>
        </p:spPr>
        <p:txBody>
          <a:bodyPr/>
          <a:lstStyle/>
          <a:p>
            <a:pPr marL="0" indent="0" algn="ctr">
              <a:buNone/>
            </a:pPr>
            <a:r>
              <a:rPr lang="en-US" dirty="0" smtClean="0"/>
              <a:t>Students </a:t>
            </a:r>
            <a:r>
              <a:rPr lang="en-US" dirty="0"/>
              <a:t>use a wide range of techniques to create new and worthwhile ideas, elaborate, </a:t>
            </a:r>
            <a:r>
              <a:rPr lang="en-US" dirty="0" smtClean="0"/>
              <a:t>refine</a:t>
            </a:r>
            <a:r>
              <a:rPr lang="en-US" dirty="0"/>
              <a:t>, analyze and evaluate their own ideas in order to improve and maximize creative efforts, and demonstrate originality and </a:t>
            </a:r>
            <a:r>
              <a:rPr lang="en-US" dirty="0" smtClean="0"/>
              <a:t>inventiveness</a:t>
            </a:r>
            <a:r>
              <a:rPr lang="en-US" dirty="0"/>
              <a:t>, in both an individual as well </a:t>
            </a:r>
            <a:r>
              <a:rPr lang="en-US" dirty="0" smtClean="0"/>
              <a:t>as group </a:t>
            </a:r>
            <a:r>
              <a:rPr lang="en-US" dirty="0"/>
              <a:t>settings. </a:t>
            </a:r>
          </a:p>
        </p:txBody>
      </p:sp>
      <p:sp>
        <p:nvSpPr>
          <p:cNvPr id="6" name="TextBox 5"/>
          <p:cNvSpPr txBox="1"/>
          <p:nvPr/>
        </p:nvSpPr>
        <p:spPr>
          <a:xfrm>
            <a:off x="7315200" y="6324600"/>
            <a:ext cx="1371600" cy="369332"/>
          </a:xfrm>
          <a:prstGeom prst="rect">
            <a:avLst/>
          </a:prstGeom>
          <a:noFill/>
        </p:spPr>
        <p:txBody>
          <a:bodyPr wrap="square" rtlCol="0">
            <a:spAutoFit/>
          </a:bodyPr>
          <a:lstStyle/>
          <a:p>
            <a:r>
              <a:rPr lang="en-US" dirty="0" smtClean="0"/>
              <a:t>P21 (2011)</a:t>
            </a:r>
            <a:endParaRPr lang="en-US" dirty="0"/>
          </a:p>
        </p:txBody>
      </p:sp>
    </p:spTree>
    <p:extLst>
      <p:ext uri="{BB962C8B-B14F-4D97-AF65-F5344CB8AC3E}">
        <p14:creationId xmlns:p14="http://schemas.microsoft.com/office/powerpoint/2010/main" val="3860344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the Four Cs</a:t>
            </a:r>
            <a:endParaRPr lang="en-US" dirty="0"/>
          </a:p>
        </p:txBody>
      </p:sp>
      <p:sp>
        <p:nvSpPr>
          <p:cNvPr id="3" name="Content Placeholder 2"/>
          <p:cNvSpPr>
            <a:spLocks noGrp="1"/>
          </p:cNvSpPr>
          <p:nvPr>
            <p:ph idx="1"/>
          </p:nvPr>
        </p:nvSpPr>
        <p:spPr/>
        <p:txBody>
          <a:bodyPr/>
          <a:lstStyle/>
          <a:p>
            <a:pPr marL="0" indent="0" algn="ctr">
              <a:buNone/>
            </a:pPr>
            <a:r>
              <a:rPr lang="en-US" dirty="0" smtClean="0"/>
              <a:t>What do you currently do to encourage the four Cs in your classroom?</a:t>
            </a:r>
          </a:p>
          <a:p>
            <a:pPr marL="0" indent="0" algn="ctr">
              <a:buNone/>
            </a:pPr>
            <a:endParaRPr lang="en-US" sz="1800" dirty="0" smtClean="0"/>
          </a:p>
          <a:p>
            <a:pPr algn="ctr"/>
            <a:r>
              <a:rPr lang="en-US" dirty="0" smtClean="0"/>
              <a:t>Critical Thinking</a:t>
            </a:r>
          </a:p>
          <a:p>
            <a:pPr algn="ctr"/>
            <a:r>
              <a:rPr lang="en-US" dirty="0" smtClean="0"/>
              <a:t>Communication</a:t>
            </a:r>
          </a:p>
          <a:p>
            <a:pPr algn="ctr"/>
            <a:r>
              <a:rPr lang="en-US" dirty="0" smtClean="0"/>
              <a:t>Collaboration</a:t>
            </a:r>
          </a:p>
          <a:p>
            <a:pPr algn="ctr"/>
            <a:r>
              <a:rPr lang="en-US" dirty="0" smtClean="0"/>
              <a:t>Creativity</a:t>
            </a:r>
            <a:endParaRPr lang="en-US" dirty="0"/>
          </a:p>
          <a:p>
            <a:pPr marL="0" indent="0" algn="ctr">
              <a:buNone/>
            </a:pPr>
            <a:r>
              <a:rPr lang="en-US" dirty="0" smtClean="0"/>
              <a:t>Todaysmeet.com/rpdc </a:t>
            </a:r>
          </a:p>
        </p:txBody>
      </p:sp>
    </p:spTree>
    <p:extLst>
      <p:ext uri="{BB962C8B-B14F-4D97-AF65-F5344CB8AC3E}">
        <p14:creationId xmlns:p14="http://schemas.microsoft.com/office/powerpoint/2010/main" val="2414221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697523"/>
            <a:ext cx="7577666" cy="524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Turn Arrow 5"/>
          <p:cNvSpPr/>
          <p:nvPr/>
        </p:nvSpPr>
        <p:spPr>
          <a:xfrm rot="1715244">
            <a:off x="5842002" y="1406474"/>
            <a:ext cx="1295400" cy="762000"/>
          </a:xfrm>
          <a:prstGeom prst="utur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5609639" y="2667000"/>
            <a:ext cx="16002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5304839" y="3238500"/>
            <a:ext cx="1104900" cy="5715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43800" y="6248400"/>
            <a:ext cx="1219200" cy="369332"/>
          </a:xfrm>
          <a:prstGeom prst="rect">
            <a:avLst/>
          </a:prstGeom>
          <a:noFill/>
        </p:spPr>
        <p:txBody>
          <a:bodyPr wrap="square" rtlCol="0">
            <a:spAutoFit/>
          </a:bodyPr>
          <a:lstStyle/>
          <a:p>
            <a:r>
              <a:rPr lang="en-US" dirty="0" smtClean="0"/>
              <a:t>P21 (</a:t>
            </a:r>
            <a:r>
              <a:rPr lang="en-US" dirty="0" err="1" smtClean="0"/>
              <a:t>n.d.</a:t>
            </a:r>
            <a:r>
              <a:rPr lang="en-US" dirty="0" smtClean="0"/>
              <a:t>)</a:t>
            </a:r>
            <a:endParaRPr lang="en-US" dirty="0"/>
          </a:p>
        </p:txBody>
      </p:sp>
    </p:spTree>
    <p:extLst>
      <p:ext uri="{BB962C8B-B14F-4D97-AF65-F5344CB8AC3E}">
        <p14:creationId xmlns:p14="http://schemas.microsoft.com/office/powerpoint/2010/main" val="62216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lstStyle/>
          <a:p>
            <a:r>
              <a:rPr lang="en-US" b="1" dirty="0">
                <a:effectLst>
                  <a:outerShdw blurRad="38100" dist="38100" dir="2700000" algn="tl">
                    <a:srgbClr val="000000">
                      <a:alpha val="43137"/>
                    </a:srgbClr>
                  </a:outerShdw>
                </a:effectLst>
              </a:rPr>
              <a:t> Information, Media, </a:t>
            </a:r>
            <a:r>
              <a:rPr lang="en-US" b="1" dirty="0" smtClean="0">
                <a:effectLst>
                  <a:outerShdw blurRad="38100" dist="38100" dir="2700000" algn="tl">
                    <a:srgbClr val="000000">
                      <a:alpha val="43137"/>
                    </a:srgbClr>
                  </a:outerShdw>
                </a:effectLst>
              </a:rPr>
              <a:t>and Technology Skills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3"/>
            <a:ext cx="8229600" cy="1523997"/>
          </a:xfrm>
        </p:spPr>
        <p:txBody>
          <a:bodyPr>
            <a:normAutofit fontScale="92500" lnSpcReduction="20000"/>
          </a:bodyPr>
          <a:lstStyle/>
          <a:p>
            <a:pPr marL="0" indent="0" algn="ctr">
              <a:buNone/>
            </a:pPr>
            <a:r>
              <a:rPr lang="en-US" sz="3600" b="1" dirty="0" smtClean="0"/>
              <a:t>The </a:t>
            </a:r>
            <a:r>
              <a:rPr lang="en-US" sz="3600" b="1" dirty="0"/>
              <a:t>Information, Media, and Technology </a:t>
            </a:r>
          </a:p>
          <a:p>
            <a:pPr marL="0" indent="0" algn="ctr">
              <a:buNone/>
            </a:pPr>
            <a:r>
              <a:rPr lang="en-US" sz="3600" b="1" dirty="0" smtClean="0"/>
              <a:t>skills are important for students to learn as they prepare for 21</a:t>
            </a:r>
            <a:r>
              <a:rPr lang="en-US" sz="3600" b="1" baseline="30000" dirty="0" smtClean="0"/>
              <a:t>st</a:t>
            </a:r>
            <a:r>
              <a:rPr lang="en-US" sz="3600" b="1" dirty="0"/>
              <a:t> </a:t>
            </a:r>
            <a:r>
              <a:rPr lang="en-US" sz="3600" b="1" dirty="0" smtClean="0"/>
              <a:t>Century careers</a:t>
            </a:r>
            <a:endParaRPr lang="en-US" dirty="0"/>
          </a:p>
        </p:txBody>
      </p:sp>
      <p:sp>
        <p:nvSpPr>
          <p:cNvPr id="6" name="Rectangle 5"/>
          <p:cNvSpPr/>
          <p:nvPr/>
        </p:nvSpPr>
        <p:spPr>
          <a:xfrm>
            <a:off x="2133600" y="3505200"/>
            <a:ext cx="4648200" cy="25908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Information, Media, and Technology </a:t>
            </a:r>
          </a:p>
          <a:p>
            <a:pPr algn="ctr"/>
            <a:endParaRPr lang="en-US" sz="2400" dirty="0">
              <a:latin typeface="Verdana" panose="020B0604030504040204" pitchFamily="34" charset="0"/>
              <a:ea typeface="Verdana" panose="020B0604030504040204" pitchFamily="34" charset="0"/>
              <a:cs typeface="Verdana" panose="020B0604030504040204" pitchFamily="34" charset="0"/>
            </a:endParaRPr>
          </a:p>
          <a:p>
            <a:pPr marL="285750" indent="-285750" algn="ctr">
              <a:buFont typeface="Arial" panose="020B0604020202020204" pitchFamily="34" charset="0"/>
              <a:buChar char="•"/>
            </a:pPr>
            <a:r>
              <a:rPr lang="en-US" sz="24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Information Literacy</a:t>
            </a:r>
          </a:p>
          <a:p>
            <a:pPr marL="285750" indent="-285750" algn="ctr">
              <a:buFont typeface="Arial" panose="020B0604020202020204" pitchFamily="34" charset="0"/>
              <a:buChar char="•"/>
            </a:pPr>
            <a:r>
              <a:rPr lang="en-US" sz="24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Media Literacy</a:t>
            </a:r>
          </a:p>
          <a:p>
            <a:pPr marL="285750" indent="-285750" algn="ctr">
              <a:buFont typeface="Arial" panose="020B0604020202020204" pitchFamily="34" charset="0"/>
              <a:buChar char="•"/>
            </a:pPr>
            <a:r>
              <a:rPr lang="en-US" sz="24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ICT Literacy</a:t>
            </a:r>
            <a:endParaRPr lang="en-US"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5567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Participants need to bring</a:t>
            </a:r>
            <a:endParaRPr lang="en-US" dirty="0"/>
          </a:p>
        </p:txBody>
      </p:sp>
      <p:sp>
        <p:nvSpPr>
          <p:cNvPr id="3" name="Content Placeholder 2"/>
          <p:cNvSpPr>
            <a:spLocks noGrp="1"/>
          </p:cNvSpPr>
          <p:nvPr>
            <p:ph idx="1"/>
          </p:nvPr>
        </p:nvSpPr>
        <p:spPr>
          <a:xfrm>
            <a:off x="838200" y="1828803"/>
            <a:ext cx="7848600" cy="3962397"/>
          </a:xfrm>
        </p:spPr>
        <p:txBody>
          <a:bodyPr/>
          <a:lstStyle/>
          <a:p>
            <a:r>
              <a:rPr lang="en-US" dirty="0" smtClean="0"/>
              <a:t>Laptop or Tablet</a:t>
            </a:r>
          </a:p>
          <a:p>
            <a:r>
              <a:rPr lang="en-US" dirty="0" smtClean="0"/>
              <a:t>Pacing Charts</a:t>
            </a:r>
          </a:p>
          <a:p>
            <a:r>
              <a:rPr lang="en-US" dirty="0" smtClean="0"/>
              <a:t>Missouri Learning Standards for their grade level</a:t>
            </a:r>
            <a:endParaRPr lang="en-US" dirty="0"/>
          </a:p>
        </p:txBody>
      </p:sp>
    </p:spTree>
    <p:extLst>
      <p:ext uri="{BB962C8B-B14F-4D97-AF65-F5344CB8AC3E}">
        <p14:creationId xmlns:p14="http://schemas.microsoft.com/office/powerpoint/2010/main" val="885511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096962"/>
          </a:xfrm>
        </p:spPr>
        <p:txBody>
          <a:bodyPr/>
          <a:lstStyle/>
          <a:p>
            <a:r>
              <a:rPr lang="en-US" dirty="0" smtClean="0"/>
              <a:t>Information, Media, and Technology Skills : What it means</a:t>
            </a:r>
            <a:endParaRPr lang="en-US" dirty="0"/>
          </a:p>
        </p:txBody>
      </p:sp>
      <p:sp>
        <p:nvSpPr>
          <p:cNvPr id="3" name="Content Placeholder 2"/>
          <p:cNvSpPr>
            <a:spLocks noGrp="1"/>
          </p:cNvSpPr>
          <p:nvPr>
            <p:ph idx="1"/>
          </p:nvPr>
        </p:nvSpPr>
        <p:spPr>
          <a:xfrm>
            <a:off x="152400" y="2133603"/>
            <a:ext cx="8763000" cy="3962397"/>
          </a:xfrm>
        </p:spPr>
        <p:txBody>
          <a:bodyPr/>
          <a:lstStyle/>
          <a:p>
            <a:pPr marL="0" indent="0">
              <a:buNone/>
            </a:pPr>
            <a:r>
              <a:rPr lang="en-US" b="1" dirty="0"/>
              <a:t>Information Literacy: </a:t>
            </a:r>
            <a:r>
              <a:rPr lang="en-US" dirty="0"/>
              <a:t>Students are able to access and evaluate information </a:t>
            </a:r>
            <a:r>
              <a:rPr lang="en-US" dirty="0" smtClean="0"/>
              <a:t>effectively </a:t>
            </a:r>
            <a:r>
              <a:rPr lang="en-US" dirty="0"/>
              <a:t>and use and manage that information purposefully for the issue or </a:t>
            </a:r>
            <a:r>
              <a:rPr lang="en-US" dirty="0" smtClean="0"/>
              <a:t>problem </a:t>
            </a:r>
            <a:r>
              <a:rPr lang="en-US" dirty="0"/>
              <a:t>at hand. </a:t>
            </a:r>
          </a:p>
          <a:p>
            <a:pPr marL="457200" lvl="1" indent="0">
              <a:buNone/>
            </a:pPr>
            <a:r>
              <a:rPr lang="en-US" dirty="0" smtClean="0"/>
              <a:t>Students </a:t>
            </a:r>
            <a:r>
              <a:rPr lang="en-US" dirty="0"/>
              <a:t>exhibit awareness and application of knowledge on the </a:t>
            </a:r>
            <a:r>
              <a:rPr lang="en-US" dirty="0" smtClean="0"/>
              <a:t>ethical/legal </a:t>
            </a:r>
            <a:r>
              <a:rPr lang="en-US" dirty="0"/>
              <a:t>issues surrounding the use of information</a:t>
            </a:r>
            <a:r>
              <a:rPr lang="en-US" dirty="0" smtClean="0"/>
              <a:t>.</a:t>
            </a:r>
            <a:endParaRPr lang="en-US" dirty="0"/>
          </a:p>
        </p:txBody>
      </p:sp>
      <p:sp>
        <p:nvSpPr>
          <p:cNvPr id="4" name="TextBox 3"/>
          <p:cNvSpPr txBox="1"/>
          <p:nvPr/>
        </p:nvSpPr>
        <p:spPr>
          <a:xfrm>
            <a:off x="7315200" y="6248400"/>
            <a:ext cx="1447800" cy="369332"/>
          </a:xfrm>
          <a:prstGeom prst="rect">
            <a:avLst/>
          </a:prstGeom>
          <a:noFill/>
        </p:spPr>
        <p:txBody>
          <a:bodyPr wrap="square" rtlCol="0">
            <a:spAutoFit/>
          </a:bodyPr>
          <a:lstStyle/>
          <a:p>
            <a:r>
              <a:rPr lang="en-US" dirty="0" smtClean="0"/>
              <a:t>P21 (2011)</a:t>
            </a:r>
            <a:endParaRPr lang="en-US" dirty="0"/>
          </a:p>
        </p:txBody>
      </p:sp>
    </p:spTree>
    <p:extLst>
      <p:ext uri="{BB962C8B-B14F-4D97-AF65-F5344CB8AC3E}">
        <p14:creationId xmlns:p14="http://schemas.microsoft.com/office/powerpoint/2010/main" val="39971228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96962"/>
          </a:xfrm>
        </p:spPr>
        <p:txBody>
          <a:bodyPr/>
          <a:lstStyle/>
          <a:p>
            <a:r>
              <a:rPr lang="en-US" dirty="0"/>
              <a:t>Information, Media, and Technology Skills : What it means</a:t>
            </a:r>
          </a:p>
        </p:txBody>
      </p:sp>
      <p:sp>
        <p:nvSpPr>
          <p:cNvPr id="3" name="Content Placeholder 2"/>
          <p:cNvSpPr>
            <a:spLocks noGrp="1"/>
          </p:cNvSpPr>
          <p:nvPr>
            <p:ph idx="1"/>
          </p:nvPr>
        </p:nvSpPr>
        <p:spPr>
          <a:xfrm>
            <a:off x="152400" y="2286000"/>
            <a:ext cx="8763000" cy="3733800"/>
          </a:xfrm>
        </p:spPr>
        <p:txBody>
          <a:bodyPr/>
          <a:lstStyle/>
          <a:p>
            <a:pPr marL="0" indent="0">
              <a:buNone/>
            </a:pPr>
            <a:r>
              <a:rPr lang="en-US" b="1" dirty="0" smtClean="0"/>
              <a:t>Media </a:t>
            </a:r>
            <a:r>
              <a:rPr lang="en-US" b="1" dirty="0"/>
              <a:t>Literacy</a:t>
            </a:r>
            <a:r>
              <a:rPr lang="en-US" dirty="0"/>
              <a:t>: Understanding how, why, and for what purposes, media </a:t>
            </a:r>
            <a:r>
              <a:rPr lang="en-US" dirty="0" smtClean="0"/>
              <a:t>messages </a:t>
            </a:r>
            <a:r>
              <a:rPr lang="en-US" dirty="0"/>
              <a:t>are constructed, and how individuals interpret messages differently. </a:t>
            </a:r>
            <a:endParaRPr lang="en-US" dirty="0" smtClean="0"/>
          </a:p>
          <a:p>
            <a:pPr marL="457200" lvl="1" indent="0">
              <a:buNone/>
            </a:pPr>
            <a:r>
              <a:rPr lang="en-US" dirty="0" smtClean="0"/>
              <a:t>Students </a:t>
            </a:r>
            <a:r>
              <a:rPr lang="en-US" dirty="0"/>
              <a:t>create media utilizing the most appropriate media creation tools, </a:t>
            </a:r>
            <a:r>
              <a:rPr lang="en-US" dirty="0" smtClean="0"/>
              <a:t>characteristics </a:t>
            </a:r>
            <a:r>
              <a:rPr lang="en-US" dirty="0"/>
              <a:t>and conventions in diverse, multi-cultural environments</a:t>
            </a:r>
            <a:r>
              <a:rPr lang="en-US" dirty="0" smtClean="0"/>
              <a:t>.</a:t>
            </a:r>
            <a:endParaRPr lang="en-US" dirty="0"/>
          </a:p>
        </p:txBody>
      </p:sp>
      <p:sp>
        <p:nvSpPr>
          <p:cNvPr id="4" name="TextBox 3"/>
          <p:cNvSpPr txBox="1"/>
          <p:nvPr/>
        </p:nvSpPr>
        <p:spPr>
          <a:xfrm>
            <a:off x="7315200" y="6248400"/>
            <a:ext cx="1447800" cy="369332"/>
          </a:xfrm>
          <a:prstGeom prst="rect">
            <a:avLst/>
          </a:prstGeom>
          <a:noFill/>
        </p:spPr>
        <p:txBody>
          <a:bodyPr wrap="square" rtlCol="0">
            <a:spAutoFit/>
          </a:bodyPr>
          <a:lstStyle/>
          <a:p>
            <a:r>
              <a:rPr lang="en-US" dirty="0" smtClean="0"/>
              <a:t>P21 (2011)</a:t>
            </a:r>
            <a:endParaRPr lang="en-US" dirty="0"/>
          </a:p>
        </p:txBody>
      </p:sp>
    </p:spTree>
    <p:extLst>
      <p:ext uri="{BB962C8B-B14F-4D97-AF65-F5344CB8AC3E}">
        <p14:creationId xmlns:p14="http://schemas.microsoft.com/office/powerpoint/2010/main" val="14892513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096962"/>
          </a:xfrm>
        </p:spPr>
        <p:txBody>
          <a:bodyPr/>
          <a:lstStyle/>
          <a:p>
            <a:r>
              <a:rPr lang="en-US" dirty="0"/>
              <a:t>Information, Media, and Technology Skills : What it means</a:t>
            </a:r>
          </a:p>
        </p:txBody>
      </p:sp>
      <p:sp>
        <p:nvSpPr>
          <p:cNvPr id="3" name="Content Placeholder 2"/>
          <p:cNvSpPr>
            <a:spLocks noGrp="1"/>
          </p:cNvSpPr>
          <p:nvPr>
            <p:ph idx="1"/>
          </p:nvPr>
        </p:nvSpPr>
        <p:spPr>
          <a:xfrm>
            <a:off x="152400" y="2362200"/>
            <a:ext cx="8763000" cy="3429000"/>
          </a:xfrm>
        </p:spPr>
        <p:txBody>
          <a:bodyPr/>
          <a:lstStyle/>
          <a:p>
            <a:pPr marL="0" indent="0">
              <a:buNone/>
            </a:pPr>
            <a:r>
              <a:rPr lang="en-US" b="1" dirty="0" smtClean="0"/>
              <a:t>Information</a:t>
            </a:r>
            <a:r>
              <a:rPr lang="en-US" b="1" dirty="0"/>
              <a:t>, Communications, and Technology Literacy</a:t>
            </a:r>
            <a:r>
              <a:rPr lang="en-US" dirty="0"/>
              <a:t>: </a:t>
            </a:r>
            <a:r>
              <a:rPr lang="en-US" dirty="0" smtClean="0"/>
              <a:t>Students </a:t>
            </a:r>
            <a:r>
              <a:rPr lang="en-US" dirty="0"/>
              <a:t>use digital technologies to manage, integrate, evaluate and create </a:t>
            </a:r>
            <a:r>
              <a:rPr lang="en-US" dirty="0" smtClean="0"/>
              <a:t>information</a:t>
            </a:r>
            <a:r>
              <a:rPr lang="en-US" dirty="0"/>
              <a:t>, and to apply technology effectively, using it as a tool to research, </a:t>
            </a:r>
            <a:r>
              <a:rPr lang="en-US" dirty="0" smtClean="0"/>
              <a:t>organize</a:t>
            </a:r>
            <a:r>
              <a:rPr lang="en-US" dirty="0"/>
              <a:t>, evaluate and communicate.</a:t>
            </a:r>
          </a:p>
        </p:txBody>
      </p:sp>
      <p:sp>
        <p:nvSpPr>
          <p:cNvPr id="4" name="TextBox 3"/>
          <p:cNvSpPr txBox="1"/>
          <p:nvPr/>
        </p:nvSpPr>
        <p:spPr>
          <a:xfrm>
            <a:off x="7315200" y="6248400"/>
            <a:ext cx="1447800" cy="369332"/>
          </a:xfrm>
          <a:prstGeom prst="rect">
            <a:avLst/>
          </a:prstGeom>
          <a:noFill/>
        </p:spPr>
        <p:txBody>
          <a:bodyPr wrap="square" rtlCol="0">
            <a:spAutoFit/>
          </a:bodyPr>
          <a:lstStyle/>
          <a:p>
            <a:r>
              <a:rPr lang="en-US" dirty="0" smtClean="0"/>
              <a:t>P21 (2011)</a:t>
            </a:r>
            <a:endParaRPr lang="en-US" dirty="0"/>
          </a:p>
        </p:txBody>
      </p:sp>
    </p:spTree>
    <p:extLst>
      <p:ext uri="{BB962C8B-B14F-4D97-AF65-F5344CB8AC3E}">
        <p14:creationId xmlns:p14="http://schemas.microsoft.com/office/powerpoint/2010/main" val="1489251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lstStyle/>
          <a:p>
            <a:r>
              <a:rPr lang="en-US" dirty="0" smtClean="0"/>
              <a:t>Processing the </a:t>
            </a:r>
            <a:r>
              <a:rPr lang="en-US" dirty="0"/>
              <a:t>Information, Media, and Technology Skills</a:t>
            </a:r>
          </a:p>
        </p:txBody>
      </p:sp>
      <p:sp>
        <p:nvSpPr>
          <p:cNvPr id="3" name="Content Placeholder 2"/>
          <p:cNvSpPr>
            <a:spLocks noGrp="1"/>
          </p:cNvSpPr>
          <p:nvPr>
            <p:ph idx="1"/>
          </p:nvPr>
        </p:nvSpPr>
        <p:spPr>
          <a:xfrm>
            <a:off x="152400" y="1981203"/>
            <a:ext cx="8915400" cy="3962397"/>
          </a:xfrm>
        </p:spPr>
        <p:txBody>
          <a:bodyPr/>
          <a:lstStyle/>
          <a:p>
            <a:pPr marL="0" indent="0" algn="ctr">
              <a:buNone/>
            </a:pPr>
            <a:r>
              <a:rPr lang="en-US" dirty="0" smtClean="0"/>
              <a:t>What do you currently do to encourage </a:t>
            </a:r>
            <a:r>
              <a:rPr lang="en-US" dirty="0"/>
              <a:t>Information, Media, and Technology </a:t>
            </a:r>
            <a:r>
              <a:rPr lang="en-US" dirty="0" smtClean="0"/>
              <a:t>Skills in your classroom?</a:t>
            </a:r>
          </a:p>
          <a:p>
            <a:pPr marL="0" indent="0" algn="ctr">
              <a:buNone/>
            </a:pPr>
            <a:endParaRPr lang="en-US" sz="2000" dirty="0" smtClean="0"/>
          </a:p>
          <a:p>
            <a:pPr algn="ctr"/>
            <a:r>
              <a:rPr lang="en-US" dirty="0" smtClean="0"/>
              <a:t>Information Literacy</a:t>
            </a:r>
          </a:p>
          <a:p>
            <a:pPr algn="ctr"/>
            <a:r>
              <a:rPr lang="en-US" dirty="0" smtClean="0"/>
              <a:t>Media Literacy</a:t>
            </a:r>
          </a:p>
          <a:p>
            <a:pPr algn="ctr"/>
            <a:r>
              <a:rPr lang="en-US" dirty="0" smtClean="0"/>
              <a:t>ICT Literacy</a:t>
            </a:r>
          </a:p>
          <a:p>
            <a:pPr marL="0" indent="0" algn="ctr">
              <a:buNone/>
            </a:pPr>
            <a:endParaRPr lang="en-US" sz="2000" dirty="0" smtClean="0"/>
          </a:p>
          <a:p>
            <a:pPr marL="0" indent="0" algn="ctr">
              <a:buNone/>
            </a:pPr>
            <a:r>
              <a:rPr lang="en-US" dirty="0" smtClean="0"/>
              <a:t>Todaysmeet.com/rpdc </a:t>
            </a:r>
          </a:p>
        </p:txBody>
      </p:sp>
    </p:spTree>
    <p:extLst>
      <p:ext uri="{BB962C8B-B14F-4D97-AF65-F5344CB8AC3E}">
        <p14:creationId xmlns:p14="http://schemas.microsoft.com/office/powerpoint/2010/main" val="677652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Integrating Technology in Classroom Instruction</a:t>
            </a:r>
            <a:endParaRPr lang="en-US" dirty="0"/>
          </a:p>
        </p:txBody>
      </p:sp>
    </p:spTree>
    <p:extLst>
      <p:ext uri="{BB962C8B-B14F-4D97-AF65-F5344CB8AC3E}">
        <p14:creationId xmlns:p14="http://schemas.microsoft.com/office/powerpoint/2010/main" val="4013489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Pyramids for Technology Integration</a:t>
            </a:r>
            <a:endParaRPr lang="en-US" dirty="0"/>
          </a:p>
        </p:txBody>
      </p:sp>
      <p:grpSp>
        <p:nvGrpSpPr>
          <p:cNvPr id="6" name="Group 5"/>
          <p:cNvGrpSpPr/>
          <p:nvPr/>
        </p:nvGrpSpPr>
        <p:grpSpPr>
          <a:xfrm>
            <a:off x="152400" y="1295400"/>
            <a:ext cx="3733800" cy="3200400"/>
            <a:chOff x="2667000" y="3124200"/>
            <a:chExt cx="3733800" cy="3200400"/>
          </a:xfrm>
        </p:grpSpPr>
        <p:sp>
          <p:nvSpPr>
            <p:cNvPr id="4" name="Isosceles Triangle 3"/>
            <p:cNvSpPr/>
            <p:nvPr/>
          </p:nvSpPr>
          <p:spPr>
            <a:xfrm>
              <a:off x="2667000" y="3124200"/>
              <a:ext cx="3733800" cy="3124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 name="TextBox 4"/>
            <p:cNvSpPr txBox="1"/>
            <p:nvPr/>
          </p:nvSpPr>
          <p:spPr>
            <a:xfrm>
              <a:off x="3276600" y="4262497"/>
              <a:ext cx="2514600" cy="2062103"/>
            </a:xfrm>
            <a:prstGeom prst="rect">
              <a:avLst/>
            </a:prstGeom>
            <a:noFill/>
          </p:spPr>
          <p:txBody>
            <a:bodyPr wrap="square" rtlCol="0">
              <a:spAutoFit/>
            </a:bodyPr>
            <a:lstStyle/>
            <a:p>
              <a:pPr algn="ctr"/>
              <a:r>
                <a:rPr lang="en-US" sz="3200" b="1" dirty="0">
                  <a:solidFill>
                    <a:schemeClr val="bg1"/>
                  </a:solidFill>
                </a:rPr>
                <a:t>Ease of </a:t>
              </a:r>
              <a:r>
                <a:rPr lang="en-US" sz="3200" b="1" dirty="0" smtClean="0">
                  <a:solidFill>
                    <a:schemeClr val="bg1"/>
                  </a:solidFill>
                </a:rPr>
                <a:t> Use </a:t>
              </a:r>
              <a:r>
                <a:rPr lang="en-US" sz="3200" b="1" dirty="0">
                  <a:solidFill>
                    <a:schemeClr val="bg1"/>
                  </a:solidFill>
                </a:rPr>
                <a:t>(Teachers </a:t>
              </a:r>
              <a:r>
                <a:rPr lang="en-US" sz="3200" b="1" dirty="0" smtClean="0">
                  <a:solidFill>
                    <a:schemeClr val="bg1"/>
                  </a:solidFill>
                </a:rPr>
                <a:t> &amp; </a:t>
              </a:r>
              <a:r>
                <a:rPr lang="en-US" sz="3200" b="1" dirty="0">
                  <a:solidFill>
                    <a:schemeClr val="bg1"/>
                  </a:solidFill>
                </a:rPr>
                <a:t>Students)</a:t>
              </a:r>
            </a:p>
          </p:txBody>
        </p:sp>
      </p:grpSp>
      <p:grpSp>
        <p:nvGrpSpPr>
          <p:cNvPr id="16" name="Group 15"/>
          <p:cNvGrpSpPr/>
          <p:nvPr/>
        </p:nvGrpSpPr>
        <p:grpSpPr>
          <a:xfrm>
            <a:off x="5257800" y="1295400"/>
            <a:ext cx="3733800" cy="3124200"/>
            <a:chOff x="5257800" y="1295400"/>
            <a:chExt cx="3733800" cy="3124200"/>
          </a:xfrm>
        </p:grpSpPr>
        <p:sp>
          <p:nvSpPr>
            <p:cNvPr id="11" name="Isosceles Triangle 10"/>
            <p:cNvSpPr/>
            <p:nvPr/>
          </p:nvSpPr>
          <p:spPr>
            <a:xfrm>
              <a:off x="5257800" y="1295400"/>
              <a:ext cx="3733800" cy="3124200"/>
            </a:xfrm>
            <a:prstGeom prst="triangle">
              <a:avLst/>
            </a:prstGeom>
            <a:solidFill>
              <a:srgbClr val="489E3C"/>
            </a:solidFill>
            <a:ln>
              <a:solidFill>
                <a:srgbClr val="327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2" name="TextBox 11"/>
            <p:cNvSpPr txBox="1"/>
            <p:nvPr/>
          </p:nvSpPr>
          <p:spPr>
            <a:xfrm>
              <a:off x="5829300" y="2702243"/>
              <a:ext cx="2628900" cy="1569660"/>
            </a:xfrm>
            <a:prstGeom prst="rect">
              <a:avLst/>
            </a:prstGeom>
            <a:noFill/>
          </p:spPr>
          <p:txBody>
            <a:bodyPr wrap="square" rtlCol="0">
              <a:spAutoFit/>
            </a:bodyPr>
            <a:lstStyle/>
            <a:p>
              <a:pPr algn="ctr"/>
              <a:r>
                <a:rPr lang="en-US" sz="3200" b="1" dirty="0" smtClean="0">
                  <a:solidFill>
                    <a:schemeClr val="bg1"/>
                  </a:solidFill>
                </a:rPr>
                <a:t>Age Appropriate-ness</a:t>
              </a:r>
              <a:endParaRPr lang="en-US" sz="3200" b="1" dirty="0">
                <a:solidFill>
                  <a:schemeClr val="bg1"/>
                </a:solidFill>
              </a:endParaRPr>
            </a:p>
          </p:txBody>
        </p:sp>
      </p:grpSp>
      <p:grpSp>
        <p:nvGrpSpPr>
          <p:cNvPr id="13" name="Group 12"/>
          <p:cNvGrpSpPr/>
          <p:nvPr/>
        </p:nvGrpSpPr>
        <p:grpSpPr>
          <a:xfrm>
            <a:off x="2667000" y="2743200"/>
            <a:ext cx="3733800" cy="3124200"/>
            <a:chOff x="6368143" y="1905000"/>
            <a:chExt cx="3733800" cy="3124200"/>
          </a:xfrm>
        </p:grpSpPr>
        <p:sp>
          <p:nvSpPr>
            <p:cNvPr id="8" name="Isosceles Triangle 7"/>
            <p:cNvSpPr/>
            <p:nvPr/>
          </p:nvSpPr>
          <p:spPr>
            <a:xfrm>
              <a:off x="6368143" y="1905000"/>
              <a:ext cx="3733800" cy="3124200"/>
            </a:xfrm>
            <a:prstGeom prst="triangle">
              <a:avLst/>
            </a:prstGeom>
            <a:solidFill>
              <a:srgbClr val="D7483D"/>
            </a:solidFill>
            <a:ln>
              <a:solidFill>
                <a:srgbClr val="882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9" name="TextBox 8"/>
            <p:cNvSpPr txBox="1"/>
            <p:nvPr/>
          </p:nvSpPr>
          <p:spPr>
            <a:xfrm>
              <a:off x="6977743" y="3276600"/>
              <a:ext cx="2514600" cy="1569660"/>
            </a:xfrm>
            <a:prstGeom prst="rect">
              <a:avLst/>
            </a:prstGeom>
            <a:noFill/>
          </p:spPr>
          <p:txBody>
            <a:bodyPr wrap="square" rtlCol="0">
              <a:spAutoFit/>
            </a:bodyPr>
            <a:lstStyle/>
            <a:p>
              <a:pPr algn="ctr"/>
              <a:r>
                <a:rPr lang="en-US" sz="3200" b="1" dirty="0" smtClean="0">
                  <a:solidFill>
                    <a:schemeClr val="bg1"/>
                  </a:solidFill>
                </a:rPr>
                <a:t>Digital Citizenship Issues</a:t>
              </a:r>
              <a:endParaRPr lang="en-US" sz="3200" b="1" dirty="0">
                <a:solidFill>
                  <a:schemeClr val="bg1"/>
                </a:solidFill>
              </a:endParaRPr>
            </a:p>
          </p:txBody>
        </p:sp>
      </p:grpSp>
    </p:spTree>
    <p:extLst>
      <p:ext uri="{BB962C8B-B14F-4D97-AF65-F5344CB8AC3E}">
        <p14:creationId xmlns:p14="http://schemas.microsoft.com/office/powerpoint/2010/main" val="3336916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Ease of Use</a:t>
            </a:r>
            <a:endParaRPr lang="en-US" b="1" dirty="0"/>
          </a:p>
        </p:txBody>
      </p:sp>
      <p:sp>
        <p:nvSpPr>
          <p:cNvPr id="3" name="Content Placeholder 2"/>
          <p:cNvSpPr>
            <a:spLocks noGrp="1"/>
          </p:cNvSpPr>
          <p:nvPr>
            <p:ph idx="1"/>
          </p:nvPr>
        </p:nvSpPr>
        <p:spPr>
          <a:xfrm>
            <a:off x="457200" y="1447800"/>
            <a:ext cx="8229600" cy="3962397"/>
          </a:xfrm>
        </p:spPr>
        <p:txBody>
          <a:bodyPr/>
          <a:lstStyle/>
          <a:p>
            <a:r>
              <a:rPr lang="en-US" dirty="0" smtClean="0"/>
              <a:t>Technology chosen needs to be a        challenge for students. </a:t>
            </a:r>
          </a:p>
          <a:p>
            <a:r>
              <a:rPr lang="en-US" dirty="0" smtClean="0"/>
              <a:t>However, students and teachers need to be able to figure the program out with a reasonable amount of ease. </a:t>
            </a:r>
          </a:p>
          <a:p>
            <a:r>
              <a:rPr lang="en-US" dirty="0"/>
              <a:t>I</a:t>
            </a:r>
            <a:r>
              <a:rPr lang="en-US" dirty="0" smtClean="0"/>
              <a:t>f </a:t>
            </a:r>
            <a:r>
              <a:rPr lang="en-US" dirty="0"/>
              <a:t>you </a:t>
            </a:r>
            <a:r>
              <a:rPr lang="en-US" dirty="0" smtClean="0"/>
              <a:t>need to spend a </a:t>
            </a:r>
            <a:r>
              <a:rPr lang="en-US" dirty="0"/>
              <a:t>significant amount of time showing students how to use the application, </a:t>
            </a:r>
            <a:r>
              <a:rPr lang="en-US" dirty="0" smtClean="0"/>
              <a:t>make sure this is a program or application that students will use multiple times.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609600"/>
            <a:ext cx="2163763"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515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Successful</a:t>
            </a:r>
            <a:r>
              <a:rPr lang="en-US" dirty="0" smtClean="0"/>
              <a:t> </a:t>
            </a:r>
            <a:r>
              <a:rPr lang="en-US" b="1" dirty="0" smtClean="0"/>
              <a:t>Implementation</a:t>
            </a:r>
            <a:endParaRPr lang="en-US" b="1" dirty="0"/>
          </a:p>
        </p:txBody>
      </p:sp>
      <p:sp>
        <p:nvSpPr>
          <p:cNvPr id="3" name="Content Placeholder 2"/>
          <p:cNvSpPr>
            <a:spLocks noGrp="1"/>
          </p:cNvSpPr>
          <p:nvPr>
            <p:ph idx="1"/>
          </p:nvPr>
        </p:nvSpPr>
        <p:spPr/>
        <p:txBody>
          <a:bodyPr/>
          <a:lstStyle/>
          <a:p>
            <a:r>
              <a:rPr lang="en-US" dirty="0" smtClean="0"/>
              <a:t>The most successful plan for technology will try to include both </a:t>
            </a:r>
            <a:r>
              <a:rPr lang="en-US" b="1" dirty="0" smtClean="0"/>
              <a:t>familiar</a:t>
            </a:r>
            <a:r>
              <a:rPr lang="en-US" dirty="0" smtClean="0"/>
              <a:t> and </a:t>
            </a:r>
            <a:r>
              <a:rPr lang="en-US" b="1" dirty="0" smtClean="0"/>
              <a:t>unfamiliar</a:t>
            </a:r>
            <a:r>
              <a:rPr lang="en-US" dirty="0" smtClean="0"/>
              <a:t> technology applications for students. </a:t>
            </a:r>
          </a:p>
          <a:p>
            <a:r>
              <a:rPr lang="en-US" dirty="0" smtClean="0"/>
              <a:t>We should strive to teach students new tricks for old tools </a:t>
            </a:r>
            <a:r>
              <a:rPr lang="en-US" i="1" u="sng" dirty="0" smtClean="0"/>
              <a:t>and</a:t>
            </a:r>
            <a:r>
              <a:rPr lang="en-US" dirty="0" smtClean="0"/>
              <a:t> new tools for new tricks!</a:t>
            </a:r>
          </a:p>
          <a:p>
            <a:endParaRPr lang="en-US" dirty="0"/>
          </a:p>
          <a:p>
            <a:pPr marL="0" indent="0" algn="ctr">
              <a:buNone/>
            </a:pPr>
            <a:r>
              <a:rPr lang="en-US" dirty="0" smtClean="0"/>
              <a:t>Why?</a:t>
            </a:r>
            <a:endParaRPr lang="en-US" dirty="0"/>
          </a:p>
        </p:txBody>
      </p:sp>
    </p:spTree>
    <p:extLst>
      <p:ext uri="{BB962C8B-B14F-4D97-AF65-F5344CB8AC3E}">
        <p14:creationId xmlns:p14="http://schemas.microsoft.com/office/powerpoint/2010/main" val="4071882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Ease of Use- Teachers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98022" y="4419600"/>
            <a:ext cx="2145978" cy="214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469080"/>
            <a:ext cx="8763000" cy="369332"/>
          </a:xfrm>
          <a:prstGeom prst="rect">
            <a:avLst/>
          </a:prstGeom>
        </p:spPr>
        <p:txBody>
          <a:bodyPr wrap="square">
            <a:spAutoFit/>
          </a:bodyPr>
          <a:lstStyle/>
          <a:p>
            <a:r>
              <a:rPr lang="en-US" dirty="0"/>
              <a:t> </a:t>
            </a:r>
          </a:p>
        </p:txBody>
      </p:sp>
      <p:sp>
        <p:nvSpPr>
          <p:cNvPr id="5" name="Content Placeholder 2"/>
          <p:cNvSpPr txBox="1">
            <a:spLocks/>
          </p:cNvSpPr>
          <p:nvPr/>
        </p:nvSpPr>
        <p:spPr bwMode="auto">
          <a:xfrm>
            <a:off x="370114" y="1447800"/>
            <a:ext cx="8229600" cy="39623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Teachers need to feel comfortable with the technology they are using in their classrooms. If students encounter problems, teachers need to be able to trouble shoot and resolve the issue. </a:t>
            </a:r>
          </a:p>
          <a:p>
            <a:r>
              <a:rPr lang="en-US" dirty="0" smtClean="0"/>
              <a:t>Therefore, take into consideration the ease of use for the teachers involved. </a:t>
            </a:r>
          </a:p>
          <a:p>
            <a:r>
              <a:rPr lang="en-US" dirty="0" smtClean="0"/>
              <a:t>This can be very subjective based on </a:t>
            </a:r>
          </a:p>
          <a:p>
            <a:pPr marL="0" indent="0">
              <a:spcBef>
                <a:spcPts val="0"/>
              </a:spcBef>
              <a:buNone/>
            </a:pPr>
            <a:r>
              <a:rPr lang="en-US" dirty="0"/>
              <a:t> </a:t>
            </a:r>
            <a:r>
              <a:rPr lang="en-US" dirty="0" smtClean="0"/>
              <a:t>   the teachers in a building, so be </a:t>
            </a:r>
          </a:p>
          <a:p>
            <a:pPr marL="0" indent="0">
              <a:spcBef>
                <a:spcPts val="0"/>
              </a:spcBef>
              <a:buNone/>
            </a:pPr>
            <a:r>
              <a:rPr lang="en-US" dirty="0"/>
              <a:t> </a:t>
            </a:r>
            <a:r>
              <a:rPr lang="en-US" dirty="0" smtClean="0"/>
              <a:t>   mindful of your staff when selecting </a:t>
            </a:r>
          </a:p>
          <a:p>
            <a:pPr marL="0" indent="0">
              <a:spcBef>
                <a:spcPts val="0"/>
              </a:spcBef>
              <a:buNone/>
            </a:pPr>
            <a:r>
              <a:rPr lang="en-US" dirty="0"/>
              <a:t> </a:t>
            </a:r>
            <a:r>
              <a:rPr lang="en-US" dirty="0" smtClean="0"/>
              <a:t>                    programs or applications. </a:t>
            </a:r>
          </a:p>
        </p:txBody>
      </p:sp>
    </p:spTree>
    <p:extLst>
      <p:ext uri="{BB962C8B-B14F-4D97-AF65-F5344CB8AC3E}">
        <p14:creationId xmlns:p14="http://schemas.microsoft.com/office/powerpoint/2010/main" val="142040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3"/>
            <a:ext cx="8229600" cy="769937"/>
          </a:xfrm>
        </p:spPr>
        <p:txBody>
          <a:bodyPr/>
          <a:lstStyle/>
          <a:p>
            <a:r>
              <a:rPr lang="en-US" dirty="0" smtClean="0"/>
              <a:t>Ease of Use- Students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4574267"/>
            <a:ext cx="2143125" cy="2143125"/>
          </a:xfrm>
          <a:prstGeom prst="rect">
            <a:avLst/>
          </a:prstGeom>
        </p:spPr>
      </p:pic>
      <p:sp>
        <p:nvSpPr>
          <p:cNvPr id="6" name="Content Placeholder 5"/>
          <p:cNvSpPr>
            <a:spLocks noGrp="1"/>
          </p:cNvSpPr>
          <p:nvPr>
            <p:ph idx="1"/>
          </p:nvPr>
        </p:nvSpPr>
        <p:spPr>
          <a:xfrm>
            <a:off x="304799" y="1295400"/>
            <a:ext cx="8696325" cy="4350429"/>
          </a:xfrm>
        </p:spPr>
        <p:txBody>
          <a:bodyPr/>
          <a:lstStyle/>
          <a:p>
            <a:r>
              <a:rPr lang="en-US" dirty="0"/>
              <a:t>Remember that students are usually quick to learn technology, so you might not need to walk students through using every single button. </a:t>
            </a:r>
            <a:endParaRPr lang="en-US" dirty="0" smtClean="0"/>
          </a:p>
          <a:p>
            <a:r>
              <a:rPr lang="en-US" dirty="0" smtClean="0"/>
              <a:t>Encourage </a:t>
            </a:r>
            <a:r>
              <a:rPr lang="en-US" dirty="0"/>
              <a:t>students to “explore on their own”- that is the quickest way for them to learn a program. </a:t>
            </a:r>
            <a:endParaRPr lang="en-US" dirty="0" smtClean="0"/>
          </a:p>
          <a:p>
            <a:r>
              <a:rPr lang="en-US" dirty="0" smtClean="0"/>
              <a:t>If </a:t>
            </a:r>
            <a:r>
              <a:rPr lang="en-US" dirty="0"/>
              <a:t>it is going to take longer to show students how to use the application than the task </a:t>
            </a:r>
            <a:endParaRPr lang="en-US" dirty="0" smtClean="0"/>
          </a:p>
          <a:p>
            <a:pPr marL="0" indent="0">
              <a:spcBef>
                <a:spcPts val="0"/>
              </a:spcBef>
              <a:buNone/>
            </a:pPr>
            <a:r>
              <a:rPr lang="en-US" dirty="0"/>
              <a:t> </a:t>
            </a:r>
            <a:r>
              <a:rPr lang="en-US" dirty="0" smtClean="0"/>
              <a:t>  itself</a:t>
            </a:r>
            <a:r>
              <a:rPr lang="en-US" dirty="0"/>
              <a:t>, maybe you should consider a </a:t>
            </a:r>
            <a:endParaRPr lang="en-US" dirty="0" smtClean="0"/>
          </a:p>
          <a:p>
            <a:pPr marL="0" indent="0">
              <a:spcBef>
                <a:spcPts val="0"/>
              </a:spcBef>
              <a:buNone/>
            </a:pPr>
            <a:r>
              <a:rPr lang="en-US" dirty="0"/>
              <a:t> </a:t>
            </a:r>
            <a:r>
              <a:rPr lang="en-US" dirty="0" smtClean="0"/>
              <a:t>  more </a:t>
            </a:r>
            <a:r>
              <a:rPr lang="en-US" dirty="0"/>
              <a:t>user friendly alternative. </a:t>
            </a:r>
          </a:p>
        </p:txBody>
      </p:sp>
    </p:spTree>
    <p:extLst>
      <p:ext uri="{BB962C8B-B14F-4D97-AF65-F5344CB8AC3E}">
        <p14:creationId xmlns:p14="http://schemas.microsoft.com/office/powerpoint/2010/main" val="2839989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1420813"/>
            <a:ext cx="7772400" cy="1470025"/>
          </a:xfrm>
        </p:spPr>
        <p:txBody>
          <a:bodyPr/>
          <a:lstStyle/>
          <a:p>
            <a:pPr eaLnBrk="1" hangingPunct="1"/>
            <a:r>
              <a:rPr lang="en-US" sz="5400" dirty="0" smtClean="0"/>
              <a:t>Using Technology in Classroom Instruction</a:t>
            </a:r>
          </a:p>
        </p:txBody>
      </p:sp>
      <p:sp>
        <p:nvSpPr>
          <p:cNvPr id="5123" name="Subtitle 2"/>
          <p:cNvSpPr>
            <a:spLocks noGrp="1"/>
          </p:cNvSpPr>
          <p:nvPr>
            <p:ph type="subTitle" idx="1"/>
          </p:nvPr>
        </p:nvSpPr>
        <p:spPr>
          <a:xfrm>
            <a:off x="1371600" y="3809999"/>
            <a:ext cx="6400800" cy="1160463"/>
          </a:xfrm>
        </p:spPr>
        <p:txBody>
          <a:bodyPr/>
          <a:lstStyle/>
          <a:p>
            <a:pPr eaLnBrk="1" hangingPunct="1"/>
            <a:r>
              <a:rPr lang="en-US" dirty="0" smtClean="0"/>
              <a:t>Introductions</a:t>
            </a:r>
          </a:p>
        </p:txBody>
      </p:sp>
      <p:pic>
        <p:nvPicPr>
          <p:cNvPr id="4" name="Picture 32" descr="C:\Users\dayad\Desktop\moedusail graphics\icons not buttons\collab data team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9510" y="274320"/>
            <a:ext cx="89589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47015" y="5747891"/>
            <a:ext cx="8249970" cy="283464"/>
            <a:chOff x="12700" y="12700"/>
            <a:chExt cx="8249970" cy="283464"/>
          </a:xfrm>
        </p:grpSpPr>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12700" y="12700"/>
              <a:ext cx="804672" cy="283464"/>
            </a:xfrm>
            <a:prstGeom prst="rect">
              <a:avLst/>
            </a:prstGeom>
          </p:spPr>
        </p:pic>
        <p:sp>
          <p:nvSpPr>
            <p:cNvPr id="3" name="TextBox 2"/>
            <p:cNvSpPr txBox="1"/>
            <p:nvPr/>
          </p:nvSpPr>
          <p:spPr>
            <a:xfrm>
              <a:off x="782370" y="15933"/>
              <a:ext cx="7480300" cy="276999"/>
            </a:xfrm>
            <a:prstGeom prst="rect">
              <a:avLst/>
            </a:prstGeom>
            <a:noFill/>
          </p:spPr>
          <p:txBody>
            <a:bodyPr vert="horz" wrap="square" rtlCol="0">
              <a:spAutoFit/>
            </a:bodyPr>
            <a:lstStyle/>
            <a:p>
              <a:r>
                <a:rPr lang="en-US" sz="1200" dirty="0" smtClean="0">
                  <a:solidFill>
                    <a:schemeClr val="bg1"/>
                  </a:solidFill>
                  <a:latin typeface="+mj-lt"/>
                </a:rPr>
                <a:t>This work is licensed under a </a:t>
              </a:r>
              <a:r>
                <a:rPr lang="en-US" sz="1200" dirty="0" smtClean="0">
                  <a:solidFill>
                    <a:schemeClr val="bg1"/>
                  </a:solidFill>
                  <a:latin typeface="+mj-lt"/>
                  <a:hlinkClick r:id="rId5"/>
                </a:rPr>
                <a:t>Creative Commons Attribution-</a:t>
              </a:r>
              <a:r>
                <a:rPr lang="en-US" sz="1200" dirty="0" err="1" smtClean="0">
                  <a:solidFill>
                    <a:schemeClr val="bg1"/>
                  </a:solidFill>
                  <a:latin typeface="+mj-lt"/>
                  <a:hlinkClick r:id="rId5"/>
                </a:rPr>
                <a:t>NonCommercial</a:t>
              </a:r>
              <a:r>
                <a:rPr lang="en-US" sz="1200" dirty="0" smtClean="0">
                  <a:solidFill>
                    <a:schemeClr val="bg1"/>
                  </a:solidFill>
                  <a:latin typeface="+mj-lt"/>
                  <a:hlinkClick r:id="rId5"/>
                </a:rPr>
                <a:t>-</a:t>
              </a:r>
              <a:r>
                <a:rPr lang="en-US" sz="1200" dirty="0" err="1" smtClean="0">
                  <a:solidFill>
                    <a:schemeClr val="bg1"/>
                  </a:solidFill>
                  <a:latin typeface="+mj-lt"/>
                  <a:hlinkClick r:id="rId5"/>
                </a:rPr>
                <a:t>NoDerivatives</a:t>
              </a:r>
              <a:r>
                <a:rPr lang="en-US" sz="1200" dirty="0" smtClean="0">
                  <a:solidFill>
                    <a:schemeClr val="bg1"/>
                  </a:solidFill>
                  <a:latin typeface="+mj-lt"/>
                  <a:hlinkClick r:id="rId5"/>
                </a:rPr>
                <a:t> 4.0 International License</a:t>
              </a:r>
              <a:r>
                <a:rPr lang="en-US" sz="1200" dirty="0" smtClean="0">
                  <a:solidFill>
                    <a:schemeClr val="bg1"/>
                  </a:solidFill>
                  <a:latin typeface="+mj-lt"/>
                </a:rPr>
                <a:t>.</a:t>
              </a:r>
              <a:endParaRPr lang="en-US" sz="1200" dirty="0">
                <a:solidFill>
                  <a:schemeClr val="bg1"/>
                </a:solidFill>
                <a:latin typeface="+mj-lt"/>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Citizenship</a:t>
            </a:r>
            <a:endParaRPr lang="en-US" dirty="0"/>
          </a:p>
        </p:txBody>
      </p:sp>
      <p:sp>
        <p:nvSpPr>
          <p:cNvPr id="3" name="Content Placeholder 2"/>
          <p:cNvSpPr>
            <a:spLocks noGrp="1"/>
          </p:cNvSpPr>
          <p:nvPr>
            <p:ph idx="1"/>
          </p:nvPr>
        </p:nvSpPr>
        <p:spPr/>
        <p:txBody>
          <a:bodyPr/>
          <a:lstStyle/>
          <a:p>
            <a:pPr marL="0" indent="0" algn="ctr">
              <a:buNone/>
            </a:pPr>
            <a:r>
              <a:rPr lang="en-US" dirty="0"/>
              <a:t>Digital citizenship is the norms of appropriate, responsible technology use.  Too often we are seeing students as well as adults misusing and abusing technology but not sure what to do. The issue is more than what the users do not know but what is considered appropriate technology usage. </a:t>
            </a:r>
          </a:p>
        </p:txBody>
      </p:sp>
      <p:sp>
        <p:nvSpPr>
          <p:cNvPr id="4" name="Rectangle 3"/>
          <p:cNvSpPr/>
          <p:nvPr/>
        </p:nvSpPr>
        <p:spPr>
          <a:xfrm>
            <a:off x="381000" y="1752600"/>
            <a:ext cx="8458200" cy="381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What is Digital Citizenship?</a:t>
            </a:r>
            <a:endParaRPr lang="en-US" sz="4800" b="1" dirty="0"/>
          </a:p>
        </p:txBody>
      </p:sp>
      <p:sp>
        <p:nvSpPr>
          <p:cNvPr id="5" name="TextBox 4"/>
          <p:cNvSpPr txBox="1"/>
          <p:nvPr/>
        </p:nvSpPr>
        <p:spPr>
          <a:xfrm>
            <a:off x="7315200" y="6248400"/>
            <a:ext cx="1447800" cy="369332"/>
          </a:xfrm>
          <a:prstGeom prst="rect">
            <a:avLst/>
          </a:prstGeom>
          <a:noFill/>
        </p:spPr>
        <p:txBody>
          <a:bodyPr wrap="square" rtlCol="0">
            <a:spAutoFit/>
          </a:bodyPr>
          <a:lstStyle/>
          <a:p>
            <a:r>
              <a:rPr lang="en-US" dirty="0" err="1" smtClean="0"/>
              <a:t>Rible</a:t>
            </a:r>
            <a:r>
              <a:rPr lang="en-US" dirty="0" smtClean="0"/>
              <a:t> (2017)</a:t>
            </a:r>
            <a:endParaRPr lang="en-US" dirty="0"/>
          </a:p>
        </p:txBody>
      </p:sp>
    </p:spTree>
    <p:extLst>
      <p:ext uri="{BB962C8B-B14F-4D97-AF65-F5344CB8AC3E}">
        <p14:creationId xmlns:p14="http://schemas.microsoft.com/office/powerpoint/2010/main" val="103917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96962"/>
          </a:xfrm>
        </p:spPr>
        <p:txBody>
          <a:bodyPr/>
          <a:lstStyle/>
          <a:p>
            <a:r>
              <a:rPr lang="en-US" dirty="0" smtClean="0"/>
              <a:t>Four Areas of Digital Citizenship</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1447800"/>
            <a:ext cx="465772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0" y="6257925"/>
            <a:ext cx="3610168" cy="369332"/>
          </a:xfrm>
          <a:prstGeom prst="rect">
            <a:avLst/>
          </a:prstGeom>
        </p:spPr>
        <p:txBody>
          <a:bodyPr wrap="square">
            <a:spAutoFit/>
          </a:bodyPr>
          <a:lstStyle/>
          <a:p>
            <a:r>
              <a:rPr lang="en-US" dirty="0"/>
              <a:t>EGUSD Digital Citizenship (2017</a:t>
            </a:r>
            <a:r>
              <a:rPr lang="en-US" dirty="0" smtClean="0"/>
              <a:t>) </a:t>
            </a:r>
            <a:endParaRPr lang="en-US" dirty="0"/>
          </a:p>
        </p:txBody>
      </p:sp>
    </p:spTree>
    <p:extLst>
      <p:ext uri="{BB962C8B-B14F-4D97-AF65-F5344CB8AC3E}">
        <p14:creationId xmlns:p14="http://schemas.microsoft.com/office/powerpoint/2010/main" val="19673850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685800"/>
            <a:ext cx="8915400" cy="1066800"/>
          </a:xfrm>
        </p:spPr>
        <p:txBody>
          <a:bodyPr/>
          <a:lstStyle/>
          <a:p>
            <a:r>
              <a:rPr lang="en-US" altLang="en-US" sz="3600" dirty="0" smtClean="0"/>
              <a:t>Digital Citizenship Pledge</a:t>
            </a:r>
            <a:r>
              <a:rPr lang="en-US" altLang="en-US" dirty="0" smtClean="0"/>
              <a:t/>
            </a:r>
            <a:br>
              <a:rPr lang="en-US" altLang="en-US" dirty="0" smtClean="0"/>
            </a:br>
            <a:r>
              <a:rPr lang="en-US" altLang="en-US" dirty="0" smtClean="0"/>
              <a:t> </a:t>
            </a:r>
          </a:p>
        </p:txBody>
      </p:sp>
      <p:sp>
        <p:nvSpPr>
          <p:cNvPr id="27651" name="Content Placeholder 2"/>
          <p:cNvSpPr>
            <a:spLocks noGrp="1"/>
          </p:cNvSpPr>
          <p:nvPr>
            <p:ph idx="1"/>
          </p:nvPr>
        </p:nvSpPr>
        <p:spPr>
          <a:xfrm>
            <a:off x="152400" y="1219200"/>
            <a:ext cx="4495800" cy="4495800"/>
          </a:xfrm>
        </p:spPr>
        <p:txBody>
          <a:bodyPr/>
          <a:lstStyle/>
          <a:p>
            <a:r>
              <a:rPr lang="en-US" altLang="en-US" sz="2050" dirty="0" smtClean="0"/>
              <a:t>I will not share personal information about myself or others such as home address, telephone number or age.</a:t>
            </a:r>
          </a:p>
          <a:p>
            <a:r>
              <a:rPr lang="en-US" altLang="en-US" sz="2050" dirty="0" smtClean="0"/>
              <a:t>I will not use bad language including acronyms or abbreviations.</a:t>
            </a:r>
          </a:p>
          <a:p>
            <a:r>
              <a:rPr lang="en-US" altLang="en-US" sz="2050" dirty="0" smtClean="0"/>
              <a:t>I will not have conversations or create posts that would be inappropriate in the classroom.</a:t>
            </a:r>
          </a:p>
          <a:p>
            <a:r>
              <a:rPr lang="en-US" altLang="en-US" sz="2050" dirty="0" smtClean="0"/>
              <a:t>I will not threaten, insult, gossip, tease or be mean to others.</a:t>
            </a:r>
          </a:p>
          <a:p>
            <a:r>
              <a:rPr lang="en-US" altLang="en-US" sz="2050" dirty="0" smtClean="0"/>
              <a:t>I will not add pictures or videos that would not be appropriate to share in the classroom.</a:t>
            </a:r>
          </a:p>
        </p:txBody>
      </p:sp>
      <p:sp>
        <p:nvSpPr>
          <p:cNvPr id="5" name="Content Placeholder 2"/>
          <p:cNvSpPr txBox="1">
            <a:spLocks/>
          </p:cNvSpPr>
          <p:nvPr/>
        </p:nvSpPr>
        <p:spPr bwMode="auto">
          <a:xfrm>
            <a:off x="4572000" y="1219200"/>
            <a:ext cx="4495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050" dirty="0"/>
              <a:t>I will respect the feelings and ideas of others.</a:t>
            </a:r>
          </a:p>
          <a:p>
            <a:r>
              <a:rPr lang="en-US" altLang="en-US" sz="2050" dirty="0" smtClean="0"/>
              <a:t>I will flag inappropriate content I find.</a:t>
            </a:r>
          </a:p>
          <a:p>
            <a:r>
              <a:rPr lang="en-US" altLang="en-US" sz="2050" dirty="0" smtClean="0"/>
              <a:t>I will not share my login information with anyone or allow anyone else to use my account because I will be held responsible for anything that they do.</a:t>
            </a:r>
          </a:p>
          <a:p>
            <a:r>
              <a:rPr lang="en-US" altLang="en-US" sz="2050" dirty="0" smtClean="0"/>
              <a:t>I will not spam others.</a:t>
            </a:r>
          </a:p>
          <a:p>
            <a:r>
              <a:rPr lang="en-US" altLang="en-US" sz="2050" dirty="0" smtClean="0"/>
              <a:t>I will try to use correct grammar and spelling.</a:t>
            </a:r>
          </a:p>
          <a:p>
            <a:r>
              <a:rPr lang="en-US" altLang="en-US" sz="2050" dirty="0" smtClean="0"/>
              <a:t>I understand that using ALL CAPITALS is considered yelling and may offend others.</a:t>
            </a:r>
          </a:p>
          <a:p>
            <a:r>
              <a:rPr lang="en-US" altLang="en-US" sz="2050" dirty="0" smtClean="0"/>
              <a:t>I will check with my teacher when I have questions about any of the rules.</a:t>
            </a:r>
          </a:p>
          <a:p>
            <a:pPr algn="r">
              <a:buFont typeface="Georgia" pitchFamily="18" charset="0"/>
              <a:buNone/>
            </a:pPr>
            <a:r>
              <a:rPr lang="en-US" altLang="en-US" sz="2050" i="1" dirty="0" smtClean="0"/>
              <a:t>My </a:t>
            </a:r>
            <a:r>
              <a:rPr lang="en-US" altLang="en-US" sz="2050" i="1" dirty="0" smtClean="0"/>
              <a:t>Big Campus </a:t>
            </a:r>
            <a:r>
              <a:rPr lang="en-US" altLang="en-US" sz="2050" i="1" dirty="0" smtClean="0"/>
              <a:t>(2013)</a:t>
            </a:r>
            <a:endParaRPr lang="en-US" altLang="en-US" sz="2050" i="1" dirty="0" smtClean="0"/>
          </a:p>
        </p:txBody>
      </p:sp>
    </p:spTree>
    <p:extLst>
      <p:ext uri="{BB962C8B-B14F-4D97-AF65-F5344CB8AC3E}">
        <p14:creationId xmlns:p14="http://schemas.microsoft.com/office/powerpoint/2010/main" val="4165585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sz="4000" dirty="0" smtClean="0"/>
              <a:t>Digital Citizenship by Grade Level</a:t>
            </a:r>
            <a:endParaRPr lang="en-US" sz="4000" dirty="0"/>
          </a:p>
        </p:txBody>
      </p:sp>
      <p:sp>
        <p:nvSpPr>
          <p:cNvPr id="3" name="TextBox 2"/>
          <p:cNvSpPr txBox="1"/>
          <p:nvPr/>
        </p:nvSpPr>
        <p:spPr>
          <a:xfrm>
            <a:off x="0" y="6324600"/>
            <a:ext cx="3352800" cy="533400"/>
          </a:xfrm>
          <a:prstGeom prst="rect">
            <a:avLst/>
          </a:prstGeom>
          <a:solidFill>
            <a:schemeClr val="bg1"/>
          </a:solidFill>
        </p:spPr>
        <p:txBody>
          <a:bodyPr wrap="square" rtlCol="0">
            <a:spAutoFit/>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7428484"/>
              </p:ext>
            </p:extLst>
          </p:nvPr>
        </p:nvGraphicFramePr>
        <p:xfrm>
          <a:off x="76200" y="1143000"/>
          <a:ext cx="8991600" cy="5486400"/>
        </p:xfrm>
        <a:graphic>
          <a:graphicData uri="http://schemas.openxmlformats.org/drawingml/2006/table">
            <a:tbl>
              <a:tblPr firstRow="1" bandRow="1">
                <a:tableStyleId>{5C22544A-7EE6-4342-B048-85BDC9FD1C3A}</a:tableStyleId>
              </a:tblPr>
              <a:tblGrid>
                <a:gridCol w="2997200">
                  <a:extLst>
                    <a:ext uri="{9D8B030D-6E8A-4147-A177-3AD203B41FA5}">
                      <a16:colId xmlns:a16="http://schemas.microsoft.com/office/drawing/2014/main" val="20000"/>
                    </a:ext>
                  </a:extLst>
                </a:gridCol>
                <a:gridCol w="2997200">
                  <a:extLst>
                    <a:ext uri="{9D8B030D-6E8A-4147-A177-3AD203B41FA5}">
                      <a16:colId xmlns:a16="http://schemas.microsoft.com/office/drawing/2014/main" val="20001"/>
                    </a:ext>
                  </a:extLst>
                </a:gridCol>
                <a:gridCol w="2997200">
                  <a:extLst>
                    <a:ext uri="{9D8B030D-6E8A-4147-A177-3AD203B41FA5}">
                      <a16:colId xmlns:a16="http://schemas.microsoft.com/office/drawing/2014/main" val="20002"/>
                    </a:ext>
                  </a:extLst>
                </a:gridCol>
              </a:tblGrid>
              <a:tr h="390179">
                <a:tc>
                  <a:txBody>
                    <a:bodyPr/>
                    <a:lstStyle/>
                    <a:p>
                      <a:r>
                        <a:rPr lang="en-US" dirty="0" smtClean="0"/>
                        <a:t>4</a:t>
                      </a:r>
                      <a:r>
                        <a:rPr lang="en-US" baseline="30000" dirty="0" smtClean="0"/>
                        <a:t>th</a:t>
                      </a:r>
                      <a:r>
                        <a:rPr lang="en-US" dirty="0" smtClean="0"/>
                        <a:t> Grade</a:t>
                      </a:r>
                      <a:endParaRPr lang="en-US" dirty="0"/>
                    </a:p>
                  </a:txBody>
                  <a:tcPr/>
                </a:tc>
                <a:tc>
                  <a:txBody>
                    <a:bodyPr/>
                    <a:lstStyle/>
                    <a:p>
                      <a:r>
                        <a:rPr lang="en-US" dirty="0" smtClean="0"/>
                        <a:t>8</a:t>
                      </a:r>
                      <a:r>
                        <a:rPr lang="en-US" baseline="30000" dirty="0" smtClean="0"/>
                        <a:t>th</a:t>
                      </a:r>
                      <a:r>
                        <a:rPr lang="en-US" dirty="0" smtClean="0"/>
                        <a:t> Grade</a:t>
                      </a:r>
                      <a:endParaRPr lang="en-US" dirty="0"/>
                    </a:p>
                  </a:txBody>
                  <a:tcPr/>
                </a:tc>
                <a:tc>
                  <a:txBody>
                    <a:bodyPr/>
                    <a:lstStyle/>
                    <a:p>
                      <a:r>
                        <a:rPr lang="en-US" dirty="0" smtClean="0"/>
                        <a:t>12</a:t>
                      </a:r>
                      <a:r>
                        <a:rPr lang="en-US" baseline="30000" dirty="0" smtClean="0"/>
                        <a:t>th</a:t>
                      </a:r>
                      <a:r>
                        <a:rPr lang="en-US" dirty="0" smtClean="0"/>
                        <a:t> Grade</a:t>
                      </a:r>
                      <a:endParaRPr lang="en-US" dirty="0"/>
                    </a:p>
                  </a:txBody>
                  <a:tcPr/>
                </a:tc>
                <a:extLst>
                  <a:ext uri="{0D108BD9-81ED-4DB2-BD59-A6C34878D82A}">
                    <a16:rowId xmlns:a16="http://schemas.microsoft.com/office/drawing/2014/main" val="10000"/>
                  </a:ext>
                </a:extLst>
              </a:tr>
              <a:tr h="5096221">
                <a:tc>
                  <a:txBody>
                    <a:bodyPr/>
                    <a:lstStyle/>
                    <a:p>
                      <a:pPr marL="285750" indent="-285750">
                        <a:buFont typeface="Arial" panose="020B0604020202020204" pitchFamily="34" charset="0"/>
                        <a:buChar char="•"/>
                      </a:pPr>
                      <a:r>
                        <a:rPr lang="en-US" sz="2000" dirty="0" smtClean="0"/>
                        <a:t>Understand when technology will enhance their learning.</a:t>
                      </a:r>
                    </a:p>
                    <a:p>
                      <a:pPr marL="285750" indent="-285750">
                        <a:buFont typeface="Arial" panose="020B0604020202020204" pitchFamily="34" charset="0"/>
                        <a:buChar char="•"/>
                      </a:pPr>
                      <a:r>
                        <a:rPr lang="en-US" sz="2000" dirty="0" smtClean="0"/>
                        <a:t>Make practical decisions in selecting the use of technology.</a:t>
                      </a:r>
                    </a:p>
                    <a:p>
                      <a:pPr marL="285750" indent="-285750">
                        <a:buFont typeface="Arial" panose="020B0604020202020204" pitchFamily="34" charset="0"/>
                        <a:buChar char="•"/>
                      </a:pPr>
                      <a:r>
                        <a:rPr lang="en-US" sz="2000" dirty="0" smtClean="0"/>
                        <a:t>Illustrate respect for others online.</a:t>
                      </a:r>
                    </a:p>
                    <a:p>
                      <a:pPr marL="285750" indent="-285750">
                        <a:buFont typeface="Arial" panose="020B0604020202020204" pitchFamily="34" charset="0"/>
                        <a:buChar char="•"/>
                      </a:pPr>
                      <a:r>
                        <a:rPr lang="en-US" sz="2000" dirty="0" smtClean="0"/>
                        <a:t>Act with respect for others when using cellular phones, text messaging, and digital cameras.</a:t>
                      </a:r>
                      <a:endParaRPr lang="en-US" sz="2000" dirty="0" smtClean="0"/>
                    </a:p>
                  </a:txBody>
                  <a:tcPr/>
                </a:tc>
                <a:tc>
                  <a:txBody>
                    <a:bodyPr/>
                    <a:lstStyle/>
                    <a:p>
                      <a:pPr marL="285750" indent="-285750">
                        <a:buFont typeface="Arial" panose="020B0604020202020204" pitchFamily="34" charset="0"/>
                        <a:buChar char="•"/>
                      </a:pPr>
                      <a:r>
                        <a:rPr lang="en-US" sz="2000" dirty="0" smtClean="0"/>
                        <a:t>Apply responsible research practices to avoid plagiarism.</a:t>
                      </a:r>
                    </a:p>
                    <a:p>
                      <a:pPr marL="285750" indent="-285750">
                        <a:buFont typeface="Arial" panose="020B0604020202020204" pitchFamily="34" charset="0"/>
                        <a:buChar char="•"/>
                      </a:pPr>
                      <a:r>
                        <a:rPr lang="en-US" sz="2000" dirty="0" smtClean="0"/>
                        <a:t>Understand the global nature of technology and understand the sensitivity of information posted electronically.</a:t>
                      </a:r>
                    </a:p>
                  </a:txBody>
                  <a:tcPr/>
                </a:tc>
                <a:tc>
                  <a:txBody>
                    <a:bodyPr/>
                    <a:lstStyle/>
                    <a:p>
                      <a:pPr marL="285750" indent="-285750">
                        <a:buFont typeface="Arial" panose="020B0604020202020204" pitchFamily="34" charset="0"/>
                        <a:buChar char="•"/>
                      </a:pPr>
                      <a:r>
                        <a:rPr lang="en-US" sz="2000" dirty="0" smtClean="0"/>
                        <a:t>Make responsible decisions about use of material based on the rules of</a:t>
                      </a:r>
                      <a:r>
                        <a:rPr lang="en-US" sz="2000" baseline="0" dirty="0" smtClean="0"/>
                        <a:t> </a:t>
                      </a:r>
                      <a:r>
                        <a:rPr lang="en-US" sz="2000" dirty="0" smtClean="0"/>
                        <a:t>intellectual property, copyright, and plagiarism.</a:t>
                      </a:r>
                    </a:p>
                    <a:p>
                      <a:pPr marL="285750" indent="-285750">
                        <a:buFont typeface="Arial" panose="020B0604020202020204" pitchFamily="34" charset="0"/>
                        <a:buChar char="•"/>
                      </a:pPr>
                      <a:r>
                        <a:rPr lang="en-US" sz="2000" dirty="0" smtClean="0"/>
                        <a:t>Take responsibility for personal comm.</a:t>
                      </a:r>
                      <a:r>
                        <a:rPr lang="en-US" sz="2000" baseline="0" dirty="0" smtClean="0"/>
                        <a:t> and</a:t>
                      </a:r>
                      <a:r>
                        <a:rPr lang="en-US" sz="2000" dirty="0" smtClean="0"/>
                        <a:t> websites. </a:t>
                      </a:r>
                    </a:p>
                    <a:p>
                      <a:pPr marL="285750" indent="-285750">
                        <a:buFont typeface="Arial" panose="020B0604020202020204" pitchFamily="34" charset="0"/>
                        <a:buChar char="•"/>
                      </a:pPr>
                      <a:r>
                        <a:rPr lang="en-US" sz="2000" dirty="0" smtClean="0"/>
                        <a:t>Be aware of fraudulent practices</a:t>
                      </a:r>
                      <a:r>
                        <a:rPr lang="en-US" sz="2000" baseline="0" dirty="0" smtClean="0"/>
                        <a:t> and </a:t>
                      </a:r>
                      <a:r>
                        <a:rPr lang="en-US" sz="2000" dirty="0" smtClean="0"/>
                        <a:t>threats to personal information.</a:t>
                      </a:r>
                    </a:p>
                    <a:p>
                      <a:pPr marL="285750" indent="-285750">
                        <a:buFont typeface="Arial" panose="020B0604020202020204" pitchFamily="34" charset="0"/>
                        <a:buChar char="•"/>
                      </a:pPr>
                      <a:r>
                        <a:rPr lang="en-US" sz="2000" dirty="0" smtClean="0"/>
                        <a:t>Understand the implication of technology for their future careers.</a:t>
                      </a:r>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4572000" y="6488668"/>
            <a:ext cx="4343400" cy="369332"/>
          </a:xfrm>
          <a:prstGeom prst="rect">
            <a:avLst/>
          </a:prstGeom>
        </p:spPr>
        <p:txBody>
          <a:bodyPr wrap="square">
            <a:spAutoFit/>
          </a:bodyPr>
          <a:lstStyle/>
          <a:p>
            <a:r>
              <a:rPr lang="en-US" dirty="0" smtClean="0"/>
              <a:t>Partnership for 21</a:t>
            </a:r>
            <a:r>
              <a:rPr lang="en-US" baseline="30000" dirty="0" smtClean="0"/>
              <a:t>st</a:t>
            </a:r>
            <a:r>
              <a:rPr lang="en-US" dirty="0" smtClean="0"/>
              <a:t> Century Skills (2004) </a:t>
            </a:r>
            <a:endParaRPr lang="en-US" dirty="0"/>
          </a:p>
        </p:txBody>
      </p:sp>
    </p:spTree>
    <p:extLst>
      <p:ext uri="{BB962C8B-B14F-4D97-AF65-F5344CB8AC3E}">
        <p14:creationId xmlns:p14="http://schemas.microsoft.com/office/powerpoint/2010/main" val="24042094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Age Appropriateness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819688"/>
            <a:ext cx="1828801" cy="234613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676400"/>
            <a:ext cx="1828801" cy="23461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4191000"/>
            <a:ext cx="1828800" cy="234613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4191000"/>
            <a:ext cx="1828800" cy="23461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9371" y="1646622"/>
            <a:ext cx="1828800" cy="234613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873971"/>
            <a:ext cx="1828800" cy="2346136"/>
          </a:xfrm>
          <a:prstGeom prst="rect">
            <a:avLst/>
          </a:prstGeom>
        </p:spPr>
      </p:pic>
    </p:spTree>
    <p:extLst>
      <p:ext uri="{BB962C8B-B14F-4D97-AF65-F5344CB8AC3E}">
        <p14:creationId xmlns:p14="http://schemas.microsoft.com/office/powerpoint/2010/main" val="3253563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Age Appropriateness </a:t>
            </a:r>
            <a:endParaRPr lang="en-US" dirty="0"/>
          </a:p>
        </p:txBody>
      </p:sp>
      <p:sp>
        <p:nvSpPr>
          <p:cNvPr id="3" name="Content Placeholder 2"/>
          <p:cNvSpPr>
            <a:spLocks noGrp="1"/>
          </p:cNvSpPr>
          <p:nvPr>
            <p:ph idx="1"/>
          </p:nvPr>
        </p:nvSpPr>
        <p:spPr/>
        <p:txBody>
          <a:bodyPr/>
          <a:lstStyle/>
          <a:p>
            <a:r>
              <a:rPr lang="en-US" dirty="0" smtClean="0"/>
              <a:t>The next few slides contain websites or programs that are useful in education. </a:t>
            </a:r>
          </a:p>
          <a:p>
            <a:r>
              <a:rPr lang="en-US" dirty="0" smtClean="0"/>
              <a:t>Briefly describe the website or program using the description in the notes, and then ask participants at which grade level that would recommend the website or program. </a:t>
            </a:r>
          </a:p>
          <a:p>
            <a:r>
              <a:rPr lang="en-US" dirty="0" smtClean="0"/>
              <a:t>These are all programs the participants can spend time on their own learning. </a:t>
            </a:r>
            <a:endParaRPr lang="en-US" dirty="0"/>
          </a:p>
        </p:txBody>
      </p:sp>
    </p:spTree>
    <p:extLst>
      <p:ext uri="{BB962C8B-B14F-4D97-AF65-F5344CB8AC3E}">
        <p14:creationId xmlns:p14="http://schemas.microsoft.com/office/powerpoint/2010/main" val="3406154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dirty="0" smtClean="0"/>
              <a:t>Little Bird Tales</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867400" cy="4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0480069">
            <a:off x="762000" y="2852003"/>
            <a:ext cx="7543800" cy="1200329"/>
          </a:xfrm>
          <a:prstGeom prst="rect">
            <a:avLst/>
          </a:prstGeom>
          <a:noFill/>
        </p:spPr>
        <p:txBody>
          <a:bodyPr wrap="square" rtlCol="0">
            <a:spAutoFit/>
          </a:bodyPr>
          <a:lstStyle/>
          <a:p>
            <a:pPr algn="ctr"/>
            <a:r>
              <a:rPr lang="en-US" sz="7200" b="1" dirty="0" smtClean="0">
                <a:solidFill>
                  <a:srgbClr val="C00000"/>
                </a:solidFill>
              </a:rPr>
              <a:t>Elementary</a:t>
            </a:r>
            <a:endParaRPr lang="en-US" sz="7200" b="1" dirty="0">
              <a:solidFill>
                <a:srgbClr val="C00000"/>
              </a:solidFill>
            </a:endParaRPr>
          </a:p>
        </p:txBody>
      </p:sp>
      <p:sp>
        <p:nvSpPr>
          <p:cNvPr id="4" name="Rectangle 3"/>
          <p:cNvSpPr/>
          <p:nvPr/>
        </p:nvSpPr>
        <p:spPr>
          <a:xfrm>
            <a:off x="5935790" y="6271199"/>
            <a:ext cx="2751010" cy="369332"/>
          </a:xfrm>
          <a:prstGeom prst="rect">
            <a:avLst/>
          </a:prstGeom>
        </p:spPr>
        <p:txBody>
          <a:bodyPr wrap="none">
            <a:spAutoFit/>
          </a:bodyPr>
          <a:lstStyle/>
          <a:p>
            <a:r>
              <a:rPr lang="en-US"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https://littlebirdtales.com/</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188448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3"/>
            <a:ext cx="8229600" cy="870404"/>
          </a:xfrm>
        </p:spPr>
        <p:txBody>
          <a:bodyPr/>
          <a:lstStyle/>
          <a:p>
            <a:r>
              <a:rPr lang="en-US" dirty="0" smtClean="0"/>
              <a:t>Animoto</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72067"/>
            <a:ext cx="7848600" cy="493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0480069">
            <a:off x="762000" y="2450406"/>
            <a:ext cx="7543800" cy="2308324"/>
          </a:xfrm>
          <a:prstGeom prst="rect">
            <a:avLst/>
          </a:prstGeom>
          <a:noFill/>
        </p:spPr>
        <p:txBody>
          <a:bodyPr wrap="square" rtlCol="0">
            <a:spAutoFit/>
          </a:bodyPr>
          <a:lstStyle/>
          <a:p>
            <a:pPr algn="ctr"/>
            <a:r>
              <a:rPr lang="en-US" sz="7200" b="1" dirty="0" smtClean="0">
                <a:solidFill>
                  <a:srgbClr val="C00000"/>
                </a:solidFill>
              </a:rPr>
              <a:t>Middle, HS, Teachers</a:t>
            </a:r>
            <a:endParaRPr lang="en-US" sz="7200" b="1" dirty="0">
              <a:solidFill>
                <a:srgbClr val="C00000"/>
              </a:solidFill>
            </a:endParaRPr>
          </a:p>
        </p:txBody>
      </p:sp>
      <p:sp>
        <p:nvSpPr>
          <p:cNvPr id="3" name="Rectangle 2"/>
          <p:cNvSpPr/>
          <p:nvPr/>
        </p:nvSpPr>
        <p:spPr>
          <a:xfrm>
            <a:off x="6393031" y="6391977"/>
            <a:ext cx="2293769" cy="369332"/>
          </a:xfrm>
          <a:prstGeom prst="rect">
            <a:avLst/>
          </a:prstGeom>
        </p:spPr>
        <p:txBody>
          <a:bodyPr wrap="none">
            <a:spAutoFit/>
          </a:bodyPr>
          <a:lstStyle/>
          <a:p>
            <a:r>
              <a:rPr lang="en-US"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https://animoto.com/</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1895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Wordle</a:t>
            </a:r>
            <a:r>
              <a:rPr lang="en-US" dirty="0" smtClean="0"/>
              <a:t>/</a:t>
            </a:r>
            <a:r>
              <a:rPr lang="en-US" dirty="0" err="1" smtClean="0"/>
              <a:t>Tagxedo</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800906"/>
            <a:ext cx="5198212" cy="391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 y="1371600"/>
            <a:ext cx="4048125"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20480069">
            <a:off x="762000" y="2450406"/>
            <a:ext cx="7543800" cy="2308324"/>
          </a:xfrm>
          <a:prstGeom prst="rect">
            <a:avLst/>
          </a:prstGeom>
          <a:noFill/>
        </p:spPr>
        <p:txBody>
          <a:bodyPr wrap="square" rtlCol="0">
            <a:spAutoFit/>
          </a:bodyPr>
          <a:lstStyle/>
          <a:p>
            <a:pPr algn="ctr"/>
            <a:r>
              <a:rPr lang="en-US" sz="7200" b="1" dirty="0" smtClean="0">
                <a:solidFill>
                  <a:srgbClr val="C00000"/>
                </a:solidFill>
              </a:rPr>
              <a:t>Teachers &amp; </a:t>
            </a:r>
            <a:r>
              <a:rPr lang="en-US" sz="7200" b="1" dirty="0">
                <a:solidFill>
                  <a:srgbClr val="C00000"/>
                </a:solidFill>
              </a:rPr>
              <a:t>A</a:t>
            </a:r>
            <a:r>
              <a:rPr lang="en-US" sz="7200" b="1" dirty="0" smtClean="0">
                <a:solidFill>
                  <a:srgbClr val="C00000"/>
                </a:solidFill>
              </a:rPr>
              <a:t>ll Grades</a:t>
            </a:r>
            <a:endParaRPr lang="en-US" sz="7200" b="1" dirty="0">
              <a:solidFill>
                <a:srgbClr val="C00000"/>
              </a:solidFill>
            </a:endParaRPr>
          </a:p>
        </p:txBody>
      </p:sp>
      <p:sp>
        <p:nvSpPr>
          <p:cNvPr id="3" name="Rectangle 2"/>
          <p:cNvSpPr/>
          <p:nvPr/>
        </p:nvSpPr>
        <p:spPr>
          <a:xfrm>
            <a:off x="6019579" y="6070348"/>
            <a:ext cx="2649636" cy="787652"/>
          </a:xfrm>
          <a:prstGeom prst="rect">
            <a:avLst/>
          </a:prstGeom>
        </p:spPr>
        <p:txBody>
          <a:bodyPr wrap="none">
            <a:spAutoFit/>
          </a:bodyPr>
          <a:lstStyle/>
          <a:p>
            <a:pPr marL="0" marR="0" algn="r">
              <a:lnSpc>
                <a:spcPct val="107000"/>
              </a:lnSpc>
              <a:spcBef>
                <a:spcPts val="0"/>
              </a:spcBef>
              <a:spcAft>
                <a:spcPts val="800"/>
              </a:spcAft>
            </a:pPr>
            <a:r>
              <a:rPr lang="en-US"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5"/>
              </a:rPr>
              <a:t>http://www.tagxedo.com</a:t>
            </a:r>
            <a:r>
              <a:rPr lang="en-US" u="sng"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5"/>
              </a:rPr>
              <a:t>/</a:t>
            </a:r>
            <a:endParaRPr lang="en-US" u="sng"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u="sng"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6"/>
              </a:rPr>
              <a:t>http://wordle.net</a:t>
            </a:r>
            <a:r>
              <a:rPr lang="en-US" u="sng"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277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Comic Master</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5580" y="1562927"/>
            <a:ext cx="8463619" cy="445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20480069">
            <a:off x="762000" y="2450406"/>
            <a:ext cx="7543800" cy="2308324"/>
          </a:xfrm>
          <a:prstGeom prst="rect">
            <a:avLst/>
          </a:prstGeom>
          <a:noFill/>
        </p:spPr>
        <p:txBody>
          <a:bodyPr wrap="square" rtlCol="0">
            <a:spAutoFit/>
          </a:bodyPr>
          <a:lstStyle/>
          <a:p>
            <a:pPr algn="ctr"/>
            <a:r>
              <a:rPr lang="en-US" sz="7200" b="1" dirty="0" smtClean="0">
                <a:solidFill>
                  <a:srgbClr val="C00000"/>
                </a:solidFill>
              </a:rPr>
              <a:t>Upper Elementary- HS</a:t>
            </a:r>
            <a:endParaRPr lang="en-US" sz="7200" b="1" dirty="0">
              <a:solidFill>
                <a:srgbClr val="C00000"/>
              </a:solidFill>
            </a:endParaRPr>
          </a:p>
        </p:txBody>
      </p:sp>
    </p:spTree>
    <p:extLst>
      <p:ext uri="{BB962C8B-B14F-4D97-AF65-F5344CB8AC3E}">
        <p14:creationId xmlns:p14="http://schemas.microsoft.com/office/powerpoint/2010/main" val="33268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580507"/>
            <a:ext cx="7772400" cy="791095"/>
          </a:xfrm>
        </p:spPr>
        <p:txBody>
          <a:bodyPr/>
          <a:lstStyle/>
          <a:p>
            <a:pPr eaLnBrk="1" hangingPunct="1"/>
            <a:r>
              <a:rPr lang="en-US" sz="5400" b="1" dirty="0">
                <a:effectLst>
                  <a:outerShdw blurRad="38100" dist="38100" dir="2700000" algn="tl">
                    <a:srgbClr val="000000">
                      <a:alpha val="43137"/>
                    </a:srgbClr>
                  </a:outerShdw>
                </a:effectLst>
              </a:rPr>
              <a:t>Acknowledgements</a:t>
            </a:r>
          </a:p>
        </p:txBody>
      </p:sp>
      <p:sp>
        <p:nvSpPr>
          <p:cNvPr id="5123" name="Subtitle 2"/>
          <p:cNvSpPr>
            <a:spLocks noGrp="1"/>
          </p:cNvSpPr>
          <p:nvPr>
            <p:ph type="subTitle" idx="1"/>
          </p:nvPr>
        </p:nvSpPr>
        <p:spPr>
          <a:xfrm>
            <a:off x="304800" y="1464734"/>
            <a:ext cx="8534400" cy="1143000"/>
          </a:xfrm>
        </p:spPr>
        <p:txBody>
          <a:bodyPr/>
          <a:lstStyle/>
          <a:p>
            <a:pPr algn="l" eaLnBrk="1" hangingPunct="1"/>
            <a:r>
              <a:rPr lang="en-US" sz="1400" dirty="0"/>
              <a:t>Using Technology </a:t>
            </a:r>
            <a:r>
              <a:rPr lang="en-US" sz="1400" dirty="0" smtClean="0"/>
              <a:t>in Classroom Instruction was </a:t>
            </a:r>
            <a:r>
              <a:rPr lang="en-US" sz="1400" dirty="0"/>
              <a:t>rolled-out for use by Regional Professional Development Center (RPDC) Consultants </a:t>
            </a:r>
            <a:r>
              <a:rPr lang="en-US" sz="1400"/>
              <a:t>in </a:t>
            </a:r>
            <a:r>
              <a:rPr lang="en-US" sz="1400" smtClean="0"/>
              <a:t>July 2014.  </a:t>
            </a:r>
            <a:r>
              <a:rPr lang="en-US" sz="1400" dirty="0" smtClean="0"/>
              <a:t>The collection </a:t>
            </a:r>
            <a:r>
              <a:rPr lang="en-US" sz="1400" dirty="0"/>
              <a:t>of learning </a:t>
            </a:r>
            <a:r>
              <a:rPr lang="en-US" sz="1400" dirty="0" smtClean="0"/>
              <a:t>packages and infographics </a:t>
            </a:r>
            <a:r>
              <a:rPr lang="en-US" sz="1400" dirty="0"/>
              <a:t>was developed through efforts funded by the Missouri State Personnel Development Grant (SPDG).  </a:t>
            </a:r>
            <a:r>
              <a:rPr lang="en-US" sz="1400" dirty="0" smtClean="0"/>
              <a:t>The </a:t>
            </a:r>
            <a:r>
              <a:rPr lang="en-US" sz="1400" dirty="0"/>
              <a:t>following individuals/groups are thanked immensely for their hard work in developing this package:</a:t>
            </a:r>
          </a:p>
          <a:p>
            <a:pPr algn="l" eaLnBrk="1" hangingPunct="1"/>
            <a:endParaRPr lang="en-US" sz="1400" dirty="0"/>
          </a:p>
        </p:txBody>
      </p:sp>
      <p:pic>
        <p:nvPicPr>
          <p:cNvPr id="4" name="Picture 32" descr="C:\Users\dayad\Desktop\moedusail graphics\icons not buttons\collab data team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0255" y="260467"/>
            <a:ext cx="895890" cy="64008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bwMode="auto">
          <a:xfrm>
            <a:off x="186267" y="2599272"/>
            <a:ext cx="8719878" cy="3361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2"/>
              </a:buClr>
              <a:buFont typeface="Wingdings" pitchFamily="2" charset="2"/>
              <a:buNone/>
              <a:defRPr sz="3200" kern="1200">
                <a:solidFill>
                  <a:schemeClr val="bg1"/>
                </a:solidFill>
                <a:latin typeface="Tw Cen MT" pitchFamily="34" charset="0"/>
                <a:ea typeface="+mn-ea"/>
                <a:cs typeface="+mn-cs"/>
              </a:defRPr>
            </a:lvl1pPr>
            <a:lvl2pPr marL="457200" indent="0" algn="ctr" rtl="0" eaLnBrk="0" fontAlgn="base" hangingPunct="0">
              <a:spcBef>
                <a:spcPct val="20000"/>
              </a:spcBef>
              <a:spcAft>
                <a:spcPct val="0"/>
              </a:spcAft>
              <a:buClr>
                <a:schemeClr val="accent2"/>
              </a:buClr>
              <a:buFont typeface="Wingdings" pitchFamily="2" charset="2"/>
              <a:buNone/>
              <a:defRPr sz="2800" kern="1200">
                <a:solidFill>
                  <a:schemeClr val="tx1">
                    <a:tint val="75000"/>
                  </a:schemeClr>
                </a:solidFill>
                <a:latin typeface="Tw Cen MT" pitchFamily="34" charset="0"/>
                <a:ea typeface="+mn-ea"/>
                <a:cs typeface="+mn-cs"/>
              </a:defRPr>
            </a:lvl2pPr>
            <a:lvl3pPr marL="914400" indent="0" algn="ctr" rtl="0" eaLnBrk="0" fontAlgn="base" hangingPunct="0">
              <a:spcBef>
                <a:spcPct val="20000"/>
              </a:spcBef>
              <a:spcAft>
                <a:spcPct val="0"/>
              </a:spcAft>
              <a:buClr>
                <a:schemeClr val="accent2"/>
              </a:buClr>
              <a:buFont typeface="Wingdings" pitchFamily="2" charset="2"/>
              <a:buNone/>
              <a:defRPr sz="2400" kern="1200">
                <a:solidFill>
                  <a:schemeClr val="tx1">
                    <a:tint val="75000"/>
                  </a:schemeClr>
                </a:solidFill>
                <a:latin typeface="Tw Cen MT" pitchFamily="34" charset="0"/>
                <a:ea typeface="+mn-ea"/>
                <a:cs typeface="+mn-cs"/>
              </a:defRPr>
            </a:lvl3pPr>
            <a:lvl4pPr marL="1371600" indent="0" algn="ctr" rtl="0" eaLnBrk="0" fontAlgn="base" hangingPunct="0">
              <a:spcBef>
                <a:spcPct val="20000"/>
              </a:spcBef>
              <a:spcAft>
                <a:spcPct val="0"/>
              </a:spcAft>
              <a:buClr>
                <a:schemeClr val="accent2"/>
              </a:buClr>
              <a:buFont typeface="Wingdings" pitchFamily="2" charset="2"/>
              <a:buNone/>
              <a:defRPr sz="2000" kern="1200">
                <a:solidFill>
                  <a:schemeClr val="tx1">
                    <a:tint val="75000"/>
                  </a:schemeClr>
                </a:solidFill>
                <a:latin typeface="Tw Cen MT" pitchFamily="34" charset="0"/>
                <a:ea typeface="+mn-ea"/>
                <a:cs typeface="+mn-cs"/>
              </a:defRPr>
            </a:lvl4pPr>
            <a:lvl5pPr marL="1828800" indent="0" algn="ctr" rtl="0" eaLnBrk="0" fontAlgn="base" hangingPunct="0">
              <a:spcBef>
                <a:spcPct val="20000"/>
              </a:spcBef>
              <a:spcAft>
                <a:spcPct val="0"/>
              </a:spcAft>
              <a:buClr>
                <a:schemeClr val="accent2"/>
              </a:buClr>
              <a:buFont typeface="Wingdings" pitchFamily="2" charset="2"/>
              <a:buNone/>
              <a:defRPr sz="2000" kern="1200">
                <a:solidFill>
                  <a:schemeClr val="tx1">
                    <a:tint val="75000"/>
                  </a:schemeClr>
                </a:solidFill>
                <a:latin typeface="Tw Cen MT"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57600" indent="-3657600" algn="l" eaLnBrk="1" hangingPunct="1">
              <a:spcAft>
                <a:spcPts val="300"/>
              </a:spcAft>
              <a:buClr>
                <a:schemeClr val="bg1"/>
              </a:buClr>
            </a:pPr>
            <a:r>
              <a:rPr lang="en-US" sz="1800" dirty="0" smtClean="0">
                <a:solidFill>
                  <a:prstClr val="white"/>
                </a:solidFill>
              </a:rPr>
              <a:t>Content Development Expertise  	Stephanie Kuper, Southeast RPDC</a:t>
            </a:r>
          </a:p>
          <a:p>
            <a:pPr marL="3657600" indent="-3657600" algn="l" eaLnBrk="1" hangingPunct="1">
              <a:spcAft>
                <a:spcPts val="300"/>
              </a:spcAft>
              <a:buClr>
                <a:schemeClr val="bg1"/>
              </a:buClr>
            </a:pPr>
            <a:endParaRPr lang="en-US" sz="1800" dirty="0" smtClean="0">
              <a:solidFill>
                <a:prstClr val="white"/>
              </a:solidFill>
            </a:endParaRPr>
          </a:p>
          <a:p>
            <a:pPr algn="l" eaLnBrk="1" hangingPunct="1">
              <a:buClr>
                <a:schemeClr val="bg1"/>
              </a:buClr>
            </a:pPr>
            <a:r>
              <a:rPr lang="en-US" sz="1800" dirty="0">
                <a:solidFill>
                  <a:prstClr val="white"/>
                </a:solidFill>
              </a:rPr>
              <a:t>Content Development </a:t>
            </a:r>
            <a:r>
              <a:rPr lang="en-US" sz="1800" dirty="0" smtClean="0">
                <a:solidFill>
                  <a:prstClr val="white"/>
                </a:solidFill>
              </a:rPr>
              <a:t>Support 	</a:t>
            </a:r>
            <a:r>
              <a:rPr lang="en-US" sz="1800" dirty="0">
                <a:solidFill>
                  <a:prstClr val="white"/>
                </a:solidFill>
              </a:rPr>
              <a:t>UMKC Institute for Human </a:t>
            </a:r>
            <a:r>
              <a:rPr lang="en-US" sz="1800" dirty="0" smtClean="0">
                <a:solidFill>
                  <a:prstClr val="white"/>
                </a:solidFill>
              </a:rPr>
              <a:t>Development:</a:t>
            </a:r>
          </a:p>
          <a:p>
            <a:pPr marL="4343400" algn="l" eaLnBrk="1" hangingPunct="1">
              <a:buClr>
                <a:schemeClr val="bg1"/>
              </a:buClr>
            </a:pPr>
            <a:r>
              <a:rPr lang="en-US" sz="1800" dirty="0" smtClean="0">
                <a:solidFill>
                  <a:prstClr val="white"/>
                </a:solidFill>
              </a:rPr>
              <a:t>Carla Williams</a:t>
            </a:r>
          </a:p>
          <a:p>
            <a:pPr marL="4343400" algn="l" eaLnBrk="1" hangingPunct="1">
              <a:buClr>
                <a:schemeClr val="bg1"/>
              </a:buClr>
            </a:pPr>
            <a:r>
              <a:rPr lang="en-US" sz="1800" dirty="0" smtClean="0">
                <a:solidFill>
                  <a:prstClr val="white"/>
                </a:solidFill>
              </a:rPr>
              <a:t>Ronda Jenson</a:t>
            </a:r>
          </a:p>
          <a:p>
            <a:pPr marL="4343400" algn="l" eaLnBrk="1" hangingPunct="1">
              <a:buClr>
                <a:schemeClr val="bg1"/>
              </a:buClr>
            </a:pPr>
            <a:r>
              <a:rPr lang="en-US" sz="1800" dirty="0" smtClean="0">
                <a:solidFill>
                  <a:prstClr val="white"/>
                </a:solidFill>
              </a:rPr>
              <a:t>Stefanie Lindsay</a:t>
            </a:r>
          </a:p>
          <a:p>
            <a:pPr marL="3657600" algn="l" eaLnBrk="1" hangingPunct="1">
              <a:spcAft>
                <a:spcPts val="300"/>
              </a:spcAft>
              <a:buClr>
                <a:schemeClr val="bg1"/>
              </a:buClr>
            </a:pPr>
            <a:r>
              <a:rPr lang="en-US" sz="1800" dirty="0" smtClean="0">
                <a:solidFill>
                  <a:prstClr val="white"/>
                </a:solidFill>
              </a:rPr>
              <a:t>SPDG Management Team</a:t>
            </a:r>
          </a:p>
          <a:p>
            <a:pPr algn="l" eaLnBrk="1" hangingPunct="1">
              <a:buClr>
                <a:schemeClr val="bg1"/>
              </a:buClr>
            </a:pPr>
            <a:r>
              <a:rPr lang="en-US" sz="1800" dirty="0" smtClean="0">
                <a:solidFill>
                  <a:prstClr val="white"/>
                </a:solidFill>
              </a:rPr>
              <a:t>Artwork			</a:t>
            </a:r>
            <a:r>
              <a:rPr lang="en-US" sz="1800" dirty="0">
                <a:solidFill>
                  <a:prstClr val="white"/>
                </a:solidFill>
              </a:rPr>
              <a:t>	UMKC Institute for Human </a:t>
            </a:r>
            <a:r>
              <a:rPr lang="en-US" sz="1800" dirty="0" smtClean="0">
                <a:solidFill>
                  <a:prstClr val="white"/>
                </a:solidFill>
              </a:rPr>
              <a:t>Development:</a:t>
            </a:r>
          </a:p>
          <a:p>
            <a:pPr marL="4343400" algn="l" eaLnBrk="1" hangingPunct="1">
              <a:buClr>
                <a:schemeClr val="bg1"/>
              </a:buClr>
            </a:pPr>
            <a:r>
              <a:rPr lang="en-US" sz="1800" dirty="0" smtClean="0">
                <a:solidFill>
                  <a:prstClr val="white"/>
                </a:solidFill>
              </a:rPr>
              <a:t>Jodi Arnold</a:t>
            </a:r>
          </a:p>
          <a:p>
            <a:pPr algn="l" eaLnBrk="1" hangingPunct="1">
              <a:buClr>
                <a:schemeClr val="bg1"/>
              </a:buClr>
            </a:pPr>
            <a:r>
              <a:rPr lang="en-US" sz="2000" dirty="0" smtClean="0">
                <a:solidFill>
                  <a:prstClr val="white"/>
                </a:solidFill>
              </a:rPr>
              <a:t>				</a:t>
            </a:r>
            <a:endParaRPr lang="en-US" sz="2000" dirty="0">
              <a:solidFill>
                <a:prstClr val="white"/>
              </a:solidFill>
            </a:endParaRPr>
          </a:p>
        </p:txBody>
      </p:sp>
      <p:cxnSp>
        <p:nvCxnSpPr>
          <p:cNvPr id="3" name="Straight Connector 2"/>
          <p:cNvCxnSpPr/>
          <p:nvPr/>
        </p:nvCxnSpPr>
        <p:spPr>
          <a:xfrm flipV="1">
            <a:off x="304800" y="3079451"/>
            <a:ext cx="7907867" cy="8466"/>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04800" y="4724400"/>
            <a:ext cx="7907867" cy="8466"/>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122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dirty="0" err="1" smtClean="0"/>
              <a:t>Blogspot</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168"/>
          <a:stretch/>
        </p:blipFill>
        <p:spPr bwMode="auto">
          <a:xfrm>
            <a:off x="1143000" y="1247289"/>
            <a:ext cx="6973270" cy="484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0480069">
            <a:off x="725714" y="2450405"/>
            <a:ext cx="7543800" cy="2308324"/>
          </a:xfrm>
          <a:prstGeom prst="rect">
            <a:avLst/>
          </a:prstGeom>
          <a:noFill/>
        </p:spPr>
        <p:txBody>
          <a:bodyPr wrap="square" rtlCol="0">
            <a:spAutoFit/>
          </a:bodyPr>
          <a:lstStyle/>
          <a:p>
            <a:pPr algn="ctr"/>
            <a:r>
              <a:rPr lang="en-US" sz="7200" b="1" dirty="0" smtClean="0">
                <a:solidFill>
                  <a:srgbClr val="C00000"/>
                </a:solidFill>
              </a:rPr>
              <a:t>Middle School-HS &amp; Teachers</a:t>
            </a:r>
            <a:endParaRPr lang="en-US" sz="7200" b="1" dirty="0">
              <a:solidFill>
                <a:srgbClr val="C00000"/>
              </a:solidFill>
            </a:endParaRPr>
          </a:p>
        </p:txBody>
      </p:sp>
      <p:sp>
        <p:nvSpPr>
          <p:cNvPr id="3" name="Rectangle 2"/>
          <p:cNvSpPr/>
          <p:nvPr/>
        </p:nvSpPr>
        <p:spPr>
          <a:xfrm>
            <a:off x="6172200" y="6369473"/>
            <a:ext cx="2723246" cy="369332"/>
          </a:xfrm>
          <a:prstGeom prst="rect">
            <a:avLst/>
          </a:prstGeom>
        </p:spPr>
        <p:txBody>
          <a:bodyPr wrap="none">
            <a:spAutoFit/>
          </a:bodyPr>
          <a:lstStyle/>
          <a:p>
            <a:r>
              <a:rPr lang="en-US"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https://www.blogspot.com</a:t>
            </a:r>
            <a:endParaRPr lang="en-US" dirty="0"/>
          </a:p>
        </p:txBody>
      </p:sp>
    </p:spTree>
    <p:extLst>
      <p:ext uri="{BB962C8B-B14F-4D97-AF65-F5344CB8AC3E}">
        <p14:creationId xmlns:p14="http://schemas.microsoft.com/office/powerpoint/2010/main" val="14966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dirty="0" err="1" smtClean="0"/>
              <a:t>Tellagami</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03941"/>
            <a:ext cx="6586469" cy="475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0480069">
            <a:off x="762000" y="2450406"/>
            <a:ext cx="7543800" cy="2308324"/>
          </a:xfrm>
          <a:prstGeom prst="rect">
            <a:avLst/>
          </a:prstGeom>
          <a:noFill/>
        </p:spPr>
        <p:txBody>
          <a:bodyPr wrap="square" rtlCol="0">
            <a:spAutoFit/>
          </a:bodyPr>
          <a:lstStyle/>
          <a:p>
            <a:pPr algn="ctr"/>
            <a:r>
              <a:rPr lang="en-US" sz="7200" b="1" dirty="0" smtClean="0">
                <a:solidFill>
                  <a:srgbClr val="C00000"/>
                </a:solidFill>
              </a:rPr>
              <a:t>Teachers &amp; All Grades</a:t>
            </a:r>
            <a:endParaRPr lang="en-US" sz="7200" b="1" dirty="0">
              <a:solidFill>
                <a:srgbClr val="C00000"/>
              </a:solidFill>
            </a:endParaRPr>
          </a:p>
        </p:txBody>
      </p:sp>
      <p:sp>
        <p:nvSpPr>
          <p:cNvPr id="5" name="Rectangle 4"/>
          <p:cNvSpPr/>
          <p:nvPr/>
        </p:nvSpPr>
        <p:spPr>
          <a:xfrm>
            <a:off x="6318075" y="6248400"/>
            <a:ext cx="2368725" cy="369332"/>
          </a:xfrm>
          <a:prstGeom prst="rect">
            <a:avLst/>
          </a:prstGeom>
        </p:spPr>
        <p:txBody>
          <a:bodyPr wrap="none">
            <a:spAutoFit/>
          </a:bodyPr>
          <a:lstStyle/>
          <a:p>
            <a:r>
              <a:rPr lang="en-US"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https://tellagami.com/</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226166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Application to Classroom Instruction</a:t>
            </a:r>
            <a:endParaRPr lang="en-US" dirty="0"/>
          </a:p>
        </p:txBody>
      </p:sp>
      <p:sp>
        <p:nvSpPr>
          <p:cNvPr id="3" name="Subtitle 2"/>
          <p:cNvSpPr>
            <a:spLocks noGrp="1"/>
          </p:cNvSpPr>
          <p:nvPr>
            <p:ph type="subTitle" idx="1"/>
          </p:nvPr>
        </p:nvSpPr>
        <p:spPr>
          <a:xfrm>
            <a:off x="1066800" y="3733800"/>
            <a:ext cx="7086600" cy="1905000"/>
          </a:xfrm>
        </p:spPr>
        <p:txBody>
          <a:bodyPr/>
          <a:lstStyle/>
          <a:p>
            <a:r>
              <a:rPr lang="en-US" dirty="0" smtClean="0"/>
              <a:t>Putting the </a:t>
            </a:r>
            <a:r>
              <a:rPr lang="en-US" dirty="0"/>
              <a:t>P</a:t>
            </a:r>
            <a:r>
              <a:rPr lang="en-US" dirty="0" smtClean="0"/>
              <a:t>ieces Together</a:t>
            </a:r>
          </a:p>
          <a:p>
            <a:endParaRPr lang="en-US" dirty="0" smtClean="0"/>
          </a:p>
          <a:p>
            <a:r>
              <a:rPr lang="en-US" dirty="0" smtClean="0"/>
              <a:t>What does this look like in the classroom?</a:t>
            </a:r>
            <a:endParaRPr lang="en-US" dirty="0"/>
          </a:p>
        </p:txBody>
      </p:sp>
    </p:spTree>
    <p:extLst>
      <p:ext uri="{BB962C8B-B14F-4D97-AF65-F5344CB8AC3E}">
        <p14:creationId xmlns:p14="http://schemas.microsoft.com/office/powerpoint/2010/main" val="16970695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3"/>
            <a:ext cx="8229600" cy="922337"/>
          </a:xfrm>
        </p:spPr>
        <p:txBody>
          <a:bodyPr/>
          <a:lstStyle/>
          <a:p>
            <a:r>
              <a:rPr lang="en-US" dirty="0" smtClean="0"/>
              <a:t>Putting the Pieces Together</a:t>
            </a:r>
            <a:endParaRPr lang="en-US" dirty="0"/>
          </a:p>
        </p:txBody>
      </p:sp>
      <p:sp>
        <p:nvSpPr>
          <p:cNvPr id="3" name="Content Placeholder 2"/>
          <p:cNvSpPr>
            <a:spLocks noGrp="1"/>
          </p:cNvSpPr>
          <p:nvPr>
            <p:ph idx="1"/>
          </p:nvPr>
        </p:nvSpPr>
        <p:spPr>
          <a:xfrm>
            <a:off x="457200" y="1600200"/>
            <a:ext cx="8229600" cy="4267200"/>
          </a:xfrm>
        </p:spPr>
        <p:txBody>
          <a:bodyPr/>
          <a:lstStyle/>
          <a:p>
            <a:r>
              <a:rPr lang="en-US" dirty="0" smtClean="0"/>
              <a:t>Missouri Learning Standards</a:t>
            </a:r>
          </a:p>
          <a:p>
            <a:r>
              <a:rPr lang="en-US" dirty="0" smtClean="0"/>
              <a:t>Framework for 21</a:t>
            </a:r>
            <a:r>
              <a:rPr lang="en-US" baseline="30000" dirty="0" smtClean="0"/>
              <a:t>st</a:t>
            </a:r>
            <a:r>
              <a:rPr lang="en-US" dirty="0" smtClean="0"/>
              <a:t> Century Education</a:t>
            </a:r>
          </a:p>
          <a:p>
            <a:pPr lvl="1"/>
            <a:r>
              <a:rPr lang="en-US" dirty="0" smtClean="0"/>
              <a:t>Learning and Innovation Skills</a:t>
            </a:r>
          </a:p>
          <a:p>
            <a:pPr lvl="1"/>
            <a:r>
              <a:rPr lang="en-US" dirty="0" smtClean="0"/>
              <a:t>Information, Media, and Technology  Skills</a:t>
            </a:r>
          </a:p>
        </p:txBody>
      </p:sp>
      <p:sp>
        <p:nvSpPr>
          <p:cNvPr id="4" name="Content Placeholder 2"/>
          <p:cNvSpPr txBox="1">
            <a:spLocks/>
          </p:cNvSpPr>
          <p:nvPr/>
        </p:nvSpPr>
        <p:spPr bwMode="auto">
          <a:xfrm>
            <a:off x="533400" y="3810001"/>
            <a:ext cx="4343400" cy="2514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Three Pyramids</a:t>
            </a:r>
          </a:p>
          <a:p>
            <a:pPr lvl="1"/>
            <a:r>
              <a:rPr lang="en-US" dirty="0" smtClean="0"/>
              <a:t>Ease of Use</a:t>
            </a:r>
          </a:p>
          <a:p>
            <a:pPr lvl="1"/>
            <a:r>
              <a:rPr lang="en-US" dirty="0" smtClean="0"/>
              <a:t>Digital Citizenship</a:t>
            </a:r>
          </a:p>
          <a:p>
            <a:pPr lvl="1"/>
            <a:r>
              <a:rPr lang="en-US" dirty="0" smtClean="0"/>
              <a:t>Age Appropriateness </a:t>
            </a:r>
          </a:p>
        </p:txBody>
      </p:sp>
    </p:spTree>
    <p:extLst>
      <p:ext uri="{BB962C8B-B14F-4D97-AF65-F5344CB8AC3E}">
        <p14:creationId xmlns:p14="http://schemas.microsoft.com/office/powerpoint/2010/main" val="3217898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5259"/>
            <a:ext cx="8763000" cy="6627479"/>
          </a:xfrm>
          <a:prstGeom prst="rect">
            <a:avLst/>
          </a:prstGeom>
        </p:spPr>
      </p:pic>
    </p:spTree>
    <p:extLst>
      <p:ext uri="{BB962C8B-B14F-4D97-AF65-F5344CB8AC3E}">
        <p14:creationId xmlns:p14="http://schemas.microsoft.com/office/powerpoint/2010/main" val="42276261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731838"/>
            <a:ext cx="8229600" cy="1096962"/>
          </a:xfrm>
        </p:spPr>
        <p:txBody>
          <a:bodyPr/>
          <a:lstStyle/>
          <a:p>
            <a:pPr algn="ctr"/>
            <a:r>
              <a:rPr lang="en-US" altLang="en-US" dirty="0" smtClean="0"/>
              <a:t>Effective Use of Technology in Classroom Instruction</a:t>
            </a:r>
          </a:p>
        </p:txBody>
      </p:sp>
      <p:sp>
        <p:nvSpPr>
          <p:cNvPr id="23555" name="Content Placeholder 2"/>
          <p:cNvSpPr>
            <a:spLocks noGrp="1"/>
          </p:cNvSpPr>
          <p:nvPr>
            <p:ph idx="1"/>
          </p:nvPr>
        </p:nvSpPr>
        <p:spPr>
          <a:xfrm>
            <a:off x="381000" y="1828800"/>
            <a:ext cx="8534400" cy="4572000"/>
          </a:xfrm>
        </p:spPr>
        <p:txBody>
          <a:bodyPr/>
          <a:lstStyle/>
          <a:p>
            <a:pPr marL="0" indent="0">
              <a:buFontTx/>
              <a:buNone/>
            </a:pPr>
            <a:r>
              <a:rPr lang="en-US" altLang="en-US" sz="4000" dirty="0" smtClean="0">
                <a:solidFill>
                  <a:schemeClr val="tx1"/>
                </a:solidFill>
              </a:rPr>
              <a:t>Task A:</a:t>
            </a:r>
          </a:p>
          <a:p>
            <a:pPr marL="0" indent="0">
              <a:buFontTx/>
              <a:buNone/>
            </a:pPr>
            <a:endParaRPr lang="en-US" altLang="en-US" sz="2000" dirty="0"/>
          </a:p>
          <a:p>
            <a:pPr marL="0" indent="0" algn="ctr">
              <a:buFontTx/>
              <a:buNone/>
            </a:pPr>
            <a:r>
              <a:rPr lang="en-US" altLang="en-US" dirty="0" smtClean="0"/>
              <a:t>Get into groups of four.</a:t>
            </a:r>
          </a:p>
          <a:p>
            <a:pPr marL="0" indent="0" algn="ctr">
              <a:buFontTx/>
              <a:buNone/>
            </a:pPr>
            <a:endParaRPr lang="en-US" altLang="en-US" dirty="0" smtClean="0"/>
          </a:p>
          <a:p>
            <a:pPr marL="0" indent="0" algn="ctr">
              <a:buFontTx/>
              <a:buNone/>
            </a:pPr>
            <a:r>
              <a:rPr lang="en-US" altLang="en-US" dirty="0">
                <a:solidFill>
                  <a:schemeClr val="tx1"/>
                </a:solidFill>
              </a:rPr>
              <a:t>U</a:t>
            </a:r>
            <a:r>
              <a:rPr lang="en-US" altLang="en-US" dirty="0" smtClean="0">
                <a:solidFill>
                  <a:schemeClr val="tx1"/>
                </a:solidFill>
              </a:rPr>
              <a:t>sing whatever technology is available to you, create </a:t>
            </a:r>
            <a:r>
              <a:rPr lang="en-US" altLang="en-US" dirty="0" smtClean="0"/>
              <a:t>one</a:t>
            </a:r>
            <a:r>
              <a:rPr lang="en-US" altLang="en-US" dirty="0" smtClean="0">
                <a:solidFill>
                  <a:schemeClr val="tx1"/>
                </a:solidFill>
              </a:rPr>
              <a:t> hand written list of the 50 states and capitals in alphabetical order.</a:t>
            </a:r>
          </a:p>
        </p:txBody>
      </p:sp>
    </p:spTree>
    <p:extLst>
      <p:ext uri="{BB962C8B-B14F-4D97-AF65-F5344CB8AC3E}">
        <p14:creationId xmlns:p14="http://schemas.microsoft.com/office/powerpoint/2010/main" val="30517872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Effective Use of Technology in Classroom Instruction</a:t>
            </a:r>
            <a:endParaRPr lang="en-US" altLang="en-US" dirty="0" smtClean="0"/>
          </a:p>
        </p:txBody>
      </p:sp>
      <p:sp>
        <p:nvSpPr>
          <p:cNvPr id="24579" name="Content Placeholder 2"/>
          <p:cNvSpPr>
            <a:spLocks noGrp="1"/>
          </p:cNvSpPr>
          <p:nvPr>
            <p:ph idx="1"/>
          </p:nvPr>
        </p:nvSpPr>
        <p:spPr>
          <a:xfrm>
            <a:off x="228600" y="1600200"/>
            <a:ext cx="8686800" cy="4800600"/>
          </a:xfrm>
        </p:spPr>
        <p:txBody>
          <a:bodyPr/>
          <a:lstStyle/>
          <a:p>
            <a:pPr marL="0" indent="0">
              <a:buFontTx/>
              <a:buNone/>
            </a:pPr>
            <a:r>
              <a:rPr lang="en-US" altLang="en-US" sz="3600" dirty="0" smtClean="0">
                <a:solidFill>
                  <a:schemeClr val="tx1"/>
                </a:solidFill>
              </a:rPr>
              <a:t>Task B:</a:t>
            </a:r>
          </a:p>
          <a:p>
            <a:pPr marL="971550" lvl="1" indent="-514350">
              <a:buFontTx/>
              <a:buAutoNum type="arabicPeriod"/>
            </a:pPr>
            <a:r>
              <a:rPr lang="en-US" altLang="en-US" sz="2800" dirty="0" smtClean="0">
                <a:solidFill>
                  <a:schemeClr val="tx1"/>
                </a:solidFill>
              </a:rPr>
              <a:t>Individually, list three criteria that would make a state a perfect home. </a:t>
            </a:r>
          </a:p>
          <a:p>
            <a:pPr marL="971550" lvl="1" indent="-514350">
              <a:buFontTx/>
              <a:buAutoNum type="arabicPeriod"/>
            </a:pPr>
            <a:r>
              <a:rPr lang="en-US" altLang="en-US" sz="2800" dirty="0" smtClean="0">
                <a:solidFill>
                  <a:schemeClr val="tx1"/>
                </a:solidFill>
              </a:rPr>
              <a:t>Share your criteria with your team and categorize the criteria into social studies terms: (climate, economics, etc.).</a:t>
            </a:r>
          </a:p>
          <a:p>
            <a:pPr marL="971550" lvl="1" indent="-514350">
              <a:buFontTx/>
              <a:buAutoNum type="arabicPeriod"/>
            </a:pPr>
            <a:r>
              <a:rPr lang="en-US" altLang="en-US" dirty="0"/>
              <a:t>T</a:t>
            </a:r>
            <a:r>
              <a:rPr lang="en-US" altLang="en-US" sz="2800" dirty="0" smtClean="0">
                <a:solidFill>
                  <a:schemeClr val="tx1"/>
                </a:solidFill>
              </a:rPr>
              <a:t>hen search for the state that meets that criteria using whatever technology available. </a:t>
            </a:r>
          </a:p>
          <a:p>
            <a:pPr marL="971550" lvl="1" indent="-514350">
              <a:buFontTx/>
              <a:buAutoNum type="arabicPeriod"/>
            </a:pPr>
            <a:r>
              <a:rPr lang="en-US" altLang="en-US" sz="2800" dirty="0" smtClean="0">
                <a:solidFill>
                  <a:schemeClr val="tx1"/>
                </a:solidFill>
              </a:rPr>
              <a:t>Identify the best state based on your criteria. </a:t>
            </a:r>
          </a:p>
        </p:txBody>
      </p:sp>
    </p:spTree>
    <p:extLst>
      <p:ext uri="{BB962C8B-B14F-4D97-AF65-F5344CB8AC3E}">
        <p14:creationId xmlns:p14="http://schemas.microsoft.com/office/powerpoint/2010/main" val="3659778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808038"/>
            <a:ext cx="8229600" cy="1096962"/>
          </a:xfrm>
        </p:spPr>
        <p:txBody>
          <a:bodyPr/>
          <a:lstStyle/>
          <a:p>
            <a:r>
              <a:rPr lang="en-US" altLang="en-US" dirty="0"/>
              <a:t>Effective Use of Technology in Classroom Instruction</a:t>
            </a:r>
            <a:endParaRPr lang="en-US" altLang="en-US" dirty="0" smtClean="0"/>
          </a:p>
        </p:txBody>
      </p:sp>
      <p:sp>
        <p:nvSpPr>
          <p:cNvPr id="3" name="Content Placeholder 2"/>
          <p:cNvSpPr>
            <a:spLocks noGrp="1"/>
          </p:cNvSpPr>
          <p:nvPr>
            <p:ph idx="1"/>
          </p:nvPr>
        </p:nvSpPr>
        <p:spPr>
          <a:xfrm>
            <a:off x="457200" y="2286003"/>
            <a:ext cx="8229600" cy="3962397"/>
          </a:xfrm>
        </p:spPr>
        <p:txBody>
          <a:bodyPr/>
          <a:lstStyle/>
          <a:p>
            <a:pPr marL="0" indent="0" algn="ctr">
              <a:buFontTx/>
              <a:buNone/>
            </a:pPr>
            <a:r>
              <a:rPr lang="en-US" altLang="en-US" sz="3600" dirty="0" smtClean="0">
                <a:solidFill>
                  <a:schemeClr val="tx1"/>
                </a:solidFill>
              </a:rPr>
              <a:t>Which task was more rigorous?</a:t>
            </a:r>
          </a:p>
          <a:p>
            <a:pPr marL="0" indent="0" algn="ctr">
              <a:buFontTx/>
              <a:buNone/>
            </a:pPr>
            <a:endParaRPr lang="en-US" altLang="en-US" sz="3600" dirty="0" smtClean="0">
              <a:solidFill>
                <a:schemeClr val="tx1"/>
              </a:solidFill>
            </a:endParaRPr>
          </a:p>
          <a:p>
            <a:pPr marL="0" indent="0" algn="ctr">
              <a:buFontTx/>
              <a:buNone/>
            </a:pPr>
            <a:r>
              <a:rPr lang="en-US" altLang="en-US" sz="3600" dirty="0" smtClean="0">
                <a:solidFill>
                  <a:schemeClr val="tx1"/>
                </a:solidFill>
              </a:rPr>
              <a:t>Which task did you enjoy more?</a:t>
            </a:r>
          </a:p>
          <a:p>
            <a:pPr marL="0" indent="0" algn="ctr">
              <a:buFontTx/>
              <a:buNone/>
            </a:pPr>
            <a:endParaRPr lang="en-US" altLang="en-US" sz="3600" dirty="0" smtClean="0">
              <a:solidFill>
                <a:schemeClr val="tx1"/>
              </a:solidFill>
            </a:endParaRPr>
          </a:p>
          <a:p>
            <a:pPr marL="0" indent="0" algn="ctr">
              <a:buFontTx/>
              <a:buNone/>
            </a:pPr>
            <a:r>
              <a:rPr lang="en-US" altLang="en-US" sz="3600" dirty="0" smtClean="0">
                <a:solidFill>
                  <a:schemeClr val="tx1"/>
                </a:solidFill>
              </a:rPr>
              <a:t>Which task made better use of technology?</a:t>
            </a:r>
          </a:p>
        </p:txBody>
      </p:sp>
    </p:spTree>
    <p:extLst>
      <p:ext uri="{BB962C8B-B14F-4D97-AF65-F5344CB8AC3E}">
        <p14:creationId xmlns:p14="http://schemas.microsoft.com/office/powerpoint/2010/main" val="4207799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601662"/>
            <a:ext cx="8229600" cy="1303337"/>
          </a:xfrm>
        </p:spPr>
        <p:txBody>
          <a:bodyPr/>
          <a:lstStyle/>
          <a:p>
            <a:pPr algn="ctr"/>
            <a:r>
              <a:rPr lang="en-US" altLang="en-US" dirty="0" smtClean="0"/>
              <a:t>Which task is linked to a Missouri Learning Standard?</a:t>
            </a:r>
          </a:p>
        </p:txBody>
      </p:sp>
      <p:sp>
        <p:nvSpPr>
          <p:cNvPr id="3" name="Content Placeholder 2"/>
          <p:cNvSpPr>
            <a:spLocks noGrp="1"/>
          </p:cNvSpPr>
          <p:nvPr>
            <p:ph idx="1"/>
          </p:nvPr>
        </p:nvSpPr>
        <p:spPr>
          <a:xfrm>
            <a:off x="381000" y="2286000"/>
            <a:ext cx="8534400" cy="4114800"/>
          </a:xfrm>
        </p:spPr>
        <p:txBody>
          <a:bodyPr/>
          <a:lstStyle/>
          <a:p>
            <a:pPr algn="ctr"/>
            <a:r>
              <a:rPr lang="en-US" altLang="en-US" sz="3600" dirty="0" smtClean="0">
                <a:solidFill>
                  <a:schemeClr val="tx1"/>
                </a:solidFill>
              </a:rPr>
              <a:t>Categorizing</a:t>
            </a:r>
          </a:p>
          <a:p>
            <a:pPr algn="ctr"/>
            <a:r>
              <a:rPr lang="en-US" altLang="en-US" sz="3600" dirty="0" smtClean="0">
                <a:solidFill>
                  <a:schemeClr val="tx1"/>
                </a:solidFill>
              </a:rPr>
              <a:t>Academic Vocabulary</a:t>
            </a:r>
          </a:p>
          <a:p>
            <a:pPr algn="ctr"/>
            <a:r>
              <a:rPr lang="en-US" altLang="en-US" sz="3600" dirty="0" smtClean="0">
                <a:solidFill>
                  <a:schemeClr val="tx1"/>
                </a:solidFill>
              </a:rPr>
              <a:t>Using technology for research</a:t>
            </a:r>
          </a:p>
          <a:p>
            <a:pPr algn="ctr"/>
            <a:r>
              <a:rPr lang="en-US" altLang="en-US" sz="3600" dirty="0" smtClean="0">
                <a:solidFill>
                  <a:schemeClr val="tx1"/>
                </a:solidFill>
              </a:rPr>
              <a:t>Collaborating to speak and listen to others</a:t>
            </a:r>
          </a:p>
        </p:txBody>
      </p:sp>
    </p:spTree>
    <p:extLst>
      <p:ext uri="{BB962C8B-B14F-4D97-AF65-F5344CB8AC3E}">
        <p14:creationId xmlns:p14="http://schemas.microsoft.com/office/powerpoint/2010/main" val="723131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943600"/>
            <a:ext cx="9144000" cy="838200"/>
          </a:xfrm>
          <a:prstGeom prst="rect">
            <a:avLst/>
          </a:prstGeom>
          <a:solidFill>
            <a:schemeClr val="bg1"/>
          </a:solidFill>
        </p:spPr>
        <p:txBody>
          <a:bodyPr wrap="square" rtlCol="0">
            <a:spAutoFit/>
          </a:bodyPr>
          <a:lstStyle/>
          <a:p>
            <a:endParaRPr lang="en-US" dirty="0"/>
          </a:p>
        </p:txBody>
      </p:sp>
      <p:sp>
        <p:nvSpPr>
          <p:cNvPr id="28674" name="Title 1"/>
          <p:cNvSpPr>
            <a:spLocks noGrp="1"/>
          </p:cNvSpPr>
          <p:nvPr>
            <p:ph type="title"/>
          </p:nvPr>
        </p:nvSpPr>
        <p:spPr>
          <a:xfrm>
            <a:off x="457200" y="601662"/>
            <a:ext cx="8229600" cy="1303337"/>
          </a:xfrm>
        </p:spPr>
        <p:txBody>
          <a:bodyPr/>
          <a:lstStyle/>
          <a:p>
            <a:pPr algn="ctr"/>
            <a:r>
              <a:rPr lang="en-US" altLang="en-US" dirty="0" smtClean="0"/>
              <a:t>Which task is linked to the 21</a:t>
            </a:r>
            <a:r>
              <a:rPr lang="en-US" altLang="en-US" baseline="30000" dirty="0" smtClean="0"/>
              <a:t>st</a:t>
            </a:r>
            <a:r>
              <a:rPr lang="en-US" altLang="en-US" dirty="0" smtClean="0"/>
              <a:t> Century Standards?</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326986"/>
            <a:ext cx="4987613" cy="345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54401" y="2216904"/>
            <a:ext cx="3184350" cy="1593096"/>
            <a:chOff x="54401" y="2262369"/>
            <a:chExt cx="3184350" cy="1593096"/>
          </a:xfrm>
        </p:grpSpPr>
        <p:sp>
          <p:nvSpPr>
            <p:cNvPr id="5" name="Rectangle 12"/>
            <p:cNvSpPr>
              <a:spLocks noChangeArrowheads="1"/>
            </p:cNvSpPr>
            <p:nvPr/>
          </p:nvSpPr>
          <p:spPr bwMode="auto">
            <a:xfrm rot="20705031">
              <a:off x="56420" y="2262369"/>
              <a:ext cx="3162300" cy="1553297"/>
            </a:xfrm>
            <a:prstGeom prst="rect">
              <a:avLst/>
            </a:prstGeom>
            <a:solidFill>
              <a:srgbClr val="E48800"/>
            </a:solidFill>
            <a:ln w="9525">
              <a:solidFill>
                <a:schemeClr val="tx1"/>
              </a:solidFill>
              <a:miter lim="800000"/>
              <a:headEnd/>
              <a:tailEnd/>
            </a:ln>
            <a:effectLst>
              <a:outerShdw blurRad="50800" dist="38100" dir="2700000" algn="tl" rotWithShape="0">
                <a:srgbClr val="808080">
                  <a:alpha val="42999"/>
                </a:srgbClr>
              </a:outerShdw>
            </a:effectLst>
            <a:extLst/>
          </p:spPr>
          <p:txBody>
            <a:bodyPr wrap="none" anchor="ctr"/>
            <a:lstStyle>
              <a:lvl1pPr algn="ctr" eaLnBrk="0" hangingPunct="0">
                <a:defRPr sz="3600">
                  <a:solidFill>
                    <a:schemeClr val="tx1"/>
                  </a:solidFill>
                  <a:latin typeface="Verdana" charset="0"/>
                  <a:ea typeface="ＭＳ Ｐゴシック" charset="-128"/>
                </a:defRPr>
              </a:lvl1pPr>
              <a:lvl2pPr marL="37931725" indent="-37474525" algn="ctr" eaLnBrk="0" hangingPunct="0">
                <a:defRPr sz="3600">
                  <a:solidFill>
                    <a:schemeClr val="tx1"/>
                  </a:solidFill>
                  <a:latin typeface="Verdana" charset="0"/>
                  <a:ea typeface="ＭＳ Ｐゴシック" charset="-128"/>
                </a:defRPr>
              </a:lvl2pPr>
              <a:lvl3pPr eaLnBrk="0" hangingPunct="0">
                <a:defRPr sz="3600">
                  <a:solidFill>
                    <a:schemeClr val="tx1"/>
                  </a:solidFill>
                  <a:latin typeface="Verdana" charset="0"/>
                  <a:ea typeface="ＭＳ Ｐゴシック" charset="-128"/>
                </a:defRPr>
              </a:lvl3pPr>
              <a:lvl4pPr eaLnBrk="0" hangingPunct="0">
                <a:defRPr sz="3600">
                  <a:solidFill>
                    <a:schemeClr val="tx1"/>
                  </a:solidFill>
                  <a:latin typeface="Verdana" charset="0"/>
                  <a:ea typeface="ＭＳ Ｐゴシック" charset="-128"/>
                </a:defRPr>
              </a:lvl4pPr>
              <a:lvl5pPr eaLnBrk="0" hangingPunct="0">
                <a:defRPr sz="3600">
                  <a:solidFill>
                    <a:schemeClr val="tx1"/>
                  </a:solidFill>
                  <a:latin typeface="Verdana" charset="0"/>
                  <a:ea typeface="ＭＳ Ｐゴシック" charset="-128"/>
                </a:defRPr>
              </a:lvl5pPr>
              <a:lvl6pPr marL="457200" eaLnBrk="0" fontAlgn="base" hangingPunct="0">
                <a:spcBef>
                  <a:spcPct val="0"/>
                </a:spcBef>
                <a:spcAft>
                  <a:spcPct val="0"/>
                </a:spcAft>
                <a:defRPr sz="3600">
                  <a:solidFill>
                    <a:schemeClr val="tx1"/>
                  </a:solidFill>
                  <a:latin typeface="Verdana" charset="0"/>
                  <a:ea typeface="ＭＳ Ｐゴシック" charset="-128"/>
                </a:defRPr>
              </a:lvl6pPr>
              <a:lvl7pPr marL="914400" eaLnBrk="0" fontAlgn="base" hangingPunct="0">
                <a:spcBef>
                  <a:spcPct val="0"/>
                </a:spcBef>
                <a:spcAft>
                  <a:spcPct val="0"/>
                </a:spcAft>
                <a:defRPr sz="3600">
                  <a:solidFill>
                    <a:schemeClr val="tx1"/>
                  </a:solidFill>
                  <a:latin typeface="Verdana" charset="0"/>
                  <a:ea typeface="ＭＳ Ｐゴシック" charset="-128"/>
                </a:defRPr>
              </a:lvl7pPr>
              <a:lvl8pPr marL="1371600" eaLnBrk="0" fontAlgn="base" hangingPunct="0">
                <a:spcBef>
                  <a:spcPct val="0"/>
                </a:spcBef>
                <a:spcAft>
                  <a:spcPct val="0"/>
                </a:spcAft>
                <a:defRPr sz="3600">
                  <a:solidFill>
                    <a:schemeClr val="tx1"/>
                  </a:solidFill>
                  <a:latin typeface="Verdana" charset="0"/>
                  <a:ea typeface="ＭＳ Ｐゴシック" charset="-128"/>
                </a:defRPr>
              </a:lvl8pPr>
              <a:lvl9pPr marL="1828800" eaLnBrk="0" fontAlgn="base" hangingPunct="0">
                <a:spcBef>
                  <a:spcPct val="0"/>
                </a:spcBef>
                <a:spcAft>
                  <a:spcPct val="0"/>
                </a:spcAft>
                <a:defRPr sz="3600">
                  <a:solidFill>
                    <a:schemeClr val="tx1"/>
                  </a:solidFill>
                  <a:latin typeface="Verdana" charset="0"/>
                  <a:ea typeface="ＭＳ Ｐゴシック" charset="-128"/>
                </a:defRPr>
              </a:lvl9pPr>
            </a:lstStyle>
            <a:p>
              <a:pPr eaLnBrk="1" hangingPunct="1"/>
              <a:endParaRPr kumimoji="0" lang="en-US" altLang="en-US" sz="1000"/>
            </a:p>
          </p:txBody>
        </p:sp>
        <p:sp>
          <p:nvSpPr>
            <p:cNvPr id="6" name="Rectangle 9"/>
            <p:cNvSpPr txBox="1">
              <a:spLocks noChangeArrowheads="1"/>
            </p:cNvSpPr>
            <p:nvPr/>
          </p:nvSpPr>
          <p:spPr bwMode="auto">
            <a:xfrm rot="20701763">
              <a:off x="54401" y="2382651"/>
              <a:ext cx="3184350" cy="1472814"/>
            </a:xfrm>
            <a:prstGeom prst="rect">
              <a:avLst/>
            </a:prstGeom>
            <a:noFill/>
            <a:ln w="9525">
              <a:noFill/>
              <a:miter lim="800000"/>
              <a:headEnd/>
              <a:tailEnd/>
            </a:ln>
            <a:effectLst>
              <a:outerShdw blurRad="63500"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3200" kern="1200">
                  <a:solidFill>
                    <a:schemeClr val="tx1"/>
                  </a:solidFill>
                  <a:latin typeface="Tw Cen MT" pitchFamily="34" charset="0"/>
                  <a:ea typeface="+mn-ea"/>
                  <a:cs typeface="+mn-cs"/>
                </a:defRPr>
              </a:lvl1pPr>
              <a:lvl2pPr marL="742950" indent="-285750" algn="l" rtl="0" eaLnBrk="0" fontAlgn="base" hangingPunct="0">
                <a:spcBef>
                  <a:spcPct val="20000"/>
                </a:spcBef>
                <a:spcAft>
                  <a:spcPct val="0"/>
                </a:spcAft>
                <a:buClr>
                  <a:schemeClr val="accent3"/>
                </a:buClr>
                <a:buFont typeface="Wingdings" pitchFamily="2" charset="2"/>
                <a:buChar char="q"/>
                <a:defRPr sz="2800" kern="1200">
                  <a:solidFill>
                    <a:schemeClr val="tx1"/>
                  </a:solidFill>
                  <a:latin typeface="Tw Cen MT" pitchFamily="34" charset="0"/>
                  <a:ea typeface="+mn-ea"/>
                  <a:cs typeface="+mn-cs"/>
                </a:defRPr>
              </a:lvl2pPr>
              <a:lvl3pPr marL="1143000" indent="-228600" algn="l" rtl="0" eaLnBrk="0" fontAlgn="base" hangingPunct="0">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3pPr>
              <a:lvl4pPr marL="16002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4pPr>
              <a:lvl5pPr marL="2057400" indent="-228600" algn="l" rtl="0" eaLnBrk="0" fontAlgn="base" hangingPunct="0">
                <a:spcBef>
                  <a:spcPct val="20000"/>
                </a:spcBef>
                <a:spcAft>
                  <a:spcPct val="0"/>
                </a:spcAft>
                <a:buClr>
                  <a:schemeClr val="accent2"/>
                </a:buClr>
                <a:buFont typeface="Wingdings" pitchFamily="2" charset="2"/>
                <a:buChar char="q"/>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buClr>
                  <a:srgbClr val="E48800"/>
                </a:buClr>
                <a:buFont typeface="Wingdings" charset="2"/>
                <a:buNone/>
              </a:pPr>
              <a:r>
                <a:rPr lang="en-US" altLang="ja-JP" sz="1800" dirty="0" smtClean="0">
                  <a:solidFill>
                    <a:schemeClr val="bg1"/>
                  </a:solidFill>
                  <a:latin typeface="Verdana" charset="0"/>
                </a:rPr>
                <a:t>	</a:t>
              </a:r>
              <a:r>
                <a:rPr lang="en-US" altLang="ja-JP" sz="1600" b="1" dirty="0" smtClean="0">
                  <a:solidFill>
                    <a:schemeClr val="bg1"/>
                  </a:solidFill>
                  <a:latin typeface="Verdana" charset="0"/>
                </a:rPr>
                <a:t>Learning &amp; Innovation</a:t>
              </a:r>
            </a:p>
            <a:p>
              <a:pPr algn="ctr" eaLnBrk="1" hangingPunct="1">
                <a:buClr>
                  <a:srgbClr val="E48800"/>
                </a:buClr>
                <a:buFont typeface="Wingdings" charset="2"/>
                <a:buNone/>
              </a:pPr>
              <a:endParaRPr lang="en-US" altLang="ja-JP" sz="400" dirty="0" smtClean="0">
                <a:solidFill>
                  <a:schemeClr val="bg1"/>
                </a:solidFill>
                <a:latin typeface="Verdana" charset="0"/>
              </a:endParaRPr>
            </a:p>
            <a:p>
              <a:pPr marL="0" lvl="1" indent="0" algn="ctr" eaLnBrk="1" hangingPunct="1">
                <a:buFont typeface="Arial" panose="020B0604020202020204" pitchFamily="34" charset="0"/>
                <a:buChar char="•"/>
              </a:pPr>
              <a:r>
                <a:rPr lang="en-US" altLang="ja-JP" sz="1200" dirty="0" smtClean="0">
                  <a:solidFill>
                    <a:schemeClr val="bg1"/>
                  </a:solidFill>
                  <a:latin typeface="Verdana" charset="0"/>
                </a:rPr>
                <a:t>Critical Thinking &amp; Problem-solving</a:t>
              </a:r>
            </a:p>
            <a:p>
              <a:pPr marL="0" lvl="1" indent="0" algn="ctr" eaLnBrk="1" hangingPunct="1">
                <a:buFont typeface="Arial" panose="020B0604020202020204" pitchFamily="34" charset="0"/>
                <a:buChar char="•"/>
              </a:pPr>
              <a:r>
                <a:rPr lang="en-US" altLang="ja-JP" sz="1200" dirty="0" smtClean="0">
                  <a:solidFill>
                    <a:schemeClr val="bg1"/>
                  </a:solidFill>
                  <a:latin typeface="Verdana" charset="0"/>
                </a:rPr>
                <a:t>Creativity &amp; Innovation</a:t>
              </a:r>
            </a:p>
            <a:p>
              <a:pPr marL="0" lvl="1" indent="0" algn="ctr" eaLnBrk="1" hangingPunct="1">
                <a:buFont typeface="Arial" panose="020B0604020202020204" pitchFamily="34" charset="0"/>
                <a:buChar char="•"/>
              </a:pPr>
              <a:r>
                <a:rPr lang="en-US" altLang="ja-JP" sz="1200" dirty="0" smtClean="0">
                  <a:solidFill>
                    <a:schemeClr val="bg1"/>
                  </a:solidFill>
                  <a:latin typeface="Verdana" charset="0"/>
                </a:rPr>
                <a:t>Communication</a:t>
              </a:r>
            </a:p>
            <a:p>
              <a:pPr marL="0" lvl="1" indent="0" algn="ctr" eaLnBrk="1" hangingPunct="1">
                <a:buFont typeface="Arial" panose="020B0604020202020204" pitchFamily="34" charset="0"/>
                <a:buChar char="•"/>
              </a:pPr>
              <a:r>
                <a:rPr lang="en-US" altLang="ja-JP" sz="1200" dirty="0" smtClean="0">
                  <a:solidFill>
                    <a:schemeClr val="bg1"/>
                  </a:solidFill>
                  <a:latin typeface="Verdana" charset="0"/>
                </a:rPr>
                <a:t>Collaboration</a:t>
              </a:r>
            </a:p>
            <a:p>
              <a:pPr eaLnBrk="1" hangingPunct="1">
                <a:buClr>
                  <a:srgbClr val="000066"/>
                </a:buClr>
                <a:buFont typeface="Wingdings" charset="2"/>
                <a:buNone/>
              </a:pPr>
              <a:endParaRPr lang="en-US" altLang="ja-JP" sz="200" dirty="0" smtClean="0">
                <a:solidFill>
                  <a:schemeClr val="bg1"/>
                </a:solidFill>
                <a:latin typeface="Verdana" charset="0"/>
              </a:endParaRPr>
            </a:p>
            <a:p>
              <a:pPr eaLnBrk="1" hangingPunct="1">
                <a:buClr>
                  <a:srgbClr val="000066"/>
                </a:buClr>
                <a:buFont typeface="Wingdings" charset="2"/>
                <a:buNone/>
              </a:pPr>
              <a:r>
                <a:rPr lang="en-US" altLang="ja-JP" sz="500" dirty="0" smtClean="0">
                  <a:solidFill>
                    <a:schemeClr val="bg1"/>
                  </a:solidFill>
                  <a:latin typeface="Verdana" charset="0"/>
                </a:rPr>
                <a:t>	</a:t>
              </a:r>
              <a:endParaRPr lang="en-US" altLang="ja-JP" sz="1600" dirty="0" smtClean="0">
                <a:solidFill>
                  <a:schemeClr val="bg1"/>
                </a:solidFill>
                <a:latin typeface="Verdana" charset="0"/>
              </a:endParaRPr>
            </a:p>
          </p:txBody>
        </p:sp>
      </p:grpSp>
      <p:sp>
        <p:nvSpPr>
          <p:cNvPr id="9" name="Rectangle 8"/>
          <p:cNvSpPr/>
          <p:nvPr/>
        </p:nvSpPr>
        <p:spPr>
          <a:xfrm rot="1066224">
            <a:off x="6395182" y="2309814"/>
            <a:ext cx="2590800" cy="1600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Information, Media, and Technology </a:t>
            </a:r>
          </a:p>
          <a:p>
            <a:pPr algn="ctr"/>
            <a:endParaRPr lang="en-US" sz="1400" dirty="0">
              <a:latin typeface="Verdana" panose="020B0604030504040204" pitchFamily="34" charset="0"/>
              <a:ea typeface="Verdana" panose="020B0604030504040204" pitchFamily="34" charset="0"/>
              <a:cs typeface="Verdana" panose="020B0604030504040204" pitchFamily="34" charset="0"/>
            </a:endParaRPr>
          </a:p>
          <a:p>
            <a:pPr marL="285750" indent="-285750" algn="ctr">
              <a:buFont typeface="Arial" panose="020B0604020202020204" pitchFamily="34" charset="0"/>
              <a:buChar char="•"/>
            </a:pPr>
            <a:r>
              <a:rPr lang="en-US" sz="14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Information Literacy</a:t>
            </a:r>
          </a:p>
          <a:p>
            <a:pPr marL="285750" indent="-285750" algn="ctr">
              <a:buFont typeface="Arial" panose="020B0604020202020204" pitchFamily="34" charset="0"/>
              <a:buChar char="•"/>
            </a:pPr>
            <a:r>
              <a:rPr lang="en-US" sz="14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Media Literacy</a:t>
            </a:r>
          </a:p>
          <a:p>
            <a:pPr marL="285750" indent="-285750" algn="ctr">
              <a:buFont typeface="Arial" panose="020B0604020202020204" pitchFamily="34" charset="0"/>
              <a:buChar char="•"/>
            </a:pPr>
            <a:r>
              <a:rPr lang="en-US" sz="14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ICT Literacy</a:t>
            </a:r>
            <a:endParaRPr lang="en-US" sz="1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6222382" y="3943052"/>
            <a:ext cx="3179677" cy="2000548"/>
          </a:xfrm>
          <a:prstGeom prst="rect">
            <a:avLst/>
          </a:prstGeom>
        </p:spPr>
        <p:txBody>
          <a:bodyPr wrap="square">
            <a:spAutoFit/>
          </a:bodyPr>
          <a:lstStyle/>
          <a:p>
            <a:r>
              <a:rPr lang="en-US" sz="2400" b="1" dirty="0" smtClean="0"/>
              <a:t>  </a:t>
            </a:r>
            <a:r>
              <a:rPr lang="en-US" sz="2000" b="1" dirty="0" smtClean="0"/>
              <a:t>Task B:</a:t>
            </a:r>
            <a:endParaRPr lang="en-US" sz="2000" b="1" dirty="0"/>
          </a:p>
          <a:p>
            <a:pPr marL="285750" indent="-285750">
              <a:buFont typeface="Arial" panose="020B0604020202020204" pitchFamily="34" charset="0"/>
              <a:buChar char="•"/>
            </a:pPr>
            <a:r>
              <a:rPr lang="en-US" sz="2000" dirty="0"/>
              <a:t>Critical Thinking</a:t>
            </a:r>
          </a:p>
          <a:p>
            <a:pPr marL="285750" indent="-285750">
              <a:buFont typeface="Arial" panose="020B0604020202020204" pitchFamily="34" charset="0"/>
              <a:buChar char="•"/>
            </a:pPr>
            <a:r>
              <a:rPr lang="en-US" sz="2000" dirty="0"/>
              <a:t>Communication</a:t>
            </a:r>
          </a:p>
          <a:p>
            <a:pPr marL="285750" indent="-285750">
              <a:buFont typeface="Arial" panose="020B0604020202020204" pitchFamily="34" charset="0"/>
              <a:buChar char="•"/>
            </a:pPr>
            <a:r>
              <a:rPr lang="en-US" sz="2000" dirty="0"/>
              <a:t>Collaboration</a:t>
            </a:r>
          </a:p>
          <a:p>
            <a:pPr marL="285750" indent="-285750">
              <a:buFont typeface="Arial" panose="020B0604020202020204" pitchFamily="34" charset="0"/>
              <a:buChar char="•"/>
            </a:pPr>
            <a:r>
              <a:rPr lang="en-US" sz="2000" dirty="0"/>
              <a:t>Information Literacy</a:t>
            </a:r>
          </a:p>
          <a:p>
            <a:pPr marL="285750" indent="-285750">
              <a:buFont typeface="Arial" panose="020B0604020202020204" pitchFamily="34" charset="0"/>
              <a:buChar char="•"/>
            </a:pPr>
            <a:r>
              <a:rPr lang="en-US" sz="2000" dirty="0"/>
              <a:t>ICT Literacy</a:t>
            </a:r>
          </a:p>
        </p:txBody>
      </p:sp>
      <p:sp>
        <p:nvSpPr>
          <p:cNvPr id="8" name="Rectangle 7"/>
          <p:cNvSpPr/>
          <p:nvPr/>
        </p:nvSpPr>
        <p:spPr>
          <a:xfrm>
            <a:off x="457200" y="4081170"/>
            <a:ext cx="2819400" cy="1015663"/>
          </a:xfrm>
          <a:prstGeom prst="rect">
            <a:avLst/>
          </a:prstGeom>
        </p:spPr>
        <p:txBody>
          <a:bodyPr wrap="square">
            <a:spAutoFit/>
          </a:bodyPr>
          <a:lstStyle/>
          <a:p>
            <a:r>
              <a:rPr lang="en-US" sz="2000" b="1" dirty="0"/>
              <a:t>Task </a:t>
            </a:r>
            <a:r>
              <a:rPr lang="en-US" sz="2000" b="1" dirty="0" smtClean="0"/>
              <a:t>A:</a:t>
            </a:r>
            <a:endParaRPr lang="en-US" sz="2000" b="1" dirty="0"/>
          </a:p>
          <a:p>
            <a:pPr marL="342900" indent="-342900">
              <a:buFont typeface="Arial" panose="020B0604020202020204" pitchFamily="34" charset="0"/>
              <a:buChar char="•"/>
            </a:pPr>
            <a:r>
              <a:rPr lang="en-US" sz="2000" dirty="0"/>
              <a:t>Communication</a:t>
            </a:r>
          </a:p>
          <a:p>
            <a:pPr marL="342900" indent="-342900">
              <a:buFont typeface="Arial" panose="020B0604020202020204" pitchFamily="34" charset="0"/>
              <a:buChar char="•"/>
            </a:pPr>
            <a:r>
              <a:rPr lang="en-US" sz="2000" dirty="0"/>
              <a:t>ICT Literacy</a:t>
            </a:r>
          </a:p>
        </p:txBody>
      </p:sp>
    </p:spTree>
    <p:extLst>
      <p:ext uri="{BB962C8B-B14F-4D97-AF65-F5344CB8AC3E}">
        <p14:creationId xmlns:p14="http://schemas.microsoft.com/office/powerpoint/2010/main" val="283718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7"/>
          <p:cNvSpPr>
            <a:spLocks noGrp="1"/>
          </p:cNvSpPr>
          <p:nvPr>
            <p:ph type="title"/>
          </p:nvPr>
        </p:nvSpPr>
        <p:spPr>
          <a:xfrm>
            <a:off x="533400" y="533400"/>
            <a:ext cx="8229600" cy="1143000"/>
          </a:xfrm>
        </p:spPr>
        <p:txBody>
          <a:bodyPr/>
          <a:lstStyle/>
          <a:p>
            <a:pPr eaLnBrk="1" hangingPunct="1"/>
            <a:r>
              <a:rPr lang="en-US" b="1" dirty="0" smtClean="0">
                <a:effectLst>
                  <a:outerShdw blurRad="38100" dist="38100" dir="2700000" algn="tl">
                    <a:srgbClr val="000000">
                      <a:alpha val="43137"/>
                    </a:srgbClr>
                  </a:outerShdw>
                </a:effectLst>
              </a:rPr>
              <a:t>Norms</a:t>
            </a:r>
          </a:p>
        </p:txBody>
      </p:sp>
      <p:sp>
        <p:nvSpPr>
          <p:cNvPr id="2" name="Content Placeholder 1"/>
          <p:cNvSpPr>
            <a:spLocks noGrp="1"/>
          </p:cNvSpPr>
          <p:nvPr>
            <p:ph idx="1"/>
          </p:nvPr>
        </p:nvSpPr>
        <p:spPr>
          <a:xfrm>
            <a:off x="990600" y="1447800"/>
            <a:ext cx="8229600" cy="4495800"/>
          </a:xfrm>
        </p:spPr>
        <p:txBody>
          <a:bodyPr/>
          <a:lstStyle/>
          <a:p>
            <a:pPr eaLnBrk="1" hangingPunct="1">
              <a:buFont typeface="Arial" panose="020B0604020202020204" pitchFamily="34" charset="0"/>
              <a:buNone/>
            </a:pPr>
            <a:r>
              <a:rPr lang="en-US" sz="2800" dirty="0"/>
              <a:t>Be Respectful</a:t>
            </a:r>
          </a:p>
          <a:p>
            <a:pPr lvl="1" eaLnBrk="1" hangingPunct="1"/>
            <a:r>
              <a:rPr lang="en-US" dirty="0"/>
              <a:t>Be an active listener—open to new ideas</a:t>
            </a:r>
          </a:p>
          <a:p>
            <a:pPr lvl="1" eaLnBrk="1" hangingPunct="1"/>
            <a:r>
              <a:rPr lang="en-US" dirty="0"/>
              <a:t>Use notes for side bar conversations</a:t>
            </a:r>
          </a:p>
          <a:p>
            <a:pPr eaLnBrk="1" hangingPunct="1">
              <a:buFont typeface="Arial" panose="020B0604020202020204" pitchFamily="34" charset="0"/>
              <a:buNone/>
            </a:pPr>
            <a:r>
              <a:rPr lang="en-US" sz="2800" dirty="0"/>
              <a:t>Be Responsible</a:t>
            </a:r>
          </a:p>
          <a:p>
            <a:pPr lvl="1"/>
            <a:r>
              <a:rPr lang="en-US" dirty="0"/>
              <a:t>Be on time for </a:t>
            </a:r>
            <a:r>
              <a:rPr lang="en-US" dirty="0" smtClean="0"/>
              <a:t>sessions</a:t>
            </a:r>
          </a:p>
          <a:p>
            <a:pPr lvl="1"/>
            <a:r>
              <a:rPr lang="en-US" dirty="0" smtClean="0"/>
              <a:t>Silence </a:t>
            </a:r>
            <a:r>
              <a:rPr lang="en-US" dirty="0"/>
              <a:t>cell phones—reply appropriately</a:t>
            </a:r>
          </a:p>
          <a:p>
            <a:pPr eaLnBrk="1" hangingPunct="1">
              <a:buFont typeface="Arial" panose="020B0604020202020204" pitchFamily="34" charset="0"/>
              <a:buNone/>
            </a:pPr>
            <a:r>
              <a:rPr lang="en-US" sz="2800" dirty="0"/>
              <a:t>Be a Problem Solver</a:t>
            </a:r>
          </a:p>
          <a:p>
            <a:pPr lvl="1"/>
            <a:r>
              <a:rPr lang="en-US" dirty="0"/>
              <a:t>Ask questions as needed to clarify concepts or directions</a:t>
            </a:r>
          </a:p>
          <a:p>
            <a:endParaRPr lang="en-US"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7" y="4419600"/>
            <a:ext cx="1779156" cy="150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01623"/>
            <a:ext cx="1752600" cy="1470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657" y="655638"/>
            <a:ext cx="8686800" cy="1096962"/>
          </a:xfrm>
        </p:spPr>
        <p:txBody>
          <a:bodyPr/>
          <a:lstStyle/>
          <a:p>
            <a:r>
              <a:rPr lang="en-US" dirty="0" smtClean="0"/>
              <a:t>Three Pyramids for Technology Integration </a:t>
            </a:r>
            <a:endParaRPr lang="en-US" dirty="0"/>
          </a:p>
        </p:txBody>
      </p:sp>
      <p:pic>
        <p:nvPicPr>
          <p:cNvPr id="307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0" y="1752600"/>
            <a:ext cx="1752600" cy="157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81200" y="1752600"/>
            <a:ext cx="7162800" cy="4401205"/>
          </a:xfrm>
          <a:prstGeom prst="rect">
            <a:avLst/>
          </a:prstGeom>
          <a:noFill/>
        </p:spPr>
        <p:txBody>
          <a:bodyPr wrap="square" rtlCol="0">
            <a:spAutoFit/>
          </a:bodyPr>
          <a:lstStyle/>
          <a:p>
            <a:pPr marL="342900" indent="-342900">
              <a:buFont typeface="+mj-lt"/>
              <a:buAutoNum type="arabicPeriod"/>
            </a:pPr>
            <a:r>
              <a:rPr lang="en-US" sz="2800" dirty="0" smtClean="0"/>
              <a:t>Did the tasks require trouble shooting for using the technology asked? Could both students and teachers use the tools needed?</a:t>
            </a:r>
          </a:p>
          <a:p>
            <a:pPr marL="514350" indent="-514350">
              <a:buFont typeface="+mj-lt"/>
              <a:buAutoNum type="arabicPeriod"/>
            </a:pPr>
            <a:endParaRPr lang="en-US" sz="2800" dirty="0" smtClean="0"/>
          </a:p>
          <a:p>
            <a:pPr marL="342900" indent="-342900">
              <a:buFont typeface="+mj-lt"/>
              <a:buAutoNum type="arabicPeriod"/>
            </a:pPr>
            <a:r>
              <a:rPr lang="en-US" sz="2800" dirty="0" smtClean="0"/>
              <a:t>What Digital Citizenship issues could and should be addressed in this lesson?</a:t>
            </a:r>
          </a:p>
          <a:p>
            <a:pPr marL="514350" indent="-514350">
              <a:buFont typeface="+mj-lt"/>
              <a:buAutoNum type="arabicPeriod"/>
            </a:pPr>
            <a:endParaRPr lang="en-US" sz="2800" dirty="0" smtClean="0"/>
          </a:p>
          <a:p>
            <a:pPr marL="342900" indent="-342900">
              <a:buFont typeface="+mj-lt"/>
              <a:buAutoNum type="arabicPeriod"/>
            </a:pPr>
            <a:r>
              <a:rPr lang="en-US" sz="2800" dirty="0" smtClean="0"/>
              <a:t>At what grade level would a task like this be appropriate?</a:t>
            </a:r>
            <a:endParaRPr lang="en-US" sz="2800" dirty="0"/>
          </a:p>
        </p:txBody>
      </p:sp>
    </p:spTree>
    <p:extLst>
      <p:ext uri="{BB962C8B-B14F-4D97-AF65-F5344CB8AC3E}">
        <p14:creationId xmlns:p14="http://schemas.microsoft.com/office/powerpoint/2010/main" val="40432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44000" cy="1096962"/>
          </a:xfrm>
        </p:spPr>
        <p:txBody>
          <a:bodyPr/>
          <a:lstStyle/>
          <a:p>
            <a:r>
              <a:rPr lang="en-US" dirty="0" smtClean="0"/>
              <a:t>Planning Effective Use of Technology </a:t>
            </a:r>
            <a:endParaRPr lang="en-US" dirty="0"/>
          </a:p>
        </p:txBody>
      </p:sp>
      <p:sp>
        <p:nvSpPr>
          <p:cNvPr id="3" name="Content Placeholder 2"/>
          <p:cNvSpPr>
            <a:spLocks noGrp="1"/>
          </p:cNvSpPr>
          <p:nvPr>
            <p:ph idx="1"/>
          </p:nvPr>
        </p:nvSpPr>
        <p:spPr>
          <a:xfrm>
            <a:off x="228600" y="1828803"/>
            <a:ext cx="9296400" cy="3962397"/>
          </a:xfrm>
        </p:spPr>
        <p:txBody>
          <a:bodyPr/>
          <a:lstStyle/>
          <a:p>
            <a:pPr marL="0" indent="0">
              <a:buNone/>
            </a:pPr>
            <a:r>
              <a:rPr lang="en-US" sz="3600" dirty="0" smtClean="0"/>
              <a:t>Missouri Learning Standard/Learning Objective</a:t>
            </a:r>
          </a:p>
          <a:p>
            <a:pPr marL="0" indent="0">
              <a:buNone/>
            </a:pPr>
            <a:endParaRPr lang="en-US" sz="1400" dirty="0" smtClean="0"/>
          </a:p>
          <a:p>
            <a:pPr marL="457200" lvl="1" indent="0">
              <a:buNone/>
            </a:pPr>
            <a:r>
              <a:rPr lang="en-US" sz="3600" dirty="0" smtClean="0"/>
              <a:t>	Instructional Practice</a:t>
            </a:r>
          </a:p>
          <a:p>
            <a:pPr marL="457200" lvl="1" indent="0">
              <a:buNone/>
            </a:pPr>
            <a:endParaRPr lang="en-US" sz="1400" dirty="0" smtClean="0"/>
          </a:p>
          <a:p>
            <a:pPr marL="914400" lvl="2" indent="0">
              <a:buNone/>
            </a:pPr>
            <a:r>
              <a:rPr lang="en-US" sz="3600" dirty="0" smtClean="0"/>
              <a:t>	Technology Tool</a:t>
            </a:r>
          </a:p>
          <a:p>
            <a:pPr marL="914400" lvl="2" indent="0">
              <a:buNone/>
            </a:pPr>
            <a:endParaRPr lang="en-US" sz="1400" dirty="0" smtClean="0"/>
          </a:p>
          <a:p>
            <a:pPr marL="1371600" lvl="3" indent="0">
              <a:buNone/>
            </a:pPr>
            <a:r>
              <a:rPr lang="en-US" sz="3600" dirty="0" smtClean="0"/>
              <a:t>		21</a:t>
            </a:r>
            <a:r>
              <a:rPr lang="en-US" sz="3600" baseline="30000" dirty="0" smtClean="0"/>
              <a:t>st</a:t>
            </a:r>
            <a:r>
              <a:rPr lang="en-US" sz="3600" dirty="0" smtClean="0"/>
              <a:t> Century Skills</a:t>
            </a:r>
          </a:p>
          <a:p>
            <a:pPr marL="1371600" lvl="3" indent="0">
              <a:buNone/>
            </a:pPr>
            <a:endParaRPr lang="en-US" sz="1400" dirty="0" smtClean="0"/>
          </a:p>
          <a:p>
            <a:pPr marL="1828800" lvl="4" indent="0">
              <a:buNone/>
            </a:pPr>
            <a:r>
              <a:rPr lang="en-US" sz="3600" dirty="0" smtClean="0"/>
              <a:t>		Three Pyramids</a:t>
            </a:r>
            <a:endParaRPr lang="en-US" sz="3600" dirty="0"/>
          </a:p>
        </p:txBody>
      </p:sp>
      <p:grpSp>
        <p:nvGrpSpPr>
          <p:cNvPr id="4" name="Group 3"/>
          <p:cNvGrpSpPr/>
          <p:nvPr/>
        </p:nvGrpSpPr>
        <p:grpSpPr>
          <a:xfrm>
            <a:off x="457200" y="2590800"/>
            <a:ext cx="3429000" cy="3429000"/>
            <a:chOff x="457200" y="2590800"/>
            <a:chExt cx="3429000" cy="3429000"/>
          </a:xfrm>
        </p:grpSpPr>
        <p:sp>
          <p:nvSpPr>
            <p:cNvPr id="6" name="Bent-Up Arrow 5"/>
            <p:cNvSpPr/>
            <p:nvPr/>
          </p:nvSpPr>
          <p:spPr>
            <a:xfrm rot="5400000">
              <a:off x="2286000" y="4419600"/>
              <a:ext cx="609600" cy="6096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nt-Up Arrow 6"/>
            <p:cNvSpPr/>
            <p:nvPr/>
          </p:nvSpPr>
          <p:spPr>
            <a:xfrm rot="5400000">
              <a:off x="1371600" y="3505200"/>
              <a:ext cx="609600" cy="6096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ent-Up Arrow 7"/>
            <p:cNvSpPr/>
            <p:nvPr/>
          </p:nvSpPr>
          <p:spPr>
            <a:xfrm rot="5400000">
              <a:off x="457200" y="2590800"/>
              <a:ext cx="609600" cy="6096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Up Arrow 8"/>
            <p:cNvSpPr/>
            <p:nvPr/>
          </p:nvSpPr>
          <p:spPr>
            <a:xfrm rot="5400000">
              <a:off x="3276600" y="5410200"/>
              <a:ext cx="609600" cy="6096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00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5 Math Example</a:t>
            </a:r>
            <a:endParaRPr lang="en-US" dirty="0"/>
          </a:p>
        </p:txBody>
      </p:sp>
      <p:sp>
        <p:nvSpPr>
          <p:cNvPr id="4" name="Content Placeholder 2"/>
          <p:cNvSpPr>
            <a:spLocks noGrp="1"/>
          </p:cNvSpPr>
          <p:nvPr>
            <p:ph idx="1"/>
          </p:nvPr>
        </p:nvSpPr>
        <p:spPr>
          <a:xfrm>
            <a:off x="76200" y="1524001"/>
            <a:ext cx="9067800" cy="4267200"/>
          </a:xfrm>
        </p:spPr>
        <p:txBody>
          <a:bodyPr/>
          <a:lstStyle/>
          <a:p>
            <a:pPr marL="0" indent="0">
              <a:buNone/>
            </a:pPr>
            <a:r>
              <a:rPr lang="en-US" sz="2800" u="sng" dirty="0" smtClean="0"/>
              <a:t>Missouri Learning Standard</a:t>
            </a:r>
            <a:r>
              <a:rPr lang="en-US" sz="2800" dirty="0" smtClean="0"/>
              <a:t>- NBT.B.6 &amp; 7 (division of decimals)</a:t>
            </a:r>
          </a:p>
          <a:p>
            <a:pPr marL="0" indent="0">
              <a:buNone/>
            </a:pPr>
            <a:r>
              <a:rPr lang="en-US" sz="2800" u="sng" dirty="0" smtClean="0"/>
              <a:t>Instructional Practice</a:t>
            </a:r>
            <a:r>
              <a:rPr lang="en-US" sz="2800" dirty="0" smtClean="0"/>
              <a:t>- Formative Assessment/Assessment Capable Learners/Feedback</a:t>
            </a:r>
          </a:p>
          <a:p>
            <a:pPr marL="0" indent="0">
              <a:buNone/>
            </a:pPr>
            <a:r>
              <a:rPr lang="en-US" sz="2800" u="sng" dirty="0" smtClean="0"/>
              <a:t>Technology Tool</a:t>
            </a:r>
            <a:r>
              <a:rPr lang="en-US" sz="2800" dirty="0" smtClean="0"/>
              <a:t>- iPad App Explain everything for $2.99</a:t>
            </a:r>
          </a:p>
          <a:p>
            <a:pPr marL="0" indent="0">
              <a:buNone/>
            </a:pPr>
            <a:r>
              <a:rPr lang="en-US" sz="2800" u="sng" dirty="0"/>
              <a:t>21</a:t>
            </a:r>
            <a:r>
              <a:rPr lang="en-US" sz="2800" u="sng" baseline="30000" dirty="0"/>
              <a:t>st</a:t>
            </a:r>
            <a:r>
              <a:rPr lang="en-US" sz="2800" u="sng" dirty="0"/>
              <a:t> Century Skills</a:t>
            </a:r>
            <a:r>
              <a:rPr lang="en-US" sz="2800" dirty="0"/>
              <a:t>- Communication, Critical Thinking, Information Literacy, ICT Literacy</a:t>
            </a:r>
          </a:p>
          <a:p>
            <a:pPr marL="0" indent="0">
              <a:buNone/>
            </a:pPr>
            <a:r>
              <a:rPr lang="en-US" sz="2800" u="sng" dirty="0" smtClean="0"/>
              <a:t>Three Pyramids</a:t>
            </a:r>
            <a:r>
              <a:rPr lang="en-US" sz="2800" dirty="0" smtClean="0"/>
              <a:t>- easy to use and set up, opportunity to discuss the importance of leaving other students’ work saved on the device and not delete, appropriate for all grades</a:t>
            </a:r>
            <a:endParaRPr lang="en-US" sz="2800" dirty="0"/>
          </a:p>
        </p:txBody>
      </p:sp>
    </p:spTree>
    <p:extLst>
      <p:ext uri="{BB962C8B-B14F-4D97-AF65-F5344CB8AC3E}">
        <p14:creationId xmlns:p14="http://schemas.microsoft.com/office/powerpoint/2010/main" val="206798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5 Math Example</a:t>
            </a:r>
            <a:endParaRPr lang="en-US" dirty="0"/>
          </a:p>
        </p:txBody>
      </p:sp>
      <p:sp>
        <p:nvSpPr>
          <p:cNvPr id="5" name="Rectangle 4"/>
          <p:cNvSpPr/>
          <p:nvPr/>
        </p:nvSpPr>
        <p:spPr>
          <a:xfrm>
            <a:off x="2667000" y="1394381"/>
            <a:ext cx="3647152" cy="369332"/>
          </a:xfrm>
          <a:prstGeom prst="rect">
            <a:avLst/>
          </a:prstGeom>
        </p:spPr>
        <p:txBody>
          <a:bodyPr wrap="none">
            <a:spAutoFit/>
          </a:bodyPr>
          <a:lstStyle/>
          <a:p>
            <a:r>
              <a:rPr lang="en-US" dirty="0"/>
              <a:t>Click the image to begin the video</a:t>
            </a:r>
          </a:p>
        </p:txBody>
      </p:sp>
      <p:pic>
        <p:nvPicPr>
          <p:cNvPr id="7" name="Division Explain Everything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447800" y="1793021"/>
            <a:ext cx="5867400" cy="44005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06556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8"/>
            <a:ext cx="9067800" cy="1096962"/>
          </a:xfrm>
        </p:spPr>
        <p:txBody>
          <a:bodyPr/>
          <a:lstStyle/>
          <a:p>
            <a:r>
              <a:rPr lang="en-US" sz="3600" dirty="0" smtClean="0"/>
              <a:t>ELA Example </a:t>
            </a:r>
            <a:br>
              <a:rPr lang="en-US" sz="3600" dirty="0" smtClean="0"/>
            </a:br>
            <a:r>
              <a:rPr lang="en-US" sz="2800" dirty="0" smtClean="0"/>
              <a:t>(Could be grade 4+ in English, History, Science)</a:t>
            </a:r>
            <a:endParaRPr lang="en-US" sz="2800" dirty="0"/>
          </a:p>
        </p:txBody>
      </p:sp>
      <p:sp>
        <p:nvSpPr>
          <p:cNvPr id="4" name="Content Placeholder 2"/>
          <p:cNvSpPr>
            <a:spLocks noGrp="1"/>
          </p:cNvSpPr>
          <p:nvPr>
            <p:ph idx="1"/>
          </p:nvPr>
        </p:nvSpPr>
        <p:spPr>
          <a:xfrm>
            <a:off x="152400" y="1600200"/>
            <a:ext cx="8991600" cy="3962397"/>
          </a:xfrm>
        </p:spPr>
        <p:txBody>
          <a:bodyPr/>
          <a:lstStyle/>
          <a:p>
            <a:pPr marL="0" indent="0">
              <a:buNone/>
            </a:pPr>
            <a:r>
              <a:rPr lang="en-US" sz="2800" u="sng" dirty="0" smtClean="0"/>
              <a:t>Missouri Learning Standard</a:t>
            </a:r>
            <a:r>
              <a:rPr lang="en-US" sz="2800" dirty="0" smtClean="0"/>
              <a:t>- Multiple</a:t>
            </a:r>
          </a:p>
          <a:p>
            <a:pPr marL="0" indent="0">
              <a:buNone/>
            </a:pPr>
            <a:r>
              <a:rPr lang="en-US" sz="2800" u="sng" dirty="0" smtClean="0"/>
              <a:t>Instructional Practice</a:t>
            </a:r>
            <a:r>
              <a:rPr lang="en-US" sz="2800" dirty="0" smtClean="0"/>
              <a:t>- Summative Assessment/Assessment Capable Learners/Feedback</a:t>
            </a:r>
          </a:p>
          <a:p>
            <a:pPr marL="0" indent="0">
              <a:buNone/>
            </a:pPr>
            <a:r>
              <a:rPr lang="en-US" sz="2800" u="sng" dirty="0" smtClean="0"/>
              <a:t>Technology Tool</a:t>
            </a:r>
            <a:r>
              <a:rPr lang="en-US" sz="2800" dirty="0" smtClean="0"/>
              <a:t>- Google Sites (other technology embedded in this website includes Prezi, YouTube, and Google Drive)</a:t>
            </a:r>
          </a:p>
          <a:p>
            <a:pPr marL="0" indent="0">
              <a:buNone/>
            </a:pPr>
            <a:r>
              <a:rPr lang="en-US" sz="2800" u="sng" dirty="0" smtClean="0"/>
              <a:t>21st </a:t>
            </a:r>
            <a:r>
              <a:rPr lang="en-US" sz="2800" u="sng" dirty="0"/>
              <a:t>Century Skills- </a:t>
            </a:r>
            <a:r>
              <a:rPr lang="en-US" sz="2800" dirty="0"/>
              <a:t>Communication, Critical Thinking, Collaboration, Creativity, Information Literacy, ICT Literacy</a:t>
            </a:r>
          </a:p>
          <a:p>
            <a:pPr marL="0" indent="0">
              <a:buNone/>
            </a:pPr>
            <a:r>
              <a:rPr lang="en-US" sz="2800" u="sng" dirty="0" smtClean="0"/>
              <a:t>Three Pyramids</a:t>
            </a:r>
            <a:r>
              <a:rPr lang="en-US" sz="2800" dirty="0" smtClean="0"/>
              <a:t>- Moderately easy to use and set up, opportunity to discuss main components of digital citizenship, appropriate for all grades</a:t>
            </a:r>
            <a:endParaRPr lang="en-US" sz="2800" dirty="0"/>
          </a:p>
        </p:txBody>
      </p:sp>
    </p:spTree>
    <p:extLst>
      <p:ext uri="{BB962C8B-B14F-4D97-AF65-F5344CB8AC3E}">
        <p14:creationId xmlns:p14="http://schemas.microsoft.com/office/powerpoint/2010/main" val="26443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477000"/>
            <a:ext cx="2971800" cy="3810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p:txBody>
          <a:bodyPr/>
          <a:lstStyle/>
          <a:p>
            <a:r>
              <a:rPr lang="en-US" dirty="0" smtClean="0"/>
              <a:t>ELA Example </a:t>
            </a:r>
            <a:br>
              <a:rPr lang="en-US" dirty="0" smtClean="0"/>
            </a:br>
            <a:r>
              <a:rPr lang="en-US" sz="3600" dirty="0" smtClean="0"/>
              <a:t>(Grade 4 Portfolio on Google Sites)</a:t>
            </a:r>
            <a:endParaRPr lang="en-US" sz="3600"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914400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1905000"/>
            <a:ext cx="4572000" cy="1015663"/>
          </a:xfrm>
          <a:prstGeom prst="rect">
            <a:avLst/>
          </a:prstGeom>
        </p:spPr>
        <p:txBody>
          <a:bodyPr wrap="square">
            <a:spAutoFit/>
          </a:bodyPr>
          <a:lstStyle/>
          <a:p>
            <a:r>
              <a:rPr lang="en-US" sz="2000" b="1" dirty="0">
                <a:hlinkClick r:id="rId3"/>
              </a:rPr>
              <a:t>https://sites.google.com/a/apps.edina.k12.mn.us/caroline-s-4th-grade-portfolio</a:t>
            </a:r>
            <a:r>
              <a:rPr lang="en-US" sz="2000" b="1" dirty="0" smtClean="0">
                <a:hlinkClick r:id="rId3"/>
              </a:rPr>
              <a:t>/</a:t>
            </a:r>
            <a:r>
              <a:rPr lang="en-US" sz="2000" b="1" dirty="0" smtClean="0"/>
              <a:t> </a:t>
            </a:r>
            <a:endParaRPr lang="en-US" sz="2000" b="1" dirty="0"/>
          </a:p>
        </p:txBody>
      </p:sp>
    </p:spTree>
    <p:extLst>
      <p:ext uri="{BB962C8B-B14F-4D97-AF65-F5344CB8AC3E}">
        <p14:creationId xmlns:p14="http://schemas.microsoft.com/office/powerpoint/2010/main" val="15929669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turn…</a:t>
            </a:r>
            <a:endParaRPr lang="en-US" dirty="0"/>
          </a:p>
        </p:txBody>
      </p:sp>
      <p:sp>
        <p:nvSpPr>
          <p:cNvPr id="3" name="Content Placeholder 2"/>
          <p:cNvSpPr>
            <a:spLocks noGrp="1"/>
          </p:cNvSpPr>
          <p:nvPr>
            <p:ph idx="1"/>
          </p:nvPr>
        </p:nvSpPr>
        <p:spPr>
          <a:xfrm>
            <a:off x="457200" y="1600200"/>
            <a:ext cx="8458200" cy="3962397"/>
          </a:xfrm>
        </p:spPr>
        <p:txBody>
          <a:bodyPr/>
          <a:lstStyle/>
          <a:p>
            <a:pPr marL="0" indent="0" algn="ctr">
              <a:buNone/>
            </a:pPr>
            <a:r>
              <a:rPr lang="en-US" dirty="0" smtClean="0"/>
              <a:t>Pull out your Missouri Learning Standards and Pacing Guides</a:t>
            </a:r>
          </a:p>
          <a:p>
            <a:r>
              <a:rPr lang="en-US" dirty="0" smtClean="0"/>
              <a:t>Choose a standard(s) </a:t>
            </a:r>
          </a:p>
          <a:p>
            <a:r>
              <a:rPr lang="en-US" dirty="0" smtClean="0"/>
              <a:t>Choose an instructional strategy</a:t>
            </a:r>
          </a:p>
          <a:p>
            <a:r>
              <a:rPr lang="en-US" dirty="0" smtClean="0"/>
              <a:t>Research/brainstorm technology tools</a:t>
            </a:r>
          </a:p>
          <a:p>
            <a:r>
              <a:rPr lang="en-US" dirty="0" smtClean="0"/>
              <a:t>Identify 21</a:t>
            </a:r>
            <a:r>
              <a:rPr lang="en-US" baseline="30000" dirty="0" smtClean="0"/>
              <a:t>st</a:t>
            </a:r>
            <a:r>
              <a:rPr lang="en-US" dirty="0" smtClean="0"/>
              <a:t> Century Skills practiced</a:t>
            </a:r>
          </a:p>
          <a:p>
            <a:r>
              <a:rPr lang="en-US" dirty="0" smtClean="0"/>
              <a:t>Check three pyramids for alignment and opportunities for teaching digital citizenship. </a:t>
            </a:r>
          </a:p>
          <a:p>
            <a:endParaRPr lang="en-US" dirty="0" smtClean="0"/>
          </a:p>
          <a:p>
            <a:endParaRPr lang="en-US" dirty="0" smtClean="0"/>
          </a:p>
          <a:p>
            <a:endParaRPr lang="en-US" dirty="0"/>
          </a:p>
        </p:txBody>
      </p:sp>
    </p:spTree>
    <p:extLst>
      <p:ext uri="{BB962C8B-B14F-4D97-AF65-F5344CB8AC3E}">
        <p14:creationId xmlns:p14="http://schemas.microsoft.com/office/powerpoint/2010/main" val="29632425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Technology in Classroom Instruction </a:t>
            </a:r>
            <a:endParaRPr lang="en-US" dirty="0"/>
          </a:p>
        </p:txBody>
      </p:sp>
      <p:sp>
        <p:nvSpPr>
          <p:cNvPr id="3" name="Subtitle 2"/>
          <p:cNvSpPr>
            <a:spLocks noGrp="1"/>
          </p:cNvSpPr>
          <p:nvPr>
            <p:ph type="subTitle" idx="1"/>
          </p:nvPr>
        </p:nvSpPr>
        <p:spPr/>
        <p:txBody>
          <a:bodyPr/>
          <a:lstStyle/>
          <a:p>
            <a:r>
              <a:rPr lang="en-US" sz="3600" dirty="0" smtClean="0"/>
              <a:t>Implementation</a:t>
            </a:r>
          </a:p>
        </p:txBody>
      </p:sp>
    </p:spTree>
    <p:extLst>
      <p:ext uri="{BB962C8B-B14F-4D97-AF65-F5344CB8AC3E}">
        <p14:creationId xmlns:p14="http://schemas.microsoft.com/office/powerpoint/2010/main" val="27557654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 y="342900"/>
            <a:ext cx="8991600" cy="1143000"/>
          </a:xfrm>
        </p:spPr>
        <p:txBody>
          <a:bodyPr>
            <a:noAutofit/>
          </a:bodyPr>
          <a:lstStyle/>
          <a:p>
            <a:r>
              <a:rPr lang="en-US" dirty="0" smtClean="0">
                <a:effectLst>
                  <a:outerShdw blurRad="38100" dist="38100" dir="2700000" algn="tl">
                    <a:srgbClr val="000000">
                      <a:alpha val="43137"/>
                    </a:srgbClr>
                  </a:outerShdw>
                </a:effectLst>
              </a:rPr>
              <a:t>The Teacher Will:</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35428" y="1295400"/>
            <a:ext cx="8556172" cy="5135563"/>
          </a:xfrm>
        </p:spPr>
        <p:txBody>
          <a:bodyPr>
            <a:normAutofit lnSpcReduction="10000"/>
          </a:bodyPr>
          <a:lstStyle/>
          <a:p>
            <a:pPr>
              <a:buFont typeface="Wingdings" pitchFamily="2" charset="2"/>
              <a:buChar char="ü"/>
            </a:pPr>
            <a:r>
              <a:rPr lang="en-US" sz="2700" dirty="0" smtClean="0"/>
              <a:t>Model and create opportunities for students to demonstrate effective </a:t>
            </a:r>
            <a:r>
              <a:rPr lang="en-US" sz="2700" dirty="0"/>
              <a:t>critical </a:t>
            </a:r>
            <a:r>
              <a:rPr lang="en-US" sz="2700" dirty="0" smtClean="0"/>
              <a:t>thinking, </a:t>
            </a:r>
            <a:r>
              <a:rPr lang="en-US" sz="2700" dirty="0"/>
              <a:t>communication, collaboration, and </a:t>
            </a:r>
            <a:r>
              <a:rPr lang="en-US" sz="2700" dirty="0" smtClean="0"/>
              <a:t>creativity skills using technology.</a:t>
            </a:r>
            <a:endParaRPr lang="en-US" sz="2700" dirty="0"/>
          </a:p>
          <a:p>
            <a:pPr lvl="0">
              <a:buFont typeface="Wingdings" pitchFamily="2" charset="2"/>
              <a:buChar char="ü"/>
            </a:pPr>
            <a:r>
              <a:rPr lang="en-US" sz="2700" dirty="0" smtClean="0"/>
              <a:t>Select </a:t>
            </a:r>
            <a:r>
              <a:rPr lang="en-US" sz="2700" dirty="0"/>
              <a:t>the appropriate technology tool that meets the instructional needs of all students in his/her classroom considering </a:t>
            </a:r>
            <a:r>
              <a:rPr lang="en-US" sz="2700" dirty="0" smtClean="0"/>
              <a:t>ease of use, and age </a:t>
            </a:r>
            <a:r>
              <a:rPr lang="en-US" sz="2700" dirty="0"/>
              <a:t>of </a:t>
            </a:r>
            <a:r>
              <a:rPr lang="en-US" sz="2700" dirty="0" smtClean="0"/>
              <a:t>students.</a:t>
            </a:r>
          </a:p>
          <a:p>
            <a:pPr lvl="0">
              <a:buFont typeface="Wingdings" pitchFamily="2" charset="2"/>
              <a:buChar char="ü"/>
            </a:pPr>
            <a:r>
              <a:rPr lang="en-US" sz="2700" dirty="0" smtClean="0"/>
              <a:t>Model and communicate </a:t>
            </a:r>
            <a:r>
              <a:rPr lang="en-US" sz="2700" dirty="0"/>
              <a:t>expectations of digital citizenship continuously during the instruction of each technology tool</a:t>
            </a:r>
            <a:r>
              <a:rPr lang="en-US" sz="2700" dirty="0" smtClean="0"/>
              <a:t>.</a:t>
            </a:r>
          </a:p>
          <a:p>
            <a:pPr lvl="0">
              <a:buFont typeface="Wingdings" pitchFamily="2" charset="2"/>
              <a:buChar char="ü"/>
            </a:pPr>
            <a:r>
              <a:rPr lang="en-US" sz="2700" dirty="0" smtClean="0"/>
              <a:t>Demonstrate personal proficiency </a:t>
            </a:r>
            <a:r>
              <a:rPr lang="en-US" sz="2700" dirty="0"/>
              <a:t>(knowledge and </a:t>
            </a:r>
            <a:r>
              <a:rPr lang="en-US" sz="2700" dirty="0" smtClean="0"/>
              <a:t>skill) </a:t>
            </a:r>
            <a:r>
              <a:rPr lang="en-US" sz="2700" dirty="0"/>
              <a:t>to </a:t>
            </a:r>
            <a:r>
              <a:rPr lang="en-US" sz="2700" dirty="0" smtClean="0"/>
              <a:t>implement instructional technology tools.</a:t>
            </a:r>
            <a:endParaRPr lang="en-US" sz="2700" dirty="0"/>
          </a:p>
          <a:p>
            <a:pPr lvl="0">
              <a:buFont typeface="Wingdings" pitchFamily="2" charset="2"/>
              <a:buChar char="ü"/>
            </a:pPr>
            <a:r>
              <a:rPr lang="en-US" sz="2700" dirty="0" smtClean="0"/>
              <a:t>Monitor </a:t>
            </a:r>
            <a:r>
              <a:rPr lang="en-US" sz="2700" dirty="0"/>
              <a:t>learning and make changes to </a:t>
            </a:r>
            <a:r>
              <a:rPr lang="en-US" sz="2700" dirty="0" smtClean="0"/>
              <a:t>the instructional technology tools as </a:t>
            </a:r>
            <a:r>
              <a:rPr lang="en-US" sz="2700" dirty="0"/>
              <a:t>needed.</a:t>
            </a:r>
          </a:p>
          <a:p>
            <a:endParaRPr lang="en-US" dirty="0"/>
          </a:p>
        </p:txBody>
      </p:sp>
    </p:spTree>
    <p:extLst>
      <p:ext uri="{BB962C8B-B14F-4D97-AF65-F5344CB8AC3E}">
        <p14:creationId xmlns:p14="http://schemas.microsoft.com/office/powerpoint/2010/main" val="39298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lstStyle/>
          <a:p>
            <a:r>
              <a:rPr lang="en-US" b="1" dirty="0" smtClean="0">
                <a:effectLst>
                  <a:outerShdw blurRad="38100" dist="38100" dir="2700000" algn="tl">
                    <a:srgbClr val="000000">
                      <a:alpha val="43137"/>
                    </a:srgbClr>
                  </a:outerShdw>
                </a:effectLst>
              </a:rPr>
              <a:t>Practice Profile</a:t>
            </a:r>
            <a:endParaRPr lang="en-US"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69855"/>
            <a:ext cx="8382000" cy="559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0497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ctr"/>
            <a:r>
              <a:rPr lang="en-US" altLang="en-US" smtClean="0"/>
              <a:t>What technology do you currently use in your classroom?</a:t>
            </a:r>
          </a:p>
        </p:txBody>
      </p:sp>
      <p:sp>
        <p:nvSpPr>
          <p:cNvPr id="2" name="TextBox 1"/>
          <p:cNvSpPr txBox="1"/>
          <p:nvPr/>
        </p:nvSpPr>
        <p:spPr>
          <a:xfrm>
            <a:off x="0" y="6096000"/>
            <a:ext cx="2438400" cy="761999"/>
          </a:xfrm>
          <a:prstGeom prst="rect">
            <a:avLst/>
          </a:prstGeom>
          <a:solidFill>
            <a:schemeClr val="bg1"/>
          </a:solidFill>
        </p:spPr>
        <p:txBody>
          <a:bodyPr wrap="square" rtlCol="0">
            <a:spAutoFit/>
          </a:bodyPr>
          <a:lstStyle/>
          <a:p>
            <a:endParaRPr lang="en-US" dirty="0"/>
          </a:p>
        </p:txBody>
      </p:sp>
      <p:pic>
        <p:nvPicPr>
          <p:cNvPr id="10243"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52516"/>
            <a:ext cx="8534400" cy="5005483"/>
          </a:xfrm>
        </p:spPr>
      </p:pic>
    </p:spTree>
    <p:extLst>
      <p:ext uri="{BB962C8B-B14F-4D97-AF65-F5344CB8AC3E}">
        <p14:creationId xmlns:p14="http://schemas.microsoft.com/office/powerpoint/2010/main" val="42348568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1096962"/>
          </a:xfrm>
        </p:spPr>
        <p:txBody>
          <a:bodyPr/>
          <a:lstStyle/>
          <a:p>
            <a:r>
              <a:rPr lang="en-US" b="1" dirty="0" smtClean="0"/>
              <a:t>Fidelity Checklist</a:t>
            </a:r>
            <a:endParaRPr 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0579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96962"/>
          </a:xfrm>
        </p:spPr>
        <p:txBody>
          <a:bodyPr>
            <a:normAutofit/>
          </a:bodyPr>
          <a:lstStyle/>
          <a:p>
            <a:r>
              <a:rPr lang="en-US" dirty="0" smtClean="0"/>
              <a:t> </a:t>
            </a:r>
            <a:r>
              <a:rPr lang="en-US" b="1" dirty="0" smtClean="0">
                <a:effectLst>
                  <a:outerShdw blurRad="38100" dist="38100" dir="2700000" algn="tl">
                    <a:srgbClr val="000000">
                      <a:alpha val="43137"/>
                    </a:srgbClr>
                  </a:outerShdw>
                </a:effectLst>
              </a:rPr>
              <a:t>Implementation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219200"/>
            <a:ext cx="8534400" cy="4968141"/>
          </a:xfrm>
        </p:spPr>
        <p:txBody>
          <a:bodyPr>
            <a:normAutofit fontScale="92500"/>
          </a:bodyPr>
          <a:lstStyle/>
          <a:p>
            <a:r>
              <a:rPr lang="en-US" dirty="0" smtClean="0"/>
              <a:t>How will you know:</a:t>
            </a:r>
          </a:p>
          <a:p>
            <a:pPr lvl="1"/>
            <a:r>
              <a:rPr lang="en-US" dirty="0"/>
              <a:t>How will we present the information about using technology in classroom instruction to our staff</a:t>
            </a:r>
            <a:r>
              <a:rPr lang="en-US" dirty="0" smtClean="0"/>
              <a:t>?</a:t>
            </a:r>
            <a:endParaRPr lang="en-US" sz="2800" dirty="0"/>
          </a:p>
          <a:p>
            <a:pPr lvl="1"/>
            <a:r>
              <a:rPr lang="en-US" dirty="0"/>
              <a:t>How much time will be needed to present the technology overview to our staff?</a:t>
            </a:r>
            <a:endParaRPr lang="en-US" sz="2400" dirty="0"/>
          </a:p>
          <a:p>
            <a:pPr lvl="1"/>
            <a:r>
              <a:rPr lang="en-US" dirty="0" smtClean="0"/>
              <a:t>How </a:t>
            </a:r>
            <a:r>
              <a:rPr lang="en-US" dirty="0"/>
              <a:t>will we know that teachers are proficient in using the technology?</a:t>
            </a:r>
            <a:endParaRPr lang="en-US" sz="2400" dirty="0"/>
          </a:p>
          <a:p>
            <a:pPr lvl="1"/>
            <a:r>
              <a:rPr lang="en-US" dirty="0" smtClean="0"/>
              <a:t>How </a:t>
            </a:r>
            <a:r>
              <a:rPr lang="en-US" dirty="0"/>
              <a:t>will we know that technology tools are being selected with age of students and ease of use in mind?</a:t>
            </a:r>
            <a:endParaRPr lang="en-US" sz="2400" dirty="0"/>
          </a:p>
          <a:p>
            <a:pPr lvl="1"/>
            <a:r>
              <a:rPr lang="en-US" dirty="0" smtClean="0"/>
              <a:t>How </a:t>
            </a:r>
            <a:r>
              <a:rPr lang="en-US" dirty="0"/>
              <a:t>will we monitor that digital citizenship is being taught to all students? </a:t>
            </a:r>
            <a:endParaRPr lang="en-US" sz="2400" dirty="0"/>
          </a:p>
          <a:p>
            <a:pPr lvl="1"/>
            <a:endParaRPr lang="en-US" dirty="0"/>
          </a:p>
          <a:p>
            <a:endParaRPr lang="en-US" sz="3600" dirty="0" smtClean="0"/>
          </a:p>
          <a:p>
            <a:endParaRPr lang="en-US" sz="3600" dirty="0" smtClean="0"/>
          </a:p>
          <a:p>
            <a:endParaRPr lang="en-US" dirty="0" smtClean="0"/>
          </a:p>
        </p:txBody>
      </p:sp>
    </p:spTree>
    <p:extLst>
      <p:ext uri="{BB962C8B-B14F-4D97-AF65-F5344CB8AC3E}">
        <p14:creationId xmlns:p14="http://schemas.microsoft.com/office/powerpoint/2010/main" val="25164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96962"/>
          </a:xfrm>
        </p:spPr>
        <p:txBody>
          <a:bodyPr>
            <a:normAutofit/>
          </a:bodyPr>
          <a:lstStyle/>
          <a:p>
            <a:r>
              <a:rPr lang="en-US" dirty="0" smtClean="0"/>
              <a:t> </a:t>
            </a:r>
            <a:r>
              <a:rPr lang="en-US" b="1" dirty="0" smtClean="0">
                <a:effectLst>
                  <a:outerShdw blurRad="38100" dist="38100" dir="2700000" algn="tl">
                    <a:srgbClr val="000000">
                      <a:alpha val="43137"/>
                    </a:srgbClr>
                  </a:outerShdw>
                </a:effectLst>
              </a:rPr>
              <a:t>Implementation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356459"/>
            <a:ext cx="8534400" cy="4968141"/>
          </a:xfrm>
        </p:spPr>
        <p:txBody>
          <a:bodyPr>
            <a:normAutofit fontScale="92500" lnSpcReduction="20000"/>
          </a:bodyPr>
          <a:lstStyle/>
          <a:p>
            <a:r>
              <a:rPr lang="en-US" dirty="0" smtClean="0"/>
              <a:t>How will you know:</a:t>
            </a:r>
          </a:p>
          <a:p>
            <a:pPr lvl="1"/>
            <a:r>
              <a:rPr lang="en-US" dirty="0"/>
              <a:t>How will we assess that teachers are proficient in the instructional technology tools used in class?</a:t>
            </a:r>
            <a:endParaRPr lang="en-US" sz="2400" dirty="0"/>
          </a:p>
          <a:p>
            <a:pPr lvl="1"/>
            <a:r>
              <a:rPr lang="en-US" dirty="0" smtClean="0"/>
              <a:t>How </a:t>
            </a:r>
            <a:r>
              <a:rPr lang="en-US" dirty="0"/>
              <a:t>will we monitor that teachers model and facilitate situations for students to utilize critical thinking, communication, collaboration, and creativity in technology</a:t>
            </a:r>
            <a:r>
              <a:rPr lang="en-US" dirty="0" smtClean="0"/>
              <a:t>.</a:t>
            </a:r>
            <a:r>
              <a:rPr lang="en-US" dirty="0"/>
              <a:t> </a:t>
            </a:r>
            <a:endParaRPr lang="en-US" sz="2800" dirty="0"/>
          </a:p>
          <a:p>
            <a:pPr lvl="1"/>
            <a:r>
              <a:rPr lang="en-US" dirty="0"/>
              <a:t>How will we know that appropriate changes are made based on data?</a:t>
            </a:r>
            <a:endParaRPr lang="en-US" sz="2400" dirty="0"/>
          </a:p>
          <a:p>
            <a:pPr lvl="1"/>
            <a:r>
              <a:rPr lang="en-US" dirty="0" smtClean="0"/>
              <a:t>How </a:t>
            </a:r>
            <a:r>
              <a:rPr lang="en-US" dirty="0"/>
              <a:t>soon can we expect teachers to begin using technology in their classroom instruction?</a:t>
            </a:r>
            <a:endParaRPr lang="en-US" sz="2400" dirty="0"/>
          </a:p>
          <a:p>
            <a:pPr lvl="1"/>
            <a:r>
              <a:rPr lang="en-US" dirty="0" smtClean="0"/>
              <a:t>How </a:t>
            </a:r>
            <a:r>
              <a:rPr lang="en-US" dirty="0"/>
              <a:t>will we know that technology is being implemented in classroom instruction?</a:t>
            </a:r>
            <a:endParaRPr lang="en-US" sz="2400" dirty="0"/>
          </a:p>
          <a:p>
            <a:pPr lvl="1"/>
            <a:endParaRPr lang="en-US" dirty="0"/>
          </a:p>
          <a:p>
            <a:endParaRPr lang="en-US" sz="3600" dirty="0" smtClean="0"/>
          </a:p>
          <a:p>
            <a:endParaRPr lang="en-US" sz="3600" dirty="0" smtClean="0"/>
          </a:p>
          <a:p>
            <a:endParaRPr lang="en-US" dirty="0" smtClean="0"/>
          </a:p>
        </p:txBody>
      </p:sp>
    </p:spTree>
    <p:extLst>
      <p:ext uri="{BB962C8B-B14F-4D97-AF65-F5344CB8AC3E}">
        <p14:creationId xmlns:p14="http://schemas.microsoft.com/office/powerpoint/2010/main" val="13433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Technology in Classroom Instruction Overview</a:t>
            </a:r>
            <a:endParaRPr lang="en-US" dirty="0"/>
          </a:p>
        </p:txBody>
      </p:sp>
      <p:sp>
        <p:nvSpPr>
          <p:cNvPr id="3" name="Subtitle 2"/>
          <p:cNvSpPr>
            <a:spLocks noGrp="1"/>
          </p:cNvSpPr>
          <p:nvPr>
            <p:ph type="subTitle" idx="1"/>
          </p:nvPr>
        </p:nvSpPr>
        <p:spPr>
          <a:xfrm>
            <a:off x="1371600" y="2971800"/>
            <a:ext cx="6400800" cy="1998248"/>
          </a:xfrm>
        </p:spPr>
        <p:txBody>
          <a:bodyPr/>
          <a:lstStyle/>
          <a:p>
            <a:r>
              <a:rPr lang="en-US" sz="4000" dirty="0" smtClean="0"/>
              <a:t>Post-assessment</a:t>
            </a:r>
          </a:p>
          <a:p>
            <a:endParaRPr lang="en-US" sz="1400" dirty="0"/>
          </a:p>
          <a:p>
            <a:r>
              <a:rPr lang="en-US" dirty="0" smtClean="0">
                <a:solidFill>
                  <a:schemeClr val="accent2">
                    <a:lumMod val="20000"/>
                    <a:lumOff val="80000"/>
                  </a:schemeClr>
                </a:solidFill>
              </a:rPr>
              <a:t>Socrative.com </a:t>
            </a:r>
          </a:p>
          <a:p>
            <a:r>
              <a:rPr lang="en-US" dirty="0" smtClean="0"/>
              <a:t>Student Login</a:t>
            </a:r>
          </a:p>
          <a:p>
            <a:r>
              <a:rPr lang="en-US" dirty="0" smtClean="0"/>
              <a:t>Room Number:</a:t>
            </a:r>
            <a:endParaRPr lang="en-US" dirty="0"/>
          </a:p>
        </p:txBody>
      </p:sp>
    </p:spTree>
    <p:extLst>
      <p:ext uri="{BB962C8B-B14F-4D97-AF65-F5344CB8AC3E}">
        <p14:creationId xmlns:p14="http://schemas.microsoft.com/office/powerpoint/2010/main" val="31628450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Action=Results</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1676400" y="1676400"/>
            <a:ext cx="5985783" cy="4038600"/>
          </a:xfrm>
          <a:prstGeom prst="rect">
            <a:avLst/>
          </a:prstGeom>
          <a:noFill/>
          <a:ln w="9525">
            <a:solidFill>
              <a:schemeClr val="tx1"/>
            </a:solidFill>
            <a:miter lim="800000"/>
            <a:headEnd/>
            <a:tailEnd/>
          </a:ln>
          <a:effectLst/>
        </p:spPr>
      </p:pic>
      <p:sp>
        <p:nvSpPr>
          <p:cNvPr id="5" name="TextBox 4"/>
          <p:cNvSpPr txBox="1"/>
          <p:nvPr/>
        </p:nvSpPr>
        <p:spPr>
          <a:xfrm>
            <a:off x="685800" y="4495800"/>
            <a:ext cx="8077200" cy="1077218"/>
          </a:xfrm>
          <a:prstGeom prst="rect">
            <a:avLst/>
          </a:prstGeom>
          <a:solidFill>
            <a:schemeClr val="accent1">
              <a:lumMod val="20000"/>
              <a:lumOff val="80000"/>
            </a:schemeClr>
          </a:solidFill>
        </p:spPr>
        <p:txBody>
          <a:bodyPr wrap="square" rtlCol="0">
            <a:spAutoFit/>
          </a:bodyPr>
          <a:lstStyle/>
          <a:p>
            <a:pPr algn="ctr"/>
            <a:r>
              <a:rPr lang="en-US" sz="3200" dirty="0" smtClean="0"/>
              <a:t>What steps will you take to start implementing?</a:t>
            </a:r>
            <a:endParaRPr lang="en-US" sz="3200" dirty="0"/>
          </a:p>
        </p:txBody>
      </p:sp>
    </p:spTree>
    <p:extLst>
      <p:ext uri="{BB962C8B-B14F-4D97-AF65-F5344CB8AC3E}">
        <p14:creationId xmlns:p14="http://schemas.microsoft.com/office/powerpoint/2010/main" val="9896398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991600" cy="1096962"/>
          </a:xfrm>
        </p:spPr>
        <p:txBody>
          <a:bodyPr/>
          <a:lstStyle/>
          <a:p>
            <a:r>
              <a:rPr lang="en-US" dirty="0" smtClean="0"/>
              <a:t>Resources for Further Learning</a:t>
            </a:r>
            <a:endParaRPr lang="en-US" dirty="0"/>
          </a:p>
        </p:txBody>
      </p:sp>
      <p:sp>
        <p:nvSpPr>
          <p:cNvPr id="3" name="Content Placeholder 2"/>
          <p:cNvSpPr>
            <a:spLocks noGrp="1"/>
          </p:cNvSpPr>
          <p:nvPr>
            <p:ph idx="1"/>
          </p:nvPr>
        </p:nvSpPr>
        <p:spPr>
          <a:xfrm>
            <a:off x="457200" y="1295400"/>
            <a:ext cx="8229600" cy="5029200"/>
          </a:xfrm>
        </p:spPr>
        <p:txBody>
          <a:bodyPr/>
          <a:lstStyle/>
          <a:p>
            <a:r>
              <a:rPr lang="en-US" sz="2800" u="sng" dirty="0"/>
              <a:t>Using Technology with Classroom Instruction That Works</a:t>
            </a:r>
            <a:r>
              <a:rPr lang="en-US" sz="2800" dirty="0"/>
              <a:t>, 2nd </a:t>
            </a:r>
            <a:r>
              <a:rPr lang="en-US" sz="2800" dirty="0" smtClean="0"/>
              <a:t>Edition</a:t>
            </a:r>
            <a:r>
              <a:rPr lang="en-US" sz="2800" dirty="0"/>
              <a:t> </a:t>
            </a:r>
            <a:r>
              <a:rPr lang="en-US" sz="2800" dirty="0" smtClean="0"/>
              <a:t>by: Howard </a:t>
            </a:r>
            <a:r>
              <a:rPr lang="en-US" sz="2800" dirty="0" err="1" smtClean="0"/>
              <a:t>Pitler</a:t>
            </a:r>
            <a:r>
              <a:rPr lang="en-US" sz="2800" dirty="0" smtClean="0"/>
              <a:t>,</a:t>
            </a:r>
            <a:r>
              <a:rPr lang="en-US" sz="2800" dirty="0"/>
              <a:t> Elizabeth R. </a:t>
            </a:r>
            <a:r>
              <a:rPr lang="en-US" sz="2800" dirty="0" smtClean="0"/>
              <a:t>Hubbell</a:t>
            </a:r>
            <a:r>
              <a:rPr lang="en-US" sz="2800" dirty="0"/>
              <a:t>, and Matt Kuhn </a:t>
            </a:r>
            <a:r>
              <a:rPr lang="en-US" sz="2800" dirty="0" smtClean="0"/>
              <a:t>(2012)</a:t>
            </a:r>
          </a:p>
          <a:p>
            <a:r>
              <a:rPr lang="en-US" sz="2800" u="sng" dirty="0" smtClean="0"/>
              <a:t>Best </a:t>
            </a:r>
            <a:r>
              <a:rPr lang="en-US" sz="2800" u="sng" dirty="0"/>
              <a:t>Practices for Teaching with Emerging Technologies</a:t>
            </a:r>
            <a:r>
              <a:rPr lang="en-US" sz="2800" dirty="0"/>
              <a:t> </a:t>
            </a:r>
            <a:r>
              <a:rPr lang="en-US" sz="2800" dirty="0" smtClean="0"/>
              <a:t>by: Michelle </a:t>
            </a:r>
            <a:r>
              <a:rPr lang="en-US" sz="2800" dirty="0" err="1"/>
              <a:t>Pacansky</a:t>
            </a:r>
            <a:r>
              <a:rPr lang="en-US" sz="2800" dirty="0"/>
              <a:t>-Brock </a:t>
            </a:r>
            <a:r>
              <a:rPr lang="en-US" sz="2800" dirty="0" smtClean="0"/>
              <a:t>(2012)</a:t>
            </a:r>
          </a:p>
          <a:p>
            <a:r>
              <a:rPr lang="en-US" sz="2800" u="sng" dirty="0" smtClean="0"/>
              <a:t>Leading </a:t>
            </a:r>
            <a:r>
              <a:rPr lang="en-US" sz="2800" u="sng" dirty="0"/>
              <a:t>21st-Century Schools: Harnessing Technology for Engagement and </a:t>
            </a:r>
            <a:r>
              <a:rPr lang="en-US" sz="2800" u="sng" dirty="0" smtClean="0"/>
              <a:t>Achievement</a:t>
            </a:r>
            <a:r>
              <a:rPr lang="en-US" sz="2800" dirty="0" smtClean="0"/>
              <a:t> by: Lynne </a:t>
            </a:r>
            <a:r>
              <a:rPr lang="en-US" sz="2800" dirty="0" err="1"/>
              <a:t>Schrum</a:t>
            </a:r>
            <a:r>
              <a:rPr lang="en-US" sz="2800" dirty="0"/>
              <a:t> </a:t>
            </a:r>
            <a:r>
              <a:rPr lang="en-US" sz="2800" dirty="0" smtClean="0"/>
              <a:t>and</a:t>
            </a:r>
            <a:r>
              <a:rPr lang="en-US" sz="2800" dirty="0"/>
              <a:t> Barbara B. Levin </a:t>
            </a:r>
            <a:r>
              <a:rPr lang="en-US" sz="2800" dirty="0" smtClean="0"/>
              <a:t>(2009)</a:t>
            </a:r>
          </a:p>
        </p:txBody>
      </p:sp>
    </p:spTree>
    <p:extLst>
      <p:ext uri="{BB962C8B-B14F-4D97-AF65-F5344CB8AC3E}">
        <p14:creationId xmlns:p14="http://schemas.microsoft.com/office/powerpoint/2010/main" val="37433512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Resources for Further Learning</a:t>
            </a:r>
            <a:endParaRPr lang="en-US" dirty="0"/>
          </a:p>
        </p:txBody>
      </p:sp>
      <p:sp>
        <p:nvSpPr>
          <p:cNvPr id="3" name="Content Placeholder 2"/>
          <p:cNvSpPr>
            <a:spLocks noGrp="1"/>
          </p:cNvSpPr>
          <p:nvPr>
            <p:ph idx="1"/>
          </p:nvPr>
        </p:nvSpPr>
        <p:spPr>
          <a:xfrm>
            <a:off x="609600" y="1828803"/>
            <a:ext cx="8229600" cy="3962397"/>
          </a:xfrm>
        </p:spPr>
        <p:txBody>
          <a:bodyPr/>
          <a:lstStyle/>
          <a:p>
            <a:r>
              <a:rPr lang="en-US" sz="2800" dirty="0" err="1" smtClean="0"/>
              <a:t>eSchool</a:t>
            </a:r>
            <a:r>
              <a:rPr lang="en-US" sz="2800" dirty="0" smtClean="0"/>
              <a:t> </a:t>
            </a:r>
            <a:r>
              <a:rPr lang="en-US" sz="2800" dirty="0" smtClean="0"/>
              <a:t>News- </a:t>
            </a:r>
            <a:r>
              <a:rPr lang="en-US" sz="2800" dirty="0">
                <a:hlinkClick r:id="rId2"/>
              </a:rPr>
              <a:t>http://www.eschoolnews.com</a:t>
            </a:r>
            <a:r>
              <a:rPr lang="en-US" sz="2800" dirty="0" smtClean="0">
                <a:hlinkClick r:id="rId2"/>
              </a:rPr>
              <a:t>/</a:t>
            </a:r>
            <a:endParaRPr lang="en-US" sz="2800" dirty="0" smtClean="0"/>
          </a:p>
          <a:p>
            <a:r>
              <a:rPr lang="en-US" sz="2800" dirty="0" smtClean="0"/>
              <a:t>Ed Tech Magazine- </a:t>
            </a:r>
            <a:r>
              <a:rPr lang="en-US" sz="2800" dirty="0">
                <a:hlinkClick r:id="rId3"/>
              </a:rPr>
              <a:t>http://www.edtechmagazine.com</a:t>
            </a:r>
            <a:r>
              <a:rPr lang="en-US" sz="2800" dirty="0" smtClean="0">
                <a:hlinkClick r:id="rId3"/>
              </a:rPr>
              <a:t>/</a:t>
            </a:r>
            <a:endParaRPr lang="en-US" sz="2800" dirty="0" smtClean="0"/>
          </a:p>
          <a:p>
            <a:r>
              <a:rPr lang="en-US" sz="2800" dirty="0" smtClean="0"/>
              <a:t>Edudemic- </a:t>
            </a:r>
            <a:r>
              <a:rPr lang="en-US" sz="2800" dirty="0">
                <a:hlinkClick r:id="rId4"/>
              </a:rPr>
              <a:t>http://www.edudemic.com</a:t>
            </a:r>
            <a:r>
              <a:rPr lang="en-US" sz="2800" dirty="0" smtClean="0">
                <a:hlinkClick r:id="rId4"/>
              </a:rPr>
              <a:t>/</a:t>
            </a:r>
            <a:endParaRPr lang="en-US" sz="2800" dirty="0" smtClean="0"/>
          </a:p>
          <a:p>
            <a:r>
              <a:rPr lang="en-US" sz="2800" dirty="0"/>
              <a:t>Edutopia- </a:t>
            </a:r>
            <a:r>
              <a:rPr lang="en-US" sz="2800" dirty="0">
                <a:hlinkClick r:id="rId5"/>
              </a:rPr>
              <a:t>http://www.edutopia.org/</a:t>
            </a:r>
            <a:endParaRPr lang="en-US" sz="2800" dirty="0"/>
          </a:p>
          <a:p>
            <a:pPr marL="0" indent="0">
              <a:buNone/>
            </a:pPr>
            <a:endParaRPr lang="en-US" sz="2800" dirty="0"/>
          </a:p>
        </p:txBody>
      </p:sp>
    </p:spTree>
    <p:extLst>
      <p:ext uri="{BB962C8B-B14F-4D97-AF65-F5344CB8AC3E}">
        <p14:creationId xmlns:p14="http://schemas.microsoft.com/office/powerpoint/2010/main" val="3901652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ctr"/>
            <a:r>
              <a:rPr lang="en-US" altLang="en-US" smtClean="0"/>
              <a:t>Tech Tools/Websites used Personally </a:t>
            </a:r>
          </a:p>
        </p:txBody>
      </p:sp>
      <p:sp>
        <p:nvSpPr>
          <p:cNvPr id="4" name="TextBox 3"/>
          <p:cNvSpPr txBox="1"/>
          <p:nvPr/>
        </p:nvSpPr>
        <p:spPr>
          <a:xfrm>
            <a:off x="0" y="6096000"/>
            <a:ext cx="2438400" cy="761999"/>
          </a:xfrm>
          <a:prstGeom prst="rect">
            <a:avLst/>
          </a:prstGeom>
          <a:solidFill>
            <a:schemeClr val="bg1"/>
          </a:solidFill>
        </p:spPr>
        <p:txBody>
          <a:bodyPr wrap="square" rtlCol="0">
            <a:spAutoFit/>
          </a:bodyPr>
          <a:lstStyle/>
          <a:p>
            <a:endParaRPr lang="en-US" dirty="0"/>
          </a:p>
        </p:txBody>
      </p:sp>
      <p:pic>
        <p:nvPicPr>
          <p:cNvPr id="1126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28800"/>
            <a:ext cx="8658149" cy="5029200"/>
          </a:xfrm>
        </p:spPr>
      </p:pic>
    </p:spTree>
    <p:extLst>
      <p:ext uri="{BB962C8B-B14F-4D97-AF65-F5344CB8AC3E}">
        <p14:creationId xmlns:p14="http://schemas.microsoft.com/office/powerpoint/2010/main" val="4128729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ctr"/>
            <a:r>
              <a:rPr lang="en-US" altLang="en-US" dirty="0" smtClean="0"/>
              <a:t>Tech Tools/Websites currently being used in Classrooms</a:t>
            </a:r>
          </a:p>
        </p:txBody>
      </p:sp>
      <p:sp>
        <p:nvSpPr>
          <p:cNvPr id="4" name="TextBox 3"/>
          <p:cNvSpPr txBox="1"/>
          <p:nvPr/>
        </p:nvSpPr>
        <p:spPr>
          <a:xfrm>
            <a:off x="0" y="6096000"/>
            <a:ext cx="2438400" cy="761999"/>
          </a:xfrm>
          <a:prstGeom prst="rect">
            <a:avLst/>
          </a:prstGeom>
          <a:solidFill>
            <a:schemeClr val="bg1"/>
          </a:solidFill>
        </p:spPr>
        <p:txBody>
          <a:bodyPr wrap="square" rtlCol="0">
            <a:spAutoFit/>
          </a:bodyPr>
          <a:lstStyle/>
          <a:p>
            <a:endParaRPr lang="en-US" dirty="0"/>
          </a:p>
        </p:txBody>
      </p:sp>
      <p:pic>
        <p:nvPicPr>
          <p:cNvPr id="12291"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47003"/>
            <a:ext cx="8534400" cy="5010997"/>
          </a:xfrm>
        </p:spPr>
      </p:pic>
    </p:spTree>
    <p:extLst>
      <p:ext uri="{BB962C8B-B14F-4D97-AF65-F5344CB8AC3E}">
        <p14:creationId xmlns:p14="http://schemas.microsoft.com/office/powerpoint/2010/main" val="1409724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sPD">
  <a:themeElements>
    <a:clrScheme name="Custom 33">
      <a:dk1>
        <a:sysClr val="windowText" lastClr="000000"/>
      </a:dk1>
      <a:lt1>
        <a:sysClr val="window" lastClr="FFFFFF"/>
      </a:lt1>
      <a:dk2>
        <a:srgbClr val="F2EDE2"/>
      </a:dk2>
      <a:lt2>
        <a:srgbClr val="DFD4BB"/>
      </a:lt2>
      <a:accent1>
        <a:srgbClr val="5CA3D8"/>
      </a:accent1>
      <a:accent2>
        <a:srgbClr val="0D4170"/>
      </a:accent2>
      <a:accent3>
        <a:srgbClr val="95261F"/>
      </a:accent3>
      <a:accent4>
        <a:srgbClr val="1C75BB"/>
      </a:accent4>
      <a:accent5>
        <a:srgbClr val="E6B925"/>
      </a:accent5>
      <a:accent6>
        <a:srgbClr val="439539"/>
      </a:accent6>
      <a:hlink>
        <a:srgbClr val="A5A5A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sPD</Template>
  <TotalTime>8869</TotalTime>
  <Words>7054</Words>
  <Application>Microsoft Office PowerPoint</Application>
  <PresentationFormat>On-screen Show (4:3)</PresentationFormat>
  <Paragraphs>693</Paragraphs>
  <Slides>76</Slides>
  <Notes>66</Notes>
  <HiddenSlides>4</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76</vt:i4>
      </vt:variant>
    </vt:vector>
  </HeadingPairs>
  <TitlesOfParts>
    <vt:vector size="87" baseType="lpstr">
      <vt:lpstr>ＭＳ Ｐゴシック</vt:lpstr>
      <vt:lpstr>Arial</vt:lpstr>
      <vt:lpstr>Arial Narrow</vt:lpstr>
      <vt:lpstr>Calibri</vt:lpstr>
      <vt:lpstr>Comic Sans MS</vt:lpstr>
      <vt:lpstr>Georgia</vt:lpstr>
      <vt:lpstr>Times New Roman</vt:lpstr>
      <vt:lpstr>Tw Cen MT</vt:lpstr>
      <vt:lpstr>Verdana</vt:lpstr>
      <vt:lpstr>Wingdings</vt:lpstr>
      <vt:lpstr>sPD</vt:lpstr>
      <vt:lpstr>LINK TO MOEDU-SAIL MATERIAL</vt:lpstr>
      <vt:lpstr>Survey before meeting…</vt:lpstr>
      <vt:lpstr>Participants need to bring</vt:lpstr>
      <vt:lpstr>Using Technology in Classroom Instruction</vt:lpstr>
      <vt:lpstr>Acknowledgements</vt:lpstr>
      <vt:lpstr>Norms</vt:lpstr>
      <vt:lpstr>What technology do you currently use in your classroom?</vt:lpstr>
      <vt:lpstr>Tech Tools/Websites used Personally </vt:lpstr>
      <vt:lpstr>Tech Tools/Websites currently being used in Classrooms</vt:lpstr>
      <vt:lpstr>Learner Outcomes</vt:lpstr>
      <vt:lpstr>Using Technology in Classroom Instruction Overview</vt:lpstr>
      <vt:lpstr>Why Use Technology in Classroom Instruction?</vt:lpstr>
      <vt:lpstr>Why Technology?  “Using Technology with Classroom Instruction that Works”</vt:lpstr>
      <vt:lpstr>Why Technology page 2-4</vt:lpstr>
      <vt:lpstr>Why Blogs?</vt:lpstr>
      <vt:lpstr>PowerPoint Presentation</vt:lpstr>
      <vt:lpstr>Technology in Classroom Instruction Defined</vt:lpstr>
      <vt:lpstr>National Technology Standards</vt:lpstr>
      <vt:lpstr>Today’s Meet:  The Critical Question</vt:lpstr>
      <vt:lpstr>PowerPoint Presentation</vt:lpstr>
      <vt:lpstr>21st Century Skills</vt:lpstr>
      <vt:lpstr>4 C’s of Learning and Innovation Skills</vt:lpstr>
      <vt:lpstr>Critical Thinking &amp; Problem Solving: What it means</vt:lpstr>
      <vt:lpstr>Communication: What it means</vt:lpstr>
      <vt:lpstr>Collaboration: What it means</vt:lpstr>
      <vt:lpstr>Creativity and Innovation:  What it Means</vt:lpstr>
      <vt:lpstr>Processing the Four Cs</vt:lpstr>
      <vt:lpstr>PowerPoint Presentation</vt:lpstr>
      <vt:lpstr> Information, Media, and Technology Skills</vt:lpstr>
      <vt:lpstr>Information, Media, and Technology Skills : What it means</vt:lpstr>
      <vt:lpstr>Information, Media, and Technology Skills : What it means</vt:lpstr>
      <vt:lpstr>Information, Media, and Technology Skills : What it means</vt:lpstr>
      <vt:lpstr>Processing the Information, Media, and Technology Skills</vt:lpstr>
      <vt:lpstr>Integrating Technology in Classroom Instruction</vt:lpstr>
      <vt:lpstr>Three Pyramids for Technology Integration</vt:lpstr>
      <vt:lpstr>Ease of Use</vt:lpstr>
      <vt:lpstr>Successful Implementation</vt:lpstr>
      <vt:lpstr>Ease of Use- Teachers</vt:lpstr>
      <vt:lpstr>Ease of Use- Students</vt:lpstr>
      <vt:lpstr>Digital Citizenship</vt:lpstr>
      <vt:lpstr>Four Areas of Digital Citizenship</vt:lpstr>
      <vt:lpstr>Digital Citizenship Pledge  </vt:lpstr>
      <vt:lpstr>Digital Citizenship by Grade Level</vt:lpstr>
      <vt:lpstr>Determining Age Appropriateness </vt:lpstr>
      <vt:lpstr>Determining Age Appropriateness </vt:lpstr>
      <vt:lpstr>Little Bird Tales</vt:lpstr>
      <vt:lpstr>Animoto</vt:lpstr>
      <vt:lpstr>Wordle/Tagxedo</vt:lpstr>
      <vt:lpstr>Comic Master</vt:lpstr>
      <vt:lpstr>Blogspot</vt:lpstr>
      <vt:lpstr>Tellagami</vt:lpstr>
      <vt:lpstr>Application to Classroom Instruction</vt:lpstr>
      <vt:lpstr>Putting the Pieces Together</vt:lpstr>
      <vt:lpstr>PowerPoint Presentation</vt:lpstr>
      <vt:lpstr>Effective Use of Technology in Classroom Instruction</vt:lpstr>
      <vt:lpstr>Effective Use of Technology in Classroom Instruction</vt:lpstr>
      <vt:lpstr>Effective Use of Technology in Classroom Instruction</vt:lpstr>
      <vt:lpstr>Which task is linked to a Missouri Learning Standard?</vt:lpstr>
      <vt:lpstr>Which task is linked to the 21st Century Standards?</vt:lpstr>
      <vt:lpstr>Three Pyramids for Technology Integration </vt:lpstr>
      <vt:lpstr>Planning Effective Use of Technology </vt:lpstr>
      <vt:lpstr>Grade 5 Math Example</vt:lpstr>
      <vt:lpstr>Grade 5 Math Example</vt:lpstr>
      <vt:lpstr>ELA Example  (Could be grade 4+ in English, History, Science)</vt:lpstr>
      <vt:lpstr>ELA Example  (Grade 4 Portfolio on Google Sites)</vt:lpstr>
      <vt:lpstr>Your turn…</vt:lpstr>
      <vt:lpstr>Technology in Classroom Instruction </vt:lpstr>
      <vt:lpstr>The Teacher Will:</vt:lpstr>
      <vt:lpstr>Practice Profile</vt:lpstr>
      <vt:lpstr>Fidelity Checklist</vt:lpstr>
      <vt:lpstr> Implementation</vt:lpstr>
      <vt:lpstr> Implementation</vt:lpstr>
      <vt:lpstr>Using Technology in Classroom Instruction Overview</vt:lpstr>
      <vt:lpstr>Next Steps:  Action=Results</vt:lpstr>
      <vt:lpstr>Resources for Further Learning</vt:lpstr>
      <vt:lpstr>Web Resources for Further Learning</vt:lpstr>
    </vt:vector>
  </TitlesOfParts>
  <Company>DESE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outcome from the Missouri Collaborative Work:  Improved outcomes for all students</dc:title>
  <dc:creator>pwilliam</dc:creator>
  <cp:lastModifiedBy>Lindsay, Stefanie</cp:lastModifiedBy>
  <cp:revision>444</cp:revision>
  <dcterms:created xsi:type="dcterms:W3CDTF">2013-05-24T14:25:15Z</dcterms:created>
  <dcterms:modified xsi:type="dcterms:W3CDTF">2017-09-26T16:46:51Z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LicenseID">
    <vt:lpwstr>standard&amp;commercial=n&amp;derivatives=n&amp;jurisdiction=</vt:lpwstr>
  </property>
  <property fmtid="{D5CDD505-2E9C-101B-9397-08002B2CF9AE}" pid="3" name="CreativeCommonsLicenseURL">
    <vt:lpwstr>http://creativecommons.org/licenses/by-nc-nd/4.0/</vt:lpwstr>
  </property>
  <property fmtid="{D5CDD505-2E9C-101B-9397-08002B2CF9AE}" pid="4" name="CreativeCommonsLicenseXml">
    <vt:lpwstr>&lt;?xml version="1.0" encoding="utf-8"?&gt;&lt;result&gt;&lt;license-uri&gt;http://creativecommons.org/licenses/by-nc-nd/4.0/&lt;/license-uri&gt;&lt;license-name&gt;Attribution-NonCommercial-NoDerivatives 4.0 International&lt;/license-name&gt;&lt;deprecated&gt;false&lt;/deprecated&gt;&lt;rdf&gt;&lt;rdf:RDF xml</vt:lpwstr>
  </property>
</Properties>
</file>