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 id="2147483682" r:id="rId2"/>
    <p:sldMasterId id="2147483683" r:id="rId3"/>
  </p:sldMasterIdLst>
  <p:notesMasterIdLst>
    <p:notesMasterId r:id="rId69"/>
  </p:notesMasterIdLst>
  <p:handoutMasterIdLst>
    <p:handoutMasterId r:id="rId70"/>
  </p:handoutMasterIdLst>
  <p:sldIdLst>
    <p:sldId id="328" r:id="rId4"/>
    <p:sldId id="372" r:id="rId5"/>
    <p:sldId id="329" r:id="rId6"/>
    <p:sldId id="336" r:id="rId7"/>
    <p:sldId id="256" r:id="rId8"/>
    <p:sldId id="332" r:id="rId9"/>
    <p:sldId id="257" r:id="rId10"/>
    <p:sldId id="374" r:id="rId11"/>
    <p:sldId id="258" r:id="rId12"/>
    <p:sldId id="377" r:id="rId13"/>
    <p:sldId id="334" r:id="rId14"/>
    <p:sldId id="375" r:id="rId15"/>
    <p:sldId id="262" r:id="rId16"/>
    <p:sldId id="373" r:id="rId17"/>
    <p:sldId id="264" r:id="rId18"/>
    <p:sldId id="265" r:id="rId19"/>
    <p:sldId id="266" r:id="rId20"/>
    <p:sldId id="269" r:id="rId21"/>
    <p:sldId id="279" r:id="rId22"/>
    <p:sldId id="367" r:id="rId23"/>
    <p:sldId id="358" r:id="rId24"/>
    <p:sldId id="272" r:id="rId25"/>
    <p:sldId id="273" r:id="rId26"/>
    <p:sldId id="274" r:id="rId27"/>
    <p:sldId id="275" r:id="rId28"/>
    <p:sldId id="286" r:id="rId29"/>
    <p:sldId id="287" r:id="rId30"/>
    <p:sldId id="288" r:id="rId31"/>
    <p:sldId id="348" r:id="rId32"/>
    <p:sldId id="378" r:id="rId33"/>
    <p:sldId id="290" r:id="rId34"/>
    <p:sldId id="359" r:id="rId35"/>
    <p:sldId id="360" r:id="rId36"/>
    <p:sldId id="361" r:id="rId37"/>
    <p:sldId id="362" r:id="rId38"/>
    <p:sldId id="363" r:id="rId39"/>
    <p:sldId id="364" r:id="rId40"/>
    <p:sldId id="365" r:id="rId41"/>
    <p:sldId id="368" r:id="rId42"/>
    <p:sldId id="296" r:id="rId43"/>
    <p:sldId id="297" r:id="rId44"/>
    <p:sldId id="298" r:id="rId45"/>
    <p:sldId id="349" r:id="rId46"/>
    <p:sldId id="352" r:id="rId47"/>
    <p:sldId id="299" r:id="rId48"/>
    <p:sldId id="351" r:id="rId49"/>
    <p:sldId id="291" r:id="rId50"/>
    <p:sldId id="292" r:id="rId51"/>
    <p:sldId id="293" r:id="rId52"/>
    <p:sldId id="306" r:id="rId53"/>
    <p:sldId id="309" r:id="rId54"/>
    <p:sldId id="305" r:id="rId55"/>
    <p:sldId id="310" r:id="rId56"/>
    <p:sldId id="354" r:id="rId57"/>
    <p:sldId id="356" r:id="rId58"/>
    <p:sldId id="369" r:id="rId59"/>
    <p:sldId id="357" r:id="rId60"/>
    <p:sldId id="353" r:id="rId61"/>
    <p:sldId id="316" r:id="rId62"/>
    <p:sldId id="317" r:id="rId63"/>
    <p:sldId id="315" r:id="rId64"/>
    <p:sldId id="318" r:id="rId65"/>
    <p:sldId id="376" r:id="rId66"/>
    <p:sldId id="320" r:id="rId67"/>
    <p:sldId id="335" r:id="rId68"/>
  </p:sldIdLst>
  <p:sldSz cx="9144000" cy="6858000" type="screen4x3"/>
  <p:notesSz cx="7077075" cy="9363075"/>
  <p:embeddedFontLst>
    <p:embeddedFont>
      <p:font typeface="Arial Narrow" panose="020B0606020202030204" pitchFamily="3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Questrial" panose="020B0604020202020204" charset="0"/>
      <p:regular r:id="rId79"/>
    </p:embeddedFont>
    <p:embeddedFont>
      <p:font typeface="Tw Cen MT" panose="020B0602020104020603" pitchFamily="34" charset="0"/>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tephanie Kuper"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E3B88E-3195-41B0-8D2C-E94087F14B18}">
  <a:tblStyle styleId="{6FE3B88E-3195-41B0-8D2C-E94087F14B18}"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9F0F8"/>
          </a:solidFill>
        </a:fill>
      </a:tcStyle>
    </a:wholeTbl>
    <a:band1H>
      <a:tcStyle>
        <a:tcBdr/>
        <a:fill>
          <a:solidFill>
            <a:srgbClr val="D1E0F0"/>
          </a:solidFill>
        </a:fill>
      </a:tcStyle>
    </a:band1H>
    <a:band1V>
      <a:tcStyle>
        <a:tcBdr/>
        <a:fill>
          <a:solidFill>
            <a:srgbClr val="D1E0F0"/>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783" autoAdjust="0"/>
    <p:restoredTop sz="65983" autoAdjust="0"/>
  </p:normalViewPr>
  <p:slideViewPr>
    <p:cSldViewPr snapToGrid="0">
      <p:cViewPr varScale="1">
        <p:scale>
          <a:sx n="75" d="100"/>
          <a:sy n="75" d="100"/>
        </p:scale>
        <p:origin x="223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notesMaster" Target="notesMasters/notesMaster1.xml"/><Relationship Id="rId77"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handoutMaster" Target="handoutMasters/handout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6.fntdata"/><Relationship Id="rId7" Type="http://schemas.openxmlformats.org/officeDocument/2006/relationships/slide" Target="slides/slide4.xml"/><Relationship Id="rId71" Type="http://schemas.openxmlformats.org/officeDocument/2006/relationships/font" Target="fonts/font1.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E3E81-0876-42E0-A49B-9D4F10450369}" type="doc">
      <dgm:prSet loTypeId="urn:microsoft.com/office/officeart/2005/8/layout/radial1" loCatId="relationship" qsTypeId="urn:microsoft.com/office/officeart/2005/8/quickstyle/simple1" qsCatId="simple" csTypeId="urn:microsoft.com/office/officeart/2005/8/colors/accent2_2" csCatId="accent2" phldr="1"/>
      <dgm:spPr/>
      <dgm:t>
        <a:bodyPr/>
        <a:lstStyle/>
        <a:p>
          <a:endParaRPr lang="en-US"/>
        </a:p>
      </dgm:t>
    </dgm:pt>
    <dgm:pt modelId="{AC40744E-40BD-4B92-91C2-2ADD9AA52A23}">
      <dgm:prSet phldrT="[Text]"/>
      <dgm:spPr/>
      <dgm:t>
        <a:bodyPr/>
        <a:lstStyle/>
        <a:p>
          <a:pPr algn="ctr"/>
          <a:r>
            <a:rPr lang="en-US" dirty="0"/>
            <a:t>Engaged</a:t>
          </a:r>
        </a:p>
      </dgm:t>
    </dgm:pt>
    <dgm:pt modelId="{901B2A88-2FBC-4DA7-8933-B2473247987B}" type="parTrans" cxnId="{36D5096B-D508-4CE7-9BE8-A14F41F7401B}">
      <dgm:prSet/>
      <dgm:spPr/>
      <dgm:t>
        <a:bodyPr/>
        <a:lstStyle/>
        <a:p>
          <a:pPr algn="ctr"/>
          <a:endParaRPr lang="en-US"/>
        </a:p>
      </dgm:t>
    </dgm:pt>
    <dgm:pt modelId="{8A2EDEA9-B967-4110-9EEB-E7CBFE3DDE18}" type="sibTrans" cxnId="{36D5096B-D508-4CE7-9BE8-A14F41F7401B}">
      <dgm:prSet/>
      <dgm:spPr/>
      <dgm:t>
        <a:bodyPr/>
        <a:lstStyle/>
        <a:p>
          <a:pPr algn="ctr"/>
          <a:endParaRPr lang="en-US"/>
        </a:p>
      </dgm:t>
    </dgm:pt>
    <dgm:pt modelId="{8222A0B0-F4D1-4977-9D57-14A4C0BBD1D2}">
      <dgm:prSet phldrT="[Text]"/>
      <dgm:spPr/>
      <dgm:t>
        <a:bodyPr/>
        <a:lstStyle/>
        <a:p>
          <a:pPr algn="ctr"/>
          <a:r>
            <a:rPr lang="en-US" dirty="0"/>
            <a:t>Attentive</a:t>
          </a:r>
        </a:p>
      </dgm:t>
    </dgm:pt>
    <dgm:pt modelId="{CCE6D65D-C711-4B6B-BE84-099D23E5FADF}" type="parTrans" cxnId="{6C752039-14CD-4F48-AE34-E87A93B3E03D}">
      <dgm:prSet/>
      <dgm:spPr/>
      <dgm:t>
        <a:bodyPr/>
        <a:lstStyle/>
        <a:p>
          <a:pPr algn="ctr"/>
          <a:endParaRPr lang="en-US"/>
        </a:p>
      </dgm:t>
    </dgm:pt>
    <dgm:pt modelId="{39BED063-F1B6-431D-AE94-5878E1DD89AC}" type="sibTrans" cxnId="{6C752039-14CD-4F48-AE34-E87A93B3E03D}">
      <dgm:prSet/>
      <dgm:spPr/>
      <dgm:t>
        <a:bodyPr/>
        <a:lstStyle/>
        <a:p>
          <a:pPr algn="ctr"/>
          <a:endParaRPr lang="en-US"/>
        </a:p>
      </dgm:t>
    </dgm:pt>
    <dgm:pt modelId="{0A8892E4-07CE-4284-A845-D5BBDC60DB80}">
      <dgm:prSet phldrT="[Text]"/>
      <dgm:spPr/>
      <dgm:t>
        <a:bodyPr/>
        <a:lstStyle/>
        <a:p>
          <a:pPr algn="ctr"/>
          <a:r>
            <a:rPr lang="en-US" dirty="0"/>
            <a:t>Persistent</a:t>
          </a:r>
        </a:p>
      </dgm:t>
    </dgm:pt>
    <dgm:pt modelId="{30A4C91D-3AF1-4C46-922C-730BFC510761}" type="parTrans" cxnId="{721DC605-64C8-4CC8-AB82-CD0DD14E7D44}">
      <dgm:prSet/>
      <dgm:spPr/>
      <dgm:t>
        <a:bodyPr/>
        <a:lstStyle/>
        <a:p>
          <a:pPr algn="ctr"/>
          <a:endParaRPr lang="en-US"/>
        </a:p>
      </dgm:t>
    </dgm:pt>
    <dgm:pt modelId="{B40BDB33-D5E1-4D20-921C-9E865C22F4E9}" type="sibTrans" cxnId="{721DC605-64C8-4CC8-AB82-CD0DD14E7D44}">
      <dgm:prSet/>
      <dgm:spPr/>
      <dgm:t>
        <a:bodyPr/>
        <a:lstStyle/>
        <a:p>
          <a:pPr algn="ctr"/>
          <a:endParaRPr lang="en-US"/>
        </a:p>
      </dgm:t>
    </dgm:pt>
    <dgm:pt modelId="{A09F8BB5-A5D4-408F-9755-352929767EF0}">
      <dgm:prSet phldrT="[Text]"/>
      <dgm:spPr/>
      <dgm:t>
        <a:bodyPr/>
        <a:lstStyle/>
        <a:p>
          <a:pPr algn="ctr"/>
          <a:r>
            <a:rPr lang="en-US" dirty="0"/>
            <a:t>Connected</a:t>
          </a:r>
        </a:p>
      </dgm:t>
    </dgm:pt>
    <dgm:pt modelId="{F81049CB-9836-4D1F-879C-CC5B095EC6E3}" type="parTrans" cxnId="{EF230236-6BD4-4EC0-B7BA-A8E7D14088F2}">
      <dgm:prSet/>
      <dgm:spPr/>
      <dgm:t>
        <a:bodyPr/>
        <a:lstStyle/>
        <a:p>
          <a:pPr algn="ctr"/>
          <a:endParaRPr lang="en-US"/>
        </a:p>
      </dgm:t>
    </dgm:pt>
    <dgm:pt modelId="{9F792397-3023-4886-BE87-2CA29E375BDF}" type="sibTrans" cxnId="{EF230236-6BD4-4EC0-B7BA-A8E7D14088F2}">
      <dgm:prSet/>
      <dgm:spPr/>
      <dgm:t>
        <a:bodyPr/>
        <a:lstStyle/>
        <a:p>
          <a:pPr algn="ctr"/>
          <a:endParaRPr lang="en-US"/>
        </a:p>
      </dgm:t>
    </dgm:pt>
    <dgm:pt modelId="{7B7F41A8-E139-4532-9D63-6DF183B6F2B1}">
      <dgm:prSet phldrT="[Text]"/>
      <dgm:spPr/>
      <dgm:t>
        <a:bodyPr/>
        <a:lstStyle/>
        <a:p>
          <a:pPr algn="ctr"/>
          <a:r>
            <a:rPr lang="en-US" dirty="0"/>
            <a:t>Committed</a:t>
          </a:r>
        </a:p>
      </dgm:t>
    </dgm:pt>
    <dgm:pt modelId="{2CFD8347-C0CD-4AB4-BE2C-104FD781D689}" type="parTrans" cxnId="{0D5C7005-1F28-40ED-85E3-2D2C734D6FC5}">
      <dgm:prSet/>
      <dgm:spPr/>
      <dgm:t>
        <a:bodyPr/>
        <a:lstStyle/>
        <a:p>
          <a:pPr algn="ctr"/>
          <a:endParaRPr lang="en-US"/>
        </a:p>
      </dgm:t>
    </dgm:pt>
    <dgm:pt modelId="{C077E87E-6DA2-4C43-BB06-793899C07B03}" type="sibTrans" cxnId="{0D5C7005-1F28-40ED-85E3-2D2C734D6FC5}">
      <dgm:prSet/>
      <dgm:spPr/>
      <dgm:t>
        <a:bodyPr/>
        <a:lstStyle/>
        <a:p>
          <a:pPr algn="ctr"/>
          <a:endParaRPr lang="en-US"/>
        </a:p>
      </dgm:t>
    </dgm:pt>
    <dgm:pt modelId="{C4795631-E38F-4EFA-8FDD-40BA225FF6BD}" type="pres">
      <dgm:prSet presAssocID="{4C4E3E81-0876-42E0-A49B-9D4F10450369}" presName="cycle" presStyleCnt="0">
        <dgm:presLayoutVars>
          <dgm:chMax val="1"/>
          <dgm:dir/>
          <dgm:animLvl val="ctr"/>
          <dgm:resizeHandles val="exact"/>
        </dgm:presLayoutVars>
      </dgm:prSet>
      <dgm:spPr/>
    </dgm:pt>
    <dgm:pt modelId="{8C920615-0D61-44C1-9F2B-FC55D1FAD8C8}" type="pres">
      <dgm:prSet presAssocID="{AC40744E-40BD-4B92-91C2-2ADD9AA52A23}" presName="centerShape" presStyleLbl="node0" presStyleIdx="0" presStyleCnt="1"/>
      <dgm:spPr/>
    </dgm:pt>
    <dgm:pt modelId="{46A5D6D7-23E7-4D44-B3B3-045D0DF12232}" type="pres">
      <dgm:prSet presAssocID="{CCE6D65D-C711-4B6B-BE84-099D23E5FADF}" presName="Name9" presStyleLbl="parChTrans1D2" presStyleIdx="0" presStyleCnt="4"/>
      <dgm:spPr/>
    </dgm:pt>
    <dgm:pt modelId="{BCCB9DD0-52C5-4836-A4F9-0552E3A366F4}" type="pres">
      <dgm:prSet presAssocID="{CCE6D65D-C711-4B6B-BE84-099D23E5FADF}" presName="connTx" presStyleLbl="parChTrans1D2" presStyleIdx="0" presStyleCnt="4"/>
      <dgm:spPr/>
    </dgm:pt>
    <dgm:pt modelId="{39C80C93-BD5C-4590-9E6D-CB6D3901421A}" type="pres">
      <dgm:prSet presAssocID="{8222A0B0-F4D1-4977-9D57-14A4C0BBD1D2}" presName="node" presStyleLbl="node1" presStyleIdx="0" presStyleCnt="4">
        <dgm:presLayoutVars>
          <dgm:bulletEnabled val="1"/>
        </dgm:presLayoutVars>
      </dgm:prSet>
      <dgm:spPr/>
    </dgm:pt>
    <dgm:pt modelId="{AEEEAAF5-98E7-46B8-A3DA-AD58FFE5B3E3}" type="pres">
      <dgm:prSet presAssocID="{30A4C91D-3AF1-4C46-922C-730BFC510761}" presName="Name9" presStyleLbl="parChTrans1D2" presStyleIdx="1" presStyleCnt="4"/>
      <dgm:spPr/>
    </dgm:pt>
    <dgm:pt modelId="{D96D39FE-FFD1-4A14-B974-0565343F37C2}" type="pres">
      <dgm:prSet presAssocID="{30A4C91D-3AF1-4C46-922C-730BFC510761}" presName="connTx" presStyleLbl="parChTrans1D2" presStyleIdx="1" presStyleCnt="4"/>
      <dgm:spPr/>
    </dgm:pt>
    <dgm:pt modelId="{5524FF96-6AA9-42BD-A672-AB9CA827BEA6}" type="pres">
      <dgm:prSet presAssocID="{0A8892E4-07CE-4284-A845-D5BBDC60DB80}" presName="node" presStyleLbl="node1" presStyleIdx="1" presStyleCnt="4">
        <dgm:presLayoutVars>
          <dgm:bulletEnabled val="1"/>
        </dgm:presLayoutVars>
      </dgm:prSet>
      <dgm:spPr/>
    </dgm:pt>
    <dgm:pt modelId="{6EE4C6A3-3F8D-41D6-9D4E-BF9C86A8D644}" type="pres">
      <dgm:prSet presAssocID="{F81049CB-9836-4D1F-879C-CC5B095EC6E3}" presName="Name9" presStyleLbl="parChTrans1D2" presStyleIdx="2" presStyleCnt="4"/>
      <dgm:spPr/>
    </dgm:pt>
    <dgm:pt modelId="{FE5C6FED-8024-4164-A0DE-A7EB3DA7CA21}" type="pres">
      <dgm:prSet presAssocID="{F81049CB-9836-4D1F-879C-CC5B095EC6E3}" presName="connTx" presStyleLbl="parChTrans1D2" presStyleIdx="2" presStyleCnt="4"/>
      <dgm:spPr/>
    </dgm:pt>
    <dgm:pt modelId="{A5BBF751-90AA-4F24-877D-AEF4A2471F6E}" type="pres">
      <dgm:prSet presAssocID="{A09F8BB5-A5D4-408F-9755-352929767EF0}" presName="node" presStyleLbl="node1" presStyleIdx="2" presStyleCnt="4">
        <dgm:presLayoutVars>
          <dgm:bulletEnabled val="1"/>
        </dgm:presLayoutVars>
      </dgm:prSet>
      <dgm:spPr/>
    </dgm:pt>
    <dgm:pt modelId="{85CE8BE4-D651-4B50-92CB-B355DAA7155F}" type="pres">
      <dgm:prSet presAssocID="{2CFD8347-C0CD-4AB4-BE2C-104FD781D689}" presName="Name9" presStyleLbl="parChTrans1D2" presStyleIdx="3" presStyleCnt="4"/>
      <dgm:spPr/>
    </dgm:pt>
    <dgm:pt modelId="{A6A0F2C8-BF71-4E19-85CA-83CA1687E225}" type="pres">
      <dgm:prSet presAssocID="{2CFD8347-C0CD-4AB4-BE2C-104FD781D689}" presName="connTx" presStyleLbl="parChTrans1D2" presStyleIdx="3" presStyleCnt="4"/>
      <dgm:spPr/>
    </dgm:pt>
    <dgm:pt modelId="{3A189636-A2D7-4A36-B05C-F45CB03F30C7}" type="pres">
      <dgm:prSet presAssocID="{7B7F41A8-E139-4532-9D63-6DF183B6F2B1}" presName="node" presStyleLbl="node1" presStyleIdx="3" presStyleCnt="4">
        <dgm:presLayoutVars>
          <dgm:bulletEnabled val="1"/>
        </dgm:presLayoutVars>
      </dgm:prSet>
      <dgm:spPr/>
    </dgm:pt>
  </dgm:ptLst>
  <dgm:cxnLst>
    <dgm:cxn modelId="{0D5C7005-1F28-40ED-85E3-2D2C734D6FC5}" srcId="{AC40744E-40BD-4B92-91C2-2ADD9AA52A23}" destId="{7B7F41A8-E139-4532-9D63-6DF183B6F2B1}" srcOrd="3" destOrd="0" parTransId="{2CFD8347-C0CD-4AB4-BE2C-104FD781D689}" sibTransId="{C077E87E-6DA2-4C43-BB06-793899C07B03}"/>
    <dgm:cxn modelId="{721DC605-64C8-4CC8-AB82-CD0DD14E7D44}" srcId="{AC40744E-40BD-4B92-91C2-2ADD9AA52A23}" destId="{0A8892E4-07CE-4284-A845-D5BBDC60DB80}" srcOrd="1" destOrd="0" parTransId="{30A4C91D-3AF1-4C46-922C-730BFC510761}" sibTransId="{B40BDB33-D5E1-4D20-921C-9E865C22F4E9}"/>
    <dgm:cxn modelId="{5CDDDE2F-6F65-471B-870A-3D937A095E14}" type="presOf" srcId="{A09F8BB5-A5D4-408F-9755-352929767EF0}" destId="{A5BBF751-90AA-4F24-877D-AEF4A2471F6E}" srcOrd="0" destOrd="0" presId="urn:microsoft.com/office/officeart/2005/8/layout/radial1"/>
    <dgm:cxn modelId="{EF230236-6BD4-4EC0-B7BA-A8E7D14088F2}" srcId="{AC40744E-40BD-4B92-91C2-2ADD9AA52A23}" destId="{A09F8BB5-A5D4-408F-9755-352929767EF0}" srcOrd="2" destOrd="0" parTransId="{F81049CB-9836-4D1F-879C-CC5B095EC6E3}" sibTransId="{9F792397-3023-4886-BE87-2CA29E375BDF}"/>
    <dgm:cxn modelId="{6C752039-14CD-4F48-AE34-E87A93B3E03D}" srcId="{AC40744E-40BD-4B92-91C2-2ADD9AA52A23}" destId="{8222A0B0-F4D1-4977-9D57-14A4C0BBD1D2}" srcOrd="0" destOrd="0" parTransId="{CCE6D65D-C711-4B6B-BE84-099D23E5FADF}" sibTransId="{39BED063-F1B6-431D-AE94-5878E1DD89AC}"/>
    <dgm:cxn modelId="{81E1923E-4CFB-44E1-86EB-7F644BE4AD71}" type="presOf" srcId="{8222A0B0-F4D1-4977-9D57-14A4C0BBD1D2}" destId="{39C80C93-BD5C-4590-9E6D-CB6D3901421A}" srcOrd="0" destOrd="0" presId="urn:microsoft.com/office/officeart/2005/8/layout/radial1"/>
    <dgm:cxn modelId="{E5FA5647-6BBE-4616-A80C-FDD9BD0903AF}" type="presOf" srcId="{2CFD8347-C0CD-4AB4-BE2C-104FD781D689}" destId="{A6A0F2C8-BF71-4E19-85CA-83CA1687E225}" srcOrd="1" destOrd="0" presId="urn:microsoft.com/office/officeart/2005/8/layout/radial1"/>
    <dgm:cxn modelId="{36D5096B-D508-4CE7-9BE8-A14F41F7401B}" srcId="{4C4E3E81-0876-42E0-A49B-9D4F10450369}" destId="{AC40744E-40BD-4B92-91C2-2ADD9AA52A23}" srcOrd="0" destOrd="0" parTransId="{901B2A88-2FBC-4DA7-8933-B2473247987B}" sibTransId="{8A2EDEA9-B967-4110-9EEB-E7CBFE3DDE18}"/>
    <dgm:cxn modelId="{EBB18F54-3FFC-473C-A1A7-3F797FB8FFCA}" type="presOf" srcId="{CCE6D65D-C711-4B6B-BE84-099D23E5FADF}" destId="{BCCB9DD0-52C5-4836-A4F9-0552E3A366F4}" srcOrd="1" destOrd="0" presId="urn:microsoft.com/office/officeart/2005/8/layout/radial1"/>
    <dgm:cxn modelId="{8752D756-DEDF-4B0D-B4F5-7508DD5E9188}" type="presOf" srcId="{F81049CB-9836-4D1F-879C-CC5B095EC6E3}" destId="{6EE4C6A3-3F8D-41D6-9D4E-BF9C86A8D644}" srcOrd="0" destOrd="0" presId="urn:microsoft.com/office/officeart/2005/8/layout/radial1"/>
    <dgm:cxn modelId="{A1E3838D-0A71-4DFF-8A3C-60B73F07028C}" type="presOf" srcId="{2CFD8347-C0CD-4AB4-BE2C-104FD781D689}" destId="{85CE8BE4-D651-4B50-92CB-B355DAA7155F}" srcOrd="0" destOrd="0" presId="urn:microsoft.com/office/officeart/2005/8/layout/radial1"/>
    <dgm:cxn modelId="{5E75DD92-EECA-4E3B-91AE-E63C8D7DD3B2}" type="presOf" srcId="{CCE6D65D-C711-4B6B-BE84-099D23E5FADF}" destId="{46A5D6D7-23E7-4D44-B3B3-045D0DF12232}" srcOrd="0" destOrd="0" presId="urn:microsoft.com/office/officeart/2005/8/layout/radial1"/>
    <dgm:cxn modelId="{74614D9A-B496-4CD5-9A15-FF18FDFAA2C3}" type="presOf" srcId="{F81049CB-9836-4D1F-879C-CC5B095EC6E3}" destId="{FE5C6FED-8024-4164-A0DE-A7EB3DA7CA21}" srcOrd="1" destOrd="0" presId="urn:microsoft.com/office/officeart/2005/8/layout/radial1"/>
    <dgm:cxn modelId="{41107E9D-6D25-49FB-80D4-4E2937196571}" type="presOf" srcId="{0A8892E4-07CE-4284-A845-D5BBDC60DB80}" destId="{5524FF96-6AA9-42BD-A672-AB9CA827BEA6}" srcOrd="0" destOrd="0" presId="urn:microsoft.com/office/officeart/2005/8/layout/radial1"/>
    <dgm:cxn modelId="{3E71CAC4-9375-4003-9CB8-4019FBF34ACD}" type="presOf" srcId="{30A4C91D-3AF1-4C46-922C-730BFC510761}" destId="{AEEEAAF5-98E7-46B8-A3DA-AD58FFE5B3E3}" srcOrd="0" destOrd="0" presId="urn:microsoft.com/office/officeart/2005/8/layout/radial1"/>
    <dgm:cxn modelId="{CE5174CB-C10A-4017-BC85-8F8B2BC53753}" type="presOf" srcId="{7B7F41A8-E139-4532-9D63-6DF183B6F2B1}" destId="{3A189636-A2D7-4A36-B05C-F45CB03F30C7}" srcOrd="0" destOrd="0" presId="urn:microsoft.com/office/officeart/2005/8/layout/radial1"/>
    <dgm:cxn modelId="{EA6CD9DB-BD9C-4A95-AF45-808D2BEF4B16}" type="presOf" srcId="{30A4C91D-3AF1-4C46-922C-730BFC510761}" destId="{D96D39FE-FFD1-4A14-B974-0565343F37C2}" srcOrd="1" destOrd="0" presId="urn:microsoft.com/office/officeart/2005/8/layout/radial1"/>
    <dgm:cxn modelId="{87B6C9EB-12AD-4CBE-B8E5-B40D314D1F57}" type="presOf" srcId="{4C4E3E81-0876-42E0-A49B-9D4F10450369}" destId="{C4795631-E38F-4EFA-8FDD-40BA225FF6BD}" srcOrd="0" destOrd="0" presId="urn:microsoft.com/office/officeart/2005/8/layout/radial1"/>
    <dgm:cxn modelId="{BBE727FE-0CE4-45D7-930B-E816EAD2EDF1}" type="presOf" srcId="{AC40744E-40BD-4B92-91C2-2ADD9AA52A23}" destId="{8C920615-0D61-44C1-9F2B-FC55D1FAD8C8}" srcOrd="0" destOrd="0" presId="urn:microsoft.com/office/officeart/2005/8/layout/radial1"/>
    <dgm:cxn modelId="{7BFD6DEA-1B83-48D6-AE12-5354D004E7BD}" type="presParOf" srcId="{C4795631-E38F-4EFA-8FDD-40BA225FF6BD}" destId="{8C920615-0D61-44C1-9F2B-FC55D1FAD8C8}" srcOrd="0" destOrd="0" presId="urn:microsoft.com/office/officeart/2005/8/layout/radial1"/>
    <dgm:cxn modelId="{DF7A7879-1FC5-47C5-8E5D-16726B80BDDB}" type="presParOf" srcId="{C4795631-E38F-4EFA-8FDD-40BA225FF6BD}" destId="{46A5D6D7-23E7-4D44-B3B3-045D0DF12232}" srcOrd="1" destOrd="0" presId="urn:microsoft.com/office/officeart/2005/8/layout/radial1"/>
    <dgm:cxn modelId="{2825E5D8-93C2-4F2B-8BE8-F0243BC284C2}" type="presParOf" srcId="{46A5D6D7-23E7-4D44-B3B3-045D0DF12232}" destId="{BCCB9DD0-52C5-4836-A4F9-0552E3A366F4}" srcOrd="0" destOrd="0" presId="urn:microsoft.com/office/officeart/2005/8/layout/radial1"/>
    <dgm:cxn modelId="{0B6BF71F-33A8-46A8-A7CC-8664425972E8}" type="presParOf" srcId="{C4795631-E38F-4EFA-8FDD-40BA225FF6BD}" destId="{39C80C93-BD5C-4590-9E6D-CB6D3901421A}" srcOrd="2" destOrd="0" presId="urn:microsoft.com/office/officeart/2005/8/layout/radial1"/>
    <dgm:cxn modelId="{AE1EC94C-5323-4C25-9F6D-539C6AFEA0CE}" type="presParOf" srcId="{C4795631-E38F-4EFA-8FDD-40BA225FF6BD}" destId="{AEEEAAF5-98E7-46B8-A3DA-AD58FFE5B3E3}" srcOrd="3" destOrd="0" presId="urn:microsoft.com/office/officeart/2005/8/layout/radial1"/>
    <dgm:cxn modelId="{31B3AB76-437F-4E6A-98D8-F8B828FE8B1D}" type="presParOf" srcId="{AEEEAAF5-98E7-46B8-A3DA-AD58FFE5B3E3}" destId="{D96D39FE-FFD1-4A14-B974-0565343F37C2}" srcOrd="0" destOrd="0" presId="urn:microsoft.com/office/officeart/2005/8/layout/radial1"/>
    <dgm:cxn modelId="{8CBC938B-1C37-4BEB-8C87-BEDD495CF2C6}" type="presParOf" srcId="{C4795631-E38F-4EFA-8FDD-40BA225FF6BD}" destId="{5524FF96-6AA9-42BD-A672-AB9CA827BEA6}" srcOrd="4" destOrd="0" presId="urn:microsoft.com/office/officeart/2005/8/layout/radial1"/>
    <dgm:cxn modelId="{4B3B68AF-AF1D-4135-B03B-AF18E5BF740F}" type="presParOf" srcId="{C4795631-E38F-4EFA-8FDD-40BA225FF6BD}" destId="{6EE4C6A3-3F8D-41D6-9D4E-BF9C86A8D644}" srcOrd="5" destOrd="0" presId="urn:microsoft.com/office/officeart/2005/8/layout/radial1"/>
    <dgm:cxn modelId="{D93F5FB8-CF87-43F0-8E51-D33C682FD06A}" type="presParOf" srcId="{6EE4C6A3-3F8D-41D6-9D4E-BF9C86A8D644}" destId="{FE5C6FED-8024-4164-A0DE-A7EB3DA7CA21}" srcOrd="0" destOrd="0" presId="urn:microsoft.com/office/officeart/2005/8/layout/radial1"/>
    <dgm:cxn modelId="{1C97FDE7-AD84-46B2-8669-C07D6DED8381}" type="presParOf" srcId="{C4795631-E38F-4EFA-8FDD-40BA225FF6BD}" destId="{A5BBF751-90AA-4F24-877D-AEF4A2471F6E}" srcOrd="6" destOrd="0" presId="urn:microsoft.com/office/officeart/2005/8/layout/radial1"/>
    <dgm:cxn modelId="{4A4B9F69-72EF-498B-9DEC-5728F4D84335}" type="presParOf" srcId="{C4795631-E38F-4EFA-8FDD-40BA225FF6BD}" destId="{85CE8BE4-D651-4B50-92CB-B355DAA7155F}" srcOrd="7" destOrd="0" presId="urn:microsoft.com/office/officeart/2005/8/layout/radial1"/>
    <dgm:cxn modelId="{50DEB14B-DC4F-4EC8-BA24-113820A84F09}" type="presParOf" srcId="{85CE8BE4-D651-4B50-92CB-B355DAA7155F}" destId="{A6A0F2C8-BF71-4E19-85CA-83CA1687E225}" srcOrd="0" destOrd="0" presId="urn:microsoft.com/office/officeart/2005/8/layout/radial1"/>
    <dgm:cxn modelId="{63B8A4E1-366F-45AD-AE13-7FDA4208A2EE}" type="presParOf" srcId="{C4795631-E38F-4EFA-8FDD-40BA225FF6BD}" destId="{3A189636-A2D7-4A36-B05C-F45CB03F30C7}" srcOrd="8"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920615-0D61-44C1-9F2B-FC55D1FAD8C8}">
      <dsp:nvSpPr>
        <dsp:cNvPr id="0" name=""/>
        <dsp:cNvSpPr/>
      </dsp:nvSpPr>
      <dsp:spPr>
        <a:xfrm>
          <a:off x="2823391" y="1794691"/>
          <a:ext cx="1363616" cy="136361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Engaged</a:t>
          </a:r>
        </a:p>
      </dsp:txBody>
      <dsp:txXfrm>
        <a:off x="3023088" y="1994388"/>
        <a:ext cx="964222" cy="964222"/>
      </dsp:txXfrm>
    </dsp:sp>
    <dsp:sp modelId="{46A5D6D7-23E7-4D44-B3B3-045D0DF12232}">
      <dsp:nvSpPr>
        <dsp:cNvPr id="0" name=""/>
        <dsp:cNvSpPr/>
      </dsp:nvSpPr>
      <dsp:spPr>
        <a:xfrm rot="16200000">
          <a:off x="3299363" y="1571349"/>
          <a:ext cx="411672" cy="35012"/>
        </a:xfrm>
        <a:custGeom>
          <a:avLst/>
          <a:gdLst/>
          <a:ahLst/>
          <a:cxnLst/>
          <a:rect l="0" t="0" r="0" b="0"/>
          <a:pathLst>
            <a:path>
              <a:moveTo>
                <a:pt x="0" y="17506"/>
              </a:moveTo>
              <a:lnTo>
                <a:pt x="411672" y="1750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4908" y="1578563"/>
        <a:ext cx="20583" cy="20583"/>
      </dsp:txXfrm>
    </dsp:sp>
    <dsp:sp modelId="{39C80C93-BD5C-4590-9E6D-CB6D3901421A}">
      <dsp:nvSpPr>
        <dsp:cNvPr id="0" name=""/>
        <dsp:cNvSpPr/>
      </dsp:nvSpPr>
      <dsp:spPr>
        <a:xfrm>
          <a:off x="2823391" y="19403"/>
          <a:ext cx="1363616" cy="136361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Attentive</a:t>
          </a:r>
        </a:p>
      </dsp:txBody>
      <dsp:txXfrm>
        <a:off x="3023088" y="219100"/>
        <a:ext cx="964222" cy="964222"/>
      </dsp:txXfrm>
    </dsp:sp>
    <dsp:sp modelId="{AEEEAAF5-98E7-46B8-A3DA-AD58FFE5B3E3}">
      <dsp:nvSpPr>
        <dsp:cNvPr id="0" name=""/>
        <dsp:cNvSpPr/>
      </dsp:nvSpPr>
      <dsp:spPr>
        <a:xfrm>
          <a:off x="4187008" y="2458993"/>
          <a:ext cx="411672" cy="35012"/>
        </a:xfrm>
        <a:custGeom>
          <a:avLst/>
          <a:gdLst/>
          <a:ahLst/>
          <a:cxnLst/>
          <a:rect l="0" t="0" r="0" b="0"/>
          <a:pathLst>
            <a:path>
              <a:moveTo>
                <a:pt x="0" y="17506"/>
              </a:moveTo>
              <a:lnTo>
                <a:pt x="411672" y="1750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382552" y="2466208"/>
        <a:ext cx="20583" cy="20583"/>
      </dsp:txXfrm>
    </dsp:sp>
    <dsp:sp modelId="{5524FF96-6AA9-42BD-A672-AB9CA827BEA6}">
      <dsp:nvSpPr>
        <dsp:cNvPr id="0" name=""/>
        <dsp:cNvSpPr/>
      </dsp:nvSpPr>
      <dsp:spPr>
        <a:xfrm>
          <a:off x="4598680" y="1794691"/>
          <a:ext cx="1363616" cy="136361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Persistent</a:t>
          </a:r>
        </a:p>
      </dsp:txBody>
      <dsp:txXfrm>
        <a:off x="4798377" y="1994388"/>
        <a:ext cx="964222" cy="964222"/>
      </dsp:txXfrm>
    </dsp:sp>
    <dsp:sp modelId="{6EE4C6A3-3F8D-41D6-9D4E-BF9C86A8D644}">
      <dsp:nvSpPr>
        <dsp:cNvPr id="0" name=""/>
        <dsp:cNvSpPr/>
      </dsp:nvSpPr>
      <dsp:spPr>
        <a:xfrm rot="5400000">
          <a:off x="3299363" y="3346638"/>
          <a:ext cx="411672" cy="35012"/>
        </a:xfrm>
        <a:custGeom>
          <a:avLst/>
          <a:gdLst/>
          <a:ahLst/>
          <a:cxnLst/>
          <a:rect l="0" t="0" r="0" b="0"/>
          <a:pathLst>
            <a:path>
              <a:moveTo>
                <a:pt x="0" y="17506"/>
              </a:moveTo>
              <a:lnTo>
                <a:pt x="411672" y="1750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494908" y="3353852"/>
        <a:ext cx="20583" cy="20583"/>
      </dsp:txXfrm>
    </dsp:sp>
    <dsp:sp modelId="{A5BBF751-90AA-4F24-877D-AEF4A2471F6E}">
      <dsp:nvSpPr>
        <dsp:cNvPr id="0" name=""/>
        <dsp:cNvSpPr/>
      </dsp:nvSpPr>
      <dsp:spPr>
        <a:xfrm>
          <a:off x="2823391" y="3569980"/>
          <a:ext cx="1363616" cy="136361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Connected</a:t>
          </a:r>
        </a:p>
      </dsp:txBody>
      <dsp:txXfrm>
        <a:off x="3023088" y="3769677"/>
        <a:ext cx="964222" cy="964222"/>
      </dsp:txXfrm>
    </dsp:sp>
    <dsp:sp modelId="{85CE8BE4-D651-4B50-92CB-B355DAA7155F}">
      <dsp:nvSpPr>
        <dsp:cNvPr id="0" name=""/>
        <dsp:cNvSpPr/>
      </dsp:nvSpPr>
      <dsp:spPr>
        <a:xfrm rot="10800000">
          <a:off x="2411719" y="2458993"/>
          <a:ext cx="411672" cy="35012"/>
        </a:xfrm>
        <a:custGeom>
          <a:avLst/>
          <a:gdLst/>
          <a:ahLst/>
          <a:cxnLst/>
          <a:rect l="0" t="0" r="0" b="0"/>
          <a:pathLst>
            <a:path>
              <a:moveTo>
                <a:pt x="0" y="17506"/>
              </a:moveTo>
              <a:lnTo>
                <a:pt x="411672" y="17506"/>
              </a:lnTo>
            </a:path>
          </a:pathLst>
        </a:cu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2607263" y="2466208"/>
        <a:ext cx="20583" cy="20583"/>
      </dsp:txXfrm>
    </dsp:sp>
    <dsp:sp modelId="{3A189636-A2D7-4A36-B05C-F45CB03F30C7}">
      <dsp:nvSpPr>
        <dsp:cNvPr id="0" name=""/>
        <dsp:cNvSpPr/>
      </dsp:nvSpPr>
      <dsp:spPr>
        <a:xfrm>
          <a:off x="1048103" y="1794691"/>
          <a:ext cx="1363616" cy="1363616"/>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Committed</a:t>
          </a:r>
        </a:p>
      </dsp:txBody>
      <dsp:txXfrm>
        <a:off x="1247800" y="1994388"/>
        <a:ext cx="964222" cy="964222"/>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66032" cy="469431"/>
          </a:xfrm>
          <a:prstGeom prst="rect">
            <a:avLst/>
          </a:prstGeom>
        </p:spPr>
        <p:txBody>
          <a:bodyPr vert="horz" lIns="92428" tIns="46214" rIns="92428" bIns="46214" rtlCol="0"/>
          <a:lstStyle>
            <a:lvl1pPr algn="l">
              <a:defRPr sz="1200"/>
            </a:lvl1pPr>
          </a:lstStyle>
          <a:p>
            <a:endParaRPr lang="en-US"/>
          </a:p>
        </p:txBody>
      </p:sp>
      <p:sp>
        <p:nvSpPr>
          <p:cNvPr id="3" name="Date Placeholder 2"/>
          <p:cNvSpPr>
            <a:spLocks noGrp="1"/>
          </p:cNvSpPr>
          <p:nvPr>
            <p:ph type="dt" sz="quarter" idx="1"/>
          </p:nvPr>
        </p:nvSpPr>
        <p:spPr>
          <a:xfrm>
            <a:off x="4009427" y="1"/>
            <a:ext cx="3066032" cy="469431"/>
          </a:xfrm>
          <a:prstGeom prst="rect">
            <a:avLst/>
          </a:prstGeom>
        </p:spPr>
        <p:txBody>
          <a:bodyPr vert="horz" lIns="92428" tIns="46214" rIns="92428" bIns="46214" rtlCol="0"/>
          <a:lstStyle>
            <a:lvl1pPr algn="r">
              <a:defRPr sz="1200"/>
            </a:lvl1pPr>
          </a:lstStyle>
          <a:p>
            <a:fld id="{704451B6-068C-4EA6-87EB-780E0AFE1AEF}" type="datetimeFigureOut">
              <a:rPr lang="en-US" smtClean="0"/>
              <a:t>7/8/2020</a:t>
            </a:fld>
            <a:endParaRPr lang="en-US"/>
          </a:p>
        </p:txBody>
      </p:sp>
      <p:sp>
        <p:nvSpPr>
          <p:cNvPr id="4" name="Footer Placeholder 3"/>
          <p:cNvSpPr>
            <a:spLocks noGrp="1"/>
          </p:cNvSpPr>
          <p:nvPr>
            <p:ph type="ftr" sz="quarter" idx="2"/>
          </p:nvPr>
        </p:nvSpPr>
        <p:spPr>
          <a:xfrm>
            <a:off x="1" y="8893644"/>
            <a:ext cx="3066032" cy="469431"/>
          </a:xfrm>
          <a:prstGeom prst="rect">
            <a:avLst/>
          </a:prstGeom>
        </p:spPr>
        <p:txBody>
          <a:bodyPr vert="horz" lIns="92428" tIns="46214" rIns="92428" bIns="46214" rtlCol="0" anchor="b"/>
          <a:lstStyle>
            <a:lvl1pPr algn="l">
              <a:defRPr sz="1200"/>
            </a:lvl1pPr>
          </a:lstStyle>
          <a:p>
            <a:endParaRPr lang="en-US"/>
          </a:p>
        </p:txBody>
      </p:sp>
      <p:sp>
        <p:nvSpPr>
          <p:cNvPr id="5" name="Slide Number Placeholder 4"/>
          <p:cNvSpPr>
            <a:spLocks noGrp="1"/>
          </p:cNvSpPr>
          <p:nvPr>
            <p:ph type="sldNum" sz="quarter" idx="3"/>
          </p:nvPr>
        </p:nvSpPr>
        <p:spPr>
          <a:xfrm>
            <a:off x="4009427" y="8893644"/>
            <a:ext cx="3066032" cy="469431"/>
          </a:xfrm>
          <a:prstGeom prst="rect">
            <a:avLst/>
          </a:prstGeom>
        </p:spPr>
        <p:txBody>
          <a:bodyPr vert="horz" lIns="92428" tIns="46214" rIns="92428" bIns="46214" rtlCol="0" anchor="b"/>
          <a:lstStyle>
            <a:lvl1pPr algn="r">
              <a:defRPr sz="1200"/>
            </a:lvl1pPr>
          </a:lstStyle>
          <a:p>
            <a:fld id="{64EC7322-13D6-4F20-A2A6-7A7B504077D3}" type="slidenum">
              <a:rPr lang="en-US" smtClean="0"/>
              <a:t>‹#›</a:t>
            </a:fld>
            <a:endParaRPr lang="en-US"/>
          </a:p>
        </p:txBody>
      </p:sp>
    </p:spTree>
    <p:extLst>
      <p:ext uri="{BB962C8B-B14F-4D97-AF65-F5344CB8AC3E}">
        <p14:creationId xmlns:p14="http://schemas.microsoft.com/office/powerpoint/2010/main" val="305823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3066731" cy="468153"/>
          </a:xfrm>
          <a:prstGeom prst="rect">
            <a:avLst/>
          </a:prstGeom>
          <a:noFill/>
          <a:ln>
            <a:noFill/>
          </a:ln>
        </p:spPr>
        <p:txBody>
          <a:bodyPr lIns="92412" tIns="92412" rIns="92412" bIns="92412" anchor="t"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62138"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24276"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86413"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48551"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310689" marR="0" lvl="5" indent="0" algn="l" rtl="0">
              <a:spcBef>
                <a:spcPts val="0"/>
              </a:spcBef>
              <a:buNone/>
              <a:defRPr sz="1800" b="0" i="0" u="none" strike="noStrike" cap="none">
                <a:solidFill>
                  <a:schemeClr val="dk1"/>
                </a:solidFill>
                <a:latin typeface="Arial"/>
                <a:ea typeface="Arial"/>
                <a:cs typeface="Arial"/>
                <a:sym typeface="Arial"/>
              </a:defRPr>
            </a:lvl6pPr>
            <a:lvl7pPr marL="2772827" marR="0" lvl="6" indent="0" algn="l" rtl="0">
              <a:spcBef>
                <a:spcPts val="0"/>
              </a:spcBef>
              <a:buNone/>
              <a:defRPr sz="1800" b="0" i="0" u="none" strike="noStrike" cap="none">
                <a:solidFill>
                  <a:schemeClr val="dk1"/>
                </a:solidFill>
                <a:latin typeface="Arial"/>
                <a:ea typeface="Arial"/>
                <a:cs typeface="Arial"/>
                <a:sym typeface="Arial"/>
              </a:defRPr>
            </a:lvl7pPr>
            <a:lvl8pPr marL="3234964" marR="0" lvl="7" indent="0" algn="l" rtl="0">
              <a:spcBef>
                <a:spcPts val="0"/>
              </a:spcBef>
              <a:buNone/>
              <a:defRPr sz="1800" b="0" i="0" u="none" strike="noStrike" cap="none">
                <a:solidFill>
                  <a:schemeClr val="dk1"/>
                </a:solidFill>
                <a:latin typeface="Arial"/>
                <a:ea typeface="Arial"/>
                <a:cs typeface="Arial"/>
                <a:sym typeface="Arial"/>
              </a:defRPr>
            </a:lvl8pPr>
            <a:lvl9pPr marL="3697102"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4008706" y="0"/>
            <a:ext cx="3066731" cy="468153"/>
          </a:xfrm>
          <a:prstGeom prst="rect">
            <a:avLst/>
          </a:prstGeom>
          <a:noFill/>
          <a:ln>
            <a:noFill/>
          </a:ln>
        </p:spPr>
        <p:txBody>
          <a:bodyPr lIns="92412" tIns="92412" rIns="92412" bIns="92412" anchor="t" anchorCtr="0"/>
          <a:lstStyle>
            <a:lvl1pPr marL="0" marR="0" lvl="0" indent="0" algn="r" rtl="0">
              <a:spcBef>
                <a:spcPts val="0"/>
              </a:spcBef>
              <a:spcAft>
                <a:spcPts val="0"/>
              </a:spcAft>
              <a:buNone/>
              <a:defRPr sz="1200" b="0" i="0" u="none" strike="noStrike" cap="none">
                <a:solidFill>
                  <a:schemeClr val="dk1"/>
                </a:solidFill>
                <a:latin typeface="Calibri"/>
                <a:ea typeface="Calibri"/>
                <a:cs typeface="Calibri"/>
                <a:sym typeface="Calibri"/>
              </a:defRPr>
            </a:lvl1pPr>
            <a:lvl2pPr marL="462138"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24276"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86413"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48551"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310689" marR="0" lvl="5" indent="0" algn="l" rtl="0">
              <a:spcBef>
                <a:spcPts val="0"/>
              </a:spcBef>
              <a:buNone/>
              <a:defRPr sz="1800" b="0" i="0" u="none" strike="noStrike" cap="none">
                <a:solidFill>
                  <a:schemeClr val="dk1"/>
                </a:solidFill>
                <a:latin typeface="Arial"/>
                <a:ea typeface="Arial"/>
                <a:cs typeface="Arial"/>
                <a:sym typeface="Arial"/>
              </a:defRPr>
            </a:lvl6pPr>
            <a:lvl7pPr marL="2772827" marR="0" lvl="6" indent="0" algn="l" rtl="0">
              <a:spcBef>
                <a:spcPts val="0"/>
              </a:spcBef>
              <a:buNone/>
              <a:defRPr sz="1800" b="0" i="0" u="none" strike="noStrike" cap="none">
                <a:solidFill>
                  <a:schemeClr val="dk1"/>
                </a:solidFill>
                <a:latin typeface="Arial"/>
                <a:ea typeface="Arial"/>
                <a:cs typeface="Arial"/>
                <a:sym typeface="Arial"/>
              </a:defRPr>
            </a:lvl7pPr>
            <a:lvl8pPr marL="3234964" marR="0" lvl="7" indent="0" algn="l" rtl="0">
              <a:spcBef>
                <a:spcPts val="0"/>
              </a:spcBef>
              <a:buNone/>
              <a:defRPr sz="1800" b="0" i="0" u="none" strike="noStrike" cap="none">
                <a:solidFill>
                  <a:schemeClr val="dk1"/>
                </a:solidFill>
                <a:latin typeface="Arial"/>
                <a:ea typeface="Arial"/>
                <a:cs typeface="Arial"/>
                <a:sym typeface="Arial"/>
              </a:defRPr>
            </a:lvl8pPr>
            <a:lvl9pPr marL="3697102"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7707" y="4447462"/>
            <a:ext cx="5661659" cy="4213384"/>
          </a:xfrm>
          <a:prstGeom prst="rect">
            <a:avLst/>
          </a:prstGeom>
          <a:noFill/>
          <a:ln>
            <a:noFill/>
          </a:ln>
        </p:spPr>
        <p:txBody>
          <a:bodyPr lIns="92412" tIns="92412" rIns="92412" bIns="92412" anchor="t" anchorCtr="0"/>
          <a:lstStyle>
            <a:lvl1pPr marL="0" marR="0" lvl="0" indent="0" algn="l" rtl="0">
              <a:spcBef>
                <a:spcPts val="360"/>
              </a:spcBef>
              <a:spcAft>
                <a:spcPts val="0"/>
              </a:spcAft>
              <a:buNone/>
              <a:defRPr sz="1200" b="0" i="0" u="none" strike="noStrike" cap="none">
                <a:solidFill>
                  <a:schemeClr val="dk1"/>
                </a:solidFill>
                <a:latin typeface="Calibri"/>
                <a:ea typeface="Calibri"/>
                <a:cs typeface="Calibri"/>
                <a:sym typeface="Calibri"/>
              </a:defRPr>
            </a:lvl1pPr>
            <a:lvl2pPr marL="457200" marR="0" lvl="1" indent="0" algn="l" rtl="0">
              <a:spcBef>
                <a:spcPts val="360"/>
              </a:spcBef>
              <a:spcAft>
                <a:spcPts val="0"/>
              </a:spcAft>
              <a:buNone/>
              <a:defRPr sz="1200" b="0" i="0" u="none" strike="noStrike" cap="none">
                <a:solidFill>
                  <a:schemeClr val="dk1"/>
                </a:solidFill>
                <a:latin typeface="Calibri"/>
                <a:ea typeface="Calibri"/>
                <a:cs typeface="Calibri"/>
                <a:sym typeface="Calibri"/>
              </a:defRPr>
            </a:lvl2pPr>
            <a:lvl3pPr marL="914400" marR="0" lvl="2" indent="0" algn="l" rtl="0">
              <a:spcBef>
                <a:spcPts val="360"/>
              </a:spcBef>
              <a:spcAft>
                <a:spcPts val="0"/>
              </a:spcAft>
              <a:buNone/>
              <a:defRPr sz="1200" b="0" i="0" u="none" strike="noStrike" cap="none">
                <a:solidFill>
                  <a:schemeClr val="dk1"/>
                </a:solidFill>
                <a:latin typeface="Calibri"/>
                <a:ea typeface="Calibri"/>
                <a:cs typeface="Calibri"/>
                <a:sym typeface="Calibri"/>
              </a:defRPr>
            </a:lvl3pPr>
            <a:lvl4pPr marL="1371600" marR="0" lvl="3" indent="0" algn="l" rtl="0">
              <a:spcBef>
                <a:spcPts val="360"/>
              </a:spcBef>
              <a:spcAft>
                <a:spcPts val="0"/>
              </a:spcAft>
              <a:buNone/>
              <a:defRPr sz="1200" b="0" i="0" u="none" strike="noStrike" cap="none">
                <a:solidFill>
                  <a:schemeClr val="dk1"/>
                </a:solidFill>
                <a:latin typeface="Calibri"/>
                <a:ea typeface="Calibri"/>
                <a:cs typeface="Calibri"/>
                <a:sym typeface="Calibri"/>
              </a:defRPr>
            </a:lvl4pPr>
            <a:lvl5pPr marL="1828800" marR="0" lvl="4" indent="0" algn="l" rtl="0">
              <a:spcBef>
                <a:spcPts val="360"/>
              </a:spcBef>
              <a:spcAft>
                <a:spcPts val="0"/>
              </a:spcAft>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893296"/>
            <a:ext cx="3066731" cy="468153"/>
          </a:xfrm>
          <a:prstGeom prst="rect">
            <a:avLst/>
          </a:prstGeom>
          <a:noFill/>
          <a:ln>
            <a:noFill/>
          </a:ln>
        </p:spPr>
        <p:txBody>
          <a:bodyPr lIns="92412" tIns="92412" rIns="92412" bIns="92412" anchor="b" anchorCtr="0"/>
          <a:lstStyle>
            <a:lvl1pPr marL="0" marR="0" lvl="0" indent="0" algn="l" rtl="0">
              <a:spcBef>
                <a:spcPts val="0"/>
              </a:spcBef>
              <a:spcAft>
                <a:spcPts val="0"/>
              </a:spcAft>
              <a:buNone/>
              <a:defRPr sz="1200" b="0" i="0" u="none" strike="noStrike" cap="none">
                <a:solidFill>
                  <a:schemeClr val="dk1"/>
                </a:solidFill>
                <a:latin typeface="Calibri"/>
                <a:ea typeface="Calibri"/>
                <a:cs typeface="Calibri"/>
                <a:sym typeface="Calibri"/>
              </a:defRPr>
            </a:lvl1pPr>
            <a:lvl2pPr marL="462138"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24276"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86413"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48551"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310689" marR="0" lvl="5" indent="0" algn="l" rtl="0">
              <a:spcBef>
                <a:spcPts val="0"/>
              </a:spcBef>
              <a:buNone/>
              <a:defRPr sz="1800" b="0" i="0" u="none" strike="noStrike" cap="none">
                <a:solidFill>
                  <a:schemeClr val="dk1"/>
                </a:solidFill>
                <a:latin typeface="Arial"/>
                <a:ea typeface="Arial"/>
                <a:cs typeface="Arial"/>
                <a:sym typeface="Arial"/>
              </a:defRPr>
            </a:lvl6pPr>
            <a:lvl7pPr marL="2772827" marR="0" lvl="6" indent="0" algn="l" rtl="0">
              <a:spcBef>
                <a:spcPts val="0"/>
              </a:spcBef>
              <a:buNone/>
              <a:defRPr sz="1800" b="0" i="0" u="none" strike="noStrike" cap="none">
                <a:solidFill>
                  <a:schemeClr val="dk1"/>
                </a:solidFill>
                <a:latin typeface="Arial"/>
                <a:ea typeface="Arial"/>
                <a:cs typeface="Arial"/>
                <a:sym typeface="Arial"/>
              </a:defRPr>
            </a:lvl7pPr>
            <a:lvl8pPr marL="3234964" marR="0" lvl="7" indent="0" algn="l" rtl="0">
              <a:spcBef>
                <a:spcPts val="0"/>
              </a:spcBef>
              <a:buNone/>
              <a:defRPr sz="1800" b="0" i="0" u="none" strike="noStrike" cap="none">
                <a:solidFill>
                  <a:schemeClr val="dk1"/>
                </a:solidFill>
                <a:latin typeface="Arial"/>
                <a:ea typeface="Arial"/>
                <a:cs typeface="Arial"/>
                <a:sym typeface="Arial"/>
              </a:defRPr>
            </a:lvl8pPr>
            <a:lvl9pPr marL="3697102"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2399950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visible-learning.org/hattie-ranking-influences-effect-sizes-learning-achievement/"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dese.mo.gov/sites/default/files/TeacherStandards.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b4Id1CTQpks&amp;feature=youtu.b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edutopia.org/blog/ignite-student-engagement-roadmap-learning-john-mccarthy"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edutopia.org/blog/engage-with-7x-the-effect-todd-finley"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www.youtube.com/watch?v=sD7CZL9PpF4"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youtu.be/zrR-KIoggf4"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normAutofit fontScale="47500" lnSpcReduction="20000"/>
          </a:bodyPr>
          <a:lstStyle/>
          <a:p>
            <a:r>
              <a:rPr lang="en-US" b="1" dirty="0"/>
              <a:t>To Know: </a:t>
            </a:r>
            <a:r>
              <a:rPr lang="en-US" b="0" dirty="0"/>
              <a:t>The Engaging Student Learners package is divided into four sections:</a:t>
            </a:r>
          </a:p>
          <a:p>
            <a:pPr marL="685800" lvl="1" indent="-228600">
              <a:buFont typeface="+mj-lt"/>
              <a:buAutoNum type="arabicPeriod"/>
            </a:pPr>
            <a:r>
              <a:rPr lang="en-US" b="0" dirty="0"/>
              <a:t>Defining Engagement</a:t>
            </a:r>
          </a:p>
          <a:p>
            <a:pPr marL="685800" lvl="1" indent="-228600">
              <a:buFont typeface="+mj-lt"/>
              <a:buAutoNum type="arabicPeriod"/>
            </a:pPr>
            <a:r>
              <a:rPr lang="en-US" b="0" dirty="0"/>
              <a:t>Motivating Students Leads to Engagement</a:t>
            </a:r>
          </a:p>
          <a:p>
            <a:pPr marL="685800" lvl="1" indent="-228600">
              <a:buFont typeface="+mj-lt"/>
              <a:buAutoNum type="arabicPeriod"/>
            </a:pPr>
            <a:r>
              <a:rPr lang="en-US" b="0" dirty="0"/>
              <a:t>Identifying Qualities of Engagement</a:t>
            </a:r>
          </a:p>
          <a:p>
            <a:pPr marL="685800" lvl="1" indent="-228600">
              <a:buFont typeface="+mj-lt"/>
              <a:buAutoNum type="arabicPeriod"/>
            </a:pPr>
            <a:r>
              <a:rPr lang="en-US" b="0" dirty="0"/>
              <a:t>Enhance Lessons Using Strategies for Engaging Student Learners</a:t>
            </a:r>
          </a:p>
          <a:p>
            <a:r>
              <a:rPr lang="en-US" b="0" dirty="0"/>
              <a:t> </a:t>
            </a:r>
          </a:p>
          <a:p>
            <a:r>
              <a:rPr lang="en-US" b="0" dirty="0"/>
              <a:t>The CW Content Fidelity Checklist aligned to each learning package includes all critical items for a training session. The CW HQPD Training Checklist and Coaching Checklist contain process elements to be used as guidance when designing, revising, or coaching high quality professional development. </a:t>
            </a:r>
          </a:p>
          <a:p>
            <a:r>
              <a:rPr lang="en-US" b="0" dirty="0"/>
              <a:t> </a:t>
            </a:r>
          </a:p>
          <a:p>
            <a:r>
              <a:rPr lang="en-US" b="1" dirty="0"/>
              <a:t>Important notes:</a:t>
            </a:r>
          </a:p>
          <a:p>
            <a:r>
              <a:rPr lang="en-US" b="0" dirty="0"/>
              <a:t> </a:t>
            </a:r>
          </a:p>
          <a:p>
            <a:pPr lvl="0"/>
            <a:r>
              <a:rPr lang="en-US" b="0" dirty="0"/>
              <a:t>A script of presenter notes is included in the PowerPoint. Background information for the presenter is shown as “</a:t>
            </a:r>
            <a:r>
              <a:rPr lang="en-US" b="1" dirty="0"/>
              <a:t>To Know</a:t>
            </a:r>
            <a:r>
              <a:rPr lang="en-US" b="0" dirty="0"/>
              <a:t>.” Statements to be shared with participants are shown as “</a:t>
            </a:r>
            <a:r>
              <a:rPr lang="en-US" b="1" dirty="0"/>
              <a:t>To Say</a:t>
            </a:r>
            <a:r>
              <a:rPr lang="en-US" b="0" dirty="0"/>
              <a:t>.” In some instances, the “</a:t>
            </a:r>
            <a:r>
              <a:rPr lang="en-US" b="1" dirty="0"/>
              <a:t>To Know/To Say</a:t>
            </a:r>
            <a:r>
              <a:rPr lang="en-US" b="0" dirty="0"/>
              <a:t>” are the same material. For fidelity of content and consistency among presenters, the “</a:t>
            </a:r>
            <a:r>
              <a:rPr lang="en-US" b="1" dirty="0"/>
              <a:t>To Say</a:t>
            </a:r>
            <a:r>
              <a:rPr lang="en-US" b="0" dirty="0"/>
              <a:t>” information should be presented with minimal paraphrasing. The presenter notes also include “</a:t>
            </a:r>
            <a:r>
              <a:rPr lang="en-US" b="1" dirty="0"/>
              <a:t>To Do</a:t>
            </a:r>
            <a:r>
              <a:rPr lang="en-US" b="0" dirty="0"/>
              <a:t>” prompts and cues for “</a:t>
            </a:r>
            <a:r>
              <a:rPr lang="en-US" b="1" dirty="0"/>
              <a:t>Handouts</a:t>
            </a:r>
            <a:r>
              <a:rPr lang="en-US" b="0" dirty="0"/>
              <a:t>”.</a:t>
            </a:r>
          </a:p>
          <a:p>
            <a:r>
              <a:rPr lang="en-US" b="0" dirty="0"/>
              <a:t> </a:t>
            </a:r>
          </a:p>
          <a:p>
            <a:pPr lvl="0"/>
            <a:r>
              <a:rPr lang="en-US" b="0" dirty="0"/>
              <a:t>A presenter may add slides to supplement the content. For example, a slide of essential questions may be added since only objectives have been included. </a:t>
            </a:r>
          </a:p>
          <a:p>
            <a:r>
              <a:rPr lang="en-US" b="0" dirty="0"/>
              <a:t> </a:t>
            </a:r>
          </a:p>
          <a:p>
            <a:pPr lvl="0"/>
            <a:r>
              <a:rPr lang="en-US" b="0" dirty="0"/>
              <a:t>A presenter may choose to differentiate a presentation to meet the needs of the participants. For example, another form may be substituted for the Next Steps template if the district or building already uses a similar form or protocol.</a:t>
            </a:r>
          </a:p>
          <a:p>
            <a:r>
              <a:rPr lang="en-US" b="0" dirty="0"/>
              <a:t> </a:t>
            </a:r>
          </a:p>
          <a:p>
            <a:pPr lvl="0"/>
            <a:r>
              <a:rPr lang="en-US" b="0" dirty="0"/>
              <a:t>Additional activities, examples, videos, etc. are</a:t>
            </a:r>
            <a:r>
              <a:rPr lang="en-US" b="0" baseline="0" dirty="0"/>
              <a:t> being developed.</a:t>
            </a:r>
            <a:r>
              <a:rPr lang="en-US" b="0" dirty="0"/>
              <a:t> A presenter may interchange the additional material for the corresponding PowerPoint content.</a:t>
            </a:r>
          </a:p>
          <a:p>
            <a:r>
              <a:rPr lang="en-US" b="0" dirty="0"/>
              <a:t>  </a:t>
            </a:r>
          </a:p>
          <a:p>
            <a:pPr lvl="0"/>
            <a:r>
              <a:rPr lang="en-US" b="0" dirty="0"/>
              <a:t>An Implementation Fidelity Checklist is available for frequent monitoring by a teacher or observer. </a:t>
            </a:r>
          </a:p>
          <a:p>
            <a:r>
              <a:rPr lang="en-US" b="0" dirty="0"/>
              <a:t> </a:t>
            </a:r>
          </a:p>
          <a:p>
            <a:pPr lvl="0"/>
            <a:r>
              <a:rPr lang="en-US" b="0" dirty="0"/>
              <a:t>A print Practice Profile and an electronic Self-Assessment Practice Profile (SAPP) tool are available for use by individuals, teams, or schools for periodic self-assessment and monitoring of implementation of practice or to identify training or coaching needs.</a:t>
            </a:r>
          </a:p>
          <a:p>
            <a:r>
              <a:rPr lang="en-US" b="0" dirty="0"/>
              <a:t> </a:t>
            </a:r>
          </a:p>
          <a:p>
            <a:pPr lvl="0"/>
            <a:r>
              <a:rPr lang="en-US" b="0" dirty="0"/>
              <a:t>The presenter should download onto a hard drive or a flash drive any video intended for use in a training. The links shown on slides may not be able to be accessed online at the school sites.</a:t>
            </a:r>
          </a:p>
          <a:p>
            <a:r>
              <a:rPr lang="en-US" b="0" dirty="0"/>
              <a:t> </a:t>
            </a:r>
          </a:p>
          <a:p>
            <a:pPr lvl="0"/>
            <a:r>
              <a:rPr lang="en-US" b="0" dirty="0"/>
              <a:t>Breaks should be inserted at the discretion of the presenter based on the needs of participants.</a:t>
            </a:r>
          </a:p>
        </p:txBody>
      </p:sp>
      <p:sp>
        <p:nvSpPr>
          <p:cNvPr id="4" name="Slide Number Placeholder 3"/>
          <p:cNvSpPr>
            <a:spLocks noGrp="1"/>
          </p:cNvSpPr>
          <p:nvPr>
            <p:ph type="sldNum" sz="quarter" idx="10"/>
          </p:nvPr>
        </p:nvSpPr>
        <p:spPr/>
        <p:txBody>
          <a:bodyPr/>
          <a:lstStyle/>
          <a:p>
            <a:pPr defTabSz="931763">
              <a:defRPr/>
            </a:pPr>
            <a:fld id="{59EE973D-DBCF-49B9-961E-3308C834F39E}" type="slidenum">
              <a:rPr lang="en-US" sz="1800">
                <a:solidFill>
                  <a:sysClr val="windowText" lastClr="000000"/>
                </a:solidFill>
              </a:rPr>
              <a:pPr defTabSz="931763">
                <a:defRPr/>
              </a:pPr>
              <a:t>1</a:t>
            </a:fld>
            <a:endParaRPr lang="en-US" sz="1800">
              <a:solidFill>
                <a:sysClr val="windowText" lastClr="000000"/>
              </a:solidFill>
            </a:endParaRPr>
          </a:p>
        </p:txBody>
      </p:sp>
    </p:spTree>
    <p:extLst>
      <p:ext uri="{BB962C8B-B14F-4D97-AF65-F5344CB8AC3E}">
        <p14:creationId xmlns:p14="http://schemas.microsoft.com/office/powerpoint/2010/main" val="25394594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buClr>
                <a:schemeClr val="dk1"/>
              </a:buClr>
              <a:buSzPct val="25000"/>
            </a:pPr>
            <a:r>
              <a:rPr lang="en-US" sz="1100" b="1" dirty="0"/>
              <a:t>To Know/To Say: </a:t>
            </a:r>
            <a:r>
              <a:rPr lang="en-US" sz="1100" dirty="0"/>
              <a:t>Today’s agenda shows the four major sections of Engaging Student Learners: </a:t>
            </a:r>
          </a:p>
          <a:p>
            <a:pPr marL="688269" lvl="1" indent="-231069">
              <a:spcBef>
                <a:spcPts val="0"/>
              </a:spcBef>
              <a:buClr>
                <a:schemeClr val="dk1"/>
              </a:buClr>
              <a:buSzPct val="25000"/>
              <a:buFont typeface="+mj-lt"/>
              <a:buAutoNum type="arabicPeriod"/>
            </a:pPr>
            <a:r>
              <a:rPr lang="en-US" sz="1100" dirty="0"/>
              <a:t>Define engagement with </a:t>
            </a:r>
            <a:r>
              <a:rPr lang="en-US" sz="1100" dirty="0" err="1"/>
              <a:t>Schlechty’s</a:t>
            </a:r>
            <a:r>
              <a:rPr lang="en-US" sz="1100" dirty="0"/>
              <a:t> Design Qualities</a:t>
            </a:r>
          </a:p>
          <a:p>
            <a:pPr marL="688269" marR="0" lvl="1" indent="-231069" algn="l" defTabSz="914400" rtl="0" eaLnBrk="1" fontAlgn="auto" latinLnBrk="0" hangingPunct="1">
              <a:lnSpc>
                <a:spcPct val="100000"/>
              </a:lnSpc>
              <a:spcBef>
                <a:spcPts val="0"/>
              </a:spcBef>
              <a:spcAft>
                <a:spcPts val="0"/>
              </a:spcAft>
              <a:buClr>
                <a:schemeClr val="dk1"/>
              </a:buClr>
              <a:buSzPct val="25000"/>
              <a:buFont typeface="+mj-lt"/>
              <a:buAutoNum type="arabicPeriod"/>
              <a:tabLst/>
              <a:defRPr/>
            </a:pPr>
            <a:r>
              <a:rPr lang="en-US" sz="1100" dirty="0"/>
              <a:t>Define and clarify motivation and how it relates to student engagement</a:t>
            </a:r>
          </a:p>
          <a:p>
            <a:pPr marL="688269" lvl="1" indent="-231069">
              <a:spcBef>
                <a:spcPts val="0"/>
              </a:spcBef>
              <a:buClr>
                <a:schemeClr val="dk1"/>
              </a:buClr>
              <a:buSzPct val="25000"/>
              <a:buFont typeface="+mj-lt"/>
              <a:buAutoNum type="arabicPeriod"/>
            </a:pPr>
            <a:r>
              <a:rPr lang="en-US" sz="1100" dirty="0"/>
              <a:t>Identify the Qualities of Engagement</a:t>
            </a:r>
          </a:p>
          <a:p>
            <a:pPr marL="688269" lvl="1" indent="-231069">
              <a:spcBef>
                <a:spcPts val="0"/>
              </a:spcBef>
              <a:buClr>
                <a:schemeClr val="dk1"/>
              </a:buClr>
              <a:buSzPct val="25000"/>
              <a:buFont typeface="+mj-lt"/>
              <a:buAutoNum type="arabicPeriod"/>
            </a:pPr>
            <a:r>
              <a:rPr lang="en-US" sz="1100" dirty="0"/>
              <a:t>Enhance lessons using strategies for engaging student learners. </a:t>
            </a:r>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10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26474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b="1" dirty="0"/>
              <a:t>To Know/To Say: </a:t>
            </a:r>
            <a:r>
              <a:rPr lang="en-US" dirty="0"/>
              <a:t>The Engaging Student</a:t>
            </a:r>
            <a:r>
              <a:rPr lang="en-US" baseline="0" dirty="0"/>
              <a:t> Learner</a:t>
            </a:r>
            <a:r>
              <a:rPr lang="en-US" dirty="0"/>
              <a:t> infographic summarizes key content from the learning package.</a:t>
            </a:r>
          </a:p>
          <a:p>
            <a:endParaRPr lang="en-US" b="1" dirty="0"/>
          </a:p>
          <a:p>
            <a:r>
              <a:rPr lang="en-US" b="1" dirty="0"/>
              <a:t>Handout: </a:t>
            </a:r>
            <a:r>
              <a:rPr lang="en-US" b="0" dirty="0"/>
              <a:t>Engaging </a:t>
            </a:r>
            <a:r>
              <a:rPr lang="en-US" dirty="0"/>
              <a:t>Student</a:t>
            </a:r>
            <a:r>
              <a:rPr lang="en-US" baseline="0" dirty="0"/>
              <a:t> Learners</a:t>
            </a:r>
            <a:r>
              <a:rPr lang="en-US" dirty="0"/>
              <a:t> (infographic). </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974406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sz="1600" b="1" dirty="0"/>
              <a:t>To Know: </a:t>
            </a:r>
            <a:r>
              <a:rPr lang="en-US" sz="1600" dirty="0"/>
              <a:t>EFFECT SIZE</a:t>
            </a:r>
          </a:p>
          <a:p>
            <a:r>
              <a:rPr lang="en-US" sz="1600" dirty="0"/>
              <a:t>“An effect size is a useful method for comparing results on different measures (such as standardized, teacher-made tests, student work), or over time, or between groups, on a scale that allows multiple comparisons independent of the original test scoring (for example, marked out of 10, or 100), across content , and over time. This independent scale is one of the major attractions for using effect sizes, because it allows relative comparisons about various influences on student achievement.” (Hattie, 2012)</a:t>
            </a:r>
          </a:p>
          <a:p>
            <a:endParaRPr lang="en-US" sz="1600" dirty="0"/>
          </a:p>
          <a:p>
            <a:r>
              <a:rPr lang="en-US" sz="1600" b="1" dirty="0"/>
              <a:t>To Know/To Say: </a:t>
            </a:r>
            <a:r>
              <a:rPr lang="en-US" sz="1600" dirty="0"/>
              <a:t>John Hattie’s 2009 book, </a:t>
            </a:r>
            <a:r>
              <a:rPr lang="en-US" sz="1600" u="sng" dirty="0"/>
              <a:t>Visible Learning</a:t>
            </a:r>
            <a:r>
              <a:rPr lang="en-US" sz="1600" dirty="0"/>
              <a:t>, was based on more than 800 meta-analyses of 50,000 research articles, about 150,000 effect sizes, and about 240 million students.</a:t>
            </a:r>
          </a:p>
          <a:p>
            <a:endParaRPr lang="en-US" sz="1600" dirty="0"/>
          </a:p>
          <a:p>
            <a:r>
              <a:rPr lang="en-US" sz="1600" dirty="0"/>
              <a:t>“Effect size is a standard measure that can be calculated from any number of statistical outputs.” (</a:t>
            </a:r>
            <a:r>
              <a:rPr lang="en-US" sz="1600" dirty="0" err="1"/>
              <a:t>Biddix</a:t>
            </a:r>
            <a:r>
              <a:rPr lang="en-US" sz="1600" dirty="0"/>
              <a:t>, 2009)</a:t>
            </a:r>
          </a:p>
          <a:p>
            <a:endParaRPr lang="en-US" sz="1600" dirty="0"/>
          </a:p>
          <a:p>
            <a:r>
              <a:rPr lang="en-US" sz="1600" dirty="0"/>
              <a:t>Perhaps the most significant discovery from evidence was almost any intervention can stake a claim to making a difference to student learning.</a:t>
            </a:r>
          </a:p>
          <a:p>
            <a:endParaRPr lang="en-US" sz="1600" dirty="0"/>
          </a:p>
          <a:p>
            <a:r>
              <a:rPr lang="en-US" sz="1600" dirty="0"/>
              <a:t>Any effect above zero means that achievement has been raised by the intervention. The average effect size is 0.40; there are just as many influences on achievement above the average as there are below the average.</a:t>
            </a:r>
          </a:p>
          <a:p>
            <a:endParaRPr lang="en-US" sz="1600" dirty="0"/>
          </a:p>
          <a:p>
            <a:r>
              <a:rPr lang="en-US" sz="1600" dirty="0"/>
              <a:t>For any particular intervention to be considered worthwhile, it needs to show an improvement in student learning of at least an average gain – that is, an effect size of at least 0.40, referred to as the hinge-point for identifying what is and what is not effective.</a:t>
            </a:r>
          </a:p>
          <a:p>
            <a:endParaRPr lang="en-US" sz="1600" dirty="0"/>
          </a:p>
          <a:p>
            <a:r>
              <a:rPr lang="en-US" sz="1600" dirty="0"/>
              <a:t>Half of the influences on achievement are above this hinge-point. This is a real-world, actual finding and not an aspiration claim. That means that about half of that we do to </a:t>
            </a:r>
            <a:r>
              <a:rPr lang="en-US" sz="1600" i="1" dirty="0"/>
              <a:t>all</a:t>
            </a:r>
            <a:r>
              <a:rPr lang="en-US" sz="1600" dirty="0"/>
              <a:t> students has an effect of greater than 0.4 or greater, while half are in classes that get less than the 0.4 effect. (Hattie, 2012)</a:t>
            </a:r>
          </a:p>
          <a:p>
            <a:endParaRPr lang="en-US" sz="1600" dirty="0"/>
          </a:p>
          <a:p>
            <a:r>
              <a:rPr lang="en-US" sz="1600" dirty="0"/>
              <a:t>Hattie’s Barometer of Influence represents a summary of the effect size from the studies that were reviewed. The average effect size, 0.40, may be viewed as a typical one year of growth in student learning. Missouri’s Collaborative Work has identified from Hattie’s research Effective Teaching and Learning Practices which are in the high rank of desired effects for student learning outcomes.</a:t>
            </a:r>
          </a:p>
          <a:p>
            <a:endParaRPr lang="en-US" sz="1600" dirty="0"/>
          </a:p>
          <a:p>
            <a:r>
              <a:rPr lang="en-US" sz="1600" b="1" dirty="0"/>
              <a:t>To Do: </a:t>
            </a:r>
            <a:r>
              <a:rPr lang="en-US" sz="1600" dirty="0"/>
              <a:t>Explain Hattie’s Barometer of Influence.</a:t>
            </a:r>
          </a:p>
          <a:p>
            <a:endParaRPr lang="en-US" sz="1600" b="1" dirty="0"/>
          </a:p>
          <a:p>
            <a:pPr defTabSz="925180">
              <a:defRPr/>
            </a:pPr>
            <a:r>
              <a:rPr lang="en-US" sz="1600" b="1" dirty="0"/>
              <a:t>References: </a:t>
            </a:r>
            <a:r>
              <a:rPr lang="en-US" sz="1600" b="0" dirty="0" err="1"/>
              <a:t>Biddix</a:t>
            </a:r>
            <a:r>
              <a:rPr lang="en-US" sz="1600" b="0" dirty="0"/>
              <a:t>,</a:t>
            </a:r>
            <a:r>
              <a:rPr lang="en-US" sz="1600" b="0" baseline="0" dirty="0"/>
              <a:t> P. (2009). </a:t>
            </a:r>
            <a:r>
              <a:rPr lang="en-US" sz="1600" b="0" dirty="0"/>
              <a:t>Effect Size. Retrieved</a:t>
            </a:r>
            <a:r>
              <a:rPr lang="en-US" sz="1600" b="0" baseline="0" dirty="0"/>
              <a:t> from: </a:t>
            </a:r>
            <a:r>
              <a:rPr lang="en-US" sz="1600" dirty="0"/>
              <a:t>https://researchrundowns.wordpress.com/quantitative-methods/effect-size/.</a:t>
            </a:r>
          </a:p>
          <a:p>
            <a:pPr defTabSz="925180">
              <a:defRPr/>
            </a:pPr>
            <a:endParaRPr lang="en-US" sz="1600" dirty="0"/>
          </a:p>
          <a:p>
            <a:pPr defTabSz="925180">
              <a:defRPr/>
            </a:pPr>
            <a:r>
              <a:rPr lang="en-US" sz="1600" dirty="0"/>
              <a:t>Hattie, J. (2009). </a:t>
            </a:r>
            <a:r>
              <a:rPr lang="en-US" sz="1600" i="1" dirty="0"/>
              <a:t>Visible learning A synthesis of over 800 meta-analyses relating to achievement. </a:t>
            </a:r>
            <a:r>
              <a:rPr lang="en-US" sz="1600" dirty="0"/>
              <a:t>New York, NY: Routledge.</a:t>
            </a:r>
          </a:p>
          <a:p>
            <a:endParaRPr lang="en-US" sz="1600" b="1" dirty="0"/>
          </a:p>
          <a:p>
            <a:r>
              <a:rPr lang="en-US" sz="1600" dirty="0"/>
              <a:t>Hattie, J. (2012).</a:t>
            </a:r>
            <a:r>
              <a:rPr lang="en-US" sz="1600" i="1" dirty="0"/>
              <a:t> Visible learning for teachers Maximizing impact on learning. </a:t>
            </a:r>
            <a:r>
              <a:rPr lang="en-US" sz="1600" dirty="0"/>
              <a:t>New York, NY: Routledge. </a:t>
            </a:r>
            <a:endParaRPr lang="en-US" sz="1600" i="1" dirty="0"/>
          </a:p>
        </p:txBody>
      </p:sp>
      <p:sp>
        <p:nvSpPr>
          <p:cNvPr id="4" name="Slide Number Placeholder 3"/>
          <p:cNvSpPr>
            <a:spLocks noGrp="1"/>
          </p:cNvSpPr>
          <p:nvPr>
            <p:ph type="sldNum" sz="quarter" idx="10"/>
          </p:nvPr>
        </p:nvSpPr>
        <p:spPr/>
        <p:txBody>
          <a:bodyPr/>
          <a:lstStyle/>
          <a:p>
            <a:pPr defTabSz="932675">
              <a:defRPr/>
            </a:pPr>
            <a:fld id="{59EE973D-DBCF-49B9-961E-3308C834F39E}" type="slidenum">
              <a:rPr lang="en-US" sz="1800" kern="0">
                <a:solidFill>
                  <a:sysClr val="windowText" lastClr="000000"/>
                </a:solidFill>
              </a:rPr>
              <a:pPr defTabSz="932675">
                <a:defRPr/>
              </a:pPr>
              <a:t>12</a:t>
            </a:fld>
            <a:endParaRPr lang="en-US" sz="1800" kern="0">
              <a:solidFill>
                <a:sysClr val="windowText" lastClr="000000"/>
              </a:solidFill>
            </a:endParaRPr>
          </a:p>
        </p:txBody>
      </p:sp>
    </p:spTree>
    <p:extLst>
      <p:ext uri="{BB962C8B-B14F-4D97-AF65-F5344CB8AC3E}">
        <p14:creationId xmlns:p14="http://schemas.microsoft.com/office/powerpoint/2010/main" val="933720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Shape 229"/>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0" name="Shape 230"/>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marL="0" marR="0" lvl="0" indent="0" algn="l" defTabSz="914400" rtl="0" eaLnBrk="1" fontAlgn="auto" latinLnBrk="0" hangingPunct="1">
              <a:lnSpc>
                <a:spcPct val="100000"/>
              </a:lnSpc>
              <a:spcBef>
                <a:spcPts val="364"/>
              </a:spcBef>
              <a:spcAft>
                <a:spcPts val="0"/>
              </a:spcAft>
              <a:buClrTx/>
              <a:buSzPct val="25000"/>
              <a:buFontTx/>
              <a:buNone/>
              <a:tabLst/>
              <a:defRPr/>
            </a:pPr>
            <a:r>
              <a:rPr lang="en-US" b="1" dirty="0"/>
              <a:t>To Know/To Say:</a:t>
            </a:r>
            <a:r>
              <a:rPr lang="en-US" dirty="0"/>
              <a:t> John Hattie’s most recent meta-analysis determined </a:t>
            </a:r>
            <a:r>
              <a:rPr lang="en-US" dirty="0">
                <a:solidFill>
                  <a:schemeClr val="dk1"/>
                </a:solidFill>
                <a:cs typeface="Calibri"/>
                <a:sym typeface="Calibri"/>
              </a:rPr>
              <a:t>Concentration/Engagement has</a:t>
            </a:r>
            <a:r>
              <a:rPr lang="en-US" dirty="0">
                <a:solidFill>
                  <a:schemeClr val="dk1"/>
                </a:solidFill>
                <a:ea typeface="Calibri"/>
                <a:cs typeface="Calibri"/>
                <a:sym typeface="Calibri"/>
              </a:rPr>
              <a:t> a .45 Effect Size. The learning package is titled Engaging Student Learners.             </a:t>
            </a:r>
            <a:endParaRPr lang="en-US" b="1" dirty="0"/>
          </a:p>
          <a:p>
            <a:pPr marL="0" marR="0" lvl="0" indent="0" algn="l" defTabSz="914400" rtl="0" eaLnBrk="1" fontAlgn="auto" latinLnBrk="0" hangingPunct="1">
              <a:lnSpc>
                <a:spcPct val="100000"/>
              </a:lnSpc>
              <a:spcBef>
                <a:spcPts val="364"/>
              </a:spcBef>
              <a:spcAft>
                <a:spcPts val="0"/>
              </a:spcAft>
              <a:buClrTx/>
              <a:buSzPct val="25000"/>
              <a:buFontTx/>
              <a:buNone/>
              <a:tabLst/>
              <a:defRPr/>
            </a:pPr>
            <a:endParaRPr lang="en-US" b="1" dirty="0"/>
          </a:p>
          <a:p>
            <a:pPr marL="0" marR="0" lvl="0" indent="0" algn="l" defTabSz="914400" rtl="0" eaLnBrk="1" fontAlgn="auto" latinLnBrk="0" hangingPunct="1">
              <a:lnSpc>
                <a:spcPct val="100000"/>
              </a:lnSpc>
              <a:spcBef>
                <a:spcPts val="364"/>
              </a:spcBef>
              <a:spcAft>
                <a:spcPts val="0"/>
              </a:spcAft>
              <a:buClrTx/>
              <a:buSzPct val="25000"/>
              <a:buFontTx/>
              <a:buNone/>
              <a:tabLst/>
              <a:defRPr/>
            </a:pPr>
            <a:r>
              <a:rPr lang="en-US" b="1" dirty="0"/>
              <a:t>Reference:</a:t>
            </a:r>
            <a:r>
              <a:rPr lang="en-US" b="1" baseline="0" dirty="0"/>
              <a:t> </a:t>
            </a:r>
            <a:r>
              <a:rPr lang="en-US" b="0" baseline="0" dirty="0"/>
              <a:t>Hattie, J. (2015). </a:t>
            </a:r>
            <a:r>
              <a:rPr lang="en-US" sz="1200" b="0" i="0" u="none" strike="noStrike" kern="1200" cap="none" dirty="0">
                <a:solidFill>
                  <a:schemeClr val="dk1"/>
                </a:solidFill>
                <a:effectLst/>
                <a:latin typeface="Calibri"/>
                <a:ea typeface="Calibri"/>
                <a:cs typeface="Calibri"/>
                <a:sym typeface="Calibri"/>
              </a:rPr>
              <a:t>Hattie Ranking: 195 Influences and Effect Sizes Related to Student Achievement. Retrieved from: </a:t>
            </a:r>
            <a:r>
              <a:rPr lang="en-US" sz="1200" b="0" i="0" u="sng" strike="noStrike" kern="1200" cap="none" dirty="0">
                <a:solidFill>
                  <a:schemeClr val="dk1"/>
                </a:solidFill>
                <a:effectLst/>
                <a:latin typeface="Calibri"/>
                <a:ea typeface="Calibri"/>
                <a:cs typeface="Calibri"/>
                <a:sym typeface="Calibri"/>
                <a:hlinkClick r:id="rId3"/>
              </a:rPr>
              <a:t>https://visible-learning.org/hattie-ranking-influences-effect-sizes-learning-achievement/</a:t>
            </a:r>
            <a:r>
              <a:rPr lang="en-US" sz="1200" b="0" i="0" u="none" strike="noStrike" kern="1200" cap="none" dirty="0">
                <a:solidFill>
                  <a:schemeClr val="dk1"/>
                </a:solidFill>
                <a:effectLst/>
                <a:latin typeface="Calibri"/>
                <a:ea typeface="Calibri"/>
                <a:cs typeface="Calibri"/>
                <a:sym typeface="Calibri"/>
              </a:rPr>
              <a:t>. </a:t>
            </a:r>
          </a:p>
        </p:txBody>
      </p:sp>
      <p:sp>
        <p:nvSpPr>
          <p:cNvPr id="231" name="Shape 231"/>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latin typeface="Calibri"/>
                <a:ea typeface="Calibri"/>
                <a:cs typeface="Calibri"/>
                <a:sym typeface="Calibri"/>
              </a:rPr>
              <a:pPr algn="r">
                <a:buSzPct val="25000"/>
              </a:pPr>
              <a:t>13</a:t>
            </a:fld>
            <a:endParaRPr lang="en-US" sz="1200">
              <a:latin typeface="Calibri"/>
              <a:ea typeface="Calibri"/>
              <a:cs typeface="Calibri"/>
              <a:sym typeface="Calibri"/>
            </a:endParaRPr>
          </a:p>
        </p:txBody>
      </p:sp>
    </p:spTree>
    <p:extLst>
      <p:ext uri="{BB962C8B-B14F-4D97-AF65-F5344CB8AC3E}">
        <p14:creationId xmlns:p14="http://schemas.microsoft.com/office/powerpoint/2010/main" val="732513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Shape 271"/>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2" name="Shape 272"/>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defTabSz="924276">
              <a:lnSpc>
                <a:spcPct val="80000"/>
              </a:lnSpc>
              <a:spcBef>
                <a:spcPts val="0"/>
              </a:spcBef>
              <a:buClr>
                <a:schemeClr val="dk1"/>
              </a:buClr>
              <a:buSzPct val="25000"/>
              <a:defRPr/>
            </a:pPr>
            <a:r>
              <a:rPr lang="en-US" b="1" dirty="0"/>
              <a:t>To Know: </a:t>
            </a:r>
            <a:r>
              <a:rPr lang="en-US" dirty="0"/>
              <a:t>This is an animated slide. </a:t>
            </a:r>
          </a:p>
          <a:p>
            <a:pPr defTabSz="924276">
              <a:lnSpc>
                <a:spcPct val="80000"/>
              </a:lnSpc>
              <a:spcBef>
                <a:spcPts val="0"/>
              </a:spcBef>
              <a:buClr>
                <a:schemeClr val="dk1"/>
              </a:buClr>
              <a:buSzPct val="25000"/>
              <a:defRPr/>
            </a:pPr>
            <a:endParaRPr lang="en-US" b="0" dirty="0"/>
          </a:p>
          <a:p>
            <a:pPr defTabSz="924276">
              <a:lnSpc>
                <a:spcPct val="80000"/>
              </a:lnSpc>
              <a:spcBef>
                <a:spcPts val="0"/>
              </a:spcBef>
              <a:buClr>
                <a:schemeClr val="dk1"/>
              </a:buClr>
              <a:buSzPct val="25000"/>
              <a:defRPr/>
            </a:pPr>
            <a:r>
              <a:rPr lang="en-US" b="1" dirty="0"/>
              <a:t>To Know/To Say: </a:t>
            </a:r>
            <a:r>
              <a:rPr lang="en-US" b="0" dirty="0"/>
              <a:t>Engaging Student Learners</a:t>
            </a:r>
            <a:r>
              <a:rPr lang="en-US" dirty="0"/>
              <a:t> aligns with Missouri Teacher Standards.</a:t>
            </a:r>
          </a:p>
          <a:p>
            <a:pPr defTabSz="924276">
              <a:lnSpc>
                <a:spcPct val="80000"/>
              </a:lnSpc>
              <a:spcBef>
                <a:spcPts val="0"/>
              </a:spcBef>
              <a:buClr>
                <a:schemeClr val="dk1"/>
              </a:buClr>
              <a:buSzPct val="25000"/>
              <a:defRPr/>
            </a:pPr>
            <a:endParaRPr lang="en-US" dirty="0"/>
          </a:p>
          <a:p>
            <a:pPr defTabSz="924276">
              <a:lnSpc>
                <a:spcPct val="80000"/>
              </a:lnSpc>
              <a:spcBef>
                <a:spcPts val="0"/>
              </a:spcBef>
              <a:buClr>
                <a:schemeClr val="dk1"/>
              </a:buClr>
              <a:buSzPct val="25000"/>
              <a:defRPr/>
            </a:pPr>
            <a:r>
              <a:rPr lang="en-US" b="1" dirty="0"/>
              <a:t>Standard #1: Content Knowledge and Perspectives Aligned with Appropriate Instruction:</a:t>
            </a:r>
            <a:r>
              <a:rPr lang="en-US" b="0" dirty="0"/>
              <a:t> </a:t>
            </a:r>
            <a:r>
              <a:rPr lang="en-US" dirty="0"/>
              <a:t>The teacher understands the central concepts, structures and tools of inquiry of the discipline(s) and creates learning  experiences that make these aspects of subject matter meaningful and </a:t>
            </a:r>
            <a:r>
              <a:rPr lang="en-US" b="0" u="sng" dirty="0"/>
              <a:t>engaging for all students. </a:t>
            </a:r>
          </a:p>
          <a:p>
            <a:pPr>
              <a:lnSpc>
                <a:spcPct val="80000"/>
              </a:lnSpc>
              <a:spcBef>
                <a:spcPts val="0"/>
              </a:spcBef>
              <a:buClr>
                <a:schemeClr val="dk1"/>
              </a:buClr>
              <a:buSzPct val="25000"/>
            </a:pPr>
            <a:endParaRPr lang="en-US" b="1" dirty="0"/>
          </a:p>
          <a:p>
            <a:pPr>
              <a:lnSpc>
                <a:spcPct val="80000"/>
              </a:lnSpc>
              <a:spcBef>
                <a:spcPts val="0"/>
              </a:spcBef>
              <a:buClr>
                <a:schemeClr val="dk1"/>
              </a:buClr>
              <a:buSzPct val="25000"/>
            </a:pPr>
            <a:r>
              <a:rPr lang="en-US" b="1" dirty="0"/>
              <a:t>Standard #4: Critical Thinking: </a:t>
            </a:r>
            <a:r>
              <a:rPr lang="en-US" dirty="0"/>
              <a:t>The </a:t>
            </a:r>
            <a:r>
              <a:rPr lang="en-US" u="sng" dirty="0"/>
              <a:t>teacher uses a variety of instructional strategies and resources to encourage students’ critical thinking, problem solving,</a:t>
            </a:r>
            <a:r>
              <a:rPr lang="en-US" u="sng" baseline="0" dirty="0"/>
              <a:t> and performance skills</a:t>
            </a:r>
            <a:r>
              <a:rPr lang="en-US" u="sng" dirty="0"/>
              <a:t>. </a:t>
            </a:r>
          </a:p>
          <a:p>
            <a:pPr>
              <a:lnSpc>
                <a:spcPct val="80000"/>
              </a:lnSpc>
              <a:spcBef>
                <a:spcPts val="0"/>
              </a:spcBef>
              <a:buClr>
                <a:schemeClr val="dk1"/>
              </a:buClr>
              <a:buSzPct val="25000"/>
            </a:pPr>
            <a:endParaRPr lang="en-US" dirty="0"/>
          </a:p>
          <a:p>
            <a:pPr defTabSz="924276">
              <a:lnSpc>
                <a:spcPct val="80000"/>
              </a:lnSpc>
              <a:spcBef>
                <a:spcPts val="0"/>
              </a:spcBef>
              <a:buClr>
                <a:schemeClr val="dk1"/>
              </a:buClr>
              <a:buSzPct val="25000"/>
              <a:defRPr/>
            </a:pPr>
            <a:r>
              <a:rPr lang="en-US" b="1" dirty="0"/>
              <a:t>Standard #5: Positive Classroom Environment: </a:t>
            </a:r>
            <a:r>
              <a:rPr lang="en-US" dirty="0"/>
              <a:t>The </a:t>
            </a:r>
            <a:r>
              <a:rPr lang="en-US" u="sng" dirty="0"/>
              <a:t>teacher uses an understanding of individual/group </a:t>
            </a:r>
            <a:r>
              <a:rPr lang="en-US" u="none" dirty="0"/>
              <a:t>motivation and behavior</a:t>
            </a:r>
            <a:r>
              <a:rPr lang="en-US" u="none" baseline="0" dirty="0"/>
              <a:t> to </a:t>
            </a:r>
            <a:r>
              <a:rPr lang="en-US" u="sng" baseline="0" dirty="0"/>
              <a:t>create a learning environment that encourages active engagement in learning, positive social interaction, ad self-motivation. </a:t>
            </a:r>
            <a:r>
              <a:rPr lang="en-US" u="sng" dirty="0"/>
              <a:t>. </a:t>
            </a:r>
          </a:p>
          <a:p>
            <a:pPr>
              <a:lnSpc>
                <a:spcPct val="80000"/>
              </a:lnSpc>
              <a:spcBef>
                <a:spcPts val="0"/>
              </a:spcBef>
              <a:buClr>
                <a:schemeClr val="dk1"/>
              </a:buClr>
              <a:buSzPct val="25000"/>
            </a:pPr>
            <a:endParaRPr lang="en-US" dirty="0"/>
          </a:p>
          <a:p>
            <a:pPr>
              <a:lnSpc>
                <a:spcPct val="80000"/>
              </a:lnSpc>
              <a:spcBef>
                <a:spcPts val="0"/>
              </a:spcBef>
              <a:buClr>
                <a:schemeClr val="dk1"/>
              </a:buClr>
              <a:buSzPct val="25000"/>
            </a:pPr>
            <a:r>
              <a:rPr lang="en-US" b="1" dirty="0"/>
              <a:t>References: </a:t>
            </a:r>
            <a:r>
              <a:rPr lang="en-US" i="0" dirty="0"/>
              <a:t>Missouri Department of Elementary and Secondary Education (MO DESE). (2013). </a:t>
            </a:r>
            <a:r>
              <a:rPr lang="en-US" i="1" dirty="0"/>
              <a:t>Teacher Standards: Missouri's educator evaluation system.</a:t>
            </a:r>
            <a:r>
              <a:rPr lang="en-US" i="1" baseline="0" dirty="0"/>
              <a:t> </a:t>
            </a:r>
            <a:r>
              <a:rPr lang="en-US" i="0" baseline="0" dirty="0"/>
              <a:t>Retrieved from: </a:t>
            </a:r>
            <a:r>
              <a:rPr lang="en-US" u="sng" dirty="0">
                <a:solidFill>
                  <a:srgbClr val="A5A5A5"/>
                </a:solidFill>
                <a:hlinkClick r:id="rId3"/>
              </a:rPr>
              <a:t>http://dese.mo.gov/sites/default/files/TeacherStandards.pdf</a:t>
            </a:r>
            <a:r>
              <a:rPr lang="en-US" dirty="0"/>
              <a:t>.</a:t>
            </a:r>
          </a:p>
        </p:txBody>
      </p:sp>
      <p:sp>
        <p:nvSpPr>
          <p:cNvPr id="273" name="Shape 273"/>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79808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46" name="Shape 246"/>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defTabSz="924276">
              <a:spcBef>
                <a:spcPts val="0"/>
              </a:spcBef>
              <a:buSzPct val="25000"/>
              <a:defRPr/>
            </a:pPr>
            <a:r>
              <a:rPr lang="en-US" b="1" dirty="0"/>
              <a:t>To Know/To Say: </a:t>
            </a:r>
            <a:r>
              <a:rPr lang="en-US" dirty="0"/>
              <a:t>This is the question that we hope to answer by the end of today’s training. </a:t>
            </a:r>
          </a:p>
          <a:p>
            <a:pPr>
              <a:spcBef>
                <a:spcPts val="0"/>
              </a:spcBef>
              <a:buSzPct val="25000"/>
            </a:pPr>
            <a:endParaRPr lang="en-US" dirty="0"/>
          </a:p>
          <a:p>
            <a:pPr>
              <a:spcBef>
                <a:spcPts val="0"/>
              </a:spcBef>
              <a:buSzPct val="25000"/>
            </a:pPr>
            <a:r>
              <a:rPr lang="en-US" b="1" dirty="0"/>
              <a:t>To Do/To Say: </a:t>
            </a:r>
            <a:r>
              <a:rPr lang="en-US" b="0" dirty="0"/>
              <a:t>The </a:t>
            </a:r>
            <a:r>
              <a:rPr lang="en-US" dirty="0"/>
              <a:t>Blanket the Table activity will be used as a pre-assessment. Write one effective strategy per post-it-note which has been used in your classroom. After three minutes, tables organize strategies into categories (of the groups choosing). During today’s training, track ideas that you might add to this list.</a:t>
            </a:r>
          </a:p>
        </p:txBody>
      </p:sp>
      <p:sp>
        <p:nvSpPr>
          <p:cNvPr id="247" name="Shape 247"/>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4580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Shape 255"/>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6" name="Shape 256"/>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defTabSz="924276">
              <a:spcBef>
                <a:spcPts val="0"/>
              </a:spcBef>
              <a:buSzPct val="25000"/>
              <a:defRPr/>
            </a:pPr>
            <a:r>
              <a:rPr lang="en-US" b="1" dirty="0"/>
              <a:t>To Know/To Say: </a:t>
            </a:r>
            <a:r>
              <a:rPr lang="en-US" dirty="0"/>
              <a:t>Let’s begin the work of learning a strategic and consistent understanding of what student engagement is with these essential questions in mind.</a:t>
            </a:r>
          </a:p>
        </p:txBody>
      </p:sp>
      <p:sp>
        <p:nvSpPr>
          <p:cNvPr id="257" name="Shape 257"/>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9969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Shape 265"/>
          <p:cNvSpPr txBox="1">
            <a:spLocks noGrp="1"/>
          </p:cNvSpPr>
          <p:nvPr>
            <p:ph type="body" idx="1"/>
          </p:nvPr>
        </p:nvSpPr>
        <p:spPr>
          <a:xfrm>
            <a:off x="707707" y="4447462"/>
            <a:ext cx="5661659" cy="4213384"/>
          </a:xfrm>
          <a:prstGeom prst="rect">
            <a:avLst/>
          </a:prstGeom>
        </p:spPr>
        <p:txBody>
          <a:bodyPr lIns="92412" tIns="92412" rIns="92412" bIns="92412" anchor="t" anchorCtr="0">
            <a:noAutofit/>
          </a:bodyPr>
          <a:lstStyle/>
          <a:p>
            <a:pPr defTabSz="924276">
              <a:spcBef>
                <a:spcPts val="0"/>
              </a:spcBef>
              <a:defRPr/>
            </a:pPr>
            <a:r>
              <a:rPr lang="en-US" b="1" dirty="0"/>
              <a:t>To Know/To Do: </a:t>
            </a:r>
            <a:r>
              <a:rPr lang="en-US" dirty="0"/>
              <a:t>Consider including a check mid-way through trainings to assess a norm or norms. The presenter may want to use norms printed on agenda handouts, in addition to or in place of presentation slides, so the norms are always available in print for participants. Norms may be added to address specific school needs. Some schools already have established norms for all PD. In that case, adapt to their norms.</a:t>
            </a:r>
          </a:p>
        </p:txBody>
      </p:sp>
      <p:sp>
        <p:nvSpPr>
          <p:cNvPr id="266" name="Shape 26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6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7" name="Shape 287"/>
          <p:cNvSpPr txBox="1">
            <a:spLocks noGrp="1"/>
          </p:cNvSpPr>
          <p:nvPr>
            <p:ph type="body" idx="1"/>
          </p:nvPr>
        </p:nvSpPr>
        <p:spPr>
          <a:xfrm>
            <a:off x="707707" y="4447462"/>
            <a:ext cx="5661588" cy="4213488"/>
          </a:xfrm>
          <a:prstGeom prst="rect">
            <a:avLst/>
          </a:prstGeom>
          <a:noFill/>
          <a:ln>
            <a:noFill/>
          </a:ln>
        </p:spPr>
        <p:txBody>
          <a:bodyPr lIns="94181" tIns="47078" rIns="94181" bIns="47078" anchor="t" anchorCtr="0">
            <a:noAutofit/>
          </a:bodyPr>
          <a:lstStyle/>
          <a:p>
            <a:pPr>
              <a:spcBef>
                <a:spcPts val="0"/>
              </a:spcBef>
              <a:buSzPct val="25000"/>
            </a:pPr>
            <a:r>
              <a:rPr lang="en-US" b="1" dirty="0"/>
              <a:t>To Know: </a:t>
            </a:r>
            <a:r>
              <a:rPr lang="en-US" dirty="0"/>
              <a:t>The icebreaker/get-to-know-you activity is optional. Follow the directions on the previous slide.</a:t>
            </a:r>
          </a:p>
          <a:p>
            <a:pPr>
              <a:spcBef>
                <a:spcPts val="0"/>
              </a:spcBef>
              <a:buSzPct val="25000"/>
            </a:pPr>
            <a:endParaRPr dirty="0"/>
          </a:p>
          <a:p>
            <a:pPr>
              <a:spcBef>
                <a:spcPts val="0"/>
              </a:spcBef>
              <a:buSzPct val="25000"/>
            </a:pPr>
            <a:r>
              <a:rPr lang="en-US" b="1" dirty="0"/>
              <a:t>To Say</a:t>
            </a:r>
            <a:r>
              <a:rPr lang="en-US" dirty="0"/>
              <a:t>:</a:t>
            </a:r>
            <a:r>
              <a:rPr lang="en-US" baseline="0" dirty="0"/>
              <a:t> </a:t>
            </a:r>
            <a:r>
              <a:rPr lang="en-US" dirty="0"/>
              <a:t>Ask participants how engaged they were with selecting their “antique”. Then ask how engaged they were listening to other people share their antiques. What makes a person engaged in a topic?</a:t>
            </a:r>
          </a:p>
        </p:txBody>
      </p:sp>
      <p:sp>
        <p:nvSpPr>
          <p:cNvPr id="288" name="Shape 288"/>
          <p:cNvSpPr txBox="1">
            <a:spLocks noGrp="1"/>
          </p:cNvSpPr>
          <p:nvPr>
            <p:ph type="sldNum" idx="12"/>
          </p:nvPr>
        </p:nvSpPr>
        <p:spPr>
          <a:xfrm>
            <a:off x="4008706" y="8893296"/>
            <a:ext cx="3066769" cy="468300"/>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18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10682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807f192a11_0_0: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 name="Google Shape;368;g807f192a11_0_0:notes"/>
          <p:cNvSpPr txBox="1">
            <a:spLocks noGrp="1"/>
          </p:cNvSpPr>
          <p:nvPr>
            <p:ph type="body" idx="1"/>
          </p:nvPr>
        </p:nvSpPr>
        <p:spPr>
          <a:xfrm>
            <a:off x="707707" y="4447462"/>
            <a:ext cx="5661600" cy="4213500"/>
          </a:xfrm>
          <a:prstGeom prst="rect">
            <a:avLst/>
          </a:prstGeom>
        </p:spPr>
        <p:txBody>
          <a:bodyPr spcFirstLastPara="1" wrap="square" lIns="92400" tIns="92400" rIns="92400" bIns="92400" anchor="t" anchorCtr="0">
            <a:noAutofit/>
          </a:bodyPr>
          <a:lstStyle/>
          <a:p>
            <a:pPr marL="0" lvl="0" indent="0" algn="l" rtl="0">
              <a:spcBef>
                <a:spcPts val="360"/>
              </a:spcBef>
              <a:spcAft>
                <a:spcPts val="0"/>
              </a:spcAft>
              <a:buClr>
                <a:schemeClr val="dk1"/>
              </a:buClr>
              <a:buSzPts val="1100"/>
              <a:buFont typeface="Arial"/>
              <a:buNone/>
            </a:pPr>
            <a:r>
              <a:rPr lang="en-US" dirty="0"/>
              <a:t>To Know: This activity or the Suitcase Activity may be used next. There is no need to do both. </a:t>
            </a:r>
          </a:p>
          <a:p>
            <a:pPr marL="0" lvl="0" indent="0" algn="l" rtl="0">
              <a:spcBef>
                <a:spcPts val="360"/>
              </a:spcBef>
              <a:spcAft>
                <a:spcPts val="0"/>
              </a:spcAft>
              <a:buClr>
                <a:schemeClr val="dk1"/>
              </a:buClr>
              <a:buSzPts val="1100"/>
              <a:buFont typeface="Arial"/>
              <a:buNone/>
            </a:pPr>
            <a:r>
              <a:rPr lang="en-US" dirty="0"/>
              <a:t>To Say:  Which picture best represents your confidence in engaging students.  What reasons would you give for your choice?</a:t>
            </a:r>
            <a:endParaRPr dirty="0"/>
          </a:p>
          <a:p>
            <a:pPr marL="0" lvl="0" indent="0" algn="l" rtl="0">
              <a:spcBef>
                <a:spcPts val="360"/>
              </a:spcBef>
              <a:spcAft>
                <a:spcPts val="0"/>
              </a:spcAft>
              <a:buClr>
                <a:schemeClr val="dk1"/>
              </a:buClr>
              <a:buSzPts val="1100"/>
              <a:buFont typeface="Arial"/>
              <a:buNone/>
            </a:pPr>
            <a:r>
              <a:rPr lang="en-US" dirty="0"/>
              <a:t>To Do:  If in person, you may tape a 1, 2, 3, and 4 and have participants move to the number that represents their choice. In a virtual setting, you might use breakout rooms for each of the choices and have them discuss commonalities.  Group should designate their group reporter.  Then return to the main room and have a designated person from each group share out their commonalities.</a:t>
            </a:r>
            <a:endParaRPr dirty="0"/>
          </a:p>
        </p:txBody>
      </p:sp>
      <p:sp>
        <p:nvSpPr>
          <p:cNvPr id="369" name="Google Shape;369;g807f192a11_0_0:notes"/>
          <p:cNvSpPr txBox="1">
            <a:spLocks noGrp="1"/>
          </p:cNvSpPr>
          <p:nvPr>
            <p:ph type="sldNum" idx="12"/>
          </p:nvPr>
        </p:nvSpPr>
        <p:spPr>
          <a:xfrm>
            <a:off x="4008706" y="8893296"/>
            <a:ext cx="3066600" cy="4683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19</a:t>
            </a:fld>
            <a:endParaRPr/>
          </a:p>
        </p:txBody>
      </p:sp>
    </p:spTree>
    <p:extLst>
      <p:ext uri="{BB962C8B-B14F-4D97-AF65-F5344CB8AC3E}">
        <p14:creationId xmlns:p14="http://schemas.microsoft.com/office/powerpoint/2010/main" val="177021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00">
              <a:defRPr/>
            </a:pPr>
            <a:r>
              <a:rPr lang="en-US" b="1" baseline="0" dirty="0"/>
              <a:t>To Know: </a:t>
            </a:r>
            <a:r>
              <a:rPr lang="en-US" b="0" baseline="0" dirty="0"/>
              <a:t>These supplies are needed for the Engaging Student Learners learning package training.</a:t>
            </a:r>
          </a:p>
        </p:txBody>
      </p:sp>
      <p:sp>
        <p:nvSpPr>
          <p:cNvPr id="4" name="Date Placeholder 3"/>
          <p:cNvSpPr>
            <a:spLocks noGrp="1"/>
          </p:cNvSpPr>
          <p:nvPr>
            <p:ph type="dt" idx="10"/>
          </p:nvPr>
        </p:nvSpPr>
        <p:spPr/>
        <p:txBody>
          <a:bodyPr/>
          <a:lstStyle/>
          <a:p>
            <a:pPr>
              <a:defRPr/>
            </a:pPr>
            <a:r>
              <a:rPr lang="en-US"/>
              <a:t>1/6/2011</a:t>
            </a:r>
          </a:p>
        </p:txBody>
      </p:sp>
      <p:sp>
        <p:nvSpPr>
          <p:cNvPr id="5" name="Slide Number Placeholder 4"/>
          <p:cNvSpPr>
            <a:spLocks noGrp="1"/>
          </p:cNvSpPr>
          <p:nvPr>
            <p:ph type="sldNum" sz="quarter" idx="11"/>
          </p:nvPr>
        </p:nvSpPr>
        <p:spPr/>
        <p:txBody>
          <a:bodyPr/>
          <a:lstStyle/>
          <a:p>
            <a:pPr>
              <a:defRPr/>
            </a:pPr>
            <a:fld id="{41714D8E-BD82-41DB-9032-4B7BA4ABDEDD}" type="slidenum">
              <a:rPr lang="en-US" smtClean="0"/>
              <a:pPr>
                <a:defRPr/>
              </a:pPr>
              <a:t>2</a:t>
            </a:fld>
            <a:endParaRPr lang="en-US"/>
          </a:p>
        </p:txBody>
      </p:sp>
    </p:spTree>
    <p:extLst>
      <p:ext uri="{BB962C8B-B14F-4D97-AF65-F5344CB8AC3E}">
        <p14:creationId xmlns:p14="http://schemas.microsoft.com/office/powerpoint/2010/main" val="3100223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Shape 293"/>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94" name="Shape 294"/>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b="1" dirty="0"/>
              <a:t>To Know: </a:t>
            </a:r>
            <a:r>
              <a:rPr lang="en-US" dirty="0"/>
              <a:t>This activity or the Suitcase Activity may be used next. There is no need to do both. </a:t>
            </a:r>
          </a:p>
          <a:p>
            <a:pPr>
              <a:spcBef>
                <a:spcPts val="0"/>
              </a:spcBef>
              <a:buSzPct val="25000"/>
            </a:pPr>
            <a:r>
              <a:rPr lang="en-US" dirty="0"/>
              <a:t>This slide is hidden and provides the directions for this optional activity on slides 21 - 25</a:t>
            </a:r>
          </a:p>
          <a:p>
            <a:pPr>
              <a:spcBef>
                <a:spcPts val="0"/>
              </a:spcBef>
              <a:buSzPct val="25000"/>
            </a:pPr>
            <a:endParaRPr lang="en-US" b="1" dirty="0"/>
          </a:p>
          <a:p>
            <a:pPr>
              <a:spcBef>
                <a:spcPts val="0"/>
              </a:spcBef>
              <a:buSzPct val="25000"/>
            </a:pPr>
            <a:r>
              <a:rPr lang="en-US" b="1" dirty="0"/>
              <a:t>To Know/To Do: </a:t>
            </a:r>
            <a:r>
              <a:rPr lang="en-US" dirty="0"/>
              <a:t>Fill an interesting-looking suitcase with clothing and toiletries or whatever the presenter can use to tell a story. (WWII memorabilia, outdoor clothes and fishing gear, bird-watching items and appropriate clothing). Include enough items so that participants can work in pairs or quads, so everyone is attached to an item from the suitcase. </a:t>
            </a:r>
          </a:p>
          <a:p>
            <a:pPr>
              <a:spcBef>
                <a:spcPts val="0"/>
              </a:spcBef>
              <a:buSzPct val="25000"/>
            </a:pPr>
            <a:endParaRPr lang="en-US" dirty="0"/>
          </a:p>
          <a:p>
            <a:pPr defTabSz="924276">
              <a:spcBef>
                <a:spcPts val="0"/>
              </a:spcBef>
              <a:buSzPct val="25000"/>
              <a:defRPr/>
            </a:pPr>
            <a:r>
              <a:rPr lang="en-US" b="1" dirty="0"/>
              <a:t>Reference:</a:t>
            </a:r>
            <a:r>
              <a:rPr lang="en-US" dirty="0"/>
              <a:t> </a:t>
            </a:r>
            <a:r>
              <a:rPr lang="en-US" sz="1200" b="0" i="0" u="none" strike="noStrike" kern="1200" cap="none" dirty="0" err="1">
                <a:solidFill>
                  <a:schemeClr val="dk1"/>
                </a:solidFill>
                <a:effectLst/>
                <a:latin typeface="Calibri"/>
                <a:ea typeface="Calibri"/>
                <a:cs typeface="Calibri"/>
                <a:sym typeface="Calibri"/>
              </a:rPr>
              <a:t>Culham</a:t>
            </a:r>
            <a:r>
              <a:rPr lang="en-US" sz="1200" b="0" i="0" u="none" strike="noStrike" kern="1200" cap="none" dirty="0">
                <a:solidFill>
                  <a:schemeClr val="dk1"/>
                </a:solidFill>
                <a:effectLst/>
                <a:latin typeface="Calibri"/>
                <a:ea typeface="Calibri"/>
                <a:cs typeface="Calibri"/>
                <a:sym typeface="Calibri"/>
              </a:rPr>
              <a:t>, R. (2005</a:t>
            </a:r>
            <a:r>
              <a:rPr lang="en-US" sz="1200" b="0" i="1" u="none" strike="noStrike" kern="1200" cap="none"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6+1 traits of writing: The complete guide for the primary grades</a:t>
            </a:r>
            <a:r>
              <a:rPr lang="en-US" sz="1200" b="0" i="0"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(pp. 193-194). Portland,</a:t>
            </a:r>
            <a:r>
              <a:rPr lang="en-US" sz="1200" b="0" i="0" u="none" strike="noStrike" kern="1200" cap="none" baseline="0" dirty="0">
                <a:solidFill>
                  <a:schemeClr val="dk1"/>
                </a:solidFill>
                <a:effectLst/>
                <a:latin typeface="Calibri"/>
                <a:ea typeface="Calibri"/>
                <a:cs typeface="Calibri"/>
                <a:sym typeface="Calibri"/>
              </a:rPr>
              <a:t> OR: </a:t>
            </a:r>
            <a:r>
              <a:rPr lang="en-US" sz="1200" b="0" i="0" u="none" strike="noStrike" kern="1200" cap="none" dirty="0">
                <a:solidFill>
                  <a:schemeClr val="dk1"/>
                </a:solidFill>
                <a:effectLst/>
                <a:latin typeface="Calibri"/>
                <a:ea typeface="Calibri"/>
                <a:cs typeface="Calibri"/>
                <a:sym typeface="Calibri"/>
              </a:rPr>
              <a:t>Scholastic Inc.</a:t>
            </a:r>
          </a:p>
        </p:txBody>
      </p:sp>
      <p:sp>
        <p:nvSpPr>
          <p:cNvPr id="295" name="Shape 295"/>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25671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1" name="Shape 301"/>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Know/To Do: </a:t>
            </a:r>
            <a:r>
              <a:rPr lang="en-US" dirty="0"/>
              <a:t>Participants will first describe the exterior of the suitcase as accurately as possible. Provide index cards or paper for this activity. Participants will use the flip side of an index card for recording what’s inside. </a:t>
            </a:r>
          </a:p>
          <a:p>
            <a:pPr>
              <a:spcBef>
                <a:spcPts val="0"/>
              </a:spcBef>
              <a:buSzPct val="25000"/>
            </a:pPr>
            <a:endParaRPr lang="en-US" dirty="0"/>
          </a:p>
          <a:p>
            <a:pPr defTabSz="924276">
              <a:spcBef>
                <a:spcPts val="0"/>
              </a:spcBef>
              <a:buSzPct val="25000"/>
              <a:defRPr/>
            </a:pPr>
            <a:r>
              <a:rPr lang="en-US" b="1" dirty="0"/>
              <a:t>Reference:</a:t>
            </a:r>
            <a:r>
              <a:rPr lang="en-US" dirty="0"/>
              <a:t> </a:t>
            </a:r>
            <a:r>
              <a:rPr lang="en-US" sz="1200" b="0" i="0" u="none" strike="noStrike" kern="1200" cap="none" dirty="0" err="1">
                <a:solidFill>
                  <a:schemeClr val="dk1"/>
                </a:solidFill>
                <a:effectLst/>
                <a:latin typeface="Calibri"/>
                <a:ea typeface="Calibri"/>
                <a:cs typeface="Calibri"/>
                <a:sym typeface="Calibri"/>
              </a:rPr>
              <a:t>Culham</a:t>
            </a:r>
            <a:r>
              <a:rPr lang="en-US" sz="1200" b="0" i="0" u="none" strike="noStrike" kern="1200" cap="none" dirty="0">
                <a:solidFill>
                  <a:schemeClr val="dk1"/>
                </a:solidFill>
                <a:effectLst/>
                <a:latin typeface="Calibri"/>
                <a:ea typeface="Calibri"/>
                <a:cs typeface="Calibri"/>
                <a:sym typeface="Calibri"/>
              </a:rPr>
              <a:t>, R. (2005</a:t>
            </a:r>
            <a:r>
              <a:rPr lang="en-US" sz="1200" b="0" i="1" u="none" strike="noStrike" kern="1200" cap="none" dirty="0">
                <a:solidFill>
                  <a:schemeClr val="dk1"/>
                </a:solidFill>
                <a:effectLst/>
                <a:latin typeface="Calibri"/>
                <a:ea typeface="Calibri"/>
                <a:cs typeface="Calibri"/>
                <a:sym typeface="Calibri"/>
              </a:rPr>
              <a:t>). 6+1 traits of writing: The complete guide for the primary grades</a:t>
            </a:r>
            <a:r>
              <a:rPr lang="en-US" sz="1200" b="0" i="1"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(pp. 193-194). Portland,</a:t>
            </a:r>
            <a:r>
              <a:rPr lang="en-US" sz="1200" b="0" i="0" u="none" strike="noStrike" kern="1200" cap="none" baseline="0" dirty="0">
                <a:solidFill>
                  <a:schemeClr val="dk1"/>
                </a:solidFill>
                <a:effectLst/>
                <a:latin typeface="Calibri"/>
                <a:ea typeface="Calibri"/>
                <a:cs typeface="Calibri"/>
                <a:sym typeface="Calibri"/>
              </a:rPr>
              <a:t> OR: </a:t>
            </a:r>
            <a:r>
              <a:rPr lang="en-US" sz="1200" b="0" i="0" u="none" strike="noStrike" kern="1200" cap="none" dirty="0">
                <a:solidFill>
                  <a:schemeClr val="dk1"/>
                </a:solidFill>
                <a:effectLst/>
                <a:latin typeface="Calibri"/>
                <a:ea typeface="Calibri"/>
                <a:cs typeface="Calibri"/>
                <a:sym typeface="Calibri"/>
              </a:rPr>
              <a:t>Scholastic Inc.</a:t>
            </a:r>
          </a:p>
        </p:txBody>
      </p:sp>
      <p:sp>
        <p:nvSpPr>
          <p:cNvPr id="302" name="Shape 302"/>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22250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08" name="Shape 308"/>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Know/To Say/To Do: </a:t>
            </a:r>
            <a:r>
              <a:rPr lang="en-US" dirty="0"/>
              <a:t>The first task is to describe the case itself. On one side of the index card participants will accurately describe the outside of the case. Ask them to sketch the suitcase if they wish. </a:t>
            </a:r>
          </a:p>
          <a:p>
            <a:pPr>
              <a:spcBef>
                <a:spcPts val="0"/>
              </a:spcBef>
              <a:buSzPct val="25000"/>
            </a:pPr>
            <a:endParaRPr lang="en-US" dirty="0"/>
          </a:p>
          <a:p>
            <a:pPr defTabSz="924276">
              <a:spcBef>
                <a:spcPts val="0"/>
              </a:spcBef>
              <a:buSzPct val="25000"/>
              <a:defRPr/>
            </a:pPr>
            <a:r>
              <a:rPr lang="en-US" b="1" dirty="0"/>
              <a:t>Reference:</a:t>
            </a:r>
            <a:r>
              <a:rPr lang="en-US" dirty="0"/>
              <a:t> </a:t>
            </a:r>
            <a:r>
              <a:rPr lang="en-US" sz="1200" b="0" i="0" u="none" strike="noStrike" kern="1200" cap="none" dirty="0" err="1">
                <a:solidFill>
                  <a:schemeClr val="dk1"/>
                </a:solidFill>
                <a:effectLst/>
                <a:latin typeface="Calibri"/>
                <a:ea typeface="Calibri"/>
                <a:cs typeface="Calibri"/>
                <a:sym typeface="Calibri"/>
              </a:rPr>
              <a:t>Culham</a:t>
            </a:r>
            <a:r>
              <a:rPr lang="en-US" sz="1200" b="0" i="0" u="none" strike="noStrike" kern="1200" cap="none" dirty="0">
                <a:solidFill>
                  <a:schemeClr val="dk1"/>
                </a:solidFill>
                <a:effectLst/>
                <a:latin typeface="Calibri"/>
                <a:ea typeface="Calibri"/>
                <a:cs typeface="Calibri"/>
                <a:sym typeface="Calibri"/>
              </a:rPr>
              <a:t>, R. (2005</a:t>
            </a:r>
            <a:r>
              <a:rPr lang="en-US" sz="1200" b="0" i="1" u="none" strike="noStrike" kern="1200" cap="none" dirty="0">
                <a:solidFill>
                  <a:schemeClr val="dk1"/>
                </a:solidFill>
                <a:effectLst/>
                <a:latin typeface="Calibri"/>
                <a:ea typeface="Calibri"/>
                <a:cs typeface="Calibri"/>
                <a:sym typeface="Calibri"/>
              </a:rPr>
              <a:t>). 6+1 traits of writing: The complete guide for the primary grades</a:t>
            </a:r>
            <a:r>
              <a:rPr lang="en-US" sz="1200" b="0" i="1"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(pp. 193-194). Portland,</a:t>
            </a:r>
            <a:r>
              <a:rPr lang="en-US" sz="1200" b="0" i="0" u="none" strike="noStrike" kern="1200" cap="none" baseline="0" dirty="0">
                <a:solidFill>
                  <a:schemeClr val="dk1"/>
                </a:solidFill>
                <a:effectLst/>
                <a:latin typeface="Calibri"/>
                <a:ea typeface="Calibri"/>
                <a:cs typeface="Calibri"/>
                <a:sym typeface="Calibri"/>
              </a:rPr>
              <a:t> OR: </a:t>
            </a:r>
            <a:r>
              <a:rPr lang="en-US" sz="1200" b="0" i="0" u="none" strike="noStrike" kern="1200" cap="none" dirty="0">
                <a:solidFill>
                  <a:schemeClr val="dk1"/>
                </a:solidFill>
                <a:effectLst/>
                <a:latin typeface="Calibri"/>
                <a:ea typeface="Calibri"/>
                <a:cs typeface="Calibri"/>
                <a:sym typeface="Calibri"/>
              </a:rPr>
              <a:t>Scholastic Inc.</a:t>
            </a:r>
          </a:p>
        </p:txBody>
      </p:sp>
      <p:sp>
        <p:nvSpPr>
          <p:cNvPr id="309" name="Shape 309"/>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963038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16" name="Shape 316"/>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Know/To Say: </a:t>
            </a:r>
            <a:r>
              <a:rPr lang="en-US" dirty="0"/>
              <a:t>Work in pairs, quads, whatever is appropriate. Open the suitcase. There will be plenty of conversation, thinking out loud, processing. By the time they are ready to share out they will have come up with an idea, and usually a story as well.  </a:t>
            </a:r>
          </a:p>
          <a:p>
            <a:pPr>
              <a:spcBef>
                <a:spcPts val="0"/>
              </a:spcBef>
              <a:buSzPct val="25000"/>
            </a:pPr>
            <a:endParaRPr lang="en-US" dirty="0"/>
          </a:p>
          <a:p>
            <a:pPr defTabSz="924276">
              <a:spcBef>
                <a:spcPts val="0"/>
              </a:spcBef>
              <a:buSzPct val="25000"/>
              <a:defRPr/>
            </a:pPr>
            <a:r>
              <a:rPr lang="en-US" b="1" dirty="0"/>
              <a:t>Reference:</a:t>
            </a:r>
            <a:r>
              <a:rPr lang="en-US" dirty="0"/>
              <a:t> </a:t>
            </a:r>
            <a:r>
              <a:rPr lang="en-US" sz="1200" b="0" i="0" u="none" strike="noStrike" kern="1200" cap="none" dirty="0" err="1">
                <a:solidFill>
                  <a:schemeClr val="dk1"/>
                </a:solidFill>
                <a:effectLst/>
                <a:latin typeface="Calibri"/>
                <a:ea typeface="Calibri"/>
                <a:cs typeface="Calibri"/>
                <a:sym typeface="Calibri"/>
              </a:rPr>
              <a:t>Culham</a:t>
            </a:r>
            <a:r>
              <a:rPr lang="en-US" sz="1200" b="0" i="0" u="none" strike="noStrike" kern="1200" cap="none" dirty="0">
                <a:solidFill>
                  <a:schemeClr val="dk1"/>
                </a:solidFill>
                <a:effectLst/>
                <a:latin typeface="Calibri"/>
                <a:ea typeface="Calibri"/>
                <a:cs typeface="Calibri"/>
                <a:sym typeface="Calibri"/>
              </a:rPr>
              <a:t>, R. (2005</a:t>
            </a:r>
            <a:r>
              <a:rPr lang="en-US" sz="1200" b="0" i="1" u="none" strike="noStrike" kern="1200" cap="none" dirty="0">
                <a:solidFill>
                  <a:schemeClr val="dk1"/>
                </a:solidFill>
                <a:effectLst/>
                <a:latin typeface="Calibri"/>
                <a:ea typeface="Calibri"/>
                <a:cs typeface="Calibri"/>
                <a:sym typeface="Calibri"/>
              </a:rPr>
              <a:t>). 6+1 traits of writing: The complete guide for the primary grades</a:t>
            </a:r>
            <a:r>
              <a:rPr lang="en-US" sz="1200" b="0" i="1"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(pp. 193-194). Portland,</a:t>
            </a:r>
            <a:r>
              <a:rPr lang="en-US" sz="1200" b="0" i="0" u="none" strike="noStrike" kern="1200" cap="none" baseline="0" dirty="0">
                <a:solidFill>
                  <a:schemeClr val="dk1"/>
                </a:solidFill>
                <a:effectLst/>
                <a:latin typeface="Calibri"/>
                <a:ea typeface="Calibri"/>
                <a:cs typeface="Calibri"/>
                <a:sym typeface="Calibri"/>
              </a:rPr>
              <a:t> OR: </a:t>
            </a:r>
            <a:r>
              <a:rPr lang="en-US" sz="1200" b="0" i="0" u="none" strike="noStrike" kern="1200" cap="none" dirty="0">
                <a:solidFill>
                  <a:schemeClr val="dk1"/>
                </a:solidFill>
                <a:effectLst/>
                <a:latin typeface="Calibri"/>
                <a:ea typeface="Calibri"/>
                <a:cs typeface="Calibri"/>
                <a:sym typeface="Calibri"/>
              </a:rPr>
              <a:t>Scholastic Inc.</a:t>
            </a:r>
          </a:p>
        </p:txBody>
      </p:sp>
      <p:sp>
        <p:nvSpPr>
          <p:cNvPr id="317" name="Shape 317"/>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1599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23" name="Shape 323"/>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Know/To Say: </a:t>
            </a:r>
            <a:r>
              <a:rPr lang="en-US" dirty="0"/>
              <a:t>Time to share out their thinking. </a:t>
            </a:r>
          </a:p>
          <a:p>
            <a:pPr>
              <a:spcBef>
                <a:spcPts val="0"/>
              </a:spcBef>
              <a:buSzPct val="25000"/>
            </a:pPr>
            <a:endParaRPr lang="en-US" dirty="0"/>
          </a:p>
          <a:p>
            <a:pPr defTabSz="924276">
              <a:spcBef>
                <a:spcPts val="0"/>
              </a:spcBef>
              <a:buSzPct val="25000"/>
              <a:defRPr/>
            </a:pPr>
            <a:r>
              <a:rPr lang="en-US" b="1" dirty="0"/>
              <a:t>Reference:</a:t>
            </a:r>
            <a:r>
              <a:rPr lang="en-US" dirty="0"/>
              <a:t> </a:t>
            </a:r>
            <a:r>
              <a:rPr lang="en-US" sz="1200" b="0" i="0" u="none" strike="noStrike" kern="1200" cap="none" dirty="0" err="1">
                <a:solidFill>
                  <a:schemeClr val="dk1"/>
                </a:solidFill>
                <a:effectLst/>
                <a:latin typeface="Calibri"/>
                <a:ea typeface="Calibri"/>
                <a:cs typeface="Calibri"/>
                <a:sym typeface="Calibri"/>
              </a:rPr>
              <a:t>Culham</a:t>
            </a:r>
            <a:r>
              <a:rPr lang="en-US" sz="1200" b="0" i="0" u="none" strike="noStrike" kern="1200" cap="none" dirty="0">
                <a:solidFill>
                  <a:schemeClr val="dk1"/>
                </a:solidFill>
                <a:effectLst/>
                <a:latin typeface="Calibri"/>
                <a:ea typeface="Calibri"/>
                <a:cs typeface="Calibri"/>
                <a:sym typeface="Calibri"/>
              </a:rPr>
              <a:t>, R. (2005</a:t>
            </a:r>
            <a:r>
              <a:rPr lang="en-US" sz="1200" b="0" i="1" u="none" strike="noStrike" kern="1200" cap="none" dirty="0">
                <a:solidFill>
                  <a:schemeClr val="dk1"/>
                </a:solidFill>
                <a:effectLst/>
                <a:latin typeface="Calibri"/>
                <a:ea typeface="Calibri"/>
                <a:cs typeface="Calibri"/>
                <a:sym typeface="Calibri"/>
              </a:rPr>
              <a:t>). 6+1 traits of writing: The complete guide for the primary grades</a:t>
            </a:r>
            <a:r>
              <a:rPr lang="en-US" sz="1200" b="0" i="1"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(pp. 193-194). Portland,</a:t>
            </a:r>
            <a:r>
              <a:rPr lang="en-US" sz="1200" b="0" i="0" u="none" strike="noStrike" kern="1200" cap="none" baseline="0" dirty="0">
                <a:solidFill>
                  <a:schemeClr val="dk1"/>
                </a:solidFill>
                <a:effectLst/>
                <a:latin typeface="Calibri"/>
                <a:ea typeface="Calibri"/>
                <a:cs typeface="Calibri"/>
                <a:sym typeface="Calibri"/>
              </a:rPr>
              <a:t> OR: </a:t>
            </a:r>
            <a:r>
              <a:rPr lang="en-US" sz="1200" b="0" i="0" u="none" strike="noStrike" kern="1200" cap="none" dirty="0">
                <a:solidFill>
                  <a:schemeClr val="dk1"/>
                </a:solidFill>
                <a:effectLst/>
                <a:latin typeface="Calibri"/>
                <a:ea typeface="Calibri"/>
                <a:cs typeface="Calibri"/>
                <a:sym typeface="Calibri"/>
              </a:rPr>
              <a:t>Scholastic Inc.</a:t>
            </a:r>
          </a:p>
        </p:txBody>
      </p:sp>
      <p:sp>
        <p:nvSpPr>
          <p:cNvPr id="324" name="Shape 324"/>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960576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Shape 329"/>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0" name="Shape 330"/>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Do: </a:t>
            </a:r>
            <a:r>
              <a:rPr lang="en-US" dirty="0"/>
              <a:t>Allow time for participants to process with a partner, or as a table, before sharing big ideas from the activity. Ask participants to brainstorm how this activity might work within the content they currently teach. </a:t>
            </a:r>
          </a:p>
          <a:p>
            <a:pPr>
              <a:spcBef>
                <a:spcPts val="0"/>
              </a:spcBef>
              <a:buSzPct val="25000"/>
            </a:pPr>
            <a:endParaRPr lang="en-US" b="1" dirty="0"/>
          </a:p>
          <a:p>
            <a:pPr defTabSz="924276">
              <a:spcBef>
                <a:spcPts val="0"/>
              </a:spcBef>
              <a:buSzPct val="25000"/>
              <a:defRPr/>
            </a:pPr>
            <a:r>
              <a:rPr lang="en-US" b="1" dirty="0"/>
              <a:t>Reference:</a:t>
            </a:r>
            <a:r>
              <a:rPr lang="en-US" dirty="0"/>
              <a:t> </a:t>
            </a:r>
            <a:r>
              <a:rPr lang="en-US" sz="1200" b="0" i="0" u="none" strike="noStrike" kern="1200" cap="none" dirty="0" err="1">
                <a:solidFill>
                  <a:schemeClr val="dk1"/>
                </a:solidFill>
                <a:effectLst/>
                <a:latin typeface="Calibri"/>
                <a:ea typeface="Calibri"/>
                <a:cs typeface="Calibri"/>
                <a:sym typeface="Calibri"/>
              </a:rPr>
              <a:t>Culham</a:t>
            </a:r>
            <a:r>
              <a:rPr lang="en-US" sz="1200" b="0" i="0" u="none" strike="noStrike" kern="1200" cap="none" dirty="0">
                <a:solidFill>
                  <a:schemeClr val="dk1"/>
                </a:solidFill>
                <a:effectLst/>
                <a:latin typeface="Calibri"/>
                <a:ea typeface="Calibri"/>
                <a:cs typeface="Calibri"/>
                <a:sym typeface="Calibri"/>
              </a:rPr>
              <a:t>, R. (2005</a:t>
            </a:r>
            <a:r>
              <a:rPr lang="en-US" sz="1200" b="0" i="1" u="none" strike="noStrike" kern="1200" cap="none" dirty="0">
                <a:solidFill>
                  <a:schemeClr val="dk1"/>
                </a:solidFill>
                <a:effectLst/>
                <a:latin typeface="Calibri"/>
                <a:ea typeface="Calibri"/>
                <a:cs typeface="Calibri"/>
                <a:sym typeface="Calibri"/>
              </a:rPr>
              <a:t>). 6+1 traits of writing: The complete guide for the primary grades</a:t>
            </a:r>
            <a:r>
              <a:rPr lang="en-US" sz="1200" b="0" i="1" u="none" strike="noStrike" kern="1200" cap="none" baseline="0" dirty="0">
                <a:solidFill>
                  <a:schemeClr val="dk1"/>
                </a:solidFill>
                <a:effectLst/>
                <a:latin typeface="Calibri"/>
                <a:ea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(pp. 193-194). Portland,</a:t>
            </a:r>
            <a:r>
              <a:rPr lang="en-US" sz="1200" b="0" i="0" u="none" strike="noStrike" kern="1200" cap="none" baseline="0" dirty="0">
                <a:solidFill>
                  <a:schemeClr val="dk1"/>
                </a:solidFill>
                <a:effectLst/>
                <a:latin typeface="Calibri"/>
                <a:ea typeface="Calibri"/>
                <a:cs typeface="Calibri"/>
                <a:sym typeface="Calibri"/>
              </a:rPr>
              <a:t> OR: </a:t>
            </a:r>
            <a:r>
              <a:rPr lang="en-US" sz="1200" b="0" i="0" u="none" strike="noStrike" kern="1200" cap="none" dirty="0">
                <a:solidFill>
                  <a:schemeClr val="dk1"/>
                </a:solidFill>
                <a:effectLst/>
                <a:latin typeface="Calibri"/>
                <a:ea typeface="Calibri"/>
                <a:cs typeface="Calibri"/>
                <a:sym typeface="Calibri"/>
              </a:rPr>
              <a:t>Scholastic Inc.</a:t>
            </a:r>
          </a:p>
        </p:txBody>
      </p:sp>
      <p:sp>
        <p:nvSpPr>
          <p:cNvPr id="331" name="Shape 331"/>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803988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Shape 415"/>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416" name="Shape 416"/>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Purpose: </a:t>
            </a:r>
            <a:r>
              <a:rPr lang="en-US" dirty="0"/>
              <a:t>Provide information</a:t>
            </a:r>
            <a:r>
              <a:rPr lang="en-US" baseline="0" dirty="0"/>
              <a:t> for participants to develop their understanding of engagement.</a:t>
            </a:r>
            <a:endParaRPr lang="en-US" dirty="0"/>
          </a:p>
          <a:p>
            <a:pPr>
              <a:spcBef>
                <a:spcPts val="0"/>
              </a:spcBef>
              <a:buSzPct val="25000"/>
            </a:pPr>
            <a:endParaRPr lang="en-US" dirty="0"/>
          </a:p>
          <a:p>
            <a:pPr>
              <a:spcBef>
                <a:spcPts val="369"/>
              </a:spcBef>
              <a:buSzPct val="25000"/>
            </a:pPr>
            <a:r>
              <a:rPr lang="en-US" b="1" dirty="0"/>
              <a:t>Content: </a:t>
            </a:r>
            <a:r>
              <a:rPr lang="en-US" b="0" dirty="0"/>
              <a:t>The perspectives of Abbott, Schlechty, and Hattie are used for defining engagement.</a:t>
            </a:r>
            <a:endParaRPr lang="en-US" b="1" dirty="0"/>
          </a:p>
        </p:txBody>
      </p:sp>
      <p:sp>
        <p:nvSpPr>
          <p:cNvPr id="417" name="Shape 417"/>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080140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Shape 423"/>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4" name="Shape 424"/>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Clr>
                <a:schemeClr val="dk1"/>
              </a:buClr>
              <a:buSzPct val="25000"/>
            </a:pPr>
            <a:r>
              <a:rPr lang="en-US" b="1" dirty="0"/>
              <a:t>To Do/To Say: </a:t>
            </a:r>
            <a:r>
              <a:rPr lang="en-US" dirty="0"/>
              <a:t>Ask participants to read silently and process. Ask them to choose 2 or 3 words that stand out. Link back to participants’ favorite teachers. Why is student engagement a difficult task to master as a teacher in today’s classroom?</a:t>
            </a:r>
          </a:p>
          <a:p>
            <a:pPr>
              <a:spcBef>
                <a:spcPts val="0"/>
              </a:spcBef>
              <a:buSzPct val="25000"/>
            </a:pPr>
            <a:endParaRPr dirty="0"/>
          </a:p>
          <a:p>
            <a:pPr>
              <a:spcBef>
                <a:spcPts val="0"/>
              </a:spcBef>
              <a:buSzPct val="25000"/>
            </a:pPr>
            <a:r>
              <a:rPr lang="en-US" b="1" dirty="0"/>
              <a:t>Reference</a:t>
            </a:r>
            <a:r>
              <a:rPr lang="en-US" dirty="0"/>
              <a:t>: </a:t>
            </a:r>
            <a:r>
              <a:rPr lang="en-US" sz="1200" b="0" i="0" u="none" strike="noStrike" kern="1200" cap="none" dirty="0">
                <a:solidFill>
                  <a:schemeClr val="dk1"/>
                </a:solidFill>
                <a:effectLst/>
                <a:latin typeface="Calibri"/>
                <a:ea typeface="Calibri"/>
                <a:cs typeface="Calibri"/>
                <a:sym typeface="Calibri"/>
              </a:rPr>
              <a:t>Abbott, S. (Ed.)</a:t>
            </a:r>
            <a:r>
              <a:rPr lang="en-US" sz="1200" b="0" i="0" u="none" strike="noStrike" kern="1200" cap="none" baseline="0" dirty="0">
                <a:solidFill>
                  <a:schemeClr val="dk1"/>
                </a:solidFill>
                <a:effectLst/>
                <a:latin typeface="Calibri"/>
                <a:ea typeface="Calibri"/>
                <a:cs typeface="Calibri"/>
                <a:sym typeface="Calibri"/>
              </a:rPr>
              <a:t> (2016, February 18).</a:t>
            </a:r>
            <a:r>
              <a:rPr lang="en-US" sz="1200" b="0" i="0" u="none" strike="noStrike" kern="1200" cap="none" dirty="0">
                <a:solidFill>
                  <a:schemeClr val="dk1"/>
                </a:solidFill>
                <a:effectLst/>
                <a:latin typeface="Calibri"/>
                <a:ea typeface="Calibri"/>
                <a:cs typeface="Calibri"/>
                <a:sym typeface="Calibri"/>
              </a:rPr>
              <a:t> Student Engagement. The glossary of education reform. Retrieved from http://http://edglossary.org/student-engagement.</a:t>
            </a:r>
          </a:p>
        </p:txBody>
      </p:sp>
      <p:sp>
        <p:nvSpPr>
          <p:cNvPr id="425" name="Shape 425"/>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9968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Shape 430"/>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1" name="Shape 431"/>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defRPr/>
            </a:pPr>
            <a:r>
              <a:rPr lang="en-US" b="1" dirty="0"/>
              <a:t>To Say: </a:t>
            </a:r>
            <a:r>
              <a:rPr lang="en-US" dirty="0"/>
              <a:t>There are four components that are always present when students are engaged. Those four components are:</a:t>
            </a:r>
          </a:p>
          <a:p>
            <a:pPr>
              <a:spcBef>
                <a:spcPts val="0"/>
              </a:spcBef>
              <a:defRPr/>
            </a:pPr>
            <a:endParaRPr lang="en-US" dirty="0"/>
          </a:p>
          <a:p>
            <a:pPr marL="693207" lvl="1" indent="-231069">
              <a:lnSpc>
                <a:spcPct val="150000"/>
              </a:lnSpc>
              <a:spcBef>
                <a:spcPts val="606"/>
              </a:spcBef>
              <a:buFont typeface="+mj-lt"/>
              <a:buAutoNum type="arabicPeriod"/>
              <a:defRPr/>
            </a:pPr>
            <a:r>
              <a:rPr lang="en-US" dirty="0"/>
              <a:t>The engaged student is </a:t>
            </a:r>
            <a:r>
              <a:rPr lang="en-US" b="1" dirty="0"/>
              <a:t>attentive. </a:t>
            </a:r>
            <a:r>
              <a:rPr lang="en-US" dirty="0"/>
              <a:t>In the sense that he/she pays attention to and focuses on the tasks associated with the work being done.</a:t>
            </a:r>
          </a:p>
          <a:p>
            <a:pPr marL="693207" lvl="1" indent="-231069">
              <a:lnSpc>
                <a:spcPct val="150000"/>
              </a:lnSpc>
              <a:spcBef>
                <a:spcPts val="606"/>
              </a:spcBef>
              <a:buFont typeface="+mj-lt"/>
              <a:buAutoNum type="arabicPeriod"/>
              <a:defRPr/>
            </a:pPr>
            <a:r>
              <a:rPr lang="en-US" dirty="0"/>
              <a:t>The engaged student is </a:t>
            </a:r>
            <a:r>
              <a:rPr lang="en-US" b="1" dirty="0"/>
              <a:t>committed. </a:t>
            </a:r>
            <a:r>
              <a:rPr lang="en-US" dirty="0"/>
              <a:t>He/she voluntarily (without the promise of extrinsic awards or the threat of negative consequences) deploys scarce resources under his/her control (time, attention, and effort) to support the activity called for by the task.</a:t>
            </a:r>
          </a:p>
          <a:p>
            <a:pPr marL="693207" lvl="1" indent="-231069">
              <a:lnSpc>
                <a:spcPct val="150000"/>
              </a:lnSpc>
              <a:spcBef>
                <a:spcPts val="606"/>
              </a:spcBef>
              <a:buFont typeface="+mj-lt"/>
              <a:buAutoNum type="arabicPeriod"/>
              <a:defRPr/>
            </a:pPr>
            <a:r>
              <a:rPr lang="en-US" dirty="0"/>
              <a:t>The engaged student is </a:t>
            </a:r>
            <a:r>
              <a:rPr lang="en-US" b="1" dirty="0"/>
              <a:t>persistent.</a:t>
            </a:r>
            <a:r>
              <a:rPr lang="en-US" dirty="0"/>
              <a:t> He/she sticks with the task even when it presents difficulties.</a:t>
            </a:r>
          </a:p>
          <a:p>
            <a:pPr marL="693207" lvl="1" indent="-231069">
              <a:lnSpc>
                <a:spcPct val="150000"/>
              </a:lnSpc>
              <a:spcBef>
                <a:spcPts val="606"/>
              </a:spcBef>
              <a:buFont typeface="+mj-lt"/>
              <a:buAutoNum type="arabicPeriod"/>
              <a:defRPr/>
            </a:pPr>
            <a:r>
              <a:rPr lang="en-US" dirty="0"/>
              <a:t>The engage student is </a:t>
            </a:r>
            <a:r>
              <a:rPr lang="en-US" b="1" dirty="0"/>
              <a:t>connected.</a:t>
            </a:r>
            <a:r>
              <a:rPr lang="en-US" dirty="0"/>
              <a:t> He/she finds meaning and value in the tasks that make up the work.</a:t>
            </a:r>
          </a:p>
          <a:p>
            <a:pPr>
              <a:spcBef>
                <a:spcPts val="0"/>
              </a:spcBef>
              <a:defRPr/>
            </a:pPr>
            <a:endParaRPr lang="en-US" dirty="0"/>
          </a:p>
          <a:p>
            <a:pPr>
              <a:spcBef>
                <a:spcPts val="0"/>
              </a:spcBef>
              <a:defRPr/>
            </a:pPr>
            <a:r>
              <a:rPr lang="en-US" b="0" dirty="0"/>
              <a:t>The main difference between students who are engaged and those who are not is the way they respond to the situation or tasks at hand.</a:t>
            </a:r>
          </a:p>
          <a:p>
            <a:pPr defTabSz="924276">
              <a:spcBef>
                <a:spcPts val="0"/>
              </a:spcBef>
              <a:buSzPct val="25000"/>
              <a:defRPr/>
            </a:pPr>
            <a:endParaRPr lang="en-US" b="1" dirty="0"/>
          </a:p>
          <a:p>
            <a:pPr defTabSz="924276">
              <a:spcBef>
                <a:spcPts val="0"/>
              </a:spcBef>
              <a:buSzPct val="25000"/>
              <a:defRPr/>
            </a:pPr>
            <a:r>
              <a:rPr lang="en-US" b="1" dirty="0"/>
              <a:t>Reference: </a:t>
            </a:r>
            <a:r>
              <a:rPr lang="en-US" sz="1200" b="0" i="0" u="none" strike="noStrike" kern="1200" cap="none" dirty="0" err="1">
                <a:solidFill>
                  <a:schemeClr val="dk1"/>
                </a:solidFill>
                <a:effectLst/>
                <a:latin typeface="Calibri"/>
                <a:ea typeface="Calibri"/>
                <a:cs typeface="Calibri"/>
                <a:sym typeface="Calibri"/>
              </a:rPr>
              <a:t>Schlechty</a:t>
            </a:r>
            <a:r>
              <a:rPr lang="en-US" sz="1200" b="0" i="0" u="none" strike="noStrike" kern="1200" cap="none" dirty="0">
                <a:solidFill>
                  <a:schemeClr val="dk1"/>
                </a:solidFill>
                <a:effectLst/>
                <a:latin typeface="Calibri"/>
                <a:ea typeface="Calibri"/>
                <a:cs typeface="Calibri"/>
                <a:sym typeface="Calibri"/>
              </a:rPr>
              <a:t>, P. C. (2011). </a:t>
            </a:r>
            <a:r>
              <a:rPr lang="en-US" sz="1200" b="0" i="1" u="none" strike="noStrike" kern="1200" cap="none" dirty="0">
                <a:solidFill>
                  <a:schemeClr val="dk1"/>
                </a:solidFill>
                <a:effectLst/>
                <a:latin typeface="Calibri"/>
                <a:ea typeface="Calibri"/>
                <a:cs typeface="Calibri"/>
                <a:sym typeface="Calibri"/>
              </a:rPr>
              <a:t>Engaging Students: The Next Level of Working on the Work,</a:t>
            </a:r>
            <a:r>
              <a:rPr lang="en-US" sz="1200" b="0" i="0" u="none" strike="noStrike" kern="1200" cap="none" dirty="0">
                <a:solidFill>
                  <a:schemeClr val="dk1"/>
                </a:solidFill>
                <a:effectLst/>
                <a:latin typeface="Calibri"/>
                <a:ea typeface="Calibri"/>
                <a:cs typeface="Calibri"/>
                <a:sym typeface="Calibri"/>
              </a:rPr>
              <a:t> San Francisco: </a:t>
            </a:r>
            <a:r>
              <a:rPr lang="en-US" sz="1200" b="0" i="0" u="none" strike="noStrike" kern="1200" cap="none" dirty="0" err="1">
                <a:solidFill>
                  <a:schemeClr val="dk1"/>
                </a:solidFill>
                <a:effectLst/>
                <a:latin typeface="Calibri"/>
                <a:ea typeface="Calibri"/>
                <a:cs typeface="Calibri"/>
                <a:sym typeface="Calibri"/>
              </a:rPr>
              <a:t>Jossey</a:t>
            </a:r>
            <a:r>
              <a:rPr lang="en-US" sz="1200" b="0" i="0" u="none" strike="noStrike" kern="1200" cap="none" dirty="0">
                <a:solidFill>
                  <a:schemeClr val="dk1"/>
                </a:solidFill>
                <a:effectLst/>
                <a:latin typeface="Calibri"/>
                <a:ea typeface="Calibri"/>
                <a:cs typeface="Calibri"/>
                <a:sym typeface="Calibri"/>
              </a:rPr>
              <a:t>-Bass.</a:t>
            </a:r>
            <a:endParaRPr lang="en-US" dirty="0"/>
          </a:p>
        </p:txBody>
      </p:sp>
      <p:sp>
        <p:nvSpPr>
          <p:cNvPr id="432" name="Shape 432"/>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758668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pPr>
              <a:spcBef>
                <a:spcPct val="0"/>
              </a:spcBef>
            </a:pPr>
            <a:r>
              <a:rPr lang="en-US" altLang="en-US" b="1" dirty="0"/>
              <a:t>To Know/To Say: </a:t>
            </a:r>
            <a:r>
              <a:rPr lang="en-US" altLang="en-US" dirty="0"/>
              <a:t>Teachers should be aware of certain response indicators that will help them determine the level of student engagement. </a:t>
            </a:r>
          </a:p>
          <a:p>
            <a:pPr>
              <a:spcBef>
                <a:spcPct val="0"/>
              </a:spcBef>
            </a:pPr>
            <a:endParaRPr lang="en-US" altLang="en-US" dirty="0"/>
          </a:p>
          <a:p>
            <a:pPr marL="0" lvl="1">
              <a:spcBef>
                <a:spcPct val="0"/>
              </a:spcBef>
            </a:pPr>
            <a:r>
              <a:rPr lang="en-US" altLang="en-US" dirty="0"/>
              <a:t>1. </a:t>
            </a:r>
            <a:r>
              <a:rPr lang="en-US" altLang="en-US" b="1" dirty="0"/>
              <a:t>Engagement:</a:t>
            </a:r>
            <a:r>
              <a:rPr lang="en-US" altLang="en-US" dirty="0"/>
              <a:t> </a:t>
            </a:r>
            <a:r>
              <a:rPr lang="en-US" altLang="en-US" sz="2000" dirty="0"/>
              <a:t>The student volunteers resources under his/her control (time, effort, and attention). </a:t>
            </a:r>
            <a:r>
              <a:rPr lang="en-US" altLang="en-US" dirty="0"/>
              <a:t>The student is attentive to the task because he/she finds personal meaning and value in the task. The student sees the task as responding to motives and values he/she brings to the work. The student persists with the task even when he/she experiences difficulty and does not compromise personal standards for the completion of the task.</a:t>
            </a:r>
          </a:p>
          <a:p>
            <a:pPr>
              <a:spcBef>
                <a:spcPct val="0"/>
              </a:spcBef>
            </a:pPr>
            <a:endParaRPr lang="en-US" altLang="en-US" dirty="0"/>
          </a:p>
          <a:p>
            <a:pPr marL="0" lvl="1">
              <a:spcBef>
                <a:spcPct val="0"/>
              </a:spcBef>
            </a:pPr>
            <a:r>
              <a:rPr lang="en-US" altLang="en-US" dirty="0"/>
              <a:t>2. </a:t>
            </a:r>
            <a:r>
              <a:rPr lang="en-US" altLang="en-US" b="1" dirty="0"/>
              <a:t>Strategic Compliance: </a:t>
            </a:r>
            <a:r>
              <a:rPr lang="en-US" altLang="en-US" sz="1900" dirty="0"/>
              <a:t>The student allocates only as much time, energy, and resources as are required to get the reward offered or desired. </a:t>
            </a:r>
            <a:r>
              <a:rPr lang="en-US" altLang="en-US" dirty="0"/>
              <a:t>The student is attentive to the task because he/she perceives the receipt of some desired extrinsic reward which is conditionally available to those who pay attention to the task and do what is required of them. The student persists with the task only up to the point of ensuring that the desired reward is offered, and the student is willing to accept the reward and abandon the task even though he/she may not be personally satisfied that the work done is of the quality that he/she could produce.</a:t>
            </a:r>
          </a:p>
          <a:p>
            <a:pPr>
              <a:spcBef>
                <a:spcPct val="0"/>
              </a:spcBef>
            </a:pPr>
            <a:endParaRPr lang="en-US" altLang="en-US" dirty="0"/>
          </a:p>
          <a:p>
            <a:pPr marL="0" lvl="1">
              <a:spcBef>
                <a:spcPct val="0"/>
              </a:spcBef>
            </a:pPr>
            <a:r>
              <a:rPr lang="en-US" altLang="en-US" dirty="0"/>
              <a:t>3. </a:t>
            </a:r>
            <a:r>
              <a:rPr lang="en-US" altLang="en-US" b="1" dirty="0"/>
              <a:t>Ritual Compliance:</a:t>
            </a:r>
            <a:r>
              <a:rPr lang="en-US" altLang="en-US" dirty="0"/>
              <a:t> </a:t>
            </a:r>
            <a:r>
              <a:rPr lang="en-US" altLang="en-US" sz="1900" dirty="0"/>
              <a:t>The student does only those things that must be done and does little or nothing outside the context of direct supervision by the teacher.</a:t>
            </a:r>
            <a:r>
              <a:rPr lang="en-US" altLang="en-US" sz="2100" dirty="0"/>
              <a:t> </a:t>
            </a:r>
            <a:r>
              <a:rPr lang="en-US" altLang="en-US" dirty="0"/>
              <a:t>The student pays minimal attention to the work, is easily distracted, and is constantly seeking alternative activities to pursue. For example, it appears that texting has now become a favorite pastime for those who are ritually compliant. The student is easily discouraged from completing the task and regularly tries to avoid the task or get the requirements of the work waived or compromised.</a:t>
            </a:r>
          </a:p>
          <a:p>
            <a:pPr>
              <a:spcBef>
                <a:spcPct val="0"/>
              </a:spcBef>
            </a:pPr>
            <a:endParaRPr lang="en-US" altLang="en-US" dirty="0"/>
          </a:p>
          <a:p>
            <a:pPr marL="0" lvl="1">
              <a:spcBef>
                <a:spcPct val="0"/>
              </a:spcBef>
            </a:pPr>
            <a:r>
              <a:rPr lang="en-US" altLang="en-US" dirty="0"/>
              <a:t>4. </a:t>
            </a:r>
            <a:r>
              <a:rPr lang="en-US" altLang="en-US" b="1" dirty="0"/>
              <a:t>Retreatism:</a:t>
            </a:r>
            <a:r>
              <a:rPr lang="en-US" altLang="en-US" dirty="0"/>
              <a:t> </a:t>
            </a:r>
            <a:r>
              <a:rPr lang="en-US" altLang="en-US" sz="1800" dirty="0"/>
              <a:t>The student does nothing and, when forced through direct supervision to do the task, either engages in ritual behavior or rebellion. </a:t>
            </a:r>
            <a:r>
              <a:rPr lang="en-US" altLang="en-US" dirty="0"/>
              <a:t>The student does not attend to the work, but does not engage in the activities that distract others. The student employs strategies to conceal his/her lack of involvement, sleeping with eyes wide open and smiling from time to time.</a:t>
            </a:r>
          </a:p>
          <a:p>
            <a:pPr>
              <a:spcBef>
                <a:spcPct val="0"/>
              </a:spcBef>
            </a:pPr>
            <a:endParaRPr lang="en-US" altLang="en-US" dirty="0"/>
          </a:p>
          <a:p>
            <a:pPr marL="0" lvl="1">
              <a:spcBef>
                <a:spcPct val="0"/>
              </a:spcBef>
            </a:pPr>
            <a:r>
              <a:rPr lang="en-US" altLang="en-US" dirty="0"/>
              <a:t>5. </a:t>
            </a:r>
            <a:r>
              <a:rPr lang="en-US" altLang="en-US" sz="1800" b="1" dirty="0"/>
              <a:t>Rebellion:</a:t>
            </a:r>
            <a:r>
              <a:rPr lang="en-US" altLang="en-US" sz="1800" dirty="0"/>
              <a:t> The student overtly refuses to comply with the requirements of the task. This refusal may involve cheating, refusing to do the work, or even doing other work in place of what is expected. </a:t>
            </a:r>
            <a:r>
              <a:rPr lang="en-US" altLang="en-US" dirty="0"/>
              <a:t>Alienation rather than commitment is evident. Unlike the retreaters, students who rebel are likely to be active in their rejection of the task, up to and including efforts to sabotage the work, cheat, and build negative coalitions of other students around the work and the rejection of the values the work suggests.</a:t>
            </a:r>
          </a:p>
          <a:p>
            <a:endParaRPr lang="en-US" dirty="0"/>
          </a:p>
          <a:p>
            <a:pPr defTabSz="924276">
              <a:spcBef>
                <a:spcPts val="364"/>
              </a:spcBef>
              <a:defRPr/>
            </a:pPr>
            <a:r>
              <a:rPr lang="en-US" b="1" dirty="0"/>
              <a:t>Reference:</a:t>
            </a:r>
            <a:r>
              <a:rPr lang="en-US" dirty="0"/>
              <a:t> Francis, S. (2014, February 28). Five Levels Of Student Engagement</a:t>
            </a:r>
            <a:r>
              <a:rPr lang="en-US" baseline="0" dirty="0"/>
              <a:t> [blog post]. Retrieved from http://www.happyschool.com.au/five-levels-of-student-engagement/</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29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1908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b="1" dirty="0">
                <a:solidFill>
                  <a:srgbClr val="C00000"/>
                </a:solidFill>
              </a:rPr>
              <a:t>Handouts:</a:t>
            </a:r>
            <a:r>
              <a:rPr lang="en-US" baseline="0" dirty="0">
                <a:solidFill>
                  <a:srgbClr val="C00000"/>
                </a:solidFill>
              </a:rPr>
              <a:t> </a:t>
            </a:r>
            <a:r>
              <a:rPr lang="en-US" b="0" baseline="0" dirty="0">
                <a:solidFill>
                  <a:srgbClr val="C00000"/>
                </a:solidFill>
              </a:rPr>
              <a:t>Handouts are available on MOEDUSAIL.</a:t>
            </a:r>
          </a:p>
        </p:txBody>
      </p:sp>
      <p:sp>
        <p:nvSpPr>
          <p:cNvPr id="4" name="Date Placeholder 3"/>
          <p:cNvSpPr>
            <a:spLocks noGrp="1"/>
          </p:cNvSpPr>
          <p:nvPr>
            <p:ph type="dt" idx="10"/>
          </p:nvPr>
        </p:nvSpPr>
        <p:spPr/>
        <p:txBody>
          <a:bodyPr/>
          <a:lstStyle/>
          <a:p>
            <a:pPr>
              <a:defRPr/>
            </a:pPr>
            <a:r>
              <a:rPr lang="en-US"/>
              <a:t>1/6/2011</a:t>
            </a:r>
          </a:p>
        </p:txBody>
      </p:sp>
      <p:sp>
        <p:nvSpPr>
          <p:cNvPr id="5" name="Slide Number Placeholder 4"/>
          <p:cNvSpPr>
            <a:spLocks noGrp="1"/>
          </p:cNvSpPr>
          <p:nvPr>
            <p:ph type="sldNum" sz="quarter" idx="11"/>
          </p:nvPr>
        </p:nvSpPr>
        <p:spPr/>
        <p:txBody>
          <a:bodyPr/>
          <a:lstStyle/>
          <a:p>
            <a:pPr>
              <a:defRPr/>
            </a:pPr>
            <a:fld id="{41714D8E-BD82-41DB-9032-4B7BA4ABDEDD}" type="slidenum">
              <a:rPr lang="en-US" smtClean="0"/>
              <a:pPr>
                <a:defRPr/>
              </a:pPr>
              <a:t>3</a:t>
            </a:fld>
            <a:endParaRPr lang="en-US"/>
          </a:p>
        </p:txBody>
      </p:sp>
    </p:spTree>
    <p:extLst>
      <p:ext uri="{BB962C8B-B14F-4D97-AF65-F5344CB8AC3E}">
        <p14:creationId xmlns:p14="http://schemas.microsoft.com/office/powerpoint/2010/main" val="5648489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b="1" dirty="0"/>
              <a:t>To Know: </a:t>
            </a:r>
            <a:r>
              <a:rPr lang="en-US" dirty="0"/>
              <a:t>The title links an Edutopia video from Maplewood Richmond </a:t>
            </a:r>
            <a:r>
              <a:rPr lang="en-US" dirty="0" err="1"/>
              <a:t>Heigths</a:t>
            </a:r>
            <a:r>
              <a:rPr lang="en-US" dirty="0"/>
              <a:t> School </a:t>
            </a:r>
            <a:r>
              <a:rPr lang="en-US" dirty="0" err="1"/>
              <a:t>Disctrict</a:t>
            </a:r>
            <a:r>
              <a:rPr lang="en-US" dirty="0"/>
              <a:t> – St. Louis, Mo.  found at: </a:t>
            </a:r>
            <a:r>
              <a:rPr lang="en-US" dirty="0">
                <a:hlinkClick r:id="rId3"/>
              </a:rPr>
              <a:t>https://www.youtube.com/watch?v=b4Id1CTQpks&amp;feature=youtu.be</a:t>
            </a:r>
            <a:endParaRPr lang="en-US" dirty="0"/>
          </a:p>
          <a:p>
            <a:pPr marL="0" marR="0" lvl="0" indent="0" algn="l" defTabSz="914400" rtl="0" eaLnBrk="1" fontAlgn="auto" latinLnBrk="0" hangingPunct="1">
              <a:lnSpc>
                <a:spcPct val="115000"/>
              </a:lnSpc>
              <a:spcBef>
                <a:spcPts val="400"/>
              </a:spcBef>
              <a:spcAft>
                <a:spcPts val="0"/>
              </a:spcAft>
              <a:buClr>
                <a:schemeClr val="dk1"/>
              </a:buClr>
              <a:buSzPts val="1100"/>
              <a:buFont typeface="Arial"/>
              <a:buNone/>
              <a:tabLst/>
              <a:defRPr/>
            </a:pPr>
            <a:r>
              <a:rPr lang="en-US" dirty="0"/>
              <a:t>The video is hyperlinked on the slide.</a:t>
            </a:r>
          </a:p>
          <a:p>
            <a:pPr marL="0" lvl="0" indent="0" algn="l" rtl="0">
              <a:lnSpc>
                <a:spcPct val="115000"/>
              </a:lnSpc>
              <a:spcBef>
                <a:spcPts val="400"/>
              </a:spcBef>
              <a:spcAft>
                <a:spcPts val="0"/>
              </a:spcAft>
              <a:buClr>
                <a:schemeClr val="dk1"/>
              </a:buClr>
              <a:buSzPts val="1100"/>
              <a:buFont typeface="Arial"/>
              <a:buNone/>
            </a:pPr>
            <a:r>
              <a:rPr lang="en-US" b="1" dirty="0"/>
              <a:t>To Do/Say: </a:t>
            </a:r>
            <a:r>
              <a:rPr lang="en-US" dirty="0"/>
              <a:t>This video is a short 4 minute and 23 second video sharing how and urban high school uses exemplar writing samples to promote a greater understanding of work expectations. After watching the video, discuss:</a:t>
            </a: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a:r>
            <a:r>
              <a:rPr lang="en-US" dirty="0"/>
              <a:t>How does this strategy help students learn from each other?</a:t>
            </a: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a:r>
            <a:r>
              <a:rPr lang="en-US" dirty="0"/>
              <a:t>How could this strategy be adapted for different activities?</a:t>
            </a: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a:r>
            <a:r>
              <a:rPr lang="en-US" dirty="0"/>
              <a:t>How can this strategy work in your classroom?</a:t>
            </a:r>
            <a:endParaRPr lang="en-US"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b="1" dirty="0"/>
              <a:t>Reference: </a:t>
            </a:r>
            <a:r>
              <a:rPr lang="en-US" dirty="0"/>
              <a:t>Edutopia, (2020, March 20). </a:t>
            </a:r>
            <a:r>
              <a:rPr lang="en-US" i="1" dirty="0"/>
              <a:t>Raising the bar for student  work </a:t>
            </a:r>
            <a:r>
              <a:rPr lang="en-US" dirty="0"/>
              <a:t>[video file]. </a:t>
            </a:r>
            <a:r>
              <a:rPr lang="en-US" dirty="0">
                <a:hlinkClick r:id="rId3"/>
              </a:rPr>
              <a:t>https://www.youtube.com/watch?v=b4Id1CTQpks&amp;feature=youtu.be</a:t>
            </a:r>
            <a:r>
              <a:rPr lang="en-US" dirty="0"/>
              <a:t> </a:t>
            </a:r>
          </a:p>
        </p:txBody>
      </p:sp>
      <p:sp>
        <p:nvSpPr>
          <p:cNvPr id="4" name="Slide Number Placeholder 3"/>
          <p:cNvSpPr>
            <a:spLocks noGrp="1"/>
          </p:cNvSpPr>
          <p:nvPr>
            <p:ph type="sldNum" idx="12"/>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30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5796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7" name="Shape 447"/>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solidFill>
                  <a:srgbClr val="974806"/>
                </a:solidFill>
              </a:rPr>
              <a:t>To Know/To Say: </a:t>
            </a:r>
            <a:r>
              <a:rPr lang="en-US" dirty="0">
                <a:solidFill>
                  <a:srgbClr val="974806"/>
                </a:solidFill>
              </a:rPr>
              <a:t>This is </a:t>
            </a:r>
            <a:r>
              <a:rPr lang="en-US" dirty="0" err="1">
                <a:solidFill>
                  <a:srgbClr val="974806"/>
                </a:solidFill>
              </a:rPr>
              <a:t>Schlechty’s</a:t>
            </a:r>
            <a:r>
              <a:rPr lang="en-US" dirty="0">
                <a:solidFill>
                  <a:srgbClr val="974806"/>
                </a:solidFill>
              </a:rPr>
              <a:t> mantra. Teachers can deliberately design engaging lessons—teachers can help ensure students are engaged. Think about the “Wingman” video on the previous slide. How did that teacher ensure that every student was being engaged?</a:t>
            </a:r>
          </a:p>
          <a:p>
            <a:pPr>
              <a:spcBef>
                <a:spcPts val="0"/>
              </a:spcBef>
              <a:buSzPct val="25000"/>
            </a:pPr>
            <a:endParaRPr lang="en-US" sz="1000" dirty="0">
              <a:solidFill>
                <a:srgbClr val="0B5394"/>
              </a:solidFill>
              <a:highlight>
                <a:srgbClr val="FFFFFF"/>
              </a:highlight>
              <a:latin typeface="Arial"/>
              <a:ea typeface="Arial"/>
              <a:cs typeface="Arial"/>
              <a:sym typeface="Arial"/>
            </a:endParaRPr>
          </a:p>
          <a:p>
            <a:r>
              <a:rPr lang="en-US" sz="1000" b="1" dirty="0"/>
              <a:t>Reference: </a:t>
            </a:r>
            <a:r>
              <a:rPr lang="en-US" sz="1200" b="0" i="0" u="none" strike="noStrike" kern="1200" cap="none" dirty="0">
                <a:solidFill>
                  <a:schemeClr val="dk1"/>
                </a:solidFill>
                <a:effectLst/>
                <a:latin typeface="Calibri"/>
                <a:ea typeface="Calibri"/>
                <a:cs typeface="Calibri"/>
                <a:sym typeface="Calibri"/>
              </a:rPr>
              <a:t>Schlechty, P. C. (2011). </a:t>
            </a:r>
            <a:r>
              <a:rPr lang="en-US" sz="1200" b="0" i="1" u="none" strike="noStrike" kern="1200" cap="none" dirty="0">
                <a:solidFill>
                  <a:schemeClr val="dk1"/>
                </a:solidFill>
                <a:effectLst/>
                <a:latin typeface="Calibri"/>
                <a:ea typeface="Calibri"/>
                <a:cs typeface="Calibri"/>
                <a:sym typeface="Calibri"/>
              </a:rPr>
              <a:t>Engaging Students: The Next Level of Working on the Work,</a:t>
            </a:r>
            <a:r>
              <a:rPr lang="en-US" sz="1200" b="0" i="0" u="none" strike="noStrike" kern="1200" cap="none" dirty="0">
                <a:solidFill>
                  <a:schemeClr val="dk1"/>
                </a:solidFill>
                <a:effectLst/>
                <a:latin typeface="Calibri"/>
                <a:ea typeface="Calibri"/>
                <a:cs typeface="Calibri"/>
                <a:sym typeface="Calibri"/>
              </a:rPr>
              <a:t> San Francisco: </a:t>
            </a:r>
            <a:r>
              <a:rPr lang="en-US" sz="1200" b="0" i="0" u="none" strike="noStrike" kern="1200" cap="none" dirty="0" err="1">
                <a:solidFill>
                  <a:schemeClr val="dk1"/>
                </a:solidFill>
                <a:effectLst/>
                <a:latin typeface="Calibri"/>
                <a:ea typeface="Calibri"/>
                <a:cs typeface="Calibri"/>
                <a:sym typeface="Calibri"/>
              </a:rPr>
              <a:t>Jossey</a:t>
            </a:r>
            <a:r>
              <a:rPr lang="en-US" sz="1200" b="0" i="0" u="none" strike="noStrike" kern="1200" cap="none" dirty="0">
                <a:solidFill>
                  <a:schemeClr val="dk1"/>
                </a:solidFill>
                <a:effectLst/>
                <a:latin typeface="Calibri"/>
                <a:ea typeface="Calibri"/>
                <a:cs typeface="Calibri"/>
                <a:sym typeface="Calibri"/>
              </a:rPr>
              <a:t>-Bass.</a:t>
            </a:r>
          </a:p>
        </p:txBody>
      </p:sp>
      <p:sp>
        <p:nvSpPr>
          <p:cNvPr id="448" name="Shape 448"/>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04672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Shape 33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37" name="Shape 337"/>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Purpose: </a:t>
            </a:r>
            <a:r>
              <a:rPr lang="en-US" dirty="0"/>
              <a:t>The second section of this learning package focuses primarily on motivation as a way to increase student engagement.</a:t>
            </a:r>
          </a:p>
          <a:p>
            <a:pPr>
              <a:spcBef>
                <a:spcPts val="0"/>
              </a:spcBef>
              <a:buSzPct val="25000"/>
            </a:pPr>
            <a:endParaRPr lang="en-US" dirty="0"/>
          </a:p>
          <a:p>
            <a:pPr>
              <a:spcBef>
                <a:spcPts val="364"/>
              </a:spcBef>
              <a:buSzPct val="25000"/>
            </a:pPr>
            <a:r>
              <a:rPr lang="en-US" b="1" dirty="0"/>
              <a:t>Content: </a:t>
            </a:r>
          </a:p>
          <a:p>
            <a:pPr marL="173302" indent="-173302">
              <a:spcBef>
                <a:spcPts val="364"/>
              </a:spcBef>
              <a:buSzPct val="25000"/>
              <a:buFont typeface="Arial" panose="020B0604020202020204" pitchFamily="34" charset="0"/>
              <a:buChar char="•"/>
            </a:pPr>
            <a:r>
              <a:rPr lang="en-US" dirty="0"/>
              <a:t>Jan </a:t>
            </a:r>
            <a:r>
              <a:rPr lang="en-US" dirty="0" err="1"/>
              <a:t>Chappuis</a:t>
            </a:r>
            <a:r>
              <a:rPr lang="en-US" dirty="0"/>
              <a:t>’ Learning Orientations</a:t>
            </a:r>
          </a:p>
          <a:p>
            <a:pPr marL="173302" indent="-173302">
              <a:spcBef>
                <a:spcPts val="364"/>
              </a:spcBef>
              <a:buSzPct val="25000"/>
              <a:buFont typeface="Arial" panose="020B0604020202020204" pitchFamily="34" charset="0"/>
              <a:buChar char="•"/>
            </a:pPr>
            <a:r>
              <a:rPr lang="en-US" dirty="0"/>
              <a:t>Research</a:t>
            </a:r>
          </a:p>
          <a:p>
            <a:pPr marL="173302" indent="-173302">
              <a:spcBef>
                <a:spcPts val="364"/>
              </a:spcBef>
              <a:buSzPct val="25000"/>
              <a:buFont typeface="Arial" panose="020B0604020202020204" pitchFamily="34" charset="0"/>
              <a:buChar char="•"/>
            </a:pPr>
            <a:r>
              <a:rPr lang="en-US" i="1" dirty="0">
                <a:latin typeface="Questrial"/>
                <a:ea typeface="Questrial"/>
                <a:cs typeface="Questrial"/>
                <a:sym typeface="Questrial"/>
              </a:rPr>
              <a:t>Engage Kids With 7 Times the Effect </a:t>
            </a:r>
            <a:r>
              <a:rPr lang="en-US" i="0" dirty="0">
                <a:latin typeface="Questrial"/>
                <a:ea typeface="Questrial"/>
                <a:cs typeface="Questrial"/>
                <a:sym typeface="Questrial"/>
              </a:rPr>
              <a:t>(pre-reading discussion)</a:t>
            </a:r>
            <a:endParaRPr lang="en-US" i="1" dirty="0">
              <a:latin typeface="Questrial"/>
              <a:ea typeface="Questrial"/>
              <a:cs typeface="Questrial"/>
              <a:sym typeface="Questrial"/>
            </a:endParaRPr>
          </a:p>
          <a:p>
            <a:pPr marL="173302" indent="-173302">
              <a:spcBef>
                <a:spcPts val="364"/>
              </a:spcBef>
              <a:buSzPct val="25000"/>
              <a:buFont typeface="Arial" panose="020B0604020202020204" pitchFamily="34" charset="0"/>
              <a:buChar char="•"/>
            </a:pPr>
            <a:r>
              <a:rPr lang="en-US" i="1" dirty="0">
                <a:latin typeface="Questrial"/>
                <a:ea typeface="Questrial"/>
                <a:cs typeface="Questrial"/>
                <a:sym typeface="Questrial"/>
              </a:rPr>
              <a:t>Igniting Student Engagement: A Roadmap for Learning</a:t>
            </a:r>
            <a:endParaRPr lang="en-US" dirty="0">
              <a:latin typeface="Questrial"/>
              <a:ea typeface="Questrial"/>
              <a:cs typeface="Questrial"/>
              <a:sym typeface="Questrial"/>
            </a:endParaRPr>
          </a:p>
          <a:p>
            <a:pPr marL="173302" indent="-173302">
              <a:spcBef>
                <a:spcPts val="364"/>
              </a:spcBef>
              <a:buSzPct val="25000"/>
              <a:buFont typeface="Arial" panose="020B0604020202020204" pitchFamily="34" charset="0"/>
              <a:buChar char="•"/>
            </a:pPr>
            <a:endParaRPr lang="en-US" dirty="0">
              <a:latin typeface="Questrial"/>
              <a:sym typeface="Questrial"/>
            </a:endParaRPr>
          </a:p>
          <a:p>
            <a:pPr marL="0" indent="0">
              <a:spcBef>
                <a:spcPts val="364"/>
              </a:spcBef>
              <a:buSzPct val="25000"/>
              <a:buFont typeface="Arial" panose="020B0604020202020204" pitchFamily="34" charset="0"/>
              <a:buNone/>
            </a:pPr>
            <a:r>
              <a:rPr lang="en-US" b="1" dirty="0">
                <a:latin typeface="Questrial"/>
                <a:sym typeface="Questrial"/>
              </a:rPr>
              <a:t>To Know/To Say: </a:t>
            </a:r>
            <a:r>
              <a:rPr lang="en-US" b="0" dirty="0">
                <a:latin typeface="Questrial"/>
                <a:sym typeface="Questrial"/>
              </a:rPr>
              <a:t>Discuss the pre-reading article, </a:t>
            </a:r>
            <a:r>
              <a:rPr lang="en-US" b="0" i="1" dirty="0">
                <a:latin typeface="Questrial"/>
                <a:sym typeface="Questrial"/>
              </a:rPr>
              <a:t>Engage Kids With 7 Times the Effect</a:t>
            </a:r>
            <a:r>
              <a:rPr lang="en-US" b="0" dirty="0">
                <a:latin typeface="Questrial"/>
                <a:sym typeface="Questrial"/>
              </a:rPr>
              <a:t>. </a:t>
            </a:r>
          </a:p>
          <a:p>
            <a:pPr marL="171450" indent="-171450">
              <a:spcBef>
                <a:spcPts val="364"/>
              </a:spcBef>
              <a:buSzPct val="25000"/>
              <a:buFont typeface="Arial" panose="020B0604020202020204" pitchFamily="34" charset="0"/>
              <a:buChar char="•"/>
            </a:pPr>
            <a:r>
              <a:rPr lang="en-US" b="0" dirty="0">
                <a:latin typeface="Questrial"/>
                <a:sym typeface="Questrial"/>
              </a:rPr>
              <a:t>Student engagement decreases as a student ages; early grades 8 out of 10 are engaged, by middle school 6 out of 10, and by high school 4 out of 10 are engaged.</a:t>
            </a:r>
          </a:p>
          <a:p>
            <a:pPr marL="171450" indent="-171450">
              <a:spcBef>
                <a:spcPts val="364"/>
              </a:spcBef>
              <a:buSzPct val="25000"/>
              <a:buFont typeface="Arial" panose="020B0604020202020204" pitchFamily="34" charset="0"/>
              <a:buChar char="•"/>
            </a:pPr>
            <a:r>
              <a:rPr lang="en-US" b="0" dirty="0">
                <a:latin typeface="Questrial"/>
                <a:sym typeface="Questrial"/>
              </a:rPr>
              <a:t>Connective instruction is seven times as effective as lively teaching or academic rigor.</a:t>
            </a:r>
            <a:endParaRPr lang="en-US" i="0" dirty="0"/>
          </a:p>
        </p:txBody>
      </p:sp>
      <p:sp>
        <p:nvSpPr>
          <p:cNvPr id="338" name="Shape 338"/>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341673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Know/To Do: </a:t>
            </a:r>
            <a:r>
              <a:rPr lang="en-US" dirty="0"/>
              <a:t>The facilitator makes a list of all of the characteristics generated by the groups and asks participants to explain their choices. Usually items such as “relevant,”  “did lots of activities,” “hands-on learning,”  “cared about me” or “something I could apply” are given. Some may remark that they were “motivated” to learn in that classroom. Make the point that these characteristics are ones that we appreciate, and that many of us try to emulate. You may be remembering this teacher after many years! Post the list. Those descriptors will resurface throughout the upcoming work. </a:t>
            </a:r>
          </a:p>
        </p:txBody>
      </p:sp>
      <p:sp>
        <p:nvSpPr>
          <p:cNvPr id="346" name="Shape 346"/>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336473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56" name="Shape 356"/>
          <p:cNvSpPr txBox="1">
            <a:spLocks noGrp="1"/>
          </p:cNvSpPr>
          <p:nvPr>
            <p:ph type="body" idx="1"/>
          </p:nvPr>
        </p:nvSpPr>
        <p:spPr>
          <a:xfrm>
            <a:off x="707706" y="4447460"/>
            <a:ext cx="5661588" cy="4213489"/>
          </a:xfrm>
          <a:prstGeom prst="rect">
            <a:avLst/>
          </a:prstGeom>
          <a:noFill/>
          <a:ln>
            <a:noFill/>
          </a:ln>
        </p:spPr>
        <p:txBody>
          <a:bodyPr lIns="93828" tIns="93828" rIns="93828" bIns="93828" anchor="t" anchorCtr="0">
            <a:noAutofit/>
          </a:bodyPr>
          <a:lstStyle/>
          <a:p>
            <a:pPr>
              <a:spcBef>
                <a:spcPts val="0"/>
              </a:spcBef>
              <a:buClr>
                <a:schemeClr val="dk1"/>
              </a:buClr>
              <a:buSzPct val="25000"/>
            </a:pPr>
            <a:r>
              <a:rPr lang="en-US" b="1" dirty="0"/>
              <a:t>To Know/To Do: </a:t>
            </a:r>
            <a:r>
              <a:rPr lang="en-US" dirty="0"/>
              <a:t>Provide participants with a copy of the handout, Goal</a:t>
            </a:r>
            <a:r>
              <a:rPr lang="en-US" baseline="0" dirty="0"/>
              <a:t> Orientations</a:t>
            </a:r>
            <a:r>
              <a:rPr lang="en-US" dirty="0"/>
              <a:t>. Ask participants to number off by 3. Then form like-groups to read information about their one orientation. They will brainstorm what it looks like, sounds like, and feels like. Then role play for the rest of the group, showing what this goal orientation is.</a:t>
            </a:r>
          </a:p>
          <a:p>
            <a:pPr>
              <a:spcBef>
                <a:spcPts val="0"/>
              </a:spcBef>
              <a:buClr>
                <a:schemeClr val="dk1"/>
              </a:buClr>
              <a:buSzPct val="25000"/>
            </a:pPr>
            <a:endParaRPr dirty="0"/>
          </a:p>
          <a:p>
            <a:pPr>
              <a:spcBef>
                <a:spcPts val="0"/>
              </a:spcBef>
              <a:buClr>
                <a:schemeClr val="dk1"/>
              </a:buClr>
              <a:buSzPct val="25000"/>
            </a:pPr>
            <a:r>
              <a:rPr lang="en-US" b="1" dirty="0"/>
              <a:t>To Know/To Say:</a:t>
            </a:r>
          </a:p>
          <a:p>
            <a:pPr>
              <a:spcBef>
                <a:spcPts val="0"/>
              </a:spcBef>
              <a:buClr>
                <a:schemeClr val="dk1"/>
              </a:buClr>
              <a:buSzPct val="25000"/>
            </a:pPr>
            <a:r>
              <a:rPr lang="en-US" i="1" dirty="0"/>
              <a:t>Performance Level</a:t>
            </a:r>
            <a:endParaRPr lang="en-US" b="1" dirty="0"/>
          </a:p>
          <a:p>
            <a:pPr marL="474975" indent="-243906">
              <a:spcBef>
                <a:spcPts val="0"/>
              </a:spcBef>
              <a:buClr>
                <a:srgbClr val="000000"/>
              </a:buClr>
              <a:buSzPct val="100000"/>
              <a:buFont typeface="Calibri"/>
              <a:buChar char="●"/>
            </a:pPr>
            <a:r>
              <a:rPr lang="en-US" dirty="0">
                <a:solidFill>
                  <a:srgbClr val="000000"/>
                </a:solidFill>
              </a:rPr>
              <a:t>Works to exceed performance of others or to hide learning needs</a:t>
            </a:r>
          </a:p>
          <a:p>
            <a:pPr marL="474975" indent="-243906">
              <a:spcBef>
                <a:spcPts val="0"/>
              </a:spcBef>
              <a:buClr>
                <a:srgbClr val="000000"/>
              </a:buClr>
              <a:buSzPct val="100000"/>
              <a:buFont typeface="Calibri"/>
              <a:buChar char="●"/>
            </a:pPr>
            <a:r>
              <a:rPr lang="en-US" dirty="0">
                <a:solidFill>
                  <a:srgbClr val="000000"/>
                </a:solidFill>
              </a:rPr>
              <a:t>Believes initial lack of success indicates lack of ability</a:t>
            </a:r>
          </a:p>
          <a:p>
            <a:pPr marL="474975" indent="-243906">
              <a:spcBef>
                <a:spcPts val="0"/>
              </a:spcBef>
              <a:buClr>
                <a:srgbClr val="000000"/>
              </a:buClr>
              <a:buSzPct val="100000"/>
              <a:buFont typeface="Calibri"/>
              <a:buChar char="●"/>
            </a:pPr>
            <a:r>
              <a:rPr lang="en-US" dirty="0">
                <a:solidFill>
                  <a:srgbClr val="000000"/>
                </a:solidFill>
              </a:rPr>
              <a:t>Quits, cheats, or chooses easier work when faced with difficulty</a:t>
            </a:r>
          </a:p>
          <a:p>
            <a:pPr marL="474975" indent="-243906">
              <a:spcBef>
                <a:spcPts val="0"/>
              </a:spcBef>
              <a:buClr>
                <a:srgbClr val="000000"/>
              </a:buClr>
              <a:buSzPct val="100000"/>
              <a:buFont typeface="Calibri"/>
              <a:buChar char="●"/>
            </a:pPr>
            <a:r>
              <a:rPr lang="en-US" dirty="0">
                <a:solidFill>
                  <a:srgbClr val="000000"/>
                </a:solidFill>
              </a:rPr>
              <a:t>“I don’t know what I’m doing, so I’m not smart enough to do this”</a:t>
            </a:r>
          </a:p>
          <a:p>
            <a:pPr marL="474975" indent="-243906">
              <a:spcBef>
                <a:spcPts val="0"/>
              </a:spcBef>
              <a:buClr>
                <a:srgbClr val="000000"/>
              </a:buClr>
              <a:buSzPct val="100000"/>
              <a:buFont typeface="Calibri"/>
              <a:buChar char="●"/>
            </a:pPr>
            <a:r>
              <a:rPr lang="en-US" dirty="0">
                <a:solidFill>
                  <a:srgbClr val="000000"/>
                </a:solidFill>
              </a:rPr>
              <a:t>“How do I get the highest ‘A’?” </a:t>
            </a:r>
          </a:p>
          <a:p>
            <a:pPr marL="474975" indent="-243906">
              <a:spcBef>
                <a:spcPts val="0"/>
              </a:spcBef>
              <a:buClr>
                <a:srgbClr val="000000"/>
              </a:buClr>
              <a:buSzPct val="100000"/>
              <a:buFont typeface="Calibri"/>
              <a:buChar char="●"/>
            </a:pPr>
            <a:r>
              <a:rPr lang="en-US" dirty="0">
                <a:solidFill>
                  <a:srgbClr val="000000"/>
                </a:solidFill>
              </a:rPr>
              <a:t>“How do I avoid being seen as not smart enough?”</a:t>
            </a:r>
          </a:p>
          <a:p>
            <a:pPr marL="231069">
              <a:spcBef>
                <a:spcPts val="0"/>
              </a:spcBef>
              <a:buClr>
                <a:srgbClr val="000000"/>
              </a:buClr>
              <a:buSzPct val="100000"/>
            </a:pPr>
            <a:endParaRPr lang="en-US" dirty="0">
              <a:solidFill>
                <a:srgbClr val="000000"/>
              </a:solidFill>
            </a:endParaRPr>
          </a:p>
          <a:p>
            <a:pPr>
              <a:spcBef>
                <a:spcPts val="0"/>
              </a:spcBef>
              <a:buClr>
                <a:schemeClr val="dk1"/>
              </a:buClr>
              <a:buSzPct val="25000"/>
            </a:pPr>
            <a:r>
              <a:rPr lang="en-US" i="1" dirty="0"/>
              <a:t>Task Level</a:t>
            </a:r>
          </a:p>
          <a:p>
            <a:pPr marL="629021" indent="-397952">
              <a:spcBef>
                <a:spcPts val="0"/>
              </a:spcBef>
              <a:buClr>
                <a:srgbClr val="000000"/>
              </a:buClr>
              <a:buSzPct val="100000"/>
              <a:buFont typeface="Calibri"/>
              <a:buChar char="●"/>
            </a:pPr>
            <a:r>
              <a:rPr lang="en-US" dirty="0">
                <a:solidFill>
                  <a:srgbClr val="000000"/>
                </a:solidFill>
              </a:rPr>
              <a:t>Works just hard enough to get assignments turned in and/or to get points</a:t>
            </a:r>
          </a:p>
          <a:p>
            <a:pPr marL="629021" indent="-397952">
              <a:spcBef>
                <a:spcPts val="0"/>
              </a:spcBef>
              <a:buClr>
                <a:srgbClr val="000000"/>
              </a:buClr>
              <a:buSzPct val="100000"/>
              <a:buFont typeface="Calibri"/>
              <a:buChar char="●"/>
            </a:pPr>
            <a:r>
              <a:rPr lang="en-US" dirty="0">
                <a:solidFill>
                  <a:srgbClr val="000000"/>
                </a:solidFill>
              </a:rPr>
              <a:t>Believes that effort in school is about getting points- it matters less who does the work</a:t>
            </a:r>
          </a:p>
          <a:p>
            <a:pPr marL="629021" indent="-397952">
              <a:spcBef>
                <a:spcPts val="0"/>
              </a:spcBef>
              <a:buClr>
                <a:srgbClr val="000000"/>
              </a:buClr>
              <a:buSzPct val="100000"/>
              <a:buFont typeface="Calibri"/>
              <a:buChar char="●"/>
            </a:pPr>
            <a:r>
              <a:rPr lang="en-US" dirty="0">
                <a:solidFill>
                  <a:srgbClr val="000000"/>
                </a:solidFill>
              </a:rPr>
              <a:t>Looks for alternative ways to get points when faced with difficulty</a:t>
            </a:r>
          </a:p>
          <a:p>
            <a:pPr marL="629021" indent="-397952">
              <a:spcBef>
                <a:spcPts val="0"/>
              </a:spcBef>
              <a:buClr>
                <a:srgbClr val="000000"/>
              </a:buClr>
              <a:buSzPct val="100000"/>
              <a:buFont typeface="Calibri"/>
              <a:buChar char="●"/>
            </a:pPr>
            <a:r>
              <a:rPr lang="en-US" dirty="0">
                <a:solidFill>
                  <a:srgbClr val="000000"/>
                </a:solidFill>
              </a:rPr>
              <a:t>“When is it due?” or “How much is this worth?”</a:t>
            </a:r>
          </a:p>
          <a:p>
            <a:pPr marL="231069">
              <a:spcBef>
                <a:spcPts val="0"/>
              </a:spcBef>
              <a:buClr>
                <a:srgbClr val="000000"/>
              </a:buClr>
              <a:buSzPct val="100000"/>
            </a:pPr>
            <a:endParaRPr lang="en-US" dirty="0">
              <a:solidFill>
                <a:srgbClr val="000000"/>
              </a:solidFill>
            </a:endParaRPr>
          </a:p>
          <a:p>
            <a:pPr>
              <a:spcBef>
                <a:spcPts val="0"/>
              </a:spcBef>
              <a:buClr>
                <a:schemeClr val="dk1"/>
              </a:buClr>
              <a:buSzPct val="25000"/>
            </a:pPr>
            <a:r>
              <a:rPr lang="en-US" i="1" dirty="0"/>
              <a:t>Learning Level</a:t>
            </a:r>
          </a:p>
          <a:p>
            <a:pPr marL="629021" indent="-397952">
              <a:spcBef>
                <a:spcPts val="0"/>
              </a:spcBef>
              <a:buClr>
                <a:srgbClr val="000000"/>
              </a:buClr>
              <a:buSzPct val="100000"/>
              <a:buFont typeface="Calibri"/>
              <a:buChar char="●"/>
            </a:pPr>
            <a:r>
              <a:rPr lang="en-US" dirty="0">
                <a:solidFill>
                  <a:srgbClr val="000000"/>
                </a:solidFill>
              </a:rPr>
              <a:t>Develops willingness to try and persistence to keep trying</a:t>
            </a:r>
          </a:p>
          <a:p>
            <a:pPr marL="629021" indent="-397952">
              <a:spcBef>
                <a:spcPts val="0"/>
              </a:spcBef>
              <a:buClr>
                <a:srgbClr val="000000"/>
              </a:buClr>
              <a:buSzPct val="100000"/>
              <a:buFont typeface="Calibri"/>
              <a:buChar char="●"/>
            </a:pPr>
            <a:r>
              <a:rPr lang="en-US" dirty="0">
                <a:solidFill>
                  <a:srgbClr val="000000"/>
                </a:solidFill>
              </a:rPr>
              <a:t>Believes that effort will lead to eventual success</a:t>
            </a:r>
          </a:p>
          <a:p>
            <a:pPr marL="629021" indent="-397952">
              <a:spcBef>
                <a:spcPts val="0"/>
              </a:spcBef>
              <a:buClr>
                <a:srgbClr val="000000"/>
              </a:buClr>
              <a:buSzPct val="100000"/>
              <a:buFont typeface="Calibri"/>
              <a:buChar char="●"/>
            </a:pPr>
            <a:r>
              <a:rPr lang="en-US" dirty="0">
                <a:solidFill>
                  <a:srgbClr val="000000"/>
                </a:solidFill>
              </a:rPr>
              <a:t>Exhibits “Failure tolerance” when faced with difficulty--initial failure can be overcome by a change in strategy</a:t>
            </a:r>
          </a:p>
          <a:p>
            <a:pPr marL="629021" indent="-397952">
              <a:spcBef>
                <a:spcPts val="0"/>
              </a:spcBef>
              <a:buClr>
                <a:srgbClr val="000000"/>
              </a:buClr>
              <a:buSzPct val="100000"/>
              <a:buFont typeface="Calibri"/>
              <a:buChar char="●"/>
            </a:pPr>
            <a:r>
              <a:rPr lang="en-US" dirty="0">
                <a:solidFill>
                  <a:srgbClr val="000000"/>
                </a:solidFill>
              </a:rPr>
              <a:t>“What can I learn from this mistake?”</a:t>
            </a:r>
          </a:p>
          <a:p>
            <a:pPr>
              <a:spcBef>
                <a:spcPts val="0"/>
              </a:spcBef>
              <a:buClr>
                <a:schemeClr val="dk1"/>
              </a:buClr>
              <a:buSzPct val="25000"/>
            </a:pPr>
            <a:endParaRPr lang="en-US" b="1" dirty="0"/>
          </a:p>
          <a:p>
            <a:pPr marL="0" marR="0" lvl="0" indent="0" algn="l" defTabSz="914400" rtl="0" eaLnBrk="1" fontAlgn="auto" latinLnBrk="0" hangingPunct="1">
              <a:lnSpc>
                <a:spcPct val="100000"/>
              </a:lnSpc>
              <a:spcBef>
                <a:spcPts val="0"/>
              </a:spcBef>
              <a:spcAft>
                <a:spcPts val="0"/>
              </a:spcAft>
              <a:buClr>
                <a:schemeClr val="dk1"/>
              </a:buClr>
              <a:buSzPct val="25000"/>
              <a:buFontTx/>
              <a:buNone/>
              <a:tabLst/>
              <a:defRPr/>
            </a:pPr>
            <a:r>
              <a:rPr lang="en-US" b="1" dirty="0"/>
              <a:t>Handout: </a:t>
            </a:r>
            <a:r>
              <a:rPr lang="en-US" dirty="0"/>
              <a:t>Goal Orientation </a:t>
            </a:r>
          </a:p>
          <a:p>
            <a:pPr>
              <a:spcBef>
                <a:spcPts val="0"/>
              </a:spcBef>
              <a:buClr>
                <a:schemeClr val="dk1"/>
              </a:buClr>
              <a:buSzPct val="25000"/>
            </a:pPr>
            <a:endParaRPr b="1" dirty="0"/>
          </a:p>
          <a:p>
            <a:pPr>
              <a:spcBef>
                <a:spcPts val="0"/>
              </a:spcBef>
              <a:buClr>
                <a:schemeClr val="dk1"/>
              </a:buClr>
              <a:buSzPct val="25000"/>
            </a:pPr>
            <a:r>
              <a:rPr lang="en-US" b="1" dirty="0"/>
              <a:t>Reference: </a:t>
            </a:r>
            <a:r>
              <a:rPr lang="en-US" dirty="0" err="1"/>
              <a:t>Chappuis</a:t>
            </a:r>
            <a:r>
              <a:rPr lang="en-US" dirty="0"/>
              <a:t>, J. (2015). Seven Strategies of Assessment for Learning (2e). Boston: Pearson.</a:t>
            </a:r>
          </a:p>
        </p:txBody>
      </p:sp>
      <p:sp>
        <p:nvSpPr>
          <p:cNvPr id="357" name="Shape 357"/>
          <p:cNvSpPr txBox="1">
            <a:spLocks noGrp="1"/>
          </p:cNvSpPr>
          <p:nvPr>
            <p:ph type="sldNum" idx="12"/>
          </p:nvPr>
        </p:nvSpPr>
        <p:spPr>
          <a:xfrm>
            <a:off x="4008696" y="8893296"/>
            <a:ext cx="3066770" cy="468300"/>
          </a:xfrm>
          <a:prstGeom prst="rect">
            <a:avLst/>
          </a:prstGeom>
          <a:noFill/>
          <a:ln>
            <a:noFill/>
          </a:ln>
        </p:spPr>
        <p:txBody>
          <a:bodyPr lIns="93828" tIns="46901" rIns="93828" bIns="46901" anchor="b" anchorCtr="0">
            <a:noAutofit/>
          </a:bodyPr>
          <a:lstStyle/>
          <a:p>
            <a:pPr>
              <a:buClr>
                <a:srgbClr val="000000"/>
              </a:buClr>
              <a:buSzPct val="25000"/>
            </a:pPr>
            <a:fld id="{00000000-1234-1234-1234-123412341234}" type="slidenum">
              <a:rPr lang="en-US"/>
              <a:pPr>
                <a:buClr>
                  <a:srgbClr val="000000"/>
                </a:buClr>
                <a:buSzPct val="25000"/>
              </a:pPr>
              <a:t>34</a:t>
            </a:fld>
            <a:endParaRPr lang="en-US"/>
          </a:p>
        </p:txBody>
      </p:sp>
    </p:spTree>
    <p:extLst>
      <p:ext uri="{BB962C8B-B14F-4D97-AF65-F5344CB8AC3E}">
        <p14:creationId xmlns:p14="http://schemas.microsoft.com/office/powerpoint/2010/main" val="578959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defTabSz="924276">
              <a:spcBef>
                <a:spcPts val="364"/>
              </a:spcBef>
              <a:defRPr/>
            </a:pPr>
            <a:r>
              <a:rPr lang="en-US" b="1" dirty="0"/>
              <a:t>To Say: </a:t>
            </a:r>
            <a:r>
              <a:rPr lang="en-US" dirty="0"/>
              <a:t>This is a rough definition of “student motivation” What would you add or delete?</a:t>
            </a:r>
          </a:p>
          <a:p>
            <a:pPr defTabSz="924276">
              <a:spcBef>
                <a:spcPts val="364"/>
              </a:spcBef>
              <a:defRPr/>
            </a:pPr>
            <a:endParaRPr lang="en-US" b="1" dirty="0"/>
          </a:p>
          <a:p>
            <a:pPr defTabSz="924276">
              <a:spcBef>
                <a:spcPts val="364"/>
              </a:spcBef>
              <a:defRPr/>
            </a:pPr>
            <a:r>
              <a:rPr lang="en-US" b="1" dirty="0"/>
              <a:t>Reference:</a:t>
            </a:r>
            <a:r>
              <a:rPr lang="en-US" b="0" baseline="0" dirty="0"/>
              <a:t> </a:t>
            </a:r>
            <a:r>
              <a:rPr lang="en-US" sz="1200" b="0" i="0" u="none" strike="noStrike" kern="1200" cap="none" dirty="0">
                <a:solidFill>
                  <a:schemeClr val="dk1"/>
                </a:solidFill>
                <a:effectLst/>
                <a:latin typeface="Calibri"/>
                <a:ea typeface="Calibri"/>
                <a:cs typeface="Calibri"/>
                <a:sym typeface="Calibri"/>
              </a:rPr>
              <a:t>Brewster, C., &amp; </a:t>
            </a:r>
            <a:r>
              <a:rPr lang="en-US" sz="1200" b="0" i="0" u="none" strike="noStrike" kern="1200" cap="none" dirty="0" err="1">
                <a:solidFill>
                  <a:schemeClr val="dk1"/>
                </a:solidFill>
                <a:effectLst/>
                <a:latin typeface="Calibri"/>
                <a:ea typeface="Calibri"/>
                <a:cs typeface="Calibri"/>
                <a:sym typeface="Calibri"/>
              </a:rPr>
              <a:t>Fager</a:t>
            </a:r>
            <a:r>
              <a:rPr lang="en-US" sz="1200" b="0" i="0" u="none" strike="noStrike" kern="1200" cap="none" dirty="0">
                <a:solidFill>
                  <a:schemeClr val="dk1"/>
                </a:solidFill>
                <a:effectLst/>
                <a:latin typeface="Calibri"/>
                <a:ea typeface="Calibri"/>
                <a:cs typeface="Calibri"/>
                <a:sym typeface="Calibri"/>
              </a:rPr>
              <a:t>, J. (2000). </a:t>
            </a:r>
            <a:r>
              <a:rPr lang="en-US" sz="1200" b="0" i="1" u="none" strike="noStrike" kern="1200" cap="none" dirty="0">
                <a:solidFill>
                  <a:schemeClr val="dk1"/>
                </a:solidFill>
                <a:effectLst/>
                <a:latin typeface="Calibri"/>
                <a:ea typeface="Calibri"/>
                <a:cs typeface="Calibri"/>
                <a:sym typeface="Calibri"/>
              </a:rPr>
              <a:t>Increasing student engagement and motivation: From time-on-task to homework</a:t>
            </a:r>
            <a:r>
              <a:rPr lang="en-US" sz="1200" b="0" i="0" u="none" strike="noStrike" kern="1200" cap="none" dirty="0">
                <a:solidFill>
                  <a:schemeClr val="dk1"/>
                </a:solidFill>
                <a:effectLst/>
                <a:latin typeface="Calibri"/>
                <a:ea typeface="Calibri"/>
                <a:cs typeface="Calibri"/>
                <a:sym typeface="Calibri"/>
              </a:rPr>
              <a:t>. Portland, OR: Northwest Regional Educational Laboratory. Retrieved from http://educationnorthwest.org/sites/default/files/byrequest.pdf.</a:t>
            </a:r>
          </a:p>
        </p:txBody>
      </p:sp>
      <p:sp>
        <p:nvSpPr>
          <p:cNvPr id="385" name="Shape 385"/>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8020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Shape 383"/>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84" name="Shape 384"/>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defTabSz="924276">
              <a:spcBef>
                <a:spcPts val="364"/>
              </a:spcBef>
              <a:defRPr/>
            </a:pPr>
            <a:r>
              <a:rPr lang="en-US" b="1" dirty="0"/>
              <a:t>To Do/To Say: </a:t>
            </a:r>
            <a:r>
              <a:rPr lang="en-US" dirty="0"/>
              <a:t>What does this mean to you? Turn to the person sitting next to you and discuss ways to make assignments and/or lessons more “interesting” for students. </a:t>
            </a:r>
          </a:p>
          <a:p>
            <a:pPr defTabSz="924276">
              <a:spcBef>
                <a:spcPts val="364"/>
              </a:spcBef>
              <a:defRPr/>
            </a:pPr>
            <a:endParaRPr lang="en-US" b="1" dirty="0"/>
          </a:p>
          <a:p>
            <a:pPr defTabSz="924276">
              <a:spcBef>
                <a:spcPts val="364"/>
              </a:spcBef>
              <a:defRPr/>
            </a:pPr>
            <a:r>
              <a:rPr lang="en-US" b="1" dirty="0"/>
              <a:t>Reference: </a:t>
            </a:r>
            <a:r>
              <a:rPr lang="en-US" sz="1200" b="0" i="0" u="none" strike="noStrike" kern="1200" cap="none" dirty="0">
                <a:solidFill>
                  <a:schemeClr val="dk1"/>
                </a:solidFill>
                <a:effectLst/>
                <a:latin typeface="Calibri"/>
                <a:ea typeface="Calibri"/>
                <a:cs typeface="Calibri"/>
                <a:sym typeface="Calibri"/>
              </a:rPr>
              <a:t>Brewster, C., &amp; </a:t>
            </a:r>
            <a:r>
              <a:rPr lang="en-US" sz="1200" b="0" i="0" u="none" strike="noStrike" kern="1200" cap="none" dirty="0" err="1">
                <a:solidFill>
                  <a:schemeClr val="dk1"/>
                </a:solidFill>
                <a:effectLst/>
                <a:latin typeface="Calibri"/>
                <a:ea typeface="Calibri"/>
                <a:cs typeface="Calibri"/>
                <a:sym typeface="Calibri"/>
              </a:rPr>
              <a:t>Fager</a:t>
            </a:r>
            <a:r>
              <a:rPr lang="en-US" sz="1200" b="0" i="0" u="none" strike="noStrike" kern="1200" cap="none" dirty="0">
                <a:solidFill>
                  <a:schemeClr val="dk1"/>
                </a:solidFill>
                <a:effectLst/>
                <a:latin typeface="Calibri"/>
                <a:ea typeface="Calibri"/>
                <a:cs typeface="Calibri"/>
                <a:sym typeface="Calibri"/>
              </a:rPr>
              <a:t>, J. (2000). </a:t>
            </a:r>
            <a:r>
              <a:rPr lang="en-US" sz="1200" b="0" i="1" u="none" strike="noStrike" kern="1200" cap="none" dirty="0">
                <a:solidFill>
                  <a:schemeClr val="dk1"/>
                </a:solidFill>
                <a:effectLst/>
                <a:latin typeface="Calibri"/>
                <a:ea typeface="Calibri"/>
                <a:cs typeface="Calibri"/>
                <a:sym typeface="Calibri"/>
              </a:rPr>
              <a:t>Increasing student engagement and motivation: From time-on-task to homework</a:t>
            </a:r>
            <a:r>
              <a:rPr lang="en-US" sz="1200" b="0" i="0" u="none" strike="noStrike" kern="1200" cap="none" dirty="0">
                <a:solidFill>
                  <a:schemeClr val="dk1"/>
                </a:solidFill>
                <a:effectLst/>
                <a:latin typeface="Calibri"/>
                <a:ea typeface="Calibri"/>
                <a:cs typeface="Calibri"/>
                <a:sym typeface="Calibri"/>
              </a:rPr>
              <a:t>. Portland, OR: Northwest Regional Educational Laboratory. Retrieved from http://educationnorthwest.org/sites/default/files/byrequest.pdf.</a:t>
            </a:r>
          </a:p>
        </p:txBody>
      </p:sp>
      <p:sp>
        <p:nvSpPr>
          <p:cNvPr id="385" name="Shape 385"/>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824247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normAutofit fontScale="92500" lnSpcReduction="10000"/>
          </a:bodyPr>
          <a:lstStyle/>
          <a:p>
            <a:r>
              <a:rPr lang="en-US" b="1" dirty="0"/>
              <a:t>To Know: </a:t>
            </a:r>
            <a:r>
              <a:rPr lang="en-US" baseline="0" dirty="0"/>
              <a:t>It is best to put participants in groups that share a common content area, grade band or level and ask them to read and share through that lens. </a:t>
            </a:r>
            <a:endParaRPr lang="en-US" b="1" dirty="0"/>
          </a:p>
          <a:p>
            <a:endParaRPr lang="en-US" b="1" dirty="0"/>
          </a:p>
          <a:p>
            <a:r>
              <a:rPr lang="en-US" b="1" dirty="0"/>
              <a:t>To Know/To Say/To Do: </a:t>
            </a:r>
            <a:r>
              <a:rPr lang="en-US" dirty="0"/>
              <a:t>Place participants in workable teams. Good “chunks” of the article are: </a:t>
            </a:r>
          </a:p>
          <a:p>
            <a:r>
              <a:rPr lang="en-US" dirty="0"/>
              <a:t>	Section</a:t>
            </a:r>
            <a:r>
              <a:rPr lang="en-US" baseline="0" dirty="0"/>
              <a:t> 1 – Practice One: Be Real</a:t>
            </a:r>
          </a:p>
          <a:p>
            <a:r>
              <a:rPr lang="en-US" baseline="0" dirty="0"/>
              <a:t>	Section 2 – Practice Two: Launch Events That Matter</a:t>
            </a:r>
          </a:p>
          <a:p>
            <a:r>
              <a:rPr lang="en-US" baseline="0" dirty="0"/>
              <a:t>	Section 3 – Practice Three: Keep the End in Mind</a:t>
            </a:r>
          </a:p>
          <a:p>
            <a:r>
              <a:rPr lang="en-US" dirty="0"/>
              <a:t>Ask participants to</a:t>
            </a:r>
          </a:p>
          <a:p>
            <a:pPr marL="171450" indent="-171450">
              <a:buFont typeface="Arial" panose="020B0604020202020204" pitchFamily="34" charset="0"/>
              <a:buChar char="•"/>
            </a:pPr>
            <a:r>
              <a:rPr lang="en-US" dirty="0"/>
              <a:t>Summarize their </a:t>
            </a:r>
            <a:r>
              <a:rPr lang="en-US" b="1" dirty="0"/>
              <a:t>section</a:t>
            </a:r>
            <a:r>
              <a:rPr lang="en-US" dirty="0"/>
              <a:t> of the text by sharing out what</a:t>
            </a:r>
            <a:r>
              <a:rPr lang="en-US" baseline="0" dirty="0"/>
              <a:t> they find to be the:</a:t>
            </a:r>
            <a:r>
              <a:rPr lang="en-US" dirty="0"/>
              <a:t>	</a:t>
            </a:r>
          </a:p>
          <a:p>
            <a:pPr marL="628650" lvl="1" indent="-171450">
              <a:buFont typeface="Courier New" panose="02070309020205020404" pitchFamily="49" charset="0"/>
              <a:buChar char="o"/>
            </a:pPr>
            <a:r>
              <a:rPr lang="en-US" dirty="0"/>
              <a:t>Most important sentence. Why?</a:t>
            </a:r>
          </a:p>
          <a:p>
            <a:pPr marL="628650" lvl="1" indent="-171450">
              <a:buFont typeface="Courier New" panose="02070309020205020404" pitchFamily="49" charset="0"/>
              <a:buChar char="o"/>
            </a:pPr>
            <a:r>
              <a:rPr lang="en-US" dirty="0"/>
              <a:t>Most important word. Why?</a:t>
            </a:r>
          </a:p>
          <a:p>
            <a:pPr marL="628650" lvl="1" indent="-171450">
              <a:buFont typeface="Courier New" panose="02070309020205020404" pitchFamily="49" charset="0"/>
              <a:buChar char="o"/>
            </a:pPr>
            <a:r>
              <a:rPr lang="en-US" dirty="0"/>
              <a:t>How can you incorporate this into your classroom?</a:t>
            </a:r>
          </a:p>
          <a:p>
            <a:pPr marL="171450" indent="-171450">
              <a:buFont typeface="Arial" panose="020B0604020202020204" pitchFamily="34" charset="0"/>
              <a:buChar char="•"/>
            </a:pPr>
            <a:r>
              <a:rPr lang="en-US" baseline="0" dirty="0"/>
              <a:t>Record on chart paper to share with the whole group.</a:t>
            </a:r>
          </a:p>
          <a:p>
            <a:pPr marL="171450" indent="-171450">
              <a:buFont typeface="Arial" panose="020B0604020202020204" pitchFamily="34" charset="0"/>
              <a:buChar char="•"/>
            </a:pPr>
            <a:r>
              <a:rPr lang="en-US" baseline="0" dirty="0"/>
              <a:t>What will you take back to your classroom and try?</a:t>
            </a:r>
          </a:p>
          <a:p>
            <a:endParaRPr lang="en-US" baseline="0" dirty="0"/>
          </a:p>
          <a:p>
            <a:pPr defTabSz="924276">
              <a:spcBef>
                <a:spcPts val="337"/>
              </a:spcBef>
              <a:buSzPct val="25000"/>
              <a:defRPr/>
            </a:pPr>
            <a:r>
              <a:rPr lang="en-US" sz="1100" b="1" dirty="0"/>
              <a:t>Handout: </a:t>
            </a:r>
            <a:r>
              <a:rPr lang="en-US" sz="1100" b="0" i="1" dirty="0"/>
              <a:t>Igniting Student Engagement: A Roadmap for Learning</a:t>
            </a:r>
            <a:endParaRPr lang="en-US" sz="1100" i="1" dirty="0"/>
          </a:p>
          <a:p>
            <a:pPr defTabSz="924276">
              <a:spcBef>
                <a:spcPts val="337"/>
              </a:spcBef>
              <a:buSzPct val="25000"/>
              <a:defRPr/>
            </a:pPr>
            <a:endParaRPr lang="en-US" sz="1100" b="1" dirty="0"/>
          </a:p>
          <a:p>
            <a:r>
              <a:rPr lang="en-US" sz="1050" b="1" dirty="0"/>
              <a:t>Reference:</a:t>
            </a:r>
            <a:r>
              <a:rPr lang="en-US" sz="1100" b="0" i="0" u="none" strike="noStrike" kern="1200" cap="none" dirty="0">
                <a:solidFill>
                  <a:schemeClr val="dk1"/>
                </a:solidFill>
                <a:effectLst/>
                <a:latin typeface="Calibri"/>
                <a:ea typeface="Calibri"/>
                <a:cs typeface="Calibri"/>
                <a:sym typeface="Calibri"/>
              </a:rPr>
              <a:t> McCarthy, J. (2015). Igniting</a:t>
            </a:r>
            <a:r>
              <a:rPr lang="en-US" sz="1100" b="0" i="0" u="none" strike="noStrike" kern="1200" cap="none" baseline="0" dirty="0">
                <a:solidFill>
                  <a:schemeClr val="dk1"/>
                </a:solidFill>
                <a:effectLst/>
                <a:latin typeface="Calibri"/>
                <a:ea typeface="Calibri"/>
                <a:cs typeface="Calibri"/>
                <a:sym typeface="Calibri"/>
              </a:rPr>
              <a:t> Student Engagement: A Road map for Learning. [Blogpost]/ Retrieved from </a:t>
            </a:r>
            <a:r>
              <a:rPr lang="en-US" sz="1100" b="0" i="0" u="none" strike="noStrike" kern="1200" cap="none" dirty="0">
                <a:solidFill>
                  <a:schemeClr val="dk1"/>
                </a:solidFill>
                <a:effectLst/>
                <a:latin typeface="Calibri"/>
                <a:ea typeface="Calibri"/>
                <a:cs typeface="Calibri"/>
                <a:sym typeface="Calibri"/>
                <a:hlinkClick r:id="rId3"/>
              </a:rPr>
              <a:t>https://www.edutopia.org/blog/ignite-student-engagement-roadmap-learning-john-mccarthy</a:t>
            </a:r>
            <a:r>
              <a:rPr lang="en-US" sz="1100" b="0" i="0" u="none" strike="noStrike" kern="1200" cap="none" dirty="0">
                <a:solidFill>
                  <a:schemeClr val="dk1"/>
                </a:solidFill>
                <a:effectLst/>
                <a:latin typeface="Calibri"/>
                <a:ea typeface="Calibri"/>
                <a:cs typeface="Calibri"/>
                <a:sym typeface="Calibri"/>
              </a:rPr>
              <a:t>.</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pPr>
              <a:defRPr/>
            </a:pPr>
            <a:fld id="{59EE973D-DBCF-49B9-961E-3308C834F39E}" type="slidenum">
              <a:rPr lang="en-US" smtClean="0"/>
              <a:pPr>
                <a:defRPr/>
              </a:pPr>
              <a:t>37</a:t>
            </a:fld>
            <a:endParaRPr lang="en-US" dirty="0"/>
          </a:p>
        </p:txBody>
      </p:sp>
    </p:spTree>
    <p:extLst>
      <p:ext uri="{BB962C8B-B14F-4D97-AF65-F5344CB8AC3E}">
        <p14:creationId xmlns:p14="http://schemas.microsoft.com/office/powerpoint/2010/main" val="1371930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0" name="Shape 400"/>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364"/>
              </a:spcBef>
              <a:buSzPct val="25000"/>
            </a:pPr>
            <a:r>
              <a:rPr lang="en-US" b="1" dirty="0"/>
              <a:t>To Know/To Say: </a:t>
            </a:r>
            <a:r>
              <a:rPr lang="en-US" dirty="0"/>
              <a:t>Take 1-2 minutes to reflect and write a “Tweet” on the Twitter card. Again, reiterate the importance of the KINDS of activities in the article. We need to look at our practice, not at what motivation students bring with them to school.</a:t>
            </a:r>
          </a:p>
          <a:p>
            <a:pPr>
              <a:spcBef>
                <a:spcPts val="364"/>
              </a:spcBef>
              <a:buSzPct val="25000"/>
            </a:pPr>
            <a:endParaRPr lang="en-US" dirty="0"/>
          </a:p>
          <a:p>
            <a:pPr>
              <a:spcBef>
                <a:spcPts val="364"/>
              </a:spcBef>
              <a:buSzPct val="25000"/>
            </a:pPr>
            <a:r>
              <a:rPr lang="en-US" b="1" dirty="0"/>
              <a:t>Handout:</a:t>
            </a:r>
            <a:r>
              <a:rPr lang="en-US" dirty="0"/>
              <a:t> Twitter Card</a:t>
            </a:r>
          </a:p>
          <a:p>
            <a:pPr>
              <a:spcBef>
                <a:spcPts val="364"/>
              </a:spcBef>
              <a:buSzPct val="25000"/>
            </a:pPr>
            <a:endParaRPr dirty="0"/>
          </a:p>
          <a:p>
            <a:r>
              <a:rPr lang="en-US" b="1" dirty="0"/>
              <a:t>Reference:</a:t>
            </a:r>
            <a:r>
              <a:rPr lang="en-US" sz="1200" b="0" i="0" u="none" strike="noStrike" kern="1200" cap="none" dirty="0">
                <a:solidFill>
                  <a:schemeClr val="dk1"/>
                </a:solidFill>
                <a:effectLst/>
                <a:latin typeface="Calibri"/>
                <a:cs typeface="Calibri"/>
                <a:sym typeface="Calibri"/>
              </a:rPr>
              <a:t> </a:t>
            </a:r>
            <a:r>
              <a:rPr lang="en-US" sz="1200" b="0" i="0" u="none" strike="noStrike" kern="1200" cap="none" dirty="0">
                <a:solidFill>
                  <a:schemeClr val="dk1"/>
                </a:solidFill>
                <a:effectLst/>
                <a:latin typeface="Calibri"/>
                <a:ea typeface="Calibri"/>
                <a:cs typeface="Calibri"/>
                <a:sym typeface="Calibri"/>
              </a:rPr>
              <a:t>Saeed, S., &amp; </a:t>
            </a:r>
            <a:r>
              <a:rPr lang="en-US" sz="1200" b="0" i="0" u="none" strike="noStrike" kern="1200" cap="none" dirty="0" err="1">
                <a:solidFill>
                  <a:schemeClr val="dk1"/>
                </a:solidFill>
                <a:effectLst/>
                <a:latin typeface="Calibri"/>
                <a:ea typeface="Calibri"/>
                <a:cs typeface="Calibri"/>
                <a:sym typeface="Calibri"/>
              </a:rPr>
              <a:t>Zyngier</a:t>
            </a:r>
            <a:r>
              <a:rPr lang="en-US" sz="1200" b="0" i="0" u="none" strike="noStrike" kern="1200" cap="none" dirty="0">
                <a:solidFill>
                  <a:schemeClr val="dk1"/>
                </a:solidFill>
                <a:effectLst/>
                <a:latin typeface="Calibri"/>
                <a:ea typeface="Calibri"/>
                <a:cs typeface="Calibri"/>
                <a:sym typeface="Calibri"/>
              </a:rPr>
              <a:t>, D. (2012). How motivation influences student engagement: A qualitative case study. </a:t>
            </a:r>
            <a:r>
              <a:rPr lang="en-US" sz="1200" b="0" i="1" u="none" strike="noStrike" kern="1200" cap="none" dirty="0">
                <a:solidFill>
                  <a:schemeClr val="dk1"/>
                </a:solidFill>
                <a:effectLst/>
                <a:latin typeface="Calibri"/>
                <a:ea typeface="Calibri"/>
                <a:cs typeface="Calibri"/>
                <a:sym typeface="Calibri"/>
              </a:rPr>
              <a:t>Journal of Education and Learning</a:t>
            </a:r>
            <a:r>
              <a:rPr lang="en-US" sz="1200" b="0" i="0" u="none" strike="noStrike" kern="1200" cap="none" dirty="0">
                <a:solidFill>
                  <a:schemeClr val="dk1"/>
                </a:solidFill>
                <a:effectLst/>
                <a:latin typeface="Calibri"/>
                <a:ea typeface="Calibri"/>
                <a:cs typeface="Calibri"/>
                <a:sym typeface="Calibri"/>
              </a:rPr>
              <a:t>, </a:t>
            </a:r>
            <a:r>
              <a:rPr lang="en-US" sz="1200" b="0" i="1" u="none" strike="noStrike" kern="1200" cap="none" dirty="0">
                <a:solidFill>
                  <a:schemeClr val="dk1"/>
                </a:solidFill>
                <a:effectLst/>
                <a:latin typeface="Calibri"/>
                <a:ea typeface="Calibri"/>
                <a:cs typeface="Calibri"/>
                <a:sym typeface="Calibri"/>
              </a:rPr>
              <a:t>1</a:t>
            </a:r>
            <a:r>
              <a:rPr lang="en-US" sz="1200" b="0" i="0" u="none" strike="noStrike" kern="1200" cap="none" dirty="0">
                <a:solidFill>
                  <a:schemeClr val="dk1"/>
                </a:solidFill>
                <a:effectLst/>
                <a:latin typeface="Calibri"/>
                <a:ea typeface="Calibri"/>
                <a:cs typeface="Calibri"/>
                <a:sym typeface="Calibri"/>
              </a:rPr>
              <a:t>(2), 252.</a:t>
            </a:r>
            <a:endParaRPr lang="en-US" dirty="0"/>
          </a:p>
        </p:txBody>
      </p:sp>
      <p:sp>
        <p:nvSpPr>
          <p:cNvPr id="401" name="Shape 401"/>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4268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Shape 408"/>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9" name="Shape 409"/>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defTabSz="924276">
              <a:spcBef>
                <a:spcPts val="0"/>
              </a:spcBef>
              <a:buSzPct val="25000"/>
              <a:defRPr/>
            </a:pPr>
            <a:r>
              <a:rPr lang="en-US" b="1" dirty="0"/>
              <a:t>To Do/To Say: </a:t>
            </a:r>
            <a:r>
              <a:rPr lang="en-US" dirty="0"/>
              <a:t>Read aloud this slide, noting the bullet points. Ask: What is the link between “Engagement” that Hattie talks about here and “Motivation” that we have been discussing from the pre-reading, </a:t>
            </a:r>
            <a:r>
              <a:rPr lang="en-US" i="1" dirty="0"/>
              <a:t>Engage Kids With 7 Times the Effect</a:t>
            </a:r>
            <a:r>
              <a:rPr lang="en-US" dirty="0"/>
              <a:t>, and the John McCarthy blog, </a:t>
            </a:r>
            <a:r>
              <a:rPr lang="en-US" i="1" dirty="0"/>
              <a:t>Igniting Student Engagement: A Roadmap for Learning</a:t>
            </a:r>
            <a:r>
              <a:rPr lang="en-US" dirty="0"/>
              <a:t>? Allow time for brief discussion. </a:t>
            </a:r>
          </a:p>
          <a:p>
            <a:pPr defTabSz="924276">
              <a:spcBef>
                <a:spcPts val="0"/>
              </a:spcBef>
              <a:buSzPct val="25000"/>
              <a:defRPr/>
            </a:pPr>
            <a:endParaRPr lang="en-US" dirty="0"/>
          </a:p>
          <a:p>
            <a:pPr defTabSz="924276">
              <a:spcBef>
                <a:spcPts val="0"/>
              </a:spcBef>
              <a:buSzPct val="25000"/>
              <a:defRPr/>
            </a:pPr>
            <a:r>
              <a:rPr lang="en-US" b="1" dirty="0"/>
              <a:t>Reference:</a:t>
            </a:r>
            <a:r>
              <a:rPr lang="en-US" b="1" baseline="0" dirty="0"/>
              <a:t> </a:t>
            </a:r>
            <a:r>
              <a:rPr lang="en-US" sz="1200" b="0" i="0" u="none" strike="noStrike" kern="1200" cap="none" dirty="0">
                <a:solidFill>
                  <a:schemeClr val="dk1"/>
                </a:solidFill>
                <a:effectLst/>
                <a:latin typeface="Calibri"/>
                <a:ea typeface="Calibri"/>
                <a:cs typeface="Calibri"/>
                <a:sym typeface="Calibri"/>
              </a:rPr>
              <a:t>Hattie, J. (2008). </a:t>
            </a:r>
            <a:r>
              <a:rPr lang="en-US" sz="1200" b="0" i="1" u="none" strike="noStrike" kern="1200" cap="none" dirty="0">
                <a:solidFill>
                  <a:schemeClr val="dk1"/>
                </a:solidFill>
                <a:effectLst/>
                <a:latin typeface="Calibri"/>
                <a:ea typeface="Calibri"/>
                <a:cs typeface="Calibri"/>
                <a:sym typeface="Calibri"/>
              </a:rPr>
              <a:t>Visible learning: A synthesis of over 800 meta-analyses relating to achievement</a:t>
            </a:r>
            <a:r>
              <a:rPr lang="en-US" sz="1200" b="0" i="0" u="none" strike="noStrike" kern="1200" cap="none" dirty="0">
                <a:solidFill>
                  <a:schemeClr val="dk1"/>
                </a:solidFill>
                <a:effectLst/>
                <a:latin typeface="Calibri"/>
                <a:ea typeface="Calibri"/>
                <a:cs typeface="Calibri"/>
                <a:sym typeface="Calibri"/>
              </a:rPr>
              <a:t>. Routledge.</a:t>
            </a:r>
            <a:endParaRPr lang="en-US" dirty="0"/>
          </a:p>
        </p:txBody>
      </p:sp>
      <p:sp>
        <p:nvSpPr>
          <p:cNvPr id="410" name="Shape 410"/>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0583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Shape 488"/>
          <p:cNvSpPr txBox="1">
            <a:spLocks noGrp="1"/>
          </p:cNvSpPr>
          <p:nvPr>
            <p:ph type="body" idx="1"/>
          </p:nvPr>
        </p:nvSpPr>
        <p:spPr>
          <a:xfrm>
            <a:off x="697854" y="4368583"/>
            <a:ext cx="5582827" cy="4138658"/>
          </a:xfrm>
          <a:prstGeom prst="rect">
            <a:avLst/>
          </a:prstGeom>
        </p:spPr>
        <p:txBody>
          <a:bodyPr lIns="92412" tIns="92412" rIns="92412" bIns="92412" anchor="t" anchorCtr="0">
            <a:noAutofit/>
          </a:bodyPr>
          <a:lstStyle/>
          <a:p>
            <a:pPr>
              <a:spcBef>
                <a:spcPts val="0"/>
              </a:spcBef>
            </a:pPr>
            <a:r>
              <a:rPr lang="en-US" b="1" dirty="0"/>
              <a:t>To Do:</a:t>
            </a:r>
            <a:r>
              <a:rPr lang="en-US" dirty="0"/>
              <a:t> Send the pre-reading out ahead of the workshop.</a:t>
            </a:r>
          </a:p>
          <a:p>
            <a:pPr>
              <a:spcBef>
                <a:spcPts val="0"/>
              </a:spcBef>
            </a:pPr>
            <a:endParaRPr lang="en-US" dirty="0"/>
          </a:p>
          <a:p>
            <a:pPr>
              <a:spcBef>
                <a:spcPts val="0"/>
              </a:spcBef>
            </a:pPr>
            <a:r>
              <a:rPr lang="en-US" dirty="0"/>
              <a:t>Ask participants to bring a current lesson to revise</a:t>
            </a:r>
            <a:r>
              <a:rPr lang="en-US" baseline="0" dirty="0"/>
              <a:t> during the training.</a:t>
            </a:r>
            <a:endParaRPr lang="en-US" dirty="0"/>
          </a:p>
          <a:p>
            <a:pPr>
              <a:spcBef>
                <a:spcPts val="0"/>
              </a:spcBef>
            </a:pPr>
            <a:endParaRPr lang="en-US" dirty="0"/>
          </a:p>
          <a:p>
            <a:r>
              <a:rPr lang="en-US" sz="1100" b="1" dirty="0"/>
              <a:t>Reference:</a:t>
            </a:r>
            <a:r>
              <a:rPr lang="en-US" sz="1200" b="0" i="0" u="none" strike="noStrike" kern="1200" cap="none" dirty="0">
                <a:solidFill>
                  <a:schemeClr val="dk1"/>
                </a:solidFill>
                <a:effectLst/>
                <a:latin typeface="Calibri"/>
                <a:ea typeface="Calibri"/>
                <a:cs typeface="Calibri"/>
                <a:sym typeface="Calibri"/>
              </a:rPr>
              <a:t> Finley, T. (2014). [</a:t>
            </a:r>
            <a:r>
              <a:rPr lang="en-US" sz="1200" b="0" i="0" u="none" strike="noStrike" kern="1200" cap="none" dirty="0" err="1">
                <a:solidFill>
                  <a:schemeClr val="dk1"/>
                </a:solidFill>
                <a:effectLst/>
                <a:latin typeface="Calibri"/>
                <a:ea typeface="Calibri"/>
                <a:cs typeface="Calibri"/>
                <a:sym typeface="Calibri"/>
              </a:rPr>
              <a:t>edutopia</a:t>
            </a:r>
            <a:r>
              <a:rPr lang="en-US" sz="1200" b="0" i="0" u="none" strike="noStrike" kern="1200" cap="none" dirty="0">
                <a:solidFill>
                  <a:schemeClr val="dk1"/>
                </a:solidFill>
                <a:effectLst/>
                <a:latin typeface="Calibri"/>
                <a:ea typeface="Calibri"/>
                <a:cs typeface="Calibri"/>
                <a:sym typeface="Calibri"/>
              </a:rPr>
              <a:t>].</a:t>
            </a:r>
            <a:r>
              <a:rPr lang="en-US" sz="1200" b="0" i="0" u="none" strike="noStrike" kern="1200" cap="none" baseline="0" dirty="0">
                <a:solidFill>
                  <a:schemeClr val="dk1"/>
                </a:solidFill>
                <a:effectLst/>
                <a:latin typeface="Calibri"/>
                <a:ea typeface="Calibri"/>
                <a:cs typeface="Calibri"/>
                <a:sym typeface="Calibri"/>
              </a:rPr>
              <a:t> Retrieved from </a:t>
            </a:r>
            <a:r>
              <a:rPr lang="en-US" sz="1200" b="0" i="0" u="none" strike="noStrike" kern="1200" cap="none" dirty="0">
                <a:solidFill>
                  <a:schemeClr val="dk1"/>
                </a:solidFill>
                <a:effectLst/>
                <a:latin typeface="Calibri"/>
                <a:ea typeface="Calibri"/>
                <a:cs typeface="Calibri"/>
                <a:sym typeface="Calibri"/>
                <a:hlinkClick r:id="rId3"/>
              </a:rPr>
              <a:t>https://www.edutopia.org/blog/engage-with-7x-the-effect-todd-finley</a:t>
            </a:r>
            <a:r>
              <a:rPr lang="en-US" sz="1200" b="0" i="0" u="none" strike="noStrike" kern="1200" cap="none" dirty="0">
                <a:solidFill>
                  <a:schemeClr val="dk1"/>
                </a:solidFill>
                <a:effectLst/>
                <a:latin typeface="Calibri"/>
                <a:ea typeface="Calibri"/>
                <a:cs typeface="Calibri"/>
                <a:sym typeface="Calibri"/>
              </a:rPr>
              <a:t>.</a:t>
            </a:r>
          </a:p>
        </p:txBody>
      </p:sp>
      <p:sp>
        <p:nvSpPr>
          <p:cNvPr id="489" name="Shape 489"/>
          <p:cNvSpPr>
            <a:spLocks noGrp="1" noRot="1" noChangeAspect="1"/>
          </p:cNvSpPr>
          <p:nvPr>
            <p:ph type="sldImg" idx="2"/>
          </p:nvPr>
        </p:nvSpPr>
        <p:spPr>
          <a:xfrm>
            <a:off x="1190625" y="690563"/>
            <a:ext cx="4597400" cy="34480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20878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90" name="Shape 490"/>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Purpose: </a:t>
            </a:r>
            <a:r>
              <a:rPr lang="en-US" dirty="0"/>
              <a:t>Provide opportunity for learners to discuss what application in the classroom looks like.</a:t>
            </a:r>
          </a:p>
          <a:p>
            <a:pPr>
              <a:spcBef>
                <a:spcPts val="0"/>
              </a:spcBef>
              <a:buSzPct val="25000"/>
            </a:pPr>
            <a:endParaRPr lang="en-US" dirty="0"/>
          </a:p>
          <a:p>
            <a:pPr>
              <a:spcBef>
                <a:spcPts val="364"/>
              </a:spcBef>
              <a:buSzPct val="25000"/>
            </a:pPr>
            <a:r>
              <a:rPr lang="en-US" b="1" dirty="0"/>
              <a:t>Content: </a:t>
            </a:r>
          </a:p>
          <a:p>
            <a:pPr marL="171450" indent="-171450">
              <a:spcBef>
                <a:spcPts val="364"/>
              </a:spcBef>
              <a:buSzPct val="25000"/>
              <a:buFont typeface="Arial" panose="020B0604020202020204" pitchFamily="34" charset="0"/>
              <a:buChar char="•"/>
            </a:pPr>
            <a:r>
              <a:rPr lang="en-US" dirty="0"/>
              <a:t>Detailed description of what implementation looks like</a:t>
            </a:r>
          </a:p>
          <a:p>
            <a:pPr marL="171450" indent="-171450">
              <a:spcBef>
                <a:spcPts val="364"/>
              </a:spcBef>
              <a:buSzPct val="25000"/>
              <a:buFont typeface="Arial" panose="020B0604020202020204" pitchFamily="34" charset="0"/>
              <a:buChar char="•"/>
            </a:pPr>
            <a:r>
              <a:rPr lang="en-US" dirty="0"/>
              <a:t>Group discussion on what implementation looks like in a variety of contexts</a:t>
            </a:r>
          </a:p>
          <a:p>
            <a:pPr>
              <a:spcBef>
                <a:spcPts val="364"/>
              </a:spcBef>
              <a:buSzPct val="25000"/>
            </a:pPr>
            <a:endParaRPr lang="en-US" dirty="0"/>
          </a:p>
          <a:p>
            <a:pPr>
              <a:spcBef>
                <a:spcPts val="364"/>
              </a:spcBef>
              <a:buSzPct val="25000"/>
            </a:pPr>
            <a:r>
              <a:rPr lang="en-US" dirty="0"/>
              <a:t>This is a section that can be altered to best address your audience. Videos from Teaching Channel, or choose your own favorites from another source. </a:t>
            </a:r>
          </a:p>
        </p:txBody>
      </p:sp>
      <p:sp>
        <p:nvSpPr>
          <p:cNvPr id="491" name="Shape 491"/>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06831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707707" y="4447462"/>
            <a:ext cx="5661588" cy="4213488"/>
          </a:xfrm>
          <a:prstGeom prst="rect">
            <a:avLst/>
          </a:prstGeom>
        </p:spPr>
        <p:txBody>
          <a:bodyPr lIns="92412" tIns="92412" rIns="92412" bIns="92412" anchor="t" anchorCtr="0">
            <a:noAutofit/>
          </a:bodyPr>
          <a:lstStyle/>
          <a:p>
            <a:pPr>
              <a:spcBef>
                <a:spcPts val="0"/>
              </a:spcBef>
            </a:pPr>
            <a:r>
              <a:rPr lang="en-US" b="1" dirty="0"/>
              <a:t>To Say:</a:t>
            </a:r>
            <a:r>
              <a:rPr lang="en-US" b="1" baseline="0" dirty="0"/>
              <a:t> </a:t>
            </a:r>
            <a:r>
              <a:rPr lang="en-US" dirty="0"/>
              <a:t>Yes, there is a time to be compliant. For example, when students are asked to follow directions or a teacher uses a “quiet signal” as a behavior management technique. However, when learning, students need to be engaged in their learning. </a:t>
            </a:r>
          </a:p>
          <a:p>
            <a:pPr>
              <a:spcBef>
                <a:spcPts val="0"/>
              </a:spcBef>
            </a:pPr>
            <a:endParaRPr lang="en-US" b="1" dirty="0"/>
          </a:p>
          <a:p>
            <a:pPr>
              <a:spcBef>
                <a:spcPts val="0"/>
              </a:spcBef>
            </a:pPr>
            <a:r>
              <a:rPr lang="en-US" b="1" dirty="0"/>
              <a:t>To Say/To</a:t>
            </a:r>
            <a:r>
              <a:rPr lang="en-US" b="1" baseline="0" dirty="0"/>
              <a:t> Do: </a:t>
            </a:r>
            <a:r>
              <a:rPr lang="en-US" dirty="0"/>
              <a:t>Find a “sole” mate (someone whose shoes are similar to your own). When you find your sole-mate, discuss what the differences are in classrooms that students are engaged during versus a classroom where students are merely compliant. </a:t>
            </a:r>
          </a:p>
        </p:txBody>
      </p:sp>
      <p:sp>
        <p:nvSpPr>
          <p:cNvPr id="498" name="Shape 498"/>
          <p:cNvSpPr txBox="1">
            <a:spLocks noGrp="1"/>
          </p:cNvSpPr>
          <p:nvPr>
            <p:ph type="sldNum" idx="12"/>
          </p:nvPr>
        </p:nvSpPr>
        <p:spPr>
          <a:xfrm>
            <a:off x="4008706" y="8893296"/>
            <a:ext cx="3066769" cy="468300"/>
          </a:xfrm>
          <a:prstGeom prst="rect">
            <a:avLst/>
          </a:prstGeom>
        </p:spPr>
        <p:txBody>
          <a:bodyPr lIns="94181" tIns="47078" rIns="94181" bIns="47078" anchor="b" anchorCtr="0">
            <a:noAutofit/>
          </a:bodyPr>
          <a:lstStyle/>
          <a:p>
            <a:pPr>
              <a:buClr>
                <a:srgbClr val="000000"/>
              </a:buClr>
              <a:buSzPct val="25000"/>
            </a:pPr>
            <a:fld id="{00000000-1234-1234-1234-123412341234}" type="slidenum">
              <a:rPr lang="en-US"/>
              <a:pPr>
                <a:buClr>
                  <a:srgbClr val="000000"/>
                </a:buClr>
                <a:buSzPct val="25000"/>
              </a:pPr>
              <a:t>41</a:t>
            </a:fld>
            <a:endParaRPr lang="en-US"/>
          </a:p>
        </p:txBody>
      </p:sp>
    </p:spTree>
    <p:extLst>
      <p:ext uri="{BB962C8B-B14F-4D97-AF65-F5344CB8AC3E}">
        <p14:creationId xmlns:p14="http://schemas.microsoft.com/office/powerpoint/2010/main" val="38562356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3" name="Shape 503"/>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Know/To Say: </a:t>
            </a:r>
            <a:r>
              <a:rPr lang="en-US" dirty="0"/>
              <a:t>This is taken from the </a:t>
            </a:r>
            <a:r>
              <a:rPr lang="en-US" i="1" dirty="0"/>
              <a:t>Introduction to the Schlechty Center. </a:t>
            </a:r>
            <a:r>
              <a:rPr lang="en-US" dirty="0"/>
              <a:t>We now see action verbs; learn, retain, transfer. This connects with Visible Learning which is Hattie’s goal!  </a:t>
            </a:r>
          </a:p>
          <a:p>
            <a:pPr>
              <a:spcBef>
                <a:spcPts val="364"/>
              </a:spcBef>
              <a:buSzPct val="25000"/>
            </a:pPr>
            <a:endParaRPr lang="en-US" dirty="0"/>
          </a:p>
          <a:p>
            <a:r>
              <a:rPr lang="en-US" sz="1000" b="1" dirty="0"/>
              <a:t>Reference: </a:t>
            </a:r>
            <a:r>
              <a:rPr lang="en-US" sz="1200" b="0" i="0" u="none" strike="noStrike" kern="1200" cap="none" dirty="0" err="1">
                <a:solidFill>
                  <a:schemeClr val="dk1"/>
                </a:solidFill>
                <a:effectLst/>
                <a:latin typeface="Calibri"/>
                <a:ea typeface="Calibri"/>
                <a:cs typeface="Calibri"/>
                <a:sym typeface="Calibri"/>
              </a:rPr>
              <a:t>Schlechty</a:t>
            </a:r>
            <a:r>
              <a:rPr lang="en-US" sz="1200" b="0" i="0" u="none" strike="noStrike" kern="1200" cap="none" dirty="0">
                <a:solidFill>
                  <a:schemeClr val="dk1"/>
                </a:solidFill>
                <a:effectLst/>
                <a:latin typeface="Calibri"/>
                <a:ea typeface="Calibri"/>
                <a:cs typeface="Calibri"/>
                <a:sym typeface="Calibri"/>
              </a:rPr>
              <a:t>, P. C. (2011). </a:t>
            </a:r>
            <a:r>
              <a:rPr lang="en-US" sz="1200" b="0" i="1" u="none" strike="noStrike" kern="1200" cap="none" dirty="0">
                <a:solidFill>
                  <a:schemeClr val="dk1"/>
                </a:solidFill>
                <a:effectLst/>
                <a:latin typeface="Calibri"/>
                <a:ea typeface="Calibri"/>
                <a:cs typeface="Calibri"/>
                <a:sym typeface="Calibri"/>
              </a:rPr>
              <a:t>Engaging Students: The Next Level of Working on the Work.</a:t>
            </a:r>
            <a:r>
              <a:rPr lang="en-US" sz="1200" b="0" i="0" u="none" strike="noStrike" kern="1200" cap="none" dirty="0">
                <a:solidFill>
                  <a:schemeClr val="dk1"/>
                </a:solidFill>
                <a:effectLst/>
                <a:latin typeface="Calibri"/>
                <a:ea typeface="Calibri"/>
                <a:cs typeface="Calibri"/>
                <a:sym typeface="Calibri"/>
              </a:rPr>
              <a:t> San Francisco: </a:t>
            </a:r>
            <a:r>
              <a:rPr lang="en-US" sz="1200" b="0" i="0" u="none" strike="noStrike" kern="1200" cap="none" dirty="0" err="1">
                <a:solidFill>
                  <a:schemeClr val="dk1"/>
                </a:solidFill>
                <a:effectLst/>
                <a:latin typeface="Calibri"/>
                <a:ea typeface="Calibri"/>
                <a:cs typeface="Calibri"/>
                <a:sym typeface="Calibri"/>
              </a:rPr>
              <a:t>Jossey</a:t>
            </a:r>
            <a:r>
              <a:rPr lang="en-US" sz="1200" b="0" i="0" u="none" strike="noStrike" kern="1200" cap="none" dirty="0">
                <a:solidFill>
                  <a:schemeClr val="dk1"/>
                </a:solidFill>
                <a:effectLst/>
                <a:latin typeface="Calibri"/>
                <a:ea typeface="Calibri"/>
                <a:cs typeface="Calibri"/>
                <a:sym typeface="Calibri"/>
              </a:rPr>
              <a:t>-Bass.</a:t>
            </a:r>
          </a:p>
        </p:txBody>
      </p:sp>
      <p:sp>
        <p:nvSpPr>
          <p:cNvPr id="504" name="Shape 504"/>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32821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b="1" dirty="0"/>
              <a:t>To Know/To Do: </a:t>
            </a:r>
            <a:r>
              <a:rPr lang="en-US" b="0" dirty="0"/>
              <a:t>Before the training, cut the handout, Engagement Dos and Don’ts, so each box is separate. Give participants the strips</a:t>
            </a:r>
            <a:r>
              <a:rPr lang="en-US" b="0" baseline="0" dirty="0"/>
              <a:t> of paper. Ask participants to organize the strips into two categories: 1) strategies that will engage students and 2) strategies that will not engage students. After most table groups have completed the task, show the following slide.</a:t>
            </a:r>
            <a:endParaRPr lang="en-US" b="0" dirty="0"/>
          </a:p>
          <a:p>
            <a:endParaRPr lang="en-US" b="1" dirty="0"/>
          </a:p>
          <a:p>
            <a:r>
              <a:rPr lang="en-US" b="1" dirty="0"/>
              <a:t>Handout: </a:t>
            </a:r>
            <a:r>
              <a:rPr lang="en-US" b="0" dirty="0"/>
              <a:t>Engagement Dos and Don’ts</a:t>
            </a:r>
          </a:p>
          <a:p>
            <a:endParaRPr lang="en-US" b="1" dirty="0"/>
          </a:p>
          <a:p>
            <a:r>
              <a:rPr lang="en-US" b="1" dirty="0"/>
              <a:t>Reference: </a:t>
            </a:r>
            <a:r>
              <a:rPr lang="en-US" dirty="0"/>
              <a:t>Thompson, J. G. (2009). </a:t>
            </a:r>
            <a:r>
              <a:rPr lang="en-US" i="1" dirty="0"/>
              <a:t>First Year Teacher's Survival Guide: Ready-To-Use Strategies, Tools &amp; Activities for Meeting the Challenges of Each School Day</a:t>
            </a:r>
            <a:r>
              <a:rPr lang="en-US" dirty="0"/>
              <a:t> (Vol. 30). John Wiley &amp; Sons.</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6400311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b="1" dirty="0"/>
              <a:t>To Know: </a:t>
            </a:r>
            <a:r>
              <a:rPr lang="en-US" b="0" dirty="0"/>
              <a:t>Briefly discuss the</a:t>
            </a:r>
            <a:r>
              <a:rPr lang="en-US" b="0" baseline="0" dirty="0"/>
              <a:t> content of this slide and ask participants to provide examples of some of the statements. Also allow participants to discuss why a statement is listed as a “do” or a “don’t”.</a:t>
            </a:r>
          </a:p>
          <a:p>
            <a:endParaRPr lang="en-US" b="1" dirty="0"/>
          </a:p>
          <a:p>
            <a:pPr marL="0" marR="0" lvl="0" indent="0" algn="l" defTabSz="914400" rtl="0" eaLnBrk="1" fontAlgn="auto" latinLnBrk="0" hangingPunct="1">
              <a:lnSpc>
                <a:spcPct val="100000"/>
              </a:lnSpc>
              <a:spcBef>
                <a:spcPts val="360"/>
              </a:spcBef>
              <a:spcAft>
                <a:spcPts val="0"/>
              </a:spcAft>
              <a:buClrTx/>
              <a:buSzTx/>
              <a:buFontTx/>
              <a:buNone/>
              <a:tabLst/>
              <a:defRPr/>
            </a:pPr>
            <a:r>
              <a:rPr lang="en-US" b="1" dirty="0"/>
              <a:t>Reference: </a:t>
            </a:r>
            <a:r>
              <a:rPr lang="en-US" dirty="0"/>
              <a:t>Thompson, J. G. (2009). </a:t>
            </a:r>
            <a:r>
              <a:rPr lang="en-US" i="1" dirty="0"/>
              <a:t>First Year Teacher's Survival Guide: Ready-To-Use Strategies, Tools &amp; Activities for Meeting the Challenges of Each School Day</a:t>
            </a:r>
            <a:r>
              <a:rPr lang="en-US" dirty="0"/>
              <a:t> (Vol. 30). John Wiley &amp; Sons.</a:t>
            </a: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1530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11" name="Shape 511"/>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To Know/To Say: </a:t>
            </a:r>
            <a:r>
              <a:rPr lang="en-US" dirty="0"/>
              <a:t>One of the biggest reasons why students need to be engaged in classroom activities is because engagement leads to a deep learning of the content, ability to retain information and transfer information to other contexts. </a:t>
            </a:r>
          </a:p>
          <a:p>
            <a:pPr>
              <a:spcBef>
                <a:spcPts val="0"/>
              </a:spcBef>
              <a:buSzPct val="25000"/>
            </a:pPr>
            <a:endParaRPr lang="en-US" dirty="0"/>
          </a:p>
          <a:p>
            <a:pPr>
              <a:spcBef>
                <a:spcPts val="0"/>
              </a:spcBef>
              <a:buSzPct val="25000"/>
            </a:pPr>
            <a:r>
              <a:rPr lang="en-US" dirty="0"/>
              <a:t>It is important that we do not mistake students being compliant as students who are engaged. </a:t>
            </a:r>
            <a:endParaRPr dirty="0"/>
          </a:p>
        </p:txBody>
      </p:sp>
      <p:sp>
        <p:nvSpPr>
          <p:cNvPr id="512" name="Shape 512"/>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500776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pPr defTabSz="924276">
              <a:spcBef>
                <a:spcPts val="0"/>
              </a:spcBef>
              <a:defRPr/>
            </a:pPr>
            <a:r>
              <a:rPr lang="en-US" b="1" dirty="0"/>
              <a:t>To Know: </a:t>
            </a:r>
            <a:r>
              <a:rPr lang="en-US" b="0" dirty="0"/>
              <a:t>This</a:t>
            </a:r>
            <a:r>
              <a:rPr lang="en-US" b="0" baseline="0" dirty="0"/>
              <a:t> is an </a:t>
            </a:r>
            <a:r>
              <a:rPr lang="en-US" b="0" i="1" baseline="0" dirty="0"/>
              <a:t>option slide</a:t>
            </a:r>
            <a:r>
              <a:rPr lang="en-US" b="0" baseline="0" dirty="0"/>
              <a:t>, depending on the group of participants. (ex. Secondary teachers are more likely to use lecture than elementary teachers.) T</a:t>
            </a:r>
            <a:r>
              <a:rPr lang="en-US" dirty="0"/>
              <a:t>he presenter may wish to provide this information as a handout or possibly even completing</a:t>
            </a:r>
            <a:r>
              <a:rPr lang="en-US" baseline="0" dirty="0"/>
              <a:t> an activity with the content. </a:t>
            </a:r>
            <a:endParaRPr lang="en-US" dirty="0"/>
          </a:p>
          <a:p>
            <a:pPr>
              <a:spcBef>
                <a:spcPts val="0"/>
              </a:spcBef>
              <a:defRPr/>
            </a:pPr>
            <a:endParaRPr lang="en-US" b="1" dirty="0"/>
          </a:p>
          <a:p>
            <a:pPr>
              <a:spcBef>
                <a:spcPts val="0"/>
              </a:spcBef>
              <a:defRPr/>
            </a:pPr>
            <a:r>
              <a:rPr lang="en-US" b="1" dirty="0"/>
              <a:t>To Know/To Say:</a:t>
            </a:r>
            <a:r>
              <a:rPr lang="en-US" b="1" baseline="0" dirty="0"/>
              <a:t> </a:t>
            </a:r>
            <a:r>
              <a:rPr lang="en-US" baseline="0" dirty="0"/>
              <a:t>In what ways do you engage students during lecture/teacher-led instruction?</a:t>
            </a:r>
          </a:p>
          <a:p>
            <a:pPr>
              <a:spcBef>
                <a:spcPts val="0"/>
              </a:spcBef>
              <a:defRPr/>
            </a:pPr>
            <a:endParaRPr lang="en-US" baseline="0" dirty="0"/>
          </a:p>
          <a:p>
            <a:pPr>
              <a:spcBef>
                <a:spcPts val="0"/>
              </a:spcBef>
              <a:defRPr/>
            </a:pPr>
            <a:r>
              <a:rPr lang="en-US" dirty="0"/>
              <a:t>From time to time, it may be necessary to deliver important information through a lecture. This can be a tricky situation; sometimes, teachers assume their students are paying attention, only to find out later that several students have missed many of the key points of the lesson. To help keep students on track during a lecture, try some of these solutions:</a:t>
            </a:r>
          </a:p>
          <a:p>
            <a:pPr marL="173302" indent="-173302">
              <a:spcBef>
                <a:spcPts val="0"/>
              </a:spcBef>
              <a:buFont typeface="Arial" pitchFamily="34" charset="0"/>
              <a:buChar char="•"/>
              <a:defRPr/>
            </a:pPr>
            <a:r>
              <a:rPr lang="en-US" dirty="0"/>
              <a:t>Tell students a specific number of facts they will learn throughout the lesson. Check them off as you address them during the lecture.</a:t>
            </a:r>
          </a:p>
          <a:p>
            <a:pPr marL="173302" indent="-173302">
              <a:spcBef>
                <a:spcPts val="0"/>
              </a:spcBef>
              <a:buFont typeface="Arial" pitchFamily="34" charset="0"/>
              <a:buChar char="•"/>
              <a:defRPr/>
            </a:pPr>
            <a:r>
              <a:rPr lang="en-US" dirty="0"/>
              <a:t>Let the students know up front how much time you have to address a topic. Share a time so students are aware of the time remaining.</a:t>
            </a:r>
          </a:p>
          <a:p>
            <a:pPr marL="173302" indent="-173302">
              <a:spcBef>
                <a:spcPts val="0"/>
              </a:spcBef>
              <a:buFont typeface="Arial" pitchFamily="34" charset="0"/>
              <a:buChar char="•"/>
              <a:defRPr/>
            </a:pPr>
            <a:r>
              <a:rPr lang="en-US" dirty="0"/>
              <a:t>Give students an outline of the lecture.</a:t>
            </a:r>
          </a:p>
          <a:p>
            <a:pPr marL="173302" indent="-173302">
              <a:spcBef>
                <a:spcPts val="0"/>
              </a:spcBef>
              <a:buFont typeface="Arial" pitchFamily="34" charset="0"/>
              <a:buChar char="•"/>
              <a:defRPr/>
            </a:pPr>
            <a:r>
              <a:rPr lang="en-US" dirty="0"/>
              <a:t>Stop periodically and call on students to share a fact that they learned earlier in the lesson.</a:t>
            </a:r>
          </a:p>
          <a:p>
            <a:pPr marL="173302" indent="-173302">
              <a:spcBef>
                <a:spcPts val="0"/>
              </a:spcBef>
              <a:buFont typeface="Arial" pitchFamily="34" charset="0"/>
              <a:buChar char="•"/>
              <a:defRPr/>
            </a:pPr>
            <a:r>
              <a:rPr lang="en-US" dirty="0"/>
              <a:t>Have students share their notes with each other at points during the lesson to fill in missing information.</a:t>
            </a:r>
          </a:p>
          <a:p>
            <a:pPr marL="173302" indent="-173302">
              <a:spcBef>
                <a:spcPts val="0"/>
              </a:spcBef>
              <a:buFont typeface="Arial" pitchFamily="34" charset="0"/>
              <a:buChar char="•"/>
              <a:defRPr/>
            </a:pPr>
            <a:r>
              <a:rPr lang="en-US" dirty="0"/>
              <a:t>If a lecture involves events in a particular order, hand out a sheet at the beginning of the lesson with the events in a random order. As the lesson progresses, have the students rearrange the events in the correct order.</a:t>
            </a:r>
          </a:p>
          <a:p>
            <a:pPr marL="173302" indent="-173302">
              <a:spcBef>
                <a:spcPts val="0"/>
              </a:spcBef>
              <a:buFont typeface="Arial" pitchFamily="34" charset="0"/>
              <a:buChar char="•"/>
              <a:defRPr/>
            </a:pPr>
            <a:r>
              <a:rPr lang="en-US" dirty="0"/>
              <a:t>Put 10 key words from the lecture on a handout. Ask the students to mark them off as you speak. Tell them you will discuss nine of the words, and that they are responsible for telling you which one was not included in the lecture.</a:t>
            </a: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88606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4" name="Shape 454"/>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marL="0" marR="0" lvl="0" indent="0" algn="l" defTabSz="914400" rtl="0" eaLnBrk="1" fontAlgn="auto" latinLnBrk="0" hangingPunct="1">
              <a:lnSpc>
                <a:spcPct val="100000"/>
              </a:lnSpc>
              <a:spcBef>
                <a:spcPts val="364"/>
              </a:spcBef>
              <a:spcAft>
                <a:spcPts val="0"/>
              </a:spcAft>
              <a:buClrTx/>
              <a:buSzPct val="25000"/>
              <a:buFontTx/>
              <a:buNone/>
              <a:tabLst/>
              <a:defRPr/>
            </a:pPr>
            <a:r>
              <a:rPr lang="en-US" sz="1100" b="1" dirty="0"/>
              <a:t>To Know: </a:t>
            </a:r>
            <a:r>
              <a:rPr lang="en-US" sz="1100" b="0" dirty="0"/>
              <a:t>Additional information for each of the lesson design qualities is provided as supplemental resources within the package materials.</a:t>
            </a:r>
            <a:endParaRPr lang="en-US" sz="1100" b="1" dirty="0"/>
          </a:p>
          <a:p>
            <a:pPr>
              <a:lnSpc>
                <a:spcPct val="90000"/>
              </a:lnSpc>
              <a:spcBef>
                <a:spcPts val="0"/>
              </a:spcBef>
              <a:buSzPct val="25000"/>
            </a:pPr>
            <a:endParaRPr lang="en-US" sz="1100" b="1" dirty="0"/>
          </a:p>
          <a:p>
            <a:pPr>
              <a:lnSpc>
                <a:spcPct val="90000"/>
              </a:lnSpc>
              <a:spcBef>
                <a:spcPts val="0"/>
              </a:spcBef>
              <a:buSzPct val="25000"/>
            </a:pPr>
            <a:r>
              <a:rPr lang="en-US" sz="1100" b="1" dirty="0"/>
              <a:t>To Say: </a:t>
            </a:r>
            <a:r>
              <a:rPr lang="en-US" sz="1100" b="0" dirty="0" err="1"/>
              <a:t>Schlechty</a:t>
            </a:r>
            <a:r>
              <a:rPr lang="en-US" sz="1100" b="0" dirty="0"/>
              <a:t> has two lesson design qualities of context and of choice.</a:t>
            </a:r>
          </a:p>
          <a:p>
            <a:pPr>
              <a:lnSpc>
                <a:spcPct val="90000"/>
              </a:lnSpc>
              <a:spcBef>
                <a:spcPts val="0"/>
              </a:spcBef>
              <a:buSzPct val="25000"/>
            </a:pPr>
            <a:endParaRPr lang="en-US" sz="1100" b="1" dirty="0"/>
          </a:p>
          <a:p>
            <a:pPr>
              <a:lnSpc>
                <a:spcPct val="90000"/>
              </a:lnSpc>
              <a:spcBef>
                <a:spcPts val="0"/>
              </a:spcBef>
              <a:buSzPct val="25000"/>
            </a:pPr>
            <a:r>
              <a:rPr lang="en-US" sz="1100" b="1" dirty="0"/>
              <a:t>To Know/To Do: </a:t>
            </a:r>
            <a:r>
              <a:rPr lang="en-US" sz="1100" dirty="0"/>
              <a:t>Provide the two handouts of the lesson design qualities to participants and then use the next two slides to briefly discuss each of the ten qualities. </a:t>
            </a:r>
          </a:p>
          <a:p>
            <a:pPr>
              <a:lnSpc>
                <a:spcPct val="90000"/>
              </a:lnSpc>
              <a:spcBef>
                <a:spcPts val="337"/>
              </a:spcBef>
              <a:buSzPct val="25000"/>
            </a:pPr>
            <a:endParaRPr lang="en-US" sz="1100" dirty="0"/>
          </a:p>
          <a:p>
            <a:pPr defTabSz="924276">
              <a:spcBef>
                <a:spcPts val="0"/>
              </a:spcBef>
              <a:buSzPct val="25000"/>
              <a:defRPr/>
            </a:pPr>
            <a:r>
              <a:rPr lang="en-US" sz="1100" b="1" dirty="0"/>
              <a:t>Handouts:</a:t>
            </a:r>
            <a:r>
              <a:rPr lang="en-US" sz="1100" dirty="0"/>
              <a:t> Lesson Design Qualities and </a:t>
            </a:r>
            <a:r>
              <a:rPr lang="en-US" sz="1100" dirty="0" err="1"/>
              <a:t>Schlechty</a:t>
            </a:r>
            <a:r>
              <a:rPr lang="en-US" sz="1100" dirty="0"/>
              <a:t> Organizer 1 &amp; 2</a:t>
            </a:r>
          </a:p>
          <a:p>
            <a:pPr defTabSz="924276">
              <a:spcBef>
                <a:spcPts val="0"/>
              </a:spcBef>
              <a:buSzPct val="25000"/>
              <a:defRPr/>
            </a:pPr>
            <a:endParaRPr lang="en-US" sz="1100" b="1" dirty="0"/>
          </a:p>
          <a:p>
            <a:pPr marL="0" marR="0" lvl="0" indent="0" algn="l" defTabSz="924276" rtl="0" eaLnBrk="1" fontAlgn="auto" latinLnBrk="0" hangingPunct="1">
              <a:lnSpc>
                <a:spcPct val="100000"/>
              </a:lnSpc>
              <a:spcBef>
                <a:spcPts val="0"/>
              </a:spcBef>
              <a:spcAft>
                <a:spcPts val="0"/>
              </a:spcAft>
              <a:buClrTx/>
              <a:buSzPct val="25000"/>
              <a:buFontTx/>
              <a:buNone/>
              <a:tabLst/>
              <a:defRPr/>
            </a:pPr>
            <a:r>
              <a:rPr lang="en-US" sz="1100" b="1" dirty="0"/>
              <a:t>Reference: </a:t>
            </a:r>
            <a:r>
              <a:rPr lang="en-US" sz="1100" dirty="0" err="1"/>
              <a:t>Schlechty</a:t>
            </a:r>
            <a:r>
              <a:rPr lang="en-US" sz="1100" baseline="0" dirty="0"/>
              <a:t> Center. (2017).</a:t>
            </a:r>
            <a:r>
              <a:rPr lang="en-US" sz="1100" dirty="0"/>
              <a:t> </a:t>
            </a:r>
            <a:r>
              <a:rPr lang="en-US" sz="1100" i="0" u="none" dirty="0"/>
              <a:t>Introduction to the </a:t>
            </a:r>
            <a:r>
              <a:rPr lang="en-US" sz="1100" i="0" u="none" dirty="0" err="1"/>
              <a:t>Schlechty</a:t>
            </a:r>
            <a:r>
              <a:rPr lang="en-US" sz="1100" i="0" u="none" dirty="0"/>
              <a:t> Center</a:t>
            </a:r>
            <a:r>
              <a:rPr lang="en-US" sz="1100" i="0" dirty="0"/>
              <a:t>. </a:t>
            </a:r>
            <a:r>
              <a:rPr lang="en-US" sz="1100" dirty="0"/>
              <a:t>Retrieved from</a:t>
            </a:r>
            <a:r>
              <a:rPr lang="en-US" sz="1100" baseline="0" dirty="0"/>
              <a:t> </a:t>
            </a:r>
            <a:r>
              <a:rPr lang="en-US" sz="1100" dirty="0"/>
              <a:t>https://schlechtycenter.app.box.com/s/v0q4o9j9il36w17py9mjkxpgggq0gqyw.</a:t>
            </a:r>
          </a:p>
          <a:p>
            <a:pPr defTabSz="924276">
              <a:spcBef>
                <a:spcPts val="0"/>
              </a:spcBef>
              <a:buSzPct val="25000"/>
              <a:defRPr/>
            </a:pPr>
            <a:r>
              <a:rPr lang="en-US" sz="1100" baseline="0" dirty="0"/>
              <a:t>Accessed 16 August 2017.</a:t>
            </a:r>
          </a:p>
          <a:p>
            <a:pPr defTabSz="924276">
              <a:spcBef>
                <a:spcPts val="0"/>
              </a:spcBef>
              <a:buSzPct val="25000"/>
              <a:defRPr/>
            </a:pPr>
            <a:endParaRPr lang="en-US" sz="1100" baseline="0" dirty="0"/>
          </a:p>
          <a:p>
            <a:pPr defTabSz="924276">
              <a:spcBef>
                <a:spcPts val="0"/>
              </a:spcBef>
              <a:buSzPct val="25000"/>
              <a:defRPr/>
            </a:pPr>
            <a:r>
              <a:rPr lang="en-US" sz="1100" baseline="0" dirty="0"/>
              <a:t>A supplemental resource on </a:t>
            </a:r>
            <a:r>
              <a:rPr lang="en-US" sz="1100" baseline="0" dirty="0" err="1"/>
              <a:t>Schlechty’s</a:t>
            </a:r>
            <a:r>
              <a:rPr lang="en-US" sz="1100" baseline="0" dirty="0"/>
              <a:t> design qualities is also posted with presenter resources on moedu-sail.org.</a:t>
            </a:r>
            <a:endParaRPr lang="en-US" sz="1100" dirty="0"/>
          </a:p>
          <a:p>
            <a:pPr defTabSz="924276">
              <a:spcBef>
                <a:spcPts val="0"/>
              </a:spcBef>
              <a:buSzPct val="25000"/>
              <a:defRPr/>
            </a:pPr>
            <a:endParaRPr lang="en-US" sz="1100" dirty="0"/>
          </a:p>
        </p:txBody>
      </p:sp>
      <p:sp>
        <p:nvSpPr>
          <p:cNvPr id="455" name="Shape 455"/>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164233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Shape 460"/>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1" name="Shape 461"/>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364"/>
              </a:spcBef>
              <a:buSzPct val="25000"/>
            </a:pPr>
            <a:r>
              <a:rPr lang="en-US" b="1" dirty="0"/>
              <a:t>To Say/To Do: </a:t>
            </a:r>
            <a:r>
              <a:rPr lang="en-US" b="0" dirty="0"/>
              <a:t>This slide shows </a:t>
            </a:r>
            <a:r>
              <a:rPr lang="en-US" b="0" dirty="0" err="1"/>
              <a:t>Schlechty’s</a:t>
            </a:r>
            <a:r>
              <a:rPr lang="en-US" b="0" dirty="0"/>
              <a:t> Design Qualities of Context. The four items should be present in lessons. </a:t>
            </a:r>
          </a:p>
          <a:p>
            <a:pPr>
              <a:spcBef>
                <a:spcPts val="364"/>
              </a:spcBef>
              <a:buSzPct val="25000"/>
            </a:pPr>
            <a:endParaRPr lang="en-US" b="0" dirty="0"/>
          </a:p>
          <a:p>
            <a:pPr>
              <a:spcBef>
                <a:spcPts val="364"/>
              </a:spcBef>
              <a:buSzPct val="25000"/>
            </a:pPr>
            <a:r>
              <a:rPr lang="en-US" b="0" dirty="0"/>
              <a:t>Give a brief statement about each quality.</a:t>
            </a:r>
            <a:endParaRPr lang="en-US" b="1" dirty="0"/>
          </a:p>
          <a:p>
            <a:pPr>
              <a:spcBef>
                <a:spcPts val="364"/>
              </a:spcBef>
              <a:buSzPct val="25000"/>
            </a:pPr>
            <a:endParaRPr lang="en-US" b="1" dirty="0"/>
          </a:p>
          <a:p>
            <a:pPr marL="0" marR="0" lvl="0" indent="0" algn="l" defTabSz="914400" rtl="0" eaLnBrk="1" fontAlgn="auto" latinLnBrk="0" hangingPunct="1">
              <a:lnSpc>
                <a:spcPct val="100000"/>
              </a:lnSpc>
              <a:spcBef>
                <a:spcPts val="364"/>
              </a:spcBef>
              <a:spcAft>
                <a:spcPts val="0"/>
              </a:spcAft>
              <a:buClrTx/>
              <a:buSzPct val="25000"/>
              <a:buFontTx/>
              <a:buNone/>
              <a:tabLst/>
              <a:defRPr/>
            </a:pPr>
            <a:r>
              <a:rPr lang="en-US" b="1" dirty="0"/>
              <a:t>Handouts: </a:t>
            </a:r>
            <a:r>
              <a:rPr lang="en-US" sz="1200" dirty="0"/>
              <a:t>Lesson Design Qualities and </a:t>
            </a:r>
            <a:r>
              <a:rPr lang="en-US" b="0" dirty="0" err="1"/>
              <a:t>Schlechty</a:t>
            </a:r>
            <a:r>
              <a:rPr lang="en-US" b="0" dirty="0"/>
              <a:t> Organizer 1 &amp; 2. </a:t>
            </a:r>
          </a:p>
          <a:p>
            <a:pPr>
              <a:spcBef>
                <a:spcPts val="364"/>
              </a:spcBef>
              <a:buSzPct val="25000"/>
            </a:pPr>
            <a:endParaRPr lang="en-US" b="1" dirty="0"/>
          </a:p>
          <a:p>
            <a:pPr marL="0" marR="0" lvl="0" indent="0" algn="l" defTabSz="924276" rtl="0" eaLnBrk="1" fontAlgn="auto" latinLnBrk="0" hangingPunct="1">
              <a:lnSpc>
                <a:spcPct val="100000"/>
              </a:lnSpc>
              <a:spcBef>
                <a:spcPts val="0"/>
              </a:spcBef>
              <a:spcAft>
                <a:spcPts val="0"/>
              </a:spcAft>
              <a:buClrTx/>
              <a:buSzPct val="25000"/>
              <a:buFontTx/>
              <a:buNone/>
              <a:tabLst/>
              <a:defRPr/>
            </a:pPr>
            <a:r>
              <a:rPr lang="en-US" b="1" dirty="0"/>
              <a:t>Reference: </a:t>
            </a:r>
            <a:r>
              <a:rPr lang="en-US" sz="1200" dirty="0" err="1"/>
              <a:t>Schlechty</a:t>
            </a:r>
            <a:r>
              <a:rPr lang="en-US" sz="1200" baseline="0" dirty="0"/>
              <a:t> Center. (2017).</a:t>
            </a:r>
            <a:r>
              <a:rPr lang="en-US" sz="1200" dirty="0"/>
              <a:t> </a:t>
            </a:r>
            <a:r>
              <a:rPr lang="en-US" sz="1200" i="0" u="none" dirty="0"/>
              <a:t>Introduction to the </a:t>
            </a:r>
            <a:r>
              <a:rPr lang="en-US" sz="1200" i="0" u="none" dirty="0" err="1"/>
              <a:t>Schlechty</a:t>
            </a:r>
            <a:r>
              <a:rPr lang="en-US" sz="1200" i="0" u="none" dirty="0"/>
              <a:t> Center</a:t>
            </a:r>
            <a:r>
              <a:rPr lang="en-US" sz="1200" i="0" dirty="0"/>
              <a:t>. </a:t>
            </a:r>
            <a:r>
              <a:rPr lang="en-US" sz="1200" dirty="0"/>
              <a:t>Retrieved from</a:t>
            </a:r>
            <a:r>
              <a:rPr lang="en-US" sz="1200" baseline="0" dirty="0"/>
              <a:t> </a:t>
            </a:r>
            <a:r>
              <a:rPr lang="en-US" sz="1200" dirty="0"/>
              <a:t>https://schlechtycenter.app.box.com/s/v0q4o9j9il36w17py9mjkxpgggq0gqyw.</a:t>
            </a:r>
          </a:p>
          <a:p>
            <a:pPr defTabSz="924276">
              <a:spcBef>
                <a:spcPts val="0"/>
              </a:spcBef>
              <a:buSzPct val="25000"/>
              <a:defRPr/>
            </a:pPr>
            <a:r>
              <a:rPr lang="en-US" sz="1200" baseline="0" dirty="0"/>
              <a:t>Accessed 16 August 2017.</a:t>
            </a:r>
          </a:p>
          <a:p>
            <a:pPr defTabSz="924276">
              <a:spcBef>
                <a:spcPts val="0"/>
              </a:spcBef>
              <a:buSzPct val="25000"/>
              <a:defRPr/>
            </a:pPr>
            <a:endParaRPr lang="en-US" sz="1200" baseline="0" dirty="0"/>
          </a:p>
          <a:p>
            <a:pPr marL="0" marR="0" lvl="0" indent="0" algn="l" defTabSz="924276" rtl="0" eaLnBrk="1" fontAlgn="auto" latinLnBrk="0" hangingPunct="1">
              <a:lnSpc>
                <a:spcPct val="100000"/>
              </a:lnSpc>
              <a:spcBef>
                <a:spcPts val="0"/>
              </a:spcBef>
              <a:spcAft>
                <a:spcPts val="0"/>
              </a:spcAft>
              <a:buClrTx/>
              <a:buSzPct val="25000"/>
              <a:buFontTx/>
              <a:buNone/>
              <a:tabLst/>
              <a:defRPr/>
            </a:pPr>
            <a:r>
              <a:rPr lang="en-US" sz="1200" baseline="0" dirty="0"/>
              <a:t>A supplemental resource on </a:t>
            </a:r>
            <a:r>
              <a:rPr lang="en-US" sz="1200" baseline="0" dirty="0" err="1"/>
              <a:t>Schlechty’s</a:t>
            </a:r>
            <a:r>
              <a:rPr lang="en-US" sz="1200" baseline="0" dirty="0"/>
              <a:t> design qualities is also posted with presenter resources on moedu-sail.org.</a:t>
            </a:r>
            <a:endParaRPr lang="en-US" sz="1200" dirty="0"/>
          </a:p>
          <a:p>
            <a:pPr defTabSz="924276">
              <a:spcBef>
                <a:spcPts val="0"/>
              </a:spcBef>
              <a:buSzPct val="25000"/>
              <a:defRPr/>
            </a:pPr>
            <a:endParaRPr lang="en-US" sz="1200" dirty="0"/>
          </a:p>
        </p:txBody>
      </p:sp>
      <p:sp>
        <p:nvSpPr>
          <p:cNvPr id="462" name="Shape 462"/>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0256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Shape 46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67" name="Shape 467"/>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364"/>
              </a:spcBef>
              <a:buSzPct val="25000"/>
            </a:pPr>
            <a:r>
              <a:rPr lang="en-US" b="1" dirty="0"/>
              <a:t>To Say: </a:t>
            </a:r>
            <a:r>
              <a:rPr lang="en-US" b="0" dirty="0"/>
              <a:t>This slide shows </a:t>
            </a:r>
            <a:r>
              <a:rPr lang="en-US" b="0" dirty="0" err="1"/>
              <a:t>Schlechty’s</a:t>
            </a:r>
            <a:r>
              <a:rPr lang="en-US" b="0" dirty="0"/>
              <a:t> Design Qualities of Choice. </a:t>
            </a:r>
            <a:r>
              <a:rPr lang="en-US" dirty="0"/>
              <a:t>These don’t ALL have to be present in lessons/units, but one or more should be. </a:t>
            </a:r>
            <a:r>
              <a:rPr lang="en-US" b="0" dirty="0"/>
              <a:t> </a:t>
            </a:r>
          </a:p>
          <a:p>
            <a:pPr>
              <a:spcBef>
                <a:spcPts val="364"/>
              </a:spcBef>
              <a:buSzPct val="25000"/>
            </a:pPr>
            <a:endParaRPr lang="en-US" b="0" dirty="0"/>
          </a:p>
          <a:p>
            <a:pPr marL="0" marR="0" lvl="0" indent="0" algn="l" defTabSz="914400" rtl="0" eaLnBrk="1" fontAlgn="auto" latinLnBrk="0" hangingPunct="1">
              <a:lnSpc>
                <a:spcPct val="100000"/>
              </a:lnSpc>
              <a:spcBef>
                <a:spcPts val="364"/>
              </a:spcBef>
              <a:spcAft>
                <a:spcPts val="0"/>
              </a:spcAft>
              <a:buClrTx/>
              <a:buSzPct val="25000"/>
              <a:buFontTx/>
              <a:buNone/>
              <a:tabLst/>
              <a:defRPr/>
            </a:pPr>
            <a:r>
              <a:rPr lang="en-US" b="0" dirty="0"/>
              <a:t>Give a brief statement about each quality.</a:t>
            </a:r>
            <a:endParaRPr lang="en-US" sz="1200" dirty="0">
              <a:latin typeface="Tw Cen MT" panose="020B0602020104020603" pitchFamily="34" charset="0"/>
            </a:endParaRPr>
          </a:p>
          <a:p>
            <a:pPr>
              <a:spcBef>
                <a:spcPts val="364"/>
              </a:spcBef>
              <a:buSzPct val="25000"/>
            </a:pPr>
            <a:endParaRPr lang="en-US" b="0" dirty="0"/>
          </a:p>
          <a:p>
            <a:pPr>
              <a:spcBef>
                <a:spcPts val="364"/>
              </a:spcBef>
              <a:buSzPct val="25000"/>
            </a:pPr>
            <a:r>
              <a:rPr lang="en-US" b="0" dirty="0"/>
              <a:t>Ask participants to individually highlight or underline key terms or phrases in the definitions (handout #8) for each design quality then share and discuss their selections with a shoulder partner.</a:t>
            </a:r>
            <a:endParaRPr lang="en-US" b="1" dirty="0"/>
          </a:p>
          <a:p>
            <a:pPr>
              <a:spcBef>
                <a:spcPts val="364"/>
              </a:spcBef>
              <a:buSzPct val="25000"/>
            </a:pPr>
            <a:endParaRPr lang="en-US" b="1" dirty="0"/>
          </a:p>
          <a:p>
            <a:pPr marL="0" marR="0" lvl="0" indent="0" algn="l" defTabSz="914400" rtl="0" eaLnBrk="1" fontAlgn="auto" latinLnBrk="0" hangingPunct="1">
              <a:lnSpc>
                <a:spcPct val="100000"/>
              </a:lnSpc>
              <a:spcBef>
                <a:spcPts val="364"/>
              </a:spcBef>
              <a:spcAft>
                <a:spcPts val="0"/>
              </a:spcAft>
              <a:buClrTx/>
              <a:buSzPct val="25000"/>
              <a:buFontTx/>
              <a:buNone/>
              <a:tabLst/>
              <a:defRPr/>
            </a:pPr>
            <a:r>
              <a:rPr lang="en-US" b="1" dirty="0"/>
              <a:t>Handouts: </a:t>
            </a:r>
            <a:r>
              <a:rPr lang="en-US" sz="1200" dirty="0"/>
              <a:t>Lesson Design Qualities and </a:t>
            </a:r>
            <a:r>
              <a:rPr lang="en-US" b="0" dirty="0" err="1"/>
              <a:t>Schlechty</a:t>
            </a:r>
            <a:r>
              <a:rPr lang="en-US" b="0" dirty="0"/>
              <a:t> Organizer 1 &amp; 2. </a:t>
            </a:r>
            <a:endParaRPr lang="en-US" b="1" dirty="0"/>
          </a:p>
          <a:p>
            <a:pPr>
              <a:spcBef>
                <a:spcPts val="364"/>
              </a:spcBef>
              <a:buSzPct val="25000"/>
            </a:pPr>
            <a:endParaRPr lang="en-US" dirty="0"/>
          </a:p>
          <a:p>
            <a:pPr marL="0" marR="0" lvl="0" indent="0" algn="l" defTabSz="924276" rtl="0" eaLnBrk="1" fontAlgn="auto" latinLnBrk="0" hangingPunct="1">
              <a:lnSpc>
                <a:spcPct val="100000"/>
              </a:lnSpc>
              <a:spcBef>
                <a:spcPts val="0"/>
              </a:spcBef>
              <a:spcAft>
                <a:spcPts val="0"/>
              </a:spcAft>
              <a:buClrTx/>
              <a:buSzPct val="25000"/>
              <a:buFontTx/>
              <a:buNone/>
              <a:tabLst/>
              <a:defRPr/>
            </a:pPr>
            <a:r>
              <a:rPr lang="en-US" b="1" dirty="0"/>
              <a:t>Reference: </a:t>
            </a:r>
            <a:r>
              <a:rPr lang="en-US" sz="1200" dirty="0" err="1"/>
              <a:t>Schlechty</a:t>
            </a:r>
            <a:r>
              <a:rPr lang="en-US" sz="1200" baseline="0" dirty="0"/>
              <a:t> Center. (2017).</a:t>
            </a:r>
            <a:r>
              <a:rPr lang="en-US" sz="1200" dirty="0"/>
              <a:t> </a:t>
            </a:r>
            <a:r>
              <a:rPr lang="en-US" sz="1200" i="0" u="none" dirty="0"/>
              <a:t>Introduction to the </a:t>
            </a:r>
            <a:r>
              <a:rPr lang="en-US" sz="1200" i="0" u="none" dirty="0" err="1"/>
              <a:t>Schlechty</a:t>
            </a:r>
            <a:r>
              <a:rPr lang="en-US" sz="1200" i="0" u="none" dirty="0"/>
              <a:t> Center</a:t>
            </a:r>
            <a:r>
              <a:rPr lang="en-US" sz="1200" i="0" dirty="0"/>
              <a:t>. </a:t>
            </a:r>
            <a:r>
              <a:rPr lang="en-US" sz="1200" dirty="0"/>
              <a:t>Retrieved from</a:t>
            </a:r>
            <a:r>
              <a:rPr lang="en-US" sz="1200" baseline="0" dirty="0"/>
              <a:t> </a:t>
            </a:r>
            <a:r>
              <a:rPr lang="en-US" sz="1200" dirty="0"/>
              <a:t>https://schlechtycenter.app.box.com/s/v0q4o9j9il36w17py9mjkxpgggq0gqyw.</a:t>
            </a:r>
          </a:p>
          <a:p>
            <a:pPr defTabSz="924276">
              <a:spcBef>
                <a:spcPts val="0"/>
              </a:spcBef>
              <a:buSzPct val="25000"/>
              <a:defRPr/>
            </a:pPr>
            <a:r>
              <a:rPr lang="en-US" sz="1200" baseline="0" dirty="0"/>
              <a:t>Accessed 16 August 2017.</a:t>
            </a:r>
          </a:p>
          <a:p>
            <a:pPr defTabSz="924276">
              <a:spcBef>
                <a:spcPts val="0"/>
              </a:spcBef>
              <a:buSzPct val="25000"/>
              <a:defRPr/>
            </a:pPr>
            <a:endParaRPr lang="en-US" sz="1200" b="0" baseline="0" dirty="0"/>
          </a:p>
          <a:p>
            <a:pPr marL="0" marR="0" lvl="0" indent="0" algn="l" defTabSz="924276" rtl="0" eaLnBrk="1" fontAlgn="auto" latinLnBrk="0" hangingPunct="1">
              <a:lnSpc>
                <a:spcPct val="100000"/>
              </a:lnSpc>
              <a:spcBef>
                <a:spcPts val="0"/>
              </a:spcBef>
              <a:spcAft>
                <a:spcPts val="0"/>
              </a:spcAft>
              <a:buClrTx/>
              <a:buSzPct val="25000"/>
              <a:buFontTx/>
              <a:buNone/>
              <a:tabLst/>
              <a:defRPr/>
            </a:pPr>
            <a:r>
              <a:rPr lang="en-US" sz="1200" baseline="0" dirty="0"/>
              <a:t>A supplemental resource on </a:t>
            </a:r>
            <a:r>
              <a:rPr lang="en-US" sz="1200" baseline="0" dirty="0" err="1"/>
              <a:t>Schlechty’s</a:t>
            </a:r>
            <a:r>
              <a:rPr lang="en-US" sz="1200" baseline="0" dirty="0"/>
              <a:t> design qualities is also posted with presenter resources on moedu-sail.org.</a:t>
            </a:r>
            <a:endParaRPr lang="en-US" sz="1200" dirty="0"/>
          </a:p>
          <a:p>
            <a:pPr defTabSz="924276">
              <a:spcBef>
                <a:spcPts val="0"/>
              </a:spcBef>
              <a:buSzPct val="25000"/>
              <a:defRPr/>
            </a:pPr>
            <a:endParaRPr lang="en-US" sz="1200" b="0" baseline="0" dirty="0"/>
          </a:p>
        </p:txBody>
      </p:sp>
      <p:sp>
        <p:nvSpPr>
          <p:cNvPr id="468" name="Shape 468"/>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49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07660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2" name="Shape 182"/>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lnSpc>
                <a:spcPct val="200000"/>
              </a:lnSpc>
            </a:pPr>
            <a:r>
              <a:rPr lang="en-US" altLang="en-US" b="1" dirty="0"/>
              <a:t>To Know/To Say: </a:t>
            </a:r>
            <a:r>
              <a:rPr lang="en-US" altLang="en-US" dirty="0"/>
              <a:t>Good morning/afternoon! We will begin in _____ minutes.</a:t>
            </a:r>
          </a:p>
          <a:p>
            <a:pPr>
              <a:lnSpc>
                <a:spcPct val="200000"/>
              </a:lnSpc>
            </a:pPr>
            <a:endParaRPr lang="en-US" altLang="en-US" dirty="0"/>
          </a:p>
          <a:p>
            <a:pPr>
              <a:lnSpc>
                <a:spcPct val="200000"/>
              </a:lnSpc>
            </a:pPr>
            <a:r>
              <a:rPr lang="en-US" altLang="en-US" b="1" dirty="0"/>
              <a:t>To Do: </a:t>
            </a:r>
            <a:r>
              <a:rPr lang="en-US" altLang="en-US" dirty="0"/>
              <a:t>Greet participants.</a:t>
            </a:r>
            <a:endParaRPr lang="en-US" b="1" dirty="0"/>
          </a:p>
          <a:p>
            <a:pPr>
              <a:spcBef>
                <a:spcPts val="0"/>
              </a:spcBef>
              <a:buSzPct val="25000"/>
            </a:pPr>
            <a:endParaRPr lang="en-US" b="1" dirty="0"/>
          </a:p>
          <a:p>
            <a:pPr>
              <a:defRPr/>
            </a:pPr>
            <a:r>
              <a:rPr lang="en-US" b="1" dirty="0"/>
              <a:t>Purpose: </a:t>
            </a:r>
            <a:r>
              <a:rPr lang="en-US" b="0" dirty="0"/>
              <a:t>Participants will learn about and plan to</a:t>
            </a:r>
            <a:r>
              <a:rPr lang="en-US" b="0" baseline="0" dirty="0"/>
              <a:t> </a:t>
            </a:r>
            <a:r>
              <a:rPr lang="en-US" b="0" dirty="0"/>
              <a:t>effectively implement the practice of Engaging Student Learners</a:t>
            </a:r>
            <a:r>
              <a:rPr lang="en-US" b="0" baseline="0" dirty="0"/>
              <a:t> in their classroom to increase student learning.</a:t>
            </a:r>
          </a:p>
          <a:p>
            <a:pPr>
              <a:spcBef>
                <a:spcPts val="0"/>
              </a:spcBef>
              <a:buSzPct val="25000"/>
            </a:pPr>
            <a:endParaRPr lang="en-US" dirty="0"/>
          </a:p>
          <a:p>
            <a:pPr>
              <a:spcBef>
                <a:spcPts val="364"/>
              </a:spcBef>
              <a:buSzPct val="25000"/>
            </a:pPr>
            <a:r>
              <a:rPr lang="en-US" b="1" dirty="0"/>
              <a:t>Content: </a:t>
            </a:r>
            <a:r>
              <a:rPr lang="en-US" dirty="0"/>
              <a:t>Introductory slides</a:t>
            </a:r>
          </a:p>
        </p:txBody>
      </p:sp>
      <p:sp>
        <p:nvSpPr>
          <p:cNvPr id="183" name="Shape 183"/>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440620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8849d942bf_0_15: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8849d942bf_0_15:notes"/>
          <p:cNvSpPr txBox="1">
            <a:spLocks noGrp="1"/>
          </p:cNvSpPr>
          <p:nvPr>
            <p:ph type="body" idx="1"/>
          </p:nvPr>
        </p:nvSpPr>
        <p:spPr>
          <a:xfrm>
            <a:off x="707707" y="4447462"/>
            <a:ext cx="5661600" cy="4213500"/>
          </a:xfrm>
          <a:prstGeom prst="rect">
            <a:avLst/>
          </a:prstGeom>
        </p:spPr>
        <p:txBody>
          <a:bodyPr spcFirstLastPara="1" wrap="square" lIns="92400" tIns="92400" rIns="92400" bIns="92400" anchor="t" anchorCtr="0">
            <a:noAutofit/>
          </a:bodyPr>
          <a:lstStyle/>
          <a:p>
            <a:pPr defTabSz="924276">
              <a:spcBef>
                <a:spcPts val="0"/>
              </a:spcBef>
              <a:buSzPct val="25000"/>
              <a:defRPr/>
            </a:pPr>
            <a:r>
              <a:rPr lang="en-US" b="1" dirty="0"/>
              <a:t>To Know/To Do: </a:t>
            </a:r>
            <a:r>
              <a:rPr lang="en-US" dirty="0"/>
              <a:t>Pass out or direct attention to the “</a:t>
            </a:r>
            <a:r>
              <a:rPr lang="en-US" dirty="0" err="1"/>
              <a:t>Schlechty</a:t>
            </a:r>
            <a:r>
              <a:rPr lang="en-US" dirty="0"/>
              <a:t> Organizer 1 &amp; 2”.  Review its structure and purpose. It contains the 10 elements of design, and has spaces to note and remark whether the design elements are present. Participants will view the video, then comment on the presence of all the critical design elements. Allow participants to view, mark the organizer, and pair-share with colleagues or their team. Spend 3-5 minutes debriefing the video. Obviously we’re not all going to do a project that elaborate, but it has engagement-plus! </a:t>
            </a:r>
          </a:p>
          <a:p>
            <a:pPr defTabSz="924276">
              <a:spcBef>
                <a:spcPts val="0"/>
              </a:spcBef>
              <a:buSzPct val="25000"/>
              <a:defRPr/>
            </a:pPr>
            <a:endParaRPr lang="en-US" dirty="0"/>
          </a:p>
          <a:p>
            <a:pPr>
              <a:spcBef>
                <a:spcPts val="0"/>
              </a:spcBef>
            </a:pPr>
            <a:r>
              <a:rPr lang="en-US" b="1" dirty="0"/>
              <a:t>To Say: </a:t>
            </a:r>
            <a:r>
              <a:rPr lang="en-US" b="0" dirty="0"/>
              <a:t>W</a:t>
            </a:r>
            <a:r>
              <a:rPr lang="en-US" b="0" i="0" u="none" strike="noStrike" cap="none" dirty="0">
                <a:solidFill>
                  <a:schemeClr val="dk1"/>
                </a:solidFill>
                <a:sym typeface="Questrial"/>
              </a:rPr>
              <a:t>hat one would expect to see and hear from engaged students?</a:t>
            </a:r>
          </a:p>
          <a:p>
            <a:pPr defTabSz="924276">
              <a:spcBef>
                <a:spcPts val="0"/>
              </a:spcBef>
              <a:defRPr/>
            </a:pPr>
            <a:r>
              <a:rPr lang="en-US" sz="2800" dirty="0">
                <a:latin typeface="Questrial"/>
                <a:ea typeface="Questrial"/>
                <a:cs typeface="Questrial"/>
                <a:sym typeface="Questrial"/>
              </a:rPr>
              <a:t>Evaluate the video using the </a:t>
            </a:r>
            <a:r>
              <a:rPr lang="en-US" sz="2800" dirty="0"/>
              <a:t>“</a:t>
            </a:r>
            <a:r>
              <a:rPr lang="en-US" sz="2800" dirty="0" err="1"/>
              <a:t>Schlechty</a:t>
            </a:r>
            <a:r>
              <a:rPr lang="en-US" sz="2800" dirty="0"/>
              <a:t> Organizer 1 &amp; 2”</a:t>
            </a:r>
            <a:r>
              <a:rPr lang="en-US" sz="2800" dirty="0">
                <a:latin typeface="Questrial"/>
                <a:ea typeface="Questrial"/>
                <a:cs typeface="Questrial"/>
                <a:sym typeface="Questrial"/>
              </a:rPr>
              <a:t>. </a:t>
            </a:r>
          </a:p>
          <a:p>
            <a:pPr marL="805038" lvl="1" indent="-342900">
              <a:spcBef>
                <a:spcPts val="485"/>
              </a:spcBef>
              <a:buClr>
                <a:schemeClr val="accent3"/>
              </a:buClr>
              <a:buSzPct val="100000"/>
              <a:buFont typeface="Arial" panose="020B0604020202020204" pitchFamily="34" charset="0"/>
              <a:buChar char="•"/>
            </a:pPr>
            <a:r>
              <a:rPr lang="en-US" sz="2400" dirty="0">
                <a:latin typeface="Questrial"/>
                <a:ea typeface="Questrial"/>
                <a:cs typeface="Questrial"/>
                <a:sym typeface="Questrial"/>
              </a:rPr>
              <a:t>Does </a:t>
            </a:r>
            <a:r>
              <a:rPr lang="en-US" sz="2400" i="0" dirty="0">
                <a:latin typeface="Questrial"/>
                <a:ea typeface="Questrial"/>
                <a:cs typeface="Questrial"/>
                <a:sym typeface="Questrial"/>
              </a:rPr>
              <a:t>the video </a:t>
            </a:r>
            <a:r>
              <a:rPr lang="en-US" sz="2400" dirty="0">
                <a:latin typeface="Questrial"/>
                <a:ea typeface="Questrial"/>
                <a:cs typeface="Questrial"/>
                <a:sym typeface="Questrial"/>
              </a:rPr>
              <a:t>contain the design concepts of context? Mark all you observe.</a:t>
            </a:r>
          </a:p>
          <a:p>
            <a:pPr marL="805038" lvl="1" indent="-342900">
              <a:spcBef>
                <a:spcPts val="485"/>
              </a:spcBef>
              <a:buClr>
                <a:schemeClr val="accent3"/>
              </a:buClr>
              <a:buSzPct val="100000"/>
              <a:buFont typeface="Arial" panose="020B0604020202020204" pitchFamily="34" charset="0"/>
              <a:buChar char="•"/>
            </a:pPr>
            <a:r>
              <a:rPr lang="en-US" sz="2400" dirty="0">
                <a:latin typeface="Questrial"/>
                <a:ea typeface="Questrial"/>
                <a:cs typeface="Questrial"/>
                <a:sym typeface="Questrial"/>
              </a:rPr>
              <a:t>Does it contain design concepts of choice? Which ones?</a:t>
            </a:r>
          </a:p>
          <a:p>
            <a:pPr marL="805038" lvl="1" indent="-342900">
              <a:spcBef>
                <a:spcPts val="485"/>
              </a:spcBef>
              <a:buClr>
                <a:schemeClr val="accent3"/>
              </a:buClr>
              <a:buSzPct val="100000"/>
              <a:buFont typeface="Arial" panose="020B0604020202020204" pitchFamily="34" charset="0"/>
              <a:buChar char="•"/>
            </a:pPr>
            <a:r>
              <a:rPr lang="en-US" sz="2400" dirty="0">
                <a:latin typeface="Questrial"/>
                <a:ea typeface="Questrial"/>
                <a:cs typeface="Questrial"/>
                <a:sym typeface="Questrial"/>
              </a:rPr>
              <a:t>Does it exemplify an engaging lesson?</a:t>
            </a:r>
          </a:p>
          <a:p>
            <a:pPr marL="805038" lvl="1" indent="-342900">
              <a:spcBef>
                <a:spcPts val="485"/>
              </a:spcBef>
              <a:buClr>
                <a:schemeClr val="accent3"/>
              </a:buClr>
              <a:buSzPct val="100000"/>
              <a:buFont typeface="Arial" panose="020B0604020202020204" pitchFamily="34" charset="0"/>
              <a:buChar char="•"/>
            </a:pPr>
            <a:r>
              <a:rPr lang="en-US" sz="2400" dirty="0"/>
              <a:t>How could you use projects in other situations</a:t>
            </a:r>
          </a:p>
          <a:p>
            <a:pPr marL="805038" lvl="1" indent="-342900">
              <a:spcBef>
                <a:spcPts val="485"/>
              </a:spcBef>
              <a:buClr>
                <a:schemeClr val="accent3"/>
              </a:buClr>
              <a:buSzPct val="100000"/>
              <a:buFont typeface="Arial" panose="020B0604020202020204" pitchFamily="34" charset="0"/>
              <a:buChar char="•"/>
            </a:pPr>
            <a:endParaRPr lang="en-US" dirty="0"/>
          </a:p>
          <a:p>
            <a:pPr>
              <a:spcBef>
                <a:spcPts val="0"/>
              </a:spcBef>
              <a:buSzPct val="25000"/>
            </a:pPr>
            <a:r>
              <a:rPr lang="en-US" b="1" dirty="0"/>
              <a:t>Handout:</a:t>
            </a:r>
            <a:r>
              <a:rPr lang="en-US" dirty="0"/>
              <a:t> </a:t>
            </a:r>
            <a:r>
              <a:rPr lang="en-US" dirty="0" err="1"/>
              <a:t>Schlechty</a:t>
            </a:r>
            <a:r>
              <a:rPr lang="en-US" dirty="0"/>
              <a:t> Organizer 1 &amp; 2</a:t>
            </a:r>
          </a:p>
          <a:p>
            <a:pPr marL="0" lvl="0" indent="0" algn="l" rtl="0">
              <a:spcBef>
                <a:spcPts val="360"/>
              </a:spcBef>
              <a:spcAft>
                <a:spcPts val="0"/>
              </a:spcAft>
              <a:buNone/>
            </a:pPr>
            <a:r>
              <a:rPr lang="en-US" b="1" dirty="0"/>
              <a:t>Reference</a:t>
            </a:r>
            <a:r>
              <a:rPr lang="en-US" dirty="0"/>
              <a:t>:  Edutopia, (2015, Nov. 11).  </a:t>
            </a:r>
            <a:r>
              <a:rPr lang="en-US" i="1" dirty="0"/>
              <a:t>Real-world problem solving: finding solutions through projects. </a:t>
            </a:r>
            <a:r>
              <a:rPr lang="en-US" i="0" dirty="0"/>
              <a:t>[Video 5:23 min.] </a:t>
            </a:r>
            <a:r>
              <a:rPr lang="en-US" dirty="0">
                <a:hlinkClick r:id="rId3"/>
              </a:rPr>
              <a:t>https://www.youtube.com/watch?v=sD7CZL9PpF4</a:t>
            </a:r>
            <a:r>
              <a:rPr lang="en-US" dirty="0"/>
              <a:t> </a:t>
            </a:r>
            <a:endParaRPr i="0" dirty="0"/>
          </a:p>
        </p:txBody>
      </p:sp>
      <p:sp>
        <p:nvSpPr>
          <p:cNvPr id="635" name="Google Shape;635;g8849d942bf_0_15:notes"/>
          <p:cNvSpPr txBox="1">
            <a:spLocks noGrp="1"/>
          </p:cNvSpPr>
          <p:nvPr>
            <p:ph type="sldNum" idx="12"/>
          </p:nvPr>
        </p:nvSpPr>
        <p:spPr>
          <a:xfrm>
            <a:off x="4008706" y="8893296"/>
            <a:ext cx="3066600" cy="4683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50</a:t>
            </a:fld>
            <a:endParaRPr/>
          </a:p>
        </p:txBody>
      </p:sp>
    </p:spTree>
    <p:extLst>
      <p:ext uri="{BB962C8B-B14F-4D97-AF65-F5344CB8AC3E}">
        <p14:creationId xmlns:p14="http://schemas.microsoft.com/office/powerpoint/2010/main" val="34990493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8849d942bf_0_27:notes"/>
          <p:cNvSpPr>
            <a:spLocks noGrp="1" noRot="1" noChangeAspect="1"/>
          </p:cNvSpPr>
          <p:nvPr>
            <p:ph type="sldImg" idx="2"/>
          </p:nvPr>
        </p:nvSpPr>
        <p:spPr>
          <a:xfrm>
            <a:off x="1198563" y="703263"/>
            <a:ext cx="4679950" cy="35099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8849d942bf_0_27:notes"/>
          <p:cNvSpPr txBox="1">
            <a:spLocks noGrp="1"/>
          </p:cNvSpPr>
          <p:nvPr>
            <p:ph type="body" idx="1"/>
          </p:nvPr>
        </p:nvSpPr>
        <p:spPr>
          <a:xfrm>
            <a:off x="707707" y="4447462"/>
            <a:ext cx="5661600" cy="4213500"/>
          </a:xfrm>
          <a:prstGeom prst="rect">
            <a:avLst/>
          </a:prstGeom>
        </p:spPr>
        <p:txBody>
          <a:bodyPr spcFirstLastPara="1" wrap="square" lIns="92400" tIns="92400" rIns="92400" bIns="924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t>To Know/To Do: </a:t>
            </a:r>
            <a:r>
              <a:rPr lang="en-US" dirty="0"/>
              <a:t>Pass out a second </a:t>
            </a:r>
            <a:r>
              <a:rPr lang="en-US" dirty="0" err="1"/>
              <a:t>Schlechty</a:t>
            </a:r>
            <a:r>
              <a:rPr lang="en-US" dirty="0"/>
              <a:t> Organizer 1 &amp; 2. Participants will view the video, then comment on the presence of all the critical design elements. Allow participants to view, mark the organizer, and pair-share with colleagues or their team. Spend 3-5 minutes debriefing the video.</a:t>
            </a:r>
            <a:endParaRPr dirty="0"/>
          </a:p>
          <a:p>
            <a:pPr marL="0" lvl="0" indent="0" algn="l" rtl="0">
              <a:lnSpc>
                <a:spcPct val="115000"/>
              </a:lnSpc>
              <a:spcBef>
                <a:spcPts val="0"/>
              </a:spcBef>
              <a:spcAft>
                <a:spcPts val="0"/>
              </a:spcAft>
              <a:buClr>
                <a:schemeClr val="dk1"/>
              </a:buClr>
              <a:buSzPts val="1100"/>
              <a:buFont typeface="Arial"/>
              <a:buNone/>
            </a:pPr>
            <a:r>
              <a:rPr lang="en-US" b="1" dirty="0"/>
              <a:t>To Say: </a:t>
            </a:r>
            <a:r>
              <a:rPr lang="en-US" sz="3200" dirty="0">
                <a:latin typeface="Questrial"/>
                <a:ea typeface="Questrial"/>
                <a:cs typeface="Questrial"/>
                <a:sym typeface="Questrial"/>
              </a:rPr>
              <a:t>Once again, look for </a:t>
            </a:r>
            <a:r>
              <a:rPr lang="en-US" sz="3200" dirty="0" err="1">
                <a:latin typeface="Questrial"/>
                <a:ea typeface="Questrial"/>
                <a:cs typeface="Questrial"/>
                <a:sym typeface="Questrial"/>
              </a:rPr>
              <a:t>Schlechty’s</a:t>
            </a:r>
            <a:r>
              <a:rPr lang="en-US" sz="3200" dirty="0">
                <a:latin typeface="Questrial"/>
                <a:ea typeface="Questrial"/>
                <a:cs typeface="Questrial"/>
                <a:sym typeface="Questrial"/>
              </a:rPr>
              <a:t> Critical Design Elements.</a:t>
            </a:r>
            <a:endParaRPr sz="3200" dirty="0">
              <a:latin typeface="Questrial"/>
              <a:ea typeface="Questrial"/>
              <a:cs typeface="Questrial"/>
              <a:sym typeface="Quest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a:r>
            <a:r>
              <a:rPr lang="en-US" dirty="0">
                <a:latin typeface="Questrial"/>
                <a:ea typeface="Questrial"/>
                <a:cs typeface="Questrial"/>
                <a:sym typeface="Questrial"/>
              </a:rPr>
              <a:t>On an organizer, mark all the design qualities you observe.</a:t>
            </a:r>
            <a:endParaRPr dirty="0">
              <a:latin typeface="Questrial"/>
              <a:ea typeface="Questrial"/>
              <a:cs typeface="Questrial"/>
              <a:sym typeface="Quest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a:r>
            <a:r>
              <a:rPr lang="en-US" dirty="0">
                <a:latin typeface="Questrial"/>
                <a:ea typeface="Questrial"/>
                <a:cs typeface="Questrial"/>
                <a:sym typeface="Questrial"/>
              </a:rPr>
              <a:t>Compare your organizer with that of a table partner or team member.</a:t>
            </a:r>
            <a:endParaRPr dirty="0">
              <a:latin typeface="Questrial"/>
              <a:ea typeface="Questrial"/>
              <a:cs typeface="Questrial"/>
              <a:sym typeface="Quest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a:r>
            <a:r>
              <a:rPr lang="en-US" dirty="0">
                <a:latin typeface="Questrial"/>
                <a:ea typeface="Questrial"/>
                <a:cs typeface="Questrial"/>
                <a:sym typeface="Questrial"/>
              </a:rPr>
              <a:t>What necessary elements were missing, if any?</a:t>
            </a:r>
            <a:endParaRPr dirty="0">
              <a:latin typeface="Questrial"/>
              <a:ea typeface="Questrial"/>
              <a:cs typeface="Questrial"/>
              <a:sym typeface="Questrial"/>
            </a:endParaRPr>
          </a:p>
          <a:p>
            <a:pPr marL="0" lvl="0" indent="0" algn="l" rtl="0">
              <a:lnSpc>
                <a:spcPct val="115000"/>
              </a:lnSpc>
              <a:spcBef>
                <a:spcPts val="0"/>
              </a:spcBef>
              <a:spcAft>
                <a:spcPts val="0"/>
              </a:spcAft>
              <a:buClr>
                <a:schemeClr val="dk1"/>
              </a:buClr>
              <a:buSzPts val="1100"/>
              <a:buFont typeface="Arial"/>
              <a:buNone/>
            </a:pPr>
            <a:r>
              <a:rPr lang="en-US" dirty="0">
                <a:latin typeface="Arial"/>
                <a:ea typeface="Arial"/>
                <a:cs typeface="Arial"/>
                <a:sym typeface="Arial"/>
              </a:rPr>
              <a:t>•</a:t>
            </a:r>
            <a:r>
              <a:rPr lang="en-US" dirty="0">
                <a:latin typeface="Questrial"/>
                <a:ea typeface="Questrial"/>
                <a:cs typeface="Questrial"/>
                <a:sym typeface="Questrial"/>
              </a:rPr>
              <a:t>How could the lesson be improved?</a:t>
            </a:r>
            <a:endParaRPr dirty="0">
              <a:latin typeface="Questrial"/>
              <a:ea typeface="Questrial"/>
              <a:cs typeface="Questrial"/>
              <a:sym typeface="Questrial"/>
            </a:endParaRPr>
          </a:p>
          <a:p>
            <a:pPr marL="0" lvl="0" indent="0" algn="l" rtl="0">
              <a:lnSpc>
                <a:spcPct val="115000"/>
              </a:lnSpc>
              <a:spcBef>
                <a:spcPts val="0"/>
              </a:spcBef>
              <a:spcAft>
                <a:spcPts val="0"/>
              </a:spcAft>
              <a:buClr>
                <a:schemeClr val="dk1"/>
              </a:buClr>
              <a:buSzPts val="1100"/>
              <a:buFont typeface="Arial"/>
              <a:buNone/>
            </a:pPr>
            <a:r>
              <a:rPr lang="en-US" b="1" dirty="0"/>
              <a:t>Handout:</a:t>
            </a:r>
            <a:r>
              <a:rPr lang="en-US" dirty="0"/>
              <a:t> </a:t>
            </a:r>
            <a:r>
              <a:rPr lang="en-US" dirty="0" err="1"/>
              <a:t>Schlechty</a:t>
            </a:r>
            <a:r>
              <a:rPr lang="en-US" dirty="0"/>
              <a:t> Organizer 1 &amp; 2</a:t>
            </a:r>
            <a:endParaRPr dirty="0"/>
          </a:p>
          <a:p>
            <a:pPr marL="0" lvl="0" indent="0" algn="l" rtl="0">
              <a:lnSpc>
                <a:spcPct val="115000"/>
              </a:lnSpc>
              <a:spcBef>
                <a:spcPts val="400"/>
              </a:spcBef>
              <a:spcAft>
                <a:spcPts val="0"/>
              </a:spcAft>
              <a:buClr>
                <a:schemeClr val="dk1"/>
              </a:buClr>
              <a:buSzPts val="1100"/>
              <a:buFont typeface="Arial"/>
              <a:buNone/>
            </a:pPr>
            <a:r>
              <a:rPr lang="en-US" b="1" dirty="0"/>
              <a:t>Video Reference:</a:t>
            </a:r>
            <a:r>
              <a:rPr lang="en-US" dirty="0"/>
              <a:t> Edutopia. (2019, May 9). </a:t>
            </a:r>
            <a:r>
              <a:rPr lang="en-US" i="1" dirty="0"/>
              <a:t>A Student-Centered model for Blended Learning</a:t>
            </a:r>
            <a:r>
              <a:rPr lang="en-US" dirty="0"/>
              <a:t> [Video file 5:48 min.] </a:t>
            </a:r>
            <a:r>
              <a:rPr lang="en-US" u="sng" dirty="0">
                <a:solidFill>
                  <a:schemeClr val="hlink"/>
                </a:solidFill>
                <a:hlinkClick r:id="rId3"/>
              </a:rPr>
              <a:t>https://youtu.be/zrR-KIoggf4</a:t>
            </a:r>
            <a:endParaRPr u="sng" dirty="0">
              <a:solidFill>
                <a:schemeClr val="hlink"/>
              </a:solidFill>
            </a:endParaRPr>
          </a:p>
          <a:p>
            <a:pPr marL="0" lvl="0" indent="0" algn="l" rtl="0">
              <a:lnSpc>
                <a:spcPct val="115000"/>
              </a:lnSpc>
              <a:spcBef>
                <a:spcPts val="0"/>
              </a:spcBef>
              <a:spcAft>
                <a:spcPts val="0"/>
              </a:spcAft>
              <a:buClr>
                <a:schemeClr val="dk1"/>
              </a:buClr>
              <a:buSzPts val="1100"/>
              <a:buFont typeface="Arial"/>
              <a:buNone/>
            </a:pPr>
            <a:endParaRPr dirty="0">
              <a:latin typeface="Arial"/>
              <a:ea typeface="Arial"/>
              <a:cs typeface="Arial"/>
              <a:sym typeface="Arial"/>
            </a:endParaRPr>
          </a:p>
          <a:p>
            <a:pPr marL="0" lvl="0" indent="0" algn="l" rtl="0">
              <a:lnSpc>
                <a:spcPct val="115000"/>
              </a:lnSpc>
              <a:spcBef>
                <a:spcPts val="400"/>
              </a:spcBef>
              <a:spcAft>
                <a:spcPts val="0"/>
              </a:spcAft>
              <a:buClr>
                <a:schemeClr val="dk1"/>
              </a:buClr>
              <a:buSzPts val="1100"/>
              <a:buFont typeface="Arial"/>
              <a:buNone/>
            </a:pPr>
            <a:r>
              <a:rPr lang="en-US" dirty="0"/>
              <a:t>Time and audience may dictate the best choice. Presenter knows the audience and can best make an appropriate choice for the second video. </a:t>
            </a:r>
            <a:endParaRPr dirty="0"/>
          </a:p>
          <a:p>
            <a:pPr marL="0" lvl="0" indent="0" algn="l" rtl="0">
              <a:spcBef>
                <a:spcPts val="360"/>
              </a:spcBef>
              <a:spcAft>
                <a:spcPts val="0"/>
              </a:spcAft>
              <a:buNone/>
            </a:pPr>
            <a:endParaRPr dirty="0"/>
          </a:p>
        </p:txBody>
      </p:sp>
      <p:sp>
        <p:nvSpPr>
          <p:cNvPr id="663" name="Google Shape;663;g8849d942bf_0_27:notes"/>
          <p:cNvSpPr txBox="1">
            <a:spLocks noGrp="1"/>
          </p:cNvSpPr>
          <p:nvPr>
            <p:ph type="sldNum" idx="12"/>
          </p:nvPr>
        </p:nvSpPr>
        <p:spPr>
          <a:xfrm>
            <a:off x="4008706" y="8893296"/>
            <a:ext cx="3066600" cy="4683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chemeClr val="dk1"/>
              </a:buClr>
              <a:buSzPts val="300"/>
              <a:buFont typeface="Calibri"/>
              <a:buNone/>
            </a:pPr>
            <a:fld id="{00000000-1234-1234-1234-123412341234}" type="slidenum">
              <a:rPr lang="en-US"/>
              <a:t>51</a:t>
            </a:fld>
            <a:endParaRPr/>
          </a:p>
        </p:txBody>
      </p:sp>
    </p:spTree>
    <p:extLst>
      <p:ext uri="{BB962C8B-B14F-4D97-AF65-F5344CB8AC3E}">
        <p14:creationId xmlns:p14="http://schemas.microsoft.com/office/powerpoint/2010/main" val="24613975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8" name="Shape 558"/>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defTabSz="924276">
              <a:spcBef>
                <a:spcPts val="0"/>
              </a:spcBef>
              <a:buSzPct val="25000"/>
              <a:defRPr/>
            </a:pPr>
            <a:r>
              <a:rPr lang="en-US" b="1" dirty="0"/>
              <a:t>To Know/To Say: </a:t>
            </a:r>
            <a:r>
              <a:rPr lang="en-US" dirty="0"/>
              <a:t>Can we begin with what teachers already have as lessons and incorporate the design qualities to create more engaging lessons? It’s important not to throw out everything, but learn how to enhance lessons and units with what we KNOW impacts student learning. </a:t>
            </a:r>
            <a:r>
              <a:rPr lang="en-US" dirty="0">
                <a:latin typeface="Questrial"/>
                <a:ea typeface="Questrial"/>
                <a:cs typeface="Questrial"/>
                <a:sym typeface="Questrial"/>
              </a:rPr>
              <a:t>Then we can consider the degree of </a:t>
            </a:r>
            <a:r>
              <a:rPr lang="en-US" u="sng" dirty="0">
                <a:latin typeface="Questrial"/>
                <a:ea typeface="Questrial"/>
                <a:cs typeface="Questrial"/>
                <a:sym typeface="Questrial"/>
              </a:rPr>
              <a:t>attention, curiosity, interest, value, and perseverance </a:t>
            </a:r>
            <a:r>
              <a:rPr lang="en-US" dirty="0">
                <a:latin typeface="Questrial"/>
                <a:ea typeface="Questrial"/>
                <a:cs typeface="Questrial"/>
                <a:sym typeface="Questrial"/>
              </a:rPr>
              <a:t>that students show when they are learning or being taught. </a:t>
            </a:r>
            <a:r>
              <a:rPr lang="en-US" dirty="0"/>
              <a:t>An engaged student is a motivated student.  </a:t>
            </a:r>
          </a:p>
          <a:p>
            <a:pPr defTabSz="924276">
              <a:spcBef>
                <a:spcPts val="0"/>
              </a:spcBef>
              <a:buSzPct val="25000"/>
              <a:defRPr/>
            </a:pPr>
            <a:endParaRPr lang="en-US" dirty="0"/>
          </a:p>
          <a:p>
            <a:pPr>
              <a:spcBef>
                <a:spcPts val="0"/>
              </a:spcBef>
              <a:buSzPct val="25000"/>
            </a:pPr>
            <a:r>
              <a:rPr lang="en-US" dirty="0"/>
              <a:t>Instead of “throwing the baby out with the bath water”, let’s look back at the lesson we brought with us and discussed while we looked at </a:t>
            </a:r>
            <a:r>
              <a:rPr lang="en-US" dirty="0" err="1"/>
              <a:t>Schlechty’s</a:t>
            </a:r>
            <a:r>
              <a:rPr lang="en-US" dirty="0"/>
              <a:t> design qualities. </a:t>
            </a:r>
          </a:p>
          <a:p>
            <a:pPr>
              <a:spcBef>
                <a:spcPts val="0"/>
              </a:spcBef>
              <a:buSzPct val="25000"/>
            </a:pPr>
            <a:endParaRPr lang="en-US" dirty="0"/>
          </a:p>
          <a:p>
            <a:pPr defTabSz="924276">
              <a:spcBef>
                <a:spcPts val="0"/>
              </a:spcBef>
              <a:buSzPct val="25000"/>
              <a:defRPr/>
            </a:pPr>
            <a:r>
              <a:rPr lang="en-US" b="1" dirty="0"/>
              <a:t>To Do: </a:t>
            </a:r>
            <a:r>
              <a:rPr lang="en-US" dirty="0"/>
              <a:t>Ask participants to pull out the lesson they were asked to bring prior to the workshop and as they read evaluate their lesson to see if their lesson meets </a:t>
            </a:r>
            <a:r>
              <a:rPr lang="en-US" dirty="0" err="1"/>
              <a:t>Schlechty’s</a:t>
            </a:r>
            <a:r>
              <a:rPr lang="en-US" dirty="0"/>
              <a:t> Critical Design Qualities using the organizer.</a:t>
            </a:r>
          </a:p>
          <a:p>
            <a:pPr>
              <a:spcBef>
                <a:spcPts val="0"/>
              </a:spcBef>
              <a:buSzPct val="25000"/>
            </a:pPr>
            <a:endParaRPr lang="en-US" dirty="0"/>
          </a:p>
          <a:p>
            <a:pPr>
              <a:spcBef>
                <a:spcPts val="0"/>
              </a:spcBef>
              <a:buSzPct val="25000"/>
            </a:pPr>
            <a:r>
              <a:rPr lang="en-US" b="1" dirty="0"/>
              <a:t>Handout: </a:t>
            </a:r>
            <a:r>
              <a:rPr lang="en-US" dirty="0"/>
              <a:t>Schlechty Organizer 1 &amp; 2</a:t>
            </a:r>
          </a:p>
        </p:txBody>
      </p:sp>
      <p:sp>
        <p:nvSpPr>
          <p:cNvPr id="559" name="Shape 559"/>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32673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Purpose: </a:t>
            </a:r>
            <a:r>
              <a:rPr lang="en-US" dirty="0"/>
              <a:t>Provide opportunity for learners to discuss what application in the classroom looks like.</a:t>
            </a:r>
          </a:p>
          <a:p>
            <a:pPr>
              <a:spcBef>
                <a:spcPts val="0"/>
              </a:spcBef>
              <a:buSzPct val="25000"/>
            </a:pPr>
            <a:endParaRPr lang="en-US" dirty="0"/>
          </a:p>
          <a:p>
            <a:pPr>
              <a:spcBef>
                <a:spcPts val="364"/>
              </a:spcBef>
              <a:buSzPct val="25000"/>
            </a:pPr>
            <a:r>
              <a:rPr lang="en-US" b="1" dirty="0"/>
              <a:t>Content: </a:t>
            </a:r>
            <a:r>
              <a:rPr lang="en-US" dirty="0"/>
              <a:t>Group discussion on what implementation looks like in a variety of contexts. This is a section that can be altered to best address your audience. Videos from Teaching Channel, or choose your own favorites from another source. </a:t>
            </a:r>
          </a:p>
        </p:txBody>
      </p:sp>
      <p:sp>
        <p:nvSpPr>
          <p:cNvPr id="594" name="Shape 594"/>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53</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74782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 </a:t>
            </a:r>
            <a:r>
              <a:rPr lang="en-US" dirty="0"/>
              <a:t>Depending on the classroom setting, engagement may look a little different. We</a:t>
            </a:r>
            <a:r>
              <a:rPr lang="en-US" baseline="0" dirty="0"/>
              <a:t> will spend a little time sharing ideas for each of these four classroom settings. </a:t>
            </a:r>
          </a:p>
          <a:p>
            <a:endParaRPr lang="en-US" baseline="0" dirty="0"/>
          </a:p>
          <a:p>
            <a:r>
              <a:rPr lang="en-US" b="1" baseline="0" dirty="0"/>
              <a:t>To Do: </a:t>
            </a:r>
            <a:r>
              <a:rPr lang="en-US" baseline="0" dirty="0"/>
              <a:t>Use a consensus placemat with “student engagement” in the center and the four corners: “independent, small group, whole class, technology”. Pass the placemat out the participants in small groups to brainstorm common strategies that they use in their classrooms for each of the four settings. After sufficient time has passed, ask groups to share out the strategies on each placemat. As the presenter, keep a running list of strategies that can be compiled and shared with the entire group (either on the board or electronically). </a:t>
            </a:r>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450771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b="1" dirty="0"/>
              <a:t>To Say:</a:t>
            </a:r>
            <a:r>
              <a:rPr lang="en-US" dirty="0"/>
              <a:t> Two strategies that are in the heart of engaging students are questioning and explanation. These two can lead to many other tried and true teaching strategies that support student engagement. </a:t>
            </a:r>
            <a:endParaRPr lang="en-US" b="1" dirty="0"/>
          </a:p>
          <a:p>
            <a:endParaRPr lang="en-US" b="1" dirty="0"/>
          </a:p>
          <a:p>
            <a:r>
              <a:rPr lang="en-US" b="1" dirty="0"/>
              <a:t>1. Use Questioning Strategies that make all students think and answer. </a:t>
            </a:r>
            <a:r>
              <a:rPr lang="en-US" dirty="0"/>
              <a:t>Pay a visit to many classrooms and you'll see a familiar scene: The teacher asks questions and, always, the same reliable hands raise up. This pattern lends itself to student inattention. Every day, include some questions you require every student to answer. Find a question you know everyone can answer simply, and have the class respond all at once.</a:t>
            </a:r>
          </a:p>
          <a:p>
            <a:endParaRPr lang="en-US" dirty="0"/>
          </a:p>
          <a:p>
            <a:r>
              <a:rPr lang="en-US" dirty="0"/>
              <a:t>You can ask students to put a finger up when they're ready to answer, and once they all do, ask them to whisper the answer at the count of three. They can answer yes, no, or maybe with a thumbs-up, thumbs-down, or thumbs-sideways gesture. That also works for "I agree," "I disagree," or "I'm not sure."</a:t>
            </a:r>
          </a:p>
          <a:p>
            <a:r>
              <a:rPr lang="en-US" dirty="0"/>
              <a:t>Numerical answers under ten are easy to show with fingers, but don't limit yourself to math questions. For instance, if you're teaching time management, have students let you know what their progress is halfway through the class by putting up one or more fingers to show whether they are one-, two-, or three-quarters done with the assignment, or finished. Do these exercises at least two or three times per class.</a:t>
            </a:r>
          </a:p>
          <a:p>
            <a:endParaRPr lang="en-US" dirty="0"/>
          </a:p>
          <a:p>
            <a:r>
              <a:rPr lang="en-US" b="1" dirty="0"/>
              <a:t>2. Create a Culture of Explanation Instead of a Culture of the Right Answer. </a:t>
            </a:r>
            <a:r>
              <a:rPr lang="en-US" dirty="0"/>
              <a:t>You know you have created a rich learning event when all students are engaged in arguing about the best approach to the assignment. When you use questions and problems that allow for multiple strategies to reach a successful outcome, you give students the opportunity to make choices and then compare their approaches. This strategy challenges them to operate at a higher level of thinking than when they can share only the "correct" answer. Avidly collect problems and tasks that have multiple paths to a solution. As a math teacher, I create problems that have a lot of numbers instead of the usual two. For example, I can present this problem:</a:t>
            </a:r>
          </a:p>
          <a:p>
            <a:r>
              <a:rPr lang="en-US" dirty="0"/>
              <a:t>5 + 13 + 24 - 8 + 47 - 12 + 59 - 31 - 5 + 9 - 46 - 23 + 32 - 60</a:t>
            </a:r>
          </a:p>
          <a:p>
            <a:r>
              <a:rPr lang="en-US" dirty="0"/>
              <a:t>Then I can say, "There are at least three fundamentally different strategies for doing the following problem. Can you find them all?“</a:t>
            </a:r>
          </a:p>
          <a:p>
            <a:endParaRPr lang="en-US" dirty="0"/>
          </a:p>
          <a:p>
            <a:r>
              <a:rPr lang="en-US" b="1" dirty="0"/>
              <a:t>To Say: </a:t>
            </a:r>
            <a:r>
              <a:rPr lang="en-US" dirty="0"/>
              <a:t>What strategies did you list on your placemat that would fall into one of these two categories? </a:t>
            </a:r>
          </a:p>
          <a:p>
            <a:endParaRPr lang="en-US" dirty="0"/>
          </a:p>
          <a:p>
            <a:pPr defTabSz="924276">
              <a:spcBef>
                <a:spcPts val="364"/>
              </a:spcBef>
              <a:defRPr/>
            </a:pPr>
            <a:r>
              <a:rPr lang="en-US" b="1" dirty="0"/>
              <a:t>Reference: </a:t>
            </a:r>
            <a:r>
              <a:rPr lang="en-US" b="0" dirty="0"/>
              <a:t>de</a:t>
            </a:r>
            <a:r>
              <a:rPr lang="en-US" b="0" baseline="0" dirty="0"/>
              <a:t> </a:t>
            </a:r>
            <a:r>
              <a:rPr lang="en-US" dirty="0" err="1"/>
              <a:t>Frondeville</a:t>
            </a:r>
            <a:r>
              <a:rPr lang="en-US" dirty="0"/>
              <a:t>, T. (2009). Ten steps to better student engagement</a:t>
            </a:r>
            <a:r>
              <a:rPr lang="en-US" baseline="0" dirty="0"/>
              <a:t> [blog post]. </a:t>
            </a:r>
            <a:r>
              <a:rPr lang="en-US" dirty="0"/>
              <a:t>Retrieved from https://www.edutopia.org/project-learning-teaching-strategies.</a:t>
            </a:r>
          </a:p>
          <a:p>
            <a:pPr marL="0" marR="0" lvl="0" indent="0" algn="l" defTabSz="924276" rtl="0" eaLnBrk="1" fontAlgn="auto" latinLnBrk="0" hangingPunct="1">
              <a:lnSpc>
                <a:spcPct val="100000"/>
              </a:lnSpc>
              <a:spcBef>
                <a:spcPts val="364"/>
              </a:spcBef>
              <a:spcAft>
                <a:spcPts val="0"/>
              </a:spcAft>
              <a:buClrTx/>
              <a:buSzTx/>
              <a:buFontTx/>
              <a:buNone/>
              <a:tabLst/>
              <a:defRPr/>
            </a:pPr>
            <a:endParaRPr lang="en-US" sz="1200" b="0" i="0" u="none" strike="noStrike" kern="1200" cap="none" dirty="0">
              <a:solidFill>
                <a:schemeClr val="dk1"/>
              </a:solidFill>
              <a:effectLst/>
              <a:latin typeface="Calibri"/>
              <a:ea typeface="Calibri"/>
              <a:cs typeface="Calibri"/>
              <a:sym typeface="Calibri"/>
            </a:endParaRPr>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574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Do/</a:t>
            </a:r>
            <a:r>
              <a:rPr lang="en-US" b="1" baseline="0" dirty="0"/>
              <a:t>To Say: </a:t>
            </a:r>
            <a:r>
              <a:rPr lang="en-US" b="0" baseline="0" dirty="0"/>
              <a:t>This website on </a:t>
            </a:r>
            <a:r>
              <a:rPr lang="en-US" b="0" baseline="0" dirty="0" err="1"/>
              <a:t>Edutopia</a:t>
            </a:r>
            <a:r>
              <a:rPr lang="en-US" b="0" baseline="0" dirty="0"/>
              <a:t> provides a list of resources that teachers can explore. There are many strategies that can be used and this website only offers some of the many options. Participants can take time to explore the list either during training to share out ideas after 15 minutes; or this list can be used during coaching. </a:t>
            </a:r>
            <a:endParaRPr lang="en-US" b="1" dirty="0"/>
          </a:p>
          <a:p>
            <a:endParaRPr lang="en-US" b="1" dirty="0"/>
          </a:p>
          <a:p>
            <a:r>
              <a:rPr lang="en-US" b="1" dirty="0"/>
              <a:t>Website:</a:t>
            </a:r>
            <a:r>
              <a:rPr lang="en-US" dirty="0"/>
              <a:t> https://www.edutopia.org/student-engagement-resources </a:t>
            </a:r>
          </a:p>
          <a:p>
            <a:pPr defTabSz="924276">
              <a:spcBef>
                <a:spcPts val="364"/>
              </a:spcBef>
              <a:defRPr/>
            </a:pPr>
            <a:endParaRPr lang="en-US" b="1" dirty="0"/>
          </a:p>
          <a:p>
            <a:pPr defTabSz="924276">
              <a:spcBef>
                <a:spcPts val="364"/>
              </a:spcBef>
              <a:defRPr/>
            </a:pPr>
            <a:r>
              <a:rPr lang="en-US" b="1" dirty="0"/>
              <a:t>Reference: </a:t>
            </a:r>
            <a:r>
              <a:rPr lang="en-US" i="0" dirty="0"/>
              <a:t>Cronin, A. (2011). Student Engagement: Resource Roundup. Retrieved</a:t>
            </a:r>
            <a:r>
              <a:rPr lang="en-US" i="0" baseline="0" dirty="0"/>
              <a:t> from: </a:t>
            </a:r>
            <a:r>
              <a:rPr lang="en-US" i="0" dirty="0"/>
              <a:t> </a:t>
            </a:r>
            <a:r>
              <a:rPr lang="en-US" dirty="0"/>
              <a:t>https://www.edutopia.org/student-engagement-resources, 2011</a:t>
            </a:r>
          </a:p>
          <a:p>
            <a:pPr defTabSz="924276">
              <a:spcBef>
                <a:spcPts val="364"/>
              </a:spcBef>
              <a:defRPr/>
            </a:pPr>
            <a:endParaRPr lang="en-US" dirty="0"/>
          </a:p>
          <a:p>
            <a:pPr marL="0" marR="0" lvl="0" indent="0" algn="l" defTabSz="924276" rtl="0" eaLnBrk="1" fontAlgn="auto" latinLnBrk="0" hangingPunct="1">
              <a:lnSpc>
                <a:spcPct val="100000"/>
              </a:lnSpc>
              <a:spcBef>
                <a:spcPts val="0"/>
              </a:spcBef>
              <a:spcAft>
                <a:spcPts val="0"/>
              </a:spcAft>
              <a:buClrTx/>
              <a:buSzPct val="25000"/>
              <a:buFontTx/>
              <a:buNone/>
              <a:tabLst/>
              <a:defRPr/>
            </a:pPr>
            <a:r>
              <a:rPr lang="en-US" sz="1200" dirty="0" err="1"/>
              <a:t>Schlechty</a:t>
            </a:r>
            <a:r>
              <a:rPr lang="en-US" sz="1200" baseline="0" dirty="0"/>
              <a:t> Center. (</a:t>
            </a:r>
            <a:r>
              <a:rPr lang="en-US" sz="1200" baseline="0" dirty="0" err="1"/>
              <a:t>n.d.</a:t>
            </a:r>
            <a:r>
              <a:rPr lang="en-US" sz="1200" baseline="0" dirty="0"/>
              <a:t>).</a:t>
            </a:r>
            <a:r>
              <a:rPr lang="en-US" sz="1200" dirty="0"/>
              <a:t> </a:t>
            </a:r>
            <a:r>
              <a:rPr lang="en-US" sz="1200" i="1" u="none" dirty="0"/>
              <a:t>Introduction to the </a:t>
            </a:r>
            <a:r>
              <a:rPr lang="en-US" sz="1200" i="1" u="none" dirty="0" err="1"/>
              <a:t>Schlechty</a:t>
            </a:r>
            <a:r>
              <a:rPr lang="en-US" sz="1200" i="1" u="none" dirty="0"/>
              <a:t> Center</a:t>
            </a:r>
            <a:r>
              <a:rPr lang="en-US" sz="1200" dirty="0"/>
              <a:t>. Retrieved from</a:t>
            </a:r>
            <a:r>
              <a:rPr lang="en-US" sz="1200" baseline="0" dirty="0"/>
              <a:t> </a:t>
            </a:r>
            <a:r>
              <a:rPr lang="en-US" sz="1200" dirty="0"/>
              <a:t>https://schlechtycenter.app.box.com/s/v0q4o9j9il36w17py9mjkxpgggq0gqyw.</a:t>
            </a:r>
          </a:p>
          <a:p>
            <a:pPr defTabSz="924276">
              <a:spcBef>
                <a:spcPts val="0"/>
              </a:spcBef>
              <a:buSzPct val="25000"/>
              <a:defRPr/>
            </a:pPr>
            <a:r>
              <a:rPr lang="en-US" sz="1200" baseline="0" dirty="0"/>
              <a:t>Accessed 16 August 2017.</a:t>
            </a:r>
            <a:endParaRPr lang="en-US" sz="1200"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smtClean="0">
                <a:solidFill>
                  <a:schemeClr val="dk1"/>
                </a:solidFill>
                <a:latin typeface="Calibri"/>
                <a:ea typeface="Calibri"/>
                <a:cs typeface="Calibri"/>
                <a:sym typeface="Calibri"/>
              </a:rPr>
              <a:pPr algn="r">
                <a:buSzPct val="25000"/>
              </a:pPr>
              <a:t>56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00934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lstStyle/>
          <a:p>
            <a:r>
              <a:rPr lang="en-US" b="1" dirty="0"/>
              <a:t>To Know/To Say: </a:t>
            </a:r>
            <a:r>
              <a:rPr lang="en-US" b="0" dirty="0"/>
              <a:t>This website is by the Schlechty Center</a:t>
            </a:r>
            <a:r>
              <a:rPr lang="en-US" b="0" baseline="0" dirty="0"/>
              <a:t> and </a:t>
            </a:r>
            <a:r>
              <a:rPr lang="en-US" dirty="0"/>
              <a:t>spotlights the digital tools that are showing popularity by students and teachers around the country. Most of these sites have free use options. Most have an upgrade option for a cost. </a:t>
            </a:r>
          </a:p>
          <a:p>
            <a:endParaRPr lang="en-US" dirty="0"/>
          </a:p>
          <a:p>
            <a:pPr defTabSz="924276">
              <a:spcBef>
                <a:spcPts val="364"/>
              </a:spcBef>
              <a:defRPr/>
            </a:pPr>
            <a:r>
              <a:rPr lang="en-US" b="0" baseline="0" dirty="0"/>
              <a:t>There are many strategies that can be used and this website only offers some of the many options. Participants can take time to explore the list either during training to share out ideas after 15 minutes; or this list can be used during coaching. </a:t>
            </a:r>
            <a:endParaRPr lang="en-US" b="1" dirty="0"/>
          </a:p>
          <a:p>
            <a:endParaRPr lang="en-US" b="1" dirty="0"/>
          </a:p>
          <a:p>
            <a:r>
              <a:rPr lang="en-US" b="1" dirty="0"/>
              <a:t>Reference:</a:t>
            </a:r>
            <a:r>
              <a:rPr lang="en-US" dirty="0"/>
              <a:t> </a:t>
            </a:r>
            <a:r>
              <a:rPr lang="en-US" i="0" dirty="0" err="1"/>
              <a:t>Schlechty</a:t>
            </a:r>
            <a:r>
              <a:rPr lang="en-US" i="0" dirty="0"/>
              <a:t> Center.</a:t>
            </a:r>
            <a:r>
              <a:rPr lang="en-US" i="1" baseline="0" dirty="0"/>
              <a:t> </a:t>
            </a:r>
            <a:r>
              <a:rPr lang="en-US" dirty="0"/>
              <a:t>SC</a:t>
            </a:r>
            <a:r>
              <a:rPr lang="en-US" baseline="0" dirty="0"/>
              <a:t> Web Resources for Schoolwork. Retrieved from: </a:t>
            </a:r>
            <a:r>
              <a:rPr lang="en-US" dirty="0"/>
              <a:t>http://learningtechno.weebly.com.</a:t>
            </a:r>
            <a:r>
              <a:rPr lang="en-US" baseline="0" dirty="0"/>
              <a:t> Accessed </a:t>
            </a:r>
            <a:r>
              <a:rPr lang="en-US" sz="1200" baseline="0" dirty="0"/>
              <a:t>16 August 2017.</a:t>
            </a:r>
            <a:endParaRPr lang="en-US" sz="1200" dirty="0"/>
          </a:p>
          <a:p>
            <a:endParaRPr lang="en-US" dirty="0"/>
          </a:p>
        </p:txBody>
      </p:sp>
      <p:sp>
        <p:nvSpPr>
          <p:cNvPr id="4" name="Slide Number Placeholder 3"/>
          <p:cNvSpPr>
            <a:spLocks noGrp="1"/>
          </p:cNvSpPr>
          <p:nvPr>
            <p:ph type="sldNum" idx="10"/>
          </p:nvPr>
        </p:nvSpPr>
        <p:spPr/>
        <p:txBody>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732472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Shape 592"/>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93" name="Shape 593"/>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Purpose: </a:t>
            </a:r>
            <a:r>
              <a:rPr lang="en-US" dirty="0"/>
              <a:t>Provide opportunity for the learners to reflect on their learning and potential implementation.</a:t>
            </a:r>
          </a:p>
          <a:p>
            <a:pPr>
              <a:spcBef>
                <a:spcPts val="0"/>
              </a:spcBef>
              <a:buSzPct val="25000"/>
            </a:pPr>
            <a:endParaRPr lang="en-US" dirty="0"/>
          </a:p>
          <a:p>
            <a:pPr>
              <a:spcBef>
                <a:spcPts val="364"/>
              </a:spcBef>
              <a:buSzPct val="25000"/>
            </a:pPr>
            <a:r>
              <a:rPr lang="en-US" b="1" dirty="0"/>
              <a:t>Content: </a:t>
            </a:r>
            <a:r>
              <a:rPr lang="en-US" dirty="0"/>
              <a:t>Post-assessment learner knowledge; Reflect on personal teaching context and implementation</a:t>
            </a:r>
          </a:p>
        </p:txBody>
      </p:sp>
      <p:sp>
        <p:nvSpPr>
          <p:cNvPr id="594" name="Shape 594"/>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86781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Shape 63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37" name="Shape 637"/>
          <p:cNvSpPr txBox="1">
            <a:spLocks noGrp="1"/>
          </p:cNvSpPr>
          <p:nvPr>
            <p:ph type="body" idx="1"/>
          </p:nvPr>
        </p:nvSpPr>
        <p:spPr>
          <a:xfrm>
            <a:off x="707707" y="4447462"/>
            <a:ext cx="5661588" cy="4213488"/>
          </a:xfrm>
          <a:prstGeom prst="rect">
            <a:avLst/>
          </a:prstGeom>
          <a:noFill/>
          <a:ln>
            <a:noFill/>
          </a:ln>
        </p:spPr>
        <p:txBody>
          <a:bodyPr lIns="94181" tIns="47078" rIns="94181" bIns="47078" anchor="t" anchorCtr="0">
            <a:noAutofit/>
          </a:bodyPr>
          <a:lstStyle/>
          <a:p>
            <a:pPr>
              <a:spcBef>
                <a:spcPts val="0"/>
              </a:spcBef>
              <a:buSzPct val="25000"/>
            </a:pPr>
            <a:r>
              <a:rPr lang="en-US" b="1" dirty="0"/>
              <a:t>To Say: </a:t>
            </a:r>
            <a:r>
              <a:rPr lang="en-US" dirty="0"/>
              <a:t>These are the guiding questions from the beginning of training. Let’s take a moment</a:t>
            </a:r>
            <a:r>
              <a:rPr lang="en-US" baseline="0" dirty="0"/>
              <a:t> and see how well we have answered each of the questions.</a:t>
            </a:r>
            <a:endParaRPr lang="en-US" dirty="0"/>
          </a:p>
        </p:txBody>
      </p:sp>
      <p:sp>
        <p:nvSpPr>
          <p:cNvPr id="638" name="Shape 638"/>
          <p:cNvSpPr txBox="1">
            <a:spLocks noGrp="1"/>
          </p:cNvSpPr>
          <p:nvPr>
            <p:ph type="sldNum" idx="12"/>
          </p:nvPr>
        </p:nvSpPr>
        <p:spPr>
          <a:xfrm>
            <a:off x="4008706" y="8893296"/>
            <a:ext cx="3066769" cy="468300"/>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59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552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98563" y="703263"/>
            <a:ext cx="4679950" cy="3509962"/>
          </a:xfrm>
        </p:spPr>
      </p:sp>
      <p:sp>
        <p:nvSpPr>
          <p:cNvPr id="3" name="Notes Placeholder 2"/>
          <p:cNvSpPr>
            <a:spLocks noGrp="1"/>
          </p:cNvSpPr>
          <p:nvPr>
            <p:ph type="body" idx="1"/>
          </p:nvPr>
        </p:nvSpPr>
        <p:spPr/>
        <p:txBody>
          <a:bodyPr>
            <a:normAutofit/>
          </a:bodyPr>
          <a:lstStyle/>
          <a:p>
            <a:r>
              <a:rPr lang="en-US" b="1" dirty="0"/>
              <a:t>To Know/To Say: </a:t>
            </a:r>
            <a:r>
              <a:rPr lang="en-US" b="0" dirty="0"/>
              <a:t>Special thanks to</a:t>
            </a:r>
            <a:r>
              <a:rPr lang="en-US" b="0" baseline="0" dirty="0"/>
              <a:t> all contributors to the development and revision of this module.</a:t>
            </a:r>
            <a:endParaRPr lang="en-US" dirty="0"/>
          </a:p>
        </p:txBody>
      </p:sp>
      <p:sp>
        <p:nvSpPr>
          <p:cNvPr id="4" name="Date Placeholder 3"/>
          <p:cNvSpPr>
            <a:spLocks noGrp="1"/>
          </p:cNvSpPr>
          <p:nvPr>
            <p:ph type="dt" idx="10"/>
          </p:nvPr>
        </p:nvSpPr>
        <p:spPr/>
        <p:txBody>
          <a:bodyPr/>
          <a:lstStyle/>
          <a:p>
            <a:pPr>
              <a:defRPr/>
            </a:pPr>
            <a:r>
              <a:rPr lang="en-US"/>
              <a:t>1/6/2011</a:t>
            </a:r>
          </a:p>
        </p:txBody>
      </p:sp>
      <p:sp>
        <p:nvSpPr>
          <p:cNvPr id="5" name="Slide Number Placeholder 4"/>
          <p:cNvSpPr>
            <a:spLocks noGrp="1"/>
          </p:cNvSpPr>
          <p:nvPr>
            <p:ph type="sldNum" sz="quarter" idx="11"/>
          </p:nvPr>
        </p:nvSpPr>
        <p:spPr/>
        <p:txBody>
          <a:bodyPr/>
          <a:lstStyle/>
          <a:p>
            <a:pPr>
              <a:defRPr/>
            </a:pPr>
            <a:fld id="{41714D8E-BD82-41DB-9032-4B7BA4ABDEDD}" type="slidenum">
              <a:rPr lang="en-US" smtClean="0"/>
              <a:pPr>
                <a:defRPr/>
              </a:pPr>
              <a:t>6</a:t>
            </a:fld>
            <a:endParaRPr lang="en-US"/>
          </a:p>
        </p:txBody>
      </p:sp>
    </p:spTree>
    <p:extLst>
      <p:ext uri="{BB962C8B-B14F-4D97-AF65-F5344CB8AC3E}">
        <p14:creationId xmlns:p14="http://schemas.microsoft.com/office/powerpoint/2010/main" val="7976285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Shape 64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47" name="Shape 647"/>
          <p:cNvSpPr txBox="1">
            <a:spLocks noGrp="1"/>
          </p:cNvSpPr>
          <p:nvPr>
            <p:ph type="body" idx="1"/>
          </p:nvPr>
        </p:nvSpPr>
        <p:spPr>
          <a:xfrm>
            <a:off x="707707" y="4447462"/>
            <a:ext cx="5661588" cy="4213488"/>
          </a:xfrm>
          <a:prstGeom prst="rect">
            <a:avLst/>
          </a:prstGeom>
          <a:noFill/>
          <a:ln>
            <a:noFill/>
          </a:ln>
        </p:spPr>
        <p:txBody>
          <a:bodyPr lIns="94181" tIns="47078" rIns="94181" bIns="47078" anchor="t" anchorCtr="0">
            <a:noAutofit/>
          </a:bodyPr>
          <a:lstStyle/>
          <a:p>
            <a:pPr>
              <a:spcBef>
                <a:spcPts val="0"/>
              </a:spcBef>
              <a:buSzPct val="25000"/>
            </a:pPr>
            <a:r>
              <a:rPr lang="en-US" b="1" dirty="0"/>
              <a:t>To Know/To Do: </a:t>
            </a:r>
            <a:r>
              <a:rPr lang="en-US" dirty="0"/>
              <a:t>Blanket the Table, take post-it notes and write one effective strategy that has been used in their classroom per post-it in 3 minutes. Tables organize strategies into categories (of the groups choosing). </a:t>
            </a:r>
          </a:p>
          <a:p>
            <a:pPr>
              <a:spcBef>
                <a:spcPts val="0"/>
              </a:spcBef>
              <a:buSzPct val="25000"/>
            </a:pPr>
            <a:endParaRPr dirty="0"/>
          </a:p>
          <a:p>
            <a:pPr>
              <a:spcBef>
                <a:spcPts val="0"/>
              </a:spcBef>
              <a:buSzPct val="25000"/>
            </a:pPr>
            <a:r>
              <a:rPr lang="en-US" dirty="0"/>
              <a:t>This is a </a:t>
            </a:r>
            <a:r>
              <a:rPr lang="en-US" b="1" dirty="0"/>
              <a:t>post-assessment</a:t>
            </a:r>
            <a:r>
              <a:rPr lang="en-US" dirty="0"/>
              <a:t>, so participants should be encouraged</a:t>
            </a:r>
            <a:r>
              <a:rPr lang="en-US" baseline="0" dirty="0"/>
              <a:t> to add ideas gathered from the day’s learning.</a:t>
            </a:r>
            <a:endParaRPr lang="en-US" dirty="0"/>
          </a:p>
        </p:txBody>
      </p:sp>
      <p:sp>
        <p:nvSpPr>
          <p:cNvPr id="648" name="Shape 648"/>
          <p:cNvSpPr txBox="1">
            <a:spLocks noGrp="1"/>
          </p:cNvSpPr>
          <p:nvPr>
            <p:ph type="sldNum" idx="12"/>
          </p:nvPr>
        </p:nvSpPr>
        <p:spPr>
          <a:xfrm>
            <a:off x="4008706" y="8893296"/>
            <a:ext cx="3066769" cy="468300"/>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861501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Shape 628"/>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29" name="Shape 629"/>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SzPct val="25000"/>
            </a:pPr>
            <a:r>
              <a:rPr lang="en-US" b="1" dirty="0"/>
              <a:t>Purpose: </a:t>
            </a:r>
            <a:r>
              <a:rPr lang="en-US" dirty="0"/>
              <a:t>Provide opportunity for learner to outline their implementation steps and plans for follow-up coaching.</a:t>
            </a:r>
          </a:p>
          <a:p>
            <a:pPr>
              <a:spcBef>
                <a:spcPts val="0"/>
              </a:spcBef>
              <a:buSzPct val="25000"/>
            </a:pPr>
            <a:endParaRPr lang="en-US" dirty="0"/>
          </a:p>
          <a:p>
            <a:pPr>
              <a:spcBef>
                <a:spcPts val="364"/>
              </a:spcBef>
              <a:buSzPct val="25000"/>
            </a:pPr>
            <a:r>
              <a:rPr lang="en-US" b="1" dirty="0"/>
              <a:t>Content:</a:t>
            </a:r>
            <a:endParaRPr lang="en-US" dirty="0"/>
          </a:p>
          <a:p>
            <a:pPr marL="175585" indent="-175585">
              <a:spcBef>
                <a:spcPts val="369"/>
              </a:spcBef>
              <a:buSzPct val="25000"/>
              <a:buFont typeface="Arial" panose="020B0604020202020204" pitchFamily="34" charset="0"/>
              <a:buChar char="•"/>
            </a:pPr>
            <a:r>
              <a:rPr lang="en-US" dirty="0"/>
              <a:t>Practice Profile</a:t>
            </a:r>
          </a:p>
          <a:p>
            <a:pPr marL="175585" indent="-175585">
              <a:spcBef>
                <a:spcPts val="369"/>
              </a:spcBef>
              <a:buSzPct val="25000"/>
              <a:buFont typeface="Arial" panose="020B0604020202020204" pitchFamily="34" charset="0"/>
              <a:buChar char="•"/>
            </a:pPr>
            <a:r>
              <a:rPr lang="en-US" b="0" baseline="0" dirty="0"/>
              <a:t>Self Assessment Practice Profile Workbook </a:t>
            </a:r>
            <a:endParaRPr lang="en-US" dirty="0"/>
          </a:p>
          <a:p>
            <a:pPr marL="175585" indent="-175585" defTabSz="911565">
              <a:spcBef>
                <a:spcPts val="369"/>
              </a:spcBef>
              <a:buSzPct val="25000"/>
              <a:buFont typeface="Arial" panose="020B0604020202020204" pitchFamily="34" charset="0"/>
              <a:buChar char="•"/>
              <a:defRPr/>
            </a:pPr>
            <a:r>
              <a:rPr lang="en-US" b="0" baseline="0" dirty="0"/>
              <a:t>Next Steps: Action = Results</a:t>
            </a:r>
            <a:endParaRPr lang="en-US" dirty="0"/>
          </a:p>
          <a:p>
            <a:pPr marL="175585" indent="-175585">
              <a:spcBef>
                <a:spcPts val="369"/>
              </a:spcBef>
              <a:buSzPct val="25000"/>
              <a:buFont typeface="Arial" panose="020B0604020202020204" pitchFamily="34" charset="0"/>
              <a:buChar char="•"/>
            </a:pPr>
            <a:r>
              <a:rPr lang="en-US" dirty="0"/>
              <a:t>Presenter</a:t>
            </a:r>
            <a:r>
              <a:rPr lang="en-US" baseline="0" dirty="0"/>
              <a:t> Contact Information</a:t>
            </a:r>
            <a:endParaRPr lang="en-US" dirty="0"/>
          </a:p>
        </p:txBody>
      </p:sp>
      <p:sp>
        <p:nvSpPr>
          <p:cNvPr id="630" name="Shape 630"/>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0634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57" name="Shape 657"/>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b="1" baseline="0" dirty="0"/>
              <a:t>To Do: </a:t>
            </a:r>
            <a:r>
              <a:rPr lang="en-US" b="0" baseline="0" dirty="0"/>
              <a:t>Review the practice profile with the participants. Suggest all stake-holders complete a self-analysis three or four times a year and engage in collaborative conversation. </a:t>
            </a:r>
            <a:endParaRPr lang="en-US" b="1" dirty="0"/>
          </a:p>
          <a:p>
            <a:endParaRPr lang="en-US" b="1" dirty="0"/>
          </a:p>
          <a:p>
            <a:r>
              <a:rPr lang="en-US" b="1" dirty="0"/>
              <a:t>To Know/To Say: </a:t>
            </a:r>
            <a:r>
              <a:rPr lang="en-US" b="0" dirty="0"/>
              <a:t>The Practice Profile template includes four pieces and is anchored by the essential functions. First, as a header is the foundation</a:t>
            </a:r>
            <a:r>
              <a:rPr lang="en-US" b="0" baseline="0" dirty="0"/>
              <a:t> of implementation that philosophically grounds implementation. Then moving from left to right across the template are the essential functions of the practice, implementation performance levels, and lastly, evidence which provides data or documentation for determining implementation levels.</a:t>
            </a:r>
          </a:p>
          <a:p>
            <a:endParaRPr lang="en-US" b="0" baseline="0" dirty="0"/>
          </a:p>
          <a:p>
            <a:r>
              <a:rPr lang="en-US" b="0" baseline="0" dirty="0"/>
              <a:t>The essential functions align with the teaching/learning objectives for each learning package. Four levels of implementation are described for each teaching/learning objective: exemplary, proficient, close to proficient, and far from proficient. The professional development provider should walk through the practice profile with the educator-learners, referring to the data and artifacts listed as suggested evidence. It is an important tool for self-monitoring their own implementation because it serves as a reminder as to the implementation criteria and is also aligned with the fidelity checklists and the electronic practice profile self-assessment tool. These sources provide data regarding further training or coaching.</a:t>
            </a:r>
            <a:endParaRPr lang="en-US" dirty="0"/>
          </a:p>
          <a:p>
            <a:endParaRPr lang="en-US" b="1" baseline="0" dirty="0"/>
          </a:p>
          <a:p>
            <a:r>
              <a:rPr lang="en-US" b="1" u="none" baseline="0" dirty="0"/>
              <a:t>To Do/To Say: </a:t>
            </a:r>
            <a:r>
              <a:rPr lang="en-US" b="0" u="none" baseline="0" dirty="0"/>
              <a:t>The Red/Yellow/Green Reflection is an optional activity, if you want participants to learn more about the information in the profile.</a:t>
            </a:r>
          </a:p>
          <a:p>
            <a:pPr marL="0" indent="0">
              <a:buNone/>
            </a:pPr>
            <a:r>
              <a:rPr lang="en-US" baseline="0" dirty="0"/>
              <a:t>1. Read through the Exemplary Implementation column. </a:t>
            </a:r>
          </a:p>
          <a:p>
            <a:pPr marL="0" indent="0">
              <a:buNone/>
            </a:pPr>
            <a:r>
              <a:rPr lang="en-US" baseline="0" dirty="0"/>
              <a:t>2. Use three colored pencils or markers (red, green and yellow) to do the following. </a:t>
            </a:r>
          </a:p>
          <a:p>
            <a:pPr marL="635629" lvl="1" indent="-172551">
              <a:buFont typeface="Arial" panose="020B0604020202020204" pitchFamily="34" charset="0"/>
              <a:buChar char="•"/>
            </a:pPr>
            <a:r>
              <a:rPr lang="en-US" baseline="0" dirty="0"/>
              <a:t>If you feel an action stated may be challenging for you, underline it in red. </a:t>
            </a:r>
          </a:p>
          <a:p>
            <a:pPr marL="635629" lvl="1" indent="-172551">
              <a:buFont typeface="Arial" panose="020B0604020202020204" pitchFamily="34" charset="0"/>
              <a:buChar char="•"/>
            </a:pPr>
            <a:r>
              <a:rPr lang="en-US" baseline="0" dirty="0"/>
              <a:t>If you feel an action stated may be somewhat challenging but not too difficult, underline it in yellow. </a:t>
            </a:r>
          </a:p>
          <a:p>
            <a:pPr marL="635629" lvl="1" indent="-172551">
              <a:buFont typeface="Arial" panose="020B0604020202020204" pitchFamily="34" charset="0"/>
              <a:buChar char="•"/>
            </a:pPr>
            <a:r>
              <a:rPr lang="en-US" baseline="0" dirty="0"/>
              <a:t>If you feel an action stated may be easy for you underline it in green. </a:t>
            </a:r>
          </a:p>
          <a:p>
            <a:r>
              <a:rPr lang="en-US" baseline="0" dirty="0"/>
              <a:t>3. Share with a shoulder partner what you feel may be easy and challenging and tell why. Consider how to address the challenging items.</a:t>
            </a:r>
          </a:p>
          <a:p>
            <a:endParaRPr lang="en-US" b="1" baseline="0" dirty="0"/>
          </a:p>
          <a:p>
            <a:r>
              <a:rPr lang="en-US" b="1" baseline="0" dirty="0"/>
              <a:t>Handout: </a:t>
            </a:r>
            <a:r>
              <a:rPr lang="en-US" b="0" baseline="0" dirty="0"/>
              <a:t>Engaging Student Learners Practice Profile </a:t>
            </a:r>
            <a:endParaRPr lang="en-US" dirty="0"/>
          </a:p>
        </p:txBody>
      </p:sp>
      <p:sp>
        <p:nvSpPr>
          <p:cNvPr id="658" name="Shape 658"/>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62</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6403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a:t>
            </a:r>
            <a:r>
              <a:rPr lang="en-US" b="1" baseline="0" dirty="0"/>
              <a:t> Say: </a:t>
            </a:r>
            <a:r>
              <a:rPr lang="en-US" b="0" baseline="0" dirty="0"/>
              <a:t>The Self Assessment Practice Profile Workbook is an excel document allowing individuals to determine their implementation level for a specific learning package topic. The self assessment is also available online at http://sapp.missouripd.org/. This self-monitoring tool may be utilized at the beginning, mid-points, and end of the year. These results from the staff may be compiled onto a Practice Profile and may be utilized for team discussion.</a:t>
            </a:r>
          </a:p>
          <a:p>
            <a:endParaRPr lang="en-US" b="0" baseline="0" dirty="0"/>
          </a:p>
          <a:p>
            <a:pPr defTabSz="914300" eaLnBrk="1" fontAlgn="auto" hangingPunct="1">
              <a:spcBef>
                <a:spcPts val="360"/>
              </a:spcBef>
              <a:spcAft>
                <a:spcPts val="0"/>
              </a:spcAft>
              <a:defRPr/>
            </a:pPr>
            <a:r>
              <a:rPr lang="en-US" b="1" baseline="0" dirty="0"/>
              <a:t>Reference: </a:t>
            </a:r>
            <a:r>
              <a:rPr lang="en-US" b="0" baseline="0" dirty="0"/>
              <a:t>Available online at http://sapp.missouripd.org/</a:t>
            </a:r>
          </a:p>
          <a:p>
            <a:endParaRPr lang="en-US" b="0" baseline="0" dirty="0"/>
          </a:p>
        </p:txBody>
      </p:sp>
      <p:sp>
        <p:nvSpPr>
          <p:cNvPr id="4" name="Date Placeholder 3"/>
          <p:cNvSpPr>
            <a:spLocks noGrp="1"/>
          </p:cNvSpPr>
          <p:nvPr>
            <p:ph type="dt" idx="10"/>
          </p:nvPr>
        </p:nvSpPr>
        <p:spPr/>
        <p:txBody>
          <a:bodyPr/>
          <a:lstStyle/>
          <a:p>
            <a:pPr>
              <a:defRPr/>
            </a:pPr>
            <a:r>
              <a:rPr lang="en-US"/>
              <a:t>1/6/2011</a:t>
            </a:r>
          </a:p>
        </p:txBody>
      </p:sp>
      <p:sp>
        <p:nvSpPr>
          <p:cNvPr id="5" name="Slide Number Placeholder 4"/>
          <p:cNvSpPr>
            <a:spLocks noGrp="1"/>
          </p:cNvSpPr>
          <p:nvPr>
            <p:ph type="sldNum" sz="quarter" idx="11"/>
          </p:nvPr>
        </p:nvSpPr>
        <p:spPr/>
        <p:txBody>
          <a:bodyPr/>
          <a:lstStyle/>
          <a:p>
            <a:pPr>
              <a:defRPr/>
            </a:pPr>
            <a:fld id="{41714D8E-BD82-41DB-9032-4B7BA4ABDEDD}" type="slidenum">
              <a:rPr lang="en-US" smtClean="0"/>
              <a:pPr>
                <a:defRPr/>
              </a:pPr>
              <a:t>63</a:t>
            </a:fld>
            <a:endParaRPr lang="en-US"/>
          </a:p>
        </p:txBody>
      </p:sp>
    </p:spTree>
    <p:extLst>
      <p:ext uri="{BB962C8B-B14F-4D97-AF65-F5344CB8AC3E}">
        <p14:creationId xmlns:p14="http://schemas.microsoft.com/office/powerpoint/2010/main" val="951635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Shape 672"/>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73" name="Shape 673"/>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r>
              <a:rPr lang="en-US" altLang="en-US" b="1" dirty="0"/>
              <a:t>To Know: </a:t>
            </a:r>
            <a:r>
              <a:rPr lang="en-US" altLang="en-US" b="0" dirty="0"/>
              <a:t>This template or another template may be used for planning next steps.</a:t>
            </a:r>
            <a:endParaRPr lang="en-US" altLang="en-US" b="1" dirty="0"/>
          </a:p>
          <a:p>
            <a:endParaRPr lang="en-US" altLang="en-US" b="1" dirty="0"/>
          </a:p>
          <a:p>
            <a:r>
              <a:rPr lang="en-US" altLang="en-US" b="1" dirty="0"/>
              <a:t>To Know/To Say: </a:t>
            </a:r>
            <a:r>
              <a:rPr lang="en-US" altLang="en-US" dirty="0"/>
              <a:t>The Next Steps template is used for planning either today or back in your building. What resources do you need to begin focusing on Engaging Student Learners. What might be included in your timeline?   </a:t>
            </a:r>
          </a:p>
          <a:p>
            <a:endParaRPr lang="en-US" altLang="en-US" dirty="0"/>
          </a:p>
          <a:p>
            <a:r>
              <a:rPr lang="en-US" altLang="en-US" b="1" dirty="0"/>
              <a:t>To Do: </a:t>
            </a:r>
            <a:r>
              <a:rPr lang="en-US" altLang="en-US" dirty="0"/>
              <a:t>Complete the Next Steps template. Example is included in the learning package materials.</a:t>
            </a:r>
          </a:p>
          <a:p>
            <a:endParaRPr lang="en-US" altLang="en-US" dirty="0"/>
          </a:p>
          <a:p>
            <a:r>
              <a:rPr lang="en-US" altLang="en-US" b="1" dirty="0"/>
              <a:t>Handout: </a:t>
            </a:r>
            <a:r>
              <a:rPr lang="en-US" altLang="en-US" dirty="0"/>
              <a:t>Next Steps: Action = Results</a:t>
            </a:r>
          </a:p>
        </p:txBody>
      </p:sp>
      <p:sp>
        <p:nvSpPr>
          <p:cNvPr id="674" name="Shape 674"/>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64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1764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Know/To Say/To Do: </a:t>
            </a:r>
            <a:r>
              <a:rPr lang="en-US" b="0" dirty="0"/>
              <a:t>Include presenter’s contact information.</a:t>
            </a:r>
          </a:p>
          <a:p>
            <a:endParaRPr lang="en-US" b="0" dirty="0"/>
          </a:p>
          <a:p>
            <a:r>
              <a:rPr lang="en-US" b="0" dirty="0"/>
              <a:t>Please contact me to schedule follow-up coaching and/or additional professional development. Thank you.</a:t>
            </a:r>
            <a:endParaRPr lang="en-US" dirty="0"/>
          </a:p>
        </p:txBody>
      </p:sp>
      <p:sp>
        <p:nvSpPr>
          <p:cNvPr id="4" name="Date Placeholder 3"/>
          <p:cNvSpPr>
            <a:spLocks noGrp="1"/>
          </p:cNvSpPr>
          <p:nvPr>
            <p:ph type="dt" idx="10"/>
          </p:nvPr>
        </p:nvSpPr>
        <p:spPr/>
        <p:txBody>
          <a:bodyPr/>
          <a:lstStyle/>
          <a:p>
            <a:pPr defTabSz="924276">
              <a:defRPr/>
            </a:pPr>
            <a:r>
              <a:rPr lang="en-US" sz="1800">
                <a:solidFill>
                  <a:sysClr val="windowText" lastClr="000000"/>
                </a:solidFill>
              </a:rPr>
              <a:t>1/6/2011</a:t>
            </a:r>
          </a:p>
        </p:txBody>
      </p:sp>
      <p:sp>
        <p:nvSpPr>
          <p:cNvPr id="5" name="Slide Number Placeholder 4"/>
          <p:cNvSpPr>
            <a:spLocks noGrp="1"/>
          </p:cNvSpPr>
          <p:nvPr>
            <p:ph type="sldNum" sz="quarter" idx="11"/>
          </p:nvPr>
        </p:nvSpPr>
        <p:spPr/>
        <p:txBody>
          <a:bodyPr/>
          <a:lstStyle/>
          <a:p>
            <a:pPr defTabSz="924276">
              <a:defRPr/>
            </a:pPr>
            <a:fld id="{6BD98730-7529-48CB-A71A-E7743BE2300B}" type="slidenum">
              <a:rPr lang="en-US" sz="1800">
                <a:solidFill>
                  <a:sysClr val="windowText" lastClr="000000"/>
                </a:solidFill>
              </a:rPr>
              <a:pPr defTabSz="924276">
                <a:defRPr/>
              </a:pPr>
              <a:t>65</a:t>
            </a:fld>
            <a:endParaRPr lang="en-US" sz="1800">
              <a:solidFill>
                <a:sysClr val="windowText" lastClr="000000"/>
              </a:solidFill>
            </a:endParaRPr>
          </a:p>
        </p:txBody>
      </p:sp>
    </p:spTree>
    <p:extLst>
      <p:ext uri="{BB962C8B-B14F-4D97-AF65-F5344CB8AC3E}">
        <p14:creationId xmlns:p14="http://schemas.microsoft.com/office/powerpoint/2010/main" val="2769523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1" name="Shape 191"/>
          <p:cNvSpPr txBox="1">
            <a:spLocks noGrp="1"/>
          </p:cNvSpPr>
          <p:nvPr>
            <p:ph type="body" idx="1"/>
          </p:nvPr>
        </p:nvSpPr>
        <p:spPr>
          <a:xfrm>
            <a:off x="707706" y="4447460"/>
            <a:ext cx="5661588" cy="4213489"/>
          </a:xfrm>
          <a:prstGeom prst="rect">
            <a:avLst/>
          </a:prstGeom>
          <a:noFill/>
          <a:ln>
            <a:noFill/>
          </a:ln>
        </p:spPr>
        <p:txBody>
          <a:bodyPr lIns="93828" tIns="46901" rIns="93828" bIns="46901" anchor="t" anchorCtr="0">
            <a:noAutofit/>
          </a:bodyPr>
          <a:lstStyle/>
          <a:p>
            <a:r>
              <a:rPr lang="en-US" altLang="en-US" b="1" dirty="0"/>
              <a:t>To Know/To Say: </a:t>
            </a:r>
            <a:r>
              <a:rPr lang="en-US" altLang="en-US" b="0" dirty="0"/>
              <a:t>Welcome to Engaging Student Learners.</a:t>
            </a:r>
          </a:p>
          <a:p>
            <a:endParaRPr lang="en-US" altLang="en-US" b="0" dirty="0"/>
          </a:p>
          <a:p>
            <a:r>
              <a:rPr lang="en-US" altLang="en-US" b="0" dirty="0"/>
              <a:t>The</a:t>
            </a:r>
            <a:r>
              <a:rPr lang="en-US" altLang="en-US" b="0" baseline="0" dirty="0"/>
              <a:t> introductions may be formal or informal d</a:t>
            </a:r>
            <a:r>
              <a:rPr lang="en-US" altLang="en-US" b="0" dirty="0"/>
              <a:t>epending</a:t>
            </a:r>
            <a:r>
              <a:rPr lang="en-US" altLang="en-US" b="0" baseline="0" dirty="0"/>
              <a:t> on how well you know the group.</a:t>
            </a:r>
            <a:r>
              <a:rPr lang="en-US" b="0" dirty="0"/>
              <a:t> Trainers</a:t>
            </a:r>
            <a:r>
              <a:rPr lang="en-US" b="0" baseline="0" dirty="0"/>
              <a:t> should use whatever process is comfortable for introductions.</a:t>
            </a:r>
            <a:r>
              <a:rPr lang="en-US" altLang="en-US" b="0" baseline="0" dirty="0"/>
              <a:t> </a:t>
            </a:r>
            <a:r>
              <a:rPr lang="en-US" altLang="en-US" b="0" dirty="0"/>
              <a:t>I am/we are  _______________ (provide some background about trainers.)</a:t>
            </a:r>
            <a:r>
              <a:rPr lang="en-US" altLang="en-US" b="0" baseline="0" dirty="0"/>
              <a:t> </a:t>
            </a:r>
            <a:r>
              <a:rPr lang="en-US" altLang="en-US" b="0" dirty="0"/>
              <a:t>Please introduce yourself to the group (name, district, position.)  </a:t>
            </a:r>
          </a:p>
          <a:p>
            <a:endParaRPr lang="en-US" altLang="en-US" b="0" dirty="0"/>
          </a:p>
          <a:p>
            <a:r>
              <a:rPr lang="en-US" altLang="en-US" b="1" dirty="0"/>
              <a:t>To Do: </a:t>
            </a:r>
            <a:r>
              <a:rPr lang="en-US" altLang="en-US" dirty="0"/>
              <a:t>(optional)</a:t>
            </a:r>
            <a:r>
              <a:rPr lang="en-US" altLang="en-US" baseline="0" dirty="0"/>
              <a:t> </a:t>
            </a:r>
            <a:r>
              <a:rPr lang="en-US" altLang="en-US" b="0" baseline="0" dirty="0"/>
              <a:t>Consultant develops an ice-breaker or introductory activity. </a:t>
            </a:r>
            <a:endParaRPr lang="en-US" dirty="0"/>
          </a:p>
        </p:txBody>
      </p:sp>
      <p:sp>
        <p:nvSpPr>
          <p:cNvPr id="192" name="Shape 192"/>
          <p:cNvSpPr txBox="1">
            <a:spLocks noGrp="1"/>
          </p:cNvSpPr>
          <p:nvPr>
            <p:ph type="sldNum" idx="12"/>
          </p:nvPr>
        </p:nvSpPr>
        <p:spPr>
          <a:xfrm>
            <a:off x="4008696" y="8893296"/>
            <a:ext cx="3066770" cy="468300"/>
          </a:xfrm>
          <a:prstGeom prst="rect">
            <a:avLst/>
          </a:prstGeom>
          <a:noFill/>
          <a:ln>
            <a:noFill/>
          </a:ln>
        </p:spPr>
        <p:txBody>
          <a:bodyPr lIns="93828" tIns="46901" rIns="93828" bIns="46901" anchor="b" anchorCtr="0">
            <a:noAutofit/>
          </a:bodyPr>
          <a:lstStyle/>
          <a:p>
            <a:pPr algn="r">
              <a:buClr>
                <a:schemeClr val="dk1"/>
              </a:buClr>
              <a:buSzPct val="25000"/>
            </a:pPr>
            <a:fld id="{00000000-1234-1234-1234-123412341234}" type="slidenum">
              <a:rPr lang="en-US" sz="1200">
                <a:solidFill>
                  <a:schemeClr val="dk1"/>
                </a:solidFill>
                <a:latin typeface="Calibri"/>
                <a:ea typeface="Calibri"/>
                <a:cs typeface="Calibri"/>
                <a:sym typeface="Calibri"/>
              </a:rPr>
              <a:pPr algn="r">
                <a:buClr>
                  <a:schemeClr val="dk1"/>
                </a:buClr>
                <a:buSzPct val="25000"/>
              </a:pPr>
              <a:t>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9260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98563" y="703263"/>
            <a:ext cx="4679950" cy="35099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9" name="Shape 239"/>
          <p:cNvSpPr txBox="1">
            <a:spLocks noGrp="1"/>
          </p:cNvSpPr>
          <p:nvPr>
            <p:ph type="body" idx="1"/>
          </p:nvPr>
        </p:nvSpPr>
        <p:spPr>
          <a:xfrm>
            <a:off x="707707" y="4447462"/>
            <a:ext cx="5661659" cy="4213384"/>
          </a:xfrm>
          <a:prstGeom prst="rect">
            <a:avLst/>
          </a:prstGeom>
          <a:noFill/>
          <a:ln>
            <a:noFill/>
          </a:ln>
        </p:spPr>
        <p:txBody>
          <a:bodyPr lIns="94181" tIns="47078" rIns="94181" bIns="47078" anchor="t" anchorCtr="0">
            <a:noAutofit/>
          </a:bodyPr>
          <a:lstStyle/>
          <a:p>
            <a:pPr>
              <a:spcBef>
                <a:spcPts val="0"/>
              </a:spcBef>
              <a:buClr>
                <a:schemeClr val="dk1"/>
              </a:buClr>
              <a:buSzPct val="25000"/>
            </a:pPr>
            <a:r>
              <a:rPr lang="en-US" sz="1100" b="1" dirty="0"/>
              <a:t>To Know/To Say: </a:t>
            </a:r>
            <a:r>
              <a:rPr lang="en-US" dirty="0"/>
              <a:t>Engagement can be viewed through many different lenses; rather than trying to address cognitive, behavioral, and affective aspects too broadly and without depth, this learning package focuses on instruction, in keeping with Hattie’s </a:t>
            </a:r>
            <a:r>
              <a:rPr lang="en-US" i="1" dirty="0"/>
              <a:t>Visible Learning</a:t>
            </a:r>
            <a:r>
              <a:rPr lang="en-US" dirty="0"/>
              <a:t>. </a:t>
            </a:r>
          </a:p>
          <a:p>
            <a:pPr>
              <a:spcBef>
                <a:spcPts val="0"/>
              </a:spcBef>
              <a:buClr>
                <a:schemeClr val="dk1"/>
              </a:buClr>
              <a:buSzPct val="25000"/>
            </a:pPr>
            <a:endParaRPr lang="en-US" i="1" dirty="0"/>
          </a:p>
          <a:p>
            <a:pPr>
              <a:spcBef>
                <a:spcPts val="0"/>
              </a:spcBef>
              <a:buClr>
                <a:schemeClr val="dk1"/>
              </a:buClr>
              <a:buSzPct val="25000"/>
            </a:pPr>
            <a:r>
              <a:rPr lang="en-US" sz="1100" dirty="0"/>
              <a:t>At the end of the training, action planning is provided for teams to determine their next steps. </a:t>
            </a:r>
            <a:endParaRPr lang="en-US" dirty="0"/>
          </a:p>
        </p:txBody>
      </p:sp>
      <p:sp>
        <p:nvSpPr>
          <p:cNvPr id="240" name="Shape 240"/>
          <p:cNvSpPr txBox="1">
            <a:spLocks noGrp="1"/>
          </p:cNvSpPr>
          <p:nvPr>
            <p:ph type="sldNum" idx="12"/>
          </p:nvPr>
        </p:nvSpPr>
        <p:spPr>
          <a:xfrm>
            <a:off x="4008706" y="8893296"/>
            <a:ext cx="3066731" cy="468153"/>
          </a:xfrm>
          <a:prstGeom prst="rect">
            <a:avLst/>
          </a:prstGeom>
          <a:noFill/>
          <a:ln>
            <a:noFill/>
          </a:ln>
        </p:spPr>
        <p:txBody>
          <a:bodyPr lIns="94181" tIns="47078" rIns="94181" bIns="47078" anchor="b" anchorCtr="0">
            <a:noAutofit/>
          </a:bodyPr>
          <a:lstStyle/>
          <a:p>
            <a:pPr algn="r">
              <a:buSzPct val="25000"/>
            </a:pPr>
            <a:fld id="{00000000-1234-1234-1234-123412341234}" type="slidenum">
              <a:rPr lang="en-US" sz="1200">
                <a:solidFill>
                  <a:schemeClr val="dk1"/>
                </a:solidFill>
                <a:latin typeface="Calibri"/>
                <a:ea typeface="Calibri"/>
                <a:cs typeface="Calibri"/>
                <a:sym typeface="Calibri"/>
              </a:rPr>
              <a:pPr algn="r">
                <a:buSzPct val="25000"/>
              </a:p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329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Shape 198"/>
          <p:cNvSpPr>
            <a:spLocks noGrp="1" noRot="1" noChangeAspect="1"/>
          </p:cNvSpPr>
          <p:nvPr>
            <p:ph type="sldImg" idx="2"/>
          </p:nvPr>
        </p:nvSpPr>
        <p:spPr>
          <a:xfrm>
            <a:off x="1146175" y="685800"/>
            <a:ext cx="4579938" cy="34337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9" name="Shape 199"/>
          <p:cNvSpPr txBox="1">
            <a:spLocks noGrp="1"/>
          </p:cNvSpPr>
          <p:nvPr>
            <p:ph type="body" idx="1"/>
          </p:nvPr>
        </p:nvSpPr>
        <p:spPr>
          <a:xfrm>
            <a:off x="707706" y="4447462"/>
            <a:ext cx="5661588" cy="4213489"/>
          </a:xfrm>
          <a:prstGeom prst="rect">
            <a:avLst/>
          </a:prstGeom>
          <a:noFill/>
          <a:ln>
            <a:noFill/>
          </a:ln>
        </p:spPr>
        <p:txBody>
          <a:bodyPr lIns="93474" tIns="46724" rIns="93474" bIns="46724" anchor="t" anchorCtr="0">
            <a:noAutofit/>
          </a:bodyPr>
          <a:lstStyle/>
          <a:p>
            <a:pPr>
              <a:spcBef>
                <a:spcPts val="0"/>
              </a:spcBef>
              <a:buClr>
                <a:schemeClr val="dk1"/>
              </a:buClr>
              <a:buSzPct val="25000"/>
            </a:pPr>
            <a:r>
              <a:rPr lang="en-US" sz="1100" b="1" dirty="0"/>
              <a:t>To Know: </a:t>
            </a:r>
            <a:r>
              <a:rPr lang="en-US" sz="1100" b="0" dirty="0"/>
              <a:t>This slide is animated.</a:t>
            </a:r>
            <a:endParaRPr lang="en-US" sz="1100" b="1" dirty="0"/>
          </a:p>
          <a:p>
            <a:pPr>
              <a:spcBef>
                <a:spcPts val="0"/>
              </a:spcBef>
              <a:buClr>
                <a:schemeClr val="dk1"/>
              </a:buClr>
              <a:buSzPct val="25000"/>
            </a:pPr>
            <a:endParaRPr lang="en-US" sz="1100" b="1" dirty="0"/>
          </a:p>
          <a:p>
            <a:pPr>
              <a:spcBef>
                <a:spcPts val="0"/>
              </a:spcBef>
              <a:buClr>
                <a:schemeClr val="dk1"/>
              </a:buClr>
              <a:buSzPct val="25000"/>
            </a:pPr>
            <a:r>
              <a:rPr lang="en-US" sz="1100" b="1" dirty="0"/>
              <a:t>To Know/To Say: </a:t>
            </a:r>
            <a:r>
              <a:rPr lang="en-US" sz="1100" dirty="0"/>
              <a:t>Missouri’s professional development learning packages are organized in three categories: </a:t>
            </a:r>
            <a:r>
              <a:rPr lang="en-US" sz="1100" i="1" dirty="0"/>
              <a:t>Foundations, Effective Teaching &amp; Learning Practices, </a:t>
            </a:r>
            <a:r>
              <a:rPr lang="en-US" sz="1100" dirty="0"/>
              <a:t>and </a:t>
            </a:r>
            <a:r>
              <a:rPr lang="en-US" sz="1100" i="1" dirty="0"/>
              <a:t>Implementation Supports.</a:t>
            </a:r>
            <a:r>
              <a:rPr lang="en-US" sz="1100" dirty="0"/>
              <a:t> All schools begin their professional development journey with the Foundations, as these learning packages provide foundation knowledge in three key areas: Collaborative Teams, Data-based Decision-making, and Common Formative Assessment. </a:t>
            </a:r>
            <a:r>
              <a:rPr lang="en-US" sz="1100" i="1" dirty="0"/>
              <a:t>Effective Teaching &amp; Learning Practices</a:t>
            </a:r>
            <a:r>
              <a:rPr lang="en-US" sz="1100" dirty="0"/>
              <a:t> encompass research-based instructional practices for deepened learning. These learning packages address ways of connecting with students, ways of helping students learn how to learn, and feature specific instruction practices. </a:t>
            </a:r>
            <a:r>
              <a:rPr lang="en-US" sz="1100" i="1" dirty="0"/>
              <a:t>Implementation Supports</a:t>
            </a:r>
            <a:r>
              <a:rPr lang="en-US" sz="1100" dirty="0"/>
              <a:t> are learning packages designed to help school staff support and enhance the </a:t>
            </a:r>
            <a:r>
              <a:rPr lang="en-US" sz="1100" i="1" dirty="0"/>
              <a:t>Implementation of Effective Teaching &amp; Learning Practices </a:t>
            </a:r>
            <a:r>
              <a:rPr lang="en-US" sz="1100" dirty="0"/>
              <a:t>through using technology and peer coaching supports.</a:t>
            </a:r>
          </a:p>
          <a:p>
            <a:pPr>
              <a:spcBef>
                <a:spcPts val="0"/>
              </a:spcBef>
              <a:buClr>
                <a:schemeClr val="dk1"/>
              </a:buClr>
              <a:buSzPct val="25000"/>
            </a:pPr>
            <a:endParaRPr sz="1100" b="1" dirty="0"/>
          </a:p>
          <a:p>
            <a:pPr>
              <a:spcBef>
                <a:spcPts val="0"/>
              </a:spcBef>
              <a:buClr>
                <a:schemeClr val="dk1"/>
              </a:buClr>
              <a:buSzPct val="25000"/>
            </a:pPr>
            <a:r>
              <a:rPr lang="en-US" sz="1100" b="1" dirty="0"/>
              <a:t>To Do: </a:t>
            </a:r>
            <a:r>
              <a:rPr lang="en-US" sz="1100" dirty="0"/>
              <a:t>Explain how the graphic depicts professional development in Missouri.</a:t>
            </a:r>
          </a:p>
        </p:txBody>
      </p:sp>
      <p:sp>
        <p:nvSpPr>
          <p:cNvPr id="200" name="Shape 200"/>
          <p:cNvSpPr txBox="1">
            <a:spLocks noGrp="1"/>
          </p:cNvSpPr>
          <p:nvPr>
            <p:ph type="sldNum" idx="12"/>
          </p:nvPr>
        </p:nvSpPr>
        <p:spPr>
          <a:xfrm>
            <a:off x="4008697" y="8893298"/>
            <a:ext cx="3066769" cy="468300"/>
          </a:xfrm>
          <a:prstGeom prst="rect">
            <a:avLst/>
          </a:prstGeom>
          <a:noFill/>
          <a:ln>
            <a:noFill/>
          </a:ln>
        </p:spPr>
        <p:txBody>
          <a:bodyPr lIns="93474" tIns="46724" rIns="93474" bIns="46724" anchor="b" anchorCtr="0">
            <a:noAutofit/>
          </a:bodyPr>
          <a:lstStyle/>
          <a:p>
            <a:pPr algn="r">
              <a:buClr>
                <a:schemeClr val="dk1"/>
              </a:buClr>
              <a:buSzPct val="25000"/>
            </a:pPr>
            <a:fld id="{00000000-1234-1234-1234-123412341234}" type="slidenum">
              <a:rPr lang="en-US" sz="1100">
                <a:solidFill>
                  <a:schemeClr val="dk1"/>
                </a:solidFill>
                <a:latin typeface="Calibri"/>
                <a:ea typeface="Calibri"/>
                <a:cs typeface="Calibri"/>
                <a:sym typeface="Calibri"/>
              </a:rPr>
              <a:pPr algn="r">
                <a:buClr>
                  <a:schemeClr val="dk1"/>
                </a:buClr>
                <a:buSzPct val="25000"/>
              </a:pPr>
              <a:t>9</a:t>
            </a:fld>
            <a:endParaRPr lang="en-US" sz="11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2605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7"/>
        <p:cNvGrpSpPr/>
        <p:nvPr/>
      </p:nvGrpSpPr>
      <p:grpSpPr>
        <a:xfrm>
          <a:off x="0" y="0"/>
          <a:ext cx="0" cy="0"/>
          <a:chOff x="0" y="0"/>
          <a:chExt cx="0" cy="0"/>
        </a:xfrm>
      </p:grpSpPr>
      <p:pic>
        <p:nvPicPr>
          <p:cNvPr id="18" name="Shape 18" descr="C:\Users\dayad\Desktop\Arden backup\dayad\Desktop\MIM\Logos and Swag\10 by 20.jpg"/>
          <p:cNvPicPr preferRelativeResize="0"/>
          <p:nvPr/>
        </p:nvPicPr>
        <p:blipFill rotWithShape="1">
          <a:blip r:embed="rId2">
            <a:alphaModFix/>
          </a:blip>
          <a:srcRect/>
          <a:stretch/>
        </p:blipFill>
        <p:spPr>
          <a:xfrm>
            <a:off x="7648575" y="6173787"/>
            <a:ext cx="671513" cy="593724"/>
          </a:xfrm>
          <a:prstGeom prst="rect">
            <a:avLst/>
          </a:prstGeom>
          <a:noFill/>
          <a:ln>
            <a:noFill/>
          </a:ln>
        </p:spPr>
      </p:pic>
      <p:sp>
        <p:nvSpPr>
          <p:cNvPr id="19" name="Shape 19"/>
          <p:cNvSpPr/>
          <p:nvPr/>
        </p:nvSpPr>
        <p:spPr>
          <a:xfrm>
            <a:off x="0" y="0"/>
            <a:ext cx="9144000" cy="6080125"/>
          </a:xfrm>
          <a:prstGeom prst="rect">
            <a:avLst/>
          </a:prstGeom>
          <a:solidFill>
            <a:srgbClr val="254061"/>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0" name="Shape 20"/>
          <p:cNvSpPr txBox="1"/>
          <p:nvPr/>
        </p:nvSpPr>
        <p:spPr>
          <a:xfrm>
            <a:off x="2819400" y="6149975"/>
            <a:ext cx="3124199" cy="708024"/>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SzPct val="25000"/>
              <a:buNone/>
            </a:pPr>
            <a:r>
              <a:rPr lang="en-US" sz="800" b="0" i="1" u="none" strike="noStrike" cap="none">
                <a:solidFill>
                  <a:schemeClr val="dk1"/>
                </a:solidFill>
                <a:latin typeface="Questrial"/>
                <a:ea typeface="Questrial"/>
                <a:cs typeface="Questrial"/>
                <a:sym typeface="Questrial"/>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pic>
        <p:nvPicPr>
          <p:cNvPr id="21" name="Shape 21" descr="http://tadnet.org/uploads/Image/Ideas_logofinalJ.jpg"/>
          <p:cNvPicPr preferRelativeResize="0"/>
          <p:nvPr/>
        </p:nvPicPr>
        <p:blipFill rotWithShape="1">
          <a:blip r:embed="rId3">
            <a:alphaModFix/>
          </a:blip>
          <a:srcRect/>
          <a:stretch/>
        </p:blipFill>
        <p:spPr>
          <a:xfrm>
            <a:off x="8375650" y="6173787"/>
            <a:ext cx="714374" cy="593724"/>
          </a:xfrm>
          <a:prstGeom prst="rect">
            <a:avLst/>
          </a:prstGeom>
          <a:noFill/>
          <a:ln>
            <a:noFill/>
          </a:ln>
        </p:spPr>
      </p:pic>
      <p:pic>
        <p:nvPicPr>
          <p:cNvPr id="22" name="Shape 22" descr="http://dese.mo.gov/comm/images/DESE-color.png"/>
          <p:cNvPicPr preferRelativeResize="0"/>
          <p:nvPr/>
        </p:nvPicPr>
        <p:blipFill rotWithShape="1">
          <a:blip r:embed="rId4">
            <a:alphaModFix/>
          </a:blip>
          <a:srcRect/>
          <a:stretch/>
        </p:blipFill>
        <p:spPr>
          <a:xfrm>
            <a:off x="5943600" y="6172200"/>
            <a:ext cx="1655763" cy="596900"/>
          </a:xfrm>
          <a:prstGeom prst="rect">
            <a:avLst/>
          </a:prstGeom>
          <a:noFill/>
          <a:ln>
            <a:noFill/>
          </a:ln>
        </p:spPr>
      </p:pic>
      <p:sp>
        <p:nvSpPr>
          <p:cNvPr id="23" name="Shape 23"/>
          <p:cNvSpPr txBox="1"/>
          <p:nvPr/>
        </p:nvSpPr>
        <p:spPr>
          <a:xfrm>
            <a:off x="0" y="152400"/>
            <a:ext cx="9144000" cy="36988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i="1" u="none" strike="noStrike" cap="none">
                <a:solidFill>
                  <a:schemeClr val="lt1"/>
                </a:solidFill>
                <a:latin typeface="Arial Narrow"/>
                <a:ea typeface="Arial Narrow"/>
                <a:cs typeface="Arial Narrow"/>
                <a:sym typeface="Arial Narrow"/>
              </a:rPr>
              <a:t>Professional Development to Practice</a:t>
            </a:r>
          </a:p>
        </p:txBody>
      </p:sp>
      <p:sp>
        <p:nvSpPr>
          <p:cNvPr id="24" name="Shape 24"/>
          <p:cNvSpPr/>
          <p:nvPr/>
        </p:nvSpPr>
        <p:spPr>
          <a:xfrm>
            <a:off x="1447800" y="473075"/>
            <a:ext cx="7696199" cy="139699"/>
          </a:xfrm>
          <a:prstGeom prst="rect">
            <a:avLst/>
          </a:prstGeom>
          <a:solidFill>
            <a:srgbClr val="376092"/>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5" name="Shape 25"/>
          <p:cNvSpPr/>
          <p:nvPr/>
        </p:nvSpPr>
        <p:spPr>
          <a:xfrm>
            <a:off x="0" y="473075"/>
            <a:ext cx="1447800" cy="1396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6" name="Shape 26"/>
          <p:cNvSpPr/>
          <p:nvPr/>
        </p:nvSpPr>
        <p:spPr>
          <a:xfrm>
            <a:off x="7988300" y="152400"/>
            <a:ext cx="914400" cy="914400"/>
          </a:xfrm>
          <a:prstGeom prst="rect">
            <a:avLst/>
          </a:prstGeom>
          <a:solidFill>
            <a:schemeClr val="lt1"/>
          </a:solidFill>
          <a:ln w="38100" cap="flat" cmpd="sng">
            <a:solidFill>
              <a:srgbClr val="2C7DB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27" name="Shape 27"/>
          <p:cNvSpPr txBox="1">
            <a:spLocks noGrp="1"/>
          </p:cNvSpPr>
          <p:nvPr>
            <p:ph type="ctrTitle"/>
          </p:nvPr>
        </p:nvSpPr>
        <p:spPr>
          <a:xfrm>
            <a:off x="685800" y="1420730"/>
            <a:ext cx="7772400" cy="1470024"/>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lt1"/>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28" name="Shape 28"/>
          <p:cNvSpPr txBox="1">
            <a:spLocks noGrp="1"/>
          </p:cNvSpPr>
          <p:nvPr>
            <p:ph type="subTitle" idx="1"/>
          </p:nvPr>
        </p:nvSpPr>
        <p:spPr>
          <a:xfrm>
            <a:off x="1371600" y="3217448"/>
            <a:ext cx="6400799" cy="1752600"/>
          </a:xfrm>
          <a:prstGeom prst="rect">
            <a:avLst/>
          </a:prstGeom>
          <a:noFill/>
          <a:ln>
            <a:noFill/>
          </a:ln>
        </p:spPr>
        <p:txBody>
          <a:bodyPr lIns="91425" tIns="91425" rIns="91425" bIns="91425" anchor="t" anchorCtr="0"/>
          <a:lstStyle>
            <a:lvl1pPr marL="0" marR="0" lvl="0" indent="0" algn="ctr" rtl="0">
              <a:spcBef>
                <a:spcPts val="640"/>
              </a:spcBef>
              <a:spcAft>
                <a:spcPts val="0"/>
              </a:spcAft>
              <a:buClr>
                <a:schemeClr val="accent2"/>
              </a:buClr>
              <a:buFont typeface="Noto Sans Symbols"/>
              <a:buNone/>
              <a:defRPr sz="3200" b="0" i="0" u="none" strike="noStrike" cap="none">
                <a:solidFill>
                  <a:schemeClr val="lt1"/>
                </a:solidFill>
                <a:latin typeface="Questrial"/>
                <a:ea typeface="Questrial"/>
                <a:cs typeface="Questrial"/>
                <a:sym typeface="Questrial"/>
              </a:defRPr>
            </a:lvl1pPr>
            <a:lvl2pPr marL="457200" marR="0" lvl="1" indent="0" algn="ctr" rtl="0">
              <a:spcBef>
                <a:spcPts val="560"/>
              </a:spcBef>
              <a:spcAft>
                <a:spcPts val="0"/>
              </a:spcAft>
              <a:buClr>
                <a:schemeClr val="accent2"/>
              </a:buClr>
              <a:buFont typeface="Noto Sans Symbols"/>
              <a:buNone/>
              <a:defRPr sz="2800" b="0" i="0" u="none" strike="noStrike" cap="none">
                <a:solidFill>
                  <a:srgbClr val="888888"/>
                </a:solidFill>
                <a:latin typeface="Questrial"/>
                <a:ea typeface="Questrial"/>
                <a:cs typeface="Questrial"/>
                <a:sym typeface="Questrial"/>
              </a:defRPr>
            </a:lvl2pPr>
            <a:lvl3pPr marL="914400" marR="0" lvl="2" indent="0" algn="ctr" rtl="0">
              <a:spcBef>
                <a:spcPts val="480"/>
              </a:spcBef>
              <a:spcAft>
                <a:spcPts val="0"/>
              </a:spcAft>
              <a:buClr>
                <a:schemeClr val="accent2"/>
              </a:buClr>
              <a:buFont typeface="Noto Sans Symbols"/>
              <a:buNone/>
              <a:defRPr sz="2400" b="0" i="0" u="none" strike="noStrike" cap="none">
                <a:solidFill>
                  <a:srgbClr val="888888"/>
                </a:solidFill>
                <a:latin typeface="Questrial"/>
                <a:ea typeface="Questrial"/>
                <a:cs typeface="Questrial"/>
                <a:sym typeface="Questrial"/>
              </a:defRPr>
            </a:lvl3pPr>
            <a:lvl4pPr marL="1371600" marR="0" lvl="3" indent="0" algn="ctr" rtl="0">
              <a:spcBef>
                <a:spcPts val="400"/>
              </a:spcBef>
              <a:spcAft>
                <a:spcPts val="0"/>
              </a:spcAft>
              <a:buClr>
                <a:schemeClr val="accent2"/>
              </a:buClr>
              <a:buFont typeface="Noto Sans Symbols"/>
              <a:buNone/>
              <a:defRPr sz="2000" b="0" i="0" u="none" strike="noStrike" cap="none">
                <a:solidFill>
                  <a:srgbClr val="888888"/>
                </a:solidFill>
                <a:latin typeface="Questrial"/>
                <a:ea typeface="Questrial"/>
                <a:cs typeface="Questrial"/>
                <a:sym typeface="Questrial"/>
              </a:defRPr>
            </a:lvl4pPr>
            <a:lvl5pPr marL="1828800" marR="0" lvl="4" indent="0" algn="ctr" rtl="0">
              <a:spcBef>
                <a:spcPts val="400"/>
              </a:spcBef>
              <a:spcAft>
                <a:spcPts val="0"/>
              </a:spcAft>
              <a:buClr>
                <a:schemeClr val="accent2"/>
              </a:buClr>
              <a:buFont typeface="Noto Sans Symbols"/>
              <a:buNone/>
              <a:defRPr sz="2000" b="0" i="0" u="none" strike="noStrike" cap="none">
                <a:solidFill>
                  <a:srgbClr val="888888"/>
                </a:solidFill>
                <a:latin typeface="Questrial"/>
                <a:ea typeface="Questrial"/>
                <a:cs typeface="Questrial"/>
                <a:sym typeface="Questrial"/>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rot="5400000">
            <a:off x="5029200" y="2209800"/>
            <a:ext cx="5257799" cy="2057400"/>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64" name="Shape 64"/>
          <p:cNvSpPr txBox="1">
            <a:spLocks noGrp="1"/>
          </p:cNvSpPr>
          <p:nvPr>
            <p:ph type="body" idx="1"/>
          </p:nvPr>
        </p:nvSpPr>
        <p:spPr>
          <a:xfrm rot="5400000">
            <a:off x="838199" y="228599"/>
            <a:ext cx="5257800" cy="6019799"/>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73"/>
        <p:cNvGrpSpPr/>
        <p:nvPr/>
      </p:nvGrpSpPr>
      <p:grpSpPr>
        <a:xfrm>
          <a:off x="0" y="0"/>
          <a:ext cx="0" cy="0"/>
          <a:chOff x="0" y="0"/>
          <a:chExt cx="0" cy="0"/>
        </a:xfrm>
      </p:grpSpPr>
      <p:cxnSp>
        <p:nvCxnSpPr>
          <p:cNvPr id="74" name="Shape 74"/>
          <p:cNvCxnSpPr/>
          <p:nvPr/>
        </p:nvCxnSpPr>
        <p:spPr>
          <a:xfrm>
            <a:off x="0" y="6019800"/>
            <a:ext cx="9144000" cy="0"/>
          </a:xfrm>
          <a:prstGeom prst="straightConnector1">
            <a:avLst/>
          </a:prstGeom>
          <a:noFill/>
          <a:ln w="38100" cap="flat" cmpd="sng">
            <a:solidFill>
              <a:schemeClr val="dk2"/>
            </a:solidFill>
            <a:prstDash val="solid"/>
            <a:round/>
            <a:headEnd type="none" w="med" len="med"/>
            <a:tailEnd type="none" w="med" len="med"/>
          </a:ln>
        </p:spPr>
      </p:cxnSp>
      <p:sp>
        <p:nvSpPr>
          <p:cNvPr id="75" name="Shape 75"/>
          <p:cNvSpPr txBox="1">
            <a:spLocks noGrp="1"/>
          </p:cNvSpPr>
          <p:nvPr>
            <p:ph type="title"/>
          </p:nvPr>
        </p:nvSpPr>
        <p:spPr>
          <a:xfrm>
            <a:off x="457200" y="601662"/>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76" name="Shape 76"/>
          <p:cNvSpPr txBox="1">
            <a:spLocks noGrp="1"/>
          </p:cNvSpPr>
          <p:nvPr>
            <p:ph type="body" idx="1"/>
          </p:nvPr>
        </p:nvSpPr>
        <p:spPr>
          <a:xfrm>
            <a:off x="457200" y="1828801"/>
            <a:ext cx="8229600" cy="39624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601662"/>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94" name="Shape 94"/>
          <p:cNvSpPr txBox="1">
            <a:spLocks noGrp="1"/>
          </p:cNvSpPr>
          <p:nvPr>
            <p:ph type="body" idx="1"/>
          </p:nvPr>
        </p:nvSpPr>
        <p:spPr>
          <a:xfrm rot="5400000">
            <a:off x="2552700" y="-266697"/>
            <a:ext cx="40386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602189"/>
            <a:ext cx="8229600" cy="9219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97" name="Shape 97"/>
          <p:cNvSpPr txBox="1">
            <a:spLocks noGrp="1"/>
          </p:cNvSpPr>
          <p:nvPr>
            <p:ph type="body" idx="1"/>
          </p:nvPr>
        </p:nvSpPr>
        <p:spPr>
          <a:xfrm>
            <a:off x="457202" y="1535112"/>
            <a:ext cx="4040100"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accent2"/>
              </a:buClr>
              <a:buFont typeface="Noto Sans Symbols"/>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accent2"/>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98" name="Shape 98"/>
          <p:cNvSpPr txBox="1">
            <a:spLocks noGrp="1"/>
          </p:cNvSpPr>
          <p:nvPr>
            <p:ph type="body" idx="2"/>
          </p:nvPr>
        </p:nvSpPr>
        <p:spPr>
          <a:xfrm>
            <a:off x="457202" y="2174875"/>
            <a:ext cx="4040100" cy="36162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1pPr>
            <a:lvl2pPr marL="742950" marR="0" lvl="1" indent="-3175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143000" marR="0" lvl="2"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99" name="Shape 99"/>
          <p:cNvSpPr txBox="1">
            <a:spLocks noGrp="1"/>
          </p:cNvSpPr>
          <p:nvPr>
            <p:ph type="body" idx="3"/>
          </p:nvPr>
        </p:nvSpPr>
        <p:spPr>
          <a:xfrm>
            <a:off x="4645026" y="1535112"/>
            <a:ext cx="4041899"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accent2"/>
              </a:buClr>
              <a:buFont typeface="Noto Sans Symbols"/>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accent2"/>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0" name="Shape 100"/>
          <p:cNvSpPr txBox="1">
            <a:spLocks noGrp="1"/>
          </p:cNvSpPr>
          <p:nvPr>
            <p:ph type="body" idx="4"/>
          </p:nvPr>
        </p:nvSpPr>
        <p:spPr>
          <a:xfrm>
            <a:off x="4645026" y="2174875"/>
            <a:ext cx="4041899" cy="36162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1pPr>
            <a:lvl2pPr marL="742950" marR="0" lvl="1" indent="-3175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143000" marR="0" lvl="2"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57200" y="655637"/>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601662"/>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05" name="Shape 105"/>
          <p:cNvSpPr txBox="1">
            <a:spLocks noGrp="1"/>
          </p:cNvSpPr>
          <p:nvPr>
            <p:ph type="body" idx="1"/>
          </p:nvPr>
        </p:nvSpPr>
        <p:spPr>
          <a:xfrm>
            <a:off x="457200" y="1600203"/>
            <a:ext cx="4038600" cy="41910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1pPr>
            <a:lvl2pPr marL="742950" marR="0" lvl="1" indent="1905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4648200" y="1600203"/>
            <a:ext cx="4038600" cy="41910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1pPr>
            <a:lvl2pPr marL="742950" marR="0" lvl="1" indent="1905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07"/>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08"/>
        <p:cNvGrpSpPr/>
        <p:nvPr/>
      </p:nvGrpSpPr>
      <p:grpSpPr>
        <a:xfrm>
          <a:off x="0" y="0"/>
          <a:ext cx="0" cy="0"/>
          <a:chOff x="0" y="0"/>
          <a:chExt cx="0" cy="0"/>
        </a:xfrm>
      </p:grpSpPr>
      <p:sp>
        <p:nvSpPr>
          <p:cNvPr id="109" name="Shape 109"/>
          <p:cNvSpPr txBox="1"/>
          <p:nvPr/>
        </p:nvSpPr>
        <p:spPr>
          <a:xfrm>
            <a:off x="3962400" y="6119812"/>
            <a:ext cx="4343400" cy="73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Questrial"/>
              <a:buNone/>
            </a:pPr>
            <a:r>
              <a:rPr lang="en-US" sz="1050" b="0" i="1" u="none" strike="noStrike" cap="none">
                <a:solidFill>
                  <a:schemeClr val="dk1"/>
                </a:solidFill>
                <a:latin typeface="Questrial"/>
                <a:ea typeface="Questrial"/>
                <a:cs typeface="Questrial"/>
                <a:sym typeface="Questrial"/>
              </a:rPr>
              <a:t>The contents of this  presentation were developed under a grant from the US Department of Education,   #H323A120018.  However, these contents do not necessarily represent the policy of the US Department of Education, and you should not assume endorsement by the Federal Government. </a:t>
            </a:r>
          </a:p>
        </p:txBody>
      </p:sp>
      <p:pic>
        <p:nvPicPr>
          <p:cNvPr id="110" name="Shape 110" descr="http://tadnet.org/uploads/Image/Ideas_logofinalJ.jpg"/>
          <p:cNvPicPr preferRelativeResize="0"/>
          <p:nvPr/>
        </p:nvPicPr>
        <p:blipFill rotWithShape="1">
          <a:blip r:embed="rId2">
            <a:alphaModFix/>
          </a:blip>
          <a:srcRect/>
          <a:stretch/>
        </p:blipFill>
        <p:spPr>
          <a:xfrm>
            <a:off x="8489950" y="6313487"/>
            <a:ext cx="654000" cy="544499"/>
          </a:xfrm>
          <a:prstGeom prst="rect">
            <a:avLst/>
          </a:prstGeom>
          <a:noFill/>
          <a:ln>
            <a:noFill/>
          </a:ln>
        </p:spPr>
      </p:pic>
      <p:sp>
        <p:nvSpPr>
          <p:cNvPr id="111" name="Shape 111"/>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2"/>
              </a:buClr>
              <a:buFont typeface="Questrial"/>
              <a:buNone/>
              <a:defRPr sz="4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12" name="Shape 112"/>
          <p:cNvSpPr txBox="1">
            <a:spLocks noGrp="1"/>
          </p:cNvSpPr>
          <p:nvPr>
            <p:ph type="body" idx="1"/>
          </p:nvPr>
        </p:nvSpPr>
        <p:spPr>
          <a:xfrm>
            <a:off x="722312" y="2906715"/>
            <a:ext cx="7772400" cy="15003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accent2"/>
              </a:buClr>
              <a:buFont typeface="Noto Sans Symbols"/>
              <a:buNone/>
              <a:defRPr sz="2000" b="0" i="0" u="none" strike="noStrike" cap="none">
                <a:solidFill>
                  <a:srgbClr val="888888"/>
                </a:solidFill>
                <a:latin typeface="Questrial"/>
                <a:ea typeface="Questrial"/>
                <a:cs typeface="Questrial"/>
                <a:sym typeface="Questrial"/>
              </a:defRPr>
            </a:lvl1pPr>
            <a:lvl2pPr marL="457200" marR="0" lvl="1" indent="0" algn="l" rtl="0">
              <a:lnSpc>
                <a:spcPct val="100000"/>
              </a:lnSpc>
              <a:spcBef>
                <a:spcPts val="360"/>
              </a:spcBef>
              <a:spcAft>
                <a:spcPts val="0"/>
              </a:spcAft>
              <a:buClr>
                <a:schemeClr val="accent2"/>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0" algn="l" rtl="0">
              <a:lnSpc>
                <a:spcPct val="100000"/>
              </a:lnSpc>
              <a:spcBef>
                <a:spcPts val="320"/>
              </a:spcBef>
              <a:spcAft>
                <a:spcPts val="0"/>
              </a:spcAft>
              <a:buClr>
                <a:schemeClr val="accent2"/>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0" algn="l" rtl="0">
              <a:lnSpc>
                <a:spcPct val="100000"/>
              </a:lnSpc>
              <a:spcBef>
                <a:spcPts val="280"/>
              </a:spcBef>
              <a:spcAft>
                <a:spcPts val="0"/>
              </a:spcAft>
              <a:buClr>
                <a:schemeClr val="accent2"/>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0" algn="l" rtl="0">
              <a:lnSpc>
                <a:spcPct val="100000"/>
              </a:lnSpc>
              <a:spcBef>
                <a:spcPts val="280"/>
              </a:spcBef>
              <a:spcAft>
                <a:spcPts val="0"/>
              </a:spcAft>
              <a:buClr>
                <a:schemeClr val="accent2"/>
              </a:buClr>
              <a:buFont typeface="Noto Sans Symbols"/>
              <a:buNone/>
              <a:defRPr sz="1400" b="0" i="0" u="none" strike="noStrike" cap="none">
                <a:solidFill>
                  <a:srgbClr val="888888"/>
                </a:solidFill>
                <a:latin typeface="Questrial"/>
                <a:ea typeface="Questrial"/>
                <a:cs typeface="Questrial"/>
                <a:sym typeface="Questrial"/>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2" y="685800"/>
            <a:ext cx="3008400" cy="7494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Questrial"/>
              <a:buNone/>
              <a:defRPr sz="2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15" name="Shape 115"/>
          <p:cNvSpPr txBox="1">
            <a:spLocks noGrp="1"/>
          </p:cNvSpPr>
          <p:nvPr>
            <p:ph type="body" idx="1"/>
          </p:nvPr>
        </p:nvSpPr>
        <p:spPr>
          <a:xfrm>
            <a:off x="3575051" y="685799"/>
            <a:ext cx="5111699" cy="51054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body" idx="2"/>
          </p:nvPr>
        </p:nvSpPr>
        <p:spPr>
          <a:xfrm>
            <a:off x="457202" y="1435103"/>
            <a:ext cx="3008400" cy="43560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accent2"/>
              </a:buClr>
              <a:buFont typeface="Noto Sans Symbols"/>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1792288" y="4800601"/>
            <a:ext cx="5486400" cy="566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Questrial"/>
              <a:buNone/>
              <a:defRPr sz="2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19" name="Shape 119"/>
          <p:cNvSpPr>
            <a:spLocks noGrp="1"/>
          </p:cNvSpPr>
          <p:nvPr>
            <p:ph type="pic" idx="2"/>
          </p:nvPr>
        </p:nvSpPr>
        <p:spPr>
          <a:xfrm>
            <a:off x="1792288" y="685799"/>
            <a:ext cx="5486400" cy="40419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accent2"/>
              </a:buClr>
              <a:buFont typeface="Noto Sans Symbols"/>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accent2"/>
              </a:buClr>
              <a:buFont typeface="Noto Sans Symbols"/>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accent2"/>
              </a:buClr>
              <a:buFont typeface="Noto Sans Symbols"/>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accent2"/>
              </a:buClr>
              <a:buFont typeface="Noto Sans Symbols"/>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accent2"/>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0" name="Shape 120"/>
          <p:cNvSpPr txBox="1">
            <a:spLocks noGrp="1"/>
          </p:cNvSpPr>
          <p:nvPr>
            <p:ph type="body" idx="1"/>
          </p:nvPr>
        </p:nvSpPr>
        <p:spPr>
          <a:xfrm>
            <a:off x="1792288" y="5367339"/>
            <a:ext cx="5486400" cy="5001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accent2"/>
              </a:buClr>
              <a:buFont typeface="Noto Sans Symbols"/>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cxnSp>
        <p:nvCxnSpPr>
          <p:cNvPr id="30" name="Shape 30"/>
          <p:cNvCxnSpPr/>
          <p:nvPr/>
        </p:nvCxnSpPr>
        <p:spPr>
          <a:xfrm>
            <a:off x="0" y="6019800"/>
            <a:ext cx="9144000" cy="0"/>
          </a:xfrm>
          <a:prstGeom prst="straightConnector1">
            <a:avLst/>
          </a:prstGeom>
          <a:noFill/>
          <a:ln w="38100" cap="flat" cmpd="sng">
            <a:solidFill>
              <a:schemeClr val="dk2"/>
            </a:solidFill>
            <a:prstDash val="solid"/>
            <a:round/>
            <a:headEnd type="none" w="med" len="med"/>
            <a:tailEnd type="none" w="med" len="med"/>
          </a:ln>
        </p:spPr>
      </p:cxnSp>
      <p:sp>
        <p:nvSpPr>
          <p:cNvPr id="31" name="Shape 31"/>
          <p:cNvSpPr txBox="1">
            <a:spLocks noGrp="1"/>
          </p:cNvSpPr>
          <p:nvPr>
            <p:ph type="title"/>
          </p:nvPr>
        </p:nvSpPr>
        <p:spPr>
          <a:xfrm>
            <a:off x="457200" y="601662"/>
            <a:ext cx="8229600" cy="109696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32" name="Shape 32"/>
          <p:cNvSpPr txBox="1">
            <a:spLocks noGrp="1"/>
          </p:cNvSpPr>
          <p:nvPr>
            <p:ph type="body" idx="1"/>
          </p:nvPr>
        </p:nvSpPr>
        <p:spPr>
          <a:xfrm>
            <a:off x="457200" y="1828802"/>
            <a:ext cx="8229600" cy="3962396"/>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rot="5400000">
            <a:off x="5029200" y="2209800"/>
            <a:ext cx="52578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23" name="Shape 123"/>
          <p:cNvSpPr txBox="1">
            <a:spLocks noGrp="1"/>
          </p:cNvSpPr>
          <p:nvPr>
            <p:ph type="body" idx="1"/>
          </p:nvPr>
        </p:nvSpPr>
        <p:spPr>
          <a:xfrm rot="5400000">
            <a:off x="838200" y="228599"/>
            <a:ext cx="5257800" cy="60198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32"/>
        <p:cNvGrpSpPr/>
        <p:nvPr/>
      </p:nvGrpSpPr>
      <p:grpSpPr>
        <a:xfrm>
          <a:off x="0" y="0"/>
          <a:ext cx="0" cy="0"/>
          <a:chOff x="0" y="0"/>
          <a:chExt cx="0" cy="0"/>
        </a:xfrm>
      </p:grpSpPr>
      <p:pic>
        <p:nvPicPr>
          <p:cNvPr id="133" name="Shape 133" descr="C:\Users\dayad\Desktop\Arden backup\dayad\Desktop\MIM\Logos and Swag\10 by 20.jpg"/>
          <p:cNvPicPr preferRelativeResize="0"/>
          <p:nvPr/>
        </p:nvPicPr>
        <p:blipFill rotWithShape="1">
          <a:blip r:embed="rId2">
            <a:alphaModFix/>
          </a:blip>
          <a:srcRect/>
          <a:stretch/>
        </p:blipFill>
        <p:spPr>
          <a:xfrm>
            <a:off x="7648575" y="6173787"/>
            <a:ext cx="671400" cy="593699"/>
          </a:xfrm>
          <a:prstGeom prst="rect">
            <a:avLst/>
          </a:prstGeom>
          <a:noFill/>
          <a:ln>
            <a:noFill/>
          </a:ln>
        </p:spPr>
      </p:pic>
      <p:sp>
        <p:nvSpPr>
          <p:cNvPr id="134" name="Shape 134"/>
          <p:cNvSpPr/>
          <p:nvPr/>
        </p:nvSpPr>
        <p:spPr>
          <a:xfrm>
            <a:off x="0" y="0"/>
            <a:ext cx="9144000" cy="6080100"/>
          </a:xfrm>
          <a:prstGeom prst="rect">
            <a:avLst/>
          </a:prstGeom>
          <a:solidFill>
            <a:srgbClr val="25406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35" name="Shape 135"/>
          <p:cNvSpPr txBox="1"/>
          <p:nvPr/>
        </p:nvSpPr>
        <p:spPr>
          <a:xfrm>
            <a:off x="2819400" y="6149975"/>
            <a:ext cx="3124200" cy="708000"/>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Questrial"/>
              <a:buNone/>
            </a:pPr>
            <a:r>
              <a:rPr lang="en-US" sz="800" b="0" i="1" u="none" strike="noStrike" cap="none">
                <a:solidFill>
                  <a:schemeClr val="dk1"/>
                </a:solidFill>
                <a:latin typeface="Questrial"/>
                <a:ea typeface="Questrial"/>
                <a:cs typeface="Questrial"/>
                <a:sym typeface="Questrial"/>
              </a:rPr>
              <a:t>The contents of this presentation were developed under a grant from the US Department of Education to the Missouri Department of Elementary and Secondary Education (#H323A120018).  However, these contents do not necessarily represent the policy of the US Department of Education, and you should not assume endorsement by the Federal Government. </a:t>
            </a:r>
          </a:p>
        </p:txBody>
      </p:sp>
      <p:pic>
        <p:nvPicPr>
          <p:cNvPr id="136" name="Shape 136" descr="http://tadnet.org/uploads/Image/Ideas_logofinalJ.jpg"/>
          <p:cNvPicPr preferRelativeResize="0"/>
          <p:nvPr/>
        </p:nvPicPr>
        <p:blipFill rotWithShape="1">
          <a:blip r:embed="rId3">
            <a:alphaModFix/>
          </a:blip>
          <a:srcRect/>
          <a:stretch/>
        </p:blipFill>
        <p:spPr>
          <a:xfrm>
            <a:off x="8375650" y="6173787"/>
            <a:ext cx="714300" cy="593699"/>
          </a:xfrm>
          <a:prstGeom prst="rect">
            <a:avLst/>
          </a:prstGeom>
          <a:noFill/>
          <a:ln>
            <a:noFill/>
          </a:ln>
        </p:spPr>
      </p:pic>
      <p:pic>
        <p:nvPicPr>
          <p:cNvPr id="137" name="Shape 137" descr="http://dese.mo.gov/comm/images/DESE-color.png"/>
          <p:cNvPicPr preferRelativeResize="0"/>
          <p:nvPr/>
        </p:nvPicPr>
        <p:blipFill rotWithShape="1">
          <a:blip r:embed="rId4">
            <a:alphaModFix/>
          </a:blip>
          <a:srcRect/>
          <a:stretch/>
        </p:blipFill>
        <p:spPr>
          <a:xfrm>
            <a:off x="5943600" y="6172200"/>
            <a:ext cx="1655700" cy="597000"/>
          </a:xfrm>
          <a:prstGeom prst="rect">
            <a:avLst/>
          </a:prstGeom>
          <a:noFill/>
          <a:ln>
            <a:noFill/>
          </a:ln>
        </p:spPr>
      </p:pic>
      <p:sp>
        <p:nvSpPr>
          <p:cNvPr id="138" name="Shape 138"/>
          <p:cNvSpPr txBox="1"/>
          <p:nvPr/>
        </p:nvSpPr>
        <p:spPr>
          <a:xfrm>
            <a:off x="0" y="152400"/>
            <a:ext cx="9144000" cy="3699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Narrow"/>
              <a:buNone/>
            </a:pPr>
            <a:r>
              <a:rPr lang="en-US" sz="1800" b="1" i="1" u="none" strike="noStrike" cap="none">
                <a:solidFill>
                  <a:schemeClr val="lt1"/>
                </a:solidFill>
                <a:latin typeface="Arial Narrow"/>
                <a:ea typeface="Arial Narrow"/>
                <a:cs typeface="Arial Narrow"/>
                <a:sym typeface="Arial Narrow"/>
              </a:rPr>
              <a:t>Professional Development to Practice</a:t>
            </a:r>
          </a:p>
        </p:txBody>
      </p:sp>
      <p:sp>
        <p:nvSpPr>
          <p:cNvPr id="139" name="Shape 139"/>
          <p:cNvSpPr/>
          <p:nvPr/>
        </p:nvSpPr>
        <p:spPr>
          <a:xfrm>
            <a:off x="1447800" y="473075"/>
            <a:ext cx="7696200" cy="139800"/>
          </a:xfrm>
          <a:prstGeom prst="rect">
            <a:avLst/>
          </a:prstGeom>
          <a:solidFill>
            <a:srgbClr val="37609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40" name="Shape 140"/>
          <p:cNvSpPr/>
          <p:nvPr/>
        </p:nvSpPr>
        <p:spPr>
          <a:xfrm>
            <a:off x="0" y="473075"/>
            <a:ext cx="1447800" cy="139800"/>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41" name="Shape 141"/>
          <p:cNvSpPr/>
          <p:nvPr/>
        </p:nvSpPr>
        <p:spPr>
          <a:xfrm>
            <a:off x="7988300" y="152400"/>
            <a:ext cx="914400" cy="914400"/>
          </a:xfrm>
          <a:prstGeom prst="rect">
            <a:avLst/>
          </a:prstGeom>
          <a:solidFill>
            <a:schemeClr val="lt1"/>
          </a:solidFill>
          <a:ln w="38100" cap="flat" cmpd="sng">
            <a:solidFill>
              <a:srgbClr val="2C7DBA"/>
            </a:solidFill>
            <a:prstDash val="solid"/>
            <a:round/>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42" name="Shape 142"/>
          <p:cNvSpPr txBox="1">
            <a:spLocks noGrp="1"/>
          </p:cNvSpPr>
          <p:nvPr>
            <p:ph type="ctrTitle"/>
          </p:nvPr>
        </p:nvSpPr>
        <p:spPr>
          <a:xfrm>
            <a:off x="685800" y="1420729"/>
            <a:ext cx="7772400" cy="14700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lt1"/>
              </a:buClr>
              <a:buFont typeface="Questrial"/>
              <a:buNone/>
              <a:defRPr sz="4400" b="0" i="0" u="none" strike="noStrike" cap="none">
                <a:solidFill>
                  <a:schemeClr val="lt1"/>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43" name="Shape 143"/>
          <p:cNvSpPr txBox="1">
            <a:spLocks noGrp="1"/>
          </p:cNvSpPr>
          <p:nvPr>
            <p:ph type="subTitle" idx="1"/>
          </p:nvPr>
        </p:nvSpPr>
        <p:spPr>
          <a:xfrm>
            <a:off x="1371600" y="3217448"/>
            <a:ext cx="6400800" cy="1752600"/>
          </a:xfrm>
          <a:prstGeom prst="rect">
            <a:avLst/>
          </a:prstGeom>
          <a:noFill/>
          <a:ln>
            <a:noFill/>
          </a:ln>
        </p:spPr>
        <p:txBody>
          <a:bodyPr lIns="91425" tIns="91425" rIns="91425" bIns="91425" anchor="t" anchorCtr="0"/>
          <a:lstStyle>
            <a:lvl1pPr marL="0" marR="0" lvl="0" indent="0" algn="ctr" rtl="0">
              <a:lnSpc>
                <a:spcPct val="100000"/>
              </a:lnSpc>
              <a:spcBef>
                <a:spcPts val="640"/>
              </a:spcBef>
              <a:spcAft>
                <a:spcPts val="0"/>
              </a:spcAft>
              <a:buClr>
                <a:schemeClr val="accent2"/>
              </a:buClr>
              <a:buFont typeface="Noto Sans Symbols"/>
              <a:buNone/>
              <a:defRPr sz="3200" b="0" i="0" u="none" strike="noStrike" cap="none">
                <a:solidFill>
                  <a:schemeClr val="lt1"/>
                </a:solidFill>
                <a:latin typeface="Questrial"/>
                <a:ea typeface="Questrial"/>
                <a:cs typeface="Questrial"/>
                <a:sym typeface="Questrial"/>
              </a:defRPr>
            </a:lvl1pPr>
            <a:lvl2pPr marL="457200" marR="0" lvl="1" indent="0" algn="ctr" rtl="0">
              <a:lnSpc>
                <a:spcPct val="100000"/>
              </a:lnSpc>
              <a:spcBef>
                <a:spcPts val="560"/>
              </a:spcBef>
              <a:spcAft>
                <a:spcPts val="0"/>
              </a:spcAft>
              <a:buClr>
                <a:schemeClr val="accent2"/>
              </a:buClr>
              <a:buFont typeface="Noto Sans Symbols"/>
              <a:buNone/>
              <a:defRPr sz="2800" b="0" i="0" u="none" strike="noStrike" cap="none">
                <a:solidFill>
                  <a:srgbClr val="888888"/>
                </a:solidFill>
                <a:latin typeface="Questrial"/>
                <a:ea typeface="Questrial"/>
                <a:cs typeface="Questrial"/>
                <a:sym typeface="Questrial"/>
              </a:defRPr>
            </a:lvl2pPr>
            <a:lvl3pPr marL="914400" marR="0" lvl="2" indent="0" algn="ctr" rtl="0">
              <a:lnSpc>
                <a:spcPct val="100000"/>
              </a:lnSpc>
              <a:spcBef>
                <a:spcPts val="480"/>
              </a:spcBef>
              <a:spcAft>
                <a:spcPts val="0"/>
              </a:spcAft>
              <a:buClr>
                <a:schemeClr val="accent2"/>
              </a:buClr>
              <a:buFont typeface="Noto Sans Symbols"/>
              <a:buNone/>
              <a:defRPr sz="2400" b="0" i="0" u="none" strike="noStrike" cap="none">
                <a:solidFill>
                  <a:srgbClr val="888888"/>
                </a:solidFill>
                <a:latin typeface="Questrial"/>
                <a:ea typeface="Questrial"/>
                <a:cs typeface="Questrial"/>
                <a:sym typeface="Questrial"/>
              </a:defRPr>
            </a:lvl3pPr>
            <a:lvl4pPr marL="1371600" marR="0" lvl="3" indent="0" algn="ctr" rtl="0">
              <a:lnSpc>
                <a:spcPct val="100000"/>
              </a:lnSpc>
              <a:spcBef>
                <a:spcPts val="400"/>
              </a:spcBef>
              <a:spcAft>
                <a:spcPts val="0"/>
              </a:spcAft>
              <a:buClr>
                <a:schemeClr val="accent2"/>
              </a:buClr>
              <a:buFont typeface="Noto Sans Symbols"/>
              <a:buNone/>
              <a:defRPr sz="2000" b="0" i="0" u="none" strike="noStrike" cap="none">
                <a:solidFill>
                  <a:srgbClr val="888888"/>
                </a:solidFill>
                <a:latin typeface="Questrial"/>
                <a:ea typeface="Questrial"/>
                <a:cs typeface="Questrial"/>
                <a:sym typeface="Questrial"/>
              </a:defRPr>
            </a:lvl4pPr>
            <a:lvl5pPr marL="1828800" marR="0" lvl="4" indent="0" algn="ctr" rtl="0">
              <a:lnSpc>
                <a:spcPct val="100000"/>
              </a:lnSpc>
              <a:spcBef>
                <a:spcPts val="400"/>
              </a:spcBef>
              <a:spcAft>
                <a:spcPts val="0"/>
              </a:spcAft>
              <a:buClr>
                <a:schemeClr val="accent2"/>
              </a:buClr>
              <a:buFont typeface="Noto Sans Symbols"/>
              <a:buNone/>
              <a:defRPr sz="2000" b="0" i="0" u="none" strike="noStrike" cap="none">
                <a:solidFill>
                  <a:srgbClr val="888888"/>
                </a:solidFill>
                <a:latin typeface="Questrial"/>
                <a:ea typeface="Questrial"/>
                <a:cs typeface="Questrial"/>
                <a:sym typeface="Questrial"/>
              </a:defRPr>
            </a:lvl5pPr>
            <a:lvl6pPr marL="2286000" marR="0" lvl="5"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lnSpc>
                <a:spcPct val="100000"/>
              </a:lnSpc>
              <a:spcBef>
                <a:spcPts val="400"/>
              </a:spcBef>
              <a:spcAft>
                <a:spcPts val="0"/>
              </a:spcAft>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457200" y="655637"/>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50"/>
        <p:cNvGrpSpPr/>
        <p:nvPr/>
      </p:nvGrpSpPr>
      <p:grpSpPr>
        <a:xfrm>
          <a:off x="0" y="0"/>
          <a:ext cx="0" cy="0"/>
          <a:chOff x="0" y="0"/>
          <a:chExt cx="0" cy="0"/>
        </a:xfrm>
      </p:grpSpPr>
      <p:sp>
        <p:nvSpPr>
          <p:cNvPr id="151" name="Shape 151"/>
          <p:cNvSpPr txBox="1"/>
          <p:nvPr/>
        </p:nvSpPr>
        <p:spPr>
          <a:xfrm>
            <a:off x="3962400" y="6119812"/>
            <a:ext cx="4343400" cy="738299"/>
          </a:xfrm>
          <a:prstGeom prst="rect">
            <a:avLst/>
          </a:prstGeom>
          <a:noFill/>
          <a:ln>
            <a:noFill/>
          </a:ln>
        </p:spPr>
        <p:txBody>
          <a:bodyPr lIns="91425" tIns="45700" rIns="91425" bIns="45700" anchor="t" anchorCtr="0">
            <a:noAutofit/>
          </a:bodyPr>
          <a:lstStyle/>
          <a:p>
            <a:pPr marL="0" marR="0" lvl="0" indent="0" algn="just" rtl="0">
              <a:lnSpc>
                <a:spcPct val="100000"/>
              </a:lnSpc>
              <a:spcBef>
                <a:spcPts val="0"/>
              </a:spcBef>
              <a:spcAft>
                <a:spcPts val="0"/>
              </a:spcAft>
              <a:buClr>
                <a:schemeClr val="dk1"/>
              </a:buClr>
              <a:buSzPct val="25000"/>
              <a:buFont typeface="Questrial"/>
              <a:buNone/>
            </a:pPr>
            <a:r>
              <a:rPr lang="en-US" sz="1050" b="0" i="1" u="none" strike="noStrike" cap="none">
                <a:solidFill>
                  <a:schemeClr val="dk1"/>
                </a:solidFill>
                <a:latin typeface="Questrial"/>
                <a:ea typeface="Questrial"/>
                <a:cs typeface="Questrial"/>
                <a:sym typeface="Questrial"/>
              </a:rPr>
              <a:t>The contents of this  presentation were developed under a grant from the US Department of Education,   #H323A120018.  However, these contents do not necessarily represent the policy of the US Department of Education, and you should not assume endorsement by the Federal Government. </a:t>
            </a:r>
          </a:p>
        </p:txBody>
      </p:sp>
      <p:pic>
        <p:nvPicPr>
          <p:cNvPr id="152" name="Shape 152" descr="http://tadnet.org/uploads/Image/Ideas_logofinalJ.jpg"/>
          <p:cNvPicPr preferRelativeResize="0"/>
          <p:nvPr/>
        </p:nvPicPr>
        <p:blipFill rotWithShape="1">
          <a:blip r:embed="rId2">
            <a:alphaModFix/>
          </a:blip>
          <a:srcRect/>
          <a:stretch/>
        </p:blipFill>
        <p:spPr>
          <a:xfrm>
            <a:off x="8489950" y="6313487"/>
            <a:ext cx="654000" cy="544499"/>
          </a:xfrm>
          <a:prstGeom prst="rect">
            <a:avLst/>
          </a:prstGeom>
          <a:noFill/>
          <a:ln>
            <a:noFill/>
          </a:ln>
        </p:spPr>
      </p:pic>
      <p:sp>
        <p:nvSpPr>
          <p:cNvPr id="153" name="Shape 153"/>
          <p:cNvSpPr txBox="1">
            <a:spLocks noGrp="1"/>
          </p:cNvSpPr>
          <p:nvPr>
            <p:ph type="title"/>
          </p:nvPr>
        </p:nvSpPr>
        <p:spPr>
          <a:xfrm>
            <a:off x="722312" y="4406900"/>
            <a:ext cx="7772400" cy="1362000"/>
          </a:xfrm>
          <a:prstGeom prst="rect">
            <a:avLst/>
          </a:prstGeom>
          <a:noFill/>
          <a:ln>
            <a:noFill/>
          </a:ln>
        </p:spPr>
        <p:txBody>
          <a:bodyPr lIns="91425" tIns="91425" rIns="91425" bIns="91425" anchor="t" anchorCtr="0"/>
          <a:lstStyle>
            <a:lvl1pPr marL="0" marR="0" lvl="0" indent="0" algn="l" rtl="0">
              <a:lnSpc>
                <a:spcPct val="100000"/>
              </a:lnSpc>
              <a:spcBef>
                <a:spcPts val="0"/>
              </a:spcBef>
              <a:spcAft>
                <a:spcPts val="0"/>
              </a:spcAft>
              <a:buClr>
                <a:schemeClr val="accent2"/>
              </a:buClr>
              <a:buFont typeface="Questrial"/>
              <a:buNone/>
              <a:defRPr sz="4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54" name="Shape 154"/>
          <p:cNvSpPr txBox="1">
            <a:spLocks noGrp="1"/>
          </p:cNvSpPr>
          <p:nvPr>
            <p:ph type="body" idx="1"/>
          </p:nvPr>
        </p:nvSpPr>
        <p:spPr>
          <a:xfrm>
            <a:off x="722312" y="2906715"/>
            <a:ext cx="7772400" cy="1500300"/>
          </a:xfrm>
          <a:prstGeom prst="rect">
            <a:avLst/>
          </a:prstGeom>
          <a:noFill/>
          <a:ln>
            <a:noFill/>
          </a:ln>
        </p:spPr>
        <p:txBody>
          <a:bodyPr lIns="91425" tIns="91425" rIns="91425" bIns="91425" anchor="b" anchorCtr="0"/>
          <a:lstStyle>
            <a:lvl1pPr marL="0" marR="0" lvl="0" indent="0" algn="l" rtl="0">
              <a:lnSpc>
                <a:spcPct val="100000"/>
              </a:lnSpc>
              <a:spcBef>
                <a:spcPts val="400"/>
              </a:spcBef>
              <a:spcAft>
                <a:spcPts val="0"/>
              </a:spcAft>
              <a:buClr>
                <a:schemeClr val="accent2"/>
              </a:buClr>
              <a:buFont typeface="Noto Sans Symbols"/>
              <a:buNone/>
              <a:defRPr sz="2000" b="0" i="0" u="none" strike="noStrike" cap="none">
                <a:solidFill>
                  <a:srgbClr val="888888"/>
                </a:solidFill>
                <a:latin typeface="Questrial"/>
                <a:ea typeface="Questrial"/>
                <a:cs typeface="Questrial"/>
                <a:sym typeface="Questrial"/>
              </a:defRPr>
            </a:lvl1pPr>
            <a:lvl2pPr marL="457200" marR="0" lvl="1" indent="0" algn="l" rtl="0">
              <a:lnSpc>
                <a:spcPct val="100000"/>
              </a:lnSpc>
              <a:spcBef>
                <a:spcPts val="360"/>
              </a:spcBef>
              <a:spcAft>
                <a:spcPts val="0"/>
              </a:spcAft>
              <a:buClr>
                <a:schemeClr val="accent2"/>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0" algn="l" rtl="0">
              <a:lnSpc>
                <a:spcPct val="100000"/>
              </a:lnSpc>
              <a:spcBef>
                <a:spcPts val="320"/>
              </a:spcBef>
              <a:spcAft>
                <a:spcPts val="0"/>
              </a:spcAft>
              <a:buClr>
                <a:schemeClr val="accent2"/>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0" algn="l" rtl="0">
              <a:lnSpc>
                <a:spcPct val="100000"/>
              </a:lnSpc>
              <a:spcBef>
                <a:spcPts val="280"/>
              </a:spcBef>
              <a:spcAft>
                <a:spcPts val="0"/>
              </a:spcAft>
              <a:buClr>
                <a:schemeClr val="accent2"/>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0" algn="l" rtl="0">
              <a:lnSpc>
                <a:spcPct val="100000"/>
              </a:lnSpc>
              <a:spcBef>
                <a:spcPts val="280"/>
              </a:spcBef>
              <a:spcAft>
                <a:spcPts val="0"/>
              </a:spcAft>
              <a:buClr>
                <a:schemeClr val="accent2"/>
              </a:buClr>
              <a:buFont typeface="Noto Sans Symbols"/>
              <a:buNone/>
              <a:defRPr sz="1400" b="0" i="0" u="none" strike="noStrike" cap="none">
                <a:solidFill>
                  <a:srgbClr val="888888"/>
                </a:solidFill>
                <a:latin typeface="Questrial"/>
                <a:ea typeface="Questrial"/>
                <a:cs typeface="Questrial"/>
                <a:sym typeface="Questrial"/>
              </a:defRPr>
            </a:lvl5pPr>
            <a:lvl6pPr marL="2286000" marR="0" lvl="5"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lnSpc>
                <a:spcPct val="100000"/>
              </a:lnSpc>
              <a:spcBef>
                <a:spcPts val="280"/>
              </a:spcBef>
              <a:spcAft>
                <a:spcPts val="0"/>
              </a:spcAft>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5"/>
        <p:cNvGrpSpPr/>
        <p:nvPr/>
      </p:nvGrpSpPr>
      <p:grpSpPr>
        <a:xfrm>
          <a:off x="0" y="0"/>
          <a:ext cx="0" cy="0"/>
          <a:chOff x="0" y="0"/>
          <a:chExt cx="0" cy="0"/>
        </a:xfrm>
      </p:grpSpPr>
      <p:sp>
        <p:nvSpPr>
          <p:cNvPr id="156" name="Shape 156"/>
          <p:cNvSpPr txBox="1">
            <a:spLocks noGrp="1"/>
          </p:cNvSpPr>
          <p:nvPr>
            <p:ph type="title"/>
          </p:nvPr>
        </p:nvSpPr>
        <p:spPr>
          <a:xfrm>
            <a:off x="457200" y="601662"/>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57" name="Shape 157"/>
          <p:cNvSpPr txBox="1">
            <a:spLocks noGrp="1"/>
          </p:cNvSpPr>
          <p:nvPr>
            <p:ph type="body" idx="1"/>
          </p:nvPr>
        </p:nvSpPr>
        <p:spPr>
          <a:xfrm>
            <a:off x="457200" y="1600203"/>
            <a:ext cx="4038600" cy="41910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1pPr>
            <a:lvl2pPr marL="742950" marR="0" lvl="1" indent="1905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body" idx="2"/>
          </p:nvPr>
        </p:nvSpPr>
        <p:spPr>
          <a:xfrm>
            <a:off x="4648200" y="1600203"/>
            <a:ext cx="4038600" cy="4191000"/>
          </a:xfrm>
          <a:prstGeom prst="rect">
            <a:avLst/>
          </a:prstGeom>
          <a:noFill/>
          <a:ln>
            <a:noFill/>
          </a:ln>
        </p:spPr>
        <p:txBody>
          <a:bodyPr lIns="91425" tIns="91425" rIns="91425" bIns="91425" anchor="t" anchorCtr="0"/>
          <a:lstStyle>
            <a:lvl1pPr marL="342900" marR="0" lvl="0" indent="1270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1pPr>
            <a:lvl2pPr marL="742950" marR="0" lvl="1" indent="1905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143000" marR="0" lvl="2"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00200" marR="0" lvl="3"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4pPr>
            <a:lvl5pPr marL="2057400" marR="0" lvl="4"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5pPr>
            <a:lvl6pPr marL="2514600" marR="0" lvl="5"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0" algn="l" rtl="0">
              <a:lnSpc>
                <a:spcPct val="100000"/>
              </a:lnSpc>
              <a:spcBef>
                <a:spcPts val="360"/>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9"/>
        <p:cNvGrpSpPr/>
        <p:nvPr/>
      </p:nvGrpSpPr>
      <p:grpSpPr>
        <a:xfrm>
          <a:off x="0" y="0"/>
          <a:ext cx="0" cy="0"/>
          <a:chOff x="0" y="0"/>
          <a:chExt cx="0" cy="0"/>
        </a:xfrm>
      </p:grpSpPr>
      <p:sp>
        <p:nvSpPr>
          <p:cNvPr id="160" name="Shape 160"/>
          <p:cNvSpPr txBox="1">
            <a:spLocks noGrp="1"/>
          </p:cNvSpPr>
          <p:nvPr>
            <p:ph type="title"/>
          </p:nvPr>
        </p:nvSpPr>
        <p:spPr>
          <a:xfrm>
            <a:off x="457200" y="602189"/>
            <a:ext cx="8229600" cy="9219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61" name="Shape 161"/>
          <p:cNvSpPr txBox="1">
            <a:spLocks noGrp="1"/>
          </p:cNvSpPr>
          <p:nvPr>
            <p:ph type="body" idx="1"/>
          </p:nvPr>
        </p:nvSpPr>
        <p:spPr>
          <a:xfrm>
            <a:off x="457202" y="1535112"/>
            <a:ext cx="4040100"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accent2"/>
              </a:buClr>
              <a:buFont typeface="Noto Sans Symbols"/>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accent2"/>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62" name="Shape 162"/>
          <p:cNvSpPr txBox="1">
            <a:spLocks noGrp="1"/>
          </p:cNvSpPr>
          <p:nvPr>
            <p:ph type="body" idx="2"/>
          </p:nvPr>
        </p:nvSpPr>
        <p:spPr>
          <a:xfrm>
            <a:off x="457202" y="2174875"/>
            <a:ext cx="4040100" cy="36162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1pPr>
            <a:lvl2pPr marL="742950" marR="0" lvl="1" indent="-3175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143000" marR="0" lvl="2"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3"/>
          </p:nvPr>
        </p:nvSpPr>
        <p:spPr>
          <a:xfrm>
            <a:off x="4645026" y="1535112"/>
            <a:ext cx="4041899" cy="639900"/>
          </a:xfrm>
          <a:prstGeom prst="rect">
            <a:avLst/>
          </a:prstGeom>
          <a:noFill/>
          <a:ln>
            <a:noFill/>
          </a:ln>
        </p:spPr>
        <p:txBody>
          <a:bodyPr lIns="91425" tIns="91425" rIns="91425" bIns="91425" anchor="b" anchorCtr="0"/>
          <a:lstStyle>
            <a:lvl1pPr marL="0" marR="0" lvl="0" indent="0" algn="l" rtl="0">
              <a:lnSpc>
                <a:spcPct val="100000"/>
              </a:lnSpc>
              <a:spcBef>
                <a:spcPts val="480"/>
              </a:spcBef>
              <a:spcAft>
                <a:spcPts val="0"/>
              </a:spcAft>
              <a:buClr>
                <a:schemeClr val="accent2"/>
              </a:buClr>
              <a:buFont typeface="Noto Sans Symbols"/>
              <a:buNone/>
              <a:defRPr sz="2400" b="1"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400"/>
              </a:spcBef>
              <a:spcAft>
                <a:spcPts val="0"/>
              </a:spcAft>
              <a:buClr>
                <a:schemeClr val="accent2"/>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360"/>
              </a:spcBef>
              <a:spcAft>
                <a:spcPts val="0"/>
              </a:spcAft>
              <a:buClr>
                <a:schemeClr val="accent2"/>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100000"/>
              </a:lnSpc>
              <a:spcBef>
                <a:spcPts val="320"/>
              </a:spcBef>
              <a:spcAft>
                <a:spcPts val="0"/>
              </a:spcAft>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body" idx="4"/>
          </p:nvPr>
        </p:nvSpPr>
        <p:spPr>
          <a:xfrm>
            <a:off x="4645026" y="2174875"/>
            <a:ext cx="4041899" cy="3616200"/>
          </a:xfrm>
          <a:prstGeom prst="rect">
            <a:avLst/>
          </a:prstGeom>
          <a:noFill/>
          <a:ln>
            <a:noFill/>
          </a:ln>
        </p:spPr>
        <p:txBody>
          <a:bodyPr lIns="91425" tIns="91425" rIns="91425" bIns="91425" anchor="t" anchorCtr="0"/>
          <a:lstStyle>
            <a:lvl1pPr marL="342900" marR="0" lvl="0" indent="-381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1pPr>
            <a:lvl2pPr marL="742950" marR="0" lvl="1" indent="-3175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143000" marR="0" lvl="2" indent="0" algn="l" rtl="0">
              <a:lnSpc>
                <a:spcPct val="100000"/>
              </a:lnSpc>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320"/>
              </a:spcBef>
              <a:spcAft>
                <a:spcPts val="0"/>
              </a:spcAft>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65"/>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2" y="685800"/>
            <a:ext cx="3008400" cy="7494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Questrial"/>
              <a:buNone/>
              <a:defRPr sz="2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68" name="Shape 168"/>
          <p:cNvSpPr txBox="1">
            <a:spLocks noGrp="1"/>
          </p:cNvSpPr>
          <p:nvPr>
            <p:ph type="body" idx="1"/>
          </p:nvPr>
        </p:nvSpPr>
        <p:spPr>
          <a:xfrm>
            <a:off x="3575051" y="685799"/>
            <a:ext cx="5111699" cy="51054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9" name="Shape 169"/>
          <p:cNvSpPr txBox="1">
            <a:spLocks noGrp="1"/>
          </p:cNvSpPr>
          <p:nvPr>
            <p:ph type="body" idx="2"/>
          </p:nvPr>
        </p:nvSpPr>
        <p:spPr>
          <a:xfrm>
            <a:off x="457202" y="1435103"/>
            <a:ext cx="3008400" cy="43560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accent2"/>
              </a:buClr>
              <a:buFont typeface="Noto Sans Symbols"/>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1792288" y="4800601"/>
            <a:ext cx="5486400" cy="566700"/>
          </a:xfrm>
          <a:prstGeom prst="rect">
            <a:avLst/>
          </a:prstGeom>
          <a:noFill/>
          <a:ln>
            <a:noFill/>
          </a:ln>
        </p:spPr>
        <p:txBody>
          <a:bodyPr lIns="91425" tIns="91425" rIns="91425" bIns="91425" anchor="b" anchorCtr="0"/>
          <a:lstStyle>
            <a:lvl1pPr marL="0" marR="0" lvl="0" indent="0" algn="l" rtl="0">
              <a:lnSpc>
                <a:spcPct val="100000"/>
              </a:lnSpc>
              <a:spcBef>
                <a:spcPts val="0"/>
              </a:spcBef>
              <a:spcAft>
                <a:spcPts val="0"/>
              </a:spcAft>
              <a:buClr>
                <a:schemeClr val="accent2"/>
              </a:buClr>
              <a:buFont typeface="Questrial"/>
              <a:buNone/>
              <a:defRPr sz="2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72" name="Shape 172"/>
          <p:cNvSpPr>
            <a:spLocks noGrp="1"/>
          </p:cNvSpPr>
          <p:nvPr>
            <p:ph type="pic" idx="2"/>
          </p:nvPr>
        </p:nvSpPr>
        <p:spPr>
          <a:xfrm>
            <a:off x="1792288" y="685799"/>
            <a:ext cx="5486400" cy="4041900"/>
          </a:xfrm>
          <a:prstGeom prst="rect">
            <a:avLst/>
          </a:prstGeom>
          <a:noFill/>
          <a:ln>
            <a:noFill/>
          </a:ln>
        </p:spPr>
        <p:txBody>
          <a:bodyPr lIns="91425" tIns="91425" rIns="91425" bIns="91425" anchor="t" anchorCtr="0"/>
          <a:lstStyle>
            <a:lvl1pPr marL="0" marR="0" lvl="0" indent="0" algn="l" rtl="0">
              <a:lnSpc>
                <a:spcPct val="100000"/>
              </a:lnSpc>
              <a:spcBef>
                <a:spcPts val="640"/>
              </a:spcBef>
              <a:spcAft>
                <a:spcPts val="0"/>
              </a:spcAft>
              <a:buClr>
                <a:schemeClr val="accent2"/>
              </a:buClr>
              <a:buFont typeface="Noto Sans Symbols"/>
              <a:buNone/>
              <a:defRPr sz="32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560"/>
              </a:spcBef>
              <a:spcAft>
                <a:spcPts val="0"/>
              </a:spcAft>
              <a:buClr>
                <a:schemeClr val="accent2"/>
              </a:buClr>
              <a:buFont typeface="Noto Sans Symbols"/>
              <a:buNone/>
              <a:defRPr sz="28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480"/>
              </a:spcBef>
              <a:spcAft>
                <a:spcPts val="0"/>
              </a:spcAft>
              <a:buClr>
                <a:schemeClr val="accent2"/>
              </a:buClr>
              <a:buFont typeface="Noto Sans Symbols"/>
              <a:buNone/>
              <a:defRPr sz="24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400"/>
              </a:spcBef>
              <a:spcAft>
                <a:spcPts val="0"/>
              </a:spcAft>
              <a:buClr>
                <a:schemeClr val="accent2"/>
              </a:buClr>
              <a:buFont typeface="Noto Sans Symbols"/>
              <a:buNone/>
              <a:defRPr sz="20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400"/>
              </a:spcBef>
              <a:spcAft>
                <a:spcPts val="0"/>
              </a:spcAft>
              <a:buClr>
                <a:schemeClr val="accent2"/>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400"/>
              </a:spcBef>
              <a:spcAft>
                <a:spcPts val="0"/>
              </a:spcAft>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73" name="Shape 173"/>
          <p:cNvSpPr txBox="1">
            <a:spLocks noGrp="1"/>
          </p:cNvSpPr>
          <p:nvPr>
            <p:ph type="body" idx="1"/>
          </p:nvPr>
        </p:nvSpPr>
        <p:spPr>
          <a:xfrm>
            <a:off x="1792288" y="5367339"/>
            <a:ext cx="5486400" cy="500100"/>
          </a:xfrm>
          <a:prstGeom prst="rect">
            <a:avLst/>
          </a:prstGeom>
          <a:noFill/>
          <a:ln>
            <a:noFill/>
          </a:ln>
        </p:spPr>
        <p:txBody>
          <a:bodyPr lIns="91425" tIns="91425" rIns="91425" bIns="91425" anchor="t" anchorCtr="0"/>
          <a:lstStyle>
            <a:lvl1pPr marL="0" marR="0" lvl="0" indent="0" algn="l" rtl="0">
              <a:lnSpc>
                <a:spcPct val="100000"/>
              </a:lnSpc>
              <a:spcBef>
                <a:spcPts val="280"/>
              </a:spcBef>
              <a:spcAft>
                <a:spcPts val="0"/>
              </a:spcAft>
              <a:buClr>
                <a:schemeClr val="accent2"/>
              </a:buClr>
              <a:buFont typeface="Noto Sans Symbols"/>
              <a:buNone/>
              <a:defRPr sz="1400" b="0" i="0" u="none" strike="noStrike" cap="none">
                <a:solidFill>
                  <a:schemeClr val="dk1"/>
                </a:solidFill>
                <a:latin typeface="Questrial"/>
                <a:ea typeface="Questrial"/>
                <a:cs typeface="Questrial"/>
                <a:sym typeface="Questrial"/>
              </a:defRPr>
            </a:lvl1pPr>
            <a:lvl2pPr marL="457200" marR="0" lvl="1" indent="0" algn="l" rtl="0">
              <a:lnSpc>
                <a:spcPct val="100000"/>
              </a:lnSpc>
              <a:spcBef>
                <a:spcPts val="240"/>
              </a:spcBef>
              <a:spcAft>
                <a:spcPts val="0"/>
              </a:spcAft>
              <a:buClr>
                <a:schemeClr val="accent2"/>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lnSpc>
                <a:spcPct val="100000"/>
              </a:lnSpc>
              <a:spcBef>
                <a:spcPts val="200"/>
              </a:spcBef>
              <a:spcAft>
                <a:spcPts val="0"/>
              </a:spcAft>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lnSpc>
                <a:spcPct val="100000"/>
              </a:lnSpc>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lnSpc>
                <a:spcPct val="100000"/>
              </a:lnSpc>
              <a:spcBef>
                <a:spcPts val="180"/>
              </a:spcBef>
              <a:spcAft>
                <a:spcPts val="0"/>
              </a:spcAft>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601662"/>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76" name="Shape 176"/>
          <p:cNvSpPr txBox="1">
            <a:spLocks noGrp="1"/>
          </p:cNvSpPr>
          <p:nvPr>
            <p:ph type="body" idx="1"/>
          </p:nvPr>
        </p:nvSpPr>
        <p:spPr>
          <a:xfrm rot="5400000">
            <a:off x="2552698" y="-266696"/>
            <a:ext cx="4038600" cy="82296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3"/>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77"/>
        <p:cNvGrpSpPr/>
        <p:nvPr/>
      </p:nvGrpSpPr>
      <p:grpSpPr>
        <a:xfrm>
          <a:off x="0" y="0"/>
          <a:ext cx="0" cy="0"/>
          <a:chOff x="0" y="0"/>
          <a:chExt cx="0" cy="0"/>
        </a:xfrm>
      </p:grpSpPr>
      <p:sp>
        <p:nvSpPr>
          <p:cNvPr id="178" name="Shape 178"/>
          <p:cNvSpPr txBox="1">
            <a:spLocks noGrp="1"/>
          </p:cNvSpPr>
          <p:nvPr>
            <p:ph type="title"/>
          </p:nvPr>
        </p:nvSpPr>
        <p:spPr>
          <a:xfrm rot="5400000">
            <a:off x="5029199" y="2209800"/>
            <a:ext cx="5257800" cy="20574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79" name="Shape 179"/>
          <p:cNvSpPr txBox="1">
            <a:spLocks noGrp="1"/>
          </p:cNvSpPr>
          <p:nvPr>
            <p:ph type="body" idx="1"/>
          </p:nvPr>
        </p:nvSpPr>
        <p:spPr>
          <a:xfrm rot="5400000">
            <a:off x="838198" y="228598"/>
            <a:ext cx="5257800" cy="60198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9"/>
        <p:cNvGrpSpPr/>
        <p:nvPr/>
      </p:nvGrpSpPr>
      <p:grpSpPr>
        <a:xfrm>
          <a:off x="0" y="0"/>
          <a:ext cx="0" cy="0"/>
          <a:chOff x="0" y="0"/>
          <a:chExt cx="0" cy="0"/>
        </a:xfrm>
      </p:grpSpPr>
      <p:cxnSp>
        <p:nvCxnSpPr>
          <p:cNvPr id="30" name="Shape 30"/>
          <p:cNvCxnSpPr/>
          <p:nvPr/>
        </p:nvCxnSpPr>
        <p:spPr>
          <a:xfrm>
            <a:off x="0" y="6019800"/>
            <a:ext cx="9144000" cy="0"/>
          </a:xfrm>
          <a:prstGeom prst="straightConnector1">
            <a:avLst/>
          </a:prstGeom>
          <a:noFill/>
          <a:ln w="38100" cap="flat" cmpd="sng">
            <a:solidFill>
              <a:schemeClr val="dk2"/>
            </a:solidFill>
            <a:prstDash val="solid"/>
            <a:round/>
            <a:headEnd type="none" w="med" len="med"/>
            <a:tailEnd type="none" w="med" len="med"/>
          </a:ln>
        </p:spPr>
      </p:cxnSp>
      <p:sp>
        <p:nvSpPr>
          <p:cNvPr id="31" name="Shape 31"/>
          <p:cNvSpPr txBox="1">
            <a:spLocks noGrp="1"/>
          </p:cNvSpPr>
          <p:nvPr>
            <p:ph type="title"/>
          </p:nvPr>
        </p:nvSpPr>
        <p:spPr>
          <a:xfrm>
            <a:off x="457200" y="601662"/>
            <a:ext cx="8229600" cy="109696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32" name="Shape 32"/>
          <p:cNvSpPr txBox="1">
            <a:spLocks noGrp="1"/>
          </p:cNvSpPr>
          <p:nvPr>
            <p:ph type="body" idx="1"/>
          </p:nvPr>
        </p:nvSpPr>
        <p:spPr>
          <a:xfrm>
            <a:off x="457200" y="1828802"/>
            <a:ext cx="8229600" cy="3962396"/>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55882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34"/>
        <p:cNvGrpSpPr/>
        <p:nvPr/>
      </p:nvGrpSpPr>
      <p:grpSpPr>
        <a:xfrm>
          <a:off x="0" y="0"/>
          <a:ext cx="0" cy="0"/>
          <a:chOff x="0" y="0"/>
          <a:chExt cx="0" cy="0"/>
        </a:xfrm>
      </p:grpSpPr>
      <p:sp>
        <p:nvSpPr>
          <p:cNvPr id="35" name="Shape 35"/>
          <p:cNvSpPr txBox="1"/>
          <p:nvPr/>
        </p:nvSpPr>
        <p:spPr>
          <a:xfrm>
            <a:off x="3962400" y="6119812"/>
            <a:ext cx="4343400" cy="738187"/>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SzPct val="25000"/>
              <a:buNone/>
            </a:pPr>
            <a:r>
              <a:rPr lang="en-US" sz="1050" i="1">
                <a:solidFill>
                  <a:schemeClr val="dk1"/>
                </a:solidFill>
                <a:latin typeface="Questrial"/>
                <a:ea typeface="Questrial"/>
                <a:cs typeface="Questrial"/>
                <a:sym typeface="Questrial"/>
              </a:rPr>
              <a:t>The contents of this  presentation were developed under a grant from the US Department of Education,   #H323A120018.  However, these contents do not necessarily represent the policy of the US Department of Education, and you should not assume endorsement by the Federal Government. </a:t>
            </a:r>
          </a:p>
        </p:txBody>
      </p:sp>
      <p:pic>
        <p:nvPicPr>
          <p:cNvPr id="36" name="Shape 36" descr="http://tadnet.org/uploads/Image/Ideas_logofinalJ.jpg"/>
          <p:cNvPicPr preferRelativeResize="0"/>
          <p:nvPr/>
        </p:nvPicPr>
        <p:blipFill rotWithShape="1">
          <a:blip r:embed="rId2">
            <a:alphaModFix/>
          </a:blip>
          <a:srcRect/>
          <a:stretch/>
        </p:blipFill>
        <p:spPr>
          <a:xfrm>
            <a:off x="8489950" y="6313487"/>
            <a:ext cx="654050" cy="544511"/>
          </a:xfrm>
          <a:prstGeom prst="rect">
            <a:avLst/>
          </a:prstGeom>
          <a:noFill/>
          <a:ln>
            <a:noFill/>
          </a:ln>
        </p:spPr>
      </p:pic>
      <p:sp>
        <p:nvSpPr>
          <p:cNvPr id="37" name="Shape 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spcAft>
                <a:spcPts val="0"/>
              </a:spcAft>
              <a:buNone/>
              <a:defRPr sz="4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38" name="Shape 38"/>
          <p:cNvSpPr txBox="1">
            <a:spLocks noGrp="1"/>
          </p:cNvSpPr>
          <p:nvPr>
            <p:ph type="body" idx="1"/>
          </p:nvPr>
        </p:nvSpPr>
        <p:spPr>
          <a:xfrm>
            <a:off x="722312" y="2906715"/>
            <a:ext cx="7772400" cy="1500187"/>
          </a:xfrm>
          <a:prstGeom prst="rect">
            <a:avLst/>
          </a:prstGeom>
          <a:noFill/>
          <a:ln>
            <a:noFill/>
          </a:ln>
        </p:spPr>
        <p:txBody>
          <a:bodyPr lIns="91425" tIns="91425" rIns="91425" bIns="91425" anchor="b" anchorCtr="0"/>
          <a:lstStyle>
            <a:lvl1pPr marL="0" marR="0" lvl="0" indent="0" algn="l" rtl="0">
              <a:spcBef>
                <a:spcPts val="400"/>
              </a:spcBef>
              <a:spcAft>
                <a:spcPts val="0"/>
              </a:spcAft>
              <a:buClr>
                <a:schemeClr val="accent2"/>
              </a:buClr>
              <a:buFont typeface="Noto Sans Symbols"/>
              <a:buNone/>
              <a:defRPr sz="2000" b="0" i="0" u="none" strike="noStrike" cap="none">
                <a:solidFill>
                  <a:srgbClr val="888888"/>
                </a:solidFill>
                <a:latin typeface="Questrial"/>
                <a:ea typeface="Questrial"/>
                <a:cs typeface="Questrial"/>
                <a:sym typeface="Questrial"/>
              </a:defRPr>
            </a:lvl1pPr>
            <a:lvl2pPr marL="457200" marR="0" lvl="1" indent="0" algn="l" rtl="0">
              <a:spcBef>
                <a:spcPts val="360"/>
              </a:spcBef>
              <a:spcAft>
                <a:spcPts val="0"/>
              </a:spcAft>
              <a:buClr>
                <a:schemeClr val="accent2"/>
              </a:buClr>
              <a:buFont typeface="Noto Sans Symbols"/>
              <a:buNone/>
              <a:defRPr sz="1800" b="0" i="0" u="none" strike="noStrike" cap="none">
                <a:solidFill>
                  <a:srgbClr val="888888"/>
                </a:solidFill>
                <a:latin typeface="Questrial"/>
                <a:ea typeface="Questrial"/>
                <a:cs typeface="Questrial"/>
                <a:sym typeface="Questrial"/>
              </a:defRPr>
            </a:lvl2pPr>
            <a:lvl3pPr marL="914400" marR="0" lvl="2" indent="0" algn="l" rtl="0">
              <a:spcBef>
                <a:spcPts val="320"/>
              </a:spcBef>
              <a:spcAft>
                <a:spcPts val="0"/>
              </a:spcAft>
              <a:buClr>
                <a:schemeClr val="accent2"/>
              </a:buClr>
              <a:buFont typeface="Noto Sans Symbols"/>
              <a:buNone/>
              <a:defRPr sz="1600" b="0" i="0" u="none" strike="noStrike" cap="none">
                <a:solidFill>
                  <a:srgbClr val="888888"/>
                </a:solidFill>
                <a:latin typeface="Questrial"/>
                <a:ea typeface="Questrial"/>
                <a:cs typeface="Questrial"/>
                <a:sym typeface="Questrial"/>
              </a:defRPr>
            </a:lvl3pPr>
            <a:lvl4pPr marL="1371600" marR="0" lvl="3" indent="0" algn="l" rtl="0">
              <a:spcBef>
                <a:spcPts val="280"/>
              </a:spcBef>
              <a:spcAft>
                <a:spcPts val="0"/>
              </a:spcAft>
              <a:buClr>
                <a:schemeClr val="accent2"/>
              </a:buClr>
              <a:buFont typeface="Noto Sans Symbols"/>
              <a:buNone/>
              <a:defRPr sz="1400" b="0" i="0" u="none" strike="noStrike" cap="none">
                <a:solidFill>
                  <a:srgbClr val="888888"/>
                </a:solidFill>
                <a:latin typeface="Questrial"/>
                <a:ea typeface="Questrial"/>
                <a:cs typeface="Questrial"/>
                <a:sym typeface="Questrial"/>
              </a:defRPr>
            </a:lvl4pPr>
            <a:lvl5pPr marL="1828800" marR="0" lvl="4" indent="0" algn="l" rtl="0">
              <a:spcBef>
                <a:spcPts val="280"/>
              </a:spcBef>
              <a:spcAft>
                <a:spcPts val="0"/>
              </a:spcAft>
              <a:buClr>
                <a:schemeClr val="accent2"/>
              </a:buClr>
              <a:buFont typeface="Noto Sans Symbols"/>
              <a:buNone/>
              <a:defRPr sz="1400" b="0" i="0" u="none" strike="noStrike" cap="none">
                <a:solidFill>
                  <a:srgbClr val="888888"/>
                </a:solidFill>
                <a:latin typeface="Questrial"/>
                <a:ea typeface="Questrial"/>
                <a:cs typeface="Questrial"/>
                <a:sym typeface="Questrial"/>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9"/>
        <p:cNvGrpSpPr/>
        <p:nvPr/>
      </p:nvGrpSpPr>
      <p:grpSpPr>
        <a:xfrm>
          <a:off x="0" y="0"/>
          <a:ext cx="0" cy="0"/>
          <a:chOff x="0" y="0"/>
          <a:chExt cx="0" cy="0"/>
        </a:xfrm>
      </p:grpSpPr>
      <p:sp>
        <p:nvSpPr>
          <p:cNvPr id="40" name="Shape 40"/>
          <p:cNvSpPr txBox="1">
            <a:spLocks noGrp="1"/>
          </p:cNvSpPr>
          <p:nvPr>
            <p:ph type="title"/>
          </p:nvPr>
        </p:nvSpPr>
        <p:spPr>
          <a:xfrm>
            <a:off x="457200" y="601662"/>
            <a:ext cx="8229600" cy="109696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41" name="Shape 41"/>
          <p:cNvSpPr txBox="1">
            <a:spLocks noGrp="1"/>
          </p:cNvSpPr>
          <p:nvPr>
            <p:ph type="body" idx="1"/>
          </p:nvPr>
        </p:nvSpPr>
        <p:spPr>
          <a:xfrm>
            <a:off x="457200" y="1600203"/>
            <a:ext cx="4038599" cy="4190997"/>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body" idx="2"/>
          </p:nvPr>
        </p:nvSpPr>
        <p:spPr>
          <a:xfrm>
            <a:off x="4648200" y="1600203"/>
            <a:ext cx="4038599" cy="4190997"/>
          </a:xfrm>
          <a:prstGeom prst="rect">
            <a:avLst/>
          </a:prstGeom>
          <a:noFill/>
          <a:ln>
            <a:noFill/>
          </a:ln>
        </p:spPr>
        <p:txBody>
          <a:bodyPr lIns="91425" tIns="91425" rIns="91425" bIns="91425" anchor="t" anchorCtr="0"/>
          <a:lstStyle>
            <a:lvl1pPr marL="342900" marR="0" lvl="0" indent="-165100" algn="l" rtl="0">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1pPr>
            <a:lvl2pPr marL="742950" marR="0" lvl="1" indent="-13335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2pPr>
            <a:lvl3pPr marL="1143000" marR="0" lvl="2"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3pPr>
            <a:lvl4pPr marL="1600200" marR="0" lvl="3" indent="-114300"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4pPr>
            <a:lvl5pPr marL="2057400" marR="0" lvl="4" indent="-114300"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602189"/>
            <a:ext cx="8229600" cy="921809"/>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45" name="Shape 45"/>
          <p:cNvSpPr txBox="1">
            <a:spLocks noGrp="1"/>
          </p:cNvSpPr>
          <p:nvPr>
            <p:ph type="body" idx="1"/>
          </p:nvPr>
        </p:nvSpPr>
        <p:spPr>
          <a:xfrm>
            <a:off x="457202" y="1535112"/>
            <a:ext cx="4040187"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accent2"/>
              </a:buClr>
              <a:buFont typeface="Noto Sans Symbols"/>
              <a:buNone/>
              <a:defRPr sz="2400" b="1" i="0" u="none" strike="noStrike" cap="none">
                <a:solidFill>
                  <a:schemeClr val="dk1"/>
                </a:solidFill>
                <a:latin typeface="Questrial"/>
                <a:ea typeface="Questrial"/>
                <a:cs typeface="Questrial"/>
                <a:sym typeface="Questrial"/>
              </a:defRPr>
            </a:lvl1pPr>
            <a:lvl2pPr marL="457200" marR="0" lvl="1" indent="0" algn="l" rtl="0">
              <a:spcBef>
                <a:spcPts val="400"/>
              </a:spcBef>
              <a:spcAft>
                <a:spcPts val="0"/>
              </a:spcAft>
              <a:buClr>
                <a:schemeClr val="accent2"/>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spcBef>
                <a:spcPts val="360"/>
              </a:spcBef>
              <a:spcAft>
                <a:spcPts val="0"/>
              </a:spcAft>
              <a:buClr>
                <a:schemeClr val="accent2"/>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body" idx="2"/>
          </p:nvPr>
        </p:nvSpPr>
        <p:spPr>
          <a:xfrm>
            <a:off x="457202" y="2174875"/>
            <a:ext cx="4040187" cy="3616325"/>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1pPr>
            <a:lvl2pPr marL="742950" marR="0" lvl="1" indent="-15875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143000" marR="0" lvl="2" indent="-114300"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00200" marR="0" lvl="3" indent="-127000" algn="l" rtl="0">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2057400" marR="0" lvl="4" indent="-127000" algn="l" rtl="0">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47" name="Shape 47"/>
          <p:cNvSpPr txBox="1">
            <a:spLocks noGrp="1"/>
          </p:cNvSpPr>
          <p:nvPr>
            <p:ph type="body" idx="3"/>
          </p:nvPr>
        </p:nvSpPr>
        <p:spPr>
          <a:xfrm>
            <a:off x="4645026" y="1535112"/>
            <a:ext cx="4041774" cy="639762"/>
          </a:xfrm>
          <a:prstGeom prst="rect">
            <a:avLst/>
          </a:prstGeom>
          <a:noFill/>
          <a:ln>
            <a:noFill/>
          </a:ln>
        </p:spPr>
        <p:txBody>
          <a:bodyPr lIns="91425" tIns="91425" rIns="91425" bIns="91425" anchor="b" anchorCtr="0"/>
          <a:lstStyle>
            <a:lvl1pPr marL="0" marR="0" lvl="0" indent="0" algn="l" rtl="0">
              <a:spcBef>
                <a:spcPts val="480"/>
              </a:spcBef>
              <a:spcAft>
                <a:spcPts val="0"/>
              </a:spcAft>
              <a:buClr>
                <a:schemeClr val="accent2"/>
              </a:buClr>
              <a:buFont typeface="Noto Sans Symbols"/>
              <a:buNone/>
              <a:defRPr sz="2400" b="1" i="0" u="none" strike="noStrike" cap="none">
                <a:solidFill>
                  <a:schemeClr val="dk1"/>
                </a:solidFill>
                <a:latin typeface="Questrial"/>
                <a:ea typeface="Questrial"/>
                <a:cs typeface="Questrial"/>
                <a:sym typeface="Questrial"/>
              </a:defRPr>
            </a:lvl1pPr>
            <a:lvl2pPr marL="457200" marR="0" lvl="1" indent="0" algn="l" rtl="0">
              <a:spcBef>
                <a:spcPts val="400"/>
              </a:spcBef>
              <a:spcAft>
                <a:spcPts val="0"/>
              </a:spcAft>
              <a:buClr>
                <a:schemeClr val="accent2"/>
              </a:buClr>
              <a:buFont typeface="Noto Sans Symbols"/>
              <a:buNone/>
              <a:defRPr sz="2000" b="1" i="0" u="none" strike="noStrike" cap="none">
                <a:solidFill>
                  <a:schemeClr val="dk1"/>
                </a:solidFill>
                <a:latin typeface="Questrial"/>
                <a:ea typeface="Questrial"/>
                <a:cs typeface="Questrial"/>
                <a:sym typeface="Questrial"/>
              </a:defRPr>
            </a:lvl2pPr>
            <a:lvl3pPr marL="914400" marR="0" lvl="2" indent="0" algn="l" rtl="0">
              <a:spcBef>
                <a:spcPts val="360"/>
              </a:spcBef>
              <a:spcAft>
                <a:spcPts val="0"/>
              </a:spcAft>
              <a:buClr>
                <a:schemeClr val="accent2"/>
              </a:buClr>
              <a:buFont typeface="Noto Sans Symbols"/>
              <a:buNone/>
              <a:defRPr sz="1800" b="1" i="0" u="none" strike="noStrike" cap="none">
                <a:solidFill>
                  <a:schemeClr val="dk1"/>
                </a:solidFill>
                <a:latin typeface="Questrial"/>
                <a:ea typeface="Questrial"/>
                <a:cs typeface="Questrial"/>
                <a:sym typeface="Questrial"/>
              </a:defRPr>
            </a:lvl3pPr>
            <a:lvl4pPr marL="1371600" marR="0" lvl="3" indent="0" algn="l" rtl="0">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4pPr>
            <a:lvl5pPr marL="1828800" marR="0" lvl="4" indent="0" algn="l" rtl="0">
              <a:spcBef>
                <a:spcPts val="320"/>
              </a:spcBef>
              <a:spcAft>
                <a:spcPts val="0"/>
              </a:spcAft>
              <a:buClr>
                <a:schemeClr val="accent2"/>
              </a:buClr>
              <a:buFont typeface="Noto Sans Symbols"/>
              <a:buNone/>
              <a:defRPr sz="1600" b="1" i="0" u="none" strike="noStrike" cap="none">
                <a:solidFill>
                  <a:schemeClr val="dk1"/>
                </a:solidFill>
                <a:latin typeface="Questrial"/>
                <a:ea typeface="Questrial"/>
                <a:cs typeface="Questrial"/>
                <a:sym typeface="Questrial"/>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body" idx="4"/>
          </p:nvPr>
        </p:nvSpPr>
        <p:spPr>
          <a:xfrm>
            <a:off x="4645026" y="2174875"/>
            <a:ext cx="4041774" cy="3616325"/>
          </a:xfrm>
          <a:prstGeom prst="rect">
            <a:avLst/>
          </a:prstGeom>
          <a:noFill/>
          <a:ln>
            <a:noFill/>
          </a:ln>
        </p:spPr>
        <p:txBody>
          <a:bodyPr lIns="91425" tIns="91425" rIns="91425" bIns="91425" anchor="t" anchorCtr="0"/>
          <a:lstStyle>
            <a:lvl1pPr marL="342900" marR="0" lvl="0" indent="-1905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1pPr>
            <a:lvl2pPr marL="742950" marR="0" lvl="1" indent="-15875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2pPr>
            <a:lvl3pPr marL="1143000" marR="0" lvl="2" indent="-114300" algn="l" rtl="0">
              <a:spcBef>
                <a:spcPts val="360"/>
              </a:spcBef>
              <a:spcAft>
                <a:spcPts val="0"/>
              </a:spcAft>
              <a:buClr>
                <a:schemeClr val="accent2"/>
              </a:buClr>
              <a:buSzPct val="100000"/>
              <a:buFont typeface="Noto Sans Symbols"/>
              <a:buChar char="❑"/>
              <a:defRPr sz="1800" b="0" i="0" u="none" strike="noStrike" cap="none">
                <a:solidFill>
                  <a:schemeClr val="dk1"/>
                </a:solidFill>
                <a:latin typeface="Questrial"/>
                <a:ea typeface="Questrial"/>
                <a:cs typeface="Questrial"/>
                <a:sym typeface="Questrial"/>
              </a:defRPr>
            </a:lvl3pPr>
            <a:lvl4pPr marL="1600200" marR="0" lvl="3" indent="-127000" algn="l" rtl="0">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4pPr>
            <a:lvl5pPr marL="2057400" marR="0" lvl="4" indent="-127000" algn="l" rtl="0">
              <a:spcBef>
                <a:spcPts val="320"/>
              </a:spcBef>
              <a:spcAft>
                <a:spcPts val="0"/>
              </a:spcAft>
              <a:buClr>
                <a:schemeClr val="accent2"/>
              </a:buClr>
              <a:buSzPct val="100000"/>
              <a:buFont typeface="Noto Sans Symbols"/>
              <a:buChar char="❑"/>
              <a:defRPr sz="1600" b="0" i="0" u="none" strike="noStrike" cap="none">
                <a:solidFill>
                  <a:schemeClr val="dk1"/>
                </a:solidFill>
                <a:latin typeface="Questrial"/>
                <a:ea typeface="Questrial"/>
                <a:cs typeface="Questrial"/>
                <a:sym typeface="Questrial"/>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457202" y="685800"/>
            <a:ext cx="3008313" cy="749299"/>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53" name="Shape 53"/>
          <p:cNvSpPr txBox="1">
            <a:spLocks noGrp="1"/>
          </p:cNvSpPr>
          <p:nvPr>
            <p:ph type="body" idx="1"/>
          </p:nvPr>
        </p:nvSpPr>
        <p:spPr>
          <a:xfrm>
            <a:off x="3575051" y="685799"/>
            <a:ext cx="5111751" cy="5105401"/>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body" idx="2"/>
          </p:nvPr>
        </p:nvSpPr>
        <p:spPr>
          <a:xfrm>
            <a:off x="457202" y="1435103"/>
            <a:ext cx="3008313" cy="4356098"/>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accent2"/>
              </a:buClr>
              <a:buFont typeface="Noto Sans Symbols"/>
              <a:buNone/>
              <a:defRPr sz="1400" b="0" i="0" u="none" strike="noStrike" cap="none">
                <a:solidFill>
                  <a:schemeClr val="dk1"/>
                </a:solidFill>
                <a:latin typeface="Questrial"/>
                <a:ea typeface="Questrial"/>
                <a:cs typeface="Questrial"/>
                <a:sym typeface="Questrial"/>
              </a:defRPr>
            </a:lvl1pPr>
            <a:lvl2pPr marL="457200" marR="0" lvl="1" indent="0" algn="l" rtl="0">
              <a:spcBef>
                <a:spcPts val="240"/>
              </a:spcBef>
              <a:spcAft>
                <a:spcPts val="0"/>
              </a:spcAft>
              <a:buClr>
                <a:schemeClr val="accent2"/>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spcBef>
                <a:spcPts val="200"/>
              </a:spcBef>
              <a:spcAft>
                <a:spcPts val="0"/>
              </a:spcAft>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1792288" y="4800601"/>
            <a:ext cx="5486399" cy="566737"/>
          </a:xfrm>
          <a:prstGeom prst="rect">
            <a:avLst/>
          </a:prstGeom>
          <a:noFill/>
          <a:ln>
            <a:noFill/>
          </a:ln>
        </p:spPr>
        <p:txBody>
          <a:bodyPr lIns="91425" tIns="91425" rIns="91425" bIns="91425" anchor="b" anchorCtr="0"/>
          <a:lstStyle>
            <a:lvl1pPr marL="0" marR="0" lvl="0" indent="0" algn="l" rtl="0">
              <a:spcBef>
                <a:spcPts val="0"/>
              </a:spcBef>
              <a:spcAft>
                <a:spcPts val="0"/>
              </a:spcAft>
              <a:buNone/>
              <a:defRPr sz="2000" b="1"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57" name="Shape 57"/>
          <p:cNvSpPr>
            <a:spLocks noGrp="1"/>
          </p:cNvSpPr>
          <p:nvPr>
            <p:ph type="pic" idx="2"/>
          </p:nvPr>
        </p:nvSpPr>
        <p:spPr>
          <a:xfrm>
            <a:off x="1792288" y="685799"/>
            <a:ext cx="5486399" cy="4041774"/>
          </a:xfrm>
          <a:prstGeom prst="rect">
            <a:avLst/>
          </a:prstGeom>
          <a:noFill/>
          <a:ln>
            <a:noFill/>
          </a:ln>
        </p:spPr>
        <p:txBody>
          <a:bodyPr lIns="91425" tIns="91425" rIns="91425" bIns="91425" anchor="t" anchorCtr="0"/>
          <a:lstStyle>
            <a:lvl1pPr marL="0" marR="0" lvl="0" indent="0" algn="l" rtl="0">
              <a:spcBef>
                <a:spcPts val="640"/>
              </a:spcBef>
              <a:spcAft>
                <a:spcPts val="0"/>
              </a:spcAft>
              <a:buClr>
                <a:schemeClr val="accent2"/>
              </a:buClr>
              <a:buFont typeface="Noto Sans Symbols"/>
              <a:buNone/>
              <a:defRPr sz="3200" b="0" i="0" u="none" strike="noStrike" cap="none">
                <a:solidFill>
                  <a:schemeClr val="dk1"/>
                </a:solidFill>
                <a:latin typeface="Questrial"/>
                <a:ea typeface="Questrial"/>
                <a:cs typeface="Questrial"/>
                <a:sym typeface="Questrial"/>
              </a:defRPr>
            </a:lvl1pPr>
            <a:lvl2pPr marL="457200" marR="0" lvl="1" indent="0" algn="l" rtl="0">
              <a:spcBef>
                <a:spcPts val="560"/>
              </a:spcBef>
              <a:spcAft>
                <a:spcPts val="0"/>
              </a:spcAft>
              <a:buClr>
                <a:schemeClr val="accent2"/>
              </a:buClr>
              <a:buFont typeface="Noto Sans Symbols"/>
              <a:buNone/>
              <a:defRPr sz="2800" b="0" i="0" u="none" strike="noStrike" cap="none">
                <a:solidFill>
                  <a:schemeClr val="dk1"/>
                </a:solidFill>
                <a:latin typeface="Questrial"/>
                <a:ea typeface="Questrial"/>
                <a:cs typeface="Questrial"/>
                <a:sym typeface="Questrial"/>
              </a:defRPr>
            </a:lvl2pPr>
            <a:lvl3pPr marL="914400" marR="0" lvl="2" indent="0" algn="l" rtl="0">
              <a:spcBef>
                <a:spcPts val="480"/>
              </a:spcBef>
              <a:spcAft>
                <a:spcPts val="0"/>
              </a:spcAft>
              <a:buClr>
                <a:schemeClr val="accent2"/>
              </a:buClr>
              <a:buFont typeface="Noto Sans Symbols"/>
              <a:buNone/>
              <a:defRPr sz="2400" b="0" i="0" u="none" strike="noStrike" cap="none">
                <a:solidFill>
                  <a:schemeClr val="dk1"/>
                </a:solidFill>
                <a:latin typeface="Questrial"/>
                <a:ea typeface="Questrial"/>
                <a:cs typeface="Questrial"/>
                <a:sym typeface="Questrial"/>
              </a:defRPr>
            </a:lvl3pPr>
            <a:lvl4pPr marL="1371600" marR="0" lvl="3" indent="0" algn="l" rtl="0">
              <a:spcBef>
                <a:spcPts val="400"/>
              </a:spcBef>
              <a:spcAft>
                <a:spcPts val="0"/>
              </a:spcAft>
              <a:buClr>
                <a:schemeClr val="accent2"/>
              </a:buClr>
              <a:buFont typeface="Noto Sans Symbols"/>
              <a:buNone/>
              <a:defRPr sz="2000" b="0" i="0" u="none" strike="noStrike" cap="none">
                <a:solidFill>
                  <a:schemeClr val="dk1"/>
                </a:solidFill>
                <a:latin typeface="Questrial"/>
                <a:ea typeface="Questrial"/>
                <a:cs typeface="Questrial"/>
                <a:sym typeface="Questrial"/>
              </a:defRPr>
            </a:lvl4pPr>
            <a:lvl5pPr marL="1828800" marR="0" lvl="4" indent="0" algn="l" rtl="0">
              <a:spcBef>
                <a:spcPts val="400"/>
              </a:spcBef>
              <a:spcAft>
                <a:spcPts val="0"/>
              </a:spcAft>
              <a:buClr>
                <a:schemeClr val="accent2"/>
              </a:buClr>
              <a:buFont typeface="Noto Sans Symbols"/>
              <a:buNone/>
              <a:defRPr sz="2000" b="0" i="0" u="none" strike="noStrike" cap="none">
                <a:solidFill>
                  <a:schemeClr val="dk1"/>
                </a:solidFill>
                <a:latin typeface="Questrial"/>
                <a:ea typeface="Questrial"/>
                <a:cs typeface="Questrial"/>
                <a:sym typeface="Questrial"/>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1"/>
          </p:nvPr>
        </p:nvSpPr>
        <p:spPr>
          <a:xfrm>
            <a:off x="1792288" y="5367339"/>
            <a:ext cx="5486399" cy="500060"/>
          </a:xfrm>
          <a:prstGeom prst="rect">
            <a:avLst/>
          </a:prstGeom>
          <a:noFill/>
          <a:ln>
            <a:noFill/>
          </a:ln>
        </p:spPr>
        <p:txBody>
          <a:bodyPr lIns="91425" tIns="91425" rIns="91425" bIns="91425" anchor="t" anchorCtr="0"/>
          <a:lstStyle>
            <a:lvl1pPr marL="0" marR="0" lvl="0" indent="0" algn="l" rtl="0">
              <a:spcBef>
                <a:spcPts val="280"/>
              </a:spcBef>
              <a:spcAft>
                <a:spcPts val="0"/>
              </a:spcAft>
              <a:buClr>
                <a:schemeClr val="accent2"/>
              </a:buClr>
              <a:buFont typeface="Noto Sans Symbols"/>
              <a:buNone/>
              <a:defRPr sz="1400" b="0" i="0" u="none" strike="noStrike" cap="none">
                <a:solidFill>
                  <a:schemeClr val="dk1"/>
                </a:solidFill>
                <a:latin typeface="Questrial"/>
                <a:ea typeface="Questrial"/>
                <a:cs typeface="Questrial"/>
                <a:sym typeface="Questrial"/>
              </a:defRPr>
            </a:lvl1pPr>
            <a:lvl2pPr marL="457200" marR="0" lvl="1" indent="0" algn="l" rtl="0">
              <a:spcBef>
                <a:spcPts val="240"/>
              </a:spcBef>
              <a:spcAft>
                <a:spcPts val="0"/>
              </a:spcAft>
              <a:buClr>
                <a:schemeClr val="accent2"/>
              </a:buClr>
              <a:buFont typeface="Noto Sans Symbols"/>
              <a:buNone/>
              <a:defRPr sz="1200" b="0" i="0" u="none" strike="noStrike" cap="none">
                <a:solidFill>
                  <a:schemeClr val="dk1"/>
                </a:solidFill>
                <a:latin typeface="Questrial"/>
                <a:ea typeface="Questrial"/>
                <a:cs typeface="Questrial"/>
                <a:sym typeface="Questrial"/>
              </a:defRPr>
            </a:lvl2pPr>
            <a:lvl3pPr marL="914400" marR="0" lvl="2" indent="0" algn="l" rtl="0">
              <a:spcBef>
                <a:spcPts val="200"/>
              </a:spcBef>
              <a:spcAft>
                <a:spcPts val="0"/>
              </a:spcAft>
              <a:buClr>
                <a:schemeClr val="accent2"/>
              </a:buClr>
              <a:buFont typeface="Noto Sans Symbols"/>
              <a:buNone/>
              <a:defRPr sz="1000" b="0" i="0" u="none" strike="noStrike" cap="none">
                <a:solidFill>
                  <a:schemeClr val="dk1"/>
                </a:solidFill>
                <a:latin typeface="Questrial"/>
                <a:ea typeface="Questrial"/>
                <a:cs typeface="Questrial"/>
                <a:sym typeface="Questrial"/>
              </a:defRPr>
            </a:lvl3pPr>
            <a:lvl4pPr marL="1371600" marR="0" lvl="3" indent="0"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4pPr>
            <a:lvl5pPr marL="1828800" marR="0" lvl="4" indent="0" algn="l" rtl="0">
              <a:spcBef>
                <a:spcPts val="180"/>
              </a:spcBef>
              <a:spcAft>
                <a:spcPts val="0"/>
              </a:spcAft>
              <a:buClr>
                <a:schemeClr val="accent2"/>
              </a:buClr>
              <a:buFont typeface="Noto Sans Symbols"/>
              <a:buNone/>
              <a:defRPr sz="900" b="0" i="0" u="none" strike="noStrike" cap="none">
                <a:solidFill>
                  <a:schemeClr val="dk1"/>
                </a:solidFill>
                <a:latin typeface="Questrial"/>
                <a:ea typeface="Questrial"/>
                <a:cs typeface="Questrial"/>
                <a:sym typeface="Questrial"/>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601662"/>
            <a:ext cx="8229600" cy="109696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61" name="Shape 61"/>
          <p:cNvSpPr txBox="1">
            <a:spLocks noGrp="1"/>
          </p:cNvSpPr>
          <p:nvPr>
            <p:ph type="body" idx="1"/>
          </p:nvPr>
        </p:nvSpPr>
        <p:spPr>
          <a:xfrm rot="5400000">
            <a:off x="2552700" y="-266698"/>
            <a:ext cx="4038597" cy="8229600"/>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image" Target="../media/image1.png"/><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1.png"/><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601662"/>
            <a:ext cx="8229600" cy="1096961"/>
          </a:xfrm>
          <a:prstGeom prst="rect">
            <a:avLst/>
          </a:prstGeom>
          <a:noFill/>
          <a:ln>
            <a:noFill/>
          </a:ln>
        </p:spPr>
        <p:txBody>
          <a:bodyPr lIns="91425" tIns="91425" rIns="91425" bIns="91425" anchor="ctr" anchorCtr="0"/>
          <a:lstStyle>
            <a:lvl1pPr marL="0" marR="0" lvl="0"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None/>
              <a:defRPr sz="4400" b="0" i="0" u="none" strike="noStrike" cap="none">
                <a:solidFill>
                  <a:schemeClr val="dk2"/>
                </a:solidFill>
                <a:latin typeface="Questrial"/>
                <a:ea typeface="Questrial"/>
                <a:cs typeface="Questrial"/>
                <a:sym typeface="Questrial"/>
              </a:defRPr>
            </a:lvl9pPr>
          </a:lstStyle>
          <a:p>
            <a:endParaRPr/>
          </a:p>
        </p:txBody>
      </p:sp>
      <p:sp>
        <p:nvSpPr>
          <p:cNvPr id="11" name="Shape 11"/>
          <p:cNvSpPr txBox="1">
            <a:spLocks noGrp="1"/>
          </p:cNvSpPr>
          <p:nvPr>
            <p:ph type="body" idx="1"/>
          </p:nvPr>
        </p:nvSpPr>
        <p:spPr>
          <a:xfrm>
            <a:off x="457200" y="1828800"/>
            <a:ext cx="8229600" cy="4144963"/>
          </a:xfrm>
          <a:prstGeom prst="rect">
            <a:avLst/>
          </a:prstGeom>
          <a:noFill/>
          <a:ln>
            <a:noFill/>
          </a:ln>
        </p:spPr>
        <p:txBody>
          <a:bodyPr lIns="91425" tIns="91425" rIns="91425" bIns="91425" anchor="t" anchorCtr="0"/>
          <a:lstStyle>
            <a:lvl1pPr marL="342900" marR="0" lvl="0" indent="-139700" algn="l" rtl="0">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107950" algn="l" rtl="0">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101600" algn="l" rtl="0">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p:nvPr/>
        </p:nvSpPr>
        <p:spPr>
          <a:xfrm>
            <a:off x="0" y="152400"/>
            <a:ext cx="9144000" cy="36988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i="1" u="none" strike="noStrike" cap="none">
                <a:solidFill>
                  <a:schemeClr val="accent3"/>
                </a:solidFill>
                <a:latin typeface="Arial Narrow"/>
                <a:ea typeface="Arial Narrow"/>
                <a:cs typeface="Arial Narrow"/>
                <a:sym typeface="Arial Narrow"/>
              </a:rPr>
              <a:t>Professional Development to Practice</a:t>
            </a:r>
          </a:p>
        </p:txBody>
      </p:sp>
      <p:sp>
        <p:nvSpPr>
          <p:cNvPr id="13" name="Shape 13"/>
          <p:cNvSpPr/>
          <p:nvPr/>
        </p:nvSpPr>
        <p:spPr>
          <a:xfrm>
            <a:off x="0" y="473075"/>
            <a:ext cx="1447800" cy="139699"/>
          </a:xfrm>
          <a:prstGeom prst="rect">
            <a:avLst/>
          </a:prstGeom>
          <a:solidFill>
            <a:schemeClr val="accent3"/>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14" name="Shape 14"/>
          <p:cNvSpPr/>
          <p:nvPr/>
        </p:nvSpPr>
        <p:spPr>
          <a:xfrm>
            <a:off x="1447800" y="473075"/>
            <a:ext cx="7696199" cy="139699"/>
          </a:xfrm>
          <a:prstGeom prst="rect">
            <a:avLst/>
          </a:prstGeom>
          <a:solidFill>
            <a:schemeClr val="accent2"/>
          </a:solidFill>
          <a:ln>
            <a:noFill/>
          </a:ln>
        </p:spPr>
        <p:txBody>
          <a:bodyPr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15" name="Shape 15" descr="X:\IHD General Shared\DESE Projects\SPDG\EduSAIL Website\Images\Logos\SAIL logo\header.png"/>
          <p:cNvPicPr preferRelativeResize="0"/>
          <p:nvPr/>
        </p:nvPicPr>
        <p:blipFill rotWithShape="1">
          <a:blip r:embed="rId12">
            <a:alphaModFix/>
          </a:blip>
          <a:srcRect t="31007" r="34380"/>
          <a:stretch/>
        </p:blipFill>
        <p:spPr>
          <a:xfrm>
            <a:off x="53975" y="6080125"/>
            <a:ext cx="2841625" cy="747713"/>
          </a:xfrm>
          <a:prstGeom prst="rect">
            <a:avLst/>
          </a:prstGeom>
          <a:noFill/>
          <a:ln>
            <a:noFill/>
          </a:ln>
        </p:spPr>
      </p:pic>
      <p:cxnSp>
        <p:nvCxnSpPr>
          <p:cNvPr id="16" name="Shape 16"/>
          <p:cNvCxnSpPr/>
          <p:nvPr/>
        </p:nvCxnSpPr>
        <p:spPr>
          <a:xfrm>
            <a:off x="0" y="6019800"/>
            <a:ext cx="9144000" cy="0"/>
          </a:xfrm>
          <a:prstGeom prst="straightConnector1">
            <a:avLst/>
          </a:prstGeom>
          <a:noFill/>
          <a:ln w="38100" cap="flat" cmpd="sng">
            <a:solidFill>
              <a:schemeClr val="dk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601662"/>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2pPr>
            <a:lvl3pPr marL="0" marR="0" lvl="2"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3pPr>
            <a:lvl4pPr marL="0" marR="0" lvl="3"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4pPr>
            <a:lvl5pPr marL="0" marR="0" lvl="4"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67" name="Shape 67"/>
          <p:cNvSpPr txBox="1">
            <a:spLocks noGrp="1"/>
          </p:cNvSpPr>
          <p:nvPr>
            <p:ph type="body" idx="1"/>
          </p:nvPr>
        </p:nvSpPr>
        <p:spPr>
          <a:xfrm>
            <a:off x="457200" y="1828800"/>
            <a:ext cx="8229600" cy="4145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8" name="Shape 68"/>
          <p:cNvSpPr txBox="1"/>
          <p:nvPr/>
        </p:nvSpPr>
        <p:spPr>
          <a:xfrm>
            <a:off x="0" y="152400"/>
            <a:ext cx="9144000" cy="3699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3"/>
              </a:buClr>
              <a:buSzPct val="25000"/>
              <a:buFont typeface="Arial Narrow"/>
              <a:buNone/>
            </a:pPr>
            <a:r>
              <a:rPr lang="en-US" sz="1800" b="1" i="1" u="none" strike="noStrike" cap="none">
                <a:solidFill>
                  <a:schemeClr val="accent3"/>
                </a:solidFill>
                <a:latin typeface="Arial Narrow"/>
                <a:ea typeface="Arial Narrow"/>
                <a:cs typeface="Arial Narrow"/>
                <a:sym typeface="Arial Narrow"/>
              </a:rPr>
              <a:t>Professional Development to Practice</a:t>
            </a:r>
          </a:p>
        </p:txBody>
      </p:sp>
      <p:sp>
        <p:nvSpPr>
          <p:cNvPr id="69" name="Shape 69"/>
          <p:cNvSpPr/>
          <p:nvPr/>
        </p:nvSpPr>
        <p:spPr>
          <a:xfrm>
            <a:off x="0" y="473075"/>
            <a:ext cx="1447800" cy="139800"/>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sp>
        <p:nvSpPr>
          <p:cNvPr id="70" name="Shape 70"/>
          <p:cNvSpPr/>
          <p:nvPr/>
        </p:nvSpPr>
        <p:spPr>
          <a:xfrm>
            <a:off x="1447800" y="473075"/>
            <a:ext cx="7696200" cy="139800"/>
          </a:xfrm>
          <a:prstGeom prst="rect">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alibri"/>
              <a:ea typeface="Calibri"/>
              <a:cs typeface="Calibri"/>
              <a:sym typeface="Calibri"/>
            </a:endParaRPr>
          </a:p>
        </p:txBody>
      </p:sp>
      <p:pic>
        <p:nvPicPr>
          <p:cNvPr id="71" name="Shape 71" descr="X:\IHD General Shared\DESE Projects\SPDG\EduSAIL Website\Images\Logos\SAIL logo\header.png"/>
          <p:cNvPicPr preferRelativeResize="0"/>
          <p:nvPr/>
        </p:nvPicPr>
        <p:blipFill rotWithShape="1">
          <a:blip r:embed="rId12">
            <a:alphaModFix/>
          </a:blip>
          <a:srcRect t="31005" r="34378"/>
          <a:stretch/>
        </p:blipFill>
        <p:spPr>
          <a:xfrm>
            <a:off x="54227" y="6080844"/>
            <a:ext cx="2841300" cy="746700"/>
          </a:xfrm>
          <a:prstGeom prst="rect">
            <a:avLst/>
          </a:prstGeom>
          <a:noFill/>
          <a:ln>
            <a:noFill/>
          </a:ln>
        </p:spPr>
      </p:pic>
      <p:cxnSp>
        <p:nvCxnSpPr>
          <p:cNvPr id="72" name="Shape 72"/>
          <p:cNvCxnSpPr/>
          <p:nvPr/>
        </p:nvCxnSpPr>
        <p:spPr>
          <a:xfrm>
            <a:off x="0" y="6019800"/>
            <a:ext cx="9144000" cy="0"/>
          </a:xfrm>
          <a:prstGeom prst="straightConnector1">
            <a:avLst/>
          </a:prstGeom>
          <a:noFill/>
          <a:ln w="38100" cap="flat" cmpd="sng">
            <a:solidFill>
              <a:schemeClr val="dk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4"/>
        <p:cNvGrpSpPr/>
        <p:nvPr/>
      </p:nvGrpSpPr>
      <p:grpSpPr>
        <a:xfrm>
          <a:off x="0" y="0"/>
          <a:ext cx="0" cy="0"/>
          <a:chOff x="0" y="0"/>
          <a:chExt cx="0" cy="0"/>
        </a:xfrm>
      </p:grpSpPr>
      <p:sp>
        <p:nvSpPr>
          <p:cNvPr id="125" name="Shape 125"/>
          <p:cNvSpPr txBox="1">
            <a:spLocks noGrp="1"/>
          </p:cNvSpPr>
          <p:nvPr>
            <p:ph type="title"/>
          </p:nvPr>
        </p:nvSpPr>
        <p:spPr>
          <a:xfrm>
            <a:off x="457200" y="601662"/>
            <a:ext cx="8229600" cy="1097100"/>
          </a:xfrm>
          <a:prstGeom prst="rect">
            <a:avLst/>
          </a:prstGeom>
          <a:noFill/>
          <a:ln>
            <a:noFill/>
          </a:ln>
        </p:spPr>
        <p:txBody>
          <a:bodyPr lIns="91425" tIns="91425" rIns="91425" bIns="91425" anchor="ctr" anchorCtr="0"/>
          <a:lstStyle>
            <a:lvl1pPr marL="0" marR="0" lvl="0" indent="0" algn="ctr" rtl="0">
              <a:lnSpc>
                <a:spcPct val="100000"/>
              </a:lnSpc>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1pPr>
            <a:lvl2pPr marL="0" marR="0" lvl="1"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2pPr>
            <a:lvl3pPr marL="0" marR="0" lvl="2"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3pPr>
            <a:lvl4pPr marL="0" marR="0" lvl="3"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4pPr>
            <a:lvl5pPr marL="0" marR="0" lvl="4" indent="0" algn="ctr" rtl="0">
              <a:spcBef>
                <a:spcPts val="0"/>
              </a:spcBef>
              <a:spcAft>
                <a:spcPts val="0"/>
              </a:spcAft>
              <a:buClr>
                <a:schemeClr val="accent2"/>
              </a:buClr>
              <a:buFont typeface="Questrial"/>
              <a:buNone/>
              <a:defRPr sz="4400" b="0" i="0" u="none" strike="noStrike" cap="none">
                <a:solidFill>
                  <a:schemeClr val="accent2"/>
                </a:solidFill>
                <a:latin typeface="Questrial"/>
                <a:ea typeface="Questrial"/>
                <a:cs typeface="Questrial"/>
                <a:sym typeface="Questrial"/>
              </a:defRPr>
            </a:lvl5pPr>
            <a:lvl6pPr marL="457200" marR="0" lvl="5"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6pPr>
            <a:lvl7pPr marL="914400" marR="0" lvl="6"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7pPr>
            <a:lvl8pPr marL="1371600" marR="0" lvl="7"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8pPr>
            <a:lvl9pPr marL="1828800" marR="0" lvl="8" indent="0" algn="ctr" rtl="0">
              <a:spcBef>
                <a:spcPts val="0"/>
              </a:spcBef>
              <a:spcAft>
                <a:spcPts val="0"/>
              </a:spcAft>
              <a:buClr>
                <a:schemeClr val="dk2"/>
              </a:buClr>
              <a:buFont typeface="Questrial"/>
              <a:buNone/>
              <a:defRPr sz="4400" b="0" i="0" u="none" strike="noStrike" cap="none">
                <a:solidFill>
                  <a:schemeClr val="dk2"/>
                </a:solidFill>
                <a:latin typeface="Questrial"/>
                <a:ea typeface="Questrial"/>
                <a:cs typeface="Questrial"/>
                <a:sym typeface="Questrial"/>
              </a:defRPr>
            </a:lvl9pPr>
          </a:lstStyle>
          <a:p>
            <a:endParaRPr/>
          </a:p>
        </p:txBody>
      </p:sp>
      <p:sp>
        <p:nvSpPr>
          <p:cNvPr id="126" name="Shape 126"/>
          <p:cNvSpPr txBox="1">
            <a:spLocks noGrp="1"/>
          </p:cNvSpPr>
          <p:nvPr>
            <p:ph type="body" idx="1"/>
          </p:nvPr>
        </p:nvSpPr>
        <p:spPr>
          <a:xfrm>
            <a:off x="457200" y="1828800"/>
            <a:ext cx="8229600" cy="4145100"/>
          </a:xfrm>
          <a:prstGeom prst="rect">
            <a:avLst/>
          </a:prstGeom>
          <a:noFill/>
          <a:ln>
            <a:noFill/>
          </a:ln>
        </p:spPr>
        <p:txBody>
          <a:bodyPr lIns="91425" tIns="91425" rIns="91425" bIns="91425" anchor="t" anchorCtr="0"/>
          <a:lstStyle>
            <a:lvl1pPr marL="342900" marR="0" lvl="0" indent="635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69850" algn="l" rtl="0">
              <a:lnSpc>
                <a:spcPct val="100000"/>
              </a:lnSpc>
              <a:spcBef>
                <a:spcPts val="560"/>
              </a:spcBef>
              <a:spcAft>
                <a:spcPts val="0"/>
              </a:spcAft>
              <a:buClr>
                <a:schemeClr val="accent2"/>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254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254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7" name="Shape 127"/>
          <p:cNvSpPr txBox="1"/>
          <p:nvPr/>
        </p:nvSpPr>
        <p:spPr>
          <a:xfrm>
            <a:off x="0" y="152400"/>
            <a:ext cx="9144000" cy="3699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3"/>
              </a:buClr>
              <a:buSzPct val="25000"/>
              <a:buFont typeface="Arial Narrow"/>
              <a:buNone/>
            </a:pPr>
            <a:r>
              <a:rPr lang="en-US" sz="1800" b="1" i="1" u="none" strike="noStrike" cap="none">
                <a:solidFill>
                  <a:schemeClr val="accent3"/>
                </a:solidFill>
                <a:latin typeface="Arial Narrow"/>
                <a:ea typeface="Arial Narrow"/>
                <a:cs typeface="Arial Narrow"/>
                <a:sym typeface="Arial Narrow"/>
              </a:rPr>
              <a:t>Professional Development to Practice</a:t>
            </a:r>
          </a:p>
        </p:txBody>
      </p:sp>
      <p:sp>
        <p:nvSpPr>
          <p:cNvPr id="128" name="Shape 128"/>
          <p:cNvSpPr/>
          <p:nvPr/>
        </p:nvSpPr>
        <p:spPr>
          <a:xfrm>
            <a:off x="0" y="473075"/>
            <a:ext cx="1447800" cy="139800"/>
          </a:xfrm>
          <a:prstGeom prst="rect">
            <a:avLst/>
          </a:prstGeom>
          <a:solidFill>
            <a:schemeClr val="accent3"/>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sp>
        <p:nvSpPr>
          <p:cNvPr id="129" name="Shape 129"/>
          <p:cNvSpPr/>
          <p:nvPr/>
        </p:nvSpPr>
        <p:spPr>
          <a:xfrm>
            <a:off x="1447800" y="473075"/>
            <a:ext cx="7696200" cy="139800"/>
          </a:xfrm>
          <a:prstGeom prst="rect">
            <a:avLst/>
          </a:prstGeom>
          <a:solidFill>
            <a:schemeClr val="accent2"/>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Arial"/>
              <a:ea typeface="Arial"/>
              <a:cs typeface="Arial"/>
              <a:sym typeface="Arial"/>
            </a:endParaRPr>
          </a:p>
        </p:txBody>
      </p:sp>
      <p:pic>
        <p:nvPicPr>
          <p:cNvPr id="130" name="Shape 130" descr="X:\IHD General Shared\DESE Projects\SPDG\EduSAIL Website\Images\Logos\SAIL logo\header.png"/>
          <p:cNvPicPr preferRelativeResize="0"/>
          <p:nvPr/>
        </p:nvPicPr>
        <p:blipFill rotWithShape="1">
          <a:blip r:embed="rId13">
            <a:alphaModFix/>
          </a:blip>
          <a:srcRect t="31005" r="34378"/>
          <a:stretch/>
        </p:blipFill>
        <p:spPr>
          <a:xfrm>
            <a:off x="53975" y="6080125"/>
            <a:ext cx="2841600" cy="747600"/>
          </a:xfrm>
          <a:prstGeom prst="rect">
            <a:avLst/>
          </a:prstGeom>
          <a:noFill/>
          <a:ln>
            <a:noFill/>
          </a:ln>
        </p:spPr>
      </p:pic>
      <p:cxnSp>
        <p:nvCxnSpPr>
          <p:cNvPr id="131" name="Shape 131"/>
          <p:cNvCxnSpPr/>
          <p:nvPr/>
        </p:nvCxnSpPr>
        <p:spPr>
          <a:xfrm>
            <a:off x="0" y="6019800"/>
            <a:ext cx="9144000" cy="0"/>
          </a:xfrm>
          <a:prstGeom prst="straightConnector1">
            <a:avLst/>
          </a:prstGeom>
          <a:noFill/>
          <a:ln w="38100" cap="flat" cmpd="sng">
            <a:solidFill>
              <a:schemeClr val="dk2"/>
            </a:solidFill>
            <a:prstDash val="solid"/>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70"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4.xml"/><Relationship Id="rId7" Type="http://schemas.openxmlformats.org/officeDocument/2006/relationships/notesSlide" Target="../notesSlides/notesSlide1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4" Type="http://schemas.openxmlformats.org/officeDocument/2006/relationships/tags" Target="../tags/tag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b4Id1CTQpks&amp;feature=youtu.be"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hyperlink" Target="http://creativecommons.org/licenses/by-nc-nd/4.0/"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sD7CZL9PpF4" TargetMode="External"/><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51.xml.rels><?xml version="1.0" encoding="UTF-8" standalone="yes"?>
<Relationships xmlns="http://schemas.openxmlformats.org/package/2006/relationships"><Relationship Id="rId3" Type="http://schemas.openxmlformats.org/officeDocument/2006/relationships/hyperlink" Target="https://youtu.be/zrR-KIoggf4"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edutopia.org/student-engagement-reources"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learningtechno.weebly.com/"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5.xml"/><Relationship Id="rId4" Type="http://schemas.openxmlformats.org/officeDocument/2006/relationships/image" Target="../media/image32.png"/></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71601"/>
            <a:ext cx="8229600" cy="1219199"/>
          </a:xfrm>
        </p:spPr>
        <p:txBody>
          <a:bodyPr/>
          <a:lstStyle/>
          <a:p>
            <a:r>
              <a:rPr lang="en-US" b="1" u="sng" dirty="0">
                <a:latin typeface="Tw Cen MT" panose="020B0602020104020603" pitchFamily="34" charset="0"/>
              </a:rPr>
              <a:t>Hidden Slide #1</a:t>
            </a:r>
          </a:p>
        </p:txBody>
      </p:sp>
      <p:sp>
        <p:nvSpPr>
          <p:cNvPr id="3" name="Content Placeholder 2"/>
          <p:cNvSpPr>
            <a:spLocks noGrp="1"/>
          </p:cNvSpPr>
          <p:nvPr>
            <p:ph idx="1"/>
          </p:nvPr>
        </p:nvSpPr>
        <p:spPr>
          <a:xfrm>
            <a:off x="457200" y="2891466"/>
            <a:ext cx="8229600" cy="1828800"/>
          </a:xfrm>
        </p:spPr>
        <p:txBody>
          <a:bodyPr/>
          <a:lstStyle/>
          <a:p>
            <a:r>
              <a:rPr lang="en-US" dirty="0">
                <a:latin typeface="Tw Cen MT" panose="020B0602020104020603" pitchFamily="34" charset="0"/>
              </a:rPr>
              <a:t> Presenter notes information</a:t>
            </a:r>
          </a:p>
          <a:p>
            <a:r>
              <a:rPr lang="en-US" dirty="0">
                <a:latin typeface="Tw Cen MT" panose="020B0602020104020603" pitchFamily="34" charset="0"/>
              </a:rPr>
              <a:t> Tools and documents</a:t>
            </a:r>
          </a:p>
          <a:p>
            <a:r>
              <a:rPr lang="en-US" dirty="0">
                <a:latin typeface="Tw Cen MT" panose="020B0602020104020603" pitchFamily="34" charset="0"/>
              </a:rPr>
              <a:t> Helpful suggestions</a:t>
            </a:r>
          </a:p>
        </p:txBody>
      </p:sp>
    </p:spTree>
    <p:extLst>
      <p:ext uri="{BB962C8B-B14F-4D97-AF65-F5344CB8AC3E}">
        <p14:creationId xmlns:p14="http://schemas.microsoft.com/office/powerpoint/2010/main" val="245045418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w Cen MT" panose="020B0602020104020603" pitchFamily="34" charset="0"/>
              </a:rPr>
              <a:t>Engaging Student Learners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57200" y="2079889"/>
            <a:ext cx="8610600" cy="4139937"/>
          </a:xfrm>
          <a:prstGeom prst="rect">
            <a:avLst/>
          </a:prstGeom>
        </p:spPr>
      </p:pic>
      <p:sp>
        <p:nvSpPr>
          <p:cNvPr id="5" name="Shape 217"/>
          <p:cNvSpPr txBox="1"/>
          <p:nvPr/>
        </p:nvSpPr>
        <p:spPr>
          <a:xfrm rot="20440826">
            <a:off x="1361776" y="2434489"/>
            <a:ext cx="2289051" cy="2312066"/>
          </a:xfrm>
          <a:prstGeom prst="rect">
            <a:avLst/>
          </a:prstGeom>
          <a:noFill/>
          <a:ln>
            <a:noFill/>
          </a:ln>
        </p:spPr>
        <p:txBody>
          <a:bodyPr lIns="91425" tIns="45700" rIns="91425" bIns="45700" anchor="t" anchorCtr="0">
            <a:noAutofit/>
          </a:bodyPr>
          <a:lstStyle/>
          <a:p>
            <a:pPr marR="0" lvl="0" algn="l" rtl="0">
              <a:lnSpc>
                <a:spcPct val="100000"/>
              </a:lnSpc>
              <a:spcBef>
                <a:spcPts val="0"/>
              </a:spcBef>
              <a:spcAft>
                <a:spcPts val="0"/>
              </a:spcAft>
              <a:buClr>
                <a:schemeClr val="dk1"/>
              </a:buClr>
              <a:buSzPct val="100000"/>
            </a:pPr>
            <a:r>
              <a:rPr lang="en-US" sz="2200" b="1" dirty="0">
                <a:solidFill>
                  <a:schemeClr val="dk1"/>
                </a:solidFill>
                <a:latin typeface="Tw Cen MT" panose="020B0602020104020603" pitchFamily="34" charset="0"/>
                <a:ea typeface="Calibri"/>
                <a:cs typeface="Calibri"/>
                <a:sym typeface="Calibri"/>
              </a:rPr>
              <a:t>1</a:t>
            </a:r>
            <a:r>
              <a:rPr lang="en-US" sz="2100" b="1" dirty="0">
                <a:solidFill>
                  <a:schemeClr val="dk1"/>
                </a:solidFill>
                <a:latin typeface="Tw Cen MT" panose="020B0602020104020603" pitchFamily="34" charset="0"/>
                <a:ea typeface="Calibri"/>
                <a:cs typeface="Calibri"/>
                <a:sym typeface="Calibri"/>
              </a:rPr>
              <a:t>. </a:t>
            </a:r>
            <a:r>
              <a:rPr lang="en-US" sz="2100" dirty="0">
                <a:solidFill>
                  <a:schemeClr val="dk1"/>
                </a:solidFill>
                <a:latin typeface="Tw Cen MT" panose="020B0602020104020603" pitchFamily="34" charset="0"/>
                <a:ea typeface="Calibri"/>
                <a:cs typeface="Calibri"/>
                <a:sym typeface="Calibri"/>
              </a:rPr>
              <a:t>Define Engagement with </a:t>
            </a:r>
            <a:r>
              <a:rPr lang="en-US" sz="2100" dirty="0" err="1">
                <a:solidFill>
                  <a:schemeClr val="dk1"/>
                </a:solidFill>
                <a:latin typeface="Tw Cen MT" panose="020B0602020104020603" pitchFamily="34" charset="0"/>
                <a:ea typeface="Calibri"/>
                <a:cs typeface="Calibri"/>
                <a:sym typeface="Calibri"/>
              </a:rPr>
              <a:t>Schlechty’s</a:t>
            </a:r>
            <a:r>
              <a:rPr lang="en-US" sz="2100" dirty="0">
                <a:solidFill>
                  <a:schemeClr val="dk1"/>
                </a:solidFill>
                <a:latin typeface="Tw Cen MT" panose="020B0602020104020603" pitchFamily="34" charset="0"/>
                <a:ea typeface="Calibri"/>
                <a:cs typeface="Calibri"/>
                <a:sym typeface="Calibri"/>
              </a:rPr>
              <a:t> Design Qualities</a:t>
            </a:r>
          </a:p>
          <a:p>
            <a:pPr marR="0" lvl="0" algn="l" rtl="0">
              <a:lnSpc>
                <a:spcPct val="100000"/>
              </a:lnSpc>
              <a:spcBef>
                <a:spcPts val="0"/>
              </a:spcBef>
              <a:spcAft>
                <a:spcPts val="0"/>
              </a:spcAft>
              <a:buClr>
                <a:schemeClr val="dk1"/>
              </a:buClr>
              <a:buSzPct val="100000"/>
            </a:pPr>
            <a:endParaRPr lang="en-US" sz="2100" dirty="0">
              <a:solidFill>
                <a:schemeClr val="dk1"/>
              </a:solidFill>
              <a:latin typeface="Tw Cen MT" panose="020B0602020104020603" pitchFamily="34" charset="0"/>
              <a:ea typeface="Calibri"/>
              <a:cs typeface="Calibri"/>
              <a:sym typeface="Calibri"/>
            </a:endParaRPr>
          </a:p>
          <a:p>
            <a:pPr marR="0" lvl="0" algn="l" rtl="0">
              <a:lnSpc>
                <a:spcPct val="100000"/>
              </a:lnSpc>
              <a:spcBef>
                <a:spcPts val="0"/>
              </a:spcBef>
              <a:spcAft>
                <a:spcPts val="0"/>
              </a:spcAft>
              <a:buClr>
                <a:schemeClr val="dk1"/>
              </a:buClr>
              <a:buSzPct val="100000"/>
            </a:pPr>
            <a:r>
              <a:rPr lang="en-US" sz="2100" b="1" dirty="0">
                <a:solidFill>
                  <a:schemeClr val="dk1"/>
                </a:solidFill>
                <a:latin typeface="Tw Cen MT" panose="020B0602020104020603" pitchFamily="34" charset="0"/>
                <a:ea typeface="Calibri"/>
                <a:cs typeface="Calibri"/>
                <a:sym typeface="Calibri"/>
              </a:rPr>
              <a:t>2.</a:t>
            </a:r>
            <a:r>
              <a:rPr lang="en-US" sz="2100" dirty="0">
                <a:solidFill>
                  <a:schemeClr val="dk1"/>
                </a:solidFill>
                <a:latin typeface="Tw Cen MT" panose="020B0602020104020603" pitchFamily="34" charset="0"/>
                <a:ea typeface="Calibri"/>
                <a:cs typeface="Calibri"/>
                <a:sym typeface="Calibri"/>
              </a:rPr>
              <a:t> Define and Clarify Motivation</a:t>
            </a:r>
          </a:p>
        </p:txBody>
      </p:sp>
      <p:sp>
        <p:nvSpPr>
          <p:cNvPr id="6" name="Shape 218"/>
          <p:cNvSpPr txBox="1"/>
          <p:nvPr/>
        </p:nvSpPr>
        <p:spPr>
          <a:xfrm rot="20198535">
            <a:off x="4515070" y="2322017"/>
            <a:ext cx="2350489" cy="236922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2200" b="1" dirty="0">
                <a:solidFill>
                  <a:schemeClr val="dk1"/>
                </a:solidFill>
                <a:latin typeface="Tw Cen MT" panose="020B0602020104020603" pitchFamily="34" charset="0"/>
                <a:ea typeface="Calibri"/>
                <a:cs typeface="Calibri"/>
                <a:sym typeface="Calibri"/>
              </a:rPr>
              <a:t>3</a:t>
            </a:r>
            <a:r>
              <a:rPr lang="en-US" sz="2100" b="1" dirty="0">
                <a:solidFill>
                  <a:schemeClr val="dk1"/>
                </a:solidFill>
                <a:latin typeface="Tw Cen MT" panose="020B0602020104020603" pitchFamily="34" charset="0"/>
                <a:ea typeface="Calibri"/>
                <a:cs typeface="Calibri"/>
                <a:sym typeface="Calibri"/>
              </a:rPr>
              <a:t>.</a:t>
            </a:r>
            <a:r>
              <a:rPr lang="en-US" sz="2100" dirty="0">
                <a:solidFill>
                  <a:schemeClr val="dk1"/>
                </a:solidFill>
                <a:latin typeface="Tw Cen MT" panose="020B0602020104020603" pitchFamily="34" charset="0"/>
                <a:ea typeface="Calibri"/>
                <a:cs typeface="Calibri"/>
                <a:sym typeface="Calibri"/>
              </a:rPr>
              <a:t> Identify the Qualities of Engagement</a:t>
            </a:r>
          </a:p>
          <a:p>
            <a:pPr marL="0" marR="0" lvl="0" indent="0" algn="l" rtl="0">
              <a:lnSpc>
                <a:spcPct val="100000"/>
              </a:lnSpc>
              <a:spcBef>
                <a:spcPts val="0"/>
              </a:spcBef>
              <a:spcAft>
                <a:spcPts val="0"/>
              </a:spcAft>
              <a:buClr>
                <a:schemeClr val="dk1"/>
              </a:buClr>
              <a:buSzPct val="25000"/>
              <a:buFont typeface="Calibri"/>
              <a:buNone/>
            </a:pPr>
            <a:endParaRPr lang="en-US" sz="2100" dirty="0">
              <a:solidFill>
                <a:schemeClr val="dk1"/>
              </a:solidFill>
              <a:latin typeface="Tw Cen MT" panose="020B0602020104020603" pitchFamily="34" charset="0"/>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2100" b="1" dirty="0">
                <a:solidFill>
                  <a:schemeClr val="dk1"/>
                </a:solidFill>
                <a:latin typeface="Tw Cen MT" panose="020B0602020104020603" pitchFamily="34" charset="0"/>
                <a:ea typeface="Calibri"/>
                <a:cs typeface="Calibri"/>
                <a:sym typeface="Calibri"/>
              </a:rPr>
              <a:t>4. </a:t>
            </a:r>
            <a:r>
              <a:rPr lang="en-US" sz="2100" dirty="0">
                <a:solidFill>
                  <a:schemeClr val="dk1"/>
                </a:solidFill>
                <a:latin typeface="Tw Cen MT" panose="020B0602020104020603" pitchFamily="34" charset="0"/>
                <a:ea typeface="Calibri"/>
                <a:cs typeface="Calibri"/>
                <a:sym typeface="Calibri"/>
              </a:rPr>
              <a:t>Enhance lessons using strategies for engaging students</a:t>
            </a:r>
          </a:p>
        </p:txBody>
      </p:sp>
    </p:spTree>
    <p:extLst>
      <p:ext uri="{BB962C8B-B14F-4D97-AF65-F5344CB8AC3E}">
        <p14:creationId xmlns:p14="http://schemas.microsoft.com/office/powerpoint/2010/main" val="29478123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279" y="0"/>
            <a:ext cx="5301442" cy="6858000"/>
          </a:xfrm>
          <a:prstGeom prst="rect">
            <a:avLst/>
          </a:prstGeom>
        </p:spPr>
      </p:pic>
    </p:spTree>
    <p:extLst>
      <p:ext uri="{BB962C8B-B14F-4D97-AF65-F5344CB8AC3E}">
        <p14:creationId xmlns:p14="http://schemas.microsoft.com/office/powerpoint/2010/main" val="20571598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754062"/>
            <a:ext cx="8229600" cy="1096961"/>
          </a:xfrm>
        </p:spPr>
        <p:txBody>
          <a:bodyPr/>
          <a:lstStyle/>
          <a:p>
            <a:r>
              <a:rPr lang="en-US" dirty="0">
                <a:latin typeface="Tw Cen MT" panose="020B0602020104020603" pitchFamily="34" charset="0"/>
              </a:rPr>
              <a:t>Hattie’s “Barometer of Influence”</a:t>
            </a:r>
          </a:p>
        </p:txBody>
      </p:sp>
      <p:pic>
        <p:nvPicPr>
          <p:cNvPr id="5" name="Content Placeholder 4"/>
          <p:cNvPicPr>
            <a:picLocks noGrp="1" noChangeAspect="1"/>
          </p:cNvPicPr>
          <p:nvPr>
            <p:ph idx="1"/>
          </p:nvPr>
        </p:nvPicPr>
        <p:blipFill>
          <a:blip r:embed="rId8">
            <a:extLst>
              <a:ext uri="{28A0092B-C50C-407E-A947-70E740481C1C}">
                <a14:useLocalDpi xmlns:a14="http://schemas.microsoft.com/office/drawing/2010/main" val="0"/>
              </a:ext>
            </a:extLst>
          </a:blip>
          <a:stretch>
            <a:fillRect/>
          </a:stretch>
        </p:blipFill>
        <p:spPr>
          <a:xfrm>
            <a:off x="1401787" y="2398570"/>
            <a:ext cx="6340426" cy="3127660"/>
          </a:xfrm>
        </p:spPr>
      </p:pic>
      <p:sp>
        <p:nvSpPr>
          <p:cNvPr id="34" name="TextBox 33"/>
          <p:cNvSpPr txBox="1"/>
          <p:nvPr>
            <p:custDataLst>
              <p:tags r:id="rId1"/>
            </p:custDataLst>
          </p:nvPr>
        </p:nvSpPr>
        <p:spPr>
          <a:xfrm rot="17166523">
            <a:off x="379857" y="4625315"/>
            <a:ext cx="1297771" cy="401784"/>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0000"/>
                </a:solidFill>
                <a:effectLst/>
                <a:uLnTx/>
                <a:uFillTx/>
                <a:latin typeface="Tw Cen MT" panose="020B0602020104020603" pitchFamily="34" charset="0"/>
              </a:rPr>
              <a:t>Negative</a:t>
            </a:r>
            <a:endParaRPr kumimoji="0" lang="en-US" sz="1800" b="0" i="0" u="none" strike="noStrike" kern="0" cap="none" spc="0" normalizeH="0" baseline="0" noProof="0" dirty="0">
              <a:ln>
                <a:noFill/>
              </a:ln>
              <a:solidFill>
                <a:srgbClr val="FF0000"/>
              </a:solidFill>
              <a:effectLst/>
              <a:uLnTx/>
              <a:uFillTx/>
              <a:latin typeface="Tw Cen MT" panose="020B0602020104020603" pitchFamily="34" charset="0"/>
            </a:endParaRPr>
          </a:p>
        </p:txBody>
      </p:sp>
      <p:sp>
        <p:nvSpPr>
          <p:cNvPr id="35" name="TextBox 34"/>
          <p:cNvSpPr txBox="1"/>
          <p:nvPr>
            <p:custDataLst>
              <p:tags r:id="rId2"/>
            </p:custDataLst>
          </p:nvPr>
        </p:nvSpPr>
        <p:spPr>
          <a:xfrm rot="18794767">
            <a:off x="1202289" y="2924006"/>
            <a:ext cx="1297771" cy="4017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B050"/>
                </a:solidFill>
                <a:effectLst/>
                <a:uLnTx/>
                <a:uFillTx/>
                <a:latin typeface="Tw Cen MT" panose="020B0602020104020603" pitchFamily="34" charset="0"/>
              </a:rPr>
              <a:t>Low</a:t>
            </a:r>
            <a:endParaRPr kumimoji="0" lang="en-US" sz="1800" b="0" i="0" u="none" strike="noStrike" kern="0" cap="none" spc="0" normalizeH="0" baseline="0" noProof="0" dirty="0">
              <a:ln>
                <a:noFill/>
              </a:ln>
              <a:solidFill>
                <a:srgbClr val="00B050"/>
              </a:solidFill>
              <a:effectLst/>
              <a:uLnTx/>
              <a:uFillTx/>
              <a:latin typeface="Tw Cen MT" panose="020B0602020104020603" pitchFamily="34" charset="0"/>
            </a:endParaRPr>
          </a:p>
        </p:txBody>
      </p:sp>
      <p:sp>
        <p:nvSpPr>
          <p:cNvPr id="36" name="TextBox 35"/>
          <p:cNvSpPr txBox="1"/>
          <p:nvPr>
            <p:custDataLst>
              <p:tags r:id="rId3"/>
            </p:custDataLst>
          </p:nvPr>
        </p:nvSpPr>
        <p:spPr>
          <a:xfrm>
            <a:off x="3352800" y="1873827"/>
            <a:ext cx="1989490" cy="40343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B04700"/>
                </a:solidFill>
                <a:effectLst/>
                <a:uLnTx/>
                <a:uFillTx/>
                <a:latin typeface="Tw Cen MT" panose="020B0602020104020603" pitchFamily="34" charset="0"/>
              </a:rPr>
              <a:t>Medium</a:t>
            </a:r>
            <a:endParaRPr kumimoji="0" lang="en-US" sz="1800" b="0" i="0" u="none" strike="noStrike" kern="0" cap="none" spc="0" normalizeH="0" baseline="0" noProof="0" dirty="0">
              <a:ln>
                <a:noFill/>
              </a:ln>
              <a:solidFill>
                <a:srgbClr val="B04700"/>
              </a:solidFill>
              <a:effectLst/>
              <a:uLnTx/>
              <a:uFillTx/>
              <a:latin typeface="Tw Cen MT" panose="020B0602020104020603" pitchFamily="34" charset="0"/>
            </a:endParaRPr>
          </a:p>
        </p:txBody>
      </p:sp>
      <p:sp>
        <p:nvSpPr>
          <p:cNvPr id="37" name="TextBox 36"/>
          <p:cNvSpPr txBox="1"/>
          <p:nvPr>
            <p:custDataLst>
              <p:tags r:id="rId4"/>
            </p:custDataLst>
          </p:nvPr>
        </p:nvSpPr>
        <p:spPr>
          <a:xfrm rot="3179846">
            <a:off x="6683880" y="3219659"/>
            <a:ext cx="1297771" cy="40178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70C0"/>
                </a:solidFill>
                <a:effectLst/>
                <a:uLnTx/>
                <a:uFillTx/>
                <a:latin typeface="Tw Cen MT" panose="020B0602020104020603" pitchFamily="34" charset="0"/>
              </a:rPr>
              <a:t>High</a:t>
            </a:r>
            <a:endParaRPr kumimoji="0" lang="en-US" sz="1800" b="0" i="0" u="none" strike="noStrike" kern="0" cap="none" spc="0" normalizeH="0" baseline="0" noProof="0" dirty="0">
              <a:ln>
                <a:noFill/>
              </a:ln>
              <a:solidFill>
                <a:srgbClr val="0070C0"/>
              </a:solidFill>
              <a:effectLst/>
              <a:uLnTx/>
              <a:uFillTx/>
              <a:latin typeface="Tw Cen MT" panose="020B0602020104020603" pitchFamily="34" charset="0"/>
            </a:endParaRPr>
          </a:p>
        </p:txBody>
      </p:sp>
      <p:sp>
        <p:nvSpPr>
          <p:cNvPr id="38" name="TextBox 37"/>
          <p:cNvSpPr txBox="1"/>
          <p:nvPr>
            <p:custDataLst>
              <p:tags r:id="rId5"/>
            </p:custDataLst>
          </p:nvPr>
        </p:nvSpPr>
        <p:spPr>
          <a:xfrm>
            <a:off x="7244135" y="6268303"/>
            <a:ext cx="1620066" cy="369332"/>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w Cen MT" panose="020B0602020104020603" pitchFamily="34" charset="0"/>
              </a:rPr>
              <a:t>(Hattie, 2012)</a:t>
            </a:r>
          </a:p>
        </p:txBody>
      </p:sp>
      <p:sp>
        <p:nvSpPr>
          <p:cNvPr id="39" name="TextBox 38"/>
          <p:cNvSpPr txBox="1"/>
          <p:nvPr/>
        </p:nvSpPr>
        <p:spPr>
          <a:xfrm>
            <a:off x="6861844" y="2089608"/>
            <a:ext cx="2027749" cy="52757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sysClr val="windowText" lastClr="000000"/>
                </a:solidFill>
                <a:effectLst/>
                <a:uLnTx/>
                <a:uFillTx/>
                <a:latin typeface="Tw Cen MT" panose="020B0602020104020603" pitchFamily="34" charset="0"/>
              </a:rPr>
              <a:t>hp</a:t>
            </a:r>
            <a:r>
              <a:rPr kumimoji="0" lang="en-US" sz="2800" b="0" i="0" u="none" strike="noStrike" kern="0" cap="none" spc="0" normalizeH="0" baseline="0" noProof="0" dirty="0">
                <a:ln>
                  <a:noFill/>
                </a:ln>
                <a:solidFill>
                  <a:sysClr val="windowText" lastClr="000000"/>
                </a:solidFill>
                <a:effectLst/>
                <a:uLnTx/>
                <a:uFillTx/>
                <a:latin typeface="Tw Cen MT" panose="020B0602020104020603" pitchFamily="34" charset="0"/>
              </a:rPr>
              <a:t>= 0.40</a:t>
            </a:r>
          </a:p>
        </p:txBody>
      </p:sp>
      <p:cxnSp>
        <p:nvCxnSpPr>
          <p:cNvPr id="40" name="Straight Arrow Connector 39"/>
          <p:cNvCxnSpPr/>
          <p:nvPr/>
        </p:nvCxnSpPr>
        <p:spPr>
          <a:xfrm flipV="1">
            <a:off x="4343400" y="2781438"/>
            <a:ext cx="0" cy="2723918"/>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2087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207" y="2514600"/>
            <a:ext cx="6340426" cy="3127660"/>
          </a:xfrm>
          <a:prstGeom prst="rect">
            <a:avLst/>
          </a:prstGeom>
        </p:spPr>
      </p:pic>
      <p:sp>
        <p:nvSpPr>
          <p:cNvPr id="233" name="Shape 233"/>
          <p:cNvSpPr txBox="1">
            <a:spLocks noGrp="1"/>
          </p:cNvSpPr>
          <p:nvPr>
            <p:ph type="title"/>
          </p:nvPr>
        </p:nvSpPr>
        <p:spPr>
          <a:xfrm>
            <a:off x="457200" y="527205"/>
            <a:ext cx="8229600" cy="167355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Engaging Student Learners</a:t>
            </a:r>
            <a:br>
              <a:rPr lang="en-US" sz="4400" b="0" i="0" u="none" strike="noStrike" cap="none" dirty="0">
                <a:solidFill>
                  <a:schemeClr val="accent2"/>
                </a:solidFill>
                <a:latin typeface="Tw Cen MT" panose="020B0602020104020603" pitchFamily="34" charset="0"/>
                <a:sym typeface="Questrial"/>
              </a:rPr>
            </a:br>
            <a:r>
              <a:rPr lang="en-US" sz="2000" b="0" i="0" u="none" strike="noStrike" cap="none" dirty="0">
                <a:solidFill>
                  <a:schemeClr val="accent2"/>
                </a:solidFill>
                <a:latin typeface="Tw Cen MT" panose="020B0602020104020603" pitchFamily="34" charset="0"/>
                <a:sym typeface="Questrial"/>
              </a:rPr>
              <a:t>(.4</a:t>
            </a:r>
            <a:r>
              <a:rPr lang="en-US" sz="2000" dirty="0">
                <a:latin typeface="Tw Cen MT" panose="020B0602020104020603" pitchFamily="34" charset="0"/>
              </a:rPr>
              <a:t>5</a:t>
            </a:r>
            <a:r>
              <a:rPr lang="en-US" sz="2000" b="0" i="0" u="none" strike="noStrike" cap="none" dirty="0">
                <a:solidFill>
                  <a:schemeClr val="accent2"/>
                </a:solidFill>
                <a:latin typeface="Tw Cen MT" panose="020B0602020104020603" pitchFamily="34" charset="0"/>
                <a:sym typeface="Questrial"/>
              </a:rPr>
              <a:t> Effect Size)</a:t>
            </a:r>
          </a:p>
        </p:txBody>
      </p:sp>
      <p:cxnSp>
        <p:nvCxnSpPr>
          <p:cNvPr id="235" name="Shape 235"/>
          <p:cNvCxnSpPr>
            <a:cxnSpLocks/>
          </p:cNvCxnSpPr>
          <p:nvPr/>
        </p:nvCxnSpPr>
        <p:spPr>
          <a:xfrm flipV="1">
            <a:off x="4308529" y="2748368"/>
            <a:ext cx="415871" cy="2893892"/>
          </a:xfrm>
          <a:prstGeom prst="straightConnector1">
            <a:avLst/>
          </a:prstGeom>
          <a:noFill/>
          <a:ln w="57150" cap="flat" cmpd="sng">
            <a:solidFill>
              <a:schemeClr val="dk1"/>
            </a:solidFill>
            <a:prstDash val="solid"/>
            <a:round/>
            <a:headEnd type="none" w="med" len="med"/>
            <a:tailEnd type="stealth" w="lg" len="lg"/>
          </a:ln>
        </p:spPr>
      </p:cxnSp>
      <p:sp>
        <p:nvSpPr>
          <p:cNvPr id="236" name="Shape 236"/>
          <p:cNvSpPr txBox="1"/>
          <p:nvPr/>
        </p:nvSpPr>
        <p:spPr>
          <a:xfrm>
            <a:off x="6880485" y="6201400"/>
            <a:ext cx="1806315"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(Hattie, 2015)</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Shape 275"/>
          <p:cNvSpPr txBox="1">
            <a:spLocks noGrp="1"/>
          </p:cNvSpPr>
          <p:nvPr>
            <p:ph type="title"/>
          </p:nvPr>
        </p:nvSpPr>
        <p:spPr>
          <a:xfrm>
            <a:off x="533400" y="579449"/>
            <a:ext cx="8229600" cy="1902493"/>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Engaging Student Learners and</a:t>
            </a:r>
            <a:br>
              <a:rPr lang="en-US" dirty="0">
                <a:latin typeface="Tw Cen MT" panose="020B0602020104020603" pitchFamily="34" charset="0"/>
              </a:rPr>
            </a:br>
            <a:r>
              <a:rPr lang="en-US" dirty="0">
                <a:latin typeface="Tw Cen MT" panose="020B0602020104020603" pitchFamily="34" charset="0"/>
              </a:rPr>
              <a:t>Missouri Teaching Standards</a:t>
            </a:r>
          </a:p>
        </p:txBody>
      </p:sp>
      <p:sp>
        <p:nvSpPr>
          <p:cNvPr id="276" name="Shape 276"/>
          <p:cNvSpPr txBox="1">
            <a:spLocks noGrp="1"/>
          </p:cNvSpPr>
          <p:nvPr>
            <p:ph type="body" idx="1"/>
          </p:nvPr>
        </p:nvSpPr>
        <p:spPr>
          <a:xfrm>
            <a:off x="533400" y="2772228"/>
            <a:ext cx="8229600" cy="2676115"/>
          </a:xfrm>
          <a:prstGeom prst="rect">
            <a:avLst/>
          </a:prstGeom>
          <a:noFill/>
          <a:ln>
            <a:noFill/>
          </a:ln>
        </p:spPr>
        <p:txBody>
          <a:bodyPr lIns="91425" tIns="45700" rIns="91425" bIns="45700" anchor="t" anchorCtr="0">
            <a:noAutofit/>
          </a:bodyPr>
          <a:lstStyle/>
          <a:p>
            <a:pPr indent="-342900">
              <a:spcBef>
                <a:spcPts val="0"/>
              </a:spcBef>
            </a:pPr>
            <a:r>
              <a:rPr lang="en-US" sz="2800" b="1" dirty="0">
                <a:latin typeface="Tw Cen MT" panose="020B0602020104020603" pitchFamily="34" charset="0"/>
                <a:ea typeface="Arial"/>
                <a:cs typeface="Arial"/>
                <a:sym typeface="Arial"/>
              </a:rPr>
              <a:t> Standard 1: </a:t>
            </a:r>
            <a:r>
              <a:rPr lang="en-US" sz="2800" dirty="0">
                <a:latin typeface="Tw Cen MT" panose="020B0602020104020603" pitchFamily="34" charset="0"/>
                <a:ea typeface="Arial"/>
                <a:cs typeface="Arial"/>
                <a:sym typeface="Arial"/>
              </a:rPr>
              <a:t>Content knowledge aligned with appropriate instruction.</a:t>
            </a:r>
          </a:p>
          <a:p>
            <a:pPr indent="-342900">
              <a:spcBef>
                <a:spcPts val="0"/>
              </a:spcBef>
            </a:pPr>
            <a:endParaRPr lang="en-US" sz="2800" dirty="0">
              <a:latin typeface="Tw Cen MT" panose="020B0602020104020603" pitchFamily="34" charset="0"/>
              <a:ea typeface="Arial"/>
              <a:cs typeface="Arial"/>
              <a:sym typeface="Arial"/>
            </a:endParaRPr>
          </a:p>
          <a:p>
            <a:pPr indent="-342900">
              <a:spcBef>
                <a:spcPts val="0"/>
              </a:spcBef>
            </a:pPr>
            <a:r>
              <a:rPr lang="en-US" sz="2800" b="1" dirty="0">
                <a:latin typeface="Tw Cen MT" panose="020B0602020104020603" pitchFamily="34" charset="0"/>
                <a:ea typeface="Arial"/>
                <a:cs typeface="Arial"/>
                <a:sym typeface="Arial"/>
              </a:rPr>
              <a:t> Standard 4:</a:t>
            </a:r>
            <a:r>
              <a:rPr lang="en-US" sz="2800" dirty="0">
                <a:latin typeface="Tw Cen MT" panose="020B0602020104020603" pitchFamily="34" charset="0"/>
                <a:ea typeface="Arial"/>
                <a:cs typeface="Arial"/>
                <a:sym typeface="Arial"/>
              </a:rPr>
              <a:t> Critical Thinking</a:t>
            </a:r>
          </a:p>
          <a:p>
            <a:pPr indent="-342900">
              <a:spcBef>
                <a:spcPts val="0"/>
              </a:spcBef>
            </a:pPr>
            <a:endParaRPr lang="en-US" sz="2800" dirty="0">
              <a:latin typeface="Tw Cen MT" panose="020B0602020104020603" pitchFamily="34" charset="0"/>
              <a:ea typeface="Arial"/>
              <a:cs typeface="Arial"/>
              <a:sym typeface="Arial"/>
            </a:endParaRPr>
          </a:p>
          <a:p>
            <a:pPr indent="-342900">
              <a:spcBef>
                <a:spcPts val="0"/>
              </a:spcBef>
            </a:pPr>
            <a:r>
              <a:rPr lang="en-US" sz="2800" b="1" dirty="0">
                <a:latin typeface="Tw Cen MT" panose="020B0602020104020603" pitchFamily="34" charset="0"/>
                <a:ea typeface="Arial"/>
                <a:cs typeface="Arial"/>
                <a:sym typeface="Arial"/>
              </a:rPr>
              <a:t> Standard 5:</a:t>
            </a:r>
            <a:r>
              <a:rPr lang="en-US" sz="2800" dirty="0">
                <a:latin typeface="Tw Cen MT" panose="020B0602020104020603" pitchFamily="34" charset="0"/>
                <a:ea typeface="Arial"/>
                <a:cs typeface="Arial"/>
                <a:sym typeface="Arial"/>
              </a:rPr>
              <a:t> Positive Classroom Environment</a:t>
            </a:r>
          </a:p>
        </p:txBody>
      </p:sp>
      <p:sp>
        <p:nvSpPr>
          <p:cNvPr id="5" name="TextBox 4"/>
          <p:cNvSpPr txBox="1"/>
          <p:nvPr/>
        </p:nvSpPr>
        <p:spPr>
          <a:xfrm>
            <a:off x="5276850" y="6080770"/>
            <a:ext cx="3638550" cy="646331"/>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(Missouri Department of Elementary and Secondary Education, 2013)</a:t>
            </a:r>
          </a:p>
        </p:txBody>
      </p:sp>
    </p:spTree>
    <p:extLst>
      <p:ext uri="{BB962C8B-B14F-4D97-AF65-F5344CB8AC3E}">
        <p14:creationId xmlns:p14="http://schemas.microsoft.com/office/powerpoint/2010/main" val="2509848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 grpId="0"/>
      <p:bldP spid="27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457200" y="1332994"/>
            <a:ext cx="8229600" cy="1693367"/>
          </a:xfrm>
          <a:prstGeom prst="rect">
            <a:avLst/>
          </a:prstGeom>
          <a:solidFill>
            <a:schemeClr val="lt1"/>
          </a:solidFill>
          <a:ln>
            <a:noFill/>
          </a:ln>
        </p:spPr>
        <p:txBody>
          <a:bodyPr lIns="91425" tIns="45700" rIns="91425" bIns="45700" anchor="ctr" anchorCtr="0">
            <a:noAutofit/>
          </a:bodyPr>
          <a:lstStyle/>
          <a:p>
            <a:pPr>
              <a:buSzPct val="25000"/>
            </a:pPr>
            <a:r>
              <a:rPr lang="en-US" dirty="0">
                <a:latin typeface="Tw Cen MT" panose="020B0602020104020603" pitchFamily="34" charset="0"/>
              </a:rPr>
              <a:t>Essential Question</a:t>
            </a:r>
            <a:br>
              <a:rPr lang="en-US" dirty="0">
                <a:latin typeface="Tw Cen MT" panose="020B0602020104020603" pitchFamily="34" charset="0"/>
              </a:rPr>
            </a:br>
            <a:r>
              <a:rPr lang="en-US" dirty="0">
                <a:latin typeface="Tw Cen MT" panose="020B0602020104020603" pitchFamily="34" charset="0"/>
              </a:rPr>
              <a:t>Pre-Assessment</a:t>
            </a:r>
          </a:p>
        </p:txBody>
      </p:sp>
      <p:sp>
        <p:nvSpPr>
          <p:cNvPr id="250" name="Shape 250"/>
          <p:cNvSpPr txBox="1">
            <a:spLocks noGrp="1"/>
          </p:cNvSpPr>
          <p:nvPr>
            <p:ph type="body" idx="1"/>
          </p:nvPr>
        </p:nvSpPr>
        <p:spPr>
          <a:xfrm>
            <a:off x="457200" y="3338276"/>
            <a:ext cx="8229600" cy="1753269"/>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None/>
            </a:pPr>
            <a:r>
              <a:rPr lang="en-US" sz="4800" b="0" i="0" u="none" strike="noStrike" cap="none" dirty="0">
                <a:solidFill>
                  <a:schemeClr val="dk1"/>
                </a:solidFill>
                <a:latin typeface="Tw Cen MT" panose="020B0602020104020603" pitchFamily="34" charset="0"/>
                <a:sym typeface="Questrial"/>
              </a:rPr>
              <a:t>How do teachers effectively engage students?</a:t>
            </a:r>
          </a:p>
        </p:txBody>
      </p:sp>
      <p:grpSp>
        <p:nvGrpSpPr>
          <p:cNvPr id="251" name="Shape 251"/>
          <p:cNvGrpSpPr/>
          <p:nvPr/>
        </p:nvGrpSpPr>
        <p:grpSpPr>
          <a:xfrm>
            <a:off x="8001000" y="152400"/>
            <a:ext cx="1151858" cy="914400"/>
            <a:chOff x="4917637" y="2238266"/>
            <a:chExt cx="1151858" cy="914400"/>
          </a:xfrm>
        </p:grpSpPr>
        <p:sp>
          <p:nvSpPr>
            <p:cNvPr id="252" name="Shape 252"/>
            <p:cNvSpPr/>
            <p:nvPr/>
          </p:nvSpPr>
          <p:spPr>
            <a:xfrm>
              <a:off x="4986596" y="2238266"/>
              <a:ext cx="914400" cy="914400"/>
            </a:xfrm>
            <a:prstGeom prst="rect">
              <a:avLst/>
            </a:prstGeom>
            <a:solidFill>
              <a:schemeClr val="lt1"/>
            </a:solidFill>
            <a:ln w="38100" cap="flat" cmpd="sng">
              <a:solidFill>
                <a:srgbClr val="2C7DB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 Cen MT" panose="020B0602020104020603" pitchFamily="34" charset="0"/>
                <a:sym typeface="Arial"/>
              </a:endParaRPr>
            </a:p>
          </p:txBody>
        </p:sp>
        <p:pic>
          <p:nvPicPr>
            <p:cNvPr id="253" name="Shape 253" descr="C:\Users\dayad\Desktop\moedusail graphics\icons not buttons\essential questions.png"/>
            <p:cNvPicPr preferRelativeResize="0"/>
            <p:nvPr/>
          </p:nvPicPr>
          <p:blipFill rotWithShape="1">
            <a:blip r:embed="rId3">
              <a:alphaModFix/>
            </a:blip>
            <a:srcRect/>
            <a:stretch/>
          </p:blipFill>
          <p:spPr>
            <a:xfrm>
              <a:off x="4917637" y="2283986"/>
              <a:ext cx="1151858" cy="822960"/>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457200" y="700876"/>
            <a:ext cx="8229600" cy="677981"/>
          </a:xfrm>
          <a:prstGeom prst="rect">
            <a:avLst/>
          </a:prstGeom>
          <a:solidFill>
            <a:schemeClr val="lt1"/>
          </a:solidFill>
          <a:ln>
            <a:noFill/>
          </a:ln>
        </p:spPr>
        <p:txBody>
          <a:bodyPr lIns="91425" tIns="45700" rIns="91425" bIns="45700" anchor="ctr" anchorCtr="0">
            <a:noAutofit/>
          </a:bodyPr>
          <a:lstStyle/>
          <a:p>
            <a:pPr>
              <a:buSzPct val="25000"/>
            </a:pPr>
            <a:r>
              <a:rPr lang="en-US" dirty="0">
                <a:latin typeface="Tw Cen MT" panose="020B0602020104020603" pitchFamily="34" charset="0"/>
              </a:rPr>
              <a:t>Guiding Questions</a:t>
            </a:r>
          </a:p>
        </p:txBody>
      </p:sp>
      <p:sp>
        <p:nvSpPr>
          <p:cNvPr id="260" name="Shape 260"/>
          <p:cNvSpPr txBox="1">
            <a:spLocks noGrp="1"/>
          </p:cNvSpPr>
          <p:nvPr>
            <p:ph type="body" idx="1"/>
          </p:nvPr>
        </p:nvSpPr>
        <p:spPr>
          <a:xfrm>
            <a:off x="566058" y="1600200"/>
            <a:ext cx="7939314" cy="4292600"/>
          </a:xfrm>
          <a:prstGeom prst="rect">
            <a:avLst/>
          </a:prstGeom>
          <a:solidFill>
            <a:schemeClr val="lt1"/>
          </a:solid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What connects student motivation and engagement?</a:t>
            </a:r>
          </a:p>
          <a:p>
            <a:pPr marL="342900" marR="0" lvl="0" indent="-342900" algn="l" rtl="0">
              <a:lnSpc>
                <a:spcPct val="90000"/>
              </a:lnSpc>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What are components of high student engagement?</a:t>
            </a:r>
          </a:p>
          <a:p>
            <a:pPr marL="342900" marR="0" lvl="0" indent="-342900" algn="l" rtl="0">
              <a:lnSpc>
                <a:spcPct val="90000"/>
              </a:lnSpc>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What actions, practices, strategies, and techniques promote high engagement for all learners?</a:t>
            </a:r>
          </a:p>
          <a:p>
            <a:pPr marL="342900" marR="0" lvl="0" indent="-342900" algn="l" rtl="0">
              <a:lnSpc>
                <a:spcPct val="90000"/>
              </a:lnSpc>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How can teachers assess lessons and units for engaging qualities?</a:t>
            </a:r>
          </a:p>
        </p:txBody>
      </p:sp>
      <p:grpSp>
        <p:nvGrpSpPr>
          <p:cNvPr id="261" name="Shape 261"/>
          <p:cNvGrpSpPr/>
          <p:nvPr/>
        </p:nvGrpSpPr>
        <p:grpSpPr>
          <a:xfrm>
            <a:off x="8001000" y="152400"/>
            <a:ext cx="1151858" cy="914400"/>
            <a:chOff x="4917637" y="2238266"/>
            <a:chExt cx="1151858" cy="914400"/>
          </a:xfrm>
        </p:grpSpPr>
        <p:sp>
          <p:nvSpPr>
            <p:cNvPr id="262" name="Shape 262"/>
            <p:cNvSpPr/>
            <p:nvPr/>
          </p:nvSpPr>
          <p:spPr>
            <a:xfrm>
              <a:off x="4986596" y="2238266"/>
              <a:ext cx="914400" cy="914400"/>
            </a:xfrm>
            <a:prstGeom prst="rect">
              <a:avLst/>
            </a:prstGeom>
            <a:solidFill>
              <a:schemeClr val="lt1"/>
            </a:solidFill>
            <a:ln w="38100" cap="flat" cmpd="sng">
              <a:solidFill>
                <a:srgbClr val="2C7DB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 Cen MT" panose="020B0602020104020603" pitchFamily="34" charset="0"/>
                <a:sym typeface="Arial"/>
              </a:endParaRPr>
            </a:p>
          </p:txBody>
        </p:sp>
        <p:pic>
          <p:nvPicPr>
            <p:cNvPr id="263" name="Shape 263" descr="C:\Users\dayad\Desktop\moedusail graphics\icons not buttons\essential questions.png"/>
            <p:cNvPicPr preferRelativeResize="0"/>
            <p:nvPr/>
          </p:nvPicPr>
          <p:blipFill rotWithShape="1">
            <a:blip r:embed="rId3">
              <a:alphaModFix/>
            </a:blip>
            <a:srcRect/>
            <a:stretch/>
          </p:blipFill>
          <p:spPr>
            <a:xfrm>
              <a:off x="4917637" y="2283986"/>
              <a:ext cx="1151858" cy="82296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457200" y="1124176"/>
            <a:ext cx="8229600" cy="859607"/>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Norms</a:t>
            </a:r>
          </a:p>
        </p:txBody>
      </p:sp>
      <p:sp>
        <p:nvSpPr>
          <p:cNvPr id="269" name="Shape 269"/>
          <p:cNvSpPr txBox="1">
            <a:spLocks noGrp="1"/>
          </p:cNvSpPr>
          <p:nvPr>
            <p:ph type="body" idx="1"/>
          </p:nvPr>
        </p:nvSpPr>
        <p:spPr>
          <a:xfrm>
            <a:off x="457200" y="2164353"/>
            <a:ext cx="8229600" cy="28593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Begin and end on time.</a:t>
            </a:r>
          </a:p>
          <a:p>
            <a:pPr marL="342900" marR="0" lvl="0" indent="-342900" algn="l" rtl="0">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Be an engaged participant.</a:t>
            </a:r>
          </a:p>
          <a:p>
            <a:pPr marL="342900" marR="0" lvl="0" indent="-342900" algn="l" rtl="0">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Be an active listener—open to new ideas.</a:t>
            </a:r>
          </a:p>
          <a:p>
            <a:pPr marL="342900" marR="0" lvl="0" indent="-342900" algn="l" rtl="0">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Use notes for sidebar conversations.</a:t>
            </a:r>
          </a:p>
          <a:p>
            <a:pPr marL="342900" marR="0" lvl="0" indent="-342900" algn="l" rtl="0">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Use electronics respectfully.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Shape 290"/>
          <p:cNvSpPr txBox="1">
            <a:spLocks noGrp="1"/>
          </p:cNvSpPr>
          <p:nvPr>
            <p:ph type="title"/>
          </p:nvPr>
        </p:nvSpPr>
        <p:spPr>
          <a:xfrm>
            <a:off x="457200" y="601676"/>
            <a:ext cx="8229600" cy="1343400"/>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Introductions: Antiques Roadshow</a:t>
            </a:r>
          </a:p>
        </p:txBody>
      </p:sp>
      <p:sp>
        <p:nvSpPr>
          <p:cNvPr id="291" name="Shape 291"/>
          <p:cNvSpPr txBox="1">
            <a:spLocks noGrp="1"/>
          </p:cNvSpPr>
          <p:nvPr>
            <p:ph type="body" idx="1"/>
          </p:nvPr>
        </p:nvSpPr>
        <p:spPr>
          <a:xfrm>
            <a:off x="457200" y="1821163"/>
            <a:ext cx="8229600" cy="3962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Your team has two minutes to locate the oldest item brought by one of your team members today. It might be a coin, picture, ring, etc. </a:t>
            </a:r>
          </a:p>
          <a:p>
            <a:pPr marL="342900" marR="0" lvl="0" indent="-342900" algn="l" rtl="0">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The owner of the oldest item will introduce him/herself first, sharing name, school district, and what his/her duties are. Give a brief history of the “antique” being shared. </a:t>
            </a:r>
          </a:p>
        </p:txBody>
      </p:sp>
      <p:grpSp>
        <p:nvGrpSpPr>
          <p:cNvPr id="4" name="Group 3"/>
          <p:cNvGrpSpPr/>
          <p:nvPr/>
        </p:nvGrpSpPr>
        <p:grpSpPr>
          <a:xfrm>
            <a:off x="7664151" y="144476"/>
            <a:ext cx="1151858" cy="914400"/>
            <a:chOff x="4867942" y="3758980"/>
            <a:chExt cx="1151858" cy="914400"/>
          </a:xfrm>
        </p:grpSpPr>
        <p:sp>
          <p:nvSpPr>
            <p:cNvPr id="5" name="Rectangle 4"/>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6"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807f192a11_0_0"/>
          <p:cNvSpPr txBox="1">
            <a:spLocks noGrp="1"/>
          </p:cNvSpPr>
          <p:nvPr>
            <p:ph type="title"/>
          </p:nvPr>
        </p:nvSpPr>
        <p:spPr>
          <a:xfrm>
            <a:off x="457200" y="601662"/>
            <a:ext cx="8229600" cy="1097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600" dirty="0">
                <a:latin typeface="Tw Cen MT" panose="020B0602020104020603" pitchFamily="34" charset="0"/>
              </a:rPr>
              <a:t>Which picture best represents your confidence in engaging students?</a:t>
            </a:r>
            <a:endParaRPr sz="3600" dirty="0">
              <a:latin typeface="Tw Cen MT" panose="020B0602020104020603" pitchFamily="34" charset="0"/>
            </a:endParaRPr>
          </a:p>
        </p:txBody>
      </p:sp>
      <p:sp>
        <p:nvSpPr>
          <p:cNvPr id="372" name="Google Shape;372;g807f192a11_0_0"/>
          <p:cNvSpPr txBox="1">
            <a:spLocks noGrp="1"/>
          </p:cNvSpPr>
          <p:nvPr>
            <p:ph type="body" idx="1"/>
          </p:nvPr>
        </p:nvSpPr>
        <p:spPr>
          <a:xfrm>
            <a:off x="457200" y="1828802"/>
            <a:ext cx="8229600" cy="39624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dirty="0"/>
          </a:p>
        </p:txBody>
      </p:sp>
      <p:pic>
        <p:nvPicPr>
          <p:cNvPr id="373" name="Google Shape;373;g807f192a11_0_0"/>
          <p:cNvPicPr preferRelativeResize="0"/>
          <p:nvPr/>
        </p:nvPicPr>
        <p:blipFill>
          <a:blip r:embed="rId3">
            <a:alphaModFix/>
          </a:blip>
          <a:stretch>
            <a:fillRect/>
          </a:stretch>
        </p:blipFill>
        <p:spPr>
          <a:xfrm>
            <a:off x="246675" y="1790150"/>
            <a:ext cx="3972425" cy="2235039"/>
          </a:xfrm>
          <a:prstGeom prst="rect">
            <a:avLst/>
          </a:prstGeom>
          <a:noFill/>
          <a:ln>
            <a:noFill/>
          </a:ln>
        </p:spPr>
      </p:pic>
      <p:pic>
        <p:nvPicPr>
          <p:cNvPr id="374" name="Google Shape;374;g807f192a11_0_0"/>
          <p:cNvPicPr preferRelativeResize="0"/>
          <p:nvPr/>
        </p:nvPicPr>
        <p:blipFill>
          <a:blip r:embed="rId4">
            <a:alphaModFix/>
          </a:blip>
          <a:stretch>
            <a:fillRect/>
          </a:stretch>
        </p:blipFill>
        <p:spPr>
          <a:xfrm>
            <a:off x="5219175" y="1828800"/>
            <a:ext cx="2593801" cy="1945351"/>
          </a:xfrm>
          <a:prstGeom prst="rect">
            <a:avLst/>
          </a:prstGeom>
          <a:noFill/>
          <a:ln>
            <a:noFill/>
          </a:ln>
        </p:spPr>
      </p:pic>
      <p:pic>
        <p:nvPicPr>
          <p:cNvPr id="375" name="Google Shape;375;g807f192a11_0_0"/>
          <p:cNvPicPr preferRelativeResize="0"/>
          <p:nvPr/>
        </p:nvPicPr>
        <p:blipFill>
          <a:blip r:embed="rId5">
            <a:alphaModFix/>
          </a:blip>
          <a:stretch>
            <a:fillRect/>
          </a:stretch>
        </p:blipFill>
        <p:spPr>
          <a:xfrm>
            <a:off x="246675" y="4153350"/>
            <a:ext cx="3972425" cy="1986200"/>
          </a:xfrm>
          <a:prstGeom prst="rect">
            <a:avLst/>
          </a:prstGeom>
          <a:noFill/>
          <a:ln>
            <a:noFill/>
          </a:ln>
        </p:spPr>
      </p:pic>
      <p:pic>
        <p:nvPicPr>
          <p:cNvPr id="376" name="Google Shape;376;g807f192a11_0_0"/>
          <p:cNvPicPr preferRelativeResize="0"/>
          <p:nvPr/>
        </p:nvPicPr>
        <p:blipFill>
          <a:blip r:embed="rId6">
            <a:alphaModFix/>
          </a:blip>
          <a:stretch>
            <a:fillRect/>
          </a:stretch>
        </p:blipFill>
        <p:spPr>
          <a:xfrm>
            <a:off x="4864631" y="4025200"/>
            <a:ext cx="3302894" cy="2200225"/>
          </a:xfrm>
          <a:prstGeom prst="rect">
            <a:avLst/>
          </a:prstGeom>
          <a:noFill/>
          <a:ln>
            <a:noFill/>
          </a:ln>
        </p:spPr>
      </p:pic>
      <p:pic>
        <p:nvPicPr>
          <p:cNvPr id="377" name="Google Shape;377;g807f192a11_0_0"/>
          <p:cNvPicPr preferRelativeResize="0"/>
          <p:nvPr/>
        </p:nvPicPr>
        <p:blipFill>
          <a:blip r:embed="rId7">
            <a:alphaModFix/>
          </a:blip>
          <a:stretch>
            <a:fillRect/>
          </a:stretch>
        </p:blipFill>
        <p:spPr>
          <a:xfrm>
            <a:off x="246675" y="3592887"/>
            <a:ext cx="434225" cy="434225"/>
          </a:xfrm>
          <a:prstGeom prst="rect">
            <a:avLst/>
          </a:prstGeom>
          <a:noFill/>
          <a:ln>
            <a:noFill/>
          </a:ln>
        </p:spPr>
      </p:pic>
      <p:sp>
        <p:nvSpPr>
          <p:cNvPr id="378" name="Google Shape;378;g807f192a11_0_0"/>
          <p:cNvSpPr txBox="1"/>
          <p:nvPr/>
        </p:nvSpPr>
        <p:spPr>
          <a:xfrm>
            <a:off x="7996975" y="26425"/>
            <a:ext cx="4931700" cy="57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Questrial"/>
              <a:ea typeface="Questrial"/>
              <a:cs typeface="Questrial"/>
              <a:sym typeface="Questrial"/>
            </a:endParaRPr>
          </a:p>
        </p:txBody>
      </p:sp>
      <p:pic>
        <p:nvPicPr>
          <p:cNvPr id="379" name="Google Shape;379;g807f192a11_0_0"/>
          <p:cNvPicPr preferRelativeResize="0"/>
          <p:nvPr/>
        </p:nvPicPr>
        <p:blipFill>
          <a:blip r:embed="rId8">
            <a:alphaModFix/>
          </a:blip>
          <a:stretch>
            <a:fillRect/>
          </a:stretch>
        </p:blipFill>
        <p:spPr>
          <a:xfrm>
            <a:off x="5219175" y="3327625"/>
            <a:ext cx="434225" cy="434225"/>
          </a:xfrm>
          <a:prstGeom prst="rect">
            <a:avLst/>
          </a:prstGeom>
          <a:noFill/>
          <a:ln>
            <a:noFill/>
          </a:ln>
        </p:spPr>
      </p:pic>
      <p:pic>
        <p:nvPicPr>
          <p:cNvPr id="380" name="Google Shape;380;g807f192a11_0_0"/>
          <p:cNvPicPr preferRelativeResize="0"/>
          <p:nvPr/>
        </p:nvPicPr>
        <p:blipFill>
          <a:blip r:embed="rId9">
            <a:alphaModFix/>
          </a:blip>
          <a:stretch>
            <a:fillRect/>
          </a:stretch>
        </p:blipFill>
        <p:spPr>
          <a:xfrm>
            <a:off x="246675" y="5705325"/>
            <a:ext cx="434225" cy="434225"/>
          </a:xfrm>
          <a:prstGeom prst="rect">
            <a:avLst/>
          </a:prstGeom>
          <a:noFill/>
          <a:ln>
            <a:noFill/>
          </a:ln>
        </p:spPr>
      </p:pic>
      <p:pic>
        <p:nvPicPr>
          <p:cNvPr id="381" name="Google Shape;381;g807f192a11_0_0"/>
          <p:cNvPicPr preferRelativeResize="0"/>
          <p:nvPr/>
        </p:nvPicPr>
        <p:blipFill>
          <a:blip r:embed="rId10">
            <a:alphaModFix/>
          </a:blip>
          <a:stretch>
            <a:fillRect/>
          </a:stretch>
        </p:blipFill>
        <p:spPr>
          <a:xfrm>
            <a:off x="4918750" y="5791200"/>
            <a:ext cx="434225" cy="434225"/>
          </a:xfrm>
          <a:prstGeom prst="rect">
            <a:avLst/>
          </a:prstGeom>
          <a:noFill/>
          <a:ln>
            <a:noFill/>
          </a:ln>
        </p:spPr>
      </p:pic>
    </p:spTree>
    <p:extLst>
      <p:ext uri="{BB962C8B-B14F-4D97-AF65-F5344CB8AC3E}">
        <p14:creationId xmlns:p14="http://schemas.microsoft.com/office/powerpoint/2010/main" val="1971881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0"/>
            <a:ext cx="8229600" cy="1524000"/>
          </a:xfrm>
        </p:spPr>
        <p:txBody>
          <a:bodyPr/>
          <a:lstStyle/>
          <a:p>
            <a:r>
              <a:rPr lang="en-US" b="1" u="sng" dirty="0">
                <a:latin typeface="Tw Cen MT" panose="020B0602020104020603" pitchFamily="34" charset="0"/>
              </a:rPr>
              <a:t>Hidden</a:t>
            </a:r>
            <a:r>
              <a:rPr lang="en-US" sz="4000" b="1" u="sng" dirty="0">
                <a:latin typeface="Tw Cen MT" panose="020B0602020104020603" pitchFamily="34" charset="0"/>
              </a:rPr>
              <a:t> </a:t>
            </a:r>
            <a:r>
              <a:rPr lang="en-US" b="1" u="sng" dirty="0">
                <a:latin typeface="Tw Cen MT" panose="020B0602020104020603" pitchFamily="34" charset="0"/>
              </a:rPr>
              <a:t>Slide #2</a:t>
            </a:r>
          </a:p>
        </p:txBody>
      </p:sp>
      <p:sp>
        <p:nvSpPr>
          <p:cNvPr id="3" name="Content Placeholder 2"/>
          <p:cNvSpPr>
            <a:spLocks noGrp="1"/>
          </p:cNvSpPr>
          <p:nvPr>
            <p:ph idx="1"/>
          </p:nvPr>
        </p:nvSpPr>
        <p:spPr>
          <a:xfrm>
            <a:off x="1333500" y="2286000"/>
            <a:ext cx="6477000" cy="3478237"/>
          </a:xfrm>
        </p:spPr>
        <p:txBody>
          <a:bodyPr/>
          <a:lstStyle/>
          <a:p>
            <a:pPr marL="0" indent="0">
              <a:buNone/>
            </a:pPr>
            <a:r>
              <a:rPr lang="en-US" sz="2800" dirty="0">
                <a:latin typeface="Tw Cen MT" panose="020B0602020104020603" pitchFamily="34" charset="0"/>
              </a:rPr>
              <a:t>Supplies needed:</a:t>
            </a:r>
          </a:p>
          <a:p>
            <a:pPr marL="514350" indent="-514350">
              <a:buFont typeface="+mj-lt"/>
              <a:buAutoNum type="arabicPeriod"/>
            </a:pPr>
            <a:r>
              <a:rPr lang="en-US" sz="2800" dirty="0">
                <a:latin typeface="Tw Cen MT" panose="020B0602020104020603" pitchFamily="34" charset="0"/>
              </a:rPr>
              <a:t>Suitcase with contents</a:t>
            </a:r>
          </a:p>
          <a:p>
            <a:pPr marL="514350" indent="-514350">
              <a:buFont typeface="+mj-lt"/>
              <a:buAutoNum type="arabicPeriod"/>
            </a:pPr>
            <a:r>
              <a:rPr lang="en-US" sz="2800" dirty="0">
                <a:latin typeface="Tw Cen MT" panose="020B0602020104020603" pitchFamily="34" charset="0"/>
              </a:rPr>
              <a:t>Index cards</a:t>
            </a:r>
          </a:p>
          <a:p>
            <a:pPr marL="514350" indent="-514350">
              <a:buFont typeface="+mj-lt"/>
              <a:buAutoNum type="arabicPeriod"/>
            </a:pPr>
            <a:r>
              <a:rPr lang="en-US" sz="2800" dirty="0">
                <a:latin typeface="Tw Cen MT" panose="020B0602020104020603" pitchFamily="34" charset="0"/>
              </a:rPr>
              <a:t>Post-it notes</a:t>
            </a:r>
          </a:p>
          <a:p>
            <a:pPr marL="514350" indent="-514350">
              <a:buFont typeface="+mj-lt"/>
              <a:buAutoNum type="arabicPeriod"/>
            </a:pPr>
            <a:r>
              <a:rPr lang="en-US" sz="2800" dirty="0">
                <a:latin typeface="Tw Cen MT" panose="020B0602020104020603" pitchFamily="34" charset="0"/>
              </a:rPr>
              <a:t>Chart paper </a:t>
            </a:r>
          </a:p>
          <a:p>
            <a:pPr marL="514350" indent="-514350">
              <a:buFont typeface="+mj-lt"/>
              <a:buAutoNum type="arabicPeriod"/>
            </a:pPr>
            <a:r>
              <a:rPr lang="en-US" sz="2800" dirty="0">
                <a:latin typeface="Tw Cen MT" panose="020B0602020104020603" pitchFamily="34" charset="0"/>
              </a:rPr>
              <a:t>Markers</a:t>
            </a:r>
          </a:p>
        </p:txBody>
      </p:sp>
    </p:spTree>
    <p:extLst>
      <p:ext uri="{BB962C8B-B14F-4D97-AF65-F5344CB8AC3E}">
        <p14:creationId xmlns:p14="http://schemas.microsoft.com/office/powerpoint/2010/main" val="292972120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a:off x="381000" y="520148"/>
            <a:ext cx="8229600" cy="540026"/>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Suitcase Mystery</a:t>
            </a:r>
          </a:p>
        </p:txBody>
      </p:sp>
      <p:sp>
        <p:nvSpPr>
          <p:cNvPr id="298" name="Shape 298"/>
          <p:cNvSpPr txBox="1">
            <a:spLocks noGrp="1"/>
          </p:cNvSpPr>
          <p:nvPr>
            <p:ph type="body" idx="1"/>
          </p:nvPr>
        </p:nvSpPr>
        <p:spPr>
          <a:xfrm>
            <a:off x="0" y="1060174"/>
            <a:ext cx="9024730" cy="4903304"/>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2"/>
              </a:buClr>
              <a:buSzPct val="100000"/>
              <a:buFont typeface="Noto Sans Symbols"/>
              <a:buChar char="❑"/>
            </a:pPr>
            <a:r>
              <a:rPr lang="en-US" sz="1900" b="0" i="0" u="none" strike="noStrike" cap="none" dirty="0">
                <a:solidFill>
                  <a:schemeClr val="dk1"/>
                </a:solidFill>
                <a:latin typeface="Tw Cen MT" panose="020B0602020104020603" pitchFamily="34" charset="0"/>
                <a:sym typeface="Questrial"/>
              </a:rPr>
              <a:t>Preparation is required beforehand; a suitcase will need to be packed with around a dozen items. For a large group, you may need two suitcases. If the group is very large, this activity is not appropriate.</a:t>
            </a:r>
          </a:p>
          <a:p>
            <a:pPr marL="342900" marR="0" lvl="0" indent="-342900" algn="l" rtl="0">
              <a:spcBef>
                <a:spcPts val="320"/>
              </a:spcBef>
              <a:spcAft>
                <a:spcPts val="0"/>
              </a:spcAft>
              <a:buClr>
                <a:schemeClr val="accent2"/>
              </a:buClr>
              <a:buSzPct val="100000"/>
              <a:buFont typeface="Noto Sans Symbols"/>
              <a:buChar char="❑"/>
            </a:pPr>
            <a:r>
              <a:rPr lang="en-US" sz="1900" b="0" i="0" u="none" strike="noStrike" cap="none" dirty="0">
                <a:solidFill>
                  <a:schemeClr val="dk1"/>
                </a:solidFill>
                <a:latin typeface="Tw Cen MT" panose="020B0602020104020603" pitchFamily="34" charset="0"/>
                <a:sym typeface="Questrial"/>
              </a:rPr>
              <a:t>The goal is to describe the suitcase and its contents as accurately as possible, because this case has been left behind at the airport in the baggage claim area. </a:t>
            </a:r>
          </a:p>
          <a:p>
            <a:pPr marL="342900" marR="0" lvl="0" indent="-342900" algn="l" rtl="0">
              <a:spcBef>
                <a:spcPts val="320"/>
              </a:spcBef>
              <a:spcAft>
                <a:spcPts val="0"/>
              </a:spcAft>
              <a:buClr>
                <a:schemeClr val="accent2"/>
              </a:buClr>
              <a:buSzPct val="100000"/>
              <a:buFont typeface="Noto Sans Symbols"/>
              <a:buChar char="❑"/>
            </a:pPr>
            <a:r>
              <a:rPr lang="en-US" sz="1900" b="0" i="0" u="none" strike="noStrike" cap="none" dirty="0">
                <a:solidFill>
                  <a:schemeClr val="dk1"/>
                </a:solidFill>
                <a:latin typeface="Tw Cen MT" panose="020B0602020104020603" pitchFamily="34" charset="0"/>
                <a:sym typeface="Questrial"/>
              </a:rPr>
              <a:t>In order to help the baggage handlers unite the bag with its owner, participants need to describe the items inside as clearly as possible and match them to the type of person who would use them. The goal is NOT trying to find a name, just the type of person. </a:t>
            </a:r>
          </a:p>
          <a:p>
            <a:pPr marL="342900" marR="0" lvl="0" indent="-342900" algn="l" rtl="0">
              <a:spcBef>
                <a:spcPts val="320"/>
              </a:spcBef>
              <a:spcAft>
                <a:spcPts val="0"/>
              </a:spcAft>
              <a:buClr>
                <a:schemeClr val="accent2"/>
              </a:buClr>
              <a:buSzPct val="100000"/>
              <a:buFont typeface="Noto Sans Symbols"/>
              <a:buChar char="❑"/>
            </a:pPr>
            <a:r>
              <a:rPr lang="en-US" sz="1900" b="0" i="0" u="none" strike="noStrike" cap="none" dirty="0">
                <a:solidFill>
                  <a:schemeClr val="dk1"/>
                </a:solidFill>
                <a:latin typeface="Tw Cen MT" panose="020B0602020104020603" pitchFamily="34" charset="0"/>
                <a:sym typeface="Questrial"/>
              </a:rPr>
              <a:t>After describing the outside of the case, open it and have participants select an item for their team to describe. If they choose a pair of jeans, they might record, “They’re light-colored jeans. They are old and worn. They have a tear on the back pocket. The pants are ragged on the bottom.” Have them sketch the item also. They will be talking and trying to surmise who this might be.</a:t>
            </a:r>
          </a:p>
          <a:p>
            <a:pPr marL="342900" marR="0" lvl="0" indent="-342900" algn="l" rtl="0">
              <a:spcBef>
                <a:spcPts val="320"/>
              </a:spcBef>
              <a:spcAft>
                <a:spcPts val="0"/>
              </a:spcAft>
              <a:buClr>
                <a:schemeClr val="accent2"/>
              </a:buClr>
              <a:buSzPct val="100000"/>
              <a:buFont typeface="Noto Sans Symbols"/>
              <a:buChar char="❑"/>
            </a:pPr>
            <a:r>
              <a:rPr lang="en-US" sz="1900" b="0" i="0" u="none" strike="noStrike" cap="none" dirty="0">
                <a:solidFill>
                  <a:schemeClr val="dk1"/>
                </a:solidFill>
                <a:latin typeface="Tw Cen MT" panose="020B0602020104020603" pitchFamily="34" charset="0"/>
                <a:sym typeface="Questrial"/>
              </a:rPr>
              <a:t>Ask teams, one by one, to show the item to everyone and read their description. When everyone is finished, come to consensus about who this might be. </a:t>
            </a:r>
          </a:p>
          <a:p>
            <a:pPr marL="342900" marR="0" lvl="0" indent="-342900" algn="l" rtl="0">
              <a:spcBef>
                <a:spcPts val="320"/>
              </a:spcBef>
              <a:spcAft>
                <a:spcPts val="0"/>
              </a:spcAft>
              <a:buClr>
                <a:schemeClr val="accent2"/>
              </a:buClr>
              <a:buSzPct val="100000"/>
              <a:buFont typeface="Noto Sans Symbols"/>
              <a:buChar char="❑"/>
            </a:pPr>
            <a:r>
              <a:rPr lang="en-US" sz="1900" b="0" i="0" u="none" strike="noStrike" cap="none" dirty="0">
                <a:solidFill>
                  <a:schemeClr val="dk1"/>
                </a:solidFill>
                <a:latin typeface="Tw Cen MT" panose="020B0602020104020603" pitchFamily="34" charset="0"/>
                <a:sym typeface="Questrial"/>
              </a:rPr>
              <a:t>Collect the index cards and place them in the suitcase. </a:t>
            </a:r>
          </a:p>
          <a:p>
            <a:pPr marL="342900" marR="0" lvl="0" indent="-342900" algn="l" rtl="0">
              <a:spcBef>
                <a:spcPts val="360"/>
              </a:spcBef>
              <a:spcAft>
                <a:spcPts val="0"/>
              </a:spcAft>
              <a:buClr>
                <a:schemeClr val="accent2"/>
              </a:buClr>
              <a:buSzPct val="100000"/>
              <a:buFont typeface="Noto Sans Symbols"/>
              <a:buNone/>
            </a:pPr>
            <a:endParaRPr sz="1800" b="0" i="0" u="none" strike="noStrike" cap="none" dirty="0">
              <a:solidFill>
                <a:schemeClr val="dk1"/>
              </a:solidFill>
              <a:latin typeface="Tw Cen MT" panose="020B0602020104020603" pitchFamily="34" charset="0"/>
              <a:sym typeface="Questrial"/>
            </a:endParaRPr>
          </a:p>
        </p:txBody>
      </p:sp>
      <p:sp>
        <p:nvSpPr>
          <p:cNvPr id="6" name="Rectangle 5"/>
          <p:cNvSpPr/>
          <p:nvPr/>
        </p:nvSpPr>
        <p:spPr>
          <a:xfrm>
            <a:off x="5309938" y="6201506"/>
            <a:ext cx="3681662" cy="369332"/>
          </a:xfrm>
          <a:prstGeom prst="rect">
            <a:avLst/>
          </a:prstGeom>
          <a:solidFill>
            <a:schemeClr val="bg1"/>
          </a:solidFill>
        </p:spPr>
        <p:txBody>
          <a:bodyPr wrap="square" rtlCol="0">
            <a:spAutoFit/>
          </a:bodyPr>
          <a:lstStyle/>
          <a:p>
            <a:r>
              <a:rPr lang="en-US" sz="1800" dirty="0">
                <a:solidFill>
                  <a:sysClr val="windowText" lastClr="000000"/>
                </a:solidFill>
                <a:latin typeface="Tw Cen MT" panose="020B0602020104020603" pitchFamily="34" charset="0"/>
                <a:sym typeface="Calibri"/>
              </a:rPr>
              <a:t>(Activity adapted from </a:t>
            </a:r>
            <a:r>
              <a:rPr lang="en-US" sz="1800" dirty="0" err="1">
                <a:solidFill>
                  <a:sysClr val="windowText" lastClr="000000"/>
                </a:solidFill>
                <a:latin typeface="Tw Cen MT" panose="020B0602020104020603" pitchFamily="34" charset="0"/>
                <a:sym typeface="Calibri"/>
              </a:rPr>
              <a:t>Culham</a:t>
            </a:r>
            <a:r>
              <a:rPr lang="en-US" sz="1800" dirty="0">
                <a:solidFill>
                  <a:sysClr val="windowText" lastClr="000000"/>
                </a:solidFill>
                <a:latin typeface="Tw Cen MT" panose="020B0602020104020603" pitchFamily="34" charset="0"/>
                <a:sym typeface="Calibri"/>
              </a:rPr>
              <a:t>, 2005) </a:t>
            </a:r>
            <a:endParaRPr lang="en-US" sz="1800" dirty="0">
              <a:solidFill>
                <a:sysClr val="windowText" lastClr="000000"/>
              </a:solidFill>
              <a:latin typeface="Tw Cen MT" panose="020B0602020104020603" pitchFamily="34" charset="0"/>
            </a:endParaRPr>
          </a:p>
        </p:txBody>
      </p:sp>
    </p:spTree>
    <p:extLst>
      <p:ext uri="{BB962C8B-B14F-4D97-AF65-F5344CB8AC3E}">
        <p14:creationId xmlns:p14="http://schemas.microsoft.com/office/powerpoint/2010/main" val="32272155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Shape 304"/>
          <p:cNvSpPr txBox="1">
            <a:spLocks noGrp="1"/>
          </p:cNvSpPr>
          <p:nvPr>
            <p:ph type="title"/>
          </p:nvPr>
        </p:nvSpPr>
        <p:spPr>
          <a:xfrm>
            <a:off x="457200" y="601663"/>
            <a:ext cx="8229600" cy="1160876"/>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Suitcase Mystery</a:t>
            </a:r>
          </a:p>
        </p:txBody>
      </p:sp>
      <p:sp>
        <p:nvSpPr>
          <p:cNvPr id="305" name="Shape 305"/>
          <p:cNvSpPr txBox="1">
            <a:spLocks noGrp="1"/>
          </p:cNvSpPr>
          <p:nvPr>
            <p:ph type="body" idx="1"/>
          </p:nvPr>
        </p:nvSpPr>
        <p:spPr>
          <a:xfrm>
            <a:off x="704538" y="1664339"/>
            <a:ext cx="7839855" cy="3893764"/>
          </a:xfrm>
          <a:prstGeom prst="rect">
            <a:avLst/>
          </a:prstGeom>
          <a:solidFill>
            <a:srgbClr val="E3D8C1"/>
          </a:solidFill>
          <a:ln>
            <a:noFill/>
          </a:ln>
        </p:spPr>
        <p:txBody>
          <a:bodyPr lIns="91425" tIns="45700" rIns="91425" bIns="45700" anchor="t" anchorCtr="0">
            <a:noAutofit/>
          </a:bodyPr>
          <a:lstStyle/>
          <a:p>
            <a:pPr marL="0" marR="0" lvl="0" indent="0" rtl="0">
              <a:lnSpc>
                <a:spcPct val="80000"/>
              </a:lnSpc>
              <a:spcBef>
                <a:spcPts val="0"/>
              </a:spcBef>
              <a:spcAft>
                <a:spcPts val="0"/>
              </a:spcAft>
              <a:buClr>
                <a:schemeClr val="accent2"/>
              </a:buClr>
              <a:buSzPct val="25000"/>
              <a:buFont typeface="Noto Sans Symbols"/>
              <a:buNone/>
            </a:pPr>
            <a:r>
              <a:rPr lang="en-US" sz="3600" i="0" u="none" strike="noStrike" cap="none" dirty="0">
                <a:solidFill>
                  <a:srgbClr val="000000"/>
                </a:solidFill>
                <a:latin typeface="Tw Cen MT" panose="020B0602020104020603" pitchFamily="34" charset="0"/>
                <a:cs typeface="Arial" panose="020B0604020202020204" pitchFamily="34" charset="0"/>
              </a:rPr>
              <a:t>Imagine this suitcase was left at the airport or train station without identification. </a:t>
            </a:r>
          </a:p>
          <a:p>
            <a:pPr marL="0" marR="0" lvl="0" indent="0" rtl="0">
              <a:lnSpc>
                <a:spcPct val="80000"/>
              </a:lnSpc>
              <a:spcBef>
                <a:spcPts val="0"/>
              </a:spcBef>
              <a:spcAft>
                <a:spcPts val="0"/>
              </a:spcAft>
              <a:buClr>
                <a:schemeClr val="accent2"/>
              </a:buClr>
              <a:buSzPct val="25000"/>
              <a:buFont typeface="Noto Sans Symbols"/>
              <a:buNone/>
            </a:pPr>
            <a:endParaRPr lang="en-US" sz="3600" i="0" u="none" strike="noStrike" cap="none" dirty="0">
              <a:solidFill>
                <a:srgbClr val="000000"/>
              </a:solidFill>
              <a:latin typeface="Tw Cen MT" panose="020B0602020104020603" pitchFamily="34" charset="0"/>
              <a:cs typeface="Arial" panose="020B0604020202020204" pitchFamily="34" charset="0"/>
            </a:endParaRPr>
          </a:p>
          <a:p>
            <a:pPr marL="0" marR="0" lvl="0" indent="0" rtl="0">
              <a:lnSpc>
                <a:spcPct val="80000"/>
              </a:lnSpc>
              <a:spcBef>
                <a:spcPts val="0"/>
              </a:spcBef>
              <a:spcAft>
                <a:spcPts val="0"/>
              </a:spcAft>
              <a:buClr>
                <a:schemeClr val="accent2"/>
              </a:buClr>
              <a:buSzPct val="25000"/>
              <a:buFont typeface="Noto Sans Symbols"/>
              <a:buNone/>
            </a:pPr>
            <a:r>
              <a:rPr lang="en-US" sz="3600" i="0" u="none" strike="noStrike" cap="none" dirty="0">
                <a:solidFill>
                  <a:srgbClr val="000000"/>
                </a:solidFill>
                <a:latin typeface="Tw Cen MT" panose="020B0602020104020603" pitchFamily="34" charset="0"/>
                <a:cs typeface="Arial" panose="020B0604020202020204" pitchFamily="34" charset="0"/>
              </a:rPr>
              <a:t>In order for the baggage handlers to return the suitcase to its owner, </a:t>
            </a:r>
            <a:r>
              <a:rPr lang="en-US" sz="3600" dirty="0">
                <a:solidFill>
                  <a:srgbClr val="000000"/>
                </a:solidFill>
                <a:latin typeface="Tw Cen MT" panose="020B0602020104020603" pitchFamily="34" charset="0"/>
                <a:cs typeface="Arial" panose="020B0604020202020204" pitchFamily="34" charset="0"/>
              </a:rPr>
              <a:t>you</a:t>
            </a:r>
            <a:r>
              <a:rPr lang="en-US" sz="3600" i="0" u="none" strike="noStrike" cap="none" dirty="0">
                <a:solidFill>
                  <a:srgbClr val="000000"/>
                </a:solidFill>
                <a:latin typeface="Tw Cen MT" panose="020B0602020104020603" pitchFamily="34" charset="0"/>
                <a:cs typeface="Arial" panose="020B0604020202020204" pitchFamily="34" charset="0"/>
              </a:rPr>
              <a:t> are going to have to describe the suitcase and contents as precisely as </a:t>
            </a:r>
            <a:r>
              <a:rPr lang="en-US" sz="3600" dirty="0">
                <a:solidFill>
                  <a:srgbClr val="000000"/>
                </a:solidFill>
                <a:latin typeface="Tw Cen MT" panose="020B0602020104020603" pitchFamily="34" charset="0"/>
                <a:cs typeface="Arial" panose="020B0604020202020204" pitchFamily="34" charset="0"/>
              </a:rPr>
              <a:t>you</a:t>
            </a:r>
            <a:r>
              <a:rPr lang="en-US" sz="3600" i="0" u="none" strike="noStrike" cap="none" dirty="0">
                <a:solidFill>
                  <a:srgbClr val="000000"/>
                </a:solidFill>
                <a:latin typeface="Tw Cen MT" panose="020B0602020104020603" pitchFamily="34" charset="0"/>
                <a:cs typeface="Arial" panose="020B0604020202020204" pitchFamily="34" charset="0"/>
              </a:rPr>
              <a:t> can in order to determine the owner. </a:t>
            </a:r>
            <a:endParaRPr sz="2200" b="1" i="0" u="none" strike="noStrike" cap="none" dirty="0">
              <a:solidFill>
                <a:schemeClr val="dk1"/>
              </a:solidFill>
              <a:latin typeface="Tw Cen MT" panose="020B0602020104020603" pitchFamily="34" charset="0"/>
              <a:ea typeface="Eater"/>
              <a:cs typeface="Eater"/>
              <a:sym typeface="Eater"/>
            </a:endParaRPr>
          </a:p>
        </p:txBody>
      </p:sp>
      <p:grpSp>
        <p:nvGrpSpPr>
          <p:cNvPr id="4" name="Group 3"/>
          <p:cNvGrpSpPr/>
          <p:nvPr/>
        </p:nvGrpSpPr>
        <p:grpSpPr>
          <a:xfrm>
            <a:off x="7839741" y="250456"/>
            <a:ext cx="1151858" cy="914400"/>
            <a:chOff x="4867942" y="3758980"/>
            <a:chExt cx="1151858" cy="914400"/>
          </a:xfrm>
        </p:grpSpPr>
        <p:sp>
          <p:nvSpPr>
            <p:cNvPr id="5" name="Rectangle 4"/>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6"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5309938" y="6201506"/>
            <a:ext cx="3681662" cy="369332"/>
          </a:xfrm>
          <a:prstGeom prst="rect">
            <a:avLst/>
          </a:prstGeom>
          <a:solidFill>
            <a:schemeClr val="bg1"/>
          </a:solidFill>
        </p:spPr>
        <p:txBody>
          <a:bodyPr wrap="square" rtlCol="0">
            <a:spAutoFit/>
          </a:bodyPr>
          <a:lstStyle/>
          <a:p>
            <a:r>
              <a:rPr lang="en-US" sz="1800" dirty="0">
                <a:solidFill>
                  <a:sysClr val="windowText" lastClr="000000"/>
                </a:solidFill>
                <a:latin typeface="Tw Cen MT" panose="020B0602020104020603" pitchFamily="34" charset="0"/>
                <a:sym typeface="Calibri"/>
              </a:rPr>
              <a:t>(Activity adapted from </a:t>
            </a:r>
            <a:r>
              <a:rPr lang="en-US" sz="1800" dirty="0" err="1">
                <a:solidFill>
                  <a:sysClr val="windowText" lastClr="000000"/>
                </a:solidFill>
                <a:latin typeface="Tw Cen MT" panose="020B0602020104020603" pitchFamily="34" charset="0"/>
                <a:sym typeface="Calibri"/>
              </a:rPr>
              <a:t>Culham</a:t>
            </a:r>
            <a:r>
              <a:rPr lang="en-US" sz="1800" dirty="0">
                <a:solidFill>
                  <a:sysClr val="windowText" lastClr="000000"/>
                </a:solidFill>
                <a:latin typeface="Tw Cen MT" panose="020B0602020104020603" pitchFamily="34" charset="0"/>
                <a:sym typeface="Calibri"/>
              </a:rPr>
              <a:t>, 2005) </a:t>
            </a:r>
            <a:endParaRPr lang="en-US" sz="1800" dirty="0">
              <a:solidFill>
                <a:sysClr val="windowText" lastClr="000000"/>
              </a:solidFill>
              <a:latin typeface="Tw Cen MT" panose="020B0602020104020603" pitchFamily="34" charset="0"/>
            </a:endParaRPr>
          </a:p>
        </p:txBody>
      </p:sp>
    </p:spTree>
    <p:extLst>
      <p:ext uri="{BB962C8B-B14F-4D97-AF65-F5344CB8AC3E}">
        <p14:creationId xmlns:p14="http://schemas.microsoft.com/office/powerpoint/2010/main" val="35754041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443226">
            <a:off x="6060736" y="1126019"/>
            <a:ext cx="2630957" cy="2538873"/>
          </a:xfrm>
          <a:prstGeom prst="rect">
            <a:avLst/>
          </a:prstGeom>
        </p:spPr>
      </p:pic>
      <p:sp>
        <p:nvSpPr>
          <p:cNvPr id="311" name="Shape 311"/>
          <p:cNvSpPr txBox="1">
            <a:spLocks noGrp="1"/>
          </p:cNvSpPr>
          <p:nvPr>
            <p:ph type="title"/>
          </p:nvPr>
        </p:nvSpPr>
        <p:spPr>
          <a:xfrm>
            <a:off x="994939" y="558810"/>
            <a:ext cx="5923570" cy="1096961"/>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Suitcase Mystery</a:t>
            </a:r>
          </a:p>
        </p:txBody>
      </p:sp>
      <p:sp>
        <p:nvSpPr>
          <p:cNvPr id="312" name="Shape 312"/>
          <p:cNvSpPr txBox="1">
            <a:spLocks noGrp="1"/>
          </p:cNvSpPr>
          <p:nvPr>
            <p:ph type="body" idx="1"/>
          </p:nvPr>
        </p:nvSpPr>
        <p:spPr>
          <a:xfrm>
            <a:off x="334000" y="2253000"/>
            <a:ext cx="8229600" cy="3962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accent2"/>
              </a:buClr>
              <a:buSzPct val="25000"/>
              <a:buFont typeface="Noto Sans Symbols"/>
              <a:buNone/>
            </a:pPr>
            <a:r>
              <a:rPr lang="en-US" sz="4400" i="0" u="none" strike="noStrike" cap="none" dirty="0">
                <a:solidFill>
                  <a:schemeClr val="dk1"/>
                </a:solidFill>
                <a:latin typeface="Tw Cen MT" panose="020B0602020104020603" pitchFamily="34" charset="0"/>
              </a:rPr>
              <a:t>What words can be </a:t>
            </a:r>
          </a:p>
          <a:p>
            <a:pPr marL="0" marR="0" lvl="0" indent="0" algn="l" rtl="0">
              <a:spcBef>
                <a:spcPts val="0"/>
              </a:spcBef>
              <a:spcAft>
                <a:spcPts val="0"/>
              </a:spcAft>
              <a:buClr>
                <a:schemeClr val="accent2"/>
              </a:buClr>
              <a:buSzPct val="25000"/>
              <a:buFont typeface="Noto Sans Symbols"/>
              <a:buNone/>
            </a:pPr>
            <a:r>
              <a:rPr lang="en-US" sz="4400" i="0" u="none" strike="noStrike" cap="none" dirty="0">
                <a:solidFill>
                  <a:schemeClr val="dk1"/>
                </a:solidFill>
                <a:latin typeface="Tw Cen MT" panose="020B0602020104020603" pitchFamily="34" charset="0"/>
              </a:rPr>
              <a:t>used to describe this  </a:t>
            </a:r>
          </a:p>
          <a:p>
            <a:pPr marL="0" marR="0" lvl="0" indent="0" algn="l" rtl="0">
              <a:spcBef>
                <a:spcPts val="0"/>
              </a:spcBef>
              <a:spcAft>
                <a:spcPts val="0"/>
              </a:spcAft>
              <a:buClr>
                <a:schemeClr val="accent2"/>
              </a:buClr>
              <a:buSzPct val="25000"/>
              <a:buFont typeface="Noto Sans Symbols"/>
              <a:buNone/>
            </a:pPr>
            <a:r>
              <a:rPr lang="en-US" sz="4400" i="0" u="none" strike="noStrike" cap="none" dirty="0">
                <a:solidFill>
                  <a:schemeClr val="dk1"/>
                </a:solidFill>
                <a:latin typeface="Tw Cen MT" panose="020B0602020104020603" pitchFamily="34" charset="0"/>
              </a:rPr>
              <a:t>suitcase? Write a description </a:t>
            </a:r>
          </a:p>
          <a:p>
            <a:pPr marL="0" marR="0" lvl="0" indent="0" algn="l" rtl="0">
              <a:spcBef>
                <a:spcPts val="0"/>
              </a:spcBef>
              <a:spcAft>
                <a:spcPts val="0"/>
              </a:spcAft>
              <a:buClr>
                <a:schemeClr val="accent2"/>
              </a:buClr>
              <a:buSzPct val="25000"/>
              <a:buFont typeface="Noto Sans Symbols"/>
              <a:buNone/>
            </a:pPr>
            <a:r>
              <a:rPr lang="en-US" sz="4400" i="0" u="none" strike="noStrike" cap="none" dirty="0">
                <a:solidFill>
                  <a:schemeClr val="dk1"/>
                </a:solidFill>
                <a:latin typeface="Tw Cen MT" panose="020B0602020104020603" pitchFamily="34" charset="0"/>
              </a:rPr>
              <a:t>on your index card, and be as specific as possible.</a:t>
            </a:r>
            <a:r>
              <a:rPr lang="en-US" sz="4400" b="1" i="0" u="none" strike="noStrike" cap="none" dirty="0">
                <a:solidFill>
                  <a:schemeClr val="dk1"/>
                </a:solidFill>
                <a:latin typeface="Tw Cen MT" panose="020B0602020104020603" pitchFamily="34" charset="0"/>
              </a:rPr>
              <a:t> </a:t>
            </a:r>
          </a:p>
          <a:p>
            <a:pPr marL="0" marR="0" lvl="0" indent="0" algn="l" rtl="0">
              <a:spcBef>
                <a:spcPts val="880"/>
              </a:spcBef>
              <a:spcAft>
                <a:spcPts val="0"/>
              </a:spcAft>
              <a:buClr>
                <a:schemeClr val="accent2"/>
              </a:buClr>
              <a:buSzPct val="25000"/>
              <a:buFont typeface="Noto Sans Symbols"/>
              <a:buNone/>
            </a:pPr>
            <a:endParaRPr sz="4400" b="1" i="0" u="none" strike="noStrike" cap="none" dirty="0">
              <a:solidFill>
                <a:schemeClr val="dk1"/>
              </a:solidFill>
              <a:latin typeface="Tw Cen MT" panose="020B0602020104020603" pitchFamily="34" charset="0"/>
              <a:ea typeface="Eater"/>
              <a:cs typeface="Eater"/>
              <a:sym typeface="Eater"/>
            </a:endParaRPr>
          </a:p>
        </p:txBody>
      </p:sp>
      <p:grpSp>
        <p:nvGrpSpPr>
          <p:cNvPr id="5" name="Group 4"/>
          <p:cNvGrpSpPr/>
          <p:nvPr/>
        </p:nvGrpSpPr>
        <p:grpSpPr>
          <a:xfrm>
            <a:off x="7809925" y="238611"/>
            <a:ext cx="1151858" cy="914400"/>
            <a:chOff x="4867942" y="3758980"/>
            <a:chExt cx="1151858" cy="914400"/>
          </a:xfrm>
        </p:grpSpPr>
        <p:sp>
          <p:nvSpPr>
            <p:cNvPr id="6" name="Rectangle 5"/>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7" name="Picture 29" descr="C:\Users\dayad\Desktop\moedusail graphics\icons not buttons\refle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Shape 319"/>
          <p:cNvSpPr txBox="1">
            <a:spLocks noGrp="1"/>
          </p:cNvSpPr>
          <p:nvPr>
            <p:ph type="title"/>
          </p:nvPr>
        </p:nvSpPr>
        <p:spPr>
          <a:xfrm>
            <a:off x="457200" y="601662"/>
            <a:ext cx="8229600" cy="10969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Suitcase Mystery</a:t>
            </a:r>
          </a:p>
        </p:txBody>
      </p:sp>
      <p:sp>
        <p:nvSpPr>
          <p:cNvPr id="320" name="Shape 320"/>
          <p:cNvSpPr txBox="1">
            <a:spLocks noGrp="1"/>
          </p:cNvSpPr>
          <p:nvPr>
            <p:ph type="body" idx="1"/>
          </p:nvPr>
        </p:nvSpPr>
        <p:spPr>
          <a:xfrm>
            <a:off x="225287" y="1424609"/>
            <a:ext cx="8693425" cy="4540093"/>
          </a:xfrm>
          <a:prstGeom prst="rect">
            <a:avLst/>
          </a:prstGeom>
          <a:solidFill>
            <a:srgbClr val="E3D8C1"/>
          </a:solidFill>
          <a:ln>
            <a:noFill/>
          </a:ln>
        </p:spPr>
        <p:txBody>
          <a:bodyPr lIns="91425" tIns="45700" rIns="91425" bIns="45700" anchor="t" anchorCtr="0">
            <a:noAutofit/>
          </a:bodyPr>
          <a:lstStyle/>
          <a:p>
            <a:pPr marL="342900" marR="0" lvl="0" indent="-292100" algn="l" rtl="0">
              <a:spcBef>
                <a:spcPts val="0"/>
              </a:spcBef>
              <a:spcAft>
                <a:spcPts val="0"/>
              </a:spcAft>
              <a:buClr>
                <a:schemeClr val="accent2"/>
              </a:buClr>
              <a:buSzPct val="100000"/>
              <a:buFont typeface="Questrial"/>
              <a:buChar char="❑"/>
            </a:pPr>
            <a:r>
              <a:rPr lang="en-US" sz="3600" i="0" u="none" strike="noStrike" cap="none" dirty="0">
                <a:solidFill>
                  <a:schemeClr val="dk1"/>
                </a:solidFill>
                <a:latin typeface="Tw Cen MT" panose="020B0602020104020603" pitchFamily="34" charset="0"/>
              </a:rPr>
              <a:t> Partner up. </a:t>
            </a:r>
          </a:p>
          <a:p>
            <a:pPr marL="342900" marR="0" lvl="0" indent="-292100" algn="l" rtl="0">
              <a:spcBef>
                <a:spcPts val="0"/>
              </a:spcBef>
              <a:spcAft>
                <a:spcPts val="0"/>
              </a:spcAft>
              <a:buClr>
                <a:schemeClr val="accent2"/>
              </a:buClr>
              <a:buSzPct val="100000"/>
              <a:buFont typeface="Questrial"/>
              <a:buChar char="❑"/>
            </a:pPr>
            <a:r>
              <a:rPr lang="en-US" sz="3600" dirty="0">
                <a:latin typeface="Tw Cen MT" panose="020B0602020104020603" pitchFamily="34" charset="0"/>
              </a:rPr>
              <a:t> C</a:t>
            </a:r>
            <a:r>
              <a:rPr lang="en-US" sz="3600" i="0" u="none" strike="noStrike" cap="none" dirty="0">
                <a:solidFill>
                  <a:schemeClr val="dk1"/>
                </a:solidFill>
                <a:latin typeface="Tw Cen MT" panose="020B0602020104020603" pitchFamily="34" charset="0"/>
              </a:rPr>
              <a:t>hoose something from the suitcase.</a:t>
            </a:r>
          </a:p>
          <a:p>
            <a:pPr marL="342900" marR="0" lvl="0" indent="-292100" algn="l" rtl="0">
              <a:spcBef>
                <a:spcPts val="0"/>
              </a:spcBef>
              <a:spcAft>
                <a:spcPts val="0"/>
              </a:spcAft>
              <a:buClr>
                <a:schemeClr val="accent2"/>
              </a:buClr>
              <a:buSzPct val="100000"/>
              <a:buFont typeface="Questrial"/>
              <a:buChar char="❑"/>
            </a:pPr>
            <a:r>
              <a:rPr lang="en-US" sz="3600" dirty="0">
                <a:latin typeface="Tw Cen MT" panose="020B0602020104020603" pitchFamily="34" charset="0"/>
              </a:rPr>
              <a:t> W</a:t>
            </a:r>
            <a:r>
              <a:rPr lang="en-US" sz="3600" i="0" u="none" strike="noStrike" cap="none" dirty="0">
                <a:solidFill>
                  <a:schemeClr val="dk1"/>
                </a:solidFill>
                <a:latin typeface="Tw Cen MT" panose="020B0602020104020603" pitchFamily="34" charset="0"/>
              </a:rPr>
              <a:t>rite a description of this item on the other side of your index card. </a:t>
            </a:r>
          </a:p>
          <a:p>
            <a:pPr marL="342900" marR="0" lvl="0" indent="-292100" algn="l" rtl="0">
              <a:spcBef>
                <a:spcPts val="0"/>
              </a:spcBef>
              <a:spcAft>
                <a:spcPts val="0"/>
              </a:spcAft>
              <a:buClr>
                <a:schemeClr val="accent2"/>
              </a:buClr>
              <a:buSzPct val="100000"/>
              <a:buFont typeface="Questrial"/>
              <a:buChar char="❑"/>
            </a:pPr>
            <a:r>
              <a:rPr lang="en-US" sz="3600" i="0" u="none" strike="noStrike" cap="none" dirty="0">
                <a:solidFill>
                  <a:schemeClr val="dk1"/>
                </a:solidFill>
                <a:latin typeface="Tw Cen MT" panose="020B0602020104020603" pitchFamily="34" charset="0"/>
              </a:rPr>
              <a:t> Draw a picture of the item</a:t>
            </a:r>
            <a:r>
              <a:rPr lang="en-US" sz="3600" dirty="0">
                <a:latin typeface="Tw Cen MT" panose="020B0602020104020603" pitchFamily="34" charset="0"/>
              </a:rPr>
              <a:t> next to the description</a:t>
            </a:r>
            <a:r>
              <a:rPr lang="en-US" sz="3600" i="0" u="none" strike="noStrike" cap="none" dirty="0">
                <a:solidFill>
                  <a:schemeClr val="dk1"/>
                </a:solidFill>
                <a:latin typeface="Tw Cen MT" panose="020B0602020104020603" pitchFamily="34" charset="0"/>
              </a:rPr>
              <a:t>. </a:t>
            </a:r>
          </a:p>
          <a:p>
            <a:pPr marL="342900" marR="0" lvl="0" indent="-292100" algn="l" rtl="0">
              <a:spcBef>
                <a:spcPts val="880"/>
              </a:spcBef>
              <a:spcAft>
                <a:spcPts val="0"/>
              </a:spcAft>
              <a:buClr>
                <a:schemeClr val="accent2"/>
              </a:buClr>
              <a:buSzPct val="100000"/>
              <a:buFont typeface="Questrial"/>
              <a:buChar char="❑"/>
            </a:pPr>
            <a:r>
              <a:rPr lang="en-US" sz="3600" i="0" u="none" strike="noStrike" cap="none" dirty="0">
                <a:solidFill>
                  <a:schemeClr val="dk1"/>
                </a:solidFill>
                <a:latin typeface="Tw Cen MT" panose="020B0602020104020603" pitchFamily="34" charset="0"/>
              </a:rPr>
              <a:t> Begin to consider who </a:t>
            </a:r>
            <a:r>
              <a:rPr lang="en-US" sz="3600" dirty="0">
                <a:latin typeface="Tw Cen MT" panose="020B0602020104020603" pitchFamily="34" charset="0"/>
              </a:rPr>
              <a:t>might own this suitcase.</a:t>
            </a:r>
            <a:endParaRPr lang="en-US" sz="3600" i="0" u="none" strike="noStrike" cap="none" dirty="0">
              <a:solidFill>
                <a:schemeClr val="dk1"/>
              </a:solidFill>
              <a:latin typeface="Tw Cen MT" panose="020B0602020104020603" pitchFamily="34" charset="0"/>
            </a:endParaRPr>
          </a:p>
          <a:p>
            <a:pPr marL="342900" marR="0" lvl="0" indent="-342900" algn="l" rtl="0">
              <a:spcBef>
                <a:spcPts val="640"/>
              </a:spcBef>
              <a:spcAft>
                <a:spcPts val="0"/>
              </a:spcAft>
              <a:buClr>
                <a:schemeClr val="accent2"/>
              </a:buClr>
              <a:buSzPct val="100000"/>
              <a:buFont typeface="Noto Sans Symbols"/>
              <a:buNone/>
            </a:pPr>
            <a:endParaRPr sz="3200" b="0" i="0" u="none" strike="noStrike" cap="none" dirty="0">
              <a:solidFill>
                <a:schemeClr val="dk1"/>
              </a:solidFill>
              <a:latin typeface="Tw Cen MT" panose="020B0602020104020603" pitchFamily="34" charset="0"/>
              <a:sym typeface="Questrial"/>
            </a:endParaRPr>
          </a:p>
        </p:txBody>
      </p:sp>
      <p:grpSp>
        <p:nvGrpSpPr>
          <p:cNvPr id="4" name="Group 3"/>
          <p:cNvGrpSpPr/>
          <p:nvPr/>
        </p:nvGrpSpPr>
        <p:grpSpPr>
          <a:xfrm>
            <a:off x="7862933" y="235742"/>
            <a:ext cx="1151858" cy="914400"/>
            <a:chOff x="4867942" y="3758980"/>
            <a:chExt cx="1151858" cy="914400"/>
          </a:xfrm>
        </p:grpSpPr>
        <p:sp>
          <p:nvSpPr>
            <p:cNvPr id="5" name="Rectangle 4"/>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6"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72279" y="1931790"/>
            <a:ext cx="3274880" cy="3160259"/>
          </a:xfrm>
          <a:prstGeom prst="rect">
            <a:avLst/>
          </a:prstGeom>
        </p:spPr>
      </p:pic>
      <p:sp>
        <p:nvSpPr>
          <p:cNvPr id="327" name="Shape 327"/>
          <p:cNvSpPr txBox="1">
            <a:spLocks noGrp="1"/>
          </p:cNvSpPr>
          <p:nvPr>
            <p:ph type="body" idx="1"/>
          </p:nvPr>
        </p:nvSpPr>
        <p:spPr>
          <a:xfrm>
            <a:off x="3657600" y="1349829"/>
            <a:ext cx="5029199" cy="3742220"/>
          </a:xfrm>
          <a:prstGeom prst="rect">
            <a:avLst/>
          </a:prstGeom>
          <a:solidFill>
            <a:srgbClr val="E3D8C1"/>
          </a:solidFill>
          <a:ln>
            <a:noFill/>
          </a:ln>
        </p:spPr>
        <p:txBody>
          <a:bodyPr lIns="91425" tIns="45700" rIns="91425" bIns="45700" anchor="t" anchorCtr="0">
            <a:noAutofit/>
          </a:bodyPr>
          <a:lstStyle/>
          <a:p>
            <a:pPr marL="0" marR="0" lvl="0" indent="0" algn="l" rtl="0">
              <a:spcBef>
                <a:spcPts val="0"/>
              </a:spcBef>
              <a:spcAft>
                <a:spcPts val="0"/>
              </a:spcAft>
              <a:buClr>
                <a:schemeClr val="accent2"/>
              </a:buClr>
              <a:buSzPct val="25000"/>
              <a:buFont typeface="Noto Sans Symbols"/>
              <a:buNone/>
            </a:pPr>
            <a:endParaRPr sz="3200" b="0" i="0" u="none" strike="noStrike" cap="none" dirty="0">
              <a:solidFill>
                <a:schemeClr val="dk1"/>
              </a:solidFill>
              <a:latin typeface="Tw Cen MT" panose="020B0602020104020603" pitchFamily="34" charset="0"/>
              <a:sym typeface="Questrial"/>
            </a:endParaRPr>
          </a:p>
          <a:p>
            <a:pPr marL="0" marR="0" lvl="0" indent="0" algn="ctr" rtl="0">
              <a:spcBef>
                <a:spcPts val="1200"/>
              </a:spcBef>
              <a:spcAft>
                <a:spcPts val="0"/>
              </a:spcAft>
              <a:buClr>
                <a:schemeClr val="accent2"/>
              </a:buClr>
              <a:buSzPct val="25000"/>
              <a:buFont typeface="Noto Sans Symbols"/>
              <a:buNone/>
            </a:pPr>
            <a:r>
              <a:rPr lang="en-US" sz="5400" b="0" i="0" u="none" strike="noStrike" cap="none" dirty="0">
                <a:solidFill>
                  <a:schemeClr val="dk1"/>
                </a:solidFill>
                <a:latin typeface="Tw Cen MT" panose="020B0602020104020603" pitchFamily="34" charset="0"/>
              </a:rPr>
              <a:t>Who </a:t>
            </a:r>
            <a:r>
              <a:rPr lang="en-US" sz="5400" dirty="0">
                <a:latin typeface="Tw Cen MT" panose="020B0602020104020603" pitchFamily="34" charset="0"/>
              </a:rPr>
              <a:t>owned this suitcase</a:t>
            </a:r>
            <a:r>
              <a:rPr lang="en-US" sz="5400" b="0" i="0" u="none" strike="noStrike" cap="none" dirty="0">
                <a:solidFill>
                  <a:schemeClr val="dk1"/>
                </a:solidFill>
                <a:latin typeface="Tw Cen MT" panose="020B0602020104020603" pitchFamily="34" charset="0"/>
              </a:rPr>
              <a:t>?</a:t>
            </a:r>
          </a:p>
        </p:txBody>
      </p:sp>
      <p:grpSp>
        <p:nvGrpSpPr>
          <p:cNvPr id="4" name="Group 3"/>
          <p:cNvGrpSpPr/>
          <p:nvPr/>
        </p:nvGrpSpPr>
        <p:grpSpPr>
          <a:xfrm>
            <a:off x="7876186" y="214667"/>
            <a:ext cx="1151858" cy="914400"/>
            <a:chOff x="4867942" y="3758980"/>
            <a:chExt cx="1151858" cy="914400"/>
          </a:xfrm>
        </p:grpSpPr>
        <p:sp>
          <p:nvSpPr>
            <p:cNvPr id="5" name="Rectangle 4"/>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6" name="Picture 29" descr="C:\Users\dayad\Desktop\moedusail graphics\icons not buttons\refle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Shape 333"/>
          <p:cNvSpPr txBox="1">
            <a:spLocks noGrp="1"/>
          </p:cNvSpPr>
          <p:nvPr>
            <p:ph type="title"/>
          </p:nvPr>
        </p:nvSpPr>
        <p:spPr>
          <a:xfrm>
            <a:off x="457200" y="601663"/>
            <a:ext cx="8229600" cy="1386164"/>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Processing the </a:t>
            </a:r>
            <a:br>
              <a:rPr lang="en-US" dirty="0">
                <a:latin typeface="Tw Cen MT" panose="020B0602020104020603" pitchFamily="34" charset="0"/>
              </a:rPr>
            </a:br>
            <a:r>
              <a:rPr lang="en-US" dirty="0">
                <a:latin typeface="Tw Cen MT" panose="020B0602020104020603" pitchFamily="34" charset="0"/>
              </a:rPr>
              <a:t>Mystery Suitcase Activity</a:t>
            </a:r>
          </a:p>
        </p:txBody>
      </p:sp>
      <p:sp>
        <p:nvSpPr>
          <p:cNvPr id="334" name="Shape 334"/>
          <p:cNvSpPr txBox="1">
            <a:spLocks noGrp="1"/>
          </p:cNvSpPr>
          <p:nvPr>
            <p:ph type="body" idx="1"/>
          </p:nvPr>
        </p:nvSpPr>
        <p:spPr>
          <a:xfrm>
            <a:off x="182880" y="2385391"/>
            <a:ext cx="8755380" cy="3339547"/>
          </a:xfrm>
          <a:prstGeom prst="rect">
            <a:avLst/>
          </a:prstGeom>
          <a:solidFill>
            <a:srgbClr val="E3D8C1"/>
          </a:solidFill>
          <a:ln>
            <a:noFill/>
          </a:ln>
        </p:spPr>
        <p:txBody>
          <a:bodyPr lIns="91425" tIns="45700" rIns="91425" bIns="45700" anchor="t" anchorCtr="0">
            <a:noAutofit/>
          </a:bodyPr>
          <a:lstStyle/>
          <a:p>
            <a:pPr marL="457200" marR="0" lvl="0" indent="-444500" algn="l" rtl="0">
              <a:lnSpc>
                <a:spcPct val="90000"/>
              </a:lnSpc>
              <a:spcBef>
                <a:spcPts val="0"/>
              </a:spcBef>
              <a:spcAft>
                <a:spcPts val="0"/>
              </a:spcAft>
              <a:buClr>
                <a:schemeClr val="dk1"/>
              </a:buClr>
              <a:buSzPct val="100000"/>
              <a:buFont typeface="Questrial"/>
            </a:pPr>
            <a:r>
              <a:rPr lang="en-US" sz="3600" b="0" i="0" u="none" strike="noStrike" cap="none" dirty="0">
                <a:solidFill>
                  <a:schemeClr val="dk1"/>
                </a:solidFill>
                <a:latin typeface="Tw Cen MT" panose="020B0602020104020603" pitchFamily="34" charset="0"/>
                <a:sym typeface="Questrial"/>
              </a:rPr>
              <a:t> What kinds of </a:t>
            </a:r>
            <a:r>
              <a:rPr lang="en-US" sz="3600" b="1" i="0" u="none" strike="noStrike" cap="none" dirty="0">
                <a:solidFill>
                  <a:schemeClr val="dk1"/>
                </a:solidFill>
                <a:latin typeface="Tw Cen MT" panose="020B0602020104020603" pitchFamily="34" charset="0"/>
                <a:sym typeface="Questrial"/>
              </a:rPr>
              <a:t>thinking and collaboration skills </a:t>
            </a:r>
            <a:r>
              <a:rPr lang="en-US" sz="3600" b="0" i="0" u="none" strike="noStrike" cap="none" dirty="0">
                <a:solidFill>
                  <a:schemeClr val="dk1"/>
                </a:solidFill>
                <a:latin typeface="Tw Cen MT" panose="020B0602020104020603" pitchFamily="34" charset="0"/>
                <a:sym typeface="Questrial"/>
              </a:rPr>
              <a:t>did you use?</a:t>
            </a:r>
          </a:p>
          <a:p>
            <a:pPr marL="457200" marR="0" lvl="0" indent="-444500" algn="l" rtl="0">
              <a:lnSpc>
                <a:spcPct val="90000"/>
              </a:lnSpc>
              <a:spcBef>
                <a:spcPts val="640"/>
              </a:spcBef>
              <a:spcAft>
                <a:spcPts val="0"/>
              </a:spcAft>
              <a:buClr>
                <a:schemeClr val="dk1"/>
              </a:buClr>
              <a:buSzPct val="100000"/>
              <a:buFont typeface="Questrial"/>
            </a:pPr>
            <a:r>
              <a:rPr lang="en-US" sz="3600" b="0" i="0" u="none" strike="noStrike" cap="none" dirty="0">
                <a:solidFill>
                  <a:schemeClr val="dk1"/>
                </a:solidFill>
                <a:latin typeface="Tw Cen MT" panose="020B0602020104020603" pitchFamily="34" charset="0"/>
                <a:sym typeface="Questrial"/>
              </a:rPr>
              <a:t> Did you change your mind when you began to articulate your thinking? Why?</a:t>
            </a:r>
          </a:p>
          <a:p>
            <a:pPr marL="457200" marR="0" lvl="0" indent="-444500" algn="l" rtl="0">
              <a:lnSpc>
                <a:spcPct val="90000"/>
              </a:lnSpc>
              <a:spcBef>
                <a:spcPts val="640"/>
              </a:spcBef>
              <a:spcAft>
                <a:spcPts val="0"/>
              </a:spcAft>
              <a:buClr>
                <a:schemeClr val="dk1"/>
              </a:buClr>
              <a:buSzPct val="100000"/>
              <a:buFont typeface="Questrial"/>
            </a:pPr>
            <a:r>
              <a:rPr lang="en-US" sz="3600" b="0" i="0" u="none" strike="noStrike" cap="none" dirty="0">
                <a:solidFill>
                  <a:schemeClr val="dk1"/>
                </a:solidFill>
                <a:latin typeface="Tw Cen MT" panose="020B0602020104020603" pitchFamily="34" charset="0"/>
                <a:sym typeface="Questrial"/>
              </a:rPr>
              <a:t> Were you motivated? Engaged</a:t>
            </a:r>
            <a:r>
              <a:rPr lang="en-US" sz="3600" dirty="0">
                <a:latin typeface="Tw Cen MT" panose="020B0602020104020603" pitchFamily="34" charset="0"/>
              </a:rPr>
              <a:t>?</a:t>
            </a:r>
          </a:p>
        </p:txBody>
      </p:sp>
      <p:grpSp>
        <p:nvGrpSpPr>
          <p:cNvPr id="4" name="Group 3"/>
          <p:cNvGrpSpPr/>
          <p:nvPr/>
        </p:nvGrpSpPr>
        <p:grpSpPr>
          <a:xfrm>
            <a:off x="7786402" y="204099"/>
            <a:ext cx="1151858" cy="914400"/>
            <a:chOff x="4867942" y="3758980"/>
            <a:chExt cx="1151858" cy="914400"/>
          </a:xfrm>
        </p:grpSpPr>
        <p:sp>
          <p:nvSpPr>
            <p:cNvPr id="5" name="Rectangle 4"/>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6"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Shape 419"/>
          <p:cNvSpPr txBox="1">
            <a:spLocks noGrp="1"/>
          </p:cNvSpPr>
          <p:nvPr>
            <p:ph type="ctrTitle"/>
          </p:nvPr>
        </p:nvSpPr>
        <p:spPr>
          <a:xfrm>
            <a:off x="685800" y="1420730"/>
            <a:ext cx="7772400" cy="278021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Tw Cen MT" panose="020B0602020104020603" pitchFamily="34" charset="0"/>
                <a:sym typeface="Questrial"/>
              </a:rPr>
              <a:t>Defining Engagement</a:t>
            </a:r>
            <a:br>
              <a:rPr lang="en-US" sz="4400" b="0" i="0" u="none" strike="noStrike" cap="none" dirty="0">
                <a:solidFill>
                  <a:schemeClr val="lt1"/>
                </a:solidFill>
                <a:latin typeface="Tw Cen MT" panose="020B0602020104020603" pitchFamily="34" charset="0"/>
                <a:sym typeface="Questrial"/>
              </a:rPr>
            </a:br>
            <a:br>
              <a:rPr lang="en-US" sz="4400" b="0" i="0" u="none" strike="noStrike" cap="none" dirty="0">
                <a:solidFill>
                  <a:schemeClr val="lt1"/>
                </a:solidFill>
                <a:latin typeface="Tw Cen MT" panose="020B0602020104020603" pitchFamily="34" charset="0"/>
                <a:sym typeface="Questrial"/>
              </a:rPr>
            </a:br>
            <a:r>
              <a:rPr lang="en-US" sz="2800" b="0" i="0" u="none" strike="noStrike" cap="none" dirty="0">
                <a:solidFill>
                  <a:schemeClr val="lt1"/>
                </a:solidFill>
                <a:latin typeface="Tw Cen MT" panose="020B0602020104020603" pitchFamily="34" charset="0"/>
                <a:sym typeface="Questrial"/>
              </a:rPr>
              <a:t>Section 1</a:t>
            </a:r>
          </a:p>
        </p:txBody>
      </p:sp>
      <p:pic>
        <p:nvPicPr>
          <p:cNvPr id="4" name="Picture 20" descr="C:\Users\dayad\Desktop\moedusail graphics\icons not buttons\effective i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p:nvPr>
        </p:nvSpPr>
        <p:spPr>
          <a:xfrm>
            <a:off x="457200" y="381000"/>
            <a:ext cx="7884942" cy="1096961"/>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Defining Student Engagement</a:t>
            </a:r>
          </a:p>
        </p:txBody>
      </p:sp>
      <p:sp>
        <p:nvSpPr>
          <p:cNvPr id="428" name="Shape 428"/>
          <p:cNvSpPr txBox="1">
            <a:spLocks noGrp="1"/>
          </p:cNvSpPr>
          <p:nvPr>
            <p:ph type="body" idx="1"/>
          </p:nvPr>
        </p:nvSpPr>
        <p:spPr>
          <a:xfrm>
            <a:off x="457200" y="1195327"/>
            <a:ext cx="8229600" cy="4750216"/>
          </a:xfrm>
          <a:prstGeom prst="rect">
            <a:avLst/>
          </a:prstGeom>
          <a:noFill/>
          <a:ln>
            <a:noFill/>
          </a:ln>
        </p:spPr>
        <p:txBody>
          <a:bodyPr lIns="91425" tIns="45700" rIns="91425" bIns="45700" anchor="t" anchorCtr="0">
            <a:noAutofit/>
          </a:bodyPr>
          <a:lstStyle/>
          <a:p>
            <a:pPr marL="457200" marR="0" lvl="0" indent="-419100" algn="l" rtl="0">
              <a:spcBef>
                <a:spcPts val="0"/>
              </a:spcBef>
              <a:spcAft>
                <a:spcPts val="0"/>
              </a:spcAft>
              <a:buSzPct val="100000"/>
            </a:pPr>
            <a:r>
              <a:rPr lang="en-US" sz="3150" dirty="0">
                <a:latin typeface="Tw Cen MT" panose="020B0602020104020603" pitchFamily="34" charset="0"/>
              </a:rPr>
              <a:t>S</a:t>
            </a:r>
            <a:r>
              <a:rPr lang="en-US" sz="3150" b="0" i="0" u="none" strike="noStrike" cap="none" dirty="0">
                <a:solidFill>
                  <a:schemeClr val="dk1"/>
                </a:solidFill>
                <a:latin typeface="Tw Cen MT" panose="020B0602020104020603" pitchFamily="34" charset="0"/>
                <a:sym typeface="Questrial"/>
              </a:rPr>
              <a:t>tudent engagement refers to the degree of attention, curiosity, interest, optimism, and passion that students show when they are learning or being taught</a:t>
            </a:r>
            <a:r>
              <a:rPr lang="en-US" sz="3150" dirty="0">
                <a:latin typeface="Tw Cen MT" panose="020B0602020104020603" pitchFamily="34" charset="0"/>
              </a:rPr>
              <a:t>. </a:t>
            </a:r>
          </a:p>
          <a:p>
            <a:pPr marL="457200" marR="0" lvl="0" indent="-419100" algn="l" rtl="0">
              <a:spcBef>
                <a:spcPts val="0"/>
              </a:spcBef>
              <a:spcAft>
                <a:spcPts val="0"/>
              </a:spcAft>
              <a:buSzPct val="100000"/>
            </a:pPr>
            <a:r>
              <a:rPr lang="en-US" sz="3150" dirty="0">
                <a:latin typeface="Tw Cen MT" panose="020B0602020104020603" pitchFamily="34" charset="0"/>
              </a:rPr>
              <a:t>T</a:t>
            </a:r>
            <a:r>
              <a:rPr lang="en-US" sz="3150" b="0" i="0" u="none" strike="noStrike" cap="none" dirty="0">
                <a:solidFill>
                  <a:schemeClr val="dk1"/>
                </a:solidFill>
                <a:latin typeface="Tw Cen MT" panose="020B0602020104020603" pitchFamily="34" charset="0"/>
                <a:sym typeface="Questrial"/>
              </a:rPr>
              <a:t>he concept of “student engagement” is </a:t>
            </a:r>
            <a:r>
              <a:rPr lang="en-US" sz="3150" dirty="0">
                <a:latin typeface="Tw Cen MT" panose="020B0602020104020603" pitchFamily="34" charset="0"/>
              </a:rPr>
              <a:t>bas</a:t>
            </a:r>
            <a:r>
              <a:rPr lang="en-US" sz="3150" b="0" i="0" u="none" strike="noStrike" cap="none" dirty="0">
                <a:solidFill>
                  <a:schemeClr val="dk1"/>
                </a:solidFill>
                <a:latin typeface="Tw Cen MT" panose="020B0602020104020603" pitchFamily="34" charset="0"/>
                <a:sym typeface="Questrial"/>
              </a:rPr>
              <a:t>ed on the belief that learning </a:t>
            </a:r>
            <a:r>
              <a:rPr lang="en-US" sz="3150" i="0" strike="noStrike" cap="none" dirty="0">
                <a:solidFill>
                  <a:schemeClr val="dk1"/>
                </a:solidFill>
                <a:latin typeface="Tw Cen MT" panose="020B0602020104020603" pitchFamily="34" charset="0"/>
                <a:sym typeface="Questrial"/>
              </a:rPr>
              <a:t>improves</a:t>
            </a:r>
            <a:r>
              <a:rPr lang="en-US" sz="3150" b="0" i="0" u="none" strike="noStrike" cap="none" dirty="0">
                <a:solidFill>
                  <a:schemeClr val="dk1"/>
                </a:solidFill>
                <a:latin typeface="Tw Cen MT" panose="020B0602020104020603" pitchFamily="34" charset="0"/>
                <a:sym typeface="Questrial"/>
              </a:rPr>
              <a:t> when students are inquisitive, interested, or inspired, and that learning tends to </a:t>
            </a:r>
            <a:r>
              <a:rPr lang="en-US" sz="3150" i="0" strike="noStrike" cap="none" dirty="0">
                <a:solidFill>
                  <a:schemeClr val="dk1"/>
                </a:solidFill>
                <a:latin typeface="Tw Cen MT" panose="020B0602020104020603" pitchFamily="34" charset="0"/>
                <a:sym typeface="Questrial"/>
              </a:rPr>
              <a:t>suffer </a:t>
            </a:r>
            <a:r>
              <a:rPr lang="en-US" sz="3150" b="0" i="0" u="none" strike="noStrike" cap="none" dirty="0">
                <a:solidFill>
                  <a:schemeClr val="dk1"/>
                </a:solidFill>
                <a:latin typeface="Tw Cen MT" panose="020B0602020104020603" pitchFamily="34" charset="0"/>
                <a:sym typeface="Questrial"/>
              </a:rPr>
              <a:t>when students are bored, dispassionate, disaffected, or otherwise “disengaged.” </a:t>
            </a:r>
          </a:p>
        </p:txBody>
      </p:sp>
      <p:sp>
        <p:nvSpPr>
          <p:cNvPr id="2" name="TextBox 1"/>
          <p:cNvSpPr txBox="1"/>
          <p:nvPr/>
        </p:nvSpPr>
        <p:spPr>
          <a:xfrm>
            <a:off x="7037767" y="6191639"/>
            <a:ext cx="1649033"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(Abbot, 2016)</a:t>
            </a:r>
          </a:p>
        </p:txBody>
      </p:sp>
      <p:grpSp>
        <p:nvGrpSpPr>
          <p:cNvPr id="5" name="Group 4"/>
          <p:cNvGrpSpPr/>
          <p:nvPr/>
        </p:nvGrpSpPr>
        <p:grpSpPr>
          <a:xfrm>
            <a:off x="7938542" y="295917"/>
            <a:ext cx="1151858" cy="914400"/>
            <a:chOff x="4867942" y="3758980"/>
            <a:chExt cx="1151858" cy="914400"/>
          </a:xfrm>
        </p:grpSpPr>
        <p:sp>
          <p:nvSpPr>
            <p:cNvPr id="6" name="Rectangle 5"/>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7"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Shape 434"/>
          <p:cNvSpPr txBox="1">
            <a:spLocks noGrp="1"/>
          </p:cNvSpPr>
          <p:nvPr>
            <p:ph type="title"/>
          </p:nvPr>
        </p:nvSpPr>
        <p:spPr>
          <a:xfrm>
            <a:off x="457200" y="670719"/>
            <a:ext cx="8229600" cy="1096961"/>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Components of Engagement</a:t>
            </a:r>
          </a:p>
        </p:txBody>
      </p:sp>
      <p:sp>
        <p:nvSpPr>
          <p:cNvPr id="435" name="Shape 435"/>
          <p:cNvSpPr txBox="1">
            <a:spLocks noGrp="1"/>
          </p:cNvSpPr>
          <p:nvPr>
            <p:ph type="body" idx="1"/>
          </p:nvPr>
        </p:nvSpPr>
        <p:spPr>
          <a:xfrm>
            <a:off x="457200" y="1371600"/>
            <a:ext cx="8153399" cy="4495800"/>
          </a:xfrm>
          <a:prstGeom prst="rect">
            <a:avLst/>
          </a:prstGeom>
          <a:noFill/>
          <a:ln>
            <a:noFill/>
          </a:ln>
        </p:spPr>
        <p:txBody>
          <a:bodyPr lIns="91425" tIns="45700" rIns="91425" bIns="45700" anchor="t" anchorCtr="0">
            <a:noAutofit/>
          </a:bodyPr>
          <a:lstStyle/>
          <a:p>
            <a:pPr marL="342900" marR="0" lvl="0" indent="-342900" algn="l" rtl="0">
              <a:spcBef>
                <a:spcPts val="560"/>
              </a:spcBef>
              <a:spcAft>
                <a:spcPts val="0"/>
              </a:spcAft>
              <a:buClr>
                <a:schemeClr val="accent2"/>
              </a:buClr>
              <a:buSzPct val="25000"/>
              <a:buFont typeface="Noto Sans Symbols"/>
              <a:buNone/>
            </a:pPr>
            <a:r>
              <a:rPr lang="en-US" sz="2800" b="0" i="0" u="none" strike="noStrike" cap="none" dirty="0">
                <a:solidFill>
                  <a:schemeClr val="dk1"/>
                </a:solidFill>
                <a:latin typeface="Questrial"/>
                <a:ea typeface="Questrial"/>
                <a:cs typeface="Questrial"/>
                <a:sym typeface="Questrial"/>
              </a:rPr>
              <a:t>					</a:t>
            </a:r>
          </a:p>
        </p:txBody>
      </p:sp>
      <p:sp>
        <p:nvSpPr>
          <p:cNvPr id="436" name="Shape 436"/>
          <p:cNvSpPr txBox="1"/>
          <p:nvPr/>
        </p:nvSpPr>
        <p:spPr>
          <a:xfrm>
            <a:off x="6946517" y="6235411"/>
            <a:ext cx="1832517" cy="381000"/>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(Schlechty, 2011)</a:t>
            </a:r>
          </a:p>
        </p:txBody>
      </p:sp>
      <p:graphicFrame>
        <p:nvGraphicFramePr>
          <p:cNvPr id="5" name="Diagram 4"/>
          <p:cNvGraphicFramePr/>
          <p:nvPr>
            <p:extLst>
              <p:ext uri="{D42A27DB-BD31-4B8C-83A1-F6EECF244321}">
                <p14:modId xmlns:p14="http://schemas.microsoft.com/office/powerpoint/2010/main" val="2002926427"/>
              </p:ext>
            </p:extLst>
          </p:nvPr>
        </p:nvGraphicFramePr>
        <p:xfrm>
          <a:off x="1066800" y="1615281"/>
          <a:ext cx="70104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3"/>
            <a:ext cx="8229600" cy="786872"/>
          </a:xfrm>
        </p:spPr>
        <p:txBody>
          <a:bodyPr/>
          <a:lstStyle/>
          <a:p>
            <a:pPr>
              <a:buSzPct val="25000"/>
            </a:pPr>
            <a:r>
              <a:rPr lang="en-US" dirty="0">
                <a:latin typeface="Tw Cen MT" panose="020B0602020104020603" pitchFamily="34" charset="0"/>
              </a:rPr>
              <a:t>Student Response to Work</a:t>
            </a:r>
          </a:p>
        </p:txBody>
      </p:sp>
      <p:sp>
        <p:nvSpPr>
          <p:cNvPr id="3" name="Text Placeholder 2"/>
          <p:cNvSpPr>
            <a:spLocks noGrp="1"/>
          </p:cNvSpPr>
          <p:nvPr>
            <p:ph type="body" idx="1"/>
          </p:nvPr>
        </p:nvSpPr>
        <p:spPr>
          <a:xfrm>
            <a:off x="338668" y="1388534"/>
            <a:ext cx="8593666" cy="4571999"/>
          </a:xfrm>
        </p:spPr>
        <p:txBody>
          <a:bodyPr/>
          <a:lstStyle/>
          <a:p>
            <a:pPr marL="717550" indent="-514350">
              <a:buFont typeface="+mj-lt"/>
              <a:buAutoNum type="arabicPeriod"/>
            </a:pPr>
            <a:r>
              <a:rPr lang="en-US" altLang="en-US" sz="3100" b="1" dirty="0">
                <a:latin typeface="Tw Cen MT" panose="020B0602020104020603" pitchFamily="34" charset="0"/>
              </a:rPr>
              <a:t>Engagement:</a:t>
            </a:r>
            <a:r>
              <a:rPr lang="en-US" altLang="en-US" sz="3100" dirty="0">
                <a:latin typeface="Tw Cen MT" panose="020B0602020104020603" pitchFamily="34" charset="0"/>
              </a:rPr>
              <a:t> High Attention and Commitment to the tasks at hand</a:t>
            </a:r>
          </a:p>
          <a:p>
            <a:pPr marL="717550" indent="-514350">
              <a:buFont typeface="+mj-lt"/>
              <a:buAutoNum type="arabicPeriod"/>
            </a:pPr>
            <a:r>
              <a:rPr lang="en-US" altLang="en-US" sz="3100" b="1" dirty="0">
                <a:latin typeface="Tw Cen MT" panose="020B0602020104020603" pitchFamily="34" charset="0"/>
              </a:rPr>
              <a:t>Strategic Compliance:</a:t>
            </a:r>
            <a:r>
              <a:rPr lang="en-US" altLang="en-US" sz="3100" dirty="0">
                <a:latin typeface="Tw Cen MT" panose="020B0602020104020603" pitchFamily="34" charset="0"/>
              </a:rPr>
              <a:t> High Attention and Low Commitment the tasks at hand</a:t>
            </a:r>
          </a:p>
          <a:p>
            <a:pPr marL="717550" indent="-514350">
              <a:buFont typeface="+mj-lt"/>
              <a:buAutoNum type="arabicPeriod"/>
            </a:pPr>
            <a:r>
              <a:rPr lang="en-US" altLang="en-US" sz="3100" b="1" dirty="0">
                <a:latin typeface="Tw Cen MT" panose="020B0602020104020603" pitchFamily="34" charset="0"/>
              </a:rPr>
              <a:t>Ritual Compliance: </a:t>
            </a:r>
            <a:r>
              <a:rPr lang="en-US" altLang="en-US" sz="3100" dirty="0">
                <a:latin typeface="Tw Cen MT" panose="020B0602020104020603" pitchFamily="34" charset="0"/>
              </a:rPr>
              <a:t>Low Attention and Low Commitment to the tasks at hand</a:t>
            </a:r>
          </a:p>
          <a:p>
            <a:pPr marL="717550" indent="-514350">
              <a:buFont typeface="+mj-lt"/>
              <a:buAutoNum type="arabicPeriod"/>
            </a:pPr>
            <a:r>
              <a:rPr lang="en-US" altLang="en-US" sz="3100" b="1" dirty="0">
                <a:latin typeface="Tw Cen MT" panose="020B0602020104020603" pitchFamily="34" charset="0"/>
              </a:rPr>
              <a:t>Retreatism: </a:t>
            </a:r>
            <a:r>
              <a:rPr lang="en-US" altLang="en-US" sz="3100" dirty="0">
                <a:latin typeface="Tw Cen MT" panose="020B0602020104020603" pitchFamily="34" charset="0"/>
              </a:rPr>
              <a:t>No Attention and No Commitment</a:t>
            </a:r>
          </a:p>
          <a:p>
            <a:pPr marL="717550" indent="-514350">
              <a:buFont typeface="+mj-lt"/>
              <a:buAutoNum type="arabicPeriod"/>
            </a:pPr>
            <a:r>
              <a:rPr lang="en-US" altLang="en-US" sz="3100" b="1" dirty="0">
                <a:latin typeface="Tw Cen MT" panose="020B0602020104020603" pitchFamily="34" charset="0"/>
              </a:rPr>
              <a:t>Rebellion: </a:t>
            </a:r>
            <a:r>
              <a:rPr lang="en-US" altLang="en-US" sz="3100" dirty="0">
                <a:latin typeface="Tw Cen MT" panose="020B0602020104020603" pitchFamily="34" charset="0"/>
              </a:rPr>
              <a:t>Diverted Attention</a:t>
            </a:r>
          </a:p>
        </p:txBody>
      </p:sp>
      <p:sp>
        <p:nvSpPr>
          <p:cNvPr id="4" name="TextBox 3"/>
          <p:cNvSpPr txBox="1"/>
          <p:nvPr/>
        </p:nvSpPr>
        <p:spPr>
          <a:xfrm>
            <a:off x="5951095" y="6251945"/>
            <a:ext cx="2735705"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(Francis, 2014)</a:t>
            </a:r>
          </a:p>
        </p:txBody>
      </p:sp>
    </p:spTree>
    <p:extLst>
      <p:ext uri="{BB962C8B-B14F-4D97-AF65-F5344CB8AC3E}">
        <p14:creationId xmlns:p14="http://schemas.microsoft.com/office/powerpoint/2010/main" val="32350696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73457"/>
            <a:ext cx="8229600" cy="823880"/>
          </a:xfrm>
        </p:spPr>
        <p:txBody>
          <a:bodyPr/>
          <a:lstStyle/>
          <a:p>
            <a:r>
              <a:rPr lang="en-US" b="1" u="sng" dirty="0">
                <a:latin typeface="Tw Cen MT" panose="020B0602020104020603" pitchFamily="34" charset="0"/>
              </a:rPr>
              <a:t>Hidden Slide #3</a:t>
            </a:r>
          </a:p>
        </p:txBody>
      </p:sp>
      <p:sp>
        <p:nvSpPr>
          <p:cNvPr id="6" name="Content Placeholder 2"/>
          <p:cNvSpPr txBox="1">
            <a:spLocks/>
          </p:cNvSpPr>
          <p:nvPr/>
        </p:nvSpPr>
        <p:spPr>
          <a:xfrm>
            <a:off x="425301" y="1012987"/>
            <a:ext cx="8229601" cy="4983776"/>
          </a:xfrm>
          <a:prstGeom prst="rect">
            <a:avLst/>
          </a:prstGeom>
          <a:noFill/>
          <a:ln>
            <a:noFill/>
          </a:ln>
        </p:spPr>
        <p:txBody>
          <a:bodyPr lIns="91425" tIns="91425" rIns="91425" bIns="91425" anchor="t" anchorCtr="0"/>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accent2"/>
              </a:buClr>
              <a:buSzPct val="100000"/>
              <a:buFont typeface="Noto Sans Symbols"/>
              <a:buChar char="❑"/>
              <a:defRPr sz="3200" b="0" i="0" u="none" strike="noStrike" cap="none">
                <a:solidFill>
                  <a:schemeClr val="dk1"/>
                </a:solidFill>
                <a:latin typeface="Questrial"/>
                <a:ea typeface="Questrial"/>
                <a:cs typeface="Questrial"/>
                <a:sym typeface="Questrial"/>
              </a:defRPr>
            </a:lvl1pPr>
            <a:lvl2pPr marL="742950" marR="0" lvl="1" indent="-107950" algn="l" rtl="0">
              <a:lnSpc>
                <a:spcPct val="100000"/>
              </a:lnSpc>
              <a:spcBef>
                <a:spcPts val="560"/>
              </a:spcBef>
              <a:spcAft>
                <a:spcPts val="0"/>
              </a:spcAft>
              <a:buClr>
                <a:schemeClr val="accent3"/>
              </a:buClr>
              <a:buSzPct val="100000"/>
              <a:buFont typeface="Noto Sans Symbols"/>
              <a:buChar char="❑"/>
              <a:defRPr sz="2800" b="0" i="0" u="none" strike="noStrike" cap="none">
                <a:solidFill>
                  <a:schemeClr val="dk1"/>
                </a:solidFill>
                <a:latin typeface="Questrial"/>
                <a:ea typeface="Questrial"/>
                <a:cs typeface="Questrial"/>
                <a:sym typeface="Questrial"/>
              </a:defRPr>
            </a:lvl2pPr>
            <a:lvl3pPr marL="1143000" marR="0" lvl="2" indent="-76200" algn="l" rtl="0">
              <a:lnSpc>
                <a:spcPct val="100000"/>
              </a:lnSpc>
              <a:spcBef>
                <a:spcPts val="480"/>
              </a:spcBef>
              <a:spcAft>
                <a:spcPts val="0"/>
              </a:spcAft>
              <a:buClr>
                <a:schemeClr val="accent2"/>
              </a:buClr>
              <a:buSzPct val="100000"/>
              <a:buFont typeface="Noto Sans Symbols"/>
              <a:buChar char="❑"/>
              <a:defRPr sz="2400" b="0" i="0" u="none" strike="noStrike" cap="none">
                <a:solidFill>
                  <a:schemeClr val="dk1"/>
                </a:solidFill>
                <a:latin typeface="Questrial"/>
                <a:ea typeface="Questrial"/>
                <a:cs typeface="Questrial"/>
                <a:sym typeface="Questrial"/>
              </a:defRPr>
            </a:lvl3pPr>
            <a:lvl4pPr marL="1600200" marR="0" lvl="3" indent="-1016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4pPr>
            <a:lvl5pPr marL="2057400" marR="0" lvl="4" indent="-101600" algn="l" rtl="0">
              <a:lnSpc>
                <a:spcPct val="100000"/>
              </a:lnSpc>
              <a:spcBef>
                <a:spcPts val="400"/>
              </a:spcBef>
              <a:spcAft>
                <a:spcPts val="0"/>
              </a:spcAft>
              <a:buClr>
                <a:schemeClr val="accent2"/>
              </a:buClr>
              <a:buSzPct val="100000"/>
              <a:buFont typeface="Noto Sans Symbols"/>
              <a:buChar char="❑"/>
              <a:defRPr sz="2000" b="0" i="0" u="none" strike="noStrike" cap="none">
                <a:solidFill>
                  <a:schemeClr val="dk1"/>
                </a:solidFill>
                <a:latin typeface="Questrial"/>
                <a:ea typeface="Questrial"/>
                <a:cs typeface="Questrial"/>
                <a:sym typeface="Questrial"/>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buFont typeface="Noto Sans Symbols"/>
              <a:buNone/>
            </a:pPr>
            <a:r>
              <a:rPr lang="en-US" sz="2400" b="1" dirty="0">
                <a:latin typeface="Tw Cen MT" panose="020B0602020104020603" pitchFamily="34" charset="0"/>
              </a:rPr>
              <a:t>Handouts needed:</a:t>
            </a:r>
          </a:p>
          <a:p>
            <a:r>
              <a:rPr lang="en-US" sz="2400" dirty="0">
                <a:latin typeface="Tw Cen MT" panose="020B0602020104020603" pitchFamily="34" charset="0"/>
              </a:rPr>
              <a:t>Pre-reading, </a:t>
            </a:r>
            <a:r>
              <a:rPr lang="en-US" sz="2400" i="1" dirty="0">
                <a:latin typeface="Tw Cen MT" panose="020B0602020104020603" pitchFamily="34" charset="0"/>
              </a:rPr>
              <a:t>Engage Kids With 7 Times the Effect</a:t>
            </a:r>
          </a:p>
          <a:p>
            <a:r>
              <a:rPr lang="en-US" sz="2400" dirty="0">
                <a:latin typeface="Tw Cen MT" panose="020B0602020104020603" pitchFamily="34" charset="0"/>
              </a:rPr>
              <a:t>Engaging Student Learners (infographic)</a:t>
            </a:r>
          </a:p>
          <a:p>
            <a:r>
              <a:rPr lang="en-US" sz="2400" dirty="0">
                <a:latin typeface="Tw Cen MT" panose="020B0602020104020603" pitchFamily="34" charset="0"/>
              </a:rPr>
              <a:t>Goal Orientation</a:t>
            </a:r>
          </a:p>
          <a:p>
            <a:r>
              <a:rPr lang="en-US" sz="2400" i="1" dirty="0">
                <a:latin typeface="Tw Cen MT" panose="020B0602020104020603" pitchFamily="34" charset="0"/>
              </a:rPr>
              <a:t>Igniting Student Engagement: A Roadmap for Learning</a:t>
            </a:r>
          </a:p>
          <a:p>
            <a:r>
              <a:rPr lang="en-US" sz="2400" dirty="0">
                <a:latin typeface="Tw Cen MT" panose="020B0602020104020603" pitchFamily="34" charset="0"/>
              </a:rPr>
              <a:t>Twitter Card</a:t>
            </a:r>
          </a:p>
          <a:p>
            <a:r>
              <a:rPr lang="en-US" sz="2400" dirty="0">
                <a:latin typeface="Tw Cen MT" panose="020B0602020104020603" pitchFamily="34" charset="0"/>
              </a:rPr>
              <a:t>Engagement Dos and Don’ts</a:t>
            </a:r>
          </a:p>
          <a:p>
            <a:r>
              <a:rPr lang="en-US" sz="2400" dirty="0">
                <a:latin typeface="Tw Cen MT" panose="020B0602020104020603" pitchFamily="34" charset="0"/>
              </a:rPr>
              <a:t>Lesson Design Qualities</a:t>
            </a:r>
          </a:p>
          <a:p>
            <a:r>
              <a:rPr lang="en-US" sz="2400" dirty="0" err="1">
                <a:latin typeface="Tw Cen MT" panose="020B0602020104020603" pitchFamily="34" charset="0"/>
              </a:rPr>
              <a:t>Schlechty</a:t>
            </a:r>
            <a:r>
              <a:rPr lang="en-US" sz="2400" dirty="0">
                <a:latin typeface="Tw Cen MT" panose="020B0602020104020603" pitchFamily="34" charset="0"/>
              </a:rPr>
              <a:t> Organizer 1 &amp; 2</a:t>
            </a:r>
            <a:endParaRPr lang="en-US" sz="2000" dirty="0">
              <a:latin typeface="Tw Cen MT" panose="020B0602020104020603" pitchFamily="34" charset="0"/>
            </a:endParaRPr>
          </a:p>
          <a:p>
            <a:r>
              <a:rPr lang="en-US" sz="2400" dirty="0">
                <a:latin typeface="Tw Cen MT" panose="020B0602020104020603" pitchFamily="34" charset="0"/>
              </a:rPr>
              <a:t>Engaging Student Learners Practice Profile </a:t>
            </a:r>
          </a:p>
          <a:p>
            <a:r>
              <a:rPr lang="en-US" sz="2400" dirty="0">
                <a:latin typeface="Tw Cen MT" panose="020B0602020104020603" pitchFamily="34" charset="0"/>
              </a:rPr>
              <a:t>Next Steps: Action = Results</a:t>
            </a:r>
          </a:p>
          <a:p>
            <a:pPr marL="0" indent="0">
              <a:buFont typeface="Noto Sans Symbols"/>
              <a:buNone/>
            </a:pPr>
            <a:endParaRPr lang="en-US" dirty="0"/>
          </a:p>
        </p:txBody>
      </p:sp>
    </p:spTree>
    <p:extLst>
      <p:ext uri="{BB962C8B-B14F-4D97-AF65-F5344CB8AC3E}">
        <p14:creationId xmlns:p14="http://schemas.microsoft.com/office/powerpoint/2010/main" val="244203221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D933B-4837-AA40-BE11-6A9BC9F977EC}"/>
              </a:ext>
            </a:extLst>
          </p:cNvPr>
          <p:cNvSpPr>
            <a:spLocks noGrp="1"/>
          </p:cNvSpPr>
          <p:nvPr>
            <p:ph type="title"/>
          </p:nvPr>
        </p:nvSpPr>
        <p:spPr>
          <a:xfrm>
            <a:off x="176980" y="601662"/>
            <a:ext cx="8686800" cy="1096961"/>
          </a:xfrm>
        </p:spPr>
        <p:txBody>
          <a:bodyPr/>
          <a:lstStyle/>
          <a:p>
            <a:r>
              <a:rPr lang="en-US" dirty="0">
                <a:latin typeface="Tw Cen MT" panose="020B0602020104020603" pitchFamily="34" charset="0"/>
              </a:rPr>
              <a:t>Raising the Bar for Student Work</a:t>
            </a:r>
          </a:p>
        </p:txBody>
      </p:sp>
      <p:pic>
        <p:nvPicPr>
          <p:cNvPr id="5" name="Picture 4">
            <a:hlinkClick r:id="rId3"/>
            <a:extLst>
              <a:ext uri="{FF2B5EF4-FFF2-40B4-BE49-F238E27FC236}">
                <a16:creationId xmlns:a16="http://schemas.microsoft.com/office/drawing/2014/main" id="{513EE486-A6CC-4840-8F77-78D01A2F77F6}"/>
              </a:ext>
            </a:extLst>
          </p:cNvPr>
          <p:cNvPicPr>
            <a:picLocks noChangeAspect="1"/>
          </p:cNvPicPr>
          <p:nvPr/>
        </p:nvPicPr>
        <p:blipFill>
          <a:blip r:embed="rId4"/>
          <a:stretch>
            <a:fillRect/>
          </a:stretch>
        </p:blipFill>
        <p:spPr>
          <a:xfrm>
            <a:off x="811160" y="1698623"/>
            <a:ext cx="7418439" cy="4157679"/>
          </a:xfrm>
          <a:prstGeom prst="rect">
            <a:avLst/>
          </a:prstGeom>
        </p:spPr>
      </p:pic>
      <p:sp>
        <p:nvSpPr>
          <p:cNvPr id="6" name="TextBox 5">
            <a:extLst>
              <a:ext uri="{FF2B5EF4-FFF2-40B4-BE49-F238E27FC236}">
                <a16:creationId xmlns:a16="http://schemas.microsoft.com/office/drawing/2014/main" id="{899774DB-56BC-E347-971A-859750405C74}"/>
              </a:ext>
            </a:extLst>
          </p:cNvPr>
          <p:cNvSpPr txBox="1"/>
          <p:nvPr/>
        </p:nvSpPr>
        <p:spPr>
          <a:xfrm>
            <a:off x="3126109" y="6099659"/>
            <a:ext cx="5567550" cy="523220"/>
          </a:xfrm>
          <a:prstGeom prst="rect">
            <a:avLst/>
          </a:prstGeom>
          <a:noFill/>
        </p:spPr>
        <p:txBody>
          <a:bodyPr wrap="none" rtlCol="0">
            <a:spAutoFit/>
          </a:bodyPr>
          <a:lstStyle/>
          <a:p>
            <a:r>
              <a:rPr lang="en-US" dirty="0"/>
              <a:t>Maplewood Richmond Heights School District – St. Louis, Mo. </a:t>
            </a:r>
          </a:p>
          <a:p>
            <a:r>
              <a:rPr lang="en-US" dirty="0">
                <a:hlinkClick r:id="rId3"/>
              </a:rPr>
              <a:t>https://www.youtube.com/watch?v=b4Id1CTQpks&amp;feature=youtu.be</a:t>
            </a:r>
            <a:endParaRPr lang="en-US" dirty="0"/>
          </a:p>
        </p:txBody>
      </p:sp>
    </p:spTree>
    <p:extLst>
      <p:ext uri="{BB962C8B-B14F-4D97-AF65-F5344CB8AC3E}">
        <p14:creationId xmlns:p14="http://schemas.microsoft.com/office/powerpoint/2010/main" val="27812376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Shape 450"/>
          <p:cNvSpPr/>
          <p:nvPr/>
        </p:nvSpPr>
        <p:spPr>
          <a:xfrm>
            <a:off x="364066" y="1600200"/>
            <a:ext cx="8381999" cy="339513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dirty="0">
                <a:solidFill>
                  <a:srgbClr val="0D4170"/>
                </a:solidFill>
                <a:latin typeface="Tw Cen MT" panose="020B0602020104020603" pitchFamily="34" charset="0"/>
                <a:ea typeface="Questrial"/>
                <a:cs typeface="Questrial"/>
                <a:sym typeface="Questrial"/>
              </a:rPr>
              <a:t>The core business of our schools is to ensure that </a:t>
            </a:r>
            <a:r>
              <a:rPr lang="en-US" sz="4000" b="1" dirty="0">
                <a:solidFill>
                  <a:srgbClr val="0D4170"/>
                </a:solidFill>
                <a:latin typeface="Tw Cen MT" panose="020B0602020104020603" pitchFamily="34" charset="0"/>
                <a:ea typeface="Questrial"/>
                <a:cs typeface="Questrial"/>
                <a:sym typeface="Questrial"/>
              </a:rPr>
              <a:t>every student</a:t>
            </a:r>
            <a:r>
              <a:rPr lang="en-US" sz="4000" dirty="0">
                <a:solidFill>
                  <a:srgbClr val="0D4170"/>
                </a:solidFill>
                <a:latin typeface="Tw Cen MT" panose="020B0602020104020603" pitchFamily="34" charset="0"/>
                <a:ea typeface="Questrial"/>
                <a:cs typeface="Questrial"/>
                <a:sym typeface="Questrial"/>
              </a:rPr>
              <a:t>, </a:t>
            </a:r>
            <a:r>
              <a:rPr lang="en-US" sz="4000" b="1" dirty="0">
                <a:solidFill>
                  <a:srgbClr val="0D4170"/>
                </a:solidFill>
                <a:latin typeface="Tw Cen MT" panose="020B0602020104020603" pitchFamily="34" charset="0"/>
                <a:ea typeface="Questrial"/>
                <a:cs typeface="Questrial"/>
                <a:sym typeface="Questrial"/>
              </a:rPr>
              <a:t>every day</a:t>
            </a:r>
            <a:r>
              <a:rPr lang="en-US" sz="4000" dirty="0">
                <a:solidFill>
                  <a:srgbClr val="0D4170"/>
                </a:solidFill>
                <a:latin typeface="Tw Cen MT" panose="020B0602020104020603" pitchFamily="34" charset="0"/>
                <a:ea typeface="Questrial"/>
                <a:cs typeface="Questrial"/>
                <a:sym typeface="Questrial"/>
              </a:rPr>
              <a:t>, is provided challenging, interesting, and satisfying work.</a:t>
            </a:r>
          </a:p>
          <a:p>
            <a:pPr marL="0" marR="0" lvl="0" indent="0" algn="ctr" rtl="0">
              <a:spcBef>
                <a:spcPts val="0"/>
              </a:spcBef>
              <a:spcAft>
                <a:spcPts val="0"/>
              </a:spcAft>
              <a:buSzPct val="25000"/>
              <a:buNone/>
            </a:pPr>
            <a:r>
              <a:rPr lang="en-US" sz="2000" dirty="0">
                <a:solidFill>
                  <a:srgbClr val="0D4170"/>
                </a:solidFill>
                <a:latin typeface="Tw Cen MT" panose="020B0602020104020603" pitchFamily="34" charset="0"/>
              </a:rPr>
              <a:t>                             </a:t>
            </a:r>
          </a:p>
          <a:p>
            <a:pPr marL="0" marR="0" lvl="0" indent="0" algn="ctr" rtl="0">
              <a:spcBef>
                <a:spcPts val="0"/>
              </a:spcBef>
              <a:spcAft>
                <a:spcPts val="0"/>
              </a:spcAft>
              <a:buSzPct val="25000"/>
              <a:buNone/>
            </a:pPr>
            <a:r>
              <a:rPr lang="en-US" sz="2000" dirty="0">
                <a:solidFill>
                  <a:srgbClr val="0D4170"/>
                </a:solidFill>
                <a:latin typeface="Tw Cen MT" panose="020B0602020104020603" pitchFamily="34" charset="0"/>
              </a:rPr>
              <a:t>						   --Phillip Schlechty</a:t>
            </a:r>
          </a:p>
        </p:txBody>
      </p:sp>
      <p:sp>
        <p:nvSpPr>
          <p:cNvPr id="451" name="Shape 451"/>
          <p:cNvSpPr/>
          <p:nvPr/>
        </p:nvSpPr>
        <p:spPr>
          <a:xfrm>
            <a:off x="3610503" y="2265892"/>
            <a:ext cx="9144000" cy="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a:solidFill>
                <a:schemeClr val="dk1"/>
              </a:solidFill>
              <a:latin typeface="Tw Cen MT" panose="020B0602020104020603" pitchFamily="34" charset="0"/>
              <a:sym typeface="Arial"/>
            </a:endParaRPr>
          </a:p>
        </p:txBody>
      </p:sp>
      <p:sp>
        <p:nvSpPr>
          <p:cNvPr id="4" name="Shape 436"/>
          <p:cNvSpPr txBox="1"/>
          <p:nvPr/>
        </p:nvSpPr>
        <p:spPr>
          <a:xfrm>
            <a:off x="7093916" y="6222658"/>
            <a:ext cx="1777941"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(Schlechty, 2011)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Shape 340"/>
          <p:cNvSpPr txBox="1">
            <a:spLocks noGrp="1"/>
          </p:cNvSpPr>
          <p:nvPr>
            <p:ph type="ctrTitle"/>
          </p:nvPr>
        </p:nvSpPr>
        <p:spPr>
          <a:xfrm>
            <a:off x="685800" y="1420729"/>
            <a:ext cx="7772400" cy="345607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Tw Cen MT" panose="020B0602020104020603" pitchFamily="34" charset="0"/>
                <a:sym typeface="Questrial"/>
              </a:rPr>
              <a:t>Motivating Students </a:t>
            </a:r>
            <a:br>
              <a:rPr lang="en-US" sz="4400" b="0" i="0" u="none" strike="noStrike" cap="none" dirty="0">
                <a:solidFill>
                  <a:schemeClr val="lt1"/>
                </a:solidFill>
                <a:latin typeface="Tw Cen MT" panose="020B0602020104020603" pitchFamily="34" charset="0"/>
                <a:sym typeface="Questrial"/>
              </a:rPr>
            </a:br>
            <a:r>
              <a:rPr lang="en-US" sz="4400" b="0" i="0" u="none" strike="noStrike" cap="none" dirty="0">
                <a:solidFill>
                  <a:schemeClr val="lt1"/>
                </a:solidFill>
                <a:latin typeface="Tw Cen MT" panose="020B0602020104020603" pitchFamily="34" charset="0"/>
                <a:sym typeface="Questrial"/>
              </a:rPr>
              <a:t>Leads to Engagement</a:t>
            </a:r>
            <a:br>
              <a:rPr lang="en-US" sz="4400" b="0" i="0" u="none" strike="noStrike" cap="none" dirty="0">
                <a:solidFill>
                  <a:schemeClr val="lt1"/>
                </a:solidFill>
                <a:latin typeface="Tw Cen MT" panose="020B0602020104020603" pitchFamily="34" charset="0"/>
                <a:sym typeface="Questrial"/>
              </a:rPr>
            </a:br>
            <a:br>
              <a:rPr lang="en-US" sz="4400" b="0" i="0" u="none" strike="noStrike" cap="none" dirty="0">
                <a:solidFill>
                  <a:schemeClr val="lt1"/>
                </a:solidFill>
                <a:latin typeface="Tw Cen MT" panose="020B0602020104020603" pitchFamily="34" charset="0"/>
                <a:sym typeface="Questrial"/>
              </a:rPr>
            </a:br>
            <a:r>
              <a:rPr lang="en-US" sz="2800" b="0" i="0" u="none" strike="noStrike" cap="none" dirty="0">
                <a:solidFill>
                  <a:schemeClr val="lt1"/>
                </a:solidFill>
                <a:latin typeface="Tw Cen MT" panose="020B0602020104020603" pitchFamily="34" charset="0"/>
                <a:sym typeface="Questrial"/>
              </a:rPr>
              <a:t>Section 2</a:t>
            </a:r>
          </a:p>
        </p:txBody>
      </p:sp>
      <p:pic>
        <p:nvPicPr>
          <p:cNvPr id="4" name="Picture 20" descr="C:\Users\dayad\Desktop\moedusail graphics\icons not buttons\effective i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030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Shape 348"/>
          <p:cNvSpPr txBox="1">
            <a:spLocks noGrp="1"/>
          </p:cNvSpPr>
          <p:nvPr>
            <p:ph type="title"/>
          </p:nvPr>
        </p:nvSpPr>
        <p:spPr>
          <a:xfrm>
            <a:off x="457200" y="601662"/>
            <a:ext cx="8229600" cy="1096961"/>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Thinking About Motivation</a:t>
            </a:r>
          </a:p>
        </p:txBody>
      </p:sp>
      <p:sp>
        <p:nvSpPr>
          <p:cNvPr id="349" name="Shape 349"/>
          <p:cNvSpPr txBox="1">
            <a:spLocks noGrp="1"/>
          </p:cNvSpPr>
          <p:nvPr>
            <p:ph type="body" idx="1"/>
          </p:nvPr>
        </p:nvSpPr>
        <p:spPr>
          <a:xfrm>
            <a:off x="522511" y="1959007"/>
            <a:ext cx="8229600" cy="3962396"/>
          </a:xfrm>
          <a:prstGeom prst="rect">
            <a:avLst/>
          </a:prstGeom>
          <a:solidFill>
            <a:schemeClr val="lt1"/>
          </a:solidFill>
          <a:ln>
            <a:noFill/>
          </a:ln>
        </p:spPr>
        <p:txBody>
          <a:bodyPr lIns="91425" tIns="45700" rIns="91425" bIns="45700" anchor="t" anchorCtr="0">
            <a:noAutofit/>
          </a:bodyPr>
          <a:lstStyle/>
          <a:p>
            <a:pPr marL="0" marR="0" lvl="0" indent="0" algn="l" rtl="0">
              <a:lnSpc>
                <a:spcPct val="80000"/>
              </a:lnSpc>
              <a:spcBef>
                <a:spcPts val="640"/>
              </a:spcBef>
              <a:spcAft>
                <a:spcPts val="0"/>
              </a:spcAft>
              <a:buNone/>
            </a:pPr>
            <a:r>
              <a:rPr lang="en-US" sz="3200" b="1" i="0" u="none" strike="noStrike" cap="none" dirty="0">
                <a:solidFill>
                  <a:schemeClr val="dk1"/>
                </a:solidFill>
                <a:latin typeface="Tw Cen MT" panose="020B0602020104020603" pitchFamily="34" charset="0"/>
                <a:sym typeface="Questrial"/>
              </a:rPr>
              <a:t>On a post-it-note, first answer the following questions solo:</a:t>
            </a:r>
          </a:p>
          <a:p>
            <a:pPr marL="742950" marR="0" lvl="1" indent="-285750" algn="l" rtl="0">
              <a:lnSpc>
                <a:spcPct val="80000"/>
              </a:lnSpc>
              <a:spcBef>
                <a:spcPts val="620"/>
              </a:spcBef>
              <a:spcAft>
                <a:spcPts val="0"/>
              </a:spcAft>
              <a:buClr>
                <a:schemeClr val="accent3"/>
              </a:buClr>
              <a:buSzPct val="100000"/>
              <a:buFont typeface="Noto Sans Symbols"/>
              <a:buChar char="❑"/>
            </a:pPr>
            <a:r>
              <a:rPr lang="en-US" sz="3100" b="0" i="0" u="none" strike="noStrike" cap="none" dirty="0">
                <a:solidFill>
                  <a:schemeClr val="dk1"/>
                </a:solidFill>
                <a:latin typeface="Tw Cen MT" panose="020B0602020104020603" pitchFamily="34" charset="0"/>
                <a:sym typeface="Questrial"/>
              </a:rPr>
              <a:t> Who was your favorite teacher?</a:t>
            </a:r>
          </a:p>
          <a:p>
            <a:pPr marL="742950" marR="0" lvl="1" indent="-285750" algn="l" rtl="0">
              <a:lnSpc>
                <a:spcPct val="80000"/>
              </a:lnSpc>
              <a:spcBef>
                <a:spcPts val="620"/>
              </a:spcBef>
              <a:spcAft>
                <a:spcPts val="0"/>
              </a:spcAft>
              <a:buClr>
                <a:schemeClr val="accent3"/>
              </a:buClr>
              <a:buSzPct val="100000"/>
              <a:buFont typeface="Noto Sans Symbols"/>
              <a:buChar char="❑"/>
            </a:pPr>
            <a:r>
              <a:rPr lang="en-US" sz="3100" b="0" i="0" u="none" strike="noStrike" cap="none" dirty="0">
                <a:solidFill>
                  <a:schemeClr val="dk1"/>
                </a:solidFill>
                <a:latin typeface="Tw Cen MT" panose="020B0602020104020603" pitchFamily="34" charset="0"/>
                <a:sym typeface="Questrial"/>
              </a:rPr>
              <a:t> Why was he/she your favorite?</a:t>
            </a:r>
          </a:p>
          <a:p>
            <a:pPr marL="0" marR="0" lvl="1" indent="0" algn="l" rtl="0">
              <a:lnSpc>
                <a:spcPct val="80000"/>
              </a:lnSpc>
              <a:spcBef>
                <a:spcPts val="620"/>
              </a:spcBef>
              <a:spcAft>
                <a:spcPts val="0"/>
              </a:spcAft>
              <a:buClr>
                <a:schemeClr val="accent3"/>
              </a:buClr>
              <a:buSzPct val="25000"/>
              <a:buFont typeface="Noto Sans Symbols"/>
              <a:buNone/>
            </a:pPr>
            <a:endParaRPr lang="en-US" sz="3100" b="1" dirty="0">
              <a:latin typeface="Tw Cen MT" panose="020B0602020104020603" pitchFamily="34" charset="0"/>
            </a:endParaRPr>
          </a:p>
          <a:p>
            <a:pPr marL="0" marR="0" lvl="1" indent="0" algn="l" rtl="0">
              <a:lnSpc>
                <a:spcPct val="80000"/>
              </a:lnSpc>
              <a:spcBef>
                <a:spcPts val="620"/>
              </a:spcBef>
              <a:spcAft>
                <a:spcPts val="0"/>
              </a:spcAft>
              <a:buClr>
                <a:schemeClr val="accent3"/>
              </a:buClr>
              <a:buSzPct val="25000"/>
              <a:buFont typeface="Noto Sans Symbols"/>
              <a:buNone/>
            </a:pPr>
            <a:r>
              <a:rPr lang="en-US" sz="3100" b="1" dirty="0">
                <a:latin typeface="Tw Cen MT" panose="020B0602020104020603" pitchFamily="34" charset="0"/>
              </a:rPr>
              <a:t>S</a:t>
            </a:r>
            <a:r>
              <a:rPr lang="en-US" sz="3100" b="1" i="0" u="none" strike="noStrike" cap="none" dirty="0">
                <a:solidFill>
                  <a:schemeClr val="dk1"/>
                </a:solidFill>
                <a:latin typeface="Tw Cen MT" panose="020B0602020104020603" pitchFamily="34" charset="0"/>
                <a:sym typeface="Questrial"/>
              </a:rPr>
              <a:t>hare your findings </a:t>
            </a:r>
            <a:r>
              <a:rPr lang="en-US" sz="3100" b="1" dirty="0">
                <a:latin typeface="Tw Cen MT" panose="020B0602020104020603" pitchFamily="34" charset="0"/>
              </a:rPr>
              <a:t>with your table team</a:t>
            </a:r>
            <a:r>
              <a:rPr lang="en-US" sz="3100" b="1" i="0" u="none" strike="noStrike" cap="none" dirty="0">
                <a:solidFill>
                  <a:schemeClr val="dk1"/>
                </a:solidFill>
                <a:latin typeface="Tw Cen MT" panose="020B0602020104020603" pitchFamily="34" charset="0"/>
                <a:sym typeface="Questrial"/>
              </a:rPr>
              <a:t>:</a:t>
            </a:r>
          </a:p>
          <a:p>
            <a:pPr marL="742950" marR="0" lvl="1" indent="-285750" algn="l" rtl="0">
              <a:lnSpc>
                <a:spcPct val="80000"/>
              </a:lnSpc>
              <a:spcBef>
                <a:spcPts val="620"/>
              </a:spcBef>
              <a:spcAft>
                <a:spcPts val="0"/>
              </a:spcAft>
              <a:buClr>
                <a:schemeClr val="accent3"/>
              </a:buClr>
              <a:buSzPct val="100000"/>
              <a:buFont typeface="Noto Sans Symbols"/>
              <a:buChar char="❑"/>
            </a:pPr>
            <a:r>
              <a:rPr lang="en-US" sz="3100" b="0" i="0" u="none" strike="noStrike" cap="none" dirty="0">
                <a:solidFill>
                  <a:schemeClr val="dk1"/>
                </a:solidFill>
                <a:latin typeface="Tw Cen MT" panose="020B0602020104020603" pitchFamily="34" charset="0"/>
                <a:sym typeface="Questrial"/>
              </a:rPr>
              <a:t> What characteristics do your favorites have in common?</a:t>
            </a:r>
            <a:r>
              <a:rPr lang="en-US" sz="700" b="0" i="0" u="none" strike="noStrike" cap="none" dirty="0">
                <a:solidFill>
                  <a:schemeClr val="dk1"/>
                </a:solidFill>
                <a:latin typeface="Tw Cen MT" panose="020B0602020104020603" pitchFamily="34" charset="0"/>
                <a:sym typeface="Questrial"/>
              </a:rPr>
              <a:t> </a:t>
            </a:r>
          </a:p>
        </p:txBody>
      </p:sp>
      <p:grpSp>
        <p:nvGrpSpPr>
          <p:cNvPr id="350" name="Shape 350"/>
          <p:cNvGrpSpPr/>
          <p:nvPr/>
        </p:nvGrpSpPr>
        <p:grpSpPr>
          <a:xfrm>
            <a:off x="7848600" y="152400"/>
            <a:ext cx="1151858" cy="914400"/>
            <a:chOff x="4867942" y="3758980"/>
            <a:chExt cx="1151858" cy="914400"/>
          </a:xfrm>
        </p:grpSpPr>
        <p:sp>
          <p:nvSpPr>
            <p:cNvPr id="351" name="Shape 351"/>
            <p:cNvSpPr/>
            <p:nvPr/>
          </p:nvSpPr>
          <p:spPr>
            <a:xfrm>
              <a:off x="4986596" y="3758980"/>
              <a:ext cx="914400" cy="914400"/>
            </a:xfrm>
            <a:prstGeom prst="rect">
              <a:avLst/>
            </a:prstGeom>
            <a:solidFill>
              <a:schemeClr val="lt1"/>
            </a:solidFill>
            <a:ln w="38100" cap="flat" cmpd="sng">
              <a:solidFill>
                <a:srgbClr val="2C7DB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 Cen MT" panose="020B0602020104020603" pitchFamily="34" charset="0"/>
                <a:sym typeface="Arial"/>
              </a:endParaRPr>
            </a:p>
          </p:txBody>
        </p:sp>
        <p:pic>
          <p:nvPicPr>
            <p:cNvPr id="352" name="Shape 352" descr="C:\Users\dayad\Desktop\moedusail graphics\icons not buttons\reflection.png"/>
            <p:cNvPicPr preferRelativeResize="0"/>
            <p:nvPr/>
          </p:nvPicPr>
          <p:blipFill rotWithShape="1">
            <a:blip r:embed="rId3">
              <a:alphaModFix/>
            </a:blip>
            <a:srcRect/>
            <a:stretch/>
          </p:blipFill>
          <p:spPr>
            <a:xfrm>
              <a:off x="4867942" y="3804700"/>
              <a:ext cx="1151858" cy="822960"/>
            </a:xfrm>
            <a:prstGeom prst="rect">
              <a:avLst/>
            </a:prstGeom>
            <a:noFill/>
            <a:ln>
              <a:noFill/>
            </a:ln>
          </p:spPr>
        </p:pic>
      </p:grpSp>
      <p:pic>
        <p:nvPicPr>
          <p:cNvPr id="353" name="Shape 353" descr="C:\Users\condraye\AppData\Local\Microsoft\Windows\Temporary Internet Files\Content.IE5\4TWMZTBM\MP900422581[1].jpg"/>
          <p:cNvPicPr preferRelativeResize="0"/>
          <p:nvPr/>
        </p:nvPicPr>
        <p:blipFill rotWithShape="1">
          <a:blip r:embed="rId4">
            <a:alphaModFix/>
          </a:blip>
          <a:srcRect/>
          <a:stretch/>
        </p:blipFill>
        <p:spPr>
          <a:xfrm rot="479144">
            <a:off x="7456271" y="2839812"/>
            <a:ext cx="1230967" cy="1019830"/>
          </a:xfrm>
          <a:prstGeom prst="rect">
            <a:avLst/>
          </a:prstGeom>
          <a:noFill/>
          <a:ln w="38100" cap="flat" cmpd="sng">
            <a:solidFill>
              <a:srgbClr val="093054"/>
            </a:solidFill>
            <a:prstDash val="solid"/>
            <a:round/>
            <a:headEnd type="none" w="med" len="med"/>
            <a:tailEnd type="none" w="med" len="med"/>
          </a:ln>
        </p:spPr>
      </p:pic>
    </p:spTree>
    <p:extLst>
      <p:ext uri="{BB962C8B-B14F-4D97-AF65-F5344CB8AC3E}">
        <p14:creationId xmlns:p14="http://schemas.microsoft.com/office/powerpoint/2010/main" val="16824463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Shape 359"/>
          <p:cNvSpPr txBox="1">
            <a:spLocks noGrp="1"/>
          </p:cNvSpPr>
          <p:nvPr>
            <p:ph type="title"/>
          </p:nvPr>
        </p:nvSpPr>
        <p:spPr>
          <a:xfrm>
            <a:off x="457200" y="601662"/>
            <a:ext cx="7534792" cy="1097100"/>
          </a:xfrm>
          <a:prstGeom prst="rect">
            <a:avLst/>
          </a:prstGeom>
          <a:noFill/>
          <a:ln>
            <a:noFill/>
          </a:ln>
        </p:spPr>
        <p:txBody>
          <a:bodyPr lIns="91425" tIns="91425" rIns="91425" bIns="91425" anchor="ctr" anchorCtr="0">
            <a:noAutofit/>
          </a:bodyPr>
          <a:lstStyle/>
          <a:p>
            <a:pPr>
              <a:buClr>
                <a:schemeClr val="accent2"/>
              </a:buClr>
              <a:buSzPct val="25000"/>
            </a:pPr>
            <a:r>
              <a:rPr lang="en-US" dirty="0">
                <a:latin typeface="Tw Cen MT" panose="020B0602020104020603" pitchFamily="34" charset="0"/>
              </a:rPr>
              <a:t>What Motivates Your Students?</a:t>
            </a:r>
          </a:p>
        </p:txBody>
      </p:sp>
      <p:sp>
        <p:nvSpPr>
          <p:cNvPr id="360" name="Shape 360"/>
          <p:cNvSpPr txBox="1">
            <a:spLocks noGrp="1"/>
          </p:cNvSpPr>
          <p:nvPr>
            <p:ph type="body" idx="1"/>
          </p:nvPr>
        </p:nvSpPr>
        <p:spPr>
          <a:xfrm>
            <a:off x="291548" y="1698762"/>
            <a:ext cx="8560904" cy="3962400"/>
          </a:xfrm>
          <a:prstGeom prst="rect">
            <a:avLst/>
          </a:prstGeom>
          <a:noFill/>
          <a:ln>
            <a:noFill/>
          </a:ln>
        </p:spPr>
        <p:txBody>
          <a:bodyPr lIns="91425" tIns="91425" rIns="91425" bIns="91425" anchor="t" anchorCtr="0">
            <a:noAutofit/>
          </a:bodyPr>
          <a:lstStyle/>
          <a:p>
            <a:pPr marL="457200" marR="0" lvl="0" indent="-228600" algn="l" rtl="0">
              <a:lnSpc>
                <a:spcPct val="100000"/>
              </a:lnSpc>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A </a:t>
            </a:r>
            <a:r>
              <a:rPr lang="en-US" sz="3200" b="0" i="0" u="sng" strike="noStrike" cap="none" dirty="0">
                <a:solidFill>
                  <a:schemeClr val="dk1"/>
                </a:solidFill>
                <a:latin typeface="Tw Cen MT" panose="020B0602020104020603" pitchFamily="34" charset="0"/>
                <a:sym typeface="Questrial"/>
              </a:rPr>
              <a:t>performance or ego orientation</a:t>
            </a:r>
            <a:r>
              <a:rPr lang="en-US" sz="3200" b="0" i="0" u="none" strike="noStrike" cap="none" dirty="0">
                <a:solidFill>
                  <a:schemeClr val="dk1"/>
                </a:solidFill>
                <a:latin typeface="Tw Cen MT" panose="020B0602020104020603" pitchFamily="34" charset="0"/>
                <a:sym typeface="Questrial"/>
              </a:rPr>
              <a:t>, where the student’s goal is to prove ability or hide a perceived lack of ability.</a:t>
            </a:r>
          </a:p>
          <a:p>
            <a:pPr marL="457200" marR="0" lvl="0" indent="-228600" algn="l" rtl="0">
              <a:lnSpc>
                <a:spcPct val="100000"/>
              </a:lnSpc>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A </a:t>
            </a:r>
            <a:r>
              <a:rPr lang="en-US" sz="3200" b="0" i="0" u="sng" strike="noStrike" cap="none" dirty="0">
                <a:solidFill>
                  <a:schemeClr val="dk1"/>
                </a:solidFill>
                <a:latin typeface="Tw Cen MT" panose="020B0602020104020603" pitchFamily="34" charset="0"/>
                <a:sym typeface="Questrial"/>
              </a:rPr>
              <a:t>task-completion orientation</a:t>
            </a:r>
            <a:r>
              <a:rPr lang="en-US" sz="3200" b="0" i="0" u="none" strike="noStrike" cap="none" dirty="0">
                <a:solidFill>
                  <a:schemeClr val="dk1"/>
                </a:solidFill>
                <a:latin typeface="Tw Cen MT" panose="020B0602020104020603" pitchFamily="34" charset="0"/>
                <a:sym typeface="Questrial"/>
              </a:rPr>
              <a:t>, where the student’s goal is to get it done and get a grade.</a:t>
            </a:r>
          </a:p>
          <a:p>
            <a:pPr marL="457200" marR="0" lvl="0" indent="-228600" algn="l" rtl="0">
              <a:lnSpc>
                <a:spcPct val="100000"/>
              </a:lnSpc>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A </a:t>
            </a:r>
            <a:r>
              <a:rPr lang="en-US" sz="3200" b="0" i="0" u="sng" strike="noStrike" cap="none" dirty="0">
                <a:solidFill>
                  <a:schemeClr val="dk1"/>
                </a:solidFill>
                <a:latin typeface="Tw Cen MT" panose="020B0602020104020603" pitchFamily="34" charset="0"/>
                <a:sym typeface="Questrial"/>
              </a:rPr>
              <a:t>learning orientation</a:t>
            </a:r>
            <a:r>
              <a:rPr lang="en-US" sz="3200" b="0" i="0" strike="noStrike" cap="none" dirty="0">
                <a:solidFill>
                  <a:schemeClr val="dk1"/>
                </a:solidFill>
                <a:latin typeface="Tw Cen MT" panose="020B0602020104020603" pitchFamily="34" charset="0"/>
                <a:sym typeface="Questrial"/>
              </a:rPr>
              <a:t>,</a:t>
            </a:r>
            <a:r>
              <a:rPr lang="en-US" sz="3200" b="0" i="0" u="none" strike="noStrike" cap="none" dirty="0">
                <a:solidFill>
                  <a:schemeClr val="dk1"/>
                </a:solidFill>
                <a:latin typeface="Tw Cen MT" panose="020B0602020104020603" pitchFamily="34" charset="0"/>
                <a:sym typeface="Questrial"/>
              </a:rPr>
              <a:t> where the student’s goal is to get better.</a:t>
            </a:r>
          </a:p>
          <a:p>
            <a:pPr marL="0" marR="0" lvl="0" indent="0" algn="r" rtl="0">
              <a:lnSpc>
                <a:spcPct val="100000"/>
              </a:lnSpc>
              <a:spcBef>
                <a:spcPts val="0"/>
              </a:spcBef>
              <a:spcAft>
                <a:spcPts val="0"/>
              </a:spcAft>
              <a:buClr>
                <a:schemeClr val="accent2"/>
              </a:buClr>
              <a:buSzPct val="25000"/>
              <a:buFont typeface="Noto Sans Symbols"/>
              <a:buNone/>
            </a:pPr>
            <a:endParaRPr sz="1400" b="0" i="0" u="none" strike="noStrike" cap="none" dirty="0">
              <a:solidFill>
                <a:schemeClr val="dk1"/>
              </a:solidFill>
              <a:latin typeface="Tw Cen MT" panose="020B0602020104020603" pitchFamily="34" charset="0"/>
              <a:sym typeface="Questrial"/>
            </a:endParaRPr>
          </a:p>
        </p:txBody>
      </p:sp>
      <p:sp>
        <p:nvSpPr>
          <p:cNvPr id="2" name="Rectangle 1"/>
          <p:cNvSpPr/>
          <p:nvPr/>
        </p:nvSpPr>
        <p:spPr>
          <a:xfrm>
            <a:off x="6993962" y="6255432"/>
            <a:ext cx="1781257" cy="369332"/>
          </a:xfrm>
          <a:prstGeom prst="rect">
            <a:avLst/>
          </a:prstGeom>
          <a:solidFill>
            <a:schemeClr val="bg1"/>
          </a:solidFill>
        </p:spPr>
        <p:txBody>
          <a:bodyPr wrap="square" rtlCol="0">
            <a:spAutoFit/>
          </a:bodyPr>
          <a:lstStyle/>
          <a:p>
            <a:r>
              <a:rPr lang="en-US" sz="1800" dirty="0">
                <a:solidFill>
                  <a:sysClr val="windowText" lastClr="000000"/>
                </a:solidFill>
                <a:latin typeface="Tw Cen MT" panose="020B0602020104020603" pitchFamily="34" charset="0"/>
                <a:sym typeface="Questrial"/>
              </a:rPr>
              <a:t>(</a:t>
            </a:r>
            <a:r>
              <a:rPr lang="en-US" sz="1800" dirty="0" err="1">
                <a:solidFill>
                  <a:sysClr val="windowText" lastClr="000000"/>
                </a:solidFill>
                <a:latin typeface="Tw Cen MT" panose="020B0602020104020603" pitchFamily="34" charset="0"/>
                <a:sym typeface="Questrial"/>
              </a:rPr>
              <a:t>Chappuis</a:t>
            </a:r>
            <a:r>
              <a:rPr lang="en-US" sz="1800" dirty="0">
                <a:solidFill>
                  <a:sysClr val="windowText" lastClr="000000"/>
                </a:solidFill>
                <a:latin typeface="Tw Cen MT" panose="020B0602020104020603" pitchFamily="34" charset="0"/>
                <a:sym typeface="Questrial"/>
              </a:rPr>
              <a:t>, 2015)</a:t>
            </a:r>
          </a:p>
        </p:txBody>
      </p:sp>
      <p:grpSp>
        <p:nvGrpSpPr>
          <p:cNvPr id="5" name="Group 4"/>
          <p:cNvGrpSpPr/>
          <p:nvPr/>
        </p:nvGrpSpPr>
        <p:grpSpPr>
          <a:xfrm>
            <a:off x="7846293" y="235812"/>
            <a:ext cx="1151858" cy="914400"/>
            <a:chOff x="4867942" y="3758980"/>
            <a:chExt cx="1151858" cy="914400"/>
          </a:xfrm>
        </p:grpSpPr>
        <p:sp>
          <p:nvSpPr>
            <p:cNvPr id="6" name="Rectangle 5"/>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7"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23322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1119175"/>
            <a:ext cx="8229600" cy="1096961"/>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Motivating Students</a:t>
            </a:r>
          </a:p>
        </p:txBody>
      </p:sp>
      <p:sp>
        <p:nvSpPr>
          <p:cNvPr id="388" name="Shape 388"/>
          <p:cNvSpPr txBox="1">
            <a:spLocks noGrp="1"/>
          </p:cNvSpPr>
          <p:nvPr>
            <p:ph type="body" idx="1"/>
          </p:nvPr>
        </p:nvSpPr>
        <p:spPr>
          <a:xfrm>
            <a:off x="632621" y="2216136"/>
            <a:ext cx="7878757" cy="297927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accent2"/>
              </a:buClr>
              <a:buSzPct val="25000"/>
              <a:buFont typeface="Noto Sans Symbols"/>
              <a:buNone/>
            </a:pPr>
            <a:r>
              <a:rPr lang="en-US" sz="2600" b="0" i="0" u="none" strike="noStrike" cap="none" dirty="0">
                <a:solidFill>
                  <a:schemeClr val="accent3"/>
                </a:solidFill>
                <a:latin typeface="Tw Cen MT" panose="020B0602020104020603" pitchFamily="34" charset="0"/>
                <a:sym typeface="Questrial"/>
              </a:rPr>
              <a:t>    </a:t>
            </a:r>
            <a:r>
              <a:rPr lang="en-US" sz="2700" b="0" i="0" u="none" strike="noStrike" cap="none" dirty="0">
                <a:solidFill>
                  <a:schemeClr val="accent3"/>
                </a:solidFill>
                <a:latin typeface="Tw Cen MT" panose="020B0602020104020603" pitchFamily="34" charset="0"/>
              </a:rPr>
              <a:t> </a:t>
            </a:r>
            <a:r>
              <a:rPr lang="en-US" sz="3600" dirty="0">
                <a:solidFill>
                  <a:schemeClr val="tx1">
                    <a:lumMod val="95000"/>
                    <a:lumOff val="5000"/>
                  </a:schemeClr>
                </a:solidFill>
                <a:latin typeface="Tw Cen MT" panose="020B0602020104020603" pitchFamily="34" charset="0"/>
              </a:rPr>
              <a:t>S</a:t>
            </a:r>
            <a:r>
              <a:rPr lang="en-US" sz="3600" i="0" u="none" strike="noStrike" cap="none" dirty="0">
                <a:solidFill>
                  <a:schemeClr val="tx1">
                    <a:lumMod val="95000"/>
                    <a:lumOff val="5000"/>
                  </a:schemeClr>
                </a:solidFill>
                <a:latin typeface="Tw Cen MT" panose="020B0602020104020603" pitchFamily="34" charset="0"/>
              </a:rPr>
              <a:t>tudent motivation refers to a student’s willingness, need, desire and compulsion to participate in, and be successful in, the learning process.</a:t>
            </a:r>
            <a:endParaRPr lang="en-US" sz="2800" i="0" u="none" strike="noStrike" cap="none" dirty="0">
              <a:solidFill>
                <a:schemeClr val="tx1">
                  <a:lumMod val="95000"/>
                  <a:lumOff val="5000"/>
                </a:schemeClr>
              </a:solidFill>
              <a:latin typeface="Tw Cen MT" panose="020B0602020104020603" pitchFamily="34" charset="0"/>
              <a:sym typeface="Questrial"/>
            </a:endParaRPr>
          </a:p>
        </p:txBody>
      </p:sp>
      <p:sp>
        <p:nvSpPr>
          <p:cNvPr id="2" name="Rectangle 1"/>
          <p:cNvSpPr/>
          <p:nvPr/>
        </p:nvSpPr>
        <p:spPr>
          <a:xfrm>
            <a:off x="6392309" y="6278360"/>
            <a:ext cx="2553904" cy="369332"/>
          </a:xfrm>
          <a:prstGeom prst="rect">
            <a:avLst/>
          </a:prstGeom>
          <a:solidFill>
            <a:schemeClr val="bg1"/>
          </a:solidFill>
        </p:spPr>
        <p:txBody>
          <a:bodyPr wrap="square" rtlCol="0">
            <a:spAutoFit/>
          </a:bodyPr>
          <a:lstStyle/>
          <a:p>
            <a:r>
              <a:rPr lang="en-US" sz="1800" dirty="0">
                <a:solidFill>
                  <a:sysClr val="windowText" lastClr="000000"/>
                </a:solidFill>
                <a:latin typeface="Tw Cen MT" panose="020B0602020104020603" pitchFamily="34" charset="0"/>
              </a:rPr>
              <a:t>(Brewster &amp; </a:t>
            </a:r>
            <a:r>
              <a:rPr lang="en-US" sz="1800" dirty="0" err="1">
                <a:solidFill>
                  <a:sysClr val="windowText" lastClr="000000"/>
                </a:solidFill>
                <a:latin typeface="Tw Cen MT" panose="020B0602020104020603" pitchFamily="34" charset="0"/>
              </a:rPr>
              <a:t>Fager</a:t>
            </a:r>
            <a:r>
              <a:rPr lang="en-US" sz="1800" dirty="0">
                <a:solidFill>
                  <a:sysClr val="windowText" lastClr="000000"/>
                </a:solidFill>
                <a:latin typeface="Tw Cen MT" panose="020B0602020104020603" pitchFamily="34" charset="0"/>
              </a:rPr>
              <a:t>, 2000)</a:t>
            </a:r>
          </a:p>
        </p:txBody>
      </p:sp>
    </p:spTree>
    <p:extLst>
      <p:ext uri="{BB962C8B-B14F-4D97-AF65-F5344CB8AC3E}">
        <p14:creationId xmlns:p14="http://schemas.microsoft.com/office/powerpoint/2010/main" val="13343595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Shape 387"/>
          <p:cNvSpPr txBox="1">
            <a:spLocks noGrp="1"/>
          </p:cNvSpPr>
          <p:nvPr>
            <p:ph type="title"/>
          </p:nvPr>
        </p:nvSpPr>
        <p:spPr>
          <a:xfrm>
            <a:off x="457200" y="457200"/>
            <a:ext cx="8229600" cy="1096961"/>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Motivating Students</a:t>
            </a:r>
          </a:p>
        </p:txBody>
      </p:sp>
      <p:sp>
        <p:nvSpPr>
          <p:cNvPr id="388" name="Shape 388"/>
          <p:cNvSpPr txBox="1">
            <a:spLocks noGrp="1"/>
          </p:cNvSpPr>
          <p:nvPr>
            <p:ph type="body" idx="1"/>
          </p:nvPr>
        </p:nvSpPr>
        <p:spPr>
          <a:xfrm>
            <a:off x="457200" y="1495093"/>
            <a:ext cx="8433600" cy="3918932"/>
          </a:xfrm>
          <a:prstGeom prst="rect">
            <a:avLst/>
          </a:prstGeom>
          <a:noFill/>
          <a:ln>
            <a:noFill/>
          </a:ln>
        </p:spPr>
        <p:txBody>
          <a:bodyPr lIns="91425" tIns="45700" rIns="91425" bIns="45700" anchor="t" anchorCtr="0">
            <a:noAutofit/>
          </a:bodyPr>
          <a:lstStyle/>
          <a:p>
            <a:pPr marL="0" indent="0" algn="ctr">
              <a:spcBef>
                <a:spcPts val="0"/>
              </a:spcBef>
              <a:buSzPct val="25000"/>
              <a:buNone/>
            </a:pPr>
            <a:r>
              <a:rPr lang="en-US" sz="3600" dirty="0">
                <a:latin typeface="Tw Cen MT" panose="020B0602020104020603" pitchFamily="34" charset="0"/>
              </a:rPr>
              <a:t>It only makes sense that the more interesting an assignment is, the more likely students are to immerse themselves in the task and stick with it through completion. </a:t>
            </a:r>
          </a:p>
          <a:p>
            <a:pPr marL="0" indent="0" algn="ctr">
              <a:spcBef>
                <a:spcPts val="0"/>
              </a:spcBef>
              <a:buSzPct val="25000"/>
              <a:buNone/>
            </a:pPr>
            <a:endParaRPr lang="en-US" sz="3600" dirty="0">
              <a:latin typeface="Tw Cen MT" panose="020B0602020104020603" pitchFamily="34" charset="0"/>
            </a:endParaRPr>
          </a:p>
          <a:p>
            <a:pPr marL="0" indent="0" algn="ctr">
              <a:spcBef>
                <a:spcPts val="0"/>
              </a:spcBef>
              <a:buSzPct val="25000"/>
              <a:buNone/>
            </a:pPr>
            <a:r>
              <a:rPr lang="en-US" sz="3600" dirty="0">
                <a:latin typeface="Tw Cen MT" panose="020B0602020104020603" pitchFamily="34" charset="0"/>
              </a:rPr>
              <a:t>Even highly motivated students need school-work that actively engages them by building on their interests and prior knowledge.</a:t>
            </a:r>
            <a:endParaRPr sz="3600" dirty="0">
              <a:latin typeface="Tw Cen MT" panose="020B0602020104020603" pitchFamily="34" charset="0"/>
              <a:ea typeface="Arial"/>
              <a:cs typeface="Arial"/>
              <a:sym typeface="Arial"/>
            </a:endParaRPr>
          </a:p>
          <a:p>
            <a:pPr marL="0" indent="0" algn="ctr">
              <a:spcBef>
                <a:spcPts val="0"/>
              </a:spcBef>
              <a:buSzPct val="25000"/>
              <a:buNone/>
            </a:pPr>
            <a:r>
              <a:rPr lang="en-US" sz="2800" b="0" i="0" u="none" strike="noStrike" cap="none" dirty="0">
                <a:solidFill>
                  <a:schemeClr val="dk1"/>
                </a:solidFill>
                <a:latin typeface="Tw Cen MT" panose="020B0602020104020603" pitchFamily="34" charset="0"/>
                <a:sym typeface="Questrial"/>
              </a:rPr>
              <a:t>         </a:t>
            </a:r>
          </a:p>
        </p:txBody>
      </p:sp>
      <p:sp>
        <p:nvSpPr>
          <p:cNvPr id="2" name="Rectangle 1"/>
          <p:cNvSpPr/>
          <p:nvPr/>
        </p:nvSpPr>
        <p:spPr>
          <a:xfrm>
            <a:off x="6401016" y="6224686"/>
            <a:ext cx="2553904" cy="369332"/>
          </a:xfrm>
          <a:prstGeom prst="rect">
            <a:avLst/>
          </a:prstGeom>
          <a:solidFill>
            <a:schemeClr val="bg1"/>
          </a:solidFill>
        </p:spPr>
        <p:txBody>
          <a:bodyPr wrap="square" rtlCol="0">
            <a:spAutoFit/>
          </a:bodyPr>
          <a:lstStyle/>
          <a:p>
            <a:r>
              <a:rPr lang="en-US" sz="1800" dirty="0">
                <a:solidFill>
                  <a:sysClr val="windowText" lastClr="000000"/>
                </a:solidFill>
                <a:latin typeface="Tw Cen MT" panose="020B0602020104020603" pitchFamily="34" charset="0"/>
              </a:rPr>
              <a:t>(Brewster &amp; </a:t>
            </a:r>
            <a:r>
              <a:rPr lang="en-US" sz="1800" dirty="0" err="1">
                <a:solidFill>
                  <a:sysClr val="windowText" lastClr="000000"/>
                </a:solidFill>
                <a:latin typeface="Tw Cen MT" panose="020B0602020104020603" pitchFamily="34" charset="0"/>
              </a:rPr>
              <a:t>Fager</a:t>
            </a:r>
            <a:r>
              <a:rPr lang="en-US" sz="1800" dirty="0">
                <a:solidFill>
                  <a:sysClr val="windowText" lastClr="000000"/>
                </a:solidFill>
                <a:latin typeface="Tw Cen MT" panose="020B0602020104020603" pitchFamily="34" charset="0"/>
              </a:rPr>
              <a:t>, 2000)</a:t>
            </a:r>
          </a:p>
        </p:txBody>
      </p:sp>
      <p:grpSp>
        <p:nvGrpSpPr>
          <p:cNvPr id="5" name="Group 4"/>
          <p:cNvGrpSpPr/>
          <p:nvPr/>
        </p:nvGrpSpPr>
        <p:grpSpPr>
          <a:xfrm>
            <a:off x="7849682" y="265452"/>
            <a:ext cx="1151858" cy="914400"/>
            <a:chOff x="4867942" y="3758980"/>
            <a:chExt cx="1151858" cy="914400"/>
          </a:xfrm>
        </p:grpSpPr>
        <p:sp>
          <p:nvSpPr>
            <p:cNvPr id="6" name="Rectangle 5"/>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7"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7609680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Roadmap Clipart">
            <a:extLst>
              <a:ext uri="{FF2B5EF4-FFF2-40B4-BE49-F238E27FC236}">
                <a16:creationId xmlns:a16="http://schemas.microsoft.com/office/drawing/2014/main" id="{F302A01F-3065-45E3-955F-6FD03695CA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7014" y="2624285"/>
            <a:ext cx="2634343" cy="33765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19100" y="811480"/>
            <a:ext cx="8229600" cy="1096961"/>
          </a:xfrm>
        </p:spPr>
        <p:txBody>
          <a:bodyPr/>
          <a:lstStyle/>
          <a:p>
            <a:r>
              <a:rPr lang="en-US" dirty="0">
                <a:latin typeface="Tw Cen MT" panose="020B0602020104020603" pitchFamily="34" charset="0"/>
              </a:rPr>
              <a:t>Igniting Student Engagement: </a:t>
            </a:r>
            <a:br>
              <a:rPr lang="en-US" dirty="0">
                <a:latin typeface="Tw Cen MT" panose="020B0602020104020603" pitchFamily="34" charset="0"/>
              </a:rPr>
            </a:br>
            <a:r>
              <a:rPr lang="en-US" dirty="0">
                <a:latin typeface="Tw Cen MT" panose="020B0602020104020603" pitchFamily="34" charset="0"/>
              </a:rPr>
              <a:t>A Roadmap for Learning</a:t>
            </a:r>
            <a:endParaRPr lang="en-US" sz="3200" dirty="0">
              <a:latin typeface="Tw Cen MT" panose="020B0602020104020603" pitchFamily="34" charset="0"/>
            </a:endParaRPr>
          </a:p>
        </p:txBody>
      </p:sp>
      <p:sp>
        <p:nvSpPr>
          <p:cNvPr id="3" name="Content Placeholder 2"/>
          <p:cNvSpPr>
            <a:spLocks noGrp="1"/>
          </p:cNvSpPr>
          <p:nvPr>
            <p:ph idx="1"/>
          </p:nvPr>
        </p:nvSpPr>
        <p:spPr>
          <a:xfrm>
            <a:off x="270902" y="2001689"/>
            <a:ext cx="6640262" cy="1577445"/>
          </a:xfrm>
        </p:spPr>
        <p:txBody>
          <a:bodyPr/>
          <a:lstStyle/>
          <a:p>
            <a:r>
              <a:rPr lang="en-US" sz="3600" dirty="0">
                <a:latin typeface="Tw Cen MT" panose="020B0602020104020603" pitchFamily="34" charset="0"/>
                <a:cs typeface="Arial" panose="020B0604020202020204" pitchFamily="34" charset="0"/>
              </a:rPr>
              <a:t> The most important sentence. Why?</a:t>
            </a:r>
          </a:p>
          <a:p>
            <a:r>
              <a:rPr lang="en-US" sz="3600" dirty="0">
                <a:latin typeface="Tw Cen MT" panose="020B0602020104020603" pitchFamily="34" charset="0"/>
                <a:cs typeface="Arial" panose="020B0604020202020204" pitchFamily="34" charset="0"/>
              </a:rPr>
              <a:t> The most important word. Why?</a:t>
            </a:r>
          </a:p>
          <a:p>
            <a:r>
              <a:rPr lang="en-US" sz="3600" dirty="0">
                <a:latin typeface="Tw Cen MT" panose="020B0602020104020603" pitchFamily="34" charset="0"/>
                <a:cs typeface="Arial" panose="020B0604020202020204" pitchFamily="34" charset="0"/>
              </a:rPr>
              <a:t> How can you incorporate this into your classroom?</a:t>
            </a:r>
          </a:p>
        </p:txBody>
      </p:sp>
      <p:sp>
        <p:nvSpPr>
          <p:cNvPr id="6" name="TextBox 5"/>
          <p:cNvSpPr txBox="1"/>
          <p:nvPr/>
        </p:nvSpPr>
        <p:spPr>
          <a:xfrm>
            <a:off x="6741042" y="6254872"/>
            <a:ext cx="2055302" cy="368569"/>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(McCarthy, J., 2015)</a:t>
            </a:r>
          </a:p>
        </p:txBody>
      </p:sp>
      <p:grpSp>
        <p:nvGrpSpPr>
          <p:cNvPr id="8" name="Group 7"/>
          <p:cNvGrpSpPr/>
          <p:nvPr/>
        </p:nvGrpSpPr>
        <p:grpSpPr>
          <a:xfrm>
            <a:off x="7873897" y="247870"/>
            <a:ext cx="1151858" cy="914400"/>
            <a:chOff x="4867942" y="3758980"/>
            <a:chExt cx="1151858" cy="914400"/>
          </a:xfrm>
        </p:grpSpPr>
        <p:sp>
          <p:nvSpPr>
            <p:cNvPr id="9" name="Rectangle 8"/>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10" name="Picture 29" descr="C:\Users\dayad\Desktop\moedusail graphics\icons not buttons\refle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57862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xfrm>
            <a:off x="-61984" y="462892"/>
            <a:ext cx="8229600" cy="948398"/>
          </a:xfrm>
          <a:prstGeom prst="rect">
            <a:avLst/>
          </a:prstGeom>
          <a:noFill/>
          <a:ln>
            <a:noFill/>
          </a:ln>
        </p:spPr>
        <p:txBody>
          <a:bodyPr lIns="91425" tIns="45700" rIns="91425" bIns="45700" anchor="ctr" anchorCtr="0">
            <a:noAutofit/>
          </a:bodyPr>
          <a:lstStyle/>
          <a:p>
            <a:pPr>
              <a:buSzPct val="25000"/>
            </a:pPr>
            <a:r>
              <a:rPr lang="en-US" sz="3800" dirty="0">
                <a:latin typeface="Tw Cen MT" panose="020B0602020104020603" pitchFamily="34" charset="0"/>
              </a:rPr>
              <a:t>Motivation: </a:t>
            </a:r>
            <a:r>
              <a:rPr lang="en-US" sz="3800" i="1" dirty="0">
                <a:latin typeface="Tw Cen MT" panose="020B0602020104020603" pitchFamily="34" charset="0"/>
              </a:rPr>
              <a:t>Igniting Student Engagement</a:t>
            </a:r>
          </a:p>
        </p:txBody>
      </p:sp>
      <p:sp>
        <p:nvSpPr>
          <p:cNvPr id="404" name="Shape 404"/>
          <p:cNvSpPr txBox="1">
            <a:spLocks noGrp="1"/>
          </p:cNvSpPr>
          <p:nvPr>
            <p:ph type="body" idx="1"/>
          </p:nvPr>
        </p:nvSpPr>
        <p:spPr>
          <a:xfrm>
            <a:off x="290575" y="1404380"/>
            <a:ext cx="8229600" cy="4397931"/>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Clr>
                <a:schemeClr val="accent2"/>
              </a:buClr>
              <a:buSzPct val="25000"/>
              <a:buFont typeface="Noto Sans Symbols"/>
              <a:buNone/>
            </a:pPr>
            <a:r>
              <a:rPr lang="en-US" b="0" i="0" u="none" strike="noStrike" cap="none" dirty="0">
                <a:solidFill>
                  <a:schemeClr val="dk1"/>
                </a:solidFill>
                <a:latin typeface="Tw Cen MT" panose="020B0602020104020603" pitchFamily="34" charset="0"/>
                <a:sym typeface="Questrial"/>
              </a:rPr>
              <a:t>   “To be motivated means to be moved to do something. A person who feels no impetus or inspiration to act is unmotivated, whereas someone who is energized or activated toward an end is considered motivated.</a:t>
            </a:r>
          </a:p>
          <a:p>
            <a:pPr marL="0" marR="0" lvl="0" indent="0" algn="ctr" rtl="0">
              <a:spcBef>
                <a:spcPts val="640"/>
              </a:spcBef>
              <a:spcAft>
                <a:spcPts val="0"/>
              </a:spcAft>
              <a:buClr>
                <a:schemeClr val="accent2"/>
              </a:buClr>
              <a:buSzPct val="25000"/>
              <a:buFont typeface="Noto Sans Symbols"/>
              <a:buNone/>
            </a:pPr>
            <a:r>
              <a:rPr lang="en-US" b="0" i="0" u="none" strike="noStrike" cap="none" dirty="0">
                <a:solidFill>
                  <a:schemeClr val="dk1"/>
                </a:solidFill>
                <a:latin typeface="Tw Cen MT" panose="020B0602020104020603" pitchFamily="34" charset="0"/>
                <a:sym typeface="Questrial"/>
              </a:rPr>
              <a:t>In the classroom setting, student motivation refers to the degree to which a student puts effort into and focus on learning in order to achieve successful outcomes.”</a:t>
            </a:r>
          </a:p>
        </p:txBody>
      </p:sp>
      <p:sp>
        <p:nvSpPr>
          <p:cNvPr id="406" name="Shape 406"/>
          <p:cNvSpPr txBox="1"/>
          <p:nvPr/>
        </p:nvSpPr>
        <p:spPr>
          <a:xfrm>
            <a:off x="6381346" y="6205119"/>
            <a:ext cx="2583486"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(Saeed &amp; </a:t>
            </a:r>
            <a:r>
              <a:rPr lang="en-US" dirty="0" err="1"/>
              <a:t>Zyngier</a:t>
            </a:r>
            <a:r>
              <a:rPr lang="en-US" dirty="0"/>
              <a:t>, 2012)</a:t>
            </a:r>
          </a:p>
        </p:txBody>
      </p:sp>
      <p:grpSp>
        <p:nvGrpSpPr>
          <p:cNvPr id="6" name="Group 5"/>
          <p:cNvGrpSpPr/>
          <p:nvPr/>
        </p:nvGrpSpPr>
        <p:grpSpPr>
          <a:xfrm>
            <a:off x="7839680" y="290377"/>
            <a:ext cx="1151858" cy="914400"/>
            <a:chOff x="4867942" y="3758980"/>
            <a:chExt cx="1151858" cy="914400"/>
          </a:xfrm>
        </p:grpSpPr>
        <p:sp>
          <p:nvSpPr>
            <p:cNvPr id="7" name="Rectangle 6"/>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8"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15024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Shape 412"/>
          <p:cNvSpPr txBox="1">
            <a:spLocks noGrp="1"/>
          </p:cNvSpPr>
          <p:nvPr>
            <p:ph type="title"/>
          </p:nvPr>
        </p:nvSpPr>
        <p:spPr>
          <a:xfrm>
            <a:off x="457200" y="864524"/>
            <a:ext cx="8229600" cy="689637"/>
          </a:xfrm>
          <a:prstGeom prst="rect">
            <a:avLst/>
          </a:prstGeom>
          <a:noFill/>
          <a:ln>
            <a:noFill/>
          </a:ln>
        </p:spPr>
        <p:txBody>
          <a:bodyPr lIns="91425" tIns="45700" rIns="91425" bIns="45700" anchor="ctr" anchorCtr="0">
            <a:noAutofit/>
          </a:bodyPr>
          <a:lstStyle/>
          <a:p>
            <a:pPr>
              <a:buSzPct val="25000"/>
            </a:pPr>
            <a:r>
              <a:rPr lang="en-US" dirty="0">
                <a:latin typeface="Tw Cen MT" panose="020B0602020104020603" pitchFamily="34" charset="0"/>
              </a:rPr>
              <a:t>John Hattie’s Concerns</a:t>
            </a:r>
          </a:p>
        </p:txBody>
      </p:sp>
      <p:sp>
        <p:nvSpPr>
          <p:cNvPr id="413" name="Shape 413"/>
          <p:cNvSpPr txBox="1">
            <a:spLocks noGrp="1"/>
          </p:cNvSpPr>
          <p:nvPr>
            <p:ph type="body" idx="1"/>
          </p:nvPr>
        </p:nvSpPr>
        <p:spPr>
          <a:xfrm>
            <a:off x="457200" y="1554161"/>
            <a:ext cx="8229600" cy="43434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“No manner of school reform will be successful until we first face and resolve the </a:t>
            </a:r>
            <a:r>
              <a:rPr lang="en-US" sz="3200" b="1" i="0" u="none" strike="noStrike" cap="none" dirty="0">
                <a:solidFill>
                  <a:schemeClr val="dk1"/>
                </a:solidFill>
                <a:latin typeface="Tw Cen MT" panose="020B0602020104020603" pitchFamily="34" charset="0"/>
                <a:sym typeface="Questrial"/>
              </a:rPr>
              <a:t>engagement problem– </a:t>
            </a:r>
          </a:p>
          <a:p>
            <a:pPr marL="742950" marR="0" lvl="1" indent="-285750" algn="l" rtl="0">
              <a:spcBef>
                <a:spcPts val="560"/>
              </a:spcBef>
              <a:spcAft>
                <a:spcPts val="0"/>
              </a:spcAft>
              <a:buClr>
                <a:schemeClr val="accent3"/>
              </a:buClr>
              <a:buSzPct val="100000"/>
              <a:buFont typeface="Noto Sans Symbols"/>
              <a:buChar char="❑"/>
            </a:pPr>
            <a:r>
              <a:rPr lang="en-US" sz="2800" b="0" i="0" u="none" strike="noStrike" cap="none" dirty="0">
                <a:solidFill>
                  <a:schemeClr val="dk1"/>
                </a:solidFill>
                <a:latin typeface="Tw Cen MT" panose="020B0602020104020603" pitchFamily="34" charset="0"/>
                <a:sym typeface="Questrial"/>
              </a:rPr>
              <a:t> Too many students are ‘physically present but psychologically absent’.</a:t>
            </a:r>
          </a:p>
          <a:p>
            <a:pPr marL="742950" marR="0" lvl="1" indent="-285750" algn="l" rtl="0">
              <a:spcBef>
                <a:spcPts val="560"/>
              </a:spcBef>
              <a:spcAft>
                <a:spcPts val="0"/>
              </a:spcAft>
              <a:buClr>
                <a:schemeClr val="accent3"/>
              </a:buClr>
              <a:buSzPct val="100000"/>
              <a:buFont typeface="Noto Sans Symbols"/>
              <a:buChar char="❑"/>
            </a:pPr>
            <a:r>
              <a:rPr lang="en-US" sz="2800" b="0" i="0" u="none" strike="noStrike" cap="none" dirty="0">
                <a:solidFill>
                  <a:schemeClr val="dk1"/>
                </a:solidFill>
                <a:latin typeface="Tw Cen MT" panose="020B0602020104020603" pitchFamily="34" charset="0"/>
                <a:sym typeface="Questrial"/>
              </a:rPr>
              <a:t> Students can be easily confused.</a:t>
            </a:r>
          </a:p>
          <a:p>
            <a:pPr marL="742950" marR="0" lvl="1" indent="-285750" algn="l" rtl="0">
              <a:spcBef>
                <a:spcPts val="560"/>
              </a:spcBef>
              <a:spcAft>
                <a:spcPts val="0"/>
              </a:spcAft>
              <a:buClr>
                <a:schemeClr val="accent3"/>
              </a:buClr>
              <a:buSzPct val="100000"/>
              <a:buFont typeface="Noto Sans Symbols"/>
              <a:buChar char="❑"/>
            </a:pPr>
            <a:r>
              <a:rPr lang="en-US" sz="2800" b="0" i="0" u="none" strike="noStrike" cap="none" dirty="0">
                <a:solidFill>
                  <a:schemeClr val="dk1"/>
                </a:solidFill>
                <a:latin typeface="Tw Cen MT" panose="020B0602020104020603" pitchFamily="34" charset="0"/>
                <a:sym typeface="Questrial"/>
              </a:rPr>
              <a:t> Many are bored.</a:t>
            </a:r>
          </a:p>
          <a:p>
            <a:pPr marL="742950" marR="0" lvl="1" indent="-285750" algn="l" rtl="0">
              <a:spcBef>
                <a:spcPts val="560"/>
              </a:spcBef>
              <a:spcAft>
                <a:spcPts val="0"/>
              </a:spcAft>
              <a:buClr>
                <a:schemeClr val="accent3"/>
              </a:buClr>
              <a:buSzPct val="100000"/>
              <a:buFont typeface="Noto Sans Symbols"/>
              <a:buChar char="❑"/>
            </a:pPr>
            <a:r>
              <a:rPr lang="en-US" sz="2800" b="0" i="0" u="none" strike="noStrike" cap="none" dirty="0">
                <a:solidFill>
                  <a:schemeClr val="dk1"/>
                </a:solidFill>
                <a:latin typeface="Tw Cen MT" panose="020B0602020104020603" pitchFamily="34" charset="0"/>
                <a:sym typeface="Questrial"/>
              </a:rPr>
              <a:t> Students spend 85% of their time listening to a teacher talking.”</a:t>
            </a:r>
          </a:p>
          <a:p>
            <a:pPr marL="742950" marR="0" lvl="1" indent="-285750" algn="l" rtl="0">
              <a:spcBef>
                <a:spcPts val="560"/>
              </a:spcBef>
              <a:spcAft>
                <a:spcPts val="0"/>
              </a:spcAft>
              <a:buClr>
                <a:schemeClr val="accent3"/>
              </a:buClr>
              <a:buSzPct val="100000"/>
              <a:buFont typeface="Noto Sans Symbols"/>
              <a:buNone/>
            </a:pPr>
            <a:endParaRPr sz="2800" b="0" i="0" u="none" strike="noStrike" cap="none" dirty="0">
              <a:solidFill>
                <a:schemeClr val="dk1"/>
              </a:solidFill>
              <a:latin typeface="Tw Cen MT" panose="020B0602020104020603" pitchFamily="34" charset="0"/>
              <a:sym typeface="Questrial"/>
            </a:endParaRPr>
          </a:p>
        </p:txBody>
      </p:sp>
      <p:sp>
        <p:nvSpPr>
          <p:cNvPr id="4" name="TextBox 3"/>
          <p:cNvSpPr txBox="1"/>
          <p:nvPr/>
        </p:nvSpPr>
        <p:spPr>
          <a:xfrm>
            <a:off x="6629827" y="6235833"/>
            <a:ext cx="2175596"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(Hattie, 2008)</a:t>
            </a:r>
          </a:p>
        </p:txBody>
      </p:sp>
    </p:spTree>
    <p:extLst>
      <p:ext uri="{BB962C8B-B14F-4D97-AF65-F5344CB8AC3E}">
        <p14:creationId xmlns:p14="http://schemas.microsoft.com/office/powerpoint/2010/main" val="2738933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Shape 490"/>
        <p:cNvGrpSpPr/>
        <p:nvPr/>
      </p:nvGrpSpPr>
      <p:grpSpPr>
        <a:xfrm>
          <a:off x="0" y="0"/>
          <a:ext cx="0" cy="0"/>
          <a:chOff x="0" y="0"/>
          <a:chExt cx="0" cy="0"/>
        </a:xfrm>
      </p:grpSpPr>
      <p:sp>
        <p:nvSpPr>
          <p:cNvPr id="491" name="Shape 491"/>
          <p:cNvSpPr txBox="1">
            <a:spLocks noGrp="1"/>
          </p:cNvSpPr>
          <p:nvPr>
            <p:ph type="title"/>
          </p:nvPr>
        </p:nvSpPr>
        <p:spPr>
          <a:xfrm>
            <a:off x="552450" y="1058862"/>
            <a:ext cx="8229600" cy="10969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Pre-Reading</a:t>
            </a:r>
          </a:p>
        </p:txBody>
      </p:sp>
      <p:sp>
        <p:nvSpPr>
          <p:cNvPr id="492" name="Shape 492"/>
          <p:cNvSpPr txBox="1">
            <a:spLocks noGrp="1"/>
          </p:cNvSpPr>
          <p:nvPr>
            <p:ph type="body" idx="1"/>
          </p:nvPr>
        </p:nvSpPr>
        <p:spPr>
          <a:xfrm>
            <a:off x="361950" y="2155823"/>
            <a:ext cx="8420100" cy="3226667"/>
          </a:xfrm>
          <a:prstGeom prst="rect">
            <a:avLst/>
          </a:prstGeom>
          <a:noFill/>
          <a:ln>
            <a:noFill/>
          </a:ln>
        </p:spPr>
        <p:txBody>
          <a:bodyPr lIns="91425" tIns="45700" rIns="91425" bIns="45700" anchor="t" anchorCtr="0">
            <a:noAutofit/>
          </a:bodyPr>
          <a:lstStyle/>
          <a:p>
            <a:pPr indent="-342900" algn="ctr">
              <a:buNone/>
            </a:pPr>
            <a:r>
              <a:rPr lang="en-US" sz="3600" dirty="0">
                <a:latin typeface="Tw Cen MT" panose="020B0602020104020603" pitchFamily="34" charset="0"/>
              </a:rPr>
              <a:t>Send a copy of </a:t>
            </a:r>
            <a:br>
              <a:rPr lang="en-US" sz="3600" dirty="0">
                <a:latin typeface="Tw Cen MT" panose="020B0602020104020603" pitchFamily="34" charset="0"/>
              </a:rPr>
            </a:br>
            <a:r>
              <a:rPr lang="en-US" sz="3600" i="1" dirty="0">
                <a:latin typeface="Tw Cen MT" panose="020B0602020104020603" pitchFamily="34" charset="0"/>
              </a:rPr>
              <a:t>Engage Kids With 7 Times the Effect </a:t>
            </a:r>
            <a:br>
              <a:rPr lang="en-US" sz="3600" i="1" dirty="0">
                <a:latin typeface="Tw Cen MT" panose="020B0602020104020603" pitchFamily="34" charset="0"/>
              </a:rPr>
            </a:br>
            <a:r>
              <a:rPr lang="en-US" sz="3600" dirty="0">
                <a:latin typeface="Tw Cen MT" panose="020B0602020104020603" pitchFamily="34" charset="0"/>
              </a:rPr>
              <a:t>to participants prior to training. </a:t>
            </a:r>
          </a:p>
          <a:p>
            <a:pPr marL="342900" marR="0" lvl="0" indent="-342900" algn="ctr" rtl="0">
              <a:spcBef>
                <a:spcPts val="640"/>
              </a:spcBef>
              <a:spcAft>
                <a:spcPts val="0"/>
              </a:spcAft>
              <a:buClr>
                <a:schemeClr val="accent2"/>
              </a:buClr>
              <a:buSzPct val="100000"/>
              <a:buFont typeface="Noto Sans Symbols"/>
              <a:buNone/>
            </a:pPr>
            <a:endParaRPr lang="en-US" sz="3600" dirty="0">
              <a:latin typeface="Tw Cen MT" panose="020B0602020104020603" pitchFamily="34" charset="0"/>
            </a:endParaRPr>
          </a:p>
          <a:p>
            <a:pPr marL="342900" marR="0" lvl="0" indent="-342900" algn="ctr" rtl="0">
              <a:spcBef>
                <a:spcPts val="640"/>
              </a:spcBef>
              <a:spcAft>
                <a:spcPts val="0"/>
              </a:spcAft>
              <a:buClr>
                <a:schemeClr val="accent2"/>
              </a:buClr>
              <a:buSzPct val="100000"/>
              <a:buFont typeface="Noto Sans Symbols"/>
              <a:buNone/>
            </a:pPr>
            <a:r>
              <a:rPr lang="en-US" sz="3600" dirty="0">
                <a:latin typeface="Tw Cen MT" panose="020B0602020104020603" pitchFamily="34" charset="0"/>
              </a:rPr>
              <a:t>Also, ask participants to bring a current lesson to training.</a:t>
            </a:r>
          </a:p>
        </p:txBody>
      </p:sp>
      <p:sp>
        <p:nvSpPr>
          <p:cNvPr id="7" name="TextBox 6"/>
          <p:cNvSpPr txBox="1"/>
          <p:nvPr>
            <p:custDataLst>
              <p:tags r:id="rId1"/>
            </p:custDataLst>
          </p:nvPr>
        </p:nvSpPr>
        <p:spPr>
          <a:xfrm>
            <a:off x="7161984" y="6131384"/>
            <a:ext cx="1620066" cy="369332"/>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latin typeface="Tw Cen MT" panose="020B0602020104020603" pitchFamily="34" charset="0"/>
              </a:rPr>
              <a:t>(Finley, 2014)</a:t>
            </a:r>
          </a:p>
        </p:txBody>
      </p:sp>
    </p:spTree>
    <p:extLst>
      <p:ext uri="{BB962C8B-B14F-4D97-AF65-F5344CB8AC3E}">
        <p14:creationId xmlns:p14="http://schemas.microsoft.com/office/powerpoint/2010/main" val="515479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ctrTitle"/>
          </p:nvPr>
        </p:nvSpPr>
        <p:spPr>
          <a:xfrm>
            <a:off x="685800" y="1420724"/>
            <a:ext cx="7772400" cy="3486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Tw Cen MT" panose="020B0602020104020603" pitchFamily="34" charset="0"/>
                <a:sym typeface="Questrial"/>
              </a:rPr>
              <a:t>Identifying Qualities </a:t>
            </a:r>
            <a:r>
              <a:rPr lang="en-US" dirty="0">
                <a:latin typeface="Tw Cen MT" panose="020B0602020104020603" pitchFamily="34" charset="0"/>
              </a:rPr>
              <a:t>of Engagement</a:t>
            </a:r>
          </a:p>
          <a:p>
            <a:pPr marL="0" marR="0" lvl="0" indent="0" algn="ctr" rtl="0">
              <a:spcBef>
                <a:spcPts val="0"/>
              </a:spcBef>
              <a:spcAft>
                <a:spcPts val="0"/>
              </a:spcAft>
              <a:buSzPct val="25000"/>
              <a:buNone/>
            </a:pPr>
            <a:br>
              <a:rPr lang="en-US" dirty="0">
                <a:latin typeface="Tw Cen MT" panose="020B0602020104020603" pitchFamily="34" charset="0"/>
              </a:rPr>
            </a:br>
            <a:r>
              <a:rPr lang="en-US" sz="2800" dirty="0">
                <a:latin typeface="Tw Cen MT" panose="020B0602020104020603" pitchFamily="34" charset="0"/>
              </a:rPr>
              <a:t>Section 3</a:t>
            </a:r>
            <a:endParaRPr sz="2800" dirty="0">
              <a:latin typeface="Tw Cen MT" panose="020B0602020104020603" pitchFamily="34" charset="0"/>
            </a:endParaRPr>
          </a:p>
        </p:txBody>
      </p:sp>
      <p:pic>
        <p:nvPicPr>
          <p:cNvPr id="494" name="Shape 494" descr="C:\Users\dayad\Desktop\moedusail graphics\icons not buttons\effective instruction.png"/>
          <p:cNvPicPr preferRelativeResize="0"/>
          <p:nvPr/>
        </p:nvPicPr>
        <p:blipFill rotWithShape="1">
          <a:blip r:embed="rId3">
            <a:alphaModFix/>
          </a:blip>
          <a:srcRect/>
          <a:stretch/>
        </p:blipFill>
        <p:spPr>
          <a:xfrm>
            <a:off x="7818120" y="179069"/>
            <a:ext cx="1151859" cy="82296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282640" y="1133280"/>
            <a:ext cx="8400300" cy="4853810"/>
          </a:xfrm>
          <a:prstGeom prst="rect">
            <a:avLst/>
          </a:prstGeom>
        </p:spPr>
        <p:txBody>
          <a:bodyPr lIns="91425" tIns="91425" rIns="91425" bIns="91425" anchor="ctr" anchorCtr="0">
            <a:noAutofit/>
          </a:bodyPr>
          <a:lstStyle/>
          <a:p>
            <a:pPr lvl="0">
              <a:spcBef>
                <a:spcPts val="0"/>
              </a:spcBef>
              <a:buNone/>
            </a:pPr>
            <a:r>
              <a:rPr lang="en-US" dirty="0">
                <a:latin typeface="Tw Cen MT" panose="020B0602020104020603" pitchFamily="34" charset="0"/>
              </a:rPr>
              <a:t>What does student engagement look and sound like?</a:t>
            </a:r>
          </a:p>
          <a:p>
            <a:pPr lvl="0">
              <a:spcBef>
                <a:spcPts val="0"/>
              </a:spcBef>
              <a:buNone/>
            </a:pPr>
            <a:endParaRPr sz="3600" dirty="0">
              <a:latin typeface="Tw Cen MT" panose="020B0602020104020603" pitchFamily="34" charset="0"/>
            </a:endParaRPr>
          </a:p>
          <a:p>
            <a:pPr lvl="0">
              <a:spcBef>
                <a:spcPts val="0"/>
              </a:spcBef>
              <a:buNone/>
            </a:pPr>
            <a:r>
              <a:rPr lang="en-US" dirty="0">
                <a:latin typeface="Tw Cen MT" panose="020B0602020104020603" pitchFamily="34" charset="0"/>
              </a:rPr>
              <a:t>How is engagement different from a classroom whose students are merely compliance?</a:t>
            </a:r>
          </a:p>
        </p:txBody>
      </p:sp>
      <p:grpSp>
        <p:nvGrpSpPr>
          <p:cNvPr id="3" name="Group 2"/>
          <p:cNvGrpSpPr/>
          <p:nvPr/>
        </p:nvGrpSpPr>
        <p:grpSpPr>
          <a:xfrm>
            <a:off x="7836429" y="264600"/>
            <a:ext cx="1151858" cy="914400"/>
            <a:chOff x="4867942" y="3758980"/>
            <a:chExt cx="1151858" cy="914400"/>
          </a:xfrm>
        </p:grpSpPr>
        <p:sp>
          <p:nvSpPr>
            <p:cNvPr id="4" name="Rectangle 3"/>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5"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title"/>
          </p:nvPr>
        </p:nvSpPr>
        <p:spPr>
          <a:xfrm>
            <a:off x="457200" y="965237"/>
            <a:ext cx="8229600" cy="10969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accent2"/>
                </a:solidFill>
                <a:latin typeface="Tw Cen MT" panose="020B0602020104020603" pitchFamily="34" charset="0"/>
                <a:sym typeface="Questrial"/>
              </a:rPr>
              <a:t>Students Who Are </a:t>
            </a:r>
            <a:r>
              <a:rPr lang="en-US" sz="4400" b="1" u="none" strike="noStrike" cap="none" dirty="0">
                <a:solidFill>
                  <a:schemeClr val="accent2"/>
                </a:solidFill>
                <a:latin typeface="Tw Cen MT" panose="020B0602020104020603" pitchFamily="34" charset="0"/>
                <a:sym typeface="Questrial"/>
              </a:rPr>
              <a:t>Engaged</a:t>
            </a:r>
            <a:endParaRPr lang="en-US" sz="4400" b="0" i="0" u="none" strike="noStrike" cap="none" dirty="0">
              <a:solidFill>
                <a:schemeClr val="accent2"/>
              </a:solidFill>
              <a:latin typeface="Tw Cen MT" panose="020B0602020104020603" pitchFamily="34" charset="0"/>
              <a:sym typeface="Questrial"/>
            </a:endParaRPr>
          </a:p>
        </p:txBody>
      </p:sp>
      <p:sp>
        <p:nvSpPr>
          <p:cNvPr id="507" name="Shape 507"/>
          <p:cNvSpPr txBox="1">
            <a:spLocks noGrp="1"/>
          </p:cNvSpPr>
          <p:nvPr>
            <p:ph type="body" idx="1"/>
          </p:nvPr>
        </p:nvSpPr>
        <p:spPr>
          <a:xfrm>
            <a:off x="457200" y="2176499"/>
            <a:ext cx="8229600" cy="36147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2"/>
              </a:buClr>
              <a:buSzPct val="100000"/>
              <a:buFont typeface="Noto Sans Symbols"/>
              <a:buChar char="❑"/>
            </a:pPr>
            <a:r>
              <a:rPr lang="en-US" sz="3200" b="1" i="0" u="none" strike="noStrike" cap="none" dirty="0">
                <a:solidFill>
                  <a:schemeClr val="dk1"/>
                </a:solidFill>
                <a:latin typeface="Tw Cen MT" panose="020B0602020104020603" pitchFamily="34" charset="0"/>
                <a:sym typeface="Questrial"/>
              </a:rPr>
              <a:t> learn</a:t>
            </a:r>
            <a:r>
              <a:rPr lang="en-US" sz="3200" b="0" i="0" u="none" strike="noStrike" cap="none" dirty="0">
                <a:solidFill>
                  <a:schemeClr val="dk1"/>
                </a:solidFill>
                <a:latin typeface="Tw Cen MT" panose="020B0602020104020603" pitchFamily="34" charset="0"/>
                <a:sym typeface="Questrial"/>
              </a:rPr>
              <a:t> at high levels and have a profound grasp of what they learn,</a:t>
            </a:r>
          </a:p>
          <a:p>
            <a:pPr marL="342900" marR="0" lvl="0" indent="-342900" algn="l" rtl="0">
              <a:spcBef>
                <a:spcPts val="640"/>
              </a:spcBef>
              <a:spcAft>
                <a:spcPts val="0"/>
              </a:spcAft>
              <a:buClr>
                <a:schemeClr val="accent2"/>
              </a:buClr>
              <a:buSzPct val="100000"/>
              <a:buFont typeface="Noto Sans Symbols"/>
              <a:buChar char="❑"/>
            </a:pPr>
            <a:r>
              <a:rPr lang="en-US" sz="3200" b="1" i="0" u="none" strike="noStrike" cap="none" dirty="0">
                <a:solidFill>
                  <a:schemeClr val="dk1"/>
                </a:solidFill>
                <a:latin typeface="Tw Cen MT" panose="020B0602020104020603" pitchFamily="34" charset="0"/>
                <a:sym typeface="Questrial"/>
              </a:rPr>
              <a:t> retain</a:t>
            </a:r>
            <a:r>
              <a:rPr lang="en-US" sz="3200" b="0" i="0" u="none" strike="noStrike" cap="none" dirty="0">
                <a:solidFill>
                  <a:schemeClr val="dk1"/>
                </a:solidFill>
                <a:latin typeface="Tw Cen MT" panose="020B0602020104020603" pitchFamily="34" charset="0"/>
                <a:sym typeface="Questrial"/>
              </a:rPr>
              <a:t> what they learn, and</a:t>
            </a:r>
          </a:p>
          <a:p>
            <a:pPr marL="342900" marR="0" lvl="0" indent="-342900" algn="l" rtl="0">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can </a:t>
            </a:r>
            <a:r>
              <a:rPr lang="en-US" sz="3200" b="1" i="0" u="none" strike="noStrike" cap="none" dirty="0">
                <a:solidFill>
                  <a:schemeClr val="dk1"/>
                </a:solidFill>
                <a:latin typeface="Tw Cen MT" panose="020B0602020104020603" pitchFamily="34" charset="0"/>
                <a:sym typeface="Questrial"/>
              </a:rPr>
              <a:t>transfer</a:t>
            </a:r>
            <a:r>
              <a:rPr lang="en-US" sz="3200" b="0" i="0" u="none" strike="noStrike" cap="none" dirty="0">
                <a:solidFill>
                  <a:schemeClr val="dk1"/>
                </a:solidFill>
                <a:latin typeface="Tw Cen MT" panose="020B0602020104020603" pitchFamily="34" charset="0"/>
                <a:sym typeface="Questrial"/>
              </a:rPr>
              <a:t> what they learn to new contexts.</a:t>
            </a:r>
          </a:p>
        </p:txBody>
      </p:sp>
      <p:sp>
        <p:nvSpPr>
          <p:cNvPr id="508" name="Shape 508"/>
          <p:cNvSpPr txBox="1"/>
          <p:nvPr/>
        </p:nvSpPr>
        <p:spPr>
          <a:xfrm>
            <a:off x="6963508" y="6216748"/>
            <a:ext cx="1863969"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(Schlechty, 2011)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2"/>
            <a:ext cx="7501196" cy="1096961"/>
          </a:xfrm>
        </p:spPr>
        <p:txBody>
          <a:bodyPr/>
          <a:lstStyle/>
          <a:p>
            <a:r>
              <a:rPr lang="en-US" dirty="0">
                <a:latin typeface="Tw Cen MT" panose="020B0602020104020603" pitchFamily="34" charset="0"/>
              </a:rPr>
              <a:t>Dos &amp; Don’ts of Engagement</a:t>
            </a:r>
          </a:p>
        </p:txBody>
      </p:sp>
      <p:graphicFrame>
        <p:nvGraphicFramePr>
          <p:cNvPr id="5" name="Content Placeholder 3"/>
          <p:cNvGraphicFramePr>
            <a:graphicFrameLocks/>
          </p:cNvGraphicFramePr>
          <p:nvPr>
            <p:extLst>
              <p:ext uri="{D42A27DB-BD31-4B8C-83A1-F6EECF244321}">
                <p14:modId xmlns:p14="http://schemas.microsoft.com/office/powerpoint/2010/main" val="1477400178"/>
              </p:ext>
            </p:extLst>
          </p:nvPr>
        </p:nvGraphicFramePr>
        <p:xfrm>
          <a:off x="152400" y="1698623"/>
          <a:ext cx="8839200" cy="4086276"/>
        </p:xfrm>
        <a:graphic>
          <a:graphicData uri="http://schemas.openxmlformats.org/drawingml/2006/table">
            <a:tbl>
              <a:tblPr firstRow="1" bandRow="1">
                <a:tableStyleId>{3C2FFA5D-87B4-456A-9821-1D502468CF0F}</a:tableStyleId>
              </a:tblPr>
              <a:tblGrid>
                <a:gridCol w="4419600">
                  <a:extLst>
                    <a:ext uri="{9D8B030D-6E8A-4147-A177-3AD203B41FA5}">
                      <a16:colId xmlns:a16="http://schemas.microsoft.com/office/drawing/2014/main" val="20000"/>
                    </a:ext>
                  </a:extLst>
                </a:gridCol>
                <a:gridCol w="4419600">
                  <a:extLst>
                    <a:ext uri="{9D8B030D-6E8A-4147-A177-3AD203B41FA5}">
                      <a16:colId xmlns:a16="http://schemas.microsoft.com/office/drawing/2014/main" val="20001"/>
                    </a:ext>
                  </a:extLst>
                </a:gridCol>
              </a:tblGrid>
              <a:tr h="416457">
                <a:tc>
                  <a:txBody>
                    <a:bodyPr/>
                    <a:lstStyle/>
                    <a:p>
                      <a:pPr algn="ctr"/>
                      <a:r>
                        <a:rPr lang="en-US" sz="2800" dirty="0">
                          <a:solidFill>
                            <a:schemeClr val="tx1">
                              <a:lumMod val="95000"/>
                              <a:lumOff val="5000"/>
                            </a:schemeClr>
                          </a:solidFill>
                          <a:latin typeface="Tw Cen MT" panose="020B0602020104020603" pitchFamily="34" charset="0"/>
                        </a:rPr>
                        <a:t>Don’t</a:t>
                      </a:r>
                      <a:endParaRPr lang="en-US" sz="28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pPr algn="ctr"/>
                      <a:r>
                        <a:rPr lang="en-US" sz="2800" dirty="0">
                          <a:solidFill>
                            <a:schemeClr val="tx1"/>
                          </a:solidFill>
                          <a:latin typeface="Tw Cen MT" panose="020B0602020104020603" pitchFamily="34" charset="0"/>
                        </a:rPr>
                        <a:t>Do</a:t>
                      </a:r>
                      <a:endParaRPr lang="en-US" sz="28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0"/>
                  </a:ext>
                </a:extLst>
              </a:tr>
              <a:tr h="581899">
                <a:tc>
                  <a:txBody>
                    <a:bodyPr/>
                    <a:lstStyle/>
                    <a:p>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1"/>
                  </a:ext>
                </a:extLst>
              </a:tr>
              <a:tr h="658621">
                <a:tc>
                  <a:txBody>
                    <a:bodyPr/>
                    <a:lstStyle/>
                    <a:p>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2"/>
                  </a:ext>
                </a:extLst>
              </a:tr>
              <a:tr h="581899">
                <a:tc>
                  <a:txBody>
                    <a:bodyPr/>
                    <a:lstStyle/>
                    <a:p>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3"/>
                  </a:ext>
                </a:extLst>
              </a:tr>
              <a:tr h="581899">
                <a:tc>
                  <a:txBody>
                    <a:bodyPr/>
                    <a:lstStyle/>
                    <a:p>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4"/>
                  </a:ext>
                </a:extLst>
              </a:tr>
              <a:tr h="581899">
                <a:tc>
                  <a:txBody>
                    <a:bodyPr/>
                    <a:lstStyle/>
                    <a:p>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5"/>
                  </a:ext>
                </a:extLst>
              </a:tr>
              <a:tr h="581899">
                <a:tc>
                  <a:txBody>
                    <a:bodyPr/>
                    <a:lstStyle/>
                    <a:p>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6"/>
                  </a:ext>
                </a:extLst>
              </a:tr>
            </a:tbl>
          </a:graphicData>
        </a:graphic>
      </p:graphicFrame>
      <p:sp>
        <p:nvSpPr>
          <p:cNvPr id="6" name="Shape 508"/>
          <p:cNvSpPr txBox="1"/>
          <p:nvPr/>
        </p:nvSpPr>
        <p:spPr>
          <a:xfrm>
            <a:off x="6808763" y="6219456"/>
            <a:ext cx="1878037" cy="37829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(Thompson, 2009)</a:t>
            </a:r>
          </a:p>
        </p:txBody>
      </p:sp>
      <p:grpSp>
        <p:nvGrpSpPr>
          <p:cNvPr id="7" name="Group 6"/>
          <p:cNvGrpSpPr/>
          <p:nvPr/>
        </p:nvGrpSpPr>
        <p:grpSpPr>
          <a:xfrm>
            <a:off x="7899069" y="151216"/>
            <a:ext cx="1151858" cy="914400"/>
            <a:chOff x="4867942" y="3758980"/>
            <a:chExt cx="1151858" cy="914400"/>
          </a:xfrm>
        </p:grpSpPr>
        <p:sp>
          <p:nvSpPr>
            <p:cNvPr id="8" name="Rectangle 7"/>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9"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41995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2"/>
            <a:ext cx="7759148" cy="1096961"/>
          </a:xfrm>
        </p:spPr>
        <p:txBody>
          <a:bodyPr/>
          <a:lstStyle/>
          <a:p>
            <a:r>
              <a:rPr lang="en-US" dirty="0">
                <a:latin typeface="Tw Cen MT" panose="020B0602020104020603" pitchFamily="34" charset="0"/>
              </a:rPr>
              <a:t>Dos &amp; Don’ts of Engagement</a:t>
            </a:r>
          </a:p>
        </p:txBody>
      </p:sp>
      <p:graphicFrame>
        <p:nvGraphicFramePr>
          <p:cNvPr id="5" name="Content Placeholder 3"/>
          <p:cNvGraphicFramePr>
            <a:graphicFrameLocks/>
          </p:cNvGraphicFramePr>
          <p:nvPr>
            <p:extLst>
              <p:ext uri="{D42A27DB-BD31-4B8C-83A1-F6EECF244321}">
                <p14:modId xmlns:p14="http://schemas.microsoft.com/office/powerpoint/2010/main" val="3059768012"/>
              </p:ext>
            </p:extLst>
          </p:nvPr>
        </p:nvGraphicFramePr>
        <p:xfrm>
          <a:off x="195942" y="1698623"/>
          <a:ext cx="8795658" cy="4250615"/>
        </p:xfrm>
        <a:graphic>
          <a:graphicData uri="http://schemas.openxmlformats.org/drawingml/2006/table">
            <a:tbl>
              <a:tblPr firstRow="1" bandRow="1">
                <a:tableStyleId>{3C2FFA5D-87B4-456A-9821-1D502468CF0F}</a:tableStyleId>
              </a:tblPr>
              <a:tblGrid>
                <a:gridCol w="4397829">
                  <a:extLst>
                    <a:ext uri="{9D8B030D-6E8A-4147-A177-3AD203B41FA5}">
                      <a16:colId xmlns:a16="http://schemas.microsoft.com/office/drawing/2014/main" val="20000"/>
                    </a:ext>
                  </a:extLst>
                </a:gridCol>
                <a:gridCol w="4397829">
                  <a:extLst>
                    <a:ext uri="{9D8B030D-6E8A-4147-A177-3AD203B41FA5}">
                      <a16:colId xmlns:a16="http://schemas.microsoft.com/office/drawing/2014/main" val="20001"/>
                    </a:ext>
                  </a:extLst>
                </a:gridCol>
              </a:tblGrid>
              <a:tr h="416457">
                <a:tc>
                  <a:txBody>
                    <a:bodyPr/>
                    <a:lstStyle/>
                    <a:p>
                      <a:pPr algn="ctr"/>
                      <a:r>
                        <a:rPr lang="en-US" sz="2800" dirty="0">
                          <a:solidFill>
                            <a:schemeClr val="tx1">
                              <a:lumMod val="95000"/>
                              <a:lumOff val="5000"/>
                            </a:schemeClr>
                          </a:solidFill>
                          <a:latin typeface="Tw Cen MT" panose="020B0602020104020603" pitchFamily="34" charset="0"/>
                        </a:rPr>
                        <a:t>Don’t</a:t>
                      </a:r>
                      <a:endParaRPr lang="en-US" sz="28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pPr algn="ctr"/>
                      <a:r>
                        <a:rPr lang="en-US" sz="2800" dirty="0">
                          <a:solidFill>
                            <a:schemeClr val="tx1"/>
                          </a:solidFill>
                          <a:latin typeface="Tw Cen MT" panose="020B0602020104020603" pitchFamily="34" charset="0"/>
                        </a:rPr>
                        <a:t>Do</a:t>
                      </a:r>
                      <a:endParaRPr lang="en-US" sz="28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0"/>
                  </a:ext>
                </a:extLst>
              </a:tr>
              <a:tr h="581899">
                <a:tc>
                  <a:txBody>
                    <a:bodyPr/>
                    <a:lstStyle/>
                    <a:p>
                      <a:r>
                        <a:rPr lang="en-US" sz="1600" dirty="0">
                          <a:solidFill>
                            <a:schemeClr val="tx1">
                              <a:lumMod val="95000"/>
                              <a:lumOff val="5000"/>
                            </a:schemeClr>
                          </a:solidFill>
                          <a:latin typeface="Tw Cen MT" panose="020B0602020104020603" pitchFamily="34" charset="0"/>
                        </a:rPr>
                        <a:t>Talk more than your students.</a:t>
                      </a:r>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r>
                        <a:rPr lang="en-US" sz="1600" dirty="0">
                          <a:solidFill>
                            <a:schemeClr val="tx1"/>
                          </a:solidFill>
                          <a:latin typeface="Tw Cen MT" panose="020B0602020104020603" pitchFamily="34" charset="0"/>
                        </a:rPr>
                        <a:t>Design</a:t>
                      </a:r>
                      <a:r>
                        <a:rPr lang="en-US" sz="1600" baseline="0" dirty="0">
                          <a:solidFill>
                            <a:schemeClr val="tx1"/>
                          </a:solidFill>
                          <a:latin typeface="Tw Cen MT" panose="020B0602020104020603" pitchFamily="34" charset="0"/>
                        </a:rPr>
                        <a:t> activities that encourage your students to speak with each other.</a:t>
                      </a:r>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1"/>
                  </a:ext>
                </a:extLst>
              </a:tr>
              <a:tr h="821505">
                <a:tc>
                  <a:txBody>
                    <a:bodyPr/>
                    <a:lstStyle/>
                    <a:p>
                      <a:r>
                        <a:rPr lang="en-US" sz="1600" dirty="0">
                          <a:solidFill>
                            <a:schemeClr val="tx1">
                              <a:lumMod val="95000"/>
                              <a:lumOff val="5000"/>
                            </a:schemeClr>
                          </a:solidFill>
                          <a:latin typeface="Tw Cen MT" panose="020B0602020104020603" pitchFamily="34" charset="0"/>
                        </a:rPr>
                        <a:t>Create lessons that</a:t>
                      </a:r>
                      <a:r>
                        <a:rPr lang="en-US" sz="1600" baseline="0" dirty="0">
                          <a:solidFill>
                            <a:schemeClr val="tx1">
                              <a:lumMod val="95000"/>
                              <a:lumOff val="5000"/>
                            </a:schemeClr>
                          </a:solidFill>
                          <a:latin typeface="Tw Cen MT" panose="020B0602020104020603" pitchFamily="34" charset="0"/>
                        </a:rPr>
                        <a:t> allow your students to be passive.</a:t>
                      </a:r>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r>
                        <a:rPr lang="en-US" sz="1600" dirty="0">
                          <a:solidFill>
                            <a:schemeClr val="tx1"/>
                          </a:solidFill>
                          <a:latin typeface="Tw Cen MT" panose="020B0602020104020603" pitchFamily="34" charset="0"/>
                        </a:rPr>
                        <a:t>Skip</a:t>
                      </a:r>
                      <a:r>
                        <a:rPr lang="en-US" sz="1600" baseline="0" dirty="0">
                          <a:solidFill>
                            <a:schemeClr val="tx1"/>
                          </a:solidFill>
                          <a:latin typeface="Tw Cen MT" panose="020B0602020104020603" pitchFamily="34" charset="0"/>
                        </a:rPr>
                        <a:t> the worksheets and ask students to solve puzzles, debate points, engage in other open-ended thinking activities.</a:t>
                      </a:r>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2"/>
                  </a:ext>
                </a:extLst>
              </a:tr>
              <a:tr h="581899">
                <a:tc>
                  <a:txBody>
                    <a:bodyPr/>
                    <a:lstStyle/>
                    <a:p>
                      <a:r>
                        <a:rPr lang="en-US" sz="1600" dirty="0">
                          <a:solidFill>
                            <a:schemeClr val="tx1">
                              <a:lumMod val="95000"/>
                              <a:lumOff val="5000"/>
                            </a:schemeClr>
                          </a:solidFill>
                          <a:latin typeface="Tw Cen MT" panose="020B0602020104020603" pitchFamily="34" charset="0"/>
                        </a:rPr>
                        <a:t>Let the push for accountability</a:t>
                      </a:r>
                      <a:r>
                        <a:rPr lang="en-US" sz="1600" baseline="0" dirty="0">
                          <a:solidFill>
                            <a:schemeClr val="tx1">
                              <a:lumMod val="95000"/>
                              <a:lumOff val="5000"/>
                            </a:schemeClr>
                          </a:solidFill>
                          <a:latin typeface="Tw Cen MT" panose="020B0602020104020603" pitchFamily="34" charset="0"/>
                        </a:rPr>
                        <a:t> cause you to neglect those “teachable moments”.</a:t>
                      </a:r>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r>
                        <a:rPr lang="en-US" sz="1600" dirty="0">
                          <a:solidFill>
                            <a:schemeClr val="tx1"/>
                          </a:solidFill>
                          <a:latin typeface="Tw Cen MT" panose="020B0602020104020603" pitchFamily="34" charset="0"/>
                        </a:rPr>
                        <a:t>Turn any occasion into a learning</a:t>
                      </a:r>
                      <a:r>
                        <a:rPr lang="en-US" sz="1600" baseline="0" dirty="0">
                          <a:solidFill>
                            <a:schemeClr val="tx1"/>
                          </a:solidFill>
                          <a:latin typeface="Tw Cen MT" panose="020B0602020104020603" pitchFamily="34" charset="0"/>
                        </a:rPr>
                        <a:t> event in your classroom.</a:t>
                      </a:r>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3"/>
                  </a:ext>
                </a:extLst>
              </a:tr>
              <a:tr h="581899">
                <a:tc>
                  <a:txBody>
                    <a:bodyPr/>
                    <a:lstStyle/>
                    <a:p>
                      <a:r>
                        <a:rPr lang="en-US" sz="1600" dirty="0">
                          <a:solidFill>
                            <a:schemeClr val="tx1">
                              <a:lumMod val="95000"/>
                              <a:lumOff val="5000"/>
                            </a:schemeClr>
                          </a:solidFill>
                          <a:latin typeface="Tw Cen MT" panose="020B0602020104020603" pitchFamily="34" charset="0"/>
                        </a:rPr>
                        <a:t>Allow yourself to drift when</a:t>
                      </a:r>
                      <a:r>
                        <a:rPr lang="en-US" sz="1600" baseline="0" dirty="0">
                          <a:solidFill>
                            <a:schemeClr val="tx1">
                              <a:lumMod val="95000"/>
                              <a:lumOff val="5000"/>
                            </a:schemeClr>
                          </a:solidFill>
                          <a:latin typeface="Tw Cen MT" panose="020B0602020104020603" pitchFamily="34" charset="0"/>
                        </a:rPr>
                        <a:t> it comes to finding the correct pace for delivery of instruction.</a:t>
                      </a:r>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r>
                        <a:rPr lang="en-US" sz="1600" dirty="0">
                          <a:solidFill>
                            <a:schemeClr val="tx1"/>
                          </a:solidFill>
                          <a:latin typeface="Tw Cen MT" panose="020B0602020104020603" pitchFamily="34" charset="0"/>
                        </a:rPr>
                        <a:t>Plan</a:t>
                      </a:r>
                      <a:r>
                        <a:rPr lang="en-US" sz="1600" baseline="0" dirty="0">
                          <a:solidFill>
                            <a:schemeClr val="tx1"/>
                          </a:solidFill>
                          <a:latin typeface="Tw Cen MT" panose="020B0602020104020603" pitchFamily="34" charset="0"/>
                        </a:rPr>
                        <a:t> alternate lessons in case the pace you initially set for a lesson needs adjustment.</a:t>
                      </a:r>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4"/>
                  </a:ext>
                </a:extLst>
              </a:tr>
              <a:tr h="581899">
                <a:tc>
                  <a:txBody>
                    <a:bodyPr/>
                    <a:lstStyle/>
                    <a:p>
                      <a:r>
                        <a:rPr lang="en-US" sz="1600" dirty="0">
                          <a:solidFill>
                            <a:schemeClr val="tx1">
                              <a:lumMod val="95000"/>
                              <a:lumOff val="5000"/>
                            </a:schemeClr>
                          </a:solidFill>
                          <a:latin typeface="Tw Cen MT" panose="020B0602020104020603" pitchFamily="34" charset="0"/>
                        </a:rPr>
                        <a:t>Allow your students to sit around with nothing to do while they wait for class to</a:t>
                      </a:r>
                      <a:r>
                        <a:rPr lang="en-US" sz="1600" baseline="0" dirty="0">
                          <a:solidFill>
                            <a:schemeClr val="tx1">
                              <a:lumMod val="95000"/>
                              <a:lumOff val="5000"/>
                            </a:schemeClr>
                          </a:solidFill>
                          <a:latin typeface="Tw Cen MT" panose="020B0602020104020603" pitchFamily="34" charset="0"/>
                        </a:rPr>
                        <a:t> begin or end.</a:t>
                      </a:r>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r>
                        <a:rPr lang="en-US" sz="1600" dirty="0">
                          <a:solidFill>
                            <a:schemeClr val="tx1"/>
                          </a:solidFill>
                          <a:latin typeface="Tw Cen MT" panose="020B0602020104020603" pitchFamily="34" charset="0"/>
                        </a:rPr>
                        <a:t>Plan</a:t>
                      </a:r>
                      <a:r>
                        <a:rPr lang="en-US" sz="1600" baseline="0" dirty="0">
                          <a:solidFill>
                            <a:schemeClr val="tx1"/>
                          </a:solidFill>
                          <a:latin typeface="Tw Cen MT" panose="020B0602020104020603" pitchFamily="34" charset="0"/>
                        </a:rPr>
                        <a:t> more work than you think your students will be able to accomplish.</a:t>
                      </a:r>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5"/>
                  </a:ext>
                </a:extLst>
              </a:tr>
              <a:tr h="581899">
                <a:tc>
                  <a:txBody>
                    <a:bodyPr/>
                    <a:lstStyle/>
                    <a:p>
                      <a:r>
                        <a:rPr lang="en-US" sz="1600" dirty="0">
                          <a:solidFill>
                            <a:schemeClr val="tx1">
                              <a:lumMod val="95000"/>
                              <a:lumOff val="5000"/>
                            </a:schemeClr>
                          </a:solidFill>
                          <a:latin typeface="Tw Cen MT" panose="020B0602020104020603" pitchFamily="34" charset="0"/>
                        </a:rPr>
                        <a:t>Confuse your students by giving hurried or unclear directions.</a:t>
                      </a:r>
                      <a:endParaRPr lang="en-US" sz="1600" b="1" dirty="0">
                        <a:solidFill>
                          <a:schemeClr val="tx1">
                            <a:lumMod val="95000"/>
                            <a:lumOff val="5000"/>
                          </a:schemeClr>
                        </a:solidFill>
                        <a:latin typeface="Tw Cen MT" panose="020B0602020104020603" pitchFamily="34" charset="0"/>
                      </a:endParaRPr>
                    </a:p>
                  </a:txBody>
                  <a:tcPr>
                    <a:solidFill>
                      <a:schemeClr val="bg2">
                        <a:lumMod val="90000"/>
                      </a:schemeClr>
                    </a:solidFill>
                  </a:tcPr>
                </a:tc>
                <a:tc>
                  <a:txBody>
                    <a:bodyPr/>
                    <a:lstStyle/>
                    <a:p>
                      <a:r>
                        <a:rPr lang="en-US" sz="1600" dirty="0">
                          <a:solidFill>
                            <a:schemeClr val="tx1"/>
                          </a:solidFill>
                          <a:latin typeface="Tw Cen MT" panose="020B0602020104020603" pitchFamily="34" charset="0"/>
                        </a:rPr>
                        <a:t>Deliver a combination of written and verbal directions and check for student</a:t>
                      </a:r>
                      <a:r>
                        <a:rPr lang="en-US" sz="1600" baseline="0" dirty="0">
                          <a:solidFill>
                            <a:schemeClr val="tx1"/>
                          </a:solidFill>
                          <a:latin typeface="Tw Cen MT" panose="020B0602020104020603" pitchFamily="34" charset="0"/>
                        </a:rPr>
                        <a:t> understanding.</a:t>
                      </a:r>
                      <a:endParaRPr lang="en-US" sz="1600" b="1" dirty="0">
                        <a:solidFill>
                          <a:schemeClr val="tx1"/>
                        </a:solidFill>
                        <a:latin typeface="Tw Cen MT" panose="020B0602020104020603" pitchFamily="34" charset="0"/>
                      </a:endParaRPr>
                    </a:p>
                  </a:txBody>
                  <a:tcPr>
                    <a:solidFill>
                      <a:schemeClr val="bg2">
                        <a:lumMod val="90000"/>
                      </a:schemeClr>
                    </a:solidFill>
                  </a:tcPr>
                </a:tc>
                <a:extLst>
                  <a:ext uri="{0D108BD9-81ED-4DB2-BD59-A6C34878D82A}">
                    <a16:rowId xmlns:a16="http://schemas.microsoft.com/office/drawing/2014/main" val="10006"/>
                  </a:ext>
                </a:extLst>
              </a:tr>
            </a:tbl>
          </a:graphicData>
        </a:graphic>
      </p:graphicFrame>
      <p:sp>
        <p:nvSpPr>
          <p:cNvPr id="6" name="Shape 508"/>
          <p:cNvSpPr txBox="1"/>
          <p:nvPr/>
        </p:nvSpPr>
        <p:spPr>
          <a:xfrm>
            <a:off x="6929586" y="6251259"/>
            <a:ext cx="1943210"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(Thompson, 2009)</a:t>
            </a:r>
          </a:p>
        </p:txBody>
      </p:sp>
      <p:grpSp>
        <p:nvGrpSpPr>
          <p:cNvPr id="7" name="Group 6"/>
          <p:cNvGrpSpPr/>
          <p:nvPr/>
        </p:nvGrpSpPr>
        <p:grpSpPr>
          <a:xfrm>
            <a:off x="7839742" y="161434"/>
            <a:ext cx="1151858" cy="914400"/>
            <a:chOff x="4867942" y="3758980"/>
            <a:chExt cx="1151858" cy="914400"/>
          </a:xfrm>
        </p:grpSpPr>
        <p:sp>
          <p:nvSpPr>
            <p:cNvPr id="8" name="Rectangle 7"/>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9"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70402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Shape 514"/>
          <p:cNvSpPr txBox="1">
            <a:spLocks noGrp="1"/>
          </p:cNvSpPr>
          <p:nvPr>
            <p:ph type="title"/>
          </p:nvPr>
        </p:nvSpPr>
        <p:spPr>
          <a:xfrm>
            <a:off x="457200" y="762000"/>
            <a:ext cx="8229600" cy="15376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Students Who Are </a:t>
            </a:r>
            <a:br>
              <a:rPr lang="en-US" dirty="0">
                <a:latin typeface="Tw Cen MT" panose="020B0602020104020603" pitchFamily="34" charset="0"/>
              </a:rPr>
            </a:br>
            <a:r>
              <a:rPr lang="en-US" dirty="0">
                <a:latin typeface="Tw Cen MT" panose="020B0602020104020603" pitchFamily="34" charset="0"/>
              </a:rPr>
              <a:t>Strategically Compliant</a:t>
            </a:r>
          </a:p>
        </p:txBody>
      </p:sp>
      <p:sp>
        <p:nvSpPr>
          <p:cNvPr id="515" name="Shape 515"/>
          <p:cNvSpPr txBox="1">
            <a:spLocks noGrp="1"/>
          </p:cNvSpPr>
          <p:nvPr>
            <p:ph type="body" idx="1"/>
          </p:nvPr>
        </p:nvSpPr>
        <p:spPr>
          <a:xfrm>
            <a:off x="457200" y="2708260"/>
            <a:ext cx="8229600" cy="279759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learn at high levels but have a </a:t>
            </a:r>
            <a:r>
              <a:rPr lang="en-US" sz="3200" b="0" i="1" u="none" strike="noStrike" cap="none" dirty="0">
                <a:solidFill>
                  <a:schemeClr val="dk1"/>
                </a:solidFill>
                <a:latin typeface="Tw Cen MT" panose="020B0602020104020603" pitchFamily="34" charset="0"/>
                <a:sym typeface="Questrial"/>
              </a:rPr>
              <a:t>superficial grasp</a:t>
            </a:r>
            <a:r>
              <a:rPr lang="en-US" sz="3200" b="0" i="0" u="none" strike="noStrike" cap="none" dirty="0">
                <a:solidFill>
                  <a:schemeClr val="dk1"/>
                </a:solidFill>
                <a:latin typeface="Tw Cen MT" panose="020B0602020104020603" pitchFamily="34" charset="0"/>
                <a:sym typeface="Questrial"/>
              </a:rPr>
              <a:t> of what they learn,</a:t>
            </a:r>
          </a:p>
          <a:p>
            <a:pPr marL="342900" marR="0" lvl="0" indent="-342900" algn="l" rtl="0">
              <a:spcBef>
                <a:spcPts val="640"/>
              </a:spcBef>
              <a:spcAft>
                <a:spcPts val="0"/>
              </a:spcAft>
              <a:buClr>
                <a:schemeClr val="accent2"/>
              </a:buClr>
              <a:buSzPct val="100000"/>
              <a:buFont typeface="Noto Sans Symbols"/>
              <a:buChar char="❑"/>
            </a:pPr>
            <a:r>
              <a:rPr lang="en-US" sz="3200" b="0" i="1" u="none" strike="noStrike" cap="none" dirty="0">
                <a:solidFill>
                  <a:schemeClr val="dk1"/>
                </a:solidFill>
                <a:latin typeface="Tw Cen MT" panose="020B0602020104020603" pitchFamily="34" charset="0"/>
                <a:sym typeface="Questrial"/>
              </a:rPr>
              <a:t> do not retain</a:t>
            </a:r>
            <a:r>
              <a:rPr lang="en-US" sz="3200" b="0" i="0" u="none" strike="noStrike" cap="none" dirty="0">
                <a:solidFill>
                  <a:schemeClr val="dk1"/>
                </a:solidFill>
                <a:latin typeface="Tw Cen MT" panose="020B0602020104020603" pitchFamily="34" charset="0"/>
                <a:sym typeface="Questrial"/>
              </a:rPr>
              <a:t> what they learn, and</a:t>
            </a:r>
          </a:p>
          <a:p>
            <a:pPr marL="342900" marR="0" lvl="0" indent="-342900" algn="l" rtl="0">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usually </a:t>
            </a:r>
            <a:r>
              <a:rPr lang="en-US" sz="3200" b="0" i="1" u="none" strike="noStrike" cap="none" dirty="0">
                <a:solidFill>
                  <a:schemeClr val="dk1"/>
                </a:solidFill>
                <a:latin typeface="Tw Cen MT" panose="020B0602020104020603" pitchFamily="34" charset="0"/>
                <a:sym typeface="Questrial"/>
              </a:rPr>
              <a:t>cannot transfer</a:t>
            </a:r>
            <a:r>
              <a:rPr lang="en-US" dirty="0">
                <a:latin typeface="Tw Cen MT" panose="020B0602020104020603" pitchFamily="34" charset="0"/>
              </a:rPr>
              <a:t> </a:t>
            </a:r>
            <a:r>
              <a:rPr lang="en-US" sz="3200" b="0" i="0" u="none" strike="noStrike" cap="none" dirty="0">
                <a:solidFill>
                  <a:schemeClr val="dk1"/>
                </a:solidFill>
                <a:latin typeface="Tw Cen MT" panose="020B0602020104020603" pitchFamily="34" charset="0"/>
                <a:sym typeface="Questrial"/>
              </a:rPr>
              <a:t>what they learn from one context to another.</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e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461" y="1603347"/>
            <a:ext cx="6506482" cy="365989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7815943" y="282968"/>
            <a:ext cx="1151858" cy="914400"/>
            <a:chOff x="4867942" y="3758980"/>
            <a:chExt cx="1151858" cy="914400"/>
          </a:xfrm>
        </p:grpSpPr>
        <p:sp>
          <p:nvSpPr>
            <p:cNvPr id="4" name="Rectangle 3"/>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5" name="Picture 29" descr="C:\Users\dayad\Desktop\moedusail graphics\icons not buttons\refle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096049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Shape 457"/>
          <p:cNvSpPr txBox="1">
            <a:spLocks noGrp="1"/>
          </p:cNvSpPr>
          <p:nvPr>
            <p:ph type="title"/>
          </p:nvPr>
        </p:nvSpPr>
        <p:spPr>
          <a:xfrm>
            <a:off x="457200" y="1150302"/>
            <a:ext cx="8229600" cy="10969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Lesson Design Qualities</a:t>
            </a:r>
          </a:p>
        </p:txBody>
      </p:sp>
      <p:sp>
        <p:nvSpPr>
          <p:cNvPr id="458" name="Shape 458"/>
          <p:cNvSpPr txBox="1">
            <a:spLocks noGrp="1"/>
          </p:cNvSpPr>
          <p:nvPr>
            <p:ph type="body" idx="1"/>
          </p:nvPr>
        </p:nvSpPr>
        <p:spPr>
          <a:xfrm>
            <a:off x="457200" y="2460566"/>
            <a:ext cx="8229600" cy="3330631"/>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accent2"/>
              </a:buClr>
              <a:buSzPct val="25000"/>
              <a:buFont typeface="Noto Sans Symbols"/>
              <a:buNone/>
            </a:pPr>
            <a:r>
              <a:rPr lang="en-US" sz="3200" b="0" i="0" u="none" strike="noStrike" cap="none" dirty="0">
                <a:solidFill>
                  <a:schemeClr val="dk1"/>
                </a:solidFill>
                <a:latin typeface="Tw Cen MT" panose="020B0602020104020603" pitchFamily="34" charset="0"/>
                <a:sym typeface="Questrial"/>
              </a:rPr>
              <a:t>Framework for Lesson Design Qualities</a:t>
            </a:r>
          </a:p>
          <a:p>
            <a:pPr marL="0" marR="0" lvl="0" indent="0" algn="ctr" rtl="0">
              <a:spcBef>
                <a:spcPts val="0"/>
              </a:spcBef>
              <a:spcAft>
                <a:spcPts val="0"/>
              </a:spcAft>
              <a:buClr>
                <a:schemeClr val="accent2"/>
              </a:buClr>
              <a:buSzPct val="25000"/>
              <a:buFont typeface="Noto Sans Symbols"/>
              <a:buNone/>
            </a:pPr>
            <a:endParaRPr lang="en-US" dirty="0">
              <a:latin typeface="Tw Cen MT" panose="020B0602020104020603" pitchFamily="34" charset="0"/>
            </a:endParaRPr>
          </a:p>
          <a:p>
            <a:pPr marL="0" marR="0" lvl="0" indent="0" algn="l" rtl="0">
              <a:spcBef>
                <a:spcPts val="640"/>
              </a:spcBef>
              <a:spcAft>
                <a:spcPts val="0"/>
              </a:spcAft>
              <a:buClr>
                <a:schemeClr val="accent2"/>
              </a:buClr>
              <a:buSzPct val="25000"/>
              <a:buFont typeface="Noto Sans Symbols"/>
              <a:buNone/>
            </a:pPr>
            <a:r>
              <a:rPr lang="en-US" sz="3200" b="0" i="0" u="none" strike="noStrike" cap="none" dirty="0">
                <a:solidFill>
                  <a:schemeClr val="dk1"/>
                </a:solidFill>
                <a:latin typeface="Tw Cen MT" panose="020B0602020104020603" pitchFamily="34" charset="0"/>
                <a:sym typeface="Questrial"/>
              </a:rPr>
              <a:t>	</a:t>
            </a:r>
            <a:r>
              <a:rPr lang="en-US" sz="3200" b="1" i="0" u="none" strike="noStrike" cap="none" dirty="0">
                <a:solidFill>
                  <a:schemeClr val="dk1"/>
                </a:solidFill>
                <a:latin typeface="Tw Cen MT" panose="020B0602020104020603" pitchFamily="34" charset="0"/>
                <a:sym typeface="Questrial"/>
              </a:rPr>
              <a:t>1. Design Qualities of Context</a:t>
            </a:r>
          </a:p>
          <a:p>
            <a:pPr marL="0" marR="0" lvl="0" indent="0" algn="l" rtl="0">
              <a:spcBef>
                <a:spcPts val="640"/>
              </a:spcBef>
              <a:spcAft>
                <a:spcPts val="0"/>
              </a:spcAft>
              <a:buClr>
                <a:schemeClr val="accent2"/>
              </a:buClr>
              <a:buSzPct val="25000"/>
              <a:buFont typeface="Noto Sans Symbols"/>
              <a:buNone/>
            </a:pPr>
            <a:r>
              <a:rPr lang="en-US" sz="3200" b="0" i="0" u="none" strike="noStrike" cap="none" dirty="0">
                <a:solidFill>
                  <a:schemeClr val="dk1"/>
                </a:solidFill>
                <a:latin typeface="Tw Cen MT" panose="020B0602020104020603" pitchFamily="34" charset="0"/>
                <a:sym typeface="Questrial"/>
              </a:rPr>
              <a:t>		</a:t>
            </a:r>
            <a:r>
              <a:rPr lang="en-US" sz="3200" b="0" i="1" u="none" strike="noStrike" cap="none" dirty="0">
                <a:solidFill>
                  <a:schemeClr val="dk1"/>
                </a:solidFill>
                <a:latin typeface="Tw Cen MT" panose="020B0602020104020603" pitchFamily="34" charset="0"/>
                <a:sym typeface="Questrial"/>
              </a:rPr>
              <a:t>These are must-haves</a:t>
            </a:r>
          </a:p>
          <a:p>
            <a:pPr marL="0" marR="0" lvl="0" indent="0" algn="l" rtl="0">
              <a:spcBef>
                <a:spcPts val="640"/>
              </a:spcBef>
              <a:spcAft>
                <a:spcPts val="0"/>
              </a:spcAft>
              <a:buClr>
                <a:schemeClr val="accent2"/>
              </a:buClr>
              <a:buSzPct val="25000"/>
              <a:buFont typeface="Noto Sans Symbols"/>
              <a:buNone/>
            </a:pPr>
            <a:r>
              <a:rPr lang="en-US" sz="3200" b="0" i="0" u="none" strike="noStrike" cap="none" dirty="0">
                <a:solidFill>
                  <a:schemeClr val="dk1"/>
                </a:solidFill>
                <a:latin typeface="Tw Cen MT" panose="020B0602020104020603" pitchFamily="34" charset="0"/>
                <a:sym typeface="Questrial"/>
              </a:rPr>
              <a:t>	</a:t>
            </a:r>
            <a:r>
              <a:rPr lang="en-US" sz="3200" b="1" i="0" u="none" strike="noStrike" cap="none" dirty="0">
                <a:solidFill>
                  <a:schemeClr val="dk1"/>
                </a:solidFill>
                <a:latin typeface="Tw Cen MT" panose="020B0602020104020603" pitchFamily="34" charset="0"/>
                <a:sym typeface="Questrial"/>
              </a:rPr>
              <a:t>2. Design Qualities of Choice</a:t>
            </a:r>
          </a:p>
          <a:p>
            <a:pPr marL="0" marR="0" lvl="0" indent="0" algn="l" rtl="0">
              <a:spcBef>
                <a:spcPts val="640"/>
              </a:spcBef>
              <a:spcAft>
                <a:spcPts val="0"/>
              </a:spcAft>
              <a:buClr>
                <a:schemeClr val="accent2"/>
              </a:buClr>
              <a:buSzPct val="25000"/>
              <a:buFont typeface="Noto Sans Symbols"/>
              <a:buNone/>
            </a:pPr>
            <a:r>
              <a:rPr lang="en-US" dirty="0">
                <a:latin typeface="Tw Cen MT" panose="020B0602020104020603" pitchFamily="34" charset="0"/>
              </a:rPr>
              <a:t>		</a:t>
            </a:r>
            <a:r>
              <a:rPr lang="en-US" sz="3200" b="0" i="1" u="none" strike="noStrike" cap="none" dirty="0">
                <a:solidFill>
                  <a:schemeClr val="dk1"/>
                </a:solidFill>
                <a:latin typeface="Tw Cen MT" panose="020B0602020104020603" pitchFamily="34" charset="0"/>
                <a:sym typeface="Questrial"/>
              </a:rPr>
              <a:t>Not all must be present in a lesson</a:t>
            </a:r>
          </a:p>
        </p:txBody>
      </p:sp>
      <p:sp>
        <p:nvSpPr>
          <p:cNvPr id="5" name="Shape 436"/>
          <p:cNvSpPr txBox="1"/>
          <p:nvPr/>
        </p:nvSpPr>
        <p:spPr>
          <a:xfrm>
            <a:off x="6989299" y="6254354"/>
            <a:ext cx="1832517" cy="381000"/>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(Schlechty, </a:t>
            </a:r>
            <a:r>
              <a:rPr lang="en-US" dirty="0" err="1"/>
              <a:t>n.d.</a:t>
            </a:r>
            <a:r>
              <a:rPr lang="en-US" dirty="0"/>
              <a: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graphicFrame>
        <p:nvGraphicFramePr>
          <p:cNvPr id="464" name="Shape 464"/>
          <p:cNvGraphicFramePr/>
          <p:nvPr>
            <p:extLst>
              <p:ext uri="{D42A27DB-BD31-4B8C-83A1-F6EECF244321}">
                <p14:modId xmlns:p14="http://schemas.microsoft.com/office/powerpoint/2010/main" val="1837516355"/>
              </p:ext>
            </p:extLst>
          </p:nvPr>
        </p:nvGraphicFramePr>
        <p:xfrm>
          <a:off x="588529" y="1210480"/>
          <a:ext cx="7635975" cy="4286177"/>
        </p:xfrm>
        <a:graphic>
          <a:graphicData uri="http://schemas.openxmlformats.org/drawingml/2006/table">
            <a:tbl>
              <a:tblPr firstRow="1" bandRow="1">
                <a:tableStyleId>{46F890A9-2807-4EBB-B81D-B2AA78EC7F39}</a:tableStyleId>
              </a:tblPr>
              <a:tblGrid>
                <a:gridCol w="7635975">
                  <a:extLst>
                    <a:ext uri="{9D8B030D-6E8A-4147-A177-3AD203B41FA5}">
                      <a16:colId xmlns:a16="http://schemas.microsoft.com/office/drawing/2014/main" val="20000"/>
                    </a:ext>
                  </a:extLst>
                </a:gridCol>
              </a:tblGrid>
              <a:tr h="879577">
                <a:tc>
                  <a:txBody>
                    <a:bodyPr/>
                    <a:lstStyle/>
                    <a:p>
                      <a:pPr marL="0" marR="0" lvl="0" indent="0" algn="ctr" rtl="0">
                        <a:spcBef>
                          <a:spcPts val="0"/>
                        </a:spcBef>
                        <a:buSzPct val="25000"/>
                        <a:buNone/>
                      </a:pPr>
                      <a:r>
                        <a:rPr lang="en-US" sz="4400" b="0" dirty="0">
                          <a:latin typeface="Tw Cen MT" panose="020B0602020104020603" pitchFamily="34" charset="0"/>
                          <a:sym typeface="Questrial"/>
                        </a:rPr>
                        <a:t>Design Qualities of Context</a:t>
                      </a:r>
                      <a:endParaRPr lang="en-US" sz="4400" b="0" dirty="0">
                        <a:solidFill>
                          <a:schemeClr val="dk1"/>
                        </a:solidFill>
                        <a:latin typeface="Tw Cen MT" panose="020B0602020104020603" pitchFamily="34" charset="0"/>
                        <a:ea typeface="Questrial"/>
                        <a:cs typeface="Questrial"/>
                        <a:sym typeface="Questrial"/>
                      </a:endParaRPr>
                    </a:p>
                  </a:txBody>
                  <a:tcPr marL="91450" marR="91450" marT="45725" marB="45725"/>
                </a:tc>
                <a:extLst>
                  <a:ext uri="{0D108BD9-81ED-4DB2-BD59-A6C34878D82A}">
                    <a16:rowId xmlns:a16="http://schemas.microsoft.com/office/drawing/2014/main" val="10000"/>
                  </a:ext>
                </a:extLst>
              </a:tr>
              <a:tr h="862125">
                <a:tc>
                  <a:txBody>
                    <a:bodyPr/>
                    <a:lstStyle/>
                    <a:p>
                      <a:pPr marL="0" marR="0" lvl="0" indent="0" algn="ctr" rtl="0">
                        <a:spcBef>
                          <a:spcPts val="0"/>
                        </a:spcBef>
                        <a:buSzPct val="25000"/>
                        <a:buNone/>
                      </a:pPr>
                      <a:r>
                        <a:rPr lang="en-US" sz="3000" dirty="0">
                          <a:latin typeface="Tw Cen MT" panose="020B0602020104020603" pitchFamily="34" charset="0"/>
                          <a:sym typeface="Questrial"/>
                        </a:rPr>
                        <a:t>Content and Substance</a:t>
                      </a:r>
                      <a:endParaRPr lang="en-US" sz="3000" b="1" dirty="0">
                        <a:latin typeface="Tw Cen MT" panose="020B0602020104020603" pitchFamily="34" charset="0"/>
                        <a:ea typeface="Questrial"/>
                        <a:cs typeface="Questrial"/>
                        <a:sym typeface="Questrial"/>
                      </a:endParaRPr>
                    </a:p>
                  </a:txBody>
                  <a:tcPr marL="91450" marR="91450" marT="45725" marB="45725"/>
                </a:tc>
                <a:extLst>
                  <a:ext uri="{0D108BD9-81ED-4DB2-BD59-A6C34878D82A}">
                    <a16:rowId xmlns:a16="http://schemas.microsoft.com/office/drawing/2014/main" val="10001"/>
                  </a:ext>
                </a:extLst>
              </a:tr>
              <a:tr h="780675">
                <a:tc>
                  <a:txBody>
                    <a:bodyPr/>
                    <a:lstStyle/>
                    <a:p>
                      <a:pPr marL="0" marR="0" lvl="0" indent="0" algn="ctr" rtl="0">
                        <a:spcBef>
                          <a:spcPts val="0"/>
                        </a:spcBef>
                        <a:buSzPct val="25000"/>
                        <a:buNone/>
                      </a:pPr>
                      <a:r>
                        <a:rPr lang="en-US" sz="3000" dirty="0">
                          <a:latin typeface="Tw Cen MT" panose="020B0602020104020603" pitchFamily="34" charset="0"/>
                          <a:sym typeface="Questrial"/>
                        </a:rPr>
                        <a:t>Organization and Knowledge</a:t>
                      </a:r>
                      <a:endParaRPr lang="en-US" sz="3000" b="1" dirty="0">
                        <a:latin typeface="Tw Cen MT" panose="020B0602020104020603" pitchFamily="34" charset="0"/>
                        <a:ea typeface="Questrial"/>
                        <a:cs typeface="Questrial"/>
                        <a:sym typeface="Questrial"/>
                      </a:endParaRPr>
                    </a:p>
                  </a:txBody>
                  <a:tcPr marL="91450" marR="91450" marT="45725" marB="45725"/>
                </a:tc>
                <a:extLst>
                  <a:ext uri="{0D108BD9-81ED-4DB2-BD59-A6C34878D82A}">
                    <a16:rowId xmlns:a16="http://schemas.microsoft.com/office/drawing/2014/main" val="10002"/>
                  </a:ext>
                </a:extLst>
              </a:tr>
              <a:tr h="845250">
                <a:tc>
                  <a:txBody>
                    <a:bodyPr/>
                    <a:lstStyle/>
                    <a:p>
                      <a:pPr marL="0" marR="0" lvl="0" indent="0" algn="ctr" rtl="0">
                        <a:spcBef>
                          <a:spcPts val="0"/>
                        </a:spcBef>
                        <a:buSzPct val="25000"/>
                        <a:buNone/>
                      </a:pPr>
                      <a:r>
                        <a:rPr lang="en-US" sz="3000" dirty="0">
                          <a:latin typeface="Tw Cen MT" panose="020B0602020104020603" pitchFamily="34" charset="0"/>
                          <a:sym typeface="Questrial"/>
                        </a:rPr>
                        <a:t>Clear and Compelling Product Standards</a:t>
                      </a:r>
                      <a:endParaRPr lang="en-US" sz="3000" b="1" dirty="0">
                        <a:latin typeface="Tw Cen MT" panose="020B0602020104020603" pitchFamily="34" charset="0"/>
                        <a:ea typeface="Questrial"/>
                        <a:cs typeface="Questrial"/>
                        <a:sym typeface="Questrial"/>
                      </a:endParaRPr>
                    </a:p>
                  </a:txBody>
                  <a:tcPr marL="91450" marR="91450" marT="45725" marB="45725"/>
                </a:tc>
                <a:extLst>
                  <a:ext uri="{0D108BD9-81ED-4DB2-BD59-A6C34878D82A}">
                    <a16:rowId xmlns:a16="http://schemas.microsoft.com/office/drawing/2014/main" val="10003"/>
                  </a:ext>
                </a:extLst>
              </a:tr>
              <a:tr h="918550">
                <a:tc>
                  <a:txBody>
                    <a:bodyPr/>
                    <a:lstStyle/>
                    <a:p>
                      <a:pPr marL="0" marR="0" lvl="0" indent="0" algn="ctr" rtl="0">
                        <a:spcBef>
                          <a:spcPts val="0"/>
                        </a:spcBef>
                        <a:buSzPct val="25000"/>
                        <a:buNone/>
                      </a:pPr>
                      <a:r>
                        <a:rPr lang="en-US" sz="3000" dirty="0">
                          <a:latin typeface="Tw Cen MT" panose="020B0602020104020603" pitchFamily="34" charset="0"/>
                          <a:sym typeface="Questrial"/>
                        </a:rPr>
                        <a:t>Protection from Adverse Consequences</a:t>
                      </a:r>
                      <a:endParaRPr lang="en-US" sz="3000" b="1" dirty="0">
                        <a:latin typeface="Tw Cen MT" panose="020B0602020104020603" pitchFamily="34" charset="0"/>
                        <a:ea typeface="Questrial"/>
                        <a:cs typeface="Questrial"/>
                        <a:sym typeface="Questrial"/>
                      </a:endParaRPr>
                    </a:p>
                  </a:txBody>
                  <a:tcPr marL="91450" marR="91450" marT="45725" marB="45725"/>
                </a:tc>
                <a:extLst>
                  <a:ext uri="{0D108BD9-81ED-4DB2-BD59-A6C34878D82A}">
                    <a16:rowId xmlns:a16="http://schemas.microsoft.com/office/drawing/2014/main" val="10004"/>
                  </a:ext>
                </a:extLst>
              </a:tr>
            </a:tbl>
          </a:graphicData>
        </a:graphic>
      </p:graphicFrame>
      <p:sp>
        <p:nvSpPr>
          <p:cNvPr id="3" name="Shape 436"/>
          <p:cNvSpPr txBox="1"/>
          <p:nvPr/>
        </p:nvSpPr>
        <p:spPr>
          <a:xfrm>
            <a:off x="6322590" y="6224373"/>
            <a:ext cx="2431665"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a:t>
            </a:r>
            <a:r>
              <a:rPr lang="en-US" dirty="0" err="1"/>
              <a:t>Schlechty</a:t>
            </a:r>
            <a:r>
              <a:rPr lang="en-US" dirty="0"/>
              <a:t> Center, 2017)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graphicFrame>
        <p:nvGraphicFramePr>
          <p:cNvPr id="470" name="Shape 470"/>
          <p:cNvGraphicFramePr/>
          <p:nvPr>
            <p:extLst>
              <p:ext uri="{D42A27DB-BD31-4B8C-83A1-F6EECF244321}">
                <p14:modId xmlns:p14="http://schemas.microsoft.com/office/powerpoint/2010/main" val="3358893436"/>
              </p:ext>
            </p:extLst>
          </p:nvPr>
        </p:nvGraphicFramePr>
        <p:xfrm>
          <a:off x="718875" y="838200"/>
          <a:ext cx="7635975" cy="4930034"/>
        </p:xfrm>
        <a:graphic>
          <a:graphicData uri="http://schemas.openxmlformats.org/drawingml/2006/table">
            <a:tbl>
              <a:tblPr firstRow="1" bandRow="1">
                <a:tableStyleId>{46F890A9-2807-4EBB-B81D-B2AA78EC7F39}</a:tableStyleId>
              </a:tblPr>
              <a:tblGrid>
                <a:gridCol w="7635975">
                  <a:extLst>
                    <a:ext uri="{9D8B030D-6E8A-4147-A177-3AD203B41FA5}">
                      <a16:colId xmlns:a16="http://schemas.microsoft.com/office/drawing/2014/main" val="20000"/>
                    </a:ext>
                  </a:extLst>
                </a:gridCol>
              </a:tblGrid>
              <a:tr h="733894">
                <a:tc>
                  <a:txBody>
                    <a:bodyPr/>
                    <a:lstStyle/>
                    <a:p>
                      <a:pPr marL="0" marR="0" lvl="0" indent="0" algn="ctr" rtl="0">
                        <a:spcBef>
                          <a:spcPts val="0"/>
                        </a:spcBef>
                        <a:buSzPct val="25000"/>
                        <a:buNone/>
                      </a:pPr>
                      <a:r>
                        <a:rPr lang="en-US" sz="4400" b="0" dirty="0">
                          <a:latin typeface="Tw Cen MT" panose="020B0602020104020603" pitchFamily="34" charset="0"/>
                        </a:rPr>
                        <a:t>Design Qualities of Choice</a:t>
                      </a:r>
                      <a:endParaRPr lang="en-US" sz="4400" b="0" dirty="0">
                        <a:solidFill>
                          <a:schemeClr val="dk1"/>
                        </a:solidFill>
                        <a:latin typeface="Tw Cen MT" panose="020B0602020104020603" pitchFamily="34" charset="0"/>
                      </a:endParaRPr>
                    </a:p>
                  </a:txBody>
                  <a:tcPr marL="91450" marR="91450" marT="45725" marB="45725"/>
                </a:tc>
                <a:extLst>
                  <a:ext uri="{0D108BD9-81ED-4DB2-BD59-A6C34878D82A}">
                    <a16:rowId xmlns:a16="http://schemas.microsoft.com/office/drawing/2014/main" val="10000"/>
                  </a:ext>
                </a:extLst>
              </a:tr>
              <a:tr h="766168">
                <a:tc>
                  <a:txBody>
                    <a:bodyPr/>
                    <a:lstStyle/>
                    <a:p>
                      <a:pPr marL="0" marR="0" lvl="0" indent="0" algn="ctr" rtl="0">
                        <a:spcBef>
                          <a:spcPts val="0"/>
                        </a:spcBef>
                        <a:buSzPct val="25000"/>
                        <a:buNone/>
                      </a:pPr>
                      <a:r>
                        <a:rPr lang="en-US" sz="3000" dirty="0">
                          <a:latin typeface="Tw Cen MT" panose="020B0602020104020603" pitchFamily="34" charset="0"/>
                        </a:rPr>
                        <a:t>Product Focus</a:t>
                      </a:r>
                      <a:endParaRPr lang="en-US" sz="3000" b="1" dirty="0">
                        <a:latin typeface="Tw Cen MT" panose="020B0602020104020603" pitchFamily="34" charset="0"/>
                      </a:endParaRPr>
                    </a:p>
                  </a:txBody>
                  <a:tcPr marL="91450" marR="91450" marT="45725" marB="45725"/>
                </a:tc>
                <a:extLst>
                  <a:ext uri="{0D108BD9-81ED-4DB2-BD59-A6C34878D82A}">
                    <a16:rowId xmlns:a16="http://schemas.microsoft.com/office/drawing/2014/main" val="10001"/>
                  </a:ext>
                </a:extLst>
              </a:tr>
              <a:tr h="707652">
                <a:tc>
                  <a:txBody>
                    <a:bodyPr/>
                    <a:lstStyle/>
                    <a:p>
                      <a:pPr marL="0" marR="0" lvl="0" indent="0" algn="ctr" rtl="0">
                        <a:spcBef>
                          <a:spcPts val="0"/>
                        </a:spcBef>
                        <a:buSzPct val="25000"/>
                        <a:buNone/>
                      </a:pPr>
                      <a:r>
                        <a:rPr lang="en-US" sz="3000" dirty="0">
                          <a:latin typeface="Tw Cen MT" panose="020B0602020104020603" pitchFamily="34" charset="0"/>
                        </a:rPr>
                        <a:t>Affirmation of Performance</a:t>
                      </a:r>
                      <a:endParaRPr lang="en-US" sz="3000" b="1" dirty="0">
                        <a:latin typeface="Tw Cen MT" panose="020B0602020104020603" pitchFamily="34" charset="0"/>
                      </a:endParaRPr>
                    </a:p>
                  </a:txBody>
                  <a:tcPr marL="91450" marR="91450" marT="45725" marB="45725"/>
                </a:tc>
                <a:extLst>
                  <a:ext uri="{0D108BD9-81ED-4DB2-BD59-A6C34878D82A}">
                    <a16:rowId xmlns:a16="http://schemas.microsoft.com/office/drawing/2014/main" val="10002"/>
                  </a:ext>
                </a:extLst>
              </a:tr>
              <a:tr h="688162">
                <a:tc>
                  <a:txBody>
                    <a:bodyPr/>
                    <a:lstStyle/>
                    <a:p>
                      <a:pPr marL="0" marR="0" lvl="0" indent="0" algn="ctr" rtl="0">
                        <a:spcBef>
                          <a:spcPts val="0"/>
                        </a:spcBef>
                        <a:buSzPct val="25000"/>
                        <a:buNone/>
                      </a:pPr>
                      <a:r>
                        <a:rPr lang="en-US" sz="3000" dirty="0">
                          <a:latin typeface="Tw Cen MT" panose="020B0602020104020603" pitchFamily="34" charset="0"/>
                        </a:rPr>
                        <a:t>Affiliation</a:t>
                      </a:r>
                      <a:endParaRPr lang="en-US" sz="3000" b="1" dirty="0">
                        <a:latin typeface="Tw Cen MT" panose="020B0602020104020603" pitchFamily="34" charset="0"/>
                      </a:endParaRPr>
                    </a:p>
                  </a:txBody>
                  <a:tcPr marL="91450" marR="91450" marT="45725" marB="45725"/>
                </a:tc>
                <a:extLst>
                  <a:ext uri="{0D108BD9-81ED-4DB2-BD59-A6C34878D82A}">
                    <a16:rowId xmlns:a16="http://schemas.microsoft.com/office/drawing/2014/main" val="10003"/>
                  </a:ext>
                </a:extLst>
              </a:tr>
              <a:tr h="707676">
                <a:tc>
                  <a:txBody>
                    <a:bodyPr/>
                    <a:lstStyle/>
                    <a:p>
                      <a:pPr marL="0" marR="0" lvl="0" indent="0" algn="ctr" rtl="0">
                        <a:spcBef>
                          <a:spcPts val="0"/>
                        </a:spcBef>
                        <a:buSzPct val="25000"/>
                        <a:buNone/>
                      </a:pPr>
                      <a:r>
                        <a:rPr lang="en-US" sz="3000" dirty="0">
                          <a:latin typeface="Tw Cen MT" panose="020B0602020104020603" pitchFamily="34" charset="0"/>
                        </a:rPr>
                        <a:t>Novelty and Variety</a:t>
                      </a:r>
                      <a:endParaRPr lang="en-US" sz="3000" b="1" dirty="0">
                        <a:latin typeface="Tw Cen MT" panose="020B0602020104020603" pitchFamily="34" charset="0"/>
                      </a:endParaRPr>
                    </a:p>
                  </a:txBody>
                  <a:tcPr marL="91450" marR="91450" marT="45725" marB="45725"/>
                </a:tc>
                <a:extLst>
                  <a:ext uri="{0D108BD9-81ED-4DB2-BD59-A6C34878D82A}">
                    <a16:rowId xmlns:a16="http://schemas.microsoft.com/office/drawing/2014/main" val="10004"/>
                  </a:ext>
                </a:extLst>
              </a:tr>
              <a:tr h="649183">
                <a:tc>
                  <a:txBody>
                    <a:bodyPr/>
                    <a:lstStyle/>
                    <a:p>
                      <a:pPr marL="0" marR="0" lvl="0" indent="0" algn="ctr" rtl="0">
                        <a:spcBef>
                          <a:spcPts val="0"/>
                        </a:spcBef>
                        <a:buSzPct val="25000"/>
                        <a:buNone/>
                      </a:pPr>
                      <a:r>
                        <a:rPr lang="en-US" sz="3000" dirty="0">
                          <a:latin typeface="Tw Cen MT" panose="020B0602020104020603" pitchFamily="34" charset="0"/>
                        </a:rPr>
                        <a:t>Choice</a:t>
                      </a:r>
                      <a:endParaRPr lang="en-US" sz="3000" b="1" dirty="0">
                        <a:latin typeface="Tw Cen MT" panose="020B0602020104020603" pitchFamily="34" charset="0"/>
                      </a:endParaRPr>
                    </a:p>
                  </a:txBody>
                  <a:tcPr marL="91450" marR="91450" marT="45725" marB="45725"/>
                </a:tc>
                <a:extLst>
                  <a:ext uri="{0D108BD9-81ED-4DB2-BD59-A6C34878D82A}">
                    <a16:rowId xmlns:a16="http://schemas.microsoft.com/office/drawing/2014/main" val="10005"/>
                  </a:ext>
                </a:extLst>
              </a:tr>
              <a:tr h="649183">
                <a:tc>
                  <a:txBody>
                    <a:bodyPr/>
                    <a:lstStyle/>
                    <a:p>
                      <a:pPr marL="0" marR="0" lvl="0" indent="0" algn="ctr" rtl="0">
                        <a:spcBef>
                          <a:spcPts val="0"/>
                        </a:spcBef>
                        <a:buSzPct val="25000"/>
                        <a:buNone/>
                      </a:pPr>
                      <a:r>
                        <a:rPr lang="en-US" sz="3000" dirty="0">
                          <a:latin typeface="Tw Cen MT" panose="020B0602020104020603" pitchFamily="34" charset="0"/>
                        </a:rPr>
                        <a:t>Authenticity</a:t>
                      </a:r>
                      <a:endParaRPr lang="en-US" sz="3000" b="1" dirty="0">
                        <a:latin typeface="Tw Cen MT" panose="020B0602020104020603" pitchFamily="34" charset="0"/>
                      </a:endParaRPr>
                    </a:p>
                  </a:txBody>
                  <a:tcPr marL="91450" marR="91450" marT="45725" marB="45725"/>
                </a:tc>
                <a:extLst>
                  <a:ext uri="{0D108BD9-81ED-4DB2-BD59-A6C34878D82A}">
                    <a16:rowId xmlns:a16="http://schemas.microsoft.com/office/drawing/2014/main" val="10006"/>
                  </a:ext>
                </a:extLst>
              </a:tr>
            </a:tbl>
          </a:graphicData>
        </a:graphic>
      </p:graphicFrame>
      <p:sp>
        <p:nvSpPr>
          <p:cNvPr id="3" name="Shape 436"/>
          <p:cNvSpPr txBox="1"/>
          <p:nvPr/>
        </p:nvSpPr>
        <p:spPr>
          <a:xfrm>
            <a:off x="6888093" y="6246957"/>
            <a:ext cx="1832517" cy="381000"/>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a:t>
            </a:r>
            <a:r>
              <a:rPr lang="en-US" dirty="0" err="1"/>
              <a:t>Schlechty</a:t>
            </a:r>
            <a:r>
              <a:rPr lang="en-US" dirty="0"/>
              <a:t>, 2017)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Shape 185"/>
          <p:cNvSpPr txBox="1">
            <a:spLocks noGrp="1"/>
          </p:cNvSpPr>
          <p:nvPr>
            <p:ph type="subTitle" idx="1"/>
          </p:nvPr>
        </p:nvSpPr>
        <p:spPr>
          <a:xfrm>
            <a:off x="768927" y="2133600"/>
            <a:ext cx="7689273" cy="17526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accent2"/>
              </a:buClr>
              <a:buSzPct val="25000"/>
              <a:buFont typeface="Noto Sans Symbols"/>
              <a:buNone/>
            </a:pPr>
            <a:r>
              <a:rPr lang="en-US" sz="4400" dirty="0">
                <a:latin typeface="Tw Cen MT" panose="020B0602020104020603" pitchFamily="34" charset="0"/>
              </a:rPr>
              <a:t>Engaging Student Learners</a:t>
            </a:r>
          </a:p>
          <a:p>
            <a:pPr marL="0" marR="0" lvl="0" indent="0" algn="ctr" rtl="0">
              <a:spcBef>
                <a:spcPts val="0"/>
              </a:spcBef>
              <a:spcAft>
                <a:spcPts val="0"/>
              </a:spcAft>
              <a:buClr>
                <a:schemeClr val="accent2"/>
              </a:buClr>
              <a:buSzPct val="25000"/>
              <a:buFont typeface="Noto Sans Symbols"/>
              <a:buNone/>
            </a:pPr>
            <a:endParaRPr sz="4800" dirty="0">
              <a:latin typeface="Tw Cen MT" panose="020B0602020104020603" pitchFamily="34" charset="0"/>
            </a:endParaRPr>
          </a:p>
        </p:txBody>
      </p:sp>
      <p:pic>
        <p:nvPicPr>
          <p:cNvPr id="187" name="Shape 187"/>
          <p:cNvPicPr preferRelativeResize="0"/>
          <p:nvPr/>
        </p:nvPicPr>
        <p:blipFill rotWithShape="1">
          <a:blip r:embed="rId3">
            <a:alphaModFix/>
          </a:blip>
          <a:srcRect/>
          <a:stretch/>
        </p:blipFill>
        <p:spPr>
          <a:xfrm>
            <a:off x="262128" y="5711773"/>
            <a:ext cx="804672" cy="283464"/>
          </a:xfrm>
          <a:prstGeom prst="rect">
            <a:avLst/>
          </a:prstGeom>
          <a:noFill/>
          <a:ln>
            <a:noFill/>
          </a:ln>
        </p:spPr>
      </p:pic>
      <p:sp>
        <p:nvSpPr>
          <p:cNvPr id="188" name="Shape 188"/>
          <p:cNvSpPr/>
          <p:nvPr/>
        </p:nvSpPr>
        <p:spPr>
          <a:xfrm>
            <a:off x="1029903" y="5699616"/>
            <a:ext cx="9753599" cy="30777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lt1"/>
                </a:solidFill>
                <a:latin typeface="Tw Cen MT" panose="020B0602020104020603" pitchFamily="34" charset="0"/>
                <a:sym typeface="Arial"/>
              </a:rPr>
              <a:t>This work is licensed under a </a:t>
            </a:r>
            <a:r>
              <a:rPr lang="en-US" sz="1200" b="0" i="0" u="sng" strike="noStrike" cap="none" dirty="0">
                <a:solidFill>
                  <a:schemeClr val="hlink"/>
                </a:solidFill>
                <a:latin typeface="Tw Cen MT" panose="020B0602020104020603" pitchFamily="34" charset="0"/>
                <a:sym typeface="Arial"/>
                <a:hlinkClick r:id="rId4"/>
              </a:rPr>
              <a:t>Creative Commons Attribution-</a:t>
            </a:r>
            <a:r>
              <a:rPr lang="en-US" sz="1200" b="0" i="0" u="sng" strike="noStrike" cap="none" dirty="0" err="1">
                <a:solidFill>
                  <a:schemeClr val="hlink"/>
                </a:solidFill>
                <a:latin typeface="Tw Cen MT" panose="020B0602020104020603" pitchFamily="34" charset="0"/>
                <a:sym typeface="Arial"/>
                <a:hlinkClick r:id="rId4"/>
              </a:rPr>
              <a:t>NonCommercial</a:t>
            </a:r>
            <a:r>
              <a:rPr lang="en-US" sz="1200" b="0" i="0" u="sng" strike="noStrike" cap="none" dirty="0">
                <a:solidFill>
                  <a:schemeClr val="hlink"/>
                </a:solidFill>
                <a:latin typeface="Tw Cen MT" panose="020B0602020104020603" pitchFamily="34" charset="0"/>
                <a:sym typeface="Arial"/>
                <a:hlinkClick r:id="rId4"/>
              </a:rPr>
              <a:t>-</a:t>
            </a:r>
            <a:r>
              <a:rPr lang="en-US" sz="1200" b="0" i="0" u="sng" strike="noStrike" cap="none" dirty="0" err="1">
                <a:solidFill>
                  <a:schemeClr val="hlink"/>
                </a:solidFill>
                <a:latin typeface="Tw Cen MT" panose="020B0602020104020603" pitchFamily="34" charset="0"/>
                <a:sym typeface="Arial"/>
                <a:hlinkClick r:id="rId4"/>
              </a:rPr>
              <a:t>NoDerivatives</a:t>
            </a:r>
            <a:r>
              <a:rPr lang="en-US" sz="1200" b="0" i="0" u="sng" strike="noStrike" cap="none" dirty="0">
                <a:solidFill>
                  <a:schemeClr val="hlink"/>
                </a:solidFill>
                <a:latin typeface="Tw Cen MT" panose="020B0602020104020603" pitchFamily="34" charset="0"/>
                <a:sym typeface="Arial"/>
                <a:hlinkClick r:id="rId4"/>
              </a:rPr>
              <a:t> 4.0 International License</a:t>
            </a:r>
            <a:r>
              <a:rPr lang="en-US" sz="1400" b="0" i="0" u="none" strike="noStrike" cap="none" dirty="0">
                <a:solidFill>
                  <a:schemeClr val="dk1"/>
                </a:solidFill>
                <a:latin typeface="Tw Cen MT" panose="020B0602020104020603" pitchFamily="34" charset="0"/>
                <a:sym typeface="Arial"/>
              </a:rPr>
              <a:t>.</a:t>
            </a:r>
          </a:p>
        </p:txBody>
      </p:sp>
      <p:pic>
        <p:nvPicPr>
          <p:cNvPr id="6" name="Picture 20" descr="C:\Users\dayad\Desktop\moedusail graphics\icons not buttons\effective instructi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g8849d942bf_0_15">
            <a:hlinkClick r:id="rId3"/>
          </p:cNvPr>
          <p:cNvPicPr preferRelativeResize="0"/>
          <p:nvPr/>
        </p:nvPicPr>
        <p:blipFill>
          <a:blip r:embed="rId4">
            <a:alphaModFix/>
          </a:blip>
          <a:stretch>
            <a:fillRect/>
          </a:stretch>
        </p:blipFill>
        <p:spPr>
          <a:xfrm>
            <a:off x="1360170" y="2252795"/>
            <a:ext cx="6090920" cy="3471738"/>
          </a:xfrm>
          <a:prstGeom prst="rect">
            <a:avLst/>
          </a:prstGeom>
          <a:noFill/>
          <a:ln>
            <a:noFill/>
          </a:ln>
        </p:spPr>
      </p:pic>
      <p:sp>
        <p:nvSpPr>
          <p:cNvPr id="639" name="Google Shape;639;g8849d942bf_0_15"/>
          <p:cNvSpPr txBox="1"/>
          <p:nvPr/>
        </p:nvSpPr>
        <p:spPr>
          <a:xfrm>
            <a:off x="3136500" y="6011738"/>
            <a:ext cx="6007500" cy="50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dirty="0" err="1">
                <a:solidFill>
                  <a:schemeClr val="dk1"/>
                </a:solidFill>
              </a:rPr>
              <a:t>Crellin</a:t>
            </a:r>
            <a:r>
              <a:rPr lang="en-US" sz="1700" b="1" dirty="0">
                <a:solidFill>
                  <a:schemeClr val="dk1"/>
                </a:solidFill>
              </a:rPr>
              <a:t> Elementary School</a:t>
            </a:r>
          </a:p>
          <a:p>
            <a:pPr lvl="0"/>
            <a:r>
              <a:rPr lang="en-US" sz="1800" dirty="0">
                <a:hlinkClick r:id="rId3"/>
              </a:rPr>
              <a:t>https://www.youtube.com/watch?v=sD7CZL9PpF4</a:t>
            </a:r>
            <a:endParaRPr sz="1700" b="1" dirty="0"/>
          </a:p>
        </p:txBody>
      </p:sp>
      <p:sp>
        <p:nvSpPr>
          <p:cNvPr id="2" name="Title 1">
            <a:extLst>
              <a:ext uri="{FF2B5EF4-FFF2-40B4-BE49-F238E27FC236}">
                <a16:creationId xmlns:a16="http://schemas.microsoft.com/office/drawing/2014/main" id="{122B55E5-7872-C04C-B326-365D13C9D2EB}"/>
              </a:ext>
            </a:extLst>
          </p:cNvPr>
          <p:cNvSpPr>
            <a:spLocks noGrp="1"/>
          </p:cNvSpPr>
          <p:nvPr>
            <p:ph type="title"/>
          </p:nvPr>
        </p:nvSpPr>
        <p:spPr>
          <a:xfrm>
            <a:off x="0" y="868629"/>
            <a:ext cx="8811260" cy="1096961"/>
          </a:xfrm>
        </p:spPr>
        <p:txBody>
          <a:bodyPr/>
          <a:lstStyle/>
          <a:p>
            <a:r>
              <a:rPr lang="en-US" sz="3600" dirty="0">
                <a:latin typeface="Tw Cen MT" panose="020B0602020104020603" pitchFamily="34" charset="0"/>
              </a:rPr>
              <a:t>Real-World Problem Solving: Finding Solutions Through Projects</a:t>
            </a:r>
          </a:p>
        </p:txBody>
      </p:sp>
    </p:spTree>
    <p:extLst>
      <p:ext uri="{BB962C8B-B14F-4D97-AF65-F5344CB8AC3E}">
        <p14:creationId xmlns:p14="http://schemas.microsoft.com/office/powerpoint/2010/main" val="229386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6" name="Google Shape;666;g8849d942bf_0_27">
            <a:hlinkClick r:id="rId3"/>
          </p:cNvPr>
          <p:cNvPicPr preferRelativeResize="0"/>
          <p:nvPr/>
        </p:nvPicPr>
        <p:blipFill>
          <a:blip r:embed="rId4">
            <a:alphaModFix/>
          </a:blip>
          <a:stretch>
            <a:fillRect/>
          </a:stretch>
        </p:blipFill>
        <p:spPr>
          <a:xfrm>
            <a:off x="650240" y="1849120"/>
            <a:ext cx="7148810" cy="4114493"/>
          </a:xfrm>
          <a:prstGeom prst="rect">
            <a:avLst/>
          </a:prstGeom>
          <a:noFill/>
          <a:ln>
            <a:noFill/>
          </a:ln>
        </p:spPr>
      </p:pic>
      <p:sp>
        <p:nvSpPr>
          <p:cNvPr id="667" name="Google Shape;667;g8849d942bf_0_27"/>
          <p:cNvSpPr txBox="1"/>
          <p:nvPr/>
        </p:nvSpPr>
        <p:spPr>
          <a:xfrm>
            <a:off x="3651900" y="6022363"/>
            <a:ext cx="5034900" cy="5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700" b="1" dirty="0">
                <a:solidFill>
                  <a:schemeClr val="dk1"/>
                </a:solidFill>
              </a:rPr>
              <a:t>Eastern High School, Washington, D.C., 2019</a:t>
            </a:r>
          </a:p>
          <a:p>
            <a:r>
              <a:rPr lang="en-US" sz="1800" u="sng" dirty="0">
                <a:solidFill>
                  <a:schemeClr val="hlink"/>
                </a:solidFill>
                <a:hlinkClick r:id="rId3"/>
              </a:rPr>
              <a:t>https://youtu.be/zrR-KIoggf4</a:t>
            </a:r>
            <a:endParaRPr lang="en-US" sz="1800" u="sng" dirty="0">
              <a:solidFill>
                <a:schemeClr val="hlink"/>
              </a:solidFill>
            </a:endParaRPr>
          </a:p>
          <a:p>
            <a:pPr marL="0" lvl="0" indent="0" algn="l" rtl="0">
              <a:spcBef>
                <a:spcPts val="0"/>
              </a:spcBef>
              <a:spcAft>
                <a:spcPts val="0"/>
              </a:spcAft>
              <a:buNone/>
            </a:pPr>
            <a:endParaRPr sz="1700" b="1" dirty="0"/>
          </a:p>
        </p:txBody>
      </p:sp>
      <p:sp>
        <p:nvSpPr>
          <p:cNvPr id="2" name="Title 1">
            <a:extLst>
              <a:ext uri="{FF2B5EF4-FFF2-40B4-BE49-F238E27FC236}">
                <a16:creationId xmlns:a16="http://schemas.microsoft.com/office/drawing/2014/main" id="{A74DA046-3B79-2444-A409-19CAB1C29251}"/>
              </a:ext>
            </a:extLst>
          </p:cNvPr>
          <p:cNvSpPr>
            <a:spLocks noGrp="1"/>
          </p:cNvSpPr>
          <p:nvPr>
            <p:ph type="title"/>
          </p:nvPr>
        </p:nvSpPr>
        <p:spPr/>
        <p:txBody>
          <a:bodyPr/>
          <a:lstStyle/>
          <a:p>
            <a:r>
              <a:rPr lang="en-US" sz="4000" dirty="0">
                <a:latin typeface="Tw Cen MT" panose="020B0602020104020603" pitchFamily="34" charset="0"/>
              </a:rPr>
              <a:t>A Student-Centered Model of Blended Learning </a:t>
            </a:r>
          </a:p>
        </p:txBody>
      </p:sp>
    </p:spTree>
    <p:extLst>
      <p:ext uri="{BB962C8B-B14F-4D97-AF65-F5344CB8AC3E}">
        <p14:creationId xmlns:p14="http://schemas.microsoft.com/office/powerpoint/2010/main" val="13173414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Shape 561"/>
          <p:cNvSpPr txBox="1">
            <a:spLocks noGrp="1"/>
          </p:cNvSpPr>
          <p:nvPr>
            <p:ph type="title"/>
          </p:nvPr>
        </p:nvSpPr>
        <p:spPr>
          <a:xfrm>
            <a:off x="457200" y="754062"/>
            <a:ext cx="8229600" cy="1762258"/>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Engaging Design Qualities Goals</a:t>
            </a:r>
          </a:p>
        </p:txBody>
      </p:sp>
      <p:sp>
        <p:nvSpPr>
          <p:cNvPr id="562" name="Shape 562"/>
          <p:cNvSpPr txBox="1">
            <a:spLocks noGrp="1"/>
          </p:cNvSpPr>
          <p:nvPr>
            <p:ph type="body" idx="1"/>
          </p:nvPr>
        </p:nvSpPr>
        <p:spPr>
          <a:xfrm>
            <a:off x="457200" y="2516320"/>
            <a:ext cx="8469086" cy="323477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accent2"/>
              </a:buClr>
              <a:buSzPct val="100000"/>
              <a:buFont typeface="Noto Sans Symbols"/>
              <a:buChar char="❑"/>
            </a:pPr>
            <a:r>
              <a:rPr lang="en-US" i="0" strike="noStrike" cap="none" dirty="0">
                <a:solidFill>
                  <a:schemeClr val="dk1"/>
                </a:solidFill>
                <a:latin typeface="Tw Cen MT" panose="020B0602020104020603" pitchFamily="34" charset="0"/>
                <a:sym typeface="Questrial"/>
              </a:rPr>
              <a:t> </a:t>
            </a:r>
            <a:r>
              <a:rPr lang="en-US" i="0" u="sng" strike="noStrike" cap="none" dirty="0">
                <a:solidFill>
                  <a:schemeClr val="dk1"/>
                </a:solidFill>
                <a:latin typeface="Tw Cen MT" panose="020B0602020104020603" pitchFamily="34" charset="0"/>
                <a:sym typeface="Questrial"/>
              </a:rPr>
              <a:t>The goal is </a:t>
            </a:r>
            <a:r>
              <a:rPr lang="en-US" i="1" u="sng" strike="noStrike" cap="none" dirty="0">
                <a:solidFill>
                  <a:schemeClr val="dk1"/>
                </a:solidFill>
                <a:latin typeface="Tw Cen MT" panose="020B0602020104020603" pitchFamily="34" charset="0"/>
                <a:sym typeface="Questrial"/>
              </a:rPr>
              <a:t>not</a:t>
            </a:r>
            <a:r>
              <a:rPr lang="en-US" i="0" u="sng" strike="noStrike" cap="none" dirty="0">
                <a:solidFill>
                  <a:schemeClr val="dk1"/>
                </a:solidFill>
                <a:latin typeface="Tw Cen MT" panose="020B0602020104020603" pitchFamily="34" charset="0"/>
                <a:sym typeface="Questrial"/>
              </a:rPr>
              <a:t>  to redesign each lesson</a:t>
            </a:r>
            <a:r>
              <a:rPr lang="en-US" i="0" u="none" strike="noStrike" cap="none" dirty="0">
                <a:solidFill>
                  <a:schemeClr val="dk1"/>
                </a:solidFill>
                <a:latin typeface="Tw Cen MT" panose="020B0602020104020603" pitchFamily="34" charset="0"/>
                <a:sym typeface="Questrial"/>
              </a:rPr>
              <a:t>, or to present an alternate plan for writing lesson plans.</a:t>
            </a:r>
          </a:p>
          <a:p>
            <a:pPr marL="342900" marR="0" lvl="0" indent="-342900" algn="l" rtl="0">
              <a:spcBef>
                <a:spcPts val="560"/>
              </a:spcBef>
              <a:spcAft>
                <a:spcPts val="0"/>
              </a:spcAft>
              <a:buClr>
                <a:schemeClr val="accent2"/>
              </a:buClr>
              <a:buSzPct val="100000"/>
              <a:buFont typeface="Noto Sans Symbols"/>
              <a:buChar char="❑"/>
            </a:pPr>
            <a:r>
              <a:rPr lang="en-US" i="0" u="none" strike="noStrike" cap="none" dirty="0">
                <a:solidFill>
                  <a:schemeClr val="dk1"/>
                </a:solidFill>
                <a:latin typeface="Tw Cen MT" panose="020B0602020104020603" pitchFamily="34" charset="0"/>
                <a:sym typeface="Questrial"/>
              </a:rPr>
              <a:t> The goal is to purposely incorporate qualities that will </a:t>
            </a:r>
            <a:r>
              <a:rPr lang="en-US" i="0" u="sng" strike="noStrike" cap="none" dirty="0">
                <a:solidFill>
                  <a:schemeClr val="dk1"/>
                </a:solidFill>
                <a:latin typeface="Tw Cen MT" panose="020B0602020104020603" pitchFamily="34" charset="0"/>
                <a:sym typeface="Questrial"/>
              </a:rPr>
              <a:t>enhance and promote student engagement</a:t>
            </a:r>
            <a:r>
              <a:rPr lang="en-US" i="0" u="none" strike="noStrike" cap="none" dirty="0">
                <a:solidFill>
                  <a:schemeClr val="dk1"/>
                </a:solidFill>
                <a:latin typeface="Tw Cen MT" panose="020B0602020104020603" pitchFamily="34" charset="0"/>
                <a:sym typeface="Questrial"/>
              </a:rPr>
              <a:t>.</a:t>
            </a:r>
          </a:p>
        </p:txBody>
      </p:sp>
      <p:grpSp>
        <p:nvGrpSpPr>
          <p:cNvPr id="4" name="Group 3"/>
          <p:cNvGrpSpPr/>
          <p:nvPr/>
        </p:nvGrpSpPr>
        <p:grpSpPr>
          <a:xfrm>
            <a:off x="7774428" y="263591"/>
            <a:ext cx="1151858" cy="914400"/>
            <a:chOff x="4867942" y="3758980"/>
            <a:chExt cx="1151858" cy="914400"/>
          </a:xfrm>
        </p:grpSpPr>
        <p:sp>
          <p:nvSpPr>
            <p:cNvPr id="5" name="Rectangle 4"/>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6"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ctrTitle"/>
          </p:nvPr>
        </p:nvSpPr>
        <p:spPr>
          <a:xfrm>
            <a:off x="791818" y="1451354"/>
            <a:ext cx="7772400" cy="226967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Tw Cen MT" panose="020B0602020104020603" pitchFamily="34" charset="0"/>
                <a:sym typeface="Questrial"/>
              </a:rPr>
              <a:t>Enhance Lessons Using</a:t>
            </a:r>
            <a:br>
              <a:rPr lang="en-US" sz="4400" b="0" i="0" u="none" strike="noStrike" cap="none" dirty="0">
                <a:solidFill>
                  <a:schemeClr val="lt1"/>
                </a:solidFill>
                <a:latin typeface="Tw Cen MT" panose="020B0602020104020603" pitchFamily="34" charset="0"/>
                <a:sym typeface="Questrial"/>
              </a:rPr>
            </a:br>
            <a:r>
              <a:rPr lang="en-US" sz="4400" b="0" i="0" u="none" strike="noStrike" cap="none" dirty="0">
                <a:solidFill>
                  <a:schemeClr val="lt1"/>
                </a:solidFill>
                <a:latin typeface="Tw Cen MT" panose="020B0602020104020603" pitchFamily="34" charset="0"/>
                <a:sym typeface="Questrial"/>
              </a:rPr>
              <a:t>Strategies for </a:t>
            </a:r>
            <a:br>
              <a:rPr lang="en-US" sz="4400" b="0" i="0" u="none" strike="noStrike" cap="none" dirty="0">
                <a:solidFill>
                  <a:schemeClr val="lt1"/>
                </a:solidFill>
                <a:latin typeface="Tw Cen MT" panose="020B0602020104020603" pitchFamily="34" charset="0"/>
                <a:sym typeface="Questrial"/>
              </a:rPr>
            </a:br>
            <a:r>
              <a:rPr lang="en-US" sz="4400" b="0" i="0" u="none" strike="noStrike" cap="none" dirty="0">
                <a:solidFill>
                  <a:schemeClr val="lt1"/>
                </a:solidFill>
                <a:latin typeface="Tw Cen MT" panose="020B0602020104020603" pitchFamily="34" charset="0"/>
                <a:sym typeface="Questrial"/>
              </a:rPr>
              <a:t>Engaging Students Learners</a:t>
            </a:r>
          </a:p>
        </p:txBody>
      </p:sp>
      <p:sp>
        <p:nvSpPr>
          <p:cNvPr id="597" name="Shape 597"/>
          <p:cNvSpPr txBox="1">
            <a:spLocks noGrp="1"/>
          </p:cNvSpPr>
          <p:nvPr>
            <p:ph type="subTitle" idx="1"/>
          </p:nvPr>
        </p:nvSpPr>
        <p:spPr>
          <a:xfrm>
            <a:off x="911087" y="4308644"/>
            <a:ext cx="7772400" cy="665439"/>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Clr>
                <a:schemeClr val="accent2"/>
              </a:buClr>
              <a:buSzPct val="25000"/>
              <a:buFont typeface="Noto Sans Symbols"/>
              <a:buNone/>
            </a:pPr>
            <a:r>
              <a:rPr lang="en-US" sz="2800" dirty="0">
                <a:latin typeface="Tw Cen MT" panose="020B0602020104020603" pitchFamily="34" charset="0"/>
              </a:rPr>
              <a:t>Section 4</a:t>
            </a:r>
          </a:p>
        </p:txBody>
      </p:sp>
      <p:pic>
        <p:nvPicPr>
          <p:cNvPr id="5" name="Picture 20" descr="C:\Users\dayad\Desktop\moedusail graphics\icons not buttons\effective i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13142"/>
            <a:ext cx="8024191" cy="1096961"/>
          </a:xfrm>
        </p:spPr>
        <p:txBody>
          <a:bodyPr/>
          <a:lstStyle/>
          <a:p>
            <a:r>
              <a:rPr lang="en-US" dirty="0">
                <a:latin typeface="Tw Cen MT" panose="020B0602020104020603" pitchFamily="34" charset="0"/>
              </a:rPr>
              <a:t>Strategies to Engage Students</a:t>
            </a:r>
          </a:p>
        </p:txBody>
      </p:sp>
      <p:sp>
        <p:nvSpPr>
          <p:cNvPr id="3" name="Text Placeholder 2"/>
          <p:cNvSpPr>
            <a:spLocks noGrp="1"/>
          </p:cNvSpPr>
          <p:nvPr>
            <p:ph type="body" idx="1"/>
          </p:nvPr>
        </p:nvSpPr>
        <p:spPr>
          <a:xfrm>
            <a:off x="457200" y="2297153"/>
            <a:ext cx="8229600" cy="3439884"/>
          </a:xfrm>
        </p:spPr>
        <p:txBody>
          <a:bodyPr/>
          <a:lstStyle/>
          <a:p>
            <a:pPr marL="203200" indent="0">
              <a:buNone/>
            </a:pPr>
            <a:r>
              <a:rPr lang="en-US" dirty="0">
                <a:latin typeface="Tw Cen MT" panose="020B0602020104020603" pitchFamily="34" charset="0"/>
              </a:rPr>
              <a:t>When selecting strategies to engage students, consider if the student will be:</a:t>
            </a:r>
          </a:p>
          <a:p>
            <a:pPr marL="739775"/>
            <a:r>
              <a:rPr lang="en-US" dirty="0">
                <a:latin typeface="Tw Cen MT" panose="020B0602020104020603" pitchFamily="34" charset="0"/>
              </a:rPr>
              <a:t> Working independently</a:t>
            </a:r>
          </a:p>
          <a:p>
            <a:pPr marL="739775"/>
            <a:r>
              <a:rPr lang="en-US" dirty="0">
                <a:latin typeface="Tw Cen MT" panose="020B0602020104020603" pitchFamily="34" charset="0"/>
              </a:rPr>
              <a:t> Working in a small group of students</a:t>
            </a:r>
          </a:p>
          <a:p>
            <a:pPr marL="739775"/>
            <a:r>
              <a:rPr lang="en-US" dirty="0">
                <a:latin typeface="Tw Cen MT" panose="020B0602020104020603" pitchFamily="34" charset="0"/>
              </a:rPr>
              <a:t> Working as a whole class</a:t>
            </a:r>
          </a:p>
          <a:p>
            <a:pPr marL="739775"/>
            <a:r>
              <a:rPr lang="en-US" dirty="0">
                <a:latin typeface="Tw Cen MT" panose="020B0602020104020603" pitchFamily="34" charset="0"/>
              </a:rPr>
              <a:t> Working with technology</a:t>
            </a:r>
          </a:p>
        </p:txBody>
      </p:sp>
      <p:grpSp>
        <p:nvGrpSpPr>
          <p:cNvPr id="4" name="Group 3"/>
          <p:cNvGrpSpPr/>
          <p:nvPr/>
        </p:nvGrpSpPr>
        <p:grpSpPr>
          <a:xfrm>
            <a:off x="7876186" y="144462"/>
            <a:ext cx="1151858" cy="914400"/>
            <a:chOff x="4867942" y="3758980"/>
            <a:chExt cx="1151858" cy="914400"/>
          </a:xfrm>
        </p:grpSpPr>
        <p:sp>
          <p:nvSpPr>
            <p:cNvPr id="5" name="Rectangle 4"/>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6"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978856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2"/>
            <a:ext cx="8229600" cy="2097995"/>
          </a:xfrm>
        </p:spPr>
        <p:txBody>
          <a:bodyPr/>
          <a:lstStyle/>
          <a:p>
            <a:r>
              <a:rPr lang="en-US" dirty="0">
                <a:latin typeface="Tw Cen MT" panose="020B0602020104020603" pitchFamily="34" charset="0"/>
              </a:rPr>
              <a:t>Strategies to Engage Students</a:t>
            </a:r>
          </a:p>
        </p:txBody>
      </p:sp>
      <p:sp>
        <p:nvSpPr>
          <p:cNvPr id="3" name="Text Placeholder 2"/>
          <p:cNvSpPr>
            <a:spLocks noGrp="1"/>
          </p:cNvSpPr>
          <p:nvPr>
            <p:ph type="body" idx="1"/>
          </p:nvPr>
        </p:nvSpPr>
        <p:spPr>
          <a:xfrm>
            <a:off x="457200" y="2982684"/>
            <a:ext cx="8229600" cy="2090059"/>
          </a:xfrm>
        </p:spPr>
        <p:txBody>
          <a:bodyPr/>
          <a:lstStyle/>
          <a:p>
            <a:pPr>
              <a:buFont typeface="Wingdings" panose="05000000000000000000" pitchFamily="2" charset="2"/>
              <a:buChar char="q"/>
            </a:pPr>
            <a:r>
              <a:rPr lang="en-US" sz="3600" dirty="0">
                <a:latin typeface="Tw Cen MT" panose="020B0602020104020603" pitchFamily="34" charset="0"/>
              </a:rPr>
              <a:t> Use Questioning Strategies</a:t>
            </a:r>
          </a:p>
          <a:p>
            <a:pPr>
              <a:buFont typeface="Wingdings" panose="05000000000000000000" pitchFamily="2" charset="2"/>
              <a:buChar char="q"/>
            </a:pPr>
            <a:r>
              <a:rPr lang="en-US" sz="3600" dirty="0">
                <a:latin typeface="Tw Cen MT" panose="020B0602020104020603" pitchFamily="34" charset="0"/>
              </a:rPr>
              <a:t> Create a Culture of Explanation</a:t>
            </a:r>
          </a:p>
        </p:txBody>
      </p:sp>
      <p:sp>
        <p:nvSpPr>
          <p:cNvPr id="4" name="Shape 436"/>
          <p:cNvSpPr txBox="1"/>
          <p:nvPr/>
        </p:nvSpPr>
        <p:spPr>
          <a:xfrm>
            <a:off x="6381824" y="6237281"/>
            <a:ext cx="2304976" cy="377527"/>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(de </a:t>
            </a:r>
            <a:r>
              <a:rPr lang="en-US" dirty="0" err="1"/>
              <a:t>Frondeville</a:t>
            </a:r>
            <a:r>
              <a:rPr lang="en-US" dirty="0"/>
              <a:t>, 2009)</a:t>
            </a:r>
          </a:p>
        </p:txBody>
      </p:sp>
      <p:grpSp>
        <p:nvGrpSpPr>
          <p:cNvPr id="6" name="Group 5"/>
          <p:cNvGrpSpPr/>
          <p:nvPr/>
        </p:nvGrpSpPr>
        <p:grpSpPr>
          <a:xfrm>
            <a:off x="7823177" y="318635"/>
            <a:ext cx="1151858" cy="914400"/>
            <a:chOff x="4867942" y="3758980"/>
            <a:chExt cx="1151858" cy="914400"/>
          </a:xfrm>
        </p:grpSpPr>
        <p:sp>
          <p:nvSpPr>
            <p:cNvPr id="7" name="Rectangle 6"/>
            <p:cNvSpPr/>
            <p:nvPr/>
          </p:nvSpPr>
          <p:spPr>
            <a:xfrm>
              <a:off x="4986596" y="3758980"/>
              <a:ext cx="914400" cy="914400"/>
            </a:xfrm>
            <a:prstGeom prst="rect">
              <a:avLst/>
            </a:prstGeom>
            <a:solidFill>
              <a:schemeClr val="bg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w Cen MT" panose="020B0602020104020603" pitchFamily="34" charset="0"/>
              </a:endParaRPr>
            </a:p>
          </p:txBody>
        </p:sp>
        <p:pic>
          <p:nvPicPr>
            <p:cNvPr id="8" name="Picture 29" descr="C:\Users\dayad\Desktop\moedusail graphics\icons not buttons\refle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7942" y="3804700"/>
              <a:ext cx="1151858" cy="82296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043025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1662"/>
            <a:ext cx="8229600" cy="1469734"/>
          </a:xfrm>
        </p:spPr>
        <p:txBody>
          <a:bodyPr/>
          <a:lstStyle/>
          <a:p>
            <a:r>
              <a:rPr lang="en-US" dirty="0">
                <a:latin typeface="Tw Cen MT" panose="020B0602020104020603" pitchFamily="34" charset="0"/>
              </a:rPr>
              <a:t>Student Engagement: </a:t>
            </a:r>
            <a:br>
              <a:rPr lang="en-US" dirty="0">
                <a:latin typeface="Tw Cen MT" panose="020B0602020104020603" pitchFamily="34" charset="0"/>
              </a:rPr>
            </a:br>
            <a:r>
              <a:rPr lang="en-US" dirty="0">
                <a:latin typeface="Tw Cen MT" panose="020B0602020104020603" pitchFamily="34" charset="0"/>
              </a:rPr>
              <a:t>Resources Roundup</a:t>
            </a:r>
          </a:p>
        </p:txBody>
      </p:sp>
      <p:sp>
        <p:nvSpPr>
          <p:cNvPr id="3" name="Text Placeholder 2"/>
          <p:cNvSpPr>
            <a:spLocks noGrp="1"/>
          </p:cNvSpPr>
          <p:nvPr>
            <p:ph type="body" idx="1"/>
          </p:nvPr>
        </p:nvSpPr>
        <p:spPr>
          <a:xfrm>
            <a:off x="457200" y="2071396"/>
            <a:ext cx="8229600" cy="3719801"/>
          </a:xfrm>
        </p:spPr>
        <p:txBody>
          <a:bodyPr/>
          <a:lstStyle/>
          <a:p>
            <a:pPr marL="203200" indent="0" algn="ctr">
              <a:buNone/>
            </a:pPr>
            <a:r>
              <a:rPr lang="en-US" dirty="0">
                <a:latin typeface="Tw Cen MT" panose="020B0602020104020603" pitchFamily="34" charset="0"/>
              </a:rPr>
              <a:t>Keeping students captivated and ready to learn is no small task. This list of articles, videos, and other resources offers strategies and advice that can help.</a:t>
            </a:r>
          </a:p>
          <a:p>
            <a:pPr marL="203200" indent="0" algn="ctr">
              <a:buNone/>
            </a:pPr>
            <a:endParaRPr lang="en-US" sz="2000" dirty="0">
              <a:latin typeface="Tw Cen MT" panose="020B0602020104020603" pitchFamily="34" charset="0"/>
            </a:endParaRPr>
          </a:p>
          <a:p>
            <a:pPr marL="203200" indent="0" algn="ctr">
              <a:buNone/>
            </a:pPr>
            <a:r>
              <a:rPr lang="en-US" u="sng" dirty="0">
                <a:latin typeface="Tw Cen MT" panose="020B0602020104020603" pitchFamily="34" charset="0"/>
                <a:hlinkClick r:id="rId3"/>
              </a:rPr>
              <a:t>https://www.edutopia.org/student-engagement-reources</a:t>
            </a:r>
            <a:endParaRPr lang="en-US" u="sng" dirty="0">
              <a:latin typeface="Tw Cen MT" panose="020B0602020104020603" pitchFamily="34" charset="0"/>
            </a:endParaRPr>
          </a:p>
        </p:txBody>
      </p:sp>
      <p:sp>
        <p:nvSpPr>
          <p:cNvPr id="4" name="TextBox 3"/>
          <p:cNvSpPr txBox="1"/>
          <p:nvPr/>
        </p:nvSpPr>
        <p:spPr>
          <a:xfrm>
            <a:off x="7165910" y="6214188"/>
            <a:ext cx="1520890"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(Cronin, 2011)</a:t>
            </a:r>
          </a:p>
        </p:txBody>
      </p:sp>
    </p:spTree>
    <p:extLst>
      <p:ext uri="{BB962C8B-B14F-4D97-AF65-F5344CB8AC3E}">
        <p14:creationId xmlns:p14="http://schemas.microsoft.com/office/powerpoint/2010/main" val="3491118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97605"/>
            <a:ext cx="8229600" cy="1096961"/>
          </a:xfrm>
        </p:spPr>
        <p:txBody>
          <a:bodyPr/>
          <a:lstStyle/>
          <a:p>
            <a:r>
              <a:rPr lang="en-US" dirty="0">
                <a:latin typeface="Tw Cen MT" panose="020B0602020104020603" pitchFamily="34" charset="0"/>
              </a:rPr>
              <a:t>Student Engagement </a:t>
            </a:r>
            <a:br>
              <a:rPr lang="en-US" dirty="0">
                <a:latin typeface="Tw Cen MT" panose="020B0602020104020603" pitchFamily="34" charset="0"/>
              </a:rPr>
            </a:br>
            <a:r>
              <a:rPr lang="en-US" dirty="0">
                <a:latin typeface="Tw Cen MT" panose="020B0602020104020603" pitchFamily="34" charset="0"/>
              </a:rPr>
              <a:t>Digital Strategies</a:t>
            </a:r>
          </a:p>
        </p:txBody>
      </p:sp>
      <p:pic>
        <p:nvPicPr>
          <p:cNvPr id="5" name="Picture 4">
            <a:hlinkClick r:id="rId3"/>
          </p:cNvPr>
          <p:cNvPicPr>
            <a:picLocks noChangeAspect="1"/>
          </p:cNvPicPr>
          <p:nvPr/>
        </p:nvPicPr>
        <p:blipFill>
          <a:blip r:embed="rId4"/>
          <a:stretch>
            <a:fillRect/>
          </a:stretch>
        </p:blipFill>
        <p:spPr>
          <a:xfrm>
            <a:off x="1415141" y="2060678"/>
            <a:ext cx="6313715" cy="4207903"/>
          </a:xfrm>
          <a:prstGeom prst="rect">
            <a:avLst/>
          </a:prstGeom>
        </p:spPr>
      </p:pic>
      <p:sp>
        <p:nvSpPr>
          <p:cNvPr id="3" name="TextBox 2"/>
          <p:cNvSpPr txBox="1"/>
          <p:nvPr/>
        </p:nvSpPr>
        <p:spPr>
          <a:xfrm>
            <a:off x="5141626" y="6268581"/>
            <a:ext cx="3545173" cy="369332"/>
          </a:xfrm>
          <a:prstGeom prst="rect">
            <a:avLst/>
          </a:prstGeom>
          <a:solidFill>
            <a:schemeClr val="bg1"/>
          </a:solidFill>
        </p:spPr>
        <p:txBody>
          <a:bodyPr wrap="square" rtlCol="0">
            <a:spAutoFit/>
          </a:bodyPr>
          <a:lstStyle>
            <a:defPPr marR="0" lvl="0" algn="l" rtl="0">
              <a:lnSpc>
                <a:spcPct val="100000"/>
              </a:lnSpc>
              <a:spcBef>
                <a:spcPts val="0"/>
              </a:spcBef>
              <a:spcAft>
                <a:spcPts val="0"/>
              </a:spcAft>
            </a:defPPr>
            <a:lvl1pPr marL="0" indent="0" defTabSz="914400" eaLnBrk="1" fontAlgn="auto" latinLnBrk="0" hangingPunct="1">
              <a:buClrTx/>
              <a:buSzTx/>
              <a:buFontTx/>
              <a:tabLst/>
              <a:defRPr kumimoji="0" sz="1800" kern="0" spc="0" normalizeH="0" baseline="0">
                <a:ln>
                  <a:noFill/>
                </a:ln>
                <a:solidFill>
                  <a:sysClr val="windowText" lastClr="000000"/>
                </a:solidFill>
                <a:effectLst/>
                <a:uLnTx/>
                <a:uFillTx/>
                <a:latin typeface="Tw Cen MT" panose="020B0602020104020603" pitchFamily="34" charset="0"/>
              </a:defRPr>
            </a:lvl1pPr>
          </a:lstStyle>
          <a:p>
            <a:r>
              <a:rPr lang="en-US" dirty="0"/>
              <a:t>(SC Web Resources for Schoolwork)</a:t>
            </a:r>
          </a:p>
        </p:txBody>
      </p:sp>
    </p:spTree>
    <p:extLst>
      <p:ext uri="{BB962C8B-B14F-4D97-AF65-F5344CB8AC3E}">
        <p14:creationId xmlns:p14="http://schemas.microsoft.com/office/powerpoint/2010/main" val="32503487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ctrTitle"/>
          </p:nvPr>
        </p:nvSpPr>
        <p:spPr>
          <a:xfrm>
            <a:off x="685800" y="1420729"/>
            <a:ext cx="7772400" cy="301874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400" b="0" i="0" u="none" strike="noStrike" cap="none" dirty="0">
                <a:solidFill>
                  <a:schemeClr val="lt1"/>
                </a:solidFill>
                <a:latin typeface="Tw Cen MT" panose="020B0602020104020603" pitchFamily="34" charset="0"/>
                <a:sym typeface="Questrial"/>
              </a:rPr>
              <a:t>Engaging Student Learners</a:t>
            </a:r>
            <a:br>
              <a:rPr lang="en-US" sz="4400" b="0" i="0" u="none" strike="noStrike" cap="none" dirty="0">
                <a:solidFill>
                  <a:schemeClr val="lt1"/>
                </a:solidFill>
                <a:latin typeface="Tw Cen MT" panose="020B0602020104020603" pitchFamily="34" charset="0"/>
                <a:sym typeface="Questrial"/>
              </a:rPr>
            </a:br>
            <a:br>
              <a:rPr lang="en-US" sz="4400" b="0" i="0" u="none" strike="noStrike" cap="none" dirty="0">
                <a:solidFill>
                  <a:schemeClr val="lt1"/>
                </a:solidFill>
                <a:latin typeface="Tw Cen MT" panose="020B0602020104020603" pitchFamily="34" charset="0"/>
                <a:sym typeface="Questrial"/>
              </a:rPr>
            </a:br>
            <a:r>
              <a:rPr lang="en-US" sz="3600" b="0" i="0" u="none" strike="noStrike" cap="none" dirty="0">
                <a:solidFill>
                  <a:schemeClr val="lt1"/>
                </a:solidFill>
                <a:latin typeface="Tw Cen MT" panose="020B0602020104020603" pitchFamily="34" charset="0"/>
                <a:sym typeface="Questrial"/>
              </a:rPr>
              <a:t>Assessment and Reflection</a:t>
            </a:r>
          </a:p>
        </p:txBody>
      </p:sp>
      <p:pic>
        <p:nvPicPr>
          <p:cNvPr id="5" name="Picture 20" descr="C:\Users\dayad\Desktop\moedusail graphics\icons not buttons\effective i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5584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Shape 640"/>
          <p:cNvSpPr txBox="1">
            <a:spLocks noGrp="1"/>
          </p:cNvSpPr>
          <p:nvPr>
            <p:ph type="title"/>
          </p:nvPr>
        </p:nvSpPr>
        <p:spPr>
          <a:xfrm>
            <a:off x="457200" y="700876"/>
            <a:ext cx="8229600" cy="9144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Revisiting: Guiding Questions</a:t>
            </a:r>
          </a:p>
        </p:txBody>
      </p:sp>
      <p:sp>
        <p:nvSpPr>
          <p:cNvPr id="641" name="Shape 641"/>
          <p:cNvSpPr txBox="1">
            <a:spLocks noGrp="1"/>
          </p:cNvSpPr>
          <p:nvPr>
            <p:ph type="body" idx="1"/>
          </p:nvPr>
        </p:nvSpPr>
        <p:spPr>
          <a:xfrm>
            <a:off x="609600" y="1600200"/>
            <a:ext cx="8229600" cy="4350434"/>
          </a:xfrm>
          <a:prstGeom prst="rect">
            <a:avLst/>
          </a:prstGeom>
          <a:solidFill>
            <a:schemeClr val="lt1"/>
          </a:solid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What connects student motivation and engagement?</a:t>
            </a:r>
          </a:p>
          <a:p>
            <a:pPr marL="342900" marR="0" lvl="0" indent="-342900" algn="l" rtl="0">
              <a:lnSpc>
                <a:spcPct val="90000"/>
              </a:lnSpc>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What are components of high student engagement?</a:t>
            </a:r>
          </a:p>
          <a:p>
            <a:pPr marL="342900" marR="0" lvl="0" indent="-342900" algn="l" rtl="0">
              <a:lnSpc>
                <a:spcPct val="90000"/>
              </a:lnSpc>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What actions, practices, strategies, and techniques promote high engagement for all learners?</a:t>
            </a:r>
          </a:p>
          <a:p>
            <a:pPr marL="342900" marR="0" lvl="0" indent="-342900" algn="l" rtl="0">
              <a:lnSpc>
                <a:spcPct val="90000"/>
              </a:lnSpc>
              <a:spcBef>
                <a:spcPts val="640"/>
              </a:spcBef>
              <a:spcAft>
                <a:spcPts val="0"/>
              </a:spcAft>
              <a:buClr>
                <a:schemeClr val="accent2"/>
              </a:buClr>
              <a:buSzPct val="100000"/>
              <a:buFont typeface="Noto Sans Symbols"/>
              <a:buChar char="❑"/>
            </a:pPr>
            <a:r>
              <a:rPr lang="en-US" sz="3200" b="0" i="0" u="none" strike="noStrike" cap="none" dirty="0">
                <a:solidFill>
                  <a:schemeClr val="dk1"/>
                </a:solidFill>
                <a:latin typeface="Tw Cen MT" panose="020B0602020104020603" pitchFamily="34" charset="0"/>
                <a:sym typeface="Questrial"/>
              </a:rPr>
              <a:t> How can teachers assess lessons and units for engaging qualities?</a:t>
            </a:r>
          </a:p>
        </p:txBody>
      </p:sp>
      <p:grpSp>
        <p:nvGrpSpPr>
          <p:cNvPr id="642" name="Shape 642"/>
          <p:cNvGrpSpPr/>
          <p:nvPr/>
        </p:nvGrpSpPr>
        <p:grpSpPr>
          <a:xfrm>
            <a:off x="8001000" y="152400"/>
            <a:ext cx="1152000" cy="914400"/>
            <a:chOff x="4917637" y="2238266"/>
            <a:chExt cx="1152000" cy="914400"/>
          </a:xfrm>
        </p:grpSpPr>
        <p:sp>
          <p:nvSpPr>
            <p:cNvPr id="643" name="Shape 643"/>
            <p:cNvSpPr/>
            <p:nvPr/>
          </p:nvSpPr>
          <p:spPr>
            <a:xfrm>
              <a:off x="4986596" y="2238266"/>
              <a:ext cx="914400" cy="914400"/>
            </a:xfrm>
            <a:prstGeom prst="rect">
              <a:avLst/>
            </a:prstGeom>
            <a:solidFill>
              <a:schemeClr val="lt1"/>
            </a:solidFill>
            <a:ln w="38100" cap="flat" cmpd="sng">
              <a:solidFill>
                <a:srgbClr val="2C7DB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 Cen MT" panose="020B0602020104020603" pitchFamily="34" charset="0"/>
                <a:sym typeface="Arial"/>
              </a:endParaRPr>
            </a:p>
          </p:txBody>
        </p:sp>
        <p:pic>
          <p:nvPicPr>
            <p:cNvPr id="644" name="Shape 644" descr="C:\Users\dayad\Desktop\moedusail graphics\icons not buttons\essential questions.png"/>
            <p:cNvPicPr preferRelativeResize="0"/>
            <p:nvPr/>
          </p:nvPicPr>
          <p:blipFill rotWithShape="1">
            <a:blip r:embed="rId3">
              <a:alphaModFix/>
            </a:blip>
            <a:srcRect/>
            <a:stretch/>
          </p:blipFill>
          <p:spPr>
            <a:xfrm>
              <a:off x="4917637" y="2283986"/>
              <a:ext cx="1152000" cy="822900"/>
            </a:xfrm>
            <a:prstGeom prst="rect">
              <a:avLst/>
            </a:prstGeom>
            <a:noFill/>
            <a:ln>
              <a:noFill/>
            </a:ln>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599" y="624537"/>
            <a:ext cx="8686800" cy="2194863"/>
          </a:xfrm>
        </p:spPr>
        <p:txBody>
          <a:bodyPr/>
          <a:lstStyle/>
          <a:p>
            <a:pPr algn="l"/>
            <a:r>
              <a:rPr lang="en-US" sz="3200" b="1" dirty="0">
                <a:latin typeface="+mn-lt"/>
              </a:rPr>
              <a:t>                    Acknowledgements</a:t>
            </a:r>
            <a:br>
              <a:rPr lang="en-US" sz="1600" dirty="0">
                <a:latin typeface="+mn-lt"/>
              </a:rPr>
            </a:br>
            <a:br>
              <a:rPr lang="en-US" sz="1200" dirty="0">
                <a:latin typeface="+mn-lt"/>
              </a:rPr>
            </a:br>
            <a:r>
              <a:rPr lang="en-US" sz="1200" dirty="0">
                <a:latin typeface="+mn-lt"/>
              </a:rPr>
              <a:t>Special thanks to all contributors to the development and revision of this module.</a:t>
            </a:r>
            <a:br>
              <a:rPr lang="en-US" sz="1200" dirty="0">
                <a:latin typeface="+mn-lt"/>
              </a:rPr>
            </a:br>
            <a:br>
              <a:rPr lang="en-US" sz="1200" dirty="0">
                <a:latin typeface="+mn-lt"/>
              </a:rPr>
            </a:br>
            <a:r>
              <a:rPr lang="en-US" sz="1200" dirty="0">
                <a:latin typeface="+mn-lt"/>
              </a:rPr>
              <a:t>The original collection of learning packages was rolled-out for use by Regional Professional Development Center (RPDC) Consultants in July 2013 after being developed by a team of content experts. The collection of learning packages was developed through efforts funded by the Missouri State Personnel Development Grant (SPDG). The following individual/groups are thanked immensely for their hard work in developing this package.</a:t>
            </a:r>
            <a:br>
              <a:rPr lang="en-US" sz="1200" dirty="0">
                <a:latin typeface="+mn-lt"/>
              </a:rPr>
            </a:br>
            <a:r>
              <a:rPr lang="en-US" sz="1200" u="sng" dirty="0">
                <a:latin typeface="+mn-lt"/>
              </a:rPr>
              <a:t>									</a:t>
            </a:r>
            <a:endParaRPr lang="en-US" sz="1200" dirty="0">
              <a:latin typeface="+mn-lt"/>
            </a:endParaRPr>
          </a:p>
        </p:txBody>
      </p:sp>
      <p:sp>
        <p:nvSpPr>
          <p:cNvPr id="3" name="Subtitle 2"/>
          <p:cNvSpPr>
            <a:spLocks noGrp="1"/>
          </p:cNvSpPr>
          <p:nvPr>
            <p:ph type="subTitle" idx="1"/>
          </p:nvPr>
        </p:nvSpPr>
        <p:spPr>
          <a:xfrm>
            <a:off x="228599" y="2819400"/>
            <a:ext cx="8766147" cy="3160486"/>
          </a:xfrm>
        </p:spPr>
        <p:txBody>
          <a:bodyPr/>
          <a:lstStyle/>
          <a:p>
            <a:pPr algn="l"/>
            <a:r>
              <a:rPr lang="en-US" sz="1200" dirty="0">
                <a:latin typeface="Tw Cen MT" panose="020B0602020104020603" pitchFamily="34" charset="0"/>
              </a:rPr>
              <a:t>Content Development and Revision Support	</a:t>
            </a:r>
          </a:p>
          <a:p>
            <a:pPr algn="l"/>
            <a:r>
              <a:rPr lang="en-US" sz="1200" dirty="0">
                <a:latin typeface="Tw Cen MT" panose="020B0602020104020603" pitchFamily="34" charset="0"/>
              </a:rPr>
              <a:t>	 2015 Initial Content Developer		Liz </a:t>
            </a:r>
            <a:r>
              <a:rPr lang="en-US" sz="1200" dirty="0" err="1">
                <a:latin typeface="Tw Cen MT" panose="020B0602020104020603" pitchFamily="34" charset="0"/>
              </a:rPr>
              <a:t>Condray</a:t>
            </a:r>
            <a:r>
              <a:rPr lang="en-US" sz="1200" dirty="0">
                <a:latin typeface="Tw Cen MT" panose="020B0602020104020603" pitchFamily="34" charset="0"/>
              </a:rPr>
              <a:t>, SC RPDC</a:t>
            </a:r>
          </a:p>
          <a:p>
            <a:pPr algn="l"/>
            <a:r>
              <a:rPr lang="en-US" sz="1200" dirty="0">
                <a:latin typeface="Tw Cen MT" panose="020B0602020104020603" pitchFamily="34" charset="0"/>
              </a:rPr>
              <a:t>	UMKC Institute for Human Development</a:t>
            </a:r>
          </a:p>
          <a:p>
            <a:pPr algn="l"/>
            <a:r>
              <a:rPr lang="en-US" sz="1200" dirty="0">
                <a:latin typeface="Tw Cen MT" panose="020B0602020104020603" pitchFamily="34" charset="0"/>
              </a:rPr>
              <a:t>		Ronda Jenson, Director		Arden Day		Jodi Arnold</a:t>
            </a:r>
          </a:p>
          <a:p>
            <a:pPr algn="l"/>
            <a:r>
              <a:rPr lang="en-US" sz="1200" dirty="0">
                <a:latin typeface="Tw Cen MT" panose="020B0602020104020603" pitchFamily="34" charset="0"/>
              </a:rPr>
              <a:t>		Stefanie Lindsay		Carla Williams		</a:t>
            </a:r>
          </a:p>
          <a:p>
            <a:pPr algn="l"/>
            <a:r>
              <a:rPr lang="en-US" sz="1200" dirty="0">
                <a:latin typeface="Tw Cen MT" panose="020B0602020104020603" pitchFamily="34" charset="0"/>
              </a:rPr>
              <a:t>	SPDG Management Team	</a:t>
            </a:r>
          </a:p>
          <a:p>
            <a:r>
              <a:rPr lang="en-US" sz="1200" b="1" dirty="0">
                <a:latin typeface="Tw Cen MT" panose="020B0602020104020603" pitchFamily="34" charset="0"/>
              </a:rPr>
              <a:t>2017 Revision Team</a:t>
            </a:r>
          </a:p>
          <a:p>
            <a:pPr algn="l"/>
            <a:r>
              <a:rPr lang="en-US" sz="1200" dirty="0">
                <a:latin typeface="Tw Cen MT" panose="020B0602020104020603" pitchFamily="34" charset="0"/>
              </a:rPr>
              <a:t>	Julie </a:t>
            </a:r>
            <a:r>
              <a:rPr lang="en-US" sz="1200" dirty="0" err="1">
                <a:latin typeface="Tw Cen MT" panose="020B0602020104020603" pitchFamily="34" charset="0"/>
              </a:rPr>
              <a:t>Germann</a:t>
            </a:r>
            <a:r>
              <a:rPr lang="en-US" sz="1200" dirty="0">
                <a:latin typeface="Tw Cen MT" panose="020B0602020104020603" pitchFamily="34" charset="0"/>
              </a:rPr>
              <a:t>, SW RPDC			Ginger Henry, DESE		</a:t>
            </a:r>
          </a:p>
          <a:p>
            <a:pPr algn="l"/>
            <a:r>
              <a:rPr lang="en-US" sz="1200" dirty="0">
                <a:latin typeface="Tw Cen MT" panose="020B0602020104020603" pitchFamily="34" charset="0"/>
              </a:rPr>
              <a:t>	Stephanie </a:t>
            </a:r>
            <a:r>
              <a:rPr lang="en-US" sz="1200" dirty="0" err="1">
                <a:latin typeface="Tw Cen MT" panose="020B0602020104020603" pitchFamily="34" charset="0"/>
              </a:rPr>
              <a:t>Kuper</a:t>
            </a:r>
            <a:r>
              <a:rPr lang="en-US" sz="1200" dirty="0">
                <a:latin typeface="Tw Cen MT" panose="020B0602020104020603" pitchFamily="34" charset="0"/>
              </a:rPr>
              <a:t>, SE RPDC			Julie McClung, C RPDC</a:t>
            </a:r>
          </a:p>
          <a:p>
            <a:pPr algn="l"/>
            <a:r>
              <a:rPr lang="en-US" sz="1200" dirty="0">
                <a:latin typeface="Tw Cen MT" panose="020B0602020104020603" pitchFamily="34" charset="0"/>
              </a:rPr>
              <a:t>	Heidi </a:t>
            </a:r>
            <a:r>
              <a:rPr lang="en-US" sz="1200" dirty="0" err="1">
                <a:latin typeface="Tw Cen MT" panose="020B0602020104020603" pitchFamily="34" charset="0"/>
              </a:rPr>
              <a:t>Newlon</a:t>
            </a:r>
            <a:r>
              <a:rPr lang="en-US" sz="1200" dirty="0">
                <a:latin typeface="Tw Cen MT" panose="020B0602020104020603" pitchFamily="34" charset="0"/>
              </a:rPr>
              <a:t>, KC RPDC			Linda </a:t>
            </a:r>
            <a:r>
              <a:rPr lang="en-US" sz="1200" dirty="0" err="1">
                <a:latin typeface="Tw Cen MT" panose="020B0602020104020603" pitchFamily="34" charset="0"/>
              </a:rPr>
              <a:t>Shippy</a:t>
            </a:r>
            <a:r>
              <a:rPr lang="en-US" sz="1200" dirty="0">
                <a:latin typeface="Tw Cen MT" panose="020B0602020104020603" pitchFamily="34" charset="0"/>
              </a:rPr>
              <a:t>, C RPDC	</a:t>
            </a:r>
          </a:p>
          <a:p>
            <a:pPr algn="l"/>
            <a:r>
              <a:rPr lang="en-US" sz="1200" dirty="0">
                <a:latin typeface="Tw Cen MT" panose="020B0602020104020603" pitchFamily="34" charset="0"/>
              </a:rPr>
              <a:t>	Sarah Spence, C SIS			Nancy Steele, Facilitator, NE SIS</a:t>
            </a:r>
          </a:p>
          <a:p>
            <a:pPr algn="l"/>
            <a:r>
              <a:rPr lang="en-US" sz="1200" dirty="0">
                <a:latin typeface="Tw Cen MT" panose="020B0602020104020603" pitchFamily="34" charset="0"/>
              </a:rPr>
              <a:t>	Terri </a:t>
            </a:r>
            <a:r>
              <a:rPr lang="en-US" sz="1200" dirty="0" err="1">
                <a:latin typeface="Tw Cen MT" panose="020B0602020104020603" pitchFamily="34" charset="0"/>
              </a:rPr>
              <a:t>Steffes</a:t>
            </a:r>
            <a:r>
              <a:rPr lang="en-US" sz="1200" dirty="0">
                <a:latin typeface="Tw Cen MT" panose="020B0602020104020603" pitchFamily="34" charset="0"/>
              </a:rPr>
              <a:t>, Hook Center	</a:t>
            </a:r>
            <a:endParaRPr lang="en-US" sz="1200" dirty="0">
              <a:solidFill>
                <a:prstClr val="white"/>
              </a:solidFill>
              <a:latin typeface="Tw Cen MT" panose="020B0602020104020603" pitchFamily="34" charset="0"/>
            </a:endParaRPr>
          </a:p>
        </p:txBody>
      </p:sp>
      <p:sp>
        <p:nvSpPr>
          <p:cNvPr id="4" name="TextBox 3"/>
          <p:cNvSpPr txBox="1"/>
          <p:nvPr/>
        </p:nvSpPr>
        <p:spPr>
          <a:xfrm>
            <a:off x="2057400" y="5225534"/>
            <a:ext cx="5410200" cy="369332"/>
          </a:xfrm>
          <a:prstGeom prst="rect">
            <a:avLst/>
          </a:prstGeom>
          <a:noFill/>
        </p:spPr>
        <p:txBody>
          <a:bodyPr wrap="square" rtlCol="0">
            <a:spAutoFit/>
          </a:bodyPr>
          <a:lstStyle/>
          <a:p>
            <a:endParaRPr lang="en-US" dirty="0"/>
          </a:p>
        </p:txBody>
      </p:sp>
      <p:pic>
        <p:nvPicPr>
          <p:cNvPr id="6" name="Picture 20" descr="C:\Users\dayad\Desktop\moedusail graphics\icons not buttons\effective i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76768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Shape 650"/>
          <p:cNvSpPr txBox="1">
            <a:spLocks noGrp="1"/>
          </p:cNvSpPr>
          <p:nvPr>
            <p:ph type="title"/>
          </p:nvPr>
        </p:nvSpPr>
        <p:spPr>
          <a:xfrm>
            <a:off x="457200" y="1066740"/>
            <a:ext cx="8229600" cy="1097100"/>
          </a:xfrm>
          <a:prstGeom prst="rect">
            <a:avLst/>
          </a:prstGeom>
          <a:solidFill>
            <a:schemeClr val="lt1"/>
          </a:solid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Assess Your Learning</a:t>
            </a:r>
          </a:p>
        </p:txBody>
      </p:sp>
      <p:sp>
        <p:nvSpPr>
          <p:cNvPr id="651" name="Shape 651"/>
          <p:cNvSpPr txBox="1">
            <a:spLocks noGrp="1"/>
          </p:cNvSpPr>
          <p:nvPr>
            <p:ph type="body" idx="1"/>
          </p:nvPr>
        </p:nvSpPr>
        <p:spPr>
          <a:xfrm>
            <a:off x="457200" y="2950349"/>
            <a:ext cx="8229600" cy="1760196"/>
          </a:xfrm>
          <a:prstGeom prst="rect">
            <a:avLst/>
          </a:prstGeom>
          <a:solidFill>
            <a:schemeClr val="lt1"/>
          </a:solidFill>
          <a:ln>
            <a:noFill/>
          </a:ln>
        </p:spPr>
        <p:txBody>
          <a:bodyPr lIns="91425" tIns="45700" rIns="91425" bIns="45700" anchor="t" anchorCtr="0">
            <a:noAutofit/>
          </a:bodyPr>
          <a:lstStyle/>
          <a:p>
            <a:pPr marL="0" marR="0" lvl="0" indent="0" algn="ctr" rtl="0">
              <a:spcBef>
                <a:spcPts val="0"/>
              </a:spcBef>
              <a:spcAft>
                <a:spcPts val="0"/>
              </a:spcAft>
              <a:buNone/>
            </a:pPr>
            <a:r>
              <a:rPr lang="en-US" sz="4800" b="0" i="0" u="none" strike="noStrike" cap="none" dirty="0">
                <a:solidFill>
                  <a:schemeClr val="dk1"/>
                </a:solidFill>
                <a:latin typeface="Tw Cen MT" panose="020B0602020104020603" pitchFamily="34" charset="0"/>
                <a:sym typeface="Questrial"/>
              </a:rPr>
              <a:t>How do teachers effectively engage students?</a:t>
            </a:r>
          </a:p>
        </p:txBody>
      </p:sp>
      <p:grpSp>
        <p:nvGrpSpPr>
          <p:cNvPr id="652" name="Shape 652"/>
          <p:cNvGrpSpPr/>
          <p:nvPr/>
        </p:nvGrpSpPr>
        <p:grpSpPr>
          <a:xfrm>
            <a:off x="8001000" y="152400"/>
            <a:ext cx="1152000" cy="914400"/>
            <a:chOff x="4917637" y="2238266"/>
            <a:chExt cx="1152000" cy="914400"/>
          </a:xfrm>
        </p:grpSpPr>
        <p:sp>
          <p:nvSpPr>
            <p:cNvPr id="653" name="Shape 653"/>
            <p:cNvSpPr/>
            <p:nvPr/>
          </p:nvSpPr>
          <p:spPr>
            <a:xfrm>
              <a:off x="4986596" y="2238266"/>
              <a:ext cx="914400" cy="914400"/>
            </a:xfrm>
            <a:prstGeom prst="rect">
              <a:avLst/>
            </a:prstGeom>
            <a:solidFill>
              <a:schemeClr val="lt1"/>
            </a:solidFill>
            <a:ln w="38100" cap="flat" cmpd="sng">
              <a:solidFill>
                <a:srgbClr val="2C7DBA"/>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w Cen MT" panose="020B0602020104020603" pitchFamily="34" charset="0"/>
                <a:sym typeface="Arial"/>
              </a:endParaRPr>
            </a:p>
          </p:txBody>
        </p:sp>
        <p:pic>
          <p:nvPicPr>
            <p:cNvPr id="654" name="Shape 654" descr="C:\Users\dayad\Desktop\moedusail graphics\icons not buttons\essential questions.png"/>
            <p:cNvPicPr preferRelativeResize="0"/>
            <p:nvPr/>
          </p:nvPicPr>
          <p:blipFill rotWithShape="1">
            <a:blip r:embed="rId3">
              <a:alphaModFix/>
            </a:blip>
            <a:srcRect/>
            <a:stretch/>
          </p:blipFill>
          <p:spPr>
            <a:xfrm>
              <a:off x="4917637" y="2283986"/>
              <a:ext cx="1152000" cy="822900"/>
            </a:xfrm>
            <a:prstGeom prst="rect">
              <a:avLst/>
            </a:prstGeom>
            <a:noFill/>
            <a:ln>
              <a:noFill/>
            </a:ln>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Shape 632"/>
          <p:cNvSpPr txBox="1">
            <a:spLocks noGrp="1"/>
          </p:cNvSpPr>
          <p:nvPr>
            <p:ph type="ctrTitle"/>
          </p:nvPr>
        </p:nvSpPr>
        <p:spPr>
          <a:xfrm>
            <a:off x="685800" y="1420729"/>
            <a:ext cx="7772400" cy="3363305"/>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Engaging Student Learners</a:t>
            </a:r>
            <a:br>
              <a:rPr lang="en-US" dirty="0">
                <a:latin typeface="Tw Cen MT" panose="020B0602020104020603" pitchFamily="34" charset="0"/>
              </a:rPr>
            </a:br>
            <a:br>
              <a:rPr lang="en-US" dirty="0">
                <a:latin typeface="Tw Cen MT" panose="020B0602020104020603" pitchFamily="34" charset="0"/>
              </a:rPr>
            </a:br>
            <a:r>
              <a:rPr lang="en-US" sz="3600" dirty="0">
                <a:latin typeface="Tw Cen MT" panose="020B0602020104020603" pitchFamily="34" charset="0"/>
              </a:rPr>
              <a:t>Closing &amp; </a:t>
            </a:r>
            <a:r>
              <a:rPr lang="en-US" sz="3600" b="0" u="none" strike="noStrike" cap="none" dirty="0">
                <a:solidFill>
                  <a:schemeClr val="lt1"/>
                </a:solidFill>
                <a:latin typeface="Tw Cen MT" panose="020B0602020104020603" pitchFamily="34" charset="0"/>
                <a:sym typeface="Questrial"/>
              </a:rPr>
              <a:t>Next Steps</a:t>
            </a:r>
          </a:p>
        </p:txBody>
      </p:sp>
      <p:pic>
        <p:nvPicPr>
          <p:cNvPr id="5" name="Picture 20" descr="C:\Users\dayad\Desktop\moedusail graphics\icons not buttons\effective instructi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Shape 661"/>
          <p:cNvSpPr txBox="1">
            <a:spLocks noGrp="1"/>
          </p:cNvSpPr>
          <p:nvPr>
            <p:ph type="title"/>
          </p:nvPr>
        </p:nvSpPr>
        <p:spPr>
          <a:xfrm>
            <a:off x="457200" y="381000"/>
            <a:ext cx="8229600" cy="10969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Practice Profile</a:t>
            </a:r>
          </a:p>
        </p:txBody>
      </p:sp>
      <p:graphicFrame>
        <p:nvGraphicFramePr>
          <p:cNvPr id="4" name="Table 3"/>
          <p:cNvGraphicFramePr>
            <a:graphicFrameLocks noGrp="1"/>
          </p:cNvGraphicFramePr>
          <p:nvPr>
            <p:extLst>
              <p:ext uri="{D42A27DB-BD31-4B8C-83A1-F6EECF244321}">
                <p14:modId xmlns:p14="http://schemas.microsoft.com/office/powerpoint/2010/main" val="3051889045"/>
              </p:ext>
            </p:extLst>
          </p:nvPr>
        </p:nvGraphicFramePr>
        <p:xfrm>
          <a:off x="1035745" y="1254751"/>
          <a:ext cx="7072510" cy="4913700"/>
        </p:xfrm>
        <a:graphic>
          <a:graphicData uri="http://schemas.openxmlformats.org/drawingml/2006/table">
            <a:tbl>
              <a:tblPr firstRow="1" firstCol="1" bandRow="1"/>
              <a:tblGrid>
                <a:gridCol w="167805">
                  <a:extLst>
                    <a:ext uri="{9D8B030D-6E8A-4147-A177-3AD203B41FA5}">
                      <a16:colId xmlns:a16="http://schemas.microsoft.com/office/drawing/2014/main" val="1311917779"/>
                    </a:ext>
                  </a:extLst>
                </a:gridCol>
                <a:gridCol w="725644">
                  <a:extLst>
                    <a:ext uri="{9D8B030D-6E8A-4147-A177-3AD203B41FA5}">
                      <a16:colId xmlns:a16="http://schemas.microsoft.com/office/drawing/2014/main" val="3589060780"/>
                    </a:ext>
                  </a:extLst>
                </a:gridCol>
                <a:gridCol w="3593954">
                  <a:extLst>
                    <a:ext uri="{9D8B030D-6E8A-4147-A177-3AD203B41FA5}">
                      <a16:colId xmlns:a16="http://schemas.microsoft.com/office/drawing/2014/main" val="1018693084"/>
                    </a:ext>
                  </a:extLst>
                </a:gridCol>
                <a:gridCol w="498879">
                  <a:extLst>
                    <a:ext uri="{9D8B030D-6E8A-4147-A177-3AD203B41FA5}">
                      <a16:colId xmlns:a16="http://schemas.microsoft.com/office/drawing/2014/main" val="1411134318"/>
                    </a:ext>
                  </a:extLst>
                </a:gridCol>
                <a:gridCol w="1043114">
                  <a:extLst>
                    <a:ext uri="{9D8B030D-6E8A-4147-A177-3AD203B41FA5}">
                      <a16:colId xmlns:a16="http://schemas.microsoft.com/office/drawing/2014/main" val="2260435610"/>
                    </a:ext>
                  </a:extLst>
                </a:gridCol>
                <a:gridCol w="1043114">
                  <a:extLst>
                    <a:ext uri="{9D8B030D-6E8A-4147-A177-3AD203B41FA5}">
                      <a16:colId xmlns:a16="http://schemas.microsoft.com/office/drawing/2014/main" val="2254636947"/>
                    </a:ext>
                  </a:extLst>
                </a:gridCol>
              </a:tblGrid>
              <a:tr h="251909">
                <a:tc gridSpan="6">
                  <a:txBody>
                    <a:bodyPr/>
                    <a:lstStyle/>
                    <a:p>
                      <a:pPr marL="0" marR="0" algn="ctr">
                        <a:spcBef>
                          <a:spcPts val="0"/>
                        </a:spcBef>
                        <a:spcAft>
                          <a:spcPts val="0"/>
                        </a:spcAft>
                      </a:pPr>
                      <a:r>
                        <a:rPr lang="en-US" sz="800" b="1" spc="100">
                          <a:effectLst/>
                          <a:latin typeface="Calibri" panose="020F0502020204030204" pitchFamily="34" charset="0"/>
                          <a:ea typeface="Times New Roman" panose="02020603050405020304" pitchFamily="18" charset="0"/>
                        </a:rPr>
                        <a:t>Engaging Student Learners </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b="1" spc="100">
                          <a:effectLst/>
                          <a:latin typeface="Calibri" panose="020F0502020204030204" pitchFamily="34" charset="0"/>
                          <a:ea typeface="Times New Roman" panose="02020603050405020304" pitchFamily="18" charset="0"/>
                        </a:rPr>
                        <a:t>Practice Profile</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FD4B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92409746"/>
                  </a:ext>
                </a:extLst>
              </a:tr>
              <a:tr h="629773">
                <a:tc gridSpan="2">
                  <a:txBody>
                    <a:bodyPr/>
                    <a:lstStyle/>
                    <a:p>
                      <a:pPr marL="0" marR="0" algn="ctr">
                        <a:spcBef>
                          <a:spcPts val="0"/>
                        </a:spcBef>
                        <a:spcAft>
                          <a:spcPts val="0"/>
                        </a:spcAft>
                      </a:pPr>
                      <a:r>
                        <a:rPr lang="en-US" sz="800" b="1">
                          <a:effectLst/>
                          <a:latin typeface="Calibri" panose="020F0502020204030204" pitchFamily="34" charset="0"/>
                          <a:ea typeface="Times New Roman" panose="02020603050405020304" pitchFamily="18" charset="0"/>
                        </a:rPr>
                        <a:t>Essential Function</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pPr marL="0" marR="0" algn="ctr">
                        <a:spcBef>
                          <a:spcPts val="0"/>
                        </a:spcBef>
                        <a:spcAft>
                          <a:spcPts val="0"/>
                        </a:spcAft>
                      </a:pPr>
                      <a:r>
                        <a:rPr lang="en-US" sz="800" b="1">
                          <a:effectLst/>
                          <a:latin typeface="Calibri" panose="020F0502020204030204" pitchFamily="34" charset="0"/>
                          <a:ea typeface="Times New Roman" panose="02020603050405020304" pitchFamily="18" charset="0"/>
                        </a:rPr>
                        <a:t>Exemplary Implementation</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Calibri" panose="020F0502020204030204" pitchFamily="34" charset="0"/>
                          <a:ea typeface="Times New Roman" panose="02020603050405020304" pitchFamily="18" charset="0"/>
                        </a:rPr>
                        <a:t>Proficient</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Calibri" panose="020F0502020204030204" pitchFamily="34" charset="0"/>
                          <a:ea typeface="Times New Roman" panose="02020603050405020304" pitchFamily="18" charset="0"/>
                        </a:rPr>
                        <a:t>Close to Proficient</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i="1">
                          <a:effectLst/>
                          <a:latin typeface="Calibri" panose="020F0502020204030204" pitchFamily="34" charset="0"/>
                          <a:ea typeface="Times New Roman" panose="02020603050405020304" pitchFamily="18" charset="0"/>
                        </a:rPr>
                        <a:t>(Skill is emerging, but not yet to proficiency. Coaching is recommended.)</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b="1">
                          <a:effectLst/>
                          <a:latin typeface="Calibri" panose="020F0502020204030204" pitchFamily="34" charset="0"/>
                          <a:ea typeface="Times New Roman" panose="02020603050405020304" pitchFamily="18" charset="0"/>
                        </a:rPr>
                        <a:t>Far from Proficient</a:t>
                      </a:r>
                      <a:endParaRPr lang="en-US" sz="900">
                        <a:effectLst/>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800" i="1">
                          <a:effectLst/>
                          <a:latin typeface="Calibri" panose="020F0502020204030204" pitchFamily="34" charset="0"/>
                          <a:ea typeface="Times New Roman" panose="02020603050405020304" pitchFamily="18" charset="0"/>
                        </a:rPr>
                        <a:t>(Follow-up professional development and coaching are critical.)</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44016329"/>
                  </a:ext>
                </a:extLst>
              </a:tr>
              <a:tr h="1390749">
                <a:tc>
                  <a:txBody>
                    <a:bodyPr/>
                    <a:lstStyle/>
                    <a:p>
                      <a:pPr marL="0" marR="0" algn="ctr">
                        <a:spcBef>
                          <a:spcPts val="0"/>
                        </a:spcBef>
                        <a:spcAft>
                          <a:spcPts val="0"/>
                        </a:spcAft>
                      </a:pPr>
                      <a:r>
                        <a:rPr lang="en-US" sz="800">
                          <a:effectLst/>
                          <a:latin typeface="Calibri" panose="020F0502020204030204" pitchFamily="34" charset="0"/>
                          <a:ea typeface="Times New Roman" panose="02020603050405020304" pitchFamily="18" charset="0"/>
                        </a:rPr>
                        <a:t>1</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effectLst/>
                          <a:latin typeface="Calibri" panose="020F0502020204030204" pitchFamily="34" charset="0"/>
                          <a:ea typeface="Times New Roman" panose="02020603050405020304" pitchFamily="18" charset="0"/>
                        </a:rPr>
                        <a:t>Educator understands and plans for optimum student engagement.</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All of the following criteria are met:</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b="1">
                          <a:effectLst/>
                          <a:latin typeface="Calibri" panose="020F050202020403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develops engaging lessons with clear learning targets and transparent success criteria.</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plans for a range of instructional</a:t>
                      </a:r>
                      <a:endParaRPr lang="en-US" sz="900">
                        <a:effectLst/>
                        <a:latin typeface="Times New Roman" panose="02020603050405020304" pitchFamily="18" charset="0"/>
                        <a:ea typeface="Times New Roman" panose="02020603050405020304" pitchFamily="18" charset="0"/>
                      </a:endParaRPr>
                    </a:p>
                    <a:p>
                      <a:pPr marL="117475" marR="0">
                        <a:spcBef>
                          <a:spcPts val="0"/>
                        </a:spcBef>
                        <a:spcAft>
                          <a:spcPts val="0"/>
                        </a:spcAft>
                      </a:pPr>
                      <a:r>
                        <a:rPr lang="en-US" sz="800">
                          <a:effectLst/>
                          <a:latin typeface="Calibri" panose="020F0502020204030204" pitchFamily="34" charset="0"/>
                          <a:ea typeface="Times New Roman" panose="02020603050405020304" pitchFamily="18" charset="0"/>
                        </a:rPr>
                        <a:t>strategies in each lesson.</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100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plans and implements lessons in which effective practices are used.</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plans lessons that that require students to persevere.</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implements lessons that require students to problem solve.</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4/5 criteria are met</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3/5 criteria are met</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Fewer than three criteria are met</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80885296"/>
                  </a:ext>
                </a:extLst>
              </a:tr>
              <a:tr h="1255768">
                <a:tc>
                  <a:txBody>
                    <a:bodyPr/>
                    <a:lstStyle/>
                    <a:p>
                      <a:pPr marL="0" marR="0" algn="ctr">
                        <a:spcBef>
                          <a:spcPts val="0"/>
                        </a:spcBef>
                        <a:spcAft>
                          <a:spcPts val="0"/>
                        </a:spcAft>
                      </a:pPr>
                      <a:r>
                        <a:rPr lang="en-US" sz="800">
                          <a:effectLst/>
                          <a:latin typeface="Calibri" panose="020F0502020204030204" pitchFamily="34" charset="0"/>
                          <a:ea typeface="Times New Roman" panose="02020603050405020304" pitchFamily="18" charset="0"/>
                        </a:rPr>
                        <a:t>2</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800">
                          <a:effectLst/>
                          <a:latin typeface="Calibri" panose="020F0502020204030204" pitchFamily="34" charset="0"/>
                          <a:ea typeface="Times New Roman" panose="02020603050405020304" pitchFamily="18" charset="0"/>
                        </a:rPr>
                        <a:t>Educator practices techniques that foster student engagement.</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All of the following criteria are met:</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b="1">
                          <a:effectLst/>
                          <a:latin typeface="Calibri" panose="020F050202020403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All Design Qualities of Context are present.</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One or more of the Design Qualities of Choice are evident in instruction.</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consistently monitors and observes levels of student engagement during instruction and makes adjustments when needed.</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provides opportunities for students to engage in self-assessment and reflection about their learning.</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3/4 criteria are met</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2/4 criteria are met</a:t>
                      </a:r>
                      <a:r>
                        <a:rPr lang="en-US" sz="800">
                          <a:effectLst/>
                          <a:latin typeface="Calibri" panose="020F050202020403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Fewer than two criteria are met</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15270231"/>
                  </a:ext>
                </a:extLst>
              </a:tr>
              <a:tr h="1385501">
                <a:tc>
                  <a:txBody>
                    <a:bodyPr/>
                    <a:lstStyle/>
                    <a:p>
                      <a:pPr marL="0" marR="0" algn="ctr">
                        <a:spcBef>
                          <a:spcPts val="0"/>
                        </a:spcBef>
                        <a:spcAft>
                          <a:spcPts val="0"/>
                        </a:spcAft>
                      </a:pPr>
                      <a:r>
                        <a:rPr lang="en-US" sz="800">
                          <a:effectLst/>
                          <a:latin typeface="Calibri" panose="020F0502020204030204" pitchFamily="34" charset="0"/>
                          <a:ea typeface="Times New Roman" panose="02020603050405020304" pitchFamily="18" charset="0"/>
                        </a:rPr>
                        <a:t>3</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lgn="ctr">
                        <a:spcBef>
                          <a:spcPts val="0"/>
                        </a:spcBef>
                        <a:spcAft>
                          <a:spcPts val="0"/>
                        </a:spcAft>
                      </a:pPr>
                      <a:r>
                        <a:rPr lang="en-US" sz="800">
                          <a:effectLst/>
                          <a:latin typeface="Calibri" panose="020F0502020204030204" pitchFamily="34" charset="0"/>
                          <a:ea typeface="Times New Roman" panose="02020603050405020304" pitchFamily="18" charset="0"/>
                        </a:rPr>
                        <a:t>Educator assesses and reflects on student engagement.</a:t>
                      </a:r>
                      <a:endParaRPr lang="en-US" sz="900">
                        <a:effectLst/>
                        <a:latin typeface="Times New Roman" panose="02020603050405020304" pitchFamily="18" charset="0"/>
                        <a:ea typeface="Times New Roman" panose="02020603050405020304" pitchFamily="18" charset="0"/>
                      </a:endParaRPr>
                    </a:p>
                  </a:txBody>
                  <a:tcPr marL="57951" marR="579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All of the following criteria are met:</a:t>
                      </a:r>
                      <a:endParaRPr lang="en-US" sz="90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800">
                          <a:effectLst/>
                          <a:latin typeface="Calibri" panose="020F0502020204030204" pitchFamily="34" charset="0"/>
                          <a:ea typeface="Times New Roman" panose="02020603050405020304" pitchFamily="18" charset="0"/>
                        </a:rPr>
                        <a:t> </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provides formal opportunities for student input on their levels of engagement with lessons.</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reflects on student engagement and plans for improvement based on observational notes.</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reflects on student conversations and input for plans to improve student engagement.</a:t>
                      </a:r>
                      <a:endParaRPr lang="en-US" sz="90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800">
                          <a:effectLst/>
                          <a:latin typeface="Calibri" panose="020F0502020204030204" pitchFamily="34" charset="0"/>
                          <a:ea typeface="Times New Roman" panose="02020603050405020304" pitchFamily="18" charset="0"/>
                        </a:rPr>
                        <a:t>Educator expands on personal assessment and student input by using this information as a measure of personal growth and may share with colleagues, parents, and protégés.</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3/4 criteria are met</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b="1">
                          <a:effectLst/>
                          <a:latin typeface="Calibri" panose="020F0502020204030204" pitchFamily="34" charset="0"/>
                          <a:ea typeface="Times New Roman" panose="02020603050405020304" pitchFamily="18" charset="0"/>
                        </a:rPr>
                        <a:t>2/4 criteria are met</a:t>
                      </a:r>
                      <a:endParaRPr lang="en-US" sz="90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marL="0" marR="0">
                        <a:spcBef>
                          <a:spcPts val="0"/>
                        </a:spcBef>
                        <a:spcAft>
                          <a:spcPts val="0"/>
                        </a:spcAft>
                      </a:pPr>
                      <a:r>
                        <a:rPr lang="en-US" sz="800" b="1" dirty="0">
                          <a:effectLst/>
                          <a:latin typeface="Calibri" panose="020F0502020204030204" pitchFamily="34" charset="0"/>
                          <a:ea typeface="Times New Roman" panose="02020603050405020304" pitchFamily="18" charset="0"/>
                        </a:rPr>
                        <a:t>Fewer than two criteria are met</a:t>
                      </a:r>
                      <a:endParaRPr lang="en-US" sz="900" dirty="0">
                        <a:effectLst/>
                        <a:latin typeface="Times New Roman" panose="02020603050405020304" pitchFamily="18" charset="0"/>
                        <a:ea typeface="Times New Roman" panose="02020603050405020304" pitchFamily="18" charset="0"/>
                      </a:endParaRPr>
                    </a:p>
                  </a:txBody>
                  <a:tcPr marL="57951" marR="5795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46368632"/>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w Cen MT" panose="020B0602020104020603" pitchFamily="34" charset="0"/>
              </a:rPr>
              <a:t>Self-Assessment Practice Profile</a:t>
            </a:r>
          </a:p>
        </p:txBody>
      </p:sp>
      <p:sp>
        <p:nvSpPr>
          <p:cNvPr id="10" name="Text Placeholder 9"/>
          <p:cNvSpPr>
            <a:spLocks noGrp="1"/>
          </p:cNvSpPr>
          <p:nvPr>
            <p:ph type="body" idx="1"/>
          </p:nvPr>
        </p:nvSpPr>
        <p:spPr>
          <a:xfrm>
            <a:off x="363256" y="1600204"/>
            <a:ext cx="3899651" cy="537704"/>
          </a:xfrm>
        </p:spPr>
        <p:txBody>
          <a:bodyPr/>
          <a:lstStyle/>
          <a:p>
            <a:pPr marL="177800" indent="0" algn="ctr">
              <a:buNone/>
            </a:pPr>
            <a:r>
              <a:rPr lang="en-US" dirty="0">
                <a:latin typeface="Tw Cen MT" panose="020B0602020104020603" pitchFamily="34" charset="0"/>
              </a:rPr>
              <a:t>Excel Workbook</a:t>
            </a:r>
          </a:p>
        </p:txBody>
      </p:sp>
      <p:sp>
        <p:nvSpPr>
          <p:cNvPr id="11" name="Text Placeholder 10"/>
          <p:cNvSpPr>
            <a:spLocks noGrp="1"/>
          </p:cNvSpPr>
          <p:nvPr>
            <p:ph type="body" idx="2"/>
          </p:nvPr>
        </p:nvSpPr>
        <p:spPr>
          <a:xfrm>
            <a:off x="4583805" y="1574445"/>
            <a:ext cx="4779135" cy="524825"/>
          </a:xfrm>
        </p:spPr>
        <p:txBody>
          <a:bodyPr/>
          <a:lstStyle/>
          <a:p>
            <a:pPr marL="177800" indent="0">
              <a:buNone/>
            </a:pPr>
            <a:r>
              <a:rPr lang="en-US" dirty="0">
                <a:latin typeface="Tw Cen MT" panose="020B0602020104020603" pitchFamily="34" charset="0"/>
              </a:rPr>
              <a:t>http://sapp.missouripd.org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7109" y="2099270"/>
            <a:ext cx="4559097" cy="351613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0306" y="2137908"/>
            <a:ext cx="3245550" cy="3816129"/>
          </a:xfrm>
          <a:prstGeom prst="rect">
            <a:avLst/>
          </a:prstGeom>
        </p:spPr>
      </p:pic>
    </p:spTree>
    <p:extLst>
      <p:ext uri="{BB962C8B-B14F-4D97-AF65-F5344CB8AC3E}">
        <p14:creationId xmlns:p14="http://schemas.microsoft.com/office/powerpoint/2010/main" val="24865958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47699" y="1326486"/>
            <a:ext cx="7772400" cy="4921490"/>
          </a:xfrm>
          <a:prstGeom prst="rect">
            <a:avLst/>
          </a:prstGeom>
        </p:spPr>
      </p:pic>
      <p:sp>
        <p:nvSpPr>
          <p:cNvPr id="676" name="Shape 676"/>
          <p:cNvSpPr txBox="1">
            <a:spLocks noGrp="1"/>
          </p:cNvSpPr>
          <p:nvPr>
            <p:ph type="title"/>
          </p:nvPr>
        </p:nvSpPr>
        <p:spPr>
          <a:xfrm>
            <a:off x="457200" y="601662"/>
            <a:ext cx="8229600" cy="1096961"/>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Next Steps: Action=Results</a:t>
            </a:r>
          </a:p>
        </p:txBody>
      </p:sp>
      <p:sp>
        <p:nvSpPr>
          <p:cNvPr id="678" name="Shape 678"/>
          <p:cNvSpPr txBox="1"/>
          <p:nvPr/>
        </p:nvSpPr>
        <p:spPr>
          <a:xfrm>
            <a:off x="304800" y="4495800"/>
            <a:ext cx="8458199" cy="1077217"/>
          </a:xfrm>
          <a:prstGeom prst="rect">
            <a:avLst/>
          </a:prstGeom>
          <a:solidFill>
            <a:schemeClr val="accent1">
              <a:lumMod val="60000"/>
              <a:lumOff val="40000"/>
            </a:schemeClr>
          </a:solid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dirty="0">
                <a:solidFill>
                  <a:schemeClr val="dk1"/>
                </a:solidFill>
                <a:latin typeface="Tw Cen MT" panose="020B0602020104020603" pitchFamily="34" charset="0"/>
                <a:sym typeface="Arial"/>
              </a:rPr>
              <a:t>What steps will you take to start implementing?</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1066800"/>
            <a:ext cx="7048500" cy="1524000"/>
          </a:xfrm>
        </p:spPr>
        <p:txBody>
          <a:bodyPr/>
          <a:lstStyle/>
          <a:p>
            <a:r>
              <a:rPr lang="en-US" dirty="0">
                <a:latin typeface="Tw Cen MT" panose="020B0602020104020603" pitchFamily="34" charset="0"/>
              </a:rPr>
              <a:t>Contact Information</a:t>
            </a:r>
          </a:p>
        </p:txBody>
      </p:sp>
      <p:sp>
        <p:nvSpPr>
          <p:cNvPr id="3" name="Content Placeholder 2"/>
          <p:cNvSpPr>
            <a:spLocks noGrp="1"/>
          </p:cNvSpPr>
          <p:nvPr>
            <p:ph idx="1"/>
          </p:nvPr>
        </p:nvSpPr>
        <p:spPr>
          <a:xfrm>
            <a:off x="527539" y="2708031"/>
            <a:ext cx="8229600" cy="1828797"/>
          </a:xfrm>
        </p:spPr>
        <p:txBody>
          <a:bodyPr/>
          <a:lstStyle/>
          <a:p>
            <a:pPr marL="0" indent="0">
              <a:buNone/>
            </a:pPr>
            <a:r>
              <a:rPr lang="en-US" dirty="0">
                <a:latin typeface="Tw Cen MT" panose="020B0602020104020603" pitchFamily="34" charset="0"/>
              </a:rPr>
              <a:t>Please contact me to schedule follow-up coaching and/or additional professional development.</a:t>
            </a:r>
          </a:p>
        </p:txBody>
      </p:sp>
    </p:spTree>
    <p:extLst>
      <p:ext uri="{BB962C8B-B14F-4D97-AF65-F5344CB8AC3E}">
        <p14:creationId xmlns:p14="http://schemas.microsoft.com/office/powerpoint/2010/main" val="4278753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a:spLocks noGrp="1"/>
          </p:cNvSpPr>
          <p:nvPr>
            <p:ph type="ctrTitle"/>
          </p:nvPr>
        </p:nvSpPr>
        <p:spPr>
          <a:xfrm>
            <a:off x="685800" y="784625"/>
            <a:ext cx="7772400" cy="1470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Questrial"/>
              <a:buNone/>
            </a:pPr>
            <a:r>
              <a:rPr lang="en-US" sz="4400" b="0" i="0" u="none" strike="noStrike" cap="none" dirty="0">
                <a:solidFill>
                  <a:schemeClr val="lt1"/>
                </a:solidFill>
                <a:latin typeface="Tw Cen MT" panose="020B0602020104020603" pitchFamily="34" charset="0"/>
                <a:sym typeface="Questrial"/>
              </a:rPr>
              <a:t>Opening &amp; Introductions</a:t>
            </a:r>
          </a:p>
        </p:txBody>
      </p:sp>
      <p:pic>
        <p:nvPicPr>
          <p:cNvPr id="196" name="Shape 196"/>
          <p:cNvPicPr preferRelativeResize="0"/>
          <p:nvPr/>
        </p:nvPicPr>
        <p:blipFill rotWithShape="1">
          <a:blip r:embed="rId3">
            <a:alphaModFix/>
          </a:blip>
          <a:srcRect/>
          <a:stretch/>
        </p:blipFill>
        <p:spPr>
          <a:xfrm>
            <a:off x="2428207" y="2726627"/>
            <a:ext cx="4287600" cy="2431799"/>
          </a:xfrm>
          <a:prstGeom prst="rect">
            <a:avLst/>
          </a:prstGeom>
          <a:noFill/>
          <a:ln>
            <a:noFill/>
          </a:ln>
        </p:spPr>
      </p:pic>
      <p:pic>
        <p:nvPicPr>
          <p:cNvPr id="5" name="Picture 20" descr="C:\Users\dayad\Desktop\moedusail graphics\icons not buttons\effective instructio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03214" y="213057"/>
            <a:ext cx="1151859" cy="8229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Shape 242"/>
          <p:cNvSpPr txBox="1">
            <a:spLocks noGrp="1"/>
          </p:cNvSpPr>
          <p:nvPr>
            <p:ph type="title"/>
          </p:nvPr>
        </p:nvSpPr>
        <p:spPr>
          <a:xfrm>
            <a:off x="486228" y="935491"/>
            <a:ext cx="8229600" cy="670286"/>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dirty="0">
                <a:latin typeface="Tw Cen MT" panose="020B0602020104020603" pitchFamily="34" charset="0"/>
              </a:rPr>
              <a:t>Session-at-a-Glance</a:t>
            </a:r>
          </a:p>
        </p:txBody>
      </p:sp>
      <p:sp>
        <p:nvSpPr>
          <p:cNvPr id="243" name="Shape 243"/>
          <p:cNvSpPr txBox="1">
            <a:spLocks noGrp="1"/>
          </p:cNvSpPr>
          <p:nvPr>
            <p:ph type="body" idx="1"/>
          </p:nvPr>
        </p:nvSpPr>
        <p:spPr>
          <a:xfrm>
            <a:off x="486228" y="1825664"/>
            <a:ext cx="8403772" cy="3928365"/>
          </a:xfrm>
          <a:prstGeom prst="rect">
            <a:avLst/>
          </a:prstGeom>
          <a:noFill/>
          <a:ln>
            <a:noFill/>
          </a:ln>
        </p:spPr>
        <p:txBody>
          <a:bodyPr lIns="91425" tIns="45700" rIns="91425" bIns="45700" anchor="t" anchorCtr="0">
            <a:noAutofit/>
          </a:bodyPr>
          <a:lstStyle/>
          <a:p>
            <a:pPr marL="342900" marR="0" lvl="0" indent="-364490" algn="l" rtl="0">
              <a:lnSpc>
                <a:spcPct val="90000"/>
              </a:lnSpc>
              <a:spcBef>
                <a:spcPts val="592"/>
              </a:spcBef>
              <a:spcAft>
                <a:spcPts val="0"/>
              </a:spcAft>
              <a:buClr>
                <a:schemeClr val="accent2"/>
              </a:buClr>
              <a:buSzPct val="100000"/>
              <a:buFont typeface="Noto Sans Symbols"/>
              <a:buChar char="❑"/>
            </a:pPr>
            <a:r>
              <a:rPr lang="en-US" sz="3400" dirty="0">
                <a:solidFill>
                  <a:srgbClr val="000000"/>
                </a:solidFill>
                <a:latin typeface="Tw Cen MT" panose="020B0602020104020603" pitchFamily="34" charset="0"/>
              </a:rPr>
              <a:t> Introductory materials</a:t>
            </a:r>
          </a:p>
          <a:p>
            <a:pPr marL="342900" marR="0" lvl="0" indent="-364490" algn="l" rtl="0">
              <a:lnSpc>
                <a:spcPct val="90000"/>
              </a:lnSpc>
              <a:spcBef>
                <a:spcPts val="592"/>
              </a:spcBef>
              <a:spcAft>
                <a:spcPts val="0"/>
              </a:spcAft>
              <a:buClr>
                <a:schemeClr val="accent2"/>
              </a:buClr>
              <a:buSzPct val="100000"/>
              <a:buFont typeface="Noto Sans Symbols"/>
              <a:buChar char="❑"/>
            </a:pPr>
            <a:r>
              <a:rPr lang="en-US" sz="3400" dirty="0">
                <a:solidFill>
                  <a:srgbClr val="000000"/>
                </a:solidFill>
                <a:latin typeface="Tw Cen MT" panose="020B0602020104020603" pitchFamily="34" charset="0"/>
              </a:rPr>
              <a:t> Exploring motivation and student engagement</a:t>
            </a:r>
          </a:p>
          <a:p>
            <a:pPr marL="342900" marR="0" lvl="0" indent="-364490" algn="l" rtl="0">
              <a:lnSpc>
                <a:spcPct val="90000"/>
              </a:lnSpc>
              <a:spcBef>
                <a:spcPts val="592"/>
              </a:spcBef>
              <a:spcAft>
                <a:spcPts val="0"/>
              </a:spcAft>
              <a:buClr>
                <a:schemeClr val="accent2"/>
              </a:buClr>
              <a:buSzPct val="100000"/>
              <a:buFont typeface="Noto Sans Symbols"/>
              <a:buChar char="❑"/>
            </a:pPr>
            <a:r>
              <a:rPr lang="en-US" sz="3400" b="0" i="0" u="none" strike="noStrike" cap="none" dirty="0">
                <a:solidFill>
                  <a:srgbClr val="000000"/>
                </a:solidFill>
                <a:latin typeface="Tw Cen MT" panose="020B0602020104020603" pitchFamily="34" charset="0"/>
                <a:sym typeface="Questrial"/>
              </a:rPr>
              <a:t> Identifying the qualities of engagement</a:t>
            </a:r>
          </a:p>
          <a:p>
            <a:pPr marL="342900" marR="0" lvl="0" indent="-364490" algn="l" rtl="0">
              <a:lnSpc>
                <a:spcPct val="90000"/>
              </a:lnSpc>
              <a:spcBef>
                <a:spcPts val="592"/>
              </a:spcBef>
              <a:spcAft>
                <a:spcPts val="0"/>
              </a:spcAft>
              <a:buClr>
                <a:schemeClr val="accent2"/>
              </a:buClr>
              <a:buSzPct val="100000"/>
              <a:buFont typeface="Noto Sans Symbols"/>
              <a:buChar char="❑"/>
            </a:pPr>
            <a:r>
              <a:rPr lang="en-US" sz="3400" b="0" i="0" u="none" strike="noStrike" cap="none" dirty="0">
                <a:solidFill>
                  <a:srgbClr val="000000"/>
                </a:solidFill>
                <a:latin typeface="Tw Cen MT" panose="020B0602020104020603" pitchFamily="34" charset="0"/>
                <a:sym typeface="Questrial"/>
              </a:rPr>
              <a:t> Appl</a:t>
            </a:r>
            <a:r>
              <a:rPr lang="en-US" sz="3400" dirty="0">
                <a:solidFill>
                  <a:srgbClr val="000000"/>
                </a:solidFill>
                <a:latin typeface="Tw Cen MT" panose="020B0602020104020603" pitchFamily="34" charset="0"/>
              </a:rPr>
              <a:t>y the</a:t>
            </a:r>
            <a:r>
              <a:rPr lang="en-US" sz="3400" b="0" i="0" u="none" strike="noStrike" cap="none" dirty="0">
                <a:solidFill>
                  <a:srgbClr val="000000"/>
                </a:solidFill>
                <a:latin typeface="Tw Cen MT" panose="020B0602020104020603" pitchFamily="34" charset="0"/>
                <a:sym typeface="Questrial"/>
              </a:rPr>
              <a:t> qualities of engagemen</a:t>
            </a:r>
            <a:r>
              <a:rPr lang="en-US" sz="3400" dirty="0">
                <a:solidFill>
                  <a:srgbClr val="000000"/>
                </a:solidFill>
                <a:latin typeface="Tw Cen MT" panose="020B0602020104020603" pitchFamily="34" charset="0"/>
              </a:rPr>
              <a:t>t</a:t>
            </a:r>
          </a:p>
          <a:p>
            <a:pPr marL="342900" marR="0" lvl="0" indent="-364490" algn="l" rtl="0">
              <a:lnSpc>
                <a:spcPct val="90000"/>
              </a:lnSpc>
              <a:spcBef>
                <a:spcPts val="592"/>
              </a:spcBef>
              <a:spcAft>
                <a:spcPts val="0"/>
              </a:spcAft>
              <a:buClr>
                <a:schemeClr val="accent2"/>
              </a:buClr>
              <a:buSzPct val="100000"/>
              <a:buFont typeface="Noto Sans Symbols"/>
              <a:buChar char="❑"/>
            </a:pPr>
            <a:r>
              <a:rPr lang="en-US" sz="3400" b="0" i="0" u="none" strike="noStrike" cap="none" dirty="0">
                <a:solidFill>
                  <a:srgbClr val="000000"/>
                </a:solidFill>
                <a:latin typeface="Tw Cen MT" panose="020B0602020104020603" pitchFamily="34" charset="0"/>
                <a:sym typeface="Questrial"/>
              </a:rPr>
              <a:t> Assessment and reflection</a:t>
            </a:r>
          </a:p>
          <a:p>
            <a:pPr marL="342900" marR="0" lvl="0" indent="-364490" algn="l" rtl="0">
              <a:lnSpc>
                <a:spcPct val="90000"/>
              </a:lnSpc>
              <a:spcBef>
                <a:spcPts val="592"/>
              </a:spcBef>
              <a:spcAft>
                <a:spcPts val="0"/>
              </a:spcAft>
              <a:buClr>
                <a:schemeClr val="accent2"/>
              </a:buClr>
              <a:buSzPct val="100000"/>
              <a:buFont typeface="Noto Sans Symbols"/>
              <a:buChar char="❑"/>
            </a:pPr>
            <a:r>
              <a:rPr lang="en-US" sz="3400" dirty="0">
                <a:solidFill>
                  <a:srgbClr val="000000"/>
                </a:solidFill>
                <a:latin typeface="Tw Cen MT" panose="020B0602020104020603" pitchFamily="34" charset="0"/>
              </a:rPr>
              <a:t> Closing and next steps</a:t>
            </a:r>
          </a:p>
        </p:txBody>
      </p:sp>
    </p:spTree>
    <p:extLst>
      <p:ext uri="{BB962C8B-B14F-4D97-AF65-F5344CB8AC3E}">
        <p14:creationId xmlns:p14="http://schemas.microsoft.com/office/powerpoint/2010/main" val="624042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0537" y="511628"/>
            <a:ext cx="5433506" cy="5595258"/>
          </a:xfrm>
          <a:prstGeom prst="rect">
            <a:avLst/>
          </a:prstGeom>
        </p:spPr>
      </p:pic>
      <p:sp>
        <p:nvSpPr>
          <p:cNvPr id="3" name="Shape 209"/>
          <p:cNvSpPr/>
          <p:nvPr/>
        </p:nvSpPr>
        <p:spPr>
          <a:xfrm>
            <a:off x="2906484" y="2159725"/>
            <a:ext cx="610975" cy="2020389"/>
          </a:xfrm>
          <a:prstGeom prst="ellipse">
            <a:avLst/>
          </a:prstGeom>
          <a:noFill/>
          <a:ln w="76200" cap="flat" cmpd="sng">
            <a:solidFill>
              <a:srgbClr val="980000"/>
            </a:solidFill>
            <a:prstDash val="solid"/>
            <a:round/>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ppt_w</p:attrName>
                                        </p:attrNameLst>
                                      </p:cBhvr>
                                      <p:tavLst>
                                        <p:tav tm="0">
                                          <p:val>
                                            <p:strVal val="0"/>
                                          </p:val>
                                        </p:tav>
                                        <p:tav tm="100000">
                                          <p:val>
                                            <p:strVal val="#ppt_w"/>
                                          </p:val>
                                        </p:tav>
                                      </p:tavLst>
                                    </p:anim>
                                    <p:anim calcmode="lin" valueType="num">
                                      <p:cBhvr additive="base">
                                        <p:cTn id="8" dur="1000"/>
                                        <p:tgtEl>
                                          <p:spTgt spid="3"/>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YlftyfKRQ1SLdjoT5lRUKg"/>
</p:tagLst>
</file>

<file path=ppt/tags/tag2.xml><?xml version="1.0" encoding="utf-8"?>
<p:tagLst xmlns:a="http://schemas.openxmlformats.org/drawingml/2006/main" xmlns:r="http://schemas.openxmlformats.org/officeDocument/2006/relationships" xmlns:p="http://schemas.openxmlformats.org/presentationml/2006/main">
  <p:tag name="DVSHAPEID" val="J8crnk3temJs3IWlZiZL0Y"/>
</p:tagLst>
</file>

<file path=ppt/tags/tag3.xml><?xml version="1.0" encoding="utf-8"?>
<p:tagLst xmlns:a="http://schemas.openxmlformats.org/drawingml/2006/main" xmlns:r="http://schemas.openxmlformats.org/officeDocument/2006/relationships" xmlns:p="http://schemas.openxmlformats.org/presentationml/2006/main">
  <p:tag name="DVSHAPEID" val="c8vTXxFAjseH2gDk660Bb1"/>
</p:tagLst>
</file>

<file path=ppt/tags/tag4.xml><?xml version="1.0" encoding="utf-8"?>
<p:tagLst xmlns:a="http://schemas.openxmlformats.org/drawingml/2006/main" xmlns:r="http://schemas.openxmlformats.org/officeDocument/2006/relationships" xmlns:p="http://schemas.openxmlformats.org/presentationml/2006/main">
  <p:tag name="DVSHAPEID" val="HcFY8NgsJ0WaZeuhSmnP7e"/>
</p:tagLst>
</file>

<file path=ppt/tags/tag5.xml><?xml version="1.0" encoding="utf-8"?>
<p:tagLst xmlns:a="http://schemas.openxmlformats.org/drawingml/2006/main" xmlns:r="http://schemas.openxmlformats.org/officeDocument/2006/relationships" xmlns:p="http://schemas.openxmlformats.org/presentationml/2006/main">
  <p:tag name="DVSHAPEID" val="eBHtKorcRI2s9Nubbn23YZ"/>
</p:tagLst>
</file>

<file path=ppt/tags/tag6.xml><?xml version="1.0" encoding="utf-8"?>
<p:tagLst xmlns:a="http://schemas.openxmlformats.org/drawingml/2006/main" xmlns:r="http://schemas.openxmlformats.org/officeDocument/2006/relationships" xmlns:p="http://schemas.openxmlformats.org/presentationml/2006/main">
  <p:tag name="DVSHAPEID" val="YlftyfKRQ1SLdjoT5lRUKg"/>
</p:tagLst>
</file>

<file path=ppt/theme/theme1.xml><?xml version="1.0" encoding="utf-8"?>
<a:theme xmlns:a="http://schemas.openxmlformats.org/drawingml/2006/main" name="sPD">
  <a:themeElements>
    <a:clrScheme name="SPDG">
      <a:dk1>
        <a:srgbClr val="000000"/>
      </a:dk1>
      <a:lt1>
        <a:srgbClr val="FFFFFF"/>
      </a:lt1>
      <a:dk2>
        <a:srgbClr val="F2EDE2"/>
      </a:dk2>
      <a:lt2>
        <a:srgbClr val="DFD4BB"/>
      </a:lt2>
      <a:accent1>
        <a:srgbClr val="5CA3D8"/>
      </a:accent1>
      <a:accent2>
        <a:srgbClr val="0D4170"/>
      </a:accent2>
      <a:accent3>
        <a:srgbClr val="95261F"/>
      </a:accent3>
      <a:accent4>
        <a:srgbClr val="1C75BB"/>
      </a:accent4>
      <a:accent5>
        <a:srgbClr val="E6B925"/>
      </a:accent5>
      <a:accent6>
        <a:srgbClr val="439539"/>
      </a:accent6>
      <a:hlink>
        <a:srgbClr val="A5A5A5"/>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D">
  <a:themeElements>
    <a:clrScheme name="SPDG">
      <a:dk1>
        <a:srgbClr val="000000"/>
      </a:dk1>
      <a:lt1>
        <a:srgbClr val="FFFFFF"/>
      </a:lt1>
      <a:dk2>
        <a:srgbClr val="F2EDE2"/>
      </a:dk2>
      <a:lt2>
        <a:srgbClr val="DFD4BB"/>
      </a:lt2>
      <a:accent1>
        <a:srgbClr val="5CA3D8"/>
      </a:accent1>
      <a:accent2>
        <a:srgbClr val="0D4170"/>
      </a:accent2>
      <a:accent3>
        <a:srgbClr val="95261F"/>
      </a:accent3>
      <a:accent4>
        <a:srgbClr val="1C75BB"/>
      </a:accent4>
      <a:accent5>
        <a:srgbClr val="E6B925"/>
      </a:accent5>
      <a:accent6>
        <a:srgbClr val="439539"/>
      </a:accent6>
      <a:hlink>
        <a:srgbClr val="A5A5A5"/>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PD">
  <a:themeElements>
    <a:clrScheme name="spdg w/sand">
      <a:dk1>
        <a:srgbClr val="000000"/>
      </a:dk1>
      <a:lt1>
        <a:srgbClr val="FFFFFF"/>
      </a:lt1>
      <a:dk2>
        <a:srgbClr val="F2EDE2"/>
      </a:dk2>
      <a:lt2>
        <a:srgbClr val="DFD4BB"/>
      </a:lt2>
      <a:accent1>
        <a:srgbClr val="5CA3D8"/>
      </a:accent1>
      <a:accent2>
        <a:srgbClr val="0D4170"/>
      </a:accent2>
      <a:accent3>
        <a:srgbClr val="95261F"/>
      </a:accent3>
      <a:accent4>
        <a:srgbClr val="1C75BB"/>
      </a:accent4>
      <a:accent5>
        <a:srgbClr val="E6B925"/>
      </a:accent5>
      <a:accent6>
        <a:srgbClr val="439539"/>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11058</Words>
  <Application>Microsoft Office PowerPoint</Application>
  <PresentationFormat>On-screen Show (4:3)</PresentationFormat>
  <Paragraphs>811</Paragraphs>
  <Slides>65</Slides>
  <Notes>65</Notes>
  <HiddenSlides>5</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65</vt:i4>
      </vt:variant>
    </vt:vector>
  </HeadingPairs>
  <TitlesOfParts>
    <vt:vector size="78" baseType="lpstr">
      <vt:lpstr>Tw Cen MT</vt:lpstr>
      <vt:lpstr>Courier New</vt:lpstr>
      <vt:lpstr>Calibri</vt:lpstr>
      <vt:lpstr>Wingdings</vt:lpstr>
      <vt:lpstr>Times New Roman</vt:lpstr>
      <vt:lpstr>Arial</vt:lpstr>
      <vt:lpstr>Arial Narrow</vt:lpstr>
      <vt:lpstr>Questrial</vt:lpstr>
      <vt:lpstr>Noto Sans Symbols</vt:lpstr>
      <vt:lpstr>Symbol</vt:lpstr>
      <vt:lpstr>sPD</vt:lpstr>
      <vt:lpstr>sPD</vt:lpstr>
      <vt:lpstr>sPD</vt:lpstr>
      <vt:lpstr>Hidden Slide #1</vt:lpstr>
      <vt:lpstr>Hidden Slide #2</vt:lpstr>
      <vt:lpstr>Hidden Slide #3</vt:lpstr>
      <vt:lpstr>Pre-Reading</vt:lpstr>
      <vt:lpstr>PowerPoint Presentation</vt:lpstr>
      <vt:lpstr>                    Acknowledgements  Special thanks to all contributors to the development and revision of this module.  The original collection of learning packages was rolled-out for use by Regional Professional Development Center (RPDC) Consultants in July 2013 after being developed by a team of content experts. The collection of learning packages was developed through efforts funded by the Missouri State Personnel Development Grant (SPDG). The following individual/groups are thanked immensely for their hard work in developing this package.          </vt:lpstr>
      <vt:lpstr>Opening &amp; Introductions</vt:lpstr>
      <vt:lpstr>Session-at-a-Glance</vt:lpstr>
      <vt:lpstr>PowerPoint Presentation</vt:lpstr>
      <vt:lpstr>Engaging Student Learners</vt:lpstr>
      <vt:lpstr>PowerPoint Presentation</vt:lpstr>
      <vt:lpstr>Hattie’s “Barometer of Influence”</vt:lpstr>
      <vt:lpstr>Engaging Student Learners (.45 Effect Size)</vt:lpstr>
      <vt:lpstr>Engaging Student Learners and Missouri Teaching Standards</vt:lpstr>
      <vt:lpstr>Essential Question Pre-Assessment</vt:lpstr>
      <vt:lpstr>Guiding Questions</vt:lpstr>
      <vt:lpstr>Norms</vt:lpstr>
      <vt:lpstr>Introductions: Antiques Roadshow</vt:lpstr>
      <vt:lpstr>Which picture best represents your confidence in engaging students?</vt:lpstr>
      <vt:lpstr>Suitcase Mystery</vt:lpstr>
      <vt:lpstr>Suitcase Mystery</vt:lpstr>
      <vt:lpstr>Suitcase Mystery</vt:lpstr>
      <vt:lpstr>Suitcase Mystery</vt:lpstr>
      <vt:lpstr>PowerPoint Presentation</vt:lpstr>
      <vt:lpstr>Processing the  Mystery Suitcase Activity</vt:lpstr>
      <vt:lpstr>Defining Engagement  Section 1</vt:lpstr>
      <vt:lpstr>Defining Student Engagement</vt:lpstr>
      <vt:lpstr>Components of Engagement</vt:lpstr>
      <vt:lpstr>Student Response to Work</vt:lpstr>
      <vt:lpstr>Raising the Bar for Student Work</vt:lpstr>
      <vt:lpstr>PowerPoint Presentation</vt:lpstr>
      <vt:lpstr>Motivating Students  Leads to Engagement  Section 2</vt:lpstr>
      <vt:lpstr>Thinking About Motivation</vt:lpstr>
      <vt:lpstr>What Motivates Your Students?</vt:lpstr>
      <vt:lpstr>Motivating Students</vt:lpstr>
      <vt:lpstr>Motivating Students</vt:lpstr>
      <vt:lpstr>Igniting Student Engagement:  A Roadmap for Learning</vt:lpstr>
      <vt:lpstr>Motivation: Igniting Student Engagement</vt:lpstr>
      <vt:lpstr>John Hattie’s Concerns</vt:lpstr>
      <vt:lpstr>Identifying Qualities of Engagement  Section 3</vt:lpstr>
      <vt:lpstr>What does student engagement look and sound like?  How is engagement different from a classroom whose students are merely compliance?</vt:lpstr>
      <vt:lpstr>Students Who Are Engaged</vt:lpstr>
      <vt:lpstr>Dos &amp; Don’ts of Engagement</vt:lpstr>
      <vt:lpstr>Dos &amp; Don’ts of Engagement</vt:lpstr>
      <vt:lpstr>Students Who Are  Strategically Compliant</vt:lpstr>
      <vt:lpstr>PowerPoint Presentation</vt:lpstr>
      <vt:lpstr>Lesson Design Qualities</vt:lpstr>
      <vt:lpstr>PowerPoint Presentation</vt:lpstr>
      <vt:lpstr>PowerPoint Presentation</vt:lpstr>
      <vt:lpstr>Real-World Problem Solving: Finding Solutions Through Projects</vt:lpstr>
      <vt:lpstr>A Student-Centered Model of Blended Learning </vt:lpstr>
      <vt:lpstr>Engaging Design Qualities Goals</vt:lpstr>
      <vt:lpstr>Enhance Lessons Using Strategies for  Engaging Students Learners</vt:lpstr>
      <vt:lpstr>Strategies to Engage Students</vt:lpstr>
      <vt:lpstr>Strategies to Engage Students</vt:lpstr>
      <vt:lpstr>Student Engagement:  Resources Roundup</vt:lpstr>
      <vt:lpstr>Student Engagement  Digital Strategies</vt:lpstr>
      <vt:lpstr>Engaging Student Learners  Assessment and Reflection</vt:lpstr>
      <vt:lpstr>Revisiting: Guiding Questions</vt:lpstr>
      <vt:lpstr>Assess Your Learning</vt:lpstr>
      <vt:lpstr>Engaging Student Learners  Closing &amp; Next Steps</vt:lpstr>
      <vt:lpstr>Practice Profile</vt:lpstr>
      <vt:lpstr>Self-Assessment Practice Profile</vt:lpstr>
      <vt:lpstr>Next Steps: Action=Results</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Hidden Slide #1</dc:title>
  <dc:creator>Joe Steele</dc:creator>
  <cp:lastModifiedBy>Jodi Arnold</cp:lastModifiedBy>
  <cp:revision>207</cp:revision>
  <cp:lastPrinted>2017-05-14T19:03:04Z</cp:lastPrinted>
  <dcterms:modified xsi:type="dcterms:W3CDTF">2020-07-08T19:45:31Z</dcterms:modified>
</cp:coreProperties>
</file>