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img" ContentType="image/p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3"/>
  </p:notesMasterIdLst>
  <p:handoutMasterIdLst>
    <p:handoutMasterId r:id="rId64"/>
  </p:handoutMasterIdLst>
  <p:sldIdLst>
    <p:sldId id="295" r:id="rId2"/>
    <p:sldId id="510" r:id="rId3"/>
    <p:sldId id="345" r:id="rId4"/>
    <p:sldId id="501" r:id="rId5"/>
    <p:sldId id="507" r:id="rId6"/>
    <p:sldId id="438" r:id="rId7"/>
    <p:sldId id="265" r:id="rId8"/>
    <p:sldId id="518" r:id="rId9"/>
    <p:sldId id="375" r:id="rId10"/>
    <p:sldId id="463" r:id="rId11"/>
    <p:sldId id="464" r:id="rId12"/>
    <p:sldId id="465" r:id="rId13"/>
    <p:sldId id="508" r:id="rId14"/>
    <p:sldId id="474" r:id="rId15"/>
    <p:sldId id="502" r:id="rId16"/>
    <p:sldId id="475" r:id="rId17"/>
    <p:sldId id="476" r:id="rId18"/>
    <p:sldId id="477" r:id="rId19"/>
    <p:sldId id="478" r:id="rId20"/>
    <p:sldId id="479" r:id="rId21"/>
    <p:sldId id="404" r:id="rId22"/>
    <p:sldId id="467" r:id="rId23"/>
    <p:sldId id="511" r:id="rId24"/>
    <p:sldId id="468" r:id="rId25"/>
    <p:sldId id="470" r:id="rId26"/>
    <p:sldId id="466" r:id="rId27"/>
    <p:sldId id="469" r:id="rId28"/>
    <p:sldId id="471" r:id="rId29"/>
    <p:sldId id="480" r:id="rId30"/>
    <p:sldId id="472" r:id="rId31"/>
    <p:sldId id="305" r:id="rId32"/>
    <p:sldId id="481" r:id="rId33"/>
    <p:sldId id="483" r:id="rId34"/>
    <p:sldId id="482" r:id="rId35"/>
    <p:sldId id="484" r:id="rId36"/>
    <p:sldId id="494" r:id="rId37"/>
    <p:sldId id="485" r:id="rId38"/>
    <p:sldId id="486" r:id="rId39"/>
    <p:sldId id="495" r:id="rId40"/>
    <p:sldId id="487" r:id="rId41"/>
    <p:sldId id="488" r:id="rId42"/>
    <p:sldId id="489" r:id="rId43"/>
    <p:sldId id="490" r:id="rId44"/>
    <p:sldId id="491" r:id="rId45"/>
    <p:sldId id="492" r:id="rId46"/>
    <p:sldId id="496" r:id="rId47"/>
    <p:sldId id="498" r:id="rId48"/>
    <p:sldId id="503" r:id="rId49"/>
    <p:sldId id="504" r:id="rId50"/>
    <p:sldId id="509" r:id="rId51"/>
    <p:sldId id="505" r:id="rId52"/>
    <p:sldId id="506" r:id="rId53"/>
    <p:sldId id="513" r:id="rId54"/>
    <p:sldId id="512" r:id="rId55"/>
    <p:sldId id="514" r:id="rId56"/>
    <p:sldId id="515" r:id="rId57"/>
    <p:sldId id="291" r:id="rId58"/>
    <p:sldId id="499" r:id="rId59"/>
    <p:sldId id="516" r:id="rId60"/>
    <p:sldId id="437" r:id="rId61"/>
    <p:sldId id="500"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616EC61-03A7-48CC-9002-B83B75870FEC}">
          <p14:sldIdLst>
            <p14:sldId id="295"/>
            <p14:sldId id="510"/>
            <p14:sldId id="345"/>
            <p14:sldId id="501"/>
            <p14:sldId id="507"/>
            <p14:sldId id="438"/>
          </p14:sldIdLst>
        </p14:section>
        <p14:section name="Introduction" id="{413EEC27-1D73-4539-A9B3-B561D945E048}">
          <p14:sldIdLst>
            <p14:sldId id="265"/>
            <p14:sldId id="518"/>
            <p14:sldId id="375"/>
            <p14:sldId id="463"/>
            <p14:sldId id="464"/>
            <p14:sldId id="465"/>
            <p14:sldId id="508"/>
            <p14:sldId id="474"/>
            <p14:sldId id="502"/>
            <p14:sldId id="475"/>
            <p14:sldId id="476"/>
            <p14:sldId id="477"/>
            <p14:sldId id="478"/>
            <p14:sldId id="479"/>
          </p14:sldIdLst>
        </p14:section>
        <p14:section name="Key Concepts and Principles" id="{70E34210-228D-4CFC-B943-B88FE9E90609}">
          <p14:sldIdLst>
            <p14:sldId id="404"/>
            <p14:sldId id="467"/>
            <p14:sldId id="511"/>
            <p14:sldId id="468"/>
            <p14:sldId id="470"/>
            <p14:sldId id="466"/>
            <p14:sldId id="469"/>
            <p14:sldId id="471"/>
            <p14:sldId id="480"/>
            <p14:sldId id="472"/>
          </p14:sldIdLst>
        </p14:section>
        <p14:section name="Maximizing Impact" id="{EB142E12-1B7D-406D-898F-96F1368B2F55}">
          <p14:sldIdLst>
            <p14:sldId id="305"/>
            <p14:sldId id="481"/>
            <p14:sldId id="483"/>
            <p14:sldId id="482"/>
            <p14:sldId id="484"/>
            <p14:sldId id="494"/>
            <p14:sldId id="485"/>
            <p14:sldId id="486"/>
            <p14:sldId id="495"/>
            <p14:sldId id="487"/>
            <p14:sldId id="488"/>
            <p14:sldId id="489"/>
            <p14:sldId id="490"/>
            <p14:sldId id="491"/>
            <p14:sldId id="492"/>
            <p14:sldId id="496"/>
          </p14:sldIdLst>
        </p14:section>
        <p14:section name="Implementation" id="{A756ECD0-25D3-482E-A914-E19C267227DE}">
          <p14:sldIdLst>
            <p14:sldId id="498"/>
            <p14:sldId id="503"/>
            <p14:sldId id="504"/>
            <p14:sldId id="509"/>
            <p14:sldId id="505"/>
            <p14:sldId id="506"/>
            <p14:sldId id="513"/>
            <p14:sldId id="512"/>
            <p14:sldId id="514"/>
            <p14:sldId id="515"/>
          </p14:sldIdLst>
        </p14:section>
        <p14:section name="Closure" id="{F8DB1614-B804-46E1-9A40-D151F576A168}">
          <p14:sldIdLst>
            <p14:sldId id="291"/>
            <p14:sldId id="499"/>
            <p14:sldId id="516"/>
            <p14:sldId id="437"/>
            <p14:sldId id="5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E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3981" autoAdjust="0"/>
  </p:normalViewPr>
  <p:slideViewPr>
    <p:cSldViewPr>
      <p:cViewPr varScale="1">
        <p:scale>
          <a:sx n="77" d="100"/>
          <a:sy n="77" d="100"/>
        </p:scale>
        <p:origin x="1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146"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CB58B-7805-4CFD-B5AC-33E62C30B651}" type="doc">
      <dgm:prSet loTypeId="urn:microsoft.com/office/officeart/2005/8/layout/vList3" loCatId="picture" qsTypeId="urn:microsoft.com/office/officeart/2005/8/quickstyle/simple1" qsCatId="simple" csTypeId="urn:microsoft.com/office/officeart/2005/8/colors/accent1_2" csCatId="accent1" phldr="1"/>
      <dgm:spPr/>
    </dgm:pt>
    <dgm:pt modelId="{ACAF0D80-0337-4D96-BCC0-54A6AB381BF6}">
      <dgm:prSet phldrT="[Text]"/>
      <dgm:spPr/>
      <dgm:t>
        <a:bodyPr/>
        <a:lstStyle/>
        <a:p>
          <a:r>
            <a:rPr lang="en-US" dirty="0" smtClean="0"/>
            <a:t>I have no idea what I’m doing, but odds are I will get a few correct!</a:t>
          </a:r>
          <a:endParaRPr lang="en-US" dirty="0"/>
        </a:p>
      </dgm:t>
    </dgm:pt>
    <dgm:pt modelId="{336F67A9-02A9-40A2-883D-F60959EA863A}" type="parTrans" cxnId="{0F9116FF-68D2-4E3B-8BC0-F3E665EA1E3E}">
      <dgm:prSet/>
      <dgm:spPr/>
      <dgm:t>
        <a:bodyPr/>
        <a:lstStyle/>
        <a:p>
          <a:endParaRPr lang="en-US"/>
        </a:p>
      </dgm:t>
    </dgm:pt>
    <dgm:pt modelId="{8DA4F2A5-7C74-4039-894E-9F6CCB409C1D}" type="sibTrans" cxnId="{0F9116FF-68D2-4E3B-8BC0-F3E665EA1E3E}">
      <dgm:prSet/>
      <dgm:spPr/>
      <dgm:t>
        <a:bodyPr/>
        <a:lstStyle/>
        <a:p>
          <a:endParaRPr lang="en-US"/>
        </a:p>
      </dgm:t>
    </dgm:pt>
    <dgm:pt modelId="{B19985A0-1AB7-4F35-8146-87B9EF795116}">
      <dgm:prSet phldrT="[Text]"/>
      <dgm:spPr/>
      <dgm:t>
        <a:bodyPr/>
        <a:lstStyle/>
        <a:p>
          <a:r>
            <a:rPr lang="en-US" dirty="0" smtClean="0"/>
            <a:t>50-64% Correct </a:t>
          </a:r>
          <a:r>
            <a:rPr lang="en-US" dirty="0" smtClean="0">
              <a:solidFill>
                <a:srgbClr val="FF0000"/>
              </a:solidFill>
            </a:rPr>
            <a:t>(16-20/32)</a:t>
          </a:r>
          <a:endParaRPr lang="en-US" dirty="0">
            <a:solidFill>
              <a:srgbClr val="FF0000"/>
            </a:solidFill>
          </a:endParaRPr>
        </a:p>
      </dgm:t>
    </dgm:pt>
    <dgm:pt modelId="{736DBEDA-8D16-4552-8866-67367B6B064B}" type="parTrans" cxnId="{AA5150A6-24E6-492E-84B2-99EF2231DA87}">
      <dgm:prSet/>
      <dgm:spPr/>
      <dgm:t>
        <a:bodyPr/>
        <a:lstStyle/>
        <a:p>
          <a:endParaRPr lang="en-US"/>
        </a:p>
      </dgm:t>
    </dgm:pt>
    <dgm:pt modelId="{E631D205-7DF5-4A08-A8DC-534248D2B073}" type="sibTrans" cxnId="{AA5150A6-24E6-492E-84B2-99EF2231DA87}">
      <dgm:prSet/>
      <dgm:spPr/>
      <dgm:t>
        <a:bodyPr/>
        <a:lstStyle/>
        <a:p>
          <a:endParaRPr lang="en-US"/>
        </a:p>
      </dgm:t>
    </dgm:pt>
    <dgm:pt modelId="{C2B85E71-A03C-4FFD-9759-AAAB47EEFB45}">
      <dgm:prSet phldrT="[Text]"/>
      <dgm:spPr/>
      <dgm:t>
        <a:bodyPr/>
        <a:lstStyle/>
        <a:p>
          <a:r>
            <a:rPr lang="en-US" dirty="0" smtClean="0"/>
            <a:t>65-75% Correct </a:t>
          </a:r>
          <a:r>
            <a:rPr lang="en-US" dirty="0" smtClean="0">
              <a:solidFill>
                <a:srgbClr val="FF0000"/>
              </a:solidFill>
            </a:rPr>
            <a:t>(21-24/32)</a:t>
          </a:r>
          <a:endParaRPr lang="en-US" dirty="0">
            <a:solidFill>
              <a:srgbClr val="FF0000"/>
            </a:solidFill>
          </a:endParaRPr>
        </a:p>
      </dgm:t>
    </dgm:pt>
    <dgm:pt modelId="{934845E0-8D12-49E5-8922-698B48E07456}" type="parTrans" cxnId="{0E65E4D5-F938-4E9C-A5C7-84618AAA12E2}">
      <dgm:prSet/>
      <dgm:spPr/>
      <dgm:t>
        <a:bodyPr/>
        <a:lstStyle/>
        <a:p>
          <a:endParaRPr lang="en-US"/>
        </a:p>
      </dgm:t>
    </dgm:pt>
    <dgm:pt modelId="{A9EC8F1B-EDB4-40BE-907D-749005AE5C6F}" type="sibTrans" cxnId="{0E65E4D5-F938-4E9C-A5C7-84618AAA12E2}">
      <dgm:prSet/>
      <dgm:spPr/>
      <dgm:t>
        <a:bodyPr/>
        <a:lstStyle/>
        <a:p>
          <a:endParaRPr lang="en-US"/>
        </a:p>
      </dgm:t>
    </dgm:pt>
    <dgm:pt modelId="{B933535E-D088-47C0-B37F-8EF593C39C7F}">
      <dgm:prSet phldrT="[Text]"/>
      <dgm:spPr/>
      <dgm:t>
        <a:bodyPr/>
        <a:lstStyle/>
        <a:p>
          <a:r>
            <a:rPr lang="en-US" dirty="0" smtClean="0"/>
            <a:t>90-100% Correct </a:t>
          </a:r>
          <a:r>
            <a:rPr lang="en-US" dirty="0" smtClean="0">
              <a:solidFill>
                <a:srgbClr val="FF0000"/>
              </a:solidFill>
            </a:rPr>
            <a:t>(29-32/32)</a:t>
          </a:r>
          <a:endParaRPr lang="en-US" dirty="0">
            <a:solidFill>
              <a:srgbClr val="FF0000"/>
            </a:solidFill>
          </a:endParaRPr>
        </a:p>
      </dgm:t>
    </dgm:pt>
    <dgm:pt modelId="{579C3E1D-F10C-477D-A68B-9F6F1AFD704F}" type="parTrans" cxnId="{7E4DCE92-D010-4C41-9284-205178404FFF}">
      <dgm:prSet/>
      <dgm:spPr/>
      <dgm:t>
        <a:bodyPr/>
        <a:lstStyle/>
        <a:p>
          <a:endParaRPr lang="en-US"/>
        </a:p>
      </dgm:t>
    </dgm:pt>
    <dgm:pt modelId="{51A12D15-54F5-4397-81FB-7B2BC64BDA42}" type="sibTrans" cxnId="{7E4DCE92-D010-4C41-9284-205178404FFF}">
      <dgm:prSet/>
      <dgm:spPr/>
      <dgm:t>
        <a:bodyPr/>
        <a:lstStyle/>
        <a:p>
          <a:endParaRPr lang="en-US"/>
        </a:p>
      </dgm:t>
    </dgm:pt>
    <dgm:pt modelId="{1D6768F5-4E6E-42A6-95AA-9579A380D943}">
      <dgm:prSet phldrT="[Text]"/>
      <dgm:spPr/>
      <dgm:t>
        <a:bodyPr/>
        <a:lstStyle/>
        <a:p>
          <a:r>
            <a:rPr lang="en-US" dirty="0" smtClean="0"/>
            <a:t>76-89% Correct </a:t>
          </a:r>
          <a:r>
            <a:rPr lang="en-US" dirty="0" smtClean="0">
              <a:solidFill>
                <a:srgbClr val="FF0000"/>
              </a:solidFill>
            </a:rPr>
            <a:t>(25-28/32)</a:t>
          </a:r>
          <a:endParaRPr lang="en-US" dirty="0">
            <a:solidFill>
              <a:srgbClr val="FF0000"/>
            </a:solidFill>
          </a:endParaRPr>
        </a:p>
      </dgm:t>
    </dgm:pt>
    <dgm:pt modelId="{C551A561-6E88-43B1-A1FC-CFFFA9B65397}" type="parTrans" cxnId="{8D611437-A820-4161-9A01-F94A1F7F6BA5}">
      <dgm:prSet/>
      <dgm:spPr/>
      <dgm:t>
        <a:bodyPr/>
        <a:lstStyle/>
        <a:p>
          <a:endParaRPr lang="en-US"/>
        </a:p>
      </dgm:t>
    </dgm:pt>
    <dgm:pt modelId="{B4AC2C25-586C-46C0-A40A-0D1BF8586C2B}" type="sibTrans" cxnId="{8D611437-A820-4161-9A01-F94A1F7F6BA5}">
      <dgm:prSet/>
      <dgm:spPr/>
      <dgm:t>
        <a:bodyPr/>
        <a:lstStyle/>
        <a:p>
          <a:endParaRPr lang="en-US"/>
        </a:p>
      </dgm:t>
    </dgm:pt>
    <dgm:pt modelId="{CBCA506C-F4F6-4521-9B71-9E8B1BE5B240}" type="pres">
      <dgm:prSet presAssocID="{BBECB58B-7805-4CFD-B5AC-33E62C30B651}" presName="linearFlow" presStyleCnt="0">
        <dgm:presLayoutVars>
          <dgm:dir/>
          <dgm:resizeHandles val="exact"/>
        </dgm:presLayoutVars>
      </dgm:prSet>
      <dgm:spPr/>
    </dgm:pt>
    <dgm:pt modelId="{9DEE079D-BDA0-4691-9A35-E1A8B21D0861}" type="pres">
      <dgm:prSet presAssocID="{ACAF0D80-0337-4D96-BCC0-54A6AB381BF6}" presName="composite" presStyleCnt="0"/>
      <dgm:spPr/>
    </dgm:pt>
    <dgm:pt modelId="{9AE8987D-0555-49F5-B42A-EA282BB7381E}" type="pres">
      <dgm:prSet presAssocID="{ACAF0D80-0337-4D96-BCC0-54A6AB381BF6}" presName="imgShp" presStyleLbl="fgImgPlace1" presStyleIdx="0" presStyleCnt="5" custScaleX="55400" custScaleY="76262" custLinFactNeighborX="-29354"/>
      <dgm:spPr>
        <a:blipFill rotWithShape="1">
          <a:blip xmlns:r="http://schemas.openxmlformats.org/officeDocument/2006/relationships" r:embed="rId1"/>
          <a:stretch>
            <a:fillRect/>
          </a:stretch>
        </a:blipFill>
      </dgm:spPr>
    </dgm:pt>
    <dgm:pt modelId="{89DA9EAD-E457-4631-B0DA-E23EC4124466}" type="pres">
      <dgm:prSet presAssocID="{ACAF0D80-0337-4D96-BCC0-54A6AB381BF6}" presName="txShp" presStyleLbl="node1" presStyleIdx="0" presStyleCnt="5">
        <dgm:presLayoutVars>
          <dgm:bulletEnabled val="1"/>
        </dgm:presLayoutVars>
      </dgm:prSet>
      <dgm:spPr/>
      <dgm:t>
        <a:bodyPr/>
        <a:lstStyle/>
        <a:p>
          <a:endParaRPr lang="en-US"/>
        </a:p>
      </dgm:t>
    </dgm:pt>
    <dgm:pt modelId="{CE02898A-495E-4182-8BBC-CA6BBED031F4}" type="pres">
      <dgm:prSet presAssocID="{8DA4F2A5-7C74-4039-894E-9F6CCB409C1D}" presName="spacing" presStyleCnt="0"/>
      <dgm:spPr/>
    </dgm:pt>
    <dgm:pt modelId="{B31EB1B7-AA38-475E-A232-C5B79BF2AF1E}" type="pres">
      <dgm:prSet presAssocID="{B19985A0-1AB7-4F35-8146-87B9EF795116}" presName="composite" presStyleCnt="0"/>
      <dgm:spPr/>
    </dgm:pt>
    <dgm:pt modelId="{034AA9A8-2146-485D-8817-49C0D9F80FF2}" type="pres">
      <dgm:prSet presAssocID="{B19985A0-1AB7-4F35-8146-87B9EF795116}" presName="imgShp" presStyleLbl="fgImgPlace1" presStyleIdx="1" presStyleCnt="5" custScaleX="68902" custScaleY="78410" custLinFactNeighborX="-32730" custLinFactNeighborY="0"/>
      <dgm:spPr>
        <a:blipFill rotWithShape="1">
          <a:blip xmlns:r="http://schemas.openxmlformats.org/officeDocument/2006/relationships" r:embed="rId2"/>
          <a:stretch>
            <a:fillRect/>
          </a:stretch>
        </a:blipFill>
      </dgm:spPr>
    </dgm:pt>
    <dgm:pt modelId="{48483153-A475-48AA-A35F-FAE356260748}" type="pres">
      <dgm:prSet presAssocID="{B19985A0-1AB7-4F35-8146-87B9EF795116}" presName="txShp" presStyleLbl="node1" presStyleIdx="1" presStyleCnt="5">
        <dgm:presLayoutVars>
          <dgm:bulletEnabled val="1"/>
        </dgm:presLayoutVars>
      </dgm:prSet>
      <dgm:spPr/>
      <dgm:t>
        <a:bodyPr/>
        <a:lstStyle/>
        <a:p>
          <a:endParaRPr lang="en-US"/>
        </a:p>
      </dgm:t>
    </dgm:pt>
    <dgm:pt modelId="{A381FB15-B891-439C-A52E-CE153C098BB6}" type="pres">
      <dgm:prSet presAssocID="{E631D205-7DF5-4A08-A8DC-534248D2B073}" presName="spacing" presStyleCnt="0"/>
      <dgm:spPr/>
    </dgm:pt>
    <dgm:pt modelId="{9E93F91F-97F1-4240-8DCD-71BCFF00C929}" type="pres">
      <dgm:prSet presAssocID="{C2B85E71-A03C-4FFD-9759-AAAB47EEFB45}" presName="composite" presStyleCnt="0"/>
      <dgm:spPr/>
    </dgm:pt>
    <dgm:pt modelId="{D3DBCF19-CB52-4A78-BD8C-783FE902B853}" type="pres">
      <dgm:prSet presAssocID="{C2B85E71-A03C-4FFD-9759-AAAB47EEFB45}" presName="imgShp" presStyleLbl="fgImgPlace1" presStyleIdx="2" presStyleCnt="5" custScaleX="68902" custScaleY="69695" custLinFactNeighborX="-39480" custLinFactNeighborY="-6507"/>
      <dgm:spPr>
        <a:blipFill rotWithShape="1">
          <a:blip xmlns:r="http://schemas.openxmlformats.org/officeDocument/2006/relationships" r:embed="rId3"/>
          <a:stretch>
            <a:fillRect/>
          </a:stretch>
        </a:blipFill>
      </dgm:spPr>
    </dgm:pt>
    <dgm:pt modelId="{59B17ED9-BB06-4E89-9213-1E069478753C}" type="pres">
      <dgm:prSet presAssocID="{C2B85E71-A03C-4FFD-9759-AAAB47EEFB45}" presName="txShp" presStyleLbl="node1" presStyleIdx="2" presStyleCnt="5">
        <dgm:presLayoutVars>
          <dgm:bulletEnabled val="1"/>
        </dgm:presLayoutVars>
      </dgm:prSet>
      <dgm:spPr/>
      <dgm:t>
        <a:bodyPr/>
        <a:lstStyle/>
        <a:p>
          <a:endParaRPr lang="en-US"/>
        </a:p>
      </dgm:t>
    </dgm:pt>
    <dgm:pt modelId="{8BB0B356-353A-4345-BA74-B37089F80FA1}" type="pres">
      <dgm:prSet presAssocID="{A9EC8F1B-EDB4-40BE-907D-749005AE5C6F}" presName="spacing" presStyleCnt="0"/>
      <dgm:spPr/>
    </dgm:pt>
    <dgm:pt modelId="{79706868-6748-419A-B616-06888302E165}" type="pres">
      <dgm:prSet presAssocID="{1D6768F5-4E6E-42A6-95AA-9579A380D943}" presName="composite" presStyleCnt="0"/>
      <dgm:spPr/>
    </dgm:pt>
    <dgm:pt modelId="{5A967287-679C-48E4-8CC0-6B416974752D}" type="pres">
      <dgm:prSet presAssocID="{1D6768F5-4E6E-42A6-95AA-9579A380D943}" presName="imgShp" presStyleLbl="fgImgPlace1" presStyleIdx="3" presStyleCnt="5" custScaleX="76736" custScaleY="72564" custLinFactNeighborX="-49441" custLinFactNeighborY="-1056"/>
      <dgm:spPr>
        <a:blipFill rotWithShape="1">
          <a:blip xmlns:r="http://schemas.openxmlformats.org/officeDocument/2006/relationships" r:embed="rId4"/>
          <a:stretch>
            <a:fillRect/>
          </a:stretch>
        </a:blipFill>
      </dgm:spPr>
    </dgm:pt>
    <dgm:pt modelId="{9585952D-B498-4768-9E00-1DD5322F21FE}" type="pres">
      <dgm:prSet presAssocID="{1D6768F5-4E6E-42A6-95AA-9579A380D943}" presName="txShp" presStyleLbl="node1" presStyleIdx="3" presStyleCnt="5">
        <dgm:presLayoutVars>
          <dgm:bulletEnabled val="1"/>
        </dgm:presLayoutVars>
      </dgm:prSet>
      <dgm:spPr/>
      <dgm:t>
        <a:bodyPr/>
        <a:lstStyle/>
        <a:p>
          <a:endParaRPr lang="en-US"/>
        </a:p>
      </dgm:t>
    </dgm:pt>
    <dgm:pt modelId="{CF16483E-080C-460D-B13F-0416814863DB}" type="pres">
      <dgm:prSet presAssocID="{B4AC2C25-586C-46C0-A40A-0D1BF8586C2B}" presName="spacing" presStyleCnt="0"/>
      <dgm:spPr/>
    </dgm:pt>
    <dgm:pt modelId="{FCDF3BDF-FD14-4D04-9F08-5813AAE3BA23}" type="pres">
      <dgm:prSet presAssocID="{B933535E-D088-47C0-B37F-8EF593C39C7F}" presName="composite" presStyleCnt="0"/>
      <dgm:spPr/>
    </dgm:pt>
    <dgm:pt modelId="{5D922455-83EE-4C05-8627-258AA01F516E}" type="pres">
      <dgm:prSet presAssocID="{B933535E-D088-47C0-B37F-8EF593C39C7F}" presName="imgShp" presStyleLbl="fgImgPlace1" presStyleIdx="4" presStyleCnt="5" custScaleX="85483" custScaleY="89903" custLinFactNeighborX="-41438" custLinFactNeighborY="-6063"/>
      <dgm:spPr>
        <a:blipFill rotWithShape="1">
          <a:blip xmlns:r="http://schemas.openxmlformats.org/officeDocument/2006/relationships" r:embed="rId5"/>
          <a:stretch>
            <a:fillRect/>
          </a:stretch>
        </a:blipFill>
      </dgm:spPr>
    </dgm:pt>
    <dgm:pt modelId="{222B22A7-189D-45B6-B9B8-4F2E5FF591CA}" type="pres">
      <dgm:prSet presAssocID="{B933535E-D088-47C0-B37F-8EF593C39C7F}" presName="txShp" presStyleLbl="node1" presStyleIdx="4" presStyleCnt="5">
        <dgm:presLayoutVars>
          <dgm:bulletEnabled val="1"/>
        </dgm:presLayoutVars>
      </dgm:prSet>
      <dgm:spPr/>
      <dgm:t>
        <a:bodyPr/>
        <a:lstStyle/>
        <a:p>
          <a:endParaRPr lang="en-US"/>
        </a:p>
      </dgm:t>
    </dgm:pt>
  </dgm:ptLst>
  <dgm:cxnLst>
    <dgm:cxn modelId="{6AB9E634-E605-4386-BDE1-3614B1C0D2FE}" type="presOf" srcId="{1D6768F5-4E6E-42A6-95AA-9579A380D943}" destId="{9585952D-B498-4768-9E00-1DD5322F21FE}" srcOrd="0" destOrd="0" presId="urn:microsoft.com/office/officeart/2005/8/layout/vList3"/>
    <dgm:cxn modelId="{AA5150A6-24E6-492E-84B2-99EF2231DA87}" srcId="{BBECB58B-7805-4CFD-B5AC-33E62C30B651}" destId="{B19985A0-1AB7-4F35-8146-87B9EF795116}" srcOrd="1" destOrd="0" parTransId="{736DBEDA-8D16-4552-8866-67367B6B064B}" sibTransId="{E631D205-7DF5-4A08-A8DC-534248D2B073}"/>
    <dgm:cxn modelId="{CBFA409B-2675-4DD8-A2A9-AC7F24EAABBC}" type="presOf" srcId="{ACAF0D80-0337-4D96-BCC0-54A6AB381BF6}" destId="{89DA9EAD-E457-4631-B0DA-E23EC4124466}" srcOrd="0" destOrd="0" presId="urn:microsoft.com/office/officeart/2005/8/layout/vList3"/>
    <dgm:cxn modelId="{8D611437-A820-4161-9A01-F94A1F7F6BA5}" srcId="{BBECB58B-7805-4CFD-B5AC-33E62C30B651}" destId="{1D6768F5-4E6E-42A6-95AA-9579A380D943}" srcOrd="3" destOrd="0" parTransId="{C551A561-6E88-43B1-A1FC-CFFFA9B65397}" sibTransId="{B4AC2C25-586C-46C0-A40A-0D1BF8586C2B}"/>
    <dgm:cxn modelId="{0E65E4D5-F938-4E9C-A5C7-84618AAA12E2}" srcId="{BBECB58B-7805-4CFD-B5AC-33E62C30B651}" destId="{C2B85E71-A03C-4FFD-9759-AAAB47EEFB45}" srcOrd="2" destOrd="0" parTransId="{934845E0-8D12-49E5-8922-698B48E07456}" sibTransId="{A9EC8F1B-EDB4-40BE-907D-749005AE5C6F}"/>
    <dgm:cxn modelId="{3E51C9F4-FA39-4C1B-9799-C8C4CDC19119}" type="presOf" srcId="{B933535E-D088-47C0-B37F-8EF593C39C7F}" destId="{222B22A7-189D-45B6-B9B8-4F2E5FF591CA}" srcOrd="0" destOrd="0" presId="urn:microsoft.com/office/officeart/2005/8/layout/vList3"/>
    <dgm:cxn modelId="{12FA86F4-FF94-4168-9C6A-C28483C7ECB7}" type="presOf" srcId="{B19985A0-1AB7-4F35-8146-87B9EF795116}" destId="{48483153-A475-48AA-A35F-FAE356260748}" srcOrd="0" destOrd="0" presId="urn:microsoft.com/office/officeart/2005/8/layout/vList3"/>
    <dgm:cxn modelId="{7E4DCE92-D010-4C41-9284-205178404FFF}" srcId="{BBECB58B-7805-4CFD-B5AC-33E62C30B651}" destId="{B933535E-D088-47C0-B37F-8EF593C39C7F}" srcOrd="4" destOrd="0" parTransId="{579C3E1D-F10C-477D-A68B-9F6F1AFD704F}" sibTransId="{51A12D15-54F5-4397-81FB-7B2BC64BDA42}"/>
    <dgm:cxn modelId="{0F9116FF-68D2-4E3B-8BC0-F3E665EA1E3E}" srcId="{BBECB58B-7805-4CFD-B5AC-33E62C30B651}" destId="{ACAF0D80-0337-4D96-BCC0-54A6AB381BF6}" srcOrd="0" destOrd="0" parTransId="{336F67A9-02A9-40A2-883D-F60959EA863A}" sibTransId="{8DA4F2A5-7C74-4039-894E-9F6CCB409C1D}"/>
    <dgm:cxn modelId="{57A9C4B7-4EE5-43D1-AC23-05867BED608E}" type="presOf" srcId="{C2B85E71-A03C-4FFD-9759-AAAB47EEFB45}" destId="{59B17ED9-BB06-4E89-9213-1E069478753C}" srcOrd="0" destOrd="0" presId="urn:microsoft.com/office/officeart/2005/8/layout/vList3"/>
    <dgm:cxn modelId="{9F642555-A081-4CE1-8EB3-328D6C17ACDD}" type="presOf" srcId="{BBECB58B-7805-4CFD-B5AC-33E62C30B651}" destId="{CBCA506C-F4F6-4521-9B71-9E8B1BE5B240}" srcOrd="0" destOrd="0" presId="urn:microsoft.com/office/officeart/2005/8/layout/vList3"/>
    <dgm:cxn modelId="{1C5D9B3F-6367-4899-A02F-7630EB55D373}" type="presParOf" srcId="{CBCA506C-F4F6-4521-9B71-9E8B1BE5B240}" destId="{9DEE079D-BDA0-4691-9A35-E1A8B21D0861}" srcOrd="0" destOrd="0" presId="urn:microsoft.com/office/officeart/2005/8/layout/vList3"/>
    <dgm:cxn modelId="{FDCFC02B-BF05-465D-94E0-BFD5E2614B03}" type="presParOf" srcId="{9DEE079D-BDA0-4691-9A35-E1A8B21D0861}" destId="{9AE8987D-0555-49F5-B42A-EA282BB7381E}" srcOrd="0" destOrd="0" presId="urn:microsoft.com/office/officeart/2005/8/layout/vList3"/>
    <dgm:cxn modelId="{51BA71A1-0C37-468F-A128-07DBB07D6721}" type="presParOf" srcId="{9DEE079D-BDA0-4691-9A35-E1A8B21D0861}" destId="{89DA9EAD-E457-4631-B0DA-E23EC4124466}" srcOrd="1" destOrd="0" presId="urn:microsoft.com/office/officeart/2005/8/layout/vList3"/>
    <dgm:cxn modelId="{D17795D8-0CE5-4DB5-B8E2-5489603443D0}" type="presParOf" srcId="{CBCA506C-F4F6-4521-9B71-9E8B1BE5B240}" destId="{CE02898A-495E-4182-8BBC-CA6BBED031F4}" srcOrd="1" destOrd="0" presId="urn:microsoft.com/office/officeart/2005/8/layout/vList3"/>
    <dgm:cxn modelId="{DCE40FB2-40C6-4581-A89A-5C591FDD4D87}" type="presParOf" srcId="{CBCA506C-F4F6-4521-9B71-9E8B1BE5B240}" destId="{B31EB1B7-AA38-475E-A232-C5B79BF2AF1E}" srcOrd="2" destOrd="0" presId="urn:microsoft.com/office/officeart/2005/8/layout/vList3"/>
    <dgm:cxn modelId="{E6DEAC66-3DF2-467B-9EC9-23A5D7FBABB8}" type="presParOf" srcId="{B31EB1B7-AA38-475E-A232-C5B79BF2AF1E}" destId="{034AA9A8-2146-485D-8817-49C0D9F80FF2}" srcOrd="0" destOrd="0" presId="urn:microsoft.com/office/officeart/2005/8/layout/vList3"/>
    <dgm:cxn modelId="{93D3E834-8CFF-4E46-95C8-5C561455D7AD}" type="presParOf" srcId="{B31EB1B7-AA38-475E-A232-C5B79BF2AF1E}" destId="{48483153-A475-48AA-A35F-FAE356260748}" srcOrd="1" destOrd="0" presId="urn:microsoft.com/office/officeart/2005/8/layout/vList3"/>
    <dgm:cxn modelId="{E84C47D9-BB72-41A9-A111-B4C009F76924}" type="presParOf" srcId="{CBCA506C-F4F6-4521-9B71-9E8B1BE5B240}" destId="{A381FB15-B891-439C-A52E-CE153C098BB6}" srcOrd="3" destOrd="0" presId="urn:microsoft.com/office/officeart/2005/8/layout/vList3"/>
    <dgm:cxn modelId="{ECAC2B25-AD0A-4D2D-B65A-7FB098F88C75}" type="presParOf" srcId="{CBCA506C-F4F6-4521-9B71-9E8B1BE5B240}" destId="{9E93F91F-97F1-4240-8DCD-71BCFF00C929}" srcOrd="4" destOrd="0" presId="urn:microsoft.com/office/officeart/2005/8/layout/vList3"/>
    <dgm:cxn modelId="{16A2587A-383B-42C2-8CE1-A35BB1D1DC4E}" type="presParOf" srcId="{9E93F91F-97F1-4240-8DCD-71BCFF00C929}" destId="{D3DBCF19-CB52-4A78-BD8C-783FE902B853}" srcOrd="0" destOrd="0" presId="urn:microsoft.com/office/officeart/2005/8/layout/vList3"/>
    <dgm:cxn modelId="{66740190-75D9-4755-90E6-B64730E446F9}" type="presParOf" srcId="{9E93F91F-97F1-4240-8DCD-71BCFF00C929}" destId="{59B17ED9-BB06-4E89-9213-1E069478753C}" srcOrd="1" destOrd="0" presId="urn:microsoft.com/office/officeart/2005/8/layout/vList3"/>
    <dgm:cxn modelId="{50C061AE-7520-40DE-95E9-6833AD11FB6A}" type="presParOf" srcId="{CBCA506C-F4F6-4521-9B71-9E8B1BE5B240}" destId="{8BB0B356-353A-4345-BA74-B37089F80FA1}" srcOrd="5" destOrd="0" presId="urn:microsoft.com/office/officeart/2005/8/layout/vList3"/>
    <dgm:cxn modelId="{AFFC3D23-9E88-4B68-9F43-B113AC36ECD1}" type="presParOf" srcId="{CBCA506C-F4F6-4521-9B71-9E8B1BE5B240}" destId="{79706868-6748-419A-B616-06888302E165}" srcOrd="6" destOrd="0" presId="urn:microsoft.com/office/officeart/2005/8/layout/vList3"/>
    <dgm:cxn modelId="{A3023282-0548-4706-90B4-292DE8CD1463}" type="presParOf" srcId="{79706868-6748-419A-B616-06888302E165}" destId="{5A967287-679C-48E4-8CC0-6B416974752D}" srcOrd="0" destOrd="0" presId="urn:microsoft.com/office/officeart/2005/8/layout/vList3"/>
    <dgm:cxn modelId="{E2C3EFBA-A0F4-4081-B9A8-969AE75497CA}" type="presParOf" srcId="{79706868-6748-419A-B616-06888302E165}" destId="{9585952D-B498-4768-9E00-1DD5322F21FE}" srcOrd="1" destOrd="0" presId="urn:microsoft.com/office/officeart/2005/8/layout/vList3"/>
    <dgm:cxn modelId="{7C5F5B92-F90D-4005-A797-49CA2B52F5B6}" type="presParOf" srcId="{CBCA506C-F4F6-4521-9B71-9E8B1BE5B240}" destId="{CF16483E-080C-460D-B13F-0416814863DB}" srcOrd="7" destOrd="0" presId="urn:microsoft.com/office/officeart/2005/8/layout/vList3"/>
    <dgm:cxn modelId="{108E2DA1-155D-433C-89E4-A5DB03D9006F}" type="presParOf" srcId="{CBCA506C-F4F6-4521-9B71-9E8B1BE5B240}" destId="{FCDF3BDF-FD14-4D04-9F08-5813AAE3BA23}" srcOrd="8" destOrd="0" presId="urn:microsoft.com/office/officeart/2005/8/layout/vList3"/>
    <dgm:cxn modelId="{3C8BACF9-BCD7-40B7-A065-584D9B9F8A1D}" type="presParOf" srcId="{FCDF3BDF-FD14-4D04-9F08-5813AAE3BA23}" destId="{5D922455-83EE-4C05-8627-258AA01F516E}" srcOrd="0" destOrd="0" presId="urn:microsoft.com/office/officeart/2005/8/layout/vList3"/>
    <dgm:cxn modelId="{2D3762C9-0A85-43FF-9D7E-B68BF419AE96}" type="presParOf" srcId="{FCDF3BDF-FD14-4D04-9F08-5813AAE3BA23}" destId="{222B22A7-189D-45B6-B9B8-4F2E5FF591C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8B445-FBB2-4CC0-8D8F-058DAC696E53}"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71598995-AC3D-48A7-AE42-3D166483E79D}">
      <dgm:prSet phldrT="[Text]"/>
      <dgm:spPr/>
      <dgm:t>
        <a:bodyPr/>
        <a:lstStyle/>
        <a:p>
          <a:pPr algn="l"/>
          <a:r>
            <a:rPr lang="en-US" dirty="0" smtClean="0"/>
            <a:t>5</a:t>
          </a:r>
          <a:endParaRPr lang="en-US" dirty="0"/>
        </a:p>
      </dgm:t>
    </dgm:pt>
    <dgm:pt modelId="{777934F3-80E7-401D-9A70-0ECEC5DD7DC1}" type="parTrans" cxnId="{7F6B6027-AF17-48B6-9299-397FD34DF9B4}">
      <dgm:prSet/>
      <dgm:spPr/>
      <dgm:t>
        <a:bodyPr/>
        <a:lstStyle/>
        <a:p>
          <a:endParaRPr lang="en-US"/>
        </a:p>
      </dgm:t>
    </dgm:pt>
    <dgm:pt modelId="{A97B8F33-D04C-48EA-A589-8BFBD1E712D2}" type="sibTrans" cxnId="{7F6B6027-AF17-48B6-9299-397FD34DF9B4}">
      <dgm:prSet/>
      <dgm:spPr/>
      <dgm:t>
        <a:bodyPr/>
        <a:lstStyle/>
        <a:p>
          <a:endParaRPr lang="en-US"/>
        </a:p>
      </dgm:t>
    </dgm:pt>
    <dgm:pt modelId="{8BE48098-9A83-4357-B3FC-06B398418EAC}">
      <dgm:prSet phldrT="[Text]"/>
      <dgm:spPr/>
      <dgm:t>
        <a:bodyPr/>
        <a:lstStyle/>
        <a:p>
          <a:r>
            <a:rPr lang="en-US" dirty="0" smtClean="0"/>
            <a:t>1</a:t>
          </a:r>
          <a:endParaRPr lang="en-US" dirty="0"/>
        </a:p>
      </dgm:t>
    </dgm:pt>
    <dgm:pt modelId="{45334FB4-8B8F-48B8-9B00-7C652160B040}" type="parTrans" cxnId="{0090B088-86AB-4C3B-83F9-F4F8AF6C6DCF}">
      <dgm:prSet/>
      <dgm:spPr/>
      <dgm:t>
        <a:bodyPr/>
        <a:lstStyle/>
        <a:p>
          <a:endParaRPr lang="en-US"/>
        </a:p>
      </dgm:t>
    </dgm:pt>
    <dgm:pt modelId="{8E1A1F93-96A5-488E-B3D0-14C87B6C0613}" type="sibTrans" cxnId="{0090B088-86AB-4C3B-83F9-F4F8AF6C6DCF}">
      <dgm:prSet/>
      <dgm:spPr/>
      <dgm:t>
        <a:bodyPr/>
        <a:lstStyle/>
        <a:p>
          <a:endParaRPr lang="en-US"/>
        </a:p>
      </dgm:t>
    </dgm:pt>
    <dgm:pt modelId="{F1BC62F5-9155-4250-A5FF-B9ADEE9C4401}">
      <dgm:prSet phldrT="[Text]"/>
      <dgm:spPr/>
      <dgm:t>
        <a:bodyPr/>
        <a:lstStyle/>
        <a:p>
          <a:pPr algn="l"/>
          <a:r>
            <a:rPr lang="en-US" dirty="0" smtClean="0"/>
            <a:t>4</a:t>
          </a:r>
          <a:endParaRPr lang="en-US" dirty="0"/>
        </a:p>
      </dgm:t>
    </dgm:pt>
    <dgm:pt modelId="{40C9B6CB-332C-44E0-A9D8-9C3E7D6E3FF4}" type="parTrans" cxnId="{39114A88-7136-45F9-BBFD-4145164E32E0}">
      <dgm:prSet/>
      <dgm:spPr/>
      <dgm:t>
        <a:bodyPr/>
        <a:lstStyle/>
        <a:p>
          <a:endParaRPr lang="en-US"/>
        </a:p>
      </dgm:t>
    </dgm:pt>
    <dgm:pt modelId="{5DEF859A-A528-4419-A825-DE7E523A92C6}" type="sibTrans" cxnId="{39114A88-7136-45F9-BBFD-4145164E32E0}">
      <dgm:prSet/>
      <dgm:spPr/>
      <dgm:t>
        <a:bodyPr/>
        <a:lstStyle/>
        <a:p>
          <a:endParaRPr lang="en-US"/>
        </a:p>
      </dgm:t>
    </dgm:pt>
    <dgm:pt modelId="{506B6D28-7B83-402D-A9A1-A18E00D866D5}">
      <dgm:prSet phldrT="[Text]"/>
      <dgm:spPr/>
      <dgm:t>
        <a:bodyPr/>
        <a:lstStyle/>
        <a:p>
          <a:pPr algn="l"/>
          <a:r>
            <a:rPr lang="en-US" dirty="0" smtClean="0"/>
            <a:t>3</a:t>
          </a:r>
          <a:endParaRPr lang="en-US" dirty="0"/>
        </a:p>
      </dgm:t>
    </dgm:pt>
    <dgm:pt modelId="{3E98FB8A-7F3B-4089-B0DE-3570FA32F5E0}" type="parTrans" cxnId="{D7281834-F877-4796-83EE-94D76B89B52B}">
      <dgm:prSet/>
      <dgm:spPr/>
      <dgm:t>
        <a:bodyPr/>
        <a:lstStyle/>
        <a:p>
          <a:endParaRPr lang="en-US"/>
        </a:p>
      </dgm:t>
    </dgm:pt>
    <dgm:pt modelId="{0A4447C9-D308-42C1-84CF-EC556345F41A}" type="sibTrans" cxnId="{D7281834-F877-4796-83EE-94D76B89B52B}">
      <dgm:prSet/>
      <dgm:spPr/>
      <dgm:t>
        <a:bodyPr/>
        <a:lstStyle/>
        <a:p>
          <a:endParaRPr lang="en-US"/>
        </a:p>
      </dgm:t>
    </dgm:pt>
    <dgm:pt modelId="{F73412FF-4164-4895-9FAE-16FD06C02BA3}">
      <dgm:prSet phldrT="[Text]"/>
      <dgm:spPr/>
      <dgm:t>
        <a:bodyPr/>
        <a:lstStyle/>
        <a:p>
          <a:pPr algn="l"/>
          <a:r>
            <a:rPr lang="en-US" dirty="0" smtClean="0"/>
            <a:t>2</a:t>
          </a:r>
          <a:endParaRPr lang="en-US" dirty="0"/>
        </a:p>
      </dgm:t>
    </dgm:pt>
    <dgm:pt modelId="{3CFD5E50-C0FC-41CE-9E0A-3DAAA630CEA5}" type="parTrans" cxnId="{F9C4463C-2A41-4B87-B130-C34B5EDA5481}">
      <dgm:prSet/>
      <dgm:spPr/>
      <dgm:t>
        <a:bodyPr/>
        <a:lstStyle/>
        <a:p>
          <a:endParaRPr lang="en-US"/>
        </a:p>
      </dgm:t>
    </dgm:pt>
    <dgm:pt modelId="{4ED5D853-5B34-4747-9AEB-D397C36187F7}" type="sibTrans" cxnId="{F9C4463C-2A41-4B87-B130-C34B5EDA5481}">
      <dgm:prSet/>
      <dgm:spPr/>
      <dgm:t>
        <a:bodyPr/>
        <a:lstStyle/>
        <a:p>
          <a:endParaRPr lang="en-US"/>
        </a:p>
      </dgm:t>
    </dgm:pt>
    <dgm:pt modelId="{38D2AAD9-04C5-4B17-9D37-51A2CC2A6A53}" type="pres">
      <dgm:prSet presAssocID="{D878B445-FBB2-4CC0-8D8F-058DAC696E53}" presName="Name0" presStyleCnt="0">
        <dgm:presLayoutVars>
          <dgm:dir/>
          <dgm:resizeHandles val="exact"/>
        </dgm:presLayoutVars>
      </dgm:prSet>
      <dgm:spPr/>
      <dgm:t>
        <a:bodyPr/>
        <a:lstStyle/>
        <a:p>
          <a:endParaRPr lang="en-US"/>
        </a:p>
      </dgm:t>
    </dgm:pt>
    <dgm:pt modelId="{39923AC4-C09E-46E4-AFD2-CBC1A56EF2BD}" type="pres">
      <dgm:prSet presAssocID="{D878B445-FBB2-4CC0-8D8F-058DAC696E53}" presName="arrow" presStyleLbl="bgShp" presStyleIdx="0" presStyleCnt="1" custLinFactNeighborX="-547" custLinFactNeighborY="73478"/>
      <dgm:sp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outerShdw blurRad="177800" dist="215900" dir="5400000" algn="t" rotWithShape="0">
            <a:prstClr val="black">
              <a:alpha val="40000"/>
            </a:prstClr>
          </a:outerShdw>
        </a:effectLst>
        <a:scene3d>
          <a:camera prst="orthographicFront"/>
          <a:lightRig rig="threePt" dir="t"/>
        </a:scene3d>
        <a:sp3d>
          <a:bevelT w="114300" prst="artDeco"/>
        </a:sp3d>
      </dgm:spPr>
    </dgm:pt>
    <dgm:pt modelId="{14D9098E-10D0-4121-8867-96F545416C47}" type="pres">
      <dgm:prSet presAssocID="{D878B445-FBB2-4CC0-8D8F-058DAC696E53}" presName="points" presStyleCnt="0"/>
      <dgm:spPr/>
    </dgm:pt>
    <dgm:pt modelId="{B7356EE2-1C9C-4797-B8DB-275D42FACA11}" type="pres">
      <dgm:prSet presAssocID="{71598995-AC3D-48A7-AE42-3D166483E79D}" presName="compositeA" presStyleCnt="0"/>
      <dgm:spPr/>
    </dgm:pt>
    <dgm:pt modelId="{4D92CCCA-56F8-4540-A688-59C67A801FF5}" type="pres">
      <dgm:prSet presAssocID="{71598995-AC3D-48A7-AE42-3D166483E79D}" presName="textA" presStyleLbl="revTx" presStyleIdx="0" presStyleCnt="5" custLinFactY="9818" custLinFactNeighborX="-3391" custLinFactNeighborY="100000">
        <dgm:presLayoutVars>
          <dgm:bulletEnabled val="1"/>
        </dgm:presLayoutVars>
      </dgm:prSet>
      <dgm:spPr/>
      <dgm:t>
        <a:bodyPr/>
        <a:lstStyle/>
        <a:p>
          <a:endParaRPr lang="en-US"/>
        </a:p>
      </dgm:t>
    </dgm:pt>
    <dgm:pt modelId="{0C29CA1D-E2C5-472B-86F0-991624AF93BA}" type="pres">
      <dgm:prSet presAssocID="{71598995-AC3D-48A7-AE42-3D166483E79D}" presName="circleA" presStyleLbl="node1" presStyleIdx="0" presStyleCnt="5" custLinFactX="1070336" custLinFactNeighborX="1100000" custLinFactNeighborY="-41657"/>
      <dgm:spPr>
        <a:solidFill>
          <a:srgbClr val="FF0000"/>
        </a:solidFill>
      </dgm:spPr>
    </dgm:pt>
    <dgm:pt modelId="{24E5510D-B84A-45AF-BDA9-9B5A6F884DE2}" type="pres">
      <dgm:prSet presAssocID="{71598995-AC3D-48A7-AE42-3D166483E79D}" presName="spaceA" presStyleCnt="0"/>
      <dgm:spPr/>
    </dgm:pt>
    <dgm:pt modelId="{D528A8F7-862B-410B-8363-1F5239352C6C}" type="pres">
      <dgm:prSet presAssocID="{A97B8F33-D04C-48EA-A589-8BFBD1E712D2}" presName="space" presStyleCnt="0"/>
      <dgm:spPr/>
    </dgm:pt>
    <dgm:pt modelId="{086793E8-03B5-4261-B1D7-4F25F89E4FB5}" type="pres">
      <dgm:prSet presAssocID="{F1BC62F5-9155-4250-A5FF-B9ADEE9C4401}" presName="compositeB" presStyleCnt="0"/>
      <dgm:spPr/>
    </dgm:pt>
    <dgm:pt modelId="{382BBD59-3FE3-44BA-986B-0BAB354CE635}" type="pres">
      <dgm:prSet presAssocID="{F1BC62F5-9155-4250-A5FF-B9ADEE9C4401}" presName="textB" presStyleLbl="revTx" presStyleIdx="1" presStyleCnt="5" custLinFactNeighborX="-882" custLinFactNeighborY="-40182">
        <dgm:presLayoutVars>
          <dgm:bulletEnabled val="1"/>
        </dgm:presLayoutVars>
      </dgm:prSet>
      <dgm:spPr/>
      <dgm:t>
        <a:bodyPr/>
        <a:lstStyle/>
        <a:p>
          <a:endParaRPr lang="en-US"/>
        </a:p>
      </dgm:t>
    </dgm:pt>
    <dgm:pt modelId="{094A76AB-3E60-4280-87A1-BFB916036DDA}" type="pres">
      <dgm:prSet presAssocID="{F1BC62F5-9155-4250-A5FF-B9ADEE9C4401}" presName="circleB" presStyleLbl="node1" presStyleIdx="1" presStyleCnt="5" custLinFactX="-300000" custLinFactNeighborX="-306013" custLinFactNeighborY="-41657"/>
      <dgm:spPr/>
    </dgm:pt>
    <dgm:pt modelId="{385C1584-1933-463F-BF83-7AB2DA7F6B09}" type="pres">
      <dgm:prSet presAssocID="{F1BC62F5-9155-4250-A5FF-B9ADEE9C4401}" presName="spaceB" presStyleCnt="0"/>
      <dgm:spPr/>
    </dgm:pt>
    <dgm:pt modelId="{EBA0A707-63EC-4C13-9F80-9A1B62F1C3EE}" type="pres">
      <dgm:prSet presAssocID="{5DEF859A-A528-4419-A825-DE7E523A92C6}" presName="space" presStyleCnt="0"/>
      <dgm:spPr/>
    </dgm:pt>
    <dgm:pt modelId="{A7CC5D19-3BE3-442E-BA6E-FAD1A7747F02}" type="pres">
      <dgm:prSet presAssocID="{506B6D28-7B83-402D-A9A1-A18E00D866D5}" presName="compositeA" presStyleCnt="0"/>
      <dgm:spPr/>
    </dgm:pt>
    <dgm:pt modelId="{9D2D82CC-C14A-48F6-85F9-75810320AFA1}" type="pres">
      <dgm:prSet presAssocID="{506B6D28-7B83-402D-A9A1-A18E00D866D5}" presName="textA" presStyleLbl="revTx" presStyleIdx="2" presStyleCnt="5" custLinFactY="9818" custLinFactNeighborX="7952" custLinFactNeighborY="100000">
        <dgm:presLayoutVars>
          <dgm:bulletEnabled val="1"/>
        </dgm:presLayoutVars>
      </dgm:prSet>
      <dgm:spPr/>
      <dgm:t>
        <a:bodyPr/>
        <a:lstStyle/>
        <a:p>
          <a:endParaRPr lang="en-US"/>
        </a:p>
      </dgm:t>
    </dgm:pt>
    <dgm:pt modelId="{8FDBA4CD-EE04-4FC9-A533-7394FE39F7E7}" type="pres">
      <dgm:prSet presAssocID="{506B6D28-7B83-402D-A9A1-A18E00D866D5}" presName="circleA" presStyleLbl="node1" presStyleIdx="2" presStyleCnt="5" custLinFactX="-300000" custLinFactNeighborX="-319556" custLinFactNeighborY="-41657"/>
      <dgm:spPr/>
    </dgm:pt>
    <dgm:pt modelId="{66D36DD0-3BDD-4803-BBC9-18008B374B97}" type="pres">
      <dgm:prSet presAssocID="{506B6D28-7B83-402D-A9A1-A18E00D866D5}" presName="spaceA" presStyleCnt="0"/>
      <dgm:spPr/>
    </dgm:pt>
    <dgm:pt modelId="{A7644BAA-75A7-4F4F-880B-B09E12D613A2}" type="pres">
      <dgm:prSet presAssocID="{0A4447C9-D308-42C1-84CF-EC556345F41A}" presName="space" presStyleCnt="0"/>
      <dgm:spPr/>
    </dgm:pt>
    <dgm:pt modelId="{EBACE4B6-BA40-4DBC-B91A-3410BBB1633A}" type="pres">
      <dgm:prSet presAssocID="{F73412FF-4164-4895-9FAE-16FD06C02BA3}" presName="compositeB" presStyleCnt="0"/>
      <dgm:spPr/>
    </dgm:pt>
    <dgm:pt modelId="{AA660561-CCE0-4104-9E88-58C00F6C42B0}" type="pres">
      <dgm:prSet presAssocID="{F73412FF-4164-4895-9FAE-16FD06C02BA3}" presName="textB" presStyleLbl="revTx" presStyleIdx="3" presStyleCnt="5" custLinFactNeighborX="29433" custLinFactNeighborY="-40182">
        <dgm:presLayoutVars>
          <dgm:bulletEnabled val="1"/>
        </dgm:presLayoutVars>
      </dgm:prSet>
      <dgm:spPr/>
      <dgm:t>
        <a:bodyPr/>
        <a:lstStyle/>
        <a:p>
          <a:endParaRPr lang="en-US"/>
        </a:p>
      </dgm:t>
    </dgm:pt>
    <dgm:pt modelId="{6EAEE510-2E0B-482F-BDD9-EF40EA4F6891}" type="pres">
      <dgm:prSet presAssocID="{F73412FF-4164-4895-9FAE-16FD06C02BA3}" presName="circleB" presStyleLbl="node1" presStyleIdx="3" presStyleCnt="5" custLinFactX="-276357" custLinFactNeighborX="-300000" custLinFactNeighborY="-41657"/>
      <dgm:spPr/>
    </dgm:pt>
    <dgm:pt modelId="{D8E0E86F-34AE-4510-BC9E-D759BC87251E}" type="pres">
      <dgm:prSet presAssocID="{F73412FF-4164-4895-9FAE-16FD06C02BA3}" presName="spaceB" presStyleCnt="0"/>
      <dgm:spPr/>
    </dgm:pt>
    <dgm:pt modelId="{9D7CA5C7-CFC7-4BFF-88CD-91AA31C0EAA2}" type="pres">
      <dgm:prSet presAssocID="{4ED5D853-5B34-4747-9AEB-D397C36187F7}" presName="space" presStyleCnt="0"/>
      <dgm:spPr/>
    </dgm:pt>
    <dgm:pt modelId="{2B187C93-0736-4327-AA7C-C3800A55E4FE}" type="pres">
      <dgm:prSet presAssocID="{8BE48098-9A83-4357-B3FC-06B398418EAC}" presName="compositeA" presStyleCnt="0"/>
      <dgm:spPr/>
    </dgm:pt>
    <dgm:pt modelId="{77B9405B-E1CD-4A55-9BE9-28B39B049D53}" type="pres">
      <dgm:prSet presAssocID="{8BE48098-9A83-4357-B3FC-06B398418EAC}" presName="textA" presStyleLbl="revTx" presStyleIdx="4" presStyleCnt="5" custLinFactY="9818" custLinFactNeighborX="25618" custLinFactNeighborY="100000">
        <dgm:presLayoutVars>
          <dgm:bulletEnabled val="1"/>
        </dgm:presLayoutVars>
      </dgm:prSet>
      <dgm:spPr/>
      <dgm:t>
        <a:bodyPr/>
        <a:lstStyle/>
        <a:p>
          <a:endParaRPr lang="en-US"/>
        </a:p>
      </dgm:t>
    </dgm:pt>
    <dgm:pt modelId="{52EE3572-1951-432F-93CA-D937CA3A52B6}" type="pres">
      <dgm:prSet presAssocID="{8BE48098-9A83-4357-B3FC-06B398418EAC}" presName="circleA" presStyleLbl="node1" presStyleIdx="4" presStyleCnt="5" custLinFactX="-200000" custLinFactNeighborX="-271302" custLinFactNeighborY="-41657"/>
      <dgm:spPr>
        <a:solidFill>
          <a:srgbClr val="F8F200"/>
        </a:solidFill>
      </dgm:spPr>
    </dgm:pt>
    <dgm:pt modelId="{61C7D4DB-C4F4-4F55-987F-FC3B0582275B}" type="pres">
      <dgm:prSet presAssocID="{8BE48098-9A83-4357-B3FC-06B398418EAC}" presName="spaceA" presStyleCnt="0"/>
      <dgm:spPr/>
    </dgm:pt>
  </dgm:ptLst>
  <dgm:cxnLst>
    <dgm:cxn modelId="{39114A88-7136-45F9-BBFD-4145164E32E0}" srcId="{D878B445-FBB2-4CC0-8D8F-058DAC696E53}" destId="{F1BC62F5-9155-4250-A5FF-B9ADEE9C4401}" srcOrd="1" destOrd="0" parTransId="{40C9B6CB-332C-44E0-A9D8-9C3E7D6E3FF4}" sibTransId="{5DEF859A-A528-4419-A825-DE7E523A92C6}"/>
    <dgm:cxn modelId="{8CA1218C-4DEB-4C86-A252-77F3ECE204BA}" type="presOf" srcId="{506B6D28-7B83-402D-A9A1-A18E00D866D5}" destId="{9D2D82CC-C14A-48F6-85F9-75810320AFA1}" srcOrd="0" destOrd="0" presId="urn:microsoft.com/office/officeart/2005/8/layout/hProcess11"/>
    <dgm:cxn modelId="{6ADD7216-F88D-4C80-9835-622EC2A0921C}" type="presOf" srcId="{8BE48098-9A83-4357-B3FC-06B398418EAC}" destId="{77B9405B-E1CD-4A55-9BE9-28B39B049D53}" srcOrd="0" destOrd="0" presId="urn:microsoft.com/office/officeart/2005/8/layout/hProcess11"/>
    <dgm:cxn modelId="{2ECD52F0-7402-4CF0-AE73-03AE213BC51A}" type="presOf" srcId="{D878B445-FBB2-4CC0-8D8F-058DAC696E53}" destId="{38D2AAD9-04C5-4B17-9D37-51A2CC2A6A53}" srcOrd="0" destOrd="0" presId="urn:microsoft.com/office/officeart/2005/8/layout/hProcess11"/>
    <dgm:cxn modelId="{0090B088-86AB-4C3B-83F9-F4F8AF6C6DCF}" srcId="{D878B445-FBB2-4CC0-8D8F-058DAC696E53}" destId="{8BE48098-9A83-4357-B3FC-06B398418EAC}" srcOrd="4" destOrd="0" parTransId="{45334FB4-8B8F-48B8-9B00-7C652160B040}" sibTransId="{8E1A1F93-96A5-488E-B3D0-14C87B6C0613}"/>
    <dgm:cxn modelId="{D7281834-F877-4796-83EE-94D76B89B52B}" srcId="{D878B445-FBB2-4CC0-8D8F-058DAC696E53}" destId="{506B6D28-7B83-402D-A9A1-A18E00D866D5}" srcOrd="2" destOrd="0" parTransId="{3E98FB8A-7F3B-4089-B0DE-3570FA32F5E0}" sibTransId="{0A4447C9-D308-42C1-84CF-EC556345F41A}"/>
    <dgm:cxn modelId="{7AEC793B-5F9B-43D0-9888-82F87A1CE103}" type="presOf" srcId="{F73412FF-4164-4895-9FAE-16FD06C02BA3}" destId="{AA660561-CCE0-4104-9E88-58C00F6C42B0}" srcOrd="0" destOrd="0" presId="urn:microsoft.com/office/officeart/2005/8/layout/hProcess11"/>
    <dgm:cxn modelId="{C8117305-D0E9-49E2-83EE-15D07B45FDC4}" type="presOf" srcId="{F1BC62F5-9155-4250-A5FF-B9ADEE9C4401}" destId="{382BBD59-3FE3-44BA-986B-0BAB354CE635}" srcOrd="0" destOrd="0" presId="urn:microsoft.com/office/officeart/2005/8/layout/hProcess11"/>
    <dgm:cxn modelId="{CDBE3E3C-ACAE-448F-961E-7E4505839937}" type="presOf" srcId="{71598995-AC3D-48A7-AE42-3D166483E79D}" destId="{4D92CCCA-56F8-4540-A688-59C67A801FF5}" srcOrd="0" destOrd="0" presId="urn:microsoft.com/office/officeart/2005/8/layout/hProcess11"/>
    <dgm:cxn modelId="{F9C4463C-2A41-4B87-B130-C34B5EDA5481}" srcId="{D878B445-FBB2-4CC0-8D8F-058DAC696E53}" destId="{F73412FF-4164-4895-9FAE-16FD06C02BA3}" srcOrd="3" destOrd="0" parTransId="{3CFD5E50-C0FC-41CE-9E0A-3DAAA630CEA5}" sibTransId="{4ED5D853-5B34-4747-9AEB-D397C36187F7}"/>
    <dgm:cxn modelId="{7F6B6027-AF17-48B6-9299-397FD34DF9B4}" srcId="{D878B445-FBB2-4CC0-8D8F-058DAC696E53}" destId="{71598995-AC3D-48A7-AE42-3D166483E79D}" srcOrd="0" destOrd="0" parTransId="{777934F3-80E7-401D-9A70-0ECEC5DD7DC1}" sibTransId="{A97B8F33-D04C-48EA-A589-8BFBD1E712D2}"/>
    <dgm:cxn modelId="{4B98FF92-702C-44EC-8575-2D27B467B40D}" type="presParOf" srcId="{38D2AAD9-04C5-4B17-9D37-51A2CC2A6A53}" destId="{39923AC4-C09E-46E4-AFD2-CBC1A56EF2BD}" srcOrd="0" destOrd="0" presId="urn:microsoft.com/office/officeart/2005/8/layout/hProcess11"/>
    <dgm:cxn modelId="{6005D077-5F40-4FF2-8A1F-9D110848ACE0}" type="presParOf" srcId="{38D2AAD9-04C5-4B17-9D37-51A2CC2A6A53}" destId="{14D9098E-10D0-4121-8867-96F545416C47}" srcOrd="1" destOrd="0" presId="urn:microsoft.com/office/officeart/2005/8/layout/hProcess11"/>
    <dgm:cxn modelId="{8F13C198-FC4D-4E86-8FAC-25E35A0779C6}" type="presParOf" srcId="{14D9098E-10D0-4121-8867-96F545416C47}" destId="{B7356EE2-1C9C-4797-B8DB-275D42FACA11}" srcOrd="0" destOrd="0" presId="urn:microsoft.com/office/officeart/2005/8/layout/hProcess11"/>
    <dgm:cxn modelId="{FD4FD020-EB2F-473E-A6FF-0B6A61A4B77C}" type="presParOf" srcId="{B7356EE2-1C9C-4797-B8DB-275D42FACA11}" destId="{4D92CCCA-56F8-4540-A688-59C67A801FF5}" srcOrd="0" destOrd="0" presId="urn:microsoft.com/office/officeart/2005/8/layout/hProcess11"/>
    <dgm:cxn modelId="{721EE293-D1B2-4950-9B48-0ED21981D04B}" type="presParOf" srcId="{B7356EE2-1C9C-4797-B8DB-275D42FACA11}" destId="{0C29CA1D-E2C5-472B-86F0-991624AF93BA}" srcOrd="1" destOrd="0" presId="urn:microsoft.com/office/officeart/2005/8/layout/hProcess11"/>
    <dgm:cxn modelId="{3EAC8CF2-8794-4A43-890C-05DB0D86D984}" type="presParOf" srcId="{B7356EE2-1C9C-4797-B8DB-275D42FACA11}" destId="{24E5510D-B84A-45AF-BDA9-9B5A6F884DE2}" srcOrd="2" destOrd="0" presId="urn:microsoft.com/office/officeart/2005/8/layout/hProcess11"/>
    <dgm:cxn modelId="{2635D240-282D-4851-A840-A4D6BFCB2636}" type="presParOf" srcId="{14D9098E-10D0-4121-8867-96F545416C47}" destId="{D528A8F7-862B-410B-8363-1F5239352C6C}" srcOrd="1" destOrd="0" presId="urn:microsoft.com/office/officeart/2005/8/layout/hProcess11"/>
    <dgm:cxn modelId="{37A6F415-C090-434A-9A8D-4A1A5C3E6B11}" type="presParOf" srcId="{14D9098E-10D0-4121-8867-96F545416C47}" destId="{086793E8-03B5-4261-B1D7-4F25F89E4FB5}" srcOrd="2" destOrd="0" presId="urn:microsoft.com/office/officeart/2005/8/layout/hProcess11"/>
    <dgm:cxn modelId="{0C46479D-25AC-4F5B-8B68-3B609E77CB97}" type="presParOf" srcId="{086793E8-03B5-4261-B1D7-4F25F89E4FB5}" destId="{382BBD59-3FE3-44BA-986B-0BAB354CE635}" srcOrd="0" destOrd="0" presId="urn:microsoft.com/office/officeart/2005/8/layout/hProcess11"/>
    <dgm:cxn modelId="{50234ACA-17B8-4FF8-B61F-2BC7BBC79B39}" type="presParOf" srcId="{086793E8-03B5-4261-B1D7-4F25F89E4FB5}" destId="{094A76AB-3E60-4280-87A1-BFB916036DDA}" srcOrd="1" destOrd="0" presId="urn:microsoft.com/office/officeart/2005/8/layout/hProcess11"/>
    <dgm:cxn modelId="{A4963BD3-C8F5-4CEC-882B-3E9A17308517}" type="presParOf" srcId="{086793E8-03B5-4261-B1D7-4F25F89E4FB5}" destId="{385C1584-1933-463F-BF83-7AB2DA7F6B09}" srcOrd="2" destOrd="0" presId="urn:microsoft.com/office/officeart/2005/8/layout/hProcess11"/>
    <dgm:cxn modelId="{2A5784B3-86F7-4B68-B4CD-F8357725591F}" type="presParOf" srcId="{14D9098E-10D0-4121-8867-96F545416C47}" destId="{EBA0A707-63EC-4C13-9F80-9A1B62F1C3EE}" srcOrd="3" destOrd="0" presId="urn:microsoft.com/office/officeart/2005/8/layout/hProcess11"/>
    <dgm:cxn modelId="{6450322F-AFD2-48F1-AAD6-DCBED6B0FE3D}" type="presParOf" srcId="{14D9098E-10D0-4121-8867-96F545416C47}" destId="{A7CC5D19-3BE3-442E-BA6E-FAD1A7747F02}" srcOrd="4" destOrd="0" presId="urn:microsoft.com/office/officeart/2005/8/layout/hProcess11"/>
    <dgm:cxn modelId="{A39153CD-511B-4022-ADEC-DF6FF63A25A9}" type="presParOf" srcId="{A7CC5D19-3BE3-442E-BA6E-FAD1A7747F02}" destId="{9D2D82CC-C14A-48F6-85F9-75810320AFA1}" srcOrd="0" destOrd="0" presId="urn:microsoft.com/office/officeart/2005/8/layout/hProcess11"/>
    <dgm:cxn modelId="{EB7D1804-861F-4EA1-80AF-A5C0C39C1B91}" type="presParOf" srcId="{A7CC5D19-3BE3-442E-BA6E-FAD1A7747F02}" destId="{8FDBA4CD-EE04-4FC9-A533-7394FE39F7E7}" srcOrd="1" destOrd="0" presId="urn:microsoft.com/office/officeart/2005/8/layout/hProcess11"/>
    <dgm:cxn modelId="{D2C30BEA-0E9A-42BC-AE90-3D4D5AF468BB}" type="presParOf" srcId="{A7CC5D19-3BE3-442E-BA6E-FAD1A7747F02}" destId="{66D36DD0-3BDD-4803-BBC9-18008B374B97}" srcOrd="2" destOrd="0" presId="urn:microsoft.com/office/officeart/2005/8/layout/hProcess11"/>
    <dgm:cxn modelId="{3B40401F-D6F8-494B-8EA1-150961A0E366}" type="presParOf" srcId="{14D9098E-10D0-4121-8867-96F545416C47}" destId="{A7644BAA-75A7-4F4F-880B-B09E12D613A2}" srcOrd="5" destOrd="0" presId="urn:microsoft.com/office/officeart/2005/8/layout/hProcess11"/>
    <dgm:cxn modelId="{B7F05B8E-96B9-4EC3-9ED5-CD5C9E1C428A}" type="presParOf" srcId="{14D9098E-10D0-4121-8867-96F545416C47}" destId="{EBACE4B6-BA40-4DBC-B91A-3410BBB1633A}" srcOrd="6" destOrd="0" presId="urn:microsoft.com/office/officeart/2005/8/layout/hProcess11"/>
    <dgm:cxn modelId="{F3663A58-068B-4738-9E09-6179B57E6CED}" type="presParOf" srcId="{EBACE4B6-BA40-4DBC-B91A-3410BBB1633A}" destId="{AA660561-CCE0-4104-9E88-58C00F6C42B0}" srcOrd="0" destOrd="0" presId="urn:microsoft.com/office/officeart/2005/8/layout/hProcess11"/>
    <dgm:cxn modelId="{725D2A30-CE14-405E-B91C-2A3E2D2A223D}" type="presParOf" srcId="{EBACE4B6-BA40-4DBC-B91A-3410BBB1633A}" destId="{6EAEE510-2E0B-482F-BDD9-EF40EA4F6891}" srcOrd="1" destOrd="0" presId="urn:microsoft.com/office/officeart/2005/8/layout/hProcess11"/>
    <dgm:cxn modelId="{ECE48B75-4A1F-4065-BF73-AB416CEC49CF}" type="presParOf" srcId="{EBACE4B6-BA40-4DBC-B91A-3410BBB1633A}" destId="{D8E0E86F-34AE-4510-BC9E-D759BC87251E}" srcOrd="2" destOrd="0" presId="urn:microsoft.com/office/officeart/2005/8/layout/hProcess11"/>
    <dgm:cxn modelId="{919FB9C5-E944-41D6-90A6-28DA76D1229C}" type="presParOf" srcId="{14D9098E-10D0-4121-8867-96F545416C47}" destId="{9D7CA5C7-CFC7-4BFF-88CD-91AA31C0EAA2}" srcOrd="7" destOrd="0" presId="urn:microsoft.com/office/officeart/2005/8/layout/hProcess11"/>
    <dgm:cxn modelId="{187C69A6-734A-44B9-B43B-5D98551C378C}" type="presParOf" srcId="{14D9098E-10D0-4121-8867-96F545416C47}" destId="{2B187C93-0736-4327-AA7C-C3800A55E4FE}" srcOrd="8" destOrd="0" presId="urn:microsoft.com/office/officeart/2005/8/layout/hProcess11"/>
    <dgm:cxn modelId="{BDB665A9-9D40-4754-B967-658C738B1175}" type="presParOf" srcId="{2B187C93-0736-4327-AA7C-C3800A55E4FE}" destId="{77B9405B-E1CD-4A55-9BE9-28B39B049D53}" srcOrd="0" destOrd="0" presId="urn:microsoft.com/office/officeart/2005/8/layout/hProcess11"/>
    <dgm:cxn modelId="{D14EED5C-98C4-48C5-AF61-E93B8A1D3F9B}" type="presParOf" srcId="{2B187C93-0736-4327-AA7C-C3800A55E4FE}" destId="{52EE3572-1951-432F-93CA-D937CA3A52B6}" srcOrd="1" destOrd="0" presId="urn:microsoft.com/office/officeart/2005/8/layout/hProcess11"/>
    <dgm:cxn modelId="{484B5DBC-0BD8-4385-AA60-A7331ECAFC82}" type="presParOf" srcId="{2B187C93-0736-4327-AA7C-C3800A55E4FE}" destId="{61C7D4DB-C4F4-4F55-987F-FC3B0582275B}" srcOrd="2" destOrd="0" presId="urn:microsoft.com/office/officeart/2005/8/layout/hProcess1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CB58B-7805-4CFD-B5AC-33E62C30B651}" type="doc">
      <dgm:prSet loTypeId="urn:microsoft.com/office/officeart/2005/8/layout/vList3" loCatId="picture" qsTypeId="urn:microsoft.com/office/officeart/2005/8/quickstyle/simple1" qsCatId="simple" csTypeId="urn:microsoft.com/office/officeart/2005/8/colors/accent1_2" csCatId="accent1" phldr="1"/>
      <dgm:spPr/>
    </dgm:pt>
    <dgm:pt modelId="{ACAF0D80-0337-4D96-BCC0-54A6AB381BF6}">
      <dgm:prSet phldrT="[Text]"/>
      <dgm:spPr/>
      <dgm:t>
        <a:bodyPr/>
        <a:lstStyle/>
        <a:p>
          <a:r>
            <a:rPr lang="en-US" dirty="0" smtClean="0"/>
            <a:t>I have no idea what I’m doing, but odds are I will get a few correct!</a:t>
          </a:r>
          <a:endParaRPr lang="en-US" dirty="0"/>
        </a:p>
      </dgm:t>
    </dgm:pt>
    <dgm:pt modelId="{336F67A9-02A9-40A2-883D-F60959EA863A}" type="parTrans" cxnId="{0F9116FF-68D2-4E3B-8BC0-F3E665EA1E3E}">
      <dgm:prSet/>
      <dgm:spPr/>
      <dgm:t>
        <a:bodyPr/>
        <a:lstStyle/>
        <a:p>
          <a:endParaRPr lang="en-US"/>
        </a:p>
      </dgm:t>
    </dgm:pt>
    <dgm:pt modelId="{8DA4F2A5-7C74-4039-894E-9F6CCB409C1D}" type="sibTrans" cxnId="{0F9116FF-68D2-4E3B-8BC0-F3E665EA1E3E}">
      <dgm:prSet/>
      <dgm:spPr/>
      <dgm:t>
        <a:bodyPr/>
        <a:lstStyle/>
        <a:p>
          <a:endParaRPr lang="en-US"/>
        </a:p>
      </dgm:t>
    </dgm:pt>
    <dgm:pt modelId="{B19985A0-1AB7-4F35-8146-87B9EF795116}">
      <dgm:prSet phldrT="[Text]"/>
      <dgm:spPr/>
      <dgm:t>
        <a:bodyPr/>
        <a:lstStyle/>
        <a:p>
          <a:r>
            <a:rPr lang="en-US" dirty="0" smtClean="0"/>
            <a:t>50-64% Correct </a:t>
          </a:r>
          <a:r>
            <a:rPr lang="en-US" dirty="0" smtClean="0">
              <a:solidFill>
                <a:srgbClr val="FF0000"/>
              </a:solidFill>
            </a:rPr>
            <a:t>(16-20/32)</a:t>
          </a:r>
          <a:endParaRPr lang="en-US" dirty="0">
            <a:solidFill>
              <a:srgbClr val="FF0000"/>
            </a:solidFill>
          </a:endParaRPr>
        </a:p>
      </dgm:t>
    </dgm:pt>
    <dgm:pt modelId="{736DBEDA-8D16-4552-8866-67367B6B064B}" type="parTrans" cxnId="{AA5150A6-24E6-492E-84B2-99EF2231DA87}">
      <dgm:prSet/>
      <dgm:spPr/>
      <dgm:t>
        <a:bodyPr/>
        <a:lstStyle/>
        <a:p>
          <a:endParaRPr lang="en-US"/>
        </a:p>
      </dgm:t>
    </dgm:pt>
    <dgm:pt modelId="{E631D205-7DF5-4A08-A8DC-534248D2B073}" type="sibTrans" cxnId="{AA5150A6-24E6-492E-84B2-99EF2231DA87}">
      <dgm:prSet/>
      <dgm:spPr/>
      <dgm:t>
        <a:bodyPr/>
        <a:lstStyle/>
        <a:p>
          <a:endParaRPr lang="en-US"/>
        </a:p>
      </dgm:t>
    </dgm:pt>
    <dgm:pt modelId="{C2B85E71-A03C-4FFD-9759-AAAB47EEFB45}">
      <dgm:prSet phldrT="[Text]"/>
      <dgm:spPr/>
      <dgm:t>
        <a:bodyPr/>
        <a:lstStyle/>
        <a:p>
          <a:r>
            <a:rPr lang="en-US" dirty="0" smtClean="0"/>
            <a:t>65-75% Correct </a:t>
          </a:r>
          <a:r>
            <a:rPr lang="en-US" dirty="0" smtClean="0">
              <a:solidFill>
                <a:srgbClr val="FF0000"/>
              </a:solidFill>
            </a:rPr>
            <a:t>(21-24/32)</a:t>
          </a:r>
          <a:endParaRPr lang="en-US" dirty="0">
            <a:solidFill>
              <a:srgbClr val="FF0000"/>
            </a:solidFill>
          </a:endParaRPr>
        </a:p>
      </dgm:t>
    </dgm:pt>
    <dgm:pt modelId="{934845E0-8D12-49E5-8922-698B48E07456}" type="parTrans" cxnId="{0E65E4D5-F938-4E9C-A5C7-84618AAA12E2}">
      <dgm:prSet/>
      <dgm:spPr/>
      <dgm:t>
        <a:bodyPr/>
        <a:lstStyle/>
        <a:p>
          <a:endParaRPr lang="en-US"/>
        </a:p>
      </dgm:t>
    </dgm:pt>
    <dgm:pt modelId="{A9EC8F1B-EDB4-40BE-907D-749005AE5C6F}" type="sibTrans" cxnId="{0E65E4D5-F938-4E9C-A5C7-84618AAA12E2}">
      <dgm:prSet/>
      <dgm:spPr/>
      <dgm:t>
        <a:bodyPr/>
        <a:lstStyle/>
        <a:p>
          <a:endParaRPr lang="en-US"/>
        </a:p>
      </dgm:t>
    </dgm:pt>
    <dgm:pt modelId="{B933535E-D088-47C0-B37F-8EF593C39C7F}">
      <dgm:prSet phldrT="[Text]"/>
      <dgm:spPr/>
      <dgm:t>
        <a:bodyPr/>
        <a:lstStyle/>
        <a:p>
          <a:r>
            <a:rPr lang="en-US" dirty="0" smtClean="0"/>
            <a:t>90-100% Correct </a:t>
          </a:r>
          <a:r>
            <a:rPr lang="en-US" dirty="0" smtClean="0">
              <a:solidFill>
                <a:srgbClr val="FF0000"/>
              </a:solidFill>
            </a:rPr>
            <a:t>(29-32/32)</a:t>
          </a:r>
          <a:endParaRPr lang="en-US" dirty="0">
            <a:solidFill>
              <a:srgbClr val="FF0000"/>
            </a:solidFill>
          </a:endParaRPr>
        </a:p>
      </dgm:t>
    </dgm:pt>
    <dgm:pt modelId="{579C3E1D-F10C-477D-A68B-9F6F1AFD704F}" type="parTrans" cxnId="{7E4DCE92-D010-4C41-9284-205178404FFF}">
      <dgm:prSet/>
      <dgm:spPr/>
      <dgm:t>
        <a:bodyPr/>
        <a:lstStyle/>
        <a:p>
          <a:endParaRPr lang="en-US"/>
        </a:p>
      </dgm:t>
    </dgm:pt>
    <dgm:pt modelId="{51A12D15-54F5-4397-81FB-7B2BC64BDA42}" type="sibTrans" cxnId="{7E4DCE92-D010-4C41-9284-205178404FFF}">
      <dgm:prSet/>
      <dgm:spPr/>
      <dgm:t>
        <a:bodyPr/>
        <a:lstStyle/>
        <a:p>
          <a:endParaRPr lang="en-US"/>
        </a:p>
      </dgm:t>
    </dgm:pt>
    <dgm:pt modelId="{1D6768F5-4E6E-42A6-95AA-9579A380D943}">
      <dgm:prSet phldrT="[Text]"/>
      <dgm:spPr/>
      <dgm:t>
        <a:bodyPr/>
        <a:lstStyle/>
        <a:p>
          <a:r>
            <a:rPr lang="en-US" dirty="0" smtClean="0"/>
            <a:t>76-89% Correct </a:t>
          </a:r>
          <a:r>
            <a:rPr lang="en-US" dirty="0" smtClean="0">
              <a:solidFill>
                <a:srgbClr val="FF0000"/>
              </a:solidFill>
            </a:rPr>
            <a:t>(25-28/32)</a:t>
          </a:r>
          <a:endParaRPr lang="en-US" dirty="0">
            <a:solidFill>
              <a:srgbClr val="FF0000"/>
            </a:solidFill>
          </a:endParaRPr>
        </a:p>
      </dgm:t>
    </dgm:pt>
    <dgm:pt modelId="{C551A561-6E88-43B1-A1FC-CFFFA9B65397}" type="parTrans" cxnId="{8D611437-A820-4161-9A01-F94A1F7F6BA5}">
      <dgm:prSet/>
      <dgm:spPr/>
      <dgm:t>
        <a:bodyPr/>
        <a:lstStyle/>
        <a:p>
          <a:endParaRPr lang="en-US"/>
        </a:p>
      </dgm:t>
    </dgm:pt>
    <dgm:pt modelId="{B4AC2C25-586C-46C0-A40A-0D1BF8586C2B}" type="sibTrans" cxnId="{8D611437-A820-4161-9A01-F94A1F7F6BA5}">
      <dgm:prSet/>
      <dgm:spPr/>
      <dgm:t>
        <a:bodyPr/>
        <a:lstStyle/>
        <a:p>
          <a:endParaRPr lang="en-US"/>
        </a:p>
      </dgm:t>
    </dgm:pt>
    <dgm:pt modelId="{CBCA506C-F4F6-4521-9B71-9E8B1BE5B240}" type="pres">
      <dgm:prSet presAssocID="{BBECB58B-7805-4CFD-B5AC-33E62C30B651}" presName="linearFlow" presStyleCnt="0">
        <dgm:presLayoutVars>
          <dgm:dir/>
          <dgm:resizeHandles val="exact"/>
        </dgm:presLayoutVars>
      </dgm:prSet>
      <dgm:spPr/>
    </dgm:pt>
    <dgm:pt modelId="{9DEE079D-BDA0-4691-9A35-E1A8B21D0861}" type="pres">
      <dgm:prSet presAssocID="{ACAF0D80-0337-4D96-BCC0-54A6AB381BF6}" presName="composite" presStyleCnt="0"/>
      <dgm:spPr/>
    </dgm:pt>
    <dgm:pt modelId="{9AE8987D-0555-49F5-B42A-EA282BB7381E}" type="pres">
      <dgm:prSet presAssocID="{ACAF0D80-0337-4D96-BCC0-54A6AB381BF6}" presName="imgShp" presStyleLbl="fgImgPlace1" presStyleIdx="0" presStyleCnt="5" custScaleX="55400" custScaleY="76262" custLinFactNeighborX="-29354"/>
      <dgm:spPr>
        <a:blipFill rotWithShape="1">
          <a:blip xmlns:r="http://schemas.openxmlformats.org/officeDocument/2006/relationships" r:embed="rId1"/>
          <a:stretch>
            <a:fillRect/>
          </a:stretch>
        </a:blipFill>
      </dgm:spPr>
    </dgm:pt>
    <dgm:pt modelId="{89DA9EAD-E457-4631-B0DA-E23EC4124466}" type="pres">
      <dgm:prSet presAssocID="{ACAF0D80-0337-4D96-BCC0-54A6AB381BF6}" presName="txShp" presStyleLbl="node1" presStyleIdx="0" presStyleCnt="5">
        <dgm:presLayoutVars>
          <dgm:bulletEnabled val="1"/>
        </dgm:presLayoutVars>
      </dgm:prSet>
      <dgm:spPr/>
      <dgm:t>
        <a:bodyPr/>
        <a:lstStyle/>
        <a:p>
          <a:endParaRPr lang="en-US"/>
        </a:p>
      </dgm:t>
    </dgm:pt>
    <dgm:pt modelId="{CE02898A-495E-4182-8BBC-CA6BBED031F4}" type="pres">
      <dgm:prSet presAssocID="{8DA4F2A5-7C74-4039-894E-9F6CCB409C1D}" presName="spacing" presStyleCnt="0"/>
      <dgm:spPr/>
    </dgm:pt>
    <dgm:pt modelId="{B31EB1B7-AA38-475E-A232-C5B79BF2AF1E}" type="pres">
      <dgm:prSet presAssocID="{B19985A0-1AB7-4F35-8146-87B9EF795116}" presName="composite" presStyleCnt="0"/>
      <dgm:spPr/>
    </dgm:pt>
    <dgm:pt modelId="{034AA9A8-2146-485D-8817-49C0D9F80FF2}" type="pres">
      <dgm:prSet presAssocID="{B19985A0-1AB7-4F35-8146-87B9EF795116}" presName="imgShp" presStyleLbl="fgImgPlace1" presStyleIdx="1" presStyleCnt="5" custScaleX="68902" custScaleY="78410" custLinFactNeighborX="-32730" custLinFactNeighborY="0"/>
      <dgm:spPr>
        <a:blipFill rotWithShape="1">
          <a:blip xmlns:r="http://schemas.openxmlformats.org/officeDocument/2006/relationships" r:embed="rId2"/>
          <a:stretch>
            <a:fillRect/>
          </a:stretch>
        </a:blipFill>
      </dgm:spPr>
    </dgm:pt>
    <dgm:pt modelId="{48483153-A475-48AA-A35F-FAE356260748}" type="pres">
      <dgm:prSet presAssocID="{B19985A0-1AB7-4F35-8146-87B9EF795116}" presName="txShp" presStyleLbl="node1" presStyleIdx="1" presStyleCnt="5">
        <dgm:presLayoutVars>
          <dgm:bulletEnabled val="1"/>
        </dgm:presLayoutVars>
      </dgm:prSet>
      <dgm:spPr/>
      <dgm:t>
        <a:bodyPr/>
        <a:lstStyle/>
        <a:p>
          <a:endParaRPr lang="en-US"/>
        </a:p>
      </dgm:t>
    </dgm:pt>
    <dgm:pt modelId="{A381FB15-B891-439C-A52E-CE153C098BB6}" type="pres">
      <dgm:prSet presAssocID="{E631D205-7DF5-4A08-A8DC-534248D2B073}" presName="spacing" presStyleCnt="0"/>
      <dgm:spPr/>
    </dgm:pt>
    <dgm:pt modelId="{9E93F91F-97F1-4240-8DCD-71BCFF00C929}" type="pres">
      <dgm:prSet presAssocID="{C2B85E71-A03C-4FFD-9759-AAAB47EEFB45}" presName="composite" presStyleCnt="0"/>
      <dgm:spPr/>
    </dgm:pt>
    <dgm:pt modelId="{D3DBCF19-CB52-4A78-BD8C-783FE902B853}" type="pres">
      <dgm:prSet presAssocID="{C2B85E71-A03C-4FFD-9759-AAAB47EEFB45}" presName="imgShp" presStyleLbl="fgImgPlace1" presStyleIdx="2" presStyleCnt="5" custScaleX="68902" custScaleY="69695" custLinFactNeighborX="-39480" custLinFactNeighborY="-6507"/>
      <dgm:spPr>
        <a:blipFill rotWithShape="1">
          <a:blip xmlns:r="http://schemas.openxmlformats.org/officeDocument/2006/relationships" r:embed="rId3"/>
          <a:stretch>
            <a:fillRect/>
          </a:stretch>
        </a:blipFill>
      </dgm:spPr>
    </dgm:pt>
    <dgm:pt modelId="{59B17ED9-BB06-4E89-9213-1E069478753C}" type="pres">
      <dgm:prSet presAssocID="{C2B85E71-A03C-4FFD-9759-AAAB47EEFB45}" presName="txShp" presStyleLbl="node1" presStyleIdx="2" presStyleCnt="5">
        <dgm:presLayoutVars>
          <dgm:bulletEnabled val="1"/>
        </dgm:presLayoutVars>
      </dgm:prSet>
      <dgm:spPr/>
      <dgm:t>
        <a:bodyPr/>
        <a:lstStyle/>
        <a:p>
          <a:endParaRPr lang="en-US"/>
        </a:p>
      </dgm:t>
    </dgm:pt>
    <dgm:pt modelId="{8BB0B356-353A-4345-BA74-B37089F80FA1}" type="pres">
      <dgm:prSet presAssocID="{A9EC8F1B-EDB4-40BE-907D-749005AE5C6F}" presName="spacing" presStyleCnt="0"/>
      <dgm:spPr/>
    </dgm:pt>
    <dgm:pt modelId="{79706868-6748-419A-B616-06888302E165}" type="pres">
      <dgm:prSet presAssocID="{1D6768F5-4E6E-42A6-95AA-9579A380D943}" presName="composite" presStyleCnt="0"/>
      <dgm:spPr/>
    </dgm:pt>
    <dgm:pt modelId="{5A967287-679C-48E4-8CC0-6B416974752D}" type="pres">
      <dgm:prSet presAssocID="{1D6768F5-4E6E-42A6-95AA-9579A380D943}" presName="imgShp" presStyleLbl="fgImgPlace1" presStyleIdx="3" presStyleCnt="5" custScaleX="76736" custScaleY="72564" custLinFactNeighborX="-49441" custLinFactNeighborY="-1056"/>
      <dgm:spPr>
        <a:blipFill rotWithShape="1">
          <a:blip xmlns:r="http://schemas.openxmlformats.org/officeDocument/2006/relationships" r:embed="rId4"/>
          <a:stretch>
            <a:fillRect/>
          </a:stretch>
        </a:blipFill>
      </dgm:spPr>
    </dgm:pt>
    <dgm:pt modelId="{9585952D-B498-4768-9E00-1DD5322F21FE}" type="pres">
      <dgm:prSet presAssocID="{1D6768F5-4E6E-42A6-95AA-9579A380D943}" presName="txShp" presStyleLbl="node1" presStyleIdx="3" presStyleCnt="5">
        <dgm:presLayoutVars>
          <dgm:bulletEnabled val="1"/>
        </dgm:presLayoutVars>
      </dgm:prSet>
      <dgm:spPr/>
      <dgm:t>
        <a:bodyPr/>
        <a:lstStyle/>
        <a:p>
          <a:endParaRPr lang="en-US"/>
        </a:p>
      </dgm:t>
    </dgm:pt>
    <dgm:pt modelId="{CF16483E-080C-460D-B13F-0416814863DB}" type="pres">
      <dgm:prSet presAssocID="{B4AC2C25-586C-46C0-A40A-0D1BF8586C2B}" presName="spacing" presStyleCnt="0"/>
      <dgm:spPr/>
    </dgm:pt>
    <dgm:pt modelId="{FCDF3BDF-FD14-4D04-9F08-5813AAE3BA23}" type="pres">
      <dgm:prSet presAssocID="{B933535E-D088-47C0-B37F-8EF593C39C7F}" presName="composite" presStyleCnt="0"/>
      <dgm:spPr/>
    </dgm:pt>
    <dgm:pt modelId="{5D922455-83EE-4C05-8627-258AA01F516E}" type="pres">
      <dgm:prSet presAssocID="{B933535E-D088-47C0-B37F-8EF593C39C7F}" presName="imgShp" presStyleLbl="fgImgPlace1" presStyleIdx="4" presStyleCnt="5" custScaleX="85483" custScaleY="89903" custLinFactNeighborX="-41438" custLinFactNeighborY="-6063"/>
      <dgm:spPr>
        <a:blipFill rotWithShape="1">
          <a:blip xmlns:r="http://schemas.openxmlformats.org/officeDocument/2006/relationships" r:embed="rId5"/>
          <a:stretch>
            <a:fillRect/>
          </a:stretch>
        </a:blipFill>
      </dgm:spPr>
    </dgm:pt>
    <dgm:pt modelId="{222B22A7-189D-45B6-B9B8-4F2E5FF591CA}" type="pres">
      <dgm:prSet presAssocID="{B933535E-D088-47C0-B37F-8EF593C39C7F}" presName="txShp" presStyleLbl="node1" presStyleIdx="4" presStyleCnt="5">
        <dgm:presLayoutVars>
          <dgm:bulletEnabled val="1"/>
        </dgm:presLayoutVars>
      </dgm:prSet>
      <dgm:spPr/>
      <dgm:t>
        <a:bodyPr/>
        <a:lstStyle/>
        <a:p>
          <a:endParaRPr lang="en-US"/>
        </a:p>
      </dgm:t>
    </dgm:pt>
  </dgm:ptLst>
  <dgm:cxnLst>
    <dgm:cxn modelId="{AA5150A6-24E6-492E-84B2-99EF2231DA87}" srcId="{BBECB58B-7805-4CFD-B5AC-33E62C30B651}" destId="{B19985A0-1AB7-4F35-8146-87B9EF795116}" srcOrd="1" destOrd="0" parTransId="{736DBEDA-8D16-4552-8866-67367B6B064B}" sibTransId="{E631D205-7DF5-4A08-A8DC-534248D2B073}"/>
    <dgm:cxn modelId="{8D611437-A820-4161-9A01-F94A1F7F6BA5}" srcId="{BBECB58B-7805-4CFD-B5AC-33E62C30B651}" destId="{1D6768F5-4E6E-42A6-95AA-9579A380D943}" srcOrd="3" destOrd="0" parTransId="{C551A561-6E88-43B1-A1FC-CFFFA9B65397}" sibTransId="{B4AC2C25-586C-46C0-A40A-0D1BF8586C2B}"/>
    <dgm:cxn modelId="{0E65E4D5-F938-4E9C-A5C7-84618AAA12E2}" srcId="{BBECB58B-7805-4CFD-B5AC-33E62C30B651}" destId="{C2B85E71-A03C-4FFD-9759-AAAB47EEFB45}" srcOrd="2" destOrd="0" parTransId="{934845E0-8D12-49E5-8922-698B48E07456}" sibTransId="{A9EC8F1B-EDB4-40BE-907D-749005AE5C6F}"/>
    <dgm:cxn modelId="{77D4C0FA-E854-4018-A075-4D624C55422E}" type="presOf" srcId="{B19985A0-1AB7-4F35-8146-87B9EF795116}" destId="{48483153-A475-48AA-A35F-FAE356260748}" srcOrd="0" destOrd="0" presId="urn:microsoft.com/office/officeart/2005/8/layout/vList3"/>
    <dgm:cxn modelId="{E4E9DB68-E0A0-4BB8-91E8-A8CE36677262}" type="presOf" srcId="{C2B85E71-A03C-4FFD-9759-AAAB47EEFB45}" destId="{59B17ED9-BB06-4E89-9213-1E069478753C}" srcOrd="0" destOrd="0" presId="urn:microsoft.com/office/officeart/2005/8/layout/vList3"/>
    <dgm:cxn modelId="{7E4DCE92-D010-4C41-9284-205178404FFF}" srcId="{BBECB58B-7805-4CFD-B5AC-33E62C30B651}" destId="{B933535E-D088-47C0-B37F-8EF593C39C7F}" srcOrd="4" destOrd="0" parTransId="{579C3E1D-F10C-477D-A68B-9F6F1AFD704F}" sibTransId="{51A12D15-54F5-4397-81FB-7B2BC64BDA42}"/>
    <dgm:cxn modelId="{0F9116FF-68D2-4E3B-8BC0-F3E665EA1E3E}" srcId="{BBECB58B-7805-4CFD-B5AC-33E62C30B651}" destId="{ACAF0D80-0337-4D96-BCC0-54A6AB381BF6}" srcOrd="0" destOrd="0" parTransId="{336F67A9-02A9-40A2-883D-F60959EA863A}" sibTransId="{8DA4F2A5-7C74-4039-894E-9F6CCB409C1D}"/>
    <dgm:cxn modelId="{CC295B01-7CB4-4987-A36C-BDDCE7168DA6}" type="presOf" srcId="{B933535E-D088-47C0-B37F-8EF593C39C7F}" destId="{222B22A7-189D-45B6-B9B8-4F2E5FF591CA}" srcOrd="0" destOrd="0" presId="urn:microsoft.com/office/officeart/2005/8/layout/vList3"/>
    <dgm:cxn modelId="{F34245D9-3AC5-449E-8771-ED587BB475FA}" type="presOf" srcId="{1D6768F5-4E6E-42A6-95AA-9579A380D943}" destId="{9585952D-B498-4768-9E00-1DD5322F21FE}" srcOrd="0" destOrd="0" presId="urn:microsoft.com/office/officeart/2005/8/layout/vList3"/>
    <dgm:cxn modelId="{D2BFB2E7-B43C-4500-946C-DABD72C5E705}" type="presOf" srcId="{ACAF0D80-0337-4D96-BCC0-54A6AB381BF6}" destId="{89DA9EAD-E457-4631-B0DA-E23EC4124466}" srcOrd="0" destOrd="0" presId="urn:microsoft.com/office/officeart/2005/8/layout/vList3"/>
    <dgm:cxn modelId="{4FA189D7-A7A0-485A-964B-65B6F4B980E6}" type="presOf" srcId="{BBECB58B-7805-4CFD-B5AC-33E62C30B651}" destId="{CBCA506C-F4F6-4521-9B71-9E8B1BE5B240}" srcOrd="0" destOrd="0" presId="urn:microsoft.com/office/officeart/2005/8/layout/vList3"/>
    <dgm:cxn modelId="{081C81ED-733F-40E7-91DD-0B4ACD5FEC97}" type="presParOf" srcId="{CBCA506C-F4F6-4521-9B71-9E8B1BE5B240}" destId="{9DEE079D-BDA0-4691-9A35-E1A8B21D0861}" srcOrd="0" destOrd="0" presId="urn:microsoft.com/office/officeart/2005/8/layout/vList3"/>
    <dgm:cxn modelId="{066E93B6-41FD-4F83-922E-866E1CCD3F5F}" type="presParOf" srcId="{9DEE079D-BDA0-4691-9A35-E1A8B21D0861}" destId="{9AE8987D-0555-49F5-B42A-EA282BB7381E}" srcOrd="0" destOrd="0" presId="urn:microsoft.com/office/officeart/2005/8/layout/vList3"/>
    <dgm:cxn modelId="{A7AD56BB-1AAE-4AFB-93D1-1EDF510C89ED}" type="presParOf" srcId="{9DEE079D-BDA0-4691-9A35-E1A8B21D0861}" destId="{89DA9EAD-E457-4631-B0DA-E23EC4124466}" srcOrd="1" destOrd="0" presId="urn:microsoft.com/office/officeart/2005/8/layout/vList3"/>
    <dgm:cxn modelId="{AC167F07-B1D5-43EE-B2FF-76FA0EA201BF}" type="presParOf" srcId="{CBCA506C-F4F6-4521-9B71-9E8B1BE5B240}" destId="{CE02898A-495E-4182-8BBC-CA6BBED031F4}" srcOrd="1" destOrd="0" presId="urn:microsoft.com/office/officeart/2005/8/layout/vList3"/>
    <dgm:cxn modelId="{F72ABD5A-62C3-4924-A12F-777C7853CA5F}" type="presParOf" srcId="{CBCA506C-F4F6-4521-9B71-9E8B1BE5B240}" destId="{B31EB1B7-AA38-475E-A232-C5B79BF2AF1E}" srcOrd="2" destOrd="0" presId="urn:microsoft.com/office/officeart/2005/8/layout/vList3"/>
    <dgm:cxn modelId="{05C4BDA8-6C67-4267-8F22-35A501B29136}" type="presParOf" srcId="{B31EB1B7-AA38-475E-A232-C5B79BF2AF1E}" destId="{034AA9A8-2146-485D-8817-49C0D9F80FF2}" srcOrd="0" destOrd="0" presId="urn:microsoft.com/office/officeart/2005/8/layout/vList3"/>
    <dgm:cxn modelId="{5A09F4E6-8B53-4184-B54A-329CBFDD0940}" type="presParOf" srcId="{B31EB1B7-AA38-475E-A232-C5B79BF2AF1E}" destId="{48483153-A475-48AA-A35F-FAE356260748}" srcOrd="1" destOrd="0" presId="urn:microsoft.com/office/officeart/2005/8/layout/vList3"/>
    <dgm:cxn modelId="{C4573E5D-7932-4AB0-831F-2346E482C86E}" type="presParOf" srcId="{CBCA506C-F4F6-4521-9B71-9E8B1BE5B240}" destId="{A381FB15-B891-439C-A52E-CE153C098BB6}" srcOrd="3" destOrd="0" presId="urn:microsoft.com/office/officeart/2005/8/layout/vList3"/>
    <dgm:cxn modelId="{B3FF3665-D7C2-4008-BA5F-6CB19352EDE0}" type="presParOf" srcId="{CBCA506C-F4F6-4521-9B71-9E8B1BE5B240}" destId="{9E93F91F-97F1-4240-8DCD-71BCFF00C929}" srcOrd="4" destOrd="0" presId="urn:microsoft.com/office/officeart/2005/8/layout/vList3"/>
    <dgm:cxn modelId="{3DDEF364-1DED-46A9-8DB5-6629F7CE5ACE}" type="presParOf" srcId="{9E93F91F-97F1-4240-8DCD-71BCFF00C929}" destId="{D3DBCF19-CB52-4A78-BD8C-783FE902B853}" srcOrd="0" destOrd="0" presId="urn:microsoft.com/office/officeart/2005/8/layout/vList3"/>
    <dgm:cxn modelId="{1C609FF6-DB94-48D1-9A1E-4D7C2ABD3BC8}" type="presParOf" srcId="{9E93F91F-97F1-4240-8DCD-71BCFF00C929}" destId="{59B17ED9-BB06-4E89-9213-1E069478753C}" srcOrd="1" destOrd="0" presId="urn:microsoft.com/office/officeart/2005/8/layout/vList3"/>
    <dgm:cxn modelId="{B823467E-5FB1-4675-A685-BE2FACF46269}" type="presParOf" srcId="{CBCA506C-F4F6-4521-9B71-9E8B1BE5B240}" destId="{8BB0B356-353A-4345-BA74-B37089F80FA1}" srcOrd="5" destOrd="0" presId="urn:microsoft.com/office/officeart/2005/8/layout/vList3"/>
    <dgm:cxn modelId="{392275EF-2F80-4310-8836-36138392C5FF}" type="presParOf" srcId="{CBCA506C-F4F6-4521-9B71-9E8B1BE5B240}" destId="{79706868-6748-419A-B616-06888302E165}" srcOrd="6" destOrd="0" presId="urn:microsoft.com/office/officeart/2005/8/layout/vList3"/>
    <dgm:cxn modelId="{BDF7F1EC-721C-4941-A49F-86CDF7AD9832}" type="presParOf" srcId="{79706868-6748-419A-B616-06888302E165}" destId="{5A967287-679C-48E4-8CC0-6B416974752D}" srcOrd="0" destOrd="0" presId="urn:microsoft.com/office/officeart/2005/8/layout/vList3"/>
    <dgm:cxn modelId="{2557D12F-E41A-4423-9A61-AD4A93F120D1}" type="presParOf" srcId="{79706868-6748-419A-B616-06888302E165}" destId="{9585952D-B498-4768-9E00-1DD5322F21FE}" srcOrd="1" destOrd="0" presId="urn:microsoft.com/office/officeart/2005/8/layout/vList3"/>
    <dgm:cxn modelId="{C0E0FFCC-9188-46A7-B60F-58457FEF2247}" type="presParOf" srcId="{CBCA506C-F4F6-4521-9B71-9E8B1BE5B240}" destId="{CF16483E-080C-460D-B13F-0416814863DB}" srcOrd="7" destOrd="0" presId="urn:microsoft.com/office/officeart/2005/8/layout/vList3"/>
    <dgm:cxn modelId="{51C187BA-D7DD-4282-8B44-7E4048BCBC6A}" type="presParOf" srcId="{CBCA506C-F4F6-4521-9B71-9E8B1BE5B240}" destId="{FCDF3BDF-FD14-4D04-9F08-5813AAE3BA23}" srcOrd="8" destOrd="0" presId="urn:microsoft.com/office/officeart/2005/8/layout/vList3"/>
    <dgm:cxn modelId="{438AB284-0E60-4876-84DD-0B1C9CC9309F}" type="presParOf" srcId="{FCDF3BDF-FD14-4D04-9F08-5813AAE3BA23}" destId="{5D922455-83EE-4C05-8627-258AA01F516E}" srcOrd="0" destOrd="0" presId="urn:microsoft.com/office/officeart/2005/8/layout/vList3"/>
    <dgm:cxn modelId="{A67B3F38-3E4E-4EA5-83E7-0D9E24000830}" type="presParOf" srcId="{FCDF3BDF-FD14-4D04-9F08-5813AAE3BA23}" destId="{222B22A7-189D-45B6-B9B8-4F2E5FF591C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BBA6C3-81C3-43AA-8033-5C5291BBC7A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AU"/>
        </a:p>
      </dgm:t>
    </dgm:pt>
    <dgm:pt modelId="{294C34E8-5271-4E6D-B8BB-68254F8D76E4}">
      <dgm:prSet phldrT="[Text]"/>
      <dgm:spPr/>
      <dgm:t>
        <a:bodyPr/>
        <a:lstStyle/>
        <a:p>
          <a:r>
            <a:rPr lang="en-AU" smtClean="0"/>
            <a:t>Transparent goals</a:t>
          </a:r>
          <a:endParaRPr lang="en-AU" dirty="0"/>
        </a:p>
      </dgm:t>
    </dgm:pt>
    <dgm:pt modelId="{0607573F-275A-490A-ADC2-C3EB7EE9A13A}" type="parTrans" cxnId="{26CAD78B-4384-4F97-B848-C300F941278D}">
      <dgm:prSet/>
      <dgm:spPr/>
      <dgm:t>
        <a:bodyPr/>
        <a:lstStyle/>
        <a:p>
          <a:endParaRPr lang="en-AU"/>
        </a:p>
      </dgm:t>
    </dgm:pt>
    <dgm:pt modelId="{57E14AB7-559D-401C-A452-93ADB0FA2BF5}" type="sibTrans" cxnId="{26CAD78B-4384-4F97-B848-C300F941278D}">
      <dgm:prSet/>
      <dgm:spPr/>
      <dgm:t>
        <a:bodyPr/>
        <a:lstStyle/>
        <a:p>
          <a:endParaRPr lang="en-AU"/>
        </a:p>
      </dgm:t>
    </dgm:pt>
    <dgm:pt modelId="{8E75738E-369A-4F92-8493-0ED7365CB86B}">
      <dgm:prSet phldrT="[Text]"/>
      <dgm:spPr/>
      <dgm:t>
        <a:bodyPr/>
        <a:lstStyle/>
        <a:p>
          <a:r>
            <a:rPr lang="en-NZ" b="1" dirty="0" smtClean="0"/>
            <a:t>the more transparent the teacher makes the learning goals, then the more likely the student is to engage in the work needed to meet the goal. </a:t>
          </a:r>
          <a:endParaRPr lang="en-AU" b="1" dirty="0"/>
        </a:p>
      </dgm:t>
    </dgm:pt>
    <dgm:pt modelId="{C862E2A7-4248-46CF-858A-8AB6705358C3}" type="parTrans" cxnId="{620E7955-C162-477A-A1C0-6CF70989EE52}">
      <dgm:prSet/>
      <dgm:spPr/>
      <dgm:t>
        <a:bodyPr/>
        <a:lstStyle/>
        <a:p>
          <a:endParaRPr lang="en-AU"/>
        </a:p>
      </dgm:t>
    </dgm:pt>
    <dgm:pt modelId="{63185D33-0EB1-4982-9D2E-66B68999ABF8}" type="sibTrans" cxnId="{620E7955-C162-477A-A1C0-6CF70989EE52}">
      <dgm:prSet/>
      <dgm:spPr/>
      <dgm:t>
        <a:bodyPr/>
        <a:lstStyle/>
        <a:p>
          <a:endParaRPr lang="en-AU"/>
        </a:p>
      </dgm:t>
    </dgm:pt>
    <dgm:pt modelId="{760E5859-5267-4F04-872D-EBBEE8D9BE70}">
      <dgm:prSet phldrT="[Text]"/>
      <dgm:spPr/>
      <dgm:t>
        <a:bodyPr/>
        <a:lstStyle/>
        <a:p>
          <a:r>
            <a:rPr lang="en-AU" smtClean="0"/>
            <a:t>Success criteria</a:t>
          </a:r>
          <a:endParaRPr lang="en-AU" dirty="0"/>
        </a:p>
      </dgm:t>
    </dgm:pt>
    <dgm:pt modelId="{D8A399F4-701B-4AD7-B0CF-462D5F0780AB}" type="parTrans" cxnId="{4DCB94B0-9E4B-4560-85DB-308A40C4A31B}">
      <dgm:prSet/>
      <dgm:spPr/>
      <dgm:t>
        <a:bodyPr/>
        <a:lstStyle/>
        <a:p>
          <a:endParaRPr lang="en-AU"/>
        </a:p>
      </dgm:t>
    </dgm:pt>
    <dgm:pt modelId="{5C3208E1-2199-451E-8155-0752134EE677}" type="sibTrans" cxnId="{4DCB94B0-9E4B-4560-85DB-308A40C4A31B}">
      <dgm:prSet/>
      <dgm:spPr/>
      <dgm:t>
        <a:bodyPr/>
        <a:lstStyle/>
        <a:p>
          <a:endParaRPr lang="en-AU"/>
        </a:p>
      </dgm:t>
    </dgm:pt>
    <dgm:pt modelId="{3F2FBDE5-4AC2-45DD-B34E-59876A12C468}">
      <dgm:prSet phldrT="[Text]"/>
      <dgm:spPr/>
      <dgm:t>
        <a:bodyPr/>
        <a:lstStyle/>
        <a:p>
          <a:r>
            <a:rPr lang="en-NZ" b="1" dirty="0" smtClean="0"/>
            <a:t>the more the student is aware of the criteria of success, then the more the student can see the specific actions that are needed to attain these criteria</a:t>
          </a:r>
          <a:endParaRPr lang="en-AU" b="1" dirty="0"/>
        </a:p>
      </dgm:t>
    </dgm:pt>
    <dgm:pt modelId="{2AA80720-32D1-46AD-9494-80631EBE6274}" type="parTrans" cxnId="{B670C97C-3729-4188-B4ED-FF773934EA1F}">
      <dgm:prSet/>
      <dgm:spPr/>
      <dgm:t>
        <a:bodyPr/>
        <a:lstStyle/>
        <a:p>
          <a:endParaRPr lang="en-AU"/>
        </a:p>
      </dgm:t>
    </dgm:pt>
    <dgm:pt modelId="{563CDFAE-2C63-4B09-A765-51AB6CA4484A}" type="sibTrans" cxnId="{B670C97C-3729-4188-B4ED-FF773934EA1F}">
      <dgm:prSet/>
      <dgm:spPr/>
      <dgm:t>
        <a:bodyPr/>
        <a:lstStyle/>
        <a:p>
          <a:endParaRPr lang="en-AU"/>
        </a:p>
      </dgm:t>
    </dgm:pt>
    <dgm:pt modelId="{DC225AF5-19DA-4D00-8B75-691685CC718A}">
      <dgm:prSet phldrT="[Text]"/>
      <dgm:spPr/>
      <dgm:t>
        <a:bodyPr/>
        <a:lstStyle/>
        <a:p>
          <a:r>
            <a:rPr lang="en-AU" smtClean="0"/>
            <a:t>Rapid formative feedback</a:t>
          </a:r>
          <a:endParaRPr lang="en-AU" dirty="0"/>
        </a:p>
      </dgm:t>
    </dgm:pt>
    <dgm:pt modelId="{951E3B86-A489-42E4-BE9F-25A1F81B77AD}" type="parTrans" cxnId="{1AB4FB03-1961-4EDE-9DC8-E4C6A72205B7}">
      <dgm:prSet/>
      <dgm:spPr/>
      <dgm:t>
        <a:bodyPr/>
        <a:lstStyle/>
        <a:p>
          <a:endParaRPr lang="en-AU"/>
        </a:p>
      </dgm:t>
    </dgm:pt>
    <dgm:pt modelId="{46E92E2C-3C2E-48C6-BCE0-1AA7DACFA734}" type="sibTrans" cxnId="{1AB4FB03-1961-4EDE-9DC8-E4C6A72205B7}">
      <dgm:prSet/>
      <dgm:spPr/>
      <dgm:t>
        <a:bodyPr/>
        <a:lstStyle/>
        <a:p>
          <a:endParaRPr lang="en-AU"/>
        </a:p>
      </dgm:t>
    </dgm:pt>
    <dgm:pt modelId="{6683BE48-596D-4A60-A06E-656E04BE3304}">
      <dgm:prSet phldrT="[Text]"/>
      <dgm:spPr/>
      <dgm:t>
        <a:bodyPr/>
        <a:lstStyle/>
        <a:p>
          <a:r>
            <a:rPr lang="en-NZ" b="1" dirty="0" smtClean="0"/>
            <a:t>the more there is feedback about progress from prior to desired outcomes the more positive attributes to learning are developed</a:t>
          </a:r>
          <a:endParaRPr lang="en-AU" b="1" dirty="0"/>
        </a:p>
      </dgm:t>
    </dgm:pt>
    <dgm:pt modelId="{AD5393D9-20BA-44FA-BBD7-55DFE6E1BC11}" type="parTrans" cxnId="{506DDD31-92EB-481A-AE93-171E8B702923}">
      <dgm:prSet/>
      <dgm:spPr/>
      <dgm:t>
        <a:bodyPr/>
        <a:lstStyle/>
        <a:p>
          <a:endParaRPr lang="en-AU"/>
        </a:p>
      </dgm:t>
    </dgm:pt>
    <dgm:pt modelId="{7BE4ED2D-307C-441A-9592-169649E4A52D}" type="sibTrans" cxnId="{506DDD31-92EB-481A-AE93-171E8B702923}">
      <dgm:prSet/>
      <dgm:spPr/>
      <dgm:t>
        <a:bodyPr/>
        <a:lstStyle/>
        <a:p>
          <a:endParaRPr lang="en-AU"/>
        </a:p>
      </dgm:t>
    </dgm:pt>
    <dgm:pt modelId="{A68B280C-82F3-4934-BF44-98CEA4777DF1}" type="pres">
      <dgm:prSet presAssocID="{8CBBA6C3-81C3-43AA-8033-5C5291BBC7AC}" presName="Name0" presStyleCnt="0">
        <dgm:presLayoutVars>
          <dgm:dir/>
          <dgm:animLvl val="lvl"/>
          <dgm:resizeHandles val="exact"/>
        </dgm:presLayoutVars>
      </dgm:prSet>
      <dgm:spPr/>
      <dgm:t>
        <a:bodyPr/>
        <a:lstStyle/>
        <a:p>
          <a:endParaRPr lang="en-AU"/>
        </a:p>
      </dgm:t>
    </dgm:pt>
    <dgm:pt modelId="{5283AF91-12D8-4B00-8644-91C16328271D}" type="pres">
      <dgm:prSet presAssocID="{294C34E8-5271-4E6D-B8BB-68254F8D76E4}" presName="linNode" presStyleCnt="0"/>
      <dgm:spPr/>
      <dgm:t>
        <a:bodyPr/>
        <a:lstStyle/>
        <a:p>
          <a:endParaRPr lang="en-US"/>
        </a:p>
      </dgm:t>
    </dgm:pt>
    <dgm:pt modelId="{7EB4CEA4-2106-422F-84AD-552EDE47F27E}" type="pres">
      <dgm:prSet presAssocID="{294C34E8-5271-4E6D-B8BB-68254F8D76E4}" presName="parentText" presStyleLbl="node1" presStyleIdx="0" presStyleCnt="3">
        <dgm:presLayoutVars>
          <dgm:chMax val="1"/>
          <dgm:bulletEnabled val="1"/>
        </dgm:presLayoutVars>
      </dgm:prSet>
      <dgm:spPr/>
      <dgm:t>
        <a:bodyPr/>
        <a:lstStyle/>
        <a:p>
          <a:endParaRPr lang="en-AU"/>
        </a:p>
      </dgm:t>
    </dgm:pt>
    <dgm:pt modelId="{252FCA80-BEC9-4E39-B536-31611BD0A5DE}" type="pres">
      <dgm:prSet presAssocID="{294C34E8-5271-4E6D-B8BB-68254F8D76E4}" presName="descendantText" presStyleLbl="alignAccFollowNode1" presStyleIdx="0" presStyleCnt="3">
        <dgm:presLayoutVars>
          <dgm:bulletEnabled val="1"/>
        </dgm:presLayoutVars>
      </dgm:prSet>
      <dgm:spPr/>
      <dgm:t>
        <a:bodyPr/>
        <a:lstStyle/>
        <a:p>
          <a:endParaRPr lang="en-AU"/>
        </a:p>
      </dgm:t>
    </dgm:pt>
    <dgm:pt modelId="{B1BF3726-1475-424B-B467-4B78E2ED7A97}" type="pres">
      <dgm:prSet presAssocID="{57E14AB7-559D-401C-A452-93ADB0FA2BF5}" presName="sp" presStyleCnt="0"/>
      <dgm:spPr/>
      <dgm:t>
        <a:bodyPr/>
        <a:lstStyle/>
        <a:p>
          <a:endParaRPr lang="en-US"/>
        </a:p>
      </dgm:t>
    </dgm:pt>
    <dgm:pt modelId="{869ECFD8-F0E6-43F5-89DA-A31F344446C5}" type="pres">
      <dgm:prSet presAssocID="{760E5859-5267-4F04-872D-EBBEE8D9BE70}" presName="linNode" presStyleCnt="0"/>
      <dgm:spPr/>
      <dgm:t>
        <a:bodyPr/>
        <a:lstStyle/>
        <a:p>
          <a:endParaRPr lang="en-US"/>
        </a:p>
      </dgm:t>
    </dgm:pt>
    <dgm:pt modelId="{C6955C38-1ED8-4221-B67C-BA5ED26907D5}" type="pres">
      <dgm:prSet presAssocID="{760E5859-5267-4F04-872D-EBBEE8D9BE70}" presName="parentText" presStyleLbl="node1" presStyleIdx="1" presStyleCnt="3">
        <dgm:presLayoutVars>
          <dgm:chMax val="1"/>
          <dgm:bulletEnabled val="1"/>
        </dgm:presLayoutVars>
      </dgm:prSet>
      <dgm:spPr/>
      <dgm:t>
        <a:bodyPr/>
        <a:lstStyle/>
        <a:p>
          <a:endParaRPr lang="en-AU"/>
        </a:p>
      </dgm:t>
    </dgm:pt>
    <dgm:pt modelId="{16F41BD3-99D6-4B52-97BD-83054F9A5DDB}" type="pres">
      <dgm:prSet presAssocID="{760E5859-5267-4F04-872D-EBBEE8D9BE70}" presName="descendantText" presStyleLbl="alignAccFollowNode1" presStyleIdx="1" presStyleCnt="3">
        <dgm:presLayoutVars>
          <dgm:bulletEnabled val="1"/>
        </dgm:presLayoutVars>
      </dgm:prSet>
      <dgm:spPr/>
      <dgm:t>
        <a:bodyPr/>
        <a:lstStyle/>
        <a:p>
          <a:endParaRPr lang="en-AU"/>
        </a:p>
      </dgm:t>
    </dgm:pt>
    <dgm:pt modelId="{FAB09721-0DF0-4D2A-B81A-DB7FBA9D3913}" type="pres">
      <dgm:prSet presAssocID="{5C3208E1-2199-451E-8155-0752134EE677}" presName="sp" presStyleCnt="0"/>
      <dgm:spPr/>
      <dgm:t>
        <a:bodyPr/>
        <a:lstStyle/>
        <a:p>
          <a:endParaRPr lang="en-US"/>
        </a:p>
      </dgm:t>
    </dgm:pt>
    <dgm:pt modelId="{5FA1081E-35EE-4FD0-A021-42137E058700}" type="pres">
      <dgm:prSet presAssocID="{DC225AF5-19DA-4D00-8B75-691685CC718A}" presName="linNode" presStyleCnt="0"/>
      <dgm:spPr/>
      <dgm:t>
        <a:bodyPr/>
        <a:lstStyle/>
        <a:p>
          <a:endParaRPr lang="en-US"/>
        </a:p>
      </dgm:t>
    </dgm:pt>
    <dgm:pt modelId="{8358442E-F424-4ABF-B275-D7D508929907}" type="pres">
      <dgm:prSet presAssocID="{DC225AF5-19DA-4D00-8B75-691685CC718A}" presName="parentText" presStyleLbl="node1" presStyleIdx="2" presStyleCnt="3">
        <dgm:presLayoutVars>
          <dgm:chMax val="1"/>
          <dgm:bulletEnabled val="1"/>
        </dgm:presLayoutVars>
      </dgm:prSet>
      <dgm:spPr/>
      <dgm:t>
        <a:bodyPr/>
        <a:lstStyle/>
        <a:p>
          <a:endParaRPr lang="en-AU"/>
        </a:p>
      </dgm:t>
    </dgm:pt>
    <dgm:pt modelId="{A0B5AC35-2CAD-421B-B997-28018A045D7C}" type="pres">
      <dgm:prSet presAssocID="{DC225AF5-19DA-4D00-8B75-691685CC718A}" presName="descendantText" presStyleLbl="alignAccFollowNode1" presStyleIdx="2" presStyleCnt="3">
        <dgm:presLayoutVars>
          <dgm:bulletEnabled val="1"/>
        </dgm:presLayoutVars>
      </dgm:prSet>
      <dgm:spPr/>
      <dgm:t>
        <a:bodyPr/>
        <a:lstStyle/>
        <a:p>
          <a:endParaRPr lang="en-AU"/>
        </a:p>
      </dgm:t>
    </dgm:pt>
  </dgm:ptLst>
  <dgm:cxnLst>
    <dgm:cxn modelId="{990B3B3F-6409-439F-8310-01FD24495A17}" type="presOf" srcId="{8CBBA6C3-81C3-43AA-8033-5C5291BBC7AC}" destId="{A68B280C-82F3-4934-BF44-98CEA4777DF1}" srcOrd="0" destOrd="0" presId="urn:microsoft.com/office/officeart/2005/8/layout/vList5"/>
    <dgm:cxn modelId="{26CAD78B-4384-4F97-B848-C300F941278D}" srcId="{8CBBA6C3-81C3-43AA-8033-5C5291BBC7AC}" destId="{294C34E8-5271-4E6D-B8BB-68254F8D76E4}" srcOrd="0" destOrd="0" parTransId="{0607573F-275A-490A-ADC2-C3EB7EE9A13A}" sibTransId="{57E14AB7-559D-401C-A452-93ADB0FA2BF5}"/>
    <dgm:cxn modelId="{6176E761-69C4-4603-BF0D-3FF37D9B0CC0}" type="presOf" srcId="{DC225AF5-19DA-4D00-8B75-691685CC718A}" destId="{8358442E-F424-4ABF-B275-D7D508929907}" srcOrd="0" destOrd="0" presId="urn:microsoft.com/office/officeart/2005/8/layout/vList5"/>
    <dgm:cxn modelId="{D25AAF55-4F3C-4E3B-97A4-4C073D36B760}" type="presOf" srcId="{6683BE48-596D-4A60-A06E-656E04BE3304}" destId="{A0B5AC35-2CAD-421B-B997-28018A045D7C}" srcOrd="0" destOrd="0" presId="urn:microsoft.com/office/officeart/2005/8/layout/vList5"/>
    <dgm:cxn modelId="{17BAD346-AA1C-4EBA-B21D-7DD959786D5F}" type="presOf" srcId="{3F2FBDE5-4AC2-45DD-B34E-59876A12C468}" destId="{16F41BD3-99D6-4B52-97BD-83054F9A5DDB}" srcOrd="0" destOrd="0" presId="urn:microsoft.com/office/officeart/2005/8/layout/vList5"/>
    <dgm:cxn modelId="{A408AF46-2370-4812-B9CF-941CF7A09879}" type="presOf" srcId="{294C34E8-5271-4E6D-B8BB-68254F8D76E4}" destId="{7EB4CEA4-2106-422F-84AD-552EDE47F27E}" srcOrd="0" destOrd="0" presId="urn:microsoft.com/office/officeart/2005/8/layout/vList5"/>
    <dgm:cxn modelId="{977FE5CE-6D88-4DE4-ACE9-A53614B4195D}" type="presOf" srcId="{8E75738E-369A-4F92-8493-0ED7365CB86B}" destId="{252FCA80-BEC9-4E39-B536-31611BD0A5DE}" srcOrd="0" destOrd="0" presId="urn:microsoft.com/office/officeart/2005/8/layout/vList5"/>
    <dgm:cxn modelId="{4DCB94B0-9E4B-4560-85DB-308A40C4A31B}" srcId="{8CBBA6C3-81C3-43AA-8033-5C5291BBC7AC}" destId="{760E5859-5267-4F04-872D-EBBEE8D9BE70}" srcOrd="1" destOrd="0" parTransId="{D8A399F4-701B-4AD7-B0CF-462D5F0780AB}" sibTransId="{5C3208E1-2199-451E-8155-0752134EE677}"/>
    <dgm:cxn modelId="{B670C97C-3729-4188-B4ED-FF773934EA1F}" srcId="{760E5859-5267-4F04-872D-EBBEE8D9BE70}" destId="{3F2FBDE5-4AC2-45DD-B34E-59876A12C468}" srcOrd="0" destOrd="0" parTransId="{2AA80720-32D1-46AD-9494-80631EBE6274}" sibTransId="{563CDFAE-2C63-4B09-A765-51AB6CA4484A}"/>
    <dgm:cxn modelId="{620E7955-C162-477A-A1C0-6CF70989EE52}" srcId="{294C34E8-5271-4E6D-B8BB-68254F8D76E4}" destId="{8E75738E-369A-4F92-8493-0ED7365CB86B}" srcOrd="0" destOrd="0" parTransId="{C862E2A7-4248-46CF-858A-8AB6705358C3}" sibTransId="{63185D33-0EB1-4982-9D2E-66B68999ABF8}"/>
    <dgm:cxn modelId="{506DDD31-92EB-481A-AE93-171E8B702923}" srcId="{DC225AF5-19DA-4D00-8B75-691685CC718A}" destId="{6683BE48-596D-4A60-A06E-656E04BE3304}" srcOrd="0" destOrd="0" parTransId="{AD5393D9-20BA-44FA-BBD7-55DFE6E1BC11}" sibTransId="{7BE4ED2D-307C-441A-9592-169649E4A52D}"/>
    <dgm:cxn modelId="{1AB4FB03-1961-4EDE-9DC8-E4C6A72205B7}" srcId="{8CBBA6C3-81C3-43AA-8033-5C5291BBC7AC}" destId="{DC225AF5-19DA-4D00-8B75-691685CC718A}" srcOrd="2" destOrd="0" parTransId="{951E3B86-A489-42E4-BE9F-25A1F81B77AD}" sibTransId="{46E92E2C-3C2E-48C6-BCE0-1AA7DACFA734}"/>
    <dgm:cxn modelId="{B5D50EE6-1CAB-409B-A3C4-7E852F310ACB}" type="presOf" srcId="{760E5859-5267-4F04-872D-EBBEE8D9BE70}" destId="{C6955C38-1ED8-4221-B67C-BA5ED26907D5}" srcOrd="0" destOrd="0" presId="urn:microsoft.com/office/officeart/2005/8/layout/vList5"/>
    <dgm:cxn modelId="{470728F1-29A9-4CE8-AE85-40BE3C9AE7FE}" type="presParOf" srcId="{A68B280C-82F3-4934-BF44-98CEA4777DF1}" destId="{5283AF91-12D8-4B00-8644-91C16328271D}" srcOrd="0" destOrd="0" presId="urn:microsoft.com/office/officeart/2005/8/layout/vList5"/>
    <dgm:cxn modelId="{A5475968-18D9-42FB-8D6B-7EF2756D770A}" type="presParOf" srcId="{5283AF91-12D8-4B00-8644-91C16328271D}" destId="{7EB4CEA4-2106-422F-84AD-552EDE47F27E}" srcOrd="0" destOrd="0" presId="urn:microsoft.com/office/officeart/2005/8/layout/vList5"/>
    <dgm:cxn modelId="{2E7F1F29-10F1-4D4B-99E4-031A7721A3D0}" type="presParOf" srcId="{5283AF91-12D8-4B00-8644-91C16328271D}" destId="{252FCA80-BEC9-4E39-B536-31611BD0A5DE}" srcOrd="1" destOrd="0" presId="urn:microsoft.com/office/officeart/2005/8/layout/vList5"/>
    <dgm:cxn modelId="{550E679E-1E51-4E3D-857B-D8AAB563CA1B}" type="presParOf" srcId="{A68B280C-82F3-4934-BF44-98CEA4777DF1}" destId="{B1BF3726-1475-424B-B467-4B78E2ED7A97}" srcOrd="1" destOrd="0" presId="urn:microsoft.com/office/officeart/2005/8/layout/vList5"/>
    <dgm:cxn modelId="{732603BC-AC6C-4831-B25F-38DC87C848B9}" type="presParOf" srcId="{A68B280C-82F3-4934-BF44-98CEA4777DF1}" destId="{869ECFD8-F0E6-43F5-89DA-A31F344446C5}" srcOrd="2" destOrd="0" presId="urn:microsoft.com/office/officeart/2005/8/layout/vList5"/>
    <dgm:cxn modelId="{2291C19A-79AA-44A3-B6B0-D3154E881B28}" type="presParOf" srcId="{869ECFD8-F0E6-43F5-89DA-A31F344446C5}" destId="{C6955C38-1ED8-4221-B67C-BA5ED26907D5}" srcOrd="0" destOrd="0" presId="urn:microsoft.com/office/officeart/2005/8/layout/vList5"/>
    <dgm:cxn modelId="{413B7050-81F0-4A97-8BAC-4688BD7A253D}" type="presParOf" srcId="{869ECFD8-F0E6-43F5-89DA-A31F344446C5}" destId="{16F41BD3-99D6-4B52-97BD-83054F9A5DDB}" srcOrd="1" destOrd="0" presId="urn:microsoft.com/office/officeart/2005/8/layout/vList5"/>
    <dgm:cxn modelId="{098403DA-8DD8-408B-8651-1C5EA1A71C21}" type="presParOf" srcId="{A68B280C-82F3-4934-BF44-98CEA4777DF1}" destId="{FAB09721-0DF0-4D2A-B81A-DB7FBA9D3913}" srcOrd="3" destOrd="0" presId="urn:microsoft.com/office/officeart/2005/8/layout/vList5"/>
    <dgm:cxn modelId="{3CE8BD7C-9F2D-470C-B165-DA55EF3CF742}" type="presParOf" srcId="{A68B280C-82F3-4934-BF44-98CEA4777DF1}" destId="{5FA1081E-35EE-4FD0-A021-42137E058700}" srcOrd="4" destOrd="0" presId="urn:microsoft.com/office/officeart/2005/8/layout/vList5"/>
    <dgm:cxn modelId="{BB61697C-EAF0-4FFF-AF5D-2D847A5DDFC7}" type="presParOf" srcId="{5FA1081E-35EE-4FD0-A021-42137E058700}" destId="{8358442E-F424-4ABF-B275-D7D508929907}" srcOrd="0" destOrd="0" presId="urn:microsoft.com/office/officeart/2005/8/layout/vList5"/>
    <dgm:cxn modelId="{D5D4F26A-83F8-45AE-B3C4-AFFE17D8DD66}" type="presParOf" srcId="{5FA1081E-35EE-4FD0-A021-42137E058700}" destId="{A0B5AC35-2CAD-421B-B997-28018A045D7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A9EAD-E457-4631-B0DA-E23EC4124466}">
      <dsp:nvSpPr>
        <dsp:cNvPr id="0" name=""/>
        <dsp:cNvSpPr/>
      </dsp:nvSpPr>
      <dsp:spPr>
        <a:xfrm rot="10800000">
          <a:off x="1301154" y="200"/>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I have no idea what I’m doing, but odds are I will get a few correct!</a:t>
          </a:r>
          <a:endParaRPr lang="en-US" sz="2200" kern="1200" dirty="0"/>
        </a:p>
      </dsp:txBody>
      <dsp:txXfrm rot="10800000">
        <a:off x="1507199" y="200"/>
        <a:ext cx="4506544" cy="824180"/>
      </dsp:txXfrm>
    </dsp:sp>
    <dsp:sp modelId="{9AE8987D-0555-49F5-B42A-EA282BB7381E}">
      <dsp:nvSpPr>
        <dsp:cNvPr id="0" name=""/>
        <dsp:cNvSpPr/>
      </dsp:nvSpPr>
      <dsp:spPr>
        <a:xfrm>
          <a:off x="830926" y="98022"/>
          <a:ext cx="456596" cy="62853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83153-A475-48AA-A35F-FAE356260748}">
      <dsp:nvSpPr>
        <dsp:cNvPr id="0" name=""/>
        <dsp:cNvSpPr/>
      </dsp:nvSpPr>
      <dsp:spPr>
        <a:xfrm rot="10800000">
          <a:off x="1328974" y="1070405"/>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50-64% Correct </a:t>
          </a:r>
          <a:r>
            <a:rPr lang="en-US" sz="2200" kern="1200" dirty="0" smtClean="0">
              <a:solidFill>
                <a:srgbClr val="FF0000"/>
              </a:solidFill>
            </a:rPr>
            <a:t>(16-20/32)</a:t>
          </a:r>
          <a:endParaRPr lang="en-US" sz="2200" kern="1200" dirty="0">
            <a:solidFill>
              <a:srgbClr val="FF0000"/>
            </a:solidFill>
          </a:endParaRPr>
        </a:p>
      </dsp:txBody>
      <dsp:txXfrm rot="10800000">
        <a:off x="1535019" y="1070405"/>
        <a:ext cx="4506544" cy="824180"/>
      </dsp:txXfrm>
    </dsp:sp>
    <dsp:sp modelId="{034AA9A8-2146-485D-8817-49C0D9F80FF2}">
      <dsp:nvSpPr>
        <dsp:cNvPr id="0" name=""/>
        <dsp:cNvSpPr/>
      </dsp:nvSpPr>
      <dsp:spPr>
        <a:xfrm>
          <a:off x="775281" y="1159375"/>
          <a:ext cx="567876" cy="6462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17ED9-BB06-4E89-9213-1E069478753C}">
      <dsp:nvSpPr>
        <dsp:cNvPr id="0" name=""/>
        <dsp:cNvSpPr/>
      </dsp:nvSpPr>
      <dsp:spPr>
        <a:xfrm rot="10800000">
          <a:off x="1328974" y="2140609"/>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65-75% Correct </a:t>
          </a:r>
          <a:r>
            <a:rPr lang="en-US" sz="2200" kern="1200" dirty="0" smtClean="0">
              <a:solidFill>
                <a:srgbClr val="FF0000"/>
              </a:solidFill>
            </a:rPr>
            <a:t>(21-24/32)</a:t>
          </a:r>
          <a:endParaRPr lang="en-US" sz="2200" kern="1200" dirty="0">
            <a:solidFill>
              <a:srgbClr val="FF0000"/>
            </a:solidFill>
          </a:endParaRPr>
        </a:p>
      </dsp:txBody>
      <dsp:txXfrm rot="10800000">
        <a:off x="1535019" y="2140609"/>
        <a:ext cx="4506544" cy="824180"/>
      </dsp:txXfrm>
    </dsp:sp>
    <dsp:sp modelId="{D3DBCF19-CB52-4A78-BD8C-783FE902B853}">
      <dsp:nvSpPr>
        <dsp:cNvPr id="0" name=""/>
        <dsp:cNvSpPr/>
      </dsp:nvSpPr>
      <dsp:spPr>
        <a:xfrm>
          <a:off x="719649" y="2211864"/>
          <a:ext cx="567876" cy="5744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5952D-B498-4768-9E00-1DD5322F21FE}">
      <dsp:nvSpPr>
        <dsp:cNvPr id="0" name=""/>
        <dsp:cNvSpPr/>
      </dsp:nvSpPr>
      <dsp:spPr>
        <a:xfrm rot="10800000">
          <a:off x="1345116" y="3210814"/>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76-89% Correct </a:t>
          </a:r>
          <a:r>
            <a:rPr lang="en-US" sz="2200" kern="1200" dirty="0" smtClean="0">
              <a:solidFill>
                <a:srgbClr val="FF0000"/>
              </a:solidFill>
            </a:rPr>
            <a:t>(25-28/32)</a:t>
          </a:r>
          <a:endParaRPr lang="en-US" sz="2200" kern="1200" dirty="0">
            <a:solidFill>
              <a:srgbClr val="FF0000"/>
            </a:solidFill>
          </a:endParaRPr>
        </a:p>
      </dsp:txBody>
      <dsp:txXfrm rot="10800000">
        <a:off x="1551161" y="3210814"/>
        <a:ext cx="4506544" cy="824180"/>
      </dsp:txXfrm>
    </dsp:sp>
    <dsp:sp modelId="{5A967287-679C-48E4-8CC0-6B416974752D}">
      <dsp:nvSpPr>
        <dsp:cNvPr id="0" name=""/>
        <dsp:cNvSpPr/>
      </dsp:nvSpPr>
      <dsp:spPr>
        <a:xfrm>
          <a:off x="621411" y="3315172"/>
          <a:ext cx="632443" cy="598058"/>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B22A7-189D-45B6-B9B8-4F2E5FF591CA}">
      <dsp:nvSpPr>
        <dsp:cNvPr id="0" name=""/>
        <dsp:cNvSpPr/>
      </dsp:nvSpPr>
      <dsp:spPr>
        <a:xfrm rot="10800000">
          <a:off x="1363139" y="4281018"/>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90-100% Correct </a:t>
          </a:r>
          <a:r>
            <a:rPr lang="en-US" sz="2200" kern="1200" dirty="0" smtClean="0">
              <a:solidFill>
                <a:srgbClr val="FF0000"/>
              </a:solidFill>
            </a:rPr>
            <a:t>(29-32/32)</a:t>
          </a:r>
          <a:endParaRPr lang="en-US" sz="2200" kern="1200" dirty="0">
            <a:solidFill>
              <a:srgbClr val="FF0000"/>
            </a:solidFill>
          </a:endParaRPr>
        </a:p>
      </dsp:txBody>
      <dsp:txXfrm rot="10800000">
        <a:off x="1569184" y="4281018"/>
        <a:ext cx="4506544" cy="824180"/>
      </dsp:txXfrm>
    </dsp:sp>
    <dsp:sp modelId="{5D922455-83EE-4C05-8627-258AA01F516E}">
      <dsp:nvSpPr>
        <dsp:cNvPr id="0" name=""/>
        <dsp:cNvSpPr/>
      </dsp:nvSpPr>
      <dsp:spPr>
        <a:xfrm>
          <a:off x="669347" y="4272657"/>
          <a:ext cx="704534" cy="740963"/>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3AC4-C09E-46E4-AFD2-CBC1A56EF2BD}">
      <dsp:nvSpPr>
        <dsp:cNvPr id="0" name=""/>
        <dsp:cNvSpPr/>
      </dsp:nvSpPr>
      <dsp:spPr>
        <a:xfrm>
          <a:off x="0" y="1463280"/>
          <a:ext cx="6967891" cy="985520"/>
        </a:xfrm>
        <a:prstGeom prst="notched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ln>
          <a:noFill/>
        </a:ln>
        <a:effectLst>
          <a:outerShdw blurRad="177800" dist="215900" dir="5400000" algn="t" rotWithShape="0">
            <a:prstClr val="black">
              <a:alpha val="40000"/>
            </a:prstClr>
          </a:outerShdw>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dsp:style>
    </dsp:sp>
    <dsp:sp modelId="{4D92CCCA-56F8-4540-A688-59C67A801FF5}">
      <dsp:nvSpPr>
        <dsp:cNvPr id="0" name=""/>
        <dsp:cNvSpPr/>
      </dsp:nvSpPr>
      <dsp:spPr>
        <a:xfrm>
          <a:off x="0" y="1082278"/>
          <a:ext cx="1204921" cy="98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l" defTabSz="1511300">
            <a:lnSpc>
              <a:spcPct val="90000"/>
            </a:lnSpc>
            <a:spcBef>
              <a:spcPct val="0"/>
            </a:spcBef>
            <a:spcAft>
              <a:spcPct val="35000"/>
            </a:spcAft>
          </a:pPr>
          <a:r>
            <a:rPr lang="en-US" sz="3400" kern="1200" dirty="0" smtClean="0"/>
            <a:t>5</a:t>
          </a:r>
          <a:endParaRPr lang="en-US" sz="3400" kern="1200" dirty="0"/>
        </a:p>
      </dsp:txBody>
      <dsp:txXfrm>
        <a:off x="0" y="1082278"/>
        <a:ext cx="1204921" cy="985520"/>
      </dsp:txXfrm>
    </dsp:sp>
    <dsp:sp modelId="{0C29CA1D-E2C5-472B-86F0-991624AF93BA}">
      <dsp:nvSpPr>
        <dsp:cNvPr id="0" name=""/>
        <dsp:cNvSpPr/>
      </dsp:nvSpPr>
      <dsp:spPr>
        <a:xfrm>
          <a:off x="5829300" y="1006075"/>
          <a:ext cx="246380" cy="24638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BBD59-3FE3-44BA-986B-0BAB354CE635}">
      <dsp:nvSpPr>
        <dsp:cNvPr id="0" name=""/>
        <dsp:cNvSpPr/>
      </dsp:nvSpPr>
      <dsp:spPr>
        <a:xfrm>
          <a:off x="1257295" y="1082278"/>
          <a:ext cx="1204921" cy="98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t" anchorCtr="0">
          <a:noAutofit/>
        </a:bodyPr>
        <a:lstStyle/>
        <a:p>
          <a:pPr lvl="0" algn="l" defTabSz="1511300">
            <a:lnSpc>
              <a:spcPct val="90000"/>
            </a:lnSpc>
            <a:spcBef>
              <a:spcPct val="0"/>
            </a:spcBef>
            <a:spcAft>
              <a:spcPct val="35000"/>
            </a:spcAft>
          </a:pPr>
          <a:r>
            <a:rPr lang="en-US" sz="3400" kern="1200" dirty="0" smtClean="0"/>
            <a:t>4</a:t>
          </a:r>
          <a:endParaRPr lang="en-US" sz="3400" kern="1200" dirty="0"/>
        </a:p>
      </dsp:txBody>
      <dsp:txXfrm>
        <a:off x="1257295" y="1082278"/>
        <a:ext cx="1204921" cy="985520"/>
      </dsp:txXfrm>
    </dsp:sp>
    <dsp:sp modelId="{094A76AB-3E60-4280-87A1-BFB916036DDA}">
      <dsp:nvSpPr>
        <dsp:cNvPr id="0" name=""/>
        <dsp:cNvSpPr/>
      </dsp:nvSpPr>
      <dsp:spPr>
        <a:xfrm>
          <a:off x="254098" y="1006075"/>
          <a:ext cx="246380" cy="246380"/>
        </a:xfrm>
        <a:prstGeom prst="ellipse">
          <a:avLst/>
        </a:prstGeom>
        <a:solidFill>
          <a:schemeClr val="accent3">
            <a:hueOff val="3042823"/>
            <a:satOff val="210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D82CC-C14A-48F6-85F9-75810320AFA1}">
      <dsp:nvSpPr>
        <dsp:cNvPr id="0" name=""/>
        <dsp:cNvSpPr/>
      </dsp:nvSpPr>
      <dsp:spPr>
        <a:xfrm>
          <a:off x="2628905" y="1082278"/>
          <a:ext cx="1204921" cy="98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l" defTabSz="1511300">
            <a:lnSpc>
              <a:spcPct val="90000"/>
            </a:lnSpc>
            <a:spcBef>
              <a:spcPct val="0"/>
            </a:spcBef>
            <a:spcAft>
              <a:spcPct val="35000"/>
            </a:spcAft>
          </a:pPr>
          <a:r>
            <a:rPr lang="en-US" sz="3400" kern="1200" dirty="0" smtClean="0"/>
            <a:t>3</a:t>
          </a:r>
          <a:endParaRPr lang="en-US" sz="3400" kern="1200" dirty="0"/>
        </a:p>
      </dsp:txBody>
      <dsp:txXfrm>
        <a:off x="2628905" y="1082278"/>
        <a:ext cx="1204921" cy="985520"/>
      </dsp:txXfrm>
    </dsp:sp>
    <dsp:sp modelId="{8FDBA4CD-EE04-4FC9-A533-7394FE39F7E7}">
      <dsp:nvSpPr>
        <dsp:cNvPr id="0" name=""/>
        <dsp:cNvSpPr/>
      </dsp:nvSpPr>
      <dsp:spPr>
        <a:xfrm>
          <a:off x="1485898" y="1006075"/>
          <a:ext cx="246380" cy="246380"/>
        </a:xfrm>
        <a:prstGeom prst="ellipse">
          <a:avLst/>
        </a:prstGeom>
        <a:solidFill>
          <a:schemeClr val="accent3">
            <a:hueOff val="6085646"/>
            <a:satOff val="4199"/>
            <a:lumOff val="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60561-CCE0-4104-9E88-58C00F6C42B0}">
      <dsp:nvSpPr>
        <dsp:cNvPr id="0" name=""/>
        <dsp:cNvSpPr/>
      </dsp:nvSpPr>
      <dsp:spPr>
        <a:xfrm>
          <a:off x="4152902" y="1082278"/>
          <a:ext cx="1204921" cy="98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t" anchorCtr="0">
          <a:noAutofit/>
        </a:bodyPr>
        <a:lstStyle/>
        <a:p>
          <a:pPr lvl="0" algn="l" defTabSz="1511300">
            <a:lnSpc>
              <a:spcPct val="90000"/>
            </a:lnSpc>
            <a:spcBef>
              <a:spcPct val="0"/>
            </a:spcBef>
            <a:spcAft>
              <a:spcPct val="35000"/>
            </a:spcAft>
          </a:pPr>
          <a:r>
            <a:rPr lang="en-US" sz="3400" kern="1200" dirty="0" smtClean="0"/>
            <a:t>2</a:t>
          </a:r>
          <a:endParaRPr lang="en-US" sz="3400" kern="1200" dirty="0"/>
        </a:p>
      </dsp:txBody>
      <dsp:txXfrm>
        <a:off x="4152902" y="1082278"/>
        <a:ext cx="1204921" cy="985520"/>
      </dsp:txXfrm>
    </dsp:sp>
    <dsp:sp modelId="{6EAEE510-2E0B-482F-BDD9-EF40EA4F6891}">
      <dsp:nvSpPr>
        <dsp:cNvPr id="0" name=""/>
        <dsp:cNvSpPr/>
      </dsp:nvSpPr>
      <dsp:spPr>
        <a:xfrm>
          <a:off x="2857499" y="1006075"/>
          <a:ext cx="246380" cy="246380"/>
        </a:xfrm>
        <a:prstGeom prst="ellipse">
          <a:avLst/>
        </a:prstGeom>
        <a:solidFill>
          <a:schemeClr val="accent3">
            <a:hueOff val="9128470"/>
            <a:satOff val="6299"/>
            <a:lumOff val="5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9405B-E1CD-4A55-9BE9-28B39B049D53}">
      <dsp:nvSpPr>
        <dsp:cNvPr id="0" name=""/>
        <dsp:cNvSpPr/>
      </dsp:nvSpPr>
      <dsp:spPr>
        <a:xfrm>
          <a:off x="5372101" y="1082278"/>
          <a:ext cx="1204921" cy="98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ctr" defTabSz="1511300">
            <a:lnSpc>
              <a:spcPct val="90000"/>
            </a:lnSpc>
            <a:spcBef>
              <a:spcPct val="0"/>
            </a:spcBef>
            <a:spcAft>
              <a:spcPct val="35000"/>
            </a:spcAft>
          </a:pPr>
          <a:r>
            <a:rPr lang="en-US" sz="3400" kern="1200" dirty="0" smtClean="0"/>
            <a:t>1</a:t>
          </a:r>
          <a:endParaRPr lang="en-US" sz="3400" kern="1200" dirty="0"/>
        </a:p>
      </dsp:txBody>
      <dsp:txXfrm>
        <a:off x="5372101" y="1082278"/>
        <a:ext cx="1204921" cy="985520"/>
      </dsp:txXfrm>
    </dsp:sp>
    <dsp:sp modelId="{52EE3572-1951-432F-93CA-D937CA3A52B6}">
      <dsp:nvSpPr>
        <dsp:cNvPr id="0" name=""/>
        <dsp:cNvSpPr/>
      </dsp:nvSpPr>
      <dsp:spPr>
        <a:xfrm>
          <a:off x="4381501" y="1006075"/>
          <a:ext cx="246380" cy="246380"/>
        </a:xfrm>
        <a:prstGeom prst="ellipse">
          <a:avLst/>
        </a:prstGeom>
        <a:solidFill>
          <a:srgbClr val="F8F2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A9EAD-E457-4631-B0DA-E23EC4124466}">
      <dsp:nvSpPr>
        <dsp:cNvPr id="0" name=""/>
        <dsp:cNvSpPr/>
      </dsp:nvSpPr>
      <dsp:spPr>
        <a:xfrm rot="10800000">
          <a:off x="1301154" y="200"/>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I have no idea what I’m doing, but odds are I will get a few correct!</a:t>
          </a:r>
          <a:endParaRPr lang="en-US" sz="2200" kern="1200" dirty="0"/>
        </a:p>
      </dsp:txBody>
      <dsp:txXfrm rot="10800000">
        <a:off x="1507199" y="200"/>
        <a:ext cx="4506544" cy="824180"/>
      </dsp:txXfrm>
    </dsp:sp>
    <dsp:sp modelId="{9AE8987D-0555-49F5-B42A-EA282BB7381E}">
      <dsp:nvSpPr>
        <dsp:cNvPr id="0" name=""/>
        <dsp:cNvSpPr/>
      </dsp:nvSpPr>
      <dsp:spPr>
        <a:xfrm>
          <a:off x="830926" y="98022"/>
          <a:ext cx="456596" cy="62853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83153-A475-48AA-A35F-FAE356260748}">
      <dsp:nvSpPr>
        <dsp:cNvPr id="0" name=""/>
        <dsp:cNvSpPr/>
      </dsp:nvSpPr>
      <dsp:spPr>
        <a:xfrm rot="10800000">
          <a:off x="1328974" y="1070405"/>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50-64% Correct </a:t>
          </a:r>
          <a:r>
            <a:rPr lang="en-US" sz="2200" kern="1200" dirty="0" smtClean="0">
              <a:solidFill>
                <a:srgbClr val="FF0000"/>
              </a:solidFill>
            </a:rPr>
            <a:t>(16-20/32)</a:t>
          </a:r>
          <a:endParaRPr lang="en-US" sz="2200" kern="1200" dirty="0">
            <a:solidFill>
              <a:srgbClr val="FF0000"/>
            </a:solidFill>
          </a:endParaRPr>
        </a:p>
      </dsp:txBody>
      <dsp:txXfrm rot="10800000">
        <a:off x="1535019" y="1070405"/>
        <a:ext cx="4506544" cy="824180"/>
      </dsp:txXfrm>
    </dsp:sp>
    <dsp:sp modelId="{034AA9A8-2146-485D-8817-49C0D9F80FF2}">
      <dsp:nvSpPr>
        <dsp:cNvPr id="0" name=""/>
        <dsp:cNvSpPr/>
      </dsp:nvSpPr>
      <dsp:spPr>
        <a:xfrm>
          <a:off x="775281" y="1159375"/>
          <a:ext cx="567876" cy="6462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17ED9-BB06-4E89-9213-1E069478753C}">
      <dsp:nvSpPr>
        <dsp:cNvPr id="0" name=""/>
        <dsp:cNvSpPr/>
      </dsp:nvSpPr>
      <dsp:spPr>
        <a:xfrm rot="10800000">
          <a:off x="1328974" y="2140609"/>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65-75% Correct </a:t>
          </a:r>
          <a:r>
            <a:rPr lang="en-US" sz="2200" kern="1200" dirty="0" smtClean="0">
              <a:solidFill>
                <a:srgbClr val="FF0000"/>
              </a:solidFill>
            </a:rPr>
            <a:t>(21-24/32)</a:t>
          </a:r>
          <a:endParaRPr lang="en-US" sz="2200" kern="1200" dirty="0">
            <a:solidFill>
              <a:srgbClr val="FF0000"/>
            </a:solidFill>
          </a:endParaRPr>
        </a:p>
      </dsp:txBody>
      <dsp:txXfrm rot="10800000">
        <a:off x="1535019" y="2140609"/>
        <a:ext cx="4506544" cy="824180"/>
      </dsp:txXfrm>
    </dsp:sp>
    <dsp:sp modelId="{D3DBCF19-CB52-4A78-BD8C-783FE902B853}">
      <dsp:nvSpPr>
        <dsp:cNvPr id="0" name=""/>
        <dsp:cNvSpPr/>
      </dsp:nvSpPr>
      <dsp:spPr>
        <a:xfrm>
          <a:off x="719649" y="2211864"/>
          <a:ext cx="567876" cy="5744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5952D-B498-4768-9E00-1DD5322F21FE}">
      <dsp:nvSpPr>
        <dsp:cNvPr id="0" name=""/>
        <dsp:cNvSpPr/>
      </dsp:nvSpPr>
      <dsp:spPr>
        <a:xfrm rot="10800000">
          <a:off x="1345116" y="3210814"/>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76-89% Correct </a:t>
          </a:r>
          <a:r>
            <a:rPr lang="en-US" sz="2200" kern="1200" dirty="0" smtClean="0">
              <a:solidFill>
                <a:srgbClr val="FF0000"/>
              </a:solidFill>
            </a:rPr>
            <a:t>(25-28/32)</a:t>
          </a:r>
          <a:endParaRPr lang="en-US" sz="2200" kern="1200" dirty="0">
            <a:solidFill>
              <a:srgbClr val="FF0000"/>
            </a:solidFill>
          </a:endParaRPr>
        </a:p>
      </dsp:txBody>
      <dsp:txXfrm rot="10800000">
        <a:off x="1551161" y="3210814"/>
        <a:ext cx="4506544" cy="824180"/>
      </dsp:txXfrm>
    </dsp:sp>
    <dsp:sp modelId="{5A967287-679C-48E4-8CC0-6B416974752D}">
      <dsp:nvSpPr>
        <dsp:cNvPr id="0" name=""/>
        <dsp:cNvSpPr/>
      </dsp:nvSpPr>
      <dsp:spPr>
        <a:xfrm>
          <a:off x="621411" y="3315172"/>
          <a:ext cx="632443" cy="598058"/>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B22A7-189D-45B6-B9B8-4F2E5FF591CA}">
      <dsp:nvSpPr>
        <dsp:cNvPr id="0" name=""/>
        <dsp:cNvSpPr/>
      </dsp:nvSpPr>
      <dsp:spPr>
        <a:xfrm rot="10800000">
          <a:off x="1363139" y="4281018"/>
          <a:ext cx="4712589" cy="824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44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90-100% Correct </a:t>
          </a:r>
          <a:r>
            <a:rPr lang="en-US" sz="2200" kern="1200" dirty="0" smtClean="0">
              <a:solidFill>
                <a:srgbClr val="FF0000"/>
              </a:solidFill>
            </a:rPr>
            <a:t>(29-32/32)</a:t>
          </a:r>
          <a:endParaRPr lang="en-US" sz="2200" kern="1200" dirty="0">
            <a:solidFill>
              <a:srgbClr val="FF0000"/>
            </a:solidFill>
          </a:endParaRPr>
        </a:p>
      </dsp:txBody>
      <dsp:txXfrm rot="10800000">
        <a:off x="1569184" y="4281018"/>
        <a:ext cx="4506544" cy="824180"/>
      </dsp:txXfrm>
    </dsp:sp>
    <dsp:sp modelId="{5D922455-83EE-4C05-8627-258AA01F516E}">
      <dsp:nvSpPr>
        <dsp:cNvPr id="0" name=""/>
        <dsp:cNvSpPr/>
      </dsp:nvSpPr>
      <dsp:spPr>
        <a:xfrm>
          <a:off x="669347" y="4272657"/>
          <a:ext cx="704534" cy="740963"/>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FCA80-BEC9-4E39-B536-31611BD0A5DE}">
      <dsp:nvSpPr>
        <dsp:cNvPr id="0" name=""/>
        <dsp:cNvSpPr/>
      </dsp:nvSpPr>
      <dsp:spPr>
        <a:xfrm rot="5400000">
          <a:off x="4134463" y="-1502167"/>
          <a:ext cx="1132438" cy="442417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NZ" sz="1700" b="1" kern="1200" dirty="0" smtClean="0"/>
            <a:t>the more transparent the teacher makes the learning goals, then the more likely the student is to engage in the work needed to meet the goal. </a:t>
          </a:r>
          <a:endParaRPr lang="en-AU" sz="1700" b="1" kern="1200" dirty="0"/>
        </a:p>
      </dsp:txBody>
      <dsp:txXfrm rot="-5400000">
        <a:off x="2488597" y="198980"/>
        <a:ext cx="4368890" cy="1021876"/>
      </dsp:txXfrm>
    </dsp:sp>
    <dsp:sp modelId="{7EB4CEA4-2106-422F-84AD-552EDE47F27E}">
      <dsp:nvSpPr>
        <dsp:cNvPr id="0" name=""/>
        <dsp:cNvSpPr/>
      </dsp:nvSpPr>
      <dsp:spPr>
        <a:xfrm>
          <a:off x="0" y="2144"/>
          <a:ext cx="2488596" cy="14155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smtClean="0"/>
            <a:t>Transparent goals</a:t>
          </a:r>
          <a:endParaRPr lang="en-AU" sz="2700" kern="1200" dirty="0"/>
        </a:p>
      </dsp:txBody>
      <dsp:txXfrm>
        <a:off x="69101" y="71245"/>
        <a:ext cx="2350394" cy="1277345"/>
      </dsp:txXfrm>
    </dsp:sp>
    <dsp:sp modelId="{16F41BD3-99D6-4B52-97BD-83054F9A5DDB}">
      <dsp:nvSpPr>
        <dsp:cNvPr id="0" name=""/>
        <dsp:cNvSpPr/>
      </dsp:nvSpPr>
      <dsp:spPr>
        <a:xfrm rot="5400000">
          <a:off x="4134463" y="-15841"/>
          <a:ext cx="1132438" cy="4424171"/>
        </a:xfrm>
        <a:prstGeom prst="round2SameRect">
          <a:avLst/>
        </a:prstGeom>
        <a:solidFill>
          <a:schemeClr val="accent5">
            <a:tint val="40000"/>
            <a:alpha val="90000"/>
            <a:hueOff val="2352793"/>
            <a:satOff val="-25197"/>
            <a:lumOff val="-2299"/>
            <a:alphaOff val="0"/>
          </a:schemeClr>
        </a:solidFill>
        <a:ln w="25400" cap="flat" cmpd="sng" algn="ctr">
          <a:solidFill>
            <a:schemeClr val="accent5">
              <a:tint val="40000"/>
              <a:alpha val="90000"/>
              <a:hueOff val="2352793"/>
              <a:satOff val="-25197"/>
              <a:lumOff val="-22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NZ" sz="1700" b="1" kern="1200" dirty="0" smtClean="0"/>
            <a:t>the more the student is aware of the criteria of success, then the more the student can see the specific actions that are needed to attain these criteria</a:t>
          </a:r>
          <a:endParaRPr lang="en-AU" sz="1700" b="1" kern="1200" dirty="0"/>
        </a:p>
      </dsp:txBody>
      <dsp:txXfrm rot="-5400000">
        <a:off x="2488597" y="1685307"/>
        <a:ext cx="4368890" cy="1021876"/>
      </dsp:txXfrm>
    </dsp:sp>
    <dsp:sp modelId="{C6955C38-1ED8-4221-B67C-BA5ED26907D5}">
      <dsp:nvSpPr>
        <dsp:cNvPr id="0" name=""/>
        <dsp:cNvSpPr/>
      </dsp:nvSpPr>
      <dsp:spPr>
        <a:xfrm>
          <a:off x="0" y="1488470"/>
          <a:ext cx="2488596" cy="1415547"/>
        </a:xfrm>
        <a:prstGeom prst="roundRect">
          <a:avLst/>
        </a:prstGeom>
        <a:solidFill>
          <a:schemeClr val="accent5">
            <a:hueOff val="2024079"/>
            <a:satOff val="-17383"/>
            <a:lumOff val="-5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smtClean="0"/>
            <a:t>Success criteria</a:t>
          </a:r>
          <a:endParaRPr lang="en-AU" sz="2700" kern="1200" dirty="0"/>
        </a:p>
      </dsp:txBody>
      <dsp:txXfrm>
        <a:off x="69101" y="1557571"/>
        <a:ext cx="2350394" cy="1277345"/>
      </dsp:txXfrm>
    </dsp:sp>
    <dsp:sp modelId="{A0B5AC35-2CAD-421B-B997-28018A045D7C}">
      <dsp:nvSpPr>
        <dsp:cNvPr id="0" name=""/>
        <dsp:cNvSpPr/>
      </dsp:nvSpPr>
      <dsp:spPr>
        <a:xfrm rot="5400000">
          <a:off x="4134463" y="1470483"/>
          <a:ext cx="1132438" cy="4424171"/>
        </a:xfrm>
        <a:prstGeom prst="round2SameRect">
          <a:avLst/>
        </a:prstGeom>
        <a:solidFill>
          <a:schemeClr val="accent5">
            <a:tint val="40000"/>
            <a:alpha val="90000"/>
            <a:hueOff val="4705585"/>
            <a:satOff val="-50394"/>
            <a:lumOff val="-4598"/>
            <a:alphaOff val="0"/>
          </a:schemeClr>
        </a:solidFill>
        <a:ln w="25400" cap="flat" cmpd="sng" algn="ctr">
          <a:solidFill>
            <a:schemeClr val="accent5">
              <a:tint val="40000"/>
              <a:alpha val="90000"/>
              <a:hueOff val="4705585"/>
              <a:satOff val="-50394"/>
              <a:lumOff val="-45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NZ" sz="1700" b="1" kern="1200" dirty="0" smtClean="0"/>
            <a:t>the more there is feedback about progress from prior to desired outcomes the more positive attributes to learning are developed</a:t>
          </a:r>
          <a:endParaRPr lang="en-AU" sz="1700" b="1" kern="1200" dirty="0"/>
        </a:p>
      </dsp:txBody>
      <dsp:txXfrm rot="-5400000">
        <a:off x="2488597" y="3171631"/>
        <a:ext cx="4368890" cy="1021876"/>
      </dsp:txXfrm>
    </dsp:sp>
    <dsp:sp modelId="{8358442E-F424-4ABF-B275-D7D508929907}">
      <dsp:nvSpPr>
        <dsp:cNvPr id="0" name=""/>
        <dsp:cNvSpPr/>
      </dsp:nvSpPr>
      <dsp:spPr>
        <a:xfrm>
          <a:off x="0" y="2974795"/>
          <a:ext cx="2488596" cy="1415547"/>
        </a:xfrm>
        <a:prstGeom prst="roundRect">
          <a:avLst/>
        </a:prstGeom>
        <a:solidFill>
          <a:schemeClr val="accent5">
            <a:hueOff val="4048158"/>
            <a:satOff val="-34766"/>
            <a:lumOff val="-1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AU" sz="2700" kern="1200" smtClean="0"/>
            <a:t>Rapid formative feedback</a:t>
          </a:r>
          <a:endParaRPr lang="en-AU" sz="2700" kern="1200" dirty="0"/>
        </a:p>
      </dsp:txBody>
      <dsp:txXfrm>
        <a:off x="69101" y="3043896"/>
        <a:ext cx="2350394" cy="127734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735" cy="466088"/>
          </a:xfrm>
          <a:prstGeom prst="rect">
            <a:avLst/>
          </a:prstGeom>
        </p:spPr>
        <p:txBody>
          <a:bodyPr vert="horz" lIns="90955" tIns="45478" rIns="90955" bIns="45478" rtlCol="0"/>
          <a:lstStyle>
            <a:lvl1pPr algn="l">
              <a:defRPr sz="1200"/>
            </a:lvl1pPr>
          </a:lstStyle>
          <a:p>
            <a:endParaRPr lang="en-US"/>
          </a:p>
        </p:txBody>
      </p:sp>
      <p:sp>
        <p:nvSpPr>
          <p:cNvPr id="3" name="Date Placeholder 2"/>
          <p:cNvSpPr>
            <a:spLocks noGrp="1"/>
          </p:cNvSpPr>
          <p:nvPr>
            <p:ph type="dt" sz="quarter" idx="1"/>
          </p:nvPr>
        </p:nvSpPr>
        <p:spPr>
          <a:xfrm>
            <a:off x="3971082" y="0"/>
            <a:ext cx="3037735" cy="466088"/>
          </a:xfrm>
          <a:prstGeom prst="rect">
            <a:avLst/>
          </a:prstGeom>
        </p:spPr>
        <p:txBody>
          <a:bodyPr vert="horz" lIns="90955" tIns="45478" rIns="90955" bIns="45478" rtlCol="0"/>
          <a:lstStyle>
            <a:lvl1pPr algn="r">
              <a:defRPr sz="1200"/>
            </a:lvl1pPr>
          </a:lstStyle>
          <a:p>
            <a:fld id="{268BB830-8C2E-440A-98E3-89EED2DB26F3}" type="datetimeFigureOut">
              <a:rPr lang="en-US" smtClean="0"/>
              <a:t>8/29/2017</a:t>
            </a:fld>
            <a:endParaRPr lang="en-US"/>
          </a:p>
        </p:txBody>
      </p:sp>
      <p:sp>
        <p:nvSpPr>
          <p:cNvPr id="4" name="Footer Placeholder 3"/>
          <p:cNvSpPr>
            <a:spLocks noGrp="1"/>
          </p:cNvSpPr>
          <p:nvPr>
            <p:ph type="ftr" sz="quarter" idx="2"/>
          </p:nvPr>
        </p:nvSpPr>
        <p:spPr>
          <a:xfrm>
            <a:off x="1" y="8830313"/>
            <a:ext cx="3037735" cy="466088"/>
          </a:xfrm>
          <a:prstGeom prst="rect">
            <a:avLst/>
          </a:prstGeom>
        </p:spPr>
        <p:txBody>
          <a:bodyPr vert="horz" lIns="90955" tIns="45478" rIns="90955" bIns="45478" rtlCol="0" anchor="b"/>
          <a:lstStyle>
            <a:lvl1pPr algn="l">
              <a:defRPr sz="1200"/>
            </a:lvl1pPr>
          </a:lstStyle>
          <a:p>
            <a:endParaRPr lang="en-US"/>
          </a:p>
        </p:txBody>
      </p:sp>
      <p:sp>
        <p:nvSpPr>
          <p:cNvPr id="5" name="Slide Number Placeholder 4"/>
          <p:cNvSpPr>
            <a:spLocks noGrp="1"/>
          </p:cNvSpPr>
          <p:nvPr>
            <p:ph type="sldNum" sz="quarter" idx="3"/>
          </p:nvPr>
        </p:nvSpPr>
        <p:spPr>
          <a:xfrm>
            <a:off x="3971082" y="8830313"/>
            <a:ext cx="3037735" cy="466088"/>
          </a:xfrm>
          <a:prstGeom prst="rect">
            <a:avLst/>
          </a:prstGeom>
        </p:spPr>
        <p:txBody>
          <a:bodyPr vert="horz" lIns="90955" tIns="45478" rIns="90955" bIns="45478" rtlCol="0" anchor="b"/>
          <a:lstStyle>
            <a:lvl1pPr algn="r">
              <a:defRPr sz="1200"/>
            </a:lvl1pPr>
          </a:lstStyle>
          <a:p>
            <a:fld id="{D75D5BB3-9DF7-4AF1-99B4-E64463BD1CAC}" type="slidenum">
              <a:rPr lang="en-US" smtClean="0"/>
              <a:t>‹#›</a:t>
            </a:fld>
            <a:endParaRPr lang="en-US"/>
          </a:p>
        </p:txBody>
      </p:sp>
    </p:spTree>
    <p:extLst>
      <p:ext uri="{BB962C8B-B14F-4D97-AF65-F5344CB8AC3E}">
        <p14:creationId xmlns:p14="http://schemas.microsoft.com/office/powerpoint/2010/main" val="221571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29" tIns="46415" rIns="92829"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829" tIns="46415" rIns="92829" bIns="46415" rtlCol="0"/>
          <a:lstStyle>
            <a:lvl1pPr algn="r" fontAlgn="auto">
              <a:spcBef>
                <a:spcPts val="0"/>
              </a:spcBef>
              <a:spcAft>
                <a:spcPts val="0"/>
              </a:spcAft>
              <a:defRPr sz="1200">
                <a:latin typeface="+mn-lt"/>
                <a:cs typeface="+mn-cs"/>
              </a:defRPr>
            </a:lvl1pPr>
          </a:lstStyle>
          <a:p>
            <a:pPr>
              <a:defRPr/>
            </a:pPr>
            <a:fld id="{4E6CF791-957F-453F-955C-65C40476E9A1}" type="datetimeFigureOut">
              <a:rPr lang="en-US"/>
              <a:pPr>
                <a:defRPr/>
              </a:pPr>
              <a:t>8/29/2017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29" tIns="46415" rIns="92829" bIns="46415"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29" tIns="46415" rIns="92829"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29" tIns="46415" rIns="92829"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2829" tIns="46415" rIns="92829" bIns="46415" rtlCol="0" anchor="b"/>
          <a:lstStyle>
            <a:lvl1pPr algn="r" fontAlgn="auto">
              <a:spcBef>
                <a:spcPts val="0"/>
              </a:spcBef>
              <a:spcAft>
                <a:spcPts val="0"/>
              </a:spcAft>
              <a:defRPr sz="1200">
                <a:latin typeface="+mn-lt"/>
                <a:cs typeface="+mn-cs"/>
              </a:defRPr>
            </a:lvl1pPr>
          </a:lstStyle>
          <a:p>
            <a:pPr>
              <a:defRPr/>
            </a:pPr>
            <a:fld id="{59EE973D-DBCF-49B9-961E-3308C834F39E}" type="slidenum">
              <a:rPr lang="en-US"/>
              <a:pPr>
                <a:defRPr/>
              </a:pPr>
              <a:t>‹#›</a:t>
            </a:fld>
            <a:endParaRPr lang="en-US"/>
          </a:p>
        </p:txBody>
      </p:sp>
    </p:spTree>
    <p:extLst>
      <p:ext uri="{BB962C8B-B14F-4D97-AF65-F5344CB8AC3E}">
        <p14:creationId xmlns:p14="http://schemas.microsoft.com/office/powerpoint/2010/main" val="692454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se.mo.gov/sites/default/files/TeacherStandard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se.mo.gov/sites/default/files/TeacherStandard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se.mo.gov/sites/default/files/TeacherStandard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se.mo.gov/sites/default/files/TeacherStandard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k12teacherstaffdevelopment.com/tlb/what-is-fist-to-five-strategy/"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asco.coop/sites/default/files/srl/Fist%20to%20Five%20as%20Voting.pdf" TargetMode="External"/><Relationship Id="rId5" Type="http://schemas.openxmlformats.org/officeDocument/2006/relationships/hyperlink" Target="http://www.kipbs.org/new_kipbs/fsi/Files/ActFist5.pdf" TargetMode="External"/><Relationship Id="rId4" Type="http://schemas.openxmlformats.org/officeDocument/2006/relationships/hyperlink" Target="https://www.teachingchannel.org/videos/getting-instant-student-feedback"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tSoo0K5eMmI"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z-Vu_CqyEpo"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youtube.com/watch?v=PpKajKMuAB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RX5iwws52AI&amp;index=22&amp;list=PLY8NQxM1fI0-_GdSYdFp1oeDIP-LPkKjo"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youtube.com/watch?v=GEI-c-DDHO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QkGiplxftYA"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youtube.com/watch?v=tgPzWaYhol8"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youtube.com/watch?v=KpU0f6lDQHc"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a:t>
            </a:fld>
            <a:endParaRPr lang="en-US"/>
          </a:p>
        </p:txBody>
      </p:sp>
    </p:spTree>
    <p:extLst>
      <p:ext uri="{BB962C8B-B14F-4D97-AF65-F5344CB8AC3E}">
        <p14:creationId xmlns:p14="http://schemas.microsoft.com/office/powerpoint/2010/main" val="254820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12</a:t>
            </a:fld>
            <a:endParaRPr lang="en-US"/>
          </a:p>
        </p:txBody>
      </p:sp>
    </p:spTree>
    <p:extLst>
      <p:ext uri="{BB962C8B-B14F-4D97-AF65-F5344CB8AC3E}">
        <p14:creationId xmlns:p14="http://schemas.microsoft.com/office/powerpoint/2010/main" val="214289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13</a:t>
            </a:fld>
            <a:endParaRPr lang="en-US"/>
          </a:p>
        </p:txBody>
      </p:sp>
    </p:spTree>
    <p:extLst>
      <p:ext uri="{BB962C8B-B14F-4D97-AF65-F5344CB8AC3E}">
        <p14:creationId xmlns:p14="http://schemas.microsoft.com/office/powerpoint/2010/main" val="116077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15</a:t>
            </a:fld>
            <a:endParaRPr lang="en-US"/>
          </a:p>
        </p:txBody>
      </p:sp>
    </p:spTree>
    <p:extLst>
      <p:ext uri="{BB962C8B-B14F-4D97-AF65-F5344CB8AC3E}">
        <p14:creationId xmlns:p14="http://schemas.microsoft.com/office/powerpoint/2010/main" val="367477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Reference: </a:t>
            </a:r>
            <a:r>
              <a:rPr lang="en-US" sz="1200" kern="1200" dirty="0" smtClean="0">
                <a:solidFill>
                  <a:schemeClr val="tx1"/>
                </a:solidFill>
                <a:effectLst/>
                <a:latin typeface="+mn-lt"/>
                <a:ea typeface="+mn-ea"/>
                <a:cs typeface="+mn-cs"/>
              </a:rPr>
              <a:t>Missouri Department of Elementary and Secondary Education (2013). Teacher standards: Missouri’s educator evaluation system. Retrieved from </a:t>
            </a:r>
            <a:r>
              <a:rPr lang="en-US" sz="1200" u="sng" kern="1200" dirty="0" smtClean="0">
                <a:solidFill>
                  <a:schemeClr val="tx1"/>
                </a:solidFill>
                <a:effectLst/>
                <a:latin typeface="+mn-lt"/>
                <a:ea typeface="+mn-ea"/>
                <a:cs typeface="+mn-cs"/>
                <a:hlinkClick r:id="rId3"/>
              </a:rPr>
              <a:t>https://dese.mo.gov/sites/default/files/TeacherStandards.pdf</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16</a:t>
            </a:fld>
            <a:endParaRPr lang="en-US"/>
          </a:p>
        </p:txBody>
      </p:sp>
    </p:spTree>
    <p:extLst>
      <p:ext uri="{BB962C8B-B14F-4D97-AF65-F5344CB8AC3E}">
        <p14:creationId xmlns:p14="http://schemas.microsoft.com/office/powerpoint/2010/main" val="412220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Reference: </a:t>
            </a:r>
            <a:r>
              <a:rPr lang="en-US" sz="1200" kern="1200" dirty="0" smtClean="0">
                <a:solidFill>
                  <a:schemeClr val="tx1"/>
                </a:solidFill>
                <a:effectLst/>
                <a:latin typeface="+mn-lt"/>
                <a:ea typeface="+mn-ea"/>
                <a:cs typeface="+mn-cs"/>
              </a:rPr>
              <a:t>Missouri Department of Elementary and Secondary Education (2013). Teacher standards: Missouri’s educator evaluation system. Retrieved from </a:t>
            </a:r>
            <a:r>
              <a:rPr lang="en-US" sz="1200" u="sng" kern="1200" dirty="0" smtClean="0">
                <a:solidFill>
                  <a:schemeClr val="tx1"/>
                </a:solidFill>
                <a:effectLst/>
                <a:latin typeface="+mn-lt"/>
                <a:ea typeface="+mn-ea"/>
                <a:cs typeface="+mn-cs"/>
                <a:hlinkClick r:id="rId3"/>
              </a:rPr>
              <a:t>https://dese.mo.gov/sites/default/files/TeacherStandards.pdf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17</a:t>
            </a:fld>
            <a:endParaRPr lang="en-US"/>
          </a:p>
        </p:txBody>
      </p:sp>
    </p:spTree>
    <p:extLst>
      <p:ext uri="{BB962C8B-B14F-4D97-AF65-F5344CB8AC3E}">
        <p14:creationId xmlns:p14="http://schemas.microsoft.com/office/powerpoint/2010/main" val="385571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Reference: </a:t>
            </a:r>
            <a:r>
              <a:rPr lang="en-US" sz="1200" kern="1200" dirty="0" smtClean="0">
                <a:solidFill>
                  <a:schemeClr val="tx1"/>
                </a:solidFill>
                <a:effectLst/>
                <a:latin typeface="+mn-lt"/>
                <a:ea typeface="+mn-ea"/>
                <a:cs typeface="+mn-cs"/>
              </a:rPr>
              <a:t>Missouri Department of Elementary and Secondary Education (2013). Teacher standards: Missouri’s educator evaluation system. Retrieved from </a:t>
            </a:r>
            <a:r>
              <a:rPr lang="en-US" sz="1200" u="sng" kern="1200" dirty="0" smtClean="0">
                <a:solidFill>
                  <a:schemeClr val="tx1"/>
                </a:solidFill>
                <a:effectLst/>
                <a:latin typeface="+mn-lt"/>
                <a:ea typeface="+mn-ea"/>
                <a:cs typeface="+mn-cs"/>
                <a:hlinkClick r:id="rId3"/>
              </a:rPr>
              <a:t>https://dese.mo.gov/sites/default/files/TeacherStandards.pdf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18</a:t>
            </a:fld>
            <a:endParaRPr lang="en-US"/>
          </a:p>
        </p:txBody>
      </p:sp>
    </p:spTree>
    <p:extLst>
      <p:ext uri="{BB962C8B-B14F-4D97-AF65-F5344CB8AC3E}">
        <p14:creationId xmlns:p14="http://schemas.microsoft.com/office/powerpoint/2010/main" val="26065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Reference: </a:t>
            </a:r>
            <a:r>
              <a:rPr lang="en-US" sz="1200" kern="1200" dirty="0" smtClean="0">
                <a:solidFill>
                  <a:schemeClr val="tx1"/>
                </a:solidFill>
                <a:effectLst/>
                <a:latin typeface="+mn-lt"/>
                <a:ea typeface="+mn-ea"/>
                <a:cs typeface="+mn-cs"/>
              </a:rPr>
              <a:t>Missouri Department of Elementary and Secondary Education (2013). Teacher standards: Missouri’s educator evaluation system. Retrieved from </a:t>
            </a:r>
            <a:r>
              <a:rPr lang="en-US" sz="1200" u="sng" kern="1200" dirty="0" smtClean="0">
                <a:solidFill>
                  <a:schemeClr val="tx1"/>
                </a:solidFill>
                <a:effectLst/>
                <a:latin typeface="+mn-lt"/>
                <a:ea typeface="+mn-ea"/>
                <a:cs typeface="+mn-cs"/>
                <a:hlinkClick r:id="rId3"/>
              </a:rPr>
              <a:t>https://dese.mo.gov/sites/default/files/TeacherStandards.pdf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19</a:t>
            </a:fld>
            <a:endParaRPr lang="en-US"/>
          </a:p>
        </p:txBody>
      </p:sp>
    </p:spTree>
    <p:extLst>
      <p:ext uri="{BB962C8B-B14F-4D97-AF65-F5344CB8AC3E}">
        <p14:creationId xmlns:p14="http://schemas.microsoft.com/office/powerpoint/2010/main" val="38738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Missouri’s Interdependent educational</a:t>
            </a:r>
            <a:r>
              <a:rPr lang="en-US" baseline="0" dirty="0" smtClean="0"/>
              <a:t> system. When you work in one area, you strengthen all  Visible learning is the implementation piece of the system. Transition to next slide “What is Visible Learning?”</a:t>
            </a:r>
          </a:p>
          <a:p>
            <a:endParaRPr lang="en-US" baseline="0" dirty="0" smtClean="0"/>
          </a:p>
          <a:p>
            <a:r>
              <a:rPr lang="en-US" baseline="0" dirty="0" smtClean="0"/>
              <a:t>See Interdependent System Poster in Materials and Handouts file. This may be blown up and displayed as a wall poster or may be reproduced for individual participants.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20</a:t>
            </a:fld>
            <a:endParaRPr lang="en-US"/>
          </a:p>
        </p:txBody>
      </p:sp>
    </p:spTree>
    <p:extLst>
      <p:ext uri="{BB962C8B-B14F-4D97-AF65-F5344CB8AC3E}">
        <p14:creationId xmlns:p14="http://schemas.microsoft.com/office/powerpoint/2010/main" val="546755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This is a title slide only. </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BDDB85-FF03-4F15-BBE2-AC431C3694CF}" type="slidenum">
              <a:rPr lang="en-US" smtClean="0">
                <a:solidFill>
                  <a:prstClr val="black"/>
                </a:solidFill>
              </a:rPr>
              <a:pPr>
                <a:defRPr/>
              </a:pPr>
              <a:t>21</a:t>
            </a:fld>
            <a:endParaRPr lang="en-US" smtClean="0">
              <a:solidFill>
                <a:prstClr val="black"/>
              </a:solidFill>
            </a:endParaRPr>
          </a:p>
        </p:txBody>
      </p:sp>
    </p:spTree>
    <p:extLst>
      <p:ext uri="{BB962C8B-B14F-4D97-AF65-F5344CB8AC3E}">
        <p14:creationId xmlns:p14="http://schemas.microsoft.com/office/powerpoint/2010/main" val="95280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“fill-in-the-blank” version of Hattie’s definition of Visible learning. With the word bank provided, give the participants a chance to fill in the blanks with the appropriate words. This serves as a</a:t>
            </a:r>
            <a:r>
              <a:rPr lang="en-US" baseline="0" dirty="0" smtClean="0"/>
              <a:t>n activator of background knowledge </a:t>
            </a:r>
            <a:r>
              <a:rPr lang="en-US" dirty="0" smtClean="0"/>
              <a:t>as participants discuss the words and the</a:t>
            </a:r>
            <a:r>
              <a:rPr lang="en-US" baseline="0" dirty="0" smtClean="0"/>
              <a:t> appropriate placements in the definition. Each word is used only once. Once participants have had a couple of minutes to come up with their answers, advance to the next slide and reveal the correct placement.</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22</a:t>
            </a:fld>
            <a:endParaRPr lang="en-US"/>
          </a:p>
        </p:txBody>
      </p:sp>
    </p:spTree>
    <p:extLst>
      <p:ext uri="{BB962C8B-B14F-4D97-AF65-F5344CB8AC3E}">
        <p14:creationId xmlns:p14="http://schemas.microsoft.com/office/powerpoint/2010/main" val="393968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a:t>
            </a:fld>
            <a:endParaRPr lang="en-US"/>
          </a:p>
        </p:txBody>
      </p:sp>
    </p:spTree>
    <p:extLst>
      <p:ext uri="{BB962C8B-B14F-4D97-AF65-F5344CB8AC3E}">
        <p14:creationId xmlns:p14="http://schemas.microsoft.com/office/powerpoint/2010/main" val="231498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a:t>
            </a:r>
            <a:r>
              <a:rPr lang="en-US" baseline="0" dirty="0" smtClean="0"/>
              <a:t> reveal each of the numbered words in the definition. Be sure and read the definition as the words are filled in. Do not just read the word. Do a quick check for understanding and celebration for those successful on the task then. </a:t>
            </a:r>
            <a:r>
              <a:rPr lang="en-US" dirty="0" smtClean="0"/>
              <a:t>have participants read the John</a:t>
            </a:r>
            <a:r>
              <a:rPr lang="en-US" baseline="0" dirty="0" smtClean="0"/>
              <a:t> Hattie quote silently and turn to their shoulder partner and “say something” about their thinking around the quote. The “something” may be a comment or question, whatever a participant’s first reaction is after reading the quote.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23</a:t>
            </a:fld>
            <a:endParaRPr lang="en-US"/>
          </a:p>
        </p:txBody>
      </p:sp>
    </p:spTree>
    <p:extLst>
      <p:ext uri="{BB962C8B-B14F-4D97-AF65-F5344CB8AC3E}">
        <p14:creationId xmlns:p14="http://schemas.microsoft.com/office/powerpoint/2010/main" val="2279644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may want to display</a:t>
            </a:r>
            <a:r>
              <a:rPr lang="en-US" baseline="0" dirty="0" smtClean="0"/>
              <a:t> the 3 Hattie books with a short descriptor of each: </a:t>
            </a:r>
            <a:r>
              <a:rPr lang="en-US" b="1" i="1" baseline="0" dirty="0" smtClean="0"/>
              <a:t>Visible Learning </a:t>
            </a:r>
            <a:r>
              <a:rPr lang="en-US" baseline="0" dirty="0" smtClean="0"/>
              <a:t>(white book) original publication of the research : </a:t>
            </a:r>
            <a:r>
              <a:rPr lang="en-US" i="1" baseline="0" dirty="0" smtClean="0">
                <a:solidFill>
                  <a:schemeClr val="tx1"/>
                </a:solidFill>
              </a:rPr>
              <a:t>Visible Learning for Teachers </a:t>
            </a:r>
            <a:r>
              <a:rPr lang="en-US" baseline="0" dirty="0" smtClean="0"/>
              <a:t>(blue) book a more teacher and reader-friendly book around the research; and </a:t>
            </a:r>
            <a:r>
              <a:rPr lang="en-US" b="1" i="1" baseline="0" dirty="0" smtClean="0"/>
              <a:t>Visible Learning and the Science of How We Learn </a:t>
            </a:r>
            <a:r>
              <a:rPr lang="en-US" baseline="0" dirty="0" smtClean="0"/>
              <a:t>– the most recent book that provides a more in depth discussion of the HOW and WHY behind the research findings.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24</a:t>
            </a:fld>
            <a:endParaRPr lang="en-US"/>
          </a:p>
        </p:txBody>
      </p:sp>
    </p:spTree>
    <p:extLst>
      <p:ext uri="{BB962C8B-B14F-4D97-AF65-F5344CB8AC3E}">
        <p14:creationId xmlns:p14="http://schemas.microsoft.com/office/powerpoint/2010/main" val="374195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Ambrose,</a:t>
            </a:r>
            <a:r>
              <a:rPr lang="en-US" sz="1200" kern="1200" baseline="0" dirty="0" smtClean="0">
                <a:solidFill>
                  <a:schemeClr val="tx1"/>
                </a:solidFill>
                <a:effectLst/>
                <a:latin typeface="+mn-lt"/>
                <a:ea typeface="+mn-ea"/>
                <a:cs typeface="+mn-cs"/>
              </a:rPr>
              <a:t> D. (2003). Synopsis. What works in schools: Translating research into action by </a:t>
            </a:r>
            <a:r>
              <a:rPr lang="en-US" sz="1200" kern="1200" baseline="0" dirty="0" err="1" smtClean="0">
                <a:solidFill>
                  <a:schemeClr val="tx1"/>
                </a:solidFill>
                <a:effectLst/>
                <a:latin typeface="+mn-lt"/>
                <a:ea typeface="+mn-ea"/>
                <a:cs typeface="+mn-cs"/>
              </a:rPr>
              <a:t>Roberty</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Marzano</a:t>
            </a:r>
            <a:r>
              <a:rPr lang="en-US" sz="1200" kern="1200" dirty="0" smtClean="0">
                <a:solidFill>
                  <a:schemeClr val="tx1"/>
                </a:solidFill>
                <a:effectLst/>
                <a:latin typeface="+mn-lt"/>
                <a:ea typeface="+mn-ea"/>
                <a:cs typeface="+mn-cs"/>
              </a:rPr>
              <a:t>, R. J.</a:t>
            </a:r>
            <a:r>
              <a:rPr lang="en-US" sz="1200" kern="1200" baseline="0" dirty="0" smtClean="0">
                <a:solidFill>
                  <a:schemeClr val="tx1"/>
                </a:solidFill>
                <a:effectLst/>
                <a:latin typeface="+mn-lt"/>
                <a:ea typeface="+mn-ea"/>
                <a:cs typeface="+mn-cs"/>
              </a:rPr>
              <a:t> (2003)</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What works in schools: Translating research into action</a:t>
            </a:r>
            <a:r>
              <a:rPr lang="en-US" sz="1200" kern="1200" dirty="0" smtClean="0">
                <a:solidFill>
                  <a:schemeClr val="tx1"/>
                </a:solidFill>
                <a:effectLst/>
                <a:latin typeface="+mn-lt"/>
                <a:ea typeface="+mn-ea"/>
                <a:cs typeface="+mn-cs"/>
              </a:rPr>
              <a:t>. ASCD. Retrieved from</a:t>
            </a:r>
            <a:r>
              <a:rPr lang="en-US" sz="1200" kern="1200" baseline="0" dirty="0" smtClean="0">
                <a:solidFill>
                  <a:schemeClr val="tx1"/>
                </a:solidFill>
                <a:effectLst/>
                <a:latin typeface="+mn-lt"/>
                <a:ea typeface="+mn-ea"/>
                <a:cs typeface="+mn-cs"/>
              </a:rPr>
              <a:t> </a:t>
            </a:r>
            <a:r>
              <a:rPr lang="en-US" baseline="0" dirty="0" smtClean="0"/>
              <a:t>http://200.6.99.248/~bru487cl/files/what_works.pdf.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To Know/To Say:</a:t>
            </a:r>
            <a:endParaRPr lang="en-US" dirty="0" smtClean="0"/>
          </a:p>
          <a:p>
            <a:r>
              <a:rPr lang="en-US" dirty="0" smtClean="0"/>
              <a:t>Who</a:t>
            </a:r>
            <a:r>
              <a:rPr lang="en-US" baseline="0" dirty="0" smtClean="0"/>
              <a:t> is Gene Glass?  </a:t>
            </a:r>
            <a:r>
              <a:rPr lang="en-US" dirty="0" smtClean="0"/>
              <a:t>http://en.wikipedia.org/wiki/Gene_V._Glass  </a:t>
            </a:r>
          </a:p>
          <a:p>
            <a:endParaRPr lang="en-US" dirty="0" smtClean="0"/>
          </a:p>
          <a:p>
            <a:r>
              <a:rPr lang="en-US" dirty="0" smtClean="0"/>
              <a:t>Transition</a:t>
            </a:r>
            <a:r>
              <a:rPr lang="en-US" baseline="0" dirty="0" smtClean="0"/>
              <a:t> to the next two slides :</a:t>
            </a:r>
          </a:p>
          <a:p>
            <a:r>
              <a:rPr lang="en-US" baseline="0" dirty="0" smtClean="0"/>
              <a:t> Slide 14 -</a:t>
            </a:r>
            <a:r>
              <a:rPr lang="en-US" baseline="0" dirty="0" err="1" smtClean="0"/>
              <a:t>Marzano</a:t>
            </a:r>
            <a:r>
              <a:rPr lang="en-US" baseline="0" dirty="0" smtClean="0"/>
              <a:t> did an analysis of 800 research studies for his meta-analysis – Hattie’s research is a meta-analysis of meta-analysis</a:t>
            </a:r>
          </a:p>
          <a:p>
            <a:endParaRPr lang="en-US" baseline="0" dirty="0" smtClean="0"/>
          </a:p>
          <a:p>
            <a:r>
              <a:rPr lang="en-US" baseline="0" dirty="0" smtClean="0"/>
              <a:t>Slide 15 -</a:t>
            </a:r>
            <a:r>
              <a:rPr lang="en-US" baseline="0" dirty="0" err="1" smtClean="0"/>
              <a:t>Marzano</a:t>
            </a:r>
            <a:r>
              <a:rPr lang="en-US" baseline="0" dirty="0" smtClean="0"/>
              <a:t> divided his “12 Key Factors” that impact student achievement into 3 categories – school-level factors, teacher-level factors, and student-level factors </a:t>
            </a:r>
          </a:p>
        </p:txBody>
      </p:sp>
      <p:sp>
        <p:nvSpPr>
          <p:cNvPr id="4" name="Slide Number Placeholder 3"/>
          <p:cNvSpPr>
            <a:spLocks noGrp="1"/>
          </p:cNvSpPr>
          <p:nvPr>
            <p:ph type="sldNum" sz="quarter" idx="10"/>
          </p:nvPr>
        </p:nvSpPr>
        <p:spPr/>
        <p:txBody>
          <a:bodyPr/>
          <a:lstStyle/>
          <a:p>
            <a:fld id="{93DA14C9-E69A-4026-B84F-D048A0E4DB60}" type="slidenum">
              <a:rPr lang="en-US" smtClean="0"/>
              <a:t>25</a:t>
            </a:fld>
            <a:endParaRPr lang="en-US"/>
          </a:p>
        </p:txBody>
      </p:sp>
    </p:spTree>
    <p:extLst>
      <p:ext uri="{BB962C8B-B14F-4D97-AF65-F5344CB8AC3E}">
        <p14:creationId xmlns:p14="http://schemas.microsoft.com/office/powerpoint/2010/main" val="2619544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14 -</a:t>
            </a:r>
            <a:r>
              <a:rPr lang="en-US" baseline="0" dirty="0" err="1" smtClean="0"/>
              <a:t>Marzano</a:t>
            </a:r>
            <a:r>
              <a:rPr lang="en-US" baseline="0" dirty="0" smtClean="0"/>
              <a:t> did an analysis of 800 research studies for his meta-analysis – Hattie’s research is a meta-analysis of meta-analysis including over 50,000 studies and 200+million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cs typeface="Times New Roman" panose="02020603050405020304" pitchFamily="18" charset="0"/>
              </a:rPr>
              <a:t>Visible Learning is the result of 15 years’ research and synthesises over 800 meta-analyses (over 50,000 studies) relating to the influences on achievement in school-aged students. It presents the largest ever collection of evidence-based research into what actually works in schools to improve learning (and what doesn’t).</a:t>
            </a:r>
            <a:r>
              <a:rPr lang="en-GB" altLang="en-US" dirty="0" smtClean="0"/>
              <a:t> </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624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 15 -</a:t>
            </a:r>
            <a:r>
              <a:rPr lang="en-US" baseline="0" dirty="0" err="1" smtClean="0"/>
              <a:t>Marzano</a:t>
            </a:r>
            <a:r>
              <a:rPr lang="en-US" baseline="0" dirty="0" smtClean="0"/>
              <a:t> divided his “12 Key Factors” that impact student achievement into 3 categories – school-level factors, teacher-level factors, and student-level factors </a:t>
            </a:r>
          </a:p>
          <a:p>
            <a:endParaRPr lang="en-US" baseline="0" dirty="0" smtClean="0"/>
          </a:p>
          <a:p>
            <a:r>
              <a:rPr lang="en-US" baseline="0" dirty="0" smtClean="0"/>
              <a:t>Hattie categorized 150 different factors into 6 categories. With those factors related to the teacher averaging out to the highest effect size – in other works the most profound impact – of all of the other categories.</a:t>
            </a:r>
          </a:p>
          <a:p>
            <a:endParaRPr lang="en-US" baseline="0" dirty="0" smtClean="0"/>
          </a:p>
          <a:p>
            <a:r>
              <a:rPr lang="en-US" baseline="0" dirty="0" smtClean="0"/>
              <a:t>Refer to pre-reading article “</a:t>
            </a:r>
            <a:r>
              <a:rPr lang="en-US" dirty="0" smtClean="0"/>
              <a:t>Teachers Make a Difference”</a:t>
            </a:r>
          </a:p>
          <a:p>
            <a:endParaRPr lang="en-US" baseline="0" dirty="0" smtClean="0"/>
          </a:p>
          <a:p>
            <a:r>
              <a:rPr lang="en-US" b="1" baseline="0" dirty="0" smtClean="0"/>
              <a:t>References: </a:t>
            </a:r>
          </a:p>
          <a:p>
            <a:r>
              <a:rPr lang="en-US" dirty="0" err="1" smtClean="0"/>
              <a:t>Marzano</a:t>
            </a:r>
            <a:r>
              <a:rPr lang="en-US" dirty="0" smtClean="0"/>
              <a:t>, R. J. (2003). </a:t>
            </a:r>
            <a:r>
              <a:rPr lang="en-US" i="1" dirty="0" smtClean="0"/>
              <a:t>What works in schools: Translating research into action</a:t>
            </a:r>
            <a:r>
              <a:rPr lang="en-US" dirty="0" smtClean="0"/>
              <a:t>. ASCD.</a:t>
            </a:r>
          </a:p>
          <a:p>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Hattie, J. (2008) Visible Learning A Synthesis of Over 800 Meta-Analyses Relating to Achievement, Routledge.</a:t>
            </a:r>
          </a:p>
          <a:p>
            <a:endParaRPr lang="en-US" b="1"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27</a:t>
            </a:fld>
            <a:endParaRPr lang="en-US"/>
          </a:p>
        </p:txBody>
      </p:sp>
    </p:spTree>
    <p:extLst>
      <p:ext uri="{BB962C8B-B14F-4D97-AF65-F5344CB8AC3E}">
        <p14:creationId xmlns:p14="http://schemas.microsoft.com/office/powerpoint/2010/main" val="290667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What Great</a:t>
            </a:r>
            <a:r>
              <a:rPr lang="en-US" baseline="0" dirty="0" smtClean="0"/>
              <a:t> Schools Do? – John Hattie (5:22 minutes)</a:t>
            </a:r>
          </a:p>
          <a:p>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baseline="0" dirty="0" err="1" smtClean="0"/>
              <a:t>todaysschools</a:t>
            </a:r>
            <a:r>
              <a:rPr lang="en-US" baseline="0" dirty="0" smtClean="0"/>
              <a:t> [username] (2012, October 15). What great schools do-John Hattie-VASSP 2012 [video file]. YouTube. Retrieved from </a:t>
            </a:r>
            <a:r>
              <a:rPr lang="en-US" dirty="0" smtClean="0"/>
              <a:t>http://www.youtube.com/watch?v=9ousr8uKosk. </a:t>
            </a:r>
          </a:p>
          <a:p>
            <a:endParaRPr lang="en-US" dirty="0" smtClean="0"/>
          </a:p>
          <a:p>
            <a:r>
              <a:rPr lang="en-US" dirty="0" smtClean="0"/>
              <a:t>Because</a:t>
            </a:r>
            <a:r>
              <a:rPr lang="en-US" baseline="0" dirty="0" smtClean="0"/>
              <a:t> of the difficulty in understanding John Hattie’s accent, a transcript of the video is included in the materials package and may be distributed to participants.</a:t>
            </a:r>
          </a:p>
          <a:p>
            <a:endParaRPr lang="en-US" baseline="0" dirty="0" smtClean="0"/>
          </a:p>
          <a:p>
            <a:r>
              <a:rPr lang="en-US" baseline="0" dirty="0" smtClean="0"/>
              <a:t>Participants could be prompted to use the transcript as a video viewing guide, annotating things that “pop out” at them as the video plays. </a:t>
            </a:r>
          </a:p>
          <a:p>
            <a:endParaRPr lang="en-US" baseline="0" dirty="0" smtClean="0"/>
          </a:p>
          <a:p>
            <a:r>
              <a:rPr lang="en-US" baseline="0" dirty="0" smtClean="0"/>
              <a:t>Prompt participants to listen closely for what John Hattie says specifically regarding teacher impact.</a:t>
            </a:r>
          </a:p>
          <a:p>
            <a:endParaRPr lang="en-US" baseline="0" dirty="0" smtClean="0"/>
          </a:p>
          <a:p>
            <a:r>
              <a:rPr lang="en-US" baseline="0" dirty="0" smtClean="0"/>
              <a:t>Quote lines 93-95 in transcript… “</a:t>
            </a:r>
            <a:r>
              <a:rPr lang="en-US" sz="1200" kern="1200" dirty="0" smtClean="0">
                <a:solidFill>
                  <a:schemeClr val="tx1"/>
                </a:solidFill>
                <a:effectLst/>
                <a:latin typeface="+mn-lt"/>
                <a:ea typeface="+mn-ea"/>
                <a:cs typeface="+mn-cs"/>
              </a:rPr>
              <a:t>One of the things I’m not saying is that they’re teachers that make the difference. It is some teachers who think in a particular way that make the difference …” Highlight some teachers WHO THINK IN A PARTICULAR WAY that make a difference to transition to next slide -8 </a:t>
            </a:r>
            <a:r>
              <a:rPr lang="en-US" sz="1200" kern="1200" dirty="0" err="1" smtClean="0">
                <a:solidFill>
                  <a:schemeClr val="tx1"/>
                </a:solidFill>
                <a:effectLst/>
                <a:latin typeface="+mn-lt"/>
                <a:ea typeface="+mn-ea"/>
                <a:cs typeface="+mn-cs"/>
              </a:rPr>
              <a:t>mindframes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28</a:t>
            </a:fld>
            <a:endParaRPr lang="en-US"/>
          </a:p>
        </p:txBody>
      </p:sp>
    </p:spTree>
    <p:extLst>
      <p:ext uri="{BB962C8B-B14F-4D97-AF65-F5344CB8AC3E}">
        <p14:creationId xmlns:p14="http://schemas.microsoft.com/office/powerpoint/2010/main" val="656706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Reference: </a:t>
            </a:r>
            <a:r>
              <a:rPr lang="en-US" dirty="0" smtClean="0"/>
              <a:t>Hattie, J. (2013). Know Thy Impact: Teaching, Learning and Leading. An interview with John Hattie. </a:t>
            </a:r>
            <a:r>
              <a:rPr lang="en-US" i="1" dirty="0" smtClean="0"/>
              <a:t>Educational Leadership</a:t>
            </a:r>
            <a:r>
              <a:rPr lang="en-US" dirty="0" smtClean="0"/>
              <a:t>, </a:t>
            </a:r>
            <a:r>
              <a:rPr lang="en-US" i="1" dirty="0" smtClean="0"/>
              <a:t>4</a:t>
            </a:r>
            <a:r>
              <a:rPr lang="en-US" dirty="0" smtClean="0"/>
              <a:t>(2). Retrieved from http://www.davenagel.com/wp-content/uploads/Interview-with-John-Hattie.pdf.</a:t>
            </a:r>
            <a:r>
              <a:rPr lang="en-US" b="1" baseline="0" dirty="0" smtClean="0"/>
              <a:t>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3DA14C9-E69A-4026-B84F-D048A0E4DB6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94629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Reference: </a:t>
            </a:r>
            <a:r>
              <a:rPr lang="en-US" dirty="0" smtClean="0"/>
              <a:t>Hattie, J. (2013). Know Thy Impact: Teaching, Learning and Leading. An interview with John Hattie. </a:t>
            </a:r>
            <a:r>
              <a:rPr lang="en-US" i="1" dirty="0" smtClean="0"/>
              <a:t>Educational Leadership</a:t>
            </a:r>
            <a:r>
              <a:rPr lang="en-US" dirty="0" smtClean="0"/>
              <a:t>, </a:t>
            </a:r>
            <a:r>
              <a:rPr lang="en-US" i="1" dirty="0" smtClean="0"/>
              <a:t>4</a:t>
            </a:r>
            <a:r>
              <a:rPr lang="en-US" dirty="0" smtClean="0"/>
              <a:t>(2). Retrieved from http://www.davenagel.com/wp-content/uploads/Interview-with-John-Hattie.pdf.</a:t>
            </a:r>
            <a:r>
              <a:rPr lang="en-US" b="1" baseline="0" dirty="0" smtClean="0"/>
              <a:t>	</a:t>
            </a:r>
            <a:endParaRPr lang="en-US" b="1" dirty="0" smtClean="0"/>
          </a:p>
          <a:p>
            <a:endParaRPr lang="en-US" b="1" dirty="0" smtClean="0"/>
          </a:p>
          <a:p>
            <a:r>
              <a:rPr lang="en-US" b="1" dirty="0" err="1" smtClean="0"/>
              <a:t>Mindframes</a:t>
            </a:r>
            <a:r>
              <a:rPr lang="en-US" b="1" dirty="0" smtClean="0"/>
              <a:t> Reflection Worksheet</a:t>
            </a:r>
          </a:p>
        </p:txBody>
      </p:sp>
      <p:sp>
        <p:nvSpPr>
          <p:cNvPr id="4" name="Slide Number Placeholder 3"/>
          <p:cNvSpPr>
            <a:spLocks noGrp="1"/>
          </p:cNvSpPr>
          <p:nvPr>
            <p:ph type="sldNum" sz="quarter" idx="10"/>
          </p:nvPr>
        </p:nvSpPr>
        <p:spPr/>
        <p:txBody>
          <a:bodyPr/>
          <a:lstStyle/>
          <a:p>
            <a:fld id="{93DA14C9-E69A-4026-B84F-D048A0E4DB6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70504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31</a:t>
            </a:fld>
            <a:endParaRPr lang="en-US"/>
          </a:p>
        </p:txBody>
      </p:sp>
    </p:spTree>
    <p:extLst>
      <p:ext uri="{BB962C8B-B14F-4D97-AF65-F5344CB8AC3E}">
        <p14:creationId xmlns:p14="http://schemas.microsoft.com/office/powerpoint/2010/main" val="246796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Reference: </a:t>
            </a:r>
            <a:r>
              <a:rPr lang="en-US" sz="1200" kern="1200" dirty="0" smtClean="0">
                <a:solidFill>
                  <a:schemeClr val="tx1"/>
                </a:solidFill>
                <a:effectLst/>
                <a:latin typeface="+mn-lt"/>
                <a:ea typeface="+mn-ea"/>
                <a:cs typeface="+mn-cs"/>
              </a:rPr>
              <a:t>Hattie, J. (2012).</a:t>
            </a:r>
            <a:r>
              <a:rPr lang="en-US" sz="1200" i="1" kern="1200" dirty="0" smtClean="0">
                <a:solidFill>
                  <a:schemeClr val="tx1"/>
                </a:solidFill>
                <a:effectLst/>
                <a:latin typeface="+mn-lt"/>
                <a:ea typeface="+mn-ea"/>
                <a:cs typeface="+mn-cs"/>
              </a:rPr>
              <a:t> Visible learning for teachers Maximizing impact on learning. </a:t>
            </a:r>
            <a:r>
              <a:rPr lang="en-US" sz="1200" kern="1200" dirty="0" smtClean="0">
                <a:solidFill>
                  <a:schemeClr val="tx1"/>
                </a:solidFill>
                <a:effectLst/>
                <a:latin typeface="+mn-lt"/>
                <a:ea typeface="+mn-ea"/>
                <a:cs typeface="+mn-cs"/>
              </a:rPr>
              <a:t>New York, NY: Routledge. </a:t>
            </a:r>
          </a:p>
          <a:p>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32</a:t>
            </a:fld>
            <a:endParaRPr lang="en-US"/>
          </a:p>
        </p:txBody>
      </p:sp>
    </p:spTree>
    <p:extLst>
      <p:ext uri="{BB962C8B-B14F-4D97-AF65-F5344CB8AC3E}">
        <p14:creationId xmlns:p14="http://schemas.microsoft.com/office/powerpoint/2010/main" val="225470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a:t>
            </a:r>
            <a:r>
              <a:rPr lang="en-US" dirty="0" smtClean="0"/>
              <a:t>Pre-Reading:</a:t>
            </a:r>
            <a:r>
              <a:rPr lang="en-US" baseline="0" dirty="0" smtClean="0"/>
              <a:t> Based on the needs of the audience, here is a pre-reading that you may want to send electronically to participants prior to training. Contents of this pre-reading (pp. 1-3 of the article) will be referred to in the information presented on Slide #</a:t>
            </a:r>
          </a:p>
          <a:p>
            <a:endParaRPr lang="en-US" baseline="0" dirty="0" smtClean="0"/>
          </a:p>
          <a:p>
            <a:r>
              <a:rPr lang="en-US" b="1" baseline="0" dirty="0" smtClean="0"/>
              <a:t>Reference: </a:t>
            </a:r>
            <a:r>
              <a:rPr lang="en-US" sz="1200" b="0" i="0" u="none" strike="noStrike" kern="1200" baseline="0" dirty="0" smtClean="0">
                <a:solidFill>
                  <a:schemeClr val="tx1"/>
                </a:solidFill>
                <a:latin typeface="+mn-lt"/>
                <a:ea typeface="+mn-ea"/>
                <a:cs typeface="+mn-cs"/>
              </a:rPr>
              <a:t>Hattie, J.A.C. (2003, October). Teachers make a difference: What is the research evidence? Paper presented at the Building Teacher</a:t>
            </a:r>
          </a:p>
          <a:p>
            <a:r>
              <a:rPr lang="en-US" sz="1200" b="0" i="0" u="none" strike="noStrike" kern="1200" baseline="0" dirty="0" smtClean="0">
                <a:solidFill>
                  <a:schemeClr val="tx1"/>
                </a:solidFill>
                <a:latin typeface="+mn-lt"/>
                <a:ea typeface="+mn-ea"/>
                <a:cs typeface="+mn-cs"/>
              </a:rPr>
              <a:t>Quality: What does the research tell us ACER Research Conference, Melbourne, Australia. Retrieved from</a:t>
            </a:r>
          </a:p>
          <a:p>
            <a:r>
              <a:rPr lang="en-US" sz="1200" b="0" i="0" u="none" strike="noStrike" kern="1200" baseline="0" dirty="0" smtClean="0">
                <a:solidFill>
                  <a:schemeClr val="tx1"/>
                </a:solidFill>
                <a:latin typeface="+mn-lt"/>
                <a:ea typeface="+mn-ea"/>
                <a:cs typeface="+mn-cs"/>
              </a:rPr>
              <a:t>http://research.acer.edu.au/research_conference_2003/4/</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a:t>
            </a:fld>
            <a:endParaRPr lang="en-US"/>
          </a:p>
        </p:txBody>
      </p:sp>
    </p:spTree>
    <p:extLst>
      <p:ext uri="{BB962C8B-B14F-4D97-AF65-F5344CB8AC3E}">
        <p14:creationId xmlns:p14="http://schemas.microsoft.com/office/powerpoint/2010/main" val="2400423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challenges of a meta-analysis that includes so many individual research studies (50,000+) id coming up with a measure that provides comparable scores for each practice studied. Effect size was the measure that Hattie used.</a:t>
            </a:r>
          </a:p>
          <a:p>
            <a:endParaRPr lang="en-US" baseline="0" dirty="0" smtClean="0"/>
          </a:p>
          <a:p>
            <a:r>
              <a:rPr lang="en-US" baseline="0" dirty="0" smtClean="0"/>
              <a:t>Transition to next slide – Hattie’s effect size measure is based on the “standard deviation” calculation that is common in statistical studies.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33</a:t>
            </a:fld>
            <a:endParaRPr lang="en-US"/>
          </a:p>
        </p:txBody>
      </p:sp>
    </p:spTree>
    <p:extLst>
      <p:ext uri="{BB962C8B-B14F-4D97-AF65-F5344CB8AC3E}">
        <p14:creationId xmlns:p14="http://schemas.microsoft.com/office/powerpoint/2010/main" val="2917772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deviation of 1.00 reflects all those practices that fell within</a:t>
            </a:r>
            <a:r>
              <a:rPr lang="en-US" baseline="0" dirty="0" smtClean="0"/>
              <a:t> a certain distance from the mean (average) score. One standard deviation represents those practices that reported that 84% of the students exposed to that practice did better than students not exposed to the practice.  An effect size of 1.00 represents one standard deviation or approximately 2 years worth of growth in one year;\’s time.</a:t>
            </a:r>
          </a:p>
          <a:p>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34</a:t>
            </a:fld>
            <a:endParaRPr lang="en-US"/>
          </a:p>
        </p:txBody>
      </p:sp>
    </p:spTree>
    <p:extLst>
      <p:ext uri="{BB962C8B-B14F-4D97-AF65-F5344CB8AC3E}">
        <p14:creationId xmlns:p14="http://schemas.microsoft.com/office/powerpoint/2010/main" val="1082377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Hattie’s Barometer of Influence</a:t>
            </a:r>
            <a:r>
              <a:rPr lang="en-US" baseline="0" dirty="0" smtClean="0"/>
              <a:t> is based on a “hinge point” of .40 which equals approximately 1 year’s worth of growth in 1 tear’s time.</a:t>
            </a:r>
          </a:p>
          <a:p>
            <a:r>
              <a:rPr lang="en-US" baseline="0" dirty="0" smtClean="0"/>
              <a:t>By charting the effect size of each of the practices included in the study, Hattie shows that most everything works to some degree (with the exception of the reverse effects of those practices with an effect size below zero). What is important is for teachers to implement those practices that have an effect size greater than .40 – these are the desired effects that, when implemented with fidelity, result in a minimum of 1 year’s growth in 1 year’s time. Those practices with effect sizes of .60 and above should result in even greater impact.</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35</a:t>
            </a:fld>
            <a:endParaRPr lang="en-US"/>
          </a:p>
        </p:txBody>
      </p:sp>
    </p:spTree>
    <p:extLst>
      <p:ext uri="{BB962C8B-B14F-4D97-AF65-F5344CB8AC3E}">
        <p14:creationId xmlns:p14="http://schemas.microsoft.com/office/powerpoint/2010/main" val="89777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Effect Size Quiz</a:t>
            </a:r>
            <a:r>
              <a:rPr lang="en-US" baseline="0" dirty="0" smtClean="0"/>
              <a:t> Sheet. Participants may work alone or with a partner. </a:t>
            </a:r>
          </a:p>
          <a:p>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36</a:t>
            </a:fld>
            <a:endParaRPr lang="en-US"/>
          </a:p>
        </p:txBody>
      </p:sp>
    </p:spTree>
    <p:extLst>
      <p:ext uri="{BB962C8B-B14F-4D97-AF65-F5344CB8AC3E}">
        <p14:creationId xmlns:p14="http://schemas.microsoft.com/office/powerpoint/2010/main" val="459268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a guide for “small” “medium” or “large”</a:t>
            </a:r>
          </a:p>
          <a:p>
            <a:r>
              <a:rPr lang="en-US" dirty="0" smtClean="0"/>
              <a:t>Before they begin, move</a:t>
            </a:r>
            <a:r>
              <a:rPr lang="en-US" baseline="0" dirty="0" smtClean="0"/>
              <a:t> to next slide to have participants make a prediction as to how they will score on the pop quiz.</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37</a:t>
            </a:fld>
            <a:endParaRPr lang="en-US"/>
          </a:p>
        </p:txBody>
      </p:sp>
    </p:spTree>
    <p:extLst>
      <p:ext uri="{BB962C8B-B14F-4D97-AF65-F5344CB8AC3E}">
        <p14:creationId xmlns:p14="http://schemas.microsoft.com/office/powerpoint/2010/main" val="4200158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predict their scores by holding up the appropriate # of fingers</a:t>
            </a:r>
            <a:r>
              <a:rPr lang="en-US" baseline="0" dirty="0" smtClean="0"/>
              <a:t> in a fist-to-five showing.</a:t>
            </a:r>
          </a:p>
          <a:p>
            <a:r>
              <a:rPr lang="en-US" baseline="0" dirty="0" smtClean="0"/>
              <a:t>Have them record their predictions on the back of their quizzes.</a:t>
            </a:r>
          </a:p>
          <a:p>
            <a:endParaRPr lang="en-US" baseline="0" dirty="0" smtClean="0"/>
          </a:p>
          <a:p>
            <a:r>
              <a:rPr lang="en-US" baseline="0" dirty="0" smtClean="0"/>
              <a:t>The next slide is a 5-minute timer slide which presenter may or may not use. To use click to next slide, then click on timer to start.</a:t>
            </a:r>
          </a:p>
          <a:p>
            <a:endParaRPr lang="en-US" baseline="0" dirty="0" smtClean="0"/>
          </a:p>
          <a:p>
            <a:r>
              <a:rPr lang="en-US" sz="1200" kern="1200" dirty="0" smtClean="0">
                <a:solidFill>
                  <a:schemeClr val="tx1"/>
                </a:solidFill>
                <a:effectLst/>
                <a:latin typeface="+mn-lt"/>
                <a:ea typeface="+mn-ea"/>
                <a:cs typeface="+mn-cs"/>
              </a:rPr>
              <a:t>Fist to Five Resources</a:t>
            </a:r>
          </a:p>
          <a:p>
            <a:r>
              <a:rPr lang="en-US" sz="1200" b="1" kern="1200" dirty="0" smtClean="0">
                <a:solidFill>
                  <a:schemeClr val="tx1"/>
                </a:solidFill>
                <a:effectLst/>
                <a:latin typeface="+mn-lt"/>
                <a:ea typeface="+mn-ea"/>
                <a:cs typeface="+mn-cs"/>
              </a:rPr>
              <a:t>What is Fist to Five Strategy?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https://k12teacherstaffdevelopment.com/tlb/what-is-fist-to-five-strategy/</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Fist to Five Feedback</a:t>
            </a:r>
            <a:r>
              <a:rPr lang="en-US" sz="1200" kern="1200" dirty="0" smtClean="0">
                <a:solidFill>
                  <a:schemeClr val="tx1"/>
                </a:solidFill>
                <a:effectLst/>
                <a:latin typeface="+mn-lt"/>
                <a:ea typeface="+mn-ea"/>
                <a:cs typeface="+mn-cs"/>
              </a:rPr>
              <a:t> Video</a:t>
            </a:r>
          </a:p>
          <a:p>
            <a:r>
              <a:rPr lang="en-US" sz="1200" u="sng" kern="1200" dirty="0" smtClean="0">
                <a:solidFill>
                  <a:schemeClr val="tx1"/>
                </a:solidFill>
                <a:effectLst/>
                <a:latin typeface="+mn-lt"/>
                <a:ea typeface="+mn-ea"/>
                <a:cs typeface="+mn-cs"/>
                <a:hlinkClick r:id="rId4"/>
              </a:rPr>
              <a:t>https://www.teachingchannel.org/videos/getting-instant-student-feedback</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Fist to Five Consensus tool</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http://www.kipbs.org/new_kipbs/fsi/Files/ActFist5.pdf</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Fist to Five Voting and Consensus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6"/>
              </a:rPr>
              <a:t>https://www.nasco.coop/sites/default/files/srl/Fist%20to%20Five%20as%20Voting.pdf</a:t>
            </a:r>
            <a:r>
              <a:rPr lang="en-US" sz="1200" kern="1200" dirty="0" smtClean="0">
                <a:solidFill>
                  <a:schemeClr val="tx1"/>
                </a:solidFill>
                <a:effectLst/>
                <a:latin typeface="+mn-lt"/>
                <a:ea typeface="+mn-ea"/>
                <a:cs typeface="+mn-cs"/>
              </a:rPr>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38</a:t>
            </a:fld>
            <a:endParaRPr lang="en-US"/>
          </a:p>
        </p:txBody>
      </p:sp>
    </p:spTree>
    <p:extLst>
      <p:ext uri="{BB962C8B-B14F-4D97-AF65-F5344CB8AC3E}">
        <p14:creationId xmlns:p14="http://schemas.microsoft.com/office/powerpoint/2010/main" val="3346509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timer arrow to start. “Time’s Up” graphic will appear at the end of 5</a:t>
            </a:r>
            <a:r>
              <a:rPr lang="en-US" baseline="0" dirty="0" smtClean="0"/>
              <a:t> minutes.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slide includes a 5-minute timer slide which presenter may or may not use. To use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click on timer to start.</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39</a:t>
            </a:fld>
            <a:endParaRPr lang="en-US"/>
          </a:p>
        </p:txBody>
      </p:sp>
    </p:spTree>
    <p:extLst>
      <p:ext uri="{BB962C8B-B14F-4D97-AF65-F5344CB8AC3E}">
        <p14:creationId xmlns:p14="http://schemas.microsoft.com/office/powerpoint/2010/main" val="1114382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it is important to</a:t>
            </a:r>
            <a:r>
              <a:rPr lang="en-US" baseline="0" dirty="0" smtClean="0"/>
              <a:t> know how Hattie describes each of these practices in order to fully understand the results. The descriptions of all 150 practices can be found in the </a:t>
            </a:r>
            <a:r>
              <a:rPr lang="en-US" baseline="0" dirty="0" err="1" smtClean="0"/>
              <a:t>Vidible</a:t>
            </a:r>
            <a:r>
              <a:rPr lang="en-US" baseline="0" dirty="0" smtClean="0"/>
              <a:t> </a:t>
            </a:r>
            <a:r>
              <a:rPr lang="en-US" baseline="0" dirty="0" err="1" smtClean="0"/>
              <a:t>Learnng</a:t>
            </a:r>
            <a:r>
              <a:rPr lang="en-US" baseline="0" dirty="0" smtClean="0"/>
              <a:t> book.</a:t>
            </a:r>
            <a:endParaRPr lang="en-US" dirty="0" smtClean="0"/>
          </a:p>
          <a:p>
            <a:endParaRPr lang="en-US" dirty="0" smtClean="0"/>
          </a:p>
          <a:p>
            <a:r>
              <a:rPr lang="en-US" dirty="0" smtClean="0"/>
              <a:t>Go over answers with whole group using the “Effective Stats</a:t>
            </a:r>
            <a:r>
              <a:rPr lang="en-US" baseline="0" dirty="0" smtClean="0"/>
              <a:t> Hattie Research Ordered” document to clarify descriptors for each practice.</a:t>
            </a:r>
          </a:p>
          <a:p>
            <a:endParaRPr lang="en-US" baseline="0" dirty="0" smtClean="0"/>
          </a:p>
          <a:p>
            <a:r>
              <a:rPr lang="en-US" dirty="0" smtClean="0"/>
              <a:t>Click to reveal the answers</a:t>
            </a:r>
            <a:r>
              <a:rPr lang="en-US" baseline="0" dirty="0" smtClean="0"/>
              <a:t> for each row.</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smtClean="0">
                <a:solidFill>
                  <a:schemeClr val="tx1"/>
                </a:solidFill>
                <a:effectLst/>
                <a:latin typeface="+mn-lt"/>
                <a:ea typeface="+mn-ea"/>
                <a:cs typeface="+mn-cs"/>
              </a:rPr>
              <a:t>Hattie, J. (2008) Visible Learning A Synthesis of Over 800 Meta-Analyses Relating to Achievement, Routledge.</a:t>
            </a:r>
          </a:p>
          <a:p>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40</a:t>
            </a:fld>
            <a:endParaRPr lang="en-US"/>
          </a:p>
        </p:txBody>
      </p:sp>
    </p:spTree>
    <p:extLst>
      <p:ext uri="{BB962C8B-B14F-4D97-AF65-F5344CB8AC3E}">
        <p14:creationId xmlns:p14="http://schemas.microsoft.com/office/powerpoint/2010/main" val="2120059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Remind participants that it is important to</a:t>
            </a:r>
            <a:r>
              <a:rPr lang="en-US" baseline="0" dirty="0" smtClean="0"/>
              <a:t> know how Hattie describes each of these practices in order to fully understand the results. The descriptions of all 150 practices can be found in the </a:t>
            </a:r>
            <a:r>
              <a:rPr lang="en-US" baseline="0" dirty="0" err="1" smtClean="0"/>
              <a:t>Vidible</a:t>
            </a:r>
            <a:r>
              <a:rPr lang="en-US" baseline="0" dirty="0" smtClean="0"/>
              <a:t> </a:t>
            </a:r>
            <a:r>
              <a:rPr lang="en-US" baseline="0" dirty="0" err="1" smtClean="0"/>
              <a:t>Learnng</a:t>
            </a:r>
            <a:r>
              <a:rPr lang="en-US" baseline="0" dirty="0" smtClean="0"/>
              <a:t> book.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 over answers with whole group using the “Effective Stats</a:t>
            </a:r>
            <a:r>
              <a:rPr lang="en-US" baseline="0" dirty="0" smtClean="0"/>
              <a:t> Hattie Research Ordered” document to clarify descriptors for each practice.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Click to reveal the answers</a:t>
            </a:r>
            <a:r>
              <a:rPr lang="en-US" baseline="0" dirty="0" smtClean="0"/>
              <a:t> for each row.</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smtClean="0">
                <a:solidFill>
                  <a:schemeClr val="tx1"/>
                </a:solidFill>
                <a:effectLst/>
                <a:latin typeface="+mn-lt"/>
                <a:ea typeface="+mn-ea"/>
                <a:cs typeface="+mn-cs"/>
              </a:rPr>
              <a:t>Hattie, J. (2008) Visible Learning A Synthesis of Over 800 Meta-Analyses Relating to Achievement, Routledge.</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41</a:t>
            </a:fld>
            <a:endParaRPr lang="en-US"/>
          </a:p>
        </p:txBody>
      </p:sp>
    </p:spTree>
    <p:extLst>
      <p:ext uri="{BB962C8B-B14F-4D97-AF65-F5344CB8AC3E}">
        <p14:creationId xmlns:p14="http://schemas.microsoft.com/office/powerpoint/2010/main" val="478539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Remind participants that it is important to</a:t>
            </a:r>
            <a:r>
              <a:rPr lang="en-US" baseline="0" dirty="0" smtClean="0"/>
              <a:t> know how Hattie describes each of these practices in order to fully understand the results. The descriptions of all 150 practices can be found in the </a:t>
            </a:r>
            <a:r>
              <a:rPr lang="en-US" baseline="0" dirty="0" err="1" smtClean="0"/>
              <a:t>Vidible</a:t>
            </a:r>
            <a:r>
              <a:rPr lang="en-US" baseline="0" dirty="0" smtClean="0"/>
              <a:t> </a:t>
            </a:r>
            <a:r>
              <a:rPr lang="en-US" baseline="0" dirty="0" err="1" smtClean="0"/>
              <a:t>Learnng</a:t>
            </a:r>
            <a:r>
              <a:rPr lang="en-US" baseline="0" dirty="0" smtClean="0"/>
              <a:t> book.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 over answers with whole group using the “Effective Stats</a:t>
            </a:r>
            <a:r>
              <a:rPr lang="en-US" baseline="0" dirty="0" smtClean="0"/>
              <a:t> Hattie Research Ordered” document to clarify descriptors for each practice.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Click to reveal the answers</a:t>
            </a:r>
            <a:r>
              <a:rPr lang="en-US" baseline="0" dirty="0" smtClean="0"/>
              <a:t> for each row.</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smtClean="0">
                <a:solidFill>
                  <a:schemeClr val="tx1"/>
                </a:solidFill>
                <a:effectLst/>
                <a:latin typeface="+mn-lt"/>
                <a:ea typeface="+mn-ea"/>
                <a:cs typeface="+mn-cs"/>
              </a:rPr>
              <a:t>Hattie, J. (2008) Visible Learning A Synthesis of Over 800 Meta-Analyses Relating to Achievement, Routledge.</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42</a:t>
            </a:fld>
            <a:endParaRPr lang="en-US"/>
          </a:p>
        </p:txBody>
      </p:sp>
    </p:spTree>
    <p:extLst>
      <p:ext uri="{BB962C8B-B14F-4D97-AF65-F5344CB8AC3E}">
        <p14:creationId xmlns:p14="http://schemas.microsoft.com/office/powerpoint/2010/main" val="24213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Overview of the 2-hour training</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3958420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Remind participants that it is important to</a:t>
            </a:r>
            <a:r>
              <a:rPr lang="en-US" baseline="0" dirty="0" smtClean="0"/>
              <a:t> know how Hattie describes each of these practices in order to fully understand the results. The descriptions of all 150 practices can be found in the </a:t>
            </a:r>
            <a:r>
              <a:rPr lang="en-US" baseline="0" dirty="0" err="1" smtClean="0"/>
              <a:t>Vidible</a:t>
            </a:r>
            <a:r>
              <a:rPr lang="en-US" baseline="0" dirty="0" smtClean="0"/>
              <a:t> </a:t>
            </a:r>
            <a:r>
              <a:rPr lang="en-US" baseline="0" dirty="0" err="1" smtClean="0"/>
              <a:t>Learnng</a:t>
            </a:r>
            <a:r>
              <a:rPr lang="en-US" baseline="0" dirty="0" smtClean="0"/>
              <a:t> book.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 over answers with whole group using the “Effective Stats</a:t>
            </a:r>
            <a:r>
              <a:rPr lang="en-US" baseline="0" dirty="0" smtClean="0"/>
              <a:t> Hattie Research Ordered” document to clarify descriptors for each practice.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Click to reveal the answers</a:t>
            </a:r>
            <a:r>
              <a:rPr lang="en-US" baseline="0" dirty="0" smtClean="0"/>
              <a:t> for each row.</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smtClean="0">
                <a:solidFill>
                  <a:schemeClr val="tx1"/>
                </a:solidFill>
                <a:effectLst/>
                <a:latin typeface="+mn-lt"/>
                <a:ea typeface="+mn-ea"/>
                <a:cs typeface="+mn-cs"/>
              </a:rPr>
              <a:t>Hattie, J. (2008) Visible Learning A Synthesis of Over 800 Meta-Analyses Relating to Achievement, Routledge.</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43</a:t>
            </a:fld>
            <a:endParaRPr lang="en-US"/>
          </a:p>
        </p:txBody>
      </p:sp>
    </p:spTree>
    <p:extLst>
      <p:ext uri="{BB962C8B-B14F-4D97-AF65-F5344CB8AC3E}">
        <p14:creationId xmlns:p14="http://schemas.microsoft.com/office/powerpoint/2010/main" val="467690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compare their actual score to their prediction. Presenter may pole, using a show of hands, as to how many -  met their prediction? scored higher? Scored lower?</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44</a:t>
            </a:fld>
            <a:endParaRPr lang="en-US"/>
          </a:p>
        </p:txBody>
      </p:sp>
    </p:spTree>
    <p:extLst>
      <p:ext uri="{BB962C8B-B14F-4D97-AF65-F5344CB8AC3E}">
        <p14:creationId xmlns:p14="http://schemas.microsoft.com/office/powerpoint/2010/main" val="77074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group discussion  (10 minutes)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45</a:t>
            </a:fld>
            <a:endParaRPr lang="en-US"/>
          </a:p>
        </p:txBody>
      </p:sp>
    </p:spTree>
    <p:extLst>
      <p:ext uri="{BB962C8B-B14F-4D97-AF65-F5344CB8AC3E}">
        <p14:creationId xmlns:p14="http://schemas.microsoft.com/office/powerpoint/2010/main" val="2670229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concepts sum up the</a:t>
            </a:r>
            <a:r>
              <a:rPr lang="en-US" baseline="0" dirty="0" smtClean="0"/>
              <a:t> implications of the major findings of the Hattie research. These three major practices, supported by other “desired effect” practices  are the basis of instructional effectiveness.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46</a:t>
            </a:fld>
            <a:endParaRPr lang="en-US"/>
          </a:p>
        </p:txBody>
      </p:sp>
    </p:spTree>
    <p:extLst>
      <p:ext uri="{BB962C8B-B14F-4D97-AF65-F5344CB8AC3E}">
        <p14:creationId xmlns:p14="http://schemas.microsoft.com/office/powerpoint/2010/main" val="1879669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https://www.youtube.com/watch?v=tSoo0K5eMmI </a:t>
            </a:r>
          </a:p>
          <a:p>
            <a:r>
              <a:rPr lang="en-US" dirty="0" smtClean="0"/>
              <a:t>Presenter should</a:t>
            </a:r>
            <a:r>
              <a:rPr lang="en-US" baseline="0" dirty="0" smtClean="0"/>
              <a:t> prompt individual participants to jot down specific behaviors – both teacher and student – that they observe in response to the prompt on the slide. </a:t>
            </a:r>
          </a:p>
          <a:p>
            <a:r>
              <a:rPr lang="en-US" baseline="0" dirty="0" smtClean="0"/>
              <a:t>Once the video has finished (4minutes 1 seconds) participants should share and discuss their findings as a table group. </a:t>
            </a:r>
          </a:p>
          <a:p>
            <a:r>
              <a:rPr lang="en-US" baseline="0" dirty="0" smtClean="0"/>
              <a:t>Groups then discuss implications for practice in their own classrooms. </a:t>
            </a:r>
          </a:p>
          <a:p>
            <a:r>
              <a:rPr lang="en-US" baseline="0" dirty="0" smtClean="0"/>
              <a:t>Groups appoint one person to speak for the group, citing “aha” moments and /or highlights of their discussions during a whole-group share-out,</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err="1" smtClean="0">
                <a:solidFill>
                  <a:schemeClr val="tx1"/>
                </a:solidFill>
                <a:effectLst/>
                <a:latin typeface="+mn-lt"/>
                <a:ea typeface="+mn-ea"/>
                <a:cs typeface="+mn-cs"/>
              </a:rPr>
              <a:t>Knatim</a:t>
            </a:r>
            <a:r>
              <a:rPr lang="en-US" sz="1200" kern="1200" dirty="0" smtClean="0">
                <a:solidFill>
                  <a:schemeClr val="tx1"/>
                </a:solidFill>
                <a:effectLst/>
                <a:latin typeface="+mn-lt"/>
                <a:ea typeface="+mn-ea"/>
                <a:cs typeface="+mn-cs"/>
              </a:rPr>
              <a:t> [username] (2010, November 11). Precision teaching: Word sort: Making the learning visible [video file]. YouTube. Retrieved from </a:t>
            </a:r>
            <a:r>
              <a:rPr lang="en-US" sz="1200" u="sng" kern="1200" dirty="0" smtClean="0">
                <a:solidFill>
                  <a:schemeClr val="tx1"/>
                </a:solidFill>
                <a:effectLst/>
                <a:latin typeface="+mn-lt"/>
                <a:ea typeface="+mn-ea"/>
                <a:cs typeface="+mn-cs"/>
                <a:hlinkClick r:id="rId3"/>
              </a:rPr>
              <a:t>https://www.youtube.com/watch?v=tSoo0K5eMmI</a:t>
            </a:r>
            <a:r>
              <a:rPr lang="en-US" sz="1200" kern="1200" dirty="0" smtClean="0">
                <a:solidFill>
                  <a:schemeClr val="tx1"/>
                </a:solidFill>
                <a:effectLst/>
                <a:latin typeface="+mn-lt"/>
                <a:ea typeface="+mn-ea"/>
                <a:cs typeface="+mn-cs"/>
              </a:rPr>
              <a:t>.</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49</a:t>
            </a:fld>
            <a:endParaRPr lang="en-US"/>
          </a:p>
        </p:txBody>
      </p:sp>
    </p:spTree>
    <p:extLst>
      <p:ext uri="{BB962C8B-B14F-4D97-AF65-F5344CB8AC3E}">
        <p14:creationId xmlns:p14="http://schemas.microsoft.com/office/powerpoint/2010/main" val="573527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https://www.youtube.com/watch?v=z-Vu_CqyEpo</a:t>
            </a:r>
          </a:p>
          <a:p>
            <a:r>
              <a:rPr lang="en-US" dirty="0" smtClean="0"/>
              <a:t>Presenter should</a:t>
            </a:r>
            <a:r>
              <a:rPr lang="en-US" baseline="0" dirty="0" smtClean="0"/>
              <a:t> prompt individual participants to jot down specific behaviors – both teacher and student – that they observe in response to the prompt on the slide. </a:t>
            </a:r>
          </a:p>
          <a:p>
            <a:r>
              <a:rPr lang="en-US" baseline="0" dirty="0" smtClean="0"/>
              <a:t>Once the video has finished (4 minutes 7 seconds) participants should share and discuss their findings as a table group. </a:t>
            </a:r>
          </a:p>
          <a:p>
            <a:r>
              <a:rPr lang="en-US" baseline="0" dirty="0" smtClean="0"/>
              <a:t>Groups then discuss implications for practice in their own classrooms. </a:t>
            </a:r>
          </a:p>
          <a:p>
            <a:r>
              <a:rPr lang="en-US" baseline="0" dirty="0" smtClean="0"/>
              <a:t>Groups appoint one person to speak for the group, citing “aha” moments and /or highlights of their discussions during a whole-group share-out,</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err="1" smtClean="0">
                <a:solidFill>
                  <a:schemeClr val="tx1"/>
                </a:solidFill>
                <a:effectLst/>
                <a:latin typeface="+mn-lt"/>
                <a:ea typeface="+mn-ea"/>
                <a:cs typeface="+mn-cs"/>
              </a:rPr>
              <a:t>Knatim</a:t>
            </a:r>
            <a:r>
              <a:rPr lang="en-US" sz="1200" kern="1200" dirty="0" smtClean="0">
                <a:solidFill>
                  <a:schemeClr val="tx1"/>
                </a:solidFill>
                <a:effectLst/>
                <a:latin typeface="+mn-lt"/>
                <a:ea typeface="+mn-ea"/>
                <a:cs typeface="+mn-cs"/>
              </a:rPr>
              <a:t> [username] (2011m November 2). Precision teaching: inference game [video file]. YouTube. Retrieved from </a:t>
            </a:r>
            <a:r>
              <a:rPr lang="en-US" sz="1200" u="sng" kern="1200" dirty="0" smtClean="0">
                <a:solidFill>
                  <a:schemeClr val="tx1"/>
                </a:solidFill>
                <a:effectLst/>
                <a:latin typeface="+mn-lt"/>
                <a:ea typeface="+mn-ea"/>
                <a:cs typeface="+mn-cs"/>
                <a:hlinkClick r:id="rId3"/>
              </a:rPr>
              <a:t>https://www.youtube.com/watch?v=z-Vu_CqyEpo</a:t>
            </a:r>
            <a:r>
              <a:rPr lang="en-US" sz="1200" kern="1200" dirty="0" smtClean="0">
                <a:solidFill>
                  <a:schemeClr val="tx1"/>
                </a:solidFill>
                <a:effectLst/>
                <a:latin typeface="+mn-lt"/>
                <a:ea typeface="+mn-ea"/>
                <a:cs typeface="+mn-cs"/>
              </a:rPr>
              <a:t>.</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50</a:t>
            </a:fld>
            <a:endParaRPr lang="en-US"/>
          </a:p>
        </p:txBody>
      </p:sp>
    </p:spTree>
    <p:extLst>
      <p:ext uri="{BB962C8B-B14F-4D97-AF65-F5344CB8AC3E}">
        <p14:creationId xmlns:p14="http://schemas.microsoft.com/office/powerpoint/2010/main" val="2915290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https://www.youtube.com/watch?v=z-Vu_CqyEpo</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 short video to explain part of the Strategies of Assessment for Learning. Jen </a:t>
            </a:r>
            <a:r>
              <a:rPr lang="en-US" dirty="0" err="1" smtClean="0"/>
              <a:t>Bigenwald</a:t>
            </a:r>
            <a:r>
              <a:rPr lang="en-US" dirty="0" smtClean="0"/>
              <a:t> explains Strategy 3 (Effective Feedback) and illustrates how it works with a student.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Presenter should</a:t>
            </a:r>
            <a:r>
              <a:rPr lang="en-US" baseline="0" dirty="0" smtClean="0"/>
              <a:t> prompt individual participants to jot down specific behaviors – both teacher and student – that they observe in response to the prompt on the slide. </a:t>
            </a:r>
          </a:p>
          <a:p>
            <a:r>
              <a:rPr lang="en-US" baseline="0" dirty="0" smtClean="0"/>
              <a:t>Once the video has finished (4 minutes 7 seconds) participants should share and discuss their findings as a table group. </a:t>
            </a:r>
          </a:p>
          <a:p>
            <a:r>
              <a:rPr lang="en-US" baseline="0" dirty="0" smtClean="0"/>
              <a:t>Groups then discuss implications for practice in their own classrooms. </a:t>
            </a:r>
          </a:p>
          <a:p>
            <a:r>
              <a:rPr lang="en-US" baseline="0" dirty="0" smtClean="0"/>
              <a:t>Groups appoint one person to speak for the group, citing “aha” moments and /or highlights of their discussions during a whole-group share-out,</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err="1" smtClean="0">
                <a:solidFill>
                  <a:schemeClr val="tx1"/>
                </a:solidFill>
                <a:effectLst/>
                <a:latin typeface="+mn-lt"/>
                <a:ea typeface="+mn-ea"/>
                <a:cs typeface="+mn-cs"/>
              </a:rPr>
              <a:t>LTTVonline</a:t>
            </a:r>
            <a:r>
              <a:rPr lang="en-US" sz="1200" kern="1200" dirty="0" smtClean="0">
                <a:solidFill>
                  <a:schemeClr val="tx1"/>
                </a:solidFill>
                <a:effectLst/>
                <a:latin typeface="+mn-lt"/>
                <a:ea typeface="+mn-ea"/>
                <a:cs typeface="+mn-cs"/>
              </a:rPr>
              <a:t> [username] (2014, November 10). Strategies of assessment for learning: Strategy 3-effective feedback [video file]. YouTube. Retrieved from </a:t>
            </a:r>
            <a:r>
              <a:rPr lang="en-US" sz="1200" u="sng" kern="1200" dirty="0" smtClean="0">
                <a:solidFill>
                  <a:schemeClr val="tx1"/>
                </a:solidFill>
                <a:effectLst/>
                <a:latin typeface="+mn-lt"/>
                <a:ea typeface="+mn-ea"/>
                <a:cs typeface="+mn-cs"/>
                <a:hlinkClick r:id="rId3"/>
              </a:rPr>
              <a:t>https://www.youtube.com/watch?v=PpKajKMuABs</a:t>
            </a:r>
            <a:r>
              <a:rPr lang="en-US" sz="1200" kern="1200" dirty="0" smtClean="0">
                <a:solidFill>
                  <a:schemeClr val="tx1"/>
                </a:solidFill>
                <a:effectLst/>
                <a:latin typeface="+mn-lt"/>
                <a:ea typeface="+mn-ea"/>
                <a:cs typeface="+mn-cs"/>
              </a:rPr>
              <a:t>. </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51</a:t>
            </a:fld>
            <a:endParaRPr lang="en-US"/>
          </a:p>
        </p:txBody>
      </p:sp>
    </p:spTree>
    <p:extLst>
      <p:ext uri="{BB962C8B-B14F-4D97-AF65-F5344CB8AC3E}">
        <p14:creationId xmlns:p14="http://schemas.microsoft.com/office/powerpoint/2010/main" val="442466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Video Link: https://www.youtube.com/watch?v=RX5iwws52AI&amp;index=22&amp;list=PLY8NQxM1fI0-_GdSYdFp1oeDIP-LPkKjo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is a great example of a teaching engineering the learning environment so that students know the learning targets and how they relate to the activities. Further, the teacher uses previous student responses to have students engage in self-assessment and she teaches them how to provide peer feedback to one another thus activating students as resources to one another.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Reference: </a:t>
            </a:r>
            <a:r>
              <a:rPr lang="en-US" sz="1200" kern="1200" dirty="0" smtClean="0">
                <a:solidFill>
                  <a:schemeClr val="tx1"/>
                </a:solidFill>
                <a:effectLst/>
                <a:latin typeface="+mn-lt"/>
                <a:ea typeface="+mn-ea"/>
                <a:cs typeface="+mn-cs"/>
              </a:rPr>
              <a:t>Lloyd, J. (2010, November 23). Clarity of learning </a:t>
            </a:r>
            <a:r>
              <a:rPr lang="en-US" sz="1200" kern="1200" dirty="0" err="1" smtClean="0">
                <a:solidFill>
                  <a:schemeClr val="tx1"/>
                </a:solidFill>
                <a:effectLst/>
                <a:latin typeface="+mn-lt"/>
                <a:ea typeface="+mn-ea"/>
                <a:cs typeface="+mn-cs"/>
              </a:rPr>
              <a:t>targets_samples</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work_peer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feedback_mrs</a:t>
            </a:r>
            <a:r>
              <a:rPr lang="en-US" sz="1200" kern="1200" dirty="0" smtClean="0">
                <a:solidFill>
                  <a:schemeClr val="tx1"/>
                </a:solidFill>
                <a:effectLst/>
                <a:latin typeface="+mn-lt"/>
                <a:ea typeface="+mn-ea"/>
                <a:cs typeface="+mn-cs"/>
              </a:rPr>
              <a:t> o’brien.mp4 [video file]. YouTube. Retrieved from </a:t>
            </a:r>
            <a:r>
              <a:rPr lang="en-US" sz="1200" u="sng" kern="1200" dirty="0" smtClean="0">
                <a:solidFill>
                  <a:schemeClr val="tx1"/>
                </a:solidFill>
                <a:effectLst/>
                <a:latin typeface="+mn-lt"/>
                <a:ea typeface="+mn-ea"/>
                <a:cs typeface="+mn-cs"/>
                <a:hlinkClick r:id="rId3"/>
              </a:rPr>
              <a:t>https://www.youtube.com/watch?v=RX5iwws52AI&amp;index=22&amp;list=PLY8NQxM1fI0-_GdSYdFp1oeDIP-LPkKjo</a:t>
            </a:r>
            <a:r>
              <a:rPr lang="en-US" sz="120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endParaRPr lang="en-US" dirty="0" smtClean="0"/>
          </a:p>
          <a:p>
            <a:endParaRPr lang="en-US" dirty="0" smtClean="0"/>
          </a:p>
          <a:p>
            <a:r>
              <a:rPr lang="en-US" dirty="0" smtClean="0"/>
              <a:t>Presenter should</a:t>
            </a:r>
            <a:r>
              <a:rPr lang="en-US" baseline="0" dirty="0" smtClean="0"/>
              <a:t> prompt individual participants to jot down specific behaviors – both teacher and student – that they observe in response to the prompt on the slide. </a:t>
            </a:r>
          </a:p>
          <a:p>
            <a:r>
              <a:rPr lang="en-US" baseline="0" dirty="0" smtClean="0"/>
              <a:t>Once the video has finished (4 minutes 30 seconds) participants should share and discuss their findings as a table group. </a:t>
            </a:r>
          </a:p>
          <a:p>
            <a:r>
              <a:rPr lang="en-US" baseline="0" dirty="0" smtClean="0"/>
              <a:t>Groups then discuss implications for practice in their own classrooms. </a:t>
            </a:r>
          </a:p>
          <a:p>
            <a:r>
              <a:rPr lang="en-US" baseline="0" dirty="0" smtClean="0"/>
              <a:t>Groups appoint one person to speak for the group, citing “aha” moments and /or highlights of their discussions during a whole-group share-out,</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52</a:t>
            </a:fld>
            <a:endParaRPr lang="en-US"/>
          </a:p>
        </p:txBody>
      </p:sp>
    </p:spTree>
    <p:extLst>
      <p:ext uri="{BB962C8B-B14F-4D97-AF65-F5344CB8AC3E}">
        <p14:creationId xmlns:p14="http://schemas.microsoft.com/office/powerpoint/2010/main" val="2218179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https://www.youtube.com/watch?v=GEI-c-DDHOg </a:t>
            </a:r>
          </a:p>
          <a:p>
            <a:endParaRPr lang="en-US" dirty="0" smtClean="0"/>
          </a:p>
          <a:p>
            <a:r>
              <a:rPr lang="en-US" dirty="0" smtClean="0"/>
              <a:t>Video Link: https://www.youtube.com/watch?v=GEI-c-DDHOg </a:t>
            </a:r>
          </a:p>
          <a:p>
            <a:r>
              <a:rPr lang="en-US" dirty="0" smtClean="0"/>
              <a:t>The entire video</a:t>
            </a:r>
            <a:r>
              <a:rPr lang="en-US" baseline="0" dirty="0" smtClean="0"/>
              <a:t> is 40 minutes and 14 seconds long, however, the “meat” of the video in terms of student-led assessment (self-regulated student learning runs from 17:07 – 32:17. In addition, the question-and-answer segment provides more detail into the specifics of implementation as the presenter clarifies and speaks to audience  inquiries. </a:t>
            </a:r>
            <a:endParaRPr lang="en-US" dirty="0" smtClean="0"/>
          </a:p>
          <a:p>
            <a:r>
              <a:rPr lang="en-US" dirty="0" smtClean="0"/>
              <a:t>Included in the handout materials is a copy of a Video Viewing Guide that may be used to</a:t>
            </a:r>
            <a:r>
              <a:rPr lang="en-US" baseline="0" dirty="0" smtClean="0"/>
              <a:t> accompany this video.</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smtClean="0">
                <a:solidFill>
                  <a:schemeClr val="tx1"/>
                </a:solidFill>
                <a:effectLst/>
                <a:latin typeface="+mn-lt"/>
                <a:ea typeface="+mn-ea"/>
                <a:cs typeface="+mn-cs"/>
              </a:rPr>
              <a:t>UR Institute for Popular Music (2014, July 25). Student-led assessment in a high school guitar classroom –Michael Albertson [video file]. YouTube. Retrieved from </a:t>
            </a:r>
            <a:r>
              <a:rPr lang="en-US" sz="1200" u="sng" kern="1200" dirty="0" smtClean="0">
                <a:solidFill>
                  <a:schemeClr val="tx1"/>
                </a:solidFill>
                <a:effectLst/>
                <a:latin typeface="+mn-lt"/>
                <a:ea typeface="+mn-ea"/>
                <a:cs typeface="+mn-cs"/>
                <a:hlinkClick r:id="rId3"/>
              </a:rPr>
              <a:t>https://www.youtube.com/watch?v=GEI-c-DDHOg</a:t>
            </a:r>
            <a:r>
              <a:rPr lang="en-US" sz="1200" kern="1200" dirty="0" smtClean="0">
                <a:solidFill>
                  <a:schemeClr val="tx1"/>
                </a:solidFill>
                <a:effectLst/>
                <a:latin typeface="+mn-lt"/>
                <a:ea typeface="+mn-ea"/>
                <a:cs typeface="+mn-cs"/>
              </a:rPr>
              <a:t>. </a:t>
            </a:r>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53</a:t>
            </a:fld>
            <a:endParaRPr lang="en-US"/>
          </a:p>
        </p:txBody>
      </p:sp>
    </p:spTree>
    <p:extLst>
      <p:ext uri="{BB962C8B-B14F-4D97-AF65-F5344CB8AC3E}">
        <p14:creationId xmlns:p14="http://schemas.microsoft.com/office/powerpoint/2010/main" val="2682950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t>
            </a:r>
            <a:r>
              <a:rPr lang="en-US" dirty="0" err="1" smtClean="0"/>
              <a:t>Link:https</a:t>
            </a:r>
            <a:r>
              <a:rPr lang="en-US" dirty="0" smtClean="0"/>
              <a:t>://www.youtube.com/watch?v=QkGiplxftYA </a:t>
            </a:r>
          </a:p>
          <a:p>
            <a:endParaRPr lang="en-US" dirty="0" smtClean="0"/>
          </a:p>
          <a:p>
            <a:r>
              <a:rPr lang="en-US" sz="1200" kern="1200" dirty="0" smtClean="0">
                <a:solidFill>
                  <a:schemeClr val="tx1"/>
                </a:solidFill>
                <a:effectLst/>
                <a:latin typeface="+mn-lt"/>
                <a:ea typeface="+mn-ea"/>
                <a:cs typeface="+mn-cs"/>
              </a:rPr>
              <a:t>This video features a simple activity that you can do with children to introduce the topic of metacognition and encourage them to think on a deeper level about the various types of thinking they do in school. The "closed door" and "open door" thinking explained in the video prepares kids to participate in reflection activities that empower them to analyze the strategies they use in class, gain a greater awareness of their strengths and weaknesses, and, in general, understand themselves as learners to a greater degree. Give this idea a try in class with your students or at home with your children.</a:t>
            </a: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Reference: </a:t>
            </a:r>
            <a:r>
              <a:rPr lang="en-US" sz="1200" kern="1200" dirty="0" err="1" smtClean="0">
                <a:solidFill>
                  <a:schemeClr val="tx1"/>
                </a:solidFill>
                <a:effectLst/>
                <a:latin typeface="+mn-lt"/>
                <a:ea typeface="+mn-ea"/>
                <a:cs typeface="+mn-cs"/>
              </a:rPr>
              <a:t>Reifman</a:t>
            </a:r>
            <a:r>
              <a:rPr lang="en-US" sz="1200" kern="1200" dirty="0" smtClean="0">
                <a:solidFill>
                  <a:schemeClr val="tx1"/>
                </a:solidFill>
                <a:effectLst/>
                <a:latin typeface="+mn-lt"/>
                <a:ea typeface="+mn-ea"/>
                <a:cs typeface="+mn-cs"/>
              </a:rPr>
              <a:t>, S. (2012, September 9). Teaching kids how t think about their thinking [video file]. YouTube. Retrieved from </a:t>
            </a:r>
            <a:r>
              <a:rPr lang="en-US" sz="1200" u="sng" kern="1200" dirty="0" smtClean="0">
                <a:solidFill>
                  <a:schemeClr val="tx1"/>
                </a:solidFill>
                <a:effectLst/>
                <a:latin typeface="+mn-lt"/>
                <a:ea typeface="+mn-ea"/>
                <a:cs typeface="+mn-cs"/>
                <a:hlinkClick r:id="rId3"/>
              </a:rPr>
              <a:t>https://www.youtube.com/watch?v=QkGiplxftYA</a:t>
            </a:r>
            <a:r>
              <a:rPr lang="en-US" sz="1200" kern="1200" dirty="0" smtClean="0">
                <a:solidFill>
                  <a:schemeClr val="tx1"/>
                </a:solidFill>
                <a:effectLst/>
                <a:latin typeface="+mn-lt"/>
                <a:ea typeface="+mn-ea"/>
                <a:cs typeface="+mn-cs"/>
              </a:rPr>
              <a:t>. </a:t>
            </a:r>
          </a:p>
          <a:p>
            <a:endParaRPr lang="en-US" b="1"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54</a:t>
            </a:fld>
            <a:endParaRPr lang="en-US"/>
          </a:p>
        </p:txBody>
      </p:sp>
    </p:spTree>
    <p:extLst>
      <p:ext uri="{BB962C8B-B14F-4D97-AF65-F5344CB8AC3E}">
        <p14:creationId xmlns:p14="http://schemas.microsoft.com/office/powerpoint/2010/main" val="276675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Overview of the 2-hour training</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a:t>
            </a:fld>
            <a:endParaRPr lang="en-US"/>
          </a:p>
        </p:txBody>
      </p:sp>
    </p:spTree>
    <p:extLst>
      <p:ext uri="{BB962C8B-B14F-4D97-AF65-F5344CB8AC3E}">
        <p14:creationId xmlns:p14="http://schemas.microsoft.com/office/powerpoint/2010/main" val="4218090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https://www.youtube.com/watch?v=tgPzWaYhol8</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Reference: </a:t>
            </a:r>
            <a:r>
              <a:rPr lang="en-US" sz="1200" kern="1200" dirty="0" err="1" smtClean="0">
                <a:solidFill>
                  <a:schemeClr val="tx1"/>
                </a:solidFill>
                <a:effectLst/>
                <a:latin typeface="+mn-lt"/>
                <a:ea typeface="+mn-ea"/>
                <a:cs typeface="+mn-cs"/>
              </a:rPr>
              <a:t>eMedia</a:t>
            </a:r>
            <a:r>
              <a:rPr lang="en-US" sz="1200" kern="1200" dirty="0" smtClean="0">
                <a:solidFill>
                  <a:schemeClr val="tx1"/>
                </a:solidFill>
                <a:effectLst/>
                <a:latin typeface="+mn-lt"/>
                <a:ea typeface="+mn-ea"/>
                <a:cs typeface="+mn-cs"/>
              </a:rPr>
              <a:t> Workshop (2012, September 17). Teaching matters: Meta cognition [video file]. YouTube. Retrieved from </a:t>
            </a:r>
            <a:r>
              <a:rPr lang="en-US" sz="1200" u="sng" kern="1200" dirty="0" smtClean="0">
                <a:solidFill>
                  <a:schemeClr val="tx1"/>
                </a:solidFill>
                <a:effectLst/>
                <a:latin typeface="+mn-lt"/>
                <a:ea typeface="+mn-ea"/>
                <a:cs typeface="+mn-cs"/>
                <a:hlinkClick r:id="rId3"/>
              </a:rPr>
              <a:t>https://www.youtube.com/watch?v=tgPzWaYhol8</a:t>
            </a:r>
            <a:r>
              <a:rPr lang="en-US" sz="1200" kern="1200" dirty="0" smtClean="0">
                <a:solidFill>
                  <a:schemeClr val="tx1"/>
                </a:solidFill>
                <a:effectLst/>
                <a:latin typeface="+mn-lt"/>
                <a:ea typeface="+mn-ea"/>
                <a:cs typeface="+mn-cs"/>
              </a:rPr>
              <a:t>. </a:t>
            </a:r>
          </a:p>
          <a:p>
            <a:endParaRPr lang="en-US" b="1"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55</a:t>
            </a:fld>
            <a:endParaRPr lang="en-US"/>
          </a:p>
        </p:txBody>
      </p:sp>
    </p:spTree>
    <p:extLst>
      <p:ext uri="{BB962C8B-B14F-4D97-AF65-F5344CB8AC3E}">
        <p14:creationId xmlns:p14="http://schemas.microsoft.com/office/powerpoint/2010/main" val="1266029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hthttps://www.youtube.com/watch?v=KpU0f6lDQHc </a:t>
            </a:r>
          </a:p>
          <a:p>
            <a:endParaRPr lang="en-US" dirty="0" smtClean="0"/>
          </a:p>
          <a:p>
            <a:r>
              <a:rPr lang="en-US" sz="1200" kern="1200" dirty="0" smtClean="0">
                <a:solidFill>
                  <a:schemeClr val="tx1"/>
                </a:solidFill>
                <a:effectLst/>
                <a:latin typeface="+mn-lt"/>
                <a:ea typeface="+mn-ea"/>
                <a:cs typeface="+mn-cs"/>
              </a:rPr>
              <a:t>Colleen teaches a lesson on Metacognition to her 1st grade class. This lesson comes from "Comprehension Connections".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 </a:t>
            </a:r>
            <a:r>
              <a:rPr lang="en-US" sz="1200" kern="1200" dirty="0" smtClean="0">
                <a:solidFill>
                  <a:schemeClr val="tx1"/>
                </a:solidFill>
                <a:effectLst/>
                <a:latin typeface="+mn-lt"/>
                <a:ea typeface="+mn-ea"/>
                <a:cs typeface="+mn-cs"/>
              </a:rPr>
              <a:t>1imperioa [username] (2011, October 11). Metacognition part 1.mov [video file]. YouTube. Retrieved from </a:t>
            </a:r>
            <a:r>
              <a:rPr lang="en-US" sz="1200" u="sng" kern="1200" dirty="0" smtClean="0">
                <a:solidFill>
                  <a:schemeClr val="tx1"/>
                </a:solidFill>
                <a:effectLst/>
                <a:latin typeface="+mn-lt"/>
                <a:ea typeface="+mn-ea"/>
                <a:cs typeface="+mn-cs"/>
                <a:hlinkClick r:id="rId3"/>
              </a:rPr>
              <a:t>https://www.youtube.com/watch?v=KpU0f6lDQHc</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56</a:t>
            </a:fld>
            <a:endParaRPr lang="en-US"/>
          </a:p>
        </p:txBody>
      </p:sp>
    </p:spTree>
    <p:extLst>
      <p:ext uri="{BB962C8B-B14F-4D97-AF65-F5344CB8AC3E}">
        <p14:creationId xmlns:p14="http://schemas.microsoft.com/office/powerpoint/2010/main" val="1742740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r>
              <a:rPr lang="en-US" b="0" baseline="0" dirty="0" smtClean="0"/>
              <a:t>Note that all of the practices that are included as part of the Collaborative Work trainings and expectation have been identified by Hattie as high impact practices – that why they were chosen. </a:t>
            </a:r>
          </a:p>
          <a:p>
            <a:endParaRPr lang="en-US" b="0" baseline="0" dirty="0" smtClean="0"/>
          </a:p>
          <a:p>
            <a:r>
              <a:rPr lang="en-US" b="0" baseline="0" dirty="0" smtClean="0"/>
              <a:t>The key guidelines for implementation of any of the practices are;</a:t>
            </a:r>
          </a:p>
          <a:p>
            <a:r>
              <a:rPr lang="en-US" b="0" baseline="0" dirty="0" smtClean="0"/>
              <a:t>Fidelity</a:t>
            </a:r>
          </a:p>
          <a:p>
            <a:r>
              <a:rPr lang="en-US" b="0" baseline="0" dirty="0" smtClean="0"/>
              <a:t>Consistency</a:t>
            </a:r>
          </a:p>
          <a:p>
            <a:r>
              <a:rPr lang="en-US" b="0" baseline="0" dirty="0" smtClean="0"/>
              <a:t>Frequency</a:t>
            </a:r>
          </a:p>
          <a:p>
            <a:r>
              <a:rPr lang="en-US" b="0" baseline="0" dirty="0" smtClean="0"/>
              <a:t>Feedback (data-driven)</a:t>
            </a:r>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57</a:t>
            </a:fld>
            <a:endParaRPr lang="en-US"/>
          </a:p>
        </p:txBody>
      </p:sp>
    </p:spTree>
    <p:extLst>
      <p:ext uri="{BB962C8B-B14F-4D97-AF65-F5344CB8AC3E}">
        <p14:creationId xmlns:p14="http://schemas.microsoft.com/office/powerpoint/2010/main" val="2149800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participants to the Fidelity Checklist as a tool that can be used at</a:t>
            </a:r>
            <a:r>
              <a:rPr lang="en-US" baseline="0" dirty="0" smtClean="0"/>
              <a:t> various times throughout the year to gauge professional growth in the effective implementation of Visible Learning practices.</a:t>
            </a:r>
          </a:p>
          <a:p>
            <a:endParaRPr lang="en-US" baseline="0" dirty="0" smtClean="0"/>
          </a:p>
          <a:p>
            <a:endParaRPr lang="en-US" baseline="0" dirty="0" smtClean="0"/>
          </a:p>
          <a:p>
            <a:r>
              <a:rPr lang="en-US" baseline="0" dirty="0" smtClean="0"/>
              <a:t>Remind them that the checklist has a space for listing evidence that should be utilized as part of the self-monitoring and assessment process.</a:t>
            </a:r>
          </a:p>
          <a:p>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58</a:t>
            </a:fld>
            <a:endParaRPr lang="en-US"/>
          </a:p>
        </p:txBody>
      </p:sp>
    </p:spTree>
    <p:extLst>
      <p:ext uri="{BB962C8B-B14F-4D97-AF65-F5344CB8AC3E}">
        <p14:creationId xmlns:p14="http://schemas.microsoft.com/office/powerpoint/2010/main" val="1650719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participants to John Hattie’s Checklist for “Visible Learning Inside” as a self-assessment/reflection tool that schools</a:t>
            </a:r>
            <a:r>
              <a:rPr lang="en-US" baseline="0" dirty="0" smtClean="0"/>
              <a:t> and individual teachers might use to determine where they are in terms on the implementation of high-impact practices.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Have participants go through the checklist and gauge their current status in each of the areas addressed. After completing the checklist, have a table discussion about strengths an weaknesses of the group. Share out with whole group.</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Reference: </a:t>
            </a:r>
            <a:r>
              <a:rPr lang="en-US" sz="1200" kern="1200" dirty="0" smtClean="0">
                <a:solidFill>
                  <a:schemeClr val="tx1"/>
                </a:solidFill>
                <a:effectLst/>
                <a:latin typeface="+mn-lt"/>
                <a:ea typeface="+mn-ea"/>
                <a:cs typeface="+mn-cs"/>
              </a:rPr>
              <a:t>Hattie, J. (2012).</a:t>
            </a:r>
            <a:r>
              <a:rPr lang="en-US" sz="1200" i="1" kern="1200" dirty="0" smtClean="0">
                <a:solidFill>
                  <a:schemeClr val="tx1"/>
                </a:solidFill>
                <a:effectLst/>
                <a:latin typeface="+mn-lt"/>
                <a:ea typeface="+mn-ea"/>
                <a:cs typeface="+mn-cs"/>
              </a:rPr>
              <a:t> Visible learning for teachers Maximizing impact on learning. </a:t>
            </a:r>
            <a:r>
              <a:rPr lang="en-US" sz="1200" kern="1200" dirty="0" smtClean="0">
                <a:solidFill>
                  <a:schemeClr val="tx1"/>
                </a:solidFill>
                <a:effectLst/>
                <a:latin typeface="+mn-lt"/>
                <a:ea typeface="+mn-ea"/>
                <a:cs typeface="+mn-cs"/>
              </a:rPr>
              <a:t>New York, NY: Routledge. </a:t>
            </a:r>
          </a:p>
          <a:p>
            <a:endParaRPr lang="en-US" b="1"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59</a:t>
            </a:fld>
            <a:endParaRPr lang="en-US"/>
          </a:p>
        </p:txBody>
      </p:sp>
    </p:spTree>
    <p:extLst>
      <p:ext uri="{BB962C8B-B14F-4D97-AF65-F5344CB8AC3E}">
        <p14:creationId xmlns:p14="http://schemas.microsoft.com/office/powerpoint/2010/main" val="3542804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do a final reflection. These may be shared using a strategy of your choice if time permits.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60</a:t>
            </a:fld>
            <a:endParaRPr lang="en-US"/>
          </a:p>
        </p:txBody>
      </p:sp>
    </p:spTree>
    <p:extLst>
      <p:ext uri="{BB962C8B-B14F-4D97-AF65-F5344CB8AC3E}">
        <p14:creationId xmlns:p14="http://schemas.microsoft.com/office/powerpoint/2010/main" val="3410434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next step in the Plan-Do-Act cycle, have participants discuss at their tables and write</a:t>
            </a:r>
            <a:r>
              <a:rPr lang="en-US" baseline="0" dirty="0" smtClean="0"/>
              <a:t> one action step that they will take within the next week. Share action steps out with the whole group.</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61</a:t>
            </a:fld>
            <a:endParaRPr lang="en-US"/>
          </a:p>
        </p:txBody>
      </p:sp>
    </p:spTree>
    <p:extLst>
      <p:ext uri="{BB962C8B-B14F-4D97-AF65-F5344CB8AC3E}">
        <p14:creationId xmlns:p14="http://schemas.microsoft.com/office/powerpoint/2010/main" val="252177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5280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32839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participants, introduce trainers and ask each participant to tell their name and position.  If there are a large number of participants or there is not much time, a “That’s Me” activity may be done instead of having</a:t>
            </a:r>
            <a:r>
              <a:rPr lang="en-US" dirty="0" smtClean="0"/>
              <a:t> each person introduce him/herself</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9</a:t>
            </a:fld>
            <a:endParaRPr lang="en-US"/>
          </a:p>
        </p:txBody>
      </p:sp>
    </p:spTree>
    <p:extLst>
      <p:ext uri="{BB962C8B-B14F-4D97-AF65-F5344CB8AC3E}">
        <p14:creationId xmlns:p14="http://schemas.microsoft.com/office/powerpoint/2010/main" val="90611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warm-up activity to establish mindset.</a:t>
            </a:r>
          </a:p>
          <a:p>
            <a:r>
              <a:rPr lang="en-US" baseline="0" dirty="0" smtClean="0"/>
              <a:t>See </a:t>
            </a:r>
            <a:r>
              <a:rPr lang="en-US" b="1" baseline="0" dirty="0" smtClean="0"/>
              <a:t>Walk and Talk </a:t>
            </a:r>
            <a:r>
              <a:rPr lang="en-US" baseline="0" dirty="0" smtClean="0"/>
              <a:t>Activity directions included in the materials packet.</a:t>
            </a:r>
          </a:p>
        </p:txBody>
      </p:sp>
      <p:sp>
        <p:nvSpPr>
          <p:cNvPr id="4" name="Slide Number Placeholder 3"/>
          <p:cNvSpPr>
            <a:spLocks noGrp="1"/>
          </p:cNvSpPr>
          <p:nvPr>
            <p:ph type="sldNum" sz="quarter" idx="10"/>
          </p:nvPr>
        </p:nvSpPr>
        <p:spPr/>
        <p:txBody>
          <a:bodyPr/>
          <a:lstStyle/>
          <a:p>
            <a:fld id="{7976ED14-983E-4910-ACC1-35B1B82C755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0661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kern="1200">
          <a:solidFill>
            <a:schemeClr val="accent2"/>
          </a:solidFill>
          <a:latin typeface="Tw Cen MT" pitchFamily="34" charset="0"/>
          <a:ea typeface="+mj-ea"/>
          <a:cs typeface="+mj-cs"/>
        </a:defRPr>
      </a:lvl1pPr>
      <a:lvl2pPr algn="ctr" rtl="0" eaLnBrk="0" fontAlgn="base" hangingPunct="0">
        <a:spcBef>
          <a:spcPct val="0"/>
        </a:spcBef>
        <a:spcAft>
          <a:spcPct val="0"/>
        </a:spcAft>
        <a:defRPr sz="4400">
          <a:solidFill>
            <a:schemeClr val="accent2"/>
          </a:solidFill>
          <a:latin typeface="Tw Cen MT" pitchFamily="34" charset="0"/>
        </a:defRPr>
      </a:lvl2pPr>
      <a:lvl3pPr algn="ctr" rtl="0" eaLnBrk="0" fontAlgn="base" hangingPunct="0">
        <a:spcBef>
          <a:spcPct val="0"/>
        </a:spcBef>
        <a:spcAft>
          <a:spcPct val="0"/>
        </a:spcAft>
        <a:defRPr sz="4400">
          <a:solidFill>
            <a:schemeClr val="accent2"/>
          </a:solidFill>
          <a:latin typeface="Tw Cen MT" pitchFamily="34" charset="0"/>
        </a:defRPr>
      </a:lvl3pPr>
      <a:lvl4pPr algn="ctr" rtl="0" eaLnBrk="0" fontAlgn="base" hangingPunct="0">
        <a:spcBef>
          <a:spcPct val="0"/>
        </a:spcBef>
        <a:spcAft>
          <a:spcPct val="0"/>
        </a:spcAft>
        <a:defRPr sz="4400">
          <a:solidFill>
            <a:schemeClr val="accent2"/>
          </a:solidFill>
          <a:latin typeface="Tw Cen MT" pitchFamily="34" charset="0"/>
        </a:defRPr>
      </a:lvl4pPr>
      <a:lvl5pPr algn="ctr" rtl="0" eaLnBrk="0" fontAlgn="base" hangingPunct="0">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im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png"/><Relationship Id="rId9"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8.gif"/><Relationship Id="rId5" Type="http://schemas.openxmlformats.org/officeDocument/2006/relationships/hyperlink" Target="http://www.youtube.com/watch?v=9ousr8uKosk" TargetMode="Externa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hyperlink" Target="http://research.acer.edu.au/research_conference_200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image" Target="../media/image3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notesSlide" Target="../notesSlides/notesSlide32.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audio" Target="../media/media2.mp3"/><Relationship Id="rId9"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youtube.com/watch?v=tSoo0K5eMm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youtube.com/watch?v=z-Vu_CqyEpo"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youtube.com/watch?v=PpKajKMuAB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RX5iwws52AI&amp;index=22&amp;list=PLY8NQxM1fI0-_GdSYdFp1oeDIP-LPkKjo"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GEI-c-DDHO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QkGiplxftY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tgPzWaYhol8"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KpU0f6lDQHc"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im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Preparation</a:t>
            </a:r>
          </a:p>
        </p:txBody>
      </p:sp>
      <p:sp>
        <p:nvSpPr>
          <p:cNvPr id="3" name="Subtitle 2"/>
          <p:cNvSpPr>
            <a:spLocks noGrp="1"/>
          </p:cNvSpPr>
          <p:nvPr>
            <p:ph type="subTitle" idx="1"/>
          </p:nvPr>
        </p:nvSpPr>
        <p:spPr/>
        <p:txBody>
          <a:bodyPr/>
          <a:lstStyle/>
          <a:p>
            <a:endParaRPr lang="en-US"/>
          </a:p>
        </p:txBody>
      </p:sp>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862" y="348342"/>
            <a:ext cx="801312" cy="572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52400" y="5715000"/>
            <a:ext cx="804672" cy="283464"/>
          </a:xfrm>
          <a:prstGeom prst="rect">
            <a:avLst/>
          </a:prstGeom>
        </p:spPr>
      </p:pic>
      <p:sp>
        <p:nvSpPr>
          <p:cNvPr id="6" name="TextBox 5"/>
          <p:cNvSpPr txBox="1"/>
          <p:nvPr/>
        </p:nvSpPr>
        <p:spPr>
          <a:xfrm>
            <a:off x="957072" y="5721465"/>
            <a:ext cx="8110728" cy="276999"/>
          </a:xfrm>
          <a:prstGeom prst="rect">
            <a:avLst/>
          </a:prstGeom>
          <a:noFill/>
        </p:spPr>
        <p:txBody>
          <a:bodyPr vert="horz" wrap="square" rtlCol="0">
            <a:spAutoFit/>
          </a:bodyPr>
          <a:lstStyle/>
          <a:p>
            <a:r>
              <a:rPr lang="en-US" sz="1200" dirty="0" smtClean="0">
                <a:solidFill>
                  <a:schemeClr val="bg1"/>
                </a:solidFill>
              </a:rPr>
              <a:t>This work is licensed under a </a:t>
            </a:r>
            <a:r>
              <a:rPr lang="en-US" sz="1200" dirty="0" smtClean="0">
                <a:hlinkClick r:id="rId5"/>
              </a:rPr>
              <a:t>Creative Commons Attribution-</a:t>
            </a:r>
            <a:r>
              <a:rPr lang="en-US" sz="1200" dirty="0" err="1" smtClean="0">
                <a:hlinkClick r:id="rId5"/>
              </a:rPr>
              <a:t>NonCommercial</a:t>
            </a:r>
            <a:r>
              <a:rPr lang="en-US" sz="1200" dirty="0" smtClean="0">
                <a:hlinkClick r:id="rId5"/>
              </a:rPr>
              <a:t>-</a:t>
            </a:r>
            <a:r>
              <a:rPr lang="en-US" sz="1200" dirty="0" err="1" smtClean="0">
                <a:hlinkClick r:id="rId5"/>
              </a:rPr>
              <a:t>NoDerivatives</a:t>
            </a:r>
            <a:r>
              <a:rPr lang="en-US" sz="1200" dirty="0" smtClean="0">
                <a:hlinkClick r:id="rId5"/>
              </a:rPr>
              <a:t> 4.0 International License</a:t>
            </a:r>
            <a:r>
              <a:rPr lang="en-US" sz="1200" dirty="0" smtClean="0"/>
              <a:t>.</a:t>
            </a:r>
            <a:endParaRPr lang="en-US" sz="1200" dirty="0"/>
          </a:p>
        </p:txBody>
      </p:sp>
    </p:spTree>
    <p:extLst>
      <p:ext uri="{BB962C8B-B14F-4D97-AF65-F5344CB8AC3E}">
        <p14:creationId xmlns:p14="http://schemas.microsoft.com/office/powerpoint/2010/main" val="369211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72400" y="762000"/>
            <a:ext cx="1072622" cy="936625"/>
          </a:xfrm>
          <a:prstGeom prst="rect">
            <a:avLst/>
          </a:prstGeom>
        </p:spPr>
      </p:pic>
      <p:sp>
        <p:nvSpPr>
          <p:cNvPr id="4" name="Title 3"/>
          <p:cNvSpPr>
            <a:spLocks noGrp="1"/>
          </p:cNvSpPr>
          <p:nvPr>
            <p:ph type="title"/>
          </p:nvPr>
        </p:nvSpPr>
        <p:spPr/>
        <p:txBody>
          <a:bodyPr/>
          <a:lstStyle/>
          <a:p>
            <a:r>
              <a:rPr lang="en-US" dirty="0" smtClean="0"/>
              <a:t>Walk About / Talk About</a:t>
            </a:r>
            <a:endParaRPr lang="en-US" dirty="0"/>
          </a:p>
        </p:txBody>
      </p:sp>
      <p:sp>
        <p:nvSpPr>
          <p:cNvPr id="6" name="Content Placeholder 2"/>
          <p:cNvSpPr>
            <a:spLocks noGrp="1"/>
          </p:cNvSpPr>
          <p:nvPr>
            <p:ph idx="1"/>
          </p:nvPr>
        </p:nvSpPr>
        <p:spPr>
          <a:xfrm>
            <a:off x="458821" y="1600200"/>
            <a:ext cx="8229600" cy="3962397"/>
          </a:xfrm>
        </p:spPr>
        <p:txBody>
          <a:bodyPr/>
          <a:lstStyle/>
          <a:p>
            <a:pPr lvl="0"/>
            <a:r>
              <a:rPr lang="en-US" sz="2800" dirty="0" smtClean="0"/>
              <a:t>Silently read your quote and formulate your thoughts around the following prompts:</a:t>
            </a:r>
          </a:p>
          <a:p>
            <a:pPr marL="0" lvl="0" indent="0" algn="ctr">
              <a:buNone/>
            </a:pPr>
            <a:r>
              <a:rPr lang="en-US" sz="2800" b="1" i="1" dirty="0" smtClean="0">
                <a:solidFill>
                  <a:schemeClr val="accent4">
                    <a:lumMod val="60000"/>
                    <a:lumOff val="40000"/>
                  </a:schemeClr>
                </a:solidFill>
              </a:rPr>
              <a:t>Do you agree or disagree with the quote?</a:t>
            </a:r>
            <a:r>
              <a:rPr lang="en-US" sz="2800" b="1" dirty="0" smtClean="0">
                <a:solidFill>
                  <a:schemeClr val="accent4">
                    <a:lumMod val="60000"/>
                    <a:lumOff val="40000"/>
                  </a:schemeClr>
                </a:solidFill>
              </a:rPr>
              <a:t> </a:t>
            </a:r>
          </a:p>
          <a:p>
            <a:pPr lvl="0">
              <a:buFont typeface="Wingdings" panose="05000000000000000000" pitchFamily="2" charset="2"/>
              <a:buChar char="ü"/>
            </a:pPr>
            <a:r>
              <a:rPr lang="en-US" sz="2800" b="0" dirty="0" smtClean="0"/>
              <a:t>On </a:t>
            </a:r>
            <a:r>
              <a:rPr lang="en-US" sz="2800" b="0" dirty="0"/>
              <a:t>a scale of 1-4, how would you rate your feelings regarding the quote:</a:t>
            </a:r>
          </a:p>
          <a:p>
            <a:pPr marL="0" indent="0">
              <a:buNone/>
            </a:pPr>
            <a:r>
              <a:rPr lang="en-US" sz="2200" dirty="0">
                <a:solidFill>
                  <a:srgbClr val="FF0000"/>
                </a:solidFill>
              </a:rPr>
              <a:t>1 = Strongly </a:t>
            </a:r>
            <a:r>
              <a:rPr lang="en-US" sz="2200" dirty="0" smtClean="0">
                <a:solidFill>
                  <a:srgbClr val="FF0000"/>
                </a:solidFill>
              </a:rPr>
              <a:t>Disagree, 2 </a:t>
            </a:r>
            <a:r>
              <a:rPr lang="en-US" sz="2200" dirty="0">
                <a:solidFill>
                  <a:srgbClr val="FF0000"/>
                </a:solidFill>
              </a:rPr>
              <a:t>= </a:t>
            </a:r>
            <a:r>
              <a:rPr lang="en-US" sz="2200" dirty="0" smtClean="0">
                <a:solidFill>
                  <a:srgbClr val="FF0000"/>
                </a:solidFill>
              </a:rPr>
              <a:t>Disagree, 3 </a:t>
            </a:r>
            <a:r>
              <a:rPr lang="en-US" sz="2200" dirty="0">
                <a:solidFill>
                  <a:srgbClr val="FF0000"/>
                </a:solidFill>
              </a:rPr>
              <a:t>= </a:t>
            </a:r>
            <a:r>
              <a:rPr lang="en-US" sz="2200" dirty="0" smtClean="0">
                <a:solidFill>
                  <a:srgbClr val="FF0000"/>
                </a:solidFill>
              </a:rPr>
              <a:t>Agree, 4 </a:t>
            </a:r>
            <a:r>
              <a:rPr lang="en-US" sz="2200" dirty="0">
                <a:solidFill>
                  <a:srgbClr val="FF0000"/>
                </a:solidFill>
              </a:rPr>
              <a:t>= Strongly </a:t>
            </a:r>
            <a:r>
              <a:rPr lang="en-US" sz="2200" dirty="0" smtClean="0">
                <a:solidFill>
                  <a:srgbClr val="FF0000"/>
                </a:solidFill>
              </a:rPr>
              <a:t>Agree</a:t>
            </a:r>
          </a:p>
          <a:p>
            <a:pPr>
              <a:buFont typeface="Wingdings" panose="05000000000000000000" pitchFamily="2" charset="2"/>
              <a:buChar char="ü"/>
            </a:pPr>
            <a:r>
              <a:rPr lang="en-US" sz="2800" b="0" dirty="0" smtClean="0"/>
              <a:t>Choose </a:t>
            </a:r>
            <a:r>
              <a:rPr lang="en-US" sz="2800" b="0" dirty="0"/>
              <a:t>1-2 </a:t>
            </a:r>
            <a:r>
              <a:rPr lang="en-US" sz="2800" b="1" dirty="0">
                <a:solidFill>
                  <a:schemeClr val="accent6">
                    <a:lumMod val="60000"/>
                    <a:lumOff val="40000"/>
                  </a:schemeClr>
                </a:solidFill>
              </a:rPr>
              <a:t>key </a:t>
            </a:r>
            <a:r>
              <a:rPr lang="en-US" sz="2800" b="1" dirty="0" smtClean="0">
                <a:solidFill>
                  <a:schemeClr val="accent6">
                    <a:lumMod val="60000"/>
                    <a:lumOff val="40000"/>
                  </a:schemeClr>
                </a:solidFill>
              </a:rPr>
              <a:t>words </a:t>
            </a:r>
            <a:r>
              <a:rPr lang="en-US" sz="2800" b="0" dirty="0"/>
              <a:t>or </a:t>
            </a:r>
            <a:r>
              <a:rPr lang="en-US" sz="2800" b="1" dirty="0">
                <a:solidFill>
                  <a:schemeClr val="accent6">
                    <a:lumMod val="60000"/>
                    <a:lumOff val="40000"/>
                  </a:schemeClr>
                </a:solidFill>
              </a:rPr>
              <a:t>concepts</a:t>
            </a:r>
            <a:r>
              <a:rPr lang="en-US" sz="2800" b="0" dirty="0"/>
              <a:t> contained in the quote with regard to student learning</a:t>
            </a:r>
            <a:r>
              <a:rPr lang="en-US" sz="2800" b="0" dirty="0" smtClean="0"/>
              <a:t>.</a:t>
            </a:r>
          </a:p>
          <a:p>
            <a:pPr lvl="0"/>
            <a:r>
              <a:rPr lang="en-US" sz="2800" dirty="0" smtClean="0"/>
              <a:t>Follow the directions and cues from the presenter and engage in 2 rounds of walking and talking.</a:t>
            </a:r>
            <a:endParaRPr lang="en-US" sz="2800" dirty="0"/>
          </a:p>
          <a:p>
            <a:pPr marL="0" indent="0">
              <a:buNone/>
            </a:pPr>
            <a:endParaRPr lang="en-US" sz="2800" b="0" dirty="0"/>
          </a:p>
        </p:txBody>
      </p:sp>
    </p:spTree>
    <p:extLst>
      <p:ext uri="{BB962C8B-B14F-4D97-AF65-F5344CB8AC3E}">
        <p14:creationId xmlns:p14="http://schemas.microsoft.com/office/powerpoint/2010/main" val="35512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4103" y="716592"/>
            <a:ext cx="7924800" cy="1050925"/>
          </a:xfrm>
          <a:prstGeom prst="rect">
            <a:avLst/>
          </a:prstGeom>
        </p:spPr>
        <p:txBody>
          <a:bodyPr anchor="t"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Today’s Norms/Working Agreements</a:t>
            </a:r>
            <a:endParaRPr lang="en-US" sz="4000" dirty="0"/>
          </a:p>
        </p:txBody>
      </p:sp>
      <p:pic>
        <p:nvPicPr>
          <p:cNvPr id="6" name="Picture 5"/>
          <p:cNvPicPr>
            <a:picLocks noChangeAspect="1"/>
          </p:cNvPicPr>
          <p:nvPr/>
        </p:nvPicPr>
        <p:blipFill>
          <a:blip r:embed="rId2"/>
          <a:stretch>
            <a:fillRect/>
          </a:stretch>
        </p:blipFill>
        <p:spPr>
          <a:xfrm flipH="1">
            <a:off x="6248400" y="2051959"/>
            <a:ext cx="2564138" cy="2779111"/>
          </a:xfrm>
          <a:prstGeom prst="rect">
            <a:avLst/>
          </a:prstGeom>
        </p:spPr>
      </p:pic>
      <p:sp>
        <p:nvSpPr>
          <p:cNvPr id="5" name="Subtitle 2"/>
          <p:cNvSpPr txBox="1">
            <a:spLocks/>
          </p:cNvSpPr>
          <p:nvPr/>
        </p:nvSpPr>
        <p:spPr>
          <a:xfrm>
            <a:off x="152400" y="1600200"/>
            <a:ext cx="6934200" cy="658812"/>
          </a:xfrm>
          <a:prstGeom prst="rect">
            <a:avLst/>
          </a:prstGeom>
        </p:spPr>
        <p:txBody>
          <a:bodyPr/>
          <a:lstStyle/>
          <a:p>
            <a:pPr marL="493713" lvl="1" indent="-265113">
              <a:spcAft>
                <a:spcPts val="600"/>
              </a:spcAft>
              <a:buClr>
                <a:srgbClr val="FF0000"/>
              </a:buClr>
              <a:buSzPct val="80000"/>
              <a:buFont typeface="Wingdings 2" pitchFamily="18" charset="2"/>
              <a:buChar char=""/>
              <a:defRPr/>
            </a:pPr>
            <a:r>
              <a:rPr lang="en-US" sz="2500" dirty="0" smtClean="0">
                <a:solidFill>
                  <a:srgbClr val="00B0F0"/>
                </a:solidFill>
                <a:latin typeface="Verdana"/>
              </a:rPr>
              <a:t>Be Present and Professionally Courteous</a:t>
            </a:r>
          </a:p>
          <a:p>
            <a:pPr marL="1258887" lvl="2" indent="-457200">
              <a:spcAft>
                <a:spcPts val="600"/>
              </a:spcAft>
              <a:buClr>
                <a:srgbClr val="FF0000"/>
              </a:buClr>
              <a:buFont typeface="Wingdings" panose="05000000000000000000" pitchFamily="2" charset="2"/>
              <a:buChar char="ü"/>
            </a:pPr>
            <a:r>
              <a:rPr lang="en-US" sz="2400" dirty="0">
                <a:solidFill>
                  <a:srgbClr val="92D050"/>
                </a:solidFill>
              </a:rPr>
              <a:t>Limited side conversations, please</a:t>
            </a:r>
          </a:p>
          <a:p>
            <a:pPr marL="1258887" lvl="2" indent="-457200">
              <a:spcAft>
                <a:spcPts val="1800"/>
              </a:spcAft>
              <a:buClr>
                <a:srgbClr val="FF0000"/>
              </a:buClr>
              <a:buFont typeface="Wingdings" panose="05000000000000000000" pitchFamily="2" charset="2"/>
              <a:buChar char="ü"/>
            </a:pPr>
            <a:r>
              <a:rPr lang="en-US" sz="2400" dirty="0">
                <a:solidFill>
                  <a:srgbClr val="92D050"/>
                </a:solidFill>
              </a:rPr>
              <a:t>Technology is in manners </a:t>
            </a:r>
            <a:r>
              <a:rPr lang="en-US" sz="2400" dirty="0" smtClean="0">
                <a:solidFill>
                  <a:srgbClr val="92D050"/>
                </a:solidFill>
              </a:rPr>
              <a:t>mode</a:t>
            </a:r>
            <a:endParaRPr lang="en-US" sz="2500" dirty="0" smtClean="0">
              <a:solidFill>
                <a:srgbClr val="92D050"/>
              </a:solidFill>
              <a:latin typeface="Verdana"/>
            </a:endParaRPr>
          </a:p>
          <a:p>
            <a:pPr marL="493713" lvl="1" indent="-265113">
              <a:spcAft>
                <a:spcPts val="1800"/>
              </a:spcAft>
              <a:buClr>
                <a:srgbClr val="FF0000"/>
              </a:buClr>
              <a:buSzPct val="80000"/>
              <a:buFont typeface="Wingdings 2" pitchFamily="18" charset="2"/>
              <a:buChar char=""/>
              <a:defRPr/>
            </a:pPr>
            <a:r>
              <a:rPr lang="en-US" sz="2500" dirty="0" smtClean="0">
                <a:solidFill>
                  <a:srgbClr val="00B0F0"/>
                </a:solidFill>
                <a:latin typeface="Verdana"/>
              </a:rPr>
              <a:t>Be Open Minded</a:t>
            </a:r>
          </a:p>
          <a:p>
            <a:pPr marL="493713" lvl="1" indent="-265113">
              <a:spcAft>
                <a:spcPts val="1800"/>
              </a:spcAft>
              <a:buClr>
                <a:srgbClr val="FF0000"/>
              </a:buClr>
              <a:buSzPct val="80000"/>
              <a:buFont typeface="Wingdings 2" pitchFamily="18" charset="2"/>
              <a:buChar char=""/>
              <a:defRPr/>
            </a:pPr>
            <a:r>
              <a:rPr lang="en-US" sz="2500" dirty="0" smtClean="0">
                <a:solidFill>
                  <a:srgbClr val="00B0F0"/>
                </a:solidFill>
                <a:latin typeface="Verdana"/>
              </a:rPr>
              <a:t>Be Willing to Engage in Conversation, Share Ideas,  and Ask Questions</a:t>
            </a:r>
          </a:p>
          <a:p>
            <a:pPr marL="493713" lvl="1" indent="-265113">
              <a:spcAft>
                <a:spcPts val="1800"/>
              </a:spcAft>
              <a:buClr>
                <a:srgbClr val="FF0000"/>
              </a:buClr>
              <a:buSzPct val="80000"/>
              <a:buFont typeface="Wingdings 2" pitchFamily="18" charset="2"/>
              <a:buChar char=""/>
              <a:defRPr/>
            </a:pPr>
            <a:r>
              <a:rPr lang="en-US" sz="2500" dirty="0" smtClean="0">
                <a:solidFill>
                  <a:srgbClr val="00B0F0"/>
                </a:solidFill>
                <a:latin typeface="Verdana"/>
              </a:rPr>
              <a:t>Look through the Lens of “How Might I Transfer…”</a:t>
            </a:r>
          </a:p>
        </p:txBody>
      </p:sp>
    </p:spTree>
    <p:extLst>
      <p:ext uri="{BB962C8B-B14F-4D97-AF65-F5344CB8AC3E}">
        <p14:creationId xmlns:p14="http://schemas.microsoft.com/office/powerpoint/2010/main" val="53696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iR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838201"/>
            <a:ext cx="1671637" cy="129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457200" y="533400"/>
            <a:ext cx="487680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Today’s</a:t>
            </a:r>
            <a:br>
              <a:rPr lang="en-US" dirty="0" smtClean="0"/>
            </a:br>
            <a:r>
              <a:rPr lang="en-US" dirty="0" smtClean="0"/>
              <a:t>Learning Objectives</a:t>
            </a:r>
            <a:endParaRPr lang="en-US" dirty="0"/>
          </a:p>
        </p:txBody>
      </p:sp>
      <p:sp>
        <p:nvSpPr>
          <p:cNvPr id="6" name="Content Placeholder 2"/>
          <p:cNvSpPr txBox="1">
            <a:spLocks/>
          </p:cNvSpPr>
          <p:nvPr/>
        </p:nvSpPr>
        <p:spPr>
          <a:xfrm>
            <a:off x="304800" y="1978617"/>
            <a:ext cx="8645874" cy="4576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smtClean="0"/>
              <a:t>Introduce and review </a:t>
            </a:r>
            <a:r>
              <a:rPr lang="en-US" sz="2500" b="1" i="1" dirty="0" smtClean="0">
                <a:solidFill>
                  <a:srgbClr val="FF0000"/>
                </a:solidFill>
              </a:rPr>
              <a:t>John Hattie’s </a:t>
            </a:r>
            <a:r>
              <a:rPr lang="en-US" sz="2500" dirty="0" smtClean="0"/>
              <a:t>research around influences related to student achievement</a:t>
            </a:r>
          </a:p>
          <a:p>
            <a:r>
              <a:rPr lang="en-US" sz="2500" dirty="0" smtClean="0"/>
              <a:t>Gain an awareness </a:t>
            </a:r>
            <a:r>
              <a:rPr lang="en-US" sz="2500" dirty="0"/>
              <a:t>of </a:t>
            </a:r>
            <a:r>
              <a:rPr lang="en-US" sz="2500" dirty="0" smtClean="0"/>
              <a:t>those habits </a:t>
            </a:r>
            <a:r>
              <a:rPr lang="en-US" sz="2500" dirty="0"/>
              <a:t>of mind and beliefs (mind frames) that contribute to positive </a:t>
            </a:r>
            <a:r>
              <a:rPr lang="en-US" sz="2500" dirty="0" smtClean="0"/>
              <a:t>impact </a:t>
            </a:r>
            <a:r>
              <a:rPr lang="en-US" sz="2500" dirty="0"/>
              <a:t>on student learning </a:t>
            </a:r>
            <a:endParaRPr lang="en-US" sz="2500" dirty="0" smtClean="0"/>
          </a:p>
          <a:p>
            <a:r>
              <a:rPr lang="en-US" sz="2500" dirty="0"/>
              <a:t>Explore the </a:t>
            </a:r>
            <a:r>
              <a:rPr lang="en-US" sz="2500" b="1" dirty="0">
                <a:solidFill>
                  <a:schemeClr val="accent6">
                    <a:lumMod val="60000"/>
                    <a:lumOff val="40000"/>
                  </a:schemeClr>
                </a:solidFill>
              </a:rPr>
              <a:t>effect size </a:t>
            </a:r>
            <a:r>
              <a:rPr lang="en-US" sz="2500" dirty="0"/>
              <a:t>of various influences on student learning.</a:t>
            </a:r>
          </a:p>
          <a:p>
            <a:r>
              <a:rPr lang="en-US" sz="2500" dirty="0" smtClean="0"/>
              <a:t>Understand instructional behaviors and practices that have significant </a:t>
            </a:r>
            <a:r>
              <a:rPr lang="en-US" sz="2500" b="1" dirty="0" smtClean="0">
                <a:solidFill>
                  <a:schemeClr val="accent2">
                    <a:lumMod val="60000"/>
                    <a:lumOff val="40000"/>
                  </a:schemeClr>
                </a:solidFill>
              </a:rPr>
              <a:t>impact</a:t>
            </a:r>
            <a:r>
              <a:rPr lang="en-US" sz="2500" dirty="0" smtClean="0"/>
              <a:t> student achievement.</a:t>
            </a:r>
          </a:p>
          <a:p>
            <a:r>
              <a:rPr lang="en-US" sz="2500" dirty="0" smtClean="0"/>
              <a:t>Explore the </a:t>
            </a:r>
            <a:r>
              <a:rPr lang="en-US" sz="2500" b="1" dirty="0" smtClean="0">
                <a:solidFill>
                  <a:schemeClr val="accent6">
                    <a:lumMod val="60000"/>
                    <a:lumOff val="40000"/>
                  </a:schemeClr>
                </a:solidFill>
              </a:rPr>
              <a:t>effect size </a:t>
            </a:r>
            <a:r>
              <a:rPr lang="en-US" sz="2500" dirty="0" smtClean="0"/>
              <a:t>of various influences on student learning.</a:t>
            </a:r>
            <a:endParaRPr lang="en-US" sz="2500" dirty="0"/>
          </a:p>
        </p:txBody>
      </p:sp>
    </p:spTree>
    <p:extLst>
      <p:ext uri="{BB962C8B-B14F-4D97-AF65-F5344CB8AC3E}">
        <p14:creationId xmlns:p14="http://schemas.microsoft.com/office/powerpoint/2010/main" val="41282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iR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838201"/>
            <a:ext cx="1671637" cy="129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457200" y="842875"/>
            <a:ext cx="487680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Essential Questions</a:t>
            </a:r>
            <a:endParaRPr lang="en-US" dirty="0"/>
          </a:p>
        </p:txBody>
      </p:sp>
      <p:sp>
        <p:nvSpPr>
          <p:cNvPr id="6" name="Content Placeholder 2"/>
          <p:cNvSpPr txBox="1">
            <a:spLocks/>
          </p:cNvSpPr>
          <p:nvPr/>
        </p:nvSpPr>
        <p:spPr>
          <a:xfrm>
            <a:off x="304800" y="1828800"/>
            <a:ext cx="8645874" cy="4576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How can instructional impact on student learning be measured?</a:t>
            </a:r>
          </a:p>
          <a:p>
            <a:pPr marL="0" indent="0" algn="ctr">
              <a:buNone/>
            </a:pPr>
            <a:endParaRPr lang="en-US" dirty="0" smtClean="0"/>
          </a:p>
          <a:p>
            <a:pPr marL="0" indent="0" algn="ctr">
              <a:buNone/>
            </a:pPr>
            <a:r>
              <a:rPr lang="en-US" dirty="0" smtClean="0"/>
              <a:t>Why is it important to track and monitor instructional impact on student learning?</a:t>
            </a:r>
          </a:p>
          <a:p>
            <a:pPr marL="0" indent="0" algn="ctr">
              <a:buNone/>
            </a:pPr>
            <a:endParaRPr lang="en-US" dirty="0"/>
          </a:p>
          <a:p>
            <a:pPr marL="0" indent="0" algn="ctr">
              <a:buNone/>
            </a:pPr>
            <a:r>
              <a:rPr lang="en-US" dirty="0" smtClean="0"/>
              <a:t>What instructional practices and behaviors have significant positive impact on student learning?</a:t>
            </a:r>
            <a:endParaRPr lang="en-US" dirty="0"/>
          </a:p>
        </p:txBody>
      </p:sp>
    </p:spTree>
    <p:extLst>
      <p:ext uri="{BB962C8B-B14F-4D97-AF65-F5344CB8AC3E}">
        <p14:creationId xmlns:p14="http://schemas.microsoft.com/office/powerpoint/2010/main" val="324926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624840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smtClean="0"/>
              <a:t>Framing the Learning</a:t>
            </a:r>
          </a:p>
          <a:p>
            <a:pPr>
              <a:defRPr/>
            </a:pPr>
            <a:r>
              <a:rPr lang="en-US" dirty="0" smtClean="0"/>
              <a:t>Session at A Glance</a:t>
            </a:r>
            <a:endParaRPr lang="en-US" dirty="0"/>
          </a:p>
        </p:txBody>
      </p:sp>
      <p:sp>
        <p:nvSpPr>
          <p:cNvPr id="6" name="Content Placeholder 2"/>
          <p:cNvSpPr txBox="1">
            <a:spLocks/>
          </p:cNvSpPr>
          <p:nvPr/>
        </p:nvSpPr>
        <p:spPr>
          <a:xfrm>
            <a:off x="304800" y="2133600"/>
            <a:ext cx="8276303" cy="4195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b="1" dirty="0" smtClean="0"/>
              <a:t>Setting the stage: </a:t>
            </a:r>
          </a:p>
          <a:p>
            <a:pPr lvl="1"/>
            <a:r>
              <a:rPr lang="en-US" altLang="en-US" sz="2400" dirty="0" smtClean="0"/>
              <a:t>Welcome &amp;Introductions</a:t>
            </a:r>
          </a:p>
          <a:p>
            <a:pPr lvl="1"/>
            <a:r>
              <a:rPr lang="en-US" altLang="en-US" sz="2400" dirty="0" smtClean="0"/>
              <a:t>Mindset Activity – </a:t>
            </a:r>
            <a:r>
              <a:rPr lang="en-US" altLang="en-US" sz="2400" i="1" dirty="0" smtClean="0"/>
              <a:t>“Walk About, Talk About”</a:t>
            </a:r>
          </a:p>
          <a:p>
            <a:pPr lvl="1"/>
            <a:r>
              <a:rPr lang="en-US" altLang="en-US" sz="2400" dirty="0" smtClean="0"/>
              <a:t>Norms/Objectives/Framing the Learning/Connections</a:t>
            </a:r>
            <a:endParaRPr lang="en-US" altLang="en-US" sz="2400" i="1" dirty="0"/>
          </a:p>
          <a:p>
            <a:r>
              <a:rPr lang="en-US" altLang="en-US" sz="2400" b="1" dirty="0" smtClean="0"/>
              <a:t>Visible Learning :Key Concepts </a:t>
            </a:r>
            <a:r>
              <a:rPr lang="en-US" altLang="en-US" sz="2400" b="1" dirty="0"/>
              <a:t>and </a:t>
            </a:r>
            <a:r>
              <a:rPr lang="en-US" altLang="en-US" sz="2400" b="1" dirty="0" smtClean="0"/>
              <a:t>Principles</a:t>
            </a:r>
          </a:p>
          <a:p>
            <a:pPr lvl="1"/>
            <a:r>
              <a:rPr lang="en-US" altLang="en-US" sz="2400" dirty="0" smtClean="0"/>
              <a:t> What is Visible Learning/John Hattie/Meta-Analysis/Effect Size</a:t>
            </a:r>
          </a:p>
          <a:p>
            <a:pPr lvl="1"/>
            <a:r>
              <a:rPr lang="en-US" altLang="en-US" sz="2400" dirty="0" smtClean="0"/>
              <a:t> Eight Mind frames /Jigsaw Activity</a:t>
            </a:r>
            <a:endParaRPr lang="en-US" altLang="en-US" sz="2400" dirty="0"/>
          </a:p>
          <a:p>
            <a:pPr marL="0" indent="0">
              <a:buNone/>
            </a:pPr>
            <a:endParaRPr lang="en-US" altLang="en-US" dirty="0"/>
          </a:p>
        </p:txBody>
      </p:sp>
      <p:pic>
        <p:nvPicPr>
          <p:cNvPr id="1026" name="Picture 2" descr="http://us.123rf.com/400wm/400/400/bobus/bobus1108/bobus110800022/10196492-young-handsome-pert-man-in-a-vest-framing-the-frame-with-his-fin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32460"/>
            <a:ext cx="158267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6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624840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smtClean="0"/>
              <a:t>Framing the Learning</a:t>
            </a:r>
          </a:p>
          <a:p>
            <a:pPr>
              <a:defRPr/>
            </a:pPr>
            <a:r>
              <a:rPr lang="en-US" dirty="0" smtClean="0"/>
              <a:t>Session at A Glance</a:t>
            </a:r>
            <a:endParaRPr lang="en-US" dirty="0"/>
          </a:p>
        </p:txBody>
      </p:sp>
      <p:sp>
        <p:nvSpPr>
          <p:cNvPr id="6" name="Content Placeholder 2"/>
          <p:cNvSpPr txBox="1">
            <a:spLocks/>
          </p:cNvSpPr>
          <p:nvPr/>
        </p:nvSpPr>
        <p:spPr>
          <a:xfrm>
            <a:off x="304800" y="2133600"/>
            <a:ext cx="8276303" cy="4195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b="1" dirty="0" smtClean="0"/>
              <a:t>Maximizing Impact </a:t>
            </a:r>
          </a:p>
          <a:p>
            <a:pPr lvl="1"/>
            <a:r>
              <a:rPr lang="en-US" altLang="en-US" sz="2400" dirty="0" smtClean="0"/>
              <a:t>Effect Size Activity – </a:t>
            </a:r>
            <a:r>
              <a:rPr lang="en-US" altLang="en-US" sz="2400" i="1" dirty="0" smtClean="0"/>
              <a:t>Make an Educated Guess</a:t>
            </a:r>
          </a:p>
          <a:p>
            <a:pPr lvl="1"/>
            <a:r>
              <a:rPr lang="en-US" altLang="en-US" sz="2400" dirty="0" smtClean="0"/>
              <a:t>Three major messages for teachers</a:t>
            </a:r>
            <a:endParaRPr lang="en-US" altLang="en-US" sz="2400" dirty="0"/>
          </a:p>
          <a:p>
            <a:r>
              <a:rPr lang="en-US" altLang="en-US" sz="2400" b="1" dirty="0" smtClean="0"/>
              <a:t>Visible Learning: Implementation</a:t>
            </a:r>
          </a:p>
          <a:p>
            <a:pPr lvl="1"/>
            <a:r>
              <a:rPr lang="en-US" altLang="en-US" sz="2400" dirty="0" smtClean="0"/>
              <a:t>Practice Video (s)</a:t>
            </a:r>
          </a:p>
          <a:p>
            <a:r>
              <a:rPr lang="en-US" altLang="en-US" sz="2400" b="1" dirty="0" smtClean="0"/>
              <a:t>Closure</a:t>
            </a:r>
          </a:p>
          <a:p>
            <a:pPr lvl="1"/>
            <a:r>
              <a:rPr lang="en-US" altLang="en-US" sz="2400" dirty="0" smtClean="0"/>
              <a:t>Self-Assessment</a:t>
            </a:r>
          </a:p>
          <a:p>
            <a:pPr lvl="1"/>
            <a:r>
              <a:rPr lang="en-US" altLang="en-US" sz="2400" dirty="0" smtClean="0"/>
              <a:t>Reflection</a:t>
            </a:r>
          </a:p>
          <a:p>
            <a:pPr lvl="1"/>
            <a:r>
              <a:rPr lang="en-US" altLang="en-US" sz="2400" dirty="0" smtClean="0"/>
              <a:t>Planning</a:t>
            </a:r>
          </a:p>
          <a:p>
            <a:pPr marL="0" indent="0">
              <a:buNone/>
            </a:pPr>
            <a:endParaRPr lang="en-US" altLang="en-US" dirty="0"/>
          </a:p>
        </p:txBody>
      </p:sp>
      <p:pic>
        <p:nvPicPr>
          <p:cNvPr id="1026" name="Picture 2" descr="http://us.123rf.com/400wm/400/400/bobus/bobus1108/bobus110800022/10196492-young-handsome-pert-man-in-a-vest-framing-the-frame-with-his-fin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32460"/>
            <a:ext cx="158267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4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609600"/>
            <a:ext cx="893064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smtClean="0"/>
              <a:t>A Direct Link</a:t>
            </a:r>
          </a:p>
          <a:p>
            <a:pPr>
              <a:defRPr/>
            </a:pPr>
            <a:r>
              <a:rPr lang="en-US" sz="3600" i="1" dirty="0" smtClean="0"/>
              <a:t>Missouri Teacher Standards</a:t>
            </a:r>
          </a:p>
          <a:p>
            <a:pPr>
              <a:defRPr/>
            </a:pPr>
            <a:r>
              <a:rPr lang="en-US" sz="3600" i="1" dirty="0" smtClean="0"/>
              <a:t> </a:t>
            </a:r>
            <a:endParaRPr lang="en-US" dirty="0"/>
          </a:p>
        </p:txBody>
      </p:sp>
      <p:pic>
        <p:nvPicPr>
          <p:cNvPr id="2050" name="Picture 2" descr="http://www.timeshighereducation.co.uk/Pictures/web/i/h/y/red_metal_chain_link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29680" y="670560"/>
            <a:ext cx="2783840" cy="18497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 y="2057400"/>
            <a:ext cx="9083040" cy="4195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Standard #2 </a:t>
            </a:r>
            <a:r>
              <a:rPr lang="en-US" altLang="en-US" dirty="0" smtClean="0"/>
              <a:t>Student </a:t>
            </a:r>
            <a:r>
              <a:rPr lang="en-US" altLang="en-US" dirty="0"/>
              <a:t>Learning, Growth and Development</a:t>
            </a:r>
          </a:p>
          <a:p>
            <a:pPr lvl="1"/>
            <a:r>
              <a:rPr lang="en-US" altLang="en-US" dirty="0"/>
              <a:t>The teacher understands how students learn, develop and differ in their approaches to learning. The teacher provides learning </a:t>
            </a:r>
            <a:r>
              <a:rPr lang="en-US" altLang="en-US" dirty="0" smtClean="0"/>
              <a:t>opportunities </a:t>
            </a:r>
            <a:r>
              <a:rPr lang="en-US" altLang="en-US" dirty="0"/>
              <a:t>that are adapted to diverse learners and support the intellectual, social, and personal development of all students. </a:t>
            </a:r>
          </a:p>
        </p:txBody>
      </p:sp>
      <p:sp>
        <p:nvSpPr>
          <p:cNvPr id="3" name="TextBox 2"/>
          <p:cNvSpPr txBox="1"/>
          <p:nvPr/>
        </p:nvSpPr>
        <p:spPr>
          <a:xfrm>
            <a:off x="4876800" y="6096000"/>
            <a:ext cx="3886200" cy="646331"/>
          </a:xfrm>
          <a:prstGeom prst="rect">
            <a:avLst/>
          </a:prstGeom>
          <a:noFill/>
        </p:spPr>
        <p:txBody>
          <a:bodyPr wrap="square" rtlCol="0">
            <a:spAutoFit/>
          </a:bodyPr>
          <a:lstStyle/>
          <a:p>
            <a:r>
              <a:rPr lang="en-US" dirty="0" smtClean="0"/>
              <a:t>Missouri Department of Elementary and Secondary Education (2013)</a:t>
            </a:r>
            <a:endParaRPr lang="en-US" dirty="0"/>
          </a:p>
        </p:txBody>
      </p:sp>
    </p:spTree>
    <p:extLst>
      <p:ext uri="{BB962C8B-B14F-4D97-AF65-F5344CB8AC3E}">
        <p14:creationId xmlns:p14="http://schemas.microsoft.com/office/powerpoint/2010/main" val="361706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609600"/>
            <a:ext cx="893064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smtClean="0"/>
              <a:t>A Direct Link</a:t>
            </a:r>
          </a:p>
          <a:p>
            <a:pPr>
              <a:defRPr/>
            </a:pPr>
            <a:r>
              <a:rPr lang="en-US" sz="3600" i="1" dirty="0" smtClean="0"/>
              <a:t>Missouri Teacher Standards</a:t>
            </a:r>
          </a:p>
          <a:p>
            <a:pPr>
              <a:defRPr/>
            </a:pPr>
            <a:r>
              <a:rPr lang="en-US" sz="3600" i="1" dirty="0" smtClean="0"/>
              <a:t> </a:t>
            </a:r>
            <a:endParaRPr lang="en-US" dirty="0"/>
          </a:p>
        </p:txBody>
      </p:sp>
      <p:pic>
        <p:nvPicPr>
          <p:cNvPr id="2050" name="Picture 2" descr="http://www.timeshighereducation.co.uk/Pictures/web/i/h/y/red_metal_chain_link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29680" y="670560"/>
            <a:ext cx="2783840" cy="18497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0960" y="2510696"/>
            <a:ext cx="9083040" cy="4195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Standard #5 Positive Classroom Environment </a:t>
            </a:r>
          </a:p>
          <a:p>
            <a:pPr lvl="1"/>
            <a:r>
              <a:rPr lang="en-US" altLang="en-US" dirty="0"/>
              <a:t>The teacher uses an understanding of individual/group motivation and behavior to create a learning environment that encourages active </a:t>
            </a:r>
            <a:r>
              <a:rPr lang="en-US" altLang="en-US" dirty="0" smtClean="0"/>
              <a:t>engagement </a:t>
            </a:r>
            <a:r>
              <a:rPr lang="en-US" altLang="en-US" dirty="0"/>
              <a:t>in learning, positive social interaction, and self-motivation. </a:t>
            </a:r>
            <a:endParaRPr lang="en-US" altLang="en-US" dirty="0" smtClean="0"/>
          </a:p>
          <a:p>
            <a:pPr lvl="1"/>
            <a:endParaRPr lang="en-US" altLang="en-US" dirty="0"/>
          </a:p>
        </p:txBody>
      </p:sp>
      <p:sp>
        <p:nvSpPr>
          <p:cNvPr id="5" name="TextBox 4"/>
          <p:cNvSpPr txBox="1"/>
          <p:nvPr/>
        </p:nvSpPr>
        <p:spPr>
          <a:xfrm>
            <a:off x="4876800" y="6096000"/>
            <a:ext cx="3886200" cy="646331"/>
          </a:xfrm>
          <a:prstGeom prst="rect">
            <a:avLst/>
          </a:prstGeom>
          <a:noFill/>
        </p:spPr>
        <p:txBody>
          <a:bodyPr wrap="square" rtlCol="0">
            <a:spAutoFit/>
          </a:bodyPr>
          <a:lstStyle/>
          <a:p>
            <a:r>
              <a:rPr lang="en-US" dirty="0" smtClean="0"/>
              <a:t>Missouri Department of Elementary and Secondary Education (2013)</a:t>
            </a:r>
            <a:endParaRPr lang="en-US" dirty="0"/>
          </a:p>
        </p:txBody>
      </p:sp>
    </p:spTree>
    <p:extLst>
      <p:ext uri="{BB962C8B-B14F-4D97-AF65-F5344CB8AC3E}">
        <p14:creationId xmlns:p14="http://schemas.microsoft.com/office/powerpoint/2010/main" val="86579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609600"/>
            <a:ext cx="893064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smtClean="0"/>
              <a:t>A Direct Link</a:t>
            </a:r>
          </a:p>
          <a:p>
            <a:pPr>
              <a:defRPr/>
            </a:pPr>
            <a:r>
              <a:rPr lang="en-US" sz="3600" i="1" dirty="0" smtClean="0"/>
              <a:t>Missouri Teacher Standards</a:t>
            </a:r>
          </a:p>
          <a:p>
            <a:pPr>
              <a:defRPr/>
            </a:pPr>
            <a:r>
              <a:rPr lang="en-US" sz="3600" i="1" dirty="0" smtClean="0"/>
              <a:t> </a:t>
            </a:r>
            <a:endParaRPr lang="en-US" dirty="0"/>
          </a:p>
        </p:txBody>
      </p:sp>
      <p:pic>
        <p:nvPicPr>
          <p:cNvPr id="2050" name="Picture 2" descr="http://www.timeshighereducation.co.uk/Pictures/web/i/h/y/red_metal_chain_link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29680" y="670560"/>
            <a:ext cx="2783840" cy="18497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0960" y="1828800"/>
            <a:ext cx="9083040" cy="4195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Standard #7 Student Assessment and </a:t>
            </a:r>
            <a:r>
              <a:rPr lang="en-US" altLang="en-US" dirty="0" smtClean="0"/>
              <a:t>                  Data </a:t>
            </a:r>
            <a:r>
              <a:rPr lang="en-US" altLang="en-US" dirty="0"/>
              <a:t>Analysis</a:t>
            </a:r>
          </a:p>
          <a:p>
            <a:pPr lvl="1"/>
            <a:r>
              <a:rPr lang="en-US" altLang="en-US" dirty="0"/>
              <a:t>The teacher understands and uses formative and summative assessment strategies to assess the learner’s progress and uses both classroom </a:t>
            </a:r>
            <a:r>
              <a:rPr lang="en-US" altLang="en-US" dirty="0" smtClean="0"/>
              <a:t>and </a:t>
            </a:r>
            <a:r>
              <a:rPr lang="en-US" altLang="en-US" dirty="0"/>
              <a:t>standardized assessment data to plan ongoing instruction. The teacher monitors the performance of each student, and devises </a:t>
            </a:r>
            <a:r>
              <a:rPr lang="en-US" altLang="en-US" dirty="0" smtClean="0"/>
              <a:t>instruction </a:t>
            </a:r>
            <a:r>
              <a:rPr lang="en-US" altLang="en-US" dirty="0"/>
              <a:t>to enable students to grow and develop, making adequate academic progress</a:t>
            </a:r>
          </a:p>
        </p:txBody>
      </p:sp>
      <p:sp>
        <p:nvSpPr>
          <p:cNvPr id="5" name="TextBox 4"/>
          <p:cNvSpPr txBox="1"/>
          <p:nvPr/>
        </p:nvSpPr>
        <p:spPr>
          <a:xfrm>
            <a:off x="4876800" y="6096000"/>
            <a:ext cx="3886200" cy="646331"/>
          </a:xfrm>
          <a:prstGeom prst="rect">
            <a:avLst/>
          </a:prstGeom>
          <a:noFill/>
        </p:spPr>
        <p:txBody>
          <a:bodyPr wrap="square" rtlCol="0">
            <a:spAutoFit/>
          </a:bodyPr>
          <a:lstStyle/>
          <a:p>
            <a:r>
              <a:rPr lang="en-US" dirty="0" smtClean="0"/>
              <a:t>Missouri Department of Elementary and Secondary Education (2013)</a:t>
            </a:r>
            <a:endParaRPr lang="en-US" dirty="0"/>
          </a:p>
        </p:txBody>
      </p:sp>
    </p:spTree>
    <p:extLst>
      <p:ext uri="{BB962C8B-B14F-4D97-AF65-F5344CB8AC3E}">
        <p14:creationId xmlns:p14="http://schemas.microsoft.com/office/powerpoint/2010/main" val="222283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609600"/>
            <a:ext cx="8930640"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smtClean="0"/>
              <a:t>A Direct Link</a:t>
            </a:r>
          </a:p>
          <a:p>
            <a:pPr>
              <a:defRPr/>
            </a:pPr>
            <a:r>
              <a:rPr lang="en-US" sz="3600" i="1" dirty="0" smtClean="0"/>
              <a:t>Missouri Teacher Standards</a:t>
            </a:r>
          </a:p>
          <a:p>
            <a:pPr>
              <a:defRPr/>
            </a:pPr>
            <a:r>
              <a:rPr lang="en-US" sz="3600" i="1" dirty="0" smtClean="0"/>
              <a:t> </a:t>
            </a:r>
            <a:endParaRPr lang="en-US" dirty="0"/>
          </a:p>
        </p:txBody>
      </p:sp>
      <p:pic>
        <p:nvPicPr>
          <p:cNvPr id="2050" name="Picture 2" descr="http://www.timeshighereducation.co.uk/Pictures/web/i/h/y/red_metal_chain_link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29680" y="670560"/>
            <a:ext cx="2783840" cy="18497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0960" y="2520268"/>
            <a:ext cx="9083040" cy="419586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Standard #8 Professionalism</a:t>
            </a:r>
          </a:p>
          <a:p>
            <a:pPr lvl="1"/>
            <a:r>
              <a:rPr lang="en-US" altLang="en-US" dirty="0"/>
              <a:t>The teacher is a reflective practitioner who continually assesses the effects of choices and actions on others. The teacher actively seeks out </a:t>
            </a:r>
            <a:r>
              <a:rPr lang="en-US" altLang="en-US" dirty="0" smtClean="0"/>
              <a:t>opportunities </a:t>
            </a:r>
            <a:r>
              <a:rPr lang="en-US" altLang="en-US" dirty="0"/>
              <a:t>to grow professionally in order to improve learning for all students. </a:t>
            </a:r>
          </a:p>
        </p:txBody>
      </p:sp>
      <p:sp>
        <p:nvSpPr>
          <p:cNvPr id="5" name="TextBox 4"/>
          <p:cNvSpPr txBox="1"/>
          <p:nvPr/>
        </p:nvSpPr>
        <p:spPr>
          <a:xfrm>
            <a:off x="4876800" y="6096000"/>
            <a:ext cx="3886200" cy="646331"/>
          </a:xfrm>
          <a:prstGeom prst="rect">
            <a:avLst/>
          </a:prstGeom>
          <a:noFill/>
        </p:spPr>
        <p:txBody>
          <a:bodyPr wrap="square" rtlCol="0">
            <a:spAutoFit/>
          </a:bodyPr>
          <a:lstStyle/>
          <a:p>
            <a:r>
              <a:rPr lang="en-US" dirty="0" smtClean="0"/>
              <a:t>Missouri Department of Elementary and Secondary Education (2013)</a:t>
            </a:r>
            <a:endParaRPr lang="en-US" dirty="0"/>
          </a:p>
        </p:txBody>
      </p:sp>
    </p:spTree>
    <p:extLst>
      <p:ext uri="{BB962C8B-B14F-4D97-AF65-F5344CB8AC3E}">
        <p14:creationId xmlns:p14="http://schemas.microsoft.com/office/powerpoint/2010/main" val="147366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98625"/>
            <a:ext cx="8382000" cy="3962397"/>
          </a:xfrm>
        </p:spPr>
        <p:txBody>
          <a:bodyPr/>
          <a:lstStyle/>
          <a:p>
            <a:r>
              <a:rPr lang="en-US" sz="2800" dirty="0" err="1" smtClean="0"/>
              <a:t>Chappuis</a:t>
            </a:r>
            <a:r>
              <a:rPr lang="en-US" sz="2800" dirty="0" smtClean="0"/>
              <a:t>, J. &amp; </a:t>
            </a:r>
            <a:r>
              <a:rPr lang="en-US" sz="2800" dirty="0" err="1" smtClean="0"/>
              <a:t>Stiggens</a:t>
            </a:r>
            <a:r>
              <a:rPr lang="en-US" sz="2800" dirty="0" smtClean="0"/>
              <a:t>, R. (2011) </a:t>
            </a:r>
            <a:r>
              <a:rPr lang="en-US" sz="2800" i="1" dirty="0"/>
              <a:t>Classroom Assessment for Student Learning: Doing It Right - Using It Well (2nd Edition</a:t>
            </a:r>
            <a:r>
              <a:rPr lang="en-US" sz="2800" i="1" dirty="0" smtClean="0"/>
              <a:t>).</a:t>
            </a:r>
            <a:endParaRPr lang="en-US" sz="2800" dirty="0" smtClean="0"/>
          </a:p>
          <a:p>
            <a:r>
              <a:rPr lang="en-US" sz="2800" dirty="0" smtClean="0"/>
              <a:t>Hattie</a:t>
            </a:r>
            <a:r>
              <a:rPr lang="en-US" sz="2800" dirty="0"/>
              <a:t>, J. (</a:t>
            </a:r>
            <a:r>
              <a:rPr lang="en-US" sz="2800" dirty="0" smtClean="0"/>
              <a:t>2008) </a:t>
            </a:r>
            <a:r>
              <a:rPr lang="en-US" sz="2800" i="1" dirty="0"/>
              <a:t>Visible Learning A Synthesis of Over 800 Meta-Analyses Relating to </a:t>
            </a:r>
            <a:r>
              <a:rPr lang="en-US" sz="2800" i="1" dirty="0" smtClean="0"/>
              <a:t>Achievement, Routledge.</a:t>
            </a:r>
            <a:endParaRPr lang="en-US" sz="2800" i="1" dirty="0"/>
          </a:p>
          <a:p>
            <a:r>
              <a:rPr lang="en-US" sz="2800" dirty="0" smtClean="0"/>
              <a:t>Hattie</a:t>
            </a:r>
            <a:r>
              <a:rPr lang="en-US" sz="2800" dirty="0"/>
              <a:t>, J. (2012) </a:t>
            </a:r>
            <a:r>
              <a:rPr lang="en-US" sz="2800" i="1" dirty="0"/>
              <a:t>Visible Learning for Teachers, </a:t>
            </a:r>
            <a:r>
              <a:rPr lang="en-US" sz="2800" dirty="0" smtClean="0"/>
              <a:t>Routledge.</a:t>
            </a:r>
            <a:endParaRPr lang="en-US" sz="2800" dirty="0"/>
          </a:p>
          <a:p>
            <a:r>
              <a:rPr lang="en-US" sz="2800" dirty="0" smtClean="0"/>
              <a:t>Hattie</a:t>
            </a:r>
            <a:r>
              <a:rPr lang="en-US" sz="2800" dirty="0"/>
              <a:t>, J. &amp; Yates, G. (2014) </a:t>
            </a:r>
            <a:r>
              <a:rPr lang="en-US" sz="2800" i="1" dirty="0"/>
              <a:t>Visible Learning and the Science of How We Learn</a:t>
            </a:r>
            <a:r>
              <a:rPr lang="en-US" sz="2800" dirty="0"/>
              <a:t>, </a:t>
            </a:r>
            <a:r>
              <a:rPr lang="en-US" sz="2800" dirty="0" smtClean="0"/>
              <a:t>Routledge.</a:t>
            </a:r>
            <a:endParaRPr lang="en-US" sz="2800" dirty="0"/>
          </a:p>
          <a:p>
            <a:endParaRPr lang="en-US" dirty="0" smtClean="0"/>
          </a:p>
          <a:p>
            <a:endParaRPr lang="en-US" dirty="0" smtClean="0"/>
          </a:p>
          <a:p>
            <a:endParaRPr lang="en-US" dirty="0"/>
          </a:p>
        </p:txBody>
      </p:sp>
    </p:spTree>
    <p:extLst>
      <p:ext uri="{BB962C8B-B14F-4D97-AF65-F5344CB8AC3E}">
        <p14:creationId xmlns:p14="http://schemas.microsoft.com/office/powerpoint/2010/main" val="147088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rot="16200000">
            <a:off x="-2551059" y="3329673"/>
            <a:ext cx="7607054" cy="14478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t>Interdependent </a:t>
            </a:r>
          </a:p>
          <a:p>
            <a:pPr>
              <a:defRPr/>
            </a:pPr>
            <a:r>
              <a:rPr lang="en-US" b="1" dirty="0" smtClean="0"/>
              <a:t>System</a:t>
            </a:r>
            <a:endParaRPr lang="en-US" b="1" dirty="0"/>
          </a:p>
        </p:txBody>
      </p:sp>
      <p:pic>
        <p:nvPicPr>
          <p:cNvPr id="32" name="Picture 31"/>
          <p:cNvPicPr>
            <a:picLocks noChangeAspect="1"/>
          </p:cNvPicPr>
          <p:nvPr/>
        </p:nvPicPr>
        <p:blipFill>
          <a:blip r:embed="rId3"/>
          <a:stretch>
            <a:fillRect/>
          </a:stretch>
        </p:blipFill>
        <p:spPr>
          <a:xfrm>
            <a:off x="330176" y="701040"/>
            <a:ext cx="1887449" cy="1599756"/>
          </a:xfrm>
          <a:prstGeom prst="rect">
            <a:avLst/>
          </a:prstGeom>
          <a:effectLst>
            <a:softEdge rad="127000"/>
          </a:effectLst>
        </p:spPr>
      </p:pic>
      <p:grpSp>
        <p:nvGrpSpPr>
          <p:cNvPr id="24" name="Group 23"/>
          <p:cNvGrpSpPr/>
          <p:nvPr/>
        </p:nvGrpSpPr>
        <p:grpSpPr>
          <a:xfrm>
            <a:off x="3124200" y="695599"/>
            <a:ext cx="5473700" cy="5334000"/>
            <a:chOff x="2654300" y="1222733"/>
            <a:chExt cx="6096000" cy="5381772"/>
          </a:xfrm>
        </p:grpSpPr>
        <p:grpSp>
          <p:nvGrpSpPr>
            <p:cNvPr id="25" name="Group 24"/>
            <p:cNvGrpSpPr/>
            <p:nvPr/>
          </p:nvGrpSpPr>
          <p:grpSpPr>
            <a:xfrm>
              <a:off x="4622800" y="1222733"/>
              <a:ext cx="1905000" cy="1526258"/>
              <a:chOff x="5500278" y="-107460"/>
              <a:chExt cx="1754831" cy="1550647"/>
            </a:xfrm>
          </p:grpSpPr>
          <p:sp>
            <p:nvSpPr>
              <p:cNvPr id="45" name="Rectangle 44"/>
              <p:cNvSpPr/>
              <p:nvPr/>
            </p:nvSpPr>
            <p:spPr>
              <a:xfrm>
                <a:off x="5500278" y="-107460"/>
                <a:ext cx="1754831" cy="1550647"/>
              </a:xfrm>
              <a:prstGeom prst="rect">
                <a:avLst/>
              </a:pr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Rectangle 45"/>
              <p:cNvSpPr/>
              <p:nvPr/>
            </p:nvSpPr>
            <p:spPr>
              <a:xfrm>
                <a:off x="5500278" y="-107460"/>
                <a:ext cx="1754831" cy="15506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8920" tIns="44450" rIns="44450" bIns="44450" numCol="1" spcCol="1270" anchor="ctr" anchorCtr="0">
                <a:noAutofit/>
              </a:bodyPr>
              <a:lstStyle/>
              <a:p>
                <a:pPr lvl="0" algn="l" defTabSz="1555750">
                  <a:lnSpc>
                    <a:spcPct val="90000"/>
                  </a:lnSpc>
                  <a:spcBef>
                    <a:spcPct val="0"/>
                  </a:spcBef>
                  <a:spcAft>
                    <a:spcPct val="35000"/>
                  </a:spcAft>
                </a:pPr>
                <a:endParaRPr lang="en-US" sz="3500" kern="1200" dirty="0"/>
              </a:p>
            </p:txBody>
          </p:sp>
        </p:grpSp>
        <p:pic>
          <p:nvPicPr>
            <p:cNvPr id="26" name="Picture 2" descr="http://www.learningandteaching.info/teaching/graphics/Hattie_barometer_2_hin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590800"/>
              <a:ext cx="2349500" cy="10810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dese.mo.gov/sites/default/files/ModelEvaluationSystem-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3828" y="3989076"/>
              <a:ext cx="1048853" cy="13044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eader_logo.png (243×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300" y="2761710"/>
              <a:ext cx="1928813" cy="7392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dese.mo.gov/sites/default/files/styles/resp_breakpoints_theme_mogov_site_wide_1x/public/qs-msip5.jpg?itok=lVqCRc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139" y="5610725"/>
              <a:ext cx="4508500" cy="993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0" name="Straight Arrow Connector 29"/>
            <p:cNvCxnSpPr>
              <a:stCxn id="45" idx="2"/>
            </p:cNvCxnSpPr>
            <p:nvPr/>
          </p:nvCxnSpPr>
          <p:spPr>
            <a:xfrm>
              <a:off x="5575300" y="2748991"/>
              <a:ext cx="0" cy="2861734"/>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Picture 8" descr="http://www2.semo.edu/map/images/MAP.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3320" y="3893685"/>
              <a:ext cx="1064800" cy="123213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29" idx="0"/>
            </p:cNvCxnSpPr>
            <p:nvPr/>
          </p:nvCxnSpPr>
          <p:spPr>
            <a:xfrm flipH="1" flipV="1">
              <a:off x="4875710" y="4911191"/>
              <a:ext cx="614679" cy="699534"/>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683526" y="4911191"/>
              <a:ext cx="528955" cy="699535"/>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551908" y="2748991"/>
              <a:ext cx="727711" cy="493252"/>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829300" y="2747202"/>
              <a:ext cx="571501" cy="495042"/>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302681" y="3671900"/>
              <a:ext cx="939620" cy="1048707"/>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365321" y="3500991"/>
              <a:ext cx="625019" cy="925493"/>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51908" y="3448525"/>
              <a:ext cx="1685638" cy="53011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942457" y="3385329"/>
              <a:ext cx="1477862" cy="6357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622801" y="3305439"/>
              <a:ext cx="1738312" cy="13835"/>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681389" y="2745115"/>
              <a:ext cx="850748" cy="1233528"/>
            </a:xfrm>
            <a:prstGeom prst="straightConnector1">
              <a:avLst/>
            </a:prstGeom>
            <a:ln w="3810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218270" y="2761710"/>
              <a:ext cx="1227850" cy="1434543"/>
            </a:xfrm>
            <a:prstGeom prst="straightConnector1">
              <a:avLst/>
            </a:prstGeom>
            <a:ln w="3810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6341656" y="1836795"/>
            <a:ext cx="2503355" cy="1591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13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14400" y="2438400"/>
            <a:ext cx="7772400" cy="1470025"/>
          </a:xfrm>
        </p:spPr>
        <p:txBody>
          <a:bodyPr/>
          <a:lstStyle/>
          <a:p>
            <a:pPr eaLnBrk="1" hangingPunct="1"/>
            <a:r>
              <a:rPr lang="en-US" sz="8800" dirty="0" smtClean="0"/>
              <a:t>Visible Learning</a:t>
            </a:r>
            <a:br>
              <a:rPr lang="en-US" sz="8800" dirty="0" smtClean="0"/>
            </a:br>
            <a:r>
              <a:rPr lang="en-US" sz="7200" dirty="0" smtClean="0"/>
              <a:t>Key Concepts and Principles</a:t>
            </a:r>
          </a:p>
        </p:txBody>
      </p:sp>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862" y="348342"/>
            <a:ext cx="801312" cy="57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9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468" y="707853"/>
            <a:ext cx="73914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ln>
                  <a:solidFill>
                    <a:srgbClr val="FFFF00"/>
                  </a:solidFill>
                </a:ln>
                <a:solidFill>
                  <a:srgbClr val="FF0000"/>
                </a:solidFill>
                <a:latin typeface="Arial Black" panose="020B0A04020102020204" pitchFamily="34" charset="0"/>
              </a:rPr>
              <a:t>What is Visible Learning? </a:t>
            </a:r>
            <a:endParaRPr lang="en-US" sz="4000" dirty="0">
              <a:ln>
                <a:solidFill>
                  <a:srgbClr val="FFFF00"/>
                </a:solidFill>
              </a:ln>
              <a:solidFill>
                <a:srgbClr val="FF0000"/>
              </a:solidFill>
              <a:latin typeface="Arial Black" panose="020B0A04020102020204" pitchFamily="34" charset="0"/>
            </a:endParaRPr>
          </a:p>
        </p:txBody>
      </p:sp>
      <p:sp>
        <p:nvSpPr>
          <p:cNvPr id="3" name="TextBox 2"/>
          <p:cNvSpPr txBox="1"/>
          <p:nvPr/>
        </p:nvSpPr>
        <p:spPr>
          <a:xfrm>
            <a:off x="219352" y="1415738"/>
            <a:ext cx="8888362" cy="4146861"/>
          </a:xfrm>
          <a:prstGeom prst="rect">
            <a:avLst/>
          </a:prstGeom>
          <a:noFill/>
        </p:spPr>
        <p:txBody>
          <a:bodyPr wrap="square" rtlCol="0">
            <a:spAutoFit/>
          </a:bodyPr>
          <a:lstStyle/>
          <a:p>
            <a:r>
              <a:rPr lang="en-US" sz="2800" dirty="0" smtClean="0">
                <a:solidFill>
                  <a:srgbClr val="0070C0"/>
                </a:solidFill>
                <a:latin typeface="Arial Black" panose="020B0A04020102020204" pitchFamily="34" charset="0"/>
              </a:rPr>
              <a:t>“</a:t>
            </a:r>
            <a:r>
              <a:rPr lang="en-US" sz="2800" i="1" dirty="0" smtClean="0">
                <a:solidFill>
                  <a:srgbClr val="0070C0"/>
                </a:solidFill>
                <a:latin typeface="Arial Black" panose="020B0A04020102020204" pitchFamily="34" charset="0"/>
              </a:rPr>
              <a:t>Visible</a:t>
            </a:r>
            <a:r>
              <a:rPr lang="en-US" sz="2800" dirty="0" smtClean="0">
                <a:solidFill>
                  <a:srgbClr val="0070C0"/>
                </a:solidFill>
                <a:latin typeface="Arial Black" panose="020B0A04020102020204" pitchFamily="34" charset="0"/>
              </a:rPr>
              <a:t>” refers to making </a:t>
            </a:r>
            <a:r>
              <a:rPr lang="en-US" sz="3600" i="1" dirty="0" smtClean="0">
                <a:solidFill>
                  <a:srgbClr val="FF0000"/>
                </a:solidFill>
                <a:latin typeface="Arial Black" panose="020B0A04020102020204" pitchFamily="34" charset="0"/>
              </a:rPr>
              <a:t>__________</a:t>
            </a:r>
            <a:r>
              <a:rPr lang="en-US" sz="2800" i="1" dirty="0" smtClean="0">
                <a:solidFill>
                  <a:srgbClr val="FF0000"/>
                </a:solidFill>
                <a:latin typeface="Arial Black" panose="020B0A04020102020204" pitchFamily="34" charset="0"/>
              </a:rPr>
              <a:t> </a:t>
            </a:r>
            <a:r>
              <a:rPr lang="en-US" sz="3600" i="1" dirty="0" smtClean="0">
                <a:solidFill>
                  <a:srgbClr val="FF0000"/>
                </a:solidFill>
                <a:latin typeface="Arial Black" panose="020B0A04020102020204" pitchFamily="34" charset="0"/>
              </a:rPr>
              <a:t>____________</a:t>
            </a:r>
            <a:r>
              <a:rPr lang="en-US" sz="2800" i="1" dirty="0" smtClean="0">
                <a:solidFill>
                  <a:srgbClr val="FF0000"/>
                </a:solidFill>
                <a:latin typeface="Arial Black" panose="020B0A04020102020204" pitchFamily="34" charset="0"/>
              </a:rPr>
              <a:t> visible to teachers</a:t>
            </a:r>
            <a:r>
              <a:rPr lang="en-US" sz="2800" dirty="0" smtClean="0">
                <a:solidFill>
                  <a:srgbClr val="0070C0"/>
                </a:solidFill>
                <a:latin typeface="Arial Black" panose="020B0A04020102020204" pitchFamily="34" charset="0"/>
              </a:rPr>
              <a:t>, ensuring </a:t>
            </a:r>
            <a:r>
              <a:rPr lang="en-US" sz="3600" dirty="0" smtClean="0">
                <a:solidFill>
                  <a:srgbClr val="0070C0"/>
                </a:solidFill>
                <a:latin typeface="Arial Black" panose="020B0A04020102020204" pitchFamily="34" charset="0"/>
              </a:rPr>
              <a:t>______________ </a:t>
            </a:r>
            <a:r>
              <a:rPr lang="en-US" sz="2800" dirty="0" smtClean="0">
                <a:solidFill>
                  <a:srgbClr val="0070C0"/>
                </a:solidFill>
                <a:latin typeface="Arial Black" panose="020B0A04020102020204" pitchFamily="34" charset="0"/>
              </a:rPr>
              <a:t> that make a “visible” difference to student learning. The “learning” aspect refers to how we go about </a:t>
            </a:r>
            <a:r>
              <a:rPr lang="en-US" sz="3600" b="1" i="1" dirty="0" smtClean="0">
                <a:solidFill>
                  <a:srgbClr val="FF0000"/>
                </a:solidFill>
                <a:latin typeface="Arial Black" panose="020B0A04020102020204" pitchFamily="34" charset="0"/>
              </a:rPr>
              <a:t>___________</a:t>
            </a:r>
            <a:r>
              <a:rPr lang="en-US" sz="2800" i="1" dirty="0" smtClean="0">
                <a:solidFill>
                  <a:srgbClr val="FF0000"/>
                </a:solidFill>
                <a:latin typeface="Arial Black" panose="020B0A04020102020204" pitchFamily="34" charset="0"/>
              </a:rPr>
              <a:t> and </a:t>
            </a:r>
            <a:r>
              <a:rPr lang="en-US" sz="3600" b="1" i="1" dirty="0" smtClean="0">
                <a:solidFill>
                  <a:srgbClr val="FF0000"/>
                </a:solidFill>
                <a:latin typeface="Arial Black" panose="020B0A04020102020204" pitchFamily="34" charset="0"/>
              </a:rPr>
              <a:t>________________ </a:t>
            </a:r>
            <a:r>
              <a:rPr lang="en-US" sz="2800" i="1" dirty="0" smtClean="0">
                <a:solidFill>
                  <a:srgbClr val="FF0000"/>
                </a:solidFill>
                <a:latin typeface="Arial Black" panose="020B0A04020102020204" pitchFamily="34" charset="0"/>
              </a:rPr>
              <a:t>then </a:t>
            </a:r>
            <a:r>
              <a:rPr lang="en-US" sz="3600" b="1" i="1" dirty="0" smtClean="0">
                <a:solidFill>
                  <a:srgbClr val="FF0000"/>
                </a:solidFill>
                <a:latin typeface="Arial Black" panose="020B0A04020102020204" pitchFamily="34" charset="0"/>
              </a:rPr>
              <a:t>_____________</a:t>
            </a:r>
            <a:r>
              <a:rPr lang="en-US" sz="2800" i="1" dirty="0" smtClean="0">
                <a:solidFill>
                  <a:srgbClr val="FF0000"/>
                </a:solidFill>
                <a:latin typeface="Arial Black" panose="020B0A04020102020204" pitchFamily="34" charset="0"/>
              </a:rPr>
              <a:t> something about student “learning”.</a:t>
            </a:r>
            <a:endParaRPr lang="en-US" sz="2800" dirty="0">
              <a:solidFill>
                <a:srgbClr val="0070C0"/>
              </a:solidFill>
              <a:latin typeface="Arial Black" panose="020B0A04020102020204" pitchFamily="34" charset="0"/>
            </a:endParaRPr>
          </a:p>
        </p:txBody>
      </p:sp>
      <p:pic>
        <p:nvPicPr>
          <p:cNvPr id="5122" name="Picture 2" descr="http://2.bp.blogspot.com/-07LrwymIZmM/UgfKEE8uNhI/AAAAAAAAAHs/ARDCIw8OZVk/s1600/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469" y="3227386"/>
            <a:ext cx="1061245" cy="9203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confident.files.wordpress.com/2013/12/thinking-happy-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339"/>
            <a:ext cx="100099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intablebubbleletters.net/uploads/talking_smile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048312" y="991280"/>
            <a:ext cx="947111" cy="881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4714" y="5491875"/>
            <a:ext cx="6099823" cy="830997"/>
          </a:xfrm>
          <a:prstGeom prst="rect">
            <a:avLst/>
          </a:prstGeom>
          <a:solidFill>
            <a:schemeClr val="bg1"/>
          </a:solidFill>
          <a:ln>
            <a:solidFill>
              <a:schemeClr val="tx1"/>
            </a:solidFill>
          </a:ln>
        </p:spPr>
        <p:txBody>
          <a:bodyPr wrap="square" rtlCol="0">
            <a:spAutoFit/>
          </a:bodyPr>
          <a:lstStyle/>
          <a:p>
            <a:r>
              <a:rPr lang="en-US" sz="2400" dirty="0"/>
              <a:t>a</a:t>
            </a:r>
            <a:r>
              <a:rPr lang="en-US" sz="2400" dirty="0" smtClean="0"/>
              <a:t>ttributes	doing		knowing</a:t>
            </a:r>
          </a:p>
          <a:p>
            <a:r>
              <a:rPr lang="en-US" sz="2400" dirty="0"/>
              <a:t>l</a:t>
            </a:r>
            <a:r>
              <a:rPr lang="en-US" sz="2400" dirty="0" smtClean="0"/>
              <a:t>earning	student	understanding</a:t>
            </a:r>
            <a:endParaRPr lang="en-US" sz="2400" dirty="0"/>
          </a:p>
        </p:txBody>
      </p:sp>
      <p:sp>
        <p:nvSpPr>
          <p:cNvPr id="7" name="TextBox 6"/>
          <p:cNvSpPr txBox="1"/>
          <p:nvPr/>
        </p:nvSpPr>
        <p:spPr>
          <a:xfrm>
            <a:off x="6248400" y="1596818"/>
            <a:ext cx="609600" cy="369332"/>
          </a:xfrm>
          <a:prstGeom prst="rect">
            <a:avLst/>
          </a:prstGeom>
          <a:noFill/>
        </p:spPr>
        <p:txBody>
          <a:bodyPr wrap="square" rtlCol="0">
            <a:spAutoFit/>
          </a:bodyPr>
          <a:lstStyle/>
          <a:p>
            <a:pPr algn="ctr"/>
            <a:r>
              <a:rPr lang="en-US" dirty="0" smtClean="0"/>
              <a:t>1</a:t>
            </a:r>
            <a:endParaRPr lang="en-US" dirty="0"/>
          </a:p>
        </p:txBody>
      </p:sp>
      <p:sp>
        <p:nvSpPr>
          <p:cNvPr id="11" name="TextBox 10"/>
          <p:cNvSpPr txBox="1"/>
          <p:nvPr/>
        </p:nvSpPr>
        <p:spPr>
          <a:xfrm>
            <a:off x="1295400" y="2136896"/>
            <a:ext cx="609600" cy="369332"/>
          </a:xfrm>
          <a:prstGeom prst="rect">
            <a:avLst/>
          </a:prstGeom>
          <a:noFill/>
        </p:spPr>
        <p:txBody>
          <a:bodyPr wrap="square" rtlCol="0">
            <a:spAutoFit/>
          </a:bodyPr>
          <a:lstStyle/>
          <a:p>
            <a:pPr algn="ctr"/>
            <a:r>
              <a:rPr lang="en-US" dirty="0" smtClean="0"/>
              <a:t>2</a:t>
            </a:r>
            <a:endParaRPr lang="en-US" dirty="0"/>
          </a:p>
        </p:txBody>
      </p:sp>
      <p:sp>
        <p:nvSpPr>
          <p:cNvPr id="12" name="TextBox 11"/>
          <p:cNvSpPr txBox="1"/>
          <p:nvPr/>
        </p:nvSpPr>
        <p:spPr>
          <a:xfrm>
            <a:off x="1230086" y="2701698"/>
            <a:ext cx="609600" cy="369332"/>
          </a:xfrm>
          <a:prstGeom prst="rect">
            <a:avLst/>
          </a:prstGeom>
          <a:noFill/>
        </p:spPr>
        <p:txBody>
          <a:bodyPr wrap="square" rtlCol="0">
            <a:spAutoFit/>
          </a:bodyPr>
          <a:lstStyle/>
          <a:p>
            <a:pPr algn="ctr"/>
            <a:r>
              <a:rPr lang="en-US" dirty="0" smtClean="0"/>
              <a:t>3</a:t>
            </a:r>
            <a:endParaRPr lang="en-US" dirty="0"/>
          </a:p>
        </p:txBody>
      </p:sp>
      <p:sp>
        <p:nvSpPr>
          <p:cNvPr id="13" name="TextBox 12"/>
          <p:cNvSpPr txBox="1"/>
          <p:nvPr/>
        </p:nvSpPr>
        <p:spPr>
          <a:xfrm>
            <a:off x="1295400" y="4019982"/>
            <a:ext cx="609600" cy="369332"/>
          </a:xfrm>
          <a:prstGeom prst="rect">
            <a:avLst/>
          </a:prstGeom>
          <a:noFill/>
        </p:spPr>
        <p:txBody>
          <a:bodyPr wrap="square" rtlCol="0">
            <a:spAutoFit/>
          </a:bodyPr>
          <a:lstStyle/>
          <a:p>
            <a:pPr algn="ctr"/>
            <a:r>
              <a:rPr lang="en-US" dirty="0" smtClean="0"/>
              <a:t>4</a:t>
            </a:r>
            <a:endParaRPr lang="en-US" dirty="0"/>
          </a:p>
        </p:txBody>
      </p:sp>
      <p:sp>
        <p:nvSpPr>
          <p:cNvPr id="14" name="TextBox 13"/>
          <p:cNvSpPr txBox="1"/>
          <p:nvPr/>
        </p:nvSpPr>
        <p:spPr>
          <a:xfrm>
            <a:off x="5325025" y="4052307"/>
            <a:ext cx="609600" cy="369332"/>
          </a:xfrm>
          <a:prstGeom prst="rect">
            <a:avLst/>
          </a:prstGeom>
          <a:noFill/>
        </p:spPr>
        <p:txBody>
          <a:bodyPr wrap="square" rtlCol="0">
            <a:spAutoFit/>
          </a:bodyPr>
          <a:lstStyle/>
          <a:p>
            <a:pPr algn="ctr"/>
            <a:r>
              <a:rPr lang="en-US" dirty="0" smtClean="0"/>
              <a:t>5</a:t>
            </a:r>
            <a:endParaRPr lang="en-US" dirty="0"/>
          </a:p>
        </p:txBody>
      </p:sp>
      <p:sp>
        <p:nvSpPr>
          <p:cNvPr id="15" name="TextBox 14"/>
          <p:cNvSpPr txBox="1"/>
          <p:nvPr/>
        </p:nvSpPr>
        <p:spPr>
          <a:xfrm>
            <a:off x="1193800" y="4629106"/>
            <a:ext cx="609600" cy="369332"/>
          </a:xfrm>
          <a:prstGeom prst="rect">
            <a:avLst/>
          </a:prstGeom>
          <a:noFill/>
        </p:spPr>
        <p:txBody>
          <a:bodyPr wrap="square" rtlCol="0">
            <a:spAutoFit/>
          </a:bodyPr>
          <a:lstStyle/>
          <a:p>
            <a:pPr algn="ctr"/>
            <a:r>
              <a:rPr lang="en-US" dirty="0" smtClean="0"/>
              <a:t>6</a:t>
            </a:r>
            <a:endParaRPr lang="en-US" dirty="0"/>
          </a:p>
        </p:txBody>
      </p:sp>
    </p:spTree>
    <p:extLst>
      <p:ext uri="{BB962C8B-B14F-4D97-AF65-F5344CB8AC3E}">
        <p14:creationId xmlns:p14="http://schemas.microsoft.com/office/powerpoint/2010/main" val="196776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468" y="707853"/>
            <a:ext cx="73914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ln>
                  <a:solidFill>
                    <a:srgbClr val="FFFF00"/>
                  </a:solidFill>
                </a:ln>
                <a:solidFill>
                  <a:srgbClr val="FF0000"/>
                </a:solidFill>
                <a:latin typeface="Arial Black" panose="020B0A04020102020204" pitchFamily="34" charset="0"/>
              </a:rPr>
              <a:t>What is Visible Learning? </a:t>
            </a:r>
            <a:endParaRPr lang="en-US" sz="4000" dirty="0">
              <a:ln>
                <a:solidFill>
                  <a:srgbClr val="FFFF00"/>
                </a:solidFill>
              </a:ln>
              <a:solidFill>
                <a:srgbClr val="FF0000"/>
              </a:solidFill>
              <a:latin typeface="Arial Black" panose="020B0A04020102020204" pitchFamily="34" charset="0"/>
            </a:endParaRPr>
          </a:p>
        </p:txBody>
      </p:sp>
      <p:sp>
        <p:nvSpPr>
          <p:cNvPr id="3" name="TextBox 2"/>
          <p:cNvSpPr txBox="1"/>
          <p:nvPr/>
        </p:nvSpPr>
        <p:spPr>
          <a:xfrm>
            <a:off x="304800" y="1828800"/>
            <a:ext cx="8610600" cy="4031873"/>
          </a:xfrm>
          <a:prstGeom prst="rect">
            <a:avLst/>
          </a:prstGeom>
          <a:noFill/>
        </p:spPr>
        <p:txBody>
          <a:bodyPr wrap="square" rtlCol="0">
            <a:spAutoFit/>
          </a:bodyPr>
          <a:lstStyle/>
          <a:p>
            <a:r>
              <a:rPr lang="en-US" sz="3200" dirty="0" smtClean="0">
                <a:solidFill>
                  <a:srgbClr val="0070C0"/>
                </a:solidFill>
                <a:latin typeface="Arial Black" panose="020B0A04020102020204" pitchFamily="34" charset="0"/>
              </a:rPr>
              <a:t>“</a:t>
            </a:r>
            <a:r>
              <a:rPr lang="en-US" sz="3200" i="1" dirty="0" smtClean="0">
                <a:solidFill>
                  <a:srgbClr val="0070C0"/>
                </a:solidFill>
                <a:latin typeface="Arial Black" panose="020B0A04020102020204" pitchFamily="34" charset="0"/>
              </a:rPr>
              <a:t>Visible</a:t>
            </a:r>
            <a:r>
              <a:rPr lang="en-US" sz="3200" dirty="0" smtClean="0">
                <a:solidFill>
                  <a:srgbClr val="0070C0"/>
                </a:solidFill>
                <a:latin typeface="Arial Black" panose="020B0A04020102020204" pitchFamily="34" charset="0"/>
              </a:rPr>
              <a:t>” refers to making </a:t>
            </a:r>
            <a:r>
              <a:rPr lang="en-US" sz="3200" i="1" dirty="0" smtClean="0">
                <a:solidFill>
                  <a:srgbClr val="FF0000"/>
                </a:solidFill>
                <a:latin typeface="Arial Black" panose="020B0A04020102020204" pitchFamily="34" charset="0"/>
              </a:rPr>
              <a:t>student learning visible to teachers</a:t>
            </a:r>
            <a:r>
              <a:rPr lang="en-US" sz="3200" dirty="0" smtClean="0">
                <a:solidFill>
                  <a:srgbClr val="0070C0"/>
                </a:solidFill>
                <a:latin typeface="Arial Black" panose="020B0A04020102020204" pitchFamily="34" charset="0"/>
              </a:rPr>
              <a:t>, ensuring attributes  that make a “visible” difference to student learning. The “learning” aspect refers to how we go about </a:t>
            </a:r>
            <a:r>
              <a:rPr lang="en-US" sz="3200" i="1" dirty="0" smtClean="0">
                <a:solidFill>
                  <a:srgbClr val="FF0000"/>
                </a:solidFill>
                <a:latin typeface="Arial Black" panose="020B0A04020102020204" pitchFamily="34" charset="0"/>
              </a:rPr>
              <a:t>knowing and understanding then doing something about student “learning”.</a:t>
            </a:r>
            <a:r>
              <a:rPr lang="en-US" sz="3200" dirty="0" smtClean="0">
                <a:solidFill>
                  <a:srgbClr val="0070C0"/>
                </a:solidFill>
                <a:latin typeface="Arial Black" panose="020B0A04020102020204" pitchFamily="34" charset="0"/>
              </a:rPr>
              <a:t> </a:t>
            </a:r>
            <a:endParaRPr lang="en-US" sz="3200" dirty="0">
              <a:solidFill>
                <a:srgbClr val="0070C0"/>
              </a:solidFill>
              <a:latin typeface="Arial Black" panose="020B0A04020102020204" pitchFamily="34" charset="0"/>
            </a:endParaRPr>
          </a:p>
        </p:txBody>
      </p:sp>
      <p:pic>
        <p:nvPicPr>
          <p:cNvPr id="5122" name="Picture 2" descr="http://2.bp.blogspot.com/-07LrwymIZmM/UgfKEE8uNhI/AAAAAAAAAHs/ARDCIw8OZVk/s1600/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552" y="5562600"/>
            <a:ext cx="1387323" cy="12031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confident.files.wordpress.com/2013/12/thinking-happy-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477" y="688790"/>
            <a:ext cx="100099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intablebubbleletters.net/uploads/talking_smile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084319" y="1181738"/>
            <a:ext cx="947111" cy="881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52592" y="1932294"/>
            <a:ext cx="1835919" cy="369332"/>
          </a:xfrm>
          <a:prstGeom prst="rect">
            <a:avLst/>
          </a:prstGeom>
          <a:solidFill>
            <a:schemeClr val="bg1"/>
          </a:solidFill>
        </p:spPr>
        <p:txBody>
          <a:bodyPr wrap="square" rtlCol="0">
            <a:spAutoFit/>
          </a:bodyPr>
          <a:lstStyle/>
          <a:p>
            <a:pPr algn="ctr"/>
            <a:r>
              <a:rPr lang="en-US" dirty="0" smtClean="0"/>
              <a:t>1</a:t>
            </a:r>
            <a:endParaRPr lang="en-US" dirty="0"/>
          </a:p>
        </p:txBody>
      </p:sp>
      <p:sp>
        <p:nvSpPr>
          <p:cNvPr id="12" name="TextBox 11"/>
          <p:cNvSpPr txBox="1"/>
          <p:nvPr/>
        </p:nvSpPr>
        <p:spPr>
          <a:xfrm>
            <a:off x="304800" y="2446586"/>
            <a:ext cx="1981200" cy="400110"/>
          </a:xfrm>
          <a:prstGeom prst="rect">
            <a:avLst/>
          </a:prstGeom>
          <a:solidFill>
            <a:schemeClr val="bg1"/>
          </a:solidFill>
        </p:spPr>
        <p:txBody>
          <a:bodyPr wrap="square" rtlCol="0">
            <a:spAutoFit/>
          </a:bodyPr>
          <a:lstStyle/>
          <a:p>
            <a:pPr algn="ctr"/>
            <a:r>
              <a:rPr lang="en-US" sz="2000" dirty="0" smtClean="0"/>
              <a:t>2</a:t>
            </a:r>
            <a:endParaRPr lang="en-US" sz="2000" dirty="0"/>
          </a:p>
        </p:txBody>
      </p:sp>
      <p:sp>
        <p:nvSpPr>
          <p:cNvPr id="13" name="TextBox 12"/>
          <p:cNvSpPr txBox="1"/>
          <p:nvPr/>
        </p:nvSpPr>
        <p:spPr>
          <a:xfrm>
            <a:off x="304800" y="2916239"/>
            <a:ext cx="2362200" cy="400110"/>
          </a:xfrm>
          <a:prstGeom prst="rect">
            <a:avLst/>
          </a:prstGeom>
          <a:solidFill>
            <a:schemeClr val="bg1"/>
          </a:solidFill>
        </p:spPr>
        <p:txBody>
          <a:bodyPr wrap="square" rtlCol="0">
            <a:spAutoFit/>
          </a:bodyPr>
          <a:lstStyle/>
          <a:p>
            <a:pPr algn="ctr"/>
            <a:r>
              <a:rPr lang="en-US" sz="2000" dirty="0" smtClean="0"/>
              <a:t>3</a:t>
            </a:r>
            <a:endParaRPr lang="en-US" sz="2000" dirty="0"/>
          </a:p>
        </p:txBody>
      </p:sp>
      <p:sp>
        <p:nvSpPr>
          <p:cNvPr id="14" name="TextBox 13"/>
          <p:cNvSpPr txBox="1"/>
          <p:nvPr/>
        </p:nvSpPr>
        <p:spPr>
          <a:xfrm>
            <a:off x="2438400" y="4388456"/>
            <a:ext cx="1981200" cy="400110"/>
          </a:xfrm>
          <a:prstGeom prst="rect">
            <a:avLst/>
          </a:prstGeom>
          <a:solidFill>
            <a:schemeClr val="bg1"/>
          </a:solidFill>
        </p:spPr>
        <p:txBody>
          <a:bodyPr wrap="square" rtlCol="0">
            <a:spAutoFit/>
          </a:bodyPr>
          <a:lstStyle/>
          <a:p>
            <a:pPr algn="ctr"/>
            <a:r>
              <a:rPr lang="en-US" sz="2000" dirty="0" smtClean="0"/>
              <a:t>4</a:t>
            </a:r>
            <a:endParaRPr lang="en-US" sz="2000" dirty="0"/>
          </a:p>
        </p:txBody>
      </p:sp>
      <p:sp>
        <p:nvSpPr>
          <p:cNvPr id="15" name="TextBox 14"/>
          <p:cNvSpPr txBox="1"/>
          <p:nvPr/>
        </p:nvSpPr>
        <p:spPr>
          <a:xfrm>
            <a:off x="5410200" y="4339802"/>
            <a:ext cx="3352800" cy="430887"/>
          </a:xfrm>
          <a:prstGeom prst="rect">
            <a:avLst/>
          </a:prstGeom>
          <a:solidFill>
            <a:schemeClr val="bg1"/>
          </a:solidFill>
        </p:spPr>
        <p:txBody>
          <a:bodyPr wrap="square" rtlCol="0">
            <a:spAutoFit/>
          </a:bodyPr>
          <a:lstStyle/>
          <a:p>
            <a:pPr algn="ctr"/>
            <a:r>
              <a:rPr lang="en-US" sz="2200" dirty="0" smtClean="0"/>
              <a:t>5</a:t>
            </a:r>
            <a:endParaRPr lang="en-US" sz="2200" dirty="0"/>
          </a:p>
        </p:txBody>
      </p:sp>
      <p:sp>
        <p:nvSpPr>
          <p:cNvPr id="16" name="TextBox 15"/>
          <p:cNvSpPr txBox="1"/>
          <p:nvPr/>
        </p:nvSpPr>
        <p:spPr>
          <a:xfrm>
            <a:off x="1500414" y="4840976"/>
            <a:ext cx="1395186" cy="430887"/>
          </a:xfrm>
          <a:prstGeom prst="rect">
            <a:avLst/>
          </a:prstGeom>
          <a:solidFill>
            <a:schemeClr val="bg1"/>
          </a:solidFill>
        </p:spPr>
        <p:txBody>
          <a:bodyPr wrap="square" rtlCol="0">
            <a:spAutoFit/>
          </a:bodyPr>
          <a:lstStyle/>
          <a:p>
            <a:pPr algn="ctr"/>
            <a:r>
              <a:rPr lang="en-US" sz="2200" dirty="0" smtClean="0"/>
              <a:t>6</a:t>
            </a:r>
            <a:endParaRPr lang="en-US" sz="2200" dirty="0"/>
          </a:p>
        </p:txBody>
      </p:sp>
    </p:spTree>
    <p:extLst>
      <p:ext uri="{BB962C8B-B14F-4D97-AF65-F5344CB8AC3E}">
        <p14:creationId xmlns:p14="http://schemas.microsoft.com/office/powerpoint/2010/main" val="330208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1000"/>
                                        <p:tgtEl>
                                          <p:spTgt spid="15"/>
                                        </p:tgtEl>
                                      </p:cBhvr>
                                    </p:animEffect>
                                    <p:set>
                                      <p:cBhvr>
                                        <p:cTn id="27" dur="1" fill="hold">
                                          <p:stCondLst>
                                            <p:cond delay="9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1000"/>
                                        <p:tgtEl>
                                          <p:spTgt spid="16"/>
                                        </p:tgtEl>
                                      </p:cBhvr>
                                    </p:animEffect>
                                    <p:set>
                                      <p:cBhvr>
                                        <p:cTn id="3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616"/>
            <a:ext cx="7696199" cy="1143000"/>
          </a:xfrm>
        </p:spPr>
        <p:txBody>
          <a:bodyPr/>
          <a:lstStyle/>
          <a:p>
            <a:r>
              <a:rPr lang="en-US" i="1" dirty="0" smtClean="0">
                <a:solidFill>
                  <a:schemeClr val="tx1"/>
                </a:solidFill>
              </a:rPr>
              <a:t>Professor John Hattie</a:t>
            </a:r>
            <a:endParaRPr lang="en-US" i="1" dirty="0">
              <a:solidFill>
                <a:schemeClr val="tx1"/>
              </a:solidFill>
            </a:endParaRPr>
          </a:p>
        </p:txBody>
      </p:sp>
      <p:sp>
        <p:nvSpPr>
          <p:cNvPr id="3" name="Content Placeholder 2"/>
          <p:cNvSpPr>
            <a:spLocks noGrp="1"/>
          </p:cNvSpPr>
          <p:nvPr>
            <p:ph idx="1"/>
          </p:nvPr>
        </p:nvSpPr>
        <p:spPr>
          <a:xfrm>
            <a:off x="30145" y="1219200"/>
            <a:ext cx="6858000" cy="4525963"/>
          </a:xfrm>
        </p:spPr>
        <p:txBody>
          <a:bodyPr>
            <a:normAutofit/>
          </a:bodyPr>
          <a:lstStyle/>
          <a:p>
            <a:pPr marL="342900" lvl="1" indent="-342900">
              <a:buFont typeface="Wingdings" panose="05000000000000000000" pitchFamily="2" charset="2"/>
              <a:buChar char="Ø"/>
            </a:pPr>
            <a:r>
              <a:rPr lang="en-US" dirty="0" smtClean="0"/>
              <a:t>Currently </a:t>
            </a:r>
            <a:r>
              <a:rPr lang="en-US" dirty="0"/>
              <a:t>the Director of Melbourne Education Research Institute at the University of Melbourne. </a:t>
            </a:r>
            <a:endParaRPr lang="en-US" dirty="0" smtClean="0"/>
          </a:p>
          <a:p>
            <a:pPr marL="342900" lvl="1" indent="-342900">
              <a:buFont typeface="Wingdings" panose="05000000000000000000" pitchFamily="2" charset="2"/>
              <a:buChar char="Ø"/>
            </a:pPr>
            <a:r>
              <a:rPr lang="en-US" dirty="0" smtClean="0"/>
              <a:t>Honorary </a:t>
            </a:r>
            <a:r>
              <a:rPr lang="en-US" dirty="0"/>
              <a:t>Professor of Education at the University of </a:t>
            </a:r>
            <a:r>
              <a:rPr lang="en-US" dirty="0" smtClean="0"/>
              <a:t>Auckland </a:t>
            </a:r>
          </a:p>
        </p:txBody>
      </p:sp>
      <p:pic>
        <p:nvPicPr>
          <p:cNvPr id="4" name="Picture 3"/>
          <p:cNvPicPr>
            <a:picLocks noChangeAspect="1"/>
          </p:cNvPicPr>
          <p:nvPr/>
        </p:nvPicPr>
        <p:blipFill>
          <a:blip r:embed="rId3"/>
          <a:stretch>
            <a:fillRect/>
          </a:stretch>
        </p:blipFill>
        <p:spPr>
          <a:xfrm>
            <a:off x="6636786" y="990600"/>
            <a:ext cx="2322931" cy="1905000"/>
          </a:xfrm>
          <a:prstGeom prst="ellipse">
            <a:avLst/>
          </a:prstGeom>
          <a:ln>
            <a:noFill/>
          </a:ln>
          <a:effectLst>
            <a:softEdge rad="112500"/>
          </a:effectLst>
        </p:spPr>
      </p:pic>
      <p:sp>
        <p:nvSpPr>
          <p:cNvPr id="5" name="Content Placeholder 2"/>
          <p:cNvSpPr txBox="1">
            <a:spLocks/>
          </p:cNvSpPr>
          <p:nvPr/>
        </p:nvSpPr>
        <p:spPr>
          <a:xfrm>
            <a:off x="0" y="3429000"/>
            <a:ext cx="9144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n-US" dirty="0" smtClean="0"/>
              <a:t>Has been both Professor and Chair of Educational Research Methodology at the University of North Carolina. </a:t>
            </a:r>
          </a:p>
          <a:p>
            <a:pPr marL="342900" lvl="1" indent="-342900">
              <a:buFont typeface="Wingdings" panose="05000000000000000000" pitchFamily="2" charset="2"/>
              <a:buChar char="Ø"/>
            </a:pPr>
            <a:r>
              <a:rPr lang="en-US" dirty="0" smtClean="0"/>
              <a:t>Regularly advises governments in New Zealand, Australia and the United States. </a:t>
            </a:r>
          </a:p>
          <a:p>
            <a:pPr marL="342900" lvl="1" indent="-342900">
              <a:buFont typeface="Wingdings" panose="05000000000000000000" pitchFamily="2" charset="2"/>
              <a:buChar char="Ø"/>
            </a:pPr>
            <a:r>
              <a:rPr lang="en-US" dirty="0" smtClean="0"/>
              <a:t>Has authored or co-authored 17 books and more than 500 papers.</a:t>
            </a:r>
            <a:endParaRPr lang="en-US" dirty="0"/>
          </a:p>
        </p:txBody>
      </p:sp>
    </p:spTree>
    <p:extLst>
      <p:ext uri="{BB962C8B-B14F-4D97-AF65-F5344CB8AC3E}">
        <p14:creationId xmlns:p14="http://schemas.microsoft.com/office/powerpoint/2010/main" val="83266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57225" y="371475"/>
            <a:ext cx="7772400" cy="1143000"/>
          </a:xfrm>
        </p:spPr>
        <p:txBody>
          <a:bodyPr/>
          <a:lstStyle/>
          <a:p>
            <a:pPr eaLnBrk="1" hangingPunct="1"/>
            <a:r>
              <a:rPr lang="en-GB" dirty="0">
                <a:latin typeface="Times New Roman" charset="0"/>
              </a:rPr>
              <a:t>Meta-analysis &amp; </a:t>
            </a:r>
            <a:r>
              <a:rPr lang="en-GB" dirty="0" smtClean="0">
                <a:latin typeface="Times New Roman" charset="0"/>
              </a:rPr>
              <a:t>Effect </a:t>
            </a:r>
            <a:r>
              <a:rPr lang="en-GB" dirty="0">
                <a:latin typeface="Times New Roman" charset="0"/>
              </a:rPr>
              <a:t>S</a:t>
            </a:r>
            <a:r>
              <a:rPr lang="en-GB" dirty="0" smtClean="0">
                <a:latin typeface="Times New Roman" charset="0"/>
              </a:rPr>
              <a:t>ize</a:t>
            </a:r>
            <a:endParaRPr lang="en-GB" dirty="0">
              <a:latin typeface="Times New Roman" charset="0"/>
            </a:endParaRPr>
          </a:p>
        </p:txBody>
      </p:sp>
      <p:sp>
        <p:nvSpPr>
          <p:cNvPr id="4099" name="Rectangle 3"/>
          <p:cNvSpPr>
            <a:spLocks noGrp="1" noChangeArrowheads="1"/>
          </p:cNvSpPr>
          <p:nvPr>
            <p:ph type="body" idx="1"/>
          </p:nvPr>
        </p:nvSpPr>
        <p:spPr>
          <a:xfrm>
            <a:off x="0" y="1295400"/>
            <a:ext cx="8843962" cy="4949267"/>
          </a:xfrm>
        </p:spPr>
        <p:txBody>
          <a:bodyPr>
            <a:normAutofit fontScale="92500"/>
          </a:bodyPr>
          <a:lstStyle/>
          <a:p>
            <a:pPr eaLnBrk="1" hangingPunct="1">
              <a:lnSpc>
                <a:spcPct val="110000"/>
              </a:lnSpc>
              <a:buFont typeface="Wingdings" panose="05000000000000000000" pitchFamily="2" charset="2"/>
              <a:buChar char="Ø"/>
            </a:pPr>
            <a:r>
              <a:rPr lang="en-GB" sz="2800" b="0" dirty="0">
                <a:latin typeface="+mn-lt"/>
              </a:rPr>
              <a:t>The vast majority of innovations or educational strategies can be said to </a:t>
            </a:r>
            <a:r>
              <a:rPr lang="ja-JP" altLang="en-GB" sz="2800" b="0" dirty="0">
                <a:latin typeface="+mn-lt"/>
              </a:rPr>
              <a:t>“</a:t>
            </a:r>
            <a:r>
              <a:rPr lang="en-GB" sz="2800" b="0" dirty="0">
                <a:latin typeface="+mn-lt"/>
              </a:rPr>
              <a:t>work</a:t>
            </a:r>
            <a:r>
              <a:rPr lang="ja-JP" altLang="en-GB" sz="2800" b="0" dirty="0">
                <a:latin typeface="+mn-lt"/>
              </a:rPr>
              <a:t>”</a:t>
            </a:r>
            <a:r>
              <a:rPr lang="en-GB" sz="2800" b="0" dirty="0">
                <a:latin typeface="+mn-lt"/>
              </a:rPr>
              <a:t> because they can be shown to have a positive effect</a:t>
            </a:r>
            <a:r>
              <a:rPr lang="en-GB" sz="2800" b="0" dirty="0" smtClean="0">
                <a:latin typeface="+mn-lt"/>
              </a:rPr>
              <a:t>.</a:t>
            </a:r>
          </a:p>
          <a:p>
            <a:pPr eaLnBrk="1" hangingPunct="1">
              <a:lnSpc>
                <a:spcPct val="110000"/>
              </a:lnSpc>
              <a:buFont typeface="Wingdings" panose="05000000000000000000" pitchFamily="2" charset="2"/>
              <a:buChar char="Ø"/>
            </a:pPr>
            <a:endParaRPr lang="en-GB" sz="2800" b="0" dirty="0">
              <a:latin typeface="+mn-lt"/>
            </a:endParaRPr>
          </a:p>
          <a:p>
            <a:pPr eaLnBrk="1" hangingPunct="1">
              <a:lnSpc>
                <a:spcPct val="110000"/>
              </a:lnSpc>
              <a:buFont typeface="Wingdings" panose="05000000000000000000" pitchFamily="2" charset="2"/>
              <a:buChar char="Ø"/>
            </a:pPr>
            <a:r>
              <a:rPr lang="en-GB" sz="2800" b="0" dirty="0">
                <a:latin typeface="+mn-lt"/>
              </a:rPr>
              <a:t>But a student left to work on his own, with the laziest </a:t>
            </a:r>
            <a:r>
              <a:rPr lang="en-GB" sz="2800" b="0" dirty="0" smtClean="0">
                <a:latin typeface="+mn-lt"/>
              </a:rPr>
              <a:t>teacher</a:t>
            </a:r>
            <a:r>
              <a:rPr lang="en-GB" sz="2800" b="0" dirty="0">
                <a:latin typeface="+mn-lt"/>
              </a:rPr>
              <a:t>, would be likely to show improvement over a year</a:t>
            </a:r>
            <a:r>
              <a:rPr lang="en-GB" sz="2800" b="0" dirty="0" smtClean="0">
                <a:latin typeface="+mn-lt"/>
              </a:rPr>
              <a:t>.</a:t>
            </a:r>
          </a:p>
          <a:p>
            <a:pPr eaLnBrk="1" hangingPunct="1">
              <a:lnSpc>
                <a:spcPct val="110000"/>
              </a:lnSpc>
              <a:buFont typeface="Wingdings" panose="05000000000000000000" pitchFamily="2" charset="2"/>
              <a:buChar char="Ø"/>
            </a:pPr>
            <a:endParaRPr lang="en-GB" sz="2800" b="0" dirty="0">
              <a:latin typeface="+mn-lt"/>
            </a:endParaRPr>
          </a:p>
          <a:p>
            <a:pPr eaLnBrk="1" hangingPunct="1">
              <a:lnSpc>
                <a:spcPct val="110000"/>
              </a:lnSpc>
              <a:buFont typeface="Wingdings" panose="05000000000000000000" pitchFamily="2" charset="2"/>
              <a:buChar char="Ø"/>
            </a:pPr>
            <a:r>
              <a:rPr lang="en-GB" sz="2800" b="0" dirty="0">
                <a:latin typeface="+mn-lt"/>
              </a:rPr>
              <a:t>In 1976 Gene Glass introduced the notion of meta-analysis – whereby the effects of each study are converted to a common measure or effect size</a:t>
            </a:r>
            <a:r>
              <a:rPr lang="en-GB" sz="2800" b="0" dirty="0" smtClean="0">
                <a:latin typeface="+mn-lt"/>
              </a:rPr>
              <a:t>.</a:t>
            </a:r>
            <a:endParaRPr lang="en-GB" sz="2800" b="0" dirty="0">
              <a:latin typeface="+mn-lt"/>
            </a:endParaRPr>
          </a:p>
        </p:txBody>
      </p:sp>
      <p:sp>
        <p:nvSpPr>
          <p:cNvPr id="2" name="TextBox 1"/>
          <p:cNvSpPr txBox="1"/>
          <p:nvPr/>
        </p:nvSpPr>
        <p:spPr>
          <a:xfrm>
            <a:off x="6977857" y="6096000"/>
            <a:ext cx="1838965" cy="646331"/>
          </a:xfrm>
          <a:prstGeom prst="rect">
            <a:avLst/>
          </a:prstGeom>
          <a:noFill/>
        </p:spPr>
        <p:txBody>
          <a:bodyPr wrap="none" rtlCol="0">
            <a:spAutoFit/>
          </a:bodyPr>
          <a:lstStyle/>
          <a:p>
            <a:r>
              <a:rPr lang="en-US" dirty="0" smtClean="0"/>
              <a:t>Ambrose (2003)</a:t>
            </a:r>
          </a:p>
          <a:p>
            <a:r>
              <a:rPr lang="en-US" dirty="0" err="1" smtClean="0"/>
              <a:t>Marzano</a:t>
            </a:r>
            <a:r>
              <a:rPr lang="en-US" dirty="0" smtClean="0"/>
              <a:t> (2003)</a:t>
            </a:r>
            <a:endParaRPr lang="en-US" dirty="0"/>
          </a:p>
        </p:txBody>
      </p:sp>
    </p:spTree>
    <p:extLst>
      <p:ext uri="{BB962C8B-B14F-4D97-AF65-F5344CB8AC3E}">
        <p14:creationId xmlns:p14="http://schemas.microsoft.com/office/powerpoint/2010/main" val="50908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81000" y="1339583"/>
            <a:ext cx="7848600" cy="4525963"/>
          </a:xfrm>
        </p:spPr>
        <p:txBody>
          <a:bodyPr>
            <a:normAutofit lnSpcReduction="10000"/>
          </a:bodyPr>
          <a:lstStyle/>
          <a:p>
            <a:pPr>
              <a:lnSpc>
                <a:spcPct val="220000"/>
              </a:lnSpc>
              <a:buFont typeface="Wingdings" pitchFamily="2" charset="2"/>
              <a:buNone/>
            </a:pPr>
            <a:r>
              <a:rPr lang="en-NZ" sz="3200" b="1" dirty="0" smtClean="0">
                <a:solidFill>
                  <a:schemeClr val="tx1"/>
                </a:solidFill>
              </a:rPr>
              <a:t>So what is the typical “effect” across: </a:t>
            </a:r>
          </a:p>
          <a:p>
            <a:pPr marL="0">
              <a:lnSpc>
                <a:spcPct val="220000"/>
              </a:lnSpc>
              <a:buClr>
                <a:srgbClr val="00B0F0"/>
              </a:buClr>
              <a:buFont typeface="Wingdings" panose="05000000000000000000" pitchFamily="2" charset="2"/>
              <a:buChar char="ü"/>
            </a:pPr>
            <a:r>
              <a:rPr lang="en-NZ" sz="3200" b="1" dirty="0" smtClean="0">
                <a:solidFill>
                  <a:schemeClr val="tx1"/>
                </a:solidFill>
              </a:rPr>
              <a:t>	</a:t>
            </a:r>
            <a:r>
              <a:rPr lang="en-NZ" sz="3200" b="1" dirty="0" smtClean="0">
                <a:solidFill>
                  <a:srgbClr val="FF0000"/>
                </a:solidFill>
              </a:rPr>
              <a:t>800+ meta-analysis</a:t>
            </a:r>
          </a:p>
          <a:p>
            <a:pPr marL="0">
              <a:lnSpc>
                <a:spcPct val="220000"/>
              </a:lnSpc>
              <a:buClr>
                <a:srgbClr val="00B0F0"/>
              </a:buClr>
              <a:buFont typeface="Wingdings" panose="05000000000000000000" pitchFamily="2" charset="2"/>
              <a:buChar char="ü"/>
            </a:pPr>
            <a:r>
              <a:rPr lang="en-NZ" sz="3200" b="1" dirty="0" smtClean="0">
                <a:solidFill>
                  <a:schemeClr val="tx1"/>
                </a:solidFill>
              </a:rPr>
              <a:t>	</a:t>
            </a:r>
            <a:r>
              <a:rPr lang="en-NZ" sz="3200" b="1" dirty="0" smtClean="0">
                <a:solidFill>
                  <a:srgbClr val="FF0000"/>
                </a:solidFill>
              </a:rPr>
              <a:t>50,000 studies, and </a:t>
            </a:r>
          </a:p>
          <a:p>
            <a:pPr marL="0">
              <a:lnSpc>
                <a:spcPct val="220000"/>
              </a:lnSpc>
              <a:buClr>
                <a:srgbClr val="00B0F0"/>
              </a:buClr>
              <a:buFont typeface="Wingdings" panose="05000000000000000000" pitchFamily="2" charset="2"/>
              <a:buChar char="ü"/>
            </a:pPr>
            <a:r>
              <a:rPr lang="en-NZ" sz="3200" b="1" dirty="0" smtClean="0">
                <a:solidFill>
                  <a:schemeClr val="tx1"/>
                </a:solidFill>
              </a:rPr>
              <a:t>	</a:t>
            </a:r>
            <a:r>
              <a:rPr lang="en-NZ" sz="3200" b="1" dirty="0" smtClean="0">
                <a:solidFill>
                  <a:srgbClr val="FF0000"/>
                </a:solidFill>
              </a:rPr>
              <a:t>200+ million students?</a:t>
            </a:r>
            <a:endParaRPr lang="en-GB" sz="3200" b="1" dirty="0" smtClean="0">
              <a:solidFill>
                <a:srgbClr val="FF0000"/>
              </a:solidFill>
            </a:endParaRPr>
          </a:p>
          <a:p>
            <a:endParaRPr lang="en-US" sz="3200" b="1" dirty="0" smtClean="0">
              <a:solidFill>
                <a:schemeClr val="tx1"/>
              </a:solidFill>
            </a:endParaRPr>
          </a:p>
        </p:txBody>
      </p:sp>
      <p:sp>
        <p:nvSpPr>
          <p:cNvPr id="7171" name="Title 1"/>
          <p:cNvSpPr txBox="1">
            <a:spLocks/>
          </p:cNvSpPr>
          <p:nvPr/>
        </p:nvSpPr>
        <p:spPr bwMode="auto">
          <a:xfrm>
            <a:off x="951472" y="620446"/>
            <a:ext cx="7560319"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NZ" sz="3600" b="1" dirty="0">
                <a:solidFill>
                  <a:srgbClr val="00B0F0"/>
                </a:solidFill>
                <a:latin typeface="Calibri" pitchFamily="34" charset="0"/>
                <a:cs typeface="Calibri" pitchFamily="34" charset="0"/>
              </a:rPr>
              <a:t>The </a:t>
            </a:r>
            <a:r>
              <a:rPr lang="en-NZ" sz="3600" b="1" dirty="0" smtClean="0">
                <a:solidFill>
                  <a:srgbClr val="00B0F0"/>
                </a:solidFill>
                <a:latin typeface="Calibri" pitchFamily="34" charset="0"/>
                <a:cs typeface="Calibri" pitchFamily="34" charset="0"/>
              </a:rPr>
              <a:t>Typical </a:t>
            </a:r>
            <a:r>
              <a:rPr lang="en-NZ" sz="3600" b="1" dirty="0">
                <a:solidFill>
                  <a:srgbClr val="00B0F0"/>
                </a:solidFill>
                <a:latin typeface="Calibri" pitchFamily="34" charset="0"/>
                <a:cs typeface="Calibri" pitchFamily="34" charset="0"/>
              </a:rPr>
              <a:t>I</a:t>
            </a:r>
            <a:r>
              <a:rPr lang="en-NZ" sz="3600" b="1" dirty="0" smtClean="0">
                <a:solidFill>
                  <a:srgbClr val="00B0F0"/>
                </a:solidFill>
                <a:latin typeface="Calibri" pitchFamily="34" charset="0"/>
                <a:cs typeface="Calibri" pitchFamily="34" charset="0"/>
              </a:rPr>
              <a:t>nfluence </a:t>
            </a:r>
            <a:r>
              <a:rPr lang="en-NZ" sz="3600" b="1" dirty="0">
                <a:solidFill>
                  <a:srgbClr val="00B0F0"/>
                </a:solidFill>
                <a:latin typeface="Calibri" pitchFamily="34" charset="0"/>
                <a:cs typeface="Calibri" pitchFamily="34" charset="0"/>
              </a:rPr>
              <a:t>on </a:t>
            </a:r>
            <a:r>
              <a:rPr lang="en-NZ" sz="3600" b="1" dirty="0" smtClean="0">
                <a:solidFill>
                  <a:srgbClr val="00B0F0"/>
                </a:solidFill>
                <a:latin typeface="Calibri" pitchFamily="34" charset="0"/>
                <a:cs typeface="Calibri" pitchFamily="34" charset="0"/>
              </a:rPr>
              <a:t>Achievement</a:t>
            </a:r>
            <a:endParaRPr lang="en-US" sz="3600" b="1" dirty="0">
              <a:solidFill>
                <a:srgbClr val="00B0F0"/>
              </a:solidFill>
              <a:latin typeface="Calibri" pitchFamily="34" charset="0"/>
              <a:cs typeface="Calibri" pitchFamily="34" charset="0"/>
            </a:endParaRPr>
          </a:p>
        </p:txBody>
      </p:sp>
      <p:pic>
        <p:nvPicPr>
          <p:cNvPr id="4" name="Picture 7" descr="http://www.technollama.co.uk/Images/evid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199" y="2590800"/>
            <a:ext cx="2879601" cy="2879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9540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5948"/>
            <a:ext cx="7696199" cy="1143000"/>
          </a:xfrm>
        </p:spPr>
        <p:txBody>
          <a:bodyPr/>
          <a:lstStyle/>
          <a:p>
            <a:r>
              <a:rPr lang="en-US" dirty="0" smtClean="0"/>
              <a:t>Categorically Speaking</a:t>
            </a:r>
            <a:endParaRPr lang="en-US" dirty="0"/>
          </a:p>
        </p:txBody>
      </p:sp>
      <p:graphicFrame>
        <p:nvGraphicFramePr>
          <p:cNvPr id="4" name="Table 3"/>
          <p:cNvGraphicFramePr>
            <a:graphicFrameLocks noGrp="1"/>
          </p:cNvGraphicFramePr>
          <p:nvPr>
            <p:extLst/>
          </p:nvPr>
        </p:nvGraphicFramePr>
        <p:xfrm>
          <a:off x="1981200" y="1447800"/>
          <a:ext cx="6248400" cy="4724400"/>
        </p:xfrm>
        <a:graphic>
          <a:graphicData uri="http://schemas.openxmlformats.org/drawingml/2006/table">
            <a:tbl>
              <a:tblPr firstRow="1" bandRow="1">
                <a:tableStyleId>{5C22544A-7EE6-4342-B048-85BDC9FD1C3A}</a:tableStyleId>
              </a:tblPr>
              <a:tblGrid>
                <a:gridCol w="4028574">
                  <a:extLst>
                    <a:ext uri="{9D8B030D-6E8A-4147-A177-3AD203B41FA5}">
                      <a16:colId xmlns:a16="http://schemas.microsoft.com/office/drawing/2014/main" val="20000"/>
                    </a:ext>
                  </a:extLst>
                </a:gridCol>
                <a:gridCol w="2219826">
                  <a:extLst>
                    <a:ext uri="{9D8B030D-6E8A-4147-A177-3AD203B41FA5}">
                      <a16:colId xmlns:a16="http://schemas.microsoft.com/office/drawing/2014/main" val="20001"/>
                    </a:ext>
                  </a:extLst>
                </a:gridCol>
              </a:tblGrid>
              <a:tr h="590550">
                <a:tc>
                  <a:txBody>
                    <a:bodyPr/>
                    <a:lstStyle/>
                    <a:p>
                      <a:r>
                        <a:rPr lang="en-US" sz="2800" dirty="0" smtClean="0">
                          <a:solidFill>
                            <a:schemeClr val="tx1"/>
                          </a:solidFill>
                        </a:rPr>
                        <a:t>Influence Category</a:t>
                      </a:r>
                      <a:endParaRPr lang="en-US" sz="28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smtClean="0">
                          <a:solidFill>
                            <a:schemeClr val="tx1"/>
                          </a:solidFill>
                        </a:rPr>
                        <a:t>     Effect Size</a:t>
                      </a:r>
                      <a:endParaRPr lang="en-US" sz="28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0550">
                <a:tc>
                  <a:txBody>
                    <a:bodyPr/>
                    <a:lstStyle/>
                    <a:p>
                      <a:pPr lvl="1"/>
                      <a:r>
                        <a:rPr lang="en-US" sz="2800" dirty="0" smtClean="0">
                          <a:solidFill>
                            <a:srgbClr val="0070C0"/>
                          </a:solidFill>
                        </a:rPr>
                        <a:t>Teacher</a:t>
                      </a:r>
                      <a:endParaRPr lang="en-US" sz="2800" dirty="0">
                        <a:solidFill>
                          <a:srgbClr val="0070C0"/>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70C0"/>
                          </a:solidFill>
                        </a:rPr>
                        <a:t>.50</a:t>
                      </a:r>
                      <a:endParaRPr lang="en-US" sz="2800" dirty="0">
                        <a:solidFill>
                          <a:srgbClr val="0070C0"/>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0550">
                <a:tc>
                  <a:txBody>
                    <a:bodyPr/>
                    <a:lstStyle/>
                    <a:p>
                      <a:pPr lvl="1"/>
                      <a:r>
                        <a:rPr lang="en-US" sz="2800" dirty="0" smtClean="0">
                          <a:solidFill>
                            <a:srgbClr val="0070C0"/>
                          </a:solidFill>
                        </a:rPr>
                        <a:t>Curricula</a:t>
                      </a:r>
                      <a:endParaRPr lang="en-US" sz="2800" dirty="0">
                        <a:solidFill>
                          <a:srgbClr val="0070C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70C0"/>
                          </a:solidFill>
                        </a:rPr>
                        <a:t>.45</a:t>
                      </a:r>
                      <a:endParaRPr lang="en-US" sz="2800" dirty="0">
                        <a:solidFill>
                          <a:srgbClr val="0070C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0550">
                <a:tc>
                  <a:txBody>
                    <a:bodyPr/>
                    <a:lstStyle/>
                    <a:p>
                      <a:pPr lvl="1"/>
                      <a:r>
                        <a:rPr lang="en-US" sz="2800" dirty="0" smtClean="0">
                          <a:solidFill>
                            <a:srgbClr val="0070C0"/>
                          </a:solidFill>
                        </a:rPr>
                        <a:t>Teaching</a:t>
                      </a:r>
                      <a:endParaRPr lang="en-US" sz="2800" dirty="0">
                        <a:solidFill>
                          <a:srgbClr val="0070C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70C0"/>
                          </a:solidFill>
                        </a:rPr>
                        <a:t>.43</a:t>
                      </a:r>
                      <a:endParaRPr lang="en-US" sz="2800" dirty="0">
                        <a:solidFill>
                          <a:srgbClr val="0070C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0550">
                <a:tc>
                  <a:txBody>
                    <a:bodyPr/>
                    <a:lstStyle/>
                    <a:p>
                      <a:pPr lvl="1"/>
                      <a:r>
                        <a:rPr lang="en-US" sz="2800" dirty="0" smtClean="0">
                          <a:solidFill>
                            <a:srgbClr val="0070C0"/>
                          </a:solidFill>
                        </a:rPr>
                        <a:t>Student</a:t>
                      </a:r>
                      <a:endParaRPr lang="en-US" sz="2800" dirty="0">
                        <a:solidFill>
                          <a:srgbClr val="0070C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70C0"/>
                          </a:solidFill>
                        </a:rPr>
                        <a:t>.39</a:t>
                      </a:r>
                      <a:endParaRPr lang="en-US" sz="2800" dirty="0">
                        <a:solidFill>
                          <a:srgbClr val="0070C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0550">
                <a:tc>
                  <a:txBody>
                    <a:bodyPr/>
                    <a:lstStyle/>
                    <a:p>
                      <a:pPr lvl="1"/>
                      <a:r>
                        <a:rPr lang="en-US" sz="2800" dirty="0" smtClean="0">
                          <a:solidFill>
                            <a:srgbClr val="0070C0"/>
                          </a:solidFill>
                        </a:rPr>
                        <a:t>Home</a:t>
                      </a:r>
                      <a:endParaRPr lang="en-US" sz="2800" dirty="0">
                        <a:solidFill>
                          <a:srgbClr val="0070C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70C0"/>
                          </a:solidFill>
                        </a:rPr>
                        <a:t>.35</a:t>
                      </a:r>
                      <a:endParaRPr lang="en-US" sz="2800" dirty="0">
                        <a:solidFill>
                          <a:srgbClr val="0070C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0550">
                <a:tc>
                  <a:txBody>
                    <a:bodyPr/>
                    <a:lstStyle/>
                    <a:p>
                      <a:pPr lvl="1"/>
                      <a:r>
                        <a:rPr lang="en-US" sz="2800" dirty="0" smtClean="0">
                          <a:solidFill>
                            <a:srgbClr val="0070C0"/>
                          </a:solidFill>
                        </a:rPr>
                        <a:t>School</a:t>
                      </a:r>
                      <a:endParaRPr lang="en-US" sz="2800" dirty="0">
                        <a:solidFill>
                          <a:srgbClr val="0070C0"/>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70C0"/>
                          </a:solidFill>
                        </a:rPr>
                        <a:t>.23</a:t>
                      </a:r>
                      <a:endParaRPr lang="en-US" sz="2800" dirty="0">
                        <a:solidFill>
                          <a:srgbClr val="0070C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0550">
                <a:tc>
                  <a:txBody>
                    <a:bodyPr/>
                    <a:lstStyle/>
                    <a:p>
                      <a:pPr lvl="2"/>
                      <a:r>
                        <a:rPr lang="en-US" sz="2800" dirty="0" smtClean="0">
                          <a:solidFill>
                            <a:srgbClr val="FF0000"/>
                          </a:solidFill>
                        </a:rPr>
                        <a:t>Average</a:t>
                      </a:r>
                      <a:endParaRPr lang="en-US" sz="2800" dirty="0">
                        <a:solidFill>
                          <a:srgbClr val="FF00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dirty="0" smtClean="0">
                          <a:solidFill>
                            <a:srgbClr val="FF0000"/>
                          </a:solidFill>
                        </a:rPr>
                        <a:t>.40</a:t>
                      </a:r>
                      <a:endParaRPr lang="en-US" sz="2800" dirty="0">
                        <a:solidFill>
                          <a:srgbClr val="FF0000"/>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6386" name="Picture 2" descr="http://www.interactivefactual.net/wp-content/uploads/2014/03/impact-wo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2400"/>
            <a:ext cx="2598896"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76400" y="2057400"/>
            <a:ext cx="6705600" cy="562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57907" y="6119811"/>
            <a:ext cx="2000244" cy="646331"/>
          </a:xfrm>
          <a:prstGeom prst="rect">
            <a:avLst/>
          </a:prstGeom>
          <a:noFill/>
        </p:spPr>
        <p:txBody>
          <a:bodyPr wrap="square" rtlCol="0">
            <a:spAutoFit/>
          </a:bodyPr>
          <a:lstStyle/>
          <a:p>
            <a:r>
              <a:rPr lang="en-US" dirty="0" err="1" smtClean="0"/>
              <a:t>Marzano</a:t>
            </a:r>
            <a:r>
              <a:rPr lang="en-US" dirty="0" smtClean="0"/>
              <a:t> (2003)</a:t>
            </a:r>
          </a:p>
          <a:p>
            <a:r>
              <a:rPr lang="en-US" dirty="0" smtClean="0"/>
              <a:t>Hattie (2009)</a:t>
            </a:r>
            <a:endParaRPr lang="en-US" dirty="0"/>
          </a:p>
        </p:txBody>
      </p:sp>
    </p:spTree>
    <p:extLst>
      <p:ext uri="{BB962C8B-B14F-4D97-AF65-F5344CB8AC3E}">
        <p14:creationId xmlns:p14="http://schemas.microsoft.com/office/powerpoint/2010/main" val="42642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50204" y="1519216"/>
            <a:ext cx="5296201" cy="290516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stretch>
            <a:fillRect/>
          </a:stretch>
        </p:blipFill>
        <p:spPr>
          <a:xfrm>
            <a:off x="555109" y="2971800"/>
            <a:ext cx="2322931" cy="1905000"/>
          </a:xfrm>
          <a:prstGeom prst="ellipse">
            <a:avLst/>
          </a:prstGeom>
          <a:ln>
            <a:noFill/>
          </a:ln>
          <a:effectLst>
            <a:softEdge rad="112500"/>
          </a:effectLst>
        </p:spPr>
      </p:pic>
      <p:sp>
        <p:nvSpPr>
          <p:cNvPr id="5" name="Rectangle 4"/>
          <p:cNvSpPr/>
          <p:nvPr/>
        </p:nvSpPr>
        <p:spPr>
          <a:xfrm>
            <a:off x="1918625" y="892898"/>
            <a:ext cx="5559358" cy="400110"/>
          </a:xfrm>
          <a:prstGeom prst="rect">
            <a:avLst/>
          </a:prstGeom>
        </p:spPr>
        <p:txBody>
          <a:bodyPr wrap="square">
            <a:spAutoFit/>
          </a:bodyPr>
          <a:lstStyle/>
          <a:p>
            <a:r>
              <a:rPr lang="en-US" sz="2000" dirty="0">
                <a:hlinkClick r:id="rId5"/>
              </a:rPr>
              <a:t>http://www.youtube.com/watch?v=9ousr8uKosk </a:t>
            </a:r>
            <a:endParaRPr lang="en-US" sz="2000" dirty="0"/>
          </a:p>
        </p:txBody>
      </p:sp>
      <p:sp>
        <p:nvSpPr>
          <p:cNvPr id="6" name="TextBox 5"/>
          <p:cNvSpPr txBox="1"/>
          <p:nvPr/>
        </p:nvSpPr>
        <p:spPr>
          <a:xfrm>
            <a:off x="257604" y="4876800"/>
            <a:ext cx="8618074" cy="1077218"/>
          </a:xfrm>
          <a:prstGeom prst="rect">
            <a:avLst/>
          </a:prstGeom>
          <a:noFill/>
        </p:spPr>
        <p:txBody>
          <a:bodyPr wrap="square" rtlCol="0">
            <a:spAutoFit/>
          </a:bodyPr>
          <a:lstStyle/>
          <a:p>
            <a:pPr algn="ctr"/>
            <a:r>
              <a:rPr lang="en-US" sz="3200" dirty="0" smtClean="0"/>
              <a:t>Listen closely for what John Hattie says specifically regarding teacher impact.</a:t>
            </a:r>
            <a:endParaRPr lang="en-US" sz="3200" dirty="0"/>
          </a:p>
        </p:txBody>
      </p:sp>
      <p:pic>
        <p:nvPicPr>
          <p:cNvPr id="2050" name="Picture 2" descr="http://2.bp.blogspot.com/-5-0Onu5WQJc/TpptM-JiXMI/AAAAAAAAAHs/BXmqxO8fLAA/s320/Listen_As_Much_As_You_Ca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488776" y="3962198"/>
            <a:ext cx="1386902" cy="108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06" y="1543606"/>
            <a:ext cx="8957187" cy="4564624"/>
          </a:xfrm>
        </p:spPr>
        <p:txBody>
          <a:bodyPr/>
          <a:lstStyle/>
          <a:p>
            <a:pPr>
              <a:buFont typeface="Wingdings" panose="05000000000000000000" pitchFamily="2" charset="2"/>
              <a:buChar char="Ø"/>
            </a:pPr>
            <a:r>
              <a:rPr lang="en-US" sz="2800" dirty="0" smtClean="0">
                <a:solidFill>
                  <a:schemeClr val="accent1">
                    <a:lumMod val="75000"/>
                  </a:schemeClr>
                </a:solidFill>
              </a:rPr>
              <a:t>Participants Count off in groups of 4</a:t>
            </a:r>
          </a:p>
          <a:p>
            <a:pPr lvl="1">
              <a:buFont typeface="Wingdings" panose="05000000000000000000" pitchFamily="2" charset="2"/>
              <a:buChar char="ü"/>
            </a:pPr>
            <a:r>
              <a:rPr lang="en-US" sz="2400" dirty="0" smtClean="0">
                <a:solidFill>
                  <a:schemeClr val="accent1">
                    <a:lumMod val="75000"/>
                  </a:schemeClr>
                </a:solidFill>
              </a:rPr>
              <a:t>This group –made up of a 1,2,3,&amp;4 will be the HOME group</a:t>
            </a:r>
          </a:p>
          <a:p>
            <a:pPr marL="514350" indent="-457200">
              <a:buFont typeface="Wingdings" panose="05000000000000000000" pitchFamily="2" charset="2"/>
              <a:buChar char="Ø"/>
            </a:pPr>
            <a:r>
              <a:rPr lang="en-US" sz="2800" dirty="0" smtClean="0">
                <a:solidFill>
                  <a:schemeClr val="accent1">
                    <a:lumMod val="75000"/>
                  </a:schemeClr>
                </a:solidFill>
              </a:rPr>
              <a:t>On cue, participant move to “same number” groups. These groups will read and become experts on their assigned mind frames using the Jigsaw Activity Worksheet to record their thoughts.  (8-10 minutes)</a:t>
            </a:r>
          </a:p>
          <a:p>
            <a:pPr lvl="1">
              <a:buFont typeface="Wingdings" panose="05000000000000000000" pitchFamily="2" charset="2"/>
              <a:buChar char="ü"/>
            </a:pPr>
            <a:r>
              <a:rPr lang="en-US" sz="2400" dirty="0" smtClean="0">
                <a:solidFill>
                  <a:schemeClr val="accent1">
                    <a:lumMod val="75000"/>
                  </a:schemeClr>
                </a:solidFill>
              </a:rPr>
              <a:t>1’s Mind frame 1 pp. 3-6   </a:t>
            </a:r>
          </a:p>
          <a:p>
            <a:pPr lvl="1">
              <a:buFont typeface="Wingdings" panose="05000000000000000000" pitchFamily="2" charset="2"/>
              <a:buChar char="ü"/>
            </a:pPr>
            <a:r>
              <a:rPr lang="en-US" sz="2400" dirty="0" smtClean="0">
                <a:solidFill>
                  <a:schemeClr val="accent1">
                    <a:lumMod val="75000"/>
                  </a:schemeClr>
                </a:solidFill>
              </a:rPr>
              <a:t>2’s Mind frames 2,3,&amp;4 pp 6-9</a:t>
            </a:r>
          </a:p>
          <a:p>
            <a:pPr lvl="1">
              <a:buFont typeface="Wingdings" panose="05000000000000000000" pitchFamily="2" charset="2"/>
              <a:buChar char="ü"/>
            </a:pPr>
            <a:r>
              <a:rPr lang="en-US" sz="2400" dirty="0" smtClean="0">
                <a:solidFill>
                  <a:schemeClr val="accent1">
                    <a:lumMod val="75000"/>
                  </a:schemeClr>
                </a:solidFill>
              </a:rPr>
              <a:t>3’s Mind frames 5 &amp; 6 pp 9-12</a:t>
            </a:r>
          </a:p>
          <a:p>
            <a:pPr lvl="1">
              <a:buFont typeface="Wingdings" panose="05000000000000000000" pitchFamily="2" charset="2"/>
              <a:buChar char="ü"/>
            </a:pPr>
            <a:r>
              <a:rPr lang="en-US" sz="2400" dirty="0" smtClean="0">
                <a:solidFill>
                  <a:schemeClr val="accent1">
                    <a:lumMod val="75000"/>
                  </a:schemeClr>
                </a:solidFill>
              </a:rPr>
              <a:t>4’s Mind frames 7 &amp; 8 pp 12-13</a:t>
            </a:r>
          </a:p>
          <a:p>
            <a:pPr marL="914400" lvl="1" indent="-457200">
              <a:buFont typeface="Wingdings" panose="05000000000000000000" pitchFamily="2" charset="2"/>
              <a:buChar char="Ø"/>
            </a:pPr>
            <a:endParaRPr lang="en-US" dirty="0" smtClean="0">
              <a:solidFill>
                <a:schemeClr val="accent1">
                  <a:lumMod val="75000"/>
                </a:schemeClr>
              </a:solidFill>
            </a:endParaRPr>
          </a:p>
          <a:p>
            <a:pPr marL="514350" indent="-457200">
              <a:buFont typeface="Wingdings" panose="05000000000000000000" pitchFamily="2" charset="2"/>
              <a:buChar char="Ø"/>
            </a:pPr>
            <a:endParaRPr lang="en-US" dirty="0">
              <a:solidFill>
                <a:schemeClr val="accent1">
                  <a:lumMod val="75000"/>
                </a:schemeClr>
              </a:solidFill>
            </a:endParaRPr>
          </a:p>
          <a:p>
            <a:pPr marL="514350" indent="-457200">
              <a:buFont typeface="Wingdings" panose="05000000000000000000" pitchFamily="2" charset="2"/>
              <a:buChar char="Ø"/>
            </a:pPr>
            <a:r>
              <a:rPr lang="en-US" dirty="0" smtClean="0">
                <a:solidFill>
                  <a:schemeClr val="accent1">
                    <a:lumMod val="75000"/>
                  </a:schemeClr>
                </a:solidFill>
              </a:rPr>
              <a:t>(</a:t>
            </a:r>
            <a:r>
              <a:rPr lang="en-US" dirty="0" smtClean="0">
                <a:solidFill>
                  <a:srgbClr val="002060"/>
                </a:solidFill>
              </a:rPr>
              <a:t>Lastly, all </a:t>
            </a:r>
            <a:r>
              <a:rPr lang="en-US" sz="3200" dirty="0" smtClean="0">
                <a:solidFill>
                  <a:srgbClr val="002060"/>
                </a:solidFill>
              </a:rPr>
              <a:t>read </a:t>
            </a:r>
            <a:r>
              <a:rPr lang="en-US" sz="3200" dirty="0">
                <a:solidFill>
                  <a:srgbClr val="002060"/>
                </a:solidFill>
              </a:rPr>
              <a:t>last section, </a:t>
            </a:r>
            <a:r>
              <a:rPr lang="en-US" sz="3200" i="1" dirty="0">
                <a:solidFill>
                  <a:srgbClr val="002060"/>
                </a:solidFill>
              </a:rPr>
              <a:t>So how do we get there from where we are now?</a:t>
            </a:r>
          </a:p>
          <a:p>
            <a:endParaRPr lang="en-US" dirty="0"/>
          </a:p>
        </p:txBody>
      </p:sp>
      <p:sp>
        <p:nvSpPr>
          <p:cNvPr id="4" name="Title 3"/>
          <p:cNvSpPr>
            <a:spLocks noGrp="1"/>
          </p:cNvSpPr>
          <p:nvPr>
            <p:ph type="title"/>
          </p:nvPr>
        </p:nvSpPr>
        <p:spPr>
          <a:xfrm>
            <a:off x="381000" y="446644"/>
            <a:ext cx="8229600" cy="1096962"/>
          </a:xfrm>
        </p:spPr>
        <p:txBody>
          <a:bodyPr/>
          <a:lstStyle/>
          <a:p>
            <a:r>
              <a:rPr lang="en-US" dirty="0" err="1" smtClean="0"/>
              <a:t>Mindframe</a:t>
            </a:r>
            <a:r>
              <a:rPr lang="en-US" dirty="0" smtClean="0"/>
              <a:t>   Jigsaw (Part 1) </a:t>
            </a:r>
            <a:endParaRPr lang="en-US" dirty="0"/>
          </a:p>
        </p:txBody>
      </p:sp>
      <p:pic>
        <p:nvPicPr>
          <p:cNvPr id="1026" name="Picture 2" descr="http://i.ytimg.com/i/O3WSu6FuCInTSPvDAs5QOQ/mq1.jpg?v=51fbf4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17777"/>
            <a:ext cx="785176" cy="785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jigsawwebdesign.com/blog/wp-content/uploads/2010/11/jigsaw_pieces_jumble-300x2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652" y="4572000"/>
            <a:ext cx="1311261" cy="1285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18959" y="6248882"/>
            <a:ext cx="1524000" cy="381000"/>
          </a:xfrm>
          <a:prstGeom prst="rect">
            <a:avLst/>
          </a:prstGeom>
          <a:noFill/>
        </p:spPr>
        <p:txBody>
          <a:bodyPr wrap="square" rtlCol="0">
            <a:spAutoFit/>
          </a:bodyPr>
          <a:lstStyle/>
          <a:p>
            <a:r>
              <a:rPr lang="en-US" dirty="0" smtClean="0"/>
              <a:t>Hattie (2013)</a:t>
            </a:r>
            <a:endParaRPr lang="en-US" dirty="0"/>
          </a:p>
        </p:txBody>
      </p:sp>
    </p:spTree>
    <p:extLst>
      <p:ext uri="{BB962C8B-B14F-4D97-AF65-F5344CB8AC3E}">
        <p14:creationId xmlns:p14="http://schemas.microsoft.com/office/powerpoint/2010/main" val="412716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Pre-Reading</a:t>
            </a:r>
            <a:endParaRPr lang="en-US" dirty="0"/>
          </a:p>
        </p:txBody>
      </p:sp>
      <p:sp>
        <p:nvSpPr>
          <p:cNvPr id="3" name="Content Placeholder 2"/>
          <p:cNvSpPr>
            <a:spLocks noGrp="1"/>
          </p:cNvSpPr>
          <p:nvPr>
            <p:ph idx="1"/>
          </p:nvPr>
        </p:nvSpPr>
        <p:spPr>
          <a:xfrm>
            <a:off x="457200" y="1688897"/>
            <a:ext cx="8229600" cy="3962397"/>
          </a:xfrm>
        </p:spPr>
        <p:txBody>
          <a:bodyPr/>
          <a:lstStyle/>
          <a:p>
            <a:r>
              <a:rPr lang="en-US" dirty="0" smtClean="0"/>
              <a:t>Teachers Make a Difference (pp. 1-3)</a:t>
            </a:r>
          </a:p>
          <a:p>
            <a:pPr lvl="1"/>
            <a:r>
              <a:rPr lang="en-US" dirty="0" smtClean="0"/>
              <a:t>Teachers </a:t>
            </a:r>
            <a:r>
              <a:rPr lang="en-US" dirty="0"/>
              <a:t>make a difference: What is the research evidence? Paper presented at the Building Teacher Quality: What does the research tell us ACER Research Conference, Melbourne, Australia</a:t>
            </a:r>
            <a:r>
              <a:rPr lang="en-US" dirty="0" smtClean="0"/>
              <a:t>.</a:t>
            </a:r>
          </a:p>
          <a:p>
            <a:pPr lvl="1"/>
            <a:r>
              <a:rPr lang="en-US" dirty="0" smtClean="0"/>
              <a:t>Retrieved </a:t>
            </a:r>
            <a:r>
              <a:rPr lang="en-US" dirty="0"/>
              <a:t>from:  </a:t>
            </a:r>
            <a:r>
              <a:rPr lang="en-US" u="sng" dirty="0">
                <a:hlinkClick r:id="rId3"/>
              </a:rPr>
              <a:t>http://research.acer.edu.au/research_conference_2003/4/</a:t>
            </a:r>
            <a:endParaRPr lang="en-US" dirty="0"/>
          </a:p>
        </p:txBody>
      </p:sp>
    </p:spTree>
    <p:extLst>
      <p:ext uri="{BB962C8B-B14F-4D97-AF65-F5344CB8AC3E}">
        <p14:creationId xmlns:p14="http://schemas.microsoft.com/office/powerpoint/2010/main" val="211123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81943"/>
            <a:ext cx="8957187" cy="4564624"/>
          </a:xfrm>
        </p:spPr>
        <p:txBody>
          <a:bodyPr/>
          <a:lstStyle/>
          <a:p>
            <a:pPr>
              <a:buFont typeface="Wingdings" panose="05000000000000000000" pitchFamily="2" charset="2"/>
              <a:buChar char="Ø"/>
            </a:pPr>
            <a:r>
              <a:rPr lang="en-US" sz="2800" dirty="0" smtClean="0">
                <a:solidFill>
                  <a:schemeClr val="accent1">
                    <a:lumMod val="75000"/>
                  </a:schemeClr>
                </a:solidFill>
              </a:rPr>
              <a:t>Participants Return to their HOME groups and share assigned mind frame information with the rest of the group. (10-20 minutes)</a:t>
            </a:r>
          </a:p>
          <a:p>
            <a:pPr lvl="1">
              <a:buFont typeface="Wingdings" panose="05000000000000000000" pitchFamily="2" charset="2"/>
              <a:buChar char="ü"/>
            </a:pPr>
            <a:r>
              <a:rPr lang="en-US" sz="2400" dirty="0" smtClean="0">
                <a:solidFill>
                  <a:schemeClr val="accent1">
                    <a:lumMod val="75000"/>
                  </a:schemeClr>
                </a:solidFill>
              </a:rPr>
              <a:t>Each report session should be no longer that 3-5 minutes (including questions)</a:t>
            </a:r>
            <a:endParaRPr lang="en-US" sz="2000" dirty="0" smtClean="0">
              <a:solidFill>
                <a:schemeClr val="accent1">
                  <a:lumMod val="75000"/>
                </a:schemeClr>
              </a:solidFill>
            </a:endParaRPr>
          </a:p>
          <a:p>
            <a:pPr marL="514350" indent="-457200">
              <a:buFont typeface="Wingdings" panose="05000000000000000000" pitchFamily="2" charset="2"/>
              <a:buChar char="Ø"/>
            </a:pPr>
            <a:r>
              <a:rPr lang="en-US" sz="2800" dirty="0" smtClean="0">
                <a:solidFill>
                  <a:schemeClr val="accent1">
                    <a:lumMod val="75000"/>
                  </a:schemeClr>
                </a:solidFill>
              </a:rPr>
              <a:t>After all of the information has been shared, discussed and clarifying questions asked and answered, participants work independently on the            Mind frames Reflection Worksheet. (5-10 minutes)</a:t>
            </a:r>
            <a:endParaRPr lang="en-US" dirty="0">
              <a:solidFill>
                <a:schemeClr val="accent1">
                  <a:lumMod val="75000"/>
                </a:schemeClr>
              </a:solidFill>
            </a:endParaRPr>
          </a:p>
          <a:p>
            <a:pPr marL="514350" indent="-457200">
              <a:buFont typeface="Wingdings" panose="05000000000000000000" pitchFamily="2" charset="2"/>
              <a:buChar char="Ø"/>
            </a:pPr>
            <a:r>
              <a:rPr lang="en-US" sz="2800" dirty="0" smtClean="0">
                <a:solidFill>
                  <a:schemeClr val="accent1">
                    <a:lumMod val="75000"/>
                  </a:schemeClr>
                </a:solidFill>
              </a:rPr>
              <a:t>Whole group share (5-10 minutes)</a:t>
            </a:r>
            <a:endParaRPr lang="en-US" sz="2800" dirty="0"/>
          </a:p>
        </p:txBody>
      </p:sp>
      <p:sp>
        <p:nvSpPr>
          <p:cNvPr id="4" name="Title 3"/>
          <p:cNvSpPr>
            <a:spLocks noGrp="1"/>
          </p:cNvSpPr>
          <p:nvPr>
            <p:ph type="title"/>
          </p:nvPr>
        </p:nvSpPr>
        <p:spPr>
          <a:xfrm>
            <a:off x="381000" y="446644"/>
            <a:ext cx="8229600" cy="1096962"/>
          </a:xfrm>
        </p:spPr>
        <p:txBody>
          <a:bodyPr/>
          <a:lstStyle/>
          <a:p>
            <a:r>
              <a:rPr lang="en-US" dirty="0" err="1" smtClean="0"/>
              <a:t>Mindframe</a:t>
            </a:r>
            <a:r>
              <a:rPr lang="en-US" dirty="0" smtClean="0"/>
              <a:t> Jigsaw (Part 2)</a:t>
            </a:r>
            <a:endParaRPr lang="en-US" dirty="0"/>
          </a:p>
        </p:txBody>
      </p:sp>
      <p:pic>
        <p:nvPicPr>
          <p:cNvPr id="1026" name="Picture 2" descr="http://i.ytimg.com/i/O3WSu6FuCInTSPvDAs5QOQ/mq1.jpg?v=51fbf4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02536"/>
            <a:ext cx="785176" cy="785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jigsawwebdesign.com/blog/wp-content/uploads/2010/11/jigsaw_pieces_jumble-300x2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652" y="4572000"/>
            <a:ext cx="1311261" cy="1285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18959" y="6248882"/>
            <a:ext cx="1524000" cy="381000"/>
          </a:xfrm>
          <a:prstGeom prst="rect">
            <a:avLst/>
          </a:prstGeom>
          <a:noFill/>
        </p:spPr>
        <p:txBody>
          <a:bodyPr wrap="square" rtlCol="0">
            <a:spAutoFit/>
          </a:bodyPr>
          <a:lstStyle/>
          <a:p>
            <a:r>
              <a:rPr lang="en-US" dirty="0" smtClean="0"/>
              <a:t>Hattie (2013)</a:t>
            </a:r>
            <a:endParaRPr lang="en-US" dirty="0"/>
          </a:p>
        </p:txBody>
      </p:sp>
    </p:spTree>
    <p:extLst>
      <p:ext uri="{BB962C8B-B14F-4D97-AF65-F5344CB8AC3E}">
        <p14:creationId xmlns:p14="http://schemas.microsoft.com/office/powerpoint/2010/main" val="46557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129" y="2590800"/>
            <a:ext cx="7772400" cy="1470025"/>
          </a:xfrm>
        </p:spPr>
        <p:txBody>
          <a:bodyPr/>
          <a:lstStyle/>
          <a:p>
            <a:r>
              <a:rPr lang="en-US" sz="6600" dirty="0" smtClean="0"/>
              <a:t>Maximizing Impact</a:t>
            </a:r>
            <a:br>
              <a:rPr lang="en-US" sz="6600" dirty="0" smtClean="0"/>
            </a:br>
            <a:endParaRPr lang="en-US" sz="6600" dirty="0"/>
          </a:p>
        </p:txBody>
      </p:sp>
      <p:pic>
        <p:nvPicPr>
          <p:cNvPr id="6" name="Picture 35" descr="C:\Users\dayad\Desktop\moedusail graphics\icons not buttons\cf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09550"/>
            <a:ext cx="1151858"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0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2274" y="228600"/>
            <a:ext cx="9176274" cy="1143000"/>
          </a:xfrm>
        </p:spPr>
        <p:txBody>
          <a:bodyPr/>
          <a:lstStyle/>
          <a:p>
            <a:r>
              <a:rPr lang="en-US" i="1" dirty="0" smtClean="0">
                <a:solidFill>
                  <a:schemeClr val="accent1">
                    <a:lumMod val="75000"/>
                  </a:schemeClr>
                </a:solidFill>
              </a:rPr>
              <a:t>Maximizing Impact</a:t>
            </a:r>
            <a:endParaRPr lang="en-US" i="1" dirty="0">
              <a:solidFill>
                <a:schemeClr val="accent1">
                  <a:lumMod val="75000"/>
                </a:schemeClr>
              </a:solidFill>
            </a:endParaRPr>
          </a:p>
        </p:txBody>
      </p:sp>
      <p:sp>
        <p:nvSpPr>
          <p:cNvPr id="12" name="Tekstboks 12"/>
          <p:cNvSpPr txBox="1">
            <a:spLocks noChangeArrowheads="1"/>
          </p:cNvSpPr>
          <p:nvPr/>
        </p:nvSpPr>
        <p:spPr bwMode="auto">
          <a:xfrm>
            <a:off x="457200" y="1371600"/>
            <a:ext cx="5514941" cy="4401205"/>
          </a:xfrm>
          <a:prstGeom prst="rect">
            <a:avLst/>
          </a:prstGeom>
          <a:noFill/>
          <a:ln w="9525">
            <a:noFill/>
            <a:miter lim="800000"/>
            <a:headEnd/>
            <a:tailEnd/>
          </a:ln>
        </p:spPr>
        <p:txBody>
          <a:bodyPr wrap="square">
            <a:spAutoFit/>
          </a:bodyPr>
          <a:lstStyle/>
          <a:p>
            <a:r>
              <a:rPr lang="en-US" sz="4000" dirty="0" smtClean="0">
                <a:solidFill>
                  <a:srgbClr val="FF0000"/>
                </a:solidFill>
              </a:rPr>
              <a:t>“</a:t>
            </a:r>
            <a:r>
              <a:rPr lang="en-US" sz="4000" i="1" dirty="0" smtClean="0">
                <a:solidFill>
                  <a:srgbClr val="FF0000"/>
                </a:solidFill>
              </a:rPr>
              <a:t>The biggest effects on student learning occur when teachers become learners of their own teaching, and when students become their own teachers.”</a:t>
            </a:r>
          </a:p>
        </p:txBody>
      </p:sp>
      <p:pic>
        <p:nvPicPr>
          <p:cNvPr id="16" name="Picture 15" descr="scan0001.jpg"/>
          <p:cNvPicPr>
            <a:picLocks noChangeAspect="1"/>
          </p:cNvPicPr>
          <p:nvPr/>
        </p:nvPicPr>
        <p:blipFill>
          <a:blip r:embed="rId3"/>
          <a:stretch>
            <a:fillRect/>
          </a:stretch>
        </p:blipFill>
        <p:spPr>
          <a:xfrm rot="1020000">
            <a:off x="6281292" y="1855337"/>
            <a:ext cx="2217973" cy="316275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118959" y="6248882"/>
            <a:ext cx="1524000" cy="381000"/>
          </a:xfrm>
          <a:prstGeom prst="rect">
            <a:avLst/>
          </a:prstGeom>
          <a:noFill/>
        </p:spPr>
        <p:txBody>
          <a:bodyPr wrap="square" rtlCol="0">
            <a:spAutoFit/>
          </a:bodyPr>
          <a:lstStyle/>
          <a:p>
            <a:r>
              <a:rPr lang="en-US" dirty="0" smtClean="0"/>
              <a:t>Hattie (2012)</a:t>
            </a:r>
            <a:endParaRPr lang="en-US" dirty="0"/>
          </a:p>
        </p:txBody>
      </p:sp>
    </p:spTree>
    <p:extLst>
      <p:ext uri="{BB962C8B-B14F-4D97-AF65-F5344CB8AC3E}">
        <p14:creationId xmlns:p14="http://schemas.microsoft.com/office/powerpoint/2010/main" val="170085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2.bp.blogspot.com/-RApfYIJM_Pc/T5FaNTGpUuI/AAAAAAAAAS8/JHWwtZEMhIc/s1600/eff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058746"/>
            <a:ext cx="2185772" cy="218577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4"/>
          <p:cNvSpPr txBox="1">
            <a:spLocks/>
          </p:cNvSpPr>
          <p:nvPr/>
        </p:nvSpPr>
        <p:spPr>
          <a:xfrm>
            <a:off x="304800" y="1295400"/>
            <a:ext cx="7559040" cy="37124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smtClean="0">
                <a:solidFill>
                  <a:schemeClr val="accent2">
                    <a:lumMod val="60000"/>
                    <a:lumOff val="40000"/>
                  </a:schemeClr>
                </a:solidFill>
                <a:latin typeface="Arial Black" panose="020B0A04020102020204" pitchFamily="34" charset="0"/>
              </a:rPr>
              <a:t>Effect size is a method of comparing results on different measures (standardized tests, teacher tests, student work) over time or between groups that allows multiple comparisons</a:t>
            </a:r>
            <a:r>
              <a:rPr lang="en-US" sz="3600" dirty="0" smtClean="0">
                <a:solidFill>
                  <a:schemeClr val="accent2">
                    <a:lumMod val="60000"/>
                    <a:lumOff val="40000"/>
                  </a:schemeClr>
                </a:solidFill>
              </a:rPr>
              <a:t>. </a:t>
            </a:r>
            <a:endParaRPr lang="en-US" sz="3600" dirty="0">
              <a:solidFill>
                <a:schemeClr val="accent2">
                  <a:lumMod val="60000"/>
                  <a:lumOff val="40000"/>
                </a:schemeClr>
              </a:solidFill>
            </a:endParaRPr>
          </a:p>
        </p:txBody>
      </p:sp>
      <p:sp>
        <p:nvSpPr>
          <p:cNvPr id="5" name="Title 7"/>
          <p:cNvSpPr txBox="1">
            <a:spLocks/>
          </p:cNvSpPr>
          <p:nvPr>
            <p:custDataLst>
              <p:tags r:id="rId1"/>
            </p:custDataLst>
          </p:nvPr>
        </p:nvSpPr>
        <p:spPr>
          <a:xfrm>
            <a:off x="341732" y="597195"/>
            <a:ext cx="8321040" cy="6982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Effect Size – The Research Ruler</a:t>
            </a:r>
          </a:p>
        </p:txBody>
      </p:sp>
    </p:spTree>
    <p:extLst>
      <p:ext uri="{BB962C8B-B14F-4D97-AF65-F5344CB8AC3E}">
        <p14:creationId xmlns:p14="http://schemas.microsoft.com/office/powerpoint/2010/main" val="168793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custDataLst>
              <p:tags r:id="rId1"/>
            </p:custDataLst>
          </p:nvPr>
        </p:nvSpPr>
        <p:spPr>
          <a:xfrm>
            <a:off x="4489322" y="550268"/>
            <a:ext cx="4623361" cy="69820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Standard Deviation</a:t>
            </a:r>
          </a:p>
        </p:txBody>
      </p:sp>
      <p:grpSp>
        <p:nvGrpSpPr>
          <p:cNvPr id="3" name="Group 2"/>
          <p:cNvGrpSpPr/>
          <p:nvPr>
            <p:custDataLst>
              <p:tags r:id="rId2"/>
            </p:custDataLst>
          </p:nvPr>
        </p:nvGrpSpPr>
        <p:grpSpPr>
          <a:xfrm>
            <a:off x="76200" y="1743608"/>
            <a:ext cx="6934200" cy="4484147"/>
            <a:chOff x="76200" y="685800"/>
            <a:chExt cx="9067800" cy="5461000"/>
          </a:xfrm>
        </p:grpSpPr>
        <p:sp>
          <p:nvSpPr>
            <p:cNvPr id="4" name="Freeform 16"/>
            <p:cNvSpPr>
              <a:spLocks/>
            </p:cNvSpPr>
            <p:nvPr/>
          </p:nvSpPr>
          <p:spPr bwMode="auto">
            <a:xfrm>
              <a:off x="690563" y="1447800"/>
              <a:ext cx="7997825" cy="41275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tx2">
                <a:lumMod val="40000"/>
                <a:lumOff val="60000"/>
              </a:schemeClr>
            </a:solidFill>
            <a:ln w="38100">
              <a:solidFill>
                <a:srgbClr val="FF0000"/>
              </a:solidFill>
              <a:miter lim="800000"/>
              <a:headEnd/>
              <a:tailEnd/>
            </a:ln>
          </p:spPr>
          <p:txBody>
            <a:bodyPr/>
            <a:lstStyle/>
            <a:p>
              <a:pPr algn="ctr"/>
              <a:endParaRPr lang="en-US" sz="4000" b="1" smtClean="0">
                <a:solidFill>
                  <a:srgbClr val="000000"/>
                </a:solidFill>
              </a:endParaRPr>
            </a:p>
          </p:txBody>
        </p:sp>
        <p:sp>
          <p:nvSpPr>
            <p:cNvPr id="5" name="Line 6"/>
            <p:cNvSpPr>
              <a:spLocks noChangeShapeType="1"/>
            </p:cNvSpPr>
            <p:nvPr/>
          </p:nvSpPr>
          <p:spPr bwMode="auto">
            <a:xfrm flipV="1">
              <a:off x="76200" y="5562600"/>
              <a:ext cx="9067800" cy="12700"/>
            </a:xfrm>
            <a:prstGeom prst="line">
              <a:avLst/>
            </a:prstGeom>
            <a:noFill/>
            <a:ln w="38100">
              <a:solidFill>
                <a:schemeClr val="tx1"/>
              </a:solidFill>
              <a:round/>
              <a:headEnd type="diamond" w="sm" len="sm"/>
              <a:tailEnd type="triangle" w="sm" len="med"/>
            </a:ln>
            <a:extLst>
              <a:ext uri="{909E8E84-426E-40DD-AFC4-6F175D3DCCD1}">
                <a14:hiddenFill xmlns:a14="http://schemas.microsoft.com/office/drawing/2010/main">
                  <a:noFill/>
                </a14:hiddenFill>
              </a:ext>
            </a:extLst>
          </p:spPr>
          <p:txBody>
            <a:bodyPr wrap="none" anchor="ctr"/>
            <a:lstStyle/>
            <a:p>
              <a:pPr algn="ctr"/>
              <a:endParaRPr lang="en-US" sz="4000" b="1" smtClean="0">
                <a:solidFill>
                  <a:srgbClr val="000000"/>
                </a:solidFill>
              </a:endParaRPr>
            </a:p>
          </p:txBody>
        </p:sp>
        <p:sp>
          <p:nvSpPr>
            <p:cNvPr id="6" name="Line 8"/>
            <p:cNvSpPr>
              <a:spLocks noChangeShapeType="1"/>
            </p:cNvSpPr>
            <p:nvPr/>
          </p:nvSpPr>
          <p:spPr bwMode="auto">
            <a:xfrm rot="-5400000">
              <a:off x="-2044700" y="3416300"/>
              <a:ext cx="5461000" cy="0"/>
            </a:xfrm>
            <a:prstGeom prst="line">
              <a:avLst/>
            </a:prstGeom>
            <a:noFill/>
            <a:ln w="38100">
              <a:solidFill>
                <a:schemeClr val="tx1"/>
              </a:solidFill>
              <a:round/>
              <a:headEnd type="diamond" w="sm" len="sm"/>
              <a:tailEnd type="triangle" w="sm" len="med"/>
            </a:ln>
            <a:extLst>
              <a:ext uri="{909E8E84-426E-40DD-AFC4-6F175D3DCCD1}">
                <a14:hiddenFill xmlns:a14="http://schemas.microsoft.com/office/drawing/2010/main">
                  <a:noFill/>
                </a14:hiddenFill>
              </a:ext>
            </a:extLst>
          </p:spPr>
          <p:txBody>
            <a:bodyPr wrap="none" anchor="ctr"/>
            <a:lstStyle/>
            <a:p>
              <a:pPr algn="ctr"/>
              <a:endParaRPr lang="en-US" sz="4000" b="1" smtClean="0">
                <a:solidFill>
                  <a:srgbClr val="000000"/>
                </a:solidFill>
              </a:endParaRPr>
            </a:p>
          </p:txBody>
        </p:sp>
        <p:cxnSp>
          <p:nvCxnSpPr>
            <p:cNvPr id="7" name="Straight Connector 8"/>
            <p:cNvCxnSpPr>
              <a:cxnSpLocks noChangeShapeType="1"/>
            </p:cNvCxnSpPr>
            <p:nvPr/>
          </p:nvCxnSpPr>
          <p:spPr bwMode="auto">
            <a:xfrm>
              <a:off x="4724400" y="1219200"/>
              <a:ext cx="0" cy="4800600"/>
            </a:xfrm>
            <a:prstGeom prst="line">
              <a:avLst/>
            </a:prstGeom>
            <a:noFill/>
            <a:ln w="25400" algn="ctr">
              <a:solidFill>
                <a:srgbClr val="141313"/>
              </a:solidFill>
              <a:prstDash val="dash"/>
              <a:round/>
              <a:headEnd/>
              <a:tailEnd/>
            </a:ln>
            <a:extLst>
              <a:ext uri="{909E8E84-426E-40DD-AFC4-6F175D3DCCD1}">
                <a14:hiddenFill xmlns:a14="http://schemas.microsoft.com/office/drawing/2010/main">
                  <a:noFill/>
                </a14:hiddenFill>
              </a:ext>
            </a:extLst>
          </p:spPr>
        </p:cxnSp>
        <p:cxnSp>
          <p:nvCxnSpPr>
            <p:cNvPr id="8" name="Straight Connector 11"/>
            <p:cNvCxnSpPr>
              <a:cxnSpLocks noChangeShapeType="1"/>
            </p:cNvCxnSpPr>
            <p:nvPr/>
          </p:nvCxnSpPr>
          <p:spPr bwMode="auto">
            <a:xfrm rot="5400000">
              <a:off x="3124200" y="3505200"/>
              <a:ext cx="5029200" cy="0"/>
            </a:xfrm>
            <a:prstGeom prst="line">
              <a:avLst/>
            </a:prstGeom>
            <a:noFill/>
            <a:ln w="101600" algn="ctr">
              <a:solidFill>
                <a:srgbClr val="141313"/>
              </a:solidFill>
              <a:prstDash val="dash"/>
              <a:round/>
              <a:headEnd/>
              <a:tailEnd/>
            </a:ln>
            <a:extLst>
              <a:ext uri="{909E8E84-426E-40DD-AFC4-6F175D3DCCD1}">
                <a14:hiddenFill xmlns:a14="http://schemas.microsoft.com/office/drawing/2010/main">
                  <a:noFill/>
                </a14:hiddenFill>
              </a:ext>
            </a:extLst>
          </p:spPr>
        </p:cxnSp>
        <p:cxnSp>
          <p:nvCxnSpPr>
            <p:cNvPr id="9" name="Straight Connector 12"/>
            <p:cNvCxnSpPr>
              <a:cxnSpLocks noChangeShapeType="1"/>
            </p:cNvCxnSpPr>
            <p:nvPr/>
          </p:nvCxnSpPr>
          <p:spPr bwMode="auto">
            <a:xfrm rot="5400000">
              <a:off x="1295400" y="3505200"/>
              <a:ext cx="5029200" cy="0"/>
            </a:xfrm>
            <a:prstGeom prst="line">
              <a:avLst/>
            </a:prstGeom>
            <a:noFill/>
            <a:ln w="25400" algn="ctr">
              <a:solidFill>
                <a:srgbClr val="141313"/>
              </a:solidFill>
              <a:prstDash val="dash"/>
              <a:round/>
              <a:headEnd/>
              <a:tailEnd/>
            </a:ln>
            <a:extLst>
              <a:ext uri="{909E8E84-426E-40DD-AFC4-6F175D3DCCD1}">
                <a14:hiddenFill xmlns:a14="http://schemas.microsoft.com/office/drawing/2010/main">
                  <a:noFill/>
                </a14:hiddenFill>
              </a:ext>
            </a:extLst>
          </p:spPr>
        </p:cxnSp>
        <p:cxnSp>
          <p:nvCxnSpPr>
            <p:cNvPr id="10" name="Straight Connector 13"/>
            <p:cNvCxnSpPr>
              <a:cxnSpLocks noChangeShapeType="1"/>
            </p:cNvCxnSpPr>
            <p:nvPr/>
          </p:nvCxnSpPr>
          <p:spPr bwMode="auto">
            <a:xfrm rot="5400000">
              <a:off x="381000" y="3505200"/>
              <a:ext cx="5029200" cy="0"/>
            </a:xfrm>
            <a:prstGeom prst="line">
              <a:avLst/>
            </a:prstGeom>
            <a:noFill/>
            <a:ln w="25400" algn="ctr">
              <a:solidFill>
                <a:srgbClr val="141313"/>
              </a:solidFill>
              <a:prstDash val="dash"/>
              <a:round/>
              <a:headEnd/>
              <a:tailEnd/>
            </a:ln>
            <a:extLst>
              <a:ext uri="{909E8E84-426E-40DD-AFC4-6F175D3DCCD1}">
                <a14:hiddenFill xmlns:a14="http://schemas.microsoft.com/office/drawing/2010/main">
                  <a:noFill/>
                </a14:hiddenFill>
              </a:ext>
            </a:extLst>
          </p:spPr>
        </p:cxnSp>
        <p:cxnSp>
          <p:nvCxnSpPr>
            <p:cNvPr id="11" name="Straight Connector 14"/>
            <p:cNvCxnSpPr>
              <a:cxnSpLocks noChangeShapeType="1"/>
            </p:cNvCxnSpPr>
            <p:nvPr/>
          </p:nvCxnSpPr>
          <p:spPr bwMode="auto">
            <a:xfrm rot="5400000">
              <a:off x="4038600" y="3505200"/>
              <a:ext cx="5029200" cy="0"/>
            </a:xfrm>
            <a:prstGeom prst="line">
              <a:avLst/>
            </a:prstGeom>
            <a:noFill/>
            <a:ln w="25400" algn="ctr">
              <a:solidFill>
                <a:srgbClr val="141313"/>
              </a:solidFill>
              <a:prstDash val="dash"/>
              <a:round/>
              <a:headEnd/>
              <a:tailEnd/>
            </a:ln>
            <a:extLst>
              <a:ext uri="{909E8E84-426E-40DD-AFC4-6F175D3DCCD1}">
                <a14:hiddenFill xmlns:a14="http://schemas.microsoft.com/office/drawing/2010/main">
                  <a:noFill/>
                </a14:hiddenFill>
              </a:ext>
            </a:extLst>
          </p:spPr>
        </p:cxnSp>
      </p:grpSp>
      <p:cxnSp>
        <p:nvCxnSpPr>
          <p:cNvPr id="12" name="Straight Arrow Connector 11"/>
          <p:cNvCxnSpPr/>
          <p:nvPr/>
        </p:nvCxnSpPr>
        <p:spPr>
          <a:xfrm>
            <a:off x="2983963" y="3352800"/>
            <a:ext cx="1293486"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65902" y="1408157"/>
            <a:ext cx="1211183" cy="523220"/>
          </a:xfrm>
          <a:prstGeom prst="rect">
            <a:avLst/>
          </a:prstGeom>
          <a:noFill/>
        </p:spPr>
        <p:txBody>
          <a:bodyPr wrap="square" rtlCol="0">
            <a:spAutoFit/>
          </a:bodyPr>
          <a:lstStyle/>
          <a:p>
            <a:r>
              <a:rPr lang="en-US" sz="2800" b="1" dirty="0" smtClean="0">
                <a:solidFill>
                  <a:srgbClr val="FF0000"/>
                </a:solidFill>
              </a:rPr>
              <a:t>+1.00</a:t>
            </a:r>
            <a:endParaRPr lang="en-US" sz="2800" b="1" dirty="0">
              <a:solidFill>
                <a:srgbClr val="FF0000"/>
              </a:solidFill>
            </a:endParaRPr>
          </a:p>
        </p:txBody>
      </p:sp>
      <p:sp>
        <p:nvSpPr>
          <p:cNvPr id="14" name="TextBox 13"/>
          <p:cNvSpPr txBox="1"/>
          <p:nvPr/>
        </p:nvSpPr>
        <p:spPr>
          <a:xfrm>
            <a:off x="2447934" y="1443692"/>
            <a:ext cx="1072058" cy="523220"/>
          </a:xfrm>
          <a:prstGeom prst="rect">
            <a:avLst/>
          </a:prstGeom>
          <a:noFill/>
        </p:spPr>
        <p:txBody>
          <a:bodyPr wrap="square" rtlCol="0">
            <a:spAutoFit/>
          </a:bodyPr>
          <a:lstStyle/>
          <a:p>
            <a:r>
              <a:rPr lang="en-US" sz="2800" b="1" dirty="0" smtClean="0">
                <a:solidFill>
                  <a:srgbClr val="FF0000"/>
                </a:solidFill>
              </a:rPr>
              <a:t>-1.00</a:t>
            </a:r>
            <a:endParaRPr lang="en-US" sz="2800" b="1" dirty="0">
              <a:solidFill>
                <a:srgbClr val="FF0000"/>
              </a:solidFill>
            </a:endParaRPr>
          </a:p>
        </p:txBody>
      </p:sp>
      <p:sp>
        <p:nvSpPr>
          <p:cNvPr id="15" name="TextBox 14"/>
          <p:cNvSpPr txBox="1"/>
          <p:nvPr/>
        </p:nvSpPr>
        <p:spPr>
          <a:xfrm>
            <a:off x="3038409" y="1752229"/>
            <a:ext cx="1433085" cy="523220"/>
          </a:xfrm>
          <a:prstGeom prst="rect">
            <a:avLst/>
          </a:prstGeom>
          <a:noFill/>
        </p:spPr>
        <p:txBody>
          <a:bodyPr wrap="square" rtlCol="0">
            <a:spAutoFit/>
          </a:bodyPr>
          <a:lstStyle/>
          <a:p>
            <a:r>
              <a:rPr lang="en-US" sz="2800" dirty="0"/>
              <a:t> </a:t>
            </a:r>
            <a:r>
              <a:rPr lang="en-US" sz="2800" b="1" dirty="0" smtClean="0">
                <a:solidFill>
                  <a:srgbClr val="FF0000"/>
                </a:solidFill>
              </a:rPr>
              <a:t>MEAN</a:t>
            </a:r>
            <a:endParaRPr lang="en-US" sz="2800" b="1" dirty="0">
              <a:solidFill>
                <a:srgbClr val="FF0000"/>
              </a:solidFill>
            </a:endParaRPr>
          </a:p>
        </p:txBody>
      </p:sp>
      <p:sp>
        <p:nvSpPr>
          <p:cNvPr id="32" name="Rectangle 3"/>
          <p:cNvSpPr>
            <a:spLocks noChangeArrowheads="1"/>
          </p:cNvSpPr>
          <p:nvPr>
            <p:custDataLst>
              <p:tags r:id="rId3"/>
            </p:custDataLst>
          </p:nvPr>
        </p:nvSpPr>
        <p:spPr bwMode="auto">
          <a:xfrm>
            <a:off x="5402849" y="1608829"/>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609600" indent="-609600">
              <a:buFont typeface="Arial" pitchFamily="34" charset="0"/>
              <a:buChar char="•"/>
            </a:pPr>
            <a:r>
              <a:rPr lang="en-US" sz="2600" dirty="0" smtClean="0"/>
              <a:t>Students do better than 84% of students not in that initiative</a:t>
            </a:r>
          </a:p>
          <a:p>
            <a:endParaRPr lang="en-US" sz="2600" dirty="0" smtClean="0"/>
          </a:p>
          <a:p>
            <a:pPr marL="609600" indent="-609600">
              <a:buFont typeface="Arial" pitchFamily="34" charset="0"/>
              <a:buChar char="•"/>
            </a:pPr>
            <a:r>
              <a:rPr lang="en-US" sz="2600" dirty="0" smtClean="0"/>
              <a:t>Typically represent 2 years growth in one year</a:t>
            </a:r>
          </a:p>
        </p:txBody>
      </p:sp>
    </p:spTree>
    <p:extLst>
      <p:ext uri="{BB962C8B-B14F-4D97-AF65-F5344CB8AC3E}">
        <p14:creationId xmlns:p14="http://schemas.microsoft.com/office/powerpoint/2010/main" val="190916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custDataLst>
              <p:tags r:id="rId2"/>
            </p:custDataLst>
          </p:nvPr>
        </p:nvSpPr>
        <p:spPr>
          <a:xfrm>
            <a:off x="1376563" y="2600005"/>
            <a:ext cx="6668740" cy="66687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3"/>
            </p:custDataLst>
          </p:nvPr>
        </p:nvSpPr>
        <p:spPr>
          <a:xfrm>
            <a:off x="1301753" y="6062621"/>
            <a:ext cx="6847367" cy="3975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custDataLst>
              <p:tags r:id="rId4"/>
            </p:custDataLst>
          </p:nvPr>
        </p:nvSpPr>
        <p:spPr>
          <a:xfrm>
            <a:off x="507856" y="6068727"/>
            <a:ext cx="8534400" cy="923330"/>
          </a:xfrm>
          <a:prstGeom prst="rect">
            <a:avLst/>
          </a:prstGeom>
          <a:solidFill>
            <a:schemeClr val="bg1"/>
          </a:solidFill>
        </p:spPr>
        <p:txBody>
          <a:bodyPr wrap="square" rtlCol="0">
            <a:spAutoFit/>
          </a:bodyPr>
          <a:lstStyle/>
          <a:p>
            <a:pPr algn="ctr"/>
            <a:endParaRPr lang="en-US" sz="5400" dirty="0"/>
          </a:p>
        </p:txBody>
      </p:sp>
      <p:sp>
        <p:nvSpPr>
          <p:cNvPr id="38" name="TextBox 37"/>
          <p:cNvSpPr txBox="1"/>
          <p:nvPr>
            <p:custDataLst>
              <p:tags r:id="rId5"/>
            </p:custDataLst>
          </p:nvPr>
        </p:nvSpPr>
        <p:spPr>
          <a:xfrm>
            <a:off x="584056" y="5750702"/>
            <a:ext cx="838200" cy="523220"/>
          </a:xfrm>
          <a:prstGeom prst="rect">
            <a:avLst/>
          </a:prstGeom>
          <a:noFill/>
        </p:spPr>
        <p:txBody>
          <a:bodyPr wrap="square" rtlCol="0">
            <a:spAutoFit/>
          </a:bodyPr>
          <a:lstStyle/>
          <a:p>
            <a:pPr algn="ctr"/>
            <a:r>
              <a:rPr lang="en-US" sz="2800" dirty="0" smtClean="0"/>
              <a:t>-0.2</a:t>
            </a:r>
            <a:endParaRPr lang="en-US" sz="2800" dirty="0"/>
          </a:p>
        </p:txBody>
      </p:sp>
      <p:sp>
        <p:nvSpPr>
          <p:cNvPr id="39" name="TextBox 38"/>
          <p:cNvSpPr txBox="1"/>
          <p:nvPr>
            <p:custDataLst>
              <p:tags r:id="rId6"/>
            </p:custDataLst>
          </p:nvPr>
        </p:nvSpPr>
        <p:spPr>
          <a:xfrm>
            <a:off x="1084798" y="3948766"/>
            <a:ext cx="838200" cy="523220"/>
          </a:xfrm>
          <a:prstGeom prst="rect">
            <a:avLst/>
          </a:prstGeom>
          <a:noFill/>
        </p:spPr>
        <p:txBody>
          <a:bodyPr wrap="square" rtlCol="0">
            <a:spAutoFit/>
          </a:bodyPr>
          <a:lstStyle/>
          <a:p>
            <a:pPr algn="ctr"/>
            <a:r>
              <a:rPr lang="en-US" sz="2800" dirty="0" smtClean="0"/>
              <a:t>0.0</a:t>
            </a:r>
            <a:endParaRPr lang="en-US" sz="2800" dirty="0"/>
          </a:p>
        </p:txBody>
      </p:sp>
      <p:sp>
        <p:nvSpPr>
          <p:cNvPr id="41" name="TextBox 40"/>
          <p:cNvSpPr txBox="1"/>
          <p:nvPr>
            <p:custDataLst>
              <p:tags r:id="rId7"/>
            </p:custDataLst>
          </p:nvPr>
        </p:nvSpPr>
        <p:spPr>
          <a:xfrm rot="17166523">
            <a:off x="-69721" y="4590253"/>
            <a:ext cx="1287066" cy="400110"/>
          </a:xfrm>
          <a:prstGeom prst="rect">
            <a:avLst/>
          </a:prstGeom>
          <a:noFill/>
        </p:spPr>
        <p:txBody>
          <a:bodyPr wrap="square" rtlCol="0">
            <a:spAutoFit/>
          </a:bodyPr>
          <a:lstStyle/>
          <a:p>
            <a:r>
              <a:rPr lang="en-US" sz="2000" dirty="0" smtClean="0">
                <a:solidFill>
                  <a:srgbClr val="FF0000"/>
                </a:solidFill>
              </a:rPr>
              <a:t>Negative</a:t>
            </a:r>
            <a:endParaRPr lang="en-US" dirty="0">
              <a:solidFill>
                <a:srgbClr val="FF0000"/>
              </a:solidFill>
            </a:endParaRPr>
          </a:p>
        </p:txBody>
      </p:sp>
      <p:sp>
        <p:nvSpPr>
          <p:cNvPr id="42" name="Oval 41"/>
          <p:cNvSpPr/>
          <p:nvPr>
            <p:custDataLst>
              <p:tags r:id="rId8"/>
            </p:custDataLst>
          </p:nvPr>
        </p:nvSpPr>
        <p:spPr>
          <a:xfrm>
            <a:off x="631520" y="1830535"/>
            <a:ext cx="8207680" cy="8207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custDataLst>
              <p:tags r:id="rId9"/>
            </p:custDataLst>
          </p:nvPr>
        </p:nvSpPr>
        <p:spPr>
          <a:xfrm>
            <a:off x="138202" y="6175116"/>
            <a:ext cx="8751654" cy="738664"/>
          </a:xfrm>
          <a:prstGeom prst="rect">
            <a:avLst/>
          </a:prstGeom>
          <a:solidFill>
            <a:schemeClr val="bg1"/>
          </a:solidFill>
        </p:spPr>
        <p:txBody>
          <a:bodyPr wrap="square" rtlCol="0">
            <a:spAutoFit/>
          </a:bodyPr>
          <a:lstStyle/>
          <a:p>
            <a:pPr algn="r"/>
            <a:r>
              <a:rPr lang="en-US" sz="1400" dirty="0" smtClean="0"/>
              <a:t>© John Hattie</a:t>
            </a:r>
          </a:p>
          <a:p>
            <a:pPr algn="r"/>
            <a:r>
              <a:rPr lang="en-US" sz="1400" i="1" dirty="0" smtClean="0"/>
              <a:t>Visible Learning</a:t>
            </a:r>
          </a:p>
          <a:p>
            <a:pPr algn="r"/>
            <a:endParaRPr lang="en-US" sz="1400" i="1" dirty="0"/>
          </a:p>
        </p:txBody>
      </p:sp>
      <p:sp>
        <p:nvSpPr>
          <p:cNvPr id="44" name="TextBox 43"/>
          <p:cNvSpPr txBox="1"/>
          <p:nvPr>
            <p:custDataLst>
              <p:tags r:id="rId10"/>
            </p:custDataLst>
          </p:nvPr>
        </p:nvSpPr>
        <p:spPr>
          <a:xfrm>
            <a:off x="2184256" y="2563356"/>
            <a:ext cx="1062897" cy="523220"/>
          </a:xfrm>
          <a:prstGeom prst="rect">
            <a:avLst/>
          </a:prstGeom>
          <a:noFill/>
        </p:spPr>
        <p:txBody>
          <a:bodyPr wrap="square" rtlCol="0">
            <a:spAutoFit/>
          </a:bodyPr>
          <a:lstStyle/>
          <a:p>
            <a:pPr algn="ctr"/>
            <a:r>
              <a:rPr lang="en-US" sz="2800" dirty="0" smtClean="0"/>
              <a:t>0.15</a:t>
            </a:r>
            <a:endParaRPr lang="en-US" sz="2800" dirty="0"/>
          </a:p>
        </p:txBody>
      </p:sp>
      <p:sp>
        <p:nvSpPr>
          <p:cNvPr id="47" name="TextBox 46"/>
          <p:cNvSpPr txBox="1"/>
          <p:nvPr>
            <p:custDataLst>
              <p:tags r:id="rId11"/>
            </p:custDataLst>
          </p:nvPr>
        </p:nvSpPr>
        <p:spPr>
          <a:xfrm rot="18794767">
            <a:off x="908153" y="2769706"/>
            <a:ext cx="1287066" cy="400110"/>
          </a:xfrm>
          <a:prstGeom prst="rect">
            <a:avLst/>
          </a:prstGeom>
          <a:noFill/>
        </p:spPr>
        <p:txBody>
          <a:bodyPr wrap="square" rtlCol="0">
            <a:spAutoFit/>
          </a:bodyPr>
          <a:lstStyle/>
          <a:p>
            <a:pPr algn="ctr"/>
            <a:r>
              <a:rPr lang="en-US" sz="2000" dirty="0" smtClean="0">
                <a:solidFill>
                  <a:srgbClr val="00B050"/>
                </a:solidFill>
              </a:rPr>
              <a:t>Low</a:t>
            </a:r>
            <a:endParaRPr lang="en-US" dirty="0">
              <a:solidFill>
                <a:srgbClr val="00B050"/>
              </a:solidFill>
            </a:endParaRPr>
          </a:p>
        </p:txBody>
      </p:sp>
      <p:sp>
        <p:nvSpPr>
          <p:cNvPr id="50" name="TextBox 49"/>
          <p:cNvSpPr txBox="1"/>
          <p:nvPr>
            <p:custDataLst>
              <p:tags r:id="rId12"/>
            </p:custDataLst>
          </p:nvPr>
        </p:nvSpPr>
        <p:spPr>
          <a:xfrm>
            <a:off x="4165456" y="2069033"/>
            <a:ext cx="838200" cy="523220"/>
          </a:xfrm>
          <a:prstGeom prst="rect">
            <a:avLst/>
          </a:prstGeom>
          <a:noFill/>
        </p:spPr>
        <p:txBody>
          <a:bodyPr wrap="square" rtlCol="0">
            <a:spAutoFit/>
          </a:bodyPr>
          <a:lstStyle/>
          <a:p>
            <a:pPr algn="ctr"/>
            <a:r>
              <a:rPr lang="en-US" sz="2800" dirty="0" smtClean="0"/>
              <a:t>0.4</a:t>
            </a:r>
            <a:endParaRPr lang="en-US" sz="2800" dirty="0"/>
          </a:p>
        </p:txBody>
      </p:sp>
      <p:sp>
        <p:nvSpPr>
          <p:cNvPr id="51" name="TextBox 50"/>
          <p:cNvSpPr txBox="1"/>
          <p:nvPr>
            <p:custDataLst>
              <p:tags r:id="rId13"/>
            </p:custDataLst>
          </p:nvPr>
        </p:nvSpPr>
        <p:spPr>
          <a:xfrm>
            <a:off x="3593956" y="1356215"/>
            <a:ext cx="1981200" cy="400110"/>
          </a:xfrm>
          <a:prstGeom prst="rect">
            <a:avLst/>
          </a:prstGeom>
          <a:noFill/>
        </p:spPr>
        <p:txBody>
          <a:bodyPr wrap="square" rtlCol="0">
            <a:spAutoFit/>
          </a:bodyPr>
          <a:lstStyle/>
          <a:p>
            <a:pPr algn="ctr"/>
            <a:r>
              <a:rPr lang="en-US" sz="2000" dirty="0" smtClean="0">
                <a:solidFill>
                  <a:srgbClr val="B04700"/>
                </a:solidFill>
              </a:rPr>
              <a:t>Medium</a:t>
            </a:r>
            <a:endParaRPr lang="en-US" dirty="0">
              <a:solidFill>
                <a:srgbClr val="B04700"/>
              </a:solidFill>
            </a:endParaRPr>
          </a:p>
        </p:txBody>
      </p:sp>
      <p:sp>
        <p:nvSpPr>
          <p:cNvPr id="53" name="TextBox 52"/>
          <p:cNvSpPr txBox="1"/>
          <p:nvPr>
            <p:custDataLst>
              <p:tags r:id="rId14"/>
            </p:custDataLst>
          </p:nvPr>
        </p:nvSpPr>
        <p:spPr>
          <a:xfrm>
            <a:off x="8051656" y="5763756"/>
            <a:ext cx="838200" cy="523220"/>
          </a:xfrm>
          <a:prstGeom prst="rect">
            <a:avLst/>
          </a:prstGeom>
          <a:noFill/>
        </p:spPr>
        <p:txBody>
          <a:bodyPr wrap="square" rtlCol="0">
            <a:spAutoFit/>
          </a:bodyPr>
          <a:lstStyle/>
          <a:p>
            <a:pPr algn="ctr"/>
            <a:r>
              <a:rPr lang="en-US" sz="2800" dirty="0" smtClean="0"/>
              <a:t>1.2</a:t>
            </a:r>
            <a:endParaRPr lang="en-US" sz="2800" dirty="0"/>
          </a:p>
        </p:txBody>
      </p:sp>
      <p:sp>
        <p:nvSpPr>
          <p:cNvPr id="54" name="TextBox 53"/>
          <p:cNvSpPr txBox="1"/>
          <p:nvPr>
            <p:custDataLst>
              <p:tags r:id="rId15"/>
            </p:custDataLst>
          </p:nvPr>
        </p:nvSpPr>
        <p:spPr>
          <a:xfrm rot="3179846">
            <a:off x="7421800" y="3053545"/>
            <a:ext cx="1287066" cy="400110"/>
          </a:xfrm>
          <a:prstGeom prst="rect">
            <a:avLst/>
          </a:prstGeom>
          <a:noFill/>
        </p:spPr>
        <p:txBody>
          <a:bodyPr wrap="square" rtlCol="0">
            <a:spAutoFit/>
          </a:bodyPr>
          <a:lstStyle/>
          <a:p>
            <a:pPr algn="ctr"/>
            <a:r>
              <a:rPr lang="en-US" sz="2000" dirty="0" smtClean="0">
                <a:solidFill>
                  <a:srgbClr val="0070C0"/>
                </a:solidFill>
              </a:rPr>
              <a:t>High</a:t>
            </a:r>
            <a:endParaRPr lang="en-US" dirty="0">
              <a:solidFill>
                <a:srgbClr val="0070C0"/>
              </a:solidFill>
            </a:endParaRPr>
          </a:p>
        </p:txBody>
      </p:sp>
      <p:sp>
        <p:nvSpPr>
          <p:cNvPr id="23" name="Pie 22"/>
          <p:cNvSpPr/>
          <p:nvPr>
            <p:custDataLst>
              <p:tags r:id="rId16"/>
            </p:custDataLst>
          </p:nvPr>
        </p:nvSpPr>
        <p:spPr>
          <a:xfrm rot="20223546">
            <a:off x="1281679" y="2620699"/>
            <a:ext cx="6887514" cy="6783226"/>
          </a:xfrm>
          <a:prstGeom prst="pie">
            <a:avLst>
              <a:gd name="adj1" fmla="val 12156027"/>
              <a:gd name="adj2" fmla="val 1401148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custDataLst>
              <p:tags r:id="rId17"/>
            </p:custDataLst>
          </p:nvPr>
        </p:nvSpPr>
        <p:spPr>
          <a:xfrm>
            <a:off x="1193656" y="5469136"/>
            <a:ext cx="2895600" cy="523220"/>
          </a:xfrm>
          <a:prstGeom prst="rect">
            <a:avLst/>
          </a:prstGeom>
          <a:noFill/>
        </p:spPr>
        <p:txBody>
          <a:bodyPr wrap="square" rtlCol="0">
            <a:spAutoFit/>
          </a:bodyPr>
          <a:lstStyle/>
          <a:p>
            <a:pPr algn="ctr"/>
            <a:r>
              <a:rPr lang="en-US" sz="2800" dirty="0" smtClean="0"/>
              <a:t>Reverse Effects</a:t>
            </a:r>
            <a:endParaRPr lang="en-US" sz="2800" dirty="0"/>
          </a:p>
        </p:txBody>
      </p:sp>
      <p:sp>
        <p:nvSpPr>
          <p:cNvPr id="27" name="Pie 26"/>
          <p:cNvSpPr/>
          <p:nvPr>
            <p:custDataLst>
              <p:tags r:id="rId18"/>
            </p:custDataLst>
          </p:nvPr>
        </p:nvSpPr>
        <p:spPr>
          <a:xfrm rot="486842">
            <a:off x="1310394" y="2620699"/>
            <a:ext cx="6887514" cy="6783226"/>
          </a:xfrm>
          <a:prstGeom prst="pie">
            <a:avLst>
              <a:gd name="adj1" fmla="val 12116907"/>
              <a:gd name="adj2" fmla="val 137203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e 28"/>
          <p:cNvSpPr/>
          <p:nvPr>
            <p:custDataLst>
              <p:tags r:id="rId19"/>
            </p:custDataLst>
          </p:nvPr>
        </p:nvSpPr>
        <p:spPr>
          <a:xfrm rot="2376212">
            <a:off x="1310394" y="2620699"/>
            <a:ext cx="6887514" cy="6783226"/>
          </a:xfrm>
          <a:prstGeom prst="pie">
            <a:avLst>
              <a:gd name="adj1" fmla="val 11835308"/>
              <a:gd name="adj2" fmla="val 1364523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custDataLst>
              <p:tags r:id="rId20"/>
            </p:custDataLst>
          </p:nvPr>
        </p:nvSpPr>
        <p:spPr>
          <a:xfrm rot="2640000">
            <a:off x="1848059" y="4092215"/>
            <a:ext cx="2590801" cy="830997"/>
          </a:xfrm>
          <a:prstGeom prst="rect">
            <a:avLst/>
          </a:prstGeom>
          <a:noFill/>
        </p:spPr>
        <p:txBody>
          <a:bodyPr wrap="square" rtlCol="0">
            <a:spAutoFit/>
          </a:bodyPr>
          <a:lstStyle/>
          <a:p>
            <a:pPr algn="ctr"/>
            <a:r>
              <a:rPr lang="en-US" sz="2400" dirty="0" smtClean="0"/>
              <a:t>Developmental</a:t>
            </a:r>
          </a:p>
          <a:p>
            <a:pPr algn="ctr"/>
            <a:r>
              <a:rPr lang="en-US" sz="2400" dirty="0" smtClean="0"/>
              <a:t>Effects</a:t>
            </a:r>
            <a:endParaRPr lang="en-US" sz="2400" dirty="0"/>
          </a:p>
        </p:txBody>
      </p:sp>
      <p:sp>
        <p:nvSpPr>
          <p:cNvPr id="30" name="TextBox 29"/>
          <p:cNvSpPr txBox="1"/>
          <p:nvPr>
            <p:custDataLst>
              <p:tags r:id="rId21"/>
            </p:custDataLst>
          </p:nvPr>
        </p:nvSpPr>
        <p:spPr>
          <a:xfrm rot="3720000">
            <a:off x="2137213" y="3757248"/>
            <a:ext cx="3729773" cy="523220"/>
          </a:xfrm>
          <a:prstGeom prst="rect">
            <a:avLst/>
          </a:prstGeom>
          <a:noFill/>
        </p:spPr>
        <p:txBody>
          <a:bodyPr wrap="square" rtlCol="0">
            <a:spAutoFit/>
          </a:bodyPr>
          <a:lstStyle/>
          <a:p>
            <a:pPr algn="ctr"/>
            <a:r>
              <a:rPr lang="en-US" sz="2800" dirty="0" smtClean="0"/>
              <a:t>Teacher Effects</a:t>
            </a:r>
            <a:endParaRPr lang="en-US" sz="2800" dirty="0"/>
          </a:p>
        </p:txBody>
      </p:sp>
      <p:sp>
        <p:nvSpPr>
          <p:cNvPr id="31" name="TextBox 30"/>
          <p:cNvSpPr txBox="1"/>
          <p:nvPr>
            <p:custDataLst>
              <p:tags r:id="rId22"/>
            </p:custDataLst>
          </p:nvPr>
        </p:nvSpPr>
        <p:spPr>
          <a:xfrm>
            <a:off x="6603856" y="2897335"/>
            <a:ext cx="838200" cy="523220"/>
          </a:xfrm>
          <a:prstGeom prst="rect">
            <a:avLst/>
          </a:prstGeom>
          <a:noFill/>
        </p:spPr>
        <p:txBody>
          <a:bodyPr wrap="square" rtlCol="0">
            <a:spAutoFit/>
          </a:bodyPr>
          <a:lstStyle/>
          <a:p>
            <a:pPr algn="ctr"/>
            <a:r>
              <a:rPr lang="en-US" sz="2800" dirty="0" smtClean="0"/>
              <a:t>0.7</a:t>
            </a:r>
            <a:endParaRPr lang="en-US" sz="2800" dirty="0"/>
          </a:p>
        </p:txBody>
      </p:sp>
      <p:sp>
        <p:nvSpPr>
          <p:cNvPr id="32" name="TextBox 31"/>
          <p:cNvSpPr txBox="1"/>
          <p:nvPr>
            <p:custDataLst>
              <p:tags r:id="rId23"/>
            </p:custDataLst>
          </p:nvPr>
        </p:nvSpPr>
        <p:spPr>
          <a:xfrm>
            <a:off x="7746856" y="4507715"/>
            <a:ext cx="838200" cy="523220"/>
          </a:xfrm>
          <a:prstGeom prst="rect">
            <a:avLst/>
          </a:prstGeom>
          <a:noFill/>
        </p:spPr>
        <p:txBody>
          <a:bodyPr wrap="square" rtlCol="0">
            <a:spAutoFit/>
          </a:bodyPr>
          <a:lstStyle/>
          <a:p>
            <a:pPr algn="ctr"/>
            <a:r>
              <a:rPr lang="en-US" sz="2800" dirty="0" smtClean="0"/>
              <a:t>1.0</a:t>
            </a:r>
            <a:endParaRPr lang="en-US" sz="2800" dirty="0"/>
          </a:p>
        </p:txBody>
      </p:sp>
      <p:sp>
        <p:nvSpPr>
          <p:cNvPr id="36" name="TextBox 35"/>
          <p:cNvSpPr txBox="1"/>
          <p:nvPr>
            <p:custDataLst>
              <p:tags r:id="rId24"/>
            </p:custDataLst>
          </p:nvPr>
        </p:nvSpPr>
        <p:spPr>
          <a:xfrm>
            <a:off x="4851255" y="3735535"/>
            <a:ext cx="2209801" cy="954107"/>
          </a:xfrm>
          <a:prstGeom prst="rect">
            <a:avLst/>
          </a:prstGeom>
          <a:noFill/>
        </p:spPr>
        <p:txBody>
          <a:bodyPr wrap="square" rtlCol="0">
            <a:spAutoFit/>
          </a:bodyPr>
          <a:lstStyle/>
          <a:p>
            <a:pPr algn="ctr"/>
            <a:r>
              <a:rPr lang="en-US" sz="2800" dirty="0" smtClean="0">
                <a:solidFill>
                  <a:schemeClr val="bg1"/>
                </a:solidFill>
              </a:rPr>
              <a:t>Desired</a:t>
            </a:r>
          </a:p>
          <a:p>
            <a:pPr algn="ctr"/>
            <a:r>
              <a:rPr lang="en-US" sz="2800" dirty="0" smtClean="0">
                <a:solidFill>
                  <a:schemeClr val="bg1"/>
                </a:solidFill>
              </a:rPr>
              <a:t>Effects</a:t>
            </a:r>
            <a:endParaRPr lang="en-US" sz="2800" dirty="0">
              <a:solidFill>
                <a:schemeClr val="bg1"/>
              </a:solidFill>
            </a:endParaRPr>
          </a:p>
        </p:txBody>
      </p:sp>
      <p:sp>
        <p:nvSpPr>
          <p:cNvPr id="26" name="TextBox 25"/>
          <p:cNvSpPr txBox="1"/>
          <p:nvPr>
            <p:custDataLst>
              <p:tags r:id="rId25"/>
            </p:custDataLst>
          </p:nvPr>
        </p:nvSpPr>
        <p:spPr>
          <a:xfrm>
            <a:off x="-1078667" y="609283"/>
            <a:ext cx="9144000" cy="646331"/>
          </a:xfrm>
          <a:prstGeom prst="rect">
            <a:avLst/>
          </a:prstGeom>
          <a:noFill/>
        </p:spPr>
        <p:txBody>
          <a:bodyPr wrap="square" rtlCol="0">
            <a:spAutoFit/>
          </a:bodyPr>
          <a:lstStyle/>
          <a:p>
            <a:pPr algn="ctr"/>
            <a:r>
              <a:rPr lang="en-US" sz="3600" dirty="0" smtClean="0"/>
              <a:t>Hattie’s “Barometer of Influence”</a:t>
            </a:r>
            <a:endParaRPr lang="en-US" sz="3600" dirty="0"/>
          </a:p>
        </p:txBody>
      </p:sp>
      <p:cxnSp>
        <p:nvCxnSpPr>
          <p:cNvPr id="33" name="Straight Arrow Connector 32"/>
          <p:cNvCxnSpPr/>
          <p:nvPr>
            <p:custDataLst>
              <p:tags r:id="rId26"/>
            </p:custDataLst>
          </p:nvPr>
        </p:nvCxnSpPr>
        <p:spPr>
          <a:xfrm flipH="1" flipV="1">
            <a:off x="4584556" y="2592253"/>
            <a:ext cx="101744" cy="3433114"/>
          </a:xfrm>
          <a:prstGeom prst="straightConnector1">
            <a:avLst/>
          </a:prstGeom>
          <a:ln w="1905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710715" y="874930"/>
            <a:ext cx="2165916" cy="1766180"/>
            <a:chOff x="6710715" y="874930"/>
            <a:chExt cx="2165916" cy="1766180"/>
          </a:xfrm>
        </p:grpSpPr>
        <p:pic>
          <p:nvPicPr>
            <p:cNvPr id="2050"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828321" y="874930"/>
              <a:ext cx="1784089" cy="67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10715" y="1356215"/>
              <a:ext cx="2019300" cy="523220"/>
            </a:xfrm>
            <a:prstGeom prst="rect">
              <a:avLst/>
            </a:prstGeom>
            <a:noFill/>
          </p:spPr>
          <p:txBody>
            <a:bodyPr wrap="square" rtlCol="0">
              <a:spAutoFit/>
            </a:bodyPr>
            <a:lstStyle/>
            <a:p>
              <a:pPr algn="ctr"/>
              <a:r>
                <a:rPr lang="en-US" sz="2800" b="1" dirty="0" smtClean="0">
                  <a:solidFill>
                    <a:srgbClr val="FF0000"/>
                  </a:solidFill>
                </a:rPr>
                <a:t>Hinge Point</a:t>
              </a:r>
            </a:p>
          </p:txBody>
        </p:sp>
        <p:sp>
          <p:nvSpPr>
            <p:cNvPr id="37" name="TextBox 36"/>
            <p:cNvSpPr txBox="1"/>
            <p:nvPr/>
          </p:nvSpPr>
          <p:spPr>
            <a:xfrm>
              <a:off x="6857331" y="2117890"/>
              <a:ext cx="2019300" cy="523220"/>
            </a:xfrm>
            <a:prstGeom prst="rect">
              <a:avLst/>
            </a:prstGeom>
            <a:noFill/>
          </p:spPr>
          <p:txBody>
            <a:bodyPr wrap="square" rtlCol="0">
              <a:spAutoFit/>
            </a:bodyPr>
            <a:lstStyle/>
            <a:p>
              <a:pPr algn="ctr"/>
              <a:r>
                <a:rPr lang="en-US" sz="2800" dirty="0" err="1" smtClean="0"/>
                <a:t>hp</a:t>
              </a:r>
              <a:r>
                <a:rPr lang="en-US" sz="2800" dirty="0" smtClean="0"/>
                <a:t>= 0.40</a:t>
              </a:r>
              <a:endParaRPr lang="en-US" sz="2800" dirty="0"/>
            </a:p>
          </p:txBody>
        </p:sp>
      </p:grpSp>
      <p:sp>
        <p:nvSpPr>
          <p:cNvPr id="9" name="Oval 8"/>
          <p:cNvSpPr/>
          <p:nvPr/>
        </p:nvSpPr>
        <p:spPr>
          <a:xfrm>
            <a:off x="4165456" y="2069033"/>
            <a:ext cx="838200" cy="494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7"/>
          </p:cNvCxnSpPr>
          <p:nvPr/>
        </p:nvCxnSpPr>
        <p:spPr>
          <a:xfrm flipV="1">
            <a:off x="4880904" y="1617825"/>
            <a:ext cx="1947417" cy="523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8567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2000"/>
                                        <p:tgtEl>
                                          <p:spTgt spid="4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7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2000"/>
                                        <p:tgtEl>
                                          <p:spTgt spid="41"/>
                                        </p:tgtEl>
                                      </p:cBhvr>
                                    </p:animEffec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1000"/>
                            </p:stCondLst>
                            <p:childTnLst>
                              <p:par>
                                <p:cTn id="62" presetID="22" presetClass="entr" presetSubtype="4"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3"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strips(upRight)">
                                      <p:cBhvr>
                                        <p:cTn id="79" dur="1000"/>
                                        <p:tgtEl>
                                          <p:spTgt spid="33"/>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heel(1)">
                                      <p:cBhvr>
                                        <p:cTn id="82" dur="2000"/>
                                        <p:tgtEl>
                                          <p:spTgt spid="9"/>
                                        </p:tgtEl>
                                      </p:cBhvr>
                                    </p:animEffect>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childTnLst>
                          </p:cTn>
                        </p:par>
                        <p:par>
                          <p:cTn id="87" fill="hold">
                            <p:stCondLst>
                              <p:cond delay="2500"/>
                            </p:stCondLst>
                            <p:childTnLst>
                              <p:par>
                                <p:cTn id="88" presetID="22" presetClass="entr" presetSubtype="8" fill="hold"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p:bldP spid="39" grpId="0"/>
      <p:bldP spid="41" grpId="0"/>
      <p:bldP spid="42" grpId="0" animBg="1"/>
      <p:bldP spid="44" grpId="0"/>
      <p:bldP spid="47" grpId="0"/>
      <p:bldP spid="50" grpId="0"/>
      <p:bldP spid="51" grpId="0"/>
      <p:bldP spid="53" grpId="0"/>
      <p:bldP spid="54" grpId="0"/>
      <p:bldP spid="23" grpId="0" animBg="1"/>
      <p:bldP spid="25" grpId="0"/>
      <p:bldP spid="27" grpId="0" animBg="1"/>
      <p:bldP spid="29" grpId="0" animBg="1"/>
      <p:bldP spid="28" grpId="0"/>
      <p:bldP spid="30" grpId="0"/>
      <p:bldP spid="31" grpId="0"/>
      <p:bldP spid="32" grpId="0"/>
      <p:bldP spid="36"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lcome Back Kot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2612" y="1775199"/>
            <a:ext cx="609600" cy="609600"/>
          </a:xfrm>
          <a:prstGeom prst="rect">
            <a:avLst/>
          </a:prstGeom>
        </p:spPr>
      </p:pic>
      <p:pic>
        <p:nvPicPr>
          <p:cNvPr id="3" name="Porky Pig - Thats All Folks.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41692" y="1485900"/>
            <a:ext cx="609600" cy="609600"/>
          </a:xfrm>
          <a:prstGeom prst="rect">
            <a:avLst/>
          </a:prstGeom>
        </p:spPr>
      </p:pic>
      <p:pic>
        <p:nvPicPr>
          <p:cNvPr id="1028" name="Picture 4" descr="http://captainchas.com/wp-content/uploads/2012/05/exercise-cliparthappyfac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2491" y="1129352"/>
            <a:ext cx="2438401" cy="1544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388" y="693420"/>
            <a:ext cx="8229600" cy="1143000"/>
          </a:xfrm>
        </p:spPr>
        <p:txBody>
          <a:bodyPr/>
          <a:lstStyle/>
          <a:p>
            <a:r>
              <a:rPr lang="en-US" dirty="0" smtClean="0">
                <a:solidFill>
                  <a:srgbClr val="FF0000"/>
                </a:solidFill>
              </a:rPr>
              <a:t>Make an Educated Guess</a:t>
            </a:r>
            <a:endParaRPr lang="en-US" dirty="0">
              <a:solidFill>
                <a:srgbClr val="FF0000"/>
              </a:solidFill>
            </a:endParaRPr>
          </a:p>
        </p:txBody>
      </p:sp>
      <p:sp>
        <p:nvSpPr>
          <p:cNvPr id="6" name="Tekstboks 12"/>
          <p:cNvSpPr txBox="1">
            <a:spLocks noChangeArrowheads="1"/>
          </p:cNvSpPr>
          <p:nvPr/>
        </p:nvSpPr>
        <p:spPr bwMode="auto">
          <a:xfrm>
            <a:off x="457200" y="1901725"/>
            <a:ext cx="8098350" cy="3785652"/>
          </a:xfrm>
          <a:prstGeom prst="rect">
            <a:avLst/>
          </a:prstGeom>
          <a:noFill/>
          <a:ln w="9525">
            <a:noFill/>
            <a:miter lim="800000"/>
            <a:headEnd/>
            <a:tailEnd/>
          </a:ln>
        </p:spPr>
        <p:txBody>
          <a:bodyPr wrap="square">
            <a:spAutoFit/>
          </a:bodyPr>
          <a:lstStyle/>
          <a:p>
            <a:r>
              <a:rPr lang="en-US" sz="4000" dirty="0" smtClean="0">
                <a:solidFill>
                  <a:srgbClr val="0070C0"/>
                </a:solidFill>
              </a:rPr>
              <a:t>Work alone, with a partner,                    or as a small group to               determine the “Barometer” placement – high, medium, or low - of the practices listed on the act</a:t>
            </a:r>
            <a:r>
              <a:rPr lang="en-US" sz="4000" dirty="0">
                <a:solidFill>
                  <a:srgbClr val="0070C0"/>
                </a:solidFill>
              </a:rPr>
              <a:t>ivity </a:t>
            </a:r>
            <a:r>
              <a:rPr lang="en-US" sz="4000" dirty="0" smtClean="0">
                <a:solidFill>
                  <a:srgbClr val="0070C0"/>
                </a:solidFill>
              </a:rPr>
              <a:t>sheet.</a:t>
            </a:r>
            <a:endParaRPr lang="da-DK" sz="2800" dirty="0">
              <a:solidFill>
                <a:srgbClr val="0070C0"/>
              </a:solidFill>
            </a:endParaRPr>
          </a:p>
        </p:txBody>
      </p:sp>
    </p:spTree>
    <p:extLst>
      <p:ext uri="{BB962C8B-B14F-4D97-AF65-F5344CB8AC3E}">
        <p14:creationId xmlns:p14="http://schemas.microsoft.com/office/powerpoint/2010/main" val="200057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92" y="453925"/>
            <a:ext cx="8229600" cy="1143000"/>
          </a:xfrm>
        </p:spPr>
        <p:txBody>
          <a:bodyPr/>
          <a:lstStyle/>
          <a:p>
            <a:r>
              <a:rPr lang="en-US" dirty="0" smtClean="0">
                <a:solidFill>
                  <a:srgbClr val="FF0000"/>
                </a:solidFill>
              </a:rPr>
              <a:t>Make an Educated Guess</a:t>
            </a:r>
            <a:endParaRPr lang="en-US" dirty="0">
              <a:solidFill>
                <a:srgbClr val="FF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58243494"/>
              </p:ext>
            </p:extLst>
          </p:nvPr>
        </p:nvGraphicFramePr>
        <p:xfrm>
          <a:off x="1295400" y="2286000"/>
          <a:ext cx="6400800" cy="2324622"/>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0000"/>
                    </a:ext>
                  </a:extLst>
                </a:gridCol>
                <a:gridCol w="3840480">
                  <a:extLst>
                    <a:ext uri="{9D8B030D-6E8A-4147-A177-3AD203B41FA5}">
                      <a16:colId xmlns:a16="http://schemas.microsoft.com/office/drawing/2014/main" val="20001"/>
                    </a:ext>
                  </a:extLst>
                </a:gridCol>
              </a:tblGrid>
              <a:tr h="774874">
                <a:tc>
                  <a:txBody>
                    <a:bodyPr/>
                    <a:lstStyle/>
                    <a:p>
                      <a:r>
                        <a:rPr lang="en-US" sz="3600" dirty="0" smtClean="0"/>
                        <a:t>HIGH</a:t>
                      </a:r>
                      <a:endParaRPr lang="en-US" sz="3600" dirty="0"/>
                    </a:p>
                  </a:txBody>
                  <a:tcPr>
                    <a:solidFill>
                      <a:srgbClr val="00B050"/>
                    </a:solidFill>
                  </a:tcPr>
                </a:tc>
                <a:tc>
                  <a:txBody>
                    <a:bodyPr/>
                    <a:lstStyle/>
                    <a:p>
                      <a:pPr algn="ctr"/>
                      <a:r>
                        <a:rPr lang="en-US" sz="3200" dirty="0" smtClean="0"/>
                        <a:t>0.60 or higher</a:t>
                      </a:r>
                      <a:endParaRPr lang="en-US" sz="3200" dirty="0"/>
                    </a:p>
                  </a:txBody>
                  <a:tcPr>
                    <a:solidFill>
                      <a:srgbClr val="00B050"/>
                    </a:solidFill>
                  </a:tcPr>
                </a:tc>
                <a:extLst>
                  <a:ext uri="{0D108BD9-81ED-4DB2-BD59-A6C34878D82A}">
                    <a16:rowId xmlns:a16="http://schemas.microsoft.com/office/drawing/2014/main" val="10000"/>
                  </a:ext>
                </a:extLst>
              </a:tr>
              <a:tr h="774874">
                <a:tc>
                  <a:txBody>
                    <a:bodyPr/>
                    <a:lstStyle/>
                    <a:p>
                      <a:r>
                        <a:rPr lang="en-US" sz="3600" dirty="0" smtClean="0">
                          <a:solidFill>
                            <a:srgbClr val="0070C0"/>
                          </a:solidFill>
                        </a:rPr>
                        <a:t>MEDIUM</a:t>
                      </a:r>
                      <a:endParaRPr lang="en-US" sz="3600" dirty="0">
                        <a:solidFill>
                          <a:srgbClr val="0070C0"/>
                        </a:solidFill>
                      </a:endParaRPr>
                    </a:p>
                  </a:txBody>
                  <a:tcPr>
                    <a:solidFill>
                      <a:srgbClr val="FFFF00"/>
                    </a:solidFill>
                  </a:tcPr>
                </a:tc>
                <a:tc>
                  <a:txBody>
                    <a:bodyPr/>
                    <a:lstStyle/>
                    <a:p>
                      <a:pPr algn="ctr"/>
                      <a:r>
                        <a:rPr lang="en-US" sz="3200" dirty="0" smtClean="0">
                          <a:solidFill>
                            <a:srgbClr val="0070C0"/>
                          </a:solidFill>
                        </a:rPr>
                        <a:t>0.40 - 0.59</a:t>
                      </a:r>
                      <a:endParaRPr lang="en-US" sz="3200" dirty="0">
                        <a:solidFill>
                          <a:srgbClr val="0070C0"/>
                        </a:solidFill>
                      </a:endParaRPr>
                    </a:p>
                  </a:txBody>
                  <a:tcPr>
                    <a:solidFill>
                      <a:srgbClr val="FFFF00"/>
                    </a:solidFill>
                  </a:tcPr>
                </a:tc>
                <a:extLst>
                  <a:ext uri="{0D108BD9-81ED-4DB2-BD59-A6C34878D82A}">
                    <a16:rowId xmlns:a16="http://schemas.microsoft.com/office/drawing/2014/main" val="10001"/>
                  </a:ext>
                </a:extLst>
              </a:tr>
              <a:tr h="774874">
                <a:tc>
                  <a:txBody>
                    <a:bodyPr/>
                    <a:lstStyle/>
                    <a:p>
                      <a:r>
                        <a:rPr lang="en-US" sz="3600" dirty="0" smtClean="0">
                          <a:solidFill>
                            <a:schemeClr val="bg1"/>
                          </a:solidFill>
                        </a:rPr>
                        <a:t>LOW</a:t>
                      </a:r>
                      <a:endParaRPr lang="en-US" sz="3600" dirty="0">
                        <a:solidFill>
                          <a:schemeClr val="bg1"/>
                        </a:solidFill>
                      </a:endParaRPr>
                    </a:p>
                  </a:txBody>
                  <a:tcPr>
                    <a:solidFill>
                      <a:srgbClr val="FF0000"/>
                    </a:solidFill>
                  </a:tcPr>
                </a:tc>
                <a:tc>
                  <a:txBody>
                    <a:bodyPr/>
                    <a:lstStyle/>
                    <a:p>
                      <a:pPr algn="ctr"/>
                      <a:r>
                        <a:rPr lang="en-US" sz="3200" baseline="0" dirty="0" smtClean="0">
                          <a:solidFill>
                            <a:schemeClr val="bg1"/>
                          </a:solidFill>
                        </a:rPr>
                        <a:t>0.39 or lower</a:t>
                      </a:r>
                      <a:endParaRPr lang="en-US" sz="3200" dirty="0">
                        <a:solidFill>
                          <a:schemeClr val="bg1"/>
                        </a:solidFill>
                      </a:endParaRPr>
                    </a:p>
                  </a:txBody>
                  <a:tcPr>
                    <a:solidFill>
                      <a:srgbClr val="FF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516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Fist to Five Prediction</a:t>
            </a:r>
            <a:endParaRPr lang="en-US" dirty="0">
              <a:solidFill>
                <a:srgbClr val="FF0000"/>
              </a:solidFill>
            </a:endParaRPr>
          </a:p>
        </p:txBody>
      </p:sp>
      <p:graphicFrame>
        <p:nvGraphicFramePr>
          <p:cNvPr id="12" name="Diagram 11"/>
          <p:cNvGraphicFramePr/>
          <p:nvPr>
            <p:extLst/>
          </p:nvPr>
        </p:nvGraphicFramePr>
        <p:xfrm>
          <a:off x="2209800" y="1447800"/>
          <a:ext cx="7086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04800" y="1013460"/>
            <a:ext cx="2667000" cy="5016758"/>
          </a:xfrm>
          <a:prstGeom prst="rect">
            <a:avLst/>
          </a:prstGeom>
          <a:noFill/>
        </p:spPr>
        <p:txBody>
          <a:bodyPr wrap="square" rtlCol="0">
            <a:spAutoFit/>
          </a:bodyPr>
          <a:lstStyle/>
          <a:p>
            <a:r>
              <a:rPr lang="en-US" sz="4000" i="1" dirty="0" smtClean="0">
                <a:solidFill>
                  <a:srgbClr val="0070C0"/>
                </a:solidFill>
              </a:rPr>
              <a:t>Make a prediction of how successful you think you will be on this exercise.</a:t>
            </a:r>
            <a:endParaRPr lang="en-US" sz="4000" i="1" dirty="0">
              <a:solidFill>
                <a:srgbClr val="0070C0"/>
              </a:solidFill>
            </a:endParaRPr>
          </a:p>
        </p:txBody>
      </p:sp>
    </p:spTree>
    <p:extLst>
      <p:ext uri="{BB962C8B-B14F-4D97-AF65-F5344CB8AC3E}">
        <p14:creationId xmlns:p14="http://schemas.microsoft.com/office/powerpoint/2010/main" val="35826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92" y="453925"/>
            <a:ext cx="8229600" cy="1143000"/>
          </a:xfrm>
        </p:spPr>
        <p:txBody>
          <a:bodyPr/>
          <a:lstStyle/>
          <a:p>
            <a:r>
              <a:rPr lang="en-US" dirty="0" smtClean="0">
                <a:solidFill>
                  <a:srgbClr val="FF0000"/>
                </a:solidFill>
              </a:rPr>
              <a:t>Make an Educated Guess</a:t>
            </a:r>
            <a:endParaRPr lang="en-US" dirty="0">
              <a:solidFill>
                <a:srgbClr val="FF0000"/>
              </a:solidFill>
            </a:endParaRPr>
          </a:p>
        </p:txBody>
      </p:sp>
      <p:graphicFrame>
        <p:nvGraphicFramePr>
          <p:cNvPr id="5" name="Diagram 4"/>
          <p:cNvGraphicFramePr/>
          <p:nvPr>
            <p:extLst>
              <p:ext uri="{D42A27DB-BD31-4B8C-83A1-F6EECF244321}">
                <p14:modId xmlns:p14="http://schemas.microsoft.com/office/powerpoint/2010/main" val="354093515"/>
              </p:ext>
            </p:extLst>
          </p:nvPr>
        </p:nvGraphicFramePr>
        <p:xfrm>
          <a:off x="1066800" y="838200"/>
          <a:ext cx="6967891" cy="246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3.static-clubeo.com/uploads/jouquesrtc/Medias/imagesCAAMCINS__md8e2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3192" y="3276600"/>
            <a:ext cx="3906600" cy="264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0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childTnLst>
                                    <p:animEffect transition="out" filter="wipe(left)">
                                      <p:cBhvr>
                                        <p:cTn id="6" dur="285000"/>
                                        <p:tgtEl>
                                          <p:spTgt spid="5"/>
                                        </p:tgtEl>
                                      </p:cBhvr>
                                    </p:animEffect>
                                    <p:set>
                                      <p:cBhvr>
                                        <p:cTn id="7" dur="1" fill="hold">
                                          <p:stCondLst>
                                            <p:cond delay="284999"/>
                                          </p:stCondLst>
                                        </p:cTn>
                                        <p:tgtEl>
                                          <p:spTgt spid="5"/>
                                        </p:tgtEl>
                                        <p:attrNameLst>
                                          <p:attrName>style.visibility</p:attrName>
                                        </p:attrNameLst>
                                      </p:cBhvr>
                                      <p:to>
                                        <p:strVal val="hidden"/>
                                      </p:to>
                                    </p:set>
                                  </p:childTnLst>
                                </p:cTn>
                              </p:par>
                            </p:childTnLst>
                          </p:cTn>
                        </p:par>
                        <p:par>
                          <p:cTn id="8" fill="hold">
                            <p:stCondLst>
                              <p:cond delay="285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834762"/>
              </p:ext>
            </p:extLst>
          </p:nvPr>
        </p:nvGraphicFramePr>
        <p:xfrm>
          <a:off x="609600" y="1371600"/>
          <a:ext cx="7848600" cy="4088511"/>
        </p:xfrm>
        <a:graphic>
          <a:graphicData uri="http://schemas.openxmlformats.org/drawingml/2006/table">
            <a:tbl>
              <a:tblPr firstRow="1" firstCol="1" bandRow="1"/>
              <a:tblGrid>
                <a:gridCol w="541064">
                  <a:extLst>
                    <a:ext uri="{9D8B030D-6E8A-4147-A177-3AD203B41FA5}">
                      <a16:colId xmlns:a16="http://schemas.microsoft.com/office/drawing/2014/main" val="20000"/>
                    </a:ext>
                  </a:extLst>
                </a:gridCol>
                <a:gridCol w="2609835">
                  <a:extLst>
                    <a:ext uri="{9D8B030D-6E8A-4147-A177-3AD203B41FA5}">
                      <a16:colId xmlns:a16="http://schemas.microsoft.com/office/drawing/2014/main" val="20001"/>
                    </a:ext>
                  </a:extLst>
                </a:gridCol>
                <a:gridCol w="939541">
                  <a:extLst>
                    <a:ext uri="{9D8B030D-6E8A-4147-A177-3AD203B41FA5}">
                      <a16:colId xmlns:a16="http://schemas.microsoft.com/office/drawing/2014/main" val="20002"/>
                    </a:ext>
                  </a:extLst>
                </a:gridCol>
                <a:gridCol w="1879080">
                  <a:extLst>
                    <a:ext uri="{9D8B030D-6E8A-4147-A177-3AD203B41FA5}">
                      <a16:colId xmlns:a16="http://schemas.microsoft.com/office/drawing/2014/main" val="20003"/>
                    </a:ext>
                  </a:extLst>
                </a:gridCol>
                <a:gridCol w="1879080">
                  <a:extLst>
                    <a:ext uri="{9D8B030D-6E8A-4147-A177-3AD203B41FA5}">
                      <a16:colId xmlns:a16="http://schemas.microsoft.com/office/drawing/2014/main" val="20004"/>
                    </a:ext>
                  </a:extLst>
                </a:gridCol>
              </a:tblGrid>
              <a:tr h="221869">
                <a:tc>
                  <a:txBody>
                    <a:bodyPr/>
                    <a:lstStyle/>
                    <a:p>
                      <a:pPr marL="0" marR="0" algn="ctr">
                        <a:lnSpc>
                          <a:spcPct val="115000"/>
                        </a:lnSpc>
                        <a:spcBef>
                          <a:spcPts val="0"/>
                        </a:spcBef>
                        <a:spcAft>
                          <a:spcPts val="0"/>
                        </a:spcAft>
                      </a:pPr>
                      <a:r>
                        <a:rPr lang="en-US" sz="1050" b="1" dirty="0">
                          <a:effectLst/>
                          <a:latin typeface="Calibri"/>
                          <a:ea typeface="Calibri"/>
                          <a:cs typeface="Times New Roman"/>
                        </a:rPr>
                        <a:t>Time in Minutes</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a:ea typeface="Calibri"/>
                          <a:cs typeface="Times New Roman"/>
                        </a:rPr>
                        <a:t>Concept or Topic Addressed </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Calibri"/>
                          <a:cs typeface="Times New Roman"/>
                        </a:rPr>
                        <a:t>PPT Slide Numbers </a:t>
                      </a:r>
                      <a:endParaRPr lang="en-US" sz="105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Calibri"/>
                          <a:cs typeface="Times New Roman"/>
                        </a:rPr>
                        <a:t>Activities </a:t>
                      </a:r>
                      <a:endParaRPr lang="en-US" sz="105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a:ea typeface="Calibri"/>
                          <a:cs typeface="Times New Roman"/>
                        </a:rPr>
                        <a:t>Handouts or Materials Needed </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8151">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15 - 25</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dirty="0">
                          <a:effectLst/>
                          <a:latin typeface="Calibri"/>
                          <a:ea typeface="Calibri"/>
                          <a:cs typeface="Times New Roman"/>
                        </a:rPr>
                        <a:t>Welcome , Introductions and Overview</a:t>
                      </a:r>
                      <a:endParaRPr lang="en-US" sz="105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Mindset Activity</a:t>
                      </a:r>
                      <a:endParaRPr lang="en-US" sz="105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Norms/Working Agreements</a:t>
                      </a:r>
                      <a:endParaRPr lang="en-US" sz="105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Learning Objectives</a:t>
                      </a: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Essential Questions</a:t>
                      </a:r>
                      <a:endParaRPr lang="en-US" sz="105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Session </a:t>
                      </a:r>
                      <a:r>
                        <a:rPr lang="en-US" sz="1050" dirty="0">
                          <a:effectLst/>
                          <a:latin typeface="Calibri"/>
                          <a:ea typeface="Calibri"/>
                          <a:cs typeface="Times New Roman"/>
                        </a:rPr>
                        <a:t>at a Glance</a:t>
                      </a: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Connection </a:t>
                      </a:r>
                      <a:r>
                        <a:rPr lang="en-US" sz="1050" dirty="0">
                          <a:effectLst/>
                          <a:latin typeface="Calibri"/>
                          <a:ea typeface="Calibri"/>
                          <a:cs typeface="Times New Roman"/>
                        </a:rPr>
                        <a:t>to Teacher </a:t>
                      </a:r>
                      <a:r>
                        <a:rPr lang="en-US" sz="1050" dirty="0" smtClean="0">
                          <a:effectLst/>
                          <a:latin typeface="Calibri"/>
                          <a:ea typeface="Calibri"/>
                          <a:cs typeface="Times New Roman"/>
                        </a:rPr>
                        <a:t>Standards</a:t>
                      </a: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Interdependent</a:t>
                      </a:r>
                      <a:r>
                        <a:rPr lang="en-US" sz="1050" baseline="0" dirty="0" smtClean="0">
                          <a:effectLst/>
                          <a:latin typeface="Calibri"/>
                          <a:ea typeface="Calibri"/>
                          <a:cs typeface="Times New Roman"/>
                        </a:rPr>
                        <a:t> System (optional)</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8</a:t>
                      </a:r>
                    </a:p>
                    <a:p>
                      <a:pPr marL="0" marR="0" algn="ctr">
                        <a:lnSpc>
                          <a:spcPct val="115000"/>
                        </a:lnSpc>
                        <a:spcBef>
                          <a:spcPts val="0"/>
                        </a:spcBef>
                        <a:spcAft>
                          <a:spcPts val="0"/>
                        </a:spcAft>
                      </a:pPr>
                      <a:r>
                        <a:rPr lang="en-US" sz="1050" dirty="0" smtClean="0">
                          <a:effectLst/>
                          <a:latin typeface="Calibri"/>
                          <a:ea typeface="Calibri"/>
                          <a:cs typeface="Times New Roman"/>
                        </a:rPr>
                        <a:t>9</a:t>
                      </a:r>
                    </a:p>
                    <a:p>
                      <a:pPr marL="0" marR="0" algn="ctr">
                        <a:lnSpc>
                          <a:spcPct val="115000"/>
                        </a:lnSpc>
                        <a:spcBef>
                          <a:spcPts val="0"/>
                        </a:spcBef>
                        <a:spcAft>
                          <a:spcPts val="0"/>
                        </a:spcAft>
                      </a:pPr>
                      <a:r>
                        <a:rPr lang="en-US" sz="1050" dirty="0" smtClean="0">
                          <a:effectLst/>
                          <a:latin typeface="Calibri"/>
                          <a:ea typeface="Calibri"/>
                          <a:cs typeface="Times New Roman"/>
                        </a:rPr>
                        <a:t>10</a:t>
                      </a:r>
                    </a:p>
                    <a:p>
                      <a:pPr marL="0" marR="0" algn="ctr">
                        <a:lnSpc>
                          <a:spcPct val="115000"/>
                        </a:lnSpc>
                        <a:spcBef>
                          <a:spcPts val="0"/>
                        </a:spcBef>
                        <a:spcAft>
                          <a:spcPts val="0"/>
                        </a:spcAft>
                      </a:pPr>
                      <a:r>
                        <a:rPr lang="en-US" sz="1050" dirty="0" smtClean="0">
                          <a:effectLst/>
                          <a:latin typeface="Calibri"/>
                          <a:ea typeface="Calibri"/>
                          <a:cs typeface="Times New Roman"/>
                        </a:rPr>
                        <a:t>11</a:t>
                      </a:r>
                    </a:p>
                    <a:p>
                      <a:pPr marL="0" marR="0" algn="ctr">
                        <a:lnSpc>
                          <a:spcPct val="115000"/>
                        </a:lnSpc>
                        <a:spcBef>
                          <a:spcPts val="0"/>
                        </a:spcBef>
                        <a:spcAft>
                          <a:spcPts val="0"/>
                        </a:spcAft>
                      </a:pPr>
                      <a:r>
                        <a:rPr lang="en-US" sz="1050" dirty="0" smtClean="0">
                          <a:effectLst/>
                          <a:latin typeface="Calibri"/>
                          <a:ea typeface="Calibri"/>
                          <a:cs typeface="Times New Roman"/>
                        </a:rPr>
                        <a:t>12</a:t>
                      </a:r>
                    </a:p>
                    <a:p>
                      <a:pPr marL="0" marR="0" algn="ctr">
                        <a:lnSpc>
                          <a:spcPct val="115000"/>
                        </a:lnSpc>
                        <a:spcBef>
                          <a:spcPts val="0"/>
                        </a:spcBef>
                        <a:spcAft>
                          <a:spcPts val="0"/>
                        </a:spcAft>
                      </a:pPr>
                      <a:r>
                        <a:rPr lang="en-US" sz="1050" dirty="0" smtClean="0">
                          <a:effectLst/>
                          <a:latin typeface="Calibri"/>
                          <a:ea typeface="Calibri"/>
                          <a:cs typeface="Times New Roman"/>
                        </a:rPr>
                        <a:t>13-14</a:t>
                      </a:r>
                    </a:p>
                    <a:p>
                      <a:pPr marL="0" marR="0" algn="ctr">
                        <a:lnSpc>
                          <a:spcPct val="115000"/>
                        </a:lnSpc>
                        <a:spcBef>
                          <a:spcPts val="0"/>
                        </a:spcBef>
                        <a:spcAft>
                          <a:spcPts val="0"/>
                        </a:spcAft>
                      </a:pPr>
                      <a:r>
                        <a:rPr lang="en-US" sz="1050" dirty="0" smtClean="0">
                          <a:effectLst/>
                          <a:latin typeface="Calibri"/>
                          <a:ea typeface="Calibri"/>
                          <a:cs typeface="Times New Roman"/>
                        </a:rPr>
                        <a:t>15-18</a:t>
                      </a:r>
                    </a:p>
                    <a:p>
                      <a:pPr marL="0" marR="0" algn="ctr">
                        <a:lnSpc>
                          <a:spcPct val="115000"/>
                        </a:lnSpc>
                        <a:spcBef>
                          <a:spcPts val="0"/>
                        </a:spcBef>
                        <a:spcAft>
                          <a:spcPts val="0"/>
                        </a:spcAft>
                      </a:pPr>
                      <a:r>
                        <a:rPr lang="en-US" sz="1050" dirty="0" smtClean="0">
                          <a:effectLst/>
                          <a:latin typeface="Calibri"/>
                          <a:ea typeface="Calibri"/>
                          <a:cs typeface="Times New Roman"/>
                        </a:rPr>
                        <a:t>19</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smtClean="0">
                          <a:effectLst/>
                          <a:latin typeface="Calibri"/>
                          <a:ea typeface="Calibri"/>
                          <a:cs typeface="Times New Roman"/>
                        </a:rPr>
                        <a:t>“</a:t>
                      </a:r>
                      <a:r>
                        <a:rPr lang="en-US" sz="1050" i="1" dirty="0" smtClean="0">
                          <a:effectLst/>
                          <a:latin typeface="Calibri"/>
                          <a:ea typeface="Calibri"/>
                          <a:cs typeface="Times New Roman"/>
                        </a:rPr>
                        <a:t>Walk About –Talk About</a:t>
                      </a:r>
                      <a:r>
                        <a:rPr lang="en-US" sz="1050" dirty="0" smtClean="0">
                          <a:effectLst/>
                          <a:latin typeface="Calibri"/>
                          <a:ea typeface="Calibri"/>
                          <a:cs typeface="Times New Roman"/>
                        </a:rPr>
                        <a:t>” Activity to establish mindset and focus for the rest of the presentation – impact, teacher and student responsibility, </a:t>
                      </a:r>
                      <a:r>
                        <a:rPr lang="en-US" sz="1050" dirty="0" err="1" smtClean="0">
                          <a:effectLst/>
                          <a:latin typeface="Calibri"/>
                          <a:ea typeface="Calibri"/>
                          <a:cs typeface="Times New Roman"/>
                        </a:rPr>
                        <a:t>etc</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“Walk</a:t>
                      </a:r>
                      <a:r>
                        <a:rPr lang="en-US" sz="1050" baseline="0" dirty="0" smtClean="0">
                          <a:effectLst/>
                          <a:latin typeface="Calibri"/>
                          <a:ea typeface="Calibri"/>
                          <a:cs typeface="Times New Roman"/>
                        </a:rPr>
                        <a:t> and Talk” Activity Directions</a:t>
                      </a:r>
                    </a:p>
                    <a:p>
                      <a:pPr marL="0" marR="0" algn="ctr">
                        <a:lnSpc>
                          <a:spcPct val="115000"/>
                        </a:lnSpc>
                        <a:spcBef>
                          <a:spcPts val="0"/>
                        </a:spcBef>
                        <a:spcAft>
                          <a:spcPts val="0"/>
                        </a:spcAft>
                      </a:pPr>
                      <a:r>
                        <a:rPr lang="en-US" sz="1050" dirty="0" smtClean="0">
                          <a:effectLst/>
                          <a:latin typeface="Calibri"/>
                          <a:ea typeface="Calibri"/>
                          <a:cs typeface="Times New Roman"/>
                        </a:rPr>
                        <a:t>Hattie quote strips</a:t>
                      </a:r>
                    </a:p>
                    <a:p>
                      <a:pPr marL="0" marR="0" algn="ctr">
                        <a:lnSpc>
                          <a:spcPct val="115000"/>
                        </a:lnSpc>
                        <a:spcBef>
                          <a:spcPts val="0"/>
                        </a:spcBef>
                        <a:spcAft>
                          <a:spcPts val="0"/>
                        </a:spcAft>
                      </a:pPr>
                      <a:endParaRPr lang="en-US" sz="1050" dirty="0" smtClean="0">
                        <a:effectLst/>
                        <a:latin typeface="Calibri"/>
                        <a:ea typeface="Calibri"/>
                        <a:cs typeface="Times New Roman"/>
                      </a:endParaRPr>
                    </a:p>
                    <a:p>
                      <a:pPr marL="0" marR="0" algn="ctr">
                        <a:lnSpc>
                          <a:spcPct val="115000"/>
                        </a:lnSpc>
                        <a:spcBef>
                          <a:spcPts val="0"/>
                        </a:spcBef>
                        <a:spcAft>
                          <a:spcPts val="0"/>
                        </a:spcAft>
                      </a:pPr>
                      <a:r>
                        <a:rPr lang="en-US" sz="1050" dirty="0" smtClean="0">
                          <a:effectLst/>
                          <a:latin typeface="Calibri"/>
                          <a:ea typeface="Calibri"/>
                          <a:cs typeface="Times New Roman"/>
                        </a:rPr>
                        <a:t>Missouri Teacher Standards Document</a:t>
                      </a:r>
                    </a:p>
                    <a:p>
                      <a:pPr marL="0" marR="0" algn="ctr">
                        <a:lnSpc>
                          <a:spcPct val="115000"/>
                        </a:lnSpc>
                        <a:spcBef>
                          <a:spcPts val="0"/>
                        </a:spcBef>
                        <a:spcAft>
                          <a:spcPts val="0"/>
                        </a:spcAft>
                      </a:pPr>
                      <a:endParaRPr lang="en-US" sz="1050" dirty="0" smtClean="0">
                        <a:effectLst/>
                        <a:latin typeface="Calibri"/>
                        <a:ea typeface="Calibri"/>
                        <a:cs typeface="Times New Roman"/>
                      </a:endParaRPr>
                    </a:p>
                    <a:p>
                      <a:pPr marL="0" marR="0" algn="ctr">
                        <a:lnSpc>
                          <a:spcPct val="115000"/>
                        </a:lnSpc>
                        <a:spcBef>
                          <a:spcPts val="0"/>
                        </a:spcBef>
                        <a:spcAft>
                          <a:spcPts val="0"/>
                        </a:spcAft>
                      </a:pPr>
                      <a:r>
                        <a:rPr lang="en-US" sz="1050" dirty="0" smtClean="0">
                          <a:effectLst/>
                          <a:latin typeface="Calibri"/>
                          <a:ea typeface="Calibri"/>
                          <a:cs typeface="Times New Roman"/>
                        </a:rPr>
                        <a:t>Interdependent System Poster</a:t>
                      </a:r>
                    </a:p>
                    <a:p>
                      <a:pPr marL="0" marR="0" algn="ctr">
                        <a:lnSpc>
                          <a:spcPct val="115000"/>
                        </a:lnSpc>
                        <a:spcBef>
                          <a:spcPts val="0"/>
                        </a:spcBef>
                        <a:spcAft>
                          <a:spcPts val="0"/>
                        </a:spcAft>
                      </a:pP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5397">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45 - 60 </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dirty="0">
                          <a:effectLst/>
                          <a:latin typeface="Calibri"/>
                          <a:ea typeface="Calibri"/>
                          <a:cs typeface="Times New Roman"/>
                        </a:rPr>
                        <a:t>Section 1: </a:t>
                      </a:r>
                      <a:r>
                        <a:rPr lang="en-US" sz="1050" b="1" dirty="0" smtClean="0">
                          <a:effectLst/>
                          <a:latin typeface="Calibri"/>
                          <a:ea typeface="Calibri"/>
                          <a:cs typeface="Times New Roman"/>
                        </a:rPr>
                        <a:t>Key Concepts and Principles</a:t>
                      </a:r>
                      <a:endParaRPr lang="en-US" sz="105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Visible Learning Defined</a:t>
                      </a:r>
                    </a:p>
                    <a:p>
                      <a:pPr marL="342900" marR="0" lvl="0" indent="-342900">
                        <a:lnSpc>
                          <a:spcPct val="115000"/>
                        </a:lnSpc>
                        <a:spcBef>
                          <a:spcPts val="0"/>
                        </a:spcBef>
                        <a:spcAft>
                          <a:spcPts val="0"/>
                        </a:spcAft>
                        <a:buFont typeface="Symbol"/>
                        <a:buChar char=""/>
                      </a:pPr>
                      <a:r>
                        <a:rPr lang="en-US" sz="1050" dirty="0" smtClean="0">
                          <a:effectLst/>
                          <a:latin typeface="Calibri"/>
                          <a:ea typeface="Calibri"/>
                          <a:cs typeface="Times New Roman"/>
                        </a:rPr>
                        <a:t>John</a:t>
                      </a:r>
                      <a:r>
                        <a:rPr lang="en-US" sz="1050" baseline="0" dirty="0" smtClean="0">
                          <a:effectLst/>
                          <a:latin typeface="Calibri"/>
                          <a:ea typeface="Calibri"/>
                          <a:cs typeface="Times New Roman"/>
                        </a:rPr>
                        <a:t> Hattie</a:t>
                      </a:r>
                    </a:p>
                    <a:p>
                      <a:pPr marL="342900" marR="0" lvl="0" indent="-342900">
                        <a:lnSpc>
                          <a:spcPct val="115000"/>
                        </a:lnSpc>
                        <a:spcBef>
                          <a:spcPts val="0"/>
                        </a:spcBef>
                        <a:spcAft>
                          <a:spcPts val="0"/>
                        </a:spcAft>
                        <a:buFont typeface="Symbol"/>
                        <a:buChar char=""/>
                      </a:pPr>
                      <a:r>
                        <a:rPr lang="en-US" sz="1050" baseline="0" dirty="0" smtClean="0">
                          <a:effectLst/>
                          <a:latin typeface="Calibri"/>
                          <a:ea typeface="Calibri"/>
                          <a:cs typeface="Times New Roman"/>
                        </a:rPr>
                        <a:t>Meta-analysis and Categorical Impact</a:t>
                      </a:r>
                    </a:p>
                    <a:p>
                      <a:pPr marL="342900" marR="0" lvl="0" indent="-342900">
                        <a:lnSpc>
                          <a:spcPct val="115000"/>
                        </a:lnSpc>
                        <a:spcBef>
                          <a:spcPts val="0"/>
                        </a:spcBef>
                        <a:spcAft>
                          <a:spcPts val="0"/>
                        </a:spcAft>
                        <a:buFont typeface="Symbol"/>
                        <a:buChar char=""/>
                      </a:pPr>
                      <a:r>
                        <a:rPr lang="en-US" sz="1050" baseline="0" dirty="0" smtClean="0">
                          <a:effectLst/>
                          <a:latin typeface="Calibri"/>
                          <a:ea typeface="Calibri"/>
                          <a:cs typeface="Times New Roman"/>
                        </a:rPr>
                        <a:t>Eight Mind frames Jigsaw &amp; Reflection</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20</a:t>
                      </a:r>
                    </a:p>
                    <a:p>
                      <a:pPr marL="0" marR="0" algn="ctr">
                        <a:lnSpc>
                          <a:spcPct val="115000"/>
                        </a:lnSpc>
                        <a:spcBef>
                          <a:spcPts val="0"/>
                        </a:spcBef>
                        <a:spcAft>
                          <a:spcPts val="0"/>
                        </a:spcAft>
                      </a:pPr>
                      <a:r>
                        <a:rPr lang="en-US" sz="1050" dirty="0" smtClean="0">
                          <a:effectLst/>
                          <a:latin typeface="Calibri"/>
                          <a:ea typeface="Calibri"/>
                          <a:cs typeface="Times New Roman"/>
                        </a:rPr>
                        <a:t>21-22</a:t>
                      </a:r>
                    </a:p>
                    <a:p>
                      <a:pPr marL="0" marR="0" algn="ctr">
                        <a:lnSpc>
                          <a:spcPct val="115000"/>
                        </a:lnSpc>
                        <a:spcBef>
                          <a:spcPts val="0"/>
                        </a:spcBef>
                        <a:spcAft>
                          <a:spcPts val="0"/>
                        </a:spcAft>
                      </a:pPr>
                      <a:r>
                        <a:rPr lang="en-US" sz="1050" dirty="0" smtClean="0">
                          <a:effectLst/>
                          <a:latin typeface="Calibri"/>
                          <a:ea typeface="Calibri"/>
                          <a:cs typeface="Times New Roman"/>
                        </a:rPr>
                        <a:t>23</a:t>
                      </a:r>
                    </a:p>
                    <a:p>
                      <a:pPr marL="0" marR="0" algn="ctr">
                        <a:lnSpc>
                          <a:spcPct val="115000"/>
                        </a:lnSpc>
                        <a:spcBef>
                          <a:spcPts val="0"/>
                        </a:spcBef>
                        <a:spcAft>
                          <a:spcPts val="0"/>
                        </a:spcAft>
                      </a:pPr>
                      <a:r>
                        <a:rPr lang="en-US" sz="1050" dirty="0" smtClean="0">
                          <a:effectLst/>
                          <a:latin typeface="Calibri"/>
                          <a:ea typeface="Calibri"/>
                          <a:cs typeface="Times New Roman"/>
                        </a:rPr>
                        <a:t>24-27</a:t>
                      </a:r>
                    </a:p>
                    <a:p>
                      <a:pPr marL="0" marR="0" algn="ctr">
                        <a:lnSpc>
                          <a:spcPct val="115000"/>
                        </a:lnSpc>
                        <a:spcBef>
                          <a:spcPts val="0"/>
                        </a:spcBef>
                        <a:spcAft>
                          <a:spcPts val="0"/>
                        </a:spcAft>
                      </a:pPr>
                      <a:r>
                        <a:rPr lang="en-US" sz="1050" dirty="0" smtClean="0">
                          <a:effectLst/>
                          <a:latin typeface="Calibri"/>
                          <a:ea typeface="Calibri"/>
                          <a:cs typeface="Times New Roman"/>
                        </a:rPr>
                        <a:t>28-29</a:t>
                      </a:r>
                    </a:p>
                    <a:p>
                      <a:pPr marL="0" marR="0" algn="ctr">
                        <a:lnSpc>
                          <a:spcPct val="115000"/>
                        </a:lnSpc>
                        <a:spcBef>
                          <a:spcPts val="0"/>
                        </a:spcBef>
                        <a:spcAft>
                          <a:spcPts val="0"/>
                        </a:spcAft>
                      </a:pP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Video Clip</a:t>
                      </a:r>
                    </a:p>
                    <a:p>
                      <a:pPr marL="0" marR="0" algn="ctr">
                        <a:lnSpc>
                          <a:spcPct val="115000"/>
                        </a:lnSpc>
                        <a:spcBef>
                          <a:spcPts val="0"/>
                        </a:spcBef>
                        <a:spcAft>
                          <a:spcPts val="0"/>
                        </a:spcAft>
                      </a:pPr>
                      <a:r>
                        <a:rPr lang="en-US" sz="1050" dirty="0" smtClean="0">
                          <a:effectLst/>
                          <a:latin typeface="Calibri"/>
                          <a:ea typeface="Calibri"/>
                          <a:cs typeface="Times New Roman"/>
                        </a:rPr>
                        <a:t>Mind frames:</a:t>
                      </a:r>
                      <a:r>
                        <a:rPr lang="en-US" sz="1050" baseline="0" dirty="0" smtClean="0">
                          <a:effectLst/>
                          <a:latin typeface="Calibri"/>
                          <a:ea typeface="Calibri"/>
                          <a:cs typeface="Times New Roman"/>
                        </a:rPr>
                        <a:t> Jigsaw Activity</a:t>
                      </a:r>
                      <a:r>
                        <a:rPr lang="en-US" sz="1050" dirty="0" smtClean="0">
                          <a:effectLst/>
                          <a:latin typeface="Calibri"/>
                          <a:ea typeface="Calibri"/>
                          <a:cs typeface="Times New Roman"/>
                        </a:rPr>
                        <a:t> </a:t>
                      </a:r>
                      <a:r>
                        <a:rPr lang="en-US" sz="1050" dirty="0">
                          <a:effectLst/>
                          <a:latin typeface="Calibri"/>
                          <a:ea typeface="Calibri"/>
                          <a:cs typeface="Times New Roman"/>
                        </a:rPr>
                        <a:t> </a:t>
                      </a:r>
                      <a:endParaRPr lang="en-US" sz="1050" dirty="0" smtClean="0">
                        <a:effectLst/>
                        <a:latin typeface="Calibri"/>
                        <a:ea typeface="Calibri"/>
                        <a:cs typeface="Times New Roman"/>
                      </a:endParaRPr>
                    </a:p>
                    <a:p>
                      <a:pPr marL="0" marR="0" algn="ctr">
                        <a:lnSpc>
                          <a:spcPct val="115000"/>
                        </a:lnSpc>
                        <a:spcBef>
                          <a:spcPts val="0"/>
                        </a:spcBef>
                        <a:spcAft>
                          <a:spcPts val="0"/>
                        </a:spcAft>
                      </a:pPr>
                      <a:r>
                        <a:rPr lang="en-US" sz="1050" dirty="0" smtClean="0">
                          <a:effectLst/>
                          <a:latin typeface="Calibri"/>
                          <a:ea typeface="Calibri"/>
                          <a:cs typeface="Times New Roman"/>
                        </a:rPr>
                        <a:t>Mind frames reflection</a:t>
                      </a:r>
                      <a:endParaRPr lang="en-US" sz="105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smtClean="0">
                          <a:effectLst/>
                          <a:latin typeface="Calibri"/>
                          <a:ea typeface="Calibri"/>
                          <a:cs typeface="Times New Roman"/>
                        </a:rPr>
                        <a:t>Video Clip: What Great Schools Do</a:t>
                      </a:r>
                    </a:p>
                    <a:p>
                      <a:pPr marL="0" marR="0" algn="ctr">
                        <a:lnSpc>
                          <a:spcPct val="115000"/>
                        </a:lnSpc>
                        <a:spcBef>
                          <a:spcPts val="0"/>
                        </a:spcBef>
                        <a:spcAft>
                          <a:spcPts val="0"/>
                        </a:spcAft>
                      </a:pPr>
                      <a:r>
                        <a:rPr lang="en-US" sz="1050" dirty="0" smtClean="0">
                          <a:effectLst/>
                          <a:latin typeface="Calibri"/>
                          <a:cs typeface="Times New Roman"/>
                        </a:rPr>
                        <a:t>Video Transcript</a:t>
                      </a:r>
                    </a:p>
                    <a:p>
                      <a:pPr marL="0" marR="0" algn="ctr">
                        <a:lnSpc>
                          <a:spcPct val="115000"/>
                        </a:lnSpc>
                        <a:spcBef>
                          <a:spcPts val="0"/>
                        </a:spcBef>
                        <a:spcAft>
                          <a:spcPts val="0"/>
                        </a:spcAft>
                      </a:pPr>
                      <a:endParaRPr lang="en-US" sz="1050" dirty="0" smtClean="0">
                        <a:effectLst/>
                        <a:latin typeface="Calibri"/>
                        <a:cs typeface="Times New Roman"/>
                      </a:endParaRPr>
                    </a:p>
                    <a:p>
                      <a:pPr algn="ctr"/>
                      <a:r>
                        <a:rPr lang="en-US" sz="1050" dirty="0" smtClean="0">
                          <a:effectLst/>
                          <a:latin typeface="Calibri"/>
                          <a:cs typeface="Times New Roman"/>
                        </a:rPr>
                        <a:t>Article:</a:t>
                      </a:r>
                      <a:r>
                        <a:rPr lang="en-US" sz="1050" baseline="0" dirty="0" smtClean="0">
                          <a:effectLst/>
                          <a:latin typeface="Calibri"/>
                          <a:cs typeface="Times New Roman"/>
                        </a:rPr>
                        <a:t> </a:t>
                      </a:r>
                      <a:r>
                        <a:rPr lang="en-US" sz="1050" i="1" dirty="0" smtClean="0"/>
                        <a:t>Know Thy Impact: Teaching, Learning and Leading</a:t>
                      </a:r>
                      <a:r>
                        <a:rPr lang="en-US" sz="1050" dirty="0" smtClean="0"/>
                        <a:t> - An interview with John Hattie </a:t>
                      </a:r>
                    </a:p>
                    <a:p>
                      <a:pPr algn="ctr"/>
                      <a:r>
                        <a:rPr lang="en-US" sz="1050" dirty="0" smtClean="0"/>
                        <a:t>Jigsaw Worksheet</a:t>
                      </a:r>
                    </a:p>
                    <a:p>
                      <a:pPr algn="ctr"/>
                      <a:endParaRPr lang="en-US" sz="105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effectLst/>
                          <a:latin typeface="+mn-lt"/>
                          <a:ea typeface="Calibri"/>
                          <a:cs typeface="Times New Roman"/>
                        </a:rPr>
                        <a:t>Mind frames reflection sheet</a:t>
                      </a:r>
                      <a:r>
                        <a:rPr lang="en-US" sz="1050" dirty="0" smtClean="0"/>
                        <a:t> </a:t>
                      </a:r>
                    </a:p>
                    <a:p>
                      <a:pPr marL="0" marR="0" algn="ctr">
                        <a:lnSpc>
                          <a:spcPct val="115000"/>
                        </a:lnSpc>
                        <a:spcBef>
                          <a:spcPts val="0"/>
                        </a:spcBef>
                        <a:spcAft>
                          <a:spcPts val="0"/>
                        </a:spcAft>
                      </a:pPr>
                      <a:r>
                        <a:rPr lang="en-US" sz="1050" dirty="0">
                          <a:effectLst/>
                          <a:latin typeface="Calibri"/>
                          <a:ea typeface="Calibri"/>
                          <a:cs typeface="Times New Roman"/>
                        </a:rPr>
                        <a:t> </a:t>
                      </a: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1976762" y="684311"/>
            <a:ext cx="5647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Outline of Visible</a:t>
            </a:r>
            <a:r>
              <a:rPr kumimoji="0" lang="en-US" altLang="en-U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Learning Introduction Training (continued on next slide)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882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04758176"/>
              </p:ext>
            </p:extLst>
          </p:nvPr>
        </p:nvGraphicFramePr>
        <p:xfrm>
          <a:off x="838200" y="609600"/>
          <a:ext cx="7924800" cy="5584000"/>
        </p:xfrm>
        <a:graphic>
          <a:graphicData uri="http://schemas.openxmlformats.org/drawingml/2006/table">
            <a:tbl>
              <a:tblPr firstRow="1" bandRow="1">
                <a:tableStyleId>{69CF1AB2-1976-4502-BF36-3FF5EA218861}</a:tableStyleId>
              </a:tblPr>
              <a:tblGrid>
                <a:gridCol w="4038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618680">
                <a:tc>
                  <a:txBody>
                    <a:bodyPr/>
                    <a:lstStyle/>
                    <a:p>
                      <a:pPr algn="ctr"/>
                      <a:r>
                        <a:rPr lang="en-US" sz="2000" b="1" dirty="0" smtClean="0"/>
                        <a:t>Influence</a:t>
                      </a:r>
                      <a:endParaRPr lang="en-US" sz="2000" b="1" dirty="0"/>
                    </a:p>
                  </a:txBody>
                  <a:tcPr anchor="ctr"/>
                </a:tc>
                <a:tc>
                  <a:txBody>
                    <a:bodyPr/>
                    <a:lstStyle/>
                    <a:p>
                      <a:pPr algn="ctr"/>
                      <a:r>
                        <a:rPr lang="en-US" b="1" dirty="0" smtClean="0"/>
                        <a:t>Rank </a:t>
                      </a:r>
                      <a:r>
                        <a:rPr lang="en-US" b="0" dirty="0" smtClean="0"/>
                        <a:t>(x/150)</a:t>
                      </a:r>
                      <a:endParaRPr lang="en-US" b="0" dirty="0"/>
                    </a:p>
                  </a:txBody>
                  <a:tcPr/>
                </a:tc>
                <a:tc>
                  <a:txBody>
                    <a:bodyPr/>
                    <a:lstStyle/>
                    <a:p>
                      <a:pPr algn="ctr"/>
                      <a:r>
                        <a:rPr lang="en-US" b="1" dirty="0" smtClean="0"/>
                        <a:t>Effect Size</a:t>
                      </a:r>
                      <a:endParaRPr lang="en-US" b="1" dirty="0"/>
                    </a:p>
                  </a:txBody>
                  <a:tcPr/>
                </a:tc>
                <a:tc>
                  <a:txBody>
                    <a:bodyPr/>
                    <a:lstStyle/>
                    <a:p>
                      <a:pPr algn="ctr"/>
                      <a:r>
                        <a:rPr lang="en-US" b="1" dirty="0" smtClean="0"/>
                        <a:t>High-Medium-Low</a:t>
                      </a:r>
                      <a:endParaRPr lang="en-US" b="1" dirty="0"/>
                    </a:p>
                  </a:txBody>
                  <a:tcPr/>
                </a:tc>
                <a:extLst>
                  <a:ext uri="{0D108BD9-81ED-4DB2-BD59-A6C34878D82A}">
                    <a16:rowId xmlns:a16="http://schemas.microsoft.com/office/drawing/2014/main" val="10000"/>
                  </a:ext>
                </a:extLst>
              </a:tr>
              <a:tr h="617990">
                <a:tc>
                  <a:txBody>
                    <a:bodyPr/>
                    <a:lstStyle/>
                    <a:p>
                      <a:pPr algn="l"/>
                      <a:r>
                        <a:rPr lang="en-US" b="1" dirty="0" smtClean="0"/>
                        <a:t>Ability Grouping/Tracking/Streaming</a:t>
                      </a:r>
                    </a:p>
                  </a:txBody>
                  <a:tcPr anchor="ctr"/>
                </a:tc>
                <a:tc>
                  <a:txBody>
                    <a:bodyPr/>
                    <a:lstStyle/>
                    <a:p>
                      <a:pPr algn="ctr"/>
                      <a:r>
                        <a:rPr lang="en-US" sz="2400" b="1" dirty="0" smtClean="0"/>
                        <a:t>131</a:t>
                      </a:r>
                      <a:endParaRPr lang="en-US" sz="2400" b="1" dirty="0"/>
                    </a:p>
                  </a:txBody>
                  <a:tcPr anchor="ctr"/>
                </a:tc>
                <a:tc>
                  <a:txBody>
                    <a:bodyPr/>
                    <a:lstStyle/>
                    <a:p>
                      <a:pPr algn="ctr"/>
                      <a:r>
                        <a:rPr lang="en-US" sz="3200" b="1" dirty="0" smtClean="0">
                          <a:solidFill>
                            <a:srgbClr val="FF0000"/>
                          </a:solidFill>
                        </a:rPr>
                        <a:t>0.12</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1"/>
                  </a:ext>
                </a:extLst>
              </a:tr>
              <a:tr h="617990">
                <a:tc>
                  <a:txBody>
                    <a:bodyPr/>
                    <a:lstStyle/>
                    <a:p>
                      <a:pPr algn="l"/>
                      <a:r>
                        <a:rPr lang="en-US" b="1" dirty="0" smtClean="0"/>
                        <a:t>Acceleration</a:t>
                      </a:r>
                    </a:p>
                  </a:txBody>
                  <a:tcPr anchor="ctr"/>
                </a:tc>
                <a:tc>
                  <a:txBody>
                    <a:bodyPr/>
                    <a:lstStyle/>
                    <a:p>
                      <a:pPr algn="ctr"/>
                      <a:r>
                        <a:rPr lang="en-US" sz="2400" b="1" dirty="0" smtClean="0"/>
                        <a:t>15</a:t>
                      </a:r>
                      <a:endParaRPr lang="en-US" sz="2400" b="1" dirty="0"/>
                    </a:p>
                  </a:txBody>
                  <a:tcPr anchor="ctr"/>
                </a:tc>
                <a:tc>
                  <a:txBody>
                    <a:bodyPr/>
                    <a:lstStyle/>
                    <a:p>
                      <a:pPr algn="ctr"/>
                      <a:r>
                        <a:rPr lang="en-US" sz="3200" b="1" dirty="0" smtClean="0">
                          <a:solidFill>
                            <a:srgbClr val="FF0000"/>
                          </a:solidFill>
                        </a:rPr>
                        <a:t>0.68</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2"/>
                  </a:ext>
                </a:extLst>
              </a:tr>
              <a:tr h="617990">
                <a:tc>
                  <a:txBody>
                    <a:bodyPr/>
                    <a:lstStyle/>
                    <a:p>
                      <a:pPr algn="l"/>
                      <a:r>
                        <a:rPr lang="en-US" b="1" dirty="0" smtClean="0"/>
                        <a:t>Comprehension</a:t>
                      </a:r>
                      <a:r>
                        <a:rPr lang="en-US" b="1" baseline="0" dirty="0" smtClean="0"/>
                        <a:t> Programs</a:t>
                      </a:r>
                      <a:endParaRPr lang="en-US" b="1" dirty="0" smtClean="0"/>
                    </a:p>
                  </a:txBody>
                  <a:tcPr anchor="ctr"/>
                </a:tc>
                <a:tc>
                  <a:txBody>
                    <a:bodyPr/>
                    <a:lstStyle/>
                    <a:p>
                      <a:pPr algn="ctr"/>
                      <a:r>
                        <a:rPr lang="en-US" sz="2400" b="1" dirty="0" smtClean="0"/>
                        <a:t>26</a:t>
                      </a:r>
                      <a:endParaRPr lang="en-US" sz="2400" b="1" dirty="0"/>
                    </a:p>
                  </a:txBody>
                  <a:tcPr anchor="ctr"/>
                </a:tc>
                <a:tc>
                  <a:txBody>
                    <a:bodyPr/>
                    <a:lstStyle/>
                    <a:p>
                      <a:pPr algn="ctr"/>
                      <a:r>
                        <a:rPr lang="en-US" sz="3200" b="1" dirty="0" smtClean="0">
                          <a:solidFill>
                            <a:srgbClr val="FF0000"/>
                          </a:solidFill>
                        </a:rPr>
                        <a:t>0.60</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3"/>
                  </a:ext>
                </a:extLst>
              </a:tr>
              <a:tr h="617990">
                <a:tc>
                  <a:txBody>
                    <a:bodyPr/>
                    <a:lstStyle/>
                    <a:p>
                      <a:pPr algn="l"/>
                      <a:r>
                        <a:rPr lang="en-US" b="1" dirty="0" smtClean="0"/>
                        <a:t>Concept Mapping</a:t>
                      </a:r>
                    </a:p>
                  </a:txBody>
                  <a:tcPr anchor="ctr"/>
                </a:tc>
                <a:tc>
                  <a:txBody>
                    <a:bodyPr/>
                    <a:lstStyle/>
                    <a:p>
                      <a:pPr algn="ctr"/>
                      <a:r>
                        <a:rPr lang="en-US" sz="2400" b="1" dirty="0" smtClean="0"/>
                        <a:t>27</a:t>
                      </a:r>
                      <a:endParaRPr lang="en-US" sz="2400" b="1" dirty="0"/>
                    </a:p>
                  </a:txBody>
                  <a:tcPr anchor="ctr"/>
                </a:tc>
                <a:tc>
                  <a:txBody>
                    <a:bodyPr/>
                    <a:lstStyle/>
                    <a:p>
                      <a:pPr algn="ctr"/>
                      <a:r>
                        <a:rPr lang="en-US" sz="3200" b="1" dirty="0" smtClean="0">
                          <a:solidFill>
                            <a:srgbClr val="FF0000"/>
                          </a:solidFill>
                        </a:rPr>
                        <a:t>0.60</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4"/>
                  </a:ext>
                </a:extLst>
              </a:tr>
              <a:tr h="617990">
                <a:tc>
                  <a:txBody>
                    <a:bodyPr/>
                    <a:lstStyle/>
                    <a:p>
                      <a:pPr algn="l"/>
                      <a:r>
                        <a:rPr lang="en-US" b="1" dirty="0" smtClean="0"/>
                        <a:t>Cooperative vs. Individualistic learning</a:t>
                      </a:r>
                    </a:p>
                  </a:txBody>
                  <a:tcPr anchor="ctr"/>
                </a:tc>
                <a:tc>
                  <a:txBody>
                    <a:bodyPr/>
                    <a:lstStyle/>
                    <a:p>
                      <a:pPr algn="ctr"/>
                      <a:r>
                        <a:rPr lang="en-US" sz="2400" b="1" dirty="0" smtClean="0"/>
                        <a:t>28</a:t>
                      </a:r>
                      <a:endParaRPr lang="en-US" sz="2400" b="1" dirty="0"/>
                    </a:p>
                  </a:txBody>
                  <a:tcPr anchor="ctr"/>
                </a:tc>
                <a:tc>
                  <a:txBody>
                    <a:bodyPr/>
                    <a:lstStyle/>
                    <a:p>
                      <a:pPr algn="ctr"/>
                      <a:r>
                        <a:rPr lang="en-US" sz="3200" b="1" dirty="0" smtClean="0">
                          <a:solidFill>
                            <a:srgbClr val="FF0000"/>
                          </a:solidFill>
                        </a:rPr>
                        <a:t>0.59</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5"/>
                  </a:ext>
                </a:extLst>
              </a:tr>
              <a:tr h="617990">
                <a:tc>
                  <a:txBody>
                    <a:bodyPr/>
                    <a:lstStyle/>
                    <a:p>
                      <a:pPr algn="l"/>
                      <a:r>
                        <a:rPr lang="en-US" b="1" dirty="0" smtClean="0"/>
                        <a:t>Direct Instruction</a:t>
                      </a:r>
                    </a:p>
                  </a:txBody>
                  <a:tcPr anchor="ctr"/>
                </a:tc>
                <a:tc>
                  <a:txBody>
                    <a:bodyPr/>
                    <a:lstStyle/>
                    <a:p>
                      <a:pPr algn="ctr"/>
                      <a:r>
                        <a:rPr lang="en-US" sz="2400" b="1" dirty="0" smtClean="0"/>
                        <a:t>29</a:t>
                      </a:r>
                      <a:endParaRPr lang="en-US" sz="2400" b="1" dirty="0"/>
                    </a:p>
                  </a:txBody>
                  <a:tcPr anchor="ctr"/>
                </a:tc>
                <a:tc>
                  <a:txBody>
                    <a:bodyPr/>
                    <a:lstStyle/>
                    <a:p>
                      <a:pPr algn="ctr"/>
                      <a:r>
                        <a:rPr lang="en-US" sz="3200" b="1" dirty="0" smtClean="0">
                          <a:solidFill>
                            <a:srgbClr val="FF0000"/>
                          </a:solidFill>
                        </a:rPr>
                        <a:t>0.59</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6"/>
                  </a:ext>
                </a:extLst>
              </a:tr>
              <a:tr h="617990">
                <a:tc>
                  <a:txBody>
                    <a:bodyPr/>
                    <a:lstStyle/>
                    <a:p>
                      <a:pPr algn="l"/>
                      <a:r>
                        <a:rPr lang="en-US" b="1" dirty="0" smtClean="0"/>
                        <a:t>Feedback</a:t>
                      </a:r>
                    </a:p>
                  </a:txBody>
                  <a:tcPr anchor="ctr"/>
                </a:tc>
                <a:tc>
                  <a:txBody>
                    <a:bodyPr/>
                    <a:lstStyle/>
                    <a:p>
                      <a:pPr algn="ctr"/>
                      <a:r>
                        <a:rPr lang="en-US" sz="2400" b="1" dirty="0" smtClean="0"/>
                        <a:t>10</a:t>
                      </a:r>
                      <a:endParaRPr lang="en-US" sz="2400" b="1" dirty="0"/>
                    </a:p>
                  </a:txBody>
                  <a:tcPr anchor="ctr"/>
                </a:tc>
                <a:tc>
                  <a:txBody>
                    <a:bodyPr/>
                    <a:lstStyle/>
                    <a:p>
                      <a:pPr algn="ctr"/>
                      <a:r>
                        <a:rPr lang="en-US" sz="3200" b="1" dirty="0" smtClean="0">
                          <a:solidFill>
                            <a:srgbClr val="FF0000"/>
                          </a:solidFill>
                        </a:rPr>
                        <a:t>0.75</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7"/>
                  </a:ext>
                </a:extLst>
              </a:tr>
              <a:tr h="617990">
                <a:tc>
                  <a:txBody>
                    <a:bodyPr/>
                    <a:lstStyle/>
                    <a:p>
                      <a:pPr algn="l"/>
                      <a:r>
                        <a:rPr lang="en-US" b="1" dirty="0" smtClean="0"/>
                        <a:t>Gender (male vs. female achievement)</a:t>
                      </a:r>
                    </a:p>
                  </a:txBody>
                  <a:tcPr anchor="ctr"/>
                </a:tc>
                <a:tc>
                  <a:txBody>
                    <a:bodyPr/>
                    <a:lstStyle/>
                    <a:p>
                      <a:pPr algn="ctr"/>
                      <a:r>
                        <a:rPr lang="en-US" sz="2400" b="1" dirty="0" smtClean="0"/>
                        <a:t>133</a:t>
                      </a:r>
                      <a:endParaRPr lang="en-US" sz="2400" b="1" dirty="0"/>
                    </a:p>
                  </a:txBody>
                  <a:tcPr anchor="ctr"/>
                </a:tc>
                <a:tc>
                  <a:txBody>
                    <a:bodyPr/>
                    <a:lstStyle/>
                    <a:p>
                      <a:pPr algn="ctr"/>
                      <a:r>
                        <a:rPr lang="en-US" sz="3200" b="1" dirty="0" smtClean="0">
                          <a:solidFill>
                            <a:srgbClr val="FF0000"/>
                          </a:solidFill>
                        </a:rPr>
                        <a:t>0.12</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8"/>
                  </a:ext>
                </a:extLst>
              </a:tr>
            </a:tbl>
          </a:graphicData>
        </a:graphic>
      </p:graphicFrame>
      <p:grpSp>
        <p:nvGrpSpPr>
          <p:cNvPr id="87" name="Group 86"/>
          <p:cNvGrpSpPr/>
          <p:nvPr/>
        </p:nvGrpSpPr>
        <p:grpSpPr>
          <a:xfrm>
            <a:off x="5029200" y="1200833"/>
            <a:ext cx="3505198" cy="676663"/>
            <a:chOff x="5029200" y="1505634"/>
            <a:chExt cx="3505198" cy="676663"/>
          </a:xfrm>
        </p:grpSpPr>
        <p:grpSp>
          <p:nvGrpSpPr>
            <p:cNvPr id="8" name="Group 7"/>
            <p:cNvGrpSpPr/>
            <p:nvPr/>
          </p:nvGrpSpPr>
          <p:grpSpPr>
            <a:xfrm>
              <a:off x="5029200" y="1505634"/>
              <a:ext cx="838200" cy="646331"/>
              <a:chOff x="5029200" y="1505634"/>
              <a:chExt cx="838200" cy="646331"/>
            </a:xfrm>
          </p:grpSpPr>
          <p:sp>
            <p:nvSpPr>
              <p:cNvPr id="6" name="Rounded Rectangle 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 name="Group 8"/>
            <p:cNvGrpSpPr/>
            <p:nvPr/>
          </p:nvGrpSpPr>
          <p:grpSpPr>
            <a:xfrm>
              <a:off x="6172200" y="1519819"/>
              <a:ext cx="838200" cy="646331"/>
              <a:chOff x="5029200" y="1505634"/>
              <a:chExt cx="838200" cy="646331"/>
            </a:xfrm>
          </p:grpSpPr>
          <p:sp>
            <p:nvSpPr>
              <p:cNvPr id="10" name="Rounded Rectangle 9"/>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2" name="Group 11"/>
            <p:cNvGrpSpPr/>
            <p:nvPr/>
          </p:nvGrpSpPr>
          <p:grpSpPr>
            <a:xfrm>
              <a:off x="7315199" y="1535966"/>
              <a:ext cx="1219199" cy="646331"/>
              <a:chOff x="5029200" y="1521781"/>
              <a:chExt cx="838200" cy="646331"/>
            </a:xfrm>
          </p:grpSpPr>
          <p:sp>
            <p:nvSpPr>
              <p:cNvPr id="13" name="Rounded Rectangle 1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288481" y="1521781"/>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88" name="Group 87"/>
          <p:cNvGrpSpPr/>
          <p:nvPr/>
        </p:nvGrpSpPr>
        <p:grpSpPr>
          <a:xfrm>
            <a:off x="5032159" y="1827535"/>
            <a:ext cx="3502240" cy="660516"/>
            <a:chOff x="5032159" y="2132336"/>
            <a:chExt cx="3502240" cy="660516"/>
          </a:xfrm>
        </p:grpSpPr>
        <p:grpSp>
          <p:nvGrpSpPr>
            <p:cNvPr id="15" name="Group 14"/>
            <p:cNvGrpSpPr/>
            <p:nvPr/>
          </p:nvGrpSpPr>
          <p:grpSpPr>
            <a:xfrm>
              <a:off x="5032159" y="2132336"/>
              <a:ext cx="838200" cy="646331"/>
              <a:chOff x="5029200" y="1505634"/>
              <a:chExt cx="838200" cy="646331"/>
            </a:xfrm>
          </p:grpSpPr>
          <p:sp>
            <p:nvSpPr>
              <p:cNvPr id="16" name="Rounded Rectangle 1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8" name="Group 17"/>
            <p:cNvGrpSpPr/>
            <p:nvPr/>
          </p:nvGrpSpPr>
          <p:grpSpPr>
            <a:xfrm>
              <a:off x="6175159" y="2146521"/>
              <a:ext cx="838200" cy="646331"/>
              <a:chOff x="5029200" y="1505634"/>
              <a:chExt cx="838200" cy="646331"/>
            </a:xfrm>
          </p:grpSpPr>
          <p:sp>
            <p:nvSpPr>
              <p:cNvPr id="19" name="Rounded Rectangle 1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1" name="Group 20"/>
            <p:cNvGrpSpPr/>
            <p:nvPr/>
          </p:nvGrpSpPr>
          <p:grpSpPr>
            <a:xfrm>
              <a:off x="7315200" y="2146521"/>
              <a:ext cx="1219199" cy="646331"/>
              <a:chOff x="5029200" y="1505634"/>
              <a:chExt cx="838200" cy="646331"/>
            </a:xfrm>
          </p:grpSpPr>
          <p:sp>
            <p:nvSpPr>
              <p:cNvPr id="22" name="Rounded Rectangle 2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91254"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89" name="Group 88"/>
          <p:cNvGrpSpPr/>
          <p:nvPr/>
        </p:nvGrpSpPr>
        <p:grpSpPr>
          <a:xfrm>
            <a:off x="5001457" y="2458683"/>
            <a:ext cx="3478196" cy="660516"/>
            <a:chOff x="5056203" y="2778667"/>
            <a:chExt cx="3478196" cy="660516"/>
          </a:xfrm>
        </p:grpSpPr>
        <p:grpSp>
          <p:nvGrpSpPr>
            <p:cNvPr id="24" name="Group 23"/>
            <p:cNvGrpSpPr/>
            <p:nvPr/>
          </p:nvGrpSpPr>
          <p:grpSpPr>
            <a:xfrm>
              <a:off x="5056203" y="2778667"/>
              <a:ext cx="838200" cy="646331"/>
              <a:chOff x="5029200" y="1505634"/>
              <a:chExt cx="838200" cy="646331"/>
            </a:xfrm>
          </p:grpSpPr>
          <p:sp>
            <p:nvSpPr>
              <p:cNvPr id="25" name="Rounded Rectangle 24"/>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7" name="Group 26"/>
            <p:cNvGrpSpPr/>
            <p:nvPr/>
          </p:nvGrpSpPr>
          <p:grpSpPr>
            <a:xfrm>
              <a:off x="6199203" y="2792852"/>
              <a:ext cx="838200" cy="646331"/>
              <a:chOff x="5029200" y="1505634"/>
              <a:chExt cx="838200" cy="646331"/>
            </a:xfrm>
          </p:grpSpPr>
          <p:sp>
            <p:nvSpPr>
              <p:cNvPr id="28" name="Rounded Rectangle 27"/>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30" name="Group 29"/>
            <p:cNvGrpSpPr/>
            <p:nvPr/>
          </p:nvGrpSpPr>
          <p:grpSpPr>
            <a:xfrm>
              <a:off x="7315200" y="2792852"/>
              <a:ext cx="1219199" cy="646331"/>
              <a:chOff x="5029200" y="1505634"/>
              <a:chExt cx="838200" cy="646331"/>
            </a:xfrm>
          </p:grpSpPr>
          <p:sp>
            <p:nvSpPr>
              <p:cNvPr id="31" name="Rounded Rectangle 3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315666"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90" name="Group 89"/>
          <p:cNvGrpSpPr/>
          <p:nvPr/>
        </p:nvGrpSpPr>
        <p:grpSpPr>
          <a:xfrm>
            <a:off x="5030309" y="3084251"/>
            <a:ext cx="3504090" cy="670569"/>
            <a:chOff x="5030309" y="3389052"/>
            <a:chExt cx="3504090" cy="670569"/>
          </a:xfrm>
        </p:grpSpPr>
        <p:grpSp>
          <p:nvGrpSpPr>
            <p:cNvPr id="33" name="Group 32"/>
            <p:cNvGrpSpPr/>
            <p:nvPr/>
          </p:nvGrpSpPr>
          <p:grpSpPr>
            <a:xfrm>
              <a:off x="5030309" y="3389052"/>
              <a:ext cx="838200" cy="646331"/>
              <a:chOff x="5029200" y="1505634"/>
              <a:chExt cx="838200" cy="646331"/>
            </a:xfrm>
          </p:grpSpPr>
          <p:sp>
            <p:nvSpPr>
              <p:cNvPr id="34" name="Rounded Rectangle 33"/>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36" name="Group 35"/>
            <p:cNvGrpSpPr/>
            <p:nvPr/>
          </p:nvGrpSpPr>
          <p:grpSpPr>
            <a:xfrm>
              <a:off x="6161103" y="3393271"/>
              <a:ext cx="838200" cy="646331"/>
              <a:chOff x="5029200" y="1505634"/>
              <a:chExt cx="838200" cy="646331"/>
            </a:xfrm>
          </p:grpSpPr>
          <p:sp>
            <p:nvSpPr>
              <p:cNvPr id="37" name="Rounded Rectangle 36"/>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39" name="Group 38"/>
            <p:cNvGrpSpPr/>
            <p:nvPr/>
          </p:nvGrpSpPr>
          <p:grpSpPr>
            <a:xfrm>
              <a:off x="7315200" y="3413290"/>
              <a:ext cx="1219199" cy="646331"/>
              <a:chOff x="5029200" y="1505634"/>
              <a:chExt cx="838200" cy="646331"/>
            </a:xfrm>
          </p:grpSpPr>
          <p:sp>
            <p:nvSpPr>
              <p:cNvPr id="40" name="Rounded Rectangle 39"/>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06235"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91" name="Group 90"/>
          <p:cNvGrpSpPr/>
          <p:nvPr/>
        </p:nvGrpSpPr>
        <p:grpSpPr>
          <a:xfrm>
            <a:off x="5029200" y="3696247"/>
            <a:ext cx="3532942" cy="660516"/>
            <a:chOff x="5001457" y="4000435"/>
            <a:chExt cx="3532942" cy="660516"/>
          </a:xfrm>
        </p:grpSpPr>
        <p:grpSp>
          <p:nvGrpSpPr>
            <p:cNvPr id="51" name="Group 50"/>
            <p:cNvGrpSpPr/>
            <p:nvPr/>
          </p:nvGrpSpPr>
          <p:grpSpPr>
            <a:xfrm>
              <a:off x="5001457" y="4000435"/>
              <a:ext cx="838200" cy="646331"/>
              <a:chOff x="5029200" y="1505634"/>
              <a:chExt cx="838200" cy="646331"/>
            </a:xfrm>
          </p:grpSpPr>
          <p:sp>
            <p:nvSpPr>
              <p:cNvPr id="52" name="Rounded Rectangle 5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54" name="Group 53"/>
            <p:cNvGrpSpPr/>
            <p:nvPr/>
          </p:nvGrpSpPr>
          <p:grpSpPr>
            <a:xfrm>
              <a:off x="6144457" y="4014620"/>
              <a:ext cx="838200" cy="646331"/>
              <a:chOff x="5029200" y="1505634"/>
              <a:chExt cx="838200" cy="646331"/>
            </a:xfrm>
          </p:grpSpPr>
          <p:sp>
            <p:nvSpPr>
              <p:cNvPr id="55" name="Rounded Rectangle 54"/>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57" name="Group 56"/>
            <p:cNvGrpSpPr/>
            <p:nvPr/>
          </p:nvGrpSpPr>
          <p:grpSpPr>
            <a:xfrm>
              <a:off x="7315200" y="4014620"/>
              <a:ext cx="1219199" cy="646331"/>
              <a:chOff x="5029200" y="1505634"/>
              <a:chExt cx="838200" cy="646331"/>
            </a:xfrm>
          </p:grpSpPr>
          <p:sp>
            <p:nvSpPr>
              <p:cNvPr id="58" name="Rounded Rectangle 57"/>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92" name="Group 91"/>
          <p:cNvGrpSpPr/>
          <p:nvPr/>
        </p:nvGrpSpPr>
        <p:grpSpPr>
          <a:xfrm>
            <a:off x="5029200" y="4370560"/>
            <a:ext cx="3532942" cy="660516"/>
            <a:chOff x="5006265" y="4631970"/>
            <a:chExt cx="3532942" cy="660516"/>
          </a:xfrm>
        </p:grpSpPr>
        <p:sp>
          <p:nvSpPr>
            <p:cNvPr id="61" name="Rounded Rectangle 60"/>
            <p:cNvSpPr/>
            <p:nvPr/>
          </p:nvSpPr>
          <p:spPr>
            <a:xfrm>
              <a:off x="5006265" y="4726536"/>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223768" y="4631970"/>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64" name="Rounded Rectangle 63"/>
            <p:cNvSpPr/>
            <p:nvPr/>
          </p:nvSpPr>
          <p:spPr>
            <a:xfrm>
              <a:off x="6149265" y="4740721"/>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366768" y="4646155"/>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67" name="Rounded Rectangle 66"/>
            <p:cNvSpPr/>
            <p:nvPr/>
          </p:nvSpPr>
          <p:spPr>
            <a:xfrm>
              <a:off x="7320008" y="4740721"/>
              <a:ext cx="121919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636376" y="4646155"/>
              <a:ext cx="665018"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3" name="Group 92"/>
          <p:cNvGrpSpPr/>
          <p:nvPr/>
        </p:nvGrpSpPr>
        <p:grpSpPr>
          <a:xfrm>
            <a:off x="5047535" y="4972890"/>
            <a:ext cx="3532942" cy="660516"/>
            <a:chOff x="5006264" y="5264116"/>
            <a:chExt cx="3532942" cy="660516"/>
          </a:xfrm>
        </p:grpSpPr>
        <p:grpSp>
          <p:nvGrpSpPr>
            <p:cNvPr id="69" name="Group 68"/>
            <p:cNvGrpSpPr/>
            <p:nvPr/>
          </p:nvGrpSpPr>
          <p:grpSpPr>
            <a:xfrm>
              <a:off x="5006264" y="5264116"/>
              <a:ext cx="838200" cy="646331"/>
              <a:chOff x="5029200" y="1505634"/>
              <a:chExt cx="838200" cy="646331"/>
            </a:xfrm>
          </p:grpSpPr>
          <p:sp>
            <p:nvSpPr>
              <p:cNvPr id="70" name="Rounded Rectangle 69"/>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72" name="Group 71"/>
            <p:cNvGrpSpPr/>
            <p:nvPr/>
          </p:nvGrpSpPr>
          <p:grpSpPr>
            <a:xfrm>
              <a:off x="6149264" y="5278301"/>
              <a:ext cx="838200" cy="646331"/>
              <a:chOff x="5029200" y="1505634"/>
              <a:chExt cx="838200" cy="646331"/>
            </a:xfrm>
          </p:grpSpPr>
          <p:sp>
            <p:nvSpPr>
              <p:cNvPr id="73" name="Rounded Rectangle 72"/>
              <p:cNvSpPr/>
              <p:nvPr/>
            </p:nvSpPr>
            <p:spPr>
              <a:xfrm>
                <a:off x="5029200" y="1579014"/>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75" name="Group 74"/>
            <p:cNvGrpSpPr/>
            <p:nvPr/>
          </p:nvGrpSpPr>
          <p:grpSpPr>
            <a:xfrm>
              <a:off x="7320007" y="5278301"/>
              <a:ext cx="1219199" cy="646331"/>
              <a:chOff x="5029200" y="1505634"/>
              <a:chExt cx="838200" cy="646331"/>
            </a:xfrm>
          </p:grpSpPr>
          <p:sp>
            <p:nvSpPr>
              <p:cNvPr id="76" name="Rounded Rectangle 7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94" name="Group 93"/>
          <p:cNvGrpSpPr/>
          <p:nvPr/>
        </p:nvGrpSpPr>
        <p:grpSpPr>
          <a:xfrm>
            <a:off x="5006264" y="5568219"/>
            <a:ext cx="3536642" cy="646331"/>
            <a:chOff x="5006264" y="5873020"/>
            <a:chExt cx="3536642" cy="646331"/>
          </a:xfrm>
        </p:grpSpPr>
        <p:grpSp>
          <p:nvGrpSpPr>
            <p:cNvPr id="78" name="Group 77"/>
            <p:cNvGrpSpPr/>
            <p:nvPr/>
          </p:nvGrpSpPr>
          <p:grpSpPr>
            <a:xfrm>
              <a:off x="5006264" y="5873020"/>
              <a:ext cx="838200" cy="646331"/>
              <a:chOff x="4976302" y="1505634"/>
              <a:chExt cx="838200" cy="646331"/>
            </a:xfrm>
          </p:grpSpPr>
          <p:sp>
            <p:nvSpPr>
              <p:cNvPr id="79" name="Rounded Rectangle 78"/>
              <p:cNvSpPr/>
              <p:nvPr/>
            </p:nvSpPr>
            <p:spPr>
              <a:xfrm>
                <a:off x="4976302"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81" name="Group 80"/>
            <p:cNvGrpSpPr/>
            <p:nvPr/>
          </p:nvGrpSpPr>
          <p:grpSpPr>
            <a:xfrm>
              <a:off x="6152964" y="5873020"/>
              <a:ext cx="838200" cy="646331"/>
              <a:chOff x="5029200" y="1505634"/>
              <a:chExt cx="838200" cy="646331"/>
            </a:xfrm>
          </p:grpSpPr>
          <p:sp>
            <p:nvSpPr>
              <p:cNvPr id="82" name="Rounded Rectangle 8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84" name="Group 83"/>
            <p:cNvGrpSpPr/>
            <p:nvPr/>
          </p:nvGrpSpPr>
          <p:grpSpPr>
            <a:xfrm>
              <a:off x="7323707" y="5873020"/>
              <a:ext cx="1219199" cy="646331"/>
              <a:chOff x="5029200" y="1505634"/>
              <a:chExt cx="838200" cy="646331"/>
            </a:xfrm>
          </p:grpSpPr>
          <p:sp>
            <p:nvSpPr>
              <p:cNvPr id="85" name="Rounded Rectangle 84"/>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sp>
        <p:nvSpPr>
          <p:cNvPr id="95" name="TextBox 94"/>
          <p:cNvSpPr txBox="1"/>
          <p:nvPr/>
        </p:nvSpPr>
        <p:spPr>
          <a:xfrm>
            <a:off x="7118959" y="6248882"/>
            <a:ext cx="1524000" cy="381000"/>
          </a:xfrm>
          <a:prstGeom prst="rect">
            <a:avLst/>
          </a:prstGeom>
          <a:noFill/>
        </p:spPr>
        <p:txBody>
          <a:bodyPr wrap="square" rtlCol="0">
            <a:spAutoFit/>
          </a:bodyPr>
          <a:lstStyle/>
          <a:p>
            <a:r>
              <a:rPr lang="en-US" dirty="0" smtClean="0"/>
              <a:t>Hattie (2008)</a:t>
            </a:r>
            <a:endParaRPr lang="en-US" dirty="0"/>
          </a:p>
        </p:txBody>
      </p:sp>
    </p:spTree>
    <p:extLst>
      <p:ext uri="{BB962C8B-B14F-4D97-AF65-F5344CB8AC3E}">
        <p14:creationId xmlns:p14="http://schemas.microsoft.com/office/powerpoint/2010/main" val="386104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87"/>
                                        </p:tgtEl>
                                      </p:cBhvr>
                                    </p:animEffect>
                                    <p:set>
                                      <p:cBhvr>
                                        <p:cTn id="7" dur="1" fill="hold">
                                          <p:stCondLst>
                                            <p:cond delay="999"/>
                                          </p:stCondLst>
                                        </p:cTn>
                                        <p:tgtEl>
                                          <p:spTgt spid="8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1000"/>
                                        <p:tgtEl>
                                          <p:spTgt spid="88"/>
                                        </p:tgtEl>
                                      </p:cBhvr>
                                    </p:animEffect>
                                    <p:set>
                                      <p:cBhvr>
                                        <p:cTn id="12" dur="1" fill="hold">
                                          <p:stCondLst>
                                            <p:cond delay="999"/>
                                          </p:stCondLst>
                                        </p:cTn>
                                        <p:tgtEl>
                                          <p:spTgt spid="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1000"/>
                                        <p:tgtEl>
                                          <p:spTgt spid="89"/>
                                        </p:tgtEl>
                                      </p:cBhvr>
                                    </p:animEffect>
                                    <p:set>
                                      <p:cBhvr>
                                        <p:cTn id="17" dur="1" fill="hold">
                                          <p:stCondLst>
                                            <p:cond delay="999"/>
                                          </p:stCondLst>
                                        </p:cTn>
                                        <p:tgtEl>
                                          <p:spTgt spid="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1000"/>
                                        <p:tgtEl>
                                          <p:spTgt spid="90"/>
                                        </p:tgtEl>
                                      </p:cBhvr>
                                    </p:animEffect>
                                    <p:set>
                                      <p:cBhvr>
                                        <p:cTn id="22" dur="1" fill="hold">
                                          <p:stCondLst>
                                            <p:cond delay="999"/>
                                          </p:stCondLst>
                                        </p:cTn>
                                        <p:tgtEl>
                                          <p:spTgt spid="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1000"/>
                                        <p:tgtEl>
                                          <p:spTgt spid="91"/>
                                        </p:tgtEl>
                                      </p:cBhvr>
                                    </p:animEffect>
                                    <p:set>
                                      <p:cBhvr>
                                        <p:cTn id="27" dur="1" fill="hold">
                                          <p:stCondLst>
                                            <p:cond delay="999"/>
                                          </p:stCondLst>
                                        </p:cTn>
                                        <p:tgtEl>
                                          <p:spTgt spid="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1000"/>
                                        <p:tgtEl>
                                          <p:spTgt spid="92"/>
                                        </p:tgtEl>
                                      </p:cBhvr>
                                    </p:animEffect>
                                    <p:set>
                                      <p:cBhvr>
                                        <p:cTn id="32" dur="1" fill="hold">
                                          <p:stCondLst>
                                            <p:cond delay="999"/>
                                          </p:stCondLst>
                                        </p:cTn>
                                        <p:tgtEl>
                                          <p:spTgt spid="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1000"/>
                                        <p:tgtEl>
                                          <p:spTgt spid="93"/>
                                        </p:tgtEl>
                                      </p:cBhvr>
                                    </p:animEffect>
                                    <p:set>
                                      <p:cBhvr>
                                        <p:cTn id="37" dur="1" fill="hold">
                                          <p:stCondLst>
                                            <p:cond delay="999"/>
                                          </p:stCondLst>
                                        </p:cTn>
                                        <p:tgtEl>
                                          <p:spTgt spid="9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1000"/>
                                        <p:tgtEl>
                                          <p:spTgt spid="94"/>
                                        </p:tgtEl>
                                      </p:cBhvr>
                                    </p:animEffect>
                                    <p:set>
                                      <p:cBhvr>
                                        <p:cTn id="42" dur="1" fill="hold">
                                          <p:stCondLst>
                                            <p:cond delay="9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43788387"/>
              </p:ext>
            </p:extLst>
          </p:nvPr>
        </p:nvGraphicFramePr>
        <p:xfrm>
          <a:off x="838200" y="605230"/>
          <a:ext cx="7924800" cy="5650270"/>
        </p:xfrm>
        <a:graphic>
          <a:graphicData uri="http://schemas.openxmlformats.org/drawingml/2006/table">
            <a:tbl>
              <a:tblPr firstRow="1" bandRow="1">
                <a:tableStyleId>{69CF1AB2-1976-4502-BF36-3FF5EA218861}</a:tableStyleId>
              </a:tblPr>
              <a:tblGrid>
                <a:gridCol w="4038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618680">
                <a:tc>
                  <a:txBody>
                    <a:bodyPr/>
                    <a:lstStyle/>
                    <a:p>
                      <a:pPr algn="ctr"/>
                      <a:r>
                        <a:rPr lang="en-US" sz="2000" b="1" dirty="0" smtClean="0"/>
                        <a:t>Influence</a:t>
                      </a:r>
                      <a:endParaRPr lang="en-US" sz="2000" b="1" dirty="0"/>
                    </a:p>
                  </a:txBody>
                  <a:tcPr anchor="ctr"/>
                </a:tc>
                <a:tc>
                  <a:txBody>
                    <a:bodyPr/>
                    <a:lstStyle/>
                    <a:p>
                      <a:pPr algn="ctr"/>
                      <a:r>
                        <a:rPr lang="en-US" b="1" dirty="0" smtClean="0"/>
                        <a:t>Rank </a:t>
                      </a:r>
                      <a:r>
                        <a:rPr lang="en-US" b="0" dirty="0" smtClean="0"/>
                        <a:t>(x/150)</a:t>
                      </a:r>
                      <a:endParaRPr lang="en-US" b="0" dirty="0"/>
                    </a:p>
                  </a:txBody>
                  <a:tcPr/>
                </a:tc>
                <a:tc>
                  <a:txBody>
                    <a:bodyPr/>
                    <a:lstStyle/>
                    <a:p>
                      <a:pPr algn="ctr"/>
                      <a:r>
                        <a:rPr lang="en-US" b="1" dirty="0" smtClean="0"/>
                        <a:t>Effect Size</a:t>
                      </a:r>
                      <a:endParaRPr lang="en-US" b="1" dirty="0"/>
                    </a:p>
                  </a:txBody>
                  <a:tcPr/>
                </a:tc>
                <a:tc>
                  <a:txBody>
                    <a:bodyPr/>
                    <a:lstStyle/>
                    <a:p>
                      <a:pPr algn="ctr"/>
                      <a:r>
                        <a:rPr lang="en-US" b="1" dirty="0" smtClean="0"/>
                        <a:t>High-Medium-Low</a:t>
                      </a:r>
                      <a:endParaRPr lang="en-US" b="1" dirty="0"/>
                    </a:p>
                  </a:txBody>
                  <a:tcPr/>
                </a:tc>
                <a:extLst>
                  <a:ext uri="{0D108BD9-81ED-4DB2-BD59-A6C34878D82A}">
                    <a16:rowId xmlns:a16="http://schemas.microsoft.com/office/drawing/2014/main" val="10000"/>
                  </a:ext>
                </a:extLst>
              </a:tr>
              <a:tr h="617990">
                <a:tc>
                  <a:txBody>
                    <a:bodyPr/>
                    <a:lstStyle/>
                    <a:p>
                      <a:pPr algn="l"/>
                      <a:r>
                        <a:rPr lang="en-US" b="1" dirty="0" smtClean="0"/>
                        <a:t>Home Environment</a:t>
                      </a:r>
                    </a:p>
                  </a:txBody>
                  <a:tcPr anchor="ctr"/>
                </a:tc>
                <a:tc>
                  <a:txBody>
                    <a:bodyPr/>
                    <a:lstStyle/>
                    <a:p>
                      <a:pPr algn="ctr"/>
                      <a:r>
                        <a:rPr lang="en-US" sz="2400" b="1" dirty="0" smtClean="0"/>
                        <a:t>44</a:t>
                      </a:r>
                      <a:endParaRPr lang="en-US" sz="2400" b="1" dirty="0"/>
                    </a:p>
                  </a:txBody>
                  <a:tcPr anchor="ctr"/>
                </a:tc>
                <a:tc>
                  <a:txBody>
                    <a:bodyPr/>
                    <a:lstStyle/>
                    <a:p>
                      <a:pPr algn="ctr"/>
                      <a:r>
                        <a:rPr lang="en-US" sz="3200" b="1" dirty="0" smtClean="0">
                          <a:solidFill>
                            <a:srgbClr val="FF0000"/>
                          </a:solidFill>
                        </a:rPr>
                        <a:t>0.52</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1"/>
                  </a:ext>
                </a:extLst>
              </a:tr>
              <a:tr h="617990">
                <a:tc>
                  <a:txBody>
                    <a:bodyPr/>
                    <a:lstStyle/>
                    <a:p>
                      <a:pPr algn="l"/>
                      <a:r>
                        <a:rPr lang="en-US" b="1" dirty="0" smtClean="0"/>
                        <a:t>Individualizing Instruction</a:t>
                      </a:r>
                    </a:p>
                  </a:txBody>
                  <a:tcPr anchor="ctr"/>
                </a:tc>
                <a:tc>
                  <a:txBody>
                    <a:bodyPr/>
                    <a:lstStyle/>
                    <a:p>
                      <a:pPr algn="ctr"/>
                      <a:r>
                        <a:rPr lang="en-US" sz="2400" b="1" dirty="0" smtClean="0"/>
                        <a:t>109</a:t>
                      </a:r>
                      <a:endParaRPr lang="en-US" sz="2400" b="1" dirty="0"/>
                    </a:p>
                  </a:txBody>
                  <a:tcPr anchor="ctr"/>
                </a:tc>
                <a:tc>
                  <a:txBody>
                    <a:bodyPr/>
                    <a:lstStyle/>
                    <a:p>
                      <a:pPr algn="ctr"/>
                      <a:r>
                        <a:rPr lang="en-US" sz="3200" b="1" dirty="0" smtClean="0">
                          <a:solidFill>
                            <a:srgbClr val="FF0000"/>
                          </a:solidFill>
                        </a:rPr>
                        <a:t>0.22</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2"/>
                  </a:ext>
                </a:extLst>
              </a:tr>
              <a:tr h="617990">
                <a:tc>
                  <a:txBody>
                    <a:bodyPr/>
                    <a:lstStyle/>
                    <a:p>
                      <a:pPr algn="l"/>
                      <a:r>
                        <a:rPr lang="en-US" b="1" dirty="0" smtClean="0"/>
                        <a:t>Influence of Peers</a:t>
                      </a:r>
                    </a:p>
                  </a:txBody>
                  <a:tcPr anchor="ctr"/>
                </a:tc>
                <a:tc>
                  <a:txBody>
                    <a:bodyPr/>
                    <a:lstStyle/>
                    <a:p>
                      <a:pPr algn="ctr"/>
                      <a:r>
                        <a:rPr lang="en-US" sz="2400" b="1" dirty="0" smtClean="0"/>
                        <a:t>41</a:t>
                      </a:r>
                      <a:endParaRPr lang="en-US" sz="2400" b="1" dirty="0"/>
                    </a:p>
                  </a:txBody>
                  <a:tcPr anchor="ctr"/>
                </a:tc>
                <a:tc>
                  <a:txBody>
                    <a:bodyPr/>
                    <a:lstStyle/>
                    <a:p>
                      <a:pPr algn="ctr"/>
                      <a:r>
                        <a:rPr lang="en-US" sz="3200" b="1" dirty="0" smtClean="0">
                          <a:solidFill>
                            <a:srgbClr val="FF0000"/>
                          </a:solidFill>
                        </a:rPr>
                        <a:t>0.53</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3"/>
                  </a:ext>
                </a:extLst>
              </a:tr>
              <a:tr h="617990">
                <a:tc>
                  <a:txBody>
                    <a:bodyPr/>
                    <a:lstStyle/>
                    <a:p>
                      <a:pPr algn="l"/>
                      <a:r>
                        <a:rPr lang="en-US" b="1" dirty="0" smtClean="0"/>
                        <a:t>Matching</a:t>
                      </a:r>
                      <a:r>
                        <a:rPr lang="en-US" b="1" baseline="0" dirty="0" smtClean="0"/>
                        <a:t> Teaching with Student Learning Styles</a:t>
                      </a:r>
                      <a:endParaRPr lang="en-US" b="1" dirty="0" smtClean="0"/>
                    </a:p>
                  </a:txBody>
                  <a:tcPr anchor="ctr"/>
                </a:tc>
                <a:tc>
                  <a:txBody>
                    <a:bodyPr/>
                    <a:lstStyle/>
                    <a:p>
                      <a:pPr algn="ctr"/>
                      <a:r>
                        <a:rPr lang="en-US" sz="2400" b="1" dirty="0" smtClean="0"/>
                        <a:t>125</a:t>
                      </a:r>
                      <a:endParaRPr lang="en-US" sz="2400" b="1" dirty="0"/>
                    </a:p>
                  </a:txBody>
                  <a:tcPr anchor="ctr"/>
                </a:tc>
                <a:tc>
                  <a:txBody>
                    <a:bodyPr/>
                    <a:lstStyle/>
                    <a:p>
                      <a:pPr algn="ctr"/>
                      <a:r>
                        <a:rPr lang="en-US" sz="3200" b="1" dirty="0" smtClean="0">
                          <a:solidFill>
                            <a:srgbClr val="FF0000"/>
                          </a:solidFill>
                        </a:rPr>
                        <a:t>0.17</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4"/>
                  </a:ext>
                </a:extLst>
              </a:tr>
              <a:tr h="617990">
                <a:tc>
                  <a:txBody>
                    <a:bodyPr/>
                    <a:lstStyle/>
                    <a:p>
                      <a:pPr algn="l"/>
                      <a:r>
                        <a:rPr lang="en-US" b="1" dirty="0" smtClean="0"/>
                        <a:t>Metacognitive</a:t>
                      </a:r>
                      <a:r>
                        <a:rPr lang="en-US" b="1" baseline="0" dirty="0" smtClean="0"/>
                        <a:t> Strategy Programs</a:t>
                      </a:r>
                      <a:endParaRPr lang="en-US" b="1" dirty="0" smtClean="0"/>
                    </a:p>
                  </a:txBody>
                  <a:tcPr anchor="ctr"/>
                </a:tc>
                <a:tc>
                  <a:txBody>
                    <a:bodyPr/>
                    <a:lstStyle/>
                    <a:p>
                      <a:pPr algn="ctr"/>
                      <a:r>
                        <a:rPr lang="en-US" sz="2400" b="1" dirty="0" smtClean="0"/>
                        <a:t>14</a:t>
                      </a:r>
                      <a:endParaRPr lang="en-US" sz="2400" b="1" dirty="0"/>
                    </a:p>
                  </a:txBody>
                  <a:tcPr anchor="ctr"/>
                </a:tc>
                <a:tc>
                  <a:txBody>
                    <a:bodyPr/>
                    <a:lstStyle/>
                    <a:p>
                      <a:pPr algn="ctr"/>
                      <a:r>
                        <a:rPr lang="en-US" sz="3200" b="1" dirty="0" smtClean="0">
                          <a:solidFill>
                            <a:srgbClr val="FF0000"/>
                          </a:solidFill>
                        </a:rPr>
                        <a:t>0.69</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5"/>
                  </a:ext>
                </a:extLst>
              </a:tr>
              <a:tr h="617990">
                <a:tc>
                  <a:txBody>
                    <a:bodyPr/>
                    <a:lstStyle/>
                    <a:p>
                      <a:pPr algn="l"/>
                      <a:r>
                        <a:rPr lang="en-US" b="1" dirty="0" smtClean="0"/>
                        <a:t>Phonic</a:t>
                      </a:r>
                      <a:r>
                        <a:rPr lang="en-US" b="1" baseline="0" dirty="0" smtClean="0"/>
                        <a:t>s Instruction</a:t>
                      </a:r>
                      <a:endParaRPr lang="en-US" b="1" dirty="0" smtClean="0"/>
                    </a:p>
                  </a:txBody>
                  <a:tcPr anchor="ctr"/>
                </a:tc>
                <a:tc>
                  <a:txBody>
                    <a:bodyPr/>
                    <a:lstStyle/>
                    <a:p>
                      <a:pPr algn="ctr"/>
                      <a:r>
                        <a:rPr lang="en-US" sz="2400" b="1" dirty="0" smtClean="0"/>
                        <a:t>36</a:t>
                      </a:r>
                      <a:endParaRPr lang="en-US" sz="2400" b="1" dirty="0"/>
                    </a:p>
                  </a:txBody>
                  <a:tcPr anchor="ctr"/>
                </a:tc>
                <a:tc>
                  <a:txBody>
                    <a:bodyPr/>
                    <a:lstStyle/>
                    <a:p>
                      <a:pPr algn="ctr"/>
                      <a:r>
                        <a:rPr lang="en-US" sz="3200" b="1" dirty="0" smtClean="0">
                          <a:solidFill>
                            <a:srgbClr val="FF0000"/>
                          </a:solidFill>
                        </a:rPr>
                        <a:t>0.54</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6"/>
                  </a:ext>
                </a:extLst>
              </a:tr>
              <a:tr h="617990">
                <a:tc>
                  <a:txBody>
                    <a:bodyPr/>
                    <a:lstStyle/>
                    <a:p>
                      <a:pPr algn="l"/>
                      <a:r>
                        <a:rPr lang="en-US" b="1" dirty="0" smtClean="0"/>
                        <a:t>Professional</a:t>
                      </a:r>
                      <a:r>
                        <a:rPr lang="en-US" b="1" baseline="0" dirty="0" smtClean="0"/>
                        <a:t> Development on Student Achievement</a:t>
                      </a:r>
                      <a:endParaRPr lang="en-US" b="1" dirty="0" smtClean="0"/>
                    </a:p>
                  </a:txBody>
                  <a:tcPr anchor="ctr"/>
                </a:tc>
                <a:tc>
                  <a:txBody>
                    <a:bodyPr/>
                    <a:lstStyle/>
                    <a:p>
                      <a:pPr algn="ctr"/>
                      <a:r>
                        <a:rPr lang="en-US" sz="2400" b="1" dirty="0" smtClean="0"/>
                        <a:t>47</a:t>
                      </a:r>
                      <a:endParaRPr lang="en-US" sz="2400" b="1" dirty="0"/>
                    </a:p>
                  </a:txBody>
                  <a:tcPr anchor="ctr"/>
                </a:tc>
                <a:tc>
                  <a:txBody>
                    <a:bodyPr/>
                    <a:lstStyle/>
                    <a:p>
                      <a:pPr algn="ctr"/>
                      <a:r>
                        <a:rPr lang="en-US" sz="3200" b="1" dirty="0" smtClean="0">
                          <a:solidFill>
                            <a:srgbClr val="FF0000"/>
                          </a:solidFill>
                        </a:rPr>
                        <a:t>0.51</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7"/>
                  </a:ext>
                </a:extLst>
              </a:tr>
              <a:tr h="617990">
                <a:tc>
                  <a:txBody>
                    <a:bodyPr/>
                    <a:lstStyle/>
                    <a:p>
                      <a:pPr algn="l"/>
                      <a:r>
                        <a:rPr lang="en-US" b="1" dirty="0" smtClean="0"/>
                        <a:t>Providing</a:t>
                      </a:r>
                      <a:r>
                        <a:rPr lang="en-US" b="1" baseline="0" dirty="0" smtClean="0"/>
                        <a:t> Formative Evaluation for Teachers</a:t>
                      </a:r>
                      <a:endParaRPr lang="en-US" b="1" dirty="0" smtClean="0"/>
                    </a:p>
                  </a:txBody>
                  <a:tcPr anchor="ctr"/>
                </a:tc>
                <a:tc>
                  <a:txBody>
                    <a:bodyPr/>
                    <a:lstStyle/>
                    <a:p>
                      <a:pPr algn="ctr"/>
                      <a:r>
                        <a:rPr lang="en-US" sz="2400" b="1" dirty="0" smtClean="0"/>
                        <a:t>5</a:t>
                      </a:r>
                      <a:endParaRPr lang="en-US" sz="2400" b="1" dirty="0"/>
                    </a:p>
                  </a:txBody>
                  <a:tcPr anchor="ctr"/>
                </a:tc>
                <a:tc>
                  <a:txBody>
                    <a:bodyPr/>
                    <a:lstStyle/>
                    <a:p>
                      <a:pPr algn="ctr"/>
                      <a:r>
                        <a:rPr lang="en-US" sz="3200" b="1" dirty="0" smtClean="0">
                          <a:solidFill>
                            <a:srgbClr val="FF0000"/>
                          </a:solidFill>
                        </a:rPr>
                        <a:t>0.90</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8"/>
                  </a:ext>
                </a:extLst>
              </a:tr>
            </a:tbl>
          </a:graphicData>
        </a:graphic>
      </p:graphicFrame>
      <p:grpSp>
        <p:nvGrpSpPr>
          <p:cNvPr id="96" name="Group 95"/>
          <p:cNvGrpSpPr/>
          <p:nvPr/>
        </p:nvGrpSpPr>
        <p:grpSpPr>
          <a:xfrm>
            <a:off x="4953000" y="1207933"/>
            <a:ext cx="838200" cy="646331"/>
            <a:chOff x="5029200" y="1505634"/>
            <a:chExt cx="838200" cy="646331"/>
          </a:xfrm>
        </p:grpSpPr>
        <p:sp>
          <p:nvSpPr>
            <p:cNvPr id="103" name="Rounded Rectangle 10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7" name="Group 96"/>
          <p:cNvGrpSpPr/>
          <p:nvPr/>
        </p:nvGrpSpPr>
        <p:grpSpPr>
          <a:xfrm>
            <a:off x="6096000" y="1222118"/>
            <a:ext cx="838200" cy="646331"/>
            <a:chOff x="5029200" y="1505634"/>
            <a:chExt cx="838200" cy="646331"/>
          </a:xfrm>
        </p:grpSpPr>
        <p:sp>
          <p:nvSpPr>
            <p:cNvPr id="101" name="Rounded Rectangle 10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8" name="Group 97"/>
          <p:cNvGrpSpPr/>
          <p:nvPr/>
        </p:nvGrpSpPr>
        <p:grpSpPr>
          <a:xfrm>
            <a:off x="7238999" y="1238265"/>
            <a:ext cx="1219199" cy="646331"/>
            <a:chOff x="5029200" y="1521781"/>
            <a:chExt cx="838200" cy="646331"/>
          </a:xfrm>
        </p:grpSpPr>
        <p:sp>
          <p:nvSpPr>
            <p:cNvPr id="99" name="Rounded Rectangle 9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288481" y="1521781"/>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06" name="Group 105"/>
          <p:cNvGrpSpPr/>
          <p:nvPr/>
        </p:nvGrpSpPr>
        <p:grpSpPr>
          <a:xfrm>
            <a:off x="4925257" y="1848848"/>
            <a:ext cx="838200" cy="646331"/>
            <a:chOff x="5029200" y="1505634"/>
            <a:chExt cx="838200" cy="646331"/>
          </a:xfrm>
        </p:grpSpPr>
        <p:sp>
          <p:nvSpPr>
            <p:cNvPr id="113" name="Rounded Rectangle 11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07" name="Group 106"/>
          <p:cNvGrpSpPr/>
          <p:nvPr/>
        </p:nvGrpSpPr>
        <p:grpSpPr>
          <a:xfrm>
            <a:off x="6068257" y="1863033"/>
            <a:ext cx="838200" cy="646331"/>
            <a:chOff x="5029200" y="1505634"/>
            <a:chExt cx="838200" cy="646331"/>
          </a:xfrm>
        </p:grpSpPr>
        <p:sp>
          <p:nvSpPr>
            <p:cNvPr id="111" name="Rounded Rectangle 11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08" name="Group 107"/>
          <p:cNvGrpSpPr/>
          <p:nvPr/>
        </p:nvGrpSpPr>
        <p:grpSpPr>
          <a:xfrm>
            <a:off x="7208298" y="1863033"/>
            <a:ext cx="1219199" cy="646331"/>
            <a:chOff x="5029200" y="1505634"/>
            <a:chExt cx="838200" cy="646331"/>
          </a:xfrm>
        </p:grpSpPr>
        <p:sp>
          <p:nvSpPr>
            <p:cNvPr id="109" name="Rounded Rectangle 10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291254"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16" name="Group 115"/>
          <p:cNvGrpSpPr/>
          <p:nvPr/>
        </p:nvGrpSpPr>
        <p:grpSpPr>
          <a:xfrm>
            <a:off x="4980003" y="2480966"/>
            <a:ext cx="838200" cy="646331"/>
            <a:chOff x="5029200" y="1505634"/>
            <a:chExt cx="838200" cy="646331"/>
          </a:xfrm>
        </p:grpSpPr>
        <p:sp>
          <p:nvSpPr>
            <p:cNvPr id="123" name="Rounded Rectangle 12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17" name="Group 116"/>
          <p:cNvGrpSpPr/>
          <p:nvPr/>
        </p:nvGrpSpPr>
        <p:grpSpPr>
          <a:xfrm>
            <a:off x="6123003" y="2495151"/>
            <a:ext cx="838200" cy="646331"/>
            <a:chOff x="5029200" y="1505634"/>
            <a:chExt cx="838200" cy="646331"/>
          </a:xfrm>
        </p:grpSpPr>
        <p:sp>
          <p:nvSpPr>
            <p:cNvPr id="121" name="Rounded Rectangle 12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18" name="Group 117"/>
          <p:cNvGrpSpPr/>
          <p:nvPr/>
        </p:nvGrpSpPr>
        <p:grpSpPr>
          <a:xfrm>
            <a:off x="7239000" y="2495151"/>
            <a:ext cx="1219199" cy="646331"/>
            <a:chOff x="5029200" y="1505634"/>
            <a:chExt cx="838200" cy="646331"/>
          </a:xfrm>
        </p:grpSpPr>
        <p:sp>
          <p:nvSpPr>
            <p:cNvPr id="119" name="Rounded Rectangle 11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315666"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26" name="Group 125"/>
          <p:cNvGrpSpPr/>
          <p:nvPr/>
        </p:nvGrpSpPr>
        <p:grpSpPr>
          <a:xfrm>
            <a:off x="4928886" y="3179400"/>
            <a:ext cx="838200" cy="646331"/>
            <a:chOff x="5029200" y="1505634"/>
            <a:chExt cx="838200" cy="646331"/>
          </a:xfrm>
        </p:grpSpPr>
        <p:sp>
          <p:nvSpPr>
            <p:cNvPr id="133" name="Rounded Rectangle 13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27" name="Group 126"/>
          <p:cNvGrpSpPr/>
          <p:nvPr/>
        </p:nvGrpSpPr>
        <p:grpSpPr>
          <a:xfrm>
            <a:off x="6059680" y="3183619"/>
            <a:ext cx="838200" cy="646331"/>
            <a:chOff x="5029200" y="1505634"/>
            <a:chExt cx="838200" cy="646331"/>
          </a:xfrm>
        </p:grpSpPr>
        <p:sp>
          <p:nvSpPr>
            <p:cNvPr id="131" name="Rounded Rectangle 13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28" name="Group 127"/>
          <p:cNvGrpSpPr/>
          <p:nvPr/>
        </p:nvGrpSpPr>
        <p:grpSpPr>
          <a:xfrm>
            <a:off x="7213777" y="3203638"/>
            <a:ext cx="1219199" cy="646331"/>
            <a:chOff x="5029200" y="1505634"/>
            <a:chExt cx="838200" cy="646331"/>
          </a:xfrm>
        </p:grpSpPr>
        <p:sp>
          <p:nvSpPr>
            <p:cNvPr id="129" name="Rounded Rectangle 12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5306235"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36" name="Group 135"/>
          <p:cNvGrpSpPr/>
          <p:nvPr/>
        </p:nvGrpSpPr>
        <p:grpSpPr>
          <a:xfrm>
            <a:off x="4925257" y="3702734"/>
            <a:ext cx="838200" cy="646331"/>
            <a:chOff x="5029200" y="1505634"/>
            <a:chExt cx="838200" cy="646331"/>
          </a:xfrm>
        </p:grpSpPr>
        <p:sp>
          <p:nvSpPr>
            <p:cNvPr id="143" name="Rounded Rectangle 14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37" name="Group 136"/>
          <p:cNvGrpSpPr/>
          <p:nvPr/>
        </p:nvGrpSpPr>
        <p:grpSpPr>
          <a:xfrm>
            <a:off x="6068257" y="3716919"/>
            <a:ext cx="838200" cy="646331"/>
            <a:chOff x="5029200" y="1505634"/>
            <a:chExt cx="838200" cy="646331"/>
          </a:xfrm>
        </p:grpSpPr>
        <p:sp>
          <p:nvSpPr>
            <p:cNvPr id="141" name="Rounded Rectangle 14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38" name="Group 137"/>
          <p:cNvGrpSpPr/>
          <p:nvPr/>
        </p:nvGrpSpPr>
        <p:grpSpPr>
          <a:xfrm>
            <a:off x="7239000" y="3716919"/>
            <a:ext cx="1219199" cy="646331"/>
            <a:chOff x="5029200" y="1505634"/>
            <a:chExt cx="838200" cy="646331"/>
          </a:xfrm>
        </p:grpSpPr>
        <p:sp>
          <p:nvSpPr>
            <p:cNvPr id="139" name="Rounded Rectangle 13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sp>
        <p:nvSpPr>
          <p:cNvPr id="146" name="Rounded Rectangle 145"/>
          <p:cNvSpPr/>
          <p:nvPr/>
        </p:nvSpPr>
        <p:spPr>
          <a:xfrm>
            <a:off x="4930065" y="4428835"/>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5147568" y="4334269"/>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148" name="Rounded Rectangle 147"/>
          <p:cNvSpPr/>
          <p:nvPr/>
        </p:nvSpPr>
        <p:spPr>
          <a:xfrm>
            <a:off x="6073065" y="444302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6290568" y="434845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150" name="Rounded Rectangle 149"/>
          <p:cNvSpPr/>
          <p:nvPr/>
        </p:nvSpPr>
        <p:spPr>
          <a:xfrm>
            <a:off x="7243808" y="4443020"/>
            <a:ext cx="121919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7560176" y="4348454"/>
            <a:ext cx="665018"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nvGrpSpPr>
          <p:cNvPr id="153" name="Group 152"/>
          <p:cNvGrpSpPr/>
          <p:nvPr/>
        </p:nvGrpSpPr>
        <p:grpSpPr>
          <a:xfrm>
            <a:off x="4930064" y="4966415"/>
            <a:ext cx="838200" cy="646331"/>
            <a:chOff x="5029200" y="1505634"/>
            <a:chExt cx="838200" cy="646331"/>
          </a:xfrm>
        </p:grpSpPr>
        <p:sp>
          <p:nvSpPr>
            <p:cNvPr id="160" name="Rounded Rectangle 159"/>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54" name="Group 153"/>
          <p:cNvGrpSpPr/>
          <p:nvPr/>
        </p:nvGrpSpPr>
        <p:grpSpPr>
          <a:xfrm>
            <a:off x="6073064" y="4980600"/>
            <a:ext cx="838200" cy="646331"/>
            <a:chOff x="5029200" y="1505634"/>
            <a:chExt cx="838200" cy="646331"/>
          </a:xfrm>
        </p:grpSpPr>
        <p:sp>
          <p:nvSpPr>
            <p:cNvPr id="158" name="Rounded Rectangle 157"/>
            <p:cNvSpPr/>
            <p:nvPr/>
          </p:nvSpPr>
          <p:spPr>
            <a:xfrm>
              <a:off x="5029200" y="1579014"/>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55" name="Group 154"/>
          <p:cNvGrpSpPr/>
          <p:nvPr/>
        </p:nvGrpSpPr>
        <p:grpSpPr>
          <a:xfrm>
            <a:off x="7243807" y="4980600"/>
            <a:ext cx="1219199" cy="646331"/>
            <a:chOff x="5029200" y="1505634"/>
            <a:chExt cx="838200" cy="646331"/>
          </a:xfrm>
        </p:grpSpPr>
        <p:sp>
          <p:nvSpPr>
            <p:cNvPr id="156" name="Rounded Rectangle 15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63" name="Group 162"/>
          <p:cNvGrpSpPr/>
          <p:nvPr/>
        </p:nvGrpSpPr>
        <p:grpSpPr>
          <a:xfrm>
            <a:off x="4990112" y="5678269"/>
            <a:ext cx="838200" cy="646331"/>
            <a:chOff x="4976302" y="1505634"/>
            <a:chExt cx="838200" cy="646331"/>
          </a:xfrm>
        </p:grpSpPr>
        <p:sp>
          <p:nvSpPr>
            <p:cNvPr id="170" name="Rounded Rectangle 169"/>
            <p:cNvSpPr/>
            <p:nvPr/>
          </p:nvSpPr>
          <p:spPr>
            <a:xfrm>
              <a:off x="4976302"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64" name="Group 163"/>
          <p:cNvGrpSpPr/>
          <p:nvPr/>
        </p:nvGrpSpPr>
        <p:grpSpPr>
          <a:xfrm>
            <a:off x="6136812" y="5678269"/>
            <a:ext cx="838200" cy="646331"/>
            <a:chOff x="5029200" y="1505634"/>
            <a:chExt cx="838200" cy="646331"/>
          </a:xfrm>
        </p:grpSpPr>
        <p:sp>
          <p:nvSpPr>
            <p:cNvPr id="168" name="Rounded Rectangle 167"/>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65" name="Group 164"/>
          <p:cNvGrpSpPr/>
          <p:nvPr/>
        </p:nvGrpSpPr>
        <p:grpSpPr>
          <a:xfrm>
            <a:off x="7307555" y="5678269"/>
            <a:ext cx="1219199" cy="646331"/>
            <a:chOff x="5029200" y="1505634"/>
            <a:chExt cx="838200" cy="646331"/>
          </a:xfrm>
        </p:grpSpPr>
        <p:sp>
          <p:nvSpPr>
            <p:cNvPr id="166" name="Rounded Rectangle 16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sp>
        <p:nvSpPr>
          <p:cNvPr id="72" name="TextBox 71"/>
          <p:cNvSpPr txBox="1"/>
          <p:nvPr/>
        </p:nvSpPr>
        <p:spPr>
          <a:xfrm>
            <a:off x="7118959" y="6248882"/>
            <a:ext cx="1524000" cy="381000"/>
          </a:xfrm>
          <a:prstGeom prst="rect">
            <a:avLst/>
          </a:prstGeom>
          <a:noFill/>
        </p:spPr>
        <p:txBody>
          <a:bodyPr wrap="square" rtlCol="0">
            <a:spAutoFit/>
          </a:bodyPr>
          <a:lstStyle/>
          <a:p>
            <a:r>
              <a:rPr lang="en-US" dirty="0" smtClean="0"/>
              <a:t>Hattie (2008)</a:t>
            </a:r>
            <a:endParaRPr lang="en-US" dirty="0"/>
          </a:p>
        </p:txBody>
      </p:sp>
    </p:spTree>
    <p:extLst>
      <p:ext uri="{BB962C8B-B14F-4D97-AF65-F5344CB8AC3E}">
        <p14:creationId xmlns:p14="http://schemas.microsoft.com/office/powerpoint/2010/main" val="387398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0515363"/>
              </p:ext>
            </p:extLst>
          </p:nvPr>
        </p:nvGraphicFramePr>
        <p:xfrm>
          <a:off x="838200" y="609600"/>
          <a:ext cx="7924800" cy="5628180"/>
        </p:xfrm>
        <a:graphic>
          <a:graphicData uri="http://schemas.openxmlformats.org/drawingml/2006/table">
            <a:tbl>
              <a:tblPr firstRow="1" bandRow="1">
                <a:tableStyleId>{69CF1AB2-1976-4502-BF36-3FF5EA218861}</a:tableStyleId>
              </a:tblPr>
              <a:tblGrid>
                <a:gridCol w="4038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618680">
                <a:tc>
                  <a:txBody>
                    <a:bodyPr/>
                    <a:lstStyle/>
                    <a:p>
                      <a:pPr algn="ctr"/>
                      <a:r>
                        <a:rPr lang="en-US" sz="2000" b="1" dirty="0" smtClean="0"/>
                        <a:t>Influence</a:t>
                      </a:r>
                      <a:endParaRPr lang="en-US" sz="2000" b="1" dirty="0"/>
                    </a:p>
                  </a:txBody>
                  <a:tcPr anchor="ctr"/>
                </a:tc>
                <a:tc>
                  <a:txBody>
                    <a:bodyPr/>
                    <a:lstStyle/>
                    <a:p>
                      <a:pPr algn="ctr"/>
                      <a:r>
                        <a:rPr lang="en-US" b="1" dirty="0" smtClean="0"/>
                        <a:t>Rank </a:t>
                      </a:r>
                      <a:r>
                        <a:rPr lang="en-US" b="0" dirty="0" smtClean="0"/>
                        <a:t>(x/150)</a:t>
                      </a:r>
                      <a:endParaRPr lang="en-US" b="0" dirty="0"/>
                    </a:p>
                  </a:txBody>
                  <a:tcPr/>
                </a:tc>
                <a:tc>
                  <a:txBody>
                    <a:bodyPr/>
                    <a:lstStyle/>
                    <a:p>
                      <a:pPr algn="ctr"/>
                      <a:r>
                        <a:rPr lang="en-US" b="1" dirty="0" smtClean="0"/>
                        <a:t>Effect Size</a:t>
                      </a:r>
                      <a:endParaRPr lang="en-US" b="1" dirty="0"/>
                    </a:p>
                  </a:txBody>
                  <a:tcPr/>
                </a:tc>
                <a:tc>
                  <a:txBody>
                    <a:bodyPr/>
                    <a:lstStyle/>
                    <a:p>
                      <a:pPr algn="ctr"/>
                      <a:r>
                        <a:rPr lang="en-US" b="1" dirty="0" smtClean="0"/>
                        <a:t>High-Medium-Low</a:t>
                      </a:r>
                      <a:endParaRPr lang="en-US" b="1" dirty="0"/>
                    </a:p>
                  </a:txBody>
                  <a:tcPr/>
                </a:tc>
                <a:extLst>
                  <a:ext uri="{0D108BD9-81ED-4DB2-BD59-A6C34878D82A}">
                    <a16:rowId xmlns:a16="http://schemas.microsoft.com/office/drawing/2014/main" val="10000"/>
                  </a:ext>
                </a:extLst>
              </a:tr>
              <a:tr h="617990">
                <a:tc>
                  <a:txBody>
                    <a:bodyPr/>
                    <a:lstStyle/>
                    <a:p>
                      <a:pPr algn="l"/>
                      <a:r>
                        <a:rPr lang="en-US" b="1" dirty="0" smtClean="0"/>
                        <a:t>Providing Worked Examples</a:t>
                      </a:r>
                    </a:p>
                  </a:txBody>
                  <a:tcPr anchor="ctr"/>
                </a:tc>
                <a:tc>
                  <a:txBody>
                    <a:bodyPr/>
                    <a:lstStyle/>
                    <a:p>
                      <a:pPr algn="ctr"/>
                      <a:r>
                        <a:rPr lang="en-US" sz="2400" b="1" dirty="0" smtClean="0"/>
                        <a:t>32</a:t>
                      </a:r>
                      <a:endParaRPr lang="en-US" sz="2400" b="1" dirty="0"/>
                    </a:p>
                  </a:txBody>
                  <a:tcPr anchor="ctr"/>
                </a:tc>
                <a:tc>
                  <a:txBody>
                    <a:bodyPr/>
                    <a:lstStyle/>
                    <a:p>
                      <a:pPr algn="ctr"/>
                      <a:r>
                        <a:rPr lang="en-US" sz="3200" b="1" dirty="0" smtClean="0">
                          <a:solidFill>
                            <a:srgbClr val="FF0000"/>
                          </a:solidFill>
                        </a:rPr>
                        <a:t>0.57</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1"/>
                  </a:ext>
                </a:extLst>
              </a:tr>
              <a:tr h="617990">
                <a:tc>
                  <a:txBody>
                    <a:bodyPr/>
                    <a:lstStyle/>
                    <a:p>
                      <a:pPr algn="l"/>
                      <a:r>
                        <a:rPr lang="en-US" b="1" dirty="0" smtClean="0"/>
                        <a:t>Reciprocal Teaching</a:t>
                      </a:r>
                    </a:p>
                  </a:txBody>
                  <a:tcPr anchor="ctr"/>
                </a:tc>
                <a:tc>
                  <a:txBody>
                    <a:bodyPr/>
                    <a:lstStyle/>
                    <a:p>
                      <a:pPr algn="ctr"/>
                      <a:r>
                        <a:rPr lang="en-US" sz="2400" b="1" dirty="0" smtClean="0"/>
                        <a:t>11</a:t>
                      </a:r>
                      <a:endParaRPr lang="en-US" sz="2400" b="1" dirty="0"/>
                    </a:p>
                  </a:txBody>
                  <a:tcPr anchor="ctr"/>
                </a:tc>
                <a:tc>
                  <a:txBody>
                    <a:bodyPr/>
                    <a:lstStyle/>
                    <a:p>
                      <a:pPr algn="ctr"/>
                      <a:r>
                        <a:rPr lang="en-US" sz="3200" b="1" dirty="0" smtClean="0">
                          <a:solidFill>
                            <a:srgbClr val="FF0000"/>
                          </a:solidFill>
                        </a:rPr>
                        <a:t>0.74</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2"/>
                  </a:ext>
                </a:extLst>
              </a:tr>
              <a:tr h="617990">
                <a:tc>
                  <a:txBody>
                    <a:bodyPr/>
                    <a:lstStyle/>
                    <a:p>
                      <a:pPr algn="l"/>
                      <a:r>
                        <a:rPr lang="en-US" b="1" dirty="0" smtClean="0"/>
                        <a:t>Reducing Class Size</a:t>
                      </a:r>
                    </a:p>
                  </a:txBody>
                  <a:tcPr anchor="ctr"/>
                </a:tc>
                <a:tc>
                  <a:txBody>
                    <a:bodyPr/>
                    <a:lstStyle/>
                    <a:p>
                      <a:pPr algn="ctr"/>
                      <a:r>
                        <a:rPr lang="en-US" sz="2400" b="1" dirty="0" smtClean="0"/>
                        <a:t>113</a:t>
                      </a:r>
                      <a:endParaRPr lang="en-US" sz="2400" b="1" dirty="0"/>
                    </a:p>
                  </a:txBody>
                  <a:tcPr anchor="ctr"/>
                </a:tc>
                <a:tc>
                  <a:txBody>
                    <a:bodyPr/>
                    <a:lstStyle/>
                    <a:p>
                      <a:pPr algn="ctr"/>
                      <a:r>
                        <a:rPr lang="en-US" sz="3200" b="1" dirty="0" smtClean="0">
                          <a:solidFill>
                            <a:srgbClr val="FF0000"/>
                          </a:solidFill>
                        </a:rPr>
                        <a:t>0.21</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3"/>
                  </a:ext>
                </a:extLst>
              </a:tr>
              <a:tr h="617990">
                <a:tc>
                  <a:txBody>
                    <a:bodyPr/>
                    <a:lstStyle/>
                    <a:p>
                      <a:pPr algn="l"/>
                      <a:r>
                        <a:rPr lang="en-US" b="1" dirty="0" smtClean="0"/>
                        <a:t>Retention (Holding back a year)</a:t>
                      </a:r>
                    </a:p>
                  </a:txBody>
                  <a:tcPr anchor="ctr"/>
                </a:tc>
                <a:tc>
                  <a:txBody>
                    <a:bodyPr/>
                    <a:lstStyle/>
                    <a:p>
                      <a:pPr algn="ctr"/>
                      <a:r>
                        <a:rPr lang="en-US" sz="2400" b="1" dirty="0" smtClean="0"/>
                        <a:t>148</a:t>
                      </a:r>
                      <a:endParaRPr lang="en-US" sz="2400" b="1" dirty="0"/>
                    </a:p>
                  </a:txBody>
                  <a:tcPr anchor="ctr"/>
                </a:tc>
                <a:tc>
                  <a:txBody>
                    <a:bodyPr/>
                    <a:lstStyle/>
                    <a:p>
                      <a:pPr algn="ctr"/>
                      <a:r>
                        <a:rPr lang="en-US" sz="3200" b="1" dirty="0" smtClean="0">
                          <a:solidFill>
                            <a:srgbClr val="FF0000"/>
                          </a:solidFill>
                        </a:rPr>
                        <a:t>-0.13</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4"/>
                  </a:ext>
                </a:extLst>
              </a:tr>
              <a:tr h="617990">
                <a:tc>
                  <a:txBody>
                    <a:bodyPr/>
                    <a:lstStyle/>
                    <a:p>
                      <a:pPr algn="l"/>
                      <a:r>
                        <a:rPr lang="en-US" b="1" dirty="0" smtClean="0"/>
                        <a:t>Student Control Over Learning</a:t>
                      </a:r>
                    </a:p>
                  </a:txBody>
                  <a:tcPr anchor="ctr"/>
                </a:tc>
                <a:tc>
                  <a:txBody>
                    <a:bodyPr/>
                    <a:lstStyle/>
                    <a:p>
                      <a:pPr algn="ctr"/>
                      <a:r>
                        <a:rPr lang="en-US" sz="2400" b="1" dirty="0" smtClean="0"/>
                        <a:t>144</a:t>
                      </a:r>
                      <a:endParaRPr lang="en-US" sz="2400" b="1" dirty="0"/>
                    </a:p>
                  </a:txBody>
                  <a:tcPr anchor="ctr"/>
                </a:tc>
                <a:tc>
                  <a:txBody>
                    <a:bodyPr/>
                    <a:lstStyle/>
                    <a:p>
                      <a:pPr algn="ctr"/>
                      <a:r>
                        <a:rPr lang="en-US" sz="3200" b="1" dirty="0" smtClean="0">
                          <a:solidFill>
                            <a:srgbClr val="FF0000"/>
                          </a:solidFill>
                        </a:rPr>
                        <a:t>0.04</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5"/>
                  </a:ext>
                </a:extLst>
              </a:tr>
              <a:tr h="617990">
                <a:tc>
                  <a:txBody>
                    <a:bodyPr/>
                    <a:lstStyle/>
                    <a:p>
                      <a:pPr algn="l"/>
                      <a:r>
                        <a:rPr lang="en-US" b="1" dirty="0" smtClean="0"/>
                        <a:t>Self-Reported Grades/Student Expectations</a:t>
                      </a:r>
                    </a:p>
                  </a:txBody>
                  <a:tcPr anchor="ctr"/>
                </a:tc>
                <a:tc>
                  <a:txBody>
                    <a:bodyPr/>
                    <a:lstStyle/>
                    <a:p>
                      <a:pPr algn="ctr"/>
                      <a:r>
                        <a:rPr lang="en-US" sz="2400" b="1" dirty="0" smtClean="0"/>
                        <a:t>1</a:t>
                      </a:r>
                      <a:endParaRPr lang="en-US" sz="2400" b="1" dirty="0"/>
                    </a:p>
                  </a:txBody>
                  <a:tcPr anchor="ctr"/>
                </a:tc>
                <a:tc>
                  <a:txBody>
                    <a:bodyPr/>
                    <a:lstStyle/>
                    <a:p>
                      <a:pPr algn="ctr"/>
                      <a:r>
                        <a:rPr lang="en-US" sz="3200" b="1" dirty="0" smtClean="0">
                          <a:solidFill>
                            <a:srgbClr val="FF0000"/>
                          </a:solidFill>
                        </a:rPr>
                        <a:t>1.44</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6"/>
                  </a:ext>
                </a:extLst>
              </a:tr>
              <a:tr h="617990">
                <a:tc>
                  <a:txBody>
                    <a:bodyPr/>
                    <a:lstStyle/>
                    <a:p>
                      <a:pPr algn="l"/>
                      <a:r>
                        <a:rPr lang="en-US" b="1" dirty="0" smtClean="0"/>
                        <a:t>Teacher Credibility in the Eyes of Students</a:t>
                      </a:r>
                    </a:p>
                  </a:txBody>
                  <a:tcPr anchor="ctr"/>
                </a:tc>
                <a:tc>
                  <a:txBody>
                    <a:bodyPr/>
                    <a:lstStyle/>
                    <a:p>
                      <a:pPr algn="ctr"/>
                      <a:r>
                        <a:rPr lang="en-US" sz="2400" b="1" dirty="0" smtClean="0"/>
                        <a:t>4</a:t>
                      </a:r>
                      <a:endParaRPr lang="en-US" sz="2400" b="1" dirty="0"/>
                    </a:p>
                  </a:txBody>
                  <a:tcPr anchor="ctr"/>
                </a:tc>
                <a:tc>
                  <a:txBody>
                    <a:bodyPr/>
                    <a:lstStyle/>
                    <a:p>
                      <a:pPr algn="ctr"/>
                      <a:r>
                        <a:rPr lang="en-US" sz="3200" b="1" dirty="0" smtClean="0">
                          <a:solidFill>
                            <a:srgbClr val="FF0000"/>
                          </a:solidFill>
                        </a:rPr>
                        <a:t>0.90</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7"/>
                  </a:ext>
                </a:extLst>
              </a:tr>
              <a:tr h="617990">
                <a:tc>
                  <a:txBody>
                    <a:bodyPr/>
                    <a:lstStyle/>
                    <a:p>
                      <a:pPr algn="l"/>
                      <a:r>
                        <a:rPr lang="en-US" b="1" dirty="0" smtClean="0"/>
                        <a:t>Teacher</a:t>
                      </a:r>
                      <a:r>
                        <a:rPr lang="en-US" b="1" baseline="0" dirty="0" smtClean="0"/>
                        <a:t> Expectations</a:t>
                      </a:r>
                      <a:endParaRPr lang="en-US" b="1" dirty="0" smtClean="0"/>
                    </a:p>
                  </a:txBody>
                  <a:tcPr anchor="ctr"/>
                </a:tc>
                <a:tc>
                  <a:txBody>
                    <a:bodyPr/>
                    <a:lstStyle/>
                    <a:p>
                      <a:pPr algn="ctr"/>
                      <a:r>
                        <a:rPr lang="en-US" sz="2400" b="1" dirty="0" smtClean="0"/>
                        <a:t>62</a:t>
                      </a:r>
                      <a:endParaRPr lang="en-US" sz="2400" b="1" dirty="0"/>
                    </a:p>
                  </a:txBody>
                  <a:tcPr anchor="ctr"/>
                </a:tc>
                <a:tc>
                  <a:txBody>
                    <a:bodyPr/>
                    <a:lstStyle/>
                    <a:p>
                      <a:pPr algn="ctr"/>
                      <a:r>
                        <a:rPr lang="en-US" sz="3200" b="1" dirty="0" smtClean="0">
                          <a:solidFill>
                            <a:srgbClr val="FF0000"/>
                          </a:solidFill>
                        </a:rPr>
                        <a:t>0.43</a:t>
                      </a:r>
                      <a:endParaRPr lang="en-US" sz="3200" b="1" dirty="0">
                        <a:solidFill>
                          <a:srgbClr val="FF0000"/>
                        </a:solidFill>
                      </a:endParaRPr>
                    </a:p>
                  </a:txBody>
                  <a:tcPr anchor="ctr"/>
                </a:tc>
                <a:tc>
                  <a:txBody>
                    <a:bodyPr/>
                    <a:lstStyle/>
                    <a:p>
                      <a:pPr algn="ctr"/>
                      <a:r>
                        <a:rPr lang="en-US" sz="2400" b="1" dirty="0" smtClean="0">
                          <a:solidFill>
                            <a:srgbClr val="002060"/>
                          </a:solidFill>
                        </a:rPr>
                        <a:t>Medium</a:t>
                      </a:r>
                      <a:endParaRPr lang="en-US" sz="2400" b="1" dirty="0">
                        <a:solidFill>
                          <a:srgbClr val="002060"/>
                        </a:solidFill>
                      </a:endParaRPr>
                    </a:p>
                  </a:txBody>
                  <a:tcPr anchor="ctr"/>
                </a:tc>
                <a:extLst>
                  <a:ext uri="{0D108BD9-81ED-4DB2-BD59-A6C34878D82A}">
                    <a16:rowId xmlns:a16="http://schemas.microsoft.com/office/drawing/2014/main" val="10008"/>
                  </a:ext>
                </a:extLst>
              </a:tr>
            </a:tbl>
          </a:graphicData>
        </a:graphic>
      </p:graphicFrame>
      <p:grpSp>
        <p:nvGrpSpPr>
          <p:cNvPr id="81" name="Group 80"/>
          <p:cNvGrpSpPr/>
          <p:nvPr/>
        </p:nvGrpSpPr>
        <p:grpSpPr>
          <a:xfrm>
            <a:off x="5029200" y="1200833"/>
            <a:ext cx="3505198" cy="676663"/>
            <a:chOff x="5029200" y="1505634"/>
            <a:chExt cx="3505198" cy="676663"/>
          </a:xfrm>
        </p:grpSpPr>
        <p:grpSp>
          <p:nvGrpSpPr>
            <p:cNvPr id="82" name="Group 81"/>
            <p:cNvGrpSpPr/>
            <p:nvPr/>
          </p:nvGrpSpPr>
          <p:grpSpPr>
            <a:xfrm>
              <a:off x="5029200" y="1505634"/>
              <a:ext cx="838200" cy="646331"/>
              <a:chOff x="5029200" y="1505634"/>
              <a:chExt cx="838200" cy="646331"/>
            </a:xfrm>
          </p:grpSpPr>
          <p:sp>
            <p:nvSpPr>
              <p:cNvPr id="89" name="Rounded Rectangle 8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83" name="Group 82"/>
            <p:cNvGrpSpPr/>
            <p:nvPr/>
          </p:nvGrpSpPr>
          <p:grpSpPr>
            <a:xfrm>
              <a:off x="6172200" y="1519819"/>
              <a:ext cx="838200" cy="646331"/>
              <a:chOff x="5029200" y="1505634"/>
              <a:chExt cx="838200" cy="646331"/>
            </a:xfrm>
          </p:grpSpPr>
          <p:sp>
            <p:nvSpPr>
              <p:cNvPr id="87" name="Rounded Rectangle 86"/>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84" name="Group 83"/>
            <p:cNvGrpSpPr/>
            <p:nvPr/>
          </p:nvGrpSpPr>
          <p:grpSpPr>
            <a:xfrm>
              <a:off x="7315199" y="1535966"/>
              <a:ext cx="1219199" cy="646331"/>
              <a:chOff x="5029200" y="1521781"/>
              <a:chExt cx="838200" cy="646331"/>
            </a:xfrm>
          </p:grpSpPr>
          <p:sp>
            <p:nvSpPr>
              <p:cNvPr id="85" name="Rounded Rectangle 84"/>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288481" y="1521781"/>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91" name="Group 90"/>
          <p:cNvGrpSpPr/>
          <p:nvPr/>
        </p:nvGrpSpPr>
        <p:grpSpPr>
          <a:xfrm>
            <a:off x="5032159" y="1827535"/>
            <a:ext cx="3502240" cy="660516"/>
            <a:chOff x="5032159" y="2132336"/>
            <a:chExt cx="3502240" cy="660516"/>
          </a:xfrm>
        </p:grpSpPr>
        <p:grpSp>
          <p:nvGrpSpPr>
            <p:cNvPr id="92" name="Group 91"/>
            <p:cNvGrpSpPr/>
            <p:nvPr/>
          </p:nvGrpSpPr>
          <p:grpSpPr>
            <a:xfrm>
              <a:off x="5032159" y="2132336"/>
              <a:ext cx="838200" cy="646331"/>
              <a:chOff x="5029200" y="1505634"/>
              <a:chExt cx="838200" cy="646331"/>
            </a:xfrm>
          </p:grpSpPr>
          <p:sp>
            <p:nvSpPr>
              <p:cNvPr id="176" name="Rounded Rectangle 17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3" name="Group 92"/>
            <p:cNvGrpSpPr/>
            <p:nvPr/>
          </p:nvGrpSpPr>
          <p:grpSpPr>
            <a:xfrm>
              <a:off x="6175159" y="2146521"/>
              <a:ext cx="838200" cy="646331"/>
              <a:chOff x="5029200" y="1505634"/>
              <a:chExt cx="838200" cy="646331"/>
            </a:xfrm>
          </p:grpSpPr>
          <p:sp>
            <p:nvSpPr>
              <p:cNvPr id="174" name="Rounded Rectangle 173"/>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4" name="Group 93"/>
            <p:cNvGrpSpPr/>
            <p:nvPr/>
          </p:nvGrpSpPr>
          <p:grpSpPr>
            <a:xfrm>
              <a:off x="7315200" y="2146521"/>
              <a:ext cx="1219199" cy="646331"/>
              <a:chOff x="5029200" y="1505634"/>
              <a:chExt cx="838200" cy="646331"/>
            </a:xfrm>
          </p:grpSpPr>
          <p:sp>
            <p:nvSpPr>
              <p:cNvPr id="172" name="Rounded Rectangle 17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291254"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78" name="Group 177"/>
          <p:cNvGrpSpPr/>
          <p:nvPr/>
        </p:nvGrpSpPr>
        <p:grpSpPr>
          <a:xfrm>
            <a:off x="5056203" y="2473866"/>
            <a:ext cx="3478196" cy="660516"/>
            <a:chOff x="5056203" y="2778667"/>
            <a:chExt cx="3478196" cy="660516"/>
          </a:xfrm>
        </p:grpSpPr>
        <p:grpSp>
          <p:nvGrpSpPr>
            <p:cNvPr id="179" name="Group 178"/>
            <p:cNvGrpSpPr/>
            <p:nvPr/>
          </p:nvGrpSpPr>
          <p:grpSpPr>
            <a:xfrm>
              <a:off x="5056203" y="2778667"/>
              <a:ext cx="838200" cy="646331"/>
              <a:chOff x="5029200" y="1505634"/>
              <a:chExt cx="838200" cy="646331"/>
            </a:xfrm>
          </p:grpSpPr>
          <p:sp>
            <p:nvSpPr>
              <p:cNvPr id="186" name="Rounded Rectangle 18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80" name="Group 179"/>
            <p:cNvGrpSpPr/>
            <p:nvPr/>
          </p:nvGrpSpPr>
          <p:grpSpPr>
            <a:xfrm>
              <a:off x="6199203" y="2792852"/>
              <a:ext cx="838200" cy="646331"/>
              <a:chOff x="5029200" y="1505634"/>
              <a:chExt cx="838200" cy="646331"/>
            </a:xfrm>
          </p:grpSpPr>
          <p:sp>
            <p:nvSpPr>
              <p:cNvPr id="184" name="Rounded Rectangle 183"/>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81" name="Group 180"/>
            <p:cNvGrpSpPr/>
            <p:nvPr/>
          </p:nvGrpSpPr>
          <p:grpSpPr>
            <a:xfrm>
              <a:off x="7315200" y="2792852"/>
              <a:ext cx="1219199" cy="646331"/>
              <a:chOff x="5029200" y="1505634"/>
              <a:chExt cx="838200" cy="646331"/>
            </a:xfrm>
          </p:grpSpPr>
          <p:sp>
            <p:nvSpPr>
              <p:cNvPr id="182" name="Rounded Rectangle 18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5315666"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88" name="Group 187"/>
          <p:cNvGrpSpPr/>
          <p:nvPr/>
        </p:nvGrpSpPr>
        <p:grpSpPr>
          <a:xfrm>
            <a:off x="5030309" y="3084251"/>
            <a:ext cx="3504090" cy="670569"/>
            <a:chOff x="5030309" y="3389052"/>
            <a:chExt cx="3504090" cy="670569"/>
          </a:xfrm>
        </p:grpSpPr>
        <p:grpSp>
          <p:nvGrpSpPr>
            <p:cNvPr id="189" name="Group 188"/>
            <p:cNvGrpSpPr/>
            <p:nvPr/>
          </p:nvGrpSpPr>
          <p:grpSpPr>
            <a:xfrm>
              <a:off x="5030309" y="3389052"/>
              <a:ext cx="838200" cy="646331"/>
              <a:chOff x="5029200" y="1505634"/>
              <a:chExt cx="838200" cy="646331"/>
            </a:xfrm>
          </p:grpSpPr>
          <p:sp>
            <p:nvSpPr>
              <p:cNvPr id="196" name="Rounded Rectangle 19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90" name="Group 189"/>
            <p:cNvGrpSpPr/>
            <p:nvPr/>
          </p:nvGrpSpPr>
          <p:grpSpPr>
            <a:xfrm>
              <a:off x="6161103" y="3393271"/>
              <a:ext cx="838200" cy="646331"/>
              <a:chOff x="5029200" y="1505634"/>
              <a:chExt cx="838200" cy="646331"/>
            </a:xfrm>
          </p:grpSpPr>
          <p:sp>
            <p:nvSpPr>
              <p:cNvPr id="194" name="Rounded Rectangle 193"/>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91" name="Group 190"/>
            <p:cNvGrpSpPr/>
            <p:nvPr/>
          </p:nvGrpSpPr>
          <p:grpSpPr>
            <a:xfrm>
              <a:off x="7315200" y="3413290"/>
              <a:ext cx="1219199" cy="646331"/>
              <a:chOff x="5029200" y="1505634"/>
              <a:chExt cx="838200" cy="646331"/>
            </a:xfrm>
          </p:grpSpPr>
          <p:sp>
            <p:nvSpPr>
              <p:cNvPr id="192" name="Rounded Rectangle 19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5306235"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98" name="Group 197"/>
          <p:cNvGrpSpPr/>
          <p:nvPr/>
        </p:nvGrpSpPr>
        <p:grpSpPr>
          <a:xfrm>
            <a:off x="5001457" y="3695634"/>
            <a:ext cx="3532942" cy="660516"/>
            <a:chOff x="5001457" y="4000435"/>
            <a:chExt cx="3532942" cy="660516"/>
          </a:xfrm>
        </p:grpSpPr>
        <p:grpSp>
          <p:nvGrpSpPr>
            <p:cNvPr id="199" name="Group 198"/>
            <p:cNvGrpSpPr/>
            <p:nvPr/>
          </p:nvGrpSpPr>
          <p:grpSpPr>
            <a:xfrm>
              <a:off x="5001457" y="4000435"/>
              <a:ext cx="838200" cy="646331"/>
              <a:chOff x="5029200" y="1505634"/>
              <a:chExt cx="838200" cy="646331"/>
            </a:xfrm>
          </p:grpSpPr>
          <p:sp>
            <p:nvSpPr>
              <p:cNvPr id="206" name="Rounded Rectangle 20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00" name="Group 199"/>
            <p:cNvGrpSpPr/>
            <p:nvPr/>
          </p:nvGrpSpPr>
          <p:grpSpPr>
            <a:xfrm>
              <a:off x="6144457" y="4014620"/>
              <a:ext cx="838200" cy="646331"/>
              <a:chOff x="5029200" y="1505634"/>
              <a:chExt cx="838200" cy="646331"/>
            </a:xfrm>
          </p:grpSpPr>
          <p:sp>
            <p:nvSpPr>
              <p:cNvPr id="204" name="Rounded Rectangle 203"/>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01" name="Group 200"/>
            <p:cNvGrpSpPr/>
            <p:nvPr/>
          </p:nvGrpSpPr>
          <p:grpSpPr>
            <a:xfrm>
              <a:off x="7315200" y="4014620"/>
              <a:ext cx="1219199" cy="646331"/>
              <a:chOff x="5029200" y="1505634"/>
              <a:chExt cx="838200" cy="646331"/>
            </a:xfrm>
          </p:grpSpPr>
          <p:sp>
            <p:nvSpPr>
              <p:cNvPr id="202" name="Rounded Rectangle 201"/>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208" name="Group 207"/>
          <p:cNvGrpSpPr/>
          <p:nvPr/>
        </p:nvGrpSpPr>
        <p:grpSpPr>
          <a:xfrm>
            <a:off x="5006265" y="4327169"/>
            <a:ext cx="3532942" cy="660516"/>
            <a:chOff x="5006265" y="4631970"/>
            <a:chExt cx="3532942" cy="660516"/>
          </a:xfrm>
        </p:grpSpPr>
        <p:sp>
          <p:nvSpPr>
            <p:cNvPr id="209" name="Rounded Rectangle 208"/>
            <p:cNvSpPr/>
            <p:nvPr/>
          </p:nvSpPr>
          <p:spPr>
            <a:xfrm>
              <a:off x="5006265" y="4726536"/>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5223768" y="4631970"/>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211" name="Rounded Rectangle 210"/>
            <p:cNvSpPr/>
            <p:nvPr/>
          </p:nvSpPr>
          <p:spPr>
            <a:xfrm>
              <a:off x="6149265" y="4740721"/>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p:cNvSpPr txBox="1"/>
            <p:nvPr/>
          </p:nvSpPr>
          <p:spPr>
            <a:xfrm>
              <a:off x="6366768" y="4646155"/>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213" name="Rounded Rectangle 212"/>
            <p:cNvSpPr/>
            <p:nvPr/>
          </p:nvSpPr>
          <p:spPr>
            <a:xfrm>
              <a:off x="7320008" y="4740721"/>
              <a:ext cx="121919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7636376" y="4646155"/>
              <a:ext cx="665018"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15" name="Group 214"/>
          <p:cNvGrpSpPr/>
          <p:nvPr/>
        </p:nvGrpSpPr>
        <p:grpSpPr>
          <a:xfrm>
            <a:off x="5006264" y="4959315"/>
            <a:ext cx="3532942" cy="660516"/>
            <a:chOff x="5006264" y="5264116"/>
            <a:chExt cx="3532942" cy="660516"/>
          </a:xfrm>
        </p:grpSpPr>
        <p:grpSp>
          <p:nvGrpSpPr>
            <p:cNvPr id="216" name="Group 215"/>
            <p:cNvGrpSpPr/>
            <p:nvPr/>
          </p:nvGrpSpPr>
          <p:grpSpPr>
            <a:xfrm>
              <a:off x="5006264" y="5264116"/>
              <a:ext cx="838200" cy="646331"/>
              <a:chOff x="5029200" y="1505634"/>
              <a:chExt cx="838200" cy="646331"/>
            </a:xfrm>
          </p:grpSpPr>
          <p:sp>
            <p:nvSpPr>
              <p:cNvPr id="223" name="Rounded Rectangle 22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17" name="Group 216"/>
            <p:cNvGrpSpPr/>
            <p:nvPr/>
          </p:nvGrpSpPr>
          <p:grpSpPr>
            <a:xfrm>
              <a:off x="6149264" y="5278301"/>
              <a:ext cx="838200" cy="646331"/>
              <a:chOff x="5029200" y="1505634"/>
              <a:chExt cx="838200" cy="646331"/>
            </a:xfrm>
          </p:grpSpPr>
          <p:sp>
            <p:nvSpPr>
              <p:cNvPr id="221" name="Rounded Rectangle 220"/>
              <p:cNvSpPr/>
              <p:nvPr/>
            </p:nvSpPr>
            <p:spPr>
              <a:xfrm>
                <a:off x="5029200" y="1579014"/>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18" name="Group 217"/>
            <p:cNvGrpSpPr/>
            <p:nvPr/>
          </p:nvGrpSpPr>
          <p:grpSpPr>
            <a:xfrm>
              <a:off x="7320007" y="5278301"/>
              <a:ext cx="1219199" cy="646331"/>
              <a:chOff x="5029200" y="1505634"/>
              <a:chExt cx="838200" cy="646331"/>
            </a:xfrm>
          </p:grpSpPr>
          <p:sp>
            <p:nvSpPr>
              <p:cNvPr id="219" name="Rounded Rectangle 21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225" name="Group 224"/>
          <p:cNvGrpSpPr/>
          <p:nvPr/>
        </p:nvGrpSpPr>
        <p:grpSpPr>
          <a:xfrm>
            <a:off x="5006264" y="5568219"/>
            <a:ext cx="3536642" cy="646331"/>
            <a:chOff x="5006264" y="5873020"/>
            <a:chExt cx="3536642" cy="646331"/>
          </a:xfrm>
        </p:grpSpPr>
        <p:grpSp>
          <p:nvGrpSpPr>
            <p:cNvPr id="226" name="Group 225"/>
            <p:cNvGrpSpPr/>
            <p:nvPr/>
          </p:nvGrpSpPr>
          <p:grpSpPr>
            <a:xfrm>
              <a:off x="5006264" y="5873020"/>
              <a:ext cx="838200" cy="646331"/>
              <a:chOff x="4976302" y="1505634"/>
              <a:chExt cx="838200" cy="646331"/>
            </a:xfrm>
          </p:grpSpPr>
          <p:sp>
            <p:nvSpPr>
              <p:cNvPr id="233" name="Rounded Rectangle 232"/>
              <p:cNvSpPr/>
              <p:nvPr/>
            </p:nvSpPr>
            <p:spPr>
              <a:xfrm>
                <a:off x="4976302"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27" name="Group 226"/>
            <p:cNvGrpSpPr/>
            <p:nvPr/>
          </p:nvGrpSpPr>
          <p:grpSpPr>
            <a:xfrm>
              <a:off x="6152964" y="5873020"/>
              <a:ext cx="838200" cy="646331"/>
              <a:chOff x="5029200" y="1505634"/>
              <a:chExt cx="838200" cy="646331"/>
            </a:xfrm>
          </p:grpSpPr>
          <p:sp>
            <p:nvSpPr>
              <p:cNvPr id="231" name="Rounded Rectangle 23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228" name="Group 227"/>
            <p:cNvGrpSpPr/>
            <p:nvPr/>
          </p:nvGrpSpPr>
          <p:grpSpPr>
            <a:xfrm>
              <a:off x="7323707" y="5873020"/>
              <a:ext cx="1219199" cy="646331"/>
              <a:chOff x="5029200" y="1505634"/>
              <a:chExt cx="838200" cy="646331"/>
            </a:xfrm>
          </p:grpSpPr>
          <p:sp>
            <p:nvSpPr>
              <p:cNvPr id="229" name="Rounded Rectangle 22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sp>
        <p:nvSpPr>
          <p:cNvPr id="80" name="TextBox 79"/>
          <p:cNvSpPr txBox="1"/>
          <p:nvPr/>
        </p:nvSpPr>
        <p:spPr>
          <a:xfrm>
            <a:off x="7118959" y="6248882"/>
            <a:ext cx="1524000" cy="381000"/>
          </a:xfrm>
          <a:prstGeom prst="rect">
            <a:avLst/>
          </a:prstGeom>
          <a:noFill/>
        </p:spPr>
        <p:txBody>
          <a:bodyPr wrap="square" rtlCol="0">
            <a:spAutoFit/>
          </a:bodyPr>
          <a:lstStyle/>
          <a:p>
            <a:r>
              <a:rPr lang="en-US" dirty="0" smtClean="0"/>
              <a:t>Hattie (2008)</a:t>
            </a:r>
            <a:endParaRPr lang="en-US" dirty="0"/>
          </a:p>
        </p:txBody>
      </p:sp>
    </p:spTree>
    <p:extLst>
      <p:ext uri="{BB962C8B-B14F-4D97-AF65-F5344CB8AC3E}">
        <p14:creationId xmlns:p14="http://schemas.microsoft.com/office/powerpoint/2010/main" val="296198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81"/>
                                        </p:tgtEl>
                                      </p:cBhvr>
                                    </p:animEffect>
                                    <p:set>
                                      <p:cBhvr>
                                        <p:cTn id="7" dur="1" fill="hold">
                                          <p:stCondLst>
                                            <p:cond delay="999"/>
                                          </p:stCondLst>
                                        </p:cTn>
                                        <p:tgtEl>
                                          <p:spTgt spid="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1000"/>
                                        <p:tgtEl>
                                          <p:spTgt spid="91"/>
                                        </p:tgtEl>
                                      </p:cBhvr>
                                    </p:animEffect>
                                    <p:set>
                                      <p:cBhvr>
                                        <p:cTn id="12" dur="1" fill="hold">
                                          <p:stCondLst>
                                            <p:cond delay="999"/>
                                          </p:stCondLst>
                                        </p:cTn>
                                        <p:tgtEl>
                                          <p:spTgt spid="9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1000"/>
                                        <p:tgtEl>
                                          <p:spTgt spid="178"/>
                                        </p:tgtEl>
                                      </p:cBhvr>
                                    </p:animEffect>
                                    <p:set>
                                      <p:cBhvr>
                                        <p:cTn id="17" dur="1" fill="hold">
                                          <p:stCondLst>
                                            <p:cond delay="999"/>
                                          </p:stCondLst>
                                        </p:cTn>
                                        <p:tgtEl>
                                          <p:spTgt spid="17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1000"/>
                                        <p:tgtEl>
                                          <p:spTgt spid="188"/>
                                        </p:tgtEl>
                                      </p:cBhvr>
                                    </p:animEffect>
                                    <p:set>
                                      <p:cBhvr>
                                        <p:cTn id="22" dur="1" fill="hold">
                                          <p:stCondLst>
                                            <p:cond delay="999"/>
                                          </p:stCondLst>
                                        </p:cTn>
                                        <p:tgtEl>
                                          <p:spTgt spid="1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1000"/>
                                        <p:tgtEl>
                                          <p:spTgt spid="198"/>
                                        </p:tgtEl>
                                      </p:cBhvr>
                                    </p:animEffect>
                                    <p:set>
                                      <p:cBhvr>
                                        <p:cTn id="27" dur="1" fill="hold">
                                          <p:stCondLst>
                                            <p:cond delay="999"/>
                                          </p:stCondLst>
                                        </p:cTn>
                                        <p:tgtEl>
                                          <p:spTgt spid="19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1000"/>
                                        <p:tgtEl>
                                          <p:spTgt spid="208"/>
                                        </p:tgtEl>
                                      </p:cBhvr>
                                    </p:animEffect>
                                    <p:set>
                                      <p:cBhvr>
                                        <p:cTn id="32" dur="1" fill="hold">
                                          <p:stCondLst>
                                            <p:cond delay="999"/>
                                          </p:stCondLst>
                                        </p:cTn>
                                        <p:tgtEl>
                                          <p:spTgt spid="20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1000"/>
                                        <p:tgtEl>
                                          <p:spTgt spid="215"/>
                                        </p:tgtEl>
                                      </p:cBhvr>
                                    </p:animEffect>
                                    <p:set>
                                      <p:cBhvr>
                                        <p:cTn id="37" dur="1" fill="hold">
                                          <p:stCondLst>
                                            <p:cond delay="999"/>
                                          </p:stCondLst>
                                        </p:cTn>
                                        <p:tgtEl>
                                          <p:spTgt spid="2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1000"/>
                                        <p:tgtEl>
                                          <p:spTgt spid="225"/>
                                        </p:tgtEl>
                                      </p:cBhvr>
                                    </p:animEffect>
                                    <p:set>
                                      <p:cBhvr>
                                        <p:cTn id="42" dur="1" fill="hold">
                                          <p:stCondLst>
                                            <p:cond delay="999"/>
                                          </p:stCondLst>
                                        </p:cTn>
                                        <p:tgtEl>
                                          <p:spTgt spid="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43158805"/>
              </p:ext>
            </p:extLst>
          </p:nvPr>
        </p:nvGraphicFramePr>
        <p:xfrm>
          <a:off x="838200" y="685800"/>
          <a:ext cx="7924800" cy="5584000"/>
        </p:xfrm>
        <a:graphic>
          <a:graphicData uri="http://schemas.openxmlformats.org/drawingml/2006/table">
            <a:tbl>
              <a:tblPr firstRow="1" bandRow="1">
                <a:tableStyleId>{69CF1AB2-1976-4502-BF36-3FF5EA218861}</a:tableStyleId>
              </a:tblPr>
              <a:tblGrid>
                <a:gridCol w="4038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618680">
                <a:tc>
                  <a:txBody>
                    <a:bodyPr/>
                    <a:lstStyle/>
                    <a:p>
                      <a:pPr algn="ctr"/>
                      <a:r>
                        <a:rPr lang="en-US" sz="2000" b="1" dirty="0" smtClean="0"/>
                        <a:t>Influence</a:t>
                      </a:r>
                      <a:endParaRPr lang="en-US" sz="2000" b="1" dirty="0"/>
                    </a:p>
                  </a:txBody>
                  <a:tcPr anchor="ctr"/>
                </a:tc>
                <a:tc>
                  <a:txBody>
                    <a:bodyPr/>
                    <a:lstStyle/>
                    <a:p>
                      <a:pPr algn="ctr"/>
                      <a:r>
                        <a:rPr lang="en-US" b="1" dirty="0" smtClean="0"/>
                        <a:t>Rank </a:t>
                      </a:r>
                      <a:r>
                        <a:rPr lang="en-US" b="0" dirty="0" smtClean="0"/>
                        <a:t>(x/150)</a:t>
                      </a:r>
                      <a:endParaRPr lang="en-US" b="0" dirty="0"/>
                    </a:p>
                  </a:txBody>
                  <a:tcPr/>
                </a:tc>
                <a:tc>
                  <a:txBody>
                    <a:bodyPr/>
                    <a:lstStyle/>
                    <a:p>
                      <a:pPr algn="ctr"/>
                      <a:r>
                        <a:rPr lang="en-US" b="1" dirty="0" smtClean="0"/>
                        <a:t>Effect Size</a:t>
                      </a:r>
                      <a:endParaRPr lang="en-US" b="1" dirty="0"/>
                    </a:p>
                  </a:txBody>
                  <a:tcPr/>
                </a:tc>
                <a:tc>
                  <a:txBody>
                    <a:bodyPr/>
                    <a:lstStyle/>
                    <a:p>
                      <a:pPr algn="ctr"/>
                      <a:r>
                        <a:rPr lang="en-US" b="1" dirty="0" smtClean="0"/>
                        <a:t>High-Medium-Low</a:t>
                      </a:r>
                      <a:endParaRPr lang="en-US" b="1" dirty="0"/>
                    </a:p>
                  </a:txBody>
                  <a:tcPr/>
                </a:tc>
                <a:extLst>
                  <a:ext uri="{0D108BD9-81ED-4DB2-BD59-A6C34878D82A}">
                    <a16:rowId xmlns:a16="http://schemas.microsoft.com/office/drawing/2014/main" val="10000"/>
                  </a:ext>
                </a:extLst>
              </a:tr>
              <a:tr h="617990">
                <a:tc>
                  <a:txBody>
                    <a:bodyPr/>
                    <a:lstStyle/>
                    <a:p>
                      <a:pPr algn="l"/>
                      <a:r>
                        <a:rPr lang="en-US" b="1" dirty="0" smtClean="0"/>
                        <a:t>Teacher Subject Matter Knowledge</a:t>
                      </a:r>
                    </a:p>
                  </a:txBody>
                  <a:tcPr anchor="ctr"/>
                </a:tc>
                <a:tc>
                  <a:txBody>
                    <a:bodyPr/>
                    <a:lstStyle/>
                    <a:p>
                      <a:pPr algn="ctr"/>
                      <a:r>
                        <a:rPr lang="en-US" sz="2400" b="1" dirty="0" smtClean="0"/>
                        <a:t>136</a:t>
                      </a:r>
                      <a:endParaRPr lang="en-US" sz="2400" b="1" dirty="0"/>
                    </a:p>
                  </a:txBody>
                  <a:tcPr anchor="ctr"/>
                </a:tc>
                <a:tc>
                  <a:txBody>
                    <a:bodyPr/>
                    <a:lstStyle/>
                    <a:p>
                      <a:pPr algn="ctr"/>
                      <a:r>
                        <a:rPr lang="en-US" sz="3200" b="1" dirty="0" smtClean="0">
                          <a:solidFill>
                            <a:srgbClr val="FF0000"/>
                          </a:solidFill>
                        </a:rPr>
                        <a:t>0.09</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1"/>
                  </a:ext>
                </a:extLst>
              </a:tr>
              <a:tr h="617990">
                <a:tc>
                  <a:txBody>
                    <a:bodyPr/>
                    <a:lstStyle/>
                    <a:p>
                      <a:pPr algn="l"/>
                      <a:r>
                        <a:rPr lang="en-US" b="1" dirty="0" smtClean="0"/>
                        <a:t>Student-Teacher Relationships</a:t>
                      </a:r>
                    </a:p>
                  </a:txBody>
                  <a:tcPr anchor="ctr"/>
                </a:tc>
                <a:tc>
                  <a:txBody>
                    <a:bodyPr/>
                    <a:lstStyle/>
                    <a:p>
                      <a:pPr algn="ctr"/>
                      <a:r>
                        <a:rPr lang="en-US" sz="2400" b="1" dirty="0" smtClean="0"/>
                        <a:t>12</a:t>
                      </a:r>
                      <a:endParaRPr lang="en-US" sz="2400" b="1" dirty="0"/>
                    </a:p>
                  </a:txBody>
                  <a:tcPr anchor="ctr"/>
                </a:tc>
                <a:tc>
                  <a:txBody>
                    <a:bodyPr/>
                    <a:lstStyle/>
                    <a:p>
                      <a:pPr algn="ctr"/>
                      <a:r>
                        <a:rPr lang="en-US" sz="3200" b="1" dirty="0" smtClean="0">
                          <a:solidFill>
                            <a:srgbClr val="FF0000"/>
                          </a:solidFill>
                        </a:rPr>
                        <a:t>0.72</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2"/>
                  </a:ext>
                </a:extLst>
              </a:tr>
              <a:tr h="617990">
                <a:tc>
                  <a:txBody>
                    <a:bodyPr/>
                    <a:lstStyle/>
                    <a:p>
                      <a:pPr algn="l"/>
                      <a:r>
                        <a:rPr lang="en-US" b="1" dirty="0" smtClean="0"/>
                        <a:t>Using Simulations and Gaming</a:t>
                      </a:r>
                    </a:p>
                  </a:txBody>
                  <a:tcPr anchor="ctr"/>
                </a:tc>
                <a:tc>
                  <a:txBody>
                    <a:bodyPr/>
                    <a:lstStyle/>
                    <a:p>
                      <a:pPr algn="ctr"/>
                      <a:r>
                        <a:rPr lang="en-US" sz="2400" b="1" dirty="0" smtClean="0"/>
                        <a:t>86</a:t>
                      </a:r>
                      <a:endParaRPr lang="en-US" sz="2400" b="1" dirty="0"/>
                    </a:p>
                  </a:txBody>
                  <a:tcPr anchor="ctr"/>
                </a:tc>
                <a:tc>
                  <a:txBody>
                    <a:bodyPr/>
                    <a:lstStyle/>
                    <a:p>
                      <a:pPr algn="ctr"/>
                      <a:r>
                        <a:rPr lang="en-US" sz="3200" b="1" dirty="0" smtClean="0">
                          <a:solidFill>
                            <a:srgbClr val="FF0000"/>
                          </a:solidFill>
                        </a:rPr>
                        <a:t>0.33</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3"/>
                  </a:ext>
                </a:extLst>
              </a:tr>
              <a:tr h="617990">
                <a:tc>
                  <a:txBody>
                    <a:bodyPr/>
                    <a:lstStyle/>
                    <a:p>
                      <a:pPr algn="l"/>
                      <a:r>
                        <a:rPr lang="en-US" b="1" dirty="0" smtClean="0"/>
                        <a:t>Vocabulary Programs</a:t>
                      </a:r>
                    </a:p>
                  </a:txBody>
                  <a:tcPr anchor="ctr"/>
                </a:tc>
                <a:tc>
                  <a:txBody>
                    <a:bodyPr/>
                    <a:lstStyle/>
                    <a:p>
                      <a:pPr algn="ctr"/>
                      <a:r>
                        <a:rPr lang="en-US" sz="2400" b="1" dirty="0" smtClean="0"/>
                        <a:t>17</a:t>
                      </a:r>
                      <a:endParaRPr lang="en-US" sz="2400" b="1" dirty="0"/>
                    </a:p>
                  </a:txBody>
                  <a:tcPr anchor="ctr"/>
                </a:tc>
                <a:tc>
                  <a:txBody>
                    <a:bodyPr/>
                    <a:lstStyle/>
                    <a:p>
                      <a:pPr algn="ctr"/>
                      <a:r>
                        <a:rPr lang="en-US" sz="3200" b="1" dirty="0" smtClean="0">
                          <a:solidFill>
                            <a:srgbClr val="FF0000"/>
                          </a:solidFill>
                        </a:rPr>
                        <a:t>0.67</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4"/>
                  </a:ext>
                </a:extLst>
              </a:tr>
              <a:tr h="617990">
                <a:tc>
                  <a:txBody>
                    <a:bodyPr/>
                    <a:lstStyle/>
                    <a:p>
                      <a:pPr algn="l"/>
                      <a:r>
                        <a:rPr lang="en-US" b="1" dirty="0" smtClean="0"/>
                        <a:t>Whole Language Programs</a:t>
                      </a:r>
                    </a:p>
                  </a:txBody>
                  <a:tcPr anchor="ctr"/>
                </a:tc>
                <a:tc>
                  <a:txBody>
                    <a:bodyPr/>
                    <a:lstStyle/>
                    <a:p>
                      <a:pPr algn="ctr"/>
                      <a:r>
                        <a:rPr lang="en-US" sz="2400" b="1" dirty="0" smtClean="0"/>
                        <a:t>140</a:t>
                      </a:r>
                      <a:endParaRPr lang="en-US" sz="2400" b="1" dirty="0"/>
                    </a:p>
                  </a:txBody>
                  <a:tcPr anchor="ctr"/>
                </a:tc>
                <a:tc>
                  <a:txBody>
                    <a:bodyPr/>
                    <a:lstStyle/>
                    <a:p>
                      <a:pPr algn="ctr"/>
                      <a:r>
                        <a:rPr lang="en-US" sz="3200" b="1" dirty="0" smtClean="0">
                          <a:solidFill>
                            <a:srgbClr val="FF0000"/>
                          </a:solidFill>
                        </a:rPr>
                        <a:t>0.06</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5"/>
                  </a:ext>
                </a:extLst>
              </a:tr>
              <a:tr h="617990">
                <a:tc>
                  <a:txBody>
                    <a:bodyPr/>
                    <a:lstStyle/>
                    <a:p>
                      <a:pPr algn="l"/>
                      <a:r>
                        <a:rPr lang="en-US" b="1" dirty="0" smtClean="0"/>
                        <a:t>Within-Class Groupings</a:t>
                      </a:r>
                    </a:p>
                  </a:txBody>
                  <a:tcPr anchor="ctr"/>
                </a:tc>
                <a:tc>
                  <a:txBody>
                    <a:bodyPr/>
                    <a:lstStyle/>
                    <a:p>
                      <a:pPr algn="ctr"/>
                      <a:r>
                        <a:rPr lang="en-US" sz="2400" b="1" dirty="0" smtClean="0"/>
                        <a:t>120</a:t>
                      </a:r>
                      <a:endParaRPr lang="en-US" sz="2400" b="1" dirty="0"/>
                    </a:p>
                  </a:txBody>
                  <a:tcPr anchor="ctr"/>
                </a:tc>
                <a:tc>
                  <a:txBody>
                    <a:bodyPr/>
                    <a:lstStyle/>
                    <a:p>
                      <a:pPr algn="ctr"/>
                      <a:r>
                        <a:rPr lang="en-US" sz="3200" b="1" dirty="0" smtClean="0">
                          <a:solidFill>
                            <a:srgbClr val="FF0000"/>
                          </a:solidFill>
                        </a:rPr>
                        <a:t>0.18</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6"/>
                  </a:ext>
                </a:extLst>
              </a:tr>
              <a:tr h="617990">
                <a:tc>
                  <a:txBody>
                    <a:bodyPr/>
                    <a:lstStyle/>
                    <a:p>
                      <a:pPr algn="l"/>
                      <a:r>
                        <a:rPr lang="en-US" b="1" dirty="0" smtClean="0"/>
                        <a:t>Response to Intervention</a:t>
                      </a:r>
                    </a:p>
                  </a:txBody>
                  <a:tcPr anchor="ctr"/>
                </a:tc>
                <a:tc>
                  <a:txBody>
                    <a:bodyPr/>
                    <a:lstStyle/>
                    <a:p>
                      <a:pPr algn="ctr"/>
                      <a:r>
                        <a:rPr lang="en-US" sz="2400" b="1" dirty="0" smtClean="0"/>
                        <a:t>3</a:t>
                      </a:r>
                      <a:endParaRPr lang="en-US" sz="2400" b="1" dirty="0"/>
                    </a:p>
                  </a:txBody>
                  <a:tcPr anchor="ctr"/>
                </a:tc>
                <a:tc>
                  <a:txBody>
                    <a:bodyPr/>
                    <a:lstStyle/>
                    <a:p>
                      <a:pPr algn="ctr"/>
                      <a:r>
                        <a:rPr lang="en-US" sz="3200" b="1" dirty="0" smtClean="0">
                          <a:solidFill>
                            <a:srgbClr val="FF0000"/>
                          </a:solidFill>
                        </a:rPr>
                        <a:t>1.07</a:t>
                      </a:r>
                      <a:endParaRPr lang="en-US" sz="3200" b="1" dirty="0">
                        <a:solidFill>
                          <a:srgbClr val="FF0000"/>
                        </a:solidFill>
                      </a:endParaRPr>
                    </a:p>
                  </a:txBody>
                  <a:tcPr anchor="ctr"/>
                </a:tc>
                <a:tc>
                  <a:txBody>
                    <a:bodyPr/>
                    <a:lstStyle/>
                    <a:p>
                      <a:pPr algn="ctr"/>
                      <a:r>
                        <a:rPr lang="en-US" sz="2400" b="1" dirty="0" smtClean="0">
                          <a:solidFill>
                            <a:srgbClr val="002060"/>
                          </a:solidFill>
                        </a:rPr>
                        <a:t>High</a:t>
                      </a:r>
                      <a:endParaRPr lang="en-US" sz="2400" b="1" dirty="0">
                        <a:solidFill>
                          <a:srgbClr val="002060"/>
                        </a:solidFill>
                      </a:endParaRPr>
                    </a:p>
                  </a:txBody>
                  <a:tcPr anchor="ctr"/>
                </a:tc>
                <a:extLst>
                  <a:ext uri="{0D108BD9-81ED-4DB2-BD59-A6C34878D82A}">
                    <a16:rowId xmlns:a16="http://schemas.microsoft.com/office/drawing/2014/main" val="10007"/>
                  </a:ext>
                </a:extLst>
              </a:tr>
              <a:tr h="617990">
                <a:tc>
                  <a:txBody>
                    <a:bodyPr/>
                    <a:lstStyle/>
                    <a:p>
                      <a:pPr algn="l"/>
                      <a:r>
                        <a:rPr lang="en-US" b="1" dirty="0" smtClean="0"/>
                        <a:t>Family Structure</a:t>
                      </a:r>
                    </a:p>
                  </a:txBody>
                  <a:tcPr anchor="ctr"/>
                </a:tc>
                <a:tc>
                  <a:txBody>
                    <a:bodyPr/>
                    <a:lstStyle/>
                    <a:p>
                      <a:pPr algn="ctr"/>
                      <a:r>
                        <a:rPr lang="en-US" sz="2400" b="1" dirty="0" smtClean="0"/>
                        <a:t>122</a:t>
                      </a:r>
                      <a:endParaRPr lang="en-US" sz="2400" b="1" dirty="0"/>
                    </a:p>
                  </a:txBody>
                  <a:tcPr anchor="ctr"/>
                </a:tc>
                <a:tc>
                  <a:txBody>
                    <a:bodyPr/>
                    <a:lstStyle/>
                    <a:p>
                      <a:pPr algn="ctr"/>
                      <a:r>
                        <a:rPr lang="en-US" sz="3200" b="1" dirty="0" smtClean="0">
                          <a:solidFill>
                            <a:srgbClr val="FF0000"/>
                          </a:solidFill>
                        </a:rPr>
                        <a:t>0.18</a:t>
                      </a:r>
                      <a:endParaRPr lang="en-US" sz="3200" b="1" dirty="0">
                        <a:solidFill>
                          <a:srgbClr val="FF0000"/>
                        </a:solidFill>
                      </a:endParaRPr>
                    </a:p>
                  </a:txBody>
                  <a:tcPr anchor="ctr"/>
                </a:tc>
                <a:tc>
                  <a:txBody>
                    <a:bodyPr/>
                    <a:lstStyle/>
                    <a:p>
                      <a:pPr algn="ctr"/>
                      <a:r>
                        <a:rPr lang="en-US" sz="2400" b="1" dirty="0" smtClean="0">
                          <a:solidFill>
                            <a:srgbClr val="002060"/>
                          </a:solidFill>
                        </a:rPr>
                        <a:t>Low</a:t>
                      </a:r>
                      <a:endParaRPr lang="en-US" sz="2400" b="1" dirty="0">
                        <a:solidFill>
                          <a:srgbClr val="002060"/>
                        </a:solidFill>
                      </a:endParaRPr>
                    </a:p>
                  </a:txBody>
                  <a:tcPr anchor="ctr"/>
                </a:tc>
                <a:extLst>
                  <a:ext uri="{0D108BD9-81ED-4DB2-BD59-A6C34878D82A}">
                    <a16:rowId xmlns:a16="http://schemas.microsoft.com/office/drawing/2014/main" val="10008"/>
                  </a:ext>
                </a:extLst>
              </a:tr>
            </a:tbl>
          </a:graphicData>
        </a:graphic>
      </p:graphicFrame>
      <p:grpSp>
        <p:nvGrpSpPr>
          <p:cNvPr id="95" name="Group 94"/>
          <p:cNvGrpSpPr/>
          <p:nvPr/>
        </p:nvGrpSpPr>
        <p:grpSpPr>
          <a:xfrm>
            <a:off x="5029200" y="1277033"/>
            <a:ext cx="3505198" cy="676663"/>
            <a:chOff x="5029200" y="1505634"/>
            <a:chExt cx="3505198" cy="676663"/>
          </a:xfrm>
        </p:grpSpPr>
        <p:grpSp>
          <p:nvGrpSpPr>
            <p:cNvPr id="96" name="Group 95"/>
            <p:cNvGrpSpPr/>
            <p:nvPr/>
          </p:nvGrpSpPr>
          <p:grpSpPr>
            <a:xfrm>
              <a:off x="5029200" y="1505634"/>
              <a:ext cx="838200" cy="646331"/>
              <a:chOff x="5029200" y="1505634"/>
              <a:chExt cx="838200" cy="646331"/>
            </a:xfrm>
          </p:grpSpPr>
          <p:sp>
            <p:nvSpPr>
              <p:cNvPr id="103" name="Rounded Rectangle 10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7" name="Group 96"/>
            <p:cNvGrpSpPr/>
            <p:nvPr/>
          </p:nvGrpSpPr>
          <p:grpSpPr>
            <a:xfrm>
              <a:off x="6172200" y="1519819"/>
              <a:ext cx="838200" cy="646331"/>
              <a:chOff x="5029200" y="1505634"/>
              <a:chExt cx="838200" cy="646331"/>
            </a:xfrm>
          </p:grpSpPr>
          <p:sp>
            <p:nvSpPr>
              <p:cNvPr id="101" name="Rounded Rectangle 10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98" name="Group 97"/>
            <p:cNvGrpSpPr/>
            <p:nvPr/>
          </p:nvGrpSpPr>
          <p:grpSpPr>
            <a:xfrm>
              <a:off x="7315199" y="1535966"/>
              <a:ext cx="1219199" cy="646331"/>
              <a:chOff x="5029200" y="1521781"/>
              <a:chExt cx="838200" cy="646331"/>
            </a:xfrm>
          </p:grpSpPr>
          <p:sp>
            <p:nvSpPr>
              <p:cNvPr id="99" name="Rounded Rectangle 9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288481" y="1521781"/>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05" name="Group 104"/>
          <p:cNvGrpSpPr/>
          <p:nvPr/>
        </p:nvGrpSpPr>
        <p:grpSpPr>
          <a:xfrm>
            <a:off x="5030592" y="1947039"/>
            <a:ext cx="3502240" cy="660516"/>
            <a:chOff x="5032159" y="2132336"/>
            <a:chExt cx="3502240" cy="660516"/>
          </a:xfrm>
        </p:grpSpPr>
        <p:grpSp>
          <p:nvGrpSpPr>
            <p:cNvPr id="106" name="Group 105"/>
            <p:cNvGrpSpPr/>
            <p:nvPr/>
          </p:nvGrpSpPr>
          <p:grpSpPr>
            <a:xfrm>
              <a:off x="5032159" y="2132336"/>
              <a:ext cx="838200" cy="646331"/>
              <a:chOff x="5029200" y="1505634"/>
              <a:chExt cx="838200" cy="646331"/>
            </a:xfrm>
          </p:grpSpPr>
          <p:sp>
            <p:nvSpPr>
              <p:cNvPr id="113" name="Rounded Rectangle 11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07" name="Group 106"/>
            <p:cNvGrpSpPr/>
            <p:nvPr/>
          </p:nvGrpSpPr>
          <p:grpSpPr>
            <a:xfrm>
              <a:off x="6175159" y="2146521"/>
              <a:ext cx="838200" cy="646331"/>
              <a:chOff x="5029200" y="1505634"/>
              <a:chExt cx="838200" cy="646331"/>
            </a:xfrm>
          </p:grpSpPr>
          <p:sp>
            <p:nvSpPr>
              <p:cNvPr id="111" name="Rounded Rectangle 11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08" name="Group 107"/>
            <p:cNvGrpSpPr/>
            <p:nvPr/>
          </p:nvGrpSpPr>
          <p:grpSpPr>
            <a:xfrm>
              <a:off x="7315200" y="2146521"/>
              <a:ext cx="1219199" cy="646331"/>
              <a:chOff x="5029200" y="1505634"/>
              <a:chExt cx="838200" cy="646331"/>
            </a:xfrm>
          </p:grpSpPr>
          <p:sp>
            <p:nvSpPr>
              <p:cNvPr id="109" name="Rounded Rectangle 10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291254"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15" name="Group 114"/>
          <p:cNvGrpSpPr/>
          <p:nvPr/>
        </p:nvGrpSpPr>
        <p:grpSpPr>
          <a:xfrm>
            <a:off x="5056203" y="2550066"/>
            <a:ext cx="3478196" cy="660516"/>
            <a:chOff x="5056203" y="2778667"/>
            <a:chExt cx="3478196" cy="660516"/>
          </a:xfrm>
        </p:grpSpPr>
        <p:grpSp>
          <p:nvGrpSpPr>
            <p:cNvPr id="116" name="Group 115"/>
            <p:cNvGrpSpPr/>
            <p:nvPr/>
          </p:nvGrpSpPr>
          <p:grpSpPr>
            <a:xfrm>
              <a:off x="5056203" y="2778667"/>
              <a:ext cx="838200" cy="646331"/>
              <a:chOff x="5029200" y="1505634"/>
              <a:chExt cx="838200" cy="646331"/>
            </a:xfrm>
          </p:grpSpPr>
          <p:sp>
            <p:nvSpPr>
              <p:cNvPr id="123" name="Rounded Rectangle 12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17" name="Group 116"/>
            <p:cNvGrpSpPr/>
            <p:nvPr/>
          </p:nvGrpSpPr>
          <p:grpSpPr>
            <a:xfrm>
              <a:off x="6199203" y="2792852"/>
              <a:ext cx="838200" cy="646331"/>
              <a:chOff x="5029200" y="1505634"/>
              <a:chExt cx="838200" cy="646331"/>
            </a:xfrm>
          </p:grpSpPr>
          <p:sp>
            <p:nvSpPr>
              <p:cNvPr id="121" name="Rounded Rectangle 12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18" name="Group 117"/>
            <p:cNvGrpSpPr/>
            <p:nvPr/>
          </p:nvGrpSpPr>
          <p:grpSpPr>
            <a:xfrm>
              <a:off x="7315200" y="2792852"/>
              <a:ext cx="1219199" cy="646331"/>
              <a:chOff x="5029200" y="1505634"/>
              <a:chExt cx="838200" cy="646331"/>
            </a:xfrm>
          </p:grpSpPr>
          <p:sp>
            <p:nvSpPr>
              <p:cNvPr id="119" name="Rounded Rectangle 11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315666"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25" name="Group 124"/>
          <p:cNvGrpSpPr/>
          <p:nvPr/>
        </p:nvGrpSpPr>
        <p:grpSpPr>
          <a:xfrm>
            <a:off x="5030309" y="3160451"/>
            <a:ext cx="3504090" cy="670569"/>
            <a:chOff x="5030309" y="3389052"/>
            <a:chExt cx="3504090" cy="670569"/>
          </a:xfrm>
        </p:grpSpPr>
        <p:grpSp>
          <p:nvGrpSpPr>
            <p:cNvPr id="126" name="Group 125"/>
            <p:cNvGrpSpPr/>
            <p:nvPr/>
          </p:nvGrpSpPr>
          <p:grpSpPr>
            <a:xfrm>
              <a:off x="5030309" y="3389052"/>
              <a:ext cx="838200" cy="646331"/>
              <a:chOff x="5029200" y="1505634"/>
              <a:chExt cx="838200" cy="646331"/>
            </a:xfrm>
          </p:grpSpPr>
          <p:sp>
            <p:nvSpPr>
              <p:cNvPr id="133" name="Rounded Rectangle 13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27" name="Group 126"/>
            <p:cNvGrpSpPr/>
            <p:nvPr/>
          </p:nvGrpSpPr>
          <p:grpSpPr>
            <a:xfrm>
              <a:off x="6161103" y="3393271"/>
              <a:ext cx="838200" cy="646331"/>
              <a:chOff x="5029200" y="1505634"/>
              <a:chExt cx="838200" cy="646331"/>
            </a:xfrm>
          </p:grpSpPr>
          <p:sp>
            <p:nvSpPr>
              <p:cNvPr id="131" name="Rounded Rectangle 13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28" name="Group 127"/>
            <p:cNvGrpSpPr/>
            <p:nvPr/>
          </p:nvGrpSpPr>
          <p:grpSpPr>
            <a:xfrm>
              <a:off x="7315200" y="3413290"/>
              <a:ext cx="1219199" cy="646331"/>
              <a:chOff x="5029200" y="1505634"/>
              <a:chExt cx="838200" cy="646331"/>
            </a:xfrm>
          </p:grpSpPr>
          <p:sp>
            <p:nvSpPr>
              <p:cNvPr id="129" name="Rounded Rectangle 12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5306235"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35" name="Group 134"/>
          <p:cNvGrpSpPr/>
          <p:nvPr/>
        </p:nvGrpSpPr>
        <p:grpSpPr>
          <a:xfrm>
            <a:off x="5001457" y="3771834"/>
            <a:ext cx="3532942" cy="660516"/>
            <a:chOff x="5001457" y="4000435"/>
            <a:chExt cx="3532942" cy="660516"/>
          </a:xfrm>
        </p:grpSpPr>
        <p:grpSp>
          <p:nvGrpSpPr>
            <p:cNvPr id="136" name="Group 135"/>
            <p:cNvGrpSpPr/>
            <p:nvPr/>
          </p:nvGrpSpPr>
          <p:grpSpPr>
            <a:xfrm>
              <a:off x="5001457" y="4000435"/>
              <a:ext cx="838200" cy="646331"/>
              <a:chOff x="5029200" y="1505634"/>
              <a:chExt cx="838200" cy="646331"/>
            </a:xfrm>
          </p:grpSpPr>
          <p:sp>
            <p:nvSpPr>
              <p:cNvPr id="143" name="Rounded Rectangle 142"/>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37" name="Group 136"/>
            <p:cNvGrpSpPr/>
            <p:nvPr/>
          </p:nvGrpSpPr>
          <p:grpSpPr>
            <a:xfrm>
              <a:off x="6144457" y="4014620"/>
              <a:ext cx="838200" cy="646331"/>
              <a:chOff x="5029200" y="1505634"/>
              <a:chExt cx="838200" cy="646331"/>
            </a:xfrm>
          </p:grpSpPr>
          <p:sp>
            <p:nvSpPr>
              <p:cNvPr id="141" name="Rounded Rectangle 140"/>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38" name="Group 137"/>
            <p:cNvGrpSpPr/>
            <p:nvPr/>
          </p:nvGrpSpPr>
          <p:grpSpPr>
            <a:xfrm>
              <a:off x="7315200" y="4014620"/>
              <a:ext cx="1219199" cy="646331"/>
              <a:chOff x="5029200" y="1505634"/>
              <a:chExt cx="838200" cy="646331"/>
            </a:xfrm>
          </p:grpSpPr>
          <p:sp>
            <p:nvSpPr>
              <p:cNvPr id="139" name="Rounded Rectangle 138"/>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45" name="Group 144"/>
          <p:cNvGrpSpPr/>
          <p:nvPr/>
        </p:nvGrpSpPr>
        <p:grpSpPr>
          <a:xfrm>
            <a:off x="4995450" y="4399994"/>
            <a:ext cx="3532942" cy="660516"/>
            <a:chOff x="5006265" y="4631970"/>
            <a:chExt cx="3532942" cy="660516"/>
          </a:xfrm>
        </p:grpSpPr>
        <p:sp>
          <p:nvSpPr>
            <p:cNvPr id="146" name="Rounded Rectangle 145"/>
            <p:cNvSpPr/>
            <p:nvPr/>
          </p:nvSpPr>
          <p:spPr>
            <a:xfrm>
              <a:off x="5006265" y="4726536"/>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5223768" y="4631970"/>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148" name="Rounded Rectangle 147"/>
            <p:cNvSpPr/>
            <p:nvPr/>
          </p:nvSpPr>
          <p:spPr>
            <a:xfrm>
              <a:off x="6149265" y="4740721"/>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6366768" y="4646155"/>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sp>
          <p:nvSpPr>
            <p:cNvPr id="150" name="Rounded Rectangle 149"/>
            <p:cNvSpPr/>
            <p:nvPr/>
          </p:nvSpPr>
          <p:spPr>
            <a:xfrm>
              <a:off x="7320008" y="4740721"/>
              <a:ext cx="121919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7636376" y="4646155"/>
              <a:ext cx="665018"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52" name="Group 151"/>
          <p:cNvGrpSpPr/>
          <p:nvPr/>
        </p:nvGrpSpPr>
        <p:grpSpPr>
          <a:xfrm>
            <a:off x="4995450" y="5018845"/>
            <a:ext cx="3532942" cy="660516"/>
            <a:chOff x="5006264" y="5264116"/>
            <a:chExt cx="3532942" cy="660516"/>
          </a:xfrm>
        </p:grpSpPr>
        <p:grpSp>
          <p:nvGrpSpPr>
            <p:cNvPr id="153" name="Group 152"/>
            <p:cNvGrpSpPr/>
            <p:nvPr/>
          </p:nvGrpSpPr>
          <p:grpSpPr>
            <a:xfrm>
              <a:off x="5006264" y="5264116"/>
              <a:ext cx="838200" cy="646331"/>
              <a:chOff x="5029200" y="1505634"/>
              <a:chExt cx="838200" cy="646331"/>
            </a:xfrm>
          </p:grpSpPr>
          <p:sp>
            <p:nvSpPr>
              <p:cNvPr id="160" name="Rounded Rectangle 159"/>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54" name="Group 153"/>
            <p:cNvGrpSpPr/>
            <p:nvPr/>
          </p:nvGrpSpPr>
          <p:grpSpPr>
            <a:xfrm>
              <a:off x="6149264" y="5278301"/>
              <a:ext cx="838200" cy="646331"/>
              <a:chOff x="5029200" y="1505634"/>
              <a:chExt cx="838200" cy="646331"/>
            </a:xfrm>
          </p:grpSpPr>
          <p:sp>
            <p:nvSpPr>
              <p:cNvPr id="158" name="Rounded Rectangle 157"/>
              <p:cNvSpPr/>
              <p:nvPr/>
            </p:nvSpPr>
            <p:spPr>
              <a:xfrm>
                <a:off x="5029200" y="1579014"/>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55" name="Group 154"/>
            <p:cNvGrpSpPr/>
            <p:nvPr/>
          </p:nvGrpSpPr>
          <p:grpSpPr>
            <a:xfrm>
              <a:off x="7320007" y="5278301"/>
              <a:ext cx="1219199" cy="646331"/>
              <a:chOff x="5029200" y="1505634"/>
              <a:chExt cx="838200" cy="646331"/>
            </a:xfrm>
          </p:grpSpPr>
          <p:sp>
            <p:nvSpPr>
              <p:cNvPr id="156" name="Rounded Rectangle 15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grpSp>
        <p:nvGrpSpPr>
          <p:cNvPr id="162" name="Group 161"/>
          <p:cNvGrpSpPr/>
          <p:nvPr/>
        </p:nvGrpSpPr>
        <p:grpSpPr>
          <a:xfrm>
            <a:off x="5006264" y="5644419"/>
            <a:ext cx="3536642" cy="646331"/>
            <a:chOff x="5006264" y="5873020"/>
            <a:chExt cx="3536642" cy="646331"/>
          </a:xfrm>
        </p:grpSpPr>
        <p:grpSp>
          <p:nvGrpSpPr>
            <p:cNvPr id="163" name="Group 162"/>
            <p:cNvGrpSpPr/>
            <p:nvPr/>
          </p:nvGrpSpPr>
          <p:grpSpPr>
            <a:xfrm>
              <a:off x="5006264" y="5873020"/>
              <a:ext cx="838200" cy="646331"/>
              <a:chOff x="4976302" y="1505634"/>
              <a:chExt cx="838200" cy="646331"/>
            </a:xfrm>
          </p:grpSpPr>
          <p:sp>
            <p:nvSpPr>
              <p:cNvPr id="170" name="Rounded Rectangle 169"/>
              <p:cNvSpPr/>
              <p:nvPr/>
            </p:nvSpPr>
            <p:spPr>
              <a:xfrm>
                <a:off x="4976302"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64" name="Group 163"/>
            <p:cNvGrpSpPr/>
            <p:nvPr/>
          </p:nvGrpSpPr>
          <p:grpSpPr>
            <a:xfrm>
              <a:off x="6152964" y="5873020"/>
              <a:ext cx="838200" cy="646331"/>
              <a:chOff x="5029200" y="1505634"/>
              <a:chExt cx="838200" cy="646331"/>
            </a:xfrm>
          </p:grpSpPr>
          <p:sp>
            <p:nvSpPr>
              <p:cNvPr id="168" name="Rounded Rectangle 167"/>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nvGrpSpPr>
            <p:cNvPr id="165" name="Group 164"/>
            <p:cNvGrpSpPr/>
            <p:nvPr/>
          </p:nvGrpSpPr>
          <p:grpSpPr>
            <a:xfrm>
              <a:off x="7323707" y="5873020"/>
              <a:ext cx="1219199" cy="646331"/>
              <a:chOff x="5029200" y="1505634"/>
              <a:chExt cx="838200" cy="646331"/>
            </a:xfrm>
          </p:grpSpPr>
          <p:sp>
            <p:nvSpPr>
              <p:cNvPr id="166" name="Rounded Rectangle 165"/>
              <p:cNvSpPr/>
              <p:nvPr/>
            </p:nvSpPr>
            <p:spPr>
              <a:xfrm>
                <a:off x="5029200" y="16002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5246703" y="1505634"/>
                <a:ext cx="457200" cy="646331"/>
              </a:xfrm>
              <a:prstGeom prst="rect">
                <a:avLst/>
              </a:prstGeom>
              <a:noFill/>
            </p:spPr>
            <p:txBody>
              <a:bodyPr wrap="square" rtlCol="0">
                <a:spAutoFit/>
              </a:bodyPr>
              <a:lstStyle/>
              <a:p>
                <a:r>
                  <a:rPr lang="en-US" sz="3600" dirty="0" smtClean="0">
                    <a:solidFill>
                      <a:schemeClr val="bg1"/>
                    </a:solidFill>
                  </a:rPr>
                  <a:t>?</a:t>
                </a:r>
                <a:endParaRPr lang="en-US" sz="3600" dirty="0">
                  <a:solidFill>
                    <a:schemeClr val="bg1"/>
                  </a:solidFill>
                </a:endParaRPr>
              </a:p>
            </p:txBody>
          </p:sp>
        </p:grpSp>
      </p:grpSp>
      <p:sp>
        <p:nvSpPr>
          <p:cNvPr id="80" name="TextBox 79"/>
          <p:cNvSpPr txBox="1"/>
          <p:nvPr/>
        </p:nvSpPr>
        <p:spPr>
          <a:xfrm>
            <a:off x="7118959" y="6248882"/>
            <a:ext cx="1524000" cy="381000"/>
          </a:xfrm>
          <a:prstGeom prst="rect">
            <a:avLst/>
          </a:prstGeom>
          <a:noFill/>
        </p:spPr>
        <p:txBody>
          <a:bodyPr wrap="square" rtlCol="0">
            <a:spAutoFit/>
          </a:bodyPr>
          <a:lstStyle/>
          <a:p>
            <a:r>
              <a:rPr lang="en-US" dirty="0" smtClean="0"/>
              <a:t>Hattie (2008)</a:t>
            </a:r>
            <a:endParaRPr lang="en-US" dirty="0"/>
          </a:p>
        </p:txBody>
      </p:sp>
    </p:spTree>
    <p:extLst>
      <p:ext uri="{BB962C8B-B14F-4D97-AF65-F5344CB8AC3E}">
        <p14:creationId xmlns:p14="http://schemas.microsoft.com/office/powerpoint/2010/main" val="284942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95"/>
                                        </p:tgtEl>
                                      </p:cBhvr>
                                    </p:animEffect>
                                    <p:set>
                                      <p:cBhvr>
                                        <p:cTn id="7" dur="1" fill="hold">
                                          <p:stCondLst>
                                            <p:cond delay="999"/>
                                          </p:stCondLst>
                                        </p:cTn>
                                        <p:tgtEl>
                                          <p:spTgt spid="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1000"/>
                                        <p:tgtEl>
                                          <p:spTgt spid="105"/>
                                        </p:tgtEl>
                                      </p:cBhvr>
                                    </p:animEffect>
                                    <p:set>
                                      <p:cBhvr>
                                        <p:cTn id="12" dur="1" fill="hold">
                                          <p:stCondLst>
                                            <p:cond delay="999"/>
                                          </p:stCondLst>
                                        </p:cTn>
                                        <p:tgtEl>
                                          <p:spTgt spid="1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1000"/>
                                        <p:tgtEl>
                                          <p:spTgt spid="115"/>
                                        </p:tgtEl>
                                      </p:cBhvr>
                                    </p:animEffect>
                                    <p:set>
                                      <p:cBhvr>
                                        <p:cTn id="17" dur="1" fill="hold">
                                          <p:stCondLst>
                                            <p:cond delay="999"/>
                                          </p:stCondLst>
                                        </p:cTn>
                                        <p:tgtEl>
                                          <p:spTgt spid="1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1000"/>
                                        <p:tgtEl>
                                          <p:spTgt spid="125"/>
                                        </p:tgtEl>
                                      </p:cBhvr>
                                    </p:animEffect>
                                    <p:set>
                                      <p:cBhvr>
                                        <p:cTn id="22" dur="1" fill="hold">
                                          <p:stCondLst>
                                            <p:cond delay="999"/>
                                          </p:stCondLst>
                                        </p:cTn>
                                        <p:tgtEl>
                                          <p:spTgt spid="1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1000"/>
                                        <p:tgtEl>
                                          <p:spTgt spid="135"/>
                                        </p:tgtEl>
                                      </p:cBhvr>
                                    </p:animEffect>
                                    <p:set>
                                      <p:cBhvr>
                                        <p:cTn id="27" dur="1" fill="hold">
                                          <p:stCondLst>
                                            <p:cond delay="999"/>
                                          </p:stCondLst>
                                        </p:cTn>
                                        <p:tgtEl>
                                          <p:spTgt spid="1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1000"/>
                                        <p:tgtEl>
                                          <p:spTgt spid="145"/>
                                        </p:tgtEl>
                                      </p:cBhvr>
                                    </p:animEffect>
                                    <p:set>
                                      <p:cBhvr>
                                        <p:cTn id="32" dur="1" fill="hold">
                                          <p:stCondLst>
                                            <p:cond delay="999"/>
                                          </p:stCondLst>
                                        </p:cTn>
                                        <p:tgtEl>
                                          <p:spTgt spid="1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1000"/>
                                        <p:tgtEl>
                                          <p:spTgt spid="152"/>
                                        </p:tgtEl>
                                      </p:cBhvr>
                                    </p:animEffect>
                                    <p:set>
                                      <p:cBhvr>
                                        <p:cTn id="37" dur="1" fill="hold">
                                          <p:stCondLst>
                                            <p:cond delay="999"/>
                                          </p:stCondLst>
                                        </p:cTn>
                                        <p:tgtEl>
                                          <p:spTgt spid="15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1000"/>
                                        <p:tgtEl>
                                          <p:spTgt spid="162"/>
                                        </p:tgtEl>
                                      </p:cBhvr>
                                    </p:animEffect>
                                    <p:set>
                                      <p:cBhvr>
                                        <p:cTn id="42" dur="1" fill="hold">
                                          <p:stCondLst>
                                            <p:cond delay="9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2200" y="60505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Fist to Five Revisited</a:t>
            </a:r>
            <a:endParaRPr lang="en-US" dirty="0">
              <a:solidFill>
                <a:srgbClr val="FF0000"/>
              </a:solidFill>
            </a:endParaRPr>
          </a:p>
        </p:txBody>
      </p:sp>
      <p:graphicFrame>
        <p:nvGraphicFramePr>
          <p:cNvPr id="12" name="Diagram 11"/>
          <p:cNvGraphicFramePr/>
          <p:nvPr>
            <p:extLst/>
          </p:nvPr>
        </p:nvGraphicFramePr>
        <p:xfrm>
          <a:off x="2514600" y="1447800"/>
          <a:ext cx="7086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52400" y="1752600"/>
            <a:ext cx="3124200" cy="3785652"/>
          </a:xfrm>
          <a:prstGeom prst="rect">
            <a:avLst/>
          </a:prstGeom>
          <a:noFill/>
        </p:spPr>
        <p:txBody>
          <a:bodyPr wrap="square" rtlCol="0">
            <a:spAutoFit/>
          </a:bodyPr>
          <a:lstStyle/>
          <a:p>
            <a:r>
              <a:rPr lang="en-US" sz="4000" i="1" dirty="0" smtClean="0">
                <a:solidFill>
                  <a:srgbClr val="0070C0"/>
                </a:solidFill>
              </a:rPr>
              <a:t>How did  your actual performance compare with you prediction?</a:t>
            </a:r>
            <a:endParaRPr lang="en-US" sz="4000" i="1" dirty="0">
              <a:solidFill>
                <a:srgbClr val="0070C0"/>
              </a:solidFill>
            </a:endParaRPr>
          </a:p>
        </p:txBody>
      </p:sp>
    </p:spTree>
    <p:extLst>
      <p:ext uri="{BB962C8B-B14F-4D97-AF65-F5344CB8AC3E}">
        <p14:creationId xmlns:p14="http://schemas.microsoft.com/office/powerpoint/2010/main" val="27276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748207"/>
            <a:ext cx="8547931" cy="1077218"/>
          </a:xfrm>
          <a:prstGeom prst="rect">
            <a:avLst/>
          </a:prstGeom>
        </p:spPr>
        <p:txBody>
          <a:bodyPr wrap="square">
            <a:spAutoFit/>
          </a:bodyPr>
          <a:lstStyle/>
          <a:p>
            <a:pPr marL="457200" indent="-457200">
              <a:buClr>
                <a:srgbClr val="FF0000"/>
              </a:buClr>
              <a:buFont typeface="Wingdings" panose="05000000000000000000" pitchFamily="2" charset="2"/>
              <a:buChar char="Ø"/>
            </a:pPr>
            <a:r>
              <a:rPr lang="en-US" sz="3200" i="1" dirty="0">
                <a:solidFill>
                  <a:schemeClr val="accent2">
                    <a:lumMod val="60000"/>
                    <a:lumOff val="40000"/>
                  </a:schemeClr>
                </a:solidFill>
                <a:latin typeface="Arial" panose="020B0604020202020204" pitchFamily="34" charset="0"/>
              </a:rPr>
              <a:t>What does this research mean for students and teachers in </a:t>
            </a:r>
            <a:r>
              <a:rPr lang="en-US" sz="3200" i="1" dirty="0" smtClean="0">
                <a:solidFill>
                  <a:schemeClr val="accent2">
                    <a:lumMod val="60000"/>
                    <a:lumOff val="40000"/>
                  </a:schemeClr>
                </a:solidFill>
                <a:latin typeface="Arial" panose="020B0604020202020204" pitchFamily="34" charset="0"/>
              </a:rPr>
              <a:t>your - District? Building?</a:t>
            </a:r>
            <a:endParaRPr lang="en-US" sz="3200" i="1" dirty="0">
              <a:solidFill>
                <a:schemeClr val="accent2">
                  <a:lumMod val="60000"/>
                  <a:lumOff val="40000"/>
                </a:schemeClr>
              </a:solidFill>
            </a:endParaRPr>
          </a:p>
        </p:txBody>
      </p:sp>
      <p:pic>
        <p:nvPicPr>
          <p:cNvPr id="8194" name="Picture 2" descr="http://www.fromladtodad.com/wp-content/uploads/2014/04/surpri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72" y="1295400"/>
            <a:ext cx="21187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asafuturatech.com/wp-content/uploads/2013/08/3637986782_Google20Talk_xlarge_answer_2_x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1295400"/>
            <a:ext cx="4453071" cy="584775"/>
          </a:xfrm>
          <a:prstGeom prst="rect">
            <a:avLst/>
          </a:prstGeom>
        </p:spPr>
        <p:txBody>
          <a:bodyPr wrap="square">
            <a:spAutoFit/>
          </a:bodyPr>
          <a:lstStyle/>
          <a:p>
            <a:pPr marL="457200" indent="-457200">
              <a:buClr>
                <a:srgbClr val="FF0000"/>
              </a:buClr>
              <a:buFont typeface="Wingdings" panose="05000000000000000000" pitchFamily="2" charset="2"/>
              <a:buChar char="Ø"/>
            </a:pPr>
            <a:r>
              <a:rPr lang="en-US" sz="3200" i="1" dirty="0">
                <a:solidFill>
                  <a:schemeClr val="accent2">
                    <a:lumMod val="60000"/>
                    <a:lumOff val="40000"/>
                  </a:schemeClr>
                </a:solidFill>
                <a:latin typeface="Arial" panose="020B0604020202020204" pitchFamily="34" charset="0"/>
              </a:rPr>
              <a:t>What </a:t>
            </a:r>
            <a:r>
              <a:rPr lang="en-US" sz="3200" i="1" dirty="0" smtClean="0">
                <a:solidFill>
                  <a:schemeClr val="accent2">
                    <a:lumMod val="60000"/>
                    <a:lumOff val="40000"/>
                  </a:schemeClr>
                </a:solidFill>
                <a:latin typeface="Arial" panose="020B0604020202020204" pitchFamily="34" charset="0"/>
              </a:rPr>
              <a:t>surprised you?</a:t>
            </a:r>
            <a:endParaRPr lang="en-US" sz="3200" i="1" dirty="0">
              <a:solidFill>
                <a:schemeClr val="accent2">
                  <a:lumMod val="60000"/>
                  <a:lumOff val="40000"/>
                </a:schemeClr>
              </a:solidFill>
            </a:endParaRPr>
          </a:p>
        </p:txBody>
      </p:sp>
      <p:sp>
        <p:nvSpPr>
          <p:cNvPr id="6" name="Rectangle 5"/>
          <p:cNvSpPr/>
          <p:nvPr/>
        </p:nvSpPr>
        <p:spPr>
          <a:xfrm>
            <a:off x="2676969" y="2275582"/>
            <a:ext cx="7023931" cy="1077218"/>
          </a:xfrm>
          <a:prstGeom prst="rect">
            <a:avLst/>
          </a:prstGeom>
        </p:spPr>
        <p:txBody>
          <a:bodyPr wrap="square">
            <a:spAutoFit/>
          </a:bodyPr>
          <a:lstStyle/>
          <a:p>
            <a:pPr marL="457200" indent="-457200">
              <a:buClr>
                <a:srgbClr val="FF0000"/>
              </a:buClr>
              <a:buFont typeface="Wingdings" panose="05000000000000000000" pitchFamily="2" charset="2"/>
              <a:buChar char="Ø"/>
            </a:pPr>
            <a:r>
              <a:rPr lang="en-US" sz="3200" i="1" dirty="0">
                <a:solidFill>
                  <a:schemeClr val="accent2">
                    <a:lumMod val="60000"/>
                    <a:lumOff val="40000"/>
                  </a:schemeClr>
                </a:solidFill>
                <a:latin typeface="Arial" panose="020B0604020202020204" pitchFamily="34" charset="0"/>
              </a:rPr>
              <a:t>What </a:t>
            </a:r>
            <a:r>
              <a:rPr lang="en-US" sz="3200" i="1" dirty="0" smtClean="0">
                <a:solidFill>
                  <a:schemeClr val="accent2">
                    <a:lumMod val="60000"/>
                    <a:lumOff val="40000"/>
                  </a:schemeClr>
                </a:solidFill>
                <a:latin typeface="Arial" panose="020B0604020202020204" pitchFamily="34" charset="0"/>
              </a:rPr>
              <a:t>do you have questions about?</a:t>
            </a:r>
            <a:endParaRPr lang="en-US" sz="3200" i="1" dirty="0">
              <a:solidFill>
                <a:schemeClr val="accent2">
                  <a:lumMod val="60000"/>
                  <a:lumOff val="40000"/>
                </a:schemeClr>
              </a:solidFill>
            </a:endParaRPr>
          </a:p>
        </p:txBody>
      </p:sp>
      <p:sp>
        <p:nvSpPr>
          <p:cNvPr id="7" name="Rectangle 6"/>
          <p:cNvSpPr/>
          <p:nvPr/>
        </p:nvSpPr>
        <p:spPr>
          <a:xfrm>
            <a:off x="304800" y="4992232"/>
            <a:ext cx="8547931" cy="1077218"/>
          </a:xfrm>
          <a:prstGeom prst="rect">
            <a:avLst/>
          </a:prstGeom>
        </p:spPr>
        <p:txBody>
          <a:bodyPr wrap="square">
            <a:spAutoFit/>
          </a:bodyPr>
          <a:lstStyle/>
          <a:p>
            <a:pPr marL="457200" indent="-457200">
              <a:buClr>
                <a:srgbClr val="FF0000"/>
              </a:buClr>
              <a:buFont typeface="Wingdings" panose="05000000000000000000" pitchFamily="2" charset="2"/>
              <a:buChar char="Ø"/>
            </a:pPr>
            <a:r>
              <a:rPr lang="en-US" sz="3200" i="1" dirty="0">
                <a:solidFill>
                  <a:schemeClr val="accent2">
                    <a:lumMod val="60000"/>
                    <a:lumOff val="40000"/>
                  </a:schemeClr>
                </a:solidFill>
                <a:latin typeface="Arial" panose="020B0604020202020204" pitchFamily="34" charset="0"/>
              </a:rPr>
              <a:t>What does this research mean for </a:t>
            </a:r>
            <a:r>
              <a:rPr lang="en-US" sz="3200" i="1" dirty="0" smtClean="0">
                <a:solidFill>
                  <a:schemeClr val="accent2">
                    <a:lumMod val="60000"/>
                    <a:lumOff val="40000"/>
                  </a:schemeClr>
                </a:solidFill>
                <a:latin typeface="Arial" panose="020B0604020202020204" pitchFamily="34" charset="0"/>
              </a:rPr>
              <a:t>your classroom?</a:t>
            </a:r>
            <a:endParaRPr lang="en-US" sz="3200" i="1" dirty="0">
              <a:solidFill>
                <a:schemeClr val="accent2">
                  <a:lumMod val="60000"/>
                  <a:lumOff val="40000"/>
                </a:schemeClr>
              </a:solidFill>
            </a:endParaRPr>
          </a:p>
        </p:txBody>
      </p:sp>
    </p:spTree>
    <p:extLst>
      <p:ext uri="{BB962C8B-B14F-4D97-AF65-F5344CB8AC3E}">
        <p14:creationId xmlns:p14="http://schemas.microsoft.com/office/powerpoint/2010/main" val="413056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Major Messages for Teachers</a:t>
            </a:r>
            <a:endParaRPr lang="en-US" dirty="0"/>
          </a:p>
        </p:txBody>
      </p:sp>
      <p:graphicFrame>
        <p:nvGraphicFramePr>
          <p:cNvPr id="3" name="Diagram 2"/>
          <p:cNvGraphicFramePr/>
          <p:nvPr>
            <p:extLst>
              <p:ext uri="{D42A27DB-BD31-4B8C-83A1-F6EECF244321}">
                <p14:modId xmlns:p14="http://schemas.microsoft.com/office/powerpoint/2010/main" val="134620401"/>
              </p:ext>
            </p:extLst>
          </p:nvPr>
        </p:nvGraphicFramePr>
        <p:xfrm>
          <a:off x="1143000" y="1752600"/>
          <a:ext cx="691276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19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09600" y="2362200"/>
            <a:ext cx="7772400" cy="1143000"/>
          </a:xfrm>
        </p:spPr>
        <p:txBody>
          <a:bodyPr>
            <a:noAutofit/>
          </a:bodyPr>
          <a:lstStyle/>
          <a:p>
            <a:pPr eaLnBrk="1" hangingPunct="1"/>
            <a:r>
              <a:rPr lang="en-GB" sz="6600" dirty="0" smtClean="0"/>
              <a:t>Visible Learning</a:t>
            </a:r>
            <a:br>
              <a:rPr lang="en-GB" sz="6600" dirty="0" smtClean="0"/>
            </a:br>
            <a:r>
              <a:rPr lang="en-GB" sz="6600" dirty="0" smtClean="0"/>
              <a:t>Implementation</a:t>
            </a:r>
            <a:endParaRPr lang="en-GB" sz="6600" dirty="0"/>
          </a:p>
        </p:txBody>
      </p:sp>
    </p:spTree>
    <p:extLst>
      <p:ext uri="{BB962C8B-B14F-4D97-AF65-F5344CB8AC3E}">
        <p14:creationId xmlns:p14="http://schemas.microsoft.com/office/powerpoint/2010/main" val="352738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96962"/>
          </a:xfrm>
        </p:spPr>
        <p:txBody>
          <a:bodyPr/>
          <a:lstStyle/>
          <a:p>
            <a:r>
              <a:rPr lang="en-US" dirty="0" smtClean="0"/>
              <a:t>Practice Video </a:t>
            </a:r>
            <a:r>
              <a:rPr lang="en-US" dirty="0"/>
              <a:t/>
            </a:r>
            <a:br>
              <a:rPr lang="en-US" dirty="0"/>
            </a:br>
            <a:endParaRPr lang="en-US" dirty="0"/>
          </a:p>
        </p:txBody>
      </p:sp>
      <p:sp>
        <p:nvSpPr>
          <p:cNvPr id="3" name="Content Placeholder 2"/>
          <p:cNvSpPr>
            <a:spLocks noGrp="1"/>
          </p:cNvSpPr>
          <p:nvPr>
            <p:ph idx="1"/>
          </p:nvPr>
        </p:nvSpPr>
        <p:spPr>
          <a:xfrm>
            <a:off x="152400" y="1524000"/>
            <a:ext cx="8991600" cy="3962397"/>
          </a:xfrm>
        </p:spPr>
        <p:txBody>
          <a:bodyPr/>
          <a:lstStyle/>
          <a:p>
            <a:r>
              <a:rPr lang="en-US" sz="2000" dirty="0" smtClean="0"/>
              <a:t>Included in these presentation materials are several video-linked slides that represent various Visible Learning practices implemented at various grade levels. </a:t>
            </a:r>
          </a:p>
          <a:p>
            <a:r>
              <a:rPr lang="en-US" sz="2000" dirty="0" smtClean="0"/>
              <a:t>The presenter should choose from one of the video slides to use depending on the group.</a:t>
            </a:r>
          </a:p>
          <a:p>
            <a:r>
              <a:rPr lang="en-US" sz="2000" dirty="0" smtClean="0"/>
              <a:t>It is suggested that the presenter might want to use a video that is aligned with the particular practice that the group has or will be working with.  If a video is not included in this selection, an appropriate video may be inserted by the presenter.</a:t>
            </a:r>
          </a:p>
          <a:p>
            <a:r>
              <a:rPr lang="en-US" sz="2000" dirty="0" smtClean="0"/>
              <a:t>A Presenter Video Summary document is included in the presentation materials </a:t>
            </a:r>
          </a:p>
          <a:p>
            <a:r>
              <a:rPr lang="en-US" sz="2000" dirty="0" smtClean="0"/>
              <a:t>Follow-up discussion for any of the videos might include references to the </a:t>
            </a:r>
            <a:r>
              <a:rPr lang="en-US" sz="2000" dirty="0" err="1" smtClean="0"/>
              <a:t>Mindframe</a:t>
            </a:r>
            <a:r>
              <a:rPr lang="en-US" sz="2000" dirty="0" smtClean="0"/>
              <a:t> information (slides 28 &amp; 29) and/or the Three Major Messages information presented on slide #45</a:t>
            </a:r>
            <a:endParaRPr lang="en-US" sz="2000" dirty="0"/>
          </a:p>
        </p:txBody>
      </p:sp>
    </p:spTree>
    <p:extLst>
      <p:ext uri="{BB962C8B-B14F-4D97-AF65-F5344CB8AC3E}">
        <p14:creationId xmlns:p14="http://schemas.microsoft.com/office/powerpoint/2010/main" val="289986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440429" y="1191540"/>
            <a:ext cx="4893572" cy="3913860"/>
            <a:chOff x="440428" y="1191540"/>
            <a:chExt cx="5115215" cy="4087948"/>
          </a:xfrm>
        </p:grpSpPr>
        <p:pic>
          <p:nvPicPr>
            <p:cNvPr id="1026" name="Picture 2" descr="http://images.all-free-download.com/images/graphiclarge/clapperboard_clip_art_9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840000">
              <a:off x="834039" y="2525548"/>
              <a:ext cx="4572000" cy="584775"/>
            </a:xfrm>
            <a:prstGeom prst="rect">
              <a:avLst/>
            </a:prstGeom>
          </p:spPr>
          <p:txBody>
            <a:bodyPr>
              <a:spAutoFit/>
            </a:bodyPr>
            <a:lstStyle/>
            <a:p>
              <a:r>
                <a:rPr lang="en-US" sz="3200" dirty="0">
                  <a:solidFill>
                    <a:schemeClr val="bg1"/>
                  </a:solidFill>
                </a:rPr>
                <a:t>Precision Teaching</a:t>
              </a:r>
              <a:r>
                <a:rPr lang="en-US" sz="3200" dirty="0" smtClean="0">
                  <a:solidFill>
                    <a:schemeClr val="bg1"/>
                  </a:solidFill>
                </a:rPr>
                <a:t>:</a:t>
              </a:r>
              <a:endParaRPr lang="en-US" sz="3200" dirty="0">
                <a:solidFill>
                  <a:schemeClr val="bg1"/>
                </a:solidFill>
              </a:endParaRPr>
            </a:p>
          </p:txBody>
        </p:sp>
        <p:sp>
          <p:nvSpPr>
            <p:cNvPr id="6" name="Rectangle 5"/>
            <p:cNvSpPr/>
            <p:nvPr/>
          </p:nvSpPr>
          <p:spPr>
            <a:xfrm rot="-840000">
              <a:off x="773423" y="3312882"/>
              <a:ext cx="4572000" cy="1077218"/>
            </a:xfrm>
            <a:prstGeom prst="rect">
              <a:avLst/>
            </a:prstGeom>
          </p:spPr>
          <p:txBody>
            <a:bodyPr>
              <a:spAutoFit/>
            </a:bodyPr>
            <a:lstStyle/>
            <a:p>
              <a:r>
                <a:rPr lang="en-US" sz="3200" dirty="0" smtClean="0">
                  <a:solidFill>
                    <a:schemeClr val="bg1"/>
                  </a:solidFill>
                </a:rPr>
                <a:t>Word </a:t>
              </a:r>
              <a:r>
                <a:rPr lang="en-US" sz="3200" dirty="0">
                  <a:solidFill>
                    <a:schemeClr val="bg1"/>
                  </a:solidFill>
                </a:rPr>
                <a:t>Sort: Making </a:t>
              </a:r>
              <a:r>
                <a:rPr lang="en-US" sz="3200" dirty="0" smtClean="0">
                  <a:solidFill>
                    <a:schemeClr val="bg1"/>
                  </a:solidFill>
                </a:rPr>
                <a:t>The</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7" name="Rectangle 6"/>
            <p:cNvSpPr/>
            <p:nvPr/>
          </p:nvSpPr>
          <p:spPr>
            <a:xfrm rot="-840000">
              <a:off x="983643" y="3772548"/>
              <a:ext cx="4572000" cy="1077218"/>
            </a:xfrm>
            <a:prstGeom prst="rect">
              <a:avLst/>
            </a:prstGeom>
          </p:spPr>
          <p:txBody>
            <a:bodyPr>
              <a:spAutoFit/>
            </a:bodyPr>
            <a:lstStyle/>
            <a:p>
              <a:r>
                <a:rPr lang="en-US" sz="3200" dirty="0" smtClean="0">
                  <a:solidFill>
                    <a:schemeClr val="bg1"/>
                  </a:solidFill>
                </a:rPr>
                <a:t>Learning </a:t>
              </a:r>
              <a:r>
                <a:rPr lang="en-US" sz="3200" dirty="0">
                  <a:solidFill>
                    <a:schemeClr val="bg1"/>
                  </a:solidFill>
                </a:rPr>
                <a:t>Visible</a:t>
              </a:r>
              <a:br>
                <a:rPr lang="en-US" sz="3200" dirty="0">
                  <a:solidFill>
                    <a:schemeClr val="bg1"/>
                  </a:solidFill>
                </a:rPr>
              </a:br>
              <a:endParaRPr lang="en-US" sz="3200" dirty="0">
                <a:solidFill>
                  <a:schemeClr val="bg1"/>
                </a:solidFill>
              </a:endParaRPr>
            </a:p>
          </p:txBody>
        </p:sp>
      </p:grpSp>
      <p:sp>
        <p:nvSpPr>
          <p:cNvPr id="8" name="Rectangle 7"/>
          <p:cNvSpPr/>
          <p:nvPr/>
        </p:nvSpPr>
        <p:spPr>
          <a:xfrm>
            <a:off x="381000" y="5518298"/>
            <a:ext cx="8229600" cy="523220"/>
          </a:xfrm>
          <a:prstGeom prst="rect">
            <a:avLst/>
          </a:prstGeom>
        </p:spPr>
        <p:txBody>
          <a:bodyPr wrap="square">
            <a:spAutoFit/>
          </a:bodyPr>
          <a:lstStyle/>
          <a:p>
            <a:r>
              <a:rPr lang="en-US" sz="2800" dirty="0">
                <a:hlinkClick r:id="rId4"/>
              </a:rPr>
              <a:t>https://www.youtube.com/watch?v=tSoo0K5eMmI</a:t>
            </a:r>
            <a:endParaRPr lang="en-US" sz="2800" dirty="0"/>
          </a:p>
        </p:txBody>
      </p:sp>
      <p:sp>
        <p:nvSpPr>
          <p:cNvPr id="9" name="TextBox 8"/>
          <p:cNvSpPr txBox="1"/>
          <p:nvPr/>
        </p:nvSpPr>
        <p:spPr>
          <a:xfrm>
            <a:off x="5466493" y="1012329"/>
            <a:ext cx="3581400" cy="4278094"/>
          </a:xfrm>
          <a:prstGeom prst="rect">
            <a:avLst/>
          </a:prstGeom>
          <a:noFill/>
        </p:spPr>
        <p:txBody>
          <a:bodyPr wrap="square" rtlCol="0">
            <a:spAutoFit/>
          </a:bodyPr>
          <a:lstStyle/>
          <a:p>
            <a:r>
              <a:rPr lang="en-US" sz="3400" dirty="0" smtClean="0"/>
              <a:t>What behaviors and practices (both teacher and student) do you notice that provide evidence of “</a:t>
            </a:r>
            <a:r>
              <a:rPr lang="en-US" sz="3400" i="1" dirty="0" smtClean="0"/>
              <a:t>visible learning</a:t>
            </a:r>
            <a:r>
              <a:rPr lang="en-US" sz="3400" dirty="0" smtClean="0"/>
              <a:t>”?</a:t>
            </a:r>
            <a:endParaRPr lang="en-US" sz="3400" dirty="0"/>
          </a:p>
        </p:txBody>
      </p:sp>
    </p:spTree>
    <p:extLst>
      <p:ext uri="{BB962C8B-B14F-4D97-AF65-F5344CB8AC3E}">
        <p14:creationId xmlns:p14="http://schemas.microsoft.com/office/powerpoint/2010/main" val="10067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24465626"/>
              </p:ext>
            </p:extLst>
          </p:nvPr>
        </p:nvGraphicFramePr>
        <p:xfrm>
          <a:off x="304800" y="992088"/>
          <a:ext cx="8534399" cy="5540502"/>
        </p:xfrm>
        <a:graphic>
          <a:graphicData uri="http://schemas.openxmlformats.org/drawingml/2006/table">
            <a:tbl>
              <a:tblPr firstRow="1" firstCol="1" bandRow="1"/>
              <a:tblGrid>
                <a:gridCol w="588341">
                  <a:extLst>
                    <a:ext uri="{9D8B030D-6E8A-4147-A177-3AD203B41FA5}">
                      <a16:colId xmlns:a16="http://schemas.microsoft.com/office/drawing/2014/main" val="20000"/>
                    </a:ext>
                  </a:extLst>
                </a:gridCol>
                <a:gridCol w="2837879">
                  <a:extLst>
                    <a:ext uri="{9D8B030D-6E8A-4147-A177-3AD203B41FA5}">
                      <a16:colId xmlns:a16="http://schemas.microsoft.com/office/drawing/2014/main" val="20001"/>
                    </a:ext>
                  </a:extLst>
                </a:gridCol>
                <a:gridCol w="1021637">
                  <a:extLst>
                    <a:ext uri="{9D8B030D-6E8A-4147-A177-3AD203B41FA5}">
                      <a16:colId xmlns:a16="http://schemas.microsoft.com/office/drawing/2014/main" val="20002"/>
                    </a:ext>
                  </a:extLst>
                </a:gridCol>
                <a:gridCol w="2043271">
                  <a:extLst>
                    <a:ext uri="{9D8B030D-6E8A-4147-A177-3AD203B41FA5}">
                      <a16:colId xmlns:a16="http://schemas.microsoft.com/office/drawing/2014/main" val="20003"/>
                    </a:ext>
                  </a:extLst>
                </a:gridCol>
                <a:gridCol w="2043271">
                  <a:extLst>
                    <a:ext uri="{9D8B030D-6E8A-4147-A177-3AD203B41FA5}">
                      <a16:colId xmlns:a16="http://schemas.microsoft.com/office/drawing/2014/main" val="20004"/>
                    </a:ext>
                  </a:extLst>
                </a:gridCol>
              </a:tblGrid>
              <a:tr h="221869">
                <a:tc>
                  <a:txBody>
                    <a:bodyPr/>
                    <a:lstStyle/>
                    <a:p>
                      <a:pPr marL="0" marR="0" algn="ctr">
                        <a:lnSpc>
                          <a:spcPct val="115000"/>
                        </a:lnSpc>
                        <a:spcBef>
                          <a:spcPts val="0"/>
                        </a:spcBef>
                        <a:spcAft>
                          <a:spcPts val="0"/>
                        </a:spcAft>
                      </a:pPr>
                      <a:r>
                        <a:rPr lang="en-US" sz="1100" b="1" dirty="0">
                          <a:effectLst/>
                          <a:latin typeface="Calibri"/>
                          <a:ea typeface="Calibri"/>
                          <a:cs typeface="Times New Roman"/>
                        </a:rPr>
                        <a:t>Time in Minutes</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dirty="0">
                          <a:effectLst/>
                          <a:latin typeface="Calibri"/>
                          <a:ea typeface="Calibri"/>
                          <a:cs typeface="Times New Roman"/>
                        </a:rPr>
                        <a:t>Concept or Topic Addressed </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PPT Slide Numbers </a:t>
                      </a:r>
                      <a:endParaRPr lang="en-US" sz="110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Activities </a:t>
                      </a:r>
                      <a:endParaRPr lang="en-US" sz="110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dirty="0">
                          <a:effectLst/>
                          <a:latin typeface="Calibri"/>
                          <a:ea typeface="Calibri"/>
                          <a:cs typeface="Times New Roman"/>
                        </a:rPr>
                        <a:t>Handouts or Materials Needed </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50442">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40 - 45</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effectLst/>
                          <a:latin typeface="Calibri"/>
                          <a:ea typeface="Calibri"/>
                          <a:cs typeface="Times New Roman"/>
                        </a:rPr>
                        <a:t>Section 2: </a:t>
                      </a:r>
                      <a:r>
                        <a:rPr lang="en-US" sz="1100" b="1" dirty="0" smtClean="0">
                          <a:effectLst/>
                          <a:latin typeface="Calibri"/>
                          <a:ea typeface="Calibri"/>
                          <a:cs typeface="Times New Roman"/>
                        </a:rPr>
                        <a:t>Maximizing Impact</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Effect</a:t>
                      </a:r>
                      <a:r>
                        <a:rPr lang="en-US" sz="1100" baseline="0" dirty="0" smtClean="0">
                          <a:effectLst/>
                          <a:latin typeface="Calibri"/>
                          <a:ea typeface="Calibri"/>
                          <a:cs typeface="Times New Roman"/>
                        </a:rPr>
                        <a:t> Size – The Research Ruler</a:t>
                      </a: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The Barometer of Influence</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Make an Educated</a:t>
                      </a:r>
                      <a:r>
                        <a:rPr lang="en-US" sz="1100" baseline="0" dirty="0" smtClean="0">
                          <a:effectLst/>
                          <a:latin typeface="Calibri"/>
                          <a:ea typeface="Calibri"/>
                          <a:cs typeface="Times New Roman"/>
                        </a:rPr>
                        <a:t> Guess – a “Pop” Quiz</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Major Messages for Teachers</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30-31</a:t>
                      </a:r>
                    </a:p>
                    <a:p>
                      <a:pPr marL="0" marR="0" algn="ctr">
                        <a:lnSpc>
                          <a:spcPct val="115000"/>
                        </a:lnSpc>
                        <a:spcBef>
                          <a:spcPts val="0"/>
                        </a:spcBef>
                        <a:spcAft>
                          <a:spcPts val="0"/>
                        </a:spcAft>
                      </a:pPr>
                      <a:r>
                        <a:rPr lang="en-US" sz="1100" dirty="0" smtClean="0">
                          <a:effectLst/>
                          <a:latin typeface="Calibri"/>
                          <a:ea typeface="Calibri"/>
                          <a:cs typeface="Times New Roman"/>
                        </a:rPr>
                        <a:t>32-33</a:t>
                      </a:r>
                    </a:p>
                    <a:p>
                      <a:pPr marL="0" marR="0" algn="ctr">
                        <a:lnSpc>
                          <a:spcPct val="115000"/>
                        </a:lnSpc>
                        <a:spcBef>
                          <a:spcPts val="0"/>
                        </a:spcBef>
                        <a:spcAft>
                          <a:spcPts val="0"/>
                        </a:spcAft>
                      </a:pPr>
                      <a:r>
                        <a:rPr lang="en-US" sz="1100" dirty="0" smtClean="0">
                          <a:effectLst/>
                          <a:latin typeface="Calibri"/>
                          <a:ea typeface="Calibri"/>
                          <a:cs typeface="Times New Roman"/>
                        </a:rPr>
                        <a:t>34</a:t>
                      </a:r>
                    </a:p>
                    <a:p>
                      <a:pPr marL="0" marR="0" algn="ctr">
                        <a:lnSpc>
                          <a:spcPct val="115000"/>
                        </a:lnSpc>
                        <a:spcBef>
                          <a:spcPts val="0"/>
                        </a:spcBef>
                        <a:spcAft>
                          <a:spcPts val="0"/>
                        </a:spcAft>
                      </a:pPr>
                      <a:r>
                        <a:rPr lang="en-US" sz="1100" dirty="0" smtClean="0">
                          <a:effectLst/>
                          <a:latin typeface="Calibri"/>
                          <a:ea typeface="Calibri"/>
                          <a:cs typeface="Times New Roman"/>
                        </a:rPr>
                        <a:t>35-44</a:t>
                      </a: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45</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Effective Practices Pop Quiz</a:t>
                      </a:r>
                    </a:p>
                    <a:p>
                      <a:pPr marL="0" marR="0" algn="ctr">
                        <a:lnSpc>
                          <a:spcPct val="115000"/>
                        </a:lnSpc>
                        <a:spcBef>
                          <a:spcPts val="0"/>
                        </a:spcBef>
                        <a:spcAft>
                          <a:spcPts val="0"/>
                        </a:spcAft>
                      </a:pPr>
                      <a:r>
                        <a:rPr lang="en-US" sz="1100" dirty="0" smtClean="0">
                          <a:effectLst/>
                          <a:latin typeface="Calibri"/>
                          <a:ea typeface="Calibri"/>
                          <a:cs typeface="Times New Roman"/>
                        </a:rPr>
                        <a:t>Fist-to-five Prediction activity</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Effective Practices Pop Quiz Sheet</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62200">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20 -25</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smtClean="0">
                          <a:effectLst/>
                          <a:latin typeface="+mn-lt"/>
                          <a:ea typeface="Calibri"/>
                          <a:cs typeface="Times New Roman"/>
                        </a:rPr>
                        <a:t>Section 3: Implementation</a:t>
                      </a:r>
                      <a:endParaRPr lang="en-US" sz="1100" baseline="0" dirty="0" smtClean="0">
                        <a:effectLst/>
                        <a:latin typeface="+mn-lt"/>
                        <a:ea typeface="Calibri"/>
                        <a:cs typeface="Times New Roman"/>
                      </a:endParaRPr>
                    </a:p>
                    <a:p>
                      <a:pPr marL="0" marR="0" lvl="0" indent="0">
                        <a:lnSpc>
                          <a:spcPct val="115000"/>
                        </a:lnSpc>
                        <a:spcBef>
                          <a:spcPts val="0"/>
                        </a:spcBef>
                        <a:spcAft>
                          <a:spcPts val="0"/>
                        </a:spcAft>
                        <a:buFont typeface="Symbol"/>
                        <a:buNone/>
                      </a:pPr>
                      <a:r>
                        <a:rPr lang="en-US" sz="1100" dirty="0" smtClean="0">
                          <a:effectLst/>
                          <a:latin typeface="+mn-lt"/>
                          <a:ea typeface="Calibri"/>
                          <a:cs typeface="Times New Roman"/>
                        </a:rPr>
                        <a:t>Observable</a:t>
                      </a:r>
                      <a:r>
                        <a:rPr lang="en-US" sz="1100" baseline="0" dirty="0" smtClean="0">
                          <a:effectLst/>
                          <a:latin typeface="+mn-lt"/>
                          <a:ea typeface="Calibri"/>
                          <a:cs typeface="Times New Roman"/>
                        </a:rPr>
                        <a:t> evidence of visible learning</a:t>
                      </a:r>
                    </a:p>
                    <a:p>
                      <a:pPr marL="171450" marR="0" lvl="0" indent="-171450">
                        <a:lnSpc>
                          <a:spcPct val="115000"/>
                        </a:lnSpc>
                        <a:spcBef>
                          <a:spcPts val="0"/>
                        </a:spcBef>
                        <a:spcAft>
                          <a:spcPts val="0"/>
                        </a:spcAft>
                        <a:buFont typeface="Arial" panose="020B0604020202020204" pitchFamily="34" charset="0"/>
                        <a:buChar char="•"/>
                      </a:pPr>
                      <a:r>
                        <a:rPr lang="en-US" sz="1100" baseline="0" dirty="0" smtClean="0">
                          <a:effectLst/>
                          <a:latin typeface="+mn-lt"/>
                          <a:ea typeface="Calibri"/>
                          <a:cs typeface="Times New Roman"/>
                        </a:rPr>
                        <a:t>Precision Teaching: Word Sort, Making the Learning Visible</a:t>
                      </a:r>
                    </a:p>
                    <a:p>
                      <a:pPr marL="171450" marR="0" lvl="0" indent="-171450">
                        <a:lnSpc>
                          <a:spcPct val="115000"/>
                        </a:lnSpc>
                        <a:spcBef>
                          <a:spcPts val="0"/>
                        </a:spcBef>
                        <a:spcAft>
                          <a:spcPts val="0"/>
                        </a:spcAft>
                        <a:buFont typeface="Arial" panose="020B0604020202020204" pitchFamily="34" charset="0"/>
                        <a:buChar char="•"/>
                      </a:pPr>
                      <a:r>
                        <a:rPr lang="en-US" sz="1100" baseline="0" dirty="0" smtClean="0">
                          <a:effectLst/>
                          <a:latin typeface="+mn-lt"/>
                          <a:ea typeface="Calibri"/>
                          <a:cs typeface="Times New Roman"/>
                        </a:rPr>
                        <a:t>Precision Teaching: Inference Game</a:t>
                      </a:r>
                    </a:p>
                    <a:p>
                      <a:pPr marL="171450" marR="0" lvl="0" indent="-171450">
                        <a:lnSpc>
                          <a:spcPct val="115000"/>
                        </a:lnSpc>
                        <a:spcBef>
                          <a:spcPts val="0"/>
                        </a:spcBef>
                        <a:spcAft>
                          <a:spcPts val="0"/>
                        </a:spcAft>
                        <a:buFont typeface="Arial" panose="020B0604020202020204" pitchFamily="34" charset="0"/>
                        <a:buChar char="•"/>
                      </a:pPr>
                      <a:r>
                        <a:rPr lang="en-US" sz="1100" baseline="0" dirty="0" smtClean="0">
                          <a:effectLst/>
                          <a:latin typeface="+mn-lt"/>
                          <a:ea typeface="Calibri"/>
                          <a:cs typeface="Times New Roman"/>
                        </a:rPr>
                        <a:t>Effective Feedback</a:t>
                      </a:r>
                    </a:p>
                    <a:p>
                      <a:pPr marL="171450" marR="0" lvl="0" indent="-171450">
                        <a:lnSpc>
                          <a:spcPct val="115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Samples of Work: Peer Feedback</a:t>
                      </a:r>
                    </a:p>
                    <a:p>
                      <a:pPr marL="171450" marR="0" lvl="0" indent="-171450">
                        <a:lnSpc>
                          <a:spcPct val="115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Student-Led Assessment</a:t>
                      </a:r>
                    </a:p>
                    <a:p>
                      <a:pPr marL="171450" marR="0" lvl="0" indent="-171450">
                        <a:lnSpc>
                          <a:spcPct val="115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Teaching Kids to Think about their Thinking</a:t>
                      </a:r>
                    </a:p>
                    <a:p>
                      <a:pPr marL="171450" marR="0" lvl="0" indent="-171450">
                        <a:lnSpc>
                          <a:spcPct val="115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Metacognition</a:t>
                      </a:r>
                    </a:p>
                    <a:p>
                      <a:pPr marL="171450" marR="0" lvl="0" indent="-171450">
                        <a:lnSpc>
                          <a:spcPct val="115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Reading Salad</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46</a:t>
                      </a: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48</a:t>
                      </a:r>
                    </a:p>
                    <a:p>
                      <a:pPr marL="0" marR="0" algn="ctr">
                        <a:lnSpc>
                          <a:spcPct val="115000"/>
                        </a:lnSpc>
                        <a:spcBef>
                          <a:spcPts val="0"/>
                        </a:spcBef>
                        <a:spcAft>
                          <a:spcPts val="0"/>
                        </a:spcAft>
                      </a:pPr>
                      <a:r>
                        <a:rPr lang="en-US" sz="1100" dirty="0" smtClean="0">
                          <a:effectLst/>
                          <a:latin typeface="Calibri"/>
                          <a:ea typeface="Calibri"/>
                          <a:cs typeface="Times New Roman"/>
                        </a:rPr>
                        <a:t>49</a:t>
                      </a:r>
                    </a:p>
                    <a:p>
                      <a:pPr marL="0" marR="0" algn="ctr">
                        <a:lnSpc>
                          <a:spcPct val="115000"/>
                        </a:lnSpc>
                        <a:spcBef>
                          <a:spcPts val="0"/>
                        </a:spcBef>
                        <a:spcAft>
                          <a:spcPts val="0"/>
                        </a:spcAft>
                      </a:pPr>
                      <a:r>
                        <a:rPr lang="en-US" sz="1100" dirty="0" smtClean="0">
                          <a:effectLst/>
                          <a:latin typeface="Calibri"/>
                          <a:ea typeface="Calibri"/>
                          <a:cs typeface="Times New Roman"/>
                        </a:rPr>
                        <a:t>50</a:t>
                      </a:r>
                    </a:p>
                    <a:p>
                      <a:pPr marL="0" marR="0" algn="ctr">
                        <a:lnSpc>
                          <a:spcPct val="115000"/>
                        </a:lnSpc>
                        <a:spcBef>
                          <a:spcPts val="0"/>
                        </a:spcBef>
                        <a:spcAft>
                          <a:spcPts val="0"/>
                        </a:spcAft>
                      </a:pPr>
                      <a:r>
                        <a:rPr lang="en-US" sz="1100" dirty="0" smtClean="0">
                          <a:effectLst/>
                          <a:latin typeface="Calibri"/>
                          <a:ea typeface="Calibri"/>
                          <a:cs typeface="Times New Roman"/>
                        </a:rPr>
                        <a:t>51</a:t>
                      </a:r>
                    </a:p>
                    <a:p>
                      <a:pPr marL="0" marR="0" algn="ctr">
                        <a:lnSpc>
                          <a:spcPct val="115000"/>
                        </a:lnSpc>
                        <a:spcBef>
                          <a:spcPts val="0"/>
                        </a:spcBef>
                        <a:spcAft>
                          <a:spcPts val="0"/>
                        </a:spcAft>
                      </a:pPr>
                      <a:r>
                        <a:rPr lang="en-US" sz="1100" dirty="0" smtClean="0">
                          <a:effectLst/>
                          <a:latin typeface="Calibri"/>
                          <a:ea typeface="Calibri"/>
                          <a:cs typeface="Times New Roman"/>
                        </a:rPr>
                        <a:t>52</a:t>
                      </a: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53</a:t>
                      </a:r>
                    </a:p>
                    <a:p>
                      <a:pPr marL="0" marR="0" algn="ctr">
                        <a:lnSpc>
                          <a:spcPct val="115000"/>
                        </a:lnSpc>
                        <a:spcBef>
                          <a:spcPts val="0"/>
                        </a:spcBef>
                        <a:spcAft>
                          <a:spcPts val="0"/>
                        </a:spcAft>
                      </a:pPr>
                      <a:r>
                        <a:rPr lang="en-US" sz="1100" dirty="0" smtClean="0">
                          <a:effectLst/>
                          <a:latin typeface="Calibri"/>
                          <a:ea typeface="Calibri"/>
                          <a:cs typeface="Times New Roman"/>
                        </a:rPr>
                        <a:t>54</a:t>
                      </a:r>
                    </a:p>
                    <a:p>
                      <a:pPr marL="0" marR="0" algn="ctr">
                        <a:lnSpc>
                          <a:spcPct val="115000"/>
                        </a:lnSpc>
                        <a:spcBef>
                          <a:spcPts val="0"/>
                        </a:spcBef>
                        <a:spcAft>
                          <a:spcPts val="0"/>
                        </a:spcAft>
                      </a:pPr>
                      <a:r>
                        <a:rPr lang="en-US" sz="1100" dirty="0" smtClean="0">
                          <a:effectLst/>
                          <a:latin typeface="Calibri"/>
                          <a:ea typeface="Calibri"/>
                          <a:cs typeface="Times New Roman"/>
                        </a:rPr>
                        <a:t>55</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View</a:t>
                      </a:r>
                      <a:r>
                        <a:rPr lang="en-US" sz="1100" baseline="0" dirty="0" smtClean="0">
                          <a:effectLst/>
                          <a:latin typeface="Calibri"/>
                          <a:ea typeface="Calibri"/>
                          <a:cs typeface="Times New Roman"/>
                        </a:rPr>
                        <a:t> video</a:t>
                      </a:r>
                    </a:p>
                    <a:p>
                      <a:pPr marL="0" marR="0" algn="ctr">
                        <a:lnSpc>
                          <a:spcPct val="115000"/>
                        </a:lnSpc>
                        <a:spcBef>
                          <a:spcPts val="0"/>
                        </a:spcBef>
                        <a:spcAft>
                          <a:spcPts val="0"/>
                        </a:spcAft>
                      </a:pPr>
                      <a:r>
                        <a:rPr lang="en-US" sz="1100" baseline="0" dirty="0" smtClean="0">
                          <a:effectLst/>
                          <a:latin typeface="Calibri"/>
                          <a:ea typeface="Calibri"/>
                          <a:cs typeface="Times New Roman"/>
                        </a:rPr>
                        <a:t>Table-group discussion</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Practice</a:t>
                      </a:r>
                      <a:r>
                        <a:rPr lang="en-US" sz="1100" baseline="0" dirty="0" smtClean="0">
                          <a:effectLst/>
                          <a:latin typeface="Calibri"/>
                          <a:ea typeface="Calibri"/>
                          <a:cs typeface="Times New Roman"/>
                        </a:rPr>
                        <a:t> </a:t>
                      </a:r>
                      <a:r>
                        <a:rPr lang="en-US" sz="1100" dirty="0" smtClean="0">
                          <a:effectLst/>
                          <a:latin typeface="Calibri"/>
                          <a:ea typeface="Calibri"/>
                          <a:cs typeface="Times New Roman"/>
                        </a:rPr>
                        <a:t>videos (presenter choice):</a:t>
                      </a:r>
                    </a:p>
                    <a:p>
                      <a:pPr marL="0" indent="0">
                        <a:buNone/>
                      </a:pPr>
                      <a:r>
                        <a:rPr lang="en-US" sz="1100" dirty="0" smtClean="0">
                          <a:effectLst/>
                          <a:latin typeface="+mn-lt"/>
                          <a:ea typeface="+mn-ea"/>
                          <a:cs typeface="+mn-cs"/>
                        </a:rPr>
                        <a:t>Presenter</a:t>
                      </a:r>
                      <a:r>
                        <a:rPr lang="en-US" sz="1100" baseline="0" dirty="0" smtClean="0">
                          <a:effectLst/>
                          <a:latin typeface="+mn-lt"/>
                          <a:ea typeface="+mn-ea"/>
                          <a:cs typeface="+mn-cs"/>
                        </a:rPr>
                        <a:t> Video Summary Sheet includes a summary of each of the videos included with these presentation materials.</a:t>
                      </a:r>
                    </a:p>
                    <a:p>
                      <a:pPr marL="0" indent="0">
                        <a:buNone/>
                      </a:pPr>
                      <a:endParaRPr lang="en-US" sz="1100" baseline="0" dirty="0" smtClean="0">
                        <a:effectLst/>
                        <a:latin typeface="+mn-lt"/>
                        <a:ea typeface="+mn-ea"/>
                        <a:cs typeface="+mn-cs"/>
                      </a:endParaRPr>
                    </a:p>
                    <a:p>
                      <a:pPr marL="0" indent="0">
                        <a:buNone/>
                      </a:pPr>
                      <a:r>
                        <a:rPr lang="en-US" sz="1100" baseline="0" dirty="0" smtClean="0">
                          <a:effectLst/>
                          <a:latin typeface="+mn-lt"/>
                          <a:ea typeface="+mn-ea"/>
                          <a:cs typeface="+mn-cs"/>
                        </a:rPr>
                        <a:t>Video Viewing Guide is included for “Student-Led Assessment” Video</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4698">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20</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effectLst/>
                          <a:latin typeface="Calibri"/>
                          <a:ea typeface="Calibri"/>
                          <a:cs typeface="Times New Roman"/>
                        </a:rPr>
                        <a:t>Section </a:t>
                      </a:r>
                      <a:r>
                        <a:rPr lang="en-US" sz="1100" b="1" dirty="0" smtClean="0">
                          <a:effectLst/>
                          <a:latin typeface="Calibri"/>
                          <a:ea typeface="Calibri"/>
                          <a:cs typeface="Times New Roman"/>
                        </a:rPr>
                        <a:t>4: Closure</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Practice Profile(s) Info Slide</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Fidelity Checklist</a:t>
                      </a: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Hattie’s “Visible</a:t>
                      </a:r>
                      <a:r>
                        <a:rPr lang="en-US" sz="1100" baseline="0" dirty="0" smtClean="0">
                          <a:effectLst/>
                          <a:latin typeface="Calibri"/>
                          <a:ea typeface="Calibri"/>
                          <a:cs typeface="Times New Roman"/>
                        </a:rPr>
                        <a:t> Learning Inside” Checklist – Reflection activity tool</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Final Reflection</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effectLst/>
                          <a:latin typeface="Calibri"/>
                          <a:ea typeface="Calibri"/>
                          <a:cs typeface="Times New Roman"/>
                        </a:rPr>
                        <a:t>Goal Setting</a:t>
                      </a:r>
                      <a:r>
                        <a:rPr lang="en-US" sz="1100" baseline="0" dirty="0" smtClean="0">
                          <a:effectLst/>
                          <a:latin typeface="Calibri"/>
                          <a:ea typeface="Calibri"/>
                          <a:cs typeface="Times New Roman"/>
                        </a:rPr>
                        <a:t> and Action Planning</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56</a:t>
                      </a:r>
                    </a:p>
                    <a:p>
                      <a:pPr marL="0" marR="0" algn="ctr">
                        <a:lnSpc>
                          <a:spcPct val="115000"/>
                        </a:lnSpc>
                        <a:spcBef>
                          <a:spcPts val="0"/>
                        </a:spcBef>
                        <a:spcAft>
                          <a:spcPts val="0"/>
                        </a:spcAft>
                      </a:pPr>
                      <a:r>
                        <a:rPr lang="en-US" sz="1100" dirty="0" smtClean="0">
                          <a:effectLst/>
                          <a:latin typeface="Calibri"/>
                          <a:ea typeface="Calibri"/>
                          <a:cs typeface="Times New Roman"/>
                        </a:rPr>
                        <a:t>57</a:t>
                      </a: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58</a:t>
                      </a:r>
                    </a:p>
                    <a:p>
                      <a:pPr marL="0" marR="0" algn="ctr">
                        <a:lnSpc>
                          <a:spcPct val="115000"/>
                        </a:lnSpc>
                        <a:spcBef>
                          <a:spcPts val="0"/>
                        </a:spcBef>
                        <a:spcAft>
                          <a:spcPts val="0"/>
                        </a:spcAft>
                      </a:pPr>
                      <a:r>
                        <a:rPr lang="en-US" sz="1100" dirty="0" smtClean="0">
                          <a:effectLst/>
                          <a:latin typeface="Calibri"/>
                          <a:ea typeface="Calibri"/>
                          <a:cs typeface="Times New Roman"/>
                        </a:rPr>
                        <a:t>59</a:t>
                      </a:r>
                    </a:p>
                    <a:p>
                      <a:pPr marL="0" marR="0" algn="ctr">
                        <a:lnSpc>
                          <a:spcPct val="115000"/>
                        </a:lnSpc>
                        <a:spcBef>
                          <a:spcPts val="0"/>
                        </a:spcBef>
                        <a:spcAft>
                          <a:spcPts val="0"/>
                        </a:spcAft>
                      </a:pPr>
                      <a:r>
                        <a:rPr lang="en-US" sz="1100" dirty="0" smtClean="0">
                          <a:effectLst/>
                          <a:latin typeface="Calibri"/>
                          <a:ea typeface="Calibri"/>
                          <a:cs typeface="Times New Roman"/>
                        </a:rPr>
                        <a:t>60</a:t>
                      </a: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15000"/>
                        </a:lnSpc>
                        <a:spcBef>
                          <a:spcPts val="0"/>
                        </a:spcBef>
                        <a:spcAft>
                          <a:spcPts val="0"/>
                        </a:spcAft>
                        <a:buFontTx/>
                        <a:buNone/>
                      </a:pPr>
                      <a:r>
                        <a:rPr lang="en-US" sz="1100" dirty="0" smtClean="0">
                          <a:effectLst/>
                          <a:latin typeface="Calibri"/>
                          <a:ea typeface="Calibri"/>
                          <a:cs typeface="Times New Roman"/>
                        </a:rPr>
                        <a:t>Self-Assessment</a:t>
                      </a:r>
                      <a:r>
                        <a:rPr lang="en-US" sz="1100" baseline="0" dirty="0" smtClean="0">
                          <a:effectLst/>
                          <a:latin typeface="Calibri"/>
                          <a:ea typeface="Calibri"/>
                          <a:cs typeface="Times New Roman"/>
                        </a:rPr>
                        <a:t> Exercise with Hattie’s Visible Learning Inside “ Checklist</a:t>
                      </a:r>
                    </a:p>
                    <a:p>
                      <a:pPr marL="0" marR="0" lvl="0" indent="0" algn="ctr">
                        <a:lnSpc>
                          <a:spcPct val="115000"/>
                        </a:lnSpc>
                        <a:spcBef>
                          <a:spcPts val="0"/>
                        </a:spcBef>
                        <a:spcAft>
                          <a:spcPts val="0"/>
                        </a:spcAft>
                        <a:buFontTx/>
                        <a:buNone/>
                      </a:pPr>
                      <a:endParaRPr lang="en-US" sz="1100" dirty="0" smtClean="0">
                        <a:effectLst/>
                        <a:latin typeface="Calibri"/>
                        <a:ea typeface="Calibri"/>
                        <a:cs typeface="Times New Roman"/>
                      </a:endParaRPr>
                    </a:p>
                    <a:p>
                      <a:pPr marL="0" marR="0" lvl="0" indent="0" algn="ctr">
                        <a:lnSpc>
                          <a:spcPct val="115000"/>
                        </a:lnSpc>
                        <a:spcBef>
                          <a:spcPts val="0"/>
                        </a:spcBef>
                        <a:spcAft>
                          <a:spcPts val="0"/>
                        </a:spcAft>
                        <a:buFontTx/>
                        <a:buNone/>
                      </a:pPr>
                      <a:r>
                        <a:rPr lang="en-US" sz="1100" dirty="0" smtClean="0">
                          <a:effectLst/>
                          <a:latin typeface="Calibri"/>
                          <a:ea typeface="Calibri"/>
                          <a:cs typeface="Times New Roman"/>
                        </a:rPr>
                        <a:t>Goal-setting &amp; Action Step Activity</a:t>
                      </a:r>
                      <a:endParaRPr lang="en-US" sz="1100" dirty="0">
                        <a:effectLst/>
                        <a:latin typeface="Calibri"/>
                        <a:ea typeface="Calibri"/>
                        <a:cs typeface="Times New Roman"/>
                      </a:endParaRP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ct val="115000"/>
                        </a:lnSpc>
                        <a:spcBef>
                          <a:spcPts val="0"/>
                        </a:spcBef>
                        <a:spcAft>
                          <a:spcPts val="0"/>
                        </a:spcAft>
                        <a:buFontTx/>
                        <a:buNone/>
                      </a:pPr>
                      <a:r>
                        <a:rPr lang="en-US" sz="1100" dirty="0" smtClean="0">
                          <a:effectLst/>
                          <a:latin typeface="Calibri"/>
                          <a:ea typeface="Calibri"/>
                          <a:cs typeface="Times New Roman"/>
                        </a:rPr>
                        <a:t>Implementation Fidelity Checklist</a:t>
                      </a:r>
                    </a:p>
                    <a:p>
                      <a:pPr marL="0" marR="0" lvl="0" indent="0" algn="ctr">
                        <a:lnSpc>
                          <a:spcPct val="115000"/>
                        </a:lnSpc>
                        <a:spcBef>
                          <a:spcPts val="0"/>
                        </a:spcBef>
                        <a:spcAft>
                          <a:spcPts val="0"/>
                        </a:spcAft>
                        <a:buFontTx/>
                        <a:buNone/>
                      </a:pPr>
                      <a:r>
                        <a:rPr lang="en-US" sz="1100" baseline="0" dirty="0" smtClean="0">
                          <a:effectLst/>
                          <a:latin typeface="+mn-lt"/>
                          <a:ea typeface="Calibri"/>
                          <a:cs typeface="Times New Roman"/>
                        </a:rPr>
                        <a:t>Hattie’s Visible Learning Inside “ Checklist</a:t>
                      </a:r>
                    </a:p>
                  </a:txBody>
                  <a:tcPr marL="46608" marR="46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2470677" y="684311"/>
            <a:ext cx="46598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Outline of Visible</a:t>
            </a:r>
            <a:r>
              <a:rPr kumimoji="0" lang="en-US" altLang="en-U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Learning Introduction Training (continued)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8696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440428" y="1191540"/>
            <a:ext cx="4904995" cy="4087948"/>
            <a:chOff x="440428" y="1191540"/>
            <a:chExt cx="4904995" cy="4087948"/>
          </a:xfrm>
        </p:grpSpPr>
        <p:pic>
          <p:nvPicPr>
            <p:cNvPr id="1026" name="Picture 2" descr="http://images.all-free-download.com/images/graphiclarge/clapperboard_clip_art_9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60000">
              <a:off x="495908" y="2615530"/>
              <a:ext cx="4572000" cy="584775"/>
            </a:xfrm>
            <a:prstGeom prst="rect">
              <a:avLst/>
            </a:prstGeom>
          </p:spPr>
          <p:txBody>
            <a:bodyPr>
              <a:spAutoFit/>
            </a:bodyPr>
            <a:lstStyle/>
            <a:p>
              <a:r>
                <a:rPr lang="en-US" sz="3200" dirty="0">
                  <a:solidFill>
                    <a:schemeClr val="bg1"/>
                  </a:solidFill>
                </a:rPr>
                <a:t>Precision Teaching</a:t>
              </a:r>
              <a:r>
                <a:rPr lang="en-US" sz="3200" dirty="0" smtClean="0">
                  <a:solidFill>
                    <a:schemeClr val="bg1"/>
                  </a:solidFill>
                </a:rPr>
                <a:t>:</a:t>
              </a:r>
              <a:endParaRPr lang="en-US" sz="3200" dirty="0">
                <a:solidFill>
                  <a:schemeClr val="bg1"/>
                </a:solidFill>
              </a:endParaRPr>
            </a:p>
          </p:txBody>
        </p:sp>
        <p:sp>
          <p:nvSpPr>
            <p:cNvPr id="6" name="Rectangle 5"/>
            <p:cNvSpPr/>
            <p:nvPr/>
          </p:nvSpPr>
          <p:spPr>
            <a:xfrm rot="20760000">
              <a:off x="773423" y="3312882"/>
              <a:ext cx="4572000" cy="1077218"/>
            </a:xfrm>
            <a:prstGeom prst="rect">
              <a:avLst/>
            </a:prstGeom>
          </p:spPr>
          <p:txBody>
            <a:bodyPr>
              <a:spAutoFit/>
            </a:bodyPr>
            <a:lstStyle/>
            <a:p>
              <a:r>
                <a:rPr lang="en-US" sz="3200" dirty="0" smtClean="0">
                  <a:solidFill>
                    <a:schemeClr val="bg1"/>
                  </a:solidFill>
                </a:rPr>
                <a:t>Inference Game</a:t>
              </a:r>
              <a:r>
                <a:rPr lang="en-US" sz="3200" dirty="0">
                  <a:solidFill>
                    <a:schemeClr val="bg1"/>
                  </a:solidFill>
                </a:rPr>
                <a:t/>
              </a:r>
              <a:br>
                <a:rPr lang="en-US" sz="3200" dirty="0">
                  <a:solidFill>
                    <a:schemeClr val="bg1"/>
                  </a:solidFill>
                </a:rPr>
              </a:br>
              <a:endParaRPr lang="en-US" sz="3200" dirty="0">
                <a:solidFill>
                  <a:schemeClr val="bg1"/>
                </a:solidFill>
              </a:endParaRPr>
            </a:p>
          </p:txBody>
        </p:sp>
      </p:grpSp>
      <p:sp>
        <p:nvSpPr>
          <p:cNvPr id="8" name="Rectangle 7"/>
          <p:cNvSpPr/>
          <p:nvPr/>
        </p:nvSpPr>
        <p:spPr>
          <a:xfrm>
            <a:off x="831208" y="5691056"/>
            <a:ext cx="8229600" cy="523220"/>
          </a:xfrm>
          <a:prstGeom prst="rect">
            <a:avLst/>
          </a:prstGeom>
        </p:spPr>
        <p:txBody>
          <a:bodyPr wrap="square">
            <a:spAutoFit/>
          </a:bodyPr>
          <a:lstStyle/>
          <a:p>
            <a:r>
              <a:rPr lang="en-US" sz="2800" dirty="0">
                <a:hlinkClick r:id="rId4"/>
              </a:rPr>
              <a:t>https://www.youtube.com/watch?v=z-Vu_CqyEpo</a:t>
            </a:r>
            <a:endParaRPr lang="en-US" sz="2800" dirty="0"/>
          </a:p>
        </p:txBody>
      </p:sp>
      <p:sp>
        <p:nvSpPr>
          <p:cNvPr id="9" name="TextBox 8"/>
          <p:cNvSpPr txBox="1"/>
          <p:nvPr/>
        </p:nvSpPr>
        <p:spPr>
          <a:xfrm>
            <a:off x="5466493" y="1012329"/>
            <a:ext cx="3581400" cy="4278094"/>
          </a:xfrm>
          <a:prstGeom prst="rect">
            <a:avLst/>
          </a:prstGeom>
          <a:noFill/>
        </p:spPr>
        <p:txBody>
          <a:bodyPr wrap="square" rtlCol="0">
            <a:spAutoFit/>
          </a:bodyPr>
          <a:lstStyle/>
          <a:p>
            <a:r>
              <a:rPr lang="en-US" sz="3400" dirty="0" smtClean="0"/>
              <a:t>What behaviors and practices (both teacher and student) do you notice that provide evidence of “</a:t>
            </a:r>
            <a:r>
              <a:rPr lang="en-US" sz="3400" i="1" dirty="0" smtClean="0"/>
              <a:t>visible learning</a:t>
            </a:r>
            <a:r>
              <a:rPr lang="en-US" sz="3400" dirty="0" smtClean="0"/>
              <a:t>”?</a:t>
            </a:r>
            <a:endParaRPr lang="en-US" sz="3400" dirty="0"/>
          </a:p>
        </p:txBody>
      </p:sp>
    </p:spTree>
    <p:extLst>
      <p:ext uri="{BB962C8B-B14F-4D97-AF65-F5344CB8AC3E}">
        <p14:creationId xmlns:p14="http://schemas.microsoft.com/office/powerpoint/2010/main" val="175140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440428" y="1191540"/>
            <a:ext cx="4904995" cy="4087948"/>
            <a:chOff x="440428" y="1191540"/>
            <a:chExt cx="4904995" cy="4087948"/>
          </a:xfrm>
        </p:grpSpPr>
        <p:pic>
          <p:nvPicPr>
            <p:cNvPr id="1026" name="Picture 2" descr="http://images.all-free-download.com/images/graphiclarge/clapperboard_clip_art_9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60000">
              <a:off x="495908" y="2615530"/>
              <a:ext cx="4572000" cy="584775"/>
            </a:xfrm>
            <a:prstGeom prst="rect">
              <a:avLst/>
            </a:prstGeom>
          </p:spPr>
          <p:txBody>
            <a:bodyPr>
              <a:spAutoFit/>
            </a:bodyPr>
            <a:lstStyle/>
            <a:p>
              <a:r>
                <a:rPr lang="en-US" sz="3200" dirty="0" smtClean="0">
                  <a:solidFill>
                    <a:schemeClr val="bg1"/>
                  </a:solidFill>
                </a:rPr>
                <a:t>Visible Learning:</a:t>
              </a:r>
              <a:endParaRPr lang="en-US" sz="3200" dirty="0">
                <a:solidFill>
                  <a:schemeClr val="bg1"/>
                </a:solidFill>
              </a:endParaRPr>
            </a:p>
          </p:txBody>
        </p:sp>
        <p:sp>
          <p:nvSpPr>
            <p:cNvPr id="6" name="Rectangle 5"/>
            <p:cNvSpPr/>
            <p:nvPr/>
          </p:nvSpPr>
          <p:spPr>
            <a:xfrm rot="20760000">
              <a:off x="773423" y="3312882"/>
              <a:ext cx="4572000" cy="1077218"/>
            </a:xfrm>
            <a:prstGeom prst="rect">
              <a:avLst/>
            </a:prstGeom>
          </p:spPr>
          <p:txBody>
            <a:bodyPr>
              <a:spAutoFit/>
            </a:bodyPr>
            <a:lstStyle/>
            <a:p>
              <a:r>
                <a:rPr lang="en-US" sz="3200" dirty="0" smtClean="0">
                  <a:solidFill>
                    <a:schemeClr val="bg1"/>
                  </a:solidFill>
                </a:rPr>
                <a:t>Effective Feedback</a:t>
              </a:r>
              <a:r>
                <a:rPr lang="en-US" sz="3200" dirty="0">
                  <a:solidFill>
                    <a:schemeClr val="bg1"/>
                  </a:solidFill>
                </a:rPr>
                <a:t/>
              </a:r>
              <a:br>
                <a:rPr lang="en-US" sz="3200" dirty="0">
                  <a:solidFill>
                    <a:schemeClr val="bg1"/>
                  </a:solidFill>
                </a:rPr>
              </a:br>
              <a:endParaRPr lang="en-US" sz="3200" dirty="0">
                <a:solidFill>
                  <a:schemeClr val="bg1"/>
                </a:solidFill>
              </a:endParaRPr>
            </a:p>
          </p:txBody>
        </p:sp>
      </p:grpSp>
      <p:sp>
        <p:nvSpPr>
          <p:cNvPr id="8" name="Rectangle 7"/>
          <p:cNvSpPr/>
          <p:nvPr/>
        </p:nvSpPr>
        <p:spPr>
          <a:xfrm>
            <a:off x="831208" y="5691056"/>
            <a:ext cx="8229600" cy="523220"/>
          </a:xfrm>
          <a:prstGeom prst="rect">
            <a:avLst/>
          </a:prstGeom>
        </p:spPr>
        <p:txBody>
          <a:bodyPr wrap="square">
            <a:spAutoFit/>
          </a:bodyPr>
          <a:lstStyle/>
          <a:p>
            <a:r>
              <a:rPr lang="en-US" sz="2800" dirty="0">
                <a:hlinkClick r:id="rId4"/>
              </a:rPr>
              <a:t>https://www.youtube.com/watch?v=PpKajKMuABs</a:t>
            </a:r>
            <a:endParaRPr lang="en-US" sz="2800" dirty="0"/>
          </a:p>
        </p:txBody>
      </p:sp>
      <p:sp>
        <p:nvSpPr>
          <p:cNvPr id="9" name="TextBox 8"/>
          <p:cNvSpPr txBox="1"/>
          <p:nvPr/>
        </p:nvSpPr>
        <p:spPr>
          <a:xfrm>
            <a:off x="5466493" y="1012329"/>
            <a:ext cx="3581400" cy="4278094"/>
          </a:xfrm>
          <a:prstGeom prst="rect">
            <a:avLst/>
          </a:prstGeom>
          <a:noFill/>
        </p:spPr>
        <p:txBody>
          <a:bodyPr wrap="square" rtlCol="0">
            <a:spAutoFit/>
          </a:bodyPr>
          <a:lstStyle/>
          <a:p>
            <a:r>
              <a:rPr lang="en-US" sz="3400" dirty="0" smtClean="0"/>
              <a:t>What behaviors and practices (both teacher and student) do you notice that provide evidence of “</a:t>
            </a:r>
            <a:r>
              <a:rPr lang="en-US" sz="3400" i="1" dirty="0" smtClean="0"/>
              <a:t>visible learning</a:t>
            </a:r>
            <a:r>
              <a:rPr lang="en-US" sz="3400" dirty="0" smtClean="0"/>
              <a:t>”?</a:t>
            </a:r>
            <a:endParaRPr lang="en-US" sz="3400" dirty="0"/>
          </a:p>
        </p:txBody>
      </p:sp>
    </p:spTree>
    <p:extLst>
      <p:ext uri="{BB962C8B-B14F-4D97-AF65-F5344CB8AC3E}">
        <p14:creationId xmlns:p14="http://schemas.microsoft.com/office/powerpoint/2010/main" val="79312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831208" y="5691056"/>
            <a:ext cx="8229600" cy="707886"/>
          </a:xfrm>
          <a:prstGeom prst="rect">
            <a:avLst/>
          </a:prstGeom>
        </p:spPr>
        <p:txBody>
          <a:bodyPr wrap="square">
            <a:spAutoFit/>
          </a:bodyPr>
          <a:lstStyle/>
          <a:p>
            <a:r>
              <a:rPr lang="en-US" sz="2000" dirty="0">
                <a:hlinkClick r:id="rId3"/>
              </a:rPr>
              <a:t>https://www.youtube.com/watch?v=RX5iwws52AI&amp;index=22&amp;list=PLY8NQxM1fI0-_</a:t>
            </a:r>
            <a:r>
              <a:rPr lang="en-US" sz="2000" dirty="0" smtClean="0">
                <a:hlinkClick r:id="rId3"/>
              </a:rPr>
              <a:t>GdSYdFp1oeDIP-LPkKjo</a:t>
            </a:r>
            <a:r>
              <a:rPr lang="en-US" sz="2000" dirty="0" smtClean="0"/>
              <a:t> </a:t>
            </a:r>
            <a:endParaRPr lang="en-US" sz="2000" dirty="0"/>
          </a:p>
        </p:txBody>
      </p:sp>
      <p:sp>
        <p:nvSpPr>
          <p:cNvPr id="9" name="TextBox 8"/>
          <p:cNvSpPr txBox="1"/>
          <p:nvPr/>
        </p:nvSpPr>
        <p:spPr>
          <a:xfrm>
            <a:off x="5466493" y="1012329"/>
            <a:ext cx="3581400" cy="4278094"/>
          </a:xfrm>
          <a:prstGeom prst="rect">
            <a:avLst/>
          </a:prstGeom>
          <a:noFill/>
        </p:spPr>
        <p:txBody>
          <a:bodyPr wrap="square" rtlCol="0">
            <a:spAutoFit/>
          </a:bodyPr>
          <a:lstStyle/>
          <a:p>
            <a:r>
              <a:rPr lang="en-US" sz="3400" dirty="0" smtClean="0"/>
              <a:t>What behaviors and practices (both teacher and student) do you notice that provide evidence of “</a:t>
            </a:r>
            <a:r>
              <a:rPr lang="en-US" sz="3400" i="1" dirty="0" smtClean="0"/>
              <a:t>visible learning</a:t>
            </a:r>
            <a:r>
              <a:rPr lang="en-US" sz="3400" dirty="0" smtClean="0"/>
              <a:t>”?</a:t>
            </a:r>
            <a:endParaRPr lang="en-US" sz="3400" dirty="0"/>
          </a:p>
        </p:txBody>
      </p:sp>
      <p:grpSp>
        <p:nvGrpSpPr>
          <p:cNvPr id="2" name="Group 1"/>
          <p:cNvGrpSpPr/>
          <p:nvPr/>
        </p:nvGrpSpPr>
        <p:grpSpPr>
          <a:xfrm>
            <a:off x="440428" y="1191540"/>
            <a:ext cx="4965611" cy="4087948"/>
            <a:chOff x="440428" y="1191540"/>
            <a:chExt cx="4965611" cy="4087948"/>
          </a:xfrm>
        </p:grpSpPr>
        <p:pic>
          <p:nvPicPr>
            <p:cNvPr id="1026" name="Picture 2" descr="http://images.all-free-download.com/images/graphiclarge/clapperboard_clip_art_9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60000">
              <a:off x="495908" y="2615530"/>
              <a:ext cx="4572000" cy="584775"/>
            </a:xfrm>
            <a:prstGeom prst="rect">
              <a:avLst/>
            </a:prstGeom>
          </p:spPr>
          <p:txBody>
            <a:bodyPr>
              <a:spAutoFit/>
            </a:bodyPr>
            <a:lstStyle/>
            <a:p>
              <a:r>
                <a:rPr lang="en-US" sz="3200" dirty="0" smtClean="0">
                  <a:solidFill>
                    <a:schemeClr val="bg1"/>
                  </a:solidFill>
                </a:rPr>
                <a:t>Clarity of Learning</a:t>
              </a:r>
              <a:endParaRPr lang="en-US" sz="3200" dirty="0">
                <a:solidFill>
                  <a:schemeClr val="bg1"/>
                </a:solidFill>
              </a:endParaRPr>
            </a:p>
          </p:txBody>
        </p:sp>
        <p:sp>
          <p:nvSpPr>
            <p:cNvPr id="6" name="Rectangle 5"/>
            <p:cNvSpPr/>
            <p:nvPr/>
          </p:nvSpPr>
          <p:spPr>
            <a:xfrm rot="20760000">
              <a:off x="693785" y="3211348"/>
              <a:ext cx="4572000" cy="584775"/>
            </a:xfrm>
            <a:prstGeom prst="rect">
              <a:avLst/>
            </a:prstGeom>
          </p:spPr>
          <p:txBody>
            <a:bodyPr>
              <a:spAutoFit/>
            </a:bodyPr>
            <a:lstStyle/>
            <a:p>
              <a:r>
                <a:rPr lang="en-US" sz="3200" dirty="0" smtClean="0">
                  <a:solidFill>
                    <a:schemeClr val="bg1"/>
                  </a:solidFill>
                </a:rPr>
                <a:t>Targets: Samples of </a:t>
              </a:r>
              <a:endParaRPr lang="en-US" sz="3200" dirty="0">
                <a:solidFill>
                  <a:schemeClr val="bg1"/>
                </a:solidFill>
              </a:endParaRPr>
            </a:p>
          </p:txBody>
        </p:sp>
        <p:sp>
          <p:nvSpPr>
            <p:cNvPr id="7" name="Rectangle 6"/>
            <p:cNvSpPr/>
            <p:nvPr/>
          </p:nvSpPr>
          <p:spPr>
            <a:xfrm rot="20760000">
              <a:off x="834039" y="3759124"/>
              <a:ext cx="4572000" cy="584775"/>
            </a:xfrm>
            <a:prstGeom prst="rect">
              <a:avLst/>
            </a:prstGeom>
          </p:spPr>
          <p:txBody>
            <a:bodyPr>
              <a:spAutoFit/>
            </a:bodyPr>
            <a:lstStyle/>
            <a:p>
              <a:r>
                <a:rPr lang="en-US" sz="3200" dirty="0" smtClean="0">
                  <a:solidFill>
                    <a:schemeClr val="bg1"/>
                  </a:solidFill>
                </a:rPr>
                <a:t>Work: Feedback</a:t>
              </a:r>
              <a:endParaRPr lang="en-US" sz="3200" dirty="0">
                <a:solidFill>
                  <a:schemeClr val="bg1"/>
                </a:solidFill>
              </a:endParaRPr>
            </a:p>
          </p:txBody>
        </p:sp>
      </p:grpSp>
    </p:spTree>
    <p:extLst>
      <p:ext uri="{BB962C8B-B14F-4D97-AF65-F5344CB8AC3E}">
        <p14:creationId xmlns:p14="http://schemas.microsoft.com/office/powerpoint/2010/main" val="83728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831208" y="5691056"/>
            <a:ext cx="8229600" cy="400110"/>
          </a:xfrm>
          <a:prstGeom prst="rect">
            <a:avLst/>
          </a:prstGeom>
        </p:spPr>
        <p:txBody>
          <a:bodyPr wrap="square">
            <a:spAutoFit/>
          </a:bodyPr>
          <a:lstStyle/>
          <a:p>
            <a:r>
              <a:rPr lang="en-US" sz="2000" dirty="0">
                <a:hlinkClick r:id="rId3"/>
              </a:rPr>
              <a:t>https://</a:t>
            </a:r>
            <a:r>
              <a:rPr lang="en-US" sz="2000" dirty="0" smtClean="0">
                <a:hlinkClick r:id="rId3"/>
              </a:rPr>
              <a:t>www.youtube.com/watch?v=GEI-c-DDHOg</a:t>
            </a:r>
            <a:r>
              <a:rPr lang="en-US" sz="2000" dirty="0" smtClean="0"/>
              <a:t> </a:t>
            </a:r>
            <a:endParaRPr lang="en-US" sz="2000" dirty="0"/>
          </a:p>
        </p:txBody>
      </p:sp>
      <p:sp>
        <p:nvSpPr>
          <p:cNvPr id="9" name="TextBox 8"/>
          <p:cNvSpPr txBox="1"/>
          <p:nvPr/>
        </p:nvSpPr>
        <p:spPr>
          <a:xfrm>
            <a:off x="5408870" y="928498"/>
            <a:ext cx="3581400" cy="5016758"/>
          </a:xfrm>
          <a:prstGeom prst="rect">
            <a:avLst/>
          </a:prstGeom>
          <a:noFill/>
        </p:spPr>
        <p:txBody>
          <a:bodyPr wrap="square" rtlCol="0">
            <a:spAutoFit/>
          </a:bodyPr>
          <a:lstStyle/>
          <a:p>
            <a:pPr marL="457200" indent="-457200" fontAlgn="t">
              <a:buFont typeface="Wingdings" panose="05000000000000000000" pitchFamily="2" charset="2"/>
              <a:buChar char="Ø"/>
            </a:pPr>
            <a:r>
              <a:rPr lang="en-US" sz="3200" dirty="0" smtClean="0"/>
              <a:t>What were the positive “by-products” of this practice for Michael’s students</a:t>
            </a:r>
          </a:p>
          <a:p>
            <a:pPr marL="457200" indent="-457200" fontAlgn="t">
              <a:buFont typeface="Wingdings" panose="05000000000000000000" pitchFamily="2" charset="2"/>
              <a:buChar char="Ø"/>
            </a:pPr>
            <a:r>
              <a:rPr lang="en-US" sz="3200" dirty="0" smtClean="0"/>
              <a:t>What might this practice look like in your classroom?</a:t>
            </a:r>
            <a:endParaRPr lang="en-US" sz="3200" dirty="0"/>
          </a:p>
        </p:txBody>
      </p:sp>
      <p:grpSp>
        <p:nvGrpSpPr>
          <p:cNvPr id="2" name="Group 1"/>
          <p:cNvGrpSpPr/>
          <p:nvPr/>
        </p:nvGrpSpPr>
        <p:grpSpPr>
          <a:xfrm>
            <a:off x="440428" y="1191540"/>
            <a:ext cx="4965611" cy="4087948"/>
            <a:chOff x="440428" y="1191540"/>
            <a:chExt cx="4965611" cy="4087948"/>
          </a:xfrm>
        </p:grpSpPr>
        <p:pic>
          <p:nvPicPr>
            <p:cNvPr id="1026" name="Picture 2" descr="http://images.all-free-download.com/images/graphiclarge/clapperboard_clip_art_9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60000">
              <a:off x="495908" y="2615530"/>
              <a:ext cx="4572000" cy="584775"/>
            </a:xfrm>
            <a:prstGeom prst="rect">
              <a:avLst/>
            </a:prstGeom>
          </p:spPr>
          <p:txBody>
            <a:bodyPr>
              <a:spAutoFit/>
            </a:bodyPr>
            <a:lstStyle/>
            <a:p>
              <a:r>
                <a:rPr lang="en-US" sz="3200" dirty="0">
                  <a:solidFill>
                    <a:schemeClr val="bg1"/>
                  </a:solidFill>
                </a:rPr>
                <a:t>Student-Led</a:t>
              </a:r>
            </a:p>
          </p:txBody>
        </p:sp>
        <p:sp>
          <p:nvSpPr>
            <p:cNvPr id="6" name="Rectangle 5"/>
            <p:cNvSpPr/>
            <p:nvPr/>
          </p:nvSpPr>
          <p:spPr>
            <a:xfrm rot="20760000">
              <a:off x="693785" y="3211348"/>
              <a:ext cx="4572000" cy="584775"/>
            </a:xfrm>
            <a:prstGeom prst="rect">
              <a:avLst/>
            </a:prstGeom>
          </p:spPr>
          <p:txBody>
            <a:bodyPr>
              <a:spAutoFit/>
            </a:bodyPr>
            <a:lstStyle/>
            <a:p>
              <a:r>
                <a:rPr lang="en-US" sz="3200" dirty="0">
                  <a:solidFill>
                    <a:schemeClr val="bg1"/>
                  </a:solidFill>
                </a:rPr>
                <a:t>Assessment in </a:t>
              </a:r>
              <a:r>
                <a:rPr lang="en-US" sz="3200" dirty="0" smtClean="0">
                  <a:solidFill>
                    <a:schemeClr val="bg1"/>
                  </a:solidFill>
                </a:rPr>
                <a:t>a HS</a:t>
              </a:r>
              <a:endParaRPr lang="en-US" sz="3200" dirty="0">
                <a:solidFill>
                  <a:schemeClr val="bg1"/>
                </a:solidFill>
              </a:endParaRPr>
            </a:p>
          </p:txBody>
        </p:sp>
        <p:sp>
          <p:nvSpPr>
            <p:cNvPr id="7" name="Rectangle 6"/>
            <p:cNvSpPr/>
            <p:nvPr/>
          </p:nvSpPr>
          <p:spPr>
            <a:xfrm rot="20760000">
              <a:off x="834039" y="3759124"/>
              <a:ext cx="4572000" cy="584775"/>
            </a:xfrm>
            <a:prstGeom prst="rect">
              <a:avLst/>
            </a:prstGeom>
          </p:spPr>
          <p:txBody>
            <a:bodyPr>
              <a:spAutoFit/>
            </a:bodyPr>
            <a:lstStyle/>
            <a:p>
              <a:pPr fontAlgn="t"/>
              <a:r>
                <a:rPr lang="en-US" sz="3200" dirty="0">
                  <a:solidFill>
                    <a:schemeClr val="bg1"/>
                  </a:solidFill>
                </a:rPr>
                <a:t>Guitar Classroom</a:t>
              </a:r>
            </a:p>
          </p:txBody>
        </p:sp>
      </p:grpSp>
    </p:spTree>
    <p:extLst>
      <p:ext uri="{BB962C8B-B14F-4D97-AF65-F5344CB8AC3E}">
        <p14:creationId xmlns:p14="http://schemas.microsoft.com/office/powerpoint/2010/main" val="34994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831208" y="5691056"/>
            <a:ext cx="8229600" cy="400110"/>
          </a:xfrm>
          <a:prstGeom prst="rect">
            <a:avLst/>
          </a:prstGeom>
        </p:spPr>
        <p:txBody>
          <a:bodyPr wrap="square">
            <a:spAutoFit/>
          </a:bodyPr>
          <a:lstStyle/>
          <a:p>
            <a:r>
              <a:rPr lang="en-US" sz="2000" dirty="0">
                <a:hlinkClick r:id="rId3"/>
              </a:rPr>
              <a:t>https://</a:t>
            </a:r>
            <a:r>
              <a:rPr lang="en-US" sz="2000" dirty="0" smtClean="0">
                <a:hlinkClick r:id="rId3"/>
              </a:rPr>
              <a:t>www.youtube.com/watch?v=QkGiplxftYA</a:t>
            </a:r>
            <a:r>
              <a:rPr lang="en-US" sz="2000" dirty="0" smtClean="0"/>
              <a:t> </a:t>
            </a:r>
            <a:endParaRPr lang="en-US" sz="2000" dirty="0"/>
          </a:p>
        </p:txBody>
      </p:sp>
      <p:sp>
        <p:nvSpPr>
          <p:cNvPr id="9" name="TextBox 8"/>
          <p:cNvSpPr txBox="1"/>
          <p:nvPr/>
        </p:nvSpPr>
        <p:spPr>
          <a:xfrm>
            <a:off x="5466493" y="973356"/>
            <a:ext cx="3581400" cy="4524315"/>
          </a:xfrm>
          <a:prstGeom prst="rect">
            <a:avLst/>
          </a:prstGeom>
          <a:noFill/>
        </p:spPr>
        <p:txBody>
          <a:bodyPr wrap="square" rtlCol="0">
            <a:spAutoFit/>
          </a:bodyPr>
          <a:lstStyle/>
          <a:p>
            <a:pPr marL="457200" indent="-457200" fontAlgn="t">
              <a:buFont typeface="Wingdings" panose="05000000000000000000" pitchFamily="2" charset="2"/>
              <a:buChar char="Ø"/>
            </a:pPr>
            <a:r>
              <a:rPr lang="en-US" sz="3200" dirty="0" smtClean="0"/>
              <a:t>Metacognition</a:t>
            </a:r>
          </a:p>
          <a:p>
            <a:pPr fontAlgn="t"/>
            <a:endParaRPr lang="en-US" sz="3200" dirty="0" smtClean="0"/>
          </a:p>
          <a:p>
            <a:pPr marL="457200" indent="-457200" fontAlgn="t">
              <a:buFont typeface="Wingdings" panose="05000000000000000000" pitchFamily="2" charset="2"/>
              <a:buChar char="Ø"/>
            </a:pPr>
            <a:r>
              <a:rPr lang="en-US" sz="3200" dirty="0" smtClean="0"/>
              <a:t>How do you get elementary students to “think about their thinking?”</a:t>
            </a:r>
          </a:p>
          <a:p>
            <a:pPr marL="457200" indent="-457200" fontAlgn="t">
              <a:buFont typeface="Wingdings" panose="05000000000000000000" pitchFamily="2" charset="2"/>
              <a:buChar char="Ø"/>
            </a:pPr>
            <a:endParaRPr lang="en-US" sz="3200" dirty="0"/>
          </a:p>
          <a:p>
            <a:pPr marL="457200" indent="-457200" fontAlgn="t">
              <a:buFont typeface="Wingdings" panose="05000000000000000000" pitchFamily="2" charset="2"/>
              <a:buChar char="Ø"/>
            </a:pPr>
            <a:r>
              <a:rPr lang="en-US" sz="3200" dirty="0" smtClean="0"/>
              <a:t>Grade 3</a:t>
            </a:r>
            <a:endParaRPr lang="en-US" sz="3200" dirty="0"/>
          </a:p>
        </p:txBody>
      </p:sp>
      <p:grpSp>
        <p:nvGrpSpPr>
          <p:cNvPr id="2" name="Group 1"/>
          <p:cNvGrpSpPr/>
          <p:nvPr/>
        </p:nvGrpSpPr>
        <p:grpSpPr>
          <a:xfrm>
            <a:off x="440428" y="1191540"/>
            <a:ext cx="4965611" cy="4087948"/>
            <a:chOff x="440428" y="1191540"/>
            <a:chExt cx="4965611" cy="4087948"/>
          </a:xfrm>
        </p:grpSpPr>
        <p:pic>
          <p:nvPicPr>
            <p:cNvPr id="1026" name="Picture 2" descr="http://images.all-free-download.com/images/graphiclarge/clapperboard_clip_art_9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60000">
              <a:off x="495908" y="2615530"/>
              <a:ext cx="4572000" cy="584775"/>
            </a:xfrm>
            <a:prstGeom prst="rect">
              <a:avLst/>
            </a:prstGeom>
          </p:spPr>
          <p:txBody>
            <a:bodyPr>
              <a:spAutoFit/>
            </a:bodyPr>
            <a:lstStyle/>
            <a:p>
              <a:r>
                <a:rPr lang="en-US" sz="3200" dirty="0" smtClean="0">
                  <a:solidFill>
                    <a:schemeClr val="bg1"/>
                  </a:solidFill>
                </a:rPr>
                <a:t>Metacognition:</a:t>
              </a:r>
              <a:endParaRPr lang="en-US" sz="3200" dirty="0">
                <a:solidFill>
                  <a:schemeClr val="bg1"/>
                </a:solidFill>
              </a:endParaRPr>
            </a:p>
          </p:txBody>
        </p:sp>
        <p:sp>
          <p:nvSpPr>
            <p:cNvPr id="6" name="Rectangle 5"/>
            <p:cNvSpPr/>
            <p:nvPr/>
          </p:nvSpPr>
          <p:spPr>
            <a:xfrm rot="20760000">
              <a:off x="693785" y="3211348"/>
              <a:ext cx="4572000" cy="584775"/>
            </a:xfrm>
            <a:prstGeom prst="rect">
              <a:avLst/>
            </a:prstGeom>
          </p:spPr>
          <p:txBody>
            <a:bodyPr>
              <a:spAutoFit/>
            </a:bodyPr>
            <a:lstStyle/>
            <a:p>
              <a:r>
                <a:rPr lang="en-US" sz="3200" dirty="0" smtClean="0">
                  <a:solidFill>
                    <a:schemeClr val="bg1"/>
                  </a:solidFill>
                </a:rPr>
                <a:t>Teaching Kids to Think</a:t>
              </a:r>
              <a:endParaRPr lang="en-US" sz="3200" dirty="0">
                <a:solidFill>
                  <a:schemeClr val="bg1"/>
                </a:solidFill>
              </a:endParaRPr>
            </a:p>
          </p:txBody>
        </p:sp>
        <p:sp>
          <p:nvSpPr>
            <p:cNvPr id="7" name="Rectangle 6"/>
            <p:cNvSpPr/>
            <p:nvPr/>
          </p:nvSpPr>
          <p:spPr>
            <a:xfrm rot="20760000">
              <a:off x="834039" y="3759124"/>
              <a:ext cx="4572000" cy="584775"/>
            </a:xfrm>
            <a:prstGeom prst="rect">
              <a:avLst/>
            </a:prstGeom>
          </p:spPr>
          <p:txBody>
            <a:bodyPr>
              <a:spAutoFit/>
            </a:bodyPr>
            <a:lstStyle/>
            <a:p>
              <a:pPr fontAlgn="t"/>
              <a:r>
                <a:rPr lang="en-US" sz="3200" dirty="0" smtClean="0">
                  <a:solidFill>
                    <a:schemeClr val="bg1"/>
                  </a:solidFill>
                </a:rPr>
                <a:t>About Their Thinking</a:t>
              </a:r>
              <a:endParaRPr lang="en-US" sz="3200" dirty="0">
                <a:solidFill>
                  <a:schemeClr val="bg1"/>
                </a:solidFill>
              </a:endParaRPr>
            </a:p>
          </p:txBody>
        </p:sp>
      </p:grpSp>
    </p:spTree>
    <p:extLst>
      <p:ext uri="{BB962C8B-B14F-4D97-AF65-F5344CB8AC3E}">
        <p14:creationId xmlns:p14="http://schemas.microsoft.com/office/powerpoint/2010/main" val="276937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831208" y="5691056"/>
            <a:ext cx="8229600" cy="400110"/>
          </a:xfrm>
          <a:prstGeom prst="rect">
            <a:avLst/>
          </a:prstGeom>
        </p:spPr>
        <p:txBody>
          <a:bodyPr wrap="square">
            <a:spAutoFit/>
          </a:bodyPr>
          <a:lstStyle/>
          <a:p>
            <a:r>
              <a:rPr lang="en-US" sz="2000" dirty="0">
                <a:hlinkClick r:id="rId3"/>
              </a:rPr>
              <a:t>https://</a:t>
            </a:r>
            <a:r>
              <a:rPr lang="en-US" sz="2000" dirty="0" smtClean="0">
                <a:hlinkClick r:id="rId3"/>
              </a:rPr>
              <a:t>www.youtube.com/watch?v=tgPzWaYhol8</a:t>
            </a:r>
            <a:r>
              <a:rPr lang="en-US" sz="2000" dirty="0" smtClean="0"/>
              <a:t> </a:t>
            </a:r>
            <a:endParaRPr lang="en-US" sz="2000" dirty="0"/>
          </a:p>
        </p:txBody>
      </p:sp>
      <p:sp>
        <p:nvSpPr>
          <p:cNvPr id="9" name="TextBox 8"/>
          <p:cNvSpPr txBox="1"/>
          <p:nvPr/>
        </p:nvSpPr>
        <p:spPr>
          <a:xfrm>
            <a:off x="5408870" y="1980241"/>
            <a:ext cx="3581400" cy="3046988"/>
          </a:xfrm>
          <a:prstGeom prst="rect">
            <a:avLst/>
          </a:prstGeom>
          <a:noFill/>
        </p:spPr>
        <p:txBody>
          <a:bodyPr wrap="square" rtlCol="0">
            <a:spAutoFit/>
          </a:bodyPr>
          <a:lstStyle/>
          <a:p>
            <a:pPr marL="457200" indent="-457200" fontAlgn="t">
              <a:buFont typeface="Wingdings" panose="05000000000000000000" pitchFamily="2" charset="2"/>
              <a:buChar char="Ø"/>
            </a:pPr>
            <a:r>
              <a:rPr lang="en-US" sz="3200" dirty="0" smtClean="0"/>
              <a:t>Metacognitive Strategy Snippets</a:t>
            </a:r>
          </a:p>
          <a:p>
            <a:pPr fontAlgn="t"/>
            <a:endParaRPr lang="en-US" sz="3200" dirty="0" smtClean="0"/>
          </a:p>
          <a:p>
            <a:pPr marL="457200" indent="-457200" fontAlgn="t">
              <a:buFont typeface="Wingdings" panose="05000000000000000000" pitchFamily="2" charset="2"/>
              <a:buChar char="Ø"/>
            </a:pPr>
            <a:r>
              <a:rPr lang="en-US" sz="3200" dirty="0" smtClean="0"/>
              <a:t>All Grade Levels</a:t>
            </a:r>
            <a:endParaRPr lang="en-US" sz="3200" dirty="0"/>
          </a:p>
        </p:txBody>
      </p:sp>
      <p:grpSp>
        <p:nvGrpSpPr>
          <p:cNvPr id="2" name="Group 1"/>
          <p:cNvGrpSpPr/>
          <p:nvPr/>
        </p:nvGrpSpPr>
        <p:grpSpPr>
          <a:xfrm>
            <a:off x="440428" y="1191540"/>
            <a:ext cx="4965611" cy="4087948"/>
            <a:chOff x="440428" y="1191540"/>
            <a:chExt cx="4965611" cy="4087948"/>
          </a:xfrm>
        </p:grpSpPr>
        <p:pic>
          <p:nvPicPr>
            <p:cNvPr id="1026" name="Picture 2" descr="http://images.all-free-download.com/images/graphiclarge/clapperboard_clip_art_9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760000">
              <a:off x="693785" y="3211348"/>
              <a:ext cx="4572000" cy="584775"/>
            </a:xfrm>
            <a:prstGeom prst="rect">
              <a:avLst/>
            </a:prstGeom>
          </p:spPr>
          <p:txBody>
            <a:bodyPr>
              <a:spAutoFit/>
            </a:bodyPr>
            <a:lstStyle/>
            <a:p>
              <a:r>
                <a:rPr lang="en-US" sz="3200" dirty="0" smtClean="0">
                  <a:solidFill>
                    <a:schemeClr val="bg1"/>
                  </a:solidFill>
                </a:rPr>
                <a:t>Teaching Matters</a:t>
              </a:r>
              <a:endParaRPr lang="en-US" sz="3200" dirty="0">
                <a:solidFill>
                  <a:schemeClr val="bg1"/>
                </a:solidFill>
              </a:endParaRPr>
            </a:p>
          </p:txBody>
        </p:sp>
        <p:sp>
          <p:nvSpPr>
            <p:cNvPr id="7" name="Rectangle 6"/>
            <p:cNvSpPr/>
            <p:nvPr/>
          </p:nvSpPr>
          <p:spPr>
            <a:xfrm rot="20760000">
              <a:off x="834039" y="3759124"/>
              <a:ext cx="4572000" cy="584775"/>
            </a:xfrm>
            <a:prstGeom prst="rect">
              <a:avLst/>
            </a:prstGeom>
          </p:spPr>
          <p:txBody>
            <a:bodyPr>
              <a:spAutoFit/>
            </a:bodyPr>
            <a:lstStyle/>
            <a:p>
              <a:pPr fontAlgn="t"/>
              <a:r>
                <a:rPr lang="en-US" sz="3200" dirty="0" smtClean="0">
                  <a:solidFill>
                    <a:schemeClr val="bg1"/>
                  </a:solidFill>
                </a:rPr>
                <a:t>Metacognition</a:t>
              </a:r>
              <a:endParaRPr lang="en-US" sz="3200" dirty="0">
                <a:solidFill>
                  <a:schemeClr val="bg1"/>
                </a:solidFill>
              </a:endParaRPr>
            </a:p>
          </p:txBody>
        </p:sp>
      </p:grpSp>
    </p:spTree>
    <p:extLst>
      <p:ext uri="{BB962C8B-B14F-4D97-AF65-F5344CB8AC3E}">
        <p14:creationId xmlns:p14="http://schemas.microsoft.com/office/powerpoint/2010/main" val="196385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831208" y="5691056"/>
            <a:ext cx="8229600" cy="400110"/>
          </a:xfrm>
          <a:prstGeom prst="rect">
            <a:avLst/>
          </a:prstGeom>
        </p:spPr>
        <p:txBody>
          <a:bodyPr wrap="square">
            <a:spAutoFit/>
          </a:bodyPr>
          <a:lstStyle/>
          <a:p>
            <a:r>
              <a:rPr lang="en-US" sz="2000" dirty="0">
                <a:hlinkClick r:id="rId3"/>
              </a:rPr>
              <a:t>https://</a:t>
            </a:r>
            <a:r>
              <a:rPr lang="en-US" sz="2000" dirty="0" smtClean="0">
                <a:hlinkClick r:id="rId3"/>
              </a:rPr>
              <a:t>www.youtube.com/watch?v=KpU0f6lDQHc</a:t>
            </a:r>
            <a:r>
              <a:rPr lang="en-US" sz="2000" dirty="0" smtClean="0"/>
              <a:t> </a:t>
            </a:r>
            <a:endParaRPr lang="en-US" sz="2000" dirty="0"/>
          </a:p>
        </p:txBody>
      </p:sp>
      <p:sp>
        <p:nvSpPr>
          <p:cNvPr id="9" name="TextBox 8"/>
          <p:cNvSpPr txBox="1"/>
          <p:nvPr/>
        </p:nvSpPr>
        <p:spPr>
          <a:xfrm>
            <a:off x="5408870" y="1616151"/>
            <a:ext cx="3581400" cy="3046988"/>
          </a:xfrm>
          <a:prstGeom prst="rect">
            <a:avLst/>
          </a:prstGeom>
          <a:noFill/>
        </p:spPr>
        <p:txBody>
          <a:bodyPr wrap="square" rtlCol="0">
            <a:spAutoFit/>
          </a:bodyPr>
          <a:lstStyle/>
          <a:p>
            <a:pPr marL="457200" indent="-457200" fontAlgn="t">
              <a:buFont typeface="Wingdings" panose="05000000000000000000" pitchFamily="2" charset="2"/>
              <a:buChar char="Ø"/>
            </a:pPr>
            <a:r>
              <a:rPr lang="en-US" sz="3200" dirty="0" smtClean="0"/>
              <a:t>First Grade</a:t>
            </a:r>
          </a:p>
          <a:p>
            <a:pPr marL="457200" indent="-457200" fontAlgn="t">
              <a:buFont typeface="Wingdings" panose="05000000000000000000" pitchFamily="2" charset="2"/>
              <a:buChar char="Ø"/>
            </a:pPr>
            <a:endParaRPr lang="en-US" sz="3200" dirty="0"/>
          </a:p>
          <a:p>
            <a:pPr marL="457200" indent="-457200" fontAlgn="t">
              <a:buFont typeface="Wingdings" panose="05000000000000000000" pitchFamily="2" charset="2"/>
              <a:buChar char="Ø"/>
            </a:pPr>
            <a:r>
              <a:rPr lang="en-US" sz="3200" dirty="0" smtClean="0"/>
              <a:t>Metacognitive  Reading Comprehension Strategy</a:t>
            </a:r>
            <a:endParaRPr lang="en-US" sz="3200" dirty="0"/>
          </a:p>
        </p:txBody>
      </p:sp>
      <p:grpSp>
        <p:nvGrpSpPr>
          <p:cNvPr id="2" name="Group 1"/>
          <p:cNvGrpSpPr/>
          <p:nvPr/>
        </p:nvGrpSpPr>
        <p:grpSpPr>
          <a:xfrm>
            <a:off x="440428" y="1191540"/>
            <a:ext cx="4965611" cy="4087948"/>
            <a:chOff x="440428" y="1191540"/>
            <a:chExt cx="4965611" cy="4087948"/>
          </a:xfrm>
        </p:grpSpPr>
        <p:pic>
          <p:nvPicPr>
            <p:cNvPr id="1026" name="Picture 2" descr="http://images.all-free-download.com/images/graphiclarge/clapperboard_clip_art_9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60000">
              <a:off x="440428" y="1191540"/>
              <a:ext cx="4682958" cy="4087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760000">
              <a:off x="693785" y="3211348"/>
              <a:ext cx="4572000" cy="584775"/>
            </a:xfrm>
            <a:prstGeom prst="rect">
              <a:avLst/>
            </a:prstGeom>
          </p:spPr>
          <p:txBody>
            <a:bodyPr>
              <a:spAutoFit/>
            </a:bodyPr>
            <a:lstStyle/>
            <a:p>
              <a:r>
                <a:rPr lang="en-US" sz="3200" dirty="0" smtClean="0">
                  <a:solidFill>
                    <a:schemeClr val="bg1"/>
                  </a:solidFill>
                </a:rPr>
                <a:t>Metacognition</a:t>
              </a:r>
              <a:endParaRPr lang="en-US" sz="3200" dirty="0">
                <a:solidFill>
                  <a:schemeClr val="bg1"/>
                </a:solidFill>
              </a:endParaRPr>
            </a:p>
          </p:txBody>
        </p:sp>
        <p:sp>
          <p:nvSpPr>
            <p:cNvPr id="7" name="Rectangle 6"/>
            <p:cNvSpPr/>
            <p:nvPr/>
          </p:nvSpPr>
          <p:spPr>
            <a:xfrm rot="20760000">
              <a:off x="834039" y="3759124"/>
              <a:ext cx="4572000" cy="584775"/>
            </a:xfrm>
            <a:prstGeom prst="rect">
              <a:avLst/>
            </a:prstGeom>
          </p:spPr>
          <p:txBody>
            <a:bodyPr>
              <a:spAutoFit/>
            </a:bodyPr>
            <a:lstStyle/>
            <a:p>
              <a:pPr fontAlgn="t"/>
              <a:r>
                <a:rPr lang="en-US" sz="3200" dirty="0" smtClean="0">
                  <a:solidFill>
                    <a:schemeClr val="bg1"/>
                  </a:solidFill>
                </a:rPr>
                <a:t>Reading Salad</a:t>
              </a:r>
              <a:endParaRPr lang="en-US" sz="3200" dirty="0">
                <a:solidFill>
                  <a:schemeClr val="bg1"/>
                </a:solidFill>
              </a:endParaRPr>
            </a:p>
          </p:txBody>
        </p:sp>
      </p:grpSp>
    </p:spTree>
    <p:extLst>
      <p:ext uri="{BB962C8B-B14F-4D97-AF65-F5344CB8AC3E}">
        <p14:creationId xmlns:p14="http://schemas.microsoft.com/office/powerpoint/2010/main" val="223671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5160" y="381000"/>
            <a:ext cx="8229600" cy="1096962"/>
          </a:xfrm>
        </p:spPr>
        <p:txBody>
          <a:bodyPr/>
          <a:lstStyle/>
          <a:p>
            <a:r>
              <a:rPr lang="en-US" dirty="0" smtClean="0"/>
              <a:t>Practice Profile (s)</a:t>
            </a:r>
            <a:endParaRPr lang="en-US" dirty="0"/>
          </a:p>
        </p:txBody>
      </p:sp>
      <p:sp>
        <p:nvSpPr>
          <p:cNvPr id="4" name="Content Placeholder 2"/>
          <p:cNvSpPr>
            <a:spLocks noGrp="1"/>
          </p:cNvSpPr>
          <p:nvPr>
            <p:ph idx="1"/>
          </p:nvPr>
        </p:nvSpPr>
        <p:spPr>
          <a:xfrm>
            <a:off x="304800" y="1477962"/>
            <a:ext cx="8229600" cy="3962397"/>
          </a:xfrm>
        </p:spPr>
        <p:txBody>
          <a:bodyPr/>
          <a:lstStyle/>
          <a:p>
            <a:r>
              <a:rPr lang="en-US" dirty="0" smtClean="0"/>
              <a:t>There is no one Practice Profile for Visible Learning</a:t>
            </a:r>
          </a:p>
          <a:p>
            <a:r>
              <a:rPr lang="en-US" dirty="0" smtClean="0"/>
              <a:t>Each of the Collaborative Work effective practices identified by Hattie as high-impact practices has its own Practice Profile.</a:t>
            </a:r>
          </a:p>
          <a:p>
            <a:r>
              <a:rPr lang="en-US" dirty="0" smtClean="0"/>
              <a:t>The items on the School Implementation Scale Survey that schools complete each year provides a description of what implementation looks like </a:t>
            </a:r>
            <a:endParaRPr lang="en-US" dirty="0"/>
          </a:p>
        </p:txBody>
      </p:sp>
    </p:spTree>
    <p:extLst>
      <p:ext uri="{BB962C8B-B14F-4D97-AF65-F5344CB8AC3E}">
        <p14:creationId xmlns:p14="http://schemas.microsoft.com/office/powerpoint/2010/main" val="332061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096962"/>
          </a:xfrm>
        </p:spPr>
        <p:txBody>
          <a:bodyPr/>
          <a:lstStyle/>
          <a:p>
            <a:r>
              <a:rPr lang="en-US" dirty="0" smtClean="0"/>
              <a:t>Fidelity Checklist – Assess and Share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0122096"/>
              </p:ext>
            </p:extLst>
          </p:nvPr>
        </p:nvGraphicFramePr>
        <p:xfrm>
          <a:off x="99447" y="1600200"/>
          <a:ext cx="8839200" cy="4419598"/>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511794">
                <a:tc>
                  <a:txBody>
                    <a:bodyPr/>
                    <a:lstStyle/>
                    <a:p>
                      <a:r>
                        <a:rPr lang="en-US" dirty="0" smtClean="0"/>
                        <a:t>I 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YES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pPr algn="ctr"/>
                      <a:r>
                        <a:rPr lang="en-US" sz="2000" dirty="0" smtClean="0">
                          <a:solidFill>
                            <a:schemeClr val="tx1"/>
                          </a:solidFill>
                        </a:rPr>
                        <a:t>PARTIALLY</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smtClean="0">
                          <a:solidFill>
                            <a:schemeClr val="tx1"/>
                          </a:solidFill>
                        </a:rPr>
                        <a:t>NO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829533">
                <a:tc>
                  <a:txBody>
                    <a:bodyPr/>
                    <a:lstStyle/>
                    <a:p>
                      <a:pPr algn="l" fontAlgn="b"/>
                      <a:r>
                        <a:rPr lang="en-US" sz="1600" b="0" i="0" u="none" strike="noStrike" dirty="0" smtClean="0">
                          <a:solidFill>
                            <a:srgbClr val="000000"/>
                          </a:solidFill>
                          <a:effectLst/>
                          <a:latin typeface="Calibri" panose="020F0502020204030204" pitchFamily="34" charset="0"/>
                        </a:rPr>
                        <a:t>I ensure that my instructional practices and learning behaviors are consistent with mind frames that contribute to positive levels impact on student learning. </a:t>
                      </a:r>
                      <a:endParaRPr lang="en-US" sz="16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829533">
                <a:tc>
                  <a:txBody>
                    <a:bodyPr/>
                    <a:lstStyle/>
                    <a:p>
                      <a:pPr algn="l" fontAlgn="b"/>
                      <a:r>
                        <a:rPr lang="en-US" sz="1600" b="0" i="0" u="none" strike="noStrike" dirty="0" smtClean="0">
                          <a:solidFill>
                            <a:srgbClr val="000000"/>
                          </a:solidFill>
                          <a:effectLst/>
                          <a:latin typeface="Calibri" panose="020F0502020204030204" pitchFamily="34" charset="0"/>
                        </a:rPr>
                        <a:t>I implement instructional practices and strategies determined to have “hinge points” of 0 .40 or greater, with fidelity, consistency, frequency, and based on causal data. </a:t>
                      </a:r>
                      <a:endParaRPr lang="en-US" sz="16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504130">
                <a:tc>
                  <a:txBody>
                    <a:bodyPr/>
                    <a:lstStyle/>
                    <a:p>
                      <a:pPr algn="l" fontAlgn="ctr"/>
                      <a:r>
                        <a:rPr lang="en-US" sz="1600" b="0" i="0" u="none" strike="noStrike" dirty="0" smtClean="0">
                          <a:solidFill>
                            <a:srgbClr val="000000"/>
                          </a:solidFill>
                          <a:effectLst/>
                          <a:latin typeface="Calibri" panose="020F0502020204030204" pitchFamily="34" charset="0"/>
                        </a:rPr>
                        <a:t>I</a:t>
                      </a:r>
                      <a:r>
                        <a:rPr lang="en-US" sz="1600" b="0" i="0" u="none" strike="noStrike" baseline="0" dirty="0" smtClean="0">
                          <a:solidFill>
                            <a:srgbClr val="000000"/>
                          </a:solidFill>
                          <a:effectLst/>
                          <a:latin typeface="Calibri" panose="020F0502020204030204" pitchFamily="34" charset="0"/>
                        </a:rPr>
                        <a:t> e</a:t>
                      </a:r>
                      <a:r>
                        <a:rPr lang="en-US" sz="1600" b="0" i="0" u="none" strike="noStrike" dirty="0" smtClean="0">
                          <a:solidFill>
                            <a:srgbClr val="000000"/>
                          </a:solidFill>
                          <a:effectLst/>
                          <a:latin typeface="Calibri" panose="020F0502020204030204" pitchFamily="34" charset="0"/>
                        </a:rPr>
                        <a:t>nsure all instructional practices and strategies are implemented with fidelity, consistency, frequency and actionable feedback.</a:t>
                      </a:r>
                      <a:endParaRPr lang="en-US" sz="16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563156">
                <a:tc>
                  <a:txBody>
                    <a:bodyPr/>
                    <a:lstStyle/>
                    <a:p>
                      <a:pPr algn="l" fontAlgn="b"/>
                      <a:r>
                        <a:rPr lang="en-US" sz="1800" b="0" i="0" u="none" strike="noStrike" dirty="0" smtClean="0">
                          <a:solidFill>
                            <a:srgbClr val="000000"/>
                          </a:solidFill>
                          <a:effectLst/>
                          <a:latin typeface="Calibri" panose="020F0502020204030204" pitchFamily="34" charset="0"/>
                        </a:rPr>
                        <a:t>I  have established a classroom learning environment based on effective, interactive student/teacher relationships.</a:t>
                      </a:r>
                      <a:endParaRPr lang="en-US" sz="18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557574">
                <a:tc>
                  <a:txBody>
                    <a:bodyPr/>
                    <a:lstStyle/>
                    <a:p>
                      <a:pPr algn="l" fontAlgn="b"/>
                      <a:r>
                        <a:rPr lang="en-US" sz="1800" b="0" i="0" u="none" strike="noStrike" dirty="0" smtClean="0">
                          <a:solidFill>
                            <a:srgbClr val="000000"/>
                          </a:solidFill>
                          <a:effectLst/>
                          <a:latin typeface="Calibri" panose="020F0502020204030204" pitchFamily="34" charset="0"/>
                        </a:rPr>
                        <a:t>I</a:t>
                      </a:r>
                      <a:r>
                        <a:rPr lang="en-US" sz="1800" b="0" i="0" u="none" strike="noStrike" baseline="0" dirty="0" smtClean="0">
                          <a:solidFill>
                            <a:srgbClr val="000000"/>
                          </a:solidFill>
                          <a:effectLst/>
                          <a:latin typeface="Calibri" panose="020F0502020204030204" pitchFamily="34" charset="0"/>
                        </a:rPr>
                        <a:t> implement instructional practices and behaviors  that positively impacts learning for every student.</a:t>
                      </a:r>
                      <a:endParaRPr lang="en-US" sz="18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623287">
                <a:tc>
                  <a:txBody>
                    <a:bodyPr/>
                    <a:lstStyle/>
                    <a:p>
                      <a:pPr algn="l" fontAlgn="b"/>
                      <a:r>
                        <a:rPr lang="en-US" sz="1800" b="0" i="0" u="none" strike="noStrike" dirty="0" smtClean="0">
                          <a:solidFill>
                            <a:srgbClr val="000000"/>
                          </a:solidFill>
                          <a:effectLst/>
                          <a:latin typeface="Calibri" panose="020F0502020204030204" pitchFamily="34" charset="0"/>
                        </a:rPr>
                        <a:t>Can provide defensible evidence of positive impacts of the teaching on student learning.</a:t>
                      </a:r>
                      <a:endParaRPr lang="en-US" sz="18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EC5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213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69986"/>
            <a:ext cx="3581400" cy="4849813"/>
          </a:xfrm>
          <a:prstGeom prst="rect">
            <a:avLst/>
          </a:prstGeom>
        </p:spPr>
      </p:pic>
      <p:sp>
        <p:nvSpPr>
          <p:cNvPr id="2" name="Title 1"/>
          <p:cNvSpPr>
            <a:spLocks noGrp="1"/>
          </p:cNvSpPr>
          <p:nvPr>
            <p:ph type="title"/>
          </p:nvPr>
        </p:nvSpPr>
        <p:spPr>
          <a:xfrm>
            <a:off x="228600" y="518319"/>
            <a:ext cx="8534400" cy="1096962"/>
          </a:xfrm>
        </p:spPr>
        <p:txBody>
          <a:bodyPr/>
          <a:lstStyle/>
          <a:p>
            <a:r>
              <a:rPr lang="en-US" dirty="0" smtClean="0"/>
              <a:t>“Visible Learning Inside”</a:t>
            </a:r>
            <a:br>
              <a:rPr lang="en-US" dirty="0" smtClean="0"/>
            </a:br>
            <a:r>
              <a:rPr lang="en-US" sz="3200" dirty="0" smtClean="0"/>
              <a:t>John Hattie’s Checklist</a:t>
            </a:r>
            <a:endParaRPr lang="en-US" sz="3200" dirty="0"/>
          </a:p>
        </p:txBody>
      </p:sp>
      <p:sp>
        <p:nvSpPr>
          <p:cNvPr id="4" name="TextBox 3"/>
          <p:cNvSpPr txBox="1"/>
          <p:nvPr/>
        </p:nvSpPr>
        <p:spPr>
          <a:xfrm>
            <a:off x="2654300" y="1828800"/>
            <a:ext cx="6489700" cy="4431983"/>
          </a:xfrm>
          <a:prstGeom prst="rect">
            <a:avLst/>
          </a:prstGeom>
          <a:noFill/>
        </p:spPr>
        <p:txBody>
          <a:bodyPr wrap="square" rtlCol="0">
            <a:spAutoFit/>
          </a:bodyPr>
          <a:lstStyle/>
          <a:p>
            <a:pPr marL="285750" indent="-285750">
              <a:buClr>
                <a:srgbClr val="FF0000"/>
              </a:buClr>
              <a:buSzPct val="125000"/>
              <a:buFont typeface="Wingdings" panose="05000000000000000000" pitchFamily="2" charset="2"/>
              <a:buChar char="ü"/>
            </a:pPr>
            <a:r>
              <a:rPr lang="en-US" sz="2600" dirty="0" smtClean="0"/>
              <a:t>Part One: Overview</a:t>
            </a:r>
          </a:p>
          <a:p>
            <a:pPr lvl="1" algn="ctr">
              <a:buClr>
                <a:srgbClr val="FF0000"/>
              </a:buClr>
              <a:buSzPct val="125000"/>
            </a:pPr>
            <a:r>
              <a:rPr lang="en-US" sz="2000" dirty="0" smtClean="0">
                <a:solidFill>
                  <a:srgbClr val="FF0000"/>
                </a:solidFill>
              </a:rPr>
              <a:t>Items # 1-5</a:t>
            </a:r>
          </a:p>
          <a:p>
            <a:pPr marL="285750" indent="-285750">
              <a:buClr>
                <a:srgbClr val="FF0000"/>
              </a:buClr>
              <a:buSzPct val="125000"/>
              <a:buFont typeface="Wingdings" panose="05000000000000000000" pitchFamily="2" charset="2"/>
              <a:buChar char="ü"/>
            </a:pPr>
            <a:r>
              <a:rPr lang="en-US" sz="2600" dirty="0" smtClean="0"/>
              <a:t>Part Two: Planning</a:t>
            </a:r>
          </a:p>
          <a:p>
            <a:pPr lvl="1" algn="ctr">
              <a:buClr>
                <a:srgbClr val="FF0000"/>
              </a:buClr>
              <a:buSzPct val="125000"/>
            </a:pPr>
            <a:r>
              <a:rPr lang="en-US" sz="2000" dirty="0" smtClean="0">
                <a:solidFill>
                  <a:srgbClr val="FF0000"/>
                </a:solidFill>
              </a:rPr>
              <a:t>Items #6-11</a:t>
            </a:r>
          </a:p>
          <a:p>
            <a:pPr marL="285750" indent="-285750">
              <a:buClr>
                <a:srgbClr val="FF0000"/>
              </a:buClr>
              <a:buSzPct val="125000"/>
              <a:buFont typeface="Wingdings" panose="05000000000000000000" pitchFamily="2" charset="2"/>
              <a:buChar char="ü"/>
            </a:pPr>
            <a:r>
              <a:rPr lang="en-US" sz="2600" dirty="0" smtClean="0"/>
              <a:t>Part Three: Starting the Lesson</a:t>
            </a:r>
          </a:p>
          <a:p>
            <a:pPr lvl="1" algn="ctr">
              <a:buClr>
                <a:srgbClr val="FF0000"/>
              </a:buClr>
              <a:buSzPct val="125000"/>
            </a:pPr>
            <a:r>
              <a:rPr lang="en-US" sz="2000" dirty="0" smtClean="0">
                <a:solidFill>
                  <a:srgbClr val="FF0000"/>
                </a:solidFill>
              </a:rPr>
              <a:t>Items #12-32</a:t>
            </a:r>
            <a:endParaRPr lang="en-US" sz="2000" dirty="0">
              <a:solidFill>
                <a:srgbClr val="FF0000"/>
              </a:solidFill>
            </a:endParaRPr>
          </a:p>
          <a:p>
            <a:pPr marL="342900" indent="-342900">
              <a:buClr>
                <a:srgbClr val="FF0000"/>
              </a:buClr>
              <a:buSzPct val="125000"/>
              <a:buFont typeface="Wingdings" panose="05000000000000000000" pitchFamily="2" charset="2"/>
              <a:buChar char="ü"/>
            </a:pPr>
            <a:r>
              <a:rPr lang="en-US" sz="2600" dirty="0" smtClean="0"/>
              <a:t>Part Four: During the lesson: feedback</a:t>
            </a:r>
          </a:p>
          <a:p>
            <a:pPr lvl="1" algn="ctr">
              <a:buClr>
                <a:srgbClr val="FF0000"/>
              </a:buClr>
              <a:buSzPct val="125000"/>
            </a:pPr>
            <a:r>
              <a:rPr lang="en-US" sz="2000" dirty="0" smtClean="0">
                <a:solidFill>
                  <a:srgbClr val="FF0000"/>
                </a:solidFill>
              </a:rPr>
              <a:t>Items #33-38</a:t>
            </a:r>
            <a:endParaRPr lang="en-US" sz="2000" dirty="0">
              <a:solidFill>
                <a:srgbClr val="FF0000"/>
              </a:solidFill>
            </a:endParaRPr>
          </a:p>
          <a:p>
            <a:pPr marL="342900" indent="-342900">
              <a:buClr>
                <a:srgbClr val="FF0000"/>
              </a:buClr>
              <a:buSzPct val="125000"/>
              <a:buFont typeface="Wingdings" panose="05000000000000000000" pitchFamily="2" charset="2"/>
              <a:buChar char="ü"/>
            </a:pPr>
            <a:r>
              <a:rPr lang="en-US" sz="2600" dirty="0" smtClean="0"/>
              <a:t>Part Five: The end of the lesson</a:t>
            </a:r>
          </a:p>
          <a:p>
            <a:pPr lvl="1" algn="ctr">
              <a:buClr>
                <a:srgbClr val="FF0000"/>
              </a:buClr>
              <a:buSzPct val="125000"/>
            </a:pPr>
            <a:r>
              <a:rPr lang="en-US" sz="2000" dirty="0" smtClean="0">
                <a:solidFill>
                  <a:srgbClr val="FF0000"/>
                </a:solidFill>
              </a:rPr>
              <a:t>Items #39-42</a:t>
            </a:r>
          </a:p>
          <a:p>
            <a:pPr marL="457200" indent="-457200">
              <a:buClr>
                <a:srgbClr val="FF0000"/>
              </a:buClr>
              <a:buSzPct val="125000"/>
              <a:buFont typeface="Wingdings" panose="05000000000000000000" pitchFamily="2" charset="2"/>
              <a:buChar char="ü"/>
            </a:pPr>
            <a:r>
              <a:rPr lang="en-US" sz="2600" dirty="0" smtClean="0"/>
              <a:t>Part Six: Mind frames</a:t>
            </a:r>
          </a:p>
          <a:p>
            <a:pPr lvl="1" algn="ctr">
              <a:buClr>
                <a:srgbClr val="FF0000"/>
              </a:buClr>
              <a:buSzPct val="125000"/>
            </a:pPr>
            <a:r>
              <a:rPr lang="en-US" sz="2000" dirty="0" smtClean="0">
                <a:solidFill>
                  <a:srgbClr val="FF0000"/>
                </a:solidFill>
              </a:rPr>
              <a:t>Item #43</a:t>
            </a:r>
          </a:p>
        </p:txBody>
      </p:sp>
      <p:sp>
        <p:nvSpPr>
          <p:cNvPr id="5" name="TextBox 4"/>
          <p:cNvSpPr txBox="1"/>
          <p:nvPr/>
        </p:nvSpPr>
        <p:spPr>
          <a:xfrm>
            <a:off x="7239000" y="6260783"/>
            <a:ext cx="1524000" cy="369332"/>
          </a:xfrm>
          <a:prstGeom prst="rect">
            <a:avLst/>
          </a:prstGeom>
          <a:noFill/>
        </p:spPr>
        <p:txBody>
          <a:bodyPr wrap="square" rtlCol="0">
            <a:spAutoFit/>
          </a:bodyPr>
          <a:lstStyle/>
          <a:p>
            <a:r>
              <a:rPr lang="en-US" dirty="0" smtClean="0"/>
              <a:t>Hattie (2012)</a:t>
            </a:r>
            <a:endParaRPr lang="en-US" dirty="0"/>
          </a:p>
        </p:txBody>
      </p:sp>
    </p:spTree>
    <p:extLst>
      <p:ext uri="{BB962C8B-B14F-4D97-AF65-F5344CB8AC3E}">
        <p14:creationId xmlns:p14="http://schemas.microsoft.com/office/powerpoint/2010/main" val="249471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229600" cy="1096962"/>
          </a:xfrm>
        </p:spPr>
        <p:txBody>
          <a:bodyPr/>
          <a:lstStyle/>
          <a:p>
            <a:r>
              <a:rPr lang="en-US" dirty="0" smtClean="0"/>
              <a:t>Materials Included in the Packet</a:t>
            </a:r>
            <a:endParaRPr lang="en-US" dirty="0"/>
          </a:p>
        </p:txBody>
      </p:sp>
      <p:sp>
        <p:nvSpPr>
          <p:cNvPr id="3" name="Content Placeholder 2"/>
          <p:cNvSpPr>
            <a:spLocks noGrp="1"/>
          </p:cNvSpPr>
          <p:nvPr>
            <p:ph idx="1"/>
          </p:nvPr>
        </p:nvSpPr>
        <p:spPr>
          <a:xfrm>
            <a:off x="304800" y="1219200"/>
            <a:ext cx="8229600" cy="3962397"/>
          </a:xfrm>
        </p:spPr>
        <p:txBody>
          <a:bodyPr/>
          <a:lstStyle/>
          <a:p>
            <a:r>
              <a:rPr lang="en-US" sz="2400" dirty="0" smtClean="0"/>
              <a:t>Outline of Visible Learning Overview Training (2 page power point slides #5 &amp; 6)</a:t>
            </a:r>
          </a:p>
          <a:p>
            <a:r>
              <a:rPr lang="en-US" sz="2400" dirty="0" smtClean="0"/>
              <a:t>PowerPoint Presentation </a:t>
            </a:r>
          </a:p>
          <a:p>
            <a:r>
              <a:rPr lang="en-US" sz="2400" dirty="0" smtClean="0"/>
              <a:t>Presenter Video Summary (practice videos)</a:t>
            </a:r>
          </a:p>
          <a:p>
            <a:r>
              <a:rPr lang="en-US" sz="2400" dirty="0" smtClean="0"/>
              <a:t>Missouri Teacher Standards</a:t>
            </a:r>
          </a:p>
          <a:p>
            <a:r>
              <a:rPr lang="en-US" sz="2400" dirty="0" smtClean="0"/>
              <a:t>Handout Packet (Contains all of the handouts referenced.) </a:t>
            </a:r>
          </a:p>
          <a:p>
            <a:r>
              <a:rPr lang="en-US" sz="2400" dirty="0" smtClean="0"/>
              <a:t>Visible Learning Pre/Post Test</a:t>
            </a:r>
          </a:p>
          <a:p>
            <a:r>
              <a:rPr lang="en-US" sz="2400" dirty="0" smtClean="0"/>
              <a:t>“Teachers Make a Difference” Pre-read article</a:t>
            </a:r>
          </a:p>
          <a:p>
            <a:r>
              <a:rPr lang="en-US" sz="2400" dirty="0" smtClean="0">
                <a:solidFill>
                  <a:srgbClr val="FF0000"/>
                </a:solidFill>
              </a:rPr>
              <a:t>The slides include very few animations. The addition of slide transitions and animations to the slides is at the discretion of the presenter.</a:t>
            </a:r>
          </a:p>
        </p:txBody>
      </p:sp>
    </p:spTree>
    <p:extLst>
      <p:ext uri="{BB962C8B-B14F-4D97-AF65-F5344CB8AC3E}">
        <p14:creationId xmlns:p14="http://schemas.microsoft.com/office/powerpoint/2010/main" val="292205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Reflection </a:t>
            </a:r>
            <a:endParaRPr lang="en-US" dirty="0"/>
          </a:p>
        </p:txBody>
      </p:sp>
      <p:sp>
        <p:nvSpPr>
          <p:cNvPr id="3" name="Content Placeholder 2"/>
          <p:cNvSpPr>
            <a:spLocks noGrp="1"/>
          </p:cNvSpPr>
          <p:nvPr>
            <p:ph idx="1"/>
          </p:nvPr>
        </p:nvSpPr>
        <p:spPr/>
        <p:txBody>
          <a:bodyPr/>
          <a:lstStyle/>
          <a:p>
            <a:r>
              <a:rPr lang="en-US" dirty="0" smtClean="0"/>
              <a:t>Most important thing you learned and why? </a:t>
            </a:r>
          </a:p>
          <a:p>
            <a:endParaRPr lang="en-US" dirty="0"/>
          </a:p>
          <a:p>
            <a:r>
              <a:rPr lang="en-US" dirty="0" smtClean="0"/>
              <a:t>One thing you learned that surprised you and why? </a:t>
            </a:r>
          </a:p>
          <a:p>
            <a:endParaRPr lang="en-US" dirty="0"/>
          </a:p>
          <a:p>
            <a:r>
              <a:rPr lang="en-US" dirty="0" smtClean="0"/>
              <a:t>One thing you learned that you want to know more about? </a:t>
            </a:r>
            <a:endParaRPr lang="en-US" dirty="0"/>
          </a:p>
        </p:txBody>
      </p:sp>
    </p:spTree>
    <p:extLst>
      <p:ext uri="{BB962C8B-B14F-4D97-AF65-F5344CB8AC3E}">
        <p14:creationId xmlns:p14="http://schemas.microsoft.com/office/powerpoint/2010/main" val="50014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892917024"/>
              </p:ext>
            </p:extLst>
          </p:nvPr>
        </p:nvGraphicFramePr>
        <p:xfrm>
          <a:off x="38100" y="809678"/>
          <a:ext cx="4533900" cy="5840412"/>
        </p:xfrm>
        <a:graphic>
          <a:graphicData uri="http://schemas.openxmlformats.org/presentationml/2006/ole">
            <mc:AlternateContent xmlns:mc="http://schemas.openxmlformats.org/markup-compatibility/2006">
              <mc:Choice xmlns:v="urn:schemas-microsoft-com:vml" Requires="v">
                <p:oleObj spid="_x0000_s1049" name="Image" r:id="rId4" imgW="4533120" imgH="5841000" progId="Photoshop.Image.7">
                  <p:embed/>
                </p:oleObj>
              </mc:Choice>
              <mc:Fallback>
                <p:oleObj name="Image" r:id="rId4" imgW="4533120" imgH="5841000" progId="Photoshop.Image.7">
                  <p:embed/>
                  <p:pic>
                    <p:nvPicPr>
                      <p:cNvPr id="0" name=""/>
                      <p:cNvPicPr/>
                      <p:nvPr/>
                    </p:nvPicPr>
                    <p:blipFill>
                      <a:blip r:embed="rId5"/>
                      <a:stretch>
                        <a:fillRect/>
                      </a:stretch>
                    </p:blipFill>
                    <p:spPr>
                      <a:xfrm>
                        <a:off x="38100" y="809678"/>
                        <a:ext cx="4533900" cy="5840412"/>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4770911" y="2874312"/>
            <a:ext cx="4255089" cy="3851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1"/>
          <p:cNvSpPr txBox="1">
            <a:spLocks/>
          </p:cNvSpPr>
          <p:nvPr/>
        </p:nvSpPr>
        <p:spPr>
          <a:xfrm rot="-540000">
            <a:off x="-3111065" y="5421042"/>
            <a:ext cx="8153400" cy="809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4000" dirty="0" smtClean="0">
                <a:solidFill>
                  <a:schemeClr val="accent1"/>
                </a:solidFill>
              </a:rPr>
              <a:t>What is Your Plan?</a:t>
            </a:r>
          </a:p>
        </p:txBody>
      </p:sp>
      <p:sp>
        <p:nvSpPr>
          <p:cNvPr id="4" name="Title 1"/>
          <p:cNvSpPr txBox="1">
            <a:spLocks/>
          </p:cNvSpPr>
          <p:nvPr/>
        </p:nvSpPr>
        <p:spPr>
          <a:xfrm rot="720000">
            <a:off x="765237" y="1098708"/>
            <a:ext cx="8153400" cy="809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4000" dirty="0" smtClean="0">
                <a:solidFill>
                  <a:schemeClr val="accent1"/>
                </a:solidFill>
              </a:rPr>
              <a:t>What are Your Goals?</a:t>
            </a:r>
          </a:p>
        </p:txBody>
      </p:sp>
    </p:spTree>
    <p:extLst>
      <p:ext uri="{BB962C8B-B14F-4D97-AF65-F5344CB8AC3E}">
        <p14:creationId xmlns:p14="http://schemas.microsoft.com/office/powerpoint/2010/main" val="220535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z="8800" dirty="0" smtClean="0"/>
              <a:t>Visible Learning</a:t>
            </a:r>
          </a:p>
        </p:txBody>
      </p:sp>
      <p:sp>
        <p:nvSpPr>
          <p:cNvPr id="3" name="Content Placeholder 2"/>
          <p:cNvSpPr>
            <a:spLocks noGrp="1"/>
          </p:cNvSpPr>
          <p:nvPr>
            <p:ph type="subTitle" idx="1"/>
          </p:nvPr>
        </p:nvSpPr>
        <p:spPr/>
        <p:txBody>
          <a:bodyPr rtlCol="0">
            <a:normAutofit/>
          </a:bodyPr>
          <a:lstStyle/>
          <a:p>
            <a:pPr eaLnBrk="1" fontAlgn="auto" hangingPunct="1">
              <a:spcAft>
                <a:spcPts val="0"/>
              </a:spcAft>
              <a:defRPr/>
            </a:pPr>
            <a:r>
              <a:rPr lang="en-US" i="1" dirty="0" smtClean="0"/>
              <a:t>High IMPACT practices for Effective Teaching and Learning </a:t>
            </a:r>
            <a:endParaRPr lang="en-US" dirty="0"/>
          </a:p>
        </p:txBody>
      </p:sp>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862" y="348342"/>
            <a:ext cx="801312" cy="572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52400" y="5715000"/>
            <a:ext cx="804672" cy="283464"/>
          </a:xfrm>
          <a:prstGeom prst="rect">
            <a:avLst/>
          </a:prstGeom>
        </p:spPr>
      </p:pic>
      <p:sp>
        <p:nvSpPr>
          <p:cNvPr id="6" name="TextBox 5"/>
          <p:cNvSpPr txBox="1"/>
          <p:nvPr/>
        </p:nvSpPr>
        <p:spPr>
          <a:xfrm>
            <a:off x="957072" y="5721465"/>
            <a:ext cx="8110728" cy="276999"/>
          </a:xfrm>
          <a:prstGeom prst="rect">
            <a:avLst/>
          </a:prstGeom>
          <a:noFill/>
        </p:spPr>
        <p:txBody>
          <a:bodyPr vert="horz" wrap="square" rtlCol="0">
            <a:spAutoFit/>
          </a:bodyPr>
          <a:lstStyle/>
          <a:p>
            <a:r>
              <a:rPr lang="en-US" sz="1200" dirty="0" smtClean="0">
                <a:solidFill>
                  <a:schemeClr val="bg1"/>
                </a:solidFill>
              </a:rPr>
              <a:t>This work is licensed under a </a:t>
            </a:r>
            <a:r>
              <a:rPr lang="en-US" sz="1200" dirty="0" smtClean="0">
                <a:hlinkClick r:id="rId5"/>
              </a:rPr>
              <a:t>Creative Commons Attribution-</a:t>
            </a:r>
            <a:r>
              <a:rPr lang="en-US" sz="1200" dirty="0" err="1" smtClean="0">
                <a:hlinkClick r:id="rId5"/>
              </a:rPr>
              <a:t>NonCommercial</a:t>
            </a:r>
            <a:r>
              <a:rPr lang="en-US" sz="1200" dirty="0" smtClean="0">
                <a:hlinkClick r:id="rId5"/>
              </a:rPr>
              <a:t>-</a:t>
            </a:r>
            <a:r>
              <a:rPr lang="en-US" sz="1200" dirty="0" err="1" smtClean="0">
                <a:hlinkClick r:id="rId5"/>
              </a:rPr>
              <a:t>NoDerivatives</a:t>
            </a:r>
            <a:r>
              <a:rPr lang="en-US" sz="1200" dirty="0" smtClean="0">
                <a:hlinkClick r:id="rId5"/>
              </a:rPr>
              <a:t> 4.0 International License</a:t>
            </a:r>
            <a:r>
              <a:rPr lang="en-US" sz="1200" dirty="0" smtClean="0"/>
              <a:t>.</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580507"/>
            <a:ext cx="7772400" cy="791095"/>
          </a:xfrm>
        </p:spPr>
        <p:txBody>
          <a:bodyPr/>
          <a:lstStyle/>
          <a:p>
            <a:pPr eaLnBrk="1" hangingPunct="1"/>
            <a:r>
              <a:rPr lang="en-US" sz="5400" b="1" dirty="0">
                <a:effectLst>
                  <a:outerShdw blurRad="38100" dist="38100" dir="2700000" algn="tl">
                    <a:srgbClr val="000000">
                      <a:alpha val="43137"/>
                    </a:srgbClr>
                  </a:outerShdw>
                </a:effectLst>
              </a:rPr>
              <a:t>Acknowledgements</a:t>
            </a:r>
          </a:p>
        </p:txBody>
      </p:sp>
      <p:sp>
        <p:nvSpPr>
          <p:cNvPr id="5123" name="Subtitle 2"/>
          <p:cNvSpPr>
            <a:spLocks noGrp="1"/>
          </p:cNvSpPr>
          <p:nvPr>
            <p:ph type="subTitle" idx="1"/>
          </p:nvPr>
        </p:nvSpPr>
        <p:spPr>
          <a:xfrm>
            <a:off x="304800" y="1464734"/>
            <a:ext cx="8534400" cy="1143000"/>
          </a:xfrm>
        </p:spPr>
        <p:txBody>
          <a:bodyPr/>
          <a:lstStyle/>
          <a:p>
            <a:pPr algn="l" eaLnBrk="1" hangingPunct="1"/>
            <a:r>
              <a:rPr lang="en-US" sz="1400" smtClean="0"/>
              <a:t>Visible Learning was </a:t>
            </a:r>
            <a:r>
              <a:rPr lang="en-US" sz="1400" dirty="0"/>
              <a:t>rolled-out for use by Regional Professional Development Center (RPDC) Consultants in </a:t>
            </a:r>
            <a:r>
              <a:rPr lang="en-US" sz="1400" dirty="0" smtClean="0"/>
              <a:t>January 2015.  The collection </a:t>
            </a:r>
            <a:r>
              <a:rPr lang="en-US" sz="1400" dirty="0"/>
              <a:t>of learning </a:t>
            </a:r>
            <a:r>
              <a:rPr lang="en-US" sz="1400" dirty="0" smtClean="0"/>
              <a:t>packages and infographics </a:t>
            </a:r>
            <a:r>
              <a:rPr lang="en-US" sz="1400" dirty="0"/>
              <a:t>was developed through efforts funded by the Missouri State Personnel Development Grant (SPDG).  </a:t>
            </a:r>
            <a:r>
              <a:rPr lang="en-US" sz="1400" dirty="0" smtClean="0"/>
              <a:t>The </a:t>
            </a:r>
            <a:r>
              <a:rPr lang="en-US" sz="1400" dirty="0"/>
              <a:t>following individuals/groups are thanked immensely for their hard work in developing this package:</a:t>
            </a:r>
          </a:p>
          <a:p>
            <a:pPr algn="l" eaLnBrk="1" hangingPunct="1"/>
            <a:endParaRPr lang="en-US" sz="1400" dirty="0"/>
          </a:p>
        </p:txBody>
      </p:sp>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255" y="260467"/>
            <a:ext cx="895890" cy="6400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bwMode="auto">
          <a:xfrm>
            <a:off x="186267" y="2599272"/>
            <a:ext cx="8719878" cy="3361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2" charset="2"/>
              <a:buNone/>
              <a:defRPr sz="3200" kern="1200">
                <a:solidFill>
                  <a:schemeClr val="bg1"/>
                </a:solidFill>
                <a:latin typeface="Tw Cen MT" pitchFamily="34" charset="0"/>
                <a:ea typeface="+mn-ea"/>
                <a:cs typeface="+mn-cs"/>
              </a:defRPr>
            </a:lvl1pPr>
            <a:lvl2pPr marL="457200" indent="0" algn="ctr" rtl="0" eaLnBrk="0" fontAlgn="base" hangingPunct="0">
              <a:spcBef>
                <a:spcPct val="20000"/>
              </a:spcBef>
              <a:spcAft>
                <a:spcPct val="0"/>
              </a:spcAft>
              <a:buClr>
                <a:schemeClr val="accent2"/>
              </a:buClr>
              <a:buFont typeface="Wingdings" pitchFamily="2" charset="2"/>
              <a:buNone/>
              <a:defRPr sz="2800" kern="1200">
                <a:solidFill>
                  <a:schemeClr val="tx1">
                    <a:tint val="75000"/>
                  </a:schemeClr>
                </a:solidFill>
                <a:latin typeface="Tw Cen MT" pitchFamily="34" charset="0"/>
                <a:ea typeface="+mn-ea"/>
                <a:cs typeface="+mn-cs"/>
              </a:defRPr>
            </a:lvl2pPr>
            <a:lvl3pPr marL="914400" indent="0" algn="ctr" rtl="0" eaLnBrk="0" fontAlgn="base" hangingPunct="0">
              <a:spcBef>
                <a:spcPct val="20000"/>
              </a:spcBef>
              <a:spcAft>
                <a:spcPct val="0"/>
              </a:spcAft>
              <a:buClr>
                <a:schemeClr val="accent2"/>
              </a:buClr>
              <a:buFont typeface="Wingdings" pitchFamily="2" charset="2"/>
              <a:buNone/>
              <a:defRPr sz="2400" kern="1200">
                <a:solidFill>
                  <a:schemeClr val="tx1">
                    <a:tint val="75000"/>
                  </a:schemeClr>
                </a:solidFill>
                <a:latin typeface="Tw Cen MT" pitchFamily="34" charset="0"/>
                <a:ea typeface="+mn-ea"/>
                <a:cs typeface="+mn-cs"/>
              </a:defRPr>
            </a:lvl3pPr>
            <a:lvl4pPr marL="1371600" indent="0" algn="ctr" rtl="0" eaLnBrk="0" fontAlgn="base" hangingPunct="0">
              <a:spcBef>
                <a:spcPct val="20000"/>
              </a:spcBef>
              <a:spcAft>
                <a:spcPct val="0"/>
              </a:spcAft>
              <a:buClr>
                <a:schemeClr val="accent2"/>
              </a:buClr>
              <a:buFont typeface="Wingdings" pitchFamily="2" charset="2"/>
              <a:buNone/>
              <a:defRPr sz="2000" kern="1200">
                <a:solidFill>
                  <a:schemeClr val="tx1">
                    <a:tint val="75000"/>
                  </a:schemeClr>
                </a:solidFill>
                <a:latin typeface="Tw Cen MT" pitchFamily="34" charset="0"/>
                <a:ea typeface="+mn-ea"/>
                <a:cs typeface="+mn-cs"/>
              </a:defRPr>
            </a:lvl4pPr>
            <a:lvl5pPr marL="1828800" indent="0" algn="ctr" rtl="0" eaLnBrk="0" fontAlgn="base" hangingPunct="0">
              <a:spcBef>
                <a:spcPct val="20000"/>
              </a:spcBef>
              <a:spcAft>
                <a:spcPct val="0"/>
              </a:spcAft>
              <a:buClr>
                <a:schemeClr val="accent2"/>
              </a:buClr>
              <a:buFont typeface="Wingdings" pitchFamily="2" charset="2"/>
              <a:buNone/>
              <a:defRPr sz="2000" kern="1200">
                <a:solidFill>
                  <a:schemeClr val="tx1">
                    <a:tint val="75000"/>
                  </a:schemeClr>
                </a:solidFill>
                <a:latin typeface="Tw Cen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57600" indent="-3657600" algn="l" eaLnBrk="1" hangingPunct="1">
              <a:spcAft>
                <a:spcPts val="300"/>
              </a:spcAft>
              <a:buClr>
                <a:schemeClr val="bg1"/>
              </a:buClr>
            </a:pPr>
            <a:r>
              <a:rPr lang="en-US" sz="1800" dirty="0" smtClean="0">
                <a:solidFill>
                  <a:prstClr val="white"/>
                </a:solidFill>
              </a:rPr>
              <a:t>Content Development Expertise  	Suzy Cutbirth, Southwest RPDC</a:t>
            </a:r>
          </a:p>
          <a:p>
            <a:pPr marL="3657600" indent="-3657600" algn="l" eaLnBrk="1" hangingPunct="1">
              <a:spcAft>
                <a:spcPts val="300"/>
              </a:spcAft>
              <a:buClr>
                <a:schemeClr val="bg1"/>
              </a:buClr>
            </a:pPr>
            <a:endParaRPr lang="en-US" sz="1800" dirty="0" smtClean="0">
              <a:solidFill>
                <a:prstClr val="white"/>
              </a:solidFill>
            </a:endParaRPr>
          </a:p>
          <a:p>
            <a:pPr algn="l" eaLnBrk="1" hangingPunct="1">
              <a:buClr>
                <a:schemeClr val="bg1"/>
              </a:buClr>
            </a:pPr>
            <a:r>
              <a:rPr lang="en-US" sz="1800" dirty="0">
                <a:solidFill>
                  <a:prstClr val="white"/>
                </a:solidFill>
              </a:rPr>
              <a:t>Content Development </a:t>
            </a:r>
            <a:r>
              <a:rPr lang="en-US" sz="1800" dirty="0" smtClean="0">
                <a:solidFill>
                  <a:prstClr val="white"/>
                </a:solidFill>
              </a:rPr>
              <a:t>Support 	</a:t>
            </a:r>
            <a:r>
              <a:rPr lang="en-US" sz="1800" dirty="0">
                <a:solidFill>
                  <a:prstClr val="white"/>
                </a:solidFill>
              </a:rPr>
              <a:t>UMKC Institute for Human </a:t>
            </a:r>
            <a:r>
              <a:rPr lang="en-US" sz="1800" dirty="0" smtClean="0">
                <a:solidFill>
                  <a:prstClr val="white"/>
                </a:solidFill>
              </a:rPr>
              <a:t>Development:</a:t>
            </a:r>
          </a:p>
          <a:p>
            <a:pPr marL="4343400" algn="l" eaLnBrk="1" hangingPunct="1">
              <a:buClr>
                <a:schemeClr val="bg1"/>
              </a:buClr>
            </a:pPr>
            <a:r>
              <a:rPr lang="en-US" sz="1800" dirty="0" smtClean="0">
                <a:solidFill>
                  <a:prstClr val="white"/>
                </a:solidFill>
              </a:rPr>
              <a:t>Carla Williams</a:t>
            </a:r>
          </a:p>
          <a:p>
            <a:pPr marL="4343400" algn="l" eaLnBrk="1" hangingPunct="1">
              <a:buClr>
                <a:schemeClr val="bg1"/>
              </a:buClr>
            </a:pPr>
            <a:r>
              <a:rPr lang="en-US" sz="1800" dirty="0" smtClean="0">
                <a:solidFill>
                  <a:prstClr val="white"/>
                </a:solidFill>
              </a:rPr>
              <a:t>Ronda Jenson</a:t>
            </a:r>
          </a:p>
          <a:p>
            <a:pPr marL="4343400" algn="l" eaLnBrk="1" hangingPunct="1">
              <a:buClr>
                <a:schemeClr val="bg1"/>
              </a:buClr>
            </a:pPr>
            <a:r>
              <a:rPr lang="en-US" sz="1800" dirty="0" smtClean="0">
                <a:solidFill>
                  <a:prstClr val="white"/>
                </a:solidFill>
              </a:rPr>
              <a:t>Stefanie Lindsay</a:t>
            </a:r>
          </a:p>
          <a:p>
            <a:pPr marL="3657600" algn="l" eaLnBrk="1" hangingPunct="1">
              <a:spcAft>
                <a:spcPts val="300"/>
              </a:spcAft>
              <a:buClr>
                <a:schemeClr val="bg1"/>
              </a:buClr>
            </a:pPr>
            <a:r>
              <a:rPr lang="en-US" sz="1800" dirty="0" smtClean="0">
                <a:solidFill>
                  <a:prstClr val="white"/>
                </a:solidFill>
              </a:rPr>
              <a:t>SPDG Management Team</a:t>
            </a:r>
          </a:p>
          <a:p>
            <a:pPr algn="l" eaLnBrk="1" hangingPunct="1">
              <a:buClr>
                <a:schemeClr val="bg1"/>
              </a:buClr>
            </a:pPr>
            <a:r>
              <a:rPr lang="en-US" sz="1800" dirty="0" smtClean="0">
                <a:solidFill>
                  <a:prstClr val="white"/>
                </a:solidFill>
              </a:rPr>
              <a:t>Artwork			</a:t>
            </a:r>
            <a:r>
              <a:rPr lang="en-US" sz="1800" dirty="0">
                <a:solidFill>
                  <a:prstClr val="white"/>
                </a:solidFill>
              </a:rPr>
              <a:t>	UMKC Institute for Human </a:t>
            </a:r>
            <a:r>
              <a:rPr lang="en-US" sz="1800" dirty="0" smtClean="0">
                <a:solidFill>
                  <a:prstClr val="white"/>
                </a:solidFill>
              </a:rPr>
              <a:t>Development:</a:t>
            </a:r>
          </a:p>
          <a:p>
            <a:pPr marL="4343400" algn="l" eaLnBrk="1" hangingPunct="1">
              <a:buClr>
                <a:schemeClr val="bg1"/>
              </a:buClr>
            </a:pPr>
            <a:r>
              <a:rPr lang="en-US" sz="1800" dirty="0" smtClean="0">
                <a:solidFill>
                  <a:prstClr val="white"/>
                </a:solidFill>
              </a:rPr>
              <a:t>Jodi Arnold</a:t>
            </a:r>
          </a:p>
          <a:p>
            <a:pPr algn="l" eaLnBrk="1" hangingPunct="1">
              <a:buClr>
                <a:schemeClr val="bg1"/>
              </a:buClr>
            </a:pPr>
            <a:r>
              <a:rPr lang="en-US" sz="2000" dirty="0" smtClean="0">
                <a:solidFill>
                  <a:prstClr val="white"/>
                </a:solidFill>
              </a:rPr>
              <a:t>				</a:t>
            </a:r>
            <a:endParaRPr lang="en-US" sz="2000" dirty="0">
              <a:solidFill>
                <a:prstClr val="white"/>
              </a:solidFill>
            </a:endParaRPr>
          </a:p>
        </p:txBody>
      </p:sp>
      <p:cxnSp>
        <p:nvCxnSpPr>
          <p:cNvPr id="3" name="Straight Connector 2"/>
          <p:cNvCxnSpPr/>
          <p:nvPr/>
        </p:nvCxnSpPr>
        <p:spPr>
          <a:xfrm flipV="1">
            <a:off x="304800" y="3079451"/>
            <a:ext cx="7907867" cy="846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4800" y="4629336"/>
            <a:ext cx="7907867" cy="846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36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096962"/>
          </a:xfrm>
        </p:spPr>
        <p:txBody>
          <a:bodyPr/>
          <a:lstStyle/>
          <a:p>
            <a:r>
              <a:rPr lang="en-US" sz="9600" dirty="0" smtClean="0"/>
              <a:t>Welcome and Introductions</a:t>
            </a:r>
            <a:endParaRPr lang="en-US" sz="9600" dirty="0"/>
          </a:p>
        </p:txBody>
      </p:sp>
    </p:spTree>
    <p:extLst>
      <p:ext uri="{BB962C8B-B14F-4D97-AF65-F5344CB8AC3E}">
        <p14:creationId xmlns:p14="http://schemas.microsoft.com/office/powerpoint/2010/main" val="299200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SpGWf6RWvNB3DOTuhBDfPB"/>
</p:tagLst>
</file>

<file path=ppt/tags/tag10.xml><?xml version="1.0" encoding="utf-8"?>
<p:tagLst xmlns:a="http://schemas.openxmlformats.org/drawingml/2006/main" xmlns:r="http://schemas.openxmlformats.org/officeDocument/2006/relationships" xmlns:p="http://schemas.openxmlformats.org/presentationml/2006/main">
  <p:tag name="DVSHAPEID" val="XDRpNO5ZDAmHNibvBK9PMS"/>
</p:tagLst>
</file>

<file path=ppt/tags/tag11.xml><?xml version="1.0" encoding="utf-8"?>
<p:tagLst xmlns:a="http://schemas.openxmlformats.org/drawingml/2006/main" xmlns:r="http://schemas.openxmlformats.org/officeDocument/2006/relationships" xmlns:p="http://schemas.openxmlformats.org/presentationml/2006/main">
  <p:tag name="DVSHAPEID" val="J8crnk3temJs3IWlZiZL0Y"/>
</p:tagLst>
</file>

<file path=ppt/tags/tag12.xml><?xml version="1.0" encoding="utf-8"?>
<p:tagLst xmlns:a="http://schemas.openxmlformats.org/drawingml/2006/main" xmlns:r="http://schemas.openxmlformats.org/officeDocument/2006/relationships" xmlns:p="http://schemas.openxmlformats.org/presentationml/2006/main">
  <p:tag name="DVSHAPEID" val="VS3tfHCjCs94TIdlqKVamZ"/>
</p:tagLst>
</file>

<file path=ppt/tags/tag13.xml><?xml version="1.0" encoding="utf-8"?>
<p:tagLst xmlns:a="http://schemas.openxmlformats.org/drawingml/2006/main" xmlns:r="http://schemas.openxmlformats.org/officeDocument/2006/relationships" xmlns:p="http://schemas.openxmlformats.org/presentationml/2006/main">
  <p:tag name="DVSHAPEID" val="YlftyfKRQ1SLdjoT5lRUKg"/>
</p:tagLst>
</file>

<file path=ppt/tags/tag14.xml><?xml version="1.0" encoding="utf-8"?>
<p:tagLst xmlns:a="http://schemas.openxmlformats.org/drawingml/2006/main" xmlns:r="http://schemas.openxmlformats.org/officeDocument/2006/relationships" xmlns:p="http://schemas.openxmlformats.org/presentationml/2006/main">
  <p:tag name="DVSHAPEID" val="iYPd8DRePQCVUIeM8nzKC7"/>
</p:tagLst>
</file>

<file path=ppt/tags/tag15.xml><?xml version="1.0" encoding="utf-8"?>
<p:tagLst xmlns:a="http://schemas.openxmlformats.org/drawingml/2006/main" xmlns:r="http://schemas.openxmlformats.org/officeDocument/2006/relationships" xmlns:p="http://schemas.openxmlformats.org/presentationml/2006/main">
  <p:tag name="DVSHAPEID" val="c8vTXxFAjseH2gDk660Bb1"/>
</p:tagLst>
</file>

<file path=ppt/tags/tag16.xml><?xml version="1.0" encoding="utf-8"?>
<p:tagLst xmlns:a="http://schemas.openxmlformats.org/drawingml/2006/main" xmlns:r="http://schemas.openxmlformats.org/officeDocument/2006/relationships" xmlns:p="http://schemas.openxmlformats.org/presentationml/2006/main">
  <p:tag name="DVSHAPEID" val="8hpGEjctk0EbMHIeGkzfxa"/>
</p:tagLst>
</file>

<file path=ppt/tags/tag17.xml><?xml version="1.0" encoding="utf-8"?>
<p:tagLst xmlns:a="http://schemas.openxmlformats.org/drawingml/2006/main" xmlns:r="http://schemas.openxmlformats.org/officeDocument/2006/relationships" xmlns:p="http://schemas.openxmlformats.org/presentationml/2006/main">
  <p:tag name="DVSHAPEID" val="HcFY8NgsJ0WaZeuhSmnP7e"/>
</p:tagLst>
</file>

<file path=ppt/tags/tag18.xml><?xml version="1.0" encoding="utf-8"?>
<p:tagLst xmlns:a="http://schemas.openxmlformats.org/drawingml/2006/main" xmlns:r="http://schemas.openxmlformats.org/officeDocument/2006/relationships" xmlns:p="http://schemas.openxmlformats.org/presentationml/2006/main">
  <p:tag name="DVSHAPEID" val="2RuWCSqG2WuYAc0GbodRgE"/>
</p:tagLst>
</file>

<file path=ppt/tags/tag19.xml><?xml version="1.0" encoding="utf-8"?>
<p:tagLst xmlns:a="http://schemas.openxmlformats.org/drawingml/2006/main" xmlns:r="http://schemas.openxmlformats.org/officeDocument/2006/relationships" xmlns:p="http://schemas.openxmlformats.org/presentationml/2006/main">
  <p:tag name="DVSHAPEID" val="eBHtKorcRI2s9Nubbn23YZ"/>
</p:tagLst>
</file>

<file path=ppt/tags/tag2.xml><?xml version="1.0" encoding="utf-8"?>
<p:tagLst xmlns:a="http://schemas.openxmlformats.org/drawingml/2006/main" xmlns:r="http://schemas.openxmlformats.org/officeDocument/2006/relationships" xmlns:p="http://schemas.openxmlformats.org/presentationml/2006/main">
  <p:tag name="DVSHAPEID" val="SpGWf6RWvNB3DOTuhBDfPB"/>
</p:tagLst>
</file>

<file path=ppt/tags/tag20.xml><?xml version="1.0" encoding="utf-8"?>
<p:tagLst xmlns:a="http://schemas.openxmlformats.org/drawingml/2006/main" xmlns:r="http://schemas.openxmlformats.org/officeDocument/2006/relationships" xmlns:p="http://schemas.openxmlformats.org/presentationml/2006/main">
  <p:tag name="DVSHAPEID" val="G1EhgbaZBgXoCTf971eP4L"/>
</p:tagLst>
</file>

<file path=ppt/tags/tag21.xml><?xml version="1.0" encoding="utf-8"?>
<p:tagLst xmlns:a="http://schemas.openxmlformats.org/drawingml/2006/main" xmlns:r="http://schemas.openxmlformats.org/officeDocument/2006/relationships" xmlns:p="http://schemas.openxmlformats.org/presentationml/2006/main">
  <p:tag name="DVSHAPEID" val="V72ccZdPOdGeUGPt8g1S7M"/>
</p:tagLst>
</file>

<file path=ppt/tags/tag22.xml><?xml version="1.0" encoding="utf-8"?>
<p:tagLst xmlns:a="http://schemas.openxmlformats.org/drawingml/2006/main" xmlns:r="http://schemas.openxmlformats.org/officeDocument/2006/relationships" xmlns:p="http://schemas.openxmlformats.org/presentationml/2006/main">
  <p:tag name="DVSHAPEID" val="uLbAW2g1O8VU5we3ZbLLrK"/>
</p:tagLst>
</file>

<file path=ppt/tags/tag23.xml><?xml version="1.0" encoding="utf-8"?>
<p:tagLst xmlns:a="http://schemas.openxmlformats.org/drawingml/2006/main" xmlns:r="http://schemas.openxmlformats.org/officeDocument/2006/relationships" xmlns:p="http://schemas.openxmlformats.org/presentationml/2006/main">
  <p:tag name="DVSHAPEID" val="InYyjETYNcE9Ch1B3bzNpx"/>
</p:tagLst>
</file>

<file path=ppt/tags/tag24.xml><?xml version="1.0" encoding="utf-8"?>
<p:tagLst xmlns:a="http://schemas.openxmlformats.org/drawingml/2006/main" xmlns:r="http://schemas.openxmlformats.org/officeDocument/2006/relationships" xmlns:p="http://schemas.openxmlformats.org/presentationml/2006/main">
  <p:tag name="DVSHAPEID" val="j0Ajf4gQ6lkK3NCnIC8PkI"/>
</p:tagLst>
</file>

<file path=ppt/tags/tag25.xml><?xml version="1.0" encoding="utf-8"?>
<p:tagLst xmlns:a="http://schemas.openxmlformats.org/drawingml/2006/main" xmlns:r="http://schemas.openxmlformats.org/officeDocument/2006/relationships" xmlns:p="http://schemas.openxmlformats.org/presentationml/2006/main">
  <p:tag name="DVSHAPEID" val="gVTW1n7AbDka4YYZpOHW5i"/>
</p:tagLst>
</file>

<file path=ppt/tags/tag26.xml><?xml version="1.0" encoding="utf-8"?>
<p:tagLst xmlns:a="http://schemas.openxmlformats.org/drawingml/2006/main" xmlns:r="http://schemas.openxmlformats.org/officeDocument/2006/relationships" xmlns:p="http://schemas.openxmlformats.org/presentationml/2006/main">
  <p:tag name="DVSHAPEID" val="OReeYGsXFzcAJEqi2SJwaH"/>
</p:tagLst>
</file>

<file path=ppt/tags/tag27.xml><?xml version="1.0" encoding="utf-8"?>
<p:tagLst xmlns:a="http://schemas.openxmlformats.org/drawingml/2006/main" xmlns:r="http://schemas.openxmlformats.org/officeDocument/2006/relationships" xmlns:p="http://schemas.openxmlformats.org/presentationml/2006/main">
  <p:tag name="DVSHAPEID" val="qSIEpIdj7oDX71INpr7dYL"/>
</p:tagLst>
</file>

<file path=ppt/tags/tag28.xml><?xml version="1.0" encoding="utf-8"?>
<p:tagLst xmlns:a="http://schemas.openxmlformats.org/drawingml/2006/main" xmlns:r="http://schemas.openxmlformats.org/officeDocument/2006/relationships" xmlns:p="http://schemas.openxmlformats.org/presentationml/2006/main">
  <p:tag name="DVSHAPEID" val="Ytejz6MPdy87rlvjhJKlrO"/>
</p:tagLst>
</file>

<file path=ppt/tags/tag29.xml><?xml version="1.0" encoding="utf-8"?>
<p:tagLst xmlns:a="http://schemas.openxmlformats.org/drawingml/2006/main" xmlns:r="http://schemas.openxmlformats.org/officeDocument/2006/relationships" xmlns:p="http://schemas.openxmlformats.org/presentationml/2006/main">
  <p:tag name="DVSHAPEID" val="IbixjmxgUxxipMj9LgHi81"/>
</p:tagLst>
</file>

<file path=ppt/tags/tag3.xml><?xml version="1.0" encoding="utf-8"?>
<p:tagLst xmlns:a="http://schemas.openxmlformats.org/drawingml/2006/main" xmlns:r="http://schemas.openxmlformats.org/officeDocument/2006/relationships" xmlns:p="http://schemas.openxmlformats.org/presentationml/2006/main">
  <p:tag name="DVSHAPEID" val="nLRFezsMTMfdLBhwhYNWcL"/>
</p:tagLst>
</file>

<file path=ppt/tags/tag30.xml><?xml version="1.0" encoding="utf-8"?>
<p:tagLst xmlns:a="http://schemas.openxmlformats.org/drawingml/2006/main" xmlns:r="http://schemas.openxmlformats.org/officeDocument/2006/relationships" xmlns:p="http://schemas.openxmlformats.org/presentationml/2006/main">
  <p:tag name="DVSHAPEID" val="YjW2hXcadDg8f5u6AfrZrK"/>
</p:tagLst>
</file>

<file path=ppt/tags/tag4.xml><?xml version="1.0" encoding="utf-8"?>
<p:tagLst xmlns:a="http://schemas.openxmlformats.org/drawingml/2006/main" xmlns:r="http://schemas.openxmlformats.org/officeDocument/2006/relationships" xmlns:p="http://schemas.openxmlformats.org/presentationml/2006/main">
  <p:tag name="DVSHAPEID" val="Nq3icKkErTpBayeQBQWiee"/>
</p:tagLst>
</file>

<file path=ppt/tags/tag5.xml><?xml version="1.0" encoding="utf-8"?>
<p:tagLst xmlns:a="http://schemas.openxmlformats.org/drawingml/2006/main" xmlns:r="http://schemas.openxmlformats.org/officeDocument/2006/relationships" xmlns:p="http://schemas.openxmlformats.org/presentationml/2006/main">
  <p:tag name="DVSECTIONID" val="FkoIVzMJmJ8OhraDvxVD9G"/>
</p:tagLst>
</file>

<file path=ppt/tags/tag6.xml><?xml version="1.0" encoding="utf-8"?>
<p:tagLst xmlns:a="http://schemas.openxmlformats.org/drawingml/2006/main" xmlns:r="http://schemas.openxmlformats.org/officeDocument/2006/relationships" xmlns:p="http://schemas.openxmlformats.org/presentationml/2006/main">
  <p:tag name="DVSHAPEID" val="1Fthsdz4CLGW3OOpjrlPyw"/>
</p:tagLst>
</file>

<file path=ppt/tags/tag7.xml><?xml version="1.0" encoding="utf-8"?>
<p:tagLst xmlns:a="http://schemas.openxmlformats.org/drawingml/2006/main" xmlns:r="http://schemas.openxmlformats.org/officeDocument/2006/relationships" xmlns:p="http://schemas.openxmlformats.org/presentationml/2006/main">
  <p:tag name="DVSHAPEID" val="Jc5meIOhTbdRvh5XT4V0Zr"/>
</p:tagLst>
</file>

<file path=ppt/tags/tag8.xml><?xml version="1.0" encoding="utf-8"?>
<p:tagLst xmlns:a="http://schemas.openxmlformats.org/drawingml/2006/main" xmlns:r="http://schemas.openxmlformats.org/officeDocument/2006/relationships" xmlns:p="http://schemas.openxmlformats.org/presentationml/2006/main">
  <p:tag name="DVSHAPEID" val="Mj35XxAB2ctuVhb6YQglSv"/>
</p:tagLst>
</file>

<file path=ppt/tags/tag9.xml><?xml version="1.0" encoding="utf-8"?>
<p:tagLst xmlns:a="http://schemas.openxmlformats.org/drawingml/2006/main" xmlns:r="http://schemas.openxmlformats.org/officeDocument/2006/relationships" xmlns:p="http://schemas.openxmlformats.org/presentationml/2006/main">
  <p:tag name="DVSHAPEID" val="o0lOLN64KEyhARMqdd4MhW"/>
</p:tagLst>
</file>

<file path=ppt/theme/theme1.xml><?xml version="1.0" encoding="utf-8"?>
<a:theme xmlns:a="http://schemas.openxmlformats.org/drawingml/2006/main" name="sPD">
  <a:themeElements>
    <a:clrScheme name="SPDG">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7075</TotalTime>
  <Words>6713</Words>
  <Application>Microsoft Office PowerPoint</Application>
  <PresentationFormat>On-screen Show (4:3)</PresentationFormat>
  <Paragraphs>964</Paragraphs>
  <Slides>61</Slides>
  <Notes>56</Notes>
  <HiddenSlides>15</HiddenSlides>
  <MMClips>2</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5" baseType="lpstr">
      <vt:lpstr>ＭＳ Ｐゴシック</vt:lpstr>
      <vt:lpstr>ＭＳ Ｐゴシック</vt:lpstr>
      <vt:lpstr>Arial</vt:lpstr>
      <vt:lpstr>Arial Black</vt:lpstr>
      <vt:lpstr>Arial Narrow</vt:lpstr>
      <vt:lpstr>Calibri</vt:lpstr>
      <vt:lpstr>Symbol</vt:lpstr>
      <vt:lpstr>Times New Roman</vt:lpstr>
      <vt:lpstr>Tw Cen MT</vt:lpstr>
      <vt:lpstr>Verdana</vt:lpstr>
      <vt:lpstr>Wingdings</vt:lpstr>
      <vt:lpstr>Wingdings 2</vt:lpstr>
      <vt:lpstr>sPD</vt:lpstr>
      <vt:lpstr>Image</vt:lpstr>
      <vt:lpstr>Preparation</vt:lpstr>
      <vt:lpstr>Resources</vt:lpstr>
      <vt:lpstr>Pre-Reading</vt:lpstr>
      <vt:lpstr>PowerPoint Presentation</vt:lpstr>
      <vt:lpstr>PowerPoint Presentation</vt:lpstr>
      <vt:lpstr>Materials Included in the Packet</vt:lpstr>
      <vt:lpstr>Visible Learning</vt:lpstr>
      <vt:lpstr>Acknowledgements</vt:lpstr>
      <vt:lpstr>Welcome and Introductions</vt:lpstr>
      <vt:lpstr>Walk About / Talk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Visible Learning Key Concepts and Principles</vt:lpstr>
      <vt:lpstr>PowerPoint Presentation</vt:lpstr>
      <vt:lpstr>PowerPoint Presentation</vt:lpstr>
      <vt:lpstr>Professor John Hattie</vt:lpstr>
      <vt:lpstr>Meta-analysis &amp; Effect Size</vt:lpstr>
      <vt:lpstr>PowerPoint Presentation</vt:lpstr>
      <vt:lpstr>Categorically Speaking</vt:lpstr>
      <vt:lpstr>PowerPoint Presentation</vt:lpstr>
      <vt:lpstr>Mindframe   Jigsaw (Part 1) </vt:lpstr>
      <vt:lpstr>Mindframe Jigsaw (Part 2)</vt:lpstr>
      <vt:lpstr>Maximizing Impact </vt:lpstr>
      <vt:lpstr>Maximizing Impact</vt:lpstr>
      <vt:lpstr>PowerPoint Presentation</vt:lpstr>
      <vt:lpstr>PowerPoint Presentation</vt:lpstr>
      <vt:lpstr>PowerPoint Presentation</vt:lpstr>
      <vt:lpstr>Make an Educated Guess</vt:lpstr>
      <vt:lpstr>Make an Educated Guess</vt:lpstr>
      <vt:lpstr>PowerPoint Presentation</vt:lpstr>
      <vt:lpstr>Make an Educated Guess</vt:lpstr>
      <vt:lpstr>PowerPoint Presentation</vt:lpstr>
      <vt:lpstr>PowerPoint Presentation</vt:lpstr>
      <vt:lpstr>PowerPoint Presentation</vt:lpstr>
      <vt:lpstr>PowerPoint Presentation</vt:lpstr>
      <vt:lpstr>PowerPoint Presentation</vt:lpstr>
      <vt:lpstr>PowerPoint Presentation</vt:lpstr>
      <vt:lpstr>Three Major Messages for Teachers</vt:lpstr>
      <vt:lpstr>Visible Learning Implementation</vt:lpstr>
      <vt:lpstr>Practice Video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Profile (s)</vt:lpstr>
      <vt:lpstr>Fidelity Checklist – Assess and Share</vt:lpstr>
      <vt:lpstr>“Visible Learning Inside” John Hattie’s Checklist</vt:lpstr>
      <vt:lpstr>Final Reflection </vt:lpstr>
      <vt:lpstr>PowerPoint Presentation</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outcome from the Missouri Collaborative Work:  Improved outcomes for all students</dc:title>
  <dc:creator>pwilliam</dc:creator>
  <cp:lastModifiedBy>Lindsay, Stefanie</cp:lastModifiedBy>
  <cp:revision>524</cp:revision>
  <cp:lastPrinted>2015-04-20T20:30:24Z</cp:lastPrinted>
  <dcterms:created xsi:type="dcterms:W3CDTF">2013-05-24T14:25:15Z</dcterms:created>
  <dcterms:modified xsi:type="dcterms:W3CDTF">2017-08-29T20:15:35Z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