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7"/>
  </p:notesMasterIdLst>
  <p:handoutMasterIdLst>
    <p:handoutMasterId r:id="rId118"/>
  </p:handoutMasterIdLst>
  <p:sldIdLst>
    <p:sldId id="612" r:id="rId2"/>
    <p:sldId id="408" r:id="rId3"/>
    <p:sldId id="616" r:id="rId4"/>
    <p:sldId id="632" r:id="rId5"/>
    <p:sldId id="449" r:id="rId6"/>
    <p:sldId id="262" r:id="rId7"/>
    <p:sldId id="634" r:id="rId8"/>
    <p:sldId id="604" r:id="rId9"/>
    <p:sldId id="602" r:id="rId10"/>
    <p:sldId id="521" r:id="rId11"/>
    <p:sldId id="258" r:id="rId12"/>
    <p:sldId id="264" r:id="rId13"/>
    <p:sldId id="607" r:id="rId14"/>
    <p:sldId id="608" r:id="rId15"/>
    <p:sldId id="609" r:id="rId16"/>
    <p:sldId id="450" r:id="rId17"/>
    <p:sldId id="592" r:id="rId18"/>
    <p:sldId id="610" r:id="rId19"/>
    <p:sldId id="613" r:id="rId20"/>
    <p:sldId id="614" r:id="rId21"/>
    <p:sldId id="522" r:id="rId22"/>
    <p:sldId id="580" r:id="rId23"/>
    <p:sldId id="588" r:id="rId24"/>
    <p:sldId id="587" r:id="rId25"/>
    <p:sldId id="530" r:id="rId26"/>
    <p:sldId id="532" r:id="rId27"/>
    <p:sldId id="534" r:id="rId28"/>
    <p:sldId id="537" r:id="rId29"/>
    <p:sldId id="541" r:id="rId30"/>
    <p:sldId id="551" r:id="rId31"/>
    <p:sldId id="575" r:id="rId32"/>
    <p:sldId id="524" r:id="rId33"/>
    <p:sldId id="282" r:id="rId34"/>
    <p:sldId id="283" r:id="rId35"/>
    <p:sldId id="589" r:id="rId36"/>
    <p:sldId id="418" r:id="rId37"/>
    <p:sldId id="419" r:id="rId38"/>
    <p:sldId id="420" r:id="rId39"/>
    <p:sldId id="421" r:id="rId40"/>
    <p:sldId id="422" r:id="rId41"/>
    <p:sldId id="448" r:id="rId42"/>
    <p:sldId id="423" r:id="rId43"/>
    <p:sldId id="595" r:id="rId44"/>
    <p:sldId id="617" r:id="rId45"/>
    <p:sldId id="426" r:id="rId46"/>
    <p:sldId id="427" r:id="rId47"/>
    <p:sldId id="620" r:id="rId48"/>
    <p:sldId id="618" r:id="rId49"/>
    <p:sldId id="619" r:id="rId50"/>
    <p:sldId id="615" r:id="rId51"/>
    <p:sldId id="621" r:id="rId52"/>
    <p:sldId id="597" r:id="rId53"/>
    <p:sldId id="622" r:id="rId54"/>
    <p:sldId id="434" r:id="rId55"/>
    <p:sldId id="623" r:id="rId56"/>
    <p:sldId id="360" r:id="rId57"/>
    <p:sldId id="451" r:id="rId58"/>
    <p:sldId id="452" r:id="rId59"/>
    <p:sldId id="590" r:id="rId60"/>
    <p:sldId id="624" r:id="rId61"/>
    <p:sldId id="625" r:id="rId62"/>
    <p:sldId id="455" r:id="rId63"/>
    <p:sldId id="503" r:id="rId64"/>
    <p:sldId id="504" r:id="rId65"/>
    <p:sldId id="581" r:id="rId66"/>
    <p:sldId id="626" r:id="rId67"/>
    <p:sldId id="627" r:id="rId68"/>
    <p:sldId id="576" r:id="rId69"/>
    <p:sldId id="582" r:id="rId70"/>
    <p:sldId id="583" r:id="rId71"/>
    <p:sldId id="584" r:id="rId72"/>
    <p:sldId id="505" r:id="rId73"/>
    <p:sldId id="469" r:id="rId74"/>
    <p:sldId id="471" r:id="rId75"/>
    <p:sldId id="591" r:id="rId76"/>
    <p:sldId id="631" r:id="rId77"/>
    <p:sldId id="598" r:id="rId78"/>
    <p:sldId id="599" r:id="rId79"/>
    <p:sldId id="473" r:id="rId80"/>
    <p:sldId id="466" r:id="rId81"/>
    <p:sldId id="516" r:id="rId82"/>
    <p:sldId id="585" r:id="rId83"/>
    <p:sldId id="600" r:id="rId84"/>
    <p:sldId id="518" r:id="rId85"/>
    <p:sldId id="515" r:id="rId86"/>
    <p:sldId id="488" r:id="rId87"/>
    <p:sldId id="593" r:id="rId88"/>
    <p:sldId id="489" r:id="rId89"/>
    <p:sldId id="586" r:id="rId90"/>
    <p:sldId id="578" r:id="rId91"/>
    <p:sldId id="605" r:id="rId92"/>
    <p:sldId id="628" r:id="rId93"/>
    <p:sldId id="594" r:id="rId94"/>
    <p:sldId id="630" r:id="rId95"/>
    <p:sldId id="567" r:id="rId96"/>
    <p:sldId id="568" r:id="rId97"/>
    <p:sldId id="569" r:id="rId98"/>
    <p:sldId id="579" r:id="rId99"/>
    <p:sldId id="573" r:id="rId100"/>
    <p:sldId id="507" r:id="rId101"/>
    <p:sldId id="298" r:id="rId102"/>
    <p:sldId id="508" r:id="rId103"/>
    <p:sldId id="601" r:id="rId104"/>
    <p:sldId id="301" r:id="rId105"/>
    <p:sldId id="511" r:id="rId106"/>
    <p:sldId id="512" r:id="rId107"/>
    <p:sldId id="309" r:id="rId108"/>
    <p:sldId id="402" r:id="rId109"/>
    <p:sldId id="611" r:id="rId110"/>
    <p:sldId id="633" r:id="rId111"/>
    <p:sldId id="401" r:id="rId112"/>
    <p:sldId id="606" r:id="rId113"/>
    <p:sldId id="407" r:id="rId114"/>
    <p:sldId id="406" r:id="rId115"/>
    <p:sldId id="403" r:id="rId1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8" autoAdjust="0"/>
    <p:restoredTop sz="82060" autoAdjust="0"/>
  </p:normalViewPr>
  <p:slideViewPr>
    <p:cSldViewPr>
      <p:cViewPr varScale="1">
        <p:scale>
          <a:sx n="91" d="100"/>
          <a:sy n="91" d="100"/>
        </p:scale>
        <p:origin x="1998" y="78"/>
      </p:cViewPr>
      <p:guideLst>
        <p:guide orient="horz" pos="2160"/>
        <p:guide pos="2880"/>
      </p:guideLst>
    </p:cSldViewPr>
  </p:slideViewPr>
  <p:outlineViewPr>
    <p:cViewPr>
      <p:scale>
        <a:sx n="33" d="100"/>
        <a:sy n="33" d="100"/>
      </p:scale>
      <p:origin x="48" y="20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41C981-4943-4ED5-973B-A379AA42A75E}" type="datetimeFigureOut">
              <a:rPr lang="en-US" smtClean="0"/>
              <a:t>8/22/2017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1C88C0-7232-4660-9F3C-ADDC835BA448}" type="slidenum">
              <a:rPr lang="en-US" smtClean="0"/>
              <a:t>‹#›</a:t>
            </a:fld>
            <a:endParaRPr lang="en-US"/>
          </a:p>
        </p:txBody>
      </p:sp>
    </p:spTree>
    <p:extLst>
      <p:ext uri="{BB962C8B-B14F-4D97-AF65-F5344CB8AC3E}">
        <p14:creationId xmlns:p14="http://schemas.microsoft.com/office/powerpoint/2010/main" val="1826366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E6CF791-957F-453F-955C-65C40476E9A1}" type="datetimeFigureOut">
              <a:rPr lang="en-US"/>
              <a:pPr>
                <a:defRPr/>
              </a:pPr>
              <a:t>8/22/2017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9EE973D-DBCF-49B9-961E-3308C834F39E}" type="slidenum">
              <a:rPr lang="en-US"/>
              <a:pPr>
                <a:defRPr/>
              </a:pPr>
              <a:t>‹#›</a:t>
            </a:fld>
            <a:endParaRPr lang="en-US"/>
          </a:p>
        </p:txBody>
      </p:sp>
    </p:spTree>
    <p:extLst>
      <p:ext uri="{BB962C8B-B14F-4D97-AF65-F5344CB8AC3E}">
        <p14:creationId xmlns:p14="http://schemas.microsoft.com/office/powerpoint/2010/main" val="4114600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crel.or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a:t>
            </a:fld>
            <a:endParaRPr lang="en-US"/>
          </a:p>
        </p:txBody>
      </p:sp>
    </p:spTree>
    <p:extLst>
      <p:ext uri="{BB962C8B-B14F-4D97-AF65-F5344CB8AC3E}">
        <p14:creationId xmlns:p14="http://schemas.microsoft.com/office/powerpoint/2010/main" val="1300603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introduce yourself and give a brief biography about your experience in education and technology.</a:t>
            </a:r>
          </a:p>
          <a:p>
            <a:endParaRPr lang="en-US" dirty="0" smtClean="0"/>
          </a:p>
          <a:p>
            <a:r>
              <a:rPr lang="en-US" dirty="0" smtClean="0"/>
              <a:t>Then have participants complete the activity. This getting to know you activity will help the</a:t>
            </a:r>
            <a:r>
              <a:rPr lang="en-US" baseline="0" dirty="0" smtClean="0"/>
              <a:t> presenter assess the knowledge of the participants quickly. It will also help participants see that they aren’t the only person at a particular level. After posts and a brief discussion, the presenter can rearrange participants based on position in their schools or experience using technology. </a:t>
            </a:r>
          </a:p>
          <a:p>
            <a:endParaRPr lang="en-US" baseline="0" dirty="0" smtClean="0"/>
          </a:p>
          <a:p>
            <a:r>
              <a:rPr lang="en-US" baseline="0" dirty="0" smtClean="0"/>
              <a:t>Presenters need to create a free, 1 day room to use during training. Before moving on, show participants how to create a room and under “room tools” to ability to print the discussion.</a:t>
            </a:r>
          </a:p>
          <a:p>
            <a:r>
              <a:rPr lang="en-US" baseline="0" dirty="0" smtClean="0"/>
              <a:t>Why use </a:t>
            </a:r>
            <a:r>
              <a:rPr lang="en-US" baseline="0" dirty="0" err="1" smtClean="0"/>
              <a:t>TodaysMeetin</a:t>
            </a:r>
            <a:r>
              <a:rPr lang="en-US" baseline="0" dirty="0" smtClean="0"/>
              <a:t> in the classroom:</a:t>
            </a:r>
          </a:p>
          <a:p>
            <a:pPr marL="171450" indent="-171450">
              <a:buFont typeface="Arial" panose="020B0604020202020204" pitchFamily="34" charset="0"/>
              <a:buChar char="•"/>
            </a:pPr>
            <a:r>
              <a:rPr lang="en-US" baseline="0" dirty="0" smtClean="0"/>
              <a:t>Students can brainstorm collaboratively</a:t>
            </a:r>
          </a:p>
          <a:p>
            <a:pPr marL="171450" indent="-171450">
              <a:buFont typeface="Arial" panose="020B0604020202020204" pitchFamily="34" charset="0"/>
              <a:buChar char="•"/>
            </a:pPr>
            <a:r>
              <a:rPr lang="en-US" baseline="0" dirty="0" smtClean="0"/>
              <a:t>Students can ask questions (C3B4ME) to other students</a:t>
            </a:r>
          </a:p>
          <a:p>
            <a:pPr marL="171450" indent="-171450">
              <a:buFont typeface="Arial" panose="020B0604020202020204" pitchFamily="34" charset="0"/>
              <a:buChar char="•"/>
            </a:pPr>
            <a:r>
              <a:rPr lang="en-US" baseline="0" dirty="0" smtClean="0"/>
              <a:t>Students can post for immediate feedback</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a:t>
            </a:fld>
            <a:endParaRPr lang="en-US"/>
          </a:p>
        </p:txBody>
      </p:sp>
    </p:spTree>
    <p:extLst>
      <p:ext uri="{BB962C8B-B14F-4D97-AF65-F5344CB8AC3E}">
        <p14:creationId xmlns:p14="http://schemas.microsoft.com/office/powerpoint/2010/main" val="23381915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document for</a:t>
            </a:r>
            <a:r>
              <a:rPr lang="en-US" baseline="0" dirty="0" smtClean="0"/>
              <a:t> implementation titled “Implementing Technology”. </a:t>
            </a:r>
            <a:r>
              <a:rPr lang="en-US" dirty="0" smtClean="0"/>
              <a:t>Allow participants some time to deepen this</a:t>
            </a:r>
            <a:r>
              <a:rPr lang="en-US" baseline="0" dirty="0" smtClean="0"/>
              <a:t> discussion and take notes. </a:t>
            </a:r>
          </a:p>
          <a:p>
            <a:r>
              <a:rPr lang="en-US" b="1" i="0" baseline="0" dirty="0" smtClean="0"/>
              <a:t>Note: This form is the last slide on each of the “chunks” in this learning package. It relates directly to the pre-assessment:</a:t>
            </a:r>
          </a:p>
          <a:p>
            <a:r>
              <a:rPr lang="en-US" i="0" baseline="0" dirty="0" smtClean="0"/>
              <a:t>Making accommodations for age/maturity of students, and consider how to use technology whether they are 1:1 with technology or have limited technology to use with students. Also, note that accommodations need to be identified for SWD and advanced level students- not necessarily grade-level since the tool is geared towards to middle-of-the-road students already. </a:t>
            </a: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100</a:t>
            </a:fld>
            <a:endParaRPr lang="en-US"/>
          </a:p>
        </p:txBody>
      </p:sp>
    </p:spTree>
    <p:extLst>
      <p:ext uri="{BB962C8B-B14F-4D97-AF65-F5344CB8AC3E}">
        <p14:creationId xmlns:p14="http://schemas.microsoft.com/office/powerpoint/2010/main" val="29558959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101</a:t>
            </a:fld>
            <a:endParaRPr lang="en-US"/>
          </a:p>
        </p:txBody>
      </p:sp>
    </p:spTree>
    <p:extLst>
      <p:ext uri="{BB962C8B-B14F-4D97-AF65-F5344CB8AC3E}">
        <p14:creationId xmlns:p14="http://schemas.microsoft.com/office/powerpoint/2010/main" val="3108688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102</a:t>
            </a:fld>
            <a:endParaRPr lang="en-US"/>
          </a:p>
        </p:txBody>
      </p:sp>
    </p:spTree>
    <p:extLst>
      <p:ext uri="{BB962C8B-B14F-4D97-AF65-F5344CB8AC3E}">
        <p14:creationId xmlns:p14="http://schemas.microsoft.com/office/powerpoint/2010/main" val="3126112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Stress</a:t>
            </a:r>
            <a:r>
              <a:rPr lang="en-US" baseline="0" dirty="0" smtClean="0"/>
              <a:t> that not every website or app is appropriate for students at all grade levels. So teachers need to have researched the app well enough to know if it will be appropriate for the students at that grade level.</a:t>
            </a:r>
          </a:p>
          <a:p>
            <a:pPr marL="228600" indent="-228600">
              <a:buAutoNum type="arabicPeriod"/>
            </a:pPr>
            <a:r>
              <a:rPr lang="en-US" baseline="0" dirty="0" smtClean="0"/>
              <a:t>Learning outcomes should always be the first thing addressed when deciding to include technology in instruction.</a:t>
            </a:r>
          </a:p>
          <a:p>
            <a:pPr marL="228600" indent="-228600">
              <a:buAutoNum type="arabicPeriod"/>
            </a:pPr>
            <a:r>
              <a:rPr lang="en-US" baseline="0" dirty="0" smtClean="0"/>
              <a:t>Remember the assignment, not the tool or device decides the level of rigor.</a:t>
            </a:r>
          </a:p>
          <a:p>
            <a:pPr marL="228600" indent="-228600">
              <a:buAutoNum type="arabicPeriod"/>
            </a:pPr>
            <a:r>
              <a:rPr lang="en-US" baseline="0" dirty="0" smtClean="0"/>
              <a:t>Before including technology in a lesson, know how the learning outcome will be assessed. Will students be assessed on the outcome of the product created from using technology? Make sure you have a rubric for it!</a:t>
            </a:r>
          </a:p>
          <a:p>
            <a:pPr marL="228600" indent="-228600">
              <a:buAutoNum type="arabicPeriod"/>
            </a:pPr>
            <a:endParaRPr lang="en-US" baseline="0" dirty="0" smtClean="0"/>
          </a:p>
          <a:p>
            <a:pPr marL="0" indent="0">
              <a:buNone/>
            </a:pPr>
            <a:r>
              <a:rPr lang="en-US" baseline="0" dirty="0" smtClean="0"/>
              <a:t>This correlates directly to the pre/post assessment and implementation activity at the end of each chunk.</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103</a:t>
            </a:fld>
            <a:endParaRPr lang="en-US"/>
          </a:p>
        </p:txBody>
      </p:sp>
    </p:spTree>
    <p:extLst>
      <p:ext uri="{BB962C8B-B14F-4D97-AF65-F5344CB8AC3E}">
        <p14:creationId xmlns:p14="http://schemas.microsoft.com/office/powerpoint/2010/main" val="3126112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 participants to brainstorm at tables:</a:t>
            </a:r>
          </a:p>
          <a:p>
            <a:pPr marL="171450" indent="-171450">
              <a:buFont typeface="Arial" panose="020B0604020202020204" pitchFamily="34" charset="0"/>
              <a:buChar char="•"/>
            </a:pPr>
            <a:r>
              <a:rPr lang="en-US" baseline="0" dirty="0" smtClean="0"/>
              <a:t>How is rigor built in to the use of technology?</a:t>
            </a:r>
          </a:p>
          <a:p>
            <a:pPr marL="171450" indent="-171450">
              <a:buFont typeface="Arial" panose="020B0604020202020204" pitchFamily="34" charset="0"/>
              <a:buChar char="•"/>
            </a:pPr>
            <a:r>
              <a:rPr lang="en-US" baseline="0" dirty="0" smtClean="0"/>
              <a:t>Will the team create rubrics for technology usage?</a:t>
            </a:r>
          </a:p>
          <a:p>
            <a:pPr marL="171450" indent="-171450">
              <a:buFont typeface="Arial" panose="020B0604020202020204" pitchFamily="34" charset="0"/>
              <a:buChar char="•"/>
            </a:pPr>
            <a:r>
              <a:rPr lang="en-US" baseline="0" dirty="0" smtClean="0"/>
              <a:t>Who will ensure that these things are being done?</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104</a:t>
            </a:fld>
            <a:endParaRPr lang="en-US"/>
          </a:p>
        </p:txBody>
      </p:sp>
    </p:spTree>
    <p:extLst>
      <p:ext uri="{BB962C8B-B14F-4D97-AF65-F5344CB8AC3E}">
        <p14:creationId xmlns:p14="http://schemas.microsoft.com/office/powerpoint/2010/main" val="35722924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 participants to brainstorm at tables:</a:t>
            </a:r>
          </a:p>
          <a:p>
            <a:pPr marL="171450" indent="-171450">
              <a:buFont typeface="Arial" panose="020B0604020202020204" pitchFamily="34" charset="0"/>
              <a:buChar char="•"/>
            </a:pPr>
            <a:r>
              <a:rPr lang="en-US" baseline="0" dirty="0" smtClean="0"/>
              <a:t>How will we train our teachers on technology tools?</a:t>
            </a:r>
          </a:p>
          <a:p>
            <a:pPr marL="171450" indent="-171450">
              <a:buFont typeface="Arial" panose="020B0604020202020204" pitchFamily="34" charset="0"/>
              <a:buChar char="•"/>
            </a:pPr>
            <a:r>
              <a:rPr lang="en-US" baseline="0" dirty="0" smtClean="0"/>
              <a:t>Will the team become “experts” to assist teachers as problems arise? If not them, who? Maybe students.</a:t>
            </a:r>
          </a:p>
          <a:p>
            <a:pPr marL="171450" indent="-171450">
              <a:buFont typeface="Arial" panose="020B0604020202020204" pitchFamily="34" charset="0"/>
              <a:buChar char="•"/>
            </a:pPr>
            <a:r>
              <a:rPr lang="en-US" baseline="0" dirty="0" smtClean="0"/>
              <a:t>Who will ensure that these things are being done?</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105</a:t>
            </a:fld>
            <a:endParaRPr lang="en-US"/>
          </a:p>
        </p:txBody>
      </p:sp>
    </p:spTree>
    <p:extLst>
      <p:ext uri="{BB962C8B-B14F-4D97-AF65-F5344CB8AC3E}">
        <p14:creationId xmlns:p14="http://schemas.microsoft.com/office/powerpoint/2010/main" val="35722924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 participants to brainstorm at tables:</a:t>
            </a:r>
          </a:p>
          <a:p>
            <a:pPr marL="171450" indent="-171450">
              <a:buFont typeface="Arial" panose="020B0604020202020204" pitchFamily="34" charset="0"/>
              <a:buChar char="•"/>
            </a:pPr>
            <a:r>
              <a:rPr lang="en-US" baseline="0" dirty="0" smtClean="0"/>
              <a:t>How will teachers assess if the tech tool used is effective? Will there be some sort of checklist?</a:t>
            </a:r>
          </a:p>
          <a:p>
            <a:pPr marL="171450" indent="-171450">
              <a:buFont typeface="Arial" panose="020B0604020202020204" pitchFamily="34" charset="0"/>
              <a:buChar char="•"/>
            </a:pPr>
            <a:r>
              <a:rPr lang="en-US" baseline="0" dirty="0" smtClean="0"/>
              <a:t>What indicators will help teachers identify struggling students?</a:t>
            </a:r>
          </a:p>
          <a:p>
            <a:pPr marL="171450" indent="-171450">
              <a:buFont typeface="Arial" panose="020B0604020202020204" pitchFamily="34" charset="0"/>
              <a:buChar char="•"/>
            </a:pPr>
            <a:r>
              <a:rPr lang="en-US" baseline="0" dirty="0" smtClean="0"/>
              <a:t>How can teachers alter expectations for using the tech tool for struggling students (without ditching the tool or lowering the rigor)?</a:t>
            </a:r>
          </a:p>
          <a:p>
            <a:pPr marL="171450" indent="-171450">
              <a:buFont typeface="Arial" panose="020B0604020202020204" pitchFamily="34" charset="0"/>
              <a:buChar char="•"/>
            </a:pPr>
            <a:r>
              <a:rPr lang="en-US" baseline="0" dirty="0" smtClean="0"/>
              <a:t>Who will ensure that these things are being done?</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106</a:t>
            </a:fld>
            <a:endParaRPr lang="en-US"/>
          </a:p>
        </p:txBody>
      </p:sp>
    </p:spTree>
    <p:extLst>
      <p:ext uri="{BB962C8B-B14F-4D97-AF65-F5344CB8AC3E}">
        <p14:creationId xmlns:p14="http://schemas.microsoft.com/office/powerpoint/2010/main" val="35722924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Practice Profile with participants.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107</a:t>
            </a:fld>
            <a:endParaRPr lang="en-US"/>
          </a:p>
        </p:txBody>
      </p:sp>
    </p:spTree>
    <p:extLst>
      <p:ext uri="{BB962C8B-B14F-4D97-AF65-F5344CB8AC3E}">
        <p14:creationId xmlns:p14="http://schemas.microsoft.com/office/powerpoint/2010/main" val="3348611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Fidelity Checklist with participants.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108</a:t>
            </a:fld>
            <a:endParaRPr lang="en-US"/>
          </a:p>
        </p:txBody>
      </p:sp>
    </p:spTree>
    <p:extLst>
      <p:ext uri="{BB962C8B-B14F-4D97-AF65-F5344CB8AC3E}">
        <p14:creationId xmlns:p14="http://schemas.microsoft.com/office/powerpoint/2010/main" val="6666227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dirty="0" smtClean="0"/>
              <a:t>“The fear of change happens because adults often get anxiety when a change is made.  This needs to be addressed so teachers are comfortable using technology in their classrooms.  </a:t>
            </a:r>
          </a:p>
          <a:p>
            <a:pPr marL="171450" indent="-171450">
              <a:buFont typeface="Arial" panose="020B0604020202020204" pitchFamily="34" charset="0"/>
              <a:buChar char="•"/>
            </a:pPr>
            <a:r>
              <a:rPr lang="en-US" dirty="0" smtClean="0"/>
              <a:t>Training is important so teachers understand the technology their using in their classrooms.  We don’t ask teachers to teach subjects their not qualified to teach, so why ask them to use technology without first training them?  </a:t>
            </a:r>
          </a:p>
          <a:p>
            <a:pPr marL="171450" indent="-171450">
              <a:buFont typeface="Arial" panose="020B0604020202020204" pitchFamily="34" charset="0"/>
              <a:buChar char="•"/>
            </a:pPr>
            <a:r>
              <a:rPr lang="en-US" dirty="0" smtClean="0"/>
              <a:t>The more a teacher used technology for personal use, the more comfortable she/he becomes with that technology and the more proficient in its use.  </a:t>
            </a:r>
          </a:p>
          <a:p>
            <a:pPr marL="171450" indent="-171450">
              <a:buFont typeface="Arial" panose="020B0604020202020204" pitchFamily="34" charset="0"/>
              <a:buChar char="•"/>
            </a:pPr>
            <a:r>
              <a:rPr lang="en-US" dirty="0" smtClean="0"/>
              <a:t>Teaching models provide teachers with examples on how to use the different technologies in their classrooms, so the technology is used to its full potential.  </a:t>
            </a:r>
          </a:p>
          <a:p>
            <a:pPr marL="171450" indent="-171450">
              <a:buFont typeface="Arial" panose="020B0604020202020204" pitchFamily="34" charset="0"/>
              <a:buChar char="•"/>
            </a:pPr>
            <a:r>
              <a:rPr lang="en-US" dirty="0" smtClean="0"/>
              <a:t>Learning</a:t>
            </a:r>
            <a:r>
              <a:rPr lang="en-US" baseline="0" dirty="0" smtClean="0"/>
              <a:t> should drive the use of technology, plain and simple</a:t>
            </a:r>
            <a:r>
              <a:rPr lang="en-US" dirty="0" smtClean="0"/>
              <a:t>.  </a:t>
            </a:r>
          </a:p>
          <a:p>
            <a:pPr marL="171450" indent="-171450">
              <a:buFont typeface="Arial" panose="020B0604020202020204" pitchFamily="34" charset="0"/>
              <a:buChar char="•"/>
            </a:pPr>
            <a:r>
              <a:rPr lang="en-US" dirty="0" smtClean="0"/>
              <a:t>The classroom’s climate and the motivation students have for using technology play a big part in students’ use of different technologies in the classroom.  If a teacher is comfortable with the technology, then the classroom will be more technology savvy and students will be more apt to try new things.  Teachers need to feel comfortable trying new things without the risk of being penalized for failure.</a:t>
            </a:r>
          </a:p>
          <a:p>
            <a:pPr marL="171450" indent="-171450">
              <a:buFont typeface="Arial" panose="020B0604020202020204" pitchFamily="34" charset="0"/>
              <a:buChar char="•"/>
            </a:pPr>
            <a:r>
              <a:rPr lang="en-US" dirty="0" smtClean="0"/>
              <a:t>Support is also important not just for students but for teachers, too.  Teachers need ongoing training in the up and coming technologies available and for new ways to use the technology they have.”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http://technoblogeduu564.blogspot.com/2010/12/integrating-technology-into-classroom.html?m=1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109</a:t>
            </a:fld>
            <a:endParaRPr lang="en-US"/>
          </a:p>
        </p:txBody>
      </p:sp>
    </p:spTree>
    <p:extLst>
      <p:ext uri="{BB962C8B-B14F-4D97-AF65-F5344CB8AC3E}">
        <p14:creationId xmlns:p14="http://schemas.microsoft.com/office/powerpoint/2010/main" val="156729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a:t>
            </a:fld>
            <a:endParaRPr lang="en-US"/>
          </a:p>
        </p:txBody>
      </p:sp>
    </p:spTree>
    <p:extLst>
      <p:ext uri="{BB962C8B-B14F-4D97-AF65-F5344CB8AC3E}">
        <p14:creationId xmlns:p14="http://schemas.microsoft.com/office/powerpoint/2010/main" val="9230382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Participants to the Tech Tools Crosswalk Hand</a:t>
            </a:r>
            <a:r>
              <a:rPr lang="en-US" baseline="0" dirty="0" smtClean="0"/>
              <a:t> out– This should be printed on 11x17 or legal sized paper. Show participants how the tech tools learned in any of the sessions may align with other CW Learning Packages. Some tools may align to more learning packages than others, so as a next step, they may want to consider which tools are the most efficient as they look to further their learning.</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110</a:t>
            </a:fld>
            <a:endParaRPr lang="en-US"/>
          </a:p>
        </p:txBody>
      </p:sp>
    </p:spTree>
    <p:extLst>
      <p:ext uri="{BB962C8B-B14F-4D97-AF65-F5344CB8AC3E}">
        <p14:creationId xmlns:p14="http://schemas.microsoft.com/office/powerpoint/2010/main" val="9786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the Next Steps template.  Example</a:t>
            </a:r>
            <a:r>
              <a:rPr lang="en-US" baseline="0" dirty="0" smtClean="0"/>
              <a:t> is included in the learning package materials.</a:t>
            </a:r>
            <a:endParaRPr lang="en-US" dirty="0"/>
          </a:p>
        </p:txBody>
      </p:sp>
      <p:sp>
        <p:nvSpPr>
          <p:cNvPr id="4" name="Slide Number Placeholder 3"/>
          <p:cNvSpPr>
            <a:spLocks noGrp="1"/>
          </p:cNvSpPr>
          <p:nvPr>
            <p:ph type="sldNum" sz="quarter" idx="10"/>
          </p:nvPr>
        </p:nvSpPr>
        <p:spPr/>
        <p:txBody>
          <a:bodyPr/>
          <a:lstStyle/>
          <a:p>
            <a:fld id="{7DBCE8C7-69BA-4ED6-B5AC-B6B8CF909519}" type="slidenum">
              <a:rPr lang="en-US" smtClean="0"/>
              <a:pPr/>
              <a:t>111</a:t>
            </a:fld>
            <a:endParaRPr lang="en-US"/>
          </a:p>
        </p:txBody>
      </p:sp>
    </p:spTree>
    <p:extLst>
      <p:ext uri="{BB962C8B-B14F-4D97-AF65-F5344CB8AC3E}">
        <p14:creationId xmlns:p14="http://schemas.microsoft.com/office/powerpoint/2010/main" val="5802767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a link to a Google Form for the pre/post assessment. Making the pre/post online enhances the “technology” aspect of the package. The presenter would need to create their own Form since this links to Stephanie </a:t>
            </a:r>
            <a:r>
              <a:rPr lang="en-US" baseline="0" dirty="0" err="1" smtClean="0"/>
              <a:t>Kuper’s</a:t>
            </a:r>
            <a:r>
              <a:rPr lang="en-US" baseline="0" dirty="0" smtClean="0"/>
              <a:t> Google Drive. If the presenter is unable to create a form for the pre/post assessment, it is available in the module handouts.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112</a:t>
            </a:fld>
            <a:endParaRPr lang="en-US"/>
          </a:p>
        </p:txBody>
      </p:sp>
    </p:spTree>
    <p:extLst>
      <p:ext uri="{BB962C8B-B14F-4D97-AF65-F5344CB8AC3E}">
        <p14:creationId xmlns:p14="http://schemas.microsoft.com/office/powerpoint/2010/main" val="39241571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113</a:t>
            </a:fld>
            <a:endParaRPr lang="en-US"/>
          </a:p>
        </p:txBody>
      </p:sp>
    </p:spTree>
    <p:extLst>
      <p:ext uri="{BB962C8B-B14F-4D97-AF65-F5344CB8AC3E}">
        <p14:creationId xmlns:p14="http://schemas.microsoft.com/office/powerpoint/2010/main" val="28422362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114</a:t>
            </a:fld>
            <a:endParaRPr lang="en-US"/>
          </a:p>
        </p:txBody>
      </p:sp>
    </p:spTree>
    <p:extLst>
      <p:ext uri="{BB962C8B-B14F-4D97-AF65-F5344CB8AC3E}">
        <p14:creationId xmlns:p14="http://schemas.microsoft.com/office/powerpoint/2010/main" val="4375048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115</a:t>
            </a:fld>
            <a:endParaRPr lang="en-US"/>
          </a:p>
        </p:txBody>
      </p:sp>
    </p:spTree>
    <p:extLst>
      <p:ext uri="{BB962C8B-B14F-4D97-AF65-F5344CB8AC3E}">
        <p14:creationId xmlns:p14="http://schemas.microsoft.com/office/powerpoint/2010/main" val="383276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three outcomes are the focus of all chunks.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12</a:t>
            </a:fld>
            <a:endParaRPr lang="en-US"/>
          </a:p>
        </p:txBody>
      </p:sp>
    </p:spTree>
    <p:extLst>
      <p:ext uri="{BB962C8B-B14F-4D97-AF65-F5344CB8AC3E}">
        <p14:creationId xmlns:p14="http://schemas.microsoft.com/office/powerpoint/2010/main" val="3916975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that many of the standards</a:t>
            </a:r>
            <a:r>
              <a:rPr lang="en-US" baseline="0" dirty="0" smtClean="0"/>
              <a:t> can apply to different chunks throughout this learning package. Student engagement, lessons for diverse learners, enhancing student learning, differentiating instruction apply to most technology use, while “setting student goals” applies more to the ACL chunk, and Standard 7 applies more to the CFA chunk.</a:t>
            </a:r>
            <a:endParaRPr lang="en-US"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Missouri Department of Elementary</a:t>
            </a:r>
            <a:r>
              <a:rPr lang="en-US" baseline="0" dirty="0" smtClean="0"/>
              <a:t> and Secondary Education (2013). Missouri teacher standards: Missouri’s educator evaluation system. Retrieved from </a:t>
            </a:r>
            <a:r>
              <a:rPr lang="en-US" dirty="0" smtClean="0"/>
              <a:t>https://dese.mo.gov/sites/default/files/TeacherStandards.pdf.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More detailed information about the Missouri Teacher Standards can be found at:</a:t>
            </a:r>
          </a:p>
          <a:p>
            <a:r>
              <a:rPr lang="en-US" dirty="0" smtClean="0"/>
              <a:t>https://dese.mo.gov/educator-quality/educator-effectiveness/educator-standards/teacher-standards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13</a:t>
            </a:fld>
            <a:endParaRPr lang="en-US"/>
          </a:p>
        </p:txBody>
      </p:sp>
    </p:spTree>
    <p:extLst>
      <p:ext uri="{BB962C8B-B14F-4D97-AF65-F5344CB8AC3E}">
        <p14:creationId xmlns:p14="http://schemas.microsoft.com/office/powerpoint/2010/main" val="3593105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a:t>
            </a:r>
            <a:r>
              <a:rPr lang="en-US" baseline="0" dirty="0" smtClean="0"/>
              <a:t> know it should happen, but why and how aren’t as easily answered. </a:t>
            </a:r>
          </a:p>
          <a:p>
            <a:endParaRPr lang="en-US" baseline="0" dirty="0" smtClean="0"/>
          </a:p>
          <a:p>
            <a:r>
              <a:rPr lang="en-US" baseline="0" dirty="0" smtClean="0"/>
              <a:t>“As a teacher who had 12 iPads in thrown at me one year to use in my classroom, I wasn’t told why iPads were the device of choice or even how to integrate it. So they sat unused for half the year until I started learning about the iPad on my own. All I needed to know what why and how- hopefully we will help answer those questions.”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14</a:t>
            </a:fld>
            <a:endParaRPr lang="en-US"/>
          </a:p>
        </p:txBody>
      </p:sp>
    </p:spTree>
    <p:extLst>
      <p:ext uri="{BB962C8B-B14F-4D97-AF65-F5344CB8AC3E}">
        <p14:creationId xmlns:p14="http://schemas.microsoft.com/office/powerpoint/2010/main" val="93339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“why”- fairly comprehensive list that highlights reasons to integrate technology. **Time</a:t>
            </a:r>
            <a:r>
              <a:rPr lang="en-US" baseline="0" dirty="0" smtClean="0"/>
              <a:t> permitting, ask participants to add any other reasons they can think of to todaysmeet.com. </a:t>
            </a:r>
          </a:p>
          <a:p>
            <a:endParaRPr lang="en-US" baseline="0" dirty="0" smtClean="0"/>
          </a:p>
          <a:p>
            <a:r>
              <a:rPr lang="en-US" baseline="0" dirty="0" smtClean="0"/>
              <a:t>This list links directly to the pre-reading article by Marge Scherer. </a:t>
            </a:r>
            <a:endParaRPr lang="en-US" dirty="0" smtClean="0"/>
          </a:p>
          <a:p>
            <a:endParaRPr lang="en-US" dirty="0" smtClean="0"/>
          </a:p>
          <a:p>
            <a:r>
              <a:rPr lang="en-US" dirty="0" smtClean="0"/>
              <a:t>http://www.glencoe.com/sec/teachingtoday/subject/tech_integration.phtml</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15</a:t>
            </a:fld>
            <a:endParaRPr lang="en-US"/>
          </a:p>
        </p:txBody>
      </p:sp>
    </p:spTree>
    <p:extLst>
      <p:ext uri="{BB962C8B-B14F-4D97-AF65-F5344CB8AC3E}">
        <p14:creationId xmlns:p14="http://schemas.microsoft.com/office/powerpoint/2010/main" val="390260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“Facilitates learning and activities that couldn’t occur</a:t>
            </a:r>
            <a:r>
              <a:rPr lang="en-US" baseline="0" dirty="0" smtClean="0"/>
              <a:t> without technology”- this was one of the questions on the pre-assessment. </a:t>
            </a:r>
          </a:p>
          <a:p>
            <a:r>
              <a:rPr lang="en-US" baseline="0" dirty="0" smtClean="0"/>
              <a:t>Highlight: “Blended learning environments are more effective than either online or face-to-face alone.”- this was also on the pre-assessment. </a:t>
            </a:r>
            <a:endParaRPr lang="en-US" dirty="0" smtClean="0"/>
          </a:p>
          <a:p>
            <a:endParaRPr lang="en-US" dirty="0" smtClean="0"/>
          </a:p>
          <a:p>
            <a:r>
              <a:rPr lang="en-US" dirty="0" smtClean="0"/>
              <a:t>Handbook of Research on Educational Communications and Technology: A Project of the Association for Educational Communications and Technology. David </a:t>
            </a:r>
            <a:r>
              <a:rPr lang="en-US" dirty="0" err="1" smtClean="0"/>
              <a:t>Jonassen</a:t>
            </a:r>
            <a:r>
              <a:rPr lang="en-US" dirty="0" smtClean="0"/>
              <a:t>, et al. First Published in 2008.</a:t>
            </a:r>
          </a:p>
          <a:p>
            <a:endParaRPr lang="en-US" dirty="0" smtClean="0"/>
          </a:p>
          <a:p>
            <a:r>
              <a:rPr lang="en-US" dirty="0" smtClean="0"/>
              <a:t>Reference:</a:t>
            </a:r>
            <a:r>
              <a:rPr lang="en-US" baseline="0" dirty="0" smtClean="0"/>
              <a:t> </a:t>
            </a:r>
            <a:r>
              <a:rPr lang="en-US" dirty="0" smtClean="0"/>
              <a:t>U.S. Department of Education, Office of Planning, Evaluation, and Policy Development (2010). Evaluation of evidence-based practices in online learning:</a:t>
            </a:r>
            <a:r>
              <a:rPr lang="en-US" baseline="0" dirty="0" smtClean="0"/>
              <a:t> A meta-analysis and review of online learning studies. Washington, D.C. Retrieved from</a:t>
            </a:r>
            <a:r>
              <a:rPr lang="en-US" dirty="0" smtClean="0"/>
              <a:t> http://www2.ed.gov/rschstat/eval/tech/evidence-based-practices/finalreport.pdf</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16</a:t>
            </a:fld>
            <a:endParaRPr lang="en-US"/>
          </a:p>
        </p:txBody>
      </p:sp>
    </p:spTree>
    <p:extLst>
      <p:ext uri="{BB962C8B-B14F-4D97-AF65-F5344CB8AC3E}">
        <p14:creationId xmlns:p14="http://schemas.microsoft.com/office/powerpoint/2010/main" val="412023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a:t>
            </a:r>
            <a:r>
              <a:rPr lang="en-US" baseline="0" dirty="0" smtClean="0"/>
              <a:t> to read silently. Highlight that this is a quote from 2002- but is it still relevant? ABSOLUTELY! This is what the Collaborative Work Project is all about- helping to close the gap with our SWD. This is one consideration we should always think about when beginning to implement any new tool: How am I going to accommodate this for my struggling learners and how am I going to help them if they struggle with the tool?– This relates directly to on of the pre-assessment questions.</a:t>
            </a:r>
            <a:endParaRPr lang="en-US" dirty="0" smtClean="0"/>
          </a:p>
          <a:p>
            <a:endParaRPr lang="en-US" dirty="0" smtClean="0"/>
          </a:p>
          <a:p>
            <a:r>
              <a:rPr lang="en-US" dirty="0" smtClean="0"/>
              <a:t>Using Technology with Classroom Instruction that Works, pg. 169</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17</a:t>
            </a:fld>
            <a:endParaRPr lang="en-US"/>
          </a:p>
        </p:txBody>
      </p:sp>
    </p:spTree>
    <p:extLst>
      <p:ext uri="{BB962C8B-B14F-4D97-AF65-F5344CB8AC3E}">
        <p14:creationId xmlns:p14="http://schemas.microsoft.com/office/powerpoint/2010/main" val="36741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US" dirty="0" smtClean="0"/>
              <a:t>We should always clearly define our objectives with any lesson, but especially with technology. Kids need to understand WHY they are using these tools- they aren’t toys for playing games, they are tools for learning.</a:t>
            </a:r>
          </a:p>
          <a:p>
            <a:pPr marL="171450" indent="-171450">
              <a:buFont typeface="Arial" panose="020B0604020202020204" pitchFamily="34" charset="0"/>
              <a:buChar char="•"/>
            </a:pPr>
            <a:r>
              <a:rPr lang="en-US" dirty="0" smtClean="0"/>
              <a:t>Always align lessons with content</a:t>
            </a:r>
            <a:r>
              <a:rPr lang="en-US" baseline="0" dirty="0" smtClean="0"/>
              <a:t> standards</a:t>
            </a:r>
          </a:p>
          <a:p>
            <a:pPr marL="171450" indent="-171450">
              <a:buFont typeface="Arial" panose="020B0604020202020204" pitchFamily="34" charset="0"/>
              <a:buChar char="•"/>
            </a:pPr>
            <a:r>
              <a:rPr lang="en-US" baseline="0" dirty="0" smtClean="0"/>
              <a:t>Always decide how the objective will be assessed- is the technology tool the assessment or do you need a scoring guide or rubric prepared to assess the end result. ALSO Share the assessment method with students so they know the expectations. (This relates to on of the pre-assessment questions)</a:t>
            </a:r>
          </a:p>
          <a:p>
            <a:pPr marL="171450" indent="-171450">
              <a:buFont typeface="Arial" panose="020B0604020202020204" pitchFamily="34" charset="0"/>
              <a:buChar char="•"/>
            </a:pPr>
            <a:r>
              <a:rPr lang="en-US" baseline="0" dirty="0" smtClean="0"/>
              <a:t>Familiarize yourself with technology. Teachers do NOT have to know every think about a tool they are using. They need to know the BASICS! Be able to show students an example, give a brief tutorial, and be able to problem-solve if students are struggling (these three points are on the pre-assessment). Kids are going to show teachers new cool tricks, no matter how big of an expert you may think you are. </a:t>
            </a:r>
          </a:p>
          <a:p>
            <a:pPr marL="171450" indent="-171450">
              <a:buFont typeface="Arial" panose="020B0604020202020204" pitchFamily="34" charset="0"/>
              <a:buChar char="•"/>
            </a:pPr>
            <a:r>
              <a:rPr lang="en-US" baseline="0" dirty="0" smtClean="0"/>
              <a:t>Always be prepared with a back-up plan. Why? What if the school’s server is down? What if it is storming outside? What if it is testing time and teacher’s need to be off the bandwidth? What if the tool is a total flop? – don’t scratch technology altogether, maybe just try a different tool (For example change Google Forms for </a:t>
            </a:r>
            <a:r>
              <a:rPr lang="en-US" baseline="0" dirty="0" err="1" smtClean="0"/>
              <a:t>Socrative</a:t>
            </a:r>
            <a:r>
              <a:rPr lang="en-US" baseline="0" dirty="0" smtClean="0"/>
              <a:t> that might be a littles easier for students to navigate.)</a:t>
            </a:r>
          </a:p>
          <a:p>
            <a:pPr marL="171450" indent="-171450">
              <a:buFont typeface="Arial" panose="020B0604020202020204" pitchFamily="34" charset="0"/>
              <a:buChar char="•"/>
            </a:pPr>
            <a:endParaRPr lang="en-US" dirty="0" smtClean="0"/>
          </a:p>
          <a:p>
            <a:r>
              <a:rPr lang="en-US" dirty="0" smtClean="0"/>
              <a:t>This slide “Lesson Guidelines” is</a:t>
            </a:r>
            <a:r>
              <a:rPr lang="en-US" baseline="0" dirty="0" smtClean="0"/>
              <a:t> somewhat of a reference to the first Technology Learning Package “Using Technology in Classroom Instruction” which discusses how to plan lessons to include technology, technology standards, etc. For more information on lesson planning, please refer to that learning package. It is by no means a “prerequisite” for this presenting this learning package.</a:t>
            </a:r>
            <a:endParaRPr lang="en-US" dirty="0" smtClean="0"/>
          </a:p>
          <a:p>
            <a:r>
              <a:rPr lang="en-US" dirty="0" smtClean="0"/>
              <a:t>This article was contributed by Elizabeth Melville, an eLearning consultant and editor of Teaching Today. http://www.glencoe.com/sec/teachingtoday/subject/tech_integration.phtml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18</a:t>
            </a:fld>
            <a:endParaRPr lang="en-US"/>
          </a:p>
        </p:txBody>
      </p:sp>
    </p:spTree>
    <p:extLst>
      <p:ext uri="{BB962C8B-B14F-4D97-AF65-F5344CB8AC3E}">
        <p14:creationId xmlns:p14="http://schemas.microsoft.com/office/powerpoint/2010/main" val="3215663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Practice Profile with participants.</a:t>
            </a:r>
          </a:p>
          <a:p>
            <a:r>
              <a:rPr lang="en-US" baseline="0" dirty="0" smtClean="0"/>
              <a:t>Essential Function 1,2, 3 were all discussed in the notes on slide 16 and will be addressed in each of the “chunks” throughout the package.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19</a:t>
            </a:fld>
            <a:endParaRPr lang="en-US"/>
          </a:p>
        </p:txBody>
      </p:sp>
    </p:spTree>
    <p:extLst>
      <p:ext uri="{BB962C8B-B14F-4D97-AF65-F5344CB8AC3E}">
        <p14:creationId xmlns:p14="http://schemas.microsoft.com/office/powerpoint/2010/main" val="33486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a:t>
            </a:fld>
            <a:endParaRPr lang="en-US"/>
          </a:p>
        </p:txBody>
      </p:sp>
    </p:spTree>
    <p:extLst>
      <p:ext uri="{BB962C8B-B14F-4D97-AF65-F5344CB8AC3E}">
        <p14:creationId xmlns:p14="http://schemas.microsoft.com/office/powerpoint/2010/main" val="294211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Fidelity Checklist with participants. </a:t>
            </a:r>
          </a:p>
          <a:p>
            <a:r>
              <a:rPr lang="en-US" dirty="0" smtClean="0"/>
              <a:t>This alights hand-in-hand with the</a:t>
            </a:r>
            <a:r>
              <a:rPr lang="en-US" baseline="0" dirty="0" smtClean="0"/>
              <a:t> practice profile and notes from slide 16.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20</a:t>
            </a:fld>
            <a:endParaRPr lang="en-US"/>
          </a:p>
        </p:txBody>
      </p:sp>
    </p:spTree>
    <p:extLst>
      <p:ext uri="{BB962C8B-B14F-4D97-AF65-F5344CB8AC3E}">
        <p14:creationId xmlns:p14="http://schemas.microsoft.com/office/powerpoint/2010/main" val="666622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assessment, participants will need a</a:t>
            </a:r>
            <a:r>
              <a:rPr lang="en-US" baseline="0" dirty="0" smtClean="0"/>
              <a:t> Google Account. Most of this section utilizes Google Forms. Participants should also be encouraged to bring at least one assessment to use during this section of the training.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21</a:t>
            </a:fld>
            <a:endParaRPr lang="en-US"/>
          </a:p>
        </p:txBody>
      </p:sp>
    </p:spTree>
    <p:extLst>
      <p:ext uri="{BB962C8B-B14F-4D97-AF65-F5344CB8AC3E}">
        <p14:creationId xmlns:p14="http://schemas.microsoft.com/office/powerpoint/2010/main" val="2070863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Tools/Website in this chunk</a:t>
            </a:r>
            <a:r>
              <a:rPr lang="en-US" baseline="0" dirty="0" smtClean="0"/>
              <a:t> include: </a:t>
            </a:r>
          </a:p>
          <a:p>
            <a:r>
              <a:rPr lang="en-US" baseline="0" dirty="0" smtClean="0"/>
              <a:t>OpenEd.com (need an account)</a:t>
            </a:r>
          </a:p>
          <a:p>
            <a:r>
              <a:rPr lang="en-US" baseline="0" dirty="0" smtClean="0"/>
              <a:t>Socrative.com/ </a:t>
            </a:r>
            <a:r>
              <a:rPr lang="en-US" baseline="0" dirty="0" err="1" smtClean="0"/>
              <a:t>Socrative</a:t>
            </a:r>
            <a:r>
              <a:rPr lang="en-US" baseline="0" dirty="0" smtClean="0"/>
              <a:t> App (need an account)</a:t>
            </a:r>
          </a:p>
          <a:p>
            <a:r>
              <a:rPr lang="en-US" baseline="0" dirty="0" smtClean="0"/>
              <a:t>Google Forms (need Google account)</a:t>
            </a:r>
          </a:p>
          <a:p>
            <a:endParaRPr lang="en-US" baseline="0" dirty="0" smtClean="0"/>
          </a:p>
          <a:p>
            <a:r>
              <a:rPr lang="en-US" baseline="0" dirty="0" smtClean="0"/>
              <a:t>All free tools and free accounts</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22</a:t>
            </a:fld>
            <a:endParaRPr lang="en-US"/>
          </a:p>
        </p:txBody>
      </p:sp>
    </p:spTree>
    <p:extLst>
      <p:ext uri="{BB962C8B-B14F-4D97-AF65-F5344CB8AC3E}">
        <p14:creationId xmlns:p14="http://schemas.microsoft.com/office/powerpoint/2010/main" val="254768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tool for teachers to use, not for students to use!</a:t>
            </a:r>
          </a:p>
          <a:p>
            <a:r>
              <a:rPr lang="en-US" dirty="0" smtClean="0"/>
              <a:t>Have participants</a:t>
            </a:r>
            <a:r>
              <a:rPr lang="en-US" baseline="0" dirty="0" smtClean="0"/>
              <a:t> navigate to opened.com and walk them through the basic features of the resource library. Since this is the CFA section, limit the content to searching for assessment items. </a:t>
            </a:r>
          </a:p>
          <a:p>
            <a:r>
              <a:rPr lang="en-US" baseline="0" dirty="0" smtClean="0"/>
              <a:t>To access content. Navigate to “resource library” on the top and then search by grade level, content area, standards, and resource type (videos or assessment). This is a huge library of free content for teachers to use. If the resource is marked “Premium” it is a paid resource. Look over one example of an assessment item in ELA, there is a reading passage and questions to go with. </a:t>
            </a:r>
          </a:p>
          <a:p>
            <a:r>
              <a:rPr lang="en-US" b="1" baseline="0" dirty="0" smtClean="0"/>
              <a:t>This tool helps teachers find and create CFAs.  The next tools shown help teachers assess </a:t>
            </a:r>
            <a:r>
              <a:rPr lang="en-US" b="1" baseline="0" smtClean="0"/>
              <a:t>CFAs digitally.</a:t>
            </a:r>
            <a:endParaRPr lang="en-US" b="1"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23</a:t>
            </a:fld>
            <a:endParaRPr lang="en-US"/>
          </a:p>
        </p:txBody>
      </p:sp>
    </p:spTree>
    <p:extLst>
      <p:ext uri="{BB962C8B-B14F-4D97-AF65-F5344CB8AC3E}">
        <p14:creationId xmlns:p14="http://schemas.microsoft.com/office/powerpoint/2010/main" val="207754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*This is a tool for students</a:t>
            </a:r>
            <a:r>
              <a:rPr lang="en-US" baseline="0" dirty="0" smtClean="0"/>
              <a:t> to take assessments. It can be taken on desktops, laptops, </a:t>
            </a:r>
            <a:r>
              <a:rPr lang="en-US" baseline="0" dirty="0" err="1" smtClean="0"/>
              <a:t>macbooks</a:t>
            </a:r>
            <a:r>
              <a:rPr lang="en-US" baseline="0" dirty="0" smtClean="0"/>
              <a:t>, iPads, phones, etc. It works best in a 1:1 setting, but can be adapted for classrooms with limited devices. For example, </a:t>
            </a:r>
            <a:r>
              <a:rPr lang="en-US" baseline="0" dirty="0" err="1" smtClean="0"/>
              <a:t>Socrative</a:t>
            </a:r>
            <a:r>
              <a:rPr lang="en-US" baseline="0" dirty="0" smtClean="0"/>
              <a:t> can be use as a “center” in the elementary classroom, or a “station” in the secondary classroom. It can also be used by putting one device with three or four students and ask them to discuss the questions and come to a consensus on the answer before entering the answer. </a:t>
            </a:r>
          </a:p>
          <a:p>
            <a:endParaRPr lang="en-US" baseline="0" dirty="0" smtClean="0"/>
          </a:p>
          <a:p>
            <a:r>
              <a:rPr lang="en-US" dirty="0" err="1" smtClean="0"/>
              <a:t>Socrative</a:t>
            </a:r>
            <a:r>
              <a:rPr lang="en-US" dirty="0" smtClean="0"/>
              <a:t> can be used at www.socrative.com or using the teacher/student apps on the iPad.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Presenters should create a basic </a:t>
            </a:r>
            <a:r>
              <a:rPr lang="en-US" dirty="0" err="1" smtClean="0"/>
              <a:t>socrative</a:t>
            </a:r>
            <a:r>
              <a:rPr lang="en-US" dirty="0" smtClean="0"/>
              <a:t> quiz to show as an example. Ask the participants to log in as “students” to experience what </a:t>
            </a:r>
            <a:r>
              <a:rPr lang="en-US" dirty="0" err="1" smtClean="0"/>
              <a:t>Socrative</a:t>
            </a:r>
            <a:r>
              <a:rPr lang="en-US" dirty="0" smtClean="0"/>
              <a:t> is like for students, while projecting the teacher dashboard. After</a:t>
            </a:r>
            <a:r>
              <a:rPr lang="en-US" baseline="0" dirty="0" smtClean="0"/>
              <a:t> participants take a “quick assessment” made up on the spot then do “start a quiz” for participants to take quiz, finally engage a brief discussion about the ease with which the “student” side of </a:t>
            </a:r>
            <a:r>
              <a:rPr lang="en-US" baseline="0" dirty="0" err="1" smtClean="0"/>
              <a:t>Socrative</a:t>
            </a:r>
            <a:r>
              <a:rPr lang="en-US" baseline="0" dirty="0" smtClean="0"/>
              <a:t> works. *</a:t>
            </a:r>
            <a:r>
              <a:rPr lang="en-US" b="1" baseline="0" dirty="0" smtClean="0"/>
              <a:t>Note: students get immediate feedback, which is important for all students, but especially SWD. </a:t>
            </a:r>
            <a:r>
              <a:rPr lang="en-US" dirty="0" smtClean="0"/>
              <a:t>Ask, “how easy is </a:t>
            </a:r>
            <a:r>
              <a:rPr lang="en-US" dirty="0" err="1" smtClean="0"/>
              <a:t>socrative</a:t>
            </a:r>
            <a:r>
              <a:rPr lang="en-US" dirty="0" smtClean="0"/>
              <a:t> to navigate</a:t>
            </a:r>
            <a:r>
              <a:rPr lang="en-US" baseline="0" dirty="0" smtClean="0"/>
              <a:t> on the “student” side?</a:t>
            </a:r>
            <a:endParaRPr lang="en-US" dirty="0" smtClean="0"/>
          </a:p>
          <a:p>
            <a:endParaRPr lang="en-US" b="1" baseline="0" dirty="0" smtClean="0"/>
          </a:p>
          <a:p>
            <a:endParaRPr lang="en-US" baseline="0" dirty="0" smtClean="0"/>
          </a:p>
          <a:p>
            <a:r>
              <a:rPr lang="en-US" baseline="0" dirty="0" smtClean="0"/>
              <a:t>As the presenter, click “finish quiz” and show participants the report that is generated by downloading the report and opening the Excel file that is automatically created for you. This file shows student answers, the questions that students struggled with the most, etc. This allows teachers to quickly assess the effectiveness of instruction, identify students for grouping, and quickly and easily complete the </a:t>
            </a:r>
            <a:r>
              <a:rPr lang="en-US" b="1" baseline="0" dirty="0" smtClean="0"/>
              <a:t>CFA Data form</a:t>
            </a:r>
            <a:r>
              <a:rPr lang="en-US" baseline="0" dirty="0" smtClean="0"/>
              <a:t>!</a:t>
            </a:r>
          </a:p>
          <a:p>
            <a:endParaRPr lang="en-US" baseline="0" dirty="0" smtClean="0"/>
          </a:p>
          <a:p>
            <a:r>
              <a:rPr lang="en-US" baseline="0" dirty="0" smtClean="0"/>
              <a:t>Then have participants to go back to Socrative.com and set up teacher accounts. Walk participants through the basic features on the dashboard “room name” can be changed under settings, user profile. The main four tiles: start quiz and quick quiz you showed then as they were students. Space race allows students to take the quiz but there is a “race” on the board- no student names, only colors (This can be chosen instead of “start quiz”.) And “exit ticket” is a standard couple of questions.</a:t>
            </a:r>
          </a:p>
          <a:p>
            <a:endParaRPr lang="en-US" baseline="0" dirty="0" smtClean="0"/>
          </a:p>
          <a:p>
            <a:r>
              <a:rPr lang="en-US" baseline="0" dirty="0" smtClean="0"/>
              <a:t>Under the tab at the top left side of the screen, click on “Manage quizzes”. The four tiles here are “create quiz”- show participants the ease with which teachers can create a quiz, move questions around, and trash questions. During this time, allow teachers to enter a few questions on their own devices. *</a:t>
            </a:r>
            <a:r>
              <a:rPr lang="en-US" i="1" baseline="0" dirty="0" smtClean="0"/>
              <a:t>Note: the CFA Learning Package has items on developing high-quality multiple choice items</a:t>
            </a:r>
            <a:r>
              <a:rPr lang="en-US" baseline="0" dirty="0" smtClean="0"/>
              <a:t>! Another tile is “import quiz” where they can import from another teacher or from an excel file. “My quizzes” allows you to see and edit the quizzes you have entered”. And “Reports” allows teachers to view reports from all assessments.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Ask, “how easy is </a:t>
            </a:r>
            <a:r>
              <a:rPr lang="en-US" dirty="0" err="1" smtClean="0"/>
              <a:t>socrative</a:t>
            </a:r>
            <a:r>
              <a:rPr lang="en-US" dirty="0" smtClean="0"/>
              <a:t> to navigate</a:t>
            </a:r>
            <a:r>
              <a:rPr lang="en-US" baseline="0" dirty="0" smtClean="0"/>
              <a:t> on the “teacher” side?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24</a:t>
            </a:fld>
            <a:endParaRPr lang="en-US"/>
          </a:p>
        </p:txBody>
      </p:sp>
    </p:spTree>
    <p:extLst>
      <p:ext uri="{BB962C8B-B14F-4D97-AF65-F5344CB8AC3E}">
        <p14:creationId xmlns:p14="http://schemas.microsoft.com/office/powerpoint/2010/main" val="1420830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Originally Google Forms was created as a “survey tool” but as educators, we can use it to collect data and use as formative or even summative assessments. </a:t>
            </a:r>
          </a:p>
          <a:p>
            <a:r>
              <a:rPr lang="en-US" dirty="0" smtClean="0"/>
              <a:t>*Note: students get immediate feedback, which is important for all students, but especially SWD.</a:t>
            </a:r>
          </a:p>
          <a:p>
            <a:r>
              <a:rPr lang="en-US" dirty="0" smtClean="0"/>
              <a:t>*Note:</a:t>
            </a:r>
            <a:r>
              <a:rPr lang="en-US" baseline="0" dirty="0" smtClean="0"/>
              <a:t> students can take responsibility for their own learning by seeing immediate results, which relates to the Assessment Capable Learner learning package. </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25</a:t>
            </a:fld>
            <a:endParaRPr lang="en-US"/>
          </a:p>
        </p:txBody>
      </p:sp>
    </p:spTree>
    <p:extLst>
      <p:ext uri="{BB962C8B-B14F-4D97-AF65-F5344CB8AC3E}">
        <p14:creationId xmlns:p14="http://schemas.microsoft.com/office/powerpoint/2010/main" val="328464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 form – or assessment- has been completed by students,</a:t>
            </a:r>
            <a:r>
              <a:rPr lang="en-US" baseline="0" dirty="0" smtClean="0"/>
              <a:t> Google automatically creates a spreadsheet with results of the form.</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26</a:t>
            </a:fld>
            <a:endParaRPr lang="en-US"/>
          </a:p>
        </p:txBody>
      </p:sp>
    </p:spTree>
    <p:extLst>
      <p:ext uri="{BB962C8B-B14F-4D97-AF65-F5344CB8AC3E}">
        <p14:creationId xmlns:p14="http://schemas.microsoft.com/office/powerpoint/2010/main" val="181114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When in the Google</a:t>
            </a:r>
            <a:r>
              <a:rPr lang="en-US" baseline="0" dirty="0" smtClean="0"/>
              <a:t> Form, you can access graphics by going to “summary of responses” in the form.</a:t>
            </a:r>
            <a:endParaRPr dirty="0"/>
          </a:p>
        </p:txBody>
      </p:sp>
    </p:spTree>
    <p:extLst>
      <p:ext uri="{BB962C8B-B14F-4D97-AF65-F5344CB8AC3E}">
        <p14:creationId xmlns:p14="http://schemas.microsoft.com/office/powerpoint/2010/main" val="2317361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These links/QR codes take the participants to an article</a:t>
            </a:r>
            <a:r>
              <a:rPr lang="en-US" baseline="0" dirty="0" smtClean="0"/>
              <a:t> to read and then an assessment on Google Forms. Participants to need to open TWO tabs on their browser and type in the links on each tab. The Google shortened URL is case sensitive!</a:t>
            </a:r>
          </a:p>
          <a:p>
            <a:pPr>
              <a:spcBef>
                <a:spcPts val="0"/>
              </a:spcBef>
              <a:buNone/>
            </a:pPr>
            <a:r>
              <a:rPr lang="en-US" baseline="0" dirty="0" smtClean="0"/>
              <a:t>After participants complete this process, discuss the need for students to practice testing online, and scrolling through reading passages online, and toggling back and forth across multiple tabs. This a skill that students need to be taught in the classroom. </a:t>
            </a:r>
          </a:p>
          <a:p>
            <a:pPr>
              <a:spcBef>
                <a:spcPts val="0"/>
              </a:spcBef>
              <a:buNone/>
            </a:pPr>
            <a:endParaRPr lang="en-US" baseline="0" dirty="0" smtClean="0"/>
          </a:p>
          <a:p>
            <a:pPr>
              <a:spcBef>
                <a:spcPts val="0"/>
              </a:spcBef>
              <a:buNone/>
            </a:pPr>
            <a:r>
              <a:rPr lang="en-US" baseline="0" dirty="0" smtClean="0"/>
              <a:t>Discuss: Google Forms works best in a 1:1 environment, but adaptions can always be made for classrooms with limited devices. If there is an iPad or Chromebook or laptop cart that teachers have access to for a day, that would work well too; likewise a computer lab. Otherwise, if there are just a few devices in the classroom, teachers can set the Form up on a computer for “center” work or a “station” for students to rotate to in order to complete their assessment. </a:t>
            </a:r>
            <a:endParaRPr dirty="0"/>
          </a:p>
        </p:txBody>
      </p:sp>
    </p:spTree>
    <p:extLst>
      <p:ext uri="{BB962C8B-B14F-4D97-AF65-F5344CB8AC3E}">
        <p14:creationId xmlns:p14="http://schemas.microsoft.com/office/powerpoint/2010/main" val="342719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Have</a:t>
            </a:r>
            <a:r>
              <a:rPr lang="en-US" baseline="0" dirty="0" smtClean="0"/>
              <a:t> participants open Google Drive, go to “Create” and select “form”. Walk participants through the basics of the building a form. </a:t>
            </a:r>
          </a:p>
          <a:p>
            <a:pPr>
              <a:spcBef>
                <a:spcPts val="0"/>
              </a:spcBef>
              <a:buNone/>
            </a:pPr>
            <a:r>
              <a:rPr lang="en-US" baseline="0" dirty="0" smtClean="0"/>
              <a:t>Start in the top left corner of the screen and work across and then down (like you are reading a book)- this is the best and easiest way to discuss a website. *Note: you don’t have to discuss what every button or menu will do, just focus on the basic tool bar, and the points listed.</a:t>
            </a:r>
          </a:p>
          <a:p>
            <a:pPr>
              <a:spcBef>
                <a:spcPts val="0"/>
              </a:spcBef>
              <a:buNone/>
            </a:pPr>
            <a:endParaRPr lang="en-US" baseline="0" dirty="0" smtClean="0"/>
          </a:p>
          <a:p>
            <a:pPr>
              <a:spcBef>
                <a:spcPts val="0"/>
              </a:spcBef>
              <a:buNone/>
            </a:pPr>
            <a:r>
              <a:rPr lang="en-US" baseline="0" dirty="0" smtClean="0"/>
              <a:t>As the presenter, create a form for your favorite movie with different question types, explaining as you go. Be sure to insert one video and a question about the video so participants can see that option.</a:t>
            </a:r>
          </a:p>
          <a:p>
            <a:pPr>
              <a:spcBef>
                <a:spcPts val="0"/>
              </a:spcBef>
              <a:buNone/>
            </a:pPr>
            <a:endParaRPr lang="en-US" baseline="0" dirty="0" smtClean="0"/>
          </a:p>
          <a:p>
            <a:pPr>
              <a:spcBef>
                <a:spcPts val="0"/>
              </a:spcBef>
              <a:buNone/>
            </a:pPr>
            <a:r>
              <a:rPr lang="en-US" baseline="0" dirty="0" smtClean="0"/>
              <a:t>For a quick refresher, visit a tutorial on Google Forms at: https://www.youtube.com/watch?v=8NNTGlwh11k – a “live tutorial” during the presentation is more helpful than watching a video tutorial with participants. </a:t>
            </a:r>
            <a:endParaRPr dirty="0"/>
          </a:p>
        </p:txBody>
      </p:sp>
    </p:spTree>
    <p:extLst>
      <p:ext uri="{BB962C8B-B14F-4D97-AF65-F5344CB8AC3E}">
        <p14:creationId xmlns:p14="http://schemas.microsoft.com/office/powerpoint/2010/main" val="410460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a:t>
            </a:fld>
            <a:endParaRPr lang="en-US"/>
          </a:p>
        </p:txBody>
      </p:sp>
    </p:spTree>
    <p:extLst>
      <p:ext uri="{BB962C8B-B14F-4D97-AF65-F5344CB8AC3E}">
        <p14:creationId xmlns:p14="http://schemas.microsoft.com/office/powerpoint/2010/main" val="2942115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Try to give participants around 15 minutes to create an assessment.</a:t>
            </a:r>
            <a:r>
              <a:rPr lang="en-US" baseline="0" dirty="0" smtClean="0"/>
              <a:t> As the presenter, judge how the participants are doing. They may need more or less time here.</a:t>
            </a:r>
          </a:p>
          <a:p>
            <a:pPr>
              <a:spcBef>
                <a:spcPts val="0"/>
              </a:spcBef>
              <a:buNone/>
            </a:pPr>
            <a:endParaRPr lang="en-US" baseline="0" dirty="0" smtClean="0"/>
          </a:p>
          <a:p>
            <a:pPr>
              <a:spcBef>
                <a:spcPts val="0"/>
              </a:spcBef>
              <a:buNone/>
            </a:pPr>
            <a:r>
              <a:rPr lang="en-US" baseline="0" dirty="0" smtClean="0"/>
              <a:t>Ideas for teachers to create a form: a student survey, an assessment they know will be coming up soon, or a fun assessment about their “favorite movie” if they can’t think of anything else. </a:t>
            </a:r>
            <a:endParaRPr dirty="0"/>
          </a:p>
        </p:txBody>
      </p:sp>
    </p:spTree>
    <p:extLst>
      <p:ext uri="{BB962C8B-B14F-4D97-AF65-F5344CB8AC3E}">
        <p14:creationId xmlns:p14="http://schemas.microsoft.com/office/powerpoint/2010/main" val="969270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document for</a:t>
            </a:r>
            <a:r>
              <a:rPr lang="en-US" baseline="0" dirty="0" smtClean="0"/>
              <a:t> implementation titled “Implementing Technology”. </a:t>
            </a:r>
            <a:r>
              <a:rPr lang="en-US" dirty="0" smtClean="0"/>
              <a:t>Allow participants some time to deepen this</a:t>
            </a:r>
            <a:r>
              <a:rPr lang="en-US" baseline="0" dirty="0" smtClean="0"/>
              <a:t> discussion and take notes. </a:t>
            </a:r>
          </a:p>
          <a:p>
            <a:r>
              <a:rPr lang="en-US" b="1" i="0" baseline="0" dirty="0" smtClean="0"/>
              <a:t>Note: This form is the last slide on each of the “chunks” in this learning package. It relates directly to the pre-assessment:</a:t>
            </a:r>
          </a:p>
          <a:p>
            <a:r>
              <a:rPr lang="en-US" i="0" baseline="0" dirty="0" smtClean="0"/>
              <a:t>Making accommodations for age/maturity of students, and consider how to use technology whether they are 1:1 with technology or have limited technology to use with students. Also, note that accommodations need to be identified for SWD and advanced level students- not necessarily grade-level since the tool is geared towards to middle-of-the-road students already. </a:t>
            </a:r>
            <a:endParaRPr lang="en-US" i="0"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31</a:t>
            </a:fld>
            <a:endParaRPr lang="en-US"/>
          </a:p>
        </p:txBody>
      </p:sp>
    </p:spTree>
    <p:extLst>
      <p:ext uri="{BB962C8B-B14F-4D97-AF65-F5344CB8AC3E}">
        <p14:creationId xmlns:p14="http://schemas.microsoft.com/office/powerpoint/2010/main" val="2955895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four effective learning practices can also be broken into separate sections based on participant needs. If a school is only implementing two of the practices, then only those two should be presented.</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32</a:t>
            </a:fld>
            <a:endParaRPr lang="en-US"/>
          </a:p>
        </p:txBody>
      </p:sp>
    </p:spTree>
    <p:extLst>
      <p:ext uri="{BB962C8B-B14F-4D97-AF65-F5344CB8AC3E}">
        <p14:creationId xmlns:p14="http://schemas.microsoft.com/office/powerpoint/2010/main" val="2433984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Hattie (</a:t>
            </a:r>
            <a:r>
              <a:rPr lang="en-US" b="0" u="sng" baseline="0" dirty="0" smtClean="0"/>
              <a:t>Visible Learning</a:t>
            </a:r>
            <a:r>
              <a:rPr lang="en-US" baseline="0" dirty="0" smtClean="0"/>
              <a:t>, p. 31) relates a caution:  “Students are very adept at knowing how to rate their performance.  If these ratings are too low, then such expectations of performance can set limits of what students see as attainable.  Hence, there is power in teachers setting more challenging goals, engaging students in the learning towards these goals, and giving students the confidence to set and attain their goals.  A student’s own predictions of their performance should not be the barriers to exceeding them, as they are for too many students.”</a:t>
            </a:r>
          </a:p>
          <a:p>
            <a:endParaRPr lang="en-US" baseline="0" dirty="0" smtClean="0"/>
          </a:p>
          <a:p>
            <a:r>
              <a:rPr lang="en-US" dirty="0"/>
              <a:t>Moss, C. &amp; </a:t>
            </a:r>
            <a:r>
              <a:rPr lang="en-US" dirty="0" err="1"/>
              <a:t>Brookhart</a:t>
            </a:r>
            <a:r>
              <a:rPr lang="en-US" dirty="0"/>
              <a:t>, S. (2012).  </a:t>
            </a:r>
            <a:r>
              <a:rPr lang="en-US" i="1" dirty="0"/>
              <a:t>Learning targets:  Helping students aim for understanding in today's lesson.  </a:t>
            </a:r>
            <a:r>
              <a:rPr lang="en-US" dirty="0"/>
              <a:t>Alexandria, VA:  ASCD.</a:t>
            </a:r>
          </a:p>
          <a:p>
            <a:r>
              <a:rPr lang="en-US" dirty="0"/>
              <a:t> </a:t>
            </a:r>
          </a:p>
          <a:p>
            <a:r>
              <a:rPr lang="en-US" dirty="0" err="1"/>
              <a:t>Chappuis</a:t>
            </a:r>
            <a:r>
              <a:rPr lang="en-US" dirty="0"/>
              <a:t>, J. (2009).  </a:t>
            </a:r>
            <a:r>
              <a:rPr lang="en-US" i="1" dirty="0"/>
              <a:t>Seven strategies of assessment for learning</a:t>
            </a:r>
            <a:r>
              <a:rPr lang="en-US" dirty="0"/>
              <a:t>. Boston, MA:  </a:t>
            </a:r>
            <a:r>
              <a:rPr lang="en-US" dirty="0" err="1"/>
              <a:t>Allyn</a:t>
            </a:r>
            <a:r>
              <a:rPr lang="en-US" dirty="0"/>
              <a:t> &amp; Bacon.</a:t>
            </a:r>
          </a:p>
          <a:p>
            <a:r>
              <a:rPr lang="en-US" dirty="0"/>
              <a:t> </a:t>
            </a:r>
          </a:p>
          <a:p>
            <a:r>
              <a:rPr lang="en-US" dirty="0"/>
              <a:t>Hattie, J.  (2012). </a:t>
            </a:r>
            <a:r>
              <a:rPr lang="en-US" i="1" dirty="0"/>
              <a:t>Visible learning for teachers:  Maximizing impact on learning</a:t>
            </a:r>
            <a:r>
              <a:rPr lang="en-US" dirty="0"/>
              <a:t>.  London, UK:  </a:t>
            </a:r>
            <a:r>
              <a:rPr lang="en-US" dirty="0" err="1"/>
              <a:t>Routledge</a:t>
            </a:r>
            <a:r>
              <a:rPr lang="en-US" dirty="0"/>
              <a:t>.</a:t>
            </a:r>
          </a:p>
          <a:p>
            <a:r>
              <a:rPr lang="en-US" b="1" dirty="0"/>
              <a:t> </a:t>
            </a:r>
            <a:endParaRPr lang="en-US" dirty="0"/>
          </a:p>
          <a:p>
            <a:r>
              <a:rPr lang="en-US" dirty="0" err="1"/>
              <a:t>Atkin</a:t>
            </a:r>
            <a:r>
              <a:rPr lang="en-US" dirty="0"/>
              <a:t>, J. M., Black, P., &amp; Coffey, J.  (2001). </a:t>
            </a:r>
            <a:r>
              <a:rPr lang="en-US" i="1" dirty="0"/>
              <a:t>Classroom assessment and the National Science Education Standards</a:t>
            </a:r>
            <a:r>
              <a:rPr lang="en-US" dirty="0"/>
              <a:t>. Washington, DC:  National Academy Press</a:t>
            </a:r>
            <a:r>
              <a:rPr lang="en-US" dirty="0" smtClean="0"/>
              <a:t>.</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33</a:t>
            </a:fld>
            <a:endParaRPr lang="en-US"/>
          </a:p>
        </p:txBody>
      </p:sp>
    </p:spTree>
    <p:extLst>
      <p:ext uri="{BB962C8B-B14F-4D97-AF65-F5344CB8AC3E}">
        <p14:creationId xmlns:p14="http://schemas.microsoft.com/office/powerpoint/2010/main" val="97358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used in this chunk:</a:t>
            </a:r>
          </a:p>
          <a:p>
            <a:r>
              <a:rPr lang="en-US" dirty="0" smtClean="0"/>
              <a:t>Excel</a:t>
            </a:r>
          </a:p>
          <a:p>
            <a:r>
              <a:rPr lang="en-US" dirty="0" smtClean="0"/>
              <a:t>Word</a:t>
            </a:r>
          </a:p>
          <a:p>
            <a:r>
              <a:rPr lang="en-US" dirty="0" smtClean="0"/>
              <a:t>Google Drive – need a free Google account</a:t>
            </a:r>
          </a:p>
          <a:p>
            <a:r>
              <a:rPr lang="en-US" dirty="0" smtClean="0"/>
              <a:t>Evernote website/app- need a free account</a:t>
            </a:r>
          </a:p>
          <a:p>
            <a:r>
              <a:rPr lang="en-US" dirty="0" err="1" smtClean="0"/>
              <a:t>LiveBinder</a:t>
            </a:r>
            <a:r>
              <a:rPr lang="en-US" dirty="0" smtClean="0"/>
              <a:t> website-need a free account</a:t>
            </a:r>
          </a:p>
          <a:p>
            <a:r>
              <a:rPr lang="en-US" dirty="0" smtClean="0"/>
              <a:t>Seesaw App- need a free account</a:t>
            </a:r>
          </a:p>
          <a:p>
            <a:r>
              <a:rPr lang="en-US" dirty="0" smtClean="0"/>
              <a:t>Three Ring website/app- need a free account</a:t>
            </a:r>
          </a:p>
          <a:p>
            <a:r>
              <a:rPr lang="en-US" dirty="0" err="1" smtClean="0"/>
              <a:t>Weebly</a:t>
            </a:r>
            <a:r>
              <a:rPr lang="en-US" dirty="0" smtClean="0"/>
              <a:t> website-</a:t>
            </a:r>
            <a:r>
              <a:rPr lang="en-US" baseline="0" dirty="0" smtClean="0"/>
              <a:t> need a free account</a:t>
            </a:r>
            <a:endParaRPr lang="en-US" dirty="0" smtClean="0"/>
          </a:p>
          <a:p>
            <a:endParaRPr lang="en-US" dirty="0" smtClean="0"/>
          </a:p>
          <a:p>
            <a:r>
              <a:rPr lang="en-US" dirty="0" smtClean="0"/>
              <a:t>Personality and Social</a:t>
            </a:r>
            <a:r>
              <a:rPr lang="en-US" baseline="0" dirty="0" smtClean="0"/>
              <a:t> Behavior Bulletin: 1995. </a:t>
            </a:r>
          </a:p>
          <a:p>
            <a:r>
              <a:rPr lang="en-US" dirty="0" smtClean="0"/>
              <a:t>Low Need Achievers' Performance:</a:t>
            </a:r>
            <a:r>
              <a:rPr lang="en-US" baseline="0" dirty="0" smtClean="0"/>
              <a:t> </a:t>
            </a:r>
            <a:r>
              <a:rPr lang="en-US" dirty="0" smtClean="0"/>
              <a:t>The Positive Impact of a Self-Determined Goal</a:t>
            </a:r>
          </a:p>
          <a:p>
            <a:r>
              <a:rPr lang="en-US" dirty="0" smtClean="0"/>
              <a:t>Harry L. </a:t>
            </a:r>
            <a:r>
              <a:rPr lang="en-US" dirty="0" err="1" smtClean="0"/>
              <a:t>Hom</a:t>
            </a:r>
            <a:r>
              <a:rPr lang="en-US" dirty="0" smtClean="0"/>
              <a:t> Jr.</a:t>
            </a:r>
          </a:p>
          <a:p>
            <a:r>
              <a:rPr lang="en-US" dirty="0" smtClean="0"/>
              <a:t>Marilyn D. Murphy</a:t>
            </a:r>
          </a:p>
          <a:p>
            <a:endParaRPr lang="en-US" dirty="0" smtClean="0"/>
          </a:p>
          <a:p>
            <a:r>
              <a:rPr lang="en-US" dirty="0" smtClean="0"/>
              <a:t>Also featured</a:t>
            </a:r>
            <a:r>
              <a:rPr lang="en-US" baseline="0" dirty="0" smtClean="0"/>
              <a:t> in: “Seven Strategies of Assessment FOR learning” by Jan </a:t>
            </a:r>
            <a:r>
              <a:rPr lang="en-US" baseline="0" dirty="0" err="1" smtClean="0"/>
              <a:t>Chappuis</a:t>
            </a:r>
            <a:r>
              <a:rPr lang="en-US" baseline="0" dirty="0" smtClean="0"/>
              <a:t> (2009)</a:t>
            </a:r>
          </a:p>
          <a:p>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34</a:t>
            </a:fld>
            <a:endParaRPr lang="en-US"/>
          </a:p>
        </p:txBody>
      </p:sp>
    </p:spTree>
    <p:extLst>
      <p:ext uri="{BB962C8B-B14F-4D97-AF65-F5344CB8AC3E}">
        <p14:creationId xmlns:p14="http://schemas.microsoft.com/office/powerpoint/2010/main" val="59417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refers to the “WHY” on slides</a:t>
            </a:r>
            <a:r>
              <a:rPr lang="en-US" baseline="0" dirty="0" smtClean="0"/>
              <a:t> 12 and 13 in the Introduction section. </a:t>
            </a:r>
          </a:p>
          <a:p>
            <a:endParaRPr lang="en-US" dirty="0" smtClean="0"/>
          </a:p>
          <a:p>
            <a:r>
              <a:rPr lang="en-US" dirty="0" smtClean="0"/>
              <a:t>Personality and Social</a:t>
            </a:r>
            <a:r>
              <a:rPr lang="en-US" baseline="0" dirty="0" smtClean="0"/>
              <a:t> Behavior Bulletin: 1995. </a:t>
            </a:r>
          </a:p>
          <a:p>
            <a:r>
              <a:rPr lang="en-US" dirty="0" smtClean="0"/>
              <a:t>Low Need Achievers' Performance:</a:t>
            </a:r>
            <a:r>
              <a:rPr lang="en-US" baseline="0" dirty="0" smtClean="0"/>
              <a:t> </a:t>
            </a:r>
            <a:r>
              <a:rPr lang="en-US" dirty="0" smtClean="0"/>
              <a:t>The Positive Impact of a Self-Determined Goal</a:t>
            </a:r>
          </a:p>
          <a:p>
            <a:r>
              <a:rPr lang="en-US" dirty="0" smtClean="0"/>
              <a:t>Harry L. </a:t>
            </a:r>
            <a:r>
              <a:rPr lang="en-US" dirty="0" err="1" smtClean="0"/>
              <a:t>Hom</a:t>
            </a:r>
            <a:r>
              <a:rPr lang="en-US" dirty="0" smtClean="0"/>
              <a:t> Jr.</a:t>
            </a:r>
          </a:p>
          <a:p>
            <a:r>
              <a:rPr lang="en-US" dirty="0" smtClean="0"/>
              <a:t>Marilyn D. Murphy</a:t>
            </a:r>
          </a:p>
          <a:p>
            <a:endParaRPr lang="en-US" dirty="0" smtClean="0"/>
          </a:p>
          <a:p>
            <a:r>
              <a:rPr lang="en-US" dirty="0" smtClean="0"/>
              <a:t>Also featured</a:t>
            </a:r>
            <a:r>
              <a:rPr lang="en-US" baseline="0" dirty="0" smtClean="0"/>
              <a:t> in: “Seven Strategies of Assessment FOR learning” by Jan </a:t>
            </a:r>
            <a:r>
              <a:rPr lang="en-US" baseline="0" dirty="0" err="1" smtClean="0"/>
              <a:t>Chappuis</a:t>
            </a:r>
            <a:r>
              <a:rPr lang="en-US" baseline="0" dirty="0" smtClean="0"/>
              <a:t> (2009)</a:t>
            </a:r>
          </a:p>
          <a:p>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35</a:t>
            </a:fld>
            <a:endParaRPr lang="en-US"/>
          </a:p>
        </p:txBody>
      </p:sp>
    </p:spTree>
    <p:extLst>
      <p:ext uri="{BB962C8B-B14F-4D97-AF65-F5344CB8AC3E}">
        <p14:creationId xmlns:p14="http://schemas.microsoft.com/office/powerpoint/2010/main" val="594172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time for participants to follow along</a:t>
            </a:r>
            <a:r>
              <a:rPr lang="en-US" baseline="0" dirty="0" smtClean="0"/>
              <a:t> with the directions on the next few slides. (The Review of Results is available in the handouts section, so participants can take time to re-create this document on Microsoft Excel or Google Sheets. *It can also be created on Mac computers using the Numbers App, but it will look different and formulas are different as well.) </a:t>
            </a:r>
          </a:p>
          <a:p>
            <a:endParaRPr lang="en-US" baseline="0" dirty="0" smtClean="0"/>
          </a:p>
          <a:p>
            <a:r>
              <a:rPr lang="en-US" baseline="0" dirty="0" smtClean="0"/>
              <a:t>While the document itself can be create on Microsoft Word or Google Docs, Excel allows for automatic calculating with formulas (shown on the next few slides)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Form adapted from “Seven Strategies of Assessment for Learning” by Jan </a:t>
            </a:r>
            <a:r>
              <a:rPr lang="en-US" dirty="0" err="1" smtClean="0"/>
              <a:t>Chappuis</a:t>
            </a:r>
            <a:r>
              <a:rPr lang="en-US" dirty="0" smtClean="0"/>
              <a:t> (2009), pg. 212</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36</a:t>
            </a:fld>
            <a:endParaRPr lang="en-US"/>
          </a:p>
        </p:txBody>
      </p:sp>
    </p:spTree>
    <p:extLst>
      <p:ext uri="{BB962C8B-B14F-4D97-AF65-F5344CB8AC3E}">
        <p14:creationId xmlns:p14="http://schemas.microsoft.com/office/powerpoint/2010/main" val="854952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formula entries on the next slide are the same for both Microsoft Excel and Google Sheets.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37</a:t>
            </a:fld>
            <a:endParaRPr lang="en-US"/>
          </a:p>
        </p:txBody>
      </p:sp>
    </p:spTree>
    <p:extLst>
      <p:ext uri="{BB962C8B-B14F-4D97-AF65-F5344CB8AC3E}">
        <p14:creationId xmlns:p14="http://schemas.microsoft.com/office/powerpoint/2010/main" val="1381380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participants through this</a:t>
            </a:r>
            <a:r>
              <a:rPr lang="en-US" baseline="0" dirty="0" smtClean="0"/>
              <a:t> process on slides 36-38 and then give a few moments for participants to practice, if needed. </a:t>
            </a:r>
          </a:p>
          <a:p>
            <a:r>
              <a:rPr lang="en-US" dirty="0" smtClean="0"/>
              <a:t>Sum and Average are both at the top of the opened window.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38</a:t>
            </a:fld>
            <a:endParaRPr lang="en-US"/>
          </a:p>
        </p:txBody>
      </p:sp>
    </p:spTree>
    <p:extLst>
      <p:ext uri="{BB962C8B-B14F-4D97-AF65-F5344CB8AC3E}">
        <p14:creationId xmlns:p14="http://schemas.microsoft.com/office/powerpoint/2010/main" val="2892867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Walk participants through this</a:t>
            </a:r>
            <a:r>
              <a:rPr lang="en-US" baseline="0" dirty="0" smtClean="0"/>
              <a:t> process on slides 36-38 and then give a few moments for participants to practice, if needed.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39</a:t>
            </a:fld>
            <a:endParaRPr lang="en-US"/>
          </a:p>
        </p:txBody>
      </p:sp>
    </p:spTree>
    <p:extLst>
      <p:ext uri="{BB962C8B-B14F-4D97-AF65-F5344CB8AC3E}">
        <p14:creationId xmlns:p14="http://schemas.microsoft.com/office/powerpoint/2010/main" val="16238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Most chunks</a:t>
            </a:r>
            <a:r>
              <a:rPr lang="en-US" baseline="0" dirty="0" smtClean="0"/>
              <a:t> require the presenter to have internet access, Google Drive access, and speakers set up to the computer for audio. </a:t>
            </a:r>
          </a:p>
          <a:p>
            <a:pPr marL="171450" indent="-171450">
              <a:buFont typeface="Arial" panose="020B0604020202020204" pitchFamily="34" charset="0"/>
              <a:buChar char="•"/>
            </a:pPr>
            <a:r>
              <a:rPr lang="en-US" baseline="0" dirty="0" smtClean="0"/>
              <a:t>While most videos are downloaded and in the file folder, the Spaced v. Massed chunk does require access to </a:t>
            </a:r>
            <a:r>
              <a:rPr lang="en-US" baseline="0" dirty="0" err="1" smtClean="0"/>
              <a:t>Youtube</a:t>
            </a:r>
            <a:r>
              <a:rPr lang="en-US" baseline="0" dirty="0" smtClean="0"/>
              <a:t>. </a:t>
            </a:r>
          </a:p>
          <a:p>
            <a:pPr marL="171450" indent="-171450">
              <a:buFont typeface="Arial" panose="020B0604020202020204" pitchFamily="34" charset="0"/>
              <a:buChar char="•"/>
            </a:pPr>
            <a:r>
              <a:rPr lang="en-US" baseline="0" dirty="0" smtClean="0"/>
              <a:t>These are all things the check when considering the location of this presentation.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a:t>
            </a:fld>
            <a:endParaRPr lang="en-US"/>
          </a:p>
        </p:txBody>
      </p:sp>
    </p:spTree>
    <p:extLst>
      <p:ext uri="{BB962C8B-B14F-4D97-AF65-F5344CB8AC3E}">
        <p14:creationId xmlns:p14="http://schemas.microsoft.com/office/powerpoint/2010/main" val="2942115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document requires</a:t>
            </a:r>
            <a:r>
              <a:rPr lang="en-US" baseline="0" dirty="0" smtClean="0"/>
              <a:t> students to think about more than just if the answer is wrong, it makes students questions why they got it wrong. Teachers and students can easily see patterns for using a document like this.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Form adapted from “Seven Strategies of Assessment for Learning” by Jan </a:t>
            </a:r>
            <a:r>
              <a:rPr lang="en-US" dirty="0" err="1" smtClean="0"/>
              <a:t>Chappuis</a:t>
            </a:r>
            <a:r>
              <a:rPr lang="en-US" dirty="0" smtClean="0"/>
              <a:t> (2009), pg. 212</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40</a:t>
            </a:fld>
            <a:endParaRPr lang="en-US"/>
          </a:p>
        </p:txBody>
      </p:sp>
    </p:spTree>
    <p:extLst>
      <p:ext uri="{BB962C8B-B14F-4D97-AF65-F5344CB8AC3E}">
        <p14:creationId xmlns:p14="http://schemas.microsoft.com/office/powerpoint/2010/main" val="1116994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look over the list of vocabulary words and gauge their knowledge before the reading activity, after the reading activity, and</a:t>
            </a:r>
            <a:r>
              <a:rPr lang="en-US" baseline="0" dirty="0" smtClean="0"/>
              <a:t> after a discussion of the reading and words. Ideally, the number of words students feel proficient in will increate in each column.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41</a:t>
            </a:fld>
            <a:endParaRPr lang="en-US"/>
          </a:p>
        </p:txBody>
      </p:sp>
    </p:spTree>
    <p:extLst>
      <p:ext uri="{BB962C8B-B14F-4D97-AF65-F5344CB8AC3E}">
        <p14:creationId xmlns:p14="http://schemas.microsoft.com/office/powerpoint/2010/main" val="1133020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this was create on Microsoft Excel, it could also be created in Microsoft Word using the “Charts” functions for those participants who feel more comfortable using Word.</a:t>
            </a:r>
          </a:p>
          <a:p>
            <a:endParaRPr lang="en-US" dirty="0" smtClean="0"/>
          </a:p>
          <a:p>
            <a:r>
              <a:rPr lang="en-US" dirty="0" smtClean="0"/>
              <a:t>Form adapted from “Seven Strategies of Assessment for Learning” by Jan </a:t>
            </a:r>
            <a:r>
              <a:rPr lang="en-US" dirty="0" err="1" smtClean="0"/>
              <a:t>Chappuis</a:t>
            </a:r>
            <a:r>
              <a:rPr lang="en-US" dirty="0" smtClean="0"/>
              <a:t> (2009), pg. 243</a:t>
            </a:r>
          </a:p>
          <a:p>
            <a:endParaRPr lang="en-US" dirty="0" smtClean="0"/>
          </a:p>
          <a:p>
            <a:r>
              <a:rPr lang="en-US" dirty="0" smtClean="0"/>
              <a:t>“F/S” on the fifth column stands</a:t>
            </a:r>
            <a:r>
              <a:rPr lang="en-US" baseline="0" dirty="0" smtClean="0"/>
              <a:t> for Formative or Summative Assessment</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42</a:t>
            </a:fld>
            <a:endParaRPr lang="en-US"/>
          </a:p>
        </p:txBody>
      </p:sp>
    </p:spTree>
    <p:extLst>
      <p:ext uri="{BB962C8B-B14F-4D97-AF65-F5344CB8AC3E}">
        <p14:creationId xmlns:p14="http://schemas.microsoft.com/office/powerpoint/2010/main" val="409701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check list allows students to check and make sure they</a:t>
            </a:r>
            <a:r>
              <a:rPr lang="en-US" baseline="0" dirty="0" smtClean="0"/>
              <a:t> have completed all aspects of the assignment before turning it in. </a:t>
            </a:r>
          </a:p>
          <a:p>
            <a:r>
              <a:rPr lang="en-US" baseline="0" dirty="0" smtClean="0"/>
              <a:t>For slides on creating a Google Form, please see slides 23-27 and use as needed.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43</a:t>
            </a:fld>
            <a:endParaRPr lang="en-US"/>
          </a:p>
        </p:txBody>
      </p:sp>
    </p:spTree>
    <p:extLst>
      <p:ext uri="{BB962C8B-B14F-4D97-AF65-F5344CB8AC3E}">
        <p14:creationId xmlns:p14="http://schemas.microsoft.com/office/powerpoint/2010/main" val="1290287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slides on creating a Google Form, please see slides 23-27 and use as needed.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44</a:t>
            </a:fld>
            <a:endParaRPr lang="en-US"/>
          </a:p>
        </p:txBody>
      </p:sp>
    </p:spTree>
    <p:extLst>
      <p:ext uri="{BB962C8B-B14F-4D97-AF65-F5344CB8AC3E}">
        <p14:creationId xmlns:p14="http://schemas.microsoft.com/office/powerpoint/2010/main" val="1290287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Note: The quote is from 1998, but is still completely relevant to the use of student portfolios. </a:t>
            </a:r>
            <a:r>
              <a:rPr lang="en-US" b="1" dirty="0" smtClean="0"/>
              <a:t>*This also</a:t>
            </a:r>
            <a:r>
              <a:rPr lang="en-US" b="1" baseline="0" dirty="0" smtClean="0"/>
              <a:t> ties to the metacognition learning package. </a:t>
            </a:r>
            <a:endParaRPr lang="en-US" b="1" dirty="0" smtClean="0"/>
          </a:p>
          <a:p>
            <a:pPr marL="0" indent="0">
              <a:buFont typeface="Arial" panose="020B0604020202020204" pitchFamily="34" charset="0"/>
              <a:buNone/>
            </a:pPr>
            <a:r>
              <a:rPr lang="en-US" dirty="0" smtClean="0"/>
              <a:t>Quote from: http://www.edu.gov.on.ca/eng/literacynumeracy/inspire/research/studentselfassessment.pdf</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45</a:t>
            </a:fld>
            <a:endParaRPr lang="en-US"/>
          </a:p>
        </p:txBody>
      </p:sp>
    </p:spTree>
    <p:extLst>
      <p:ext uri="{BB962C8B-B14F-4D97-AF65-F5344CB8AC3E}">
        <p14:creationId xmlns:p14="http://schemas.microsoft.com/office/powerpoint/2010/main" val="3544749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access this video, the image on the slide is hyperlinked or you can click on the web address below.</a:t>
            </a:r>
          </a:p>
          <a:p>
            <a:endParaRPr lang="en-US" dirty="0" smtClean="0"/>
          </a:p>
          <a:p>
            <a:r>
              <a:rPr lang="en-US" dirty="0" smtClean="0"/>
              <a:t>Video: https://www.youtube.com/watch?v=l1jEJtdk2JY&amp;app=desktop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46</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Example: </a:t>
            </a:r>
          </a:p>
          <a:p>
            <a:endParaRPr lang="en-US" dirty="0" smtClean="0"/>
          </a:p>
          <a:p>
            <a:r>
              <a:rPr lang="en-US" dirty="0" smtClean="0"/>
              <a:t>After viewing the example, give participants 5-10 minutes to explore the website and/or app. The discuss the questions below. </a:t>
            </a:r>
          </a:p>
          <a:p>
            <a:r>
              <a:rPr lang="en-US" dirty="0" smtClean="0"/>
              <a:t>As the facilitator, pose questions to deepen participant discussion: </a:t>
            </a:r>
          </a:p>
          <a:p>
            <a:r>
              <a:rPr lang="en-US" dirty="0" smtClean="0"/>
              <a:t>What grade levels would you recommend this program be used?</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47</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dirty="0" smtClean="0"/>
          </a:p>
          <a:p>
            <a:r>
              <a:rPr lang="en-US" dirty="0" smtClean="0"/>
              <a:t>Video: https://www.youtube.com/watch?v=9hK6BeE9HCQ</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48</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Example: </a:t>
            </a:r>
            <a:r>
              <a:rPr lang="en-US" dirty="0" smtClean="0"/>
              <a:t>http://www.livebinders.com/play/play?id=214871 </a:t>
            </a:r>
          </a:p>
          <a:p>
            <a:r>
              <a:rPr lang="en-US" dirty="0" smtClean="0"/>
              <a:t>Basic: http://www.livebinders.com/play/play?id=10342</a:t>
            </a:r>
          </a:p>
          <a:p>
            <a:endParaRPr lang="en-US" dirty="0" smtClean="0"/>
          </a:p>
          <a:p>
            <a:r>
              <a:rPr lang="en-US" dirty="0" smtClean="0"/>
              <a:t>After</a:t>
            </a:r>
            <a:r>
              <a:rPr lang="en-US" baseline="0" dirty="0" smtClean="0"/>
              <a:t> viewing the example, give participants 5-10 minutes to explore the website and/or app. The discuss the questions below. </a:t>
            </a:r>
          </a:p>
          <a:p>
            <a:r>
              <a:rPr lang="en-US" dirty="0" smtClean="0"/>
              <a:t>As the facilitator, pose questions to deepen participant discussion: </a:t>
            </a:r>
          </a:p>
          <a:p>
            <a:r>
              <a:rPr lang="en-US" dirty="0" smtClean="0"/>
              <a:t>What grade levels would you recommend this program be used?</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49</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article should be sent</a:t>
            </a:r>
            <a:r>
              <a:rPr lang="en-US" baseline="0" dirty="0" smtClean="0"/>
              <a:t> out</a:t>
            </a:r>
            <a:r>
              <a:rPr lang="en-US" dirty="0" smtClean="0"/>
              <a:t> as</a:t>
            </a:r>
            <a:r>
              <a:rPr lang="en-US" baseline="0" dirty="0" smtClean="0"/>
              <a:t> a pre-reading a couple of days prior to training. In addition to sending the article, also send the link ahead of time for posting prior to the training. The blog can be accessed anytime for participants to comment on the post using a Google Account. If your RPDC has a blog set up, please change the blog location.</a:t>
            </a:r>
          </a:p>
          <a:p>
            <a:endParaRPr lang="en-US" baseline="0" dirty="0" smtClean="0"/>
          </a:p>
          <a:p>
            <a:r>
              <a:rPr lang="en-US" dirty="0" smtClean="0"/>
              <a:t>About the Article: “Transforming Education with Technology” by Marge Scherer. February 2011, ASCD.</a:t>
            </a:r>
            <a:r>
              <a:rPr lang="en-US" baseline="0" dirty="0" smtClean="0"/>
              <a:t> </a:t>
            </a:r>
            <a:r>
              <a:rPr lang="en-US" dirty="0" smtClean="0"/>
              <a:t>http://www.ascd.org/publications/educational-leadership/feb11/vol68/num05/Transforming-Education-with-Technology.aspx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a:t>
            </a:fld>
            <a:endParaRPr lang="en-US"/>
          </a:p>
        </p:txBody>
      </p:sp>
    </p:spTree>
    <p:extLst>
      <p:ext uri="{BB962C8B-B14F-4D97-AF65-F5344CB8AC3E}">
        <p14:creationId xmlns:p14="http://schemas.microsoft.com/office/powerpoint/2010/main" val="1442769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dirty="0" smtClean="0"/>
          </a:p>
          <a:p>
            <a:r>
              <a:rPr lang="en-US" dirty="0" smtClean="0"/>
              <a:t>Video: https://www.youtube.com/watch?v=IGsqBf0ImE4&amp;feature=youtu.be&amp;list=PLb__lPS6CQsBXEFRgRoTv4_a26C4fYhvN</a:t>
            </a:r>
            <a:r>
              <a:rPr lang="en-US" baseline="0" dirty="0" smtClean="0"/>
              <a:t> </a:t>
            </a:r>
          </a:p>
          <a:p>
            <a:endParaRPr lang="en-US" dirty="0" smtClean="0"/>
          </a:p>
          <a:p>
            <a:r>
              <a:rPr lang="en-US" dirty="0" smtClean="0"/>
              <a:t>After watching the video, give participants 5-10 minutes to explore the website and/or app. The discuss the questions below. </a:t>
            </a:r>
          </a:p>
          <a:p>
            <a:r>
              <a:rPr lang="en-US" dirty="0" smtClean="0"/>
              <a:t>As the facilitator, pose questions to deepen participant discussion: </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50</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Example: </a:t>
            </a:r>
            <a:endParaRPr lang="en-US" baseline="0" dirty="0" smtClean="0"/>
          </a:p>
          <a:p>
            <a:endParaRPr lang="en-US" dirty="0" smtClean="0"/>
          </a:p>
          <a:p>
            <a:r>
              <a:rPr lang="en-US" dirty="0" smtClean="0"/>
              <a:t>After viewing the example, give participants 5-10 minutes to explore the website and/or app. The discuss the questions below. </a:t>
            </a:r>
          </a:p>
          <a:p>
            <a:r>
              <a:rPr lang="en-US" dirty="0" smtClean="0"/>
              <a:t>As the facilitator, pose questions to deepen participant discussion: </a:t>
            </a:r>
          </a:p>
          <a:p>
            <a:r>
              <a:rPr lang="en-US" dirty="0" smtClean="0"/>
              <a:t>What grade levels would you recommend this program be used?</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51</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dirty="0" smtClean="0"/>
          </a:p>
          <a:p>
            <a:r>
              <a:rPr lang="en-US" dirty="0" smtClean="0"/>
              <a:t>Video: https://www.youtube.com/watch?v=ZXzqusSGCFc&amp;app=desktop</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52</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Example: </a:t>
            </a:r>
          </a:p>
          <a:p>
            <a:endParaRPr lang="en-US" dirty="0" smtClean="0"/>
          </a:p>
          <a:p>
            <a:r>
              <a:rPr lang="en-US" dirty="0" smtClean="0"/>
              <a:t>After viewing the example, give participants 5-10 minutes to explore the website and/or app. The discuss the questions below. </a:t>
            </a:r>
          </a:p>
          <a:p>
            <a:r>
              <a:rPr lang="en-US" dirty="0" smtClean="0"/>
              <a:t>As the facilitator, pose questions to deepen participant discussion: </a:t>
            </a:r>
          </a:p>
          <a:p>
            <a:r>
              <a:rPr lang="en-US" dirty="0" smtClean="0"/>
              <a:t>What grade levels would you recommend this program be used?</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53</a:t>
            </a:fld>
            <a:endParaRPr lang="en-US"/>
          </a:p>
        </p:txBody>
      </p:sp>
    </p:spTree>
    <p:extLst>
      <p:ext uri="{BB962C8B-B14F-4D97-AF65-F5344CB8AC3E}">
        <p14:creationId xmlns:p14="http://schemas.microsoft.com/office/powerpoint/2010/main" val="1847810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dirty="0" smtClean="0"/>
          </a:p>
          <a:p>
            <a:r>
              <a:rPr lang="en-US" dirty="0" smtClean="0"/>
              <a:t>Video:</a:t>
            </a:r>
            <a:r>
              <a:rPr lang="en-US" baseline="0" dirty="0" smtClean="0"/>
              <a:t> https://www.youtube.com/watch?v=_aQSo1fB6W0&amp;app=desktop </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54</a:t>
            </a:fld>
            <a:endParaRPr lang="en-US"/>
          </a:p>
        </p:txBody>
      </p:sp>
    </p:spTree>
    <p:extLst>
      <p:ext uri="{BB962C8B-B14F-4D97-AF65-F5344CB8AC3E}">
        <p14:creationId xmlns:p14="http://schemas.microsoft.com/office/powerpoint/2010/main" val="2180386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Example:</a:t>
            </a:r>
            <a:endParaRPr lang="en-US" baseline="0" dirty="0" smtClean="0"/>
          </a:p>
          <a:p>
            <a:endParaRPr lang="en-US" baseline="0" dirty="0" smtClean="0"/>
          </a:p>
          <a:p>
            <a:r>
              <a:rPr lang="en-US" dirty="0" smtClean="0"/>
              <a:t>After viewing</a:t>
            </a:r>
            <a:r>
              <a:rPr lang="en-US" baseline="0" dirty="0" smtClean="0"/>
              <a:t> the example</a:t>
            </a:r>
            <a:r>
              <a:rPr lang="en-US" dirty="0" smtClean="0"/>
              <a:t>, give participants 5-10 minutes to explore the website and/or app. The discuss the questions below. </a:t>
            </a:r>
          </a:p>
          <a:p>
            <a:r>
              <a:rPr lang="en-US" dirty="0" smtClean="0"/>
              <a:t>As the facilitator, pose questions to deepen participant discussion: </a:t>
            </a:r>
          </a:p>
          <a:p>
            <a:r>
              <a:rPr lang="en-US" dirty="0" smtClean="0"/>
              <a:t>What grade levels would you recommend this program be used?</a:t>
            </a:r>
          </a:p>
          <a:p>
            <a:r>
              <a:rPr lang="en-US" dirty="0" smtClean="0"/>
              <a:t>Would this be an easy program for students to use?</a:t>
            </a:r>
          </a:p>
          <a:p>
            <a:r>
              <a:rPr lang="en-US" dirty="0" smtClean="0"/>
              <a:t>Which features seemed to be user-friendly/unfriendly?</a:t>
            </a:r>
          </a:p>
          <a:p>
            <a:r>
              <a:rPr lang="en-US" dirty="0" smtClean="0"/>
              <a:t>Did you notice any security features like passwords and sharing?</a:t>
            </a:r>
          </a:p>
          <a:p>
            <a:r>
              <a:rPr lang="en-US" dirty="0" smtClean="0"/>
              <a:t>What requirements are necessary for students to be able to use the program?</a:t>
            </a:r>
          </a:p>
          <a:p>
            <a:r>
              <a:rPr lang="en-US" dirty="0" smtClean="0"/>
              <a:t>How much time would you imagine it would take to set up your students on the program?</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55</a:t>
            </a:fld>
            <a:endParaRPr lang="en-US"/>
          </a:p>
        </p:txBody>
      </p:sp>
    </p:spTree>
    <p:extLst>
      <p:ext uri="{BB962C8B-B14F-4D97-AF65-F5344CB8AC3E}">
        <p14:creationId xmlns:p14="http://schemas.microsoft.com/office/powerpoint/2010/main" val="2180386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document for</a:t>
            </a:r>
            <a:r>
              <a:rPr lang="en-US" baseline="0" dirty="0" smtClean="0"/>
              <a:t> implementation titled “Implementing Technology”. </a:t>
            </a:r>
            <a:r>
              <a:rPr lang="en-US" dirty="0" smtClean="0"/>
              <a:t>Allow participants some time to deepen this</a:t>
            </a:r>
            <a:r>
              <a:rPr lang="en-US" baseline="0" dirty="0" smtClean="0"/>
              <a:t> discussion and take notes. </a:t>
            </a:r>
          </a:p>
          <a:p>
            <a:r>
              <a:rPr lang="en-US" b="1" i="0" baseline="0" dirty="0" smtClean="0"/>
              <a:t>Note: This form is the last slide on each of the “chunks” in this learning package. It relates directly to the pre-assessment:</a:t>
            </a:r>
          </a:p>
          <a:p>
            <a:r>
              <a:rPr lang="en-US" i="0" baseline="0" dirty="0" smtClean="0"/>
              <a:t>Making accommodations for age/maturity of students, and consider how to use technology whether they are 1:1 with technology or have limited technology to use with students. Also, note that accommodations need to be identified for SWD and advanced level students- not necessarily grade-level since the tool is geared towards to middle-of-the-road students already. </a:t>
            </a: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56</a:t>
            </a:fld>
            <a:endParaRPr lang="en-US"/>
          </a:p>
        </p:txBody>
      </p:sp>
    </p:spTree>
    <p:extLst>
      <p:ext uri="{BB962C8B-B14F-4D97-AF65-F5344CB8AC3E}">
        <p14:creationId xmlns:p14="http://schemas.microsoft.com/office/powerpoint/2010/main" val="2955895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be effective, feedback needs to be clear, purposeful, meaningful and compatible with students’ prior knowledge, and to provide logical connections” (</a:t>
            </a:r>
            <a:r>
              <a:rPr lang="en-US" b="0" u="sng" baseline="0" dirty="0" smtClean="0"/>
              <a:t>Visible Learning</a:t>
            </a:r>
            <a:r>
              <a:rPr lang="en-US" baseline="0" dirty="0" smtClean="0"/>
              <a:t>, p. 177-178)</a:t>
            </a:r>
          </a:p>
          <a:p>
            <a:endParaRPr lang="en-US" baseline="0" dirty="0" smtClean="0"/>
          </a:p>
          <a:p>
            <a:r>
              <a:rPr lang="en-US" dirty="0"/>
              <a:t>Hattie, J. (Ed.).  (2009). </a:t>
            </a:r>
            <a:r>
              <a:rPr lang="en-US" i="1" dirty="0"/>
              <a:t>Visible learning:  A synthesis of over 800 meta-analyses relating to achievement</a:t>
            </a:r>
            <a:r>
              <a:rPr lang="en-US" dirty="0"/>
              <a:t>.  London, UK:  </a:t>
            </a:r>
            <a:r>
              <a:rPr lang="en-US" dirty="0" err="1"/>
              <a:t>Routledge</a:t>
            </a:r>
            <a:r>
              <a:rPr lang="en-US" dirty="0"/>
              <a:t>.</a:t>
            </a:r>
            <a:endParaRPr lang="en-US" baseline="0" dirty="0" smtClean="0"/>
          </a:p>
        </p:txBody>
      </p:sp>
      <p:sp>
        <p:nvSpPr>
          <p:cNvPr id="4" name="Slide Number Placeholder 3"/>
          <p:cNvSpPr>
            <a:spLocks noGrp="1"/>
          </p:cNvSpPr>
          <p:nvPr>
            <p:ph type="sldNum" sz="quarter" idx="10"/>
          </p:nvPr>
        </p:nvSpPr>
        <p:spPr/>
        <p:txBody>
          <a:bodyPr/>
          <a:lstStyle/>
          <a:p>
            <a:fld id="{8C25DA50-E0B2-4484-B77E-D52A4342F3E6}" type="slidenum">
              <a:rPr lang="en-US" smtClean="0"/>
              <a:t>57</a:t>
            </a:fld>
            <a:endParaRPr lang="en-US"/>
          </a:p>
        </p:txBody>
      </p:sp>
    </p:spTree>
    <p:extLst>
      <p:ext uri="{BB962C8B-B14F-4D97-AF65-F5344CB8AC3E}">
        <p14:creationId xmlns:p14="http://schemas.microsoft.com/office/powerpoint/2010/main" val="2738771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used in this package:</a:t>
            </a:r>
          </a:p>
          <a:p>
            <a:r>
              <a:rPr lang="en-US" dirty="0" err="1" smtClean="0"/>
              <a:t>Kahoot</a:t>
            </a:r>
            <a:r>
              <a:rPr lang="en-US" dirty="0" smtClean="0"/>
              <a:t>- free account</a:t>
            </a:r>
          </a:p>
          <a:p>
            <a:r>
              <a:rPr lang="en-US" dirty="0" err="1" smtClean="0"/>
              <a:t>Socrative</a:t>
            </a:r>
            <a:r>
              <a:rPr lang="en-US" dirty="0" smtClean="0"/>
              <a:t>- free account</a:t>
            </a:r>
          </a:p>
          <a:p>
            <a:r>
              <a:rPr lang="en-US" dirty="0" smtClean="0"/>
              <a:t>Google Docs-free Google account</a:t>
            </a:r>
          </a:p>
          <a:p>
            <a:r>
              <a:rPr lang="en-US" dirty="0" err="1" smtClean="0"/>
              <a:t>Blogspot</a:t>
            </a:r>
            <a:r>
              <a:rPr lang="en-US" dirty="0" smtClean="0"/>
              <a:t>/Blogger- free Google</a:t>
            </a:r>
            <a:r>
              <a:rPr lang="en-US" baseline="0" dirty="0" smtClean="0"/>
              <a:t> account</a:t>
            </a:r>
            <a:endParaRPr lang="en-US" dirty="0" smtClean="0"/>
          </a:p>
          <a:p>
            <a:r>
              <a:rPr lang="en-US" dirty="0" smtClean="0"/>
              <a:t>Screencast-O-</a:t>
            </a:r>
            <a:r>
              <a:rPr lang="en-US" dirty="0" err="1" smtClean="0"/>
              <a:t>Matic</a:t>
            </a:r>
            <a:r>
              <a:rPr lang="en-US" dirty="0" smtClean="0"/>
              <a:t>-</a:t>
            </a:r>
            <a:r>
              <a:rPr lang="en-US" baseline="0" dirty="0" smtClean="0"/>
              <a:t> free account</a:t>
            </a:r>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58</a:t>
            </a:fld>
            <a:endParaRPr lang="en-US"/>
          </a:p>
        </p:txBody>
      </p:sp>
    </p:spTree>
    <p:extLst>
      <p:ext uri="{BB962C8B-B14F-4D97-AF65-F5344CB8AC3E}">
        <p14:creationId xmlns:p14="http://schemas.microsoft.com/office/powerpoint/2010/main" val="3810092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refers to the “WHY” on slides 12 and 13 in the Introduction section. </a:t>
            </a:r>
          </a:p>
          <a:p>
            <a:endParaRPr lang="en-US" dirty="0" smtClean="0"/>
          </a:p>
          <a:p>
            <a:endParaRPr lang="en-US" dirty="0" smtClean="0"/>
          </a:p>
          <a:p>
            <a:r>
              <a:rPr lang="en-US" dirty="0" smtClean="0"/>
              <a:t>Using Technology with Classroom Instruction that Works http://www.ascd.org/publications/books/112012/chapters/Setting-Objectives-and-Providing-Feedback.aspx</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59</a:t>
            </a:fld>
            <a:endParaRPr lang="en-US"/>
          </a:p>
        </p:txBody>
      </p:sp>
    </p:spTree>
    <p:extLst>
      <p:ext uri="{BB962C8B-B14F-4D97-AF65-F5344CB8AC3E}">
        <p14:creationId xmlns:p14="http://schemas.microsoft.com/office/powerpoint/2010/main" val="381009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 of trainers.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a:t>
            </a:fld>
            <a:endParaRPr lang="en-US"/>
          </a:p>
        </p:txBody>
      </p:sp>
    </p:spTree>
    <p:extLst>
      <p:ext uri="{BB962C8B-B14F-4D97-AF65-F5344CB8AC3E}">
        <p14:creationId xmlns:p14="http://schemas.microsoft.com/office/powerpoint/2010/main" val="38222200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*This is a tool for students</a:t>
            </a:r>
            <a:r>
              <a:rPr lang="en-US" baseline="0" dirty="0" smtClean="0"/>
              <a:t> to take assessments. It can be taken on desktops, laptops, </a:t>
            </a:r>
            <a:r>
              <a:rPr lang="en-US" baseline="0" dirty="0" err="1" smtClean="0"/>
              <a:t>macbooks</a:t>
            </a:r>
            <a:r>
              <a:rPr lang="en-US" baseline="0" dirty="0" smtClean="0"/>
              <a:t>, iPads, phones, etc. It works best in a 1:1 setting, but can be adapted for classrooms with limited devices. For example, </a:t>
            </a:r>
            <a:r>
              <a:rPr lang="en-US" baseline="0" dirty="0" err="1" smtClean="0"/>
              <a:t>Socrative</a:t>
            </a:r>
            <a:r>
              <a:rPr lang="en-US" baseline="0" dirty="0" smtClean="0"/>
              <a:t> can be use as a “center” in the elementary classroom, or a “station” in the secondary classroom. It can also be used by putting one device with three or four students and ask them to discuss the questions and come to a consensus on the answer before entering the answer. </a:t>
            </a:r>
          </a:p>
          <a:p>
            <a:endParaRPr lang="en-US" baseline="0" dirty="0" smtClean="0"/>
          </a:p>
          <a:p>
            <a:r>
              <a:rPr lang="en-US" dirty="0" err="1" smtClean="0"/>
              <a:t>Socrative</a:t>
            </a:r>
            <a:r>
              <a:rPr lang="en-US" dirty="0" smtClean="0"/>
              <a:t> can be used at www.socrative.com or using the teacher/student apps on the iPad.</a:t>
            </a:r>
          </a:p>
          <a:p>
            <a:r>
              <a:rPr lang="en-US" dirty="0" smtClean="0"/>
              <a:t>Presenters should create a basic </a:t>
            </a:r>
            <a:r>
              <a:rPr lang="en-US" dirty="0" err="1" smtClean="0"/>
              <a:t>socrative</a:t>
            </a:r>
            <a:r>
              <a:rPr lang="en-US" dirty="0" smtClean="0"/>
              <a:t> quiz to show as an example. Ask the participants to log in as “students” to experience what </a:t>
            </a:r>
            <a:r>
              <a:rPr lang="en-US" dirty="0" err="1" smtClean="0"/>
              <a:t>Socrative</a:t>
            </a:r>
            <a:r>
              <a:rPr lang="en-US" dirty="0" smtClean="0"/>
              <a:t> is like for students, while projecting the teacher dashboard. After</a:t>
            </a:r>
            <a:r>
              <a:rPr lang="en-US" baseline="0" dirty="0" smtClean="0"/>
              <a:t> participants take a “quick assessment” made up on the spot then do “start a quiz” for participants to take quiz, finally engage a brief discussion about the ease with which the “student” side of </a:t>
            </a:r>
            <a:r>
              <a:rPr lang="en-US" baseline="0" dirty="0" err="1" smtClean="0"/>
              <a:t>Socrative</a:t>
            </a:r>
            <a:r>
              <a:rPr lang="en-US" baseline="0" dirty="0" smtClean="0"/>
              <a:t> works. *</a:t>
            </a:r>
            <a:r>
              <a:rPr lang="en-US" b="1" baseline="0" dirty="0" smtClean="0"/>
              <a:t>Note: students get immediate feedback, which is important for all students, but especially SWD. </a:t>
            </a:r>
            <a:r>
              <a:rPr lang="en-US" b="0" baseline="0" dirty="0" smtClean="0"/>
              <a:t>Ask participants “how easy is </a:t>
            </a:r>
            <a:r>
              <a:rPr lang="en-US" b="0" baseline="0" dirty="0" err="1" smtClean="0"/>
              <a:t>socrative</a:t>
            </a:r>
            <a:r>
              <a:rPr lang="en-US" b="0" baseline="0" dirty="0" smtClean="0"/>
              <a:t> to navigate on the “student” side?</a:t>
            </a:r>
            <a:endParaRPr lang="en-US" b="1" baseline="0" dirty="0" smtClean="0"/>
          </a:p>
          <a:p>
            <a:endParaRPr lang="en-US" baseline="0" dirty="0" smtClean="0"/>
          </a:p>
          <a:p>
            <a:r>
              <a:rPr lang="en-US" baseline="0" dirty="0" smtClean="0"/>
              <a:t>As the presenter, click “finish quiz” and show participants the report that is generated by downloading the report and opening the Excel file that is automatically created for you. This file shows student answers, the questions that students struggled with the most, etc. This allows teachers to quickly assess the effectiveness of instruction, identify students for grouping, and quickly and easily complete the </a:t>
            </a:r>
            <a:r>
              <a:rPr lang="en-US" b="1" baseline="0" dirty="0" smtClean="0"/>
              <a:t>CFA Data form</a:t>
            </a:r>
            <a:r>
              <a:rPr lang="en-US" baseline="0" dirty="0" smtClean="0"/>
              <a:t>!</a:t>
            </a:r>
          </a:p>
          <a:p>
            <a:endParaRPr lang="en-US" baseline="0" dirty="0" smtClean="0"/>
          </a:p>
          <a:p>
            <a:r>
              <a:rPr lang="en-US" baseline="0" dirty="0" smtClean="0"/>
              <a:t>Then have participants to go back to Socrative.com and set up teacher accounts. Walk participants through the basic features on the dashboard “room name” can be changed under settings, user profile. The main four tiles: start quiz and quick quiz you showed then as they were students. Space race allows students to take the quiz but there is a “race” on the board- no student names, only colors (This can be chosen instead of “start quiz”.) </a:t>
            </a:r>
            <a:r>
              <a:rPr lang="en-US" b="1" baseline="0" dirty="0" smtClean="0"/>
              <a:t>And “exit ticket” is a standard couple of questions that can be used quickly to gather feedback from students to teachers about their understanding of the lesson on any given day.</a:t>
            </a:r>
          </a:p>
          <a:p>
            <a:endParaRPr lang="en-US" baseline="0" dirty="0" smtClean="0"/>
          </a:p>
          <a:p>
            <a:r>
              <a:rPr lang="en-US" baseline="0" dirty="0" smtClean="0"/>
              <a:t>Under the tab at the top left side of the screen, click on “Manage quizzes”. The four tiles here are “create quiz”- show participants the ease with which teachers can create a quiz, move questions around, and trash questions. During this time, allow teachers to enter a few questions on their own devices. *</a:t>
            </a:r>
            <a:r>
              <a:rPr lang="en-US" i="1" baseline="0" dirty="0" smtClean="0"/>
              <a:t>Note: the CFA Learning Package has items on developing high-quality multiple choice items</a:t>
            </a:r>
            <a:r>
              <a:rPr lang="en-US" baseline="0" dirty="0" smtClean="0"/>
              <a:t>! Another tile is “import quiz” where they can import from another teacher or from an excel file. “My quizzes” allows you to see and edit the quizzes you have entered”. And “Reports” allows teachers to view reports from all assessments. </a:t>
            </a:r>
            <a:endParaRPr lang="en-US" dirty="0" smtClean="0"/>
          </a:p>
          <a:p>
            <a:r>
              <a:rPr lang="en-US" dirty="0" smtClean="0"/>
              <a:t>Ask, “how easy is </a:t>
            </a:r>
            <a:r>
              <a:rPr lang="en-US" dirty="0" err="1" smtClean="0"/>
              <a:t>socrative</a:t>
            </a:r>
            <a:r>
              <a:rPr lang="en-US" dirty="0" smtClean="0"/>
              <a:t> to navigate</a:t>
            </a:r>
            <a:r>
              <a:rPr lang="en-US" baseline="0" dirty="0" smtClean="0"/>
              <a:t> on the “teacher” side?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60</a:t>
            </a:fld>
            <a:endParaRPr lang="en-US"/>
          </a:p>
        </p:txBody>
      </p:sp>
    </p:spTree>
    <p:extLst>
      <p:ext uri="{BB962C8B-B14F-4D97-AF65-F5344CB8AC3E}">
        <p14:creationId xmlns:p14="http://schemas.microsoft.com/office/powerpoint/2010/main" val="1420830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Presenters should create a basic </a:t>
            </a:r>
            <a:r>
              <a:rPr lang="en-US" dirty="0" err="1" smtClean="0"/>
              <a:t>kahoot</a:t>
            </a:r>
            <a:r>
              <a:rPr lang="en-US" dirty="0" smtClean="0"/>
              <a:t> to show as an example by going</a:t>
            </a:r>
            <a:r>
              <a:rPr lang="en-US" baseline="0" dirty="0" smtClean="0"/>
              <a:t> to getkahoot.com</a:t>
            </a:r>
            <a:r>
              <a:rPr lang="en-US" dirty="0" smtClean="0"/>
              <a:t>. Participants will experience a </a:t>
            </a:r>
            <a:r>
              <a:rPr lang="en-US" dirty="0" err="1" smtClean="0"/>
              <a:t>kahoot</a:t>
            </a:r>
            <a:r>
              <a:rPr lang="en-US" dirty="0" smtClean="0"/>
              <a:t> as a student by navigating to “kahoot.it” in their web browser.</a:t>
            </a:r>
          </a:p>
          <a:p>
            <a:r>
              <a:rPr lang="en-US" u="sng" dirty="0" smtClean="0"/>
              <a:t>Teachers create accounts at getkahoot.com</a:t>
            </a:r>
          </a:p>
          <a:p>
            <a:r>
              <a:rPr lang="en-US" u="sng" dirty="0" smtClean="0"/>
              <a:t>Students</a:t>
            </a:r>
            <a:r>
              <a:rPr lang="en-US" u="sng" baseline="0" dirty="0" smtClean="0"/>
              <a:t> log in to teachers rooms using the URL: kahoot.it</a:t>
            </a:r>
          </a:p>
          <a:p>
            <a:endParaRPr lang="en-US" u="sng" baseline="0" dirty="0" smtClean="0"/>
          </a:p>
          <a:p>
            <a:r>
              <a:rPr lang="en-US" u="none" baseline="0" dirty="0" smtClean="0"/>
              <a:t>After participants experience the “student” side of </a:t>
            </a:r>
            <a:r>
              <a:rPr lang="en-US" u="none" baseline="0" dirty="0" err="1" smtClean="0"/>
              <a:t>Kahoot</a:t>
            </a:r>
            <a:r>
              <a:rPr lang="en-US" u="none" baseline="0" dirty="0" smtClean="0"/>
              <a:t>, ask “how easy is </a:t>
            </a:r>
            <a:r>
              <a:rPr lang="en-US" u="none" baseline="0" dirty="0" err="1" smtClean="0"/>
              <a:t>Kahoot</a:t>
            </a:r>
            <a:r>
              <a:rPr lang="en-US" u="none" baseline="0" dirty="0" smtClean="0"/>
              <a:t> to use as a student?” Then ask participants to navigate to “getkahoot.com” and create their free teacher accounts. </a:t>
            </a:r>
            <a:r>
              <a:rPr lang="en-US" b="1" u="none" baseline="0" dirty="0" smtClean="0"/>
              <a:t>Discuss how teachers can give immediate feedback after each question about why each question was incorrect.</a:t>
            </a:r>
            <a:endParaRPr lang="en-US" u="none" baseline="0" dirty="0" smtClean="0"/>
          </a:p>
          <a:p>
            <a:endParaRPr lang="en-US" u="none" baseline="0" dirty="0" smtClean="0"/>
          </a:p>
          <a:p>
            <a:r>
              <a:rPr lang="en-US" u="none" baseline="0" dirty="0" smtClean="0"/>
              <a:t>With the teacher dashboard will be displayed on the screen, the presenter can explain the basics of the </a:t>
            </a:r>
            <a:r>
              <a:rPr lang="en-US" u="none" baseline="0" dirty="0" err="1" smtClean="0"/>
              <a:t>Kahoot</a:t>
            </a:r>
            <a:r>
              <a:rPr lang="en-US" u="none" baseline="0" dirty="0" smtClean="0"/>
              <a:t> page-(start explaining from the top left side of the screen, across to the right, and then down – just like reading a book. The points to highlight are: “Create </a:t>
            </a:r>
            <a:r>
              <a:rPr lang="en-US" u="none" baseline="0" dirty="0" err="1" smtClean="0"/>
              <a:t>Kahoot</a:t>
            </a:r>
            <a:r>
              <a:rPr lang="en-US" u="none" baseline="0" dirty="0" smtClean="0"/>
              <a:t>” </a:t>
            </a:r>
            <a:r>
              <a:rPr lang="en-US" u="none" baseline="0" dirty="0" err="1" smtClean="0"/>
              <a:t>buttom</a:t>
            </a:r>
            <a:r>
              <a:rPr lang="en-US" u="none" baseline="0" dirty="0" smtClean="0"/>
              <a:t>, “My </a:t>
            </a:r>
            <a:r>
              <a:rPr lang="en-US" u="none" baseline="0" dirty="0" err="1" smtClean="0"/>
              <a:t>Kahoot’s</a:t>
            </a:r>
            <a:r>
              <a:rPr lang="en-US" u="none" baseline="0" dirty="0" smtClean="0"/>
              <a:t> Tab”, “Public </a:t>
            </a:r>
            <a:r>
              <a:rPr lang="en-US" u="none" baseline="0" dirty="0" err="1" smtClean="0"/>
              <a:t>Kahoots</a:t>
            </a:r>
            <a:r>
              <a:rPr lang="en-US" u="none" baseline="0" dirty="0" smtClean="0"/>
              <a:t>”- searching public </a:t>
            </a:r>
            <a:r>
              <a:rPr lang="en-US" u="none" baseline="0" dirty="0" err="1" smtClean="0"/>
              <a:t>Kahoots</a:t>
            </a:r>
            <a:r>
              <a:rPr lang="en-US" u="none" baseline="0" dirty="0" smtClean="0"/>
              <a:t> and “duplicating” public </a:t>
            </a:r>
            <a:r>
              <a:rPr lang="en-US" u="none" baseline="0" dirty="0" err="1" smtClean="0"/>
              <a:t>Kahoots</a:t>
            </a:r>
            <a:r>
              <a:rPr lang="en-US" u="none" baseline="0" dirty="0" smtClean="0"/>
              <a:t>. </a:t>
            </a:r>
          </a:p>
          <a:p>
            <a:r>
              <a:rPr lang="en-US" u="none" baseline="0" dirty="0" smtClean="0"/>
              <a:t>Then ask, “How easy it </a:t>
            </a:r>
            <a:r>
              <a:rPr lang="en-US" u="none" baseline="0" dirty="0" err="1" smtClean="0"/>
              <a:t>Kahoot</a:t>
            </a:r>
            <a:r>
              <a:rPr lang="en-US" u="none" baseline="0" dirty="0" smtClean="0"/>
              <a:t> to navigate on the “teacher” side?</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61</a:t>
            </a:fld>
            <a:endParaRPr lang="en-US"/>
          </a:p>
        </p:txBody>
      </p:sp>
    </p:spTree>
    <p:extLst>
      <p:ext uri="{BB962C8B-B14F-4D97-AF65-F5344CB8AC3E}">
        <p14:creationId xmlns:p14="http://schemas.microsoft.com/office/powerpoint/2010/main" val="3170075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 how teachers using Google Docs can give feedback to</a:t>
            </a:r>
            <a:r>
              <a:rPr lang="en-US" baseline="0" dirty="0" smtClean="0"/>
              <a:t> students by using the “Comments” feature in documents. </a:t>
            </a:r>
          </a:p>
          <a:p>
            <a:r>
              <a:rPr lang="en-US" baseline="0" dirty="0" smtClean="0"/>
              <a:t>Notice that a section of the student’s text is highlighted and the comments are over to the right side of the screen. Also point out the “comments” button in the top right corner of the screenshot.</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62</a:t>
            </a:fld>
            <a:endParaRPr lang="en-US"/>
          </a:p>
        </p:txBody>
      </p:sp>
    </p:spTree>
    <p:extLst>
      <p:ext uri="{BB962C8B-B14F-4D97-AF65-F5344CB8AC3E}">
        <p14:creationId xmlns:p14="http://schemas.microsoft.com/office/powerpoint/2010/main" val="3059256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Comments can be used like the example on the previous slide as teacher feedback to student feedback. Students can then reply to teacher comments, thus allowing student-teacher feedback. Also, students can share their work with other students to allow for peer collaboration and feedback from student to student. </a:t>
            </a:r>
          </a:p>
          <a:p>
            <a:r>
              <a:rPr lang="en-US" baseline="0" dirty="0" smtClean="0"/>
              <a:t>More about sharing and permission suggestions on the next slide.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63</a:t>
            </a:fld>
            <a:endParaRPr lang="en-US"/>
          </a:p>
        </p:txBody>
      </p:sp>
    </p:spTree>
    <p:extLst>
      <p:ext uri="{BB962C8B-B14F-4D97-AF65-F5344CB8AC3E}">
        <p14:creationId xmlns:p14="http://schemas.microsoft.com/office/powerpoint/2010/main" val="3550676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sharing a document, the owner of the doc can decide at which level of</a:t>
            </a:r>
            <a:r>
              <a:rPr lang="en-US" baseline="0" dirty="0" smtClean="0"/>
              <a:t> permission to give people they are sharing with. The three levels are “Edit rights”, “comment only rights”, and “view only rights”. </a:t>
            </a:r>
          </a:p>
          <a:p>
            <a:r>
              <a:rPr lang="en-US" baseline="0" dirty="0" smtClean="0"/>
              <a:t>Ask participants:</a:t>
            </a:r>
          </a:p>
          <a:p>
            <a:r>
              <a:rPr lang="en-US" u="sng" baseline="0" dirty="0" smtClean="0"/>
              <a:t>Which level of permission should a teacher share an assignment with student</a:t>
            </a:r>
            <a:r>
              <a:rPr lang="en-US" baseline="0" dirty="0" smtClean="0"/>
              <a:t>s? – View only! – We don’t want students to edit the assignment due dates, length, etc.</a:t>
            </a:r>
          </a:p>
          <a:p>
            <a:r>
              <a:rPr lang="en-US" u="sng" baseline="0" dirty="0" smtClean="0"/>
              <a:t>Which level of permission should a student share work with teachers</a:t>
            </a:r>
            <a:r>
              <a:rPr lang="en-US" baseline="0" dirty="0" smtClean="0"/>
              <a:t>? – Either comment only or edit!- teachers need to be able to at least make comment, if not have more access to student work.</a:t>
            </a:r>
          </a:p>
          <a:p>
            <a:r>
              <a:rPr lang="en-US" u="sng" baseline="0" dirty="0" smtClean="0"/>
              <a:t>Which level of permission should a student share work with another student</a:t>
            </a:r>
            <a:r>
              <a:rPr lang="en-US" baseline="0" dirty="0" smtClean="0"/>
              <a:t>? – Comment Only! We want students to give feedback via comments, but we don’t want a student to “rewrite” an assignment.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64</a:t>
            </a:fld>
            <a:endParaRPr lang="en-US"/>
          </a:p>
        </p:txBody>
      </p:sp>
    </p:spTree>
    <p:extLst>
      <p:ext uri="{BB962C8B-B14F-4D97-AF65-F5344CB8AC3E}">
        <p14:creationId xmlns:p14="http://schemas.microsoft.com/office/powerpoint/2010/main" val="3459631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not</a:t>
            </a:r>
            <a:r>
              <a:rPr lang="en-US" baseline="0" dirty="0" smtClean="0"/>
              <a:t> all participants have a Google account, ask them to partner up.</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65</a:t>
            </a:fld>
            <a:endParaRPr lang="en-US"/>
          </a:p>
        </p:txBody>
      </p:sp>
    </p:spTree>
    <p:extLst>
      <p:ext uri="{BB962C8B-B14F-4D97-AF65-F5344CB8AC3E}">
        <p14:creationId xmlns:p14="http://schemas.microsoft.com/office/powerpoint/2010/main" val="1132744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on next slide.</a:t>
            </a:r>
          </a:p>
          <a:p>
            <a:r>
              <a:rPr lang="en-US" baseline="0" dirty="0" smtClean="0"/>
              <a:t>Allowing a student to record thoughts or processes, allows teachers identify struggling learners who might otherwise go unnoticed.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66</a:t>
            </a:fld>
            <a:endParaRPr lang="en-US"/>
          </a:p>
        </p:txBody>
      </p:sp>
    </p:spTree>
    <p:extLst>
      <p:ext uri="{BB962C8B-B14F-4D97-AF65-F5344CB8AC3E}">
        <p14:creationId xmlns:p14="http://schemas.microsoft.com/office/powerpoint/2010/main" val="879858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video, ask participants to discuss what all misconceptions or problems were highlighted in the video. </a:t>
            </a:r>
          </a:p>
          <a:p>
            <a:r>
              <a:rPr lang="en-US" baseline="0" dirty="0" smtClean="0"/>
              <a:t>Is the answer correct? –Yes. But there are still problems that need to be addressed. Fist she said</a:t>
            </a:r>
            <a:r>
              <a:rPr lang="en-US" dirty="0" smtClean="0"/>
              <a:t> 9 divided by 29, which is backwards, and then she</a:t>
            </a:r>
            <a:r>
              <a:rPr lang="en-US" baseline="0" dirty="0" smtClean="0"/>
              <a:t> went</a:t>
            </a:r>
            <a:r>
              <a:rPr lang="en-US" dirty="0" smtClean="0"/>
              <a:t> through the steps correctly but misuse vocabulary and general understandings. Just because a student can arrive at the correct answer doesn’t mean that he or she understands what he or she is doing on a conceptual level.</a:t>
            </a:r>
          </a:p>
          <a:p>
            <a:endParaRPr lang="en-US" dirty="0" smtClean="0"/>
          </a:p>
          <a:p>
            <a:r>
              <a:rPr lang="en-US" dirty="0" smtClean="0"/>
              <a:t>Using</a:t>
            </a:r>
            <a:r>
              <a:rPr lang="en-US" baseline="0" dirty="0" smtClean="0"/>
              <a:t> a recording tool, such as “explain everything” allows a deeper level of feedback from the teacher to the student on student thinking. Furthermore, teachers get feedback about student understanding of important concepts. This tool also relates to metacognition.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67</a:t>
            </a:fld>
            <a:endParaRPr lang="en-US"/>
          </a:p>
        </p:txBody>
      </p:sp>
    </p:spTree>
    <p:extLst>
      <p:ext uri="{BB962C8B-B14F-4D97-AF65-F5344CB8AC3E}">
        <p14:creationId xmlns:p14="http://schemas.microsoft.com/office/powerpoint/2010/main" val="1804191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trainer, create a sample blog at blogspot.com, </a:t>
            </a:r>
            <a:r>
              <a:rPr lang="en-US" dirty="0" err="1" smtClean="0"/>
              <a:t>edublog</a:t>
            </a:r>
            <a:r>
              <a:rPr lang="en-US" dirty="0" smtClean="0"/>
              <a:t>, or </a:t>
            </a:r>
            <a:r>
              <a:rPr lang="en-US" dirty="0" err="1" smtClean="0"/>
              <a:t>kidsblog</a:t>
            </a:r>
            <a:r>
              <a:rPr lang="en-US" dirty="0" smtClean="0"/>
              <a:t> for participants to go an respond</a:t>
            </a:r>
            <a:r>
              <a:rPr lang="en-US" baseline="0" dirty="0" smtClean="0"/>
              <a:t> to a post. Show participants how quick and easy it is to respond and provide feedback using a blog.</a:t>
            </a:r>
          </a:p>
          <a:p>
            <a:endParaRPr lang="en-US" baseline="0" dirty="0" smtClean="0"/>
          </a:p>
          <a:p>
            <a:r>
              <a:rPr lang="en-US" baseline="0" dirty="0" smtClean="0"/>
              <a:t>Note: In a blog, feedback can be given teacher to student, student to student, or student to teacher– usually all at the same time. </a:t>
            </a:r>
          </a:p>
          <a:p>
            <a:r>
              <a:rPr lang="en-US" baseline="0" dirty="0" smtClean="0"/>
              <a:t> For Blogging, teachers should create Norms that would be restated with every blogging activity: </a:t>
            </a:r>
          </a:p>
          <a:p>
            <a:pPr marL="171450" indent="-171450">
              <a:buFont typeface="Arial" panose="020B0604020202020204" pitchFamily="34" charset="0"/>
              <a:buChar char="•"/>
            </a:pPr>
            <a:r>
              <a:rPr lang="en-US" baseline="0" dirty="0" smtClean="0"/>
              <a:t>Use your real name</a:t>
            </a:r>
          </a:p>
          <a:p>
            <a:pPr marL="171450" indent="-171450">
              <a:buFont typeface="Arial" panose="020B0604020202020204" pitchFamily="34" charset="0"/>
              <a:buChar char="•"/>
            </a:pPr>
            <a:r>
              <a:rPr lang="en-US" baseline="0" dirty="0" smtClean="0"/>
              <a:t>Since this is a school blog, school rules apply</a:t>
            </a:r>
          </a:p>
          <a:p>
            <a:pPr marL="171450" indent="-171450">
              <a:buFont typeface="Arial" panose="020B0604020202020204" pitchFamily="34" charset="0"/>
              <a:buChar char="•"/>
            </a:pPr>
            <a:r>
              <a:rPr lang="en-US" baseline="0" dirty="0" smtClean="0"/>
              <a:t>No bullying or making fun of other </a:t>
            </a:r>
            <a:r>
              <a:rPr lang="en-US" baseline="0" dirty="0" err="1" smtClean="0"/>
              <a:t>students,etc</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68</a:t>
            </a:fld>
            <a:endParaRPr lang="en-US"/>
          </a:p>
        </p:txBody>
      </p:sp>
    </p:spTree>
    <p:extLst>
      <p:ext uri="{BB962C8B-B14F-4D97-AF65-F5344CB8AC3E}">
        <p14:creationId xmlns:p14="http://schemas.microsoft.com/office/powerpoint/2010/main" val="28760731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uses Google </a:t>
            </a:r>
            <a:r>
              <a:rPr lang="en-US" baseline="0" dirty="0" err="1" smtClean="0"/>
              <a:t>blogspot</a:t>
            </a:r>
            <a:r>
              <a:rPr lang="en-US" baseline="0" dirty="0" smtClean="0"/>
              <a:t>. It is set up with access to the presenter’s Google drive so the presenter doesn’t have to log in to a separate account. The presenter might consider creating their own blog to show participants the “owner” side of </a:t>
            </a:r>
            <a:r>
              <a:rPr lang="en-US" baseline="0" dirty="0" err="1" smtClean="0"/>
              <a:t>blogspot</a:t>
            </a:r>
            <a:r>
              <a:rPr lang="en-US" baseline="0" dirty="0" smtClean="0"/>
              <a:t>.</a:t>
            </a:r>
          </a:p>
          <a:p>
            <a:endParaRPr lang="en-US" baseline="0" dirty="0" smtClean="0"/>
          </a:p>
          <a:p>
            <a:r>
              <a:rPr lang="en-US" baseline="0" dirty="0" smtClean="0"/>
              <a:t>As the presenter, assume the roll of the “teacher” also and add comments to some of the participants’ responses. </a:t>
            </a:r>
          </a:p>
          <a:p>
            <a:endParaRPr lang="en-US" baseline="0" dirty="0" smtClean="0"/>
          </a:p>
          <a:p>
            <a:r>
              <a:rPr lang="en-US" baseline="0" dirty="0" smtClean="0"/>
              <a:t>Allow a few minutes for participants to complete the activity. Then bring the group back together and discuss:</a:t>
            </a:r>
          </a:p>
          <a:p>
            <a:pPr marL="171450" indent="-171450">
              <a:buFont typeface="Arial" panose="020B0604020202020204" pitchFamily="34" charset="0"/>
              <a:buChar char="•"/>
            </a:pPr>
            <a:r>
              <a:rPr lang="en-US" baseline="0" dirty="0" smtClean="0"/>
              <a:t>The teacher gained feedback from students about the students ability to complete the assignment</a:t>
            </a:r>
          </a:p>
          <a:p>
            <a:pPr marL="171450" indent="-171450">
              <a:buFont typeface="Arial" panose="020B0604020202020204" pitchFamily="34" charset="0"/>
              <a:buChar char="•"/>
            </a:pPr>
            <a:r>
              <a:rPr lang="en-US" baseline="0" dirty="0" smtClean="0"/>
              <a:t>The student gained feedback from the teacher about the depth of their  work</a:t>
            </a:r>
          </a:p>
          <a:p>
            <a:pPr marL="171450" indent="-171450">
              <a:buFont typeface="Arial" panose="020B0604020202020204" pitchFamily="34" charset="0"/>
              <a:buChar char="•"/>
            </a:pPr>
            <a:r>
              <a:rPr lang="en-US" baseline="0" dirty="0" smtClean="0"/>
              <a:t>The student gained feedback from other students about the clarity or their work.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69</a:t>
            </a:fld>
            <a:endParaRPr lang="en-US"/>
          </a:p>
        </p:txBody>
      </p:sp>
    </p:spTree>
    <p:extLst>
      <p:ext uri="{BB962C8B-B14F-4D97-AF65-F5344CB8AC3E}">
        <p14:creationId xmlns:p14="http://schemas.microsoft.com/office/powerpoint/2010/main" val="332760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648320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a:t>
            </a:r>
            <a:r>
              <a:rPr lang="en-US" baseline="0" dirty="0" smtClean="0"/>
              <a:t> given by a red pen on a paper sometimes can get thrown in the trash, overlooked, or even misinterpreted. When a teacher is verbally giving feedback to students, it has more of an impact. However, teachers usually do not have the time to conference with every student about their work in a class period. Screen casting allows teachers to record and send audio feedback to students via email, teacher websites, or have it available for students to listen to at the beginning of class.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70</a:t>
            </a:fld>
            <a:endParaRPr lang="en-US"/>
          </a:p>
        </p:txBody>
      </p:sp>
    </p:spTree>
    <p:extLst>
      <p:ext uri="{BB962C8B-B14F-4D97-AF65-F5344CB8AC3E}">
        <p14:creationId xmlns:p14="http://schemas.microsoft.com/office/powerpoint/2010/main" val="400875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presenter, walk </a:t>
            </a:r>
            <a:r>
              <a:rPr lang="en-US" baseline="0" dirty="0" smtClean="0"/>
              <a:t>participants through this entirely before they try it on their own. Give a few minutes for participants to create a short screen cast giving feedback on a news story they find online.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71</a:t>
            </a:fld>
            <a:endParaRPr lang="en-US"/>
          </a:p>
        </p:txBody>
      </p:sp>
    </p:spTree>
    <p:extLst>
      <p:ext uri="{BB962C8B-B14F-4D97-AF65-F5344CB8AC3E}">
        <p14:creationId xmlns:p14="http://schemas.microsoft.com/office/powerpoint/2010/main" val="33503392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document for</a:t>
            </a:r>
            <a:r>
              <a:rPr lang="en-US" baseline="0" dirty="0" smtClean="0"/>
              <a:t> implementation titled “Implementing Technology”. </a:t>
            </a:r>
            <a:r>
              <a:rPr lang="en-US" dirty="0" smtClean="0"/>
              <a:t>Allow participants some time to deepen this</a:t>
            </a:r>
            <a:r>
              <a:rPr lang="en-US" baseline="0" dirty="0" smtClean="0"/>
              <a:t> discussion and take notes. </a:t>
            </a:r>
          </a:p>
          <a:p>
            <a:r>
              <a:rPr lang="en-US" b="1" i="0" baseline="0" dirty="0" smtClean="0"/>
              <a:t>Note: This form is the last slide on each of the “chunks” in this learning package. It relates directly to the pre-assessment:</a:t>
            </a:r>
          </a:p>
          <a:p>
            <a:r>
              <a:rPr lang="en-US" i="0" baseline="0" dirty="0" smtClean="0"/>
              <a:t>Making accommodations for age/maturity of students, and consider how to use technology whether they are 1:1 with technology or have limited technology to use with students. Also, note that accommodations need to be identified for SWD and advanced level students- not necessarily grade-level since the tool is geared towards to middle-of-the-road students already. </a:t>
            </a: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72</a:t>
            </a:fld>
            <a:endParaRPr lang="en-US"/>
          </a:p>
        </p:txBody>
      </p:sp>
    </p:spTree>
    <p:extLst>
      <p:ext uri="{BB962C8B-B14F-4D97-AF65-F5344CB8AC3E}">
        <p14:creationId xmlns:p14="http://schemas.microsoft.com/office/powerpoint/2010/main" val="2955895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dirty="0">
                <a:solidFill>
                  <a:prstClr val="black"/>
                </a:solidFill>
              </a:rPr>
              <a:t>Hattie (</a:t>
            </a:r>
            <a:r>
              <a:rPr lang="en-US" u="sng" dirty="0">
                <a:solidFill>
                  <a:prstClr val="black"/>
                </a:solidFill>
              </a:rPr>
              <a:t>Visible Learning</a:t>
            </a:r>
            <a:r>
              <a:rPr lang="en-US" dirty="0">
                <a:solidFill>
                  <a:prstClr val="black"/>
                </a:solidFill>
              </a:rPr>
              <a:t>, p. 204) states that the aim is to “help students actively bring meaning to the written word, and assist them to learn to monitor their own learning and thinking.”  Effects were greater when there was explicit teaching of the cognitive strategies before beginning the reciprocal teaching dialogue.</a:t>
            </a:r>
          </a:p>
          <a:p>
            <a:endParaRPr lang="en-US" dirty="0" smtClean="0"/>
          </a:p>
          <a:p>
            <a:r>
              <a:rPr lang="en-US" dirty="0" smtClean="0"/>
              <a:t>Example:  Cognitive strategies that are introduced, modeled and monitored by the teacher for the students, according to </a:t>
            </a:r>
            <a:r>
              <a:rPr lang="en-US" dirty="0" err="1" smtClean="0"/>
              <a:t>Palinscar</a:t>
            </a:r>
            <a:r>
              <a:rPr lang="en-US" dirty="0" smtClean="0"/>
              <a:t> and Brown (1986) could be:  To begin with, students </a:t>
            </a:r>
            <a:r>
              <a:rPr lang="en-US" b="1" u="sng" dirty="0" smtClean="0"/>
              <a:t>make predictions</a:t>
            </a:r>
            <a:r>
              <a:rPr lang="en-US" dirty="0" smtClean="0"/>
              <a:t> and hypothesize what the author will discuss next in the text.  This leads to </a:t>
            </a:r>
            <a:r>
              <a:rPr lang="en-US" b="1" u="sng" dirty="0" smtClean="0"/>
              <a:t>question generating</a:t>
            </a:r>
            <a:r>
              <a:rPr lang="en-US" dirty="0" smtClean="0"/>
              <a:t>, which gives the students the opportunity to evaluate the components of a good question, then phrase their own question, and finally engage in self-testing using questions.  </a:t>
            </a:r>
            <a:r>
              <a:rPr lang="en-US" b="1" u="sng" dirty="0" smtClean="0"/>
              <a:t>Summarizing</a:t>
            </a:r>
            <a:r>
              <a:rPr lang="en-US" dirty="0" smtClean="0"/>
              <a:t> integrates the information present in the text from passage to passage.  Lastly is </a:t>
            </a:r>
            <a:r>
              <a:rPr lang="en-US" b="1" u="sng" dirty="0" smtClean="0"/>
              <a:t>clarifying</a:t>
            </a:r>
            <a:r>
              <a:rPr lang="en-US" dirty="0" smtClean="0"/>
              <a:t>, which helps them to reflect back on what was read and look for any difficulties that will interfere with comprehension. The students take turns being the teacher while the teacher becomes the student.  </a:t>
            </a:r>
            <a:r>
              <a:rPr lang="en-US" dirty="0">
                <a:hlinkClick r:id="rId3"/>
              </a:rPr>
              <a:t>http://www.ncrel.org</a:t>
            </a:r>
            <a:endParaRPr lang="en-US" dirty="0" smtClean="0"/>
          </a:p>
          <a:p>
            <a:endParaRPr lang="en-US" baseline="0" dirty="0" smtClean="0"/>
          </a:p>
          <a:p>
            <a:r>
              <a:rPr lang="en-US" baseline="0" dirty="0" smtClean="0"/>
              <a:t>Hattie states that “the explicit teaching of cognitive strategies and deliberative practice with content when using these strategies makes a major difference.”</a:t>
            </a:r>
          </a:p>
          <a:p>
            <a:endParaRPr lang="en-US" baseline="0" dirty="0" smtClean="0"/>
          </a:p>
          <a:p>
            <a:r>
              <a:rPr lang="en-US" dirty="0"/>
              <a:t>Hattie, J. (Ed.).  (2009).  </a:t>
            </a:r>
            <a:r>
              <a:rPr lang="en-US" i="1" dirty="0"/>
              <a:t>Visible learning:  A synthesis of over 800 meta-analyses relating to achievement</a:t>
            </a:r>
            <a:r>
              <a:rPr lang="en-US" dirty="0"/>
              <a:t>.  London, UK:  </a:t>
            </a:r>
            <a:r>
              <a:rPr lang="en-US" dirty="0" err="1"/>
              <a:t>Routledge</a:t>
            </a:r>
            <a:r>
              <a:rPr lang="en-US" dirty="0"/>
              <a:t>.</a:t>
            </a:r>
          </a:p>
        </p:txBody>
      </p:sp>
      <p:sp>
        <p:nvSpPr>
          <p:cNvPr id="4" name="Slide Number Placeholder 3"/>
          <p:cNvSpPr>
            <a:spLocks noGrp="1"/>
          </p:cNvSpPr>
          <p:nvPr>
            <p:ph type="sldNum" sz="quarter" idx="10"/>
          </p:nvPr>
        </p:nvSpPr>
        <p:spPr/>
        <p:txBody>
          <a:bodyPr/>
          <a:lstStyle/>
          <a:p>
            <a:fld id="{8C25DA50-E0B2-4484-B77E-D52A4342F3E6}" type="slidenum">
              <a:rPr lang="en-US" smtClean="0"/>
              <a:t>73</a:t>
            </a:fld>
            <a:endParaRPr lang="en-US"/>
          </a:p>
        </p:txBody>
      </p:sp>
    </p:spTree>
    <p:extLst>
      <p:ext uri="{BB962C8B-B14F-4D97-AF65-F5344CB8AC3E}">
        <p14:creationId xmlns:p14="http://schemas.microsoft.com/office/powerpoint/2010/main" val="2027880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used in this package:</a:t>
            </a:r>
          </a:p>
          <a:p>
            <a:r>
              <a:rPr lang="en-US" dirty="0" err="1" smtClean="0"/>
              <a:t>Blogspot</a:t>
            </a:r>
            <a:r>
              <a:rPr lang="en-US" dirty="0" smtClean="0"/>
              <a:t>/Blogger- free Google account</a:t>
            </a:r>
          </a:p>
          <a:p>
            <a:r>
              <a:rPr lang="en-US" dirty="0" smtClean="0"/>
              <a:t>Explain everything- paid</a:t>
            </a:r>
            <a:r>
              <a:rPr lang="en-US" baseline="0" dirty="0" smtClean="0"/>
              <a:t> app (since it is a paid app, there is a screen shot of it, so that presenter doesn’t necessarily have to download it. Plus participants were asked to bring laptops instead of iPads.)</a:t>
            </a:r>
          </a:p>
          <a:p>
            <a:r>
              <a:rPr lang="en-US" baseline="0" dirty="0" smtClean="0"/>
              <a:t>Actively Learn- free website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74</a:t>
            </a:fld>
            <a:endParaRPr lang="en-US"/>
          </a:p>
        </p:txBody>
      </p:sp>
    </p:spTree>
    <p:extLst>
      <p:ext uri="{BB962C8B-B14F-4D97-AF65-F5344CB8AC3E}">
        <p14:creationId xmlns:p14="http://schemas.microsoft.com/office/powerpoint/2010/main" val="2287148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75</a:t>
            </a:fld>
            <a:endParaRPr lang="en-US"/>
          </a:p>
        </p:txBody>
      </p:sp>
    </p:spTree>
    <p:extLst>
      <p:ext uri="{BB962C8B-B14F-4D97-AF65-F5344CB8AC3E}">
        <p14:creationId xmlns:p14="http://schemas.microsoft.com/office/powerpoint/2010/main" val="228714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Video </a:t>
            </a:r>
            <a:r>
              <a:rPr lang="en-US" dirty="0" err="1" smtClean="0"/>
              <a:t>tutorial:https</a:t>
            </a:r>
            <a:r>
              <a:rPr lang="en-US" dirty="0" smtClean="0"/>
              <a:t>://www.youtube.com/watch?v=AV66e9z-fr8&amp;app=desktop</a:t>
            </a:r>
          </a:p>
          <a:p>
            <a:endParaRPr lang="en-US" dirty="0" smtClean="0"/>
          </a:p>
          <a:p>
            <a:r>
              <a:rPr lang="en-US" dirty="0" smtClean="0"/>
              <a:t>Participants should navigate to edpuzzle.com and log in as a student first. Give participants the class</a:t>
            </a:r>
            <a:r>
              <a:rPr lang="en-US" baseline="0" dirty="0" smtClean="0"/>
              <a:t> code “e7XNwB” and ask them to use their headphones to watch the video and answer the questions long the way</a:t>
            </a:r>
            <a:r>
              <a:rPr lang="en-US" dirty="0" smtClean="0"/>
              <a:t>. After participants experience </a:t>
            </a:r>
            <a:r>
              <a:rPr lang="en-US" dirty="0" err="1" smtClean="0"/>
              <a:t>EdPuzzle</a:t>
            </a:r>
            <a:r>
              <a:rPr lang="en-US" dirty="0" smtClean="0"/>
              <a:t> as a student, ask how easy</a:t>
            </a:r>
            <a:r>
              <a:rPr lang="en-US" baseline="0" dirty="0" smtClean="0"/>
              <a:t> it was to use as a student.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a:t>
            </a:r>
            <a:r>
              <a:rPr lang="en-US" baseline="0" dirty="0" err="1" smtClean="0"/>
              <a:t>EdPuzzle</a:t>
            </a:r>
            <a:r>
              <a:rPr lang="en-US" baseline="0" dirty="0" smtClean="0"/>
              <a:t>, can be used to ask students to clarify concepts, summarize sections of the video, predict what will happen next, and ask questions of their own.</a:t>
            </a:r>
            <a:endParaRPr lang="en-US" dirty="0" smtClean="0"/>
          </a:p>
          <a:p>
            <a:endParaRPr lang="en-US" baseline="0" dirty="0" smtClean="0"/>
          </a:p>
          <a:p>
            <a:r>
              <a:rPr lang="en-US" dirty="0" smtClean="0"/>
              <a:t>Then</a:t>
            </a:r>
            <a:r>
              <a:rPr lang="en-US" baseline="0" dirty="0" smtClean="0"/>
              <a:t> ask participants to logout and create a free teacher account. Then walk participants through the basics by starting at the top left corner and go across and then down the page describing the teacher account. You can search for other content that has already been created. You can view the videos that you have already created, create a new </a:t>
            </a:r>
            <a:r>
              <a:rPr lang="en-US" baseline="0" dirty="0" err="1" smtClean="0"/>
              <a:t>EdPuzzle</a:t>
            </a:r>
            <a:r>
              <a:rPr lang="en-US" baseline="0" dirty="0" smtClean="0"/>
              <a:t> lesson, and then look at your classes and progress reports (who has watched the videos, who didn’t watch, if questions were answered correctly, and you can also reset a student if the teacher feels they need to try again). </a:t>
            </a:r>
          </a:p>
          <a:p>
            <a:endParaRPr lang="en-US" baseline="0" dirty="0" smtClean="0"/>
          </a:p>
          <a:p>
            <a:r>
              <a:rPr lang="en-US" baseline="0" dirty="0" smtClean="0"/>
              <a:t>Then look at creating a video lesson. And embedding questions. Then ask, how easy is </a:t>
            </a:r>
            <a:r>
              <a:rPr lang="en-US" baseline="0" dirty="0" err="1" smtClean="0"/>
              <a:t>EdPuzzle</a:t>
            </a:r>
            <a:r>
              <a:rPr lang="en-US" baseline="0" dirty="0" smtClean="0"/>
              <a:t> to use as a teacher?</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76</a:t>
            </a:fld>
            <a:endParaRPr lang="en-US"/>
          </a:p>
        </p:txBody>
      </p:sp>
    </p:spTree>
    <p:extLst>
      <p:ext uri="{BB962C8B-B14F-4D97-AF65-F5344CB8AC3E}">
        <p14:creationId xmlns:p14="http://schemas.microsoft.com/office/powerpoint/2010/main" val="3722142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trainer, create a sample blog at blogspot.com, </a:t>
            </a:r>
            <a:r>
              <a:rPr lang="en-US" dirty="0" err="1" smtClean="0"/>
              <a:t>edublog</a:t>
            </a:r>
            <a:r>
              <a:rPr lang="en-US" dirty="0" smtClean="0"/>
              <a:t>, or </a:t>
            </a:r>
            <a:r>
              <a:rPr lang="en-US" dirty="0" err="1" smtClean="0"/>
              <a:t>kidsblog</a:t>
            </a:r>
            <a:r>
              <a:rPr lang="en-US" dirty="0" smtClean="0"/>
              <a:t> for participants to go an respond</a:t>
            </a:r>
            <a:r>
              <a:rPr lang="en-US" baseline="0" dirty="0" smtClean="0"/>
              <a:t> to a post. Show participants how quick and easy it is to respond and provide feedback using a blog.</a:t>
            </a:r>
          </a:p>
          <a:p>
            <a:endParaRPr lang="en-US" baseline="0" dirty="0" smtClean="0"/>
          </a:p>
          <a:p>
            <a:r>
              <a:rPr lang="en-US" baseline="0" dirty="0" smtClean="0"/>
              <a:t>Note: In a blog, feedback can be given teacher to student, student to student, or student to teacher– usually all at the same time. </a:t>
            </a:r>
          </a:p>
          <a:p>
            <a:r>
              <a:rPr lang="en-US" baseline="0" dirty="0" smtClean="0"/>
              <a:t> For Blogging, teachers should create Norms that would be restated with every blogging activity: </a:t>
            </a:r>
          </a:p>
          <a:p>
            <a:pPr marL="171450" indent="-171450">
              <a:buFont typeface="Arial" panose="020B0604020202020204" pitchFamily="34" charset="0"/>
              <a:buChar char="•"/>
            </a:pPr>
            <a:r>
              <a:rPr lang="en-US" baseline="0" dirty="0" smtClean="0"/>
              <a:t>Use your real name</a:t>
            </a:r>
          </a:p>
          <a:p>
            <a:pPr marL="171450" indent="-171450">
              <a:buFont typeface="Arial" panose="020B0604020202020204" pitchFamily="34" charset="0"/>
              <a:buChar char="•"/>
            </a:pPr>
            <a:r>
              <a:rPr lang="en-US" baseline="0" dirty="0" smtClean="0"/>
              <a:t>Since this is a school blog, school rules apply</a:t>
            </a:r>
          </a:p>
          <a:p>
            <a:pPr marL="171450" indent="-171450">
              <a:buFont typeface="Arial" panose="020B0604020202020204" pitchFamily="34" charset="0"/>
              <a:buChar char="•"/>
            </a:pPr>
            <a:r>
              <a:rPr lang="en-US" baseline="0" dirty="0" smtClean="0"/>
              <a:t>No bullying or making fun of other </a:t>
            </a:r>
            <a:r>
              <a:rPr lang="en-US" baseline="0" dirty="0" err="1" smtClean="0"/>
              <a:t>students,etc</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77</a:t>
            </a:fld>
            <a:endParaRPr lang="en-US"/>
          </a:p>
        </p:txBody>
      </p:sp>
    </p:spTree>
    <p:extLst>
      <p:ext uri="{BB962C8B-B14F-4D97-AF65-F5344CB8AC3E}">
        <p14:creationId xmlns:p14="http://schemas.microsoft.com/office/powerpoint/2010/main" val="2876073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uses Google </a:t>
            </a:r>
            <a:r>
              <a:rPr lang="en-US" baseline="0" dirty="0" err="1" smtClean="0"/>
              <a:t>blogspot</a:t>
            </a:r>
            <a:r>
              <a:rPr lang="en-US" baseline="0" dirty="0" smtClean="0"/>
              <a:t>. It is set up with access to the presenter’s Google drive so the presenter doesn’t have to log in to a separate account. The presenter might consider creating their own blog to show participants the “owner” side of </a:t>
            </a:r>
            <a:r>
              <a:rPr lang="en-US" baseline="0" dirty="0" err="1" smtClean="0"/>
              <a:t>blogspot</a:t>
            </a:r>
            <a:r>
              <a:rPr lang="en-US" baseline="0" dirty="0" smtClean="0"/>
              <a:t>.  *Note: The directions are posted on the blog post.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About the Article: “</a:t>
            </a:r>
            <a:r>
              <a:rPr lang="en-US" sz="1200" b="0" i="0" kern="1200" dirty="0" smtClean="0">
                <a:solidFill>
                  <a:schemeClr val="tx1"/>
                </a:solidFill>
                <a:effectLst/>
                <a:latin typeface="+mn-lt"/>
                <a:ea typeface="+mn-ea"/>
                <a:cs typeface="+mn-cs"/>
              </a:rPr>
              <a:t>A Look at Recent Findings on Technology in the Classroom” by Drew Hendricks, May 14, 2013. http://www.huffingtonpost.com/drew-hendricks/technology-education_b_2867458.html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78</a:t>
            </a:fld>
            <a:endParaRPr lang="en-US"/>
          </a:p>
        </p:txBody>
      </p:sp>
    </p:spTree>
    <p:extLst>
      <p:ext uri="{BB962C8B-B14F-4D97-AF65-F5344CB8AC3E}">
        <p14:creationId xmlns:p14="http://schemas.microsoft.com/office/powerpoint/2010/main" val="3327604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the activity is complete, engage participants in a discussion about what they liked and didn’t like about using the blog for this activity. </a:t>
            </a:r>
          </a:p>
          <a:p>
            <a:r>
              <a:rPr lang="en-US" baseline="0" dirty="0" smtClean="0"/>
              <a:t>Some things to point out: All students must respond, students can dig deeper into the text, students can interact with each other and with the teacher. </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79</a:t>
            </a:fld>
            <a:endParaRPr lang="en-US"/>
          </a:p>
        </p:txBody>
      </p:sp>
    </p:spTree>
    <p:extLst>
      <p:ext uri="{BB962C8B-B14F-4D97-AF65-F5344CB8AC3E}">
        <p14:creationId xmlns:p14="http://schemas.microsoft.com/office/powerpoint/2010/main" val="191390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pre/post-</a:t>
            </a:r>
            <a:r>
              <a:rPr lang="en-US" baseline="0" dirty="0" smtClean="0"/>
              <a:t> assessment is applicable for all chunks of this module, providing that each chunk is accompanied with the introductory chunk (slides 3-14), and the implementation chunk (slides 100-end).</a:t>
            </a:r>
          </a:p>
          <a:p>
            <a:endParaRPr lang="en-US" baseline="0" dirty="0" smtClean="0"/>
          </a:p>
          <a:p>
            <a:r>
              <a:rPr lang="en-US" baseline="0" dirty="0" smtClean="0"/>
              <a:t>This is a link to a Google Form for the pre/post assessment. Making the pre/post online enhances the “technology” aspect of the package. The presenter would need to create their own Form since this links to Stephanie </a:t>
            </a:r>
            <a:r>
              <a:rPr lang="en-US" baseline="0" dirty="0" err="1" smtClean="0"/>
              <a:t>Kuper’s</a:t>
            </a:r>
            <a:r>
              <a:rPr lang="en-US" baseline="0" dirty="0" smtClean="0"/>
              <a:t> Google Drive. If the presenter is unable to create a form for the pre/post assessment, it is available in the module handouts.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a:t>
            </a:fld>
            <a:endParaRPr lang="en-US"/>
          </a:p>
        </p:txBody>
      </p:sp>
    </p:spTree>
    <p:extLst>
      <p:ext uri="{BB962C8B-B14F-4D97-AF65-F5344CB8AC3E}">
        <p14:creationId xmlns:p14="http://schemas.microsoft.com/office/powerpoint/2010/main" val="41126112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on next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Allowing a student to record thoughts or processes, allows teachers identify struggling learners who might otherwise go unnoticed.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80</a:t>
            </a:fld>
            <a:endParaRPr lang="en-US"/>
          </a:p>
        </p:txBody>
      </p:sp>
    </p:spTree>
    <p:extLst>
      <p:ext uri="{BB962C8B-B14F-4D97-AF65-F5344CB8AC3E}">
        <p14:creationId xmlns:p14="http://schemas.microsoft.com/office/powerpoint/2010/main" val="879858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video, ask participants to discuss what all misconceptions or problems were highlighted in the video. </a:t>
            </a:r>
          </a:p>
          <a:p>
            <a:r>
              <a:rPr lang="en-US" baseline="0" dirty="0" smtClean="0"/>
              <a:t>Is the answer correct? –Yes. But there are still problems that need to be addressed. Fist she said</a:t>
            </a:r>
            <a:r>
              <a:rPr lang="en-US" dirty="0" smtClean="0"/>
              <a:t> 9 divided by 29, which is backwards, and then she</a:t>
            </a:r>
            <a:r>
              <a:rPr lang="en-US" baseline="0" dirty="0" smtClean="0"/>
              <a:t> went</a:t>
            </a:r>
            <a:r>
              <a:rPr lang="en-US" dirty="0" smtClean="0"/>
              <a:t> through the steps correctly but misuse vocabulary and general understandings. Just because a student can arrive at the correct answer doesn’t mean that he or she understands what he or she is doing on a conceptual level.</a:t>
            </a:r>
          </a:p>
          <a:p>
            <a:endParaRPr lang="en-US" dirty="0" smtClean="0"/>
          </a:p>
          <a:p>
            <a:r>
              <a:rPr lang="en-US" dirty="0" smtClean="0"/>
              <a:t>Using</a:t>
            </a:r>
            <a:r>
              <a:rPr lang="en-US" baseline="0" dirty="0" smtClean="0"/>
              <a:t> a recording tool, such as “explain everything” allows a deeper level of feedback from the teacher to the student on student thinking. Furthermore, teachers get feedback about student understanding of important concepts. This tool also relates to metacognition.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81</a:t>
            </a:fld>
            <a:endParaRPr lang="en-US"/>
          </a:p>
        </p:txBody>
      </p:sp>
    </p:spTree>
    <p:extLst>
      <p:ext uri="{BB962C8B-B14F-4D97-AF65-F5344CB8AC3E}">
        <p14:creationId xmlns:p14="http://schemas.microsoft.com/office/powerpoint/2010/main" val="18041911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of Explain</a:t>
            </a:r>
            <a:r>
              <a:rPr lang="en-US" baseline="0" dirty="0" smtClean="0"/>
              <a:t> Everything. On the left is a bar for formatting options. Underneath the picture are the audio additions. And across the bottom shows slides, recording buttons, and uploading/saving option. **Note this is a paid app!</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82</a:t>
            </a:fld>
            <a:endParaRPr lang="en-US"/>
          </a:p>
        </p:txBody>
      </p:sp>
    </p:spTree>
    <p:extLst>
      <p:ext uri="{BB962C8B-B14F-4D97-AF65-F5344CB8AC3E}">
        <p14:creationId xmlns:p14="http://schemas.microsoft.com/office/powerpoint/2010/main" val="12748481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should navigate</a:t>
            </a:r>
            <a:r>
              <a:rPr lang="en-US" baseline="0" dirty="0" smtClean="0"/>
              <a:t> to activelylearn.com and create a free account. Presenters should also have an account and walk participants through the basics of Actively Learn. When logged in, walk participants through the layout of Actively learn- going down the menu on the left and then on the catalogue to show an example of Peter Pan and then awesome questions and comments embedded in the text. Then show how to add it to your workspace. Also to add my own content on my workspace to bring in an article and create my own questions, videos, etc. </a:t>
            </a:r>
          </a:p>
          <a:p>
            <a:endParaRPr lang="en-US" baseline="0" dirty="0" smtClean="0"/>
          </a:p>
          <a:p>
            <a:r>
              <a:rPr lang="en-US" baseline="0" dirty="0" smtClean="0"/>
              <a:t>There is an “Pro version” which gives teachers more access to reports, but the basic version is fine for our purposes. </a:t>
            </a:r>
          </a:p>
          <a:p>
            <a:endParaRPr lang="en-US" baseline="0" dirty="0" smtClean="0"/>
          </a:p>
          <a:p>
            <a:r>
              <a:rPr lang="en-US" baseline="0" dirty="0" smtClean="0"/>
              <a:t>The questions embedded can lead itself to reciprocal teaching nicely. </a:t>
            </a:r>
          </a:p>
          <a:p>
            <a:endParaRPr lang="en-US" baseline="0" dirty="0" smtClean="0"/>
          </a:p>
          <a:p>
            <a:r>
              <a:rPr lang="en-US" baseline="0" dirty="0" smtClean="0"/>
              <a:t>Video tutorial: https://www.youtube.com/watch?v=3GfoEE6eoHI&amp;app=desktop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83</a:t>
            </a:fld>
            <a:endParaRPr lang="en-US"/>
          </a:p>
        </p:txBody>
      </p:sp>
    </p:spTree>
    <p:extLst>
      <p:ext uri="{BB962C8B-B14F-4D97-AF65-F5344CB8AC3E}">
        <p14:creationId xmlns:p14="http://schemas.microsoft.com/office/powerpoint/2010/main" val="1874412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document for</a:t>
            </a:r>
            <a:r>
              <a:rPr lang="en-US" baseline="0" dirty="0" smtClean="0"/>
              <a:t> implementation titled “Implementing Technology”. </a:t>
            </a:r>
            <a:r>
              <a:rPr lang="en-US" dirty="0" smtClean="0"/>
              <a:t>Allow participants some time to deepen this</a:t>
            </a:r>
            <a:r>
              <a:rPr lang="en-US" baseline="0" dirty="0" smtClean="0"/>
              <a:t> discussion and take notes. </a:t>
            </a:r>
          </a:p>
          <a:p>
            <a:r>
              <a:rPr lang="en-US" b="1" i="0" baseline="0" dirty="0" smtClean="0"/>
              <a:t>Note: This form is the last slide on each of the “chunks” in this learning package. It relates directly to the pre-assessment:</a:t>
            </a:r>
          </a:p>
          <a:p>
            <a:r>
              <a:rPr lang="en-US" i="0" baseline="0" dirty="0" smtClean="0"/>
              <a:t>Making accommodations for age/maturity of students, and consider how to use technology whether they are 1:1 with technology or have limited technology to use with students. Also, note that accommodations need to be identified for SWD and advanced level students- not necessarily grade-level since the tool is geared towards to middle-of-the-road students already. </a:t>
            </a: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84</a:t>
            </a:fld>
            <a:endParaRPr lang="en-US"/>
          </a:p>
        </p:txBody>
      </p:sp>
    </p:spTree>
    <p:extLst>
      <p:ext uri="{BB962C8B-B14F-4D97-AF65-F5344CB8AC3E}">
        <p14:creationId xmlns:p14="http://schemas.microsoft.com/office/powerpoint/2010/main" val="2955895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what this means in regards to technology. Explain that technology provides learning experiences to differentiate instruction for students and provide multiple exposures</a:t>
            </a:r>
            <a:r>
              <a:rPr lang="en-US" baseline="0" dirty="0" smtClean="0"/>
              <a:t> to skills learned previously</a:t>
            </a:r>
            <a:r>
              <a:rPr lang="en-US" dirty="0" smtClean="0"/>
              <a:t>. </a:t>
            </a:r>
          </a:p>
          <a:p>
            <a:endParaRPr lang="en-US" dirty="0" smtClean="0"/>
          </a:p>
          <a:p>
            <a:r>
              <a:rPr lang="en-US" dirty="0" smtClean="0"/>
              <a:t>Using Technology with Classroom Instruction that Works, </a:t>
            </a:r>
            <a:r>
              <a:rPr lang="en-US" dirty="0" err="1" smtClean="0"/>
              <a:t>Pilter</a:t>
            </a:r>
            <a:r>
              <a:rPr lang="en-US" dirty="0" smtClean="0"/>
              <a:t> et al</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85</a:t>
            </a:fld>
            <a:endParaRPr lang="en-US"/>
          </a:p>
        </p:txBody>
      </p:sp>
    </p:spTree>
    <p:extLst>
      <p:ext uri="{BB962C8B-B14F-4D97-AF65-F5344CB8AC3E}">
        <p14:creationId xmlns:p14="http://schemas.microsoft.com/office/powerpoint/2010/main" val="38921838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used in this chunk:</a:t>
            </a:r>
          </a:p>
          <a:p>
            <a:r>
              <a:rPr lang="en-US" dirty="0" smtClean="0"/>
              <a:t>Khan</a:t>
            </a:r>
            <a:r>
              <a:rPr lang="en-US" baseline="0" dirty="0" smtClean="0"/>
              <a:t> Academy and </a:t>
            </a:r>
            <a:r>
              <a:rPr lang="en-US" baseline="0" dirty="0" err="1" smtClean="0"/>
              <a:t>Brainpop</a:t>
            </a:r>
            <a:r>
              <a:rPr lang="en-US" baseline="0" dirty="0" smtClean="0"/>
              <a:t> are mentioned only</a:t>
            </a:r>
          </a:p>
          <a:p>
            <a:r>
              <a:rPr lang="en-US" baseline="0" dirty="0" err="1" smtClean="0"/>
              <a:t>Kahoot</a:t>
            </a:r>
            <a:r>
              <a:rPr lang="en-US" baseline="0" dirty="0" smtClean="0"/>
              <a:t>- free account</a:t>
            </a:r>
          </a:p>
          <a:p>
            <a:r>
              <a:rPr lang="en-US" baseline="0" dirty="0" err="1" smtClean="0"/>
              <a:t>Socrative</a:t>
            </a:r>
            <a:r>
              <a:rPr lang="en-US" baseline="0" dirty="0" smtClean="0"/>
              <a:t>- free account</a:t>
            </a:r>
          </a:p>
          <a:p>
            <a:r>
              <a:rPr lang="en-US" baseline="0" dirty="0" err="1" smtClean="0"/>
              <a:t>EdPuzzle</a:t>
            </a:r>
            <a:r>
              <a:rPr lang="en-US" baseline="0" dirty="0" smtClean="0"/>
              <a:t>- free account</a:t>
            </a:r>
          </a:p>
          <a:p>
            <a:r>
              <a:rPr lang="en-US" baseline="0" dirty="0" smtClean="0"/>
              <a:t>Actively Learn-free account</a:t>
            </a:r>
          </a:p>
          <a:p>
            <a:r>
              <a:rPr lang="en-US" baseline="0" dirty="0" smtClean="0"/>
              <a:t>YouTube- free Google Account</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86</a:t>
            </a:fld>
            <a:endParaRPr lang="en-US"/>
          </a:p>
        </p:txBody>
      </p:sp>
    </p:spTree>
    <p:extLst>
      <p:ext uri="{BB962C8B-B14F-4D97-AF65-F5344CB8AC3E}">
        <p14:creationId xmlns:p14="http://schemas.microsoft.com/office/powerpoint/2010/main" val="2626380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Khan Academy is a free website</a:t>
            </a:r>
            <a:r>
              <a:rPr lang="en-US" baseline="0" dirty="0" smtClean="0"/>
              <a:t> that allows teachers to assign lessons to students and monitor progress. This is also available as an app. This website/app allows students to continue practicing skills learned in class.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87</a:t>
            </a:fld>
            <a:endParaRPr lang="en-US"/>
          </a:p>
        </p:txBody>
      </p:sp>
    </p:spTree>
    <p:extLst>
      <p:ext uri="{BB962C8B-B14F-4D97-AF65-F5344CB8AC3E}">
        <p14:creationId xmlns:p14="http://schemas.microsoft.com/office/powerpoint/2010/main" val="26263801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is also a Brain-POP app for the iPad that provides a free movie every day. Although the sites are subscription-based, they are worth considering.</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88</a:t>
            </a:fld>
            <a:endParaRPr lang="en-US"/>
          </a:p>
        </p:txBody>
      </p:sp>
    </p:spTree>
    <p:extLst>
      <p:ext uri="{BB962C8B-B14F-4D97-AF65-F5344CB8AC3E}">
        <p14:creationId xmlns:p14="http://schemas.microsoft.com/office/powerpoint/2010/main" val="20294606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Presenters should create a basic </a:t>
            </a:r>
            <a:r>
              <a:rPr lang="en-US" dirty="0" err="1" smtClean="0"/>
              <a:t>kahoot</a:t>
            </a:r>
            <a:r>
              <a:rPr lang="en-US" dirty="0" smtClean="0"/>
              <a:t> to show as an example by going</a:t>
            </a:r>
            <a:r>
              <a:rPr lang="en-US" baseline="0" dirty="0" smtClean="0"/>
              <a:t> to getkahoot.com</a:t>
            </a:r>
            <a:r>
              <a:rPr lang="en-US" dirty="0" smtClean="0"/>
              <a:t>. Participants will experience a </a:t>
            </a:r>
            <a:r>
              <a:rPr lang="en-US" dirty="0" err="1" smtClean="0"/>
              <a:t>kahoot</a:t>
            </a:r>
            <a:r>
              <a:rPr lang="en-US" dirty="0" smtClean="0"/>
              <a:t> as a student by navigating to “kahoot.it” in their web browser.</a:t>
            </a:r>
          </a:p>
          <a:p>
            <a:r>
              <a:rPr lang="en-US" u="sng" dirty="0" smtClean="0"/>
              <a:t>Teachers create accounts at getkahoot.com</a:t>
            </a:r>
          </a:p>
          <a:p>
            <a:r>
              <a:rPr lang="en-US" u="sng" dirty="0" smtClean="0"/>
              <a:t>Students</a:t>
            </a:r>
            <a:r>
              <a:rPr lang="en-US" u="sng" baseline="0" dirty="0" smtClean="0"/>
              <a:t> log in to teachers rooms using the URL: kahoot.it</a:t>
            </a:r>
          </a:p>
          <a:p>
            <a:endParaRPr lang="en-US" u="sng" baseline="0" dirty="0" smtClean="0"/>
          </a:p>
          <a:p>
            <a:r>
              <a:rPr lang="en-US" u="none" baseline="0" dirty="0" smtClean="0"/>
              <a:t>After participants experience the “student” side of </a:t>
            </a:r>
            <a:r>
              <a:rPr lang="en-US" u="none" baseline="0" dirty="0" err="1" smtClean="0"/>
              <a:t>Kahoot</a:t>
            </a:r>
            <a:r>
              <a:rPr lang="en-US" u="none" baseline="0" dirty="0" smtClean="0"/>
              <a:t>, ask “how easy is </a:t>
            </a:r>
            <a:r>
              <a:rPr lang="en-US" u="none" baseline="0" dirty="0" err="1" smtClean="0"/>
              <a:t>Kahoot</a:t>
            </a:r>
            <a:r>
              <a:rPr lang="en-US" u="none" baseline="0" dirty="0" smtClean="0"/>
              <a:t> to use as a student?” Then ask participants to navigate to “getkahoot.com” and create their free teacher accounts.</a:t>
            </a:r>
          </a:p>
          <a:p>
            <a:endParaRPr lang="en-US" u="none" baseline="0" dirty="0" smtClean="0"/>
          </a:p>
          <a:p>
            <a:r>
              <a:rPr lang="en-US" u="none" baseline="0" dirty="0" smtClean="0"/>
              <a:t>With the teacher dashboard will be displayed on the screen, the presenter can explain the basics of the </a:t>
            </a:r>
            <a:r>
              <a:rPr lang="en-US" u="none" baseline="0" dirty="0" err="1" smtClean="0"/>
              <a:t>Kahoot</a:t>
            </a:r>
            <a:r>
              <a:rPr lang="en-US" u="none" baseline="0" dirty="0" smtClean="0"/>
              <a:t> page-(start explaining from the top left side of the screen, across to the right, and then down – just like reading a book. The points to highlight are: “Create </a:t>
            </a:r>
            <a:r>
              <a:rPr lang="en-US" u="none" baseline="0" dirty="0" err="1" smtClean="0"/>
              <a:t>Kahoot</a:t>
            </a:r>
            <a:r>
              <a:rPr lang="en-US" u="none" baseline="0" dirty="0" smtClean="0"/>
              <a:t>” </a:t>
            </a:r>
            <a:r>
              <a:rPr lang="en-US" u="none" baseline="0" dirty="0" err="1" smtClean="0"/>
              <a:t>buttom</a:t>
            </a:r>
            <a:r>
              <a:rPr lang="en-US" u="none" baseline="0" dirty="0" smtClean="0"/>
              <a:t>, “My </a:t>
            </a:r>
            <a:r>
              <a:rPr lang="en-US" u="none" baseline="0" dirty="0" err="1" smtClean="0"/>
              <a:t>Kahoot’s</a:t>
            </a:r>
            <a:r>
              <a:rPr lang="en-US" u="none" baseline="0" dirty="0" smtClean="0"/>
              <a:t> Tab”, “Public </a:t>
            </a:r>
            <a:r>
              <a:rPr lang="en-US" u="none" baseline="0" dirty="0" err="1" smtClean="0"/>
              <a:t>Kahoots</a:t>
            </a:r>
            <a:r>
              <a:rPr lang="en-US" u="none" baseline="0" dirty="0" smtClean="0"/>
              <a:t>”- searching public </a:t>
            </a:r>
            <a:r>
              <a:rPr lang="en-US" u="none" baseline="0" dirty="0" err="1" smtClean="0"/>
              <a:t>Kahoots</a:t>
            </a:r>
            <a:r>
              <a:rPr lang="en-US" u="none" baseline="0" dirty="0" smtClean="0"/>
              <a:t> and “duplicating” public </a:t>
            </a:r>
            <a:r>
              <a:rPr lang="en-US" u="none" baseline="0" dirty="0" err="1" smtClean="0"/>
              <a:t>Kahoots</a:t>
            </a:r>
            <a:r>
              <a:rPr lang="en-US" u="none" baseline="0" dirty="0" smtClean="0"/>
              <a:t>. </a:t>
            </a:r>
          </a:p>
          <a:p>
            <a:r>
              <a:rPr lang="en-US" u="none" baseline="0" dirty="0" smtClean="0"/>
              <a:t>Then ask, “How easy it </a:t>
            </a:r>
            <a:r>
              <a:rPr lang="en-US" u="none" baseline="0" dirty="0" err="1" smtClean="0"/>
              <a:t>Kahoot</a:t>
            </a:r>
            <a:r>
              <a:rPr lang="en-US" u="none" baseline="0" dirty="0" smtClean="0"/>
              <a:t> to navigate on the “teacher” side?</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89</a:t>
            </a:fld>
            <a:endParaRPr lang="en-US"/>
          </a:p>
        </p:txBody>
      </p:sp>
    </p:spTree>
    <p:extLst>
      <p:ext uri="{BB962C8B-B14F-4D97-AF65-F5344CB8AC3E}">
        <p14:creationId xmlns:p14="http://schemas.microsoft.com/office/powerpoint/2010/main" val="317007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a:t>
            </a:fld>
            <a:endParaRPr lang="en-US"/>
          </a:p>
        </p:txBody>
      </p:sp>
    </p:spTree>
    <p:extLst>
      <p:ext uri="{BB962C8B-B14F-4D97-AF65-F5344CB8AC3E}">
        <p14:creationId xmlns:p14="http://schemas.microsoft.com/office/powerpoint/2010/main" val="22061085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a:t>
            </a:r>
            <a:r>
              <a:rPr lang="en-US" baseline="0" dirty="0" smtClean="0"/>
              <a:t> navigate to: goo.gl/WcHM88 to experience </a:t>
            </a:r>
            <a:r>
              <a:rPr lang="en-US" baseline="0" dirty="0" err="1" smtClean="0"/>
              <a:t>BlendSpace</a:t>
            </a:r>
            <a:r>
              <a:rPr lang="en-US" baseline="0" dirty="0" smtClean="0"/>
              <a:t> as a student. The presenter should highlight what the participants are looking at: text, videos, images, links, </a:t>
            </a:r>
            <a:r>
              <a:rPr lang="en-US" baseline="0" dirty="0" err="1" smtClean="0"/>
              <a:t>etc</a:t>
            </a:r>
            <a:r>
              <a:rPr lang="en-US" baseline="0" dirty="0" smtClean="0"/>
              <a:t>- all able to be walked through by students. </a:t>
            </a:r>
            <a:endParaRPr lang="en-US" dirty="0" smtClean="0"/>
          </a:p>
          <a:p>
            <a:endParaRPr lang="en-US" dirty="0" smtClean="0"/>
          </a:p>
          <a:p>
            <a:r>
              <a:rPr lang="en-US" dirty="0" smtClean="0"/>
              <a:t>Participants should navigate to blendspace.com and create a free account. Presenters should also have an account and walk participants through the basics of </a:t>
            </a:r>
            <a:r>
              <a:rPr lang="en-US" dirty="0" err="1" smtClean="0"/>
              <a:t>BlendSpace</a:t>
            </a:r>
            <a:r>
              <a:rPr lang="en-US" dirty="0" smtClean="0"/>
              <a:t>. Starting at the top left and going across the options at the top and then</a:t>
            </a:r>
            <a:r>
              <a:rPr lang="en-US" baseline="0" dirty="0" smtClean="0"/>
              <a:t> down the page. Be sure to show participants how to find public </a:t>
            </a:r>
            <a:r>
              <a:rPr lang="en-US" baseline="0" dirty="0" err="1" smtClean="0"/>
              <a:t>Blendspace</a:t>
            </a:r>
            <a:r>
              <a:rPr lang="en-US" baseline="0" dirty="0" smtClean="0"/>
              <a:t> lessons to copy for your own use. Then show participants how easy it is to search and bring in content. </a:t>
            </a:r>
          </a:p>
          <a:p>
            <a:endParaRPr lang="en-US" baseline="0" dirty="0" smtClean="0"/>
          </a:p>
          <a:p>
            <a:r>
              <a:rPr lang="en-US" baseline="0" dirty="0" smtClean="0"/>
              <a:t>This allows teachers to continuously give students practice with concepts and skills learned.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90</a:t>
            </a:fld>
            <a:endParaRPr lang="en-US"/>
          </a:p>
        </p:txBody>
      </p:sp>
    </p:spTree>
    <p:extLst>
      <p:ext uri="{BB962C8B-B14F-4D97-AF65-F5344CB8AC3E}">
        <p14:creationId xmlns:p14="http://schemas.microsoft.com/office/powerpoint/2010/main" val="37221421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t>
            </a:r>
            <a:r>
              <a:rPr lang="en-US" dirty="0" err="1" smtClean="0"/>
              <a:t>tutorial:https</a:t>
            </a:r>
            <a:r>
              <a:rPr lang="en-US" dirty="0" smtClean="0"/>
              <a:t>://www.youtube.com/watch?v=AV66e9z-fr8&amp;app=desktop</a:t>
            </a:r>
          </a:p>
          <a:p>
            <a:endParaRPr lang="en-US" dirty="0" smtClean="0"/>
          </a:p>
          <a:p>
            <a:r>
              <a:rPr lang="en-US" dirty="0" smtClean="0"/>
              <a:t>Participants should navigate to edpuzzle.com and log in as a student first. Give participants the class</a:t>
            </a:r>
            <a:r>
              <a:rPr lang="en-US" baseline="0" dirty="0" smtClean="0"/>
              <a:t> code “e7XNwB” and ask them to use their headphones to watch the video and answer the questions long the way</a:t>
            </a:r>
            <a:r>
              <a:rPr lang="en-US" dirty="0" smtClean="0"/>
              <a:t>. After participants experience </a:t>
            </a:r>
            <a:r>
              <a:rPr lang="en-US" dirty="0" err="1" smtClean="0"/>
              <a:t>EdPuzzle</a:t>
            </a:r>
            <a:r>
              <a:rPr lang="en-US" dirty="0" smtClean="0"/>
              <a:t> as a student, ask how easy</a:t>
            </a:r>
            <a:r>
              <a:rPr lang="en-US" baseline="0" dirty="0" smtClean="0"/>
              <a:t> it was to use as a student.</a:t>
            </a:r>
          </a:p>
          <a:p>
            <a:r>
              <a:rPr lang="en-US" dirty="0" smtClean="0"/>
              <a:t>Then</a:t>
            </a:r>
            <a:r>
              <a:rPr lang="en-US" baseline="0" dirty="0" smtClean="0"/>
              <a:t> ask participants to logout and create a free teacher account. Then walk participants through the basics by starting at the top left corner and go across and then down the page describing the teacher account. You can search for other content that has already been created. You can view the videos that you have already created, create a new </a:t>
            </a:r>
            <a:r>
              <a:rPr lang="en-US" baseline="0" dirty="0" err="1" smtClean="0"/>
              <a:t>EdPuzzle</a:t>
            </a:r>
            <a:r>
              <a:rPr lang="en-US" baseline="0" dirty="0" smtClean="0"/>
              <a:t> lesson, and then look at your classes and progress reports (who has watched the videos, who didn’t watch, if questions were answered correctly, and you can also reset a student if the teacher feels they need to try again). </a:t>
            </a:r>
          </a:p>
          <a:p>
            <a:endParaRPr lang="en-US" baseline="0" dirty="0" smtClean="0"/>
          </a:p>
          <a:p>
            <a:r>
              <a:rPr lang="en-US" baseline="0" dirty="0" smtClean="0"/>
              <a:t>Then look at creating a video lesson. And embedding questions. Then ask, how easy is </a:t>
            </a:r>
            <a:r>
              <a:rPr lang="en-US" baseline="0" dirty="0" err="1" smtClean="0"/>
              <a:t>EdPuzzle</a:t>
            </a:r>
            <a:r>
              <a:rPr lang="en-US" baseline="0" dirty="0" smtClean="0"/>
              <a:t> to use as a teacher?</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91</a:t>
            </a:fld>
            <a:endParaRPr lang="en-US"/>
          </a:p>
        </p:txBody>
      </p:sp>
    </p:spTree>
    <p:extLst>
      <p:ext uri="{BB962C8B-B14F-4D97-AF65-F5344CB8AC3E}">
        <p14:creationId xmlns:p14="http://schemas.microsoft.com/office/powerpoint/2010/main" val="37221421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should navigate</a:t>
            </a:r>
            <a:r>
              <a:rPr lang="en-US" baseline="0" dirty="0" smtClean="0"/>
              <a:t> to activelylearn.com and create a free account. Presenters should also have an account and walk participants through the basics of Actively Learn. When logged in, walk participants through the layout of Actively learn- going down the menu on the left and then on the catalogue to show an example of Peter Pan and then awesome questions and comments embedded in the text. Then show how to add it to your workspace. Also to add my own content on my workspace to bring in an article and create my own questions, videos, etc.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is an “Pro version” which gives teachers more access to reports, but the basic version is fine for our purposes. </a:t>
            </a:r>
          </a:p>
          <a:p>
            <a:endParaRPr lang="en-US" baseline="0" dirty="0" smtClean="0"/>
          </a:p>
          <a:p>
            <a:r>
              <a:rPr lang="en-US" baseline="0" dirty="0" smtClean="0"/>
              <a:t>This is a tool that can be used to continuously allow students to practice skills learned previously within new texts. </a:t>
            </a:r>
          </a:p>
          <a:p>
            <a:endParaRPr lang="en-US" baseline="0" dirty="0" smtClean="0"/>
          </a:p>
          <a:p>
            <a:r>
              <a:rPr lang="en-US" baseline="0" dirty="0" smtClean="0"/>
              <a:t>Video tutorial: https://www.youtube.com/watch?v=3GfoEE6eoHI&amp;app=desktop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92</a:t>
            </a:fld>
            <a:endParaRPr lang="en-US"/>
          </a:p>
        </p:txBody>
      </p:sp>
    </p:spTree>
    <p:extLst>
      <p:ext uri="{BB962C8B-B14F-4D97-AF65-F5344CB8AC3E}">
        <p14:creationId xmlns:p14="http://schemas.microsoft.com/office/powerpoint/2010/main" val="18744120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Start by having participants sign in to in</a:t>
            </a:r>
            <a:r>
              <a:rPr lang="en-US" baseline="0" dirty="0" smtClean="0"/>
              <a:t> the top right corner of youtube.com. If they see their Google profile picture, they are already signed in.</a:t>
            </a:r>
          </a:p>
          <a:p>
            <a:r>
              <a:rPr lang="en-US" baseline="0" dirty="0" smtClean="0"/>
              <a:t>Beginning at the top left side of the menu, there are three bars and a drop down menu (this opens the menu pane on the left side of the screen, as shown in the image above. </a:t>
            </a:r>
          </a:p>
          <a:p>
            <a:pPr marL="171450" indent="-171450">
              <a:buFont typeface="Arial" panose="020B0604020202020204" pitchFamily="34" charset="0"/>
              <a:buChar char="•"/>
            </a:pPr>
            <a:r>
              <a:rPr lang="en-US" baseline="0" dirty="0" smtClean="0"/>
              <a:t>Home- navigate to YouTube.com home</a:t>
            </a:r>
          </a:p>
          <a:p>
            <a:pPr marL="171450" indent="-171450">
              <a:buFont typeface="Arial" panose="020B0604020202020204" pitchFamily="34" charset="0"/>
              <a:buChar char="•"/>
            </a:pPr>
            <a:r>
              <a:rPr lang="en-US" baseline="0" dirty="0" smtClean="0"/>
              <a:t>My Channel- set up your own teacher channel (show yours as an example- which is the screenshot above)</a:t>
            </a:r>
          </a:p>
          <a:p>
            <a:pPr marL="171450" indent="-171450">
              <a:buFont typeface="Arial" panose="020B0604020202020204" pitchFamily="34" charset="0"/>
              <a:buChar char="•"/>
            </a:pPr>
            <a:r>
              <a:rPr lang="en-US" baseline="0" dirty="0" smtClean="0"/>
              <a:t>Subscriptions allows you to subscribe to a person/company’s channel if you think you are interested in all of their videos.</a:t>
            </a:r>
          </a:p>
          <a:p>
            <a:pPr marL="171450" indent="-171450">
              <a:buFont typeface="Arial" panose="020B0604020202020204" pitchFamily="34" charset="0"/>
              <a:buChar char="•"/>
            </a:pPr>
            <a:r>
              <a:rPr lang="en-US" baseline="0" dirty="0" smtClean="0"/>
              <a:t>History- shows videos you have watched in the past.</a:t>
            </a:r>
          </a:p>
          <a:p>
            <a:pPr marL="171450" indent="-171450">
              <a:buFont typeface="Arial" panose="020B0604020202020204" pitchFamily="34" charset="0"/>
              <a:buChar char="•"/>
            </a:pPr>
            <a:r>
              <a:rPr lang="en-US" baseline="0" dirty="0" smtClean="0"/>
              <a:t>Watch later is videos that you mark to watch later.</a:t>
            </a:r>
          </a:p>
          <a:p>
            <a:pPr marL="171450" indent="-171450">
              <a:buFont typeface="Arial" panose="020B0604020202020204" pitchFamily="34" charset="0"/>
              <a:buChar char="•"/>
            </a:pPr>
            <a:r>
              <a:rPr lang="en-US" baseline="0" dirty="0" smtClean="0"/>
              <a:t>Playlists is where all of the playlists you have created are listed</a:t>
            </a:r>
          </a:p>
          <a:p>
            <a:pPr marL="171450" indent="-171450">
              <a:buFont typeface="Arial" panose="020B0604020202020204" pitchFamily="34" charset="0"/>
              <a:buChar char="•"/>
            </a:pPr>
            <a:r>
              <a:rPr lang="en-US" baseline="0" dirty="0" smtClean="0"/>
              <a:t>Subscriptions at the bottom allows you to quickly get to your subscribed channels.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fifth circle shows where a person can upload their own videos to edit and adjust privacy settings. </a:t>
            </a:r>
          </a:p>
          <a:p>
            <a:pPr marL="171450" indent="-171450">
              <a:buFont typeface="Arial" panose="020B0604020202020204" pitchFamily="34" charset="0"/>
              <a:buChar char="•"/>
            </a:pPr>
            <a:r>
              <a:rPr lang="en-US" baseline="0" dirty="0" smtClean="0"/>
              <a:t>In the middle of your “Channel” is where you can look at your videos, create and manage your playlists, and manage your subscriptions.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Note navigate to any video and show participants how they would subscribe to a person’s channel or save their video to your play list by clicking below the video.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93</a:t>
            </a:fld>
            <a:endParaRPr lang="en-US"/>
          </a:p>
        </p:txBody>
      </p:sp>
    </p:spTree>
    <p:extLst>
      <p:ext uri="{BB962C8B-B14F-4D97-AF65-F5344CB8AC3E}">
        <p14:creationId xmlns:p14="http://schemas.microsoft.com/office/powerpoint/2010/main" val="15352165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next few slides, there are examples of each of these in action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94</a:t>
            </a:fld>
            <a:endParaRPr lang="en-US"/>
          </a:p>
        </p:txBody>
      </p:sp>
    </p:spTree>
    <p:extLst>
      <p:ext uri="{BB962C8B-B14F-4D97-AF65-F5344CB8AC3E}">
        <p14:creationId xmlns:p14="http://schemas.microsoft.com/office/powerpoint/2010/main" val="15352165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is a remix of the song “Too Late to</a:t>
            </a:r>
            <a:r>
              <a:rPr lang="en-US" baseline="0" dirty="0" smtClean="0"/>
              <a:t> Apologize” originally done by </a:t>
            </a:r>
            <a:r>
              <a:rPr lang="en-US" baseline="0" dirty="0" err="1" smtClean="0"/>
              <a:t>OneRepublic</a:t>
            </a:r>
            <a:r>
              <a:rPr lang="en-US" baseline="0" dirty="0" smtClean="0"/>
              <a:t>. This version is “Too Late to Apologize (Declaration of Independence)”- This is an example video to help teach kids about historical events. This could be used as an introductory activity with students and then see how much students know about the reasons for the declaration of independence after watching the video. This video could also be used as an example of the teacher’s expectations for students writing their own songs to show understanding of topics.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baseline="0" dirty="0" smtClean="0"/>
          </a:p>
          <a:p>
            <a:endParaRPr lang="en-US" baseline="0" dirty="0" smtClean="0"/>
          </a:p>
          <a:p>
            <a:r>
              <a:rPr lang="en-US" baseline="0" dirty="0" smtClean="0"/>
              <a:t>Video: https://www.youtube.com/watch?v=uZfRaWAtBVg</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95</a:t>
            </a:fld>
            <a:endParaRPr lang="en-US"/>
          </a:p>
        </p:txBody>
      </p:sp>
    </p:spTree>
    <p:extLst>
      <p:ext uri="{BB962C8B-B14F-4D97-AF65-F5344CB8AC3E}">
        <p14:creationId xmlns:p14="http://schemas.microsoft.com/office/powerpoint/2010/main" val="235511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is about “perseverance” – Teachers</a:t>
            </a:r>
            <a:r>
              <a:rPr lang="en-US" baseline="0" dirty="0" smtClean="0"/>
              <a:t> could show a video, such as this one, to help kids define what it means to be persevere. It could also be used to teach a lesson to students about not giving up.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access this video, the image on the slide is hyperlinked or you can click on the web address below.</a:t>
            </a:r>
          </a:p>
          <a:p>
            <a:endParaRPr lang="en-US" baseline="0" dirty="0" smtClean="0"/>
          </a:p>
          <a:p>
            <a:r>
              <a:rPr lang="en-US" baseline="0" dirty="0" smtClean="0"/>
              <a:t>Video: https://www.youtube.com/watch?v=VE2An9NSawU</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96</a:t>
            </a:fld>
            <a:endParaRPr lang="en-US"/>
          </a:p>
        </p:txBody>
      </p:sp>
    </p:spTree>
    <p:extLst>
      <p:ext uri="{BB962C8B-B14F-4D97-AF65-F5344CB8AC3E}">
        <p14:creationId xmlns:p14="http://schemas.microsoft.com/office/powerpoint/2010/main" val="3218416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teaches ratios to students. This would be an excellent video to show to students before learning about ratios. After watching the video, ask students how</a:t>
            </a:r>
            <a:r>
              <a:rPr lang="en-US" baseline="0" dirty="0" smtClean="0"/>
              <a:t> to girl in the video arrived at the solution that if the girl spoke 36 words for every 6 words the man spoke, that means it was a 6:1 ratio. Let students take some time to “figure it out” before “teaching ratios”. It can also be used to reinforce the concept at a later date.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97</a:t>
            </a:fld>
            <a:endParaRPr lang="en-US"/>
          </a:p>
        </p:txBody>
      </p:sp>
    </p:spTree>
    <p:extLst>
      <p:ext uri="{BB962C8B-B14F-4D97-AF65-F5344CB8AC3E}">
        <p14:creationId xmlns:p14="http://schemas.microsoft.com/office/powerpoint/2010/main" val="27150399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school has YouTube for Teachers Blocked. They can download YTD on</a:t>
            </a:r>
            <a:r>
              <a:rPr lang="en-US" baseline="0" dirty="0" smtClean="0"/>
              <a:t> a home computer to download and save videos to their computer/flash drive in order to bring and show at school. </a:t>
            </a:r>
          </a:p>
          <a:p>
            <a:endParaRPr lang="en-US" baseline="0" dirty="0" smtClean="0"/>
          </a:p>
          <a:p>
            <a:r>
              <a:rPr lang="en-US" baseline="0" dirty="0" smtClean="0"/>
              <a:t>Also, they could try searching the video on Teacher Tube or School Tube, which sometimes has similar videos that aren’t blocked.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98</a:t>
            </a:fld>
            <a:endParaRPr lang="en-US"/>
          </a:p>
        </p:txBody>
      </p:sp>
    </p:spTree>
    <p:extLst>
      <p:ext uri="{BB962C8B-B14F-4D97-AF65-F5344CB8AC3E}">
        <p14:creationId xmlns:p14="http://schemas.microsoft.com/office/powerpoint/2010/main" val="38435157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participants to the handout titled</a:t>
            </a:r>
            <a:r>
              <a:rPr lang="en-US" baseline="0" dirty="0" smtClean="0"/>
              <a:t> “Websites and Apps”. </a:t>
            </a:r>
            <a:r>
              <a:rPr lang="en-US" dirty="0" smtClean="0"/>
              <a:t>These apps and websites were compiled in the summer of 2015, so it will need to be updated</a:t>
            </a:r>
            <a:r>
              <a:rPr lang="en-US" baseline="0" dirty="0" smtClean="0"/>
              <a:t> as needed. </a:t>
            </a:r>
          </a:p>
          <a:p>
            <a:endParaRPr lang="en-US" baseline="0" dirty="0" smtClean="0"/>
          </a:p>
          <a:p>
            <a:r>
              <a:rPr lang="en-US" baseline="0" dirty="0" smtClean="0"/>
              <a:t>Give participants time to look over the list and search some of websites/apps before bring participants to a discussion about any websites or apps they would like to add to the list. (plan to make this approximately 5-10 minutes- assess participation level before moving on. Participants might need more or less time.)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99</a:t>
            </a:fld>
            <a:endParaRPr lang="en-US"/>
          </a:p>
        </p:txBody>
      </p:sp>
    </p:spTree>
    <p:extLst>
      <p:ext uri="{BB962C8B-B14F-4D97-AF65-F5344CB8AC3E}">
        <p14:creationId xmlns:p14="http://schemas.microsoft.com/office/powerpoint/2010/main" val="1723887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C:\Users\dayad\Desktop\Arden backup\dayad\Desktop\MIM\Logos and Swag\10 by 20.jpg"/>
          <p:cNvPicPr>
            <a:picLocks noChangeAspect="1" noChangeArrowheads="1"/>
          </p:cNvPicPr>
          <p:nvPr/>
        </p:nvPicPr>
        <p:blipFill>
          <a:blip r:embed="rId2" cstate="print"/>
          <a:srcRect/>
          <a:stretch>
            <a:fillRect/>
          </a:stretch>
        </p:blipFill>
        <p:spPr bwMode="auto">
          <a:xfrm>
            <a:off x="7648575" y="6173788"/>
            <a:ext cx="671513" cy="593725"/>
          </a:xfrm>
          <a:prstGeom prst="rect">
            <a:avLst/>
          </a:prstGeom>
          <a:noFill/>
          <a:ln w="9525">
            <a:noFill/>
            <a:miter lim="800000"/>
            <a:headEnd/>
            <a:tailEnd/>
          </a:ln>
        </p:spPr>
      </p:pic>
      <p:sp>
        <p:nvSpPr>
          <p:cNvPr id="5" name="Rectangle 4"/>
          <p:cNvSpPr/>
          <p:nvPr/>
        </p:nvSpPr>
        <p:spPr>
          <a:xfrm>
            <a:off x="0" y="0"/>
            <a:ext cx="9144000" cy="6080125"/>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a:spLocks noChangeArrowheads="1"/>
          </p:cNvSpPr>
          <p:nvPr/>
        </p:nvSpPr>
        <p:spPr bwMode="auto">
          <a:xfrm>
            <a:off x="2819400" y="6149975"/>
            <a:ext cx="3124200" cy="708025"/>
          </a:xfrm>
          <a:prstGeom prst="rect">
            <a:avLst/>
          </a:prstGeom>
          <a:noFill/>
          <a:ln w="9525">
            <a:noFill/>
            <a:miter lim="800000"/>
            <a:headEnd/>
            <a:tailEnd/>
          </a:ln>
        </p:spPr>
        <p:txBody>
          <a:bodyPr>
            <a:spAutoFit/>
          </a:bodyPr>
          <a:lstStyle/>
          <a:p>
            <a:pPr algn="just">
              <a:defRPr/>
            </a:pPr>
            <a:r>
              <a:rPr lang="en-US" sz="800" i="1">
                <a:latin typeface="Tw Cen MT" pitchFamily="34" charset="0"/>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pic>
        <p:nvPicPr>
          <p:cNvPr id="7" name="Picture 2" descr="http://tadnet.org/uploads/Image/Ideas_logofinalJ.jpg"/>
          <p:cNvPicPr>
            <a:picLocks noChangeAspect="1" noChangeArrowheads="1"/>
          </p:cNvPicPr>
          <p:nvPr/>
        </p:nvPicPr>
        <p:blipFill>
          <a:blip r:embed="rId3" cstate="print"/>
          <a:srcRect/>
          <a:stretch>
            <a:fillRect/>
          </a:stretch>
        </p:blipFill>
        <p:spPr bwMode="auto">
          <a:xfrm>
            <a:off x="8375650" y="6173788"/>
            <a:ext cx="714375" cy="593725"/>
          </a:xfrm>
          <a:prstGeom prst="rect">
            <a:avLst/>
          </a:prstGeom>
          <a:noFill/>
          <a:ln w="9525">
            <a:noFill/>
            <a:miter lim="800000"/>
            <a:headEnd/>
            <a:tailEnd/>
          </a:ln>
        </p:spPr>
      </p:pic>
      <p:sp>
        <p:nvSpPr>
          <p:cNvPr id="8" name="TextBox 7"/>
          <p:cNvSpPr txBox="1"/>
          <p:nvPr/>
        </p:nvSpPr>
        <p:spPr>
          <a:xfrm>
            <a:off x="-1752600" y="6858000"/>
            <a:ext cx="8828088" cy="369888"/>
          </a:xfrm>
          <a:prstGeom prst="rect">
            <a:avLst/>
          </a:prstGeom>
          <a:noFill/>
        </p:spPr>
        <p:txBody>
          <a:bodyPr>
            <a:spAutoFit/>
          </a:bodyPr>
          <a:lstStyle/>
          <a:p>
            <a:pPr algn="ctr" fontAlgn="auto">
              <a:spcBef>
                <a:spcPts val="0"/>
              </a:spcBef>
              <a:spcAft>
                <a:spcPts val="0"/>
              </a:spcAft>
              <a:defRPr/>
            </a:pPr>
            <a:r>
              <a:rPr lang="en-US" b="1" i="1" spc="600" dirty="0">
                <a:solidFill>
                  <a:schemeClr val="accent2">
                    <a:lumMod val="75000"/>
                  </a:schemeClr>
                </a:solidFill>
                <a:latin typeface="Arial Narrow" pitchFamily="34" charset="0"/>
                <a:ea typeface="Verdana" pitchFamily="34" charset="0"/>
                <a:cs typeface="Verdana" pitchFamily="34" charset="0"/>
              </a:rPr>
              <a:t>Professional Development to Practice</a:t>
            </a:r>
          </a:p>
        </p:txBody>
      </p:sp>
      <p:sp>
        <p:nvSpPr>
          <p:cNvPr id="9" name="Rectangle 8"/>
          <p:cNvSpPr/>
          <p:nvPr/>
        </p:nvSpPr>
        <p:spPr>
          <a:xfrm>
            <a:off x="266700" y="7158038"/>
            <a:ext cx="1447800" cy="1397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714500" y="7158038"/>
            <a:ext cx="7696200" cy="139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2" descr="http://dese.mo.gov/comm/images/DESE-color.png"/>
          <p:cNvPicPr>
            <a:picLocks noChangeAspect="1" noChangeArrowheads="1"/>
          </p:cNvPicPr>
          <p:nvPr/>
        </p:nvPicPr>
        <p:blipFill>
          <a:blip r:embed="rId4" cstate="print"/>
          <a:srcRect/>
          <a:stretch>
            <a:fillRect/>
          </a:stretch>
        </p:blipFill>
        <p:spPr bwMode="auto">
          <a:xfrm>
            <a:off x="5943600" y="6172200"/>
            <a:ext cx="1655763" cy="596900"/>
          </a:xfrm>
          <a:prstGeom prst="rect">
            <a:avLst/>
          </a:prstGeom>
          <a:noFill/>
          <a:ln w="9525">
            <a:noFill/>
            <a:miter lim="800000"/>
            <a:headEnd/>
            <a:tailEnd/>
          </a:ln>
        </p:spPr>
      </p:pic>
      <p:sp>
        <p:nvSpPr>
          <p:cNvPr id="12" name="TextBox 11"/>
          <p:cNvSpPr txBox="1"/>
          <p:nvPr/>
        </p:nvSpPr>
        <p:spPr>
          <a:xfrm>
            <a:off x="0" y="152400"/>
            <a:ext cx="9144000" cy="369888"/>
          </a:xfrm>
          <a:prstGeom prst="rect">
            <a:avLst/>
          </a:prstGeom>
          <a:noFill/>
        </p:spPr>
        <p:txBody>
          <a:bodyPr>
            <a:spAutoFit/>
          </a:bodyPr>
          <a:lstStyle/>
          <a:p>
            <a:pPr algn="ctr" fontAlgn="auto">
              <a:spcBef>
                <a:spcPts val="0"/>
              </a:spcBef>
              <a:spcAft>
                <a:spcPts val="0"/>
              </a:spcAft>
              <a:defRPr/>
            </a:pPr>
            <a:r>
              <a:rPr lang="en-US" b="1" i="1" spc="600" dirty="0">
                <a:solidFill>
                  <a:schemeClr val="bg1"/>
                </a:solidFill>
                <a:latin typeface="Arial Narrow" pitchFamily="34" charset="0"/>
                <a:ea typeface="Verdana" pitchFamily="34" charset="0"/>
                <a:cs typeface="Verdana" pitchFamily="34" charset="0"/>
              </a:rPr>
              <a:t>Professional Development to Practice</a:t>
            </a:r>
          </a:p>
        </p:txBody>
      </p:sp>
      <p:sp>
        <p:nvSpPr>
          <p:cNvPr id="13" name="Rectangle 12"/>
          <p:cNvSpPr/>
          <p:nvPr/>
        </p:nvSpPr>
        <p:spPr>
          <a:xfrm>
            <a:off x="1447800" y="473075"/>
            <a:ext cx="7696200" cy="1397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7988300" y="15240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1420731"/>
            <a:ext cx="7772400"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17448"/>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28803"/>
            <a:ext cx="8229600" cy="4038598"/>
          </a:xfrm>
        </p:spPr>
        <p:txBody>
          <a:bodyPr vert="eaVert"/>
          <a:lstStyle>
            <a:lvl2pPr marL="742950" indent="-285750">
              <a:defRPr lang="en-US" sz="28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599"/>
            <a:ext cx="6019800" cy="5257801"/>
          </a:xfrm>
        </p:spPr>
        <p:txBody>
          <a:bodyPr vert="eaVert"/>
          <a:lstStyle>
            <a:lvl2pPr marL="742950" indent="-285750">
              <a:defRPr lang="en-US" sz="28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00349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828803"/>
            <a:ext cx="8229600" cy="3962397"/>
          </a:xfrm>
        </p:spPr>
        <p:txBody>
          <a:bodyPr/>
          <a:lstStyle>
            <a:lvl2pPr>
              <a:buClr>
                <a:schemeClr val="accent3"/>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p:cNvSpPr txBox="1"/>
          <p:nvPr/>
        </p:nvSpPr>
        <p:spPr>
          <a:xfrm>
            <a:off x="3962400" y="6119813"/>
            <a:ext cx="4343400" cy="738187"/>
          </a:xfrm>
          <a:prstGeom prst="rect">
            <a:avLst/>
          </a:prstGeom>
          <a:noFill/>
        </p:spPr>
        <p:txBody>
          <a:bodyPr>
            <a:spAutoFit/>
          </a:bodyPr>
          <a:lstStyle/>
          <a:p>
            <a:pPr algn="just" fontAlgn="auto">
              <a:spcBef>
                <a:spcPts val="0"/>
              </a:spcBef>
              <a:spcAft>
                <a:spcPts val="0"/>
              </a:spcAft>
              <a:defRPr/>
            </a:pPr>
            <a:r>
              <a:rPr lang="en-US" sz="1050" i="1" dirty="0">
                <a:latin typeface="Tw Cen MT" pitchFamily="34" charset="0"/>
                <a:cs typeface="+mn-cs"/>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5" name="Picture 2" descr="http://tadnet.org/uploads/Image/Ideas_logofinalJ.jpg"/>
          <p:cNvPicPr>
            <a:picLocks noChangeAspect="1" noChangeArrowheads="1"/>
          </p:cNvPicPr>
          <p:nvPr/>
        </p:nvPicPr>
        <p:blipFill>
          <a:blip r:embed="rId2" cstate="print"/>
          <a:srcRect/>
          <a:stretch>
            <a:fillRect/>
          </a:stretch>
        </p:blipFill>
        <p:spPr bwMode="auto">
          <a:xfrm>
            <a:off x="8489950" y="6313488"/>
            <a:ext cx="654050" cy="544512"/>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190997"/>
          </a:xfrm>
        </p:spPr>
        <p:txBody>
          <a:bodyPr/>
          <a:lstStyle>
            <a:lvl1pPr>
              <a:defRPr sz="2800"/>
            </a:lvl1pPr>
            <a:lvl2pPr marL="742950" indent="-285750">
              <a:defRPr lang="en-US" sz="2400" kern="1200" dirty="0" smtClean="0">
                <a:solidFill>
                  <a:schemeClr val="tx1"/>
                </a:solidFill>
                <a:latin typeface="Tw Cen MT" pitchFamily="34"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3"/>
            <a:ext cx="4038600" cy="4190997"/>
          </a:xfrm>
        </p:spPr>
        <p:txBody>
          <a:bodyPr/>
          <a:lstStyle>
            <a:lvl1pPr>
              <a:defRPr sz="2800"/>
            </a:lvl1pPr>
            <a:lvl2pPr marL="742950" indent="-285750">
              <a:defRPr lang="en-US" sz="2400" kern="1200" dirty="0" smtClean="0">
                <a:solidFill>
                  <a:schemeClr val="tx1"/>
                </a:solidFill>
                <a:latin typeface="Tw Cen MT" pitchFamily="34"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2190"/>
            <a:ext cx="8229600" cy="92181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616325"/>
          </a:xfrm>
        </p:spPr>
        <p:txBody>
          <a:bodyPr/>
          <a:lstStyle>
            <a:lvl1pPr>
              <a:defRPr sz="2400"/>
            </a:lvl1pPr>
            <a:lvl2pPr marL="742950" indent="-285750">
              <a:defRPr lang="en-US" sz="2000" kern="1200" dirty="0" smtClean="0">
                <a:solidFill>
                  <a:schemeClr val="tx1"/>
                </a:solidFill>
                <a:latin typeface="Tw Cen MT" pitchFamily="34" charset="0"/>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616325"/>
          </a:xfrm>
        </p:spPr>
        <p:txBody>
          <a:bodyPr/>
          <a:lstStyle>
            <a:lvl1pPr>
              <a:defRPr sz="2400"/>
            </a:lvl1pPr>
            <a:lvl2pPr marL="742950" indent="-285750">
              <a:defRPr lang="en-US" sz="2000" kern="1200" dirty="0" smtClean="0">
                <a:solidFill>
                  <a:schemeClr val="tx1"/>
                </a:solidFill>
                <a:latin typeface="Tw Cen MT" pitchFamily="34" charset="0"/>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0"/>
            <a:ext cx="3008313" cy="7493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1" y="685799"/>
            <a:ext cx="5111751" cy="5105401"/>
          </a:xfrm>
        </p:spPr>
        <p:txBody>
          <a:bodyPr/>
          <a:lstStyle>
            <a:lvl1pPr>
              <a:defRPr sz="3200"/>
            </a:lvl1pPr>
            <a:lvl2pPr marL="742950" indent="-285750">
              <a:defRPr lang="en-US" sz="2800" kern="1200" dirty="0" smtClean="0">
                <a:solidFill>
                  <a:schemeClr val="tx1"/>
                </a:solidFill>
                <a:latin typeface="Tw Cen MT" pitchFamily="34" charset="0"/>
                <a:ea typeface="+mn-ea"/>
                <a:cs typeface="+mn-cs"/>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3560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85799"/>
            <a:ext cx="5486400" cy="40417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9"/>
            <a:ext cx="5486400" cy="5000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01663"/>
            <a:ext cx="82296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8288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TextBox 18"/>
          <p:cNvSpPr txBox="1"/>
          <p:nvPr/>
        </p:nvSpPr>
        <p:spPr>
          <a:xfrm>
            <a:off x="0" y="152400"/>
            <a:ext cx="9144000" cy="369888"/>
          </a:xfrm>
          <a:prstGeom prst="rect">
            <a:avLst/>
          </a:prstGeom>
          <a:noFill/>
        </p:spPr>
        <p:txBody>
          <a:bodyPr>
            <a:spAutoFit/>
          </a:bodyPr>
          <a:lstStyle/>
          <a:p>
            <a:pPr algn="ctr" fontAlgn="auto">
              <a:spcBef>
                <a:spcPts val="0"/>
              </a:spcBef>
              <a:spcAft>
                <a:spcPts val="0"/>
              </a:spcAft>
              <a:defRPr/>
            </a:pPr>
            <a:r>
              <a:rPr lang="en-US" b="1" i="1" spc="600" dirty="0">
                <a:solidFill>
                  <a:schemeClr val="accent3"/>
                </a:solidFill>
                <a:latin typeface="Arial Narrow" pitchFamily="34" charset="0"/>
                <a:ea typeface="Verdana" pitchFamily="34" charset="0"/>
                <a:cs typeface="Verdana" pitchFamily="34" charset="0"/>
              </a:rPr>
              <a:t>Professional Development to Practice</a:t>
            </a:r>
          </a:p>
        </p:txBody>
      </p:sp>
      <p:sp>
        <p:nvSpPr>
          <p:cNvPr id="20" name="Rectangle 19"/>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447800" y="473075"/>
            <a:ext cx="7696200" cy="139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18" descr="X:\IHD General Shared\DESE Projects\SPDG\EduSAIL Website\Images\Logos\SAIL logo\header.png"/>
          <p:cNvPicPr>
            <a:picLocks noChangeAspect="1" noChangeArrowheads="1"/>
          </p:cNvPicPr>
          <p:nvPr/>
        </p:nvPicPr>
        <p:blipFill>
          <a:blip r:embed="rId14" cstate="print"/>
          <a:srcRect t="31007" r="34380"/>
          <a:stretch>
            <a:fillRect/>
          </a:stretch>
        </p:blipFill>
        <p:spPr bwMode="auto">
          <a:xfrm>
            <a:off x="53975" y="6080125"/>
            <a:ext cx="2841625" cy="747713"/>
          </a:xfrm>
          <a:prstGeom prst="rect">
            <a:avLst/>
          </a:prstGeom>
          <a:noFill/>
          <a:ln w="9525">
            <a:noFill/>
            <a:miter lim="800000"/>
            <a:headEnd/>
            <a:tailEnd/>
          </a:ln>
        </p:spPr>
      </p:pic>
      <p:cxnSp>
        <p:nvCxnSpPr>
          <p:cNvPr id="8" name="Straight Connector 7"/>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00" r:id="rId12"/>
  </p:sldLayoutIdLst>
  <p:txStyles>
    <p:titleStyle>
      <a:lvl1pPr algn="ctr" rtl="0" eaLnBrk="0" fontAlgn="base" hangingPunct="0">
        <a:spcBef>
          <a:spcPct val="0"/>
        </a:spcBef>
        <a:spcAft>
          <a:spcPct val="0"/>
        </a:spcAft>
        <a:defRPr sz="4400" kern="1200">
          <a:solidFill>
            <a:schemeClr val="accent2"/>
          </a:solidFill>
          <a:latin typeface="Tw Cen MT" pitchFamily="34" charset="0"/>
          <a:ea typeface="+mj-ea"/>
          <a:cs typeface="+mj-cs"/>
        </a:defRPr>
      </a:lvl1pPr>
      <a:lvl2pPr algn="ctr" rtl="0" eaLnBrk="0" fontAlgn="base" hangingPunct="0">
        <a:spcBef>
          <a:spcPct val="0"/>
        </a:spcBef>
        <a:spcAft>
          <a:spcPct val="0"/>
        </a:spcAft>
        <a:defRPr sz="4400">
          <a:solidFill>
            <a:schemeClr val="accent2"/>
          </a:solidFill>
          <a:latin typeface="Tw Cen MT" pitchFamily="34" charset="0"/>
        </a:defRPr>
      </a:lvl2pPr>
      <a:lvl3pPr algn="ctr" rtl="0" eaLnBrk="0" fontAlgn="base" hangingPunct="0">
        <a:spcBef>
          <a:spcPct val="0"/>
        </a:spcBef>
        <a:spcAft>
          <a:spcPct val="0"/>
        </a:spcAft>
        <a:defRPr sz="4400">
          <a:solidFill>
            <a:schemeClr val="accent2"/>
          </a:solidFill>
          <a:latin typeface="Tw Cen MT" pitchFamily="34" charset="0"/>
        </a:defRPr>
      </a:lvl3pPr>
      <a:lvl4pPr algn="ctr" rtl="0" eaLnBrk="0" fontAlgn="base" hangingPunct="0">
        <a:spcBef>
          <a:spcPct val="0"/>
        </a:spcBef>
        <a:spcAft>
          <a:spcPct val="0"/>
        </a:spcAft>
        <a:defRPr sz="4400">
          <a:solidFill>
            <a:schemeClr val="accent2"/>
          </a:solidFill>
          <a:latin typeface="Tw Cen MT" pitchFamily="34" charset="0"/>
        </a:defRPr>
      </a:lvl4pPr>
      <a:lvl5pPr algn="ctr" rtl="0" eaLnBrk="0" fontAlgn="base" hangingPunct="0">
        <a:spcBef>
          <a:spcPct val="0"/>
        </a:spcBef>
        <a:spcAft>
          <a:spcPct val="0"/>
        </a:spcAft>
        <a:defRPr sz="4400">
          <a:solidFill>
            <a:schemeClr val="accent2"/>
          </a:solidFill>
          <a:latin typeface="Tw Cen MT" pitchFamily="34" charset="0"/>
        </a:defRPr>
      </a:lvl5pPr>
      <a:lvl6pPr marL="457200" algn="ctr" rtl="0" eaLnBrk="1" fontAlgn="base" hangingPunct="1">
        <a:spcBef>
          <a:spcPct val="0"/>
        </a:spcBef>
        <a:spcAft>
          <a:spcPct val="0"/>
        </a:spcAft>
        <a:defRPr sz="4400">
          <a:solidFill>
            <a:schemeClr val="tx2"/>
          </a:solidFill>
          <a:latin typeface="Tw Cen MT" pitchFamily="34" charset="0"/>
        </a:defRPr>
      </a:lvl6pPr>
      <a:lvl7pPr marL="914400" algn="ctr" rtl="0" eaLnBrk="1" fontAlgn="base" hangingPunct="1">
        <a:spcBef>
          <a:spcPct val="0"/>
        </a:spcBef>
        <a:spcAft>
          <a:spcPct val="0"/>
        </a:spcAft>
        <a:defRPr sz="4400">
          <a:solidFill>
            <a:schemeClr val="tx2"/>
          </a:solidFill>
          <a:latin typeface="Tw Cen MT" pitchFamily="34" charset="0"/>
        </a:defRPr>
      </a:lvl7pPr>
      <a:lvl8pPr marL="1371600" algn="ctr" rtl="0" eaLnBrk="1" fontAlgn="base" hangingPunct="1">
        <a:spcBef>
          <a:spcPct val="0"/>
        </a:spcBef>
        <a:spcAft>
          <a:spcPct val="0"/>
        </a:spcAft>
        <a:defRPr sz="4400">
          <a:solidFill>
            <a:schemeClr val="tx2"/>
          </a:solidFill>
          <a:latin typeface="Tw Cen MT" pitchFamily="34" charset="0"/>
        </a:defRPr>
      </a:lvl8pPr>
      <a:lvl9pPr marL="1828800" algn="ctr" rtl="0" eaLnBrk="1" fontAlgn="base" hangingPunct="1">
        <a:spcBef>
          <a:spcPct val="0"/>
        </a:spcBef>
        <a:spcAft>
          <a:spcPct val="0"/>
        </a:spcAft>
        <a:defRPr sz="4400">
          <a:solidFill>
            <a:schemeClr val="tx2"/>
          </a:solidFill>
          <a:latin typeface="Tw Cen MT" pitchFamily="34"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oo.gl/iUTmh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onlinecolleges.net/2012/06/27/50-important-links-for-common-core-educators/" TargetMode="External"/><Relationship Id="rId7" Type="http://schemas.openxmlformats.org/officeDocument/2006/relationships/hyperlink" Target="http://www.edutopia.org/"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hyperlink" Target="http://www.edudemic.com/" TargetMode="External"/><Relationship Id="rId5" Type="http://schemas.openxmlformats.org/officeDocument/2006/relationships/hyperlink" Target="http://www.edtechmagazine.com/" TargetMode="External"/><Relationship Id="rId4" Type="http://schemas.openxmlformats.org/officeDocument/2006/relationships/hyperlink" Target="http://www.eschoolnews.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goo.gl/E7KQmL"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goo.gl/BApoyZ" TargetMode="Externa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l1jEJtdk2JY&amp;app=desktop"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9hK6BeE9HCQ"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3" Type="http://schemas.openxmlformats.org/officeDocument/2006/relationships/hyperlink" Target="http://www.livebinders.com/play/play?id=21487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IGsqBf0ImE4&amp;feature=youtu.be&amp;list=PLb__lPS6CQsBXEFRgRoTv4_a26C4fYhv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ZXzqusSGCFc&amp;app=desktop"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_aQSo1fB6W0&amp;app=desktop"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southeastrpdc.blogspot.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screencast-o-matic.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kuperedtech.blogspot.co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uZfRaWAtBVg"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VE2An9NSawU"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9.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2"/>
            <a:ext cx="8229600" cy="1455737"/>
          </a:xfrm>
        </p:spPr>
        <p:txBody>
          <a:bodyPr/>
          <a:lstStyle/>
          <a:p>
            <a:r>
              <a:rPr lang="en-US" sz="6000" b="1" dirty="0" smtClean="0"/>
              <a:t>Access the Module</a:t>
            </a:r>
            <a:endParaRPr lang="en-US" sz="6000" b="1" dirty="0"/>
          </a:p>
        </p:txBody>
      </p:sp>
      <p:sp>
        <p:nvSpPr>
          <p:cNvPr id="3" name="Content Placeholder 2"/>
          <p:cNvSpPr>
            <a:spLocks noGrp="1"/>
          </p:cNvSpPr>
          <p:nvPr>
            <p:ph idx="1"/>
          </p:nvPr>
        </p:nvSpPr>
        <p:spPr>
          <a:xfrm>
            <a:off x="457200" y="2514600"/>
            <a:ext cx="8229600" cy="3276600"/>
          </a:xfrm>
        </p:spPr>
        <p:txBody>
          <a:bodyPr/>
          <a:lstStyle/>
          <a:p>
            <a:pPr marL="0" indent="0" algn="ctr">
              <a:buNone/>
            </a:pPr>
            <a:r>
              <a:rPr lang="en-US" sz="6600" dirty="0">
                <a:hlinkClick r:id="rId3"/>
              </a:rPr>
              <a:t>https://</a:t>
            </a:r>
            <a:r>
              <a:rPr lang="en-US" sz="6600" dirty="0" smtClean="0">
                <a:hlinkClick r:id="rId3"/>
              </a:rPr>
              <a:t>goo.gl/iUTmhc</a:t>
            </a:r>
            <a:r>
              <a:rPr lang="en-US" sz="6600" dirty="0" smtClean="0"/>
              <a:t> </a:t>
            </a:r>
            <a:endParaRPr lang="en-US" sz="6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810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9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Introductions</a:t>
            </a:r>
            <a:endParaRPr lang="en-US" b="1" dirty="0"/>
          </a:p>
        </p:txBody>
      </p:sp>
      <p:sp>
        <p:nvSpPr>
          <p:cNvPr id="3" name="Content Placeholder 2"/>
          <p:cNvSpPr>
            <a:spLocks noGrp="1"/>
          </p:cNvSpPr>
          <p:nvPr>
            <p:ph idx="1"/>
          </p:nvPr>
        </p:nvSpPr>
        <p:spPr>
          <a:xfrm>
            <a:off x="228600" y="1524001"/>
            <a:ext cx="8763000" cy="4724400"/>
          </a:xfrm>
        </p:spPr>
        <p:txBody>
          <a:bodyPr/>
          <a:lstStyle/>
          <a:p>
            <a:r>
              <a:rPr lang="en-US" dirty="0" smtClean="0"/>
              <a:t>Meet the Presenter</a:t>
            </a:r>
          </a:p>
          <a:p>
            <a:endParaRPr lang="en-US" dirty="0" smtClean="0"/>
          </a:p>
          <a:p>
            <a:r>
              <a:rPr lang="en-US" dirty="0" smtClean="0"/>
              <a:t>Meet the Participants: Navigate to </a:t>
            </a:r>
            <a:r>
              <a:rPr lang="en-US" b="1" u="sng" dirty="0" smtClean="0"/>
              <a:t>todaysmeet.com/</a:t>
            </a:r>
            <a:r>
              <a:rPr lang="en-US" b="1" u="sng" dirty="0" err="1" smtClean="0"/>
              <a:t>kuper</a:t>
            </a:r>
            <a:r>
              <a:rPr lang="en-US" dirty="0" smtClean="0"/>
              <a:t>. </a:t>
            </a:r>
            <a:endParaRPr lang="en-US" dirty="0"/>
          </a:p>
          <a:p>
            <a:pPr lvl="1"/>
            <a:r>
              <a:rPr lang="en-US" dirty="0" smtClean="0"/>
              <a:t>Use your real name</a:t>
            </a:r>
          </a:p>
          <a:p>
            <a:pPr lvl="1"/>
            <a:r>
              <a:rPr lang="en-US" dirty="0" smtClean="0"/>
              <a:t>Give a brief introduction of your position at school and your experience with using technology. ** Watch your character count!</a:t>
            </a:r>
            <a:endParaRPr lang="en-US" dirty="0"/>
          </a:p>
        </p:txBody>
      </p:sp>
    </p:spTree>
    <p:extLst>
      <p:ext uri="{BB962C8B-B14F-4D97-AF65-F5344CB8AC3E}">
        <p14:creationId xmlns:p14="http://schemas.microsoft.com/office/powerpoint/2010/main" val="33588829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Technology</a:t>
            </a:r>
            <a:endParaRPr lang="en-US" b="1" dirty="0"/>
          </a:p>
        </p:txBody>
      </p:sp>
      <p:sp>
        <p:nvSpPr>
          <p:cNvPr id="3" name="Content Placeholder 2"/>
          <p:cNvSpPr>
            <a:spLocks noGrp="1"/>
          </p:cNvSpPr>
          <p:nvPr>
            <p:ph idx="1"/>
          </p:nvPr>
        </p:nvSpPr>
        <p:spPr>
          <a:xfrm>
            <a:off x="152400" y="1371600"/>
            <a:ext cx="8839200" cy="3962397"/>
          </a:xfrm>
        </p:spPr>
        <p:txBody>
          <a:bodyPr/>
          <a:lstStyle/>
          <a:p>
            <a:r>
              <a:rPr lang="en-US" dirty="0" smtClean="0"/>
              <a:t>On Your Own:</a:t>
            </a:r>
          </a:p>
          <a:p>
            <a:pPr lvl="1"/>
            <a:r>
              <a:rPr lang="en-US" sz="3200" dirty="0" smtClean="0"/>
              <a:t>Take a few moments to think of how you can use these applications for Spaced vs. Massed Practice. </a:t>
            </a:r>
          </a:p>
          <a:p>
            <a:pPr lvl="1"/>
            <a:r>
              <a:rPr lang="en-US" sz="3200" dirty="0" smtClean="0"/>
              <a:t>What will need to be tailored for your classroom?</a:t>
            </a:r>
          </a:p>
          <a:p>
            <a:pPr lvl="1"/>
            <a:r>
              <a:rPr lang="en-US" sz="3200" dirty="0" smtClean="0"/>
              <a:t>What differentiation is needed for SWD?</a:t>
            </a:r>
          </a:p>
          <a:p>
            <a:pPr lvl="1"/>
            <a:r>
              <a:rPr lang="en-US" sz="3200" dirty="0" smtClean="0"/>
              <a:t>How will the applications be assessed?</a:t>
            </a:r>
          </a:p>
        </p:txBody>
      </p:sp>
    </p:spTree>
    <p:extLst>
      <p:ext uri="{BB962C8B-B14F-4D97-AF65-F5344CB8AC3E}">
        <p14:creationId xmlns:p14="http://schemas.microsoft.com/office/powerpoint/2010/main" val="34428129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Implementing Technology</a:t>
            </a:r>
            <a:endParaRPr lang="en-US" b="1" dirty="0"/>
          </a:p>
        </p:txBody>
      </p:sp>
      <p:sp>
        <p:nvSpPr>
          <p:cNvPr id="3" name="Subtitle 2"/>
          <p:cNvSpPr>
            <a:spLocks noGrp="1"/>
          </p:cNvSpPr>
          <p:nvPr>
            <p:ph type="subTitle" idx="1"/>
          </p:nvPr>
        </p:nvSpPr>
        <p:spPr>
          <a:xfrm>
            <a:off x="1371600" y="3581400"/>
            <a:ext cx="6400800" cy="1752600"/>
          </a:xfrm>
        </p:spPr>
        <p:txBody>
          <a:bodyPr/>
          <a:lstStyle/>
          <a:p>
            <a:r>
              <a:rPr lang="en-US" dirty="0" smtClean="0"/>
              <a:t>Building, Grade Level, and Teacher Implementation</a:t>
            </a:r>
            <a:endParaRPr lang="en-US" dirty="0"/>
          </a:p>
        </p:txBody>
      </p:sp>
    </p:spTree>
    <p:extLst>
      <p:ext uri="{BB962C8B-B14F-4D97-AF65-F5344CB8AC3E}">
        <p14:creationId xmlns:p14="http://schemas.microsoft.com/office/powerpoint/2010/main" val="16040429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smtClean="0"/>
              <a:t>Notes about the Implementation Section</a:t>
            </a:r>
            <a:endParaRPr lang="en-US" sz="3800" b="1" dirty="0"/>
          </a:p>
        </p:txBody>
      </p:sp>
      <p:sp>
        <p:nvSpPr>
          <p:cNvPr id="3" name="Content Placeholder 2"/>
          <p:cNvSpPr>
            <a:spLocks noGrp="1"/>
          </p:cNvSpPr>
          <p:nvPr>
            <p:ph idx="1"/>
          </p:nvPr>
        </p:nvSpPr>
        <p:spPr/>
        <p:txBody>
          <a:bodyPr/>
          <a:lstStyle/>
          <a:p>
            <a:pPr lvl="0"/>
            <a:r>
              <a:rPr lang="en-US" dirty="0" smtClean="0"/>
              <a:t>This section includes the Practice Profile and Fidelity Checklist. </a:t>
            </a:r>
            <a:endParaRPr lang="en-US" dirty="0"/>
          </a:p>
          <a:p>
            <a:pPr lvl="0"/>
            <a:r>
              <a:rPr lang="en-US" dirty="0" smtClean="0"/>
              <a:t>This section, along with the introduction section (slides 3-18) should be included with any of the other chunks presented. </a:t>
            </a:r>
            <a:endParaRPr lang="en-US" dirty="0"/>
          </a:p>
        </p:txBody>
      </p:sp>
      <p:sp>
        <p:nvSpPr>
          <p:cNvPr id="5" name="TextBox 4"/>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91846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Successful Implementation </a:t>
            </a:r>
            <a:endParaRPr lang="en-US" b="1" dirty="0"/>
          </a:p>
        </p:txBody>
      </p:sp>
      <p:sp>
        <p:nvSpPr>
          <p:cNvPr id="3" name="Content Placeholder 2"/>
          <p:cNvSpPr>
            <a:spLocks noGrp="1"/>
          </p:cNvSpPr>
          <p:nvPr>
            <p:ph idx="1"/>
          </p:nvPr>
        </p:nvSpPr>
        <p:spPr/>
        <p:txBody>
          <a:bodyPr/>
          <a:lstStyle/>
          <a:p>
            <a:pPr lvl="0"/>
            <a:r>
              <a:rPr lang="en-US" dirty="0"/>
              <a:t>Appropriate for selected age group.</a:t>
            </a:r>
          </a:p>
          <a:p>
            <a:pPr lvl="0"/>
            <a:r>
              <a:rPr lang="en-US" dirty="0"/>
              <a:t>Appropriate for desired learning outcomes.</a:t>
            </a:r>
          </a:p>
          <a:p>
            <a:pPr lvl="0"/>
            <a:r>
              <a:rPr lang="en-US" dirty="0"/>
              <a:t>Appropriate level of rigor is built </a:t>
            </a:r>
            <a:r>
              <a:rPr lang="en-US" dirty="0" smtClean="0"/>
              <a:t>into the assignment</a:t>
            </a:r>
            <a:r>
              <a:rPr lang="en-US" dirty="0"/>
              <a:t>.</a:t>
            </a:r>
          </a:p>
          <a:p>
            <a:r>
              <a:rPr lang="en-US" dirty="0"/>
              <a:t>Appropriate rubric or scoring guide is used </a:t>
            </a:r>
            <a:r>
              <a:rPr lang="en-US" dirty="0" smtClean="0"/>
              <a:t>for assessment</a:t>
            </a:r>
            <a:r>
              <a:rPr lang="en-US" dirty="0"/>
              <a:t>.</a:t>
            </a:r>
          </a:p>
        </p:txBody>
      </p:sp>
    </p:spTree>
    <p:extLst>
      <p:ext uri="{BB962C8B-B14F-4D97-AF65-F5344CB8AC3E}">
        <p14:creationId xmlns:p14="http://schemas.microsoft.com/office/powerpoint/2010/main" val="24930581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 y="342900"/>
            <a:ext cx="8991600" cy="1143000"/>
          </a:xfrm>
        </p:spPr>
        <p:txBody>
          <a:bodyPr>
            <a:noAutofit/>
          </a:bodyPr>
          <a:lstStyle/>
          <a:p>
            <a:r>
              <a:rPr lang="en-US" b="1" dirty="0" smtClean="0"/>
              <a:t>The Teacher Will:</a:t>
            </a:r>
            <a:endParaRPr lang="en-US" b="1" dirty="0"/>
          </a:p>
        </p:txBody>
      </p:sp>
      <p:sp>
        <p:nvSpPr>
          <p:cNvPr id="3" name="Content Placeholder 2"/>
          <p:cNvSpPr>
            <a:spLocks noGrp="1"/>
          </p:cNvSpPr>
          <p:nvPr>
            <p:ph idx="1"/>
          </p:nvPr>
        </p:nvSpPr>
        <p:spPr>
          <a:xfrm>
            <a:off x="435428" y="1341437"/>
            <a:ext cx="8229600" cy="4525963"/>
          </a:xfrm>
        </p:spPr>
        <p:txBody>
          <a:bodyPr>
            <a:normAutofit/>
          </a:bodyPr>
          <a:lstStyle/>
          <a:p>
            <a:pPr lvl="0">
              <a:buFont typeface="Wingdings" pitchFamily="2" charset="2"/>
              <a:buChar char="ü"/>
            </a:pPr>
            <a:r>
              <a:rPr lang="en-US" dirty="0" smtClean="0"/>
              <a:t>Use </a:t>
            </a:r>
            <a:r>
              <a:rPr lang="en-US" dirty="0"/>
              <a:t>appropriate </a:t>
            </a:r>
            <a:r>
              <a:rPr lang="en-US" dirty="0" smtClean="0"/>
              <a:t>technology tools that meet </a:t>
            </a:r>
            <a:r>
              <a:rPr lang="en-US" dirty="0"/>
              <a:t>the instructional needs of all students in his/her </a:t>
            </a:r>
            <a:r>
              <a:rPr lang="en-US" dirty="0" smtClean="0"/>
              <a:t>classroom.</a:t>
            </a:r>
            <a:endParaRPr lang="en-US" dirty="0"/>
          </a:p>
          <a:p>
            <a:pPr lvl="1"/>
            <a:r>
              <a:rPr lang="en-US" dirty="0"/>
              <a:t>Appropriate for selected age group.</a:t>
            </a:r>
          </a:p>
          <a:p>
            <a:pPr lvl="1"/>
            <a:r>
              <a:rPr lang="en-US" dirty="0"/>
              <a:t>Appropriate for desired learning outcomes.</a:t>
            </a:r>
          </a:p>
          <a:p>
            <a:pPr lvl="1"/>
            <a:r>
              <a:rPr lang="en-US" dirty="0"/>
              <a:t>Appropriate level of rigor is built </a:t>
            </a:r>
            <a:r>
              <a:rPr lang="en-US" dirty="0" smtClean="0"/>
              <a:t>into the </a:t>
            </a:r>
            <a:r>
              <a:rPr lang="en-US" dirty="0"/>
              <a:t>assignment.</a:t>
            </a:r>
          </a:p>
          <a:p>
            <a:pPr lvl="1"/>
            <a:r>
              <a:rPr lang="en-US" dirty="0"/>
              <a:t>Appropriate rubric or scoring guide is used for </a:t>
            </a:r>
            <a:r>
              <a:rPr lang="en-US" dirty="0" smtClean="0"/>
              <a:t>assessment</a:t>
            </a:r>
            <a:r>
              <a:rPr lang="en-US" dirty="0"/>
              <a:t>.</a:t>
            </a:r>
          </a:p>
          <a:p>
            <a:pPr lvl="1"/>
            <a:endParaRPr lang="en-US" dirty="0"/>
          </a:p>
        </p:txBody>
      </p:sp>
    </p:spTree>
    <p:extLst>
      <p:ext uri="{BB962C8B-B14F-4D97-AF65-F5344CB8AC3E}">
        <p14:creationId xmlns:p14="http://schemas.microsoft.com/office/powerpoint/2010/main" val="392982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 y="342900"/>
            <a:ext cx="8991600" cy="1143000"/>
          </a:xfrm>
        </p:spPr>
        <p:txBody>
          <a:bodyPr>
            <a:noAutofit/>
          </a:bodyPr>
          <a:lstStyle/>
          <a:p>
            <a:r>
              <a:rPr lang="en-US" b="1" dirty="0" smtClean="0"/>
              <a:t>The Teacher Will:</a:t>
            </a:r>
            <a:endParaRPr lang="en-US" b="1" dirty="0"/>
          </a:p>
        </p:txBody>
      </p:sp>
      <p:sp>
        <p:nvSpPr>
          <p:cNvPr id="3" name="Content Placeholder 2"/>
          <p:cNvSpPr>
            <a:spLocks noGrp="1"/>
          </p:cNvSpPr>
          <p:nvPr>
            <p:ph idx="1"/>
          </p:nvPr>
        </p:nvSpPr>
        <p:spPr>
          <a:xfrm>
            <a:off x="435428" y="1447800"/>
            <a:ext cx="8229600" cy="4419600"/>
          </a:xfrm>
        </p:spPr>
        <p:txBody>
          <a:bodyPr>
            <a:normAutofit/>
          </a:bodyPr>
          <a:lstStyle/>
          <a:p>
            <a:pPr lvl="0">
              <a:buFont typeface="Wingdings" panose="05000000000000000000" pitchFamily="2" charset="2"/>
              <a:buChar char="ü"/>
            </a:pPr>
            <a:r>
              <a:rPr lang="en-US" dirty="0" smtClean="0"/>
              <a:t>Model and Demonstrate </a:t>
            </a:r>
            <a:r>
              <a:rPr lang="en-US" dirty="0"/>
              <a:t>proficiency (knowledge and skills) to </a:t>
            </a:r>
            <a:r>
              <a:rPr lang="en-US" dirty="0" smtClean="0"/>
              <a:t>implement instructional technology tools. </a:t>
            </a:r>
          </a:p>
          <a:p>
            <a:pPr marL="0" lvl="0" indent="0">
              <a:buNone/>
            </a:pPr>
            <a:endParaRPr lang="en-US" sz="2000" dirty="0" smtClean="0"/>
          </a:p>
          <a:p>
            <a:pPr lvl="1"/>
            <a:r>
              <a:rPr lang="en-US" dirty="0" smtClean="0"/>
              <a:t>An </a:t>
            </a:r>
            <a:r>
              <a:rPr lang="en-US" dirty="0"/>
              <a:t>example is shown to students.</a:t>
            </a:r>
          </a:p>
          <a:p>
            <a:pPr lvl="1"/>
            <a:r>
              <a:rPr lang="en-US" dirty="0"/>
              <a:t>A brief “tutorial” or explanation of how to use the application is provided for students.</a:t>
            </a:r>
          </a:p>
          <a:p>
            <a:pPr lvl="1"/>
            <a:r>
              <a:rPr lang="en-US" dirty="0"/>
              <a:t>Support and problem-solving is available as needed.</a:t>
            </a:r>
          </a:p>
          <a:p>
            <a:endParaRPr lang="en-US" dirty="0"/>
          </a:p>
        </p:txBody>
      </p:sp>
    </p:spTree>
    <p:extLst>
      <p:ext uri="{BB962C8B-B14F-4D97-AF65-F5344CB8AC3E}">
        <p14:creationId xmlns:p14="http://schemas.microsoft.com/office/powerpoint/2010/main" val="5388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 y="342900"/>
            <a:ext cx="8991600" cy="1143000"/>
          </a:xfrm>
        </p:spPr>
        <p:txBody>
          <a:bodyPr>
            <a:noAutofit/>
          </a:bodyPr>
          <a:lstStyle/>
          <a:p>
            <a:r>
              <a:rPr lang="en-US" b="1" dirty="0" smtClean="0"/>
              <a:t>The Teacher Will:</a:t>
            </a:r>
            <a:endParaRPr lang="en-US" b="1" dirty="0"/>
          </a:p>
        </p:txBody>
      </p:sp>
      <p:sp>
        <p:nvSpPr>
          <p:cNvPr id="3" name="Content Placeholder 2"/>
          <p:cNvSpPr>
            <a:spLocks noGrp="1"/>
          </p:cNvSpPr>
          <p:nvPr>
            <p:ph idx="1"/>
          </p:nvPr>
        </p:nvSpPr>
        <p:spPr>
          <a:xfrm>
            <a:off x="435428" y="1752600"/>
            <a:ext cx="8229600" cy="4114800"/>
          </a:xfrm>
        </p:spPr>
        <p:txBody>
          <a:bodyPr>
            <a:normAutofit/>
          </a:bodyPr>
          <a:lstStyle/>
          <a:p>
            <a:pPr lvl="0">
              <a:buFont typeface="Wingdings" pitchFamily="2" charset="2"/>
              <a:buChar char="ü"/>
            </a:pPr>
            <a:r>
              <a:rPr lang="en-US" dirty="0" smtClean="0"/>
              <a:t>Monitor the effectiveness of technology tools being used in learning </a:t>
            </a:r>
            <a:r>
              <a:rPr lang="en-US" dirty="0"/>
              <a:t>and </a:t>
            </a:r>
            <a:r>
              <a:rPr lang="en-US" dirty="0" smtClean="0"/>
              <a:t>makes alterations as needed.</a:t>
            </a:r>
          </a:p>
          <a:p>
            <a:pPr marL="0" lvl="0" indent="0">
              <a:buNone/>
            </a:pPr>
            <a:endParaRPr lang="en-US" sz="2000" dirty="0" smtClean="0"/>
          </a:p>
          <a:p>
            <a:pPr lvl="1"/>
            <a:r>
              <a:rPr lang="en-US" dirty="0"/>
              <a:t>Formatively assess students’ progress</a:t>
            </a:r>
          </a:p>
          <a:p>
            <a:pPr lvl="1"/>
            <a:r>
              <a:rPr lang="en-US" dirty="0" smtClean="0"/>
              <a:t>Identify </a:t>
            </a:r>
            <a:r>
              <a:rPr lang="en-US" dirty="0"/>
              <a:t>students struggling with the use of the tech tool</a:t>
            </a:r>
          </a:p>
          <a:p>
            <a:pPr lvl="1"/>
            <a:r>
              <a:rPr lang="en-US" dirty="0" smtClean="0"/>
              <a:t>Alter </a:t>
            </a:r>
            <a:r>
              <a:rPr lang="en-US" dirty="0"/>
              <a:t>expectations based on performance</a:t>
            </a:r>
          </a:p>
        </p:txBody>
      </p:sp>
    </p:spTree>
    <p:extLst>
      <p:ext uri="{BB962C8B-B14F-4D97-AF65-F5344CB8AC3E}">
        <p14:creationId xmlns:p14="http://schemas.microsoft.com/office/powerpoint/2010/main" val="5388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Practice Profile</a:t>
            </a:r>
            <a:endParaRPr lang="en-US"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8117" y="1430240"/>
            <a:ext cx="7713883" cy="48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4972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096962"/>
          </a:xfrm>
        </p:spPr>
        <p:txBody>
          <a:bodyPr/>
          <a:lstStyle/>
          <a:p>
            <a:r>
              <a:rPr lang="en-US" b="1" dirty="0" smtClean="0"/>
              <a:t>Fidelity Checklist</a:t>
            </a:r>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3" r="833"/>
          <a:stretch/>
        </p:blipFill>
        <p:spPr bwMode="auto">
          <a:xfrm>
            <a:off x="76200" y="1704284"/>
            <a:ext cx="8991600" cy="388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0579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2"/>
            <a:ext cx="8991600" cy="1227137"/>
          </a:xfrm>
        </p:spPr>
        <p:txBody>
          <a:bodyPr/>
          <a:lstStyle/>
          <a:p>
            <a:r>
              <a:rPr lang="en-US" sz="3600" b="1" dirty="0" smtClean="0"/>
              <a:t>Eight Fundamentals for Successful integration of technology into the classroom</a:t>
            </a:r>
            <a:endParaRPr lang="en-US" sz="3600" b="1" dirty="0"/>
          </a:p>
        </p:txBody>
      </p:sp>
      <p:sp>
        <p:nvSpPr>
          <p:cNvPr id="3" name="Content Placeholder 2"/>
          <p:cNvSpPr>
            <a:spLocks noGrp="1"/>
          </p:cNvSpPr>
          <p:nvPr>
            <p:ph idx="1"/>
          </p:nvPr>
        </p:nvSpPr>
        <p:spPr/>
        <p:txBody>
          <a:bodyPr/>
          <a:lstStyle/>
          <a:p>
            <a:pPr algn="ctr">
              <a:spcBef>
                <a:spcPts val="0"/>
              </a:spcBef>
            </a:pPr>
            <a:r>
              <a:rPr lang="en-US" dirty="0" smtClean="0"/>
              <a:t>Fear </a:t>
            </a:r>
            <a:r>
              <a:rPr lang="en-US" dirty="0"/>
              <a:t>of </a:t>
            </a:r>
            <a:r>
              <a:rPr lang="en-US" dirty="0" smtClean="0"/>
              <a:t>change</a:t>
            </a:r>
          </a:p>
          <a:p>
            <a:pPr algn="ctr">
              <a:spcBef>
                <a:spcPts val="0"/>
              </a:spcBef>
            </a:pPr>
            <a:r>
              <a:rPr lang="en-US" dirty="0"/>
              <a:t>T</a:t>
            </a:r>
            <a:r>
              <a:rPr lang="en-US" dirty="0" smtClean="0"/>
              <a:t>raining </a:t>
            </a:r>
            <a:r>
              <a:rPr lang="en-US" dirty="0"/>
              <a:t>in </a:t>
            </a:r>
            <a:r>
              <a:rPr lang="en-US" dirty="0" smtClean="0"/>
              <a:t>basics</a:t>
            </a:r>
          </a:p>
          <a:p>
            <a:pPr algn="ctr">
              <a:spcBef>
                <a:spcPts val="0"/>
              </a:spcBef>
            </a:pPr>
            <a:r>
              <a:rPr lang="en-US" dirty="0"/>
              <a:t>P</a:t>
            </a:r>
            <a:r>
              <a:rPr lang="en-US" dirty="0" smtClean="0"/>
              <a:t>ersonal use</a:t>
            </a:r>
          </a:p>
          <a:p>
            <a:pPr algn="ctr">
              <a:spcBef>
                <a:spcPts val="0"/>
              </a:spcBef>
            </a:pPr>
            <a:r>
              <a:rPr lang="en-US" dirty="0"/>
              <a:t>T</a:t>
            </a:r>
            <a:r>
              <a:rPr lang="en-US" dirty="0" smtClean="0"/>
              <a:t>eaching models</a:t>
            </a:r>
          </a:p>
          <a:p>
            <a:pPr algn="ctr">
              <a:spcBef>
                <a:spcPts val="0"/>
              </a:spcBef>
            </a:pPr>
            <a:r>
              <a:rPr lang="en-US" dirty="0"/>
              <a:t>L</a:t>
            </a:r>
            <a:r>
              <a:rPr lang="en-US" dirty="0" smtClean="0"/>
              <a:t>earning based</a:t>
            </a:r>
          </a:p>
          <a:p>
            <a:pPr algn="ctr">
              <a:spcBef>
                <a:spcPts val="0"/>
              </a:spcBef>
            </a:pPr>
            <a:r>
              <a:rPr lang="en-US" dirty="0" smtClean="0"/>
              <a:t>Climate</a:t>
            </a:r>
          </a:p>
          <a:p>
            <a:pPr algn="ctr">
              <a:spcBef>
                <a:spcPts val="0"/>
              </a:spcBef>
            </a:pPr>
            <a:r>
              <a:rPr lang="en-US" dirty="0" smtClean="0"/>
              <a:t>Motivation</a:t>
            </a:r>
          </a:p>
          <a:p>
            <a:pPr algn="ctr">
              <a:spcBef>
                <a:spcPts val="0"/>
              </a:spcBef>
            </a:pPr>
            <a:r>
              <a:rPr lang="en-US" dirty="0" smtClean="0"/>
              <a:t>Support  </a:t>
            </a:r>
          </a:p>
          <a:p>
            <a:pPr marL="0" indent="0" algn="r">
              <a:spcBef>
                <a:spcPts val="0"/>
              </a:spcBef>
              <a:buNone/>
            </a:pPr>
            <a:endParaRPr lang="en-US" sz="1800" i="1" dirty="0" smtClean="0"/>
          </a:p>
          <a:p>
            <a:pPr marL="0" indent="0" algn="r">
              <a:spcBef>
                <a:spcPts val="0"/>
              </a:spcBef>
              <a:buNone/>
            </a:pPr>
            <a:r>
              <a:rPr lang="en-US" sz="1800" i="1" dirty="0" smtClean="0"/>
              <a:t>“Integrating </a:t>
            </a:r>
            <a:r>
              <a:rPr lang="en-US" sz="1800" i="1" dirty="0"/>
              <a:t>Technology into the Classroom: </a:t>
            </a:r>
            <a:endParaRPr lang="en-US" sz="1800" i="1" dirty="0" smtClean="0"/>
          </a:p>
          <a:p>
            <a:pPr marL="0" indent="0" algn="r">
              <a:spcBef>
                <a:spcPts val="0"/>
              </a:spcBef>
              <a:buNone/>
            </a:pPr>
            <a:r>
              <a:rPr lang="en-US" sz="1800" i="1" dirty="0" smtClean="0"/>
              <a:t>Eight </a:t>
            </a:r>
            <a:r>
              <a:rPr lang="en-US" sz="1800" i="1" dirty="0"/>
              <a:t>Keys to </a:t>
            </a:r>
            <a:r>
              <a:rPr lang="en-US" sz="1800" i="1" dirty="0" smtClean="0"/>
              <a:t>Success”, </a:t>
            </a:r>
            <a:r>
              <a:rPr lang="en-US" sz="1800" i="1" dirty="0" err="1" smtClean="0"/>
              <a:t>Bitner</a:t>
            </a:r>
            <a:r>
              <a:rPr lang="en-US" sz="1800" i="1" dirty="0" smtClean="0"/>
              <a:t> &amp; </a:t>
            </a:r>
            <a:r>
              <a:rPr lang="en-US" sz="1800" i="1" dirty="0" err="1" smtClean="0"/>
              <a:t>Bitner</a:t>
            </a:r>
            <a:endParaRPr lang="en-US" sz="1800" i="1" dirty="0"/>
          </a:p>
        </p:txBody>
      </p:sp>
    </p:spTree>
    <p:extLst>
      <p:ext uri="{BB962C8B-B14F-4D97-AF65-F5344CB8AC3E}">
        <p14:creationId xmlns:p14="http://schemas.microsoft.com/office/powerpoint/2010/main" val="4262375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7"/>
          <p:cNvSpPr>
            <a:spLocks noGrp="1"/>
          </p:cNvSpPr>
          <p:nvPr>
            <p:ph type="title"/>
          </p:nvPr>
        </p:nvSpPr>
        <p:spPr>
          <a:xfrm>
            <a:off x="533400" y="533400"/>
            <a:ext cx="8229600" cy="1143000"/>
          </a:xfrm>
        </p:spPr>
        <p:txBody>
          <a:bodyPr/>
          <a:lstStyle/>
          <a:p>
            <a:pPr eaLnBrk="1" hangingPunct="1"/>
            <a:r>
              <a:rPr lang="en-US" b="1" dirty="0" smtClean="0">
                <a:effectLst>
                  <a:outerShdw blurRad="38100" dist="38100" dir="2700000" algn="tl">
                    <a:srgbClr val="000000">
                      <a:alpha val="43137"/>
                    </a:srgbClr>
                  </a:outerShdw>
                </a:effectLst>
              </a:rPr>
              <a:t>Norms</a:t>
            </a:r>
          </a:p>
        </p:txBody>
      </p:sp>
      <p:sp>
        <p:nvSpPr>
          <p:cNvPr id="2" name="Content Placeholder 1"/>
          <p:cNvSpPr>
            <a:spLocks noGrp="1"/>
          </p:cNvSpPr>
          <p:nvPr>
            <p:ph idx="1"/>
          </p:nvPr>
        </p:nvSpPr>
        <p:spPr>
          <a:xfrm>
            <a:off x="533400" y="1219200"/>
            <a:ext cx="8458200" cy="4495800"/>
          </a:xfrm>
        </p:spPr>
        <p:txBody>
          <a:bodyPr/>
          <a:lstStyle/>
          <a:p>
            <a:pPr eaLnBrk="1" hangingPunct="1">
              <a:buFont typeface="Arial" panose="020B0604020202020204" pitchFamily="34" charset="0"/>
              <a:buNone/>
            </a:pPr>
            <a:r>
              <a:rPr lang="en-US" sz="2800" dirty="0"/>
              <a:t>Be Respectful</a:t>
            </a:r>
          </a:p>
          <a:p>
            <a:pPr lvl="1" eaLnBrk="1" hangingPunct="1"/>
            <a:r>
              <a:rPr lang="en-US" dirty="0"/>
              <a:t>Be an active listener—open to new ideas</a:t>
            </a:r>
          </a:p>
          <a:p>
            <a:pPr lvl="1" eaLnBrk="1" hangingPunct="1"/>
            <a:r>
              <a:rPr lang="en-US" dirty="0"/>
              <a:t>Use </a:t>
            </a:r>
            <a:r>
              <a:rPr lang="en-US" dirty="0" smtClean="0"/>
              <a:t>todaysmeet.com/</a:t>
            </a:r>
            <a:r>
              <a:rPr lang="en-US" dirty="0" err="1" smtClean="0"/>
              <a:t>kuper</a:t>
            </a:r>
            <a:r>
              <a:rPr lang="en-US" dirty="0" smtClean="0"/>
              <a:t> </a:t>
            </a:r>
            <a:r>
              <a:rPr lang="en-US" dirty="0"/>
              <a:t>for side bar conversations</a:t>
            </a:r>
          </a:p>
          <a:p>
            <a:pPr eaLnBrk="1" hangingPunct="1">
              <a:buFont typeface="Arial" panose="020B0604020202020204" pitchFamily="34" charset="0"/>
              <a:buNone/>
            </a:pPr>
            <a:r>
              <a:rPr lang="en-US" sz="2800" dirty="0"/>
              <a:t>Be Responsible</a:t>
            </a:r>
          </a:p>
          <a:p>
            <a:pPr lvl="1"/>
            <a:r>
              <a:rPr lang="en-US" dirty="0"/>
              <a:t>Be on time for </a:t>
            </a:r>
            <a:r>
              <a:rPr lang="en-US" dirty="0" smtClean="0"/>
              <a:t>sessions and present until the end</a:t>
            </a:r>
          </a:p>
          <a:p>
            <a:pPr lvl="1"/>
            <a:r>
              <a:rPr lang="en-US" dirty="0" smtClean="0"/>
              <a:t>Silence </a:t>
            </a:r>
            <a:r>
              <a:rPr lang="en-US" dirty="0"/>
              <a:t>cell phones—reply appropriately</a:t>
            </a:r>
          </a:p>
          <a:p>
            <a:pPr eaLnBrk="1" hangingPunct="1">
              <a:buFont typeface="Arial" panose="020B0604020202020204" pitchFamily="34" charset="0"/>
              <a:buNone/>
            </a:pPr>
            <a:r>
              <a:rPr lang="en-US" sz="2800" dirty="0"/>
              <a:t>Be a Problem Solver</a:t>
            </a:r>
          </a:p>
          <a:p>
            <a:pPr lvl="1"/>
            <a:r>
              <a:rPr lang="en-US" dirty="0"/>
              <a:t>Ask questions as needed to clarify concepts or directions</a:t>
            </a:r>
          </a:p>
          <a:p>
            <a:endParaRPr lang="en-US" sz="28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Tech Tools Crosswalk</a:t>
            </a:r>
            <a:endParaRPr lang="en-US"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160" y="1676400"/>
            <a:ext cx="891444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530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  Action=Results</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1676400" y="1676400"/>
            <a:ext cx="5985783" cy="4038600"/>
          </a:xfrm>
          <a:prstGeom prst="rect">
            <a:avLst/>
          </a:prstGeom>
          <a:noFill/>
          <a:ln w="9525">
            <a:solidFill>
              <a:schemeClr val="tx1"/>
            </a:solidFill>
            <a:miter lim="800000"/>
            <a:headEnd/>
            <a:tailEnd/>
          </a:ln>
          <a:effectLst/>
        </p:spPr>
      </p:pic>
      <p:sp>
        <p:nvSpPr>
          <p:cNvPr id="5" name="TextBox 4"/>
          <p:cNvSpPr txBox="1"/>
          <p:nvPr/>
        </p:nvSpPr>
        <p:spPr>
          <a:xfrm>
            <a:off x="685800" y="4495800"/>
            <a:ext cx="8077200" cy="1077218"/>
          </a:xfrm>
          <a:prstGeom prst="rect">
            <a:avLst/>
          </a:prstGeom>
          <a:solidFill>
            <a:schemeClr val="accent1">
              <a:lumMod val="20000"/>
              <a:lumOff val="80000"/>
            </a:schemeClr>
          </a:solidFill>
        </p:spPr>
        <p:txBody>
          <a:bodyPr wrap="square" rtlCol="0">
            <a:spAutoFit/>
          </a:bodyPr>
          <a:lstStyle/>
          <a:p>
            <a:pPr algn="ctr"/>
            <a:r>
              <a:rPr lang="en-US" sz="3200" dirty="0" smtClean="0"/>
              <a:t>What steps will you take to start implementing?</a:t>
            </a:r>
            <a:endParaRPr lang="en-US" sz="3200" dirty="0"/>
          </a:p>
        </p:txBody>
      </p:sp>
    </p:spTree>
    <p:extLst>
      <p:ext uri="{BB962C8B-B14F-4D97-AF65-F5344CB8AC3E}">
        <p14:creationId xmlns:p14="http://schemas.microsoft.com/office/powerpoint/2010/main" val="9896398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0533"/>
            <a:ext cx="7772400" cy="1470025"/>
          </a:xfrm>
        </p:spPr>
        <p:txBody>
          <a:bodyPr/>
          <a:lstStyle/>
          <a:p>
            <a:r>
              <a:rPr lang="en-US" b="1" dirty="0" smtClean="0"/>
              <a:t>Post Assessment</a:t>
            </a:r>
            <a:endParaRPr lang="en-US" b="1" dirty="0"/>
          </a:p>
        </p:txBody>
      </p:sp>
      <p:sp>
        <p:nvSpPr>
          <p:cNvPr id="3" name="Subtitle 2"/>
          <p:cNvSpPr>
            <a:spLocks noGrp="1"/>
          </p:cNvSpPr>
          <p:nvPr>
            <p:ph type="subTitle" idx="1"/>
          </p:nvPr>
        </p:nvSpPr>
        <p:spPr>
          <a:xfrm>
            <a:off x="1028700" y="2514600"/>
            <a:ext cx="6972300" cy="2455448"/>
          </a:xfrm>
        </p:spPr>
        <p:txBody>
          <a:bodyPr/>
          <a:lstStyle/>
          <a:p>
            <a:r>
              <a:rPr lang="en-US" sz="4000" dirty="0" smtClean="0"/>
              <a:t>Complete </a:t>
            </a:r>
            <a:r>
              <a:rPr lang="en-US" sz="4000" smtClean="0"/>
              <a:t>the Post-Assessment </a:t>
            </a:r>
            <a:r>
              <a:rPr lang="en-US" sz="4000" dirty="0" smtClean="0"/>
              <a:t>at:</a:t>
            </a:r>
          </a:p>
          <a:p>
            <a:r>
              <a:rPr lang="en-US" sz="4400" b="1" dirty="0">
                <a:solidFill>
                  <a:schemeClr val="bg1">
                    <a:lumMod val="95000"/>
                  </a:schemeClr>
                </a:solidFill>
              </a:rPr>
              <a:t>https://</a:t>
            </a:r>
            <a:r>
              <a:rPr lang="en-US" sz="4400" b="1" dirty="0" smtClean="0">
                <a:solidFill>
                  <a:schemeClr val="bg1">
                    <a:lumMod val="95000"/>
                  </a:schemeClr>
                </a:solidFill>
              </a:rPr>
              <a:t>goo.gl/FBJOAd </a:t>
            </a:r>
            <a:endParaRPr lang="en-US" sz="4400" b="1" dirty="0">
              <a:solidFill>
                <a:schemeClr val="bg1">
                  <a:lumMod val="9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114800"/>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0550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991600" cy="1096962"/>
          </a:xfrm>
        </p:spPr>
        <p:txBody>
          <a:bodyPr/>
          <a:lstStyle/>
          <a:p>
            <a:r>
              <a:rPr lang="en-US" b="1" dirty="0" smtClean="0"/>
              <a:t>Resources for Further Learning</a:t>
            </a:r>
            <a:endParaRPr lang="en-US" b="1" dirty="0"/>
          </a:p>
        </p:txBody>
      </p:sp>
      <p:sp>
        <p:nvSpPr>
          <p:cNvPr id="3" name="Content Placeholder 2"/>
          <p:cNvSpPr>
            <a:spLocks noGrp="1"/>
          </p:cNvSpPr>
          <p:nvPr>
            <p:ph idx="1"/>
          </p:nvPr>
        </p:nvSpPr>
        <p:spPr>
          <a:xfrm>
            <a:off x="457200" y="1295400"/>
            <a:ext cx="8229600" cy="5029200"/>
          </a:xfrm>
        </p:spPr>
        <p:txBody>
          <a:bodyPr/>
          <a:lstStyle/>
          <a:p>
            <a:r>
              <a:rPr lang="en-US" sz="2800" u="sng" dirty="0"/>
              <a:t>Flip Your Classroom: Reach Every Student in Every Class Every Day </a:t>
            </a:r>
            <a:r>
              <a:rPr lang="en-US" sz="2800" dirty="0"/>
              <a:t>by: Jonathan Bergmann and Aaron </a:t>
            </a:r>
            <a:r>
              <a:rPr lang="en-US" sz="2800" dirty="0" err="1"/>
              <a:t>Sams</a:t>
            </a:r>
            <a:r>
              <a:rPr lang="en-US" sz="2800" dirty="0"/>
              <a:t>  (2012)</a:t>
            </a:r>
          </a:p>
          <a:p>
            <a:r>
              <a:rPr lang="en-US" sz="2800" u="sng" dirty="0"/>
              <a:t>Blogs, Wikis, Podcasts, and Other Powerful Web Tools for Classrooms </a:t>
            </a:r>
            <a:r>
              <a:rPr lang="en-US" sz="2800" dirty="0"/>
              <a:t>by: Will Richardson (2010)</a:t>
            </a:r>
          </a:p>
          <a:p>
            <a:r>
              <a:rPr lang="en-US" sz="2800" u="sng" dirty="0" smtClean="0"/>
              <a:t>Google </a:t>
            </a:r>
            <a:r>
              <a:rPr lang="en-US" sz="2800" u="sng" dirty="0"/>
              <a:t>Apps Meets Common Core </a:t>
            </a:r>
            <a:r>
              <a:rPr lang="en-US" sz="2800" dirty="0"/>
              <a:t>by: Michael J. Graham (2013)</a:t>
            </a:r>
          </a:p>
          <a:p>
            <a:r>
              <a:rPr lang="en-US" sz="2800" u="sng" dirty="0"/>
              <a:t>Going Google: Powerful Tools for 21st Century Learning </a:t>
            </a:r>
            <a:r>
              <a:rPr lang="en-US" sz="2800" dirty="0"/>
              <a:t>by: Jared </a:t>
            </a:r>
            <a:r>
              <a:rPr lang="en-US" sz="2800" dirty="0" err="1"/>
              <a:t>Covili</a:t>
            </a:r>
            <a:r>
              <a:rPr lang="en-US" sz="2800" dirty="0"/>
              <a:t> (2012)</a:t>
            </a:r>
          </a:p>
        </p:txBody>
      </p:sp>
    </p:spTree>
    <p:extLst>
      <p:ext uri="{BB962C8B-B14F-4D97-AF65-F5344CB8AC3E}">
        <p14:creationId xmlns:p14="http://schemas.microsoft.com/office/powerpoint/2010/main" val="37433512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6962"/>
          </a:xfrm>
        </p:spPr>
        <p:txBody>
          <a:bodyPr/>
          <a:lstStyle/>
          <a:p>
            <a:r>
              <a:rPr lang="en-US" b="1" dirty="0" smtClean="0"/>
              <a:t>Resources for Further Learning</a:t>
            </a:r>
            <a:endParaRPr lang="en-US" b="1" dirty="0"/>
          </a:p>
        </p:txBody>
      </p:sp>
      <p:sp>
        <p:nvSpPr>
          <p:cNvPr id="3" name="Content Placeholder 2"/>
          <p:cNvSpPr>
            <a:spLocks noGrp="1"/>
          </p:cNvSpPr>
          <p:nvPr>
            <p:ph idx="1"/>
          </p:nvPr>
        </p:nvSpPr>
        <p:spPr>
          <a:xfrm>
            <a:off x="457200" y="1295400"/>
            <a:ext cx="8229600" cy="4953000"/>
          </a:xfrm>
        </p:spPr>
        <p:txBody>
          <a:bodyPr/>
          <a:lstStyle/>
          <a:p>
            <a:r>
              <a:rPr lang="en-US" sz="2800" u="sng" dirty="0"/>
              <a:t>Apps for Learning: 40 Best iPad/iPod Touch/iPhone Apps for High School Classrooms </a:t>
            </a:r>
            <a:r>
              <a:rPr lang="en-US" sz="2800" dirty="0"/>
              <a:t>by: Harry Dickens and Andrew Churches (2011)</a:t>
            </a:r>
          </a:p>
          <a:p>
            <a:r>
              <a:rPr lang="en-US" sz="2800" u="sng" dirty="0"/>
              <a:t>Apps for Learning, Middle School: iPad, iPod Touch, iPhone </a:t>
            </a:r>
            <a:r>
              <a:rPr lang="en-US" sz="2800" dirty="0"/>
              <a:t>by: Harry Dickens and Andrew Churches (2012)</a:t>
            </a:r>
          </a:p>
          <a:p>
            <a:r>
              <a:rPr lang="en-US" sz="2800" u="sng" dirty="0"/>
              <a:t>Apps for Learning - Elementary School Classrooms</a:t>
            </a:r>
            <a:r>
              <a:rPr lang="en-US" sz="2800" dirty="0"/>
              <a:t> by: Harry Dickens and Andrew Churches (2013</a:t>
            </a:r>
            <a:r>
              <a:rPr lang="en-US" sz="2800" dirty="0" smtClean="0"/>
              <a:t>)</a:t>
            </a:r>
            <a:endParaRPr lang="en-US" sz="2800" dirty="0"/>
          </a:p>
        </p:txBody>
      </p:sp>
    </p:spTree>
    <p:extLst>
      <p:ext uri="{BB962C8B-B14F-4D97-AF65-F5344CB8AC3E}">
        <p14:creationId xmlns:p14="http://schemas.microsoft.com/office/powerpoint/2010/main" val="17254065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b="1" dirty="0" smtClean="0"/>
              <a:t>Web Resources for Further Learning</a:t>
            </a:r>
            <a:endParaRPr lang="en-US" b="1" dirty="0"/>
          </a:p>
        </p:txBody>
      </p:sp>
      <p:sp>
        <p:nvSpPr>
          <p:cNvPr id="3" name="Content Placeholder 2"/>
          <p:cNvSpPr>
            <a:spLocks noGrp="1"/>
          </p:cNvSpPr>
          <p:nvPr>
            <p:ph idx="1"/>
          </p:nvPr>
        </p:nvSpPr>
        <p:spPr>
          <a:xfrm>
            <a:off x="609600" y="1828803"/>
            <a:ext cx="8229600" cy="3962397"/>
          </a:xfrm>
        </p:spPr>
        <p:txBody>
          <a:bodyPr/>
          <a:lstStyle/>
          <a:p>
            <a:r>
              <a:rPr lang="en-US" sz="2800" dirty="0" smtClean="0">
                <a:solidFill>
                  <a:schemeClr val="tx1">
                    <a:lumMod val="95000"/>
                    <a:lumOff val="5000"/>
                  </a:schemeClr>
                </a:solidFill>
              </a:rPr>
              <a:t>50 Important Links for Common Core Educators: </a:t>
            </a:r>
            <a:r>
              <a:rPr lang="en-US" sz="2800" dirty="0" smtClean="0">
                <a:hlinkClick r:id="rId3"/>
              </a:rPr>
              <a:t>http</a:t>
            </a:r>
            <a:r>
              <a:rPr lang="en-US" sz="2800" dirty="0">
                <a:hlinkClick r:id="rId3"/>
              </a:rPr>
              <a:t>://www.onlinecolleges.net/2012/06/27/50-important-links-for-common-core-educators</a:t>
            </a:r>
            <a:r>
              <a:rPr lang="en-US" sz="2800" dirty="0" smtClean="0">
                <a:hlinkClick r:id="rId3"/>
              </a:rPr>
              <a:t>/</a:t>
            </a:r>
            <a:endParaRPr lang="en-US" sz="2800" dirty="0" smtClean="0"/>
          </a:p>
          <a:p>
            <a:r>
              <a:rPr lang="en-US" sz="2800" dirty="0" smtClean="0"/>
              <a:t>eSchool News- </a:t>
            </a:r>
            <a:r>
              <a:rPr lang="en-US" sz="2800" dirty="0">
                <a:hlinkClick r:id="rId4"/>
              </a:rPr>
              <a:t>http://www.eschoolnews.com</a:t>
            </a:r>
            <a:r>
              <a:rPr lang="en-US" sz="2800" dirty="0" smtClean="0">
                <a:hlinkClick r:id="rId4"/>
              </a:rPr>
              <a:t>/</a:t>
            </a:r>
            <a:endParaRPr lang="en-US" sz="2800" dirty="0" smtClean="0"/>
          </a:p>
          <a:p>
            <a:r>
              <a:rPr lang="en-US" sz="2800" dirty="0" smtClean="0"/>
              <a:t>Ed Tech Magazine- </a:t>
            </a:r>
            <a:r>
              <a:rPr lang="en-US" sz="2800" dirty="0">
                <a:hlinkClick r:id="rId5"/>
              </a:rPr>
              <a:t>http://www.edtechmagazine.com</a:t>
            </a:r>
            <a:r>
              <a:rPr lang="en-US" sz="2800" dirty="0" smtClean="0">
                <a:hlinkClick r:id="rId5"/>
              </a:rPr>
              <a:t>/</a:t>
            </a:r>
            <a:endParaRPr lang="en-US" sz="2800" dirty="0" smtClean="0"/>
          </a:p>
          <a:p>
            <a:r>
              <a:rPr lang="en-US" sz="2800" dirty="0" smtClean="0"/>
              <a:t>Edudemic- </a:t>
            </a:r>
            <a:r>
              <a:rPr lang="en-US" sz="2800" dirty="0">
                <a:hlinkClick r:id="rId6"/>
              </a:rPr>
              <a:t>http://www.edudemic.com</a:t>
            </a:r>
            <a:r>
              <a:rPr lang="en-US" sz="2800" dirty="0" smtClean="0">
                <a:hlinkClick r:id="rId6"/>
              </a:rPr>
              <a:t>/</a:t>
            </a:r>
            <a:endParaRPr lang="en-US" sz="2800" dirty="0" smtClean="0"/>
          </a:p>
          <a:p>
            <a:r>
              <a:rPr lang="en-US" sz="2800" dirty="0"/>
              <a:t>Edutopia- </a:t>
            </a:r>
            <a:r>
              <a:rPr lang="en-US" sz="2800" dirty="0">
                <a:hlinkClick r:id="rId7"/>
              </a:rPr>
              <a:t>http://www.edutopia.org/</a:t>
            </a:r>
            <a:endParaRPr lang="en-US" sz="2800" dirty="0"/>
          </a:p>
          <a:p>
            <a:pPr marL="0" indent="0">
              <a:buNone/>
            </a:pPr>
            <a:endParaRPr lang="en-US" sz="2800" dirty="0"/>
          </a:p>
        </p:txBody>
      </p:sp>
    </p:spTree>
    <p:extLst>
      <p:ext uri="{BB962C8B-B14F-4D97-AF65-F5344CB8AC3E}">
        <p14:creationId xmlns:p14="http://schemas.microsoft.com/office/powerpoint/2010/main" val="3901652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effectLst>
                  <a:outerShdw blurRad="38100" dist="38100" dir="2700000" algn="tl">
                    <a:srgbClr val="000000">
                      <a:alpha val="43137"/>
                    </a:srgbClr>
                  </a:outerShdw>
                </a:effectLst>
              </a:rPr>
              <a:t>Learner Outcomes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47803"/>
            <a:ext cx="8534400" cy="3962397"/>
          </a:xfrm>
        </p:spPr>
        <p:txBody>
          <a:bodyPr/>
          <a:lstStyle/>
          <a:p>
            <a:pPr marL="0" indent="0">
              <a:buNone/>
            </a:pPr>
            <a:r>
              <a:rPr lang="en-US" dirty="0" smtClean="0"/>
              <a:t>Participants will:</a:t>
            </a:r>
          </a:p>
          <a:p>
            <a:r>
              <a:rPr lang="en-US" sz="3100" dirty="0" smtClean="0"/>
              <a:t>Examine and practice technology application to support Collaborative Work, including common formative assessments and the four selected effective learning practices.</a:t>
            </a:r>
          </a:p>
          <a:p>
            <a:r>
              <a:rPr lang="en-US" sz="3100" dirty="0" smtClean="0"/>
              <a:t>Consider adjustments and accommodations necessary for implementation of technology.</a:t>
            </a:r>
          </a:p>
          <a:p>
            <a:r>
              <a:rPr lang="en-US" sz="3100" dirty="0" smtClean="0"/>
              <a:t>Begin planning for effective implementation using technology in classroom instruction. </a:t>
            </a:r>
            <a:endParaRPr lang="en-US" sz="3100" dirty="0"/>
          </a:p>
        </p:txBody>
      </p:sp>
    </p:spTree>
    <p:extLst>
      <p:ext uri="{BB962C8B-B14F-4D97-AF65-F5344CB8AC3E}">
        <p14:creationId xmlns:p14="http://schemas.microsoft.com/office/powerpoint/2010/main" val="2598978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b="1" dirty="0" smtClean="0"/>
              <a:t>Missouri Teacher Standards</a:t>
            </a:r>
            <a:endParaRPr lang="en-US" b="1" dirty="0"/>
          </a:p>
        </p:txBody>
      </p:sp>
      <p:sp>
        <p:nvSpPr>
          <p:cNvPr id="3" name="Content Placeholder 2"/>
          <p:cNvSpPr>
            <a:spLocks noGrp="1"/>
          </p:cNvSpPr>
          <p:nvPr>
            <p:ph idx="1"/>
          </p:nvPr>
        </p:nvSpPr>
        <p:spPr>
          <a:xfrm>
            <a:off x="304800" y="1295399"/>
            <a:ext cx="8839200" cy="4724401"/>
          </a:xfrm>
        </p:spPr>
        <p:txBody>
          <a:bodyPr/>
          <a:lstStyle/>
          <a:p>
            <a:pPr marL="0" indent="0">
              <a:spcBef>
                <a:spcPts val="0"/>
              </a:spcBef>
              <a:buNone/>
            </a:pPr>
            <a:r>
              <a:rPr lang="en-US" sz="2000" b="1" dirty="0"/>
              <a:t>Standard 1: </a:t>
            </a:r>
            <a:r>
              <a:rPr lang="en-US" sz="2000" dirty="0"/>
              <a:t>Content knowledge aligned with appropriate instruction.</a:t>
            </a:r>
          </a:p>
          <a:p>
            <a:pPr marL="457200" lvl="1" indent="0">
              <a:spcBef>
                <a:spcPts val="0"/>
              </a:spcBef>
              <a:buNone/>
            </a:pPr>
            <a:r>
              <a:rPr lang="en-US" sz="2000" dirty="0">
                <a:solidFill>
                  <a:srgbClr val="0070C0"/>
                </a:solidFill>
              </a:rPr>
              <a:t>1.2:  Student engagement in subject </a:t>
            </a:r>
            <a:r>
              <a:rPr lang="en-US" sz="2000" dirty="0" smtClean="0">
                <a:solidFill>
                  <a:srgbClr val="0070C0"/>
                </a:solidFill>
              </a:rPr>
              <a:t>matter</a:t>
            </a:r>
            <a:endParaRPr lang="en-US" sz="1000" b="1" dirty="0" smtClean="0"/>
          </a:p>
          <a:p>
            <a:pPr marL="0" indent="0">
              <a:spcBef>
                <a:spcPts val="0"/>
              </a:spcBef>
              <a:buNone/>
            </a:pPr>
            <a:r>
              <a:rPr lang="en-US" sz="2000" b="1" dirty="0" smtClean="0"/>
              <a:t>Standard </a:t>
            </a:r>
            <a:r>
              <a:rPr lang="en-US" sz="2000" b="1" dirty="0"/>
              <a:t>2: </a:t>
            </a:r>
            <a:r>
              <a:rPr lang="en-US" sz="2000" dirty="0"/>
              <a:t>Student Learning, Growth and Development</a:t>
            </a:r>
          </a:p>
          <a:p>
            <a:pPr marL="457200" lvl="1" indent="0">
              <a:spcBef>
                <a:spcPts val="0"/>
              </a:spcBef>
              <a:buNone/>
            </a:pPr>
            <a:r>
              <a:rPr lang="en-US" sz="2000" dirty="0">
                <a:solidFill>
                  <a:srgbClr val="0070C0"/>
                </a:solidFill>
              </a:rPr>
              <a:t>2.2:  Student </a:t>
            </a:r>
            <a:r>
              <a:rPr lang="en-US" sz="2000" dirty="0" smtClean="0">
                <a:solidFill>
                  <a:srgbClr val="0070C0"/>
                </a:solidFill>
              </a:rPr>
              <a:t>goals</a:t>
            </a:r>
          </a:p>
          <a:p>
            <a:pPr marL="457200" lvl="1" indent="0">
              <a:spcBef>
                <a:spcPts val="0"/>
              </a:spcBef>
              <a:buNone/>
            </a:pPr>
            <a:r>
              <a:rPr lang="en-US" sz="2000" dirty="0" smtClean="0">
                <a:solidFill>
                  <a:srgbClr val="0070C0"/>
                </a:solidFill>
              </a:rPr>
              <a:t>2.4   Differentiated lesson design</a:t>
            </a:r>
          </a:p>
          <a:p>
            <a:pPr marL="457200" lvl="1" indent="0">
              <a:spcBef>
                <a:spcPts val="0"/>
              </a:spcBef>
              <a:buNone/>
            </a:pPr>
            <a:r>
              <a:rPr lang="en-US" sz="2000" dirty="0" smtClean="0">
                <a:solidFill>
                  <a:srgbClr val="0070C0"/>
                </a:solidFill>
              </a:rPr>
              <a:t>2.5</a:t>
            </a:r>
            <a:r>
              <a:rPr lang="en-US" sz="2000" dirty="0">
                <a:solidFill>
                  <a:srgbClr val="0070C0"/>
                </a:solidFill>
              </a:rPr>
              <a:t>:  Prior experiences, learning styles, multiple intelligences, strengths and </a:t>
            </a:r>
            <a:r>
              <a:rPr lang="en-US" sz="2000" dirty="0" smtClean="0">
                <a:solidFill>
                  <a:srgbClr val="0070C0"/>
                </a:solidFill>
              </a:rPr>
              <a:t>needs</a:t>
            </a:r>
            <a:endParaRPr lang="en-US" sz="1000" b="1" dirty="0" smtClean="0"/>
          </a:p>
          <a:p>
            <a:pPr marL="0" indent="0">
              <a:spcBef>
                <a:spcPts val="0"/>
              </a:spcBef>
              <a:buNone/>
            </a:pPr>
            <a:r>
              <a:rPr lang="en-US" sz="2000" b="1" dirty="0" smtClean="0"/>
              <a:t>Standard 3: Curriculum Implementation</a:t>
            </a:r>
          </a:p>
          <a:p>
            <a:pPr marL="0" indent="0">
              <a:spcBef>
                <a:spcPts val="0"/>
              </a:spcBef>
              <a:buNone/>
            </a:pPr>
            <a:r>
              <a:rPr lang="en-US" sz="2000" b="1" dirty="0">
                <a:solidFill>
                  <a:srgbClr val="0070C0"/>
                </a:solidFill>
              </a:rPr>
              <a:t> </a:t>
            </a:r>
            <a:r>
              <a:rPr lang="en-US" sz="2000" b="1" dirty="0" smtClean="0">
                <a:solidFill>
                  <a:srgbClr val="0070C0"/>
                </a:solidFill>
              </a:rPr>
              <a:t>      </a:t>
            </a:r>
            <a:r>
              <a:rPr lang="en-US" sz="2000" dirty="0" smtClean="0">
                <a:solidFill>
                  <a:srgbClr val="0070C0"/>
                </a:solidFill>
              </a:rPr>
              <a:t>3.2 Lessons for diverse learners</a:t>
            </a:r>
            <a:endParaRPr lang="en-US" sz="1000" b="1" dirty="0" smtClean="0"/>
          </a:p>
          <a:p>
            <a:pPr marL="0" indent="0">
              <a:spcBef>
                <a:spcPts val="0"/>
              </a:spcBef>
              <a:buNone/>
            </a:pPr>
            <a:r>
              <a:rPr lang="en-US" sz="2000" b="1" dirty="0" smtClean="0"/>
              <a:t>Standard 4: Critical Thinking</a:t>
            </a:r>
          </a:p>
          <a:p>
            <a:pPr marL="0" indent="0">
              <a:spcBef>
                <a:spcPts val="0"/>
              </a:spcBef>
              <a:buNone/>
            </a:pPr>
            <a:r>
              <a:rPr lang="en-US" sz="2000" b="1" dirty="0"/>
              <a:t> </a:t>
            </a:r>
            <a:r>
              <a:rPr lang="en-US" sz="2000" b="1" dirty="0" smtClean="0"/>
              <a:t>      </a:t>
            </a:r>
            <a:r>
              <a:rPr lang="en-US" sz="2000" dirty="0" smtClean="0">
                <a:solidFill>
                  <a:srgbClr val="0070C0"/>
                </a:solidFill>
              </a:rPr>
              <a:t>4.2 Appropriate use of instructional resources to enhance student learning</a:t>
            </a:r>
            <a:endParaRPr lang="en-US" sz="1000" b="1" dirty="0" smtClean="0"/>
          </a:p>
          <a:p>
            <a:pPr marL="0" indent="0">
              <a:spcBef>
                <a:spcPts val="0"/>
              </a:spcBef>
              <a:buNone/>
            </a:pPr>
            <a:r>
              <a:rPr lang="en-US" sz="2000" b="1" dirty="0" smtClean="0"/>
              <a:t>Standard </a:t>
            </a:r>
            <a:r>
              <a:rPr lang="en-US" sz="2000" b="1" dirty="0"/>
              <a:t>6:  </a:t>
            </a:r>
            <a:r>
              <a:rPr lang="en-US" sz="2000" dirty="0"/>
              <a:t>Effective Communication</a:t>
            </a:r>
          </a:p>
          <a:p>
            <a:pPr marL="457200" lvl="1" indent="0">
              <a:spcBef>
                <a:spcPts val="0"/>
              </a:spcBef>
              <a:buNone/>
            </a:pPr>
            <a:r>
              <a:rPr lang="en-US" sz="2000" dirty="0" smtClean="0">
                <a:solidFill>
                  <a:srgbClr val="0070C0"/>
                </a:solidFill>
              </a:rPr>
              <a:t>6.4</a:t>
            </a:r>
            <a:r>
              <a:rPr lang="en-US" sz="2000" dirty="0">
                <a:solidFill>
                  <a:srgbClr val="0070C0"/>
                </a:solidFill>
              </a:rPr>
              <a:t>:  Technology and media communication </a:t>
            </a:r>
            <a:r>
              <a:rPr lang="en-US" sz="2000" dirty="0" smtClean="0">
                <a:solidFill>
                  <a:srgbClr val="0070C0"/>
                </a:solidFill>
              </a:rPr>
              <a:t>tools</a:t>
            </a:r>
            <a:endParaRPr lang="en-US" sz="1000" b="1" dirty="0" smtClean="0"/>
          </a:p>
          <a:p>
            <a:pPr marL="0" indent="0">
              <a:spcBef>
                <a:spcPts val="0"/>
              </a:spcBef>
              <a:buNone/>
            </a:pPr>
            <a:r>
              <a:rPr lang="en-US" sz="2000" b="1" dirty="0" smtClean="0"/>
              <a:t>Standard </a:t>
            </a:r>
            <a:r>
              <a:rPr lang="en-US" sz="2000" b="1" dirty="0"/>
              <a:t>7:  </a:t>
            </a:r>
            <a:r>
              <a:rPr lang="en-US" sz="2000" dirty="0"/>
              <a:t>Student Assessment and Data Analysis </a:t>
            </a:r>
          </a:p>
          <a:p>
            <a:pPr marL="457200" lvl="1" indent="0">
              <a:spcBef>
                <a:spcPts val="0"/>
              </a:spcBef>
              <a:buNone/>
            </a:pPr>
            <a:r>
              <a:rPr lang="en-US" sz="2000" dirty="0">
                <a:solidFill>
                  <a:srgbClr val="0070C0"/>
                </a:solidFill>
              </a:rPr>
              <a:t>7.1:  Effective use of assessments</a:t>
            </a:r>
          </a:p>
          <a:p>
            <a:pPr marL="457200" lvl="1" indent="0">
              <a:spcBef>
                <a:spcPts val="0"/>
              </a:spcBef>
              <a:buNone/>
            </a:pPr>
            <a:r>
              <a:rPr lang="en-US" sz="2000" dirty="0" smtClean="0">
                <a:solidFill>
                  <a:srgbClr val="0070C0"/>
                </a:solidFill>
              </a:rPr>
              <a:t>7.2</a:t>
            </a:r>
            <a:r>
              <a:rPr lang="en-US" sz="2000" dirty="0">
                <a:solidFill>
                  <a:srgbClr val="0070C0"/>
                </a:solidFill>
              </a:rPr>
              <a:t>:  Assessment data to improve </a:t>
            </a:r>
            <a:r>
              <a:rPr lang="en-US" sz="2000" dirty="0" smtClean="0">
                <a:solidFill>
                  <a:srgbClr val="0070C0"/>
                </a:solidFill>
              </a:rPr>
              <a:t>learning</a:t>
            </a:r>
            <a:endParaRPr lang="en-US" sz="2000" dirty="0">
              <a:solidFill>
                <a:srgbClr val="0070C0"/>
              </a:solidFill>
            </a:endParaRPr>
          </a:p>
        </p:txBody>
      </p:sp>
      <p:sp>
        <p:nvSpPr>
          <p:cNvPr id="4" name="TextBox 3"/>
          <p:cNvSpPr txBox="1"/>
          <p:nvPr/>
        </p:nvSpPr>
        <p:spPr>
          <a:xfrm>
            <a:off x="6706771" y="6172200"/>
            <a:ext cx="1757212" cy="369332"/>
          </a:xfrm>
          <a:prstGeom prst="rect">
            <a:avLst/>
          </a:prstGeom>
          <a:noFill/>
        </p:spPr>
        <p:txBody>
          <a:bodyPr wrap="none" rtlCol="0">
            <a:spAutoFit/>
          </a:bodyPr>
          <a:lstStyle/>
          <a:p>
            <a:r>
              <a:rPr lang="en-US" dirty="0" smtClean="0">
                <a:latin typeface="Tw Cen MT" panose="020B0602020104020603" pitchFamily="34" charset="0"/>
              </a:rPr>
              <a:t>MO DESE (2013)</a:t>
            </a:r>
            <a:endParaRPr lang="en-US" dirty="0">
              <a:latin typeface="Tw Cen MT" panose="020B0602020104020603" pitchFamily="34" charset="0"/>
            </a:endParaRPr>
          </a:p>
        </p:txBody>
      </p:sp>
    </p:spTree>
    <p:extLst>
      <p:ext uri="{BB962C8B-B14F-4D97-AF65-F5344CB8AC3E}">
        <p14:creationId xmlns:p14="http://schemas.microsoft.com/office/powerpoint/2010/main" val="3346734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4114800"/>
          </a:xfrm>
        </p:spPr>
        <p:txBody>
          <a:bodyPr/>
          <a:lstStyle/>
          <a:p>
            <a:pPr marL="0" indent="0" algn="ctr">
              <a:buNone/>
            </a:pPr>
            <a:r>
              <a:rPr lang="en-US" dirty="0"/>
              <a:t>Teachers know that they must integrate technology into their lessons, and they finally have the equipment at their disposal. </a:t>
            </a:r>
            <a:endParaRPr lang="en-US" dirty="0" smtClean="0"/>
          </a:p>
          <a:p>
            <a:pPr marL="0" indent="0" algn="ctr">
              <a:buNone/>
            </a:pPr>
            <a:endParaRPr lang="en-US" dirty="0"/>
          </a:p>
          <a:p>
            <a:pPr marL="0" indent="0" algn="ctr">
              <a:buNone/>
            </a:pPr>
            <a:r>
              <a:rPr lang="en-US" dirty="0" smtClean="0"/>
              <a:t>Understanding </a:t>
            </a:r>
            <a:r>
              <a:rPr lang="en-US" dirty="0"/>
              <a:t>why it should happen and how best to do it are often less clear.</a:t>
            </a:r>
          </a:p>
        </p:txBody>
      </p:sp>
    </p:spTree>
    <p:extLst>
      <p:ext uri="{BB962C8B-B14F-4D97-AF65-F5344CB8AC3E}">
        <p14:creationId xmlns:p14="http://schemas.microsoft.com/office/powerpoint/2010/main" val="1097879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Reasons to Integrate Technology</a:t>
            </a:r>
            <a:endParaRPr lang="en-US" b="1" dirty="0"/>
          </a:p>
        </p:txBody>
      </p:sp>
      <p:sp>
        <p:nvSpPr>
          <p:cNvPr id="3" name="Content Placeholder 2"/>
          <p:cNvSpPr>
            <a:spLocks noGrp="1"/>
          </p:cNvSpPr>
          <p:nvPr>
            <p:ph idx="1"/>
          </p:nvPr>
        </p:nvSpPr>
        <p:spPr>
          <a:xfrm>
            <a:off x="457200" y="1600199"/>
            <a:ext cx="8534400" cy="4191001"/>
          </a:xfrm>
        </p:spPr>
        <p:txBody>
          <a:bodyPr/>
          <a:lstStyle/>
          <a:p>
            <a:pPr marL="0" indent="0">
              <a:buNone/>
            </a:pPr>
            <a:r>
              <a:rPr lang="en-US" dirty="0"/>
              <a:t>When done effectively, technology has a positive impact on student learning. It can</a:t>
            </a:r>
            <a:r>
              <a:rPr lang="en-US" dirty="0" smtClean="0"/>
              <a:t>:</a:t>
            </a:r>
          </a:p>
          <a:p>
            <a:pPr marL="0" indent="0">
              <a:buNone/>
            </a:pPr>
            <a:endParaRPr lang="en-US" sz="1100" dirty="0"/>
          </a:p>
          <a:p>
            <a:r>
              <a:rPr lang="en-US" sz="2800" dirty="0"/>
              <a:t>Increase student motivation for learning</a:t>
            </a:r>
          </a:p>
          <a:p>
            <a:r>
              <a:rPr lang="en-US" sz="2800" dirty="0"/>
              <a:t>Improve communication of learning goals</a:t>
            </a:r>
          </a:p>
          <a:p>
            <a:r>
              <a:rPr lang="en-US" sz="2800" dirty="0"/>
              <a:t>Facilitate higher-order thinking skills</a:t>
            </a:r>
          </a:p>
          <a:p>
            <a:r>
              <a:rPr lang="en-US" sz="2800" dirty="0"/>
              <a:t>Build valuable skills that students will use in college and in the workplace</a:t>
            </a:r>
          </a:p>
          <a:p>
            <a:r>
              <a:rPr lang="en-US" sz="2800" dirty="0"/>
              <a:t>Expand students' understanding from novice to mastery</a:t>
            </a:r>
          </a:p>
        </p:txBody>
      </p:sp>
    </p:spTree>
    <p:extLst>
      <p:ext uri="{BB962C8B-B14F-4D97-AF65-F5344CB8AC3E}">
        <p14:creationId xmlns:p14="http://schemas.microsoft.com/office/powerpoint/2010/main" val="243386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Integrating Technology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724400"/>
          </a:xfrm>
        </p:spPr>
        <p:txBody>
          <a:bodyPr>
            <a:normAutofit fontScale="92500"/>
          </a:bodyPr>
          <a:lstStyle/>
          <a:p>
            <a:pPr marL="0" indent="0" algn="just">
              <a:buNone/>
            </a:pPr>
            <a:r>
              <a:rPr lang="en-US" dirty="0" smtClean="0"/>
              <a:t>     Technology is most beneficial when it facilitates learning and provides activities that couldn’t occur without  the technology. It also provides more flexibility for the time, place, and pace at which learning can occur. Paraphrased from (Naidu</a:t>
            </a:r>
            <a:r>
              <a:rPr lang="en-US" dirty="0"/>
              <a:t>, 2008). </a:t>
            </a:r>
            <a:endParaRPr lang="en-US" dirty="0" smtClean="0"/>
          </a:p>
          <a:p>
            <a:pPr marL="0" indent="0" algn="just">
              <a:buNone/>
            </a:pPr>
            <a:r>
              <a:rPr lang="en-US" dirty="0" smtClean="0"/>
              <a:t>     An </a:t>
            </a:r>
            <a:r>
              <a:rPr lang="en-US" dirty="0"/>
              <a:t>analysis by the U.S. Department of Education (Means et al., 2010) also found that blended learning environments are more effective than either online learning or face-to-face learning alone. </a:t>
            </a:r>
          </a:p>
        </p:txBody>
      </p:sp>
      <p:sp>
        <p:nvSpPr>
          <p:cNvPr id="4" name="Rectangle 3"/>
          <p:cNvSpPr/>
          <p:nvPr/>
        </p:nvSpPr>
        <p:spPr>
          <a:xfrm>
            <a:off x="5105400" y="6139934"/>
            <a:ext cx="3696653" cy="369332"/>
          </a:xfrm>
          <a:prstGeom prst="rect">
            <a:avLst/>
          </a:prstGeom>
        </p:spPr>
        <p:txBody>
          <a:bodyPr wrap="none">
            <a:spAutoFit/>
          </a:bodyPr>
          <a:lstStyle/>
          <a:p>
            <a:r>
              <a:rPr lang="en-US" dirty="0">
                <a:latin typeface="Tw Cen MT" panose="020B0602020104020603" pitchFamily="34" charset="0"/>
              </a:rPr>
              <a:t>U.S. Department of Education (2010</a:t>
            </a:r>
            <a:r>
              <a:rPr lang="en-US" dirty="0" smtClean="0">
                <a:latin typeface="Tw Cen MT" panose="020B0602020104020603" pitchFamily="34" charset="0"/>
              </a:rPr>
              <a:t>) </a:t>
            </a:r>
            <a:endParaRPr lang="en-US" dirty="0">
              <a:latin typeface="Tw Cen MT" panose="020B0602020104020603" pitchFamily="34" charset="0"/>
            </a:endParaRPr>
          </a:p>
        </p:txBody>
      </p:sp>
    </p:spTree>
    <p:extLst>
      <p:ext uri="{BB962C8B-B14F-4D97-AF65-F5344CB8AC3E}">
        <p14:creationId xmlns:p14="http://schemas.microsoft.com/office/powerpoint/2010/main" val="2037159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4876800"/>
          </a:xfrm>
        </p:spPr>
        <p:txBody>
          <a:bodyPr/>
          <a:lstStyle/>
          <a:p>
            <a:pPr marL="0" indent="0" algn="ctr">
              <a:buNone/>
            </a:pPr>
            <a:r>
              <a:rPr lang="en-US" dirty="0"/>
              <a:t>According to research on strategies that help students who are </a:t>
            </a:r>
            <a:r>
              <a:rPr lang="en-US" dirty="0" smtClean="0"/>
              <a:t>struggling, computer- </a:t>
            </a:r>
            <a:r>
              <a:rPr lang="en-US" dirty="0"/>
              <a:t>assisted instruction </a:t>
            </a:r>
            <a:r>
              <a:rPr lang="en-US" dirty="0" smtClean="0"/>
              <a:t>contributes </a:t>
            </a:r>
            <a:r>
              <a:rPr lang="en-US" dirty="0"/>
              <a:t>to the learning of </a:t>
            </a:r>
            <a:r>
              <a:rPr lang="en-US" dirty="0" smtClean="0"/>
              <a:t>at-risk students </a:t>
            </a:r>
            <a:r>
              <a:rPr lang="en-US" dirty="0"/>
              <a:t>because it is nonjudgmental and motivational, provides </a:t>
            </a:r>
            <a:r>
              <a:rPr lang="en-US" dirty="0" smtClean="0"/>
              <a:t>frequent and </a:t>
            </a:r>
            <a:r>
              <a:rPr lang="en-US" dirty="0"/>
              <a:t>immediate feedback, can individualize learning to meet students’ </a:t>
            </a:r>
            <a:r>
              <a:rPr lang="en-US" dirty="0" smtClean="0"/>
              <a:t>needs, allows </a:t>
            </a:r>
            <a:r>
              <a:rPr lang="en-US" dirty="0"/>
              <a:t>for more student autonomy, and provides a multisensory learning </a:t>
            </a:r>
            <a:r>
              <a:rPr lang="en-US" dirty="0" smtClean="0"/>
              <a:t>environment.</a:t>
            </a:r>
          </a:p>
          <a:p>
            <a:pPr marL="0" indent="0" algn="r">
              <a:spcBef>
                <a:spcPts val="0"/>
              </a:spcBef>
              <a:buNone/>
            </a:pPr>
            <a:r>
              <a:rPr lang="en-US" dirty="0" smtClean="0"/>
              <a:t>-</a:t>
            </a:r>
            <a:r>
              <a:rPr lang="en-US" sz="2400" dirty="0" smtClean="0"/>
              <a:t>Barley </a:t>
            </a:r>
            <a:r>
              <a:rPr lang="en-US" sz="2400" dirty="0"/>
              <a:t>et al., </a:t>
            </a:r>
            <a:r>
              <a:rPr lang="en-US" sz="2400" dirty="0" smtClean="0"/>
              <a:t>2002</a:t>
            </a:r>
          </a:p>
          <a:p>
            <a:pPr marL="0" indent="0" algn="r">
              <a:spcBef>
                <a:spcPts val="0"/>
              </a:spcBef>
              <a:buNone/>
            </a:pPr>
            <a:r>
              <a:rPr lang="en-US" sz="2400" dirty="0" smtClean="0"/>
              <a:t>Using Technology with Classroom</a:t>
            </a:r>
          </a:p>
          <a:p>
            <a:pPr marL="0" indent="0" algn="r">
              <a:spcBef>
                <a:spcPts val="0"/>
              </a:spcBef>
              <a:buNone/>
            </a:pPr>
            <a:r>
              <a:rPr lang="en-US" sz="2400" dirty="0" smtClean="0"/>
              <a:t> Instruction that Works</a:t>
            </a:r>
            <a:endParaRPr lang="en-US" sz="2400" dirty="0"/>
          </a:p>
        </p:txBody>
      </p:sp>
    </p:spTree>
    <p:extLst>
      <p:ext uri="{BB962C8B-B14F-4D97-AF65-F5344CB8AC3E}">
        <p14:creationId xmlns:p14="http://schemas.microsoft.com/office/powerpoint/2010/main" val="3829167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t>Technology Lesson Guidelines</a:t>
            </a:r>
            <a:endParaRPr lang="en-US" b="1" dirty="0"/>
          </a:p>
        </p:txBody>
      </p:sp>
      <p:sp>
        <p:nvSpPr>
          <p:cNvPr id="3" name="Content Placeholder 2"/>
          <p:cNvSpPr>
            <a:spLocks noGrp="1"/>
          </p:cNvSpPr>
          <p:nvPr>
            <p:ph idx="1"/>
          </p:nvPr>
        </p:nvSpPr>
        <p:spPr>
          <a:xfrm>
            <a:off x="457200" y="1219201"/>
            <a:ext cx="8686800" cy="4572000"/>
          </a:xfrm>
        </p:spPr>
        <p:txBody>
          <a:bodyPr/>
          <a:lstStyle/>
          <a:p>
            <a:pPr marL="0" indent="0">
              <a:buNone/>
            </a:pPr>
            <a:r>
              <a:rPr lang="en-US" sz="3000" dirty="0" smtClean="0"/>
              <a:t>Remember to remain </a:t>
            </a:r>
            <a:r>
              <a:rPr lang="en-US" sz="3000" dirty="0"/>
              <a:t>focused on the purpose of each activity. Use the following tips to guide you in your technology integration </a:t>
            </a:r>
            <a:r>
              <a:rPr lang="en-US" sz="3000" dirty="0" smtClean="0"/>
              <a:t>efforts:</a:t>
            </a:r>
            <a:endParaRPr lang="en-US" sz="3000" dirty="0"/>
          </a:p>
          <a:p>
            <a:r>
              <a:rPr lang="en-US" sz="2600" dirty="0"/>
              <a:t>Clearly define learning objectives for each lesson.</a:t>
            </a:r>
          </a:p>
          <a:p>
            <a:r>
              <a:rPr lang="en-US" sz="2600" dirty="0"/>
              <a:t>Align lessons with content standards.</a:t>
            </a:r>
          </a:p>
          <a:p>
            <a:r>
              <a:rPr lang="en-US" sz="2600" dirty="0"/>
              <a:t>Prepare learning assessment tools in advance.</a:t>
            </a:r>
          </a:p>
          <a:p>
            <a:r>
              <a:rPr lang="en-US" sz="2600" dirty="0"/>
              <a:t>Share assessment methods with students.</a:t>
            </a:r>
          </a:p>
          <a:p>
            <a:r>
              <a:rPr lang="en-US" sz="2600" dirty="0"/>
              <a:t>Familiarize yourself with the technology before using it in the classroom.</a:t>
            </a:r>
          </a:p>
          <a:p>
            <a:r>
              <a:rPr lang="en-US" sz="2600" dirty="0"/>
              <a:t>Be prepared with a back-up lesson in case technology malfunctions.</a:t>
            </a:r>
          </a:p>
        </p:txBody>
      </p:sp>
    </p:spTree>
    <p:extLst>
      <p:ext uri="{BB962C8B-B14F-4D97-AF65-F5344CB8AC3E}">
        <p14:creationId xmlns:p14="http://schemas.microsoft.com/office/powerpoint/2010/main" val="2411755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Practice Profile</a:t>
            </a:r>
            <a:endParaRPr lang="en-US"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8117" y="1430240"/>
            <a:ext cx="7713883" cy="48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659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Note to Trainers</a:t>
            </a:r>
            <a:endParaRPr lang="en-US" b="1" dirty="0"/>
          </a:p>
        </p:txBody>
      </p:sp>
      <p:sp>
        <p:nvSpPr>
          <p:cNvPr id="3" name="Content Placeholder 2"/>
          <p:cNvSpPr>
            <a:spLocks noGrp="1"/>
          </p:cNvSpPr>
          <p:nvPr>
            <p:ph idx="1"/>
          </p:nvPr>
        </p:nvSpPr>
        <p:spPr>
          <a:xfrm>
            <a:off x="533400" y="1447800"/>
            <a:ext cx="8229600" cy="3962397"/>
          </a:xfrm>
        </p:spPr>
        <p:txBody>
          <a:bodyPr/>
          <a:lstStyle/>
          <a:p>
            <a:r>
              <a:rPr lang="en-US" dirty="0" smtClean="0"/>
              <a:t>This presentation is set up to accompany the following learning packages: CFAs and the selected Four Effective Learning Practices. </a:t>
            </a:r>
          </a:p>
          <a:p>
            <a:r>
              <a:rPr lang="en-US" dirty="0" smtClean="0"/>
              <a:t>It is recommended to chunk this technology learning package by </a:t>
            </a:r>
            <a:r>
              <a:rPr lang="en-US" dirty="0"/>
              <a:t>learning package content (plus intro and implementation </a:t>
            </a:r>
            <a:r>
              <a:rPr lang="en-US" dirty="0" smtClean="0"/>
              <a:t>slides)</a:t>
            </a:r>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52240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096962"/>
          </a:xfrm>
        </p:spPr>
        <p:txBody>
          <a:bodyPr/>
          <a:lstStyle/>
          <a:p>
            <a:r>
              <a:rPr lang="en-US" b="1" dirty="0" smtClean="0"/>
              <a:t>Fidelity Checklist</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4284"/>
            <a:ext cx="9144000" cy="388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804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420813"/>
            <a:ext cx="7772400" cy="1855787"/>
          </a:xfrm>
        </p:spPr>
        <p:txBody>
          <a:bodyPr/>
          <a:lstStyle/>
          <a:p>
            <a:pPr eaLnBrk="1" hangingPunct="1"/>
            <a:r>
              <a:rPr lang="en-US" sz="5400" b="1" dirty="0" smtClean="0">
                <a:effectLst>
                  <a:outerShdw blurRad="38100" dist="38100" dir="2700000" algn="tl">
                    <a:srgbClr val="000000">
                      <a:alpha val="43137"/>
                    </a:srgbClr>
                  </a:outerShdw>
                </a:effectLst>
              </a:rPr>
              <a:t>Using Technology to Support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Collaborative Work</a:t>
            </a:r>
          </a:p>
        </p:txBody>
      </p:sp>
      <p:sp>
        <p:nvSpPr>
          <p:cNvPr id="5123" name="Subtitle 2"/>
          <p:cNvSpPr>
            <a:spLocks noGrp="1"/>
          </p:cNvSpPr>
          <p:nvPr>
            <p:ph type="subTitle" idx="1"/>
          </p:nvPr>
        </p:nvSpPr>
        <p:spPr>
          <a:xfrm>
            <a:off x="1371600" y="4191001"/>
            <a:ext cx="6400800" cy="1447800"/>
          </a:xfrm>
        </p:spPr>
        <p:txBody>
          <a:bodyPr/>
          <a:lstStyle/>
          <a:p>
            <a:pPr eaLnBrk="1" hangingPunct="1"/>
            <a:r>
              <a:rPr lang="en-US" sz="4000" dirty="0" smtClean="0"/>
              <a:t>Common Formative Assessments</a:t>
            </a:r>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510" y="274320"/>
            <a:ext cx="89589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62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about CFA Chunk</a:t>
            </a:r>
            <a:endParaRPr lang="en-US" dirty="0"/>
          </a:p>
        </p:txBody>
      </p:sp>
      <p:sp>
        <p:nvSpPr>
          <p:cNvPr id="3" name="Content Placeholder 2"/>
          <p:cNvSpPr>
            <a:spLocks noGrp="1"/>
          </p:cNvSpPr>
          <p:nvPr>
            <p:ph idx="1"/>
          </p:nvPr>
        </p:nvSpPr>
        <p:spPr>
          <a:xfrm>
            <a:off x="457200" y="1600201"/>
            <a:ext cx="8458200" cy="4191000"/>
          </a:xfrm>
        </p:spPr>
        <p:txBody>
          <a:bodyPr/>
          <a:lstStyle/>
          <a:p>
            <a:r>
              <a:rPr lang="en-US" dirty="0" smtClean="0"/>
              <a:t>This chunk should take approximately 1-2 hours (depending on how much time participants are allowed to create their own forms on Google.)</a:t>
            </a:r>
          </a:p>
          <a:p>
            <a:r>
              <a:rPr lang="en-US" dirty="0"/>
              <a:t>Before delivering this chunk, check with schools and/or presentation location to ensure that Google Drive will be available for participants to use.</a:t>
            </a:r>
          </a:p>
          <a:p>
            <a:r>
              <a:rPr lang="en-US" dirty="0" smtClean="0"/>
              <a:t>Presenter should have knowledge of </a:t>
            </a:r>
            <a:r>
              <a:rPr lang="en-US" dirty="0" err="1" smtClean="0"/>
              <a:t>OpenEd</a:t>
            </a:r>
            <a:r>
              <a:rPr lang="en-US" dirty="0" smtClean="0"/>
              <a:t>, </a:t>
            </a:r>
            <a:r>
              <a:rPr lang="en-US" dirty="0" err="1" smtClean="0"/>
              <a:t>Socrative</a:t>
            </a:r>
            <a:r>
              <a:rPr lang="en-US" dirty="0" smtClean="0"/>
              <a:t>, and Google Forms.</a:t>
            </a:r>
            <a:endParaRPr lang="en-US" dirty="0"/>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259014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OpenEd</a:t>
            </a:r>
            <a:endParaRPr lang="en-US" b="1"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10910" y="1976564"/>
            <a:ext cx="5724053"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676400"/>
            <a:ext cx="3200400" cy="3970318"/>
          </a:xfrm>
          <a:prstGeom prst="rect">
            <a:avLst/>
          </a:prstGeom>
          <a:noFill/>
        </p:spPr>
        <p:txBody>
          <a:bodyPr wrap="square" rtlCol="0">
            <a:spAutoFit/>
          </a:bodyPr>
          <a:lstStyle/>
          <a:p>
            <a:pPr algn="ctr"/>
            <a:r>
              <a:rPr lang="en-US" sz="2800" dirty="0" err="1" smtClean="0">
                <a:latin typeface="Tw Cen MT" panose="020B0602020104020603" pitchFamily="34" charset="0"/>
              </a:rPr>
              <a:t>OpenEd</a:t>
            </a:r>
            <a:r>
              <a:rPr lang="en-US" sz="2800" dirty="0" smtClean="0">
                <a:latin typeface="Tw Cen MT" panose="020B0602020104020603" pitchFamily="34" charset="0"/>
              </a:rPr>
              <a:t> allows teachers to create online classes for students and access to the free resource library of videos and assessments, sorted by content and standard.</a:t>
            </a:r>
            <a:endParaRPr lang="en-US" sz="2800" dirty="0">
              <a:latin typeface="Tw Cen MT" panose="020B0602020104020603" pitchFamily="34" charset="0"/>
            </a:endParaRPr>
          </a:p>
        </p:txBody>
      </p:sp>
    </p:spTree>
    <p:extLst>
      <p:ext uri="{BB962C8B-B14F-4D97-AF65-F5344CB8AC3E}">
        <p14:creationId xmlns:p14="http://schemas.microsoft.com/office/powerpoint/2010/main" val="1907427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Socrative</a:t>
            </a:r>
            <a:endParaRPr lang="en-US" b="1" dirty="0"/>
          </a:p>
        </p:txBody>
      </p:sp>
      <p:sp>
        <p:nvSpPr>
          <p:cNvPr id="3" name="Content Placeholder 2"/>
          <p:cNvSpPr>
            <a:spLocks noGrp="1"/>
          </p:cNvSpPr>
          <p:nvPr>
            <p:ph idx="1"/>
          </p:nvPr>
        </p:nvSpPr>
        <p:spPr>
          <a:xfrm>
            <a:off x="457200" y="2133600"/>
            <a:ext cx="3352800" cy="3657600"/>
          </a:xfrm>
        </p:spPr>
        <p:txBody>
          <a:bodyPr/>
          <a:lstStyle/>
          <a:p>
            <a:pPr marL="0" indent="0" algn="ctr">
              <a:buNone/>
            </a:pPr>
            <a:r>
              <a:rPr lang="en-US" dirty="0" smtClean="0"/>
              <a:t>Easy to use free website and app for taking quick assessments and pre-planned assessments.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52600"/>
            <a:ext cx="517410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758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403640"/>
            <a:ext cx="3765768" cy="431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1000" y="609600"/>
            <a:ext cx="4800600" cy="5539978"/>
          </a:xfrm>
          <a:prstGeom prst="rect">
            <a:avLst/>
          </a:prstGeom>
        </p:spPr>
        <p:txBody>
          <a:bodyPr wrap="square">
            <a:spAutoFit/>
          </a:bodyPr>
          <a:lstStyle/>
          <a:p>
            <a:pPr algn="ctr"/>
            <a:r>
              <a:rPr lang="en-US" sz="3200" b="1" dirty="0">
                <a:solidFill>
                  <a:schemeClr val="accent1">
                    <a:lumMod val="50000"/>
                  </a:schemeClr>
                </a:solidFill>
              </a:rPr>
              <a:t>Using Google Forms for Formative Assessment</a:t>
            </a:r>
          </a:p>
          <a:p>
            <a:endParaRPr lang="en-US" sz="2400" dirty="0"/>
          </a:p>
          <a:p>
            <a:pPr marL="342900" indent="-342900">
              <a:buFont typeface="Arial" panose="020B0604020202020204" pitchFamily="34" charset="0"/>
              <a:buChar char="•"/>
            </a:pPr>
            <a:r>
              <a:rPr lang="en-US" sz="2600" dirty="0">
                <a:latin typeface="Tw Cen MT" panose="020B0602020104020603" pitchFamily="34" charset="0"/>
              </a:rPr>
              <a:t>allows for test to be used as formative or summative depending on how data is used</a:t>
            </a:r>
          </a:p>
          <a:p>
            <a:pPr marL="342900" indent="-342900">
              <a:buFont typeface="Arial" panose="020B0604020202020204" pitchFamily="34" charset="0"/>
              <a:buChar char="•"/>
            </a:pPr>
            <a:r>
              <a:rPr lang="en-US" sz="2600" dirty="0">
                <a:latin typeface="Tw Cen MT" panose="020B0602020104020603" pitchFamily="34" charset="0"/>
              </a:rPr>
              <a:t>feedback is immediate</a:t>
            </a:r>
          </a:p>
          <a:p>
            <a:pPr marL="342900" indent="-342900">
              <a:buFont typeface="Arial" panose="020B0604020202020204" pitchFamily="34" charset="0"/>
              <a:buChar char="•"/>
            </a:pPr>
            <a:r>
              <a:rPr lang="en-US" sz="2600" dirty="0">
                <a:latin typeface="Tw Cen MT" panose="020B0602020104020603" pitchFamily="34" charset="0"/>
              </a:rPr>
              <a:t>learning can move forward quickly</a:t>
            </a:r>
          </a:p>
          <a:p>
            <a:pPr marL="342900" indent="-342900">
              <a:buFont typeface="Arial" panose="020B0604020202020204" pitchFamily="34" charset="0"/>
              <a:buChar char="•"/>
            </a:pPr>
            <a:r>
              <a:rPr lang="en-US" sz="2600" dirty="0">
                <a:latin typeface="Tw Cen MT" panose="020B0602020104020603" pitchFamily="34" charset="0"/>
              </a:rPr>
              <a:t>learners can take responsibility for own learning through formative assessment</a:t>
            </a:r>
          </a:p>
        </p:txBody>
      </p:sp>
    </p:spTree>
    <p:extLst>
      <p:ext uri="{BB962C8B-B14F-4D97-AF65-F5344CB8AC3E}">
        <p14:creationId xmlns:p14="http://schemas.microsoft.com/office/powerpoint/2010/main" val="23674316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 in Spreadsheet Format</a:t>
            </a:r>
            <a:endParaRPr lang="en-US"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28155" cy="351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31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a:spcBef>
                <a:spcPts val="0"/>
              </a:spcBef>
              <a:buNone/>
            </a:pPr>
            <a:r>
              <a:rPr lang="en" b="1" dirty="0"/>
              <a:t>Results in Graphic format</a:t>
            </a:r>
          </a:p>
        </p:txBody>
      </p:sp>
      <p:pic>
        <p:nvPicPr>
          <p:cNvPr id="109" name="Shape 109"/>
          <p:cNvPicPr preferRelativeResize="0"/>
          <p:nvPr/>
        </p:nvPicPr>
        <p:blipFill>
          <a:blip r:embed="rId3">
            <a:alphaModFix/>
          </a:blip>
          <a:stretch>
            <a:fillRect/>
          </a:stretch>
        </p:blipFill>
        <p:spPr>
          <a:xfrm>
            <a:off x="457200" y="1363915"/>
            <a:ext cx="3763636" cy="5036885"/>
          </a:xfrm>
          <a:prstGeom prst="rect">
            <a:avLst/>
          </a:prstGeom>
          <a:noFill/>
          <a:ln>
            <a:noFill/>
          </a:ln>
        </p:spPr>
      </p:pic>
      <p:pic>
        <p:nvPicPr>
          <p:cNvPr id="110" name="Shape 110"/>
          <p:cNvPicPr preferRelativeResize="0"/>
          <p:nvPr/>
        </p:nvPicPr>
        <p:blipFill>
          <a:blip r:embed="rId4">
            <a:alphaModFix/>
          </a:blip>
          <a:stretch>
            <a:fillRect/>
          </a:stretch>
        </p:blipFill>
        <p:spPr>
          <a:xfrm>
            <a:off x="4887550" y="1363900"/>
            <a:ext cx="3638824" cy="5440165"/>
          </a:xfrm>
          <a:prstGeom prst="rect">
            <a:avLst/>
          </a:prstGeom>
          <a:noFill/>
          <a:ln>
            <a:noFill/>
          </a:ln>
        </p:spPr>
      </p:pic>
    </p:spTree>
    <p:extLst>
      <p:ext uri="{BB962C8B-B14F-4D97-AF65-F5344CB8AC3E}">
        <p14:creationId xmlns:p14="http://schemas.microsoft.com/office/powerpoint/2010/main" val="183281419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0" y="274632"/>
            <a:ext cx="9144000" cy="1477967"/>
          </a:xfrm>
          <a:prstGeom prst="rect">
            <a:avLst/>
          </a:prstGeom>
        </p:spPr>
        <p:txBody>
          <a:bodyPr lIns="91425" tIns="91425" rIns="91425" bIns="91425" anchor="b" anchorCtr="0">
            <a:noAutofit/>
          </a:bodyPr>
          <a:lstStyle/>
          <a:p>
            <a:pPr lvl="0" algn="ctr" rtl="0">
              <a:spcBef>
                <a:spcPts val="0"/>
              </a:spcBef>
              <a:buNone/>
            </a:pPr>
            <a:r>
              <a:rPr lang="en" sz="4000" b="1" dirty="0" smtClean="0"/>
              <a:t>Lets Try it Out</a:t>
            </a:r>
            <a:endParaRPr lang="en" sz="4000" b="1" dirty="0"/>
          </a:p>
          <a:p>
            <a:pPr algn="ctr">
              <a:spcBef>
                <a:spcPts val="0"/>
              </a:spcBef>
              <a:buNone/>
            </a:pPr>
            <a:r>
              <a:rPr lang="en" sz="3000" b="1" dirty="0"/>
              <a:t>Switching to Computer Adaptive Testing Article</a:t>
            </a:r>
          </a:p>
        </p:txBody>
      </p:sp>
      <p:sp>
        <p:nvSpPr>
          <p:cNvPr id="129" name="Shape 129"/>
          <p:cNvSpPr txBox="1">
            <a:spLocks noGrp="1"/>
          </p:cNvSpPr>
          <p:nvPr>
            <p:ph type="body" idx="1"/>
          </p:nvPr>
        </p:nvSpPr>
        <p:spPr>
          <a:xfrm>
            <a:off x="457200" y="2133600"/>
            <a:ext cx="4089000" cy="4385233"/>
          </a:xfrm>
          <a:prstGeom prst="rect">
            <a:avLst/>
          </a:prstGeom>
        </p:spPr>
        <p:txBody>
          <a:bodyPr lIns="91425" tIns="91425" rIns="91425" bIns="91425" anchor="t" anchorCtr="0">
            <a:noAutofit/>
          </a:bodyPr>
          <a:lstStyle/>
          <a:p>
            <a:pPr lvl="0" algn="ctr" rtl="0">
              <a:spcBef>
                <a:spcPts val="0"/>
              </a:spcBef>
              <a:buNone/>
            </a:pPr>
            <a:r>
              <a:rPr lang="en" dirty="0"/>
              <a:t>Article: </a:t>
            </a:r>
          </a:p>
          <a:p>
            <a:pPr lvl="0" algn="ctr" rtl="0">
              <a:spcBef>
                <a:spcPts val="0"/>
              </a:spcBef>
              <a:buNone/>
            </a:pPr>
            <a:r>
              <a:rPr lang="en" u="sng" dirty="0">
                <a:solidFill>
                  <a:srgbClr val="FFFFFF"/>
                </a:solidFill>
                <a:hlinkClick r:id="rId3"/>
              </a:rPr>
              <a:t>http://goo.gl/E7KQmL</a:t>
            </a:r>
            <a:r>
              <a:rPr lang="en" dirty="0">
                <a:solidFill>
                  <a:srgbClr val="FFFFFF"/>
                </a:solidFill>
              </a:rPr>
              <a:t> </a:t>
            </a:r>
          </a:p>
          <a:p>
            <a:pPr>
              <a:spcBef>
                <a:spcPts val="0"/>
              </a:spcBef>
              <a:buNone/>
            </a:pPr>
            <a:endParaRPr dirty="0"/>
          </a:p>
        </p:txBody>
      </p:sp>
      <p:pic>
        <p:nvPicPr>
          <p:cNvPr id="130" name="Shape 130"/>
          <p:cNvPicPr preferRelativeResize="0"/>
          <p:nvPr/>
        </p:nvPicPr>
        <p:blipFill>
          <a:blip r:embed="rId4">
            <a:alphaModFix/>
          </a:blip>
          <a:stretch>
            <a:fillRect/>
          </a:stretch>
        </p:blipFill>
        <p:spPr>
          <a:xfrm>
            <a:off x="1787325" y="3680967"/>
            <a:ext cx="1428750" cy="1905000"/>
          </a:xfrm>
          <a:prstGeom prst="rect">
            <a:avLst/>
          </a:prstGeom>
          <a:noFill/>
          <a:ln>
            <a:noFill/>
          </a:ln>
        </p:spPr>
      </p:pic>
      <p:sp>
        <p:nvSpPr>
          <p:cNvPr id="131" name="Shape 131"/>
          <p:cNvSpPr txBox="1">
            <a:spLocks noGrp="1"/>
          </p:cNvSpPr>
          <p:nvPr>
            <p:ph type="body" idx="4294967295"/>
          </p:nvPr>
        </p:nvSpPr>
        <p:spPr>
          <a:xfrm>
            <a:off x="4765850" y="2133600"/>
            <a:ext cx="4089000" cy="4385233"/>
          </a:xfrm>
          <a:prstGeom prst="rect">
            <a:avLst/>
          </a:prstGeom>
        </p:spPr>
        <p:txBody>
          <a:bodyPr lIns="91425" tIns="91425" rIns="91425" bIns="91425" anchor="t" anchorCtr="0">
            <a:noAutofit/>
          </a:bodyPr>
          <a:lstStyle/>
          <a:p>
            <a:pPr lvl="0" algn="ctr" rtl="0">
              <a:spcBef>
                <a:spcPts val="0"/>
              </a:spcBef>
              <a:buNone/>
            </a:pPr>
            <a:r>
              <a:rPr lang="en" dirty="0"/>
              <a:t>Assessment: </a:t>
            </a:r>
          </a:p>
          <a:p>
            <a:pPr lvl="0" algn="ctr" rtl="0">
              <a:spcBef>
                <a:spcPts val="0"/>
              </a:spcBef>
              <a:buNone/>
            </a:pPr>
            <a:r>
              <a:rPr lang="en" u="sng" dirty="0">
                <a:solidFill>
                  <a:srgbClr val="FFFFFF"/>
                </a:solidFill>
                <a:hlinkClick r:id="rId5"/>
              </a:rPr>
              <a:t>http://goo.gl/BApoyZ</a:t>
            </a:r>
            <a:r>
              <a:rPr lang="en" dirty="0">
                <a:solidFill>
                  <a:srgbClr val="FFFFFF"/>
                </a:solidFill>
              </a:rPr>
              <a:t> </a:t>
            </a:r>
          </a:p>
          <a:p>
            <a:pPr lvl="0" rtl="0">
              <a:spcBef>
                <a:spcPts val="0"/>
              </a:spcBef>
              <a:buNone/>
            </a:pPr>
            <a:endParaRPr dirty="0"/>
          </a:p>
        </p:txBody>
      </p:sp>
      <p:pic>
        <p:nvPicPr>
          <p:cNvPr id="132" name="Shape 132"/>
          <p:cNvPicPr preferRelativeResize="0"/>
          <p:nvPr/>
        </p:nvPicPr>
        <p:blipFill>
          <a:blip r:embed="rId6">
            <a:alphaModFix/>
          </a:blip>
          <a:stretch>
            <a:fillRect/>
          </a:stretch>
        </p:blipFill>
        <p:spPr>
          <a:xfrm>
            <a:off x="6095975" y="3680967"/>
            <a:ext cx="1428750" cy="1905000"/>
          </a:xfrm>
          <a:prstGeom prst="rect">
            <a:avLst/>
          </a:prstGeom>
          <a:noFill/>
          <a:ln>
            <a:noFill/>
          </a:ln>
        </p:spPr>
      </p:pic>
    </p:spTree>
    <p:extLst>
      <p:ext uri="{BB962C8B-B14F-4D97-AF65-F5344CB8AC3E}">
        <p14:creationId xmlns:p14="http://schemas.microsoft.com/office/powerpoint/2010/main" val="3902685716"/>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a:spcBef>
                <a:spcPts val="0"/>
              </a:spcBef>
              <a:buNone/>
            </a:pPr>
            <a:r>
              <a:rPr lang="en" b="1" dirty="0"/>
              <a:t>Form Overview</a:t>
            </a:r>
          </a:p>
        </p:txBody>
      </p:sp>
      <p:sp>
        <p:nvSpPr>
          <p:cNvPr id="160" name="Shape 160"/>
          <p:cNvSpPr txBox="1">
            <a:spLocks noGrp="1"/>
          </p:cNvSpPr>
          <p:nvPr>
            <p:ph type="body" idx="1"/>
          </p:nvPr>
        </p:nvSpPr>
        <p:spPr>
          <a:xfrm>
            <a:off x="457200" y="1600201"/>
            <a:ext cx="8229600" cy="49675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600" dirty="0">
                <a:ea typeface="Trebuchet MS"/>
                <a:cs typeface="Trebuchet MS"/>
                <a:sym typeface="Trebuchet MS"/>
              </a:rPr>
              <a:t>Building your first form:</a:t>
            </a:r>
          </a:p>
          <a:p>
            <a:pPr lvl="0" rtl="0">
              <a:spcBef>
                <a:spcPts val="0"/>
              </a:spcBef>
              <a:buClr>
                <a:schemeClr val="dk1"/>
              </a:buClr>
              <a:buSzPct val="36666"/>
              <a:buFont typeface="Arial"/>
              <a:buNone/>
            </a:pPr>
            <a:r>
              <a:rPr lang="en" sz="3600" dirty="0">
                <a:ea typeface="Trebuchet MS"/>
                <a:cs typeface="Trebuchet MS"/>
                <a:sym typeface="Trebuchet MS"/>
              </a:rPr>
              <a:t>	- </a:t>
            </a:r>
            <a:r>
              <a:rPr lang="en" sz="3600" dirty="0" smtClean="0">
                <a:ea typeface="Trebuchet MS"/>
                <a:cs typeface="Trebuchet MS"/>
                <a:sym typeface="Trebuchet MS"/>
              </a:rPr>
              <a:t>Title your assessment</a:t>
            </a:r>
          </a:p>
          <a:p>
            <a:pPr lvl="0">
              <a:buClr>
                <a:schemeClr val="dk1"/>
              </a:buClr>
              <a:buSzPct val="36666"/>
              <a:buNone/>
            </a:pPr>
            <a:r>
              <a:rPr lang="en" sz="3600" dirty="0">
                <a:ea typeface="Trebuchet MS"/>
                <a:cs typeface="Trebuchet MS"/>
                <a:sym typeface="Trebuchet MS"/>
              </a:rPr>
              <a:t>	</a:t>
            </a:r>
            <a:r>
              <a:rPr lang="en" sz="3600" dirty="0" smtClean="0">
                <a:ea typeface="Trebuchet MS"/>
                <a:cs typeface="Trebuchet MS"/>
                <a:sym typeface="Trebuchet MS"/>
              </a:rPr>
              <a:t>- Basic “tour” of Forms</a:t>
            </a:r>
          </a:p>
          <a:p>
            <a:pPr lvl="0">
              <a:buClr>
                <a:schemeClr val="dk1"/>
              </a:buClr>
              <a:buSzPct val="36666"/>
              <a:buNone/>
            </a:pPr>
            <a:r>
              <a:rPr lang="en" sz="3600" dirty="0">
                <a:ea typeface="Trebuchet MS"/>
                <a:cs typeface="Trebuchet MS"/>
                <a:sym typeface="Trebuchet MS"/>
              </a:rPr>
              <a:t>	</a:t>
            </a:r>
            <a:r>
              <a:rPr lang="en" sz="3600" dirty="0" smtClean="0">
                <a:ea typeface="Trebuchet MS"/>
                <a:cs typeface="Trebuchet MS"/>
                <a:sym typeface="Trebuchet MS"/>
              </a:rPr>
              <a:t>- Question </a:t>
            </a:r>
            <a:r>
              <a:rPr lang="en" sz="3600" dirty="0">
                <a:ea typeface="Trebuchet MS"/>
                <a:cs typeface="Trebuchet MS"/>
                <a:sym typeface="Trebuchet MS"/>
              </a:rPr>
              <a:t>Types</a:t>
            </a:r>
          </a:p>
          <a:p>
            <a:pPr lvl="0" rtl="0">
              <a:spcBef>
                <a:spcPts val="0"/>
              </a:spcBef>
              <a:buClr>
                <a:schemeClr val="dk1"/>
              </a:buClr>
              <a:buSzPct val="36666"/>
              <a:buFont typeface="Arial"/>
              <a:buNone/>
            </a:pPr>
            <a:r>
              <a:rPr lang="en" sz="3600" dirty="0">
                <a:ea typeface="Trebuchet MS"/>
                <a:cs typeface="Trebuchet MS"/>
                <a:sym typeface="Trebuchet MS"/>
              </a:rPr>
              <a:t>	- Required Responses</a:t>
            </a:r>
          </a:p>
          <a:p>
            <a:pPr lvl="0" rtl="0">
              <a:spcBef>
                <a:spcPts val="0"/>
              </a:spcBef>
              <a:buClr>
                <a:schemeClr val="dk1"/>
              </a:buClr>
              <a:buSzPct val="36666"/>
              <a:buFont typeface="Arial"/>
              <a:buNone/>
            </a:pPr>
            <a:r>
              <a:rPr lang="en" sz="3600" dirty="0">
                <a:ea typeface="Trebuchet MS"/>
                <a:cs typeface="Trebuchet MS"/>
                <a:sym typeface="Trebuchet MS"/>
              </a:rPr>
              <a:t>	</a:t>
            </a:r>
            <a:r>
              <a:rPr lang="en" sz="3600" dirty="0" smtClean="0">
                <a:ea typeface="Trebuchet MS"/>
                <a:cs typeface="Trebuchet MS"/>
                <a:sym typeface="Trebuchet MS"/>
              </a:rPr>
              <a:t>- </a:t>
            </a:r>
            <a:r>
              <a:rPr lang="en" sz="3600" dirty="0">
                <a:ea typeface="Trebuchet MS"/>
                <a:cs typeface="Trebuchet MS"/>
                <a:sym typeface="Trebuchet MS"/>
              </a:rPr>
              <a:t>Confirmation Settings</a:t>
            </a:r>
          </a:p>
          <a:p>
            <a:pPr lvl="0" rtl="0">
              <a:spcBef>
                <a:spcPts val="0"/>
              </a:spcBef>
              <a:buClr>
                <a:schemeClr val="dk1"/>
              </a:buClr>
              <a:buSzPct val="36666"/>
              <a:buFont typeface="Arial"/>
              <a:buNone/>
            </a:pPr>
            <a:r>
              <a:rPr lang="en" sz="3600" dirty="0">
                <a:ea typeface="Trebuchet MS"/>
                <a:cs typeface="Trebuchet MS"/>
                <a:sym typeface="Trebuchet MS"/>
              </a:rPr>
              <a:t>	- Sharing the Form </a:t>
            </a:r>
          </a:p>
          <a:p>
            <a:pPr>
              <a:spcBef>
                <a:spcPts val="0"/>
              </a:spcBef>
              <a:buNone/>
            </a:pPr>
            <a:endParaRPr dirty="0"/>
          </a:p>
        </p:txBody>
      </p:sp>
    </p:spTree>
    <p:extLst>
      <p:ext uri="{BB962C8B-B14F-4D97-AF65-F5344CB8AC3E}">
        <p14:creationId xmlns:p14="http://schemas.microsoft.com/office/powerpoint/2010/main" val="3490762998"/>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6962"/>
          </a:xfrm>
        </p:spPr>
        <p:txBody>
          <a:bodyPr/>
          <a:lstStyle/>
          <a:p>
            <a:r>
              <a:rPr lang="en-US" b="1" dirty="0" smtClean="0"/>
              <a:t>Note to Trainers</a:t>
            </a:r>
            <a:endParaRPr lang="en-US" b="1" dirty="0"/>
          </a:p>
        </p:txBody>
      </p:sp>
      <p:sp>
        <p:nvSpPr>
          <p:cNvPr id="3" name="Content Placeholder 2"/>
          <p:cNvSpPr>
            <a:spLocks noGrp="1"/>
          </p:cNvSpPr>
          <p:nvPr>
            <p:ph idx="1"/>
          </p:nvPr>
        </p:nvSpPr>
        <p:spPr>
          <a:xfrm>
            <a:off x="381000" y="1219200"/>
            <a:ext cx="8610600" cy="4190997"/>
          </a:xfrm>
        </p:spPr>
        <p:txBody>
          <a:bodyPr/>
          <a:lstStyle/>
          <a:p>
            <a:r>
              <a:rPr lang="en-US" sz="3000" dirty="0"/>
              <a:t>Presenters need to look over each section before presenting to set up accounts and examples as needed.</a:t>
            </a:r>
          </a:p>
          <a:p>
            <a:r>
              <a:rPr lang="en-US" sz="3000" dirty="0"/>
              <a:t>Each </a:t>
            </a:r>
            <a:r>
              <a:rPr lang="en-US" sz="3000" dirty="0" smtClean="0"/>
              <a:t>participant </a:t>
            </a:r>
            <a:r>
              <a:rPr lang="en-US" sz="3000" dirty="0"/>
              <a:t>needs to have access to a computer </a:t>
            </a:r>
            <a:r>
              <a:rPr lang="en-US" sz="3000" dirty="0" smtClean="0"/>
              <a:t>for </a:t>
            </a:r>
            <a:r>
              <a:rPr lang="en-US" sz="3000" dirty="0"/>
              <a:t>the training, it is recommended for participants to also have earbuds</a:t>
            </a:r>
            <a:r>
              <a:rPr lang="en-US" sz="3000" dirty="0" smtClean="0"/>
              <a:t>. (*Computers are recommended over iPads)</a:t>
            </a:r>
            <a:endParaRPr lang="en-US" sz="3000" dirty="0"/>
          </a:p>
          <a:p>
            <a:r>
              <a:rPr lang="en-US" sz="3000" dirty="0"/>
              <a:t>Each section has different items that presenters</a:t>
            </a:r>
            <a:r>
              <a:rPr lang="en-US" sz="3000" dirty="0" smtClean="0"/>
              <a:t>/ participants need, </a:t>
            </a:r>
            <a:r>
              <a:rPr lang="en-US" sz="3000" dirty="0"/>
              <a:t>since most sections </a:t>
            </a:r>
            <a:r>
              <a:rPr lang="en-US" sz="3000" dirty="0" smtClean="0"/>
              <a:t>will be </a:t>
            </a:r>
            <a:r>
              <a:rPr lang="en-US" sz="3000" dirty="0"/>
              <a:t>presented separate from each other. </a:t>
            </a:r>
          </a:p>
          <a:p>
            <a:endParaRPr lang="en-US" dirty="0" smtClean="0"/>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152372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algn="ctr">
              <a:spcBef>
                <a:spcPts val="0"/>
              </a:spcBef>
              <a:buNone/>
            </a:pPr>
            <a:r>
              <a:rPr lang="en" b="1" dirty="0"/>
              <a:t>Time to Practice</a:t>
            </a:r>
          </a:p>
        </p:txBody>
      </p:sp>
      <p:sp>
        <p:nvSpPr>
          <p:cNvPr id="229" name="Shape 229"/>
          <p:cNvSpPr txBox="1">
            <a:spLocks noGrp="1"/>
          </p:cNvSpPr>
          <p:nvPr>
            <p:ph type="body" idx="1"/>
          </p:nvPr>
        </p:nvSpPr>
        <p:spPr>
          <a:xfrm>
            <a:off x="228600" y="1206567"/>
            <a:ext cx="8610600" cy="5150000"/>
          </a:xfrm>
          <a:prstGeom prst="rect">
            <a:avLst/>
          </a:prstGeom>
        </p:spPr>
        <p:txBody>
          <a:bodyPr lIns="91425" tIns="91425" rIns="91425" bIns="91425" anchor="t" anchorCtr="0">
            <a:noAutofit/>
          </a:bodyPr>
          <a:lstStyle/>
          <a:p>
            <a:pPr lvl="0" algn="ctr">
              <a:buNone/>
            </a:pPr>
            <a:r>
              <a:rPr lang="en-US" sz="3400" dirty="0"/>
              <a:t>Everyone has </a:t>
            </a:r>
            <a:r>
              <a:rPr lang="en-US" sz="3400" dirty="0" smtClean="0"/>
              <a:t>15 </a:t>
            </a:r>
            <a:r>
              <a:rPr lang="en-US" sz="3400" dirty="0"/>
              <a:t>minutes to create a form with the following features:</a:t>
            </a:r>
          </a:p>
          <a:p>
            <a:pPr algn="ctr"/>
            <a:r>
              <a:rPr lang="en-US" sz="3400" dirty="0"/>
              <a:t>Title</a:t>
            </a:r>
          </a:p>
          <a:p>
            <a:pPr algn="ctr"/>
            <a:r>
              <a:rPr lang="en-US" sz="3400" dirty="0"/>
              <a:t>Three questions </a:t>
            </a:r>
            <a:r>
              <a:rPr lang="en-US" sz="3400" dirty="0" smtClean="0"/>
              <a:t>(different </a:t>
            </a:r>
            <a:r>
              <a:rPr lang="en-US" sz="3400" dirty="0"/>
              <a:t>question types)</a:t>
            </a:r>
          </a:p>
          <a:p>
            <a:pPr algn="ctr"/>
            <a:r>
              <a:rPr lang="en-US" sz="3400" dirty="0"/>
              <a:t>Use any pre-made theme you want</a:t>
            </a:r>
          </a:p>
          <a:p>
            <a:pPr algn="ctr"/>
            <a:r>
              <a:rPr lang="en-US" sz="3400" dirty="0"/>
              <a:t>Share the link with </a:t>
            </a:r>
            <a:r>
              <a:rPr lang="en-US" sz="3400" dirty="0" smtClean="0"/>
              <a:t>2 </a:t>
            </a:r>
            <a:r>
              <a:rPr lang="en-US" sz="3400" dirty="0"/>
              <a:t>other people in </a:t>
            </a:r>
            <a:r>
              <a:rPr lang="en-US" sz="3400" dirty="0" smtClean="0"/>
              <a:t>sitting close to you, for </a:t>
            </a:r>
            <a:r>
              <a:rPr lang="en-US" sz="3400" dirty="0"/>
              <a:t>them to complete (you will also need to complete </a:t>
            </a:r>
            <a:r>
              <a:rPr lang="en-US" sz="3400" dirty="0" smtClean="0"/>
              <a:t>2 </a:t>
            </a:r>
            <a:r>
              <a:rPr lang="en-US" sz="3400" dirty="0"/>
              <a:t>for </a:t>
            </a:r>
            <a:r>
              <a:rPr lang="en-US" sz="3400" dirty="0" smtClean="0"/>
              <a:t>others)</a:t>
            </a:r>
            <a:endParaRPr lang="en-US" sz="3400" dirty="0"/>
          </a:p>
          <a:p>
            <a:pPr lvl="0" algn="ctr" rtl="0">
              <a:spcBef>
                <a:spcPts val="0"/>
              </a:spcBef>
              <a:buNone/>
            </a:pPr>
            <a:endParaRPr lang="en" sz="2600" i="1" dirty="0"/>
          </a:p>
        </p:txBody>
      </p:sp>
    </p:spTree>
    <p:extLst>
      <p:ext uri="{BB962C8B-B14F-4D97-AF65-F5344CB8AC3E}">
        <p14:creationId xmlns:p14="http://schemas.microsoft.com/office/powerpoint/2010/main" val="105002890"/>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Technology</a:t>
            </a:r>
            <a:endParaRPr lang="en-US" b="1" dirty="0"/>
          </a:p>
        </p:txBody>
      </p:sp>
      <p:sp>
        <p:nvSpPr>
          <p:cNvPr id="3" name="Content Placeholder 2"/>
          <p:cNvSpPr>
            <a:spLocks noGrp="1"/>
          </p:cNvSpPr>
          <p:nvPr>
            <p:ph idx="1"/>
          </p:nvPr>
        </p:nvSpPr>
        <p:spPr>
          <a:xfrm>
            <a:off x="152400" y="1371600"/>
            <a:ext cx="8839200" cy="3962397"/>
          </a:xfrm>
        </p:spPr>
        <p:txBody>
          <a:bodyPr/>
          <a:lstStyle/>
          <a:p>
            <a:r>
              <a:rPr lang="en-US" dirty="0" smtClean="0"/>
              <a:t>On Your Own:</a:t>
            </a:r>
          </a:p>
          <a:p>
            <a:pPr lvl="1"/>
            <a:r>
              <a:rPr lang="en-US" sz="3200" dirty="0" smtClean="0"/>
              <a:t>Take a few moments to think of how you can use these applications for Common Formative Assessments. </a:t>
            </a:r>
          </a:p>
          <a:p>
            <a:pPr lvl="1"/>
            <a:r>
              <a:rPr lang="en-US" sz="3200" dirty="0" smtClean="0"/>
              <a:t>What will need to be tailored for your classroom?</a:t>
            </a:r>
          </a:p>
          <a:p>
            <a:pPr lvl="1"/>
            <a:r>
              <a:rPr lang="en-US" sz="3200" dirty="0" smtClean="0"/>
              <a:t>What differentiation is needed for SWD and advanced students?</a:t>
            </a:r>
          </a:p>
          <a:p>
            <a:pPr lvl="1"/>
            <a:r>
              <a:rPr lang="en-US" sz="3200" dirty="0" smtClean="0"/>
              <a:t>How will the applications be assessed?</a:t>
            </a:r>
          </a:p>
        </p:txBody>
      </p:sp>
    </p:spTree>
    <p:extLst>
      <p:ext uri="{BB962C8B-B14F-4D97-AF65-F5344CB8AC3E}">
        <p14:creationId xmlns:p14="http://schemas.microsoft.com/office/powerpoint/2010/main" val="3706062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420813"/>
            <a:ext cx="7772400" cy="1855787"/>
          </a:xfrm>
        </p:spPr>
        <p:txBody>
          <a:bodyPr/>
          <a:lstStyle/>
          <a:p>
            <a:pPr eaLnBrk="1" hangingPunct="1"/>
            <a:r>
              <a:rPr lang="en-US" sz="5400" b="1" dirty="0" smtClean="0">
                <a:effectLst>
                  <a:outerShdw blurRad="38100" dist="38100" dir="2700000" algn="tl">
                    <a:srgbClr val="000000">
                      <a:alpha val="43137"/>
                    </a:srgbClr>
                  </a:outerShdw>
                </a:effectLst>
              </a:rPr>
              <a:t>Using Technology to Support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Collaborative Work</a:t>
            </a:r>
          </a:p>
        </p:txBody>
      </p:sp>
      <p:sp>
        <p:nvSpPr>
          <p:cNvPr id="5123" name="Subtitle 2"/>
          <p:cNvSpPr>
            <a:spLocks noGrp="1"/>
          </p:cNvSpPr>
          <p:nvPr>
            <p:ph type="subTitle" idx="1"/>
          </p:nvPr>
        </p:nvSpPr>
        <p:spPr>
          <a:xfrm>
            <a:off x="1371600" y="4478337"/>
            <a:ext cx="6400800" cy="1160463"/>
          </a:xfrm>
        </p:spPr>
        <p:txBody>
          <a:bodyPr/>
          <a:lstStyle/>
          <a:p>
            <a:pPr eaLnBrk="1" hangingPunct="1"/>
            <a:r>
              <a:rPr lang="en-US" dirty="0" smtClean="0"/>
              <a:t>Effective Learning Practices</a:t>
            </a:r>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510" y="274320"/>
            <a:ext cx="89589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62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rmAutofit/>
          </a:bodyPr>
          <a:lstStyle/>
          <a:p>
            <a:r>
              <a:rPr lang="en-US" b="1" dirty="0" smtClean="0"/>
              <a:t>Assessment-Capable Learners </a:t>
            </a:r>
            <a:endParaRPr lang="en-US" b="1" dirty="0"/>
          </a:p>
        </p:txBody>
      </p:sp>
      <p:sp>
        <p:nvSpPr>
          <p:cNvPr id="3" name="Content Placeholder 2"/>
          <p:cNvSpPr>
            <a:spLocks noGrp="1"/>
          </p:cNvSpPr>
          <p:nvPr>
            <p:ph type="subTitle" idx="1"/>
          </p:nvPr>
        </p:nvSpPr>
        <p:spPr>
          <a:xfrm>
            <a:off x="152400" y="2133600"/>
            <a:ext cx="8839200" cy="3657600"/>
          </a:xfrm>
        </p:spPr>
        <p:txBody>
          <a:bodyPr>
            <a:normAutofit fontScale="92500"/>
          </a:bodyPr>
          <a:lstStyle/>
          <a:p>
            <a:pPr marL="0" indent="0">
              <a:buNone/>
            </a:pPr>
            <a:r>
              <a:rPr lang="en-US" i="1" dirty="0" smtClean="0"/>
              <a:t>Students  have </a:t>
            </a:r>
            <a:r>
              <a:rPr lang="en-US" i="1" dirty="0"/>
              <a:t>a clear understanding of the learning target; know where they are relative to mastery of the target based on descriptive feedback; set and monitor their own achievement goals; and know how they can </a:t>
            </a:r>
            <a:r>
              <a:rPr lang="en-US" i="1" dirty="0" smtClean="0"/>
              <a:t>revise </a:t>
            </a:r>
            <a:r>
              <a:rPr lang="en-US" i="1" dirty="0"/>
              <a:t>or refine their performance to achieve that target</a:t>
            </a:r>
            <a:r>
              <a:rPr lang="en-US" i="1" dirty="0" smtClean="0"/>
              <a:t>.</a:t>
            </a:r>
          </a:p>
          <a:p>
            <a:pPr marL="0" indent="0">
              <a:buNone/>
            </a:pPr>
            <a:endParaRPr lang="en-US" sz="2600" i="1" dirty="0" smtClean="0"/>
          </a:p>
          <a:p>
            <a:pPr marL="0" indent="0" algn="r">
              <a:buNone/>
            </a:pPr>
            <a:r>
              <a:rPr lang="en-US" sz="2000" dirty="0" smtClean="0"/>
              <a:t>Adapted </a:t>
            </a:r>
            <a:r>
              <a:rPr lang="en-US" sz="2000" dirty="0"/>
              <a:t>from S. </a:t>
            </a:r>
            <a:r>
              <a:rPr lang="en-US" sz="2000" dirty="0" err="1"/>
              <a:t>Brookhart</a:t>
            </a:r>
            <a:r>
              <a:rPr lang="en-US" sz="2000" dirty="0"/>
              <a:t>, (2012);  J. </a:t>
            </a:r>
            <a:r>
              <a:rPr lang="en-US" sz="2000" dirty="0" err="1"/>
              <a:t>Chappuis</a:t>
            </a:r>
            <a:r>
              <a:rPr lang="en-US" sz="2000" dirty="0"/>
              <a:t> (2009); J. Hattie (2012), and J. </a:t>
            </a:r>
            <a:r>
              <a:rPr lang="en-US" sz="2000" dirty="0" err="1"/>
              <a:t>Atkin</a:t>
            </a:r>
            <a:r>
              <a:rPr lang="en-US" sz="2000" dirty="0"/>
              <a:t>, P. Black, &amp;J. Coffey, (2001).</a:t>
            </a:r>
          </a:p>
          <a:p>
            <a:pPr marL="0" indent="0">
              <a:buNone/>
            </a:pPr>
            <a:endParaRPr lang="en-US" sz="2600" dirty="0"/>
          </a:p>
          <a:p>
            <a:pPr marL="0" indent="0">
              <a:buNone/>
            </a:pP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304800"/>
            <a:ext cx="896937"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311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normAutofit/>
          </a:bodyPr>
          <a:lstStyle/>
          <a:p>
            <a:r>
              <a:rPr lang="en-US" b="1" dirty="0" smtClean="0">
                <a:effectLst>
                  <a:outerShdw blurRad="38100" dist="38100" dir="2700000" algn="tl">
                    <a:srgbClr val="000000">
                      <a:alpha val="43137"/>
                    </a:srgbClr>
                  </a:outerShdw>
                </a:effectLst>
              </a:rPr>
              <a:t>Notes about ACL Chunk</a:t>
            </a:r>
            <a:endParaRPr lang="en-US" b="1"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p:txBody>
          <a:bodyPr/>
          <a:lstStyle/>
          <a:p>
            <a:r>
              <a:rPr lang="en-US" altLang="en-US" sz="2800" dirty="0"/>
              <a:t>This chunk should take approximately 1 hour (depending on how much time participants are allowed to play with the specified tools.)</a:t>
            </a:r>
          </a:p>
          <a:p>
            <a:r>
              <a:rPr lang="en-US" altLang="en-US" sz="2800" dirty="0"/>
              <a:t>Before delivering this chunk, check with schools and/or presentation location to ensure that Google Drive will be available for participants to use.</a:t>
            </a:r>
          </a:p>
          <a:p>
            <a:r>
              <a:rPr lang="en-US" altLang="en-US" sz="2800" dirty="0"/>
              <a:t>Presenter should have </a:t>
            </a:r>
            <a:r>
              <a:rPr lang="en-US" altLang="en-US" sz="2800" dirty="0" smtClean="0"/>
              <a:t>knowledge </a:t>
            </a:r>
            <a:r>
              <a:rPr lang="en-US" altLang="en-US" sz="2800" dirty="0"/>
              <a:t>of </a:t>
            </a:r>
            <a:r>
              <a:rPr lang="en-US" altLang="en-US" sz="2800" dirty="0" smtClean="0"/>
              <a:t>Microsoft Word, Excel, Google Drive, and the portfolio apps.</a:t>
            </a:r>
            <a:endParaRPr lang="en-US" altLang="en-US" sz="2800" dirty="0"/>
          </a:p>
        </p:txBody>
      </p:sp>
      <p:sp>
        <p:nvSpPr>
          <p:cNvPr id="5" name="TextBox 4"/>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420493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normAutofit fontScale="90000"/>
          </a:bodyPr>
          <a:lstStyle/>
          <a:p>
            <a:r>
              <a:rPr lang="en-US" b="1" dirty="0" smtClean="0">
                <a:effectLst>
                  <a:outerShdw blurRad="38100" dist="38100" dir="2700000" algn="tl">
                    <a:srgbClr val="000000">
                      <a:alpha val="43137"/>
                    </a:srgbClr>
                  </a:outerShdw>
                </a:effectLst>
              </a:rPr>
              <a:t>Using Technology with Assessment Capable Learners</a:t>
            </a:r>
            <a:endParaRPr lang="en-US" b="1"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p:txBody>
          <a:bodyPr/>
          <a:lstStyle/>
          <a:p>
            <a:r>
              <a:rPr lang="en-US" altLang="en-US" sz="2800" dirty="0" smtClean="0">
                <a:solidFill>
                  <a:schemeClr val="tx1"/>
                </a:solidFill>
              </a:rPr>
              <a:t>Research shows that allowing students to set some of their own learning goals increases their motivation to learn (</a:t>
            </a:r>
            <a:r>
              <a:rPr lang="en-US" altLang="en-US" sz="2800" dirty="0" err="1" smtClean="0">
                <a:solidFill>
                  <a:schemeClr val="tx1"/>
                </a:solidFill>
              </a:rPr>
              <a:t>Hom</a:t>
            </a:r>
            <a:r>
              <a:rPr lang="en-US" altLang="en-US" sz="2800" dirty="0" smtClean="0">
                <a:solidFill>
                  <a:schemeClr val="tx1"/>
                </a:solidFill>
              </a:rPr>
              <a:t> &amp; Murphy). </a:t>
            </a:r>
          </a:p>
          <a:p>
            <a:r>
              <a:rPr lang="en-US" altLang="en-US" sz="2800" dirty="0" smtClean="0">
                <a:solidFill>
                  <a:schemeClr val="tx1"/>
                </a:solidFill>
              </a:rPr>
              <a:t>Technology enhances this process by helping students to organize, clarify, and communicate learning objectives. </a:t>
            </a:r>
          </a:p>
          <a:p>
            <a:r>
              <a:rPr lang="en-US" altLang="en-US" sz="2800" dirty="0" smtClean="0">
                <a:solidFill>
                  <a:schemeClr val="tx1"/>
                </a:solidFill>
              </a:rPr>
              <a:t>Technology also provides teachers with access to resources that can help them to identify and refine standards and objectives.</a:t>
            </a:r>
          </a:p>
        </p:txBody>
      </p:sp>
    </p:spTree>
    <p:extLst>
      <p:ext uri="{BB962C8B-B14F-4D97-AF65-F5344CB8AC3E}">
        <p14:creationId xmlns:p14="http://schemas.microsoft.com/office/powerpoint/2010/main" val="1652738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3048000" cy="1676400"/>
          </a:xfrm>
        </p:spPr>
        <p:txBody>
          <a:bodyPr/>
          <a:lstStyle/>
          <a:p>
            <a:r>
              <a:rPr lang="en-US" b="1" dirty="0" smtClean="0"/>
              <a:t>Review of Results using Excel</a:t>
            </a:r>
            <a:endParaRPr lang="en-US" b="1" dirty="0"/>
          </a:p>
        </p:txBody>
      </p:sp>
      <p:sp>
        <p:nvSpPr>
          <p:cNvPr id="3" name="Content Placeholder 2"/>
          <p:cNvSpPr>
            <a:spLocks noGrp="1"/>
          </p:cNvSpPr>
          <p:nvPr>
            <p:ph idx="1"/>
          </p:nvPr>
        </p:nvSpPr>
        <p:spPr>
          <a:xfrm>
            <a:off x="152400" y="2590800"/>
            <a:ext cx="2819400" cy="3429000"/>
          </a:xfrm>
        </p:spPr>
        <p:txBody>
          <a:bodyPr/>
          <a:lstStyle/>
          <a:p>
            <a:pPr marL="0" indent="0" algn="ctr">
              <a:buNone/>
            </a:pPr>
            <a:r>
              <a:rPr lang="en-US" dirty="0" smtClean="0"/>
              <a:t>A review of results spreadsheet can be created on Microsoft Excel or Google Sheets. </a:t>
            </a:r>
            <a:endParaRPr 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493"/>
          <a:stretch/>
        </p:blipFill>
        <p:spPr bwMode="auto">
          <a:xfrm>
            <a:off x="3352800" y="914400"/>
            <a:ext cx="5486400" cy="567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427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096962"/>
          </a:xfrm>
        </p:spPr>
        <p:txBody>
          <a:bodyPr/>
          <a:lstStyle/>
          <a:p>
            <a:r>
              <a:rPr lang="en-US" b="1" dirty="0" smtClean="0"/>
              <a:t>Review of Results on Spreadsheet Software</a:t>
            </a:r>
            <a:endParaRPr lang="en-US" b="1" dirty="0"/>
          </a:p>
        </p:txBody>
      </p:sp>
      <p:sp>
        <p:nvSpPr>
          <p:cNvPr id="3" name="Content Placeholder 2"/>
          <p:cNvSpPr>
            <a:spLocks noGrp="1"/>
          </p:cNvSpPr>
          <p:nvPr>
            <p:ph idx="1"/>
          </p:nvPr>
        </p:nvSpPr>
        <p:spPr>
          <a:xfrm>
            <a:off x="457200" y="2209800"/>
            <a:ext cx="8229600" cy="3581400"/>
          </a:xfrm>
        </p:spPr>
        <p:txBody>
          <a:bodyPr/>
          <a:lstStyle/>
          <a:p>
            <a:r>
              <a:rPr lang="en-US" dirty="0" smtClean="0"/>
              <a:t>An added benefit of using Spreadsheet software, such as Microsoft Excel, is that students and/or teachers can create automatic formulas to calculate totals of students evaluations. </a:t>
            </a:r>
            <a:endParaRPr lang="en-US" dirty="0"/>
          </a:p>
        </p:txBody>
      </p:sp>
    </p:spTree>
    <p:extLst>
      <p:ext uri="{BB962C8B-B14F-4D97-AF65-F5344CB8AC3E}">
        <p14:creationId xmlns:p14="http://schemas.microsoft.com/office/powerpoint/2010/main" val="1275309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96962"/>
          </a:xfrm>
        </p:spPr>
        <p:txBody>
          <a:bodyPr/>
          <a:lstStyle/>
          <a:p>
            <a:r>
              <a:rPr lang="en-US" b="1" dirty="0" smtClean="0"/>
              <a:t>Creating Formulas to Auto Calculate</a:t>
            </a:r>
            <a:endParaRPr lang="en-US" b="1" dirty="0"/>
          </a:p>
        </p:txBody>
      </p:sp>
      <p:sp>
        <p:nvSpPr>
          <p:cNvPr id="3" name="Content Placeholder 2"/>
          <p:cNvSpPr>
            <a:spLocks noGrp="1"/>
          </p:cNvSpPr>
          <p:nvPr>
            <p:ph idx="1"/>
          </p:nvPr>
        </p:nvSpPr>
        <p:spPr>
          <a:xfrm>
            <a:off x="76200" y="1390651"/>
            <a:ext cx="2514600" cy="4476749"/>
          </a:xfrm>
        </p:spPr>
        <p:txBody>
          <a:bodyPr/>
          <a:lstStyle/>
          <a:p>
            <a:pPr marL="0" indent="0">
              <a:buNone/>
            </a:pPr>
            <a:r>
              <a:rPr lang="en-US" sz="3000" dirty="0" smtClean="0"/>
              <a:t>To set a formula for the cell circled at the bottom, you select the cell and then click the “</a:t>
            </a:r>
            <a:r>
              <a:rPr lang="en-US" sz="3000" dirty="0" err="1" smtClean="0"/>
              <a:t>fx</a:t>
            </a:r>
            <a:r>
              <a:rPr lang="en-US" sz="3000" dirty="0" smtClean="0"/>
              <a:t>” button above the spreadsheet</a:t>
            </a:r>
            <a:endParaRPr lang="en-US" sz="3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776" y="1390650"/>
            <a:ext cx="6285653"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895600" y="1549400"/>
            <a:ext cx="731157"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03236" y="5334000"/>
            <a:ext cx="731157"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1905000" y="2133600"/>
            <a:ext cx="1219200" cy="32766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29400" y="3124200"/>
            <a:ext cx="1783443" cy="1938992"/>
          </a:xfrm>
          <a:prstGeom prst="rect">
            <a:avLst/>
          </a:prstGeom>
          <a:noFill/>
          <a:ln>
            <a:solidFill>
              <a:schemeClr val="tx1"/>
            </a:solidFill>
          </a:ln>
        </p:spPr>
        <p:txBody>
          <a:bodyPr wrap="square" rtlCol="0">
            <a:spAutoFit/>
          </a:bodyPr>
          <a:lstStyle/>
          <a:p>
            <a:pPr algn="ctr"/>
            <a:r>
              <a:rPr lang="en-US" sz="2400" b="1" dirty="0" smtClean="0">
                <a:solidFill>
                  <a:srgbClr val="FF0000"/>
                </a:solidFill>
              </a:rPr>
              <a:t>SUM is already selected, so click “OK”</a:t>
            </a:r>
            <a:endParaRPr lang="en-US" sz="2400" b="1" dirty="0">
              <a:solidFill>
                <a:srgbClr val="FF0000"/>
              </a:solidFill>
            </a:endParaRPr>
          </a:p>
        </p:txBody>
      </p:sp>
    </p:spTree>
    <p:extLst>
      <p:ext uri="{BB962C8B-B14F-4D97-AF65-F5344CB8AC3E}">
        <p14:creationId xmlns:p14="http://schemas.microsoft.com/office/powerpoint/2010/main" val="3501442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1663"/>
            <a:ext cx="9296400" cy="769937"/>
          </a:xfrm>
        </p:spPr>
        <p:txBody>
          <a:bodyPr/>
          <a:lstStyle/>
          <a:p>
            <a:r>
              <a:rPr lang="en-US" b="1" dirty="0" smtClean="0"/>
              <a:t>Creating </a:t>
            </a:r>
            <a:r>
              <a:rPr lang="en-US" b="1" dirty="0"/>
              <a:t>F</a:t>
            </a:r>
            <a:r>
              <a:rPr lang="en-US" b="1" dirty="0" smtClean="0"/>
              <a:t>ormulas to Auto Calculate</a:t>
            </a:r>
            <a:endParaRPr lang="en-US" b="1" dirty="0"/>
          </a:p>
        </p:txBody>
      </p:sp>
      <p:sp>
        <p:nvSpPr>
          <p:cNvPr id="3" name="Content Placeholder 2"/>
          <p:cNvSpPr>
            <a:spLocks noGrp="1"/>
          </p:cNvSpPr>
          <p:nvPr>
            <p:ph idx="1"/>
          </p:nvPr>
        </p:nvSpPr>
        <p:spPr>
          <a:xfrm>
            <a:off x="6019800" y="1371600"/>
            <a:ext cx="3124200" cy="4343400"/>
          </a:xfrm>
        </p:spPr>
        <p:txBody>
          <a:bodyPr/>
          <a:lstStyle/>
          <a:p>
            <a:pPr marL="0" indent="0">
              <a:buNone/>
            </a:pPr>
            <a:r>
              <a:rPr lang="en-US" sz="3000" dirty="0" smtClean="0"/>
              <a:t>After Clicking “OK” on the previous box, this box will appear. This is simply asking which cells need to be included in the SUM.  Then Click “OK”.</a:t>
            </a:r>
            <a:endParaRPr lang="en-US" sz="3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60198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050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6962"/>
          </a:xfrm>
        </p:spPr>
        <p:txBody>
          <a:bodyPr/>
          <a:lstStyle/>
          <a:p>
            <a:r>
              <a:rPr lang="en-US" b="1" dirty="0" smtClean="0"/>
              <a:t>Note to Trainers</a:t>
            </a:r>
            <a:endParaRPr lang="en-US" b="1" dirty="0"/>
          </a:p>
        </p:txBody>
      </p:sp>
      <p:sp>
        <p:nvSpPr>
          <p:cNvPr id="3" name="Content Placeholder 2"/>
          <p:cNvSpPr>
            <a:spLocks noGrp="1"/>
          </p:cNvSpPr>
          <p:nvPr>
            <p:ph idx="1"/>
          </p:nvPr>
        </p:nvSpPr>
        <p:spPr>
          <a:xfrm>
            <a:off x="381000" y="1219200"/>
            <a:ext cx="8610600" cy="4190997"/>
          </a:xfrm>
        </p:spPr>
        <p:txBody>
          <a:bodyPr/>
          <a:lstStyle/>
          <a:p>
            <a:r>
              <a:rPr lang="en-US" sz="2900" dirty="0" smtClean="0"/>
              <a:t>Before presenting this module, check to see technology available at the school and location of presentation. </a:t>
            </a:r>
          </a:p>
          <a:p>
            <a:r>
              <a:rPr lang="en-US" sz="2900" dirty="0" smtClean="0"/>
              <a:t>If a school has no devices for student use and little to no </a:t>
            </a:r>
            <a:r>
              <a:rPr lang="en-US" sz="2900" dirty="0" err="1" smtClean="0"/>
              <a:t>wifi</a:t>
            </a:r>
            <a:r>
              <a:rPr lang="en-US" sz="2900" dirty="0" smtClean="0"/>
              <a:t>, they probably aren’t ready for this learning package.</a:t>
            </a:r>
          </a:p>
          <a:p>
            <a:r>
              <a:rPr lang="en-US" sz="2900" dirty="0" smtClean="0"/>
              <a:t>If a school has some devices and some </a:t>
            </a:r>
            <a:r>
              <a:rPr lang="en-US" sz="2900" dirty="0" err="1" smtClean="0"/>
              <a:t>wifi</a:t>
            </a:r>
            <a:r>
              <a:rPr lang="en-US" sz="2900" dirty="0" smtClean="0"/>
              <a:t>, accommodations can be made using the Implementation Guide handout. </a:t>
            </a:r>
          </a:p>
          <a:p>
            <a:r>
              <a:rPr lang="en-US" sz="2900" dirty="0" smtClean="0"/>
              <a:t>Check the access needed to present the topics in each chunk. </a:t>
            </a:r>
            <a:endParaRPr lang="en-US" sz="2900" dirty="0"/>
          </a:p>
          <a:p>
            <a:endParaRPr lang="en-US" dirty="0" smtClean="0"/>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43059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the Review of Results Document with Calculations</a:t>
            </a:r>
            <a:endParaRPr lang="en-US" b="1"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52625"/>
            <a:ext cx="88392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015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1838"/>
            <a:ext cx="4191000" cy="1096962"/>
          </a:xfrm>
        </p:spPr>
        <p:txBody>
          <a:bodyPr/>
          <a:lstStyle/>
          <a:p>
            <a:r>
              <a:rPr lang="en-US" b="1" dirty="0" smtClean="0"/>
              <a:t>Self-Assessment with Vocab</a:t>
            </a:r>
            <a:endParaRPr lang="en-US" b="1" dirty="0"/>
          </a:p>
        </p:txBody>
      </p:sp>
      <p:sp>
        <p:nvSpPr>
          <p:cNvPr id="3" name="Content Placeholder 2"/>
          <p:cNvSpPr>
            <a:spLocks noGrp="1"/>
          </p:cNvSpPr>
          <p:nvPr>
            <p:ph idx="1"/>
          </p:nvPr>
        </p:nvSpPr>
        <p:spPr>
          <a:xfrm>
            <a:off x="152400" y="1981203"/>
            <a:ext cx="4038600" cy="4343397"/>
          </a:xfrm>
        </p:spPr>
        <p:txBody>
          <a:bodyPr/>
          <a:lstStyle/>
          <a:p>
            <a:r>
              <a:rPr lang="en-US" dirty="0" smtClean="0"/>
              <a:t>This is a sample document that was created in Microsoft Word. </a:t>
            </a:r>
          </a:p>
          <a:p>
            <a:r>
              <a:rPr lang="en-US" dirty="0" smtClean="0"/>
              <a:t>How might a document like this help guide student learning?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609600"/>
            <a:ext cx="4953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610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b="1" dirty="0" smtClean="0"/>
              <a:t>Progress Tracker using Spreadsheet Software</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752600"/>
            <a:ext cx="80010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 y="5181600"/>
            <a:ext cx="8115300" cy="1292662"/>
          </a:xfrm>
          <a:prstGeom prst="rect">
            <a:avLst/>
          </a:prstGeom>
          <a:noFill/>
        </p:spPr>
        <p:txBody>
          <a:bodyPr wrap="square" rtlCol="0">
            <a:spAutoFit/>
          </a:bodyPr>
          <a:lstStyle/>
          <a:p>
            <a:pPr algn="ctr"/>
            <a:r>
              <a:rPr lang="en-US" sz="2600" b="1" dirty="0" smtClean="0"/>
              <a:t>This spreadsheet is created using very basic functions for teachers and students who are new to </a:t>
            </a:r>
            <a:r>
              <a:rPr lang="en-US" sz="2600" b="1" dirty="0"/>
              <a:t>s</a:t>
            </a:r>
            <a:r>
              <a:rPr lang="en-US" sz="2600" b="1" dirty="0" smtClean="0"/>
              <a:t>preadsheet software. </a:t>
            </a:r>
            <a:endParaRPr lang="en-US" sz="2600" b="1" dirty="0"/>
          </a:p>
        </p:txBody>
      </p:sp>
    </p:spTree>
    <p:extLst>
      <p:ext uri="{BB962C8B-B14F-4D97-AF65-F5344CB8AC3E}">
        <p14:creationId xmlns:p14="http://schemas.microsoft.com/office/powerpoint/2010/main" val="2772503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Google Forms Student Checklist</a:t>
            </a:r>
            <a:endParaRPr lang="en-US"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88037" y="1447800"/>
            <a:ext cx="573051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133600"/>
            <a:ext cx="2971800" cy="2400657"/>
          </a:xfrm>
          <a:prstGeom prst="rect">
            <a:avLst/>
          </a:prstGeom>
          <a:noFill/>
        </p:spPr>
        <p:txBody>
          <a:bodyPr wrap="square" rtlCol="0">
            <a:spAutoFit/>
          </a:bodyPr>
          <a:lstStyle/>
          <a:p>
            <a:pPr algn="ctr"/>
            <a:r>
              <a:rPr lang="en-US" sz="3000" dirty="0" smtClean="0">
                <a:latin typeface="Tw Cen MT" panose="020B0602020104020603" pitchFamily="34" charset="0"/>
              </a:rPr>
              <a:t>Create a Google Form for students to assess their learning on a checklist.</a:t>
            </a:r>
            <a:endParaRPr lang="en-US" sz="3000" dirty="0">
              <a:latin typeface="Tw Cen MT" panose="020B0602020104020603" pitchFamily="34" charset="0"/>
            </a:endParaRPr>
          </a:p>
        </p:txBody>
      </p:sp>
    </p:spTree>
    <p:extLst>
      <p:ext uri="{BB962C8B-B14F-4D97-AF65-F5344CB8AC3E}">
        <p14:creationId xmlns:p14="http://schemas.microsoft.com/office/powerpoint/2010/main" val="1866030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6962"/>
          </a:xfrm>
        </p:spPr>
        <p:txBody>
          <a:bodyPr/>
          <a:lstStyle/>
          <a:p>
            <a:r>
              <a:rPr lang="en-US" b="1" dirty="0" smtClean="0"/>
              <a:t>Google Forms Student Exit Slips</a:t>
            </a:r>
            <a:endParaRPr lang="en-US" b="1" dirty="0"/>
          </a:p>
        </p:txBody>
      </p:sp>
      <p:sp>
        <p:nvSpPr>
          <p:cNvPr id="4" name="TextBox 3"/>
          <p:cNvSpPr txBox="1"/>
          <p:nvPr/>
        </p:nvSpPr>
        <p:spPr>
          <a:xfrm>
            <a:off x="304800" y="2133600"/>
            <a:ext cx="2895600" cy="2400657"/>
          </a:xfrm>
          <a:prstGeom prst="rect">
            <a:avLst/>
          </a:prstGeom>
          <a:noFill/>
        </p:spPr>
        <p:txBody>
          <a:bodyPr wrap="square" rtlCol="0">
            <a:spAutoFit/>
          </a:bodyPr>
          <a:lstStyle/>
          <a:p>
            <a:pPr algn="ctr"/>
            <a:r>
              <a:rPr lang="en-US" sz="3000" dirty="0" smtClean="0">
                <a:latin typeface="Tw Cen MT" panose="020B0602020104020603" pitchFamily="34" charset="0"/>
              </a:rPr>
              <a:t>Create a Google Form for students to assess their learning on an exit ticket.</a:t>
            </a:r>
            <a:endParaRPr lang="en-US" sz="3000" dirty="0">
              <a:latin typeface="Tw Cen MT" panose="020B0602020104020603"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90474" y="1219200"/>
            <a:ext cx="582242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581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b="1" dirty="0" smtClean="0"/>
              <a:t>Student </a:t>
            </a:r>
            <a:r>
              <a:rPr lang="en-US" b="1" dirty="0" err="1" smtClean="0"/>
              <a:t>ePortfolios</a:t>
            </a:r>
            <a:endParaRPr lang="en-US" b="1" dirty="0"/>
          </a:p>
        </p:txBody>
      </p:sp>
      <p:sp>
        <p:nvSpPr>
          <p:cNvPr id="3" name="Content Placeholder 2"/>
          <p:cNvSpPr>
            <a:spLocks noGrp="1"/>
          </p:cNvSpPr>
          <p:nvPr>
            <p:ph idx="1"/>
          </p:nvPr>
        </p:nvSpPr>
        <p:spPr>
          <a:xfrm>
            <a:off x="228600" y="1066800"/>
            <a:ext cx="8534400" cy="4876801"/>
          </a:xfrm>
        </p:spPr>
        <p:txBody>
          <a:bodyPr/>
          <a:lstStyle/>
          <a:p>
            <a:pPr marL="0" indent="0" algn="ctr">
              <a:buNone/>
            </a:pPr>
            <a:r>
              <a:rPr lang="en-US" dirty="0" smtClean="0"/>
              <a:t>Students can create digital portfolios using:</a:t>
            </a:r>
          </a:p>
          <a:p>
            <a:pPr algn="ctr"/>
            <a:r>
              <a:rPr lang="en-US" sz="2800" dirty="0" smtClean="0"/>
              <a:t>Evernote</a:t>
            </a:r>
          </a:p>
          <a:p>
            <a:pPr algn="ctr"/>
            <a:r>
              <a:rPr lang="en-US" sz="2800" dirty="0" err="1" smtClean="0"/>
              <a:t>LiveBinder</a:t>
            </a:r>
            <a:endParaRPr lang="en-US" sz="2800" dirty="0" smtClean="0"/>
          </a:p>
          <a:p>
            <a:pPr algn="ctr"/>
            <a:r>
              <a:rPr lang="en-US" sz="2800" dirty="0" smtClean="0"/>
              <a:t>Seesaw</a:t>
            </a:r>
          </a:p>
          <a:p>
            <a:pPr algn="ctr"/>
            <a:r>
              <a:rPr lang="en-US" sz="2800" dirty="0" smtClean="0"/>
              <a:t>Three Ring</a:t>
            </a:r>
          </a:p>
          <a:p>
            <a:pPr algn="ctr"/>
            <a:r>
              <a:rPr lang="en-US" sz="2800" dirty="0" err="1" smtClean="0"/>
              <a:t>Weebly</a:t>
            </a:r>
            <a:endParaRPr lang="en-US" sz="2800" dirty="0" smtClean="0"/>
          </a:p>
          <a:p>
            <a:pPr marL="0" indent="0" algn="ctr">
              <a:buNone/>
            </a:pPr>
            <a:r>
              <a:rPr lang="en-US" sz="2600" dirty="0" smtClean="0"/>
              <a:t>“</a:t>
            </a:r>
            <a:r>
              <a:rPr lang="en-US" sz="2600" dirty="0"/>
              <a:t>The real contents of a portfolio are the child’s thoughts and his or her reasons for selecting a particular entry ... We need to discover the ever growing metacognitive voices of our children – voices that we (teachers) train to become competent and thoughtful tellers of the stories of their learning” (Herbert, 1998, p. 584).</a:t>
            </a:r>
          </a:p>
          <a:p>
            <a:pPr marL="0" indent="0" algn="ctr">
              <a:buNone/>
            </a:pPr>
            <a:endParaRPr lang="en-US" dirty="0" smtClean="0"/>
          </a:p>
        </p:txBody>
      </p:sp>
    </p:spTree>
    <p:extLst>
      <p:ext uri="{BB962C8B-B14F-4D97-AF65-F5344CB8AC3E}">
        <p14:creationId xmlns:p14="http://schemas.microsoft.com/office/powerpoint/2010/main" val="17639141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Evernote.com</a:t>
            </a:r>
            <a:r>
              <a:rPr lang="en-US" sz="4000" dirty="0" smtClean="0"/>
              <a:t> Free website/app</a:t>
            </a:r>
            <a:endParaRPr lang="en-US" sz="4000" b="1" dirty="0" smtClean="0"/>
          </a:p>
          <a:p>
            <a:pPr marL="0" indent="0">
              <a:buNone/>
            </a:pPr>
            <a:endParaRPr lang="en-US" sz="2800" dirty="0"/>
          </a:p>
          <a:p>
            <a:pPr marL="0" indent="0">
              <a:buNone/>
            </a:pPr>
            <a:endParaRPr lang="en-US" sz="2800"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637" y="1371600"/>
            <a:ext cx="6087325" cy="4572638"/>
          </a:xfrm>
          <a:prstGeom prst="rect">
            <a:avLst/>
          </a:prstGeom>
        </p:spPr>
      </p:pic>
      <p:sp>
        <p:nvSpPr>
          <p:cNvPr id="5" name="Rectangle 4"/>
          <p:cNvSpPr/>
          <p:nvPr/>
        </p:nvSpPr>
        <p:spPr>
          <a:xfrm>
            <a:off x="3733800" y="6170708"/>
            <a:ext cx="5029200" cy="307777"/>
          </a:xfrm>
          <a:prstGeom prst="rect">
            <a:avLst/>
          </a:prstGeom>
        </p:spPr>
        <p:txBody>
          <a:bodyPr wrap="square">
            <a:spAutoFit/>
          </a:bodyPr>
          <a:lstStyle/>
          <a:p>
            <a:r>
              <a:rPr lang="en-US" sz="1400" dirty="0">
                <a:hlinkClick r:id="rId3"/>
              </a:rPr>
              <a:t>https://www.youtube.com/watch?v=l1jEJtdk2JY&amp;app=desktop </a:t>
            </a:r>
            <a:endParaRPr lang="en-US" sz="1400" dirty="0"/>
          </a:p>
        </p:txBody>
      </p:sp>
    </p:spTree>
    <p:extLst>
      <p:ext uri="{BB962C8B-B14F-4D97-AF65-F5344CB8AC3E}">
        <p14:creationId xmlns:p14="http://schemas.microsoft.com/office/powerpoint/2010/main" val="33660047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Evernote.com</a:t>
            </a:r>
            <a:r>
              <a:rPr lang="en-US" sz="4000" dirty="0" smtClean="0"/>
              <a:t> Student Example</a:t>
            </a:r>
            <a:endParaRPr lang="en-US" sz="4000" b="1" dirty="0" smtClean="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311375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Livebinder.com</a:t>
            </a:r>
            <a:r>
              <a:rPr lang="en-US" sz="4000" dirty="0" smtClean="0"/>
              <a:t> Free website</a:t>
            </a:r>
            <a:endParaRPr lang="en-US" sz="2800" dirty="0"/>
          </a:p>
          <a:p>
            <a:pPr marL="0" indent="0">
              <a:buNone/>
            </a:pPr>
            <a:endParaRPr lang="en-US" sz="2800" dirty="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514600"/>
            <a:ext cx="5486400" cy="1828800"/>
          </a:xfrm>
          <a:prstGeom prst="rect">
            <a:avLst/>
          </a:prstGeom>
          <a:ln>
            <a:solidFill>
              <a:schemeClr val="tx1"/>
            </a:solidFill>
          </a:ln>
        </p:spPr>
      </p:pic>
      <p:sp>
        <p:nvSpPr>
          <p:cNvPr id="4" name="Rectangle 3"/>
          <p:cNvSpPr/>
          <p:nvPr/>
        </p:nvSpPr>
        <p:spPr>
          <a:xfrm>
            <a:off x="4648200" y="6264166"/>
            <a:ext cx="4267200" cy="307777"/>
          </a:xfrm>
          <a:prstGeom prst="rect">
            <a:avLst/>
          </a:prstGeom>
        </p:spPr>
        <p:txBody>
          <a:bodyPr wrap="square">
            <a:spAutoFit/>
          </a:bodyPr>
          <a:lstStyle/>
          <a:p>
            <a:r>
              <a:rPr lang="en-US" sz="1400" dirty="0">
                <a:hlinkClick r:id="rId3"/>
              </a:rPr>
              <a:t>https://www.youtube.com/watch?v=9hK6BeE9HCQ</a:t>
            </a:r>
            <a:endParaRPr lang="en-US" sz="1400" dirty="0"/>
          </a:p>
        </p:txBody>
      </p:sp>
    </p:spTree>
    <p:extLst>
      <p:ext uri="{BB962C8B-B14F-4D97-AF65-F5344CB8AC3E}">
        <p14:creationId xmlns:p14="http://schemas.microsoft.com/office/powerpoint/2010/main" val="1693319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Livebinder.com</a:t>
            </a:r>
            <a:r>
              <a:rPr lang="en-US" sz="4000" dirty="0" smtClean="0"/>
              <a:t> Student Example</a:t>
            </a:r>
            <a:endParaRPr lang="en-US" sz="2800" dirty="0"/>
          </a:p>
          <a:p>
            <a:pPr marL="0" indent="0">
              <a:buNone/>
            </a:pPr>
            <a:endParaRPr lang="en-US" sz="2800" dirty="0"/>
          </a:p>
        </p:txBody>
      </p:sp>
      <p:sp>
        <p:nvSpPr>
          <p:cNvPr id="2" name="Rectangle 1"/>
          <p:cNvSpPr/>
          <p:nvPr/>
        </p:nvSpPr>
        <p:spPr>
          <a:xfrm>
            <a:off x="3581400" y="6079067"/>
            <a:ext cx="5391219" cy="646331"/>
          </a:xfrm>
          <a:prstGeom prst="rect">
            <a:avLst/>
          </a:prstGeom>
        </p:spPr>
        <p:txBody>
          <a:bodyPr wrap="none">
            <a:spAutoFit/>
          </a:bodyPr>
          <a:lstStyle/>
          <a:p>
            <a:r>
              <a:rPr lang="en-US" dirty="0"/>
              <a:t>Buhler High School Electronic </a:t>
            </a:r>
            <a:r>
              <a:rPr lang="en-US" dirty="0" smtClean="0"/>
              <a:t>Portfolio Instructions</a:t>
            </a:r>
          </a:p>
          <a:p>
            <a:r>
              <a:rPr lang="en-US" dirty="0">
                <a:hlinkClick r:id="rId3"/>
              </a:rPr>
              <a:t>http://www.livebinders.com/play/play?id=214871 </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71" y="1371600"/>
            <a:ext cx="8739177" cy="456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551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381000" y="228600"/>
            <a:ext cx="8534400" cy="2133600"/>
          </a:xfrm>
        </p:spPr>
        <p:txBody>
          <a:bodyPr/>
          <a:lstStyle/>
          <a:p>
            <a:r>
              <a:rPr lang="en-US" altLang="en-US" sz="4500" b="1" dirty="0" smtClean="0">
                <a:effectLst>
                  <a:outerShdw blurRad="38100" dist="38100" dir="2700000" algn="tl">
                    <a:srgbClr val="000000">
                      <a:alpha val="43137"/>
                    </a:srgbClr>
                  </a:outerShdw>
                </a:effectLst>
              </a:rPr>
              <a:t>“</a:t>
            </a:r>
            <a:r>
              <a:rPr lang="en-US" sz="4500" b="1" dirty="0"/>
              <a:t>Transforming Education with Technology</a:t>
            </a:r>
            <a:r>
              <a:rPr lang="en-US" altLang="en-US" sz="4500" b="1" dirty="0" smtClean="0">
                <a:effectLst>
                  <a:outerShdw blurRad="38100" dist="38100" dir="2700000" algn="tl">
                    <a:srgbClr val="000000">
                      <a:alpha val="43137"/>
                    </a:srgbClr>
                  </a:outerShdw>
                </a:effectLst>
              </a:rPr>
              <a:t>”</a:t>
            </a:r>
          </a:p>
        </p:txBody>
      </p:sp>
      <p:sp>
        <p:nvSpPr>
          <p:cNvPr id="26627" name="Content Placeholder 2"/>
          <p:cNvSpPr>
            <a:spLocks noGrp="1"/>
          </p:cNvSpPr>
          <p:nvPr>
            <p:ph idx="1"/>
          </p:nvPr>
        </p:nvSpPr>
        <p:spPr>
          <a:xfrm>
            <a:off x="381000" y="2133600"/>
            <a:ext cx="8534400" cy="4038600"/>
          </a:xfrm>
        </p:spPr>
        <p:txBody>
          <a:bodyPr/>
          <a:lstStyle/>
          <a:p>
            <a:pPr marL="0" indent="0" algn="ctr">
              <a:buFontTx/>
              <a:buNone/>
            </a:pPr>
            <a:r>
              <a:rPr lang="en-US" altLang="en-US" sz="3600" i="1" dirty="0" smtClean="0"/>
              <a:t>by Marge Scherer (ASCD, February 2011)</a:t>
            </a:r>
          </a:p>
          <a:p>
            <a:pPr marL="0" indent="0" algn="ctr">
              <a:buFontTx/>
              <a:buNone/>
            </a:pPr>
            <a:r>
              <a:rPr lang="en-US" altLang="en-US" sz="4000" dirty="0" smtClean="0">
                <a:solidFill>
                  <a:schemeClr val="tx1"/>
                </a:solidFill>
              </a:rPr>
              <a:t>Then respond to the Blog Post titled </a:t>
            </a:r>
            <a:r>
              <a:rPr lang="en-US" altLang="en-US" sz="4000" dirty="0"/>
              <a:t>“Transforming Education with Technology” </a:t>
            </a:r>
            <a:r>
              <a:rPr lang="en-US" altLang="en-US" sz="4000" dirty="0" smtClean="0">
                <a:solidFill>
                  <a:schemeClr val="tx1"/>
                </a:solidFill>
              </a:rPr>
              <a:t>at kuperedtech.blogspot.com </a:t>
            </a:r>
          </a:p>
        </p:txBody>
      </p:sp>
      <p:sp>
        <p:nvSpPr>
          <p:cNvPr id="26628" name="Date Placeholder 3"/>
          <p:cNvSpPr>
            <a:spLocks noGrp="1"/>
          </p:cNvSpPr>
          <p:nvPr>
            <p:ph type="dt" sz="quarter" idx="4294967295"/>
          </p:nvPr>
        </p:nvSpPr>
        <p:spPr>
          <a:xfrm>
            <a:off x="0" y="6613525"/>
            <a:ext cx="2133600"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eaLnBrk="1" hangingPunct="1">
              <a:spcBef>
                <a:spcPct val="0"/>
              </a:spcBef>
              <a:buClrTx/>
              <a:buFontTx/>
              <a:buNone/>
            </a:pPr>
            <a:fld id="{0B7B20AB-9B81-4F29-A269-72891F4E2423}" type="datetime1">
              <a:rPr lang="en-US" altLang="en-US" sz="1200" smtClean="0"/>
              <a:pPr eaLnBrk="1" hangingPunct="1">
                <a:spcBef>
                  <a:spcPct val="0"/>
                </a:spcBef>
                <a:buClrTx/>
                <a:buFontTx/>
                <a:buNone/>
              </a:pPr>
              <a:t>8/22/2017</a:t>
            </a:fld>
            <a:endParaRPr lang="en-US" altLang="en-US" sz="120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133570"/>
            <a:ext cx="3975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46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Seesaw App</a:t>
            </a:r>
            <a:r>
              <a:rPr lang="en-US" sz="4000" dirty="0" smtClean="0"/>
              <a:t> Free website/app</a:t>
            </a:r>
            <a:endParaRPr lang="en-US" sz="4000" b="1" dirty="0" smtClean="0"/>
          </a:p>
          <a:p>
            <a:pPr marL="0" indent="0">
              <a:buNone/>
            </a:pPr>
            <a:endParaRPr lang="en-US" sz="2800" dirty="0"/>
          </a:p>
          <a:p>
            <a:pPr marL="0" indent="0">
              <a:buNone/>
            </a:pPr>
            <a:endParaRPr lang="en-US" sz="2800" dirty="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258" y="1709928"/>
            <a:ext cx="6424083" cy="3700272"/>
          </a:xfrm>
          <a:prstGeom prst="rect">
            <a:avLst/>
          </a:prstGeom>
          <a:ln>
            <a:solidFill>
              <a:schemeClr val="tx1"/>
            </a:solidFill>
          </a:ln>
        </p:spPr>
      </p:pic>
      <p:sp>
        <p:nvSpPr>
          <p:cNvPr id="5" name="Rectangle 4"/>
          <p:cNvSpPr/>
          <p:nvPr/>
        </p:nvSpPr>
        <p:spPr>
          <a:xfrm>
            <a:off x="3962400" y="6144960"/>
            <a:ext cx="4953000" cy="523220"/>
          </a:xfrm>
          <a:prstGeom prst="rect">
            <a:avLst/>
          </a:prstGeom>
        </p:spPr>
        <p:txBody>
          <a:bodyPr wrap="square">
            <a:spAutoFit/>
          </a:bodyPr>
          <a:lstStyle/>
          <a:p>
            <a:r>
              <a:rPr lang="en-US" sz="1400" dirty="0">
                <a:hlinkClick r:id="rId3"/>
              </a:rPr>
              <a:t>https://www.youtube.com/watch?v=IGsqBf0ImE4&amp;feature=youtu.be&amp;list=PLb__lPS6CQsBXEFRgRoTv4_a26C4fYhvN </a:t>
            </a:r>
            <a:endParaRPr lang="en-US" sz="1400" dirty="0"/>
          </a:p>
        </p:txBody>
      </p:sp>
    </p:spTree>
    <p:extLst>
      <p:ext uri="{BB962C8B-B14F-4D97-AF65-F5344CB8AC3E}">
        <p14:creationId xmlns:p14="http://schemas.microsoft.com/office/powerpoint/2010/main" val="3419329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Seesaw App</a:t>
            </a:r>
            <a:r>
              <a:rPr lang="en-US" sz="4000" dirty="0" smtClean="0"/>
              <a:t> Student Example</a:t>
            </a:r>
            <a:endParaRPr lang="en-US" sz="4000" b="1" dirty="0" smtClean="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489578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Three Ring</a:t>
            </a:r>
            <a:r>
              <a:rPr lang="en-US" sz="4000" dirty="0" smtClean="0"/>
              <a:t> Free website/app</a:t>
            </a:r>
            <a:endParaRPr lang="en-US" sz="4000" b="1" dirty="0" smtClean="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876" y="1371600"/>
            <a:ext cx="4286848" cy="4934639"/>
          </a:xfrm>
          <a:prstGeom prst="rect">
            <a:avLst/>
          </a:prstGeom>
        </p:spPr>
      </p:pic>
      <p:sp>
        <p:nvSpPr>
          <p:cNvPr id="6" name="Rectangle 5"/>
          <p:cNvSpPr/>
          <p:nvPr/>
        </p:nvSpPr>
        <p:spPr>
          <a:xfrm>
            <a:off x="3795548" y="6366670"/>
            <a:ext cx="5372100" cy="307777"/>
          </a:xfrm>
          <a:prstGeom prst="rect">
            <a:avLst/>
          </a:prstGeom>
        </p:spPr>
        <p:txBody>
          <a:bodyPr wrap="square">
            <a:spAutoFit/>
          </a:bodyPr>
          <a:lstStyle/>
          <a:p>
            <a:r>
              <a:rPr lang="en-US" sz="1400" dirty="0">
                <a:hlinkClick r:id="rId3"/>
              </a:rPr>
              <a:t>https://www.youtube.com/watch?v=ZXzqusSGCFc&amp;app=desktop</a:t>
            </a:r>
            <a:endParaRPr lang="en-US" sz="1400" dirty="0"/>
          </a:p>
        </p:txBody>
      </p:sp>
    </p:spTree>
    <p:extLst>
      <p:ext uri="{BB962C8B-B14F-4D97-AF65-F5344CB8AC3E}">
        <p14:creationId xmlns:p14="http://schemas.microsoft.com/office/powerpoint/2010/main" val="568923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4952997"/>
          </a:xfrm>
        </p:spPr>
        <p:txBody>
          <a:bodyPr/>
          <a:lstStyle/>
          <a:p>
            <a:pPr marL="0" indent="0" algn="ctr">
              <a:buNone/>
            </a:pPr>
            <a:r>
              <a:rPr lang="en-US" sz="4000" b="1" dirty="0" smtClean="0"/>
              <a:t>Three Ring</a:t>
            </a:r>
            <a:r>
              <a:rPr lang="en-US" sz="4000" dirty="0" smtClean="0"/>
              <a:t> Student Example</a:t>
            </a:r>
            <a:endParaRPr lang="en-US" sz="4000" b="1" dirty="0" smtClean="0"/>
          </a:p>
        </p:txBody>
      </p:sp>
    </p:spTree>
    <p:extLst>
      <p:ext uri="{BB962C8B-B14F-4D97-AF65-F5344CB8AC3E}">
        <p14:creationId xmlns:p14="http://schemas.microsoft.com/office/powerpoint/2010/main" val="2159672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724400"/>
          </a:xfrm>
        </p:spPr>
        <p:txBody>
          <a:bodyPr/>
          <a:lstStyle/>
          <a:p>
            <a:pPr marL="0" indent="0" algn="ctr">
              <a:buNone/>
            </a:pPr>
            <a:r>
              <a:rPr lang="en-US" sz="4000" b="1" dirty="0" err="1" smtClean="0"/>
              <a:t>Weebly</a:t>
            </a:r>
            <a:r>
              <a:rPr lang="en-US" sz="4000" dirty="0" smtClean="0"/>
              <a:t> Free Website</a:t>
            </a:r>
          </a:p>
        </p:txBody>
      </p:sp>
      <p:pic>
        <p:nvPicPr>
          <p:cNvPr id="4" name="Picture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4083" b="15500"/>
          <a:stretch/>
        </p:blipFill>
        <p:spPr>
          <a:xfrm>
            <a:off x="2365771" y="2362200"/>
            <a:ext cx="4412457" cy="2286000"/>
          </a:xfrm>
          <a:prstGeom prst="rect">
            <a:avLst/>
          </a:prstGeom>
          <a:ln>
            <a:solidFill>
              <a:schemeClr val="tx1"/>
            </a:solidFill>
          </a:ln>
        </p:spPr>
      </p:pic>
      <p:sp>
        <p:nvSpPr>
          <p:cNvPr id="5" name="Rectangle 4"/>
          <p:cNvSpPr/>
          <p:nvPr/>
        </p:nvSpPr>
        <p:spPr>
          <a:xfrm>
            <a:off x="3581400" y="6170711"/>
            <a:ext cx="5410200" cy="307777"/>
          </a:xfrm>
          <a:prstGeom prst="rect">
            <a:avLst/>
          </a:prstGeom>
        </p:spPr>
        <p:txBody>
          <a:bodyPr wrap="square">
            <a:spAutoFit/>
          </a:bodyPr>
          <a:lstStyle/>
          <a:p>
            <a:r>
              <a:rPr lang="en-US" sz="1400" dirty="0">
                <a:hlinkClick r:id="rId3"/>
              </a:rPr>
              <a:t>https://www.youtube.com/watch?v=_aQSo1fB6W0&amp;app=desktop </a:t>
            </a:r>
            <a:endParaRPr lang="en-US" sz="1400" dirty="0"/>
          </a:p>
        </p:txBody>
      </p:sp>
    </p:spTree>
    <p:extLst>
      <p:ext uri="{BB962C8B-B14F-4D97-AF65-F5344CB8AC3E}">
        <p14:creationId xmlns:p14="http://schemas.microsoft.com/office/powerpoint/2010/main" val="24366470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724400"/>
          </a:xfrm>
        </p:spPr>
        <p:txBody>
          <a:bodyPr/>
          <a:lstStyle/>
          <a:p>
            <a:pPr marL="0" indent="0" algn="ctr">
              <a:buNone/>
            </a:pPr>
            <a:r>
              <a:rPr lang="en-US" sz="4000" b="1" dirty="0" err="1" smtClean="0"/>
              <a:t>Weebly</a:t>
            </a:r>
            <a:r>
              <a:rPr lang="en-US" sz="4000" dirty="0" smtClean="0"/>
              <a:t> Student Example</a:t>
            </a:r>
          </a:p>
        </p:txBody>
      </p:sp>
    </p:spTree>
    <p:extLst>
      <p:ext uri="{BB962C8B-B14F-4D97-AF65-F5344CB8AC3E}">
        <p14:creationId xmlns:p14="http://schemas.microsoft.com/office/powerpoint/2010/main" val="34527023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Technology</a:t>
            </a:r>
            <a:endParaRPr lang="en-US" b="1" dirty="0"/>
          </a:p>
        </p:txBody>
      </p:sp>
      <p:sp>
        <p:nvSpPr>
          <p:cNvPr id="3" name="Content Placeholder 2"/>
          <p:cNvSpPr>
            <a:spLocks noGrp="1"/>
          </p:cNvSpPr>
          <p:nvPr>
            <p:ph idx="1"/>
          </p:nvPr>
        </p:nvSpPr>
        <p:spPr>
          <a:xfrm>
            <a:off x="152400" y="1371600"/>
            <a:ext cx="8839200" cy="3962397"/>
          </a:xfrm>
        </p:spPr>
        <p:txBody>
          <a:bodyPr/>
          <a:lstStyle/>
          <a:p>
            <a:r>
              <a:rPr lang="en-US" dirty="0" smtClean="0"/>
              <a:t>On Your Own:</a:t>
            </a:r>
          </a:p>
          <a:p>
            <a:pPr lvl="1"/>
            <a:r>
              <a:rPr lang="en-US" sz="3200" dirty="0" smtClean="0"/>
              <a:t>Take a few moments to think of how you can use these applications for Assessment Capable Learners. </a:t>
            </a:r>
          </a:p>
          <a:p>
            <a:pPr lvl="1"/>
            <a:r>
              <a:rPr lang="en-US" sz="3200" dirty="0" smtClean="0"/>
              <a:t>What will need to be tailored for your classroom?</a:t>
            </a:r>
          </a:p>
          <a:p>
            <a:pPr lvl="1"/>
            <a:r>
              <a:rPr lang="en-US" sz="3200" dirty="0" smtClean="0"/>
              <a:t>What differentiation is needed for SWD?</a:t>
            </a:r>
          </a:p>
          <a:p>
            <a:pPr lvl="1"/>
            <a:r>
              <a:rPr lang="en-US" sz="3200" dirty="0" smtClean="0"/>
              <a:t>How will the applications be assessed?</a:t>
            </a:r>
          </a:p>
        </p:txBody>
      </p:sp>
    </p:spTree>
    <p:extLst>
      <p:ext uri="{BB962C8B-B14F-4D97-AF65-F5344CB8AC3E}">
        <p14:creationId xmlns:p14="http://schemas.microsoft.com/office/powerpoint/2010/main" val="2805283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z="6600" b="1" dirty="0" smtClean="0">
                <a:effectLst>
                  <a:outerShdw blurRad="38100" dist="38100" dir="2700000" algn="tl">
                    <a:srgbClr val="000000">
                      <a:alpha val="43137"/>
                    </a:srgbClr>
                  </a:outerShdw>
                </a:effectLst>
              </a:rPr>
              <a:t>Feedback</a:t>
            </a:r>
            <a:endParaRPr lang="en-US" sz="6600" b="1" dirty="0">
              <a:effectLst>
                <a:outerShdw blurRad="38100" dist="38100" dir="2700000" algn="tl">
                  <a:srgbClr val="000000">
                    <a:alpha val="43137"/>
                  </a:srgbClr>
                </a:outerShdw>
              </a:effectLst>
            </a:endParaRPr>
          </a:p>
        </p:txBody>
      </p:sp>
      <p:sp>
        <p:nvSpPr>
          <p:cNvPr id="3" name="Content Placeholder 2"/>
          <p:cNvSpPr>
            <a:spLocks noGrp="1"/>
          </p:cNvSpPr>
          <p:nvPr>
            <p:ph type="subTitle" idx="1"/>
          </p:nvPr>
        </p:nvSpPr>
        <p:spPr>
          <a:xfrm>
            <a:off x="228600" y="1600200"/>
            <a:ext cx="8610600" cy="3369848"/>
          </a:xfrm>
        </p:spPr>
        <p:txBody>
          <a:bodyPr>
            <a:noAutofit/>
          </a:bodyPr>
          <a:lstStyle/>
          <a:p>
            <a:pPr marL="0" indent="0">
              <a:buNone/>
            </a:pPr>
            <a:r>
              <a:rPr lang="en-US" sz="2800" dirty="0" smtClean="0"/>
              <a:t>Feedback is </a:t>
            </a:r>
            <a:r>
              <a:rPr lang="en-US" sz="2800" dirty="0"/>
              <a:t>an effective </a:t>
            </a:r>
            <a:r>
              <a:rPr lang="en-US" sz="2800" dirty="0" smtClean="0"/>
              <a:t>teaching/learning practice and is </a:t>
            </a:r>
            <a:r>
              <a:rPr lang="en-US" sz="2800" dirty="0"/>
              <a:t>defined </a:t>
            </a:r>
            <a:r>
              <a:rPr lang="en-US" sz="2800" dirty="0" smtClean="0"/>
              <a:t>as an integral </a:t>
            </a:r>
            <a:r>
              <a:rPr lang="en-US" sz="2800" dirty="0"/>
              <a:t>aspect of instruction and learning </a:t>
            </a:r>
            <a:r>
              <a:rPr lang="en-US" sz="2800" b="1" dirty="0"/>
              <a:t>utilizing information provided by an agent </a:t>
            </a:r>
            <a:r>
              <a:rPr lang="en-US" sz="2800" dirty="0" smtClean="0"/>
              <a:t>(e.g. teacher, </a:t>
            </a:r>
            <a:r>
              <a:rPr lang="en-US" sz="2800" dirty="0"/>
              <a:t>peer, book, parent, self/experience, computer) </a:t>
            </a:r>
            <a:r>
              <a:rPr lang="en-US" sz="2800" b="1" dirty="0"/>
              <a:t>regarding aspects of one’s performance or understanding. </a:t>
            </a:r>
            <a:endParaRPr lang="en-US" sz="2800" b="1" dirty="0" smtClean="0"/>
          </a:p>
          <a:p>
            <a:pPr marL="0" indent="0">
              <a:buNone/>
            </a:pPr>
            <a:endParaRPr lang="en-US" sz="1600" b="1" dirty="0" smtClean="0">
              <a:solidFill>
                <a:schemeClr val="accent3"/>
              </a:solidFill>
            </a:endParaRPr>
          </a:p>
          <a:p>
            <a:r>
              <a:rPr lang="en-US" sz="2800" b="1" dirty="0" smtClean="0"/>
              <a:t>Feedback includes feedback to students as well as FROM students </a:t>
            </a:r>
            <a:r>
              <a:rPr lang="en-US" sz="2800" dirty="0" smtClean="0"/>
              <a:t>in terms of what students know, what they understand, and when they have misconceptions.  </a:t>
            </a:r>
          </a:p>
          <a:p>
            <a:pPr marL="0" indent="0" algn="r">
              <a:buNone/>
            </a:pPr>
            <a:r>
              <a:rPr lang="en-US" sz="2800" dirty="0" smtClean="0"/>
              <a:t>visiblelearningplus.com</a:t>
            </a:r>
          </a:p>
        </p:txBody>
      </p:sp>
    </p:spTree>
    <p:extLst>
      <p:ext uri="{BB962C8B-B14F-4D97-AF65-F5344CB8AC3E}">
        <p14:creationId xmlns:p14="http://schemas.microsoft.com/office/powerpoint/2010/main" val="518776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96962"/>
          </a:xfrm>
        </p:spPr>
        <p:txBody>
          <a:bodyPr/>
          <a:lstStyle/>
          <a:p>
            <a:r>
              <a:rPr lang="en-US" sz="4200" b="1" dirty="0" smtClean="0"/>
              <a:t>Note about Feedback Chunk</a:t>
            </a:r>
            <a:endParaRPr lang="en-US" sz="4200" b="1" dirty="0"/>
          </a:p>
        </p:txBody>
      </p:sp>
      <p:sp>
        <p:nvSpPr>
          <p:cNvPr id="4" name="Content Placeholder 2"/>
          <p:cNvSpPr>
            <a:spLocks noGrp="1"/>
          </p:cNvSpPr>
          <p:nvPr>
            <p:ph idx="1"/>
          </p:nvPr>
        </p:nvSpPr>
        <p:spPr>
          <a:xfrm>
            <a:off x="457200" y="1981200"/>
            <a:ext cx="8382000" cy="4267197"/>
          </a:xfrm>
        </p:spPr>
        <p:txBody>
          <a:bodyPr/>
          <a:lstStyle/>
          <a:p>
            <a:r>
              <a:rPr lang="en-US" altLang="en-US" sz="2800" dirty="0"/>
              <a:t>This chunk should take approximately 1 hour (depending on how much time participants are allowed to play with the specified tools)</a:t>
            </a:r>
          </a:p>
          <a:p>
            <a:r>
              <a:rPr lang="en-US" altLang="en-US" sz="2800" dirty="0"/>
              <a:t>Before delivering this chunk, check with schools and/or presentation location to ensure that Google Drive will be available for participants to use.</a:t>
            </a:r>
          </a:p>
          <a:p>
            <a:r>
              <a:rPr lang="en-US" altLang="en-US" sz="2800" dirty="0"/>
              <a:t>Presenter should have </a:t>
            </a:r>
            <a:r>
              <a:rPr lang="en-US" altLang="en-US" sz="2800" dirty="0" smtClean="0"/>
              <a:t>knowledge </a:t>
            </a:r>
            <a:r>
              <a:rPr lang="en-US" altLang="en-US" sz="2800" dirty="0"/>
              <a:t>of </a:t>
            </a:r>
            <a:r>
              <a:rPr lang="en-US" altLang="en-US" sz="2800" dirty="0" err="1" smtClean="0"/>
              <a:t>Kahoot</a:t>
            </a:r>
            <a:r>
              <a:rPr lang="en-US" altLang="en-US" sz="2800" dirty="0" smtClean="0"/>
              <a:t>, </a:t>
            </a:r>
            <a:r>
              <a:rPr lang="en-US" altLang="en-US" sz="2800" dirty="0" err="1" smtClean="0"/>
              <a:t>Socrative</a:t>
            </a:r>
            <a:r>
              <a:rPr lang="en-US" altLang="en-US" sz="2800" dirty="0" smtClean="0"/>
              <a:t>, Google Drive, </a:t>
            </a:r>
            <a:r>
              <a:rPr lang="en-US" altLang="en-US" sz="2800" dirty="0" err="1" smtClean="0"/>
              <a:t>Blogspot</a:t>
            </a:r>
            <a:r>
              <a:rPr lang="en-US" altLang="en-US" sz="2800" dirty="0" smtClean="0"/>
              <a:t>, and Screencast-o-</a:t>
            </a:r>
            <a:r>
              <a:rPr lang="en-US" altLang="en-US" sz="2800" dirty="0" err="1" smtClean="0"/>
              <a:t>matic</a:t>
            </a:r>
            <a:r>
              <a:rPr lang="en-US" altLang="en-US" sz="2800" dirty="0" smtClean="0"/>
              <a:t>.</a:t>
            </a:r>
            <a:endParaRPr lang="en-US" altLang="en-US" sz="2800" dirty="0"/>
          </a:p>
          <a:p>
            <a:pPr marL="0" indent="0">
              <a:buNone/>
            </a:pPr>
            <a:endParaRPr lang="en-US" altLang="en-US" sz="2800" dirty="0" smtClean="0">
              <a:solidFill>
                <a:schemeClr val="tx1"/>
              </a:solidFill>
            </a:endParaRPr>
          </a:p>
        </p:txBody>
      </p:sp>
      <p:sp>
        <p:nvSpPr>
          <p:cNvPr id="5" name="TextBox 4"/>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56782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96962"/>
          </a:xfrm>
        </p:spPr>
        <p:txBody>
          <a:bodyPr/>
          <a:lstStyle/>
          <a:p>
            <a:r>
              <a:rPr lang="en-US" sz="4200" b="1" dirty="0" smtClean="0"/>
              <a:t>Why use Technology for Providing Feedback?</a:t>
            </a:r>
            <a:endParaRPr lang="en-US" sz="4200" b="1" dirty="0"/>
          </a:p>
        </p:txBody>
      </p:sp>
      <p:sp>
        <p:nvSpPr>
          <p:cNvPr id="4" name="Content Placeholder 2"/>
          <p:cNvSpPr>
            <a:spLocks noGrp="1"/>
          </p:cNvSpPr>
          <p:nvPr>
            <p:ph idx="1"/>
          </p:nvPr>
        </p:nvSpPr>
        <p:spPr>
          <a:xfrm>
            <a:off x="457200" y="1981200"/>
            <a:ext cx="8382000" cy="4267197"/>
          </a:xfrm>
        </p:spPr>
        <p:txBody>
          <a:bodyPr/>
          <a:lstStyle/>
          <a:p>
            <a:r>
              <a:rPr lang="en-US" altLang="en-US" sz="2800" dirty="0" smtClean="0">
                <a:solidFill>
                  <a:schemeClr val="tx1"/>
                </a:solidFill>
              </a:rPr>
              <a:t>Research shows that the more immediate the feedback is in classroom settings, the greater its impact on student behavior (</a:t>
            </a:r>
            <a:r>
              <a:rPr lang="en-US" altLang="en-US" sz="2800" dirty="0" err="1" smtClean="0">
                <a:solidFill>
                  <a:schemeClr val="tx1"/>
                </a:solidFill>
              </a:rPr>
              <a:t>Kulik</a:t>
            </a:r>
            <a:r>
              <a:rPr lang="en-US" altLang="en-US" sz="2800" dirty="0" smtClean="0">
                <a:solidFill>
                  <a:schemeClr val="tx1"/>
                </a:solidFill>
              </a:rPr>
              <a:t> &amp; </a:t>
            </a:r>
            <a:r>
              <a:rPr lang="en-US" altLang="en-US" sz="2800" dirty="0" err="1" smtClean="0">
                <a:solidFill>
                  <a:schemeClr val="tx1"/>
                </a:solidFill>
              </a:rPr>
              <a:t>Kulik</a:t>
            </a:r>
            <a:r>
              <a:rPr lang="en-US" altLang="en-US" sz="2800" dirty="0" smtClean="0">
                <a:solidFill>
                  <a:schemeClr val="tx1"/>
                </a:solidFill>
              </a:rPr>
              <a:t>, 1988). </a:t>
            </a:r>
          </a:p>
          <a:p>
            <a:r>
              <a:rPr lang="en-US" altLang="en-US" sz="2800" dirty="0" smtClean="0">
                <a:solidFill>
                  <a:schemeClr val="tx1"/>
                </a:solidFill>
              </a:rPr>
              <a:t>Technology is especially effective when it comes to providing this kind of feedback. Games and simulations, for example, allow teachers and students to get near-instantaneous feedback during the learning process, allowing for immediate redirection or correction of misconceptions.</a:t>
            </a:r>
          </a:p>
        </p:txBody>
      </p:sp>
    </p:spTree>
    <p:extLst>
      <p:ext uri="{BB962C8B-B14F-4D97-AF65-F5344CB8AC3E}">
        <p14:creationId xmlns:p14="http://schemas.microsoft.com/office/powerpoint/2010/main" val="1823550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420813"/>
            <a:ext cx="7772400" cy="1855787"/>
          </a:xfrm>
        </p:spPr>
        <p:txBody>
          <a:bodyPr/>
          <a:lstStyle/>
          <a:p>
            <a:pPr eaLnBrk="1" hangingPunct="1"/>
            <a:r>
              <a:rPr lang="en-US" sz="5400" b="1" dirty="0" smtClean="0">
                <a:effectLst>
                  <a:outerShdw blurRad="38100" dist="38100" dir="2700000" algn="tl">
                    <a:srgbClr val="000000">
                      <a:alpha val="43137"/>
                    </a:srgbClr>
                  </a:outerShdw>
                </a:effectLst>
              </a:rPr>
              <a:t>Using Technology to Support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Collaborative Work</a:t>
            </a:r>
          </a:p>
        </p:txBody>
      </p:sp>
      <p:sp>
        <p:nvSpPr>
          <p:cNvPr id="5123" name="Subtitle 2"/>
          <p:cNvSpPr>
            <a:spLocks noGrp="1"/>
          </p:cNvSpPr>
          <p:nvPr>
            <p:ph type="subTitle" idx="1"/>
          </p:nvPr>
        </p:nvSpPr>
        <p:spPr>
          <a:xfrm>
            <a:off x="1371600" y="4478337"/>
            <a:ext cx="6400800" cy="1160463"/>
          </a:xfrm>
        </p:spPr>
        <p:txBody>
          <a:bodyPr/>
          <a:lstStyle/>
          <a:p>
            <a:pPr eaLnBrk="1" hangingPunct="1"/>
            <a:r>
              <a:rPr lang="en-US" dirty="0" smtClean="0"/>
              <a:t>Assessments, Collaboration, and Learning Practices</a:t>
            </a:r>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510" y="274320"/>
            <a:ext cx="89589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Socrative</a:t>
            </a:r>
            <a:endParaRPr lang="en-US" b="1" dirty="0"/>
          </a:p>
        </p:txBody>
      </p:sp>
      <p:sp>
        <p:nvSpPr>
          <p:cNvPr id="3" name="Content Placeholder 2"/>
          <p:cNvSpPr>
            <a:spLocks noGrp="1"/>
          </p:cNvSpPr>
          <p:nvPr>
            <p:ph idx="1"/>
          </p:nvPr>
        </p:nvSpPr>
        <p:spPr>
          <a:xfrm>
            <a:off x="457200" y="2133600"/>
            <a:ext cx="3352800" cy="3657600"/>
          </a:xfrm>
        </p:spPr>
        <p:txBody>
          <a:bodyPr/>
          <a:lstStyle/>
          <a:p>
            <a:pPr marL="0" indent="0" algn="ctr">
              <a:buNone/>
            </a:pPr>
            <a:r>
              <a:rPr lang="en-US" dirty="0" smtClean="0"/>
              <a:t>Easy to use free website and app for taking quick assessments and pre-planned assessments.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496" y="1828800"/>
            <a:ext cx="517410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7226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Kahoot</a:t>
            </a:r>
            <a:r>
              <a:rPr lang="en-US" b="1" dirty="0" smtClean="0"/>
              <a:t>!</a:t>
            </a:r>
            <a:endParaRPr lang="en-US" b="1" dirty="0"/>
          </a:p>
        </p:txBody>
      </p:sp>
      <p:sp>
        <p:nvSpPr>
          <p:cNvPr id="3" name="Content Placeholder 2"/>
          <p:cNvSpPr>
            <a:spLocks noGrp="1"/>
          </p:cNvSpPr>
          <p:nvPr>
            <p:ph idx="1"/>
          </p:nvPr>
        </p:nvSpPr>
        <p:spPr>
          <a:xfrm>
            <a:off x="304800" y="1828803"/>
            <a:ext cx="3657290" cy="3962397"/>
          </a:xfrm>
        </p:spPr>
        <p:txBody>
          <a:bodyPr/>
          <a:lstStyle/>
          <a:p>
            <a:pPr marL="0" indent="0" algn="ctr">
              <a:buNone/>
            </a:pPr>
            <a:r>
              <a:rPr lang="en-US" dirty="0" smtClean="0"/>
              <a:t>Add videos and quizzes for students to take in a fun, interesting way!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90" y="1981200"/>
            <a:ext cx="4936490" cy="369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4210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 y="76200"/>
            <a:ext cx="9143999" cy="1524000"/>
          </a:xfrm>
        </p:spPr>
        <p:txBody>
          <a:bodyPr/>
          <a:lstStyle/>
          <a:p>
            <a:r>
              <a:rPr lang="en-US" altLang="en-US" sz="4000" b="1" dirty="0" smtClean="0"/>
              <a:t> Feedback in Google Docs</a:t>
            </a:r>
          </a:p>
        </p:txBody>
      </p:sp>
      <p:sp>
        <p:nvSpPr>
          <p:cNvPr id="75779" name="Date Placeholder 3"/>
          <p:cNvSpPr>
            <a:spLocks noGrp="1"/>
          </p:cNvSpPr>
          <p:nvPr>
            <p:ph type="dt" sz="quarter" idx="4294967295"/>
          </p:nvPr>
        </p:nvSpPr>
        <p:spPr>
          <a:xfrm>
            <a:off x="0" y="6613525"/>
            <a:ext cx="2133600"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eaLnBrk="1" hangingPunct="1">
              <a:spcBef>
                <a:spcPct val="0"/>
              </a:spcBef>
              <a:buClrTx/>
              <a:buFontTx/>
              <a:buNone/>
            </a:pPr>
            <a:fld id="{0174E686-F921-4BF1-AE09-FE94428FF141}" type="datetime1">
              <a:rPr lang="en-US" altLang="en-US" sz="1200" smtClean="0"/>
              <a:pPr eaLnBrk="1" hangingPunct="1">
                <a:spcBef>
                  <a:spcPct val="0"/>
                </a:spcBef>
                <a:buClrTx/>
                <a:buFontTx/>
                <a:buNone/>
              </a:pPr>
              <a:t>8/22/2017</a:t>
            </a:fld>
            <a:endParaRPr lang="en-US" altLang="en-US" sz="120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2" y="1219200"/>
            <a:ext cx="842635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655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Commenting in Google Docs</a:t>
            </a:r>
            <a:endParaRPr lang="en-US"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8" y="1447800"/>
            <a:ext cx="8690883" cy="467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108642" y="1366837"/>
            <a:ext cx="1143000" cy="6635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148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1"/>
            <a:ext cx="3733800" cy="4191000"/>
          </a:xfrm>
        </p:spPr>
        <p:txBody>
          <a:bodyPr/>
          <a:lstStyle/>
          <a:p>
            <a:pPr marL="0" indent="0">
              <a:buNone/>
            </a:pPr>
            <a:r>
              <a:rPr lang="en-US" dirty="0" smtClean="0"/>
              <a:t>When in the “share” screen, you can change a person’s permission levels from “Can edit” to “</a:t>
            </a:r>
            <a:r>
              <a:rPr lang="en-US" dirty="0"/>
              <a:t>C</a:t>
            </a:r>
            <a:r>
              <a:rPr lang="en-US" dirty="0" smtClean="0"/>
              <a:t>an comment” or “Can view”</a:t>
            </a:r>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95400"/>
            <a:ext cx="4924806"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457200"/>
            <a:ext cx="9144000" cy="1096962"/>
          </a:xfrm>
        </p:spPr>
        <p:txBody>
          <a:bodyPr/>
          <a:lstStyle/>
          <a:p>
            <a:r>
              <a:rPr lang="en-US" b="1" dirty="0" smtClean="0"/>
              <a:t>Sharing a Document for Comments</a:t>
            </a:r>
            <a:endParaRPr lang="en-US" b="1" dirty="0"/>
          </a:p>
        </p:txBody>
      </p:sp>
    </p:spTree>
    <p:extLst>
      <p:ext uri="{BB962C8B-B14F-4D97-AF65-F5344CB8AC3E}">
        <p14:creationId xmlns:p14="http://schemas.microsoft.com/office/powerpoint/2010/main" val="2433581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Practice Using Google Comments </a:t>
            </a:r>
            <a:endParaRPr lang="en-US" b="1" dirty="0"/>
          </a:p>
        </p:txBody>
      </p:sp>
      <p:sp>
        <p:nvSpPr>
          <p:cNvPr id="3" name="Content Placeholder 2"/>
          <p:cNvSpPr>
            <a:spLocks noGrp="1"/>
          </p:cNvSpPr>
          <p:nvPr>
            <p:ph idx="1"/>
          </p:nvPr>
        </p:nvSpPr>
        <p:spPr/>
        <p:txBody>
          <a:bodyPr/>
          <a:lstStyle/>
          <a:p>
            <a:r>
              <a:rPr lang="en-US" dirty="0" smtClean="0"/>
              <a:t>Create a generic Google Doc. Write 4-5 sentences about why you became an educator.</a:t>
            </a:r>
          </a:p>
          <a:p>
            <a:r>
              <a:rPr lang="en-US" dirty="0" smtClean="0"/>
              <a:t>Share it with a person sitting next to you, give them “comment only” permissions.</a:t>
            </a:r>
          </a:p>
          <a:p>
            <a:r>
              <a:rPr lang="en-US" dirty="0" smtClean="0"/>
              <a:t>When you receive a shared document, make at least three comments for the owner.</a:t>
            </a:r>
            <a:endParaRPr lang="en-US" dirty="0"/>
          </a:p>
        </p:txBody>
      </p:sp>
    </p:spTree>
    <p:extLst>
      <p:ext uri="{BB962C8B-B14F-4D97-AF65-F5344CB8AC3E}">
        <p14:creationId xmlns:p14="http://schemas.microsoft.com/office/powerpoint/2010/main" val="3110410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sz="4100" b="1" dirty="0" smtClean="0"/>
              <a:t>Recording for Feedback</a:t>
            </a:r>
            <a:endParaRPr lang="en-US" sz="4100" b="1" dirty="0"/>
          </a:p>
        </p:txBody>
      </p:sp>
      <p:sp>
        <p:nvSpPr>
          <p:cNvPr id="3" name="Content Placeholder 2"/>
          <p:cNvSpPr>
            <a:spLocks noGrp="1"/>
          </p:cNvSpPr>
          <p:nvPr>
            <p:ph idx="1"/>
          </p:nvPr>
        </p:nvSpPr>
        <p:spPr>
          <a:xfrm>
            <a:off x="228600" y="1828803"/>
            <a:ext cx="5181600" cy="3962397"/>
          </a:xfrm>
        </p:spPr>
        <p:txBody>
          <a:bodyPr/>
          <a:lstStyle/>
          <a:p>
            <a:r>
              <a:rPr lang="en-US" b="1" dirty="0"/>
              <a:t>Explain </a:t>
            </a:r>
            <a:r>
              <a:rPr lang="en-US" b="1" dirty="0" smtClean="0"/>
              <a:t>Everything </a:t>
            </a:r>
            <a:r>
              <a:rPr lang="en-US" dirty="0" smtClean="0"/>
              <a:t>($2.99) or </a:t>
            </a:r>
            <a:r>
              <a:rPr lang="en-US" b="1" dirty="0" err="1" smtClean="0"/>
              <a:t>Educreation</a:t>
            </a:r>
            <a:r>
              <a:rPr lang="en-US" dirty="0"/>
              <a:t> </a:t>
            </a:r>
            <a:r>
              <a:rPr lang="en-US" dirty="0" smtClean="0"/>
              <a:t>(free) allow </a:t>
            </a:r>
            <a:r>
              <a:rPr lang="en-US" dirty="0"/>
              <a:t>students to write on a document, video, voice record, and save work that can be directly uploaded to a Google Drive, Dropbox, or </a:t>
            </a:r>
            <a:r>
              <a:rPr lang="en-US" dirty="0" smtClean="0"/>
              <a:t>YouTube</a:t>
            </a:r>
            <a:r>
              <a:rPr lang="en-US" dirty="0"/>
              <a:t>. </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28813"/>
            <a:ext cx="381952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409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sz="4000" dirty="0" smtClean="0"/>
              <a:t>Division Example Using Explain Everything</a:t>
            </a:r>
            <a:endParaRPr lang="en-US" sz="4000" dirty="0"/>
          </a:p>
        </p:txBody>
      </p:sp>
      <p:pic>
        <p:nvPicPr>
          <p:cNvPr id="4" name="Division Explain Everything 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0" y="1524000"/>
            <a:ext cx="5943600" cy="4457700"/>
          </a:xfrm>
        </p:spPr>
      </p:pic>
    </p:spTree>
    <p:extLst>
      <p:ext uri="{BB962C8B-B14F-4D97-AF65-F5344CB8AC3E}">
        <p14:creationId xmlns:p14="http://schemas.microsoft.com/office/powerpoint/2010/main" val="17320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81000"/>
            <a:ext cx="8229600" cy="1096962"/>
          </a:xfrm>
        </p:spPr>
        <p:txBody>
          <a:bodyPr/>
          <a:lstStyle/>
          <a:p>
            <a:r>
              <a:rPr lang="en-US" altLang="en-US" b="1" dirty="0" smtClean="0"/>
              <a:t>Blogging in the Classroom</a:t>
            </a:r>
          </a:p>
        </p:txBody>
      </p:sp>
      <p:sp>
        <p:nvSpPr>
          <p:cNvPr id="92163" name="Content Placeholder 2"/>
          <p:cNvSpPr>
            <a:spLocks noGrp="1"/>
          </p:cNvSpPr>
          <p:nvPr>
            <p:ph idx="1"/>
          </p:nvPr>
        </p:nvSpPr>
        <p:spPr>
          <a:xfrm>
            <a:off x="381000" y="1295400"/>
            <a:ext cx="8534400" cy="4800600"/>
          </a:xfrm>
        </p:spPr>
        <p:txBody>
          <a:bodyPr/>
          <a:lstStyle/>
          <a:p>
            <a:pPr algn="just"/>
            <a:r>
              <a:rPr lang="en-US" altLang="en-US" sz="2900" dirty="0" smtClean="0">
                <a:solidFill>
                  <a:schemeClr val="tx1"/>
                </a:solidFill>
              </a:rPr>
              <a:t>Blogs are revolutionizing the classroom by allowing 24/7 creation and reflection for students. Once posted on a blog, users to easily add and edit content</a:t>
            </a:r>
            <a:r>
              <a:rPr lang="en-US" altLang="en-US" sz="2900" dirty="0" smtClean="0"/>
              <a:t>.</a:t>
            </a:r>
          </a:p>
          <a:p>
            <a:pPr algn="just"/>
            <a:r>
              <a:rPr lang="en-US" altLang="en-US" sz="2900" dirty="0"/>
              <a:t>The comment feature on blogs is a bit different </a:t>
            </a:r>
            <a:r>
              <a:rPr lang="en-US" altLang="en-US" sz="2900" dirty="0" smtClean="0"/>
              <a:t>since </a:t>
            </a:r>
            <a:r>
              <a:rPr lang="en-US" altLang="en-US" sz="2900" dirty="0"/>
              <a:t>those comments reside only at the bottom of the </a:t>
            </a:r>
            <a:r>
              <a:rPr lang="en-US" altLang="en-US" sz="2900" dirty="0" smtClean="0"/>
              <a:t>individual posts. </a:t>
            </a:r>
            <a:r>
              <a:rPr lang="en-US" altLang="en-US" sz="2900" dirty="0"/>
              <a:t>However, teachers can make reflective blogging part of the learning process, and then use the comment feature to help clarify student thinking, plan next steps and ask for more details</a:t>
            </a:r>
            <a:r>
              <a:rPr lang="en-US" altLang="en-US" sz="2900" dirty="0" smtClean="0"/>
              <a:t>.</a:t>
            </a:r>
            <a:endParaRPr lang="en-US" altLang="en-US" sz="2900" dirty="0" smtClean="0">
              <a:solidFill>
                <a:schemeClr val="tx1"/>
              </a:solidFill>
            </a:endParaRPr>
          </a:p>
        </p:txBody>
      </p:sp>
      <p:sp>
        <p:nvSpPr>
          <p:cNvPr id="92164" name="Date Placeholder 3"/>
          <p:cNvSpPr>
            <a:spLocks noGrp="1"/>
          </p:cNvSpPr>
          <p:nvPr>
            <p:ph type="dt" sz="quarter" idx="4294967295"/>
          </p:nvPr>
        </p:nvSpPr>
        <p:spPr>
          <a:xfrm>
            <a:off x="0" y="6613525"/>
            <a:ext cx="2133600"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eaLnBrk="1" hangingPunct="1">
              <a:spcBef>
                <a:spcPct val="0"/>
              </a:spcBef>
              <a:buClrTx/>
              <a:buFontTx/>
              <a:buNone/>
            </a:pPr>
            <a:fld id="{4B5B9A02-B9EB-4BA3-A613-D66FA92AEC16}" type="datetime1">
              <a:rPr lang="en-US" altLang="en-US" sz="1200" smtClean="0"/>
              <a:pPr eaLnBrk="1" hangingPunct="1">
                <a:spcBef>
                  <a:spcPct val="0"/>
                </a:spcBef>
                <a:buClrTx/>
                <a:buFontTx/>
                <a:buNone/>
              </a:pPr>
              <a:t>8/22/2017</a:t>
            </a:fld>
            <a:endParaRPr lang="en-US" altLang="en-US" sz="1200" smtClean="0"/>
          </a:p>
        </p:txBody>
      </p:sp>
    </p:spTree>
    <p:extLst>
      <p:ext uri="{BB962C8B-B14F-4D97-AF65-F5344CB8AC3E}">
        <p14:creationId xmlns:p14="http://schemas.microsoft.com/office/powerpoint/2010/main" val="28169918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Let’s Post!</a:t>
            </a:r>
            <a:endParaRPr lang="en-US" b="1" dirty="0"/>
          </a:p>
        </p:txBody>
      </p:sp>
      <p:sp>
        <p:nvSpPr>
          <p:cNvPr id="3" name="Content Placeholder 2"/>
          <p:cNvSpPr>
            <a:spLocks noGrp="1"/>
          </p:cNvSpPr>
          <p:nvPr>
            <p:ph idx="1"/>
          </p:nvPr>
        </p:nvSpPr>
        <p:spPr/>
        <p:txBody>
          <a:bodyPr/>
          <a:lstStyle/>
          <a:p>
            <a:r>
              <a:rPr lang="en-US" dirty="0" smtClean="0"/>
              <a:t>Navigate </a:t>
            </a:r>
            <a:r>
              <a:rPr lang="en-US" dirty="0"/>
              <a:t>to </a:t>
            </a:r>
            <a:r>
              <a:rPr lang="en-US" u="sng" dirty="0" smtClean="0">
                <a:solidFill>
                  <a:srgbClr val="0000FF"/>
                </a:solidFill>
                <a:hlinkClick r:id="rId3" action="ppaction://hlinkfile"/>
              </a:rPr>
              <a:t>southeastrpdc.</a:t>
            </a:r>
            <a:r>
              <a:rPr lang="en-US" dirty="0" smtClean="0">
                <a:hlinkClick r:id="rId3" action="ppaction://hlinkfile"/>
              </a:rPr>
              <a:t>blogspot.com/ </a:t>
            </a:r>
            <a:endParaRPr lang="en-US" dirty="0" smtClean="0"/>
          </a:p>
          <a:p>
            <a:r>
              <a:rPr lang="en-US" dirty="0" smtClean="0"/>
              <a:t>Answer the post titled “Rewrite” in 2-3 sentences.</a:t>
            </a:r>
          </a:p>
          <a:p>
            <a:r>
              <a:rPr lang="en-US" dirty="0" smtClean="0"/>
              <a:t>Comment on at least two other people’s answers.  </a:t>
            </a:r>
            <a:endParaRPr lang="en-US" dirty="0"/>
          </a:p>
        </p:txBody>
      </p:sp>
    </p:spTree>
    <p:extLst>
      <p:ext uri="{BB962C8B-B14F-4D97-AF65-F5344CB8AC3E}">
        <p14:creationId xmlns:p14="http://schemas.microsoft.com/office/powerpoint/2010/main" val="33966993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580507"/>
            <a:ext cx="7772400" cy="791095"/>
          </a:xfrm>
        </p:spPr>
        <p:txBody>
          <a:bodyPr/>
          <a:lstStyle/>
          <a:p>
            <a:pPr eaLnBrk="1" hangingPunct="1"/>
            <a:r>
              <a:rPr lang="en-US" sz="5400" b="1" dirty="0">
                <a:effectLst>
                  <a:outerShdw blurRad="38100" dist="38100" dir="2700000" algn="tl">
                    <a:srgbClr val="000000">
                      <a:alpha val="43137"/>
                    </a:srgbClr>
                  </a:outerShdw>
                </a:effectLst>
              </a:rPr>
              <a:t>Acknowledgements</a:t>
            </a:r>
          </a:p>
        </p:txBody>
      </p:sp>
      <p:sp>
        <p:nvSpPr>
          <p:cNvPr id="5123" name="Subtitle 2"/>
          <p:cNvSpPr>
            <a:spLocks noGrp="1"/>
          </p:cNvSpPr>
          <p:nvPr>
            <p:ph type="subTitle" idx="1"/>
          </p:nvPr>
        </p:nvSpPr>
        <p:spPr>
          <a:xfrm>
            <a:off x="304800" y="1464734"/>
            <a:ext cx="8534400" cy="1143000"/>
          </a:xfrm>
        </p:spPr>
        <p:txBody>
          <a:bodyPr/>
          <a:lstStyle/>
          <a:p>
            <a:pPr algn="l" eaLnBrk="1" hangingPunct="1"/>
            <a:r>
              <a:rPr lang="en-US" sz="1400" dirty="0"/>
              <a:t>Using Technology to Support Collaborative Work was rolled-out for use by Regional Professional Development Center (RPDC) Consultants in September </a:t>
            </a:r>
            <a:r>
              <a:rPr lang="en-US" sz="1400" dirty="0" smtClean="0"/>
              <a:t>2015.  The collection </a:t>
            </a:r>
            <a:r>
              <a:rPr lang="en-US" sz="1400" dirty="0"/>
              <a:t>of learning </a:t>
            </a:r>
            <a:r>
              <a:rPr lang="en-US" sz="1400" dirty="0" smtClean="0"/>
              <a:t>packages and infographics </a:t>
            </a:r>
            <a:r>
              <a:rPr lang="en-US" sz="1400" dirty="0"/>
              <a:t>was developed through efforts funded by the Missouri State Personnel Development Grant (SPDG).  </a:t>
            </a:r>
            <a:r>
              <a:rPr lang="en-US" sz="1400" dirty="0" smtClean="0"/>
              <a:t>The </a:t>
            </a:r>
            <a:r>
              <a:rPr lang="en-US" sz="1400" dirty="0"/>
              <a:t>following individuals/groups are thanked immensely for their hard work in developing this package:</a:t>
            </a:r>
          </a:p>
          <a:p>
            <a:pPr algn="l" eaLnBrk="1" hangingPunct="1"/>
            <a:endParaRPr lang="en-US" sz="1400" dirty="0"/>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0255" y="260467"/>
            <a:ext cx="895890" cy="64008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bwMode="auto">
          <a:xfrm>
            <a:off x="186267" y="2599272"/>
            <a:ext cx="8719878" cy="3361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2"/>
              </a:buClr>
              <a:buFont typeface="Wingdings" pitchFamily="2" charset="2"/>
              <a:buNone/>
              <a:defRPr sz="3200" kern="1200">
                <a:solidFill>
                  <a:schemeClr val="bg1"/>
                </a:solidFill>
                <a:latin typeface="Tw Cen MT" pitchFamily="34" charset="0"/>
                <a:ea typeface="+mn-ea"/>
                <a:cs typeface="+mn-cs"/>
              </a:defRPr>
            </a:lvl1pPr>
            <a:lvl2pPr marL="457200" indent="0" algn="ctr" rtl="0" eaLnBrk="0" fontAlgn="base" hangingPunct="0">
              <a:spcBef>
                <a:spcPct val="20000"/>
              </a:spcBef>
              <a:spcAft>
                <a:spcPct val="0"/>
              </a:spcAft>
              <a:buClr>
                <a:schemeClr val="accent2"/>
              </a:buClr>
              <a:buFont typeface="Wingdings" pitchFamily="2" charset="2"/>
              <a:buNone/>
              <a:defRPr sz="2800" kern="1200">
                <a:solidFill>
                  <a:schemeClr val="tx1">
                    <a:tint val="75000"/>
                  </a:schemeClr>
                </a:solidFill>
                <a:latin typeface="Tw Cen MT" pitchFamily="34" charset="0"/>
                <a:ea typeface="+mn-ea"/>
                <a:cs typeface="+mn-cs"/>
              </a:defRPr>
            </a:lvl2pPr>
            <a:lvl3pPr marL="914400" indent="0" algn="ctr" rtl="0" eaLnBrk="0" fontAlgn="base" hangingPunct="0">
              <a:spcBef>
                <a:spcPct val="20000"/>
              </a:spcBef>
              <a:spcAft>
                <a:spcPct val="0"/>
              </a:spcAft>
              <a:buClr>
                <a:schemeClr val="accent2"/>
              </a:buClr>
              <a:buFont typeface="Wingdings" pitchFamily="2" charset="2"/>
              <a:buNone/>
              <a:defRPr sz="2400" kern="1200">
                <a:solidFill>
                  <a:schemeClr val="tx1">
                    <a:tint val="75000"/>
                  </a:schemeClr>
                </a:solidFill>
                <a:latin typeface="Tw Cen MT" pitchFamily="34" charset="0"/>
                <a:ea typeface="+mn-ea"/>
                <a:cs typeface="+mn-cs"/>
              </a:defRPr>
            </a:lvl3pPr>
            <a:lvl4pPr marL="1371600" indent="0" algn="ctr" rtl="0" eaLnBrk="0" fontAlgn="base" hangingPunct="0">
              <a:spcBef>
                <a:spcPct val="20000"/>
              </a:spcBef>
              <a:spcAft>
                <a:spcPct val="0"/>
              </a:spcAft>
              <a:buClr>
                <a:schemeClr val="accent2"/>
              </a:buClr>
              <a:buFont typeface="Wingdings" pitchFamily="2" charset="2"/>
              <a:buNone/>
              <a:defRPr sz="2000" kern="1200">
                <a:solidFill>
                  <a:schemeClr val="tx1">
                    <a:tint val="75000"/>
                  </a:schemeClr>
                </a:solidFill>
                <a:latin typeface="Tw Cen MT" pitchFamily="34" charset="0"/>
                <a:ea typeface="+mn-ea"/>
                <a:cs typeface="+mn-cs"/>
              </a:defRPr>
            </a:lvl4pPr>
            <a:lvl5pPr marL="1828800" indent="0" algn="ctr" rtl="0" eaLnBrk="0" fontAlgn="base" hangingPunct="0">
              <a:spcBef>
                <a:spcPct val="20000"/>
              </a:spcBef>
              <a:spcAft>
                <a:spcPct val="0"/>
              </a:spcAft>
              <a:buClr>
                <a:schemeClr val="accent2"/>
              </a:buClr>
              <a:buFont typeface="Wingdings" pitchFamily="2" charset="2"/>
              <a:buNone/>
              <a:defRPr sz="2000" kern="1200">
                <a:solidFill>
                  <a:schemeClr val="tx1">
                    <a:tint val="75000"/>
                  </a:schemeClr>
                </a:solidFill>
                <a:latin typeface="Tw Cen M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57600" indent="-3657600" algn="l" eaLnBrk="1" hangingPunct="1">
              <a:spcAft>
                <a:spcPts val="300"/>
              </a:spcAft>
              <a:buClr>
                <a:schemeClr val="bg1"/>
              </a:buClr>
            </a:pPr>
            <a:r>
              <a:rPr lang="en-US" sz="1800" dirty="0" smtClean="0">
                <a:solidFill>
                  <a:prstClr val="white"/>
                </a:solidFill>
              </a:rPr>
              <a:t>Content Development Expertise  	Stephanie Kuper, Southeast RPDC</a:t>
            </a:r>
          </a:p>
          <a:p>
            <a:pPr marL="3657600" indent="-3657600" algn="l" eaLnBrk="1" hangingPunct="1">
              <a:spcAft>
                <a:spcPts val="300"/>
              </a:spcAft>
              <a:buClr>
                <a:schemeClr val="bg1"/>
              </a:buClr>
            </a:pPr>
            <a:endParaRPr lang="en-US" sz="1800" dirty="0" smtClean="0">
              <a:solidFill>
                <a:prstClr val="white"/>
              </a:solidFill>
            </a:endParaRPr>
          </a:p>
          <a:p>
            <a:pPr algn="l" eaLnBrk="1" hangingPunct="1">
              <a:buClr>
                <a:schemeClr val="bg1"/>
              </a:buClr>
            </a:pPr>
            <a:r>
              <a:rPr lang="en-US" sz="1800" dirty="0">
                <a:solidFill>
                  <a:prstClr val="white"/>
                </a:solidFill>
              </a:rPr>
              <a:t>Content Development </a:t>
            </a:r>
            <a:r>
              <a:rPr lang="en-US" sz="1800" dirty="0" smtClean="0">
                <a:solidFill>
                  <a:prstClr val="white"/>
                </a:solidFill>
              </a:rPr>
              <a:t>Support 	</a:t>
            </a:r>
            <a:r>
              <a:rPr lang="en-US" sz="1800" dirty="0">
                <a:solidFill>
                  <a:prstClr val="white"/>
                </a:solidFill>
              </a:rPr>
              <a:t>UMKC Institute for Human </a:t>
            </a:r>
            <a:r>
              <a:rPr lang="en-US" sz="1800" dirty="0" smtClean="0">
                <a:solidFill>
                  <a:prstClr val="white"/>
                </a:solidFill>
              </a:rPr>
              <a:t>Development:</a:t>
            </a:r>
          </a:p>
          <a:p>
            <a:pPr marL="4343400" algn="l" eaLnBrk="1" hangingPunct="1">
              <a:buClr>
                <a:schemeClr val="bg1"/>
              </a:buClr>
            </a:pPr>
            <a:r>
              <a:rPr lang="en-US" sz="1800" dirty="0" smtClean="0">
                <a:solidFill>
                  <a:prstClr val="white"/>
                </a:solidFill>
              </a:rPr>
              <a:t>Carla Williams</a:t>
            </a:r>
          </a:p>
          <a:p>
            <a:pPr marL="4343400" algn="l" eaLnBrk="1" hangingPunct="1">
              <a:buClr>
                <a:schemeClr val="bg1"/>
              </a:buClr>
            </a:pPr>
            <a:r>
              <a:rPr lang="en-US" sz="1800" dirty="0" smtClean="0">
                <a:solidFill>
                  <a:prstClr val="white"/>
                </a:solidFill>
              </a:rPr>
              <a:t>Ronda Jenson</a:t>
            </a:r>
          </a:p>
          <a:p>
            <a:pPr marL="4343400" algn="l" eaLnBrk="1" hangingPunct="1">
              <a:buClr>
                <a:schemeClr val="bg1"/>
              </a:buClr>
            </a:pPr>
            <a:r>
              <a:rPr lang="en-US" sz="1800" dirty="0" smtClean="0">
                <a:solidFill>
                  <a:prstClr val="white"/>
                </a:solidFill>
              </a:rPr>
              <a:t>Stefanie Lindsay</a:t>
            </a:r>
          </a:p>
          <a:p>
            <a:pPr marL="3657600" algn="l" eaLnBrk="1" hangingPunct="1">
              <a:spcAft>
                <a:spcPts val="300"/>
              </a:spcAft>
              <a:buClr>
                <a:schemeClr val="bg1"/>
              </a:buClr>
            </a:pPr>
            <a:r>
              <a:rPr lang="en-US" sz="1800" dirty="0" smtClean="0">
                <a:solidFill>
                  <a:prstClr val="white"/>
                </a:solidFill>
              </a:rPr>
              <a:t>SPDG Management Team</a:t>
            </a:r>
          </a:p>
          <a:p>
            <a:pPr algn="l" eaLnBrk="1" hangingPunct="1">
              <a:buClr>
                <a:schemeClr val="bg1"/>
              </a:buClr>
            </a:pPr>
            <a:r>
              <a:rPr lang="en-US" sz="1800" dirty="0" smtClean="0">
                <a:solidFill>
                  <a:prstClr val="white"/>
                </a:solidFill>
              </a:rPr>
              <a:t>Artwork			</a:t>
            </a:r>
            <a:r>
              <a:rPr lang="en-US" sz="1800" dirty="0">
                <a:solidFill>
                  <a:prstClr val="white"/>
                </a:solidFill>
              </a:rPr>
              <a:t>	UMKC Institute for Human </a:t>
            </a:r>
            <a:r>
              <a:rPr lang="en-US" sz="1800" dirty="0" smtClean="0">
                <a:solidFill>
                  <a:prstClr val="white"/>
                </a:solidFill>
              </a:rPr>
              <a:t>Development:</a:t>
            </a:r>
          </a:p>
          <a:p>
            <a:pPr marL="4343400" algn="l" eaLnBrk="1" hangingPunct="1">
              <a:buClr>
                <a:schemeClr val="bg1"/>
              </a:buClr>
            </a:pPr>
            <a:r>
              <a:rPr lang="en-US" sz="1800" dirty="0" smtClean="0">
                <a:solidFill>
                  <a:prstClr val="white"/>
                </a:solidFill>
              </a:rPr>
              <a:t>Jodi Arnold</a:t>
            </a:r>
          </a:p>
          <a:p>
            <a:pPr algn="l" eaLnBrk="1" hangingPunct="1">
              <a:buClr>
                <a:schemeClr val="bg1"/>
              </a:buClr>
            </a:pPr>
            <a:r>
              <a:rPr lang="en-US" sz="2000" dirty="0" smtClean="0">
                <a:solidFill>
                  <a:prstClr val="white"/>
                </a:solidFill>
              </a:rPr>
              <a:t>				</a:t>
            </a:r>
            <a:endParaRPr lang="en-US" sz="2000" dirty="0">
              <a:solidFill>
                <a:prstClr val="white"/>
              </a:solidFill>
            </a:endParaRPr>
          </a:p>
        </p:txBody>
      </p:sp>
      <p:cxnSp>
        <p:nvCxnSpPr>
          <p:cNvPr id="3" name="Straight Connector 2"/>
          <p:cNvCxnSpPr/>
          <p:nvPr/>
        </p:nvCxnSpPr>
        <p:spPr>
          <a:xfrm flipV="1">
            <a:off x="304800" y="3079451"/>
            <a:ext cx="7907867" cy="8466"/>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04800" y="4629336"/>
            <a:ext cx="7907867" cy="8466"/>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8841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Screencasts to provide feedback</a:t>
            </a:r>
            <a:endParaRPr lang="en-US"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3910" y="1447800"/>
            <a:ext cx="5430090" cy="437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6200" y="1600200"/>
            <a:ext cx="3810000" cy="3962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Screencast-o-</a:t>
            </a:r>
            <a:r>
              <a:rPr lang="en-US" sz="2800" dirty="0" err="1" smtClean="0"/>
              <a:t>Matic</a:t>
            </a:r>
            <a:r>
              <a:rPr lang="en-US" sz="2800" dirty="0" smtClean="0"/>
              <a:t> allows teachers to record feedback while looking at a student’s work and then send the recording directly to students.</a:t>
            </a:r>
          </a:p>
          <a:p>
            <a:pPr marL="0" indent="0">
              <a:buNone/>
            </a:pPr>
            <a:endParaRPr lang="en-US" sz="2800" dirty="0" smtClean="0"/>
          </a:p>
          <a:p>
            <a:pPr marL="0" indent="0">
              <a:buNone/>
            </a:pPr>
            <a:r>
              <a:rPr lang="en-US" sz="2800" dirty="0" smtClean="0"/>
              <a:t>It’s more than just comments, it is also your voice!</a:t>
            </a:r>
            <a:endParaRPr lang="en-US" sz="2800" dirty="0"/>
          </a:p>
        </p:txBody>
      </p:sp>
    </p:spTree>
    <p:extLst>
      <p:ext uri="{BB962C8B-B14F-4D97-AF65-F5344CB8AC3E}">
        <p14:creationId xmlns:p14="http://schemas.microsoft.com/office/powerpoint/2010/main" val="23902957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Create your own screencast</a:t>
            </a:r>
            <a:endParaRPr lang="en-US" b="1" dirty="0"/>
          </a:p>
        </p:txBody>
      </p:sp>
      <p:sp>
        <p:nvSpPr>
          <p:cNvPr id="3" name="Content Placeholder 2"/>
          <p:cNvSpPr>
            <a:spLocks noGrp="1"/>
          </p:cNvSpPr>
          <p:nvPr>
            <p:ph idx="1"/>
          </p:nvPr>
        </p:nvSpPr>
        <p:spPr>
          <a:xfrm>
            <a:off x="457200" y="1447801"/>
            <a:ext cx="8534400" cy="4343400"/>
          </a:xfrm>
        </p:spPr>
        <p:txBody>
          <a:bodyPr/>
          <a:lstStyle/>
          <a:p>
            <a:r>
              <a:rPr lang="en-US" sz="2600" dirty="0" smtClean="0"/>
              <a:t>Open a document or website that you want to give feedback on.</a:t>
            </a:r>
          </a:p>
          <a:p>
            <a:r>
              <a:rPr lang="en-US" sz="2600" dirty="0" smtClean="0"/>
              <a:t>Open a second tab and go </a:t>
            </a:r>
            <a:r>
              <a:rPr lang="en-US" sz="2600" dirty="0"/>
              <a:t>to </a:t>
            </a:r>
            <a:r>
              <a:rPr lang="en-US" sz="2600" dirty="0">
                <a:hlinkClick r:id="rId3"/>
              </a:rPr>
              <a:t>http://www.screencast-o-matic.com</a:t>
            </a:r>
            <a:r>
              <a:rPr lang="en-US" sz="2600" dirty="0" smtClean="0">
                <a:hlinkClick r:id="rId3"/>
              </a:rPr>
              <a:t>/</a:t>
            </a:r>
            <a:r>
              <a:rPr lang="en-US" sz="2600" dirty="0" smtClean="0"/>
              <a:t> </a:t>
            </a:r>
          </a:p>
          <a:p>
            <a:r>
              <a:rPr lang="en-US" sz="2600" dirty="0" smtClean="0"/>
              <a:t>Click “Start Recording”- You may have to enable the plug-in to work, and click run.</a:t>
            </a:r>
          </a:p>
          <a:p>
            <a:r>
              <a:rPr lang="en-US" sz="2600" dirty="0" smtClean="0"/>
              <a:t>Once the recording box appears, click back on the document/website, when you are ready click the red record button. </a:t>
            </a:r>
          </a:p>
          <a:p>
            <a:r>
              <a:rPr lang="en-US" sz="2600" dirty="0" smtClean="0"/>
              <a:t>When you are finished, click done to preview and select how to save your recording. </a:t>
            </a:r>
            <a:endParaRPr lang="en-US" sz="2600" dirty="0"/>
          </a:p>
        </p:txBody>
      </p:sp>
    </p:spTree>
    <p:extLst>
      <p:ext uri="{BB962C8B-B14F-4D97-AF65-F5344CB8AC3E}">
        <p14:creationId xmlns:p14="http://schemas.microsoft.com/office/powerpoint/2010/main" val="3386344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Technology</a:t>
            </a:r>
            <a:endParaRPr lang="en-US" b="1" dirty="0"/>
          </a:p>
        </p:txBody>
      </p:sp>
      <p:sp>
        <p:nvSpPr>
          <p:cNvPr id="3" name="Content Placeholder 2"/>
          <p:cNvSpPr>
            <a:spLocks noGrp="1"/>
          </p:cNvSpPr>
          <p:nvPr>
            <p:ph idx="1"/>
          </p:nvPr>
        </p:nvSpPr>
        <p:spPr>
          <a:xfrm>
            <a:off x="152400" y="1371600"/>
            <a:ext cx="8839200" cy="3962397"/>
          </a:xfrm>
        </p:spPr>
        <p:txBody>
          <a:bodyPr/>
          <a:lstStyle/>
          <a:p>
            <a:r>
              <a:rPr lang="en-US" dirty="0" smtClean="0"/>
              <a:t>On Your Own:</a:t>
            </a:r>
          </a:p>
          <a:p>
            <a:pPr lvl="1"/>
            <a:r>
              <a:rPr lang="en-US" sz="3200" dirty="0" smtClean="0"/>
              <a:t>Take a few moments to think of how you can use these applications for Feedback. </a:t>
            </a:r>
          </a:p>
          <a:p>
            <a:pPr lvl="1"/>
            <a:r>
              <a:rPr lang="en-US" sz="3200" dirty="0" smtClean="0"/>
              <a:t>What will need to be tailored for your classroom?</a:t>
            </a:r>
          </a:p>
          <a:p>
            <a:pPr lvl="1"/>
            <a:r>
              <a:rPr lang="en-US" sz="3200" dirty="0" smtClean="0"/>
              <a:t>What differentiation is needed for SWD?</a:t>
            </a:r>
          </a:p>
          <a:p>
            <a:pPr lvl="1"/>
            <a:r>
              <a:rPr lang="en-US" sz="3200" dirty="0" smtClean="0"/>
              <a:t>How will the applications be assessed?</a:t>
            </a:r>
          </a:p>
        </p:txBody>
      </p:sp>
    </p:spTree>
    <p:extLst>
      <p:ext uri="{BB962C8B-B14F-4D97-AF65-F5344CB8AC3E}">
        <p14:creationId xmlns:p14="http://schemas.microsoft.com/office/powerpoint/2010/main" val="34428129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sz="5400" b="1" dirty="0" smtClean="0">
                <a:effectLst>
                  <a:outerShdw blurRad="38100" dist="38100" dir="2700000" algn="tl">
                    <a:srgbClr val="000000">
                      <a:alpha val="43137"/>
                    </a:srgbClr>
                  </a:outerShdw>
                </a:effectLst>
              </a:rPr>
              <a:t>Reciprocal Teaching</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type="subTitle" idx="1"/>
          </p:nvPr>
        </p:nvSpPr>
        <p:spPr>
          <a:xfrm>
            <a:off x="228600" y="2133600"/>
            <a:ext cx="8686800" cy="3657600"/>
          </a:xfrm>
        </p:spPr>
        <p:txBody>
          <a:bodyPr>
            <a:noAutofit/>
          </a:bodyPr>
          <a:lstStyle/>
          <a:p>
            <a:pPr marL="0" indent="0">
              <a:buNone/>
            </a:pPr>
            <a:r>
              <a:rPr lang="en-US" sz="4000" dirty="0" smtClean="0"/>
              <a:t>Reciprocal Teaching is an effective teaching/learning practice and is defined as students </a:t>
            </a:r>
            <a:r>
              <a:rPr lang="en-US" sz="4000" b="1" dirty="0" smtClean="0"/>
              <a:t>summarizing, questioning, clarifying, and predicting</a:t>
            </a:r>
            <a:r>
              <a:rPr lang="en-US" sz="4000" dirty="0" smtClean="0"/>
              <a:t>; they </a:t>
            </a:r>
            <a:r>
              <a:rPr lang="en-US" sz="4000" b="1" dirty="0" smtClean="0"/>
              <a:t>take turns being the teacher.</a:t>
            </a:r>
            <a:endParaRPr lang="en-US" sz="4000" b="1" dirty="0"/>
          </a:p>
        </p:txBody>
      </p:sp>
    </p:spTree>
    <p:extLst>
      <p:ext uri="{BB962C8B-B14F-4D97-AF65-F5344CB8AC3E}">
        <p14:creationId xmlns:p14="http://schemas.microsoft.com/office/powerpoint/2010/main" val="9361352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Notes about Rec. Teach Chunk</a:t>
            </a:r>
            <a:endParaRPr lang="en-US" b="1" dirty="0"/>
          </a:p>
        </p:txBody>
      </p:sp>
      <p:sp>
        <p:nvSpPr>
          <p:cNvPr id="3" name="Content Placeholder 2"/>
          <p:cNvSpPr>
            <a:spLocks noGrp="1"/>
          </p:cNvSpPr>
          <p:nvPr>
            <p:ph idx="1"/>
          </p:nvPr>
        </p:nvSpPr>
        <p:spPr>
          <a:xfrm>
            <a:off x="381000" y="1828803"/>
            <a:ext cx="8305800" cy="3428997"/>
          </a:xfrm>
        </p:spPr>
        <p:txBody>
          <a:bodyPr/>
          <a:lstStyle/>
          <a:p>
            <a:pPr lvl="1"/>
            <a:r>
              <a:rPr lang="en-US" sz="3000" dirty="0"/>
              <a:t>This chunk should take approximately </a:t>
            </a:r>
            <a:r>
              <a:rPr lang="en-US" sz="3000" dirty="0" smtClean="0"/>
              <a:t>&lt;1 </a:t>
            </a:r>
            <a:r>
              <a:rPr lang="en-US" sz="3000" dirty="0"/>
              <a:t>hour (depending on how much time participants are allowed to create their own blogs.)</a:t>
            </a:r>
          </a:p>
          <a:p>
            <a:pPr lvl="1"/>
            <a:r>
              <a:rPr lang="en-US" sz="3000" dirty="0"/>
              <a:t>Before delivering this chunk, check with schools and/or presentation location to ensure that Blogger will be available for participants to use.</a:t>
            </a:r>
          </a:p>
          <a:p>
            <a:pPr lvl="1"/>
            <a:r>
              <a:rPr lang="en-US" sz="3000" dirty="0"/>
              <a:t>Presenter should have adequate knowledge of </a:t>
            </a:r>
            <a:r>
              <a:rPr lang="en-US" sz="3000" dirty="0" err="1" smtClean="0"/>
              <a:t>Blogspot</a:t>
            </a:r>
            <a:r>
              <a:rPr lang="en-US" sz="3000" dirty="0" smtClean="0"/>
              <a:t>/Blogger, Explain Everything, and Actively Learn.</a:t>
            </a:r>
            <a:endParaRPr lang="en-US" sz="3000" dirty="0"/>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156729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Reciprocal Teaching</a:t>
            </a:r>
            <a:endParaRPr lang="en-US" b="1" dirty="0"/>
          </a:p>
        </p:txBody>
      </p:sp>
      <p:sp>
        <p:nvSpPr>
          <p:cNvPr id="3" name="Content Placeholder 2"/>
          <p:cNvSpPr>
            <a:spLocks noGrp="1"/>
          </p:cNvSpPr>
          <p:nvPr>
            <p:ph idx="1"/>
          </p:nvPr>
        </p:nvSpPr>
        <p:spPr>
          <a:xfrm>
            <a:off x="381000" y="1828803"/>
            <a:ext cx="8305800" cy="1066797"/>
          </a:xfrm>
        </p:spPr>
        <p:txBody>
          <a:bodyPr/>
          <a:lstStyle/>
          <a:p>
            <a:pPr algn="ctr"/>
            <a:r>
              <a:rPr lang="en-US" sz="3600" dirty="0" smtClean="0"/>
              <a:t>Operating around the principles of:</a:t>
            </a:r>
          </a:p>
          <a:p>
            <a:pPr marL="457200" lvl="1" indent="0">
              <a:buNone/>
            </a:pPr>
            <a:endParaRPr lang="en-US" dirty="0"/>
          </a:p>
        </p:txBody>
      </p:sp>
      <p:sp>
        <p:nvSpPr>
          <p:cNvPr id="4" name="Content Placeholder 2"/>
          <p:cNvSpPr txBox="1">
            <a:spLocks/>
          </p:cNvSpPr>
          <p:nvPr/>
        </p:nvSpPr>
        <p:spPr bwMode="auto">
          <a:xfrm>
            <a:off x="2743200" y="2895600"/>
            <a:ext cx="4354286"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3200" dirty="0" smtClean="0"/>
              <a:t>Predicting</a:t>
            </a:r>
          </a:p>
          <a:p>
            <a:pPr lvl="1"/>
            <a:r>
              <a:rPr lang="en-US" sz="3200" dirty="0" smtClean="0"/>
              <a:t>Questioning</a:t>
            </a:r>
          </a:p>
          <a:p>
            <a:pPr lvl="1"/>
            <a:r>
              <a:rPr lang="en-US" sz="3200" dirty="0" smtClean="0"/>
              <a:t>Clarifying</a:t>
            </a:r>
          </a:p>
          <a:p>
            <a:pPr lvl="1"/>
            <a:r>
              <a:rPr lang="en-US" sz="3200" dirty="0" smtClean="0"/>
              <a:t>Summarizing</a:t>
            </a:r>
          </a:p>
          <a:p>
            <a:pPr marL="457200" lvl="1" indent="0">
              <a:buFont typeface="Wingdings" pitchFamily="2" charset="2"/>
              <a:buNone/>
            </a:pPr>
            <a:endParaRPr lang="en-US" dirty="0"/>
          </a:p>
        </p:txBody>
      </p:sp>
    </p:spTree>
    <p:extLst>
      <p:ext uri="{BB962C8B-B14F-4D97-AF65-F5344CB8AC3E}">
        <p14:creationId xmlns:p14="http://schemas.microsoft.com/office/powerpoint/2010/main" val="10056547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EdPuzzle</a:t>
            </a:r>
            <a:r>
              <a:rPr lang="en-US" b="1" dirty="0" smtClean="0"/>
              <a:t> </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91862"/>
            <a:ext cx="6086417"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1752600"/>
            <a:ext cx="2667000" cy="3733800"/>
          </a:xfrm>
        </p:spPr>
        <p:txBody>
          <a:bodyPr/>
          <a:lstStyle/>
          <a:p>
            <a:pPr marL="457200" lvl="1" indent="0" algn="ctr">
              <a:buNone/>
            </a:pPr>
            <a:r>
              <a:rPr lang="en-US" dirty="0"/>
              <a:t>Take </a:t>
            </a:r>
            <a:r>
              <a:rPr lang="en-US" dirty="0" smtClean="0"/>
              <a:t>existing </a:t>
            </a:r>
            <a:r>
              <a:rPr lang="en-US" dirty="0"/>
              <a:t>videos from </a:t>
            </a:r>
            <a:r>
              <a:rPr lang="en-US" dirty="0" smtClean="0"/>
              <a:t>the internet Enable </a:t>
            </a:r>
            <a:r>
              <a:rPr lang="en-US" dirty="0"/>
              <a:t>self-paced learning with </a:t>
            </a:r>
            <a:r>
              <a:rPr lang="en-US" dirty="0" smtClean="0"/>
              <a:t>questions </a:t>
            </a:r>
            <a:r>
              <a:rPr lang="en-US" dirty="0"/>
              <a:t>along the video.</a:t>
            </a:r>
          </a:p>
        </p:txBody>
      </p:sp>
    </p:spTree>
    <p:extLst>
      <p:ext uri="{BB962C8B-B14F-4D97-AF65-F5344CB8AC3E}">
        <p14:creationId xmlns:p14="http://schemas.microsoft.com/office/powerpoint/2010/main" val="30749970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81000"/>
            <a:ext cx="8229600" cy="1096962"/>
          </a:xfrm>
        </p:spPr>
        <p:txBody>
          <a:bodyPr/>
          <a:lstStyle/>
          <a:p>
            <a:r>
              <a:rPr lang="en-US" altLang="en-US" b="1" dirty="0" smtClean="0"/>
              <a:t>Blogging in the Classroom</a:t>
            </a:r>
          </a:p>
        </p:txBody>
      </p:sp>
      <p:sp>
        <p:nvSpPr>
          <p:cNvPr id="92163" name="Content Placeholder 2"/>
          <p:cNvSpPr>
            <a:spLocks noGrp="1"/>
          </p:cNvSpPr>
          <p:nvPr>
            <p:ph idx="1"/>
          </p:nvPr>
        </p:nvSpPr>
        <p:spPr>
          <a:xfrm>
            <a:off x="381000" y="1295400"/>
            <a:ext cx="8534400" cy="4800600"/>
          </a:xfrm>
        </p:spPr>
        <p:txBody>
          <a:bodyPr/>
          <a:lstStyle/>
          <a:p>
            <a:pPr algn="just"/>
            <a:r>
              <a:rPr lang="en-US" altLang="en-US" sz="2900" dirty="0" smtClean="0">
                <a:solidFill>
                  <a:schemeClr val="tx1"/>
                </a:solidFill>
              </a:rPr>
              <a:t>Blogs are revolutionizing the classroom by allowing 24/7 creation and reflection for students. Once posted on a blog, users to easily add and edit content</a:t>
            </a:r>
            <a:r>
              <a:rPr lang="en-US" altLang="en-US" sz="2900" dirty="0" smtClean="0"/>
              <a:t>.</a:t>
            </a:r>
          </a:p>
          <a:p>
            <a:pPr algn="just"/>
            <a:r>
              <a:rPr lang="en-US" altLang="en-US" sz="2900" dirty="0"/>
              <a:t>The comment feature on blogs is a bit different </a:t>
            </a:r>
            <a:r>
              <a:rPr lang="en-US" altLang="en-US" sz="2900" dirty="0" smtClean="0"/>
              <a:t>since </a:t>
            </a:r>
            <a:r>
              <a:rPr lang="en-US" altLang="en-US" sz="2900" dirty="0"/>
              <a:t>those comments reside only at the bottom of the </a:t>
            </a:r>
            <a:r>
              <a:rPr lang="en-US" altLang="en-US" sz="2900" dirty="0" smtClean="0"/>
              <a:t>individual posts. </a:t>
            </a:r>
            <a:r>
              <a:rPr lang="en-US" altLang="en-US" sz="2900" dirty="0"/>
              <a:t>However, teachers can make reflective blogging part of the learning process, and then use the comment feature to help clarify student thinking, plan next steps and ask for more details</a:t>
            </a:r>
            <a:r>
              <a:rPr lang="en-US" altLang="en-US" sz="2900" dirty="0" smtClean="0"/>
              <a:t>.</a:t>
            </a:r>
            <a:endParaRPr lang="en-US" altLang="en-US" sz="2900" dirty="0" smtClean="0">
              <a:solidFill>
                <a:schemeClr val="tx1"/>
              </a:solidFill>
            </a:endParaRPr>
          </a:p>
        </p:txBody>
      </p:sp>
      <p:sp>
        <p:nvSpPr>
          <p:cNvPr id="92164" name="Date Placeholder 3"/>
          <p:cNvSpPr>
            <a:spLocks noGrp="1"/>
          </p:cNvSpPr>
          <p:nvPr>
            <p:ph type="dt" sz="quarter" idx="4294967295"/>
          </p:nvPr>
        </p:nvSpPr>
        <p:spPr>
          <a:xfrm>
            <a:off x="0" y="6613525"/>
            <a:ext cx="2133600"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eaLnBrk="1" hangingPunct="1">
              <a:spcBef>
                <a:spcPct val="0"/>
              </a:spcBef>
              <a:buClrTx/>
              <a:buFontTx/>
              <a:buNone/>
            </a:pPr>
            <a:fld id="{4B5B9A02-B9EB-4BA3-A613-D66FA92AEC16}" type="datetime1">
              <a:rPr lang="en-US" altLang="en-US" sz="1200" smtClean="0"/>
              <a:pPr eaLnBrk="1" hangingPunct="1">
                <a:spcBef>
                  <a:spcPct val="0"/>
                </a:spcBef>
                <a:buClrTx/>
                <a:buFontTx/>
                <a:buNone/>
              </a:pPr>
              <a:t>8/22/2017</a:t>
            </a:fld>
            <a:endParaRPr lang="en-US" altLang="en-US" sz="1200" smtClean="0"/>
          </a:p>
        </p:txBody>
      </p:sp>
    </p:spTree>
    <p:extLst>
      <p:ext uri="{BB962C8B-B14F-4D97-AF65-F5344CB8AC3E}">
        <p14:creationId xmlns:p14="http://schemas.microsoft.com/office/powerpoint/2010/main" val="33052782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t>Let’s Practice!</a:t>
            </a:r>
            <a:endParaRPr lang="en-US" b="1" dirty="0"/>
          </a:p>
        </p:txBody>
      </p:sp>
      <p:sp>
        <p:nvSpPr>
          <p:cNvPr id="3" name="Content Placeholder 2"/>
          <p:cNvSpPr>
            <a:spLocks noGrp="1"/>
          </p:cNvSpPr>
          <p:nvPr>
            <p:ph idx="1"/>
          </p:nvPr>
        </p:nvSpPr>
        <p:spPr>
          <a:xfrm>
            <a:off x="152400" y="1219201"/>
            <a:ext cx="8839200" cy="2209800"/>
          </a:xfrm>
        </p:spPr>
        <p:txBody>
          <a:bodyPr/>
          <a:lstStyle/>
          <a:p>
            <a:r>
              <a:rPr lang="en-US" sz="3000" dirty="0" smtClean="0"/>
              <a:t>Independently read the article by Drew Hendricks: </a:t>
            </a:r>
          </a:p>
          <a:p>
            <a:r>
              <a:rPr lang="en-US" sz="3000" dirty="0" smtClean="0"/>
              <a:t>Navigate </a:t>
            </a:r>
            <a:r>
              <a:rPr lang="en-US" sz="3000" dirty="0"/>
              <a:t>to </a:t>
            </a:r>
            <a:r>
              <a:rPr lang="en-US" sz="3000" dirty="0" smtClean="0">
                <a:hlinkClick r:id="rId3"/>
              </a:rPr>
              <a:t>southeastrpdc.blogspot.com/</a:t>
            </a:r>
            <a:r>
              <a:rPr lang="en-US" sz="3000" dirty="0" smtClean="0"/>
              <a:t> </a:t>
            </a:r>
          </a:p>
          <a:p>
            <a:r>
              <a:rPr lang="en-US" sz="3000" dirty="0" smtClean="0"/>
              <a:t>Click on the post titled “Reciprocal Teaching”.</a:t>
            </a:r>
          </a:p>
          <a:p>
            <a:r>
              <a:rPr lang="en-US" sz="3000" dirty="0" smtClean="0"/>
              <a:t>Complete three </a:t>
            </a:r>
            <a:r>
              <a:rPr lang="en-US" sz="3000" dirty="0"/>
              <a:t>separate posts</a:t>
            </a:r>
            <a:r>
              <a:rPr lang="en-US" sz="3000" dirty="0" smtClean="0"/>
              <a:t>:</a:t>
            </a:r>
            <a:endParaRPr lang="en-US" sz="3000" dirty="0"/>
          </a:p>
        </p:txBody>
      </p:sp>
      <p:sp>
        <p:nvSpPr>
          <p:cNvPr id="4" name="Content Placeholder 2"/>
          <p:cNvSpPr txBox="1">
            <a:spLocks/>
          </p:cNvSpPr>
          <p:nvPr/>
        </p:nvSpPr>
        <p:spPr bwMode="auto">
          <a:xfrm>
            <a:off x="838200" y="3352800"/>
            <a:ext cx="8153400" cy="3429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400" dirty="0" smtClean="0"/>
              <a:t>1</a:t>
            </a:r>
            <a:r>
              <a:rPr lang="en-US" dirty="0" smtClean="0"/>
              <a:t>. </a:t>
            </a:r>
            <a:r>
              <a:rPr lang="en-US" sz="2400" dirty="0" smtClean="0"/>
              <a:t>Summarize your assigned section of the article.</a:t>
            </a:r>
          </a:p>
          <a:p>
            <a:pPr marL="0" indent="0">
              <a:buFont typeface="Wingdings" pitchFamily="2" charset="2"/>
              <a:buNone/>
            </a:pPr>
            <a:r>
              <a:rPr lang="en-US" sz="2400" dirty="0" smtClean="0"/>
              <a:t>2. Ask two questions to clarify your thoughts about the article.</a:t>
            </a:r>
          </a:p>
          <a:p>
            <a:pPr marL="0" indent="0">
              <a:buFont typeface="Wingdings" pitchFamily="2" charset="2"/>
              <a:buNone/>
            </a:pPr>
            <a:r>
              <a:rPr lang="en-US" sz="2400" dirty="0" smtClean="0"/>
              <a:t>3. The article ends saying: "With a supportive community and teachers who are willing to be trained and embrace technology in their classes, students of every age are sure to benefit from the many tools and skills technology can offer." Make a prediction about the future of education or the future of our country. </a:t>
            </a:r>
            <a:endParaRPr lang="en-US" sz="2400" dirty="0"/>
          </a:p>
        </p:txBody>
      </p:sp>
    </p:spTree>
    <p:extLst>
      <p:ext uri="{BB962C8B-B14F-4D97-AF65-F5344CB8AC3E}">
        <p14:creationId xmlns:p14="http://schemas.microsoft.com/office/powerpoint/2010/main" val="14680091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1663"/>
            <a:ext cx="8991600" cy="1096962"/>
          </a:xfrm>
        </p:spPr>
        <p:txBody>
          <a:bodyPr/>
          <a:lstStyle/>
          <a:p>
            <a:r>
              <a:rPr lang="en-US" sz="3600" b="1" dirty="0"/>
              <a:t>Blogs provide a very effective way to implement the strategy of reciprocal teaching.</a:t>
            </a:r>
          </a:p>
        </p:txBody>
      </p:sp>
      <p:sp>
        <p:nvSpPr>
          <p:cNvPr id="3" name="Content Placeholder 2"/>
          <p:cNvSpPr>
            <a:spLocks noGrp="1"/>
          </p:cNvSpPr>
          <p:nvPr>
            <p:ph idx="1"/>
          </p:nvPr>
        </p:nvSpPr>
        <p:spPr>
          <a:xfrm>
            <a:off x="228600" y="1752600"/>
            <a:ext cx="8686800" cy="3962397"/>
          </a:xfrm>
        </p:spPr>
        <p:txBody>
          <a:bodyPr/>
          <a:lstStyle/>
          <a:p>
            <a:r>
              <a:rPr lang="en-US" dirty="0" smtClean="0"/>
              <a:t>Students </a:t>
            </a:r>
            <a:r>
              <a:rPr lang="en-US" i="1" u="sng" dirty="0" smtClean="0"/>
              <a:t>summarize</a:t>
            </a:r>
            <a:r>
              <a:rPr lang="en-US" dirty="0" smtClean="0"/>
              <a:t> information from the text. </a:t>
            </a:r>
          </a:p>
          <a:p>
            <a:r>
              <a:rPr lang="en-US" dirty="0" smtClean="0"/>
              <a:t>Students ask </a:t>
            </a:r>
            <a:r>
              <a:rPr lang="en-US" dirty="0"/>
              <a:t>the class </a:t>
            </a:r>
            <a:r>
              <a:rPr lang="en-US" i="1" u="sng" dirty="0"/>
              <a:t>questions</a:t>
            </a:r>
            <a:r>
              <a:rPr lang="en-US" dirty="0"/>
              <a:t> in order to </a:t>
            </a:r>
            <a:r>
              <a:rPr lang="en-US" dirty="0" smtClean="0"/>
              <a:t>highlight important </a:t>
            </a:r>
            <a:r>
              <a:rPr lang="en-US" dirty="0"/>
              <a:t>sections of the text. </a:t>
            </a:r>
            <a:endParaRPr lang="en-US" dirty="0" smtClean="0"/>
          </a:p>
          <a:p>
            <a:r>
              <a:rPr lang="en-US" dirty="0" smtClean="0"/>
              <a:t>Students ask </a:t>
            </a:r>
            <a:r>
              <a:rPr lang="en-US" dirty="0"/>
              <a:t>classmates to </a:t>
            </a:r>
            <a:r>
              <a:rPr lang="en-US" i="1" u="sng" dirty="0" smtClean="0"/>
              <a:t>clarify</a:t>
            </a:r>
            <a:r>
              <a:rPr lang="en-US" dirty="0" smtClean="0"/>
              <a:t> confusing </a:t>
            </a:r>
            <a:r>
              <a:rPr lang="en-US" dirty="0"/>
              <a:t>information. </a:t>
            </a:r>
            <a:endParaRPr lang="en-US" dirty="0" smtClean="0"/>
          </a:p>
          <a:p>
            <a:r>
              <a:rPr lang="en-US" dirty="0" smtClean="0"/>
              <a:t>Students make </a:t>
            </a:r>
            <a:r>
              <a:rPr lang="en-US" i="1" u="sng" dirty="0" smtClean="0"/>
              <a:t>predictions</a:t>
            </a:r>
            <a:r>
              <a:rPr lang="en-US" dirty="0" smtClean="0"/>
              <a:t> </a:t>
            </a:r>
            <a:r>
              <a:rPr lang="en-US" dirty="0"/>
              <a:t>about what </a:t>
            </a:r>
            <a:r>
              <a:rPr lang="en-US" dirty="0" smtClean="0"/>
              <a:t>will follow </a:t>
            </a:r>
            <a:r>
              <a:rPr lang="en-US" dirty="0"/>
              <a:t>the passage they just read.</a:t>
            </a:r>
          </a:p>
        </p:txBody>
      </p:sp>
    </p:spTree>
    <p:extLst>
      <p:ext uri="{BB962C8B-B14F-4D97-AF65-F5344CB8AC3E}">
        <p14:creationId xmlns:p14="http://schemas.microsoft.com/office/powerpoint/2010/main" val="754315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0533"/>
            <a:ext cx="7772400" cy="1470025"/>
          </a:xfrm>
        </p:spPr>
        <p:txBody>
          <a:bodyPr/>
          <a:lstStyle/>
          <a:p>
            <a:r>
              <a:rPr lang="en-US" b="1" dirty="0" smtClean="0"/>
              <a:t>Pre Assessment</a:t>
            </a:r>
            <a:endParaRPr lang="en-US" b="1" dirty="0"/>
          </a:p>
        </p:txBody>
      </p:sp>
      <p:sp>
        <p:nvSpPr>
          <p:cNvPr id="3" name="Subtitle 2"/>
          <p:cNvSpPr>
            <a:spLocks noGrp="1"/>
          </p:cNvSpPr>
          <p:nvPr>
            <p:ph type="subTitle" idx="1"/>
          </p:nvPr>
        </p:nvSpPr>
        <p:spPr>
          <a:xfrm>
            <a:off x="1028700" y="2514600"/>
            <a:ext cx="6972300" cy="2455448"/>
          </a:xfrm>
        </p:spPr>
        <p:txBody>
          <a:bodyPr/>
          <a:lstStyle/>
          <a:p>
            <a:r>
              <a:rPr lang="en-US" sz="4000" dirty="0" smtClean="0"/>
              <a:t>Complete the Pre-Assessment at:</a:t>
            </a:r>
          </a:p>
          <a:p>
            <a:r>
              <a:rPr lang="en-US" sz="4400" b="1" dirty="0">
                <a:solidFill>
                  <a:schemeClr val="bg1">
                    <a:lumMod val="95000"/>
                  </a:schemeClr>
                </a:solidFill>
              </a:rPr>
              <a:t>https://</a:t>
            </a:r>
            <a:r>
              <a:rPr lang="en-US" sz="4400" b="1" dirty="0" smtClean="0">
                <a:solidFill>
                  <a:schemeClr val="bg1">
                    <a:lumMod val="95000"/>
                  </a:schemeClr>
                </a:solidFill>
              </a:rPr>
              <a:t>goo.gl/FBJOAd </a:t>
            </a:r>
            <a:endParaRPr lang="en-US" sz="4400" b="1" dirty="0">
              <a:solidFill>
                <a:schemeClr val="bg1">
                  <a:lumMod val="9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114800"/>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3450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sz="4100" b="1" dirty="0" smtClean="0"/>
              <a:t>Recording thought process &amp; role-playing</a:t>
            </a:r>
            <a:endParaRPr lang="en-US" sz="4100" b="1" dirty="0"/>
          </a:p>
        </p:txBody>
      </p:sp>
      <p:sp>
        <p:nvSpPr>
          <p:cNvPr id="3" name="Content Placeholder 2"/>
          <p:cNvSpPr>
            <a:spLocks noGrp="1"/>
          </p:cNvSpPr>
          <p:nvPr>
            <p:ph idx="1"/>
          </p:nvPr>
        </p:nvSpPr>
        <p:spPr>
          <a:xfrm>
            <a:off x="228600" y="1828803"/>
            <a:ext cx="5029200" cy="3962397"/>
          </a:xfrm>
        </p:spPr>
        <p:txBody>
          <a:bodyPr/>
          <a:lstStyle/>
          <a:p>
            <a:r>
              <a:rPr lang="en-US" b="1" dirty="0"/>
              <a:t>Explain </a:t>
            </a:r>
            <a:r>
              <a:rPr lang="en-US" b="1" dirty="0" smtClean="0"/>
              <a:t>Everything </a:t>
            </a:r>
            <a:r>
              <a:rPr lang="en-US" dirty="0" smtClean="0"/>
              <a:t>($2.99) or </a:t>
            </a:r>
            <a:r>
              <a:rPr lang="en-US" b="1" dirty="0" err="1" smtClean="0"/>
              <a:t>Educreation</a:t>
            </a:r>
            <a:r>
              <a:rPr lang="en-US" dirty="0"/>
              <a:t> </a:t>
            </a:r>
            <a:r>
              <a:rPr lang="en-US" dirty="0" smtClean="0"/>
              <a:t>(free) allow </a:t>
            </a:r>
            <a:r>
              <a:rPr lang="en-US" dirty="0"/>
              <a:t>students to write on a document, video, voice record, and save work that can be directly uploaded to a Google Drive, Dropbox, or </a:t>
            </a:r>
            <a:r>
              <a:rPr lang="en-US" dirty="0" smtClean="0"/>
              <a:t>YouTube</a:t>
            </a:r>
            <a:r>
              <a:rPr lang="en-US" dirty="0"/>
              <a:t>. </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28813"/>
            <a:ext cx="381952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4045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sz="4000" dirty="0" smtClean="0"/>
              <a:t>Division Example Using Explain Everything</a:t>
            </a:r>
            <a:endParaRPr lang="en-US" sz="4000" dirty="0"/>
          </a:p>
        </p:txBody>
      </p:sp>
      <p:pic>
        <p:nvPicPr>
          <p:cNvPr id="4" name="Division Explain Everything 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0" y="1524000"/>
            <a:ext cx="5943600" cy="4457700"/>
          </a:xfrm>
        </p:spPr>
      </p:pic>
    </p:spTree>
    <p:extLst>
      <p:ext uri="{BB962C8B-B14F-4D97-AF65-F5344CB8AC3E}">
        <p14:creationId xmlns:p14="http://schemas.microsoft.com/office/powerpoint/2010/main" val="2259644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629" y="609600"/>
            <a:ext cx="8843171"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4181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Actively Learn</a:t>
            </a:r>
            <a:endParaRPr lang="en-US" b="1" dirty="0"/>
          </a:p>
        </p:txBody>
      </p:sp>
      <p:sp>
        <p:nvSpPr>
          <p:cNvPr id="3" name="Content Placeholder 2"/>
          <p:cNvSpPr>
            <a:spLocks noGrp="1"/>
          </p:cNvSpPr>
          <p:nvPr>
            <p:ph idx="1"/>
          </p:nvPr>
        </p:nvSpPr>
        <p:spPr>
          <a:xfrm>
            <a:off x="-152400" y="1600200"/>
            <a:ext cx="3200400" cy="3733800"/>
          </a:xfrm>
        </p:spPr>
        <p:txBody>
          <a:bodyPr/>
          <a:lstStyle/>
          <a:p>
            <a:pPr marL="0" indent="0" algn="ctr">
              <a:buNone/>
            </a:pPr>
            <a:r>
              <a:rPr lang="en-US" dirty="0" smtClean="0"/>
              <a:t>Actively Learn Basic allows teachers to use pre-loaded texts or import their own texts and embed questions or reflections in the texts.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0"/>
            <a:ext cx="62484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77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Using Technology</a:t>
            </a:r>
            <a:endParaRPr lang="en-US" b="1" dirty="0"/>
          </a:p>
        </p:txBody>
      </p:sp>
      <p:sp>
        <p:nvSpPr>
          <p:cNvPr id="3" name="Content Placeholder 2"/>
          <p:cNvSpPr>
            <a:spLocks noGrp="1"/>
          </p:cNvSpPr>
          <p:nvPr>
            <p:ph idx="1"/>
          </p:nvPr>
        </p:nvSpPr>
        <p:spPr>
          <a:xfrm>
            <a:off x="152400" y="1371600"/>
            <a:ext cx="8839200" cy="3962397"/>
          </a:xfrm>
        </p:spPr>
        <p:txBody>
          <a:bodyPr/>
          <a:lstStyle/>
          <a:p>
            <a:r>
              <a:rPr lang="en-US" dirty="0" smtClean="0"/>
              <a:t>On Your Own:</a:t>
            </a:r>
          </a:p>
          <a:p>
            <a:pPr lvl="1"/>
            <a:r>
              <a:rPr lang="en-US" sz="3200" dirty="0" smtClean="0"/>
              <a:t>Take a few moments to think of how you can use these applications for Reciprocal Teaching. </a:t>
            </a:r>
          </a:p>
          <a:p>
            <a:pPr lvl="1"/>
            <a:r>
              <a:rPr lang="en-US" sz="3200" dirty="0" smtClean="0"/>
              <a:t>What will need to be tailored for your classroom?</a:t>
            </a:r>
          </a:p>
          <a:p>
            <a:pPr lvl="1"/>
            <a:r>
              <a:rPr lang="en-US" sz="3200" dirty="0" smtClean="0"/>
              <a:t>What differentiation is needed for SWD?</a:t>
            </a:r>
          </a:p>
          <a:p>
            <a:pPr lvl="1"/>
            <a:r>
              <a:rPr lang="en-US" sz="3200" dirty="0" smtClean="0"/>
              <a:t>How will the applications be assessed?</a:t>
            </a:r>
          </a:p>
        </p:txBody>
      </p:sp>
    </p:spTree>
    <p:extLst>
      <p:ext uri="{BB962C8B-B14F-4D97-AF65-F5344CB8AC3E}">
        <p14:creationId xmlns:p14="http://schemas.microsoft.com/office/powerpoint/2010/main" val="37054518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b="1" dirty="0"/>
              <a:t>Using Technology with Spaced vs. Massed Practice</a:t>
            </a:r>
          </a:p>
        </p:txBody>
      </p:sp>
      <p:sp>
        <p:nvSpPr>
          <p:cNvPr id="3" name="Subtitle 2"/>
          <p:cNvSpPr>
            <a:spLocks noGrp="1"/>
          </p:cNvSpPr>
          <p:nvPr>
            <p:ph type="subTitle" idx="1"/>
          </p:nvPr>
        </p:nvSpPr>
        <p:spPr>
          <a:xfrm>
            <a:off x="381000" y="2514600"/>
            <a:ext cx="8534400" cy="2455448"/>
          </a:xfrm>
        </p:spPr>
        <p:txBody>
          <a:bodyPr/>
          <a:lstStyle/>
          <a:p>
            <a:r>
              <a:rPr lang="en-US" dirty="0"/>
              <a:t>According to </a:t>
            </a:r>
            <a:r>
              <a:rPr lang="en-US" dirty="0" err="1"/>
              <a:t>Marzano</a:t>
            </a:r>
            <a:r>
              <a:rPr lang="en-US" dirty="0"/>
              <a:t>, students need about 24 practice sessions with a skill in order to achieve 80% proficiency- need quick feedback to insure errors do not slip in!</a:t>
            </a:r>
          </a:p>
          <a:p>
            <a:endParaRPr lang="en-US" dirty="0"/>
          </a:p>
          <a:p>
            <a:r>
              <a:rPr lang="en-US" dirty="0"/>
              <a:t>What does this mean for technology?</a:t>
            </a:r>
          </a:p>
          <a:p>
            <a:endParaRPr lang="en-US" dirty="0"/>
          </a:p>
        </p:txBody>
      </p:sp>
    </p:spTree>
    <p:extLst>
      <p:ext uri="{BB962C8B-B14F-4D97-AF65-F5344CB8AC3E}">
        <p14:creationId xmlns:p14="http://schemas.microsoft.com/office/powerpoint/2010/main" val="26274898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t>Notes about </a:t>
            </a:r>
            <a:r>
              <a:rPr lang="en-US" b="1" dirty="0" err="1" smtClean="0"/>
              <a:t>SvM</a:t>
            </a:r>
            <a:r>
              <a:rPr lang="en-US" b="1" dirty="0" smtClean="0"/>
              <a:t> Chunk</a:t>
            </a:r>
            <a:endParaRPr lang="en-US" b="1" dirty="0"/>
          </a:p>
        </p:txBody>
      </p:sp>
      <p:sp>
        <p:nvSpPr>
          <p:cNvPr id="3" name="Content Placeholder 2"/>
          <p:cNvSpPr>
            <a:spLocks noGrp="1"/>
          </p:cNvSpPr>
          <p:nvPr>
            <p:ph idx="1"/>
          </p:nvPr>
        </p:nvSpPr>
        <p:spPr>
          <a:xfrm>
            <a:off x="228600" y="1295400"/>
            <a:ext cx="8686800" cy="4038600"/>
          </a:xfrm>
        </p:spPr>
        <p:txBody>
          <a:bodyPr/>
          <a:lstStyle/>
          <a:p>
            <a:r>
              <a:rPr lang="en-US" sz="3000" dirty="0"/>
              <a:t>This chunk should take approximately 1-2 hours (depending on how much time participants are allowed to explore the specified websites)</a:t>
            </a:r>
          </a:p>
          <a:p>
            <a:r>
              <a:rPr lang="en-US" sz="3000" dirty="0"/>
              <a:t>Before delivering this chunk, check with schools and/or presentation location to ensure that YouTube will be available for presenter and participants to use.</a:t>
            </a:r>
          </a:p>
          <a:p>
            <a:r>
              <a:rPr lang="en-US" sz="3000" dirty="0"/>
              <a:t>Presenter should have </a:t>
            </a:r>
            <a:r>
              <a:rPr lang="en-US" sz="3000" dirty="0" smtClean="0"/>
              <a:t>knowledge </a:t>
            </a:r>
            <a:r>
              <a:rPr lang="en-US" sz="3000" dirty="0"/>
              <a:t>of </a:t>
            </a:r>
            <a:r>
              <a:rPr lang="en-US" sz="3000" dirty="0" err="1" smtClean="0"/>
              <a:t>Kahoot</a:t>
            </a:r>
            <a:r>
              <a:rPr lang="en-US" sz="3000" dirty="0" smtClean="0"/>
              <a:t>, </a:t>
            </a:r>
            <a:r>
              <a:rPr lang="en-US" sz="3000" dirty="0" err="1" smtClean="0"/>
              <a:t>Socrative</a:t>
            </a:r>
            <a:r>
              <a:rPr lang="en-US" sz="3000" dirty="0" smtClean="0"/>
              <a:t>, </a:t>
            </a:r>
            <a:r>
              <a:rPr lang="en-US" sz="3000" dirty="0" err="1" smtClean="0"/>
              <a:t>EdPuzzle</a:t>
            </a:r>
            <a:r>
              <a:rPr lang="en-US" sz="3000" dirty="0" smtClean="0"/>
              <a:t>, Actively Learn, and YouTube.</a:t>
            </a:r>
            <a:endParaRPr lang="en-US" sz="3000" dirty="0"/>
          </a:p>
        </p:txBody>
      </p:sp>
      <p:sp>
        <p:nvSpPr>
          <p:cNvPr id="4" name="TextBox 3"/>
          <p:cNvSpPr txBox="1"/>
          <p:nvPr/>
        </p:nvSpPr>
        <p:spPr>
          <a:xfrm>
            <a:off x="4800600" y="6248400"/>
            <a:ext cx="3886200" cy="461665"/>
          </a:xfrm>
          <a:prstGeom prst="rect">
            <a:avLst/>
          </a:prstGeom>
          <a:noFill/>
        </p:spPr>
        <p:txBody>
          <a:bodyPr wrap="square" rtlCol="0">
            <a:spAutoFit/>
          </a:bodyPr>
          <a:lstStyle/>
          <a:p>
            <a:pPr algn="r"/>
            <a:r>
              <a:rPr lang="en-US" sz="2400" b="1" dirty="0" smtClean="0">
                <a:solidFill>
                  <a:srgbClr val="FF0000"/>
                </a:solidFill>
              </a:rPr>
              <a:t>HIDDEN SLIDE</a:t>
            </a:r>
            <a:endParaRPr lang="en-US" sz="2400" b="1" dirty="0">
              <a:solidFill>
                <a:srgbClr val="FF0000"/>
              </a:solidFill>
            </a:endParaRPr>
          </a:p>
        </p:txBody>
      </p:sp>
    </p:spTree>
    <p:extLst>
      <p:ext uri="{BB962C8B-B14F-4D97-AF65-F5344CB8AC3E}">
        <p14:creationId xmlns:p14="http://schemas.microsoft.com/office/powerpoint/2010/main" val="99531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t>Khan Academy</a:t>
            </a:r>
            <a:endParaRPr lang="en-US" b="1" dirty="0"/>
          </a:p>
        </p:txBody>
      </p:sp>
      <p:sp>
        <p:nvSpPr>
          <p:cNvPr id="3" name="Content Placeholder 2"/>
          <p:cNvSpPr>
            <a:spLocks noGrp="1"/>
          </p:cNvSpPr>
          <p:nvPr>
            <p:ph idx="1"/>
          </p:nvPr>
        </p:nvSpPr>
        <p:spPr>
          <a:xfrm>
            <a:off x="228600" y="1295400"/>
            <a:ext cx="8686800" cy="4038600"/>
          </a:xfrm>
        </p:spPr>
        <p:txBody>
          <a:bodyPr/>
          <a:lstStyle/>
          <a:p>
            <a:r>
              <a:rPr lang="en-US" sz="3000" dirty="0"/>
              <a:t>With over 2,400 videos covering K–12 math, </a:t>
            </a:r>
            <a:r>
              <a:rPr lang="en-US" sz="3000" dirty="0" smtClean="0"/>
              <a:t>biology, chemistry</a:t>
            </a:r>
            <a:r>
              <a:rPr lang="en-US" sz="3000" dirty="0"/>
              <a:t>, and physics, and even </a:t>
            </a:r>
            <a:r>
              <a:rPr lang="en-US" sz="3000" dirty="0" smtClean="0"/>
              <a:t>finance </a:t>
            </a:r>
            <a:r>
              <a:rPr lang="en-US" sz="3000" dirty="0"/>
              <a:t>and history, it is easily the </a:t>
            </a:r>
            <a:r>
              <a:rPr lang="en-US" sz="3000" dirty="0" smtClean="0"/>
              <a:t>most exhaustive </a:t>
            </a:r>
            <a:r>
              <a:rPr lang="en-US" sz="3000" dirty="0"/>
              <a:t>free collection of instruction on the Internet. </a:t>
            </a:r>
            <a:endParaRPr lang="en-US" sz="3000" dirty="0" smtClean="0"/>
          </a:p>
          <a:p>
            <a:r>
              <a:rPr lang="en-US" sz="3000" dirty="0" smtClean="0"/>
              <a:t>Content </a:t>
            </a:r>
            <a:r>
              <a:rPr lang="en-US" sz="3000" dirty="0"/>
              <a:t>is </a:t>
            </a:r>
            <a:r>
              <a:rPr lang="en-US" sz="3000" dirty="0" smtClean="0"/>
              <a:t>presented in 10- </a:t>
            </a:r>
            <a:r>
              <a:rPr lang="en-US" sz="3000" dirty="0"/>
              <a:t>to 20-minute </a:t>
            </a:r>
            <a:r>
              <a:rPr lang="en-US" sz="3000" dirty="0" smtClean="0"/>
              <a:t>chunks. </a:t>
            </a:r>
            <a:r>
              <a:rPr lang="en-US" sz="3000" dirty="0"/>
              <a:t>In addition, the conversational style of the videos </a:t>
            </a:r>
            <a:r>
              <a:rPr lang="en-US" sz="3000" dirty="0" smtClean="0"/>
              <a:t>is the opposite of </a:t>
            </a:r>
            <a:r>
              <a:rPr lang="en-US" sz="3000" dirty="0"/>
              <a:t>what people traditionally associate with math and </a:t>
            </a:r>
            <a:r>
              <a:rPr lang="en-US" sz="3000" dirty="0" smtClean="0"/>
              <a:t>science instruction</a:t>
            </a:r>
            <a:r>
              <a:rPr lang="en-US" sz="3000" dirty="0"/>
              <a:t>. There is even a teacher dashboard that allows the teacher </a:t>
            </a:r>
            <a:r>
              <a:rPr lang="en-US" sz="3000" dirty="0" smtClean="0"/>
              <a:t>to track </a:t>
            </a:r>
            <a:r>
              <a:rPr lang="en-US" sz="3000" dirty="0"/>
              <a:t>how students are </a:t>
            </a:r>
            <a:r>
              <a:rPr lang="en-US" sz="3000" dirty="0" smtClean="0"/>
              <a:t>doing.</a:t>
            </a:r>
          </a:p>
        </p:txBody>
      </p:sp>
    </p:spTree>
    <p:extLst>
      <p:ext uri="{BB962C8B-B14F-4D97-AF65-F5344CB8AC3E}">
        <p14:creationId xmlns:p14="http://schemas.microsoft.com/office/powerpoint/2010/main" val="6603319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BrainPop</a:t>
            </a:r>
            <a:endParaRPr lang="en-US" b="1" dirty="0"/>
          </a:p>
        </p:txBody>
      </p:sp>
      <p:sp>
        <p:nvSpPr>
          <p:cNvPr id="3" name="Content Placeholder 2"/>
          <p:cNvSpPr>
            <a:spLocks noGrp="1"/>
          </p:cNvSpPr>
          <p:nvPr>
            <p:ph idx="1"/>
          </p:nvPr>
        </p:nvSpPr>
        <p:spPr>
          <a:xfrm>
            <a:off x="457200" y="1600200"/>
            <a:ext cx="8229600" cy="3962397"/>
          </a:xfrm>
        </p:spPr>
        <p:txBody>
          <a:bodyPr/>
          <a:lstStyle/>
          <a:p>
            <a:r>
              <a:rPr lang="en-US" dirty="0" err="1"/>
              <a:t>BrainPOP</a:t>
            </a:r>
            <a:r>
              <a:rPr lang="en-US" dirty="0"/>
              <a:t> (www.brainpop.com) and </a:t>
            </a:r>
            <a:r>
              <a:rPr lang="en-US" dirty="0" err="1"/>
              <a:t>BrainPOP</a:t>
            </a:r>
            <a:r>
              <a:rPr lang="en-US" dirty="0"/>
              <a:t> Jr. (</a:t>
            </a:r>
            <a:r>
              <a:rPr lang="en-US" dirty="0" smtClean="0"/>
              <a:t>www.brainpopjr.com</a:t>
            </a:r>
            <a:r>
              <a:rPr lang="en-US" dirty="0"/>
              <a:t>) contain hundreds of short, </a:t>
            </a:r>
            <a:r>
              <a:rPr lang="en-US" dirty="0" smtClean="0"/>
              <a:t>flash-based </a:t>
            </a:r>
            <a:r>
              <a:rPr lang="en-US" dirty="0"/>
              <a:t>movies covering English, </a:t>
            </a:r>
            <a:r>
              <a:rPr lang="en-US" dirty="0" smtClean="0"/>
              <a:t>social studies</a:t>
            </a:r>
            <a:r>
              <a:rPr lang="en-US" dirty="0"/>
              <a:t>, mathematics, science, health, art, and technology. </a:t>
            </a:r>
            <a:endParaRPr lang="en-US" dirty="0" smtClean="0"/>
          </a:p>
          <a:p>
            <a:r>
              <a:rPr lang="en-US" dirty="0" smtClean="0"/>
              <a:t>Each </a:t>
            </a:r>
            <a:r>
              <a:rPr lang="en-US" dirty="0"/>
              <a:t>movie is </a:t>
            </a:r>
            <a:r>
              <a:rPr lang="en-US" dirty="0" smtClean="0"/>
              <a:t>followed by </a:t>
            </a:r>
            <a:r>
              <a:rPr lang="en-US" dirty="0"/>
              <a:t>a 10-question quiz that can be </a:t>
            </a:r>
            <a:r>
              <a:rPr lang="en-US" dirty="0" smtClean="0"/>
              <a:t>printed </a:t>
            </a:r>
            <a:r>
              <a:rPr lang="en-US" dirty="0"/>
              <a:t>or emailed to the </a:t>
            </a:r>
            <a:r>
              <a:rPr lang="en-US" dirty="0" smtClean="0"/>
              <a:t>teacher. Most </a:t>
            </a:r>
            <a:r>
              <a:rPr lang="en-US" dirty="0"/>
              <a:t>content is available in both English and Spanish. </a:t>
            </a:r>
          </a:p>
        </p:txBody>
      </p:sp>
    </p:spTree>
    <p:extLst>
      <p:ext uri="{BB962C8B-B14F-4D97-AF65-F5344CB8AC3E}">
        <p14:creationId xmlns:p14="http://schemas.microsoft.com/office/powerpoint/2010/main" val="12783866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Kahoot</a:t>
            </a:r>
            <a:r>
              <a:rPr lang="en-US" b="1" dirty="0" smtClean="0"/>
              <a:t>!</a:t>
            </a:r>
            <a:endParaRPr lang="en-US" b="1" dirty="0"/>
          </a:p>
        </p:txBody>
      </p:sp>
      <p:sp>
        <p:nvSpPr>
          <p:cNvPr id="3" name="Content Placeholder 2"/>
          <p:cNvSpPr>
            <a:spLocks noGrp="1"/>
          </p:cNvSpPr>
          <p:nvPr>
            <p:ph idx="1"/>
          </p:nvPr>
        </p:nvSpPr>
        <p:spPr>
          <a:xfrm>
            <a:off x="304800" y="1828803"/>
            <a:ext cx="3657290" cy="3962397"/>
          </a:xfrm>
        </p:spPr>
        <p:txBody>
          <a:bodyPr/>
          <a:lstStyle/>
          <a:p>
            <a:pPr marL="0" indent="0" algn="ctr">
              <a:buNone/>
            </a:pPr>
            <a:r>
              <a:rPr lang="en-US" dirty="0" smtClean="0"/>
              <a:t>Add videos and quizzes for students to take in a fun, interesting way!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090" y="1981200"/>
            <a:ext cx="4936490" cy="369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629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Notes about Introduction Section</a:t>
            </a:r>
            <a:endParaRPr lang="en-US" b="1" dirty="0"/>
          </a:p>
        </p:txBody>
      </p:sp>
      <p:sp>
        <p:nvSpPr>
          <p:cNvPr id="3" name="Content Placeholder 2"/>
          <p:cNvSpPr>
            <a:spLocks noGrp="1"/>
          </p:cNvSpPr>
          <p:nvPr>
            <p:ph idx="1"/>
          </p:nvPr>
        </p:nvSpPr>
        <p:spPr/>
        <p:txBody>
          <a:bodyPr/>
          <a:lstStyle/>
          <a:p>
            <a:r>
              <a:rPr lang="en-US" dirty="0"/>
              <a:t>This section includes the </a:t>
            </a:r>
            <a:r>
              <a:rPr lang="en-US" dirty="0" smtClean="0"/>
              <a:t>Norms and Outcomes. </a:t>
            </a:r>
            <a:endParaRPr lang="en-US" dirty="0"/>
          </a:p>
          <a:p>
            <a:r>
              <a:rPr lang="en-US" dirty="0"/>
              <a:t>This section, along with the </a:t>
            </a:r>
            <a:r>
              <a:rPr lang="en-US" dirty="0" smtClean="0"/>
              <a:t>implementation section </a:t>
            </a:r>
            <a:r>
              <a:rPr lang="en-US" dirty="0"/>
              <a:t>(slides </a:t>
            </a:r>
            <a:r>
              <a:rPr lang="en-US" dirty="0" smtClean="0"/>
              <a:t>100-end) </a:t>
            </a:r>
            <a:r>
              <a:rPr lang="en-US" dirty="0"/>
              <a:t>should be included with any of the other chunks presented. </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201304"/>
            <a:ext cx="3975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674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BlendSpace</a:t>
            </a:r>
            <a:r>
              <a:rPr lang="en-US" b="1" dirty="0" smtClean="0"/>
              <a:t> </a:t>
            </a:r>
            <a:endParaRPr lang="en-US" b="1" dirty="0"/>
          </a:p>
        </p:txBody>
      </p:sp>
      <p:sp>
        <p:nvSpPr>
          <p:cNvPr id="3" name="Content Placeholder 2"/>
          <p:cNvSpPr>
            <a:spLocks noGrp="1"/>
          </p:cNvSpPr>
          <p:nvPr>
            <p:ph idx="1"/>
          </p:nvPr>
        </p:nvSpPr>
        <p:spPr>
          <a:xfrm>
            <a:off x="-228600" y="1828803"/>
            <a:ext cx="3407856" cy="3962397"/>
          </a:xfrm>
        </p:spPr>
        <p:txBody>
          <a:bodyPr/>
          <a:lstStyle/>
          <a:p>
            <a:pPr marL="457200" lvl="1" indent="0" algn="ctr">
              <a:buNone/>
            </a:pPr>
            <a:r>
              <a:rPr lang="en-US" dirty="0" err="1" smtClean="0"/>
              <a:t>Blendspace</a:t>
            </a:r>
            <a:r>
              <a:rPr lang="en-US" dirty="0" smtClean="0"/>
              <a:t> is a free website that houses content from Google Drive, videos from YouTube, and websites together for students to access.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57118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86200" y="6019800"/>
            <a:ext cx="3834704" cy="707886"/>
          </a:xfrm>
          <a:prstGeom prst="rect">
            <a:avLst/>
          </a:prstGeom>
        </p:spPr>
        <p:txBody>
          <a:bodyPr wrap="none">
            <a:spAutoFit/>
          </a:bodyPr>
          <a:lstStyle/>
          <a:p>
            <a:r>
              <a:rPr lang="en-US" sz="4000" dirty="0"/>
              <a:t>goo.gl/WcHM88</a:t>
            </a:r>
          </a:p>
        </p:txBody>
      </p:sp>
    </p:spTree>
    <p:extLst>
      <p:ext uri="{BB962C8B-B14F-4D97-AF65-F5344CB8AC3E}">
        <p14:creationId xmlns:p14="http://schemas.microsoft.com/office/powerpoint/2010/main" val="12694410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EdPuzzle</a:t>
            </a:r>
            <a:r>
              <a:rPr lang="en-US" b="1" dirty="0" smtClean="0"/>
              <a:t> </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06487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3352800"/>
            <a:ext cx="2819400" cy="3733800"/>
          </a:xfrm>
        </p:spPr>
        <p:txBody>
          <a:bodyPr/>
          <a:lstStyle/>
          <a:p>
            <a:pPr marL="457200" lvl="1" indent="0" algn="ctr">
              <a:buNone/>
            </a:pPr>
            <a:r>
              <a:rPr lang="en-US" dirty="0"/>
              <a:t>Take </a:t>
            </a:r>
            <a:r>
              <a:rPr lang="en-US" dirty="0" smtClean="0"/>
              <a:t>existing </a:t>
            </a:r>
            <a:r>
              <a:rPr lang="en-US" dirty="0"/>
              <a:t>videos from </a:t>
            </a:r>
            <a:r>
              <a:rPr lang="en-US" dirty="0" smtClean="0"/>
              <a:t>the internet Enable </a:t>
            </a:r>
            <a:r>
              <a:rPr lang="en-US" dirty="0"/>
              <a:t>self-paced learning with </a:t>
            </a:r>
            <a:r>
              <a:rPr lang="en-US" dirty="0" smtClean="0"/>
              <a:t>questions </a:t>
            </a:r>
            <a:r>
              <a:rPr lang="en-US" dirty="0"/>
              <a:t>along the video.</a:t>
            </a:r>
          </a:p>
        </p:txBody>
      </p:sp>
    </p:spTree>
    <p:extLst>
      <p:ext uri="{BB962C8B-B14F-4D97-AF65-F5344CB8AC3E}">
        <p14:creationId xmlns:p14="http://schemas.microsoft.com/office/powerpoint/2010/main" val="29242732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Actively Learn</a:t>
            </a:r>
            <a:endParaRPr lang="en-US" b="1" dirty="0"/>
          </a:p>
        </p:txBody>
      </p:sp>
      <p:sp>
        <p:nvSpPr>
          <p:cNvPr id="3" name="Content Placeholder 2"/>
          <p:cNvSpPr>
            <a:spLocks noGrp="1"/>
          </p:cNvSpPr>
          <p:nvPr>
            <p:ph idx="1"/>
          </p:nvPr>
        </p:nvSpPr>
        <p:spPr>
          <a:xfrm>
            <a:off x="-152400" y="1600200"/>
            <a:ext cx="3200400" cy="3733800"/>
          </a:xfrm>
        </p:spPr>
        <p:txBody>
          <a:bodyPr/>
          <a:lstStyle/>
          <a:p>
            <a:pPr marL="0" indent="0" algn="ctr">
              <a:buNone/>
            </a:pPr>
            <a:r>
              <a:rPr lang="en-US" dirty="0" smtClean="0"/>
              <a:t>Actively Learn Basic allows teachers to use pre-loaded texts or import their own texts and embed questions or reflections in the texts.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0"/>
            <a:ext cx="62484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995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t>YouTube </a:t>
            </a:r>
            <a:endParaRPr lang="en-US" b="1"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000" y="1261533"/>
            <a:ext cx="90301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0" y="1143000"/>
            <a:ext cx="12192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924800" y="1100667"/>
            <a:ext cx="12192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1786466"/>
            <a:ext cx="1219200" cy="12615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0" y="2819400"/>
            <a:ext cx="1219200" cy="1295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400" y="4114800"/>
            <a:ext cx="12192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52600" y="3657600"/>
            <a:ext cx="35814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YouTube </a:t>
            </a:r>
            <a:endParaRPr lang="en-US" b="1" dirty="0"/>
          </a:p>
        </p:txBody>
      </p:sp>
      <p:sp>
        <p:nvSpPr>
          <p:cNvPr id="3" name="Content Placeholder 2"/>
          <p:cNvSpPr>
            <a:spLocks noGrp="1"/>
          </p:cNvSpPr>
          <p:nvPr>
            <p:ph idx="1"/>
          </p:nvPr>
        </p:nvSpPr>
        <p:spPr>
          <a:xfrm>
            <a:off x="457200" y="1447801"/>
            <a:ext cx="8229600" cy="2667000"/>
          </a:xfrm>
        </p:spPr>
        <p:txBody>
          <a:bodyPr/>
          <a:lstStyle/>
          <a:p>
            <a:r>
              <a:rPr lang="en-US" dirty="0" smtClean="0"/>
              <a:t>YouTube provides an excellent way to enhance the learning experience for students by reinforcing concepts and skills previously taught or prior to teaching.</a:t>
            </a:r>
          </a:p>
          <a:p>
            <a:r>
              <a:rPr lang="en-US" dirty="0" smtClean="0"/>
              <a:t>Can be used for:</a:t>
            </a:r>
          </a:p>
        </p:txBody>
      </p:sp>
      <p:sp>
        <p:nvSpPr>
          <p:cNvPr id="4" name="Content Placeholder 2"/>
          <p:cNvSpPr txBox="1">
            <a:spLocks/>
          </p:cNvSpPr>
          <p:nvPr/>
        </p:nvSpPr>
        <p:spPr bwMode="auto">
          <a:xfrm>
            <a:off x="1676400" y="4038600"/>
            <a:ext cx="6019800" cy="24384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Inspiration</a:t>
            </a:r>
          </a:p>
          <a:p>
            <a:pPr lvl="1"/>
            <a:r>
              <a:rPr lang="en-US" dirty="0" smtClean="0"/>
              <a:t>Vocabulary</a:t>
            </a:r>
          </a:p>
          <a:p>
            <a:pPr lvl="1"/>
            <a:r>
              <a:rPr lang="en-US" dirty="0" smtClean="0"/>
              <a:t>Start conversations</a:t>
            </a:r>
          </a:p>
          <a:p>
            <a:pPr lvl="1"/>
            <a:r>
              <a:rPr lang="en-US" dirty="0" smtClean="0"/>
              <a:t>Reinforce Concepts</a:t>
            </a:r>
          </a:p>
          <a:p>
            <a:pPr lvl="1"/>
            <a:endParaRPr lang="en-US" dirty="0"/>
          </a:p>
        </p:txBody>
      </p:sp>
    </p:spTree>
    <p:extLst>
      <p:ext uri="{BB962C8B-B14F-4D97-AF65-F5344CB8AC3E}">
        <p14:creationId xmlns:p14="http://schemas.microsoft.com/office/powerpoint/2010/main" val="35747399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Videos to Teach &amp; </a:t>
            </a:r>
            <a:br>
              <a:rPr lang="en-US" b="1" dirty="0" smtClean="0"/>
            </a:br>
            <a:r>
              <a:rPr lang="en-US" b="1" dirty="0" smtClean="0"/>
              <a:t>Inspire Student Creations</a:t>
            </a:r>
            <a:endParaRPr lang="en-US" b="1" dirty="0"/>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47496" y="2333419"/>
            <a:ext cx="5249008" cy="2953162"/>
          </a:xfrm>
        </p:spPr>
      </p:pic>
      <p:sp>
        <p:nvSpPr>
          <p:cNvPr id="6" name="Rectangle 5"/>
          <p:cNvSpPr/>
          <p:nvPr/>
        </p:nvSpPr>
        <p:spPr>
          <a:xfrm>
            <a:off x="4953000" y="6172200"/>
            <a:ext cx="4114800" cy="307777"/>
          </a:xfrm>
          <a:prstGeom prst="rect">
            <a:avLst/>
          </a:prstGeom>
        </p:spPr>
        <p:txBody>
          <a:bodyPr wrap="square">
            <a:spAutoFit/>
          </a:bodyPr>
          <a:lstStyle/>
          <a:p>
            <a:r>
              <a:rPr lang="en-US" sz="1400" dirty="0">
                <a:hlinkClick r:id="rId3"/>
              </a:rPr>
              <a:t>https://www.youtube.com/watch?v=uZfRaWAtBVg</a:t>
            </a:r>
            <a:endParaRPr lang="en-US" sz="1400" dirty="0"/>
          </a:p>
        </p:txBody>
      </p:sp>
    </p:spTree>
    <p:extLst>
      <p:ext uri="{BB962C8B-B14F-4D97-AF65-F5344CB8AC3E}">
        <p14:creationId xmlns:p14="http://schemas.microsoft.com/office/powerpoint/2010/main" val="26566801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Videos to Teach Vocabulary &amp; Spark Conversation</a:t>
            </a:r>
            <a:endParaRPr lang="en-US" b="1" dirty="0"/>
          </a:p>
        </p:txBody>
      </p:sp>
      <p:sp>
        <p:nvSpPr>
          <p:cNvPr id="3" name="Rectangle 2"/>
          <p:cNvSpPr/>
          <p:nvPr/>
        </p:nvSpPr>
        <p:spPr>
          <a:xfrm>
            <a:off x="4815435" y="6172200"/>
            <a:ext cx="4267200" cy="307777"/>
          </a:xfrm>
          <a:prstGeom prst="rect">
            <a:avLst/>
          </a:prstGeom>
        </p:spPr>
        <p:txBody>
          <a:bodyPr wrap="square">
            <a:spAutoFit/>
          </a:bodyPr>
          <a:lstStyle/>
          <a:p>
            <a:r>
              <a:rPr lang="en-US" sz="1400" dirty="0">
                <a:hlinkClick r:id="rId3"/>
              </a:rPr>
              <a:t>https://www.youtube.com/watch?v=VE2An9NSawU</a:t>
            </a:r>
            <a:endParaRPr lang="en-US" sz="1400" dirty="0"/>
          </a:p>
        </p:txBody>
      </p:sp>
      <p:pic>
        <p:nvPicPr>
          <p:cNvPr id="6" name="Content Placeholder 5">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9498" y="1828800"/>
            <a:ext cx="7025004" cy="3962400"/>
          </a:xfrm>
        </p:spPr>
      </p:pic>
    </p:spTree>
    <p:extLst>
      <p:ext uri="{BB962C8B-B14F-4D97-AF65-F5344CB8AC3E}">
        <p14:creationId xmlns:p14="http://schemas.microsoft.com/office/powerpoint/2010/main" val="14060939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3"/>
            <a:ext cx="8229600" cy="922337"/>
          </a:xfrm>
        </p:spPr>
        <p:txBody>
          <a:bodyPr/>
          <a:lstStyle/>
          <a:p>
            <a:r>
              <a:rPr lang="en-US" b="1" dirty="0" smtClean="0"/>
              <a:t>Videos to Reinforce Concepts</a:t>
            </a:r>
            <a:endParaRPr lang="en-US" b="1" dirty="0"/>
          </a:p>
        </p:txBody>
      </p:sp>
      <p:pic>
        <p:nvPicPr>
          <p:cNvPr id="4" name="Math Snacks- Bad Dat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6400" y="1524000"/>
            <a:ext cx="5943600" cy="4457700"/>
          </a:xfrm>
        </p:spPr>
      </p:pic>
    </p:spTree>
    <p:extLst>
      <p:ext uri="{BB962C8B-B14F-4D97-AF65-F5344CB8AC3E}">
        <p14:creationId xmlns:p14="http://schemas.microsoft.com/office/powerpoint/2010/main" val="1060077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b="1" dirty="0" smtClean="0"/>
              <a:t>What if YouTube is Blocked at School?</a:t>
            </a:r>
            <a:endParaRPr lang="en-US" b="1" dirty="0"/>
          </a:p>
        </p:txBody>
      </p:sp>
      <p:sp>
        <p:nvSpPr>
          <p:cNvPr id="3" name="Content Placeholder 2"/>
          <p:cNvSpPr>
            <a:spLocks noGrp="1"/>
          </p:cNvSpPr>
          <p:nvPr>
            <p:ph idx="1"/>
          </p:nvPr>
        </p:nvSpPr>
        <p:spPr>
          <a:xfrm>
            <a:off x="5715000" y="1600200"/>
            <a:ext cx="3392714" cy="4724400"/>
          </a:xfrm>
        </p:spPr>
        <p:txBody>
          <a:bodyPr/>
          <a:lstStyle/>
          <a:p>
            <a:r>
              <a:rPr lang="en-US" sz="2800" dirty="0"/>
              <a:t>Download the program “YTD Video Downloader”.</a:t>
            </a:r>
          </a:p>
          <a:p>
            <a:r>
              <a:rPr lang="en-US" sz="2800" dirty="0" smtClean="0"/>
              <a:t>Copy </a:t>
            </a:r>
            <a:r>
              <a:rPr lang="en-US" sz="2800" dirty="0"/>
              <a:t>and Post the URL of the video you want to the YTD seen to the left.</a:t>
            </a:r>
          </a:p>
          <a:p>
            <a:r>
              <a:rPr lang="en-US" sz="2800" dirty="0" smtClean="0"/>
              <a:t>Choose </a:t>
            </a:r>
            <a:r>
              <a:rPr lang="en-US" sz="2800" dirty="0"/>
              <a:t>the location to save the video</a:t>
            </a:r>
            <a:r>
              <a:rPr lang="en-US" sz="2800" dirty="0" smtClean="0"/>
              <a:t>.</a:t>
            </a:r>
            <a:endParaRPr lang="en-US" sz="2800" dirty="0"/>
          </a:p>
        </p:txBody>
      </p:sp>
      <p:pic>
        <p:nvPicPr>
          <p:cNvPr id="1026" name="Picture 2" descr="https://lh5.googleusercontent.com/oarMyI9DwOixZ6p6KzRyBKiR-1WRH2JPyms-G01zWhRK80L_-kuhxqaWmRaC9rt-OqtCuMNMKTBcv1L6IShjdM22-A8GL4ct1NtP5c61FENgAY5uOcfEvC6s6M4S6iUkBK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70" y="1752600"/>
            <a:ext cx="550173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782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Interactive Websites and Apps</a:t>
            </a:r>
            <a:endParaRPr lang="en-US" b="1" dirty="0"/>
          </a:p>
        </p:txBody>
      </p:sp>
      <p:sp>
        <p:nvSpPr>
          <p:cNvPr id="3" name="Content Placeholder 2"/>
          <p:cNvSpPr>
            <a:spLocks noGrp="1"/>
          </p:cNvSpPr>
          <p:nvPr>
            <p:ph idx="1"/>
          </p:nvPr>
        </p:nvSpPr>
        <p:spPr/>
        <p:txBody>
          <a:bodyPr/>
          <a:lstStyle/>
          <a:p>
            <a:pPr marL="0" indent="0" algn="ctr">
              <a:buNone/>
            </a:pPr>
            <a:r>
              <a:rPr lang="en-US" dirty="0" smtClean="0"/>
              <a:t>Many websites and apps provide the opportunity for students to practice skills over extended periods of time. </a:t>
            </a:r>
          </a:p>
          <a:p>
            <a:pPr marL="0" indent="0" algn="ctr">
              <a:buNone/>
            </a:pPr>
            <a:endParaRPr lang="en-US" dirty="0" smtClean="0"/>
          </a:p>
          <a:p>
            <a:pPr marL="0" indent="0" algn="ctr">
              <a:buNone/>
            </a:pPr>
            <a:r>
              <a:rPr lang="en-US" dirty="0" smtClean="0"/>
              <a:t>Take a look at websites and apps available for students practice</a:t>
            </a:r>
            <a:endParaRPr lang="en-US" dirty="0"/>
          </a:p>
        </p:txBody>
      </p:sp>
    </p:spTree>
    <p:extLst>
      <p:ext uri="{BB962C8B-B14F-4D97-AF65-F5344CB8AC3E}">
        <p14:creationId xmlns:p14="http://schemas.microsoft.com/office/powerpoint/2010/main" val="3815342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D">
  <a:themeElements>
    <a:clrScheme name="spdg w/sand">
      <a:dk1>
        <a:sysClr val="windowText" lastClr="000000"/>
      </a:dk1>
      <a:lt1>
        <a:sysClr val="window" lastClr="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sPD</Template>
  <TotalTime>12464</TotalTime>
  <Words>13896</Words>
  <Application>Microsoft Office PowerPoint</Application>
  <PresentationFormat>On-screen Show (4:3)</PresentationFormat>
  <Paragraphs>996</Paragraphs>
  <Slides>115</Slides>
  <Notes>115</Notes>
  <HiddenSlides>11</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115</vt:i4>
      </vt:variant>
    </vt:vector>
  </HeadingPairs>
  <TitlesOfParts>
    <vt:vector size="123" baseType="lpstr">
      <vt:lpstr>Arial</vt:lpstr>
      <vt:lpstr>Arial Narrow</vt:lpstr>
      <vt:lpstr>Calibri</vt:lpstr>
      <vt:lpstr>Trebuchet MS</vt:lpstr>
      <vt:lpstr>Tw Cen MT</vt:lpstr>
      <vt:lpstr>Verdana</vt:lpstr>
      <vt:lpstr>Wingdings</vt:lpstr>
      <vt:lpstr>sPD</vt:lpstr>
      <vt:lpstr>Access the Module</vt:lpstr>
      <vt:lpstr>Note to Trainers</vt:lpstr>
      <vt:lpstr>Note to Trainers</vt:lpstr>
      <vt:lpstr>Note to Trainers</vt:lpstr>
      <vt:lpstr>“Transforming Education with Technology”</vt:lpstr>
      <vt:lpstr>Using Technology to Support  Collaborative Work</vt:lpstr>
      <vt:lpstr>Acknowledgements</vt:lpstr>
      <vt:lpstr>Pre Assessment</vt:lpstr>
      <vt:lpstr>Notes about Introduction Section</vt:lpstr>
      <vt:lpstr>Introductions</vt:lpstr>
      <vt:lpstr>Norms</vt:lpstr>
      <vt:lpstr>Learner Outcomes</vt:lpstr>
      <vt:lpstr>Missouri Teacher Standards</vt:lpstr>
      <vt:lpstr>PowerPoint Presentation</vt:lpstr>
      <vt:lpstr>Reasons to Integrate Technology</vt:lpstr>
      <vt:lpstr>Integrating Technology</vt:lpstr>
      <vt:lpstr>PowerPoint Presentation</vt:lpstr>
      <vt:lpstr>Technology Lesson Guidelines</vt:lpstr>
      <vt:lpstr>Practice Profile</vt:lpstr>
      <vt:lpstr>Fidelity Checklist</vt:lpstr>
      <vt:lpstr>Using Technology to Support  Collaborative Work</vt:lpstr>
      <vt:lpstr>Notes about CFA Chunk</vt:lpstr>
      <vt:lpstr>OpenEd</vt:lpstr>
      <vt:lpstr>Socrative</vt:lpstr>
      <vt:lpstr>PowerPoint Presentation</vt:lpstr>
      <vt:lpstr>Results in Spreadsheet Format</vt:lpstr>
      <vt:lpstr>Results in Graphic format</vt:lpstr>
      <vt:lpstr>Lets Try it Out Switching to Computer Adaptive Testing Article</vt:lpstr>
      <vt:lpstr>Form Overview</vt:lpstr>
      <vt:lpstr>Time to Practice</vt:lpstr>
      <vt:lpstr>Using Technology</vt:lpstr>
      <vt:lpstr>Using Technology to Support  Collaborative Work</vt:lpstr>
      <vt:lpstr>Assessment-Capable Learners </vt:lpstr>
      <vt:lpstr>Notes about ACL Chunk</vt:lpstr>
      <vt:lpstr>Using Technology with Assessment Capable Learners</vt:lpstr>
      <vt:lpstr>Review of Results using Excel</vt:lpstr>
      <vt:lpstr>Review of Results on Spreadsheet Software</vt:lpstr>
      <vt:lpstr>Creating Formulas to Auto Calculate</vt:lpstr>
      <vt:lpstr>Creating Formulas to Auto Calculate</vt:lpstr>
      <vt:lpstr>Example of the Review of Results Document with Calculations</vt:lpstr>
      <vt:lpstr>Self-Assessment with Vocab</vt:lpstr>
      <vt:lpstr>Progress Tracker using Spreadsheet Software</vt:lpstr>
      <vt:lpstr>Google Forms Student Checklist</vt:lpstr>
      <vt:lpstr>Google Forms Student Exit Slips</vt:lpstr>
      <vt:lpstr>Student ePortfolios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Technology</vt:lpstr>
      <vt:lpstr>Feedback</vt:lpstr>
      <vt:lpstr>Note about Feedback Chunk</vt:lpstr>
      <vt:lpstr>Why use Technology for Providing Feedback?</vt:lpstr>
      <vt:lpstr>Socrative</vt:lpstr>
      <vt:lpstr>Kahoot!</vt:lpstr>
      <vt:lpstr> Feedback in Google Docs</vt:lpstr>
      <vt:lpstr>Commenting in Google Docs</vt:lpstr>
      <vt:lpstr>Sharing a Document for Comments</vt:lpstr>
      <vt:lpstr>Practice Using Google Comments </vt:lpstr>
      <vt:lpstr>Recording for Feedback</vt:lpstr>
      <vt:lpstr>Division Example Using Explain Everything</vt:lpstr>
      <vt:lpstr>Blogging in the Classroom</vt:lpstr>
      <vt:lpstr>Let’s Post!</vt:lpstr>
      <vt:lpstr>Screencasts to provide feedback</vt:lpstr>
      <vt:lpstr>Create your own screencast</vt:lpstr>
      <vt:lpstr>Using Technology</vt:lpstr>
      <vt:lpstr>Reciprocal Teaching</vt:lpstr>
      <vt:lpstr>Notes about Rec. Teach Chunk</vt:lpstr>
      <vt:lpstr>Reciprocal Teaching</vt:lpstr>
      <vt:lpstr>EdPuzzle </vt:lpstr>
      <vt:lpstr>Blogging in the Classroom</vt:lpstr>
      <vt:lpstr>Let’s Practice!</vt:lpstr>
      <vt:lpstr>Blogs provide a very effective way to implement the strategy of reciprocal teaching.</vt:lpstr>
      <vt:lpstr>Recording thought process &amp; role-playing</vt:lpstr>
      <vt:lpstr>Division Example Using Explain Everything</vt:lpstr>
      <vt:lpstr>PowerPoint Presentation</vt:lpstr>
      <vt:lpstr>Actively Learn</vt:lpstr>
      <vt:lpstr>Using Technology</vt:lpstr>
      <vt:lpstr>Using Technology with Spaced vs. Massed Practice</vt:lpstr>
      <vt:lpstr>Notes about SvM Chunk</vt:lpstr>
      <vt:lpstr>Khan Academy</vt:lpstr>
      <vt:lpstr>BrainPop</vt:lpstr>
      <vt:lpstr>Kahoot!</vt:lpstr>
      <vt:lpstr>BlendSpace </vt:lpstr>
      <vt:lpstr>EdPuzzle </vt:lpstr>
      <vt:lpstr>Actively Learn</vt:lpstr>
      <vt:lpstr>YouTube </vt:lpstr>
      <vt:lpstr>YouTube </vt:lpstr>
      <vt:lpstr>Videos to Teach &amp;  Inspire Student Creations</vt:lpstr>
      <vt:lpstr>Videos to Teach Vocabulary &amp; Spark Conversation</vt:lpstr>
      <vt:lpstr>Videos to Reinforce Concepts</vt:lpstr>
      <vt:lpstr>What if YouTube is Blocked at School?</vt:lpstr>
      <vt:lpstr>Interactive Websites and Apps</vt:lpstr>
      <vt:lpstr>Using Technology</vt:lpstr>
      <vt:lpstr>Implementing Technology</vt:lpstr>
      <vt:lpstr>Notes about the Implementation Section</vt:lpstr>
      <vt:lpstr>Successful Implementation </vt:lpstr>
      <vt:lpstr>The Teacher Will:</vt:lpstr>
      <vt:lpstr>The Teacher Will:</vt:lpstr>
      <vt:lpstr>The Teacher Will:</vt:lpstr>
      <vt:lpstr>Practice Profile</vt:lpstr>
      <vt:lpstr>Fidelity Checklist</vt:lpstr>
      <vt:lpstr>Eight Fundamentals for Successful integration of technology into the classroom</vt:lpstr>
      <vt:lpstr>Tech Tools Crosswalk</vt:lpstr>
      <vt:lpstr>Next Steps:  Action=Results</vt:lpstr>
      <vt:lpstr>Post Assessment</vt:lpstr>
      <vt:lpstr>Resources for Further Learning</vt:lpstr>
      <vt:lpstr>Resources for Further Learning</vt:lpstr>
      <vt:lpstr>Web Resources for Further Learning</vt:lpstr>
    </vt:vector>
  </TitlesOfParts>
  <Company>DESE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outcome from the Missouri Collaborative Work:  Improved outcomes for all students</dc:title>
  <dc:creator>pwilliam</dc:creator>
  <cp:lastModifiedBy>Lindsay, Stefanie</cp:lastModifiedBy>
  <cp:revision>464</cp:revision>
  <cp:lastPrinted>2015-08-12T13:10:41Z</cp:lastPrinted>
  <dcterms:created xsi:type="dcterms:W3CDTF">2013-05-24T14:25:15Z</dcterms:created>
  <dcterms:modified xsi:type="dcterms:W3CDTF">2017-08-22T20:17:04Z</dcterms:modified>
</cp:coreProperties>
</file>