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83" r:id="rId2"/>
    <p:sldId id="380" r:id="rId3"/>
    <p:sldId id="381" r:id="rId4"/>
    <p:sldId id="408" r:id="rId5"/>
    <p:sldId id="409" r:id="rId6"/>
  </p:sldIdLst>
  <p:sldSz cx="9144000" cy="6858000" type="screen4x3"/>
  <p:notesSz cx="7077075" cy="9369425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5F02C"/>
    <a:srgbClr val="92E210"/>
    <a:srgbClr val="663300"/>
    <a:srgbClr val="FF3399"/>
    <a:srgbClr val="0066FF"/>
    <a:srgbClr val="C94003"/>
    <a:srgbClr val="CC6600"/>
    <a:srgbClr val="C179BC"/>
    <a:srgbClr val="A04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78510" autoAdjust="0"/>
  </p:normalViewPr>
  <p:slideViewPr>
    <p:cSldViewPr>
      <p:cViewPr varScale="1">
        <p:scale>
          <a:sx n="82" d="100"/>
          <a:sy n="82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996" y="-72"/>
      </p:cViewPr>
      <p:guideLst>
        <p:guide orient="horz" pos="2952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040" cy="469401"/>
          </a:xfrm>
          <a:prstGeom prst="rect">
            <a:avLst/>
          </a:prstGeom>
        </p:spPr>
        <p:txBody>
          <a:bodyPr vert="horz" lIns="92084" tIns="46043" rIns="92084" bIns="460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Missouri Department of Elementary and Secondary Education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500" y="0"/>
            <a:ext cx="3067040" cy="469401"/>
          </a:xfrm>
          <a:prstGeom prst="rect">
            <a:avLst/>
          </a:prstGeom>
        </p:spPr>
        <p:txBody>
          <a:bodyPr vert="horz" lIns="92084" tIns="46043" rIns="92084" bIns="460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1/6/2011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8475"/>
            <a:ext cx="3067040" cy="469401"/>
          </a:xfrm>
          <a:prstGeom prst="rect">
            <a:avLst/>
          </a:prstGeom>
        </p:spPr>
        <p:txBody>
          <a:bodyPr vert="horz" lIns="92084" tIns="46043" rIns="92084" bIns="460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500" y="8898475"/>
            <a:ext cx="3067040" cy="469401"/>
          </a:xfrm>
          <a:prstGeom prst="rect">
            <a:avLst/>
          </a:prstGeom>
        </p:spPr>
        <p:txBody>
          <a:bodyPr vert="horz" lIns="92084" tIns="46043" rIns="92084" bIns="460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B8FB19D-66B8-4132-8360-970CF8164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81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040" cy="469401"/>
          </a:xfrm>
          <a:prstGeom prst="rect">
            <a:avLst/>
          </a:prstGeom>
        </p:spPr>
        <p:txBody>
          <a:bodyPr vert="horz" lIns="93945" tIns="46973" rIns="93945" bIns="469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0" y="0"/>
            <a:ext cx="3067040" cy="469401"/>
          </a:xfrm>
          <a:prstGeom prst="rect">
            <a:avLst/>
          </a:prstGeom>
        </p:spPr>
        <p:txBody>
          <a:bodyPr vert="horz" lIns="93945" tIns="46973" rIns="93945" bIns="469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1/6/2011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595313"/>
            <a:ext cx="2676525" cy="200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5" tIns="46973" rIns="93945" bIns="469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6" y="2751341"/>
            <a:ext cx="5661046" cy="5914759"/>
          </a:xfrm>
          <a:prstGeom prst="rect">
            <a:avLst/>
          </a:prstGeom>
        </p:spPr>
        <p:txBody>
          <a:bodyPr vert="horz" lIns="93945" tIns="46973" rIns="93945" bIns="46973"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8475"/>
            <a:ext cx="3067040" cy="469401"/>
          </a:xfrm>
          <a:prstGeom prst="rect">
            <a:avLst/>
          </a:prstGeom>
        </p:spPr>
        <p:txBody>
          <a:bodyPr vert="horz" lIns="93945" tIns="46973" rIns="93945" bIns="469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0" y="8898475"/>
            <a:ext cx="3067040" cy="469401"/>
          </a:xfrm>
          <a:prstGeom prst="rect">
            <a:avLst/>
          </a:prstGeom>
        </p:spPr>
        <p:txBody>
          <a:bodyPr vert="horz" lIns="93945" tIns="46973" rIns="93945" bIns="469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50CF67F-FD3C-401F-A2BF-D6B7FF170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63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three slides denote the ongoing discussion of what constitutes equity. Table</a:t>
            </a:r>
            <a:r>
              <a:rPr lang="en-US" baseline="0" dirty="0" smtClean="0"/>
              <a:t> discussion here about the difference between equality and equity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1/6/2011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0CF67F-FD3C-401F-A2BF-D6B7FF1709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3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94664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3D983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E99DEA-38B1-4676-9D37-AB5B12832B3A}" type="datetime1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F7F66D-CF39-444B-83A5-CA2066CA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43DE-C0AD-469D-80D5-4D462E1A2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5626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00337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3D9833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11863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C6598-4225-4F20-BB88-04F1F7308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388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9525"/>
            <a:ext cx="533400" cy="2444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A93B84-147C-46E0-9E88-71D06A51F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3D983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00337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Cambria" pitchFamily="18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CD4FB9-882A-471A-85B9-D8AF75D2C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9525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70D081-B734-437D-B075-D0AD319F9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13828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59B0C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20F916-0734-4044-945B-DEB71D3BB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81600"/>
            <a:ext cx="365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9525"/>
            <a:ext cx="533400" cy="2444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3789BD-BDD3-49C4-B2AC-53BA04AF2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ESE new 2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D6E79F-0BF7-49E1-AB3C-3499EB694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13828"/>
          </a:solidFill>
          <a:ln w="50800" cap="sq" cmpd="dbl" algn="ctr">
            <a:solidFill>
              <a:srgbClr val="C13828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F167-8671-46D1-9A4C-88958819D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rgbClr val="3D983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rgbClr val="00337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latin typeface="Cambria" pitchFamily="18" charset="0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62C298D-D6E0-4EB3-A8F0-364DEEBB5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5" descr="torch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638800"/>
            <a:ext cx="2524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B94901-40CE-426D-AB86-A48AE61D1276}" type="datetime1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3D983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0337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66800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BAD49D6-E43B-49FD-AADA-67F41D49F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63" r:id="rId8"/>
    <p:sldLayoutId id="2147484172" r:id="rId9"/>
    <p:sldLayoutId id="2147484164" r:id="rId10"/>
    <p:sldLayoutId id="214748417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2ahUKEwj_j-H-2K7cAhVj4oMKHW-8CLUQjRx6BAgBEAU&amp;url=https://me.me/i/equality-equity-reality-liberation-liberation-1498418&amp;psig=AOvVaw1aTzqVewGnOSsuvgkoVamH&amp;ust=15322110087724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Defining Equity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600200"/>
            <a:ext cx="619760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A93B84-147C-46E0-9E88-71D06A51F1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Version II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619760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A93B84-147C-46E0-9E88-71D06A51F1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600200"/>
            <a:ext cx="619760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A93B84-147C-46E0-9E88-71D06A51F1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A93B84-147C-46E0-9E88-71D06A51F1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Image result for equity graphic, kid in hol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8"/>
          <a:stretch/>
        </p:blipFill>
        <p:spPr bwMode="auto">
          <a:xfrm>
            <a:off x="609600" y="1752600"/>
            <a:ext cx="7696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4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A93B84-147C-46E0-9E88-71D06A51F1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3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quitable ACCESS TO EXCELLENT EDUCATION&amp;quot;&quot;/&gt;&lt;property id=&quot;20307&quot; value=&quot;283&quot;/&gt;&lt;/object&gt;&lt;object type=&quot;3&quot; unique_id=&quot;10045&quot;&gt;&lt;property id=&quot;20148&quot; value=&quot;5&quot;/&gt;&lt;property id=&quot;20300&quot; value=&quot;Slide 7 - &amp;quot;                    Equity Gaps&amp;quot;&quot;/&gt;&lt;property id=&quot;20307&quot; value=&quot;285&quot;/&gt;&lt;/object&gt;&lt;object type=&quot;3&quot; unique_id=&quot;10066&quot;&gt;&lt;property id=&quot;20148&quot; value=&quot;5&quot;/&gt;&lt;property id=&quot;20300&quot; value=&quot;Slide 2&quot;/&gt;&lt;property id=&quot;20307&quot; value=&quot;308&quot;/&gt;&lt;/object&gt;&lt;object type=&quot;3&quot; unique_id=&quot;10069&quot;&gt;&lt;property id=&quot;20148&quot; value=&quot;5&quot;/&gt;&lt;property id=&quot;20300&quot; value=&quot;Slide 3 - &amp;quot;Stakeholder Engagement&amp;quot;&quot;/&gt;&lt;property id=&quot;20307&quot; value=&quot;290&quot;/&gt;&lt;/object&gt;&lt;object type=&quot;3&quot; unique_id=&quot;10074&quot;&gt;&lt;property id=&quot;20148&quot; value=&quot;5&quot;/&gt;&lt;property id=&quot;20300&quot; value=&quot;Slide 4 - &amp;quot;Stakeholder Engagement: Focus Groups &amp;quot;&quot;/&gt;&lt;property id=&quot;20307&quot; value=&quot;299&quot;/&gt;&lt;/object&gt;&lt;object type=&quot;3&quot; unique_id=&quot;10084&quot;&gt;&lt;property id=&quot;20148&quot; value=&quot;5&quot;/&gt;&lt;property id=&quot;20300&quot; value=&quot;Slide 5 - &amp;quot;Stakeholder Engagement: &amp;#x0D;&amp;#x0A;Educational Equity Leadership Conference&amp;quot;&quot;/&gt;&lt;property id=&quot;20307&quot; value=&quot;324&quot;/&gt;&lt;/object&gt;&lt;object type=&quot;3&quot; unique_id=&quot;10085&quot;&gt;&lt;property id=&quot;20148&quot; value=&quot;5&quot;/&gt;&lt;property id=&quot;20300&quot; value=&quot;Slide 6 - &amp;quot;Equity Gaps&amp;quot;&quot;/&gt;&lt;property id=&quot;20307&quot; value=&quot;330&quot;/&gt;&lt;/object&gt;&lt;object type=&quot;3&quot; unique_id=&quot;10086&quot;&gt;&lt;property id=&quot;20148&quot; value=&quot;5&quot;/&gt;&lt;property id=&quot;20300&quot; value=&quot;Slide 8 - &amp;quot;                    Equity Gaps&amp;quot;&quot;/&gt;&lt;property id=&quot;20307&quot; value=&quot;317&quot;/&gt;&lt;/object&gt;&lt;object type=&quot;3&quot; unique_id=&quot;10087&quot;&gt;&lt;property id=&quot;20148&quot; value=&quot;5&quot;/&gt;&lt;property id=&quot;20300&quot; value=&quot;Slide 9 - &amp;quot;                    Equity Gaps&amp;quot;&quot;/&gt;&lt;property id=&quot;20307&quot; value=&quot;318&quot;/&gt;&lt;/object&gt;&lt;object type=&quot;3&quot; unique_id=&quot;10088&quot;&gt;&lt;property id=&quot;20148&quot; value=&quot;5&quot;/&gt;&lt;property id=&quot;20300&quot; value=&quot;Slide 10 - &amp;quot;                    Equity Gaps&amp;quot;&quot;/&gt;&lt;property id=&quot;20307&quot; value=&quot;319&quot;/&gt;&lt;/object&gt;&lt;object type=&quot;3&quot; unique_id=&quot;10089&quot;&gt;&lt;property id=&quot;20148&quot; value=&quot;5&quot;/&gt;&lt;property id=&quot;20300&quot; value=&quot;Slide 11 - &amp;quot;                    Equity Gaps&amp;quot;&quot;/&gt;&lt;property id=&quot;20307&quot; value=&quot;320&quot;/&gt;&lt;/object&gt;&lt;object type=&quot;3&quot; unique_id=&quot;10090&quot;&gt;&lt;property id=&quot;20148&quot; value=&quot;5&quot;/&gt;&lt;property id=&quot;20300&quot; value=&quot;Slide 12 - &amp;quot;                    Equity Gaps&amp;quot;&quot;/&gt;&lt;property id=&quot;20307&quot; value=&quot;322&quot;/&gt;&lt;/object&gt;&lt;object type=&quot;3&quot; unique_id=&quot;10091&quot;&gt;&lt;property id=&quot;20148&quot; value=&quot;5&quot;/&gt;&lt;property id=&quot;20300&quot; value=&quot;Slide 13 - &amp;quot;                    Equity Gaps&amp;quot;&quot;/&gt;&lt;property id=&quot;20307&quot; value=&quot;321&quot;/&gt;&lt;/object&gt;&lt;object type=&quot;3&quot; unique_id=&quot;10092&quot;&gt;&lt;property id=&quot;20148&quot; value=&quot;5&quot;/&gt;&lt;property id=&quot;20300&quot; value=&quot;Slide 14 - &amp;quot;Theory of Action &amp;quot;&quot;/&gt;&lt;property id=&quot;20307&quot; value=&quot;325&quot;/&gt;&lt;/object&gt;&lt;object type=&quot;3&quot; unique_id=&quot;10093&quot;&gt;&lt;property id=&quot;20148&quot; value=&quot;5&quot;/&gt;&lt;property id=&quot;20300&quot; value=&quot;Slide 15&quot;/&gt;&lt;property id=&quot;20307&quot; value=&quot;323&quot;/&gt;&lt;/object&gt;&lt;object type=&quot;3&quot; unique_id=&quot;10094&quot;&gt;&lt;property id=&quot;20148&quot; value=&quot;5&quot;/&gt;&lt;property id=&quot;20300&quot; value=&quot;Slide 16 - &amp;quot;Strategies&amp;quot;&quot;/&gt;&lt;property id=&quot;20307&quot; value=&quot;326&quot;/&gt;&lt;/object&gt;&lt;object type=&quot;3&quot; unique_id=&quot;10095&quot;&gt;&lt;property id=&quot;20148&quot; value=&quot;5&quot;/&gt;&lt;property id=&quot;20300&quot; value=&quot;Slide 17 - &amp;quot;Strategies&amp;quot;&quot;/&gt;&lt;property id=&quot;20307&quot; value=&quot;327&quot;/&gt;&lt;/object&gt;&lt;object type=&quot;3&quot; unique_id=&quot;10096&quot;&gt;&lt;property id=&quot;20148&quot; value=&quot;5&quot;/&gt;&lt;property id=&quot;20300&quot; value=&quot;Slide 18 - &amp;quot;Progress Monitoring&amp;quot;&quot;/&gt;&lt;property id=&quot;20307&quot; value=&quot;316&quot;/&gt;&lt;/object&gt;&lt;object type=&quot;3&quot; unique_id=&quot;10097&quot;&gt;&lt;property id=&quot;20148&quot; value=&quot;5&quot;/&gt;&lt;property id=&quot;20300&quot; value=&quot;Slide 19 - &amp;quot;Equity Plan&amp;#x0D;&amp;#x0A;&amp;#x0D;&amp;#x0A;&amp;#x0D;&amp;#x0A;                 Questions?&amp;quot;&quot;/&gt;&lt;property id=&quot;20307&quot; value=&quot;315&quot;/&gt;&lt;/object&gt;&lt;/object&gt;&lt;object type=&quot;8&quot; unique_id=&quot;1001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-Jan2011">
  <a:themeElements>
    <a:clrScheme name="DESE">
      <a:dk1>
        <a:sysClr val="windowText" lastClr="000000"/>
      </a:dk1>
      <a:lt1>
        <a:sysClr val="window" lastClr="FFFFFF"/>
      </a:lt1>
      <a:dk2>
        <a:srgbClr val="00829B"/>
      </a:dk2>
      <a:lt2>
        <a:srgbClr val="EEECE1"/>
      </a:lt2>
      <a:accent1>
        <a:srgbClr val="3D9833"/>
      </a:accent1>
      <a:accent2>
        <a:srgbClr val="843F0F"/>
      </a:accent2>
      <a:accent3>
        <a:srgbClr val="00337F"/>
      </a:accent3>
      <a:accent4>
        <a:srgbClr val="B59B0C"/>
      </a:accent4>
      <a:accent5>
        <a:srgbClr val="C13828"/>
      </a:accent5>
      <a:accent6>
        <a:srgbClr val="939905"/>
      </a:accent6>
      <a:hlink>
        <a:srgbClr val="4C280F"/>
      </a:hlink>
      <a:folHlink>
        <a:srgbClr val="BF7F3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E">
    <a:dk1>
      <a:sysClr val="windowText" lastClr="000000"/>
    </a:dk1>
    <a:lt1>
      <a:sysClr val="window" lastClr="FFFFFF"/>
    </a:lt1>
    <a:dk2>
      <a:srgbClr val="00829B"/>
    </a:dk2>
    <a:lt2>
      <a:srgbClr val="EEECE1"/>
    </a:lt2>
    <a:accent1>
      <a:srgbClr val="3D9833"/>
    </a:accent1>
    <a:accent2>
      <a:srgbClr val="843F0F"/>
    </a:accent2>
    <a:accent3>
      <a:srgbClr val="00337F"/>
    </a:accent3>
    <a:accent4>
      <a:srgbClr val="B59B0C"/>
    </a:accent4>
    <a:accent5>
      <a:srgbClr val="C13828"/>
    </a:accent5>
    <a:accent6>
      <a:srgbClr val="939905"/>
    </a:accent6>
    <a:hlink>
      <a:srgbClr val="4C280F"/>
    </a:hlink>
    <a:folHlink>
      <a:srgbClr val="BF7F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TEMPLATE-Jan2011</Template>
  <TotalTime>4035</TotalTime>
  <Words>35</Words>
  <Application>Microsoft Office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TEMPLATE-Jan2011</vt:lpstr>
      <vt:lpstr>Defining Equity</vt:lpstr>
      <vt:lpstr>Version II</vt:lpstr>
      <vt:lpstr>III</vt:lpstr>
      <vt:lpstr>Reality</vt:lpstr>
      <vt:lpstr>PowerPoint Presentation</vt:lpstr>
    </vt:vector>
  </TitlesOfParts>
  <Company>DESE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public education</dc:title>
  <dc:subject>Missouri Public Education</dc:subject>
  <dc:creator>tallee</dc:creator>
  <dc:description>Presented by Dr. Ron Lankford and Dr. Chris Nicastro, November 22, 2010</dc:description>
  <cp:lastModifiedBy>pkatnik1</cp:lastModifiedBy>
  <cp:revision>336</cp:revision>
  <cp:lastPrinted>2018-06-06T20:40:55Z</cp:lastPrinted>
  <dcterms:created xsi:type="dcterms:W3CDTF">2011-01-12T17:05:26Z</dcterms:created>
  <dcterms:modified xsi:type="dcterms:W3CDTF">2018-08-02T21:26:22Z</dcterms:modified>
</cp:coreProperties>
</file>