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31" r:id="rId2"/>
  </p:sldMasterIdLst>
  <p:notesMasterIdLst>
    <p:notesMasterId r:id="rId20"/>
  </p:notesMasterIdLst>
  <p:handoutMasterIdLst>
    <p:handoutMasterId r:id="rId21"/>
  </p:handoutMasterIdLst>
  <p:sldIdLst>
    <p:sldId id="576" r:id="rId3"/>
    <p:sldId id="597" r:id="rId4"/>
    <p:sldId id="567" r:id="rId5"/>
    <p:sldId id="556" r:id="rId6"/>
    <p:sldId id="580" r:id="rId7"/>
    <p:sldId id="578" r:id="rId8"/>
    <p:sldId id="582" r:id="rId9"/>
    <p:sldId id="570" r:id="rId10"/>
    <p:sldId id="596" r:id="rId11"/>
    <p:sldId id="594" r:id="rId12"/>
    <p:sldId id="583" r:id="rId13"/>
    <p:sldId id="585" r:id="rId14"/>
    <p:sldId id="584" r:id="rId15"/>
    <p:sldId id="587" r:id="rId16"/>
    <p:sldId id="588" r:id="rId17"/>
    <p:sldId id="589" r:id="rId18"/>
    <p:sldId id="590" r:id="rId19"/>
  </p:sldIdLst>
  <p:sldSz cx="9144000" cy="5143500" type="screen16x9"/>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maccleo1"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E00"/>
    <a:srgbClr val="CC6600"/>
    <a:srgbClr val="739F23"/>
    <a:srgbClr val="CEDDCD"/>
    <a:srgbClr val="DDE8DC"/>
    <a:srgbClr val="A2C0A0"/>
    <a:srgbClr val="93B690"/>
    <a:srgbClr val="AFC7AD"/>
    <a:srgbClr val="E8EFE8"/>
    <a:srgbClr val="1A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23" autoAdjust="0"/>
    <p:restoredTop sz="87306" autoAdjust="0"/>
  </p:normalViewPr>
  <p:slideViewPr>
    <p:cSldViewPr>
      <p:cViewPr varScale="1">
        <p:scale>
          <a:sx n="106" d="100"/>
          <a:sy n="106" d="100"/>
        </p:scale>
        <p:origin x="-84" y="-36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1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fontAlgn="auto">
              <a:spcBef>
                <a:spcPts val="0"/>
              </a:spcBef>
              <a:spcAft>
                <a:spcPts val="0"/>
              </a:spcAft>
              <a:defRPr sz="1200">
                <a:latin typeface="+mn-lt"/>
              </a:defRPr>
            </a:lvl1pPr>
          </a:lstStyle>
          <a:p>
            <a:pPr>
              <a:defRPr/>
            </a:pPr>
            <a:fld id="{334617AC-99D7-46AE-9C98-E212CB5FD498}" type="datetimeFigureOut">
              <a:rPr lang="en-US"/>
              <a:pPr>
                <a:defRPr/>
              </a:pPr>
              <a:t>7/23/2018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24" tIns="45712" rIns="91424" bIns="45712"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4" tIns="45712" rIns="91424" bIns="45712" rtlCol="0" anchor="b"/>
          <a:lstStyle>
            <a:lvl1pPr algn="r" fontAlgn="auto">
              <a:spcBef>
                <a:spcPts val="0"/>
              </a:spcBef>
              <a:spcAft>
                <a:spcPts val="0"/>
              </a:spcAft>
              <a:defRPr sz="1200">
                <a:latin typeface="+mn-lt"/>
              </a:defRPr>
            </a:lvl1pPr>
          </a:lstStyle>
          <a:p>
            <a:pPr>
              <a:defRPr/>
            </a:pPr>
            <a:fld id="{4736613A-8B0B-4682-8873-DB2788CAB2F5}" type="slidenum">
              <a:rPr lang="en-US"/>
              <a:pPr>
                <a:defRPr/>
              </a:pPr>
              <a:t>‹#›</a:t>
            </a:fld>
            <a:endParaRPr lang="en-US" dirty="0"/>
          </a:p>
        </p:txBody>
      </p:sp>
    </p:spTree>
    <p:extLst>
      <p:ext uri="{BB962C8B-B14F-4D97-AF65-F5344CB8AC3E}">
        <p14:creationId xmlns:p14="http://schemas.microsoft.com/office/powerpoint/2010/main" val="4029994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fontAlgn="auto">
              <a:spcBef>
                <a:spcPts val="0"/>
              </a:spcBef>
              <a:spcAft>
                <a:spcPts val="0"/>
              </a:spcAft>
              <a:defRPr sz="1200">
                <a:latin typeface="+mn-lt"/>
              </a:defRPr>
            </a:lvl1pPr>
          </a:lstStyle>
          <a:p>
            <a:pPr>
              <a:defRPr/>
            </a:pPr>
            <a:fld id="{7F5185B5-5E13-4B73-B878-9A0BFF5CD3D5}" type="datetimeFigureOut">
              <a:rPr lang="en-US"/>
              <a:pPr>
                <a:defRPr/>
              </a:pPr>
              <a:t>7/23/2018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24" tIns="45712" rIns="91424" bIns="45712"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4" tIns="45712" rIns="91424" bIns="457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24" tIns="45712" rIns="91424" bIns="45712"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4" tIns="45712" rIns="91424" bIns="45712" rtlCol="0" anchor="b"/>
          <a:lstStyle>
            <a:lvl1pPr algn="r" fontAlgn="auto">
              <a:spcBef>
                <a:spcPts val="0"/>
              </a:spcBef>
              <a:spcAft>
                <a:spcPts val="0"/>
              </a:spcAft>
              <a:defRPr sz="1200">
                <a:latin typeface="+mn-lt"/>
              </a:defRPr>
            </a:lvl1pPr>
          </a:lstStyle>
          <a:p>
            <a:pPr>
              <a:defRPr/>
            </a:pPr>
            <a:fld id="{60289E6B-B77F-4976-BCE1-AAF4E2F5EF23}" type="slidenum">
              <a:rPr lang="en-US"/>
              <a:pPr>
                <a:defRPr/>
              </a:pPr>
              <a:t>‹#›</a:t>
            </a:fld>
            <a:endParaRPr lang="en-US" dirty="0"/>
          </a:p>
        </p:txBody>
      </p:sp>
    </p:spTree>
    <p:extLst>
      <p:ext uri="{BB962C8B-B14F-4D97-AF65-F5344CB8AC3E}">
        <p14:creationId xmlns:p14="http://schemas.microsoft.com/office/powerpoint/2010/main" val="2308093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368300"/>
            <a:ext cx="4718050" cy="2654300"/>
          </a:xfrm>
        </p:spPr>
      </p:sp>
      <p:sp>
        <p:nvSpPr>
          <p:cNvPr id="3" name="Notes Placeholder 2"/>
          <p:cNvSpPr>
            <a:spLocks noGrp="1"/>
          </p:cNvSpPr>
          <p:nvPr>
            <p:ph type="body" idx="1"/>
          </p:nvPr>
        </p:nvSpPr>
        <p:spPr>
          <a:xfrm>
            <a:off x="670893" y="3314426"/>
            <a:ext cx="5367130" cy="5458509"/>
          </a:xfrm>
        </p:spPr>
        <p:txBody>
          <a:bodyPr/>
          <a:lstStyle/>
          <a:p>
            <a:pPr defTabSz="440260">
              <a:defRPr/>
            </a:pPr>
            <a:endParaRPr lang="en-US" sz="1600" dirty="0"/>
          </a:p>
        </p:txBody>
      </p:sp>
      <p:sp>
        <p:nvSpPr>
          <p:cNvPr id="4" name="Slide Number Placeholder 3"/>
          <p:cNvSpPr>
            <a:spLocks noGrp="1"/>
          </p:cNvSpPr>
          <p:nvPr>
            <p:ph type="sldNum" sz="quarter" idx="10"/>
          </p:nvPr>
        </p:nvSpPr>
        <p:spPr/>
        <p:txBody>
          <a:bodyPr/>
          <a:lstStyle/>
          <a:p>
            <a:fld id="{B75F8386-2069-8D41-AEB7-17C2BFD4B17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790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368300"/>
            <a:ext cx="4718050" cy="2654300"/>
          </a:xfrm>
        </p:spPr>
      </p:sp>
      <p:sp>
        <p:nvSpPr>
          <p:cNvPr id="3" name="Notes Placeholder 2"/>
          <p:cNvSpPr>
            <a:spLocks noGrp="1"/>
          </p:cNvSpPr>
          <p:nvPr>
            <p:ph type="body" idx="1"/>
          </p:nvPr>
        </p:nvSpPr>
        <p:spPr>
          <a:xfrm>
            <a:off x="670893" y="3314426"/>
            <a:ext cx="5367130" cy="5458509"/>
          </a:xfrm>
        </p:spPr>
        <p:txBody>
          <a:bodyPr/>
          <a:lstStyle/>
          <a:p>
            <a:pPr defTabSz="440260">
              <a:defRPr/>
            </a:pPr>
            <a:endParaRPr lang="en-US" sz="1600" dirty="0"/>
          </a:p>
        </p:txBody>
      </p:sp>
      <p:sp>
        <p:nvSpPr>
          <p:cNvPr id="4" name="Slide Number Placeholder 3"/>
          <p:cNvSpPr>
            <a:spLocks noGrp="1"/>
          </p:cNvSpPr>
          <p:nvPr>
            <p:ph type="sldNum" sz="quarter" idx="10"/>
          </p:nvPr>
        </p:nvSpPr>
        <p:spPr/>
        <p:txBody>
          <a:bodyPr/>
          <a:lstStyle/>
          <a:p>
            <a:fld id="{B75F8386-2069-8D41-AEB7-17C2BFD4B17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7906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28"/>
          <p:cNvSpPr>
            <a:spLocks noGrp="1"/>
          </p:cNvSpPr>
          <p:nvPr>
            <p:ph type="sldNum" sz="quarter" idx="10"/>
          </p:nvPr>
        </p:nvSpPr>
        <p:spPr>
          <a:xfrm>
            <a:off x="8001000" y="171450"/>
            <a:ext cx="838200" cy="285750"/>
          </a:xfrm>
        </p:spPr>
        <p:txBody>
          <a:bodyPr/>
          <a:lstStyle>
            <a:lvl1pPr>
              <a:defRPr>
                <a:solidFill>
                  <a:schemeClr val="tx2"/>
                </a:solidFill>
              </a:defRPr>
            </a:lvl1pPr>
          </a:lstStyle>
          <a:p>
            <a:pPr>
              <a:defRPr/>
            </a:pPr>
            <a:fld id="{8197A088-B07A-463B-A70C-B5C1ECB379F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4" y="3498056"/>
            <a:ext cx="1463675" cy="534591"/>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3490913"/>
            <a:ext cx="7599362" cy="534591"/>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5" descr="torch-color.png"/>
          <p:cNvPicPr>
            <a:picLocks noChangeAspect="1"/>
          </p:cNvPicPr>
          <p:nvPr userDrawn="1"/>
        </p:nvPicPr>
        <p:blipFill>
          <a:blip r:embed="rId2" cstate="print"/>
          <a:srcRect/>
          <a:stretch>
            <a:fillRect/>
          </a:stretch>
        </p:blipFill>
        <p:spPr bwMode="auto">
          <a:xfrm>
            <a:off x="609601" y="4229100"/>
            <a:ext cx="252413" cy="747713"/>
          </a:xfrm>
          <a:prstGeom prst="rect">
            <a:avLst/>
          </a:prstGeom>
          <a:noFill/>
          <a:ln w="9525">
            <a:noFill/>
            <a:miter lim="800000"/>
            <a:headEnd/>
            <a:tailEnd/>
          </a:ln>
        </p:spPr>
      </p:pic>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3426714"/>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3500438"/>
            <a:ext cx="1447800" cy="497681"/>
          </a:xfrm>
        </p:spPr>
        <p:txBody>
          <a:bodyPr rtlCol="0"/>
          <a:lstStyle>
            <a:lvl1pPr>
              <a:defRPr sz="2800"/>
            </a:lvl1pPr>
          </a:lstStyle>
          <a:p>
            <a:pPr>
              <a:defRPr/>
            </a:pPr>
            <a:fld id="{88467E7F-1145-4ECF-B7DC-487419FA7B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304801" y="4171950"/>
            <a:ext cx="252413" cy="7477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3959F8AB-9C78-4328-A844-FB9B1C64530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1200150"/>
            <a:ext cx="1295400" cy="7429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1371600" y="1200150"/>
            <a:ext cx="7772400" cy="7429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1" y="2057400"/>
            <a:ext cx="7123113" cy="1254919"/>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nvPr>
        </p:nvSpPr>
        <p:spPr>
          <a:xfrm>
            <a:off x="0" y="1314451"/>
            <a:ext cx="1295400" cy="526256"/>
          </a:xfrm>
        </p:spPr>
        <p:txBody>
          <a:bodyPr>
            <a:noAutofit/>
          </a:bodyPr>
          <a:lstStyle>
            <a:lvl1pPr>
              <a:defRPr sz="2400">
                <a:solidFill>
                  <a:srgbClr val="FFFFFF"/>
                </a:solidFill>
              </a:defRPr>
            </a:lvl1pPr>
          </a:lstStyle>
          <a:p>
            <a:pPr>
              <a:defRPr/>
            </a:pPr>
            <a:fld id="{85ED11C2-49AD-4B8A-86AC-C80A1B84B223}" type="slidenum">
              <a:rPr lang="en-US"/>
              <a:pPr>
                <a:defRPr/>
              </a:pPr>
              <a:t>‹#›</a:t>
            </a:fld>
            <a:endParaRPr lang="en-US" dirty="0"/>
          </a:p>
        </p:txBody>
      </p:sp>
      <p:pic>
        <p:nvPicPr>
          <p:cNvPr id="9"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4477941"/>
            <a:ext cx="9144000" cy="6655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9525" y="4539854"/>
            <a:ext cx="2249488" cy="534590"/>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2359026" y="4532710"/>
            <a:ext cx="6784975" cy="535781"/>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4551760"/>
            <a:ext cx="2057400" cy="514350"/>
          </a:xfrm>
        </p:spPr>
        <p:txBody>
          <a:bodyPr>
            <a:noAutofit/>
          </a:bodyPr>
          <a:lstStyle>
            <a:lvl1pPr algn="ctr">
              <a:defRPr sz="2000">
                <a:solidFill>
                  <a:srgbClr val="FFFFFF"/>
                </a:solidFill>
              </a:defRPr>
            </a:lvl1pPr>
          </a:lstStyle>
          <a:p>
            <a:pPr>
              <a:defRPr/>
            </a:pPr>
            <a:fld id="{C3910F08-DBD0-4F95-9F64-421490EF3A9B}" type="datetime1">
              <a:rPr lang="en-US"/>
              <a:pPr>
                <a:defRPr/>
              </a:pPr>
              <a:t>7/23/2018</a:t>
            </a:fld>
            <a:endParaRPr lang="en-US" dirty="0"/>
          </a:p>
        </p:txBody>
      </p:sp>
      <p:sp>
        <p:nvSpPr>
          <p:cNvPr id="10" name="Slide Number Placeholder 28"/>
          <p:cNvSpPr>
            <a:spLocks noGrp="1"/>
          </p:cNvSpPr>
          <p:nvPr>
            <p:ph type="sldNum" sz="quarter" idx="11"/>
          </p:nvPr>
        </p:nvSpPr>
        <p:spPr>
          <a:xfrm>
            <a:off x="8001000" y="171450"/>
            <a:ext cx="838200" cy="285750"/>
          </a:xfrm>
        </p:spPr>
        <p:txBody>
          <a:bodyPr/>
          <a:lstStyle>
            <a:lvl1pPr>
              <a:defRPr>
                <a:solidFill>
                  <a:schemeClr val="tx2"/>
                </a:solidFill>
              </a:defRPr>
            </a:lvl1pPr>
          </a:lstStyle>
          <a:p>
            <a:pPr>
              <a:defRPr/>
            </a:pPr>
            <a:fld id="{914FA2AF-4B6E-4B01-8866-9657DA111CAA}" type="slidenum">
              <a:rPr lang="en-US">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75330531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200150"/>
            <a:ext cx="8153400" cy="348615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0" y="959644"/>
            <a:ext cx="533400" cy="183356"/>
          </a:xfrm>
        </p:spPr>
        <p:txBody>
          <a:bodyPr/>
          <a:lstStyle>
            <a:lvl1pPr>
              <a:defRPr>
                <a:solidFill>
                  <a:srgbClr val="FFFFFF"/>
                </a:solidFill>
              </a:defRPr>
            </a:lvl1pPr>
          </a:lstStyle>
          <a:p>
            <a:pPr>
              <a:defRPr/>
            </a:pPr>
            <a:fld id="{66B44381-5FAF-42DD-96F9-51028F75545A}" type="slidenum">
              <a:rPr lang="en-US"/>
              <a:pPr>
                <a:defRPr/>
              </a:pPr>
              <a:t>‹#›</a:t>
            </a:fld>
            <a:endParaRPr lang="en-US" dirty="0"/>
          </a:p>
        </p:txBody>
      </p:sp>
      <p:pic>
        <p:nvPicPr>
          <p:cNvPr id="6"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1768786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1200150"/>
            <a:ext cx="1295400" cy="7429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1371600" y="1200150"/>
            <a:ext cx="7772400" cy="7429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1" y="2057400"/>
            <a:ext cx="7123113" cy="1254919"/>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nvPr>
        </p:nvSpPr>
        <p:spPr>
          <a:xfrm>
            <a:off x="0" y="1314451"/>
            <a:ext cx="1295400" cy="526256"/>
          </a:xfrm>
        </p:spPr>
        <p:txBody>
          <a:bodyPr>
            <a:noAutofit/>
          </a:bodyPr>
          <a:lstStyle>
            <a:lvl1pPr>
              <a:defRPr sz="2400">
                <a:solidFill>
                  <a:srgbClr val="FFFFFF"/>
                </a:solidFill>
              </a:defRPr>
            </a:lvl1pPr>
          </a:lstStyle>
          <a:p>
            <a:pPr>
              <a:defRPr/>
            </a:pPr>
            <a:fld id="{3B6F3EF4-8876-40E8-88B7-9A4EB4840D08}" type="slidenum">
              <a:rPr lang="en-US"/>
              <a:pPr>
                <a:defRPr/>
              </a:pPr>
              <a:t>‹#›</a:t>
            </a:fld>
            <a:endParaRPr lang="en-US" dirty="0"/>
          </a:p>
        </p:txBody>
      </p:sp>
      <p:pic>
        <p:nvPicPr>
          <p:cNvPr id="9"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4069653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192175"/>
            <a:ext cx="3886200" cy="3429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192175"/>
            <a:ext cx="3886200" cy="3429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959644"/>
            <a:ext cx="533400" cy="183356"/>
          </a:xfrm>
        </p:spPr>
        <p:txBody>
          <a:bodyPr rtlCol="0"/>
          <a:lstStyle>
            <a:lvl1pPr>
              <a:defRPr/>
            </a:lvl1pPr>
          </a:lstStyle>
          <a:p>
            <a:pPr>
              <a:defRPr/>
            </a:pPr>
            <a:fld id="{1176BB2E-7CC5-405D-B4CF-EBAFE89E29FC}"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397210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1828800"/>
            <a:ext cx="3886200" cy="268605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1828800"/>
            <a:ext cx="3886200" cy="268605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314450"/>
            <a:ext cx="3886200" cy="48006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1375B9DF-1195-4096-9204-5746C575196A}" type="slidenum">
              <a:rPr lang="en-US"/>
              <a:pPr>
                <a:defRPr/>
              </a:pPr>
              <a:t>‹#›</a:t>
            </a:fld>
            <a:endParaRPr lang="en-US" dirty="0"/>
          </a:p>
        </p:txBody>
      </p:sp>
      <p:pic>
        <p:nvPicPr>
          <p:cNvPr id="9"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308798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959644"/>
            <a:ext cx="533400" cy="183356"/>
          </a:xfrm>
        </p:spPr>
        <p:txBody>
          <a:bodyPr/>
          <a:lstStyle>
            <a:lvl1pPr>
              <a:defRPr>
                <a:solidFill>
                  <a:srgbClr val="FFFFFF"/>
                </a:solidFill>
              </a:defRPr>
            </a:lvl1pPr>
          </a:lstStyle>
          <a:p>
            <a:pPr>
              <a:defRPr/>
            </a:pPr>
            <a:fld id="{2E32D921-61B8-4B9D-9EB6-AB5C1DD9863C}" type="slidenum">
              <a:rPr lang="en-US"/>
              <a:pPr>
                <a:defRPr/>
              </a:pPr>
              <a:t>‹#›</a:t>
            </a:fld>
            <a:endParaRPr lang="en-US" dirty="0"/>
          </a:p>
        </p:txBody>
      </p:sp>
      <p:pic>
        <p:nvPicPr>
          <p:cNvPr id="5"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3185535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0" y="4686300"/>
            <a:ext cx="533400" cy="285750"/>
          </a:xfrm>
        </p:spPr>
        <p:txBody>
          <a:bodyPr/>
          <a:lstStyle>
            <a:lvl1pPr>
              <a:defRPr>
                <a:solidFill>
                  <a:schemeClr val="tx2"/>
                </a:solidFill>
              </a:defRPr>
            </a:lvl1pPr>
          </a:lstStyle>
          <a:p>
            <a:pPr>
              <a:defRPr/>
            </a:pPr>
            <a:fld id="{9C177A9C-CF77-4405-8791-B27A261FF90E}" type="slidenum">
              <a:rPr lang="en-US">
                <a:solidFill>
                  <a:srgbClr val="1F497D"/>
                </a:solidFill>
              </a:rPr>
              <a:pPr>
                <a:defRPr/>
              </a:pPr>
              <a:t>‹#›</a:t>
            </a:fld>
            <a:endParaRPr lang="en-US" dirty="0">
              <a:solidFill>
                <a:srgbClr val="1F497D"/>
              </a:solidFill>
            </a:endParaRPr>
          </a:p>
        </p:txBody>
      </p:sp>
      <p:pic>
        <p:nvPicPr>
          <p:cNvPr id="5"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361408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
        <p:nvSpPr>
          <p:cNvPr id="2" name="Title 1"/>
          <p:cNvSpPr>
            <a:spLocks noGrp="1"/>
          </p:cNvSpPr>
          <p:nvPr>
            <p:ph type="title"/>
          </p:nvPr>
        </p:nvSpPr>
        <p:spPr>
          <a:xfrm>
            <a:off x="612648" y="171450"/>
            <a:ext cx="8153400" cy="74295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200150"/>
            <a:ext cx="8153400" cy="3486150"/>
          </a:xfrm>
        </p:spPr>
        <p:txBody>
          <a:bodyPr/>
          <a:lstStyle>
            <a:lvl1pPr>
              <a:defRPr baseline="0">
                <a:latin typeface="Cambria" pitchFamily="18" charset="0"/>
              </a:defRPr>
            </a:lvl1pPr>
            <a:lvl2pPr>
              <a:defRPr baseline="0">
                <a:latin typeface="Cambria" pitchFamily="18" charset="0"/>
              </a:defRPr>
            </a:lvl2pPr>
            <a:lvl3pPr>
              <a:defRPr baseline="0">
                <a:latin typeface="Cambria" pitchFamily="18" charset="0"/>
              </a:defRPr>
            </a:lvl3pPr>
            <a:lvl4pPr>
              <a:defRPr baseline="0">
                <a:latin typeface="Cambria" pitchFamily="18" charset="0"/>
              </a:defRPr>
            </a:lvl4pPr>
            <a:lvl5pPr>
              <a:defRPr baseline="0">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0" y="959644"/>
            <a:ext cx="533400" cy="183356"/>
          </a:xfrm>
        </p:spPr>
        <p:txBody>
          <a:bodyPr/>
          <a:lstStyle>
            <a:lvl1pPr>
              <a:defRPr>
                <a:solidFill>
                  <a:srgbClr val="FFFFFF"/>
                </a:solidFill>
              </a:defRPr>
            </a:lvl1pPr>
          </a:lstStyle>
          <a:p>
            <a:pPr>
              <a:defRPr/>
            </a:pPr>
            <a:fld id="{6D5B431F-B2AD-417F-BB75-1891FC281A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314450"/>
            <a:ext cx="1600200" cy="325755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F856E018-41C8-47F9-B82F-31AB1DCCCCFD}"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extLst>
      <p:ext uri="{BB962C8B-B14F-4D97-AF65-F5344CB8AC3E}">
        <p14:creationId xmlns:p14="http://schemas.microsoft.com/office/powerpoint/2010/main" val="415419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9524" y="3498056"/>
            <a:ext cx="1463675" cy="534591"/>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1544638" y="3490913"/>
            <a:ext cx="7599362" cy="534591"/>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3426714"/>
          </a:xfrm>
          <a:no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0" name="Slide Number Placeholder 12"/>
          <p:cNvSpPr>
            <a:spLocks noGrp="1"/>
          </p:cNvSpPr>
          <p:nvPr>
            <p:ph type="sldNum" sz="quarter" idx="10"/>
          </p:nvPr>
        </p:nvSpPr>
        <p:spPr>
          <a:xfrm>
            <a:off x="0" y="3500438"/>
            <a:ext cx="1447800" cy="497681"/>
          </a:xfrm>
        </p:spPr>
        <p:txBody>
          <a:bodyPr rtlCol="0"/>
          <a:lstStyle>
            <a:lvl1pPr>
              <a:defRPr sz="2800"/>
            </a:lvl1pPr>
          </a:lstStyle>
          <a:p>
            <a:pPr>
              <a:defRPr/>
            </a:pPr>
            <a:fld id="{B57268BA-A0DC-4CAF-8CC3-4F912DC6C4F5}" type="slidenum">
              <a:rPr lang="en-US"/>
              <a:pPr>
                <a:defRPr/>
              </a:pPr>
              <a:t>‹#›</a:t>
            </a:fld>
            <a:endParaRPr lang="en-US" dirty="0"/>
          </a:p>
        </p:txBody>
      </p:sp>
      <p:pic>
        <p:nvPicPr>
          <p:cNvPr id="11" name="Picture 5" descr="torch-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6106" y="4094560"/>
            <a:ext cx="2524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1388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2DC30454-5E58-43F8-B3C3-76A3E254090A}"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228600" y="4171949"/>
            <a:ext cx="252413" cy="747713"/>
          </a:xfrm>
          <a:prstGeom prst="rect">
            <a:avLst/>
          </a:prstGeom>
          <a:noFill/>
          <a:ln w="9525">
            <a:noFill/>
            <a:miter lim="800000"/>
            <a:headEnd/>
            <a:tailEnd/>
          </a:ln>
        </p:spPr>
      </p:pic>
    </p:spTree>
    <p:extLst>
      <p:ext uri="{BB962C8B-B14F-4D97-AF65-F5344CB8AC3E}">
        <p14:creationId xmlns:p14="http://schemas.microsoft.com/office/powerpoint/2010/main" val="1114893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6142038" y="457200"/>
            <a:ext cx="228600" cy="46863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6142038" y="0"/>
            <a:ext cx="228600" cy="40005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5" descr="torch-colo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1" y="4229100"/>
            <a:ext cx="25241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53200" y="457201"/>
            <a:ext cx="2057400" cy="41374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5562600" cy="4137423"/>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a:xfrm rot="5400000">
            <a:off x="6078538" y="77788"/>
            <a:ext cx="400050" cy="244475"/>
          </a:xfrm>
        </p:spPr>
        <p:txBody>
          <a:bodyPr/>
          <a:lstStyle>
            <a:lvl1pPr>
              <a:defRPr/>
            </a:lvl1pPr>
          </a:lstStyle>
          <a:p>
            <a:pPr>
              <a:defRPr/>
            </a:pPr>
            <a:fld id="{53C56DC9-7D81-47E9-9CCC-C31A1F2512FC}" type="slidenum">
              <a:rPr lang="en-US"/>
              <a:pPr>
                <a:defRPr/>
              </a:pPr>
              <a:t>‹#›</a:t>
            </a:fld>
            <a:endParaRPr lang="en-US" dirty="0"/>
          </a:p>
        </p:txBody>
      </p:sp>
    </p:spTree>
    <p:extLst>
      <p:ext uri="{BB962C8B-B14F-4D97-AF65-F5344CB8AC3E}">
        <p14:creationId xmlns:p14="http://schemas.microsoft.com/office/powerpoint/2010/main" val="422641552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F77D06-8198-493C-9539-F7C1C851A59B}" type="datetime1">
              <a:rPr lang="en-US" smtClean="0"/>
              <a:pPr>
                <a:defRPr/>
              </a:pPr>
              <a:t>7/23/2018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9705A2E-FE9E-41F6-8D12-AC30B5A48CF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192175"/>
            <a:ext cx="3886200" cy="3429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192175"/>
            <a:ext cx="3886200" cy="3429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0" y="959644"/>
            <a:ext cx="533400" cy="183356"/>
          </a:xfrm>
        </p:spPr>
        <p:txBody>
          <a:bodyPr rtlCol="0"/>
          <a:lstStyle>
            <a:lvl1pPr>
              <a:defRPr/>
            </a:lvl1pPr>
          </a:lstStyle>
          <a:p>
            <a:pPr>
              <a:defRPr/>
            </a:pPr>
            <a:fld id="{BF47AF5B-E1E9-4F44-9339-982F8C3CA4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
        <p:nvSpPr>
          <p:cNvPr id="2" name="Title 1"/>
          <p:cNvSpPr>
            <a:spLocks noGrp="1"/>
          </p:cNvSpPr>
          <p:nvPr>
            <p:ph type="title"/>
          </p:nvPr>
        </p:nvSpPr>
        <p:spPr>
          <a:xfrm>
            <a:off x="533400" y="204787"/>
            <a:ext cx="8153400" cy="652463"/>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1828800"/>
            <a:ext cx="3886200" cy="268605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1828800"/>
            <a:ext cx="3886200" cy="268605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314450"/>
            <a:ext cx="3886200" cy="48006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0"/>
          </p:nvPr>
        </p:nvSpPr>
        <p:spPr/>
        <p:txBody>
          <a:bodyPr rtlCol="0"/>
          <a:lstStyle>
            <a:lvl1pPr>
              <a:defRPr/>
            </a:lvl1pPr>
          </a:lstStyle>
          <a:p>
            <a:pPr>
              <a:defRPr/>
            </a:pPr>
            <a:fld id="{71D83F87-42AA-4F1A-B1C1-A642E44C4A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4" name="Slide Number Placeholder 4"/>
          <p:cNvSpPr>
            <a:spLocks noGrp="1"/>
          </p:cNvSpPr>
          <p:nvPr>
            <p:ph type="sldNum" sz="quarter" idx="10"/>
          </p:nvPr>
        </p:nvSpPr>
        <p:spPr>
          <a:xfrm>
            <a:off x="0" y="959644"/>
            <a:ext cx="533400" cy="183356"/>
          </a:xfrm>
        </p:spPr>
        <p:txBody>
          <a:bodyPr/>
          <a:lstStyle>
            <a:lvl1pPr>
              <a:defRPr>
                <a:solidFill>
                  <a:srgbClr val="FFFFFF"/>
                </a:solidFill>
              </a:defRPr>
            </a:lvl1pPr>
          </a:lstStyle>
          <a:p>
            <a:pPr>
              <a:defRPr/>
            </a:pPr>
            <a:fld id="{770BCB68-057B-4C97-9700-D8B16EF5A477}" type="slidenum">
              <a:rPr lang="en-US"/>
              <a:pPr>
                <a:defRPr/>
              </a:pPr>
              <a:t>‹#›</a:t>
            </a:fld>
            <a:endParaRPr lang="en-US" dirty="0"/>
          </a:p>
        </p:txBody>
      </p:sp>
      <p:pic>
        <p:nvPicPr>
          <p:cNvPr id="5"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ESE new 2010">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0" y="4686300"/>
            <a:ext cx="533400" cy="285750"/>
          </a:xfrm>
        </p:spPr>
        <p:txBody>
          <a:bodyPr/>
          <a:lstStyle>
            <a:lvl1pPr>
              <a:defRPr>
                <a:solidFill>
                  <a:schemeClr val="tx2"/>
                </a:solidFill>
              </a:defRPr>
            </a:lvl1pPr>
          </a:lstStyle>
          <a:p>
            <a:pPr>
              <a:defRPr/>
            </a:pPr>
            <a:fld id="{606A4FD2-9664-4C84-BDF2-A633FFEDB3D7}" type="slidenum">
              <a:rPr lang="en-US"/>
              <a:pPr>
                <a:defRPr/>
              </a:pPr>
              <a:t>‹#›</a:t>
            </a:fld>
            <a:endParaRPr lang="en-US" dirty="0"/>
          </a:p>
        </p:txBody>
      </p:sp>
      <p:pic>
        <p:nvPicPr>
          <p:cNvPr id="4"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torch-color.png"/>
          <p:cNvPicPr>
            <a:picLocks noChangeAspect="1"/>
          </p:cNvPicPr>
          <p:nvPr userDrawn="1"/>
        </p:nvPicPr>
        <p:blipFill>
          <a:blip r:embed="rId2" cstate="print"/>
          <a:srcRect/>
          <a:stretch>
            <a:fillRect/>
          </a:stretch>
        </p:blipFill>
        <p:spPr bwMode="auto">
          <a:xfrm>
            <a:off x="8382001" y="4171950"/>
            <a:ext cx="252413" cy="747713"/>
          </a:xfrm>
          <a:prstGeom prst="rect">
            <a:avLst/>
          </a:prstGeom>
          <a:noFill/>
          <a:ln w="9525">
            <a:noFill/>
            <a:miter lim="800000"/>
            <a:headEnd/>
            <a:tailEnd/>
          </a:ln>
        </p:spPr>
      </p:pic>
      <p:sp>
        <p:nvSpPr>
          <p:cNvPr id="2" name="Title 1"/>
          <p:cNvSpPr>
            <a:spLocks noGrp="1"/>
          </p:cNvSpPr>
          <p:nvPr>
            <p:ph type="title"/>
          </p:nvPr>
        </p:nvSpPr>
        <p:spPr>
          <a:xfrm>
            <a:off x="609600" y="204787"/>
            <a:ext cx="8077200" cy="652463"/>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314450"/>
            <a:ext cx="1600200" cy="325755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2"/>
          <p:cNvSpPr>
            <a:spLocks noGrp="1"/>
          </p:cNvSpPr>
          <p:nvPr>
            <p:ph type="sldNum" sz="quarter" idx="10"/>
          </p:nvPr>
        </p:nvSpPr>
        <p:spPr/>
        <p:txBody>
          <a:bodyPr/>
          <a:lstStyle>
            <a:lvl1pPr>
              <a:defRPr/>
            </a:lvl1pPr>
          </a:lstStyle>
          <a:p>
            <a:pPr>
              <a:defRPr/>
            </a:pPr>
            <a:fld id="{481FB5F7-984B-4F19-9DB2-375451402F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71450"/>
            <a:ext cx="81534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200151"/>
            <a:ext cx="81534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7BF77D06-8198-493C-9539-F7C1C851A59B}" type="datetime1">
              <a:rPr lang="en-US"/>
              <a:pPr>
                <a:defRPr/>
              </a:pPr>
              <a:t>7/23/2018</a:t>
            </a:fld>
            <a:endParaRPr lang="en-US" dirty="0"/>
          </a:p>
        </p:txBody>
      </p:sp>
      <p:sp>
        <p:nvSpPr>
          <p:cNvPr id="3" name="Footer Placeholder 2"/>
          <p:cNvSpPr>
            <a:spLocks noGrp="1"/>
          </p:cNvSpPr>
          <p:nvPr>
            <p:ph type="ftr" sz="quarter" idx="3"/>
          </p:nvPr>
        </p:nvSpPr>
        <p:spPr>
          <a:xfrm>
            <a:off x="609601" y="4686300"/>
            <a:ext cx="5421313" cy="273844"/>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dirty="0"/>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959644"/>
            <a:ext cx="533400" cy="1714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959644"/>
            <a:ext cx="8553450" cy="1714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800101"/>
            <a:ext cx="533400" cy="183356"/>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A9705A2E-FE9E-41F6-8D12-AC30B5A48C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5"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6"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200151"/>
            <a:ext cx="81534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A6CAA32-6BA3-4E88-9F8F-70AF79C458CA}" type="datetime1">
              <a:rPr lang="en-US">
                <a:solidFill>
                  <a:srgbClr val="1F497D"/>
                </a:solidFill>
              </a:rPr>
              <a:pPr>
                <a:defRPr/>
              </a:pPr>
              <a:t>7/23/2018</a:t>
            </a:fld>
            <a:endParaRPr lang="en-US" dirty="0">
              <a:solidFill>
                <a:srgbClr val="1F497D"/>
              </a:solidFill>
            </a:endParaRPr>
          </a:p>
        </p:txBody>
      </p:sp>
      <p:sp>
        <p:nvSpPr>
          <p:cNvPr id="3" name="Footer Placeholder 2"/>
          <p:cNvSpPr>
            <a:spLocks noGrp="1"/>
          </p:cNvSpPr>
          <p:nvPr>
            <p:ph type="ftr" sz="quarter" idx="3"/>
          </p:nvPr>
        </p:nvSpPr>
        <p:spPr>
          <a:xfrm>
            <a:off x="609601" y="4686300"/>
            <a:ext cx="5421313" cy="273844"/>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959644"/>
            <a:ext cx="533400" cy="1714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959644"/>
            <a:ext cx="8553450" cy="1714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800101"/>
            <a:ext cx="533400" cy="183356"/>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87982CF-3436-448F-92FE-BD4C05BE1F1B}" type="slidenum">
              <a:rPr lang="en-US"/>
              <a:pPr>
                <a:defRPr/>
              </a:pPr>
              <a:t>‹#›</a:t>
            </a:fld>
            <a:endParaRPr lang="en-US" dirty="0"/>
          </a:p>
        </p:txBody>
      </p:sp>
    </p:spTree>
    <p:extLst>
      <p:ext uri="{BB962C8B-B14F-4D97-AF65-F5344CB8AC3E}">
        <p14:creationId xmlns:p14="http://schemas.microsoft.com/office/powerpoint/2010/main" val="94914196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153400" cy="742950"/>
          </a:xfrm>
        </p:spPr>
        <p:txBody>
          <a:bodyPr/>
          <a:lstStyle/>
          <a:p>
            <a:pPr algn="ct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sz="4000" dirty="0"/>
              <a:t>Principal Realities</a:t>
            </a:r>
          </a:p>
        </p:txBody>
      </p:sp>
      <p:sp>
        <p:nvSpPr>
          <p:cNvPr id="3" name="Content Placeholder 2"/>
          <p:cNvSpPr>
            <a:spLocks noGrp="1"/>
          </p:cNvSpPr>
          <p:nvPr>
            <p:ph sz="quarter" idx="1"/>
          </p:nvPr>
        </p:nvSpPr>
        <p:spPr/>
        <p:txBody>
          <a:bodyPr/>
          <a:lstStyle/>
          <a:p>
            <a:pPr marL="398463" lvl="1" indent="-398463">
              <a:buClr>
                <a:schemeClr val="accent2"/>
              </a:buClr>
              <a:buFont typeface="Wingdings 2" panose="05020102010507070707" pitchFamily="18" charset="2"/>
              <a:buChar char=""/>
            </a:pPr>
            <a:r>
              <a:rPr lang="en-US" sz="2400" dirty="0" smtClean="0">
                <a:latin typeface="Calibri" panose="020F0502020204030204" pitchFamily="34" charset="0"/>
              </a:rPr>
              <a:t>One-fourth of the country’s principals leave their schools each year</a:t>
            </a:r>
          </a:p>
          <a:p>
            <a:pPr marL="398463" lvl="1" indent="-398463">
              <a:buClr>
                <a:schemeClr val="accent2"/>
              </a:buClr>
              <a:buFont typeface="Wingdings 2" panose="05020102010507070707" pitchFamily="18" charset="2"/>
              <a:buChar char=""/>
            </a:pPr>
            <a:r>
              <a:rPr lang="en-US" sz="2400" dirty="0" smtClean="0">
                <a:latin typeface="Calibri" panose="020F0502020204030204" pitchFamily="34" charset="0"/>
              </a:rPr>
              <a:t>50% of new principals quit during their third year in the role</a:t>
            </a:r>
          </a:p>
          <a:p>
            <a:pPr marL="398463" lvl="1" indent="-398463">
              <a:buClr>
                <a:schemeClr val="accent2"/>
              </a:buClr>
              <a:buFont typeface="Wingdings 2" panose="05020102010507070707" pitchFamily="18" charset="2"/>
              <a:buChar char=""/>
            </a:pPr>
            <a:r>
              <a:rPr lang="en-US" sz="2400" dirty="0" smtClean="0">
                <a:latin typeface="Calibri" panose="020F0502020204030204" pitchFamily="34" charset="0"/>
              </a:rPr>
              <a:t>50% of new principals stay beyond three years – less than 30% stay beyond </a:t>
            </a:r>
            <a:r>
              <a:rPr lang="en-US" sz="2400" dirty="0">
                <a:latin typeface="Calibri" panose="020F0502020204030204" pitchFamily="34" charset="0"/>
              </a:rPr>
              <a:t>year five  </a:t>
            </a:r>
            <a:r>
              <a:rPr lang="en-US" sz="2400" dirty="0" smtClean="0">
                <a:latin typeface="Calibri" panose="020F0502020204030204" pitchFamily="34" charset="0"/>
              </a:rPr>
              <a:t>        </a:t>
            </a:r>
            <a:r>
              <a:rPr lang="en-US" sz="1600" dirty="0">
                <a:latin typeface="Calibri" panose="020F0502020204030204" pitchFamily="34" charset="0"/>
              </a:rPr>
              <a:t> </a:t>
            </a:r>
            <a:r>
              <a:rPr lang="en-US" sz="1600" dirty="0" smtClean="0">
                <a:latin typeface="Calibri" panose="020F0502020204030204" pitchFamily="34" charset="0"/>
              </a:rPr>
              <a:t>    </a:t>
            </a:r>
            <a:br>
              <a:rPr lang="en-US" sz="1600" dirty="0" smtClean="0">
                <a:latin typeface="Calibri" panose="020F0502020204030204" pitchFamily="34" charset="0"/>
              </a:rPr>
            </a:br>
            <a:r>
              <a:rPr lang="en-US" sz="1600" dirty="0" smtClean="0">
                <a:latin typeface="Calibri" panose="020F0502020204030204" pitchFamily="34" charset="0"/>
              </a:rPr>
              <a:t>(Churn</a:t>
            </a:r>
            <a:r>
              <a:rPr lang="en-US" sz="1600" dirty="0">
                <a:latin typeface="Calibri" panose="020F0502020204030204" pitchFamily="34" charset="0"/>
              </a:rPr>
              <a:t>: The High Cost of Principal Turnover, 2014</a:t>
            </a:r>
            <a:r>
              <a:rPr lang="en-US" sz="1600" dirty="0" smtClean="0">
                <a:latin typeface="Calibri" panose="020F0502020204030204" pitchFamily="34" charset="0"/>
              </a:rPr>
              <a:t>)</a:t>
            </a:r>
            <a:endParaRPr lang="en-US" sz="2400" dirty="0" smtClean="0">
              <a:latin typeface="Calibri" panose="020F0502020204030204" pitchFamily="34" charset="0"/>
            </a:endParaRPr>
          </a:p>
          <a:p>
            <a:pPr marL="398463" lvl="1" indent="-398463">
              <a:buClr>
                <a:schemeClr val="accent2"/>
              </a:buClr>
              <a:buFont typeface="Wingdings 2" panose="05020102010507070707" pitchFamily="18" charset="2"/>
              <a:buChar char=""/>
            </a:pPr>
            <a:r>
              <a:rPr lang="en-US" sz="2400" dirty="0" smtClean="0">
                <a:latin typeface="Calibri" panose="020F0502020204030204" pitchFamily="34" charset="0"/>
              </a:rPr>
              <a:t>Average principal career – 7 years</a:t>
            </a:r>
          </a:p>
          <a:p>
            <a:endParaRPr lang="en-US" sz="2400" dirty="0">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1</a:t>
            </a:fld>
            <a:endParaRPr lang="en-US" dirty="0">
              <a:latin typeface="Calibri" panose="020F0502020204030204" pitchFamily="34" charset="0"/>
            </a:endParaRPr>
          </a:p>
        </p:txBody>
      </p:sp>
    </p:spTree>
    <p:extLst>
      <p:ext uri="{BB962C8B-B14F-4D97-AF65-F5344CB8AC3E}">
        <p14:creationId xmlns:p14="http://schemas.microsoft.com/office/powerpoint/2010/main" val="2923525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1" y="2171700"/>
            <a:ext cx="7123113" cy="1254919"/>
          </a:xfrm>
        </p:spPr>
        <p:txBody>
          <a:bodyPr/>
          <a:lstStyle/>
          <a:p>
            <a:pPr marL="457200" indent="-457200">
              <a:buFont typeface="Wingdings 2" panose="05020102010507070707" pitchFamily="18" charset="2"/>
              <a:buChar char="£"/>
            </a:pPr>
            <a:r>
              <a:rPr lang="en-US" sz="2400" dirty="0" smtClean="0">
                <a:solidFill>
                  <a:schemeClr val="tx1"/>
                </a:solidFill>
                <a:latin typeface="Calibri" panose="020F0502020204030204" pitchFamily="34" charset="0"/>
              </a:rPr>
              <a:t>Ongoing Professional Development</a:t>
            </a:r>
          </a:p>
          <a:p>
            <a:pPr marL="457200" indent="-457200">
              <a:buFont typeface="Wingdings 2" panose="05020102010507070707" pitchFamily="18" charset="2"/>
              <a:buChar char="£"/>
            </a:pPr>
            <a:r>
              <a:rPr lang="en-US" sz="2400" dirty="0" smtClean="0">
                <a:solidFill>
                  <a:schemeClr val="tx1"/>
                </a:solidFill>
                <a:latin typeface="Calibri" panose="020F0502020204030204" pitchFamily="34" charset="0"/>
              </a:rPr>
              <a:t>Meaningful Network Opportunities</a:t>
            </a:r>
          </a:p>
          <a:p>
            <a:pPr marL="457200" indent="-457200">
              <a:buFont typeface="Wingdings 2" panose="05020102010507070707" pitchFamily="18" charset="2"/>
              <a:buChar char="£"/>
            </a:pPr>
            <a:r>
              <a:rPr lang="en-US" sz="2400" dirty="0" smtClean="0">
                <a:solidFill>
                  <a:schemeClr val="tx1"/>
                </a:solidFill>
                <a:latin typeface="Calibri" panose="020F0502020204030204" pitchFamily="34" charset="0"/>
              </a:rPr>
              <a:t>One-to-one Support (Beyond first two years)</a:t>
            </a:r>
          </a:p>
          <a:p>
            <a:pPr marL="457200" indent="-457200">
              <a:buFont typeface="Wingdings 2" panose="05020102010507070707" pitchFamily="18" charset="2"/>
              <a:buChar char="£"/>
            </a:pPr>
            <a:r>
              <a:rPr lang="en-US" sz="2400" dirty="0" smtClean="0">
                <a:solidFill>
                  <a:schemeClr val="tx1"/>
                </a:solidFill>
                <a:latin typeface="Calibri" panose="020F0502020204030204" pitchFamily="34" charset="0"/>
              </a:rPr>
              <a:t>Restructure Roles and Policies</a:t>
            </a:r>
          </a:p>
        </p:txBody>
      </p:sp>
      <p:sp>
        <p:nvSpPr>
          <p:cNvPr id="3" name="Title 2"/>
          <p:cNvSpPr>
            <a:spLocks noGrp="1"/>
          </p:cNvSpPr>
          <p:nvPr>
            <p:ph type="title"/>
          </p:nvPr>
        </p:nvSpPr>
        <p:spPr/>
        <p:txBody>
          <a:bodyPr/>
          <a:lstStyle/>
          <a:p>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Retaining Effective Principals</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85ED11C2-49AD-4B8A-86AC-C80A1B84B223}" type="slidenum">
              <a:rPr lang="en-US" smtClean="0">
                <a:latin typeface="Calibri" panose="020F0502020204030204" pitchFamily="34" charset="0"/>
              </a:rPr>
              <a:pPr>
                <a:defRPr/>
              </a:pPr>
              <a:t>10</a:t>
            </a:fld>
            <a:endParaRPr lang="en-US" dirty="0">
              <a:latin typeface="Calibri" panose="020F0502020204030204" pitchFamily="34" charset="0"/>
            </a:endParaRPr>
          </a:p>
        </p:txBody>
      </p:sp>
    </p:spTree>
    <p:extLst>
      <p:ext uri="{BB962C8B-B14F-4D97-AF65-F5344CB8AC3E}">
        <p14:creationId xmlns:p14="http://schemas.microsoft.com/office/powerpoint/2010/main" val="156957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0" indent="-457200">
              <a:buFont typeface="Wingdings 2" panose="05020102010507070707" pitchFamily="18" charset="2"/>
              <a:buChar char="£"/>
            </a:pPr>
            <a:r>
              <a:rPr lang="en-US" sz="3200" dirty="0" smtClean="0">
                <a:solidFill>
                  <a:schemeClr val="tx1"/>
                </a:solidFill>
                <a:latin typeface="Calibri" panose="020F0502020204030204" pitchFamily="34" charset="0"/>
              </a:rPr>
              <a:t>Aspiring</a:t>
            </a:r>
          </a:p>
          <a:p>
            <a:pPr marL="457200" indent="-457200">
              <a:buFont typeface="Wingdings 2" panose="05020102010507070707" pitchFamily="18" charset="2"/>
              <a:buChar char="£"/>
            </a:pPr>
            <a:r>
              <a:rPr lang="en-US" sz="3200" dirty="0" smtClean="0">
                <a:solidFill>
                  <a:schemeClr val="tx1"/>
                </a:solidFill>
                <a:latin typeface="Calibri" panose="020F0502020204030204" pitchFamily="34" charset="0"/>
              </a:rPr>
              <a:t>Emerging</a:t>
            </a:r>
          </a:p>
          <a:p>
            <a:pPr marL="457200" indent="-457200">
              <a:buFont typeface="Wingdings 2" panose="05020102010507070707" pitchFamily="18" charset="2"/>
              <a:buChar char="£"/>
            </a:pPr>
            <a:r>
              <a:rPr lang="en-US" sz="3200" dirty="0" smtClean="0">
                <a:solidFill>
                  <a:schemeClr val="tx1"/>
                </a:solidFill>
                <a:latin typeface="Calibri" panose="020F0502020204030204" pitchFamily="34" charset="0"/>
              </a:rPr>
              <a:t>Developing</a:t>
            </a:r>
          </a:p>
          <a:p>
            <a:pPr marL="457200" indent="-457200">
              <a:buFont typeface="Wingdings 2" panose="05020102010507070707" pitchFamily="18" charset="2"/>
              <a:buChar char="£"/>
            </a:pPr>
            <a:r>
              <a:rPr lang="en-US" sz="3200" dirty="0" smtClean="0">
                <a:solidFill>
                  <a:schemeClr val="tx1"/>
                </a:solidFill>
                <a:latin typeface="Calibri" panose="020F0502020204030204" pitchFamily="34" charset="0"/>
              </a:rPr>
              <a:t>Transformational</a:t>
            </a:r>
            <a:endParaRPr lang="en-US" sz="3200" dirty="0">
              <a:solidFill>
                <a:schemeClr val="tx1"/>
              </a:solidFill>
              <a:latin typeface="Calibri" panose="020F0502020204030204" pitchFamily="34" charset="0"/>
            </a:endParaRPr>
          </a:p>
        </p:txBody>
      </p:sp>
      <p:sp>
        <p:nvSpPr>
          <p:cNvPr id="3" name="Title 2"/>
          <p:cNvSpPr>
            <a:spLocks noGrp="1"/>
          </p:cNvSpPr>
          <p:nvPr>
            <p:ph type="title"/>
          </p:nvPr>
        </p:nvSpPr>
        <p:spPr>
          <a:xfrm>
            <a:off x="1371600" y="1143000"/>
            <a:ext cx="7620000" cy="914400"/>
          </a:xfrm>
        </p:spPr>
        <p:txBody>
          <a:bodyPr/>
          <a:lstStyle/>
          <a:p>
            <a:r>
              <a:rPr lang="en-US" sz="3600" dirty="0" smtClean="0">
                <a:latin typeface="Calibri" panose="020F0502020204030204" pitchFamily="34" charset="0"/>
              </a:rPr>
              <a:t>MLDS – Intentional Capacity Building</a:t>
            </a:r>
            <a:endParaRPr lang="en-US" sz="36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85ED11C2-49AD-4B8A-86AC-C80A1B84B223}" type="slidenum">
              <a:rPr lang="en-US" smtClean="0">
                <a:latin typeface="Calibri" panose="020F0502020204030204" pitchFamily="34" charset="0"/>
              </a:rPr>
              <a:pPr>
                <a:defRPr/>
              </a:pPr>
              <a:t>11</a:t>
            </a:fld>
            <a:endParaRPr lang="en-US" dirty="0">
              <a:latin typeface="Calibri" panose="020F0502020204030204" pitchFamily="34" charset="0"/>
            </a:endParaRPr>
          </a:p>
        </p:txBody>
      </p:sp>
    </p:spTree>
    <p:extLst>
      <p:ext uri="{BB962C8B-B14F-4D97-AF65-F5344CB8AC3E}">
        <p14:creationId xmlns:p14="http://schemas.microsoft.com/office/powerpoint/2010/main" val="456747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6" t="14815" r="73541" b="5371"/>
          <a:stretch/>
        </p:blipFill>
        <p:spPr bwMode="auto">
          <a:xfrm>
            <a:off x="838200" y="0"/>
            <a:ext cx="70104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883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3" t="10222" r="72938" b="2666"/>
          <a:stretch/>
        </p:blipFill>
        <p:spPr bwMode="auto">
          <a:xfrm>
            <a:off x="1524000" y="17145"/>
            <a:ext cx="6172200" cy="512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27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8461248" cy="742950"/>
          </a:xfrm>
        </p:spPr>
        <p:txBody>
          <a:bodyPr/>
          <a:lstStyle/>
          <a:p>
            <a:pPr algn="ct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sz="4000" dirty="0" smtClean="0">
                <a:latin typeface="Calibri" panose="020F0502020204030204" pitchFamily="34" charset="0"/>
              </a:rPr>
              <a:t>Emerging Level Learning Experiences</a:t>
            </a:r>
            <a:endParaRPr lang="en-US" sz="4000" dirty="0">
              <a:latin typeface="Calibri" panose="020F0502020204030204" pitchFamily="34" charset="0"/>
            </a:endParaRPr>
          </a:p>
        </p:txBody>
      </p:sp>
      <p:sp>
        <p:nvSpPr>
          <p:cNvPr id="3" name="Content Placeholder 2"/>
          <p:cNvSpPr>
            <a:spLocks noGrp="1"/>
          </p:cNvSpPr>
          <p:nvPr>
            <p:ph sz="quarter" idx="1"/>
          </p:nvPr>
        </p:nvSpPr>
        <p:spPr/>
        <p:txBody>
          <a:bodyPr/>
          <a:lstStyle/>
          <a:p>
            <a:r>
              <a:rPr lang="en-US" sz="2800" dirty="0" smtClean="0">
                <a:latin typeface="Calibri" panose="020F0502020204030204" pitchFamily="34" charset="0"/>
              </a:rPr>
              <a:t>Critical Firsts</a:t>
            </a:r>
          </a:p>
          <a:p>
            <a:r>
              <a:rPr lang="en-US" sz="2800" dirty="0" smtClean="0">
                <a:latin typeface="Calibri" panose="020F0502020204030204" pitchFamily="34" charset="0"/>
              </a:rPr>
              <a:t>Recognizing and Developing Excellent Instruction</a:t>
            </a:r>
          </a:p>
          <a:p>
            <a:r>
              <a:rPr lang="en-US" sz="2800" dirty="0" smtClean="0">
                <a:latin typeface="Calibri" panose="020F0502020204030204" pitchFamily="34" charset="0"/>
              </a:rPr>
              <a:t>Understanding Self and Others</a:t>
            </a:r>
          </a:p>
          <a:p>
            <a:r>
              <a:rPr lang="en-US" sz="2800" dirty="0" smtClean="0">
                <a:latin typeface="Calibri" panose="020F0502020204030204" pitchFamily="34" charset="0"/>
              </a:rPr>
              <a:t>A Primer on Decision Making</a:t>
            </a:r>
          </a:p>
          <a:p>
            <a:r>
              <a:rPr lang="en-US" sz="2800" dirty="0" smtClean="0">
                <a:latin typeface="Calibri" panose="020F0502020204030204" pitchFamily="34" charset="0"/>
              </a:rPr>
              <a:t>Reading and Shaping School Culture</a:t>
            </a:r>
          </a:p>
          <a:p>
            <a:r>
              <a:rPr lang="en-US" sz="2800" dirty="0" smtClean="0">
                <a:latin typeface="Calibri" panose="020F0502020204030204" pitchFamily="34" charset="0"/>
              </a:rPr>
              <a:t>Making Time for Instructional Leadership</a:t>
            </a:r>
            <a:endParaRPr lang="en-US" sz="2800" dirty="0">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14</a:t>
            </a:fld>
            <a:endParaRPr lang="en-US" dirty="0">
              <a:latin typeface="Calibri" panose="020F0502020204030204" pitchFamily="34" charset="0"/>
            </a:endParaRPr>
          </a:p>
        </p:txBody>
      </p:sp>
    </p:spTree>
    <p:extLst>
      <p:ext uri="{BB962C8B-B14F-4D97-AF65-F5344CB8AC3E}">
        <p14:creationId xmlns:p14="http://schemas.microsoft.com/office/powerpoint/2010/main" val="416646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11135594"/>
              </p:ext>
            </p:extLst>
          </p:nvPr>
        </p:nvGraphicFramePr>
        <p:xfrm>
          <a:off x="1295400" y="0"/>
          <a:ext cx="6019800" cy="5143500"/>
        </p:xfrm>
        <a:graphic>
          <a:graphicData uri="http://schemas.openxmlformats.org/presentationml/2006/ole">
            <mc:AlternateContent xmlns:mc="http://schemas.openxmlformats.org/markup-compatibility/2006">
              <mc:Choice xmlns:v="urn:schemas-microsoft-com:vml" Requires="v">
                <p:oleObj spid="_x0000_s2069" name="Document" r:id="rId4" imgW="7760716" imgH="10065353" progId="Word.Document.12">
                  <p:embed/>
                </p:oleObj>
              </mc:Choice>
              <mc:Fallback>
                <p:oleObj name="Document" r:id="rId4" imgW="7760716" imgH="10065353" progId="Word.Document.12">
                  <p:embed/>
                  <p:pic>
                    <p:nvPicPr>
                      <p:cNvPr id="0" name=""/>
                      <p:cNvPicPr/>
                      <p:nvPr/>
                    </p:nvPicPr>
                    <p:blipFill>
                      <a:blip r:embed="rId5"/>
                      <a:stretch>
                        <a:fillRect/>
                      </a:stretch>
                    </p:blipFill>
                    <p:spPr>
                      <a:xfrm>
                        <a:off x="1295400" y="0"/>
                        <a:ext cx="6019800" cy="5143500"/>
                      </a:xfrm>
                      <a:prstGeom prst="rect">
                        <a:avLst/>
                      </a:prstGeom>
                    </p:spPr>
                  </p:pic>
                </p:oleObj>
              </mc:Fallback>
            </mc:AlternateContent>
          </a:graphicData>
        </a:graphic>
      </p:graphicFrame>
    </p:spTree>
    <p:extLst>
      <p:ext uri="{BB962C8B-B14F-4D97-AF65-F5344CB8AC3E}">
        <p14:creationId xmlns:p14="http://schemas.microsoft.com/office/powerpoint/2010/main" val="314910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anose="020F0502020204030204" pitchFamily="34" charset="0"/>
              </a:rPr>
              <a:t>Developing Level Learning Experiences</a:t>
            </a:r>
            <a:endParaRPr lang="en-US" sz="4000" dirty="0">
              <a:latin typeface="Calibri" panose="020F0502020204030204" pitchFamily="34" charset="0"/>
            </a:endParaRPr>
          </a:p>
        </p:txBody>
      </p:sp>
      <p:sp>
        <p:nvSpPr>
          <p:cNvPr id="3" name="Content Placeholder 2"/>
          <p:cNvSpPr>
            <a:spLocks noGrp="1"/>
          </p:cNvSpPr>
          <p:nvPr>
            <p:ph sz="quarter" idx="1"/>
          </p:nvPr>
        </p:nvSpPr>
        <p:spPr/>
        <p:txBody>
          <a:bodyPr/>
          <a:lstStyle/>
          <a:p>
            <a:r>
              <a:rPr lang="en-US" sz="2000" dirty="0" smtClean="0">
                <a:latin typeface="Calibri" panose="020F0502020204030204" pitchFamily="34" charset="0"/>
              </a:rPr>
              <a:t>Critical Firsts</a:t>
            </a:r>
          </a:p>
          <a:p>
            <a:r>
              <a:rPr lang="en-US" sz="2000" dirty="0" smtClean="0">
                <a:latin typeface="Calibri" panose="020F0502020204030204" pitchFamily="34" charset="0"/>
              </a:rPr>
              <a:t>Recognizing and Developing Excellent Instruction</a:t>
            </a:r>
          </a:p>
          <a:p>
            <a:r>
              <a:rPr lang="en-US" sz="2000" dirty="0" smtClean="0">
                <a:latin typeface="Calibri" panose="020F0502020204030204" pitchFamily="34" charset="0"/>
              </a:rPr>
              <a:t>Understanding Self and Others</a:t>
            </a:r>
          </a:p>
          <a:p>
            <a:r>
              <a:rPr lang="en-US" sz="2000" dirty="0" smtClean="0">
                <a:latin typeface="Calibri" panose="020F0502020204030204" pitchFamily="34" charset="0"/>
              </a:rPr>
              <a:t>A Primer on Decision Making</a:t>
            </a:r>
          </a:p>
          <a:p>
            <a:r>
              <a:rPr lang="en-US" sz="2000" dirty="0" smtClean="0">
                <a:latin typeface="Calibri" panose="020F0502020204030204" pitchFamily="34" charset="0"/>
              </a:rPr>
              <a:t>Reading and Shaping School Culture</a:t>
            </a:r>
          </a:p>
          <a:p>
            <a:r>
              <a:rPr lang="en-US" sz="2000" dirty="0" smtClean="0">
                <a:latin typeface="Calibri" panose="020F0502020204030204" pitchFamily="34" charset="0"/>
              </a:rPr>
              <a:t>Making Time for Instructional Leadership</a:t>
            </a:r>
          </a:p>
          <a:p>
            <a:r>
              <a:rPr lang="en-US" sz="2000" dirty="0" smtClean="0">
                <a:solidFill>
                  <a:schemeClr val="accent1"/>
                </a:solidFill>
                <a:latin typeface="Calibri" panose="020F0502020204030204" pitchFamily="34" charset="0"/>
              </a:rPr>
              <a:t>Designing and Leading Change</a:t>
            </a:r>
          </a:p>
          <a:p>
            <a:r>
              <a:rPr lang="en-US" sz="2000" dirty="0" smtClean="0">
                <a:solidFill>
                  <a:schemeClr val="accent1"/>
                </a:solidFill>
                <a:latin typeface="Calibri" panose="020F0502020204030204" pitchFamily="34" charset="0"/>
              </a:rPr>
              <a:t>Communications</a:t>
            </a:r>
            <a:r>
              <a:rPr lang="en-US" sz="2000" dirty="0">
                <a:solidFill>
                  <a:schemeClr val="accent1"/>
                </a:solidFill>
                <a:latin typeface="Calibri" panose="020F0502020204030204" pitchFamily="34" charset="0"/>
              </a:rPr>
              <a:t> </a:t>
            </a:r>
            <a:r>
              <a:rPr lang="en-US" sz="2000" dirty="0" smtClean="0">
                <a:solidFill>
                  <a:schemeClr val="accent1"/>
                </a:solidFill>
                <a:latin typeface="Calibri" panose="020F0502020204030204" pitchFamily="34" charset="0"/>
              </a:rPr>
              <a:t>and Influencing Skills</a:t>
            </a:r>
          </a:p>
          <a:p>
            <a:r>
              <a:rPr lang="en-US" sz="2000" dirty="0" smtClean="0">
                <a:solidFill>
                  <a:schemeClr val="accent1"/>
                </a:solidFill>
                <a:latin typeface="Calibri" panose="020F0502020204030204" pitchFamily="34" charset="0"/>
              </a:rPr>
              <a:t>Human Resource Leadership</a:t>
            </a:r>
            <a:endParaRPr lang="en-US" sz="2000" dirty="0">
              <a:solidFill>
                <a:schemeClr val="accent1"/>
              </a:solidFill>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16</a:t>
            </a:fld>
            <a:endParaRPr lang="en-US" dirty="0">
              <a:latin typeface="Calibri" panose="020F0502020204030204" pitchFamily="34" charset="0"/>
            </a:endParaRPr>
          </a:p>
        </p:txBody>
      </p:sp>
    </p:spTree>
    <p:extLst>
      <p:ext uri="{BB962C8B-B14F-4D97-AF65-F5344CB8AC3E}">
        <p14:creationId xmlns:p14="http://schemas.microsoft.com/office/powerpoint/2010/main" val="3416800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panose="020F0502020204030204" pitchFamily="34" charset="0"/>
              </a:rPr>
              <a:t>Capacity Building Requires Collaboration</a:t>
            </a:r>
            <a:endParaRPr lang="en-US" sz="3600" dirty="0">
              <a:latin typeface="Calibri" panose="020F0502020204030204" pitchFamily="34" charset="0"/>
            </a:endParaRPr>
          </a:p>
        </p:txBody>
      </p:sp>
      <p:sp>
        <p:nvSpPr>
          <p:cNvPr id="3" name="Content Placeholder 2"/>
          <p:cNvSpPr>
            <a:spLocks noGrp="1"/>
          </p:cNvSpPr>
          <p:nvPr>
            <p:ph sz="quarter" idx="1"/>
          </p:nvPr>
        </p:nvSpPr>
        <p:spPr/>
        <p:txBody>
          <a:bodyPr/>
          <a:lstStyle/>
          <a:p>
            <a:r>
              <a:rPr lang="en-US" sz="2400" dirty="0" smtClean="0">
                <a:latin typeface="Calibri" panose="020F0502020204030204" pitchFamily="34" charset="0"/>
              </a:rPr>
              <a:t>Professional Associations</a:t>
            </a:r>
          </a:p>
          <a:p>
            <a:pPr lvl="1"/>
            <a:r>
              <a:rPr lang="en-US" sz="2000" dirty="0" smtClean="0">
                <a:latin typeface="Calibri" panose="020F0502020204030204" pitchFamily="34" charset="0"/>
              </a:rPr>
              <a:t>MAESP, MOASSP, MASA</a:t>
            </a:r>
          </a:p>
          <a:p>
            <a:r>
              <a:rPr lang="en-US" sz="2400" dirty="0" smtClean="0">
                <a:latin typeface="Calibri" panose="020F0502020204030204" pitchFamily="34" charset="0"/>
              </a:rPr>
              <a:t>National Organizations</a:t>
            </a:r>
          </a:p>
          <a:p>
            <a:pPr lvl="1"/>
            <a:r>
              <a:rPr lang="en-US" sz="2000" dirty="0" smtClean="0">
                <a:latin typeface="Calibri" panose="020F0502020204030204" pitchFamily="34" charset="0"/>
              </a:rPr>
              <a:t>CCSSO</a:t>
            </a:r>
          </a:p>
          <a:p>
            <a:pPr lvl="1"/>
            <a:r>
              <a:rPr lang="en-US" sz="2000" dirty="0" smtClean="0">
                <a:latin typeface="Calibri" panose="020F0502020204030204" pitchFamily="34" charset="0"/>
              </a:rPr>
              <a:t>The Wallace Foundation</a:t>
            </a:r>
          </a:p>
          <a:p>
            <a:r>
              <a:rPr lang="en-US" sz="2400" dirty="0" smtClean="0">
                <a:latin typeface="Calibri" panose="020F0502020204030204" pitchFamily="34" charset="0"/>
              </a:rPr>
              <a:t>Administrative Preparation Programs </a:t>
            </a:r>
          </a:p>
          <a:p>
            <a:r>
              <a:rPr lang="en-US" sz="2400" dirty="0" smtClean="0">
                <a:latin typeface="Calibri" panose="020F0502020204030204" pitchFamily="34" charset="0"/>
              </a:rPr>
              <a:t>Missouri Professional Development Practitioners</a:t>
            </a:r>
          </a:p>
          <a:p>
            <a:r>
              <a:rPr lang="en-US" sz="2400" dirty="0" smtClean="0">
                <a:latin typeface="Calibri" panose="020F0502020204030204" pitchFamily="34" charset="0"/>
              </a:rPr>
              <a:t>Nationally Recognized Consultants</a:t>
            </a: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17</a:t>
            </a:fld>
            <a:endParaRPr lang="en-US" dirty="0">
              <a:latin typeface="Calibri" panose="020F0502020204030204" pitchFamily="34" charset="0"/>
            </a:endParaRPr>
          </a:p>
        </p:txBody>
      </p:sp>
    </p:spTree>
    <p:extLst>
      <p:ext uri="{BB962C8B-B14F-4D97-AF65-F5344CB8AC3E}">
        <p14:creationId xmlns:p14="http://schemas.microsoft.com/office/powerpoint/2010/main" val="384749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How does Missouri stack up?</a:t>
            </a:r>
          </a:p>
        </p:txBody>
      </p:sp>
      <p:sp>
        <p:nvSpPr>
          <p:cNvPr id="3" name="Content Placeholder 2"/>
          <p:cNvSpPr>
            <a:spLocks noGrp="1"/>
          </p:cNvSpPr>
          <p:nvPr>
            <p:ph sz="quarter" idx="1"/>
          </p:nvPr>
        </p:nvSpPr>
        <p:spPr/>
        <p:txBody>
          <a:bodyPr/>
          <a:lstStyle/>
          <a:p>
            <a:r>
              <a:rPr lang="en-US" sz="2400" dirty="0">
                <a:latin typeface="Calibri" panose="020F0502020204030204" pitchFamily="34" charset="0"/>
              </a:rPr>
              <a:t>High School	</a:t>
            </a:r>
            <a:r>
              <a:rPr lang="en-US" sz="2400" dirty="0" smtClean="0">
                <a:latin typeface="Calibri" panose="020F0502020204030204" pitchFamily="34" charset="0"/>
              </a:rPr>
              <a:t>	77</a:t>
            </a:r>
            <a:r>
              <a:rPr lang="en-US" sz="2400" dirty="0">
                <a:latin typeface="Calibri" panose="020F0502020204030204" pitchFamily="34" charset="0"/>
              </a:rPr>
              <a:t>%		47%		29%</a:t>
            </a:r>
          </a:p>
          <a:p>
            <a:endParaRPr lang="en-US" sz="2400" dirty="0">
              <a:latin typeface="Calibri" panose="020F0502020204030204" pitchFamily="34" charset="0"/>
            </a:endParaRPr>
          </a:p>
          <a:p>
            <a:endParaRPr lang="en-US" sz="2400" dirty="0">
              <a:latin typeface="Calibri" panose="020F0502020204030204" pitchFamily="34" charset="0"/>
            </a:endParaRPr>
          </a:p>
          <a:p>
            <a:r>
              <a:rPr lang="en-US" sz="2400" dirty="0">
                <a:latin typeface="Calibri" panose="020F0502020204030204" pitchFamily="34" charset="0"/>
              </a:rPr>
              <a:t>Middle School	77%		49%		28%</a:t>
            </a:r>
          </a:p>
          <a:p>
            <a:endParaRPr lang="en-US" sz="2400" dirty="0">
              <a:latin typeface="Calibri" panose="020F0502020204030204" pitchFamily="34" charset="0"/>
            </a:endParaRPr>
          </a:p>
          <a:p>
            <a:endParaRPr lang="en-US" sz="2400" dirty="0">
              <a:latin typeface="Calibri" panose="020F0502020204030204" pitchFamily="34" charset="0"/>
            </a:endParaRPr>
          </a:p>
          <a:p>
            <a:r>
              <a:rPr lang="en-US" sz="2400" dirty="0">
                <a:latin typeface="Calibri" panose="020F0502020204030204" pitchFamily="34" charset="0"/>
              </a:rPr>
              <a:t>Elementary	</a:t>
            </a:r>
            <a:r>
              <a:rPr lang="en-US" sz="2400" dirty="0" smtClean="0">
                <a:latin typeface="Calibri" panose="020F0502020204030204" pitchFamily="34" charset="0"/>
              </a:rPr>
              <a:t>	78</a:t>
            </a:r>
            <a:r>
              <a:rPr lang="en-US" sz="2400" dirty="0">
                <a:latin typeface="Calibri" panose="020F0502020204030204" pitchFamily="34" charset="0"/>
              </a:rPr>
              <a:t>%		51%		35%</a:t>
            </a:r>
          </a:p>
          <a:p>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pPr>
                <a:defRPr/>
              </a:pPr>
              <a:t>2</a:t>
            </a:fld>
            <a:endParaRPr lang="en-US" dirty="0"/>
          </a:p>
        </p:txBody>
      </p:sp>
    </p:spTree>
    <p:extLst>
      <p:ext uri="{BB962C8B-B14F-4D97-AF65-F5344CB8AC3E}">
        <p14:creationId xmlns:p14="http://schemas.microsoft.com/office/powerpoint/2010/main" val="24678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0" indent="-457200">
              <a:buFont typeface="Wingdings 2" panose="05020102010507070707" pitchFamily="18" charset="2"/>
              <a:buChar char="£"/>
            </a:pPr>
            <a:r>
              <a:rPr lang="en-US" sz="2400" dirty="0">
                <a:solidFill>
                  <a:schemeClr val="tx1"/>
                </a:solidFill>
                <a:latin typeface="Calibri" panose="020F0502020204030204" pitchFamily="34" charset="0"/>
              </a:rPr>
              <a:t>Workload and extensive managerial tasks that prevent more meaningful instructional leadership efforts</a:t>
            </a:r>
          </a:p>
          <a:p>
            <a:pPr marL="457200" indent="-457200">
              <a:buFont typeface="Wingdings 2" panose="05020102010507070707" pitchFamily="18" charset="2"/>
              <a:buChar char="£"/>
            </a:pPr>
            <a:r>
              <a:rPr lang="en-US" sz="2400" dirty="0">
                <a:solidFill>
                  <a:schemeClr val="tx1"/>
                </a:solidFill>
                <a:latin typeface="Calibri" panose="020F0502020204030204" pitchFamily="34" charset="0"/>
              </a:rPr>
              <a:t>Personal Costs – Long hours, physical and psychological demands</a:t>
            </a:r>
          </a:p>
          <a:p>
            <a:pPr marL="457200" indent="-457200">
              <a:buFont typeface="Wingdings 2" panose="05020102010507070707" pitchFamily="18" charset="2"/>
              <a:buChar char="£"/>
            </a:pPr>
            <a:r>
              <a:rPr lang="en-US" sz="2400" dirty="0">
                <a:solidFill>
                  <a:schemeClr val="tx1"/>
                </a:solidFill>
                <a:latin typeface="Calibri" panose="020F0502020204030204" pitchFamily="34" charset="0"/>
              </a:rPr>
              <a:t>Local and state policy obstacles</a:t>
            </a:r>
          </a:p>
          <a:p>
            <a:pPr marL="457200" indent="-457200">
              <a:buFont typeface="Wingdings 2" panose="05020102010507070707" pitchFamily="18" charset="2"/>
              <a:buChar char="£"/>
            </a:pPr>
            <a:r>
              <a:rPr lang="en-US" sz="2400" dirty="0">
                <a:solidFill>
                  <a:schemeClr val="tx1"/>
                </a:solidFill>
                <a:latin typeface="Calibri" panose="020F0502020204030204" pitchFamily="34" charset="0"/>
              </a:rPr>
              <a:t>Profound isolation on the job</a:t>
            </a:r>
          </a:p>
        </p:txBody>
      </p:sp>
      <p:sp>
        <p:nvSpPr>
          <p:cNvPr id="3" name="Title 2"/>
          <p:cNvSpPr>
            <a:spLocks noGrp="1"/>
          </p:cNvSpPr>
          <p:nvPr>
            <p:ph type="title"/>
          </p:nvPr>
        </p:nvSpPr>
        <p:spPr>
          <a:xfrm>
            <a:off x="1371600" y="1047750"/>
            <a:ext cx="7620000" cy="742950"/>
          </a:xfrm>
        </p:spPr>
        <p:txBody>
          <a:bodyPr/>
          <a:lstStyle/>
          <a:p>
            <a:r>
              <a:rPr lang="en-US" dirty="0" smtClean="0"/>
              <a:t/>
            </a:r>
            <a:br>
              <a:rPr lang="en-US" dirty="0" smtClean="0"/>
            </a:br>
            <a:r>
              <a:rPr lang="en-US" dirty="0" smtClean="0"/>
              <a:t>Reasons </a:t>
            </a:r>
            <a:r>
              <a:rPr lang="en-US" dirty="0"/>
              <a:t>for Leaving</a:t>
            </a:r>
            <a:br>
              <a:rPr lang="en-US" dirty="0"/>
            </a:br>
            <a:endParaRPr lang="en-US" sz="2400" dirty="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85ED11C2-49AD-4B8A-86AC-C80A1B84B223}" type="slidenum">
              <a:rPr lang="en-US" sz="1400" smtClean="0"/>
              <a:pPr>
                <a:defRPr/>
              </a:pPr>
              <a:t>3</a:t>
            </a:fld>
            <a:endParaRPr lang="en-US" sz="1400" dirty="0"/>
          </a:p>
        </p:txBody>
      </p:sp>
    </p:spTree>
    <p:extLst>
      <p:ext uri="{BB962C8B-B14F-4D97-AF65-F5344CB8AC3E}">
        <p14:creationId xmlns:p14="http://schemas.microsoft.com/office/powerpoint/2010/main" val="2333081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1983 – A Nation at Risk</a:t>
            </a:r>
            <a:endParaRPr lang="en-US" dirty="0"/>
          </a:p>
        </p:txBody>
      </p:sp>
      <p:sp>
        <p:nvSpPr>
          <p:cNvPr id="3" name="Content Placeholder 2"/>
          <p:cNvSpPr>
            <a:spLocks noGrp="1"/>
          </p:cNvSpPr>
          <p:nvPr>
            <p:ph sz="quarter" idx="1"/>
          </p:nvPr>
        </p:nvSpPr>
        <p:spPr/>
        <p:txBody>
          <a:bodyPr/>
          <a:lstStyle/>
          <a:p>
            <a:r>
              <a:rPr lang="en-US" sz="2400" dirty="0" smtClean="0"/>
              <a:t>Increased graduation requirements</a:t>
            </a:r>
          </a:p>
          <a:p>
            <a:r>
              <a:rPr lang="en-US" sz="2400" dirty="0" smtClean="0"/>
              <a:t>New instructional practices (reading and math)</a:t>
            </a:r>
          </a:p>
          <a:p>
            <a:r>
              <a:rPr lang="en-US" sz="2400" dirty="0" smtClean="0"/>
              <a:t>Smaller class size</a:t>
            </a:r>
          </a:p>
          <a:p>
            <a:r>
              <a:rPr lang="en-US" sz="2400" dirty="0" smtClean="0"/>
              <a:t>Smaller schools</a:t>
            </a:r>
          </a:p>
          <a:p>
            <a:r>
              <a:rPr lang="en-US" sz="2400" dirty="0"/>
              <a:t>Increased </a:t>
            </a:r>
            <a:r>
              <a:rPr lang="en-US" sz="2400" dirty="0" smtClean="0"/>
              <a:t>testing</a:t>
            </a:r>
          </a:p>
          <a:p>
            <a:r>
              <a:rPr lang="en-US" sz="2400" dirty="0" smtClean="0"/>
              <a:t>Greater accountability</a:t>
            </a:r>
          </a:p>
          <a:p>
            <a:r>
              <a:rPr lang="en-US" sz="2400" dirty="0" smtClean="0"/>
              <a:t>New </a:t>
            </a:r>
            <a:r>
              <a:rPr lang="en-US" sz="2400" dirty="0"/>
              <a:t>learning </a:t>
            </a:r>
            <a:r>
              <a:rPr lang="en-US" sz="2400" dirty="0" smtClean="0"/>
              <a:t>standards</a:t>
            </a:r>
          </a:p>
          <a:p>
            <a:endParaRPr lang="en-US" sz="2400" dirty="0"/>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pPr>
                <a:defRPr/>
              </a:pPr>
              <a:t>4</a:t>
            </a:fld>
            <a:endParaRPr lang="en-US" dirty="0"/>
          </a:p>
        </p:txBody>
      </p:sp>
    </p:spTree>
    <p:extLst>
      <p:ext uri="{BB962C8B-B14F-4D97-AF65-F5344CB8AC3E}">
        <p14:creationId xmlns:p14="http://schemas.microsoft.com/office/powerpoint/2010/main" val="420407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lnSpcReduction="10000"/>
          </a:bodyPr>
          <a:lstStyle/>
          <a:p>
            <a:fld id="{7F5CE407-6216-4202-80E4-A30DC2F709B2}" type="slidenum">
              <a:rPr lang="en-US" smtClean="0">
                <a:solidFill>
                  <a:prstClr val="white"/>
                </a:solidFill>
              </a:rPr>
              <a:pPr/>
              <a:t>5</a:t>
            </a:fld>
            <a:endParaRPr lang="en-US" dirty="0">
              <a:solidFill>
                <a:prstClr val="white"/>
              </a:solidFill>
            </a:endParaRPr>
          </a:p>
        </p:txBody>
      </p:sp>
      <p:sp>
        <p:nvSpPr>
          <p:cNvPr id="3" name="Content Placeholder 2"/>
          <p:cNvSpPr>
            <a:spLocks noGrp="1"/>
          </p:cNvSpPr>
          <p:nvPr>
            <p:ph idx="4294967295"/>
          </p:nvPr>
        </p:nvSpPr>
        <p:spPr>
          <a:xfrm>
            <a:off x="762000" y="1257301"/>
            <a:ext cx="5394325" cy="3527425"/>
          </a:xfrm>
        </p:spPr>
        <p:txBody>
          <a:bodyPr>
            <a:normAutofit fontScale="92500" lnSpcReduction="10000"/>
          </a:bodyPr>
          <a:lstStyle/>
          <a:p>
            <a:r>
              <a:rPr lang="en-US" sz="2800" dirty="0">
                <a:latin typeface="Calibri" panose="020F0502020204030204" pitchFamily="34" charset="0"/>
              </a:rPr>
              <a:t>“…there are </a:t>
            </a:r>
            <a:r>
              <a:rPr lang="en-US" sz="2800" b="1" dirty="0">
                <a:latin typeface="Calibri" panose="020F0502020204030204" pitchFamily="34" charset="0"/>
              </a:rPr>
              <a:t>virtually no documented instances of troubled schools being turned around without intervention by a powerful leader. </a:t>
            </a:r>
            <a:r>
              <a:rPr lang="en-US" sz="2800" dirty="0">
                <a:latin typeface="Calibri" panose="020F0502020204030204" pitchFamily="34" charset="0"/>
              </a:rPr>
              <a:t>Many other factors may contribute to such turnarounds, but leadership is the catalyst.”</a:t>
            </a:r>
          </a:p>
          <a:p>
            <a:pPr marL="0" indent="0" algn="r">
              <a:spcBef>
                <a:spcPts val="0"/>
              </a:spcBef>
              <a:buNone/>
            </a:pPr>
            <a:r>
              <a:rPr lang="en-US" sz="2200" i="1" dirty="0" smtClean="0">
                <a:solidFill>
                  <a:schemeClr val="tx1">
                    <a:lumMod val="65000"/>
                    <a:lumOff val="35000"/>
                  </a:schemeClr>
                </a:solidFill>
              </a:rPr>
              <a:t>-- </a:t>
            </a:r>
            <a:r>
              <a:rPr lang="en-US" sz="1700" i="1" dirty="0">
                <a:solidFill>
                  <a:schemeClr val="tx1">
                    <a:lumMod val="65000"/>
                    <a:lumOff val="35000"/>
                  </a:schemeClr>
                </a:solidFill>
              </a:rPr>
              <a:t>How Leadership Influences Student Learning, </a:t>
            </a:r>
          </a:p>
          <a:p>
            <a:pPr marL="0" indent="0" algn="r">
              <a:spcBef>
                <a:spcPts val="0"/>
              </a:spcBef>
              <a:buNone/>
            </a:pPr>
            <a:r>
              <a:rPr lang="en-US" sz="1700" dirty="0">
                <a:solidFill>
                  <a:schemeClr val="tx1">
                    <a:lumMod val="65000"/>
                    <a:lumOff val="35000"/>
                  </a:schemeClr>
                </a:solidFill>
              </a:rPr>
              <a:t>Kenneth Leithwood, </a:t>
            </a:r>
            <a:r>
              <a:rPr lang="en-US" sz="1700" i="1" dirty="0">
                <a:solidFill>
                  <a:schemeClr val="tx1">
                    <a:lumMod val="65000"/>
                    <a:lumOff val="35000"/>
                  </a:schemeClr>
                </a:solidFill>
              </a:rPr>
              <a:t>et al</a:t>
            </a:r>
            <a:r>
              <a:rPr lang="en-US" sz="1700" dirty="0">
                <a:solidFill>
                  <a:schemeClr val="tx1">
                    <a:lumMod val="65000"/>
                    <a:lumOff val="35000"/>
                  </a:schemeClr>
                </a:solidFill>
              </a:rPr>
              <a:t>, </a:t>
            </a:r>
          </a:p>
          <a:p>
            <a:pPr marL="0" indent="0" algn="r">
              <a:spcBef>
                <a:spcPts val="0"/>
              </a:spcBef>
              <a:buNone/>
            </a:pPr>
            <a:r>
              <a:rPr lang="en-US" sz="1700" dirty="0">
                <a:solidFill>
                  <a:schemeClr val="tx1">
                    <a:lumMod val="65000"/>
                    <a:lumOff val="35000"/>
                  </a:schemeClr>
                </a:solidFill>
              </a:rPr>
              <a:t>University of Minnesota, </a:t>
            </a:r>
          </a:p>
          <a:p>
            <a:pPr marL="0" indent="0" algn="r">
              <a:spcBef>
                <a:spcPts val="0"/>
              </a:spcBef>
              <a:buNone/>
            </a:pPr>
            <a:r>
              <a:rPr lang="en-US" sz="1700" dirty="0">
                <a:solidFill>
                  <a:schemeClr val="tx1">
                    <a:lumMod val="65000"/>
                    <a:lumOff val="35000"/>
                  </a:schemeClr>
                </a:solidFill>
              </a:rPr>
              <a:t>University of Toronto, 2004</a:t>
            </a:r>
          </a:p>
          <a:p>
            <a:pPr marL="0" indent="0">
              <a:spcBef>
                <a:spcPts val="0"/>
              </a:spcBef>
              <a:buNone/>
            </a:pPr>
            <a:endParaRPr lang="en-US" i="1" dirty="0">
              <a:solidFill>
                <a:schemeClr val="tx1">
                  <a:lumMod val="65000"/>
                  <a:lumOff val="35000"/>
                </a:schemeClr>
              </a:solidFill>
              <a:sym typeface="Symbol" pitchFamily="18" charset="2"/>
            </a:endParaRPr>
          </a:p>
          <a:p>
            <a:pPr marL="336550" lvl="1" indent="0" algn="r">
              <a:spcBef>
                <a:spcPts val="0"/>
              </a:spcBef>
              <a:buNone/>
            </a:pPr>
            <a:endParaRPr lang="en-US" sz="1700" dirty="0">
              <a:solidFill>
                <a:schemeClr val="tx1">
                  <a:lumMod val="65000"/>
                  <a:lumOff val="35000"/>
                </a:schemeClr>
              </a:solidFill>
            </a:endParaRPr>
          </a:p>
          <a:p>
            <a:pPr marL="336550" lvl="1" indent="0" algn="r">
              <a:spcBef>
                <a:spcPts val="0"/>
              </a:spcBef>
              <a:buNone/>
            </a:pPr>
            <a:endParaRPr lang="en-US" sz="1700" dirty="0">
              <a:solidFill>
                <a:schemeClr val="tx1">
                  <a:lumMod val="65000"/>
                  <a:lumOff val="35000"/>
                </a:schemeClr>
              </a:solidFill>
            </a:endParaRPr>
          </a:p>
        </p:txBody>
      </p:sp>
      <p:sp>
        <p:nvSpPr>
          <p:cNvPr id="9" name="Title 1"/>
          <p:cNvSpPr>
            <a:spLocks noGrp="1"/>
          </p:cNvSpPr>
          <p:nvPr>
            <p:ph type="title" idx="4294967295"/>
          </p:nvPr>
        </p:nvSpPr>
        <p:spPr>
          <a:xfrm>
            <a:off x="0" y="0"/>
            <a:ext cx="9144000" cy="1001713"/>
          </a:xfrm>
        </p:spPr>
        <p:txBody>
          <a:bodyPr>
            <a:noAutofit/>
          </a:bodyPr>
          <a:lstStyle/>
          <a:p>
            <a:pPr algn="ctr"/>
            <a:r>
              <a:rPr lang="en-US" sz="3200" dirty="0" smtClean="0"/>
              <a:t>Principals are critical to improving struggling schools</a:t>
            </a:r>
            <a:endParaRPr lang="en-US" sz="32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7000" y="1257301"/>
            <a:ext cx="2418394" cy="2609849"/>
          </a:xfrm>
          <a:prstGeom prst="rect">
            <a:avLst/>
          </a:prstGeom>
          <a:ln>
            <a:solidFill>
              <a:schemeClr val="tx1"/>
            </a:solidFill>
          </a:ln>
        </p:spPr>
      </p:pic>
      <p:sp>
        <p:nvSpPr>
          <p:cNvPr id="6" name="Slide Number Placeholder 3"/>
          <p:cNvSpPr txBox="1">
            <a:spLocks/>
          </p:cNvSpPr>
          <p:nvPr/>
        </p:nvSpPr>
        <p:spPr>
          <a:xfrm>
            <a:off x="0" y="959644"/>
            <a:ext cx="533400" cy="183356"/>
          </a:xfrm>
          <a:prstGeom prst="rect">
            <a:avLst/>
          </a:prstGeom>
        </p:spPr>
        <p:txBody>
          <a:bodyPr vert="horz" anchor="ctr" anchorCtr="0">
            <a:normAutofit fontScale="47500" lnSpcReduction="20000"/>
          </a:bodyPr>
          <a:lstStyle>
            <a:defPPr>
              <a:defRPr lang="en-US"/>
            </a:defPPr>
            <a:lvl1pPr algn="ctr" rtl="0" eaLnBrk="1" fontAlgn="auto" latinLnBrk="0" hangingPunct="1">
              <a:spcBef>
                <a:spcPts val="0"/>
              </a:spcBef>
              <a:spcAft>
                <a:spcPts val="0"/>
              </a:spcAft>
              <a:defRPr kumimoji="0" sz="1400" b="1"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D5B431F-B2AD-417F-BB75-1891FC281A28}"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294812567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Principal Learning Effects</a:t>
            </a:r>
          </a:p>
        </p:txBody>
      </p:sp>
      <p:sp>
        <p:nvSpPr>
          <p:cNvPr id="3" name="Content Placeholder 2"/>
          <p:cNvSpPr>
            <a:spLocks noGrp="1"/>
          </p:cNvSpPr>
          <p:nvPr>
            <p:ph sz="quarter" idx="1"/>
          </p:nvPr>
        </p:nvSpPr>
        <p:spPr>
          <a:xfrm>
            <a:off x="612648" y="1200150"/>
            <a:ext cx="7693152" cy="3486150"/>
          </a:xfrm>
        </p:spPr>
        <p:txBody>
          <a:bodyPr/>
          <a:lstStyle/>
          <a:p>
            <a:r>
              <a:rPr lang="en-US" sz="2400" dirty="0" smtClean="0">
                <a:latin typeface="Calibri" panose="020F0502020204030204" pitchFamily="34" charset="0"/>
              </a:rPr>
              <a:t>“25% of student learning outcomes are attributable to principal activities.” </a:t>
            </a:r>
            <a:r>
              <a:rPr lang="en-US" sz="1600" dirty="0" smtClean="0">
                <a:latin typeface="Calibri" panose="020F0502020204030204" pitchFamily="34" charset="0"/>
              </a:rPr>
              <a:t>(Marzano, 2005)</a:t>
            </a:r>
          </a:p>
          <a:p>
            <a:r>
              <a:rPr lang="en-US" sz="2400" dirty="0" smtClean="0">
                <a:latin typeface="Calibri" panose="020F0502020204030204" pitchFamily="34" charset="0"/>
              </a:rPr>
              <a:t>“Highly effective principals can raise the achievement of typical students in their school by between two and seven months in a single school year.” </a:t>
            </a:r>
            <a:r>
              <a:rPr lang="en-US" sz="1600" dirty="0" smtClean="0">
                <a:latin typeface="Calibri" panose="020F0502020204030204" pitchFamily="34" charset="0"/>
              </a:rPr>
              <a:t>(Branch, </a:t>
            </a:r>
            <a:r>
              <a:rPr lang="en-US" sz="1600" dirty="0" err="1" smtClean="0">
                <a:latin typeface="Calibri" panose="020F0502020204030204" pitchFamily="34" charset="0"/>
              </a:rPr>
              <a:t>Hanushek</a:t>
            </a:r>
            <a:r>
              <a:rPr lang="en-US" sz="1600" dirty="0" smtClean="0">
                <a:latin typeface="Calibri" panose="020F0502020204030204" pitchFamily="34" charset="0"/>
              </a:rPr>
              <a:t>, and </a:t>
            </a:r>
            <a:r>
              <a:rPr lang="en-US" sz="1600" dirty="0" err="1" smtClean="0">
                <a:latin typeface="Calibri" panose="020F0502020204030204" pitchFamily="34" charset="0"/>
              </a:rPr>
              <a:t>Rivkin</a:t>
            </a:r>
            <a:r>
              <a:rPr lang="en-US" sz="1600" dirty="0" smtClean="0">
                <a:latin typeface="Calibri" panose="020F0502020204030204" pitchFamily="34" charset="0"/>
              </a:rPr>
              <a:t>, 2008)</a:t>
            </a:r>
          </a:p>
          <a:p>
            <a:r>
              <a:rPr lang="en-US" sz="2400" dirty="0">
                <a:latin typeface="Calibri" panose="020F0502020204030204" pitchFamily="34" charset="0"/>
              </a:rPr>
              <a:t>“Principals are multipliers of effective teaching</a:t>
            </a:r>
            <a:r>
              <a:rPr lang="en-US" sz="2400" dirty="0" smtClean="0">
                <a:latin typeface="Calibri" panose="020F0502020204030204" pitchFamily="34" charset="0"/>
              </a:rPr>
              <a:t>.” </a:t>
            </a:r>
            <a:br>
              <a:rPr lang="en-US" sz="2400" dirty="0" smtClean="0">
                <a:latin typeface="Calibri" panose="020F0502020204030204" pitchFamily="34" charset="0"/>
              </a:rPr>
            </a:br>
            <a:r>
              <a:rPr lang="en-US" sz="1600" dirty="0" smtClean="0">
                <a:latin typeface="Calibri" panose="020F0502020204030204" pitchFamily="34" charset="0"/>
              </a:rPr>
              <a:t>(Paul </a:t>
            </a:r>
            <a:r>
              <a:rPr lang="en-US" sz="1600" dirty="0">
                <a:latin typeface="Calibri" panose="020F0502020204030204" pitchFamily="34" charset="0"/>
              </a:rPr>
              <a:t>Manna, The Wallace Foundation, </a:t>
            </a:r>
            <a:r>
              <a:rPr lang="en-US" sz="1600" dirty="0" smtClean="0">
                <a:latin typeface="Calibri" panose="020F0502020204030204" pitchFamily="34" charset="0"/>
              </a:rPr>
              <a:t>2015)</a:t>
            </a:r>
          </a:p>
          <a:p>
            <a:r>
              <a:rPr lang="en-US" sz="2400" dirty="0">
                <a:latin typeface="Calibri" panose="020F0502020204030204" pitchFamily="34" charset="0"/>
              </a:rPr>
              <a:t>Good principals </a:t>
            </a:r>
            <a:r>
              <a:rPr lang="en-US" sz="2400" dirty="0" smtClean="0">
                <a:latin typeface="Calibri" panose="020F0502020204030204" pitchFamily="34" charset="0"/>
              </a:rPr>
              <a:t>attract and </a:t>
            </a:r>
            <a:r>
              <a:rPr lang="en-US" sz="2400" dirty="0">
                <a:latin typeface="Calibri" panose="020F0502020204030204" pitchFamily="34" charset="0"/>
              </a:rPr>
              <a:t>retain a high quality teaching staff</a:t>
            </a:r>
          </a:p>
          <a:p>
            <a:pPr marL="0" indent="0">
              <a:buNone/>
            </a:pPr>
            <a:endParaRPr lang="en-US" sz="1600" dirty="0">
              <a:latin typeface="Calibri" panose="020F0502020204030204" pitchFamily="34" charset="0"/>
            </a:endParaRPr>
          </a:p>
          <a:p>
            <a:endParaRPr lang="en-US" sz="2400" dirty="0">
              <a:latin typeface="Calibri" panose="020F0502020204030204" pitchFamily="34" charset="0"/>
            </a:endParaRPr>
          </a:p>
          <a:p>
            <a:pPr marL="366713" lvl="1" indent="0">
              <a:buNone/>
            </a:pPr>
            <a:endParaRPr lang="en-US" sz="1800" dirty="0">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6</a:t>
            </a:fld>
            <a:endParaRPr lang="en-US" dirty="0">
              <a:latin typeface="Calibri" panose="020F0502020204030204" pitchFamily="34" charset="0"/>
            </a:endParaRPr>
          </a:p>
        </p:txBody>
      </p:sp>
    </p:spTree>
    <p:extLst>
      <p:ext uri="{BB962C8B-B14F-4D97-AF65-F5344CB8AC3E}">
        <p14:creationId xmlns:p14="http://schemas.microsoft.com/office/powerpoint/2010/main" val="2827923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fontScale="92500" lnSpcReduction="10000"/>
          </a:bodyPr>
          <a:lstStyle/>
          <a:p>
            <a:fld id="{7F5CE407-6216-4202-80E4-A30DC2F709B2}" type="slidenum">
              <a:rPr lang="en-US" smtClean="0">
                <a:solidFill>
                  <a:prstClr val="white"/>
                </a:solidFill>
              </a:rPr>
              <a:pPr/>
              <a:t>7</a:t>
            </a:fld>
            <a:endParaRPr lang="en-US" dirty="0">
              <a:solidFill>
                <a:prstClr val="white"/>
              </a:solidFill>
            </a:endParaRPr>
          </a:p>
        </p:txBody>
      </p:sp>
      <p:sp>
        <p:nvSpPr>
          <p:cNvPr id="3" name="Content Placeholder 2"/>
          <p:cNvSpPr>
            <a:spLocks noGrp="1"/>
          </p:cNvSpPr>
          <p:nvPr>
            <p:ph idx="4294967295"/>
          </p:nvPr>
        </p:nvSpPr>
        <p:spPr>
          <a:xfrm>
            <a:off x="533400" y="1352550"/>
            <a:ext cx="5699125" cy="3679825"/>
          </a:xfrm>
        </p:spPr>
        <p:txBody>
          <a:bodyPr>
            <a:normAutofit/>
          </a:bodyPr>
          <a:lstStyle/>
          <a:p>
            <a:r>
              <a:rPr lang="en-US" sz="2600" dirty="0">
                <a:latin typeface="Calibri" panose="020F0502020204030204" pitchFamily="34" charset="0"/>
              </a:rPr>
              <a:t>Principals are “</a:t>
            </a:r>
            <a:r>
              <a:rPr lang="en-US" sz="2600" b="1" dirty="0">
                <a:latin typeface="Calibri" panose="020F0502020204030204" pitchFamily="34" charset="0"/>
              </a:rPr>
              <a:t>second only to classroom instruction </a:t>
            </a:r>
            <a:r>
              <a:rPr lang="en-US" sz="2600" dirty="0">
                <a:latin typeface="Calibri" panose="020F0502020204030204" pitchFamily="34" charset="0"/>
              </a:rPr>
              <a:t>among all school-related factors that contribute to what students learn at school</a:t>
            </a:r>
            <a:r>
              <a:rPr lang="en-US" sz="2600" dirty="0" smtClean="0">
                <a:latin typeface="Calibri" panose="020F0502020204030204" pitchFamily="34" charset="0"/>
              </a:rPr>
              <a:t>.”</a:t>
            </a:r>
          </a:p>
          <a:p>
            <a:endParaRPr lang="en-US" sz="2600" dirty="0">
              <a:latin typeface="Calibri" panose="020F0502020204030204" pitchFamily="34" charset="0"/>
            </a:endParaRPr>
          </a:p>
          <a:p>
            <a:pPr marL="0" indent="0" algn="r">
              <a:spcBef>
                <a:spcPts val="0"/>
              </a:spcBef>
              <a:buNone/>
            </a:pPr>
            <a:r>
              <a:rPr lang="en-US" sz="2200" i="1" dirty="0" smtClean="0">
                <a:solidFill>
                  <a:schemeClr val="tx1">
                    <a:lumMod val="65000"/>
                    <a:lumOff val="35000"/>
                  </a:schemeClr>
                </a:solidFill>
              </a:rPr>
              <a:t>-- </a:t>
            </a:r>
            <a:r>
              <a:rPr lang="en-US" sz="1700" i="1" dirty="0">
                <a:solidFill>
                  <a:schemeClr val="tx1">
                    <a:lumMod val="65000"/>
                    <a:lumOff val="35000"/>
                  </a:schemeClr>
                </a:solidFill>
              </a:rPr>
              <a:t>How Leadership Influences Student Learning, </a:t>
            </a:r>
          </a:p>
          <a:p>
            <a:pPr marL="0" indent="0" algn="r">
              <a:spcBef>
                <a:spcPts val="0"/>
              </a:spcBef>
              <a:buNone/>
            </a:pPr>
            <a:r>
              <a:rPr lang="en-US" sz="1700" dirty="0">
                <a:solidFill>
                  <a:schemeClr val="tx1">
                    <a:lumMod val="65000"/>
                    <a:lumOff val="35000"/>
                  </a:schemeClr>
                </a:solidFill>
              </a:rPr>
              <a:t>Kenneth Leithwood, </a:t>
            </a:r>
            <a:r>
              <a:rPr lang="en-US" sz="1700" i="1" dirty="0">
                <a:solidFill>
                  <a:schemeClr val="tx1">
                    <a:lumMod val="65000"/>
                    <a:lumOff val="35000"/>
                  </a:schemeClr>
                </a:solidFill>
              </a:rPr>
              <a:t>et al</a:t>
            </a:r>
            <a:r>
              <a:rPr lang="en-US" sz="1700" dirty="0">
                <a:solidFill>
                  <a:schemeClr val="tx1">
                    <a:lumMod val="65000"/>
                    <a:lumOff val="35000"/>
                  </a:schemeClr>
                </a:solidFill>
              </a:rPr>
              <a:t>, </a:t>
            </a:r>
          </a:p>
          <a:p>
            <a:pPr marL="0" indent="0" algn="r">
              <a:spcBef>
                <a:spcPts val="0"/>
              </a:spcBef>
              <a:buNone/>
            </a:pPr>
            <a:r>
              <a:rPr lang="en-US" sz="1700" dirty="0">
                <a:solidFill>
                  <a:schemeClr val="tx1">
                    <a:lumMod val="65000"/>
                    <a:lumOff val="35000"/>
                  </a:schemeClr>
                </a:solidFill>
              </a:rPr>
              <a:t>University of Minnesota, </a:t>
            </a:r>
          </a:p>
          <a:p>
            <a:pPr marL="0" indent="0" algn="r">
              <a:spcBef>
                <a:spcPts val="0"/>
              </a:spcBef>
              <a:buNone/>
            </a:pPr>
            <a:r>
              <a:rPr lang="en-US" sz="1700" dirty="0">
                <a:solidFill>
                  <a:schemeClr val="tx1">
                    <a:lumMod val="65000"/>
                    <a:lumOff val="35000"/>
                  </a:schemeClr>
                </a:solidFill>
              </a:rPr>
              <a:t>University of Toronto, 2004</a:t>
            </a:r>
          </a:p>
          <a:p>
            <a:pPr marL="0" indent="0">
              <a:spcBef>
                <a:spcPts val="0"/>
              </a:spcBef>
              <a:buNone/>
            </a:pPr>
            <a:endParaRPr lang="en-US" i="1" dirty="0">
              <a:solidFill>
                <a:schemeClr val="tx1">
                  <a:lumMod val="65000"/>
                  <a:lumOff val="35000"/>
                </a:schemeClr>
              </a:solidFill>
              <a:sym typeface="Symbol" pitchFamily="18" charset="2"/>
            </a:endParaRPr>
          </a:p>
          <a:p>
            <a:pPr marL="336550" lvl="1" indent="0" algn="r">
              <a:spcBef>
                <a:spcPts val="0"/>
              </a:spcBef>
              <a:buNone/>
            </a:pPr>
            <a:endParaRPr lang="en-US" sz="1700" dirty="0">
              <a:solidFill>
                <a:schemeClr val="tx1">
                  <a:lumMod val="65000"/>
                  <a:lumOff val="35000"/>
                </a:schemeClr>
              </a:solidFill>
            </a:endParaRPr>
          </a:p>
          <a:p>
            <a:pPr marL="336550" lvl="1" indent="0" algn="r">
              <a:spcBef>
                <a:spcPts val="0"/>
              </a:spcBef>
              <a:buNone/>
            </a:pPr>
            <a:endParaRPr lang="en-US" sz="1700" dirty="0">
              <a:solidFill>
                <a:schemeClr val="tx1">
                  <a:lumMod val="65000"/>
                  <a:lumOff val="35000"/>
                </a:schemeClr>
              </a:solidFill>
            </a:endParaRPr>
          </a:p>
        </p:txBody>
      </p:sp>
      <p:sp>
        <p:nvSpPr>
          <p:cNvPr id="2" name="Title 1"/>
          <p:cNvSpPr>
            <a:spLocks noGrp="1"/>
          </p:cNvSpPr>
          <p:nvPr>
            <p:ph type="title" idx="4294967295"/>
          </p:nvPr>
        </p:nvSpPr>
        <p:spPr>
          <a:xfrm>
            <a:off x="228600" y="133350"/>
            <a:ext cx="8153400" cy="742950"/>
          </a:xfrm>
        </p:spPr>
        <p:txBody>
          <a:bodyPr/>
          <a:lstStyle/>
          <a:p>
            <a:pPr algn="ctr"/>
            <a:r>
              <a:rPr lang="en-US" sz="3600" dirty="0" smtClean="0"/>
              <a:t>Principals are key </a:t>
            </a:r>
            <a:r>
              <a:rPr lang="en-US" sz="3600" dirty="0"/>
              <a:t>to student learning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83170" y="1257301"/>
            <a:ext cx="1994733" cy="2152649"/>
          </a:xfrm>
          <a:prstGeom prst="rect">
            <a:avLst/>
          </a:prstGeom>
          <a:ln>
            <a:solidFill>
              <a:schemeClr val="tx1"/>
            </a:solidFill>
          </a:ln>
        </p:spPr>
      </p:pic>
    </p:spTree>
    <p:extLst>
      <p:ext uri="{BB962C8B-B14F-4D97-AF65-F5344CB8AC3E}">
        <p14:creationId xmlns:p14="http://schemas.microsoft.com/office/powerpoint/2010/main" val="977966610"/>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7" y="285750"/>
            <a:ext cx="8686800" cy="742950"/>
          </a:xfrm>
        </p:spPr>
        <p:txBody>
          <a:bodyPr/>
          <a:lstStyle/>
          <a:p>
            <a:pPr algn="ctr"/>
            <a:r>
              <a:rPr lang="en-US" sz="3200" dirty="0" smtClean="0"/>
              <a:t>How important is an effective principal </a:t>
            </a:r>
            <a:br>
              <a:rPr lang="en-US" sz="3200" dirty="0" smtClean="0"/>
            </a:br>
            <a:r>
              <a:rPr lang="en-US" sz="3200" dirty="0" smtClean="0"/>
              <a:t>to student success?</a:t>
            </a:r>
            <a:endParaRPr lang="en-US" sz="3200" dirty="0"/>
          </a:p>
        </p:txBody>
      </p:sp>
      <p:sp>
        <p:nvSpPr>
          <p:cNvPr id="3" name="Content Placeholder 2"/>
          <p:cNvSpPr>
            <a:spLocks noGrp="1"/>
          </p:cNvSpPr>
          <p:nvPr>
            <p:ph sz="quarter" idx="1"/>
          </p:nvPr>
        </p:nvSpPr>
        <p:spPr/>
        <p:txBody>
          <a:bodyPr/>
          <a:lstStyle/>
          <a:p>
            <a:pPr marL="0" indent="0">
              <a:buNone/>
            </a:pPr>
            <a:r>
              <a:rPr lang="en-US" sz="2400" dirty="0" smtClean="0">
                <a:latin typeface="Calibri" panose="020F0502020204030204" pitchFamily="34" charset="0"/>
              </a:rPr>
              <a:t>Pick the right school leader and great teachers will come and stay. Pick the wrong one and, over time, good teachers leave, mediocre ones stay, and the school gradually, or not so gradually, declines. Reversing the impact of a poor principal can take years. </a:t>
            </a:r>
            <a:r>
              <a:rPr lang="en-US" sz="1800" dirty="0" smtClean="0">
                <a:latin typeface="Calibri" panose="020F0502020204030204" pitchFamily="34" charset="0"/>
              </a:rPr>
              <a:t>(</a:t>
            </a:r>
            <a:r>
              <a:rPr lang="en-US" sz="1800" dirty="0" err="1" smtClean="0">
                <a:latin typeface="Calibri" panose="020F0502020204030204" pitchFamily="34" charset="0"/>
              </a:rPr>
              <a:t>Mitgang</a:t>
            </a:r>
            <a:r>
              <a:rPr lang="en-US" sz="1800" dirty="0" smtClean="0">
                <a:latin typeface="Calibri" panose="020F0502020204030204" pitchFamily="34" charset="0"/>
              </a:rPr>
              <a:t>, 2008)</a:t>
            </a:r>
            <a:endParaRPr lang="en-US" sz="1800" dirty="0">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pPr>
                <a:defRPr/>
              </a:pPr>
              <a:t>8</a:t>
            </a:fld>
            <a:endParaRPr lang="en-US" dirty="0"/>
          </a:p>
        </p:txBody>
      </p:sp>
    </p:spTree>
    <p:extLst>
      <p:ext uri="{BB962C8B-B14F-4D97-AF65-F5344CB8AC3E}">
        <p14:creationId xmlns:p14="http://schemas.microsoft.com/office/powerpoint/2010/main" val="339304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
            </a:r>
            <a:br>
              <a:rPr lang="en-US" dirty="0" smtClean="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Competence and Persistence</a:t>
            </a: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normAutofit fontScale="47500" lnSpcReduction="20000"/>
          </a:bodyPr>
          <a:lstStyle/>
          <a:p>
            <a:pPr>
              <a:defRPr/>
            </a:pPr>
            <a:fld id="{6D5B431F-B2AD-417F-BB75-1891FC281A28}" type="slidenum">
              <a:rPr lang="en-US" smtClean="0">
                <a:latin typeface="Calibri" panose="020F0502020204030204" pitchFamily="34" charset="0"/>
              </a:rPr>
              <a:pPr>
                <a:defRPr/>
              </a:pPr>
              <a:t>9</a:t>
            </a:fld>
            <a:endParaRPr lang="en-US" dirty="0">
              <a:latin typeface="Calibri" panose="020F0502020204030204" pitchFamily="34" charset="0"/>
            </a:endParaRPr>
          </a:p>
        </p:txBody>
      </p:sp>
      <p:sp>
        <p:nvSpPr>
          <p:cNvPr id="5" name="Rectangle 4"/>
          <p:cNvSpPr/>
          <p:nvPr/>
        </p:nvSpPr>
        <p:spPr>
          <a:xfrm>
            <a:off x="609600" y="1352550"/>
            <a:ext cx="8305800" cy="2800767"/>
          </a:xfrm>
          <a:prstGeom prst="rect">
            <a:avLst/>
          </a:prstGeom>
        </p:spPr>
        <p:txBody>
          <a:bodyPr wrap="square">
            <a:spAutoFit/>
          </a:bodyPr>
          <a:lstStyle/>
          <a:p>
            <a:pPr fontAlgn="auto">
              <a:spcBef>
                <a:spcPts val="0"/>
              </a:spcBef>
              <a:spcAft>
                <a:spcPts val="0"/>
              </a:spcAft>
            </a:pPr>
            <a:r>
              <a:rPr lang="en-US" sz="2400" dirty="0" smtClean="0">
                <a:solidFill>
                  <a:prstClr val="black"/>
                </a:solidFill>
                <a:latin typeface="Calibri" panose="020F0502020204030204" pitchFamily="34" charset="0"/>
              </a:rPr>
              <a:t>“While </a:t>
            </a:r>
            <a:r>
              <a:rPr lang="en-US" sz="2400" dirty="0">
                <a:solidFill>
                  <a:prstClr val="black"/>
                </a:solidFill>
                <a:latin typeface="Calibri" panose="020F0502020204030204" pitchFamily="34" charset="0"/>
              </a:rPr>
              <a:t>highly effective principals create significant changes each year, it takes an average of </a:t>
            </a:r>
            <a:r>
              <a:rPr lang="en-US" sz="2400" b="1" i="1" dirty="0">
                <a:solidFill>
                  <a:prstClr val="black"/>
                </a:solidFill>
                <a:latin typeface="Calibri" panose="020F0502020204030204" pitchFamily="34" charset="0"/>
              </a:rPr>
              <a:t>five years</a:t>
            </a:r>
            <a:r>
              <a:rPr lang="en-US" sz="2400" b="1" dirty="0">
                <a:solidFill>
                  <a:prstClr val="black"/>
                </a:solidFill>
                <a:latin typeface="Calibri" panose="020F0502020204030204" pitchFamily="34" charset="0"/>
              </a:rPr>
              <a:t> </a:t>
            </a:r>
            <a:r>
              <a:rPr lang="en-US" sz="2400" dirty="0">
                <a:solidFill>
                  <a:prstClr val="black"/>
                </a:solidFill>
                <a:latin typeface="Calibri" panose="020F0502020204030204" pitchFamily="34" charset="0"/>
              </a:rPr>
              <a:t>to put a mobilizing vision in place, improve teaching staff, and fully implement policies and practices that positively impact the school’s performance</a:t>
            </a:r>
            <a:r>
              <a:rPr lang="en-US" sz="2400" dirty="0" smtClean="0">
                <a:solidFill>
                  <a:prstClr val="black"/>
                </a:solidFill>
                <a:latin typeface="Calibri" panose="020F0502020204030204" pitchFamily="34" charset="0"/>
              </a:rPr>
              <a:t>.” </a:t>
            </a:r>
            <a:r>
              <a:rPr lang="en-US" sz="2400" b="1" dirty="0">
                <a:solidFill>
                  <a:prstClr val="black"/>
                </a:solidFill>
                <a:latin typeface="Calibri" panose="020F0502020204030204" pitchFamily="34" charset="0"/>
              </a:rPr>
              <a:t> </a:t>
            </a:r>
            <a:r>
              <a:rPr lang="en-US" sz="2400" b="1" dirty="0" smtClean="0">
                <a:solidFill>
                  <a:prstClr val="black"/>
                </a:solidFill>
                <a:latin typeface="Calibri" panose="020F0502020204030204" pitchFamily="34" charset="0"/>
              </a:rPr>
              <a:t/>
            </a:r>
            <a:br>
              <a:rPr lang="en-US" sz="2400" b="1" dirty="0" smtClean="0">
                <a:solidFill>
                  <a:prstClr val="black"/>
                </a:solidFill>
                <a:latin typeface="Calibri" panose="020F0502020204030204" pitchFamily="34" charset="0"/>
              </a:rPr>
            </a:br>
            <a:r>
              <a:rPr lang="en-US" sz="1600" dirty="0" smtClean="0">
                <a:solidFill>
                  <a:prstClr val="black"/>
                </a:solidFill>
                <a:latin typeface="Calibri" panose="020F0502020204030204" pitchFamily="34" charset="0"/>
              </a:rPr>
              <a:t>(Churn: The High Cost of Principal Turnover, 2014)</a:t>
            </a:r>
          </a:p>
          <a:p>
            <a:pPr fontAlgn="auto">
              <a:spcBef>
                <a:spcPts val="0"/>
              </a:spcBef>
              <a:spcAft>
                <a:spcPts val="0"/>
              </a:spcAft>
            </a:pPr>
            <a:endParaRPr lang="en-US" sz="1600" dirty="0">
              <a:solidFill>
                <a:prstClr val="black"/>
              </a:solidFill>
              <a:latin typeface="Calibri" panose="020F0502020204030204" pitchFamily="34" charset="0"/>
            </a:endParaRPr>
          </a:p>
          <a:p>
            <a:pPr fontAlgn="auto">
              <a:spcBef>
                <a:spcPts val="0"/>
              </a:spcBef>
              <a:spcAft>
                <a:spcPts val="0"/>
              </a:spcAft>
            </a:pPr>
            <a:r>
              <a:rPr lang="en-US" sz="2400" dirty="0" smtClean="0">
                <a:solidFill>
                  <a:prstClr val="black"/>
                </a:solidFill>
                <a:latin typeface="Calibri" panose="020F0502020204030204" pitchFamily="34" charset="0"/>
              </a:rPr>
              <a:t>ESSA – A focus on recruiting, training, and retaining effective teachers and leaders</a:t>
            </a:r>
            <a:endParaRPr lang="en-US" sz="2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8942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72&quot;&gt;&lt;property id=&quot;20148&quot; value=&quot;5&quot;/&gt;&lt;property id=&quot;20300&quot; value=&quot;Slide 15 - &amp;quot;Standards 1 &amp;amp; 2  &amp;quot;&quot;/&gt;&lt;property id=&quot;20307&quot; value=&quot;305&quot;/&gt;&lt;/object&gt;&lt;object type=&quot;3&quot; unique_id=&quot;10482&quot;&gt;&lt;property id=&quot;20148&quot; value=&quot;5&quot;/&gt;&lt;property id=&quot;20300&quot; value=&quot;Slide 18 - &amp;quot;   Standard 3&amp;quot;&quot;/&gt;&lt;property id=&quot;20307&quot; value=&quot;317&quot;/&gt;&lt;/object&gt;&lt;object type=&quot;3&quot; unique_id=&quot;10486&quot;&gt;&lt;property id=&quot;20148&quot; value=&quot;5&quot;/&gt;&lt;property id=&quot;20300&quot; value=&quot;Slide 20 - &amp;quot;Standard 4&amp;quot;&quot;/&gt;&lt;property id=&quot;20307&quot; value=&quot;321&quot;/&gt;&lt;/object&gt;&lt;object type=&quot;3&quot; unique_id=&quot;10488&quot;&gt;&lt;property id=&quot;20148&quot; value=&quot;5&quot;/&gt;&lt;property id=&quot;20300&quot; value=&quot;Slide 22 - &amp;quot;Standards 5 &amp;amp; 6&amp;quot;&quot;/&gt;&lt;property id=&quot;20307&quot; value=&quot;323&quot;/&gt;&lt;/object&gt;&lt;object type=&quot;3&quot; unique_id=&quot;12248&quot;&gt;&lt;property id=&quot;20148&quot; value=&quot;5&quot;/&gt;&lt;property id=&quot;20300&quot; value=&quot;Slide 13 - &amp;quot;Missouri Standards for the Preparation of Educators&amp;quot;&quot;/&gt;&lt;property id=&quot;20307&quot; value=&quot;350&quot;/&gt;&lt;/object&gt;&lt;object type=&quot;3&quot; unique_id=&quot;12375&quot;&gt;&lt;property id=&quot;20148&quot; value=&quot;5&quot;/&gt;&lt;property id=&quot;20300&quot; value=&quot;Slide 31 - &amp;quot;Questions or Comments&amp;quot;&quot;/&gt;&lt;property id=&quot;20307&quot; value=&quot;355&quot;/&gt;&lt;/object&gt;&lt;object type=&quot;3&quot; unique_id=&quot;13353&quot;&gt;&lt;property id=&quot;20148&quot; value=&quot;5&quot;/&gt;&lt;property id=&quot;20300&quot; value=&quot;Slide 14 - &amp;quot;Approval &amp;amp; Accreditation&amp;quot;&quot;/&gt;&lt;property id=&quot;20307&quot; value=&quot;365&quot;/&gt;&lt;/object&gt;&lt;object type=&quot;3&quot; unique_id=&quot;13355&quot;&gt;&lt;property id=&quot;20148&quot; value=&quot;5&quot;/&gt;&lt;property id=&quot;20300&quot; value=&quot;Slide 17 - &amp;quot;Missouri Assessment Plan&amp;quot;&quot;/&gt;&lt;property id=&quot;20307&quot; value=&quot;366&quot;/&gt;&lt;/object&gt;&lt;object type=&quot;3&quot; unique_id=&quot;17671&quot;&gt;&lt;property id=&quot;20148&quot; value=&quot;5&quot;/&gt;&lt;property id=&quot;20300&quot; value=&quot;Slide 23 - &amp;quot;Measured by APR&amp;quot;&quot;/&gt;&lt;property id=&quot;20307&quot; value=&quot;411&quot;/&gt;&lt;/object&gt;&lt;object type=&quot;3&quot; unique_id=&quot;17672&quot;&gt;&lt;property id=&quot;20148&quot; value=&quot;5&quot;/&gt;&lt;property id=&quot;20300&quot; value=&quot;Slide 24 - &amp;quot;Pilot Annual Performance Report&amp;quot;&quot;/&gt;&lt;property id=&quot;20307&quot; value=&quot;412&quot;/&gt;&lt;/object&gt;&lt;object type=&quot;3&quot; unique_id=&quot;17673&quot;&gt;&lt;property id=&quot;20148&quot; value=&quot;5&quot;/&gt;&lt;property id=&quot;20300&quot; value=&quot;Slide 26 - &amp;quot;Technical Advisory Committee&amp;quot;&quot;/&gt;&lt;property id=&quot;20307&quot; value=&quot;413&quot;/&gt;&lt;/object&gt;&lt;object type=&quot;3&quot; unique_id=&quot;17681&quot;&gt;&lt;property id=&quot;20148&quot; value=&quot;5&quot;/&gt;&lt;property id=&quot;20300&quot; value=&quot;Slide 28 - &amp;quot;Transition Plans&amp;quot;&quot;/&gt;&lt;property id=&quot;20307&quot; value=&quot;421&quot;/&gt;&lt;/object&gt;&lt;object type=&quot;3&quot; unique_id=&quot;17940&quot;&gt;&lt;property id=&quot;20148&quot; value=&quot;5&quot;/&gt;&lt;property id=&quot;20300&quot; value=&quot;Slide 16 - &amp;quot;Purpose of Assessment&amp;quot;&quot;/&gt;&lt;property id=&quot;20307&quot; value=&quot;423&quot;/&gt;&lt;/object&gt;&lt;object type=&quot;3&quot; unique_id=&quot;18339&quot;&gt;&lt;property id=&quot;20148&quot; value=&quot;5&quot;/&gt;&lt;property id=&quot;20300&quot; value=&quot;Slide 8 - &amp;quot;Basic Education Competencies&amp;quot;&quot;/&gt;&lt;property id=&quot;20307&quot; value=&quot;426&quot;/&gt;&lt;/object&gt;&lt;object type=&quot;3&quot; unique_id=&quot;18340&quot;&gt;&lt;property id=&quot;20148&quot; value=&quot;5&quot;/&gt;&lt;property id=&quot;20300&quot; value=&quot;Slide 9 - &amp;quot;Office of Educator Quality&amp;quot;&quot;/&gt;&lt;property id=&quot;20307&quot; value=&quot;425&quot;/&gt;&lt;/object&gt;&lt;object type=&quot;3&quot; unique_id=&quot;18342&quot;&gt;&lt;property id=&quot;20148&quot; value=&quot;5&quot;/&gt;&lt;property id=&quot;20300&quot; value=&quot;Slide 11&quot;/&gt;&lt;property id=&quot;20307&quot; value=&quot;434&quot;/&gt;&lt;/object&gt;&lt;object type=&quot;3&quot; unique_id=&quot;18343&quot;&gt;&lt;property id=&quot;20148&quot; value=&quot;5&quot;/&gt;&lt;property id=&quot;20300&quot; value=&quot;Slide 12 - &amp;quot;Redesign of Educator Preparation&amp;quot;&quot;/&gt;&lt;property id=&quot;20307&quot; value=&quot;432&quot;/&gt;&lt;/object&gt;&lt;object type=&quot;3&quot; unique_id=&quot;18344&quot;&gt;&lt;property id=&quot;20148&quot; value=&quot;5&quot;/&gt;&lt;property id=&quot;20300&quot; value=&quot;Slide 19 - &amp;quot;Standard 3 – Field&amp;#x0D;&amp;#x0A;&amp;amp; Clinical Experiences&amp;quot;&quot;/&gt;&lt;property id=&quot;20307&quot; value=&quot;430&quot;/&gt;&lt;/object&gt;&lt;object type=&quot;3&quot; unique_id=&quot;18345&quot;&gt;&lt;property id=&quot;20148&quot; value=&quot;5&quot;/&gt;&lt;property id=&quot;20300&quot; value=&quot;Slide 25 - &amp;quot;Annual Performance Report&amp;quot;&quot;/&gt;&lt;property id=&quot;20307&quot; value=&quot;429&quot;/&gt;&lt;/object&gt;&lt;object type=&quot;3&quot; unique_id=&quot;18346&quot;&gt;&lt;property id=&quot;20148&quot; value=&quot;5&quot;/&gt;&lt;property id=&quot;20300&quot; value=&quot;Slide 27 - &amp;quot;Estimated Rule Making Timeline&amp;quot;&quot;/&gt;&lt;property id=&quot;20307&quot; value=&quot;428&quot;/&gt;&lt;/object&gt;&lt;object type=&quot;3&quot; unique_id=&quot;18347&quot;&gt;&lt;property id=&quot;20148&quot; value=&quot;5&quot;/&gt;&lt;property id=&quot;20300&quot; value=&quot;Slide 29 - &amp;quot;Office of Educator Quality&amp;quot;&quot;/&gt;&lt;property id=&quot;20307&quot; value=&quot;433&quot;/&gt;&lt;/object&gt;&lt;object type=&quot;3&quot; unique_id=&quot;18348&quot;&gt;&lt;property id=&quot;20148&quot; value=&quot;5&quot;/&gt;&lt;property id=&quot;20300&quot; value=&quot;Slide 30 - &amp;quot;Assessments for&amp;#x0D;&amp;#x0A;Professional Education&amp;quot;&quot;/&gt;&lt;property id=&quot;20307&quot; value=&quot;427&quot;/&gt;&lt;/object&gt;&lt;object type=&quot;3&quot; unique_id=&quot;18476&quot;&gt;&lt;property id=&quot;20148&quot; value=&quot;5&quot;/&gt;&lt;property id=&quot;20300&quot; value=&quot;Slide 10 - &amp;quot;The Challenge – Fall 2010&amp;quot;&quot;/&gt;&lt;property id=&quot;20307&quot; value=&quot;436&quot;/&gt;&lt;/object&gt;&lt;object type=&quot;3&quot; unique_id=&quot;18477&quot;&gt;&lt;property id=&quot;20148&quot; value=&quot;5&quot;/&gt;&lt;property id=&quot;20300&quot; value=&quot;Slide 21 - &amp;quot;Standard 4 – Candidates&amp;quot;&quot;/&gt;&lt;property id=&quot;20307&quot; value=&quot;437&quot;/&gt;&lt;/object&gt;&lt;object type=&quot;3&quot; unique_id=&quot;18646&quot;&gt;&lt;property id=&quot;20148&quot; value=&quot;5&quot;/&gt;&lt;property id=&quot;20300&quot; value=&quot;Slide 1 - &amp;quot;Office of&amp;#x0D;&amp;#x0A;Educator Quality&amp;#x0D;&amp;#x0A;Webinar&amp;quot;&quot;/&gt;&lt;property id=&quot;20307&quot; value=&quot;438&quot;/&gt;&lt;/object&gt;&lt;object type=&quot;3&quot; unique_id=&quot;18647&quot;&gt;&lt;property id=&quot;20148&quot; value=&quot;5&quot;/&gt;&lt;property id=&quot;20300&quot; value=&quot;Slide 2&quot;/&gt;&lt;property id=&quot;20307&quot; value=&quot;440&quot;/&gt;&lt;/object&gt;&lt;object type=&quot;3&quot; unique_id=&quot;18648&quot;&gt;&lt;property id=&quot;20148&quot; value=&quot;5&quot;/&gt;&lt;property id=&quot;20300&quot; value=&quot;Slide 3 - &amp;quot;Last of Three Webinars&amp;quot;&quot;/&gt;&lt;property id=&quot;20307&quot; value=&quot;441&quot;/&gt;&lt;/object&gt;&lt;object type=&quot;3&quot; unique_id=&quot;18649&quot;&gt;&lt;property id=&quot;20148&quot; value=&quot;5&quot;/&gt;&lt;property id=&quot;20300&quot; value=&quot;Slide 7 - &amp;quot;Office of Educator Quality&amp;quot;&quot;/&gt;&lt;property id=&quot;20307&quot; value=&quot;439&quot;/&gt;&lt;/object&gt;&lt;object type=&quot;3&quot; unique_id=&quot;18993&quot;&gt;&lt;property id=&quot;20148&quot; value=&quot;5&quot;/&gt;&lt;property id=&quot;20300&quot; value=&quot;Slide 4 - &amp;quot;Our Agenda&amp;quot;&quot;/&gt;&lt;property id=&quot;20307&quot; value=&quot;443&quot;/&gt;&lt;/object&gt;&lt;object type=&quot;3&quot; unique_id=&quot;18994&quot;&gt;&lt;property id=&quot;20148&quot; value=&quot;5&quot;/&gt;&lt;property id=&quot;20300&quot; value=&quot;Slide 5 - &amp;quot;Announcements&amp;quot;&quot;/&gt;&lt;property id=&quot;20307&quot; value=&quot;442&quot;/&gt;&lt;/object&gt;&lt;object type=&quot;3&quot; unique_id=&quot;18995&quot;&gt;&lt;property id=&quot;20148&quot; value=&quot;5&quot;/&gt;&lt;property id=&quot;20300&quot; value=&quot;Slide 6&quot;/&gt;&lt;property id=&quot;20307&quot; value=&quot;444&quot;/&gt;&lt;/object&gt;&lt;object type=&quot;3&quot; unique_id=&quot;19166&quot;&gt;&lt;property id=&quot;20148&quot; value=&quot;5&quot;/&gt;&lt;property id=&quot;20300&quot; value=&quot;Slide 32 - &amp;quot;Thank&amp;#x0D;&amp;#x0A;You!&amp;quot;&quot;/&gt;&lt;property id=&quot;20307&quot; value=&quot;446&quot;/&gt;&lt;/object&gt;&lt;object type=&quot;3&quot; unique_id=&quot;19167&quot;&gt;&lt;property id=&quot;20148&quot; value=&quot;5&quot;/&gt;&lt;property id=&quot;20300&quot; value=&quot;Slide 33 - &amp;quot;Break Time&amp;quot;&quot;/&gt;&lt;property id=&quot;20307&quot; value=&quot;445&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PLATE-Jan2011">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Jan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6557</TotalTime>
  <Words>533</Words>
  <Application>Microsoft Office PowerPoint</Application>
  <PresentationFormat>On-screen Show (16:9)</PresentationFormat>
  <Paragraphs>107</Paragraphs>
  <Slides>17</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TEMPLATE-Jan2011</vt:lpstr>
      <vt:lpstr>1_TEMPLATE-Jan2011</vt:lpstr>
      <vt:lpstr>Document</vt:lpstr>
      <vt:lpstr>   Principal Realities</vt:lpstr>
      <vt:lpstr>How does Missouri stack up?</vt:lpstr>
      <vt:lpstr> Reasons for Leaving </vt:lpstr>
      <vt:lpstr>1983 – A Nation at Risk</vt:lpstr>
      <vt:lpstr>Principals are critical to improving struggling schools</vt:lpstr>
      <vt:lpstr>Principal Learning Effects</vt:lpstr>
      <vt:lpstr>Principals are key to student learning</vt:lpstr>
      <vt:lpstr>How important is an effective principal  to student success?</vt:lpstr>
      <vt:lpstr>   Competence and Persistence</vt:lpstr>
      <vt:lpstr> Retaining Effective Principals </vt:lpstr>
      <vt:lpstr>MLDS – Intentional Capacity Building</vt:lpstr>
      <vt:lpstr>PowerPoint Presentation</vt:lpstr>
      <vt:lpstr>PowerPoint Presentation</vt:lpstr>
      <vt:lpstr>            Emerging Level Learning Experiences</vt:lpstr>
      <vt:lpstr>PowerPoint Presentation</vt:lpstr>
      <vt:lpstr>Developing Level Learning Experiences</vt:lpstr>
      <vt:lpstr>Capacity Building Requires Collaboration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Educator Quality</dc:title>
  <dc:creator>Margie</dc:creator>
  <cp:lastModifiedBy>pkatnik1</cp:lastModifiedBy>
  <cp:revision>605</cp:revision>
  <cp:lastPrinted>2017-08-15T19:57:02Z</cp:lastPrinted>
  <dcterms:created xsi:type="dcterms:W3CDTF">2011-04-08T13:20:47Z</dcterms:created>
  <dcterms:modified xsi:type="dcterms:W3CDTF">2018-07-23T16:40:42Z</dcterms:modified>
</cp:coreProperties>
</file>