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42" r:id="rId1"/>
  </p:sldMasterIdLst>
  <p:notesMasterIdLst>
    <p:notesMasterId r:id="rId84"/>
  </p:notesMasterIdLst>
  <p:handoutMasterIdLst>
    <p:handoutMasterId r:id="rId85"/>
  </p:handoutMasterIdLst>
  <p:sldIdLst>
    <p:sldId id="737" r:id="rId2"/>
    <p:sldId id="745" r:id="rId3"/>
    <p:sldId id="438" r:id="rId4"/>
    <p:sldId id="738" r:id="rId5"/>
    <p:sldId id="585" r:id="rId6"/>
    <p:sldId id="772" r:id="rId7"/>
    <p:sldId id="701" r:id="rId8"/>
    <p:sldId id="693" r:id="rId9"/>
    <p:sldId id="750" r:id="rId10"/>
    <p:sldId id="695" r:id="rId11"/>
    <p:sldId id="546" r:id="rId12"/>
    <p:sldId id="703" r:id="rId13"/>
    <p:sldId id="599" r:id="rId14"/>
    <p:sldId id="597" r:id="rId15"/>
    <p:sldId id="547" r:id="rId16"/>
    <p:sldId id="748" r:id="rId17"/>
    <p:sldId id="773" r:id="rId18"/>
    <p:sldId id="774" r:id="rId19"/>
    <p:sldId id="749" r:id="rId20"/>
    <p:sldId id="551" r:id="rId21"/>
    <p:sldId id="554" r:id="rId22"/>
    <p:sldId id="555" r:id="rId23"/>
    <p:sldId id="728" r:id="rId24"/>
    <p:sldId id="549" r:id="rId25"/>
    <p:sldId id="548" r:id="rId26"/>
    <p:sldId id="752" r:id="rId27"/>
    <p:sldId id="746" r:id="rId28"/>
    <p:sldId id="781" r:id="rId29"/>
    <p:sldId id="739" r:id="rId30"/>
    <p:sldId id="593" r:id="rId31"/>
    <p:sldId id="594" r:id="rId32"/>
    <p:sldId id="753" r:id="rId33"/>
    <p:sldId id="601" r:id="rId34"/>
    <p:sldId id="646" r:id="rId35"/>
    <p:sldId id="649" r:id="rId36"/>
    <p:sldId id="776" r:id="rId37"/>
    <p:sldId id="715" r:id="rId38"/>
    <p:sldId id="740" r:id="rId39"/>
    <p:sldId id="651" r:id="rId40"/>
    <p:sldId id="782" r:id="rId41"/>
    <p:sldId id="653" r:id="rId42"/>
    <p:sldId id="755" r:id="rId43"/>
    <p:sldId id="741" r:id="rId44"/>
    <p:sldId id="758" r:id="rId45"/>
    <p:sldId id="656" r:id="rId46"/>
    <p:sldId id="718" r:id="rId47"/>
    <p:sldId id="652" r:id="rId48"/>
    <p:sldId id="778" r:id="rId49"/>
    <p:sldId id="756" r:id="rId50"/>
    <p:sldId id="743" r:id="rId51"/>
    <p:sldId id="658" r:id="rId52"/>
    <p:sldId id="571" r:id="rId53"/>
    <p:sldId id="526" r:id="rId54"/>
    <p:sldId id="768" r:id="rId55"/>
    <p:sldId id="574" r:id="rId56"/>
    <p:sldId id="575" r:id="rId57"/>
    <p:sldId id="578" r:id="rId58"/>
    <p:sldId id="628" r:id="rId59"/>
    <p:sldId id="769" r:id="rId60"/>
    <p:sldId id="673" r:id="rId61"/>
    <p:sldId id="675" r:id="rId62"/>
    <p:sldId id="770" r:id="rId63"/>
    <p:sldId id="771" r:id="rId64"/>
    <p:sldId id="779" r:id="rId65"/>
    <p:sldId id="760" r:id="rId66"/>
    <p:sldId id="744" r:id="rId67"/>
    <p:sldId id="633" r:id="rId68"/>
    <p:sldId id="692" r:id="rId69"/>
    <p:sldId id="688" r:id="rId70"/>
    <p:sldId id="765" r:id="rId71"/>
    <p:sldId id="742" r:id="rId72"/>
    <p:sldId id="678" r:id="rId73"/>
    <p:sldId id="686" r:id="rId74"/>
    <p:sldId id="496" r:id="rId75"/>
    <p:sldId id="639" r:id="rId76"/>
    <p:sldId id="494" r:id="rId77"/>
    <p:sldId id="733" r:id="rId78"/>
    <p:sldId id="767" r:id="rId79"/>
    <p:sldId id="734" r:id="rId80"/>
    <p:sldId id="735" r:id="rId81"/>
    <p:sldId id="736" r:id="rId82"/>
    <p:sldId id="783" r:id="rId83"/>
  </p:sldIdLst>
  <p:sldSz cx="9144000" cy="6858000" type="screen4x3"/>
  <p:notesSz cx="7053263" cy="9309100"/>
  <p:custDataLst>
    <p:tags r:id="rId86"/>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32" userDrawn="1">
          <p15:clr>
            <a:srgbClr val="A4A3A4"/>
          </p15:clr>
        </p15:guide>
        <p15:guide id="2" pos="22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nider, Karrie A." initials="SKA"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06" autoAdjust="0"/>
    <p:restoredTop sz="57641" autoAdjust="0"/>
  </p:normalViewPr>
  <p:slideViewPr>
    <p:cSldViewPr>
      <p:cViewPr>
        <p:scale>
          <a:sx n="50" d="100"/>
          <a:sy n="50" d="100"/>
        </p:scale>
        <p:origin x="-2477" y="-67"/>
      </p:cViewPr>
      <p:guideLst>
        <p:guide orient="horz" pos="2160"/>
        <p:guide pos="2880"/>
      </p:guideLst>
    </p:cSldViewPr>
  </p:slideViewPr>
  <p:outlineViewPr>
    <p:cViewPr>
      <p:scale>
        <a:sx n="33" d="100"/>
        <a:sy n="33" d="100"/>
      </p:scale>
      <p:origin x="0" y="-65442"/>
    </p:cViewPr>
  </p:outlineViewPr>
  <p:notesTextViewPr>
    <p:cViewPr>
      <p:scale>
        <a:sx n="100" d="100"/>
        <a:sy n="100" d="100"/>
      </p:scale>
      <p:origin x="0" y="0"/>
    </p:cViewPr>
  </p:notesTextViewPr>
  <p:sorterViewPr>
    <p:cViewPr>
      <p:scale>
        <a:sx n="60" d="100"/>
        <a:sy n="60" d="100"/>
      </p:scale>
      <p:origin x="0" y="2760"/>
    </p:cViewPr>
  </p:sorterViewPr>
  <p:notesViewPr>
    <p:cSldViewPr>
      <p:cViewPr varScale="1">
        <p:scale>
          <a:sx n="70" d="100"/>
          <a:sy n="70" d="100"/>
        </p:scale>
        <p:origin x="2376" y="84"/>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8D88C8-1229-4EEF-A2E4-BE668D8F4B4A}" type="doc">
      <dgm:prSet loTypeId="urn:microsoft.com/office/officeart/2005/8/layout/hList7#1" loCatId="list" qsTypeId="urn:microsoft.com/office/officeart/2005/8/quickstyle/simple1" qsCatId="simple" csTypeId="urn:microsoft.com/office/officeart/2005/8/colors/accent1_2" csCatId="accent1" phldr="1"/>
      <dgm:spPr/>
    </dgm:pt>
    <dgm:pt modelId="{93207F79-3123-4EEF-B038-BDA1F68FAA3D}">
      <dgm:prSet phldrT="[Text]"/>
      <dgm:spPr/>
      <dgm:t>
        <a:bodyPr/>
        <a:lstStyle/>
        <a:p>
          <a:r>
            <a:rPr lang="en-US" i="1" dirty="0" smtClean="0"/>
            <a:t>I’m comfortable with my knowledge but need a refresher.</a:t>
          </a:r>
          <a:endParaRPr lang="en-US" dirty="0"/>
        </a:p>
      </dgm:t>
    </dgm:pt>
    <dgm:pt modelId="{582682B1-E8D5-4B55-95F2-3DE0CADF1C68}" type="parTrans" cxnId="{AA524623-6986-49C2-B308-C1DEFD4E249C}">
      <dgm:prSet/>
      <dgm:spPr/>
      <dgm:t>
        <a:bodyPr/>
        <a:lstStyle/>
        <a:p>
          <a:endParaRPr lang="en-US"/>
        </a:p>
      </dgm:t>
    </dgm:pt>
    <dgm:pt modelId="{EE5009E0-521C-4DF9-909B-064EDAD12D34}" type="sibTrans" cxnId="{AA524623-6986-49C2-B308-C1DEFD4E249C}">
      <dgm:prSet/>
      <dgm:spPr/>
      <dgm:t>
        <a:bodyPr/>
        <a:lstStyle/>
        <a:p>
          <a:endParaRPr lang="en-US"/>
        </a:p>
      </dgm:t>
    </dgm:pt>
    <dgm:pt modelId="{D52C6F47-1554-4DD2-87D5-E2B16D8E4EB2}">
      <dgm:prSet/>
      <dgm:spPr/>
      <dgm:t>
        <a:bodyPr/>
        <a:lstStyle/>
        <a:p>
          <a:r>
            <a:rPr lang="en-US" i="1" dirty="0" smtClean="0"/>
            <a:t>Just beginning my journey. I don’t know what I don’t know. </a:t>
          </a:r>
          <a:endParaRPr lang="en-US" i="1" dirty="0"/>
        </a:p>
      </dgm:t>
    </dgm:pt>
    <dgm:pt modelId="{06C1D3AD-834F-4C07-862A-D8B03FEF3380}" type="parTrans" cxnId="{298A0632-1571-46E3-8300-08D8E6416218}">
      <dgm:prSet/>
      <dgm:spPr/>
      <dgm:t>
        <a:bodyPr/>
        <a:lstStyle/>
        <a:p>
          <a:endParaRPr lang="en-US"/>
        </a:p>
      </dgm:t>
    </dgm:pt>
    <dgm:pt modelId="{0C45052B-DDD2-4073-8265-A01B183EFE0E}" type="sibTrans" cxnId="{298A0632-1571-46E3-8300-08D8E6416218}">
      <dgm:prSet/>
      <dgm:spPr/>
      <dgm:t>
        <a:bodyPr/>
        <a:lstStyle/>
        <a:p>
          <a:endParaRPr lang="en-US"/>
        </a:p>
      </dgm:t>
    </dgm:pt>
    <dgm:pt modelId="{D3CC385B-EA1D-482E-965F-5AF0585D8E45}">
      <dgm:prSet/>
      <dgm:spPr/>
      <dgm:t>
        <a:bodyPr/>
        <a:lstStyle/>
        <a:p>
          <a:r>
            <a:rPr lang="en-US" i="1" smtClean="0"/>
            <a:t>I could help do this workshop.</a:t>
          </a:r>
          <a:endParaRPr lang="en-US" i="1" dirty="0"/>
        </a:p>
      </dgm:t>
    </dgm:pt>
    <dgm:pt modelId="{5F6F2C81-A7DB-416C-BD10-6C8774971C51}" type="parTrans" cxnId="{E6C198C8-E3E6-45C6-AC68-94167E269993}">
      <dgm:prSet/>
      <dgm:spPr/>
      <dgm:t>
        <a:bodyPr/>
        <a:lstStyle/>
        <a:p>
          <a:endParaRPr lang="en-US"/>
        </a:p>
      </dgm:t>
    </dgm:pt>
    <dgm:pt modelId="{C8E989F8-F85D-4832-A04F-33921CC86139}" type="sibTrans" cxnId="{E6C198C8-E3E6-45C6-AC68-94167E269993}">
      <dgm:prSet/>
      <dgm:spPr/>
      <dgm:t>
        <a:bodyPr/>
        <a:lstStyle/>
        <a:p>
          <a:endParaRPr lang="en-US"/>
        </a:p>
      </dgm:t>
    </dgm:pt>
    <dgm:pt modelId="{3E7C8869-EDF2-46E7-A355-352EBA96CC60}" type="pres">
      <dgm:prSet presAssocID="{DC8D88C8-1229-4EEF-A2E4-BE668D8F4B4A}" presName="Name0" presStyleCnt="0">
        <dgm:presLayoutVars>
          <dgm:dir/>
          <dgm:resizeHandles val="exact"/>
        </dgm:presLayoutVars>
      </dgm:prSet>
      <dgm:spPr/>
    </dgm:pt>
    <dgm:pt modelId="{913AFAAC-3919-45A3-BD82-66B0C4E66DB1}" type="pres">
      <dgm:prSet presAssocID="{DC8D88C8-1229-4EEF-A2E4-BE668D8F4B4A}" presName="fgShape" presStyleLbl="fgShp" presStyleIdx="0" presStyleCnt="1"/>
      <dgm:spPr/>
    </dgm:pt>
    <dgm:pt modelId="{C753364B-572A-4D3F-BD05-0403C09D44ED}" type="pres">
      <dgm:prSet presAssocID="{DC8D88C8-1229-4EEF-A2E4-BE668D8F4B4A}" presName="linComp" presStyleCnt="0"/>
      <dgm:spPr/>
    </dgm:pt>
    <dgm:pt modelId="{F97B4397-E99D-4256-98B4-64C0F5E44F1D}" type="pres">
      <dgm:prSet presAssocID="{D52C6F47-1554-4DD2-87D5-E2B16D8E4EB2}" presName="compNode" presStyleCnt="0"/>
      <dgm:spPr/>
    </dgm:pt>
    <dgm:pt modelId="{A0A43607-7EA3-4C6F-AB8C-88C61BB81432}" type="pres">
      <dgm:prSet presAssocID="{D52C6F47-1554-4DD2-87D5-E2B16D8E4EB2}" presName="bkgdShape" presStyleLbl="node1" presStyleIdx="0" presStyleCnt="3" custLinFactNeighborX="-64" custLinFactNeighborY="-449"/>
      <dgm:spPr/>
      <dgm:t>
        <a:bodyPr/>
        <a:lstStyle/>
        <a:p>
          <a:endParaRPr lang="en-US"/>
        </a:p>
      </dgm:t>
    </dgm:pt>
    <dgm:pt modelId="{284FA6B8-9E4E-413E-9AD6-FD372D779CBC}" type="pres">
      <dgm:prSet presAssocID="{D52C6F47-1554-4DD2-87D5-E2B16D8E4EB2}" presName="nodeTx" presStyleLbl="node1" presStyleIdx="0" presStyleCnt="3">
        <dgm:presLayoutVars>
          <dgm:bulletEnabled val="1"/>
        </dgm:presLayoutVars>
      </dgm:prSet>
      <dgm:spPr/>
      <dgm:t>
        <a:bodyPr/>
        <a:lstStyle/>
        <a:p>
          <a:endParaRPr lang="en-US"/>
        </a:p>
      </dgm:t>
    </dgm:pt>
    <dgm:pt modelId="{96C874BB-4C53-4D52-A844-56C2B880A44F}" type="pres">
      <dgm:prSet presAssocID="{D52C6F47-1554-4DD2-87D5-E2B16D8E4EB2}" presName="invisiNode" presStyleLbl="node1" presStyleIdx="0" presStyleCnt="3"/>
      <dgm:spPr/>
    </dgm:pt>
    <dgm:pt modelId="{FEAA059B-DDAB-4963-A07F-971ED0CDED75}" type="pres">
      <dgm:prSet presAssocID="{D52C6F47-1554-4DD2-87D5-E2B16D8E4EB2}" presName="imagNode" presStyleLbl="fgImgPlace1" presStyleIdx="0" presStyleCnt="3"/>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203" b="-30203"/>
          </a:stretch>
        </a:blipFill>
      </dgm:spPr>
    </dgm:pt>
    <dgm:pt modelId="{EB9FE77B-B7D3-4409-B240-2B37C01B7B02}" type="pres">
      <dgm:prSet presAssocID="{0C45052B-DDD2-4073-8265-A01B183EFE0E}" presName="sibTrans" presStyleLbl="sibTrans2D1" presStyleIdx="0" presStyleCnt="0"/>
      <dgm:spPr/>
      <dgm:t>
        <a:bodyPr/>
        <a:lstStyle/>
        <a:p>
          <a:endParaRPr lang="en-US"/>
        </a:p>
      </dgm:t>
    </dgm:pt>
    <dgm:pt modelId="{B4DCB86B-2F66-40D2-A747-E07C66C717E6}" type="pres">
      <dgm:prSet presAssocID="{93207F79-3123-4EEF-B038-BDA1F68FAA3D}" presName="compNode" presStyleCnt="0"/>
      <dgm:spPr/>
    </dgm:pt>
    <dgm:pt modelId="{4E0DE49E-3837-4E0A-9C46-3062664FCDC1}" type="pres">
      <dgm:prSet presAssocID="{93207F79-3123-4EEF-B038-BDA1F68FAA3D}" presName="bkgdShape" presStyleLbl="node1" presStyleIdx="1" presStyleCnt="3"/>
      <dgm:spPr/>
      <dgm:t>
        <a:bodyPr/>
        <a:lstStyle/>
        <a:p>
          <a:endParaRPr lang="en-US"/>
        </a:p>
      </dgm:t>
    </dgm:pt>
    <dgm:pt modelId="{42930CE7-D4F1-4DD9-9203-964C5150B3FD}" type="pres">
      <dgm:prSet presAssocID="{93207F79-3123-4EEF-B038-BDA1F68FAA3D}" presName="nodeTx" presStyleLbl="node1" presStyleIdx="1" presStyleCnt="3">
        <dgm:presLayoutVars>
          <dgm:bulletEnabled val="1"/>
        </dgm:presLayoutVars>
      </dgm:prSet>
      <dgm:spPr/>
      <dgm:t>
        <a:bodyPr/>
        <a:lstStyle/>
        <a:p>
          <a:endParaRPr lang="en-US"/>
        </a:p>
      </dgm:t>
    </dgm:pt>
    <dgm:pt modelId="{1BB429EB-3FA6-4D3A-B76C-C95D978120DE}" type="pres">
      <dgm:prSet presAssocID="{93207F79-3123-4EEF-B038-BDA1F68FAA3D}" presName="invisiNode" presStyleLbl="node1" presStyleIdx="1" presStyleCnt="3"/>
      <dgm:spPr/>
    </dgm:pt>
    <dgm:pt modelId="{B6A96994-0B1F-47A1-84BB-25C7E6B91124}" type="pres">
      <dgm:prSet presAssocID="{93207F79-3123-4EEF-B038-BDA1F68FAA3D}" presName="imagNode" presStyleLbl="fgImgPlace1" presStyleIdx="1" presStyleCnt="3" custLinFactNeighborY="0"/>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0946" t="-676" r="-20946" b="9460"/>
          </a:stretch>
        </a:blipFill>
      </dgm:spPr>
    </dgm:pt>
    <dgm:pt modelId="{AAD5A96A-0721-4077-873E-4165FAD4C28C}" type="pres">
      <dgm:prSet presAssocID="{EE5009E0-521C-4DF9-909B-064EDAD12D34}" presName="sibTrans" presStyleLbl="sibTrans2D1" presStyleIdx="0" presStyleCnt="0"/>
      <dgm:spPr/>
      <dgm:t>
        <a:bodyPr/>
        <a:lstStyle/>
        <a:p>
          <a:endParaRPr lang="en-US"/>
        </a:p>
      </dgm:t>
    </dgm:pt>
    <dgm:pt modelId="{628B4D58-E902-4B86-8A38-DF411B3A907C}" type="pres">
      <dgm:prSet presAssocID="{D3CC385B-EA1D-482E-965F-5AF0585D8E45}" presName="compNode" presStyleCnt="0"/>
      <dgm:spPr/>
    </dgm:pt>
    <dgm:pt modelId="{2AB78871-50E6-4098-B73D-137FCE86A216}" type="pres">
      <dgm:prSet presAssocID="{D3CC385B-EA1D-482E-965F-5AF0585D8E45}" presName="bkgdShape" presStyleLbl="node1" presStyleIdx="2" presStyleCnt="3"/>
      <dgm:spPr/>
      <dgm:t>
        <a:bodyPr/>
        <a:lstStyle/>
        <a:p>
          <a:endParaRPr lang="en-US"/>
        </a:p>
      </dgm:t>
    </dgm:pt>
    <dgm:pt modelId="{51CEB5D4-7E1B-4A43-9F87-AA65FE49720E}" type="pres">
      <dgm:prSet presAssocID="{D3CC385B-EA1D-482E-965F-5AF0585D8E45}" presName="nodeTx" presStyleLbl="node1" presStyleIdx="2" presStyleCnt="3">
        <dgm:presLayoutVars>
          <dgm:bulletEnabled val="1"/>
        </dgm:presLayoutVars>
      </dgm:prSet>
      <dgm:spPr/>
      <dgm:t>
        <a:bodyPr/>
        <a:lstStyle/>
        <a:p>
          <a:endParaRPr lang="en-US"/>
        </a:p>
      </dgm:t>
    </dgm:pt>
    <dgm:pt modelId="{D1763A24-97A6-453C-A699-2A59D2665D02}" type="pres">
      <dgm:prSet presAssocID="{D3CC385B-EA1D-482E-965F-5AF0585D8E45}" presName="invisiNode" presStyleLbl="node1" presStyleIdx="2" presStyleCnt="3"/>
      <dgm:spPr/>
    </dgm:pt>
    <dgm:pt modelId="{FE7D33FC-1873-4746-83C4-F8809EBF790C}" type="pres">
      <dgm:prSet presAssocID="{D3CC385B-EA1D-482E-965F-5AF0585D8E45}" presName="imagNode" presStyleLbl="fgImgPlace1" presStyleIdx="2" presStyleCnt="3"/>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4527" t="1858" r="14527" b="-28548"/>
          </a:stretch>
        </a:blipFill>
      </dgm:spPr>
    </dgm:pt>
  </dgm:ptLst>
  <dgm:cxnLst>
    <dgm:cxn modelId="{298A0632-1571-46E3-8300-08D8E6416218}" srcId="{DC8D88C8-1229-4EEF-A2E4-BE668D8F4B4A}" destId="{D52C6F47-1554-4DD2-87D5-E2B16D8E4EB2}" srcOrd="0" destOrd="0" parTransId="{06C1D3AD-834F-4C07-862A-D8B03FEF3380}" sibTransId="{0C45052B-DDD2-4073-8265-A01B183EFE0E}"/>
    <dgm:cxn modelId="{4D6AA233-FC9F-4F55-BDCE-05032E937A76}" type="presOf" srcId="{DC8D88C8-1229-4EEF-A2E4-BE668D8F4B4A}" destId="{3E7C8869-EDF2-46E7-A355-352EBA96CC60}" srcOrd="0" destOrd="0" presId="urn:microsoft.com/office/officeart/2005/8/layout/hList7#1"/>
    <dgm:cxn modelId="{CF311053-503C-4436-85E3-105A7CCA3DD2}" type="presOf" srcId="{93207F79-3123-4EEF-B038-BDA1F68FAA3D}" destId="{4E0DE49E-3837-4E0A-9C46-3062664FCDC1}" srcOrd="0" destOrd="0" presId="urn:microsoft.com/office/officeart/2005/8/layout/hList7#1"/>
    <dgm:cxn modelId="{73367C3C-976C-4888-AC99-2EEFBE1E7EE2}" type="presOf" srcId="{93207F79-3123-4EEF-B038-BDA1F68FAA3D}" destId="{42930CE7-D4F1-4DD9-9203-964C5150B3FD}" srcOrd="1" destOrd="0" presId="urn:microsoft.com/office/officeart/2005/8/layout/hList7#1"/>
    <dgm:cxn modelId="{DF1512F6-FCB4-4D39-8BC3-330F264BE60B}" type="presOf" srcId="{D3CC385B-EA1D-482E-965F-5AF0585D8E45}" destId="{51CEB5D4-7E1B-4A43-9F87-AA65FE49720E}" srcOrd="1" destOrd="0" presId="urn:microsoft.com/office/officeart/2005/8/layout/hList7#1"/>
    <dgm:cxn modelId="{AA524623-6986-49C2-B308-C1DEFD4E249C}" srcId="{DC8D88C8-1229-4EEF-A2E4-BE668D8F4B4A}" destId="{93207F79-3123-4EEF-B038-BDA1F68FAA3D}" srcOrd="1" destOrd="0" parTransId="{582682B1-E8D5-4B55-95F2-3DE0CADF1C68}" sibTransId="{EE5009E0-521C-4DF9-909B-064EDAD12D34}"/>
    <dgm:cxn modelId="{F4448600-B69A-4355-8745-46319218E479}" type="presOf" srcId="{D52C6F47-1554-4DD2-87D5-E2B16D8E4EB2}" destId="{A0A43607-7EA3-4C6F-AB8C-88C61BB81432}" srcOrd="0" destOrd="0" presId="urn:microsoft.com/office/officeart/2005/8/layout/hList7#1"/>
    <dgm:cxn modelId="{E6C198C8-E3E6-45C6-AC68-94167E269993}" srcId="{DC8D88C8-1229-4EEF-A2E4-BE668D8F4B4A}" destId="{D3CC385B-EA1D-482E-965F-5AF0585D8E45}" srcOrd="2" destOrd="0" parTransId="{5F6F2C81-A7DB-416C-BD10-6C8774971C51}" sibTransId="{C8E989F8-F85D-4832-A04F-33921CC86139}"/>
    <dgm:cxn modelId="{6A19BDA9-BF19-4679-B46E-8FE4745068BA}" type="presOf" srcId="{D52C6F47-1554-4DD2-87D5-E2B16D8E4EB2}" destId="{284FA6B8-9E4E-413E-9AD6-FD372D779CBC}" srcOrd="1" destOrd="0" presId="urn:microsoft.com/office/officeart/2005/8/layout/hList7#1"/>
    <dgm:cxn modelId="{3AB2ED04-FFAC-493A-85AE-971955A050F1}" type="presOf" srcId="{D3CC385B-EA1D-482E-965F-5AF0585D8E45}" destId="{2AB78871-50E6-4098-B73D-137FCE86A216}" srcOrd="0" destOrd="0" presId="urn:microsoft.com/office/officeart/2005/8/layout/hList7#1"/>
    <dgm:cxn modelId="{4719F3D9-A970-466B-BC83-7672F4146828}" type="presOf" srcId="{0C45052B-DDD2-4073-8265-A01B183EFE0E}" destId="{EB9FE77B-B7D3-4409-B240-2B37C01B7B02}" srcOrd="0" destOrd="0" presId="urn:microsoft.com/office/officeart/2005/8/layout/hList7#1"/>
    <dgm:cxn modelId="{8EC7539C-068C-4FB8-A661-22613AFAEF48}" type="presOf" srcId="{EE5009E0-521C-4DF9-909B-064EDAD12D34}" destId="{AAD5A96A-0721-4077-873E-4165FAD4C28C}" srcOrd="0" destOrd="0" presId="urn:microsoft.com/office/officeart/2005/8/layout/hList7#1"/>
    <dgm:cxn modelId="{CBE5280D-6F8C-44B9-90C0-D206FA7B0216}" type="presParOf" srcId="{3E7C8869-EDF2-46E7-A355-352EBA96CC60}" destId="{913AFAAC-3919-45A3-BD82-66B0C4E66DB1}" srcOrd="0" destOrd="0" presId="urn:microsoft.com/office/officeart/2005/8/layout/hList7#1"/>
    <dgm:cxn modelId="{826634D7-363E-4E0B-B9D7-229C00B0E27B}" type="presParOf" srcId="{3E7C8869-EDF2-46E7-A355-352EBA96CC60}" destId="{C753364B-572A-4D3F-BD05-0403C09D44ED}" srcOrd="1" destOrd="0" presId="urn:microsoft.com/office/officeart/2005/8/layout/hList7#1"/>
    <dgm:cxn modelId="{5BD623EF-A170-4C06-A5A9-02131AAB8FD8}" type="presParOf" srcId="{C753364B-572A-4D3F-BD05-0403C09D44ED}" destId="{F97B4397-E99D-4256-98B4-64C0F5E44F1D}" srcOrd="0" destOrd="0" presId="urn:microsoft.com/office/officeart/2005/8/layout/hList7#1"/>
    <dgm:cxn modelId="{61B05BFF-7FFA-4F63-80DA-FA244A37E685}" type="presParOf" srcId="{F97B4397-E99D-4256-98B4-64C0F5E44F1D}" destId="{A0A43607-7EA3-4C6F-AB8C-88C61BB81432}" srcOrd="0" destOrd="0" presId="urn:microsoft.com/office/officeart/2005/8/layout/hList7#1"/>
    <dgm:cxn modelId="{56FFF3B3-A6C3-4483-BE30-757D18E116EA}" type="presParOf" srcId="{F97B4397-E99D-4256-98B4-64C0F5E44F1D}" destId="{284FA6B8-9E4E-413E-9AD6-FD372D779CBC}" srcOrd="1" destOrd="0" presId="urn:microsoft.com/office/officeart/2005/8/layout/hList7#1"/>
    <dgm:cxn modelId="{ED1F3B7B-AA77-49B8-BEFF-5D32DF6692FE}" type="presParOf" srcId="{F97B4397-E99D-4256-98B4-64C0F5E44F1D}" destId="{96C874BB-4C53-4D52-A844-56C2B880A44F}" srcOrd="2" destOrd="0" presId="urn:microsoft.com/office/officeart/2005/8/layout/hList7#1"/>
    <dgm:cxn modelId="{4E5A55A3-8B2A-4713-8453-129F3201F66D}" type="presParOf" srcId="{F97B4397-E99D-4256-98B4-64C0F5E44F1D}" destId="{FEAA059B-DDAB-4963-A07F-971ED0CDED75}" srcOrd="3" destOrd="0" presId="urn:microsoft.com/office/officeart/2005/8/layout/hList7#1"/>
    <dgm:cxn modelId="{2B33CB9B-1A11-4FFE-B5B3-75D812CC9F14}" type="presParOf" srcId="{C753364B-572A-4D3F-BD05-0403C09D44ED}" destId="{EB9FE77B-B7D3-4409-B240-2B37C01B7B02}" srcOrd="1" destOrd="0" presId="urn:microsoft.com/office/officeart/2005/8/layout/hList7#1"/>
    <dgm:cxn modelId="{C2499EEB-4087-41D6-8AC2-23C40A097B63}" type="presParOf" srcId="{C753364B-572A-4D3F-BD05-0403C09D44ED}" destId="{B4DCB86B-2F66-40D2-A747-E07C66C717E6}" srcOrd="2" destOrd="0" presId="urn:microsoft.com/office/officeart/2005/8/layout/hList7#1"/>
    <dgm:cxn modelId="{9700BA57-6E53-44C9-A70F-BB473559100C}" type="presParOf" srcId="{B4DCB86B-2F66-40D2-A747-E07C66C717E6}" destId="{4E0DE49E-3837-4E0A-9C46-3062664FCDC1}" srcOrd="0" destOrd="0" presId="urn:microsoft.com/office/officeart/2005/8/layout/hList7#1"/>
    <dgm:cxn modelId="{F8A8A1B6-0507-4CA1-A89F-E5B26E281393}" type="presParOf" srcId="{B4DCB86B-2F66-40D2-A747-E07C66C717E6}" destId="{42930CE7-D4F1-4DD9-9203-964C5150B3FD}" srcOrd="1" destOrd="0" presId="urn:microsoft.com/office/officeart/2005/8/layout/hList7#1"/>
    <dgm:cxn modelId="{2CEA5A54-C1E7-4FB1-8E90-18FF005FDCB9}" type="presParOf" srcId="{B4DCB86B-2F66-40D2-A747-E07C66C717E6}" destId="{1BB429EB-3FA6-4D3A-B76C-C95D978120DE}" srcOrd="2" destOrd="0" presId="urn:microsoft.com/office/officeart/2005/8/layout/hList7#1"/>
    <dgm:cxn modelId="{FA2DAECB-90F3-439A-9450-FF40453391CC}" type="presParOf" srcId="{B4DCB86B-2F66-40D2-A747-E07C66C717E6}" destId="{B6A96994-0B1F-47A1-84BB-25C7E6B91124}" srcOrd="3" destOrd="0" presId="urn:microsoft.com/office/officeart/2005/8/layout/hList7#1"/>
    <dgm:cxn modelId="{C8CA6F2F-9EE7-4592-83D2-D68440C3A8D6}" type="presParOf" srcId="{C753364B-572A-4D3F-BD05-0403C09D44ED}" destId="{AAD5A96A-0721-4077-873E-4165FAD4C28C}" srcOrd="3" destOrd="0" presId="urn:microsoft.com/office/officeart/2005/8/layout/hList7#1"/>
    <dgm:cxn modelId="{A18E308E-7290-445C-895F-EBEF570980BE}" type="presParOf" srcId="{C753364B-572A-4D3F-BD05-0403C09D44ED}" destId="{628B4D58-E902-4B86-8A38-DF411B3A907C}" srcOrd="4" destOrd="0" presId="urn:microsoft.com/office/officeart/2005/8/layout/hList7#1"/>
    <dgm:cxn modelId="{C79EAFE8-F3EA-41C4-9BE2-35A5697C933E}" type="presParOf" srcId="{628B4D58-E902-4B86-8A38-DF411B3A907C}" destId="{2AB78871-50E6-4098-B73D-137FCE86A216}" srcOrd="0" destOrd="0" presId="urn:microsoft.com/office/officeart/2005/8/layout/hList7#1"/>
    <dgm:cxn modelId="{E1DB1886-AAE8-414B-B7A1-DE5E38AC271B}" type="presParOf" srcId="{628B4D58-E902-4B86-8A38-DF411B3A907C}" destId="{51CEB5D4-7E1B-4A43-9F87-AA65FE49720E}" srcOrd="1" destOrd="0" presId="urn:microsoft.com/office/officeart/2005/8/layout/hList7#1"/>
    <dgm:cxn modelId="{CE64EC84-1E24-4470-859E-1025002ACDC2}" type="presParOf" srcId="{628B4D58-E902-4B86-8A38-DF411B3A907C}" destId="{D1763A24-97A6-453C-A699-2A59D2665D02}" srcOrd="2" destOrd="0" presId="urn:microsoft.com/office/officeart/2005/8/layout/hList7#1"/>
    <dgm:cxn modelId="{1775A896-4ED1-4A93-A709-628CE5DC8AAF}" type="presParOf" srcId="{628B4D58-E902-4B86-8A38-DF411B3A907C}" destId="{FE7D33FC-1873-4746-83C4-F8809EBF790C}"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E48FC6-C0AA-4C59-8901-138DEEF2066A}"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0A7CF4B-7ECC-42F5-9556-9D6AA84FB352}">
      <dgm:prSet phldrT="[Text]" custT="1"/>
      <dgm:spPr/>
      <dgm:t>
        <a:bodyPr/>
        <a:lstStyle/>
        <a:p>
          <a:pPr algn="r">
            <a:lnSpc>
              <a:spcPct val="100000"/>
            </a:lnSpc>
            <a:spcAft>
              <a:spcPts val="0"/>
            </a:spcAft>
          </a:pPr>
          <a:r>
            <a:rPr lang="en-US" sz="2400" dirty="0" smtClean="0">
              <a:latin typeface="Tw Cen MT" panose="020B0602020104020603" pitchFamily="34" charset="0"/>
            </a:rPr>
            <a:t>Evaluation </a:t>
          </a:r>
          <a:endParaRPr lang="en-US" sz="2400" dirty="0">
            <a:latin typeface="Tw Cen MT" panose="020B0602020104020603" pitchFamily="34" charset="0"/>
          </a:endParaRPr>
        </a:p>
      </dgm:t>
    </dgm:pt>
    <dgm:pt modelId="{080DA9CF-5B87-497A-A764-18F194CCA1FA}" type="parTrans" cxnId="{CD332A32-8519-46C9-AFBA-9FE14CD58CDC}">
      <dgm:prSet/>
      <dgm:spPr/>
      <dgm:t>
        <a:bodyPr/>
        <a:lstStyle/>
        <a:p>
          <a:endParaRPr lang="en-US"/>
        </a:p>
      </dgm:t>
    </dgm:pt>
    <dgm:pt modelId="{B4B42C92-635B-4A8C-A492-B28D7C291324}" type="sibTrans" cxnId="{CD332A32-8519-46C9-AFBA-9FE14CD58CDC}">
      <dgm:prSet/>
      <dgm:spPr/>
      <dgm:t>
        <a:bodyPr/>
        <a:lstStyle/>
        <a:p>
          <a:endParaRPr lang="en-US"/>
        </a:p>
      </dgm:t>
    </dgm:pt>
    <dgm:pt modelId="{71E08AEE-7A93-4F16-8CC1-AF34E1C17AC1}">
      <dgm:prSet phldrT="[Text]" custT="1"/>
      <dgm:spPr/>
      <dgm:t>
        <a:bodyPr/>
        <a:lstStyle/>
        <a:p>
          <a:r>
            <a:rPr lang="en-US" sz="2400" dirty="0" smtClean="0">
              <a:latin typeface="Tw Cen MT" panose="020B0602020104020603" pitchFamily="34" charset="0"/>
            </a:rPr>
            <a:t>Eligibility</a:t>
          </a:r>
          <a:endParaRPr lang="en-US" sz="2400" dirty="0">
            <a:latin typeface="Tw Cen MT" panose="020B0602020104020603" pitchFamily="34" charset="0"/>
          </a:endParaRPr>
        </a:p>
      </dgm:t>
    </dgm:pt>
    <dgm:pt modelId="{DC9BB290-0482-47A9-B41E-7295CC76C881}" type="parTrans" cxnId="{81FC6259-9E22-4A48-BE72-A13EC630D4CA}">
      <dgm:prSet/>
      <dgm:spPr/>
      <dgm:t>
        <a:bodyPr/>
        <a:lstStyle/>
        <a:p>
          <a:endParaRPr lang="en-US"/>
        </a:p>
      </dgm:t>
    </dgm:pt>
    <dgm:pt modelId="{69FA5DDE-DE8B-4113-A914-F89A21D864EB}" type="sibTrans" cxnId="{81FC6259-9E22-4A48-BE72-A13EC630D4CA}">
      <dgm:prSet/>
      <dgm:spPr/>
      <dgm:t>
        <a:bodyPr/>
        <a:lstStyle/>
        <a:p>
          <a:endParaRPr lang="en-US"/>
        </a:p>
      </dgm:t>
    </dgm:pt>
    <dgm:pt modelId="{F7106B77-A4DF-4E43-A83C-71F4314AAE90}">
      <dgm:prSet phldrT="[Text]" custT="1"/>
      <dgm:spPr/>
      <dgm:t>
        <a:bodyPr/>
        <a:lstStyle/>
        <a:p>
          <a:r>
            <a:rPr lang="en-US" sz="2400" dirty="0" smtClean="0">
              <a:latin typeface="Tw Cen MT" panose="020B0602020104020603" pitchFamily="34" charset="0"/>
            </a:rPr>
            <a:t>IEP</a:t>
          </a:r>
          <a:endParaRPr lang="en-US" sz="2400" dirty="0">
            <a:latin typeface="Tw Cen MT" panose="020B0602020104020603" pitchFamily="34" charset="0"/>
          </a:endParaRPr>
        </a:p>
      </dgm:t>
    </dgm:pt>
    <dgm:pt modelId="{884B34B4-A9C4-4E90-B825-D7B17268FB0F}" type="parTrans" cxnId="{871CA203-B1E4-4060-AE41-A93F882E63FD}">
      <dgm:prSet/>
      <dgm:spPr/>
      <dgm:t>
        <a:bodyPr/>
        <a:lstStyle/>
        <a:p>
          <a:endParaRPr lang="en-US"/>
        </a:p>
      </dgm:t>
    </dgm:pt>
    <dgm:pt modelId="{B50A2985-11A7-4982-B423-644E5B95FF57}" type="sibTrans" cxnId="{871CA203-B1E4-4060-AE41-A93F882E63FD}">
      <dgm:prSet/>
      <dgm:spPr/>
      <dgm:t>
        <a:bodyPr/>
        <a:lstStyle/>
        <a:p>
          <a:endParaRPr lang="en-US"/>
        </a:p>
      </dgm:t>
    </dgm:pt>
    <dgm:pt modelId="{964DEC28-8E3D-42D2-AC3E-6482863D91D7}">
      <dgm:prSet phldrT="[Text]" custT="1"/>
      <dgm:spPr/>
      <dgm:t>
        <a:bodyPr/>
        <a:lstStyle/>
        <a:p>
          <a:r>
            <a:rPr lang="en-US" sz="2400" dirty="0" smtClean="0">
              <a:latin typeface="Tw Cen MT" panose="020B0602020104020603" pitchFamily="34" charset="0"/>
            </a:rPr>
            <a:t>Instruction &amp; Monitoring</a:t>
          </a:r>
          <a:endParaRPr lang="en-US" sz="2400" dirty="0">
            <a:latin typeface="Tw Cen MT" panose="020B0602020104020603" pitchFamily="34" charset="0"/>
          </a:endParaRPr>
        </a:p>
      </dgm:t>
    </dgm:pt>
    <dgm:pt modelId="{355F0230-2EA5-4A27-8183-BBDC53A4FB52}" type="parTrans" cxnId="{B28523DF-B9D8-4F0C-9C52-6B077E0A8BD9}">
      <dgm:prSet/>
      <dgm:spPr/>
      <dgm:t>
        <a:bodyPr/>
        <a:lstStyle/>
        <a:p>
          <a:endParaRPr lang="en-US"/>
        </a:p>
      </dgm:t>
    </dgm:pt>
    <dgm:pt modelId="{EE517B0A-1005-46B5-A752-739E8E40E33C}" type="sibTrans" cxnId="{B28523DF-B9D8-4F0C-9C52-6B077E0A8BD9}">
      <dgm:prSet/>
      <dgm:spPr/>
      <dgm:t>
        <a:bodyPr/>
        <a:lstStyle/>
        <a:p>
          <a:endParaRPr lang="en-US"/>
        </a:p>
      </dgm:t>
    </dgm:pt>
    <dgm:pt modelId="{1EBBCD61-AD8F-417F-A274-48930829118B}">
      <dgm:prSet phldrT="[Text]" custT="1"/>
      <dgm:spPr/>
      <dgm:t>
        <a:bodyPr/>
        <a:lstStyle/>
        <a:p>
          <a:r>
            <a:rPr lang="en-US" sz="2400" dirty="0" smtClean="0">
              <a:latin typeface="Tw Cen MT" panose="020B0602020104020603" pitchFamily="34" charset="0"/>
            </a:rPr>
            <a:t>Annual Review</a:t>
          </a:r>
          <a:endParaRPr lang="en-US" sz="2400" dirty="0">
            <a:latin typeface="Tw Cen MT" panose="020B0602020104020603" pitchFamily="34" charset="0"/>
          </a:endParaRPr>
        </a:p>
      </dgm:t>
    </dgm:pt>
    <dgm:pt modelId="{23986BBC-4A81-4527-A631-20D099732C4E}" type="parTrans" cxnId="{23DE02AE-0EDF-4058-8A65-9489E219E797}">
      <dgm:prSet/>
      <dgm:spPr/>
      <dgm:t>
        <a:bodyPr/>
        <a:lstStyle/>
        <a:p>
          <a:endParaRPr lang="en-US"/>
        </a:p>
      </dgm:t>
    </dgm:pt>
    <dgm:pt modelId="{00C9F846-D067-4C8E-A006-F6247D3C3915}" type="sibTrans" cxnId="{23DE02AE-0EDF-4058-8A65-9489E219E797}">
      <dgm:prSet/>
      <dgm:spPr/>
      <dgm:t>
        <a:bodyPr/>
        <a:lstStyle/>
        <a:p>
          <a:endParaRPr lang="en-US"/>
        </a:p>
      </dgm:t>
    </dgm:pt>
    <dgm:pt modelId="{72CAB14B-C3CA-4729-8118-A5C68AC6F83B}">
      <dgm:prSet phldrT="[Text]" custT="1"/>
      <dgm:spPr/>
      <dgm:t>
        <a:bodyPr/>
        <a:lstStyle/>
        <a:p>
          <a:r>
            <a:rPr lang="en-US" sz="2400" b="1" i="1" dirty="0" smtClean="0">
              <a:solidFill>
                <a:schemeClr val="accent3"/>
              </a:solidFill>
              <a:latin typeface="Tw Cen MT" panose="020B0602020104020603" pitchFamily="34" charset="0"/>
            </a:rPr>
            <a:t>Referral</a:t>
          </a:r>
          <a:endParaRPr lang="en-US" sz="2400" b="1" i="1" dirty="0">
            <a:solidFill>
              <a:schemeClr val="accent3"/>
            </a:solidFill>
            <a:latin typeface="Tw Cen MT" panose="020B0602020104020603" pitchFamily="34" charset="0"/>
          </a:endParaRPr>
        </a:p>
      </dgm:t>
    </dgm:pt>
    <dgm:pt modelId="{4F1568C3-7479-4454-AEF4-014A97130F8D}" type="parTrans" cxnId="{87FEE066-CEC5-4B27-AA97-7CF8B44BDC58}">
      <dgm:prSet/>
      <dgm:spPr/>
      <dgm:t>
        <a:bodyPr/>
        <a:lstStyle/>
        <a:p>
          <a:endParaRPr lang="en-US"/>
        </a:p>
      </dgm:t>
    </dgm:pt>
    <dgm:pt modelId="{E05DA083-A0AB-4A82-8BAF-8A4EF4B1C4F1}" type="sibTrans" cxnId="{87FEE066-CEC5-4B27-AA97-7CF8B44BDC58}">
      <dgm:prSet/>
      <dgm:spPr/>
      <dgm:t>
        <a:bodyPr/>
        <a:lstStyle/>
        <a:p>
          <a:endParaRPr lang="en-US"/>
        </a:p>
      </dgm:t>
    </dgm:pt>
    <dgm:pt modelId="{37532FD8-8F04-44D1-81A1-FAF3B9088B0F}" type="pres">
      <dgm:prSet presAssocID="{28E48FC6-C0AA-4C59-8901-138DEEF2066A}" presName="cycle" presStyleCnt="0">
        <dgm:presLayoutVars>
          <dgm:dir/>
          <dgm:resizeHandles val="exact"/>
        </dgm:presLayoutVars>
      </dgm:prSet>
      <dgm:spPr/>
      <dgm:t>
        <a:bodyPr/>
        <a:lstStyle/>
        <a:p>
          <a:endParaRPr lang="en-US"/>
        </a:p>
      </dgm:t>
    </dgm:pt>
    <dgm:pt modelId="{7705D3CC-4175-45DC-9387-9D7E73279B20}" type="pres">
      <dgm:prSet presAssocID="{10A7CF4B-7ECC-42F5-9556-9D6AA84FB352}" presName="dummy" presStyleCnt="0"/>
      <dgm:spPr/>
    </dgm:pt>
    <dgm:pt modelId="{0177FDB3-46FA-45C1-865D-4E5E355D0B54}" type="pres">
      <dgm:prSet presAssocID="{10A7CF4B-7ECC-42F5-9556-9D6AA84FB352}" presName="node" presStyleLbl="revTx" presStyleIdx="0" presStyleCnt="6" custScaleX="151398" custScaleY="87290" custRadScaleRad="102399" custRadScaleInc="54797">
        <dgm:presLayoutVars>
          <dgm:bulletEnabled val="1"/>
        </dgm:presLayoutVars>
      </dgm:prSet>
      <dgm:spPr/>
      <dgm:t>
        <a:bodyPr/>
        <a:lstStyle/>
        <a:p>
          <a:endParaRPr lang="en-US"/>
        </a:p>
      </dgm:t>
    </dgm:pt>
    <dgm:pt modelId="{0CDC9F47-426C-42AE-8C8D-8598E08CAF51}" type="pres">
      <dgm:prSet presAssocID="{B4B42C92-635B-4A8C-A492-B28D7C291324}" presName="sibTrans" presStyleLbl="node1" presStyleIdx="0" presStyleCnt="6"/>
      <dgm:spPr/>
      <dgm:t>
        <a:bodyPr/>
        <a:lstStyle/>
        <a:p>
          <a:endParaRPr lang="en-US"/>
        </a:p>
      </dgm:t>
    </dgm:pt>
    <dgm:pt modelId="{22A6553B-35AE-454A-8FAC-DAC2D44FD930}" type="pres">
      <dgm:prSet presAssocID="{71E08AEE-7A93-4F16-8CC1-AF34E1C17AC1}" presName="dummy" presStyleCnt="0"/>
      <dgm:spPr/>
    </dgm:pt>
    <dgm:pt modelId="{09807A96-79A2-40D7-BE28-28B306606770}" type="pres">
      <dgm:prSet presAssocID="{71E08AEE-7A93-4F16-8CC1-AF34E1C17AC1}" presName="node" presStyleLbl="revTx" presStyleIdx="1" presStyleCnt="6" custScaleX="146722">
        <dgm:presLayoutVars>
          <dgm:bulletEnabled val="1"/>
        </dgm:presLayoutVars>
      </dgm:prSet>
      <dgm:spPr/>
      <dgm:t>
        <a:bodyPr/>
        <a:lstStyle/>
        <a:p>
          <a:endParaRPr lang="en-US"/>
        </a:p>
      </dgm:t>
    </dgm:pt>
    <dgm:pt modelId="{3AB275FC-441A-426B-A618-BDE61210CD4E}" type="pres">
      <dgm:prSet presAssocID="{69FA5DDE-DE8B-4113-A914-F89A21D864EB}" presName="sibTrans" presStyleLbl="node1" presStyleIdx="1" presStyleCnt="6"/>
      <dgm:spPr/>
      <dgm:t>
        <a:bodyPr/>
        <a:lstStyle/>
        <a:p>
          <a:endParaRPr lang="en-US"/>
        </a:p>
      </dgm:t>
    </dgm:pt>
    <dgm:pt modelId="{10F8F0F9-268F-4406-931E-15CAFD8EBCD4}" type="pres">
      <dgm:prSet presAssocID="{F7106B77-A4DF-4E43-A83C-71F4314AAE90}" presName="dummy" presStyleCnt="0"/>
      <dgm:spPr/>
    </dgm:pt>
    <dgm:pt modelId="{9B3D9317-9E78-4D72-9F3A-79410679BB8A}" type="pres">
      <dgm:prSet presAssocID="{F7106B77-A4DF-4E43-A83C-71F4314AAE90}" presName="node" presStyleLbl="revTx" presStyleIdx="2" presStyleCnt="6" custRadScaleRad="104772" custRadScaleInc="-21715">
        <dgm:presLayoutVars>
          <dgm:bulletEnabled val="1"/>
        </dgm:presLayoutVars>
      </dgm:prSet>
      <dgm:spPr/>
      <dgm:t>
        <a:bodyPr/>
        <a:lstStyle/>
        <a:p>
          <a:endParaRPr lang="en-US"/>
        </a:p>
      </dgm:t>
    </dgm:pt>
    <dgm:pt modelId="{F5B41440-40D6-4EF1-886B-56FF41E61808}" type="pres">
      <dgm:prSet presAssocID="{B50A2985-11A7-4982-B423-644E5B95FF57}" presName="sibTrans" presStyleLbl="node1" presStyleIdx="2" presStyleCnt="6"/>
      <dgm:spPr/>
      <dgm:t>
        <a:bodyPr/>
        <a:lstStyle/>
        <a:p>
          <a:endParaRPr lang="en-US"/>
        </a:p>
      </dgm:t>
    </dgm:pt>
    <dgm:pt modelId="{285D4F15-939A-4351-801A-A6B979E34B0A}" type="pres">
      <dgm:prSet presAssocID="{964DEC28-8E3D-42D2-AC3E-6482863D91D7}" presName="dummy" presStyleCnt="0"/>
      <dgm:spPr/>
    </dgm:pt>
    <dgm:pt modelId="{4483F2BC-3734-408C-9DEE-484961C3315F}" type="pres">
      <dgm:prSet presAssocID="{964DEC28-8E3D-42D2-AC3E-6482863D91D7}" presName="node" presStyleLbl="revTx" presStyleIdx="3" presStyleCnt="6" custScaleX="168504">
        <dgm:presLayoutVars>
          <dgm:bulletEnabled val="1"/>
        </dgm:presLayoutVars>
      </dgm:prSet>
      <dgm:spPr/>
      <dgm:t>
        <a:bodyPr/>
        <a:lstStyle/>
        <a:p>
          <a:endParaRPr lang="en-US"/>
        </a:p>
      </dgm:t>
    </dgm:pt>
    <dgm:pt modelId="{5B019619-D417-4D59-95ED-EB2ECDF7A69C}" type="pres">
      <dgm:prSet presAssocID="{EE517B0A-1005-46B5-A752-739E8E40E33C}" presName="sibTrans" presStyleLbl="node1" presStyleIdx="3" presStyleCnt="6"/>
      <dgm:spPr/>
      <dgm:t>
        <a:bodyPr/>
        <a:lstStyle/>
        <a:p>
          <a:endParaRPr lang="en-US"/>
        </a:p>
      </dgm:t>
    </dgm:pt>
    <dgm:pt modelId="{379D0185-054D-423C-93B0-CDCEF340D3ED}" type="pres">
      <dgm:prSet presAssocID="{1EBBCD61-AD8F-417F-A274-48930829118B}" presName="dummy" presStyleCnt="0"/>
      <dgm:spPr/>
    </dgm:pt>
    <dgm:pt modelId="{AE6D0E24-AAD7-45B5-8DDB-75887C31C9D3}" type="pres">
      <dgm:prSet presAssocID="{1EBBCD61-AD8F-417F-A274-48930829118B}" presName="node" presStyleLbl="revTx" presStyleIdx="4" presStyleCnt="6" custScaleX="146448" custScaleY="65249">
        <dgm:presLayoutVars>
          <dgm:bulletEnabled val="1"/>
        </dgm:presLayoutVars>
      </dgm:prSet>
      <dgm:spPr/>
      <dgm:t>
        <a:bodyPr/>
        <a:lstStyle/>
        <a:p>
          <a:endParaRPr lang="en-US"/>
        </a:p>
      </dgm:t>
    </dgm:pt>
    <dgm:pt modelId="{03383E46-3E2B-4D4D-93C9-D4F332F814DB}" type="pres">
      <dgm:prSet presAssocID="{00C9F846-D067-4C8E-A006-F6247D3C3915}" presName="sibTrans" presStyleLbl="node1" presStyleIdx="4" presStyleCnt="6"/>
      <dgm:spPr/>
      <dgm:t>
        <a:bodyPr/>
        <a:lstStyle/>
        <a:p>
          <a:endParaRPr lang="en-US"/>
        </a:p>
      </dgm:t>
    </dgm:pt>
    <dgm:pt modelId="{D47B82BA-EBCB-4877-9508-AA104FA86553}" type="pres">
      <dgm:prSet presAssocID="{72CAB14B-C3CA-4729-8118-A5C68AC6F83B}" presName="dummy" presStyleCnt="0"/>
      <dgm:spPr/>
    </dgm:pt>
    <dgm:pt modelId="{863E34F8-E151-40E2-BBD0-999818D6EC2C}" type="pres">
      <dgm:prSet presAssocID="{72CAB14B-C3CA-4729-8118-A5C68AC6F83B}" presName="node" presStyleLbl="revTx" presStyleIdx="5" presStyleCnt="6" custScaleX="128036" custRadScaleRad="106313" custRadScaleInc="-12089">
        <dgm:presLayoutVars>
          <dgm:bulletEnabled val="1"/>
        </dgm:presLayoutVars>
      </dgm:prSet>
      <dgm:spPr/>
      <dgm:t>
        <a:bodyPr/>
        <a:lstStyle/>
        <a:p>
          <a:endParaRPr lang="en-US"/>
        </a:p>
      </dgm:t>
    </dgm:pt>
    <dgm:pt modelId="{C0460534-42FC-4BE4-936C-6DFEDE2207C2}" type="pres">
      <dgm:prSet presAssocID="{E05DA083-A0AB-4A82-8BAF-8A4EF4B1C4F1}" presName="sibTrans" presStyleLbl="node1" presStyleIdx="5" presStyleCnt="6" custLinFactNeighborX="1929" custLinFactNeighborY="-95"/>
      <dgm:spPr/>
      <dgm:t>
        <a:bodyPr/>
        <a:lstStyle/>
        <a:p>
          <a:endParaRPr lang="en-US"/>
        </a:p>
      </dgm:t>
    </dgm:pt>
  </dgm:ptLst>
  <dgm:cxnLst>
    <dgm:cxn modelId="{26E1C4C5-8D77-45BA-866D-31A79F126B45}" type="presOf" srcId="{F7106B77-A4DF-4E43-A83C-71F4314AAE90}" destId="{9B3D9317-9E78-4D72-9F3A-79410679BB8A}" srcOrd="0" destOrd="0" presId="urn:microsoft.com/office/officeart/2005/8/layout/cycle1"/>
    <dgm:cxn modelId="{8712F8C9-0787-4568-902D-59326FE1D1A0}" type="presOf" srcId="{B4B42C92-635B-4A8C-A492-B28D7C291324}" destId="{0CDC9F47-426C-42AE-8C8D-8598E08CAF51}" srcOrd="0" destOrd="0" presId="urn:microsoft.com/office/officeart/2005/8/layout/cycle1"/>
    <dgm:cxn modelId="{87FEE066-CEC5-4B27-AA97-7CF8B44BDC58}" srcId="{28E48FC6-C0AA-4C59-8901-138DEEF2066A}" destId="{72CAB14B-C3CA-4729-8118-A5C68AC6F83B}" srcOrd="5" destOrd="0" parTransId="{4F1568C3-7479-4454-AEF4-014A97130F8D}" sibTransId="{E05DA083-A0AB-4A82-8BAF-8A4EF4B1C4F1}"/>
    <dgm:cxn modelId="{28E9698E-DAD6-45F9-B8FF-999A94206ABC}" type="presOf" srcId="{EE517B0A-1005-46B5-A752-739E8E40E33C}" destId="{5B019619-D417-4D59-95ED-EB2ECDF7A69C}" srcOrd="0" destOrd="0" presId="urn:microsoft.com/office/officeart/2005/8/layout/cycle1"/>
    <dgm:cxn modelId="{4E26F0B5-29B6-41FD-A840-1C226CAB34EB}" type="presOf" srcId="{72CAB14B-C3CA-4729-8118-A5C68AC6F83B}" destId="{863E34F8-E151-40E2-BBD0-999818D6EC2C}" srcOrd="0" destOrd="0" presId="urn:microsoft.com/office/officeart/2005/8/layout/cycle1"/>
    <dgm:cxn modelId="{A303D3E5-06B8-40FF-B40C-D4C509BC0503}" type="presOf" srcId="{69FA5DDE-DE8B-4113-A914-F89A21D864EB}" destId="{3AB275FC-441A-426B-A618-BDE61210CD4E}" srcOrd="0" destOrd="0" presId="urn:microsoft.com/office/officeart/2005/8/layout/cycle1"/>
    <dgm:cxn modelId="{B28523DF-B9D8-4F0C-9C52-6B077E0A8BD9}" srcId="{28E48FC6-C0AA-4C59-8901-138DEEF2066A}" destId="{964DEC28-8E3D-42D2-AC3E-6482863D91D7}" srcOrd="3" destOrd="0" parTransId="{355F0230-2EA5-4A27-8183-BBDC53A4FB52}" sibTransId="{EE517B0A-1005-46B5-A752-739E8E40E33C}"/>
    <dgm:cxn modelId="{E5B11A94-8082-4464-8422-D60B80310EC2}" type="presOf" srcId="{E05DA083-A0AB-4A82-8BAF-8A4EF4B1C4F1}" destId="{C0460534-42FC-4BE4-936C-6DFEDE2207C2}" srcOrd="0" destOrd="0" presId="urn:microsoft.com/office/officeart/2005/8/layout/cycle1"/>
    <dgm:cxn modelId="{84C5A443-6D2C-4A67-8CA5-1749D38FD91A}" type="presOf" srcId="{00C9F846-D067-4C8E-A006-F6247D3C3915}" destId="{03383E46-3E2B-4D4D-93C9-D4F332F814DB}" srcOrd="0" destOrd="0" presId="urn:microsoft.com/office/officeart/2005/8/layout/cycle1"/>
    <dgm:cxn modelId="{70936C1E-6EFA-4E38-95A6-DC0225534A45}" type="presOf" srcId="{71E08AEE-7A93-4F16-8CC1-AF34E1C17AC1}" destId="{09807A96-79A2-40D7-BE28-28B306606770}" srcOrd="0" destOrd="0" presId="urn:microsoft.com/office/officeart/2005/8/layout/cycle1"/>
    <dgm:cxn modelId="{71C4B79A-CC07-4E61-B835-EF9487AE7C52}" type="presOf" srcId="{1EBBCD61-AD8F-417F-A274-48930829118B}" destId="{AE6D0E24-AAD7-45B5-8DDB-75887C31C9D3}" srcOrd="0" destOrd="0" presId="urn:microsoft.com/office/officeart/2005/8/layout/cycle1"/>
    <dgm:cxn modelId="{871CA203-B1E4-4060-AE41-A93F882E63FD}" srcId="{28E48FC6-C0AA-4C59-8901-138DEEF2066A}" destId="{F7106B77-A4DF-4E43-A83C-71F4314AAE90}" srcOrd="2" destOrd="0" parTransId="{884B34B4-A9C4-4E90-B825-D7B17268FB0F}" sibTransId="{B50A2985-11A7-4982-B423-644E5B95FF57}"/>
    <dgm:cxn modelId="{23DE02AE-0EDF-4058-8A65-9489E219E797}" srcId="{28E48FC6-C0AA-4C59-8901-138DEEF2066A}" destId="{1EBBCD61-AD8F-417F-A274-48930829118B}" srcOrd="4" destOrd="0" parTransId="{23986BBC-4A81-4527-A631-20D099732C4E}" sibTransId="{00C9F846-D067-4C8E-A006-F6247D3C3915}"/>
    <dgm:cxn modelId="{81FC6259-9E22-4A48-BE72-A13EC630D4CA}" srcId="{28E48FC6-C0AA-4C59-8901-138DEEF2066A}" destId="{71E08AEE-7A93-4F16-8CC1-AF34E1C17AC1}" srcOrd="1" destOrd="0" parTransId="{DC9BB290-0482-47A9-B41E-7295CC76C881}" sibTransId="{69FA5DDE-DE8B-4113-A914-F89A21D864EB}"/>
    <dgm:cxn modelId="{CD332A32-8519-46C9-AFBA-9FE14CD58CDC}" srcId="{28E48FC6-C0AA-4C59-8901-138DEEF2066A}" destId="{10A7CF4B-7ECC-42F5-9556-9D6AA84FB352}" srcOrd="0" destOrd="0" parTransId="{080DA9CF-5B87-497A-A764-18F194CCA1FA}" sibTransId="{B4B42C92-635B-4A8C-A492-B28D7C291324}"/>
    <dgm:cxn modelId="{988624E2-9737-4E7F-BF09-61B79DC04A5A}" type="presOf" srcId="{28E48FC6-C0AA-4C59-8901-138DEEF2066A}" destId="{37532FD8-8F04-44D1-81A1-FAF3B9088B0F}" srcOrd="0" destOrd="0" presId="urn:microsoft.com/office/officeart/2005/8/layout/cycle1"/>
    <dgm:cxn modelId="{3C4215A7-FE50-45C9-B041-A91EE31CA0EA}" type="presOf" srcId="{B50A2985-11A7-4982-B423-644E5B95FF57}" destId="{F5B41440-40D6-4EF1-886B-56FF41E61808}" srcOrd="0" destOrd="0" presId="urn:microsoft.com/office/officeart/2005/8/layout/cycle1"/>
    <dgm:cxn modelId="{436BB9B8-2F7E-48B8-8C02-A9C67B2D6EDD}" type="presOf" srcId="{10A7CF4B-7ECC-42F5-9556-9D6AA84FB352}" destId="{0177FDB3-46FA-45C1-865D-4E5E355D0B54}" srcOrd="0" destOrd="0" presId="urn:microsoft.com/office/officeart/2005/8/layout/cycle1"/>
    <dgm:cxn modelId="{E2974055-D312-4F35-BF6F-093E30DF136B}" type="presOf" srcId="{964DEC28-8E3D-42D2-AC3E-6482863D91D7}" destId="{4483F2BC-3734-408C-9DEE-484961C3315F}" srcOrd="0" destOrd="0" presId="urn:microsoft.com/office/officeart/2005/8/layout/cycle1"/>
    <dgm:cxn modelId="{C1DBB4C3-667F-45B5-ABB9-8CAEDB973879}" type="presParOf" srcId="{37532FD8-8F04-44D1-81A1-FAF3B9088B0F}" destId="{7705D3CC-4175-45DC-9387-9D7E73279B20}" srcOrd="0" destOrd="0" presId="urn:microsoft.com/office/officeart/2005/8/layout/cycle1"/>
    <dgm:cxn modelId="{AEB771D2-FFC5-4784-9E3D-AF1C942DFEF2}" type="presParOf" srcId="{37532FD8-8F04-44D1-81A1-FAF3B9088B0F}" destId="{0177FDB3-46FA-45C1-865D-4E5E355D0B54}" srcOrd="1" destOrd="0" presId="urn:microsoft.com/office/officeart/2005/8/layout/cycle1"/>
    <dgm:cxn modelId="{43665815-1487-42E5-BD41-1D949CC8B580}" type="presParOf" srcId="{37532FD8-8F04-44D1-81A1-FAF3B9088B0F}" destId="{0CDC9F47-426C-42AE-8C8D-8598E08CAF51}" srcOrd="2" destOrd="0" presId="urn:microsoft.com/office/officeart/2005/8/layout/cycle1"/>
    <dgm:cxn modelId="{31FEAA08-D857-4989-921D-5BE93A32D676}" type="presParOf" srcId="{37532FD8-8F04-44D1-81A1-FAF3B9088B0F}" destId="{22A6553B-35AE-454A-8FAC-DAC2D44FD930}" srcOrd="3" destOrd="0" presId="urn:microsoft.com/office/officeart/2005/8/layout/cycle1"/>
    <dgm:cxn modelId="{63620DC6-5240-473E-8CC7-A23DE761F3A0}" type="presParOf" srcId="{37532FD8-8F04-44D1-81A1-FAF3B9088B0F}" destId="{09807A96-79A2-40D7-BE28-28B306606770}" srcOrd="4" destOrd="0" presId="urn:microsoft.com/office/officeart/2005/8/layout/cycle1"/>
    <dgm:cxn modelId="{09F771E2-F08B-4B15-938A-2B43514A4ED9}" type="presParOf" srcId="{37532FD8-8F04-44D1-81A1-FAF3B9088B0F}" destId="{3AB275FC-441A-426B-A618-BDE61210CD4E}" srcOrd="5" destOrd="0" presId="urn:microsoft.com/office/officeart/2005/8/layout/cycle1"/>
    <dgm:cxn modelId="{DC3448DA-09A6-41EA-8630-40D9DC89EA07}" type="presParOf" srcId="{37532FD8-8F04-44D1-81A1-FAF3B9088B0F}" destId="{10F8F0F9-268F-4406-931E-15CAFD8EBCD4}" srcOrd="6" destOrd="0" presId="urn:microsoft.com/office/officeart/2005/8/layout/cycle1"/>
    <dgm:cxn modelId="{19BCE086-4837-4904-AACA-985F58813457}" type="presParOf" srcId="{37532FD8-8F04-44D1-81A1-FAF3B9088B0F}" destId="{9B3D9317-9E78-4D72-9F3A-79410679BB8A}" srcOrd="7" destOrd="0" presId="urn:microsoft.com/office/officeart/2005/8/layout/cycle1"/>
    <dgm:cxn modelId="{1CDADD4A-A478-41A5-A103-4CADFCA0C0BD}" type="presParOf" srcId="{37532FD8-8F04-44D1-81A1-FAF3B9088B0F}" destId="{F5B41440-40D6-4EF1-886B-56FF41E61808}" srcOrd="8" destOrd="0" presId="urn:microsoft.com/office/officeart/2005/8/layout/cycle1"/>
    <dgm:cxn modelId="{C23ABA56-8CD1-4861-A4DA-D6D48BA06822}" type="presParOf" srcId="{37532FD8-8F04-44D1-81A1-FAF3B9088B0F}" destId="{285D4F15-939A-4351-801A-A6B979E34B0A}" srcOrd="9" destOrd="0" presId="urn:microsoft.com/office/officeart/2005/8/layout/cycle1"/>
    <dgm:cxn modelId="{18E19657-1307-4F6F-BE5C-034AFFAAEC11}" type="presParOf" srcId="{37532FD8-8F04-44D1-81A1-FAF3B9088B0F}" destId="{4483F2BC-3734-408C-9DEE-484961C3315F}" srcOrd="10" destOrd="0" presId="urn:microsoft.com/office/officeart/2005/8/layout/cycle1"/>
    <dgm:cxn modelId="{E0C6075D-1206-4C9F-BB15-2FB77F558CDE}" type="presParOf" srcId="{37532FD8-8F04-44D1-81A1-FAF3B9088B0F}" destId="{5B019619-D417-4D59-95ED-EB2ECDF7A69C}" srcOrd="11" destOrd="0" presId="urn:microsoft.com/office/officeart/2005/8/layout/cycle1"/>
    <dgm:cxn modelId="{F74FBB21-D4FF-4894-A10B-23A5EEFD578B}" type="presParOf" srcId="{37532FD8-8F04-44D1-81A1-FAF3B9088B0F}" destId="{379D0185-054D-423C-93B0-CDCEF340D3ED}" srcOrd="12" destOrd="0" presId="urn:microsoft.com/office/officeart/2005/8/layout/cycle1"/>
    <dgm:cxn modelId="{4A58DCA5-111B-4006-8295-665D67CC63AE}" type="presParOf" srcId="{37532FD8-8F04-44D1-81A1-FAF3B9088B0F}" destId="{AE6D0E24-AAD7-45B5-8DDB-75887C31C9D3}" srcOrd="13" destOrd="0" presId="urn:microsoft.com/office/officeart/2005/8/layout/cycle1"/>
    <dgm:cxn modelId="{11797843-528A-4C3C-AE44-F773DCA786E6}" type="presParOf" srcId="{37532FD8-8F04-44D1-81A1-FAF3B9088B0F}" destId="{03383E46-3E2B-4D4D-93C9-D4F332F814DB}" srcOrd="14" destOrd="0" presId="urn:microsoft.com/office/officeart/2005/8/layout/cycle1"/>
    <dgm:cxn modelId="{EE583AAA-73D1-4C30-9903-781E2395F1C1}" type="presParOf" srcId="{37532FD8-8F04-44D1-81A1-FAF3B9088B0F}" destId="{D47B82BA-EBCB-4877-9508-AA104FA86553}" srcOrd="15" destOrd="0" presId="urn:microsoft.com/office/officeart/2005/8/layout/cycle1"/>
    <dgm:cxn modelId="{2A40B24A-B7A0-4B8C-8B6D-2E84DC6E1252}" type="presParOf" srcId="{37532FD8-8F04-44D1-81A1-FAF3B9088B0F}" destId="{863E34F8-E151-40E2-BBD0-999818D6EC2C}" srcOrd="16" destOrd="0" presId="urn:microsoft.com/office/officeart/2005/8/layout/cycle1"/>
    <dgm:cxn modelId="{FC5F591C-AF10-4A7B-8DDE-6FA51FEF9912}" type="presParOf" srcId="{37532FD8-8F04-44D1-81A1-FAF3B9088B0F}" destId="{C0460534-42FC-4BE4-936C-6DFEDE2207C2}"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E48FC6-C0AA-4C59-8901-138DEEF2066A}"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0A7CF4B-7ECC-42F5-9556-9D6AA84FB352}">
      <dgm:prSet phldrT="[Text]" custT="1"/>
      <dgm:spPr/>
      <dgm:t>
        <a:bodyPr/>
        <a:lstStyle/>
        <a:p>
          <a:pPr algn="r">
            <a:lnSpc>
              <a:spcPct val="100000"/>
            </a:lnSpc>
            <a:spcAft>
              <a:spcPts val="0"/>
            </a:spcAft>
          </a:pPr>
          <a:r>
            <a:rPr lang="en-US" sz="2400" b="1" i="1" dirty="0" smtClean="0">
              <a:solidFill>
                <a:schemeClr val="accent3"/>
              </a:solidFill>
              <a:latin typeface="Tw Cen MT" panose="020B0602020104020603" pitchFamily="34" charset="0"/>
            </a:rPr>
            <a:t>Evaluation</a:t>
          </a:r>
          <a:r>
            <a:rPr lang="en-US" sz="2400" dirty="0" smtClean="0">
              <a:latin typeface="Tw Cen MT" panose="020B0602020104020603" pitchFamily="34" charset="0"/>
            </a:rPr>
            <a:t> </a:t>
          </a:r>
          <a:endParaRPr lang="en-US" sz="2400" dirty="0">
            <a:latin typeface="Tw Cen MT" panose="020B0602020104020603" pitchFamily="34" charset="0"/>
          </a:endParaRPr>
        </a:p>
      </dgm:t>
    </dgm:pt>
    <dgm:pt modelId="{080DA9CF-5B87-497A-A764-18F194CCA1FA}" type="parTrans" cxnId="{CD332A32-8519-46C9-AFBA-9FE14CD58CDC}">
      <dgm:prSet/>
      <dgm:spPr/>
      <dgm:t>
        <a:bodyPr/>
        <a:lstStyle/>
        <a:p>
          <a:endParaRPr lang="en-US"/>
        </a:p>
      </dgm:t>
    </dgm:pt>
    <dgm:pt modelId="{B4B42C92-635B-4A8C-A492-B28D7C291324}" type="sibTrans" cxnId="{CD332A32-8519-46C9-AFBA-9FE14CD58CDC}">
      <dgm:prSet/>
      <dgm:spPr/>
      <dgm:t>
        <a:bodyPr/>
        <a:lstStyle/>
        <a:p>
          <a:endParaRPr lang="en-US"/>
        </a:p>
      </dgm:t>
    </dgm:pt>
    <dgm:pt modelId="{71E08AEE-7A93-4F16-8CC1-AF34E1C17AC1}">
      <dgm:prSet phldrT="[Text]" custT="1"/>
      <dgm:spPr/>
      <dgm:t>
        <a:bodyPr/>
        <a:lstStyle/>
        <a:p>
          <a:r>
            <a:rPr lang="en-US" sz="2400" dirty="0" smtClean="0">
              <a:latin typeface="Tw Cen MT" panose="020B0602020104020603" pitchFamily="34" charset="0"/>
            </a:rPr>
            <a:t>Eligibility</a:t>
          </a:r>
          <a:endParaRPr lang="en-US" sz="2400" dirty="0">
            <a:latin typeface="Tw Cen MT" panose="020B0602020104020603" pitchFamily="34" charset="0"/>
          </a:endParaRPr>
        </a:p>
      </dgm:t>
    </dgm:pt>
    <dgm:pt modelId="{DC9BB290-0482-47A9-B41E-7295CC76C881}" type="parTrans" cxnId="{81FC6259-9E22-4A48-BE72-A13EC630D4CA}">
      <dgm:prSet/>
      <dgm:spPr/>
      <dgm:t>
        <a:bodyPr/>
        <a:lstStyle/>
        <a:p>
          <a:endParaRPr lang="en-US"/>
        </a:p>
      </dgm:t>
    </dgm:pt>
    <dgm:pt modelId="{69FA5DDE-DE8B-4113-A914-F89A21D864EB}" type="sibTrans" cxnId="{81FC6259-9E22-4A48-BE72-A13EC630D4CA}">
      <dgm:prSet/>
      <dgm:spPr/>
      <dgm:t>
        <a:bodyPr/>
        <a:lstStyle/>
        <a:p>
          <a:endParaRPr lang="en-US"/>
        </a:p>
      </dgm:t>
    </dgm:pt>
    <dgm:pt modelId="{F7106B77-A4DF-4E43-A83C-71F4314AAE90}">
      <dgm:prSet phldrT="[Text]" custT="1"/>
      <dgm:spPr/>
      <dgm:t>
        <a:bodyPr/>
        <a:lstStyle/>
        <a:p>
          <a:r>
            <a:rPr lang="en-US" sz="2400" dirty="0" smtClean="0">
              <a:latin typeface="Tw Cen MT" panose="020B0602020104020603" pitchFamily="34" charset="0"/>
            </a:rPr>
            <a:t>IEP</a:t>
          </a:r>
          <a:endParaRPr lang="en-US" sz="2400" dirty="0">
            <a:latin typeface="Tw Cen MT" panose="020B0602020104020603" pitchFamily="34" charset="0"/>
          </a:endParaRPr>
        </a:p>
      </dgm:t>
    </dgm:pt>
    <dgm:pt modelId="{884B34B4-A9C4-4E90-B825-D7B17268FB0F}" type="parTrans" cxnId="{871CA203-B1E4-4060-AE41-A93F882E63FD}">
      <dgm:prSet/>
      <dgm:spPr/>
      <dgm:t>
        <a:bodyPr/>
        <a:lstStyle/>
        <a:p>
          <a:endParaRPr lang="en-US"/>
        </a:p>
      </dgm:t>
    </dgm:pt>
    <dgm:pt modelId="{B50A2985-11A7-4982-B423-644E5B95FF57}" type="sibTrans" cxnId="{871CA203-B1E4-4060-AE41-A93F882E63FD}">
      <dgm:prSet/>
      <dgm:spPr/>
      <dgm:t>
        <a:bodyPr/>
        <a:lstStyle/>
        <a:p>
          <a:endParaRPr lang="en-US"/>
        </a:p>
      </dgm:t>
    </dgm:pt>
    <dgm:pt modelId="{964DEC28-8E3D-42D2-AC3E-6482863D91D7}">
      <dgm:prSet phldrT="[Text]" custT="1"/>
      <dgm:spPr/>
      <dgm:t>
        <a:bodyPr/>
        <a:lstStyle/>
        <a:p>
          <a:r>
            <a:rPr lang="en-US" sz="2400" dirty="0" smtClean="0">
              <a:latin typeface="Tw Cen MT" panose="020B0602020104020603" pitchFamily="34" charset="0"/>
            </a:rPr>
            <a:t>Instruction &amp; Monitoring</a:t>
          </a:r>
          <a:endParaRPr lang="en-US" sz="2400" dirty="0">
            <a:latin typeface="Tw Cen MT" panose="020B0602020104020603" pitchFamily="34" charset="0"/>
          </a:endParaRPr>
        </a:p>
      </dgm:t>
    </dgm:pt>
    <dgm:pt modelId="{355F0230-2EA5-4A27-8183-BBDC53A4FB52}" type="parTrans" cxnId="{B28523DF-B9D8-4F0C-9C52-6B077E0A8BD9}">
      <dgm:prSet/>
      <dgm:spPr/>
      <dgm:t>
        <a:bodyPr/>
        <a:lstStyle/>
        <a:p>
          <a:endParaRPr lang="en-US"/>
        </a:p>
      </dgm:t>
    </dgm:pt>
    <dgm:pt modelId="{EE517B0A-1005-46B5-A752-739E8E40E33C}" type="sibTrans" cxnId="{B28523DF-B9D8-4F0C-9C52-6B077E0A8BD9}">
      <dgm:prSet/>
      <dgm:spPr/>
      <dgm:t>
        <a:bodyPr/>
        <a:lstStyle/>
        <a:p>
          <a:endParaRPr lang="en-US"/>
        </a:p>
      </dgm:t>
    </dgm:pt>
    <dgm:pt modelId="{1EBBCD61-AD8F-417F-A274-48930829118B}">
      <dgm:prSet phldrT="[Text]" custT="1"/>
      <dgm:spPr/>
      <dgm:t>
        <a:bodyPr/>
        <a:lstStyle/>
        <a:p>
          <a:r>
            <a:rPr lang="en-US" sz="2400" dirty="0" smtClean="0">
              <a:latin typeface="Tw Cen MT" panose="020B0602020104020603" pitchFamily="34" charset="0"/>
            </a:rPr>
            <a:t>Annual Review</a:t>
          </a:r>
          <a:endParaRPr lang="en-US" sz="2400" dirty="0">
            <a:latin typeface="Tw Cen MT" panose="020B0602020104020603" pitchFamily="34" charset="0"/>
          </a:endParaRPr>
        </a:p>
      </dgm:t>
    </dgm:pt>
    <dgm:pt modelId="{23986BBC-4A81-4527-A631-20D099732C4E}" type="parTrans" cxnId="{23DE02AE-0EDF-4058-8A65-9489E219E797}">
      <dgm:prSet/>
      <dgm:spPr/>
      <dgm:t>
        <a:bodyPr/>
        <a:lstStyle/>
        <a:p>
          <a:endParaRPr lang="en-US"/>
        </a:p>
      </dgm:t>
    </dgm:pt>
    <dgm:pt modelId="{00C9F846-D067-4C8E-A006-F6247D3C3915}" type="sibTrans" cxnId="{23DE02AE-0EDF-4058-8A65-9489E219E797}">
      <dgm:prSet/>
      <dgm:spPr/>
      <dgm:t>
        <a:bodyPr/>
        <a:lstStyle/>
        <a:p>
          <a:endParaRPr lang="en-US"/>
        </a:p>
      </dgm:t>
    </dgm:pt>
    <dgm:pt modelId="{72CAB14B-C3CA-4729-8118-A5C68AC6F83B}">
      <dgm:prSet phldrT="[Text]" custT="1"/>
      <dgm:spPr/>
      <dgm:t>
        <a:bodyPr/>
        <a:lstStyle/>
        <a:p>
          <a:r>
            <a:rPr lang="en-US" sz="2400" b="0" i="0" dirty="0" smtClean="0">
              <a:solidFill>
                <a:srgbClr val="002060"/>
              </a:solidFill>
              <a:latin typeface="Tw Cen MT" panose="020B0602020104020603" pitchFamily="34" charset="0"/>
            </a:rPr>
            <a:t>Referral</a:t>
          </a:r>
          <a:endParaRPr lang="en-US" sz="2400" b="0" i="0" dirty="0">
            <a:solidFill>
              <a:srgbClr val="002060"/>
            </a:solidFill>
            <a:latin typeface="Tw Cen MT" panose="020B0602020104020603" pitchFamily="34" charset="0"/>
          </a:endParaRPr>
        </a:p>
      </dgm:t>
    </dgm:pt>
    <dgm:pt modelId="{4F1568C3-7479-4454-AEF4-014A97130F8D}" type="parTrans" cxnId="{87FEE066-CEC5-4B27-AA97-7CF8B44BDC58}">
      <dgm:prSet/>
      <dgm:spPr/>
      <dgm:t>
        <a:bodyPr/>
        <a:lstStyle/>
        <a:p>
          <a:endParaRPr lang="en-US"/>
        </a:p>
      </dgm:t>
    </dgm:pt>
    <dgm:pt modelId="{E05DA083-A0AB-4A82-8BAF-8A4EF4B1C4F1}" type="sibTrans" cxnId="{87FEE066-CEC5-4B27-AA97-7CF8B44BDC58}">
      <dgm:prSet/>
      <dgm:spPr/>
      <dgm:t>
        <a:bodyPr/>
        <a:lstStyle/>
        <a:p>
          <a:endParaRPr lang="en-US"/>
        </a:p>
      </dgm:t>
    </dgm:pt>
    <dgm:pt modelId="{37532FD8-8F04-44D1-81A1-FAF3B9088B0F}" type="pres">
      <dgm:prSet presAssocID="{28E48FC6-C0AA-4C59-8901-138DEEF2066A}" presName="cycle" presStyleCnt="0">
        <dgm:presLayoutVars>
          <dgm:dir/>
          <dgm:resizeHandles val="exact"/>
        </dgm:presLayoutVars>
      </dgm:prSet>
      <dgm:spPr/>
      <dgm:t>
        <a:bodyPr/>
        <a:lstStyle/>
        <a:p>
          <a:endParaRPr lang="en-US"/>
        </a:p>
      </dgm:t>
    </dgm:pt>
    <dgm:pt modelId="{7705D3CC-4175-45DC-9387-9D7E73279B20}" type="pres">
      <dgm:prSet presAssocID="{10A7CF4B-7ECC-42F5-9556-9D6AA84FB352}" presName="dummy" presStyleCnt="0"/>
      <dgm:spPr/>
    </dgm:pt>
    <dgm:pt modelId="{0177FDB3-46FA-45C1-865D-4E5E355D0B54}" type="pres">
      <dgm:prSet presAssocID="{10A7CF4B-7ECC-42F5-9556-9D6AA84FB352}" presName="node" presStyleLbl="revTx" presStyleIdx="0" presStyleCnt="6" custScaleX="151398" custScaleY="87290" custRadScaleRad="102399" custRadScaleInc="54797">
        <dgm:presLayoutVars>
          <dgm:bulletEnabled val="1"/>
        </dgm:presLayoutVars>
      </dgm:prSet>
      <dgm:spPr/>
      <dgm:t>
        <a:bodyPr/>
        <a:lstStyle/>
        <a:p>
          <a:endParaRPr lang="en-US"/>
        </a:p>
      </dgm:t>
    </dgm:pt>
    <dgm:pt modelId="{0CDC9F47-426C-42AE-8C8D-8598E08CAF51}" type="pres">
      <dgm:prSet presAssocID="{B4B42C92-635B-4A8C-A492-B28D7C291324}" presName="sibTrans" presStyleLbl="node1" presStyleIdx="0" presStyleCnt="6"/>
      <dgm:spPr/>
      <dgm:t>
        <a:bodyPr/>
        <a:lstStyle/>
        <a:p>
          <a:endParaRPr lang="en-US"/>
        </a:p>
      </dgm:t>
    </dgm:pt>
    <dgm:pt modelId="{22A6553B-35AE-454A-8FAC-DAC2D44FD930}" type="pres">
      <dgm:prSet presAssocID="{71E08AEE-7A93-4F16-8CC1-AF34E1C17AC1}" presName="dummy" presStyleCnt="0"/>
      <dgm:spPr/>
    </dgm:pt>
    <dgm:pt modelId="{09807A96-79A2-40D7-BE28-28B306606770}" type="pres">
      <dgm:prSet presAssocID="{71E08AEE-7A93-4F16-8CC1-AF34E1C17AC1}" presName="node" presStyleLbl="revTx" presStyleIdx="1" presStyleCnt="6" custScaleX="146722">
        <dgm:presLayoutVars>
          <dgm:bulletEnabled val="1"/>
        </dgm:presLayoutVars>
      </dgm:prSet>
      <dgm:spPr/>
      <dgm:t>
        <a:bodyPr/>
        <a:lstStyle/>
        <a:p>
          <a:endParaRPr lang="en-US"/>
        </a:p>
      </dgm:t>
    </dgm:pt>
    <dgm:pt modelId="{3AB275FC-441A-426B-A618-BDE61210CD4E}" type="pres">
      <dgm:prSet presAssocID="{69FA5DDE-DE8B-4113-A914-F89A21D864EB}" presName="sibTrans" presStyleLbl="node1" presStyleIdx="1" presStyleCnt="6"/>
      <dgm:spPr/>
      <dgm:t>
        <a:bodyPr/>
        <a:lstStyle/>
        <a:p>
          <a:endParaRPr lang="en-US"/>
        </a:p>
      </dgm:t>
    </dgm:pt>
    <dgm:pt modelId="{10F8F0F9-268F-4406-931E-15CAFD8EBCD4}" type="pres">
      <dgm:prSet presAssocID="{F7106B77-A4DF-4E43-A83C-71F4314AAE90}" presName="dummy" presStyleCnt="0"/>
      <dgm:spPr/>
    </dgm:pt>
    <dgm:pt modelId="{9B3D9317-9E78-4D72-9F3A-79410679BB8A}" type="pres">
      <dgm:prSet presAssocID="{F7106B77-A4DF-4E43-A83C-71F4314AAE90}" presName="node" presStyleLbl="revTx" presStyleIdx="2" presStyleCnt="6" custRadScaleRad="104772" custRadScaleInc="-21715">
        <dgm:presLayoutVars>
          <dgm:bulletEnabled val="1"/>
        </dgm:presLayoutVars>
      </dgm:prSet>
      <dgm:spPr/>
      <dgm:t>
        <a:bodyPr/>
        <a:lstStyle/>
        <a:p>
          <a:endParaRPr lang="en-US"/>
        </a:p>
      </dgm:t>
    </dgm:pt>
    <dgm:pt modelId="{F5B41440-40D6-4EF1-886B-56FF41E61808}" type="pres">
      <dgm:prSet presAssocID="{B50A2985-11A7-4982-B423-644E5B95FF57}" presName="sibTrans" presStyleLbl="node1" presStyleIdx="2" presStyleCnt="6"/>
      <dgm:spPr/>
      <dgm:t>
        <a:bodyPr/>
        <a:lstStyle/>
        <a:p>
          <a:endParaRPr lang="en-US"/>
        </a:p>
      </dgm:t>
    </dgm:pt>
    <dgm:pt modelId="{285D4F15-939A-4351-801A-A6B979E34B0A}" type="pres">
      <dgm:prSet presAssocID="{964DEC28-8E3D-42D2-AC3E-6482863D91D7}" presName="dummy" presStyleCnt="0"/>
      <dgm:spPr/>
    </dgm:pt>
    <dgm:pt modelId="{4483F2BC-3734-408C-9DEE-484961C3315F}" type="pres">
      <dgm:prSet presAssocID="{964DEC28-8E3D-42D2-AC3E-6482863D91D7}" presName="node" presStyleLbl="revTx" presStyleIdx="3" presStyleCnt="6" custScaleX="168504">
        <dgm:presLayoutVars>
          <dgm:bulletEnabled val="1"/>
        </dgm:presLayoutVars>
      </dgm:prSet>
      <dgm:spPr/>
      <dgm:t>
        <a:bodyPr/>
        <a:lstStyle/>
        <a:p>
          <a:endParaRPr lang="en-US"/>
        </a:p>
      </dgm:t>
    </dgm:pt>
    <dgm:pt modelId="{5B019619-D417-4D59-95ED-EB2ECDF7A69C}" type="pres">
      <dgm:prSet presAssocID="{EE517B0A-1005-46B5-A752-739E8E40E33C}" presName="sibTrans" presStyleLbl="node1" presStyleIdx="3" presStyleCnt="6"/>
      <dgm:spPr/>
      <dgm:t>
        <a:bodyPr/>
        <a:lstStyle/>
        <a:p>
          <a:endParaRPr lang="en-US"/>
        </a:p>
      </dgm:t>
    </dgm:pt>
    <dgm:pt modelId="{379D0185-054D-423C-93B0-CDCEF340D3ED}" type="pres">
      <dgm:prSet presAssocID="{1EBBCD61-AD8F-417F-A274-48930829118B}" presName="dummy" presStyleCnt="0"/>
      <dgm:spPr/>
    </dgm:pt>
    <dgm:pt modelId="{AE6D0E24-AAD7-45B5-8DDB-75887C31C9D3}" type="pres">
      <dgm:prSet presAssocID="{1EBBCD61-AD8F-417F-A274-48930829118B}" presName="node" presStyleLbl="revTx" presStyleIdx="4" presStyleCnt="6">
        <dgm:presLayoutVars>
          <dgm:bulletEnabled val="1"/>
        </dgm:presLayoutVars>
      </dgm:prSet>
      <dgm:spPr/>
      <dgm:t>
        <a:bodyPr/>
        <a:lstStyle/>
        <a:p>
          <a:endParaRPr lang="en-US"/>
        </a:p>
      </dgm:t>
    </dgm:pt>
    <dgm:pt modelId="{03383E46-3E2B-4D4D-93C9-D4F332F814DB}" type="pres">
      <dgm:prSet presAssocID="{00C9F846-D067-4C8E-A006-F6247D3C3915}" presName="sibTrans" presStyleLbl="node1" presStyleIdx="4" presStyleCnt="6"/>
      <dgm:spPr/>
      <dgm:t>
        <a:bodyPr/>
        <a:lstStyle/>
        <a:p>
          <a:endParaRPr lang="en-US"/>
        </a:p>
      </dgm:t>
    </dgm:pt>
    <dgm:pt modelId="{D47B82BA-EBCB-4877-9508-AA104FA86553}" type="pres">
      <dgm:prSet presAssocID="{72CAB14B-C3CA-4729-8118-A5C68AC6F83B}" presName="dummy" presStyleCnt="0"/>
      <dgm:spPr/>
    </dgm:pt>
    <dgm:pt modelId="{863E34F8-E151-40E2-BBD0-999818D6EC2C}" type="pres">
      <dgm:prSet presAssocID="{72CAB14B-C3CA-4729-8118-A5C68AC6F83B}" presName="node" presStyleLbl="revTx" presStyleIdx="5" presStyleCnt="6" custScaleX="128036" custRadScaleRad="106313" custRadScaleInc="-12089">
        <dgm:presLayoutVars>
          <dgm:bulletEnabled val="1"/>
        </dgm:presLayoutVars>
      </dgm:prSet>
      <dgm:spPr/>
      <dgm:t>
        <a:bodyPr/>
        <a:lstStyle/>
        <a:p>
          <a:endParaRPr lang="en-US"/>
        </a:p>
      </dgm:t>
    </dgm:pt>
    <dgm:pt modelId="{C0460534-42FC-4BE4-936C-6DFEDE2207C2}" type="pres">
      <dgm:prSet presAssocID="{E05DA083-A0AB-4A82-8BAF-8A4EF4B1C4F1}" presName="sibTrans" presStyleLbl="node1" presStyleIdx="5" presStyleCnt="6" custLinFactNeighborX="1929" custLinFactNeighborY="-95"/>
      <dgm:spPr/>
      <dgm:t>
        <a:bodyPr/>
        <a:lstStyle/>
        <a:p>
          <a:endParaRPr lang="en-US"/>
        </a:p>
      </dgm:t>
    </dgm:pt>
  </dgm:ptLst>
  <dgm:cxnLst>
    <dgm:cxn modelId="{871CA203-B1E4-4060-AE41-A93F882E63FD}" srcId="{28E48FC6-C0AA-4C59-8901-138DEEF2066A}" destId="{F7106B77-A4DF-4E43-A83C-71F4314AAE90}" srcOrd="2" destOrd="0" parTransId="{884B34B4-A9C4-4E90-B825-D7B17268FB0F}" sibTransId="{B50A2985-11A7-4982-B423-644E5B95FF57}"/>
    <dgm:cxn modelId="{C9D5BA38-58BE-49B7-B957-BD9D92337DEB}" type="presOf" srcId="{72CAB14B-C3CA-4729-8118-A5C68AC6F83B}" destId="{863E34F8-E151-40E2-BBD0-999818D6EC2C}" srcOrd="0" destOrd="0" presId="urn:microsoft.com/office/officeart/2005/8/layout/cycle1"/>
    <dgm:cxn modelId="{23DE02AE-0EDF-4058-8A65-9489E219E797}" srcId="{28E48FC6-C0AA-4C59-8901-138DEEF2066A}" destId="{1EBBCD61-AD8F-417F-A274-48930829118B}" srcOrd="4" destOrd="0" parTransId="{23986BBC-4A81-4527-A631-20D099732C4E}" sibTransId="{00C9F846-D067-4C8E-A006-F6247D3C3915}"/>
    <dgm:cxn modelId="{350A61CC-400C-4089-A1F8-D1569BED6464}" type="presOf" srcId="{1EBBCD61-AD8F-417F-A274-48930829118B}" destId="{AE6D0E24-AAD7-45B5-8DDB-75887C31C9D3}" srcOrd="0" destOrd="0" presId="urn:microsoft.com/office/officeart/2005/8/layout/cycle1"/>
    <dgm:cxn modelId="{3FED5705-5CAD-4983-B737-C5D9A9DB0BC0}" type="presOf" srcId="{69FA5DDE-DE8B-4113-A914-F89A21D864EB}" destId="{3AB275FC-441A-426B-A618-BDE61210CD4E}" srcOrd="0" destOrd="0" presId="urn:microsoft.com/office/officeart/2005/8/layout/cycle1"/>
    <dgm:cxn modelId="{DBA3DBE0-D5ED-4B07-BB0A-35214249CC34}" type="presOf" srcId="{B50A2985-11A7-4982-B423-644E5B95FF57}" destId="{F5B41440-40D6-4EF1-886B-56FF41E61808}" srcOrd="0" destOrd="0" presId="urn:microsoft.com/office/officeart/2005/8/layout/cycle1"/>
    <dgm:cxn modelId="{D7256CAD-B1CB-4601-B469-0AC7F4E6FE10}" type="presOf" srcId="{E05DA083-A0AB-4A82-8BAF-8A4EF4B1C4F1}" destId="{C0460534-42FC-4BE4-936C-6DFEDE2207C2}" srcOrd="0" destOrd="0" presId="urn:microsoft.com/office/officeart/2005/8/layout/cycle1"/>
    <dgm:cxn modelId="{87FEE066-CEC5-4B27-AA97-7CF8B44BDC58}" srcId="{28E48FC6-C0AA-4C59-8901-138DEEF2066A}" destId="{72CAB14B-C3CA-4729-8118-A5C68AC6F83B}" srcOrd="5" destOrd="0" parTransId="{4F1568C3-7479-4454-AEF4-014A97130F8D}" sibTransId="{E05DA083-A0AB-4A82-8BAF-8A4EF4B1C4F1}"/>
    <dgm:cxn modelId="{72E05AB0-AEC8-49A0-BE17-B9BD87593E86}" type="presOf" srcId="{EE517B0A-1005-46B5-A752-739E8E40E33C}" destId="{5B019619-D417-4D59-95ED-EB2ECDF7A69C}" srcOrd="0" destOrd="0" presId="urn:microsoft.com/office/officeart/2005/8/layout/cycle1"/>
    <dgm:cxn modelId="{9D2929D3-013C-45C6-BBE6-55A747997804}" type="presOf" srcId="{F7106B77-A4DF-4E43-A83C-71F4314AAE90}" destId="{9B3D9317-9E78-4D72-9F3A-79410679BB8A}" srcOrd="0" destOrd="0" presId="urn:microsoft.com/office/officeart/2005/8/layout/cycle1"/>
    <dgm:cxn modelId="{6686C48C-5153-40A0-B0CF-FDF755062D69}" type="presOf" srcId="{71E08AEE-7A93-4F16-8CC1-AF34E1C17AC1}" destId="{09807A96-79A2-40D7-BE28-28B306606770}" srcOrd="0" destOrd="0" presId="urn:microsoft.com/office/officeart/2005/8/layout/cycle1"/>
    <dgm:cxn modelId="{3641CA84-9A65-4DAA-94BC-8F392DF298CF}" type="presOf" srcId="{28E48FC6-C0AA-4C59-8901-138DEEF2066A}" destId="{37532FD8-8F04-44D1-81A1-FAF3B9088B0F}" srcOrd="0" destOrd="0" presId="urn:microsoft.com/office/officeart/2005/8/layout/cycle1"/>
    <dgm:cxn modelId="{D1E65992-526E-4384-87AF-D123A6E9B696}" type="presOf" srcId="{964DEC28-8E3D-42D2-AC3E-6482863D91D7}" destId="{4483F2BC-3734-408C-9DEE-484961C3315F}" srcOrd="0" destOrd="0" presId="urn:microsoft.com/office/officeart/2005/8/layout/cycle1"/>
    <dgm:cxn modelId="{B28523DF-B9D8-4F0C-9C52-6B077E0A8BD9}" srcId="{28E48FC6-C0AA-4C59-8901-138DEEF2066A}" destId="{964DEC28-8E3D-42D2-AC3E-6482863D91D7}" srcOrd="3" destOrd="0" parTransId="{355F0230-2EA5-4A27-8183-BBDC53A4FB52}" sibTransId="{EE517B0A-1005-46B5-A752-739E8E40E33C}"/>
    <dgm:cxn modelId="{CD332A32-8519-46C9-AFBA-9FE14CD58CDC}" srcId="{28E48FC6-C0AA-4C59-8901-138DEEF2066A}" destId="{10A7CF4B-7ECC-42F5-9556-9D6AA84FB352}" srcOrd="0" destOrd="0" parTransId="{080DA9CF-5B87-497A-A764-18F194CCA1FA}" sibTransId="{B4B42C92-635B-4A8C-A492-B28D7C291324}"/>
    <dgm:cxn modelId="{D2960387-5EDA-4E44-95C5-B0FB2B204099}" type="presOf" srcId="{10A7CF4B-7ECC-42F5-9556-9D6AA84FB352}" destId="{0177FDB3-46FA-45C1-865D-4E5E355D0B54}" srcOrd="0" destOrd="0" presId="urn:microsoft.com/office/officeart/2005/8/layout/cycle1"/>
    <dgm:cxn modelId="{9A7D182C-C289-499B-A5B0-33CA5BFDC978}" type="presOf" srcId="{B4B42C92-635B-4A8C-A492-B28D7C291324}" destId="{0CDC9F47-426C-42AE-8C8D-8598E08CAF51}" srcOrd="0" destOrd="0" presId="urn:microsoft.com/office/officeart/2005/8/layout/cycle1"/>
    <dgm:cxn modelId="{81FC6259-9E22-4A48-BE72-A13EC630D4CA}" srcId="{28E48FC6-C0AA-4C59-8901-138DEEF2066A}" destId="{71E08AEE-7A93-4F16-8CC1-AF34E1C17AC1}" srcOrd="1" destOrd="0" parTransId="{DC9BB290-0482-47A9-B41E-7295CC76C881}" sibTransId="{69FA5DDE-DE8B-4113-A914-F89A21D864EB}"/>
    <dgm:cxn modelId="{8CC4EC4B-5825-41DC-8AC9-AE74435C5883}" type="presOf" srcId="{00C9F846-D067-4C8E-A006-F6247D3C3915}" destId="{03383E46-3E2B-4D4D-93C9-D4F332F814DB}" srcOrd="0" destOrd="0" presId="urn:microsoft.com/office/officeart/2005/8/layout/cycle1"/>
    <dgm:cxn modelId="{E7E919CC-3A40-41E7-BA0F-F0B270B089FD}" type="presParOf" srcId="{37532FD8-8F04-44D1-81A1-FAF3B9088B0F}" destId="{7705D3CC-4175-45DC-9387-9D7E73279B20}" srcOrd="0" destOrd="0" presId="urn:microsoft.com/office/officeart/2005/8/layout/cycle1"/>
    <dgm:cxn modelId="{FE545F42-421B-41FE-9F61-743670CD1274}" type="presParOf" srcId="{37532FD8-8F04-44D1-81A1-FAF3B9088B0F}" destId="{0177FDB3-46FA-45C1-865D-4E5E355D0B54}" srcOrd="1" destOrd="0" presId="urn:microsoft.com/office/officeart/2005/8/layout/cycle1"/>
    <dgm:cxn modelId="{86AB9B1B-AF69-461B-8360-8EF30F139314}" type="presParOf" srcId="{37532FD8-8F04-44D1-81A1-FAF3B9088B0F}" destId="{0CDC9F47-426C-42AE-8C8D-8598E08CAF51}" srcOrd="2" destOrd="0" presId="urn:microsoft.com/office/officeart/2005/8/layout/cycle1"/>
    <dgm:cxn modelId="{DC6405EC-2893-411A-A8B7-53160719B9F1}" type="presParOf" srcId="{37532FD8-8F04-44D1-81A1-FAF3B9088B0F}" destId="{22A6553B-35AE-454A-8FAC-DAC2D44FD930}" srcOrd="3" destOrd="0" presId="urn:microsoft.com/office/officeart/2005/8/layout/cycle1"/>
    <dgm:cxn modelId="{D56DD6C2-F537-42EA-A039-31FE5F7C49D7}" type="presParOf" srcId="{37532FD8-8F04-44D1-81A1-FAF3B9088B0F}" destId="{09807A96-79A2-40D7-BE28-28B306606770}" srcOrd="4" destOrd="0" presId="urn:microsoft.com/office/officeart/2005/8/layout/cycle1"/>
    <dgm:cxn modelId="{01B6B550-EC1C-432E-8DF1-C8EADC0B0748}" type="presParOf" srcId="{37532FD8-8F04-44D1-81A1-FAF3B9088B0F}" destId="{3AB275FC-441A-426B-A618-BDE61210CD4E}" srcOrd="5" destOrd="0" presId="urn:microsoft.com/office/officeart/2005/8/layout/cycle1"/>
    <dgm:cxn modelId="{7F26972E-C59B-4E38-BAB9-0F4F645A197F}" type="presParOf" srcId="{37532FD8-8F04-44D1-81A1-FAF3B9088B0F}" destId="{10F8F0F9-268F-4406-931E-15CAFD8EBCD4}" srcOrd="6" destOrd="0" presId="urn:microsoft.com/office/officeart/2005/8/layout/cycle1"/>
    <dgm:cxn modelId="{F54C1D4C-143D-44C4-9F1A-356376E6724C}" type="presParOf" srcId="{37532FD8-8F04-44D1-81A1-FAF3B9088B0F}" destId="{9B3D9317-9E78-4D72-9F3A-79410679BB8A}" srcOrd="7" destOrd="0" presId="urn:microsoft.com/office/officeart/2005/8/layout/cycle1"/>
    <dgm:cxn modelId="{F446A841-9A1A-45EF-86ED-6281102F3A28}" type="presParOf" srcId="{37532FD8-8F04-44D1-81A1-FAF3B9088B0F}" destId="{F5B41440-40D6-4EF1-886B-56FF41E61808}" srcOrd="8" destOrd="0" presId="urn:microsoft.com/office/officeart/2005/8/layout/cycle1"/>
    <dgm:cxn modelId="{3F113EA4-EB0A-4BEB-BF59-CB5786DAA44A}" type="presParOf" srcId="{37532FD8-8F04-44D1-81A1-FAF3B9088B0F}" destId="{285D4F15-939A-4351-801A-A6B979E34B0A}" srcOrd="9" destOrd="0" presId="urn:microsoft.com/office/officeart/2005/8/layout/cycle1"/>
    <dgm:cxn modelId="{0C1F09D9-37C5-4D71-93BE-4E9F9F0D6ED2}" type="presParOf" srcId="{37532FD8-8F04-44D1-81A1-FAF3B9088B0F}" destId="{4483F2BC-3734-408C-9DEE-484961C3315F}" srcOrd="10" destOrd="0" presId="urn:microsoft.com/office/officeart/2005/8/layout/cycle1"/>
    <dgm:cxn modelId="{DBAAD86A-4035-4D02-B6A8-F335ED131DC3}" type="presParOf" srcId="{37532FD8-8F04-44D1-81A1-FAF3B9088B0F}" destId="{5B019619-D417-4D59-95ED-EB2ECDF7A69C}" srcOrd="11" destOrd="0" presId="urn:microsoft.com/office/officeart/2005/8/layout/cycle1"/>
    <dgm:cxn modelId="{2E8761F4-51B5-42D5-B6EB-BE0E49CFBF64}" type="presParOf" srcId="{37532FD8-8F04-44D1-81A1-FAF3B9088B0F}" destId="{379D0185-054D-423C-93B0-CDCEF340D3ED}" srcOrd="12" destOrd="0" presId="urn:microsoft.com/office/officeart/2005/8/layout/cycle1"/>
    <dgm:cxn modelId="{C570A210-43B9-41BF-814A-7ECEE2B4123D}" type="presParOf" srcId="{37532FD8-8F04-44D1-81A1-FAF3B9088B0F}" destId="{AE6D0E24-AAD7-45B5-8DDB-75887C31C9D3}" srcOrd="13" destOrd="0" presId="urn:microsoft.com/office/officeart/2005/8/layout/cycle1"/>
    <dgm:cxn modelId="{07A26FA4-C121-4E13-B138-29D99159C68F}" type="presParOf" srcId="{37532FD8-8F04-44D1-81A1-FAF3B9088B0F}" destId="{03383E46-3E2B-4D4D-93C9-D4F332F814DB}" srcOrd="14" destOrd="0" presId="urn:microsoft.com/office/officeart/2005/8/layout/cycle1"/>
    <dgm:cxn modelId="{CBF00DE6-05E4-4E86-9A23-B5EB19D408B9}" type="presParOf" srcId="{37532FD8-8F04-44D1-81A1-FAF3B9088B0F}" destId="{D47B82BA-EBCB-4877-9508-AA104FA86553}" srcOrd="15" destOrd="0" presId="urn:microsoft.com/office/officeart/2005/8/layout/cycle1"/>
    <dgm:cxn modelId="{C1624C76-9553-4F3D-A377-1617468C4650}" type="presParOf" srcId="{37532FD8-8F04-44D1-81A1-FAF3B9088B0F}" destId="{863E34F8-E151-40E2-BBD0-999818D6EC2C}" srcOrd="16" destOrd="0" presId="urn:microsoft.com/office/officeart/2005/8/layout/cycle1"/>
    <dgm:cxn modelId="{302F0553-C840-4AAC-BD65-D96F80580090}" type="presParOf" srcId="{37532FD8-8F04-44D1-81A1-FAF3B9088B0F}" destId="{C0460534-42FC-4BE4-936C-6DFEDE2207C2}"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E48FC6-C0AA-4C59-8901-138DEEF2066A}"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0A7CF4B-7ECC-42F5-9556-9D6AA84FB352}">
      <dgm:prSet phldrT="[Text]" custT="1"/>
      <dgm:spPr/>
      <dgm:t>
        <a:bodyPr/>
        <a:lstStyle/>
        <a:p>
          <a:pPr algn="r">
            <a:lnSpc>
              <a:spcPct val="100000"/>
            </a:lnSpc>
            <a:spcAft>
              <a:spcPts val="0"/>
            </a:spcAft>
          </a:pPr>
          <a:r>
            <a:rPr lang="en-US" sz="2400" b="0" i="0" dirty="0" smtClean="0">
              <a:solidFill>
                <a:srgbClr val="002060"/>
              </a:solidFill>
              <a:latin typeface="Tw Cen MT" panose="020B0602020104020603" pitchFamily="34" charset="0"/>
            </a:rPr>
            <a:t>Evaluatio</a:t>
          </a:r>
          <a:r>
            <a:rPr lang="en-US" sz="2400" b="1" i="1" dirty="0" smtClean="0">
              <a:solidFill>
                <a:srgbClr val="002060"/>
              </a:solidFill>
              <a:latin typeface="Tw Cen MT" panose="020B0602020104020603" pitchFamily="34" charset="0"/>
            </a:rPr>
            <a:t>n</a:t>
          </a:r>
          <a:r>
            <a:rPr lang="en-US" sz="2400" dirty="0" smtClean="0">
              <a:solidFill>
                <a:srgbClr val="002060"/>
              </a:solidFill>
              <a:latin typeface="Tw Cen MT" panose="020B0602020104020603" pitchFamily="34" charset="0"/>
            </a:rPr>
            <a:t> </a:t>
          </a:r>
          <a:endParaRPr lang="en-US" sz="2400" dirty="0">
            <a:solidFill>
              <a:srgbClr val="002060"/>
            </a:solidFill>
            <a:latin typeface="Tw Cen MT" panose="020B0602020104020603" pitchFamily="34" charset="0"/>
          </a:endParaRPr>
        </a:p>
      </dgm:t>
    </dgm:pt>
    <dgm:pt modelId="{080DA9CF-5B87-497A-A764-18F194CCA1FA}" type="parTrans" cxnId="{CD332A32-8519-46C9-AFBA-9FE14CD58CDC}">
      <dgm:prSet/>
      <dgm:spPr/>
      <dgm:t>
        <a:bodyPr/>
        <a:lstStyle/>
        <a:p>
          <a:endParaRPr lang="en-US"/>
        </a:p>
      </dgm:t>
    </dgm:pt>
    <dgm:pt modelId="{B4B42C92-635B-4A8C-A492-B28D7C291324}" type="sibTrans" cxnId="{CD332A32-8519-46C9-AFBA-9FE14CD58CDC}">
      <dgm:prSet/>
      <dgm:spPr/>
      <dgm:t>
        <a:bodyPr/>
        <a:lstStyle/>
        <a:p>
          <a:endParaRPr lang="en-US"/>
        </a:p>
      </dgm:t>
    </dgm:pt>
    <dgm:pt modelId="{71E08AEE-7A93-4F16-8CC1-AF34E1C17AC1}">
      <dgm:prSet phldrT="[Text]" custT="1"/>
      <dgm:spPr/>
      <dgm:t>
        <a:bodyPr/>
        <a:lstStyle/>
        <a:p>
          <a:r>
            <a:rPr lang="en-US" sz="2400" b="1" i="1" dirty="0" smtClean="0">
              <a:solidFill>
                <a:schemeClr val="accent3"/>
              </a:solidFill>
              <a:latin typeface="Tw Cen MT" panose="020B0602020104020603" pitchFamily="34" charset="0"/>
            </a:rPr>
            <a:t>Eligibility</a:t>
          </a:r>
          <a:endParaRPr lang="en-US" sz="2400" b="1" i="1" dirty="0">
            <a:solidFill>
              <a:schemeClr val="accent3"/>
            </a:solidFill>
            <a:latin typeface="Tw Cen MT" panose="020B0602020104020603" pitchFamily="34" charset="0"/>
          </a:endParaRPr>
        </a:p>
      </dgm:t>
    </dgm:pt>
    <dgm:pt modelId="{DC9BB290-0482-47A9-B41E-7295CC76C881}" type="parTrans" cxnId="{81FC6259-9E22-4A48-BE72-A13EC630D4CA}">
      <dgm:prSet/>
      <dgm:spPr/>
      <dgm:t>
        <a:bodyPr/>
        <a:lstStyle/>
        <a:p>
          <a:endParaRPr lang="en-US"/>
        </a:p>
      </dgm:t>
    </dgm:pt>
    <dgm:pt modelId="{69FA5DDE-DE8B-4113-A914-F89A21D864EB}" type="sibTrans" cxnId="{81FC6259-9E22-4A48-BE72-A13EC630D4CA}">
      <dgm:prSet/>
      <dgm:spPr/>
      <dgm:t>
        <a:bodyPr/>
        <a:lstStyle/>
        <a:p>
          <a:endParaRPr lang="en-US"/>
        </a:p>
      </dgm:t>
    </dgm:pt>
    <dgm:pt modelId="{F7106B77-A4DF-4E43-A83C-71F4314AAE90}">
      <dgm:prSet phldrT="[Text]" custT="1"/>
      <dgm:spPr/>
      <dgm:t>
        <a:bodyPr/>
        <a:lstStyle/>
        <a:p>
          <a:r>
            <a:rPr lang="en-US" sz="2400" dirty="0" smtClean="0">
              <a:solidFill>
                <a:srgbClr val="002060"/>
              </a:solidFill>
              <a:latin typeface="Tw Cen MT" panose="020B0602020104020603" pitchFamily="34" charset="0"/>
            </a:rPr>
            <a:t>IEP</a:t>
          </a:r>
          <a:endParaRPr lang="en-US" sz="2400" dirty="0">
            <a:solidFill>
              <a:srgbClr val="002060"/>
            </a:solidFill>
            <a:latin typeface="Tw Cen MT" panose="020B0602020104020603" pitchFamily="34" charset="0"/>
          </a:endParaRPr>
        </a:p>
      </dgm:t>
    </dgm:pt>
    <dgm:pt modelId="{884B34B4-A9C4-4E90-B825-D7B17268FB0F}" type="parTrans" cxnId="{871CA203-B1E4-4060-AE41-A93F882E63FD}">
      <dgm:prSet/>
      <dgm:spPr/>
      <dgm:t>
        <a:bodyPr/>
        <a:lstStyle/>
        <a:p>
          <a:endParaRPr lang="en-US"/>
        </a:p>
      </dgm:t>
    </dgm:pt>
    <dgm:pt modelId="{B50A2985-11A7-4982-B423-644E5B95FF57}" type="sibTrans" cxnId="{871CA203-B1E4-4060-AE41-A93F882E63FD}">
      <dgm:prSet/>
      <dgm:spPr/>
      <dgm:t>
        <a:bodyPr/>
        <a:lstStyle/>
        <a:p>
          <a:endParaRPr lang="en-US"/>
        </a:p>
      </dgm:t>
    </dgm:pt>
    <dgm:pt modelId="{964DEC28-8E3D-42D2-AC3E-6482863D91D7}">
      <dgm:prSet phldrT="[Text]" custT="1"/>
      <dgm:spPr/>
      <dgm:t>
        <a:bodyPr/>
        <a:lstStyle/>
        <a:p>
          <a:r>
            <a:rPr lang="en-US" sz="2400" dirty="0" smtClean="0">
              <a:solidFill>
                <a:srgbClr val="002060"/>
              </a:solidFill>
              <a:latin typeface="Tw Cen MT" panose="020B0602020104020603" pitchFamily="34" charset="0"/>
            </a:rPr>
            <a:t>Instruction &amp; Monitoring</a:t>
          </a:r>
          <a:endParaRPr lang="en-US" sz="2400" dirty="0">
            <a:solidFill>
              <a:srgbClr val="002060"/>
            </a:solidFill>
            <a:latin typeface="Tw Cen MT" panose="020B0602020104020603" pitchFamily="34" charset="0"/>
          </a:endParaRPr>
        </a:p>
      </dgm:t>
    </dgm:pt>
    <dgm:pt modelId="{355F0230-2EA5-4A27-8183-BBDC53A4FB52}" type="parTrans" cxnId="{B28523DF-B9D8-4F0C-9C52-6B077E0A8BD9}">
      <dgm:prSet/>
      <dgm:spPr/>
      <dgm:t>
        <a:bodyPr/>
        <a:lstStyle/>
        <a:p>
          <a:endParaRPr lang="en-US"/>
        </a:p>
      </dgm:t>
    </dgm:pt>
    <dgm:pt modelId="{EE517B0A-1005-46B5-A752-739E8E40E33C}" type="sibTrans" cxnId="{B28523DF-B9D8-4F0C-9C52-6B077E0A8BD9}">
      <dgm:prSet/>
      <dgm:spPr/>
      <dgm:t>
        <a:bodyPr/>
        <a:lstStyle/>
        <a:p>
          <a:endParaRPr lang="en-US"/>
        </a:p>
      </dgm:t>
    </dgm:pt>
    <dgm:pt modelId="{1EBBCD61-AD8F-417F-A274-48930829118B}">
      <dgm:prSet phldrT="[Text]" custT="1"/>
      <dgm:spPr/>
      <dgm:t>
        <a:bodyPr/>
        <a:lstStyle/>
        <a:p>
          <a:r>
            <a:rPr lang="en-US" sz="2400" dirty="0" smtClean="0">
              <a:solidFill>
                <a:srgbClr val="002060"/>
              </a:solidFill>
              <a:latin typeface="Tw Cen MT" panose="020B0602020104020603" pitchFamily="34" charset="0"/>
            </a:rPr>
            <a:t>Annual Review</a:t>
          </a:r>
          <a:endParaRPr lang="en-US" sz="2400" dirty="0">
            <a:solidFill>
              <a:srgbClr val="002060"/>
            </a:solidFill>
            <a:latin typeface="Tw Cen MT" panose="020B0602020104020603" pitchFamily="34" charset="0"/>
          </a:endParaRPr>
        </a:p>
      </dgm:t>
    </dgm:pt>
    <dgm:pt modelId="{23986BBC-4A81-4527-A631-20D099732C4E}" type="parTrans" cxnId="{23DE02AE-0EDF-4058-8A65-9489E219E797}">
      <dgm:prSet/>
      <dgm:spPr/>
      <dgm:t>
        <a:bodyPr/>
        <a:lstStyle/>
        <a:p>
          <a:endParaRPr lang="en-US"/>
        </a:p>
      </dgm:t>
    </dgm:pt>
    <dgm:pt modelId="{00C9F846-D067-4C8E-A006-F6247D3C3915}" type="sibTrans" cxnId="{23DE02AE-0EDF-4058-8A65-9489E219E797}">
      <dgm:prSet/>
      <dgm:spPr/>
      <dgm:t>
        <a:bodyPr/>
        <a:lstStyle/>
        <a:p>
          <a:endParaRPr lang="en-US"/>
        </a:p>
      </dgm:t>
    </dgm:pt>
    <dgm:pt modelId="{72CAB14B-C3CA-4729-8118-A5C68AC6F83B}">
      <dgm:prSet phldrT="[Text]" custT="1"/>
      <dgm:spPr/>
      <dgm:t>
        <a:bodyPr/>
        <a:lstStyle/>
        <a:p>
          <a:r>
            <a:rPr lang="en-US" sz="2400" b="0" i="0" dirty="0" smtClean="0">
              <a:solidFill>
                <a:srgbClr val="002060"/>
              </a:solidFill>
              <a:latin typeface="Tw Cen MT" panose="020B0602020104020603" pitchFamily="34" charset="0"/>
            </a:rPr>
            <a:t>Referral</a:t>
          </a:r>
          <a:endParaRPr lang="en-US" sz="2400" b="0" i="0" dirty="0">
            <a:solidFill>
              <a:srgbClr val="002060"/>
            </a:solidFill>
            <a:latin typeface="Tw Cen MT" panose="020B0602020104020603" pitchFamily="34" charset="0"/>
          </a:endParaRPr>
        </a:p>
      </dgm:t>
    </dgm:pt>
    <dgm:pt modelId="{4F1568C3-7479-4454-AEF4-014A97130F8D}" type="parTrans" cxnId="{87FEE066-CEC5-4B27-AA97-7CF8B44BDC58}">
      <dgm:prSet/>
      <dgm:spPr/>
      <dgm:t>
        <a:bodyPr/>
        <a:lstStyle/>
        <a:p>
          <a:endParaRPr lang="en-US"/>
        </a:p>
      </dgm:t>
    </dgm:pt>
    <dgm:pt modelId="{E05DA083-A0AB-4A82-8BAF-8A4EF4B1C4F1}" type="sibTrans" cxnId="{87FEE066-CEC5-4B27-AA97-7CF8B44BDC58}">
      <dgm:prSet/>
      <dgm:spPr/>
      <dgm:t>
        <a:bodyPr/>
        <a:lstStyle/>
        <a:p>
          <a:endParaRPr lang="en-US"/>
        </a:p>
      </dgm:t>
    </dgm:pt>
    <dgm:pt modelId="{37532FD8-8F04-44D1-81A1-FAF3B9088B0F}" type="pres">
      <dgm:prSet presAssocID="{28E48FC6-C0AA-4C59-8901-138DEEF2066A}" presName="cycle" presStyleCnt="0">
        <dgm:presLayoutVars>
          <dgm:dir/>
          <dgm:resizeHandles val="exact"/>
        </dgm:presLayoutVars>
      </dgm:prSet>
      <dgm:spPr/>
      <dgm:t>
        <a:bodyPr/>
        <a:lstStyle/>
        <a:p>
          <a:endParaRPr lang="en-US"/>
        </a:p>
      </dgm:t>
    </dgm:pt>
    <dgm:pt modelId="{7705D3CC-4175-45DC-9387-9D7E73279B20}" type="pres">
      <dgm:prSet presAssocID="{10A7CF4B-7ECC-42F5-9556-9D6AA84FB352}" presName="dummy" presStyleCnt="0"/>
      <dgm:spPr/>
    </dgm:pt>
    <dgm:pt modelId="{0177FDB3-46FA-45C1-865D-4E5E355D0B54}" type="pres">
      <dgm:prSet presAssocID="{10A7CF4B-7ECC-42F5-9556-9D6AA84FB352}" presName="node" presStyleLbl="revTx" presStyleIdx="0" presStyleCnt="6" custScaleX="151398" custScaleY="87290" custRadScaleRad="102399" custRadScaleInc="54797">
        <dgm:presLayoutVars>
          <dgm:bulletEnabled val="1"/>
        </dgm:presLayoutVars>
      </dgm:prSet>
      <dgm:spPr/>
      <dgm:t>
        <a:bodyPr/>
        <a:lstStyle/>
        <a:p>
          <a:endParaRPr lang="en-US"/>
        </a:p>
      </dgm:t>
    </dgm:pt>
    <dgm:pt modelId="{0CDC9F47-426C-42AE-8C8D-8598E08CAF51}" type="pres">
      <dgm:prSet presAssocID="{B4B42C92-635B-4A8C-A492-B28D7C291324}" presName="sibTrans" presStyleLbl="node1" presStyleIdx="0" presStyleCnt="6"/>
      <dgm:spPr/>
      <dgm:t>
        <a:bodyPr/>
        <a:lstStyle/>
        <a:p>
          <a:endParaRPr lang="en-US"/>
        </a:p>
      </dgm:t>
    </dgm:pt>
    <dgm:pt modelId="{22A6553B-35AE-454A-8FAC-DAC2D44FD930}" type="pres">
      <dgm:prSet presAssocID="{71E08AEE-7A93-4F16-8CC1-AF34E1C17AC1}" presName="dummy" presStyleCnt="0"/>
      <dgm:spPr/>
    </dgm:pt>
    <dgm:pt modelId="{09807A96-79A2-40D7-BE28-28B306606770}" type="pres">
      <dgm:prSet presAssocID="{71E08AEE-7A93-4F16-8CC1-AF34E1C17AC1}" presName="node" presStyleLbl="revTx" presStyleIdx="1" presStyleCnt="6" custScaleX="146722">
        <dgm:presLayoutVars>
          <dgm:bulletEnabled val="1"/>
        </dgm:presLayoutVars>
      </dgm:prSet>
      <dgm:spPr/>
      <dgm:t>
        <a:bodyPr/>
        <a:lstStyle/>
        <a:p>
          <a:endParaRPr lang="en-US"/>
        </a:p>
      </dgm:t>
    </dgm:pt>
    <dgm:pt modelId="{3AB275FC-441A-426B-A618-BDE61210CD4E}" type="pres">
      <dgm:prSet presAssocID="{69FA5DDE-DE8B-4113-A914-F89A21D864EB}" presName="sibTrans" presStyleLbl="node1" presStyleIdx="1" presStyleCnt="6"/>
      <dgm:spPr/>
      <dgm:t>
        <a:bodyPr/>
        <a:lstStyle/>
        <a:p>
          <a:endParaRPr lang="en-US"/>
        </a:p>
      </dgm:t>
    </dgm:pt>
    <dgm:pt modelId="{10F8F0F9-268F-4406-931E-15CAFD8EBCD4}" type="pres">
      <dgm:prSet presAssocID="{F7106B77-A4DF-4E43-A83C-71F4314AAE90}" presName="dummy" presStyleCnt="0"/>
      <dgm:spPr/>
    </dgm:pt>
    <dgm:pt modelId="{9B3D9317-9E78-4D72-9F3A-79410679BB8A}" type="pres">
      <dgm:prSet presAssocID="{F7106B77-A4DF-4E43-A83C-71F4314AAE90}" presName="node" presStyleLbl="revTx" presStyleIdx="2" presStyleCnt="6" custRadScaleRad="104772" custRadScaleInc="-21715">
        <dgm:presLayoutVars>
          <dgm:bulletEnabled val="1"/>
        </dgm:presLayoutVars>
      </dgm:prSet>
      <dgm:spPr/>
      <dgm:t>
        <a:bodyPr/>
        <a:lstStyle/>
        <a:p>
          <a:endParaRPr lang="en-US"/>
        </a:p>
      </dgm:t>
    </dgm:pt>
    <dgm:pt modelId="{F5B41440-40D6-4EF1-886B-56FF41E61808}" type="pres">
      <dgm:prSet presAssocID="{B50A2985-11A7-4982-B423-644E5B95FF57}" presName="sibTrans" presStyleLbl="node1" presStyleIdx="2" presStyleCnt="6"/>
      <dgm:spPr/>
      <dgm:t>
        <a:bodyPr/>
        <a:lstStyle/>
        <a:p>
          <a:endParaRPr lang="en-US"/>
        </a:p>
      </dgm:t>
    </dgm:pt>
    <dgm:pt modelId="{285D4F15-939A-4351-801A-A6B979E34B0A}" type="pres">
      <dgm:prSet presAssocID="{964DEC28-8E3D-42D2-AC3E-6482863D91D7}" presName="dummy" presStyleCnt="0"/>
      <dgm:spPr/>
    </dgm:pt>
    <dgm:pt modelId="{4483F2BC-3734-408C-9DEE-484961C3315F}" type="pres">
      <dgm:prSet presAssocID="{964DEC28-8E3D-42D2-AC3E-6482863D91D7}" presName="node" presStyleLbl="revTx" presStyleIdx="3" presStyleCnt="6" custScaleX="168504">
        <dgm:presLayoutVars>
          <dgm:bulletEnabled val="1"/>
        </dgm:presLayoutVars>
      </dgm:prSet>
      <dgm:spPr/>
      <dgm:t>
        <a:bodyPr/>
        <a:lstStyle/>
        <a:p>
          <a:endParaRPr lang="en-US"/>
        </a:p>
      </dgm:t>
    </dgm:pt>
    <dgm:pt modelId="{5B019619-D417-4D59-95ED-EB2ECDF7A69C}" type="pres">
      <dgm:prSet presAssocID="{EE517B0A-1005-46B5-A752-739E8E40E33C}" presName="sibTrans" presStyleLbl="node1" presStyleIdx="3" presStyleCnt="6"/>
      <dgm:spPr/>
      <dgm:t>
        <a:bodyPr/>
        <a:lstStyle/>
        <a:p>
          <a:endParaRPr lang="en-US"/>
        </a:p>
      </dgm:t>
    </dgm:pt>
    <dgm:pt modelId="{379D0185-054D-423C-93B0-CDCEF340D3ED}" type="pres">
      <dgm:prSet presAssocID="{1EBBCD61-AD8F-417F-A274-48930829118B}" presName="dummy" presStyleCnt="0"/>
      <dgm:spPr/>
    </dgm:pt>
    <dgm:pt modelId="{AE6D0E24-AAD7-45B5-8DDB-75887C31C9D3}" type="pres">
      <dgm:prSet presAssocID="{1EBBCD61-AD8F-417F-A274-48930829118B}" presName="node" presStyleLbl="revTx" presStyleIdx="4" presStyleCnt="6">
        <dgm:presLayoutVars>
          <dgm:bulletEnabled val="1"/>
        </dgm:presLayoutVars>
      </dgm:prSet>
      <dgm:spPr/>
      <dgm:t>
        <a:bodyPr/>
        <a:lstStyle/>
        <a:p>
          <a:endParaRPr lang="en-US"/>
        </a:p>
      </dgm:t>
    </dgm:pt>
    <dgm:pt modelId="{03383E46-3E2B-4D4D-93C9-D4F332F814DB}" type="pres">
      <dgm:prSet presAssocID="{00C9F846-D067-4C8E-A006-F6247D3C3915}" presName="sibTrans" presStyleLbl="node1" presStyleIdx="4" presStyleCnt="6"/>
      <dgm:spPr/>
      <dgm:t>
        <a:bodyPr/>
        <a:lstStyle/>
        <a:p>
          <a:endParaRPr lang="en-US"/>
        </a:p>
      </dgm:t>
    </dgm:pt>
    <dgm:pt modelId="{D47B82BA-EBCB-4877-9508-AA104FA86553}" type="pres">
      <dgm:prSet presAssocID="{72CAB14B-C3CA-4729-8118-A5C68AC6F83B}" presName="dummy" presStyleCnt="0"/>
      <dgm:spPr/>
    </dgm:pt>
    <dgm:pt modelId="{863E34F8-E151-40E2-BBD0-999818D6EC2C}" type="pres">
      <dgm:prSet presAssocID="{72CAB14B-C3CA-4729-8118-A5C68AC6F83B}" presName="node" presStyleLbl="revTx" presStyleIdx="5" presStyleCnt="6" custScaleX="128036" custRadScaleRad="106313" custRadScaleInc="-12089">
        <dgm:presLayoutVars>
          <dgm:bulletEnabled val="1"/>
        </dgm:presLayoutVars>
      </dgm:prSet>
      <dgm:spPr/>
      <dgm:t>
        <a:bodyPr/>
        <a:lstStyle/>
        <a:p>
          <a:endParaRPr lang="en-US"/>
        </a:p>
      </dgm:t>
    </dgm:pt>
    <dgm:pt modelId="{C0460534-42FC-4BE4-936C-6DFEDE2207C2}" type="pres">
      <dgm:prSet presAssocID="{E05DA083-A0AB-4A82-8BAF-8A4EF4B1C4F1}" presName="sibTrans" presStyleLbl="node1" presStyleIdx="5" presStyleCnt="6" custLinFactNeighborX="1929" custLinFactNeighborY="-95"/>
      <dgm:spPr/>
      <dgm:t>
        <a:bodyPr/>
        <a:lstStyle/>
        <a:p>
          <a:endParaRPr lang="en-US"/>
        </a:p>
      </dgm:t>
    </dgm:pt>
  </dgm:ptLst>
  <dgm:cxnLst>
    <dgm:cxn modelId="{7BD32E68-8FF9-4D25-A061-E5076EE8815D}" type="presOf" srcId="{F7106B77-A4DF-4E43-A83C-71F4314AAE90}" destId="{9B3D9317-9E78-4D72-9F3A-79410679BB8A}" srcOrd="0" destOrd="0" presId="urn:microsoft.com/office/officeart/2005/8/layout/cycle1"/>
    <dgm:cxn modelId="{871CA203-B1E4-4060-AE41-A93F882E63FD}" srcId="{28E48FC6-C0AA-4C59-8901-138DEEF2066A}" destId="{F7106B77-A4DF-4E43-A83C-71F4314AAE90}" srcOrd="2" destOrd="0" parTransId="{884B34B4-A9C4-4E90-B825-D7B17268FB0F}" sibTransId="{B50A2985-11A7-4982-B423-644E5B95FF57}"/>
    <dgm:cxn modelId="{9D765C43-9250-4634-BB1E-26B6A729AB35}" type="presOf" srcId="{B50A2985-11A7-4982-B423-644E5B95FF57}" destId="{F5B41440-40D6-4EF1-886B-56FF41E61808}" srcOrd="0" destOrd="0" presId="urn:microsoft.com/office/officeart/2005/8/layout/cycle1"/>
    <dgm:cxn modelId="{23DE02AE-0EDF-4058-8A65-9489E219E797}" srcId="{28E48FC6-C0AA-4C59-8901-138DEEF2066A}" destId="{1EBBCD61-AD8F-417F-A274-48930829118B}" srcOrd="4" destOrd="0" parTransId="{23986BBC-4A81-4527-A631-20D099732C4E}" sibTransId="{00C9F846-D067-4C8E-A006-F6247D3C3915}"/>
    <dgm:cxn modelId="{D4D707D1-A5E3-4EE0-9E08-1AD0C79A7007}" type="presOf" srcId="{EE517B0A-1005-46B5-A752-739E8E40E33C}" destId="{5B019619-D417-4D59-95ED-EB2ECDF7A69C}" srcOrd="0" destOrd="0" presId="urn:microsoft.com/office/officeart/2005/8/layout/cycle1"/>
    <dgm:cxn modelId="{6E421C50-9389-4904-9FCC-0B19709AB017}" type="presOf" srcId="{E05DA083-A0AB-4A82-8BAF-8A4EF4B1C4F1}" destId="{C0460534-42FC-4BE4-936C-6DFEDE2207C2}" srcOrd="0" destOrd="0" presId="urn:microsoft.com/office/officeart/2005/8/layout/cycle1"/>
    <dgm:cxn modelId="{D99F30B0-185A-4EAA-9DA0-928C5956BE79}" type="presOf" srcId="{964DEC28-8E3D-42D2-AC3E-6482863D91D7}" destId="{4483F2BC-3734-408C-9DEE-484961C3315F}" srcOrd="0" destOrd="0" presId="urn:microsoft.com/office/officeart/2005/8/layout/cycle1"/>
    <dgm:cxn modelId="{D30FFEDC-EFC2-4414-81E2-26C559929715}" type="presOf" srcId="{1EBBCD61-AD8F-417F-A274-48930829118B}" destId="{AE6D0E24-AAD7-45B5-8DDB-75887C31C9D3}" srcOrd="0" destOrd="0" presId="urn:microsoft.com/office/officeart/2005/8/layout/cycle1"/>
    <dgm:cxn modelId="{87FEE066-CEC5-4B27-AA97-7CF8B44BDC58}" srcId="{28E48FC6-C0AA-4C59-8901-138DEEF2066A}" destId="{72CAB14B-C3CA-4729-8118-A5C68AC6F83B}" srcOrd="5" destOrd="0" parTransId="{4F1568C3-7479-4454-AEF4-014A97130F8D}" sibTransId="{E05DA083-A0AB-4A82-8BAF-8A4EF4B1C4F1}"/>
    <dgm:cxn modelId="{D7E4DDF0-717C-4A00-AB6D-1AB86D70E866}" type="presOf" srcId="{71E08AEE-7A93-4F16-8CC1-AF34E1C17AC1}" destId="{09807A96-79A2-40D7-BE28-28B306606770}" srcOrd="0" destOrd="0" presId="urn:microsoft.com/office/officeart/2005/8/layout/cycle1"/>
    <dgm:cxn modelId="{520210E9-329B-41F2-A48A-586D64253887}" type="presOf" srcId="{72CAB14B-C3CA-4729-8118-A5C68AC6F83B}" destId="{863E34F8-E151-40E2-BBD0-999818D6EC2C}" srcOrd="0" destOrd="0" presId="urn:microsoft.com/office/officeart/2005/8/layout/cycle1"/>
    <dgm:cxn modelId="{FEF20CAF-2502-4C39-9A53-9A76C4272AD9}" type="presOf" srcId="{10A7CF4B-7ECC-42F5-9556-9D6AA84FB352}" destId="{0177FDB3-46FA-45C1-865D-4E5E355D0B54}" srcOrd="0" destOrd="0" presId="urn:microsoft.com/office/officeart/2005/8/layout/cycle1"/>
    <dgm:cxn modelId="{B28523DF-B9D8-4F0C-9C52-6B077E0A8BD9}" srcId="{28E48FC6-C0AA-4C59-8901-138DEEF2066A}" destId="{964DEC28-8E3D-42D2-AC3E-6482863D91D7}" srcOrd="3" destOrd="0" parTransId="{355F0230-2EA5-4A27-8183-BBDC53A4FB52}" sibTransId="{EE517B0A-1005-46B5-A752-739E8E40E33C}"/>
    <dgm:cxn modelId="{CD332A32-8519-46C9-AFBA-9FE14CD58CDC}" srcId="{28E48FC6-C0AA-4C59-8901-138DEEF2066A}" destId="{10A7CF4B-7ECC-42F5-9556-9D6AA84FB352}" srcOrd="0" destOrd="0" parTransId="{080DA9CF-5B87-497A-A764-18F194CCA1FA}" sibTransId="{B4B42C92-635B-4A8C-A492-B28D7C291324}"/>
    <dgm:cxn modelId="{FC819EDA-0EC3-4D79-8FBB-EF5D2572AB8A}" type="presOf" srcId="{28E48FC6-C0AA-4C59-8901-138DEEF2066A}" destId="{37532FD8-8F04-44D1-81A1-FAF3B9088B0F}" srcOrd="0" destOrd="0" presId="urn:microsoft.com/office/officeart/2005/8/layout/cycle1"/>
    <dgm:cxn modelId="{AB888083-19BC-48B2-BCB1-D2B0EC32629D}" type="presOf" srcId="{69FA5DDE-DE8B-4113-A914-F89A21D864EB}" destId="{3AB275FC-441A-426B-A618-BDE61210CD4E}" srcOrd="0" destOrd="0" presId="urn:microsoft.com/office/officeart/2005/8/layout/cycle1"/>
    <dgm:cxn modelId="{46879539-AA45-42D1-A116-EF0BBFBE1DC9}" type="presOf" srcId="{B4B42C92-635B-4A8C-A492-B28D7C291324}" destId="{0CDC9F47-426C-42AE-8C8D-8598E08CAF51}" srcOrd="0" destOrd="0" presId="urn:microsoft.com/office/officeart/2005/8/layout/cycle1"/>
    <dgm:cxn modelId="{81FC6259-9E22-4A48-BE72-A13EC630D4CA}" srcId="{28E48FC6-C0AA-4C59-8901-138DEEF2066A}" destId="{71E08AEE-7A93-4F16-8CC1-AF34E1C17AC1}" srcOrd="1" destOrd="0" parTransId="{DC9BB290-0482-47A9-B41E-7295CC76C881}" sibTransId="{69FA5DDE-DE8B-4113-A914-F89A21D864EB}"/>
    <dgm:cxn modelId="{173433F8-200C-4A46-BD4E-1CF1109233E9}" type="presOf" srcId="{00C9F846-D067-4C8E-A006-F6247D3C3915}" destId="{03383E46-3E2B-4D4D-93C9-D4F332F814DB}" srcOrd="0" destOrd="0" presId="urn:microsoft.com/office/officeart/2005/8/layout/cycle1"/>
    <dgm:cxn modelId="{E220493D-4E97-4761-A6C0-7C78ED80EC4E}" type="presParOf" srcId="{37532FD8-8F04-44D1-81A1-FAF3B9088B0F}" destId="{7705D3CC-4175-45DC-9387-9D7E73279B20}" srcOrd="0" destOrd="0" presId="urn:microsoft.com/office/officeart/2005/8/layout/cycle1"/>
    <dgm:cxn modelId="{1CEEE01E-8B8B-475A-9275-466ED90744FB}" type="presParOf" srcId="{37532FD8-8F04-44D1-81A1-FAF3B9088B0F}" destId="{0177FDB3-46FA-45C1-865D-4E5E355D0B54}" srcOrd="1" destOrd="0" presId="urn:microsoft.com/office/officeart/2005/8/layout/cycle1"/>
    <dgm:cxn modelId="{7B73BF79-B51E-406E-819C-D360BD583C5B}" type="presParOf" srcId="{37532FD8-8F04-44D1-81A1-FAF3B9088B0F}" destId="{0CDC9F47-426C-42AE-8C8D-8598E08CAF51}" srcOrd="2" destOrd="0" presId="urn:microsoft.com/office/officeart/2005/8/layout/cycle1"/>
    <dgm:cxn modelId="{8B2CE697-099B-4C80-9CC2-9708633A4713}" type="presParOf" srcId="{37532FD8-8F04-44D1-81A1-FAF3B9088B0F}" destId="{22A6553B-35AE-454A-8FAC-DAC2D44FD930}" srcOrd="3" destOrd="0" presId="urn:microsoft.com/office/officeart/2005/8/layout/cycle1"/>
    <dgm:cxn modelId="{B6229492-4356-4997-AB4E-59EE569E35C9}" type="presParOf" srcId="{37532FD8-8F04-44D1-81A1-FAF3B9088B0F}" destId="{09807A96-79A2-40D7-BE28-28B306606770}" srcOrd="4" destOrd="0" presId="urn:microsoft.com/office/officeart/2005/8/layout/cycle1"/>
    <dgm:cxn modelId="{67E7622D-A292-48C4-9246-1AC5F0706386}" type="presParOf" srcId="{37532FD8-8F04-44D1-81A1-FAF3B9088B0F}" destId="{3AB275FC-441A-426B-A618-BDE61210CD4E}" srcOrd="5" destOrd="0" presId="urn:microsoft.com/office/officeart/2005/8/layout/cycle1"/>
    <dgm:cxn modelId="{DA2D2D71-DFB4-4A91-AF18-6F3826222E57}" type="presParOf" srcId="{37532FD8-8F04-44D1-81A1-FAF3B9088B0F}" destId="{10F8F0F9-268F-4406-931E-15CAFD8EBCD4}" srcOrd="6" destOrd="0" presId="urn:microsoft.com/office/officeart/2005/8/layout/cycle1"/>
    <dgm:cxn modelId="{42252D42-43F5-4E4F-A0E3-B81472B15E35}" type="presParOf" srcId="{37532FD8-8F04-44D1-81A1-FAF3B9088B0F}" destId="{9B3D9317-9E78-4D72-9F3A-79410679BB8A}" srcOrd="7" destOrd="0" presId="urn:microsoft.com/office/officeart/2005/8/layout/cycle1"/>
    <dgm:cxn modelId="{CEBABE11-9CF2-4596-B1B4-E729431D8070}" type="presParOf" srcId="{37532FD8-8F04-44D1-81A1-FAF3B9088B0F}" destId="{F5B41440-40D6-4EF1-886B-56FF41E61808}" srcOrd="8" destOrd="0" presId="urn:microsoft.com/office/officeart/2005/8/layout/cycle1"/>
    <dgm:cxn modelId="{F27AB328-9C6E-4604-A863-02F6CE2EF3B7}" type="presParOf" srcId="{37532FD8-8F04-44D1-81A1-FAF3B9088B0F}" destId="{285D4F15-939A-4351-801A-A6B979E34B0A}" srcOrd="9" destOrd="0" presId="urn:microsoft.com/office/officeart/2005/8/layout/cycle1"/>
    <dgm:cxn modelId="{F3A81581-7ED5-41C6-8141-AFCCE98A77A6}" type="presParOf" srcId="{37532FD8-8F04-44D1-81A1-FAF3B9088B0F}" destId="{4483F2BC-3734-408C-9DEE-484961C3315F}" srcOrd="10" destOrd="0" presId="urn:microsoft.com/office/officeart/2005/8/layout/cycle1"/>
    <dgm:cxn modelId="{1EDCFEEC-3FA5-4E2C-9412-F3BA9AA7CAEB}" type="presParOf" srcId="{37532FD8-8F04-44D1-81A1-FAF3B9088B0F}" destId="{5B019619-D417-4D59-95ED-EB2ECDF7A69C}" srcOrd="11" destOrd="0" presId="urn:microsoft.com/office/officeart/2005/8/layout/cycle1"/>
    <dgm:cxn modelId="{465E344C-19AA-4335-8917-CAE008A783A2}" type="presParOf" srcId="{37532FD8-8F04-44D1-81A1-FAF3B9088B0F}" destId="{379D0185-054D-423C-93B0-CDCEF340D3ED}" srcOrd="12" destOrd="0" presId="urn:microsoft.com/office/officeart/2005/8/layout/cycle1"/>
    <dgm:cxn modelId="{B92BF048-E515-4CBD-A725-20F196E81196}" type="presParOf" srcId="{37532FD8-8F04-44D1-81A1-FAF3B9088B0F}" destId="{AE6D0E24-AAD7-45B5-8DDB-75887C31C9D3}" srcOrd="13" destOrd="0" presId="urn:microsoft.com/office/officeart/2005/8/layout/cycle1"/>
    <dgm:cxn modelId="{AD8C0A63-FBB0-4E8A-9B9E-971614F93A7A}" type="presParOf" srcId="{37532FD8-8F04-44D1-81A1-FAF3B9088B0F}" destId="{03383E46-3E2B-4D4D-93C9-D4F332F814DB}" srcOrd="14" destOrd="0" presId="urn:microsoft.com/office/officeart/2005/8/layout/cycle1"/>
    <dgm:cxn modelId="{278DF27B-F405-4799-A2BA-0E6849ECD555}" type="presParOf" srcId="{37532FD8-8F04-44D1-81A1-FAF3B9088B0F}" destId="{D47B82BA-EBCB-4877-9508-AA104FA86553}" srcOrd="15" destOrd="0" presId="urn:microsoft.com/office/officeart/2005/8/layout/cycle1"/>
    <dgm:cxn modelId="{BE5870E7-C6D3-4DF9-A087-42D12140341B}" type="presParOf" srcId="{37532FD8-8F04-44D1-81A1-FAF3B9088B0F}" destId="{863E34F8-E151-40E2-BBD0-999818D6EC2C}" srcOrd="16" destOrd="0" presId="urn:microsoft.com/office/officeart/2005/8/layout/cycle1"/>
    <dgm:cxn modelId="{25E0A040-D5F5-4CD0-AF34-C96BB3F37090}" type="presParOf" srcId="{37532FD8-8F04-44D1-81A1-FAF3B9088B0F}" destId="{C0460534-42FC-4BE4-936C-6DFEDE2207C2}"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E48FC6-C0AA-4C59-8901-138DEEF2066A}"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0A7CF4B-7ECC-42F5-9556-9D6AA84FB352}">
      <dgm:prSet phldrT="[Text]" custT="1"/>
      <dgm:spPr/>
      <dgm:t>
        <a:bodyPr/>
        <a:lstStyle/>
        <a:p>
          <a:pPr algn="r">
            <a:lnSpc>
              <a:spcPct val="100000"/>
            </a:lnSpc>
            <a:spcAft>
              <a:spcPts val="0"/>
            </a:spcAft>
          </a:pPr>
          <a:r>
            <a:rPr lang="en-US" sz="2400" b="0" i="0" dirty="0" smtClean="0">
              <a:solidFill>
                <a:srgbClr val="002060"/>
              </a:solidFill>
              <a:latin typeface="Tw Cen MT" panose="020B0602020104020603" pitchFamily="34" charset="0"/>
            </a:rPr>
            <a:t>Evaluation</a:t>
          </a:r>
          <a:r>
            <a:rPr lang="en-US" sz="2400" dirty="0" smtClean="0">
              <a:latin typeface="Tw Cen MT" panose="020B0602020104020603" pitchFamily="34" charset="0"/>
            </a:rPr>
            <a:t> </a:t>
          </a:r>
          <a:endParaRPr lang="en-US" sz="2400" dirty="0">
            <a:latin typeface="Tw Cen MT" panose="020B0602020104020603" pitchFamily="34" charset="0"/>
          </a:endParaRPr>
        </a:p>
      </dgm:t>
    </dgm:pt>
    <dgm:pt modelId="{080DA9CF-5B87-497A-A764-18F194CCA1FA}" type="parTrans" cxnId="{CD332A32-8519-46C9-AFBA-9FE14CD58CDC}">
      <dgm:prSet/>
      <dgm:spPr/>
      <dgm:t>
        <a:bodyPr/>
        <a:lstStyle/>
        <a:p>
          <a:endParaRPr lang="en-US"/>
        </a:p>
      </dgm:t>
    </dgm:pt>
    <dgm:pt modelId="{B4B42C92-635B-4A8C-A492-B28D7C291324}" type="sibTrans" cxnId="{CD332A32-8519-46C9-AFBA-9FE14CD58CDC}">
      <dgm:prSet/>
      <dgm:spPr/>
      <dgm:t>
        <a:bodyPr/>
        <a:lstStyle/>
        <a:p>
          <a:endParaRPr lang="en-US"/>
        </a:p>
      </dgm:t>
    </dgm:pt>
    <dgm:pt modelId="{71E08AEE-7A93-4F16-8CC1-AF34E1C17AC1}">
      <dgm:prSet phldrT="[Text]" custT="1"/>
      <dgm:spPr/>
      <dgm:t>
        <a:bodyPr/>
        <a:lstStyle/>
        <a:p>
          <a:r>
            <a:rPr lang="en-US" sz="2400" dirty="0" smtClean="0">
              <a:solidFill>
                <a:srgbClr val="002060"/>
              </a:solidFill>
              <a:latin typeface="Tw Cen MT" panose="020B0602020104020603" pitchFamily="34" charset="0"/>
            </a:rPr>
            <a:t>Eligibility</a:t>
          </a:r>
          <a:endParaRPr lang="en-US" sz="2400" dirty="0">
            <a:solidFill>
              <a:srgbClr val="002060"/>
            </a:solidFill>
            <a:latin typeface="Tw Cen MT" panose="020B0602020104020603" pitchFamily="34" charset="0"/>
          </a:endParaRPr>
        </a:p>
      </dgm:t>
    </dgm:pt>
    <dgm:pt modelId="{DC9BB290-0482-47A9-B41E-7295CC76C881}" type="parTrans" cxnId="{81FC6259-9E22-4A48-BE72-A13EC630D4CA}">
      <dgm:prSet/>
      <dgm:spPr/>
      <dgm:t>
        <a:bodyPr/>
        <a:lstStyle/>
        <a:p>
          <a:endParaRPr lang="en-US"/>
        </a:p>
      </dgm:t>
    </dgm:pt>
    <dgm:pt modelId="{69FA5DDE-DE8B-4113-A914-F89A21D864EB}" type="sibTrans" cxnId="{81FC6259-9E22-4A48-BE72-A13EC630D4CA}">
      <dgm:prSet/>
      <dgm:spPr/>
      <dgm:t>
        <a:bodyPr/>
        <a:lstStyle/>
        <a:p>
          <a:endParaRPr lang="en-US"/>
        </a:p>
      </dgm:t>
    </dgm:pt>
    <dgm:pt modelId="{F7106B77-A4DF-4E43-A83C-71F4314AAE90}">
      <dgm:prSet phldrT="[Text]" custT="1"/>
      <dgm:spPr/>
      <dgm:t>
        <a:bodyPr/>
        <a:lstStyle/>
        <a:p>
          <a:r>
            <a:rPr lang="en-US" sz="2400" b="1" i="1" dirty="0" smtClean="0">
              <a:solidFill>
                <a:schemeClr val="accent3"/>
              </a:solidFill>
              <a:latin typeface="Tw Cen MT" panose="020B0602020104020603" pitchFamily="34" charset="0"/>
            </a:rPr>
            <a:t>IEP</a:t>
          </a:r>
          <a:endParaRPr lang="en-US" sz="2400" b="1" i="1" dirty="0">
            <a:solidFill>
              <a:schemeClr val="accent3"/>
            </a:solidFill>
            <a:latin typeface="Tw Cen MT" panose="020B0602020104020603" pitchFamily="34" charset="0"/>
          </a:endParaRPr>
        </a:p>
      </dgm:t>
    </dgm:pt>
    <dgm:pt modelId="{884B34B4-A9C4-4E90-B825-D7B17268FB0F}" type="parTrans" cxnId="{871CA203-B1E4-4060-AE41-A93F882E63FD}">
      <dgm:prSet/>
      <dgm:spPr/>
      <dgm:t>
        <a:bodyPr/>
        <a:lstStyle/>
        <a:p>
          <a:endParaRPr lang="en-US"/>
        </a:p>
      </dgm:t>
    </dgm:pt>
    <dgm:pt modelId="{B50A2985-11A7-4982-B423-644E5B95FF57}" type="sibTrans" cxnId="{871CA203-B1E4-4060-AE41-A93F882E63FD}">
      <dgm:prSet/>
      <dgm:spPr/>
      <dgm:t>
        <a:bodyPr/>
        <a:lstStyle/>
        <a:p>
          <a:endParaRPr lang="en-US"/>
        </a:p>
      </dgm:t>
    </dgm:pt>
    <dgm:pt modelId="{964DEC28-8E3D-42D2-AC3E-6482863D91D7}">
      <dgm:prSet phldrT="[Text]" custT="1"/>
      <dgm:spPr/>
      <dgm:t>
        <a:bodyPr/>
        <a:lstStyle/>
        <a:p>
          <a:r>
            <a:rPr lang="en-US" sz="2400" dirty="0" smtClean="0">
              <a:solidFill>
                <a:srgbClr val="002060"/>
              </a:solidFill>
              <a:latin typeface="Tw Cen MT" panose="020B0602020104020603" pitchFamily="34" charset="0"/>
            </a:rPr>
            <a:t>Instruction &amp; Monitoring</a:t>
          </a:r>
          <a:endParaRPr lang="en-US" sz="2400" dirty="0">
            <a:solidFill>
              <a:srgbClr val="002060"/>
            </a:solidFill>
            <a:latin typeface="Tw Cen MT" panose="020B0602020104020603" pitchFamily="34" charset="0"/>
          </a:endParaRPr>
        </a:p>
      </dgm:t>
    </dgm:pt>
    <dgm:pt modelId="{355F0230-2EA5-4A27-8183-BBDC53A4FB52}" type="parTrans" cxnId="{B28523DF-B9D8-4F0C-9C52-6B077E0A8BD9}">
      <dgm:prSet/>
      <dgm:spPr/>
      <dgm:t>
        <a:bodyPr/>
        <a:lstStyle/>
        <a:p>
          <a:endParaRPr lang="en-US"/>
        </a:p>
      </dgm:t>
    </dgm:pt>
    <dgm:pt modelId="{EE517B0A-1005-46B5-A752-739E8E40E33C}" type="sibTrans" cxnId="{B28523DF-B9D8-4F0C-9C52-6B077E0A8BD9}">
      <dgm:prSet/>
      <dgm:spPr/>
      <dgm:t>
        <a:bodyPr/>
        <a:lstStyle/>
        <a:p>
          <a:endParaRPr lang="en-US"/>
        </a:p>
      </dgm:t>
    </dgm:pt>
    <dgm:pt modelId="{1EBBCD61-AD8F-417F-A274-48930829118B}">
      <dgm:prSet phldrT="[Text]" custT="1"/>
      <dgm:spPr/>
      <dgm:t>
        <a:bodyPr/>
        <a:lstStyle/>
        <a:p>
          <a:r>
            <a:rPr lang="en-US" sz="2400" dirty="0" smtClean="0">
              <a:solidFill>
                <a:srgbClr val="002060"/>
              </a:solidFill>
              <a:latin typeface="Tw Cen MT" panose="020B0602020104020603" pitchFamily="34" charset="0"/>
            </a:rPr>
            <a:t>Annual Review</a:t>
          </a:r>
          <a:endParaRPr lang="en-US" sz="2400" dirty="0">
            <a:solidFill>
              <a:srgbClr val="002060"/>
            </a:solidFill>
            <a:latin typeface="Tw Cen MT" panose="020B0602020104020603" pitchFamily="34" charset="0"/>
          </a:endParaRPr>
        </a:p>
      </dgm:t>
    </dgm:pt>
    <dgm:pt modelId="{23986BBC-4A81-4527-A631-20D099732C4E}" type="parTrans" cxnId="{23DE02AE-0EDF-4058-8A65-9489E219E797}">
      <dgm:prSet/>
      <dgm:spPr/>
      <dgm:t>
        <a:bodyPr/>
        <a:lstStyle/>
        <a:p>
          <a:endParaRPr lang="en-US"/>
        </a:p>
      </dgm:t>
    </dgm:pt>
    <dgm:pt modelId="{00C9F846-D067-4C8E-A006-F6247D3C3915}" type="sibTrans" cxnId="{23DE02AE-0EDF-4058-8A65-9489E219E797}">
      <dgm:prSet/>
      <dgm:spPr/>
      <dgm:t>
        <a:bodyPr/>
        <a:lstStyle/>
        <a:p>
          <a:endParaRPr lang="en-US"/>
        </a:p>
      </dgm:t>
    </dgm:pt>
    <dgm:pt modelId="{72CAB14B-C3CA-4729-8118-A5C68AC6F83B}">
      <dgm:prSet phldrT="[Text]" custT="1"/>
      <dgm:spPr/>
      <dgm:t>
        <a:bodyPr/>
        <a:lstStyle/>
        <a:p>
          <a:r>
            <a:rPr lang="en-US" sz="2400" b="0" i="0" dirty="0" smtClean="0">
              <a:solidFill>
                <a:srgbClr val="002060"/>
              </a:solidFill>
              <a:latin typeface="Tw Cen MT" panose="020B0602020104020603" pitchFamily="34" charset="0"/>
            </a:rPr>
            <a:t>Referral</a:t>
          </a:r>
          <a:endParaRPr lang="en-US" sz="2400" b="0" i="0" dirty="0">
            <a:solidFill>
              <a:srgbClr val="002060"/>
            </a:solidFill>
            <a:latin typeface="Tw Cen MT" panose="020B0602020104020603" pitchFamily="34" charset="0"/>
          </a:endParaRPr>
        </a:p>
      </dgm:t>
    </dgm:pt>
    <dgm:pt modelId="{4F1568C3-7479-4454-AEF4-014A97130F8D}" type="parTrans" cxnId="{87FEE066-CEC5-4B27-AA97-7CF8B44BDC58}">
      <dgm:prSet/>
      <dgm:spPr/>
      <dgm:t>
        <a:bodyPr/>
        <a:lstStyle/>
        <a:p>
          <a:endParaRPr lang="en-US"/>
        </a:p>
      </dgm:t>
    </dgm:pt>
    <dgm:pt modelId="{E05DA083-A0AB-4A82-8BAF-8A4EF4B1C4F1}" type="sibTrans" cxnId="{87FEE066-CEC5-4B27-AA97-7CF8B44BDC58}">
      <dgm:prSet/>
      <dgm:spPr/>
      <dgm:t>
        <a:bodyPr/>
        <a:lstStyle/>
        <a:p>
          <a:endParaRPr lang="en-US"/>
        </a:p>
      </dgm:t>
    </dgm:pt>
    <dgm:pt modelId="{37532FD8-8F04-44D1-81A1-FAF3B9088B0F}" type="pres">
      <dgm:prSet presAssocID="{28E48FC6-C0AA-4C59-8901-138DEEF2066A}" presName="cycle" presStyleCnt="0">
        <dgm:presLayoutVars>
          <dgm:dir/>
          <dgm:resizeHandles val="exact"/>
        </dgm:presLayoutVars>
      </dgm:prSet>
      <dgm:spPr/>
      <dgm:t>
        <a:bodyPr/>
        <a:lstStyle/>
        <a:p>
          <a:endParaRPr lang="en-US"/>
        </a:p>
      </dgm:t>
    </dgm:pt>
    <dgm:pt modelId="{7705D3CC-4175-45DC-9387-9D7E73279B20}" type="pres">
      <dgm:prSet presAssocID="{10A7CF4B-7ECC-42F5-9556-9D6AA84FB352}" presName="dummy" presStyleCnt="0"/>
      <dgm:spPr/>
    </dgm:pt>
    <dgm:pt modelId="{0177FDB3-46FA-45C1-865D-4E5E355D0B54}" type="pres">
      <dgm:prSet presAssocID="{10A7CF4B-7ECC-42F5-9556-9D6AA84FB352}" presName="node" presStyleLbl="revTx" presStyleIdx="0" presStyleCnt="6" custScaleX="151398" custScaleY="87290" custRadScaleRad="102399" custRadScaleInc="54797">
        <dgm:presLayoutVars>
          <dgm:bulletEnabled val="1"/>
        </dgm:presLayoutVars>
      </dgm:prSet>
      <dgm:spPr/>
      <dgm:t>
        <a:bodyPr/>
        <a:lstStyle/>
        <a:p>
          <a:endParaRPr lang="en-US"/>
        </a:p>
      </dgm:t>
    </dgm:pt>
    <dgm:pt modelId="{0CDC9F47-426C-42AE-8C8D-8598E08CAF51}" type="pres">
      <dgm:prSet presAssocID="{B4B42C92-635B-4A8C-A492-B28D7C291324}" presName="sibTrans" presStyleLbl="node1" presStyleIdx="0" presStyleCnt="6"/>
      <dgm:spPr/>
      <dgm:t>
        <a:bodyPr/>
        <a:lstStyle/>
        <a:p>
          <a:endParaRPr lang="en-US"/>
        </a:p>
      </dgm:t>
    </dgm:pt>
    <dgm:pt modelId="{22A6553B-35AE-454A-8FAC-DAC2D44FD930}" type="pres">
      <dgm:prSet presAssocID="{71E08AEE-7A93-4F16-8CC1-AF34E1C17AC1}" presName="dummy" presStyleCnt="0"/>
      <dgm:spPr/>
    </dgm:pt>
    <dgm:pt modelId="{09807A96-79A2-40D7-BE28-28B306606770}" type="pres">
      <dgm:prSet presAssocID="{71E08AEE-7A93-4F16-8CC1-AF34E1C17AC1}" presName="node" presStyleLbl="revTx" presStyleIdx="1" presStyleCnt="6" custScaleX="146722">
        <dgm:presLayoutVars>
          <dgm:bulletEnabled val="1"/>
        </dgm:presLayoutVars>
      </dgm:prSet>
      <dgm:spPr/>
      <dgm:t>
        <a:bodyPr/>
        <a:lstStyle/>
        <a:p>
          <a:endParaRPr lang="en-US"/>
        </a:p>
      </dgm:t>
    </dgm:pt>
    <dgm:pt modelId="{3AB275FC-441A-426B-A618-BDE61210CD4E}" type="pres">
      <dgm:prSet presAssocID="{69FA5DDE-DE8B-4113-A914-F89A21D864EB}" presName="sibTrans" presStyleLbl="node1" presStyleIdx="1" presStyleCnt="6"/>
      <dgm:spPr/>
      <dgm:t>
        <a:bodyPr/>
        <a:lstStyle/>
        <a:p>
          <a:endParaRPr lang="en-US"/>
        </a:p>
      </dgm:t>
    </dgm:pt>
    <dgm:pt modelId="{10F8F0F9-268F-4406-931E-15CAFD8EBCD4}" type="pres">
      <dgm:prSet presAssocID="{F7106B77-A4DF-4E43-A83C-71F4314AAE90}" presName="dummy" presStyleCnt="0"/>
      <dgm:spPr/>
    </dgm:pt>
    <dgm:pt modelId="{9B3D9317-9E78-4D72-9F3A-79410679BB8A}" type="pres">
      <dgm:prSet presAssocID="{F7106B77-A4DF-4E43-A83C-71F4314AAE90}" presName="node" presStyleLbl="revTx" presStyleIdx="2" presStyleCnt="6" custRadScaleRad="104772" custRadScaleInc="-21715">
        <dgm:presLayoutVars>
          <dgm:bulletEnabled val="1"/>
        </dgm:presLayoutVars>
      </dgm:prSet>
      <dgm:spPr/>
      <dgm:t>
        <a:bodyPr/>
        <a:lstStyle/>
        <a:p>
          <a:endParaRPr lang="en-US"/>
        </a:p>
      </dgm:t>
    </dgm:pt>
    <dgm:pt modelId="{F5B41440-40D6-4EF1-886B-56FF41E61808}" type="pres">
      <dgm:prSet presAssocID="{B50A2985-11A7-4982-B423-644E5B95FF57}" presName="sibTrans" presStyleLbl="node1" presStyleIdx="2" presStyleCnt="6"/>
      <dgm:spPr/>
      <dgm:t>
        <a:bodyPr/>
        <a:lstStyle/>
        <a:p>
          <a:endParaRPr lang="en-US"/>
        </a:p>
      </dgm:t>
    </dgm:pt>
    <dgm:pt modelId="{285D4F15-939A-4351-801A-A6B979E34B0A}" type="pres">
      <dgm:prSet presAssocID="{964DEC28-8E3D-42D2-AC3E-6482863D91D7}" presName="dummy" presStyleCnt="0"/>
      <dgm:spPr/>
    </dgm:pt>
    <dgm:pt modelId="{4483F2BC-3734-408C-9DEE-484961C3315F}" type="pres">
      <dgm:prSet presAssocID="{964DEC28-8E3D-42D2-AC3E-6482863D91D7}" presName="node" presStyleLbl="revTx" presStyleIdx="3" presStyleCnt="6" custScaleX="210967">
        <dgm:presLayoutVars>
          <dgm:bulletEnabled val="1"/>
        </dgm:presLayoutVars>
      </dgm:prSet>
      <dgm:spPr/>
      <dgm:t>
        <a:bodyPr/>
        <a:lstStyle/>
        <a:p>
          <a:endParaRPr lang="en-US"/>
        </a:p>
      </dgm:t>
    </dgm:pt>
    <dgm:pt modelId="{5B019619-D417-4D59-95ED-EB2ECDF7A69C}" type="pres">
      <dgm:prSet presAssocID="{EE517B0A-1005-46B5-A752-739E8E40E33C}" presName="sibTrans" presStyleLbl="node1" presStyleIdx="3" presStyleCnt="6"/>
      <dgm:spPr/>
      <dgm:t>
        <a:bodyPr/>
        <a:lstStyle/>
        <a:p>
          <a:endParaRPr lang="en-US"/>
        </a:p>
      </dgm:t>
    </dgm:pt>
    <dgm:pt modelId="{379D0185-054D-423C-93B0-CDCEF340D3ED}" type="pres">
      <dgm:prSet presAssocID="{1EBBCD61-AD8F-417F-A274-48930829118B}" presName="dummy" presStyleCnt="0"/>
      <dgm:spPr/>
    </dgm:pt>
    <dgm:pt modelId="{AE6D0E24-AAD7-45B5-8DDB-75887C31C9D3}" type="pres">
      <dgm:prSet presAssocID="{1EBBCD61-AD8F-417F-A274-48930829118B}" presName="node" presStyleLbl="revTx" presStyleIdx="4" presStyleCnt="6" custScaleX="176589">
        <dgm:presLayoutVars>
          <dgm:bulletEnabled val="1"/>
        </dgm:presLayoutVars>
      </dgm:prSet>
      <dgm:spPr/>
      <dgm:t>
        <a:bodyPr/>
        <a:lstStyle/>
        <a:p>
          <a:endParaRPr lang="en-US"/>
        </a:p>
      </dgm:t>
    </dgm:pt>
    <dgm:pt modelId="{03383E46-3E2B-4D4D-93C9-D4F332F814DB}" type="pres">
      <dgm:prSet presAssocID="{00C9F846-D067-4C8E-A006-F6247D3C3915}" presName="sibTrans" presStyleLbl="node1" presStyleIdx="4" presStyleCnt="6"/>
      <dgm:spPr/>
      <dgm:t>
        <a:bodyPr/>
        <a:lstStyle/>
        <a:p>
          <a:endParaRPr lang="en-US"/>
        </a:p>
      </dgm:t>
    </dgm:pt>
    <dgm:pt modelId="{D47B82BA-EBCB-4877-9508-AA104FA86553}" type="pres">
      <dgm:prSet presAssocID="{72CAB14B-C3CA-4729-8118-A5C68AC6F83B}" presName="dummy" presStyleCnt="0"/>
      <dgm:spPr/>
    </dgm:pt>
    <dgm:pt modelId="{863E34F8-E151-40E2-BBD0-999818D6EC2C}" type="pres">
      <dgm:prSet presAssocID="{72CAB14B-C3CA-4729-8118-A5C68AC6F83B}" presName="node" presStyleLbl="revTx" presStyleIdx="5" presStyleCnt="6" custScaleX="128036" custRadScaleRad="106313" custRadScaleInc="-12089">
        <dgm:presLayoutVars>
          <dgm:bulletEnabled val="1"/>
        </dgm:presLayoutVars>
      </dgm:prSet>
      <dgm:spPr/>
      <dgm:t>
        <a:bodyPr/>
        <a:lstStyle/>
        <a:p>
          <a:endParaRPr lang="en-US"/>
        </a:p>
      </dgm:t>
    </dgm:pt>
    <dgm:pt modelId="{C0460534-42FC-4BE4-936C-6DFEDE2207C2}" type="pres">
      <dgm:prSet presAssocID="{E05DA083-A0AB-4A82-8BAF-8A4EF4B1C4F1}" presName="sibTrans" presStyleLbl="node1" presStyleIdx="5" presStyleCnt="6" custLinFactNeighborX="1929" custLinFactNeighborY="-95"/>
      <dgm:spPr/>
      <dgm:t>
        <a:bodyPr/>
        <a:lstStyle/>
        <a:p>
          <a:endParaRPr lang="en-US"/>
        </a:p>
      </dgm:t>
    </dgm:pt>
  </dgm:ptLst>
  <dgm:cxnLst>
    <dgm:cxn modelId="{80AFFAB4-FA5D-465C-B16C-7DCC6E8688B3}" type="presOf" srcId="{B50A2985-11A7-4982-B423-644E5B95FF57}" destId="{F5B41440-40D6-4EF1-886B-56FF41E61808}" srcOrd="0" destOrd="0" presId="urn:microsoft.com/office/officeart/2005/8/layout/cycle1"/>
    <dgm:cxn modelId="{871CA203-B1E4-4060-AE41-A93F882E63FD}" srcId="{28E48FC6-C0AA-4C59-8901-138DEEF2066A}" destId="{F7106B77-A4DF-4E43-A83C-71F4314AAE90}" srcOrd="2" destOrd="0" parTransId="{884B34B4-A9C4-4E90-B825-D7B17268FB0F}" sibTransId="{B50A2985-11A7-4982-B423-644E5B95FF57}"/>
    <dgm:cxn modelId="{833AF8C5-3BFD-4BF3-BD5C-08408C3ABE09}" type="presOf" srcId="{1EBBCD61-AD8F-417F-A274-48930829118B}" destId="{AE6D0E24-AAD7-45B5-8DDB-75887C31C9D3}" srcOrd="0" destOrd="0" presId="urn:microsoft.com/office/officeart/2005/8/layout/cycle1"/>
    <dgm:cxn modelId="{23DE02AE-0EDF-4058-8A65-9489E219E797}" srcId="{28E48FC6-C0AA-4C59-8901-138DEEF2066A}" destId="{1EBBCD61-AD8F-417F-A274-48930829118B}" srcOrd="4" destOrd="0" parTransId="{23986BBC-4A81-4527-A631-20D099732C4E}" sibTransId="{00C9F846-D067-4C8E-A006-F6247D3C3915}"/>
    <dgm:cxn modelId="{62998F53-431F-4CB2-BC1A-6E961FED45A1}" type="presOf" srcId="{28E48FC6-C0AA-4C59-8901-138DEEF2066A}" destId="{37532FD8-8F04-44D1-81A1-FAF3B9088B0F}" srcOrd="0" destOrd="0" presId="urn:microsoft.com/office/officeart/2005/8/layout/cycle1"/>
    <dgm:cxn modelId="{C5A0DE6B-7DA8-4232-A3A3-2C2D0B3BAEC5}" type="presOf" srcId="{EE517B0A-1005-46B5-A752-739E8E40E33C}" destId="{5B019619-D417-4D59-95ED-EB2ECDF7A69C}" srcOrd="0" destOrd="0" presId="urn:microsoft.com/office/officeart/2005/8/layout/cycle1"/>
    <dgm:cxn modelId="{87FEE066-CEC5-4B27-AA97-7CF8B44BDC58}" srcId="{28E48FC6-C0AA-4C59-8901-138DEEF2066A}" destId="{72CAB14B-C3CA-4729-8118-A5C68AC6F83B}" srcOrd="5" destOrd="0" parTransId="{4F1568C3-7479-4454-AEF4-014A97130F8D}" sibTransId="{E05DA083-A0AB-4A82-8BAF-8A4EF4B1C4F1}"/>
    <dgm:cxn modelId="{8A8A6252-46CA-453F-958C-6A1479870777}" type="presOf" srcId="{B4B42C92-635B-4A8C-A492-B28D7C291324}" destId="{0CDC9F47-426C-42AE-8C8D-8598E08CAF51}" srcOrd="0" destOrd="0" presId="urn:microsoft.com/office/officeart/2005/8/layout/cycle1"/>
    <dgm:cxn modelId="{B1B7AF6E-444F-4FCB-A14E-403778CAA0AE}" type="presOf" srcId="{F7106B77-A4DF-4E43-A83C-71F4314AAE90}" destId="{9B3D9317-9E78-4D72-9F3A-79410679BB8A}" srcOrd="0" destOrd="0" presId="urn:microsoft.com/office/officeart/2005/8/layout/cycle1"/>
    <dgm:cxn modelId="{5463DF91-1776-4E63-9655-6C59E94EBFC0}" type="presOf" srcId="{72CAB14B-C3CA-4729-8118-A5C68AC6F83B}" destId="{863E34F8-E151-40E2-BBD0-999818D6EC2C}" srcOrd="0" destOrd="0" presId="urn:microsoft.com/office/officeart/2005/8/layout/cycle1"/>
    <dgm:cxn modelId="{4A38EBAF-1CE1-40EC-94F3-38DF9F014890}" type="presOf" srcId="{71E08AEE-7A93-4F16-8CC1-AF34E1C17AC1}" destId="{09807A96-79A2-40D7-BE28-28B306606770}" srcOrd="0" destOrd="0" presId="urn:microsoft.com/office/officeart/2005/8/layout/cycle1"/>
    <dgm:cxn modelId="{3FC4A246-A461-4903-9F29-3F308CD76C0A}" type="presOf" srcId="{00C9F846-D067-4C8E-A006-F6247D3C3915}" destId="{03383E46-3E2B-4D4D-93C9-D4F332F814DB}" srcOrd="0" destOrd="0" presId="urn:microsoft.com/office/officeart/2005/8/layout/cycle1"/>
    <dgm:cxn modelId="{8DC2DE60-7C6D-4990-B514-15BA0ED4FECF}" type="presOf" srcId="{10A7CF4B-7ECC-42F5-9556-9D6AA84FB352}" destId="{0177FDB3-46FA-45C1-865D-4E5E355D0B54}" srcOrd="0" destOrd="0" presId="urn:microsoft.com/office/officeart/2005/8/layout/cycle1"/>
    <dgm:cxn modelId="{B28523DF-B9D8-4F0C-9C52-6B077E0A8BD9}" srcId="{28E48FC6-C0AA-4C59-8901-138DEEF2066A}" destId="{964DEC28-8E3D-42D2-AC3E-6482863D91D7}" srcOrd="3" destOrd="0" parTransId="{355F0230-2EA5-4A27-8183-BBDC53A4FB52}" sibTransId="{EE517B0A-1005-46B5-A752-739E8E40E33C}"/>
    <dgm:cxn modelId="{CD332A32-8519-46C9-AFBA-9FE14CD58CDC}" srcId="{28E48FC6-C0AA-4C59-8901-138DEEF2066A}" destId="{10A7CF4B-7ECC-42F5-9556-9D6AA84FB352}" srcOrd="0" destOrd="0" parTransId="{080DA9CF-5B87-497A-A764-18F194CCA1FA}" sibTransId="{B4B42C92-635B-4A8C-A492-B28D7C291324}"/>
    <dgm:cxn modelId="{84F9968B-988D-4FC4-9A5A-F58CB179E5C4}" type="presOf" srcId="{964DEC28-8E3D-42D2-AC3E-6482863D91D7}" destId="{4483F2BC-3734-408C-9DEE-484961C3315F}" srcOrd="0" destOrd="0" presId="urn:microsoft.com/office/officeart/2005/8/layout/cycle1"/>
    <dgm:cxn modelId="{57B51EF2-9D36-4D1B-9761-30F8BEA58721}" type="presOf" srcId="{69FA5DDE-DE8B-4113-A914-F89A21D864EB}" destId="{3AB275FC-441A-426B-A618-BDE61210CD4E}" srcOrd="0" destOrd="0" presId="urn:microsoft.com/office/officeart/2005/8/layout/cycle1"/>
    <dgm:cxn modelId="{D0FB43E8-32FA-4CDD-B0D1-495696CBDCD6}" type="presOf" srcId="{E05DA083-A0AB-4A82-8BAF-8A4EF4B1C4F1}" destId="{C0460534-42FC-4BE4-936C-6DFEDE2207C2}" srcOrd="0" destOrd="0" presId="urn:microsoft.com/office/officeart/2005/8/layout/cycle1"/>
    <dgm:cxn modelId="{81FC6259-9E22-4A48-BE72-A13EC630D4CA}" srcId="{28E48FC6-C0AA-4C59-8901-138DEEF2066A}" destId="{71E08AEE-7A93-4F16-8CC1-AF34E1C17AC1}" srcOrd="1" destOrd="0" parTransId="{DC9BB290-0482-47A9-B41E-7295CC76C881}" sibTransId="{69FA5DDE-DE8B-4113-A914-F89A21D864EB}"/>
    <dgm:cxn modelId="{6F94E67D-1DC5-44B6-938F-C113B6A765E3}" type="presParOf" srcId="{37532FD8-8F04-44D1-81A1-FAF3B9088B0F}" destId="{7705D3CC-4175-45DC-9387-9D7E73279B20}" srcOrd="0" destOrd="0" presId="urn:microsoft.com/office/officeart/2005/8/layout/cycle1"/>
    <dgm:cxn modelId="{0D3FB703-B739-467C-A94E-3BD3D7AF73DA}" type="presParOf" srcId="{37532FD8-8F04-44D1-81A1-FAF3B9088B0F}" destId="{0177FDB3-46FA-45C1-865D-4E5E355D0B54}" srcOrd="1" destOrd="0" presId="urn:microsoft.com/office/officeart/2005/8/layout/cycle1"/>
    <dgm:cxn modelId="{92774BCC-9700-4F67-9183-F0CCA6E292F7}" type="presParOf" srcId="{37532FD8-8F04-44D1-81A1-FAF3B9088B0F}" destId="{0CDC9F47-426C-42AE-8C8D-8598E08CAF51}" srcOrd="2" destOrd="0" presId="urn:microsoft.com/office/officeart/2005/8/layout/cycle1"/>
    <dgm:cxn modelId="{D6213131-4B2F-42FF-9E8A-B1D7037FC665}" type="presParOf" srcId="{37532FD8-8F04-44D1-81A1-FAF3B9088B0F}" destId="{22A6553B-35AE-454A-8FAC-DAC2D44FD930}" srcOrd="3" destOrd="0" presId="urn:microsoft.com/office/officeart/2005/8/layout/cycle1"/>
    <dgm:cxn modelId="{C90D50DD-276A-41EC-B044-4348DEBF8278}" type="presParOf" srcId="{37532FD8-8F04-44D1-81A1-FAF3B9088B0F}" destId="{09807A96-79A2-40D7-BE28-28B306606770}" srcOrd="4" destOrd="0" presId="urn:microsoft.com/office/officeart/2005/8/layout/cycle1"/>
    <dgm:cxn modelId="{4AA3C965-D99F-4CE1-85FA-FFE90A048F24}" type="presParOf" srcId="{37532FD8-8F04-44D1-81A1-FAF3B9088B0F}" destId="{3AB275FC-441A-426B-A618-BDE61210CD4E}" srcOrd="5" destOrd="0" presId="urn:microsoft.com/office/officeart/2005/8/layout/cycle1"/>
    <dgm:cxn modelId="{C2322D17-257C-4406-8E23-0C16CBC25746}" type="presParOf" srcId="{37532FD8-8F04-44D1-81A1-FAF3B9088B0F}" destId="{10F8F0F9-268F-4406-931E-15CAFD8EBCD4}" srcOrd="6" destOrd="0" presId="urn:microsoft.com/office/officeart/2005/8/layout/cycle1"/>
    <dgm:cxn modelId="{FB442365-6A30-45B6-ABF0-C219808D4F44}" type="presParOf" srcId="{37532FD8-8F04-44D1-81A1-FAF3B9088B0F}" destId="{9B3D9317-9E78-4D72-9F3A-79410679BB8A}" srcOrd="7" destOrd="0" presId="urn:microsoft.com/office/officeart/2005/8/layout/cycle1"/>
    <dgm:cxn modelId="{43D4AA8B-6110-410D-8F7B-549E83F25835}" type="presParOf" srcId="{37532FD8-8F04-44D1-81A1-FAF3B9088B0F}" destId="{F5B41440-40D6-4EF1-886B-56FF41E61808}" srcOrd="8" destOrd="0" presId="urn:microsoft.com/office/officeart/2005/8/layout/cycle1"/>
    <dgm:cxn modelId="{CE2DAFBB-D492-48CD-865E-EEBA71FCA737}" type="presParOf" srcId="{37532FD8-8F04-44D1-81A1-FAF3B9088B0F}" destId="{285D4F15-939A-4351-801A-A6B979E34B0A}" srcOrd="9" destOrd="0" presId="urn:microsoft.com/office/officeart/2005/8/layout/cycle1"/>
    <dgm:cxn modelId="{B6A0340E-BCDD-445A-8403-3D4C2F250AE4}" type="presParOf" srcId="{37532FD8-8F04-44D1-81A1-FAF3B9088B0F}" destId="{4483F2BC-3734-408C-9DEE-484961C3315F}" srcOrd="10" destOrd="0" presId="urn:microsoft.com/office/officeart/2005/8/layout/cycle1"/>
    <dgm:cxn modelId="{37BD6895-1F16-468D-A6D5-AE00BF3FF542}" type="presParOf" srcId="{37532FD8-8F04-44D1-81A1-FAF3B9088B0F}" destId="{5B019619-D417-4D59-95ED-EB2ECDF7A69C}" srcOrd="11" destOrd="0" presId="urn:microsoft.com/office/officeart/2005/8/layout/cycle1"/>
    <dgm:cxn modelId="{A1FCC55F-F600-4D9B-9B3E-A78AF96E5625}" type="presParOf" srcId="{37532FD8-8F04-44D1-81A1-FAF3B9088B0F}" destId="{379D0185-054D-423C-93B0-CDCEF340D3ED}" srcOrd="12" destOrd="0" presId="urn:microsoft.com/office/officeart/2005/8/layout/cycle1"/>
    <dgm:cxn modelId="{9F8133E4-CB60-46EC-AC90-2F6884019036}" type="presParOf" srcId="{37532FD8-8F04-44D1-81A1-FAF3B9088B0F}" destId="{AE6D0E24-AAD7-45B5-8DDB-75887C31C9D3}" srcOrd="13" destOrd="0" presId="urn:microsoft.com/office/officeart/2005/8/layout/cycle1"/>
    <dgm:cxn modelId="{E807FE17-F496-4356-A8BB-C574E90E903F}" type="presParOf" srcId="{37532FD8-8F04-44D1-81A1-FAF3B9088B0F}" destId="{03383E46-3E2B-4D4D-93C9-D4F332F814DB}" srcOrd="14" destOrd="0" presId="urn:microsoft.com/office/officeart/2005/8/layout/cycle1"/>
    <dgm:cxn modelId="{B25B4AEA-5A77-4D25-A3D4-61CB6C445CD5}" type="presParOf" srcId="{37532FD8-8F04-44D1-81A1-FAF3B9088B0F}" destId="{D47B82BA-EBCB-4877-9508-AA104FA86553}" srcOrd="15" destOrd="0" presId="urn:microsoft.com/office/officeart/2005/8/layout/cycle1"/>
    <dgm:cxn modelId="{009137F9-7B67-4E5E-8B27-A4E5C87C20E7}" type="presParOf" srcId="{37532FD8-8F04-44D1-81A1-FAF3B9088B0F}" destId="{863E34F8-E151-40E2-BBD0-999818D6EC2C}" srcOrd="16" destOrd="0" presId="urn:microsoft.com/office/officeart/2005/8/layout/cycle1"/>
    <dgm:cxn modelId="{7F7C2A9B-6409-49E5-8FDD-3E575EF5B00B}" type="presParOf" srcId="{37532FD8-8F04-44D1-81A1-FAF3B9088B0F}" destId="{C0460534-42FC-4BE4-936C-6DFEDE2207C2}"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E48FC6-C0AA-4C59-8901-138DEEF2066A}"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0A7CF4B-7ECC-42F5-9556-9D6AA84FB352}">
      <dgm:prSet phldrT="[Text]" custT="1"/>
      <dgm:spPr/>
      <dgm:t>
        <a:bodyPr/>
        <a:lstStyle/>
        <a:p>
          <a:pPr algn="r">
            <a:lnSpc>
              <a:spcPct val="100000"/>
            </a:lnSpc>
            <a:spcAft>
              <a:spcPts val="0"/>
            </a:spcAft>
          </a:pPr>
          <a:r>
            <a:rPr lang="en-US" sz="2400" b="0" i="0" dirty="0" smtClean="0">
              <a:solidFill>
                <a:srgbClr val="002060"/>
              </a:solidFill>
              <a:latin typeface="Tw Cen MT" panose="020B0602020104020603" pitchFamily="34" charset="0"/>
            </a:rPr>
            <a:t>Evaluation </a:t>
          </a:r>
          <a:endParaRPr lang="en-US" sz="2400" b="0" i="0" dirty="0">
            <a:solidFill>
              <a:srgbClr val="002060"/>
            </a:solidFill>
            <a:latin typeface="Tw Cen MT" panose="020B0602020104020603" pitchFamily="34" charset="0"/>
          </a:endParaRPr>
        </a:p>
      </dgm:t>
    </dgm:pt>
    <dgm:pt modelId="{080DA9CF-5B87-497A-A764-18F194CCA1FA}" type="parTrans" cxnId="{CD332A32-8519-46C9-AFBA-9FE14CD58CDC}">
      <dgm:prSet/>
      <dgm:spPr/>
      <dgm:t>
        <a:bodyPr/>
        <a:lstStyle/>
        <a:p>
          <a:endParaRPr lang="en-US"/>
        </a:p>
      </dgm:t>
    </dgm:pt>
    <dgm:pt modelId="{B4B42C92-635B-4A8C-A492-B28D7C291324}" type="sibTrans" cxnId="{CD332A32-8519-46C9-AFBA-9FE14CD58CDC}">
      <dgm:prSet/>
      <dgm:spPr/>
      <dgm:t>
        <a:bodyPr/>
        <a:lstStyle/>
        <a:p>
          <a:endParaRPr lang="en-US"/>
        </a:p>
      </dgm:t>
    </dgm:pt>
    <dgm:pt modelId="{71E08AEE-7A93-4F16-8CC1-AF34E1C17AC1}">
      <dgm:prSet phldrT="[Text]" custT="1"/>
      <dgm:spPr/>
      <dgm:t>
        <a:bodyPr/>
        <a:lstStyle/>
        <a:p>
          <a:r>
            <a:rPr lang="en-US" sz="2400" dirty="0" smtClean="0">
              <a:solidFill>
                <a:srgbClr val="002060"/>
              </a:solidFill>
              <a:latin typeface="Tw Cen MT" panose="020B0602020104020603" pitchFamily="34" charset="0"/>
            </a:rPr>
            <a:t>Eligibility</a:t>
          </a:r>
          <a:endParaRPr lang="en-US" sz="2400" dirty="0">
            <a:solidFill>
              <a:srgbClr val="002060"/>
            </a:solidFill>
            <a:latin typeface="Tw Cen MT" panose="020B0602020104020603" pitchFamily="34" charset="0"/>
          </a:endParaRPr>
        </a:p>
      </dgm:t>
    </dgm:pt>
    <dgm:pt modelId="{DC9BB290-0482-47A9-B41E-7295CC76C881}" type="parTrans" cxnId="{81FC6259-9E22-4A48-BE72-A13EC630D4CA}">
      <dgm:prSet/>
      <dgm:spPr/>
      <dgm:t>
        <a:bodyPr/>
        <a:lstStyle/>
        <a:p>
          <a:endParaRPr lang="en-US"/>
        </a:p>
      </dgm:t>
    </dgm:pt>
    <dgm:pt modelId="{69FA5DDE-DE8B-4113-A914-F89A21D864EB}" type="sibTrans" cxnId="{81FC6259-9E22-4A48-BE72-A13EC630D4CA}">
      <dgm:prSet/>
      <dgm:spPr/>
      <dgm:t>
        <a:bodyPr/>
        <a:lstStyle/>
        <a:p>
          <a:endParaRPr lang="en-US"/>
        </a:p>
      </dgm:t>
    </dgm:pt>
    <dgm:pt modelId="{F7106B77-A4DF-4E43-A83C-71F4314AAE90}">
      <dgm:prSet phldrT="[Text]" custT="1"/>
      <dgm:spPr/>
      <dgm:t>
        <a:bodyPr/>
        <a:lstStyle/>
        <a:p>
          <a:r>
            <a:rPr lang="en-US" sz="2400" b="0" i="0" dirty="0" smtClean="0">
              <a:solidFill>
                <a:srgbClr val="002060"/>
              </a:solidFill>
              <a:latin typeface="Tw Cen MT" panose="020B0602020104020603" pitchFamily="34" charset="0"/>
            </a:rPr>
            <a:t>IEP</a:t>
          </a:r>
          <a:endParaRPr lang="en-US" sz="2400" b="0" i="0" dirty="0">
            <a:solidFill>
              <a:srgbClr val="002060"/>
            </a:solidFill>
            <a:latin typeface="Tw Cen MT" panose="020B0602020104020603" pitchFamily="34" charset="0"/>
          </a:endParaRPr>
        </a:p>
      </dgm:t>
    </dgm:pt>
    <dgm:pt modelId="{884B34B4-A9C4-4E90-B825-D7B17268FB0F}" type="parTrans" cxnId="{871CA203-B1E4-4060-AE41-A93F882E63FD}">
      <dgm:prSet/>
      <dgm:spPr/>
      <dgm:t>
        <a:bodyPr/>
        <a:lstStyle/>
        <a:p>
          <a:endParaRPr lang="en-US"/>
        </a:p>
      </dgm:t>
    </dgm:pt>
    <dgm:pt modelId="{B50A2985-11A7-4982-B423-644E5B95FF57}" type="sibTrans" cxnId="{871CA203-B1E4-4060-AE41-A93F882E63FD}">
      <dgm:prSet/>
      <dgm:spPr/>
      <dgm:t>
        <a:bodyPr/>
        <a:lstStyle/>
        <a:p>
          <a:endParaRPr lang="en-US"/>
        </a:p>
      </dgm:t>
    </dgm:pt>
    <dgm:pt modelId="{964DEC28-8E3D-42D2-AC3E-6482863D91D7}">
      <dgm:prSet phldrT="[Text]" custT="1"/>
      <dgm:spPr/>
      <dgm:t>
        <a:bodyPr/>
        <a:lstStyle/>
        <a:p>
          <a:r>
            <a:rPr lang="en-US" sz="2400" b="1" i="1" dirty="0" smtClean="0">
              <a:solidFill>
                <a:schemeClr val="accent3"/>
              </a:solidFill>
              <a:latin typeface="Tw Cen MT" panose="020B0602020104020603" pitchFamily="34" charset="0"/>
            </a:rPr>
            <a:t>Instruction &amp; Monitoring</a:t>
          </a:r>
          <a:endParaRPr lang="en-US" sz="2400" b="1" i="1" dirty="0">
            <a:solidFill>
              <a:schemeClr val="accent3"/>
            </a:solidFill>
            <a:latin typeface="Tw Cen MT" panose="020B0602020104020603" pitchFamily="34" charset="0"/>
          </a:endParaRPr>
        </a:p>
      </dgm:t>
    </dgm:pt>
    <dgm:pt modelId="{355F0230-2EA5-4A27-8183-BBDC53A4FB52}" type="parTrans" cxnId="{B28523DF-B9D8-4F0C-9C52-6B077E0A8BD9}">
      <dgm:prSet/>
      <dgm:spPr/>
      <dgm:t>
        <a:bodyPr/>
        <a:lstStyle/>
        <a:p>
          <a:endParaRPr lang="en-US"/>
        </a:p>
      </dgm:t>
    </dgm:pt>
    <dgm:pt modelId="{EE517B0A-1005-46B5-A752-739E8E40E33C}" type="sibTrans" cxnId="{B28523DF-B9D8-4F0C-9C52-6B077E0A8BD9}">
      <dgm:prSet/>
      <dgm:spPr/>
      <dgm:t>
        <a:bodyPr/>
        <a:lstStyle/>
        <a:p>
          <a:endParaRPr lang="en-US"/>
        </a:p>
      </dgm:t>
    </dgm:pt>
    <dgm:pt modelId="{1EBBCD61-AD8F-417F-A274-48930829118B}">
      <dgm:prSet phldrT="[Text]" custT="1"/>
      <dgm:spPr/>
      <dgm:t>
        <a:bodyPr/>
        <a:lstStyle/>
        <a:p>
          <a:r>
            <a:rPr lang="en-US" sz="2400" dirty="0" smtClean="0">
              <a:solidFill>
                <a:srgbClr val="002060"/>
              </a:solidFill>
              <a:latin typeface="Tw Cen MT" panose="020B0602020104020603" pitchFamily="34" charset="0"/>
            </a:rPr>
            <a:t>Annual Review</a:t>
          </a:r>
          <a:endParaRPr lang="en-US" sz="2400" dirty="0">
            <a:solidFill>
              <a:srgbClr val="002060"/>
            </a:solidFill>
            <a:latin typeface="Tw Cen MT" panose="020B0602020104020603" pitchFamily="34" charset="0"/>
          </a:endParaRPr>
        </a:p>
      </dgm:t>
    </dgm:pt>
    <dgm:pt modelId="{23986BBC-4A81-4527-A631-20D099732C4E}" type="parTrans" cxnId="{23DE02AE-0EDF-4058-8A65-9489E219E797}">
      <dgm:prSet/>
      <dgm:spPr/>
      <dgm:t>
        <a:bodyPr/>
        <a:lstStyle/>
        <a:p>
          <a:endParaRPr lang="en-US"/>
        </a:p>
      </dgm:t>
    </dgm:pt>
    <dgm:pt modelId="{00C9F846-D067-4C8E-A006-F6247D3C3915}" type="sibTrans" cxnId="{23DE02AE-0EDF-4058-8A65-9489E219E797}">
      <dgm:prSet/>
      <dgm:spPr/>
      <dgm:t>
        <a:bodyPr/>
        <a:lstStyle/>
        <a:p>
          <a:endParaRPr lang="en-US"/>
        </a:p>
      </dgm:t>
    </dgm:pt>
    <dgm:pt modelId="{72CAB14B-C3CA-4729-8118-A5C68AC6F83B}">
      <dgm:prSet phldrT="[Text]" custT="1"/>
      <dgm:spPr/>
      <dgm:t>
        <a:bodyPr/>
        <a:lstStyle/>
        <a:p>
          <a:r>
            <a:rPr lang="en-US" sz="2400" b="0" i="0" dirty="0" smtClean="0">
              <a:solidFill>
                <a:srgbClr val="002060"/>
              </a:solidFill>
              <a:latin typeface="Tw Cen MT" panose="020B0602020104020603" pitchFamily="34" charset="0"/>
            </a:rPr>
            <a:t>Referral</a:t>
          </a:r>
          <a:endParaRPr lang="en-US" sz="2400" b="0" i="0" dirty="0">
            <a:solidFill>
              <a:srgbClr val="002060"/>
            </a:solidFill>
            <a:latin typeface="Tw Cen MT" panose="020B0602020104020603" pitchFamily="34" charset="0"/>
          </a:endParaRPr>
        </a:p>
      </dgm:t>
    </dgm:pt>
    <dgm:pt modelId="{4F1568C3-7479-4454-AEF4-014A97130F8D}" type="parTrans" cxnId="{87FEE066-CEC5-4B27-AA97-7CF8B44BDC58}">
      <dgm:prSet/>
      <dgm:spPr/>
      <dgm:t>
        <a:bodyPr/>
        <a:lstStyle/>
        <a:p>
          <a:endParaRPr lang="en-US"/>
        </a:p>
      </dgm:t>
    </dgm:pt>
    <dgm:pt modelId="{E05DA083-A0AB-4A82-8BAF-8A4EF4B1C4F1}" type="sibTrans" cxnId="{87FEE066-CEC5-4B27-AA97-7CF8B44BDC58}">
      <dgm:prSet/>
      <dgm:spPr/>
      <dgm:t>
        <a:bodyPr/>
        <a:lstStyle/>
        <a:p>
          <a:endParaRPr lang="en-US"/>
        </a:p>
      </dgm:t>
    </dgm:pt>
    <dgm:pt modelId="{37532FD8-8F04-44D1-81A1-FAF3B9088B0F}" type="pres">
      <dgm:prSet presAssocID="{28E48FC6-C0AA-4C59-8901-138DEEF2066A}" presName="cycle" presStyleCnt="0">
        <dgm:presLayoutVars>
          <dgm:dir/>
          <dgm:resizeHandles val="exact"/>
        </dgm:presLayoutVars>
      </dgm:prSet>
      <dgm:spPr/>
      <dgm:t>
        <a:bodyPr/>
        <a:lstStyle/>
        <a:p>
          <a:endParaRPr lang="en-US"/>
        </a:p>
      </dgm:t>
    </dgm:pt>
    <dgm:pt modelId="{7705D3CC-4175-45DC-9387-9D7E73279B20}" type="pres">
      <dgm:prSet presAssocID="{10A7CF4B-7ECC-42F5-9556-9D6AA84FB352}" presName="dummy" presStyleCnt="0"/>
      <dgm:spPr/>
    </dgm:pt>
    <dgm:pt modelId="{0177FDB3-46FA-45C1-865D-4E5E355D0B54}" type="pres">
      <dgm:prSet presAssocID="{10A7CF4B-7ECC-42F5-9556-9D6AA84FB352}" presName="node" presStyleLbl="revTx" presStyleIdx="0" presStyleCnt="6" custScaleX="151398" custScaleY="87290" custRadScaleRad="102399" custRadScaleInc="54797">
        <dgm:presLayoutVars>
          <dgm:bulletEnabled val="1"/>
        </dgm:presLayoutVars>
      </dgm:prSet>
      <dgm:spPr/>
      <dgm:t>
        <a:bodyPr/>
        <a:lstStyle/>
        <a:p>
          <a:endParaRPr lang="en-US"/>
        </a:p>
      </dgm:t>
    </dgm:pt>
    <dgm:pt modelId="{0CDC9F47-426C-42AE-8C8D-8598E08CAF51}" type="pres">
      <dgm:prSet presAssocID="{B4B42C92-635B-4A8C-A492-B28D7C291324}" presName="sibTrans" presStyleLbl="node1" presStyleIdx="0" presStyleCnt="6"/>
      <dgm:spPr/>
      <dgm:t>
        <a:bodyPr/>
        <a:lstStyle/>
        <a:p>
          <a:endParaRPr lang="en-US"/>
        </a:p>
      </dgm:t>
    </dgm:pt>
    <dgm:pt modelId="{22A6553B-35AE-454A-8FAC-DAC2D44FD930}" type="pres">
      <dgm:prSet presAssocID="{71E08AEE-7A93-4F16-8CC1-AF34E1C17AC1}" presName="dummy" presStyleCnt="0"/>
      <dgm:spPr/>
    </dgm:pt>
    <dgm:pt modelId="{09807A96-79A2-40D7-BE28-28B306606770}" type="pres">
      <dgm:prSet presAssocID="{71E08AEE-7A93-4F16-8CC1-AF34E1C17AC1}" presName="node" presStyleLbl="revTx" presStyleIdx="1" presStyleCnt="6" custScaleX="146722">
        <dgm:presLayoutVars>
          <dgm:bulletEnabled val="1"/>
        </dgm:presLayoutVars>
      </dgm:prSet>
      <dgm:spPr/>
      <dgm:t>
        <a:bodyPr/>
        <a:lstStyle/>
        <a:p>
          <a:endParaRPr lang="en-US"/>
        </a:p>
      </dgm:t>
    </dgm:pt>
    <dgm:pt modelId="{3AB275FC-441A-426B-A618-BDE61210CD4E}" type="pres">
      <dgm:prSet presAssocID="{69FA5DDE-DE8B-4113-A914-F89A21D864EB}" presName="sibTrans" presStyleLbl="node1" presStyleIdx="1" presStyleCnt="6"/>
      <dgm:spPr/>
      <dgm:t>
        <a:bodyPr/>
        <a:lstStyle/>
        <a:p>
          <a:endParaRPr lang="en-US"/>
        </a:p>
      </dgm:t>
    </dgm:pt>
    <dgm:pt modelId="{10F8F0F9-268F-4406-931E-15CAFD8EBCD4}" type="pres">
      <dgm:prSet presAssocID="{F7106B77-A4DF-4E43-A83C-71F4314AAE90}" presName="dummy" presStyleCnt="0"/>
      <dgm:spPr/>
    </dgm:pt>
    <dgm:pt modelId="{9B3D9317-9E78-4D72-9F3A-79410679BB8A}" type="pres">
      <dgm:prSet presAssocID="{F7106B77-A4DF-4E43-A83C-71F4314AAE90}" presName="node" presStyleLbl="revTx" presStyleIdx="2" presStyleCnt="6" custRadScaleRad="104772" custRadScaleInc="-21715">
        <dgm:presLayoutVars>
          <dgm:bulletEnabled val="1"/>
        </dgm:presLayoutVars>
      </dgm:prSet>
      <dgm:spPr/>
      <dgm:t>
        <a:bodyPr/>
        <a:lstStyle/>
        <a:p>
          <a:endParaRPr lang="en-US"/>
        </a:p>
      </dgm:t>
    </dgm:pt>
    <dgm:pt modelId="{F5B41440-40D6-4EF1-886B-56FF41E61808}" type="pres">
      <dgm:prSet presAssocID="{B50A2985-11A7-4982-B423-644E5B95FF57}" presName="sibTrans" presStyleLbl="node1" presStyleIdx="2" presStyleCnt="6"/>
      <dgm:spPr/>
      <dgm:t>
        <a:bodyPr/>
        <a:lstStyle/>
        <a:p>
          <a:endParaRPr lang="en-US"/>
        </a:p>
      </dgm:t>
    </dgm:pt>
    <dgm:pt modelId="{285D4F15-939A-4351-801A-A6B979E34B0A}" type="pres">
      <dgm:prSet presAssocID="{964DEC28-8E3D-42D2-AC3E-6482863D91D7}" presName="dummy" presStyleCnt="0"/>
      <dgm:spPr/>
    </dgm:pt>
    <dgm:pt modelId="{4483F2BC-3734-408C-9DEE-484961C3315F}" type="pres">
      <dgm:prSet presAssocID="{964DEC28-8E3D-42D2-AC3E-6482863D91D7}" presName="node" presStyleLbl="revTx" presStyleIdx="3" presStyleCnt="6" custScaleX="229699">
        <dgm:presLayoutVars>
          <dgm:bulletEnabled val="1"/>
        </dgm:presLayoutVars>
      </dgm:prSet>
      <dgm:spPr/>
      <dgm:t>
        <a:bodyPr/>
        <a:lstStyle/>
        <a:p>
          <a:endParaRPr lang="en-US"/>
        </a:p>
      </dgm:t>
    </dgm:pt>
    <dgm:pt modelId="{5B019619-D417-4D59-95ED-EB2ECDF7A69C}" type="pres">
      <dgm:prSet presAssocID="{EE517B0A-1005-46B5-A752-739E8E40E33C}" presName="sibTrans" presStyleLbl="node1" presStyleIdx="3" presStyleCnt="6"/>
      <dgm:spPr/>
      <dgm:t>
        <a:bodyPr/>
        <a:lstStyle/>
        <a:p>
          <a:endParaRPr lang="en-US"/>
        </a:p>
      </dgm:t>
    </dgm:pt>
    <dgm:pt modelId="{379D0185-054D-423C-93B0-CDCEF340D3ED}" type="pres">
      <dgm:prSet presAssocID="{1EBBCD61-AD8F-417F-A274-48930829118B}" presName="dummy" presStyleCnt="0"/>
      <dgm:spPr/>
    </dgm:pt>
    <dgm:pt modelId="{AE6D0E24-AAD7-45B5-8DDB-75887C31C9D3}" type="pres">
      <dgm:prSet presAssocID="{1EBBCD61-AD8F-417F-A274-48930829118B}" presName="node" presStyleLbl="revTx" presStyleIdx="4" presStyleCnt="6" custScaleX="133578">
        <dgm:presLayoutVars>
          <dgm:bulletEnabled val="1"/>
        </dgm:presLayoutVars>
      </dgm:prSet>
      <dgm:spPr/>
      <dgm:t>
        <a:bodyPr/>
        <a:lstStyle/>
        <a:p>
          <a:endParaRPr lang="en-US"/>
        </a:p>
      </dgm:t>
    </dgm:pt>
    <dgm:pt modelId="{03383E46-3E2B-4D4D-93C9-D4F332F814DB}" type="pres">
      <dgm:prSet presAssocID="{00C9F846-D067-4C8E-A006-F6247D3C3915}" presName="sibTrans" presStyleLbl="node1" presStyleIdx="4" presStyleCnt="6"/>
      <dgm:spPr/>
      <dgm:t>
        <a:bodyPr/>
        <a:lstStyle/>
        <a:p>
          <a:endParaRPr lang="en-US"/>
        </a:p>
      </dgm:t>
    </dgm:pt>
    <dgm:pt modelId="{D47B82BA-EBCB-4877-9508-AA104FA86553}" type="pres">
      <dgm:prSet presAssocID="{72CAB14B-C3CA-4729-8118-A5C68AC6F83B}" presName="dummy" presStyleCnt="0"/>
      <dgm:spPr/>
    </dgm:pt>
    <dgm:pt modelId="{863E34F8-E151-40E2-BBD0-999818D6EC2C}" type="pres">
      <dgm:prSet presAssocID="{72CAB14B-C3CA-4729-8118-A5C68AC6F83B}" presName="node" presStyleLbl="revTx" presStyleIdx="5" presStyleCnt="6" custScaleX="128036" custRadScaleRad="106313" custRadScaleInc="-12089">
        <dgm:presLayoutVars>
          <dgm:bulletEnabled val="1"/>
        </dgm:presLayoutVars>
      </dgm:prSet>
      <dgm:spPr/>
      <dgm:t>
        <a:bodyPr/>
        <a:lstStyle/>
        <a:p>
          <a:endParaRPr lang="en-US"/>
        </a:p>
      </dgm:t>
    </dgm:pt>
    <dgm:pt modelId="{C0460534-42FC-4BE4-936C-6DFEDE2207C2}" type="pres">
      <dgm:prSet presAssocID="{E05DA083-A0AB-4A82-8BAF-8A4EF4B1C4F1}" presName="sibTrans" presStyleLbl="node1" presStyleIdx="5" presStyleCnt="6" custLinFactNeighborX="1929" custLinFactNeighborY="-95"/>
      <dgm:spPr/>
      <dgm:t>
        <a:bodyPr/>
        <a:lstStyle/>
        <a:p>
          <a:endParaRPr lang="en-US"/>
        </a:p>
      </dgm:t>
    </dgm:pt>
  </dgm:ptLst>
  <dgm:cxnLst>
    <dgm:cxn modelId="{871CA203-B1E4-4060-AE41-A93F882E63FD}" srcId="{28E48FC6-C0AA-4C59-8901-138DEEF2066A}" destId="{F7106B77-A4DF-4E43-A83C-71F4314AAE90}" srcOrd="2" destOrd="0" parTransId="{884B34B4-A9C4-4E90-B825-D7B17268FB0F}" sibTransId="{B50A2985-11A7-4982-B423-644E5B95FF57}"/>
    <dgm:cxn modelId="{23DE02AE-0EDF-4058-8A65-9489E219E797}" srcId="{28E48FC6-C0AA-4C59-8901-138DEEF2066A}" destId="{1EBBCD61-AD8F-417F-A274-48930829118B}" srcOrd="4" destOrd="0" parTransId="{23986BBC-4A81-4527-A631-20D099732C4E}" sibTransId="{00C9F846-D067-4C8E-A006-F6247D3C3915}"/>
    <dgm:cxn modelId="{1471CAA7-5041-49FA-95F7-FF838B7615C7}" type="presOf" srcId="{B4B42C92-635B-4A8C-A492-B28D7C291324}" destId="{0CDC9F47-426C-42AE-8C8D-8598E08CAF51}" srcOrd="0" destOrd="0" presId="urn:microsoft.com/office/officeart/2005/8/layout/cycle1"/>
    <dgm:cxn modelId="{B305DD11-5B75-40B2-8410-BE9BECB74B3A}" type="presOf" srcId="{00C9F846-D067-4C8E-A006-F6247D3C3915}" destId="{03383E46-3E2B-4D4D-93C9-D4F332F814DB}" srcOrd="0" destOrd="0" presId="urn:microsoft.com/office/officeart/2005/8/layout/cycle1"/>
    <dgm:cxn modelId="{891E64F5-AE35-48E9-A110-0AB3623936E7}" type="presOf" srcId="{1EBBCD61-AD8F-417F-A274-48930829118B}" destId="{AE6D0E24-AAD7-45B5-8DDB-75887C31C9D3}" srcOrd="0" destOrd="0" presId="urn:microsoft.com/office/officeart/2005/8/layout/cycle1"/>
    <dgm:cxn modelId="{1FBB3D1A-6784-4A4D-BD89-ADBAB8A2B889}" type="presOf" srcId="{10A7CF4B-7ECC-42F5-9556-9D6AA84FB352}" destId="{0177FDB3-46FA-45C1-865D-4E5E355D0B54}" srcOrd="0" destOrd="0" presId="urn:microsoft.com/office/officeart/2005/8/layout/cycle1"/>
    <dgm:cxn modelId="{06CB0221-0920-4B1E-A59B-1FD219E41347}" type="presOf" srcId="{72CAB14B-C3CA-4729-8118-A5C68AC6F83B}" destId="{863E34F8-E151-40E2-BBD0-999818D6EC2C}" srcOrd="0" destOrd="0" presId="urn:microsoft.com/office/officeart/2005/8/layout/cycle1"/>
    <dgm:cxn modelId="{87FEE066-CEC5-4B27-AA97-7CF8B44BDC58}" srcId="{28E48FC6-C0AA-4C59-8901-138DEEF2066A}" destId="{72CAB14B-C3CA-4729-8118-A5C68AC6F83B}" srcOrd="5" destOrd="0" parTransId="{4F1568C3-7479-4454-AEF4-014A97130F8D}" sibTransId="{E05DA083-A0AB-4A82-8BAF-8A4EF4B1C4F1}"/>
    <dgm:cxn modelId="{C74A0D60-2C1E-47FC-8F41-174A4CC75C61}" type="presOf" srcId="{F7106B77-A4DF-4E43-A83C-71F4314AAE90}" destId="{9B3D9317-9E78-4D72-9F3A-79410679BB8A}" srcOrd="0" destOrd="0" presId="urn:microsoft.com/office/officeart/2005/8/layout/cycle1"/>
    <dgm:cxn modelId="{7E9DCAA2-7544-465E-9A21-F62527B33115}" type="presOf" srcId="{E05DA083-A0AB-4A82-8BAF-8A4EF4B1C4F1}" destId="{C0460534-42FC-4BE4-936C-6DFEDE2207C2}" srcOrd="0" destOrd="0" presId="urn:microsoft.com/office/officeart/2005/8/layout/cycle1"/>
    <dgm:cxn modelId="{6DABC836-E2AB-4B62-85D8-E9E4040ABBDF}" type="presOf" srcId="{964DEC28-8E3D-42D2-AC3E-6482863D91D7}" destId="{4483F2BC-3734-408C-9DEE-484961C3315F}" srcOrd="0" destOrd="0" presId="urn:microsoft.com/office/officeart/2005/8/layout/cycle1"/>
    <dgm:cxn modelId="{59E5C65B-88F0-4347-BCA2-D210F4E9BE6C}" type="presOf" srcId="{71E08AEE-7A93-4F16-8CC1-AF34E1C17AC1}" destId="{09807A96-79A2-40D7-BE28-28B306606770}" srcOrd="0" destOrd="0" presId="urn:microsoft.com/office/officeart/2005/8/layout/cycle1"/>
    <dgm:cxn modelId="{91379E7C-7F9A-4ABC-8F4B-F954A958AD3A}" type="presOf" srcId="{B50A2985-11A7-4982-B423-644E5B95FF57}" destId="{F5B41440-40D6-4EF1-886B-56FF41E61808}" srcOrd="0" destOrd="0" presId="urn:microsoft.com/office/officeart/2005/8/layout/cycle1"/>
    <dgm:cxn modelId="{BE4BB493-0EE2-4E9A-AFA5-0B3C2CE7C458}" type="presOf" srcId="{28E48FC6-C0AA-4C59-8901-138DEEF2066A}" destId="{37532FD8-8F04-44D1-81A1-FAF3B9088B0F}" srcOrd="0" destOrd="0" presId="urn:microsoft.com/office/officeart/2005/8/layout/cycle1"/>
    <dgm:cxn modelId="{B28523DF-B9D8-4F0C-9C52-6B077E0A8BD9}" srcId="{28E48FC6-C0AA-4C59-8901-138DEEF2066A}" destId="{964DEC28-8E3D-42D2-AC3E-6482863D91D7}" srcOrd="3" destOrd="0" parTransId="{355F0230-2EA5-4A27-8183-BBDC53A4FB52}" sibTransId="{EE517B0A-1005-46B5-A752-739E8E40E33C}"/>
    <dgm:cxn modelId="{CD332A32-8519-46C9-AFBA-9FE14CD58CDC}" srcId="{28E48FC6-C0AA-4C59-8901-138DEEF2066A}" destId="{10A7CF4B-7ECC-42F5-9556-9D6AA84FB352}" srcOrd="0" destOrd="0" parTransId="{080DA9CF-5B87-497A-A764-18F194CCA1FA}" sibTransId="{B4B42C92-635B-4A8C-A492-B28D7C291324}"/>
    <dgm:cxn modelId="{30612F28-98A0-4DB8-ABB8-B0D9B2B2649F}" type="presOf" srcId="{EE517B0A-1005-46B5-A752-739E8E40E33C}" destId="{5B019619-D417-4D59-95ED-EB2ECDF7A69C}" srcOrd="0" destOrd="0" presId="urn:microsoft.com/office/officeart/2005/8/layout/cycle1"/>
    <dgm:cxn modelId="{6974D8CA-6C6F-4CC8-9268-C575B6E9C417}" type="presOf" srcId="{69FA5DDE-DE8B-4113-A914-F89A21D864EB}" destId="{3AB275FC-441A-426B-A618-BDE61210CD4E}" srcOrd="0" destOrd="0" presId="urn:microsoft.com/office/officeart/2005/8/layout/cycle1"/>
    <dgm:cxn modelId="{81FC6259-9E22-4A48-BE72-A13EC630D4CA}" srcId="{28E48FC6-C0AA-4C59-8901-138DEEF2066A}" destId="{71E08AEE-7A93-4F16-8CC1-AF34E1C17AC1}" srcOrd="1" destOrd="0" parTransId="{DC9BB290-0482-47A9-B41E-7295CC76C881}" sibTransId="{69FA5DDE-DE8B-4113-A914-F89A21D864EB}"/>
    <dgm:cxn modelId="{C57CA1A0-7ADE-4E2B-BC03-4D9D051EED32}" type="presParOf" srcId="{37532FD8-8F04-44D1-81A1-FAF3B9088B0F}" destId="{7705D3CC-4175-45DC-9387-9D7E73279B20}" srcOrd="0" destOrd="0" presId="urn:microsoft.com/office/officeart/2005/8/layout/cycle1"/>
    <dgm:cxn modelId="{A2E4833E-7E01-453B-A57F-77C77A48B1D1}" type="presParOf" srcId="{37532FD8-8F04-44D1-81A1-FAF3B9088B0F}" destId="{0177FDB3-46FA-45C1-865D-4E5E355D0B54}" srcOrd="1" destOrd="0" presId="urn:microsoft.com/office/officeart/2005/8/layout/cycle1"/>
    <dgm:cxn modelId="{DA99F09D-8151-4751-8D6F-742C68A32B79}" type="presParOf" srcId="{37532FD8-8F04-44D1-81A1-FAF3B9088B0F}" destId="{0CDC9F47-426C-42AE-8C8D-8598E08CAF51}" srcOrd="2" destOrd="0" presId="urn:microsoft.com/office/officeart/2005/8/layout/cycle1"/>
    <dgm:cxn modelId="{909A98EA-ECCE-4FEB-A3B5-EEEEA41445DB}" type="presParOf" srcId="{37532FD8-8F04-44D1-81A1-FAF3B9088B0F}" destId="{22A6553B-35AE-454A-8FAC-DAC2D44FD930}" srcOrd="3" destOrd="0" presId="urn:microsoft.com/office/officeart/2005/8/layout/cycle1"/>
    <dgm:cxn modelId="{4ECFB753-51E7-4B3B-8FA0-61B2FC62DC6A}" type="presParOf" srcId="{37532FD8-8F04-44D1-81A1-FAF3B9088B0F}" destId="{09807A96-79A2-40D7-BE28-28B306606770}" srcOrd="4" destOrd="0" presId="urn:microsoft.com/office/officeart/2005/8/layout/cycle1"/>
    <dgm:cxn modelId="{AB89A1A7-F8C2-4083-B2B7-0A9F50524198}" type="presParOf" srcId="{37532FD8-8F04-44D1-81A1-FAF3B9088B0F}" destId="{3AB275FC-441A-426B-A618-BDE61210CD4E}" srcOrd="5" destOrd="0" presId="urn:microsoft.com/office/officeart/2005/8/layout/cycle1"/>
    <dgm:cxn modelId="{75A951E4-0E3E-4A1D-8B8B-C87946B0276C}" type="presParOf" srcId="{37532FD8-8F04-44D1-81A1-FAF3B9088B0F}" destId="{10F8F0F9-268F-4406-931E-15CAFD8EBCD4}" srcOrd="6" destOrd="0" presId="urn:microsoft.com/office/officeart/2005/8/layout/cycle1"/>
    <dgm:cxn modelId="{0B476DA2-551E-444B-9947-9F4C8F318AC1}" type="presParOf" srcId="{37532FD8-8F04-44D1-81A1-FAF3B9088B0F}" destId="{9B3D9317-9E78-4D72-9F3A-79410679BB8A}" srcOrd="7" destOrd="0" presId="urn:microsoft.com/office/officeart/2005/8/layout/cycle1"/>
    <dgm:cxn modelId="{B8AF32E4-96F9-49CD-BA3A-9B5879148457}" type="presParOf" srcId="{37532FD8-8F04-44D1-81A1-FAF3B9088B0F}" destId="{F5B41440-40D6-4EF1-886B-56FF41E61808}" srcOrd="8" destOrd="0" presId="urn:microsoft.com/office/officeart/2005/8/layout/cycle1"/>
    <dgm:cxn modelId="{A4EB853A-4D7C-4B2A-B845-170E2E65579A}" type="presParOf" srcId="{37532FD8-8F04-44D1-81A1-FAF3B9088B0F}" destId="{285D4F15-939A-4351-801A-A6B979E34B0A}" srcOrd="9" destOrd="0" presId="urn:microsoft.com/office/officeart/2005/8/layout/cycle1"/>
    <dgm:cxn modelId="{EDD65533-F6B9-4D2D-B6EE-527CDF17E424}" type="presParOf" srcId="{37532FD8-8F04-44D1-81A1-FAF3B9088B0F}" destId="{4483F2BC-3734-408C-9DEE-484961C3315F}" srcOrd="10" destOrd="0" presId="urn:microsoft.com/office/officeart/2005/8/layout/cycle1"/>
    <dgm:cxn modelId="{7165DE3F-2A36-4566-B63F-0E70A0A7D489}" type="presParOf" srcId="{37532FD8-8F04-44D1-81A1-FAF3B9088B0F}" destId="{5B019619-D417-4D59-95ED-EB2ECDF7A69C}" srcOrd="11" destOrd="0" presId="urn:microsoft.com/office/officeart/2005/8/layout/cycle1"/>
    <dgm:cxn modelId="{D1350FC4-7C0F-432E-A260-D6313E559AF9}" type="presParOf" srcId="{37532FD8-8F04-44D1-81A1-FAF3B9088B0F}" destId="{379D0185-054D-423C-93B0-CDCEF340D3ED}" srcOrd="12" destOrd="0" presId="urn:microsoft.com/office/officeart/2005/8/layout/cycle1"/>
    <dgm:cxn modelId="{43F386C1-3188-4013-BE4D-8D9BDCCD832B}" type="presParOf" srcId="{37532FD8-8F04-44D1-81A1-FAF3B9088B0F}" destId="{AE6D0E24-AAD7-45B5-8DDB-75887C31C9D3}" srcOrd="13" destOrd="0" presId="urn:microsoft.com/office/officeart/2005/8/layout/cycle1"/>
    <dgm:cxn modelId="{F381BAA2-DA55-4E90-8439-48F1938F905A}" type="presParOf" srcId="{37532FD8-8F04-44D1-81A1-FAF3B9088B0F}" destId="{03383E46-3E2B-4D4D-93C9-D4F332F814DB}" srcOrd="14" destOrd="0" presId="urn:microsoft.com/office/officeart/2005/8/layout/cycle1"/>
    <dgm:cxn modelId="{22B5FA05-1893-4067-997A-E8E8D93DF1DF}" type="presParOf" srcId="{37532FD8-8F04-44D1-81A1-FAF3B9088B0F}" destId="{D47B82BA-EBCB-4877-9508-AA104FA86553}" srcOrd="15" destOrd="0" presId="urn:microsoft.com/office/officeart/2005/8/layout/cycle1"/>
    <dgm:cxn modelId="{62DFA5F9-64AB-404C-8A3A-30D4B67D8A0E}" type="presParOf" srcId="{37532FD8-8F04-44D1-81A1-FAF3B9088B0F}" destId="{863E34F8-E151-40E2-BBD0-999818D6EC2C}" srcOrd="16" destOrd="0" presId="urn:microsoft.com/office/officeart/2005/8/layout/cycle1"/>
    <dgm:cxn modelId="{85A85186-C92A-4DCD-852E-4585F4EDB82D}" type="presParOf" srcId="{37532FD8-8F04-44D1-81A1-FAF3B9088B0F}" destId="{C0460534-42FC-4BE4-936C-6DFEDE2207C2}"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8E48FC6-C0AA-4C59-8901-138DEEF2066A}"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0A7CF4B-7ECC-42F5-9556-9D6AA84FB352}">
      <dgm:prSet phldrT="[Text]" custT="1"/>
      <dgm:spPr/>
      <dgm:t>
        <a:bodyPr/>
        <a:lstStyle/>
        <a:p>
          <a:pPr algn="r">
            <a:lnSpc>
              <a:spcPct val="100000"/>
            </a:lnSpc>
            <a:spcAft>
              <a:spcPts val="0"/>
            </a:spcAft>
          </a:pPr>
          <a:r>
            <a:rPr lang="en-US" sz="2400" b="0" i="0" dirty="0" smtClean="0">
              <a:solidFill>
                <a:srgbClr val="002060"/>
              </a:solidFill>
              <a:latin typeface="Tw Cen MT" panose="020B0602020104020603" pitchFamily="34" charset="0"/>
            </a:rPr>
            <a:t>Evaluation </a:t>
          </a:r>
          <a:endParaRPr lang="en-US" sz="2400" b="0" i="0" dirty="0">
            <a:solidFill>
              <a:srgbClr val="002060"/>
            </a:solidFill>
            <a:latin typeface="Tw Cen MT" panose="020B0602020104020603" pitchFamily="34" charset="0"/>
          </a:endParaRPr>
        </a:p>
      </dgm:t>
    </dgm:pt>
    <dgm:pt modelId="{080DA9CF-5B87-497A-A764-18F194CCA1FA}" type="parTrans" cxnId="{CD332A32-8519-46C9-AFBA-9FE14CD58CDC}">
      <dgm:prSet/>
      <dgm:spPr/>
      <dgm:t>
        <a:bodyPr/>
        <a:lstStyle/>
        <a:p>
          <a:endParaRPr lang="en-US"/>
        </a:p>
      </dgm:t>
    </dgm:pt>
    <dgm:pt modelId="{B4B42C92-635B-4A8C-A492-B28D7C291324}" type="sibTrans" cxnId="{CD332A32-8519-46C9-AFBA-9FE14CD58CDC}">
      <dgm:prSet/>
      <dgm:spPr/>
      <dgm:t>
        <a:bodyPr/>
        <a:lstStyle/>
        <a:p>
          <a:endParaRPr lang="en-US"/>
        </a:p>
      </dgm:t>
    </dgm:pt>
    <dgm:pt modelId="{71E08AEE-7A93-4F16-8CC1-AF34E1C17AC1}">
      <dgm:prSet phldrT="[Text]" custT="1"/>
      <dgm:spPr/>
      <dgm:t>
        <a:bodyPr/>
        <a:lstStyle/>
        <a:p>
          <a:r>
            <a:rPr lang="en-US" sz="2400" dirty="0" smtClean="0">
              <a:latin typeface="Tw Cen MT" panose="020B0602020104020603" pitchFamily="34" charset="0"/>
            </a:rPr>
            <a:t>Eligibility</a:t>
          </a:r>
          <a:endParaRPr lang="en-US" sz="2400" dirty="0">
            <a:latin typeface="Tw Cen MT" panose="020B0602020104020603" pitchFamily="34" charset="0"/>
          </a:endParaRPr>
        </a:p>
      </dgm:t>
    </dgm:pt>
    <dgm:pt modelId="{DC9BB290-0482-47A9-B41E-7295CC76C881}" type="parTrans" cxnId="{81FC6259-9E22-4A48-BE72-A13EC630D4CA}">
      <dgm:prSet/>
      <dgm:spPr/>
      <dgm:t>
        <a:bodyPr/>
        <a:lstStyle/>
        <a:p>
          <a:endParaRPr lang="en-US"/>
        </a:p>
      </dgm:t>
    </dgm:pt>
    <dgm:pt modelId="{69FA5DDE-DE8B-4113-A914-F89A21D864EB}" type="sibTrans" cxnId="{81FC6259-9E22-4A48-BE72-A13EC630D4CA}">
      <dgm:prSet/>
      <dgm:spPr/>
      <dgm:t>
        <a:bodyPr/>
        <a:lstStyle/>
        <a:p>
          <a:endParaRPr lang="en-US"/>
        </a:p>
      </dgm:t>
    </dgm:pt>
    <dgm:pt modelId="{F7106B77-A4DF-4E43-A83C-71F4314AAE90}">
      <dgm:prSet phldrT="[Text]" custT="1"/>
      <dgm:spPr/>
      <dgm:t>
        <a:bodyPr/>
        <a:lstStyle/>
        <a:p>
          <a:r>
            <a:rPr lang="en-US" sz="2400" dirty="0" smtClean="0">
              <a:latin typeface="Tw Cen MT" panose="020B0602020104020603" pitchFamily="34" charset="0"/>
            </a:rPr>
            <a:t>IEP</a:t>
          </a:r>
          <a:endParaRPr lang="en-US" sz="2400" dirty="0">
            <a:latin typeface="Tw Cen MT" panose="020B0602020104020603" pitchFamily="34" charset="0"/>
          </a:endParaRPr>
        </a:p>
      </dgm:t>
    </dgm:pt>
    <dgm:pt modelId="{884B34B4-A9C4-4E90-B825-D7B17268FB0F}" type="parTrans" cxnId="{871CA203-B1E4-4060-AE41-A93F882E63FD}">
      <dgm:prSet/>
      <dgm:spPr/>
      <dgm:t>
        <a:bodyPr/>
        <a:lstStyle/>
        <a:p>
          <a:endParaRPr lang="en-US"/>
        </a:p>
      </dgm:t>
    </dgm:pt>
    <dgm:pt modelId="{B50A2985-11A7-4982-B423-644E5B95FF57}" type="sibTrans" cxnId="{871CA203-B1E4-4060-AE41-A93F882E63FD}">
      <dgm:prSet/>
      <dgm:spPr/>
      <dgm:t>
        <a:bodyPr/>
        <a:lstStyle/>
        <a:p>
          <a:endParaRPr lang="en-US"/>
        </a:p>
      </dgm:t>
    </dgm:pt>
    <dgm:pt modelId="{964DEC28-8E3D-42D2-AC3E-6482863D91D7}">
      <dgm:prSet phldrT="[Text]" custT="1"/>
      <dgm:spPr/>
      <dgm:t>
        <a:bodyPr/>
        <a:lstStyle/>
        <a:p>
          <a:r>
            <a:rPr lang="en-US" sz="2400" dirty="0" smtClean="0">
              <a:latin typeface="Tw Cen MT" panose="020B0602020104020603" pitchFamily="34" charset="0"/>
            </a:rPr>
            <a:t>Instruction &amp; Monitoring</a:t>
          </a:r>
          <a:endParaRPr lang="en-US" sz="2400" dirty="0">
            <a:latin typeface="Tw Cen MT" panose="020B0602020104020603" pitchFamily="34" charset="0"/>
          </a:endParaRPr>
        </a:p>
      </dgm:t>
    </dgm:pt>
    <dgm:pt modelId="{355F0230-2EA5-4A27-8183-BBDC53A4FB52}" type="parTrans" cxnId="{B28523DF-B9D8-4F0C-9C52-6B077E0A8BD9}">
      <dgm:prSet/>
      <dgm:spPr/>
      <dgm:t>
        <a:bodyPr/>
        <a:lstStyle/>
        <a:p>
          <a:endParaRPr lang="en-US"/>
        </a:p>
      </dgm:t>
    </dgm:pt>
    <dgm:pt modelId="{EE517B0A-1005-46B5-A752-739E8E40E33C}" type="sibTrans" cxnId="{B28523DF-B9D8-4F0C-9C52-6B077E0A8BD9}">
      <dgm:prSet/>
      <dgm:spPr/>
      <dgm:t>
        <a:bodyPr/>
        <a:lstStyle/>
        <a:p>
          <a:endParaRPr lang="en-US"/>
        </a:p>
      </dgm:t>
    </dgm:pt>
    <dgm:pt modelId="{1EBBCD61-AD8F-417F-A274-48930829118B}">
      <dgm:prSet phldrT="[Text]" custT="1"/>
      <dgm:spPr/>
      <dgm:t>
        <a:bodyPr/>
        <a:lstStyle/>
        <a:p>
          <a:r>
            <a:rPr lang="en-US" sz="2400" b="1" i="1" dirty="0" smtClean="0">
              <a:solidFill>
                <a:schemeClr val="accent3"/>
              </a:solidFill>
              <a:latin typeface="Tw Cen MT" panose="020B0602020104020603" pitchFamily="34" charset="0"/>
            </a:rPr>
            <a:t>Annual Review</a:t>
          </a:r>
          <a:endParaRPr lang="en-US" sz="2400" b="1" i="1" dirty="0">
            <a:solidFill>
              <a:schemeClr val="accent3"/>
            </a:solidFill>
            <a:latin typeface="Tw Cen MT" panose="020B0602020104020603" pitchFamily="34" charset="0"/>
          </a:endParaRPr>
        </a:p>
      </dgm:t>
    </dgm:pt>
    <dgm:pt modelId="{23986BBC-4A81-4527-A631-20D099732C4E}" type="parTrans" cxnId="{23DE02AE-0EDF-4058-8A65-9489E219E797}">
      <dgm:prSet/>
      <dgm:spPr/>
      <dgm:t>
        <a:bodyPr/>
        <a:lstStyle/>
        <a:p>
          <a:endParaRPr lang="en-US"/>
        </a:p>
      </dgm:t>
    </dgm:pt>
    <dgm:pt modelId="{00C9F846-D067-4C8E-A006-F6247D3C3915}" type="sibTrans" cxnId="{23DE02AE-0EDF-4058-8A65-9489E219E797}">
      <dgm:prSet/>
      <dgm:spPr/>
      <dgm:t>
        <a:bodyPr/>
        <a:lstStyle/>
        <a:p>
          <a:endParaRPr lang="en-US"/>
        </a:p>
      </dgm:t>
    </dgm:pt>
    <dgm:pt modelId="{72CAB14B-C3CA-4729-8118-A5C68AC6F83B}">
      <dgm:prSet phldrT="[Text]" custT="1"/>
      <dgm:spPr/>
      <dgm:t>
        <a:bodyPr/>
        <a:lstStyle/>
        <a:p>
          <a:r>
            <a:rPr lang="en-US" sz="2400" b="0" i="0" dirty="0" smtClean="0">
              <a:solidFill>
                <a:srgbClr val="002060"/>
              </a:solidFill>
              <a:latin typeface="Tw Cen MT" panose="020B0602020104020603" pitchFamily="34" charset="0"/>
            </a:rPr>
            <a:t>Referral</a:t>
          </a:r>
          <a:endParaRPr lang="en-US" sz="2400" b="0" i="0" dirty="0">
            <a:solidFill>
              <a:srgbClr val="002060"/>
            </a:solidFill>
            <a:latin typeface="Tw Cen MT" panose="020B0602020104020603" pitchFamily="34" charset="0"/>
          </a:endParaRPr>
        </a:p>
      </dgm:t>
    </dgm:pt>
    <dgm:pt modelId="{4F1568C3-7479-4454-AEF4-014A97130F8D}" type="parTrans" cxnId="{87FEE066-CEC5-4B27-AA97-7CF8B44BDC58}">
      <dgm:prSet/>
      <dgm:spPr/>
      <dgm:t>
        <a:bodyPr/>
        <a:lstStyle/>
        <a:p>
          <a:endParaRPr lang="en-US"/>
        </a:p>
      </dgm:t>
    </dgm:pt>
    <dgm:pt modelId="{E05DA083-A0AB-4A82-8BAF-8A4EF4B1C4F1}" type="sibTrans" cxnId="{87FEE066-CEC5-4B27-AA97-7CF8B44BDC58}">
      <dgm:prSet/>
      <dgm:spPr/>
      <dgm:t>
        <a:bodyPr/>
        <a:lstStyle/>
        <a:p>
          <a:endParaRPr lang="en-US"/>
        </a:p>
      </dgm:t>
    </dgm:pt>
    <dgm:pt modelId="{37532FD8-8F04-44D1-81A1-FAF3B9088B0F}" type="pres">
      <dgm:prSet presAssocID="{28E48FC6-C0AA-4C59-8901-138DEEF2066A}" presName="cycle" presStyleCnt="0">
        <dgm:presLayoutVars>
          <dgm:dir/>
          <dgm:resizeHandles val="exact"/>
        </dgm:presLayoutVars>
      </dgm:prSet>
      <dgm:spPr/>
      <dgm:t>
        <a:bodyPr/>
        <a:lstStyle/>
        <a:p>
          <a:endParaRPr lang="en-US"/>
        </a:p>
      </dgm:t>
    </dgm:pt>
    <dgm:pt modelId="{7705D3CC-4175-45DC-9387-9D7E73279B20}" type="pres">
      <dgm:prSet presAssocID="{10A7CF4B-7ECC-42F5-9556-9D6AA84FB352}" presName="dummy" presStyleCnt="0"/>
      <dgm:spPr/>
    </dgm:pt>
    <dgm:pt modelId="{0177FDB3-46FA-45C1-865D-4E5E355D0B54}" type="pres">
      <dgm:prSet presAssocID="{10A7CF4B-7ECC-42F5-9556-9D6AA84FB352}" presName="node" presStyleLbl="revTx" presStyleIdx="0" presStyleCnt="6" custScaleX="151398" custScaleY="87290" custRadScaleRad="102399" custRadScaleInc="54797">
        <dgm:presLayoutVars>
          <dgm:bulletEnabled val="1"/>
        </dgm:presLayoutVars>
      </dgm:prSet>
      <dgm:spPr/>
      <dgm:t>
        <a:bodyPr/>
        <a:lstStyle/>
        <a:p>
          <a:endParaRPr lang="en-US"/>
        </a:p>
      </dgm:t>
    </dgm:pt>
    <dgm:pt modelId="{0CDC9F47-426C-42AE-8C8D-8598E08CAF51}" type="pres">
      <dgm:prSet presAssocID="{B4B42C92-635B-4A8C-A492-B28D7C291324}" presName="sibTrans" presStyleLbl="node1" presStyleIdx="0" presStyleCnt="6"/>
      <dgm:spPr/>
      <dgm:t>
        <a:bodyPr/>
        <a:lstStyle/>
        <a:p>
          <a:endParaRPr lang="en-US"/>
        </a:p>
      </dgm:t>
    </dgm:pt>
    <dgm:pt modelId="{22A6553B-35AE-454A-8FAC-DAC2D44FD930}" type="pres">
      <dgm:prSet presAssocID="{71E08AEE-7A93-4F16-8CC1-AF34E1C17AC1}" presName="dummy" presStyleCnt="0"/>
      <dgm:spPr/>
    </dgm:pt>
    <dgm:pt modelId="{09807A96-79A2-40D7-BE28-28B306606770}" type="pres">
      <dgm:prSet presAssocID="{71E08AEE-7A93-4F16-8CC1-AF34E1C17AC1}" presName="node" presStyleLbl="revTx" presStyleIdx="1" presStyleCnt="6" custScaleX="146722">
        <dgm:presLayoutVars>
          <dgm:bulletEnabled val="1"/>
        </dgm:presLayoutVars>
      </dgm:prSet>
      <dgm:spPr/>
      <dgm:t>
        <a:bodyPr/>
        <a:lstStyle/>
        <a:p>
          <a:endParaRPr lang="en-US"/>
        </a:p>
      </dgm:t>
    </dgm:pt>
    <dgm:pt modelId="{3AB275FC-441A-426B-A618-BDE61210CD4E}" type="pres">
      <dgm:prSet presAssocID="{69FA5DDE-DE8B-4113-A914-F89A21D864EB}" presName="sibTrans" presStyleLbl="node1" presStyleIdx="1" presStyleCnt="6"/>
      <dgm:spPr/>
      <dgm:t>
        <a:bodyPr/>
        <a:lstStyle/>
        <a:p>
          <a:endParaRPr lang="en-US"/>
        </a:p>
      </dgm:t>
    </dgm:pt>
    <dgm:pt modelId="{10F8F0F9-268F-4406-931E-15CAFD8EBCD4}" type="pres">
      <dgm:prSet presAssocID="{F7106B77-A4DF-4E43-A83C-71F4314AAE90}" presName="dummy" presStyleCnt="0"/>
      <dgm:spPr/>
    </dgm:pt>
    <dgm:pt modelId="{9B3D9317-9E78-4D72-9F3A-79410679BB8A}" type="pres">
      <dgm:prSet presAssocID="{F7106B77-A4DF-4E43-A83C-71F4314AAE90}" presName="node" presStyleLbl="revTx" presStyleIdx="2" presStyleCnt="6" custRadScaleRad="104772" custRadScaleInc="-21715">
        <dgm:presLayoutVars>
          <dgm:bulletEnabled val="1"/>
        </dgm:presLayoutVars>
      </dgm:prSet>
      <dgm:spPr/>
      <dgm:t>
        <a:bodyPr/>
        <a:lstStyle/>
        <a:p>
          <a:endParaRPr lang="en-US"/>
        </a:p>
      </dgm:t>
    </dgm:pt>
    <dgm:pt modelId="{F5B41440-40D6-4EF1-886B-56FF41E61808}" type="pres">
      <dgm:prSet presAssocID="{B50A2985-11A7-4982-B423-644E5B95FF57}" presName="sibTrans" presStyleLbl="node1" presStyleIdx="2" presStyleCnt="6"/>
      <dgm:spPr/>
      <dgm:t>
        <a:bodyPr/>
        <a:lstStyle/>
        <a:p>
          <a:endParaRPr lang="en-US"/>
        </a:p>
      </dgm:t>
    </dgm:pt>
    <dgm:pt modelId="{285D4F15-939A-4351-801A-A6B979E34B0A}" type="pres">
      <dgm:prSet presAssocID="{964DEC28-8E3D-42D2-AC3E-6482863D91D7}" presName="dummy" presStyleCnt="0"/>
      <dgm:spPr/>
    </dgm:pt>
    <dgm:pt modelId="{4483F2BC-3734-408C-9DEE-484961C3315F}" type="pres">
      <dgm:prSet presAssocID="{964DEC28-8E3D-42D2-AC3E-6482863D91D7}" presName="node" presStyleLbl="revTx" presStyleIdx="3" presStyleCnt="6" custScaleX="168504">
        <dgm:presLayoutVars>
          <dgm:bulletEnabled val="1"/>
        </dgm:presLayoutVars>
      </dgm:prSet>
      <dgm:spPr/>
      <dgm:t>
        <a:bodyPr/>
        <a:lstStyle/>
        <a:p>
          <a:endParaRPr lang="en-US"/>
        </a:p>
      </dgm:t>
    </dgm:pt>
    <dgm:pt modelId="{5B019619-D417-4D59-95ED-EB2ECDF7A69C}" type="pres">
      <dgm:prSet presAssocID="{EE517B0A-1005-46B5-A752-739E8E40E33C}" presName="sibTrans" presStyleLbl="node1" presStyleIdx="3" presStyleCnt="6"/>
      <dgm:spPr/>
      <dgm:t>
        <a:bodyPr/>
        <a:lstStyle/>
        <a:p>
          <a:endParaRPr lang="en-US"/>
        </a:p>
      </dgm:t>
    </dgm:pt>
    <dgm:pt modelId="{379D0185-054D-423C-93B0-CDCEF340D3ED}" type="pres">
      <dgm:prSet presAssocID="{1EBBCD61-AD8F-417F-A274-48930829118B}" presName="dummy" presStyleCnt="0"/>
      <dgm:spPr/>
    </dgm:pt>
    <dgm:pt modelId="{AE6D0E24-AAD7-45B5-8DDB-75887C31C9D3}" type="pres">
      <dgm:prSet presAssocID="{1EBBCD61-AD8F-417F-A274-48930829118B}" presName="node" presStyleLbl="revTx" presStyleIdx="4" presStyleCnt="6" custScaleX="117266">
        <dgm:presLayoutVars>
          <dgm:bulletEnabled val="1"/>
        </dgm:presLayoutVars>
      </dgm:prSet>
      <dgm:spPr/>
      <dgm:t>
        <a:bodyPr/>
        <a:lstStyle/>
        <a:p>
          <a:endParaRPr lang="en-US"/>
        </a:p>
      </dgm:t>
    </dgm:pt>
    <dgm:pt modelId="{03383E46-3E2B-4D4D-93C9-D4F332F814DB}" type="pres">
      <dgm:prSet presAssocID="{00C9F846-D067-4C8E-A006-F6247D3C3915}" presName="sibTrans" presStyleLbl="node1" presStyleIdx="4" presStyleCnt="6"/>
      <dgm:spPr/>
      <dgm:t>
        <a:bodyPr/>
        <a:lstStyle/>
        <a:p>
          <a:endParaRPr lang="en-US"/>
        </a:p>
      </dgm:t>
    </dgm:pt>
    <dgm:pt modelId="{D47B82BA-EBCB-4877-9508-AA104FA86553}" type="pres">
      <dgm:prSet presAssocID="{72CAB14B-C3CA-4729-8118-A5C68AC6F83B}" presName="dummy" presStyleCnt="0"/>
      <dgm:spPr/>
    </dgm:pt>
    <dgm:pt modelId="{863E34F8-E151-40E2-BBD0-999818D6EC2C}" type="pres">
      <dgm:prSet presAssocID="{72CAB14B-C3CA-4729-8118-A5C68AC6F83B}" presName="node" presStyleLbl="revTx" presStyleIdx="5" presStyleCnt="6" custScaleX="128036" custRadScaleRad="106313" custRadScaleInc="-12089">
        <dgm:presLayoutVars>
          <dgm:bulletEnabled val="1"/>
        </dgm:presLayoutVars>
      </dgm:prSet>
      <dgm:spPr/>
      <dgm:t>
        <a:bodyPr/>
        <a:lstStyle/>
        <a:p>
          <a:endParaRPr lang="en-US"/>
        </a:p>
      </dgm:t>
    </dgm:pt>
    <dgm:pt modelId="{C0460534-42FC-4BE4-936C-6DFEDE2207C2}" type="pres">
      <dgm:prSet presAssocID="{E05DA083-A0AB-4A82-8BAF-8A4EF4B1C4F1}" presName="sibTrans" presStyleLbl="node1" presStyleIdx="5" presStyleCnt="6" custLinFactNeighborX="1929" custLinFactNeighborY="-95"/>
      <dgm:spPr/>
      <dgm:t>
        <a:bodyPr/>
        <a:lstStyle/>
        <a:p>
          <a:endParaRPr lang="en-US"/>
        </a:p>
      </dgm:t>
    </dgm:pt>
  </dgm:ptLst>
  <dgm:cxnLst>
    <dgm:cxn modelId="{871CA203-B1E4-4060-AE41-A93F882E63FD}" srcId="{28E48FC6-C0AA-4C59-8901-138DEEF2066A}" destId="{F7106B77-A4DF-4E43-A83C-71F4314AAE90}" srcOrd="2" destOrd="0" parTransId="{884B34B4-A9C4-4E90-B825-D7B17268FB0F}" sibTransId="{B50A2985-11A7-4982-B423-644E5B95FF57}"/>
    <dgm:cxn modelId="{65486AD9-FD5E-4B52-A825-377DA45676B6}" type="presOf" srcId="{71E08AEE-7A93-4F16-8CC1-AF34E1C17AC1}" destId="{09807A96-79A2-40D7-BE28-28B306606770}" srcOrd="0" destOrd="0" presId="urn:microsoft.com/office/officeart/2005/8/layout/cycle1"/>
    <dgm:cxn modelId="{8F08878B-4554-4979-A9A6-77D24C355B21}" type="presOf" srcId="{72CAB14B-C3CA-4729-8118-A5C68AC6F83B}" destId="{863E34F8-E151-40E2-BBD0-999818D6EC2C}" srcOrd="0" destOrd="0" presId="urn:microsoft.com/office/officeart/2005/8/layout/cycle1"/>
    <dgm:cxn modelId="{AA243EE2-710F-496A-9C7D-A862FBEEA5E7}" type="presOf" srcId="{F7106B77-A4DF-4E43-A83C-71F4314AAE90}" destId="{9B3D9317-9E78-4D72-9F3A-79410679BB8A}" srcOrd="0" destOrd="0" presId="urn:microsoft.com/office/officeart/2005/8/layout/cycle1"/>
    <dgm:cxn modelId="{23DE02AE-0EDF-4058-8A65-9489E219E797}" srcId="{28E48FC6-C0AA-4C59-8901-138DEEF2066A}" destId="{1EBBCD61-AD8F-417F-A274-48930829118B}" srcOrd="4" destOrd="0" parTransId="{23986BBC-4A81-4527-A631-20D099732C4E}" sibTransId="{00C9F846-D067-4C8E-A006-F6247D3C3915}"/>
    <dgm:cxn modelId="{683F0376-7D87-4D32-A947-2A945B65CB9C}" type="presOf" srcId="{69FA5DDE-DE8B-4113-A914-F89A21D864EB}" destId="{3AB275FC-441A-426B-A618-BDE61210CD4E}" srcOrd="0" destOrd="0" presId="urn:microsoft.com/office/officeart/2005/8/layout/cycle1"/>
    <dgm:cxn modelId="{B82DA27A-E068-4151-89DF-2627DC282866}" type="presOf" srcId="{10A7CF4B-7ECC-42F5-9556-9D6AA84FB352}" destId="{0177FDB3-46FA-45C1-865D-4E5E355D0B54}" srcOrd="0" destOrd="0" presId="urn:microsoft.com/office/officeart/2005/8/layout/cycle1"/>
    <dgm:cxn modelId="{8B81B8A0-98E2-4D6A-8AB4-B1BDA289D8D0}" type="presOf" srcId="{B4B42C92-635B-4A8C-A492-B28D7C291324}" destId="{0CDC9F47-426C-42AE-8C8D-8598E08CAF51}" srcOrd="0" destOrd="0" presId="urn:microsoft.com/office/officeart/2005/8/layout/cycle1"/>
    <dgm:cxn modelId="{0ED18D06-1942-424E-8144-93C7086943B1}" type="presOf" srcId="{964DEC28-8E3D-42D2-AC3E-6482863D91D7}" destId="{4483F2BC-3734-408C-9DEE-484961C3315F}" srcOrd="0" destOrd="0" presId="urn:microsoft.com/office/officeart/2005/8/layout/cycle1"/>
    <dgm:cxn modelId="{8EC9A7D5-C033-4FA6-BBF1-19DA306590BE}" type="presOf" srcId="{28E48FC6-C0AA-4C59-8901-138DEEF2066A}" destId="{37532FD8-8F04-44D1-81A1-FAF3B9088B0F}" srcOrd="0" destOrd="0" presId="urn:microsoft.com/office/officeart/2005/8/layout/cycle1"/>
    <dgm:cxn modelId="{87FEE066-CEC5-4B27-AA97-7CF8B44BDC58}" srcId="{28E48FC6-C0AA-4C59-8901-138DEEF2066A}" destId="{72CAB14B-C3CA-4729-8118-A5C68AC6F83B}" srcOrd="5" destOrd="0" parTransId="{4F1568C3-7479-4454-AEF4-014A97130F8D}" sibTransId="{E05DA083-A0AB-4A82-8BAF-8A4EF4B1C4F1}"/>
    <dgm:cxn modelId="{8337B231-90F0-4FD8-BA4A-932AF4BB3D1D}" type="presOf" srcId="{E05DA083-A0AB-4A82-8BAF-8A4EF4B1C4F1}" destId="{C0460534-42FC-4BE4-936C-6DFEDE2207C2}" srcOrd="0" destOrd="0" presId="urn:microsoft.com/office/officeart/2005/8/layout/cycle1"/>
    <dgm:cxn modelId="{135C41F2-260D-4804-8CAA-38430E5C0204}" type="presOf" srcId="{1EBBCD61-AD8F-417F-A274-48930829118B}" destId="{AE6D0E24-AAD7-45B5-8DDB-75887C31C9D3}" srcOrd="0" destOrd="0" presId="urn:microsoft.com/office/officeart/2005/8/layout/cycle1"/>
    <dgm:cxn modelId="{D72F4DD2-3E6F-4474-8AF1-AD8C3955D73D}" type="presOf" srcId="{B50A2985-11A7-4982-B423-644E5B95FF57}" destId="{F5B41440-40D6-4EF1-886B-56FF41E61808}" srcOrd="0" destOrd="0" presId="urn:microsoft.com/office/officeart/2005/8/layout/cycle1"/>
    <dgm:cxn modelId="{96FF3C75-3A40-4711-B185-CAD402328ABC}" type="presOf" srcId="{00C9F846-D067-4C8E-A006-F6247D3C3915}" destId="{03383E46-3E2B-4D4D-93C9-D4F332F814DB}" srcOrd="0" destOrd="0" presId="urn:microsoft.com/office/officeart/2005/8/layout/cycle1"/>
    <dgm:cxn modelId="{58654C63-D747-4D45-896D-98AB20629375}" type="presOf" srcId="{EE517B0A-1005-46B5-A752-739E8E40E33C}" destId="{5B019619-D417-4D59-95ED-EB2ECDF7A69C}" srcOrd="0" destOrd="0" presId="urn:microsoft.com/office/officeart/2005/8/layout/cycle1"/>
    <dgm:cxn modelId="{B28523DF-B9D8-4F0C-9C52-6B077E0A8BD9}" srcId="{28E48FC6-C0AA-4C59-8901-138DEEF2066A}" destId="{964DEC28-8E3D-42D2-AC3E-6482863D91D7}" srcOrd="3" destOrd="0" parTransId="{355F0230-2EA5-4A27-8183-BBDC53A4FB52}" sibTransId="{EE517B0A-1005-46B5-A752-739E8E40E33C}"/>
    <dgm:cxn modelId="{CD332A32-8519-46C9-AFBA-9FE14CD58CDC}" srcId="{28E48FC6-C0AA-4C59-8901-138DEEF2066A}" destId="{10A7CF4B-7ECC-42F5-9556-9D6AA84FB352}" srcOrd="0" destOrd="0" parTransId="{080DA9CF-5B87-497A-A764-18F194CCA1FA}" sibTransId="{B4B42C92-635B-4A8C-A492-B28D7C291324}"/>
    <dgm:cxn modelId="{81FC6259-9E22-4A48-BE72-A13EC630D4CA}" srcId="{28E48FC6-C0AA-4C59-8901-138DEEF2066A}" destId="{71E08AEE-7A93-4F16-8CC1-AF34E1C17AC1}" srcOrd="1" destOrd="0" parTransId="{DC9BB290-0482-47A9-B41E-7295CC76C881}" sibTransId="{69FA5DDE-DE8B-4113-A914-F89A21D864EB}"/>
    <dgm:cxn modelId="{F864C37A-B122-4711-93D2-95F9EEB13135}" type="presParOf" srcId="{37532FD8-8F04-44D1-81A1-FAF3B9088B0F}" destId="{7705D3CC-4175-45DC-9387-9D7E73279B20}" srcOrd="0" destOrd="0" presId="urn:microsoft.com/office/officeart/2005/8/layout/cycle1"/>
    <dgm:cxn modelId="{D46FE061-7AD0-449F-9CDA-F3BB9386A11C}" type="presParOf" srcId="{37532FD8-8F04-44D1-81A1-FAF3B9088B0F}" destId="{0177FDB3-46FA-45C1-865D-4E5E355D0B54}" srcOrd="1" destOrd="0" presId="urn:microsoft.com/office/officeart/2005/8/layout/cycle1"/>
    <dgm:cxn modelId="{C650FF95-CCF7-4CB5-AE5C-D71D5C4A2ACB}" type="presParOf" srcId="{37532FD8-8F04-44D1-81A1-FAF3B9088B0F}" destId="{0CDC9F47-426C-42AE-8C8D-8598E08CAF51}" srcOrd="2" destOrd="0" presId="urn:microsoft.com/office/officeart/2005/8/layout/cycle1"/>
    <dgm:cxn modelId="{0A222266-7BEF-40A4-B3E9-DDBAF8A9DB14}" type="presParOf" srcId="{37532FD8-8F04-44D1-81A1-FAF3B9088B0F}" destId="{22A6553B-35AE-454A-8FAC-DAC2D44FD930}" srcOrd="3" destOrd="0" presId="urn:microsoft.com/office/officeart/2005/8/layout/cycle1"/>
    <dgm:cxn modelId="{A5A87F7C-FD6C-4E31-B742-1C42F1165164}" type="presParOf" srcId="{37532FD8-8F04-44D1-81A1-FAF3B9088B0F}" destId="{09807A96-79A2-40D7-BE28-28B306606770}" srcOrd="4" destOrd="0" presId="urn:microsoft.com/office/officeart/2005/8/layout/cycle1"/>
    <dgm:cxn modelId="{DA7F803B-15F3-47DB-B5A5-F8D8043EAB87}" type="presParOf" srcId="{37532FD8-8F04-44D1-81A1-FAF3B9088B0F}" destId="{3AB275FC-441A-426B-A618-BDE61210CD4E}" srcOrd="5" destOrd="0" presId="urn:microsoft.com/office/officeart/2005/8/layout/cycle1"/>
    <dgm:cxn modelId="{BAC8E806-CE8B-484B-9F68-A294B9FE7FB9}" type="presParOf" srcId="{37532FD8-8F04-44D1-81A1-FAF3B9088B0F}" destId="{10F8F0F9-268F-4406-931E-15CAFD8EBCD4}" srcOrd="6" destOrd="0" presId="urn:microsoft.com/office/officeart/2005/8/layout/cycle1"/>
    <dgm:cxn modelId="{DD851CC7-F153-4912-8911-A78165254C41}" type="presParOf" srcId="{37532FD8-8F04-44D1-81A1-FAF3B9088B0F}" destId="{9B3D9317-9E78-4D72-9F3A-79410679BB8A}" srcOrd="7" destOrd="0" presId="urn:microsoft.com/office/officeart/2005/8/layout/cycle1"/>
    <dgm:cxn modelId="{84BA3BD3-A500-4A87-B80C-6E9B934C2667}" type="presParOf" srcId="{37532FD8-8F04-44D1-81A1-FAF3B9088B0F}" destId="{F5B41440-40D6-4EF1-886B-56FF41E61808}" srcOrd="8" destOrd="0" presId="urn:microsoft.com/office/officeart/2005/8/layout/cycle1"/>
    <dgm:cxn modelId="{9A4476B1-3B73-4CBE-AA44-68CD379C709F}" type="presParOf" srcId="{37532FD8-8F04-44D1-81A1-FAF3B9088B0F}" destId="{285D4F15-939A-4351-801A-A6B979E34B0A}" srcOrd="9" destOrd="0" presId="urn:microsoft.com/office/officeart/2005/8/layout/cycle1"/>
    <dgm:cxn modelId="{BDD7FD8D-1764-424F-8C79-28B4613105A6}" type="presParOf" srcId="{37532FD8-8F04-44D1-81A1-FAF3B9088B0F}" destId="{4483F2BC-3734-408C-9DEE-484961C3315F}" srcOrd="10" destOrd="0" presId="urn:microsoft.com/office/officeart/2005/8/layout/cycle1"/>
    <dgm:cxn modelId="{D3D346B4-675E-4BEC-9B2C-A7C4549CB0C8}" type="presParOf" srcId="{37532FD8-8F04-44D1-81A1-FAF3B9088B0F}" destId="{5B019619-D417-4D59-95ED-EB2ECDF7A69C}" srcOrd="11" destOrd="0" presId="urn:microsoft.com/office/officeart/2005/8/layout/cycle1"/>
    <dgm:cxn modelId="{6D2D0FFC-1552-4F20-868C-F4D1D1D7F7EE}" type="presParOf" srcId="{37532FD8-8F04-44D1-81A1-FAF3B9088B0F}" destId="{379D0185-054D-423C-93B0-CDCEF340D3ED}" srcOrd="12" destOrd="0" presId="urn:microsoft.com/office/officeart/2005/8/layout/cycle1"/>
    <dgm:cxn modelId="{637A5AC8-B869-46FD-AC61-47324D0161DB}" type="presParOf" srcId="{37532FD8-8F04-44D1-81A1-FAF3B9088B0F}" destId="{AE6D0E24-AAD7-45B5-8DDB-75887C31C9D3}" srcOrd="13" destOrd="0" presId="urn:microsoft.com/office/officeart/2005/8/layout/cycle1"/>
    <dgm:cxn modelId="{E0F45AA0-CAF3-47C6-B5EE-106CCDAC9F85}" type="presParOf" srcId="{37532FD8-8F04-44D1-81A1-FAF3B9088B0F}" destId="{03383E46-3E2B-4D4D-93C9-D4F332F814DB}" srcOrd="14" destOrd="0" presId="urn:microsoft.com/office/officeart/2005/8/layout/cycle1"/>
    <dgm:cxn modelId="{644E612E-C7EE-450D-BE71-FB45A2B46FA6}" type="presParOf" srcId="{37532FD8-8F04-44D1-81A1-FAF3B9088B0F}" destId="{D47B82BA-EBCB-4877-9508-AA104FA86553}" srcOrd="15" destOrd="0" presId="urn:microsoft.com/office/officeart/2005/8/layout/cycle1"/>
    <dgm:cxn modelId="{A3BFDBB4-6C61-44FC-BD12-05B46886F40B}" type="presParOf" srcId="{37532FD8-8F04-44D1-81A1-FAF3B9088B0F}" destId="{863E34F8-E151-40E2-BBD0-999818D6EC2C}" srcOrd="16" destOrd="0" presId="urn:microsoft.com/office/officeart/2005/8/layout/cycle1"/>
    <dgm:cxn modelId="{0F7C83A6-1A04-4B07-8087-32D8C294B04F}" type="presParOf" srcId="{37532FD8-8F04-44D1-81A1-FAF3B9088B0F}" destId="{C0460534-42FC-4BE4-936C-6DFEDE2207C2}"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2E132FC-5307-45CD-9324-BF0424E9861D}" type="doc">
      <dgm:prSet loTypeId="urn:microsoft.com/office/officeart/2005/8/layout/cycle1" loCatId="cycle" qsTypeId="urn:microsoft.com/office/officeart/2005/8/quickstyle/simple1" qsCatId="simple" csTypeId="urn:microsoft.com/office/officeart/2005/8/colors/accent1_2" csCatId="accent1" phldr="1"/>
      <dgm:spPr/>
    </dgm:pt>
    <dgm:pt modelId="{FB04BC6D-C811-4BD1-9EBB-27EF83A32F5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Tw Cen MT" panose="020B0602020104020603" pitchFamily="34" charset="0"/>
            </a:rPr>
            <a:t>Evaluation</a:t>
          </a:r>
          <a:r>
            <a:rPr kumimoji="0" lang="en-US" altLang="en-US" sz="2400" b="0" i="0" u="none" strike="noStrike" cap="none" normalizeH="0" baseline="0" dirty="0" smtClean="0">
              <a:ln>
                <a:noFill/>
              </a:ln>
              <a:solidFill>
                <a:schemeClr val="tx1"/>
              </a:solidFill>
              <a:effectLst/>
              <a:latin typeface="Tw Cen MT" panose="020B0602020104020603" pitchFamily="34" charset="0"/>
            </a:rPr>
            <a:t>/ </a:t>
          </a:r>
          <a:r>
            <a:rPr kumimoji="0" lang="en-US" altLang="en-US" sz="2400" b="1" i="0" u="none" strike="noStrike" cap="none" normalizeH="0" baseline="0" dirty="0" smtClean="0">
              <a:ln>
                <a:noFill/>
              </a:ln>
              <a:solidFill>
                <a:schemeClr val="tx1"/>
              </a:solidFill>
              <a:effectLst/>
              <a:latin typeface="Tw Cen MT" panose="020B0602020104020603" pitchFamily="34" charset="0"/>
            </a:rPr>
            <a:t>Reevaluation</a:t>
          </a:r>
        </a:p>
      </dgm:t>
    </dgm:pt>
    <dgm:pt modelId="{1E10A993-FD0C-48DA-8271-2F3F19E87B6E}" type="parTrans" cxnId="{20E83463-020E-4D21-916F-C9217F478BCF}">
      <dgm:prSet/>
      <dgm:spPr/>
      <dgm:t>
        <a:bodyPr/>
        <a:lstStyle/>
        <a:p>
          <a:endParaRPr lang="en-US"/>
        </a:p>
      </dgm:t>
    </dgm:pt>
    <dgm:pt modelId="{297317FB-8868-4A6D-8BEB-BFA6C2EDE6AC}" type="sibTrans" cxnId="{20E83463-020E-4D21-916F-C9217F478BCF}">
      <dgm:prSet/>
      <dgm:spPr/>
      <dgm:t>
        <a:bodyPr/>
        <a:lstStyle/>
        <a:p>
          <a:endParaRPr lang="en-US"/>
        </a:p>
      </dgm:t>
    </dgm:pt>
    <dgm:pt modelId="{1E54B22B-9496-4861-9D89-9091949F61DA}">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Tw Cen MT" panose="020B0602020104020603" pitchFamily="34" charset="0"/>
            </a:rPr>
            <a:t>Present Level</a:t>
          </a:r>
        </a:p>
      </dgm:t>
    </dgm:pt>
    <dgm:pt modelId="{AC8D88D7-8E82-4993-A481-BDE17405AFEF}" type="parTrans" cxnId="{BD74CB42-021F-4669-8350-7AD4D3409A59}">
      <dgm:prSet/>
      <dgm:spPr/>
      <dgm:t>
        <a:bodyPr/>
        <a:lstStyle/>
        <a:p>
          <a:endParaRPr lang="en-US"/>
        </a:p>
      </dgm:t>
    </dgm:pt>
    <dgm:pt modelId="{54535788-21DA-4CF1-89F9-4C5D55992ED7}" type="sibTrans" cxnId="{BD74CB42-021F-4669-8350-7AD4D3409A59}">
      <dgm:prSet/>
      <dgm:spPr/>
      <dgm:t>
        <a:bodyPr/>
        <a:lstStyle/>
        <a:p>
          <a:endParaRPr lang="en-US"/>
        </a:p>
      </dgm:t>
    </dgm:pt>
    <dgm:pt modelId="{1B3C16FC-F728-4752-91C6-6DE1EF43F41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Tw Cen MT" panose="020B0602020104020603" pitchFamily="34" charset="0"/>
            </a:rPr>
            <a:t>Goals</a:t>
          </a:r>
        </a:p>
      </dgm:t>
    </dgm:pt>
    <dgm:pt modelId="{DD2874D9-2E29-417A-8D82-7116630D98E4}" type="parTrans" cxnId="{13B8E6DF-FF18-4E49-9C8A-CB35FA85E1F7}">
      <dgm:prSet/>
      <dgm:spPr/>
      <dgm:t>
        <a:bodyPr/>
        <a:lstStyle/>
        <a:p>
          <a:endParaRPr lang="en-US"/>
        </a:p>
      </dgm:t>
    </dgm:pt>
    <dgm:pt modelId="{098BF229-6F37-4904-B4A9-E56FE11B4856}" type="sibTrans" cxnId="{13B8E6DF-FF18-4E49-9C8A-CB35FA85E1F7}">
      <dgm:prSet/>
      <dgm:spPr/>
      <dgm:t>
        <a:bodyPr/>
        <a:lstStyle/>
        <a:p>
          <a:endParaRPr lang="en-US"/>
        </a:p>
      </dgm:t>
    </dgm:pt>
    <dgm:pt modelId="{78CEB715-A768-46E0-9BF1-6983A17AFB64}">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Tw Cen MT" panose="020B0602020104020603" pitchFamily="34" charset="0"/>
            </a:rPr>
            <a:t>Services</a:t>
          </a:r>
          <a:r>
            <a:rPr kumimoji="0" lang="en-US" altLang="en-US" sz="2400" b="0" i="0" u="none" strike="noStrike" cap="none" normalizeH="0" baseline="0" dirty="0" smtClean="0">
              <a:ln>
                <a:noFill/>
              </a:ln>
              <a:solidFill>
                <a:schemeClr val="tx1"/>
              </a:solidFill>
              <a:effectLst/>
              <a:latin typeface="Tw Cen MT" panose="020B0602020104020603"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rPr>
            <a:t>  </a:t>
          </a:r>
        </a:p>
      </dgm:t>
    </dgm:pt>
    <dgm:pt modelId="{DD1DD345-D1A5-410D-97D1-A50ACED015EA}" type="parTrans" cxnId="{F722454C-C484-4A07-943D-0F803A526FB7}">
      <dgm:prSet/>
      <dgm:spPr/>
      <dgm:t>
        <a:bodyPr/>
        <a:lstStyle/>
        <a:p>
          <a:endParaRPr lang="en-US"/>
        </a:p>
      </dgm:t>
    </dgm:pt>
    <dgm:pt modelId="{E31475EB-4384-45E5-82EC-B6AACA3D73B9}" type="sibTrans" cxnId="{F722454C-C484-4A07-943D-0F803A526FB7}">
      <dgm:prSet/>
      <dgm:spPr/>
      <dgm:t>
        <a:bodyPr/>
        <a:lstStyle/>
        <a:p>
          <a:endParaRPr lang="en-US"/>
        </a:p>
      </dgm:t>
    </dgm:pt>
    <dgm:pt modelId="{3ACC39AE-695E-4D7D-84A9-177E6E24D4D9}" type="pres">
      <dgm:prSet presAssocID="{F2E132FC-5307-45CD-9324-BF0424E9861D}" presName="cycle" presStyleCnt="0">
        <dgm:presLayoutVars>
          <dgm:dir/>
          <dgm:resizeHandles val="exact"/>
        </dgm:presLayoutVars>
      </dgm:prSet>
      <dgm:spPr/>
    </dgm:pt>
    <dgm:pt modelId="{FF81C462-BF71-497C-A324-8C1FF1284704}" type="pres">
      <dgm:prSet presAssocID="{FB04BC6D-C811-4BD1-9EBB-27EF83A32F59}" presName="dummy" presStyleCnt="0"/>
      <dgm:spPr/>
    </dgm:pt>
    <dgm:pt modelId="{59B3BBE1-509D-4235-85E7-62203A2661E3}" type="pres">
      <dgm:prSet presAssocID="{FB04BC6D-C811-4BD1-9EBB-27EF83A32F59}" presName="node" presStyleLbl="revTx" presStyleIdx="0" presStyleCnt="4" custScaleX="157023" custScaleY="76417">
        <dgm:presLayoutVars>
          <dgm:bulletEnabled val="1"/>
        </dgm:presLayoutVars>
      </dgm:prSet>
      <dgm:spPr/>
      <dgm:t>
        <a:bodyPr/>
        <a:lstStyle/>
        <a:p>
          <a:endParaRPr lang="en-US"/>
        </a:p>
      </dgm:t>
    </dgm:pt>
    <dgm:pt modelId="{FE7D27AD-2496-4906-857F-EBC21D6DCBA4}" type="pres">
      <dgm:prSet presAssocID="{297317FB-8868-4A6D-8BEB-BFA6C2EDE6AC}" presName="sibTrans" presStyleLbl="node1" presStyleIdx="0" presStyleCnt="4"/>
      <dgm:spPr/>
      <dgm:t>
        <a:bodyPr/>
        <a:lstStyle/>
        <a:p>
          <a:endParaRPr lang="en-US"/>
        </a:p>
      </dgm:t>
    </dgm:pt>
    <dgm:pt modelId="{F5C5734A-D06F-4786-BC3C-C0F7E3E3F0A0}" type="pres">
      <dgm:prSet presAssocID="{1E54B22B-9496-4861-9D89-9091949F61DA}" presName="dummy" presStyleCnt="0"/>
      <dgm:spPr/>
    </dgm:pt>
    <dgm:pt modelId="{236CD102-3EA2-42B5-BC2F-67C8267F3EFE}" type="pres">
      <dgm:prSet presAssocID="{1E54B22B-9496-4861-9D89-9091949F61DA}" presName="node" presStyleLbl="revTx" presStyleIdx="1" presStyleCnt="4">
        <dgm:presLayoutVars>
          <dgm:bulletEnabled val="1"/>
        </dgm:presLayoutVars>
      </dgm:prSet>
      <dgm:spPr/>
      <dgm:t>
        <a:bodyPr/>
        <a:lstStyle/>
        <a:p>
          <a:endParaRPr lang="en-US"/>
        </a:p>
      </dgm:t>
    </dgm:pt>
    <dgm:pt modelId="{1322D8AF-E96E-4D48-97F1-27407758D087}" type="pres">
      <dgm:prSet presAssocID="{54535788-21DA-4CF1-89F9-4C5D55992ED7}" presName="sibTrans" presStyleLbl="node1" presStyleIdx="1" presStyleCnt="4"/>
      <dgm:spPr/>
      <dgm:t>
        <a:bodyPr/>
        <a:lstStyle/>
        <a:p>
          <a:endParaRPr lang="en-US"/>
        </a:p>
      </dgm:t>
    </dgm:pt>
    <dgm:pt modelId="{F2B564F7-BBBA-4EAF-8F1D-9C393C263230}" type="pres">
      <dgm:prSet presAssocID="{1B3C16FC-F728-4752-91C6-6DE1EF43F419}" presName="dummy" presStyleCnt="0"/>
      <dgm:spPr/>
    </dgm:pt>
    <dgm:pt modelId="{76B9A6CA-5B37-4BC9-B3EE-D221C19EF3DB}" type="pres">
      <dgm:prSet presAssocID="{1B3C16FC-F728-4752-91C6-6DE1EF43F419}" presName="node" presStyleLbl="revTx" presStyleIdx="2" presStyleCnt="4">
        <dgm:presLayoutVars>
          <dgm:bulletEnabled val="1"/>
        </dgm:presLayoutVars>
      </dgm:prSet>
      <dgm:spPr/>
      <dgm:t>
        <a:bodyPr/>
        <a:lstStyle/>
        <a:p>
          <a:endParaRPr lang="en-US"/>
        </a:p>
      </dgm:t>
    </dgm:pt>
    <dgm:pt modelId="{9CD7C6B6-771E-436F-A2D5-2205FFB3AB14}" type="pres">
      <dgm:prSet presAssocID="{098BF229-6F37-4904-B4A9-E56FE11B4856}" presName="sibTrans" presStyleLbl="node1" presStyleIdx="2" presStyleCnt="4" custLinFactNeighborX="213" custLinFactNeighborY="2592"/>
      <dgm:spPr/>
      <dgm:t>
        <a:bodyPr/>
        <a:lstStyle/>
        <a:p>
          <a:endParaRPr lang="en-US"/>
        </a:p>
      </dgm:t>
    </dgm:pt>
    <dgm:pt modelId="{EA3E5FAE-4CC2-469C-8C92-36526B92C3F6}" type="pres">
      <dgm:prSet presAssocID="{78CEB715-A768-46E0-9BF1-6983A17AFB64}" presName="dummy" presStyleCnt="0"/>
      <dgm:spPr/>
    </dgm:pt>
    <dgm:pt modelId="{BB432EBA-79B9-4258-B48C-2809B5E96C75}" type="pres">
      <dgm:prSet presAssocID="{78CEB715-A768-46E0-9BF1-6983A17AFB64}" presName="node" presStyleLbl="revTx" presStyleIdx="3" presStyleCnt="4" custScaleX="90357" custScaleY="58184" custRadScaleRad="105088" custRadScaleInc="-26962">
        <dgm:presLayoutVars>
          <dgm:bulletEnabled val="1"/>
        </dgm:presLayoutVars>
      </dgm:prSet>
      <dgm:spPr/>
      <dgm:t>
        <a:bodyPr/>
        <a:lstStyle/>
        <a:p>
          <a:endParaRPr lang="en-US"/>
        </a:p>
      </dgm:t>
    </dgm:pt>
    <dgm:pt modelId="{459A5B2C-0411-4205-A48B-AC18A7F08000}" type="pres">
      <dgm:prSet presAssocID="{E31475EB-4384-45E5-82EC-B6AACA3D73B9}" presName="sibTrans" presStyleLbl="node1" presStyleIdx="3" presStyleCnt="4" custLinFactNeighborX="5893" custLinFactNeighborY="3894"/>
      <dgm:spPr/>
      <dgm:t>
        <a:bodyPr/>
        <a:lstStyle/>
        <a:p>
          <a:endParaRPr lang="en-US"/>
        </a:p>
      </dgm:t>
    </dgm:pt>
  </dgm:ptLst>
  <dgm:cxnLst>
    <dgm:cxn modelId="{792ABE3E-45B1-4C21-81C9-174FA5629EFC}" type="presOf" srcId="{098BF229-6F37-4904-B4A9-E56FE11B4856}" destId="{9CD7C6B6-771E-436F-A2D5-2205FFB3AB14}" srcOrd="0" destOrd="0" presId="urn:microsoft.com/office/officeart/2005/8/layout/cycle1"/>
    <dgm:cxn modelId="{0A057047-AB1D-4E00-AF45-4888948C04C8}" type="presOf" srcId="{F2E132FC-5307-45CD-9324-BF0424E9861D}" destId="{3ACC39AE-695E-4D7D-84A9-177E6E24D4D9}" srcOrd="0" destOrd="0" presId="urn:microsoft.com/office/officeart/2005/8/layout/cycle1"/>
    <dgm:cxn modelId="{13B8E6DF-FF18-4E49-9C8A-CB35FA85E1F7}" srcId="{F2E132FC-5307-45CD-9324-BF0424E9861D}" destId="{1B3C16FC-F728-4752-91C6-6DE1EF43F419}" srcOrd="2" destOrd="0" parTransId="{DD2874D9-2E29-417A-8D82-7116630D98E4}" sibTransId="{098BF229-6F37-4904-B4A9-E56FE11B4856}"/>
    <dgm:cxn modelId="{471F054E-FD5E-480F-A98A-EEC50FB3BA3C}" type="presOf" srcId="{FB04BC6D-C811-4BD1-9EBB-27EF83A32F59}" destId="{59B3BBE1-509D-4235-85E7-62203A2661E3}" srcOrd="0" destOrd="0" presId="urn:microsoft.com/office/officeart/2005/8/layout/cycle1"/>
    <dgm:cxn modelId="{8F3B4376-39A6-41A0-9B52-C5F8B88827EE}" type="presOf" srcId="{54535788-21DA-4CF1-89F9-4C5D55992ED7}" destId="{1322D8AF-E96E-4D48-97F1-27407758D087}" srcOrd="0" destOrd="0" presId="urn:microsoft.com/office/officeart/2005/8/layout/cycle1"/>
    <dgm:cxn modelId="{20E83463-020E-4D21-916F-C9217F478BCF}" srcId="{F2E132FC-5307-45CD-9324-BF0424E9861D}" destId="{FB04BC6D-C811-4BD1-9EBB-27EF83A32F59}" srcOrd="0" destOrd="0" parTransId="{1E10A993-FD0C-48DA-8271-2F3F19E87B6E}" sibTransId="{297317FB-8868-4A6D-8BEB-BFA6C2EDE6AC}"/>
    <dgm:cxn modelId="{63E8E256-026C-4284-8338-630EC5D1C7D1}" type="presOf" srcId="{1E54B22B-9496-4861-9D89-9091949F61DA}" destId="{236CD102-3EA2-42B5-BC2F-67C8267F3EFE}" srcOrd="0" destOrd="0" presId="urn:microsoft.com/office/officeart/2005/8/layout/cycle1"/>
    <dgm:cxn modelId="{F8FB36D6-AE17-455E-B3E7-F11655039494}" type="presOf" srcId="{297317FB-8868-4A6D-8BEB-BFA6C2EDE6AC}" destId="{FE7D27AD-2496-4906-857F-EBC21D6DCBA4}" srcOrd="0" destOrd="0" presId="urn:microsoft.com/office/officeart/2005/8/layout/cycle1"/>
    <dgm:cxn modelId="{04376B64-AFBB-47CF-929B-109E6EE68CD1}" type="presOf" srcId="{E31475EB-4384-45E5-82EC-B6AACA3D73B9}" destId="{459A5B2C-0411-4205-A48B-AC18A7F08000}" srcOrd="0" destOrd="0" presId="urn:microsoft.com/office/officeart/2005/8/layout/cycle1"/>
    <dgm:cxn modelId="{BD74CB42-021F-4669-8350-7AD4D3409A59}" srcId="{F2E132FC-5307-45CD-9324-BF0424E9861D}" destId="{1E54B22B-9496-4861-9D89-9091949F61DA}" srcOrd="1" destOrd="0" parTransId="{AC8D88D7-8E82-4993-A481-BDE17405AFEF}" sibTransId="{54535788-21DA-4CF1-89F9-4C5D55992ED7}"/>
    <dgm:cxn modelId="{F722454C-C484-4A07-943D-0F803A526FB7}" srcId="{F2E132FC-5307-45CD-9324-BF0424E9861D}" destId="{78CEB715-A768-46E0-9BF1-6983A17AFB64}" srcOrd="3" destOrd="0" parTransId="{DD1DD345-D1A5-410D-97D1-A50ACED015EA}" sibTransId="{E31475EB-4384-45E5-82EC-B6AACA3D73B9}"/>
    <dgm:cxn modelId="{6477D1B3-15E9-44BA-B989-470B749291DF}" type="presOf" srcId="{1B3C16FC-F728-4752-91C6-6DE1EF43F419}" destId="{76B9A6CA-5B37-4BC9-B3EE-D221C19EF3DB}" srcOrd="0" destOrd="0" presId="urn:microsoft.com/office/officeart/2005/8/layout/cycle1"/>
    <dgm:cxn modelId="{0E13DC82-424C-42DB-A76D-2704EEA3DBC6}" type="presOf" srcId="{78CEB715-A768-46E0-9BF1-6983A17AFB64}" destId="{BB432EBA-79B9-4258-B48C-2809B5E96C75}" srcOrd="0" destOrd="0" presId="urn:microsoft.com/office/officeart/2005/8/layout/cycle1"/>
    <dgm:cxn modelId="{025973C1-DAB3-4CED-BFA0-BAF2B4058D28}" type="presParOf" srcId="{3ACC39AE-695E-4D7D-84A9-177E6E24D4D9}" destId="{FF81C462-BF71-497C-A324-8C1FF1284704}" srcOrd="0" destOrd="0" presId="urn:microsoft.com/office/officeart/2005/8/layout/cycle1"/>
    <dgm:cxn modelId="{A4AEE5AF-8FAE-4086-B8BB-7074CAF1DBC5}" type="presParOf" srcId="{3ACC39AE-695E-4D7D-84A9-177E6E24D4D9}" destId="{59B3BBE1-509D-4235-85E7-62203A2661E3}" srcOrd="1" destOrd="0" presId="urn:microsoft.com/office/officeart/2005/8/layout/cycle1"/>
    <dgm:cxn modelId="{617A42DE-23A5-4B28-8B08-57F8963160B0}" type="presParOf" srcId="{3ACC39AE-695E-4D7D-84A9-177E6E24D4D9}" destId="{FE7D27AD-2496-4906-857F-EBC21D6DCBA4}" srcOrd="2" destOrd="0" presId="urn:microsoft.com/office/officeart/2005/8/layout/cycle1"/>
    <dgm:cxn modelId="{5ABD0524-EF6F-4FAA-A8F6-28F11305D028}" type="presParOf" srcId="{3ACC39AE-695E-4D7D-84A9-177E6E24D4D9}" destId="{F5C5734A-D06F-4786-BC3C-C0F7E3E3F0A0}" srcOrd="3" destOrd="0" presId="urn:microsoft.com/office/officeart/2005/8/layout/cycle1"/>
    <dgm:cxn modelId="{34BA325B-4BEA-4D4B-9356-C0424702FF3E}" type="presParOf" srcId="{3ACC39AE-695E-4D7D-84A9-177E6E24D4D9}" destId="{236CD102-3EA2-42B5-BC2F-67C8267F3EFE}" srcOrd="4" destOrd="0" presId="urn:microsoft.com/office/officeart/2005/8/layout/cycle1"/>
    <dgm:cxn modelId="{2BE10F4D-16A6-4E58-A1DF-7EDFBF202A3C}" type="presParOf" srcId="{3ACC39AE-695E-4D7D-84A9-177E6E24D4D9}" destId="{1322D8AF-E96E-4D48-97F1-27407758D087}" srcOrd="5" destOrd="0" presId="urn:microsoft.com/office/officeart/2005/8/layout/cycle1"/>
    <dgm:cxn modelId="{ACCF316A-2CF7-4858-BC66-1FDFA2ED2EBC}" type="presParOf" srcId="{3ACC39AE-695E-4D7D-84A9-177E6E24D4D9}" destId="{F2B564F7-BBBA-4EAF-8F1D-9C393C263230}" srcOrd="6" destOrd="0" presId="urn:microsoft.com/office/officeart/2005/8/layout/cycle1"/>
    <dgm:cxn modelId="{C2925364-6CE1-4E39-9AB9-76475D1389AF}" type="presParOf" srcId="{3ACC39AE-695E-4D7D-84A9-177E6E24D4D9}" destId="{76B9A6CA-5B37-4BC9-B3EE-D221C19EF3DB}" srcOrd="7" destOrd="0" presId="urn:microsoft.com/office/officeart/2005/8/layout/cycle1"/>
    <dgm:cxn modelId="{E1DD769D-6FC7-4245-AD4D-ED1C1964D967}" type="presParOf" srcId="{3ACC39AE-695E-4D7D-84A9-177E6E24D4D9}" destId="{9CD7C6B6-771E-436F-A2D5-2205FFB3AB14}" srcOrd="8" destOrd="0" presId="urn:microsoft.com/office/officeart/2005/8/layout/cycle1"/>
    <dgm:cxn modelId="{06AE4B58-023E-422B-A269-41CA98E82252}" type="presParOf" srcId="{3ACC39AE-695E-4D7D-84A9-177E6E24D4D9}" destId="{EA3E5FAE-4CC2-469C-8C92-36526B92C3F6}" srcOrd="9" destOrd="0" presId="urn:microsoft.com/office/officeart/2005/8/layout/cycle1"/>
    <dgm:cxn modelId="{9B87B54D-27E8-4CE9-84F2-FAC13BBC46E9}" type="presParOf" srcId="{3ACC39AE-695E-4D7D-84A9-177E6E24D4D9}" destId="{BB432EBA-79B9-4258-B48C-2809B5E96C75}" srcOrd="10" destOrd="0" presId="urn:microsoft.com/office/officeart/2005/8/layout/cycle1"/>
    <dgm:cxn modelId="{68AAE26A-0031-45A7-82D5-F8170A61EF8F}" type="presParOf" srcId="{3ACC39AE-695E-4D7D-84A9-177E6E24D4D9}" destId="{459A5B2C-0411-4205-A48B-AC18A7F08000}"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43607-7EA3-4C6F-AB8C-88C61BB81432}">
      <dsp:nvSpPr>
        <dsp:cNvPr id="0" name=""/>
        <dsp:cNvSpPr/>
      </dsp:nvSpPr>
      <dsp:spPr>
        <a:xfrm>
          <a:off x="5" y="0"/>
          <a:ext cx="1949834" cy="33962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i="1" kern="1200" dirty="0" smtClean="0"/>
            <a:t>Just beginning my journey. I don’t know what I don’t know. </a:t>
          </a:r>
          <a:endParaRPr lang="en-US" sz="1900" i="1" kern="1200" dirty="0"/>
        </a:p>
      </dsp:txBody>
      <dsp:txXfrm>
        <a:off x="5" y="1358487"/>
        <a:ext cx="1949834" cy="1358487"/>
      </dsp:txXfrm>
    </dsp:sp>
    <dsp:sp modelId="{FEAA059B-DDAB-4963-A07F-971ED0CDED75}">
      <dsp:nvSpPr>
        <dsp:cNvPr id="0" name=""/>
        <dsp:cNvSpPr/>
      </dsp:nvSpPr>
      <dsp:spPr>
        <a:xfrm>
          <a:off x="410700" y="203773"/>
          <a:ext cx="1130940" cy="1130940"/>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203" b="-30203"/>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0DE49E-3837-4E0A-9C46-3062664FCDC1}">
      <dsp:nvSpPr>
        <dsp:cNvPr id="0" name=""/>
        <dsp:cNvSpPr/>
      </dsp:nvSpPr>
      <dsp:spPr>
        <a:xfrm>
          <a:off x="2009582" y="0"/>
          <a:ext cx="1949834" cy="33962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i="1" kern="1200" dirty="0" smtClean="0"/>
            <a:t>I’m comfortable with my knowledge but need a refresher.</a:t>
          </a:r>
          <a:endParaRPr lang="en-US" sz="1900" kern="1200" dirty="0"/>
        </a:p>
      </dsp:txBody>
      <dsp:txXfrm>
        <a:off x="2009582" y="1358487"/>
        <a:ext cx="1949834" cy="1358487"/>
      </dsp:txXfrm>
    </dsp:sp>
    <dsp:sp modelId="{B6A96994-0B1F-47A1-84BB-25C7E6B91124}">
      <dsp:nvSpPr>
        <dsp:cNvPr id="0" name=""/>
        <dsp:cNvSpPr/>
      </dsp:nvSpPr>
      <dsp:spPr>
        <a:xfrm>
          <a:off x="2419029" y="203773"/>
          <a:ext cx="1130940" cy="1130940"/>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0946" t="-676" r="-20946" b="946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B78871-50E6-4098-B73D-137FCE86A216}">
      <dsp:nvSpPr>
        <dsp:cNvPr id="0" name=""/>
        <dsp:cNvSpPr/>
      </dsp:nvSpPr>
      <dsp:spPr>
        <a:xfrm>
          <a:off x="4017912" y="0"/>
          <a:ext cx="1949834" cy="33962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i="1" kern="1200" smtClean="0"/>
            <a:t>I could help do this workshop.</a:t>
          </a:r>
          <a:endParaRPr lang="en-US" sz="1900" i="1" kern="1200" dirty="0"/>
        </a:p>
      </dsp:txBody>
      <dsp:txXfrm>
        <a:off x="4017912" y="1358487"/>
        <a:ext cx="1949834" cy="1358487"/>
      </dsp:txXfrm>
    </dsp:sp>
    <dsp:sp modelId="{FE7D33FC-1873-4746-83C4-F8809EBF790C}">
      <dsp:nvSpPr>
        <dsp:cNvPr id="0" name=""/>
        <dsp:cNvSpPr/>
      </dsp:nvSpPr>
      <dsp:spPr>
        <a:xfrm>
          <a:off x="4427359" y="203773"/>
          <a:ext cx="1130940" cy="1130940"/>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4527" t="1858" r="14527" b="-28548"/>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3AFAAC-3919-45A3-BD82-66B0C4E66DB1}">
      <dsp:nvSpPr>
        <dsp:cNvPr id="0" name=""/>
        <dsp:cNvSpPr/>
      </dsp:nvSpPr>
      <dsp:spPr>
        <a:xfrm>
          <a:off x="238760" y="2716974"/>
          <a:ext cx="5491479" cy="509432"/>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7FDB3-46FA-45C1-865D-4E5E355D0B54}">
      <dsp:nvSpPr>
        <dsp:cNvPr id="0" name=""/>
        <dsp:cNvSpPr/>
      </dsp:nvSpPr>
      <dsp:spPr>
        <a:xfrm>
          <a:off x="4773513" y="250114"/>
          <a:ext cx="1344501" cy="775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r" defTabSz="1066800">
            <a:lnSpc>
              <a:spcPct val="100000"/>
            </a:lnSpc>
            <a:spcBef>
              <a:spcPct val="0"/>
            </a:spcBef>
            <a:spcAft>
              <a:spcPts val="0"/>
            </a:spcAft>
          </a:pPr>
          <a:r>
            <a:rPr lang="en-US" sz="2400" kern="1200" dirty="0" smtClean="0">
              <a:latin typeface="Tw Cen MT" panose="020B0602020104020603" pitchFamily="34" charset="0"/>
            </a:rPr>
            <a:t>Evaluation </a:t>
          </a:r>
          <a:endParaRPr lang="en-US" sz="2400" kern="1200" dirty="0">
            <a:latin typeface="Tw Cen MT" panose="020B0602020104020603" pitchFamily="34" charset="0"/>
          </a:endParaRPr>
        </a:p>
      </dsp:txBody>
      <dsp:txXfrm>
        <a:off x="4773513" y="250114"/>
        <a:ext cx="1344501" cy="775185"/>
      </dsp:txXfrm>
    </dsp:sp>
    <dsp:sp modelId="{0CDC9F47-426C-42AE-8C8D-8598E08CAF51}">
      <dsp:nvSpPr>
        <dsp:cNvPr id="0" name=""/>
        <dsp:cNvSpPr/>
      </dsp:nvSpPr>
      <dsp:spPr>
        <a:xfrm>
          <a:off x="1918040" y="-126575"/>
          <a:ext cx="4342645" cy="4342645"/>
        </a:xfrm>
        <a:prstGeom prst="circularArrow">
          <a:avLst>
            <a:gd name="adj1" fmla="val 3988"/>
            <a:gd name="adj2" fmla="val 250140"/>
            <a:gd name="adj3" fmla="val 20798007"/>
            <a:gd name="adj4" fmla="val 19744535"/>
            <a:gd name="adj5" fmla="val 465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807A96-79A2-40D7-BE28-28B306606770}">
      <dsp:nvSpPr>
        <dsp:cNvPr id="0" name=""/>
        <dsp:cNvSpPr/>
      </dsp:nvSpPr>
      <dsp:spPr>
        <a:xfrm>
          <a:off x="5446424" y="1727671"/>
          <a:ext cx="1302975" cy="888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w Cen MT" panose="020B0602020104020603" pitchFamily="34" charset="0"/>
            </a:rPr>
            <a:t>Eligibility</a:t>
          </a:r>
          <a:endParaRPr lang="en-US" sz="2400" kern="1200" dirty="0">
            <a:latin typeface="Tw Cen MT" panose="020B0602020104020603" pitchFamily="34" charset="0"/>
          </a:endParaRPr>
        </a:p>
      </dsp:txBody>
      <dsp:txXfrm>
        <a:off x="5446424" y="1727671"/>
        <a:ext cx="1302975" cy="888057"/>
      </dsp:txXfrm>
    </dsp:sp>
    <dsp:sp modelId="{3AB275FC-441A-426B-A618-BDE61210CD4E}">
      <dsp:nvSpPr>
        <dsp:cNvPr id="0" name=""/>
        <dsp:cNvSpPr/>
      </dsp:nvSpPr>
      <dsp:spPr>
        <a:xfrm>
          <a:off x="1906438" y="209961"/>
          <a:ext cx="4342645" cy="4342645"/>
        </a:xfrm>
        <a:prstGeom prst="circularArrow">
          <a:avLst>
            <a:gd name="adj1" fmla="val 3988"/>
            <a:gd name="adj2" fmla="val 250140"/>
            <a:gd name="adj3" fmla="val 1763704"/>
            <a:gd name="adj4" fmla="val 407240"/>
            <a:gd name="adj5" fmla="val 465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3D9317-9E78-4D72-9F3A-79410679BB8A}">
      <dsp:nvSpPr>
        <dsp:cNvPr id="0" name=""/>
        <dsp:cNvSpPr/>
      </dsp:nvSpPr>
      <dsp:spPr>
        <a:xfrm>
          <a:off x="4842674" y="3443740"/>
          <a:ext cx="888057" cy="888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w Cen MT" panose="020B0602020104020603" pitchFamily="34" charset="0"/>
            </a:rPr>
            <a:t>IEP</a:t>
          </a:r>
          <a:endParaRPr lang="en-US" sz="2400" kern="1200" dirty="0">
            <a:latin typeface="Tw Cen MT" panose="020B0602020104020603" pitchFamily="34" charset="0"/>
          </a:endParaRPr>
        </a:p>
      </dsp:txBody>
      <dsp:txXfrm>
        <a:off x="4842674" y="3443740"/>
        <a:ext cx="888057" cy="888057"/>
      </dsp:txXfrm>
    </dsp:sp>
    <dsp:sp modelId="{F5B41440-40D6-4EF1-886B-56FF41E61808}">
      <dsp:nvSpPr>
        <dsp:cNvPr id="0" name=""/>
        <dsp:cNvSpPr/>
      </dsp:nvSpPr>
      <dsp:spPr>
        <a:xfrm>
          <a:off x="2141441" y="35277"/>
          <a:ext cx="4342645" cy="4342645"/>
        </a:xfrm>
        <a:prstGeom prst="circularArrow">
          <a:avLst>
            <a:gd name="adj1" fmla="val 3988"/>
            <a:gd name="adj2" fmla="val 250140"/>
            <a:gd name="adj3" fmla="val 5922723"/>
            <a:gd name="adj4" fmla="val 4470388"/>
            <a:gd name="adj5" fmla="val 465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3F2BC-3734-408C-9DEE-484961C3315F}">
      <dsp:nvSpPr>
        <dsp:cNvPr id="0" name=""/>
        <dsp:cNvSpPr/>
      </dsp:nvSpPr>
      <dsp:spPr>
        <a:xfrm>
          <a:off x="2374125" y="3445623"/>
          <a:ext cx="1496412" cy="888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w Cen MT" panose="020B0602020104020603" pitchFamily="34" charset="0"/>
            </a:rPr>
            <a:t>Instruction &amp; Monitoring</a:t>
          </a:r>
          <a:endParaRPr lang="en-US" sz="2400" kern="1200" dirty="0">
            <a:latin typeface="Tw Cen MT" panose="020B0602020104020603" pitchFamily="34" charset="0"/>
          </a:endParaRPr>
        </a:p>
      </dsp:txBody>
      <dsp:txXfrm>
        <a:off x="2374125" y="3445623"/>
        <a:ext cx="1496412" cy="888057"/>
      </dsp:txXfrm>
    </dsp:sp>
    <dsp:sp modelId="{5B019619-D417-4D59-95ED-EB2ECDF7A69C}">
      <dsp:nvSpPr>
        <dsp:cNvPr id="0" name=""/>
        <dsp:cNvSpPr/>
      </dsp:nvSpPr>
      <dsp:spPr>
        <a:xfrm>
          <a:off x="1942869" y="377"/>
          <a:ext cx="4342645" cy="4342645"/>
        </a:xfrm>
        <a:prstGeom prst="circularArrow">
          <a:avLst>
            <a:gd name="adj1" fmla="val 3988"/>
            <a:gd name="adj2" fmla="val 250140"/>
            <a:gd name="adj3" fmla="val 10045971"/>
            <a:gd name="adj4" fmla="val 8402685"/>
            <a:gd name="adj5" fmla="val 465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6D0E24-AAD7-45B5-8DDB-75887C31C9D3}">
      <dsp:nvSpPr>
        <dsp:cNvPr id="0" name=""/>
        <dsp:cNvSpPr/>
      </dsp:nvSpPr>
      <dsp:spPr>
        <a:xfrm>
          <a:off x="1480200" y="1881975"/>
          <a:ext cx="1300542" cy="579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w Cen MT" panose="020B0602020104020603" pitchFamily="34" charset="0"/>
            </a:rPr>
            <a:t>Annual Review</a:t>
          </a:r>
          <a:endParaRPr lang="en-US" sz="2400" kern="1200" dirty="0">
            <a:latin typeface="Tw Cen MT" panose="020B0602020104020603" pitchFamily="34" charset="0"/>
          </a:endParaRPr>
        </a:p>
      </dsp:txBody>
      <dsp:txXfrm>
        <a:off x="1480200" y="1881975"/>
        <a:ext cx="1300542" cy="579448"/>
      </dsp:txXfrm>
    </dsp:sp>
    <dsp:sp modelId="{03383E46-3E2B-4D4D-93C9-D4F332F814DB}">
      <dsp:nvSpPr>
        <dsp:cNvPr id="0" name=""/>
        <dsp:cNvSpPr/>
      </dsp:nvSpPr>
      <dsp:spPr>
        <a:xfrm>
          <a:off x="1959833" y="-158696"/>
          <a:ext cx="4342645" cy="4342645"/>
        </a:xfrm>
        <a:prstGeom prst="circularArrow">
          <a:avLst>
            <a:gd name="adj1" fmla="val 3988"/>
            <a:gd name="adj2" fmla="val 250140"/>
            <a:gd name="adj3" fmla="val 12621914"/>
            <a:gd name="adj4" fmla="val 11026578"/>
            <a:gd name="adj5" fmla="val 465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3E34F8-E151-40E2-BBD0-999818D6EC2C}">
      <dsp:nvSpPr>
        <dsp:cNvPr id="0" name=""/>
        <dsp:cNvSpPr/>
      </dsp:nvSpPr>
      <dsp:spPr>
        <a:xfrm>
          <a:off x="2415088" y="0"/>
          <a:ext cx="1137033" cy="888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i="1" kern="1200" dirty="0" smtClean="0">
              <a:solidFill>
                <a:schemeClr val="accent3"/>
              </a:solidFill>
              <a:latin typeface="Tw Cen MT" panose="020B0602020104020603" pitchFamily="34" charset="0"/>
            </a:rPr>
            <a:t>Referral</a:t>
          </a:r>
          <a:endParaRPr lang="en-US" sz="2400" b="1" i="1" kern="1200" dirty="0">
            <a:solidFill>
              <a:schemeClr val="accent3"/>
            </a:solidFill>
            <a:latin typeface="Tw Cen MT" panose="020B0602020104020603" pitchFamily="34" charset="0"/>
          </a:endParaRPr>
        </a:p>
      </dsp:txBody>
      <dsp:txXfrm>
        <a:off x="2415088" y="0"/>
        <a:ext cx="1137033" cy="888057"/>
      </dsp:txXfrm>
    </dsp:sp>
    <dsp:sp modelId="{C0460534-42FC-4BE4-936C-6DFEDE2207C2}">
      <dsp:nvSpPr>
        <dsp:cNvPr id="0" name=""/>
        <dsp:cNvSpPr/>
      </dsp:nvSpPr>
      <dsp:spPr>
        <a:xfrm>
          <a:off x="1974344" y="-73391"/>
          <a:ext cx="4342645" cy="4342645"/>
        </a:xfrm>
        <a:prstGeom prst="circularArrow">
          <a:avLst>
            <a:gd name="adj1" fmla="val 3988"/>
            <a:gd name="adj2" fmla="val 250140"/>
            <a:gd name="adj3" fmla="val 17211185"/>
            <a:gd name="adj4" fmla="val 15306544"/>
            <a:gd name="adj5" fmla="val 465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7FDB3-46FA-45C1-865D-4E5E355D0B54}">
      <dsp:nvSpPr>
        <dsp:cNvPr id="0" name=""/>
        <dsp:cNvSpPr/>
      </dsp:nvSpPr>
      <dsp:spPr>
        <a:xfrm>
          <a:off x="4698859" y="264933"/>
          <a:ext cx="1414463" cy="815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r" defTabSz="1066800">
            <a:lnSpc>
              <a:spcPct val="100000"/>
            </a:lnSpc>
            <a:spcBef>
              <a:spcPct val="0"/>
            </a:spcBef>
            <a:spcAft>
              <a:spcPts val="0"/>
            </a:spcAft>
          </a:pPr>
          <a:r>
            <a:rPr lang="en-US" sz="2400" b="1" i="1" kern="1200" dirty="0" smtClean="0">
              <a:solidFill>
                <a:schemeClr val="accent3"/>
              </a:solidFill>
              <a:latin typeface="Tw Cen MT" panose="020B0602020104020603" pitchFamily="34" charset="0"/>
            </a:rPr>
            <a:t>Evaluation</a:t>
          </a:r>
          <a:r>
            <a:rPr lang="en-US" sz="2400" kern="1200" dirty="0" smtClean="0">
              <a:latin typeface="Tw Cen MT" panose="020B0602020104020603" pitchFamily="34" charset="0"/>
            </a:rPr>
            <a:t> </a:t>
          </a:r>
          <a:endParaRPr lang="en-US" sz="2400" kern="1200" dirty="0">
            <a:latin typeface="Tw Cen MT" panose="020B0602020104020603" pitchFamily="34" charset="0"/>
          </a:endParaRPr>
        </a:p>
      </dsp:txBody>
      <dsp:txXfrm>
        <a:off x="4698859" y="264933"/>
        <a:ext cx="1414463" cy="815523"/>
      </dsp:txXfrm>
    </dsp:sp>
    <dsp:sp modelId="{0CDC9F47-426C-42AE-8C8D-8598E08CAF51}">
      <dsp:nvSpPr>
        <dsp:cNvPr id="0" name=""/>
        <dsp:cNvSpPr/>
      </dsp:nvSpPr>
      <dsp:spPr>
        <a:xfrm>
          <a:off x="1695893" y="-131213"/>
          <a:ext cx="4567297" cy="4567297"/>
        </a:xfrm>
        <a:prstGeom prst="circularArrow">
          <a:avLst>
            <a:gd name="adj1" fmla="val 3989"/>
            <a:gd name="adj2" fmla="val 250220"/>
            <a:gd name="adj3" fmla="val 20797761"/>
            <a:gd name="adj4" fmla="val 19744876"/>
            <a:gd name="adj5" fmla="val 46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807A96-79A2-40D7-BE28-28B306606770}">
      <dsp:nvSpPr>
        <dsp:cNvPr id="0" name=""/>
        <dsp:cNvSpPr/>
      </dsp:nvSpPr>
      <dsp:spPr>
        <a:xfrm>
          <a:off x="5406568" y="1818865"/>
          <a:ext cx="1370777" cy="934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w Cen MT" panose="020B0602020104020603" pitchFamily="34" charset="0"/>
            </a:rPr>
            <a:t>Eligibility</a:t>
          </a:r>
          <a:endParaRPr lang="en-US" sz="2400" kern="1200" dirty="0">
            <a:latin typeface="Tw Cen MT" panose="020B0602020104020603" pitchFamily="34" charset="0"/>
          </a:endParaRPr>
        </a:p>
      </dsp:txBody>
      <dsp:txXfrm>
        <a:off x="5406568" y="1818865"/>
        <a:ext cx="1370777" cy="934268"/>
      </dsp:txXfrm>
    </dsp:sp>
    <dsp:sp modelId="{3AB275FC-441A-426B-A618-BDE61210CD4E}">
      <dsp:nvSpPr>
        <dsp:cNvPr id="0" name=""/>
        <dsp:cNvSpPr/>
      </dsp:nvSpPr>
      <dsp:spPr>
        <a:xfrm>
          <a:off x="1683683" y="222850"/>
          <a:ext cx="4567297" cy="4567297"/>
        </a:xfrm>
        <a:prstGeom prst="circularArrow">
          <a:avLst>
            <a:gd name="adj1" fmla="val 3989"/>
            <a:gd name="adj2" fmla="val 250220"/>
            <a:gd name="adj3" fmla="val 1763106"/>
            <a:gd name="adj4" fmla="val 407355"/>
            <a:gd name="adj5" fmla="val 46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3D9317-9E78-4D72-9F3A-79410679BB8A}">
      <dsp:nvSpPr>
        <dsp:cNvPr id="0" name=""/>
        <dsp:cNvSpPr/>
      </dsp:nvSpPr>
      <dsp:spPr>
        <a:xfrm>
          <a:off x="4771672" y="3623661"/>
          <a:ext cx="934268" cy="934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w Cen MT" panose="020B0602020104020603" pitchFamily="34" charset="0"/>
            </a:rPr>
            <a:t>IEP</a:t>
          </a:r>
          <a:endParaRPr lang="en-US" sz="2400" kern="1200" dirty="0">
            <a:latin typeface="Tw Cen MT" panose="020B0602020104020603" pitchFamily="34" charset="0"/>
          </a:endParaRPr>
        </a:p>
      </dsp:txBody>
      <dsp:txXfrm>
        <a:off x="4771672" y="3623661"/>
        <a:ext cx="934268" cy="934268"/>
      </dsp:txXfrm>
    </dsp:sp>
    <dsp:sp modelId="{F5B41440-40D6-4EF1-886B-56FF41E61808}">
      <dsp:nvSpPr>
        <dsp:cNvPr id="0" name=""/>
        <dsp:cNvSpPr/>
      </dsp:nvSpPr>
      <dsp:spPr>
        <a:xfrm>
          <a:off x="1930943" y="39047"/>
          <a:ext cx="4567297" cy="4567297"/>
        </a:xfrm>
        <a:prstGeom prst="circularArrow">
          <a:avLst>
            <a:gd name="adj1" fmla="val 3989"/>
            <a:gd name="adj2" fmla="val 250220"/>
            <a:gd name="adj3" fmla="val 5922357"/>
            <a:gd name="adj4" fmla="val 4470778"/>
            <a:gd name="adj5" fmla="val 46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3F2BC-3734-408C-9DEE-484961C3315F}">
      <dsp:nvSpPr>
        <dsp:cNvPr id="0" name=""/>
        <dsp:cNvSpPr/>
      </dsp:nvSpPr>
      <dsp:spPr>
        <a:xfrm>
          <a:off x="2175390" y="3625641"/>
          <a:ext cx="1574279" cy="934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w Cen MT" panose="020B0602020104020603" pitchFamily="34" charset="0"/>
            </a:rPr>
            <a:t>Instruction &amp; Monitoring</a:t>
          </a:r>
          <a:endParaRPr lang="en-US" sz="2400" kern="1200" dirty="0">
            <a:latin typeface="Tw Cen MT" panose="020B0602020104020603" pitchFamily="34" charset="0"/>
          </a:endParaRPr>
        </a:p>
      </dsp:txBody>
      <dsp:txXfrm>
        <a:off x="2175390" y="3625641"/>
        <a:ext cx="1574279" cy="934268"/>
      </dsp:txXfrm>
    </dsp:sp>
    <dsp:sp modelId="{5B019619-D417-4D59-95ED-EB2ECDF7A69C}">
      <dsp:nvSpPr>
        <dsp:cNvPr id="0" name=""/>
        <dsp:cNvSpPr/>
      </dsp:nvSpPr>
      <dsp:spPr>
        <a:xfrm>
          <a:off x="1722024" y="2351"/>
          <a:ext cx="4567297" cy="4567297"/>
        </a:xfrm>
        <a:prstGeom prst="circularArrow">
          <a:avLst>
            <a:gd name="adj1" fmla="val 3989"/>
            <a:gd name="adj2" fmla="val 250220"/>
            <a:gd name="adj3" fmla="val 9773463"/>
            <a:gd name="adj4" fmla="val 8403003"/>
            <a:gd name="adj5" fmla="val 46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6D0E24-AAD7-45B5-8DDB-75887C31C9D3}">
      <dsp:nvSpPr>
        <dsp:cNvPr id="0" name=""/>
        <dsp:cNvSpPr/>
      </dsp:nvSpPr>
      <dsp:spPr>
        <a:xfrm>
          <a:off x="1452254" y="1818865"/>
          <a:ext cx="934268" cy="934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w Cen MT" panose="020B0602020104020603" pitchFamily="34" charset="0"/>
            </a:rPr>
            <a:t>Annual Review</a:t>
          </a:r>
          <a:endParaRPr lang="en-US" sz="2400" kern="1200" dirty="0">
            <a:latin typeface="Tw Cen MT" panose="020B0602020104020603" pitchFamily="34" charset="0"/>
          </a:endParaRPr>
        </a:p>
      </dsp:txBody>
      <dsp:txXfrm>
        <a:off x="1452254" y="1818865"/>
        <a:ext cx="934268" cy="934268"/>
      </dsp:txXfrm>
    </dsp:sp>
    <dsp:sp modelId="{03383E46-3E2B-4D4D-93C9-D4F332F814DB}">
      <dsp:nvSpPr>
        <dsp:cNvPr id="0" name=""/>
        <dsp:cNvSpPr/>
      </dsp:nvSpPr>
      <dsp:spPr>
        <a:xfrm>
          <a:off x="1757253" y="-193288"/>
          <a:ext cx="4567297" cy="4567297"/>
        </a:xfrm>
        <a:prstGeom prst="circularArrow">
          <a:avLst>
            <a:gd name="adj1" fmla="val 3989"/>
            <a:gd name="adj2" fmla="val 250220"/>
            <a:gd name="adj3" fmla="val 12568866"/>
            <a:gd name="adj4" fmla="val 11248636"/>
            <a:gd name="adj5" fmla="val 46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3E34F8-E151-40E2-BBD0-999818D6EC2C}">
      <dsp:nvSpPr>
        <dsp:cNvPr id="0" name=""/>
        <dsp:cNvSpPr/>
      </dsp:nvSpPr>
      <dsp:spPr>
        <a:xfrm>
          <a:off x="2218531" y="0"/>
          <a:ext cx="1196200" cy="934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0" i="0" kern="1200" dirty="0" smtClean="0">
              <a:solidFill>
                <a:srgbClr val="002060"/>
              </a:solidFill>
              <a:latin typeface="Tw Cen MT" panose="020B0602020104020603" pitchFamily="34" charset="0"/>
            </a:rPr>
            <a:t>Referral</a:t>
          </a:r>
          <a:endParaRPr lang="en-US" sz="2400" b="0" i="0" kern="1200" dirty="0">
            <a:solidFill>
              <a:srgbClr val="002060"/>
            </a:solidFill>
            <a:latin typeface="Tw Cen MT" panose="020B0602020104020603" pitchFamily="34" charset="0"/>
          </a:endParaRPr>
        </a:p>
      </dsp:txBody>
      <dsp:txXfrm>
        <a:off x="2218531" y="0"/>
        <a:ext cx="1196200" cy="934268"/>
      </dsp:txXfrm>
    </dsp:sp>
    <dsp:sp modelId="{C0460534-42FC-4BE4-936C-6DFEDE2207C2}">
      <dsp:nvSpPr>
        <dsp:cNvPr id="0" name=""/>
        <dsp:cNvSpPr/>
      </dsp:nvSpPr>
      <dsp:spPr>
        <a:xfrm>
          <a:off x="1752609" y="-76192"/>
          <a:ext cx="4567297" cy="4567297"/>
        </a:xfrm>
        <a:prstGeom prst="circularArrow">
          <a:avLst>
            <a:gd name="adj1" fmla="val 3989"/>
            <a:gd name="adj2" fmla="val 250220"/>
            <a:gd name="adj3" fmla="val 17215159"/>
            <a:gd name="adj4" fmla="val 15311163"/>
            <a:gd name="adj5" fmla="val 46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7FDB3-46FA-45C1-865D-4E5E355D0B54}">
      <dsp:nvSpPr>
        <dsp:cNvPr id="0" name=""/>
        <dsp:cNvSpPr/>
      </dsp:nvSpPr>
      <dsp:spPr>
        <a:xfrm>
          <a:off x="4750143" y="247142"/>
          <a:ext cx="1321095" cy="761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r" defTabSz="1066800">
            <a:lnSpc>
              <a:spcPct val="100000"/>
            </a:lnSpc>
            <a:spcBef>
              <a:spcPct val="0"/>
            </a:spcBef>
            <a:spcAft>
              <a:spcPts val="0"/>
            </a:spcAft>
          </a:pPr>
          <a:r>
            <a:rPr lang="en-US" sz="2400" b="0" i="0" kern="1200" dirty="0" smtClean="0">
              <a:solidFill>
                <a:srgbClr val="002060"/>
              </a:solidFill>
              <a:latin typeface="Tw Cen MT" panose="020B0602020104020603" pitchFamily="34" charset="0"/>
            </a:rPr>
            <a:t>Evaluation</a:t>
          </a:r>
          <a:r>
            <a:rPr lang="en-US" sz="2400" kern="1200" dirty="0" smtClean="0">
              <a:latin typeface="Tw Cen MT" panose="020B0602020104020603" pitchFamily="34" charset="0"/>
            </a:rPr>
            <a:t> </a:t>
          </a:r>
          <a:endParaRPr lang="en-US" sz="2400" kern="1200" dirty="0">
            <a:latin typeface="Tw Cen MT" panose="020B0602020104020603" pitchFamily="34" charset="0"/>
          </a:endParaRPr>
        </a:p>
      </dsp:txBody>
      <dsp:txXfrm>
        <a:off x="4750143" y="247142"/>
        <a:ext cx="1321095" cy="761690"/>
      </dsp:txXfrm>
    </dsp:sp>
    <dsp:sp modelId="{0CDC9F47-426C-42AE-8C8D-8598E08CAF51}">
      <dsp:nvSpPr>
        <dsp:cNvPr id="0" name=""/>
        <dsp:cNvSpPr/>
      </dsp:nvSpPr>
      <dsp:spPr>
        <a:xfrm>
          <a:off x="1947971" y="-122516"/>
          <a:ext cx="4262710" cy="4262710"/>
        </a:xfrm>
        <a:prstGeom prst="circularArrow">
          <a:avLst>
            <a:gd name="adj1" fmla="val 3992"/>
            <a:gd name="adj2" fmla="val 250419"/>
            <a:gd name="adj3" fmla="val 20797142"/>
            <a:gd name="adj4" fmla="val 19745731"/>
            <a:gd name="adj5" fmla="val 46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807A96-79A2-40D7-BE28-28B306606770}">
      <dsp:nvSpPr>
        <dsp:cNvPr id="0" name=""/>
        <dsp:cNvSpPr/>
      </dsp:nvSpPr>
      <dsp:spPr>
        <a:xfrm>
          <a:off x="5410627" y="1697301"/>
          <a:ext cx="1280293" cy="87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2060"/>
              </a:solidFill>
              <a:latin typeface="Tw Cen MT" panose="020B0602020104020603" pitchFamily="34" charset="0"/>
            </a:rPr>
            <a:t>Eligibility</a:t>
          </a:r>
          <a:endParaRPr lang="en-US" sz="2400" kern="1200" dirty="0">
            <a:solidFill>
              <a:srgbClr val="002060"/>
            </a:solidFill>
            <a:latin typeface="Tw Cen MT" panose="020B0602020104020603" pitchFamily="34" charset="0"/>
          </a:endParaRPr>
        </a:p>
      </dsp:txBody>
      <dsp:txXfrm>
        <a:off x="5410627" y="1697301"/>
        <a:ext cx="1280293" cy="872597"/>
      </dsp:txXfrm>
    </dsp:sp>
    <dsp:sp modelId="{3AB275FC-441A-426B-A618-BDE61210CD4E}">
      <dsp:nvSpPr>
        <dsp:cNvPr id="0" name=""/>
        <dsp:cNvSpPr/>
      </dsp:nvSpPr>
      <dsp:spPr>
        <a:xfrm>
          <a:off x="1936558" y="208209"/>
          <a:ext cx="4262710" cy="4262710"/>
        </a:xfrm>
        <a:prstGeom prst="circularArrow">
          <a:avLst>
            <a:gd name="adj1" fmla="val 3992"/>
            <a:gd name="adj2" fmla="val 250419"/>
            <a:gd name="adj3" fmla="val 1761604"/>
            <a:gd name="adj4" fmla="val 407643"/>
            <a:gd name="adj5" fmla="val 46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3D9317-9E78-4D72-9F3A-79410679BB8A}">
      <dsp:nvSpPr>
        <dsp:cNvPr id="0" name=""/>
        <dsp:cNvSpPr/>
      </dsp:nvSpPr>
      <dsp:spPr>
        <a:xfrm>
          <a:off x="4818274" y="3381621"/>
          <a:ext cx="872597" cy="87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i="1" kern="1200" dirty="0" smtClean="0">
              <a:solidFill>
                <a:schemeClr val="accent3"/>
              </a:solidFill>
              <a:latin typeface="Tw Cen MT" panose="020B0602020104020603" pitchFamily="34" charset="0"/>
            </a:rPr>
            <a:t>IEP</a:t>
          </a:r>
          <a:endParaRPr lang="en-US" sz="2400" b="1" i="1" kern="1200" dirty="0">
            <a:solidFill>
              <a:schemeClr val="accent3"/>
            </a:solidFill>
            <a:latin typeface="Tw Cen MT" panose="020B0602020104020603" pitchFamily="34" charset="0"/>
          </a:endParaRPr>
        </a:p>
      </dsp:txBody>
      <dsp:txXfrm>
        <a:off x="4818274" y="3381621"/>
        <a:ext cx="872597" cy="872597"/>
      </dsp:txXfrm>
    </dsp:sp>
    <dsp:sp modelId="{F5B41440-40D6-4EF1-886B-56FF41E61808}">
      <dsp:nvSpPr>
        <dsp:cNvPr id="0" name=""/>
        <dsp:cNvSpPr/>
      </dsp:nvSpPr>
      <dsp:spPr>
        <a:xfrm>
          <a:off x="2214710" y="24056"/>
          <a:ext cx="4262710" cy="4262710"/>
        </a:xfrm>
        <a:prstGeom prst="circularArrow">
          <a:avLst>
            <a:gd name="adj1" fmla="val 3992"/>
            <a:gd name="adj2" fmla="val 250419"/>
            <a:gd name="adj3" fmla="val 5673128"/>
            <a:gd name="adj4" fmla="val 4557849"/>
            <a:gd name="adj5" fmla="val 46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3F2BC-3734-408C-9DEE-484961C3315F}">
      <dsp:nvSpPr>
        <dsp:cNvPr id="0" name=""/>
        <dsp:cNvSpPr/>
      </dsp:nvSpPr>
      <dsp:spPr>
        <a:xfrm>
          <a:off x="2209798" y="3383468"/>
          <a:ext cx="1840893" cy="87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2060"/>
              </a:solidFill>
              <a:latin typeface="Tw Cen MT" panose="020B0602020104020603" pitchFamily="34" charset="0"/>
            </a:rPr>
            <a:t>Instruction &amp; Monitoring</a:t>
          </a:r>
          <a:endParaRPr lang="en-US" sz="2400" kern="1200" dirty="0">
            <a:solidFill>
              <a:srgbClr val="002060"/>
            </a:solidFill>
            <a:latin typeface="Tw Cen MT" panose="020B0602020104020603" pitchFamily="34" charset="0"/>
          </a:endParaRPr>
        </a:p>
      </dsp:txBody>
      <dsp:txXfrm>
        <a:off x="2209798" y="3383468"/>
        <a:ext cx="1840893" cy="872597"/>
      </dsp:txXfrm>
    </dsp:sp>
    <dsp:sp modelId="{5B019619-D417-4D59-95ED-EB2ECDF7A69C}">
      <dsp:nvSpPr>
        <dsp:cNvPr id="0" name=""/>
        <dsp:cNvSpPr/>
      </dsp:nvSpPr>
      <dsp:spPr>
        <a:xfrm>
          <a:off x="1972399" y="2244"/>
          <a:ext cx="4262710" cy="4262710"/>
        </a:xfrm>
        <a:prstGeom prst="circularArrow">
          <a:avLst>
            <a:gd name="adj1" fmla="val 3992"/>
            <a:gd name="adj2" fmla="val 250419"/>
            <a:gd name="adj3" fmla="val 9772634"/>
            <a:gd name="adj4" fmla="val 8403803"/>
            <a:gd name="adj5" fmla="val 46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6D0E24-AAD7-45B5-8DDB-75887C31C9D3}">
      <dsp:nvSpPr>
        <dsp:cNvPr id="0" name=""/>
        <dsp:cNvSpPr/>
      </dsp:nvSpPr>
      <dsp:spPr>
        <a:xfrm>
          <a:off x="1386279" y="1697301"/>
          <a:ext cx="1540911" cy="87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2060"/>
              </a:solidFill>
              <a:latin typeface="Tw Cen MT" panose="020B0602020104020603" pitchFamily="34" charset="0"/>
            </a:rPr>
            <a:t>Annual Review</a:t>
          </a:r>
          <a:endParaRPr lang="en-US" sz="2400" kern="1200" dirty="0">
            <a:solidFill>
              <a:srgbClr val="002060"/>
            </a:solidFill>
            <a:latin typeface="Tw Cen MT" panose="020B0602020104020603" pitchFamily="34" charset="0"/>
          </a:endParaRPr>
        </a:p>
      </dsp:txBody>
      <dsp:txXfrm>
        <a:off x="1386279" y="1697301"/>
        <a:ext cx="1540911" cy="872597"/>
      </dsp:txXfrm>
    </dsp:sp>
    <dsp:sp modelId="{03383E46-3E2B-4D4D-93C9-D4F332F814DB}">
      <dsp:nvSpPr>
        <dsp:cNvPr id="0" name=""/>
        <dsp:cNvSpPr/>
      </dsp:nvSpPr>
      <dsp:spPr>
        <a:xfrm>
          <a:off x="2005295" y="-180219"/>
          <a:ext cx="4262710" cy="4262710"/>
        </a:xfrm>
        <a:prstGeom prst="circularArrow">
          <a:avLst>
            <a:gd name="adj1" fmla="val 3992"/>
            <a:gd name="adj2" fmla="val 250419"/>
            <a:gd name="adj3" fmla="val 12567859"/>
            <a:gd name="adj4" fmla="val 11249462"/>
            <a:gd name="adj5" fmla="val 46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3E34F8-E151-40E2-BBD0-999818D6EC2C}">
      <dsp:nvSpPr>
        <dsp:cNvPr id="0" name=""/>
        <dsp:cNvSpPr/>
      </dsp:nvSpPr>
      <dsp:spPr>
        <a:xfrm>
          <a:off x="2435465" y="0"/>
          <a:ext cx="1117239" cy="87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0" i="0" kern="1200" dirty="0" smtClean="0">
              <a:solidFill>
                <a:srgbClr val="002060"/>
              </a:solidFill>
              <a:latin typeface="Tw Cen MT" panose="020B0602020104020603" pitchFamily="34" charset="0"/>
            </a:rPr>
            <a:t>Referral</a:t>
          </a:r>
          <a:endParaRPr lang="en-US" sz="2400" b="0" i="0" kern="1200" dirty="0">
            <a:solidFill>
              <a:srgbClr val="002060"/>
            </a:solidFill>
            <a:latin typeface="Tw Cen MT" panose="020B0602020104020603" pitchFamily="34" charset="0"/>
          </a:endParaRPr>
        </a:p>
      </dsp:txBody>
      <dsp:txXfrm>
        <a:off x="2435465" y="0"/>
        <a:ext cx="1117239" cy="872597"/>
      </dsp:txXfrm>
    </dsp:sp>
    <dsp:sp modelId="{C0460534-42FC-4BE4-936C-6DFEDE2207C2}">
      <dsp:nvSpPr>
        <dsp:cNvPr id="0" name=""/>
        <dsp:cNvSpPr/>
      </dsp:nvSpPr>
      <dsp:spPr>
        <a:xfrm>
          <a:off x="2001103" y="-70974"/>
          <a:ext cx="4262710" cy="4262710"/>
        </a:xfrm>
        <a:prstGeom prst="circularArrow">
          <a:avLst>
            <a:gd name="adj1" fmla="val 3992"/>
            <a:gd name="adj2" fmla="val 250419"/>
            <a:gd name="adj3" fmla="val 17213673"/>
            <a:gd name="adj4" fmla="val 15311693"/>
            <a:gd name="adj5" fmla="val 46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995364" y="8842378"/>
            <a:ext cx="3056308" cy="466725"/>
          </a:xfrm>
          <a:prstGeom prst="rect">
            <a:avLst/>
          </a:prstGeom>
        </p:spPr>
        <p:txBody>
          <a:bodyPr vert="horz" lIns="90566" tIns="45284" rIns="90566" bIns="45284" rtlCol="0" anchor="b"/>
          <a:lstStyle>
            <a:lvl1pPr algn="r">
              <a:defRPr sz="1200"/>
            </a:lvl1pPr>
          </a:lstStyle>
          <a:p>
            <a:fld id="{D75D5BB3-9DF7-4AF1-99B4-E64463BD1CAC}" type="slidenum">
              <a:rPr lang="en-US" smtClean="0"/>
              <a:pPr/>
              <a:t>‹#›</a:t>
            </a:fld>
            <a:endParaRPr lang="en-US"/>
          </a:p>
        </p:txBody>
      </p:sp>
    </p:spTree>
    <p:extLst>
      <p:ext uri="{BB962C8B-B14F-4D97-AF65-F5344CB8AC3E}">
        <p14:creationId xmlns:p14="http://schemas.microsoft.com/office/powerpoint/2010/main" val="22157122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2432" tIns="46217" rIns="92432" bIns="4621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95218" y="0"/>
            <a:ext cx="3056414" cy="465455"/>
          </a:xfrm>
          <a:prstGeom prst="rect">
            <a:avLst/>
          </a:prstGeom>
        </p:spPr>
        <p:txBody>
          <a:bodyPr vert="horz" lIns="92432" tIns="46217" rIns="92432" bIns="46217" rtlCol="0"/>
          <a:lstStyle>
            <a:lvl1pPr algn="r" fontAlgn="auto">
              <a:spcBef>
                <a:spcPts val="0"/>
              </a:spcBef>
              <a:spcAft>
                <a:spcPts val="0"/>
              </a:spcAft>
              <a:defRPr sz="1200">
                <a:latin typeface="+mn-lt"/>
                <a:cs typeface="+mn-cs"/>
              </a:defRPr>
            </a:lvl1pPr>
          </a:lstStyle>
          <a:p>
            <a:pPr>
              <a:defRPr/>
            </a:pPr>
            <a:fld id="{4E6CF791-957F-453F-955C-65C40476E9A1}" type="datetimeFigureOut">
              <a:rPr lang="en-US"/>
              <a:pPr>
                <a:defRPr/>
              </a:pPr>
              <a:t>8/18/2016</a:t>
            </a:fld>
            <a:endParaRPr lang="en-US"/>
          </a:p>
        </p:txBody>
      </p:sp>
      <p:sp>
        <p:nvSpPr>
          <p:cNvPr id="4" name="Slide Image Placeholder 3"/>
          <p:cNvSpPr>
            <a:spLocks noGrp="1" noRot="1" noChangeAspect="1"/>
          </p:cNvSpPr>
          <p:nvPr>
            <p:ph type="sldImg" idx="2"/>
          </p:nvPr>
        </p:nvSpPr>
        <p:spPr>
          <a:xfrm>
            <a:off x="1201738" y="700088"/>
            <a:ext cx="4649787" cy="3489325"/>
          </a:xfrm>
          <a:prstGeom prst="rect">
            <a:avLst/>
          </a:prstGeom>
          <a:noFill/>
          <a:ln w="12700">
            <a:solidFill>
              <a:prstClr val="black"/>
            </a:solidFill>
          </a:ln>
        </p:spPr>
        <p:txBody>
          <a:bodyPr vert="horz" lIns="92432" tIns="46217" rIns="92432" bIns="46217" rtlCol="0" anchor="ctr"/>
          <a:lstStyle/>
          <a:p>
            <a:pPr lvl="0"/>
            <a:endParaRPr lang="en-US" noProof="0" smtClean="0"/>
          </a:p>
        </p:txBody>
      </p:sp>
      <p:sp>
        <p:nvSpPr>
          <p:cNvPr id="5" name="Notes Placeholder 4"/>
          <p:cNvSpPr>
            <a:spLocks noGrp="1"/>
          </p:cNvSpPr>
          <p:nvPr>
            <p:ph type="body" sz="quarter" idx="3"/>
          </p:nvPr>
        </p:nvSpPr>
        <p:spPr>
          <a:xfrm>
            <a:off x="705327" y="4421824"/>
            <a:ext cx="5642610" cy="4189095"/>
          </a:xfrm>
          <a:prstGeom prst="rect">
            <a:avLst/>
          </a:prstGeom>
        </p:spPr>
        <p:txBody>
          <a:bodyPr vert="horz" lIns="92432" tIns="46217" rIns="92432" bIns="4621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42028"/>
            <a:ext cx="3056414" cy="465455"/>
          </a:xfrm>
          <a:prstGeom prst="rect">
            <a:avLst/>
          </a:prstGeom>
        </p:spPr>
        <p:txBody>
          <a:bodyPr vert="horz" lIns="92432" tIns="46217" rIns="92432" bIns="46217"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95218" y="8842028"/>
            <a:ext cx="3056414" cy="465455"/>
          </a:xfrm>
          <a:prstGeom prst="rect">
            <a:avLst/>
          </a:prstGeom>
        </p:spPr>
        <p:txBody>
          <a:bodyPr vert="horz" lIns="92432" tIns="46217" rIns="92432" bIns="46217" rtlCol="0" anchor="b"/>
          <a:lstStyle>
            <a:lvl1pPr algn="r" fontAlgn="auto">
              <a:spcBef>
                <a:spcPts val="0"/>
              </a:spcBef>
              <a:spcAft>
                <a:spcPts val="0"/>
              </a:spcAft>
              <a:defRPr sz="1200">
                <a:latin typeface="+mn-lt"/>
                <a:cs typeface="+mn-cs"/>
              </a:defRPr>
            </a:lvl1pPr>
          </a:lstStyle>
          <a:p>
            <a:pPr>
              <a:defRPr/>
            </a:pPr>
            <a:fld id="{59EE973D-DBCF-49B9-961E-3308C834F39E}" type="slidenum">
              <a:rPr lang="en-US"/>
              <a:pPr>
                <a:defRPr/>
              </a:pPr>
              <a:t>‹#›</a:t>
            </a:fld>
            <a:endParaRPr lang="en-US"/>
          </a:p>
        </p:txBody>
      </p:sp>
    </p:spTree>
    <p:extLst>
      <p:ext uri="{BB962C8B-B14F-4D97-AF65-F5344CB8AC3E}">
        <p14:creationId xmlns:p14="http://schemas.microsoft.com/office/powerpoint/2010/main" val="6924540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TO KNOW:</a:t>
            </a:r>
          </a:p>
          <a:p>
            <a:r>
              <a:rPr lang="en-US" baseline="0" dirty="0" smtClean="0"/>
              <a:t>This training is intended for school district personnel who have limited knowledge about special education and its processes.</a:t>
            </a:r>
          </a:p>
          <a:p>
            <a:r>
              <a:rPr lang="en-US" baseline="0" dirty="0" smtClean="0"/>
              <a:t>NO slides may be hidden, removed, or changed unless specifically indicated on the slide.</a:t>
            </a:r>
          </a:p>
          <a:p>
            <a:endParaRPr lang="en-US" dirty="0" smtClean="0"/>
          </a:p>
          <a:p>
            <a:r>
              <a:rPr lang="en-US" b="1" dirty="0" smtClean="0"/>
              <a:t>TO</a:t>
            </a:r>
            <a:r>
              <a:rPr lang="en-US" b="1" baseline="0" dirty="0" smtClean="0"/>
              <a:t> DO:</a:t>
            </a:r>
          </a:p>
          <a:p>
            <a:r>
              <a:rPr lang="en-US" baseline="0" dirty="0" smtClean="0"/>
              <a:t>Send the links to the pre-readings and agency referral flowcharts to the participants prior to the date of training.</a:t>
            </a:r>
          </a:p>
          <a:p>
            <a:r>
              <a:rPr lang="en-US" baseline="0" dirty="0" smtClean="0"/>
              <a:t>Review this presentation and make sure that you are comfortable with all material you will be presenting.  Please ask a DESE colleague if you are unsure of any content being presented.  </a:t>
            </a:r>
          </a:p>
          <a:p>
            <a:endParaRPr lang="en-US" baseline="0" dirty="0" smtClean="0"/>
          </a:p>
          <a:p>
            <a:r>
              <a:rPr lang="en-US" baseline="0" dirty="0" smtClean="0"/>
              <a:t>* Hide this slide before presenting*</a:t>
            </a:r>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a:t>
            </a:fld>
            <a:endParaRPr lang="en-US"/>
          </a:p>
        </p:txBody>
      </p:sp>
    </p:spTree>
    <p:extLst>
      <p:ext uri="{BB962C8B-B14F-4D97-AF65-F5344CB8AC3E}">
        <p14:creationId xmlns:p14="http://schemas.microsoft.com/office/powerpoint/2010/main" val="1333381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dirty="0" smtClean="0"/>
              <a:t>TO KNOW:  </a:t>
            </a:r>
            <a:r>
              <a:rPr lang="en-US" b="0" dirty="0" smtClean="0"/>
              <a:t>Presenter</a:t>
            </a:r>
            <a:r>
              <a:rPr lang="en-US" b="0" baseline="0" dirty="0" smtClean="0"/>
              <a:t> should have already reviewed the pre-reading articles.  </a:t>
            </a:r>
            <a:endParaRPr lang="en-US" b="1" dirty="0" smtClean="0"/>
          </a:p>
          <a:p>
            <a:endParaRPr lang="en-US" b="1" dirty="0" smtClean="0"/>
          </a:p>
          <a:p>
            <a:r>
              <a:rPr lang="en-US" b="1" dirty="0" smtClean="0"/>
              <a:t>TO SAY</a:t>
            </a:r>
            <a:r>
              <a:rPr lang="en-US" b="1" baseline="0" dirty="0" smtClean="0"/>
              <a:t>:  </a:t>
            </a:r>
            <a:r>
              <a:rPr lang="en-US" b="0" baseline="0" dirty="0" smtClean="0"/>
              <a:t>We hope everyone had the opportunity to read the pre-reading articles that were sent to you upon registration for this training.  If needed you can find copies of these articles in your handout folder. </a:t>
            </a:r>
          </a:p>
          <a:p>
            <a:endParaRPr lang="en-US" b="0" baseline="0" dirty="0" smtClean="0"/>
          </a:p>
          <a:p>
            <a:r>
              <a:rPr lang="en-US" b="0" baseline="0" dirty="0" smtClean="0"/>
              <a:t>In the NICHCY document, it refers to IEP, which is the acronym for Individualized Education Program.</a:t>
            </a:r>
          </a:p>
          <a:p>
            <a:endParaRPr lang="en-US" b="0" baseline="0" dirty="0" smtClean="0"/>
          </a:p>
          <a:p>
            <a:r>
              <a:rPr lang="en-US" b="0" baseline="0" dirty="0" smtClean="0"/>
              <a:t>For this activity, please take a few minutes to share the ideas from the pre-reading that you found most interesting with your shoulder partner. Then together select three main points to share out with the large group. You can record your key points on the sticky notes located on your table; we will place these key points on the Pre-Reading Reflection chart (</a:t>
            </a:r>
            <a:r>
              <a:rPr lang="en-US" b="0" i="1" baseline="0" dirty="0" smtClean="0"/>
              <a:t>at the front of the room) (describe where you have hung the prepared chart)</a:t>
            </a:r>
          </a:p>
          <a:p>
            <a:endParaRPr lang="en-US" b="0" baseline="0" dirty="0" smtClean="0"/>
          </a:p>
          <a:p>
            <a:r>
              <a:rPr lang="en-US" b="0" i="1" baseline="0" dirty="0" smtClean="0"/>
              <a:t>(Allow approximately 3 minutes for conversation—if several have not read the articles, allow up to 10 minutes.)</a:t>
            </a:r>
            <a:endParaRPr lang="en-US" b="0" i="0" baseline="0" dirty="0" smtClean="0"/>
          </a:p>
          <a:p>
            <a:endParaRPr lang="en-US" b="0" i="0" baseline="0" dirty="0" smtClean="0"/>
          </a:p>
          <a:p>
            <a:r>
              <a:rPr lang="en-US" b="0" i="0" baseline="0" dirty="0" smtClean="0"/>
              <a:t>Now that we’ve all had an opportunity to come up with the three main points of these articles, who would like to share first?  (</a:t>
            </a:r>
            <a:r>
              <a:rPr lang="en-US" b="0" i="1" baseline="0" dirty="0" smtClean="0"/>
              <a:t>Call on someone, allow them to explain their reasoning for selecting these topics as main points.  Take their sticky notes and put them on the chart.  Call on someone else.  Repeat this process until no one else is willing to share.</a:t>
            </a:r>
            <a:r>
              <a:rPr lang="en-US" b="0" i="0" baseline="0" dirty="0" smtClean="0"/>
              <a:t>)</a:t>
            </a:r>
            <a:endParaRPr lang="en-US" b="0" i="1" baseline="0" dirty="0" smtClean="0"/>
          </a:p>
          <a:p>
            <a:r>
              <a:rPr lang="en-US" b="0" baseline="0" dirty="0" smtClean="0"/>
              <a:t>  </a:t>
            </a:r>
            <a:endParaRPr lang="en-US" b="0"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10</a:t>
            </a:fld>
            <a:endParaRPr lang="en-US"/>
          </a:p>
        </p:txBody>
      </p:sp>
    </p:spTree>
    <p:extLst>
      <p:ext uri="{BB962C8B-B14F-4D97-AF65-F5344CB8AC3E}">
        <p14:creationId xmlns:p14="http://schemas.microsoft.com/office/powerpoint/2010/main" val="278653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defTabSz="910491" eaLnBrk="1" fontAlgn="auto" hangingPunct="1">
              <a:lnSpc>
                <a:spcPct val="90000"/>
              </a:lnSpc>
              <a:spcBef>
                <a:spcPts val="1195"/>
              </a:spcBef>
              <a:spcAft>
                <a:spcPts val="199"/>
              </a:spcAft>
              <a:buClr>
                <a:srgbClr val="E48312"/>
              </a:buClr>
              <a:buSzPct val="100000"/>
              <a:defRPr/>
            </a:pPr>
            <a:r>
              <a:rPr lang="en-US" sz="1700" b="1" dirty="0" smtClean="0">
                <a:solidFill>
                  <a:srgbClr val="000000">
                    <a:lumMod val="75000"/>
                    <a:lumOff val="25000"/>
                  </a:srgbClr>
                </a:solidFill>
              </a:rPr>
              <a:t>TO SAY:</a:t>
            </a:r>
            <a:endParaRPr lang="en-US" sz="1700" dirty="0">
              <a:solidFill>
                <a:srgbClr val="000000">
                  <a:lumMod val="75000"/>
                  <a:lumOff val="25000"/>
                </a:srgbClr>
              </a:solidFill>
            </a:endParaRPr>
          </a:p>
          <a:p>
            <a:pPr eaLnBrk="1" hangingPunct="1">
              <a:spcBef>
                <a:spcPct val="0"/>
              </a:spcBef>
            </a:pPr>
            <a:r>
              <a:rPr lang="en-US" altLang="en-US" dirty="0" smtClean="0"/>
              <a:t>As a result of this training,</a:t>
            </a:r>
            <a:r>
              <a:rPr lang="en-US" altLang="en-US" baseline="0" dirty="0" smtClean="0"/>
              <a:t> participants will have a basic</a:t>
            </a:r>
            <a:r>
              <a:rPr lang="en-US" altLang="en-US" dirty="0" smtClean="0"/>
              <a:t> </a:t>
            </a:r>
            <a:r>
              <a:rPr lang="en-US" altLang="en-US" baseline="0" dirty="0" smtClean="0"/>
              <a:t>understand</a:t>
            </a:r>
            <a:r>
              <a:rPr lang="en-US" altLang="en-US" dirty="0" smtClean="0"/>
              <a:t>ing of special </a:t>
            </a:r>
            <a:r>
              <a:rPr lang="en-US" altLang="en-US" dirty="0"/>
              <a:t>education </a:t>
            </a:r>
            <a:r>
              <a:rPr lang="en-US" altLang="en-US" dirty="0" smtClean="0"/>
              <a:t>laws</a:t>
            </a:r>
            <a:r>
              <a:rPr lang="en-US" altLang="en-US" baseline="0" dirty="0" smtClean="0"/>
              <a:t> that focus on the implementation of the special education process</a:t>
            </a:r>
            <a:r>
              <a:rPr lang="en-US" altLang="en-US" dirty="0" smtClean="0"/>
              <a:t>, which</a:t>
            </a:r>
            <a:r>
              <a:rPr lang="en-US" altLang="en-US" baseline="0" dirty="0" smtClean="0"/>
              <a:t> is</a:t>
            </a:r>
            <a:r>
              <a:rPr lang="en-US" altLang="en-US" dirty="0" smtClean="0"/>
              <a:t> </a:t>
            </a:r>
            <a:r>
              <a:rPr lang="en-US" altLang="en-US" baseline="0" dirty="0" smtClean="0"/>
              <a:t>the process used for referring students for evaluation, finding children eligible for services, establishing an Individualized Education Program for them, and continued review of services and progress of and for the child. As the overall special education process is the focus of this module, we will provide basic knowledge today.  There are other training modules offered by the RPDC that deliver in-depth knowledge and practice related to components of the special education process, such as the Standards Based IEP training, and the Accommodations and Modifications training. </a:t>
            </a:r>
            <a:endParaRPr lang="en-US" altLang="en-US" dirty="0" smtClean="0"/>
          </a:p>
        </p:txBody>
      </p:sp>
      <p:sp>
        <p:nvSpPr>
          <p:cNvPr id="7172" name="Slide Number Placeholder 3"/>
          <p:cNvSpPr txBox="1">
            <a:spLocks noGrp="1"/>
          </p:cNvSpPr>
          <p:nvPr/>
        </p:nvSpPr>
        <p:spPr bwMode="auto">
          <a:xfrm>
            <a:off x="3994616" y="8841739"/>
            <a:ext cx="3057053" cy="46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9" tIns="46390" rIns="92779" bIns="46390" anchor="b"/>
          <a:lstStyle>
            <a:lvl1pPr>
              <a:spcBef>
                <a:spcPct val="30000"/>
              </a:spcBef>
              <a:defRPr sz="1200">
                <a:solidFill>
                  <a:schemeClr val="tx1"/>
                </a:solidFill>
                <a:latin typeface="Calibri" pitchFamily="34" charset="0"/>
                <a:ea typeface="MS PGothic" pitchFamily="34" charset="-128"/>
              </a:defRPr>
            </a:lvl1pPr>
            <a:lvl2pPr marL="742950" indent="-285750">
              <a:spcBef>
                <a:spcPct val="30000"/>
              </a:spcBef>
              <a:defRPr sz="1200">
                <a:solidFill>
                  <a:schemeClr val="tx1"/>
                </a:solidFill>
                <a:latin typeface="Calibri" pitchFamily="34" charset="0"/>
                <a:ea typeface="MS PGothic" pitchFamily="34" charset="-128"/>
              </a:defRPr>
            </a:lvl2pPr>
            <a:lvl3pPr marL="1143000" indent="-228600">
              <a:spcBef>
                <a:spcPct val="30000"/>
              </a:spcBef>
              <a:defRPr sz="1200">
                <a:solidFill>
                  <a:schemeClr val="tx1"/>
                </a:solidFill>
                <a:latin typeface="Calibri" pitchFamily="34" charset="0"/>
                <a:ea typeface="MS PGothic" pitchFamily="34" charset="-128"/>
              </a:defRPr>
            </a:lvl3pPr>
            <a:lvl4pPr marL="1600200" indent="-228600">
              <a:spcBef>
                <a:spcPct val="30000"/>
              </a:spcBef>
              <a:defRPr sz="1200">
                <a:solidFill>
                  <a:schemeClr val="tx1"/>
                </a:solidFill>
                <a:latin typeface="Calibri" pitchFamily="34" charset="0"/>
                <a:ea typeface="MS PGothic" pitchFamily="34" charset="-128"/>
              </a:defRPr>
            </a:lvl4pPr>
            <a:lvl5pPr marL="2057400" indent="-22860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pPr>
            <a:fld id="{09D05076-C3D3-400E-9600-598B7F47303C}" type="slidenum">
              <a:rPr lang="en-US" altLang="en-US"/>
              <a:pPr algn="r" eaLnBrk="1" hangingPunct="1">
                <a:spcBef>
                  <a:spcPct val="0"/>
                </a:spcBef>
              </a:pPr>
              <a:t>11</a:t>
            </a:fld>
            <a:endParaRPr lang="en-US" altLang="en-US"/>
          </a:p>
        </p:txBody>
      </p:sp>
      <p:sp>
        <p:nvSpPr>
          <p:cNvPr id="5" name="Header Placeholder 4"/>
          <p:cNvSpPr>
            <a:spLocks noGrp="1"/>
          </p:cNvSpPr>
          <p:nvPr>
            <p:ph type="hdr" sz="quarter"/>
          </p:nvPr>
        </p:nvSpPr>
        <p:spPr/>
        <p:txBody>
          <a:bodyPr/>
          <a:lstStyle/>
          <a:p>
            <a:pPr>
              <a:defRPr/>
            </a:pPr>
            <a:r>
              <a:rPr lang="en-US"/>
              <a:t>DREDF/FCSN "Understanding the Special Education Process"</a:t>
            </a:r>
          </a:p>
        </p:txBody>
      </p:sp>
      <p:sp>
        <p:nvSpPr>
          <p:cNvPr id="7174" name="Date Placeholder 5"/>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739774" indent="-284528">
              <a:spcBef>
                <a:spcPct val="30000"/>
              </a:spcBef>
              <a:defRPr sz="1200">
                <a:solidFill>
                  <a:schemeClr val="tx1"/>
                </a:solidFill>
                <a:latin typeface="Calibri" pitchFamily="34" charset="0"/>
                <a:ea typeface="MS PGothic" pitchFamily="34" charset="-128"/>
              </a:defRPr>
            </a:lvl2pPr>
            <a:lvl3pPr marL="1138114" indent="-227623">
              <a:spcBef>
                <a:spcPct val="30000"/>
              </a:spcBef>
              <a:defRPr sz="1200">
                <a:solidFill>
                  <a:schemeClr val="tx1"/>
                </a:solidFill>
                <a:latin typeface="Calibri" pitchFamily="34" charset="0"/>
                <a:ea typeface="MS PGothic" pitchFamily="34" charset="-128"/>
              </a:defRPr>
            </a:lvl3pPr>
            <a:lvl4pPr marL="1593359" indent="-227623">
              <a:spcBef>
                <a:spcPct val="30000"/>
              </a:spcBef>
              <a:defRPr sz="1200">
                <a:solidFill>
                  <a:schemeClr val="tx1"/>
                </a:solidFill>
                <a:latin typeface="Calibri" pitchFamily="34" charset="0"/>
                <a:ea typeface="MS PGothic" pitchFamily="34" charset="-128"/>
              </a:defRPr>
            </a:lvl4pPr>
            <a:lvl5pPr marL="2048605" indent="-227623">
              <a:spcBef>
                <a:spcPct val="30000"/>
              </a:spcBef>
              <a:defRPr sz="1200">
                <a:solidFill>
                  <a:schemeClr val="tx1"/>
                </a:solidFill>
                <a:latin typeface="Calibri" pitchFamily="34" charset="0"/>
                <a:ea typeface="MS PGothic" pitchFamily="34" charset="-128"/>
              </a:defRPr>
            </a:lvl5pPr>
            <a:lvl6pPr marL="2503850" indent="-22762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59096" indent="-22762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14342" indent="-22762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69587" indent="-22762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r>
              <a:rPr lang="en-US" altLang="en-US" smtClean="0"/>
              <a:t>2/13/10</a:t>
            </a:r>
          </a:p>
        </p:txBody>
      </p:sp>
    </p:spTree>
    <p:extLst>
      <p:ext uri="{BB962C8B-B14F-4D97-AF65-F5344CB8AC3E}">
        <p14:creationId xmlns:p14="http://schemas.microsoft.com/office/powerpoint/2010/main" val="838719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u="none" baseline="0" dirty="0" smtClean="0"/>
              <a:t>HANDOUT</a:t>
            </a:r>
            <a:r>
              <a:rPr lang="en-US" b="0" u="none" baseline="0" dirty="0" smtClean="0"/>
              <a:t>:  </a:t>
            </a:r>
            <a:r>
              <a:rPr lang="en-US" b="0" baseline="0" dirty="0" smtClean="0"/>
              <a:t>“Activity: Getting Started”</a:t>
            </a:r>
          </a:p>
          <a:p>
            <a:endParaRPr lang="en-US" b="1" dirty="0" smtClean="0"/>
          </a:p>
          <a:p>
            <a:r>
              <a:rPr lang="en-US" b="1" u="sng" dirty="0" smtClean="0"/>
              <a:t>TO</a:t>
            </a:r>
            <a:r>
              <a:rPr lang="en-US" b="1" u="sng" baseline="0" dirty="0" smtClean="0"/>
              <a:t> SAY</a:t>
            </a:r>
            <a:r>
              <a:rPr lang="en-US" b="1" u="sng" dirty="0" smtClean="0"/>
              <a:t>: </a:t>
            </a:r>
          </a:p>
          <a:p>
            <a:r>
              <a:rPr lang="en-US" b="0" u="none" dirty="0" smtClean="0"/>
              <a:t>To</a:t>
            </a:r>
            <a:r>
              <a:rPr lang="en-US" b="0" u="none" baseline="0" dirty="0" smtClean="0"/>
              <a:t> continue thinking about our own experiences and prior knowledge regarding the special education process, we will </a:t>
            </a:r>
            <a:r>
              <a:rPr lang="en-US" b="0" u="none" dirty="0" smtClean="0"/>
              <a:t>use the </a:t>
            </a:r>
            <a:r>
              <a:rPr lang="en-US" b="0" u="none" baseline="0" dirty="0" smtClean="0"/>
              <a:t>handout titled “Getting Started” located in your folders to guide a reflection on what you know about the special education process and the laws for implementation of this process. Please spend a few minutes reflecting and then share with your shoulder partner.</a:t>
            </a:r>
          </a:p>
          <a:p>
            <a:endParaRPr lang="en-US" b="1" u="sng" dirty="0" smtClean="0"/>
          </a:p>
          <a:p>
            <a:r>
              <a:rPr lang="en-US" b="1" u="sng" dirty="0" smtClean="0"/>
              <a:t>TO DO</a:t>
            </a:r>
            <a:r>
              <a:rPr lang="en-US" b="1" u="sng" baseline="0" dirty="0" smtClean="0"/>
              <a:t>:  </a:t>
            </a:r>
            <a:endParaRPr lang="en-US" dirty="0" smtClean="0"/>
          </a:p>
          <a:p>
            <a:r>
              <a:rPr lang="en-US" baseline="0" dirty="0" smtClean="0"/>
              <a:t>Allow approximately 3-5 minutes for self reflection and then encourage sharing with their shoulder partners.  Allow approximately 3-5 minutes for sharing.</a:t>
            </a:r>
            <a:endParaRPr lang="en-US" dirty="0" smtClean="0"/>
          </a:p>
          <a:p>
            <a:endParaRPr lang="en-US" dirty="0" smtClean="0"/>
          </a:p>
          <a:p>
            <a:r>
              <a:rPr lang="en-US" b="1" u="sng" dirty="0" smtClean="0"/>
              <a:t>TO</a:t>
            </a:r>
            <a:r>
              <a:rPr lang="en-US" b="1" u="sng" baseline="0" dirty="0" smtClean="0"/>
              <a:t> SAY (after sharing </a:t>
            </a:r>
            <a:r>
              <a:rPr lang="en-US" b="1" u="sng" baseline="0" dirty="0" err="1" smtClean="0"/>
              <a:t>opporutnity</a:t>
            </a:r>
            <a:r>
              <a:rPr lang="en-US" b="1" u="sng" baseline="0" dirty="0" smtClean="0"/>
              <a:t> with partner): </a:t>
            </a:r>
          </a:p>
          <a:p>
            <a:r>
              <a:rPr lang="en-US" dirty="0" smtClean="0"/>
              <a:t>The special education process that we will</a:t>
            </a:r>
            <a:r>
              <a:rPr lang="en-US" baseline="0" dirty="0" smtClean="0"/>
              <a:t> discuss today is defined and mandated through special education laws. Terms and vocabulary that you will hear today, reflect the directives given in the laws.  In general, s</a:t>
            </a:r>
            <a:r>
              <a:rPr lang="en-US" dirty="0" smtClean="0"/>
              <a:t>pecial education is defined as instruction that is specially designed, at no cost to parents, to meet the child’s unique needs. Specially designed instruction means adapting the content, methodology, or delivery of instruction:</a:t>
            </a:r>
          </a:p>
          <a:p>
            <a:pPr marL="170717" indent="-170717">
              <a:buFont typeface="Arial" panose="020B0604020202020204" pitchFamily="34" charset="0"/>
              <a:buChar char="•"/>
            </a:pPr>
            <a:r>
              <a:rPr lang="en-US" dirty="0" smtClean="0"/>
              <a:t>to address the unique needs of the child that result from his or her disability, and</a:t>
            </a:r>
          </a:p>
          <a:p>
            <a:pPr marL="170717" indent="-170717">
              <a:buFont typeface="Arial" panose="020B0604020202020204" pitchFamily="34" charset="0"/>
              <a:buChar char="•"/>
            </a:pPr>
            <a:r>
              <a:rPr lang="en-US" dirty="0" smtClean="0"/>
              <a:t>to ensure the child’s access to the general education curriculum so that he or she can meet the educational standards that apply to all children within the jurisdiction of the school system. </a:t>
            </a:r>
          </a:p>
          <a:p>
            <a:r>
              <a:rPr lang="en-US" dirty="0" smtClean="0"/>
              <a:t>Special education can include instruction conducted in the classroom, in the home, in hospitals and institutions, and in other settings. </a:t>
            </a:r>
          </a:p>
          <a:p>
            <a:endParaRPr lang="en-US" dirty="0" smtClean="0"/>
          </a:p>
          <a:p>
            <a:r>
              <a:rPr lang="en-US" dirty="0" smtClean="0"/>
              <a:t>In the most current amendments</a:t>
            </a:r>
            <a:r>
              <a:rPr lang="en-US" baseline="0" dirty="0" smtClean="0"/>
              <a:t> to the special education laws, the mandates that direct the special education process ensures that all children receive the most from their educative experiences.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106843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sng" dirty="0" smtClean="0"/>
              <a:t>HANDOUT:</a:t>
            </a:r>
            <a:r>
              <a:rPr lang="en-US" b="0" u="none" baseline="0" dirty="0" smtClean="0"/>
              <a:t>  Glossary of Key Terms</a:t>
            </a:r>
            <a:endParaRPr lang="en-US" b="1" u="sng" dirty="0" smtClean="0"/>
          </a:p>
          <a:p>
            <a:endParaRPr lang="en-US" b="1" u="sng" dirty="0" smtClean="0"/>
          </a:p>
          <a:p>
            <a:r>
              <a:rPr lang="en-US" b="1" u="sng" dirty="0" smtClean="0"/>
              <a:t>TO SAY: </a:t>
            </a:r>
            <a:r>
              <a:rPr lang="en-US" b="0" dirty="0" smtClean="0"/>
              <a:t>Part</a:t>
            </a:r>
            <a:r>
              <a:rPr lang="en-US" b="0" baseline="0" dirty="0" smtClean="0"/>
              <a:t> of understanding the special education process, is becoming familiar with the terminology and frequent vocabulary used to talk about the laws that influence the process, and the process components themselves. </a:t>
            </a:r>
            <a:r>
              <a:rPr lang="en-US" b="0" dirty="0" smtClean="0"/>
              <a:t>Here</a:t>
            </a:r>
            <a:r>
              <a:rPr lang="en-US" b="0" baseline="0" dirty="0" smtClean="0"/>
              <a:t> is a listing of some of the terms you will hear throughout the presentation. You will be introduced to these terms throughout the presentation today.   In your folder, you have a handout titled “Glossary of Key Terms.”  Please pull out handout number 5 and keep it next to you as we go through this training to refer to as needed.</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13</a:t>
            </a:fld>
            <a:endParaRPr lang="en-US"/>
          </a:p>
        </p:txBody>
      </p:sp>
    </p:spTree>
    <p:extLst>
      <p:ext uri="{BB962C8B-B14F-4D97-AF65-F5344CB8AC3E}">
        <p14:creationId xmlns:p14="http://schemas.microsoft.com/office/powerpoint/2010/main" val="415873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91049" indent="-91049" defTabSz="910491" eaLnBrk="1" fontAlgn="auto" hangingPunct="1">
              <a:lnSpc>
                <a:spcPct val="90000"/>
              </a:lnSpc>
              <a:spcBef>
                <a:spcPts val="1195"/>
              </a:spcBef>
              <a:spcAft>
                <a:spcPts val="199"/>
              </a:spcAft>
              <a:buClr>
                <a:srgbClr val="E48312"/>
              </a:buClr>
              <a:buSzPct val="100000"/>
              <a:buFont typeface="Calibri" panose="020F0502020204030204" pitchFamily="34" charset="0"/>
              <a:buChar char=" "/>
              <a:defRPr/>
            </a:pPr>
            <a:r>
              <a:rPr lang="en-US" sz="1200" b="1" dirty="0" smtClean="0"/>
              <a:t>What to say:</a:t>
            </a:r>
            <a:r>
              <a:rPr lang="en-US" sz="1200" dirty="0" smtClean="0">
                <a:solidFill>
                  <a:srgbClr val="000000">
                    <a:lumMod val="75000"/>
                    <a:lumOff val="25000"/>
                  </a:srgbClr>
                </a:solidFill>
              </a:rPr>
              <a:t>  It is also important to understand how this module on the Special Education Process aligns with the MO State Teacher Standards: Of course there may be other standards that the module might also apply but here are the key standards.   </a:t>
            </a:r>
          </a:p>
          <a:p>
            <a:pPr marL="91049" indent="-91049" defTabSz="910491" eaLnBrk="1" fontAlgn="auto" hangingPunct="1">
              <a:lnSpc>
                <a:spcPct val="90000"/>
              </a:lnSpc>
              <a:spcBef>
                <a:spcPts val="1195"/>
              </a:spcBef>
              <a:spcAft>
                <a:spcPts val="199"/>
              </a:spcAft>
              <a:buClr>
                <a:srgbClr val="E48312"/>
              </a:buClr>
              <a:buSzPct val="100000"/>
              <a:buFont typeface="Calibri" panose="020F0502020204030204" pitchFamily="34" charset="0"/>
              <a:buChar char=" "/>
              <a:defRPr/>
            </a:pPr>
            <a:endParaRPr lang="en-US" sz="1200" dirty="0" smtClean="0">
              <a:solidFill>
                <a:srgbClr val="000000">
                  <a:lumMod val="75000"/>
                  <a:lumOff val="25000"/>
                </a:srgbClr>
              </a:solidFill>
            </a:endParaRPr>
          </a:p>
          <a:p>
            <a:pPr marL="91049" indent="-91049" defTabSz="910491" eaLnBrk="1" fontAlgn="auto" hangingPunct="1">
              <a:lnSpc>
                <a:spcPct val="90000"/>
              </a:lnSpc>
              <a:spcBef>
                <a:spcPts val="1195"/>
              </a:spcBef>
              <a:spcAft>
                <a:spcPts val="199"/>
              </a:spcAft>
              <a:buClr>
                <a:srgbClr val="E48312"/>
              </a:buClr>
              <a:buSzPct val="100000"/>
              <a:buFont typeface="Calibri" panose="020F0502020204030204" pitchFamily="34" charset="0"/>
              <a:buChar char=" "/>
              <a:defRPr/>
            </a:pPr>
            <a:r>
              <a:rPr lang="en-US" sz="1200" dirty="0" smtClean="0">
                <a:solidFill>
                  <a:srgbClr val="000000">
                    <a:lumMod val="75000"/>
                    <a:lumOff val="25000"/>
                  </a:srgbClr>
                </a:solidFill>
              </a:rPr>
              <a:t> </a:t>
            </a:r>
          </a:p>
          <a:p>
            <a:pPr marL="91049" indent="-91049" defTabSz="910491" eaLnBrk="1" fontAlgn="auto" hangingPunct="1">
              <a:lnSpc>
                <a:spcPct val="90000"/>
              </a:lnSpc>
              <a:spcBef>
                <a:spcPts val="1195"/>
              </a:spcBef>
              <a:spcAft>
                <a:spcPts val="199"/>
              </a:spcAft>
              <a:buClr>
                <a:srgbClr val="E48312"/>
              </a:buClr>
              <a:buSzPct val="100000"/>
              <a:buFont typeface="Calibri" panose="020F0502020204030204" pitchFamily="34" charset="0"/>
              <a:buChar char=" "/>
              <a:defRPr/>
            </a:pPr>
            <a:r>
              <a:rPr lang="en-US" sz="1700" dirty="0" smtClean="0">
                <a:solidFill>
                  <a:srgbClr val="000000">
                    <a:lumMod val="75000"/>
                    <a:lumOff val="25000"/>
                  </a:srgbClr>
                </a:solidFill>
              </a:rPr>
              <a:t>Standard 2  Student learning growth and development</a:t>
            </a:r>
          </a:p>
          <a:p>
            <a:pPr marL="837652" marR="0" lvl="2" indent="-182098" algn="l" defTabSz="910491" rtl="0" eaLnBrk="1" fontAlgn="auto" latinLnBrk="0" hangingPunct="1">
              <a:lnSpc>
                <a:spcPct val="90000"/>
              </a:lnSpc>
              <a:spcBef>
                <a:spcPts val="199"/>
              </a:spcBef>
              <a:spcAft>
                <a:spcPts val="399"/>
              </a:spcAft>
              <a:buClr>
                <a:srgbClr val="E48312"/>
              </a:buClr>
              <a:buSzTx/>
              <a:buFont typeface="Calibri" pitchFamily="34" charset="0"/>
              <a:buChar char="◦"/>
              <a:tabLst/>
              <a:defRPr/>
            </a:pPr>
            <a:r>
              <a:rPr lang="en-US" sz="1700" dirty="0" smtClean="0">
                <a:solidFill>
                  <a:srgbClr val="000000">
                    <a:lumMod val="75000"/>
                    <a:lumOff val="25000"/>
                  </a:srgbClr>
                </a:solidFill>
                <a:latin typeface="Berkeley-Book"/>
              </a:rPr>
              <a:t>Quality Indicator 4: Meeting the needs of every student</a:t>
            </a:r>
          </a:p>
          <a:p>
            <a:pPr marL="837652" lvl="2" indent="-182098" defTabSz="910491" eaLnBrk="1" fontAlgn="auto" hangingPunct="1">
              <a:lnSpc>
                <a:spcPct val="90000"/>
              </a:lnSpc>
              <a:spcBef>
                <a:spcPts val="199"/>
              </a:spcBef>
              <a:spcAft>
                <a:spcPts val="399"/>
              </a:spcAft>
              <a:buClr>
                <a:srgbClr val="E48312"/>
              </a:buClr>
              <a:buFont typeface="Calibri" pitchFamily="34" charset="0"/>
              <a:buChar char="◦"/>
              <a:defRPr/>
            </a:pPr>
            <a:r>
              <a:rPr lang="en-US" sz="1700" dirty="0" smtClean="0">
                <a:solidFill>
                  <a:srgbClr val="000000">
                    <a:lumMod val="75000"/>
                    <a:lumOff val="25000"/>
                  </a:srgbClr>
                </a:solidFill>
              </a:rPr>
              <a:t>Quality Indicator 5  Prior experiences, multiple intelligences, strengths and needs.</a:t>
            </a:r>
            <a:r>
              <a:rPr lang="en-US" sz="1700" dirty="0" smtClean="0">
                <a:solidFill>
                  <a:srgbClr val="000000">
                    <a:lumMod val="75000"/>
                    <a:lumOff val="25000"/>
                  </a:srgbClr>
                </a:solidFill>
                <a:latin typeface="Berkeley-Book"/>
              </a:rPr>
              <a:t> </a:t>
            </a:r>
          </a:p>
          <a:p>
            <a:pPr marL="200308" lvl="1" defTabSz="910491" eaLnBrk="1" fontAlgn="auto" hangingPunct="1">
              <a:lnSpc>
                <a:spcPct val="90000"/>
              </a:lnSpc>
              <a:spcBef>
                <a:spcPts val="199"/>
              </a:spcBef>
              <a:spcAft>
                <a:spcPts val="399"/>
              </a:spcAft>
              <a:buClr>
                <a:srgbClr val="E48312"/>
              </a:buClr>
              <a:defRPr/>
            </a:pPr>
            <a:r>
              <a:rPr lang="en-US" sz="1700" dirty="0" smtClean="0">
                <a:solidFill>
                  <a:srgbClr val="000000">
                    <a:lumMod val="75000"/>
                    <a:lumOff val="25000"/>
                  </a:srgbClr>
                </a:solidFill>
                <a:latin typeface="FuturaStd-Medium"/>
              </a:rPr>
              <a:t>Standard #3: Implementing the Curriculum</a:t>
            </a:r>
          </a:p>
          <a:p>
            <a:pPr marL="837652" lvl="2" indent="-182098" defTabSz="910491" eaLnBrk="1" fontAlgn="auto" hangingPunct="1">
              <a:lnSpc>
                <a:spcPct val="90000"/>
              </a:lnSpc>
              <a:spcBef>
                <a:spcPts val="199"/>
              </a:spcBef>
              <a:spcAft>
                <a:spcPts val="399"/>
              </a:spcAft>
              <a:buClr>
                <a:srgbClr val="E48312"/>
              </a:buClr>
              <a:buFont typeface="Arial" panose="020B0604020202020204" pitchFamily="34" charset="0"/>
              <a:buChar char="•"/>
              <a:defRPr/>
            </a:pPr>
            <a:r>
              <a:rPr lang="en-US" sz="1500" dirty="0" smtClean="0">
                <a:solidFill>
                  <a:srgbClr val="000000">
                    <a:lumMod val="75000"/>
                    <a:lumOff val="25000"/>
                  </a:srgbClr>
                </a:solidFill>
                <a:latin typeface="Berkeley-Book"/>
              </a:rPr>
              <a:t>Quality Indicator 2: Develop lessons for diverse learners</a:t>
            </a:r>
          </a:p>
          <a:p>
            <a:pPr marL="837652" lvl="2" indent="-182098" defTabSz="910491" eaLnBrk="1" fontAlgn="auto" hangingPunct="1">
              <a:lnSpc>
                <a:spcPct val="90000"/>
              </a:lnSpc>
              <a:spcBef>
                <a:spcPts val="199"/>
              </a:spcBef>
              <a:spcAft>
                <a:spcPts val="399"/>
              </a:spcAft>
              <a:buClr>
                <a:srgbClr val="E48312"/>
              </a:buClr>
              <a:buFont typeface="Calibri" pitchFamily="34" charset="0"/>
              <a:buChar char="◦"/>
              <a:defRPr/>
            </a:pPr>
            <a:r>
              <a:rPr lang="en-US" sz="1500" dirty="0" smtClean="0">
                <a:solidFill>
                  <a:srgbClr val="000000">
                    <a:lumMod val="75000"/>
                    <a:lumOff val="25000"/>
                  </a:srgbClr>
                </a:solidFill>
                <a:latin typeface="Berkeley-Book"/>
              </a:rPr>
              <a:t>Quality Indicator 3: Analyze instructional goals and differentiated instructional strategies</a:t>
            </a:r>
            <a:endParaRPr lang="en-US" sz="3900" dirty="0" smtClean="0">
              <a:solidFill>
                <a:srgbClr val="000000">
                  <a:lumMod val="75000"/>
                  <a:lumOff val="25000"/>
                </a:srgbClr>
              </a:solidFill>
              <a:latin typeface="Berkeley-Book"/>
            </a:endParaRPr>
          </a:p>
          <a:p>
            <a:pPr marL="91049" indent="-91049" defTabSz="910491" eaLnBrk="1" fontAlgn="auto" hangingPunct="1">
              <a:lnSpc>
                <a:spcPct val="90000"/>
              </a:lnSpc>
              <a:spcBef>
                <a:spcPts val="1195"/>
              </a:spcBef>
              <a:spcAft>
                <a:spcPts val="199"/>
              </a:spcAft>
              <a:buClr>
                <a:srgbClr val="E48312"/>
              </a:buClr>
              <a:buSzPct val="100000"/>
              <a:buFont typeface="Calibri" panose="020F0502020204030204" pitchFamily="34" charset="0"/>
              <a:buChar char=" "/>
              <a:defRPr/>
            </a:pPr>
            <a:r>
              <a:rPr lang="en-US" sz="2000" dirty="0" smtClean="0">
                <a:solidFill>
                  <a:srgbClr val="0067B2"/>
                </a:solidFill>
                <a:latin typeface="FuturaStd-Medium"/>
              </a:rPr>
              <a:t>Standard #6: Utilizing Effective Communication</a:t>
            </a:r>
          </a:p>
          <a:p>
            <a:pPr marL="837652" lvl="2" indent="-182098" defTabSz="910491" eaLnBrk="1" fontAlgn="auto" hangingPunct="1">
              <a:lnSpc>
                <a:spcPct val="90000"/>
              </a:lnSpc>
              <a:spcBef>
                <a:spcPts val="199"/>
              </a:spcBef>
              <a:spcAft>
                <a:spcPts val="399"/>
              </a:spcAft>
              <a:buClr>
                <a:srgbClr val="E48312"/>
              </a:buClr>
              <a:buFont typeface="Calibri" pitchFamily="34" charset="0"/>
              <a:buChar char="◦"/>
              <a:defRPr/>
            </a:pPr>
            <a:r>
              <a:rPr lang="en-US" sz="1700" dirty="0" smtClean="0">
                <a:solidFill>
                  <a:srgbClr val="000000">
                    <a:lumMod val="75000"/>
                    <a:lumOff val="25000"/>
                  </a:srgbClr>
                </a:solidFill>
                <a:latin typeface="Berkeley-Book"/>
              </a:rPr>
              <a:t>Quality Indicator 2: Sensitivity to culture, gender, intellectual and physical differences</a:t>
            </a:r>
            <a:endParaRPr lang="en-US" sz="1700" dirty="0" smtClean="0">
              <a:solidFill>
                <a:srgbClr val="000000">
                  <a:lumMod val="75000"/>
                  <a:lumOff val="25000"/>
                </a:srgbClr>
              </a:solidFill>
            </a:endParaRPr>
          </a:p>
          <a:p>
            <a:pPr marL="91049" indent="-91049" defTabSz="910491" eaLnBrk="1" fontAlgn="auto" hangingPunct="1">
              <a:lnSpc>
                <a:spcPct val="90000"/>
              </a:lnSpc>
              <a:spcBef>
                <a:spcPts val="1195"/>
              </a:spcBef>
              <a:spcAft>
                <a:spcPts val="199"/>
              </a:spcAft>
              <a:buClr>
                <a:srgbClr val="E48312"/>
              </a:buClr>
              <a:buSzPct val="100000"/>
              <a:buFont typeface="Calibri" panose="020F0502020204030204" pitchFamily="34" charset="0"/>
              <a:buChar char=" "/>
              <a:defRPr/>
            </a:pPr>
            <a:r>
              <a:rPr lang="en-US" sz="1700" dirty="0" smtClean="0">
                <a:solidFill>
                  <a:srgbClr val="0067B2"/>
                </a:solidFill>
                <a:latin typeface="FuturaStd-Medium"/>
              </a:rPr>
              <a:t>Standard #7</a:t>
            </a:r>
            <a:r>
              <a:rPr lang="en-US" sz="1700" baseline="0" dirty="0" smtClean="0">
                <a:solidFill>
                  <a:srgbClr val="0067B2"/>
                </a:solidFill>
                <a:latin typeface="FuturaStd-Medium"/>
              </a:rPr>
              <a:t>: </a:t>
            </a:r>
            <a:r>
              <a:rPr lang="en-US" sz="1700" dirty="0" smtClean="0">
                <a:solidFill>
                  <a:srgbClr val="0067B2"/>
                </a:solidFill>
                <a:latin typeface="FuturaStd-Medium"/>
              </a:rPr>
              <a:t>Use of Student Assessment Data to Analyze and Modify Instruction</a:t>
            </a:r>
          </a:p>
          <a:p>
            <a:pPr marL="837652" lvl="2" indent="-182098" defTabSz="910491" eaLnBrk="1" fontAlgn="auto" hangingPunct="1">
              <a:lnSpc>
                <a:spcPct val="90000"/>
              </a:lnSpc>
              <a:spcBef>
                <a:spcPts val="199"/>
              </a:spcBef>
              <a:spcAft>
                <a:spcPts val="399"/>
              </a:spcAft>
              <a:buClr>
                <a:srgbClr val="E48312"/>
              </a:buClr>
              <a:buFont typeface="Arial" panose="020B0604020202020204" pitchFamily="34" charset="0"/>
              <a:buChar char="•"/>
              <a:defRPr/>
            </a:pPr>
            <a:r>
              <a:rPr lang="en-US" sz="1500" dirty="0" smtClean="0">
                <a:solidFill>
                  <a:srgbClr val="000000">
                    <a:lumMod val="75000"/>
                    <a:lumOff val="25000"/>
                  </a:srgbClr>
                </a:solidFill>
                <a:latin typeface="Berkeley-Book"/>
              </a:rPr>
              <a:t>Quality Indicator 2: Assessment data to improve learning</a:t>
            </a:r>
          </a:p>
          <a:p>
            <a:pPr marL="837652" lvl="2" indent="-182098" defTabSz="910491" eaLnBrk="1" fontAlgn="auto" hangingPunct="1">
              <a:lnSpc>
                <a:spcPct val="90000"/>
              </a:lnSpc>
              <a:spcBef>
                <a:spcPts val="199"/>
              </a:spcBef>
              <a:spcAft>
                <a:spcPts val="399"/>
              </a:spcAft>
              <a:buClr>
                <a:srgbClr val="E48312"/>
              </a:buClr>
              <a:buFont typeface="Arial" panose="020B0604020202020204" pitchFamily="34" charset="0"/>
              <a:buChar char="•"/>
              <a:defRPr/>
            </a:pPr>
            <a:r>
              <a:rPr lang="en-US" sz="1500" dirty="0" smtClean="0">
                <a:solidFill>
                  <a:srgbClr val="000000">
                    <a:lumMod val="75000"/>
                    <a:lumOff val="25000"/>
                  </a:srgbClr>
                </a:solidFill>
                <a:latin typeface="Berkeley-Book"/>
              </a:rPr>
              <a:t>Quality Indicator 4: Effect of instruction on individual/class learning</a:t>
            </a:r>
          </a:p>
          <a:p>
            <a:pPr marL="837652" lvl="2" indent="-182098" defTabSz="910491" eaLnBrk="1" fontAlgn="auto" hangingPunct="1">
              <a:lnSpc>
                <a:spcPct val="90000"/>
              </a:lnSpc>
              <a:spcBef>
                <a:spcPts val="199"/>
              </a:spcBef>
              <a:spcAft>
                <a:spcPts val="399"/>
              </a:spcAft>
              <a:buClr>
                <a:srgbClr val="E48312"/>
              </a:buClr>
              <a:buFont typeface="Arial" panose="020B0604020202020204" pitchFamily="34" charset="0"/>
              <a:buChar char="•"/>
              <a:defRPr/>
            </a:pPr>
            <a:r>
              <a:rPr lang="en-US" sz="1500" dirty="0" smtClean="0">
                <a:solidFill>
                  <a:srgbClr val="000000">
                    <a:lumMod val="75000"/>
                    <a:lumOff val="25000"/>
                  </a:srgbClr>
                </a:solidFill>
                <a:latin typeface="Berkeley-Book"/>
              </a:rPr>
              <a:t>Quality Indicator 5: Communication of student progress and maintaining records</a:t>
            </a:r>
          </a:p>
          <a:p>
            <a:pPr marL="837652" lvl="2" indent="-182098" defTabSz="910491" eaLnBrk="1" fontAlgn="auto" hangingPunct="1">
              <a:lnSpc>
                <a:spcPct val="90000"/>
              </a:lnSpc>
              <a:spcBef>
                <a:spcPts val="199"/>
              </a:spcBef>
              <a:spcAft>
                <a:spcPts val="399"/>
              </a:spcAft>
              <a:buClr>
                <a:srgbClr val="E48312"/>
              </a:buClr>
              <a:buFont typeface="Arial" panose="020B0604020202020204" pitchFamily="34" charset="0"/>
              <a:buChar char="•"/>
              <a:defRPr/>
            </a:pPr>
            <a:r>
              <a:rPr lang="en-US" sz="1500" dirty="0" smtClean="0">
                <a:solidFill>
                  <a:srgbClr val="000000">
                    <a:lumMod val="75000"/>
                    <a:lumOff val="25000"/>
                  </a:srgbClr>
                </a:solidFill>
                <a:latin typeface="Berkeley-Book"/>
              </a:rPr>
              <a:t>Quality Indicator 6: Collaborative data analysis process</a:t>
            </a:r>
          </a:p>
          <a:p>
            <a:pPr marL="91049" indent="-91049" defTabSz="910491" eaLnBrk="1" fontAlgn="auto" hangingPunct="1">
              <a:lnSpc>
                <a:spcPct val="90000"/>
              </a:lnSpc>
              <a:spcBef>
                <a:spcPts val="1195"/>
              </a:spcBef>
              <a:spcAft>
                <a:spcPts val="199"/>
              </a:spcAft>
              <a:buClr>
                <a:srgbClr val="E48312"/>
              </a:buClr>
              <a:buSzPct val="100000"/>
              <a:buFont typeface="Calibri" panose="020F0502020204030204" pitchFamily="34" charset="0"/>
              <a:buChar char=" "/>
              <a:defRPr/>
            </a:pPr>
            <a:endParaRPr lang="en-US" sz="1200" dirty="0" smtClean="0">
              <a:solidFill>
                <a:srgbClr val="000000">
                  <a:lumMod val="75000"/>
                  <a:lumOff val="25000"/>
                </a:srgbClr>
              </a:solidFill>
            </a:endParaRPr>
          </a:p>
          <a:p>
            <a:endParaRPr lang="en-US" baseline="0"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14</a:t>
            </a:fld>
            <a:endParaRPr lang="en-US"/>
          </a:p>
        </p:txBody>
      </p:sp>
    </p:spTree>
    <p:extLst>
      <p:ext uri="{BB962C8B-B14F-4D97-AF65-F5344CB8AC3E}">
        <p14:creationId xmlns:p14="http://schemas.microsoft.com/office/powerpoint/2010/main" val="573105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n-US" b="1" dirty="0" smtClean="0"/>
              <a:t>What to say: </a:t>
            </a:r>
          </a:p>
          <a:p>
            <a:r>
              <a:rPr lang="en-US" dirty="0" smtClean="0"/>
              <a:t>Compliance with IDEA and the Missouri State Plan for Special Education is the basis or foundation of your district’s special education program.  Compliance includes both PROCESS and CONTENT.  The Program</a:t>
            </a:r>
            <a:r>
              <a:rPr lang="en-US" baseline="0" dirty="0" smtClean="0"/>
              <a:t> Review Standards and Indicators address the compliance requirements of the Special Education process and aligns with the federal regulations and Missouri State Plan for Special Education.  </a:t>
            </a:r>
            <a:r>
              <a:rPr lang="en-US" dirty="0" smtClean="0"/>
              <a:t>Process includes following all of the required steps, in the correct order and within the timelines.  Content includes documenting correctly (your evidence of following the process) and implementing the IEP as written for a quality</a:t>
            </a:r>
            <a:r>
              <a:rPr lang="en-US" baseline="0" dirty="0" smtClean="0"/>
              <a:t> special education program for special education students. </a:t>
            </a:r>
            <a:endParaRPr lang="en-US" dirty="0" smtClean="0"/>
          </a:p>
          <a:p>
            <a:pPr eaLnBrk="1" hangingPunct="1">
              <a:spcBef>
                <a:spcPct val="0"/>
              </a:spcBef>
            </a:pPr>
            <a:endParaRPr lang="en-US" b="1" dirty="0" smtClean="0"/>
          </a:p>
          <a:p>
            <a:pPr eaLnBrk="1" hangingPunct="1">
              <a:spcBef>
                <a:spcPct val="0"/>
              </a:spcBef>
            </a:pPr>
            <a:r>
              <a:rPr lang="en-US" b="0" dirty="0" smtClean="0"/>
              <a:t>The</a:t>
            </a:r>
            <a:r>
              <a:rPr lang="en-US" b="0" baseline="0" dirty="0" smtClean="0"/>
              <a:t> Process and Content requirements are organized and determined by laws protecting students with disabilities. This section of today’s presentation will provide information about the federal laws that govern the education of students with disabilities. </a:t>
            </a:r>
            <a:endParaRPr lang="en-US" b="0" dirty="0" smtClean="0"/>
          </a:p>
          <a:p>
            <a:pPr eaLnBrk="1" hangingPunct="1">
              <a:spcBef>
                <a:spcPct val="0"/>
              </a:spcBef>
            </a:pPr>
            <a:endParaRPr lang="en-US" b="1" dirty="0" smtClean="0"/>
          </a:p>
          <a:p>
            <a:pPr eaLnBrk="1" hangingPunct="1">
              <a:spcBef>
                <a:spcPct val="0"/>
              </a:spcBef>
            </a:pPr>
            <a:endParaRPr lang="en-US" altLang="en-US" dirty="0" smtClean="0"/>
          </a:p>
        </p:txBody>
      </p:sp>
      <p:sp>
        <p:nvSpPr>
          <p:cNvPr id="9220" name="Slide Number Placeholder 3"/>
          <p:cNvSpPr txBox="1">
            <a:spLocks noGrp="1"/>
          </p:cNvSpPr>
          <p:nvPr/>
        </p:nvSpPr>
        <p:spPr bwMode="auto">
          <a:xfrm>
            <a:off x="3994616" y="8841739"/>
            <a:ext cx="3057053" cy="46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9" tIns="46390" rIns="92779" bIns="46390" anchor="b"/>
          <a:lstStyle>
            <a:lvl1pPr>
              <a:spcBef>
                <a:spcPct val="30000"/>
              </a:spcBef>
              <a:defRPr sz="1200">
                <a:solidFill>
                  <a:schemeClr val="tx1"/>
                </a:solidFill>
                <a:latin typeface="Calibri" pitchFamily="34" charset="0"/>
                <a:ea typeface="MS PGothic" pitchFamily="34" charset="-128"/>
              </a:defRPr>
            </a:lvl1pPr>
            <a:lvl2pPr marL="742950" indent="-285750">
              <a:spcBef>
                <a:spcPct val="30000"/>
              </a:spcBef>
              <a:defRPr sz="1200">
                <a:solidFill>
                  <a:schemeClr val="tx1"/>
                </a:solidFill>
                <a:latin typeface="Calibri" pitchFamily="34" charset="0"/>
                <a:ea typeface="MS PGothic" pitchFamily="34" charset="-128"/>
              </a:defRPr>
            </a:lvl2pPr>
            <a:lvl3pPr marL="1143000" indent="-228600">
              <a:spcBef>
                <a:spcPct val="30000"/>
              </a:spcBef>
              <a:defRPr sz="1200">
                <a:solidFill>
                  <a:schemeClr val="tx1"/>
                </a:solidFill>
                <a:latin typeface="Calibri" pitchFamily="34" charset="0"/>
                <a:ea typeface="MS PGothic" pitchFamily="34" charset="-128"/>
              </a:defRPr>
            </a:lvl3pPr>
            <a:lvl4pPr marL="1600200" indent="-228600">
              <a:spcBef>
                <a:spcPct val="30000"/>
              </a:spcBef>
              <a:defRPr sz="1200">
                <a:solidFill>
                  <a:schemeClr val="tx1"/>
                </a:solidFill>
                <a:latin typeface="Calibri" pitchFamily="34" charset="0"/>
                <a:ea typeface="MS PGothic" pitchFamily="34" charset="-128"/>
              </a:defRPr>
            </a:lvl4pPr>
            <a:lvl5pPr marL="2057400" indent="-22860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pPr>
            <a:fld id="{11B018FC-29D4-486E-994A-6A456BCD645F}" type="slidenum">
              <a:rPr lang="en-US" altLang="en-US"/>
              <a:pPr algn="r" eaLnBrk="1" hangingPunct="1">
                <a:spcBef>
                  <a:spcPct val="0"/>
                </a:spcBef>
              </a:pPr>
              <a:t>15</a:t>
            </a:fld>
            <a:endParaRPr lang="en-US" altLang="en-US"/>
          </a:p>
        </p:txBody>
      </p:sp>
      <p:sp>
        <p:nvSpPr>
          <p:cNvPr id="5" name="Header Placeholder 4"/>
          <p:cNvSpPr>
            <a:spLocks noGrp="1"/>
          </p:cNvSpPr>
          <p:nvPr>
            <p:ph type="hdr" sz="quarter"/>
          </p:nvPr>
        </p:nvSpPr>
        <p:spPr/>
        <p:txBody>
          <a:bodyPr/>
          <a:lstStyle/>
          <a:p>
            <a:pPr>
              <a:defRPr/>
            </a:pPr>
            <a:r>
              <a:rPr lang="en-US"/>
              <a:t>DREDF/FCSN "Understanding the Special Education Process"</a:t>
            </a:r>
          </a:p>
        </p:txBody>
      </p:sp>
      <p:sp>
        <p:nvSpPr>
          <p:cNvPr id="9222" name="Date Placeholder 5"/>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739774" indent="-284528">
              <a:spcBef>
                <a:spcPct val="30000"/>
              </a:spcBef>
              <a:defRPr sz="1200">
                <a:solidFill>
                  <a:schemeClr val="tx1"/>
                </a:solidFill>
                <a:latin typeface="Calibri" pitchFamily="34" charset="0"/>
                <a:ea typeface="MS PGothic" pitchFamily="34" charset="-128"/>
              </a:defRPr>
            </a:lvl2pPr>
            <a:lvl3pPr marL="1138114" indent="-227623">
              <a:spcBef>
                <a:spcPct val="30000"/>
              </a:spcBef>
              <a:defRPr sz="1200">
                <a:solidFill>
                  <a:schemeClr val="tx1"/>
                </a:solidFill>
                <a:latin typeface="Calibri" pitchFamily="34" charset="0"/>
                <a:ea typeface="MS PGothic" pitchFamily="34" charset="-128"/>
              </a:defRPr>
            </a:lvl3pPr>
            <a:lvl4pPr marL="1593359" indent="-227623">
              <a:spcBef>
                <a:spcPct val="30000"/>
              </a:spcBef>
              <a:defRPr sz="1200">
                <a:solidFill>
                  <a:schemeClr val="tx1"/>
                </a:solidFill>
                <a:latin typeface="Calibri" pitchFamily="34" charset="0"/>
                <a:ea typeface="MS PGothic" pitchFamily="34" charset="-128"/>
              </a:defRPr>
            </a:lvl4pPr>
            <a:lvl5pPr marL="2048605" indent="-227623">
              <a:spcBef>
                <a:spcPct val="30000"/>
              </a:spcBef>
              <a:defRPr sz="1200">
                <a:solidFill>
                  <a:schemeClr val="tx1"/>
                </a:solidFill>
                <a:latin typeface="Calibri" pitchFamily="34" charset="0"/>
                <a:ea typeface="MS PGothic" pitchFamily="34" charset="-128"/>
              </a:defRPr>
            </a:lvl5pPr>
            <a:lvl6pPr marL="2503850" indent="-22762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59096" indent="-22762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14342" indent="-22762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69587" indent="-22762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r>
              <a:rPr lang="en-US" altLang="en-US" smtClean="0"/>
              <a:t>2/13/10</a:t>
            </a:r>
          </a:p>
        </p:txBody>
      </p:sp>
    </p:spTree>
    <p:extLst>
      <p:ext uri="{BB962C8B-B14F-4D97-AF65-F5344CB8AC3E}">
        <p14:creationId xmlns:p14="http://schemas.microsoft.com/office/powerpoint/2010/main" val="2587724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defTabSz="910491"/>
            <a:r>
              <a:rPr lang="en-US" b="1" u="sng" dirty="0" smtClean="0"/>
              <a:t>TO SAY</a:t>
            </a:r>
            <a:r>
              <a:rPr lang="en-US" b="0" u="none" dirty="0" smtClean="0"/>
              <a:t>: The</a:t>
            </a:r>
            <a:r>
              <a:rPr lang="en-US" b="0" u="none" baseline="0" dirty="0" smtClean="0"/>
              <a:t> history of the current federal laws regulating the special education process began in 1954 with the historic landmark </a:t>
            </a:r>
            <a:r>
              <a:rPr lang="en-US" b="0" i="1" u="none" baseline="0" dirty="0" smtClean="0"/>
              <a:t>Brown V. Board of Education of Topeka </a:t>
            </a:r>
            <a:r>
              <a:rPr lang="en-US" b="0" u="none" baseline="0" dirty="0" smtClean="0"/>
              <a:t>case, when the supreme court determined it was unlawful to discriminate against groups of individuals. Two cases followed in 1972, </a:t>
            </a:r>
            <a:r>
              <a:rPr lang="en-US" i="1" dirty="0">
                <a:latin typeface="Tw Cen MT" panose="020B0602020104020603" pitchFamily="34" charset="0"/>
              </a:rPr>
              <a:t>Pennsylvania Association for Retarded Children (PARC) v. Commonwealth of Pennsylvania and Mills v. Board of Education, District of </a:t>
            </a:r>
            <a:r>
              <a:rPr lang="en-US" i="1" dirty="0" smtClean="0">
                <a:latin typeface="Tw Cen MT" panose="020B0602020104020603" pitchFamily="34" charset="0"/>
              </a:rPr>
              <a:t>Columbia.</a:t>
            </a:r>
            <a:r>
              <a:rPr lang="en-US" i="1" baseline="0" dirty="0" smtClean="0">
                <a:latin typeface="Tw Cen MT" panose="020B0602020104020603" pitchFamily="34" charset="0"/>
              </a:rPr>
              <a:t>  </a:t>
            </a:r>
            <a:r>
              <a:rPr lang="en-US" b="0" u="none" baseline="0" dirty="0" smtClean="0"/>
              <a:t>Around the same time, The Rehabilitation Act of 1973, Section 504 was enacted to prohibit discrimination to individuals in any program that receives federal funding. </a:t>
            </a:r>
          </a:p>
          <a:p>
            <a:pPr defTabSz="910491"/>
            <a:endParaRPr lang="en-US" b="0" u="none" baseline="0" dirty="0" smtClean="0"/>
          </a:p>
          <a:p>
            <a:r>
              <a:rPr lang="en-US" dirty="0" smtClean="0"/>
              <a:t>The Education for All Handicapped Children Act (Public Law 94-142) was signed into law on November 29, 1975 by President Gerald Ford. This legislation is considered the “Bill of Rights” for children with disabilities and their families. The legislation incorporated six major components or guarantees that have forever changed the landscape of education across the United States. These components include: </a:t>
            </a:r>
          </a:p>
          <a:p>
            <a:pPr marL="171450" indent="-171450">
              <a:buFont typeface="Arial" panose="020B0604020202020204" pitchFamily="34" charset="0"/>
              <a:buChar char="•"/>
            </a:pPr>
            <a:r>
              <a:rPr lang="en-US" dirty="0" smtClean="0"/>
              <a:t>A </a:t>
            </a:r>
            <a:r>
              <a:rPr lang="en-US" b="1" dirty="0" smtClean="0"/>
              <a:t>free appropriate public education (FAPE)</a:t>
            </a:r>
            <a:r>
              <a:rPr lang="en-US" dirty="0" smtClean="0"/>
              <a:t>. All children, regardless of the severity of the disability, must be provided an education appropriate to their unique needs at no cost to the parent(s)/guardian(s). Included in this principle is the concept of related services, which requires that children receive other services as determined educationally necessary to benefit from special education. These related services may include occupational therapy, physical therapy, orientation and mobility instruction, and a host of other support services for the student.</a:t>
            </a:r>
          </a:p>
          <a:p>
            <a:pPr marL="171450" indent="-171450">
              <a:buFont typeface="Arial" panose="020B0604020202020204" pitchFamily="34" charset="0"/>
              <a:buChar char="•"/>
            </a:pPr>
            <a:r>
              <a:rPr lang="en-US" b="1" dirty="0" smtClean="0"/>
              <a:t>The least restrictive environment (LRE)</a:t>
            </a:r>
            <a:r>
              <a:rPr lang="en-US" dirty="0" smtClean="0"/>
              <a:t>. Children with disabilities are to be educated, to the maximum extent appropriate, with students without disabilities. Placements must be consistent with the pupil’s education needs. Each state is required to provide a full continuum of alternate placements.</a:t>
            </a:r>
          </a:p>
          <a:p>
            <a:pPr marL="171450" indent="-171450">
              <a:buFont typeface="Arial" panose="020B0604020202020204" pitchFamily="34" charset="0"/>
              <a:buChar char="•"/>
            </a:pPr>
            <a:r>
              <a:rPr lang="en-US" b="1" dirty="0" smtClean="0"/>
              <a:t>An individualized education program (IEP)</a:t>
            </a:r>
            <a:r>
              <a:rPr lang="en-US" dirty="0" smtClean="0"/>
              <a:t>. This document, developed with the parent(s)/guardian(s), is an individually tailored statement describing an educational plan for each learner with exceptionalities. The IEP is required to address: (1) the present level of academic functioning; (2) annual goals and accompanying instructional objectives; (3) educational services to be provided; (4) the degree to which the pupil will be able to participate in general education programs; (5) plans for initiating services and the length of service delivery; and (6) an annual evaluation procedure specifying objective criteria to determine if instructional objectives are being met.</a:t>
            </a:r>
          </a:p>
          <a:p>
            <a:pPr marL="171450" indent="-171450">
              <a:buFont typeface="Arial" panose="020B0604020202020204" pitchFamily="34" charset="0"/>
              <a:buChar char="•"/>
            </a:pPr>
            <a:r>
              <a:rPr lang="en-US" b="1" dirty="0" smtClean="0"/>
              <a:t>Procedural due process</a:t>
            </a:r>
            <a:r>
              <a:rPr lang="en-US" dirty="0" smtClean="0"/>
              <a:t>. The Act affords parents or guardians several safeguards pertaining to the child’s education. Briefly, parents or guardians have the right to confidentiality of records; to examine all records; to obtain an independent evaluation; to receive written notification (in the parents’ native language) of proposed changes to the child’s educational classification or placement; and the right to an impartial hearing whenever disagreements arise regarding educational plans for the child. Furthermore, the student’s parents or guardians have the right to representation by legal counsel. </a:t>
            </a:r>
          </a:p>
          <a:p>
            <a:pPr marL="171450" indent="-171450">
              <a:buFont typeface="Arial" panose="020B0604020202020204" pitchFamily="34" charset="0"/>
              <a:buChar char="•"/>
            </a:pPr>
            <a:r>
              <a:rPr lang="en-US" b="1" dirty="0" smtClean="0"/>
              <a:t>Nondiscriminatory assessment</a:t>
            </a:r>
            <a:r>
              <a:rPr lang="en-US" dirty="0" smtClean="0"/>
              <a:t>. Prior to placement, a child must be evaluated by a multidisciplinary team in all areas of suspected disability by tests that are not racially, culturally, or linguistically biased. Students are to receive several types of assessments, administered by trained personnel. A single evaluation procedure is not permitted for either planning or placement purposes.</a:t>
            </a:r>
          </a:p>
          <a:p>
            <a:pPr marL="171450" indent="-171450">
              <a:buFont typeface="Arial" panose="020B0604020202020204" pitchFamily="34" charset="0"/>
              <a:buChar char="•"/>
            </a:pPr>
            <a:r>
              <a:rPr lang="en-US" b="1" dirty="0" smtClean="0"/>
              <a:t>Parental participation</a:t>
            </a:r>
            <a:r>
              <a:rPr lang="en-US" dirty="0" smtClean="0"/>
              <a:t>. P.L. 94-142 mandates meaningful parent involvement. This legislation requires that parents participate fully in the decision-making process that affects the child’s education.</a:t>
            </a:r>
          </a:p>
          <a:p>
            <a:endParaRPr lang="en-US" dirty="0" smtClean="0"/>
          </a:p>
          <a:p>
            <a:pPr defTabSz="910491"/>
            <a:endParaRPr lang="en-US" b="0" u="none" baseline="0" dirty="0" smtClean="0"/>
          </a:p>
          <a:p>
            <a:pPr defTabSz="910491"/>
            <a:endParaRPr lang="en-US" b="0" u="none" baseline="0" dirty="0" smtClean="0"/>
          </a:p>
          <a:p>
            <a:pPr defTabSz="910491"/>
            <a:r>
              <a:rPr lang="en-US" b="0" u="none" baseline="0" dirty="0" smtClean="0"/>
              <a:t>In 1982, a case called </a:t>
            </a:r>
            <a:r>
              <a:rPr lang="en-US" b="0" i="1" u="none" baseline="0" dirty="0" smtClean="0"/>
              <a:t>Board of Education of Hendrick Hudson Central School District vs. Amy Rowley, by her parents, Rowley et al.</a:t>
            </a:r>
            <a:r>
              <a:rPr lang="en-US" b="0" i="0" u="none" baseline="0" dirty="0" smtClean="0"/>
              <a:t> was called before the Supreme Court.  This case established the first official interpretation of “appropriate” in FAPE.  </a:t>
            </a:r>
            <a:endParaRPr lang="en-US" b="0" u="none" baseline="0" dirty="0" smtClean="0"/>
          </a:p>
          <a:p>
            <a:pPr defTabSz="910491"/>
            <a:endParaRPr lang="en-US" b="0" u="none" baseline="0" dirty="0" smtClean="0"/>
          </a:p>
          <a:p>
            <a:pPr defTabSz="910491"/>
            <a:r>
              <a:rPr lang="en-US" b="0" u="none" baseline="0" dirty="0" smtClean="0"/>
              <a:t>Since then, several amendments to PL 94-142 have assisted in developing the special education process as we know it today. </a:t>
            </a:r>
          </a:p>
          <a:p>
            <a:pPr defTabSz="910491"/>
            <a:r>
              <a:rPr lang="en-US" b="0" u="none" baseline="0" dirty="0" smtClean="0"/>
              <a:t>In 1986, the first amendment provided special education coverage to children birth through age 2.</a:t>
            </a:r>
          </a:p>
          <a:p>
            <a:pPr defTabSz="910491"/>
            <a:r>
              <a:rPr lang="en-US" b="0" u="none" baseline="0" dirty="0" smtClean="0"/>
              <a:t>The 1990 Amendment renamed the law to Individuals with Disabilities Act, known as IDEA which adopted person first language to reduce the stigma associated with disability labels </a:t>
            </a:r>
          </a:p>
          <a:p>
            <a:pPr defTabSz="910491"/>
            <a:r>
              <a:rPr lang="en-US" b="0" u="none" dirty="0" smtClean="0"/>
              <a:t>The 1997 Amendment</a:t>
            </a:r>
            <a:r>
              <a:rPr lang="en-US" b="0" u="none" baseline="0" dirty="0" smtClean="0"/>
              <a:t> updated IEP process, content and components </a:t>
            </a:r>
          </a:p>
          <a:p>
            <a:pPr defTabSz="910491"/>
            <a:r>
              <a:rPr lang="en-US" b="0" u="none" baseline="0" dirty="0" smtClean="0"/>
              <a:t>The 2001 Amendment added language from NCLB act of 2001 (core subjects, limited English proficiency, highly qualified teachers).</a:t>
            </a:r>
          </a:p>
          <a:p>
            <a:pPr defTabSz="910491"/>
            <a:r>
              <a:rPr lang="en-US" b="0" u="none" baseline="0" dirty="0" smtClean="0"/>
              <a:t>The 2004 Amendment (IDEA Improvement Act) added language and alignment to NCLB and further IEP changes.</a:t>
            </a:r>
            <a:endParaRPr lang="en-US" b="0" u="none" dirty="0" smtClean="0"/>
          </a:p>
          <a:p>
            <a:r>
              <a:rPr lang="en-US" b="1" dirty="0" smtClean="0"/>
              <a:t> </a:t>
            </a:r>
          </a:p>
          <a:p>
            <a:r>
              <a:rPr lang="en-US" b="1" dirty="0" smtClean="0"/>
              <a:t>SOURCE</a:t>
            </a:r>
            <a:r>
              <a:rPr lang="en-US" dirty="0" smtClean="0"/>
              <a:t>: 	http://www.projectidealonline.org/v/special-education-public-policy/</a:t>
            </a:r>
          </a:p>
          <a:p>
            <a:pPr defTabSz="910491"/>
            <a:endParaRPr lang="en-US" baseline="0" dirty="0" smtClean="0"/>
          </a:p>
          <a:p>
            <a:pPr defTabSz="910491"/>
            <a:endParaRPr lang="en-US" baseline="0" dirty="0" smtClean="0"/>
          </a:p>
          <a:p>
            <a:pPr defTabSz="910491"/>
            <a:endParaRPr lang="en-US" baseline="0" dirty="0" smtClean="0"/>
          </a:p>
          <a:p>
            <a:pPr defTabSz="910491"/>
            <a:endParaRPr lang="en-US" baseline="0" dirty="0" smtClean="0"/>
          </a:p>
          <a:p>
            <a:pPr defTabSz="910491"/>
            <a:endParaRPr lang="en-US" baseline="0" dirty="0" smtClean="0"/>
          </a:p>
          <a:p>
            <a:pPr defTabSz="910491"/>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16</a:t>
            </a:fld>
            <a:endParaRPr lang="en-US"/>
          </a:p>
        </p:txBody>
      </p:sp>
    </p:spTree>
    <p:extLst>
      <p:ext uri="{BB962C8B-B14F-4D97-AF65-F5344CB8AC3E}">
        <p14:creationId xmlns:p14="http://schemas.microsoft.com/office/powerpoint/2010/main" val="2567979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The</a:t>
            </a:r>
            <a:r>
              <a:rPr lang="en-US" baseline="0" dirty="0" smtClean="0"/>
              <a:t> next two slides review the differences amongst Section 504, IDEA, ADA and ESSA.  Handout number 6 in your folder has this information on it.  Section 504, IDEA and ESSA are all acts.  ADA is a law.  Section 504 and ADA are related to civil rights, while IDEA and ESSA are focused on education.  All four are the responsibility of public schools. Section 504 and ADA are also the responsibility of employers.</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17</a:t>
            </a:fld>
            <a:endParaRPr lang="en-US"/>
          </a:p>
        </p:txBody>
      </p:sp>
    </p:spTree>
    <p:extLst>
      <p:ext uri="{BB962C8B-B14F-4D97-AF65-F5344CB8AC3E}">
        <p14:creationId xmlns:p14="http://schemas.microsoft.com/office/powerpoint/2010/main" val="496715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The purpose of each of these is slightly different, as you see here.  Section 504 provides protection for all people that</a:t>
            </a:r>
            <a:r>
              <a:rPr lang="en-US" baseline="0" dirty="0" smtClean="0"/>
              <a:t> have impairments in one or more major life activity.  IDEA provides aid to ensure students with disabilities receive appropriate services.  ADA provides protection against people with disabilities in education and employment.  ESSA increases the academic achievement of all students by helping districts improve teacher quality.</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18</a:t>
            </a:fld>
            <a:endParaRPr lang="en-US"/>
          </a:p>
        </p:txBody>
      </p:sp>
    </p:spTree>
    <p:extLst>
      <p:ext uri="{BB962C8B-B14F-4D97-AF65-F5344CB8AC3E}">
        <p14:creationId xmlns:p14="http://schemas.microsoft.com/office/powerpoint/2010/main" val="2268870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TO SAY:  </a:t>
            </a:r>
            <a:r>
              <a:rPr lang="en-US" b="0" dirty="0" smtClean="0"/>
              <a:t>The</a:t>
            </a:r>
            <a:r>
              <a:rPr lang="en-US" b="0" baseline="0" dirty="0" smtClean="0"/>
              <a:t> Education for All Children Act of 1975, or Public Law 94-142, required public schools to make a free appropriate public education available to all eligible children with disabilities in the least restrictive environment appropriate to their individual needs.</a:t>
            </a:r>
            <a:endParaRPr lang="en-US" b="1"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19</a:t>
            </a:fld>
            <a:endParaRPr lang="en-US"/>
          </a:p>
        </p:txBody>
      </p:sp>
    </p:spTree>
    <p:extLst>
      <p:ext uri="{BB962C8B-B14F-4D97-AF65-F5344CB8AC3E}">
        <p14:creationId xmlns:p14="http://schemas.microsoft.com/office/powerpoint/2010/main" val="1121863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a:t>
            </a:r>
            <a:r>
              <a:rPr lang="en-US" b="0" dirty="0" smtClean="0"/>
              <a:t>  This</a:t>
            </a:r>
            <a:r>
              <a:rPr lang="en-US" b="0" baseline="0" dirty="0" smtClean="0"/>
              <a:t> slide gives you a rough estimate of the amount of time needed for each section of this presentation.  Please plan accordingly.</a:t>
            </a:r>
            <a:endParaRPr lang="en-US" b="1" dirty="0" smtClean="0"/>
          </a:p>
          <a:p>
            <a:endParaRPr lang="en-US" dirty="0" smtClean="0"/>
          </a:p>
          <a:p>
            <a:r>
              <a:rPr lang="en-US" dirty="0" smtClean="0"/>
              <a:t>Throughout</a:t>
            </a:r>
            <a:r>
              <a:rPr lang="en-US" baseline="0" dirty="0" smtClean="0"/>
              <a:t> the training, participants will be asked to “fish” for information.  Please make sure the participants take turns looking up information.</a:t>
            </a:r>
          </a:p>
          <a:p>
            <a:endParaRPr lang="en-US" baseline="0" dirty="0" smtClean="0"/>
          </a:p>
          <a:p>
            <a:endParaRPr lang="en-US" dirty="0" smtClean="0"/>
          </a:p>
          <a:p>
            <a:r>
              <a:rPr lang="en-US" b="1" dirty="0" smtClean="0"/>
              <a:t>TO DO</a:t>
            </a:r>
            <a:r>
              <a:rPr lang="en-US" b="0" dirty="0" smtClean="0"/>
              <a:t>:  *</a:t>
            </a:r>
            <a:r>
              <a:rPr lang="en-US" dirty="0" smtClean="0"/>
              <a:t> Hide this slide before presenting*</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a:t>
            </a:fld>
            <a:endParaRPr lang="en-US"/>
          </a:p>
        </p:txBody>
      </p:sp>
    </p:spTree>
    <p:extLst>
      <p:ext uri="{BB962C8B-B14F-4D97-AF65-F5344CB8AC3E}">
        <p14:creationId xmlns:p14="http://schemas.microsoft.com/office/powerpoint/2010/main" val="3025314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lang="en-US" altLang="en-US" sz="2400" b="1" i="0" dirty="0" smtClean="0">
                <a:solidFill>
                  <a:schemeClr val="accent3"/>
                </a:solidFill>
                <a:latin typeface="Tw Cen MT" panose="020B0602020104020603" pitchFamily="34" charset="0"/>
              </a:rPr>
              <a:t>TO KNOW:  </a:t>
            </a:r>
            <a:r>
              <a:rPr lang="en-US" altLang="en-US" sz="2400" i="1" baseline="0" dirty="0" smtClean="0">
                <a:solidFill>
                  <a:schemeClr val="accent3"/>
                </a:solidFill>
                <a:latin typeface="Tw Cen MT" panose="020B0602020104020603" pitchFamily="34" charset="0"/>
              </a:rPr>
              <a:t>IDEA 2004 is </a:t>
            </a:r>
            <a:r>
              <a:rPr lang="en-US" altLang="en-US" sz="2400" i="1" dirty="0" smtClean="0">
                <a:solidFill>
                  <a:schemeClr val="accent3"/>
                </a:solidFill>
                <a:latin typeface="Tw Cen MT" panose="020B0602020104020603" pitchFamily="34" charset="0"/>
              </a:rPr>
              <a:t>Formerly the Education for All Children Act of 1975 &amp; IDEA 1990</a:t>
            </a:r>
          </a:p>
          <a:p>
            <a:pPr eaLnBrk="1" hangingPunct="1">
              <a:spcBef>
                <a:spcPct val="0"/>
              </a:spcBef>
            </a:pPr>
            <a:endParaRPr lang="en-US" altLang="en-US" b="1"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TO SAY:</a:t>
            </a:r>
          </a:p>
          <a:p>
            <a:pPr eaLnBrk="1" hangingPunct="1">
              <a:spcBef>
                <a:spcPct val="0"/>
              </a:spcBef>
            </a:pPr>
            <a:r>
              <a:rPr lang="en-US" altLang="en-US" dirty="0" smtClean="0"/>
              <a:t>All individuals involved with students with disabilities MUST be familiar with the provisions of the Individuals with Disabilities Education Improvement Act-IDEIA or IDEA.  This is the federal law for implementation of special education that ensures students</a:t>
            </a:r>
            <a:r>
              <a:rPr lang="en-US" altLang="en-US" baseline="0" dirty="0" smtClean="0"/>
              <a:t> with special needs have an IEP and established services to meet the student’s unique learning needs</a:t>
            </a:r>
            <a:r>
              <a:rPr lang="en-US" altLang="en-US" dirty="0" smtClean="0"/>
              <a:t>.  </a:t>
            </a:r>
          </a:p>
          <a:p>
            <a:pPr eaLnBrk="1" hangingPunct="1">
              <a:spcBef>
                <a:spcPct val="0"/>
              </a:spcBef>
            </a:pPr>
            <a:endParaRPr lang="en-US" altLang="en-US" dirty="0" smtClean="0"/>
          </a:p>
          <a:p>
            <a:pPr eaLnBrk="1" hangingPunct="1">
              <a:spcBef>
                <a:spcPct val="0"/>
              </a:spcBef>
            </a:pPr>
            <a:r>
              <a:rPr lang="en-US" altLang="en-US" dirty="0" smtClean="0"/>
              <a:t>The Missouri State Plan for Special Education is based on the</a:t>
            </a:r>
            <a:r>
              <a:rPr lang="en-US" altLang="en-US" baseline="0" dirty="0" smtClean="0"/>
              <a:t> </a:t>
            </a:r>
            <a:r>
              <a:rPr lang="en-US" altLang="en-US" dirty="0" smtClean="0"/>
              <a:t>IDEA and documents how Missouri will be in compliance with the requirements of</a:t>
            </a:r>
            <a:r>
              <a:rPr lang="en-US" altLang="en-US" baseline="0" dirty="0" smtClean="0"/>
              <a:t> </a:t>
            </a:r>
            <a:r>
              <a:rPr lang="en-US" altLang="en-US" dirty="0" smtClean="0"/>
              <a:t>the federal regulations.  Missouri’s plan is revised as changes are made in the IDEA, Federal Regulations or OSEP guidance documents/letters.  All public education</a:t>
            </a:r>
            <a:r>
              <a:rPr lang="en-US" altLang="en-US" baseline="0" dirty="0" smtClean="0"/>
              <a:t> </a:t>
            </a:r>
            <a:r>
              <a:rPr lang="en-US" altLang="en-US" dirty="0" smtClean="0"/>
              <a:t>agencies responsible for providing special education services to students with disabilities are required to develop a Local Compliance Plan for Special Education that aligns with the IDEA and the Missouri State Plan for Special Education.  In addition, each school year, the school board of every </a:t>
            </a:r>
            <a:r>
              <a:rPr lang="en-US" altLang="en-US" dirty="0" smtClean="0"/>
              <a:t>local education agency responsible </a:t>
            </a:r>
            <a:r>
              <a:rPr lang="en-US" altLang="en-US" dirty="0" smtClean="0"/>
              <a:t>for providing services to students with disabilities must have an assurance statement indicating that they will comply with the state and federal laws </a:t>
            </a:r>
            <a:r>
              <a:rPr lang="en-US" altLang="en-US" dirty="0" smtClean="0"/>
              <a:t>regarding </a:t>
            </a:r>
            <a:r>
              <a:rPr lang="en-US" altLang="en-US" dirty="0" smtClean="0"/>
              <a:t>to students with disabilities.  </a:t>
            </a:r>
          </a:p>
          <a:p>
            <a:pPr eaLnBrk="1" hangingPunct="1">
              <a:spcBef>
                <a:spcPct val="0"/>
              </a:spcBef>
            </a:pPr>
            <a:endParaRPr lang="en-US" altLang="en-US" dirty="0" smtClean="0"/>
          </a:p>
        </p:txBody>
      </p:sp>
      <p:sp>
        <p:nvSpPr>
          <p:cNvPr id="17412" name="Slide Number Placeholder 3"/>
          <p:cNvSpPr txBox="1">
            <a:spLocks noGrp="1"/>
          </p:cNvSpPr>
          <p:nvPr/>
        </p:nvSpPr>
        <p:spPr bwMode="auto">
          <a:xfrm>
            <a:off x="3994616" y="8841739"/>
            <a:ext cx="3057053" cy="46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9" tIns="46390" rIns="92779" bIns="46390" anchor="b"/>
          <a:lstStyle>
            <a:lvl1pPr>
              <a:spcBef>
                <a:spcPct val="30000"/>
              </a:spcBef>
              <a:defRPr sz="1200">
                <a:solidFill>
                  <a:schemeClr val="tx1"/>
                </a:solidFill>
                <a:latin typeface="Calibri" pitchFamily="34" charset="0"/>
                <a:ea typeface="MS PGothic" pitchFamily="34" charset="-128"/>
              </a:defRPr>
            </a:lvl1pPr>
            <a:lvl2pPr marL="742950" indent="-285750">
              <a:spcBef>
                <a:spcPct val="30000"/>
              </a:spcBef>
              <a:defRPr sz="1200">
                <a:solidFill>
                  <a:schemeClr val="tx1"/>
                </a:solidFill>
                <a:latin typeface="Calibri" pitchFamily="34" charset="0"/>
                <a:ea typeface="MS PGothic" pitchFamily="34" charset="-128"/>
              </a:defRPr>
            </a:lvl2pPr>
            <a:lvl3pPr marL="1143000" indent="-228600">
              <a:spcBef>
                <a:spcPct val="30000"/>
              </a:spcBef>
              <a:defRPr sz="1200">
                <a:solidFill>
                  <a:schemeClr val="tx1"/>
                </a:solidFill>
                <a:latin typeface="Calibri" pitchFamily="34" charset="0"/>
                <a:ea typeface="MS PGothic" pitchFamily="34" charset="-128"/>
              </a:defRPr>
            </a:lvl3pPr>
            <a:lvl4pPr marL="1600200" indent="-228600">
              <a:spcBef>
                <a:spcPct val="30000"/>
              </a:spcBef>
              <a:defRPr sz="1200">
                <a:solidFill>
                  <a:schemeClr val="tx1"/>
                </a:solidFill>
                <a:latin typeface="Calibri" pitchFamily="34" charset="0"/>
                <a:ea typeface="MS PGothic" pitchFamily="34" charset="-128"/>
              </a:defRPr>
            </a:lvl4pPr>
            <a:lvl5pPr marL="2057400" indent="-22860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pPr>
            <a:fld id="{2B614EF4-D812-4DF2-8847-416206644E1A}" type="slidenum">
              <a:rPr lang="en-US" altLang="en-US"/>
              <a:pPr algn="r" eaLnBrk="1" hangingPunct="1">
                <a:spcBef>
                  <a:spcPct val="0"/>
                </a:spcBef>
              </a:pPr>
              <a:t>20</a:t>
            </a:fld>
            <a:endParaRPr lang="en-US" altLang="en-US"/>
          </a:p>
        </p:txBody>
      </p:sp>
      <p:sp>
        <p:nvSpPr>
          <p:cNvPr id="5" name="Header Placeholder 4"/>
          <p:cNvSpPr>
            <a:spLocks noGrp="1"/>
          </p:cNvSpPr>
          <p:nvPr>
            <p:ph type="hdr" sz="quarter"/>
          </p:nvPr>
        </p:nvSpPr>
        <p:spPr/>
        <p:txBody>
          <a:bodyPr/>
          <a:lstStyle/>
          <a:p>
            <a:pPr>
              <a:defRPr/>
            </a:pPr>
            <a:r>
              <a:rPr lang="en-US"/>
              <a:t>DREDF/FCSN "Understanding the Special Education Process"</a:t>
            </a:r>
          </a:p>
        </p:txBody>
      </p:sp>
      <p:sp>
        <p:nvSpPr>
          <p:cNvPr id="17414" name="Date Placeholder 5"/>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739774" indent="-284528">
              <a:spcBef>
                <a:spcPct val="30000"/>
              </a:spcBef>
              <a:defRPr sz="1200">
                <a:solidFill>
                  <a:schemeClr val="tx1"/>
                </a:solidFill>
                <a:latin typeface="Calibri" pitchFamily="34" charset="0"/>
                <a:ea typeface="MS PGothic" pitchFamily="34" charset="-128"/>
              </a:defRPr>
            </a:lvl2pPr>
            <a:lvl3pPr marL="1138114" indent="-227623">
              <a:spcBef>
                <a:spcPct val="30000"/>
              </a:spcBef>
              <a:defRPr sz="1200">
                <a:solidFill>
                  <a:schemeClr val="tx1"/>
                </a:solidFill>
                <a:latin typeface="Calibri" pitchFamily="34" charset="0"/>
                <a:ea typeface="MS PGothic" pitchFamily="34" charset="-128"/>
              </a:defRPr>
            </a:lvl3pPr>
            <a:lvl4pPr marL="1593359" indent="-227623">
              <a:spcBef>
                <a:spcPct val="30000"/>
              </a:spcBef>
              <a:defRPr sz="1200">
                <a:solidFill>
                  <a:schemeClr val="tx1"/>
                </a:solidFill>
                <a:latin typeface="Calibri" pitchFamily="34" charset="0"/>
                <a:ea typeface="MS PGothic" pitchFamily="34" charset="-128"/>
              </a:defRPr>
            </a:lvl4pPr>
            <a:lvl5pPr marL="2048605" indent="-227623">
              <a:spcBef>
                <a:spcPct val="30000"/>
              </a:spcBef>
              <a:defRPr sz="1200">
                <a:solidFill>
                  <a:schemeClr val="tx1"/>
                </a:solidFill>
                <a:latin typeface="Calibri" pitchFamily="34" charset="0"/>
                <a:ea typeface="MS PGothic" pitchFamily="34" charset="-128"/>
              </a:defRPr>
            </a:lvl5pPr>
            <a:lvl6pPr marL="2503850" indent="-22762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59096" indent="-22762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14342" indent="-22762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69587" indent="-22762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r>
              <a:rPr lang="en-US" altLang="en-US" smtClean="0"/>
              <a:t>2/13/10</a:t>
            </a:r>
          </a:p>
        </p:txBody>
      </p:sp>
    </p:spTree>
    <p:extLst>
      <p:ext uri="{BB962C8B-B14F-4D97-AF65-F5344CB8AC3E}">
        <p14:creationId xmlns:p14="http://schemas.microsoft.com/office/powerpoint/2010/main" val="1456005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eaLnBrk="1" hangingPunct="1">
              <a:spcBef>
                <a:spcPct val="0"/>
              </a:spcBef>
            </a:pPr>
            <a:r>
              <a:rPr lang="en-US" b="1" dirty="0" smtClean="0"/>
              <a:t>TO SAY:</a:t>
            </a:r>
          </a:p>
          <a:p>
            <a:pPr eaLnBrk="1" hangingPunct="1">
              <a:spcBef>
                <a:spcPct val="0"/>
              </a:spcBef>
            </a:pPr>
            <a:r>
              <a:rPr lang="en-US" altLang="en-US" dirty="0" smtClean="0"/>
              <a:t>The 2004 IDEA Amendment</a:t>
            </a:r>
            <a:r>
              <a:rPr lang="en-US" altLang="en-US" baseline="0" dirty="0" smtClean="0"/>
              <a:t> placed an i</a:t>
            </a:r>
            <a:r>
              <a:rPr lang="en-US" altLang="en-US" dirty="0" smtClean="0"/>
              <a:t>ncreased</a:t>
            </a:r>
            <a:r>
              <a:rPr lang="en-US" altLang="en-US" baseline="0" dirty="0" smtClean="0"/>
              <a:t> emphasis on improving results for children with disabilities. More emphasis was made for preparing students with disabilities for postsecondary experiences in education, employment and independent living.  The p</a:t>
            </a:r>
            <a:r>
              <a:rPr lang="en-US" dirty="0" smtClean="0"/>
              <a:t>urpose of IDEA 2004 is to reauthorize IDEA to be consistent with No Child Left Behind and update education legislation.  Several things</a:t>
            </a:r>
            <a:r>
              <a:rPr lang="en-US" baseline="0" dirty="0" smtClean="0"/>
              <a:t> changed in Special Education with this act.  </a:t>
            </a:r>
            <a:r>
              <a:rPr lang="en-US" dirty="0" smtClean="0"/>
              <a:t>IQ achievement discrepancy is no longer required for the determination of a specific learning disability.</a:t>
            </a:r>
            <a:r>
              <a:rPr lang="en-US" baseline="0" dirty="0" smtClean="0"/>
              <a:t>  </a:t>
            </a:r>
            <a:r>
              <a:rPr lang="en-US" dirty="0" smtClean="0"/>
              <a:t>The individualized education program (IEP) planning teams base services on peer-reviewed literature.  Student progress is regularly monitored based on written measurable goals.  Transition services begin at age 16.  A student with a disability may be removed to an interim alternative setting up to 45 school days, if the behavior involved a weapon, illegal drugs or bodily harm, without the determination of whether the behavior is a manifestation of the disability.  Dispute-resolution system model for education was clarified.  Changes in special education eligibility and evaluation process.</a:t>
            </a:r>
          </a:p>
          <a:p>
            <a:pPr eaLnBrk="1" hangingPunct="1">
              <a:spcBef>
                <a:spcPct val="0"/>
              </a:spcBef>
            </a:pPr>
            <a:endParaRPr lang="en-US" altLang="en-US" dirty="0" smtClean="0"/>
          </a:p>
        </p:txBody>
      </p:sp>
      <p:sp>
        <p:nvSpPr>
          <p:cNvPr id="23556" name="Slide Number Placeholder 3"/>
          <p:cNvSpPr txBox="1">
            <a:spLocks noGrp="1"/>
          </p:cNvSpPr>
          <p:nvPr/>
        </p:nvSpPr>
        <p:spPr bwMode="auto">
          <a:xfrm>
            <a:off x="3994616" y="8841739"/>
            <a:ext cx="3057053" cy="46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9" tIns="46390" rIns="92779" bIns="46390" anchor="b"/>
          <a:lstStyle>
            <a:lvl1pPr>
              <a:spcBef>
                <a:spcPct val="30000"/>
              </a:spcBef>
              <a:defRPr sz="1200">
                <a:solidFill>
                  <a:schemeClr val="tx1"/>
                </a:solidFill>
                <a:latin typeface="Calibri" pitchFamily="34" charset="0"/>
                <a:ea typeface="MS PGothic" pitchFamily="34" charset="-128"/>
              </a:defRPr>
            </a:lvl1pPr>
            <a:lvl2pPr marL="742950" indent="-285750">
              <a:spcBef>
                <a:spcPct val="30000"/>
              </a:spcBef>
              <a:defRPr sz="1200">
                <a:solidFill>
                  <a:schemeClr val="tx1"/>
                </a:solidFill>
                <a:latin typeface="Calibri" pitchFamily="34" charset="0"/>
                <a:ea typeface="MS PGothic" pitchFamily="34" charset="-128"/>
              </a:defRPr>
            </a:lvl2pPr>
            <a:lvl3pPr marL="1143000" indent="-228600">
              <a:spcBef>
                <a:spcPct val="30000"/>
              </a:spcBef>
              <a:defRPr sz="1200">
                <a:solidFill>
                  <a:schemeClr val="tx1"/>
                </a:solidFill>
                <a:latin typeface="Calibri" pitchFamily="34" charset="0"/>
                <a:ea typeface="MS PGothic" pitchFamily="34" charset="-128"/>
              </a:defRPr>
            </a:lvl3pPr>
            <a:lvl4pPr marL="1600200" indent="-228600">
              <a:spcBef>
                <a:spcPct val="30000"/>
              </a:spcBef>
              <a:defRPr sz="1200">
                <a:solidFill>
                  <a:schemeClr val="tx1"/>
                </a:solidFill>
                <a:latin typeface="Calibri" pitchFamily="34" charset="0"/>
                <a:ea typeface="MS PGothic" pitchFamily="34" charset="-128"/>
              </a:defRPr>
            </a:lvl4pPr>
            <a:lvl5pPr marL="2057400" indent="-22860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pPr>
            <a:fld id="{9AD7E3B3-D3FF-4AB9-9773-AB8F0460284A}" type="slidenum">
              <a:rPr lang="en-US" altLang="en-US"/>
              <a:pPr algn="r" eaLnBrk="1" hangingPunct="1">
                <a:spcBef>
                  <a:spcPct val="0"/>
                </a:spcBef>
              </a:pPr>
              <a:t>21</a:t>
            </a:fld>
            <a:endParaRPr lang="en-US" altLang="en-US"/>
          </a:p>
        </p:txBody>
      </p:sp>
      <p:sp>
        <p:nvSpPr>
          <p:cNvPr id="5" name="Header Placeholder 4"/>
          <p:cNvSpPr>
            <a:spLocks noGrp="1"/>
          </p:cNvSpPr>
          <p:nvPr>
            <p:ph type="hdr" sz="quarter"/>
          </p:nvPr>
        </p:nvSpPr>
        <p:spPr/>
        <p:txBody>
          <a:bodyPr/>
          <a:lstStyle/>
          <a:p>
            <a:pPr>
              <a:defRPr/>
            </a:pPr>
            <a:r>
              <a:rPr lang="en-US"/>
              <a:t>DREDF/FCSN "Understanding the Special Education Process"</a:t>
            </a:r>
          </a:p>
        </p:txBody>
      </p:sp>
      <p:sp>
        <p:nvSpPr>
          <p:cNvPr id="23558" name="Date Placeholder 5"/>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739774" indent="-284528">
              <a:spcBef>
                <a:spcPct val="30000"/>
              </a:spcBef>
              <a:defRPr sz="1200">
                <a:solidFill>
                  <a:schemeClr val="tx1"/>
                </a:solidFill>
                <a:latin typeface="Calibri" pitchFamily="34" charset="0"/>
                <a:ea typeface="MS PGothic" pitchFamily="34" charset="-128"/>
              </a:defRPr>
            </a:lvl2pPr>
            <a:lvl3pPr marL="1138114" indent="-227623">
              <a:spcBef>
                <a:spcPct val="30000"/>
              </a:spcBef>
              <a:defRPr sz="1200">
                <a:solidFill>
                  <a:schemeClr val="tx1"/>
                </a:solidFill>
                <a:latin typeface="Calibri" pitchFamily="34" charset="0"/>
                <a:ea typeface="MS PGothic" pitchFamily="34" charset="-128"/>
              </a:defRPr>
            </a:lvl3pPr>
            <a:lvl4pPr marL="1593359" indent="-227623">
              <a:spcBef>
                <a:spcPct val="30000"/>
              </a:spcBef>
              <a:defRPr sz="1200">
                <a:solidFill>
                  <a:schemeClr val="tx1"/>
                </a:solidFill>
                <a:latin typeface="Calibri" pitchFamily="34" charset="0"/>
                <a:ea typeface="MS PGothic" pitchFamily="34" charset="-128"/>
              </a:defRPr>
            </a:lvl4pPr>
            <a:lvl5pPr marL="2048605" indent="-227623">
              <a:spcBef>
                <a:spcPct val="30000"/>
              </a:spcBef>
              <a:defRPr sz="1200">
                <a:solidFill>
                  <a:schemeClr val="tx1"/>
                </a:solidFill>
                <a:latin typeface="Calibri" pitchFamily="34" charset="0"/>
                <a:ea typeface="MS PGothic" pitchFamily="34" charset="-128"/>
              </a:defRPr>
            </a:lvl5pPr>
            <a:lvl6pPr marL="2503850" indent="-22762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59096" indent="-22762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14342" indent="-22762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69587" indent="-22762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r>
              <a:rPr lang="en-US" altLang="en-US" smtClean="0"/>
              <a:t>2/13/10</a:t>
            </a:r>
          </a:p>
        </p:txBody>
      </p:sp>
    </p:spTree>
    <p:extLst>
      <p:ext uri="{BB962C8B-B14F-4D97-AF65-F5344CB8AC3E}">
        <p14:creationId xmlns:p14="http://schemas.microsoft.com/office/powerpoint/2010/main" val="831591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TO</a:t>
            </a:r>
            <a:r>
              <a:rPr lang="en-US" b="1" baseline="0" dirty="0" smtClean="0"/>
              <a:t> SAY:</a:t>
            </a:r>
            <a:endParaRPr lang="en-US" b="1" dirty="0" smtClean="0"/>
          </a:p>
          <a:p>
            <a:pPr eaLnBrk="1" hangingPunct="1">
              <a:spcBef>
                <a:spcPct val="0"/>
              </a:spcBef>
            </a:pPr>
            <a:r>
              <a:rPr lang="en-US" altLang="en-US" dirty="0" smtClean="0"/>
              <a:t>IDEA makes provisions for students with disabilities and</a:t>
            </a:r>
            <a:r>
              <a:rPr lang="en-US" altLang="en-US" baseline="0" dirty="0" smtClean="0"/>
              <a:t> has 6 core principles to guide those provisions</a:t>
            </a:r>
          </a:p>
          <a:p>
            <a:pPr eaLnBrk="1" hangingPunct="1">
              <a:spcBef>
                <a:spcPct val="0"/>
              </a:spcBef>
            </a:pPr>
            <a:r>
              <a:rPr lang="en-US" altLang="en-US" baseline="0" dirty="0" smtClean="0"/>
              <a:t>The principles outline the following components:</a:t>
            </a:r>
          </a:p>
          <a:p>
            <a:pPr marL="228600" indent="-228600" eaLnBrk="1" hangingPunct="1">
              <a:spcBef>
                <a:spcPct val="0"/>
              </a:spcBef>
              <a:buFont typeface="+mj-lt"/>
              <a:buAutoNum type="arabicPeriod"/>
            </a:pPr>
            <a:r>
              <a:rPr lang="en-US" altLang="en-US" baseline="0" dirty="0" smtClean="0"/>
              <a:t>Students shall receive an education at no cost to parent that is designed to meet the child’s needs so they receive educational benefit. </a:t>
            </a:r>
          </a:p>
          <a:p>
            <a:pPr marL="228600" indent="-228600" eaLnBrk="1" hangingPunct="1">
              <a:spcBef>
                <a:spcPct val="0"/>
              </a:spcBef>
              <a:buFont typeface="+mj-lt"/>
              <a:buAutoNum type="arabicPeriod"/>
            </a:pPr>
            <a:r>
              <a:rPr lang="en-US" altLang="en-US" baseline="0" dirty="0" smtClean="0"/>
              <a:t>The district has an obligation to locate children suspected of having a disability by conducting child find activities and evaluation. </a:t>
            </a:r>
          </a:p>
          <a:p>
            <a:pPr marL="228600" indent="-228600" eaLnBrk="1" hangingPunct="1">
              <a:spcBef>
                <a:spcPct val="0"/>
              </a:spcBef>
              <a:buFont typeface="+mj-lt"/>
              <a:buAutoNum type="arabicPeriod"/>
            </a:pPr>
            <a:r>
              <a:rPr lang="en-US" altLang="en-US" baseline="0" dirty="0" smtClean="0"/>
              <a:t>An individualized program is developed for each student identified as needing special education.</a:t>
            </a:r>
          </a:p>
          <a:p>
            <a:pPr marL="228600" indent="-228600" eaLnBrk="1" hangingPunct="1">
              <a:spcBef>
                <a:spcPct val="0"/>
              </a:spcBef>
              <a:buFont typeface="+mj-lt"/>
              <a:buAutoNum type="arabicPeriod"/>
            </a:pPr>
            <a:r>
              <a:rPr lang="en-US" altLang="en-US" baseline="0" dirty="0" smtClean="0"/>
              <a:t>The student will be educated in the educational environment that is the least restrictive in that they are to be educated with peers without disabilities if at all possible. </a:t>
            </a:r>
          </a:p>
          <a:p>
            <a:pPr marL="228600" indent="-228600" eaLnBrk="1" hangingPunct="1">
              <a:spcBef>
                <a:spcPct val="0"/>
              </a:spcBef>
              <a:buFont typeface="+mj-lt"/>
              <a:buAutoNum type="arabicPeriod"/>
            </a:pPr>
            <a:r>
              <a:rPr lang="en-US" altLang="en-US" baseline="0" dirty="0" smtClean="0"/>
              <a:t>The statute also provides for parent, and student when appropriate, participation. </a:t>
            </a:r>
          </a:p>
          <a:p>
            <a:pPr marL="228600" indent="-228600" eaLnBrk="1" hangingPunct="1">
              <a:spcBef>
                <a:spcPct val="0"/>
              </a:spcBef>
              <a:buFont typeface="+mj-lt"/>
              <a:buAutoNum type="arabicPeriod"/>
            </a:pPr>
            <a:r>
              <a:rPr lang="en-US" altLang="en-US" baseline="0" dirty="0" smtClean="0"/>
              <a:t>Parents are made aware of the rights afforded to parents and their children through a procedural safeguards notice.</a:t>
            </a:r>
            <a:endParaRPr lang="en-US" altLang="en-US" dirty="0" smtClean="0"/>
          </a:p>
        </p:txBody>
      </p:sp>
      <p:sp>
        <p:nvSpPr>
          <p:cNvPr id="25604" name="Slide Number Placeholder 3"/>
          <p:cNvSpPr txBox="1">
            <a:spLocks noGrp="1"/>
          </p:cNvSpPr>
          <p:nvPr/>
        </p:nvSpPr>
        <p:spPr bwMode="auto">
          <a:xfrm>
            <a:off x="3994616" y="8841739"/>
            <a:ext cx="3057053" cy="46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9" tIns="46390" rIns="92779" bIns="46390" anchor="b"/>
          <a:lstStyle>
            <a:lvl1pPr>
              <a:spcBef>
                <a:spcPct val="30000"/>
              </a:spcBef>
              <a:defRPr sz="1200">
                <a:solidFill>
                  <a:schemeClr val="tx1"/>
                </a:solidFill>
                <a:latin typeface="Calibri" pitchFamily="34" charset="0"/>
                <a:ea typeface="MS PGothic" pitchFamily="34" charset="-128"/>
              </a:defRPr>
            </a:lvl1pPr>
            <a:lvl2pPr marL="742950" indent="-285750">
              <a:spcBef>
                <a:spcPct val="30000"/>
              </a:spcBef>
              <a:defRPr sz="1200">
                <a:solidFill>
                  <a:schemeClr val="tx1"/>
                </a:solidFill>
                <a:latin typeface="Calibri" pitchFamily="34" charset="0"/>
                <a:ea typeface="MS PGothic" pitchFamily="34" charset="-128"/>
              </a:defRPr>
            </a:lvl2pPr>
            <a:lvl3pPr marL="1143000" indent="-228600">
              <a:spcBef>
                <a:spcPct val="30000"/>
              </a:spcBef>
              <a:defRPr sz="1200">
                <a:solidFill>
                  <a:schemeClr val="tx1"/>
                </a:solidFill>
                <a:latin typeface="Calibri" pitchFamily="34" charset="0"/>
                <a:ea typeface="MS PGothic" pitchFamily="34" charset="-128"/>
              </a:defRPr>
            </a:lvl3pPr>
            <a:lvl4pPr marL="1600200" indent="-228600">
              <a:spcBef>
                <a:spcPct val="30000"/>
              </a:spcBef>
              <a:defRPr sz="1200">
                <a:solidFill>
                  <a:schemeClr val="tx1"/>
                </a:solidFill>
                <a:latin typeface="Calibri" pitchFamily="34" charset="0"/>
                <a:ea typeface="MS PGothic" pitchFamily="34" charset="-128"/>
              </a:defRPr>
            </a:lvl4pPr>
            <a:lvl5pPr marL="2057400" indent="-22860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pPr>
            <a:fld id="{CE27D1B5-A47E-41A7-AB4E-AEE67F2B8F67}" type="slidenum">
              <a:rPr lang="en-US" altLang="en-US"/>
              <a:pPr algn="r" eaLnBrk="1" hangingPunct="1">
                <a:spcBef>
                  <a:spcPct val="0"/>
                </a:spcBef>
              </a:pPr>
              <a:t>22</a:t>
            </a:fld>
            <a:endParaRPr lang="en-US" altLang="en-US"/>
          </a:p>
        </p:txBody>
      </p:sp>
      <p:sp>
        <p:nvSpPr>
          <p:cNvPr id="5" name="Header Placeholder 4"/>
          <p:cNvSpPr>
            <a:spLocks noGrp="1"/>
          </p:cNvSpPr>
          <p:nvPr>
            <p:ph type="hdr" sz="quarter"/>
          </p:nvPr>
        </p:nvSpPr>
        <p:spPr/>
        <p:txBody>
          <a:bodyPr/>
          <a:lstStyle/>
          <a:p>
            <a:pPr>
              <a:defRPr/>
            </a:pPr>
            <a:r>
              <a:rPr lang="en-US"/>
              <a:t>DREDF/FCSN "Understanding the Special Education Process"</a:t>
            </a:r>
          </a:p>
        </p:txBody>
      </p:sp>
      <p:sp>
        <p:nvSpPr>
          <p:cNvPr id="25606" name="Date Placeholder 5"/>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739774" indent="-284528">
              <a:spcBef>
                <a:spcPct val="30000"/>
              </a:spcBef>
              <a:defRPr sz="1200">
                <a:solidFill>
                  <a:schemeClr val="tx1"/>
                </a:solidFill>
                <a:latin typeface="Calibri" pitchFamily="34" charset="0"/>
                <a:ea typeface="MS PGothic" pitchFamily="34" charset="-128"/>
              </a:defRPr>
            </a:lvl2pPr>
            <a:lvl3pPr marL="1138114" indent="-227623">
              <a:spcBef>
                <a:spcPct val="30000"/>
              </a:spcBef>
              <a:defRPr sz="1200">
                <a:solidFill>
                  <a:schemeClr val="tx1"/>
                </a:solidFill>
                <a:latin typeface="Calibri" pitchFamily="34" charset="0"/>
                <a:ea typeface="MS PGothic" pitchFamily="34" charset="-128"/>
              </a:defRPr>
            </a:lvl3pPr>
            <a:lvl4pPr marL="1593359" indent="-227623">
              <a:spcBef>
                <a:spcPct val="30000"/>
              </a:spcBef>
              <a:defRPr sz="1200">
                <a:solidFill>
                  <a:schemeClr val="tx1"/>
                </a:solidFill>
                <a:latin typeface="Calibri" pitchFamily="34" charset="0"/>
                <a:ea typeface="MS PGothic" pitchFamily="34" charset="-128"/>
              </a:defRPr>
            </a:lvl4pPr>
            <a:lvl5pPr marL="2048605" indent="-227623">
              <a:spcBef>
                <a:spcPct val="30000"/>
              </a:spcBef>
              <a:defRPr sz="1200">
                <a:solidFill>
                  <a:schemeClr val="tx1"/>
                </a:solidFill>
                <a:latin typeface="Calibri" pitchFamily="34" charset="0"/>
                <a:ea typeface="MS PGothic" pitchFamily="34" charset="-128"/>
              </a:defRPr>
            </a:lvl5pPr>
            <a:lvl6pPr marL="2503850" indent="-22762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59096" indent="-22762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14342" indent="-22762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69587" indent="-22762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r>
              <a:rPr lang="en-US" altLang="en-US" smtClean="0"/>
              <a:t>2/13/10</a:t>
            </a:r>
          </a:p>
        </p:txBody>
      </p:sp>
    </p:spTree>
    <p:extLst>
      <p:ext uri="{BB962C8B-B14F-4D97-AF65-F5344CB8AC3E}">
        <p14:creationId xmlns:p14="http://schemas.microsoft.com/office/powerpoint/2010/main" val="663927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a:t>
            </a:r>
          </a:p>
          <a:p>
            <a:r>
              <a:rPr lang="en-US" b="0" dirty="0" smtClean="0"/>
              <a:t>FAPE</a:t>
            </a:r>
            <a:r>
              <a:rPr lang="en-US" b="0" baseline="0" dirty="0" smtClean="0"/>
              <a:t> or Free Appropriate Public Education is defined to include regular and special educations. FAPE refers to services which are freely provided, meet the educational needs of students from preschool through secondary education and are services provided in conformity with an IEP. </a:t>
            </a:r>
            <a:endParaRPr lang="en-US" b="0"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23</a:t>
            </a:fld>
            <a:endParaRPr lang="en-US"/>
          </a:p>
        </p:txBody>
      </p:sp>
    </p:spTree>
    <p:extLst>
      <p:ext uri="{BB962C8B-B14F-4D97-AF65-F5344CB8AC3E}">
        <p14:creationId xmlns:p14="http://schemas.microsoft.com/office/powerpoint/2010/main" val="3767608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n-US" b="1" u="sng" baseline="0" dirty="0" smtClean="0"/>
              <a:t>TO SAY</a:t>
            </a:r>
            <a:r>
              <a:rPr lang="en-US" b="1" u="sng" dirty="0" smtClean="0"/>
              <a:t>: </a:t>
            </a:r>
          </a:p>
          <a:p>
            <a:pPr eaLnBrk="1" hangingPunct="1">
              <a:spcBef>
                <a:spcPct val="0"/>
              </a:spcBef>
            </a:pPr>
            <a:r>
              <a:rPr lang="en-US" dirty="0" smtClean="0"/>
              <a:t>FERPA,</a:t>
            </a:r>
            <a:r>
              <a:rPr lang="en-US" baseline="0" dirty="0" smtClean="0"/>
              <a:t> the </a:t>
            </a:r>
            <a:r>
              <a:rPr lang="en-US" dirty="0" smtClean="0"/>
              <a:t>Family Educational Rights and Privacy Act of 1975 or the Buckley Amendment is a federal law that protects the confidentiality of student education records.   The law applies to all schools that receive funds under an applicable program of the U. S. Department of Education.  </a:t>
            </a:r>
          </a:p>
          <a:p>
            <a:pPr eaLnBrk="1" hangingPunct="1">
              <a:spcBef>
                <a:spcPct val="0"/>
              </a:spcBef>
            </a:pPr>
            <a:endParaRPr lang="en-US" dirty="0" smtClean="0"/>
          </a:p>
          <a:p>
            <a:pPr eaLnBrk="1" hangingPunct="1">
              <a:spcBef>
                <a:spcPct val="0"/>
              </a:spcBef>
            </a:pPr>
            <a:r>
              <a:rPr lang="en-US" dirty="0" smtClean="0"/>
              <a:t>It applies to all students, not just students with disabilities.  </a:t>
            </a:r>
          </a:p>
          <a:p>
            <a:pPr eaLnBrk="1" hangingPunct="1">
              <a:spcBef>
                <a:spcPct val="0"/>
              </a:spcBef>
            </a:pPr>
            <a:endParaRPr lang="en-US" dirty="0" smtClean="0"/>
          </a:p>
          <a:p>
            <a:pPr eaLnBrk="1" hangingPunct="1">
              <a:spcBef>
                <a:spcPct val="0"/>
              </a:spcBef>
            </a:pPr>
            <a:r>
              <a:rPr lang="en-US" dirty="0" smtClean="0"/>
              <a:t>FERPA gives parents certain rights with respect to their children’s education records.  These rights transfer to the student when he or she reaches the age of 18 or attends a school beyond the high school level.  The Individuals with Disabilities Education Act (IDEA) specifically references FERPA as it applies to students with disabilities.  FERPA is the reason that LEA’s have policies, practices and procedures for release of information as well as the annual confidentiality training for school staff. </a:t>
            </a:r>
            <a:endParaRPr lang="en-US" altLang="en-US" dirty="0" smtClean="0"/>
          </a:p>
          <a:p>
            <a:pPr eaLnBrk="1" hangingPunct="1">
              <a:spcBef>
                <a:spcPct val="0"/>
              </a:spcBef>
            </a:pPr>
            <a:endParaRPr lang="en-US" dirty="0" smtClean="0"/>
          </a:p>
          <a:p>
            <a:pPr eaLnBrk="1" hangingPunct="1">
              <a:spcBef>
                <a:spcPct val="0"/>
              </a:spcBef>
            </a:pPr>
            <a:r>
              <a:rPr lang="en-US" dirty="0" smtClean="0"/>
              <a:t>The FERPA regulations are linked on the Department’s website if your would like to download a copy.</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p:txBody>
      </p:sp>
      <p:sp>
        <p:nvSpPr>
          <p:cNvPr id="13316" name="Slide Number Placeholder 3"/>
          <p:cNvSpPr txBox="1">
            <a:spLocks noGrp="1"/>
          </p:cNvSpPr>
          <p:nvPr/>
        </p:nvSpPr>
        <p:spPr bwMode="auto">
          <a:xfrm>
            <a:off x="3994616" y="8841739"/>
            <a:ext cx="3057053" cy="46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9" tIns="46390" rIns="92779" bIns="46390" anchor="b"/>
          <a:lstStyle>
            <a:lvl1pPr>
              <a:spcBef>
                <a:spcPct val="30000"/>
              </a:spcBef>
              <a:defRPr sz="1200">
                <a:solidFill>
                  <a:schemeClr val="tx1"/>
                </a:solidFill>
                <a:latin typeface="Calibri" pitchFamily="34" charset="0"/>
                <a:ea typeface="MS PGothic" pitchFamily="34" charset="-128"/>
              </a:defRPr>
            </a:lvl1pPr>
            <a:lvl2pPr marL="742950" indent="-285750">
              <a:spcBef>
                <a:spcPct val="30000"/>
              </a:spcBef>
              <a:defRPr sz="1200">
                <a:solidFill>
                  <a:schemeClr val="tx1"/>
                </a:solidFill>
                <a:latin typeface="Calibri" pitchFamily="34" charset="0"/>
                <a:ea typeface="MS PGothic" pitchFamily="34" charset="-128"/>
              </a:defRPr>
            </a:lvl2pPr>
            <a:lvl3pPr marL="1143000" indent="-228600">
              <a:spcBef>
                <a:spcPct val="30000"/>
              </a:spcBef>
              <a:defRPr sz="1200">
                <a:solidFill>
                  <a:schemeClr val="tx1"/>
                </a:solidFill>
                <a:latin typeface="Calibri" pitchFamily="34" charset="0"/>
                <a:ea typeface="MS PGothic" pitchFamily="34" charset="-128"/>
              </a:defRPr>
            </a:lvl3pPr>
            <a:lvl4pPr marL="1600200" indent="-228600">
              <a:spcBef>
                <a:spcPct val="30000"/>
              </a:spcBef>
              <a:defRPr sz="1200">
                <a:solidFill>
                  <a:schemeClr val="tx1"/>
                </a:solidFill>
                <a:latin typeface="Calibri" pitchFamily="34" charset="0"/>
                <a:ea typeface="MS PGothic" pitchFamily="34" charset="-128"/>
              </a:defRPr>
            </a:lvl4pPr>
            <a:lvl5pPr marL="2057400" indent="-22860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pPr>
            <a:fld id="{699E54A8-A4B5-4E9A-8B7C-0992BF960A6A}" type="slidenum">
              <a:rPr lang="en-US" altLang="en-US"/>
              <a:pPr algn="r" eaLnBrk="1" hangingPunct="1">
                <a:spcBef>
                  <a:spcPct val="0"/>
                </a:spcBef>
              </a:pPr>
              <a:t>24</a:t>
            </a:fld>
            <a:endParaRPr lang="en-US" altLang="en-US"/>
          </a:p>
        </p:txBody>
      </p:sp>
      <p:sp>
        <p:nvSpPr>
          <p:cNvPr id="5" name="Header Placeholder 4"/>
          <p:cNvSpPr>
            <a:spLocks noGrp="1"/>
          </p:cNvSpPr>
          <p:nvPr>
            <p:ph type="hdr" sz="quarter"/>
          </p:nvPr>
        </p:nvSpPr>
        <p:spPr/>
        <p:txBody>
          <a:bodyPr/>
          <a:lstStyle/>
          <a:p>
            <a:pPr>
              <a:defRPr/>
            </a:pPr>
            <a:r>
              <a:rPr lang="en-US"/>
              <a:t>DREDF/FCSN "Understanding the Special Education Process"</a:t>
            </a:r>
          </a:p>
        </p:txBody>
      </p:sp>
      <p:sp>
        <p:nvSpPr>
          <p:cNvPr id="13318" name="Date Placeholder 5"/>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739774" indent="-284528">
              <a:spcBef>
                <a:spcPct val="30000"/>
              </a:spcBef>
              <a:defRPr sz="1200">
                <a:solidFill>
                  <a:schemeClr val="tx1"/>
                </a:solidFill>
                <a:latin typeface="Calibri" pitchFamily="34" charset="0"/>
                <a:ea typeface="MS PGothic" pitchFamily="34" charset="-128"/>
              </a:defRPr>
            </a:lvl2pPr>
            <a:lvl3pPr marL="1138114" indent="-227623">
              <a:spcBef>
                <a:spcPct val="30000"/>
              </a:spcBef>
              <a:defRPr sz="1200">
                <a:solidFill>
                  <a:schemeClr val="tx1"/>
                </a:solidFill>
                <a:latin typeface="Calibri" pitchFamily="34" charset="0"/>
                <a:ea typeface="MS PGothic" pitchFamily="34" charset="-128"/>
              </a:defRPr>
            </a:lvl3pPr>
            <a:lvl4pPr marL="1593359" indent="-227623">
              <a:spcBef>
                <a:spcPct val="30000"/>
              </a:spcBef>
              <a:defRPr sz="1200">
                <a:solidFill>
                  <a:schemeClr val="tx1"/>
                </a:solidFill>
                <a:latin typeface="Calibri" pitchFamily="34" charset="0"/>
                <a:ea typeface="MS PGothic" pitchFamily="34" charset="-128"/>
              </a:defRPr>
            </a:lvl4pPr>
            <a:lvl5pPr marL="2048605" indent="-227623">
              <a:spcBef>
                <a:spcPct val="30000"/>
              </a:spcBef>
              <a:defRPr sz="1200">
                <a:solidFill>
                  <a:schemeClr val="tx1"/>
                </a:solidFill>
                <a:latin typeface="Calibri" pitchFamily="34" charset="0"/>
                <a:ea typeface="MS PGothic" pitchFamily="34" charset="-128"/>
              </a:defRPr>
            </a:lvl5pPr>
            <a:lvl6pPr marL="2503850" indent="-22762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59096" indent="-22762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14342" indent="-22762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69587" indent="-22762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r>
              <a:rPr lang="en-US" altLang="en-US" smtClean="0"/>
              <a:t>2/13/10</a:t>
            </a:r>
          </a:p>
        </p:txBody>
      </p:sp>
    </p:spTree>
    <p:extLst>
      <p:ext uri="{BB962C8B-B14F-4D97-AF65-F5344CB8AC3E}">
        <p14:creationId xmlns:p14="http://schemas.microsoft.com/office/powerpoint/2010/main" val="2932187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eaLnBrk="1" hangingPunct="1">
              <a:spcBef>
                <a:spcPct val="0"/>
              </a:spcBef>
            </a:pPr>
            <a:r>
              <a:rPr lang="en-US" b="1" dirty="0" smtClean="0"/>
              <a:t>TO SAY:</a:t>
            </a:r>
          </a:p>
          <a:p>
            <a:pPr eaLnBrk="1" hangingPunct="1">
              <a:spcBef>
                <a:spcPct val="0"/>
              </a:spcBef>
            </a:pPr>
            <a:r>
              <a:rPr lang="en-US" altLang="en-US" dirty="0" smtClean="0"/>
              <a:t>NCLB’s mandate was</a:t>
            </a:r>
            <a:r>
              <a:rPr lang="en-US" altLang="en-US" baseline="0" dirty="0" smtClean="0"/>
              <a:t> for </a:t>
            </a:r>
            <a:r>
              <a:rPr lang="en-US" altLang="en-US" dirty="0" smtClean="0"/>
              <a:t>ALL students to</a:t>
            </a:r>
            <a:r>
              <a:rPr lang="en-US" altLang="en-US" baseline="0" dirty="0" smtClean="0"/>
              <a:t> </a:t>
            </a:r>
            <a:r>
              <a:rPr lang="en-US" altLang="en-US" dirty="0" smtClean="0"/>
              <a:t>reach high standards, at a minimum attaining proficiency or better in reading and mathematics by 2013-2014.</a:t>
            </a:r>
          </a:p>
          <a:p>
            <a:pPr eaLnBrk="1" hangingPunct="1">
              <a:spcBef>
                <a:spcPct val="0"/>
              </a:spcBef>
            </a:pPr>
            <a:r>
              <a:rPr lang="en-US" altLang="en-US" dirty="0" smtClean="0"/>
              <a:t>NCLB did</a:t>
            </a:r>
            <a:r>
              <a:rPr lang="en-US" altLang="en-US" baseline="0" dirty="0" smtClean="0"/>
              <a:t> </a:t>
            </a:r>
            <a:r>
              <a:rPr lang="en-US" altLang="en-US" dirty="0" smtClean="0"/>
              <a:t>not assert a national achievement standard. Standards are set by each individual state.</a:t>
            </a:r>
          </a:p>
          <a:p>
            <a:pPr eaLnBrk="1" hangingPunct="1">
              <a:spcBef>
                <a:spcPct val="0"/>
              </a:spcBef>
            </a:pPr>
            <a:endParaRPr lang="en-US" altLang="en-US" dirty="0" smtClean="0"/>
          </a:p>
          <a:p>
            <a:pPr marL="170717" indent="-170717" eaLnBrk="1" hangingPunct="1">
              <a:spcBef>
                <a:spcPct val="0"/>
              </a:spcBef>
              <a:buFont typeface="Arial" panose="020B0604020202020204" pitchFamily="34" charset="0"/>
              <a:buChar char="•"/>
            </a:pPr>
            <a:r>
              <a:rPr lang="en-US" altLang="en-US" dirty="0" smtClean="0"/>
              <a:t>By 2013-2014, all students were to be proficient in reading by the end of the third grade.</a:t>
            </a:r>
          </a:p>
          <a:p>
            <a:pPr marL="170717" indent="-170717" eaLnBrk="1" hangingPunct="1">
              <a:spcBef>
                <a:spcPct val="0"/>
              </a:spcBef>
              <a:buFont typeface="Arial" panose="020B0604020202020204" pitchFamily="34" charset="0"/>
              <a:buChar char="•"/>
            </a:pPr>
            <a:r>
              <a:rPr lang="en-US" altLang="en-US" dirty="0" smtClean="0"/>
              <a:t>All limited English proficient students were</a:t>
            </a:r>
            <a:r>
              <a:rPr lang="en-US" altLang="en-US" baseline="0" dirty="0" smtClean="0"/>
              <a:t> to</a:t>
            </a:r>
            <a:r>
              <a:rPr lang="en-US" altLang="en-US" dirty="0" smtClean="0"/>
              <a:t> become proficient in English.</a:t>
            </a:r>
          </a:p>
          <a:p>
            <a:pPr marL="170717" indent="-170717" eaLnBrk="1" hangingPunct="1">
              <a:spcBef>
                <a:spcPct val="0"/>
              </a:spcBef>
              <a:buFont typeface="Arial" panose="020B0604020202020204" pitchFamily="34" charset="0"/>
              <a:buChar char="•"/>
            </a:pPr>
            <a:r>
              <a:rPr lang="en-US" altLang="en-US" dirty="0" smtClean="0"/>
              <a:t>By 2005-2006, all students would</a:t>
            </a:r>
            <a:r>
              <a:rPr lang="en-US" altLang="en-US" baseline="0" dirty="0" smtClean="0"/>
              <a:t> </a:t>
            </a:r>
            <a:r>
              <a:rPr lang="en-US" altLang="en-US" dirty="0" smtClean="0"/>
              <a:t>be taught by highly qualified teachers.</a:t>
            </a:r>
          </a:p>
          <a:p>
            <a:pPr marL="170717" indent="-170717" eaLnBrk="1" hangingPunct="1">
              <a:spcBef>
                <a:spcPct val="0"/>
              </a:spcBef>
              <a:buFont typeface="Arial" panose="020B0604020202020204" pitchFamily="34" charset="0"/>
              <a:buChar char="•"/>
            </a:pPr>
            <a:r>
              <a:rPr lang="en-US" altLang="en-US" dirty="0" smtClean="0"/>
              <a:t>All students would be educated in learning environments that are safe, drug free and conducive to learning.</a:t>
            </a:r>
          </a:p>
          <a:p>
            <a:pPr marL="170717" indent="-170717" eaLnBrk="1" hangingPunct="1">
              <a:spcBef>
                <a:spcPct val="0"/>
              </a:spcBef>
              <a:buFont typeface="Arial" panose="020B0604020202020204" pitchFamily="34" charset="0"/>
              <a:buChar char="•"/>
            </a:pPr>
            <a:r>
              <a:rPr lang="en-US" altLang="en-US" dirty="0" smtClean="0"/>
              <a:t>All students would graduate from high school.</a:t>
            </a:r>
          </a:p>
          <a:p>
            <a:pPr eaLnBrk="1" hangingPunct="1">
              <a:spcBef>
                <a:spcPct val="0"/>
              </a:spcBef>
            </a:pPr>
            <a:endParaRPr lang="en-US" altLang="en-US" dirty="0" smtClean="0"/>
          </a:p>
          <a:p>
            <a:pPr eaLnBrk="1" hangingPunct="1">
              <a:spcBef>
                <a:spcPct val="0"/>
              </a:spcBef>
            </a:pPr>
            <a:r>
              <a:rPr lang="en-US" altLang="en-US" dirty="0" smtClean="0"/>
              <a:t>To help schools and districts meet these goals, the law provides a blend of requirements, incentives and resources.  The requirements include: </a:t>
            </a:r>
          </a:p>
          <a:p>
            <a:pPr marL="170717" indent="-170717" eaLnBrk="1" hangingPunct="1">
              <a:spcBef>
                <a:spcPct val="0"/>
              </a:spcBef>
              <a:buFont typeface="Arial" panose="020B0604020202020204" pitchFamily="34" charset="0"/>
              <a:buChar char="•"/>
            </a:pPr>
            <a:r>
              <a:rPr lang="en-US" altLang="en-US" dirty="0" smtClean="0"/>
              <a:t>Annual testing of all students against state standards in reading and mathematics in grades 3-8 and in science at three times in a student’s school career (including once in high school).</a:t>
            </a:r>
          </a:p>
          <a:p>
            <a:pPr marL="170717" indent="-170717" eaLnBrk="1" hangingPunct="1">
              <a:spcBef>
                <a:spcPct val="0"/>
              </a:spcBef>
              <a:buFont typeface="Arial" panose="020B0604020202020204" pitchFamily="34" charset="0"/>
              <a:buChar char="•"/>
            </a:pPr>
            <a:r>
              <a:rPr lang="en-US" altLang="en-US" dirty="0" smtClean="0"/>
              <a:t>Verification of each state’s assessment system via required participation (every other year) by selected districts in the NAEP test.</a:t>
            </a:r>
          </a:p>
          <a:p>
            <a:pPr marL="170717" indent="-170717" eaLnBrk="1" hangingPunct="1">
              <a:spcBef>
                <a:spcPct val="0"/>
              </a:spcBef>
              <a:buFont typeface="Arial" panose="020B0604020202020204" pitchFamily="34" charset="0"/>
              <a:buChar char="•"/>
            </a:pPr>
            <a:r>
              <a:rPr lang="en-US" altLang="en-US" dirty="0" smtClean="0"/>
              <a:t>Aggregate and disaggregate analysis and reporting of student achievement results.</a:t>
            </a:r>
          </a:p>
          <a:p>
            <a:pPr marL="170717" indent="-170717" eaLnBrk="1" hangingPunct="1">
              <a:spcBef>
                <a:spcPct val="0"/>
              </a:spcBef>
              <a:buFont typeface="Arial" panose="020B0604020202020204" pitchFamily="34" charset="0"/>
              <a:buChar char="•"/>
            </a:pPr>
            <a:r>
              <a:rPr lang="en-US" altLang="en-US" dirty="0" smtClean="0"/>
              <a:t>A state definition and timeline for determining whether a school, district and the state are making “adequate yearly progress” (AYP) toward the goal of 100 percent of students meeting state standards by the 2013-2014 school year. </a:t>
            </a:r>
          </a:p>
          <a:p>
            <a:pPr marL="170717" indent="-170717" eaLnBrk="1" hangingPunct="1">
              <a:spcBef>
                <a:spcPct val="0"/>
              </a:spcBef>
              <a:buFont typeface="Arial" panose="020B0604020202020204" pitchFamily="34" charset="0"/>
              <a:buChar char="•"/>
            </a:pPr>
            <a:r>
              <a:rPr lang="en-US" altLang="en-US" dirty="0" smtClean="0"/>
              <a:t>Technical assistance and then sanctions for schools, districts and the state for failure to make AYP.</a:t>
            </a:r>
          </a:p>
          <a:p>
            <a:pPr marL="170717" indent="-170717" eaLnBrk="1" hangingPunct="1">
              <a:spcBef>
                <a:spcPct val="0"/>
              </a:spcBef>
              <a:buFont typeface="Arial" panose="020B0604020202020204" pitchFamily="34" charset="0"/>
              <a:buChar char="•"/>
            </a:pPr>
            <a:r>
              <a:rPr lang="en-US" altLang="en-US" dirty="0" smtClean="0"/>
              <a:t>Highly qualified teachers in core academic subjects by 2005-2006.</a:t>
            </a:r>
          </a:p>
          <a:p>
            <a:pPr marL="170717" indent="-170717" eaLnBrk="1" hangingPunct="1">
              <a:spcBef>
                <a:spcPct val="0"/>
              </a:spcBef>
              <a:buFont typeface="Arial" panose="020B0604020202020204" pitchFamily="34" charset="0"/>
              <a:buChar char="•"/>
            </a:pPr>
            <a:r>
              <a:rPr lang="en-US" altLang="en-US" dirty="0" smtClean="0"/>
              <a:t>Highly qualified aides or paraprofessionals. </a:t>
            </a:r>
          </a:p>
          <a:p>
            <a:pPr marL="170717" indent="-170717" eaLnBrk="1" hangingPunct="1">
              <a:spcBef>
                <a:spcPct val="0"/>
              </a:spcBef>
              <a:buFont typeface="Arial" panose="020B0604020202020204" pitchFamily="34" charset="0"/>
              <a:buChar char="•"/>
            </a:pPr>
            <a:r>
              <a:rPr lang="en-US" altLang="en-US" dirty="0" smtClean="0"/>
              <a:t>Support for students not meeting standards and/or for those who have special needs (e.g., homeless, limited-English-proficiency, students with disabilities).</a:t>
            </a:r>
          </a:p>
          <a:p>
            <a:pPr marL="170717" indent="-170717" eaLnBrk="1" hangingPunct="1">
              <a:spcBef>
                <a:spcPct val="0"/>
              </a:spcBef>
              <a:buFont typeface="Arial" panose="020B0604020202020204" pitchFamily="34" charset="0"/>
              <a:buChar char="•"/>
            </a:pPr>
            <a:r>
              <a:rPr lang="en-US" altLang="en-US" dirty="0" smtClean="0"/>
              <a:t>The use of “scientifically-based” programs and strategies.</a:t>
            </a:r>
          </a:p>
          <a:p>
            <a:pPr marL="170717" indent="-170717" eaLnBrk="1" hangingPunct="1">
              <a:spcBef>
                <a:spcPct val="0"/>
              </a:spcBef>
              <a:buFont typeface="Arial" panose="020B0604020202020204" pitchFamily="34" charset="0"/>
              <a:buChar char="•"/>
            </a:pPr>
            <a:endParaRPr lang="en-US" altLang="en-US" dirty="0" smtClean="0"/>
          </a:p>
          <a:p>
            <a:pPr eaLnBrk="1" hangingPunct="1">
              <a:spcBef>
                <a:spcPct val="0"/>
              </a:spcBef>
            </a:pPr>
            <a:endParaRPr lang="en-US" altLang="en-US" dirty="0" smtClean="0"/>
          </a:p>
        </p:txBody>
      </p:sp>
      <p:sp>
        <p:nvSpPr>
          <p:cNvPr id="11268" name="Slide Number Placeholder 3"/>
          <p:cNvSpPr txBox="1">
            <a:spLocks noGrp="1"/>
          </p:cNvSpPr>
          <p:nvPr/>
        </p:nvSpPr>
        <p:spPr bwMode="auto">
          <a:xfrm>
            <a:off x="3994616" y="8841739"/>
            <a:ext cx="3057053" cy="46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9" tIns="46390" rIns="92779" bIns="46390" anchor="b"/>
          <a:lstStyle>
            <a:lvl1pPr>
              <a:spcBef>
                <a:spcPct val="30000"/>
              </a:spcBef>
              <a:defRPr sz="1200">
                <a:solidFill>
                  <a:schemeClr val="tx1"/>
                </a:solidFill>
                <a:latin typeface="Calibri" pitchFamily="34" charset="0"/>
                <a:ea typeface="MS PGothic" pitchFamily="34" charset="-128"/>
              </a:defRPr>
            </a:lvl1pPr>
            <a:lvl2pPr marL="742950" indent="-285750">
              <a:spcBef>
                <a:spcPct val="30000"/>
              </a:spcBef>
              <a:defRPr sz="1200">
                <a:solidFill>
                  <a:schemeClr val="tx1"/>
                </a:solidFill>
                <a:latin typeface="Calibri" pitchFamily="34" charset="0"/>
                <a:ea typeface="MS PGothic" pitchFamily="34" charset="-128"/>
              </a:defRPr>
            </a:lvl2pPr>
            <a:lvl3pPr marL="1143000" indent="-228600">
              <a:spcBef>
                <a:spcPct val="30000"/>
              </a:spcBef>
              <a:defRPr sz="1200">
                <a:solidFill>
                  <a:schemeClr val="tx1"/>
                </a:solidFill>
                <a:latin typeface="Calibri" pitchFamily="34" charset="0"/>
                <a:ea typeface="MS PGothic" pitchFamily="34" charset="-128"/>
              </a:defRPr>
            </a:lvl3pPr>
            <a:lvl4pPr marL="1600200" indent="-228600">
              <a:spcBef>
                <a:spcPct val="30000"/>
              </a:spcBef>
              <a:defRPr sz="1200">
                <a:solidFill>
                  <a:schemeClr val="tx1"/>
                </a:solidFill>
                <a:latin typeface="Calibri" pitchFamily="34" charset="0"/>
                <a:ea typeface="MS PGothic" pitchFamily="34" charset="-128"/>
              </a:defRPr>
            </a:lvl4pPr>
            <a:lvl5pPr marL="2057400" indent="-22860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pPr>
            <a:fld id="{2B6EA05C-3A0D-46DE-9121-BC5504AC81B8}" type="slidenum">
              <a:rPr lang="en-US" altLang="en-US"/>
              <a:pPr algn="r" eaLnBrk="1" hangingPunct="1">
                <a:spcBef>
                  <a:spcPct val="0"/>
                </a:spcBef>
              </a:pPr>
              <a:t>25</a:t>
            </a:fld>
            <a:endParaRPr lang="en-US" altLang="en-US"/>
          </a:p>
        </p:txBody>
      </p:sp>
      <p:sp>
        <p:nvSpPr>
          <p:cNvPr id="5" name="Header Placeholder 4"/>
          <p:cNvSpPr>
            <a:spLocks noGrp="1"/>
          </p:cNvSpPr>
          <p:nvPr>
            <p:ph type="hdr" sz="quarter"/>
          </p:nvPr>
        </p:nvSpPr>
        <p:spPr/>
        <p:txBody>
          <a:bodyPr/>
          <a:lstStyle/>
          <a:p>
            <a:pPr>
              <a:defRPr/>
            </a:pPr>
            <a:r>
              <a:rPr lang="en-US"/>
              <a:t>DREDF/FCSN "Understanding the Special Education Process"</a:t>
            </a:r>
          </a:p>
        </p:txBody>
      </p:sp>
      <p:sp>
        <p:nvSpPr>
          <p:cNvPr id="11270" name="Date Placeholder 5"/>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739774" indent="-284528">
              <a:spcBef>
                <a:spcPct val="30000"/>
              </a:spcBef>
              <a:defRPr sz="1200">
                <a:solidFill>
                  <a:schemeClr val="tx1"/>
                </a:solidFill>
                <a:latin typeface="Calibri" pitchFamily="34" charset="0"/>
                <a:ea typeface="MS PGothic" pitchFamily="34" charset="-128"/>
              </a:defRPr>
            </a:lvl2pPr>
            <a:lvl3pPr marL="1138114" indent="-227623">
              <a:spcBef>
                <a:spcPct val="30000"/>
              </a:spcBef>
              <a:defRPr sz="1200">
                <a:solidFill>
                  <a:schemeClr val="tx1"/>
                </a:solidFill>
                <a:latin typeface="Calibri" pitchFamily="34" charset="0"/>
                <a:ea typeface="MS PGothic" pitchFamily="34" charset="-128"/>
              </a:defRPr>
            </a:lvl3pPr>
            <a:lvl4pPr marL="1593359" indent="-227623">
              <a:spcBef>
                <a:spcPct val="30000"/>
              </a:spcBef>
              <a:defRPr sz="1200">
                <a:solidFill>
                  <a:schemeClr val="tx1"/>
                </a:solidFill>
                <a:latin typeface="Calibri" pitchFamily="34" charset="0"/>
                <a:ea typeface="MS PGothic" pitchFamily="34" charset="-128"/>
              </a:defRPr>
            </a:lvl4pPr>
            <a:lvl5pPr marL="2048605" indent="-227623">
              <a:spcBef>
                <a:spcPct val="30000"/>
              </a:spcBef>
              <a:defRPr sz="1200">
                <a:solidFill>
                  <a:schemeClr val="tx1"/>
                </a:solidFill>
                <a:latin typeface="Calibri" pitchFamily="34" charset="0"/>
                <a:ea typeface="MS PGothic" pitchFamily="34" charset="-128"/>
              </a:defRPr>
            </a:lvl5pPr>
            <a:lvl6pPr marL="2503850" indent="-22762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59096" indent="-22762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14342" indent="-22762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69587" indent="-22762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r>
              <a:rPr lang="en-US" altLang="en-US" smtClean="0"/>
              <a:t>2/13/10</a:t>
            </a:r>
          </a:p>
        </p:txBody>
      </p:sp>
    </p:spTree>
    <p:extLst>
      <p:ext uri="{BB962C8B-B14F-4D97-AF65-F5344CB8AC3E}">
        <p14:creationId xmlns:p14="http://schemas.microsoft.com/office/powerpoint/2010/main" val="14108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a:t>
            </a:r>
            <a:r>
              <a:rPr lang="en-US" b="1" baseline="0" dirty="0" smtClean="0"/>
              <a:t> DO:</a:t>
            </a:r>
            <a:endParaRPr lang="en-US" b="1" dirty="0" smtClean="0"/>
          </a:p>
          <a:p>
            <a:r>
              <a:rPr lang="en-US" b="0" dirty="0" smtClean="0"/>
              <a:t>Ask for participants</a:t>
            </a:r>
            <a:r>
              <a:rPr lang="en-US" b="0" baseline="0" dirty="0" smtClean="0"/>
              <a:t> to take out their Special Education Process Reflection Placemat. Using the questions on the slide as a guide; instruct participants to record their reflections about the statutes just discussed. Give time for the participants to share with each other and a few shout outs to the large group. Conclude the sharing with key ideas listed below. </a:t>
            </a:r>
          </a:p>
          <a:p>
            <a:endParaRPr lang="en-US" b="0" baseline="0" dirty="0" smtClean="0"/>
          </a:p>
          <a:p>
            <a:r>
              <a:rPr lang="en-US" b="0" baseline="0" dirty="0" smtClean="0"/>
              <a:t>Reflection time—5 minutes</a:t>
            </a:r>
          </a:p>
          <a:p>
            <a:r>
              <a:rPr lang="en-US" b="0" baseline="0" dirty="0" smtClean="0"/>
              <a:t>Large Group Share Out—3-4 minutes</a:t>
            </a:r>
          </a:p>
          <a:p>
            <a:r>
              <a:rPr lang="en-US" b="0" baseline="0" dirty="0" smtClean="0"/>
              <a:t>Sharing Key Ideas—3 minutes.</a:t>
            </a:r>
          </a:p>
          <a:p>
            <a:endParaRPr lang="en-US" b="0" baseline="0" dirty="0" smtClean="0"/>
          </a:p>
          <a:p>
            <a:r>
              <a:rPr lang="en-US" b="1" u="none" dirty="0" smtClean="0"/>
              <a:t>TO</a:t>
            </a:r>
            <a:r>
              <a:rPr lang="en-US" b="1" u="none" baseline="0" dirty="0" smtClean="0"/>
              <a:t> SAY:  </a:t>
            </a:r>
            <a:r>
              <a:rPr lang="en-US" b="0" u="none" baseline="0" dirty="0" smtClean="0"/>
              <a:t>Please take out your Special Education Process Reflection Placemat.  It is located in your folder on the opposite side of your handout packet.</a:t>
            </a:r>
            <a:endParaRPr lang="en-US" b="1" u="none" baseline="0" dirty="0" smtClean="0"/>
          </a:p>
          <a:p>
            <a:r>
              <a:rPr lang="en-US" b="0" u="none" dirty="0" smtClean="0"/>
              <a:t>The</a:t>
            </a:r>
            <a:r>
              <a:rPr lang="en-US" b="0" u="none" baseline="0" dirty="0" smtClean="0"/>
              <a:t> key points of the Special Education Law section that we just reviewed were:</a:t>
            </a:r>
          </a:p>
          <a:p>
            <a:pPr marL="171450" indent="-171450">
              <a:buFont typeface="Arial" panose="020B0604020202020204" pitchFamily="34" charset="0"/>
              <a:buChar char="•"/>
            </a:pPr>
            <a:r>
              <a:rPr lang="en-US" dirty="0" smtClean="0"/>
              <a:t>IDEA</a:t>
            </a:r>
            <a:r>
              <a:rPr lang="en-US" baseline="0" dirty="0" smtClean="0"/>
              <a:t> mandates all the current methodology that comprises the Special Education Process.</a:t>
            </a:r>
          </a:p>
          <a:p>
            <a:pPr marL="171450" indent="-171450">
              <a:buFont typeface="Arial" panose="020B0604020202020204" pitchFamily="34" charset="0"/>
              <a:buChar char="•"/>
            </a:pPr>
            <a:r>
              <a:rPr lang="en-US" baseline="0" dirty="0" smtClean="0"/>
              <a:t>All children and their families who meet eligibility requirements established by the statute and attend federally funded school settings are protected by these statutes.</a:t>
            </a:r>
          </a:p>
          <a:p>
            <a:pPr marL="171450" indent="-171450">
              <a:buFont typeface="Arial" panose="020B0604020202020204" pitchFamily="34" charset="0"/>
              <a:buChar char="•"/>
            </a:pPr>
            <a:r>
              <a:rPr lang="en-US" baseline="0" dirty="0" smtClean="0"/>
              <a:t>These statutes are critically important for maintaining a promoting best practices and optimal educational experiences for all children.</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26</a:t>
            </a:fld>
            <a:endParaRPr lang="en-US"/>
          </a:p>
        </p:txBody>
      </p:sp>
    </p:spTree>
    <p:extLst>
      <p:ext uri="{BB962C8B-B14F-4D97-AF65-F5344CB8AC3E}">
        <p14:creationId xmlns:p14="http://schemas.microsoft.com/office/powerpoint/2010/main" val="3675674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What to say:</a:t>
            </a:r>
          </a:p>
          <a:p>
            <a:r>
              <a:rPr lang="en-US" dirty="0" smtClean="0"/>
              <a:t>This next</a:t>
            </a:r>
            <a:r>
              <a:rPr lang="en-US" baseline="0" dirty="0" smtClean="0"/>
              <a:t> section will address the Special Education Process from Referral to Annual Review.</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27</a:t>
            </a:fld>
            <a:endParaRPr lang="en-US"/>
          </a:p>
        </p:txBody>
      </p:sp>
    </p:spTree>
    <p:extLst>
      <p:ext uri="{BB962C8B-B14F-4D97-AF65-F5344CB8AC3E}">
        <p14:creationId xmlns:p14="http://schemas.microsoft.com/office/powerpoint/2010/main" val="919034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a:t>
            </a:r>
            <a:r>
              <a:rPr lang="en-US" b="0" dirty="0" smtClean="0"/>
              <a:t>  Throughout this section of our training, we will be using</a:t>
            </a:r>
            <a:r>
              <a:rPr lang="en-US" b="0" baseline="0" dirty="0" smtClean="0"/>
              <a:t> a case study format to follow the Special Education process.  Please direct your attention to the handout titled “Case Study.”</a:t>
            </a:r>
          </a:p>
          <a:p>
            <a:endParaRPr lang="en-US" b="0" baseline="0" dirty="0" smtClean="0"/>
          </a:p>
          <a:p>
            <a:r>
              <a:rPr lang="en-US" b="1" baseline="0" dirty="0" smtClean="0"/>
              <a:t>TO DO:  </a:t>
            </a:r>
            <a:r>
              <a:rPr lang="en-US" b="0" baseline="0" dirty="0" smtClean="0"/>
              <a:t>Read the below introduction of the case study:</a:t>
            </a:r>
          </a:p>
          <a:p>
            <a:endParaRPr lang="en-US" b="1"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mn-ea"/>
                <a:cs typeface="+mn-cs"/>
              </a:rPr>
              <a:t>INTRODUCTION: </a:t>
            </a:r>
            <a:r>
              <a:rPr lang="en-US" sz="1200" kern="1200" dirty="0" smtClean="0">
                <a:solidFill>
                  <a:schemeClr val="tx1"/>
                </a:solidFill>
                <a:effectLst/>
                <a:latin typeface="+mn-lt"/>
                <a:ea typeface="+mn-ea"/>
                <a:cs typeface="+mn-cs"/>
              </a:rPr>
              <a:t> Jennifer is a ten-year-old, fifth grade student at ABC Elementary School.  She has a history of academic difficulties, specifically in the areas of reading and writing.  Jennifer’s challenges in these areas were less apparent early in her schooling, however as school has become more difficult in the last few years, she has begun to fall further behind.  Jennifer’s teacher, Mrs. Smith, has tried various research-based interventions with her which have been unsuccessful.   Mrs. Smith has collected multiple work samples over the course of the school year.</a:t>
            </a:r>
          </a:p>
          <a:p>
            <a:endParaRPr lang="en-US" b="0" baseline="0"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28</a:t>
            </a:fld>
            <a:endParaRPr lang="en-US"/>
          </a:p>
        </p:txBody>
      </p:sp>
    </p:spTree>
    <p:extLst>
      <p:ext uri="{BB962C8B-B14F-4D97-AF65-F5344CB8AC3E}">
        <p14:creationId xmlns:p14="http://schemas.microsoft.com/office/powerpoint/2010/main" val="1074859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0491" rtl="0" eaLnBrk="0" fontAlgn="base" latinLnBrk="0" hangingPunct="0">
              <a:lnSpc>
                <a:spcPct val="100000"/>
              </a:lnSpc>
              <a:spcBef>
                <a:spcPct val="30000"/>
              </a:spcBef>
              <a:spcAft>
                <a:spcPct val="0"/>
              </a:spcAft>
              <a:buClrTx/>
              <a:buSzTx/>
              <a:buFontTx/>
              <a:buNone/>
              <a:tabLst/>
              <a:defRPr/>
            </a:pPr>
            <a:r>
              <a:rPr lang="en-US" b="1" dirty="0" smtClean="0"/>
              <a:t>TO SAY: </a:t>
            </a:r>
          </a:p>
          <a:p>
            <a:pPr marL="0" marR="0" indent="0" algn="l" defTabSz="910491" rtl="0" eaLnBrk="0" fontAlgn="base" latinLnBrk="0" hangingPunct="0">
              <a:lnSpc>
                <a:spcPct val="100000"/>
              </a:lnSpc>
              <a:spcBef>
                <a:spcPct val="30000"/>
              </a:spcBef>
              <a:spcAft>
                <a:spcPct val="0"/>
              </a:spcAft>
              <a:buClrTx/>
              <a:buSzTx/>
              <a:buFontTx/>
              <a:buNone/>
              <a:tabLst/>
              <a:defRPr/>
            </a:pPr>
            <a:r>
              <a:rPr lang="en-US" altLang="en-US" sz="1200" dirty="0" smtClean="0"/>
              <a:t>The </a:t>
            </a:r>
            <a:r>
              <a:rPr lang="en-US" altLang="en-US" sz="1200" b="1" dirty="0" smtClean="0">
                <a:solidFill>
                  <a:schemeClr val="accent2"/>
                </a:solidFill>
              </a:rPr>
              <a:t>Referral</a:t>
            </a:r>
            <a:r>
              <a:rPr lang="en-US" altLang="en-US" sz="1200" dirty="0" smtClean="0"/>
              <a:t> is the first step</a:t>
            </a:r>
            <a:r>
              <a:rPr lang="en-US" altLang="en-US" sz="1200" baseline="0" dirty="0" smtClean="0"/>
              <a:t> in the special education process. A referral is </a:t>
            </a:r>
            <a:r>
              <a:rPr lang="en-US" altLang="en-US" sz="1200" dirty="0" smtClean="0"/>
              <a:t>a formal (oral or written) notification to the local public school system regarding concerns about a child’s learning</a:t>
            </a:r>
            <a:r>
              <a:rPr lang="en-US" altLang="en-US" sz="1200" baseline="0" dirty="0" smtClean="0"/>
              <a:t> or development. A referral can be made by either a parent or the </a:t>
            </a:r>
            <a:r>
              <a:rPr lang="en-US" altLang="en-US" sz="1200" baseline="0" dirty="0" smtClean="0"/>
              <a:t>local education agency. </a:t>
            </a:r>
            <a:r>
              <a:rPr lang="en-US" dirty="0" smtClean="0"/>
              <a:t>The official referral begins the formal process of determining eligibility for special education services. Once a referral is provided, the school must obtain consent from the parent(s) or legal guardian(s) to begin the evaluation phase of the referral process.</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29</a:t>
            </a:fld>
            <a:endParaRPr lang="en-US"/>
          </a:p>
        </p:txBody>
      </p:sp>
    </p:spTree>
    <p:extLst>
      <p:ext uri="{BB962C8B-B14F-4D97-AF65-F5344CB8AC3E}">
        <p14:creationId xmlns:p14="http://schemas.microsoft.com/office/powerpoint/2010/main" val="625751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KNOW:  </a:t>
            </a:r>
            <a:r>
              <a:rPr lang="en-US" b="0" dirty="0" smtClean="0"/>
              <a:t>It</a:t>
            </a:r>
            <a:r>
              <a:rPr lang="en-US" b="0" baseline="0" dirty="0" smtClean="0"/>
              <a:t> is important to have all of the items listed below completed prior to the scheduled start time of this training.  </a:t>
            </a:r>
          </a:p>
          <a:p>
            <a:endParaRPr lang="en-US" b="1" dirty="0" smtClean="0"/>
          </a:p>
          <a:p>
            <a:r>
              <a:rPr lang="en-US" b="1" dirty="0" smtClean="0"/>
              <a:t>TO DO:  </a:t>
            </a:r>
          </a:p>
          <a:p>
            <a:r>
              <a:rPr lang="en-US" b="0" dirty="0" smtClean="0"/>
              <a:t>**HIDE</a:t>
            </a:r>
            <a:r>
              <a:rPr lang="en-US" b="0" baseline="0" dirty="0" smtClean="0"/>
              <a:t> THIS SLIDE PRIOR TO BEGINNING TRAINING**</a:t>
            </a:r>
          </a:p>
          <a:p>
            <a:endParaRPr lang="en-US" b="0" dirty="0" smtClean="0"/>
          </a:p>
          <a:p>
            <a:r>
              <a:rPr lang="en-US" baseline="0" dirty="0" smtClean="0"/>
              <a:t>Make a folder for each participant with all handouts included.  Please see PDF titled “Handouts.”  In addition to the “handouts” document, you will also need to print the Special Education Process Reflections Placemat for each participant and put it on the </a:t>
            </a:r>
            <a:r>
              <a:rPr lang="en-US" b="1" baseline="0" dirty="0" smtClean="0"/>
              <a:t>OPPOSITE SIDE</a:t>
            </a:r>
            <a:r>
              <a:rPr lang="en-US" b="0" baseline="0" dirty="0" smtClean="0"/>
              <a:t> of the folder from the handouts.  </a:t>
            </a:r>
            <a:endParaRPr lang="en-US" baseline="0" dirty="0" smtClean="0"/>
          </a:p>
          <a:p>
            <a:r>
              <a:rPr lang="en-US" baseline="0" dirty="0" smtClean="0"/>
              <a:t>Make table notebooks with all required documents included.  The resource notebooks should include:  Program Review Standards and Indicators, Missouri State Plan and all model forms.  Please see folder labeled “Notebooks.”</a:t>
            </a:r>
          </a:p>
          <a:p>
            <a:endParaRPr lang="en-US" b="1" dirty="0" smtClean="0"/>
          </a:p>
          <a:p>
            <a:r>
              <a:rPr lang="en-US" b="0" dirty="0" smtClean="0"/>
              <a:t>Make</a:t>
            </a:r>
            <a:r>
              <a:rPr lang="en-US" b="0" baseline="0" dirty="0" smtClean="0"/>
              <a:t> sure each table has a resource notebook.</a:t>
            </a:r>
          </a:p>
          <a:p>
            <a:r>
              <a:rPr lang="en-US" b="0" baseline="0" dirty="0" smtClean="0"/>
              <a:t>Make sure each participant has a folder with handouts.</a:t>
            </a:r>
          </a:p>
          <a:p>
            <a:endParaRPr lang="en-US" b="0" baseline="0" dirty="0" smtClean="0"/>
          </a:p>
          <a:p>
            <a:r>
              <a:rPr lang="en-US" b="0" baseline="0" dirty="0" smtClean="0"/>
              <a:t>To prepare for the pre-training activity, c</a:t>
            </a:r>
            <a:r>
              <a:rPr lang="en-US" dirty="0" smtClean="0"/>
              <a:t>reate a wall</a:t>
            </a:r>
            <a:r>
              <a:rPr lang="en-US" baseline="0" dirty="0" smtClean="0"/>
              <a:t> chart with the title “Continuum of Expertise.”  Draw a long line across the middle of the paper.  On the left side of the paper, label it as “Just beginning my journey”  the next benchmark will be “I don’t know what I don’t know”, next benchmark would be “I know I need to know more”  next “ I’m comfortable with my Knowledge but I need a refresher” the last benchmark would be “I could help do this workshop”.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purpose of this activity is to get a quick assessment of your audience’s knowledge.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 Provide copies of the explanation on participants’ table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Provide stickers or colored markers at the table.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prepare for the pre-reading activity, create a chart that says “Pre-Reading Reflection” and place sticky notes on the participants'’ tables.</a:t>
            </a:r>
            <a:endParaRPr lang="en-US" sz="1200" kern="1200" dirty="0" smtClean="0">
              <a:solidFill>
                <a:schemeClr val="tx1"/>
              </a:solidFill>
              <a:effectLst/>
              <a:latin typeface="+mn-lt"/>
              <a:ea typeface="+mn-ea"/>
              <a:cs typeface="+mn-cs"/>
            </a:endParaRPr>
          </a:p>
          <a:p>
            <a:endParaRPr lang="en-US" b="0" dirty="0" smtClean="0"/>
          </a:p>
          <a:p>
            <a:r>
              <a:rPr lang="en-US" b="1" dirty="0" smtClean="0"/>
              <a:t>ADD</a:t>
            </a:r>
            <a:r>
              <a:rPr lang="en-US" b="1" baseline="0" dirty="0" smtClean="0"/>
              <a:t> CONTACT INFORMATION TO LAST SLIDE PRIOR TO PRESENTING</a:t>
            </a:r>
            <a:r>
              <a:rPr lang="en-US" b="0" baseline="0" dirty="0" smtClean="0"/>
              <a:t>.</a:t>
            </a:r>
            <a:endParaRPr lang="en-US" b="1"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a:t>
            </a:fld>
            <a:endParaRPr lang="en-US"/>
          </a:p>
        </p:txBody>
      </p:sp>
    </p:spTree>
    <p:extLst>
      <p:ext uri="{BB962C8B-B14F-4D97-AF65-F5344CB8AC3E}">
        <p14:creationId xmlns:p14="http://schemas.microsoft.com/office/powerpoint/2010/main" val="4234286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0491">
              <a:defRPr/>
            </a:pPr>
            <a:r>
              <a:rPr lang="en-US" b="1" baseline="0" dirty="0" smtClean="0"/>
              <a:t>TO SAY:</a:t>
            </a:r>
          </a:p>
          <a:p>
            <a:pPr eaLnBrk="1" hangingPunct="1">
              <a:lnSpc>
                <a:spcPct val="90000"/>
              </a:lnSpc>
            </a:pPr>
            <a:r>
              <a:rPr lang="en-US" altLang="en-US" dirty="0" smtClean="0"/>
              <a:t>When a parent makes a request for their child to be evaluated to the local public school system, they are expressing concerns about their</a:t>
            </a:r>
            <a:r>
              <a:rPr lang="en-US" altLang="en-US" baseline="0" dirty="0" smtClean="0"/>
              <a:t> </a:t>
            </a:r>
            <a:r>
              <a:rPr lang="en-US" altLang="en-US" dirty="0" smtClean="0"/>
              <a:t>child’s development and learning.</a:t>
            </a:r>
            <a:r>
              <a:rPr lang="en-US" altLang="en-US" baseline="0" dirty="0" smtClean="0"/>
              <a:t> Parent referrals for evaluation may be verbal or written requests. Once made, the LEA staff must determine if they suspect a disability. At this point, procedural safeguards must be given to the parent within 5 school days of the referral.</a:t>
            </a:r>
          </a:p>
          <a:p>
            <a:pPr defTabSz="910491">
              <a:defRPr/>
            </a:pPr>
            <a:endParaRPr lang="en-US" b="1" baseline="0" dirty="0" smtClean="0"/>
          </a:p>
          <a:p>
            <a:pPr algn="l" defTabSz="910491">
              <a:defRPr/>
            </a:pPr>
            <a:r>
              <a:rPr lang="en-US" b="0" baseline="0" dirty="0" smtClean="0"/>
              <a:t>Let’s take a closer look at what happens when a referral is made to the LEA by the parents. Refer to your </a:t>
            </a:r>
            <a:r>
              <a:rPr lang="en-US" b="1" baseline="0" dirty="0" smtClean="0"/>
              <a:t>standards and indicators</a:t>
            </a:r>
            <a:r>
              <a:rPr lang="en-US" b="0" baseline="0" dirty="0" smtClean="0"/>
              <a:t> in the resource notebook located on your table and the  </a:t>
            </a:r>
            <a:r>
              <a:rPr lang="en-US" b="1" baseline="0" dirty="0" smtClean="0"/>
              <a:t>Initial Evaluation Process PARENT REFERRAL Flow Chart handout </a:t>
            </a:r>
            <a:r>
              <a:rPr lang="en-US" b="0" dirty="0" smtClean="0"/>
              <a:t>in </a:t>
            </a:r>
            <a:r>
              <a:rPr lang="en-US" dirty="0" smtClean="0"/>
              <a:t>your</a:t>
            </a:r>
            <a:r>
              <a:rPr lang="en-US" baseline="0" dirty="0" smtClean="0"/>
              <a:t> </a:t>
            </a:r>
            <a:r>
              <a:rPr lang="en-US" dirty="0" smtClean="0"/>
              <a:t>packet.</a:t>
            </a:r>
            <a:r>
              <a:rPr lang="en-US" baseline="0" dirty="0" smtClean="0"/>
              <a:t>  Take a few minutes to discuss 200.10 indicator and review the flow chart. Discuss the time increments outlined in the parent referral process. </a:t>
            </a:r>
          </a:p>
          <a:p>
            <a:pPr defTabSz="910491">
              <a:defRPr/>
            </a:pPr>
            <a:endParaRPr lang="en-US" b="1" u="sng" baseline="0" dirty="0" smtClean="0"/>
          </a:p>
          <a:p>
            <a:pPr defTabSz="910491">
              <a:defRPr/>
            </a:pPr>
            <a:r>
              <a:rPr lang="en-US" b="1" u="none" baseline="0" dirty="0" smtClean="0"/>
              <a:t>TO DO:  </a:t>
            </a:r>
            <a:r>
              <a:rPr lang="en-US" b="0" u="none" baseline="0" dirty="0" smtClean="0"/>
              <a:t>Allow 5 minutes for table discussion surrounding indicator 200.10 and the parent referral flow chart.</a:t>
            </a:r>
          </a:p>
          <a:p>
            <a:pPr defTabSz="910491">
              <a:defRPr/>
            </a:pPr>
            <a:endParaRPr lang="en-US" b="0" u="none" baseline="0" dirty="0" smtClean="0"/>
          </a:p>
          <a:p>
            <a:pPr defTabSz="910491">
              <a:defRPr/>
            </a:pPr>
            <a:r>
              <a:rPr lang="en-US" b="1" u="none" baseline="0" dirty="0" smtClean="0"/>
              <a:t>TO SAY:  </a:t>
            </a:r>
            <a:r>
              <a:rPr lang="en-US" b="0" u="none" baseline="0" dirty="0" smtClean="0"/>
              <a:t>Let’s review the steps listed on the flow chart.  When an LEA receives a verbal or written parent referral, they must provide procedural safeguards within FIVE SCHOOL DAYS of the parent’s request.  The LEA staff then must determine if there is a reason to suspect a disability.  If there is no reason to suspect a disability, the LEA should provide the parent with a Notice of Action-Refused within THIRTY CALENDAR DAYS of the referral.  If there IS a reason to suspect a disability, a Review of Existing Data must be conducted within THIRTY CALENDAR DAYS of parent’s referral.  This starts the evaluation process.  We will discuss the rest of this flow chart as we continue throughout the training today.  </a:t>
            </a:r>
            <a:endParaRPr lang="en-US" b="1" u="none" baseline="0"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30</a:t>
            </a:fld>
            <a:endParaRPr lang="en-US"/>
          </a:p>
        </p:txBody>
      </p:sp>
    </p:spTree>
    <p:extLst>
      <p:ext uri="{BB962C8B-B14F-4D97-AF65-F5344CB8AC3E}">
        <p14:creationId xmlns:p14="http://schemas.microsoft.com/office/powerpoint/2010/main" val="859886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91">
              <a:defRPr/>
            </a:pPr>
            <a:r>
              <a:rPr lang="en-US" b="1" dirty="0" smtClean="0"/>
              <a:t>TO SAY:</a:t>
            </a:r>
            <a:endParaRPr lang="en-US" b="1" baseline="0" dirty="0" smtClean="0"/>
          </a:p>
          <a:p>
            <a:pPr defTabSz="910491">
              <a:defRPr/>
            </a:pPr>
            <a:endParaRPr lang="en-US" b="1" baseline="0" dirty="0" smtClean="0"/>
          </a:p>
          <a:p>
            <a:pPr defTabSz="910491">
              <a:defRPr/>
            </a:pPr>
            <a:r>
              <a:rPr lang="en-US" b="0" baseline="0" dirty="0" smtClean="0"/>
              <a:t>Now let’s take a look at the</a:t>
            </a:r>
            <a:r>
              <a:rPr lang="en-US" b="0" dirty="0" smtClean="0"/>
              <a:t> </a:t>
            </a:r>
            <a:r>
              <a:rPr lang="en-US" dirty="0" smtClean="0"/>
              <a:t>copy of the</a:t>
            </a:r>
            <a:r>
              <a:rPr lang="en-US" baseline="0" dirty="0" smtClean="0"/>
              <a:t> Initial Evaluation Process Agency Referral </a:t>
            </a:r>
            <a:r>
              <a:rPr lang="en-US" dirty="0" smtClean="0"/>
              <a:t>flow chart in your packet.</a:t>
            </a:r>
            <a:endParaRPr lang="en-US" baseline="0" dirty="0" smtClean="0"/>
          </a:p>
          <a:p>
            <a:pPr defTabSz="910491">
              <a:defRPr/>
            </a:pPr>
            <a:endParaRPr lang="en-US" baseline="0" dirty="0" smtClean="0"/>
          </a:p>
          <a:p>
            <a:pPr defTabSz="910491">
              <a:defRPr/>
            </a:pPr>
            <a:r>
              <a:rPr lang="en-US" baseline="0" dirty="0" smtClean="0"/>
              <a:t>Indicator 200.10 applies to agency referrals and is the same indicator we reviewed for parent referrals.</a:t>
            </a:r>
          </a:p>
          <a:p>
            <a:pPr defTabSz="910491">
              <a:defRPr/>
            </a:pPr>
            <a:endParaRPr lang="en-US" dirty="0" smtClean="0"/>
          </a:p>
          <a:p>
            <a:pPr marL="171450" indent="-171450" defTabSz="910491">
              <a:buFont typeface="Arial" panose="020B0604020202020204" pitchFamily="34" charset="0"/>
              <a:buChar char="•"/>
              <a:defRPr/>
            </a:pPr>
            <a:r>
              <a:rPr lang="en-US" dirty="0" smtClean="0"/>
              <a:t>This is the process when the LEA (Teacher Support</a:t>
            </a:r>
            <a:r>
              <a:rPr lang="en-US" baseline="0" dirty="0" smtClean="0"/>
              <a:t> Team, Care Team, Student Success Team, etc.) makes a request for consideration of a initial evaluation. </a:t>
            </a:r>
          </a:p>
          <a:p>
            <a:pPr marL="171450" indent="-171450">
              <a:buFont typeface="Arial" panose="020B0604020202020204" pitchFamily="34" charset="0"/>
              <a:buChar char="•"/>
            </a:pPr>
            <a:r>
              <a:rPr lang="en-US" sz="1200" dirty="0" smtClean="0">
                <a:solidFill>
                  <a:srgbClr val="002060"/>
                </a:solidFill>
              </a:rPr>
              <a:t>The agency examines</a:t>
            </a:r>
            <a:r>
              <a:rPr lang="en-US" sz="1200" baseline="0" dirty="0" smtClean="0">
                <a:solidFill>
                  <a:srgbClr val="002060"/>
                </a:solidFill>
              </a:rPr>
              <a:t> </a:t>
            </a:r>
            <a:r>
              <a:rPr lang="en-US" sz="1200" dirty="0" smtClean="0">
                <a:solidFill>
                  <a:srgbClr val="002060"/>
                </a:solidFill>
              </a:rPr>
              <a:t>the student’s progress in the general education classroom including interventions, attendance, and other relevant information from a</a:t>
            </a:r>
            <a:r>
              <a:rPr lang="en-US" sz="1200" baseline="0" dirty="0" smtClean="0">
                <a:solidFill>
                  <a:srgbClr val="002060"/>
                </a:solidFill>
              </a:rPr>
              <a:t> team mentioned previously</a:t>
            </a:r>
            <a:endParaRPr lang="en-US" sz="1200" dirty="0" smtClean="0">
              <a:solidFill>
                <a:srgbClr val="002060"/>
              </a:solidFill>
            </a:endParaRPr>
          </a:p>
          <a:p>
            <a:pPr marL="171450" indent="-171450">
              <a:buFont typeface="Arial" panose="020B0604020202020204" pitchFamily="34" charset="0"/>
              <a:buChar char="•"/>
            </a:pPr>
            <a:r>
              <a:rPr lang="en-US" sz="1200" dirty="0" smtClean="0">
                <a:solidFill>
                  <a:srgbClr val="002060"/>
                </a:solidFill>
              </a:rPr>
              <a:t>If the agency suspects a disability, parents</a:t>
            </a:r>
            <a:r>
              <a:rPr lang="en-US" sz="1200" baseline="0" dirty="0" smtClean="0">
                <a:solidFill>
                  <a:srgbClr val="002060"/>
                </a:solidFill>
              </a:rPr>
              <a:t> are provided </a:t>
            </a:r>
            <a:r>
              <a:rPr lang="en-US" sz="1200" dirty="0" smtClean="0">
                <a:solidFill>
                  <a:srgbClr val="002060"/>
                </a:solidFill>
              </a:rPr>
              <a:t>Procedural Safeguards </a:t>
            </a:r>
            <a:r>
              <a:rPr lang="en-US" sz="1200" i="1" dirty="0" smtClean="0">
                <a:solidFill>
                  <a:schemeClr val="accent3"/>
                </a:solidFill>
              </a:rPr>
              <a:t>within</a:t>
            </a:r>
            <a:r>
              <a:rPr lang="en-US" sz="1200" i="1" baseline="0" dirty="0" smtClean="0">
                <a:solidFill>
                  <a:schemeClr val="accent3"/>
                </a:solidFill>
              </a:rPr>
              <a:t> </a:t>
            </a:r>
            <a:r>
              <a:rPr lang="en-US" sz="1200" i="1" dirty="0" smtClean="0">
                <a:solidFill>
                  <a:schemeClr val="accent3"/>
                </a:solidFill>
              </a:rPr>
              <a:t>5 school days </a:t>
            </a:r>
            <a:r>
              <a:rPr lang="en-US" sz="1200" i="0" dirty="0" smtClean="0">
                <a:solidFill>
                  <a:schemeClr val="accent3"/>
                </a:solidFill>
              </a:rPr>
              <a:t>and the evaluation process begins</a:t>
            </a:r>
          </a:p>
          <a:p>
            <a:pPr defTabSz="910491">
              <a:defRPr/>
            </a:pPr>
            <a:endParaRPr lang="en-US" baseline="0"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31</a:t>
            </a:fld>
            <a:endParaRPr lang="en-US"/>
          </a:p>
        </p:txBody>
      </p:sp>
    </p:spTree>
    <p:extLst>
      <p:ext uri="{BB962C8B-B14F-4D97-AF65-F5344CB8AC3E}">
        <p14:creationId xmlns:p14="http://schemas.microsoft.com/office/powerpoint/2010/main" val="1930913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u="none" dirty="0" smtClean="0"/>
              <a:t>TO DO:  </a:t>
            </a:r>
            <a:r>
              <a:rPr lang="en-US" b="0" u="none" dirty="0" smtClean="0"/>
              <a:t>Have</a:t>
            </a:r>
            <a:r>
              <a:rPr lang="en-US" b="0" u="none" baseline="0" dirty="0" smtClean="0"/>
              <a:t> participants get out flowchart handouts.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u="sng"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u="none" baseline="0" dirty="0" smtClean="0"/>
              <a:t>TO SAY:</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Now let’s take a look at the differences between the two pathways of referrals.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parent referral process is slightly different from the</a:t>
            </a:r>
            <a:r>
              <a:rPr lang="en-US" baseline="0" dirty="0" smtClean="0"/>
              <a:t> local education agency referral process in that if the parent has made the referral and if the local education agency does not suspect a disability the parents are provided with a Notice of Action—Refused within 30 days.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When the agency makes the referral and there is no disability suspected the LEA continues to provide interventions but a Notice of Action—Refused is not required.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32</a:t>
            </a:fld>
            <a:endParaRPr lang="en-US"/>
          </a:p>
        </p:txBody>
      </p:sp>
    </p:spTree>
    <p:extLst>
      <p:ext uri="{BB962C8B-B14F-4D97-AF65-F5344CB8AC3E}">
        <p14:creationId xmlns:p14="http://schemas.microsoft.com/office/powerpoint/2010/main" val="3990178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91">
              <a:defRPr/>
            </a:pPr>
            <a:r>
              <a:rPr lang="en-US" b="1" dirty="0" smtClean="0"/>
              <a:t>TO SAY:</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One of the basic requirements of the IDEA is the provision of the Procedural Safeguards to parents/guardians.  A copy of the most recent procedural safeguards is included in the</a:t>
            </a:r>
            <a:r>
              <a:rPr lang="en-US" baseline="0" dirty="0" smtClean="0"/>
              <a:t> notebook on your table as well as on the DESE website.  </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Procedural Safeguards are the</a:t>
            </a:r>
            <a:r>
              <a:rPr lang="en-US" baseline="0" dirty="0" smtClean="0"/>
              <a:t> policies related to </a:t>
            </a:r>
            <a:r>
              <a:rPr lang="en-US" dirty="0" smtClean="0"/>
              <a:t>parent</a:t>
            </a:r>
            <a:r>
              <a:rPr lang="en-US" baseline="0" dirty="0" smtClean="0"/>
              <a:t> </a:t>
            </a:r>
            <a:r>
              <a:rPr lang="en-US" dirty="0" smtClean="0"/>
              <a:t>rights within</a:t>
            </a:r>
            <a:r>
              <a:rPr lang="en-US" baseline="0" dirty="0" smtClean="0"/>
              <a:t> the </a:t>
            </a:r>
            <a:r>
              <a:rPr lang="en-US" dirty="0" smtClean="0"/>
              <a:t>special education process and </a:t>
            </a:r>
            <a:r>
              <a:rPr lang="en-US" baseline="0" dirty="0" smtClean="0"/>
              <a:t>provide protections in the 8 categories listed on this slide. </a:t>
            </a:r>
          </a:p>
          <a:p>
            <a:endParaRPr lang="en-US" dirty="0" smtClean="0"/>
          </a:p>
          <a:p>
            <a:r>
              <a:rPr lang="en-US" dirty="0" smtClean="0"/>
              <a:t>A copy of</a:t>
            </a:r>
            <a:r>
              <a:rPr lang="en-US" baseline="0" dirty="0" smtClean="0"/>
              <a:t> </a:t>
            </a:r>
            <a:r>
              <a:rPr lang="en-US" dirty="0" smtClean="0"/>
              <a:t>procedural safeguards must be given to parents at least one time each school year.  In addition, a copy shall also be given for the additional reasons stated on this slide.  As noted on the previous slide, one of the times the</a:t>
            </a:r>
            <a:r>
              <a:rPr lang="en-US" baseline="0" dirty="0" smtClean="0"/>
              <a:t> procedural safeguards must be given to parents is within 5 school days </a:t>
            </a:r>
            <a:r>
              <a:rPr lang="en-US" baseline="0" smtClean="0"/>
              <a:t>of </a:t>
            </a:r>
            <a:r>
              <a:rPr lang="en-US" baseline="0" smtClean="0"/>
              <a:t>any referral</a:t>
            </a:r>
            <a:r>
              <a:rPr lang="en-US" baseline="0" dirty="0" smtClean="0"/>
              <a:t>.</a:t>
            </a:r>
          </a:p>
          <a:p>
            <a:endParaRPr lang="en-US" dirty="0" smtClean="0"/>
          </a:p>
          <a:p>
            <a:r>
              <a:rPr lang="en-US" dirty="0" smtClean="0"/>
              <a:t>The most recent update for procedural safeguards was made August, 2009.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33</a:t>
            </a:fld>
            <a:endParaRPr lang="en-US"/>
          </a:p>
        </p:txBody>
      </p:sp>
    </p:spTree>
    <p:extLst>
      <p:ext uri="{BB962C8B-B14F-4D97-AF65-F5344CB8AC3E}">
        <p14:creationId xmlns:p14="http://schemas.microsoft.com/office/powerpoint/2010/main" val="1240050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910491">
              <a:defRPr/>
            </a:pPr>
            <a:r>
              <a:rPr lang="en-US" b="1" dirty="0" smtClean="0"/>
              <a:t>TO SAY</a:t>
            </a:r>
            <a:r>
              <a:rPr lang="en-US" b="1" baseline="0" dirty="0" smtClean="0"/>
              <a:t>:</a:t>
            </a:r>
            <a:endParaRPr lang="en-US" b="1" dirty="0" smtClean="0"/>
          </a:p>
          <a:p>
            <a:r>
              <a:rPr lang="en-US" dirty="0" smtClean="0"/>
              <a:t>After a referral for an evaluation</a:t>
            </a:r>
            <a:r>
              <a:rPr lang="en-US" baseline="0" dirty="0" smtClean="0"/>
              <a:t> is made, the LEA staff determines if there is a reason to suspect a disability.  If a disability is suspected, a group of qualified professionals (meeting the requirements of an IEP team) must review existing data on the child within 30 calendar days.  </a:t>
            </a:r>
            <a:r>
              <a:rPr lang="en-US" dirty="0" smtClean="0"/>
              <a:t>The purpose of</a:t>
            </a:r>
            <a:r>
              <a:rPr lang="en-US" baseline="0" dirty="0" smtClean="0"/>
              <a:t> the Review of Existing Data is to decide whether or not additional information is needed in order to determine if the child has a disability under IDEA.</a:t>
            </a:r>
          </a:p>
          <a:p>
            <a:endParaRPr lang="en-US" dirty="0" smtClean="0"/>
          </a:p>
          <a:p>
            <a:r>
              <a:rPr lang="en-US" dirty="0" smtClean="0"/>
              <a:t>Documentation </a:t>
            </a:r>
            <a:r>
              <a:rPr lang="en-US" dirty="0"/>
              <a:t>of the review </a:t>
            </a:r>
            <a:r>
              <a:rPr lang="en-US" dirty="0" smtClean="0"/>
              <a:t>includes</a:t>
            </a:r>
            <a:r>
              <a:rPr lang="en-US" baseline="0" dirty="0" smtClean="0"/>
              <a:t> a </a:t>
            </a:r>
            <a:r>
              <a:rPr lang="en-US" dirty="0" smtClean="0"/>
              <a:t>description </a:t>
            </a:r>
            <a:r>
              <a:rPr lang="en-US" dirty="0"/>
              <a:t>of all data reviewed and a summary of the information </a:t>
            </a:r>
            <a:r>
              <a:rPr lang="en-US" dirty="0" smtClean="0"/>
              <a:t>gained.  A</a:t>
            </a:r>
            <a:r>
              <a:rPr lang="en-US" baseline="0" dirty="0" smtClean="0"/>
              <a:t> sample form is available to document this process on the DESE website and in the notebook at your table.  Please turn to the form in the notebook as we discuss this process.  </a:t>
            </a:r>
          </a:p>
          <a:p>
            <a:endParaRPr lang="en-US" dirty="0"/>
          </a:p>
          <a:p>
            <a:r>
              <a:rPr lang="en-US" dirty="0" smtClean="0"/>
              <a:t>As you can see on the Missouri</a:t>
            </a:r>
            <a:r>
              <a:rPr lang="en-US" baseline="0" dirty="0" smtClean="0"/>
              <a:t> sample form, the IEP team members and other qualified professionals must meet or confer to review all relevant existing evaluation information in order to determine what additional data, if any was needed to determine:</a:t>
            </a:r>
          </a:p>
          <a:p>
            <a:pPr marL="228600" indent="-228600">
              <a:buFont typeface="+mj-lt"/>
              <a:buAutoNum type="arabicPeriod"/>
            </a:pPr>
            <a:r>
              <a:rPr lang="en-US" baseline="0" dirty="0" smtClean="0"/>
              <a:t>Whether the child has a particular category of disability or, in the case of a reevaluation, whether the child continues to have a disability.</a:t>
            </a:r>
          </a:p>
          <a:p>
            <a:pPr marL="228600" indent="-228600">
              <a:buFont typeface="+mj-lt"/>
              <a:buAutoNum type="arabicPeriod"/>
            </a:pPr>
            <a:r>
              <a:rPr lang="en-US" baseline="0" dirty="0" smtClean="0"/>
              <a:t>The present levels of performance and educational needs of the student.</a:t>
            </a:r>
          </a:p>
          <a:p>
            <a:pPr marL="228600" indent="-228600">
              <a:buFont typeface="+mj-lt"/>
              <a:buAutoNum type="arabicPeriod"/>
            </a:pPr>
            <a:r>
              <a:rPr lang="en-US" baseline="0" dirty="0" smtClean="0"/>
              <a:t>Whether the child needs special education and related services, or in the case o fa reevaluation, whether the child continues to need special education and related services.</a:t>
            </a:r>
          </a:p>
          <a:p>
            <a:pPr marL="228600" indent="-228600">
              <a:buFont typeface="+mj-lt"/>
              <a:buAutoNum type="arabicPeriod"/>
            </a:pPr>
            <a:r>
              <a:rPr lang="en-US" baseline="0" dirty="0" smtClean="0"/>
              <a:t>Whether any additions or modifications to the special education and related services are needed to enable the child to meet the measureable annual goals set out in the individualized education program of the child and to participate, as appropriate in the general curriculum.</a:t>
            </a:r>
            <a:endParaRPr lang="en-US" dirty="0" smtClean="0"/>
          </a:p>
          <a:p>
            <a:pPr defTabSz="910491">
              <a:defRPr/>
            </a:pPr>
            <a:r>
              <a:rPr lang="en-US" dirty="0" smtClean="0"/>
              <a:t>The team must review data in the following</a:t>
            </a:r>
            <a:r>
              <a:rPr lang="en-US" baseline="0" dirty="0" smtClean="0"/>
              <a:t> areas:</a:t>
            </a:r>
          </a:p>
          <a:p>
            <a:pPr marL="171450" indent="-171450" defTabSz="910491">
              <a:buFont typeface="Arial" panose="020B0604020202020204" pitchFamily="34" charset="0"/>
              <a:buChar char="•"/>
              <a:defRPr/>
            </a:pPr>
            <a:r>
              <a:rPr lang="en-US" baseline="0" dirty="0" smtClean="0"/>
              <a:t>Vision</a:t>
            </a:r>
          </a:p>
          <a:p>
            <a:pPr marL="171450" indent="-171450" defTabSz="910491">
              <a:buFont typeface="Arial" panose="020B0604020202020204" pitchFamily="34" charset="0"/>
              <a:buChar char="•"/>
              <a:defRPr/>
            </a:pPr>
            <a:r>
              <a:rPr lang="en-US" baseline="0" dirty="0" smtClean="0"/>
              <a:t>Hearing</a:t>
            </a:r>
          </a:p>
          <a:p>
            <a:pPr marL="171450" indent="-171450" defTabSz="910491">
              <a:buFont typeface="Arial" panose="020B0604020202020204" pitchFamily="34" charset="0"/>
              <a:buChar char="•"/>
              <a:defRPr/>
            </a:pPr>
            <a:r>
              <a:rPr lang="en-US" baseline="0" dirty="0" smtClean="0"/>
              <a:t>Health/Motor</a:t>
            </a:r>
          </a:p>
          <a:p>
            <a:pPr marL="171450" indent="-171450" defTabSz="910491">
              <a:buFont typeface="Arial" panose="020B0604020202020204" pitchFamily="34" charset="0"/>
              <a:buChar char="•"/>
              <a:defRPr/>
            </a:pPr>
            <a:r>
              <a:rPr lang="en-US" baseline="0" dirty="0" smtClean="0"/>
              <a:t>Speech</a:t>
            </a:r>
          </a:p>
          <a:p>
            <a:pPr marL="171450" indent="-171450" defTabSz="910491">
              <a:buFont typeface="Arial" panose="020B0604020202020204" pitchFamily="34" charset="0"/>
              <a:buChar char="•"/>
              <a:defRPr/>
            </a:pPr>
            <a:r>
              <a:rPr lang="en-US" baseline="0" dirty="0" smtClean="0"/>
              <a:t>Language</a:t>
            </a:r>
          </a:p>
          <a:p>
            <a:pPr marL="171450" indent="-171450" defTabSz="910491">
              <a:buFont typeface="Arial" panose="020B0604020202020204" pitchFamily="34" charset="0"/>
              <a:buChar char="•"/>
              <a:defRPr/>
            </a:pPr>
            <a:r>
              <a:rPr lang="en-US" baseline="0" dirty="0" smtClean="0"/>
              <a:t>Intellectual/Cognitive</a:t>
            </a:r>
          </a:p>
          <a:p>
            <a:pPr marL="171450" indent="-171450" defTabSz="910491">
              <a:buFont typeface="Arial" panose="020B0604020202020204" pitchFamily="34" charset="0"/>
              <a:buChar char="•"/>
              <a:defRPr/>
            </a:pPr>
            <a:r>
              <a:rPr lang="en-US" baseline="0" dirty="0" smtClean="0"/>
              <a:t>Adaptive Behaviors</a:t>
            </a:r>
          </a:p>
          <a:p>
            <a:pPr marL="171450" indent="-171450" defTabSz="910491">
              <a:buFont typeface="Arial" panose="020B0604020202020204" pitchFamily="34" charset="0"/>
              <a:buChar char="•"/>
              <a:defRPr/>
            </a:pPr>
            <a:r>
              <a:rPr lang="en-US" baseline="0" dirty="0" smtClean="0"/>
              <a:t>Social/Emotional/Behavioral</a:t>
            </a:r>
          </a:p>
          <a:p>
            <a:pPr marL="171450" indent="-171450" defTabSz="910491">
              <a:buFont typeface="Arial" panose="020B0604020202020204" pitchFamily="34" charset="0"/>
              <a:buChar char="•"/>
              <a:defRPr/>
            </a:pPr>
            <a:r>
              <a:rPr lang="en-US" baseline="0" dirty="0" smtClean="0"/>
              <a:t>Academic Achievement</a:t>
            </a:r>
          </a:p>
          <a:p>
            <a:pPr marL="171450" indent="-171450" defTabSz="910491">
              <a:buFont typeface="Arial" panose="020B0604020202020204" pitchFamily="34" charset="0"/>
              <a:buChar char="•"/>
              <a:defRPr/>
            </a:pPr>
            <a:r>
              <a:rPr lang="en-US" baseline="0" dirty="0" smtClean="0"/>
              <a:t>Post-Secondary Transition for students age 16 and older, or younger students as appropriate.</a:t>
            </a:r>
          </a:p>
          <a:p>
            <a:pPr marL="171450" indent="-171450" defTabSz="910491">
              <a:buFont typeface="Arial" panose="020B0604020202020204" pitchFamily="34" charset="0"/>
              <a:buChar char="•"/>
              <a:defRPr/>
            </a:pPr>
            <a:r>
              <a:rPr lang="en-US" baseline="0" dirty="0" smtClean="0"/>
              <a:t>Assistive Technology</a:t>
            </a:r>
          </a:p>
          <a:p>
            <a:pPr marL="171450" indent="-171450" defTabSz="910491">
              <a:buFont typeface="Arial" panose="020B0604020202020204" pitchFamily="34" charset="0"/>
              <a:buChar char="•"/>
              <a:defRPr/>
            </a:pPr>
            <a:endParaRPr lang="en-US" baseline="0" dirty="0" smtClean="0"/>
          </a:p>
          <a:p>
            <a:pPr marL="0" indent="0" defTabSz="910491">
              <a:buFont typeface="Arial" panose="020B0604020202020204" pitchFamily="34" charset="0"/>
              <a:buNone/>
              <a:defRPr/>
            </a:pPr>
            <a:r>
              <a:rPr lang="en-US" baseline="0" dirty="0" smtClean="0"/>
              <a:t>With each area, the team must document the data reviewed and determine if further assessment information is needed.  If it is known, the assessment instruments to be used, must also be documented.</a:t>
            </a:r>
            <a:endParaRPr lang="en-US" dirty="0"/>
          </a:p>
          <a:p>
            <a:pPr defTabSz="910491">
              <a:defRPr/>
            </a:pPr>
            <a:endParaRPr lang="en-US" dirty="0"/>
          </a:p>
          <a:p>
            <a:endParaRPr lang="en-US" dirty="0"/>
          </a:p>
          <a:p>
            <a:endParaRPr lang="en-US" dirty="0"/>
          </a:p>
          <a:p>
            <a:endParaRPr lang="en-US" dirty="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34</a:t>
            </a:fld>
            <a:endParaRPr lang="en-US"/>
          </a:p>
        </p:txBody>
      </p:sp>
    </p:spTree>
    <p:extLst>
      <p:ext uri="{BB962C8B-B14F-4D97-AF65-F5344CB8AC3E}">
        <p14:creationId xmlns:p14="http://schemas.microsoft.com/office/powerpoint/2010/main" val="11609089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91">
              <a:defRPr/>
            </a:pPr>
            <a:r>
              <a:rPr lang="en-US" b="1" dirty="0" smtClean="0"/>
              <a:t>TO SAY:</a:t>
            </a:r>
          </a:p>
          <a:p>
            <a:r>
              <a:rPr lang="en-US" dirty="0" smtClean="0"/>
              <a:t>Another</a:t>
            </a:r>
            <a:r>
              <a:rPr lang="en-US" baseline="0" dirty="0" smtClean="0"/>
              <a:t> important part of the process is providing a</a:t>
            </a:r>
            <a:r>
              <a:rPr lang="en-US" dirty="0" smtClean="0"/>
              <a:t> written notice to parents before the </a:t>
            </a:r>
            <a:r>
              <a:rPr lang="en-US" dirty="0" smtClean="0"/>
              <a:t>local education agency </a:t>
            </a:r>
            <a:r>
              <a:rPr lang="en-US" dirty="0" smtClean="0"/>
              <a:t>initiates,</a:t>
            </a:r>
            <a:r>
              <a:rPr lang="en-US" baseline="0" dirty="0" smtClean="0"/>
              <a:t> </a:t>
            </a:r>
            <a:r>
              <a:rPr lang="en-US" dirty="0" smtClean="0"/>
              <a:t>changes, or refuses the identification, evaluation, educational placement of the student.</a:t>
            </a:r>
          </a:p>
          <a:p>
            <a:endParaRPr lang="en-US" dirty="0" smtClean="0"/>
          </a:p>
          <a:p>
            <a:r>
              <a:rPr lang="en-US" dirty="0" smtClean="0"/>
              <a:t>The</a:t>
            </a:r>
            <a:r>
              <a:rPr lang="en-US" baseline="0" dirty="0" smtClean="0"/>
              <a:t> d</a:t>
            </a:r>
            <a:r>
              <a:rPr lang="en-US" dirty="0" smtClean="0"/>
              <a:t>ate </a:t>
            </a:r>
            <a:r>
              <a:rPr lang="en-US" dirty="0"/>
              <a:t>of the Notice (m/d/y) is not more than 30 calendar days from date of referral </a:t>
            </a:r>
            <a:r>
              <a:rPr lang="en-US" dirty="0" smtClean="0"/>
              <a:t>and includes:</a:t>
            </a:r>
            <a:endParaRPr lang="en-US" dirty="0"/>
          </a:p>
          <a:p>
            <a:r>
              <a:rPr lang="en-US" dirty="0" smtClean="0"/>
              <a:t>1. Consent—which</a:t>
            </a:r>
            <a:r>
              <a:rPr lang="en-US" baseline="0" dirty="0" smtClean="0"/>
              <a:t> is </a:t>
            </a:r>
            <a:r>
              <a:rPr lang="en-US" dirty="0" smtClean="0"/>
              <a:t>obtained from the parent prior </a:t>
            </a:r>
            <a:r>
              <a:rPr lang="en-US" dirty="0"/>
              <a:t>to administration of any tests or assessment instruments, if applicable. </a:t>
            </a:r>
          </a:p>
          <a:p>
            <a:r>
              <a:rPr lang="en-US" dirty="0" smtClean="0"/>
              <a:t>2. Parent </a:t>
            </a:r>
            <a:r>
              <a:rPr lang="en-US" dirty="0"/>
              <a:t>signature and date (m/d/y): </a:t>
            </a:r>
          </a:p>
          <a:p>
            <a:r>
              <a:rPr lang="en-US" dirty="0" smtClean="0"/>
              <a:t>3. Indicates </a:t>
            </a:r>
            <a:r>
              <a:rPr lang="en-US" dirty="0"/>
              <a:t>parent has been fully informed in her/his native language or other mode of communication for all activities for which consent is sought. </a:t>
            </a:r>
          </a:p>
          <a:p>
            <a:endParaRPr lang="en-US" dirty="0" smtClean="0"/>
          </a:p>
          <a:p>
            <a:r>
              <a:rPr lang="en-US" dirty="0" smtClean="0"/>
              <a:t>Indicators</a:t>
            </a:r>
            <a:r>
              <a:rPr lang="en-US" baseline="0" dirty="0" smtClean="0"/>
              <a:t> 200.50 and 200.70 give directions for written notice.  Please turn to Indicators 200.50 and 200.70 in the Special Education Compliance Standards and Indicators.  Take two minutes at your table to review these indicators and discuss the difference between these indicators.</a:t>
            </a:r>
          </a:p>
          <a:p>
            <a:endParaRPr lang="en-US" baseline="0" dirty="0" smtClean="0"/>
          </a:p>
          <a:p>
            <a:r>
              <a:rPr lang="en-US" b="1" baseline="0" dirty="0" smtClean="0"/>
              <a:t>TO DO:  </a:t>
            </a:r>
            <a:r>
              <a:rPr lang="en-US" b="0" baseline="0" dirty="0" smtClean="0"/>
              <a:t>Allow the participants 2-3 minutes at their table to discuss Indicators 200.50 and 200.70.</a:t>
            </a:r>
          </a:p>
          <a:p>
            <a:endParaRPr lang="en-US" b="0" baseline="0" dirty="0" smtClean="0"/>
          </a:p>
          <a:p>
            <a:r>
              <a:rPr lang="en-US" b="1" baseline="0" dirty="0" smtClean="0"/>
              <a:t>TO SAY:  </a:t>
            </a:r>
            <a:r>
              <a:rPr lang="en-US" b="0" baseline="0" dirty="0" smtClean="0"/>
              <a:t>What is the difference between these two indicators?  (Allow a participant to answer)</a:t>
            </a:r>
          </a:p>
          <a:p>
            <a:endParaRPr lang="en-US" b="0" baseline="0" dirty="0" smtClean="0"/>
          </a:p>
          <a:p>
            <a:r>
              <a:rPr lang="en-US" b="1" baseline="0" dirty="0" smtClean="0"/>
              <a:t>TO KNOW:</a:t>
            </a:r>
            <a:r>
              <a:rPr lang="en-US" b="0" baseline="0" dirty="0" smtClean="0"/>
              <a:t>  Answer:  200.50 refers to when additional data is NOT needed.  200.70 refers to when additional data IS needed.</a:t>
            </a:r>
            <a:endParaRPr lang="en-US" b="1"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35</a:t>
            </a:fld>
            <a:endParaRPr lang="en-US"/>
          </a:p>
        </p:txBody>
      </p:sp>
    </p:spTree>
    <p:extLst>
      <p:ext uri="{BB962C8B-B14F-4D97-AF65-F5344CB8AC3E}">
        <p14:creationId xmlns:p14="http://schemas.microsoft.com/office/powerpoint/2010/main" val="411731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a:t>
            </a:r>
            <a:r>
              <a:rPr lang="en-US" b="0" dirty="0" smtClean="0"/>
              <a:t>  Going</a:t>
            </a:r>
            <a:r>
              <a:rPr lang="en-US" b="0" baseline="0" dirty="0" smtClean="0"/>
              <a:t> back to our case study of Jennifer, please read the referral, review of existing data, and notice of action for evaluation and parental consent sections.  </a:t>
            </a:r>
          </a:p>
          <a:p>
            <a:endParaRPr lang="en-US" b="0" baseline="0" dirty="0" smtClean="0"/>
          </a:p>
          <a:p>
            <a:r>
              <a:rPr lang="en-US" b="1" baseline="0" dirty="0" smtClean="0"/>
              <a:t>TO DO:</a:t>
            </a:r>
            <a:r>
              <a:rPr lang="en-US" b="0" baseline="0" dirty="0" smtClean="0"/>
              <a:t>  Allow 10-15 minutes for reading.  Once reading is complete, discuss the questions on the slide as a group.</a:t>
            </a:r>
          </a:p>
          <a:p>
            <a:endParaRPr lang="en-US" b="0" baseline="0" dirty="0" smtClean="0"/>
          </a:p>
          <a:p>
            <a:pPr marL="171450" indent="-171450">
              <a:buFont typeface="Arial" charset="0"/>
              <a:buChar char="•"/>
            </a:pPr>
            <a:r>
              <a:rPr lang="en-US" b="0" baseline="0" dirty="0" smtClean="0"/>
              <a:t>What was the basis of Jennifer’s referral and by whom was it made?</a:t>
            </a:r>
          </a:p>
          <a:p>
            <a:pPr marL="628650" lvl="1" indent="-171450">
              <a:buFont typeface="Arial" charset="0"/>
              <a:buChar char="•"/>
            </a:pPr>
            <a:r>
              <a:rPr lang="en-US" b="0" baseline="0" dirty="0" smtClean="0"/>
              <a:t>Jennifer is struggling in reading and writing.  Research-based interventions have been provided but were not successful.  Jennifer’s teacher, Mrs. Smith, referred her for an initial special education evaluation.</a:t>
            </a:r>
          </a:p>
          <a:p>
            <a:pPr marL="171450" indent="-171450">
              <a:buFont typeface="Arial" charset="0"/>
              <a:buChar char="•"/>
            </a:pPr>
            <a:r>
              <a:rPr lang="en-US" b="0" baseline="0" dirty="0" smtClean="0"/>
              <a:t>What type of information was collected in order to complete the Review of Existing Data (RED)?</a:t>
            </a:r>
          </a:p>
          <a:p>
            <a:pPr marL="628650" lvl="1" indent="-171450">
              <a:buFont typeface="Arial" charset="0"/>
              <a:buChar char="•"/>
            </a:pPr>
            <a:r>
              <a:rPr lang="en-US" sz="1200" kern="1200" dirty="0" smtClean="0">
                <a:solidFill>
                  <a:schemeClr val="tx1"/>
                </a:solidFill>
                <a:effectLst/>
                <a:latin typeface="+mn-lt"/>
                <a:ea typeface="+mn-ea"/>
                <a:cs typeface="+mn-cs"/>
              </a:rPr>
              <a:t>Mrs. Jones collected information from Jennifer’s school files, her current and previous teachers, and parents. Additionally, the team reviewed information</a:t>
            </a:r>
            <a:r>
              <a:rPr lang="en-US" sz="1200" kern="1200" baseline="0" dirty="0" smtClean="0">
                <a:solidFill>
                  <a:schemeClr val="tx1"/>
                </a:solidFill>
                <a:effectLst/>
                <a:latin typeface="+mn-lt"/>
                <a:ea typeface="+mn-ea"/>
                <a:cs typeface="+mn-cs"/>
              </a:rPr>
              <a:t> in the areas of</a:t>
            </a:r>
            <a:r>
              <a:rPr lang="en-US" sz="1200" kern="1200" dirty="0" smtClean="0">
                <a:solidFill>
                  <a:schemeClr val="tx1"/>
                </a:solidFill>
                <a:effectLst/>
                <a:latin typeface="+mn-lt"/>
                <a:ea typeface="+mn-ea"/>
                <a:cs typeface="+mn-cs"/>
              </a:rPr>
              <a:t> vision, hearing, health/motor, speech/language, intellectual/cognitive, adaptive behavior, social/emotional, </a:t>
            </a:r>
            <a:r>
              <a:rPr lang="en-US" sz="1200" kern="1200" baseline="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cademic achievement, transition and assistive technology. From review of the data</a:t>
            </a:r>
            <a:r>
              <a:rPr lang="en-US" sz="1200" kern="1200" baseline="0" dirty="0" smtClean="0">
                <a:solidFill>
                  <a:schemeClr val="tx1"/>
                </a:solidFill>
                <a:effectLst/>
                <a:latin typeface="+mn-lt"/>
                <a:ea typeface="+mn-ea"/>
                <a:cs typeface="+mn-cs"/>
              </a:rPr>
              <a:t>, the team determined that assessment was needed in the areas of intellectual/cognitive and academic achievement.</a:t>
            </a:r>
            <a:endParaRPr lang="en-US" b="0" baseline="0" dirty="0" smtClean="0"/>
          </a:p>
          <a:p>
            <a:pPr marL="171450" indent="-171450">
              <a:buFont typeface="Arial" charset="0"/>
              <a:buChar char="•"/>
            </a:pPr>
            <a:r>
              <a:rPr lang="en-US" b="0" baseline="0" dirty="0" smtClean="0"/>
              <a:t>What is the purpose of the RED?</a:t>
            </a:r>
          </a:p>
          <a:p>
            <a:pPr marL="628650" lvl="1" indent="-171450">
              <a:buFont typeface="Arial" charset="0"/>
              <a:buChar char="•"/>
            </a:pPr>
            <a:r>
              <a:rPr lang="en-US" b="0" baseline="0" dirty="0" smtClean="0"/>
              <a:t>The Review of Existing Data is completed in order to review all relevant existing evaluation information in order to determine what additional data, if any, is needed to determine whether the child has a particular category of disability.</a:t>
            </a:r>
          </a:p>
          <a:p>
            <a:pPr marL="171450" indent="-171450">
              <a:buFont typeface="Arial" charset="0"/>
              <a:buChar char="•"/>
            </a:pPr>
            <a:r>
              <a:rPr lang="en-US" b="0" baseline="0" dirty="0" smtClean="0"/>
              <a:t>What is the purpose of the Notice of Action for evaluation?</a:t>
            </a:r>
          </a:p>
          <a:p>
            <a:pPr marL="628650" lvl="1" indent="-171450">
              <a:buFont typeface="Arial" charset="0"/>
              <a:buChar char="•"/>
            </a:pPr>
            <a:r>
              <a:rPr lang="en-US" dirty="0" smtClean="0"/>
              <a:t>A written notice must be given to parents before the </a:t>
            </a:r>
            <a:r>
              <a:rPr lang="en-US" dirty="0" smtClean="0"/>
              <a:t>local education agency </a:t>
            </a:r>
            <a:r>
              <a:rPr lang="en-US" dirty="0" smtClean="0"/>
              <a:t>initiates,</a:t>
            </a:r>
            <a:r>
              <a:rPr lang="en-US" baseline="0" dirty="0" smtClean="0"/>
              <a:t> </a:t>
            </a:r>
            <a:r>
              <a:rPr lang="en-US" dirty="0" smtClean="0"/>
              <a:t>changes, or refuses the identification, evaluation, or educational placement of the student.  In this case, Jennifer was referred for an evaluation</a:t>
            </a:r>
            <a:r>
              <a:rPr lang="en-US" baseline="0" dirty="0" smtClean="0"/>
              <a:t> and the LEA suspected a disability for which an evaluation was determined to be necessary.  After completing the RED, a notice of action was provided to the parent to obtain consent for conducting the evaluation.</a:t>
            </a:r>
            <a:endParaRPr lang="en-US"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36</a:t>
            </a:fld>
            <a:endParaRPr lang="en-US"/>
          </a:p>
        </p:txBody>
      </p:sp>
    </p:spTree>
    <p:extLst>
      <p:ext uri="{BB962C8B-B14F-4D97-AF65-F5344CB8AC3E}">
        <p14:creationId xmlns:p14="http://schemas.microsoft.com/office/powerpoint/2010/main" val="1074859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91">
              <a:defRPr/>
            </a:pPr>
            <a:r>
              <a:rPr lang="en-US" b="1" u="none" dirty="0" smtClean="0"/>
              <a:t>TO KNOW:</a:t>
            </a:r>
            <a:r>
              <a:rPr lang="en-US" b="0" u="none" baseline="0" dirty="0" smtClean="0"/>
              <a:t>  This slide should take approximately 10 minutes.</a:t>
            </a:r>
          </a:p>
          <a:p>
            <a:pPr defTabSz="910491">
              <a:defRPr/>
            </a:pPr>
            <a:endParaRPr lang="en-US" b="1" u="none" dirty="0" smtClean="0"/>
          </a:p>
          <a:p>
            <a:pPr defTabSz="910491">
              <a:defRPr/>
            </a:pPr>
            <a:r>
              <a:rPr lang="en-US" b="1" u="none" dirty="0" smtClean="0"/>
              <a:t>TO SAY:</a:t>
            </a:r>
          </a:p>
          <a:p>
            <a:pPr defTabSz="910491">
              <a:defRPr/>
            </a:pPr>
            <a:r>
              <a:rPr lang="en-US" b="0" dirty="0" smtClean="0"/>
              <a:t>Please remove</a:t>
            </a:r>
            <a:r>
              <a:rPr lang="en-US" b="0" baseline="0" dirty="0" smtClean="0"/>
              <a:t> the</a:t>
            </a:r>
            <a:r>
              <a:rPr lang="en-US" b="0" dirty="0" smtClean="0"/>
              <a:t> Special Education Process</a:t>
            </a:r>
            <a:r>
              <a:rPr lang="en-US" b="0" baseline="0" dirty="0" smtClean="0"/>
              <a:t> Reflection Placemat from your folder.  Ta</a:t>
            </a:r>
            <a:r>
              <a:rPr lang="en-US" b="0" dirty="0" smtClean="0"/>
              <a:t>ke a few minutes (3)</a:t>
            </a:r>
            <a:r>
              <a:rPr lang="en-US" b="0" baseline="0" dirty="0" smtClean="0"/>
              <a:t> </a:t>
            </a:r>
            <a:r>
              <a:rPr lang="en-US" b="0" dirty="0" smtClean="0"/>
              <a:t>to record key points about the</a:t>
            </a:r>
            <a:r>
              <a:rPr lang="en-US" b="0" baseline="0" dirty="0" smtClean="0"/>
              <a:t> parent and agency referral process. Afterwards, there will be time to discuss what a parent referral might sound like and how the two types of referrals are the same and different</a:t>
            </a:r>
          </a:p>
          <a:p>
            <a:pPr defTabSz="910491">
              <a:defRPr/>
            </a:pPr>
            <a:endParaRPr lang="en-US" b="1" baseline="0" dirty="0" smtClean="0"/>
          </a:p>
          <a:p>
            <a:r>
              <a:rPr lang="en-US" b="1" baseline="0" dirty="0" smtClean="0"/>
              <a:t>After participants have completed their recordings (a few minutes) have them discuss the statement and question in the blue text box.</a:t>
            </a:r>
            <a:endParaRPr lang="en-US" sz="1200" dirty="0" smtClean="0"/>
          </a:p>
          <a:p>
            <a:pPr defTabSz="910491">
              <a:defRPr/>
            </a:pPr>
            <a:endParaRPr lang="en-US" b="1" dirty="0" smtClean="0"/>
          </a:p>
          <a:p>
            <a:pPr defTabSz="910491">
              <a:defRPr/>
            </a:pPr>
            <a:r>
              <a:rPr lang="en-US" b="1" baseline="0" dirty="0" smtClean="0"/>
              <a:t>After a few minutes (3) for discussion ask for volunteers to share out.  </a:t>
            </a:r>
            <a:endParaRPr lang="en-US" b="1" dirty="0" smtClean="0"/>
          </a:p>
          <a:p>
            <a:endParaRPr lang="en-US"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37</a:t>
            </a:fld>
            <a:endParaRPr lang="en-US"/>
          </a:p>
        </p:txBody>
      </p:sp>
    </p:spTree>
    <p:extLst>
      <p:ext uri="{BB962C8B-B14F-4D97-AF65-F5344CB8AC3E}">
        <p14:creationId xmlns:p14="http://schemas.microsoft.com/office/powerpoint/2010/main" val="28633470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91">
              <a:defRPr/>
            </a:pPr>
            <a:r>
              <a:rPr lang="en-US" b="1" dirty="0" smtClean="0"/>
              <a:t>TO SAY:  </a:t>
            </a:r>
          </a:p>
          <a:p>
            <a:pPr defTabSz="910491">
              <a:defRPr/>
            </a:pPr>
            <a:r>
              <a:rPr lang="en-US" b="0" i="0" baseline="0" dirty="0" smtClean="0"/>
              <a:t>Our next step in the special education process is the Initial Evaluation</a:t>
            </a:r>
            <a:r>
              <a:rPr lang="en-US" b="1" baseline="0" dirty="0" smtClean="0"/>
              <a:t>.</a:t>
            </a:r>
            <a:r>
              <a:rPr lang="en-US" altLang="en-US" baseline="0" dirty="0" smtClean="0"/>
              <a:t> </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38</a:t>
            </a:fld>
            <a:endParaRPr lang="en-US"/>
          </a:p>
        </p:txBody>
      </p:sp>
    </p:spTree>
    <p:extLst>
      <p:ext uri="{BB962C8B-B14F-4D97-AF65-F5344CB8AC3E}">
        <p14:creationId xmlns:p14="http://schemas.microsoft.com/office/powerpoint/2010/main" val="4260131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39774" indent="-284528">
              <a:defRPr>
                <a:solidFill>
                  <a:schemeClr val="tx1"/>
                </a:solidFill>
                <a:latin typeface="Arial" panose="020B0604020202020204" pitchFamily="34" charset="0"/>
              </a:defRPr>
            </a:lvl2pPr>
            <a:lvl3pPr marL="1138114" indent="-227623">
              <a:defRPr>
                <a:solidFill>
                  <a:schemeClr val="tx1"/>
                </a:solidFill>
                <a:latin typeface="Arial" panose="020B0604020202020204" pitchFamily="34" charset="0"/>
              </a:defRPr>
            </a:lvl3pPr>
            <a:lvl4pPr marL="1593359" indent="-227623">
              <a:defRPr>
                <a:solidFill>
                  <a:schemeClr val="tx1"/>
                </a:solidFill>
                <a:latin typeface="Arial" panose="020B0604020202020204" pitchFamily="34" charset="0"/>
              </a:defRPr>
            </a:lvl4pPr>
            <a:lvl5pPr marL="2048605" indent="-227623">
              <a:defRPr>
                <a:solidFill>
                  <a:schemeClr val="tx1"/>
                </a:solidFill>
                <a:latin typeface="Arial" panose="020B0604020202020204" pitchFamily="34" charset="0"/>
              </a:defRPr>
            </a:lvl5pPr>
            <a:lvl6pPr marL="2503850" indent="-227623" eaLnBrk="0" fontAlgn="base" hangingPunct="0">
              <a:spcBef>
                <a:spcPct val="0"/>
              </a:spcBef>
              <a:spcAft>
                <a:spcPct val="0"/>
              </a:spcAft>
              <a:defRPr>
                <a:solidFill>
                  <a:schemeClr val="tx1"/>
                </a:solidFill>
                <a:latin typeface="Arial" panose="020B0604020202020204" pitchFamily="34" charset="0"/>
              </a:defRPr>
            </a:lvl6pPr>
            <a:lvl7pPr marL="2959096" indent="-227623" eaLnBrk="0" fontAlgn="base" hangingPunct="0">
              <a:spcBef>
                <a:spcPct val="0"/>
              </a:spcBef>
              <a:spcAft>
                <a:spcPct val="0"/>
              </a:spcAft>
              <a:defRPr>
                <a:solidFill>
                  <a:schemeClr val="tx1"/>
                </a:solidFill>
                <a:latin typeface="Arial" panose="020B0604020202020204" pitchFamily="34" charset="0"/>
              </a:defRPr>
            </a:lvl7pPr>
            <a:lvl8pPr marL="3414342" indent="-227623" eaLnBrk="0" fontAlgn="base" hangingPunct="0">
              <a:spcBef>
                <a:spcPct val="0"/>
              </a:spcBef>
              <a:spcAft>
                <a:spcPct val="0"/>
              </a:spcAft>
              <a:defRPr>
                <a:solidFill>
                  <a:schemeClr val="tx1"/>
                </a:solidFill>
                <a:latin typeface="Arial" panose="020B0604020202020204" pitchFamily="34" charset="0"/>
              </a:defRPr>
            </a:lvl8pPr>
            <a:lvl9pPr marL="3869587" indent="-227623" eaLnBrk="0" fontAlgn="base" hangingPunct="0">
              <a:spcBef>
                <a:spcPct val="0"/>
              </a:spcBef>
              <a:spcAft>
                <a:spcPct val="0"/>
              </a:spcAft>
              <a:defRPr>
                <a:solidFill>
                  <a:schemeClr val="tx1"/>
                </a:solidFill>
                <a:latin typeface="Arial" panose="020B0604020202020204" pitchFamily="34" charset="0"/>
              </a:defRPr>
            </a:lvl9pPr>
          </a:lstStyle>
          <a:p>
            <a:fld id="{5891E4ED-4CE3-48B4-A6E8-6BE0EF663986}" type="slidenum">
              <a:rPr lang="en-US" altLang="en-US"/>
              <a:pPr/>
              <a:t>39</a:t>
            </a:fld>
            <a:endParaRPr lang="en-US" alt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n-US" b="1" dirty="0" smtClean="0"/>
              <a:t>TO SAY:</a:t>
            </a:r>
          </a:p>
          <a:p>
            <a:pPr eaLnBrk="1" hangingPunct="1"/>
            <a:r>
              <a:rPr lang="en-US" altLang="en-US" dirty="0" smtClean="0"/>
              <a:t>The evaluation provides information that is </a:t>
            </a:r>
            <a:r>
              <a:rPr lang="en-US" altLang="en-US" dirty="0"/>
              <a:t>used to determine </a:t>
            </a:r>
            <a:r>
              <a:rPr lang="en-US" altLang="en-US" dirty="0" smtClean="0"/>
              <a:t>whether or not </a:t>
            </a:r>
            <a:r>
              <a:rPr lang="en-US" altLang="en-US" dirty="0"/>
              <a:t>the child has a </a:t>
            </a:r>
            <a:r>
              <a:rPr lang="en-US" altLang="en-US" dirty="0" smtClean="0"/>
              <a:t>disability under IDEA.  </a:t>
            </a:r>
            <a:endParaRPr lang="en-US" altLang="en-US" sz="400" dirty="0"/>
          </a:p>
          <a:p>
            <a:pPr eaLnBrk="1" hangingPunct="1"/>
            <a:r>
              <a:rPr lang="en-US" altLang="en-US" dirty="0"/>
              <a:t>The evaluation is conducted at no cost to parents</a:t>
            </a:r>
            <a:r>
              <a:rPr lang="en-US" altLang="en-US" dirty="0" smtClean="0"/>
              <a:t>.</a:t>
            </a:r>
          </a:p>
          <a:p>
            <a:pPr eaLnBrk="1" hangingPunct="1"/>
            <a:endParaRPr lang="en-US" altLang="en-US" dirty="0" smtClean="0"/>
          </a:p>
          <a:p>
            <a:pPr eaLnBrk="1" hangingPunct="1"/>
            <a:endParaRPr lang="en-US" altLang="en-US" dirty="0"/>
          </a:p>
          <a:p>
            <a:pPr eaLnBrk="1" hangingPunct="1"/>
            <a:endParaRPr lang="en-US" altLang="en-US" sz="400" dirty="0"/>
          </a:p>
        </p:txBody>
      </p:sp>
    </p:spTree>
    <p:extLst>
      <p:ext uri="{BB962C8B-B14F-4D97-AF65-F5344CB8AC3E}">
        <p14:creationId xmlns:p14="http://schemas.microsoft.com/office/powerpoint/2010/main" val="1613630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TO SAY:  </a:t>
            </a:r>
            <a:endParaRPr lang="en-US" b="0" baseline="0" dirty="0" smtClean="0"/>
          </a:p>
          <a:p>
            <a:endParaRPr lang="en-US" b="0" baseline="0" dirty="0" smtClean="0"/>
          </a:p>
          <a:p>
            <a:r>
              <a:rPr lang="en-US" baseline="0" dirty="0" smtClean="0"/>
              <a:t>Thank you for joining me today for the Special Education Process module where the special education process and the laws for implementing special education will be presented.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As we proceed through the presentation, we will reference certain forms that you will find located in the notebook on your table.  These are forms are easily located on DESE’s Compliance website.  We have placed the most current versions of these forms in a single notebook on each table to share because these forms are periodically updated.   We ask that these notebooks remain on the tables at the end of this presentation.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will also ask that you pull various handouts out of the folder that you were given when you came in to training today.  The handouts</a:t>
            </a:r>
            <a:r>
              <a:rPr lang="en-US" baseline="0" dirty="0" smtClean="0"/>
              <a:t> are labeled to make them easy to find.  Each handout will have a yellow box with a number on the top right corner.  The slide that this handout corresponds with will also have a small box in the top right corner.</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a:t>
            </a:fld>
            <a:endParaRPr lang="en-US"/>
          </a:p>
        </p:txBody>
      </p:sp>
    </p:spTree>
    <p:extLst>
      <p:ext uri="{BB962C8B-B14F-4D97-AF65-F5344CB8AC3E}">
        <p14:creationId xmlns:p14="http://schemas.microsoft.com/office/powerpoint/2010/main" val="1663455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a:t>
            </a:r>
            <a:r>
              <a:rPr lang="en-US" b="1" baseline="0" dirty="0" smtClean="0"/>
              <a:t> SAY:</a:t>
            </a:r>
          </a:p>
          <a:p>
            <a:endParaRPr lang="en-US" b="0" dirty="0" smtClean="0"/>
          </a:p>
          <a:p>
            <a:r>
              <a:rPr lang="en-US" b="0" dirty="0" smtClean="0"/>
              <a:t>The eligibility staffing is held within SIXTY calendar days of the date of notice to evaluate,</a:t>
            </a:r>
            <a:r>
              <a:rPr lang="en-US" b="0" baseline="0" dirty="0" smtClean="0"/>
              <a:t> if no consent was required OR within SIXTY calendar days of the date consent was received.</a:t>
            </a:r>
          </a:p>
          <a:p>
            <a:endParaRPr lang="en-US" b="0" baseline="0" dirty="0" smtClean="0"/>
          </a:p>
          <a:p>
            <a:r>
              <a:rPr lang="en-US" b="0" baseline="0" dirty="0" smtClean="0"/>
              <a:t>The determination of eligibility for special education services is made during the eligibility staffing based on evaluation results.</a:t>
            </a:r>
            <a:endParaRPr lang="en-US" b="0"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40</a:t>
            </a:fld>
            <a:endParaRPr lang="en-US"/>
          </a:p>
        </p:txBody>
      </p:sp>
    </p:spTree>
    <p:extLst>
      <p:ext uri="{BB962C8B-B14F-4D97-AF65-F5344CB8AC3E}">
        <p14:creationId xmlns:p14="http://schemas.microsoft.com/office/powerpoint/2010/main" val="14246713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91">
              <a:defRPr/>
            </a:pPr>
            <a:r>
              <a:rPr lang="en-US" b="1" dirty="0" smtClean="0"/>
              <a:t>TO SAY</a:t>
            </a:r>
            <a:r>
              <a:rPr lang="en-US" b="1" baseline="0" dirty="0" smtClean="0"/>
              <a:t>: </a:t>
            </a:r>
          </a:p>
          <a:p>
            <a:pPr marL="0" marR="0" indent="0" algn="l" defTabSz="910491" rtl="0" eaLnBrk="0" fontAlgn="base" latinLnBrk="0" hangingPunct="0">
              <a:lnSpc>
                <a:spcPct val="100000"/>
              </a:lnSpc>
              <a:spcBef>
                <a:spcPct val="30000"/>
              </a:spcBef>
              <a:spcAft>
                <a:spcPct val="0"/>
              </a:spcAft>
              <a:buClrTx/>
              <a:buSzTx/>
              <a:buFontTx/>
              <a:buNone/>
              <a:tabLst/>
              <a:defRPr/>
            </a:pPr>
            <a:r>
              <a:rPr lang="en-US" dirty="0" smtClean="0"/>
              <a:t>The </a:t>
            </a:r>
            <a:r>
              <a:rPr lang="en-US" dirty="0"/>
              <a:t>evaluation information is sufficiently comprehensive to identify all of the child’s special education and related services needs</a:t>
            </a:r>
            <a:r>
              <a:rPr lang="en-US" dirty="0" smtClean="0"/>
              <a:t>. The report should be a synthesis of information from the evaluation in order to make a determination of eligibility.</a:t>
            </a:r>
            <a:r>
              <a:rPr lang="en-US" baseline="0" dirty="0" smtClean="0"/>
              <a:t> </a:t>
            </a:r>
            <a:endParaRPr lang="en-US" dirty="0" smtClean="0"/>
          </a:p>
          <a:p>
            <a:pPr defTabSz="910491">
              <a:defRPr/>
            </a:pPr>
            <a:endParaRPr lang="en-US" dirty="0"/>
          </a:p>
          <a:p>
            <a:pPr defTabSz="910491">
              <a:defRPr/>
            </a:pPr>
            <a:r>
              <a:rPr lang="en-US" dirty="0" smtClean="0"/>
              <a:t>Please</a:t>
            </a:r>
            <a:r>
              <a:rPr lang="en-US" baseline="0" dirty="0" smtClean="0"/>
              <a:t> open your table notebooks and pull out the DESE evaluation report form.  </a:t>
            </a:r>
          </a:p>
          <a:p>
            <a:pPr defTabSz="910491">
              <a:defRPr/>
            </a:pPr>
            <a:endParaRPr lang="en-US" baseline="0" dirty="0" smtClean="0"/>
          </a:p>
          <a:p>
            <a:r>
              <a:rPr lang="en-US" dirty="0" smtClean="0"/>
              <a:t>Indicator</a:t>
            </a:r>
            <a:r>
              <a:rPr lang="en-US" baseline="0" dirty="0" smtClean="0"/>
              <a:t> 200.210a states “The evaluation report addresses the results of all assessed areas generally related to the suspected disability.  This should include, if appropriate, any or all of the following areas:</a:t>
            </a:r>
          </a:p>
          <a:p>
            <a:pPr marL="171450" indent="-171450">
              <a:buFont typeface="Arial" panose="020B0604020202020204" pitchFamily="34" charset="0"/>
              <a:buChar char="•"/>
            </a:pPr>
            <a:r>
              <a:rPr lang="en-US" baseline="0" dirty="0" smtClean="0"/>
              <a:t>Health,</a:t>
            </a:r>
          </a:p>
          <a:p>
            <a:pPr marL="171450" indent="-171450">
              <a:buFont typeface="Arial" panose="020B0604020202020204" pitchFamily="34" charset="0"/>
              <a:buChar char="•"/>
            </a:pPr>
            <a:r>
              <a:rPr lang="en-US" baseline="0" dirty="0" smtClean="0"/>
              <a:t>Vision,</a:t>
            </a:r>
          </a:p>
          <a:p>
            <a:pPr marL="171450" indent="-171450">
              <a:buFont typeface="Arial" panose="020B0604020202020204" pitchFamily="34" charset="0"/>
              <a:buChar char="•"/>
            </a:pPr>
            <a:r>
              <a:rPr lang="en-US" baseline="0" dirty="0" smtClean="0"/>
              <a:t>Hearing, </a:t>
            </a:r>
          </a:p>
          <a:p>
            <a:pPr marL="171450" indent="-171450">
              <a:buFont typeface="Arial" panose="020B0604020202020204" pitchFamily="34" charset="0"/>
              <a:buChar char="•"/>
            </a:pPr>
            <a:r>
              <a:rPr lang="en-US" baseline="0" dirty="0" smtClean="0"/>
              <a:t>Social and emotional status,</a:t>
            </a:r>
          </a:p>
          <a:p>
            <a:pPr marL="171450" indent="-171450">
              <a:buFont typeface="Arial" panose="020B0604020202020204" pitchFamily="34" charset="0"/>
              <a:buChar char="•"/>
            </a:pPr>
            <a:r>
              <a:rPr lang="en-US" baseline="0" dirty="0" smtClean="0"/>
              <a:t>General Intelligence</a:t>
            </a:r>
          </a:p>
          <a:p>
            <a:pPr marL="171450" indent="-171450">
              <a:buFont typeface="Arial" panose="020B0604020202020204" pitchFamily="34" charset="0"/>
              <a:buChar char="•"/>
            </a:pPr>
            <a:r>
              <a:rPr lang="en-US" baseline="0" dirty="0" smtClean="0"/>
              <a:t>Academic Performance (including results of state and agency-wide assessments),</a:t>
            </a:r>
          </a:p>
          <a:p>
            <a:pPr marL="171450" indent="-171450">
              <a:buFont typeface="Arial" panose="020B0604020202020204" pitchFamily="34" charset="0"/>
              <a:buChar char="•"/>
            </a:pPr>
            <a:r>
              <a:rPr lang="en-US" baseline="0" dirty="0" smtClean="0"/>
              <a:t>Communicative status, and/or</a:t>
            </a:r>
          </a:p>
          <a:p>
            <a:pPr marL="171450" indent="-171450">
              <a:buFont typeface="Arial" panose="020B0604020202020204" pitchFamily="34" charset="0"/>
              <a:buChar char="•"/>
            </a:pPr>
            <a:r>
              <a:rPr lang="en-US" baseline="0" dirty="0" smtClean="0"/>
              <a:t>Motor abilities.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Indicator 200.10.b states “The evaluation information is sufficiently comprehensive to identify all of the child’s special education and related services needs.”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If you take a look at the sample evaluation form, you will notice that the first page is for demographic information and case history.  The second page begins with a continuation of case history, followed by a list of evaluation procedures.  It is necessary to include the name and date of the assessment given, as well as the name and role of the person conducting assessment.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The next section is the part of the evaluation report that is referred to in Indicator 200.10.  As you can see, the evaluation report has sections for vision, hearing, health/motor, speech, language, intellectual/cognitive, adaptive behavior, social/emotional/behavioral, academic achievement, post-secondary transition, assistive technology and observation if required.</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Indicator 200.220.a discusses the need for observation for certain suspected disabilities.  It states “Documentation of the required observation conducted during the evaluation process includes all required components as addressed in the eligibility criteria for Autism, Emotional Disturbance, and Specific Learning Disability (refer to Eligibility Criteria 600 Autism, 800 Emotional Disturbance, and 1400 Specific Learning Disability).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41</a:t>
            </a:fld>
            <a:endParaRPr lang="en-US"/>
          </a:p>
        </p:txBody>
      </p:sp>
    </p:spTree>
    <p:extLst>
      <p:ext uri="{BB962C8B-B14F-4D97-AF65-F5344CB8AC3E}">
        <p14:creationId xmlns:p14="http://schemas.microsoft.com/office/powerpoint/2010/main" val="5779967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91">
              <a:defRPr/>
            </a:pPr>
            <a:r>
              <a:rPr lang="en-US" b="1" u="sng" dirty="0" smtClean="0"/>
              <a:t>TO SAY:  </a:t>
            </a:r>
          </a:p>
          <a:p>
            <a:r>
              <a:rPr lang="en-US" sz="1200" dirty="0" smtClean="0"/>
              <a:t>Take</a:t>
            </a:r>
            <a:r>
              <a:rPr lang="en-US" sz="1200" baseline="0" dirty="0" smtClean="0"/>
              <a:t> a few minutes (2) to record key points regarding the initial evaluation aspect of the special education process.</a:t>
            </a:r>
          </a:p>
          <a:p>
            <a:endParaRPr lang="en-US"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u="sng" baseline="0" dirty="0" smtClean="0"/>
              <a:t>TO DO: </a:t>
            </a:r>
            <a:r>
              <a:rPr lang="en-US" baseline="0" dirty="0" smtClean="0"/>
              <a:t>After a few minutes (2) of recording have participants share their key points with one another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29972488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91">
              <a:defRPr/>
            </a:pPr>
            <a:r>
              <a:rPr lang="en-US" b="1" dirty="0" smtClean="0"/>
              <a:t>TO SAY:</a:t>
            </a:r>
          </a:p>
          <a:p>
            <a:pPr defTabSz="910491">
              <a:defRPr/>
            </a:pPr>
            <a:r>
              <a:rPr lang="en-US" b="0" baseline="0" dirty="0" smtClean="0"/>
              <a:t>After the evaluation, we can determine eligibility.</a:t>
            </a: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43</a:t>
            </a:fld>
            <a:endParaRPr lang="en-US"/>
          </a:p>
        </p:txBody>
      </p:sp>
    </p:spTree>
    <p:extLst>
      <p:ext uri="{BB962C8B-B14F-4D97-AF65-F5344CB8AC3E}">
        <p14:creationId xmlns:p14="http://schemas.microsoft.com/office/powerpoint/2010/main" val="28884715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a:t>
            </a:r>
            <a:r>
              <a:rPr lang="en-US" b="1" baseline="0" dirty="0" smtClean="0"/>
              <a:t> SAY:</a:t>
            </a:r>
          </a:p>
          <a:p>
            <a:endParaRPr lang="en-US" b="1" baseline="0" dirty="0" smtClean="0"/>
          </a:p>
          <a:p>
            <a:r>
              <a:rPr lang="en-US" b="0" baseline="0" dirty="0" smtClean="0"/>
              <a:t>The student is eligible for special education services if the student has a disability as defined by IDEA which adversely impacts his/her educational performance and the student needs special education services in order to benefit from education.</a:t>
            </a:r>
          </a:p>
          <a:p>
            <a:endParaRPr lang="en-US" b="0" dirty="0" smtClean="0"/>
          </a:p>
          <a:p>
            <a:r>
              <a:rPr lang="en-US" dirty="0" smtClean="0"/>
              <a:t>The student</a:t>
            </a:r>
            <a:r>
              <a:rPr lang="en-US" baseline="0" dirty="0" smtClean="0"/>
              <a:t> must meet both requirements in order to be eligible for special education services.  A student could meet the eligibility criteria for a specific disability category but not require specially designed instruction to benefit from their education.  In this case, a student would not be eligible for special education services.</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44</a:t>
            </a:fld>
            <a:endParaRPr lang="en-US"/>
          </a:p>
        </p:txBody>
      </p:sp>
    </p:spTree>
    <p:extLst>
      <p:ext uri="{BB962C8B-B14F-4D97-AF65-F5344CB8AC3E}">
        <p14:creationId xmlns:p14="http://schemas.microsoft.com/office/powerpoint/2010/main" val="40844837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39774" indent="-284528">
              <a:defRPr>
                <a:solidFill>
                  <a:schemeClr val="tx1"/>
                </a:solidFill>
                <a:latin typeface="Arial" panose="020B0604020202020204" pitchFamily="34" charset="0"/>
              </a:defRPr>
            </a:lvl2pPr>
            <a:lvl3pPr marL="1138114" indent="-227623">
              <a:defRPr>
                <a:solidFill>
                  <a:schemeClr val="tx1"/>
                </a:solidFill>
                <a:latin typeface="Arial" panose="020B0604020202020204" pitchFamily="34" charset="0"/>
              </a:defRPr>
            </a:lvl3pPr>
            <a:lvl4pPr marL="1593359" indent="-227623">
              <a:defRPr>
                <a:solidFill>
                  <a:schemeClr val="tx1"/>
                </a:solidFill>
                <a:latin typeface="Arial" panose="020B0604020202020204" pitchFamily="34" charset="0"/>
              </a:defRPr>
            </a:lvl4pPr>
            <a:lvl5pPr marL="2048605" indent="-227623">
              <a:defRPr>
                <a:solidFill>
                  <a:schemeClr val="tx1"/>
                </a:solidFill>
                <a:latin typeface="Arial" panose="020B0604020202020204" pitchFamily="34" charset="0"/>
              </a:defRPr>
            </a:lvl5pPr>
            <a:lvl6pPr marL="2503850" indent="-227623" eaLnBrk="0" fontAlgn="base" hangingPunct="0">
              <a:spcBef>
                <a:spcPct val="0"/>
              </a:spcBef>
              <a:spcAft>
                <a:spcPct val="0"/>
              </a:spcAft>
              <a:defRPr>
                <a:solidFill>
                  <a:schemeClr val="tx1"/>
                </a:solidFill>
                <a:latin typeface="Arial" panose="020B0604020202020204" pitchFamily="34" charset="0"/>
              </a:defRPr>
            </a:lvl6pPr>
            <a:lvl7pPr marL="2959096" indent="-227623" eaLnBrk="0" fontAlgn="base" hangingPunct="0">
              <a:spcBef>
                <a:spcPct val="0"/>
              </a:spcBef>
              <a:spcAft>
                <a:spcPct val="0"/>
              </a:spcAft>
              <a:defRPr>
                <a:solidFill>
                  <a:schemeClr val="tx1"/>
                </a:solidFill>
                <a:latin typeface="Arial" panose="020B0604020202020204" pitchFamily="34" charset="0"/>
              </a:defRPr>
            </a:lvl7pPr>
            <a:lvl8pPr marL="3414342" indent="-227623" eaLnBrk="0" fontAlgn="base" hangingPunct="0">
              <a:spcBef>
                <a:spcPct val="0"/>
              </a:spcBef>
              <a:spcAft>
                <a:spcPct val="0"/>
              </a:spcAft>
              <a:defRPr>
                <a:solidFill>
                  <a:schemeClr val="tx1"/>
                </a:solidFill>
                <a:latin typeface="Arial" panose="020B0604020202020204" pitchFamily="34" charset="0"/>
              </a:defRPr>
            </a:lvl8pPr>
            <a:lvl9pPr marL="3869587" indent="-227623" eaLnBrk="0" fontAlgn="base" hangingPunct="0">
              <a:spcBef>
                <a:spcPct val="0"/>
              </a:spcBef>
              <a:spcAft>
                <a:spcPct val="0"/>
              </a:spcAft>
              <a:defRPr>
                <a:solidFill>
                  <a:schemeClr val="tx1"/>
                </a:solidFill>
                <a:latin typeface="Arial" panose="020B0604020202020204" pitchFamily="34" charset="0"/>
              </a:defRPr>
            </a:lvl9pPr>
          </a:lstStyle>
          <a:p>
            <a:fld id="{260DD40B-6F02-4B8B-A825-2C0A29546D09}" type="slidenum">
              <a:rPr lang="en-US" altLang="en-US"/>
              <a:pPr/>
              <a:t>45</a:t>
            </a:fld>
            <a:endParaRPr lang="en-US" alt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defTabSz="910491" eaLnBrk="1" hangingPunct="1">
              <a:defRPr/>
            </a:pPr>
            <a:r>
              <a:rPr lang="en-US" b="1" dirty="0" smtClean="0"/>
              <a:t>TO SAY:</a:t>
            </a:r>
          </a:p>
          <a:p>
            <a:pPr eaLnBrk="1" hangingPunct="1"/>
            <a:r>
              <a:rPr lang="en-US" dirty="0" smtClean="0"/>
              <a:t>Eligibility for special education and related services must be determined within SIXTY calendar days of the agency’s receipt of the parent’s signed consent.</a:t>
            </a:r>
            <a:r>
              <a:rPr lang="en-US" baseline="0" dirty="0" smtClean="0"/>
              <a:t>  </a:t>
            </a:r>
            <a:r>
              <a:rPr lang="en-US" dirty="0" smtClean="0"/>
              <a:t>If the evaluation process exceeds 60 days, an explanation for the extension is documented (e.g., snow days, agency vacation days, child’s absence because of illness, and summer break, etc.).</a:t>
            </a:r>
            <a:endParaRPr lang="en-US" altLang="en-US" dirty="0" smtClean="0"/>
          </a:p>
        </p:txBody>
      </p:sp>
    </p:spTree>
    <p:extLst>
      <p:ext uri="{BB962C8B-B14F-4D97-AF65-F5344CB8AC3E}">
        <p14:creationId xmlns:p14="http://schemas.microsoft.com/office/powerpoint/2010/main" val="8123313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39774" indent="-284528">
              <a:defRPr>
                <a:solidFill>
                  <a:schemeClr val="tx1"/>
                </a:solidFill>
                <a:latin typeface="Arial" panose="020B0604020202020204" pitchFamily="34" charset="0"/>
              </a:defRPr>
            </a:lvl2pPr>
            <a:lvl3pPr marL="1138114" indent="-227623">
              <a:defRPr>
                <a:solidFill>
                  <a:schemeClr val="tx1"/>
                </a:solidFill>
                <a:latin typeface="Arial" panose="020B0604020202020204" pitchFamily="34" charset="0"/>
              </a:defRPr>
            </a:lvl3pPr>
            <a:lvl4pPr marL="1593359" indent="-227623">
              <a:defRPr>
                <a:solidFill>
                  <a:schemeClr val="tx1"/>
                </a:solidFill>
                <a:latin typeface="Arial" panose="020B0604020202020204" pitchFamily="34" charset="0"/>
              </a:defRPr>
            </a:lvl4pPr>
            <a:lvl5pPr marL="2048605" indent="-227623">
              <a:defRPr>
                <a:solidFill>
                  <a:schemeClr val="tx1"/>
                </a:solidFill>
                <a:latin typeface="Arial" panose="020B0604020202020204" pitchFamily="34" charset="0"/>
              </a:defRPr>
            </a:lvl5pPr>
            <a:lvl6pPr marL="2503850" indent="-227623" eaLnBrk="0" fontAlgn="base" hangingPunct="0">
              <a:spcBef>
                <a:spcPct val="0"/>
              </a:spcBef>
              <a:spcAft>
                <a:spcPct val="0"/>
              </a:spcAft>
              <a:defRPr>
                <a:solidFill>
                  <a:schemeClr val="tx1"/>
                </a:solidFill>
                <a:latin typeface="Arial" panose="020B0604020202020204" pitchFamily="34" charset="0"/>
              </a:defRPr>
            </a:lvl6pPr>
            <a:lvl7pPr marL="2959096" indent="-227623" eaLnBrk="0" fontAlgn="base" hangingPunct="0">
              <a:spcBef>
                <a:spcPct val="0"/>
              </a:spcBef>
              <a:spcAft>
                <a:spcPct val="0"/>
              </a:spcAft>
              <a:defRPr>
                <a:solidFill>
                  <a:schemeClr val="tx1"/>
                </a:solidFill>
                <a:latin typeface="Arial" panose="020B0604020202020204" pitchFamily="34" charset="0"/>
              </a:defRPr>
            </a:lvl7pPr>
            <a:lvl8pPr marL="3414342" indent="-227623" eaLnBrk="0" fontAlgn="base" hangingPunct="0">
              <a:spcBef>
                <a:spcPct val="0"/>
              </a:spcBef>
              <a:spcAft>
                <a:spcPct val="0"/>
              </a:spcAft>
              <a:defRPr>
                <a:solidFill>
                  <a:schemeClr val="tx1"/>
                </a:solidFill>
                <a:latin typeface="Arial" panose="020B0604020202020204" pitchFamily="34" charset="0"/>
              </a:defRPr>
            </a:lvl8pPr>
            <a:lvl9pPr marL="3869587" indent="-227623" eaLnBrk="0" fontAlgn="base" hangingPunct="0">
              <a:spcBef>
                <a:spcPct val="0"/>
              </a:spcBef>
              <a:spcAft>
                <a:spcPct val="0"/>
              </a:spcAft>
              <a:defRPr>
                <a:solidFill>
                  <a:schemeClr val="tx1"/>
                </a:solidFill>
                <a:latin typeface="Arial" panose="020B0604020202020204" pitchFamily="34" charset="0"/>
              </a:defRPr>
            </a:lvl9pPr>
          </a:lstStyle>
          <a:p>
            <a:fld id="{0F469861-9133-40F5-84A3-8FE16EEBB891}" type="slidenum">
              <a:rPr lang="en-US" altLang="en-US"/>
              <a:pPr/>
              <a:t>46</a:t>
            </a:fld>
            <a:endParaRPr lang="en-US"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defTabSz="910491" eaLnBrk="1" hangingPunct="1">
              <a:defRPr/>
            </a:pPr>
            <a:r>
              <a:rPr lang="en-US" b="1" dirty="0" smtClean="0"/>
              <a:t>TO</a:t>
            </a:r>
            <a:r>
              <a:rPr lang="en-US" b="1" baseline="0" dirty="0" smtClean="0"/>
              <a:t> SAY:</a:t>
            </a:r>
            <a:endParaRPr lang="en-US" b="1" dirty="0" smtClean="0"/>
          </a:p>
          <a:p>
            <a:pPr defTabSz="910491" eaLnBrk="1" hangingPunct="1">
              <a:defRPr/>
            </a:pPr>
            <a:endParaRPr lang="en-US" b="1" dirty="0" smtClean="0"/>
          </a:p>
          <a:p>
            <a:pPr defTabSz="910491" eaLnBrk="1" hangingPunct="1">
              <a:defRPr/>
            </a:pPr>
            <a:r>
              <a:rPr lang="en-US" b="0" dirty="0" smtClean="0"/>
              <a:t>All</a:t>
            </a:r>
            <a:r>
              <a:rPr lang="en-US" b="0" baseline="0" dirty="0" smtClean="0"/>
              <a:t> states do not necessarily recognize the same categories of disabilities. Missouri has identified 16 categories of disability.  In order to be determined eligible for special education services, a student must meet the eligibility criteria in at least one of these categories and require specialized instruction in order to benefit from their education.</a:t>
            </a:r>
          </a:p>
          <a:p>
            <a:pPr defTabSz="910491" eaLnBrk="1" hangingPunct="1">
              <a:defRPr/>
            </a:pPr>
            <a:endParaRPr lang="en-US" b="0" baseline="0" dirty="0" smtClean="0"/>
          </a:p>
          <a:p>
            <a:pPr defTabSz="910491" eaLnBrk="1" hangingPunct="1">
              <a:defRPr/>
            </a:pPr>
            <a:r>
              <a:rPr lang="en-US" b="0" baseline="0" dirty="0" smtClean="0"/>
              <a:t>According to the Missouri State Plan for Special Education, “</a:t>
            </a:r>
            <a:r>
              <a:rPr lang="en-US" sz="1200" b="0" i="0" u="none" strike="noStrike" kern="1200" baseline="0" dirty="0" smtClean="0">
                <a:solidFill>
                  <a:schemeClr val="tx1"/>
                </a:solidFill>
                <a:latin typeface="+mn-lt"/>
                <a:ea typeface="+mn-ea"/>
                <a:cs typeface="+mn-cs"/>
              </a:rPr>
              <a:t>No child may be determined to be eligible if the determinant factor for that eligibility determination is lack of appropriate instruction in reading, including the essential components of reading instruction (as defined by section 1208(3) of the ESEA), or lack of appropriate instruction in math or limited English proficiency 34 CFR 300.306(b)(1). “</a:t>
            </a:r>
            <a:endParaRPr lang="en-US" b="0" dirty="0" smtClean="0"/>
          </a:p>
          <a:p>
            <a:pPr eaLnBrk="1" hangingPunct="1"/>
            <a:endParaRPr lang="en-US" altLang="en-US" dirty="0" smtClean="0"/>
          </a:p>
          <a:p>
            <a:pPr eaLnBrk="1" hangingPunct="1"/>
            <a:r>
              <a:rPr lang="en-US" altLang="en-US" dirty="0" smtClean="0"/>
              <a:t>Please</a:t>
            </a:r>
            <a:r>
              <a:rPr lang="en-US" altLang="en-US" baseline="0" dirty="0" smtClean="0"/>
              <a:t> look at the Special Education Compliance Standards and Indicators Manual.  Beginning at Indicator 600, you will find the Eligibility Criteria for each of the 16 categories of disabilities Missouri has identified.  Take a few moments and look at the disability criteria.</a:t>
            </a:r>
          </a:p>
          <a:p>
            <a:pPr eaLnBrk="1" hangingPunct="1"/>
            <a:endParaRPr lang="en-US" altLang="en-US" baseline="0" dirty="0" smtClean="0"/>
          </a:p>
          <a:p>
            <a:pPr eaLnBrk="1" hangingPunct="1"/>
            <a:r>
              <a:rPr lang="en-US" altLang="en-US" b="1" baseline="0" dirty="0" smtClean="0"/>
              <a:t>TO DO:</a:t>
            </a:r>
            <a:r>
              <a:rPr lang="en-US" altLang="en-US" b="0" baseline="0" dirty="0" smtClean="0"/>
              <a:t>  Allow 5-10 minutes to review the indicators, depending on participant engagement.</a:t>
            </a:r>
            <a:endParaRPr lang="en-US" altLang="en-US" b="1" dirty="0" smtClean="0"/>
          </a:p>
        </p:txBody>
      </p:sp>
    </p:spTree>
    <p:extLst>
      <p:ext uri="{BB962C8B-B14F-4D97-AF65-F5344CB8AC3E}">
        <p14:creationId xmlns:p14="http://schemas.microsoft.com/office/powerpoint/2010/main" val="39328311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39774" indent="-284528">
              <a:defRPr>
                <a:solidFill>
                  <a:schemeClr val="tx1"/>
                </a:solidFill>
                <a:latin typeface="Arial" panose="020B0604020202020204" pitchFamily="34" charset="0"/>
              </a:defRPr>
            </a:lvl2pPr>
            <a:lvl3pPr marL="1138114" indent="-227623">
              <a:defRPr>
                <a:solidFill>
                  <a:schemeClr val="tx1"/>
                </a:solidFill>
                <a:latin typeface="Arial" panose="020B0604020202020204" pitchFamily="34" charset="0"/>
              </a:defRPr>
            </a:lvl3pPr>
            <a:lvl4pPr marL="1593359" indent="-227623">
              <a:defRPr>
                <a:solidFill>
                  <a:schemeClr val="tx1"/>
                </a:solidFill>
                <a:latin typeface="Arial" panose="020B0604020202020204" pitchFamily="34" charset="0"/>
              </a:defRPr>
            </a:lvl4pPr>
            <a:lvl5pPr marL="2048605" indent="-227623">
              <a:defRPr>
                <a:solidFill>
                  <a:schemeClr val="tx1"/>
                </a:solidFill>
                <a:latin typeface="Arial" panose="020B0604020202020204" pitchFamily="34" charset="0"/>
              </a:defRPr>
            </a:lvl5pPr>
            <a:lvl6pPr marL="2503850" indent="-227623" eaLnBrk="0" fontAlgn="base" hangingPunct="0">
              <a:spcBef>
                <a:spcPct val="0"/>
              </a:spcBef>
              <a:spcAft>
                <a:spcPct val="0"/>
              </a:spcAft>
              <a:defRPr>
                <a:solidFill>
                  <a:schemeClr val="tx1"/>
                </a:solidFill>
                <a:latin typeface="Arial" panose="020B0604020202020204" pitchFamily="34" charset="0"/>
              </a:defRPr>
            </a:lvl6pPr>
            <a:lvl7pPr marL="2959096" indent="-227623" eaLnBrk="0" fontAlgn="base" hangingPunct="0">
              <a:spcBef>
                <a:spcPct val="0"/>
              </a:spcBef>
              <a:spcAft>
                <a:spcPct val="0"/>
              </a:spcAft>
              <a:defRPr>
                <a:solidFill>
                  <a:schemeClr val="tx1"/>
                </a:solidFill>
                <a:latin typeface="Arial" panose="020B0604020202020204" pitchFamily="34" charset="0"/>
              </a:defRPr>
            </a:lvl7pPr>
            <a:lvl8pPr marL="3414342" indent="-227623" eaLnBrk="0" fontAlgn="base" hangingPunct="0">
              <a:spcBef>
                <a:spcPct val="0"/>
              </a:spcBef>
              <a:spcAft>
                <a:spcPct val="0"/>
              </a:spcAft>
              <a:defRPr>
                <a:solidFill>
                  <a:schemeClr val="tx1"/>
                </a:solidFill>
                <a:latin typeface="Arial" panose="020B0604020202020204" pitchFamily="34" charset="0"/>
              </a:defRPr>
            </a:lvl8pPr>
            <a:lvl9pPr marL="3869587" indent="-227623" eaLnBrk="0" fontAlgn="base" hangingPunct="0">
              <a:spcBef>
                <a:spcPct val="0"/>
              </a:spcBef>
              <a:spcAft>
                <a:spcPct val="0"/>
              </a:spcAft>
              <a:defRPr>
                <a:solidFill>
                  <a:schemeClr val="tx1"/>
                </a:solidFill>
                <a:latin typeface="Arial" panose="020B0604020202020204" pitchFamily="34" charset="0"/>
              </a:defRPr>
            </a:lvl9pPr>
          </a:lstStyle>
          <a:p>
            <a:fld id="{1CBC5E3D-7AA1-4551-B7EB-E7DF10F925B9}" type="slidenum">
              <a:rPr lang="en-US" altLang="en-US"/>
              <a:pPr/>
              <a:t>47</a:t>
            </a:fld>
            <a:endParaRPr lang="en-US" alt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lnSpc>
                <a:spcPct val="90000"/>
              </a:lnSpc>
            </a:pPr>
            <a:r>
              <a:rPr lang="en-US" altLang="en-US" b="1" dirty="0" smtClean="0"/>
              <a:t>TO SAY:</a:t>
            </a:r>
          </a:p>
          <a:p>
            <a:pPr eaLnBrk="1" hangingPunct="1">
              <a:lnSpc>
                <a:spcPct val="90000"/>
              </a:lnSpc>
            </a:pPr>
            <a:r>
              <a:rPr lang="en-US" altLang="en-US" b="0" dirty="0" smtClean="0"/>
              <a:t>What happens if a parent</a:t>
            </a:r>
            <a:r>
              <a:rPr lang="en-US" altLang="en-US" b="0" baseline="0" dirty="0" smtClean="0"/>
              <a:t> doesn’t agree with the evaluation performed by the LEA?  </a:t>
            </a:r>
          </a:p>
          <a:p>
            <a:pPr eaLnBrk="1" hangingPunct="1">
              <a:lnSpc>
                <a:spcPct val="90000"/>
              </a:lnSpc>
            </a:pPr>
            <a:endParaRPr lang="en-US" altLang="en-US" b="0" baseline="0" dirty="0" smtClean="0"/>
          </a:p>
          <a:p>
            <a:r>
              <a:rPr lang="en-US" altLang="en-US" dirty="0" smtClean="0"/>
              <a:t>Parents </a:t>
            </a:r>
            <a:r>
              <a:rPr lang="en-US" altLang="en-US" dirty="0"/>
              <a:t>may request that the school pay for the IEE.  However, the school may ask for a due process hearing to show that its initial evaluation is appropriate</a:t>
            </a:r>
            <a:r>
              <a:rPr lang="en-US" altLang="en-US" dirty="0" smtClean="0"/>
              <a:t>. </a:t>
            </a:r>
            <a:r>
              <a:rPr lang="en-US" sz="1200" b="0" i="0" u="none" strike="noStrike" kern="1200" baseline="0" dirty="0" smtClean="0">
                <a:solidFill>
                  <a:schemeClr val="tx1"/>
                </a:solidFill>
                <a:latin typeface="+mn-lt"/>
                <a:ea typeface="+mn-ea"/>
                <a:cs typeface="+mn-cs"/>
              </a:rPr>
              <a:t>A parent is entitled to only one independent evaluation at public expense each time the </a:t>
            </a:r>
            <a:r>
              <a:rPr lang="en-US" sz="1200" b="0" i="0" u="none" strike="noStrike" kern="1200" baseline="0" dirty="0" smtClean="0">
                <a:solidFill>
                  <a:schemeClr val="tx1"/>
                </a:solidFill>
                <a:latin typeface="+mn-lt"/>
                <a:ea typeface="+mn-ea"/>
                <a:cs typeface="+mn-cs"/>
              </a:rPr>
              <a:t>local education agency </a:t>
            </a:r>
            <a:r>
              <a:rPr lang="en-US" sz="1200" b="0" i="0" u="none" strike="noStrike" kern="1200" baseline="0" dirty="0" smtClean="0">
                <a:solidFill>
                  <a:schemeClr val="tx1"/>
                </a:solidFill>
                <a:latin typeface="+mn-lt"/>
                <a:ea typeface="+mn-ea"/>
                <a:cs typeface="+mn-cs"/>
              </a:rPr>
              <a:t>conducts an evaluation with which the parent disagrees.</a:t>
            </a:r>
            <a:endParaRPr lang="en-US" altLang="en-US" sz="400" dirty="0"/>
          </a:p>
          <a:p>
            <a:pPr eaLnBrk="1" hangingPunct="1">
              <a:lnSpc>
                <a:spcPct val="90000"/>
              </a:lnSpc>
            </a:pPr>
            <a:endParaRPr lang="en-US" altLang="en-US" sz="400" dirty="0"/>
          </a:p>
          <a:p>
            <a:pPr eaLnBrk="1" hangingPunct="1">
              <a:lnSpc>
                <a:spcPct val="90000"/>
              </a:lnSpc>
            </a:pPr>
            <a:r>
              <a:rPr lang="en-US" altLang="en-US" sz="400" dirty="0" smtClean="0"/>
              <a:t>If</a:t>
            </a:r>
            <a:r>
              <a:rPr lang="en-US" altLang="en-US" sz="400" baseline="0" dirty="0" smtClean="0"/>
              <a:t> an IEE is conducted and shared with the LEA, the LEA is required to </a:t>
            </a:r>
            <a:r>
              <a:rPr lang="en-US" altLang="en-US" sz="400" b="1" u="sng" baseline="0" dirty="0" smtClean="0"/>
              <a:t>consider the results</a:t>
            </a:r>
            <a:r>
              <a:rPr lang="en-US" altLang="en-US" sz="400" baseline="0" dirty="0" smtClean="0"/>
              <a:t>.</a:t>
            </a:r>
            <a:endParaRPr lang="en-US" altLang="en-US" dirty="0"/>
          </a:p>
        </p:txBody>
      </p:sp>
    </p:spTree>
    <p:extLst>
      <p:ext uri="{BB962C8B-B14F-4D97-AF65-F5344CB8AC3E}">
        <p14:creationId xmlns:p14="http://schemas.microsoft.com/office/powerpoint/2010/main" val="21489268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a:t>
            </a:r>
            <a:r>
              <a:rPr lang="en-US" b="0" dirty="0" smtClean="0"/>
              <a:t>  Going</a:t>
            </a:r>
            <a:r>
              <a:rPr lang="en-US" b="0" baseline="0" dirty="0" smtClean="0"/>
              <a:t> back to our case study of Jennifer, please read the evaluation and eligibility sections.  </a:t>
            </a:r>
          </a:p>
          <a:p>
            <a:endParaRPr lang="en-US" b="0" baseline="0" dirty="0" smtClean="0"/>
          </a:p>
          <a:p>
            <a:r>
              <a:rPr lang="en-US" b="1" baseline="0" dirty="0" smtClean="0"/>
              <a:t>TO DO:</a:t>
            </a:r>
            <a:r>
              <a:rPr lang="en-US" b="0" baseline="0" dirty="0" smtClean="0"/>
              <a:t>  Allow 5-10 minutes for reading.  Once reading is complete, discuss the questions on the slide as a group.</a:t>
            </a:r>
          </a:p>
          <a:p>
            <a:endParaRPr lang="en-US" b="0" baseline="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Which disability categories require observations as part of the eligibility criteria?</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Autism, Emotional Disturbance, and Specific Learning Disability</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Using Regulation III-Identification and Evaluation in the Missouri State Plan for Special Education, review the eligibility criteria and note the similarities and differences across the sixteen (16) disability categories.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Similarities:  All categories require the</a:t>
            </a:r>
            <a:r>
              <a:rPr lang="en-US" baseline="0" dirty="0" smtClean="0"/>
              <a:t> disability to have an adverse impact on the student’s educational performance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Differences:  Some require student observation; some require IQ measures to be used; some require discrepancy between IQ measure and the academic achievement; some require adaptive behavior measurement; some have no specific numeric measurement requirements and rely on informant measures</a:t>
            </a:r>
            <a:endParaRPr lang="en-US"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Using the eligibility criteria for Specific Learning Disability in the Standards and Indicators Manual at your table, review 1400.20 (discrepancy) to determine what criteria Jennifer had to meet to be eligible for special education under the disability category of Specific Learning Disability.</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Jennifer’s FSIQ was 104.  Jennifer’s written expression achievement</a:t>
            </a:r>
            <a:r>
              <a:rPr lang="en-US" baseline="0" dirty="0" smtClean="0"/>
              <a:t> level was 76 and reading comprehension was 81.  In order to be eligible under the discrepancy model, Jennifer would need to score at or below a criterion level of 82.</a:t>
            </a:r>
            <a:endParaRPr lang="en-US"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smtClean="0"/>
          </a:p>
          <a:p>
            <a:pPr marL="171450" indent="-171450">
              <a:buFont typeface="Arial" panose="020B0604020202020204" pitchFamily="34" charset="0"/>
              <a:buChar char="•"/>
            </a:pPr>
            <a:endParaRPr lang="en-US" b="0" baseline="0" dirty="0" smtClean="0"/>
          </a:p>
          <a:p>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48</a:t>
            </a:fld>
            <a:endParaRPr lang="en-US"/>
          </a:p>
        </p:txBody>
      </p:sp>
    </p:spTree>
    <p:extLst>
      <p:ext uri="{BB962C8B-B14F-4D97-AF65-F5344CB8AC3E}">
        <p14:creationId xmlns:p14="http://schemas.microsoft.com/office/powerpoint/2010/main" val="10748595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91">
              <a:defRPr/>
            </a:pPr>
            <a:r>
              <a:rPr lang="en-US" b="1" dirty="0" smtClean="0"/>
              <a:t>TO SAY:</a:t>
            </a:r>
          </a:p>
          <a:p>
            <a:r>
              <a:rPr lang="en-US" dirty="0" smtClean="0"/>
              <a:t>Take</a:t>
            </a:r>
            <a:r>
              <a:rPr lang="en-US" baseline="0" dirty="0" smtClean="0"/>
              <a:t> a few minutes (2) to record key points about eligibility in the special education process.</a:t>
            </a:r>
          </a:p>
          <a:p>
            <a:endParaRPr lang="en-US" b="1" baseline="0" dirty="0" smtClean="0"/>
          </a:p>
          <a:p>
            <a:r>
              <a:rPr lang="en-US" b="1" baseline="0" dirty="0" smtClean="0"/>
              <a:t>TO DO:</a:t>
            </a:r>
          </a:p>
          <a:p>
            <a:r>
              <a:rPr lang="en-US" baseline="0" dirty="0" smtClean="0"/>
              <a:t>After a few minutes (2) of recording have participants share their key points with one another.</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931311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TO DO</a:t>
            </a:r>
            <a:r>
              <a:rPr lang="en-US" baseline="0" dirty="0" smtClean="0"/>
              <a:t>: </a:t>
            </a:r>
            <a:r>
              <a:rPr lang="en-US" i="1" dirty="0" smtClean="0"/>
              <a:t>Welcome</a:t>
            </a:r>
            <a:r>
              <a:rPr lang="en-US" i="1" baseline="0" dirty="0" smtClean="0"/>
              <a:t> participants, introduce trainers and ask each participant to tell their name and position.  If there are a large number of participants or there is not much time, a “That’s Me” activity may be done instead of having</a:t>
            </a:r>
            <a:r>
              <a:rPr lang="en-US" i="1" dirty="0" smtClean="0"/>
              <a:t> each person introduce him/herself</a:t>
            </a:r>
            <a:r>
              <a:rPr lang="en-US" i="1" baseline="0" dirty="0" smtClean="0"/>
              <a:t>. That’s Me is simply ask the group who is an administrator – if they are – they stand up – that’s me!  Ask for teachers, general and special education – counselors – speech and language therapist – parents... Etc. </a:t>
            </a:r>
          </a:p>
          <a:p>
            <a:endParaRPr lang="en-US" baseline="0" dirty="0" smtClean="0"/>
          </a:p>
          <a:p>
            <a:r>
              <a:rPr lang="en-US" b="1" dirty="0" smtClean="0"/>
              <a:t>TO SAY: (</a:t>
            </a:r>
            <a:r>
              <a:rPr lang="en-US" b="0" i="1" dirty="0" smtClean="0"/>
              <a:t>After the welcome</a:t>
            </a:r>
            <a:r>
              <a:rPr lang="en-US" b="1" dirty="0" smtClean="0"/>
              <a:t>,) </a:t>
            </a:r>
            <a:r>
              <a:rPr lang="en-US" dirty="0" smtClean="0"/>
              <a:t>As we go through today’s training, please keep in mind that we will be speaking in “SPED”.   This means we will be sharing many acronyms</a:t>
            </a:r>
            <a:r>
              <a:rPr lang="en-US" baseline="0" dirty="0" smtClean="0"/>
              <a:t> that are frequently used when referring to the laws and regulations that govern the special education process.  T</a:t>
            </a:r>
            <a:r>
              <a:rPr lang="en-US" dirty="0" smtClean="0"/>
              <a:t>he first time acronyms</a:t>
            </a:r>
            <a:r>
              <a:rPr lang="en-US" baseline="0" dirty="0" smtClean="0"/>
              <a:t> are shared in today’s presentation, what it is representing will </a:t>
            </a:r>
            <a:r>
              <a:rPr lang="en-US" dirty="0" smtClean="0"/>
              <a:t>be spelled out but from there on it will be the acronym.  Some examples of common acronyms includes LEA for Local Education Agency or IEP for Individualized Special Education Program. </a:t>
            </a:r>
          </a:p>
          <a:p>
            <a:endParaRPr lang="en-US" dirty="0" smtClean="0"/>
          </a:p>
          <a:p>
            <a:r>
              <a:rPr lang="en-US" dirty="0" smtClean="0"/>
              <a:t>Also remember that there is a wide‐range of experience in the room ‐ some of the information will be new to you and some information you</a:t>
            </a:r>
            <a:r>
              <a:rPr lang="en-US" baseline="0" dirty="0" smtClean="0"/>
              <a:t> will be very familiar with</a:t>
            </a:r>
            <a:r>
              <a:rPr lang="en-US" dirty="0" smtClean="0"/>
              <a:t>.  Please be patient and flexible as we try to cover all ranges of experience.</a:t>
            </a:r>
            <a:endParaRPr lang="en-US" baseline="0" dirty="0" smtClean="0"/>
          </a:p>
          <a:p>
            <a:endParaRPr lang="en-US" baseline="0" dirty="0" smtClean="0"/>
          </a:p>
          <a:p>
            <a:r>
              <a:rPr lang="en-US" baseline="0" dirty="0" smtClean="0"/>
              <a:t>Throughout today’s training, we will be referencing the Missouri State Plan for Special Education and the Standards and Indicators.  In order to ensure that all participants have an opportunity to use these reference tools, please make sure that all participants have an opportunity to locate the requirements as requested.</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a:t>
            </a:fld>
            <a:endParaRPr lang="en-US"/>
          </a:p>
        </p:txBody>
      </p:sp>
    </p:spTree>
    <p:extLst>
      <p:ext uri="{BB962C8B-B14F-4D97-AF65-F5344CB8AC3E}">
        <p14:creationId xmlns:p14="http://schemas.microsoft.com/office/powerpoint/2010/main" val="9061138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91">
              <a:defRPr/>
            </a:pPr>
            <a:r>
              <a:rPr lang="en-US" b="1" dirty="0" smtClean="0"/>
              <a:t>TO SAY:</a:t>
            </a:r>
          </a:p>
          <a:p>
            <a:pPr defTabSz="910491">
              <a:defRPr/>
            </a:pPr>
            <a:r>
              <a:rPr lang="en-US" b="0" dirty="0" smtClean="0"/>
              <a:t>The</a:t>
            </a:r>
            <a:r>
              <a:rPr lang="en-US" b="0" baseline="0" dirty="0" smtClean="0"/>
              <a:t> n</a:t>
            </a:r>
            <a:r>
              <a:rPr lang="en-US" b="0" dirty="0" smtClean="0"/>
              <a:t>ext step in our cycle is writing the IEP.</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50</a:t>
            </a:fld>
            <a:endParaRPr lang="en-US"/>
          </a:p>
        </p:txBody>
      </p:sp>
    </p:spTree>
    <p:extLst>
      <p:ext uri="{BB962C8B-B14F-4D97-AF65-F5344CB8AC3E}">
        <p14:creationId xmlns:p14="http://schemas.microsoft.com/office/powerpoint/2010/main" val="16912609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39774" indent="-284528">
              <a:defRPr>
                <a:solidFill>
                  <a:schemeClr val="tx1"/>
                </a:solidFill>
                <a:latin typeface="Arial" panose="020B0604020202020204" pitchFamily="34" charset="0"/>
              </a:defRPr>
            </a:lvl2pPr>
            <a:lvl3pPr marL="1138114" indent="-227623">
              <a:defRPr>
                <a:solidFill>
                  <a:schemeClr val="tx1"/>
                </a:solidFill>
                <a:latin typeface="Arial" panose="020B0604020202020204" pitchFamily="34" charset="0"/>
              </a:defRPr>
            </a:lvl3pPr>
            <a:lvl4pPr marL="1593359" indent="-227623">
              <a:defRPr>
                <a:solidFill>
                  <a:schemeClr val="tx1"/>
                </a:solidFill>
                <a:latin typeface="Arial" panose="020B0604020202020204" pitchFamily="34" charset="0"/>
              </a:defRPr>
            </a:lvl4pPr>
            <a:lvl5pPr marL="2048605" indent="-227623">
              <a:defRPr>
                <a:solidFill>
                  <a:schemeClr val="tx1"/>
                </a:solidFill>
                <a:latin typeface="Arial" panose="020B0604020202020204" pitchFamily="34" charset="0"/>
              </a:defRPr>
            </a:lvl5pPr>
            <a:lvl6pPr marL="2503850" indent="-227623" eaLnBrk="0" fontAlgn="base" hangingPunct="0">
              <a:spcBef>
                <a:spcPct val="0"/>
              </a:spcBef>
              <a:spcAft>
                <a:spcPct val="0"/>
              </a:spcAft>
              <a:defRPr>
                <a:solidFill>
                  <a:schemeClr val="tx1"/>
                </a:solidFill>
                <a:latin typeface="Arial" panose="020B0604020202020204" pitchFamily="34" charset="0"/>
              </a:defRPr>
            </a:lvl6pPr>
            <a:lvl7pPr marL="2959096" indent="-227623" eaLnBrk="0" fontAlgn="base" hangingPunct="0">
              <a:spcBef>
                <a:spcPct val="0"/>
              </a:spcBef>
              <a:spcAft>
                <a:spcPct val="0"/>
              </a:spcAft>
              <a:defRPr>
                <a:solidFill>
                  <a:schemeClr val="tx1"/>
                </a:solidFill>
                <a:latin typeface="Arial" panose="020B0604020202020204" pitchFamily="34" charset="0"/>
              </a:defRPr>
            </a:lvl7pPr>
            <a:lvl8pPr marL="3414342" indent="-227623" eaLnBrk="0" fontAlgn="base" hangingPunct="0">
              <a:spcBef>
                <a:spcPct val="0"/>
              </a:spcBef>
              <a:spcAft>
                <a:spcPct val="0"/>
              </a:spcAft>
              <a:defRPr>
                <a:solidFill>
                  <a:schemeClr val="tx1"/>
                </a:solidFill>
                <a:latin typeface="Arial" panose="020B0604020202020204" pitchFamily="34" charset="0"/>
              </a:defRPr>
            </a:lvl8pPr>
            <a:lvl9pPr marL="3869587" indent="-227623" eaLnBrk="0" fontAlgn="base" hangingPunct="0">
              <a:spcBef>
                <a:spcPct val="0"/>
              </a:spcBef>
              <a:spcAft>
                <a:spcPct val="0"/>
              </a:spcAft>
              <a:defRPr>
                <a:solidFill>
                  <a:schemeClr val="tx1"/>
                </a:solidFill>
                <a:latin typeface="Arial" panose="020B0604020202020204" pitchFamily="34" charset="0"/>
              </a:defRPr>
            </a:lvl9pPr>
          </a:lstStyle>
          <a:p>
            <a:fld id="{9A642540-85EC-42C0-9723-02C0F663967D}" type="slidenum">
              <a:rPr lang="en-US" altLang="en-US"/>
              <a:pPr/>
              <a:t>51</a:t>
            </a:fld>
            <a:endParaRPr lang="en-US"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defTabSz="910491" eaLnBrk="1" hangingPunct="1">
              <a:defRPr/>
            </a:pPr>
            <a:r>
              <a:rPr lang="en-US" b="1" dirty="0" smtClean="0"/>
              <a:t>TO SAY:</a:t>
            </a:r>
          </a:p>
          <a:p>
            <a:pPr defTabSz="910491" eaLnBrk="1" hangingPunct="1">
              <a:defRPr/>
            </a:pPr>
            <a:r>
              <a:rPr lang="en-US" b="1" dirty="0" smtClean="0"/>
              <a:t> </a:t>
            </a:r>
            <a:r>
              <a:rPr lang="en-US" b="0" dirty="0" smtClean="0"/>
              <a:t>T</a:t>
            </a:r>
            <a:r>
              <a:rPr lang="en-US" dirty="0" smtClean="0">
                <a:effectLst/>
              </a:rPr>
              <a:t>he Individual Education Program (IEP)</a:t>
            </a:r>
            <a:r>
              <a:rPr lang="en-US" baseline="0" dirty="0" smtClean="0">
                <a:effectLst/>
              </a:rPr>
              <a:t> is </a:t>
            </a:r>
            <a:r>
              <a:rPr lang="en-US" dirty="0" smtClean="0">
                <a:effectLst/>
              </a:rPr>
              <a:t>the heart and soul of the Individuals with Disabilities Education Act (IDEA).</a:t>
            </a:r>
            <a:r>
              <a:rPr lang="en-US" baseline="0" dirty="0" smtClean="0">
                <a:effectLst/>
              </a:rPr>
              <a:t> </a:t>
            </a:r>
            <a:r>
              <a:rPr lang="en-US" dirty="0" smtClean="0">
                <a:effectLst/>
              </a:rPr>
              <a:t>The single most important principle of the IEP process is it</a:t>
            </a:r>
            <a:r>
              <a:rPr lang="en-US" baseline="0" dirty="0" smtClean="0">
                <a:effectLst/>
              </a:rPr>
              <a:t> </a:t>
            </a:r>
            <a:r>
              <a:rPr lang="en-US" dirty="0" smtClean="0">
                <a:effectLst/>
              </a:rPr>
              <a:t>must appropriately address all the student's unique needs.</a:t>
            </a:r>
          </a:p>
          <a:p>
            <a:pPr defTabSz="910491" eaLnBrk="1" hangingPunct="1">
              <a:defRPr/>
            </a:pPr>
            <a:endParaRPr lang="en-US" dirty="0" smtClean="0">
              <a:effectLst/>
            </a:endParaRPr>
          </a:p>
          <a:p>
            <a:pPr defTabSz="910491" eaLnBrk="1" hangingPunct="1">
              <a:defRPr/>
            </a:pPr>
            <a:endParaRPr lang="en-US" b="1" dirty="0" smtClean="0"/>
          </a:p>
          <a:p>
            <a:pPr eaLnBrk="1" hangingPunct="1"/>
            <a:endParaRPr lang="en-US" altLang="en-US" dirty="0" smtClean="0"/>
          </a:p>
        </p:txBody>
      </p:sp>
    </p:spTree>
    <p:extLst>
      <p:ext uri="{BB962C8B-B14F-4D97-AF65-F5344CB8AC3E}">
        <p14:creationId xmlns:p14="http://schemas.microsoft.com/office/powerpoint/2010/main" val="3253248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TO SAY:</a:t>
            </a:r>
          </a:p>
          <a:p>
            <a:pPr eaLnBrk="1" hangingPunct="1">
              <a:spcBef>
                <a:spcPct val="0"/>
              </a:spcBef>
            </a:pPr>
            <a:endParaRPr lang="en-US" altLang="en-US" b="1" dirty="0" smtClean="0"/>
          </a:p>
          <a:p>
            <a:pPr eaLnBrk="1" hangingPunct="1"/>
            <a:r>
              <a:rPr lang="en-US" altLang="en-US" dirty="0" smtClean="0"/>
              <a:t>The IEP includes provisions for </a:t>
            </a:r>
            <a:r>
              <a:rPr lang="en-US" altLang="en-US" baseline="0" dirty="0" smtClean="0"/>
              <a:t>establishing the student’s current functioning level, </a:t>
            </a:r>
            <a:r>
              <a:rPr lang="en-US" altLang="en-US" dirty="0" smtClean="0"/>
              <a:t>setting annual goals</a:t>
            </a:r>
            <a:r>
              <a:rPr lang="en-US" altLang="en-US" baseline="0" dirty="0" smtClean="0"/>
              <a:t>, </a:t>
            </a:r>
            <a:r>
              <a:rPr lang="en-US" altLang="en-US" dirty="0" smtClean="0"/>
              <a:t>evaluating progress, and determining the appropriate services</a:t>
            </a:r>
            <a:r>
              <a:rPr lang="en-US" altLang="en-US" baseline="0" dirty="0" smtClean="0"/>
              <a:t> and placement </a:t>
            </a:r>
            <a:r>
              <a:rPr lang="en-US" altLang="en-US" dirty="0" smtClean="0"/>
              <a:t>needed </a:t>
            </a:r>
            <a:r>
              <a:rPr lang="en-US" altLang="en-US" baseline="0" dirty="0" smtClean="0"/>
              <a:t>to ensure </a:t>
            </a:r>
            <a:r>
              <a:rPr lang="en-US" altLang="en-US" dirty="0" smtClean="0"/>
              <a:t>a free and appropriate public education for the student with the disability.</a:t>
            </a:r>
            <a:r>
              <a:rPr lang="en-US" altLang="en-US" baseline="0" dirty="0" smtClean="0"/>
              <a:t>  Determine the sections of the IEP where you would find information that addresses the questions in the slide.  </a:t>
            </a:r>
          </a:p>
          <a:p>
            <a:pPr eaLnBrk="1" hangingPunct="1"/>
            <a:endParaRPr lang="en-US" altLang="en-US" dirty="0" smtClean="0"/>
          </a:p>
          <a:p>
            <a:pPr eaLnBrk="1" hangingPunct="1"/>
            <a:r>
              <a:rPr lang="en-US" altLang="en-US" dirty="0" smtClean="0"/>
              <a:t>Please take a moment to</a:t>
            </a:r>
            <a:r>
              <a:rPr lang="en-US" altLang="en-US" baseline="0" dirty="0" smtClean="0"/>
              <a:t> flip to the sample IEP form in the notebook on your table.  Which section of the IEP answers the following questions:</a:t>
            </a:r>
          </a:p>
          <a:p>
            <a:pPr marL="171450" indent="-171450" eaLnBrk="1" hangingPunct="1">
              <a:buFont typeface="Arial" panose="020B0604020202020204" pitchFamily="34" charset="0"/>
              <a:buChar char="•"/>
            </a:pPr>
            <a:r>
              <a:rPr lang="en-US" altLang="en-US" baseline="0" dirty="0" smtClean="0"/>
              <a:t>Where is the student now?  </a:t>
            </a:r>
            <a:r>
              <a:rPr lang="en-US" altLang="en-US" i="1" baseline="0" dirty="0" smtClean="0"/>
              <a:t>(Click for PLAAFP to fly in)</a:t>
            </a:r>
          </a:p>
          <a:p>
            <a:pPr marL="171450" indent="-171450" eaLnBrk="1" hangingPunct="1">
              <a:buFont typeface="Arial" panose="020B0604020202020204" pitchFamily="34" charset="0"/>
              <a:buChar char="•"/>
            </a:pPr>
            <a:r>
              <a:rPr lang="en-US" altLang="en-US" baseline="0" dirty="0" smtClean="0"/>
              <a:t>Where is the student going? </a:t>
            </a:r>
            <a:r>
              <a:rPr lang="en-US" altLang="en-US" i="1" baseline="0" dirty="0" smtClean="0"/>
              <a:t>(Click for Measureable Goals and Objectives to fly in)</a:t>
            </a:r>
          </a:p>
          <a:p>
            <a:pPr marL="171450" indent="-171450" eaLnBrk="1" hangingPunct="1">
              <a:buFont typeface="Arial" panose="020B0604020202020204" pitchFamily="34" charset="0"/>
              <a:buChar char="•"/>
            </a:pPr>
            <a:r>
              <a:rPr lang="en-US" altLang="en-US" baseline="0" dirty="0" smtClean="0"/>
              <a:t>How will the student get there? </a:t>
            </a:r>
            <a:r>
              <a:rPr lang="en-US" altLang="en-US" i="1" baseline="0" dirty="0" smtClean="0"/>
              <a:t>(Click for Services and Instruction to fly in)</a:t>
            </a:r>
          </a:p>
          <a:p>
            <a:pPr marL="171450" indent="-171450" eaLnBrk="1" hangingPunct="1">
              <a:buFont typeface="Arial" panose="020B0604020202020204" pitchFamily="34" charset="0"/>
              <a:buChar char="•"/>
            </a:pPr>
            <a:r>
              <a:rPr lang="en-US" altLang="en-US" baseline="0" dirty="0" smtClean="0"/>
              <a:t>What evidence will demonstrate success? </a:t>
            </a:r>
            <a:r>
              <a:rPr lang="en-US" altLang="en-US" i="1" baseline="0" dirty="0" smtClean="0"/>
              <a:t>(Click for Data collection of progress toward the goals to fly in)</a:t>
            </a:r>
          </a:p>
          <a:p>
            <a:pPr marL="171450" indent="-171450" eaLnBrk="1" hangingPunct="1">
              <a:buFont typeface="Arial" panose="020B0604020202020204" pitchFamily="34" charset="0"/>
              <a:buChar char="•"/>
            </a:pPr>
            <a:r>
              <a:rPr lang="en-US" altLang="en-US" baseline="0" dirty="0" smtClean="0"/>
              <a:t>How and when will progress be reported? </a:t>
            </a:r>
            <a:r>
              <a:rPr lang="en-US" altLang="en-US" i="1" baseline="0" dirty="0" smtClean="0"/>
              <a:t>(Click for Progress Reports to fly in)</a:t>
            </a:r>
            <a:endParaRPr lang="en-US" altLang="en-US" i="1" dirty="0" smtClean="0"/>
          </a:p>
          <a:p>
            <a:pPr eaLnBrk="1" hangingPunct="1"/>
            <a:endParaRPr lang="en-US" altLang="en-US" dirty="0" smtClean="0"/>
          </a:p>
        </p:txBody>
      </p:sp>
      <p:sp>
        <p:nvSpPr>
          <p:cNvPr id="56324" name="Slide Number Placeholder 3"/>
          <p:cNvSpPr txBox="1">
            <a:spLocks noGrp="1"/>
          </p:cNvSpPr>
          <p:nvPr/>
        </p:nvSpPr>
        <p:spPr bwMode="auto">
          <a:xfrm>
            <a:off x="3994616" y="8841739"/>
            <a:ext cx="3057053" cy="46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9" tIns="46390" rIns="92779" bIns="46390" anchor="b"/>
          <a:lstStyle>
            <a:lvl1pPr>
              <a:spcBef>
                <a:spcPct val="30000"/>
              </a:spcBef>
              <a:defRPr sz="1200">
                <a:solidFill>
                  <a:schemeClr val="tx1"/>
                </a:solidFill>
                <a:latin typeface="Calibri" pitchFamily="34" charset="0"/>
                <a:ea typeface="MS PGothic" pitchFamily="34" charset="-128"/>
              </a:defRPr>
            </a:lvl1pPr>
            <a:lvl2pPr marL="742950" indent="-285750">
              <a:spcBef>
                <a:spcPct val="30000"/>
              </a:spcBef>
              <a:defRPr sz="1200">
                <a:solidFill>
                  <a:schemeClr val="tx1"/>
                </a:solidFill>
                <a:latin typeface="Calibri" pitchFamily="34" charset="0"/>
                <a:ea typeface="MS PGothic" pitchFamily="34" charset="-128"/>
              </a:defRPr>
            </a:lvl2pPr>
            <a:lvl3pPr marL="1143000" indent="-228600">
              <a:spcBef>
                <a:spcPct val="30000"/>
              </a:spcBef>
              <a:defRPr sz="1200">
                <a:solidFill>
                  <a:schemeClr val="tx1"/>
                </a:solidFill>
                <a:latin typeface="Calibri" pitchFamily="34" charset="0"/>
                <a:ea typeface="MS PGothic" pitchFamily="34" charset="-128"/>
              </a:defRPr>
            </a:lvl3pPr>
            <a:lvl4pPr marL="1600200" indent="-228600">
              <a:spcBef>
                <a:spcPct val="30000"/>
              </a:spcBef>
              <a:defRPr sz="1200">
                <a:solidFill>
                  <a:schemeClr val="tx1"/>
                </a:solidFill>
                <a:latin typeface="Calibri" pitchFamily="34" charset="0"/>
                <a:ea typeface="MS PGothic" pitchFamily="34" charset="-128"/>
              </a:defRPr>
            </a:lvl4pPr>
            <a:lvl5pPr marL="2057400" indent="-22860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pPr>
            <a:fld id="{F8BBAA49-CBF8-408C-8B32-AFEA2BBEA65F}" type="slidenum">
              <a:rPr lang="en-US" altLang="en-US"/>
              <a:pPr algn="r" eaLnBrk="1" hangingPunct="1">
                <a:spcBef>
                  <a:spcPct val="0"/>
                </a:spcBef>
              </a:pPr>
              <a:t>52</a:t>
            </a:fld>
            <a:endParaRPr lang="en-US" altLang="en-US"/>
          </a:p>
        </p:txBody>
      </p:sp>
      <p:sp>
        <p:nvSpPr>
          <p:cNvPr id="5" name="Header Placeholder 4"/>
          <p:cNvSpPr>
            <a:spLocks noGrp="1"/>
          </p:cNvSpPr>
          <p:nvPr>
            <p:ph type="hdr" sz="quarter"/>
          </p:nvPr>
        </p:nvSpPr>
        <p:spPr/>
        <p:txBody>
          <a:bodyPr/>
          <a:lstStyle/>
          <a:p>
            <a:pPr>
              <a:defRPr/>
            </a:pPr>
            <a:r>
              <a:rPr lang="en-US"/>
              <a:t>DREDF/FCSN "Understanding the Special Education Process"</a:t>
            </a:r>
          </a:p>
        </p:txBody>
      </p:sp>
      <p:sp>
        <p:nvSpPr>
          <p:cNvPr id="56326" name="Date Placeholder 5"/>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739774" indent="-284528">
              <a:spcBef>
                <a:spcPct val="30000"/>
              </a:spcBef>
              <a:defRPr sz="1200">
                <a:solidFill>
                  <a:schemeClr val="tx1"/>
                </a:solidFill>
                <a:latin typeface="Calibri" pitchFamily="34" charset="0"/>
                <a:ea typeface="MS PGothic" pitchFamily="34" charset="-128"/>
              </a:defRPr>
            </a:lvl2pPr>
            <a:lvl3pPr marL="1138114" indent="-227623">
              <a:spcBef>
                <a:spcPct val="30000"/>
              </a:spcBef>
              <a:defRPr sz="1200">
                <a:solidFill>
                  <a:schemeClr val="tx1"/>
                </a:solidFill>
                <a:latin typeface="Calibri" pitchFamily="34" charset="0"/>
                <a:ea typeface="MS PGothic" pitchFamily="34" charset="-128"/>
              </a:defRPr>
            </a:lvl3pPr>
            <a:lvl4pPr marL="1593359" indent="-227623">
              <a:spcBef>
                <a:spcPct val="30000"/>
              </a:spcBef>
              <a:defRPr sz="1200">
                <a:solidFill>
                  <a:schemeClr val="tx1"/>
                </a:solidFill>
                <a:latin typeface="Calibri" pitchFamily="34" charset="0"/>
                <a:ea typeface="MS PGothic" pitchFamily="34" charset="-128"/>
              </a:defRPr>
            </a:lvl4pPr>
            <a:lvl5pPr marL="2048605" indent="-227623">
              <a:spcBef>
                <a:spcPct val="30000"/>
              </a:spcBef>
              <a:defRPr sz="1200">
                <a:solidFill>
                  <a:schemeClr val="tx1"/>
                </a:solidFill>
                <a:latin typeface="Calibri" pitchFamily="34" charset="0"/>
                <a:ea typeface="MS PGothic" pitchFamily="34" charset="-128"/>
              </a:defRPr>
            </a:lvl5pPr>
            <a:lvl6pPr marL="2503850" indent="-22762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59096" indent="-22762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14342" indent="-22762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69587" indent="-22762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r>
              <a:rPr lang="en-US" altLang="en-US" smtClean="0"/>
              <a:t>2/13/10</a:t>
            </a:r>
          </a:p>
        </p:txBody>
      </p:sp>
    </p:spTree>
    <p:extLst>
      <p:ext uri="{BB962C8B-B14F-4D97-AF65-F5344CB8AC3E}">
        <p14:creationId xmlns:p14="http://schemas.microsoft.com/office/powerpoint/2010/main" val="8048892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91">
              <a:defRPr/>
            </a:pPr>
            <a:r>
              <a:rPr lang="en-US" altLang="en-US" b="1" dirty="0" smtClean="0"/>
              <a:t>TO SAY:</a:t>
            </a:r>
          </a:p>
          <a:p>
            <a:pPr marL="0" indent="0" defTabSz="910491">
              <a:buFont typeface="Arial" panose="020B0604020202020204" pitchFamily="34" charset="0"/>
              <a:buNone/>
              <a:defRPr/>
            </a:pPr>
            <a:r>
              <a:rPr lang="en-US" altLang="en-US" b="0" baseline="0" dirty="0" smtClean="0"/>
              <a:t>Parent or legal guardian must be invited to the IEP meeting.  However, if the parent is unable to attend after two attempts by the LEA to invite them to come, the IEP team may proceed with the meeting.</a:t>
            </a:r>
          </a:p>
          <a:p>
            <a:pPr marL="0" indent="0" defTabSz="910491">
              <a:buFont typeface="Arial" panose="020B0604020202020204" pitchFamily="34" charset="0"/>
              <a:buNone/>
              <a:defRPr/>
            </a:pPr>
            <a:endParaRPr lang="en-US" altLang="en-US" b="0" baseline="0" dirty="0" smtClean="0"/>
          </a:p>
          <a:p>
            <a:pPr defTabSz="910491">
              <a:defRPr/>
            </a:pPr>
            <a:r>
              <a:rPr lang="en-US" altLang="en-US" b="0" dirty="0" smtClean="0"/>
              <a:t>In</a:t>
            </a:r>
            <a:r>
              <a:rPr lang="en-US" altLang="en-US" b="0" baseline="0" dirty="0" smtClean="0"/>
              <a:t> order for a member of the IEP team to be excused, in whole or in part, documentation must be present that both parent and LEA agree in writing to the excusal.</a:t>
            </a:r>
            <a:endParaRPr lang="en-US" altLang="en-US" b="0" dirty="0" smtClean="0"/>
          </a:p>
          <a:p>
            <a:endParaRPr lang="en-US" altLang="en-US" b="1" dirty="0" smtClean="0"/>
          </a:p>
          <a:p>
            <a:r>
              <a:rPr lang="en-US" altLang="en-US" dirty="0" smtClean="0"/>
              <a:t>Indicators</a:t>
            </a:r>
            <a:r>
              <a:rPr lang="en-US" altLang="en-US" baseline="0" dirty="0" smtClean="0"/>
              <a:t> 200.670 through 200.720 give specific information regarding the required participants.</a:t>
            </a:r>
            <a:r>
              <a:rPr lang="en-US" altLang="en-US" dirty="0" smtClean="0"/>
              <a:t>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53</a:t>
            </a:fld>
            <a:endParaRPr lang="en-US"/>
          </a:p>
        </p:txBody>
      </p:sp>
    </p:spTree>
    <p:extLst>
      <p:ext uri="{BB962C8B-B14F-4D97-AF65-F5344CB8AC3E}">
        <p14:creationId xmlns:p14="http://schemas.microsoft.com/office/powerpoint/2010/main" val="25541566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TO SAY:  </a:t>
            </a:r>
            <a:r>
              <a:rPr lang="en-US" altLang="en-US" b="0" dirty="0" smtClean="0"/>
              <a:t>(</a:t>
            </a:r>
            <a:r>
              <a:rPr lang="en-US" altLang="en-US" b="0" i="1" dirty="0" smtClean="0"/>
              <a:t>Read</a:t>
            </a:r>
            <a:r>
              <a:rPr lang="en-US" altLang="en-US" b="0" i="1" baseline="0" dirty="0" smtClean="0"/>
              <a:t> Slide)</a:t>
            </a:r>
            <a:endParaRPr lang="en-US" altLang="en-US" b="1" dirty="0" smtClean="0"/>
          </a:p>
          <a:p>
            <a:endParaRPr lang="en-US" baseline="0" dirty="0" smtClean="0"/>
          </a:p>
          <a:p>
            <a:r>
              <a:rPr lang="en-US" baseline="0" dirty="0" smtClean="0"/>
              <a:t>Indicator 200.740 gives specific information about the present level of academic achievement and functional performance.</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7070066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What to say: </a:t>
            </a:r>
          </a:p>
          <a:p>
            <a:pPr eaLnBrk="1" hangingPunct="1">
              <a:spcBef>
                <a:spcPct val="0"/>
              </a:spcBef>
            </a:pPr>
            <a:r>
              <a:rPr lang="en-US" altLang="en-US" b="0" dirty="0" smtClean="0"/>
              <a:t>IEP goals are</a:t>
            </a:r>
            <a:r>
              <a:rPr lang="en-US" altLang="en-US" b="0" baseline="0" dirty="0" smtClean="0"/>
              <a:t> established to guide the instruction and services for the student with special needs. Goals include benchmarks and address academic and functional skills</a:t>
            </a:r>
            <a:r>
              <a:rPr lang="en-US" altLang="en-US" b="1" baseline="0" dirty="0" smtClean="0"/>
              <a:t>. </a:t>
            </a:r>
          </a:p>
          <a:p>
            <a:pPr eaLnBrk="1" hangingPunct="1">
              <a:spcBef>
                <a:spcPct val="0"/>
              </a:spcBef>
            </a:pPr>
            <a:endParaRPr lang="en-US" altLang="en-US" b="1" baseline="0" dirty="0" smtClean="0"/>
          </a:p>
          <a:p>
            <a:pPr eaLnBrk="1" hangingPunct="1">
              <a:spcBef>
                <a:spcPct val="0"/>
              </a:spcBef>
            </a:pPr>
            <a:r>
              <a:rPr lang="en-US" altLang="en-US" b="0" dirty="0" smtClean="0"/>
              <a:t>Please look at the Special Education</a:t>
            </a:r>
            <a:r>
              <a:rPr lang="en-US" altLang="en-US" b="0" baseline="0" dirty="0" smtClean="0"/>
              <a:t> Compliance Standards and Indicators.  Look at Indicator 200.810.  As you can see, there are very specific instructions related to IEP goals.  Goals must demonstrate consistency with the content of the present level of performance. Goals are written as Specific, Measurable, Attainable, Results-oriented, Time-Bound goals and enable the child to be involved in the general education curriculum, as appropriate.  IEP goals must address the child’s other educational needs resulting from his/her disability and must be present for each special education and related service. For children taking alternate assessments, description of benchmarks or short-term objectives aligned to alternate achievement standards.</a:t>
            </a:r>
            <a:endParaRPr lang="en-US" altLang="en-US" b="0" dirty="0" smtClean="0"/>
          </a:p>
        </p:txBody>
      </p:sp>
      <p:sp>
        <p:nvSpPr>
          <p:cNvPr id="60420" name="Slide Number Placeholder 3"/>
          <p:cNvSpPr txBox="1">
            <a:spLocks noGrp="1"/>
          </p:cNvSpPr>
          <p:nvPr/>
        </p:nvSpPr>
        <p:spPr bwMode="auto">
          <a:xfrm>
            <a:off x="3994616" y="8841739"/>
            <a:ext cx="3057053" cy="46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9" tIns="46390" rIns="92779" bIns="46390" anchor="b"/>
          <a:lstStyle>
            <a:lvl1pPr>
              <a:spcBef>
                <a:spcPct val="30000"/>
              </a:spcBef>
              <a:defRPr sz="1200">
                <a:solidFill>
                  <a:schemeClr val="tx1"/>
                </a:solidFill>
                <a:latin typeface="Calibri" pitchFamily="34" charset="0"/>
                <a:ea typeface="MS PGothic" pitchFamily="34" charset="-128"/>
              </a:defRPr>
            </a:lvl1pPr>
            <a:lvl2pPr marL="742950" indent="-285750">
              <a:spcBef>
                <a:spcPct val="30000"/>
              </a:spcBef>
              <a:defRPr sz="1200">
                <a:solidFill>
                  <a:schemeClr val="tx1"/>
                </a:solidFill>
                <a:latin typeface="Calibri" pitchFamily="34" charset="0"/>
                <a:ea typeface="MS PGothic" pitchFamily="34" charset="-128"/>
              </a:defRPr>
            </a:lvl2pPr>
            <a:lvl3pPr marL="1143000" indent="-228600">
              <a:spcBef>
                <a:spcPct val="30000"/>
              </a:spcBef>
              <a:defRPr sz="1200">
                <a:solidFill>
                  <a:schemeClr val="tx1"/>
                </a:solidFill>
                <a:latin typeface="Calibri" pitchFamily="34" charset="0"/>
                <a:ea typeface="MS PGothic" pitchFamily="34" charset="-128"/>
              </a:defRPr>
            </a:lvl3pPr>
            <a:lvl4pPr marL="1600200" indent="-228600">
              <a:spcBef>
                <a:spcPct val="30000"/>
              </a:spcBef>
              <a:defRPr sz="1200">
                <a:solidFill>
                  <a:schemeClr val="tx1"/>
                </a:solidFill>
                <a:latin typeface="Calibri" pitchFamily="34" charset="0"/>
                <a:ea typeface="MS PGothic" pitchFamily="34" charset="-128"/>
              </a:defRPr>
            </a:lvl4pPr>
            <a:lvl5pPr marL="2057400" indent="-22860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pPr>
            <a:fld id="{9251473B-3756-4578-AD49-0C12D764C7A8}" type="slidenum">
              <a:rPr lang="en-US" altLang="en-US"/>
              <a:pPr algn="r" eaLnBrk="1" hangingPunct="1">
                <a:spcBef>
                  <a:spcPct val="0"/>
                </a:spcBef>
              </a:pPr>
              <a:t>55</a:t>
            </a:fld>
            <a:endParaRPr lang="en-US" altLang="en-US"/>
          </a:p>
        </p:txBody>
      </p:sp>
      <p:sp>
        <p:nvSpPr>
          <p:cNvPr id="5" name="Header Placeholder 4"/>
          <p:cNvSpPr>
            <a:spLocks noGrp="1"/>
          </p:cNvSpPr>
          <p:nvPr>
            <p:ph type="hdr" sz="quarter"/>
          </p:nvPr>
        </p:nvSpPr>
        <p:spPr/>
        <p:txBody>
          <a:bodyPr/>
          <a:lstStyle/>
          <a:p>
            <a:pPr>
              <a:defRPr/>
            </a:pPr>
            <a:r>
              <a:rPr lang="en-US"/>
              <a:t>DREDF/FCSN "Understanding the Special Education Process"</a:t>
            </a:r>
          </a:p>
        </p:txBody>
      </p:sp>
      <p:sp>
        <p:nvSpPr>
          <p:cNvPr id="60422" name="Date Placeholder 5"/>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739774" indent="-284528">
              <a:spcBef>
                <a:spcPct val="30000"/>
              </a:spcBef>
              <a:defRPr sz="1200">
                <a:solidFill>
                  <a:schemeClr val="tx1"/>
                </a:solidFill>
                <a:latin typeface="Calibri" pitchFamily="34" charset="0"/>
                <a:ea typeface="MS PGothic" pitchFamily="34" charset="-128"/>
              </a:defRPr>
            </a:lvl2pPr>
            <a:lvl3pPr marL="1138114" indent="-227623">
              <a:spcBef>
                <a:spcPct val="30000"/>
              </a:spcBef>
              <a:defRPr sz="1200">
                <a:solidFill>
                  <a:schemeClr val="tx1"/>
                </a:solidFill>
                <a:latin typeface="Calibri" pitchFamily="34" charset="0"/>
                <a:ea typeface="MS PGothic" pitchFamily="34" charset="-128"/>
              </a:defRPr>
            </a:lvl3pPr>
            <a:lvl4pPr marL="1593359" indent="-227623">
              <a:spcBef>
                <a:spcPct val="30000"/>
              </a:spcBef>
              <a:defRPr sz="1200">
                <a:solidFill>
                  <a:schemeClr val="tx1"/>
                </a:solidFill>
                <a:latin typeface="Calibri" pitchFamily="34" charset="0"/>
                <a:ea typeface="MS PGothic" pitchFamily="34" charset="-128"/>
              </a:defRPr>
            </a:lvl4pPr>
            <a:lvl5pPr marL="2048605" indent="-227623">
              <a:spcBef>
                <a:spcPct val="30000"/>
              </a:spcBef>
              <a:defRPr sz="1200">
                <a:solidFill>
                  <a:schemeClr val="tx1"/>
                </a:solidFill>
                <a:latin typeface="Calibri" pitchFamily="34" charset="0"/>
                <a:ea typeface="MS PGothic" pitchFamily="34" charset="-128"/>
              </a:defRPr>
            </a:lvl5pPr>
            <a:lvl6pPr marL="2503850" indent="-22762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59096" indent="-22762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14342" indent="-22762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69587" indent="-22762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r>
              <a:rPr lang="en-US" altLang="en-US" smtClean="0"/>
              <a:t>2/13/10</a:t>
            </a:r>
          </a:p>
        </p:txBody>
      </p:sp>
    </p:spTree>
    <p:extLst>
      <p:ext uri="{BB962C8B-B14F-4D97-AF65-F5344CB8AC3E}">
        <p14:creationId xmlns:p14="http://schemas.microsoft.com/office/powerpoint/2010/main" val="24905482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800" b="1" dirty="0"/>
              <a:t>What to say: </a:t>
            </a:r>
          </a:p>
          <a:p>
            <a:pPr eaLnBrk="1" hangingPunct="1">
              <a:spcBef>
                <a:spcPct val="0"/>
              </a:spcBef>
            </a:pPr>
            <a:r>
              <a:rPr lang="en-US" altLang="en-US" sz="1400" dirty="0">
                <a:latin typeface="Arial" pitchFamily="34" charset="0"/>
              </a:rPr>
              <a:t>Goals should be written for the student’s needs prioritized by assessment and PLAAFP.</a:t>
            </a:r>
          </a:p>
          <a:p>
            <a:pPr marL="0" lvl="1" defTabSz="910491" eaLnBrk="1" hangingPunct="1">
              <a:spcBef>
                <a:spcPct val="0"/>
              </a:spcBef>
              <a:defRPr/>
            </a:pPr>
            <a:r>
              <a:rPr lang="en-US" altLang="en-US" sz="1400" dirty="0">
                <a:latin typeface="Arial" pitchFamily="34" charset="0"/>
              </a:rPr>
              <a:t>Goals must be </a:t>
            </a:r>
            <a:r>
              <a:rPr lang="en-US" altLang="ja-JP" sz="1400" dirty="0" smtClean="0">
                <a:latin typeface="Arial" pitchFamily="34" charset="0"/>
              </a:rPr>
              <a:t>clearly</a:t>
            </a:r>
            <a:r>
              <a:rPr lang="en-US" altLang="ja-JP" sz="1400" baseline="0" dirty="0" smtClean="0">
                <a:latin typeface="Arial" pitchFamily="34" charset="0"/>
              </a:rPr>
              <a:t> stated in order for everyone working with the child to know how to deliver the services specified in the IEP.  Goals drive the needed services.  Decisions about services needed to help the student reach the goal(s) of the IEP are determined by the IEP team. </a:t>
            </a:r>
          </a:p>
          <a:p>
            <a:pPr marL="0" lvl="1" defTabSz="910491" eaLnBrk="1" hangingPunct="1">
              <a:spcBef>
                <a:spcPct val="0"/>
              </a:spcBef>
              <a:defRPr/>
            </a:pPr>
            <a:endParaRPr lang="en-US" altLang="ja-JP" sz="1400" baseline="0" dirty="0" smtClean="0">
              <a:latin typeface="Arial" pitchFamily="34" charset="0"/>
            </a:endParaRPr>
          </a:p>
          <a:p>
            <a:pPr marL="0" lvl="1" defTabSz="910491" eaLnBrk="1" hangingPunct="1">
              <a:spcBef>
                <a:spcPct val="0"/>
              </a:spcBef>
              <a:defRPr/>
            </a:pPr>
            <a:r>
              <a:rPr lang="en-US" altLang="ja-JP" sz="1400" baseline="0" dirty="0" smtClean="0">
                <a:latin typeface="Arial" pitchFamily="34" charset="0"/>
              </a:rPr>
              <a:t>Indicator 200.810.b states “The IEP includes goals that are written in terms that are:</a:t>
            </a:r>
          </a:p>
          <a:p>
            <a:pPr marL="285750" lvl="1" indent="-285750" defTabSz="910491" eaLnBrk="1" hangingPunct="1">
              <a:spcBef>
                <a:spcPct val="0"/>
              </a:spcBef>
              <a:buFont typeface="Arial" panose="020B0604020202020204" pitchFamily="34" charset="0"/>
              <a:buChar char="•"/>
              <a:defRPr/>
            </a:pPr>
            <a:r>
              <a:rPr lang="en-US" altLang="ja-JP" sz="1400" baseline="0" dirty="0" smtClean="0">
                <a:latin typeface="Arial" pitchFamily="34" charset="0"/>
              </a:rPr>
              <a:t>Specific to a particular skill or behavior to be achieved.</a:t>
            </a:r>
          </a:p>
          <a:p>
            <a:pPr marL="285750" lvl="1" indent="-285750" defTabSz="910491" eaLnBrk="1" hangingPunct="1">
              <a:spcBef>
                <a:spcPct val="0"/>
              </a:spcBef>
              <a:buFont typeface="Arial" panose="020B0604020202020204" pitchFamily="34" charset="0"/>
              <a:buChar char="•"/>
              <a:defRPr/>
            </a:pPr>
            <a:r>
              <a:rPr lang="en-US" altLang="ja-JP" sz="1400" baseline="0" dirty="0" smtClean="0">
                <a:latin typeface="Arial" pitchFamily="34" charset="0"/>
              </a:rPr>
              <a:t>Measurable.</a:t>
            </a:r>
          </a:p>
          <a:p>
            <a:pPr marL="285750" lvl="1" indent="-285750" defTabSz="910491" eaLnBrk="1" hangingPunct="1">
              <a:spcBef>
                <a:spcPct val="0"/>
              </a:spcBef>
              <a:buFont typeface="Arial" panose="020B0604020202020204" pitchFamily="34" charset="0"/>
              <a:buChar char="•"/>
              <a:defRPr/>
            </a:pPr>
            <a:r>
              <a:rPr lang="en-US" altLang="ja-JP" sz="1400" baseline="0" dirty="0" smtClean="0">
                <a:latin typeface="Arial" pitchFamily="34" charset="0"/>
              </a:rPr>
              <a:t>Attainable (can reasonably be accomplished within the duration of the IEP).</a:t>
            </a:r>
          </a:p>
          <a:p>
            <a:pPr marL="285750" lvl="1" indent="-285750" defTabSz="910491" eaLnBrk="1" hangingPunct="1">
              <a:spcBef>
                <a:spcPct val="0"/>
              </a:spcBef>
              <a:buFont typeface="Arial" panose="020B0604020202020204" pitchFamily="34" charset="0"/>
              <a:buChar char="•"/>
              <a:defRPr/>
            </a:pPr>
            <a:r>
              <a:rPr lang="en-US" altLang="ja-JP" sz="1400" baseline="0" dirty="0" smtClean="0">
                <a:latin typeface="Arial" pitchFamily="34" charset="0"/>
              </a:rPr>
              <a:t>Results oriented.</a:t>
            </a:r>
          </a:p>
          <a:p>
            <a:pPr marL="285750" lvl="1" indent="-285750" defTabSz="910491" eaLnBrk="1" hangingPunct="1">
              <a:spcBef>
                <a:spcPct val="0"/>
              </a:spcBef>
              <a:buFont typeface="Arial" panose="020B0604020202020204" pitchFamily="34" charset="0"/>
              <a:buChar char="•"/>
              <a:defRPr/>
            </a:pPr>
            <a:r>
              <a:rPr lang="en-US" altLang="ja-JP" sz="1400" baseline="0" dirty="0" smtClean="0">
                <a:latin typeface="Arial" pitchFamily="34" charset="0"/>
              </a:rPr>
              <a:t>Time-bound (generally happen within one year).”</a:t>
            </a:r>
            <a:endParaRPr lang="en-US" altLang="ja-JP" sz="1400" dirty="0">
              <a:latin typeface="Arial" pitchFamily="34" charset="0"/>
            </a:endParaRPr>
          </a:p>
          <a:p>
            <a:pPr marL="0" lvl="1" defTabSz="910491" eaLnBrk="1" hangingPunct="1">
              <a:spcBef>
                <a:spcPct val="0"/>
              </a:spcBef>
              <a:defRPr/>
            </a:pPr>
            <a:endParaRPr lang="en-US" sz="1400" dirty="0" smtClean="0">
              <a:solidFill>
                <a:srgbClr val="CC0000"/>
              </a:solidFill>
              <a:ea typeface="ＭＳ Ｐゴシック" pitchFamily="-107" charset="-128"/>
            </a:endParaRPr>
          </a:p>
          <a:p>
            <a:pPr marL="0" lvl="1" defTabSz="910491" eaLnBrk="1" hangingPunct="1">
              <a:spcBef>
                <a:spcPct val="0"/>
              </a:spcBef>
              <a:defRPr/>
            </a:pPr>
            <a:r>
              <a:rPr lang="en-US" sz="1400" dirty="0" smtClean="0">
                <a:solidFill>
                  <a:srgbClr val="CC0000"/>
                </a:solidFill>
                <a:ea typeface="ＭＳ Ｐゴシック" pitchFamily="-107" charset="-128"/>
              </a:rPr>
              <a:t>The</a:t>
            </a:r>
            <a:r>
              <a:rPr lang="en-US" sz="1400" baseline="0" dirty="0" smtClean="0">
                <a:solidFill>
                  <a:srgbClr val="CC0000"/>
                </a:solidFill>
                <a:ea typeface="ＭＳ Ｐゴシック" pitchFamily="-107" charset="-128"/>
              </a:rPr>
              <a:t> acronym for this is SMART.  SMART goals assure that the IEP team can determine if the student is making progress within his/her individualized educational program.</a:t>
            </a:r>
            <a:endParaRPr lang="en-US" sz="1400" dirty="0" smtClean="0">
              <a:solidFill>
                <a:srgbClr val="CC0000"/>
              </a:solidFill>
              <a:ea typeface="ＭＳ Ｐゴシック" pitchFamily="-107" charset="-128"/>
            </a:endParaRPr>
          </a:p>
          <a:p>
            <a:pPr marL="0" lvl="1" defTabSz="910491" eaLnBrk="1" hangingPunct="1">
              <a:spcBef>
                <a:spcPct val="0"/>
              </a:spcBef>
              <a:defRPr/>
            </a:pPr>
            <a:endParaRPr lang="en-US" altLang="ja-JP" sz="1400" dirty="0">
              <a:latin typeface="Arial" pitchFamily="34" charset="0"/>
            </a:endParaRPr>
          </a:p>
          <a:p>
            <a:pPr marL="0" lvl="1" defTabSz="910491" eaLnBrk="1" hangingPunct="1">
              <a:spcBef>
                <a:spcPct val="0"/>
              </a:spcBef>
              <a:defRPr/>
            </a:pPr>
            <a:endParaRPr lang="en-US" altLang="en-US" sz="2300" dirty="0">
              <a:latin typeface="Arial" pitchFamily="34" charset="0"/>
            </a:endParaRPr>
          </a:p>
          <a:p>
            <a:pPr marL="0" lvl="1" defTabSz="910491" eaLnBrk="1" hangingPunct="1">
              <a:spcBef>
                <a:spcPct val="0"/>
              </a:spcBef>
              <a:defRPr/>
            </a:pPr>
            <a:endParaRPr lang="en-US" altLang="en-US" sz="2300" dirty="0">
              <a:latin typeface="Arial" pitchFamily="34" charset="0"/>
            </a:endParaRPr>
          </a:p>
          <a:p>
            <a:pPr eaLnBrk="1" hangingPunct="1">
              <a:spcBef>
                <a:spcPct val="0"/>
              </a:spcBef>
            </a:pPr>
            <a:endParaRPr lang="en-US" altLang="en-US" dirty="0" smtClean="0"/>
          </a:p>
        </p:txBody>
      </p:sp>
      <p:sp>
        <p:nvSpPr>
          <p:cNvPr id="62468" name="Slide Number Placeholder 3"/>
          <p:cNvSpPr txBox="1">
            <a:spLocks noGrp="1"/>
          </p:cNvSpPr>
          <p:nvPr/>
        </p:nvSpPr>
        <p:spPr bwMode="auto">
          <a:xfrm>
            <a:off x="3994616" y="8841739"/>
            <a:ext cx="3057053" cy="46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9" tIns="46390" rIns="92779" bIns="46390" anchor="b"/>
          <a:lstStyle>
            <a:lvl1pPr>
              <a:spcBef>
                <a:spcPct val="30000"/>
              </a:spcBef>
              <a:defRPr sz="1200">
                <a:solidFill>
                  <a:schemeClr val="tx1"/>
                </a:solidFill>
                <a:latin typeface="Calibri" pitchFamily="34" charset="0"/>
                <a:ea typeface="MS PGothic" pitchFamily="34" charset="-128"/>
              </a:defRPr>
            </a:lvl1pPr>
            <a:lvl2pPr marL="742950" indent="-285750">
              <a:spcBef>
                <a:spcPct val="30000"/>
              </a:spcBef>
              <a:defRPr sz="1200">
                <a:solidFill>
                  <a:schemeClr val="tx1"/>
                </a:solidFill>
                <a:latin typeface="Calibri" pitchFamily="34" charset="0"/>
                <a:ea typeface="MS PGothic" pitchFamily="34" charset="-128"/>
              </a:defRPr>
            </a:lvl2pPr>
            <a:lvl3pPr marL="1143000" indent="-228600">
              <a:spcBef>
                <a:spcPct val="30000"/>
              </a:spcBef>
              <a:defRPr sz="1200">
                <a:solidFill>
                  <a:schemeClr val="tx1"/>
                </a:solidFill>
                <a:latin typeface="Calibri" pitchFamily="34" charset="0"/>
                <a:ea typeface="MS PGothic" pitchFamily="34" charset="-128"/>
              </a:defRPr>
            </a:lvl3pPr>
            <a:lvl4pPr marL="1600200" indent="-228600">
              <a:spcBef>
                <a:spcPct val="30000"/>
              </a:spcBef>
              <a:defRPr sz="1200">
                <a:solidFill>
                  <a:schemeClr val="tx1"/>
                </a:solidFill>
                <a:latin typeface="Calibri" pitchFamily="34" charset="0"/>
                <a:ea typeface="MS PGothic" pitchFamily="34" charset="-128"/>
              </a:defRPr>
            </a:lvl4pPr>
            <a:lvl5pPr marL="2057400" indent="-22860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pPr>
            <a:fld id="{82B6F79B-E899-453D-B790-719B3E370611}" type="slidenum">
              <a:rPr lang="en-US" altLang="en-US"/>
              <a:pPr algn="r" eaLnBrk="1" hangingPunct="1">
                <a:spcBef>
                  <a:spcPct val="0"/>
                </a:spcBef>
              </a:pPr>
              <a:t>56</a:t>
            </a:fld>
            <a:endParaRPr lang="en-US" altLang="en-US"/>
          </a:p>
        </p:txBody>
      </p:sp>
      <p:sp>
        <p:nvSpPr>
          <p:cNvPr id="5" name="Header Placeholder 4"/>
          <p:cNvSpPr>
            <a:spLocks noGrp="1"/>
          </p:cNvSpPr>
          <p:nvPr>
            <p:ph type="hdr" sz="quarter"/>
          </p:nvPr>
        </p:nvSpPr>
        <p:spPr/>
        <p:txBody>
          <a:bodyPr/>
          <a:lstStyle/>
          <a:p>
            <a:pPr>
              <a:defRPr/>
            </a:pPr>
            <a:r>
              <a:rPr lang="en-US"/>
              <a:t>DREDF/FCSN "Understanding the Special Education Process"</a:t>
            </a:r>
          </a:p>
        </p:txBody>
      </p:sp>
      <p:sp>
        <p:nvSpPr>
          <p:cNvPr id="62470" name="Date Placeholder 5"/>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739774" indent="-284528">
              <a:spcBef>
                <a:spcPct val="30000"/>
              </a:spcBef>
              <a:defRPr sz="1200">
                <a:solidFill>
                  <a:schemeClr val="tx1"/>
                </a:solidFill>
                <a:latin typeface="Calibri" pitchFamily="34" charset="0"/>
                <a:ea typeface="MS PGothic" pitchFamily="34" charset="-128"/>
              </a:defRPr>
            </a:lvl2pPr>
            <a:lvl3pPr marL="1138114" indent="-227623">
              <a:spcBef>
                <a:spcPct val="30000"/>
              </a:spcBef>
              <a:defRPr sz="1200">
                <a:solidFill>
                  <a:schemeClr val="tx1"/>
                </a:solidFill>
                <a:latin typeface="Calibri" pitchFamily="34" charset="0"/>
                <a:ea typeface="MS PGothic" pitchFamily="34" charset="-128"/>
              </a:defRPr>
            </a:lvl3pPr>
            <a:lvl4pPr marL="1593359" indent="-227623">
              <a:spcBef>
                <a:spcPct val="30000"/>
              </a:spcBef>
              <a:defRPr sz="1200">
                <a:solidFill>
                  <a:schemeClr val="tx1"/>
                </a:solidFill>
                <a:latin typeface="Calibri" pitchFamily="34" charset="0"/>
                <a:ea typeface="MS PGothic" pitchFamily="34" charset="-128"/>
              </a:defRPr>
            </a:lvl4pPr>
            <a:lvl5pPr marL="2048605" indent="-227623">
              <a:spcBef>
                <a:spcPct val="30000"/>
              </a:spcBef>
              <a:defRPr sz="1200">
                <a:solidFill>
                  <a:schemeClr val="tx1"/>
                </a:solidFill>
                <a:latin typeface="Calibri" pitchFamily="34" charset="0"/>
                <a:ea typeface="MS PGothic" pitchFamily="34" charset="-128"/>
              </a:defRPr>
            </a:lvl5pPr>
            <a:lvl6pPr marL="2503850" indent="-22762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59096" indent="-22762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14342" indent="-22762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69587" indent="-22762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r>
              <a:rPr lang="en-US" altLang="en-US" smtClean="0"/>
              <a:t>2/13/10</a:t>
            </a:r>
          </a:p>
        </p:txBody>
      </p:sp>
    </p:spTree>
    <p:extLst>
      <p:ext uri="{BB962C8B-B14F-4D97-AF65-F5344CB8AC3E}">
        <p14:creationId xmlns:p14="http://schemas.microsoft.com/office/powerpoint/2010/main" val="41840891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0491" eaLnBrk="1" hangingPunct="1">
              <a:spcBef>
                <a:spcPct val="0"/>
              </a:spcBef>
              <a:defRPr/>
            </a:pPr>
            <a:r>
              <a:rPr lang="en-US" altLang="en-US" b="1" dirty="0" smtClean="0"/>
              <a:t>TO</a:t>
            </a:r>
            <a:r>
              <a:rPr lang="en-US" altLang="en-US" b="1" baseline="0" dirty="0" smtClean="0"/>
              <a:t> SAY:</a:t>
            </a:r>
            <a:endParaRPr lang="en-US" altLang="en-US" b="1" dirty="0" smtClean="0"/>
          </a:p>
          <a:p>
            <a:pPr defTabSz="910491" eaLnBrk="1" hangingPunct="1">
              <a:spcBef>
                <a:spcPct val="0"/>
              </a:spcBef>
              <a:defRPr/>
            </a:pPr>
            <a:r>
              <a:rPr lang="en-US" altLang="en-US" b="0" dirty="0" smtClean="0"/>
              <a:t>As</a:t>
            </a:r>
            <a:r>
              <a:rPr lang="en-US" altLang="en-US" b="0" baseline="0" dirty="0" smtClean="0"/>
              <a:t> discussed on Slide 23, all students are entitled to FAPE.  </a:t>
            </a:r>
            <a:r>
              <a:rPr lang="en-US" altLang="en-US" b="0" dirty="0" smtClean="0"/>
              <a:t>S</a:t>
            </a:r>
            <a:r>
              <a:rPr lang="en-US" dirty="0" smtClean="0"/>
              <a:t>chools </a:t>
            </a:r>
            <a:r>
              <a:rPr lang="en-US" dirty="0"/>
              <a:t>are required to provide special education services to children with disabilities. Recall that the law defines </a:t>
            </a:r>
            <a:r>
              <a:rPr lang="en-US" b="1" dirty="0"/>
              <a:t>special education</a:t>
            </a:r>
            <a:r>
              <a:rPr lang="en-US" dirty="0"/>
              <a:t> as "specialized instruction, at no cost to the parents, to meet the unique needs of the child with a disability..." (20 U.S.C. Section 1401 (29)</a:t>
            </a:r>
            <a:r>
              <a:rPr lang="en-US" dirty="0" smtClean="0">
                <a:effectLst/>
              </a:rPr>
              <a:t> .  T</a:t>
            </a:r>
            <a:r>
              <a:rPr lang="en-US" altLang="en-US" dirty="0" smtClean="0"/>
              <a:t>he services must be necessary for the student to receive benefit from their education.</a:t>
            </a:r>
            <a:r>
              <a:rPr lang="en-US" altLang="en-US" baseline="0" dirty="0" smtClean="0"/>
              <a:t>  </a:t>
            </a:r>
          </a:p>
          <a:p>
            <a:pPr defTabSz="910491" eaLnBrk="1" hangingPunct="1">
              <a:spcBef>
                <a:spcPct val="0"/>
              </a:spcBef>
              <a:defRPr/>
            </a:pPr>
            <a:endParaRPr lang="en-US" altLang="en-US" dirty="0" smtClean="0"/>
          </a:p>
          <a:p>
            <a:pPr defTabSz="910491" eaLnBrk="1" hangingPunct="1">
              <a:spcBef>
                <a:spcPct val="0"/>
              </a:spcBef>
              <a:defRPr/>
            </a:pPr>
            <a:r>
              <a:rPr lang="en-US" altLang="en-US" dirty="0" smtClean="0"/>
              <a:t>Indicator 200.820 states, “Documentation includes a statement of the special education services based on peer reviewed research to the extent practicable</a:t>
            </a:r>
            <a:r>
              <a:rPr lang="en-US" altLang="en-US" baseline="0" dirty="0" smtClean="0"/>
              <a:t> to be provided to the child or on behalf of the child to advance appropriately toward obtaining the annual goals:</a:t>
            </a:r>
          </a:p>
          <a:p>
            <a:pPr marL="171450" indent="-171450" defTabSz="910491" eaLnBrk="1" hangingPunct="1">
              <a:spcBef>
                <a:spcPct val="0"/>
              </a:spcBef>
              <a:buFont typeface="Arial" panose="020B0604020202020204" pitchFamily="34" charset="0"/>
              <a:buChar char="•"/>
              <a:defRPr/>
            </a:pPr>
            <a:r>
              <a:rPr lang="en-US" altLang="en-US" baseline="0" dirty="0" smtClean="0"/>
              <a:t>Specific special education service(s).</a:t>
            </a:r>
          </a:p>
          <a:p>
            <a:pPr marL="171450" indent="-171450" defTabSz="910491" eaLnBrk="1" hangingPunct="1">
              <a:spcBef>
                <a:spcPct val="0"/>
              </a:spcBef>
              <a:buFont typeface="Arial" panose="020B0604020202020204" pitchFamily="34" charset="0"/>
              <a:buChar char="•"/>
              <a:defRPr/>
            </a:pPr>
            <a:r>
              <a:rPr lang="en-US" altLang="en-US" baseline="0" dirty="0" smtClean="0"/>
              <a:t>Amount of time (e.g., minutes, hours, periods, percentage) to be committed to each service that must be:</a:t>
            </a:r>
          </a:p>
          <a:p>
            <a:pPr marL="628650" lvl="1" indent="-171450" defTabSz="910491" eaLnBrk="1" hangingPunct="1">
              <a:spcBef>
                <a:spcPct val="0"/>
              </a:spcBef>
              <a:buFont typeface="Arial" panose="020B0604020202020204" pitchFamily="34" charset="0"/>
              <a:buChar char="•"/>
              <a:defRPr/>
            </a:pPr>
            <a:r>
              <a:rPr lang="en-US" altLang="en-US" baseline="0" dirty="0" smtClean="0"/>
              <a:t>Appropriate to the specific service</a:t>
            </a:r>
          </a:p>
          <a:p>
            <a:pPr marL="628650" lvl="1" indent="-171450" defTabSz="910491" eaLnBrk="1" hangingPunct="1">
              <a:spcBef>
                <a:spcPct val="0"/>
              </a:spcBef>
              <a:buFont typeface="Arial" panose="020B0604020202020204" pitchFamily="34" charset="0"/>
              <a:buChar char="•"/>
              <a:defRPr/>
            </a:pPr>
            <a:r>
              <a:rPr lang="en-US" altLang="en-US" baseline="0" dirty="0" smtClean="0"/>
              <a:t>Stated in a manner clear to all involved in the development and implementation of the IEP.</a:t>
            </a:r>
          </a:p>
          <a:p>
            <a:pPr marL="171450" lvl="0" indent="-171450" defTabSz="910491" eaLnBrk="1" hangingPunct="1">
              <a:spcBef>
                <a:spcPct val="0"/>
              </a:spcBef>
              <a:buFont typeface="Arial" panose="020B0604020202020204" pitchFamily="34" charset="0"/>
              <a:buChar char="•"/>
              <a:defRPr/>
            </a:pPr>
            <a:r>
              <a:rPr lang="en-US" altLang="en-US" baseline="0" dirty="0" smtClean="0"/>
              <a:t>Duration (i.e., beginning and ending dates for the services).</a:t>
            </a:r>
          </a:p>
          <a:p>
            <a:pPr marL="171450" lvl="0" indent="-171450" defTabSz="910491" eaLnBrk="1" hangingPunct="1">
              <a:spcBef>
                <a:spcPct val="0"/>
              </a:spcBef>
              <a:buFont typeface="Arial" panose="020B0604020202020204" pitchFamily="34" charset="0"/>
              <a:buChar char="•"/>
              <a:defRPr/>
            </a:pPr>
            <a:r>
              <a:rPr lang="en-US" altLang="en-US" baseline="0" dirty="0" smtClean="0"/>
              <a:t>Location (states the type of environment for provision of the services-e.g., regular education classroom, special education classroom, community worksite, community child care center, etc.).</a:t>
            </a:r>
          </a:p>
          <a:p>
            <a:pPr marL="171450" lvl="0" indent="-171450" defTabSz="910491" eaLnBrk="1" hangingPunct="1">
              <a:spcBef>
                <a:spcPct val="0"/>
              </a:spcBef>
              <a:buFont typeface="Arial" panose="020B0604020202020204" pitchFamily="34" charset="0"/>
              <a:buChar char="•"/>
              <a:defRPr/>
            </a:pPr>
            <a:r>
              <a:rPr lang="en-US" altLang="en-US" baseline="0" dirty="0" smtClean="0"/>
              <a:t>Frequency (states how often the service will occur—e.g., daily, weekly, monthly).”</a:t>
            </a:r>
          </a:p>
          <a:p>
            <a:pPr marL="628650" lvl="1" indent="-171450" defTabSz="910491" eaLnBrk="1" hangingPunct="1">
              <a:spcBef>
                <a:spcPct val="0"/>
              </a:spcBef>
              <a:buFont typeface="Arial" panose="020B0604020202020204" pitchFamily="34" charset="0"/>
              <a:buChar char="•"/>
              <a:defRPr/>
            </a:pPr>
            <a:endParaRPr lang="en-US" altLang="en-US" dirty="0" smtClean="0"/>
          </a:p>
        </p:txBody>
      </p:sp>
      <p:sp>
        <p:nvSpPr>
          <p:cNvPr id="72708" name="Slide Number Placeholder 3"/>
          <p:cNvSpPr txBox="1">
            <a:spLocks noGrp="1"/>
          </p:cNvSpPr>
          <p:nvPr/>
        </p:nvSpPr>
        <p:spPr bwMode="auto">
          <a:xfrm>
            <a:off x="3994616" y="8841739"/>
            <a:ext cx="3057053" cy="46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9" tIns="46390" rIns="92779" bIns="46390" anchor="b"/>
          <a:lstStyle>
            <a:lvl1pPr>
              <a:spcBef>
                <a:spcPct val="30000"/>
              </a:spcBef>
              <a:defRPr sz="1200">
                <a:solidFill>
                  <a:schemeClr val="tx1"/>
                </a:solidFill>
                <a:latin typeface="Calibri" pitchFamily="34" charset="0"/>
                <a:ea typeface="MS PGothic" pitchFamily="34" charset="-128"/>
              </a:defRPr>
            </a:lvl1pPr>
            <a:lvl2pPr marL="742950" indent="-285750">
              <a:spcBef>
                <a:spcPct val="30000"/>
              </a:spcBef>
              <a:defRPr sz="1200">
                <a:solidFill>
                  <a:schemeClr val="tx1"/>
                </a:solidFill>
                <a:latin typeface="Calibri" pitchFamily="34" charset="0"/>
                <a:ea typeface="MS PGothic" pitchFamily="34" charset="-128"/>
              </a:defRPr>
            </a:lvl2pPr>
            <a:lvl3pPr marL="1143000" indent="-228600">
              <a:spcBef>
                <a:spcPct val="30000"/>
              </a:spcBef>
              <a:defRPr sz="1200">
                <a:solidFill>
                  <a:schemeClr val="tx1"/>
                </a:solidFill>
                <a:latin typeface="Calibri" pitchFamily="34" charset="0"/>
                <a:ea typeface="MS PGothic" pitchFamily="34" charset="-128"/>
              </a:defRPr>
            </a:lvl3pPr>
            <a:lvl4pPr marL="1600200" indent="-228600">
              <a:spcBef>
                <a:spcPct val="30000"/>
              </a:spcBef>
              <a:defRPr sz="1200">
                <a:solidFill>
                  <a:schemeClr val="tx1"/>
                </a:solidFill>
                <a:latin typeface="Calibri" pitchFamily="34" charset="0"/>
                <a:ea typeface="MS PGothic" pitchFamily="34" charset="-128"/>
              </a:defRPr>
            </a:lvl4pPr>
            <a:lvl5pPr marL="2057400" indent="-22860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pPr>
            <a:fld id="{D17F18CC-6763-4680-9354-588810576592}" type="slidenum">
              <a:rPr lang="en-US" altLang="en-US"/>
              <a:pPr algn="r" eaLnBrk="1" hangingPunct="1">
                <a:spcBef>
                  <a:spcPct val="0"/>
                </a:spcBef>
              </a:pPr>
              <a:t>57</a:t>
            </a:fld>
            <a:endParaRPr lang="en-US" altLang="en-US"/>
          </a:p>
        </p:txBody>
      </p:sp>
      <p:sp>
        <p:nvSpPr>
          <p:cNvPr id="5" name="Header Placeholder 4"/>
          <p:cNvSpPr>
            <a:spLocks noGrp="1"/>
          </p:cNvSpPr>
          <p:nvPr>
            <p:ph type="hdr" sz="quarter"/>
          </p:nvPr>
        </p:nvSpPr>
        <p:spPr/>
        <p:txBody>
          <a:bodyPr/>
          <a:lstStyle/>
          <a:p>
            <a:pPr>
              <a:defRPr/>
            </a:pPr>
            <a:r>
              <a:rPr lang="en-US"/>
              <a:t>DREDF/FCSN "Understanding the Special Education Process"</a:t>
            </a:r>
          </a:p>
        </p:txBody>
      </p:sp>
      <p:sp>
        <p:nvSpPr>
          <p:cNvPr id="72710" name="Date Placeholder 5"/>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739774" indent="-284528">
              <a:spcBef>
                <a:spcPct val="30000"/>
              </a:spcBef>
              <a:defRPr sz="1200">
                <a:solidFill>
                  <a:schemeClr val="tx1"/>
                </a:solidFill>
                <a:latin typeface="Calibri" pitchFamily="34" charset="0"/>
                <a:ea typeface="MS PGothic" pitchFamily="34" charset="-128"/>
              </a:defRPr>
            </a:lvl2pPr>
            <a:lvl3pPr marL="1138114" indent="-227623">
              <a:spcBef>
                <a:spcPct val="30000"/>
              </a:spcBef>
              <a:defRPr sz="1200">
                <a:solidFill>
                  <a:schemeClr val="tx1"/>
                </a:solidFill>
                <a:latin typeface="Calibri" pitchFamily="34" charset="0"/>
                <a:ea typeface="MS PGothic" pitchFamily="34" charset="-128"/>
              </a:defRPr>
            </a:lvl3pPr>
            <a:lvl4pPr marL="1593359" indent="-227623">
              <a:spcBef>
                <a:spcPct val="30000"/>
              </a:spcBef>
              <a:defRPr sz="1200">
                <a:solidFill>
                  <a:schemeClr val="tx1"/>
                </a:solidFill>
                <a:latin typeface="Calibri" pitchFamily="34" charset="0"/>
                <a:ea typeface="MS PGothic" pitchFamily="34" charset="-128"/>
              </a:defRPr>
            </a:lvl4pPr>
            <a:lvl5pPr marL="2048605" indent="-227623">
              <a:spcBef>
                <a:spcPct val="30000"/>
              </a:spcBef>
              <a:defRPr sz="1200">
                <a:solidFill>
                  <a:schemeClr val="tx1"/>
                </a:solidFill>
                <a:latin typeface="Calibri" pitchFamily="34" charset="0"/>
                <a:ea typeface="MS PGothic" pitchFamily="34" charset="-128"/>
              </a:defRPr>
            </a:lvl5pPr>
            <a:lvl6pPr marL="2503850" indent="-22762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59096" indent="-22762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14342" indent="-22762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69587" indent="-22762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r>
              <a:rPr lang="en-US" altLang="en-US" smtClean="0"/>
              <a:t>2/13/10</a:t>
            </a:r>
          </a:p>
        </p:txBody>
      </p:sp>
    </p:spTree>
    <p:extLst>
      <p:ext uri="{BB962C8B-B14F-4D97-AF65-F5344CB8AC3E}">
        <p14:creationId xmlns:p14="http://schemas.microsoft.com/office/powerpoint/2010/main" val="17057750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39774" indent="-284528">
              <a:defRPr>
                <a:solidFill>
                  <a:schemeClr val="tx1"/>
                </a:solidFill>
                <a:latin typeface="Arial" panose="020B0604020202020204" pitchFamily="34" charset="0"/>
              </a:defRPr>
            </a:lvl2pPr>
            <a:lvl3pPr marL="1138114" indent="-227623">
              <a:defRPr>
                <a:solidFill>
                  <a:schemeClr val="tx1"/>
                </a:solidFill>
                <a:latin typeface="Arial" panose="020B0604020202020204" pitchFamily="34" charset="0"/>
              </a:defRPr>
            </a:lvl3pPr>
            <a:lvl4pPr marL="1593359" indent="-227623">
              <a:defRPr>
                <a:solidFill>
                  <a:schemeClr val="tx1"/>
                </a:solidFill>
                <a:latin typeface="Arial" panose="020B0604020202020204" pitchFamily="34" charset="0"/>
              </a:defRPr>
            </a:lvl4pPr>
            <a:lvl5pPr marL="2048605" indent="-227623">
              <a:defRPr>
                <a:solidFill>
                  <a:schemeClr val="tx1"/>
                </a:solidFill>
                <a:latin typeface="Arial" panose="020B0604020202020204" pitchFamily="34" charset="0"/>
              </a:defRPr>
            </a:lvl5pPr>
            <a:lvl6pPr marL="2503850" indent="-227623" eaLnBrk="0" fontAlgn="base" hangingPunct="0">
              <a:spcBef>
                <a:spcPct val="0"/>
              </a:spcBef>
              <a:spcAft>
                <a:spcPct val="0"/>
              </a:spcAft>
              <a:defRPr>
                <a:solidFill>
                  <a:schemeClr val="tx1"/>
                </a:solidFill>
                <a:latin typeface="Arial" panose="020B0604020202020204" pitchFamily="34" charset="0"/>
              </a:defRPr>
            </a:lvl6pPr>
            <a:lvl7pPr marL="2959096" indent="-227623" eaLnBrk="0" fontAlgn="base" hangingPunct="0">
              <a:spcBef>
                <a:spcPct val="0"/>
              </a:spcBef>
              <a:spcAft>
                <a:spcPct val="0"/>
              </a:spcAft>
              <a:defRPr>
                <a:solidFill>
                  <a:schemeClr val="tx1"/>
                </a:solidFill>
                <a:latin typeface="Arial" panose="020B0604020202020204" pitchFamily="34" charset="0"/>
              </a:defRPr>
            </a:lvl7pPr>
            <a:lvl8pPr marL="3414342" indent="-227623" eaLnBrk="0" fontAlgn="base" hangingPunct="0">
              <a:spcBef>
                <a:spcPct val="0"/>
              </a:spcBef>
              <a:spcAft>
                <a:spcPct val="0"/>
              </a:spcAft>
              <a:defRPr>
                <a:solidFill>
                  <a:schemeClr val="tx1"/>
                </a:solidFill>
                <a:latin typeface="Arial" panose="020B0604020202020204" pitchFamily="34" charset="0"/>
              </a:defRPr>
            </a:lvl8pPr>
            <a:lvl9pPr marL="3869587" indent="-227623" eaLnBrk="0" fontAlgn="base" hangingPunct="0">
              <a:spcBef>
                <a:spcPct val="0"/>
              </a:spcBef>
              <a:spcAft>
                <a:spcPct val="0"/>
              </a:spcAft>
              <a:defRPr>
                <a:solidFill>
                  <a:schemeClr val="tx1"/>
                </a:solidFill>
                <a:latin typeface="Arial" panose="020B0604020202020204" pitchFamily="34" charset="0"/>
              </a:defRPr>
            </a:lvl9pPr>
          </a:lstStyle>
          <a:p>
            <a:fld id="{1004C822-6673-4159-8A25-7C8AA9C05733}" type="slidenum">
              <a:rPr lang="en-US" altLang="en-US"/>
              <a:pPr/>
              <a:t>58</a:t>
            </a:fld>
            <a:endParaRPr lang="en-US" alt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defTabSz="910491" eaLnBrk="1" hangingPunct="1">
              <a:defRPr/>
            </a:pPr>
            <a:r>
              <a:rPr lang="en-US" altLang="en-US" b="1" dirty="0" smtClean="0"/>
              <a:t>TO SAY:</a:t>
            </a:r>
          </a:p>
          <a:p>
            <a:pPr defTabSz="910491" eaLnBrk="1" hangingPunct="1">
              <a:defRPr/>
            </a:pPr>
            <a:r>
              <a:rPr lang="en-US" b="1" dirty="0" smtClean="0">
                <a:effectLst/>
              </a:rPr>
              <a:t>Related services</a:t>
            </a:r>
            <a:r>
              <a:rPr lang="en-US" dirty="0" smtClean="0">
                <a:effectLst/>
              </a:rPr>
              <a:t> is the term for those services a child with disabilities</a:t>
            </a:r>
            <a:r>
              <a:rPr lang="en-US" baseline="0" dirty="0" smtClean="0">
                <a:effectLst/>
              </a:rPr>
              <a:t> </a:t>
            </a:r>
            <a:r>
              <a:rPr lang="en-US" dirty="0" smtClean="0">
                <a:effectLst/>
              </a:rPr>
              <a:t>needs in order to benefit from special education. </a:t>
            </a:r>
            <a:br>
              <a:rPr lang="en-US" dirty="0" smtClean="0">
                <a:effectLst/>
              </a:rPr>
            </a:br>
            <a:r>
              <a:rPr lang="en-US" dirty="0" smtClean="0">
                <a:effectLst/>
              </a:rPr>
              <a:t>Related services include speech therapy, occupational therapy, physical therapy, and rehabilitation counseling are related services. </a:t>
            </a:r>
            <a:r>
              <a:rPr lang="en-US" baseline="0" dirty="0" smtClean="0">
                <a:effectLst/>
              </a:rPr>
              <a:t>  </a:t>
            </a:r>
            <a:r>
              <a:rPr lang="en-US" altLang="en-US" dirty="0" smtClean="0"/>
              <a:t>Related services means transportation and such developmental, corrective, and other supportive </a:t>
            </a:r>
            <a:r>
              <a:rPr lang="en-US" altLang="en-US" u="sng" dirty="0" smtClean="0"/>
              <a:t>services as are required to assist a child with a disability to benefit from special education</a:t>
            </a:r>
            <a:r>
              <a:rPr lang="en-US" altLang="en-US" dirty="0" smtClean="0"/>
              <a:t>.</a:t>
            </a:r>
          </a:p>
          <a:p>
            <a:pPr eaLnBrk="1" hangingPunct="1"/>
            <a:endParaRPr lang="en-US" altLang="en-US" dirty="0" smtClean="0"/>
          </a:p>
          <a:p>
            <a:pPr eaLnBrk="1" hangingPunct="1"/>
            <a:r>
              <a:rPr lang="en-US" altLang="en-US" dirty="0" smtClean="0"/>
              <a:t>The IEP team will need to make the following decisions about related services:</a:t>
            </a:r>
          </a:p>
          <a:p>
            <a:pPr eaLnBrk="1" hangingPunct="1">
              <a:buFont typeface="Wingdings" panose="05000000000000000000" pitchFamily="2" charset="2"/>
              <a:buChar char="Ø"/>
            </a:pPr>
            <a:r>
              <a:rPr lang="en-US" altLang="en-US" dirty="0"/>
              <a:t>Which services are needed and why?</a:t>
            </a:r>
          </a:p>
          <a:p>
            <a:pPr eaLnBrk="1" hangingPunct="1">
              <a:buFont typeface="Wingdings" panose="05000000000000000000" pitchFamily="2" charset="2"/>
              <a:buChar char="Ø"/>
            </a:pPr>
            <a:r>
              <a:rPr lang="en-US" altLang="en-US" dirty="0"/>
              <a:t> How often are they needed?</a:t>
            </a:r>
          </a:p>
          <a:p>
            <a:pPr eaLnBrk="1" hangingPunct="1">
              <a:buFont typeface="Wingdings" panose="05000000000000000000" pitchFamily="2" charset="2"/>
              <a:buChar char="Ø"/>
            </a:pPr>
            <a:r>
              <a:rPr lang="en-US" altLang="en-US" dirty="0"/>
              <a:t>What length of time?</a:t>
            </a:r>
          </a:p>
          <a:p>
            <a:pPr eaLnBrk="1" hangingPunct="1">
              <a:buFont typeface="Wingdings" panose="05000000000000000000" pitchFamily="2" charset="2"/>
              <a:buChar char="Ø"/>
            </a:pPr>
            <a:r>
              <a:rPr lang="en-US" altLang="en-US" dirty="0"/>
              <a:t>Who will provide the services</a:t>
            </a:r>
            <a:r>
              <a:rPr lang="en-US" altLang="en-US" dirty="0" smtClean="0"/>
              <a:t>?</a:t>
            </a:r>
          </a:p>
          <a:p>
            <a:pPr eaLnBrk="1" hangingPunct="1">
              <a:buFont typeface="Wingdings" panose="05000000000000000000" pitchFamily="2" charset="2"/>
              <a:buChar char="Ø"/>
            </a:pPr>
            <a:endParaRPr lang="en-US" altLang="en-US" dirty="0" smtClean="0"/>
          </a:p>
          <a:p>
            <a:pPr eaLnBrk="1" hangingPunct="1">
              <a:buFont typeface="Wingdings" panose="05000000000000000000" pitchFamily="2" charset="2"/>
              <a:buNone/>
            </a:pPr>
            <a:r>
              <a:rPr lang="en-US" altLang="en-US" dirty="0" smtClean="0"/>
              <a:t>Please</a:t>
            </a:r>
            <a:r>
              <a:rPr lang="en-US" altLang="en-US" baseline="0" dirty="0" smtClean="0"/>
              <a:t> review Indicator 200.830 in the Special Education Compliance Standards and Indicators Manual.  What documentation is required for related services?</a:t>
            </a:r>
          </a:p>
          <a:p>
            <a:pPr eaLnBrk="1" hangingPunct="1">
              <a:buFont typeface="Wingdings" panose="05000000000000000000" pitchFamily="2" charset="2"/>
              <a:buNone/>
            </a:pPr>
            <a:endParaRPr lang="en-US" altLang="en-US" baseline="0" dirty="0" smtClean="0"/>
          </a:p>
          <a:p>
            <a:pPr eaLnBrk="1" hangingPunct="1">
              <a:buFont typeface="Wingdings" panose="05000000000000000000" pitchFamily="2" charset="2"/>
              <a:buNone/>
            </a:pPr>
            <a:r>
              <a:rPr lang="en-US" altLang="en-US" b="1" baseline="0" dirty="0" smtClean="0"/>
              <a:t>TO DO:  </a:t>
            </a:r>
            <a:r>
              <a:rPr lang="en-US" altLang="en-US" b="0" baseline="0" dirty="0" smtClean="0"/>
              <a:t>Call on a volunteer to read Indicator 200.830 from the Special Education Compliance Standards and Indicators Manual.</a:t>
            </a:r>
            <a:endParaRPr lang="en-US" altLang="en-US" b="1" baseline="0" dirty="0" smtClean="0"/>
          </a:p>
          <a:p>
            <a:pPr eaLnBrk="1" hangingPunct="1">
              <a:buFont typeface="Wingdings" panose="05000000000000000000" pitchFamily="2" charset="2"/>
              <a:buNone/>
            </a:pPr>
            <a:endParaRPr lang="en-US" altLang="en-US" baseline="0" dirty="0" smtClean="0"/>
          </a:p>
          <a:p>
            <a:pPr eaLnBrk="1" hangingPunct="1">
              <a:buFont typeface="Wingdings" panose="05000000000000000000" pitchFamily="2" charset="2"/>
              <a:buNone/>
            </a:pPr>
            <a:r>
              <a:rPr lang="en-US" altLang="en-US" baseline="0" dirty="0" smtClean="0"/>
              <a:t>Indicator 200.830:  Documentation includes a statement of the related services based on peer reviewed research to the extent practicable to be provided to the child or on behalf of the child:</a:t>
            </a:r>
          </a:p>
          <a:p>
            <a:pPr marL="171450" indent="-171450" eaLnBrk="1" hangingPunct="1">
              <a:buFont typeface="Arial" panose="020B0604020202020204" pitchFamily="34" charset="0"/>
              <a:buChar char="•"/>
            </a:pPr>
            <a:r>
              <a:rPr lang="en-US" altLang="en-US" baseline="0" dirty="0" smtClean="0"/>
              <a:t>Specific related service(s).</a:t>
            </a:r>
          </a:p>
          <a:p>
            <a:pPr marL="171450" indent="-171450" eaLnBrk="1" hangingPunct="1">
              <a:buFont typeface="Arial" panose="020B0604020202020204" pitchFamily="34" charset="0"/>
              <a:buChar char="•"/>
            </a:pPr>
            <a:r>
              <a:rPr lang="en-US" altLang="en-US" baseline="0" dirty="0" smtClean="0"/>
              <a:t>Amount of time (e.g., minutes, hours, periods, percentage) to be committed to each service that must be:</a:t>
            </a:r>
          </a:p>
          <a:p>
            <a:pPr marL="628650" lvl="1" indent="-171450" eaLnBrk="1" hangingPunct="1">
              <a:buFont typeface="Arial" panose="020B0604020202020204" pitchFamily="34" charset="0"/>
              <a:buChar char="•"/>
            </a:pPr>
            <a:r>
              <a:rPr lang="en-US" altLang="en-US" baseline="0" dirty="0" smtClean="0"/>
              <a:t>Appropriate to the specific service.</a:t>
            </a:r>
          </a:p>
          <a:p>
            <a:pPr marL="628650" lvl="1" indent="-171450" eaLnBrk="1" hangingPunct="1">
              <a:buFont typeface="Arial" panose="020B0604020202020204" pitchFamily="34" charset="0"/>
              <a:buChar char="•"/>
            </a:pPr>
            <a:r>
              <a:rPr lang="en-US" altLang="en-US" baseline="0" dirty="0" smtClean="0"/>
              <a:t>Stated in a manner clear to all involved in the development and implementation of the IEP.</a:t>
            </a:r>
          </a:p>
          <a:p>
            <a:pPr marL="171450" lvl="0" indent="-171450" eaLnBrk="1" hangingPunct="1">
              <a:buFont typeface="Arial" panose="020B0604020202020204" pitchFamily="34" charset="0"/>
              <a:buChar char="•"/>
            </a:pPr>
            <a:r>
              <a:rPr lang="en-US" altLang="en-US" baseline="0" dirty="0" smtClean="0"/>
              <a:t>Duration (i.e., beginning and ending dates for services).</a:t>
            </a:r>
          </a:p>
          <a:p>
            <a:pPr marL="171450" lvl="0" indent="-171450" eaLnBrk="1" hangingPunct="1">
              <a:buFont typeface="Arial" panose="020B0604020202020204" pitchFamily="34" charset="0"/>
              <a:buChar char="•"/>
            </a:pPr>
            <a:r>
              <a:rPr lang="en-US" altLang="en-US" baseline="0" dirty="0" smtClean="0"/>
              <a:t>Location (states the type of environment for provision of the services-e.g., regular classroom, resource classroom, etc.).</a:t>
            </a:r>
          </a:p>
          <a:p>
            <a:pPr marL="171450" lvl="0" indent="-171450" eaLnBrk="1" hangingPunct="1">
              <a:buFont typeface="Arial" panose="020B0604020202020204" pitchFamily="34" charset="0"/>
              <a:buChar char="•"/>
            </a:pPr>
            <a:r>
              <a:rPr lang="en-US" altLang="en-US" baseline="0" dirty="0" smtClean="0"/>
              <a:t>Frequency (states how often the service will occur-e.g., daily, weekly, monthly).</a:t>
            </a:r>
            <a:endParaRPr lang="en-US" altLang="en-US" dirty="0"/>
          </a:p>
          <a:p>
            <a:pPr eaLnBrk="1" hangingPunct="1"/>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9599861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39774" indent="-284528">
              <a:defRPr>
                <a:solidFill>
                  <a:schemeClr val="tx1"/>
                </a:solidFill>
                <a:latin typeface="Arial" panose="020B0604020202020204" pitchFamily="34" charset="0"/>
              </a:defRPr>
            </a:lvl2pPr>
            <a:lvl3pPr marL="1138114" indent="-227623">
              <a:defRPr>
                <a:solidFill>
                  <a:schemeClr val="tx1"/>
                </a:solidFill>
                <a:latin typeface="Arial" panose="020B0604020202020204" pitchFamily="34" charset="0"/>
              </a:defRPr>
            </a:lvl3pPr>
            <a:lvl4pPr marL="1593359" indent="-227623">
              <a:defRPr>
                <a:solidFill>
                  <a:schemeClr val="tx1"/>
                </a:solidFill>
                <a:latin typeface="Arial" panose="020B0604020202020204" pitchFamily="34" charset="0"/>
              </a:defRPr>
            </a:lvl4pPr>
            <a:lvl5pPr marL="2048605" indent="-227623">
              <a:defRPr>
                <a:solidFill>
                  <a:schemeClr val="tx1"/>
                </a:solidFill>
                <a:latin typeface="Arial" panose="020B0604020202020204" pitchFamily="34" charset="0"/>
              </a:defRPr>
            </a:lvl5pPr>
            <a:lvl6pPr marL="2503850" indent="-227623" eaLnBrk="0" fontAlgn="base" hangingPunct="0">
              <a:spcBef>
                <a:spcPct val="0"/>
              </a:spcBef>
              <a:spcAft>
                <a:spcPct val="0"/>
              </a:spcAft>
              <a:defRPr>
                <a:solidFill>
                  <a:schemeClr val="tx1"/>
                </a:solidFill>
                <a:latin typeface="Arial" panose="020B0604020202020204" pitchFamily="34" charset="0"/>
              </a:defRPr>
            </a:lvl6pPr>
            <a:lvl7pPr marL="2959096" indent="-227623" eaLnBrk="0" fontAlgn="base" hangingPunct="0">
              <a:spcBef>
                <a:spcPct val="0"/>
              </a:spcBef>
              <a:spcAft>
                <a:spcPct val="0"/>
              </a:spcAft>
              <a:defRPr>
                <a:solidFill>
                  <a:schemeClr val="tx1"/>
                </a:solidFill>
                <a:latin typeface="Arial" panose="020B0604020202020204" pitchFamily="34" charset="0"/>
              </a:defRPr>
            </a:lvl7pPr>
            <a:lvl8pPr marL="3414342" indent="-227623" eaLnBrk="0" fontAlgn="base" hangingPunct="0">
              <a:spcBef>
                <a:spcPct val="0"/>
              </a:spcBef>
              <a:spcAft>
                <a:spcPct val="0"/>
              </a:spcAft>
              <a:defRPr>
                <a:solidFill>
                  <a:schemeClr val="tx1"/>
                </a:solidFill>
                <a:latin typeface="Arial" panose="020B0604020202020204" pitchFamily="34" charset="0"/>
              </a:defRPr>
            </a:lvl8pPr>
            <a:lvl9pPr marL="3869587" indent="-227623" eaLnBrk="0" fontAlgn="base" hangingPunct="0">
              <a:spcBef>
                <a:spcPct val="0"/>
              </a:spcBef>
              <a:spcAft>
                <a:spcPct val="0"/>
              </a:spcAft>
              <a:defRPr>
                <a:solidFill>
                  <a:schemeClr val="tx1"/>
                </a:solidFill>
                <a:latin typeface="Arial" panose="020B0604020202020204" pitchFamily="34" charset="0"/>
              </a:defRPr>
            </a:lvl9pPr>
          </a:lstStyle>
          <a:p>
            <a:fld id="{E04CBE50-53B9-4A09-AAD8-8CD022BD317C}" type="slidenum">
              <a:rPr lang="en-US" altLang="en-US"/>
              <a:pPr/>
              <a:t>59</a:t>
            </a:fld>
            <a:endParaRPr lang="en-US" alt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normAutofit lnSpcReduction="10000"/>
          </a:bodyPr>
          <a:lstStyle/>
          <a:p>
            <a:pPr defTabSz="910491" eaLnBrk="1" hangingPunct="1">
              <a:lnSpc>
                <a:spcPct val="80000"/>
              </a:lnSpc>
              <a:defRPr/>
            </a:pPr>
            <a:r>
              <a:rPr lang="en-US" altLang="en-US" b="1" dirty="0" smtClean="0"/>
              <a:t>What to say: </a:t>
            </a:r>
          </a:p>
          <a:p>
            <a:pPr defTabSz="910491" eaLnBrk="1" hangingPunct="1">
              <a:lnSpc>
                <a:spcPct val="80000"/>
              </a:lnSpc>
              <a:defRPr/>
            </a:pPr>
            <a:r>
              <a:rPr lang="en-US" dirty="0" smtClean="0">
                <a:effectLst/>
              </a:rPr>
              <a:t>The IDEA includes two fundamental requirements: </a:t>
            </a:r>
          </a:p>
          <a:p>
            <a:pPr marL="228600" indent="-228600" defTabSz="910491" eaLnBrk="1" hangingPunct="1">
              <a:lnSpc>
                <a:spcPct val="80000"/>
              </a:lnSpc>
              <a:buAutoNum type="arabicParenBoth"/>
              <a:defRPr/>
            </a:pPr>
            <a:r>
              <a:rPr lang="en-US" dirty="0" smtClean="0">
                <a:effectLst/>
              </a:rPr>
              <a:t>the child will receive a </a:t>
            </a:r>
            <a:r>
              <a:rPr lang="en-US" b="0" dirty="0" smtClean="0">
                <a:effectLst/>
              </a:rPr>
              <a:t>free appropriate public education (FAPE)</a:t>
            </a:r>
          </a:p>
          <a:p>
            <a:pPr marL="228600" indent="-228600" defTabSz="910491" eaLnBrk="1" hangingPunct="1">
              <a:lnSpc>
                <a:spcPct val="80000"/>
              </a:lnSpc>
              <a:buAutoNum type="arabicParenBoth"/>
              <a:defRPr/>
            </a:pPr>
            <a:r>
              <a:rPr lang="en-US" b="0" dirty="0" smtClean="0">
                <a:effectLst/>
              </a:rPr>
              <a:t>in the least restrictive environment (LRE). </a:t>
            </a:r>
          </a:p>
          <a:p>
            <a:pPr defTabSz="910491" eaLnBrk="1" hangingPunct="1">
              <a:lnSpc>
                <a:spcPct val="80000"/>
              </a:lnSpc>
              <a:defRPr/>
            </a:pPr>
            <a:endParaRPr lang="en-US" dirty="0" smtClean="0">
              <a:effectLst/>
            </a:endParaRPr>
          </a:p>
          <a:p>
            <a:pPr defTabSz="910491" eaLnBrk="1" hangingPunct="1">
              <a:lnSpc>
                <a:spcPct val="80000"/>
              </a:lnSpc>
              <a:defRPr/>
            </a:pPr>
            <a:r>
              <a:rPr lang="en-US" dirty="0" smtClean="0">
                <a:effectLst/>
              </a:rPr>
              <a:t>It is important</a:t>
            </a:r>
            <a:r>
              <a:rPr lang="en-US" baseline="0" dirty="0" smtClean="0">
                <a:effectLst/>
              </a:rPr>
              <a:t> to know that s</a:t>
            </a:r>
            <a:r>
              <a:rPr lang="en-US" dirty="0" smtClean="0">
                <a:effectLst/>
              </a:rPr>
              <a:t>pecial education is a service for children rather than a place.</a:t>
            </a:r>
          </a:p>
          <a:p>
            <a:pPr>
              <a:lnSpc>
                <a:spcPct val="80000"/>
              </a:lnSpc>
              <a:buFont typeface="Arial" pitchFamily="34" charset="0"/>
              <a:buChar char="•"/>
            </a:pPr>
            <a:r>
              <a:rPr lang="en-US" altLang="en-US" sz="1200" dirty="0" smtClean="0"/>
              <a:t>   A </a:t>
            </a:r>
            <a:r>
              <a:rPr lang="en-US" altLang="en-US" sz="1200" b="1" dirty="0" smtClean="0">
                <a:solidFill>
                  <a:schemeClr val="accent2"/>
                </a:solidFill>
              </a:rPr>
              <a:t>placement</a:t>
            </a:r>
            <a:r>
              <a:rPr lang="en-US" altLang="en-US" sz="1200" dirty="0" smtClean="0"/>
              <a:t> decision is made at the IEP meeting – identifying the amount of time spent with their peers without     disabilities to determine the appropriate school program and services needed to meet the child’s goals on the IEP.</a:t>
            </a:r>
          </a:p>
          <a:p>
            <a:pPr defTabSz="910491" eaLnBrk="1" hangingPunct="1">
              <a:lnSpc>
                <a:spcPct val="80000"/>
              </a:lnSpc>
              <a:defRPr/>
            </a:pPr>
            <a:endParaRPr lang="en-US" dirty="0" smtClean="0">
              <a:effectLst/>
            </a:endParaRPr>
          </a:p>
          <a:p>
            <a:pPr marL="171450" marR="0" indent="-171450" algn="l" defTabSz="914400" rtl="0" eaLnBrk="0" fontAlgn="base" latinLnBrk="0" hangingPunct="0">
              <a:lnSpc>
                <a:spcPct val="80000"/>
              </a:lnSpc>
              <a:spcBef>
                <a:spcPct val="30000"/>
              </a:spcBef>
              <a:spcAft>
                <a:spcPct val="0"/>
              </a:spcAft>
              <a:buClrTx/>
              <a:buSzTx/>
              <a:buFont typeface="Arial" panose="020B0604020202020204" pitchFamily="34" charset="0"/>
              <a:buChar char="•"/>
              <a:tabLst/>
              <a:defRPr/>
            </a:pPr>
            <a:r>
              <a:rPr lang="en-US" altLang="en-US" sz="1200" dirty="0" smtClean="0"/>
              <a:t>Students with disabilities are to be educated, to the maximum extent possible, with children who do not have a disability. This is called the </a:t>
            </a:r>
            <a:r>
              <a:rPr lang="en-US" altLang="en-US" sz="1200" b="1" dirty="0" smtClean="0">
                <a:solidFill>
                  <a:schemeClr val="accent2"/>
                </a:solidFill>
              </a:rPr>
              <a:t>“least restrictive environment” or LRE</a:t>
            </a:r>
            <a:r>
              <a:rPr lang="en-US" altLang="en-US" sz="1200" b="1" dirty="0" smtClean="0"/>
              <a:t>.</a:t>
            </a:r>
            <a:r>
              <a:rPr lang="en-US" altLang="en-US" sz="1200" dirty="0" smtClean="0"/>
              <a:t> </a:t>
            </a:r>
          </a:p>
          <a:p>
            <a:pPr marL="171450" indent="-171450">
              <a:lnSpc>
                <a:spcPct val="80000"/>
              </a:lnSpc>
              <a:buFont typeface="Arial" panose="020B0604020202020204" pitchFamily="34" charset="0"/>
              <a:buChar char="•"/>
            </a:pPr>
            <a:endParaRPr lang="en-US" altLang="en-US" sz="1200" dirty="0" smtClean="0"/>
          </a:p>
          <a:p>
            <a:pPr lvl="0" eaLnBrk="1" hangingPunct="1">
              <a:spcBef>
                <a:spcPct val="0"/>
              </a:spcBef>
              <a:spcAft>
                <a:spcPct val="50000"/>
              </a:spcAft>
              <a:buClr>
                <a:srgbClr val="96001D"/>
              </a:buClr>
              <a:buFont typeface="Comic Sans MS" pitchFamily="66" charset="0"/>
              <a:buNone/>
            </a:pPr>
            <a:endParaRPr lang="en-US" altLang="en-US" sz="1600" dirty="0" smtClean="0">
              <a:latin typeface="Arial" pitchFamily="34" charset="0"/>
            </a:endParaRPr>
          </a:p>
          <a:p>
            <a:pPr lvl="0" eaLnBrk="1" hangingPunct="1">
              <a:spcBef>
                <a:spcPct val="0"/>
              </a:spcBef>
              <a:spcAft>
                <a:spcPct val="50000"/>
              </a:spcAft>
              <a:buClr>
                <a:srgbClr val="96001D"/>
              </a:buClr>
              <a:buFont typeface="Comic Sans MS" pitchFamily="66" charset="0"/>
              <a:buChar char="•"/>
            </a:pPr>
            <a:r>
              <a:rPr lang="en-US" altLang="en-US" sz="1600" dirty="0" smtClean="0">
                <a:latin typeface="Arial" pitchFamily="34" charset="0"/>
              </a:rPr>
              <a:t>The IEP team can consider placement options on the </a:t>
            </a:r>
            <a:r>
              <a:rPr lang="en-US" altLang="ja-JP" sz="1600" dirty="0" smtClean="0">
                <a:latin typeface="Arial" pitchFamily="34" charset="0"/>
              </a:rPr>
              <a:t>continuum to make the LRE decision: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Inside regular class at least 80% of time</a:t>
            </a:r>
          </a:p>
          <a:p>
            <a:r>
              <a:rPr lang="en-US" sz="1200" kern="1200" dirty="0" smtClean="0">
                <a:solidFill>
                  <a:schemeClr val="tx1"/>
                </a:solidFill>
                <a:effectLst/>
                <a:latin typeface="+mn-lt"/>
                <a:ea typeface="+mn-ea"/>
                <a:cs typeface="+mn-cs"/>
              </a:rPr>
              <a:t>Inside regular class 40% to 79% of time</a:t>
            </a:r>
          </a:p>
          <a:p>
            <a:r>
              <a:rPr lang="en-US" sz="1200" kern="1200" dirty="0" smtClean="0">
                <a:solidFill>
                  <a:schemeClr val="tx1"/>
                </a:solidFill>
                <a:effectLst/>
                <a:latin typeface="+mn-lt"/>
                <a:ea typeface="+mn-ea"/>
                <a:cs typeface="+mn-cs"/>
              </a:rPr>
              <a:t>Inside regular class less than 40% of time</a:t>
            </a:r>
          </a:p>
          <a:p>
            <a:r>
              <a:rPr lang="en-US" sz="1200" kern="1200" dirty="0" smtClean="0">
                <a:solidFill>
                  <a:schemeClr val="tx1"/>
                </a:solidFill>
                <a:effectLst/>
                <a:latin typeface="+mn-lt"/>
                <a:ea typeface="+mn-ea"/>
                <a:cs typeface="+mn-cs"/>
              </a:rPr>
              <a:t>Public separate school (day) facility</a:t>
            </a:r>
          </a:p>
          <a:p>
            <a:r>
              <a:rPr lang="en-US" sz="1200" kern="1200" dirty="0" smtClean="0">
                <a:solidFill>
                  <a:schemeClr val="tx1"/>
                </a:solidFill>
                <a:effectLst/>
                <a:latin typeface="+mn-lt"/>
                <a:ea typeface="+mn-ea"/>
                <a:cs typeface="+mn-cs"/>
              </a:rPr>
              <a:t>Private separate school (day) facility</a:t>
            </a:r>
          </a:p>
          <a:p>
            <a:r>
              <a:rPr lang="en-US" sz="1200" kern="1200" dirty="0" smtClean="0">
                <a:solidFill>
                  <a:schemeClr val="tx1"/>
                </a:solidFill>
                <a:effectLst/>
                <a:latin typeface="+mn-lt"/>
                <a:ea typeface="+mn-ea"/>
                <a:cs typeface="+mn-cs"/>
              </a:rPr>
              <a:t>Public residential facility</a:t>
            </a:r>
          </a:p>
          <a:p>
            <a:r>
              <a:rPr lang="en-US" sz="1200" kern="1200" dirty="0" smtClean="0">
                <a:solidFill>
                  <a:schemeClr val="tx1"/>
                </a:solidFill>
                <a:effectLst/>
                <a:latin typeface="+mn-lt"/>
                <a:ea typeface="+mn-ea"/>
                <a:cs typeface="+mn-cs"/>
              </a:rPr>
              <a:t>Private residential facility</a:t>
            </a:r>
          </a:p>
          <a:p>
            <a:r>
              <a:rPr lang="en-US" sz="1200" kern="1200" dirty="0" smtClean="0">
                <a:solidFill>
                  <a:schemeClr val="tx1"/>
                </a:solidFill>
                <a:effectLst/>
                <a:latin typeface="+mn-lt"/>
                <a:ea typeface="+mn-ea"/>
                <a:cs typeface="+mn-cs"/>
              </a:rPr>
              <a:t>Homebound/hospital</a:t>
            </a:r>
          </a:p>
          <a:p>
            <a:pPr lvl="0" eaLnBrk="1" hangingPunct="1">
              <a:spcBef>
                <a:spcPct val="0"/>
              </a:spcBef>
              <a:spcAft>
                <a:spcPct val="50000"/>
              </a:spcAft>
              <a:buClr>
                <a:srgbClr val="96001D"/>
              </a:buClr>
              <a:buFont typeface="Comic Sans MS" pitchFamily="66" charset="0"/>
              <a:buNone/>
            </a:pPr>
            <a:endParaRPr lang="en-US" altLang="ja-JP" sz="1600" dirty="0" smtClean="0">
              <a:latin typeface="Arial" pitchFamily="34" charset="0"/>
            </a:endParaRPr>
          </a:p>
          <a:p>
            <a:pPr defTabSz="910491" eaLnBrk="1" hangingPunct="1">
              <a:lnSpc>
                <a:spcPct val="80000"/>
              </a:lnSpc>
              <a:defRPr/>
            </a:pPr>
            <a:endParaRPr lang="en-US" dirty="0" smtClean="0">
              <a:effectLst/>
            </a:endParaRPr>
          </a:p>
        </p:txBody>
      </p:sp>
    </p:spTree>
    <p:extLst>
      <p:ext uri="{BB962C8B-B14F-4D97-AF65-F5344CB8AC3E}">
        <p14:creationId xmlns:p14="http://schemas.microsoft.com/office/powerpoint/2010/main" val="4288678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TO KNOW:  </a:t>
            </a:r>
            <a:r>
              <a:rPr lang="en-US" b="0" dirty="0" smtClean="0"/>
              <a:t>If your</a:t>
            </a:r>
            <a:r>
              <a:rPr lang="en-US" b="0" baseline="0" dirty="0" smtClean="0"/>
              <a:t> RPDC has specific working norms that are used with every training, the wording on this slide may be replaced with the norms typically used at your center.</a:t>
            </a:r>
            <a:endParaRPr lang="en-US" b="1" dirty="0" smtClean="0"/>
          </a:p>
          <a:p>
            <a:endParaRPr lang="en-US" b="1" dirty="0" smtClean="0"/>
          </a:p>
          <a:p>
            <a:r>
              <a:rPr lang="en-US" b="1" dirty="0" smtClean="0"/>
              <a:t>TO SAY: </a:t>
            </a:r>
            <a:r>
              <a:rPr lang="en-US" dirty="0" smtClean="0"/>
              <a:t>These are</a:t>
            </a:r>
            <a:r>
              <a:rPr lang="en-US" baseline="0" dirty="0" smtClean="0"/>
              <a:t> the professional norms that we will be using today in order to ensure learning for all.  </a:t>
            </a:r>
          </a:p>
          <a:p>
            <a:endParaRPr lang="en-US" baseline="0" dirty="0" smtClean="0"/>
          </a:p>
          <a:p>
            <a:r>
              <a:rPr lang="en-US" baseline="0" dirty="0" smtClean="0"/>
              <a:t>The first one is Engagement.  Please silence your cell phones and avoid side conversations, to avoid distracting your colleagues from learning.   </a:t>
            </a:r>
          </a:p>
          <a:p>
            <a:endParaRPr lang="en-US" baseline="0" dirty="0" smtClean="0"/>
          </a:p>
          <a:p>
            <a:r>
              <a:rPr lang="en-US" baseline="0" dirty="0" smtClean="0"/>
              <a:t>The second norm is Respect.  Your background and expertise are essential, and therefore your contribution to discussion, questions, challenges, and stories will be an integral part of this learning experience.  Collective wisdom of all participants is valuable. </a:t>
            </a:r>
          </a:p>
          <a:p>
            <a:endParaRPr lang="en-US" baseline="0" dirty="0" smtClean="0"/>
          </a:p>
          <a:p>
            <a:r>
              <a:rPr lang="en-US" baseline="0" dirty="0" smtClean="0"/>
              <a:t>The third norm is Choice and Responsibility.  Some people work best alone, while others work better in groups.  There will be times we ask you to work as a group and in other situations it will be your choice.  Please complete the activities and be ready to share your work when called upon.  Each time we engage in group activities, we will have clearly defined time limits.</a:t>
            </a:r>
          </a:p>
          <a:p>
            <a:pPr marL="171426" indent="-171426">
              <a:buFont typeface="Arial" pitchFamily="34" charset="0"/>
              <a:buChar char="•"/>
            </a:pPr>
            <a:endParaRPr lang="en-US" baseline="0" dirty="0" smtClean="0"/>
          </a:p>
          <a:p>
            <a:pPr marL="0" indent="0" defTabSz="910491">
              <a:buFont typeface="Arial" pitchFamily="34" charset="0"/>
              <a:buNone/>
            </a:pPr>
            <a:r>
              <a:rPr lang="en-US" b="1" baseline="0" dirty="0" smtClean="0"/>
              <a:t>Housekeeping: </a:t>
            </a:r>
            <a:r>
              <a:rPr lang="en-US" b="0" baseline="0" dirty="0" smtClean="0"/>
              <a:t>(</a:t>
            </a:r>
            <a:r>
              <a:rPr lang="en-US" b="0" i="1" baseline="0" dirty="0" smtClean="0"/>
              <a:t>Explain these items and any other applicable housekeeping items.)</a:t>
            </a:r>
            <a:endParaRPr lang="en-US" b="1" baseline="0" dirty="0" smtClean="0"/>
          </a:p>
          <a:p>
            <a:pPr marL="171450" indent="-171450" defTabSz="910491">
              <a:buFont typeface="Arial" pitchFamily="34" charset="0"/>
              <a:buChar char="•"/>
            </a:pPr>
            <a:r>
              <a:rPr lang="en-US" b="0" baseline="0" dirty="0" smtClean="0"/>
              <a:t>The restrooms are located _______________.</a:t>
            </a:r>
          </a:p>
          <a:p>
            <a:pPr marL="171450" indent="-171450" defTabSz="910491">
              <a:buFont typeface="Arial" pitchFamily="34" charset="0"/>
              <a:buChar char="•"/>
            </a:pPr>
            <a:r>
              <a:rPr lang="en-US" b="0" baseline="0" dirty="0" smtClean="0"/>
              <a:t>You should have parked ________________.</a:t>
            </a:r>
          </a:p>
          <a:p>
            <a:pPr marL="171450" indent="-171450" defTabSz="910491">
              <a:buFont typeface="Arial" pitchFamily="34" charset="0"/>
              <a:buChar char="•"/>
            </a:pPr>
            <a:r>
              <a:rPr lang="en-US" b="0" baseline="0" dirty="0" smtClean="0"/>
              <a:t>We will be taking a break at approximately ___________.</a:t>
            </a:r>
          </a:p>
          <a:p>
            <a:pPr marL="171450" indent="-171450" defTabSz="910491">
              <a:buFont typeface="Arial" pitchFamily="34" charset="0"/>
              <a:buChar char="•"/>
            </a:pPr>
            <a:r>
              <a:rPr lang="en-US" b="0" baseline="0" dirty="0" smtClean="0"/>
              <a:t>We will be having lunch at approximately ___________.</a:t>
            </a:r>
          </a:p>
          <a:p>
            <a:pPr marL="0" indent="0" defTabSz="910491">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1B381BD9-06AD-416B-B353-C6E306B3FF2F}" type="slidenum">
              <a:rPr lang="en-US" smtClean="0"/>
              <a:pPr/>
              <a:t>6</a:t>
            </a:fld>
            <a:endParaRPr lang="en-US"/>
          </a:p>
        </p:txBody>
      </p:sp>
    </p:spTree>
    <p:extLst>
      <p:ext uri="{BB962C8B-B14F-4D97-AF65-F5344CB8AC3E}">
        <p14:creationId xmlns:p14="http://schemas.microsoft.com/office/powerpoint/2010/main" val="40237064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r>
              <a:rPr lang="en-US" altLang="en-US" b="1" dirty="0" smtClean="0"/>
              <a:t>What to say:</a:t>
            </a:r>
            <a:endParaRPr lang="en-US" baseline="0" dirty="0" smtClean="0"/>
          </a:p>
          <a:p>
            <a:r>
              <a:rPr lang="en-US" sz="1200" kern="1200" baseline="0" dirty="0" smtClean="0">
                <a:solidFill>
                  <a:schemeClr val="tx1"/>
                </a:solidFill>
                <a:latin typeface="+mn-lt"/>
                <a:ea typeface="+mn-ea"/>
                <a:cs typeface="+mn-cs"/>
              </a:rPr>
              <a:t>Documentation is present that Written Notice was provided to the parents of a child with a disability prior to</a:t>
            </a:r>
          </a:p>
          <a:p>
            <a:r>
              <a:rPr lang="en-US" sz="1200" kern="1200" baseline="0" dirty="0" smtClean="0">
                <a:solidFill>
                  <a:schemeClr val="tx1"/>
                </a:solidFill>
                <a:latin typeface="+mn-lt"/>
                <a:ea typeface="+mn-ea"/>
                <a:cs typeface="+mn-cs"/>
              </a:rPr>
              <a:t>proposing or refusing to initiate or change the identification, evaluation, educational placement of the child or the</a:t>
            </a:r>
          </a:p>
          <a:p>
            <a:r>
              <a:rPr lang="en-US" sz="1200" kern="1200" baseline="0" dirty="0" smtClean="0">
                <a:solidFill>
                  <a:schemeClr val="tx1"/>
                </a:solidFill>
                <a:latin typeface="+mn-lt"/>
                <a:ea typeface="+mn-ea"/>
                <a:cs typeface="+mn-cs"/>
              </a:rPr>
              <a:t>provision of FAPE to the child:</a:t>
            </a:r>
          </a:p>
          <a:p>
            <a:r>
              <a:rPr lang="en-US" sz="1200" b="0" kern="1200" baseline="0" dirty="0" smtClean="0">
                <a:solidFill>
                  <a:schemeClr val="tx1"/>
                </a:solidFill>
                <a:latin typeface="+mn-lt"/>
                <a:ea typeface="+mn-ea"/>
                <a:cs typeface="+mn-cs"/>
              </a:rPr>
              <a:t>200.1050.a. A written notice is provided to the parent prior to provision of services.</a:t>
            </a:r>
          </a:p>
          <a:p>
            <a:r>
              <a:rPr lang="en-US" sz="1200" b="0" kern="1200" baseline="0" dirty="0" smtClean="0">
                <a:solidFill>
                  <a:schemeClr val="tx1"/>
                </a:solidFill>
                <a:latin typeface="+mn-lt"/>
                <a:ea typeface="+mn-ea"/>
                <a:cs typeface="+mn-cs"/>
              </a:rPr>
              <a:t>200.1050.b.  Prior Written Notice to parents for their consent to initiate services in education must include the</a:t>
            </a:r>
          </a:p>
          <a:p>
            <a:r>
              <a:rPr lang="en-US" sz="1200" b="0" kern="1200" baseline="0" dirty="0" smtClean="0">
                <a:solidFill>
                  <a:schemeClr val="tx1"/>
                </a:solidFill>
                <a:latin typeface="+mn-lt"/>
                <a:ea typeface="+mn-ea"/>
                <a:cs typeface="+mn-cs"/>
              </a:rPr>
              <a:t>eligibility category of disability and subcategories, if appropriate, under which the child for those</a:t>
            </a:r>
          </a:p>
          <a:p>
            <a:r>
              <a:rPr lang="en-US" sz="1200" b="0" kern="1200" baseline="0" dirty="0" smtClean="0">
                <a:solidFill>
                  <a:schemeClr val="tx1"/>
                </a:solidFill>
                <a:latin typeface="+mn-lt"/>
                <a:ea typeface="+mn-ea"/>
                <a:cs typeface="+mn-cs"/>
              </a:rPr>
              <a:t>services.</a:t>
            </a:r>
          </a:p>
          <a:p>
            <a:r>
              <a:rPr lang="en-US" sz="1200" b="0" kern="1200" baseline="0" dirty="0" smtClean="0">
                <a:solidFill>
                  <a:schemeClr val="tx1"/>
                </a:solidFill>
                <a:latin typeface="+mn-lt"/>
                <a:ea typeface="+mn-ea"/>
                <a:cs typeface="+mn-cs"/>
              </a:rPr>
              <a:t>AND</a:t>
            </a:r>
          </a:p>
          <a:p>
            <a:r>
              <a:rPr lang="en-US" sz="1200" b="0" kern="1200" baseline="0" dirty="0" smtClean="0">
                <a:solidFill>
                  <a:schemeClr val="tx1"/>
                </a:solidFill>
                <a:latin typeface="+mn-lt"/>
                <a:ea typeface="+mn-ea"/>
                <a:cs typeface="+mn-cs"/>
              </a:rPr>
              <a:t>200.1050.c.  Signed parental consent for the initial services is obtained prior to provision of services.</a:t>
            </a:r>
            <a:endParaRPr lang="en-US" b="0" dirty="0"/>
          </a:p>
          <a:p>
            <a:pPr>
              <a:buFont typeface="Wingdings" panose="05000000000000000000" pitchFamily="2" charset="2"/>
              <a:buNone/>
            </a:pPr>
            <a:endParaRPr lang="en-US" dirty="0" smtClean="0"/>
          </a:p>
          <a:p>
            <a:pPr>
              <a:buFont typeface="Wingdings" panose="05000000000000000000" pitchFamily="2" charset="2"/>
              <a:buNone/>
            </a:pPr>
            <a:r>
              <a:rPr lang="en-US" dirty="0" smtClean="0"/>
              <a:t>Activity:  (SAY):  Use the </a:t>
            </a:r>
            <a:r>
              <a:rPr lang="en-US" baseline="0" dirty="0" smtClean="0"/>
              <a:t>Program Review Standards and Indicators Manual at your table to locate the standard shown on the slide.  With your table partners, discuss where the Notice of Action-Consent for Services occurs in the special education process.</a:t>
            </a:r>
          </a:p>
          <a:p>
            <a:pPr>
              <a:buFont typeface="Wingdings" panose="05000000000000000000" pitchFamily="2" charset="2"/>
              <a:buNone/>
            </a:pPr>
            <a:endParaRPr lang="en-US" baseline="0" dirty="0" smtClean="0"/>
          </a:p>
          <a:p>
            <a:pPr>
              <a:buFont typeface="Wingdings" panose="05000000000000000000" pitchFamily="2" charset="2"/>
              <a:buNone/>
            </a:pPr>
            <a:r>
              <a:rPr lang="en-US" baseline="0" dirty="0" smtClean="0"/>
              <a:t>Answer:  The Notice of Action-Consent for Services is provided to parents at the Initial IEP meeting, prior to implementation of special education services.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60</a:t>
            </a:fld>
            <a:endParaRPr lang="en-US"/>
          </a:p>
        </p:txBody>
      </p:sp>
    </p:spTree>
    <p:extLst>
      <p:ext uri="{BB962C8B-B14F-4D97-AF65-F5344CB8AC3E}">
        <p14:creationId xmlns:p14="http://schemas.microsoft.com/office/powerpoint/2010/main" val="19871877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91">
              <a:defRPr/>
            </a:pPr>
            <a:r>
              <a:rPr lang="en-US" altLang="en-US" b="1" dirty="0" smtClean="0"/>
              <a:t>What to say: </a:t>
            </a:r>
          </a:p>
          <a:p>
            <a:pPr defTabSz="910491">
              <a:defRPr/>
            </a:pPr>
            <a:r>
              <a:rPr lang="en-US" altLang="en-US" b="0" dirty="0" smtClean="0"/>
              <a:t>What happens</a:t>
            </a:r>
            <a:r>
              <a:rPr lang="en-US" altLang="en-US" b="0" baseline="0" dirty="0" smtClean="0"/>
              <a:t> when we need to make a change in the IEP?  Do we have to wait for the annual review or can we amend at any time?</a:t>
            </a:r>
            <a:endParaRPr lang="en-US" b="0" dirty="0" smtClean="0"/>
          </a:p>
          <a:p>
            <a:r>
              <a:rPr lang="en-US" dirty="0"/>
              <a:t>In making changes to a child's IEP after the annual IEP Team </a:t>
            </a:r>
            <a:r>
              <a:rPr lang="en-US" dirty="0" smtClean="0"/>
              <a:t>meeting, </a:t>
            </a:r>
            <a:r>
              <a:rPr lang="en-US" dirty="0"/>
              <a:t>the parent of a child with a disability and the </a:t>
            </a:r>
            <a:r>
              <a:rPr lang="en-US" dirty="0" smtClean="0"/>
              <a:t>LEA may </a:t>
            </a:r>
            <a:r>
              <a:rPr lang="en-US" dirty="0"/>
              <a:t>agree not to convene an IEP Team meeting for the purposes of making such </a:t>
            </a:r>
            <a:r>
              <a:rPr lang="en-US" dirty="0" smtClean="0"/>
              <a:t>changes </a:t>
            </a:r>
            <a:r>
              <a:rPr lang="en-US" dirty="0"/>
              <a:t>and instead may develop a written document to amend or modify the child's current IEP. </a:t>
            </a:r>
          </a:p>
          <a:p>
            <a:endParaRPr lang="en-US" dirty="0"/>
          </a:p>
          <a:p>
            <a:endParaRPr lang="en-US" dirty="0" smtClean="0"/>
          </a:p>
          <a:p>
            <a:r>
              <a:rPr lang="en-US" dirty="0" smtClean="0"/>
              <a:t>Which Standard #___</a:t>
            </a:r>
            <a:r>
              <a:rPr lang="en-US" baseline="0" dirty="0" smtClean="0"/>
              <a:t> discusses requirements for IEP Amendments?</a:t>
            </a:r>
          </a:p>
          <a:p>
            <a:endParaRPr lang="en-US" baseline="0" dirty="0" smtClean="0"/>
          </a:p>
          <a:p>
            <a:endParaRPr lang="en-US" baseline="0" dirty="0" smtClean="0"/>
          </a:p>
          <a:p>
            <a:r>
              <a:rPr lang="en-US" baseline="0" dirty="0" smtClean="0"/>
              <a:t>Answer: 200.640</a:t>
            </a:r>
          </a:p>
          <a:p>
            <a:r>
              <a:rPr lang="en-US" baseline="0" dirty="0" smtClean="0"/>
              <a:t>A child’s IEP may be amended or modified after the annual IEP meeting. Documentation of any</a:t>
            </a:r>
          </a:p>
          <a:p>
            <a:r>
              <a:rPr lang="en-US" baseline="0" dirty="0" smtClean="0"/>
              <a:t>amendment/modifications is present as follows:</a:t>
            </a:r>
          </a:p>
          <a:p>
            <a:r>
              <a:rPr lang="en-US" baseline="0" dirty="0" smtClean="0"/>
              <a:t>200.640.a. Date of annual IEP meeting,</a:t>
            </a:r>
          </a:p>
          <a:p>
            <a:r>
              <a:rPr lang="en-US" baseline="0" dirty="0" smtClean="0"/>
              <a:t>200.640.b. Date of agreement to amend the IEP,</a:t>
            </a:r>
          </a:p>
          <a:p>
            <a:r>
              <a:rPr lang="en-US" baseline="0" dirty="0" smtClean="0"/>
              <a:t>200.640.c. Date amendments to be implemented,</a:t>
            </a:r>
          </a:p>
          <a:p>
            <a:r>
              <a:rPr lang="en-US" baseline="0" dirty="0" smtClean="0"/>
              <a:t>200.640.d. Individuals participating in the agreement are listed by name and role,</a:t>
            </a:r>
          </a:p>
          <a:p>
            <a:r>
              <a:rPr lang="en-US" baseline="0" dirty="0" smtClean="0"/>
              <a:t>200.640.e. How agreement made, and</a:t>
            </a:r>
          </a:p>
          <a:p>
            <a:r>
              <a:rPr lang="en-US" dirty="0" smtClean="0"/>
              <a:t>200.640.f. Changes to the IEP include all required components for compliance.</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61</a:t>
            </a:fld>
            <a:endParaRPr lang="en-US"/>
          </a:p>
        </p:txBody>
      </p:sp>
    </p:spTree>
    <p:extLst>
      <p:ext uri="{BB962C8B-B14F-4D97-AF65-F5344CB8AC3E}">
        <p14:creationId xmlns:p14="http://schemas.microsoft.com/office/powerpoint/2010/main" val="36529835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39774" indent="-284528">
              <a:defRPr>
                <a:solidFill>
                  <a:schemeClr val="tx1"/>
                </a:solidFill>
                <a:latin typeface="Arial" panose="020B0604020202020204" pitchFamily="34" charset="0"/>
              </a:defRPr>
            </a:lvl2pPr>
            <a:lvl3pPr marL="1138114" indent="-227623">
              <a:defRPr>
                <a:solidFill>
                  <a:schemeClr val="tx1"/>
                </a:solidFill>
                <a:latin typeface="Arial" panose="020B0604020202020204" pitchFamily="34" charset="0"/>
              </a:defRPr>
            </a:lvl3pPr>
            <a:lvl4pPr marL="1593359" indent="-227623">
              <a:defRPr>
                <a:solidFill>
                  <a:schemeClr val="tx1"/>
                </a:solidFill>
                <a:latin typeface="Arial" panose="020B0604020202020204" pitchFamily="34" charset="0"/>
              </a:defRPr>
            </a:lvl4pPr>
            <a:lvl5pPr marL="2048605" indent="-227623">
              <a:defRPr>
                <a:solidFill>
                  <a:schemeClr val="tx1"/>
                </a:solidFill>
                <a:latin typeface="Arial" panose="020B0604020202020204" pitchFamily="34" charset="0"/>
              </a:defRPr>
            </a:lvl5pPr>
            <a:lvl6pPr marL="2503850" indent="-227623" eaLnBrk="0" fontAlgn="base" hangingPunct="0">
              <a:spcBef>
                <a:spcPct val="0"/>
              </a:spcBef>
              <a:spcAft>
                <a:spcPct val="0"/>
              </a:spcAft>
              <a:defRPr>
                <a:solidFill>
                  <a:schemeClr val="tx1"/>
                </a:solidFill>
                <a:latin typeface="Arial" panose="020B0604020202020204" pitchFamily="34" charset="0"/>
              </a:defRPr>
            </a:lvl6pPr>
            <a:lvl7pPr marL="2959096" indent="-227623" eaLnBrk="0" fontAlgn="base" hangingPunct="0">
              <a:spcBef>
                <a:spcPct val="0"/>
              </a:spcBef>
              <a:spcAft>
                <a:spcPct val="0"/>
              </a:spcAft>
              <a:defRPr>
                <a:solidFill>
                  <a:schemeClr val="tx1"/>
                </a:solidFill>
                <a:latin typeface="Arial" panose="020B0604020202020204" pitchFamily="34" charset="0"/>
              </a:defRPr>
            </a:lvl7pPr>
            <a:lvl8pPr marL="3414342" indent="-227623" eaLnBrk="0" fontAlgn="base" hangingPunct="0">
              <a:spcBef>
                <a:spcPct val="0"/>
              </a:spcBef>
              <a:spcAft>
                <a:spcPct val="0"/>
              </a:spcAft>
              <a:defRPr>
                <a:solidFill>
                  <a:schemeClr val="tx1"/>
                </a:solidFill>
                <a:latin typeface="Arial" panose="020B0604020202020204" pitchFamily="34" charset="0"/>
              </a:defRPr>
            </a:lvl8pPr>
            <a:lvl9pPr marL="3869587" indent="-227623" eaLnBrk="0" fontAlgn="base" hangingPunct="0">
              <a:spcBef>
                <a:spcPct val="0"/>
              </a:spcBef>
              <a:spcAft>
                <a:spcPct val="0"/>
              </a:spcAft>
              <a:defRPr>
                <a:solidFill>
                  <a:schemeClr val="tx1"/>
                </a:solidFill>
                <a:latin typeface="Arial" panose="020B0604020202020204" pitchFamily="34" charset="0"/>
              </a:defRPr>
            </a:lvl9pPr>
          </a:lstStyle>
          <a:p>
            <a:fld id="{F14A4E5D-C69D-4B35-8297-4793722B4003}" type="slidenum">
              <a:rPr lang="en-US" altLang="en-US"/>
              <a:pPr/>
              <a:t>62</a:t>
            </a:fld>
            <a:endParaRPr lang="en-US"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defTabSz="910491" eaLnBrk="1" hangingPunct="1">
              <a:defRPr/>
            </a:pPr>
            <a:r>
              <a:rPr lang="en-US" altLang="en-US" b="1" dirty="0" smtClean="0"/>
              <a:t>What to say: </a:t>
            </a:r>
            <a:r>
              <a:rPr lang="en-US" b="0" dirty="0"/>
              <a:t>(34) </a:t>
            </a:r>
            <a:r>
              <a:rPr lang="en-US" b="0" dirty="0" smtClean="0"/>
              <a:t>Transition Planning is an important part of the discussion during the IEP process</a:t>
            </a:r>
            <a:r>
              <a:rPr lang="en-US" b="0" baseline="0" dirty="0" smtClean="0"/>
              <a:t> by the time the student turns age 16. The discussion by the IEP team is about preparing the student for their employment, education or training experiences, or to live as independently as possible after they leave the high school setting.  Documentation of post secondary goals are recorded on Form C of the IEP. </a:t>
            </a:r>
            <a:endParaRPr lang="en-US" b="0" dirty="0" smtClean="0"/>
          </a:p>
          <a:p>
            <a:pPr defTabSz="910491" eaLnBrk="1" hangingPunct="1">
              <a:defRPr/>
            </a:pPr>
            <a:endParaRPr lang="en-US" b="1" dirty="0" smtClean="0"/>
          </a:p>
          <a:p>
            <a:pPr eaLnBrk="1" hangingPunct="1"/>
            <a:endParaRPr lang="en-US" altLang="en-US" baseline="0" dirty="0" smtClean="0"/>
          </a:p>
        </p:txBody>
      </p:sp>
    </p:spTree>
    <p:extLst>
      <p:ext uri="{BB962C8B-B14F-4D97-AF65-F5344CB8AC3E}">
        <p14:creationId xmlns:p14="http://schemas.microsoft.com/office/powerpoint/2010/main" val="34190362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39774" indent="-284528">
              <a:defRPr>
                <a:solidFill>
                  <a:schemeClr val="tx1"/>
                </a:solidFill>
                <a:latin typeface="Arial" panose="020B0604020202020204" pitchFamily="34" charset="0"/>
              </a:defRPr>
            </a:lvl2pPr>
            <a:lvl3pPr marL="1138114" indent="-227623">
              <a:defRPr>
                <a:solidFill>
                  <a:schemeClr val="tx1"/>
                </a:solidFill>
                <a:latin typeface="Arial" panose="020B0604020202020204" pitchFamily="34" charset="0"/>
              </a:defRPr>
            </a:lvl3pPr>
            <a:lvl4pPr marL="1593359" indent="-227623">
              <a:defRPr>
                <a:solidFill>
                  <a:schemeClr val="tx1"/>
                </a:solidFill>
                <a:latin typeface="Arial" panose="020B0604020202020204" pitchFamily="34" charset="0"/>
              </a:defRPr>
            </a:lvl4pPr>
            <a:lvl5pPr marL="2048605" indent="-227623">
              <a:defRPr>
                <a:solidFill>
                  <a:schemeClr val="tx1"/>
                </a:solidFill>
                <a:latin typeface="Arial" panose="020B0604020202020204" pitchFamily="34" charset="0"/>
              </a:defRPr>
            </a:lvl5pPr>
            <a:lvl6pPr marL="2503850" indent="-227623" eaLnBrk="0" fontAlgn="base" hangingPunct="0">
              <a:spcBef>
                <a:spcPct val="0"/>
              </a:spcBef>
              <a:spcAft>
                <a:spcPct val="0"/>
              </a:spcAft>
              <a:defRPr>
                <a:solidFill>
                  <a:schemeClr val="tx1"/>
                </a:solidFill>
                <a:latin typeface="Arial" panose="020B0604020202020204" pitchFamily="34" charset="0"/>
              </a:defRPr>
            </a:lvl6pPr>
            <a:lvl7pPr marL="2959096" indent="-227623" eaLnBrk="0" fontAlgn="base" hangingPunct="0">
              <a:spcBef>
                <a:spcPct val="0"/>
              </a:spcBef>
              <a:spcAft>
                <a:spcPct val="0"/>
              </a:spcAft>
              <a:defRPr>
                <a:solidFill>
                  <a:schemeClr val="tx1"/>
                </a:solidFill>
                <a:latin typeface="Arial" panose="020B0604020202020204" pitchFamily="34" charset="0"/>
              </a:defRPr>
            </a:lvl7pPr>
            <a:lvl8pPr marL="3414342" indent="-227623" eaLnBrk="0" fontAlgn="base" hangingPunct="0">
              <a:spcBef>
                <a:spcPct val="0"/>
              </a:spcBef>
              <a:spcAft>
                <a:spcPct val="0"/>
              </a:spcAft>
              <a:defRPr>
                <a:solidFill>
                  <a:schemeClr val="tx1"/>
                </a:solidFill>
                <a:latin typeface="Arial" panose="020B0604020202020204" pitchFamily="34" charset="0"/>
              </a:defRPr>
            </a:lvl8pPr>
            <a:lvl9pPr marL="3869587" indent="-227623" eaLnBrk="0" fontAlgn="base" hangingPunct="0">
              <a:spcBef>
                <a:spcPct val="0"/>
              </a:spcBef>
              <a:spcAft>
                <a:spcPct val="0"/>
              </a:spcAft>
              <a:defRPr>
                <a:solidFill>
                  <a:schemeClr val="tx1"/>
                </a:solidFill>
                <a:latin typeface="Arial" panose="020B0604020202020204" pitchFamily="34" charset="0"/>
              </a:defRPr>
            </a:lvl9pPr>
          </a:lstStyle>
          <a:p>
            <a:fld id="{AEB3FF51-46FF-43C7-A9A8-52FE879F4F1D}" type="slidenum">
              <a:rPr lang="en-US" altLang="en-US"/>
              <a:pPr/>
              <a:t>63</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marL="0" marR="0" indent="0" algn="l" defTabSz="910491" rtl="0" eaLnBrk="1" fontAlgn="base" latinLnBrk="0" hangingPunct="1">
              <a:lnSpc>
                <a:spcPct val="100000"/>
              </a:lnSpc>
              <a:spcBef>
                <a:spcPct val="30000"/>
              </a:spcBef>
              <a:spcAft>
                <a:spcPct val="0"/>
              </a:spcAft>
              <a:buClrTx/>
              <a:buSzTx/>
              <a:buFontTx/>
              <a:buNone/>
              <a:tabLst/>
              <a:defRPr/>
            </a:pPr>
            <a:r>
              <a:rPr lang="en-US" altLang="en-US" b="1" dirty="0" smtClean="0"/>
              <a:t>What to say: </a:t>
            </a:r>
            <a:r>
              <a:rPr lang="en-US" altLang="en-US" b="0" dirty="0" smtClean="0"/>
              <a:t>By</a:t>
            </a:r>
            <a:r>
              <a:rPr lang="en-US" altLang="en-US" b="0" baseline="0" dirty="0" smtClean="0"/>
              <a:t> age 16, the IEP team must develop a transition plan which includes helping to make the linkage for students and parents with post-secondary community resources.  </a:t>
            </a:r>
            <a:r>
              <a:rPr lang="en-US" dirty="0" smtClean="0"/>
              <a:t>The term `transition services' means a coordinated set of activities for a child with a disability that:   </a:t>
            </a:r>
            <a:br>
              <a:rPr lang="en-US" dirty="0" smtClean="0"/>
            </a:br>
            <a:r>
              <a:rPr lang="en-US" dirty="0" smtClean="0"/>
              <a:t/>
            </a:r>
            <a:br>
              <a:rPr lang="en-US" dirty="0" smtClean="0"/>
            </a:br>
            <a:r>
              <a:rPr lang="en-US" dirty="0" smtClean="0"/>
              <a:t>(A) are designed to be a </a:t>
            </a:r>
            <a:r>
              <a:rPr lang="en-US" b="1" dirty="0" smtClean="0"/>
              <a:t>results-oriented</a:t>
            </a:r>
            <a:r>
              <a:rPr lang="en-US" dirty="0" smtClean="0"/>
              <a:t> process, that is focused on </a:t>
            </a:r>
            <a:r>
              <a:rPr lang="en-US" b="1" dirty="0" smtClean="0"/>
              <a:t>improving the academic and functional achievement</a:t>
            </a:r>
            <a:r>
              <a:rPr lang="en-US" dirty="0" smtClean="0"/>
              <a:t> of the child with a disability </a:t>
            </a:r>
            <a:r>
              <a:rPr lang="en-US" b="1" dirty="0" smtClean="0"/>
              <a:t>to facilitate the child's movement from school to post-school activities</a:t>
            </a:r>
            <a:r>
              <a:rPr lang="en-US" dirty="0" smtClean="0"/>
              <a:t>, including post-secondary education, vocational education, integrated employment (including supported employment), continuing and adult education, adult services, independent living, or community participation;</a:t>
            </a:r>
            <a:br>
              <a:rPr lang="en-US" dirty="0" smtClean="0"/>
            </a:br>
            <a:r>
              <a:rPr lang="en-US" dirty="0" smtClean="0"/>
              <a:t>(B) is </a:t>
            </a:r>
            <a:r>
              <a:rPr lang="en-US" b="1" dirty="0" smtClean="0"/>
              <a:t>based on the individual child’s needs</a:t>
            </a:r>
            <a:r>
              <a:rPr lang="en-US" dirty="0" smtClean="0"/>
              <a:t>, taking into account the child's strengths, preferences, and interests; and  </a:t>
            </a:r>
            <a:br>
              <a:rPr lang="en-US" dirty="0" smtClean="0"/>
            </a:br>
            <a:r>
              <a:rPr lang="en-US" dirty="0" smtClean="0"/>
              <a:t>(C) includes instruction, related services, community experiences, the </a:t>
            </a:r>
            <a:r>
              <a:rPr lang="en-US" b="1" dirty="0" smtClean="0"/>
              <a:t>development of employment and other post-school adult living objectives</a:t>
            </a:r>
            <a:r>
              <a:rPr lang="en-US" dirty="0" smtClean="0"/>
              <a:t>, and, when appropriate, acquisition of daily living skills and </a:t>
            </a:r>
            <a:r>
              <a:rPr lang="en-US" b="1" dirty="0" smtClean="0"/>
              <a:t>functional vocational evaluation</a:t>
            </a:r>
            <a:r>
              <a:rPr lang="en-US" dirty="0" smtClean="0"/>
              <a:t>.</a:t>
            </a:r>
            <a:r>
              <a:rPr lang="en-US" dirty="0" smtClean="0">
                <a:effectLst/>
              </a:rPr>
              <a:t> </a:t>
            </a:r>
          </a:p>
          <a:p>
            <a:pPr eaLnBrk="1" hangingPunct="1"/>
            <a:endParaRPr lang="en-US" altLang="en-US" dirty="0" smtClean="0"/>
          </a:p>
          <a:p>
            <a:pPr eaLnBrk="1" hangingPunct="1"/>
            <a:r>
              <a:rPr lang="en-US" altLang="en-US" dirty="0" smtClean="0"/>
              <a:t>The transition services must include</a:t>
            </a:r>
            <a:r>
              <a:rPr lang="en-US" altLang="en-US" baseline="0" dirty="0" smtClean="0"/>
              <a:t> a course of study that focuses on improving the academic and functional achievement of the child to facilitate their movement from school to post-school.  The course of study listed must align with the student’s identified post-secondary goal(s).  The course of study is a multi-year description of coursework from the student’s current </a:t>
            </a:r>
            <a:r>
              <a:rPr lang="en-US" sz="1200" b="0" i="0" u="none" strike="noStrike" kern="1200" baseline="0" dirty="0" smtClean="0">
                <a:solidFill>
                  <a:schemeClr val="tx1"/>
                </a:solidFill>
                <a:latin typeface="+mn-lt"/>
                <a:ea typeface="+mn-ea"/>
                <a:cs typeface="+mn-cs"/>
              </a:rPr>
              <a:t>grade to anticipated exit year that is designed to help achieve the student’s</a:t>
            </a:r>
          </a:p>
          <a:p>
            <a:r>
              <a:rPr lang="en-US" sz="1200" b="0" i="0" u="none" strike="noStrike" kern="1200" baseline="0" dirty="0" smtClean="0">
                <a:solidFill>
                  <a:schemeClr val="tx1"/>
                </a:solidFill>
                <a:latin typeface="+mn-lt"/>
                <a:ea typeface="+mn-ea"/>
                <a:cs typeface="+mn-cs"/>
              </a:rPr>
              <a:t>desired post-school goal(s).</a:t>
            </a:r>
            <a:endParaRPr lang="en-US" altLang="en-US" dirty="0" smtClean="0"/>
          </a:p>
        </p:txBody>
      </p:sp>
    </p:spTree>
    <p:extLst>
      <p:ext uri="{BB962C8B-B14F-4D97-AF65-F5344CB8AC3E}">
        <p14:creationId xmlns:p14="http://schemas.microsoft.com/office/powerpoint/2010/main" val="14666396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As you know, Jennifer is in</a:t>
            </a:r>
            <a:r>
              <a:rPr lang="en-US" baseline="0" dirty="0" smtClean="0"/>
              <a:t> fifth grade and transition planning is not required at this age.  However, transition planning may begin prior to age sixteen, if the IEP team deems appropriate.</a:t>
            </a:r>
          </a:p>
          <a:p>
            <a:endParaRPr lang="en-US" baseline="0" dirty="0" smtClean="0"/>
          </a:p>
          <a:p>
            <a:r>
              <a:rPr lang="en-US" baseline="0" dirty="0" smtClean="0"/>
              <a:t>Please turn to your shoulder partner and discuss the questions on the screen.</a:t>
            </a:r>
          </a:p>
          <a:p>
            <a:endParaRPr lang="en-US" baseline="0" dirty="0" smtClean="0"/>
          </a:p>
          <a:p>
            <a:r>
              <a:rPr lang="en-US" b="1" baseline="0" dirty="0" smtClean="0"/>
              <a:t>TO DO:  </a:t>
            </a:r>
            <a:r>
              <a:rPr lang="en-US" b="0" baseline="0" dirty="0" smtClean="0"/>
              <a:t>Allow approximately 5 minutes for discussion.</a:t>
            </a:r>
            <a:endParaRPr lang="en-US" b="1"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64</a:t>
            </a:fld>
            <a:endParaRPr lang="en-US"/>
          </a:p>
        </p:txBody>
      </p:sp>
    </p:spTree>
    <p:extLst>
      <p:ext uri="{BB962C8B-B14F-4D97-AF65-F5344CB8AC3E}">
        <p14:creationId xmlns:p14="http://schemas.microsoft.com/office/powerpoint/2010/main" val="10748595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91">
              <a:defRPr/>
            </a:pPr>
            <a:r>
              <a:rPr lang="en-US" b="1" dirty="0" smtClean="0"/>
              <a:t>What to say:  </a:t>
            </a:r>
          </a:p>
          <a:p>
            <a:pPr defTabSz="910491">
              <a:defRPr/>
            </a:pPr>
            <a:endParaRPr lang="en-US" b="1" dirty="0" smtClean="0"/>
          </a:p>
          <a:p>
            <a:r>
              <a:rPr lang="en-US" dirty="0" smtClean="0"/>
              <a:t>Take</a:t>
            </a:r>
            <a:r>
              <a:rPr lang="en-US" baseline="0" dirty="0" smtClean="0"/>
              <a:t> a few minutes (2) to record key points about the IEP process in the special education process</a:t>
            </a:r>
          </a:p>
          <a:p>
            <a:endParaRPr lang="en-US" baseline="0" dirty="0" smtClean="0"/>
          </a:p>
          <a:p>
            <a:endParaRPr lang="en-US" b="1" baseline="0" dirty="0" smtClean="0"/>
          </a:p>
          <a:p>
            <a:r>
              <a:rPr lang="en-US" b="1" baseline="0" dirty="0" smtClean="0"/>
              <a:t>What to do</a:t>
            </a:r>
            <a:r>
              <a:rPr lang="en-US" baseline="0" dirty="0" smtClean="0"/>
              <a:t>: After a few minutes (2) of recording have participants share their key points with one another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31485013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0491" eaLnBrk="1" hangingPunct="1">
              <a:defRPr/>
            </a:pPr>
            <a:r>
              <a:rPr lang="en-US" altLang="en-US" b="1" dirty="0" smtClean="0"/>
              <a:t>TO SAY:  </a:t>
            </a:r>
            <a:endParaRPr lang="en-US" dirty="0" smtClean="0">
              <a:effectLst/>
            </a:endParaRPr>
          </a:p>
          <a:p>
            <a:pPr defTabSz="910491" eaLnBrk="1" hangingPunct="1">
              <a:defRPr/>
            </a:pPr>
            <a:r>
              <a:rPr lang="en-US" dirty="0" smtClean="0">
                <a:effectLst/>
              </a:rPr>
              <a:t>The IEP must include assessment information pertaining to the student’s individual needs, educational programming that addresses those needs, and a</a:t>
            </a:r>
            <a:r>
              <a:rPr lang="en-US" baseline="0" dirty="0" smtClean="0">
                <a:effectLst/>
              </a:rPr>
              <a:t> system for monitoring student progress.</a:t>
            </a:r>
            <a:r>
              <a:rPr lang="en-US" dirty="0" smtClean="0">
                <a:effectLst/>
              </a:rPr>
              <a:t> </a:t>
            </a:r>
          </a:p>
          <a:p>
            <a:pPr defTabSz="910491" eaLnBrk="1" hangingPunct="1">
              <a:defRPr/>
            </a:pPr>
            <a:endParaRPr lang="en-US" altLang="en-US" dirty="0"/>
          </a:p>
          <a:p>
            <a:pPr eaLnBrk="1" hangingPunct="1"/>
            <a:r>
              <a:rPr lang="en-US" altLang="en-US" dirty="0" smtClean="0"/>
              <a:t>The IEP</a:t>
            </a:r>
            <a:r>
              <a:rPr lang="en-US" altLang="en-US" baseline="0" dirty="0" smtClean="0"/>
              <a:t> begins to be delivered according to what is documented in the IEP for services and where they are to be delivered, whether in special education classroom, or general education classroom.  It is important for students with disabilities to be educated with their peers without disabilities to the greatest extent possible.  This concept is referred to as educating students in the Least Restrictive Environment (LRE).  </a:t>
            </a:r>
          </a:p>
          <a:p>
            <a:pPr eaLnBrk="1" hangingPunct="1"/>
            <a:endParaRPr lang="en-US" altLang="en-US" baseline="0" dirty="0" smtClean="0"/>
          </a:p>
          <a:p>
            <a:pPr eaLnBrk="1" hangingPunct="1"/>
            <a:endParaRPr lang="en-US" altLang="en-US" baseline="0"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66</a:t>
            </a:fld>
            <a:endParaRPr lang="en-US"/>
          </a:p>
        </p:txBody>
      </p:sp>
    </p:spTree>
    <p:extLst>
      <p:ext uri="{BB962C8B-B14F-4D97-AF65-F5344CB8AC3E}">
        <p14:creationId xmlns:p14="http://schemas.microsoft.com/office/powerpoint/2010/main" val="39082352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39774" indent="-284528">
              <a:defRPr>
                <a:solidFill>
                  <a:schemeClr val="tx1"/>
                </a:solidFill>
                <a:latin typeface="Arial" panose="020B0604020202020204" pitchFamily="34" charset="0"/>
              </a:defRPr>
            </a:lvl2pPr>
            <a:lvl3pPr marL="1138114" indent="-227623">
              <a:defRPr>
                <a:solidFill>
                  <a:schemeClr val="tx1"/>
                </a:solidFill>
                <a:latin typeface="Arial" panose="020B0604020202020204" pitchFamily="34" charset="0"/>
              </a:defRPr>
            </a:lvl3pPr>
            <a:lvl4pPr marL="1593359" indent="-227623">
              <a:defRPr>
                <a:solidFill>
                  <a:schemeClr val="tx1"/>
                </a:solidFill>
                <a:latin typeface="Arial" panose="020B0604020202020204" pitchFamily="34" charset="0"/>
              </a:defRPr>
            </a:lvl4pPr>
            <a:lvl5pPr marL="2048605" indent="-227623">
              <a:defRPr>
                <a:solidFill>
                  <a:schemeClr val="tx1"/>
                </a:solidFill>
                <a:latin typeface="Arial" panose="020B0604020202020204" pitchFamily="34" charset="0"/>
              </a:defRPr>
            </a:lvl5pPr>
            <a:lvl6pPr marL="2503850" indent="-227623" eaLnBrk="0" fontAlgn="base" hangingPunct="0">
              <a:spcBef>
                <a:spcPct val="0"/>
              </a:spcBef>
              <a:spcAft>
                <a:spcPct val="0"/>
              </a:spcAft>
              <a:defRPr>
                <a:solidFill>
                  <a:schemeClr val="tx1"/>
                </a:solidFill>
                <a:latin typeface="Arial" panose="020B0604020202020204" pitchFamily="34" charset="0"/>
              </a:defRPr>
            </a:lvl6pPr>
            <a:lvl7pPr marL="2959096" indent="-227623" eaLnBrk="0" fontAlgn="base" hangingPunct="0">
              <a:spcBef>
                <a:spcPct val="0"/>
              </a:spcBef>
              <a:spcAft>
                <a:spcPct val="0"/>
              </a:spcAft>
              <a:defRPr>
                <a:solidFill>
                  <a:schemeClr val="tx1"/>
                </a:solidFill>
                <a:latin typeface="Arial" panose="020B0604020202020204" pitchFamily="34" charset="0"/>
              </a:defRPr>
            </a:lvl7pPr>
            <a:lvl8pPr marL="3414342" indent="-227623" eaLnBrk="0" fontAlgn="base" hangingPunct="0">
              <a:spcBef>
                <a:spcPct val="0"/>
              </a:spcBef>
              <a:spcAft>
                <a:spcPct val="0"/>
              </a:spcAft>
              <a:defRPr>
                <a:solidFill>
                  <a:schemeClr val="tx1"/>
                </a:solidFill>
                <a:latin typeface="Arial" panose="020B0604020202020204" pitchFamily="34" charset="0"/>
              </a:defRPr>
            </a:lvl8pPr>
            <a:lvl9pPr marL="3869587" indent="-227623" eaLnBrk="0" fontAlgn="base" hangingPunct="0">
              <a:spcBef>
                <a:spcPct val="0"/>
              </a:spcBef>
              <a:spcAft>
                <a:spcPct val="0"/>
              </a:spcAft>
              <a:defRPr>
                <a:solidFill>
                  <a:schemeClr val="tx1"/>
                </a:solidFill>
                <a:latin typeface="Arial" panose="020B0604020202020204" pitchFamily="34" charset="0"/>
              </a:defRPr>
            </a:lvl9pPr>
          </a:lstStyle>
          <a:p>
            <a:fld id="{B0AD1923-53EB-4C5C-B53E-B8E229D9DDD9}" type="slidenum">
              <a:rPr lang="en-US" altLang="en-US"/>
              <a:pPr/>
              <a:t>67</a:t>
            </a:fld>
            <a:endParaRPr lang="en-US" alt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altLang="en-US" b="1" dirty="0" smtClean="0"/>
              <a:t>What to say:</a:t>
            </a:r>
          </a:p>
          <a:p>
            <a:pPr>
              <a:buFont typeface="Arial" panose="020B0604020202020204" pitchFamily="34" charset="0"/>
              <a:buChar char="•"/>
            </a:pPr>
            <a:r>
              <a:rPr lang="en-US" altLang="en-US" sz="1200" dirty="0" smtClean="0"/>
              <a:t>Parents and school personnel must work together to make the IEP and placement work for the child.  </a:t>
            </a:r>
          </a:p>
          <a:p>
            <a:pPr>
              <a:buFont typeface="Arial" panose="020B0604020202020204" pitchFamily="34" charset="0"/>
              <a:buChar char="•"/>
            </a:pPr>
            <a:r>
              <a:rPr lang="en-US" altLang="en-US" sz="1200" dirty="0" smtClean="0"/>
              <a:t>Parents are to be kept regularly informed of their child’s progress as defined in the IEP.</a:t>
            </a:r>
          </a:p>
          <a:p>
            <a:pPr>
              <a:buFont typeface="Arial" panose="020B0604020202020204" pitchFamily="34" charset="0"/>
              <a:buChar char="•"/>
            </a:pPr>
            <a:r>
              <a:rPr lang="en-US" altLang="en-US" sz="1200" dirty="0" smtClean="0"/>
              <a:t>IEP goal progress must reported as often as progress</a:t>
            </a:r>
            <a:r>
              <a:rPr lang="en-US" altLang="en-US" sz="1200" baseline="0" dirty="0" smtClean="0"/>
              <a:t> is reported for students without disabilities</a:t>
            </a:r>
            <a:r>
              <a:rPr lang="en-US" altLang="en-US" sz="1200" dirty="0" smtClean="0"/>
              <a:t>.</a:t>
            </a:r>
          </a:p>
          <a:p>
            <a:pPr>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p:txBody>
      </p:sp>
    </p:spTree>
    <p:extLst>
      <p:ext uri="{BB962C8B-B14F-4D97-AF65-F5344CB8AC3E}">
        <p14:creationId xmlns:p14="http://schemas.microsoft.com/office/powerpoint/2010/main" val="24133407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dirty="0" smtClean="0"/>
              <a:t>What to say: </a:t>
            </a:r>
            <a:endParaRPr lang="en-US" altLang="en-US" dirty="0" smtClean="0"/>
          </a:p>
          <a:p>
            <a:pPr eaLnBrk="1" hangingPunct="1"/>
            <a:r>
              <a:rPr lang="en-US" altLang="en-US" dirty="0" smtClean="0"/>
              <a:t>Providing accommodations during instruction and assessment will promote equal access to the general curriculum.</a:t>
            </a:r>
          </a:p>
          <a:p>
            <a:pPr eaLnBrk="1" hangingPunct="1"/>
            <a:r>
              <a:rPr lang="en-US" altLang="en-US" dirty="0" smtClean="0"/>
              <a:t>Accommodations </a:t>
            </a:r>
            <a:r>
              <a:rPr lang="en-US" altLang="en-US" dirty="0"/>
              <a:t>do not change what the student is expected to learn but rather how he/she learns the </a:t>
            </a:r>
            <a:r>
              <a:rPr lang="en-US" altLang="en-US" dirty="0" smtClean="0"/>
              <a:t>curriculum.  Accommodations</a:t>
            </a:r>
            <a:r>
              <a:rPr lang="en-US" altLang="en-US" baseline="0" dirty="0" smtClean="0"/>
              <a:t> are not intended to give an advantage, but rather provide a level playing field to the student with a disability compared to their peers without disabilities.  Accommodations can take the form of individual support, creating equal access and equal opportunity to reduce barriers to learning.  </a:t>
            </a:r>
          </a:p>
          <a:p>
            <a:pPr eaLnBrk="1" hangingPunct="1"/>
            <a:endParaRPr lang="en-US" altLang="en-US" baseline="0" dirty="0" smtClean="0"/>
          </a:p>
          <a:p>
            <a:pPr eaLnBrk="1" hangingPunct="1">
              <a:spcBef>
                <a:spcPct val="0"/>
              </a:spcBef>
            </a:pPr>
            <a:endParaRPr lang="en-US" altLang="en-US" dirty="0" smtClean="0"/>
          </a:p>
          <a:p>
            <a:pPr eaLnBrk="1" hangingPunct="1">
              <a:spcBef>
                <a:spcPct val="0"/>
              </a:spcBef>
            </a:pPr>
            <a:endParaRPr lang="en-US" altLang="en-US" dirty="0" smtClean="0"/>
          </a:p>
        </p:txBody>
      </p:sp>
      <p:sp>
        <p:nvSpPr>
          <p:cNvPr id="82948" name="Slide Number Placeholder 3"/>
          <p:cNvSpPr txBox="1">
            <a:spLocks noGrp="1"/>
          </p:cNvSpPr>
          <p:nvPr/>
        </p:nvSpPr>
        <p:spPr bwMode="auto">
          <a:xfrm>
            <a:off x="3994616" y="8841739"/>
            <a:ext cx="3057053" cy="46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9" tIns="46390" rIns="92779" bIns="46390" anchor="b"/>
          <a:lstStyle>
            <a:lvl1pPr>
              <a:spcBef>
                <a:spcPct val="30000"/>
              </a:spcBef>
              <a:defRPr sz="1200">
                <a:solidFill>
                  <a:schemeClr val="tx1"/>
                </a:solidFill>
                <a:latin typeface="Calibri" pitchFamily="34" charset="0"/>
                <a:ea typeface="MS PGothic" pitchFamily="34" charset="-128"/>
              </a:defRPr>
            </a:lvl1pPr>
            <a:lvl2pPr marL="742950" indent="-285750">
              <a:spcBef>
                <a:spcPct val="30000"/>
              </a:spcBef>
              <a:defRPr sz="1200">
                <a:solidFill>
                  <a:schemeClr val="tx1"/>
                </a:solidFill>
                <a:latin typeface="Calibri" pitchFamily="34" charset="0"/>
                <a:ea typeface="MS PGothic" pitchFamily="34" charset="-128"/>
              </a:defRPr>
            </a:lvl2pPr>
            <a:lvl3pPr marL="1143000" indent="-228600">
              <a:spcBef>
                <a:spcPct val="30000"/>
              </a:spcBef>
              <a:defRPr sz="1200">
                <a:solidFill>
                  <a:schemeClr val="tx1"/>
                </a:solidFill>
                <a:latin typeface="Calibri" pitchFamily="34" charset="0"/>
                <a:ea typeface="MS PGothic" pitchFamily="34" charset="-128"/>
              </a:defRPr>
            </a:lvl3pPr>
            <a:lvl4pPr marL="1600200" indent="-228600">
              <a:spcBef>
                <a:spcPct val="30000"/>
              </a:spcBef>
              <a:defRPr sz="1200">
                <a:solidFill>
                  <a:schemeClr val="tx1"/>
                </a:solidFill>
                <a:latin typeface="Calibri" pitchFamily="34" charset="0"/>
                <a:ea typeface="MS PGothic" pitchFamily="34" charset="-128"/>
              </a:defRPr>
            </a:lvl4pPr>
            <a:lvl5pPr marL="2057400" indent="-22860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pPr>
            <a:fld id="{427BEDF6-D66F-48D7-ADD5-6712B9BE02B2}" type="slidenum">
              <a:rPr lang="en-US" altLang="en-US"/>
              <a:pPr algn="r" eaLnBrk="1" hangingPunct="1">
                <a:spcBef>
                  <a:spcPct val="0"/>
                </a:spcBef>
              </a:pPr>
              <a:t>68</a:t>
            </a:fld>
            <a:endParaRPr lang="en-US" altLang="en-US"/>
          </a:p>
        </p:txBody>
      </p:sp>
      <p:sp>
        <p:nvSpPr>
          <p:cNvPr id="5" name="Header Placeholder 4"/>
          <p:cNvSpPr>
            <a:spLocks noGrp="1"/>
          </p:cNvSpPr>
          <p:nvPr>
            <p:ph type="hdr" sz="quarter"/>
          </p:nvPr>
        </p:nvSpPr>
        <p:spPr/>
        <p:txBody>
          <a:bodyPr/>
          <a:lstStyle/>
          <a:p>
            <a:pPr>
              <a:defRPr/>
            </a:pPr>
            <a:r>
              <a:rPr lang="en-US"/>
              <a:t>DREDF/FCSN "Understanding the Special Education Process"</a:t>
            </a:r>
          </a:p>
        </p:txBody>
      </p:sp>
      <p:sp>
        <p:nvSpPr>
          <p:cNvPr id="82950" name="Date Placeholder 5"/>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739774" indent="-284528">
              <a:spcBef>
                <a:spcPct val="30000"/>
              </a:spcBef>
              <a:defRPr sz="1200">
                <a:solidFill>
                  <a:schemeClr val="tx1"/>
                </a:solidFill>
                <a:latin typeface="Calibri" pitchFamily="34" charset="0"/>
                <a:ea typeface="MS PGothic" pitchFamily="34" charset="-128"/>
              </a:defRPr>
            </a:lvl2pPr>
            <a:lvl3pPr marL="1138114" indent="-227623">
              <a:spcBef>
                <a:spcPct val="30000"/>
              </a:spcBef>
              <a:defRPr sz="1200">
                <a:solidFill>
                  <a:schemeClr val="tx1"/>
                </a:solidFill>
                <a:latin typeface="Calibri" pitchFamily="34" charset="0"/>
                <a:ea typeface="MS PGothic" pitchFamily="34" charset="-128"/>
              </a:defRPr>
            </a:lvl3pPr>
            <a:lvl4pPr marL="1593359" indent="-227623">
              <a:spcBef>
                <a:spcPct val="30000"/>
              </a:spcBef>
              <a:defRPr sz="1200">
                <a:solidFill>
                  <a:schemeClr val="tx1"/>
                </a:solidFill>
                <a:latin typeface="Calibri" pitchFamily="34" charset="0"/>
                <a:ea typeface="MS PGothic" pitchFamily="34" charset="-128"/>
              </a:defRPr>
            </a:lvl4pPr>
            <a:lvl5pPr marL="2048605" indent="-227623">
              <a:spcBef>
                <a:spcPct val="30000"/>
              </a:spcBef>
              <a:defRPr sz="1200">
                <a:solidFill>
                  <a:schemeClr val="tx1"/>
                </a:solidFill>
                <a:latin typeface="Calibri" pitchFamily="34" charset="0"/>
                <a:ea typeface="MS PGothic" pitchFamily="34" charset="-128"/>
              </a:defRPr>
            </a:lvl5pPr>
            <a:lvl6pPr marL="2503850" indent="-22762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59096" indent="-22762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14342" indent="-22762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69587" indent="-22762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r>
              <a:rPr lang="en-US" altLang="en-US" smtClean="0"/>
              <a:t>2/13/10</a:t>
            </a:r>
          </a:p>
        </p:txBody>
      </p:sp>
    </p:spTree>
    <p:extLst>
      <p:ext uri="{BB962C8B-B14F-4D97-AF65-F5344CB8AC3E}">
        <p14:creationId xmlns:p14="http://schemas.microsoft.com/office/powerpoint/2010/main" val="23630057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ltLang="en-US" b="1" dirty="0" smtClean="0"/>
              <a:t>What to say: </a:t>
            </a:r>
          </a:p>
          <a:p>
            <a:pPr marL="565151" lvl="1" indent="-265113">
              <a:lnSpc>
                <a:spcPct val="90000"/>
              </a:lnSpc>
              <a:buFont typeface="Wingdings 2" pitchFamily="18" charset="2"/>
              <a:buChar char=""/>
            </a:pPr>
            <a:r>
              <a:rPr lang="en-US" b="0" dirty="0" smtClean="0"/>
              <a:t>At</a:t>
            </a:r>
            <a:r>
              <a:rPr lang="en-US" b="0" baseline="0" dirty="0" smtClean="0"/>
              <a:t> times modifications are needed to help students make progress on functional and academic goals. </a:t>
            </a:r>
            <a:r>
              <a:rPr lang="en-US" sz="2900" b="0" baseline="0" dirty="0" smtClean="0"/>
              <a:t>A modification is different from an accommodation in that a modification is a</a:t>
            </a:r>
            <a:r>
              <a:rPr lang="en-US" altLang="en-US" sz="2900" dirty="0" smtClean="0"/>
              <a:t> change in what the student is expected to learn that is different from the general education curriculum. </a:t>
            </a:r>
          </a:p>
          <a:p>
            <a:pPr marL="565151" lvl="1" indent="-265113">
              <a:lnSpc>
                <a:spcPct val="90000"/>
              </a:lnSpc>
              <a:buFont typeface="Wingdings 2" pitchFamily="18" charset="2"/>
              <a:buChar char=""/>
            </a:pPr>
            <a:r>
              <a:rPr lang="en-US" altLang="en-US" sz="2900" dirty="0" smtClean="0"/>
              <a:t>Not all students with an IEP need modifications.</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t>Accommodations and modifications are documented in the IEP on Form F.  Please find Form F in the notebook on your table and take a few minutes to review the types of accommodations and modifications available.  </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69</a:t>
            </a:fld>
            <a:endParaRPr lang="en-US"/>
          </a:p>
        </p:txBody>
      </p:sp>
    </p:spTree>
    <p:extLst>
      <p:ext uri="{BB962C8B-B14F-4D97-AF65-F5344CB8AC3E}">
        <p14:creationId xmlns:p14="http://schemas.microsoft.com/office/powerpoint/2010/main" val="3190929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b="0" dirty="0" smtClean="0"/>
              <a:t>Today, we will be covering the special education process and the laws for implementation.  If</a:t>
            </a:r>
            <a:r>
              <a:rPr lang="en-US" b="0" baseline="0" dirty="0" smtClean="0"/>
              <a:t> at any time you have questions or comments, we encourage you to share with the group.  This will increase your learning, as well as those around you.</a:t>
            </a:r>
            <a:endParaRPr lang="en-US" b="0" dirty="0" smtClean="0"/>
          </a:p>
          <a:p>
            <a:endParaRPr lang="en-US"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a:t>
            </a:fld>
            <a:endParaRPr lang="en-US"/>
          </a:p>
        </p:txBody>
      </p:sp>
    </p:spTree>
    <p:extLst>
      <p:ext uri="{BB962C8B-B14F-4D97-AF65-F5344CB8AC3E}">
        <p14:creationId xmlns:p14="http://schemas.microsoft.com/office/powerpoint/2010/main" val="19053925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91">
              <a:defRPr/>
            </a:pPr>
            <a:r>
              <a:rPr lang="en-US" b="1" dirty="0" smtClean="0"/>
              <a:t>What to say:  </a:t>
            </a:r>
          </a:p>
          <a:p>
            <a:pPr defTabSz="910491">
              <a:defRPr/>
            </a:pPr>
            <a:endParaRPr lang="en-US" b="1" dirty="0" smtClean="0"/>
          </a:p>
          <a:p>
            <a:r>
              <a:rPr lang="en-US" dirty="0" smtClean="0"/>
              <a:t>Take</a:t>
            </a:r>
            <a:r>
              <a:rPr lang="en-US" baseline="0" dirty="0" smtClean="0"/>
              <a:t> a few minutes (2) to record key points about Instruction and Monitoring in the special education process</a:t>
            </a:r>
          </a:p>
          <a:p>
            <a:endParaRPr lang="en-US" b="1" baseline="0" dirty="0" smtClean="0"/>
          </a:p>
          <a:p>
            <a:endParaRPr lang="en-US" b="1" baseline="0" dirty="0" smtClean="0"/>
          </a:p>
          <a:p>
            <a:r>
              <a:rPr lang="en-US" b="1" baseline="0" dirty="0" smtClean="0"/>
              <a:t>What to do: </a:t>
            </a:r>
            <a:r>
              <a:rPr lang="en-US" baseline="0" dirty="0" smtClean="0"/>
              <a:t>After a few minutes (2) of recording have participants share their key points with one another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33385548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91">
              <a:defRPr/>
            </a:pPr>
            <a:r>
              <a:rPr lang="en-US" altLang="en-US" b="1" dirty="0" smtClean="0"/>
              <a:t>What to say: </a:t>
            </a:r>
          </a:p>
          <a:p>
            <a:pPr defTabSz="910491">
              <a:defRPr/>
            </a:pPr>
            <a:r>
              <a:rPr lang="en-US" altLang="en-US" b="1" u="sng" dirty="0" smtClean="0"/>
              <a:t>The </a:t>
            </a:r>
            <a:r>
              <a:rPr lang="en-US" altLang="en-US" b="1" u="sng" dirty="0">
                <a:solidFill>
                  <a:schemeClr val="accent2"/>
                </a:solidFill>
              </a:rPr>
              <a:t>Annual Review</a:t>
            </a:r>
            <a:r>
              <a:rPr lang="en-US" altLang="en-US" b="1" u="sng" dirty="0"/>
              <a:t> </a:t>
            </a:r>
            <a:r>
              <a:rPr lang="en-US" altLang="en-US" dirty="0"/>
              <a:t>is a meeting held at least once a year to look at, talk about, and study a student’s IEP. </a:t>
            </a:r>
            <a:r>
              <a:rPr lang="en-US" altLang="en-US" dirty="0" smtClean="0"/>
              <a:t>The purpose of the Annual Review is to make decisions about changes in the IEP, review the placement, and develop a new IEP for the year ahead.</a:t>
            </a:r>
            <a:endParaRPr lang="en-US" altLang="en-US" dirty="0"/>
          </a:p>
          <a:p>
            <a:endParaRPr lang="en-US" dirty="0" smtClean="0"/>
          </a:p>
          <a:p>
            <a:pPr eaLnBrk="1" hangingPunct="1">
              <a:buFontTx/>
              <a:buNone/>
            </a:pPr>
            <a:r>
              <a:rPr lang="en-US" altLang="en-US" sz="1200" b="1" u="sng" dirty="0" smtClean="0">
                <a:solidFill>
                  <a:srgbClr val="002060"/>
                </a:solidFill>
                <a:latin typeface="Arial" panose="020B0604020202020204" pitchFamily="34" charset="0"/>
                <a:cs typeface="Arial" panose="020B0604020202020204" pitchFamily="34" charset="0"/>
              </a:rPr>
              <a:t>Triennial and Re-evaluation</a:t>
            </a:r>
            <a:r>
              <a:rPr lang="en-US" altLang="en-US" dirty="0" smtClean="0"/>
              <a:t>: the IEP team must consider doing a reevaluation of the student at</a:t>
            </a:r>
            <a:r>
              <a:rPr lang="en-US" altLang="en-US" b="1" dirty="0" smtClean="0"/>
              <a:t> </a:t>
            </a:r>
            <a:r>
              <a:rPr lang="en-US" altLang="en-US" dirty="0" smtClean="0"/>
              <a:t>least </a:t>
            </a:r>
            <a:r>
              <a:rPr lang="en-US" altLang="en-US" b="1" dirty="0" smtClean="0">
                <a:solidFill>
                  <a:schemeClr val="accent2"/>
                </a:solidFill>
              </a:rPr>
              <a:t>every three years</a:t>
            </a:r>
            <a:r>
              <a:rPr lang="en-US" altLang="en-US" dirty="0" smtClean="0"/>
              <a:t>, unless the parent and school personnel agree that a reevaluation is not necessary</a:t>
            </a:r>
            <a:r>
              <a:rPr lang="en-US" altLang="en-US" baseline="0" dirty="0" smtClean="0"/>
              <a:t> </a:t>
            </a:r>
            <a:r>
              <a:rPr lang="en-US" altLang="en-US" b="1" i="1" dirty="0" smtClean="0"/>
              <a:t>Or</a:t>
            </a:r>
            <a:r>
              <a:rPr lang="en-US" altLang="en-US" dirty="0" smtClean="0"/>
              <a:t> If a child is not making expected progress and a parent or teacher requests one (unless the specific evaluation requested is less than a year old).</a:t>
            </a:r>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71</a:t>
            </a:fld>
            <a:endParaRPr lang="en-US"/>
          </a:p>
        </p:txBody>
      </p:sp>
    </p:spTree>
    <p:extLst>
      <p:ext uri="{BB962C8B-B14F-4D97-AF65-F5344CB8AC3E}">
        <p14:creationId xmlns:p14="http://schemas.microsoft.com/office/powerpoint/2010/main" val="3193626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What to say: </a:t>
            </a:r>
            <a:r>
              <a:rPr lang="en-US" altLang="en-US" b="0" dirty="0" smtClean="0"/>
              <a:t>We have a few final things to wrap up our</a:t>
            </a:r>
            <a:r>
              <a:rPr lang="en-US" altLang="en-US" b="0" baseline="0" dirty="0" smtClean="0"/>
              <a:t> discussion today. </a:t>
            </a:r>
            <a:r>
              <a:rPr lang="en-US" altLang="en-US" b="1" baseline="0" dirty="0" smtClean="0"/>
              <a:t>(read slide)</a:t>
            </a:r>
            <a:endParaRPr lang="en-US" altLang="en-US" dirty="0" smtClean="0"/>
          </a:p>
        </p:txBody>
      </p:sp>
      <p:sp>
        <p:nvSpPr>
          <p:cNvPr id="54276" name="Slide Number Placeholder 3"/>
          <p:cNvSpPr txBox="1">
            <a:spLocks noGrp="1"/>
          </p:cNvSpPr>
          <p:nvPr/>
        </p:nvSpPr>
        <p:spPr bwMode="auto">
          <a:xfrm>
            <a:off x="3994616" y="8841739"/>
            <a:ext cx="3057053" cy="46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9" tIns="46390" rIns="92779" bIns="46390" anchor="b"/>
          <a:lstStyle>
            <a:lvl1pPr>
              <a:spcBef>
                <a:spcPct val="30000"/>
              </a:spcBef>
              <a:defRPr sz="1200">
                <a:solidFill>
                  <a:schemeClr val="tx1"/>
                </a:solidFill>
                <a:latin typeface="Calibri" pitchFamily="34" charset="0"/>
                <a:ea typeface="MS PGothic" pitchFamily="34" charset="-128"/>
              </a:defRPr>
            </a:lvl1pPr>
            <a:lvl2pPr marL="742950" indent="-285750">
              <a:spcBef>
                <a:spcPct val="30000"/>
              </a:spcBef>
              <a:defRPr sz="1200">
                <a:solidFill>
                  <a:schemeClr val="tx1"/>
                </a:solidFill>
                <a:latin typeface="Calibri" pitchFamily="34" charset="0"/>
                <a:ea typeface="MS PGothic" pitchFamily="34" charset="-128"/>
              </a:defRPr>
            </a:lvl2pPr>
            <a:lvl3pPr marL="1143000" indent="-228600">
              <a:spcBef>
                <a:spcPct val="30000"/>
              </a:spcBef>
              <a:defRPr sz="1200">
                <a:solidFill>
                  <a:schemeClr val="tx1"/>
                </a:solidFill>
                <a:latin typeface="Calibri" pitchFamily="34" charset="0"/>
                <a:ea typeface="MS PGothic" pitchFamily="34" charset="-128"/>
              </a:defRPr>
            </a:lvl3pPr>
            <a:lvl4pPr marL="1600200" indent="-228600">
              <a:spcBef>
                <a:spcPct val="30000"/>
              </a:spcBef>
              <a:defRPr sz="1200">
                <a:solidFill>
                  <a:schemeClr val="tx1"/>
                </a:solidFill>
                <a:latin typeface="Calibri" pitchFamily="34" charset="0"/>
                <a:ea typeface="MS PGothic" pitchFamily="34" charset="-128"/>
              </a:defRPr>
            </a:lvl4pPr>
            <a:lvl5pPr marL="2057400" indent="-22860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pPr>
            <a:fld id="{8FA854F0-14D8-4B68-8ED8-026E7FCB4283}" type="slidenum">
              <a:rPr lang="en-US" altLang="en-US"/>
              <a:pPr algn="r" eaLnBrk="1" hangingPunct="1">
                <a:spcBef>
                  <a:spcPct val="0"/>
                </a:spcBef>
              </a:pPr>
              <a:t>72</a:t>
            </a:fld>
            <a:endParaRPr lang="en-US" altLang="en-US"/>
          </a:p>
        </p:txBody>
      </p:sp>
      <p:sp>
        <p:nvSpPr>
          <p:cNvPr id="5" name="Header Placeholder 4"/>
          <p:cNvSpPr>
            <a:spLocks noGrp="1"/>
          </p:cNvSpPr>
          <p:nvPr>
            <p:ph type="hdr" sz="quarter"/>
          </p:nvPr>
        </p:nvSpPr>
        <p:spPr/>
        <p:txBody>
          <a:bodyPr/>
          <a:lstStyle/>
          <a:p>
            <a:pPr>
              <a:defRPr/>
            </a:pPr>
            <a:r>
              <a:rPr lang="en-US"/>
              <a:t>DREDF/FCSN "Understanding the Special Education Process"</a:t>
            </a:r>
          </a:p>
        </p:txBody>
      </p:sp>
      <p:sp>
        <p:nvSpPr>
          <p:cNvPr id="54278" name="Date Placeholder 5"/>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739774" indent="-284528">
              <a:spcBef>
                <a:spcPct val="30000"/>
              </a:spcBef>
              <a:defRPr sz="1200">
                <a:solidFill>
                  <a:schemeClr val="tx1"/>
                </a:solidFill>
                <a:latin typeface="Calibri" pitchFamily="34" charset="0"/>
                <a:ea typeface="MS PGothic" pitchFamily="34" charset="-128"/>
              </a:defRPr>
            </a:lvl2pPr>
            <a:lvl3pPr marL="1138114" indent="-227623">
              <a:spcBef>
                <a:spcPct val="30000"/>
              </a:spcBef>
              <a:defRPr sz="1200">
                <a:solidFill>
                  <a:schemeClr val="tx1"/>
                </a:solidFill>
                <a:latin typeface="Calibri" pitchFamily="34" charset="0"/>
                <a:ea typeface="MS PGothic" pitchFamily="34" charset="-128"/>
              </a:defRPr>
            </a:lvl3pPr>
            <a:lvl4pPr marL="1593359" indent="-227623">
              <a:spcBef>
                <a:spcPct val="30000"/>
              </a:spcBef>
              <a:defRPr sz="1200">
                <a:solidFill>
                  <a:schemeClr val="tx1"/>
                </a:solidFill>
                <a:latin typeface="Calibri" pitchFamily="34" charset="0"/>
                <a:ea typeface="MS PGothic" pitchFamily="34" charset="-128"/>
              </a:defRPr>
            </a:lvl4pPr>
            <a:lvl5pPr marL="2048605" indent="-227623">
              <a:spcBef>
                <a:spcPct val="30000"/>
              </a:spcBef>
              <a:defRPr sz="1200">
                <a:solidFill>
                  <a:schemeClr val="tx1"/>
                </a:solidFill>
                <a:latin typeface="Calibri" pitchFamily="34" charset="0"/>
                <a:ea typeface="MS PGothic" pitchFamily="34" charset="-128"/>
              </a:defRPr>
            </a:lvl5pPr>
            <a:lvl6pPr marL="2503850" indent="-22762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59096" indent="-22762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14342" indent="-22762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69587" indent="-22762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r>
              <a:rPr lang="en-US" altLang="en-US" smtClean="0"/>
              <a:t>2/13/10</a:t>
            </a:r>
          </a:p>
        </p:txBody>
      </p:sp>
    </p:spTree>
    <p:extLst>
      <p:ext uri="{BB962C8B-B14F-4D97-AF65-F5344CB8AC3E}">
        <p14:creationId xmlns:p14="http://schemas.microsoft.com/office/powerpoint/2010/main" val="5393815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to say: </a:t>
            </a:r>
            <a:r>
              <a:rPr lang="en-US" b="0" dirty="0" smtClean="0"/>
              <a:t>Remember the </a:t>
            </a:r>
            <a:r>
              <a:rPr lang="en-US" dirty="0" smtClean="0"/>
              <a:t>Special Education process is cyclical. St</a:t>
            </a:r>
            <a:r>
              <a:rPr lang="en-US" baseline="0" dirty="0" smtClean="0"/>
              <a:t>udents are evaluated to determine eligibility and then a program is developed to address their needs and services are provided. Students continue to have their program adjusted based on progress and their needs that are identified ongoing through annual IEP review of progress and reevaluation, if needed.</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73</a:t>
            </a:fld>
            <a:endParaRPr lang="en-US"/>
          </a:p>
        </p:txBody>
      </p:sp>
    </p:spTree>
    <p:extLst>
      <p:ext uri="{BB962C8B-B14F-4D97-AF65-F5344CB8AC3E}">
        <p14:creationId xmlns:p14="http://schemas.microsoft.com/office/powerpoint/2010/main" val="25597456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 slide:</a:t>
            </a:r>
            <a:r>
              <a:rPr lang="en-US" b="1" baseline="0" dirty="0" smtClean="0"/>
              <a:t>  5</a:t>
            </a:r>
            <a:r>
              <a:rPr lang="en-US" b="1" dirty="0" smtClean="0"/>
              <a:t> minutes</a:t>
            </a:r>
          </a:p>
          <a:p>
            <a:endParaRPr lang="en-US" b="1" dirty="0" smtClean="0"/>
          </a:p>
          <a:p>
            <a:r>
              <a:rPr lang="en-US" b="1" dirty="0" smtClean="0"/>
              <a:t>What to say: </a:t>
            </a:r>
            <a:r>
              <a:rPr lang="en-US" b="0" dirty="0" smtClean="0"/>
              <a:t>Take a look at your special education process reflection placemat;</a:t>
            </a:r>
            <a:r>
              <a:rPr lang="en-US" b="0" baseline="0" dirty="0" smtClean="0"/>
              <a:t> reflect on what you have learned today by thinking about the questions on the slide. Discuss with your shoulder partner. </a:t>
            </a:r>
          </a:p>
          <a:p>
            <a:endParaRPr lang="en-US" b="1" baseline="0" dirty="0" smtClean="0"/>
          </a:p>
          <a:p>
            <a:r>
              <a:rPr lang="en-US" b="1" baseline="0" dirty="0" smtClean="0"/>
              <a:t>After shoulder partners’ discussions--</a:t>
            </a:r>
            <a:r>
              <a:rPr lang="en-US" dirty="0" smtClean="0"/>
              <a:t>Ask for volunteers to share out. </a:t>
            </a:r>
          </a:p>
          <a:p>
            <a:endParaRPr lang="en-US" dirty="0" smtClean="0"/>
          </a:p>
          <a:p>
            <a:r>
              <a:rPr lang="en-US" b="1" dirty="0" smtClean="0"/>
              <a:t>TO</a:t>
            </a:r>
            <a:r>
              <a:rPr lang="en-US" b="1" baseline="0" dirty="0" smtClean="0"/>
              <a:t> SAY:  </a:t>
            </a:r>
            <a:r>
              <a:rPr lang="en-US" b="0" baseline="0" dirty="0" smtClean="0"/>
              <a:t>(after share out)  If we were to do this activity again (point at the chart completed during the pre-training activity), how many of you would be able to move your colored dot?  Are there any lingering questions that I can answer?</a:t>
            </a:r>
            <a:endParaRPr lang="en-US" b="1"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74</a:t>
            </a:fld>
            <a:endParaRPr lang="en-US"/>
          </a:p>
        </p:txBody>
      </p:sp>
    </p:spTree>
    <p:extLst>
      <p:ext uri="{BB962C8B-B14F-4D97-AF65-F5344CB8AC3E}">
        <p14:creationId xmlns:p14="http://schemas.microsoft.com/office/powerpoint/2010/main" val="41318324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39774" indent="-284528">
              <a:defRPr>
                <a:solidFill>
                  <a:schemeClr val="tx1"/>
                </a:solidFill>
                <a:latin typeface="Arial" panose="020B0604020202020204" pitchFamily="34" charset="0"/>
              </a:defRPr>
            </a:lvl2pPr>
            <a:lvl3pPr marL="1138114" indent="-227623">
              <a:defRPr>
                <a:solidFill>
                  <a:schemeClr val="tx1"/>
                </a:solidFill>
                <a:latin typeface="Arial" panose="020B0604020202020204" pitchFamily="34" charset="0"/>
              </a:defRPr>
            </a:lvl3pPr>
            <a:lvl4pPr marL="1593359" indent="-227623">
              <a:defRPr>
                <a:solidFill>
                  <a:schemeClr val="tx1"/>
                </a:solidFill>
                <a:latin typeface="Arial" panose="020B0604020202020204" pitchFamily="34" charset="0"/>
              </a:defRPr>
            </a:lvl4pPr>
            <a:lvl5pPr marL="2048605" indent="-227623">
              <a:defRPr>
                <a:solidFill>
                  <a:schemeClr val="tx1"/>
                </a:solidFill>
                <a:latin typeface="Arial" panose="020B0604020202020204" pitchFamily="34" charset="0"/>
              </a:defRPr>
            </a:lvl5pPr>
            <a:lvl6pPr marL="2503850" indent="-227623" eaLnBrk="0" fontAlgn="base" hangingPunct="0">
              <a:spcBef>
                <a:spcPct val="0"/>
              </a:spcBef>
              <a:spcAft>
                <a:spcPct val="0"/>
              </a:spcAft>
              <a:defRPr>
                <a:solidFill>
                  <a:schemeClr val="tx1"/>
                </a:solidFill>
                <a:latin typeface="Arial" panose="020B0604020202020204" pitchFamily="34" charset="0"/>
              </a:defRPr>
            </a:lvl6pPr>
            <a:lvl7pPr marL="2959096" indent="-227623" eaLnBrk="0" fontAlgn="base" hangingPunct="0">
              <a:spcBef>
                <a:spcPct val="0"/>
              </a:spcBef>
              <a:spcAft>
                <a:spcPct val="0"/>
              </a:spcAft>
              <a:defRPr>
                <a:solidFill>
                  <a:schemeClr val="tx1"/>
                </a:solidFill>
                <a:latin typeface="Arial" panose="020B0604020202020204" pitchFamily="34" charset="0"/>
              </a:defRPr>
            </a:lvl7pPr>
            <a:lvl8pPr marL="3414342" indent="-227623" eaLnBrk="0" fontAlgn="base" hangingPunct="0">
              <a:spcBef>
                <a:spcPct val="0"/>
              </a:spcBef>
              <a:spcAft>
                <a:spcPct val="0"/>
              </a:spcAft>
              <a:defRPr>
                <a:solidFill>
                  <a:schemeClr val="tx1"/>
                </a:solidFill>
                <a:latin typeface="Arial" panose="020B0604020202020204" pitchFamily="34" charset="0"/>
              </a:defRPr>
            </a:lvl8pPr>
            <a:lvl9pPr marL="3869587" indent="-227623" eaLnBrk="0" fontAlgn="base" hangingPunct="0">
              <a:spcBef>
                <a:spcPct val="0"/>
              </a:spcBef>
              <a:spcAft>
                <a:spcPct val="0"/>
              </a:spcAft>
              <a:defRPr>
                <a:solidFill>
                  <a:schemeClr val="tx1"/>
                </a:solidFill>
                <a:latin typeface="Arial" panose="020B0604020202020204" pitchFamily="34" charset="0"/>
              </a:defRPr>
            </a:lvl9pPr>
          </a:lstStyle>
          <a:p>
            <a:fld id="{A062427D-6E1E-4015-956B-6580EEBE1F32}" type="slidenum">
              <a:rPr lang="en-US" altLang="en-US"/>
              <a:pPr/>
              <a:t>75</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en-US" altLang="en-US" b="1" dirty="0" smtClean="0"/>
              <a:t>What to say:</a:t>
            </a:r>
            <a:r>
              <a:rPr lang="en-US" altLang="en-US" b="1" baseline="0" dirty="0" smtClean="0"/>
              <a:t>  </a:t>
            </a:r>
            <a:r>
              <a:rPr lang="en-US" altLang="en-US" b="0" baseline="0" dirty="0" smtClean="0"/>
              <a:t>This slide lists resources that may be valuable as you continue to learn about the special education process.</a:t>
            </a:r>
            <a:endParaRPr lang="en-US" altLang="en-US" b="1" dirty="0" smtClean="0"/>
          </a:p>
        </p:txBody>
      </p:sp>
    </p:spTree>
    <p:extLst>
      <p:ext uri="{BB962C8B-B14F-4D97-AF65-F5344CB8AC3E}">
        <p14:creationId xmlns:p14="http://schemas.microsoft.com/office/powerpoint/2010/main" val="19147928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91">
              <a:defRPr/>
            </a:pPr>
            <a:r>
              <a:rPr lang="en-US" altLang="en-US" b="1" dirty="0" smtClean="0"/>
              <a:t>TO</a:t>
            </a:r>
            <a:r>
              <a:rPr lang="en-US" altLang="en-US" b="1" baseline="0" dirty="0" smtClean="0"/>
              <a:t> DO:</a:t>
            </a:r>
            <a:r>
              <a:rPr lang="en-US" altLang="en-US" b="0" baseline="0" dirty="0" smtClean="0"/>
              <a:t>  Hand out post-test.</a:t>
            </a:r>
          </a:p>
          <a:p>
            <a:pPr defTabSz="910491">
              <a:defRPr/>
            </a:pPr>
            <a:r>
              <a:rPr lang="en-US" altLang="en-US" b="1" baseline="0" dirty="0" smtClean="0"/>
              <a:t>TO SAY:  </a:t>
            </a:r>
            <a:r>
              <a:rPr lang="en-US" altLang="en-US" b="0" baseline="0" dirty="0" smtClean="0"/>
              <a:t>Please complete the post-test.</a:t>
            </a:r>
            <a:endParaRPr lang="en-US" altLang="en-US" b="1"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76</a:t>
            </a:fld>
            <a:endParaRPr lang="en-US"/>
          </a:p>
        </p:txBody>
      </p:sp>
    </p:spTree>
    <p:extLst>
      <p:ext uri="{BB962C8B-B14F-4D97-AF65-F5344CB8AC3E}">
        <p14:creationId xmlns:p14="http://schemas.microsoft.com/office/powerpoint/2010/main" val="22113617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C</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77</a:t>
            </a:fld>
            <a:endParaRPr lang="en-US"/>
          </a:p>
        </p:txBody>
      </p:sp>
    </p:spTree>
    <p:extLst>
      <p:ext uri="{BB962C8B-B14F-4D97-AF65-F5344CB8AC3E}">
        <p14:creationId xmlns:p14="http://schemas.microsoft.com/office/powerpoint/2010/main" val="14629432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A</a:t>
            </a:r>
            <a:endParaRPr lang="en-US" baseline="0" dirty="0" smtClean="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78</a:t>
            </a:fld>
            <a:endParaRPr lang="en-US"/>
          </a:p>
        </p:txBody>
      </p:sp>
    </p:spTree>
    <p:extLst>
      <p:ext uri="{BB962C8B-B14F-4D97-AF65-F5344CB8AC3E}">
        <p14:creationId xmlns:p14="http://schemas.microsoft.com/office/powerpoint/2010/main" val="28853141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Answer D</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79</a:t>
            </a:fld>
            <a:endParaRPr lang="en-US"/>
          </a:p>
        </p:txBody>
      </p:sp>
    </p:spTree>
    <p:extLst>
      <p:ext uri="{BB962C8B-B14F-4D97-AF65-F5344CB8AC3E}">
        <p14:creationId xmlns:p14="http://schemas.microsoft.com/office/powerpoint/2010/main" val="285216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DO: </a:t>
            </a:r>
            <a:r>
              <a:rPr lang="en-US" b="0" dirty="0" smtClean="0"/>
              <a:t>Prior</a:t>
            </a:r>
            <a:r>
              <a:rPr lang="en-US" b="0" baseline="0" dirty="0" smtClean="0"/>
              <a:t> to beginning the training</a:t>
            </a:r>
            <a:r>
              <a:rPr lang="en-US" b="0" dirty="0" smtClean="0"/>
              <a:t>,</a:t>
            </a:r>
            <a:r>
              <a:rPr lang="en-US" b="0" baseline="0" dirty="0" smtClean="0"/>
              <a:t> you should have created a wall chart titled “Continuum of Expertise.”  The purpose of this activity is to get a quick assessment of your audience’s knowledge.</a:t>
            </a:r>
            <a:endParaRPr lang="en-US" b="1" dirty="0" smtClean="0"/>
          </a:p>
          <a:p>
            <a:endParaRPr lang="en-US" b="1" dirty="0" smtClean="0"/>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TO SAY:  </a:t>
            </a:r>
            <a:r>
              <a:rPr lang="en-US" baseline="0" dirty="0" smtClean="0"/>
              <a:t>This training is intended for school district personnel who have limited knowledge about special education and its processes.  As you can see, this slide has a yellow box with the number one in the top right corner.  This slide corresponds with the handout in your folder labeled number one.  Please pull out this handout and take a look at it to determine where you believe you are on the continuum of knowledge.  </a:t>
            </a:r>
            <a:r>
              <a:rPr lang="en-US" b="1" i="1" baseline="0" dirty="0" smtClean="0"/>
              <a:t>(allow one minute for participants to remove handout and review it)  </a:t>
            </a:r>
            <a:r>
              <a:rPr lang="en-US" i="0" baseline="0" dirty="0" smtClean="0"/>
              <a:t>Now</a:t>
            </a:r>
            <a:r>
              <a:rPr lang="en-US" baseline="0" dirty="0" smtClean="0"/>
              <a:t> let’s assess your current knowledge about the special education processes.  Each table has colored dots.  Please select a colored dot and place it on the Continuum of Knowledge chart located </a:t>
            </a:r>
            <a:r>
              <a:rPr lang="en-US" u="sng" baseline="0" dirty="0" smtClean="0"/>
              <a:t>in the front of the room</a:t>
            </a:r>
            <a:r>
              <a:rPr lang="en-US" baseline="0" dirty="0" smtClean="0"/>
              <a:t> </a:t>
            </a:r>
            <a:r>
              <a:rPr lang="en-US" b="1" i="1" baseline="0" dirty="0" smtClean="0"/>
              <a:t>(or wherever your chart is located)</a:t>
            </a:r>
            <a:r>
              <a:rPr lang="en-US"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endParaRPr lang="en-US" b="1"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8</a:t>
            </a:fld>
            <a:endParaRPr lang="en-US"/>
          </a:p>
        </p:txBody>
      </p:sp>
    </p:spTree>
    <p:extLst>
      <p:ext uri="{BB962C8B-B14F-4D97-AF65-F5344CB8AC3E}">
        <p14:creationId xmlns:p14="http://schemas.microsoft.com/office/powerpoint/2010/main" val="37649762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B</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80</a:t>
            </a:fld>
            <a:endParaRPr lang="en-US"/>
          </a:p>
        </p:txBody>
      </p:sp>
    </p:spTree>
    <p:extLst>
      <p:ext uri="{BB962C8B-B14F-4D97-AF65-F5344CB8AC3E}">
        <p14:creationId xmlns:p14="http://schemas.microsoft.com/office/powerpoint/2010/main" val="16416265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C</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81</a:t>
            </a:fld>
            <a:endParaRPr lang="en-US"/>
          </a:p>
        </p:txBody>
      </p:sp>
    </p:spTree>
    <p:extLst>
      <p:ext uri="{BB962C8B-B14F-4D97-AF65-F5344CB8AC3E}">
        <p14:creationId xmlns:p14="http://schemas.microsoft.com/office/powerpoint/2010/main" val="24893178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a:t>
            </a:r>
            <a:r>
              <a:rPr lang="en-US" b="1" baseline="0" dirty="0" smtClean="0"/>
              <a:t> DO:  </a:t>
            </a:r>
            <a:r>
              <a:rPr lang="en-US" b="0" baseline="0" dirty="0" smtClean="0"/>
              <a:t>Prior to presenting, enter contact information on this slide.</a:t>
            </a:r>
            <a:endParaRPr lang="en-US" b="1" dirty="0" smtClean="0"/>
          </a:p>
          <a:p>
            <a:r>
              <a:rPr lang="en-US" b="1" dirty="0" smtClean="0"/>
              <a:t>TO SAY:  </a:t>
            </a:r>
            <a:r>
              <a:rPr lang="en-US" b="0" dirty="0" smtClean="0"/>
              <a:t>We</a:t>
            </a:r>
            <a:r>
              <a:rPr lang="en-US" b="0" baseline="0" dirty="0" smtClean="0"/>
              <a:t> thank you for attending our session.  </a:t>
            </a:r>
            <a:r>
              <a:rPr lang="en-US" b="0" dirty="0" smtClean="0"/>
              <a:t>If you have any questions,</a:t>
            </a:r>
            <a:r>
              <a:rPr lang="en-US" b="0" baseline="0" dirty="0" smtClean="0"/>
              <a:t> my contact information is listed on this slide.</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82</a:t>
            </a:fld>
            <a:endParaRPr lang="en-US"/>
          </a:p>
        </p:txBody>
      </p:sp>
    </p:spTree>
    <p:extLst>
      <p:ext uri="{BB962C8B-B14F-4D97-AF65-F5344CB8AC3E}">
        <p14:creationId xmlns:p14="http://schemas.microsoft.com/office/powerpoint/2010/main" val="3262164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SAY:  </a:t>
            </a:r>
            <a:r>
              <a:rPr lang="en-US" dirty="0" smtClean="0"/>
              <a:t>Let’s take</a:t>
            </a:r>
            <a:r>
              <a:rPr lang="en-US" baseline="0" dirty="0" smtClean="0"/>
              <a:t> a few minutes to take a pre-test about the Special education process and the laws for implementation.  Please take the pre-test out of your folder, labeled as handout #2, and complete it now.</a:t>
            </a:r>
          </a:p>
          <a:p>
            <a:endParaRPr lang="en-US" baseline="0" dirty="0" smtClean="0"/>
          </a:p>
          <a:p>
            <a:r>
              <a:rPr lang="en-US" baseline="0" dirty="0" smtClean="0"/>
              <a:t>After completing the module, a post-test will be given.  At that time, we will review all answers to assess your learning.   </a:t>
            </a:r>
            <a:endParaRPr lang="en-US" dirty="0"/>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9</a:t>
            </a:fld>
            <a:endParaRPr lang="en-US"/>
          </a:p>
        </p:txBody>
      </p:sp>
    </p:spTree>
    <p:extLst>
      <p:ext uri="{BB962C8B-B14F-4D97-AF65-F5344CB8AC3E}">
        <p14:creationId xmlns:p14="http://schemas.microsoft.com/office/powerpoint/2010/main" val="62185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C:\Users\dayad\Desktop\Arden backup\dayad\Desktop\MIM\Logos and Swag\10 by 20.jpg"/>
          <p:cNvPicPr>
            <a:picLocks noChangeAspect="1" noChangeArrowheads="1"/>
          </p:cNvPicPr>
          <p:nvPr/>
        </p:nvPicPr>
        <p:blipFill>
          <a:blip r:embed="rId2" cstate="print"/>
          <a:srcRect/>
          <a:stretch>
            <a:fillRect/>
          </a:stretch>
        </p:blipFill>
        <p:spPr bwMode="auto">
          <a:xfrm>
            <a:off x="7648576" y="6173790"/>
            <a:ext cx="671513" cy="593725"/>
          </a:xfrm>
          <a:prstGeom prst="rect">
            <a:avLst/>
          </a:prstGeom>
          <a:noFill/>
          <a:ln w="9525">
            <a:noFill/>
            <a:miter lim="800000"/>
            <a:headEnd/>
            <a:tailEnd/>
          </a:ln>
        </p:spPr>
      </p:pic>
      <p:sp>
        <p:nvSpPr>
          <p:cNvPr id="5" name="Rectangle 4"/>
          <p:cNvSpPr/>
          <p:nvPr/>
        </p:nvSpPr>
        <p:spPr>
          <a:xfrm>
            <a:off x="0" y="2"/>
            <a:ext cx="9144000" cy="6080125"/>
          </a:xfrm>
          <a:prstGeom prst="rect">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6" name="TextBox 5"/>
          <p:cNvSpPr txBox="1">
            <a:spLocks noChangeArrowheads="1"/>
          </p:cNvSpPr>
          <p:nvPr/>
        </p:nvSpPr>
        <p:spPr bwMode="auto">
          <a:xfrm>
            <a:off x="2819400" y="6149976"/>
            <a:ext cx="3124200" cy="461665"/>
          </a:xfrm>
          <a:prstGeom prst="rect">
            <a:avLst/>
          </a:prstGeom>
          <a:noFill/>
          <a:ln w="9525">
            <a:noFill/>
            <a:miter lim="800000"/>
            <a:headEnd/>
            <a:tailEnd/>
          </a:ln>
        </p:spPr>
        <p:txBody>
          <a:bodyPr>
            <a:spAutoFit/>
          </a:bodyPr>
          <a:lstStyle/>
          <a:p>
            <a:pPr algn="just">
              <a:defRPr/>
            </a:pPr>
            <a:r>
              <a:rPr lang="en-US" sz="600" i="1" dirty="0">
                <a:latin typeface="Tw Cen MT" pitchFamily="34" charset="0"/>
              </a:rPr>
              <a:t>The contents of this presentation were developed under a grant from the US Department of Education to the Missouri Department of Elementary and Secondary Education (#H323A120018).  However, these contents do not necessarily represent the policy of the US Department of Education, and you should not assume endorsement by the Federal Government. </a:t>
            </a:r>
          </a:p>
        </p:txBody>
      </p:sp>
      <p:pic>
        <p:nvPicPr>
          <p:cNvPr id="7" name="Picture 2" descr="http://tadnet.org/uploads/Image/Ideas_logofinalJ.jpg"/>
          <p:cNvPicPr>
            <a:picLocks noChangeAspect="1" noChangeArrowheads="1"/>
          </p:cNvPicPr>
          <p:nvPr/>
        </p:nvPicPr>
        <p:blipFill>
          <a:blip r:embed="rId3" cstate="print"/>
          <a:srcRect/>
          <a:stretch>
            <a:fillRect/>
          </a:stretch>
        </p:blipFill>
        <p:spPr bwMode="auto">
          <a:xfrm>
            <a:off x="8375651" y="6173790"/>
            <a:ext cx="714375" cy="593725"/>
          </a:xfrm>
          <a:prstGeom prst="rect">
            <a:avLst/>
          </a:prstGeom>
          <a:noFill/>
          <a:ln w="9525">
            <a:noFill/>
            <a:miter lim="800000"/>
            <a:headEnd/>
            <a:tailEnd/>
          </a:ln>
        </p:spPr>
      </p:pic>
      <p:pic>
        <p:nvPicPr>
          <p:cNvPr id="11" name="Picture 2" descr="http://dese.mo.gov/comm/images/DESE-color.png"/>
          <p:cNvPicPr>
            <a:picLocks noChangeAspect="1" noChangeArrowheads="1"/>
          </p:cNvPicPr>
          <p:nvPr/>
        </p:nvPicPr>
        <p:blipFill>
          <a:blip r:embed="rId4" cstate="print"/>
          <a:srcRect/>
          <a:stretch>
            <a:fillRect/>
          </a:stretch>
        </p:blipFill>
        <p:spPr bwMode="auto">
          <a:xfrm>
            <a:off x="5943601" y="6172200"/>
            <a:ext cx="1655763" cy="596900"/>
          </a:xfrm>
          <a:prstGeom prst="rect">
            <a:avLst/>
          </a:prstGeom>
          <a:noFill/>
          <a:ln w="9525">
            <a:noFill/>
            <a:miter lim="800000"/>
            <a:headEnd/>
            <a:tailEnd/>
          </a:ln>
        </p:spPr>
      </p:pic>
      <p:sp>
        <p:nvSpPr>
          <p:cNvPr id="12" name="TextBox 11"/>
          <p:cNvSpPr txBox="1"/>
          <p:nvPr/>
        </p:nvSpPr>
        <p:spPr>
          <a:xfrm>
            <a:off x="0" y="152400"/>
            <a:ext cx="9144000" cy="300082"/>
          </a:xfrm>
          <a:prstGeom prst="rect">
            <a:avLst/>
          </a:prstGeom>
          <a:noFill/>
        </p:spPr>
        <p:txBody>
          <a:bodyPr>
            <a:spAutoFit/>
          </a:bodyPr>
          <a:lstStyle/>
          <a:p>
            <a:pPr algn="ctr" fontAlgn="auto">
              <a:spcBef>
                <a:spcPts val="0"/>
              </a:spcBef>
              <a:spcAft>
                <a:spcPts val="0"/>
              </a:spcAft>
              <a:defRPr/>
            </a:pPr>
            <a:r>
              <a:rPr lang="en-US" sz="1350" b="1" i="1" spc="450" dirty="0">
                <a:solidFill>
                  <a:schemeClr val="bg1"/>
                </a:solidFill>
                <a:latin typeface="Arial Narrow" pitchFamily="34" charset="0"/>
                <a:ea typeface="Verdana" pitchFamily="34" charset="0"/>
                <a:cs typeface="Verdana" pitchFamily="34" charset="0"/>
              </a:rPr>
              <a:t>Professional Development to Practice</a:t>
            </a:r>
          </a:p>
        </p:txBody>
      </p:sp>
      <p:sp>
        <p:nvSpPr>
          <p:cNvPr id="13" name="Rectangle 12"/>
          <p:cNvSpPr/>
          <p:nvPr/>
        </p:nvSpPr>
        <p:spPr>
          <a:xfrm>
            <a:off x="1447800" y="473075"/>
            <a:ext cx="7696200" cy="139700"/>
          </a:xfrm>
          <a:prstGeom prst="rect">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14" name="Rectangle 13"/>
          <p:cNvSpPr/>
          <p:nvPr/>
        </p:nvSpPr>
        <p:spPr>
          <a:xfrm>
            <a:off x="0" y="473075"/>
            <a:ext cx="1447800" cy="139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15" name="Rectangle 14"/>
          <p:cNvSpPr/>
          <p:nvPr/>
        </p:nvSpPr>
        <p:spPr>
          <a:xfrm>
            <a:off x="7988300" y="15240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 name="Title 1"/>
          <p:cNvSpPr>
            <a:spLocks noGrp="1"/>
          </p:cNvSpPr>
          <p:nvPr>
            <p:ph type="ctrTitle"/>
          </p:nvPr>
        </p:nvSpPr>
        <p:spPr>
          <a:xfrm>
            <a:off x="685800" y="1420733"/>
            <a:ext cx="7772400" cy="1470025"/>
          </a:xfr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217448"/>
            <a:ext cx="64008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94029565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828803"/>
            <a:ext cx="8229600" cy="4038598"/>
          </a:xfrm>
        </p:spPr>
        <p:txBody>
          <a:bodyPr vert="eaVert"/>
          <a:lstStyle>
            <a:lvl2pPr marL="557213" indent="-214313">
              <a:defRPr lang="en-US" sz="2100" kern="1200" dirty="0" smtClean="0">
                <a:solidFill>
                  <a:schemeClr val="tx1"/>
                </a:solidFill>
                <a:latin typeface="Tw Cen MT" pitchFamily="34" charset="0"/>
                <a:ea typeface="+mn-ea"/>
                <a:cs typeface="+mn-cs"/>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262250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1"/>
            <a:ext cx="6019800" cy="5257801"/>
          </a:xfrm>
        </p:spPr>
        <p:txBody>
          <a:bodyPr vert="eaVert"/>
          <a:lstStyle>
            <a:lvl2pPr marL="557213" indent="-214313">
              <a:defRPr lang="en-US" sz="2100" kern="1200" dirty="0" smtClean="0">
                <a:solidFill>
                  <a:schemeClr val="tx1"/>
                </a:solidFill>
                <a:latin typeface="Tw Cen MT" pitchFamily="34" charset="0"/>
                <a:ea typeface="+mn-ea"/>
                <a:cs typeface="+mn-cs"/>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643900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p:nvCxnSpPr>
        <p:spPr>
          <a:xfrm>
            <a:off x="0" y="6019800"/>
            <a:ext cx="9144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828805"/>
            <a:ext cx="8229600" cy="3962397"/>
          </a:xfrm>
        </p:spPr>
        <p:txBody>
          <a:bodyPr/>
          <a:lstStyle>
            <a:lvl2pPr>
              <a:buClr>
                <a:schemeClr val="accent3"/>
              </a:buClr>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971901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extBox 3"/>
          <p:cNvSpPr txBox="1"/>
          <p:nvPr/>
        </p:nvSpPr>
        <p:spPr>
          <a:xfrm>
            <a:off x="3962400" y="6119815"/>
            <a:ext cx="4343400" cy="456087"/>
          </a:xfrm>
          <a:prstGeom prst="rect">
            <a:avLst/>
          </a:prstGeom>
          <a:noFill/>
        </p:spPr>
        <p:txBody>
          <a:bodyPr>
            <a:spAutoFit/>
          </a:bodyPr>
          <a:lstStyle/>
          <a:p>
            <a:pPr algn="just" fontAlgn="auto">
              <a:spcBef>
                <a:spcPts val="0"/>
              </a:spcBef>
              <a:spcAft>
                <a:spcPts val="0"/>
              </a:spcAft>
              <a:defRPr/>
            </a:pPr>
            <a:r>
              <a:rPr lang="en-US" sz="788" i="1" dirty="0">
                <a:latin typeface="Tw Cen MT" pitchFamily="34" charset="0"/>
                <a:cs typeface="+mn-cs"/>
              </a:rPr>
              <a:t>The contents of this  presentation were developed under a grant from the US Department of Education,   #H323A120018.  However, these contents do not necessarily represent the policy of the US Department of Education, and you should not assume endorsement by the Federal Government. </a:t>
            </a:r>
          </a:p>
        </p:txBody>
      </p:sp>
      <p:pic>
        <p:nvPicPr>
          <p:cNvPr id="5" name="Picture 2" descr="http://tadnet.org/uploads/Image/Ideas_logofinalJ.jpg"/>
          <p:cNvPicPr>
            <a:picLocks noChangeAspect="1" noChangeArrowheads="1"/>
          </p:cNvPicPr>
          <p:nvPr/>
        </p:nvPicPr>
        <p:blipFill>
          <a:blip r:embed="rId2" cstate="print"/>
          <a:srcRect/>
          <a:stretch>
            <a:fillRect/>
          </a:stretch>
        </p:blipFill>
        <p:spPr bwMode="auto">
          <a:xfrm>
            <a:off x="8489950" y="6313488"/>
            <a:ext cx="654050" cy="544512"/>
          </a:xfrm>
          <a:prstGeom prst="rect">
            <a:avLst/>
          </a:prstGeom>
          <a:noFill/>
          <a:ln w="9525">
            <a:noFill/>
            <a:miter lim="800000"/>
            <a:headEnd/>
            <a:tailEnd/>
          </a:ln>
        </p:spPr>
      </p:pic>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6997301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190997"/>
          </a:xfrm>
        </p:spPr>
        <p:txBody>
          <a:bodyPr/>
          <a:lstStyle>
            <a:lvl1pPr>
              <a:defRPr sz="2100"/>
            </a:lvl1pPr>
            <a:lvl2pPr marL="557213" indent="-214313">
              <a:defRPr lang="en-US" sz="1800" kern="1200" dirty="0" smtClean="0">
                <a:solidFill>
                  <a:schemeClr val="tx1"/>
                </a:solidFill>
                <a:latin typeface="Tw Cen MT" pitchFamily="34" charset="0"/>
                <a:ea typeface="+mn-ea"/>
                <a:cs typeface="+mn-cs"/>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3"/>
            <a:ext cx="4038600" cy="4190997"/>
          </a:xfrm>
        </p:spPr>
        <p:txBody>
          <a:bodyPr/>
          <a:lstStyle>
            <a:lvl1pPr>
              <a:defRPr sz="2100"/>
            </a:lvl1pPr>
            <a:lvl2pPr marL="557213" indent="-214313">
              <a:defRPr lang="en-US" sz="1800" kern="1200" dirty="0" smtClean="0">
                <a:solidFill>
                  <a:schemeClr val="tx1"/>
                </a:solidFill>
                <a:latin typeface="Tw Cen MT" pitchFamily="34" charset="0"/>
                <a:ea typeface="+mn-ea"/>
                <a:cs typeface="+mn-cs"/>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8196343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2190"/>
            <a:ext cx="8229600" cy="92181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3" y="2174877"/>
            <a:ext cx="4040188" cy="3616325"/>
          </a:xfrm>
        </p:spPr>
        <p:txBody>
          <a:bodyPr/>
          <a:lstStyle>
            <a:lvl1pPr>
              <a:defRPr sz="1800"/>
            </a:lvl1pPr>
            <a:lvl2pPr marL="557213" indent="-214313">
              <a:defRPr lang="en-US" sz="1500" kern="1200" dirty="0" smtClean="0">
                <a:solidFill>
                  <a:schemeClr val="tx1"/>
                </a:solidFill>
                <a:latin typeface="Tw Cen MT" pitchFamily="34" charset="0"/>
                <a:ea typeface="+mn-ea"/>
                <a:cs typeface="+mn-cs"/>
              </a:defRPr>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8" y="2174877"/>
            <a:ext cx="4041775" cy="3616325"/>
          </a:xfrm>
        </p:spPr>
        <p:txBody>
          <a:bodyPr/>
          <a:lstStyle>
            <a:lvl1pPr>
              <a:defRPr sz="1800"/>
            </a:lvl1pPr>
            <a:lvl2pPr marL="557213" indent="-214313">
              <a:defRPr lang="en-US" sz="1500" kern="1200" dirty="0" smtClean="0">
                <a:solidFill>
                  <a:schemeClr val="tx1"/>
                </a:solidFill>
                <a:latin typeface="Tw Cen MT" pitchFamily="34" charset="0"/>
                <a:ea typeface="+mn-ea"/>
                <a:cs typeface="+mn-cs"/>
              </a:defRPr>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1185316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655638"/>
            <a:ext cx="8229600" cy="1096962"/>
          </a:xfrm>
        </p:spPr>
        <p:txBody>
          <a:bodyPr/>
          <a:lstStyle/>
          <a:p>
            <a:r>
              <a:rPr lang="en-US" smtClean="0"/>
              <a:t>Click to edit Master title style</a:t>
            </a:r>
            <a:endParaRPr lang="en-US"/>
          </a:p>
        </p:txBody>
      </p:sp>
    </p:spTree>
    <p:extLst>
      <p:ext uri="{BB962C8B-B14F-4D97-AF65-F5344CB8AC3E}">
        <p14:creationId xmlns:p14="http://schemas.microsoft.com/office/powerpoint/2010/main" val="23175408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35462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685800"/>
            <a:ext cx="3008313" cy="749300"/>
          </a:xfrm>
        </p:spPr>
        <p:txBody>
          <a:bodyPr anchor="b"/>
          <a:lstStyle>
            <a:lvl1pPr algn="l">
              <a:defRPr sz="1500" b="1"/>
            </a:lvl1pPr>
          </a:lstStyle>
          <a:p>
            <a:r>
              <a:rPr lang="en-US" smtClean="0"/>
              <a:t>Click to edit Master title style</a:t>
            </a:r>
            <a:endParaRPr lang="en-US" dirty="0"/>
          </a:p>
        </p:txBody>
      </p:sp>
      <p:sp>
        <p:nvSpPr>
          <p:cNvPr id="3" name="Content Placeholder 2"/>
          <p:cNvSpPr>
            <a:spLocks noGrp="1"/>
          </p:cNvSpPr>
          <p:nvPr>
            <p:ph idx="1"/>
          </p:nvPr>
        </p:nvSpPr>
        <p:spPr>
          <a:xfrm>
            <a:off x="3575051" y="685801"/>
            <a:ext cx="5111751" cy="5105401"/>
          </a:xfrm>
        </p:spPr>
        <p:txBody>
          <a:bodyPr/>
          <a:lstStyle>
            <a:lvl1pPr>
              <a:defRPr sz="2400"/>
            </a:lvl1pPr>
            <a:lvl2pPr marL="557213" indent="-214313">
              <a:defRPr lang="en-US" sz="2100" kern="1200" dirty="0" smtClean="0">
                <a:solidFill>
                  <a:schemeClr val="tx1"/>
                </a:solidFill>
                <a:latin typeface="Tw Cen MT" pitchFamily="34" charset="0"/>
                <a:ea typeface="+mn-ea"/>
                <a:cs typeface="+mn-cs"/>
              </a:defRPr>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2" y="1435103"/>
            <a:ext cx="3008313" cy="435609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416565886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5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85801"/>
            <a:ext cx="5486400" cy="404177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41"/>
            <a:ext cx="5486400" cy="50006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72176955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601663"/>
            <a:ext cx="8229600" cy="1096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828802"/>
            <a:ext cx="82296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 name="TextBox 18"/>
          <p:cNvSpPr txBox="1"/>
          <p:nvPr/>
        </p:nvSpPr>
        <p:spPr>
          <a:xfrm>
            <a:off x="0" y="152400"/>
            <a:ext cx="9144000" cy="300082"/>
          </a:xfrm>
          <a:prstGeom prst="rect">
            <a:avLst/>
          </a:prstGeom>
          <a:noFill/>
        </p:spPr>
        <p:txBody>
          <a:bodyPr>
            <a:spAutoFit/>
          </a:bodyPr>
          <a:lstStyle/>
          <a:p>
            <a:pPr algn="ctr" fontAlgn="auto">
              <a:spcBef>
                <a:spcPts val="0"/>
              </a:spcBef>
              <a:spcAft>
                <a:spcPts val="0"/>
              </a:spcAft>
              <a:defRPr/>
            </a:pPr>
            <a:r>
              <a:rPr lang="en-US" sz="1350" b="1" i="1" spc="450" dirty="0">
                <a:solidFill>
                  <a:schemeClr val="accent3"/>
                </a:solidFill>
                <a:latin typeface="Arial Narrow" pitchFamily="34" charset="0"/>
                <a:ea typeface="Verdana" pitchFamily="34" charset="0"/>
                <a:cs typeface="Verdana" pitchFamily="34" charset="0"/>
              </a:rPr>
              <a:t>Professional Development to Practice</a:t>
            </a:r>
          </a:p>
        </p:txBody>
      </p:sp>
      <p:sp>
        <p:nvSpPr>
          <p:cNvPr id="20" name="Rectangle 19"/>
          <p:cNvSpPr/>
          <p:nvPr/>
        </p:nvSpPr>
        <p:spPr>
          <a:xfrm>
            <a:off x="0" y="473075"/>
            <a:ext cx="1447800" cy="139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21" name="Rectangle 20"/>
          <p:cNvSpPr/>
          <p:nvPr/>
        </p:nvSpPr>
        <p:spPr>
          <a:xfrm>
            <a:off x="1447800" y="473075"/>
            <a:ext cx="7696200" cy="139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pic>
        <p:nvPicPr>
          <p:cNvPr id="1031" name="Picture 18" descr="X:\IHD General Shared\DESE Projects\SPDG\EduSAIL Website\Images\Logos\SAIL logo\header.png"/>
          <p:cNvPicPr>
            <a:picLocks noChangeAspect="1" noChangeArrowheads="1"/>
          </p:cNvPicPr>
          <p:nvPr/>
        </p:nvPicPr>
        <p:blipFill>
          <a:blip r:embed="rId13" cstate="print"/>
          <a:srcRect t="31007" r="34380"/>
          <a:stretch>
            <a:fillRect/>
          </a:stretch>
        </p:blipFill>
        <p:spPr bwMode="auto">
          <a:xfrm>
            <a:off x="53976" y="6080127"/>
            <a:ext cx="2841625" cy="747713"/>
          </a:xfrm>
          <a:prstGeom prst="rect">
            <a:avLst/>
          </a:prstGeom>
          <a:noFill/>
          <a:ln w="9525">
            <a:noFill/>
            <a:miter lim="800000"/>
            <a:headEnd/>
            <a:tailEnd/>
          </a:ln>
        </p:spPr>
      </p:pic>
      <p:cxnSp>
        <p:nvCxnSpPr>
          <p:cNvPr id="8" name="Straight Connector 7"/>
          <p:cNvCxnSpPr/>
          <p:nvPr/>
        </p:nvCxnSpPr>
        <p:spPr>
          <a:xfrm>
            <a:off x="0" y="6019800"/>
            <a:ext cx="9144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87111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hf hdr="0" ftr="0" dt="0"/>
  <p:txStyles>
    <p:titleStyle>
      <a:lvl1pPr algn="ctr" rtl="0" eaLnBrk="1" fontAlgn="base" hangingPunct="1">
        <a:spcBef>
          <a:spcPct val="0"/>
        </a:spcBef>
        <a:spcAft>
          <a:spcPct val="0"/>
        </a:spcAft>
        <a:defRPr sz="3300" b="0" i="0" u="none" kern="1200">
          <a:solidFill>
            <a:schemeClr val="accent2"/>
          </a:solidFill>
          <a:latin typeface="Tw Cen MT" pitchFamily="34" charset="0"/>
          <a:ea typeface="+mj-ea"/>
          <a:cs typeface="+mj-cs"/>
        </a:defRPr>
      </a:lvl1pPr>
      <a:lvl2pPr algn="ctr" rtl="0" eaLnBrk="1" fontAlgn="base" hangingPunct="1">
        <a:spcBef>
          <a:spcPct val="0"/>
        </a:spcBef>
        <a:spcAft>
          <a:spcPct val="0"/>
        </a:spcAft>
        <a:defRPr sz="3300">
          <a:solidFill>
            <a:schemeClr val="accent2"/>
          </a:solidFill>
          <a:latin typeface="Tw Cen MT" pitchFamily="34" charset="0"/>
        </a:defRPr>
      </a:lvl2pPr>
      <a:lvl3pPr algn="ctr" rtl="0" eaLnBrk="1" fontAlgn="base" hangingPunct="1">
        <a:spcBef>
          <a:spcPct val="0"/>
        </a:spcBef>
        <a:spcAft>
          <a:spcPct val="0"/>
        </a:spcAft>
        <a:defRPr sz="3300">
          <a:solidFill>
            <a:schemeClr val="accent2"/>
          </a:solidFill>
          <a:latin typeface="Tw Cen MT" pitchFamily="34" charset="0"/>
        </a:defRPr>
      </a:lvl3pPr>
      <a:lvl4pPr algn="ctr" rtl="0" eaLnBrk="1" fontAlgn="base" hangingPunct="1">
        <a:spcBef>
          <a:spcPct val="0"/>
        </a:spcBef>
        <a:spcAft>
          <a:spcPct val="0"/>
        </a:spcAft>
        <a:defRPr sz="3300">
          <a:solidFill>
            <a:schemeClr val="accent2"/>
          </a:solidFill>
          <a:latin typeface="Tw Cen MT" pitchFamily="34" charset="0"/>
        </a:defRPr>
      </a:lvl4pPr>
      <a:lvl5pPr algn="ctr" rtl="0" eaLnBrk="1" fontAlgn="base" hangingPunct="1">
        <a:spcBef>
          <a:spcPct val="0"/>
        </a:spcBef>
        <a:spcAft>
          <a:spcPct val="0"/>
        </a:spcAft>
        <a:defRPr sz="3300">
          <a:solidFill>
            <a:schemeClr val="accent2"/>
          </a:solidFill>
          <a:latin typeface="Tw Cen MT" pitchFamily="34" charset="0"/>
        </a:defRPr>
      </a:lvl5pPr>
      <a:lvl6pPr marL="342900" algn="ctr" rtl="0" eaLnBrk="1" fontAlgn="base" hangingPunct="1">
        <a:spcBef>
          <a:spcPct val="0"/>
        </a:spcBef>
        <a:spcAft>
          <a:spcPct val="0"/>
        </a:spcAft>
        <a:defRPr sz="3300">
          <a:solidFill>
            <a:schemeClr val="tx2"/>
          </a:solidFill>
          <a:latin typeface="Tw Cen MT" pitchFamily="34" charset="0"/>
        </a:defRPr>
      </a:lvl6pPr>
      <a:lvl7pPr marL="685800" algn="ctr" rtl="0" eaLnBrk="1" fontAlgn="base" hangingPunct="1">
        <a:spcBef>
          <a:spcPct val="0"/>
        </a:spcBef>
        <a:spcAft>
          <a:spcPct val="0"/>
        </a:spcAft>
        <a:defRPr sz="3300">
          <a:solidFill>
            <a:schemeClr val="tx2"/>
          </a:solidFill>
          <a:latin typeface="Tw Cen MT" pitchFamily="34" charset="0"/>
        </a:defRPr>
      </a:lvl7pPr>
      <a:lvl8pPr marL="1028700" algn="ctr" rtl="0" eaLnBrk="1" fontAlgn="base" hangingPunct="1">
        <a:spcBef>
          <a:spcPct val="0"/>
        </a:spcBef>
        <a:spcAft>
          <a:spcPct val="0"/>
        </a:spcAft>
        <a:defRPr sz="3300">
          <a:solidFill>
            <a:schemeClr val="tx2"/>
          </a:solidFill>
          <a:latin typeface="Tw Cen MT" pitchFamily="34" charset="0"/>
        </a:defRPr>
      </a:lvl8pPr>
      <a:lvl9pPr marL="1371600" algn="ctr" rtl="0" eaLnBrk="1" fontAlgn="base" hangingPunct="1">
        <a:spcBef>
          <a:spcPct val="0"/>
        </a:spcBef>
        <a:spcAft>
          <a:spcPct val="0"/>
        </a:spcAft>
        <a:defRPr sz="3300">
          <a:solidFill>
            <a:schemeClr val="tx2"/>
          </a:solidFill>
          <a:latin typeface="Tw Cen MT" pitchFamily="34" charset="0"/>
        </a:defRPr>
      </a:lvl9pPr>
    </p:titleStyle>
    <p:bodyStyle>
      <a:lvl1pPr marL="257175" indent="-257175" algn="l" rtl="0" eaLnBrk="1" fontAlgn="base" hangingPunct="1">
        <a:spcBef>
          <a:spcPct val="20000"/>
        </a:spcBef>
        <a:spcAft>
          <a:spcPct val="0"/>
        </a:spcAft>
        <a:buClr>
          <a:schemeClr val="accent2"/>
        </a:buClr>
        <a:buFont typeface="Wingdings" pitchFamily="2" charset="2"/>
        <a:buChar char="q"/>
        <a:defRPr sz="2400" kern="1200">
          <a:solidFill>
            <a:schemeClr val="tx1"/>
          </a:solidFill>
          <a:latin typeface="Tw Cen MT" pitchFamily="34" charset="0"/>
          <a:ea typeface="+mn-ea"/>
          <a:cs typeface="+mn-cs"/>
        </a:defRPr>
      </a:lvl1pPr>
      <a:lvl2pPr marL="557213" indent="-214313" algn="l" rtl="0" eaLnBrk="1" fontAlgn="base" hangingPunct="1">
        <a:spcBef>
          <a:spcPct val="20000"/>
        </a:spcBef>
        <a:spcAft>
          <a:spcPct val="0"/>
        </a:spcAft>
        <a:buClr>
          <a:schemeClr val="accent2"/>
        </a:buClr>
        <a:buFont typeface="Wingdings" pitchFamily="2" charset="2"/>
        <a:buChar char="q"/>
        <a:defRPr sz="2100" b="0" i="0" u="none" kern="1200">
          <a:solidFill>
            <a:schemeClr val="tx1"/>
          </a:solidFill>
          <a:latin typeface="Tw Cen MT" pitchFamily="34" charset="0"/>
          <a:ea typeface="+mn-ea"/>
          <a:cs typeface="+mn-cs"/>
        </a:defRPr>
      </a:lvl2pPr>
      <a:lvl3pPr marL="857250" indent="-171450" algn="l" rtl="0" eaLnBrk="1" fontAlgn="base" hangingPunct="1">
        <a:spcBef>
          <a:spcPct val="20000"/>
        </a:spcBef>
        <a:spcAft>
          <a:spcPct val="0"/>
        </a:spcAft>
        <a:buClr>
          <a:schemeClr val="accent2"/>
        </a:buClr>
        <a:buFont typeface="Wingdings" pitchFamily="2" charset="2"/>
        <a:buChar char="q"/>
        <a:defRPr sz="1800" kern="1200">
          <a:solidFill>
            <a:schemeClr val="tx1"/>
          </a:solidFill>
          <a:latin typeface="Tw Cen MT" pitchFamily="34" charset="0"/>
          <a:ea typeface="+mn-ea"/>
          <a:cs typeface="+mn-cs"/>
        </a:defRPr>
      </a:lvl3pPr>
      <a:lvl4pPr marL="1200150" indent="-171450" algn="l" rtl="0" eaLnBrk="1" fontAlgn="base" hangingPunct="1">
        <a:spcBef>
          <a:spcPct val="20000"/>
        </a:spcBef>
        <a:spcAft>
          <a:spcPct val="0"/>
        </a:spcAft>
        <a:buClr>
          <a:schemeClr val="accent2"/>
        </a:buClr>
        <a:buFont typeface="Wingdings" pitchFamily="2" charset="2"/>
        <a:buChar char="q"/>
        <a:defRPr sz="1500" kern="1200">
          <a:solidFill>
            <a:schemeClr val="tx1"/>
          </a:solidFill>
          <a:latin typeface="Tw Cen MT" pitchFamily="34" charset="0"/>
          <a:ea typeface="+mn-ea"/>
          <a:cs typeface="+mn-cs"/>
        </a:defRPr>
      </a:lvl4pPr>
      <a:lvl5pPr marL="1543050" indent="-171450" algn="l" rtl="0" eaLnBrk="1" fontAlgn="base" hangingPunct="1">
        <a:spcBef>
          <a:spcPct val="20000"/>
        </a:spcBef>
        <a:spcAft>
          <a:spcPct val="0"/>
        </a:spcAft>
        <a:buClr>
          <a:schemeClr val="accent2"/>
        </a:buClr>
        <a:buFont typeface="Wingdings" pitchFamily="2" charset="2"/>
        <a:buChar char="q"/>
        <a:defRPr sz="1500" kern="1200">
          <a:solidFill>
            <a:schemeClr val="tx1"/>
          </a:solidFill>
          <a:latin typeface="Tw Cen MT"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arentcenterhub.org/wp-content/uploads/repo_items/10steps.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dese.mo.gov/special-education/compliance/evaluation-flowcharts" TargetMode="External"/><Relationship Id="rId4" Type="http://schemas.openxmlformats.org/officeDocument/2006/relationships/hyperlink" Target="http://www.projectidealonline.org/v/special-education-public-polic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 Id="rId9" Type="http://schemas.openxmlformats.org/officeDocument/2006/relationships/image" Target="../media/image28.emf"/></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54.png"/></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54.png"/></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8" Type="http://schemas.openxmlformats.org/officeDocument/2006/relationships/hyperlink" Target="http://www.wrightslaw.com/nclb/rbi.htm" TargetMode="External"/><Relationship Id="rId3" Type="http://schemas.openxmlformats.org/officeDocument/2006/relationships/hyperlink" Target="http://dese.mo.gov/governmental-affairs/dese-administrative-rules/incorporated-reference-materials/IDEAPartB-2014" TargetMode="External"/><Relationship Id="rId7" Type="http://schemas.openxmlformats.org/officeDocument/2006/relationships/hyperlink" Target="http://www.imdetermined.org/resources/detail/determined_student_involvement_in_iep_oc" TargetMode="External"/><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hyperlink" Target="http://www.parentcenterhub.org/" TargetMode="External"/><Relationship Id="rId5" Type="http://schemas.openxmlformats.org/officeDocument/2006/relationships/hyperlink" Target="http://dese.mo.gov/sites/default/files/ParentGuide.pdf" TargetMode="External"/><Relationship Id="rId4" Type="http://schemas.openxmlformats.org/officeDocument/2006/relationships/hyperlink" Target="http://dese.mo.gov/special-education/compliance/standards-indicators"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Presenter Notes ONLY</a:t>
            </a:r>
            <a:endParaRPr lang="en-US" dirty="0"/>
          </a:p>
        </p:txBody>
      </p:sp>
      <p:sp>
        <p:nvSpPr>
          <p:cNvPr id="6" name="Content Placeholder 5"/>
          <p:cNvSpPr>
            <a:spLocks noGrp="1"/>
          </p:cNvSpPr>
          <p:nvPr>
            <p:ph idx="1"/>
          </p:nvPr>
        </p:nvSpPr>
        <p:spPr>
          <a:xfrm>
            <a:off x="457200" y="1828805"/>
            <a:ext cx="8458200" cy="3962397"/>
          </a:xfrm>
        </p:spPr>
        <p:txBody>
          <a:bodyPr/>
          <a:lstStyle/>
          <a:p>
            <a:r>
              <a:rPr lang="en-US" sz="2000" dirty="0" smtClean="0"/>
              <a:t>Pre-readings: </a:t>
            </a:r>
          </a:p>
          <a:p>
            <a:pPr lvl="1"/>
            <a:r>
              <a:rPr lang="en-US" sz="2000" dirty="0" smtClean="0"/>
              <a:t> </a:t>
            </a:r>
            <a:r>
              <a:rPr lang="en-US" sz="2000" dirty="0">
                <a:hlinkClick r:id="rId3"/>
              </a:rPr>
              <a:t>http://</a:t>
            </a:r>
            <a:r>
              <a:rPr lang="en-US" sz="2000" dirty="0" smtClean="0">
                <a:hlinkClick r:id="rId3"/>
              </a:rPr>
              <a:t>www.parentcenterhub.org/wp-content/uploads/repo_items/10steps.pdf</a:t>
            </a:r>
            <a:endParaRPr lang="en-US" sz="2000" dirty="0"/>
          </a:p>
          <a:p>
            <a:pPr lvl="1"/>
            <a:r>
              <a:rPr lang="en-US" sz="2000" dirty="0" smtClean="0">
                <a:hlinkClick r:id="rId4"/>
              </a:rPr>
              <a:t>http</a:t>
            </a:r>
            <a:r>
              <a:rPr lang="en-US" sz="2000" dirty="0">
                <a:hlinkClick r:id="rId4"/>
              </a:rPr>
              <a:t>://www.projectidealonline.org/v/special-education-public-policy</a:t>
            </a:r>
            <a:r>
              <a:rPr lang="en-US" sz="2000" dirty="0" smtClean="0">
                <a:hlinkClick r:id="rId4"/>
              </a:rPr>
              <a:t>/</a:t>
            </a:r>
            <a:endParaRPr lang="en-US" sz="2000" dirty="0" smtClean="0"/>
          </a:p>
          <a:p>
            <a:pPr marL="0" indent="0">
              <a:buNone/>
            </a:pPr>
            <a:endParaRPr lang="en-US" sz="2000" dirty="0"/>
          </a:p>
          <a:p>
            <a:pPr marL="0" indent="0">
              <a:buNone/>
            </a:pPr>
            <a:endParaRPr lang="en-US" sz="1400" dirty="0" smtClean="0"/>
          </a:p>
          <a:p>
            <a:r>
              <a:rPr lang="en-US" sz="2000" dirty="0" smtClean="0"/>
              <a:t>Agency Referral Flowcharts:</a:t>
            </a:r>
          </a:p>
          <a:p>
            <a:pPr lvl="1"/>
            <a:r>
              <a:rPr lang="en-US" sz="1700" dirty="0">
                <a:hlinkClick r:id="rId5"/>
              </a:rPr>
              <a:t>https://</a:t>
            </a:r>
            <a:r>
              <a:rPr lang="en-US" sz="1700" dirty="0" smtClean="0">
                <a:hlinkClick r:id="rId5"/>
              </a:rPr>
              <a:t>dese.mo.gov/special-education/compliance/evaluation-flowcharts</a:t>
            </a:r>
            <a:endParaRPr lang="en-US" sz="1700" dirty="0" smtClean="0"/>
          </a:p>
          <a:p>
            <a:pPr marL="0" indent="0">
              <a:buNone/>
            </a:pPr>
            <a:endParaRPr lang="en-US" sz="1400"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930461943"/>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900" dirty="0" smtClean="0">
                <a:solidFill>
                  <a:srgbClr val="002060"/>
                </a:solidFill>
              </a:rPr>
              <a:t>Pre-reading Reflection</a:t>
            </a:r>
            <a:r>
              <a:rPr lang="en-US" dirty="0" smtClean="0">
                <a:solidFill>
                  <a:srgbClr val="C00000"/>
                </a:solidFill>
              </a:rPr>
              <a:t/>
            </a:r>
            <a:br>
              <a:rPr lang="en-US" dirty="0" smtClean="0">
                <a:solidFill>
                  <a:srgbClr val="C00000"/>
                </a:solidFill>
              </a:rPr>
            </a:br>
            <a:endParaRPr lang="en-US" dirty="0">
              <a:solidFill>
                <a:srgbClr val="C00000"/>
              </a:solidFill>
            </a:endParaRPr>
          </a:p>
        </p:txBody>
      </p:sp>
      <p:sp>
        <p:nvSpPr>
          <p:cNvPr id="3" name="Content Placeholder 2"/>
          <p:cNvSpPr>
            <a:spLocks noGrp="1"/>
          </p:cNvSpPr>
          <p:nvPr>
            <p:ph idx="1"/>
          </p:nvPr>
        </p:nvSpPr>
        <p:spPr>
          <a:xfrm>
            <a:off x="646954" y="1894686"/>
            <a:ext cx="4093400" cy="3399847"/>
          </a:xfrm>
        </p:spPr>
        <p:txBody>
          <a:bodyPr>
            <a:normAutofit/>
          </a:bodyPr>
          <a:lstStyle/>
          <a:p>
            <a:r>
              <a:rPr lang="en-US" dirty="0" smtClean="0">
                <a:solidFill>
                  <a:srgbClr val="002060"/>
                </a:solidFill>
              </a:rPr>
              <a:t>Turn to your shoulder partner and share the points that you found most interesting from the pre-read activity. </a:t>
            </a:r>
          </a:p>
          <a:p>
            <a:r>
              <a:rPr lang="en-US" dirty="0" smtClean="0">
                <a:solidFill>
                  <a:srgbClr val="002060"/>
                </a:solidFill>
              </a:rPr>
              <a:t>Together, put 3 main points on a post-it note from the pre-read that you want to share with the large group</a:t>
            </a:r>
            <a:r>
              <a:rPr lang="en-US" b="1" dirty="0" smtClean="0">
                <a:solidFill>
                  <a:srgbClr val="002060"/>
                </a:solidFill>
              </a:rPr>
              <a:t>.</a:t>
            </a:r>
            <a:endParaRPr lang="en-US" b="1" dirty="0">
              <a:solidFill>
                <a:srgbClr val="002060"/>
              </a:solidFill>
            </a:endParaRPr>
          </a:p>
        </p:txBody>
      </p:sp>
      <p:grpSp>
        <p:nvGrpSpPr>
          <p:cNvPr id="6" name="Group 5"/>
          <p:cNvGrpSpPr/>
          <p:nvPr/>
        </p:nvGrpSpPr>
        <p:grpSpPr>
          <a:xfrm>
            <a:off x="4853321" y="1684379"/>
            <a:ext cx="3868404" cy="3705446"/>
            <a:chOff x="4751633" y="2048756"/>
            <a:chExt cx="3868404" cy="3705446"/>
          </a:xfrm>
        </p:grpSpPr>
        <p:pic>
          <p:nvPicPr>
            <p:cNvPr id="2050" name="Picture 2" descr="http://leaderscove.com/wp-content/uploads/2012/10/CLIPART_OF_Proce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5285" y="2963377"/>
              <a:ext cx="372110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odoomacademy.com/wp-content/uploads/2013/09/bright-idea.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38244" y="2048756"/>
              <a:ext cx="1181793" cy="11817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odoomacademy.com/wp-content/uploads/2013/09/bright-idea.jpg"/>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761" b="96831" l="0" r="100000">
                          <a14:foregroundMark x1="34859" y1="63028" x2="34859" y2="63028"/>
                          <a14:foregroundMark x1="26408" y1="72183" x2="26408" y2="72183"/>
                          <a14:foregroundMark x1="17606" y1="77817" x2="17606" y2="77817"/>
                          <a14:foregroundMark x1="13380" y1="84155" x2="13380" y2="84155"/>
                          <a14:foregroundMark x1="11268" y1="90845" x2="11268" y2="90845"/>
                          <a14:backgroundMark x1="12324" y1="60211" x2="12324" y2="60211"/>
                          <a14:backgroundMark x1="82746" y1="78169" x2="82746" y2="78169"/>
                          <a14:backgroundMark x1="90493" y1="20775" x2="90493" y2="2077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751633" y="2315927"/>
              <a:ext cx="1181793" cy="11817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p:cNvSpPr txBox="1"/>
          <p:nvPr/>
        </p:nvSpPr>
        <p:spPr>
          <a:xfrm>
            <a:off x="646954" y="5375579"/>
            <a:ext cx="8680449" cy="646331"/>
          </a:xfrm>
          <a:prstGeom prst="rect">
            <a:avLst/>
          </a:prstGeom>
          <a:noFill/>
        </p:spPr>
        <p:txBody>
          <a:bodyPr wrap="square" rtlCol="0">
            <a:spAutoFit/>
          </a:bodyPr>
          <a:lstStyle/>
          <a:p>
            <a:r>
              <a:rPr lang="en-US" dirty="0" smtClean="0">
                <a:solidFill>
                  <a:schemeClr val="bg1">
                    <a:lumMod val="50000"/>
                  </a:schemeClr>
                </a:solidFill>
                <a:latin typeface="Tw Cen MT" panose="020B0602020104020603" pitchFamily="34" charset="0"/>
              </a:rPr>
              <a:t>Parent Center Hub Pre-Read </a:t>
            </a:r>
          </a:p>
          <a:p>
            <a:r>
              <a:rPr lang="en-US" dirty="0" smtClean="0">
                <a:solidFill>
                  <a:schemeClr val="bg1">
                    <a:lumMod val="50000"/>
                  </a:schemeClr>
                </a:solidFill>
                <a:latin typeface="Tw Cen MT" panose="020B0602020104020603" pitchFamily="34" charset="0"/>
              </a:rPr>
              <a:t>Available on line at: http://www.nichcy.org/schoolage/steps</a:t>
            </a:r>
            <a:endParaRPr lang="en-US" dirty="0">
              <a:solidFill>
                <a:schemeClr val="bg1">
                  <a:lumMod val="50000"/>
                </a:schemeClr>
              </a:solidFill>
              <a:latin typeface="Tw Cen MT" panose="020B0602020104020603" pitchFamily="34" charset="0"/>
            </a:endParaRPr>
          </a:p>
        </p:txBody>
      </p:sp>
      <p:sp>
        <p:nvSpPr>
          <p:cNvPr id="4" name="Rectangle 3"/>
          <p:cNvSpPr/>
          <p:nvPr/>
        </p:nvSpPr>
        <p:spPr>
          <a:xfrm>
            <a:off x="8229600" y="0"/>
            <a:ext cx="914400" cy="457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3</a:t>
            </a:r>
            <a:endParaRPr lang="en-US" sz="2400" b="1" dirty="0">
              <a:solidFill>
                <a:schemeClr val="tx1"/>
              </a:solidFill>
            </a:endParaRPr>
          </a:p>
        </p:txBody>
      </p:sp>
    </p:spTree>
    <p:extLst>
      <p:ext uri="{BB962C8B-B14F-4D97-AF65-F5344CB8AC3E}">
        <p14:creationId xmlns:p14="http://schemas.microsoft.com/office/powerpoint/2010/main" val="225501630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609600" y="2288957"/>
            <a:ext cx="7924800" cy="3959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omic Sans MS" pitchFamily="66" charset="0"/>
                <a:ea typeface="MS PGothic" pitchFamily="34" charset="-128"/>
              </a:defRPr>
            </a:lvl1pPr>
            <a:lvl2pPr marL="342900" indent="-228600">
              <a:spcBef>
                <a:spcPct val="20000"/>
              </a:spcBef>
              <a:buFont typeface="Arial" pitchFamily="34" charset="0"/>
              <a:buChar char="–"/>
              <a:defRPr sz="2800">
                <a:solidFill>
                  <a:schemeClr val="tx1"/>
                </a:solidFill>
                <a:latin typeface="Comic Sans MS" pitchFamily="66" charset="0"/>
                <a:ea typeface="MS PGothic" pitchFamily="34" charset="-128"/>
              </a:defRPr>
            </a:lvl2pPr>
            <a:lvl3pPr marL="1143000" indent="-228600">
              <a:spcBef>
                <a:spcPct val="20000"/>
              </a:spcBef>
              <a:buFont typeface="Arial" pitchFamily="34" charset="0"/>
              <a:buChar char="•"/>
              <a:defRPr sz="2400">
                <a:solidFill>
                  <a:schemeClr val="tx1"/>
                </a:solidFill>
                <a:latin typeface="Comic Sans MS" pitchFamily="66" charset="0"/>
                <a:ea typeface="MS PGothic" pitchFamily="34" charset="-128"/>
              </a:defRPr>
            </a:lvl3pPr>
            <a:lvl4pPr marL="1600200" indent="-228600">
              <a:spcBef>
                <a:spcPct val="20000"/>
              </a:spcBef>
              <a:buFont typeface="Arial" pitchFamily="34" charset="0"/>
              <a:buChar char="–"/>
              <a:defRPr sz="2000">
                <a:solidFill>
                  <a:schemeClr val="tx1"/>
                </a:solidFill>
                <a:latin typeface="Comic Sans MS" pitchFamily="66" charset="0"/>
                <a:ea typeface="MS PGothic" pitchFamily="34" charset="-128"/>
              </a:defRPr>
            </a:lvl4pPr>
            <a:lvl5pPr marL="2057400" indent="-228600">
              <a:spcBef>
                <a:spcPct val="20000"/>
              </a:spcBef>
              <a:buFont typeface="Arial" pitchFamily="34" charset="0"/>
              <a:buChar char="»"/>
              <a:defRPr sz="2000">
                <a:solidFill>
                  <a:schemeClr val="tx1"/>
                </a:solidFill>
                <a:latin typeface="Comic Sans MS" pitchFamily="66"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9pPr>
          </a:lstStyle>
          <a:p>
            <a:pPr eaLnBrk="1" hangingPunct="1">
              <a:lnSpc>
                <a:spcPct val="90000"/>
              </a:lnSpc>
              <a:spcBef>
                <a:spcPct val="0"/>
              </a:spcBef>
              <a:spcAft>
                <a:spcPct val="40000"/>
              </a:spcAft>
              <a:buFontTx/>
              <a:buNone/>
            </a:pPr>
            <a:endParaRPr lang="en-US" altLang="en-US" sz="1200" dirty="0"/>
          </a:p>
          <a:p>
            <a:pPr lvl="1" eaLnBrk="1" hangingPunct="1">
              <a:lnSpc>
                <a:spcPct val="90000"/>
              </a:lnSpc>
              <a:spcBef>
                <a:spcPct val="0"/>
              </a:spcBef>
              <a:spcAft>
                <a:spcPts val="0"/>
              </a:spcAft>
              <a:buClr>
                <a:srgbClr val="96001D"/>
              </a:buClr>
              <a:buFontTx/>
              <a:buNone/>
            </a:pPr>
            <a:r>
              <a:rPr lang="en-US" altLang="en-US" sz="3600" dirty="0" smtClean="0">
                <a:latin typeface="Tw Cen MT" panose="020B0602020104020603" pitchFamily="34" charset="0"/>
              </a:rPr>
              <a:t>As a result of training, participants will:</a:t>
            </a:r>
          </a:p>
          <a:p>
            <a:pPr lvl="1" eaLnBrk="1" hangingPunct="1">
              <a:lnSpc>
                <a:spcPct val="90000"/>
              </a:lnSpc>
              <a:spcBef>
                <a:spcPct val="0"/>
              </a:spcBef>
              <a:spcAft>
                <a:spcPts val="0"/>
              </a:spcAft>
              <a:buClr>
                <a:srgbClr val="96001D"/>
              </a:buClr>
              <a:buFontTx/>
              <a:buNone/>
            </a:pPr>
            <a:endParaRPr lang="en-US" altLang="en-US" sz="1000" dirty="0" smtClean="0">
              <a:latin typeface="Tw Cen MT" panose="020B0602020104020603" pitchFamily="34" charset="0"/>
            </a:endParaRPr>
          </a:p>
          <a:p>
            <a:pPr lvl="1" eaLnBrk="1" hangingPunct="1">
              <a:lnSpc>
                <a:spcPct val="90000"/>
              </a:lnSpc>
              <a:spcBef>
                <a:spcPct val="0"/>
              </a:spcBef>
              <a:spcAft>
                <a:spcPts val="0"/>
              </a:spcAft>
              <a:buClr>
                <a:srgbClr val="96001D"/>
              </a:buClr>
              <a:buFont typeface="Wingdings" panose="05000000000000000000" pitchFamily="2" charset="2"/>
              <a:buChar char="q"/>
            </a:pPr>
            <a:r>
              <a:rPr lang="en-US" altLang="en-US" sz="2400" dirty="0" smtClean="0">
                <a:latin typeface="Tw Cen MT" panose="020B0602020104020603" pitchFamily="34" charset="0"/>
              </a:rPr>
              <a:t>Have a basic understanding of the laws for implementing the special education process</a:t>
            </a:r>
          </a:p>
          <a:p>
            <a:pPr lvl="1" eaLnBrk="1" hangingPunct="1">
              <a:lnSpc>
                <a:spcPct val="90000"/>
              </a:lnSpc>
              <a:spcBef>
                <a:spcPct val="0"/>
              </a:spcBef>
              <a:spcAft>
                <a:spcPts val="0"/>
              </a:spcAft>
              <a:buClr>
                <a:srgbClr val="96001D"/>
              </a:buClr>
              <a:buFont typeface="Wingdings" panose="05000000000000000000" pitchFamily="2" charset="2"/>
              <a:buChar char="q"/>
            </a:pPr>
            <a:endParaRPr lang="en-US" altLang="en-US" sz="1200" dirty="0" smtClean="0">
              <a:latin typeface="Tw Cen MT" panose="020B0602020104020603" pitchFamily="34" charset="0"/>
            </a:endParaRPr>
          </a:p>
          <a:p>
            <a:pPr lvl="1" eaLnBrk="1" hangingPunct="1">
              <a:lnSpc>
                <a:spcPct val="90000"/>
              </a:lnSpc>
              <a:spcBef>
                <a:spcPct val="0"/>
              </a:spcBef>
              <a:spcAft>
                <a:spcPct val="70000"/>
              </a:spcAft>
              <a:buClr>
                <a:srgbClr val="96001D"/>
              </a:buClr>
              <a:buFont typeface="Wingdings" panose="05000000000000000000" pitchFamily="2" charset="2"/>
              <a:buChar char="q"/>
            </a:pPr>
            <a:r>
              <a:rPr lang="en-US" altLang="en-US" sz="2400" dirty="0" smtClean="0">
                <a:latin typeface="Tw Cen MT" panose="020B0602020104020603" pitchFamily="34" charset="0"/>
              </a:rPr>
              <a:t>Have a basic understanding of the Special Education Process from referral to annual review</a:t>
            </a:r>
          </a:p>
          <a:p>
            <a:pPr marL="114300" lvl="1" indent="0" eaLnBrk="1" hangingPunct="1">
              <a:lnSpc>
                <a:spcPct val="90000"/>
              </a:lnSpc>
              <a:spcBef>
                <a:spcPct val="0"/>
              </a:spcBef>
              <a:spcAft>
                <a:spcPct val="70000"/>
              </a:spcAft>
              <a:buClr>
                <a:srgbClr val="96001D"/>
              </a:buClr>
              <a:buNone/>
            </a:pPr>
            <a:endParaRPr lang="en-US" altLang="en-US" sz="2300" dirty="0">
              <a:latin typeface="Arial" pitchFamily="34" charset="0"/>
            </a:endParaRPr>
          </a:p>
        </p:txBody>
      </p:sp>
      <p:sp>
        <p:nvSpPr>
          <p:cNvPr id="2" name="Title 1"/>
          <p:cNvSpPr>
            <a:spLocks noGrp="1"/>
          </p:cNvSpPr>
          <p:nvPr>
            <p:ph type="title"/>
          </p:nvPr>
        </p:nvSpPr>
        <p:spPr>
          <a:xfrm>
            <a:off x="800100" y="838200"/>
            <a:ext cx="7543800" cy="1450757"/>
          </a:xfrm>
        </p:spPr>
        <p:txBody>
          <a:bodyPr>
            <a:normAutofit/>
          </a:bodyPr>
          <a:lstStyle/>
          <a:p>
            <a:pPr algn="ctr"/>
            <a:r>
              <a:rPr lang="en-US" sz="4400" dirty="0" smtClean="0">
                <a:solidFill>
                  <a:schemeClr val="accent4">
                    <a:lumMod val="50000"/>
                  </a:schemeClr>
                </a:solidFill>
              </a:rPr>
              <a:t>Learner Objectives</a:t>
            </a:r>
            <a:endParaRPr lang="en-US" sz="4400" dirty="0">
              <a:solidFill>
                <a:schemeClr val="accent4">
                  <a:lumMod val="50000"/>
                </a:schemeClr>
              </a:solidFill>
            </a:endParaRPr>
          </a:p>
        </p:txBody>
      </p:sp>
      <p:pic>
        <p:nvPicPr>
          <p:cNvPr id="12290" name="Picture 2" descr="http://sr.photos2.fotosearch.com/bthumb/CSP/CSP993/k149213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838200"/>
            <a:ext cx="1752600" cy="152579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65766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smtClean="0">
                <a:solidFill>
                  <a:schemeClr val="accent4"/>
                </a:solidFill>
              </a:rPr>
              <a:t>Activity: </a:t>
            </a:r>
            <a:r>
              <a:rPr lang="en-US" sz="4400" i="1" dirty="0" smtClean="0">
                <a:solidFill>
                  <a:schemeClr val="accent4"/>
                </a:solidFill>
              </a:rPr>
              <a:t>Getting Started</a:t>
            </a:r>
            <a:endParaRPr lang="en-US" sz="4400" i="1" dirty="0">
              <a:solidFill>
                <a:srgbClr val="002060"/>
              </a:solidFill>
            </a:endParaRPr>
          </a:p>
        </p:txBody>
      </p:sp>
      <p:sp>
        <p:nvSpPr>
          <p:cNvPr id="5" name="Content Placeholder 4"/>
          <p:cNvSpPr>
            <a:spLocks noGrp="1"/>
          </p:cNvSpPr>
          <p:nvPr>
            <p:ph sz="half" idx="1"/>
          </p:nvPr>
        </p:nvSpPr>
        <p:spPr>
          <a:xfrm>
            <a:off x="762000" y="2121227"/>
            <a:ext cx="4038600" cy="3480817"/>
          </a:xfrm>
        </p:spPr>
        <p:txBody>
          <a:bodyPr/>
          <a:lstStyle/>
          <a:p>
            <a:pPr marL="0" indent="0">
              <a:buNone/>
            </a:pPr>
            <a:r>
              <a:rPr lang="en-US" sz="3600" dirty="0">
                <a:solidFill>
                  <a:srgbClr val="002060"/>
                </a:solidFill>
              </a:rPr>
              <a:t>What do you know about the Special Education process and the laws </a:t>
            </a:r>
            <a:r>
              <a:rPr lang="en-US" sz="3600" dirty="0" smtClean="0">
                <a:solidFill>
                  <a:srgbClr val="002060"/>
                </a:solidFill>
              </a:rPr>
              <a:t>for implementation? </a:t>
            </a:r>
            <a:endParaRPr lang="en-US" sz="3600" dirty="0">
              <a:solidFill>
                <a:srgbClr val="002060"/>
              </a:solidFill>
            </a:endParaRPr>
          </a:p>
          <a:p>
            <a:pPr marL="0" indent="0">
              <a:buNone/>
            </a:pPr>
            <a:endParaRPr lang="en-US" sz="3600" b="1" dirty="0"/>
          </a:p>
        </p:txBody>
      </p:sp>
      <p:pic>
        <p:nvPicPr>
          <p:cNvPr id="6" name="Picture 5"/>
          <p:cNvPicPr/>
          <p:nvPr/>
        </p:nvPicPr>
        <p:blipFill rotWithShape="1">
          <a:blip r:embed="rId3"/>
          <a:srcRect l="64835" t="20504" r="4690" b="10134"/>
          <a:stretch/>
        </p:blipFill>
        <p:spPr bwMode="auto">
          <a:xfrm rot="1407713">
            <a:off x="4883809" y="2422121"/>
            <a:ext cx="3359965" cy="2646826"/>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8174584" y="0"/>
            <a:ext cx="685800" cy="457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4</a:t>
            </a:r>
            <a:endParaRPr lang="en-US" sz="2400" b="1" dirty="0">
              <a:solidFill>
                <a:schemeClr val="tx1"/>
              </a:solidFill>
            </a:endParaRPr>
          </a:p>
        </p:txBody>
      </p:sp>
    </p:spTree>
    <p:extLst>
      <p:ext uri="{BB962C8B-B14F-4D97-AF65-F5344CB8AC3E}">
        <p14:creationId xmlns:p14="http://schemas.microsoft.com/office/powerpoint/2010/main" val="342395690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Autofit/>
          </a:bodyPr>
          <a:lstStyle/>
          <a:p>
            <a:pPr algn="ctr"/>
            <a:r>
              <a:rPr lang="en-US" sz="4400" dirty="0" smtClean="0">
                <a:solidFill>
                  <a:srgbClr val="002060"/>
                </a:solidFill>
                <a:ea typeface="ＭＳ Ｐゴシック" pitchFamily="-107" charset="-128"/>
                <a:cs typeface="Arial" pitchFamily="34" charset="0"/>
              </a:rPr>
              <a:t>Glossary of Key Terms</a:t>
            </a:r>
            <a:endParaRPr lang="en-US" sz="4400" dirty="0">
              <a:solidFill>
                <a:srgbClr val="002060"/>
              </a:solidFill>
              <a:ea typeface="ＭＳ Ｐゴシック" pitchFamily="-107" charset="-128"/>
              <a:cs typeface="Arial" pitchFamily="34" charset="0"/>
            </a:endParaRPr>
          </a:p>
        </p:txBody>
      </p:sp>
      <p:sp>
        <p:nvSpPr>
          <p:cNvPr id="3" name="Content Placeholder 2"/>
          <p:cNvSpPr>
            <a:spLocks noGrp="1"/>
          </p:cNvSpPr>
          <p:nvPr>
            <p:ph idx="1"/>
          </p:nvPr>
        </p:nvSpPr>
        <p:spPr>
          <a:xfrm>
            <a:off x="457200" y="1447801"/>
            <a:ext cx="8229600" cy="4343402"/>
          </a:xfrm>
        </p:spPr>
        <p:txBody>
          <a:bodyPr>
            <a:normAutofit fontScale="85000" lnSpcReduction="20000"/>
          </a:bodyPr>
          <a:lstStyle/>
          <a:p>
            <a:pPr>
              <a:buFont typeface="Arial" panose="020B0604020202020204" pitchFamily="34" charset="0"/>
              <a:buChar char="•"/>
            </a:pPr>
            <a:r>
              <a:rPr lang="en-US" sz="2800" dirty="0" smtClean="0"/>
              <a:t>Special Education (SPED)	</a:t>
            </a:r>
          </a:p>
          <a:p>
            <a:pPr>
              <a:buFont typeface="Arial" panose="020B0604020202020204" pitchFamily="34" charset="0"/>
              <a:buChar char="•"/>
            </a:pPr>
            <a:r>
              <a:rPr lang="en-US" sz="2800" dirty="0" smtClean="0"/>
              <a:t>Referral</a:t>
            </a:r>
          </a:p>
          <a:p>
            <a:pPr>
              <a:buFont typeface="Arial" panose="020B0604020202020204" pitchFamily="34" charset="0"/>
              <a:buChar char="•"/>
            </a:pPr>
            <a:r>
              <a:rPr lang="en-US" sz="2800" dirty="0" smtClean="0"/>
              <a:t>Evaluation</a:t>
            </a:r>
          </a:p>
          <a:p>
            <a:pPr>
              <a:buFont typeface="Arial" panose="020B0604020202020204" pitchFamily="34" charset="0"/>
              <a:buChar char="•"/>
            </a:pPr>
            <a:r>
              <a:rPr lang="en-US" sz="2800" dirty="0" smtClean="0"/>
              <a:t>Eligibility</a:t>
            </a:r>
          </a:p>
          <a:p>
            <a:pPr>
              <a:buFont typeface="Arial" panose="020B0604020202020204" pitchFamily="34" charset="0"/>
              <a:buChar char="•"/>
            </a:pPr>
            <a:r>
              <a:rPr lang="en-US" sz="2800" dirty="0" smtClean="0"/>
              <a:t>Free and Appropriate Public Education (FAPE)</a:t>
            </a:r>
          </a:p>
          <a:p>
            <a:pPr>
              <a:buFont typeface="Arial" panose="020B0604020202020204" pitchFamily="34" charset="0"/>
              <a:buChar char="•"/>
            </a:pPr>
            <a:r>
              <a:rPr lang="en-US" sz="2800" dirty="0" smtClean="0"/>
              <a:t>Individualized Education Program (IEP)</a:t>
            </a:r>
          </a:p>
          <a:p>
            <a:pPr>
              <a:buFont typeface="Arial" panose="020B0604020202020204" pitchFamily="34" charset="0"/>
              <a:buChar char="•"/>
            </a:pPr>
            <a:r>
              <a:rPr lang="en-US" sz="2800" dirty="0" smtClean="0"/>
              <a:t>Instruction and Monitoring</a:t>
            </a:r>
          </a:p>
          <a:p>
            <a:pPr>
              <a:buFont typeface="Arial" panose="020B0604020202020204" pitchFamily="34" charset="0"/>
              <a:buChar char="•"/>
            </a:pPr>
            <a:r>
              <a:rPr lang="en-US" sz="2800" dirty="0"/>
              <a:t>Least Restrictive </a:t>
            </a:r>
            <a:r>
              <a:rPr lang="en-US" sz="2800" dirty="0" smtClean="0"/>
              <a:t>Environment (LRE)</a:t>
            </a:r>
          </a:p>
          <a:p>
            <a:pPr>
              <a:buFont typeface="Arial" panose="020B0604020202020204" pitchFamily="34" charset="0"/>
              <a:buChar char="•"/>
            </a:pPr>
            <a:r>
              <a:rPr lang="en-US" sz="2800" dirty="0" smtClean="0"/>
              <a:t>Placement</a:t>
            </a:r>
            <a:endParaRPr lang="en-US" sz="2800" dirty="0"/>
          </a:p>
          <a:p>
            <a:pPr>
              <a:buFont typeface="Arial" panose="020B0604020202020204" pitchFamily="34" charset="0"/>
              <a:buChar char="•"/>
            </a:pPr>
            <a:r>
              <a:rPr lang="en-US" sz="2800" dirty="0" smtClean="0"/>
              <a:t>Present Level of Academic Achievement and Functional Performance (PLAAFP</a:t>
            </a:r>
            <a:r>
              <a:rPr lang="en-US" sz="2800" dirty="0"/>
              <a:t>)</a:t>
            </a:r>
          </a:p>
          <a:p>
            <a:pPr>
              <a:buFont typeface="Arial" panose="020B0604020202020204" pitchFamily="34" charset="0"/>
              <a:buChar char="•"/>
            </a:pPr>
            <a:r>
              <a:rPr lang="en-US" sz="2800" dirty="0" smtClean="0"/>
              <a:t>Accommodations and Modifications</a:t>
            </a:r>
          </a:p>
          <a:p>
            <a:pPr marL="0" indent="0">
              <a:buNone/>
            </a:pPr>
            <a:endParaRPr lang="en-US" sz="2800" dirty="0" smtClean="0"/>
          </a:p>
          <a:p>
            <a:endParaRPr lang="en-US" sz="2800" dirty="0" smtClean="0"/>
          </a:p>
          <a:p>
            <a:endParaRPr lang="en-US" dirty="0" smtClean="0"/>
          </a:p>
          <a:p>
            <a:endParaRPr lang="en-US" sz="2900" dirty="0" smtClean="0"/>
          </a:p>
        </p:txBody>
      </p:sp>
      <p:sp>
        <p:nvSpPr>
          <p:cNvPr id="4" name="TextBox 3"/>
          <p:cNvSpPr txBox="1"/>
          <p:nvPr/>
        </p:nvSpPr>
        <p:spPr>
          <a:xfrm>
            <a:off x="3733800" y="6052566"/>
            <a:ext cx="5562600" cy="584775"/>
          </a:xfrm>
          <a:prstGeom prst="rect">
            <a:avLst/>
          </a:prstGeom>
          <a:noFill/>
        </p:spPr>
        <p:txBody>
          <a:bodyPr wrap="square" rtlCol="0">
            <a:spAutoFit/>
          </a:bodyPr>
          <a:lstStyle/>
          <a:p>
            <a:r>
              <a:rPr lang="en-US" sz="1600" dirty="0" smtClean="0">
                <a:latin typeface="Tw Cen MT" panose="020B0602020104020603" pitchFamily="34" charset="0"/>
              </a:rPr>
              <a:t>Source: Missouri State Plan for Special Education and Missouri Special Education Compliance Standards and Indicators</a:t>
            </a:r>
            <a:endParaRPr lang="en-US" sz="1600" dirty="0">
              <a:latin typeface="Tw Cen MT" panose="020B0602020104020603" pitchFamily="34" charset="0"/>
            </a:endParaRPr>
          </a:p>
        </p:txBody>
      </p:sp>
      <p:pic>
        <p:nvPicPr>
          <p:cNvPr id="7" name="Picture 6"/>
          <p:cNvPicPr>
            <a:picLocks noChangeAspect="1"/>
          </p:cNvPicPr>
          <p:nvPr/>
        </p:nvPicPr>
        <p:blipFill>
          <a:blip r:embed="rId3" cstate="print">
            <a:clrChange>
              <a:clrFrom>
                <a:srgbClr val="FFFFFF"/>
              </a:clrFrom>
              <a:clrTo>
                <a:srgbClr val="FFFFFF">
                  <a:alpha val="0"/>
                </a:srgbClr>
              </a:clrTo>
            </a:clrChange>
          </a:blip>
          <a:stretch>
            <a:fillRect/>
          </a:stretch>
        </p:blipFill>
        <p:spPr>
          <a:xfrm>
            <a:off x="5486400" y="1521997"/>
            <a:ext cx="3491345" cy="2133600"/>
          </a:xfrm>
          <a:prstGeom prst="rect">
            <a:avLst/>
          </a:prstGeom>
        </p:spPr>
      </p:pic>
      <p:sp>
        <p:nvSpPr>
          <p:cNvPr id="5" name="Rectangle 4"/>
          <p:cNvSpPr/>
          <p:nvPr/>
        </p:nvSpPr>
        <p:spPr>
          <a:xfrm>
            <a:off x="8305800" y="0"/>
            <a:ext cx="838200" cy="457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5</a:t>
            </a:r>
            <a:endParaRPr lang="en-US" sz="2400" b="1" dirty="0">
              <a:solidFill>
                <a:schemeClr val="tx1"/>
              </a:solidFill>
            </a:endParaRPr>
          </a:p>
        </p:txBody>
      </p:sp>
    </p:spTree>
    <p:extLst>
      <p:ext uri="{BB962C8B-B14F-4D97-AF65-F5344CB8AC3E}">
        <p14:creationId xmlns:p14="http://schemas.microsoft.com/office/powerpoint/2010/main" val="170286112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229600" cy="1096962"/>
          </a:xfrm>
        </p:spPr>
        <p:txBody>
          <a:bodyPr>
            <a:noAutofit/>
          </a:bodyPr>
          <a:lstStyle/>
          <a:p>
            <a:pPr marL="0" indent="0">
              <a:spcBef>
                <a:spcPts val="0"/>
              </a:spcBef>
            </a:pPr>
            <a:r>
              <a:rPr lang="en-US" sz="4200" i="1" dirty="0">
                <a:solidFill>
                  <a:schemeClr val="accent4">
                    <a:lumMod val="50000"/>
                  </a:schemeClr>
                </a:solidFill>
              </a:rPr>
              <a:t>Special Education Process &amp; </a:t>
            </a:r>
            <a:br>
              <a:rPr lang="en-US" sz="4200" i="1" dirty="0">
                <a:solidFill>
                  <a:schemeClr val="accent4">
                    <a:lumMod val="50000"/>
                  </a:schemeClr>
                </a:solidFill>
              </a:rPr>
            </a:br>
            <a:r>
              <a:rPr lang="en-US" sz="4200" i="1" dirty="0">
                <a:solidFill>
                  <a:schemeClr val="accent4">
                    <a:lumMod val="50000"/>
                  </a:schemeClr>
                </a:solidFill>
              </a:rPr>
              <a:t>Missouri State Teacher Standards </a:t>
            </a:r>
          </a:p>
        </p:txBody>
      </p:sp>
      <p:sp>
        <p:nvSpPr>
          <p:cNvPr id="3" name="Content Placeholder 2"/>
          <p:cNvSpPr>
            <a:spLocks noGrp="1"/>
          </p:cNvSpPr>
          <p:nvPr>
            <p:ph idx="1"/>
          </p:nvPr>
        </p:nvSpPr>
        <p:spPr>
          <a:xfrm>
            <a:off x="533400" y="1752600"/>
            <a:ext cx="8229600" cy="4343402"/>
          </a:xfrm>
        </p:spPr>
        <p:txBody>
          <a:bodyPr>
            <a:normAutofit fontScale="85000" lnSpcReduction="10000"/>
          </a:bodyPr>
          <a:lstStyle/>
          <a:p>
            <a:pPr>
              <a:buFont typeface="Wingdings" panose="05000000000000000000" pitchFamily="2" charset="2"/>
              <a:buChar char="ü"/>
            </a:pPr>
            <a:r>
              <a:rPr lang="en-US" sz="3200" dirty="0">
                <a:solidFill>
                  <a:schemeClr val="accent4">
                    <a:lumMod val="50000"/>
                  </a:schemeClr>
                </a:solidFill>
              </a:rPr>
              <a:t>Meeting the needs of every student (Standard 2, Quality Indicator 4)</a:t>
            </a:r>
          </a:p>
          <a:p>
            <a:pPr>
              <a:buFont typeface="Wingdings" panose="05000000000000000000" pitchFamily="2" charset="2"/>
              <a:buChar char="ü"/>
            </a:pPr>
            <a:r>
              <a:rPr lang="en-US" sz="3200" dirty="0" smtClean="0">
                <a:solidFill>
                  <a:schemeClr val="accent4">
                    <a:lumMod val="50000"/>
                  </a:schemeClr>
                </a:solidFill>
              </a:rPr>
              <a:t>Building </a:t>
            </a:r>
            <a:r>
              <a:rPr lang="en-US" sz="3200" dirty="0">
                <a:solidFill>
                  <a:schemeClr val="accent4">
                    <a:lumMod val="50000"/>
                  </a:schemeClr>
                </a:solidFill>
              </a:rPr>
              <a:t>on learners’ strengths and needs (Standard 2, Quality Indicator 4 &amp; 5)</a:t>
            </a:r>
          </a:p>
          <a:p>
            <a:pPr>
              <a:buFont typeface="Wingdings" panose="05000000000000000000" pitchFamily="2" charset="2"/>
              <a:buChar char="ü"/>
            </a:pPr>
            <a:r>
              <a:rPr lang="en-US" sz="3200" dirty="0">
                <a:solidFill>
                  <a:schemeClr val="accent4">
                    <a:lumMod val="50000"/>
                  </a:schemeClr>
                </a:solidFill>
              </a:rPr>
              <a:t>Developing appropriate curriculum and instruction for all learners (Standard 3; Quality Indicators 2 &amp; 3)</a:t>
            </a:r>
          </a:p>
          <a:p>
            <a:pPr>
              <a:buFont typeface="Wingdings" panose="05000000000000000000" pitchFamily="2" charset="2"/>
              <a:buChar char="ü"/>
            </a:pPr>
            <a:r>
              <a:rPr lang="en-US" sz="3200" dirty="0">
                <a:solidFill>
                  <a:schemeClr val="accent4">
                    <a:lumMod val="50000"/>
                  </a:schemeClr>
                </a:solidFill>
              </a:rPr>
              <a:t>Considering diverse perspectives and diverse learners (Standard 6; Quality Indicator 2)</a:t>
            </a:r>
          </a:p>
          <a:p>
            <a:pPr>
              <a:buFont typeface="Wingdings" panose="05000000000000000000" pitchFamily="2" charset="2"/>
              <a:buChar char="ü"/>
            </a:pPr>
            <a:r>
              <a:rPr lang="en-US" sz="2900" dirty="0" smtClean="0">
                <a:solidFill>
                  <a:schemeClr val="accent4">
                    <a:lumMod val="50000"/>
                  </a:schemeClr>
                </a:solidFill>
              </a:rPr>
              <a:t>Using student assessment data to analyze and modify instruction (Standard 7, Quality Indicators 2, 4, 5 &amp; 6)</a:t>
            </a:r>
          </a:p>
        </p:txBody>
      </p:sp>
    </p:spTree>
    <p:extLst>
      <p:ext uri="{BB962C8B-B14F-4D97-AF65-F5344CB8AC3E}">
        <p14:creationId xmlns:p14="http://schemas.microsoft.com/office/powerpoint/2010/main" val="7230556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4400" dirty="0" smtClean="0"/>
              <a:t>The Special Education Process</a:t>
            </a:r>
            <a:endParaRPr lang="en-US" sz="4400" dirty="0"/>
          </a:p>
        </p:txBody>
      </p:sp>
      <p:sp>
        <p:nvSpPr>
          <p:cNvPr id="2" name="Text Placeholder 1"/>
          <p:cNvSpPr>
            <a:spLocks noGrp="1"/>
          </p:cNvSpPr>
          <p:nvPr>
            <p:ph type="subTitle" idx="1"/>
          </p:nvPr>
        </p:nvSpPr>
        <p:spPr>
          <a:xfrm>
            <a:off x="800100" y="2590800"/>
            <a:ext cx="7543800" cy="1752600"/>
          </a:xfrm>
        </p:spPr>
        <p:txBody>
          <a:bodyPr>
            <a:noAutofit/>
          </a:bodyPr>
          <a:lstStyle/>
          <a:p>
            <a:pPr algn="ctr"/>
            <a:r>
              <a:rPr lang="en-US" sz="4400" dirty="0" smtClean="0">
                <a:ln w="0"/>
                <a:effectLst>
                  <a:outerShdw blurRad="38100" dist="25400" dir="5400000" algn="ctr" rotWithShape="0">
                    <a:srgbClr val="6E747A">
                      <a:alpha val="43000"/>
                    </a:srgbClr>
                  </a:outerShdw>
                </a:effectLst>
                <a:ea typeface="ＭＳ Ｐゴシック" pitchFamily="-107" charset="-128"/>
                <a:cs typeface="Arial" pitchFamily="34" charset="0"/>
              </a:rPr>
              <a:t>Laws Protecting Students With Disabilities</a:t>
            </a:r>
            <a:endParaRPr lang="en-US" sz="4400"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93152318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444335" y="3827360"/>
            <a:ext cx="8138160" cy="0"/>
          </a:xfrm>
          <a:prstGeom prst="straightConnector1">
            <a:avLst/>
          </a:prstGeom>
          <a:ln w="50800" cmpd="sng">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68489" y="3423079"/>
            <a:ext cx="895350" cy="461665"/>
          </a:xfrm>
          <a:prstGeom prst="rect">
            <a:avLst/>
          </a:prstGeom>
          <a:noFill/>
        </p:spPr>
        <p:txBody>
          <a:bodyPr wrap="square" rtlCol="0">
            <a:spAutoFit/>
          </a:bodyPr>
          <a:lstStyle/>
          <a:p>
            <a:r>
              <a:rPr lang="en-US" sz="2400" b="1" dirty="0" smtClean="0">
                <a:latin typeface="Tw Cen MT" panose="020B0602020104020603" pitchFamily="34" charset="0"/>
              </a:rPr>
              <a:t>1954</a:t>
            </a:r>
            <a:endParaRPr lang="en-US" sz="2400" b="1" dirty="0">
              <a:latin typeface="Tw Cen MT" panose="020B0602020104020603" pitchFamily="34" charset="0"/>
            </a:endParaRPr>
          </a:p>
        </p:txBody>
      </p:sp>
      <p:sp>
        <p:nvSpPr>
          <p:cNvPr id="7" name="Rounded Rectangular Callout 6"/>
          <p:cNvSpPr/>
          <p:nvPr/>
        </p:nvSpPr>
        <p:spPr>
          <a:xfrm>
            <a:off x="181191" y="1752600"/>
            <a:ext cx="1510919" cy="1401862"/>
          </a:xfrm>
          <a:prstGeom prst="wedgeRoundRectCallout">
            <a:avLst>
              <a:gd name="adj1" fmla="val -4292"/>
              <a:gd name="adj2" fmla="val 6949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latin typeface="Tw Cen MT" panose="020B0602020104020603" pitchFamily="34" charset="0"/>
              </a:rPr>
              <a:t>Brown </a:t>
            </a:r>
            <a:r>
              <a:rPr lang="en-US" sz="2000" dirty="0" smtClean="0">
                <a:latin typeface="Tw Cen MT" panose="020B0602020104020603" pitchFamily="34" charset="0"/>
              </a:rPr>
              <a:t>v.</a:t>
            </a:r>
            <a:r>
              <a:rPr lang="en-US" sz="2000" i="1" dirty="0" smtClean="0">
                <a:latin typeface="Tw Cen MT" panose="020B0602020104020603" pitchFamily="34" charset="0"/>
              </a:rPr>
              <a:t> Board of Education of Topeka</a:t>
            </a:r>
            <a:endParaRPr lang="en-US" sz="2000" i="1" dirty="0">
              <a:latin typeface="Tw Cen MT" panose="020B0602020104020603" pitchFamily="34" charset="0"/>
            </a:endParaRPr>
          </a:p>
        </p:txBody>
      </p:sp>
      <p:sp>
        <p:nvSpPr>
          <p:cNvPr id="8" name="Rounded Rectangular Callout 7"/>
          <p:cNvSpPr/>
          <p:nvPr/>
        </p:nvSpPr>
        <p:spPr>
          <a:xfrm>
            <a:off x="276267" y="4317518"/>
            <a:ext cx="2085933" cy="1575623"/>
          </a:xfrm>
          <a:prstGeom prst="wedgeRoundRectCallout">
            <a:avLst>
              <a:gd name="adj1" fmla="val 26870"/>
              <a:gd name="adj2" fmla="val -616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smtClean="0">
                <a:latin typeface="Tw Cen MT" panose="020B0602020104020603" pitchFamily="34" charset="0"/>
              </a:rPr>
              <a:t>Pennsylvania Association for Retarded Children (PARC) v. Commonwealth of Pennsylvania and Mills v. Board of Education, District of Columbia</a:t>
            </a:r>
            <a:endParaRPr lang="en-US" sz="1400" i="1" dirty="0">
              <a:latin typeface="Tw Cen MT" panose="020B0602020104020603" pitchFamily="34" charset="0"/>
            </a:endParaRPr>
          </a:p>
        </p:txBody>
      </p:sp>
      <p:sp>
        <p:nvSpPr>
          <p:cNvPr id="9" name="TextBox 8"/>
          <p:cNvSpPr txBox="1"/>
          <p:nvPr/>
        </p:nvSpPr>
        <p:spPr>
          <a:xfrm>
            <a:off x="1692110" y="3729049"/>
            <a:ext cx="904010" cy="461665"/>
          </a:xfrm>
          <a:prstGeom prst="rect">
            <a:avLst/>
          </a:prstGeom>
          <a:noFill/>
        </p:spPr>
        <p:txBody>
          <a:bodyPr wrap="square" rtlCol="0">
            <a:spAutoFit/>
          </a:bodyPr>
          <a:lstStyle/>
          <a:p>
            <a:r>
              <a:rPr lang="en-US" sz="2400" b="1" dirty="0" smtClean="0">
                <a:latin typeface="Tw Cen MT" panose="020B0602020104020603" pitchFamily="34" charset="0"/>
              </a:rPr>
              <a:t>1972</a:t>
            </a:r>
            <a:endParaRPr lang="en-US" sz="2400" b="1" dirty="0">
              <a:latin typeface="Tw Cen MT" panose="020B0602020104020603" pitchFamily="34" charset="0"/>
            </a:endParaRPr>
          </a:p>
        </p:txBody>
      </p:sp>
      <p:sp>
        <p:nvSpPr>
          <p:cNvPr id="10" name="Rounded Rectangular Callout 9"/>
          <p:cNvSpPr/>
          <p:nvPr/>
        </p:nvSpPr>
        <p:spPr>
          <a:xfrm>
            <a:off x="2483941" y="646367"/>
            <a:ext cx="2057400" cy="2405745"/>
          </a:xfrm>
          <a:prstGeom prst="wedgeRoundRectCallout">
            <a:avLst>
              <a:gd name="adj1" fmla="val 1572"/>
              <a:gd name="adj2" fmla="val 68475"/>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t>Education for All Handicapped Children Act (Public Law 94-142)</a:t>
            </a:r>
            <a:endParaRPr lang="en-US" sz="2400" dirty="0"/>
          </a:p>
        </p:txBody>
      </p:sp>
      <p:sp>
        <p:nvSpPr>
          <p:cNvPr id="11" name="TextBox 10"/>
          <p:cNvSpPr txBox="1"/>
          <p:nvPr/>
        </p:nvSpPr>
        <p:spPr>
          <a:xfrm>
            <a:off x="3236413" y="3397560"/>
            <a:ext cx="904010" cy="461665"/>
          </a:xfrm>
          <a:prstGeom prst="rect">
            <a:avLst/>
          </a:prstGeom>
          <a:noFill/>
        </p:spPr>
        <p:txBody>
          <a:bodyPr wrap="square" rtlCol="0">
            <a:spAutoFit/>
          </a:bodyPr>
          <a:lstStyle/>
          <a:p>
            <a:r>
              <a:rPr lang="en-US" sz="2400" b="1" dirty="0" smtClean="0">
                <a:latin typeface="Tw Cen MT" panose="020B0602020104020603" pitchFamily="34" charset="0"/>
              </a:rPr>
              <a:t>1975</a:t>
            </a:r>
            <a:endParaRPr lang="en-US" sz="2400" b="1" dirty="0">
              <a:latin typeface="Tw Cen MT" panose="020B0602020104020603" pitchFamily="34" charset="0"/>
            </a:endParaRPr>
          </a:p>
        </p:txBody>
      </p:sp>
      <p:sp>
        <p:nvSpPr>
          <p:cNvPr id="12" name="Rounded Rectangular Callout 11"/>
          <p:cNvSpPr/>
          <p:nvPr/>
        </p:nvSpPr>
        <p:spPr>
          <a:xfrm>
            <a:off x="5105276" y="1407955"/>
            <a:ext cx="1981200" cy="1904849"/>
          </a:xfrm>
          <a:prstGeom prst="wedgeRoundRectCallout">
            <a:avLst>
              <a:gd name="adj1" fmla="val -11623"/>
              <a:gd name="adj2" fmla="val 70293"/>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20650" indent="-1588" eaLnBrk="1" fontAlgn="auto" hangingPunct="1">
              <a:spcBef>
                <a:spcPts val="0"/>
              </a:spcBef>
              <a:spcAft>
                <a:spcPts val="0"/>
              </a:spcAft>
              <a:buFont typeface="Wingdings 2" panose="05020102010507070707" pitchFamily="18" charset="2"/>
              <a:buNone/>
              <a:defRPr/>
            </a:pPr>
            <a:r>
              <a:rPr lang="en-US" sz="2400" dirty="0"/>
              <a:t>Individuals with Disabilities Education Act (IDEA)</a:t>
            </a:r>
          </a:p>
        </p:txBody>
      </p:sp>
      <p:sp>
        <p:nvSpPr>
          <p:cNvPr id="13" name="TextBox 12"/>
          <p:cNvSpPr txBox="1"/>
          <p:nvPr/>
        </p:nvSpPr>
        <p:spPr>
          <a:xfrm>
            <a:off x="4898841" y="3383099"/>
            <a:ext cx="904010" cy="461665"/>
          </a:xfrm>
          <a:prstGeom prst="rect">
            <a:avLst/>
          </a:prstGeom>
          <a:noFill/>
        </p:spPr>
        <p:txBody>
          <a:bodyPr wrap="square" rtlCol="0">
            <a:spAutoFit/>
          </a:bodyPr>
          <a:lstStyle/>
          <a:p>
            <a:r>
              <a:rPr lang="en-US" sz="2400" b="1" dirty="0" smtClean="0">
                <a:latin typeface="Tw Cen MT" panose="020B0602020104020603" pitchFamily="34" charset="0"/>
              </a:rPr>
              <a:t>1990</a:t>
            </a:r>
            <a:endParaRPr lang="en-US" sz="2400" b="1" dirty="0">
              <a:latin typeface="Tw Cen MT" panose="020B0602020104020603" pitchFamily="34" charset="0"/>
            </a:endParaRPr>
          </a:p>
        </p:txBody>
      </p:sp>
      <p:cxnSp>
        <p:nvCxnSpPr>
          <p:cNvPr id="17" name="Straight Arrow Connector 16"/>
          <p:cNvCxnSpPr/>
          <p:nvPr/>
        </p:nvCxnSpPr>
        <p:spPr>
          <a:xfrm>
            <a:off x="5144078" y="3831084"/>
            <a:ext cx="0" cy="7715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72948" y="4514063"/>
            <a:ext cx="904010" cy="461665"/>
          </a:xfrm>
          <a:prstGeom prst="rect">
            <a:avLst/>
          </a:prstGeom>
          <a:noFill/>
        </p:spPr>
        <p:txBody>
          <a:bodyPr wrap="square" rtlCol="0">
            <a:spAutoFit/>
          </a:bodyPr>
          <a:lstStyle/>
          <a:p>
            <a:r>
              <a:rPr lang="en-US" sz="2400" b="1" dirty="0" smtClean="0">
                <a:latin typeface="Tw Cen MT" panose="020B0602020104020603" pitchFamily="34" charset="0"/>
              </a:rPr>
              <a:t>1986</a:t>
            </a:r>
            <a:endParaRPr lang="en-US" sz="2400" b="1" dirty="0">
              <a:latin typeface="Tw Cen MT" panose="020B0602020104020603" pitchFamily="34" charset="0"/>
            </a:endParaRPr>
          </a:p>
        </p:txBody>
      </p:sp>
      <p:sp>
        <p:nvSpPr>
          <p:cNvPr id="20" name="TextBox 19"/>
          <p:cNvSpPr txBox="1"/>
          <p:nvPr/>
        </p:nvSpPr>
        <p:spPr>
          <a:xfrm>
            <a:off x="6182466" y="4505608"/>
            <a:ext cx="904010" cy="461665"/>
          </a:xfrm>
          <a:prstGeom prst="rect">
            <a:avLst/>
          </a:prstGeom>
          <a:noFill/>
        </p:spPr>
        <p:txBody>
          <a:bodyPr wrap="square" rtlCol="0">
            <a:spAutoFit/>
          </a:bodyPr>
          <a:lstStyle/>
          <a:p>
            <a:r>
              <a:rPr lang="en-US" sz="2400" b="1" dirty="0" smtClean="0">
                <a:latin typeface="Tw Cen MT" panose="020B0602020104020603" pitchFamily="34" charset="0"/>
              </a:rPr>
              <a:t>1997</a:t>
            </a:r>
            <a:endParaRPr lang="en-US" sz="2400" b="1" dirty="0">
              <a:latin typeface="Tw Cen MT" panose="020B0602020104020603" pitchFamily="34" charset="0"/>
            </a:endParaRPr>
          </a:p>
        </p:txBody>
      </p:sp>
      <p:sp>
        <p:nvSpPr>
          <p:cNvPr id="23" name="TextBox 22"/>
          <p:cNvSpPr txBox="1"/>
          <p:nvPr/>
        </p:nvSpPr>
        <p:spPr>
          <a:xfrm>
            <a:off x="7326020" y="4514063"/>
            <a:ext cx="904010" cy="461665"/>
          </a:xfrm>
          <a:prstGeom prst="rect">
            <a:avLst/>
          </a:prstGeom>
          <a:noFill/>
        </p:spPr>
        <p:txBody>
          <a:bodyPr wrap="square" rtlCol="0">
            <a:spAutoFit/>
          </a:bodyPr>
          <a:lstStyle/>
          <a:p>
            <a:r>
              <a:rPr lang="en-US" sz="2400" b="1" dirty="0" smtClean="0">
                <a:latin typeface="Tw Cen MT" panose="020B0602020104020603" pitchFamily="34" charset="0"/>
              </a:rPr>
              <a:t>2004</a:t>
            </a:r>
            <a:endParaRPr lang="en-US" sz="2400" b="1" dirty="0">
              <a:latin typeface="Tw Cen MT" panose="020B0602020104020603" pitchFamily="34" charset="0"/>
            </a:endParaRPr>
          </a:p>
        </p:txBody>
      </p:sp>
      <p:sp>
        <p:nvSpPr>
          <p:cNvPr id="24" name="Rounded Rectangle 23"/>
          <p:cNvSpPr/>
          <p:nvPr/>
        </p:nvSpPr>
        <p:spPr>
          <a:xfrm>
            <a:off x="4818101" y="5018159"/>
            <a:ext cx="973862" cy="724973"/>
          </a:xfrm>
          <a:prstGeom prst="roundRect">
            <a:avLst>
              <a:gd name="adj" fmla="val 29211"/>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smtClean="0">
                <a:latin typeface="Tw Cen MT" panose="020B0602020104020603" pitchFamily="34" charset="0"/>
              </a:rPr>
              <a:t>Birth – 2 years</a:t>
            </a:r>
            <a:endParaRPr lang="en-US" sz="1600" dirty="0">
              <a:latin typeface="Tw Cen MT" panose="020B0602020104020603" pitchFamily="34" charset="0"/>
            </a:endParaRPr>
          </a:p>
        </p:txBody>
      </p:sp>
      <p:sp>
        <p:nvSpPr>
          <p:cNvPr id="25" name="Rounded Rectangle 24"/>
          <p:cNvSpPr/>
          <p:nvPr/>
        </p:nvSpPr>
        <p:spPr>
          <a:xfrm>
            <a:off x="5983429" y="4958665"/>
            <a:ext cx="1219201" cy="1012531"/>
          </a:xfrm>
          <a:prstGeom prst="roundRect">
            <a:avLst>
              <a:gd name="adj" fmla="val 29211"/>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Tw Cen MT" panose="020B0602020104020603" pitchFamily="34" charset="0"/>
            </a:endParaRPr>
          </a:p>
        </p:txBody>
      </p:sp>
      <p:sp>
        <p:nvSpPr>
          <p:cNvPr id="26" name="TextBox 25"/>
          <p:cNvSpPr txBox="1"/>
          <p:nvPr/>
        </p:nvSpPr>
        <p:spPr>
          <a:xfrm>
            <a:off x="6020951" y="5076106"/>
            <a:ext cx="1181679" cy="830997"/>
          </a:xfrm>
          <a:prstGeom prst="rect">
            <a:avLst/>
          </a:prstGeom>
          <a:noFill/>
        </p:spPr>
        <p:txBody>
          <a:bodyPr wrap="square" rtlCol="0">
            <a:spAutoFit/>
          </a:bodyPr>
          <a:lstStyle/>
          <a:p>
            <a:pPr algn="ctr"/>
            <a:r>
              <a:rPr lang="en-US" sz="1600" dirty="0" smtClean="0">
                <a:latin typeface="Tw Cen MT" panose="020B0602020104020603" pitchFamily="34" charset="0"/>
              </a:rPr>
              <a:t>IEP Process</a:t>
            </a:r>
            <a:r>
              <a:rPr lang="en-US" sz="1600" dirty="0">
                <a:latin typeface="Tw Cen MT" panose="020B0602020104020603" pitchFamily="34" charset="0"/>
              </a:rPr>
              <a:t>,  Content &amp; Components </a:t>
            </a:r>
          </a:p>
        </p:txBody>
      </p:sp>
      <p:sp>
        <p:nvSpPr>
          <p:cNvPr id="32" name="Rounded Rectangle 31"/>
          <p:cNvSpPr/>
          <p:nvPr/>
        </p:nvSpPr>
        <p:spPr>
          <a:xfrm>
            <a:off x="7291506" y="4958665"/>
            <a:ext cx="1199093" cy="995314"/>
          </a:xfrm>
          <a:prstGeom prst="roundRect">
            <a:avLst>
              <a:gd name="adj" fmla="val 29211"/>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smtClean="0">
                <a:latin typeface="Tw Cen MT" panose="020B0602020104020603" pitchFamily="34" charset="0"/>
              </a:rPr>
              <a:t>NCLB alignment </a:t>
            </a:r>
            <a:endParaRPr lang="en-US" sz="1600" dirty="0">
              <a:latin typeface="Tw Cen MT" panose="020B0602020104020603" pitchFamily="34" charset="0"/>
            </a:endParaRPr>
          </a:p>
        </p:txBody>
      </p:sp>
      <p:sp>
        <p:nvSpPr>
          <p:cNvPr id="33" name="Left Bracket 32"/>
          <p:cNvSpPr/>
          <p:nvPr/>
        </p:nvSpPr>
        <p:spPr>
          <a:xfrm rot="16200000">
            <a:off x="6487819" y="4244394"/>
            <a:ext cx="489395" cy="3908568"/>
          </a:xfrm>
          <a:prstGeom prst="leftBracket">
            <a:avLst/>
          </a:prstGeom>
          <a:ln w="22225" cmpd="sng">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p:cNvSpPr txBox="1"/>
          <p:nvPr/>
        </p:nvSpPr>
        <p:spPr>
          <a:xfrm>
            <a:off x="4998247" y="6048181"/>
            <a:ext cx="3562199" cy="461665"/>
          </a:xfrm>
          <a:prstGeom prst="rect">
            <a:avLst/>
          </a:prstGeom>
          <a:noFill/>
        </p:spPr>
        <p:txBody>
          <a:bodyPr wrap="square" rtlCol="0">
            <a:spAutoFit/>
          </a:bodyPr>
          <a:lstStyle/>
          <a:p>
            <a:pPr algn="ctr"/>
            <a:r>
              <a:rPr lang="en-US" sz="2400" i="1" dirty="0" smtClean="0">
                <a:latin typeface="Tw Cen MT" panose="020B0602020104020603" pitchFamily="34" charset="0"/>
              </a:rPr>
              <a:t>Amendments</a:t>
            </a:r>
            <a:endParaRPr lang="en-US" sz="2400" i="1" dirty="0">
              <a:latin typeface="Tw Cen MT" panose="020B0602020104020603" pitchFamily="34" charset="0"/>
            </a:endParaRPr>
          </a:p>
        </p:txBody>
      </p:sp>
      <p:sp>
        <p:nvSpPr>
          <p:cNvPr id="36" name="Left Bracket 35"/>
          <p:cNvSpPr/>
          <p:nvPr/>
        </p:nvSpPr>
        <p:spPr>
          <a:xfrm rot="5400000">
            <a:off x="6612197" y="-794154"/>
            <a:ext cx="470749" cy="4058943"/>
          </a:xfrm>
          <a:prstGeom prst="leftBracket">
            <a:avLst/>
          </a:prstGeom>
          <a:ln w="22225" cmpd="sng">
            <a:solidFill>
              <a:schemeClr val="accent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p:cNvSpPr txBox="1"/>
          <p:nvPr/>
        </p:nvSpPr>
        <p:spPr>
          <a:xfrm>
            <a:off x="4908263" y="925335"/>
            <a:ext cx="3872200" cy="461665"/>
          </a:xfrm>
          <a:prstGeom prst="rect">
            <a:avLst/>
          </a:prstGeom>
          <a:noFill/>
        </p:spPr>
        <p:txBody>
          <a:bodyPr wrap="square" rtlCol="0">
            <a:spAutoFit/>
          </a:bodyPr>
          <a:lstStyle/>
          <a:p>
            <a:pPr algn="ctr"/>
            <a:r>
              <a:rPr lang="en-US" sz="2400" i="1" dirty="0" smtClean="0">
                <a:latin typeface="Tw Cen MT" panose="020B0602020104020603" pitchFamily="34" charset="0"/>
              </a:rPr>
              <a:t>Amendments</a:t>
            </a:r>
            <a:endParaRPr lang="en-US" sz="2400" i="1" dirty="0">
              <a:latin typeface="Tw Cen MT" panose="020B0602020104020603" pitchFamily="34" charset="0"/>
            </a:endParaRPr>
          </a:p>
        </p:txBody>
      </p:sp>
      <p:sp>
        <p:nvSpPr>
          <p:cNvPr id="38" name="TextBox 37"/>
          <p:cNvSpPr txBox="1"/>
          <p:nvPr/>
        </p:nvSpPr>
        <p:spPr>
          <a:xfrm>
            <a:off x="2494262" y="3910725"/>
            <a:ext cx="904010" cy="461665"/>
          </a:xfrm>
          <a:prstGeom prst="rect">
            <a:avLst/>
          </a:prstGeom>
          <a:noFill/>
        </p:spPr>
        <p:txBody>
          <a:bodyPr wrap="square" rtlCol="0">
            <a:spAutoFit/>
          </a:bodyPr>
          <a:lstStyle/>
          <a:p>
            <a:r>
              <a:rPr lang="en-US" sz="2400" b="1" dirty="0" smtClean="0">
                <a:latin typeface="Tw Cen MT" panose="020B0602020104020603" pitchFamily="34" charset="0"/>
              </a:rPr>
              <a:t>1973</a:t>
            </a:r>
            <a:endParaRPr lang="en-US" sz="2400" b="1" dirty="0">
              <a:latin typeface="Tw Cen MT" panose="020B0602020104020603" pitchFamily="34" charset="0"/>
            </a:endParaRPr>
          </a:p>
        </p:txBody>
      </p:sp>
      <p:sp>
        <p:nvSpPr>
          <p:cNvPr id="39" name="Rounded Rectangular Callout 38"/>
          <p:cNvSpPr/>
          <p:nvPr/>
        </p:nvSpPr>
        <p:spPr>
          <a:xfrm>
            <a:off x="2452555" y="4602609"/>
            <a:ext cx="1647993" cy="1534134"/>
          </a:xfrm>
          <a:prstGeom prst="wedgeRoundRectCallout">
            <a:avLst>
              <a:gd name="adj1" fmla="val -18936"/>
              <a:gd name="adj2" fmla="val -72497"/>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latin typeface="Tw Cen MT" panose="020B0602020104020603" pitchFamily="34" charset="0"/>
            </a:endParaRPr>
          </a:p>
        </p:txBody>
      </p:sp>
      <p:sp>
        <p:nvSpPr>
          <p:cNvPr id="40" name="TextBox 39"/>
          <p:cNvSpPr txBox="1"/>
          <p:nvPr/>
        </p:nvSpPr>
        <p:spPr>
          <a:xfrm>
            <a:off x="2473804" y="4844723"/>
            <a:ext cx="1616607" cy="101566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000" dirty="0">
                <a:solidFill>
                  <a:schemeClr val="bg1"/>
                </a:solidFill>
                <a:latin typeface="Tw Cen MT" panose="020B0602020104020603" pitchFamily="34" charset="0"/>
              </a:rPr>
              <a:t>Rehabilitation Act of 1973, Section 504</a:t>
            </a:r>
          </a:p>
        </p:txBody>
      </p:sp>
      <p:sp>
        <p:nvSpPr>
          <p:cNvPr id="41" name="Rounded Rectangular Callout 40"/>
          <p:cNvSpPr/>
          <p:nvPr/>
        </p:nvSpPr>
        <p:spPr>
          <a:xfrm>
            <a:off x="7143560" y="1439244"/>
            <a:ext cx="1676399" cy="1873560"/>
          </a:xfrm>
          <a:prstGeom prst="wedgeRoundRectCallout">
            <a:avLst>
              <a:gd name="adj1" fmla="val -31363"/>
              <a:gd name="adj2" fmla="val 73418"/>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dirty="0">
              <a:latin typeface="Tw Cen MT" panose="020B0602020104020603" pitchFamily="34" charset="0"/>
            </a:endParaRPr>
          </a:p>
        </p:txBody>
      </p:sp>
      <p:sp>
        <p:nvSpPr>
          <p:cNvPr id="42" name="TextBox 41"/>
          <p:cNvSpPr txBox="1"/>
          <p:nvPr/>
        </p:nvSpPr>
        <p:spPr>
          <a:xfrm>
            <a:off x="7088081" y="1606918"/>
            <a:ext cx="1788964" cy="1569660"/>
          </a:xfrm>
          <a:prstGeom prst="rect">
            <a:avLst/>
          </a:prstGeom>
          <a:noFill/>
        </p:spPr>
        <p:txBody>
          <a:bodyPr wrap="square" rtlCol="0">
            <a:spAutoFit/>
          </a:bodyPr>
          <a:lstStyle/>
          <a:p>
            <a:pPr algn="ctr"/>
            <a:r>
              <a:rPr lang="en-US" sz="2400" dirty="0">
                <a:solidFill>
                  <a:schemeClr val="bg1"/>
                </a:solidFill>
                <a:latin typeface="Tw Cen MT" panose="020B0602020104020603" pitchFamily="34" charset="0"/>
              </a:rPr>
              <a:t>IDEA Improvement Act of 2004 (IDEIA)</a:t>
            </a:r>
          </a:p>
        </p:txBody>
      </p:sp>
      <p:cxnSp>
        <p:nvCxnSpPr>
          <p:cNvPr id="46" name="Straight Arrow Connector 45"/>
          <p:cNvCxnSpPr/>
          <p:nvPr/>
        </p:nvCxnSpPr>
        <p:spPr>
          <a:xfrm>
            <a:off x="6400800" y="3817061"/>
            <a:ext cx="0" cy="7715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7467600" y="3852120"/>
            <a:ext cx="0" cy="7715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1" idx="4"/>
          </p:cNvCxnSpPr>
          <p:nvPr/>
        </p:nvCxnSpPr>
        <p:spPr>
          <a:xfrm>
            <a:off x="7455990" y="3751554"/>
            <a:ext cx="61" cy="7667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93829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096962"/>
          </a:xfrm>
        </p:spPr>
        <p:txBody>
          <a:bodyPr/>
          <a:lstStyle/>
          <a:p>
            <a:r>
              <a:rPr lang="en-US" b="1" dirty="0" smtClean="0"/>
              <a:t>What is the Difference?</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4005385394"/>
              </p:ext>
            </p:extLst>
          </p:nvPr>
        </p:nvGraphicFramePr>
        <p:xfrm>
          <a:off x="-1" y="1143000"/>
          <a:ext cx="9131969" cy="4876799"/>
        </p:xfrm>
        <a:graphic>
          <a:graphicData uri="http://schemas.openxmlformats.org/drawingml/2006/table">
            <a:tbl>
              <a:tblPr firstRow="1" bandRow="1">
                <a:tableStyleId>{5C22544A-7EE6-4342-B048-85BDC9FD1C3A}</a:tableStyleId>
              </a:tblPr>
              <a:tblGrid>
                <a:gridCol w="1873224"/>
                <a:gridCol w="1779563"/>
                <a:gridCol w="1826394"/>
                <a:gridCol w="1826394"/>
                <a:gridCol w="1826394"/>
              </a:tblGrid>
              <a:tr h="570298">
                <a:tc>
                  <a:txBody>
                    <a:bodyPr/>
                    <a:lstStyle/>
                    <a:p>
                      <a:pPr algn="ctr"/>
                      <a:endParaRPr lang="en-US" dirty="0"/>
                    </a:p>
                  </a:txBody>
                  <a:tcPr/>
                </a:tc>
                <a:tc>
                  <a:txBody>
                    <a:bodyPr/>
                    <a:lstStyle/>
                    <a:p>
                      <a:pPr algn="ctr"/>
                      <a:r>
                        <a:rPr lang="en-US" dirty="0" smtClean="0"/>
                        <a:t>SECTION</a:t>
                      </a:r>
                      <a:r>
                        <a:rPr lang="en-US" baseline="0" dirty="0" smtClean="0"/>
                        <a:t> 504</a:t>
                      </a:r>
                      <a:endParaRPr lang="en-US" dirty="0"/>
                    </a:p>
                  </a:txBody>
                  <a:tcPr/>
                </a:tc>
                <a:tc>
                  <a:txBody>
                    <a:bodyPr/>
                    <a:lstStyle/>
                    <a:p>
                      <a:pPr algn="ctr"/>
                      <a:r>
                        <a:rPr lang="en-US" dirty="0" smtClean="0"/>
                        <a:t>IDEA</a:t>
                      </a:r>
                      <a:endParaRPr lang="en-US" dirty="0"/>
                    </a:p>
                  </a:txBody>
                  <a:tcPr/>
                </a:tc>
                <a:tc>
                  <a:txBody>
                    <a:bodyPr/>
                    <a:lstStyle/>
                    <a:p>
                      <a:pPr algn="ctr"/>
                      <a:r>
                        <a:rPr lang="en-US" dirty="0" smtClean="0"/>
                        <a:t>ADA</a:t>
                      </a:r>
                      <a:endParaRPr lang="en-US" dirty="0"/>
                    </a:p>
                  </a:txBody>
                  <a:tcPr/>
                </a:tc>
                <a:tc>
                  <a:txBody>
                    <a:bodyPr/>
                    <a:lstStyle/>
                    <a:p>
                      <a:pPr algn="ctr"/>
                      <a:r>
                        <a:rPr lang="en-US" dirty="0" smtClean="0"/>
                        <a:t>ESEA</a:t>
                      </a:r>
                      <a:endParaRPr lang="en-US" dirty="0"/>
                    </a:p>
                  </a:txBody>
                  <a:tcPr/>
                </a:tc>
              </a:tr>
              <a:tr h="824649">
                <a:tc>
                  <a:txBody>
                    <a:bodyPr/>
                    <a:lstStyle/>
                    <a:p>
                      <a:r>
                        <a:rPr lang="en-US" sz="2100" dirty="0" smtClean="0"/>
                        <a:t>TYPE</a:t>
                      </a:r>
                      <a:endParaRPr lang="en-US" sz="2100" dirty="0"/>
                    </a:p>
                  </a:txBody>
                  <a:tcPr/>
                </a:tc>
                <a:tc>
                  <a:txBody>
                    <a:bodyPr/>
                    <a:lstStyle/>
                    <a:p>
                      <a:r>
                        <a:rPr lang="en-US" sz="2100" dirty="0" smtClean="0"/>
                        <a:t>Civil</a:t>
                      </a:r>
                      <a:r>
                        <a:rPr lang="en-US" sz="2100" baseline="0" dirty="0" smtClean="0"/>
                        <a:t> Rights Act</a:t>
                      </a:r>
                      <a:endParaRPr lang="en-US" sz="2100" dirty="0"/>
                    </a:p>
                  </a:txBody>
                  <a:tcPr/>
                </a:tc>
                <a:tc>
                  <a:txBody>
                    <a:bodyPr/>
                    <a:lstStyle/>
                    <a:p>
                      <a:r>
                        <a:rPr lang="en-US" sz="2100" dirty="0" smtClean="0"/>
                        <a:t>Education</a:t>
                      </a:r>
                      <a:r>
                        <a:rPr lang="en-US" sz="2100" baseline="0" dirty="0" smtClean="0"/>
                        <a:t> Act</a:t>
                      </a:r>
                      <a:endParaRPr lang="en-US" sz="2100" dirty="0"/>
                    </a:p>
                  </a:txBody>
                  <a:tcPr/>
                </a:tc>
                <a:tc>
                  <a:txBody>
                    <a:bodyPr/>
                    <a:lstStyle/>
                    <a:p>
                      <a:r>
                        <a:rPr lang="en-US" sz="2100" dirty="0" smtClean="0"/>
                        <a:t>Civil Rights Law</a:t>
                      </a:r>
                      <a:endParaRPr lang="en-US" sz="2100" dirty="0"/>
                    </a:p>
                  </a:txBody>
                  <a:tcPr/>
                </a:tc>
                <a:tc>
                  <a:txBody>
                    <a:bodyPr/>
                    <a:lstStyle/>
                    <a:p>
                      <a:r>
                        <a:rPr lang="en-US" sz="2100" dirty="0" smtClean="0"/>
                        <a:t>Education Act</a:t>
                      </a:r>
                      <a:endParaRPr lang="en-US" sz="2100" dirty="0"/>
                    </a:p>
                  </a:txBody>
                  <a:tcPr/>
                </a:tc>
              </a:tr>
              <a:tr h="1924181">
                <a:tc>
                  <a:txBody>
                    <a:bodyPr/>
                    <a:lstStyle/>
                    <a:p>
                      <a:r>
                        <a:rPr lang="en-US" sz="2100" dirty="0" smtClean="0"/>
                        <a:t>TITLE</a:t>
                      </a:r>
                      <a:endParaRPr lang="en-US" sz="2100" dirty="0"/>
                    </a:p>
                  </a:txBody>
                  <a:tcPr/>
                </a:tc>
                <a:tc>
                  <a:txBody>
                    <a:bodyPr/>
                    <a:lstStyle/>
                    <a:p>
                      <a:r>
                        <a:rPr lang="en-US" sz="2100" dirty="0" smtClean="0"/>
                        <a:t>The Rehabilitation Act of 1973</a:t>
                      </a:r>
                      <a:endParaRPr lang="en-US" sz="2100" dirty="0"/>
                    </a:p>
                  </a:txBody>
                  <a:tcPr/>
                </a:tc>
                <a:tc>
                  <a:txBody>
                    <a:bodyPr/>
                    <a:lstStyle/>
                    <a:p>
                      <a:r>
                        <a:rPr lang="en-US" sz="2100" dirty="0" smtClean="0"/>
                        <a:t>Individuals</a:t>
                      </a:r>
                      <a:r>
                        <a:rPr lang="en-US" sz="2100" baseline="0" dirty="0" smtClean="0"/>
                        <a:t> with Disabilities Education Act</a:t>
                      </a:r>
                      <a:endParaRPr lang="en-US" sz="2100" dirty="0"/>
                    </a:p>
                  </a:txBody>
                  <a:tcPr/>
                </a:tc>
                <a:tc>
                  <a:txBody>
                    <a:bodyPr/>
                    <a:lstStyle/>
                    <a:p>
                      <a:r>
                        <a:rPr lang="en-US" sz="2100" dirty="0" smtClean="0"/>
                        <a:t>Americans with Disabilities </a:t>
                      </a:r>
                      <a:r>
                        <a:rPr lang="en-US" sz="2100" baseline="0" dirty="0" smtClean="0"/>
                        <a:t> Act of 1990</a:t>
                      </a:r>
                      <a:endParaRPr lang="en-US" sz="2100" dirty="0"/>
                    </a:p>
                  </a:txBody>
                  <a:tcPr/>
                </a:tc>
                <a:tc>
                  <a:txBody>
                    <a:bodyPr/>
                    <a:lstStyle/>
                    <a:p>
                      <a:r>
                        <a:rPr lang="en-US" sz="2100" dirty="0" smtClean="0"/>
                        <a:t>Elementary and Secondary Education Act</a:t>
                      </a:r>
                      <a:endParaRPr lang="en-US" sz="2100" dirty="0"/>
                    </a:p>
                  </a:txBody>
                  <a:tcPr/>
                </a:tc>
              </a:tr>
              <a:tr h="1557671">
                <a:tc>
                  <a:txBody>
                    <a:bodyPr/>
                    <a:lstStyle/>
                    <a:p>
                      <a:r>
                        <a:rPr lang="en-US" sz="2050" dirty="0" smtClean="0"/>
                        <a:t>RESPONSIBILITY</a:t>
                      </a:r>
                      <a:endParaRPr lang="en-US" sz="2050" dirty="0"/>
                    </a:p>
                  </a:txBody>
                  <a:tcPr/>
                </a:tc>
                <a:tc>
                  <a:txBody>
                    <a:bodyPr/>
                    <a:lstStyle/>
                    <a:p>
                      <a:r>
                        <a:rPr lang="en-US" sz="2100" dirty="0" smtClean="0"/>
                        <a:t>Public and Private Schools;</a:t>
                      </a:r>
                      <a:r>
                        <a:rPr lang="en-US" sz="2100" baseline="0" dirty="0" smtClean="0"/>
                        <a:t> Employment</a:t>
                      </a:r>
                      <a:endParaRPr lang="en-US" sz="2100" dirty="0"/>
                    </a:p>
                  </a:txBody>
                  <a:tcPr/>
                </a:tc>
                <a:tc>
                  <a:txBody>
                    <a:bodyPr/>
                    <a:lstStyle/>
                    <a:p>
                      <a:r>
                        <a:rPr lang="en-US" sz="2100" dirty="0" smtClean="0"/>
                        <a:t>Special Education</a:t>
                      </a:r>
                      <a:endParaRPr lang="en-US" sz="2100" dirty="0"/>
                    </a:p>
                  </a:txBody>
                  <a:tcPr/>
                </a:tc>
                <a:tc>
                  <a:txBody>
                    <a:bodyPr/>
                    <a:lstStyle/>
                    <a:p>
                      <a:r>
                        <a:rPr lang="en-US" sz="2100" dirty="0" smtClean="0"/>
                        <a:t>Public and Private Schools; Employment</a:t>
                      </a:r>
                      <a:endParaRPr lang="en-US" sz="2100" dirty="0"/>
                    </a:p>
                  </a:txBody>
                  <a:tcPr/>
                </a:tc>
                <a:tc>
                  <a:txBody>
                    <a:bodyPr/>
                    <a:lstStyle/>
                    <a:p>
                      <a:r>
                        <a:rPr lang="en-US" sz="2100" dirty="0" smtClean="0"/>
                        <a:t>Public Schools</a:t>
                      </a:r>
                      <a:endParaRPr lang="en-US" sz="2100" dirty="0"/>
                    </a:p>
                  </a:txBody>
                  <a:tcPr/>
                </a:tc>
              </a:tr>
            </a:tbl>
          </a:graphicData>
        </a:graphic>
      </p:graphicFrame>
      <p:sp>
        <p:nvSpPr>
          <p:cNvPr id="3" name="Rectangle 2"/>
          <p:cNvSpPr/>
          <p:nvPr/>
        </p:nvSpPr>
        <p:spPr>
          <a:xfrm>
            <a:off x="8001000" y="0"/>
            <a:ext cx="1143000" cy="5334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6</a:t>
            </a:r>
            <a:endParaRPr lang="en-US" sz="2400" b="1" dirty="0">
              <a:solidFill>
                <a:schemeClr val="tx1"/>
              </a:solidFill>
            </a:endParaRPr>
          </a:p>
        </p:txBody>
      </p:sp>
    </p:spTree>
    <p:extLst>
      <p:ext uri="{BB962C8B-B14F-4D97-AF65-F5344CB8AC3E}">
        <p14:creationId xmlns:p14="http://schemas.microsoft.com/office/powerpoint/2010/main" val="22313618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50363160"/>
              </p:ext>
            </p:extLst>
          </p:nvPr>
        </p:nvGraphicFramePr>
        <p:xfrm>
          <a:off x="12031" y="904608"/>
          <a:ext cx="9131969" cy="5921308"/>
        </p:xfrm>
        <a:graphic>
          <a:graphicData uri="http://schemas.openxmlformats.org/drawingml/2006/table">
            <a:tbl>
              <a:tblPr firstRow="1" bandRow="1">
                <a:tableStyleId>{5C22544A-7EE6-4342-B048-85BDC9FD1C3A}</a:tableStyleId>
              </a:tblPr>
              <a:tblGrid>
                <a:gridCol w="1873224"/>
                <a:gridCol w="1779563"/>
                <a:gridCol w="1826394"/>
                <a:gridCol w="1826394"/>
                <a:gridCol w="1826394"/>
              </a:tblGrid>
              <a:tr h="297748">
                <a:tc>
                  <a:txBody>
                    <a:bodyPr/>
                    <a:lstStyle/>
                    <a:p>
                      <a:pPr algn="ctr"/>
                      <a:endParaRPr lang="en-US" dirty="0"/>
                    </a:p>
                  </a:txBody>
                  <a:tcPr/>
                </a:tc>
                <a:tc>
                  <a:txBody>
                    <a:bodyPr/>
                    <a:lstStyle/>
                    <a:p>
                      <a:pPr algn="ctr"/>
                      <a:r>
                        <a:rPr lang="en-US" dirty="0" smtClean="0"/>
                        <a:t>SECTION</a:t>
                      </a:r>
                      <a:r>
                        <a:rPr lang="en-US" baseline="0" dirty="0" smtClean="0"/>
                        <a:t> 504</a:t>
                      </a:r>
                      <a:endParaRPr lang="en-US" dirty="0"/>
                    </a:p>
                  </a:txBody>
                  <a:tcPr/>
                </a:tc>
                <a:tc>
                  <a:txBody>
                    <a:bodyPr/>
                    <a:lstStyle/>
                    <a:p>
                      <a:pPr algn="ctr"/>
                      <a:r>
                        <a:rPr lang="en-US" dirty="0" smtClean="0"/>
                        <a:t>IDEA</a:t>
                      </a:r>
                      <a:endParaRPr lang="en-US" dirty="0"/>
                    </a:p>
                  </a:txBody>
                  <a:tcPr/>
                </a:tc>
                <a:tc>
                  <a:txBody>
                    <a:bodyPr/>
                    <a:lstStyle/>
                    <a:p>
                      <a:pPr algn="ctr"/>
                      <a:r>
                        <a:rPr lang="en-US" dirty="0" smtClean="0"/>
                        <a:t>ADA</a:t>
                      </a:r>
                      <a:endParaRPr lang="en-US" dirty="0"/>
                    </a:p>
                  </a:txBody>
                  <a:tcPr/>
                </a:tc>
                <a:tc>
                  <a:txBody>
                    <a:bodyPr/>
                    <a:lstStyle/>
                    <a:p>
                      <a:pPr algn="ctr"/>
                      <a:r>
                        <a:rPr lang="en-US" dirty="0" smtClean="0"/>
                        <a:t>ESEA</a:t>
                      </a:r>
                      <a:endParaRPr lang="en-US" dirty="0"/>
                    </a:p>
                  </a:txBody>
                  <a:tcPr/>
                </a:tc>
              </a:tr>
              <a:tr h="2590408">
                <a:tc>
                  <a:txBody>
                    <a:bodyPr/>
                    <a:lstStyle/>
                    <a:p>
                      <a:r>
                        <a:rPr lang="en-US" sz="2100" dirty="0" smtClean="0"/>
                        <a:t>PURPOSE</a:t>
                      </a:r>
                      <a:endParaRPr lang="en-US" sz="2100" dirty="0"/>
                    </a:p>
                  </a:txBody>
                  <a:tcPr/>
                </a:tc>
                <a:tc>
                  <a:txBody>
                    <a:bodyPr/>
                    <a:lstStyle/>
                    <a:p>
                      <a:r>
                        <a:rPr lang="en-US" sz="2100" dirty="0" smtClean="0"/>
                        <a:t>Provides protection for all people that have impairments in one or more major life activities</a:t>
                      </a:r>
                      <a:endParaRPr lang="en-US" sz="2100" dirty="0"/>
                    </a:p>
                  </a:txBody>
                  <a:tcPr/>
                </a:tc>
                <a:tc>
                  <a:txBody>
                    <a:bodyPr/>
                    <a:lstStyle/>
                    <a:p>
                      <a:r>
                        <a:rPr lang="en-US" sz="2100" dirty="0" smtClean="0"/>
                        <a:t>Provides aid to ensure that students with disabilities receive appropriate services</a:t>
                      </a:r>
                      <a:endParaRPr lang="en-US" sz="2100" dirty="0"/>
                    </a:p>
                  </a:txBody>
                  <a:tcPr/>
                </a:tc>
                <a:tc>
                  <a:txBody>
                    <a:bodyPr/>
                    <a:lstStyle/>
                    <a:p>
                      <a:r>
                        <a:rPr lang="en-US" sz="2100" dirty="0" smtClean="0"/>
                        <a:t>Provides protection  against  people with disabilities in</a:t>
                      </a:r>
                      <a:r>
                        <a:rPr lang="en-US" sz="2100" baseline="0" dirty="0" smtClean="0"/>
                        <a:t> education and employment</a:t>
                      </a:r>
                      <a:endParaRPr lang="en-US" sz="2100" dirty="0"/>
                    </a:p>
                  </a:txBody>
                  <a:tcPr/>
                </a:tc>
                <a:tc>
                  <a:txBody>
                    <a:bodyPr/>
                    <a:lstStyle/>
                    <a:p>
                      <a:r>
                        <a:rPr lang="en-US" sz="2100" dirty="0" smtClean="0"/>
                        <a:t>Increases the academic</a:t>
                      </a:r>
                      <a:r>
                        <a:rPr lang="en-US" sz="2100" baseline="0" dirty="0" smtClean="0"/>
                        <a:t> achievement of all students by helping districts improve teacher quality</a:t>
                      </a:r>
                      <a:endParaRPr lang="en-US" sz="2100" dirty="0"/>
                    </a:p>
                  </a:txBody>
                  <a:tcPr/>
                </a:tc>
              </a:tr>
              <a:tr h="2903044">
                <a:tc>
                  <a:txBody>
                    <a:bodyPr/>
                    <a:lstStyle/>
                    <a:p>
                      <a:r>
                        <a:rPr lang="en-US" sz="2100" dirty="0" smtClean="0"/>
                        <a:t>POPULATION</a:t>
                      </a:r>
                      <a:endParaRPr lang="en-US" sz="2100" dirty="0"/>
                    </a:p>
                  </a:txBody>
                  <a:tcPr/>
                </a:tc>
                <a:tc>
                  <a:txBody>
                    <a:bodyPr/>
                    <a:lstStyle/>
                    <a:p>
                      <a:r>
                        <a:rPr lang="en-US" sz="2100" dirty="0" smtClean="0"/>
                        <a:t>Any person who has</a:t>
                      </a:r>
                      <a:r>
                        <a:rPr lang="en-US" sz="2100" baseline="0" dirty="0" smtClean="0"/>
                        <a:t> a physical or mental impairment which substantially limits a major life event</a:t>
                      </a:r>
                      <a:endParaRPr lang="en-US" sz="2100" dirty="0"/>
                    </a:p>
                  </a:txBody>
                  <a:tcPr/>
                </a:tc>
                <a:tc>
                  <a:txBody>
                    <a:bodyPr/>
                    <a:lstStyle/>
                    <a:p>
                      <a:r>
                        <a:rPr lang="en-US" sz="2100" dirty="0" smtClean="0"/>
                        <a:t>Any person  who has been identified as being eligible under one of the 16 categories of disability</a:t>
                      </a:r>
                      <a:endParaRPr lang="en-US" sz="2100" dirty="0"/>
                    </a:p>
                  </a:txBody>
                  <a:tcPr/>
                </a:tc>
                <a:tc>
                  <a:txBody>
                    <a:bodyPr/>
                    <a:lstStyle/>
                    <a:p>
                      <a:r>
                        <a:rPr lang="en-US" sz="2100" dirty="0" smtClean="0"/>
                        <a:t>Any person who meets</a:t>
                      </a:r>
                      <a:r>
                        <a:rPr lang="en-US" sz="2100" baseline="0" dirty="0" smtClean="0"/>
                        <a:t> the definition of being disabled</a:t>
                      </a:r>
                      <a:endParaRPr lang="en-US" sz="2100" dirty="0"/>
                    </a:p>
                  </a:txBody>
                  <a:tcPr/>
                </a:tc>
                <a:tc>
                  <a:txBody>
                    <a:bodyPr/>
                    <a:lstStyle/>
                    <a:p>
                      <a:r>
                        <a:rPr lang="en-US" sz="2100" dirty="0" smtClean="0"/>
                        <a:t>All students</a:t>
                      </a:r>
                      <a:endParaRPr lang="en-US" sz="2100" dirty="0"/>
                    </a:p>
                  </a:txBody>
                  <a:tcPr/>
                </a:tc>
              </a:tr>
            </a:tbl>
          </a:graphicData>
        </a:graphic>
      </p:graphicFrame>
      <p:sp>
        <p:nvSpPr>
          <p:cNvPr id="2" name="Rectangle 1"/>
          <p:cNvSpPr/>
          <p:nvPr/>
        </p:nvSpPr>
        <p:spPr>
          <a:xfrm>
            <a:off x="8153400" y="0"/>
            <a:ext cx="990600" cy="457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6</a:t>
            </a:r>
            <a:endParaRPr lang="en-US" sz="2400" b="1" dirty="0">
              <a:solidFill>
                <a:schemeClr val="tx1"/>
              </a:solidFill>
            </a:endParaRPr>
          </a:p>
        </p:txBody>
      </p:sp>
    </p:spTree>
    <p:extLst>
      <p:ext uri="{BB962C8B-B14F-4D97-AF65-F5344CB8AC3E}">
        <p14:creationId xmlns:p14="http://schemas.microsoft.com/office/powerpoint/2010/main" val="336277822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762000"/>
            <a:ext cx="8229600" cy="1096962"/>
          </a:xfrm>
        </p:spPr>
        <p:txBody>
          <a:bodyPr/>
          <a:lstStyle/>
          <a:p>
            <a:r>
              <a:rPr lang="en-US" sz="4400" dirty="0" smtClean="0"/>
              <a:t>Education for All Chil</a:t>
            </a:r>
            <a:r>
              <a:rPr lang="en-US" sz="4400" dirty="0"/>
              <a:t>dren </a:t>
            </a:r>
            <a:r>
              <a:rPr lang="en-US" sz="4400" dirty="0" smtClean="0"/>
              <a:t>Act of 1975 (Public Law 94-142)</a:t>
            </a:r>
            <a:endParaRPr lang="en-US" sz="4400" dirty="0"/>
          </a:p>
        </p:txBody>
      </p:sp>
      <p:sp>
        <p:nvSpPr>
          <p:cNvPr id="3" name="Content Placeholder 2"/>
          <p:cNvSpPr>
            <a:spLocks noGrp="1"/>
          </p:cNvSpPr>
          <p:nvPr>
            <p:ph idx="1"/>
          </p:nvPr>
        </p:nvSpPr>
        <p:spPr>
          <a:xfrm>
            <a:off x="685800" y="2667001"/>
            <a:ext cx="7848600" cy="2133600"/>
          </a:xfrm>
        </p:spPr>
        <p:txBody>
          <a:bodyPr/>
          <a:lstStyle/>
          <a:p>
            <a:pPr marL="0" indent="0">
              <a:buNone/>
            </a:pPr>
            <a:r>
              <a:rPr lang="en-US" sz="3600" dirty="0" smtClean="0">
                <a:solidFill>
                  <a:srgbClr val="002060"/>
                </a:solidFill>
              </a:rPr>
              <a:t>Required public schools to make a </a:t>
            </a:r>
            <a:r>
              <a:rPr lang="en-US" sz="3600" i="1" dirty="0" smtClean="0">
                <a:solidFill>
                  <a:schemeClr val="accent3"/>
                </a:solidFill>
              </a:rPr>
              <a:t>free</a:t>
            </a:r>
            <a:r>
              <a:rPr lang="en-US" sz="3600" dirty="0" smtClean="0">
                <a:solidFill>
                  <a:schemeClr val="accent3"/>
                </a:solidFill>
              </a:rPr>
              <a:t> </a:t>
            </a:r>
            <a:r>
              <a:rPr lang="en-US" sz="3600" i="1" dirty="0" smtClean="0">
                <a:solidFill>
                  <a:schemeClr val="accent3"/>
                </a:solidFill>
              </a:rPr>
              <a:t>appropriate public education</a:t>
            </a:r>
            <a:r>
              <a:rPr lang="en-US" sz="3600" i="1" dirty="0" smtClean="0"/>
              <a:t> </a:t>
            </a:r>
            <a:r>
              <a:rPr lang="en-US" sz="3600" dirty="0">
                <a:solidFill>
                  <a:srgbClr val="002060"/>
                </a:solidFill>
              </a:rPr>
              <a:t>available to all eligible children with disabilities in </a:t>
            </a:r>
            <a:r>
              <a:rPr lang="en-US" sz="3600" dirty="0" smtClean="0">
                <a:solidFill>
                  <a:srgbClr val="002060"/>
                </a:solidFill>
              </a:rPr>
              <a:t>the </a:t>
            </a:r>
            <a:r>
              <a:rPr lang="en-US" sz="3600" i="1" dirty="0" smtClean="0">
                <a:solidFill>
                  <a:schemeClr val="accent3"/>
                </a:solidFill>
              </a:rPr>
              <a:t>least restrictive environment</a:t>
            </a:r>
            <a:r>
              <a:rPr lang="en-US" sz="3600" dirty="0" smtClean="0"/>
              <a:t> </a:t>
            </a:r>
            <a:r>
              <a:rPr lang="en-US" sz="3600" dirty="0" smtClean="0">
                <a:solidFill>
                  <a:srgbClr val="002060"/>
                </a:solidFill>
              </a:rPr>
              <a:t>appropriate to their individual needs.</a:t>
            </a:r>
            <a:endParaRPr lang="en-US" sz="3600" dirty="0">
              <a:solidFill>
                <a:srgbClr val="002060"/>
              </a:solidFill>
            </a:endParaRPr>
          </a:p>
        </p:txBody>
      </p:sp>
    </p:spTree>
    <p:extLst>
      <p:ext uri="{BB962C8B-B14F-4D97-AF65-F5344CB8AC3E}">
        <p14:creationId xmlns:p14="http://schemas.microsoft.com/office/powerpoint/2010/main" val="356499911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Presenter Notes ONLY</a:t>
            </a:r>
          </a:p>
        </p:txBody>
      </p:sp>
      <p:sp>
        <p:nvSpPr>
          <p:cNvPr id="3" name="Content Placeholder 2"/>
          <p:cNvSpPr>
            <a:spLocks noGrp="1"/>
          </p:cNvSpPr>
          <p:nvPr>
            <p:ph idx="1"/>
          </p:nvPr>
        </p:nvSpPr>
        <p:spPr/>
        <p:txBody>
          <a:bodyPr/>
          <a:lstStyle/>
          <a:p>
            <a:pPr marL="0" indent="0">
              <a:buNone/>
            </a:pPr>
            <a:r>
              <a:rPr lang="en-US" dirty="0" smtClean="0"/>
              <a:t>Timeline</a:t>
            </a:r>
          </a:p>
          <a:p>
            <a:r>
              <a:rPr lang="en-US" dirty="0" smtClean="0"/>
              <a:t>Opening activities (35 minutes)</a:t>
            </a:r>
          </a:p>
          <a:p>
            <a:r>
              <a:rPr lang="en-US" dirty="0" smtClean="0"/>
              <a:t>Laws (approximately 40-50 minutes)</a:t>
            </a:r>
          </a:p>
          <a:p>
            <a:r>
              <a:rPr lang="en-US" dirty="0" smtClean="0"/>
              <a:t>Process (approx. 110 minutes—separated into sub sections)</a:t>
            </a:r>
          </a:p>
          <a:p>
            <a:pPr marL="0" indent="0">
              <a:buNone/>
            </a:pPr>
            <a:endParaRPr lang="en-US" dirty="0"/>
          </a:p>
        </p:txBody>
      </p:sp>
    </p:spTree>
    <p:extLst>
      <p:ext uri="{BB962C8B-B14F-4D97-AF65-F5344CB8AC3E}">
        <p14:creationId xmlns:p14="http://schemas.microsoft.com/office/powerpoint/2010/main" val="3906258648"/>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1295400" y="2057400"/>
            <a:ext cx="7620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sz="3200">
                <a:solidFill>
                  <a:schemeClr val="tx1"/>
                </a:solidFill>
                <a:latin typeface="Comic Sans MS" pitchFamily="66" charset="0"/>
                <a:ea typeface="MS PGothic" pitchFamily="34" charset="-128"/>
              </a:defRPr>
            </a:lvl1pPr>
            <a:lvl2pPr marL="342900" indent="-228600">
              <a:spcBef>
                <a:spcPct val="20000"/>
              </a:spcBef>
              <a:buFont typeface="Arial" pitchFamily="34" charset="0"/>
              <a:buChar char="–"/>
              <a:defRPr sz="2800">
                <a:solidFill>
                  <a:schemeClr val="tx1"/>
                </a:solidFill>
                <a:latin typeface="Comic Sans MS" pitchFamily="66" charset="0"/>
                <a:ea typeface="MS PGothic" pitchFamily="34" charset="-128"/>
              </a:defRPr>
            </a:lvl2pPr>
            <a:lvl3pPr marL="1143000" indent="-228600">
              <a:spcBef>
                <a:spcPct val="20000"/>
              </a:spcBef>
              <a:buFont typeface="Arial" pitchFamily="34" charset="0"/>
              <a:buChar char="•"/>
              <a:defRPr sz="2400">
                <a:solidFill>
                  <a:schemeClr val="tx1"/>
                </a:solidFill>
                <a:latin typeface="Comic Sans MS" pitchFamily="66" charset="0"/>
                <a:ea typeface="MS PGothic" pitchFamily="34" charset="-128"/>
              </a:defRPr>
            </a:lvl3pPr>
            <a:lvl4pPr marL="1600200" indent="-228600">
              <a:spcBef>
                <a:spcPct val="20000"/>
              </a:spcBef>
              <a:buFont typeface="Arial" pitchFamily="34" charset="0"/>
              <a:buChar char="–"/>
              <a:defRPr sz="2000">
                <a:solidFill>
                  <a:schemeClr val="tx1"/>
                </a:solidFill>
                <a:latin typeface="Comic Sans MS" pitchFamily="66" charset="0"/>
                <a:ea typeface="MS PGothic" pitchFamily="34" charset="-128"/>
              </a:defRPr>
            </a:lvl4pPr>
            <a:lvl5pPr marL="2057400" indent="-228600">
              <a:spcBef>
                <a:spcPct val="20000"/>
              </a:spcBef>
              <a:buFont typeface="Arial" pitchFamily="34" charset="0"/>
              <a:buChar char="»"/>
              <a:defRPr sz="2000">
                <a:solidFill>
                  <a:schemeClr val="tx1"/>
                </a:solidFill>
                <a:latin typeface="Comic Sans MS" pitchFamily="66"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9pPr>
          </a:lstStyle>
          <a:p>
            <a:pPr marL="114300" lvl="1" indent="0">
              <a:lnSpc>
                <a:spcPct val="90000"/>
              </a:lnSpc>
              <a:spcBef>
                <a:spcPct val="0"/>
              </a:spcBef>
              <a:spcAft>
                <a:spcPts val="0"/>
              </a:spcAft>
              <a:buNone/>
            </a:pPr>
            <a:endParaRPr lang="en-US" altLang="en-US" sz="1000" dirty="0" smtClean="0">
              <a:latin typeface="Tw Cen MT" panose="020B0602020104020603" pitchFamily="34" charset="0"/>
            </a:endParaRPr>
          </a:p>
          <a:p>
            <a:pPr lvl="1">
              <a:lnSpc>
                <a:spcPct val="90000"/>
              </a:lnSpc>
              <a:spcBef>
                <a:spcPct val="0"/>
              </a:spcBef>
              <a:spcAft>
                <a:spcPts val="0"/>
              </a:spcAft>
              <a:buFont typeface="Wingdings" panose="05000000000000000000" pitchFamily="2" charset="2"/>
              <a:buChar char="§"/>
            </a:pPr>
            <a:r>
              <a:rPr lang="en-US" altLang="en-US" sz="2600" dirty="0" smtClean="0">
                <a:solidFill>
                  <a:srgbClr val="002060"/>
                </a:solidFill>
                <a:latin typeface="Tw Cen MT" panose="020B0602020104020603" pitchFamily="34" charset="0"/>
              </a:rPr>
              <a:t>Establishes eligibility criteria</a:t>
            </a:r>
          </a:p>
          <a:p>
            <a:pPr marL="914400" lvl="2" indent="0">
              <a:lnSpc>
                <a:spcPct val="90000"/>
              </a:lnSpc>
              <a:spcBef>
                <a:spcPct val="0"/>
              </a:spcBef>
              <a:spcAft>
                <a:spcPts val="0"/>
              </a:spcAft>
              <a:buNone/>
            </a:pPr>
            <a:r>
              <a:rPr lang="en-US" altLang="en-US" dirty="0" smtClean="0">
                <a:solidFill>
                  <a:schemeClr val="accent4"/>
                </a:solidFill>
                <a:latin typeface="Tw Cen MT" panose="020B0602020104020603" pitchFamily="34" charset="0"/>
              </a:rPr>
              <a:t>Students must meet criteria for </a:t>
            </a:r>
            <a:r>
              <a:rPr lang="en-US" altLang="en-US" dirty="0">
                <a:solidFill>
                  <a:schemeClr val="accent4"/>
                </a:solidFill>
                <a:latin typeface="Tw Cen MT" panose="020B0602020104020603" pitchFamily="34" charset="0"/>
              </a:rPr>
              <a:t>1 of </a:t>
            </a:r>
            <a:r>
              <a:rPr lang="en-US" altLang="en-US" dirty="0" smtClean="0">
                <a:solidFill>
                  <a:schemeClr val="accent4"/>
                </a:solidFill>
                <a:latin typeface="Tw Cen MT" panose="020B0602020104020603" pitchFamily="34" charset="0"/>
              </a:rPr>
              <a:t>16                              categories </a:t>
            </a:r>
            <a:r>
              <a:rPr lang="en-US" altLang="en-US" dirty="0">
                <a:solidFill>
                  <a:schemeClr val="accent4"/>
                </a:solidFill>
                <a:latin typeface="Tw Cen MT" panose="020B0602020104020603" pitchFamily="34" charset="0"/>
              </a:rPr>
              <a:t>of disability, </a:t>
            </a:r>
            <a:r>
              <a:rPr lang="en-US" altLang="en-US" dirty="0" smtClean="0">
                <a:solidFill>
                  <a:schemeClr val="accent4"/>
                </a:solidFill>
                <a:latin typeface="Tw Cen MT" panose="020B0602020104020603" pitchFamily="34" charset="0"/>
              </a:rPr>
              <a:t>and students must need </a:t>
            </a:r>
            <a:r>
              <a:rPr lang="en-US" altLang="en-US" i="1" u="sng" dirty="0" smtClean="0">
                <a:solidFill>
                  <a:schemeClr val="accent4"/>
                </a:solidFill>
                <a:latin typeface="Tw Cen MT" panose="020B0602020104020603" pitchFamily="34" charset="0"/>
              </a:rPr>
              <a:t>specialized</a:t>
            </a:r>
            <a:r>
              <a:rPr lang="en-US" altLang="en-US" dirty="0" smtClean="0">
                <a:solidFill>
                  <a:schemeClr val="accent4"/>
                </a:solidFill>
                <a:latin typeface="Tw Cen MT" panose="020B0602020104020603" pitchFamily="34" charset="0"/>
              </a:rPr>
              <a:t> </a:t>
            </a:r>
            <a:r>
              <a:rPr lang="en-US" altLang="en-US" u="sng" dirty="0" smtClean="0">
                <a:solidFill>
                  <a:schemeClr val="accent4"/>
                </a:solidFill>
                <a:latin typeface="Tw Cen MT" panose="020B0602020104020603" pitchFamily="34" charset="0"/>
              </a:rPr>
              <a:t>instruction</a:t>
            </a:r>
            <a:r>
              <a:rPr lang="en-US" altLang="en-US" dirty="0" smtClean="0">
                <a:solidFill>
                  <a:schemeClr val="accent4"/>
                </a:solidFill>
                <a:latin typeface="Tw Cen MT" panose="020B0602020104020603" pitchFamily="34" charset="0"/>
              </a:rPr>
              <a:t> to benefit from education. </a:t>
            </a:r>
          </a:p>
          <a:p>
            <a:pPr marL="914400" lvl="2" indent="0">
              <a:lnSpc>
                <a:spcPct val="90000"/>
              </a:lnSpc>
              <a:spcBef>
                <a:spcPct val="0"/>
              </a:spcBef>
              <a:spcAft>
                <a:spcPts val="0"/>
              </a:spcAft>
              <a:buNone/>
            </a:pPr>
            <a:endParaRPr lang="en-US" altLang="en-US" sz="1000" dirty="0" smtClean="0">
              <a:solidFill>
                <a:schemeClr val="accent4"/>
              </a:solidFill>
              <a:latin typeface="Tw Cen MT" panose="020B0602020104020603" pitchFamily="34" charset="0"/>
            </a:endParaRPr>
          </a:p>
          <a:p>
            <a:pPr lvl="1">
              <a:lnSpc>
                <a:spcPct val="90000"/>
              </a:lnSpc>
              <a:spcBef>
                <a:spcPct val="0"/>
              </a:spcBef>
              <a:spcAft>
                <a:spcPts val="0"/>
              </a:spcAft>
              <a:buFont typeface="Wingdings" panose="05000000000000000000" pitchFamily="2" charset="2"/>
              <a:buChar char="§"/>
            </a:pPr>
            <a:r>
              <a:rPr lang="en-US" altLang="ja-JP" sz="2600" dirty="0">
                <a:solidFill>
                  <a:srgbClr val="002060"/>
                </a:solidFill>
                <a:latin typeface="Tw Cen MT" panose="020B0602020104020603" pitchFamily="34" charset="0"/>
              </a:rPr>
              <a:t>Establishes specialized instruction and related services</a:t>
            </a:r>
          </a:p>
          <a:p>
            <a:pPr lvl="1">
              <a:lnSpc>
                <a:spcPct val="90000"/>
              </a:lnSpc>
              <a:spcBef>
                <a:spcPct val="0"/>
              </a:spcBef>
              <a:spcAft>
                <a:spcPts val="0"/>
              </a:spcAft>
              <a:buFont typeface="Wingdings" panose="05000000000000000000" pitchFamily="2" charset="2"/>
              <a:buChar char="§"/>
            </a:pPr>
            <a:r>
              <a:rPr lang="en-US" altLang="en-US" sz="2600" dirty="0" smtClean="0">
                <a:solidFill>
                  <a:srgbClr val="002060"/>
                </a:solidFill>
                <a:latin typeface="Tw Cen MT" panose="020B0602020104020603" pitchFamily="34" charset="0"/>
              </a:rPr>
              <a:t>Establishes the </a:t>
            </a:r>
            <a:r>
              <a:rPr lang="en-US" altLang="ja-JP" sz="2600" dirty="0" smtClean="0">
                <a:solidFill>
                  <a:srgbClr val="002060"/>
                </a:solidFill>
                <a:latin typeface="Tw Cen MT" panose="020B0602020104020603" pitchFamily="34" charset="0"/>
              </a:rPr>
              <a:t>Individualized Education Program (IEP)</a:t>
            </a:r>
          </a:p>
          <a:p>
            <a:pPr marL="914400" lvl="2" indent="0">
              <a:lnSpc>
                <a:spcPct val="90000"/>
              </a:lnSpc>
              <a:spcBef>
                <a:spcPct val="0"/>
              </a:spcBef>
              <a:spcAft>
                <a:spcPts val="0"/>
              </a:spcAft>
              <a:buNone/>
            </a:pPr>
            <a:r>
              <a:rPr lang="en-US" altLang="ja-JP" dirty="0" smtClean="0">
                <a:solidFill>
                  <a:schemeClr val="accent4"/>
                </a:solidFill>
                <a:latin typeface="Tw Cen MT" panose="020B0602020104020603" pitchFamily="34" charset="0"/>
              </a:rPr>
              <a:t>IEP </a:t>
            </a:r>
            <a:r>
              <a:rPr lang="en-US" altLang="ja-JP" dirty="0">
                <a:solidFill>
                  <a:schemeClr val="accent4"/>
                </a:solidFill>
                <a:latin typeface="Tw Cen MT" panose="020B0602020104020603" pitchFamily="34" charset="0"/>
              </a:rPr>
              <a:t>must be </a:t>
            </a:r>
            <a:r>
              <a:rPr lang="en-US" altLang="ja-JP" u="sng" dirty="0">
                <a:solidFill>
                  <a:schemeClr val="accent4"/>
                </a:solidFill>
                <a:latin typeface="Tw Cen MT" panose="020B0602020104020603" pitchFamily="34" charset="0"/>
              </a:rPr>
              <a:t>individualized</a:t>
            </a:r>
            <a:r>
              <a:rPr lang="en-US" altLang="ja-JP" dirty="0">
                <a:solidFill>
                  <a:schemeClr val="accent4"/>
                </a:solidFill>
                <a:latin typeface="Tw Cen MT" panose="020B0602020104020603" pitchFamily="34" charset="0"/>
              </a:rPr>
              <a:t> to meet a </a:t>
            </a:r>
            <a:r>
              <a:rPr lang="en-US" altLang="ja-JP" dirty="0" smtClean="0">
                <a:solidFill>
                  <a:schemeClr val="accent4"/>
                </a:solidFill>
                <a:latin typeface="Tw Cen MT" panose="020B0602020104020603" pitchFamily="34" charset="0"/>
              </a:rPr>
              <a:t>student’s </a:t>
            </a:r>
            <a:r>
              <a:rPr lang="en-US" altLang="ja-JP" u="sng" dirty="0">
                <a:solidFill>
                  <a:schemeClr val="accent4"/>
                </a:solidFill>
                <a:latin typeface="Tw Cen MT" panose="020B0602020104020603" pitchFamily="34" charset="0"/>
              </a:rPr>
              <a:t>unique</a:t>
            </a:r>
            <a:r>
              <a:rPr lang="en-US" altLang="ja-JP" dirty="0">
                <a:solidFill>
                  <a:schemeClr val="accent4"/>
                </a:solidFill>
                <a:latin typeface="Tw Cen MT" panose="020B0602020104020603" pitchFamily="34" charset="0"/>
              </a:rPr>
              <a:t> </a:t>
            </a:r>
            <a:r>
              <a:rPr lang="en-US" altLang="ja-JP" dirty="0" smtClean="0">
                <a:solidFill>
                  <a:schemeClr val="accent4"/>
                </a:solidFill>
                <a:latin typeface="Tw Cen MT" panose="020B0602020104020603" pitchFamily="34" charset="0"/>
              </a:rPr>
              <a:t>needs resulting from their disability.</a:t>
            </a:r>
            <a:endParaRPr lang="en-US" altLang="en-US" dirty="0">
              <a:solidFill>
                <a:schemeClr val="accent4"/>
              </a:solidFill>
              <a:latin typeface="Tw Cen MT" panose="020B0602020104020603" pitchFamily="34" charset="0"/>
            </a:endParaRPr>
          </a:p>
        </p:txBody>
      </p:sp>
      <p:sp>
        <p:nvSpPr>
          <p:cNvPr id="71686" name="Rectangle 6"/>
          <p:cNvSpPr>
            <a:spLocks noGrp="1"/>
          </p:cNvSpPr>
          <p:nvPr>
            <p:ph type="title"/>
          </p:nvPr>
        </p:nvSpPr>
        <p:spPr>
          <a:xfrm>
            <a:off x="152400" y="704646"/>
            <a:ext cx="8839200" cy="1352754"/>
          </a:xfrm>
          <a:effectLst/>
        </p:spPr>
        <p:txBody>
          <a:bodyPr>
            <a:normAutofit fontScale="90000"/>
          </a:bodyPr>
          <a:lstStyle/>
          <a:p>
            <a:pPr lvl="1">
              <a:defRPr/>
            </a:pPr>
            <a:r>
              <a:rPr lang="en-US" altLang="en-US" sz="4400" dirty="0">
                <a:solidFill>
                  <a:srgbClr val="002060"/>
                </a:solidFill>
              </a:rPr>
              <a:t>Individuals with Disabilities Education </a:t>
            </a:r>
            <a:r>
              <a:rPr lang="en-US" altLang="en-US" sz="4400" dirty="0" smtClean="0">
                <a:solidFill>
                  <a:srgbClr val="002060"/>
                </a:solidFill>
              </a:rPr>
              <a:t>Improvement Act of 2004 </a:t>
            </a:r>
            <a:r>
              <a:rPr lang="en-US" altLang="en-US" sz="2000" dirty="0" smtClean="0">
                <a:solidFill>
                  <a:srgbClr val="002060"/>
                </a:solidFill>
              </a:rPr>
              <a:t>(IDEA or </a:t>
            </a:r>
            <a:r>
              <a:rPr lang="en-US" sz="2000" dirty="0" smtClean="0">
                <a:solidFill>
                  <a:srgbClr val="002060"/>
                </a:solidFill>
                <a:ea typeface="ＭＳ Ｐゴシック" pitchFamily="-107" charset="-128"/>
                <a:cs typeface="Arial" pitchFamily="34" charset="0"/>
              </a:rPr>
              <a:t>IDEIA)</a:t>
            </a:r>
          </a:p>
        </p:txBody>
      </p:sp>
      <p:sp>
        <p:nvSpPr>
          <p:cNvPr id="5" name="Cloud Callout 4"/>
          <p:cNvSpPr/>
          <p:nvPr/>
        </p:nvSpPr>
        <p:spPr>
          <a:xfrm>
            <a:off x="304800" y="2672819"/>
            <a:ext cx="1295400" cy="902054"/>
          </a:xfrm>
          <a:prstGeom prst="cloudCallout">
            <a:avLst>
              <a:gd name="adj1" fmla="val -30927"/>
              <a:gd name="adj2" fmla="val 75674"/>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latin typeface="Tw Cen MT" panose="020B0602020104020603" pitchFamily="34" charset="0"/>
              </a:rPr>
              <a:t>IDEA</a:t>
            </a:r>
            <a:endParaRPr lang="en-US" sz="2400" dirty="0">
              <a:latin typeface="Tw Cen MT" panose="020B0602020104020603" pitchFamily="34" charset="0"/>
            </a:endParaRPr>
          </a:p>
        </p:txBody>
      </p:sp>
      <p:pic>
        <p:nvPicPr>
          <p:cNvPr id="3" name="Picture 2"/>
          <p:cNvPicPr>
            <a:picLocks noChangeAspect="1"/>
          </p:cNvPicPr>
          <p:nvPr/>
        </p:nvPicPr>
        <p:blipFill>
          <a:blip r:embed="rId3" cstate="print"/>
          <a:stretch>
            <a:fillRect/>
          </a:stretch>
        </p:blipFill>
        <p:spPr>
          <a:xfrm>
            <a:off x="339137" y="3875200"/>
            <a:ext cx="921926" cy="1793473"/>
          </a:xfrm>
          <a:prstGeom prst="rect">
            <a:avLst/>
          </a:prstGeom>
        </p:spPr>
      </p:pic>
    </p:spTree>
    <p:extLst>
      <p:ext uri="{BB962C8B-B14F-4D97-AF65-F5344CB8AC3E}">
        <p14:creationId xmlns:p14="http://schemas.microsoft.com/office/powerpoint/2010/main" val="104142693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1066800" y="1981200"/>
            <a:ext cx="7897291"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spcBef>
                <a:spcPct val="20000"/>
              </a:spcBef>
              <a:buFont typeface="Arial" pitchFamily="34" charset="0"/>
              <a:buChar char="•"/>
              <a:defRPr sz="3200">
                <a:solidFill>
                  <a:schemeClr val="tx1"/>
                </a:solidFill>
                <a:latin typeface="Comic Sans MS" pitchFamily="66" charset="0"/>
                <a:ea typeface="MS PGothic" pitchFamily="34" charset="-128"/>
              </a:defRPr>
            </a:lvl1pPr>
            <a:lvl2pPr marL="742950" indent="-285750">
              <a:spcBef>
                <a:spcPct val="20000"/>
              </a:spcBef>
              <a:buFont typeface="Arial" pitchFamily="34" charset="0"/>
              <a:buChar char="–"/>
              <a:defRPr sz="2800">
                <a:solidFill>
                  <a:schemeClr val="tx1"/>
                </a:solidFill>
                <a:latin typeface="Comic Sans MS" pitchFamily="66" charset="0"/>
                <a:ea typeface="MS PGothic" pitchFamily="34" charset="-128"/>
              </a:defRPr>
            </a:lvl2pPr>
            <a:lvl3pPr marL="1143000" indent="-228600">
              <a:spcBef>
                <a:spcPct val="20000"/>
              </a:spcBef>
              <a:buFont typeface="Arial" pitchFamily="34" charset="0"/>
              <a:buChar char="•"/>
              <a:defRPr sz="2400">
                <a:solidFill>
                  <a:schemeClr val="tx1"/>
                </a:solidFill>
                <a:latin typeface="Comic Sans MS" pitchFamily="66" charset="0"/>
                <a:ea typeface="MS PGothic" pitchFamily="34" charset="-128"/>
              </a:defRPr>
            </a:lvl3pPr>
            <a:lvl4pPr marL="1600200" indent="-228600">
              <a:spcBef>
                <a:spcPct val="20000"/>
              </a:spcBef>
              <a:buFont typeface="Arial" pitchFamily="34" charset="0"/>
              <a:buChar char="–"/>
              <a:defRPr sz="2000">
                <a:solidFill>
                  <a:schemeClr val="tx1"/>
                </a:solidFill>
                <a:latin typeface="Comic Sans MS" pitchFamily="66" charset="0"/>
                <a:ea typeface="MS PGothic" pitchFamily="34" charset="-128"/>
              </a:defRPr>
            </a:lvl4pPr>
            <a:lvl5pPr marL="2057400" indent="-228600">
              <a:spcBef>
                <a:spcPct val="20000"/>
              </a:spcBef>
              <a:buFont typeface="Arial" pitchFamily="34" charset="0"/>
              <a:buChar char="»"/>
              <a:defRPr sz="2000">
                <a:solidFill>
                  <a:schemeClr val="tx1"/>
                </a:solidFill>
                <a:latin typeface="Comic Sans MS" pitchFamily="66"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9pPr>
          </a:lstStyle>
          <a:p>
            <a:pPr eaLnBrk="1" hangingPunct="1">
              <a:spcBef>
                <a:spcPct val="0"/>
              </a:spcBef>
              <a:spcAft>
                <a:spcPct val="40000"/>
              </a:spcAft>
              <a:buFontTx/>
              <a:buNone/>
            </a:pPr>
            <a:endParaRPr lang="en-US" altLang="ja-JP" sz="2400" dirty="0">
              <a:latin typeface="Arial" pitchFamily="34" charset="0"/>
            </a:endParaRPr>
          </a:p>
        </p:txBody>
      </p:sp>
      <p:sp>
        <p:nvSpPr>
          <p:cNvPr id="246789" name="Rectangle 5"/>
          <p:cNvSpPr>
            <a:spLocks noGrp="1"/>
          </p:cNvSpPr>
          <p:nvPr>
            <p:ph type="title"/>
          </p:nvPr>
        </p:nvSpPr>
        <p:spPr>
          <a:xfrm>
            <a:off x="152399" y="516589"/>
            <a:ext cx="8887893" cy="1159812"/>
          </a:xfrm>
          <a:effectLst/>
        </p:spPr>
        <p:txBody>
          <a:bodyPr>
            <a:normAutofit/>
          </a:bodyPr>
          <a:lstStyle/>
          <a:p>
            <a:pPr eaLnBrk="1" hangingPunct="1">
              <a:defRPr/>
            </a:pPr>
            <a:r>
              <a:rPr lang="en-US" sz="4400" dirty="0" smtClean="0">
                <a:solidFill>
                  <a:srgbClr val="002060"/>
                </a:solidFill>
                <a:ea typeface="ＭＳ Ｐゴシック" pitchFamily="-107" charset="-128"/>
                <a:cs typeface="Arial" pitchFamily="34" charset="0"/>
              </a:rPr>
              <a:t>IDEA: Purpose</a:t>
            </a:r>
          </a:p>
        </p:txBody>
      </p:sp>
      <p:sp>
        <p:nvSpPr>
          <p:cNvPr id="5" name="Text Box 4"/>
          <p:cNvSpPr txBox="1">
            <a:spLocks noChangeArrowheads="1"/>
          </p:cNvSpPr>
          <p:nvPr/>
        </p:nvSpPr>
        <p:spPr bwMode="auto">
          <a:xfrm>
            <a:off x="557745" y="1676401"/>
            <a:ext cx="8077199" cy="33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spcBef>
                <a:spcPct val="20000"/>
              </a:spcBef>
              <a:buFont typeface="Arial" pitchFamily="34" charset="0"/>
              <a:buChar char="•"/>
              <a:defRPr sz="3200">
                <a:solidFill>
                  <a:schemeClr val="tx1"/>
                </a:solidFill>
                <a:latin typeface="Comic Sans MS" pitchFamily="66" charset="0"/>
                <a:ea typeface="MS PGothic" pitchFamily="34" charset="-128"/>
              </a:defRPr>
            </a:lvl1pPr>
            <a:lvl2pPr marL="742950" indent="-285750">
              <a:spcBef>
                <a:spcPct val="20000"/>
              </a:spcBef>
              <a:buFont typeface="Arial" pitchFamily="34" charset="0"/>
              <a:buChar char="–"/>
              <a:defRPr sz="2800">
                <a:solidFill>
                  <a:schemeClr val="tx1"/>
                </a:solidFill>
                <a:latin typeface="Comic Sans MS" pitchFamily="66" charset="0"/>
                <a:ea typeface="MS PGothic" pitchFamily="34" charset="-128"/>
              </a:defRPr>
            </a:lvl2pPr>
            <a:lvl3pPr marL="1143000" indent="-228600">
              <a:spcBef>
                <a:spcPct val="20000"/>
              </a:spcBef>
              <a:buFont typeface="Arial" pitchFamily="34" charset="0"/>
              <a:buChar char="•"/>
              <a:defRPr sz="2400">
                <a:solidFill>
                  <a:schemeClr val="tx1"/>
                </a:solidFill>
                <a:latin typeface="Comic Sans MS" pitchFamily="66" charset="0"/>
                <a:ea typeface="MS PGothic" pitchFamily="34" charset="-128"/>
              </a:defRPr>
            </a:lvl3pPr>
            <a:lvl4pPr marL="1600200" indent="-228600">
              <a:spcBef>
                <a:spcPct val="20000"/>
              </a:spcBef>
              <a:buFont typeface="Arial" pitchFamily="34" charset="0"/>
              <a:buChar char="–"/>
              <a:defRPr sz="2000">
                <a:solidFill>
                  <a:schemeClr val="tx1"/>
                </a:solidFill>
                <a:latin typeface="Comic Sans MS" pitchFamily="66" charset="0"/>
                <a:ea typeface="MS PGothic" pitchFamily="34" charset="-128"/>
              </a:defRPr>
            </a:lvl4pPr>
            <a:lvl5pPr marL="2057400" indent="-228600">
              <a:spcBef>
                <a:spcPct val="20000"/>
              </a:spcBef>
              <a:buFont typeface="Arial" pitchFamily="34" charset="0"/>
              <a:buChar char="»"/>
              <a:defRPr sz="2000">
                <a:solidFill>
                  <a:schemeClr val="tx1"/>
                </a:solidFill>
                <a:latin typeface="Comic Sans MS" pitchFamily="66"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9pPr>
          </a:lstStyle>
          <a:p>
            <a:pPr eaLnBrk="1" hangingPunct="1">
              <a:spcBef>
                <a:spcPct val="0"/>
              </a:spcBef>
              <a:spcAft>
                <a:spcPts val="0"/>
              </a:spcAft>
              <a:buFontTx/>
              <a:buNone/>
            </a:pPr>
            <a:r>
              <a:rPr lang="en-US" altLang="en-US" dirty="0" smtClean="0">
                <a:solidFill>
                  <a:schemeClr val="accent3"/>
                </a:solidFill>
                <a:latin typeface="Tw Cen MT" panose="020B0602020104020603" pitchFamily="34" charset="0"/>
              </a:rPr>
              <a:t>Congress identified that: </a:t>
            </a:r>
          </a:p>
          <a:p>
            <a:pPr lvl="1">
              <a:spcBef>
                <a:spcPct val="0"/>
              </a:spcBef>
              <a:spcAft>
                <a:spcPts val="0"/>
              </a:spcAft>
              <a:buFont typeface="Wingdings" panose="05000000000000000000" pitchFamily="2" charset="2"/>
              <a:buChar char="§"/>
            </a:pPr>
            <a:r>
              <a:rPr lang="en-US" altLang="en-US" dirty="0" smtClean="0">
                <a:solidFill>
                  <a:srgbClr val="002060"/>
                </a:solidFill>
                <a:latin typeface="Tw Cen MT" panose="020B0602020104020603" pitchFamily="34" charset="0"/>
              </a:rPr>
              <a:t>Disabilities are a natural part of the human experience</a:t>
            </a:r>
          </a:p>
          <a:p>
            <a:pPr lvl="1">
              <a:spcBef>
                <a:spcPct val="0"/>
              </a:spcBef>
              <a:spcAft>
                <a:spcPts val="0"/>
              </a:spcAft>
              <a:buFont typeface="Wingdings" panose="05000000000000000000" pitchFamily="2" charset="2"/>
              <a:buChar char="§"/>
            </a:pPr>
            <a:r>
              <a:rPr lang="en-US" altLang="en-US" dirty="0" smtClean="0">
                <a:solidFill>
                  <a:srgbClr val="002060"/>
                </a:solidFill>
                <a:latin typeface="Tw Cen MT" panose="020B0602020104020603" pitchFamily="34" charset="0"/>
              </a:rPr>
              <a:t>Education must improve educational outcomes for children with disabilities</a:t>
            </a:r>
          </a:p>
          <a:p>
            <a:pPr lvl="1">
              <a:spcBef>
                <a:spcPct val="0"/>
              </a:spcBef>
              <a:spcAft>
                <a:spcPts val="0"/>
              </a:spcAft>
              <a:buFont typeface="Wingdings" panose="05000000000000000000" pitchFamily="2" charset="2"/>
              <a:buChar char="§"/>
            </a:pPr>
            <a:r>
              <a:rPr lang="en-US" altLang="en-US" dirty="0" smtClean="0">
                <a:solidFill>
                  <a:srgbClr val="002060"/>
                </a:solidFill>
                <a:latin typeface="Tw Cen MT" panose="020B0602020104020603" pitchFamily="34" charset="0"/>
              </a:rPr>
              <a:t>IDEA ensures that all children with disabilities have free and appropriate public education, meeting unique needs of all learners, and preparing children for a successful future</a:t>
            </a:r>
            <a:endParaRPr lang="en-US" altLang="en-US" dirty="0">
              <a:solidFill>
                <a:srgbClr val="002060"/>
              </a:solidFill>
              <a:latin typeface="Tw Cen MT" panose="020B0602020104020603" pitchFamily="34" charset="0"/>
            </a:endParaRPr>
          </a:p>
        </p:txBody>
      </p:sp>
    </p:spTree>
    <p:extLst>
      <p:ext uri="{BB962C8B-B14F-4D97-AF65-F5344CB8AC3E}">
        <p14:creationId xmlns:p14="http://schemas.microsoft.com/office/powerpoint/2010/main" val="344625938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clrChange>
              <a:clrFrom>
                <a:srgbClr val="FFFFFF"/>
              </a:clrFrom>
              <a:clrTo>
                <a:srgbClr val="FFFFFF">
                  <a:alpha val="0"/>
                </a:srgbClr>
              </a:clrTo>
            </a:clrChange>
          </a:blip>
          <a:stretch>
            <a:fillRect/>
          </a:stretch>
        </p:blipFill>
        <p:spPr>
          <a:xfrm>
            <a:off x="557463" y="388645"/>
            <a:ext cx="1237233" cy="1460384"/>
          </a:xfrm>
          <a:prstGeom prst="rect">
            <a:avLst/>
          </a:prstGeom>
        </p:spPr>
      </p:pic>
      <p:sp>
        <p:nvSpPr>
          <p:cNvPr id="252930" name="Title 1"/>
          <p:cNvSpPr>
            <a:spLocks noGrp="1"/>
          </p:cNvSpPr>
          <p:nvPr>
            <p:ph type="title"/>
          </p:nvPr>
        </p:nvSpPr>
        <p:spPr>
          <a:xfrm>
            <a:off x="342900" y="375233"/>
            <a:ext cx="8534400" cy="1450757"/>
          </a:xfrm>
          <a:effectLst/>
        </p:spPr>
        <p:txBody>
          <a:bodyPr>
            <a:noAutofit/>
          </a:bodyPr>
          <a:lstStyle/>
          <a:p>
            <a:pPr eaLnBrk="1" hangingPunct="1">
              <a:defRPr/>
            </a:pPr>
            <a:r>
              <a:rPr lang="en-US" sz="4400" dirty="0">
                <a:solidFill>
                  <a:srgbClr val="002060"/>
                </a:solidFill>
                <a:ea typeface="ＭＳ Ｐゴシック" pitchFamily="-107" charset="-128"/>
                <a:cs typeface="Arial" pitchFamily="34" charset="0"/>
              </a:rPr>
              <a:t>IDEA: 6 Core Principles</a:t>
            </a:r>
          </a:p>
        </p:txBody>
      </p:sp>
      <p:sp>
        <p:nvSpPr>
          <p:cNvPr id="24579" name="Text Box 3"/>
          <p:cNvSpPr txBox="1">
            <a:spLocks noChangeArrowheads="1"/>
          </p:cNvSpPr>
          <p:nvPr/>
        </p:nvSpPr>
        <p:spPr bwMode="auto">
          <a:xfrm>
            <a:off x="533400" y="2057400"/>
            <a:ext cx="82296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itchFamily="34" charset="0"/>
              <a:buChar char="•"/>
              <a:defRPr sz="3200">
                <a:solidFill>
                  <a:schemeClr val="tx1"/>
                </a:solidFill>
                <a:latin typeface="Comic Sans MS" pitchFamily="66" charset="0"/>
                <a:ea typeface="MS PGothic" pitchFamily="34" charset="-128"/>
              </a:defRPr>
            </a:lvl1pPr>
            <a:lvl2pPr marL="806450" indent="-342900">
              <a:spcBef>
                <a:spcPct val="20000"/>
              </a:spcBef>
              <a:buFont typeface="Arial" pitchFamily="34" charset="0"/>
              <a:buChar char="–"/>
              <a:defRPr sz="2800">
                <a:solidFill>
                  <a:schemeClr val="tx1"/>
                </a:solidFill>
                <a:latin typeface="Comic Sans MS" pitchFamily="66" charset="0"/>
                <a:ea typeface="MS PGothic" pitchFamily="34" charset="-128"/>
              </a:defRPr>
            </a:lvl2pPr>
            <a:lvl3pPr marL="1143000" indent="-228600">
              <a:spcBef>
                <a:spcPct val="20000"/>
              </a:spcBef>
              <a:buFont typeface="Arial" pitchFamily="34" charset="0"/>
              <a:buChar char="•"/>
              <a:defRPr sz="2400">
                <a:solidFill>
                  <a:schemeClr val="tx1"/>
                </a:solidFill>
                <a:latin typeface="Comic Sans MS" pitchFamily="66" charset="0"/>
                <a:ea typeface="MS PGothic" pitchFamily="34" charset="-128"/>
              </a:defRPr>
            </a:lvl3pPr>
            <a:lvl4pPr marL="1600200" indent="-228600">
              <a:spcBef>
                <a:spcPct val="20000"/>
              </a:spcBef>
              <a:buFont typeface="Arial" pitchFamily="34" charset="0"/>
              <a:buChar char="–"/>
              <a:defRPr sz="2000">
                <a:solidFill>
                  <a:schemeClr val="tx1"/>
                </a:solidFill>
                <a:latin typeface="Comic Sans MS" pitchFamily="66" charset="0"/>
                <a:ea typeface="MS PGothic" pitchFamily="34" charset="-128"/>
              </a:defRPr>
            </a:lvl4pPr>
            <a:lvl5pPr marL="2057400" indent="-228600">
              <a:spcBef>
                <a:spcPct val="20000"/>
              </a:spcBef>
              <a:buFont typeface="Arial" pitchFamily="34" charset="0"/>
              <a:buChar char="»"/>
              <a:defRPr sz="2000">
                <a:solidFill>
                  <a:schemeClr val="tx1"/>
                </a:solidFill>
                <a:latin typeface="Comic Sans MS" pitchFamily="66"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9pPr>
          </a:lstStyle>
          <a:p>
            <a:pPr marL="0" lvl="1" eaLnBrk="1" hangingPunct="1">
              <a:spcBef>
                <a:spcPct val="0"/>
              </a:spcBef>
              <a:spcAft>
                <a:spcPts val="200"/>
              </a:spcAft>
              <a:buClr>
                <a:srgbClr val="96001D"/>
              </a:buClr>
              <a:buFont typeface="Comic Sans MS" pitchFamily="66" charset="0"/>
              <a:buAutoNum type="arabicPeriod"/>
            </a:pPr>
            <a:r>
              <a:rPr lang="en-US" altLang="en-US" sz="3200" dirty="0" smtClean="0">
                <a:latin typeface="Tw Cen MT" panose="020B0602020104020603" pitchFamily="34" charset="0"/>
              </a:rPr>
              <a:t> Free </a:t>
            </a:r>
            <a:r>
              <a:rPr lang="en-US" altLang="en-US" sz="3200" dirty="0">
                <a:latin typeface="Tw Cen MT" panose="020B0602020104020603" pitchFamily="34" charset="0"/>
              </a:rPr>
              <a:t>&amp; Appropriate Public Education (FAPE</a:t>
            </a:r>
            <a:r>
              <a:rPr lang="en-US" altLang="en-US" sz="3200" dirty="0" smtClean="0">
                <a:latin typeface="Tw Cen MT" panose="020B0602020104020603" pitchFamily="34" charset="0"/>
              </a:rPr>
              <a:t>)</a:t>
            </a:r>
          </a:p>
          <a:p>
            <a:pPr marL="0" lvl="1" eaLnBrk="1" hangingPunct="1">
              <a:spcBef>
                <a:spcPct val="0"/>
              </a:spcBef>
              <a:spcAft>
                <a:spcPts val="200"/>
              </a:spcAft>
              <a:buClr>
                <a:srgbClr val="96001D"/>
              </a:buClr>
              <a:buFont typeface="Comic Sans MS" pitchFamily="66" charset="0"/>
              <a:buAutoNum type="arabicPeriod"/>
            </a:pPr>
            <a:r>
              <a:rPr lang="en-US" altLang="en-US" sz="3200" dirty="0" smtClean="0">
                <a:latin typeface="Tw Cen MT" panose="020B0602020104020603" pitchFamily="34" charset="0"/>
              </a:rPr>
              <a:t> Child Find/Evaluation/Assessment</a:t>
            </a:r>
          </a:p>
          <a:p>
            <a:pPr marL="0" lvl="1" eaLnBrk="1" hangingPunct="1">
              <a:spcBef>
                <a:spcPct val="0"/>
              </a:spcBef>
              <a:spcAft>
                <a:spcPts val="200"/>
              </a:spcAft>
              <a:buClr>
                <a:srgbClr val="96001D"/>
              </a:buClr>
              <a:buFont typeface="Comic Sans MS" pitchFamily="66" charset="0"/>
              <a:buAutoNum type="arabicPeriod"/>
            </a:pPr>
            <a:r>
              <a:rPr lang="en-US" altLang="en-US" sz="3200" dirty="0" smtClean="0">
                <a:latin typeface="Tw Cen MT" panose="020B0602020104020603" pitchFamily="34" charset="0"/>
              </a:rPr>
              <a:t> Individualized </a:t>
            </a:r>
            <a:r>
              <a:rPr lang="en-US" altLang="en-US" sz="3200" dirty="0">
                <a:latin typeface="Tw Cen MT" panose="020B0602020104020603" pitchFamily="34" charset="0"/>
              </a:rPr>
              <a:t>Education </a:t>
            </a:r>
            <a:r>
              <a:rPr lang="en-US" altLang="en-US" sz="3200" dirty="0" smtClean="0">
                <a:latin typeface="Tw Cen MT" panose="020B0602020104020603" pitchFamily="34" charset="0"/>
              </a:rPr>
              <a:t>Program </a:t>
            </a:r>
            <a:r>
              <a:rPr lang="en-US" altLang="en-US" sz="3200" dirty="0">
                <a:latin typeface="Tw Cen MT" panose="020B0602020104020603" pitchFamily="34" charset="0"/>
              </a:rPr>
              <a:t>(IEP)</a:t>
            </a:r>
          </a:p>
          <a:p>
            <a:pPr marL="0" lvl="1" eaLnBrk="1" hangingPunct="1">
              <a:spcBef>
                <a:spcPct val="0"/>
              </a:spcBef>
              <a:spcAft>
                <a:spcPts val="200"/>
              </a:spcAft>
              <a:buClr>
                <a:srgbClr val="96001D"/>
              </a:buClr>
              <a:buFont typeface="Comic Sans MS" pitchFamily="66" charset="0"/>
              <a:buAutoNum type="arabicPeriod"/>
            </a:pPr>
            <a:r>
              <a:rPr lang="en-US" altLang="en-US" sz="3200" dirty="0" smtClean="0">
                <a:latin typeface="Tw Cen MT" panose="020B0602020104020603" pitchFamily="34" charset="0"/>
              </a:rPr>
              <a:t> Least </a:t>
            </a:r>
            <a:r>
              <a:rPr lang="en-US" altLang="en-US" sz="3200" dirty="0">
                <a:latin typeface="Tw Cen MT" panose="020B0602020104020603" pitchFamily="34" charset="0"/>
              </a:rPr>
              <a:t>Restrictive Environment (LRE)</a:t>
            </a:r>
          </a:p>
          <a:p>
            <a:pPr marL="0" lvl="1" eaLnBrk="1" hangingPunct="1">
              <a:spcBef>
                <a:spcPct val="0"/>
              </a:spcBef>
              <a:spcAft>
                <a:spcPts val="200"/>
              </a:spcAft>
              <a:buClr>
                <a:srgbClr val="96001D"/>
              </a:buClr>
              <a:buFont typeface="Comic Sans MS" pitchFamily="66" charset="0"/>
              <a:buAutoNum type="arabicPeriod"/>
            </a:pPr>
            <a:r>
              <a:rPr lang="en-US" altLang="en-US" sz="3200" dirty="0" smtClean="0">
                <a:latin typeface="Tw Cen MT" panose="020B0602020104020603" pitchFamily="34" charset="0"/>
              </a:rPr>
              <a:t> Parent </a:t>
            </a:r>
            <a:r>
              <a:rPr lang="en-US" altLang="en-US" sz="3200" dirty="0">
                <a:latin typeface="Tw Cen MT" panose="020B0602020104020603" pitchFamily="34" charset="0"/>
              </a:rPr>
              <a:t>(and student if appropriate) </a:t>
            </a:r>
            <a:r>
              <a:rPr lang="en-US" altLang="en-US" sz="3200" dirty="0" smtClean="0">
                <a:latin typeface="Tw Cen MT" panose="020B0602020104020603" pitchFamily="34" charset="0"/>
              </a:rPr>
              <a:t> </a:t>
            </a:r>
          </a:p>
          <a:p>
            <a:pPr marL="0" lvl="1" indent="0" eaLnBrk="1" hangingPunct="1">
              <a:spcBef>
                <a:spcPct val="0"/>
              </a:spcBef>
              <a:spcAft>
                <a:spcPts val="200"/>
              </a:spcAft>
              <a:buClr>
                <a:srgbClr val="96001D"/>
              </a:buClr>
              <a:buNone/>
            </a:pPr>
            <a:r>
              <a:rPr lang="en-US" altLang="en-US" sz="3200" dirty="0">
                <a:latin typeface="Tw Cen MT" panose="020B0602020104020603" pitchFamily="34" charset="0"/>
              </a:rPr>
              <a:t> </a:t>
            </a:r>
            <a:r>
              <a:rPr lang="en-US" altLang="en-US" sz="3200" dirty="0" smtClean="0">
                <a:latin typeface="Tw Cen MT" panose="020B0602020104020603" pitchFamily="34" charset="0"/>
              </a:rPr>
              <a:t>   participation in </a:t>
            </a:r>
            <a:r>
              <a:rPr lang="en-US" altLang="en-US" sz="3200" dirty="0">
                <a:latin typeface="Tw Cen MT" panose="020B0602020104020603" pitchFamily="34" charset="0"/>
              </a:rPr>
              <a:t>the decision-making process</a:t>
            </a:r>
          </a:p>
          <a:p>
            <a:pPr marL="0" lvl="1" indent="0">
              <a:spcBef>
                <a:spcPct val="0"/>
              </a:spcBef>
              <a:spcAft>
                <a:spcPts val="200"/>
              </a:spcAft>
              <a:buClr>
                <a:srgbClr val="96001D"/>
              </a:buClr>
              <a:buNone/>
            </a:pPr>
            <a:r>
              <a:rPr lang="en-US" altLang="en-US" sz="3200" dirty="0" smtClean="0">
                <a:solidFill>
                  <a:schemeClr val="accent3"/>
                </a:solidFill>
                <a:latin typeface="Tw Cen MT" panose="020B0602020104020603" pitchFamily="34" charset="0"/>
              </a:rPr>
              <a:t>6</a:t>
            </a:r>
            <a:r>
              <a:rPr lang="en-US" altLang="en-US" sz="3200" dirty="0" smtClean="0">
                <a:latin typeface="Tw Cen MT" panose="020B0602020104020603" pitchFamily="34" charset="0"/>
              </a:rPr>
              <a:t>. Procedural Safeguards</a:t>
            </a:r>
            <a:endParaRPr lang="en-US" altLang="en-US" sz="3200" dirty="0">
              <a:latin typeface="Tw Cen MT" panose="020B0602020104020603" pitchFamily="34" charset="0"/>
            </a:endParaRPr>
          </a:p>
        </p:txBody>
      </p:sp>
      <p:pic>
        <p:nvPicPr>
          <p:cNvPr id="2" name="Picture 1"/>
          <p:cNvPicPr>
            <a:picLocks noChangeAspect="1"/>
          </p:cNvPicPr>
          <p:nvPr/>
        </p:nvPicPr>
        <p:blipFill>
          <a:blip r:embed="rId4" cstate="print"/>
          <a:stretch>
            <a:fillRect/>
          </a:stretch>
        </p:blipFill>
        <p:spPr>
          <a:xfrm rot="-1140000">
            <a:off x="8280188" y="1929515"/>
            <a:ext cx="603183" cy="649860"/>
          </a:xfrm>
          <a:prstGeom prst="rect">
            <a:avLst/>
          </a:prstGeom>
        </p:spPr>
      </p:pic>
      <p:pic>
        <p:nvPicPr>
          <p:cNvPr id="7" name="Picture 6"/>
          <p:cNvPicPr>
            <a:picLocks noChangeAspect="1"/>
          </p:cNvPicPr>
          <p:nvPr/>
        </p:nvPicPr>
        <p:blipFill>
          <a:blip r:embed="rId5" cstate="print"/>
          <a:stretch>
            <a:fillRect/>
          </a:stretch>
        </p:blipFill>
        <p:spPr>
          <a:xfrm rot="2160000">
            <a:off x="8055624" y="3160354"/>
            <a:ext cx="588610" cy="595369"/>
          </a:xfrm>
          <a:prstGeom prst="rect">
            <a:avLst/>
          </a:prstGeom>
        </p:spPr>
      </p:pic>
      <p:pic>
        <p:nvPicPr>
          <p:cNvPr id="5" name="Picture 4"/>
          <p:cNvPicPr>
            <a:picLocks noChangeAspect="1"/>
          </p:cNvPicPr>
          <p:nvPr/>
        </p:nvPicPr>
        <p:blipFill>
          <a:blip r:embed="rId6" cstate="print">
            <a:clrChange>
              <a:clrFrom>
                <a:srgbClr val="D7CBDF"/>
              </a:clrFrom>
              <a:clrTo>
                <a:srgbClr val="D7CBDF">
                  <a:alpha val="0"/>
                </a:srgbClr>
              </a:clrTo>
            </a:clrChange>
          </a:blip>
          <a:stretch>
            <a:fillRect/>
          </a:stretch>
        </p:blipFill>
        <p:spPr>
          <a:xfrm rot="1020000">
            <a:off x="8365502" y="2585941"/>
            <a:ext cx="538220" cy="552473"/>
          </a:xfrm>
          <a:prstGeom prst="rect">
            <a:avLst/>
          </a:prstGeom>
        </p:spPr>
      </p:pic>
      <p:pic>
        <p:nvPicPr>
          <p:cNvPr id="9" name="Picture 8"/>
          <p:cNvPicPr>
            <a:picLocks noChangeAspect="1"/>
          </p:cNvPicPr>
          <p:nvPr/>
        </p:nvPicPr>
        <p:blipFill>
          <a:blip r:embed="rId7" cstate="print">
            <a:clrChange>
              <a:clrFrom>
                <a:srgbClr val="FFFFFF"/>
              </a:clrFrom>
              <a:clrTo>
                <a:srgbClr val="FFFFFF">
                  <a:alpha val="0"/>
                </a:srgbClr>
              </a:clrTo>
            </a:clrChange>
          </a:blip>
          <a:stretch>
            <a:fillRect/>
          </a:stretch>
        </p:blipFill>
        <p:spPr>
          <a:xfrm rot="2453940">
            <a:off x="8209259" y="3784478"/>
            <a:ext cx="599187" cy="574620"/>
          </a:xfrm>
          <a:prstGeom prst="rect">
            <a:avLst/>
          </a:prstGeom>
        </p:spPr>
      </p:pic>
      <p:pic>
        <p:nvPicPr>
          <p:cNvPr id="10" name="Picture 9"/>
          <p:cNvPicPr>
            <a:picLocks noChangeAspect="1"/>
          </p:cNvPicPr>
          <p:nvPr/>
        </p:nvPicPr>
        <p:blipFill>
          <a:blip r:embed="rId8" cstate="print">
            <a:clrChange>
              <a:clrFrom>
                <a:srgbClr val="FFFFFF"/>
              </a:clrFrom>
              <a:clrTo>
                <a:srgbClr val="FFFFFF">
                  <a:alpha val="0"/>
                </a:srgbClr>
              </a:clrTo>
            </a:clrChange>
          </a:blip>
          <a:stretch>
            <a:fillRect/>
          </a:stretch>
        </p:blipFill>
        <p:spPr>
          <a:xfrm rot="838924" flipH="1">
            <a:off x="8249486" y="5078020"/>
            <a:ext cx="563473" cy="618981"/>
          </a:xfrm>
          <a:prstGeom prst="rect">
            <a:avLst/>
          </a:prstGeom>
        </p:spPr>
      </p:pic>
      <p:pic>
        <p:nvPicPr>
          <p:cNvPr id="11" name="Picture 10"/>
          <p:cNvPicPr>
            <a:picLocks noChangeAspect="1"/>
          </p:cNvPicPr>
          <p:nvPr/>
        </p:nvPicPr>
        <p:blipFill>
          <a:blip r:embed="rId9" cstate="print">
            <a:clrChange>
              <a:clrFrom>
                <a:srgbClr val="FEFEFE"/>
              </a:clrFrom>
              <a:clrTo>
                <a:srgbClr val="FEFEFE">
                  <a:alpha val="0"/>
                </a:srgbClr>
              </a:clrTo>
            </a:clrChange>
          </a:blip>
          <a:stretch>
            <a:fillRect/>
          </a:stretch>
        </p:blipFill>
        <p:spPr>
          <a:xfrm rot="-2340000">
            <a:off x="8210351" y="4459194"/>
            <a:ext cx="641745" cy="610624"/>
          </a:xfrm>
          <a:prstGeom prst="rect">
            <a:avLst/>
          </a:prstGeom>
        </p:spPr>
      </p:pic>
    </p:spTree>
    <p:extLst>
      <p:ext uri="{BB962C8B-B14F-4D97-AF65-F5344CB8AC3E}">
        <p14:creationId xmlns:p14="http://schemas.microsoft.com/office/powerpoint/2010/main" val="11254888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 y="609600"/>
            <a:ext cx="9144000" cy="1092200"/>
          </a:xfrm>
        </p:spPr>
        <p:txBody>
          <a:bodyPr/>
          <a:lstStyle/>
          <a:p>
            <a:r>
              <a:rPr lang="en-US" sz="4400" dirty="0" smtClean="0">
                <a:solidFill>
                  <a:srgbClr val="002060"/>
                </a:solidFill>
              </a:rPr>
              <a:t>Free Appropriate Public Education</a:t>
            </a:r>
            <a:endParaRPr lang="en-US" sz="4400" dirty="0">
              <a:solidFill>
                <a:srgbClr val="002060"/>
              </a:solidFill>
            </a:endParaRPr>
          </a:p>
        </p:txBody>
      </p:sp>
      <p:sp>
        <p:nvSpPr>
          <p:cNvPr id="3" name="Content Placeholder 2"/>
          <p:cNvSpPr>
            <a:spLocks noGrp="1"/>
          </p:cNvSpPr>
          <p:nvPr>
            <p:ph idx="4294967295"/>
          </p:nvPr>
        </p:nvSpPr>
        <p:spPr>
          <a:xfrm>
            <a:off x="1617100" y="1701800"/>
            <a:ext cx="7069699" cy="4394200"/>
          </a:xfrm>
        </p:spPr>
        <p:txBody>
          <a:bodyPr>
            <a:normAutofit fontScale="92500"/>
          </a:bodyPr>
          <a:lstStyle/>
          <a:p>
            <a:pPr marL="0" indent="0">
              <a:buNone/>
            </a:pPr>
            <a:r>
              <a:rPr lang="en-US" sz="2400" i="1" dirty="0">
                <a:solidFill>
                  <a:schemeClr val="accent4"/>
                </a:solidFill>
              </a:rPr>
              <a:t>A free appropriate public education (FAPE) is defined to include </a:t>
            </a:r>
            <a:r>
              <a:rPr lang="en-US" sz="2400" i="1" u="sng" dirty="0">
                <a:solidFill>
                  <a:schemeClr val="accent4"/>
                </a:solidFill>
              </a:rPr>
              <a:t>regular</a:t>
            </a:r>
            <a:r>
              <a:rPr lang="en-US" sz="2400" i="1" dirty="0">
                <a:solidFill>
                  <a:schemeClr val="accent4"/>
                </a:solidFill>
              </a:rPr>
              <a:t> and </a:t>
            </a:r>
            <a:r>
              <a:rPr lang="en-US" sz="2400" i="1" u="sng" dirty="0">
                <a:solidFill>
                  <a:schemeClr val="accent4"/>
                </a:solidFill>
              </a:rPr>
              <a:t>special education </a:t>
            </a:r>
            <a:r>
              <a:rPr lang="en-US" sz="2400" i="1" dirty="0">
                <a:solidFill>
                  <a:schemeClr val="accent4"/>
                </a:solidFill>
              </a:rPr>
              <a:t>and </a:t>
            </a:r>
            <a:r>
              <a:rPr lang="en-US" sz="2400" i="1" u="sng" dirty="0">
                <a:solidFill>
                  <a:schemeClr val="accent4"/>
                </a:solidFill>
              </a:rPr>
              <a:t>related</a:t>
            </a:r>
            <a:r>
              <a:rPr lang="en-US" sz="2400" i="1" dirty="0">
                <a:solidFill>
                  <a:schemeClr val="accent4"/>
                </a:solidFill>
              </a:rPr>
              <a:t> services which: </a:t>
            </a:r>
            <a:endParaRPr lang="en-US" sz="2400" i="1" dirty="0" smtClean="0">
              <a:solidFill>
                <a:schemeClr val="accent4"/>
              </a:solidFill>
            </a:endParaRPr>
          </a:p>
          <a:p>
            <a:pPr>
              <a:buFont typeface="Wingdings" panose="05000000000000000000" pitchFamily="2" charset="2"/>
              <a:buChar char="§"/>
            </a:pPr>
            <a:r>
              <a:rPr lang="en-US" sz="2400" dirty="0" smtClean="0"/>
              <a:t>are </a:t>
            </a:r>
            <a:r>
              <a:rPr lang="en-US" sz="2400" dirty="0"/>
              <a:t>provided at public expense, under public supervision and direction, and without charge to the parent; </a:t>
            </a:r>
            <a:endParaRPr lang="en-US" sz="2400" dirty="0" smtClean="0"/>
          </a:p>
          <a:p>
            <a:pPr>
              <a:buFont typeface="Wingdings" panose="05000000000000000000" pitchFamily="2" charset="2"/>
              <a:buChar char="§"/>
            </a:pPr>
            <a:r>
              <a:rPr lang="en-US" sz="2400" dirty="0" smtClean="0"/>
              <a:t>meet </a:t>
            </a:r>
            <a:r>
              <a:rPr lang="en-US" sz="2400" dirty="0"/>
              <a:t>the educational standards of the State Education Agency pertaining to the education of students with disabilities; </a:t>
            </a:r>
            <a:endParaRPr lang="en-US" sz="2400" dirty="0" smtClean="0"/>
          </a:p>
          <a:p>
            <a:pPr>
              <a:buFont typeface="Wingdings" panose="05000000000000000000" pitchFamily="2" charset="2"/>
              <a:buChar char="§"/>
            </a:pPr>
            <a:r>
              <a:rPr lang="en-US" sz="2400" dirty="0" smtClean="0"/>
              <a:t>includes </a:t>
            </a:r>
            <a:r>
              <a:rPr lang="en-US" sz="2400" dirty="0"/>
              <a:t>preschool, elementary school, and secondary school education; and, </a:t>
            </a:r>
            <a:endParaRPr lang="en-US" sz="2400" dirty="0" smtClean="0"/>
          </a:p>
          <a:p>
            <a:pPr>
              <a:buFont typeface="Wingdings" panose="05000000000000000000" pitchFamily="2" charset="2"/>
              <a:buChar char="§"/>
            </a:pPr>
            <a:r>
              <a:rPr lang="en-US" sz="2400" dirty="0" smtClean="0"/>
              <a:t>are </a:t>
            </a:r>
            <a:r>
              <a:rPr lang="en-US" sz="2400" dirty="0"/>
              <a:t>provided in conformity with the individualized education program (IEP).</a:t>
            </a:r>
          </a:p>
        </p:txBody>
      </p:sp>
      <p:sp>
        <p:nvSpPr>
          <p:cNvPr id="7" name="TextBox 6"/>
          <p:cNvSpPr txBox="1"/>
          <p:nvPr/>
        </p:nvSpPr>
        <p:spPr>
          <a:xfrm>
            <a:off x="3066046"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pic>
        <p:nvPicPr>
          <p:cNvPr id="4" name="Picture 3"/>
          <p:cNvPicPr>
            <a:picLocks noChangeAspect="1"/>
          </p:cNvPicPr>
          <p:nvPr/>
        </p:nvPicPr>
        <p:blipFill>
          <a:blip r:embed="rId3" cstate="print"/>
          <a:stretch>
            <a:fillRect/>
          </a:stretch>
        </p:blipFill>
        <p:spPr>
          <a:xfrm>
            <a:off x="-26928" y="2273477"/>
            <a:ext cx="1579001" cy="3822523"/>
          </a:xfrm>
          <a:prstGeom prst="rect">
            <a:avLst/>
          </a:prstGeom>
        </p:spPr>
      </p:pic>
      <p:sp>
        <p:nvSpPr>
          <p:cNvPr id="5" name="Cloud Callout 4"/>
          <p:cNvSpPr/>
          <p:nvPr/>
        </p:nvSpPr>
        <p:spPr>
          <a:xfrm>
            <a:off x="152400" y="1453973"/>
            <a:ext cx="1295400" cy="902054"/>
          </a:xfrm>
          <a:prstGeom prst="cloudCallout">
            <a:avLst>
              <a:gd name="adj1" fmla="val 37700"/>
              <a:gd name="adj2" fmla="val 64411"/>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latin typeface="Tw Cen MT" panose="020B0602020104020603" pitchFamily="34" charset="0"/>
              </a:rPr>
              <a:t>FAPE</a:t>
            </a:r>
            <a:endParaRPr lang="en-US" sz="2400" dirty="0">
              <a:latin typeface="Tw Cen MT" panose="020B0602020104020603" pitchFamily="34" charset="0"/>
            </a:endParaRPr>
          </a:p>
        </p:txBody>
      </p:sp>
    </p:spTree>
    <p:extLst>
      <p:ext uri="{BB962C8B-B14F-4D97-AF65-F5344CB8AC3E}">
        <p14:creationId xmlns:p14="http://schemas.microsoft.com/office/powerpoint/2010/main" val="84820590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609600" y="2195052"/>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sz="3200">
                <a:solidFill>
                  <a:schemeClr val="tx1"/>
                </a:solidFill>
                <a:latin typeface="Comic Sans MS" pitchFamily="66" charset="0"/>
                <a:ea typeface="MS PGothic" pitchFamily="34" charset="-128"/>
              </a:defRPr>
            </a:lvl1pPr>
            <a:lvl2pPr marL="342900" indent="-228600">
              <a:spcBef>
                <a:spcPct val="20000"/>
              </a:spcBef>
              <a:buFont typeface="Arial" pitchFamily="34" charset="0"/>
              <a:buChar char="–"/>
              <a:defRPr sz="2800">
                <a:solidFill>
                  <a:schemeClr val="tx1"/>
                </a:solidFill>
                <a:latin typeface="Comic Sans MS" pitchFamily="66" charset="0"/>
                <a:ea typeface="MS PGothic" pitchFamily="34" charset="-128"/>
              </a:defRPr>
            </a:lvl2pPr>
            <a:lvl3pPr marL="1143000" indent="-228600">
              <a:spcBef>
                <a:spcPct val="20000"/>
              </a:spcBef>
              <a:buFont typeface="Arial" pitchFamily="34" charset="0"/>
              <a:buChar char="•"/>
              <a:defRPr sz="2400">
                <a:solidFill>
                  <a:schemeClr val="tx1"/>
                </a:solidFill>
                <a:latin typeface="Comic Sans MS" pitchFamily="66" charset="0"/>
                <a:ea typeface="MS PGothic" pitchFamily="34" charset="-128"/>
              </a:defRPr>
            </a:lvl3pPr>
            <a:lvl4pPr marL="1600200" indent="-228600">
              <a:spcBef>
                <a:spcPct val="20000"/>
              </a:spcBef>
              <a:buFont typeface="Arial" pitchFamily="34" charset="0"/>
              <a:buChar char="–"/>
              <a:defRPr sz="2000">
                <a:solidFill>
                  <a:schemeClr val="tx1"/>
                </a:solidFill>
                <a:latin typeface="Comic Sans MS" pitchFamily="66" charset="0"/>
                <a:ea typeface="MS PGothic" pitchFamily="34" charset="-128"/>
              </a:defRPr>
            </a:lvl4pPr>
            <a:lvl5pPr marL="2057400" indent="-228600">
              <a:spcBef>
                <a:spcPct val="20000"/>
              </a:spcBef>
              <a:buFont typeface="Arial" pitchFamily="34" charset="0"/>
              <a:buChar char="»"/>
              <a:defRPr sz="2000">
                <a:solidFill>
                  <a:schemeClr val="tx1"/>
                </a:solidFill>
                <a:latin typeface="Comic Sans MS" pitchFamily="66"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9pPr>
          </a:lstStyle>
          <a:p>
            <a:pPr lvl="1" eaLnBrk="1" hangingPunct="1">
              <a:spcBef>
                <a:spcPct val="0"/>
              </a:spcBef>
              <a:spcAft>
                <a:spcPct val="50000"/>
              </a:spcAft>
              <a:buClr>
                <a:srgbClr val="96001D"/>
              </a:buClr>
              <a:buFont typeface="Comic Sans MS" pitchFamily="66" charset="0"/>
              <a:buChar char="•"/>
            </a:pPr>
            <a:r>
              <a:rPr lang="en-US" altLang="en-US" sz="2400" dirty="0" smtClean="0">
                <a:latin typeface="Tw Cen MT" panose="020B0602020104020603" pitchFamily="34" charset="0"/>
              </a:rPr>
              <a:t>Applies to </a:t>
            </a:r>
            <a:r>
              <a:rPr lang="en-US" altLang="en-US" sz="2400" b="1" dirty="0" smtClean="0">
                <a:solidFill>
                  <a:schemeClr val="accent3"/>
                </a:solidFill>
                <a:latin typeface="Tw Cen MT" panose="020B0602020104020603" pitchFamily="34" charset="0"/>
              </a:rPr>
              <a:t>ALL</a:t>
            </a:r>
            <a:r>
              <a:rPr lang="en-US" altLang="en-US" sz="2400" dirty="0" smtClean="0">
                <a:latin typeface="Tw Cen MT" panose="020B0602020104020603" pitchFamily="34" charset="0"/>
              </a:rPr>
              <a:t> </a:t>
            </a:r>
            <a:r>
              <a:rPr lang="en-US" altLang="en-US" sz="2400" dirty="0">
                <a:latin typeface="Tw Cen MT" panose="020B0602020104020603" pitchFamily="34" charset="0"/>
              </a:rPr>
              <a:t>students. </a:t>
            </a:r>
          </a:p>
          <a:p>
            <a:pPr lvl="1" eaLnBrk="1" hangingPunct="1">
              <a:spcBef>
                <a:spcPct val="0"/>
              </a:spcBef>
              <a:spcAft>
                <a:spcPct val="50000"/>
              </a:spcAft>
              <a:buClr>
                <a:srgbClr val="96001D"/>
              </a:buClr>
              <a:buFont typeface="Comic Sans MS" pitchFamily="66" charset="0"/>
              <a:buChar char="•"/>
            </a:pPr>
            <a:r>
              <a:rPr lang="en-US" altLang="en-US" sz="2400" dirty="0">
                <a:latin typeface="Tw Cen MT" panose="020B0602020104020603" pitchFamily="34" charset="0"/>
              </a:rPr>
              <a:t>Right to inspect and review </a:t>
            </a:r>
            <a:r>
              <a:rPr lang="en-US" altLang="ja-JP" sz="2400" i="1" dirty="0" smtClean="0">
                <a:latin typeface="Tw Cen MT" panose="020B0602020104020603" pitchFamily="34" charset="0"/>
              </a:rPr>
              <a:t>any </a:t>
            </a:r>
            <a:r>
              <a:rPr lang="en-US" altLang="ja-JP" sz="2400" i="1" dirty="0">
                <a:latin typeface="Tw Cen MT" panose="020B0602020104020603" pitchFamily="34" charset="0"/>
              </a:rPr>
              <a:t>and </a:t>
            </a:r>
            <a:r>
              <a:rPr lang="en-US" altLang="ja-JP" sz="2400" i="1" dirty="0" smtClean="0">
                <a:latin typeface="Tw Cen MT" panose="020B0602020104020603" pitchFamily="34" charset="0"/>
              </a:rPr>
              <a:t>all </a:t>
            </a:r>
            <a:r>
              <a:rPr lang="en-US" altLang="ja-JP" sz="2400" dirty="0" smtClean="0">
                <a:latin typeface="Tw Cen MT" panose="020B0602020104020603" pitchFamily="34" charset="0"/>
              </a:rPr>
              <a:t>records </a:t>
            </a:r>
            <a:r>
              <a:rPr lang="en-US" altLang="ja-JP" sz="2400" dirty="0">
                <a:latin typeface="Tw Cen MT" panose="020B0602020104020603" pitchFamily="34" charset="0"/>
              </a:rPr>
              <a:t>the district </a:t>
            </a:r>
            <a:r>
              <a:rPr lang="en-US" altLang="ja-JP" sz="2400" dirty="0" smtClean="0">
                <a:latin typeface="Tw Cen MT" panose="020B0602020104020603" pitchFamily="34" charset="0"/>
              </a:rPr>
              <a:t>keeps   </a:t>
            </a:r>
            <a:endParaRPr lang="en-US" altLang="ja-JP" sz="2400" dirty="0">
              <a:latin typeface="Tw Cen MT" panose="020B0602020104020603" pitchFamily="34" charset="0"/>
            </a:endParaRPr>
          </a:p>
          <a:p>
            <a:pPr lvl="1" eaLnBrk="1" hangingPunct="1">
              <a:spcBef>
                <a:spcPct val="0"/>
              </a:spcBef>
              <a:spcAft>
                <a:spcPct val="50000"/>
              </a:spcAft>
              <a:buClr>
                <a:srgbClr val="96001D"/>
              </a:buClr>
              <a:buFont typeface="Comic Sans MS" pitchFamily="66" charset="0"/>
              <a:buChar char="•"/>
            </a:pPr>
            <a:r>
              <a:rPr lang="en-US" altLang="en-US" sz="2400" dirty="0">
                <a:latin typeface="Tw Cen MT" panose="020B0602020104020603" pitchFamily="34" charset="0"/>
              </a:rPr>
              <a:t>Right to request correction of records</a:t>
            </a:r>
          </a:p>
          <a:p>
            <a:pPr lvl="1" eaLnBrk="1" hangingPunct="1">
              <a:spcBef>
                <a:spcPct val="0"/>
              </a:spcBef>
              <a:spcAft>
                <a:spcPct val="50000"/>
              </a:spcAft>
              <a:buClr>
                <a:srgbClr val="96001D"/>
              </a:buClr>
              <a:buFont typeface="Comic Sans MS" pitchFamily="66" charset="0"/>
              <a:buChar char="•"/>
            </a:pPr>
            <a:r>
              <a:rPr lang="en-US" altLang="en-US" sz="2400" dirty="0">
                <a:latin typeface="Tw Cen MT" panose="020B0602020104020603" pitchFamily="34" charset="0"/>
              </a:rPr>
              <a:t>Right to consent to disclosure of personally identifiable information contained in education records</a:t>
            </a:r>
          </a:p>
        </p:txBody>
      </p:sp>
      <p:pic>
        <p:nvPicPr>
          <p:cNvPr id="13314" name="Picture 2" descr="http://www.schoolfront.com/Data/Sites/10/images/ferpa-and-student-records-security00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34200" y="1524000"/>
            <a:ext cx="1600200" cy="1342104"/>
          </a:xfrm>
          <a:prstGeom prst="rect">
            <a:avLst/>
          </a:prstGeom>
          <a:noFill/>
          <a:extLst>
            <a:ext uri="{909E8E84-426E-40DD-AFC4-6F175D3DCCD1}">
              <a14:hiddenFill xmlns:a14="http://schemas.microsoft.com/office/drawing/2010/main">
                <a:solidFill>
                  <a:srgbClr val="FFFFFF"/>
                </a:solidFill>
              </a14:hiddenFill>
            </a:ext>
          </a:extLst>
        </p:spPr>
      </p:pic>
      <p:sp>
        <p:nvSpPr>
          <p:cNvPr id="228358" name="Rectangle 6"/>
          <p:cNvSpPr>
            <a:spLocks noGrp="1"/>
          </p:cNvSpPr>
          <p:nvPr>
            <p:ph type="title"/>
          </p:nvPr>
        </p:nvSpPr>
        <p:spPr>
          <a:xfrm>
            <a:off x="457200" y="762000"/>
            <a:ext cx="8229600" cy="1096962"/>
          </a:xfrm>
          <a:effectLst/>
        </p:spPr>
        <p:txBody>
          <a:bodyPr>
            <a:noAutofit/>
          </a:bodyPr>
          <a:lstStyle/>
          <a:p>
            <a:pPr lvl="1">
              <a:defRPr/>
            </a:pPr>
            <a:r>
              <a:rPr lang="en-US" sz="4400" dirty="0">
                <a:ea typeface="ＭＳ Ｐゴシック" pitchFamily="-107" charset="-128"/>
                <a:cs typeface="Arial" panose="020B0604020202020204" pitchFamily="34" charset="0"/>
              </a:rPr>
              <a:t>Family Educational Rights &amp; Privacy Act </a:t>
            </a:r>
            <a:r>
              <a:rPr lang="en-US" sz="4400" dirty="0" smtClean="0">
                <a:ea typeface="ＭＳ Ｐゴシック" pitchFamily="-107" charset="-128"/>
                <a:cs typeface="Arial" panose="020B0604020202020204" pitchFamily="34" charset="0"/>
              </a:rPr>
              <a:t>of 1974 (FERPA)</a:t>
            </a:r>
            <a:endParaRPr lang="en-US" sz="4400" dirty="0" smtClean="0">
              <a:solidFill>
                <a:srgbClr val="002060"/>
              </a:solidFill>
              <a:ea typeface="ＭＳ Ｐゴシック" pitchFamily="-107" charset="-128"/>
              <a:cs typeface="Arial" panose="020B0604020202020204" pitchFamily="34" charset="0"/>
            </a:endParaRPr>
          </a:p>
        </p:txBody>
      </p:sp>
    </p:spTree>
    <p:extLst>
      <p:ext uri="{BB962C8B-B14F-4D97-AF65-F5344CB8AC3E}">
        <p14:creationId xmlns:p14="http://schemas.microsoft.com/office/powerpoint/2010/main" val="347965473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6477000" y="2849562"/>
            <a:ext cx="2368593" cy="2698877"/>
          </a:xfrm>
          <a:prstGeom prst="rect">
            <a:avLst/>
          </a:prstGeom>
        </p:spPr>
      </p:pic>
      <p:sp>
        <p:nvSpPr>
          <p:cNvPr id="244741" name="Rectangle 5"/>
          <p:cNvSpPr>
            <a:spLocks noGrp="1"/>
          </p:cNvSpPr>
          <p:nvPr>
            <p:ph type="title"/>
          </p:nvPr>
        </p:nvSpPr>
        <p:spPr>
          <a:effectLst/>
        </p:spPr>
        <p:txBody>
          <a:bodyPr>
            <a:normAutofit/>
          </a:bodyPr>
          <a:lstStyle/>
          <a:p>
            <a:pPr lvl="1">
              <a:lnSpc>
                <a:spcPct val="90000"/>
              </a:lnSpc>
              <a:spcAft>
                <a:spcPct val="70000"/>
              </a:spcAft>
            </a:pPr>
            <a:r>
              <a:rPr lang="en-US" altLang="en-US" sz="4400" dirty="0">
                <a:solidFill>
                  <a:srgbClr val="002060"/>
                </a:solidFill>
              </a:rPr>
              <a:t>No Child Left </a:t>
            </a:r>
            <a:r>
              <a:rPr lang="en-US" altLang="en-US" sz="4400" dirty="0" smtClean="0">
                <a:solidFill>
                  <a:srgbClr val="002060"/>
                </a:solidFill>
              </a:rPr>
              <a:t>Behind (NCLB) 2002 </a:t>
            </a:r>
            <a:endParaRPr lang="en-US" altLang="en-US" sz="4400" dirty="0">
              <a:solidFill>
                <a:srgbClr val="002060"/>
              </a:solidFill>
            </a:endParaRPr>
          </a:p>
        </p:txBody>
      </p:sp>
      <p:sp>
        <p:nvSpPr>
          <p:cNvPr id="10244" name="Text Box 4"/>
          <p:cNvSpPr txBox="1">
            <a:spLocks noChangeArrowheads="1"/>
          </p:cNvSpPr>
          <p:nvPr/>
        </p:nvSpPr>
        <p:spPr bwMode="auto">
          <a:xfrm>
            <a:off x="1219200" y="1752600"/>
            <a:ext cx="6705600" cy="384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sz="3200">
                <a:solidFill>
                  <a:schemeClr val="tx1"/>
                </a:solidFill>
                <a:latin typeface="Comic Sans MS" pitchFamily="66" charset="0"/>
                <a:ea typeface="MS PGothic" pitchFamily="34" charset="-128"/>
              </a:defRPr>
            </a:lvl1pPr>
            <a:lvl2pPr marL="342900" indent="-228600">
              <a:spcBef>
                <a:spcPct val="20000"/>
              </a:spcBef>
              <a:buFont typeface="Arial" pitchFamily="34" charset="0"/>
              <a:buChar char="–"/>
              <a:defRPr sz="2800">
                <a:solidFill>
                  <a:schemeClr val="tx1"/>
                </a:solidFill>
                <a:latin typeface="Comic Sans MS" pitchFamily="66" charset="0"/>
                <a:ea typeface="MS PGothic" pitchFamily="34" charset="-128"/>
              </a:defRPr>
            </a:lvl2pPr>
            <a:lvl3pPr marL="1143000" indent="-228600">
              <a:spcBef>
                <a:spcPct val="20000"/>
              </a:spcBef>
              <a:buFont typeface="Arial" pitchFamily="34" charset="0"/>
              <a:buChar char="•"/>
              <a:defRPr sz="2400">
                <a:solidFill>
                  <a:schemeClr val="tx1"/>
                </a:solidFill>
                <a:latin typeface="Comic Sans MS" pitchFamily="66" charset="0"/>
                <a:ea typeface="MS PGothic" pitchFamily="34" charset="-128"/>
              </a:defRPr>
            </a:lvl3pPr>
            <a:lvl4pPr marL="1600200" indent="-228600">
              <a:spcBef>
                <a:spcPct val="20000"/>
              </a:spcBef>
              <a:buFont typeface="Arial" pitchFamily="34" charset="0"/>
              <a:buChar char="–"/>
              <a:defRPr sz="2000">
                <a:solidFill>
                  <a:schemeClr val="tx1"/>
                </a:solidFill>
                <a:latin typeface="Comic Sans MS" pitchFamily="66" charset="0"/>
                <a:ea typeface="MS PGothic" pitchFamily="34" charset="-128"/>
              </a:defRPr>
            </a:lvl4pPr>
            <a:lvl5pPr marL="2057400" indent="-228600">
              <a:spcBef>
                <a:spcPct val="20000"/>
              </a:spcBef>
              <a:buFont typeface="Arial" pitchFamily="34" charset="0"/>
              <a:buChar char="»"/>
              <a:defRPr sz="2000">
                <a:solidFill>
                  <a:schemeClr val="tx1"/>
                </a:solidFill>
                <a:latin typeface="Comic Sans MS" pitchFamily="66"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9pPr>
          </a:lstStyle>
          <a:p>
            <a:pPr marL="0" lvl="1" indent="0" algn="ctr">
              <a:spcBef>
                <a:spcPct val="0"/>
              </a:spcBef>
              <a:spcAft>
                <a:spcPts val="0"/>
              </a:spcAft>
              <a:buClr>
                <a:srgbClr val="96001D"/>
              </a:buClr>
              <a:buNone/>
            </a:pPr>
            <a:r>
              <a:rPr lang="en-US" altLang="en-US" sz="4000" dirty="0" smtClean="0">
                <a:solidFill>
                  <a:schemeClr val="accent2"/>
                </a:solidFill>
                <a:latin typeface="Tw Cen MT" panose="020B0602020104020603" pitchFamily="34" charset="0"/>
              </a:rPr>
              <a:t>Federal Education Law</a:t>
            </a:r>
          </a:p>
          <a:p>
            <a:pPr>
              <a:spcBef>
                <a:spcPct val="0"/>
              </a:spcBef>
              <a:spcAft>
                <a:spcPts val="0"/>
              </a:spcAft>
              <a:buClr>
                <a:srgbClr val="96001D"/>
              </a:buClr>
            </a:pPr>
            <a:r>
              <a:rPr lang="en-US" altLang="en-US" dirty="0" smtClean="0">
                <a:solidFill>
                  <a:srgbClr val="CC0000"/>
                </a:solidFill>
                <a:latin typeface="Tw Cen MT" panose="020B0602020104020603" pitchFamily="34" charset="0"/>
              </a:rPr>
              <a:t>ALL </a:t>
            </a:r>
            <a:r>
              <a:rPr lang="en-US" altLang="en-US" dirty="0">
                <a:solidFill>
                  <a:srgbClr val="CC0000"/>
                </a:solidFill>
                <a:latin typeface="Tw Cen MT" panose="020B0602020104020603" pitchFamily="34" charset="0"/>
              </a:rPr>
              <a:t>students</a:t>
            </a:r>
            <a:r>
              <a:rPr lang="en-US" altLang="en-US" dirty="0">
                <a:latin typeface="Tw Cen MT" panose="020B0602020104020603" pitchFamily="34" charset="0"/>
              </a:rPr>
              <a:t> with a focus on </a:t>
            </a:r>
            <a:r>
              <a:rPr lang="en-US" altLang="ja-JP" i="1" dirty="0" smtClean="0">
                <a:latin typeface="Tw Cen MT" panose="020B0602020104020603" pitchFamily="34" charset="0"/>
              </a:rPr>
              <a:t>underserved</a:t>
            </a:r>
            <a:r>
              <a:rPr lang="en-US" altLang="ja-JP" dirty="0" smtClean="0">
                <a:latin typeface="Tw Cen MT" panose="020B0602020104020603" pitchFamily="34" charset="0"/>
              </a:rPr>
              <a:t> students</a:t>
            </a:r>
            <a:endParaRPr lang="en-US" altLang="ja-JP" dirty="0">
              <a:latin typeface="Tw Cen MT" panose="020B0602020104020603" pitchFamily="34" charset="0"/>
            </a:endParaRPr>
          </a:p>
          <a:p>
            <a:pPr>
              <a:spcBef>
                <a:spcPct val="0"/>
              </a:spcBef>
              <a:spcAft>
                <a:spcPts val="0"/>
              </a:spcAft>
              <a:buClr>
                <a:srgbClr val="96001D"/>
              </a:buClr>
            </a:pPr>
            <a:r>
              <a:rPr lang="en-US" altLang="en-US" dirty="0">
                <a:latin typeface="Tw Cen MT" panose="020B0602020104020603" pitchFamily="34" charset="0"/>
              </a:rPr>
              <a:t>School </a:t>
            </a:r>
            <a:r>
              <a:rPr lang="en-US" altLang="en-US" dirty="0" smtClean="0">
                <a:latin typeface="Tw Cen MT" panose="020B0602020104020603" pitchFamily="34" charset="0"/>
              </a:rPr>
              <a:t>accountability</a:t>
            </a:r>
          </a:p>
          <a:p>
            <a:pPr>
              <a:spcBef>
                <a:spcPct val="0"/>
              </a:spcBef>
              <a:spcAft>
                <a:spcPts val="0"/>
              </a:spcAft>
              <a:buClr>
                <a:srgbClr val="96001D"/>
              </a:buClr>
            </a:pPr>
            <a:r>
              <a:rPr lang="en-US" altLang="en-US" dirty="0" smtClean="0">
                <a:latin typeface="Tw Cen MT" panose="020B0602020104020603" pitchFamily="34" charset="0"/>
              </a:rPr>
              <a:t>Increase </a:t>
            </a:r>
            <a:r>
              <a:rPr lang="en-US" altLang="en-US" dirty="0">
                <a:latin typeface="Tw Cen MT" panose="020B0602020104020603" pitchFamily="34" charset="0"/>
              </a:rPr>
              <a:t>school </a:t>
            </a:r>
            <a:r>
              <a:rPr lang="en-US" altLang="en-US" dirty="0" smtClean="0">
                <a:latin typeface="Tw Cen MT" panose="020B0602020104020603" pitchFamily="34" charset="0"/>
              </a:rPr>
              <a:t>performance/outcomes</a:t>
            </a:r>
            <a:endParaRPr lang="en-US" altLang="en-US" dirty="0">
              <a:latin typeface="Tw Cen MT" panose="020B0602020104020603" pitchFamily="34" charset="0"/>
            </a:endParaRPr>
          </a:p>
          <a:p>
            <a:pPr>
              <a:spcBef>
                <a:spcPct val="0"/>
              </a:spcBef>
              <a:spcAft>
                <a:spcPts val="0"/>
              </a:spcAft>
              <a:buClr>
                <a:srgbClr val="96001D"/>
              </a:buClr>
            </a:pPr>
            <a:r>
              <a:rPr lang="en-US" altLang="en-US" dirty="0">
                <a:latin typeface="Tw Cen MT" panose="020B0602020104020603" pitchFamily="34" charset="0"/>
              </a:rPr>
              <a:t>Highly-qualified teachers and </a:t>
            </a:r>
            <a:r>
              <a:rPr lang="en-US" altLang="en-US" dirty="0" smtClean="0">
                <a:latin typeface="Tw Cen MT" panose="020B0602020104020603" pitchFamily="34" charset="0"/>
              </a:rPr>
              <a:t>paraprofessionals</a:t>
            </a:r>
            <a:endParaRPr lang="en-US" altLang="en-US" dirty="0">
              <a:latin typeface="Tw Cen MT" panose="020B0602020104020603" pitchFamily="34" charset="0"/>
            </a:endParaRPr>
          </a:p>
          <a:p>
            <a:pPr lvl="1" eaLnBrk="1" hangingPunct="1">
              <a:spcBef>
                <a:spcPct val="0"/>
              </a:spcBef>
              <a:spcAft>
                <a:spcPct val="35000"/>
              </a:spcAft>
              <a:buClr>
                <a:srgbClr val="96001D"/>
              </a:buClr>
              <a:buFont typeface="Comic Sans MS" pitchFamily="66" charset="0"/>
              <a:buChar char="•"/>
            </a:pPr>
            <a:endParaRPr lang="en-US" altLang="en-US" sz="2300" dirty="0">
              <a:latin typeface="Arial" pitchFamily="34" charset="0"/>
            </a:endParaRPr>
          </a:p>
        </p:txBody>
      </p:sp>
    </p:spTree>
    <p:extLst>
      <p:ext uri="{BB962C8B-B14F-4D97-AF65-F5344CB8AC3E}">
        <p14:creationId xmlns:p14="http://schemas.microsoft.com/office/powerpoint/2010/main" val="317070478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Special Education Laws</a:t>
            </a:r>
            <a:endParaRPr lang="en-US" dirty="0"/>
          </a:p>
        </p:txBody>
      </p:sp>
      <p:sp>
        <p:nvSpPr>
          <p:cNvPr id="5" name="Content Placeholder 4"/>
          <p:cNvSpPr txBox="1">
            <a:spLocks/>
          </p:cNvSpPr>
          <p:nvPr/>
        </p:nvSpPr>
        <p:spPr>
          <a:xfrm>
            <a:off x="4572000" y="1940944"/>
            <a:ext cx="4048124" cy="346594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2" fontAlgn="auto">
              <a:buClr>
                <a:srgbClr val="002060"/>
              </a:buClr>
            </a:pPr>
            <a:r>
              <a:rPr lang="en-US" sz="2800" dirty="0" smtClean="0">
                <a:solidFill>
                  <a:srgbClr val="002060"/>
                </a:solidFill>
                <a:latin typeface="Tw Cen MT" panose="020B0602020104020603" pitchFamily="34" charset="0"/>
              </a:rPr>
              <a:t>What federal statutes govern special education in local education agencies? </a:t>
            </a:r>
          </a:p>
          <a:p>
            <a:pPr lvl="2" fontAlgn="auto">
              <a:buClr>
                <a:srgbClr val="002060"/>
              </a:buClr>
            </a:pPr>
            <a:r>
              <a:rPr lang="en-US" sz="2800" dirty="0" smtClean="0">
                <a:solidFill>
                  <a:srgbClr val="002060"/>
                </a:solidFill>
                <a:latin typeface="Tw Cen MT" panose="020B0602020104020603" pitchFamily="34" charset="0"/>
              </a:rPr>
              <a:t>What is the purpose of each of these statutes?</a:t>
            </a:r>
          </a:p>
          <a:p>
            <a:pPr lvl="2" fontAlgn="auto">
              <a:buClr>
                <a:srgbClr val="002060"/>
              </a:buClr>
            </a:pPr>
            <a:r>
              <a:rPr lang="en-US" sz="2800" dirty="0" smtClean="0">
                <a:solidFill>
                  <a:srgbClr val="002060"/>
                </a:solidFill>
                <a:latin typeface="Tw Cen MT" panose="020B0602020104020603" pitchFamily="34" charset="0"/>
              </a:rPr>
              <a:t>Who and what do the statutes protect? </a:t>
            </a:r>
          </a:p>
        </p:txBody>
      </p:sp>
      <p:pic>
        <p:nvPicPr>
          <p:cNvPr id="7" name="Picture 6"/>
          <p:cNvPicPr>
            <a:picLocks noChangeAspect="1"/>
          </p:cNvPicPr>
          <p:nvPr/>
        </p:nvPicPr>
        <p:blipFill>
          <a:blip r:embed="rId3" cstate="print">
            <a:clrChange>
              <a:clrFrom>
                <a:srgbClr val="FFFFFF"/>
              </a:clrFrom>
              <a:clrTo>
                <a:srgbClr val="FFFFFF">
                  <a:alpha val="0"/>
                </a:srgbClr>
              </a:clrTo>
            </a:clrChange>
          </a:blip>
          <a:stretch>
            <a:fillRect/>
          </a:stretch>
        </p:blipFill>
        <p:spPr>
          <a:xfrm>
            <a:off x="1828800" y="1904661"/>
            <a:ext cx="2923537" cy="3478105"/>
          </a:xfrm>
          <a:prstGeom prst="rect">
            <a:avLst/>
          </a:prstGeom>
        </p:spPr>
      </p:pic>
      <p:pic>
        <p:nvPicPr>
          <p:cNvPr id="3" name="Picture 2"/>
          <p:cNvPicPr>
            <a:picLocks noChangeAspect="1"/>
          </p:cNvPicPr>
          <p:nvPr/>
        </p:nvPicPr>
        <p:blipFill>
          <a:blip r:embed="rId4" cstate="print"/>
          <a:stretch>
            <a:fillRect/>
          </a:stretch>
        </p:blipFill>
        <p:spPr>
          <a:xfrm>
            <a:off x="304800" y="1444145"/>
            <a:ext cx="1639966" cy="3962743"/>
          </a:xfrm>
          <a:prstGeom prst="rect">
            <a:avLst/>
          </a:prstGeom>
        </p:spPr>
      </p:pic>
    </p:spTree>
    <p:extLst>
      <p:ext uri="{BB962C8B-B14F-4D97-AF65-F5344CB8AC3E}">
        <p14:creationId xmlns:p14="http://schemas.microsoft.com/office/powerpoint/2010/main" val="41765915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559498"/>
            <a:ext cx="7772400" cy="1470025"/>
          </a:xfrm>
        </p:spPr>
        <p:txBody>
          <a:bodyPr/>
          <a:lstStyle/>
          <a:p>
            <a:r>
              <a:rPr lang="en-US" sz="4400" dirty="0" smtClean="0"/>
              <a:t>The Special Education Process</a:t>
            </a:r>
            <a:endParaRPr lang="en-US" sz="4400" dirty="0"/>
          </a:p>
        </p:txBody>
      </p:sp>
      <p:pic>
        <p:nvPicPr>
          <p:cNvPr id="2" name="Picture 1"/>
          <p:cNvPicPr>
            <a:picLocks noChangeAspect="1"/>
          </p:cNvPicPr>
          <p:nvPr/>
        </p:nvPicPr>
        <p:blipFill>
          <a:blip r:embed="rId3" cstate="print"/>
          <a:stretch>
            <a:fillRect/>
          </a:stretch>
        </p:blipFill>
        <p:spPr>
          <a:xfrm>
            <a:off x="2286000" y="2362200"/>
            <a:ext cx="4506783" cy="3390900"/>
          </a:xfrm>
          <a:prstGeom prst="rect">
            <a:avLst/>
          </a:prstGeom>
        </p:spPr>
      </p:pic>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9639476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685800"/>
            <a:ext cx="5333998" cy="749300"/>
          </a:xfrm>
        </p:spPr>
        <p:txBody>
          <a:bodyPr/>
          <a:lstStyle/>
          <a:p>
            <a:pPr algn="l"/>
            <a:r>
              <a:rPr lang="en-US" sz="4400" dirty="0" smtClean="0"/>
              <a:t/>
            </a:r>
            <a:br>
              <a:rPr lang="en-US" sz="4400" dirty="0" smtClean="0"/>
            </a:br>
            <a:r>
              <a:rPr lang="en-US" sz="4400" dirty="0" smtClean="0"/>
              <a:t>Activity:  Case Study</a:t>
            </a:r>
            <a:endParaRPr lang="en-US" sz="3200" dirty="0"/>
          </a:p>
        </p:txBody>
      </p:sp>
      <p:pic>
        <p:nvPicPr>
          <p:cNvPr id="4" name="Content Placeholder 3" descr="X:\IHD General Shared\DESE Projects\SPED Modules\Graphics\girls with book.png"/>
          <p:cNvPicPr>
            <a:picLocks noGrp="1"/>
          </p:cNvPicPr>
          <p:nvPr>
            <p:ph idx="1"/>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6781800" y="3657600"/>
            <a:ext cx="2182188" cy="2102946"/>
          </a:xfrm>
          <a:prstGeom prst="rect">
            <a:avLst/>
          </a:prstGeom>
          <a:noFill/>
          <a:ln>
            <a:noFill/>
          </a:ln>
        </p:spPr>
      </p:pic>
      <p:sp>
        <p:nvSpPr>
          <p:cNvPr id="5" name="Text Placeholder 4"/>
          <p:cNvSpPr>
            <a:spLocks noGrp="1"/>
          </p:cNvSpPr>
          <p:nvPr>
            <p:ph type="body" sz="half" idx="2"/>
          </p:nvPr>
        </p:nvSpPr>
        <p:spPr>
          <a:xfrm>
            <a:off x="457202" y="1435103"/>
            <a:ext cx="5867398" cy="4356098"/>
          </a:xfrm>
        </p:spPr>
        <p:txBody>
          <a:bodyPr/>
          <a:lstStyle/>
          <a:p>
            <a:pPr algn="ctr"/>
            <a:r>
              <a:rPr lang="en-US" sz="3600" dirty="0" smtClean="0"/>
              <a:t>Jennifer</a:t>
            </a:r>
          </a:p>
          <a:p>
            <a:pPr marL="571500" indent="-571500">
              <a:buFont typeface="Arial" panose="020B0604020202020204" pitchFamily="34" charset="0"/>
              <a:buChar char="•"/>
            </a:pPr>
            <a:r>
              <a:rPr lang="en-US" sz="3400" dirty="0" smtClean="0"/>
              <a:t>10-year-old, 5</a:t>
            </a:r>
            <a:r>
              <a:rPr lang="en-US" sz="3400" baseline="30000" dirty="0" smtClean="0"/>
              <a:t>th</a:t>
            </a:r>
            <a:r>
              <a:rPr lang="en-US" sz="3400" dirty="0" smtClean="0"/>
              <a:t> grader</a:t>
            </a:r>
          </a:p>
          <a:p>
            <a:pPr marL="571500" indent="-571500">
              <a:buFont typeface="Arial" panose="020B0604020202020204" pitchFamily="34" charset="0"/>
              <a:buChar char="•"/>
            </a:pPr>
            <a:r>
              <a:rPr lang="en-US" sz="3400" dirty="0" smtClean="0"/>
              <a:t>Academic difficulties in reading and writing</a:t>
            </a:r>
          </a:p>
          <a:p>
            <a:pPr marL="571500" indent="-571500">
              <a:buFont typeface="Arial" panose="020B0604020202020204" pitchFamily="34" charset="0"/>
              <a:buChar char="•"/>
            </a:pPr>
            <a:r>
              <a:rPr lang="en-US" sz="3400" dirty="0" smtClean="0"/>
              <a:t>Falling behind</a:t>
            </a:r>
          </a:p>
          <a:p>
            <a:pPr marL="571500" indent="-571500">
              <a:buFont typeface="Arial" panose="020B0604020202020204" pitchFamily="34" charset="0"/>
              <a:buChar char="•"/>
            </a:pPr>
            <a:r>
              <a:rPr lang="en-US" sz="3400" dirty="0" smtClean="0"/>
              <a:t>Research-based interventions were unsuccessful</a:t>
            </a:r>
            <a:endParaRPr lang="en-US" sz="3400" dirty="0"/>
          </a:p>
        </p:txBody>
      </p:sp>
      <p:sp>
        <p:nvSpPr>
          <p:cNvPr id="3" name="Rectangle 2"/>
          <p:cNvSpPr/>
          <p:nvPr/>
        </p:nvSpPr>
        <p:spPr>
          <a:xfrm>
            <a:off x="7955280" y="0"/>
            <a:ext cx="914400" cy="457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7</a:t>
            </a:r>
            <a:endParaRPr lang="en-US" sz="2400" b="1" dirty="0">
              <a:solidFill>
                <a:schemeClr val="tx1"/>
              </a:solidFill>
            </a:endParaRPr>
          </a:p>
        </p:txBody>
      </p:sp>
    </p:spTree>
    <p:extLst>
      <p:ext uri="{BB962C8B-B14F-4D97-AF65-F5344CB8AC3E}">
        <p14:creationId xmlns:p14="http://schemas.microsoft.com/office/powerpoint/2010/main" val="175223804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Referral</a:t>
            </a:r>
            <a:endParaRPr lang="en-US" sz="4400" dirty="0"/>
          </a:p>
        </p:txBody>
      </p:sp>
      <p:sp>
        <p:nvSpPr>
          <p:cNvPr id="3" name="Content Placeholder 2"/>
          <p:cNvSpPr>
            <a:spLocks noGrp="1"/>
          </p:cNvSpPr>
          <p:nvPr>
            <p:ph idx="1"/>
          </p:nvPr>
        </p:nvSpPr>
        <p:spPr/>
        <p:txBody>
          <a:bodyPr/>
          <a:lstStyle/>
          <a:p>
            <a:pPr lvl="0"/>
            <a:endParaRPr lang="en-US" dirty="0"/>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2101064085"/>
              </p:ext>
            </p:extLst>
          </p:nvPr>
        </p:nvGraphicFramePr>
        <p:xfrm>
          <a:off x="457200" y="1600200"/>
          <a:ext cx="8229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pic>
        <p:nvPicPr>
          <p:cNvPr id="7" name="Picture 6"/>
          <p:cNvPicPr>
            <a:picLocks noChangeAspect="1"/>
          </p:cNvPicPr>
          <p:nvPr/>
        </p:nvPicPr>
        <p:blipFill>
          <a:blip r:embed="rId8" cstate="print"/>
          <a:stretch>
            <a:fillRect/>
          </a:stretch>
        </p:blipFill>
        <p:spPr>
          <a:xfrm>
            <a:off x="1524000" y="1418171"/>
            <a:ext cx="1194920" cy="865707"/>
          </a:xfrm>
          <a:prstGeom prst="rect">
            <a:avLst/>
          </a:prstGeom>
        </p:spPr>
      </p:pic>
      <p:pic>
        <p:nvPicPr>
          <p:cNvPr id="8" name="Picture 7"/>
          <p:cNvPicPr>
            <a:picLocks noChangeAspect="1"/>
          </p:cNvPicPr>
          <p:nvPr/>
        </p:nvPicPr>
        <p:blipFill>
          <a:blip r:embed="rId9" cstate="print"/>
          <a:stretch>
            <a:fillRect/>
          </a:stretch>
        </p:blipFill>
        <p:spPr>
          <a:xfrm>
            <a:off x="3229324" y="2438400"/>
            <a:ext cx="2685351" cy="2566988"/>
          </a:xfrm>
          <a:prstGeom prst="rect">
            <a:avLst/>
          </a:prstGeom>
        </p:spPr>
      </p:pic>
    </p:spTree>
    <p:extLst>
      <p:ext uri="{BB962C8B-B14F-4D97-AF65-F5344CB8AC3E}">
        <p14:creationId xmlns:p14="http://schemas.microsoft.com/office/powerpoint/2010/main" val="248875252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chemeClr val="accent4">
                    <a:lumMod val="50000"/>
                  </a:schemeClr>
                </a:solidFill>
                <a:ea typeface="ＭＳ Ｐゴシック" pitchFamily="-107" charset="-128"/>
                <a:cs typeface="Arial" pitchFamily="34" charset="0"/>
              </a:rPr>
              <a:t>Presenter Notes Only</a:t>
            </a:r>
            <a:endParaRPr lang="en-US" sz="4400" dirty="0">
              <a:solidFill>
                <a:schemeClr val="accent4">
                  <a:lumMod val="50000"/>
                </a:schemeClr>
              </a:solidFill>
              <a:ea typeface="ＭＳ Ｐゴシック" pitchFamily="-107" charset="-128"/>
              <a:cs typeface="Arial" pitchFamily="34" charset="0"/>
            </a:endParaRPr>
          </a:p>
        </p:txBody>
      </p:sp>
      <p:sp>
        <p:nvSpPr>
          <p:cNvPr id="3" name="Content Placeholder 2"/>
          <p:cNvSpPr>
            <a:spLocks noGrp="1"/>
          </p:cNvSpPr>
          <p:nvPr>
            <p:ph idx="1"/>
          </p:nvPr>
        </p:nvSpPr>
        <p:spPr>
          <a:xfrm>
            <a:off x="990600" y="1696453"/>
            <a:ext cx="7551820" cy="4475747"/>
          </a:xfrm>
        </p:spPr>
        <p:txBody>
          <a:bodyPr>
            <a:normAutofit fontScale="55000" lnSpcReduction="20000"/>
          </a:bodyPr>
          <a:lstStyle/>
          <a:p>
            <a:pPr marL="0" indent="0">
              <a:buNone/>
            </a:pPr>
            <a:r>
              <a:rPr lang="en-US" sz="3600" dirty="0">
                <a:solidFill>
                  <a:schemeClr val="accent4">
                    <a:lumMod val="50000"/>
                  </a:schemeClr>
                </a:solidFill>
                <a:ea typeface="ＭＳ Ｐゴシック" pitchFamily="-107" charset="-128"/>
                <a:cs typeface="Arial" pitchFamily="34" charset="0"/>
              </a:rPr>
              <a:t>Materials Included in the </a:t>
            </a:r>
            <a:r>
              <a:rPr lang="en-US" sz="3600" dirty="0" smtClean="0">
                <a:solidFill>
                  <a:schemeClr val="accent4">
                    <a:lumMod val="50000"/>
                  </a:schemeClr>
                </a:solidFill>
                <a:ea typeface="ＭＳ Ｐゴシック" pitchFamily="-107" charset="-128"/>
                <a:cs typeface="Arial" pitchFamily="34" charset="0"/>
              </a:rPr>
              <a:t>Packet</a:t>
            </a:r>
          </a:p>
          <a:p>
            <a:r>
              <a:rPr lang="en-US" sz="3400" dirty="0" smtClean="0">
                <a:solidFill>
                  <a:srgbClr val="0070C0"/>
                </a:solidFill>
              </a:rPr>
              <a:t>PowerPoint Presentation </a:t>
            </a:r>
          </a:p>
          <a:p>
            <a:r>
              <a:rPr lang="en-US" sz="3400" dirty="0" smtClean="0">
                <a:solidFill>
                  <a:srgbClr val="0070C0"/>
                </a:solidFill>
              </a:rPr>
              <a:t>Handout Packet</a:t>
            </a:r>
            <a:r>
              <a:rPr lang="en-US" sz="3400" b="1" dirty="0" smtClean="0">
                <a:solidFill>
                  <a:srgbClr val="0070C0"/>
                </a:solidFill>
              </a:rPr>
              <a:t>: </a:t>
            </a:r>
          </a:p>
          <a:p>
            <a:pPr lvl="1">
              <a:buFont typeface="Arial" panose="020B0604020202020204" pitchFamily="34" charset="0"/>
              <a:buChar char="•"/>
            </a:pPr>
            <a:r>
              <a:rPr lang="en-US" sz="3400" dirty="0"/>
              <a:t>Pre-Training Exercise Continuum of Expertise Directions</a:t>
            </a:r>
          </a:p>
          <a:p>
            <a:pPr lvl="1">
              <a:buFont typeface="Arial" panose="020B0604020202020204" pitchFamily="34" charset="0"/>
              <a:buChar char="•"/>
            </a:pPr>
            <a:r>
              <a:rPr lang="en-US" sz="3400" dirty="0" smtClean="0"/>
              <a:t>Pre and Post Test</a:t>
            </a:r>
          </a:p>
          <a:p>
            <a:pPr lvl="1">
              <a:buFont typeface="Arial" panose="020B0604020202020204" pitchFamily="34" charset="0"/>
              <a:buChar char="•"/>
            </a:pPr>
            <a:r>
              <a:rPr lang="en-US" sz="3400" dirty="0" smtClean="0"/>
              <a:t>Getting Started Activity Handout</a:t>
            </a:r>
          </a:p>
          <a:p>
            <a:pPr lvl="1">
              <a:buFont typeface="Arial" panose="020B0604020202020204" pitchFamily="34" charset="0"/>
              <a:buChar char="•"/>
            </a:pPr>
            <a:r>
              <a:rPr lang="en-US" sz="3400" dirty="0" smtClean="0"/>
              <a:t>Glossary of Key Terms</a:t>
            </a:r>
          </a:p>
          <a:p>
            <a:pPr lvl="1">
              <a:buFont typeface="Arial" panose="020B0604020202020204" pitchFamily="34" charset="0"/>
              <a:buChar char="•"/>
            </a:pPr>
            <a:r>
              <a:rPr lang="en-US" sz="3400" dirty="0" smtClean="0"/>
              <a:t>Special Education Laws and Process Reflection Placemat</a:t>
            </a:r>
          </a:p>
          <a:p>
            <a:pPr lvl="1">
              <a:buFont typeface="Arial" panose="020B0604020202020204" pitchFamily="34" charset="0"/>
              <a:buChar char="•"/>
            </a:pPr>
            <a:r>
              <a:rPr lang="en-US" sz="3400" dirty="0" smtClean="0"/>
              <a:t>Referral Flow Charts</a:t>
            </a:r>
          </a:p>
          <a:p>
            <a:pPr lvl="1">
              <a:buFont typeface="Arial" panose="020B0604020202020204" pitchFamily="34" charset="0"/>
              <a:buChar char="•"/>
            </a:pPr>
            <a:r>
              <a:rPr lang="en-US" sz="3400" dirty="0" smtClean="0"/>
              <a:t>Activity Sheets:  Case Study</a:t>
            </a:r>
            <a:endParaRPr lang="en-US" sz="1300" dirty="0"/>
          </a:p>
          <a:p>
            <a:pPr marL="358330" indent="-457200"/>
            <a:r>
              <a:rPr lang="en-US" sz="3700" dirty="0" smtClean="0">
                <a:solidFill>
                  <a:srgbClr val="0070C0"/>
                </a:solidFill>
              </a:rPr>
              <a:t>Resources:</a:t>
            </a:r>
          </a:p>
          <a:p>
            <a:pPr lvl="2"/>
            <a:r>
              <a:rPr lang="en-US" sz="3400" dirty="0"/>
              <a:t>Standards &amp; Indicators Manual</a:t>
            </a:r>
          </a:p>
          <a:p>
            <a:pPr lvl="2"/>
            <a:r>
              <a:rPr lang="en-US" sz="3400" dirty="0" smtClean="0"/>
              <a:t>Missouri State Plan</a:t>
            </a:r>
          </a:p>
          <a:p>
            <a:pPr lvl="2"/>
            <a:r>
              <a:rPr lang="en-US" sz="3400" dirty="0" smtClean="0"/>
              <a:t>IEP Forms</a:t>
            </a:r>
          </a:p>
          <a:p>
            <a:pPr marL="914400" lvl="2" indent="0">
              <a:buNone/>
            </a:pPr>
            <a:endParaRPr lang="en-US" sz="1600" dirty="0" smtClean="0"/>
          </a:p>
          <a:p>
            <a:endParaRPr lang="en-US" sz="2400" dirty="0" smtClean="0"/>
          </a:p>
        </p:txBody>
      </p:sp>
    </p:spTree>
    <p:extLst>
      <p:ext uri="{BB962C8B-B14F-4D97-AF65-F5344CB8AC3E}">
        <p14:creationId xmlns:p14="http://schemas.microsoft.com/office/powerpoint/2010/main" val="2922052604"/>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31571"/>
            <a:ext cx="8763000" cy="1096962"/>
          </a:xfrm>
        </p:spPr>
        <p:txBody>
          <a:bodyPr/>
          <a:lstStyle/>
          <a:p>
            <a:r>
              <a:rPr lang="en-US" sz="4400" dirty="0" smtClean="0"/>
              <a:t>Parent Referral</a:t>
            </a:r>
            <a:endParaRPr lang="en-US" sz="4400" dirty="0"/>
          </a:p>
        </p:txBody>
      </p:sp>
      <p:grpSp>
        <p:nvGrpSpPr>
          <p:cNvPr id="19" name="Group 18"/>
          <p:cNvGrpSpPr/>
          <p:nvPr/>
        </p:nvGrpSpPr>
        <p:grpSpPr>
          <a:xfrm>
            <a:off x="457200" y="1600200"/>
            <a:ext cx="8382000" cy="4267200"/>
            <a:chOff x="846322" y="2021836"/>
            <a:chExt cx="8509000" cy="4162710"/>
          </a:xfrm>
        </p:grpSpPr>
        <p:pic>
          <p:nvPicPr>
            <p:cNvPr id="13" name="Picture 12"/>
            <p:cNvPicPr>
              <a:picLocks noChangeAspect="1"/>
            </p:cNvPicPr>
            <p:nvPr/>
          </p:nvPicPr>
          <p:blipFill>
            <a:blip r:embed="rId3" cstate="print">
              <a:clrChange>
                <a:clrFrom>
                  <a:srgbClr val="EEF3FA"/>
                </a:clrFrom>
                <a:clrTo>
                  <a:srgbClr val="EEF3FA">
                    <a:alpha val="0"/>
                  </a:srgbClr>
                </a:clrTo>
              </a:clrChange>
            </a:blip>
            <a:stretch>
              <a:fillRect/>
            </a:stretch>
          </p:blipFill>
          <p:spPr>
            <a:xfrm>
              <a:off x="846322" y="2538684"/>
              <a:ext cx="1178009" cy="3070148"/>
            </a:xfrm>
            <a:prstGeom prst="rect">
              <a:avLst/>
            </a:prstGeom>
          </p:spPr>
        </p:pic>
        <p:grpSp>
          <p:nvGrpSpPr>
            <p:cNvPr id="16" name="Group 15"/>
            <p:cNvGrpSpPr/>
            <p:nvPr/>
          </p:nvGrpSpPr>
          <p:grpSpPr>
            <a:xfrm>
              <a:off x="4876801" y="2021836"/>
              <a:ext cx="4038599" cy="3765550"/>
              <a:chOff x="4876800" y="1935240"/>
              <a:chExt cx="4038599" cy="3765550"/>
            </a:xfrm>
          </p:grpSpPr>
          <p:pic>
            <p:nvPicPr>
              <p:cNvPr id="12" name="Picture 11"/>
              <p:cNvPicPr>
                <a:picLocks noChangeAspect="1"/>
              </p:cNvPicPr>
              <p:nvPr/>
            </p:nvPicPr>
            <p:blipFill>
              <a:blip r:embed="rId4" cstate="print">
                <a:clrChange>
                  <a:clrFrom>
                    <a:srgbClr val="EEF3FA"/>
                  </a:clrFrom>
                  <a:clrTo>
                    <a:srgbClr val="EEF3FA">
                      <a:alpha val="0"/>
                    </a:srgbClr>
                  </a:clrTo>
                </a:clrChange>
              </a:blip>
              <a:stretch>
                <a:fillRect/>
              </a:stretch>
            </p:blipFill>
            <p:spPr>
              <a:xfrm>
                <a:off x="4876800" y="2835352"/>
                <a:ext cx="1186129" cy="2865438"/>
              </a:xfrm>
              <a:prstGeom prst="rect">
                <a:avLst/>
              </a:prstGeom>
            </p:spPr>
          </p:pic>
          <p:pic>
            <p:nvPicPr>
              <p:cNvPr id="14" name="Picture 13"/>
              <p:cNvPicPr>
                <a:picLocks noChangeAspect="1"/>
              </p:cNvPicPr>
              <p:nvPr/>
            </p:nvPicPr>
            <p:blipFill>
              <a:blip r:embed="rId5" cstate="print">
                <a:clrChange>
                  <a:clrFrom>
                    <a:srgbClr val="EEF3FA"/>
                  </a:clrFrom>
                  <a:clrTo>
                    <a:srgbClr val="EEF3FA">
                      <a:alpha val="0"/>
                    </a:srgbClr>
                  </a:clrTo>
                </a:clrChange>
              </a:blip>
              <a:stretch>
                <a:fillRect/>
              </a:stretch>
            </p:blipFill>
            <p:spPr>
              <a:xfrm>
                <a:off x="5553074" y="1935240"/>
                <a:ext cx="3362325" cy="3752850"/>
              </a:xfrm>
              <a:prstGeom prst="rect">
                <a:avLst/>
              </a:prstGeom>
            </p:spPr>
          </p:pic>
        </p:grpSp>
        <p:sp>
          <p:nvSpPr>
            <p:cNvPr id="17" name="Right Arrow 16"/>
            <p:cNvSpPr/>
            <p:nvPr/>
          </p:nvSpPr>
          <p:spPr>
            <a:xfrm>
              <a:off x="2514600" y="3806342"/>
              <a:ext cx="2133600" cy="534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024123" y="5661326"/>
              <a:ext cx="8331199" cy="523220"/>
            </a:xfrm>
            <a:prstGeom prst="rect">
              <a:avLst/>
            </a:prstGeom>
          </p:spPr>
          <p:txBody>
            <a:bodyPr wrap="square">
              <a:spAutoFit/>
            </a:bodyPr>
            <a:lstStyle/>
            <a:p>
              <a:r>
                <a:rPr lang="en-US" sz="2800" dirty="0">
                  <a:solidFill>
                    <a:srgbClr val="0D4170"/>
                  </a:solidFill>
                  <a:latin typeface="Tw Cen MT" pitchFamily="34" charset="0"/>
                  <a:ea typeface="+mj-ea"/>
                  <a:cs typeface="+mj-cs"/>
                </a:rPr>
                <a:t>Initial Evaluation </a:t>
              </a:r>
              <a:r>
                <a:rPr lang="en-US" sz="2800" dirty="0" smtClean="0">
                  <a:solidFill>
                    <a:srgbClr val="0D4170"/>
                  </a:solidFill>
                  <a:latin typeface="Tw Cen MT" pitchFamily="34" charset="0"/>
                  <a:ea typeface="+mj-ea"/>
                  <a:cs typeface="+mj-cs"/>
                </a:rPr>
                <a:t>Process PARENT </a:t>
              </a:r>
              <a:r>
                <a:rPr lang="en-US" sz="2800" dirty="0">
                  <a:solidFill>
                    <a:srgbClr val="0D4170"/>
                  </a:solidFill>
                  <a:latin typeface="Tw Cen MT" pitchFamily="34" charset="0"/>
                  <a:ea typeface="+mj-ea"/>
                  <a:cs typeface="+mj-cs"/>
                </a:rPr>
                <a:t>REFERRAL Flow Chart</a:t>
              </a:r>
              <a:endParaRPr lang="en-US" sz="2800" dirty="0"/>
            </a:p>
          </p:txBody>
        </p:sp>
      </p:grpSp>
      <p:sp>
        <p:nvSpPr>
          <p:cNvPr id="3" name="TextBox 2"/>
          <p:cNvSpPr txBox="1"/>
          <p:nvPr/>
        </p:nvSpPr>
        <p:spPr>
          <a:xfrm>
            <a:off x="5867400" y="6324600"/>
            <a:ext cx="2971800" cy="341632"/>
          </a:xfrm>
          <a:prstGeom prst="rect">
            <a:avLst/>
          </a:prstGeom>
          <a:noFill/>
        </p:spPr>
        <p:txBody>
          <a:bodyPr wrap="square" rtlCol="0">
            <a:spAutoFit/>
          </a:bodyPr>
          <a:lstStyle/>
          <a:p>
            <a:pPr algn="r" eaLnBrk="1" hangingPunct="1">
              <a:lnSpc>
                <a:spcPct val="90000"/>
              </a:lnSpc>
            </a:pPr>
            <a:r>
              <a:rPr lang="en-US" altLang="en-US" dirty="0"/>
              <a:t>Indicator: 200.10</a:t>
            </a:r>
          </a:p>
        </p:txBody>
      </p:sp>
      <p:sp>
        <p:nvSpPr>
          <p:cNvPr id="4" name="Rectangle 3"/>
          <p:cNvSpPr/>
          <p:nvPr/>
        </p:nvSpPr>
        <p:spPr>
          <a:xfrm>
            <a:off x="8001000" y="0"/>
            <a:ext cx="990600" cy="457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8</a:t>
            </a:r>
            <a:endParaRPr lang="en-US" sz="2400" b="1" dirty="0">
              <a:solidFill>
                <a:schemeClr val="tx1"/>
              </a:solidFill>
            </a:endParaRPr>
          </a:p>
        </p:txBody>
      </p:sp>
    </p:spTree>
    <p:extLst>
      <p:ext uri="{BB962C8B-B14F-4D97-AF65-F5344CB8AC3E}">
        <p14:creationId xmlns:p14="http://schemas.microsoft.com/office/powerpoint/2010/main" val="11611095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467600" y="3213745"/>
            <a:ext cx="252729" cy="261998"/>
          </a:xfrm>
          <a:prstGeom prst="rect">
            <a:avLst/>
          </a:prstGeom>
          <a:solidFill>
            <a:schemeClr val="accent3">
              <a:lumMod val="60000"/>
              <a:lumOff val="40000"/>
            </a:schemeClr>
          </a:solidFill>
        </p:spPr>
        <p:txBody>
          <a:bodyPr wrap="square" rtlCol="0">
            <a:spAutoFit/>
          </a:bodyPr>
          <a:lstStyle/>
          <a:p>
            <a:endParaRPr lang="en-US" dirty="0"/>
          </a:p>
        </p:txBody>
      </p:sp>
      <p:sp>
        <p:nvSpPr>
          <p:cNvPr id="2" name="Title 1"/>
          <p:cNvSpPr>
            <a:spLocks noGrp="1"/>
          </p:cNvSpPr>
          <p:nvPr>
            <p:ph type="title"/>
          </p:nvPr>
        </p:nvSpPr>
        <p:spPr/>
        <p:txBody>
          <a:bodyPr/>
          <a:lstStyle/>
          <a:p>
            <a:r>
              <a:rPr lang="en-US" sz="4400" dirty="0" smtClean="0">
                <a:solidFill>
                  <a:srgbClr val="002060"/>
                </a:solidFill>
              </a:rPr>
              <a:t>Agency Referral</a:t>
            </a:r>
            <a:endParaRPr lang="en-US" sz="4400" dirty="0">
              <a:solidFill>
                <a:srgbClr val="002060"/>
              </a:solidFill>
            </a:endParaRPr>
          </a:p>
        </p:txBody>
      </p:sp>
      <p:pic>
        <p:nvPicPr>
          <p:cNvPr id="7" name="Picture 6"/>
          <p:cNvPicPr>
            <a:picLocks noChangeAspect="1"/>
          </p:cNvPicPr>
          <p:nvPr/>
        </p:nvPicPr>
        <p:blipFill>
          <a:blip r:embed="rId3" cstate="print"/>
          <a:stretch>
            <a:fillRect/>
          </a:stretch>
        </p:blipFill>
        <p:spPr>
          <a:xfrm>
            <a:off x="3853560" y="3538599"/>
            <a:ext cx="1771650" cy="514350"/>
          </a:xfrm>
          <a:prstGeom prst="rect">
            <a:avLst/>
          </a:prstGeom>
        </p:spPr>
      </p:pic>
      <p:pic>
        <p:nvPicPr>
          <p:cNvPr id="9" name="Picture 8"/>
          <p:cNvPicPr>
            <a:picLocks noChangeAspect="1"/>
          </p:cNvPicPr>
          <p:nvPr/>
        </p:nvPicPr>
        <p:blipFill>
          <a:blip r:embed="rId4" cstate="print"/>
          <a:stretch>
            <a:fillRect/>
          </a:stretch>
        </p:blipFill>
        <p:spPr>
          <a:xfrm>
            <a:off x="898428" y="1712271"/>
            <a:ext cx="2484342" cy="3652655"/>
          </a:xfrm>
          <a:prstGeom prst="rect">
            <a:avLst/>
          </a:prstGeom>
        </p:spPr>
      </p:pic>
      <p:pic>
        <p:nvPicPr>
          <p:cNvPr id="10" name="Picture 9"/>
          <p:cNvPicPr>
            <a:picLocks noChangeAspect="1"/>
          </p:cNvPicPr>
          <p:nvPr/>
        </p:nvPicPr>
        <p:blipFill rotWithShape="1">
          <a:blip r:embed="rId5" cstate="print">
            <a:clrChange>
              <a:clrFrom>
                <a:srgbClr val="FFFFFF"/>
              </a:clrFrom>
              <a:clrTo>
                <a:srgbClr val="FFFFFF">
                  <a:alpha val="0"/>
                </a:srgbClr>
              </a:clrTo>
            </a:clrChange>
          </a:blip>
          <a:srcRect l="22701" r="26222" b="16196"/>
          <a:stretch/>
        </p:blipFill>
        <p:spPr>
          <a:xfrm>
            <a:off x="6096000" y="2605561"/>
            <a:ext cx="1836217" cy="2879926"/>
          </a:xfrm>
          <a:prstGeom prst="rect">
            <a:avLst/>
          </a:prstGeom>
        </p:spPr>
      </p:pic>
      <p:sp>
        <p:nvSpPr>
          <p:cNvPr id="13" name="TextBox 12"/>
          <p:cNvSpPr txBox="1"/>
          <p:nvPr/>
        </p:nvSpPr>
        <p:spPr>
          <a:xfrm>
            <a:off x="712342" y="5485487"/>
            <a:ext cx="7719315" cy="523220"/>
          </a:xfrm>
          <a:prstGeom prst="rect">
            <a:avLst/>
          </a:prstGeom>
          <a:noFill/>
        </p:spPr>
        <p:txBody>
          <a:bodyPr wrap="square" rtlCol="0">
            <a:spAutoFit/>
          </a:bodyPr>
          <a:lstStyle/>
          <a:p>
            <a:r>
              <a:rPr lang="en-US" sz="2800" dirty="0">
                <a:solidFill>
                  <a:srgbClr val="002060"/>
                </a:solidFill>
                <a:latin typeface="Tw Cen MT" panose="020B0602020104020603" pitchFamily="34" charset="0"/>
              </a:rPr>
              <a:t>Initial Evaluation Process Agency Referral Flow Chart</a:t>
            </a:r>
          </a:p>
        </p:txBody>
      </p:sp>
      <p:sp>
        <p:nvSpPr>
          <p:cNvPr id="3" name="Rectangle 2"/>
          <p:cNvSpPr/>
          <p:nvPr/>
        </p:nvSpPr>
        <p:spPr>
          <a:xfrm>
            <a:off x="6980674" y="6248400"/>
            <a:ext cx="1903085" cy="341632"/>
          </a:xfrm>
          <a:prstGeom prst="rect">
            <a:avLst/>
          </a:prstGeom>
        </p:spPr>
        <p:txBody>
          <a:bodyPr wrap="none">
            <a:spAutoFit/>
          </a:bodyPr>
          <a:lstStyle/>
          <a:p>
            <a:pPr eaLnBrk="1" hangingPunct="1">
              <a:lnSpc>
                <a:spcPct val="90000"/>
              </a:lnSpc>
            </a:pPr>
            <a:r>
              <a:rPr lang="en-US" altLang="en-US" dirty="0"/>
              <a:t>Indicator: 200.10</a:t>
            </a:r>
          </a:p>
        </p:txBody>
      </p:sp>
      <p:sp>
        <p:nvSpPr>
          <p:cNvPr id="4" name="Rectangle 3"/>
          <p:cNvSpPr/>
          <p:nvPr/>
        </p:nvSpPr>
        <p:spPr>
          <a:xfrm>
            <a:off x="8305800" y="0"/>
            <a:ext cx="838200" cy="5334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9</a:t>
            </a:r>
            <a:endParaRPr lang="en-US" sz="2400" b="1" dirty="0">
              <a:solidFill>
                <a:schemeClr val="tx1"/>
              </a:solidFill>
            </a:endParaRPr>
          </a:p>
        </p:txBody>
      </p:sp>
    </p:spTree>
    <p:extLst>
      <p:ext uri="{BB962C8B-B14F-4D97-AF65-F5344CB8AC3E}">
        <p14:creationId xmlns:p14="http://schemas.microsoft.com/office/powerpoint/2010/main" val="53247567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Differences in Referrals</a:t>
            </a:r>
            <a:endParaRPr lang="en-US" sz="4400" dirty="0"/>
          </a:p>
        </p:txBody>
      </p:sp>
      <p:pic>
        <p:nvPicPr>
          <p:cNvPr id="7" name="Content Placeholder 6"/>
          <p:cNvPicPr>
            <a:picLocks noGrp="1" noChangeAspect="1"/>
          </p:cNvPicPr>
          <p:nvPr>
            <p:ph sz="half" idx="1"/>
          </p:nvPr>
        </p:nvPicPr>
        <p:blipFill>
          <a:blip r:embed="rId3" cstate="print"/>
          <a:stretch>
            <a:fillRect/>
          </a:stretch>
        </p:blipFill>
        <p:spPr>
          <a:xfrm>
            <a:off x="457200" y="2375233"/>
            <a:ext cx="4038600" cy="2640935"/>
          </a:xfrm>
          <a:prstGeom prst="rect">
            <a:avLst/>
          </a:prstGeom>
          <a:ln w="38100">
            <a:solidFill>
              <a:srgbClr val="002060"/>
            </a:solidFill>
          </a:ln>
        </p:spPr>
      </p:pic>
      <p:pic>
        <p:nvPicPr>
          <p:cNvPr id="6" name="Content Placeholder 5"/>
          <p:cNvPicPr>
            <a:picLocks noGrp="1" noChangeAspect="1"/>
          </p:cNvPicPr>
          <p:nvPr>
            <p:ph sz="half" idx="2"/>
          </p:nvPr>
        </p:nvPicPr>
        <p:blipFill>
          <a:blip r:embed="rId4" cstate="print"/>
          <a:stretch>
            <a:fillRect/>
          </a:stretch>
        </p:blipFill>
        <p:spPr>
          <a:xfrm>
            <a:off x="4800600" y="2375233"/>
            <a:ext cx="4038600" cy="2640935"/>
          </a:xfrm>
          <a:prstGeom prst="rect">
            <a:avLst/>
          </a:prstGeom>
          <a:ln w="38100">
            <a:solidFill>
              <a:srgbClr val="002060"/>
            </a:solidFill>
          </a:ln>
        </p:spPr>
      </p:pic>
      <p:sp>
        <p:nvSpPr>
          <p:cNvPr id="3" name="Rectangle 2"/>
          <p:cNvSpPr/>
          <p:nvPr/>
        </p:nvSpPr>
        <p:spPr>
          <a:xfrm>
            <a:off x="7164714" y="6248400"/>
            <a:ext cx="1903085" cy="341632"/>
          </a:xfrm>
          <a:prstGeom prst="rect">
            <a:avLst/>
          </a:prstGeom>
        </p:spPr>
        <p:txBody>
          <a:bodyPr wrap="none">
            <a:spAutoFit/>
          </a:bodyPr>
          <a:lstStyle/>
          <a:p>
            <a:pPr eaLnBrk="1" hangingPunct="1">
              <a:lnSpc>
                <a:spcPct val="90000"/>
              </a:lnSpc>
            </a:pPr>
            <a:r>
              <a:rPr lang="en-US" altLang="en-US" dirty="0"/>
              <a:t>Indicator: 200.10</a:t>
            </a:r>
          </a:p>
        </p:txBody>
      </p:sp>
      <p:sp>
        <p:nvSpPr>
          <p:cNvPr id="4" name="Rectangle 3"/>
          <p:cNvSpPr/>
          <p:nvPr/>
        </p:nvSpPr>
        <p:spPr>
          <a:xfrm>
            <a:off x="8116256" y="0"/>
            <a:ext cx="1027744" cy="5334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rPr>
              <a:t>8-9</a:t>
            </a:r>
            <a:endParaRPr lang="en-US" sz="2200" b="1" dirty="0">
              <a:solidFill>
                <a:schemeClr val="tx1"/>
              </a:solidFill>
            </a:endParaRPr>
          </a:p>
        </p:txBody>
      </p:sp>
    </p:spTree>
    <p:extLst>
      <p:ext uri="{BB962C8B-B14F-4D97-AF65-F5344CB8AC3E}">
        <p14:creationId xmlns:p14="http://schemas.microsoft.com/office/powerpoint/2010/main" val="179576566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71500" y="528638"/>
            <a:ext cx="8229600" cy="1096962"/>
          </a:xfrm>
        </p:spPr>
        <p:txBody>
          <a:bodyPr>
            <a:normAutofit/>
          </a:bodyPr>
          <a:lstStyle/>
          <a:p>
            <a:pPr algn="ctr"/>
            <a:r>
              <a:rPr lang="en-US" altLang="en-US" sz="4400" dirty="0">
                <a:solidFill>
                  <a:schemeClr val="accent2"/>
                </a:solidFill>
              </a:rPr>
              <a:t>Notice of Procedural Safeguards</a:t>
            </a:r>
          </a:p>
        </p:txBody>
      </p:sp>
      <p:sp>
        <p:nvSpPr>
          <p:cNvPr id="23555" name="Rectangle 3"/>
          <p:cNvSpPr>
            <a:spLocks noGrp="1" noChangeArrowheads="1"/>
          </p:cNvSpPr>
          <p:nvPr>
            <p:ph idx="1"/>
          </p:nvPr>
        </p:nvSpPr>
        <p:spPr>
          <a:xfrm>
            <a:off x="457200" y="1498601"/>
            <a:ext cx="8229600" cy="4571999"/>
          </a:xfrm>
        </p:spPr>
        <p:txBody>
          <a:bodyPr rtlCol="0">
            <a:normAutofit fontScale="85000" lnSpcReduction="20000"/>
          </a:bodyPr>
          <a:lstStyle/>
          <a:p>
            <a:pPr marL="45720" indent="0" eaLnBrk="1" fontAlgn="auto" hangingPunct="1">
              <a:spcAft>
                <a:spcPts val="0"/>
              </a:spcAft>
              <a:buFont typeface="Wingdings" charset="2"/>
              <a:buNone/>
              <a:defRPr/>
            </a:pPr>
            <a:r>
              <a:rPr lang="en-US" sz="2800" b="1" i="1" dirty="0" smtClean="0">
                <a:solidFill>
                  <a:schemeClr val="accent3"/>
                </a:solidFill>
              </a:rPr>
              <a:t>The LEA must provide procedural safeguards to parents within 5 school days of receipt of </a:t>
            </a:r>
            <a:r>
              <a:rPr lang="en-US" sz="2800" b="1" i="1" dirty="0" smtClean="0">
                <a:solidFill>
                  <a:schemeClr val="accent3"/>
                </a:solidFill>
              </a:rPr>
              <a:t>any </a:t>
            </a:r>
            <a:r>
              <a:rPr lang="en-US" sz="2800" b="1" i="1" dirty="0" smtClean="0">
                <a:solidFill>
                  <a:schemeClr val="accent3"/>
                </a:solidFill>
              </a:rPr>
              <a:t>referral. </a:t>
            </a:r>
            <a:r>
              <a:rPr lang="en-US" sz="2800" dirty="0" smtClean="0"/>
              <a:t>These explain the </a:t>
            </a:r>
            <a:r>
              <a:rPr lang="en-US" sz="2800" dirty="0"/>
              <a:t>parent/guardian’s rights under IDEA in regards to:</a:t>
            </a:r>
          </a:p>
          <a:p>
            <a:pPr marL="708660" lvl="1" indent="-342900" eaLnBrk="1" fontAlgn="auto" hangingPunct="1">
              <a:spcAft>
                <a:spcPts val="0"/>
              </a:spcAft>
              <a:buFont typeface="Wingdings" charset="2"/>
              <a:buChar char="§"/>
              <a:defRPr/>
            </a:pPr>
            <a:r>
              <a:rPr lang="en-US" sz="3100" dirty="0"/>
              <a:t>Written Notice and Consent</a:t>
            </a:r>
          </a:p>
          <a:p>
            <a:pPr marL="708660" lvl="1" indent="-342900" eaLnBrk="1" fontAlgn="auto" hangingPunct="1">
              <a:spcAft>
                <a:spcPts val="0"/>
              </a:spcAft>
              <a:buFont typeface="Wingdings" charset="2"/>
              <a:buChar char="§"/>
              <a:defRPr/>
            </a:pPr>
            <a:r>
              <a:rPr lang="en-US" sz="3100" dirty="0"/>
              <a:t>Independent Educational Evaluation</a:t>
            </a:r>
          </a:p>
          <a:p>
            <a:pPr marL="708660" lvl="1" indent="-342900" eaLnBrk="1" fontAlgn="auto" hangingPunct="1">
              <a:spcAft>
                <a:spcPts val="0"/>
              </a:spcAft>
              <a:buFont typeface="Wingdings" charset="2"/>
              <a:buChar char="§"/>
              <a:defRPr/>
            </a:pPr>
            <a:r>
              <a:rPr lang="en-US" sz="2800" dirty="0"/>
              <a:t>Access to </a:t>
            </a:r>
            <a:r>
              <a:rPr lang="en-US" sz="2800" dirty="0" smtClean="0"/>
              <a:t>Records, Confidentiality </a:t>
            </a:r>
            <a:r>
              <a:rPr lang="en-US" sz="2800" dirty="0"/>
              <a:t>of </a:t>
            </a:r>
            <a:r>
              <a:rPr lang="en-US" sz="2800" dirty="0" smtClean="0"/>
              <a:t>Information &amp; Destruction </a:t>
            </a:r>
            <a:r>
              <a:rPr lang="en-US" sz="2800" dirty="0"/>
              <a:t>of Records</a:t>
            </a:r>
          </a:p>
          <a:p>
            <a:pPr marL="708660" lvl="1" indent="-342900" eaLnBrk="1" fontAlgn="auto" hangingPunct="1">
              <a:spcAft>
                <a:spcPts val="0"/>
              </a:spcAft>
              <a:buFont typeface="Wingdings" charset="2"/>
              <a:buChar char="§"/>
              <a:defRPr/>
            </a:pPr>
            <a:r>
              <a:rPr lang="en-US" sz="2800" dirty="0"/>
              <a:t>Parent Participation</a:t>
            </a:r>
          </a:p>
          <a:p>
            <a:pPr marL="708660" lvl="1" indent="-342900" eaLnBrk="1" fontAlgn="auto" hangingPunct="1">
              <a:spcAft>
                <a:spcPts val="0"/>
              </a:spcAft>
              <a:buFont typeface="Wingdings" charset="2"/>
              <a:buChar char="§"/>
              <a:defRPr/>
            </a:pPr>
            <a:r>
              <a:rPr lang="en-US" sz="2800" dirty="0" smtClean="0"/>
              <a:t>Mediation prior to filing due process</a:t>
            </a:r>
          </a:p>
          <a:p>
            <a:pPr marL="708660" lvl="1" indent="-342900" eaLnBrk="1" fontAlgn="auto" hangingPunct="1">
              <a:spcAft>
                <a:spcPts val="0"/>
              </a:spcAft>
              <a:buFont typeface="Wingdings" charset="2"/>
              <a:buChar char="§"/>
              <a:defRPr/>
            </a:pPr>
            <a:r>
              <a:rPr lang="en-US" sz="2800" dirty="0" smtClean="0"/>
              <a:t>Discipline</a:t>
            </a:r>
            <a:endParaRPr lang="en-US" sz="2800" dirty="0"/>
          </a:p>
          <a:p>
            <a:pPr marL="708660" lvl="1" indent="-342900" eaLnBrk="1" fontAlgn="auto" hangingPunct="1">
              <a:spcAft>
                <a:spcPts val="0"/>
              </a:spcAft>
              <a:buFont typeface="Wingdings" charset="2"/>
              <a:buChar char="§"/>
              <a:defRPr/>
            </a:pPr>
            <a:r>
              <a:rPr lang="en-US" sz="2800" dirty="0"/>
              <a:t>Private School placement by Parents</a:t>
            </a:r>
          </a:p>
          <a:p>
            <a:pPr marL="708660" lvl="1" indent="-342900" eaLnBrk="1" fontAlgn="auto" hangingPunct="1">
              <a:spcAft>
                <a:spcPts val="0"/>
              </a:spcAft>
              <a:buFont typeface="Wingdings" charset="2"/>
              <a:buChar char="§"/>
              <a:defRPr/>
            </a:pPr>
            <a:r>
              <a:rPr lang="en-US" sz="2800" dirty="0"/>
              <a:t>The Complaint System (Mediation, Child Compliant, Due Process, Civil Action)</a:t>
            </a:r>
          </a:p>
          <a:p>
            <a:pPr marL="502920" lvl="1" indent="-182880" eaLnBrk="1" fontAlgn="auto" hangingPunct="1">
              <a:spcAft>
                <a:spcPts val="0"/>
              </a:spcAft>
              <a:buFont typeface="Wingdings" charset="2"/>
              <a:buChar char="§"/>
              <a:defRPr/>
            </a:pPr>
            <a:endParaRPr lang="en-US" sz="2800" dirty="0" smtClean="0"/>
          </a:p>
        </p:txBody>
      </p:sp>
      <p:sp>
        <p:nvSpPr>
          <p:cNvPr id="2" name="Rectangle 1"/>
          <p:cNvSpPr/>
          <p:nvPr/>
        </p:nvSpPr>
        <p:spPr>
          <a:xfrm>
            <a:off x="7010400" y="6324600"/>
            <a:ext cx="1903085" cy="341632"/>
          </a:xfrm>
          <a:prstGeom prst="rect">
            <a:avLst/>
          </a:prstGeom>
        </p:spPr>
        <p:txBody>
          <a:bodyPr wrap="none">
            <a:spAutoFit/>
          </a:bodyPr>
          <a:lstStyle/>
          <a:p>
            <a:pPr eaLnBrk="1" hangingPunct="1">
              <a:lnSpc>
                <a:spcPct val="90000"/>
              </a:lnSpc>
            </a:pPr>
            <a:r>
              <a:rPr lang="en-US" altLang="en-US" dirty="0"/>
              <a:t>Indicator: </a:t>
            </a:r>
            <a:r>
              <a:rPr lang="en-US" altLang="en-US" dirty="0" smtClean="0"/>
              <a:t>200.20</a:t>
            </a:r>
            <a:endParaRPr lang="en-US" altLang="en-US" dirty="0"/>
          </a:p>
        </p:txBody>
      </p:sp>
    </p:spTree>
    <p:extLst>
      <p:ext uri="{BB962C8B-B14F-4D97-AF65-F5344CB8AC3E}">
        <p14:creationId xmlns:p14="http://schemas.microsoft.com/office/powerpoint/2010/main" val="3986669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smtClean="0">
                <a:solidFill>
                  <a:schemeClr val="accent2"/>
                </a:solidFill>
              </a:rPr>
              <a:t>Review of Existing Data</a:t>
            </a:r>
            <a:endParaRPr lang="en-US" sz="4400" dirty="0">
              <a:solidFill>
                <a:schemeClr val="accent2"/>
              </a:solidFill>
            </a:endParaRPr>
          </a:p>
        </p:txBody>
      </p:sp>
      <p:sp>
        <p:nvSpPr>
          <p:cNvPr id="3" name="Content Placeholder 2"/>
          <p:cNvSpPr>
            <a:spLocks noGrp="1"/>
          </p:cNvSpPr>
          <p:nvPr>
            <p:ph idx="1"/>
          </p:nvPr>
        </p:nvSpPr>
        <p:spPr>
          <a:xfrm>
            <a:off x="457200" y="1828805"/>
            <a:ext cx="4953000" cy="3962397"/>
          </a:xfrm>
        </p:spPr>
        <p:txBody>
          <a:bodyPr>
            <a:noAutofit/>
          </a:bodyPr>
          <a:lstStyle/>
          <a:p>
            <a:r>
              <a:rPr lang="en-US" sz="3200" dirty="0" smtClean="0"/>
              <a:t>Qualified team of professionals meet</a:t>
            </a:r>
          </a:p>
          <a:p>
            <a:r>
              <a:rPr lang="en-US" sz="3200" dirty="0" smtClean="0"/>
              <a:t>Team reviews all relevant existing child data</a:t>
            </a:r>
          </a:p>
          <a:p>
            <a:r>
              <a:rPr lang="en-US" sz="3200" dirty="0" smtClean="0"/>
              <a:t>Must be completed within 30 calendar days of referral date</a:t>
            </a:r>
          </a:p>
        </p:txBody>
      </p:sp>
      <p:pic>
        <p:nvPicPr>
          <p:cNvPr id="5" name="Picture 4"/>
          <p:cNvPicPr>
            <a:picLocks noChangeAspect="1"/>
          </p:cNvPicPr>
          <p:nvPr/>
        </p:nvPicPr>
        <p:blipFill>
          <a:blip r:embed="rId3" cstate="print"/>
          <a:stretch>
            <a:fillRect/>
          </a:stretch>
        </p:blipFill>
        <p:spPr>
          <a:xfrm>
            <a:off x="2895600" y="6089837"/>
            <a:ext cx="6108721" cy="768163"/>
          </a:xfrm>
          <a:prstGeom prst="rect">
            <a:avLst/>
          </a:prstGeom>
        </p:spPr>
      </p:pic>
      <p:sp>
        <p:nvSpPr>
          <p:cNvPr id="4" name="Rectangle 3"/>
          <p:cNvSpPr/>
          <p:nvPr/>
        </p:nvSpPr>
        <p:spPr>
          <a:xfrm>
            <a:off x="7101236" y="5638800"/>
            <a:ext cx="1903085" cy="341632"/>
          </a:xfrm>
          <a:prstGeom prst="rect">
            <a:avLst/>
          </a:prstGeom>
        </p:spPr>
        <p:txBody>
          <a:bodyPr wrap="none">
            <a:spAutoFit/>
          </a:bodyPr>
          <a:lstStyle/>
          <a:p>
            <a:pPr eaLnBrk="1" hangingPunct="1">
              <a:lnSpc>
                <a:spcPct val="90000"/>
              </a:lnSpc>
            </a:pPr>
            <a:r>
              <a:rPr lang="en-US" altLang="en-US" dirty="0" smtClean="0"/>
              <a:t>Indicator: 200.30</a:t>
            </a:r>
            <a:endParaRPr lang="en-US" altLang="en-US" dirty="0"/>
          </a:p>
        </p:txBody>
      </p:sp>
    </p:spTree>
    <p:extLst>
      <p:ext uri="{BB962C8B-B14F-4D97-AF65-F5344CB8AC3E}">
        <p14:creationId xmlns:p14="http://schemas.microsoft.com/office/powerpoint/2010/main" val="22380882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4235"/>
            <a:ext cx="8382000" cy="1227142"/>
          </a:xfrm>
        </p:spPr>
        <p:txBody>
          <a:bodyPr/>
          <a:lstStyle/>
          <a:p>
            <a:r>
              <a:rPr lang="en-US" sz="4400" dirty="0" smtClean="0">
                <a:solidFill>
                  <a:schemeClr val="accent2"/>
                </a:solidFill>
              </a:rPr>
              <a:t>Notice of Action for Evaluation and Parental Consent</a:t>
            </a:r>
            <a:endParaRPr lang="en-US" sz="4400" dirty="0">
              <a:solidFill>
                <a:schemeClr val="accent2"/>
              </a:solidFill>
            </a:endParaRPr>
          </a:p>
        </p:txBody>
      </p:sp>
      <p:sp>
        <p:nvSpPr>
          <p:cNvPr id="3" name="Content Placeholder 2"/>
          <p:cNvSpPr>
            <a:spLocks noGrp="1"/>
          </p:cNvSpPr>
          <p:nvPr>
            <p:ph idx="1"/>
          </p:nvPr>
        </p:nvSpPr>
        <p:spPr>
          <a:xfrm>
            <a:off x="3429000" y="2326091"/>
            <a:ext cx="5285874" cy="3388910"/>
          </a:xfrm>
        </p:spPr>
        <p:txBody>
          <a:bodyPr>
            <a:normAutofit/>
          </a:bodyPr>
          <a:lstStyle/>
          <a:p>
            <a:r>
              <a:rPr lang="en-US" sz="3200" dirty="0" smtClean="0"/>
              <a:t>Written notice is provided </a:t>
            </a:r>
          </a:p>
          <a:p>
            <a:r>
              <a:rPr lang="en-US" sz="3200" dirty="0" smtClean="0"/>
              <a:t>Written parental consent is obtained for all initial evaluations (with or without assessment) or reevaluation with assessment.</a:t>
            </a:r>
          </a:p>
          <a:p>
            <a:endParaRPr lang="en-US" sz="2000" dirty="0"/>
          </a:p>
        </p:txBody>
      </p:sp>
      <p:pic>
        <p:nvPicPr>
          <p:cNvPr id="5" name="Picture 4"/>
          <p:cNvPicPr>
            <a:picLocks noChangeAspect="1"/>
          </p:cNvPicPr>
          <p:nvPr/>
        </p:nvPicPr>
        <p:blipFill>
          <a:blip r:embed="rId3" cstate="print"/>
          <a:stretch>
            <a:fillRect/>
          </a:stretch>
        </p:blipFill>
        <p:spPr>
          <a:xfrm>
            <a:off x="762000" y="2326091"/>
            <a:ext cx="2371932" cy="2875562"/>
          </a:xfrm>
          <a:prstGeom prst="rect">
            <a:avLst/>
          </a:prstGeom>
        </p:spPr>
      </p:pic>
      <p:pic>
        <p:nvPicPr>
          <p:cNvPr id="6" name="Picture 5"/>
          <p:cNvPicPr>
            <a:picLocks noChangeAspect="1"/>
          </p:cNvPicPr>
          <p:nvPr/>
        </p:nvPicPr>
        <p:blipFill>
          <a:blip r:embed="rId4" cstate="print"/>
          <a:stretch>
            <a:fillRect/>
          </a:stretch>
        </p:blipFill>
        <p:spPr>
          <a:xfrm>
            <a:off x="2895600" y="6089837"/>
            <a:ext cx="6108721" cy="768163"/>
          </a:xfrm>
          <a:prstGeom prst="rect">
            <a:avLst/>
          </a:prstGeom>
        </p:spPr>
      </p:pic>
      <p:sp>
        <p:nvSpPr>
          <p:cNvPr id="7" name="Rectangle 6"/>
          <p:cNvSpPr/>
          <p:nvPr/>
        </p:nvSpPr>
        <p:spPr>
          <a:xfrm>
            <a:off x="7101235" y="5498906"/>
            <a:ext cx="1903085" cy="590931"/>
          </a:xfrm>
          <a:prstGeom prst="rect">
            <a:avLst/>
          </a:prstGeom>
        </p:spPr>
        <p:txBody>
          <a:bodyPr wrap="none">
            <a:spAutoFit/>
          </a:bodyPr>
          <a:lstStyle/>
          <a:p>
            <a:pPr eaLnBrk="1" hangingPunct="1">
              <a:lnSpc>
                <a:spcPct val="90000"/>
              </a:lnSpc>
            </a:pPr>
            <a:r>
              <a:rPr lang="en-US" altLang="en-US" dirty="0" smtClean="0"/>
              <a:t>Indicator: 200.50</a:t>
            </a:r>
          </a:p>
          <a:p>
            <a:pPr eaLnBrk="1" hangingPunct="1">
              <a:lnSpc>
                <a:spcPct val="90000"/>
              </a:lnSpc>
            </a:pPr>
            <a:r>
              <a:rPr lang="en-US" altLang="en-US" dirty="0" smtClean="0"/>
              <a:t>Indicator: 200.70</a:t>
            </a:r>
            <a:endParaRPr lang="en-US" altLang="en-US" dirty="0"/>
          </a:p>
        </p:txBody>
      </p:sp>
    </p:spTree>
    <p:extLst>
      <p:ext uri="{BB962C8B-B14F-4D97-AF65-F5344CB8AC3E}">
        <p14:creationId xmlns:p14="http://schemas.microsoft.com/office/powerpoint/2010/main" val="37609361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Activity: Case Study</a:t>
            </a:r>
            <a:endParaRPr lang="en-US" sz="4400" dirty="0"/>
          </a:p>
        </p:txBody>
      </p:sp>
      <p:pic>
        <p:nvPicPr>
          <p:cNvPr id="4" name="Content Placeholder 3" descr="X:\IHD General Shared\DESE Projects\SPED Modules\Graphics\girls with book.png"/>
          <p:cNvPicPr>
            <a:picLocks noGrp="1"/>
          </p:cNvPicPr>
          <p:nvPr>
            <p:ph sz="half" idx="1"/>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228600" y="3810000"/>
            <a:ext cx="2182188" cy="2102946"/>
          </a:xfrm>
          <a:prstGeom prst="rect">
            <a:avLst/>
          </a:prstGeom>
          <a:noFill/>
          <a:ln>
            <a:noFill/>
          </a:ln>
        </p:spPr>
      </p:pic>
      <p:sp>
        <p:nvSpPr>
          <p:cNvPr id="3" name="Content Placeholder 2"/>
          <p:cNvSpPr>
            <a:spLocks noGrp="1"/>
          </p:cNvSpPr>
          <p:nvPr>
            <p:ph sz="half" idx="2"/>
          </p:nvPr>
        </p:nvSpPr>
        <p:spPr>
          <a:xfrm>
            <a:off x="2743200" y="1600203"/>
            <a:ext cx="5943600" cy="4190997"/>
          </a:xfrm>
        </p:spPr>
        <p:txBody>
          <a:bodyPr/>
          <a:lstStyle/>
          <a:p>
            <a:r>
              <a:rPr lang="en-US" dirty="0" smtClean="0"/>
              <a:t>What was the basis of Jennifer’s referral and by whom was it made?</a:t>
            </a:r>
          </a:p>
          <a:p>
            <a:r>
              <a:rPr lang="en-US" dirty="0" smtClean="0"/>
              <a:t>What type of information was collected in order to complete the Review of Existing Data (RED)?</a:t>
            </a:r>
          </a:p>
          <a:p>
            <a:r>
              <a:rPr lang="en-US" dirty="0" smtClean="0"/>
              <a:t>What is the purpose of the RED?</a:t>
            </a:r>
          </a:p>
          <a:p>
            <a:r>
              <a:rPr lang="en-US" dirty="0" smtClean="0"/>
              <a:t>What is the purpose of the Notice of Action for evaluation?</a:t>
            </a:r>
          </a:p>
        </p:txBody>
      </p:sp>
      <p:sp>
        <p:nvSpPr>
          <p:cNvPr id="5" name="Rectangle 4"/>
          <p:cNvSpPr/>
          <p:nvPr/>
        </p:nvSpPr>
        <p:spPr>
          <a:xfrm>
            <a:off x="7924800" y="0"/>
            <a:ext cx="1219200" cy="457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7</a:t>
            </a:r>
            <a:endParaRPr lang="en-US" sz="2400" b="1" dirty="0">
              <a:solidFill>
                <a:schemeClr val="tx1"/>
              </a:solidFill>
            </a:endParaRPr>
          </a:p>
        </p:txBody>
      </p:sp>
    </p:spTree>
    <p:extLst>
      <p:ext uri="{BB962C8B-B14F-4D97-AF65-F5344CB8AC3E}">
        <p14:creationId xmlns:p14="http://schemas.microsoft.com/office/powerpoint/2010/main" val="306923032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rgbClr val="002060"/>
                </a:solidFill>
                <a:cs typeface="Arial" panose="020B0604020202020204" pitchFamily="34" charset="0"/>
              </a:rPr>
              <a:t>Checkpoint</a:t>
            </a:r>
            <a:endParaRPr lang="en-US" sz="4400" dirty="0">
              <a:solidFill>
                <a:srgbClr val="002060"/>
              </a:solidFill>
              <a:cs typeface="Arial" panose="020B0604020202020204" pitchFamily="34" charset="0"/>
            </a:endParaRPr>
          </a:p>
        </p:txBody>
      </p:sp>
      <p:sp>
        <p:nvSpPr>
          <p:cNvPr id="4" name="Content Placeholder 3"/>
          <p:cNvSpPr>
            <a:spLocks noGrp="1"/>
          </p:cNvSpPr>
          <p:nvPr>
            <p:ph idx="1"/>
          </p:nvPr>
        </p:nvSpPr>
        <p:spPr>
          <a:xfrm>
            <a:off x="1981200" y="1828805"/>
            <a:ext cx="6324600" cy="1676395"/>
          </a:xfrm>
        </p:spPr>
        <p:txBody>
          <a:bodyPr>
            <a:normAutofit fontScale="92500"/>
          </a:bodyPr>
          <a:lstStyle/>
          <a:p>
            <a:r>
              <a:rPr lang="en-US" sz="3200" dirty="0" smtClean="0">
                <a:solidFill>
                  <a:srgbClr val="002060"/>
                </a:solidFill>
              </a:rPr>
              <a:t>Record key points regarding the </a:t>
            </a:r>
            <a:r>
              <a:rPr lang="en-US" sz="3200" b="1" u="sng" dirty="0" smtClean="0">
                <a:solidFill>
                  <a:schemeClr val="accent3"/>
                </a:solidFill>
              </a:rPr>
              <a:t>referral </a:t>
            </a:r>
            <a:r>
              <a:rPr lang="en-US" sz="3200" dirty="0" smtClean="0">
                <a:solidFill>
                  <a:srgbClr val="002060"/>
                </a:solidFill>
              </a:rPr>
              <a:t>process on your </a:t>
            </a:r>
            <a:r>
              <a:rPr lang="en-US" sz="3200" i="1" dirty="0" smtClean="0">
                <a:solidFill>
                  <a:schemeClr val="accent4"/>
                </a:solidFill>
              </a:rPr>
              <a:t>Special Education Process Reflection Placemat</a:t>
            </a:r>
            <a:endParaRPr lang="en-US" sz="3200" i="1" dirty="0">
              <a:solidFill>
                <a:schemeClr val="accent4"/>
              </a:solidFill>
            </a:endParaRPr>
          </a:p>
        </p:txBody>
      </p:sp>
      <p:pic>
        <p:nvPicPr>
          <p:cNvPr id="8" name="Picture 7"/>
          <p:cNvPicPr>
            <a:picLocks noChangeAspect="1"/>
          </p:cNvPicPr>
          <p:nvPr/>
        </p:nvPicPr>
        <p:blipFill>
          <a:blip r:embed="rId3" cstate="print"/>
          <a:stretch>
            <a:fillRect/>
          </a:stretch>
        </p:blipFill>
        <p:spPr>
          <a:xfrm rot="180890">
            <a:off x="2319215" y="3679085"/>
            <a:ext cx="1696381" cy="1307693"/>
          </a:xfrm>
          <a:prstGeom prst="rect">
            <a:avLst/>
          </a:prstGeom>
          <a:ln>
            <a:solidFill>
              <a:srgbClr val="002060"/>
            </a:solidFill>
          </a:ln>
        </p:spPr>
      </p:pic>
      <p:sp>
        <p:nvSpPr>
          <p:cNvPr id="9" name="TextBox 8"/>
          <p:cNvSpPr txBox="1"/>
          <p:nvPr/>
        </p:nvSpPr>
        <p:spPr>
          <a:xfrm>
            <a:off x="4572000" y="3505200"/>
            <a:ext cx="4114800" cy="23083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b="1" i="1" dirty="0" smtClean="0">
                <a:solidFill>
                  <a:schemeClr val="bg1"/>
                </a:solidFill>
                <a:latin typeface="Tw Cen MT" panose="020B0602020104020603" pitchFamily="34" charset="0"/>
              </a:rPr>
              <a:t>Discussion: </a:t>
            </a:r>
          </a:p>
          <a:p>
            <a:pPr marL="457200" indent="-457200">
              <a:buFont typeface="Wingdings" panose="05000000000000000000" pitchFamily="2" charset="2"/>
              <a:buChar char="ü"/>
            </a:pPr>
            <a:r>
              <a:rPr lang="en-US" sz="2400" i="1" dirty="0" smtClean="0">
                <a:solidFill>
                  <a:schemeClr val="bg1"/>
                </a:solidFill>
                <a:latin typeface="Tw Cen MT" panose="020B0602020104020603" pitchFamily="34" charset="0"/>
              </a:rPr>
              <a:t>Describe what a parent referral might sound like</a:t>
            </a:r>
          </a:p>
          <a:p>
            <a:pPr marL="457200" indent="-457200">
              <a:buFont typeface="Wingdings" panose="05000000000000000000" pitchFamily="2" charset="2"/>
              <a:buChar char="ü"/>
            </a:pPr>
            <a:r>
              <a:rPr lang="en-US" sz="2400" i="1" dirty="0" smtClean="0">
                <a:solidFill>
                  <a:schemeClr val="bg1"/>
                </a:solidFill>
                <a:latin typeface="Tw Cen MT" panose="020B0602020104020603" pitchFamily="34" charset="0"/>
              </a:rPr>
              <a:t>How are parent referrals and agency referrals the same and different?</a:t>
            </a:r>
          </a:p>
        </p:txBody>
      </p:sp>
      <p:pic>
        <p:nvPicPr>
          <p:cNvPr id="10" name="Picture 9"/>
          <p:cNvPicPr>
            <a:picLocks noChangeAspect="1"/>
          </p:cNvPicPr>
          <p:nvPr/>
        </p:nvPicPr>
        <p:blipFill>
          <a:blip r:embed="rId4" cstate="print"/>
          <a:stretch>
            <a:fillRect/>
          </a:stretch>
        </p:blipFill>
        <p:spPr>
          <a:xfrm>
            <a:off x="315835" y="1514206"/>
            <a:ext cx="1639966" cy="3962743"/>
          </a:xfrm>
          <a:prstGeom prst="rect">
            <a:avLst/>
          </a:prstGeom>
        </p:spPr>
      </p:pic>
    </p:spTree>
    <p:extLst>
      <p:ext uri="{BB962C8B-B14F-4D97-AF65-F5344CB8AC3E}">
        <p14:creationId xmlns:p14="http://schemas.microsoft.com/office/powerpoint/2010/main" val="119387032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endParaRPr lang="en-US" dirty="0"/>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207666135"/>
              </p:ext>
            </p:extLst>
          </p:nvPr>
        </p:nvGraphicFramePr>
        <p:xfrm>
          <a:off x="457200" y="990600"/>
          <a:ext cx="8229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pic>
        <p:nvPicPr>
          <p:cNvPr id="2" name="Picture 1"/>
          <p:cNvPicPr>
            <a:picLocks noChangeAspect="1"/>
          </p:cNvPicPr>
          <p:nvPr/>
        </p:nvPicPr>
        <p:blipFill>
          <a:blip r:embed="rId8" cstate="print"/>
          <a:stretch>
            <a:fillRect/>
          </a:stretch>
        </p:blipFill>
        <p:spPr>
          <a:xfrm>
            <a:off x="3230764" y="2145681"/>
            <a:ext cx="2682472" cy="2566638"/>
          </a:xfrm>
          <a:prstGeom prst="rect">
            <a:avLst/>
          </a:prstGeom>
        </p:spPr>
      </p:pic>
      <p:pic>
        <p:nvPicPr>
          <p:cNvPr id="7" name="Picture 6"/>
          <p:cNvPicPr>
            <a:picLocks noChangeAspect="1"/>
          </p:cNvPicPr>
          <p:nvPr/>
        </p:nvPicPr>
        <p:blipFill>
          <a:blip r:embed="rId9" cstate="print"/>
          <a:stretch>
            <a:fillRect/>
          </a:stretch>
        </p:blipFill>
        <p:spPr>
          <a:xfrm rot="8724077">
            <a:off x="6702558" y="1017272"/>
            <a:ext cx="1194920" cy="865707"/>
          </a:xfrm>
          <a:prstGeom prst="rect">
            <a:avLst/>
          </a:prstGeom>
        </p:spPr>
      </p:pic>
    </p:spTree>
    <p:extLst>
      <p:ext uri="{BB962C8B-B14F-4D97-AF65-F5344CB8AC3E}">
        <p14:creationId xmlns:p14="http://schemas.microsoft.com/office/powerpoint/2010/main" val="330144932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Image result for student records"/>
          <p:cNvPicPr>
            <a:picLocks noChangeAspect="1" noChangeArrowheads="1"/>
          </p:cNvPicPr>
          <p:nvPr/>
        </p:nvPicPr>
        <p:blipFill>
          <a:blip r:embed="rId3" cstate="print">
            <a:clrChange>
              <a:clrFrom>
                <a:srgbClr val="FFFEFC"/>
              </a:clrFrom>
              <a:clrTo>
                <a:srgbClr val="FFFEFC">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42284" y="2052741"/>
            <a:ext cx="2667000" cy="3076659"/>
          </a:xfrm>
          <a:prstGeom prst="rect">
            <a:avLst/>
          </a:prstGeom>
          <a:noFill/>
          <a:extLst>
            <a:ext uri="{909E8E84-426E-40DD-AFC4-6F175D3DCCD1}">
              <a14:hiddenFill xmlns:a14="http://schemas.microsoft.com/office/drawing/2010/main">
                <a:solidFill>
                  <a:srgbClr val="FFFFFF"/>
                </a:solidFill>
              </a14:hiddenFill>
            </a:ext>
          </a:extLst>
        </p:spPr>
      </p:pic>
      <p:sp>
        <p:nvSpPr>
          <p:cNvPr id="24580"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 name="Rectangle 3"/>
          <p:cNvSpPr txBox="1">
            <a:spLocks noChangeArrowheads="1"/>
          </p:cNvSpPr>
          <p:nvPr/>
        </p:nvSpPr>
        <p:spPr>
          <a:xfrm>
            <a:off x="876300" y="1752600"/>
            <a:ext cx="4533900" cy="4043259"/>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lang="en-US" altLang="en-US" sz="3200" dirty="0" smtClean="0">
                <a:latin typeface="Tw Cen MT" panose="020B0602020104020603" pitchFamily="34" charset="0"/>
              </a:rPr>
              <a:t>An</a:t>
            </a:r>
            <a:r>
              <a:rPr lang="en-US" altLang="en-US" sz="3200" b="1" dirty="0" smtClean="0">
                <a:solidFill>
                  <a:schemeClr val="accent2"/>
                </a:solidFill>
                <a:latin typeface="Tw Cen MT" panose="020B0602020104020603" pitchFamily="34" charset="0"/>
              </a:rPr>
              <a:t> Evaluation</a:t>
            </a:r>
            <a:r>
              <a:rPr lang="en-US" altLang="en-US" sz="3200" dirty="0" smtClean="0">
                <a:latin typeface="Tw Cen MT" panose="020B0602020104020603" pitchFamily="34" charset="0"/>
              </a:rPr>
              <a:t> is the process of collecting information about a referred student’s learning needs through a series of individual tests, observations, and talks with the student, the family and others.</a:t>
            </a:r>
          </a:p>
          <a:p>
            <a:pPr lvl="1" fontAlgn="auto"/>
            <a:endParaRPr lang="en-US" altLang="en-US" sz="800" dirty="0" smtClean="0"/>
          </a:p>
        </p:txBody>
      </p:sp>
      <p:sp>
        <p:nvSpPr>
          <p:cNvPr id="8" name="TextBox 7"/>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sp>
        <p:nvSpPr>
          <p:cNvPr id="2" name="Title 1"/>
          <p:cNvSpPr>
            <a:spLocks noGrp="1"/>
          </p:cNvSpPr>
          <p:nvPr>
            <p:ph type="title"/>
          </p:nvPr>
        </p:nvSpPr>
        <p:spPr/>
        <p:txBody>
          <a:bodyPr/>
          <a:lstStyle/>
          <a:p>
            <a:r>
              <a:rPr lang="en-US" sz="4400" dirty="0" smtClean="0"/>
              <a:t>Evaluation</a:t>
            </a:r>
            <a:endParaRPr lang="en-US" sz="4400" dirty="0"/>
          </a:p>
        </p:txBody>
      </p:sp>
    </p:spTree>
    <p:extLst>
      <p:ext uri="{BB962C8B-B14F-4D97-AF65-F5344CB8AC3E}">
        <p14:creationId xmlns:p14="http://schemas.microsoft.com/office/powerpoint/2010/main" val="311071892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362200"/>
            <a:ext cx="7772400" cy="1470025"/>
          </a:xfrm>
        </p:spPr>
        <p:txBody>
          <a:bodyPr/>
          <a:lstStyle/>
          <a:p>
            <a:r>
              <a:rPr lang="en-US" sz="4400" dirty="0" smtClean="0"/>
              <a:t>The Special Education Process</a:t>
            </a:r>
            <a:endParaRPr lang="en-US" sz="4400" dirty="0"/>
          </a:p>
        </p:txBody>
      </p:sp>
      <p:sp>
        <p:nvSpPr>
          <p:cNvPr id="2" name="TextBox 1"/>
          <p:cNvSpPr txBox="1"/>
          <p:nvPr/>
        </p:nvSpPr>
        <p:spPr>
          <a:xfrm>
            <a:off x="2057400" y="3886200"/>
            <a:ext cx="5029200" cy="461665"/>
          </a:xfrm>
          <a:prstGeom prst="rect">
            <a:avLst/>
          </a:prstGeom>
          <a:noFill/>
        </p:spPr>
        <p:txBody>
          <a:bodyPr wrap="square" rtlCol="0">
            <a:spAutoFit/>
          </a:bodyPr>
          <a:lstStyle/>
          <a:p>
            <a:pPr algn="ctr"/>
            <a:r>
              <a:rPr lang="en-US" sz="2400" b="1" dirty="0" smtClean="0">
                <a:solidFill>
                  <a:schemeClr val="bg1"/>
                </a:solidFill>
              </a:rPr>
              <a:t>PRESENTER NAME AND DATE</a:t>
            </a:r>
            <a:endParaRPr lang="en-US" sz="2400" b="1" dirty="0">
              <a:solidFill>
                <a:schemeClr val="bg1"/>
              </a:solidFill>
            </a:endParaRPr>
          </a:p>
        </p:txBody>
      </p:sp>
    </p:spTree>
    <p:extLst>
      <p:ext uri="{BB962C8B-B14F-4D97-AF65-F5344CB8AC3E}">
        <p14:creationId xmlns:p14="http://schemas.microsoft.com/office/powerpoint/2010/main" val="118936182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Eligibility Staffing</a:t>
            </a:r>
            <a:endParaRPr lang="en-US" sz="4000" dirty="0"/>
          </a:p>
        </p:txBody>
      </p:sp>
      <p:sp>
        <p:nvSpPr>
          <p:cNvPr id="3" name="Content Placeholder 2"/>
          <p:cNvSpPr>
            <a:spLocks noGrp="1"/>
          </p:cNvSpPr>
          <p:nvPr>
            <p:ph idx="1"/>
          </p:nvPr>
        </p:nvSpPr>
        <p:spPr/>
        <p:txBody>
          <a:bodyPr/>
          <a:lstStyle/>
          <a:p>
            <a:r>
              <a:rPr lang="en-US" dirty="0" smtClean="0"/>
              <a:t>The Eligibility Staffing is held within sixty (60) calendar days of the date of Notice to Evaluate, if no consent required OR within sixty (60) calendar days of the date consent is received</a:t>
            </a:r>
          </a:p>
          <a:p>
            <a:endParaRPr lang="en-US" dirty="0"/>
          </a:p>
          <a:p>
            <a:r>
              <a:rPr lang="en-US" dirty="0" smtClean="0"/>
              <a:t>The determination of eligibility for special education services is made during the eligibility staffing based on evaluation results.</a:t>
            </a:r>
          </a:p>
          <a:p>
            <a:pPr marL="0" indent="0">
              <a:buNone/>
            </a:pPr>
            <a:endParaRPr lang="en-US" dirty="0"/>
          </a:p>
          <a:p>
            <a:pPr marL="0" indent="0">
              <a:buNone/>
            </a:pPr>
            <a:endParaRPr lang="en-US" dirty="0"/>
          </a:p>
        </p:txBody>
      </p:sp>
      <p:sp>
        <p:nvSpPr>
          <p:cNvPr id="4" name="Rectangle 3"/>
          <p:cNvSpPr/>
          <p:nvPr/>
        </p:nvSpPr>
        <p:spPr>
          <a:xfrm>
            <a:off x="7101236" y="5638800"/>
            <a:ext cx="2031325" cy="341632"/>
          </a:xfrm>
          <a:prstGeom prst="rect">
            <a:avLst/>
          </a:prstGeom>
        </p:spPr>
        <p:txBody>
          <a:bodyPr wrap="none">
            <a:spAutoFit/>
          </a:bodyPr>
          <a:lstStyle/>
          <a:p>
            <a:pPr eaLnBrk="1" hangingPunct="1">
              <a:lnSpc>
                <a:spcPct val="90000"/>
              </a:lnSpc>
            </a:pPr>
            <a:r>
              <a:rPr lang="en-US" altLang="en-US" dirty="0" smtClean="0"/>
              <a:t>Indicator: 200.180</a:t>
            </a:r>
            <a:endParaRPr lang="en-US" altLang="en-US" dirty="0"/>
          </a:p>
        </p:txBody>
      </p:sp>
    </p:spTree>
    <p:extLst>
      <p:ext uri="{BB962C8B-B14F-4D97-AF65-F5344CB8AC3E}">
        <p14:creationId xmlns:p14="http://schemas.microsoft.com/office/powerpoint/2010/main" val="280371472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9917"/>
            <a:ext cx="8763000" cy="1450757"/>
          </a:xfrm>
        </p:spPr>
        <p:txBody>
          <a:bodyPr>
            <a:normAutofit/>
          </a:bodyPr>
          <a:lstStyle/>
          <a:p>
            <a:pPr algn="ctr"/>
            <a:r>
              <a:rPr lang="en-US" altLang="en-US" sz="4400" dirty="0" smtClean="0">
                <a:solidFill>
                  <a:schemeClr val="accent2"/>
                </a:solidFill>
              </a:rPr>
              <a:t>Evaluation Report</a:t>
            </a:r>
            <a:endParaRPr lang="en-US" sz="4400" dirty="0"/>
          </a:p>
        </p:txBody>
      </p:sp>
      <p:sp>
        <p:nvSpPr>
          <p:cNvPr id="3" name="Content Placeholder 2"/>
          <p:cNvSpPr>
            <a:spLocks noGrp="1"/>
          </p:cNvSpPr>
          <p:nvPr>
            <p:ph idx="4294967295"/>
          </p:nvPr>
        </p:nvSpPr>
        <p:spPr>
          <a:xfrm>
            <a:off x="800100" y="1524000"/>
            <a:ext cx="7620000" cy="3490050"/>
          </a:xfrm>
        </p:spPr>
        <p:txBody>
          <a:bodyPr>
            <a:noAutofit/>
          </a:bodyPr>
          <a:lstStyle/>
          <a:p>
            <a:r>
              <a:rPr lang="en-US" dirty="0" smtClean="0">
                <a:solidFill>
                  <a:srgbClr val="002060"/>
                </a:solidFill>
              </a:rPr>
              <a:t>The evaluation report addresses the results of all assessed areas generally related to the suspected disability. This should include, if appropriate, any or all of the following areas: </a:t>
            </a:r>
          </a:p>
          <a:p>
            <a:pPr lvl="1"/>
            <a:r>
              <a:rPr lang="en-US" sz="2400" dirty="0" smtClean="0">
                <a:solidFill>
                  <a:srgbClr val="002060"/>
                </a:solidFill>
              </a:rPr>
              <a:t>(1) Health, (2)Vision, (3) Hearing, (4) Social and emotional status, (5) General Intelligence, (6) Academic performance (including results of state and agency-wide assessments), (</a:t>
            </a:r>
            <a:r>
              <a:rPr lang="en-US" sz="2400" dirty="0">
                <a:solidFill>
                  <a:srgbClr val="002060"/>
                </a:solidFill>
              </a:rPr>
              <a:t>7</a:t>
            </a:r>
            <a:r>
              <a:rPr lang="en-US" sz="2400" dirty="0" smtClean="0">
                <a:solidFill>
                  <a:srgbClr val="002060"/>
                </a:solidFill>
              </a:rPr>
              <a:t>)Communicative status, and/or  (8) Motor abilities</a:t>
            </a:r>
          </a:p>
          <a:p>
            <a:pPr lvl="1"/>
            <a:r>
              <a:rPr lang="en-US" sz="2400" dirty="0" smtClean="0">
                <a:solidFill>
                  <a:srgbClr val="002060"/>
                </a:solidFill>
              </a:rPr>
              <a:t> </a:t>
            </a:r>
            <a:r>
              <a:rPr lang="en-US" dirty="0" smtClean="0">
                <a:solidFill>
                  <a:srgbClr val="002060"/>
                </a:solidFill>
              </a:rPr>
              <a:t>The evaluation report documents the determination of eligibility</a:t>
            </a:r>
            <a:endParaRPr lang="en-US" dirty="0">
              <a:solidFill>
                <a:srgbClr val="002060"/>
              </a:solidFill>
            </a:endParaRPr>
          </a:p>
        </p:txBody>
      </p:sp>
      <p:sp>
        <p:nvSpPr>
          <p:cNvPr id="6" name="TextBox 5"/>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sp>
        <p:nvSpPr>
          <p:cNvPr id="5" name="Rectangle 4"/>
          <p:cNvSpPr/>
          <p:nvPr/>
        </p:nvSpPr>
        <p:spPr>
          <a:xfrm>
            <a:off x="5854741" y="5623560"/>
            <a:ext cx="2941831" cy="341632"/>
          </a:xfrm>
          <a:prstGeom prst="rect">
            <a:avLst/>
          </a:prstGeom>
        </p:spPr>
        <p:txBody>
          <a:bodyPr wrap="none">
            <a:spAutoFit/>
          </a:bodyPr>
          <a:lstStyle/>
          <a:p>
            <a:pPr eaLnBrk="1" hangingPunct="1">
              <a:lnSpc>
                <a:spcPct val="90000"/>
              </a:lnSpc>
            </a:pPr>
            <a:r>
              <a:rPr lang="en-US" altLang="en-US" dirty="0" smtClean="0"/>
              <a:t>Indicator: 200.190-200.270</a:t>
            </a:r>
            <a:endParaRPr lang="en-US" altLang="en-US" dirty="0"/>
          </a:p>
        </p:txBody>
      </p:sp>
    </p:spTree>
    <p:extLst>
      <p:ext uri="{BB962C8B-B14F-4D97-AF65-F5344CB8AC3E}">
        <p14:creationId xmlns:p14="http://schemas.microsoft.com/office/powerpoint/2010/main" val="373813137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rgbClr val="002060"/>
                </a:solidFill>
                <a:cs typeface="Arial" panose="020B0604020202020204" pitchFamily="34" charset="0"/>
              </a:rPr>
              <a:t>Checkpoint</a:t>
            </a:r>
            <a:endParaRPr lang="en-US" sz="4400" dirty="0">
              <a:solidFill>
                <a:srgbClr val="002060"/>
              </a:solidFill>
              <a:cs typeface="Arial" panose="020B0604020202020204" pitchFamily="34" charset="0"/>
            </a:endParaRPr>
          </a:p>
        </p:txBody>
      </p:sp>
      <p:sp>
        <p:nvSpPr>
          <p:cNvPr id="4" name="Content Placeholder 3"/>
          <p:cNvSpPr>
            <a:spLocks noGrp="1"/>
          </p:cNvSpPr>
          <p:nvPr>
            <p:ph idx="1"/>
          </p:nvPr>
        </p:nvSpPr>
        <p:spPr>
          <a:xfrm>
            <a:off x="2528637" y="1981200"/>
            <a:ext cx="4086726" cy="3962397"/>
          </a:xfrm>
        </p:spPr>
        <p:txBody>
          <a:bodyPr>
            <a:normAutofit/>
          </a:bodyPr>
          <a:lstStyle/>
          <a:p>
            <a:r>
              <a:rPr lang="en-US" sz="3200" dirty="0" smtClean="0">
                <a:solidFill>
                  <a:srgbClr val="002060"/>
                </a:solidFill>
              </a:rPr>
              <a:t>Record key points regarding </a:t>
            </a:r>
            <a:r>
              <a:rPr lang="en-US" sz="4400" b="1" u="sng" dirty="0" smtClean="0">
                <a:solidFill>
                  <a:schemeClr val="accent3"/>
                </a:solidFill>
              </a:rPr>
              <a:t>evaluation</a:t>
            </a:r>
            <a:r>
              <a:rPr lang="en-US" sz="3200" dirty="0" smtClean="0">
                <a:solidFill>
                  <a:srgbClr val="002060"/>
                </a:solidFill>
              </a:rPr>
              <a:t> on your </a:t>
            </a:r>
            <a:r>
              <a:rPr lang="en-US" sz="3200" i="1" dirty="0" smtClean="0">
                <a:solidFill>
                  <a:schemeClr val="accent4"/>
                </a:solidFill>
              </a:rPr>
              <a:t>Special Education Process Reflection Placemat</a:t>
            </a:r>
            <a:endParaRPr lang="en-US" sz="3200" i="1" dirty="0">
              <a:solidFill>
                <a:schemeClr val="accent4"/>
              </a:solidFill>
            </a:endParaRPr>
          </a:p>
        </p:txBody>
      </p:sp>
      <p:pic>
        <p:nvPicPr>
          <p:cNvPr id="8" name="Picture 7"/>
          <p:cNvPicPr>
            <a:picLocks noChangeAspect="1"/>
          </p:cNvPicPr>
          <p:nvPr/>
        </p:nvPicPr>
        <p:blipFill>
          <a:blip r:embed="rId3" cstate="print"/>
          <a:stretch>
            <a:fillRect/>
          </a:stretch>
        </p:blipFill>
        <p:spPr>
          <a:xfrm rot="180890">
            <a:off x="6292018" y="1962395"/>
            <a:ext cx="2227740" cy="1717303"/>
          </a:xfrm>
          <a:prstGeom prst="rect">
            <a:avLst/>
          </a:prstGeom>
        </p:spPr>
      </p:pic>
      <p:pic>
        <p:nvPicPr>
          <p:cNvPr id="5" name="Picture 4"/>
          <p:cNvPicPr>
            <a:picLocks noChangeAspect="1"/>
          </p:cNvPicPr>
          <p:nvPr/>
        </p:nvPicPr>
        <p:blipFill>
          <a:blip r:embed="rId4" cstate="print"/>
          <a:stretch>
            <a:fillRect/>
          </a:stretch>
        </p:blipFill>
        <p:spPr>
          <a:xfrm>
            <a:off x="762000" y="1981200"/>
            <a:ext cx="1639966" cy="3962743"/>
          </a:xfrm>
          <a:prstGeom prst="rect">
            <a:avLst/>
          </a:prstGeom>
        </p:spPr>
      </p:pic>
    </p:spTree>
    <p:extLst>
      <p:ext uri="{BB962C8B-B14F-4D97-AF65-F5344CB8AC3E}">
        <p14:creationId xmlns:p14="http://schemas.microsoft.com/office/powerpoint/2010/main" val="137507398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3962397"/>
          </a:xfrm>
        </p:spPr>
        <p:txBody>
          <a:bodyPr/>
          <a:lstStyle/>
          <a:p>
            <a:pPr lvl="0"/>
            <a:endParaRPr lang="en-US" dirty="0"/>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1581887147"/>
              </p:ext>
            </p:extLst>
          </p:nvPr>
        </p:nvGraphicFramePr>
        <p:xfrm>
          <a:off x="487326" y="1017181"/>
          <a:ext cx="8229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pic>
        <p:nvPicPr>
          <p:cNvPr id="7" name="Picture 6"/>
          <p:cNvPicPr>
            <a:picLocks noChangeAspect="1"/>
          </p:cNvPicPr>
          <p:nvPr/>
        </p:nvPicPr>
        <p:blipFill>
          <a:blip r:embed="rId8" cstate="print"/>
          <a:stretch>
            <a:fillRect/>
          </a:stretch>
        </p:blipFill>
        <p:spPr>
          <a:xfrm rot="9738495">
            <a:off x="7423560" y="2907443"/>
            <a:ext cx="1194920" cy="865707"/>
          </a:xfrm>
          <a:prstGeom prst="rect">
            <a:avLst/>
          </a:prstGeom>
        </p:spPr>
      </p:pic>
      <p:pic>
        <p:nvPicPr>
          <p:cNvPr id="2" name="Picture 1"/>
          <p:cNvPicPr>
            <a:picLocks noChangeAspect="1"/>
          </p:cNvPicPr>
          <p:nvPr/>
        </p:nvPicPr>
        <p:blipFill>
          <a:blip r:embed="rId9" cstate="print"/>
          <a:stretch>
            <a:fillRect/>
          </a:stretch>
        </p:blipFill>
        <p:spPr>
          <a:xfrm>
            <a:off x="3230764" y="2145681"/>
            <a:ext cx="2682472" cy="2566638"/>
          </a:xfrm>
          <a:prstGeom prst="rect">
            <a:avLst/>
          </a:prstGeom>
        </p:spPr>
      </p:pic>
    </p:spTree>
    <p:extLst>
      <p:ext uri="{BB962C8B-B14F-4D97-AF65-F5344CB8AC3E}">
        <p14:creationId xmlns:p14="http://schemas.microsoft.com/office/powerpoint/2010/main" val="237182225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smtClean="0"/>
              <a:t>Eligibility</a:t>
            </a:r>
            <a:endParaRPr lang="en-US" sz="4400" dirty="0"/>
          </a:p>
        </p:txBody>
      </p:sp>
      <p:sp>
        <p:nvSpPr>
          <p:cNvPr id="5" name="Content Placeholder 4"/>
          <p:cNvSpPr>
            <a:spLocks noGrp="1"/>
          </p:cNvSpPr>
          <p:nvPr>
            <p:ph idx="1"/>
          </p:nvPr>
        </p:nvSpPr>
        <p:spPr>
          <a:xfrm>
            <a:off x="457200" y="1698625"/>
            <a:ext cx="8229600" cy="4038595"/>
          </a:xfrm>
        </p:spPr>
        <p:txBody>
          <a:bodyPr/>
          <a:lstStyle/>
          <a:p>
            <a:pPr marL="0" indent="0">
              <a:buNone/>
            </a:pPr>
            <a:r>
              <a:rPr lang="en-US" sz="3200" i="1" dirty="0" smtClean="0">
                <a:solidFill>
                  <a:srgbClr val="0070C0"/>
                </a:solidFill>
              </a:rPr>
              <a:t>The </a:t>
            </a:r>
            <a:r>
              <a:rPr lang="en-US" sz="3200" i="1" dirty="0">
                <a:solidFill>
                  <a:srgbClr val="0070C0"/>
                </a:solidFill>
              </a:rPr>
              <a:t>student is eligible for special education services if: </a:t>
            </a:r>
            <a:endParaRPr lang="en-US" sz="3200" i="1" dirty="0" smtClean="0">
              <a:solidFill>
                <a:srgbClr val="0070C0"/>
              </a:solidFill>
            </a:endParaRPr>
          </a:p>
          <a:p>
            <a:pPr>
              <a:buFont typeface="Wingdings" panose="05000000000000000000" pitchFamily="2" charset="2"/>
              <a:buChar char="ü"/>
            </a:pPr>
            <a:r>
              <a:rPr lang="en-US" sz="3200" dirty="0" smtClean="0">
                <a:solidFill>
                  <a:srgbClr val="002060"/>
                </a:solidFill>
              </a:rPr>
              <a:t>The </a:t>
            </a:r>
            <a:r>
              <a:rPr lang="en-US" sz="3200" dirty="0">
                <a:solidFill>
                  <a:srgbClr val="002060"/>
                </a:solidFill>
              </a:rPr>
              <a:t>student has a disability as defined by IDEA which </a:t>
            </a:r>
            <a:r>
              <a:rPr lang="en-US" sz="3200" dirty="0" smtClean="0">
                <a:solidFill>
                  <a:srgbClr val="002060"/>
                </a:solidFill>
              </a:rPr>
              <a:t>adversely </a:t>
            </a:r>
            <a:r>
              <a:rPr lang="en-US" sz="3200" dirty="0">
                <a:solidFill>
                  <a:srgbClr val="002060"/>
                </a:solidFill>
              </a:rPr>
              <a:t>impacts his/her educational performance, </a:t>
            </a:r>
            <a:r>
              <a:rPr lang="en-US" sz="3200" b="1" i="1" u="sng" dirty="0" smtClean="0">
                <a:solidFill>
                  <a:srgbClr val="002060"/>
                </a:solidFill>
              </a:rPr>
              <a:t>and </a:t>
            </a:r>
            <a:endParaRPr lang="en-US" sz="3200" b="1" i="1" u="sng" dirty="0">
              <a:solidFill>
                <a:srgbClr val="002060"/>
              </a:solidFill>
            </a:endParaRPr>
          </a:p>
          <a:p>
            <a:pPr lvl="0">
              <a:buFont typeface="Wingdings" panose="05000000000000000000" pitchFamily="2" charset="2"/>
              <a:buChar char="ü"/>
            </a:pPr>
            <a:r>
              <a:rPr lang="en-US" sz="3200" dirty="0">
                <a:solidFill>
                  <a:srgbClr val="002060"/>
                </a:solidFill>
              </a:rPr>
              <a:t>The student needs special education services in order to benefit from education.</a:t>
            </a:r>
          </a:p>
        </p:txBody>
      </p:sp>
    </p:spTree>
    <p:extLst>
      <p:ext uri="{BB962C8B-B14F-4D97-AF65-F5344CB8AC3E}">
        <p14:creationId xmlns:p14="http://schemas.microsoft.com/office/powerpoint/2010/main" val="42491307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6254" b="95218" l="5773" r="93227">
                        <a14:foregroundMark x1="12955" y1="17413" x2="12818" y2="87431"/>
                        <a14:foregroundMark x1="13227" y1="87431" x2="87182" y2="86389"/>
                        <a14:foregroundMark x1="87182" y1="86389" x2="86682" y2="16861"/>
                        <a14:foregroundMark x1="86682" y1="16738" x2="11773" y2="17229"/>
                        <a14:foregroundMark x1="12045" y1="88473" x2="13955" y2="81239"/>
                        <a14:foregroundMark x1="15000" y1="13059" x2="85364" y2="13059"/>
                        <a14:foregroundMark x1="18318" y1="32986" x2="74364" y2="31760"/>
                        <a14:foregroundMark x1="44636" y1="25383" x2="67318" y2="23605"/>
                        <a14:foregroundMark x1="25909" y1="32618" x2="81682" y2="34335"/>
                        <a14:foregroundMark x1="27182" y1="72716" x2="71545" y2="72042"/>
                        <a14:foregroundMark x1="42045" y1="78418" x2="55136" y2="71674"/>
                        <a14:foregroundMark x1="45773" y1="83446" x2="62682" y2="84488"/>
                      </a14:backgroundRemoval>
                    </a14:imgEffect>
                  </a14:imgLayer>
                </a14:imgProps>
              </a:ext>
              <a:ext uri="{28A0092B-C50C-407E-A947-70E740481C1C}">
                <a14:useLocalDpi xmlns:a14="http://schemas.microsoft.com/office/drawing/2010/main" val="0"/>
              </a:ext>
            </a:extLst>
          </a:blip>
          <a:stretch>
            <a:fillRect/>
          </a:stretch>
        </p:blipFill>
        <p:spPr>
          <a:xfrm>
            <a:off x="5248040" y="1481621"/>
            <a:ext cx="3133960" cy="2323453"/>
          </a:xfrm>
          <a:prstGeom prst="rect">
            <a:avLst/>
          </a:prstGeom>
        </p:spPr>
      </p:pic>
      <p:sp>
        <p:nvSpPr>
          <p:cNvPr id="31746" name="Rectangle 2"/>
          <p:cNvSpPr>
            <a:spLocks noGrp="1" noChangeArrowheads="1"/>
          </p:cNvSpPr>
          <p:nvPr>
            <p:ph type="title"/>
          </p:nvPr>
        </p:nvSpPr>
        <p:spPr>
          <a:xfrm>
            <a:off x="685800" y="457369"/>
            <a:ext cx="7543800" cy="1450757"/>
          </a:xfrm>
        </p:spPr>
        <p:txBody>
          <a:bodyPr>
            <a:normAutofit/>
          </a:bodyPr>
          <a:lstStyle/>
          <a:p>
            <a:pPr eaLnBrk="1" hangingPunct="1"/>
            <a:r>
              <a:rPr lang="en-US" altLang="en-US" sz="4400" dirty="0" smtClean="0">
                <a:solidFill>
                  <a:schemeClr val="accent2"/>
                </a:solidFill>
                <a:cs typeface="Arial" panose="020B0604020202020204" pitchFamily="34" charset="0"/>
              </a:rPr>
              <a:t>Eligibility Timeline</a:t>
            </a:r>
          </a:p>
        </p:txBody>
      </p:sp>
      <p:sp>
        <p:nvSpPr>
          <p:cNvPr id="31747" name="Rectangle 3"/>
          <p:cNvSpPr>
            <a:spLocks noGrp="1" noChangeArrowheads="1"/>
          </p:cNvSpPr>
          <p:nvPr>
            <p:ph idx="4294967295"/>
          </p:nvPr>
        </p:nvSpPr>
        <p:spPr>
          <a:xfrm>
            <a:off x="838200" y="1679299"/>
            <a:ext cx="4953000" cy="4022725"/>
          </a:xfrm>
        </p:spPr>
        <p:txBody>
          <a:bodyPr>
            <a:normAutofit/>
          </a:bodyPr>
          <a:lstStyle/>
          <a:p>
            <a:pPr eaLnBrk="1" hangingPunct="1"/>
            <a:r>
              <a:rPr lang="en-US" altLang="en-US" sz="3200" dirty="0" smtClean="0">
                <a:solidFill>
                  <a:srgbClr val="002060"/>
                </a:solidFill>
              </a:rPr>
              <a:t>Eligibility for special education and related services must be determined </a:t>
            </a:r>
            <a:r>
              <a:rPr lang="en-US" altLang="en-US" sz="3200" b="1" dirty="0" smtClean="0">
                <a:solidFill>
                  <a:srgbClr val="002060"/>
                </a:solidFill>
              </a:rPr>
              <a:t>within 60 calendar days</a:t>
            </a:r>
            <a:r>
              <a:rPr lang="en-US" altLang="en-US" sz="3200" dirty="0" smtClean="0">
                <a:solidFill>
                  <a:srgbClr val="002060"/>
                </a:solidFill>
              </a:rPr>
              <a:t> of the agency’s receipt of the parent’s signed consent.</a:t>
            </a:r>
          </a:p>
        </p:txBody>
      </p:sp>
      <p:sp>
        <p:nvSpPr>
          <p:cNvPr id="6" name="TextBox 5"/>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6254" b="95218" l="5773" r="93227">
                        <a14:foregroundMark x1="12955" y1="17413" x2="12818" y2="87431"/>
                        <a14:foregroundMark x1="13227" y1="87431" x2="87182" y2="86389"/>
                        <a14:foregroundMark x1="87182" y1="86389" x2="86682" y2="16861"/>
                        <a14:foregroundMark x1="86682" y1="16738" x2="11773" y2="17229"/>
                        <a14:foregroundMark x1="12045" y1="88473" x2="13955" y2="81239"/>
                        <a14:foregroundMark x1="15000" y1="13059" x2="85364" y2="13059"/>
                        <a14:foregroundMark x1="18318" y1="32986" x2="74364" y2="31760"/>
                        <a14:foregroundMark x1="44636" y1="25383" x2="67318" y2="23605"/>
                        <a14:foregroundMark x1="25909" y1="32618" x2="81682" y2="34335"/>
                        <a14:foregroundMark x1="27182" y1="72716" x2="71545" y2="72042"/>
                        <a14:foregroundMark x1="42045" y1="78418" x2="55136" y2="71674"/>
                        <a14:foregroundMark x1="45773" y1="83446" x2="62682" y2="84488"/>
                      </a14:backgroundRemoval>
                    </a14:imgEffect>
                  </a14:imgLayer>
                </a14:imgProps>
              </a:ext>
              <a:ext uri="{28A0092B-C50C-407E-A947-70E740481C1C}">
                <a14:useLocalDpi xmlns:a14="http://schemas.microsoft.com/office/drawing/2010/main" val="0"/>
              </a:ext>
            </a:extLst>
          </a:blip>
          <a:stretch>
            <a:fillRect/>
          </a:stretch>
        </p:blipFill>
        <p:spPr>
          <a:xfrm rot="1967601">
            <a:off x="5661928" y="2528934"/>
            <a:ext cx="3133960" cy="2323453"/>
          </a:xfrm>
          <a:prstGeom prst="rect">
            <a:avLst/>
          </a:prstGeom>
        </p:spPr>
      </p:pic>
    </p:spTree>
    <p:extLst>
      <p:ext uri="{BB962C8B-B14F-4D97-AF65-F5344CB8AC3E}">
        <p14:creationId xmlns:p14="http://schemas.microsoft.com/office/powerpoint/2010/main" val="293183389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z="4400" dirty="0" smtClean="0">
                <a:solidFill>
                  <a:schemeClr val="accent2"/>
                </a:solidFill>
              </a:rPr>
              <a:t>Missouri Eligibility Identification</a:t>
            </a:r>
          </a:p>
        </p:txBody>
      </p:sp>
      <p:sp>
        <p:nvSpPr>
          <p:cNvPr id="29699" name="Rectangle 3"/>
          <p:cNvSpPr>
            <a:spLocks noGrp="1" noChangeArrowheads="1"/>
          </p:cNvSpPr>
          <p:nvPr>
            <p:ph sz="half" idx="1"/>
          </p:nvPr>
        </p:nvSpPr>
        <p:spPr>
          <a:xfrm>
            <a:off x="457200" y="1698624"/>
            <a:ext cx="4191000" cy="4190997"/>
          </a:xfrm>
        </p:spPr>
        <p:txBody>
          <a:bodyPr>
            <a:noAutofit/>
          </a:bodyPr>
          <a:lstStyle/>
          <a:p>
            <a:pPr marL="0" indent="0">
              <a:spcBef>
                <a:spcPts val="0"/>
              </a:spcBef>
              <a:buFont typeface="Wingdings" panose="05000000000000000000" pitchFamily="2" charset="2"/>
              <a:buChar char="Ø"/>
            </a:pPr>
            <a:r>
              <a:rPr lang="en-US" altLang="en-US" sz="2600" dirty="0" smtClean="0">
                <a:solidFill>
                  <a:schemeClr val="accent3"/>
                </a:solidFill>
              </a:rPr>
              <a:t>Autism</a:t>
            </a:r>
          </a:p>
          <a:p>
            <a:pPr marL="0" indent="0">
              <a:lnSpc>
                <a:spcPct val="90000"/>
              </a:lnSpc>
              <a:spcBef>
                <a:spcPts val="0"/>
              </a:spcBef>
              <a:buFont typeface="Wingdings" panose="05000000000000000000" pitchFamily="2" charset="2"/>
              <a:buChar char="Ø"/>
            </a:pPr>
            <a:r>
              <a:rPr lang="en-US" altLang="en-US" sz="2600" dirty="0" smtClean="0">
                <a:solidFill>
                  <a:srgbClr val="002060"/>
                </a:solidFill>
              </a:rPr>
              <a:t>Deaf-Blind</a:t>
            </a:r>
          </a:p>
          <a:p>
            <a:pPr marL="0" indent="0">
              <a:lnSpc>
                <a:spcPct val="90000"/>
              </a:lnSpc>
              <a:spcBef>
                <a:spcPts val="0"/>
              </a:spcBef>
              <a:buFont typeface="Wingdings" panose="05000000000000000000" pitchFamily="2" charset="2"/>
              <a:buChar char="Ø"/>
            </a:pPr>
            <a:r>
              <a:rPr lang="en-US" altLang="en-US" sz="2600" dirty="0" smtClean="0">
                <a:solidFill>
                  <a:schemeClr val="accent3"/>
                </a:solidFill>
              </a:rPr>
              <a:t>Emotional Disturbance</a:t>
            </a:r>
          </a:p>
          <a:p>
            <a:pPr marL="0" indent="0">
              <a:lnSpc>
                <a:spcPct val="90000"/>
              </a:lnSpc>
              <a:spcBef>
                <a:spcPts val="0"/>
              </a:spcBef>
              <a:buFont typeface="Wingdings" panose="05000000000000000000" pitchFamily="2" charset="2"/>
              <a:buChar char="Ø"/>
            </a:pPr>
            <a:r>
              <a:rPr lang="en-US" altLang="en-US" sz="2600" dirty="0" smtClean="0">
                <a:solidFill>
                  <a:srgbClr val="002060"/>
                </a:solidFill>
              </a:rPr>
              <a:t>Hearing Impairment  </a:t>
            </a:r>
          </a:p>
          <a:p>
            <a:pPr marL="0" indent="0">
              <a:lnSpc>
                <a:spcPct val="90000"/>
              </a:lnSpc>
              <a:spcBef>
                <a:spcPts val="0"/>
              </a:spcBef>
              <a:buNone/>
            </a:pPr>
            <a:r>
              <a:rPr lang="en-US" altLang="en-US" sz="2600" dirty="0">
                <a:solidFill>
                  <a:srgbClr val="002060"/>
                </a:solidFill>
              </a:rPr>
              <a:t> </a:t>
            </a:r>
            <a:r>
              <a:rPr lang="en-US" altLang="en-US" sz="2600" dirty="0" smtClean="0">
                <a:solidFill>
                  <a:srgbClr val="002060"/>
                </a:solidFill>
              </a:rPr>
              <a:t>  /Deafness</a:t>
            </a:r>
          </a:p>
          <a:p>
            <a:pPr marL="0" indent="0">
              <a:lnSpc>
                <a:spcPct val="90000"/>
              </a:lnSpc>
              <a:spcBef>
                <a:spcPts val="0"/>
              </a:spcBef>
              <a:buFont typeface="Wingdings" panose="05000000000000000000" pitchFamily="2" charset="2"/>
              <a:buChar char="Ø"/>
            </a:pPr>
            <a:r>
              <a:rPr lang="en-US" altLang="en-US" sz="2600" dirty="0" smtClean="0">
                <a:solidFill>
                  <a:schemeClr val="accent3"/>
                </a:solidFill>
              </a:rPr>
              <a:t>Intellectual Disability</a:t>
            </a:r>
          </a:p>
          <a:p>
            <a:pPr marL="0" indent="0">
              <a:lnSpc>
                <a:spcPct val="90000"/>
              </a:lnSpc>
              <a:spcBef>
                <a:spcPts val="0"/>
              </a:spcBef>
              <a:buFont typeface="Wingdings" panose="05000000000000000000" pitchFamily="2" charset="2"/>
              <a:buChar char="Ø"/>
            </a:pPr>
            <a:r>
              <a:rPr lang="en-US" altLang="en-US" sz="2600" dirty="0" smtClean="0">
                <a:solidFill>
                  <a:srgbClr val="002060"/>
                </a:solidFill>
              </a:rPr>
              <a:t>Multiple </a:t>
            </a:r>
            <a:r>
              <a:rPr lang="en-US" altLang="en-US" sz="2600" dirty="0">
                <a:solidFill>
                  <a:srgbClr val="002060"/>
                </a:solidFill>
              </a:rPr>
              <a:t>D</a:t>
            </a:r>
            <a:r>
              <a:rPr lang="en-US" altLang="en-US" sz="2600" dirty="0" smtClean="0">
                <a:solidFill>
                  <a:srgbClr val="002060"/>
                </a:solidFill>
              </a:rPr>
              <a:t>isabilities</a:t>
            </a:r>
          </a:p>
          <a:p>
            <a:pPr marL="0" indent="0">
              <a:lnSpc>
                <a:spcPct val="90000"/>
              </a:lnSpc>
              <a:spcBef>
                <a:spcPts val="0"/>
              </a:spcBef>
              <a:buFont typeface="Wingdings" panose="05000000000000000000" pitchFamily="2" charset="2"/>
              <a:buChar char="Ø"/>
            </a:pPr>
            <a:r>
              <a:rPr lang="en-US" altLang="en-US" sz="2600" dirty="0" smtClean="0">
                <a:solidFill>
                  <a:schemeClr val="accent3"/>
                </a:solidFill>
              </a:rPr>
              <a:t>Orthopedic Impairment</a:t>
            </a:r>
          </a:p>
          <a:p>
            <a:pPr marL="0" indent="0">
              <a:lnSpc>
                <a:spcPct val="90000"/>
              </a:lnSpc>
              <a:spcBef>
                <a:spcPts val="0"/>
              </a:spcBef>
              <a:buFont typeface="Wingdings" panose="05000000000000000000" pitchFamily="2" charset="2"/>
              <a:buChar char="Ø"/>
            </a:pPr>
            <a:r>
              <a:rPr lang="en-US" altLang="en-US" sz="2600" dirty="0" smtClean="0">
                <a:solidFill>
                  <a:srgbClr val="002060"/>
                </a:solidFill>
              </a:rPr>
              <a:t>Other Health Impairment</a:t>
            </a:r>
          </a:p>
          <a:p>
            <a:pPr marL="0" indent="0">
              <a:lnSpc>
                <a:spcPct val="90000"/>
              </a:lnSpc>
              <a:spcBef>
                <a:spcPts val="0"/>
              </a:spcBef>
              <a:buFont typeface="Wingdings" panose="05000000000000000000" pitchFamily="2" charset="2"/>
              <a:buChar char="Ø"/>
            </a:pPr>
            <a:r>
              <a:rPr lang="en-US" altLang="en-US" sz="2600" dirty="0" smtClean="0">
                <a:solidFill>
                  <a:schemeClr val="accent3"/>
                </a:solidFill>
              </a:rPr>
              <a:t>Specific </a:t>
            </a:r>
            <a:r>
              <a:rPr lang="en-US" altLang="en-US" sz="2600" dirty="0">
                <a:solidFill>
                  <a:schemeClr val="accent3"/>
                </a:solidFill>
              </a:rPr>
              <a:t>Learning </a:t>
            </a:r>
            <a:r>
              <a:rPr lang="en-US" altLang="en-US" sz="2600" dirty="0" smtClean="0">
                <a:solidFill>
                  <a:schemeClr val="accent3"/>
                </a:solidFill>
              </a:rPr>
              <a:t>Disability</a:t>
            </a:r>
            <a:endParaRPr lang="en-US" altLang="en-US" sz="2600" dirty="0">
              <a:solidFill>
                <a:schemeClr val="accent3"/>
              </a:solidFill>
            </a:endParaRPr>
          </a:p>
        </p:txBody>
      </p:sp>
      <p:sp>
        <p:nvSpPr>
          <p:cNvPr id="3" name="Content Placeholder 2"/>
          <p:cNvSpPr>
            <a:spLocks noGrp="1"/>
          </p:cNvSpPr>
          <p:nvPr>
            <p:ph sz="half" idx="2"/>
          </p:nvPr>
        </p:nvSpPr>
        <p:spPr>
          <a:xfrm>
            <a:off x="4495799" y="1698625"/>
            <a:ext cx="4656221" cy="4190997"/>
          </a:xfrm>
        </p:spPr>
        <p:txBody>
          <a:bodyPr>
            <a:noAutofit/>
          </a:bodyPr>
          <a:lstStyle/>
          <a:p>
            <a:pPr marL="0" indent="0">
              <a:spcBef>
                <a:spcPts val="0"/>
              </a:spcBef>
              <a:buFont typeface="Wingdings" panose="05000000000000000000" pitchFamily="2" charset="2"/>
              <a:buChar char="Ø"/>
            </a:pPr>
            <a:r>
              <a:rPr lang="en-US" altLang="en-US" sz="2600" dirty="0" smtClean="0">
                <a:solidFill>
                  <a:schemeClr val="accent3"/>
                </a:solidFill>
              </a:rPr>
              <a:t>Language Impairment</a:t>
            </a:r>
          </a:p>
          <a:p>
            <a:pPr marL="0" indent="0">
              <a:spcBef>
                <a:spcPts val="0"/>
              </a:spcBef>
              <a:buFont typeface="Wingdings" panose="05000000000000000000" pitchFamily="2" charset="2"/>
              <a:buChar char="Ø"/>
            </a:pPr>
            <a:r>
              <a:rPr lang="en-US" altLang="en-US" sz="2600" dirty="0" smtClean="0">
                <a:solidFill>
                  <a:srgbClr val="002060"/>
                </a:solidFill>
              </a:rPr>
              <a:t>Sound System Disorder   </a:t>
            </a:r>
          </a:p>
          <a:p>
            <a:pPr marL="0" indent="0">
              <a:spcBef>
                <a:spcPts val="0"/>
              </a:spcBef>
              <a:buNone/>
            </a:pPr>
            <a:r>
              <a:rPr lang="en-US" altLang="en-US" sz="2600" dirty="0" smtClean="0">
                <a:solidFill>
                  <a:srgbClr val="002060"/>
                </a:solidFill>
              </a:rPr>
              <a:t>   (Articulation and/or Phonology)</a:t>
            </a:r>
          </a:p>
          <a:p>
            <a:pPr marL="0" indent="0">
              <a:spcBef>
                <a:spcPts val="0"/>
              </a:spcBef>
              <a:buFont typeface="Wingdings" panose="05000000000000000000" pitchFamily="2" charset="2"/>
              <a:buChar char="Ø"/>
            </a:pPr>
            <a:r>
              <a:rPr lang="en-US" altLang="en-US" sz="2600" dirty="0" smtClean="0">
                <a:solidFill>
                  <a:schemeClr val="accent3"/>
                </a:solidFill>
              </a:rPr>
              <a:t>Speech Fluency</a:t>
            </a:r>
          </a:p>
          <a:p>
            <a:pPr marL="0" indent="0">
              <a:spcBef>
                <a:spcPts val="0"/>
              </a:spcBef>
              <a:buFont typeface="Wingdings" panose="05000000000000000000" pitchFamily="2" charset="2"/>
              <a:buChar char="Ø"/>
            </a:pPr>
            <a:r>
              <a:rPr lang="en-US" altLang="en-US" sz="2600" dirty="0" smtClean="0">
                <a:solidFill>
                  <a:srgbClr val="002060"/>
                </a:solidFill>
              </a:rPr>
              <a:t>Speech Voice</a:t>
            </a:r>
          </a:p>
          <a:p>
            <a:pPr marL="0" indent="0">
              <a:spcBef>
                <a:spcPts val="0"/>
              </a:spcBef>
              <a:buFont typeface="Wingdings" panose="05000000000000000000" pitchFamily="2" charset="2"/>
              <a:buChar char="Ø"/>
            </a:pPr>
            <a:r>
              <a:rPr lang="en-US" altLang="en-US" sz="2600" dirty="0" smtClean="0">
                <a:solidFill>
                  <a:schemeClr val="accent3"/>
                </a:solidFill>
              </a:rPr>
              <a:t>Traumatic Brain Injury</a:t>
            </a:r>
          </a:p>
          <a:p>
            <a:pPr marL="0" indent="0">
              <a:spcBef>
                <a:spcPts val="0"/>
              </a:spcBef>
              <a:buFont typeface="Wingdings" panose="05000000000000000000" pitchFamily="2" charset="2"/>
              <a:buChar char="Ø"/>
            </a:pPr>
            <a:r>
              <a:rPr lang="en-US" altLang="en-US" sz="2600" dirty="0" smtClean="0">
                <a:solidFill>
                  <a:srgbClr val="002060"/>
                </a:solidFill>
              </a:rPr>
              <a:t>Visual Impairment/Blindness</a:t>
            </a:r>
          </a:p>
          <a:p>
            <a:pPr marL="0" indent="0">
              <a:spcBef>
                <a:spcPts val="0"/>
              </a:spcBef>
              <a:buFont typeface="Wingdings" panose="05000000000000000000" pitchFamily="2" charset="2"/>
              <a:buChar char="Ø"/>
            </a:pPr>
            <a:r>
              <a:rPr lang="en-US" altLang="en-US" sz="2600" dirty="0" smtClean="0">
                <a:solidFill>
                  <a:schemeClr val="accent3"/>
                </a:solidFill>
              </a:rPr>
              <a:t>Young Child with a Developmental Delay</a:t>
            </a:r>
            <a:endParaRPr lang="en-US" sz="2600" dirty="0">
              <a:solidFill>
                <a:schemeClr val="accent3"/>
              </a:solidFill>
            </a:endParaRPr>
          </a:p>
        </p:txBody>
      </p:sp>
      <p:sp>
        <p:nvSpPr>
          <p:cNvPr id="7" name="TextBox 6"/>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sp>
        <p:nvSpPr>
          <p:cNvPr id="6" name="Rectangle 5"/>
          <p:cNvSpPr/>
          <p:nvPr/>
        </p:nvSpPr>
        <p:spPr>
          <a:xfrm>
            <a:off x="6553200" y="5486400"/>
            <a:ext cx="2451121" cy="341632"/>
          </a:xfrm>
          <a:prstGeom prst="rect">
            <a:avLst/>
          </a:prstGeom>
        </p:spPr>
        <p:txBody>
          <a:bodyPr wrap="square">
            <a:spAutoFit/>
          </a:bodyPr>
          <a:lstStyle/>
          <a:p>
            <a:pPr eaLnBrk="1" hangingPunct="1">
              <a:lnSpc>
                <a:spcPct val="90000"/>
              </a:lnSpc>
            </a:pPr>
            <a:r>
              <a:rPr lang="en-US" altLang="en-US" dirty="0" smtClean="0"/>
              <a:t>Indicators: 600-2100</a:t>
            </a:r>
            <a:endParaRPr lang="en-US" altLang="en-US" dirty="0"/>
          </a:p>
        </p:txBody>
      </p:sp>
    </p:spTree>
    <p:extLst>
      <p:ext uri="{BB962C8B-B14F-4D97-AF65-F5344CB8AC3E}">
        <p14:creationId xmlns:p14="http://schemas.microsoft.com/office/powerpoint/2010/main" val="129963650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13790" y="533400"/>
            <a:ext cx="8564018" cy="1313597"/>
          </a:xfrm>
        </p:spPr>
        <p:txBody>
          <a:bodyPr>
            <a:noAutofit/>
          </a:bodyPr>
          <a:lstStyle/>
          <a:p>
            <a:pPr eaLnBrk="1" hangingPunct="1"/>
            <a:r>
              <a:rPr lang="en-US" altLang="en-US" sz="4400" dirty="0" smtClean="0">
                <a:solidFill>
                  <a:schemeClr val="accent2"/>
                </a:solidFill>
              </a:rPr>
              <a:t>Independent Educational Evaluation</a:t>
            </a:r>
          </a:p>
        </p:txBody>
      </p:sp>
      <p:sp>
        <p:nvSpPr>
          <p:cNvPr id="26627" name="Rectangle 3"/>
          <p:cNvSpPr>
            <a:spLocks noGrp="1" noChangeArrowheads="1"/>
          </p:cNvSpPr>
          <p:nvPr>
            <p:ph idx="4294967295"/>
          </p:nvPr>
        </p:nvSpPr>
        <p:spPr>
          <a:xfrm>
            <a:off x="380999" y="2011706"/>
            <a:ext cx="8229600" cy="4297362"/>
          </a:xfrm>
        </p:spPr>
        <p:txBody>
          <a:bodyPr>
            <a:normAutofit/>
          </a:bodyPr>
          <a:lstStyle/>
          <a:p>
            <a:pPr eaLnBrk="1" hangingPunct="1">
              <a:lnSpc>
                <a:spcPct val="90000"/>
              </a:lnSpc>
            </a:pPr>
            <a:r>
              <a:rPr lang="en-US" altLang="en-US" sz="3200" dirty="0" smtClean="0">
                <a:solidFill>
                  <a:srgbClr val="002060"/>
                </a:solidFill>
              </a:rPr>
              <a:t>If a parent disagrees with the evaluation conducted by the LEA, they have the right to request an </a:t>
            </a:r>
            <a:r>
              <a:rPr lang="en-US" altLang="en-US" sz="3200" b="1" dirty="0" smtClean="0">
                <a:solidFill>
                  <a:schemeClr val="accent3"/>
                </a:solidFill>
              </a:rPr>
              <a:t>independent educational evaluation (IEE)</a:t>
            </a:r>
            <a:r>
              <a:rPr lang="en-US" altLang="en-US" sz="3200" dirty="0" smtClean="0">
                <a:solidFill>
                  <a:schemeClr val="accent3"/>
                </a:solidFill>
              </a:rPr>
              <a:t> </a:t>
            </a:r>
            <a:r>
              <a:rPr lang="en-US" altLang="en-US" sz="3200" dirty="0" smtClean="0">
                <a:solidFill>
                  <a:srgbClr val="002060"/>
                </a:solidFill>
              </a:rPr>
              <a:t>conducted by a qualified person who does not work for the school as specified in the LEA’s policy.</a:t>
            </a:r>
          </a:p>
          <a:p>
            <a:pPr eaLnBrk="1" hangingPunct="1">
              <a:lnSpc>
                <a:spcPct val="90000"/>
              </a:lnSpc>
            </a:pPr>
            <a:endParaRPr lang="en-US" altLang="en-US" sz="800" dirty="0" smtClean="0"/>
          </a:p>
        </p:txBody>
      </p:sp>
      <p:sp>
        <p:nvSpPr>
          <p:cNvPr id="6" name="TextBox 5"/>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sp>
        <p:nvSpPr>
          <p:cNvPr id="5" name="Rectangle 4"/>
          <p:cNvSpPr/>
          <p:nvPr/>
        </p:nvSpPr>
        <p:spPr>
          <a:xfrm>
            <a:off x="5867400" y="5486400"/>
            <a:ext cx="3136921" cy="341632"/>
          </a:xfrm>
          <a:prstGeom prst="rect">
            <a:avLst/>
          </a:prstGeom>
        </p:spPr>
        <p:txBody>
          <a:bodyPr wrap="square">
            <a:spAutoFit/>
          </a:bodyPr>
          <a:lstStyle/>
          <a:p>
            <a:pPr eaLnBrk="1" hangingPunct="1">
              <a:lnSpc>
                <a:spcPct val="90000"/>
              </a:lnSpc>
            </a:pPr>
            <a:r>
              <a:rPr lang="en-US" altLang="en-US" dirty="0" smtClean="0"/>
              <a:t>Indicators: 100.420-100.440</a:t>
            </a:r>
            <a:endParaRPr lang="en-US" altLang="en-US" dirty="0"/>
          </a:p>
        </p:txBody>
      </p:sp>
    </p:spTree>
    <p:extLst>
      <p:ext uri="{BB962C8B-B14F-4D97-AF65-F5344CB8AC3E}">
        <p14:creationId xmlns:p14="http://schemas.microsoft.com/office/powerpoint/2010/main" val="276275757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Activity: Case Study</a:t>
            </a:r>
            <a:endParaRPr lang="en-US" sz="4400" dirty="0"/>
          </a:p>
        </p:txBody>
      </p:sp>
      <p:pic>
        <p:nvPicPr>
          <p:cNvPr id="4" name="Content Placeholder 3" descr="X:\IHD General Shared\DESE Projects\SPED Modules\Graphics\girls with book.png"/>
          <p:cNvPicPr>
            <a:picLocks noGrp="1"/>
          </p:cNvPicPr>
          <p:nvPr>
            <p:ph sz="half" idx="1"/>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0" y="3962400"/>
            <a:ext cx="2182188" cy="2102946"/>
          </a:xfrm>
          <a:prstGeom prst="rect">
            <a:avLst/>
          </a:prstGeom>
          <a:noFill/>
          <a:ln>
            <a:noFill/>
          </a:ln>
        </p:spPr>
      </p:pic>
      <p:sp>
        <p:nvSpPr>
          <p:cNvPr id="3" name="Content Placeholder 2"/>
          <p:cNvSpPr>
            <a:spLocks noGrp="1"/>
          </p:cNvSpPr>
          <p:nvPr>
            <p:ph sz="half" idx="2"/>
          </p:nvPr>
        </p:nvSpPr>
        <p:spPr>
          <a:xfrm>
            <a:off x="2133600" y="1371600"/>
            <a:ext cx="6553200" cy="4190997"/>
          </a:xfrm>
        </p:spPr>
        <p:txBody>
          <a:bodyPr/>
          <a:lstStyle/>
          <a:p>
            <a:pPr marL="0" indent="0">
              <a:buNone/>
            </a:pPr>
            <a:r>
              <a:rPr lang="en-US" dirty="0" smtClean="0"/>
              <a:t>Discuss at your table:</a:t>
            </a:r>
          </a:p>
          <a:p>
            <a:r>
              <a:rPr lang="en-US" dirty="0" smtClean="0"/>
              <a:t>Which disability categories require observations as part of the eligibility criteria?</a:t>
            </a:r>
          </a:p>
          <a:p>
            <a:r>
              <a:rPr lang="en-US" dirty="0" smtClean="0"/>
              <a:t>Using pages 3-13 of the Missouri State Plan for Special Education, review the eligibility criteria and note the similarities and differences across the sixteen (16) disability categories.</a:t>
            </a:r>
          </a:p>
          <a:p>
            <a:r>
              <a:rPr lang="en-US" dirty="0" smtClean="0"/>
              <a:t>Using the eligibility criteria for Specific Learning Disability in the Standards and Indicators Manual at your table, review 1400.20 (discrepancy) to determine what criteria Jennifer had to meet to be eligible for special education under the disability category of Specific Learning Disability.</a:t>
            </a:r>
            <a:endParaRPr lang="en-US" dirty="0"/>
          </a:p>
        </p:txBody>
      </p:sp>
      <p:sp>
        <p:nvSpPr>
          <p:cNvPr id="5" name="Rectangle 4"/>
          <p:cNvSpPr/>
          <p:nvPr/>
        </p:nvSpPr>
        <p:spPr>
          <a:xfrm>
            <a:off x="7848600" y="0"/>
            <a:ext cx="1295400" cy="457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7</a:t>
            </a:r>
            <a:endParaRPr lang="en-US" sz="2400" b="1" dirty="0">
              <a:solidFill>
                <a:schemeClr val="tx1"/>
              </a:solidFill>
            </a:endParaRPr>
          </a:p>
        </p:txBody>
      </p:sp>
    </p:spTree>
    <p:extLst>
      <p:ext uri="{BB962C8B-B14F-4D97-AF65-F5344CB8AC3E}">
        <p14:creationId xmlns:p14="http://schemas.microsoft.com/office/powerpoint/2010/main" val="306923032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rgbClr val="002060"/>
                </a:solidFill>
                <a:cs typeface="Arial" panose="020B0604020202020204" pitchFamily="34" charset="0"/>
              </a:rPr>
              <a:t>Checkpoint</a:t>
            </a:r>
            <a:endParaRPr lang="en-US" sz="4400" dirty="0">
              <a:solidFill>
                <a:srgbClr val="002060"/>
              </a:solidFill>
              <a:cs typeface="Arial" panose="020B0604020202020204" pitchFamily="34" charset="0"/>
            </a:endParaRPr>
          </a:p>
        </p:txBody>
      </p:sp>
      <p:sp>
        <p:nvSpPr>
          <p:cNvPr id="4" name="Content Placeholder 3"/>
          <p:cNvSpPr>
            <a:spLocks noGrp="1"/>
          </p:cNvSpPr>
          <p:nvPr>
            <p:ph idx="1"/>
          </p:nvPr>
        </p:nvSpPr>
        <p:spPr>
          <a:xfrm>
            <a:off x="2528637" y="1957543"/>
            <a:ext cx="4086726" cy="3962397"/>
          </a:xfrm>
        </p:spPr>
        <p:txBody>
          <a:bodyPr>
            <a:normAutofit/>
          </a:bodyPr>
          <a:lstStyle/>
          <a:p>
            <a:r>
              <a:rPr lang="en-US" sz="3200" dirty="0" smtClean="0">
                <a:solidFill>
                  <a:srgbClr val="002060"/>
                </a:solidFill>
              </a:rPr>
              <a:t>Record key points regarding </a:t>
            </a:r>
            <a:r>
              <a:rPr lang="en-US" sz="4000" b="1" u="sng" dirty="0" smtClean="0">
                <a:solidFill>
                  <a:schemeClr val="accent3"/>
                </a:solidFill>
              </a:rPr>
              <a:t>eligibility</a:t>
            </a:r>
            <a:r>
              <a:rPr lang="en-US" sz="3200" dirty="0" smtClean="0">
                <a:solidFill>
                  <a:srgbClr val="002060"/>
                </a:solidFill>
              </a:rPr>
              <a:t> on your </a:t>
            </a:r>
            <a:r>
              <a:rPr lang="en-US" sz="3200" i="1" dirty="0" smtClean="0">
                <a:solidFill>
                  <a:schemeClr val="accent4"/>
                </a:solidFill>
              </a:rPr>
              <a:t>Special Education Process Reflection Placemat</a:t>
            </a:r>
            <a:endParaRPr lang="en-US" sz="3200" i="1" dirty="0">
              <a:solidFill>
                <a:schemeClr val="accent4"/>
              </a:solidFill>
            </a:endParaRPr>
          </a:p>
        </p:txBody>
      </p:sp>
      <p:pic>
        <p:nvPicPr>
          <p:cNvPr id="8" name="Picture 7"/>
          <p:cNvPicPr>
            <a:picLocks noChangeAspect="1"/>
          </p:cNvPicPr>
          <p:nvPr/>
        </p:nvPicPr>
        <p:blipFill>
          <a:blip r:embed="rId3" cstate="print"/>
          <a:stretch>
            <a:fillRect/>
          </a:stretch>
        </p:blipFill>
        <p:spPr>
          <a:xfrm rot="180890">
            <a:off x="5762427" y="4021181"/>
            <a:ext cx="2422234" cy="1867233"/>
          </a:xfrm>
          <a:prstGeom prst="rect">
            <a:avLst/>
          </a:prstGeom>
        </p:spPr>
      </p:pic>
      <p:pic>
        <p:nvPicPr>
          <p:cNvPr id="5" name="Picture 4"/>
          <p:cNvPicPr>
            <a:picLocks noChangeAspect="1"/>
          </p:cNvPicPr>
          <p:nvPr/>
        </p:nvPicPr>
        <p:blipFill>
          <a:blip r:embed="rId4" cstate="print"/>
          <a:stretch>
            <a:fillRect/>
          </a:stretch>
        </p:blipFill>
        <p:spPr>
          <a:xfrm>
            <a:off x="888671" y="1698625"/>
            <a:ext cx="1639966" cy="3962743"/>
          </a:xfrm>
          <a:prstGeom prst="rect">
            <a:avLst/>
          </a:prstGeom>
        </p:spPr>
      </p:pic>
    </p:spTree>
    <p:extLst>
      <p:ext uri="{BB962C8B-B14F-4D97-AF65-F5344CB8AC3E}">
        <p14:creationId xmlns:p14="http://schemas.microsoft.com/office/powerpoint/2010/main" val="83700284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543800" cy="685800"/>
          </a:xfrm>
        </p:spPr>
        <p:txBody>
          <a:bodyPr>
            <a:noAutofit/>
          </a:bodyPr>
          <a:lstStyle/>
          <a:p>
            <a:pPr algn="ctr"/>
            <a:r>
              <a:rPr lang="en-US" sz="4400" b="0" dirty="0" smtClean="0">
                <a:solidFill>
                  <a:srgbClr val="002060"/>
                </a:solidFill>
                <a:cs typeface="Arial" panose="020B0604020202020204" pitchFamily="34" charset="0"/>
              </a:rPr>
              <a:t>Welcome</a:t>
            </a:r>
            <a:endParaRPr lang="en-US" sz="4400" b="0" dirty="0">
              <a:solidFill>
                <a:srgbClr val="002060"/>
              </a:solidFill>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8332" y="3784600"/>
            <a:ext cx="1115133" cy="2171937"/>
          </a:xfrm>
          <a:prstGeom prst="rect">
            <a:avLst/>
          </a:prstGeom>
        </p:spPr>
      </p:pic>
      <p:sp>
        <p:nvSpPr>
          <p:cNvPr id="4" name="Cloud Callout 3"/>
          <p:cNvSpPr/>
          <p:nvPr/>
        </p:nvSpPr>
        <p:spPr>
          <a:xfrm>
            <a:off x="1727202" y="1714500"/>
            <a:ext cx="1930397" cy="1104900"/>
          </a:xfrm>
          <a:prstGeom prst="cloudCallout">
            <a:avLst>
              <a:gd name="adj1" fmla="val 52977"/>
              <a:gd name="adj2" fmla="val 5372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smtClean="0">
                <a:solidFill>
                  <a:srgbClr val="002060"/>
                </a:solidFill>
                <a:latin typeface="Tw Cen MT" panose="020B0602020104020603" pitchFamily="34" charset="0"/>
              </a:rPr>
              <a:t>LEA</a:t>
            </a:r>
            <a:endParaRPr lang="en-US" sz="3600" dirty="0">
              <a:solidFill>
                <a:srgbClr val="002060"/>
              </a:solidFill>
              <a:latin typeface="Tw Cen MT" panose="020B0602020104020603" pitchFamily="34" charset="0"/>
            </a:endParaRPr>
          </a:p>
        </p:txBody>
      </p:sp>
      <p:sp>
        <p:nvSpPr>
          <p:cNvPr id="6" name="Cloud Callout 5"/>
          <p:cNvSpPr/>
          <p:nvPr/>
        </p:nvSpPr>
        <p:spPr>
          <a:xfrm>
            <a:off x="5356257" y="1746250"/>
            <a:ext cx="1968498" cy="1257300"/>
          </a:xfrm>
          <a:prstGeom prst="cloudCallout">
            <a:avLst>
              <a:gd name="adj1" fmla="val -65733"/>
              <a:gd name="adj2" fmla="val 207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smtClean="0">
                <a:solidFill>
                  <a:srgbClr val="002060"/>
                </a:solidFill>
                <a:latin typeface="Tw Cen MT" panose="020B0602020104020603" pitchFamily="34" charset="0"/>
              </a:rPr>
              <a:t>IDEA</a:t>
            </a:r>
            <a:endParaRPr lang="en-US" sz="3600" dirty="0">
              <a:solidFill>
                <a:srgbClr val="002060"/>
              </a:solidFill>
              <a:latin typeface="Tw Cen MT" panose="020B0602020104020603" pitchFamily="34" charset="0"/>
            </a:endParaRPr>
          </a:p>
        </p:txBody>
      </p:sp>
      <p:sp>
        <p:nvSpPr>
          <p:cNvPr id="7" name="Cloud Callout 6"/>
          <p:cNvSpPr/>
          <p:nvPr/>
        </p:nvSpPr>
        <p:spPr>
          <a:xfrm>
            <a:off x="5852569" y="3064406"/>
            <a:ext cx="1752600" cy="1219200"/>
          </a:xfrm>
          <a:prstGeom prst="cloudCallout">
            <a:avLst>
              <a:gd name="adj1" fmla="val -77587"/>
              <a:gd name="adj2" fmla="val -4396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smtClean="0">
                <a:solidFill>
                  <a:srgbClr val="002060"/>
                </a:solidFill>
                <a:latin typeface="Tw Cen MT" panose="020B0602020104020603" pitchFamily="34" charset="0"/>
              </a:rPr>
              <a:t>IEP</a:t>
            </a:r>
            <a:endParaRPr lang="en-US" sz="3600" dirty="0">
              <a:solidFill>
                <a:srgbClr val="002060"/>
              </a:solidFill>
              <a:latin typeface="Tw Cen MT" panose="020B0602020104020603" pitchFamily="34" charset="0"/>
            </a:endParaRPr>
          </a:p>
        </p:txBody>
      </p:sp>
      <p:sp>
        <p:nvSpPr>
          <p:cNvPr id="8" name="Cloud Callout 7"/>
          <p:cNvSpPr/>
          <p:nvPr/>
        </p:nvSpPr>
        <p:spPr>
          <a:xfrm>
            <a:off x="1358899" y="3162300"/>
            <a:ext cx="1917701" cy="952500"/>
          </a:xfrm>
          <a:prstGeom prst="cloudCallout">
            <a:avLst>
              <a:gd name="adj1" fmla="val 70850"/>
              <a:gd name="adj2" fmla="val -4188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smtClean="0">
                <a:solidFill>
                  <a:srgbClr val="002060"/>
                </a:solidFill>
                <a:latin typeface="Tw Cen MT" panose="020B0602020104020603" pitchFamily="34" charset="0"/>
              </a:rPr>
              <a:t>FERPA</a:t>
            </a:r>
            <a:endParaRPr lang="en-US" sz="3200" dirty="0">
              <a:solidFill>
                <a:srgbClr val="002060"/>
              </a:solidFill>
              <a:latin typeface="Tw Cen MT" panose="020B0602020104020603" pitchFamily="34" charset="0"/>
            </a:endParaRPr>
          </a:p>
        </p:txBody>
      </p:sp>
      <p:sp>
        <p:nvSpPr>
          <p:cNvPr id="9" name="Cloud Callout 8"/>
          <p:cNvSpPr/>
          <p:nvPr/>
        </p:nvSpPr>
        <p:spPr>
          <a:xfrm>
            <a:off x="3771899" y="1485900"/>
            <a:ext cx="1524001" cy="889000"/>
          </a:xfrm>
          <a:prstGeom prst="cloudCallout">
            <a:avLst>
              <a:gd name="adj1" fmla="val -32142"/>
              <a:gd name="adj2" fmla="val 7390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smtClean="0">
                <a:solidFill>
                  <a:srgbClr val="002060"/>
                </a:solidFill>
                <a:latin typeface="Tw Cen MT" panose="020B0602020104020603" pitchFamily="34" charset="0"/>
              </a:rPr>
              <a:t>NCLB</a:t>
            </a:r>
            <a:endParaRPr lang="en-US" sz="2800" dirty="0">
              <a:solidFill>
                <a:srgbClr val="002060"/>
              </a:solidFill>
              <a:latin typeface="Tw Cen MT" panose="020B0602020104020603" pitchFamily="34" charset="0"/>
            </a:endParaRPr>
          </a:p>
        </p:txBody>
      </p:sp>
      <p:pic>
        <p:nvPicPr>
          <p:cNvPr id="10" name="Picture 9"/>
          <p:cNvPicPr>
            <a:picLocks noChangeAspect="1"/>
          </p:cNvPicPr>
          <p:nvPr/>
        </p:nvPicPr>
        <p:blipFill>
          <a:blip r:embed="rId4" cstate="print">
            <a:clrChange>
              <a:clrFrom>
                <a:srgbClr val="EEF3FA"/>
              </a:clrFrom>
              <a:clrTo>
                <a:srgbClr val="EEF3FA">
                  <a:alpha val="0"/>
                </a:srgbClr>
              </a:clrTo>
            </a:clrChange>
          </a:blip>
          <a:stretch>
            <a:fillRect/>
          </a:stretch>
        </p:blipFill>
        <p:spPr>
          <a:xfrm>
            <a:off x="3533667" y="2365004"/>
            <a:ext cx="1581210" cy="3819872"/>
          </a:xfrm>
          <a:prstGeom prst="rect">
            <a:avLst/>
          </a:prstGeom>
        </p:spPr>
      </p:pic>
      <p:sp>
        <p:nvSpPr>
          <p:cNvPr id="11" name="TextBox 10"/>
          <p:cNvSpPr txBox="1"/>
          <p:nvPr/>
        </p:nvSpPr>
        <p:spPr>
          <a:xfrm>
            <a:off x="4895634" y="4711700"/>
            <a:ext cx="762000" cy="461665"/>
          </a:xfrm>
          <a:prstGeom prst="rect">
            <a:avLst/>
          </a:prstGeom>
          <a:noFill/>
        </p:spPr>
        <p:txBody>
          <a:bodyPr wrap="square" rtlCol="0">
            <a:spAutoFit/>
          </a:bodyPr>
          <a:lstStyle/>
          <a:p>
            <a:pPr algn="ctr"/>
            <a:r>
              <a:rPr lang="en-US" sz="2400" dirty="0" smtClean="0">
                <a:solidFill>
                  <a:srgbClr val="002060"/>
                </a:solidFill>
                <a:latin typeface="Tw Cen MT" panose="020B0602020104020603" pitchFamily="34" charset="0"/>
              </a:rPr>
              <a:t>ME</a:t>
            </a:r>
            <a:endParaRPr lang="en-US" sz="2400" dirty="0">
              <a:solidFill>
                <a:srgbClr val="002060"/>
              </a:solidFill>
              <a:latin typeface="Tw Cen MT" panose="020B0602020104020603" pitchFamily="34" charset="0"/>
            </a:endParaRPr>
          </a:p>
        </p:txBody>
      </p:sp>
    </p:spTree>
    <p:extLst>
      <p:ext uri="{BB962C8B-B14F-4D97-AF65-F5344CB8AC3E}">
        <p14:creationId xmlns:p14="http://schemas.microsoft.com/office/powerpoint/2010/main" val="66582979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1663"/>
            <a:ext cx="9118600" cy="1096962"/>
          </a:xfrm>
        </p:spPr>
        <p:txBody>
          <a:bodyPr/>
          <a:lstStyle/>
          <a:p>
            <a:r>
              <a:rPr lang="en-US" sz="4400" dirty="0" smtClean="0"/>
              <a:t>Individualized Education Program (IEP)</a:t>
            </a:r>
            <a:endParaRPr lang="en-US" sz="4400" dirty="0"/>
          </a:p>
        </p:txBody>
      </p:sp>
      <p:sp>
        <p:nvSpPr>
          <p:cNvPr id="6" name="TextBox 5"/>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graphicFrame>
        <p:nvGraphicFramePr>
          <p:cNvPr id="8" name="Diagram 7"/>
          <p:cNvGraphicFramePr/>
          <p:nvPr>
            <p:extLst>
              <p:ext uri="{D42A27DB-BD31-4B8C-83A1-F6EECF244321}">
                <p14:modId xmlns:p14="http://schemas.microsoft.com/office/powerpoint/2010/main" val="4175272244"/>
              </p:ext>
            </p:extLst>
          </p:nvPr>
        </p:nvGraphicFramePr>
        <p:xfrm>
          <a:off x="685800" y="1524000"/>
          <a:ext cx="80772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cstate="print">
            <a:clrChange>
              <a:clrFrom>
                <a:srgbClr val="FFFFFF"/>
              </a:clrFrom>
              <a:clrTo>
                <a:srgbClr val="FFFFFF">
                  <a:alpha val="0"/>
                </a:srgbClr>
              </a:clrTo>
            </a:clrChange>
          </a:blip>
          <a:stretch>
            <a:fillRect/>
          </a:stretch>
        </p:blipFill>
        <p:spPr>
          <a:xfrm>
            <a:off x="3407177" y="2362200"/>
            <a:ext cx="2682472" cy="2566638"/>
          </a:xfrm>
          <a:prstGeom prst="rect">
            <a:avLst/>
          </a:prstGeom>
        </p:spPr>
      </p:pic>
      <p:pic>
        <p:nvPicPr>
          <p:cNvPr id="10" name="Picture 9"/>
          <p:cNvPicPr>
            <a:picLocks noChangeAspect="1"/>
          </p:cNvPicPr>
          <p:nvPr/>
        </p:nvPicPr>
        <p:blipFill>
          <a:blip r:embed="rId9" cstate="print"/>
          <a:stretch>
            <a:fillRect/>
          </a:stretch>
        </p:blipFill>
        <p:spPr>
          <a:xfrm rot="1187122">
            <a:off x="6172200" y="4994953"/>
            <a:ext cx="1408298" cy="1194920"/>
          </a:xfrm>
          <a:prstGeom prst="rect">
            <a:avLst/>
          </a:prstGeom>
        </p:spPr>
      </p:pic>
    </p:spTree>
    <p:extLst>
      <p:ext uri="{BB962C8B-B14F-4D97-AF65-F5344CB8AC3E}">
        <p14:creationId xmlns:p14="http://schemas.microsoft.com/office/powerpoint/2010/main" val="148184814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clrChange>
              <a:clrFrom>
                <a:srgbClr val="FFFFFF"/>
              </a:clrFrom>
              <a:clrTo>
                <a:srgbClr val="FFFFFF">
                  <a:alpha val="0"/>
                </a:srgbClr>
              </a:clrTo>
            </a:clrChange>
          </a:blip>
          <a:stretch>
            <a:fillRect/>
          </a:stretch>
        </p:blipFill>
        <p:spPr>
          <a:xfrm>
            <a:off x="6977400" y="1679132"/>
            <a:ext cx="1469308" cy="4117384"/>
          </a:xfrm>
          <a:prstGeom prst="rect">
            <a:avLst/>
          </a:prstGeom>
        </p:spPr>
      </p:pic>
      <p:sp>
        <p:nvSpPr>
          <p:cNvPr id="34818" name="Rectangle 2"/>
          <p:cNvSpPr>
            <a:spLocks noGrp="1" noChangeArrowheads="1"/>
          </p:cNvSpPr>
          <p:nvPr>
            <p:ph type="title"/>
          </p:nvPr>
        </p:nvSpPr>
        <p:spPr>
          <a:xfrm>
            <a:off x="457200" y="819444"/>
            <a:ext cx="8229600" cy="1096962"/>
          </a:xfrm>
        </p:spPr>
        <p:txBody>
          <a:bodyPr>
            <a:noAutofit/>
          </a:bodyPr>
          <a:lstStyle/>
          <a:p>
            <a:pPr algn="ctr" eaLnBrk="1" hangingPunct="1"/>
            <a:r>
              <a:rPr lang="en-US" altLang="en-US" sz="4400" dirty="0" smtClean="0">
                <a:solidFill>
                  <a:schemeClr val="accent2"/>
                </a:solidFill>
              </a:rPr>
              <a:t>Individualized Education Program</a:t>
            </a:r>
          </a:p>
        </p:txBody>
      </p:sp>
      <p:sp>
        <p:nvSpPr>
          <p:cNvPr id="34819" name="Rectangle 3"/>
          <p:cNvSpPr>
            <a:spLocks noGrp="1" noChangeArrowheads="1"/>
          </p:cNvSpPr>
          <p:nvPr>
            <p:ph idx="1"/>
          </p:nvPr>
        </p:nvSpPr>
        <p:spPr>
          <a:xfrm>
            <a:off x="1095679" y="2145006"/>
            <a:ext cx="5414311" cy="3124195"/>
          </a:xfrm>
        </p:spPr>
        <p:txBody>
          <a:bodyPr/>
          <a:lstStyle/>
          <a:p>
            <a:pPr marL="0" indent="0" eaLnBrk="1" hangingPunct="1">
              <a:spcBef>
                <a:spcPts val="0"/>
              </a:spcBef>
              <a:buNone/>
            </a:pPr>
            <a:r>
              <a:rPr lang="en-US" altLang="en-US" sz="3200" dirty="0" smtClean="0">
                <a:solidFill>
                  <a:srgbClr val="002060"/>
                </a:solidFill>
              </a:rPr>
              <a:t>The IEP is a written document describing the specially designed program developed to meet the needs of the individual child. </a:t>
            </a:r>
          </a:p>
          <a:p>
            <a:pPr marL="0" eaLnBrk="1" hangingPunct="1">
              <a:spcBef>
                <a:spcPts val="0"/>
              </a:spcBef>
            </a:pPr>
            <a:endParaRPr lang="en-US" altLang="en-US" sz="3200" dirty="0"/>
          </a:p>
          <a:p>
            <a:pPr eaLnBrk="1" hangingPunct="1">
              <a:buFontTx/>
              <a:buNone/>
            </a:pPr>
            <a:endParaRPr lang="en-US" altLang="en-US" sz="1000" dirty="0" smtClean="0"/>
          </a:p>
          <a:p>
            <a:pPr marL="0" indent="0" eaLnBrk="1" hangingPunct="1">
              <a:buNone/>
            </a:pPr>
            <a:endParaRPr lang="en-US" altLang="en-US" sz="2400" dirty="0" smtClean="0"/>
          </a:p>
          <a:p>
            <a:pPr marL="0" indent="0" eaLnBrk="1" hangingPunct="1">
              <a:buNone/>
            </a:pPr>
            <a:endParaRPr lang="en-US" altLang="en-US" sz="2400" dirty="0" smtClean="0"/>
          </a:p>
          <a:p>
            <a:pPr eaLnBrk="1" hangingPunct="1"/>
            <a:endParaRPr lang="en-US" altLang="en-US" sz="2400" dirty="0" smtClean="0"/>
          </a:p>
        </p:txBody>
      </p:sp>
      <p:sp>
        <p:nvSpPr>
          <p:cNvPr id="6" name="TextBox 5"/>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grpSp>
        <p:nvGrpSpPr>
          <p:cNvPr id="5" name="Group 4"/>
          <p:cNvGrpSpPr/>
          <p:nvPr/>
        </p:nvGrpSpPr>
        <p:grpSpPr>
          <a:xfrm>
            <a:off x="6042580" y="3009900"/>
            <a:ext cx="1669474" cy="2400300"/>
            <a:chOff x="7297342" y="2742235"/>
            <a:chExt cx="1676400" cy="3044513"/>
          </a:xfrm>
        </p:grpSpPr>
        <p:pic>
          <p:nvPicPr>
            <p:cNvPr id="3" name="Picture 2"/>
            <p:cNvPicPr>
              <a:picLocks noChangeAspect="1"/>
            </p:cNvPicPr>
            <p:nvPr/>
          </p:nvPicPr>
          <p:blipFill>
            <a:blip r:embed="rId4" cstate="print">
              <a:clrChange>
                <a:clrFrom>
                  <a:srgbClr val="FFFFFF"/>
                </a:clrFrom>
                <a:clrTo>
                  <a:srgbClr val="FFFFFF">
                    <a:alpha val="0"/>
                  </a:srgbClr>
                </a:clrTo>
              </a:clrChange>
            </a:blip>
            <a:stretch>
              <a:fillRect/>
            </a:stretch>
          </p:blipFill>
          <p:spPr>
            <a:xfrm>
              <a:off x="7297342" y="2742235"/>
              <a:ext cx="1676400" cy="3044513"/>
            </a:xfrm>
            <a:prstGeom prst="rect">
              <a:avLst/>
            </a:prstGeom>
          </p:spPr>
        </p:pic>
        <p:sp>
          <p:nvSpPr>
            <p:cNvPr id="4" name="TextBox 3"/>
            <p:cNvSpPr txBox="1"/>
            <p:nvPr/>
          </p:nvSpPr>
          <p:spPr>
            <a:xfrm>
              <a:off x="7449742" y="3995587"/>
              <a:ext cx="1524000" cy="754215"/>
            </a:xfrm>
            <a:prstGeom prst="rect">
              <a:avLst/>
            </a:prstGeom>
            <a:noFill/>
          </p:spPr>
          <p:txBody>
            <a:bodyPr wrap="square" rtlCol="0">
              <a:spAutoFit/>
            </a:bodyPr>
            <a:lstStyle/>
            <a:p>
              <a:r>
                <a:rPr lang="en-US" sz="2000" dirty="0" smtClean="0">
                  <a:latin typeface="Comic Sans MS" panose="030F0702030302020204" pitchFamily="66" charset="0"/>
                </a:rPr>
                <a:t>I am the </a:t>
              </a:r>
              <a:r>
                <a:rPr lang="en-US" sz="2000" b="1" i="1" dirty="0" smtClean="0">
                  <a:latin typeface="Comic Sans MS" panose="030F0702030302020204" pitchFamily="66" charset="0"/>
                </a:rPr>
                <a:t>I</a:t>
              </a:r>
              <a:r>
                <a:rPr lang="en-US" sz="2000" dirty="0" smtClean="0">
                  <a:latin typeface="Comic Sans MS" panose="030F0702030302020204" pitchFamily="66" charset="0"/>
                </a:rPr>
                <a:t> in </a:t>
              </a:r>
              <a:r>
                <a:rPr lang="en-US" sz="2000" b="1" dirty="0" smtClean="0">
                  <a:latin typeface="Comic Sans MS" panose="030F0702030302020204" pitchFamily="66" charset="0"/>
                </a:rPr>
                <a:t>IEP</a:t>
              </a:r>
              <a:endParaRPr lang="en-US" sz="2000" b="1" dirty="0">
                <a:latin typeface="Comic Sans MS" panose="030F0702030302020204" pitchFamily="66" charset="0"/>
              </a:endParaRPr>
            </a:p>
          </p:txBody>
        </p:sp>
      </p:grpSp>
    </p:spTree>
    <p:extLst>
      <p:ext uri="{BB962C8B-B14F-4D97-AF65-F5344CB8AC3E}">
        <p14:creationId xmlns:p14="http://schemas.microsoft.com/office/powerpoint/2010/main" val="271048521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2"/>
          <p:cNvSpPr txBox="1">
            <a:spLocks noChangeArrowheads="1"/>
          </p:cNvSpPr>
          <p:nvPr/>
        </p:nvSpPr>
        <p:spPr>
          <a:xfrm>
            <a:off x="609600" y="550785"/>
            <a:ext cx="7543800" cy="975361"/>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endParaRPr lang="en-US" altLang="en-US" b="1" dirty="0" smtClean="0">
              <a:solidFill>
                <a:schemeClr val="accent2"/>
              </a:solidFill>
            </a:endParaRPr>
          </a:p>
        </p:txBody>
      </p:sp>
      <p:sp>
        <p:nvSpPr>
          <p:cNvPr id="8" name="TextBox 7"/>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584791449"/>
              </p:ext>
            </p:extLst>
          </p:nvPr>
        </p:nvGraphicFramePr>
        <p:xfrm>
          <a:off x="1143000" y="838201"/>
          <a:ext cx="7239000" cy="4953000"/>
        </p:xfrm>
        <a:graphic>
          <a:graphicData uri="http://schemas.openxmlformats.org/drawingml/2006/table">
            <a:tbl>
              <a:tblPr firstRow="1" bandRow="1">
                <a:tableStyleId>{0660B408-B3CF-4A94-85FC-2B1E0A45F4A2}</a:tableStyleId>
              </a:tblPr>
              <a:tblGrid>
                <a:gridCol w="4136571"/>
                <a:gridCol w="3102429"/>
              </a:tblGrid>
              <a:tr h="598905">
                <a:tc gridSpan="2">
                  <a:txBody>
                    <a:bodyPr/>
                    <a:lstStyle/>
                    <a:p>
                      <a:pPr algn="ctr"/>
                      <a:r>
                        <a:rPr lang="en-US" sz="3200" dirty="0" smtClean="0"/>
                        <a:t>IEP guiding questions</a:t>
                      </a:r>
                      <a:r>
                        <a:rPr lang="en-US" sz="3200" baseline="0" dirty="0" smtClean="0"/>
                        <a:t> &amp; sections</a:t>
                      </a:r>
                      <a:endParaRPr lang="en-US" sz="3200" dirty="0">
                        <a:latin typeface="Tw Cen MT" panose="020B0602020104020603" pitchFamily="34" charset="0"/>
                      </a:endParaRPr>
                    </a:p>
                  </a:txBody>
                  <a:tcPr/>
                </a:tc>
                <a:tc hMerge="1">
                  <a:txBody>
                    <a:bodyPr/>
                    <a:lstStyle/>
                    <a:p>
                      <a:endParaRPr lang="en-US" dirty="0"/>
                    </a:p>
                  </a:txBody>
                  <a:tcPr/>
                </a:tc>
              </a:tr>
              <a:tr h="571540">
                <a:tc>
                  <a:txBody>
                    <a:bodyPr/>
                    <a:lstStyle/>
                    <a:p>
                      <a:pPr marL="342900" indent="-342900">
                        <a:buFont typeface="Arial" panose="020B0604020202020204" pitchFamily="34" charset="0"/>
                        <a:buChar char="•"/>
                      </a:pPr>
                      <a:r>
                        <a:rPr lang="en-US" sz="2400" dirty="0" smtClean="0"/>
                        <a:t>Where is the student now?</a:t>
                      </a:r>
                      <a:endParaRPr lang="en-US" sz="2400" dirty="0">
                        <a:latin typeface="Tw Cen MT" panose="020B0602020104020603" pitchFamily="34" charset="0"/>
                      </a:endParaRPr>
                    </a:p>
                  </a:txBody>
                  <a:tcPr/>
                </a:tc>
                <a:tc>
                  <a:txBody>
                    <a:bodyPr/>
                    <a:lstStyle/>
                    <a:p>
                      <a:pPr algn="ctr"/>
                      <a:endParaRPr lang="en-US" sz="2400" b="1" dirty="0">
                        <a:solidFill>
                          <a:schemeClr val="accent3"/>
                        </a:solidFill>
                        <a:latin typeface="Tw Cen MT" panose="020B0602020104020603" pitchFamily="34" charset="0"/>
                      </a:endParaRPr>
                    </a:p>
                  </a:txBody>
                  <a:tcPr/>
                </a:tc>
              </a:tr>
              <a:tr h="851075">
                <a:tc>
                  <a:txBody>
                    <a:bodyPr/>
                    <a:lstStyle/>
                    <a:p>
                      <a:pPr marL="342900" indent="-342900">
                        <a:buFont typeface="Arial" panose="020B0604020202020204" pitchFamily="34" charset="0"/>
                        <a:buChar char="•"/>
                      </a:pPr>
                      <a:r>
                        <a:rPr lang="en-US" sz="2400" dirty="0" smtClean="0"/>
                        <a:t>Where</a:t>
                      </a:r>
                      <a:r>
                        <a:rPr lang="en-US" sz="2400" baseline="0" dirty="0" smtClean="0"/>
                        <a:t> is the student going?</a:t>
                      </a:r>
                      <a:endParaRPr lang="en-US" sz="2400" dirty="0">
                        <a:latin typeface="Tw Cen MT" panose="020B0602020104020603" pitchFamily="34" charset="0"/>
                      </a:endParaRPr>
                    </a:p>
                  </a:txBody>
                  <a:tcPr/>
                </a:tc>
                <a:tc>
                  <a:txBody>
                    <a:bodyPr/>
                    <a:lstStyle/>
                    <a:p>
                      <a:pPr algn="ctr"/>
                      <a:endParaRPr lang="en-US" sz="2400" b="1" dirty="0">
                        <a:solidFill>
                          <a:schemeClr val="accent3"/>
                        </a:solidFill>
                        <a:latin typeface="Tw Cen MT" panose="020B0602020104020603" pitchFamily="34" charset="0"/>
                      </a:endParaRPr>
                    </a:p>
                  </a:txBody>
                  <a:tcPr/>
                </a:tc>
              </a:tr>
              <a:tr h="851075">
                <a:tc>
                  <a:txBody>
                    <a:bodyPr/>
                    <a:lstStyle/>
                    <a:p>
                      <a:pPr marL="342900" indent="-342900">
                        <a:buFont typeface="Arial" panose="020B0604020202020204" pitchFamily="34" charset="0"/>
                        <a:buChar char="•"/>
                      </a:pPr>
                      <a:r>
                        <a:rPr lang="en-US" sz="2400" dirty="0" smtClean="0"/>
                        <a:t>How</a:t>
                      </a:r>
                      <a:r>
                        <a:rPr lang="en-US" sz="2400" baseline="0" dirty="0" smtClean="0"/>
                        <a:t> will the student get there?</a:t>
                      </a:r>
                      <a:endParaRPr lang="en-US" sz="2400" dirty="0">
                        <a:latin typeface="Tw Cen MT" panose="020B0602020104020603" pitchFamily="34" charset="0"/>
                      </a:endParaRPr>
                    </a:p>
                  </a:txBody>
                  <a:tcPr/>
                </a:tc>
                <a:tc>
                  <a:txBody>
                    <a:bodyPr/>
                    <a:lstStyle/>
                    <a:p>
                      <a:pPr algn="ctr"/>
                      <a:endParaRPr lang="en-US" sz="2400" b="1" dirty="0">
                        <a:solidFill>
                          <a:schemeClr val="accent3"/>
                        </a:solidFill>
                        <a:latin typeface="Tw Cen MT" panose="020B0602020104020603" pitchFamily="34" charset="0"/>
                      </a:endParaRPr>
                    </a:p>
                  </a:txBody>
                  <a:tcPr/>
                </a:tc>
              </a:tr>
              <a:tr h="1229330">
                <a:tc>
                  <a:txBody>
                    <a:bodyPr/>
                    <a:lstStyle/>
                    <a:p>
                      <a:pPr marL="342900" indent="-342900">
                        <a:buFont typeface="Arial" panose="020B0604020202020204" pitchFamily="34" charset="0"/>
                        <a:buChar char="•"/>
                      </a:pPr>
                      <a:r>
                        <a:rPr lang="en-US" sz="2400" dirty="0" smtClean="0"/>
                        <a:t>What</a:t>
                      </a:r>
                      <a:r>
                        <a:rPr lang="en-US" sz="2400" baseline="0" dirty="0" smtClean="0"/>
                        <a:t> evidence will demonstrate success?</a:t>
                      </a:r>
                      <a:endParaRPr lang="en-US" sz="2400" dirty="0">
                        <a:latin typeface="Tw Cen MT" panose="020B0602020104020603" pitchFamily="34" charset="0"/>
                      </a:endParaRPr>
                    </a:p>
                  </a:txBody>
                  <a:tcPr/>
                </a:tc>
                <a:tc>
                  <a:txBody>
                    <a:bodyPr/>
                    <a:lstStyle/>
                    <a:p>
                      <a:pPr algn="ctr"/>
                      <a:endParaRPr lang="en-US" sz="2400" b="1" dirty="0">
                        <a:solidFill>
                          <a:schemeClr val="accent3"/>
                        </a:solidFill>
                        <a:latin typeface="Tw Cen MT" panose="020B0602020104020603" pitchFamily="34" charset="0"/>
                      </a:endParaRPr>
                    </a:p>
                  </a:txBody>
                  <a:tcPr/>
                </a:tc>
              </a:tr>
              <a:tr h="851075">
                <a:tc>
                  <a:txBody>
                    <a:bodyPr/>
                    <a:lstStyle/>
                    <a:p>
                      <a:pPr marL="342900" indent="-342900">
                        <a:buFont typeface="Arial" panose="020B0604020202020204" pitchFamily="34" charset="0"/>
                        <a:buChar char="•"/>
                      </a:pPr>
                      <a:r>
                        <a:rPr lang="en-US" sz="2400" dirty="0" smtClean="0"/>
                        <a:t>How and when will progress be reported?</a:t>
                      </a:r>
                      <a:endParaRPr lang="en-US" sz="2400" dirty="0">
                        <a:latin typeface="Tw Cen MT" panose="020B0602020104020603" pitchFamily="34" charset="0"/>
                      </a:endParaRPr>
                    </a:p>
                  </a:txBody>
                  <a:tcPr/>
                </a:tc>
                <a:tc>
                  <a:txBody>
                    <a:bodyPr/>
                    <a:lstStyle/>
                    <a:p>
                      <a:pPr algn="ctr"/>
                      <a:endParaRPr lang="en-US" sz="2400" b="1" dirty="0">
                        <a:solidFill>
                          <a:schemeClr val="accent3"/>
                        </a:solidFill>
                        <a:latin typeface="Tw Cen MT" panose="020B0602020104020603" pitchFamily="34" charset="0"/>
                      </a:endParaRPr>
                    </a:p>
                  </a:txBody>
                  <a:tcPr/>
                </a:tc>
              </a:tr>
            </a:tbl>
          </a:graphicData>
        </a:graphic>
      </p:graphicFrame>
      <p:pic>
        <p:nvPicPr>
          <p:cNvPr id="9" name="Picture 8"/>
          <p:cNvPicPr>
            <a:picLocks noChangeAspect="1"/>
          </p:cNvPicPr>
          <p:nvPr/>
        </p:nvPicPr>
        <p:blipFill>
          <a:blip r:embed="rId3" cstate="print">
            <a:clrChange>
              <a:clrFrom>
                <a:srgbClr val="EEF3FA"/>
              </a:clrFrom>
              <a:clrTo>
                <a:srgbClr val="EEF3FA">
                  <a:alpha val="0"/>
                </a:srgbClr>
              </a:clrTo>
            </a:clrChange>
          </a:blip>
          <a:stretch>
            <a:fillRect/>
          </a:stretch>
        </p:blipFill>
        <p:spPr>
          <a:xfrm>
            <a:off x="-76200" y="2266984"/>
            <a:ext cx="1581210" cy="3819872"/>
          </a:xfrm>
          <a:prstGeom prst="rect">
            <a:avLst/>
          </a:prstGeom>
        </p:spPr>
      </p:pic>
      <p:sp>
        <p:nvSpPr>
          <p:cNvPr id="5" name="TextBox 4"/>
          <p:cNvSpPr txBox="1"/>
          <p:nvPr/>
        </p:nvSpPr>
        <p:spPr>
          <a:xfrm>
            <a:off x="5532120" y="1514838"/>
            <a:ext cx="1676400" cy="369332"/>
          </a:xfrm>
          <a:prstGeom prst="rect">
            <a:avLst/>
          </a:prstGeom>
          <a:noFill/>
        </p:spPr>
        <p:txBody>
          <a:bodyPr wrap="square" rtlCol="0">
            <a:spAutoFit/>
          </a:bodyPr>
          <a:lstStyle/>
          <a:p>
            <a:r>
              <a:rPr lang="en-US" b="1" dirty="0" smtClean="0">
                <a:solidFill>
                  <a:schemeClr val="accent3"/>
                </a:solidFill>
              </a:rPr>
              <a:t>PLAAFP</a:t>
            </a:r>
            <a:endParaRPr lang="en-US" dirty="0"/>
          </a:p>
        </p:txBody>
      </p:sp>
      <p:sp>
        <p:nvSpPr>
          <p:cNvPr id="6" name="TextBox 5"/>
          <p:cNvSpPr txBox="1"/>
          <p:nvPr/>
        </p:nvSpPr>
        <p:spPr>
          <a:xfrm>
            <a:off x="5539740" y="2058954"/>
            <a:ext cx="2407920" cy="923330"/>
          </a:xfrm>
          <a:prstGeom prst="rect">
            <a:avLst/>
          </a:prstGeom>
          <a:noFill/>
        </p:spPr>
        <p:txBody>
          <a:bodyPr wrap="square" rtlCol="0">
            <a:spAutoFit/>
          </a:bodyPr>
          <a:lstStyle/>
          <a:p>
            <a:r>
              <a:rPr lang="en-US" b="1" dirty="0">
                <a:solidFill>
                  <a:schemeClr val="accent3"/>
                </a:solidFill>
              </a:rPr>
              <a:t>Measureable Goals and Objectives</a:t>
            </a:r>
            <a:endParaRPr lang="en-US" b="1" dirty="0">
              <a:solidFill>
                <a:schemeClr val="accent3"/>
              </a:solidFill>
              <a:latin typeface="Tw Cen MT" panose="020B0602020104020603" pitchFamily="34" charset="0"/>
            </a:endParaRPr>
          </a:p>
          <a:p>
            <a:endParaRPr lang="en-US" dirty="0"/>
          </a:p>
        </p:txBody>
      </p:sp>
      <p:sp>
        <p:nvSpPr>
          <p:cNvPr id="7" name="TextBox 6"/>
          <p:cNvSpPr txBox="1"/>
          <p:nvPr/>
        </p:nvSpPr>
        <p:spPr>
          <a:xfrm>
            <a:off x="5532120" y="3004366"/>
            <a:ext cx="2103120" cy="646331"/>
          </a:xfrm>
          <a:prstGeom prst="rect">
            <a:avLst/>
          </a:prstGeom>
          <a:noFill/>
        </p:spPr>
        <p:txBody>
          <a:bodyPr wrap="square" rtlCol="0">
            <a:spAutoFit/>
          </a:bodyPr>
          <a:lstStyle/>
          <a:p>
            <a:r>
              <a:rPr lang="en-US" b="1" dirty="0">
                <a:solidFill>
                  <a:schemeClr val="accent3"/>
                </a:solidFill>
              </a:rPr>
              <a:t>Services and </a:t>
            </a:r>
            <a:r>
              <a:rPr lang="en-US" b="1" dirty="0" smtClean="0">
                <a:solidFill>
                  <a:schemeClr val="accent3"/>
                </a:solidFill>
              </a:rPr>
              <a:t>Instruction</a:t>
            </a:r>
            <a:endParaRPr lang="en-US" dirty="0"/>
          </a:p>
        </p:txBody>
      </p:sp>
      <p:sp>
        <p:nvSpPr>
          <p:cNvPr id="10" name="TextBox 9"/>
          <p:cNvSpPr txBox="1"/>
          <p:nvPr/>
        </p:nvSpPr>
        <p:spPr>
          <a:xfrm>
            <a:off x="5486400" y="3810000"/>
            <a:ext cx="2667000" cy="1200329"/>
          </a:xfrm>
          <a:prstGeom prst="rect">
            <a:avLst/>
          </a:prstGeom>
          <a:noFill/>
        </p:spPr>
        <p:txBody>
          <a:bodyPr wrap="square" rtlCol="0">
            <a:spAutoFit/>
          </a:bodyPr>
          <a:lstStyle/>
          <a:p>
            <a:r>
              <a:rPr lang="en-US" b="1" dirty="0">
                <a:solidFill>
                  <a:schemeClr val="accent3"/>
                </a:solidFill>
              </a:rPr>
              <a:t>Data collection of progress toward the goals</a:t>
            </a:r>
            <a:endParaRPr lang="en-US" b="1" dirty="0">
              <a:solidFill>
                <a:schemeClr val="accent3"/>
              </a:solidFill>
              <a:latin typeface="Tw Cen MT" panose="020B0602020104020603" pitchFamily="34" charset="0"/>
            </a:endParaRPr>
          </a:p>
          <a:p>
            <a:endParaRPr lang="en-US" dirty="0"/>
          </a:p>
        </p:txBody>
      </p:sp>
      <p:sp>
        <p:nvSpPr>
          <p:cNvPr id="11" name="TextBox 10"/>
          <p:cNvSpPr txBox="1"/>
          <p:nvPr/>
        </p:nvSpPr>
        <p:spPr>
          <a:xfrm>
            <a:off x="5486400" y="5010329"/>
            <a:ext cx="2514600" cy="646331"/>
          </a:xfrm>
          <a:prstGeom prst="rect">
            <a:avLst/>
          </a:prstGeom>
          <a:noFill/>
        </p:spPr>
        <p:txBody>
          <a:bodyPr wrap="square" rtlCol="0">
            <a:spAutoFit/>
          </a:bodyPr>
          <a:lstStyle/>
          <a:p>
            <a:r>
              <a:rPr lang="en-US" b="1" dirty="0">
                <a:solidFill>
                  <a:schemeClr val="accent3"/>
                </a:solidFill>
              </a:rPr>
              <a:t>Progress Reports</a:t>
            </a:r>
            <a:endParaRPr lang="en-US" b="1" dirty="0">
              <a:solidFill>
                <a:schemeClr val="accent3"/>
              </a:solidFill>
              <a:latin typeface="Tw Cen MT" panose="020B0602020104020603" pitchFamily="34" charset="0"/>
            </a:endParaRPr>
          </a:p>
          <a:p>
            <a:endParaRPr lang="en-US" dirty="0"/>
          </a:p>
        </p:txBody>
      </p:sp>
    </p:spTree>
    <p:extLst>
      <p:ext uri="{BB962C8B-B14F-4D97-AF65-F5344CB8AC3E}">
        <p14:creationId xmlns:p14="http://schemas.microsoft.com/office/powerpoint/2010/main" val="3495333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601663"/>
            <a:ext cx="9144000" cy="922344"/>
          </a:xfrm>
          <a:solidFill>
            <a:schemeClr val="bg1"/>
          </a:solidFill>
        </p:spPr>
        <p:txBody>
          <a:bodyPr rtlCol="0">
            <a:noAutofit/>
          </a:bodyPr>
          <a:lstStyle/>
          <a:p>
            <a:pPr algn="ctr" eaLnBrk="1" fontAlgn="auto" hangingPunct="1">
              <a:spcAft>
                <a:spcPts val="0"/>
              </a:spcAft>
              <a:defRPr/>
            </a:pPr>
            <a:r>
              <a:rPr lang="en-US" sz="4400" dirty="0" smtClean="0">
                <a:solidFill>
                  <a:srgbClr val="002060"/>
                </a:solidFill>
              </a:rPr>
              <a:t>Required </a:t>
            </a:r>
            <a:r>
              <a:rPr lang="en-US" sz="4400" dirty="0">
                <a:solidFill>
                  <a:srgbClr val="002060"/>
                </a:solidFill>
              </a:rPr>
              <a:t>P</a:t>
            </a:r>
            <a:r>
              <a:rPr lang="en-US" sz="4400" dirty="0" smtClean="0">
                <a:solidFill>
                  <a:srgbClr val="002060"/>
                </a:solidFill>
              </a:rPr>
              <a:t>articipants </a:t>
            </a:r>
            <a:r>
              <a:rPr lang="en-US" sz="4400" dirty="0">
                <a:solidFill>
                  <a:srgbClr val="002060"/>
                </a:solidFill>
              </a:rPr>
              <a:t>in </a:t>
            </a:r>
            <a:r>
              <a:rPr lang="en-US" sz="4400" dirty="0" smtClean="0">
                <a:solidFill>
                  <a:srgbClr val="002060"/>
                </a:solidFill>
              </a:rPr>
              <a:t>the </a:t>
            </a:r>
            <a:r>
              <a:rPr lang="en-US" sz="4400" dirty="0">
                <a:solidFill>
                  <a:srgbClr val="002060"/>
                </a:solidFill>
              </a:rPr>
              <a:t>IEP M</a:t>
            </a:r>
            <a:r>
              <a:rPr lang="en-US" sz="4400" dirty="0" smtClean="0">
                <a:solidFill>
                  <a:srgbClr val="002060"/>
                </a:solidFill>
              </a:rPr>
              <a:t>eeting</a:t>
            </a:r>
            <a:endParaRPr lang="en-US" sz="4400" dirty="0">
              <a:solidFill>
                <a:srgbClr val="002060"/>
              </a:solidFill>
            </a:endParaRPr>
          </a:p>
        </p:txBody>
      </p:sp>
      <p:sp>
        <p:nvSpPr>
          <p:cNvPr id="33795" name="Rectangle 3"/>
          <p:cNvSpPr>
            <a:spLocks noGrp="1" noChangeArrowheads="1"/>
          </p:cNvSpPr>
          <p:nvPr>
            <p:ph idx="1"/>
          </p:nvPr>
        </p:nvSpPr>
        <p:spPr>
          <a:xfrm>
            <a:off x="533400" y="1447800"/>
            <a:ext cx="8229600" cy="3962397"/>
          </a:xfrm>
        </p:spPr>
        <p:txBody>
          <a:bodyPr>
            <a:normAutofit lnSpcReduction="10000"/>
          </a:bodyPr>
          <a:lstStyle/>
          <a:p>
            <a:pPr marL="547688" lvl="1" indent="-200025" eaLnBrk="1" hangingPunct="1">
              <a:buFont typeface="Verdana" pitchFamily="34" charset="0"/>
              <a:buChar char="◦"/>
              <a:defRPr/>
            </a:pPr>
            <a:r>
              <a:rPr lang="en-US" sz="2800" dirty="0" smtClean="0"/>
              <a:t>Parent (at least 1) or Guardian</a:t>
            </a:r>
          </a:p>
          <a:p>
            <a:pPr marL="547688" lvl="1" indent="-200025" eaLnBrk="1" hangingPunct="1">
              <a:buFont typeface="Verdana" pitchFamily="34" charset="0"/>
              <a:buChar char="◦"/>
              <a:defRPr/>
            </a:pPr>
            <a:r>
              <a:rPr lang="en-US" sz="2800" dirty="0" smtClean="0"/>
              <a:t>Local Education Agency representative (LEA)</a:t>
            </a:r>
          </a:p>
          <a:p>
            <a:pPr marL="547688" lvl="1" indent="-200025" eaLnBrk="1" hangingPunct="1">
              <a:buFont typeface="Verdana" pitchFamily="34" charset="0"/>
              <a:buChar char="◦"/>
              <a:defRPr/>
            </a:pPr>
            <a:r>
              <a:rPr lang="en-US" sz="2800" dirty="0" smtClean="0"/>
              <a:t>Regular </a:t>
            </a:r>
            <a:r>
              <a:rPr lang="en-US" sz="2800" dirty="0"/>
              <a:t>Education </a:t>
            </a:r>
            <a:r>
              <a:rPr lang="en-US" sz="2800" dirty="0" smtClean="0"/>
              <a:t>teacher</a:t>
            </a:r>
          </a:p>
          <a:p>
            <a:pPr marL="547688" lvl="1" indent="-200025" eaLnBrk="1" hangingPunct="1">
              <a:buFont typeface="Verdana" pitchFamily="34" charset="0"/>
              <a:buChar char="◦"/>
              <a:defRPr/>
            </a:pPr>
            <a:r>
              <a:rPr lang="en-US" sz="2800" dirty="0" smtClean="0"/>
              <a:t>Special Education teacher</a:t>
            </a:r>
          </a:p>
          <a:p>
            <a:pPr marL="547688" lvl="1" indent="-200025" eaLnBrk="1" hangingPunct="1">
              <a:buFont typeface="Verdana" pitchFamily="34" charset="0"/>
              <a:buChar char="◦"/>
              <a:defRPr/>
            </a:pPr>
            <a:r>
              <a:rPr lang="en-US" sz="2800" dirty="0" smtClean="0"/>
              <a:t>Individual who can interpret instructional implications of evaluation results</a:t>
            </a:r>
          </a:p>
          <a:p>
            <a:pPr marL="547688" lvl="1" indent="-200025" eaLnBrk="1" hangingPunct="1">
              <a:buFont typeface="Verdana" pitchFamily="34" charset="0"/>
              <a:buChar char="◦"/>
              <a:defRPr/>
            </a:pPr>
            <a:r>
              <a:rPr lang="en-US" sz="2800" dirty="0" smtClean="0"/>
              <a:t>Child (if appropriate)</a:t>
            </a:r>
          </a:p>
          <a:p>
            <a:pPr marL="547688" lvl="1" indent="-200025" eaLnBrk="1" hangingPunct="1">
              <a:buFont typeface="Verdana" pitchFamily="34" charset="0"/>
              <a:buChar char="◦"/>
              <a:defRPr/>
            </a:pPr>
            <a:r>
              <a:rPr lang="en-US" sz="2800" dirty="0" smtClean="0"/>
              <a:t>Others, at parent or District invitation</a:t>
            </a:r>
            <a:endParaRPr lang="en-US" sz="2800" dirty="0"/>
          </a:p>
        </p:txBody>
      </p:sp>
      <p:sp>
        <p:nvSpPr>
          <p:cNvPr id="6" name="TextBox 5"/>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sp>
        <p:nvSpPr>
          <p:cNvPr id="5" name="Rectangle 4"/>
          <p:cNvSpPr/>
          <p:nvPr/>
        </p:nvSpPr>
        <p:spPr>
          <a:xfrm>
            <a:off x="6089649" y="5623560"/>
            <a:ext cx="2941831" cy="341632"/>
          </a:xfrm>
          <a:prstGeom prst="rect">
            <a:avLst/>
          </a:prstGeom>
        </p:spPr>
        <p:txBody>
          <a:bodyPr wrap="none">
            <a:spAutoFit/>
          </a:bodyPr>
          <a:lstStyle/>
          <a:p>
            <a:pPr eaLnBrk="1" hangingPunct="1">
              <a:lnSpc>
                <a:spcPct val="90000"/>
              </a:lnSpc>
            </a:pPr>
            <a:r>
              <a:rPr lang="en-US" altLang="en-US" dirty="0" smtClean="0"/>
              <a:t>Indicator: 200.670-200.720</a:t>
            </a:r>
            <a:endParaRPr lang="en-US" altLang="en-US" dirty="0"/>
          </a:p>
        </p:txBody>
      </p:sp>
    </p:spTree>
    <p:extLst>
      <p:ext uri="{BB962C8B-B14F-4D97-AF65-F5344CB8AC3E}">
        <p14:creationId xmlns:p14="http://schemas.microsoft.com/office/powerpoint/2010/main" val="166681333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1096962"/>
          </a:xfrm>
        </p:spPr>
        <p:txBody>
          <a:bodyPr>
            <a:noAutofit/>
          </a:bodyPr>
          <a:lstStyle/>
          <a:p>
            <a:r>
              <a:rPr lang="en-US" sz="3600" dirty="0" smtClean="0">
                <a:solidFill>
                  <a:schemeClr val="accent2"/>
                </a:solidFill>
              </a:rPr>
              <a:t>Present Level of Academic Achievement and Functional Performance (</a:t>
            </a:r>
            <a:r>
              <a:rPr lang="en-US" sz="4400" b="1" dirty="0" smtClean="0">
                <a:solidFill>
                  <a:schemeClr val="accent3"/>
                </a:solidFill>
              </a:rPr>
              <a:t>PLAAFP)</a:t>
            </a:r>
            <a:r>
              <a:rPr lang="en-US" sz="4400" dirty="0"/>
              <a:t/>
            </a:r>
            <a:br>
              <a:rPr lang="en-US" sz="4400" dirty="0"/>
            </a:br>
            <a:endParaRPr lang="en-US" sz="4400" dirty="0"/>
          </a:p>
        </p:txBody>
      </p:sp>
      <p:sp>
        <p:nvSpPr>
          <p:cNvPr id="4" name="Content Placeholder 3"/>
          <p:cNvSpPr>
            <a:spLocks noGrp="1"/>
          </p:cNvSpPr>
          <p:nvPr>
            <p:ph idx="1"/>
          </p:nvPr>
        </p:nvSpPr>
        <p:spPr>
          <a:xfrm>
            <a:off x="0" y="1752599"/>
            <a:ext cx="8915400" cy="4343401"/>
          </a:xfrm>
        </p:spPr>
        <p:txBody>
          <a:bodyPr>
            <a:normAutofit fontScale="77500" lnSpcReduction="20000"/>
          </a:bodyPr>
          <a:lstStyle/>
          <a:p>
            <a:pPr marL="0" indent="0">
              <a:buNone/>
            </a:pPr>
            <a:r>
              <a:rPr lang="en-US" sz="3100" dirty="0" smtClean="0"/>
              <a:t>The IEP includes a statement of the child’s PLAAFP that:</a:t>
            </a:r>
          </a:p>
          <a:p>
            <a:r>
              <a:rPr lang="en-US" sz="3100" dirty="0"/>
              <a:t>Is consistent with evaluation/reevaluation results in the evaluation report.</a:t>
            </a:r>
          </a:p>
          <a:p>
            <a:r>
              <a:rPr lang="en-US" sz="3100" dirty="0"/>
              <a:t>Reflects changes in current functioning of the child since the initial/prior IEP.</a:t>
            </a:r>
          </a:p>
          <a:p>
            <a:r>
              <a:rPr lang="en-US" sz="3100" dirty="0"/>
              <a:t>Addresses how the child’s disability affects her/his involvement and progress in the </a:t>
            </a:r>
            <a:r>
              <a:rPr lang="en-US" sz="3100" dirty="0" smtClean="0"/>
              <a:t>general education </a:t>
            </a:r>
            <a:r>
              <a:rPr lang="en-US" sz="3100" dirty="0"/>
              <a:t>curriculum. </a:t>
            </a:r>
            <a:endParaRPr lang="en-US" sz="3100" dirty="0" smtClean="0"/>
          </a:p>
          <a:p>
            <a:r>
              <a:rPr lang="en-US" sz="3100" dirty="0" smtClean="0"/>
              <a:t>Considers </a:t>
            </a:r>
            <a:r>
              <a:rPr lang="en-US" sz="3100" dirty="0"/>
              <a:t>the results of the initial or most recent evaluation of the child.</a:t>
            </a:r>
          </a:p>
          <a:p>
            <a:r>
              <a:rPr lang="en-US" sz="3100" dirty="0"/>
              <a:t>Addresses the strengths of the child and the concerns of the parent for enhancing the education </a:t>
            </a:r>
            <a:r>
              <a:rPr lang="en-US" sz="3100" dirty="0" smtClean="0"/>
              <a:t>of their </a:t>
            </a:r>
            <a:r>
              <a:rPr lang="en-US" sz="3100" dirty="0"/>
              <a:t>child.</a:t>
            </a:r>
          </a:p>
          <a:p>
            <a:r>
              <a:rPr lang="en-US" sz="3100" dirty="0" smtClean="0"/>
              <a:t>Addresses </a:t>
            </a:r>
            <a:r>
              <a:rPr lang="en-US" sz="3100" dirty="0"/>
              <a:t>the academic, developmental and functional needs of the child.</a:t>
            </a:r>
            <a:endParaRPr lang="en-US" altLang="en-US" sz="2600" b="1" dirty="0"/>
          </a:p>
          <a:p>
            <a:endParaRPr lang="en-US" sz="2800" dirty="0" smtClean="0"/>
          </a:p>
        </p:txBody>
      </p:sp>
      <p:sp>
        <p:nvSpPr>
          <p:cNvPr id="7" name="TextBox 6"/>
          <p:cNvSpPr txBox="1"/>
          <p:nvPr/>
        </p:nvSpPr>
        <p:spPr>
          <a:xfrm>
            <a:off x="3060699" y="6096000"/>
            <a:ext cx="6057901" cy="646331"/>
          </a:xfrm>
          <a:prstGeom prst="rect">
            <a:avLst/>
          </a:prstGeom>
          <a:noFill/>
        </p:spPr>
        <p:txBody>
          <a:bodyPr wrap="square" rtlCol="0">
            <a:spAutoFit/>
          </a:bodyPr>
          <a:lstStyle/>
          <a:p>
            <a:r>
              <a:rPr lang="en-US" dirty="0" smtClean="0">
                <a:solidFill>
                  <a:prstClr val="black"/>
                </a:solidFill>
                <a:latin typeface="Tw Cen MT" panose="020B0602020104020603" pitchFamily="34" charset="0"/>
              </a:rPr>
              <a:t>Source: Missouri State Plan for Special Education and Missouri Special Education Compliance Standards and Indicators</a:t>
            </a:r>
            <a:endParaRPr lang="en-US" dirty="0">
              <a:solidFill>
                <a:prstClr val="black"/>
              </a:solidFill>
              <a:latin typeface="Tw Cen MT" panose="020B0602020104020603" pitchFamily="34" charset="0"/>
            </a:endParaRPr>
          </a:p>
        </p:txBody>
      </p:sp>
      <p:sp>
        <p:nvSpPr>
          <p:cNvPr id="5" name="Rectangle 4"/>
          <p:cNvSpPr/>
          <p:nvPr/>
        </p:nvSpPr>
        <p:spPr>
          <a:xfrm>
            <a:off x="7087275" y="5792468"/>
            <a:ext cx="2031325" cy="341632"/>
          </a:xfrm>
          <a:prstGeom prst="rect">
            <a:avLst/>
          </a:prstGeom>
        </p:spPr>
        <p:txBody>
          <a:bodyPr wrap="none">
            <a:spAutoFit/>
          </a:bodyPr>
          <a:lstStyle/>
          <a:p>
            <a:pPr eaLnBrk="1" hangingPunct="1">
              <a:lnSpc>
                <a:spcPct val="90000"/>
              </a:lnSpc>
            </a:pPr>
            <a:r>
              <a:rPr lang="en-US" altLang="en-US" dirty="0" smtClean="0"/>
              <a:t>Indicator: 200.740</a:t>
            </a:r>
            <a:endParaRPr lang="en-US" altLang="en-US" dirty="0"/>
          </a:p>
        </p:txBody>
      </p:sp>
    </p:spTree>
    <p:extLst>
      <p:ext uri="{BB962C8B-B14F-4D97-AF65-F5344CB8AC3E}">
        <p14:creationId xmlns:p14="http://schemas.microsoft.com/office/powerpoint/2010/main" val="233246238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95" name="Text Box 3"/>
          <p:cNvSpPr txBox="1">
            <a:spLocks noChangeArrowheads="1"/>
          </p:cNvSpPr>
          <p:nvPr/>
        </p:nvSpPr>
        <p:spPr bwMode="auto">
          <a:xfrm>
            <a:off x="381000" y="1447800"/>
            <a:ext cx="8305800" cy="412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spcBef>
                <a:spcPct val="20000"/>
              </a:spcBef>
              <a:buFont typeface="Arial" pitchFamily="34" charset="0"/>
              <a:buChar char="•"/>
              <a:defRPr sz="3200">
                <a:solidFill>
                  <a:schemeClr val="tx1"/>
                </a:solidFill>
                <a:latin typeface="Comic Sans MS" pitchFamily="66" charset="0"/>
                <a:ea typeface="MS PGothic" pitchFamily="34" charset="-128"/>
              </a:defRPr>
            </a:lvl1pPr>
            <a:lvl2pPr marL="806450" indent="-342900">
              <a:spcBef>
                <a:spcPct val="20000"/>
              </a:spcBef>
              <a:buFont typeface="Arial" pitchFamily="34" charset="0"/>
              <a:buChar char="–"/>
              <a:defRPr sz="2800">
                <a:solidFill>
                  <a:schemeClr val="tx1"/>
                </a:solidFill>
                <a:latin typeface="Comic Sans MS" pitchFamily="66" charset="0"/>
                <a:ea typeface="MS PGothic" pitchFamily="34" charset="-128"/>
              </a:defRPr>
            </a:lvl2pPr>
            <a:lvl3pPr marL="1143000" indent="-228600">
              <a:spcBef>
                <a:spcPct val="20000"/>
              </a:spcBef>
              <a:buFont typeface="Arial" pitchFamily="34" charset="0"/>
              <a:buChar char="•"/>
              <a:defRPr sz="2400">
                <a:solidFill>
                  <a:schemeClr val="tx1"/>
                </a:solidFill>
                <a:latin typeface="Comic Sans MS" pitchFamily="66" charset="0"/>
                <a:ea typeface="MS PGothic" pitchFamily="34" charset="-128"/>
              </a:defRPr>
            </a:lvl3pPr>
            <a:lvl4pPr marL="1600200" indent="-228600">
              <a:spcBef>
                <a:spcPct val="20000"/>
              </a:spcBef>
              <a:buFont typeface="Arial" pitchFamily="34" charset="0"/>
              <a:buChar char="–"/>
              <a:defRPr sz="2000">
                <a:solidFill>
                  <a:schemeClr val="tx1"/>
                </a:solidFill>
                <a:latin typeface="Comic Sans MS" pitchFamily="66" charset="0"/>
                <a:ea typeface="MS PGothic" pitchFamily="34" charset="-128"/>
              </a:defRPr>
            </a:lvl4pPr>
            <a:lvl5pPr marL="2057400" indent="-228600">
              <a:spcBef>
                <a:spcPct val="20000"/>
              </a:spcBef>
              <a:buFont typeface="Arial" pitchFamily="34" charset="0"/>
              <a:buChar char="»"/>
              <a:defRPr sz="2000">
                <a:solidFill>
                  <a:schemeClr val="tx1"/>
                </a:solidFill>
                <a:latin typeface="Comic Sans MS" pitchFamily="66"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9pPr>
          </a:lstStyle>
          <a:p>
            <a:pPr algn="ctr" eaLnBrk="1" hangingPunct="1">
              <a:lnSpc>
                <a:spcPct val="95000"/>
              </a:lnSpc>
              <a:spcBef>
                <a:spcPct val="0"/>
              </a:spcBef>
              <a:spcAft>
                <a:spcPct val="40000"/>
              </a:spcAft>
              <a:buClr>
                <a:srgbClr val="D8051D"/>
              </a:buClr>
              <a:buSzPct val="65000"/>
              <a:buFont typeface="Times" pitchFamily="1" charset="0"/>
              <a:buNone/>
            </a:pPr>
            <a:r>
              <a:rPr lang="en-US" altLang="en-US" dirty="0">
                <a:solidFill>
                  <a:schemeClr val="accent3"/>
                </a:solidFill>
                <a:latin typeface="Tw Cen MT" panose="020B0602020104020603" pitchFamily="34" charset="0"/>
              </a:rPr>
              <a:t>Measurable Annual Goals</a:t>
            </a:r>
            <a:br>
              <a:rPr lang="en-US" altLang="en-US" dirty="0">
                <a:solidFill>
                  <a:schemeClr val="accent3"/>
                </a:solidFill>
                <a:latin typeface="Tw Cen MT" panose="020B0602020104020603" pitchFamily="34" charset="0"/>
              </a:rPr>
            </a:br>
            <a:endParaRPr lang="en-US" altLang="en-US" sz="1000" dirty="0">
              <a:solidFill>
                <a:srgbClr val="C02022"/>
              </a:solidFill>
              <a:latin typeface="Tw Cen MT" panose="020B0602020104020603" pitchFamily="34" charset="0"/>
            </a:endParaRPr>
          </a:p>
          <a:p>
            <a:pPr lvl="1" eaLnBrk="1" hangingPunct="1">
              <a:lnSpc>
                <a:spcPct val="90000"/>
              </a:lnSpc>
              <a:spcBef>
                <a:spcPct val="0"/>
              </a:spcBef>
              <a:spcAft>
                <a:spcPct val="60000"/>
              </a:spcAft>
              <a:buClr>
                <a:srgbClr val="96001D"/>
              </a:buClr>
              <a:buFont typeface="Comic Sans MS" pitchFamily="66" charset="0"/>
              <a:buChar char="•"/>
            </a:pPr>
            <a:r>
              <a:rPr lang="en-US" altLang="en-US" sz="2600" dirty="0">
                <a:latin typeface="Tw Cen MT" panose="020B0602020104020603" pitchFamily="34" charset="0"/>
              </a:rPr>
              <a:t>To meet INDIVIDUALIZED needs so the student can be involved &amp; make progress in the </a:t>
            </a:r>
            <a:r>
              <a:rPr lang="en-US" altLang="en-US" sz="2600" dirty="0">
                <a:solidFill>
                  <a:schemeClr val="accent3"/>
                </a:solidFill>
                <a:latin typeface="Tw Cen MT" panose="020B0602020104020603" pitchFamily="34" charset="0"/>
              </a:rPr>
              <a:t>General Education curriculum.</a:t>
            </a:r>
          </a:p>
          <a:p>
            <a:pPr lvl="1" eaLnBrk="1" hangingPunct="1">
              <a:lnSpc>
                <a:spcPct val="90000"/>
              </a:lnSpc>
              <a:spcBef>
                <a:spcPct val="0"/>
              </a:spcBef>
              <a:spcAft>
                <a:spcPct val="60000"/>
              </a:spcAft>
              <a:buClr>
                <a:srgbClr val="96001D"/>
              </a:buClr>
              <a:buFont typeface="Comic Sans MS" pitchFamily="66" charset="0"/>
              <a:buChar char="•"/>
            </a:pPr>
            <a:r>
              <a:rPr lang="en-US" altLang="en-US" sz="2600" dirty="0">
                <a:latin typeface="Tw Cen MT" panose="020B0602020104020603" pitchFamily="34" charset="0"/>
              </a:rPr>
              <a:t>To meet </a:t>
            </a:r>
            <a:r>
              <a:rPr lang="en-US" altLang="en-US" sz="2600" u="sng" dirty="0">
                <a:latin typeface="Tw Cen MT" panose="020B0602020104020603" pitchFamily="34" charset="0"/>
              </a:rPr>
              <a:t>other</a:t>
            </a:r>
            <a:r>
              <a:rPr lang="en-US" altLang="en-US" sz="2600" dirty="0">
                <a:latin typeface="Tw Cen MT" panose="020B0602020104020603" pitchFamily="34" charset="0"/>
              </a:rPr>
              <a:t> INDIVIDUALIZED education-related needs that result from disability.</a:t>
            </a:r>
          </a:p>
          <a:p>
            <a:pPr lvl="1" eaLnBrk="1" hangingPunct="1">
              <a:lnSpc>
                <a:spcPct val="90000"/>
              </a:lnSpc>
              <a:spcBef>
                <a:spcPct val="0"/>
              </a:spcBef>
              <a:spcAft>
                <a:spcPct val="60000"/>
              </a:spcAft>
              <a:buClr>
                <a:srgbClr val="96001D"/>
              </a:buClr>
              <a:buFont typeface="Comic Sans MS" pitchFamily="66" charset="0"/>
              <a:buChar char="•"/>
            </a:pPr>
            <a:r>
              <a:rPr lang="en-US" altLang="en-US" sz="2600" dirty="0">
                <a:latin typeface="Tw Cen MT" panose="020B0602020104020603" pitchFamily="34" charset="0"/>
              </a:rPr>
              <a:t>For </a:t>
            </a:r>
            <a:r>
              <a:rPr lang="en-US" altLang="en-US" sz="2600" dirty="0" smtClean="0">
                <a:latin typeface="Tw Cen MT" panose="020B0602020104020603" pitchFamily="34" charset="0"/>
              </a:rPr>
              <a:t>students participating in Alternate Assessments, </a:t>
            </a:r>
            <a:r>
              <a:rPr lang="en-US" altLang="en-US" sz="2600" dirty="0">
                <a:latin typeface="Tw Cen MT" panose="020B0602020104020603" pitchFamily="34" charset="0"/>
              </a:rPr>
              <a:t/>
            </a:r>
            <a:br>
              <a:rPr lang="en-US" altLang="en-US" sz="2600" dirty="0">
                <a:latin typeface="Tw Cen MT" panose="020B0602020104020603" pitchFamily="34" charset="0"/>
              </a:rPr>
            </a:br>
            <a:r>
              <a:rPr lang="en-US" altLang="en-US" sz="2600" dirty="0">
                <a:latin typeface="Tw Cen MT" panose="020B0602020104020603" pitchFamily="34" charset="0"/>
              </a:rPr>
              <a:t>IEP goals must </a:t>
            </a:r>
            <a:r>
              <a:rPr lang="en-US" altLang="en-US" sz="2600" dirty="0" smtClean="0">
                <a:latin typeface="Tw Cen MT" panose="020B0602020104020603" pitchFamily="34" charset="0"/>
              </a:rPr>
              <a:t>include b</a:t>
            </a:r>
            <a:r>
              <a:rPr lang="en-US" altLang="ja-JP" sz="2600" dirty="0" smtClean="0">
                <a:latin typeface="Tw Cen MT" panose="020B0602020104020603" pitchFamily="34" charset="0"/>
              </a:rPr>
              <a:t>enchmarks or </a:t>
            </a:r>
            <a:r>
              <a:rPr lang="en-US" altLang="ja-JP" sz="2600" dirty="0">
                <a:latin typeface="Tw Cen MT" panose="020B0602020104020603" pitchFamily="34" charset="0"/>
              </a:rPr>
              <a:t>short-term objectives.</a:t>
            </a:r>
            <a:endParaRPr lang="en-US" altLang="en-US" sz="2600" dirty="0">
              <a:latin typeface="Tw Cen MT" panose="020B0602020104020603" pitchFamily="34" charset="0"/>
            </a:endParaRPr>
          </a:p>
        </p:txBody>
      </p:sp>
      <p:sp>
        <p:nvSpPr>
          <p:cNvPr id="6" name="Title 5"/>
          <p:cNvSpPr>
            <a:spLocks noGrp="1"/>
          </p:cNvSpPr>
          <p:nvPr>
            <p:ph type="title"/>
          </p:nvPr>
        </p:nvSpPr>
        <p:spPr/>
        <p:txBody>
          <a:bodyPr>
            <a:normAutofit/>
          </a:bodyPr>
          <a:lstStyle/>
          <a:p>
            <a:pPr algn="ctr"/>
            <a:r>
              <a:rPr lang="en-US" sz="4400" dirty="0">
                <a:solidFill>
                  <a:srgbClr val="002060"/>
                </a:solidFill>
                <a:cs typeface="Arial" panose="020B0604020202020204" pitchFamily="34" charset="0"/>
              </a:rPr>
              <a:t>IEP </a:t>
            </a:r>
            <a:r>
              <a:rPr lang="en-US" sz="4400" dirty="0" smtClean="0">
                <a:solidFill>
                  <a:srgbClr val="002060"/>
                </a:solidFill>
                <a:cs typeface="Arial" panose="020B0604020202020204" pitchFamily="34" charset="0"/>
              </a:rPr>
              <a:t>GOALS</a:t>
            </a:r>
            <a:endParaRPr lang="en-US" sz="4400" dirty="0">
              <a:solidFill>
                <a:srgbClr val="002060"/>
              </a:solidFill>
              <a:cs typeface="Arial" panose="020B0604020202020204" pitchFamily="34" charset="0"/>
            </a:endParaRPr>
          </a:p>
        </p:txBody>
      </p:sp>
      <p:sp>
        <p:nvSpPr>
          <p:cNvPr id="7" name="TextBox 6"/>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sp>
        <p:nvSpPr>
          <p:cNvPr id="5" name="Rectangle 4"/>
          <p:cNvSpPr/>
          <p:nvPr/>
        </p:nvSpPr>
        <p:spPr>
          <a:xfrm>
            <a:off x="7087274" y="5641970"/>
            <a:ext cx="2031325" cy="341632"/>
          </a:xfrm>
          <a:prstGeom prst="rect">
            <a:avLst/>
          </a:prstGeom>
        </p:spPr>
        <p:txBody>
          <a:bodyPr wrap="none">
            <a:spAutoFit/>
          </a:bodyPr>
          <a:lstStyle/>
          <a:p>
            <a:pPr eaLnBrk="1" hangingPunct="1">
              <a:lnSpc>
                <a:spcPct val="90000"/>
              </a:lnSpc>
            </a:pPr>
            <a:r>
              <a:rPr lang="en-US" altLang="en-US" dirty="0" smtClean="0"/>
              <a:t>Indicator: 200.810</a:t>
            </a:r>
            <a:endParaRPr lang="en-US" altLang="en-US" dirty="0"/>
          </a:p>
        </p:txBody>
      </p:sp>
    </p:spTree>
    <p:extLst>
      <p:ext uri="{BB962C8B-B14F-4D97-AF65-F5344CB8AC3E}">
        <p14:creationId xmlns:p14="http://schemas.microsoft.com/office/powerpoint/2010/main" val="18319619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smtClean="0"/>
              <a:t>SMART Goals</a:t>
            </a:r>
            <a:endParaRPr lang="en-US" sz="4400" dirty="0"/>
          </a:p>
        </p:txBody>
      </p:sp>
      <p:graphicFrame>
        <p:nvGraphicFramePr>
          <p:cNvPr id="2" name="Table 1"/>
          <p:cNvGraphicFramePr>
            <a:graphicFrameLocks noGrp="1"/>
          </p:cNvGraphicFramePr>
          <p:nvPr>
            <p:extLst>
              <p:ext uri="{D42A27DB-BD31-4B8C-83A1-F6EECF244321}">
                <p14:modId xmlns:p14="http://schemas.microsoft.com/office/powerpoint/2010/main" val="3385486709"/>
              </p:ext>
            </p:extLst>
          </p:nvPr>
        </p:nvGraphicFramePr>
        <p:xfrm>
          <a:off x="457200" y="1828800"/>
          <a:ext cx="8089900" cy="3154795"/>
        </p:xfrm>
        <a:graphic>
          <a:graphicData uri="http://schemas.openxmlformats.org/drawingml/2006/table">
            <a:tbl>
              <a:tblPr firstRow="1" bandRow="1">
                <a:tableStyleId>{2D5ABB26-0587-4C30-8999-92F81FD0307C}</a:tableStyleId>
              </a:tblPr>
              <a:tblGrid>
                <a:gridCol w="2914455"/>
                <a:gridCol w="5175445"/>
              </a:tblGrid>
              <a:tr h="533400">
                <a:tc>
                  <a:txBody>
                    <a:bodyPr/>
                    <a:lstStyle/>
                    <a:p>
                      <a:pPr algn="r" defTabSz="457200">
                        <a:tabLst>
                          <a:tab pos="1828800" algn="l"/>
                        </a:tabLst>
                      </a:pPr>
                      <a:r>
                        <a:rPr lang="en-US" altLang="en-US" sz="2500" b="1" dirty="0" smtClean="0">
                          <a:solidFill>
                            <a:schemeClr val="accent3"/>
                          </a:solidFill>
                          <a:latin typeface="Tw Cen MT" panose="020B0602020104020603" pitchFamily="34" charset="0"/>
                        </a:rPr>
                        <a:t>S</a:t>
                      </a:r>
                      <a:r>
                        <a:rPr lang="en-US" altLang="en-US" sz="2500" dirty="0" smtClean="0">
                          <a:latin typeface="Tw Cen MT" panose="020B0602020104020603" pitchFamily="34" charset="0"/>
                        </a:rPr>
                        <a:t>PECIFIC</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tab pos="1828800" algn="l"/>
                        </a:tabLst>
                        <a:defRPr/>
                      </a:pPr>
                      <a:r>
                        <a:rPr lang="en-US" altLang="en-US" sz="2400" dirty="0" smtClean="0">
                          <a:latin typeface="Tw Cen MT" panose="020B0602020104020603" pitchFamily="34" charset="0"/>
                        </a:rPr>
                        <a:t>to</a:t>
                      </a:r>
                      <a:r>
                        <a:rPr lang="en-US" altLang="en-US" sz="2400" baseline="0" dirty="0" smtClean="0">
                          <a:latin typeface="Tw Cen MT" panose="020B0602020104020603" pitchFamily="34" charset="0"/>
                        </a:rPr>
                        <a:t> </a:t>
                      </a:r>
                      <a:r>
                        <a:rPr lang="en-US" altLang="en-US" sz="2400" dirty="0" smtClean="0">
                          <a:latin typeface="Tw Cen MT" panose="020B0602020104020603" pitchFamily="34" charset="0"/>
                        </a:rPr>
                        <a:t>a particular skill or behavior</a:t>
                      </a:r>
                    </a:p>
                  </a:txBody>
                  <a:tcPr/>
                </a:tc>
              </a:tr>
              <a:tr h="473679">
                <a:tc>
                  <a:txBody>
                    <a:bodyPr/>
                    <a:lstStyle/>
                    <a:p>
                      <a:pPr algn="r"/>
                      <a:r>
                        <a:rPr lang="en-US" sz="2500" b="1" dirty="0" smtClean="0">
                          <a:solidFill>
                            <a:schemeClr val="accent3"/>
                          </a:solidFill>
                          <a:latin typeface="Tw Cen MT" panose="020B0602020104020603" pitchFamily="34" charset="0"/>
                        </a:rPr>
                        <a:t>M</a:t>
                      </a:r>
                      <a:r>
                        <a:rPr lang="en-US" sz="2500" dirty="0" smtClean="0">
                          <a:latin typeface="Tw Cen MT" panose="020B0602020104020603" pitchFamily="34" charset="0"/>
                        </a:rPr>
                        <a:t>EASURABLE</a:t>
                      </a:r>
                      <a:endParaRPr lang="en-US" sz="2500" dirty="0">
                        <a:latin typeface="Tw Cen MT" panose="020B0602020104020603"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2400" dirty="0" smtClean="0">
                          <a:latin typeface="Tw Cen MT" panose="020B0602020104020603" pitchFamily="34" charset="0"/>
                        </a:rPr>
                        <a:t>Can be counted</a:t>
                      </a:r>
                      <a:r>
                        <a:rPr lang="en-US" sz="2400" baseline="0" dirty="0" smtClean="0">
                          <a:latin typeface="Tw Cen MT" panose="020B0602020104020603" pitchFamily="34" charset="0"/>
                        </a:rPr>
                        <a:t> or observed</a:t>
                      </a:r>
                      <a:endParaRPr lang="en-US" sz="2400" dirty="0" smtClean="0">
                        <a:latin typeface="Tw Cen MT" panose="020B0602020104020603" pitchFamily="34" charset="0"/>
                      </a:endParaRPr>
                    </a:p>
                  </a:txBody>
                  <a:tcPr/>
                </a:tc>
              </a:tr>
              <a:tr h="837638">
                <a:tc>
                  <a:txBody>
                    <a:bodyPr/>
                    <a:lstStyle/>
                    <a:p>
                      <a:pPr algn="r"/>
                      <a:r>
                        <a:rPr lang="en-US" sz="2500" b="1" dirty="0" smtClean="0">
                          <a:solidFill>
                            <a:schemeClr val="accent3"/>
                          </a:solidFill>
                          <a:latin typeface="Tw Cen MT" panose="020B0602020104020603" pitchFamily="34" charset="0"/>
                        </a:rPr>
                        <a:t>A</a:t>
                      </a:r>
                      <a:r>
                        <a:rPr lang="en-US" sz="2500" dirty="0" smtClean="0">
                          <a:latin typeface="Tw Cen MT" panose="020B0602020104020603" pitchFamily="34" charset="0"/>
                        </a:rPr>
                        <a:t>TTAINABLE</a:t>
                      </a:r>
                      <a:endParaRPr lang="en-US" sz="2500" dirty="0">
                        <a:latin typeface="Tw Cen MT" panose="020B0602020104020603"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2400" dirty="0" smtClean="0">
                          <a:latin typeface="Tw Cen MT" panose="020B0602020104020603" pitchFamily="34" charset="0"/>
                        </a:rPr>
                        <a:t>Can be reasonably accomplished within  </a:t>
                      </a:r>
                    </a:p>
                    <a:p>
                      <a:pPr marL="0" marR="0" indent="0" algn="l" defTabSz="685800" rtl="0" eaLnBrk="1" fontAlgn="auto" latinLnBrk="0" hangingPunct="1">
                        <a:lnSpc>
                          <a:spcPct val="100000"/>
                        </a:lnSpc>
                        <a:spcBef>
                          <a:spcPts val="0"/>
                        </a:spcBef>
                        <a:spcAft>
                          <a:spcPts val="0"/>
                        </a:spcAft>
                        <a:buClrTx/>
                        <a:buSzTx/>
                        <a:buFontTx/>
                        <a:buNone/>
                        <a:tabLst/>
                        <a:defRPr/>
                      </a:pPr>
                      <a:r>
                        <a:rPr lang="en-US" sz="2400" dirty="0" smtClean="0">
                          <a:latin typeface="Tw Cen MT" panose="020B0602020104020603" pitchFamily="34" charset="0"/>
                        </a:rPr>
                        <a:t>the duration of the IEP</a:t>
                      </a:r>
                    </a:p>
                  </a:txBody>
                  <a:tcPr/>
                </a:tc>
              </a:tr>
              <a:tr h="426720">
                <a:tc>
                  <a:txBody>
                    <a:bodyPr/>
                    <a:lstStyle/>
                    <a:p>
                      <a:pPr algn="r"/>
                      <a:r>
                        <a:rPr lang="en-US" sz="2500" b="1" dirty="0" smtClean="0">
                          <a:solidFill>
                            <a:schemeClr val="accent3"/>
                          </a:solidFill>
                          <a:latin typeface="Tw Cen MT" panose="020B0602020104020603" pitchFamily="34" charset="0"/>
                        </a:rPr>
                        <a:t>R</a:t>
                      </a:r>
                      <a:r>
                        <a:rPr lang="en-US" sz="2500" dirty="0" smtClean="0">
                          <a:latin typeface="Tw Cen MT" panose="020B0602020104020603" pitchFamily="34" charset="0"/>
                        </a:rPr>
                        <a:t>ESULTS ORIENTED</a:t>
                      </a:r>
                      <a:endParaRPr lang="en-US" sz="2500" dirty="0">
                        <a:latin typeface="Tw Cen MT" panose="020B0602020104020603" pitchFamily="34" charset="0"/>
                      </a:endParaRPr>
                    </a:p>
                  </a:txBody>
                  <a:tcPr/>
                </a:tc>
                <a:tc>
                  <a:txBody>
                    <a:bodyPr/>
                    <a:lstStyle/>
                    <a:p>
                      <a:r>
                        <a:rPr lang="en-US" sz="2400" dirty="0" smtClean="0">
                          <a:latin typeface="Tw Cen MT" panose="020B0602020104020603" pitchFamily="34" charset="0"/>
                        </a:rPr>
                        <a:t>Describes how the</a:t>
                      </a:r>
                      <a:r>
                        <a:rPr lang="en-US" sz="2400" baseline="0" dirty="0" smtClean="0">
                          <a:latin typeface="Tw Cen MT" panose="020B0602020104020603" pitchFamily="34" charset="0"/>
                        </a:rPr>
                        <a:t> goal will be measured</a:t>
                      </a:r>
                      <a:endParaRPr lang="en-US" sz="2400" dirty="0">
                        <a:latin typeface="Tw Cen MT" panose="020B0602020104020603" pitchFamily="34" charset="0"/>
                      </a:endParaRPr>
                    </a:p>
                  </a:txBody>
                  <a:tcPr/>
                </a:tc>
              </a:tr>
              <a:tr h="837638">
                <a:tc>
                  <a:txBody>
                    <a:bodyPr/>
                    <a:lstStyle/>
                    <a:p>
                      <a:pPr algn="r"/>
                      <a:r>
                        <a:rPr lang="en-US" sz="2500" b="1" dirty="0" smtClean="0">
                          <a:solidFill>
                            <a:schemeClr val="accent3"/>
                          </a:solidFill>
                          <a:latin typeface="Tw Cen MT" panose="020B0602020104020603" pitchFamily="34" charset="0"/>
                        </a:rPr>
                        <a:t>T</a:t>
                      </a:r>
                      <a:r>
                        <a:rPr lang="en-US" sz="2500" dirty="0" smtClean="0">
                          <a:latin typeface="Tw Cen MT" panose="020B0602020104020603" pitchFamily="34" charset="0"/>
                        </a:rPr>
                        <a:t>IME BOUND</a:t>
                      </a:r>
                      <a:endParaRPr lang="en-US" sz="2500" dirty="0">
                        <a:latin typeface="Tw Cen MT" panose="020B0602020104020603" pitchFamily="34" charset="0"/>
                      </a:endParaRPr>
                    </a:p>
                  </a:txBody>
                  <a:tcPr/>
                </a:tc>
                <a:tc>
                  <a:txBody>
                    <a:bodyPr/>
                    <a:lstStyle/>
                    <a:p>
                      <a:r>
                        <a:rPr lang="en-US" sz="2400" dirty="0" smtClean="0">
                          <a:latin typeface="Tw Cen MT" panose="020B0602020104020603" pitchFamily="34" charset="0"/>
                        </a:rPr>
                        <a:t>Generally</a:t>
                      </a:r>
                      <a:r>
                        <a:rPr lang="en-US" sz="2400" baseline="0" dirty="0" smtClean="0">
                          <a:latin typeface="Tw Cen MT" panose="020B0602020104020603" pitchFamily="34" charset="0"/>
                        </a:rPr>
                        <a:t> will happen over the course of </a:t>
                      </a:r>
                    </a:p>
                    <a:p>
                      <a:r>
                        <a:rPr lang="en-US" sz="2400" baseline="0" dirty="0" smtClean="0">
                          <a:latin typeface="Tw Cen MT" panose="020B0602020104020603" pitchFamily="34" charset="0"/>
                        </a:rPr>
                        <a:t>one year</a:t>
                      </a:r>
                      <a:endParaRPr lang="en-US" sz="2400" dirty="0">
                        <a:latin typeface="Tw Cen MT" panose="020B0602020104020603" pitchFamily="34" charset="0"/>
                      </a:endParaRPr>
                    </a:p>
                  </a:txBody>
                  <a:tcPr/>
                </a:tc>
              </a:tr>
            </a:tbl>
          </a:graphicData>
        </a:graphic>
      </p:graphicFrame>
      <p:sp>
        <p:nvSpPr>
          <p:cNvPr id="4" name="Rectangle 3"/>
          <p:cNvSpPr/>
          <p:nvPr/>
        </p:nvSpPr>
        <p:spPr>
          <a:xfrm>
            <a:off x="6629400" y="5623560"/>
            <a:ext cx="2223686" cy="341632"/>
          </a:xfrm>
          <a:prstGeom prst="rect">
            <a:avLst/>
          </a:prstGeom>
        </p:spPr>
        <p:txBody>
          <a:bodyPr wrap="none">
            <a:spAutoFit/>
          </a:bodyPr>
          <a:lstStyle/>
          <a:p>
            <a:pPr eaLnBrk="1" hangingPunct="1">
              <a:lnSpc>
                <a:spcPct val="90000"/>
              </a:lnSpc>
            </a:pPr>
            <a:r>
              <a:rPr lang="en-US" altLang="en-US" dirty="0" smtClean="0"/>
              <a:t>Indicator: 200.810.b</a:t>
            </a:r>
            <a:endParaRPr lang="en-US" altLang="en-US" dirty="0"/>
          </a:p>
        </p:txBody>
      </p:sp>
    </p:spTree>
    <p:extLst>
      <p:ext uri="{BB962C8B-B14F-4D97-AF65-F5344CB8AC3E}">
        <p14:creationId xmlns:p14="http://schemas.microsoft.com/office/powerpoint/2010/main" val="36885380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4400" dirty="0" smtClean="0">
                <a:solidFill>
                  <a:schemeClr val="accent2"/>
                </a:solidFill>
              </a:rPr>
              <a:t>Services</a:t>
            </a:r>
            <a:endParaRPr lang="en-US" sz="4400" dirty="0"/>
          </a:p>
        </p:txBody>
      </p:sp>
      <p:sp>
        <p:nvSpPr>
          <p:cNvPr id="3" name="Content Placeholder 2"/>
          <p:cNvSpPr>
            <a:spLocks noGrp="1"/>
          </p:cNvSpPr>
          <p:nvPr>
            <p:ph idx="1"/>
          </p:nvPr>
        </p:nvSpPr>
        <p:spPr>
          <a:xfrm>
            <a:off x="457200" y="1698625"/>
            <a:ext cx="8229600" cy="3962397"/>
          </a:xfrm>
        </p:spPr>
        <p:txBody>
          <a:bodyPr/>
          <a:lstStyle/>
          <a:p>
            <a:pPr marL="0" indent="0">
              <a:spcBef>
                <a:spcPct val="0"/>
              </a:spcBef>
              <a:spcAft>
                <a:spcPts val="0"/>
              </a:spcAft>
              <a:buClr>
                <a:srgbClr val="D8051D"/>
              </a:buClr>
              <a:buSzPct val="65000"/>
              <a:buNone/>
            </a:pPr>
            <a:r>
              <a:rPr lang="en-US" altLang="en-US" sz="2800" i="1" dirty="0">
                <a:solidFill>
                  <a:srgbClr val="002060"/>
                </a:solidFill>
              </a:rPr>
              <a:t>Special Education </a:t>
            </a:r>
            <a:r>
              <a:rPr lang="en-US" altLang="en-US" sz="2800" u="sng" dirty="0">
                <a:solidFill>
                  <a:srgbClr val="002060"/>
                </a:solidFill>
              </a:rPr>
              <a:t>AND</a:t>
            </a:r>
            <a:r>
              <a:rPr lang="en-US" altLang="en-US" sz="2800" dirty="0">
                <a:solidFill>
                  <a:srgbClr val="002060"/>
                </a:solidFill>
              </a:rPr>
              <a:t> </a:t>
            </a:r>
            <a:r>
              <a:rPr lang="en-US" altLang="en-US" sz="2800" dirty="0" smtClean="0">
                <a:solidFill>
                  <a:srgbClr val="002060"/>
                </a:solidFill>
              </a:rPr>
              <a:t>related </a:t>
            </a:r>
            <a:r>
              <a:rPr lang="en-US" altLang="en-US" sz="2800" i="1" dirty="0" smtClean="0">
                <a:solidFill>
                  <a:srgbClr val="002060"/>
                </a:solidFill>
              </a:rPr>
              <a:t>services,</a:t>
            </a:r>
            <a:r>
              <a:rPr lang="en-US" altLang="en-US" sz="2800" dirty="0" smtClean="0">
                <a:solidFill>
                  <a:srgbClr val="002060"/>
                </a:solidFill>
              </a:rPr>
              <a:t> </a:t>
            </a:r>
            <a:r>
              <a:rPr lang="en-US" altLang="en-US" sz="2800" dirty="0">
                <a:solidFill>
                  <a:srgbClr val="002060"/>
                </a:solidFill>
              </a:rPr>
              <a:t>and any other individualized supports are provided to the child in order to</a:t>
            </a:r>
            <a:r>
              <a:rPr lang="en-US" altLang="en-US" sz="2800" dirty="0" smtClean="0">
                <a:solidFill>
                  <a:srgbClr val="002060"/>
                </a:solidFill>
              </a:rPr>
              <a:t>:</a:t>
            </a:r>
            <a:endParaRPr lang="en-US" altLang="en-US" sz="2800" dirty="0">
              <a:solidFill>
                <a:srgbClr val="002060"/>
              </a:solidFill>
            </a:endParaRPr>
          </a:p>
          <a:p>
            <a:pPr marL="91440">
              <a:lnSpc>
                <a:spcPct val="110000"/>
              </a:lnSpc>
              <a:spcBef>
                <a:spcPct val="0"/>
              </a:spcBef>
              <a:spcAft>
                <a:spcPts val="0"/>
              </a:spcAft>
              <a:buSzPct val="65000"/>
              <a:buFont typeface="Arial" panose="020B0604020202020204" pitchFamily="34" charset="0"/>
              <a:buChar char="•"/>
            </a:pPr>
            <a:r>
              <a:rPr lang="en-US" altLang="en-US" dirty="0"/>
              <a:t>Make progress toward annual goals. </a:t>
            </a:r>
          </a:p>
          <a:p>
            <a:pPr marL="91440">
              <a:lnSpc>
                <a:spcPct val="110000"/>
              </a:lnSpc>
              <a:spcBef>
                <a:spcPct val="0"/>
              </a:spcBef>
              <a:spcAft>
                <a:spcPts val="0"/>
              </a:spcAft>
              <a:buSzPct val="65000"/>
              <a:buFont typeface="Arial" panose="020B0604020202020204" pitchFamily="34" charset="0"/>
              <a:buChar char="•"/>
            </a:pPr>
            <a:r>
              <a:rPr lang="en-US" altLang="en-US" dirty="0"/>
              <a:t>Make progress in the General Ed curriculum</a:t>
            </a:r>
          </a:p>
          <a:p>
            <a:pPr marL="91440">
              <a:lnSpc>
                <a:spcPct val="110000"/>
              </a:lnSpc>
              <a:spcBef>
                <a:spcPct val="0"/>
              </a:spcBef>
              <a:spcAft>
                <a:spcPts val="0"/>
              </a:spcAft>
              <a:buSzPct val="65000"/>
              <a:buFont typeface="Arial" panose="020B0604020202020204" pitchFamily="34" charset="0"/>
              <a:buChar char="•"/>
            </a:pPr>
            <a:r>
              <a:rPr lang="en-US" altLang="en-US" dirty="0"/>
              <a:t>Participate in extracurricular and non-academic activities.</a:t>
            </a:r>
          </a:p>
          <a:p>
            <a:pPr marL="91440">
              <a:lnSpc>
                <a:spcPct val="110000"/>
              </a:lnSpc>
              <a:spcBef>
                <a:spcPct val="0"/>
              </a:spcBef>
              <a:spcAft>
                <a:spcPts val="0"/>
              </a:spcAft>
              <a:buSzPct val="65000"/>
              <a:buNone/>
            </a:pPr>
            <a:endParaRPr lang="en-US" altLang="en-US" dirty="0" smtClean="0"/>
          </a:p>
          <a:p>
            <a:pPr marL="0" indent="0">
              <a:lnSpc>
                <a:spcPct val="110000"/>
              </a:lnSpc>
              <a:spcBef>
                <a:spcPct val="0"/>
              </a:spcBef>
              <a:spcAft>
                <a:spcPts val="0"/>
              </a:spcAft>
              <a:buSzPct val="65000"/>
              <a:buNone/>
            </a:pPr>
            <a:endParaRPr lang="en-US" altLang="en-US" sz="800" dirty="0" smtClean="0"/>
          </a:p>
          <a:p>
            <a:pPr marL="0" indent="0">
              <a:lnSpc>
                <a:spcPct val="110000"/>
              </a:lnSpc>
              <a:spcBef>
                <a:spcPct val="0"/>
              </a:spcBef>
              <a:spcAft>
                <a:spcPts val="0"/>
              </a:spcAft>
              <a:buSzPct val="65000"/>
              <a:buNone/>
            </a:pPr>
            <a:r>
              <a:rPr lang="en-US" altLang="en-US" b="1" dirty="0" smtClean="0"/>
              <a:t>It’s </a:t>
            </a:r>
            <a:r>
              <a:rPr lang="en-US" altLang="en-US" b="1" dirty="0"/>
              <a:t>not enough to </a:t>
            </a:r>
            <a:r>
              <a:rPr lang="en-US" altLang="en-US" b="1" i="1" dirty="0"/>
              <a:t>benefit</a:t>
            </a:r>
            <a:r>
              <a:rPr lang="en-US" altLang="en-US" b="1" dirty="0"/>
              <a:t> from a service. It must be </a:t>
            </a:r>
            <a:r>
              <a:rPr lang="en-US" altLang="en-US" b="1" dirty="0">
                <a:solidFill>
                  <a:srgbClr val="C02022"/>
                </a:solidFill>
              </a:rPr>
              <a:t>needed</a:t>
            </a:r>
            <a:r>
              <a:rPr lang="en-US" altLang="en-US" b="1" dirty="0"/>
              <a:t> to provide </a:t>
            </a:r>
            <a:r>
              <a:rPr lang="en-US" altLang="en-US" b="1" dirty="0" smtClean="0">
                <a:solidFill>
                  <a:srgbClr val="CC0000"/>
                </a:solidFill>
              </a:rPr>
              <a:t>FAPE</a:t>
            </a:r>
            <a:r>
              <a:rPr lang="en-US" altLang="en-US" b="1" dirty="0" smtClean="0"/>
              <a:t>.</a:t>
            </a:r>
            <a:endParaRPr lang="en-US" altLang="en-US" b="1" dirty="0"/>
          </a:p>
          <a:p>
            <a:pPr>
              <a:lnSpc>
                <a:spcPct val="110000"/>
              </a:lnSpc>
              <a:spcBef>
                <a:spcPct val="0"/>
              </a:spcBef>
              <a:spcAft>
                <a:spcPct val="40000"/>
              </a:spcAft>
              <a:buClr>
                <a:srgbClr val="D8051D"/>
              </a:buClr>
              <a:buSzPct val="65000"/>
              <a:buFont typeface="Wingdings" panose="05000000000000000000" pitchFamily="2" charset="2"/>
              <a:buChar char="§"/>
            </a:pPr>
            <a:endParaRPr lang="en-US" altLang="en-US" dirty="0">
              <a:latin typeface="Arial" pitchFamily="34" charset="0"/>
            </a:endParaRPr>
          </a:p>
          <a:p>
            <a:endParaRPr lang="en-US" dirty="0"/>
          </a:p>
        </p:txBody>
      </p:sp>
      <p:sp>
        <p:nvSpPr>
          <p:cNvPr id="7" name="TextBox 6"/>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sp>
        <p:nvSpPr>
          <p:cNvPr id="5" name="Rectangle 4"/>
          <p:cNvSpPr/>
          <p:nvPr/>
        </p:nvSpPr>
        <p:spPr>
          <a:xfrm>
            <a:off x="7101236" y="5638800"/>
            <a:ext cx="2031325" cy="341632"/>
          </a:xfrm>
          <a:prstGeom prst="rect">
            <a:avLst/>
          </a:prstGeom>
        </p:spPr>
        <p:txBody>
          <a:bodyPr wrap="none">
            <a:spAutoFit/>
          </a:bodyPr>
          <a:lstStyle/>
          <a:p>
            <a:pPr eaLnBrk="1" hangingPunct="1">
              <a:lnSpc>
                <a:spcPct val="90000"/>
              </a:lnSpc>
            </a:pPr>
            <a:r>
              <a:rPr lang="en-US" altLang="en-US" dirty="0" smtClean="0"/>
              <a:t>Indicator: 200.820</a:t>
            </a:r>
            <a:endParaRPr lang="en-US" altLang="en-US" dirty="0"/>
          </a:p>
        </p:txBody>
      </p:sp>
    </p:spTree>
    <p:extLst>
      <p:ext uri="{BB962C8B-B14F-4D97-AF65-F5344CB8AC3E}">
        <p14:creationId xmlns:p14="http://schemas.microsoft.com/office/powerpoint/2010/main" val="225033359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a:xfrm>
            <a:off x="533400" y="838200"/>
            <a:ext cx="8229600" cy="769410"/>
          </a:xfrm>
        </p:spPr>
        <p:txBody>
          <a:bodyPr>
            <a:normAutofit fontScale="90000"/>
          </a:bodyPr>
          <a:lstStyle/>
          <a:p>
            <a:pPr eaLnBrk="1" hangingPunct="1"/>
            <a:r>
              <a:rPr lang="en-US" altLang="en-US" b="1" dirty="0" smtClean="0">
                <a:solidFill>
                  <a:schemeClr val="accent2"/>
                </a:solidFill>
              </a:rPr>
              <a:t/>
            </a:r>
            <a:br>
              <a:rPr lang="en-US" altLang="en-US" b="1" dirty="0" smtClean="0">
                <a:solidFill>
                  <a:schemeClr val="accent2"/>
                </a:solidFill>
              </a:rPr>
            </a:br>
            <a:r>
              <a:rPr lang="en-US" altLang="en-US" sz="4900" dirty="0" smtClean="0">
                <a:solidFill>
                  <a:schemeClr val="accent2"/>
                </a:solidFill>
              </a:rPr>
              <a:t>Related Services</a:t>
            </a:r>
            <a:br>
              <a:rPr lang="en-US" altLang="en-US" sz="4900" dirty="0" smtClean="0">
                <a:solidFill>
                  <a:schemeClr val="accent2"/>
                </a:solidFill>
              </a:rPr>
            </a:br>
            <a:r>
              <a:rPr lang="en-US" altLang="en-US" sz="4900" dirty="0"/>
              <a:t/>
            </a:r>
            <a:br>
              <a:rPr lang="en-US" altLang="en-US" sz="4900" dirty="0"/>
            </a:br>
            <a:r>
              <a:rPr lang="en-US" altLang="en-US" sz="1800" dirty="0" smtClean="0"/>
              <a:t>D</a:t>
            </a:r>
            <a:r>
              <a:rPr lang="en-US" altLang="en-US" sz="2000" dirty="0" smtClean="0"/>
              <a:t>evelopmental, corrective, or supportive services for the child to benefit from special education may include:</a:t>
            </a:r>
            <a:endParaRPr lang="en-US" altLang="en-US" sz="4800" dirty="0" smtClean="0"/>
          </a:p>
        </p:txBody>
      </p:sp>
      <p:sp>
        <p:nvSpPr>
          <p:cNvPr id="43011" name="Rectangle 5"/>
          <p:cNvSpPr>
            <a:spLocks noGrp="1" noChangeArrowheads="1"/>
          </p:cNvSpPr>
          <p:nvPr>
            <p:ph sz="half" idx="2"/>
          </p:nvPr>
        </p:nvSpPr>
        <p:spPr/>
        <p:txBody>
          <a:bodyPr/>
          <a:lstStyle/>
          <a:p>
            <a:pPr lvl="1" eaLnBrk="1" hangingPunct="1"/>
            <a:r>
              <a:rPr lang="en-US" altLang="en-US" sz="2000" dirty="0" smtClean="0"/>
              <a:t>Occupational therapy</a:t>
            </a:r>
          </a:p>
          <a:p>
            <a:pPr lvl="1" eaLnBrk="1" hangingPunct="1"/>
            <a:r>
              <a:rPr lang="en-US" altLang="en-US" sz="2000" dirty="0" smtClean="0"/>
              <a:t>Physical therapy</a:t>
            </a:r>
          </a:p>
          <a:p>
            <a:pPr lvl="1" eaLnBrk="1" hangingPunct="1"/>
            <a:r>
              <a:rPr lang="en-US" altLang="en-US" sz="2000" dirty="0" smtClean="0"/>
              <a:t>Transportation</a:t>
            </a:r>
          </a:p>
          <a:p>
            <a:pPr lvl="1" eaLnBrk="1" hangingPunct="1"/>
            <a:r>
              <a:rPr lang="en-US" altLang="en-US" sz="2000" dirty="0" smtClean="0"/>
              <a:t>Counseling</a:t>
            </a:r>
          </a:p>
          <a:p>
            <a:pPr lvl="1" eaLnBrk="1" hangingPunct="1"/>
            <a:r>
              <a:rPr lang="en-US" altLang="en-US" sz="2000" dirty="0" smtClean="0"/>
              <a:t>Speech and language therapy</a:t>
            </a:r>
          </a:p>
          <a:p>
            <a:pPr lvl="1" eaLnBrk="1" hangingPunct="1"/>
            <a:r>
              <a:rPr lang="en-US" altLang="en-US" sz="2000" dirty="0" smtClean="0"/>
              <a:t>Audiology services</a:t>
            </a:r>
          </a:p>
          <a:p>
            <a:pPr lvl="1"/>
            <a:r>
              <a:rPr lang="en-US" altLang="en-US" sz="2000" dirty="0" smtClean="0"/>
              <a:t>Interpreting services</a:t>
            </a:r>
          </a:p>
          <a:p>
            <a:pPr lvl="1"/>
            <a:r>
              <a:rPr lang="en-US" altLang="en-US" sz="2000" dirty="0" smtClean="0"/>
              <a:t>Psychological </a:t>
            </a:r>
            <a:r>
              <a:rPr lang="en-US" altLang="en-US" sz="2000" dirty="0"/>
              <a:t>services</a:t>
            </a:r>
          </a:p>
          <a:p>
            <a:pPr lvl="1"/>
            <a:r>
              <a:rPr lang="en-US" altLang="en-US" sz="2000" dirty="0"/>
              <a:t>Parent counseling and training</a:t>
            </a:r>
            <a:r>
              <a:rPr lang="en-US" altLang="en-US" sz="1800" dirty="0"/>
              <a:t> </a:t>
            </a:r>
          </a:p>
          <a:p>
            <a:pPr lvl="1" eaLnBrk="1" hangingPunct="1"/>
            <a:endParaRPr lang="en-US" altLang="en-US" sz="2000" dirty="0" smtClean="0"/>
          </a:p>
        </p:txBody>
      </p:sp>
      <p:sp>
        <p:nvSpPr>
          <p:cNvPr id="43012" name="Rectangle 6"/>
          <p:cNvSpPr>
            <a:spLocks noGrp="1" noChangeArrowheads="1"/>
          </p:cNvSpPr>
          <p:nvPr>
            <p:ph sz="quarter" idx="4"/>
          </p:nvPr>
        </p:nvSpPr>
        <p:spPr/>
        <p:txBody>
          <a:bodyPr>
            <a:normAutofit/>
          </a:bodyPr>
          <a:lstStyle/>
          <a:p>
            <a:pPr lvl="1" eaLnBrk="1" hangingPunct="1"/>
            <a:r>
              <a:rPr lang="en-US" altLang="en-US" sz="2000" dirty="0" smtClean="0"/>
              <a:t>School health/nurse services</a:t>
            </a:r>
          </a:p>
          <a:p>
            <a:pPr lvl="1" eaLnBrk="1" hangingPunct="1"/>
            <a:r>
              <a:rPr lang="en-US" altLang="en-US" sz="2000" dirty="0" smtClean="0"/>
              <a:t>Social work services</a:t>
            </a:r>
          </a:p>
          <a:p>
            <a:pPr lvl="1" eaLnBrk="1" hangingPunct="1"/>
            <a:r>
              <a:rPr lang="en-US" altLang="en-US" sz="2000" dirty="0" smtClean="0"/>
              <a:t>Crisis Intervention</a:t>
            </a:r>
          </a:p>
          <a:p>
            <a:pPr lvl="1" eaLnBrk="1" hangingPunct="1"/>
            <a:r>
              <a:rPr lang="en-US" altLang="en-US" sz="2000" dirty="0" smtClean="0"/>
              <a:t>Assistive technology</a:t>
            </a:r>
          </a:p>
          <a:p>
            <a:pPr lvl="1" eaLnBrk="1" hangingPunct="1"/>
            <a:r>
              <a:rPr lang="en-US" altLang="en-US" sz="2000" dirty="0" smtClean="0"/>
              <a:t>Non-academic services</a:t>
            </a:r>
          </a:p>
          <a:p>
            <a:pPr lvl="1" eaLnBrk="1" hangingPunct="1"/>
            <a:r>
              <a:rPr lang="en-US" altLang="en-US" sz="2000" dirty="0" smtClean="0"/>
              <a:t>Extra curricular activities</a:t>
            </a:r>
          </a:p>
          <a:p>
            <a:pPr lvl="1" eaLnBrk="1" hangingPunct="1"/>
            <a:r>
              <a:rPr lang="en-US" altLang="en-US" sz="2000" dirty="0" smtClean="0"/>
              <a:t>Orientation/mobility training</a:t>
            </a:r>
          </a:p>
          <a:p>
            <a:pPr lvl="1" eaLnBrk="1" hangingPunct="1"/>
            <a:r>
              <a:rPr lang="en-US" altLang="en-US" sz="2000" dirty="0" smtClean="0"/>
              <a:t>Rehabilitation counseling</a:t>
            </a:r>
          </a:p>
        </p:txBody>
      </p:sp>
      <p:sp>
        <p:nvSpPr>
          <p:cNvPr id="7" name="TextBox 6"/>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sp>
        <p:nvSpPr>
          <p:cNvPr id="6" name="Rectangle 5"/>
          <p:cNvSpPr/>
          <p:nvPr/>
        </p:nvSpPr>
        <p:spPr>
          <a:xfrm>
            <a:off x="7101236" y="5638800"/>
            <a:ext cx="2031325" cy="341632"/>
          </a:xfrm>
          <a:prstGeom prst="rect">
            <a:avLst/>
          </a:prstGeom>
        </p:spPr>
        <p:txBody>
          <a:bodyPr wrap="none">
            <a:spAutoFit/>
          </a:bodyPr>
          <a:lstStyle/>
          <a:p>
            <a:pPr eaLnBrk="1" hangingPunct="1">
              <a:lnSpc>
                <a:spcPct val="90000"/>
              </a:lnSpc>
            </a:pPr>
            <a:r>
              <a:rPr lang="en-US" altLang="en-US" dirty="0" smtClean="0"/>
              <a:t>Indicator: 200.830</a:t>
            </a:r>
            <a:endParaRPr lang="en-US" altLang="en-US" dirty="0"/>
          </a:p>
        </p:txBody>
      </p:sp>
    </p:spTree>
    <p:extLst>
      <p:ext uri="{BB962C8B-B14F-4D97-AF65-F5344CB8AC3E}">
        <p14:creationId xmlns:p14="http://schemas.microsoft.com/office/powerpoint/2010/main" val="374118474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clrChange>
              <a:clrFrom>
                <a:srgbClr val="FFFFFF"/>
              </a:clrFrom>
              <a:clrTo>
                <a:srgbClr val="FFFFFF">
                  <a:alpha val="0"/>
                </a:srgbClr>
              </a:clrTo>
            </a:clrChange>
          </a:blip>
          <a:stretch>
            <a:fillRect/>
          </a:stretch>
        </p:blipFill>
        <p:spPr>
          <a:xfrm>
            <a:off x="7620000" y="3581400"/>
            <a:ext cx="1143000" cy="1989464"/>
          </a:xfrm>
          <a:prstGeom prst="rect">
            <a:avLst/>
          </a:prstGeom>
        </p:spPr>
      </p:pic>
      <p:sp>
        <p:nvSpPr>
          <p:cNvPr id="40962" name="Rectangle 2"/>
          <p:cNvSpPr>
            <a:spLocks noGrp="1" noChangeArrowheads="1"/>
          </p:cNvSpPr>
          <p:nvPr>
            <p:ph type="title"/>
          </p:nvPr>
        </p:nvSpPr>
        <p:spPr>
          <a:xfrm>
            <a:off x="0" y="659860"/>
            <a:ext cx="9118600" cy="1096962"/>
          </a:xfrm>
        </p:spPr>
        <p:txBody>
          <a:bodyPr>
            <a:noAutofit/>
          </a:bodyPr>
          <a:lstStyle/>
          <a:p>
            <a:pPr algn="ctr" eaLnBrk="1" hangingPunct="1"/>
            <a:r>
              <a:rPr lang="en-US" altLang="en-US" sz="4400" dirty="0" smtClean="0">
                <a:solidFill>
                  <a:schemeClr val="accent2"/>
                </a:solidFill>
              </a:rPr>
              <a:t>Least Restrictive Environment </a:t>
            </a:r>
          </a:p>
        </p:txBody>
      </p:sp>
      <p:sp>
        <p:nvSpPr>
          <p:cNvPr id="40963" name="Rectangle 3"/>
          <p:cNvSpPr>
            <a:spLocks noGrp="1" noChangeArrowheads="1"/>
          </p:cNvSpPr>
          <p:nvPr>
            <p:ph idx="1"/>
          </p:nvPr>
        </p:nvSpPr>
        <p:spPr>
          <a:xfrm>
            <a:off x="1051560" y="2052595"/>
            <a:ext cx="7086600" cy="4023360"/>
          </a:xfrm>
        </p:spPr>
        <p:txBody>
          <a:bodyPr>
            <a:normAutofit/>
          </a:bodyPr>
          <a:lstStyle/>
          <a:p>
            <a:pPr>
              <a:lnSpc>
                <a:spcPct val="80000"/>
              </a:lnSpc>
            </a:pPr>
            <a:r>
              <a:rPr lang="en-US" altLang="en-US" sz="2800" dirty="0" smtClean="0"/>
              <a:t>Students with disabilities are to be educated, to the maximum extent possible, with children who do not have a disability. This is called the </a:t>
            </a:r>
            <a:r>
              <a:rPr lang="en-US" altLang="en-US" sz="2800" b="1" dirty="0" smtClean="0">
                <a:solidFill>
                  <a:schemeClr val="accent2"/>
                </a:solidFill>
              </a:rPr>
              <a:t>“least restrictive environment” or LRE</a:t>
            </a:r>
            <a:r>
              <a:rPr lang="en-US" altLang="en-US" sz="2800" b="1" dirty="0" smtClean="0"/>
              <a:t>.</a:t>
            </a:r>
            <a:r>
              <a:rPr lang="en-US" altLang="en-US" sz="2800" dirty="0"/>
              <a:t> </a:t>
            </a:r>
            <a:endParaRPr lang="en-US" altLang="en-US" sz="2800" dirty="0" smtClean="0"/>
          </a:p>
          <a:p>
            <a:pPr>
              <a:lnSpc>
                <a:spcPct val="80000"/>
              </a:lnSpc>
            </a:pPr>
            <a:r>
              <a:rPr lang="en-US" altLang="en-US" sz="2800" dirty="0" smtClean="0"/>
              <a:t>A </a:t>
            </a:r>
            <a:r>
              <a:rPr lang="en-US" altLang="en-US" sz="2800" b="1" dirty="0">
                <a:solidFill>
                  <a:schemeClr val="accent2"/>
                </a:solidFill>
              </a:rPr>
              <a:t>placement</a:t>
            </a:r>
            <a:r>
              <a:rPr lang="en-US" altLang="en-US" sz="2800" dirty="0"/>
              <a:t> decision is made at the IEP meeting – identifying the </a:t>
            </a:r>
            <a:r>
              <a:rPr lang="en-US" altLang="en-US" sz="2800" dirty="0" smtClean="0"/>
              <a:t>amount of time </a:t>
            </a:r>
          </a:p>
          <a:p>
            <a:pPr>
              <a:lnSpc>
                <a:spcPct val="80000"/>
              </a:lnSpc>
              <a:buNone/>
            </a:pPr>
            <a:r>
              <a:rPr lang="en-US" altLang="en-US" sz="2800" dirty="0" smtClean="0"/>
              <a:t>   spent with their peers without disabilities to determine the appropriate services </a:t>
            </a:r>
            <a:r>
              <a:rPr lang="en-US" altLang="en-US" sz="2800" dirty="0"/>
              <a:t>needed to meet the child’s </a:t>
            </a:r>
            <a:r>
              <a:rPr lang="en-US" altLang="en-US" sz="2800" dirty="0" smtClean="0"/>
              <a:t>goals </a:t>
            </a:r>
            <a:r>
              <a:rPr lang="en-US" altLang="en-US" sz="2800" dirty="0"/>
              <a:t>on the </a:t>
            </a:r>
            <a:r>
              <a:rPr lang="en-US" altLang="en-US" sz="2800" dirty="0" smtClean="0"/>
              <a:t>IEP.</a:t>
            </a:r>
          </a:p>
        </p:txBody>
      </p:sp>
      <p:pic>
        <p:nvPicPr>
          <p:cNvPr id="3" name="Picture 2"/>
          <p:cNvPicPr>
            <a:picLocks noChangeAspect="1"/>
          </p:cNvPicPr>
          <p:nvPr/>
        </p:nvPicPr>
        <p:blipFill>
          <a:blip r:embed="rId4" cstate="print">
            <a:clrChange>
              <a:clrFrom>
                <a:srgbClr val="FFFFFF"/>
              </a:clrFrom>
              <a:clrTo>
                <a:srgbClr val="FFFFFF">
                  <a:alpha val="0"/>
                </a:srgbClr>
              </a:clrTo>
            </a:clrChange>
          </a:blip>
          <a:stretch>
            <a:fillRect/>
          </a:stretch>
        </p:blipFill>
        <p:spPr>
          <a:xfrm>
            <a:off x="-48764" y="210069"/>
            <a:ext cx="1510327" cy="1880149"/>
          </a:xfrm>
          <a:prstGeom prst="rect">
            <a:avLst/>
          </a:prstGeom>
        </p:spPr>
      </p:pic>
      <p:sp>
        <p:nvSpPr>
          <p:cNvPr id="7" name="TextBox 6"/>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spTree>
    <p:extLst>
      <p:ext uri="{BB962C8B-B14F-4D97-AF65-F5344CB8AC3E}">
        <p14:creationId xmlns:p14="http://schemas.microsoft.com/office/powerpoint/2010/main" val="107766649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en-US" sz="4400" dirty="0" smtClean="0">
                <a:solidFill>
                  <a:schemeClr val="accent4">
                    <a:lumMod val="50000"/>
                  </a:schemeClr>
                </a:solidFill>
                <a:ea typeface="ＭＳ Ｐゴシック" pitchFamily="-107" charset="-128"/>
                <a:cs typeface="Arial" pitchFamily="34" charset="0"/>
              </a:rPr>
              <a:t>Working Norms</a:t>
            </a:r>
            <a:endParaRPr lang="en-US" sz="4400" dirty="0">
              <a:solidFill>
                <a:schemeClr val="accent4">
                  <a:lumMod val="50000"/>
                </a:schemeClr>
              </a:solidFill>
              <a:ea typeface="ＭＳ Ｐゴシック" pitchFamily="-107" charset="-128"/>
              <a:cs typeface="Arial" pitchFamily="34" charset="0"/>
            </a:endParaRP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600" dirty="0" smtClean="0"/>
              <a:t>Engagement</a:t>
            </a:r>
          </a:p>
          <a:p>
            <a:pPr>
              <a:buFont typeface="Arial" panose="020B0604020202020204" pitchFamily="34" charset="0"/>
              <a:buChar char="•"/>
            </a:pPr>
            <a:endParaRPr lang="en-US" sz="1000" dirty="0"/>
          </a:p>
          <a:p>
            <a:pPr>
              <a:buFont typeface="Arial" panose="020B0604020202020204" pitchFamily="34" charset="0"/>
              <a:buChar char="•"/>
            </a:pPr>
            <a:r>
              <a:rPr lang="en-US" sz="3600" dirty="0" smtClean="0"/>
              <a:t>Respect</a:t>
            </a:r>
          </a:p>
          <a:p>
            <a:pPr>
              <a:buFont typeface="Arial" panose="020B0604020202020204" pitchFamily="34" charset="0"/>
              <a:buChar char="•"/>
            </a:pPr>
            <a:endParaRPr lang="en-US" sz="1000" dirty="0"/>
          </a:p>
          <a:p>
            <a:pPr>
              <a:buFont typeface="Arial" panose="020B0604020202020204" pitchFamily="34" charset="0"/>
              <a:buChar char="•"/>
            </a:pPr>
            <a:r>
              <a:rPr lang="en-US" sz="3600" dirty="0" smtClean="0"/>
              <a:t>Choice and Responsibility</a:t>
            </a:r>
          </a:p>
          <a:p>
            <a:pPr>
              <a:buFont typeface="Arial" panose="020B0604020202020204" pitchFamily="34" charset="0"/>
              <a:buChar char="•"/>
            </a:pPr>
            <a:endParaRPr lang="en-US" sz="1000" b="1" dirty="0" smtClean="0"/>
          </a:p>
          <a:p>
            <a:pPr>
              <a:buFont typeface="Arial" panose="020B0604020202020204" pitchFamily="34" charset="0"/>
              <a:buChar char="•"/>
            </a:pPr>
            <a:r>
              <a:rPr lang="en-US" sz="3600" dirty="0" smtClean="0"/>
              <a:t>Enjoy your learning</a:t>
            </a:r>
            <a:endParaRPr lang="en-US" sz="3600" dirty="0"/>
          </a:p>
        </p:txBody>
      </p:sp>
      <p:pic>
        <p:nvPicPr>
          <p:cNvPr id="3074" name="Picture 2" descr="http://cdn.business2community.com/wp-content/uploads/2013/05/collaborative-work.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0600" y="3297386"/>
            <a:ext cx="4181652" cy="24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55785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1663"/>
            <a:ext cx="8686800" cy="1193886"/>
          </a:xfrm>
        </p:spPr>
        <p:txBody>
          <a:bodyPr>
            <a:noAutofit/>
          </a:bodyPr>
          <a:lstStyle/>
          <a:p>
            <a:pPr algn="ctr"/>
            <a:r>
              <a:rPr lang="en-US" sz="4400" dirty="0">
                <a:solidFill>
                  <a:srgbClr val="002060"/>
                </a:solidFill>
              </a:rPr>
              <a:t>Notice of </a:t>
            </a:r>
            <a:r>
              <a:rPr lang="en-US" sz="4400" dirty="0" smtClean="0">
                <a:solidFill>
                  <a:srgbClr val="002060"/>
                </a:solidFill>
              </a:rPr>
              <a:t>Action-Consent for Services</a:t>
            </a:r>
            <a:endParaRPr lang="en-US" sz="4400" dirty="0">
              <a:solidFill>
                <a:srgbClr val="002060"/>
              </a:solidFill>
            </a:endParaRPr>
          </a:p>
        </p:txBody>
      </p:sp>
      <p:sp>
        <p:nvSpPr>
          <p:cNvPr id="3" name="Content Placeholder 2"/>
          <p:cNvSpPr>
            <a:spLocks noGrp="1"/>
          </p:cNvSpPr>
          <p:nvPr>
            <p:ph idx="1"/>
          </p:nvPr>
        </p:nvSpPr>
        <p:spPr>
          <a:xfrm>
            <a:off x="533400" y="2083522"/>
            <a:ext cx="6339841" cy="3447412"/>
          </a:xfrm>
        </p:spPr>
        <p:txBody>
          <a:bodyPr>
            <a:normAutofit/>
          </a:bodyPr>
          <a:lstStyle/>
          <a:p>
            <a:pPr>
              <a:buFont typeface="Wingdings" panose="05000000000000000000" pitchFamily="2" charset="2"/>
              <a:buChar char="§"/>
            </a:pPr>
            <a:r>
              <a:rPr lang="en-US" sz="3200" dirty="0" smtClean="0"/>
              <a:t>Date of Consent for Initial Services is prior to implementation of the IEP: 300.503(a)(1); SP(V) </a:t>
            </a:r>
          </a:p>
          <a:p>
            <a:pPr>
              <a:buFont typeface="Wingdings" panose="05000000000000000000" pitchFamily="2" charset="2"/>
              <a:buChar char="§"/>
            </a:pPr>
            <a:r>
              <a:rPr lang="en-US" sz="3200" dirty="0" smtClean="0"/>
              <a:t>Parent consent (date of signature) is prior to implementation of IEP (initiation date). </a:t>
            </a:r>
          </a:p>
          <a:p>
            <a:pPr marL="0" indent="0">
              <a:buNone/>
            </a:pPr>
            <a:endParaRPr lang="en-US" sz="3200" dirty="0"/>
          </a:p>
        </p:txBody>
      </p:sp>
      <p:sp>
        <p:nvSpPr>
          <p:cNvPr id="6" name="TextBox 5"/>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pic>
        <p:nvPicPr>
          <p:cNvPr id="4" name="Picture 3"/>
          <p:cNvPicPr>
            <a:picLocks noChangeAspect="1"/>
          </p:cNvPicPr>
          <p:nvPr/>
        </p:nvPicPr>
        <p:blipFill>
          <a:blip r:embed="rId3" cstate="print">
            <a:clrChange>
              <a:clrFrom>
                <a:srgbClr val="FFFFFF"/>
              </a:clrFrom>
              <a:clrTo>
                <a:srgbClr val="FFFFFF">
                  <a:alpha val="0"/>
                </a:srgbClr>
              </a:clrTo>
            </a:clrChange>
          </a:blip>
          <a:stretch>
            <a:fillRect/>
          </a:stretch>
        </p:blipFill>
        <p:spPr>
          <a:xfrm>
            <a:off x="6608018" y="2371496"/>
            <a:ext cx="2371550" cy="2871465"/>
          </a:xfrm>
          <a:prstGeom prst="rect">
            <a:avLst/>
          </a:prstGeom>
        </p:spPr>
      </p:pic>
      <p:sp>
        <p:nvSpPr>
          <p:cNvPr id="7" name="TextBox 6"/>
          <p:cNvSpPr txBox="1"/>
          <p:nvPr/>
        </p:nvSpPr>
        <p:spPr>
          <a:xfrm>
            <a:off x="5334000" y="5334000"/>
            <a:ext cx="3352800" cy="369332"/>
          </a:xfrm>
          <a:prstGeom prst="rect">
            <a:avLst/>
          </a:prstGeom>
          <a:noFill/>
        </p:spPr>
        <p:txBody>
          <a:bodyPr wrap="square" rtlCol="0">
            <a:spAutoFit/>
          </a:bodyPr>
          <a:lstStyle/>
          <a:p>
            <a:r>
              <a:rPr lang="en-US" dirty="0" smtClean="0"/>
              <a:t>Standard:  200.1050</a:t>
            </a:r>
            <a:endParaRPr lang="en-US" dirty="0"/>
          </a:p>
        </p:txBody>
      </p:sp>
    </p:spTree>
    <p:extLst>
      <p:ext uri="{BB962C8B-B14F-4D97-AF65-F5344CB8AC3E}">
        <p14:creationId xmlns:p14="http://schemas.microsoft.com/office/powerpoint/2010/main" val="16472808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599" cy="1450757"/>
          </a:xfrm>
        </p:spPr>
        <p:txBody>
          <a:bodyPr>
            <a:noAutofit/>
          </a:bodyPr>
          <a:lstStyle/>
          <a:p>
            <a:pPr algn="ctr"/>
            <a:r>
              <a:rPr lang="en-US" sz="4400" dirty="0" smtClean="0">
                <a:solidFill>
                  <a:srgbClr val="002060"/>
                </a:solidFill>
              </a:rPr>
              <a:t>Amending or Modifying the IEP</a:t>
            </a:r>
            <a:endParaRPr lang="en-US" sz="4400" dirty="0">
              <a:solidFill>
                <a:srgbClr val="002060"/>
              </a:solidFill>
            </a:endParaRPr>
          </a:p>
        </p:txBody>
      </p:sp>
      <p:sp>
        <p:nvSpPr>
          <p:cNvPr id="3" name="Content Placeholder 2"/>
          <p:cNvSpPr>
            <a:spLocks noGrp="1"/>
          </p:cNvSpPr>
          <p:nvPr>
            <p:ph idx="1"/>
          </p:nvPr>
        </p:nvSpPr>
        <p:spPr>
          <a:xfrm>
            <a:off x="543887" y="2119630"/>
            <a:ext cx="8229600" cy="3962397"/>
          </a:xfrm>
        </p:spPr>
        <p:txBody>
          <a:bodyPr>
            <a:normAutofit/>
          </a:bodyPr>
          <a:lstStyle/>
          <a:p>
            <a:pPr>
              <a:buFont typeface="Wingdings" panose="05000000000000000000" pitchFamily="2" charset="2"/>
              <a:buChar char="§"/>
            </a:pPr>
            <a:r>
              <a:rPr lang="en-US" sz="4400" dirty="0" smtClean="0">
                <a:solidFill>
                  <a:srgbClr val="002060"/>
                </a:solidFill>
              </a:rPr>
              <a:t>A child’s IEP may be amended or modified after the annual IEP meeting. </a:t>
            </a:r>
          </a:p>
          <a:p>
            <a:pPr marL="0" indent="0">
              <a:buNone/>
            </a:pPr>
            <a:endParaRPr lang="en-US" sz="2400" dirty="0"/>
          </a:p>
          <a:p>
            <a:pPr>
              <a:buFont typeface="Wingdings" panose="05000000000000000000" pitchFamily="2" charset="2"/>
              <a:buChar char="§"/>
            </a:pPr>
            <a:endParaRPr lang="en-US" sz="2400" dirty="0"/>
          </a:p>
        </p:txBody>
      </p:sp>
      <p:sp>
        <p:nvSpPr>
          <p:cNvPr id="7" name="TextBox 6"/>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spTree>
    <p:extLst>
      <p:ext uri="{BB962C8B-B14F-4D97-AF65-F5344CB8AC3E}">
        <p14:creationId xmlns:p14="http://schemas.microsoft.com/office/powerpoint/2010/main" val="162144293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pPr eaLnBrk="1" hangingPunct="1"/>
            <a:r>
              <a:rPr lang="en-US" altLang="en-US" sz="4400" dirty="0" smtClean="0">
                <a:solidFill>
                  <a:schemeClr val="accent2"/>
                </a:solidFill>
              </a:rPr>
              <a:t>Post Secondary Transition Planning</a:t>
            </a:r>
          </a:p>
        </p:txBody>
      </p:sp>
      <p:sp>
        <p:nvSpPr>
          <p:cNvPr id="53251" name="Rectangle 3"/>
          <p:cNvSpPr>
            <a:spLocks noGrp="1" noChangeArrowheads="1"/>
          </p:cNvSpPr>
          <p:nvPr>
            <p:ph idx="1"/>
          </p:nvPr>
        </p:nvSpPr>
        <p:spPr>
          <a:xfrm>
            <a:off x="885824" y="1799764"/>
            <a:ext cx="7543801" cy="4023360"/>
          </a:xfrm>
        </p:spPr>
        <p:txBody>
          <a:bodyPr/>
          <a:lstStyle/>
          <a:p>
            <a:pPr eaLnBrk="1" hangingPunct="1"/>
            <a:r>
              <a:rPr lang="en-US" altLang="en-US" sz="2800" dirty="0" smtClean="0"/>
              <a:t>Transition planning is careful preparation by the student, parents, educators, and other service providers for post-secondary experiences in education/training, employment and independent living, if appropriate.</a:t>
            </a:r>
          </a:p>
          <a:p>
            <a:pPr eaLnBrk="1" hangingPunct="1"/>
            <a:endParaRPr lang="en-US" altLang="en-US" sz="800" dirty="0" smtClean="0"/>
          </a:p>
          <a:p>
            <a:pPr eaLnBrk="1" hangingPunct="1">
              <a:spcBef>
                <a:spcPts val="0"/>
              </a:spcBef>
            </a:pPr>
            <a:r>
              <a:rPr lang="en-US" altLang="en-US" sz="2800" dirty="0" smtClean="0"/>
              <a:t>Required to be in the IEP by the age of 16 – or younger if appropriate</a:t>
            </a:r>
          </a:p>
          <a:p>
            <a:pPr eaLnBrk="1" hangingPunct="1"/>
            <a:endParaRPr lang="en-US" altLang="en-US" sz="800" dirty="0" smtClean="0"/>
          </a:p>
          <a:p>
            <a:pPr eaLnBrk="1" hangingPunct="1"/>
            <a:r>
              <a:rPr lang="en-US" altLang="en-US" sz="2800" dirty="0" smtClean="0"/>
              <a:t>The plan is written on Form C of the IEP</a:t>
            </a:r>
            <a:endParaRPr lang="en-US" altLang="en-US" sz="2800" dirty="0" smtClean="0">
              <a:solidFill>
                <a:schemeClr val="accent5"/>
              </a:solidFill>
            </a:endParaRPr>
          </a:p>
        </p:txBody>
      </p:sp>
      <p:sp>
        <p:nvSpPr>
          <p:cNvPr id="6" name="TextBox 5"/>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spTree>
    <p:extLst>
      <p:ext uri="{BB962C8B-B14F-4D97-AF65-F5344CB8AC3E}">
        <p14:creationId xmlns:p14="http://schemas.microsoft.com/office/powerpoint/2010/main" val="328970144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revelationfire.org/uploads/1/0/7/0/10703457/9727975_or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575869" y="1771076"/>
            <a:ext cx="3568131" cy="2693940"/>
          </a:xfrm>
          <a:prstGeom prst="rect">
            <a:avLst/>
          </a:prstGeom>
          <a:noFill/>
          <a:extLst>
            <a:ext uri="{909E8E84-426E-40DD-AFC4-6F175D3DCCD1}">
              <a14:hiddenFill xmlns:a14="http://schemas.microsoft.com/office/drawing/2010/main">
                <a:solidFill>
                  <a:srgbClr val="FFFFFF"/>
                </a:solidFill>
              </a14:hiddenFill>
            </a:ext>
          </a:extLst>
        </p:spPr>
      </p:pic>
      <p:sp>
        <p:nvSpPr>
          <p:cNvPr id="55298" name="Rectangle 2"/>
          <p:cNvSpPr>
            <a:spLocks noGrp="1" noChangeArrowheads="1"/>
          </p:cNvSpPr>
          <p:nvPr>
            <p:ph type="title"/>
          </p:nvPr>
        </p:nvSpPr>
        <p:spPr>
          <a:xfrm>
            <a:off x="800100" y="219334"/>
            <a:ext cx="7543800" cy="1450757"/>
          </a:xfrm>
        </p:spPr>
        <p:txBody>
          <a:bodyPr>
            <a:normAutofit/>
          </a:bodyPr>
          <a:lstStyle/>
          <a:p>
            <a:pPr eaLnBrk="1" hangingPunct="1"/>
            <a:r>
              <a:rPr lang="en-US" altLang="en-US" sz="4400" dirty="0" smtClean="0">
                <a:solidFill>
                  <a:schemeClr val="accent2"/>
                </a:solidFill>
              </a:rPr>
              <a:t> </a:t>
            </a:r>
            <a:r>
              <a:rPr lang="en-US" altLang="en-US" sz="4000" dirty="0" smtClean="0">
                <a:solidFill>
                  <a:schemeClr val="accent2"/>
                </a:solidFill>
              </a:rPr>
              <a:t>Post Secondary Transition Services</a:t>
            </a:r>
          </a:p>
        </p:txBody>
      </p:sp>
      <p:sp>
        <p:nvSpPr>
          <p:cNvPr id="55299" name="Rectangle 3"/>
          <p:cNvSpPr>
            <a:spLocks noGrp="1" noChangeArrowheads="1"/>
          </p:cNvSpPr>
          <p:nvPr>
            <p:ph idx="1"/>
          </p:nvPr>
        </p:nvSpPr>
        <p:spPr>
          <a:xfrm>
            <a:off x="800100" y="1854355"/>
            <a:ext cx="7048501" cy="4023360"/>
          </a:xfrm>
        </p:spPr>
        <p:txBody>
          <a:bodyPr>
            <a:normAutofit fontScale="77500" lnSpcReduction="20000"/>
          </a:bodyPr>
          <a:lstStyle/>
          <a:p>
            <a:pPr eaLnBrk="1" hangingPunct="1">
              <a:lnSpc>
                <a:spcPct val="90000"/>
              </a:lnSpc>
            </a:pPr>
            <a:r>
              <a:rPr lang="en-US" altLang="en-US" sz="2400" dirty="0" smtClean="0"/>
              <a:t>Post-Secondary Transition services must relate to goals  in the following areas:</a:t>
            </a:r>
          </a:p>
          <a:p>
            <a:pPr eaLnBrk="1" hangingPunct="1">
              <a:lnSpc>
                <a:spcPct val="90000"/>
              </a:lnSpc>
              <a:buFontTx/>
              <a:buNone/>
            </a:pPr>
            <a:r>
              <a:rPr lang="en-US" altLang="en-US" sz="2400" dirty="0" smtClean="0"/>
              <a:t>	- Education</a:t>
            </a:r>
          </a:p>
          <a:p>
            <a:pPr eaLnBrk="1" hangingPunct="1">
              <a:lnSpc>
                <a:spcPct val="90000"/>
              </a:lnSpc>
              <a:buFontTx/>
              <a:buNone/>
            </a:pPr>
            <a:r>
              <a:rPr lang="en-US" altLang="en-US" sz="2400" dirty="0" smtClean="0"/>
              <a:t>	- Training</a:t>
            </a:r>
          </a:p>
          <a:p>
            <a:pPr eaLnBrk="1" hangingPunct="1">
              <a:lnSpc>
                <a:spcPct val="90000"/>
              </a:lnSpc>
              <a:buFontTx/>
              <a:buNone/>
            </a:pPr>
            <a:r>
              <a:rPr lang="en-US" altLang="en-US" sz="2400" dirty="0" smtClean="0"/>
              <a:t>	- Employment</a:t>
            </a:r>
          </a:p>
          <a:p>
            <a:pPr eaLnBrk="1" hangingPunct="1">
              <a:lnSpc>
                <a:spcPct val="90000"/>
              </a:lnSpc>
              <a:buFontTx/>
              <a:buNone/>
            </a:pPr>
            <a:r>
              <a:rPr lang="en-US" altLang="en-US" sz="2400" dirty="0" smtClean="0"/>
              <a:t>	- Independent living skills </a:t>
            </a:r>
            <a:r>
              <a:rPr lang="en-US" altLang="en-US" sz="1400" dirty="0" smtClean="0"/>
              <a:t>(</a:t>
            </a:r>
            <a:r>
              <a:rPr lang="en-US" altLang="en-US" sz="1600" dirty="0" smtClean="0"/>
              <a:t>if appropriate)</a:t>
            </a:r>
            <a:endParaRPr lang="en-US" altLang="en-US" sz="1400" dirty="0" smtClean="0"/>
          </a:p>
          <a:p>
            <a:pPr eaLnBrk="1" hangingPunct="1">
              <a:lnSpc>
                <a:spcPct val="90000"/>
              </a:lnSpc>
              <a:buFontTx/>
              <a:buNone/>
            </a:pPr>
            <a:r>
              <a:rPr lang="en-US" altLang="en-US" sz="900" dirty="0" smtClean="0"/>
              <a:t> </a:t>
            </a:r>
          </a:p>
          <a:p>
            <a:pPr eaLnBrk="1" hangingPunct="1">
              <a:lnSpc>
                <a:spcPct val="90000"/>
              </a:lnSpc>
            </a:pPr>
            <a:r>
              <a:rPr lang="en-US" altLang="en-US" sz="2400" dirty="0" smtClean="0"/>
              <a:t>The transition services must take into account a student’s strengths, preferences and interests.</a:t>
            </a:r>
          </a:p>
          <a:p>
            <a:pPr marL="0" indent="0" eaLnBrk="1" hangingPunct="1">
              <a:lnSpc>
                <a:spcPct val="90000"/>
              </a:lnSpc>
              <a:buNone/>
            </a:pPr>
            <a:endParaRPr lang="en-US" altLang="en-US" sz="2400" dirty="0" smtClean="0"/>
          </a:p>
          <a:p>
            <a:r>
              <a:rPr lang="en-US" dirty="0"/>
              <a:t>The transition services include courses of study that focus on improving the academic </a:t>
            </a:r>
            <a:r>
              <a:rPr lang="en-US" dirty="0" smtClean="0"/>
              <a:t>and functional </a:t>
            </a:r>
            <a:r>
              <a:rPr lang="en-US" dirty="0"/>
              <a:t>achievement of the child to facilitate their movement from school to post-school.</a:t>
            </a:r>
          </a:p>
          <a:p>
            <a:pPr eaLnBrk="1" hangingPunct="1">
              <a:lnSpc>
                <a:spcPct val="90000"/>
              </a:lnSpc>
            </a:pPr>
            <a:endParaRPr lang="en-US" altLang="en-US" sz="2400" dirty="0" smtClean="0"/>
          </a:p>
          <a:p>
            <a:pPr eaLnBrk="1" hangingPunct="1">
              <a:lnSpc>
                <a:spcPct val="90000"/>
              </a:lnSpc>
            </a:pPr>
            <a:endParaRPr lang="en-US" altLang="en-US" sz="2400" dirty="0" smtClean="0"/>
          </a:p>
          <a:p>
            <a:pPr eaLnBrk="1" hangingPunct="1">
              <a:lnSpc>
                <a:spcPct val="90000"/>
              </a:lnSpc>
            </a:pPr>
            <a:endParaRPr lang="en-US" altLang="en-US" sz="800" dirty="0" smtClean="0"/>
          </a:p>
          <a:p>
            <a:pPr eaLnBrk="1" hangingPunct="1">
              <a:lnSpc>
                <a:spcPct val="90000"/>
              </a:lnSpc>
              <a:buFontTx/>
              <a:buNone/>
            </a:pPr>
            <a:r>
              <a:rPr lang="en-US" altLang="en-US" sz="2400" dirty="0" smtClean="0"/>
              <a:t>	</a:t>
            </a:r>
          </a:p>
        </p:txBody>
      </p:sp>
      <p:sp>
        <p:nvSpPr>
          <p:cNvPr id="6" name="TextBox 5"/>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sp>
        <p:nvSpPr>
          <p:cNvPr id="7" name="TextBox 6"/>
          <p:cNvSpPr txBox="1"/>
          <p:nvPr/>
        </p:nvSpPr>
        <p:spPr>
          <a:xfrm>
            <a:off x="5683534" y="5531882"/>
            <a:ext cx="3352800" cy="369332"/>
          </a:xfrm>
          <a:prstGeom prst="rect">
            <a:avLst/>
          </a:prstGeom>
          <a:noFill/>
        </p:spPr>
        <p:txBody>
          <a:bodyPr wrap="square" rtlCol="0">
            <a:spAutoFit/>
          </a:bodyPr>
          <a:lstStyle/>
          <a:p>
            <a:pPr algn="r"/>
            <a:r>
              <a:rPr lang="en-US" dirty="0" smtClean="0"/>
              <a:t>Standard:  200.800</a:t>
            </a:r>
            <a:endParaRPr lang="en-US" dirty="0"/>
          </a:p>
        </p:txBody>
      </p:sp>
    </p:spTree>
    <p:extLst>
      <p:ext uri="{BB962C8B-B14F-4D97-AF65-F5344CB8AC3E}">
        <p14:creationId xmlns:p14="http://schemas.microsoft.com/office/powerpoint/2010/main" val="44809095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Activity: Case Study</a:t>
            </a:r>
            <a:endParaRPr lang="en-US" sz="4400" dirty="0"/>
          </a:p>
        </p:txBody>
      </p:sp>
      <p:pic>
        <p:nvPicPr>
          <p:cNvPr id="4" name="Content Placeholder 3" descr="X:\IHD General Shared\DESE Projects\SPED Modules\Graphics\girls with book.png"/>
          <p:cNvPicPr>
            <a:picLocks noGrp="1"/>
          </p:cNvPicPr>
          <p:nvPr>
            <p:ph idx="1"/>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010400" y="5029200"/>
            <a:ext cx="1953588" cy="1645746"/>
          </a:xfrm>
          <a:prstGeom prst="rect">
            <a:avLst/>
          </a:prstGeom>
          <a:noFill/>
          <a:ln>
            <a:noFill/>
          </a:ln>
        </p:spPr>
      </p:pic>
      <p:sp>
        <p:nvSpPr>
          <p:cNvPr id="5" name="TextBox 4"/>
          <p:cNvSpPr txBox="1"/>
          <p:nvPr/>
        </p:nvSpPr>
        <p:spPr>
          <a:xfrm>
            <a:off x="762000" y="1981200"/>
            <a:ext cx="7772400" cy="3711785"/>
          </a:xfrm>
          <a:prstGeom prst="rect">
            <a:avLst/>
          </a:prstGeom>
          <a:noFill/>
        </p:spPr>
        <p:txBody>
          <a:bodyPr wrap="square" rtlCol="0">
            <a:spAutoFit/>
          </a:bodyPr>
          <a:lstStyle/>
          <a:p>
            <a:r>
              <a:rPr lang="en-US" sz="2400" dirty="0"/>
              <a:t>Using the information that has been reviewed this far in the case study:</a:t>
            </a:r>
          </a:p>
          <a:p>
            <a:pPr marL="171450" indent="-171450">
              <a:buFont typeface="Arial" panose="020B0604020202020204" pitchFamily="34" charset="0"/>
              <a:buChar char="•"/>
            </a:pPr>
            <a:r>
              <a:rPr lang="en-US" sz="2400" dirty="0"/>
              <a:t>What academic goals would you suggest for Jennifer’s IEP for this year?</a:t>
            </a:r>
          </a:p>
          <a:p>
            <a:pPr marL="171450" indent="-171450">
              <a:buFont typeface="Arial" panose="020B0604020202020204" pitchFamily="34" charset="0"/>
              <a:buChar char="•"/>
            </a:pPr>
            <a:r>
              <a:rPr lang="en-US" sz="2400" dirty="0"/>
              <a:t>As Jennifer approaches middle school, how would you find out what job interests she has for the future? </a:t>
            </a:r>
          </a:p>
          <a:p>
            <a:pPr marL="171450" indent="-171450">
              <a:buFont typeface="Arial" panose="020B0604020202020204" pitchFamily="34" charset="0"/>
              <a:buChar char="•"/>
            </a:pPr>
            <a:r>
              <a:rPr lang="en-US" sz="2400" dirty="0" smtClean="0"/>
              <a:t>What </a:t>
            </a:r>
            <a:r>
              <a:rPr lang="en-US" sz="2400" dirty="0"/>
              <a:t>possible accommodations would you anticipate Jennifer may need upon entering the workforce?  </a:t>
            </a:r>
          </a:p>
          <a:p>
            <a:pPr marL="171450" indent="-171450">
              <a:buFont typeface="Arial" panose="020B0604020202020204" pitchFamily="34" charset="0"/>
              <a:buChar char="•"/>
            </a:pPr>
            <a:endParaRPr lang="en-US" dirty="0"/>
          </a:p>
          <a:p>
            <a:endParaRPr lang="en-US" dirty="0"/>
          </a:p>
        </p:txBody>
      </p:sp>
      <p:sp>
        <p:nvSpPr>
          <p:cNvPr id="3" name="Rectangle 2"/>
          <p:cNvSpPr/>
          <p:nvPr/>
        </p:nvSpPr>
        <p:spPr>
          <a:xfrm>
            <a:off x="7772400" y="0"/>
            <a:ext cx="1066800" cy="457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7</a:t>
            </a:r>
          </a:p>
        </p:txBody>
      </p:sp>
    </p:spTree>
    <p:extLst>
      <p:ext uri="{BB962C8B-B14F-4D97-AF65-F5344CB8AC3E}">
        <p14:creationId xmlns:p14="http://schemas.microsoft.com/office/powerpoint/2010/main" val="306923032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rgbClr val="002060"/>
                </a:solidFill>
                <a:cs typeface="Arial" panose="020B0604020202020204" pitchFamily="34" charset="0"/>
              </a:rPr>
              <a:t>Checkpoint</a:t>
            </a:r>
            <a:endParaRPr lang="en-US" sz="4400" dirty="0">
              <a:solidFill>
                <a:srgbClr val="002060"/>
              </a:solidFill>
              <a:cs typeface="Arial" panose="020B0604020202020204" pitchFamily="34" charset="0"/>
            </a:endParaRPr>
          </a:p>
        </p:txBody>
      </p:sp>
      <p:sp>
        <p:nvSpPr>
          <p:cNvPr id="4" name="Content Placeholder 3"/>
          <p:cNvSpPr>
            <a:spLocks noGrp="1"/>
          </p:cNvSpPr>
          <p:nvPr>
            <p:ph idx="1"/>
          </p:nvPr>
        </p:nvSpPr>
        <p:spPr>
          <a:xfrm>
            <a:off x="2528637" y="1981200"/>
            <a:ext cx="4086726" cy="3962397"/>
          </a:xfrm>
        </p:spPr>
        <p:txBody>
          <a:bodyPr>
            <a:normAutofit/>
          </a:bodyPr>
          <a:lstStyle/>
          <a:p>
            <a:r>
              <a:rPr lang="en-US" sz="3200" dirty="0" smtClean="0">
                <a:solidFill>
                  <a:srgbClr val="002060"/>
                </a:solidFill>
              </a:rPr>
              <a:t>Record key points regarding </a:t>
            </a:r>
            <a:r>
              <a:rPr lang="en-US" sz="4000" dirty="0" smtClean="0">
                <a:solidFill>
                  <a:srgbClr val="002060"/>
                </a:solidFill>
              </a:rPr>
              <a:t>the</a:t>
            </a:r>
            <a:r>
              <a:rPr lang="en-US" sz="4000" b="1" u="sng" dirty="0" smtClean="0">
                <a:solidFill>
                  <a:schemeClr val="accent3"/>
                </a:solidFill>
              </a:rPr>
              <a:t> IEP</a:t>
            </a:r>
            <a:r>
              <a:rPr lang="en-US" sz="3200" dirty="0" smtClean="0">
                <a:solidFill>
                  <a:srgbClr val="002060"/>
                </a:solidFill>
              </a:rPr>
              <a:t> on your </a:t>
            </a:r>
            <a:r>
              <a:rPr lang="en-US" sz="3200" i="1" dirty="0" smtClean="0">
                <a:solidFill>
                  <a:schemeClr val="accent4"/>
                </a:solidFill>
              </a:rPr>
              <a:t>Special Education Process Reflection Placemat</a:t>
            </a:r>
            <a:endParaRPr lang="en-US" sz="3200" i="1" dirty="0">
              <a:solidFill>
                <a:schemeClr val="accent4"/>
              </a:solidFill>
            </a:endParaRPr>
          </a:p>
        </p:txBody>
      </p:sp>
      <p:pic>
        <p:nvPicPr>
          <p:cNvPr id="8" name="Picture 7"/>
          <p:cNvPicPr>
            <a:picLocks noChangeAspect="1"/>
          </p:cNvPicPr>
          <p:nvPr/>
        </p:nvPicPr>
        <p:blipFill>
          <a:blip r:embed="rId3" cstate="print"/>
          <a:stretch>
            <a:fillRect/>
          </a:stretch>
        </p:blipFill>
        <p:spPr>
          <a:xfrm rot="180890">
            <a:off x="5988475" y="3835543"/>
            <a:ext cx="2291918" cy="1766776"/>
          </a:xfrm>
          <a:prstGeom prst="rect">
            <a:avLst/>
          </a:prstGeom>
        </p:spPr>
      </p:pic>
      <p:pic>
        <p:nvPicPr>
          <p:cNvPr id="5" name="Picture 4"/>
          <p:cNvPicPr>
            <a:picLocks noChangeAspect="1"/>
          </p:cNvPicPr>
          <p:nvPr/>
        </p:nvPicPr>
        <p:blipFill>
          <a:blip r:embed="rId4" cstate="print"/>
          <a:stretch>
            <a:fillRect/>
          </a:stretch>
        </p:blipFill>
        <p:spPr>
          <a:xfrm>
            <a:off x="888671" y="1698625"/>
            <a:ext cx="1639966" cy="3962743"/>
          </a:xfrm>
          <a:prstGeom prst="rect">
            <a:avLst/>
          </a:prstGeom>
        </p:spPr>
      </p:pic>
    </p:spTree>
    <p:extLst>
      <p:ext uri="{BB962C8B-B14F-4D97-AF65-F5344CB8AC3E}">
        <p14:creationId xmlns:p14="http://schemas.microsoft.com/office/powerpoint/2010/main" val="278681114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400" dirty="0">
                <a:solidFill>
                  <a:srgbClr val="002060"/>
                </a:solidFill>
                <a:cs typeface="Arial" panose="020B0604020202020204" pitchFamily="34" charset="0"/>
              </a:rPr>
              <a:t>Instruction &amp; </a:t>
            </a:r>
            <a:r>
              <a:rPr lang="en-US" altLang="en-US" sz="4400" dirty="0" smtClean="0">
                <a:solidFill>
                  <a:srgbClr val="002060"/>
                </a:solidFill>
                <a:cs typeface="Arial" panose="020B0604020202020204" pitchFamily="34" charset="0"/>
              </a:rPr>
              <a:t>Monitoring Progress</a:t>
            </a:r>
            <a:endParaRPr lang="en-US" sz="4400" dirty="0"/>
          </a:p>
        </p:txBody>
      </p:sp>
      <p:sp>
        <p:nvSpPr>
          <p:cNvPr id="3" name="Content Placeholder 2"/>
          <p:cNvSpPr>
            <a:spLocks noGrp="1"/>
          </p:cNvSpPr>
          <p:nvPr>
            <p:ph idx="1"/>
          </p:nvPr>
        </p:nvSpPr>
        <p:spPr/>
        <p:txBody>
          <a:bodyPr/>
          <a:lstStyle/>
          <a:p>
            <a:pPr lvl="0"/>
            <a:endParaRPr lang="en-US" dirty="0"/>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1569414789"/>
              </p:ext>
            </p:extLst>
          </p:nvPr>
        </p:nvGraphicFramePr>
        <p:xfrm>
          <a:off x="457200" y="1600200"/>
          <a:ext cx="8229600" cy="4191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pic>
        <p:nvPicPr>
          <p:cNvPr id="7" name="Picture 6"/>
          <p:cNvPicPr>
            <a:picLocks noChangeAspect="1"/>
          </p:cNvPicPr>
          <p:nvPr/>
        </p:nvPicPr>
        <p:blipFill>
          <a:blip r:embed="rId8" cstate="print"/>
          <a:stretch>
            <a:fillRect/>
          </a:stretch>
        </p:blipFill>
        <p:spPr>
          <a:xfrm>
            <a:off x="3230764" y="2209800"/>
            <a:ext cx="2682472" cy="2566638"/>
          </a:xfrm>
          <a:prstGeom prst="rect">
            <a:avLst/>
          </a:prstGeom>
        </p:spPr>
      </p:pic>
      <p:pic>
        <p:nvPicPr>
          <p:cNvPr id="8" name="Picture 7"/>
          <p:cNvPicPr>
            <a:picLocks noChangeAspect="1"/>
          </p:cNvPicPr>
          <p:nvPr/>
        </p:nvPicPr>
        <p:blipFill>
          <a:blip r:embed="rId9" cstate="print"/>
          <a:stretch>
            <a:fillRect/>
          </a:stretch>
        </p:blipFill>
        <p:spPr>
          <a:xfrm rot="9509328">
            <a:off x="1482369" y="5007661"/>
            <a:ext cx="1408298" cy="1194920"/>
          </a:xfrm>
          <a:prstGeom prst="rect">
            <a:avLst/>
          </a:prstGeom>
        </p:spPr>
      </p:pic>
    </p:spTree>
    <p:extLst>
      <p:ext uri="{BB962C8B-B14F-4D97-AF65-F5344CB8AC3E}">
        <p14:creationId xmlns:p14="http://schemas.microsoft.com/office/powerpoint/2010/main" val="27646643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28600" y="509192"/>
            <a:ext cx="8494222" cy="1450757"/>
          </a:xfrm>
        </p:spPr>
        <p:txBody>
          <a:bodyPr>
            <a:noAutofit/>
          </a:bodyPr>
          <a:lstStyle/>
          <a:p>
            <a:pPr eaLnBrk="1" hangingPunct="1"/>
            <a:r>
              <a:rPr lang="en-US" altLang="en-US" sz="4400" dirty="0" smtClean="0">
                <a:solidFill>
                  <a:schemeClr val="accent2"/>
                </a:solidFill>
              </a:rPr>
              <a:t>Instruction &amp; Monitoring Progress</a:t>
            </a:r>
          </a:p>
        </p:txBody>
      </p:sp>
      <p:sp>
        <p:nvSpPr>
          <p:cNvPr id="48131" name="Rectangle 3"/>
          <p:cNvSpPr>
            <a:spLocks noGrp="1" noChangeArrowheads="1"/>
          </p:cNvSpPr>
          <p:nvPr>
            <p:ph idx="1"/>
          </p:nvPr>
        </p:nvSpPr>
        <p:spPr>
          <a:xfrm>
            <a:off x="543091" y="1943906"/>
            <a:ext cx="5324309" cy="3694893"/>
          </a:xfrm>
        </p:spPr>
        <p:txBody>
          <a:bodyPr>
            <a:noAutofit/>
          </a:bodyPr>
          <a:lstStyle/>
          <a:p>
            <a:pPr>
              <a:buFont typeface="Arial" panose="020B0604020202020204" pitchFamily="34" charset="0"/>
              <a:buChar char="•"/>
            </a:pPr>
            <a:r>
              <a:rPr lang="en-US" altLang="en-US" sz="3200" dirty="0" smtClean="0"/>
              <a:t>Work together with parents</a:t>
            </a:r>
          </a:p>
          <a:p>
            <a:pPr>
              <a:buFont typeface="Arial" panose="020B0604020202020204" pitchFamily="34" charset="0"/>
              <a:buChar char="•"/>
            </a:pPr>
            <a:r>
              <a:rPr lang="en-US" altLang="en-US" sz="3200" dirty="0" smtClean="0"/>
              <a:t>Keep parents regularly informed</a:t>
            </a:r>
          </a:p>
          <a:p>
            <a:pPr>
              <a:buFont typeface="Arial" panose="020B0604020202020204" pitchFamily="34" charset="0"/>
              <a:buChar char="•"/>
            </a:pPr>
            <a:r>
              <a:rPr lang="en-US" altLang="en-US" sz="3200" dirty="0" smtClean="0"/>
              <a:t>Communicate student progress on IEP goals with regular progress reports</a:t>
            </a:r>
            <a:endParaRPr lang="en-US" altLang="en-US" sz="3200" dirty="0"/>
          </a:p>
        </p:txBody>
      </p:sp>
      <p:pic>
        <p:nvPicPr>
          <p:cNvPr id="18434" name="Picture 2" descr="http://www.fengoffice.com/web/inc/img/Nuevo_Estilo/efficiency-productivity-ti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8622" y="1828799"/>
            <a:ext cx="312420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sp>
        <p:nvSpPr>
          <p:cNvPr id="7" name="TextBox 6"/>
          <p:cNvSpPr txBox="1"/>
          <p:nvPr/>
        </p:nvSpPr>
        <p:spPr>
          <a:xfrm>
            <a:off x="5683534" y="5531882"/>
            <a:ext cx="3352800" cy="369332"/>
          </a:xfrm>
          <a:prstGeom prst="rect">
            <a:avLst/>
          </a:prstGeom>
          <a:noFill/>
        </p:spPr>
        <p:txBody>
          <a:bodyPr wrap="square" rtlCol="0">
            <a:spAutoFit/>
          </a:bodyPr>
          <a:lstStyle/>
          <a:p>
            <a:pPr algn="r"/>
            <a:r>
              <a:rPr lang="en-US" dirty="0" smtClean="0"/>
              <a:t>Standard:  200.940</a:t>
            </a:r>
            <a:endParaRPr lang="en-US" dirty="0"/>
          </a:p>
        </p:txBody>
      </p:sp>
    </p:spTree>
    <p:extLst>
      <p:ext uri="{BB962C8B-B14F-4D97-AF65-F5344CB8AC3E}">
        <p14:creationId xmlns:p14="http://schemas.microsoft.com/office/powerpoint/2010/main" val="205208992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4400" dirty="0"/>
              <a:t>Instruction </a:t>
            </a:r>
            <a:r>
              <a:rPr lang="en-US" altLang="en-US" sz="4400" dirty="0" smtClean="0"/>
              <a:t>&amp; Monitoring Progress</a:t>
            </a:r>
            <a:endParaRPr lang="en-US" sz="4400" dirty="0">
              <a:solidFill>
                <a:schemeClr val="accent2"/>
              </a:solidFill>
            </a:endParaRPr>
          </a:p>
        </p:txBody>
      </p:sp>
      <p:sp>
        <p:nvSpPr>
          <p:cNvPr id="3" name="Content Placeholder 2"/>
          <p:cNvSpPr>
            <a:spLocks noGrp="1"/>
          </p:cNvSpPr>
          <p:nvPr>
            <p:ph idx="1"/>
          </p:nvPr>
        </p:nvSpPr>
        <p:spPr>
          <a:xfrm>
            <a:off x="914400" y="1685925"/>
            <a:ext cx="7620000" cy="4410075"/>
          </a:xfrm>
        </p:spPr>
        <p:txBody>
          <a:bodyPr/>
          <a:lstStyle/>
          <a:p>
            <a:pPr marL="0" indent="0">
              <a:buNone/>
            </a:pPr>
            <a:r>
              <a:rPr lang="en-US" sz="3600" dirty="0" smtClean="0">
                <a:solidFill>
                  <a:schemeClr val="accent4"/>
                </a:solidFill>
              </a:rPr>
              <a:t>Accommodations</a:t>
            </a:r>
          </a:p>
          <a:p>
            <a:pPr marL="757238" lvl="1" indent="-457200">
              <a:buFont typeface="Arial" panose="020B0604020202020204" pitchFamily="34" charset="0"/>
              <a:buChar char="•"/>
            </a:pPr>
            <a:r>
              <a:rPr lang="en-US" sz="2800" dirty="0" smtClean="0"/>
              <a:t>individual support </a:t>
            </a:r>
          </a:p>
          <a:p>
            <a:pPr marL="757238" lvl="1" indent="-457200">
              <a:buFont typeface="Arial" panose="020B0604020202020204" pitchFamily="34" charset="0"/>
              <a:buChar char="•"/>
            </a:pPr>
            <a:r>
              <a:rPr lang="en-US" sz="2800" dirty="0" smtClean="0"/>
              <a:t>creates equal access and equal opportunity</a:t>
            </a:r>
          </a:p>
          <a:p>
            <a:pPr marL="757238" lvl="1" indent="-457200">
              <a:buFont typeface="Arial" panose="020B0604020202020204" pitchFamily="34" charset="0"/>
              <a:buChar char="•"/>
            </a:pPr>
            <a:r>
              <a:rPr lang="en-US" sz="2800" dirty="0" smtClean="0"/>
              <a:t>reduces discriminatory barriers</a:t>
            </a:r>
          </a:p>
          <a:p>
            <a:pPr marL="300038" lvl="1" indent="0">
              <a:buNone/>
            </a:pPr>
            <a:r>
              <a:rPr lang="en-US" sz="2800" i="1" dirty="0" smtClean="0">
                <a:solidFill>
                  <a:schemeClr val="accent4"/>
                </a:solidFill>
              </a:rPr>
              <a:t>Examples of Accommodations</a:t>
            </a:r>
            <a:r>
              <a:rPr lang="en-US" sz="2800" dirty="0" smtClean="0">
                <a:solidFill>
                  <a:schemeClr val="accent4"/>
                </a:solidFill>
              </a:rPr>
              <a:t>: </a:t>
            </a:r>
            <a:endParaRPr lang="en-US" sz="2800" dirty="0">
              <a:solidFill>
                <a:schemeClr val="accent4"/>
              </a:solidFill>
            </a:endParaRPr>
          </a:p>
          <a:p>
            <a:pPr marL="300038" lvl="1" indent="0" algn="ctr">
              <a:buNone/>
            </a:pPr>
            <a:r>
              <a:rPr lang="en-US" sz="2800" b="1" dirty="0" smtClean="0">
                <a:solidFill>
                  <a:schemeClr val="accent3"/>
                </a:solidFill>
              </a:rPr>
              <a:t>Grading       Text       Lectures</a:t>
            </a:r>
            <a:endParaRPr lang="en-US" sz="2800" b="1" dirty="0" smtClean="0">
              <a:solidFill>
                <a:schemeClr val="accent3"/>
              </a:solidFill>
              <a:sym typeface="Wingdings 2" panose="05020102010507070707" pitchFamily="18" charset="2"/>
            </a:endParaRPr>
          </a:p>
          <a:p>
            <a:pPr marL="300038" lvl="1" indent="0" algn="ctr">
              <a:spcBef>
                <a:spcPts val="0"/>
              </a:spcBef>
              <a:buNone/>
            </a:pPr>
            <a:r>
              <a:rPr lang="en-US" sz="2800" b="1" dirty="0" smtClean="0">
                <a:solidFill>
                  <a:schemeClr val="accent3"/>
                </a:solidFill>
              </a:rPr>
              <a:t>Environment 	 </a:t>
            </a:r>
            <a:r>
              <a:rPr lang="en-US" sz="2800" b="1" dirty="0" smtClean="0">
                <a:solidFill>
                  <a:schemeClr val="accent3"/>
                </a:solidFill>
                <a:sym typeface="Wingdings 2" panose="05020102010507070707" pitchFamily="18" charset="2"/>
              </a:rPr>
              <a:t> </a:t>
            </a:r>
            <a:r>
              <a:rPr lang="en-US" sz="2800" b="1" dirty="0" smtClean="0">
                <a:solidFill>
                  <a:schemeClr val="accent3"/>
                </a:solidFill>
              </a:rPr>
              <a:t>Assignments     Pacing</a:t>
            </a:r>
          </a:p>
          <a:p>
            <a:pPr marL="300038" lvl="1" indent="0" algn="ctr">
              <a:spcBef>
                <a:spcPts val="0"/>
              </a:spcBef>
              <a:buNone/>
            </a:pPr>
            <a:r>
              <a:rPr lang="en-US" sz="2800" b="1" dirty="0">
                <a:solidFill>
                  <a:schemeClr val="accent3"/>
                </a:solidFill>
              </a:rPr>
              <a:t> </a:t>
            </a:r>
            <a:r>
              <a:rPr lang="en-US" sz="2800" b="1" dirty="0" smtClean="0">
                <a:solidFill>
                  <a:schemeClr val="accent3"/>
                </a:solidFill>
              </a:rPr>
              <a:t>         </a:t>
            </a:r>
            <a:r>
              <a:rPr lang="en-US" sz="2800" b="1" dirty="0">
                <a:solidFill>
                  <a:schemeClr val="accent3"/>
                </a:solidFill>
              </a:rPr>
              <a:t>Reinforcement    Tests	  </a:t>
            </a:r>
            <a:r>
              <a:rPr lang="en-US" sz="3200" dirty="0"/>
              <a:t>	</a:t>
            </a:r>
          </a:p>
        </p:txBody>
      </p:sp>
      <p:sp>
        <p:nvSpPr>
          <p:cNvPr id="7" name="TextBox 6"/>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spTree>
    <p:extLst>
      <p:ext uri="{BB962C8B-B14F-4D97-AF65-F5344CB8AC3E}">
        <p14:creationId xmlns:p14="http://schemas.microsoft.com/office/powerpoint/2010/main" val="269880990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ruthiegage.com/wp-content/uploads/2014/02/coach_clipart.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44090" y="3210210"/>
            <a:ext cx="3332620" cy="2199990"/>
          </a:xfrm>
          <a:prstGeom prst="rect">
            <a:avLst/>
          </a:prstGeom>
          <a:noFill/>
          <a:extLst>
            <a:ext uri="{909E8E84-426E-40DD-AFC4-6F175D3DCCD1}">
              <a14:hiddenFill xmlns:a14="http://schemas.microsoft.com/office/drawing/2010/main">
                <a:solidFill>
                  <a:srgbClr val="FFFFFF"/>
                </a:solidFill>
              </a14:hiddenFill>
            </a:ext>
          </a:extLst>
        </p:spPr>
      </p:pic>
      <p:sp>
        <p:nvSpPr>
          <p:cNvPr id="40963" name="Rectangle 3"/>
          <p:cNvSpPr>
            <a:spLocks noGrp="1" noChangeArrowheads="1"/>
          </p:cNvSpPr>
          <p:nvPr>
            <p:ph idx="1"/>
          </p:nvPr>
        </p:nvSpPr>
        <p:spPr>
          <a:xfrm>
            <a:off x="914400" y="1828805"/>
            <a:ext cx="6096000" cy="3581395"/>
          </a:xfrm>
        </p:spPr>
        <p:txBody>
          <a:bodyPr>
            <a:normAutofit/>
          </a:bodyPr>
          <a:lstStyle/>
          <a:p>
            <a:pPr marL="0" indent="0" eaLnBrk="1" hangingPunct="1">
              <a:lnSpc>
                <a:spcPct val="90000"/>
              </a:lnSpc>
              <a:buNone/>
            </a:pPr>
            <a:r>
              <a:rPr lang="en-US" altLang="en-US" sz="3200" b="1" i="1" dirty="0" smtClean="0">
                <a:solidFill>
                  <a:schemeClr val="accent4"/>
                </a:solidFill>
              </a:rPr>
              <a:t>Modifications: </a:t>
            </a:r>
          </a:p>
          <a:p>
            <a:pPr marL="0" indent="0" eaLnBrk="1" hangingPunct="1">
              <a:lnSpc>
                <a:spcPct val="90000"/>
              </a:lnSpc>
              <a:buNone/>
            </a:pPr>
            <a:r>
              <a:rPr lang="en-US" altLang="en-US" sz="3200" dirty="0" smtClean="0"/>
              <a:t>the curriculum is adjusted or reduced, or an alternative achievement standard is used. </a:t>
            </a:r>
          </a:p>
        </p:txBody>
      </p:sp>
      <p:sp>
        <p:nvSpPr>
          <p:cNvPr id="7" name="TextBox 6"/>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sp>
        <p:nvSpPr>
          <p:cNvPr id="8" name="Title 1"/>
          <p:cNvSpPr>
            <a:spLocks noGrp="1"/>
          </p:cNvSpPr>
          <p:nvPr>
            <p:ph type="title"/>
          </p:nvPr>
        </p:nvSpPr>
        <p:spPr/>
        <p:txBody>
          <a:bodyPr>
            <a:normAutofit/>
          </a:bodyPr>
          <a:lstStyle/>
          <a:p>
            <a:r>
              <a:rPr lang="en-US" altLang="en-US" sz="4400" dirty="0"/>
              <a:t>Instruction </a:t>
            </a:r>
            <a:r>
              <a:rPr lang="en-US" altLang="en-US" sz="4400" dirty="0" smtClean="0"/>
              <a:t>&amp; Monitoring Progress</a:t>
            </a:r>
            <a:endParaRPr lang="en-US" sz="4400" dirty="0">
              <a:solidFill>
                <a:schemeClr val="accent2"/>
              </a:solidFill>
            </a:endParaRPr>
          </a:p>
        </p:txBody>
      </p:sp>
    </p:spTree>
    <p:extLst>
      <p:ext uri="{BB962C8B-B14F-4D97-AF65-F5344CB8AC3E}">
        <p14:creationId xmlns:p14="http://schemas.microsoft.com/office/powerpoint/2010/main" val="38382369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0" cap="none" dirty="0" smtClean="0">
                <a:solidFill>
                  <a:srgbClr val="002060"/>
                </a:solidFill>
              </a:rPr>
              <a:t>Session-at-a-Glance</a:t>
            </a:r>
            <a:endParaRPr lang="en-US" sz="4400" b="0" cap="none" dirty="0">
              <a:solidFill>
                <a:srgbClr val="002060"/>
              </a:solidFill>
            </a:endParaRPr>
          </a:p>
        </p:txBody>
      </p:sp>
      <p:sp>
        <p:nvSpPr>
          <p:cNvPr id="3" name="Content Placeholder 2"/>
          <p:cNvSpPr>
            <a:spLocks noGrp="1"/>
          </p:cNvSpPr>
          <p:nvPr>
            <p:ph idx="1"/>
          </p:nvPr>
        </p:nvSpPr>
        <p:spPr>
          <a:xfrm>
            <a:off x="457200" y="1600201"/>
            <a:ext cx="8382000" cy="4191002"/>
          </a:xfrm>
        </p:spPr>
        <p:txBody>
          <a:bodyPr>
            <a:noAutofit/>
          </a:bodyPr>
          <a:lstStyle/>
          <a:p>
            <a:pPr marL="571500" indent="-571500">
              <a:buFont typeface="Arial" panose="020B0604020202020204" pitchFamily="34" charset="0"/>
              <a:buChar char="•"/>
            </a:pPr>
            <a:r>
              <a:rPr lang="en-US" dirty="0" smtClean="0">
                <a:solidFill>
                  <a:srgbClr val="0070C0"/>
                </a:solidFill>
              </a:rPr>
              <a:t>Opening Activities: </a:t>
            </a:r>
            <a:r>
              <a:rPr lang="en-US" i="1" dirty="0" smtClean="0">
                <a:solidFill>
                  <a:srgbClr val="0070C0"/>
                </a:solidFill>
              </a:rPr>
              <a:t>Pre-Test, Reflection, Norms &amp; Objectives</a:t>
            </a:r>
          </a:p>
          <a:p>
            <a:pPr marL="571500" indent="-571500">
              <a:buFont typeface="Arial" panose="020B0604020202020204" pitchFamily="34" charset="0"/>
              <a:buChar char="•"/>
            </a:pPr>
            <a:r>
              <a:rPr lang="en-US" dirty="0" smtClean="0">
                <a:solidFill>
                  <a:schemeClr val="accent3"/>
                </a:solidFill>
              </a:rPr>
              <a:t>Special Education Laws</a:t>
            </a:r>
          </a:p>
          <a:p>
            <a:pPr marL="571500" indent="-571500">
              <a:buFont typeface="Arial" panose="020B0604020202020204" pitchFamily="34" charset="0"/>
              <a:buChar char="•"/>
            </a:pPr>
            <a:r>
              <a:rPr lang="en-US" dirty="0" smtClean="0">
                <a:solidFill>
                  <a:schemeClr val="accent3"/>
                </a:solidFill>
              </a:rPr>
              <a:t>Special Education Process &amp; Content</a:t>
            </a:r>
          </a:p>
          <a:p>
            <a:pPr marL="571500" indent="-571500">
              <a:buFont typeface="Arial" panose="020B0604020202020204" pitchFamily="34" charset="0"/>
              <a:buChar char="•"/>
            </a:pPr>
            <a:endParaRPr lang="en-US" dirty="0" smtClean="0">
              <a:solidFill>
                <a:srgbClr val="0070C0"/>
              </a:solidFill>
            </a:endParaRPr>
          </a:p>
          <a:p>
            <a:pPr marL="571500" indent="-571500">
              <a:buFont typeface="Arial" panose="020B0604020202020204" pitchFamily="34" charset="0"/>
              <a:buChar char="•"/>
            </a:pPr>
            <a:endParaRPr lang="en-US" dirty="0">
              <a:solidFill>
                <a:srgbClr val="0070C0"/>
              </a:solidFill>
            </a:endParaRPr>
          </a:p>
          <a:p>
            <a:pPr marL="571500" indent="-571500">
              <a:buFont typeface="Arial" panose="020B0604020202020204" pitchFamily="34" charset="0"/>
              <a:buChar char="•"/>
            </a:pPr>
            <a:endParaRPr lang="en-US" dirty="0" smtClean="0">
              <a:solidFill>
                <a:srgbClr val="0070C0"/>
              </a:solidFill>
            </a:endParaRPr>
          </a:p>
          <a:p>
            <a:pPr marL="571500" indent="-571500">
              <a:buFont typeface="Arial" panose="020B0604020202020204" pitchFamily="34" charset="0"/>
              <a:buChar char="•"/>
            </a:pPr>
            <a:endParaRPr lang="en-US" dirty="0">
              <a:solidFill>
                <a:srgbClr val="0070C0"/>
              </a:solidFill>
            </a:endParaRPr>
          </a:p>
          <a:p>
            <a:pPr marL="571500" indent="-571500">
              <a:buFont typeface="Arial" panose="020B0604020202020204" pitchFamily="34" charset="0"/>
              <a:buChar char="•"/>
            </a:pPr>
            <a:endParaRPr lang="en-US" dirty="0" smtClean="0">
              <a:solidFill>
                <a:srgbClr val="0070C0"/>
              </a:solidFill>
            </a:endParaRPr>
          </a:p>
          <a:p>
            <a:pPr marL="0" indent="0">
              <a:buNone/>
            </a:pPr>
            <a:endParaRPr lang="en-US" sz="1000" dirty="0" smtClean="0">
              <a:solidFill>
                <a:srgbClr val="0070C0"/>
              </a:solidFill>
            </a:endParaRPr>
          </a:p>
          <a:p>
            <a:pPr marL="571500" indent="-571500">
              <a:buFont typeface="Arial" panose="020B0604020202020204" pitchFamily="34" charset="0"/>
              <a:buChar char="•"/>
            </a:pPr>
            <a:r>
              <a:rPr lang="en-US" dirty="0" smtClean="0">
                <a:solidFill>
                  <a:srgbClr val="0070C0"/>
                </a:solidFill>
              </a:rPr>
              <a:t>Closing Activities: </a:t>
            </a:r>
            <a:r>
              <a:rPr lang="en-US" i="1" dirty="0" smtClean="0">
                <a:solidFill>
                  <a:srgbClr val="0070C0"/>
                </a:solidFill>
              </a:rPr>
              <a:t>Post-Test, Resources, Evaluation</a:t>
            </a:r>
          </a:p>
        </p:txBody>
      </p:sp>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1143000" y="2971800"/>
            <a:ext cx="2895600" cy="2378738"/>
          </a:xfrm>
          <a:prstGeom prst="rect">
            <a:avLst/>
          </a:prstGeom>
        </p:spPr>
      </p:pic>
    </p:spTree>
    <p:extLst>
      <p:ext uri="{BB962C8B-B14F-4D97-AF65-F5344CB8AC3E}">
        <p14:creationId xmlns:p14="http://schemas.microsoft.com/office/powerpoint/2010/main" val="6011504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rgbClr val="002060"/>
                </a:solidFill>
                <a:cs typeface="Arial" panose="020B0604020202020204" pitchFamily="34" charset="0"/>
              </a:rPr>
              <a:t>Checkpoint</a:t>
            </a:r>
            <a:endParaRPr lang="en-US" sz="4400" dirty="0">
              <a:solidFill>
                <a:srgbClr val="002060"/>
              </a:solidFill>
              <a:cs typeface="Arial" panose="020B0604020202020204" pitchFamily="34" charset="0"/>
            </a:endParaRPr>
          </a:p>
        </p:txBody>
      </p:sp>
      <p:sp>
        <p:nvSpPr>
          <p:cNvPr id="4" name="Content Placeholder 3"/>
          <p:cNvSpPr>
            <a:spLocks noGrp="1"/>
          </p:cNvSpPr>
          <p:nvPr>
            <p:ph idx="1"/>
          </p:nvPr>
        </p:nvSpPr>
        <p:spPr>
          <a:xfrm>
            <a:off x="2438400" y="1828800"/>
            <a:ext cx="4086726" cy="3962397"/>
          </a:xfrm>
        </p:spPr>
        <p:txBody>
          <a:bodyPr>
            <a:normAutofit/>
          </a:bodyPr>
          <a:lstStyle/>
          <a:p>
            <a:r>
              <a:rPr lang="en-US" sz="3200" dirty="0" smtClean="0">
                <a:solidFill>
                  <a:srgbClr val="002060"/>
                </a:solidFill>
              </a:rPr>
              <a:t>Record key points regarding </a:t>
            </a:r>
            <a:r>
              <a:rPr lang="en-US" sz="4000" b="1" i="1" u="sng" dirty="0" smtClean="0">
                <a:solidFill>
                  <a:schemeClr val="accent3"/>
                </a:solidFill>
              </a:rPr>
              <a:t>Instruction and Monitoring </a:t>
            </a:r>
            <a:r>
              <a:rPr lang="en-US" sz="3200" dirty="0" smtClean="0">
                <a:solidFill>
                  <a:srgbClr val="002060"/>
                </a:solidFill>
              </a:rPr>
              <a:t>on your </a:t>
            </a:r>
            <a:r>
              <a:rPr lang="en-US" sz="3200" i="1" dirty="0" smtClean="0">
                <a:solidFill>
                  <a:schemeClr val="accent4"/>
                </a:solidFill>
              </a:rPr>
              <a:t>Special Education Process Reflection Placemat</a:t>
            </a:r>
            <a:endParaRPr lang="en-US" sz="3200" i="1" dirty="0">
              <a:solidFill>
                <a:schemeClr val="accent4"/>
              </a:solidFill>
            </a:endParaRPr>
          </a:p>
        </p:txBody>
      </p:sp>
      <p:pic>
        <p:nvPicPr>
          <p:cNvPr id="8" name="Picture 7"/>
          <p:cNvPicPr>
            <a:picLocks noChangeAspect="1"/>
          </p:cNvPicPr>
          <p:nvPr/>
        </p:nvPicPr>
        <p:blipFill>
          <a:blip r:embed="rId3" cstate="print">
            <a:clrChange>
              <a:clrFrom>
                <a:srgbClr val="FFFFFF"/>
              </a:clrFrom>
              <a:clrTo>
                <a:srgbClr val="FFFFFF">
                  <a:alpha val="0"/>
                </a:srgbClr>
              </a:clrTo>
            </a:clrChange>
          </a:blip>
          <a:stretch>
            <a:fillRect/>
          </a:stretch>
        </p:blipFill>
        <p:spPr>
          <a:xfrm rot="180890">
            <a:off x="6441027" y="3417740"/>
            <a:ext cx="2072267" cy="1597453"/>
          </a:xfrm>
          <a:prstGeom prst="rect">
            <a:avLst/>
          </a:prstGeom>
        </p:spPr>
      </p:pic>
      <p:pic>
        <p:nvPicPr>
          <p:cNvPr id="5" name="Picture 4"/>
          <p:cNvPicPr>
            <a:picLocks noChangeAspect="1"/>
          </p:cNvPicPr>
          <p:nvPr/>
        </p:nvPicPr>
        <p:blipFill>
          <a:blip r:embed="rId4" cstate="print"/>
          <a:stretch>
            <a:fillRect/>
          </a:stretch>
        </p:blipFill>
        <p:spPr>
          <a:xfrm>
            <a:off x="888671" y="1698625"/>
            <a:ext cx="1639966" cy="3962743"/>
          </a:xfrm>
          <a:prstGeom prst="rect">
            <a:avLst/>
          </a:prstGeom>
        </p:spPr>
      </p:pic>
    </p:spTree>
    <p:extLst>
      <p:ext uri="{BB962C8B-B14F-4D97-AF65-F5344CB8AC3E}">
        <p14:creationId xmlns:p14="http://schemas.microsoft.com/office/powerpoint/2010/main" val="349722671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Annual Review</a:t>
            </a:r>
            <a:endParaRPr lang="en-US" sz="4400" dirty="0"/>
          </a:p>
        </p:txBody>
      </p:sp>
      <p:sp>
        <p:nvSpPr>
          <p:cNvPr id="3" name="Content Placeholder 2"/>
          <p:cNvSpPr>
            <a:spLocks noGrp="1"/>
          </p:cNvSpPr>
          <p:nvPr>
            <p:ph idx="1"/>
          </p:nvPr>
        </p:nvSpPr>
        <p:spPr/>
        <p:txBody>
          <a:bodyPr/>
          <a:lstStyle/>
          <a:p>
            <a:pPr lvl="0"/>
            <a:endParaRPr lang="en-US" dirty="0"/>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3181012677"/>
              </p:ext>
            </p:extLst>
          </p:nvPr>
        </p:nvGraphicFramePr>
        <p:xfrm>
          <a:off x="457200" y="1600200"/>
          <a:ext cx="82296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060699" y="6096000"/>
            <a:ext cx="6057901" cy="646331"/>
          </a:xfrm>
          <a:prstGeom prst="rect">
            <a:avLst/>
          </a:prstGeom>
          <a:noFill/>
        </p:spPr>
        <p:txBody>
          <a:bodyPr wrap="square" rtlCol="0">
            <a:spAutoFit/>
          </a:bodyPr>
          <a:lstStyle/>
          <a:p>
            <a:r>
              <a:rPr lang="en-US" dirty="0" smtClean="0">
                <a:latin typeface="Tw Cen MT" panose="020B0602020104020603" pitchFamily="34" charset="0"/>
              </a:rPr>
              <a:t>Source: Missouri State Plan for Special Education and Missouri Special Education Compliance Standards and Indicators</a:t>
            </a:r>
            <a:endParaRPr lang="en-US" dirty="0">
              <a:latin typeface="Tw Cen MT" panose="020B0602020104020603" pitchFamily="34" charset="0"/>
            </a:endParaRPr>
          </a:p>
        </p:txBody>
      </p:sp>
      <p:pic>
        <p:nvPicPr>
          <p:cNvPr id="7" name="Picture 6"/>
          <p:cNvPicPr>
            <a:picLocks noChangeAspect="1"/>
          </p:cNvPicPr>
          <p:nvPr/>
        </p:nvPicPr>
        <p:blipFill>
          <a:blip r:embed="rId8" cstate="print"/>
          <a:stretch>
            <a:fillRect/>
          </a:stretch>
        </p:blipFill>
        <p:spPr>
          <a:xfrm>
            <a:off x="3230764" y="2362200"/>
            <a:ext cx="2682472" cy="2566638"/>
          </a:xfrm>
          <a:prstGeom prst="rect">
            <a:avLst/>
          </a:prstGeom>
        </p:spPr>
      </p:pic>
      <p:pic>
        <p:nvPicPr>
          <p:cNvPr id="8" name="Picture 7"/>
          <p:cNvPicPr>
            <a:picLocks noChangeAspect="1"/>
          </p:cNvPicPr>
          <p:nvPr/>
        </p:nvPicPr>
        <p:blipFill>
          <a:blip r:embed="rId9" cstate="print"/>
          <a:stretch>
            <a:fillRect/>
          </a:stretch>
        </p:blipFill>
        <p:spPr>
          <a:xfrm rot="10800000">
            <a:off x="609600" y="3212543"/>
            <a:ext cx="1408298" cy="1194920"/>
          </a:xfrm>
          <a:prstGeom prst="rect">
            <a:avLst/>
          </a:prstGeom>
        </p:spPr>
      </p:pic>
    </p:spTree>
    <p:extLst>
      <p:ext uri="{BB962C8B-B14F-4D97-AF65-F5344CB8AC3E}">
        <p14:creationId xmlns:p14="http://schemas.microsoft.com/office/powerpoint/2010/main" val="346111709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https://www.wholeheartedmen.com/wp-content/uploads/2014/04/remember.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5600" y="2514600"/>
            <a:ext cx="203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53251" name="Rectangle 5"/>
          <p:cNvSpPr>
            <a:spLocks noChangeArrowheads="1"/>
          </p:cNvSpPr>
          <p:nvPr/>
        </p:nvSpPr>
        <p:spPr bwMode="auto">
          <a:xfrm>
            <a:off x="914400" y="2133600"/>
            <a:ext cx="701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omic Sans MS" pitchFamily="66" charset="0"/>
                <a:ea typeface="MS PGothic" pitchFamily="34" charset="-128"/>
              </a:defRPr>
            </a:lvl1pPr>
            <a:lvl2pPr marL="742950" indent="-285750">
              <a:spcBef>
                <a:spcPct val="20000"/>
              </a:spcBef>
              <a:buFont typeface="Arial" pitchFamily="34" charset="0"/>
              <a:buChar char="–"/>
              <a:defRPr sz="2800">
                <a:solidFill>
                  <a:schemeClr val="tx1"/>
                </a:solidFill>
                <a:latin typeface="Comic Sans MS" pitchFamily="66" charset="0"/>
                <a:ea typeface="MS PGothic" pitchFamily="34" charset="-128"/>
              </a:defRPr>
            </a:lvl2pPr>
            <a:lvl3pPr marL="1143000" indent="-228600">
              <a:spcBef>
                <a:spcPct val="20000"/>
              </a:spcBef>
              <a:buFont typeface="Arial" pitchFamily="34" charset="0"/>
              <a:buChar char="•"/>
              <a:defRPr sz="2400">
                <a:solidFill>
                  <a:schemeClr val="tx1"/>
                </a:solidFill>
                <a:latin typeface="Comic Sans MS" pitchFamily="66" charset="0"/>
                <a:ea typeface="MS PGothic" pitchFamily="34" charset="-128"/>
              </a:defRPr>
            </a:lvl3pPr>
            <a:lvl4pPr marL="1600200" indent="-228600">
              <a:spcBef>
                <a:spcPct val="20000"/>
              </a:spcBef>
              <a:buFont typeface="Arial" pitchFamily="34" charset="0"/>
              <a:buChar char="–"/>
              <a:defRPr sz="2000">
                <a:solidFill>
                  <a:schemeClr val="tx1"/>
                </a:solidFill>
                <a:latin typeface="Comic Sans MS" pitchFamily="66" charset="0"/>
                <a:ea typeface="MS PGothic" pitchFamily="34" charset="-128"/>
              </a:defRPr>
            </a:lvl4pPr>
            <a:lvl5pPr marL="2057400" indent="-228600">
              <a:spcBef>
                <a:spcPct val="20000"/>
              </a:spcBef>
              <a:buFont typeface="Arial" pitchFamily="34" charset="0"/>
              <a:buChar char="»"/>
              <a:defRPr sz="2000">
                <a:solidFill>
                  <a:schemeClr val="tx1"/>
                </a:solidFill>
                <a:latin typeface="Comic Sans MS" pitchFamily="66"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ea typeface="MS PGothic" pitchFamily="34" charset="-128"/>
              </a:defRPr>
            </a:lvl9pPr>
          </a:lstStyle>
          <a:p>
            <a:pPr eaLnBrk="1" hangingPunct="1">
              <a:lnSpc>
                <a:spcPct val="110000"/>
              </a:lnSpc>
              <a:spcBef>
                <a:spcPct val="0"/>
              </a:spcBef>
              <a:spcAft>
                <a:spcPts val="1325"/>
              </a:spcAft>
              <a:buNone/>
            </a:pPr>
            <a:r>
              <a:rPr lang="en-US" altLang="en-US" sz="2800" dirty="0" smtClean="0">
                <a:solidFill>
                  <a:schemeClr val="bg1"/>
                </a:solidFill>
                <a:latin typeface="Tw Cen MT" panose="020B0602020104020603" pitchFamily="34" charset="0"/>
              </a:rPr>
              <a:t>Special </a:t>
            </a:r>
            <a:r>
              <a:rPr lang="en-US" altLang="en-US" sz="2800" dirty="0">
                <a:solidFill>
                  <a:schemeClr val="bg1"/>
                </a:solidFill>
                <a:latin typeface="Tw Cen MT" panose="020B0602020104020603" pitchFamily="34" charset="0"/>
              </a:rPr>
              <a:t>Education is a SERVICE </a:t>
            </a:r>
            <a:r>
              <a:rPr lang="en-US" altLang="en-US" sz="2800" dirty="0" smtClean="0">
                <a:solidFill>
                  <a:schemeClr val="bg1"/>
                </a:solidFill>
                <a:latin typeface="Tw Cen MT" panose="020B0602020104020603" pitchFamily="34" charset="0"/>
              </a:rPr>
              <a:t>provided </a:t>
            </a:r>
            <a:r>
              <a:rPr lang="en-US" altLang="en-US" sz="2800" dirty="0">
                <a:solidFill>
                  <a:schemeClr val="bg1"/>
                </a:solidFill>
                <a:latin typeface="Tw Cen MT" panose="020B0602020104020603" pitchFamily="34" charset="0"/>
              </a:rPr>
              <a:t>to the student </a:t>
            </a:r>
            <a:r>
              <a:rPr lang="en-US" altLang="en-US" sz="2800" dirty="0" smtClean="0">
                <a:solidFill>
                  <a:schemeClr val="bg1"/>
                </a:solidFill>
                <a:latin typeface="Tw Cen MT" panose="020B0602020104020603" pitchFamily="34" charset="0"/>
              </a:rPr>
              <a:t>through specially designed instruction in </a:t>
            </a:r>
            <a:r>
              <a:rPr lang="en-US" altLang="en-US" sz="2800" dirty="0">
                <a:solidFill>
                  <a:schemeClr val="bg1"/>
                </a:solidFill>
                <a:latin typeface="Tw Cen MT" panose="020B0602020104020603" pitchFamily="34" charset="0"/>
              </a:rPr>
              <a:t>order to CLOSE THE GAP </a:t>
            </a:r>
            <a:r>
              <a:rPr lang="en-US" altLang="en-US" sz="2800" dirty="0" smtClean="0">
                <a:solidFill>
                  <a:schemeClr val="bg1"/>
                </a:solidFill>
                <a:latin typeface="Tw Cen MT" panose="020B0602020104020603" pitchFamily="34" charset="0"/>
              </a:rPr>
              <a:t>between </a:t>
            </a:r>
            <a:r>
              <a:rPr lang="en-US" altLang="en-US" sz="2800" dirty="0">
                <a:solidFill>
                  <a:schemeClr val="bg1"/>
                </a:solidFill>
                <a:latin typeface="Tw Cen MT" panose="020B0602020104020603" pitchFamily="34" charset="0"/>
              </a:rPr>
              <a:t>the </a:t>
            </a:r>
            <a:r>
              <a:rPr lang="en-US" altLang="en-US" sz="2800" dirty="0" smtClean="0">
                <a:solidFill>
                  <a:schemeClr val="bg1"/>
                </a:solidFill>
                <a:latin typeface="Tw Cen MT" panose="020B0602020104020603" pitchFamily="34" charset="0"/>
              </a:rPr>
              <a:t>student’</a:t>
            </a:r>
            <a:r>
              <a:rPr lang="en-US" altLang="ja-JP" sz="2800" dirty="0" smtClean="0">
                <a:solidFill>
                  <a:schemeClr val="bg1"/>
                </a:solidFill>
                <a:latin typeface="Tw Cen MT" panose="020B0602020104020603" pitchFamily="34" charset="0"/>
              </a:rPr>
              <a:t>s </a:t>
            </a:r>
            <a:r>
              <a:rPr lang="en-US" altLang="ja-JP" sz="2800" b="1" i="1" u="sng" dirty="0">
                <a:solidFill>
                  <a:schemeClr val="bg1"/>
                </a:solidFill>
                <a:latin typeface="Tw Cen MT" panose="020B0602020104020603" pitchFamily="34" charset="0"/>
              </a:rPr>
              <a:t>Present Level of </a:t>
            </a:r>
            <a:r>
              <a:rPr lang="en-US" altLang="ja-JP" sz="2800" b="1" i="1" u="sng" dirty="0" smtClean="0">
                <a:solidFill>
                  <a:schemeClr val="bg1"/>
                </a:solidFill>
                <a:latin typeface="Tw Cen MT" panose="020B0602020104020603" pitchFamily="34" charset="0"/>
              </a:rPr>
              <a:t>Academic Achievement and Functional Performance (PLAAFP)</a:t>
            </a:r>
            <a:r>
              <a:rPr lang="en-US" altLang="ja-JP" sz="2800" b="1" i="1" dirty="0" smtClean="0">
                <a:solidFill>
                  <a:schemeClr val="bg1"/>
                </a:solidFill>
                <a:latin typeface="Tw Cen MT" panose="020B0602020104020603" pitchFamily="34" charset="0"/>
              </a:rPr>
              <a:t> </a:t>
            </a:r>
            <a:r>
              <a:rPr lang="en-US" altLang="en-US" sz="2800" dirty="0" smtClean="0">
                <a:solidFill>
                  <a:schemeClr val="bg1"/>
                </a:solidFill>
                <a:latin typeface="Tw Cen MT" panose="020B0602020104020603" pitchFamily="34" charset="0"/>
              </a:rPr>
              <a:t>and </a:t>
            </a:r>
            <a:r>
              <a:rPr lang="en-US" altLang="en-US" sz="2800" dirty="0">
                <a:solidFill>
                  <a:schemeClr val="bg1"/>
                </a:solidFill>
                <a:latin typeface="Tw Cen MT" panose="020B0602020104020603" pitchFamily="34" charset="0"/>
              </a:rPr>
              <a:t>the </a:t>
            </a:r>
            <a:r>
              <a:rPr lang="en-US" altLang="en-US" sz="2800" dirty="0" smtClean="0">
                <a:solidFill>
                  <a:schemeClr val="bg1"/>
                </a:solidFill>
                <a:latin typeface="Tw Cen MT" panose="020B0602020104020603" pitchFamily="34" charset="0"/>
              </a:rPr>
              <a:t>student’</a:t>
            </a:r>
            <a:r>
              <a:rPr lang="en-US" altLang="ja-JP" sz="2800" dirty="0" smtClean="0">
                <a:solidFill>
                  <a:schemeClr val="bg1"/>
                </a:solidFill>
                <a:latin typeface="Tw Cen MT" panose="020B0602020104020603" pitchFamily="34" charset="0"/>
              </a:rPr>
              <a:t>s </a:t>
            </a:r>
            <a:r>
              <a:rPr lang="en-US" altLang="ja-JP" sz="2800" b="1" i="1" u="sng" dirty="0">
                <a:solidFill>
                  <a:schemeClr val="bg1"/>
                </a:solidFill>
                <a:latin typeface="Tw Cen MT" panose="020B0602020104020603" pitchFamily="34" charset="0"/>
              </a:rPr>
              <a:t>Expected </a:t>
            </a:r>
            <a:r>
              <a:rPr lang="en-US" altLang="ja-JP" sz="2800" b="1" i="1" u="sng" dirty="0" smtClean="0">
                <a:solidFill>
                  <a:schemeClr val="bg1"/>
                </a:solidFill>
                <a:latin typeface="Tw Cen MT" panose="020B0602020104020603" pitchFamily="34" charset="0"/>
              </a:rPr>
              <a:t>Level </a:t>
            </a:r>
            <a:r>
              <a:rPr lang="en-US" altLang="ja-JP" sz="2800" b="1" i="1" u="sng" dirty="0">
                <a:solidFill>
                  <a:schemeClr val="bg1"/>
                </a:solidFill>
                <a:latin typeface="Tw Cen MT" panose="020B0602020104020603" pitchFamily="34" charset="0"/>
              </a:rPr>
              <a:t>of Performance</a:t>
            </a:r>
            <a:endParaRPr lang="en-US" altLang="en-US" sz="2800" b="1" i="1" u="sng" dirty="0">
              <a:solidFill>
                <a:schemeClr val="bg1"/>
              </a:solidFill>
              <a:latin typeface="Tw Cen MT" panose="020B0602020104020603" pitchFamily="34" charset="0"/>
            </a:endParaRPr>
          </a:p>
        </p:txBody>
      </p:sp>
      <p:sp>
        <p:nvSpPr>
          <p:cNvPr id="2" name="Title 1"/>
          <p:cNvSpPr>
            <a:spLocks noGrp="1"/>
          </p:cNvSpPr>
          <p:nvPr>
            <p:ph type="ctrTitle"/>
          </p:nvPr>
        </p:nvSpPr>
        <p:spPr>
          <a:xfrm>
            <a:off x="457200" y="663575"/>
            <a:ext cx="7772400" cy="1470025"/>
          </a:xfrm>
        </p:spPr>
        <p:txBody>
          <a:bodyPr>
            <a:normAutofit/>
          </a:bodyPr>
          <a:lstStyle/>
          <a:p>
            <a:pPr algn="ctr"/>
            <a:r>
              <a:rPr lang="en-US" sz="4400" dirty="0" smtClean="0">
                <a:cs typeface="Arial" panose="020B0604020202020204" pitchFamily="34" charset="0"/>
              </a:rPr>
              <a:t>Remember</a:t>
            </a:r>
            <a:r>
              <a:rPr lang="en-US" sz="4400" dirty="0">
                <a:cs typeface="Arial" panose="020B0604020202020204" pitchFamily="34" charset="0"/>
              </a:rPr>
              <a:t>!</a:t>
            </a:r>
          </a:p>
        </p:txBody>
      </p:sp>
    </p:spTree>
    <p:extLst>
      <p:ext uri="{BB962C8B-B14F-4D97-AF65-F5344CB8AC3E}">
        <p14:creationId xmlns:p14="http://schemas.microsoft.com/office/powerpoint/2010/main" val="247528178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sz="7200" dirty="0" smtClean="0">
                <a:solidFill>
                  <a:srgbClr val="002060"/>
                </a:solidFill>
                <a:cs typeface="Arial" panose="020B0604020202020204" pitchFamily="34" charset="0"/>
              </a:rPr>
              <a:t>What drives what?</a:t>
            </a:r>
            <a:endParaRPr lang="en-US" sz="7200" dirty="0">
              <a:solidFill>
                <a:srgbClr val="002060"/>
              </a:solidFill>
              <a:cs typeface="Arial" panose="020B0604020202020204" pitchFamily="34" charset="0"/>
            </a:endParaRPr>
          </a:p>
        </p:txBody>
      </p:sp>
      <p:graphicFrame>
        <p:nvGraphicFramePr>
          <p:cNvPr id="6" name="Diagram 5"/>
          <p:cNvGraphicFramePr/>
          <p:nvPr>
            <p:extLst>
              <p:ext uri="{D42A27DB-BD31-4B8C-83A1-F6EECF244321}">
                <p14:modId xmlns:p14="http://schemas.microsoft.com/office/powerpoint/2010/main" val="1918510640"/>
              </p:ext>
            </p:extLst>
          </p:nvPr>
        </p:nvGraphicFramePr>
        <p:xfrm>
          <a:off x="2057400" y="1724025"/>
          <a:ext cx="53340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descr="C:\Program Files (x86)\Microsoft Office\MEDIA\CAGCAT10\j0212957.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71366">
            <a:off x="3656685" y="3200400"/>
            <a:ext cx="1830629" cy="1149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579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200" dirty="0" smtClean="0"/>
              <a:t/>
            </a:r>
            <a:br>
              <a:rPr lang="en-US" sz="7200" dirty="0" smtClean="0"/>
            </a:br>
            <a:r>
              <a:rPr lang="en-US" sz="4900" dirty="0" smtClean="0"/>
              <a:t>Closing Reflections</a:t>
            </a:r>
            <a:br>
              <a:rPr lang="en-US" sz="4900" dirty="0" smtClean="0"/>
            </a:br>
            <a:r>
              <a:rPr lang="en-US" sz="4900" dirty="0" smtClean="0"/>
              <a:t> </a:t>
            </a:r>
            <a:endParaRPr lang="en-US" sz="4900" dirty="0"/>
          </a:p>
        </p:txBody>
      </p:sp>
      <p:sp>
        <p:nvSpPr>
          <p:cNvPr id="8" name="Content Placeholder 7"/>
          <p:cNvSpPr>
            <a:spLocks noGrp="1"/>
          </p:cNvSpPr>
          <p:nvPr>
            <p:ph idx="1"/>
          </p:nvPr>
        </p:nvSpPr>
        <p:spPr>
          <a:xfrm>
            <a:off x="3886200" y="1828805"/>
            <a:ext cx="4800599" cy="3962397"/>
          </a:xfrm>
        </p:spPr>
        <p:txBody>
          <a:bodyPr/>
          <a:lstStyle/>
          <a:p>
            <a:pPr fontAlgn="auto">
              <a:buFont typeface="Wingdings" panose="05000000000000000000" pitchFamily="2" charset="2"/>
              <a:buChar char="§"/>
            </a:pPr>
            <a:r>
              <a:rPr lang="en-US" sz="3600" dirty="0"/>
              <a:t>What do you feel is the most important thing you learned </a:t>
            </a:r>
            <a:r>
              <a:rPr lang="en-US" sz="3600" dirty="0" smtClean="0"/>
              <a:t>today?</a:t>
            </a:r>
            <a:endParaRPr lang="en-US" sz="3600" dirty="0"/>
          </a:p>
          <a:p>
            <a:pPr fontAlgn="auto">
              <a:buFont typeface="Wingdings" panose="05000000000000000000" pitchFamily="2" charset="2"/>
              <a:buChar char="§"/>
            </a:pPr>
            <a:r>
              <a:rPr lang="en-US" sz="3600" dirty="0"/>
              <a:t>How will the information provided today impact your practice?</a:t>
            </a:r>
          </a:p>
          <a:p>
            <a:endParaRPr lang="en-US" dirty="0"/>
          </a:p>
        </p:txBody>
      </p:sp>
      <p:sp>
        <p:nvSpPr>
          <p:cNvPr id="6" name="Content Placeholder 3"/>
          <p:cNvSpPr txBox="1">
            <a:spLocks/>
          </p:cNvSpPr>
          <p:nvPr/>
        </p:nvSpPr>
        <p:spPr>
          <a:xfrm>
            <a:off x="1861147" y="1905000"/>
            <a:ext cx="6553200" cy="360892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buFont typeface="Wingdings" panose="05000000000000000000" pitchFamily="2" charset="2"/>
              <a:buChar char="§"/>
            </a:pPr>
            <a:endParaRPr lang="en-US" sz="3600" dirty="0" smtClean="0">
              <a:latin typeface="Tw Cen MT" panose="020B0602020104020603" pitchFamily="34" charset="0"/>
            </a:endParaRPr>
          </a:p>
        </p:txBody>
      </p:sp>
      <p:pic>
        <p:nvPicPr>
          <p:cNvPr id="7" name="Picture 6"/>
          <p:cNvPicPr>
            <a:picLocks noChangeAspect="1"/>
          </p:cNvPicPr>
          <p:nvPr/>
        </p:nvPicPr>
        <p:blipFill>
          <a:blip r:embed="rId3" cstate="print"/>
          <a:stretch>
            <a:fillRect/>
          </a:stretch>
        </p:blipFill>
        <p:spPr>
          <a:xfrm>
            <a:off x="381000" y="1371600"/>
            <a:ext cx="1639966" cy="3962743"/>
          </a:xfrm>
          <a:prstGeom prst="rect">
            <a:avLst/>
          </a:prstGeom>
        </p:spPr>
      </p:pic>
      <p:pic>
        <p:nvPicPr>
          <p:cNvPr id="9" name="Picture 8"/>
          <p:cNvPicPr>
            <a:picLocks noChangeAspect="1"/>
          </p:cNvPicPr>
          <p:nvPr/>
        </p:nvPicPr>
        <p:blipFill>
          <a:blip r:embed="rId4" cstate="print"/>
          <a:stretch>
            <a:fillRect/>
          </a:stretch>
        </p:blipFill>
        <p:spPr>
          <a:xfrm rot="384218">
            <a:off x="1654475" y="2323500"/>
            <a:ext cx="2387599" cy="205894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2667000"/>
            <a:ext cx="526991" cy="692520"/>
          </a:xfrm>
          <a:prstGeom prst="rect">
            <a:avLst/>
          </a:prstGeom>
        </p:spPr>
      </p:pic>
    </p:spTree>
    <p:extLst>
      <p:ext uri="{BB962C8B-B14F-4D97-AF65-F5344CB8AC3E}">
        <p14:creationId xmlns:p14="http://schemas.microsoft.com/office/powerpoint/2010/main" val="351295735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838200" y="533400"/>
            <a:ext cx="7543800" cy="1450757"/>
          </a:xfrm>
        </p:spPr>
        <p:txBody>
          <a:bodyPr>
            <a:normAutofit/>
          </a:bodyPr>
          <a:lstStyle/>
          <a:p>
            <a:pPr algn="ctr" eaLnBrk="1" hangingPunct="1"/>
            <a:r>
              <a:rPr lang="en-US" altLang="en-US" sz="4400" dirty="0" smtClean="0">
                <a:solidFill>
                  <a:srgbClr val="002060"/>
                </a:solidFill>
                <a:cs typeface="Arial" panose="020B0604020202020204" pitchFamily="34" charset="0"/>
              </a:rPr>
              <a:t>Resources</a:t>
            </a:r>
          </a:p>
        </p:txBody>
      </p:sp>
      <p:sp>
        <p:nvSpPr>
          <p:cNvPr id="58371" name="Rectangle 3"/>
          <p:cNvSpPr>
            <a:spLocks noGrp="1" noChangeArrowheads="1"/>
          </p:cNvSpPr>
          <p:nvPr>
            <p:ph idx="4294967295"/>
          </p:nvPr>
        </p:nvSpPr>
        <p:spPr>
          <a:xfrm>
            <a:off x="990600" y="2133600"/>
            <a:ext cx="8153400" cy="4022725"/>
          </a:xfrm>
        </p:spPr>
        <p:txBody>
          <a:bodyPr>
            <a:normAutofit lnSpcReduction="10000"/>
          </a:bodyPr>
          <a:lstStyle/>
          <a:p>
            <a:pPr marL="0" indent="0" eaLnBrk="1" hangingPunct="1">
              <a:buNone/>
            </a:pPr>
            <a:r>
              <a:rPr lang="en-US" altLang="en-US" sz="1800" dirty="0" smtClean="0"/>
              <a:t>Missouri State Plan for Special Education: </a:t>
            </a:r>
            <a:r>
              <a:rPr lang="en-US" altLang="en-US" sz="1800" dirty="0" smtClean="0">
                <a:hlinkClick r:id="rId3"/>
              </a:rPr>
              <a:t>http://dese.mo.gov/governmental-affairs/dese-administrative-    rules/incorporated-reference-materials/IDEAPartB-2014</a:t>
            </a:r>
            <a:endParaRPr lang="en-US" altLang="en-US" sz="1800" dirty="0" smtClean="0"/>
          </a:p>
          <a:p>
            <a:pPr marL="0" indent="0" eaLnBrk="1" hangingPunct="1">
              <a:buNone/>
            </a:pPr>
            <a:r>
              <a:rPr lang="en-US" altLang="en-US" sz="1800" dirty="0" smtClean="0"/>
              <a:t>Missouri Special Education Compliance Standards and Indicators: </a:t>
            </a:r>
            <a:r>
              <a:rPr lang="en-US" altLang="en-US" sz="1800" dirty="0" smtClean="0">
                <a:hlinkClick r:id="rId4"/>
              </a:rPr>
              <a:t>http://dese.mo.gov/special-education/compliance/standards-indicators</a:t>
            </a:r>
            <a:endParaRPr lang="en-US" altLang="en-US" sz="1800" dirty="0" smtClean="0"/>
          </a:p>
          <a:p>
            <a:pPr marL="0" indent="0" eaLnBrk="1" hangingPunct="1">
              <a:buNone/>
            </a:pPr>
            <a:r>
              <a:rPr lang="en-US" altLang="en-US" sz="1800" dirty="0" smtClean="0"/>
              <a:t>Missouri Parents’ Guide to Special Education: </a:t>
            </a:r>
            <a:r>
              <a:rPr lang="en-US" altLang="en-US" sz="1800" dirty="0" smtClean="0">
                <a:hlinkClick r:id="rId5"/>
              </a:rPr>
              <a:t>http://dese.mo.gov/sites/default/files/ParentGuide.pdf</a:t>
            </a:r>
            <a:endParaRPr lang="en-US" altLang="en-US" sz="1800" dirty="0" smtClean="0"/>
          </a:p>
          <a:p>
            <a:pPr marL="0" indent="0" eaLnBrk="1" hangingPunct="1">
              <a:buNone/>
            </a:pPr>
            <a:r>
              <a:rPr lang="en-US" sz="1800" dirty="0" smtClean="0"/>
              <a:t>Parent Center Hub and NICHCY </a:t>
            </a:r>
          </a:p>
          <a:p>
            <a:pPr marL="0" indent="0" eaLnBrk="1" hangingPunct="1">
              <a:buNone/>
            </a:pPr>
            <a:r>
              <a:rPr lang="en-US" sz="1800" dirty="0" smtClean="0">
                <a:hlinkClick r:id="rId6"/>
              </a:rPr>
              <a:t>http</a:t>
            </a:r>
            <a:r>
              <a:rPr lang="en-US" sz="1800" dirty="0">
                <a:hlinkClick r:id="rId6"/>
              </a:rPr>
              <a:t>://www.parentcenterhub.org</a:t>
            </a:r>
            <a:r>
              <a:rPr lang="en-US" sz="1800" dirty="0" smtClean="0">
                <a:hlinkClick r:id="rId6"/>
              </a:rPr>
              <a:t>/</a:t>
            </a:r>
            <a:endParaRPr lang="en-US" sz="1800" dirty="0" smtClean="0"/>
          </a:p>
          <a:p>
            <a:pPr marL="0" indent="0">
              <a:buNone/>
            </a:pPr>
            <a:r>
              <a:rPr lang="en-US" sz="1800" dirty="0"/>
              <a:t>I’m </a:t>
            </a:r>
            <a:r>
              <a:rPr lang="en-US" sz="1800" dirty="0" smtClean="0"/>
              <a:t>Determined </a:t>
            </a:r>
            <a:r>
              <a:rPr lang="en-US" sz="1800" dirty="0" smtClean="0">
                <a:hlinkClick r:id="rId7"/>
              </a:rPr>
              <a:t>http</a:t>
            </a:r>
            <a:r>
              <a:rPr lang="en-US" sz="1800" dirty="0">
                <a:hlinkClick r:id="rId7"/>
              </a:rPr>
              <a:t>://</a:t>
            </a:r>
            <a:r>
              <a:rPr lang="en-US" sz="1800" dirty="0" smtClean="0">
                <a:hlinkClick r:id="rId7"/>
              </a:rPr>
              <a:t>www.imdetermined.org/resources/detail/determined_student_involvement_in_iep_oc</a:t>
            </a:r>
            <a:endParaRPr lang="en-US" sz="1800" dirty="0" smtClean="0"/>
          </a:p>
          <a:p>
            <a:pPr marL="0" indent="0">
              <a:buNone/>
            </a:pPr>
            <a:r>
              <a:rPr lang="en-US" sz="1800" dirty="0" err="1" smtClean="0"/>
              <a:t>Wrightslaw</a:t>
            </a:r>
            <a:endParaRPr lang="en-US" sz="1800" dirty="0" smtClean="0"/>
          </a:p>
          <a:p>
            <a:pPr marL="0" indent="0">
              <a:buNone/>
            </a:pPr>
            <a:r>
              <a:rPr lang="en-US" sz="1800" dirty="0" smtClean="0">
                <a:hlinkClick r:id="rId8"/>
              </a:rPr>
              <a:t>http</a:t>
            </a:r>
            <a:r>
              <a:rPr lang="en-US" sz="1800" dirty="0">
                <a:hlinkClick r:id="rId8"/>
              </a:rPr>
              <a:t>://</a:t>
            </a:r>
            <a:r>
              <a:rPr lang="en-US" sz="1800" dirty="0" smtClean="0">
                <a:hlinkClick r:id="rId8"/>
              </a:rPr>
              <a:t>www.wrightslaw.com/nclb/rbi.htm#sthash.tJ85uy3v.dpuf</a:t>
            </a:r>
            <a:endParaRPr lang="en-US" sz="1800" dirty="0" smtClean="0"/>
          </a:p>
          <a:p>
            <a:pPr marL="0" indent="0">
              <a:buNone/>
            </a:pPr>
            <a:endParaRPr lang="en-US" sz="1800" dirty="0" smtClean="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smtClean="0"/>
          </a:p>
          <a:p>
            <a:pPr marL="0" indent="0">
              <a:buNone/>
            </a:pPr>
            <a:endParaRPr lang="en-US" sz="1800" dirty="0"/>
          </a:p>
          <a:p>
            <a:pPr marL="0" indent="0" eaLnBrk="1" hangingPunct="1">
              <a:buNone/>
            </a:pPr>
            <a:endParaRPr lang="en-US" altLang="en-US" sz="1800" dirty="0" smtClean="0"/>
          </a:p>
          <a:p>
            <a:pPr eaLnBrk="1" hangingPunct="1"/>
            <a:endParaRPr lang="en-US" altLang="en-US" sz="1800" dirty="0" smtClean="0"/>
          </a:p>
          <a:p>
            <a:pPr eaLnBrk="1" hangingPunct="1"/>
            <a:endParaRPr lang="en-US" altLang="en-US" sz="1800" dirty="0" smtClean="0"/>
          </a:p>
          <a:p>
            <a:pPr marL="0" indent="0" eaLnBrk="1" hangingPunct="1">
              <a:buNone/>
            </a:pPr>
            <a:endParaRPr lang="en-US" altLang="en-US" sz="1800" dirty="0" smtClean="0"/>
          </a:p>
          <a:p>
            <a:pPr marL="0" indent="0" eaLnBrk="1" hangingPunct="1">
              <a:buNone/>
            </a:pPr>
            <a:endParaRPr lang="en-US" altLang="en-US" sz="1800" dirty="0" smtClean="0"/>
          </a:p>
          <a:p>
            <a:pPr eaLnBrk="1" hangingPunct="1"/>
            <a:endParaRPr lang="en-US" altLang="en-US" sz="800" b="1" dirty="0" smtClean="0"/>
          </a:p>
        </p:txBody>
      </p:sp>
    </p:spTree>
    <p:extLst>
      <p:ext uri="{BB962C8B-B14F-4D97-AF65-F5344CB8AC3E}">
        <p14:creationId xmlns:p14="http://schemas.microsoft.com/office/powerpoint/2010/main" val="291834238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914400"/>
            <a:ext cx="7543801" cy="4023360"/>
          </a:xfrm>
        </p:spPr>
        <p:txBody>
          <a:bodyPr>
            <a:normAutofit/>
          </a:bodyPr>
          <a:lstStyle/>
          <a:p>
            <a:pPr algn="ctr"/>
            <a:r>
              <a:rPr lang="en-US" sz="4800" dirty="0" smtClean="0">
                <a:solidFill>
                  <a:srgbClr val="002060"/>
                </a:solidFill>
                <a:cs typeface="Arial" panose="020B0604020202020204" pitchFamily="34" charset="0"/>
              </a:rPr>
              <a:t>Please take a moment to complete the post-test.  Thank you! </a:t>
            </a:r>
          </a:p>
          <a:p>
            <a:endParaRPr lang="en-US" sz="6000" dirty="0"/>
          </a:p>
        </p:txBody>
      </p:sp>
    </p:spTree>
    <p:extLst>
      <p:ext uri="{BB962C8B-B14F-4D97-AF65-F5344CB8AC3E}">
        <p14:creationId xmlns:p14="http://schemas.microsoft.com/office/powerpoint/2010/main" val="189958991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rgbClr val="002060"/>
                </a:solidFill>
              </a:rPr>
              <a:t>Question #1</a:t>
            </a:r>
            <a:endParaRPr lang="en-US" sz="4400" dirty="0">
              <a:solidFill>
                <a:srgbClr val="002060"/>
              </a:solidFill>
            </a:endParaRPr>
          </a:p>
        </p:txBody>
      </p:sp>
      <p:sp>
        <p:nvSpPr>
          <p:cNvPr id="3" name="Content Placeholder 2"/>
          <p:cNvSpPr>
            <a:spLocks noGrp="1"/>
          </p:cNvSpPr>
          <p:nvPr>
            <p:ph idx="1"/>
          </p:nvPr>
        </p:nvSpPr>
        <p:spPr/>
        <p:txBody>
          <a:bodyPr>
            <a:normAutofit fontScale="92500" lnSpcReduction="20000"/>
          </a:bodyPr>
          <a:lstStyle/>
          <a:p>
            <a:pPr lvl="0"/>
            <a:r>
              <a:rPr lang="en-US" sz="3200" dirty="0"/>
              <a:t>Which </a:t>
            </a:r>
            <a:r>
              <a:rPr lang="en-US" sz="3200" dirty="0" smtClean="0"/>
              <a:t>law has as its main purpose to </a:t>
            </a:r>
            <a:r>
              <a:rPr lang="en-US" sz="3200" dirty="0"/>
              <a:t>ensure all </a:t>
            </a:r>
            <a:r>
              <a:rPr lang="en-US" sz="3200" dirty="0" smtClean="0"/>
              <a:t>students with </a:t>
            </a:r>
            <a:r>
              <a:rPr lang="en-US" sz="3200" dirty="0"/>
              <a:t>disabilities </a:t>
            </a:r>
            <a:r>
              <a:rPr lang="en-US" sz="3200" dirty="0" smtClean="0"/>
              <a:t>receive a </a:t>
            </a:r>
            <a:r>
              <a:rPr lang="en-US" sz="3200" dirty="0"/>
              <a:t>free and appropriate public </a:t>
            </a:r>
            <a:r>
              <a:rPr lang="en-US" sz="3200" dirty="0" smtClean="0"/>
              <a:t>education in the least restrictive environment?</a:t>
            </a:r>
            <a:endParaRPr lang="en-US" sz="3200" dirty="0"/>
          </a:p>
          <a:p>
            <a:pPr lvl="1"/>
            <a:endParaRPr lang="en-US" sz="3200" dirty="0" smtClean="0"/>
          </a:p>
          <a:p>
            <a:pPr lvl="1"/>
            <a:r>
              <a:rPr lang="en-US" sz="3200" dirty="0" smtClean="0"/>
              <a:t>A.  No </a:t>
            </a:r>
            <a:r>
              <a:rPr lang="en-US" sz="3200" dirty="0"/>
              <a:t>Child Left Behind</a:t>
            </a:r>
          </a:p>
          <a:p>
            <a:pPr lvl="1"/>
            <a:r>
              <a:rPr lang="en-US" sz="3200" dirty="0" smtClean="0"/>
              <a:t>B.  Federal </a:t>
            </a:r>
            <a:r>
              <a:rPr lang="en-US" sz="3200" dirty="0"/>
              <a:t>Educational Rights and Privacy Act</a:t>
            </a:r>
          </a:p>
          <a:p>
            <a:pPr lvl="1"/>
            <a:r>
              <a:rPr lang="en-US" sz="3200" dirty="0" smtClean="0"/>
              <a:t>C.  Individuals </a:t>
            </a:r>
            <a:r>
              <a:rPr lang="en-US" sz="3200" dirty="0"/>
              <a:t>with Disabilities </a:t>
            </a:r>
            <a:r>
              <a:rPr lang="en-US" sz="3200" dirty="0" smtClean="0"/>
              <a:t>Education Act</a:t>
            </a:r>
          </a:p>
          <a:p>
            <a:pPr lvl="1"/>
            <a:r>
              <a:rPr lang="en-US" sz="3200" dirty="0" smtClean="0"/>
              <a:t>D.  Rehabilitation Act, Section 504</a:t>
            </a:r>
            <a:endParaRPr lang="en-US" sz="3200" dirty="0"/>
          </a:p>
          <a:p>
            <a:endParaRPr lang="en-US" dirty="0"/>
          </a:p>
        </p:txBody>
      </p:sp>
      <p:pic>
        <p:nvPicPr>
          <p:cNvPr id="5122" name="Picture 2" descr="https://naophathaiantoan.files.wordpress.com/2015/04/pha-thai-lan-dau-co-anh-huong-gi-kho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3300" y="2743200"/>
            <a:ext cx="16002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26038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#2</a:t>
            </a:r>
            <a:endParaRPr lang="en-US" dirty="0"/>
          </a:p>
        </p:txBody>
      </p:sp>
      <p:sp>
        <p:nvSpPr>
          <p:cNvPr id="3" name="Content Placeholder 2"/>
          <p:cNvSpPr>
            <a:spLocks noGrp="1"/>
          </p:cNvSpPr>
          <p:nvPr>
            <p:ph idx="1"/>
          </p:nvPr>
        </p:nvSpPr>
        <p:spPr/>
        <p:txBody>
          <a:bodyPr/>
          <a:lstStyle/>
          <a:p>
            <a:pPr marL="0" indent="0">
              <a:spcBef>
                <a:spcPct val="0"/>
              </a:spcBef>
              <a:buNone/>
            </a:pPr>
            <a:r>
              <a:rPr lang="en-US" dirty="0" smtClean="0"/>
              <a:t>Which law influenced the Individuals with Disabilities Improvement Act of 2004, ensuring </a:t>
            </a:r>
            <a:r>
              <a:rPr lang="en-US" altLang="en-US" dirty="0" smtClean="0"/>
              <a:t>students with disabilities are taught by highly </a:t>
            </a:r>
            <a:r>
              <a:rPr lang="en-US" altLang="en-US" dirty="0"/>
              <a:t>qualified </a:t>
            </a:r>
            <a:r>
              <a:rPr lang="en-US" altLang="en-US" dirty="0" smtClean="0"/>
              <a:t>teachers through the </a:t>
            </a:r>
            <a:r>
              <a:rPr lang="en-US" altLang="en-US" dirty="0"/>
              <a:t>use of “scientifically-based” programs and strategies</a:t>
            </a:r>
            <a:r>
              <a:rPr lang="en-US" altLang="en-US" dirty="0" smtClean="0"/>
              <a:t>.</a:t>
            </a:r>
          </a:p>
          <a:p>
            <a:pPr marL="0" indent="0">
              <a:buNone/>
            </a:pPr>
            <a:r>
              <a:rPr lang="en-US" dirty="0" smtClean="0"/>
              <a:t>A. No Child Left Behind 2002</a:t>
            </a:r>
            <a:endParaRPr lang="en-US" dirty="0"/>
          </a:p>
          <a:p>
            <a:pPr marL="0" indent="0">
              <a:buNone/>
            </a:pPr>
            <a:r>
              <a:rPr lang="en-US" dirty="0"/>
              <a:t>B.  </a:t>
            </a:r>
            <a:r>
              <a:rPr lang="en-US" dirty="0" smtClean="0"/>
              <a:t>IDEA 1990</a:t>
            </a:r>
            <a:endParaRPr lang="en-US" dirty="0"/>
          </a:p>
          <a:p>
            <a:pPr marL="0" indent="0">
              <a:buNone/>
            </a:pPr>
            <a:r>
              <a:rPr lang="en-US" dirty="0"/>
              <a:t>C. </a:t>
            </a:r>
            <a:r>
              <a:rPr lang="en-US" dirty="0" smtClean="0"/>
              <a:t>504 Section of the Rehabilitation Act</a:t>
            </a:r>
          </a:p>
          <a:p>
            <a:pPr marL="0" indent="0">
              <a:buNone/>
            </a:pPr>
            <a:r>
              <a:rPr lang="en-US" dirty="0" smtClean="0"/>
              <a:t>D</a:t>
            </a:r>
            <a:r>
              <a:rPr lang="en-US" dirty="0"/>
              <a:t>. </a:t>
            </a:r>
            <a:r>
              <a:rPr lang="en-US" dirty="0">
                <a:ea typeface="ＭＳ Ｐゴシック" pitchFamily="-107" charset="-128"/>
                <a:cs typeface="Arial" panose="020B0604020202020204" pitchFamily="34" charset="0"/>
              </a:rPr>
              <a:t>Family Educational Rights &amp; Privacy Act of 1974 (FERPA)</a:t>
            </a:r>
            <a:endParaRPr lang="en-US" altLang="en-US" dirty="0"/>
          </a:p>
          <a:p>
            <a:pPr marL="170717" indent="-170717">
              <a:spcBef>
                <a:spcPct val="0"/>
              </a:spcBef>
              <a:buFont typeface="Arial" panose="020B0604020202020204" pitchFamily="34" charset="0"/>
              <a:buChar char="•"/>
            </a:pPr>
            <a:endParaRPr lang="en-US" altLang="en-US" dirty="0"/>
          </a:p>
        </p:txBody>
      </p:sp>
    </p:spTree>
    <p:extLst>
      <p:ext uri="{BB962C8B-B14F-4D97-AF65-F5344CB8AC3E}">
        <p14:creationId xmlns:p14="http://schemas.microsoft.com/office/powerpoint/2010/main" val="14710407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099" y="394977"/>
            <a:ext cx="7543800" cy="1450757"/>
          </a:xfrm>
        </p:spPr>
        <p:txBody>
          <a:bodyPr>
            <a:normAutofit/>
          </a:bodyPr>
          <a:lstStyle/>
          <a:p>
            <a:pPr algn="ctr"/>
            <a:r>
              <a:rPr lang="en-US" sz="4400" dirty="0" smtClean="0">
                <a:solidFill>
                  <a:srgbClr val="002060"/>
                </a:solidFill>
              </a:rPr>
              <a:t>Question #3</a:t>
            </a:r>
            <a:endParaRPr lang="en-US" sz="4400" dirty="0">
              <a:solidFill>
                <a:srgbClr val="002060"/>
              </a:solidFill>
            </a:endParaRPr>
          </a:p>
        </p:txBody>
      </p:sp>
      <p:sp>
        <p:nvSpPr>
          <p:cNvPr id="3" name="Content Placeholder 2"/>
          <p:cNvSpPr>
            <a:spLocks noGrp="1"/>
          </p:cNvSpPr>
          <p:nvPr>
            <p:ph idx="1"/>
          </p:nvPr>
        </p:nvSpPr>
        <p:spPr>
          <a:xfrm>
            <a:off x="533400" y="1845734"/>
            <a:ext cx="8077199" cy="4023360"/>
          </a:xfrm>
        </p:spPr>
        <p:txBody>
          <a:bodyPr>
            <a:normAutofit/>
          </a:bodyPr>
          <a:lstStyle/>
          <a:p>
            <a:pPr lvl="0"/>
            <a:r>
              <a:rPr lang="en-US" sz="3200" dirty="0" smtClean="0"/>
              <a:t>What are the steps in the special education process</a:t>
            </a:r>
          </a:p>
          <a:p>
            <a:pPr marL="0" lvl="0" indent="0">
              <a:buNone/>
            </a:pPr>
            <a:r>
              <a:rPr lang="en-US" sz="3200" dirty="0" smtClean="0"/>
              <a:t>A. Annual Review, Referral, Eligibility</a:t>
            </a:r>
          </a:p>
          <a:p>
            <a:pPr marL="0" lvl="0" indent="0">
              <a:buNone/>
            </a:pPr>
            <a:r>
              <a:rPr lang="en-US" sz="3200" dirty="0" smtClean="0"/>
              <a:t>B. Annual Evaluation, IEP, Annual Review</a:t>
            </a:r>
          </a:p>
          <a:p>
            <a:pPr marL="0" lvl="0" indent="0">
              <a:buNone/>
            </a:pPr>
            <a:r>
              <a:rPr lang="en-US" sz="3200" dirty="0" smtClean="0"/>
              <a:t>C. Referral, Eligibility, Placement</a:t>
            </a:r>
            <a:endParaRPr lang="en-US" sz="3200" dirty="0"/>
          </a:p>
          <a:p>
            <a:pPr marL="0" lvl="0" indent="0">
              <a:buNone/>
            </a:pPr>
            <a:r>
              <a:rPr lang="en-US" sz="3200" dirty="0" smtClean="0"/>
              <a:t>D. Referral, Evaluation, Eligibility, IEP, Instruction &amp; Monitoring, Annual Review</a:t>
            </a:r>
            <a:endParaRPr lang="en-US" sz="3200" dirty="0"/>
          </a:p>
          <a:p>
            <a:endParaRPr lang="en-US" dirty="0"/>
          </a:p>
        </p:txBody>
      </p:sp>
      <p:pic>
        <p:nvPicPr>
          <p:cNvPr id="6148" name="Picture 4" descr="http://cdn2.bigcommerce.com/n-biq04i/iqbn45qr/product_images/uploaded_images/privacy-policy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3251"/>
            <a:ext cx="1498987"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7331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6604"/>
            <a:ext cx="8686800" cy="1450757"/>
          </a:xfrm>
        </p:spPr>
        <p:txBody>
          <a:bodyPr>
            <a:noAutofit/>
          </a:bodyPr>
          <a:lstStyle/>
          <a:p>
            <a:r>
              <a:rPr lang="en-US" sz="4400" dirty="0" smtClean="0">
                <a:solidFill>
                  <a:schemeClr val="accent4">
                    <a:lumMod val="50000"/>
                  </a:schemeClr>
                </a:solidFill>
              </a:rPr>
              <a:t>Pre-Training Exercise</a:t>
            </a:r>
            <a:endParaRPr lang="en-US" sz="4400" dirty="0">
              <a:solidFill>
                <a:schemeClr val="accent4">
                  <a:lumMod val="50000"/>
                </a:schemeClr>
              </a:solidFill>
            </a:endParaRPr>
          </a:p>
        </p:txBody>
      </p:sp>
      <p:sp>
        <p:nvSpPr>
          <p:cNvPr id="3" name="Content Placeholder 2"/>
          <p:cNvSpPr>
            <a:spLocks noGrp="1"/>
          </p:cNvSpPr>
          <p:nvPr>
            <p:ph idx="1"/>
          </p:nvPr>
        </p:nvSpPr>
        <p:spPr>
          <a:xfrm>
            <a:off x="609600" y="1692813"/>
            <a:ext cx="8077199" cy="3962399"/>
          </a:xfrm>
        </p:spPr>
        <p:txBody>
          <a:bodyPr/>
          <a:lstStyle/>
          <a:p>
            <a:pPr marL="0" indent="0">
              <a:buNone/>
            </a:pPr>
            <a:r>
              <a:rPr lang="en-US" sz="3200" dirty="0" smtClean="0"/>
              <a:t>Where are you on the </a:t>
            </a:r>
            <a:r>
              <a:rPr lang="en-US" sz="3200" dirty="0" smtClean="0">
                <a:solidFill>
                  <a:srgbClr val="0070C0"/>
                </a:solidFill>
              </a:rPr>
              <a:t>Continuum of Knowledge</a:t>
            </a:r>
            <a:r>
              <a:rPr lang="en-US" sz="3200" dirty="0" smtClean="0"/>
              <a:t>?</a:t>
            </a:r>
          </a:p>
          <a:p>
            <a:pPr algn="ctr"/>
            <a:endParaRPr lang="en-US" b="1" dirty="0"/>
          </a:p>
        </p:txBody>
      </p:sp>
      <p:sp>
        <p:nvSpPr>
          <p:cNvPr id="5" name="TextBox 4"/>
          <p:cNvSpPr txBox="1"/>
          <p:nvPr/>
        </p:nvSpPr>
        <p:spPr>
          <a:xfrm>
            <a:off x="2743200" y="5969476"/>
            <a:ext cx="6400800" cy="830997"/>
          </a:xfrm>
          <a:prstGeom prst="rect">
            <a:avLst/>
          </a:prstGeom>
          <a:noFill/>
        </p:spPr>
        <p:txBody>
          <a:bodyPr wrap="square" rtlCol="0">
            <a:spAutoFit/>
          </a:bodyPr>
          <a:lstStyle/>
          <a:p>
            <a:pPr algn="ctr"/>
            <a:r>
              <a:rPr lang="en-US" sz="2400" dirty="0" smtClean="0">
                <a:latin typeface="Tw Cen MT" panose="020B0602020104020603" pitchFamily="34" charset="0"/>
              </a:rPr>
              <a:t>See the Pre-Session </a:t>
            </a:r>
            <a:r>
              <a:rPr lang="en-US" sz="2400" i="1" dirty="0" smtClean="0">
                <a:solidFill>
                  <a:srgbClr val="0070C0"/>
                </a:solidFill>
                <a:latin typeface="Tw Cen MT" panose="020B0602020104020603" pitchFamily="34" charset="0"/>
              </a:rPr>
              <a:t>Continuum of Knowledge </a:t>
            </a:r>
            <a:r>
              <a:rPr lang="en-US" sz="2400" dirty="0" smtClean="0">
                <a:latin typeface="Tw Cen MT" panose="020B0602020104020603" pitchFamily="34" charset="0"/>
              </a:rPr>
              <a:t>Activity directions on your table </a:t>
            </a:r>
            <a:endParaRPr lang="en-US" sz="2400" dirty="0">
              <a:latin typeface="Tw Cen MT" panose="020B0602020104020603" pitchFamily="34" charset="0"/>
            </a:endParaRPr>
          </a:p>
        </p:txBody>
      </p:sp>
      <p:graphicFrame>
        <p:nvGraphicFramePr>
          <p:cNvPr id="6" name="Diagram 5"/>
          <p:cNvGraphicFramePr/>
          <p:nvPr>
            <p:extLst>
              <p:ext uri="{D42A27DB-BD31-4B8C-83A1-F6EECF244321}">
                <p14:modId xmlns:p14="http://schemas.microsoft.com/office/powerpoint/2010/main" val="4269810663"/>
              </p:ext>
            </p:extLst>
          </p:nvPr>
        </p:nvGraphicFramePr>
        <p:xfrm>
          <a:off x="1663699" y="2258994"/>
          <a:ext cx="5969000" cy="3396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8458200" y="0"/>
            <a:ext cx="685800" cy="510540"/>
          </a:xfrm>
          <a:prstGeom prst="rect">
            <a:avLst/>
          </a:prstGeom>
          <a:solidFill>
            <a:srgbClr val="FFFF00"/>
          </a:solidFill>
          <a:ln>
            <a:solidFill>
              <a:srgbClr val="FFFF00"/>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600" b="1" dirty="0">
                <a:solidFill>
                  <a:srgbClr val="000000"/>
                </a:solidFill>
                <a:effectLst/>
                <a:ea typeface="Calibri"/>
                <a:cs typeface="Times New Roman"/>
              </a:rPr>
              <a:t>1</a:t>
            </a:r>
            <a:endParaRPr lang="en-US" sz="1100" dirty="0">
              <a:effectLst/>
              <a:ea typeface="Calibri"/>
              <a:cs typeface="Times New Roman"/>
            </a:endParaRPr>
          </a:p>
        </p:txBody>
      </p:sp>
    </p:spTree>
    <p:extLst>
      <p:ext uri="{BB962C8B-B14F-4D97-AF65-F5344CB8AC3E}">
        <p14:creationId xmlns:p14="http://schemas.microsoft.com/office/powerpoint/2010/main" val="35947181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58" y="435090"/>
            <a:ext cx="7543800" cy="1450757"/>
          </a:xfrm>
        </p:spPr>
        <p:txBody>
          <a:bodyPr>
            <a:normAutofit/>
          </a:bodyPr>
          <a:lstStyle/>
          <a:p>
            <a:pPr algn="ctr"/>
            <a:r>
              <a:rPr lang="en-US" sz="4400" dirty="0" smtClean="0">
                <a:solidFill>
                  <a:srgbClr val="002060"/>
                </a:solidFill>
              </a:rPr>
              <a:t>Question #4</a:t>
            </a:r>
            <a:endParaRPr lang="en-US" sz="4400" dirty="0">
              <a:solidFill>
                <a:srgbClr val="002060"/>
              </a:solidFill>
            </a:endParaRPr>
          </a:p>
        </p:txBody>
      </p:sp>
      <p:sp>
        <p:nvSpPr>
          <p:cNvPr id="3" name="Content Placeholder 2"/>
          <p:cNvSpPr>
            <a:spLocks noGrp="1"/>
          </p:cNvSpPr>
          <p:nvPr>
            <p:ph idx="1"/>
          </p:nvPr>
        </p:nvSpPr>
        <p:spPr/>
        <p:txBody>
          <a:bodyPr>
            <a:normAutofit fontScale="92500" lnSpcReduction="20000"/>
          </a:bodyPr>
          <a:lstStyle/>
          <a:p>
            <a:pPr marL="0" lvl="0" indent="0">
              <a:buNone/>
            </a:pPr>
            <a:r>
              <a:rPr lang="en-US" sz="3200" dirty="0" smtClean="0"/>
              <a:t>When is prior written </a:t>
            </a:r>
            <a:r>
              <a:rPr lang="en-US" sz="3200" dirty="0"/>
              <a:t>notice with </a:t>
            </a:r>
            <a:r>
              <a:rPr lang="en-US" sz="3200" dirty="0" smtClean="0"/>
              <a:t>parent consent </a:t>
            </a:r>
            <a:r>
              <a:rPr lang="en-US" sz="3200" dirty="0"/>
              <a:t>required</a:t>
            </a:r>
            <a:r>
              <a:rPr lang="en-US" sz="3200" dirty="0" smtClean="0"/>
              <a:t>?</a:t>
            </a:r>
          </a:p>
          <a:p>
            <a:pPr marL="342900" lvl="1" indent="0">
              <a:buNone/>
            </a:pPr>
            <a:r>
              <a:rPr lang="en-US" sz="3200" dirty="0" smtClean="0"/>
              <a:t>A.  When </a:t>
            </a:r>
            <a:r>
              <a:rPr lang="en-US" sz="3200" dirty="0"/>
              <a:t>any changes are made to the IEP</a:t>
            </a:r>
          </a:p>
          <a:p>
            <a:pPr marL="342900" lvl="1" indent="0">
              <a:buNone/>
            </a:pPr>
            <a:r>
              <a:rPr lang="en-US" sz="3200" dirty="0" smtClean="0"/>
              <a:t>B.  Initial </a:t>
            </a:r>
            <a:r>
              <a:rPr lang="en-US" sz="3200" dirty="0"/>
              <a:t>services, Initial evaluation, </a:t>
            </a:r>
            <a:r>
              <a:rPr lang="en-US" sz="3200" dirty="0" smtClean="0"/>
              <a:t>   	Reevaluation </a:t>
            </a:r>
            <a:r>
              <a:rPr lang="en-US" sz="3200" dirty="0"/>
              <a:t>with assessment</a:t>
            </a:r>
          </a:p>
          <a:p>
            <a:pPr marL="342900" lvl="1" indent="0">
              <a:buNone/>
            </a:pPr>
            <a:r>
              <a:rPr lang="en-US" sz="3200" dirty="0" smtClean="0"/>
              <a:t>C.  Initial </a:t>
            </a:r>
            <a:r>
              <a:rPr lang="en-US" sz="3200" dirty="0"/>
              <a:t>placement, Initial evaluation, </a:t>
            </a:r>
            <a:r>
              <a:rPr lang="en-US" sz="3200" dirty="0" smtClean="0"/>
              <a:t>when any </a:t>
            </a:r>
            <a:r>
              <a:rPr lang="en-US" sz="3200" dirty="0"/>
              <a:t>changes are made to the </a:t>
            </a:r>
            <a:r>
              <a:rPr lang="en-US" sz="3200" dirty="0" smtClean="0"/>
              <a:t>IEP</a:t>
            </a:r>
          </a:p>
          <a:p>
            <a:pPr marL="342900" lvl="1" indent="0">
              <a:buNone/>
            </a:pPr>
            <a:r>
              <a:rPr lang="en-US" sz="3200" dirty="0" smtClean="0"/>
              <a:t>D. Initial evaluation and Reevaluation with assessment</a:t>
            </a:r>
            <a:endParaRPr lang="en-US" sz="3200" dirty="0"/>
          </a:p>
        </p:txBody>
      </p:sp>
      <p:pic>
        <p:nvPicPr>
          <p:cNvPr id="7170" name="Picture 2" descr="http://theheartof.com.au/wp-content/uploads/2013/01/question_m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6901" y="2362200"/>
            <a:ext cx="999715" cy="1403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53400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47889"/>
            <a:ext cx="7543800" cy="1450757"/>
          </a:xfrm>
        </p:spPr>
        <p:txBody>
          <a:bodyPr>
            <a:normAutofit/>
          </a:bodyPr>
          <a:lstStyle/>
          <a:p>
            <a:pPr algn="ctr"/>
            <a:r>
              <a:rPr lang="en-US" sz="4400" dirty="0" smtClean="0"/>
              <a:t>Question #5</a:t>
            </a:r>
            <a:endParaRPr lang="en-US" sz="4400" dirty="0"/>
          </a:p>
        </p:txBody>
      </p:sp>
      <p:sp>
        <p:nvSpPr>
          <p:cNvPr id="3" name="Content Placeholder 2"/>
          <p:cNvSpPr>
            <a:spLocks noGrp="1"/>
          </p:cNvSpPr>
          <p:nvPr>
            <p:ph idx="1"/>
          </p:nvPr>
        </p:nvSpPr>
        <p:spPr/>
        <p:txBody>
          <a:bodyPr/>
          <a:lstStyle/>
          <a:p>
            <a:pPr lvl="0"/>
            <a:r>
              <a:rPr lang="en-US" sz="3200" dirty="0"/>
              <a:t>After a parent </a:t>
            </a:r>
            <a:r>
              <a:rPr lang="en-US" sz="3200" dirty="0" smtClean="0"/>
              <a:t>referral, if the </a:t>
            </a:r>
            <a:r>
              <a:rPr lang="en-US" sz="3200" dirty="0" smtClean="0"/>
              <a:t>local education agency </a:t>
            </a:r>
            <a:r>
              <a:rPr lang="en-US" sz="3200" dirty="0" smtClean="0"/>
              <a:t>suspects a disability a Review of Existing Data must be conducted within how many days?</a:t>
            </a:r>
          </a:p>
          <a:p>
            <a:pPr lvl="1"/>
            <a:r>
              <a:rPr lang="en-US" sz="3200" dirty="0" smtClean="0"/>
              <a:t>A.  10</a:t>
            </a:r>
          </a:p>
          <a:p>
            <a:pPr lvl="1"/>
            <a:r>
              <a:rPr lang="en-US" sz="3200" dirty="0" smtClean="0"/>
              <a:t>B.  20</a:t>
            </a:r>
          </a:p>
          <a:p>
            <a:pPr lvl="1"/>
            <a:r>
              <a:rPr lang="en-US" sz="3200" dirty="0" smtClean="0"/>
              <a:t>C.  30</a:t>
            </a:r>
          </a:p>
          <a:p>
            <a:pPr lvl="1"/>
            <a:r>
              <a:rPr lang="en-US" sz="3200" dirty="0" smtClean="0"/>
              <a:t>D.  60 </a:t>
            </a:r>
            <a:endParaRPr lang="en-US" sz="3200" dirty="0"/>
          </a:p>
          <a:p>
            <a:endParaRPr lang="en-US" dirty="0"/>
          </a:p>
        </p:txBody>
      </p:sp>
      <p:sp>
        <p:nvSpPr>
          <p:cNvPr id="4" name="Slide Number Placeholder 3"/>
          <p:cNvSpPr>
            <a:spLocks noGrp="1"/>
          </p:cNvSpPr>
          <p:nvPr>
            <p:ph type="sldNum" sz="quarter" idx="4294967295"/>
          </p:nvPr>
        </p:nvSpPr>
        <p:spPr>
          <a:xfrm>
            <a:off x="8159750" y="6459538"/>
            <a:ext cx="984250" cy="365125"/>
          </a:xfrm>
          <a:prstGeom prst="rect">
            <a:avLst/>
          </a:prstGeom>
        </p:spPr>
        <p:txBody>
          <a:bodyPr/>
          <a:lstStyle/>
          <a:p>
            <a:fld id="{028E3F4F-51B2-42EE-AFA2-40C4572185CC}" type="slidenum">
              <a:rPr lang="en-US" smtClean="0"/>
              <a:pPr/>
              <a:t>81</a:t>
            </a:fld>
            <a:endParaRPr lang="en-US" dirty="0"/>
          </a:p>
        </p:txBody>
      </p:sp>
      <p:pic>
        <p:nvPicPr>
          <p:cNvPr id="8196" name="Picture 4" descr="http://bugs-to-eat.com/question-m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3419243"/>
            <a:ext cx="2514600" cy="2745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99036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CONSULTANT CONTACT INFO HERE</a:t>
            </a:r>
            <a:endParaRPr lang="en-US"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260060995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rgbClr val="002060"/>
                </a:solidFill>
              </a:rPr>
              <a:t>Pre-Test</a:t>
            </a:r>
            <a:endParaRPr lang="en-US" sz="4400" dirty="0">
              <a:solidFill>
                <a:srgbClr val="002060"/>
              </a:solidFill>
            </a:endParaRPr>
          </a:p>
        </p:txBody>
      </p:sp>
      <p:pic>
        <p:nvPicPr>
          <p:cNvPr id="4" name="Content Placeholder 3"/>
          <p:cNvPicPr>
            <a:picLocks noGrp="1" noChangeAspect="1"/>
          </p:cNvPicPr>
          <p:nvPr>
            <p:ph idx="1"/>
          </p:nvPr>
        </p:nvPicPr>
        <p:blipFill>
          <a:blip r:embed="rId3" cstate="print">
            <a:clrChange>
              <a:clrFrom>
                <a:srgbClr val="EEF3FA"/>
              </a:clrFrom>
              <a:clrTo>
                <a:srgbClr val="EEF3FA">
                  <a:alpha val="0"/>
                </a:srgbClr>
              </a:clrTo>
            </a:clrChange>
          </a:blip>
          <a:stretch>
            <a:fillRect/>
          </a:stretch>
        </p:blipFill>
        <p:spPr>
          <a:xfrm>
            <a:off x="1012086" y="1447800"/>
            <a:ext cx="1640209" cy="3962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2035175"/>
            <a:ext cx="311583" cy="509587"/>
          </a:xfrm>
          <a:prstGeom prst="rect">
            <a:avLst/>
          </a:prstGeom>
        </p:spPr>
      </p:pic>
      <p:pic>
        <p:nvPicPr>
          <p:cNvPr id="6" name="Picture 5"/>
          <p:cNvPicPr>
            <a:picLocks noChangeAspect="1"/>
          </p:cNvPicPr>
          <p:nvPr/>
        </p:nvPicPr>
        <p:blipFill>
          <a:blip r:embed="rId5" cstate="print"/>
          <a:stretch>
            <a:fillRect/>
          </a:stretch>
        </p:blipFill>
        <p:spPr>
          <a:xfrm>
            <a:off x="2354693" y="2594550"/>
            <a:ext cx="1704975" cy="1919724"/>
          </a:xfrm>
          <a:prstGeom prst="rect">
            <a:avLst/>
          </a:prstGeom>
        </p:spPr>
      </p:pic>
      <p:sp>
        <p:nvSpPr>
          <p:cNvPr id="3" name="Rectangle 2"/>
          <p:cNvSpPr/>
          <p:nvPr/>
        </p:nvSpPr>
        <p:spPr>
          <a:xfrm>
            <a:off x="8580120" y="0"/>
            <a:ext cx="533400" cy="5334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2</a:t>
            </a:r>
            <a:endParaRPr lang="en-US" sz="2400" b="1" dirty="0">
              <a:solidFill>
                <a:schemeClr val="tx1"/>
              </a:solidFill>
            </a:endParaRPr>
          </a:p>
        </p:txBody>
      </p:sp>
    </p:spTree>
    <p:extLst>
      <p:ext uri="{BB962C8B-B14F-4D97-AF65-F5344CB8AC3E}">
        <p14:creationId xmlns:p14="http://schemas.microsoft.com/office/powerpoint/2010/main" val="6673734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Presenter Notes ONLY&amp;quot;&quot;/&gt;&lt;property id=&quot;20307&quot; value=&quot;737&quot;/&gt;&lt;/object&gt;&lt;object type=&quot;3&quot; unique_id=&quot;10004&quot;&gt;&lt;property id=&quot;20148&quot; value=&quot;5&quot;/&gt;&lt;property id=&quot;20300&quot; value=&quot;Slide 2 - &amp;quot;Presenter Notes ONLY&amp;quot;&quot;/&gt;&lt;property id=&quot;20307&quot; value=&quot;745&quot;/&gt;&lt;/object&gt;&lt;object type=&quot;3&quot; unique_id=&quot;10005&quot;&gt;&lt;property id=&quot;20148&quot; value=&quot;5&quot;/&gt;&lt;property id=&quot;20300&quot; value=&quot;Slide 3 - &amp;quot;Presenter Notes Only&amp;quot;&quot;/&gt;&lt;property id=&quot;20307&quot; value=&quot;438&quot;/&gt;&lt;/object&gt;&lt;object type=&quot;3&quot; unique_id=&quot;10006&quot;&gt;&lt;property id=&quot;20148&quot; value=&quot;5&quot;/&gt;&lt;property id=&quot;20300&quot; value=&quot;Slide 4 - &amp;quot;The Special Education Process&amp;quot;&quot;/&gt;&lt;property id=&quot;20307&quot; value=&quot;738&quot;/&gt;&lt;/object&gt;&lt;object type=&quot;3&quot; unique_id=&quot;10007&quot;&gt;&lt;property id=&quot;20148&quot; value=&quot;5&quot;/&gt;&lt;property id=&quot;20300&quot; value=&quot;Slide 5 - &amp;quot;Welcome&amp;quot;&quot;/&gt;&lt;property id=&quot;20307&quot; value=&quot;585&quot;/&gt;&lt;/object&gt;&lt;object type=&quot;3&quot; unique_id=&quot;10008&quot;&gt;&lt;property id=&quot;20148&quot; value=&quot;5&quot;/&gt;&lt;property id=&quot;20300&quot; value=&quot;Slide 6 - &amp;quot;Working Norms&amp;quot;&quot;/&gt;&lt;property id=&quot;20307&quot; value=&quot;772&quot;/&gt;&lt;/object&gt;&lt;object type=&quot;3&quot; unique_id=&quot;10009&quot;&gt;&lt;property id=&quot;20148&quot; value=&quot;5&quot;/&gt;&lt;property id=&quot;20300&quot; value=&quot;Slide 7 - &amp;quot;Session-at-a-Glance&amp;quot;&quot;/&gt;&lt;property id=&quot;20307&quot; value=&quot;701&quot;/&gt;&lt;/object&gt;&lt;object type=&quot;3&quot; unique_id=&quot;10010&quot;&gt;&lt;property id=&quot;20148&quot; value=&quot;5&quot;/&gt;&lt;property id=&quot;20300&quot; value=&quot;Slide 8 - &amp;quot;Pre-Training Exercise&amp;quot;&quot;/&gt;&lt;property id=&quot;20307&quot; value=&quot;693&quot;/&gt;&lt;/object&gt;&lt;object type=&quot;3&quot; unique_id=&quot;10011&quot;&gt;&lt;property id=&quot;20148&quot; value=&quot;5&quot;/&gt;&lt;property id=&quot;20300&quot; value=&quot;Slide 9 - &amp;quot;Pre-Test&amp;quot;&quot;/&gt;&lt;property id=&quot;20307&quot; value=&quot;750&quot;/&gt;&lt;/object&gt;&lt;object type=&quot;3&quot; unique_id=&quot;10012&quot;&gt;&lt;property id=&quot;20148&quot; value=&quot;5&quot;/&gt;&lt;property id=&quot;20300&quot; value=&quot;Slide 10 - &amp;quot;Pre-reading Reflection &amp;quot;&quot;/&gt;&lt;property id=&quot;20307&quot; value=&quot;695&quot;/&gt;&lt;/object&gt;&lt;object type=&quot;3&quot; unique_id=&quot;10013&quot;&gt;&lt;property id=&quot;20148&quot; value=&quot;5&quot;/&gt;&lt;property id=&quot;20300&quot; value=&quot;Slide 11 - &amp;quot;Learner Objectives&amp;quot;&quot;/&gt;&lt;property id=&quot;20307&quot; value=&quot;546&quot;/&gt;&lt;/object&gt;&lt;object type=&quot;3&quot; unique_id=&quot;10014&quot;&gt;&lt;property id=&quot;20148&quot; value=&quot;5&quot;/&gt;&lt;property id=&quot;20300&quot; value=&quot;Slide 12 - &amp;quot;Activity: Getting Started&amp;quot;&quot;/&gt;&lt;property id=&quot;20307&quot; value=&quot;703&quot;/&gt;&lt;/object&gt;&lt;object type=&quot;3&quot; unique_id=&quot;10015&quot;&gt;&lt;property id=&quot;20148&quot; value=&quot;5&quot;/&gt;&lt;property id=&quot;20300&quot; value=&quot;Slide 13 - &amp;quot;Glossary of Key Terms&amp;quot;&quot;/&gt;&lt;property id=&quot;20307&quot; value=&quot;599&quot;/&gt;&lt;/object&gt;&lt;object type=&quot;3&quot; unique_id=&quot;10016&quot;&gt;&lt;property id=&quot;20148&quot; value=&quot;5&quot;/&gt;&lt;property id=&quot;20300&quot; value=&quot;Slide 14 - &amp;quot;Special Education Process &amp;amp;  Missouri State Teacher Standards &amp;quot;&quot;/&gt;&lt;property id=&quot;20307&quot; value=&quot;597&quot;/&gt;&lt;/object&gt;&lt;object type=&quot;3&quot; unique_id=&quot;10017&quot;&gt;&lt;property id=&quot;20148&quot; value=&quot;5&quot;/&gt;&lt;property id=&quot;20300&quot; value=&quot;Slide 15 - &amp;quot;The Special Education Process&amp;quot;&quot;/&gt;&lt;property id=&quot;20307&quot; value=&quot;547&quot;/&gt;&lt;/object&gt;&lt;object type=&quot;3&quot; unique_id=&quot;10018&quot;&gt;&lt;property id=&quot;20148&quot; value=&quot;5&quot;/&gt;&lt;property id=&quot;20300&quot; value=&quot;Slide 16&quot;/&gt;&lt;property id=&quot;20307&quot; value=&quot;748&quot;/&gt;&lt;/object&gt;&lt;object type=&quot;3&quot; unique_id=&quot;10019&quot;&gt;&lt;property id=&quot;20148&quot; value=&quot;5&quot;/&gt;&lt;property id=&quot;20300&quot; value=&quot;Slide 17 - &amp;quot;What is the Difference?&amp;quot;&quot;/&gt;&lt;property id=&quot;20307&quot; value=&quot;773&quot;/&gt;&lt;/object&gt;&lt;object type=&quot;3&quot; unique_id=&quot;10020&quot;&gt;&lt;property id=&quot;20148&quot; value=&quot;5&quot;/&gt;&lt;property id=&quot;20300&quot; value=&quot;Slide 18&quot;/&gt;&lt;property id=&quot;20307&quot; value=&quot;774&quot;/&gt;&lt;/object&gt;&lt;object type=&quot;3&quot; unique_id=&quot;10021&quot;&gt;&lt;property id=&quot;20148&quot; value=&quot;5&quot;/&gt;&lt;property id=&quot;20300&quot; value=&quot;Slide 19 - &amp;quot;Education for All Children Act of 1975 (Public Law 94-142)&amp;quot;&quot;/&gt;&lt;property id=&quot;20307&quot; value=&quot;749&quot;/&gt;&lt;/object&gt;&lt;object type=&quot;3&quot; unique_id=&quot;10022&quot;&gt;&lt;property id=&quot;20148&quot; value=&quot;5&quot;/&gt;&lt;property id=&quot;20300&quot; value=&quot;Slide 20 - &amp;quot;Individuals with Disabilities Education Improvement Act of 2004 (IDEA or IDEIA)&amp;quot;&quot;/&gt;&lt;property id=&quot;20307&quot; value=&quot;551&quot;/&gt;&lt;/object&gt;&lt;object type=&quot;3&quot; unique_id=&quot;10023&quot;&gt;&lt;property id=&quot;20148&quot; value=&quot;5&quot;/&gt;&lt;property id=&quot;20300&quot; value=&quot;Slide 21 - &amp;quot;IDEA: Purpose&amp;quot;&quot;/&gt;&lt;property id=&quot;20307&quot; value=&quot;554&quot;/&gt;&lt;/object&gt;&lt;object type=&quot;3&quot; unique_id=&quot;10024&quot;&gt;&lt;property id=&quot;20148&quot; value=&quot;5&quot;/&gt;&lt;property id=&quot;20300&quot; value=&quot;Slide 22 - &amp;quot;IDEA: 6 Core Principles&amp;quot;&quot;/&gt;&lt;property id=&quot;20307&quot; value=&quot;555&quot;/&gt;&lt;/object&gt;&lt;object type=&quot;3&quot; unique_id=&quot;10025&quot;&gt;&lt;property id=&quot;20148&quot; value=&quot;5&quot;/&gt;&lt;property id=&quot;20300&quot; value=&quot;Slide 23 - &amp;quot;Free Appropriate Public Education&amp;quot;&quot;/&gt;&lt;property id=&quot;20307&quot; value=&quot;728&quot;/&gt;&lt;/object&gt;&lt;object type=&quot;3&quot; unique_id=&quot;10026&quot;&gt;&lt;property id=&quot;20148&quot; value=&quot;5&quot;/&gt;&lt;property id=&quot;20300&quot; value=&quot;Slide 24 - &amp;quot;Family Educational Rights &amp;amp; Privacy Act of 1974 (FERPA)&amp;quot;&quot;/&gt;&lt;property id=&quot;20307&quot; value=&quot;549&quot;/&gt;&lt;/object&gt;&lt;object type=&quot;3&quot; unique_id=&quot;10027&quot;&gt;&lt;property id=&quot;20148&quot; value=&quot;5&quot;/&gt;&lt;property id=&quot;20300&quot; value=&quot;Slide 25 - &amp;quot;No Child Left Behind (NCLB) 2002 &amp;quot;&quot;/&gt;&lt;property id=&quot;20307&quot; value=&quot;548&quot;/&gt;&lt;/object&gt;&lt;object type=&quot;3&quot; unique_id=&quot;10028&quot;&gt;&lt;property id=&quot;20148&quot; value=&quot;5&quot;/&gt;&lt;property id=&quot;20300&quot; value=&quot;Slide 26 - &amp;quot;Checkpoint: Special Education Laws&amp;quot;&quot;/&gt;&lt;property id=&quot;20307&quot; value=&quot;752&quot;/&gt;&lt;/object&gt;&lt;object type=&quot;3&quot; unique_id=&quot;10029&quot;&gt;&lt;property id=&quot;20148&quot; value=&quot;5&quot;/&gt;&lt;property id=&quot;20300&quot; value=&quot;Slide 27 - &amp;quot;The Special Education Process&amp;quot;&quot;/&gt;&lt;property id=&quot;20307&quot; value=&quot;746&quot;/&gt;&lt;/object&gt;&lt;object type=&quot;3&quot; unique_id=&quot;10030&quot;&gt;&lt;property id=&quot;20148&quot; value=&quot;5&quot;/&gt;&lt;property id=&quot;20300&quot; value=&quot;Slide 28 - &amp;quot; Activity:  Case Study&amp;quot;&quot;/&gt;&lt;property id=&quot;20307&quot; value=&quot;781&quot;/&gt;&lt;/object&gt;&lt;object type=&quot;3&quot; unique_id=&quot;10031&quot;&gt;&lt;property id=&quot;20148&quot; value=&quot;5&quot;/&gt;&lt;property id=&quot;20300&quot; value=&quot;Slide 29 - &amp;quot;Referral&amp;quot;&quot;/&gt;&lt;property id=&quot;20307&quot; value=&quot;739&quot;/&gt;&lt;/object&gt;&lt;object type=&quot;3&quot; unique_id=&quot;10032&quot;&gt;&lt;property id=&quot;20148&quot; value=&quot;5&quot;/&gt;&lt;property id=&quot;20300&quot; value=&quot;Slide 30 - &amp;quot;Parent Referral&amp;quot;&quot;/&gt;&lt;property id=&quot;20307&quot; value=&quot;593&quot;/&gt;&lt;/object&gt;&lt;object type=&quot;3&quot; unique_id=&quot;10033&quot;&gt;&lt;property id=&quot;20148&quot; value=&quot;5&quot;/&gt;&lt;property id=&quot;20300&quot; value=&quot;Slide 31 - &amp;quot;Agency Referral&amp;quot;&quot;/&gt;&lt;property id=&quot;20307&quot; value=&quot;594&quot;/&gt;&lt;/object&gt;&lt;object type=&quot;3&quot; unique_id=&quot;10034&quot;&gt;&lt;property id=&quot;20148&quot; value=&quot;5&quot;/&gt;&lt;property id=&quot;20300&quot; value=&quot;Slide 32 - &amp;quot;Differences in Referrals&amp;quot;&quot;/&gt;&lt;property id=&quot;20307&quot; value=&quot;753&quot;/&gt;&lt;/object&gt;&lt;object type=&quot;3&quot; unique_id=&quot;10035&quot;&gt;&lt;property id=&quot;20148&quot; value=&quot;5&quot;/&gt;&lt;property id=&quot;20300&quot; value=&quot;Slide 33 - &amp;quot;Notice of Procedural Safeguards&amp;quot;&quot;/&gt;&lt;property id=&quot;20307&quot; value=&quot;601&quot;/&gt;&lt;/object&gt;&lt;object type=&quot;3&quot; unique_id=&quot;10036&quot;&gt;&lt;property id=&quot;20148&quot; value=&quot;5&quot;/&gt;&lt;property id=&quot;20300&quot; value=&quot;Slide 34 - &amp;quot;Review of Existing Data&amp;quot;&quot;/&gt;&lt;property id=&quot;20307&quot; value=&quot;646&quot;/&gt;&lt;/object&gt;&lt;object type=&quot;3&quot; unique_id=&quot;10037&quot;&gt;&lt;property id=&quot;20148&quot; value=&quot;5&quot;/&gt;&lt;property id=&quot;20300&quot; value=&quot;Slide 35 - &amp;quot;Notice of Action for Evaluation and Parental Consent&amp;quot;&quot;/&gt;&lt;property id=&quot;20307&quot; value=&quot;649&quot;/&gt;&lt;/object&gt;&lt;object type=&quot;3&quot; unique_id=&quot;10038&quot;&gt;&lt;property id=&quot;20148&quot; value=&quot;5&quot;/&gt;&lt;property id=&quot;20300&quot; value=&quot;Slide 36 - &amp;quot;Activity: Case Study&amp;quot;&quot;/&gt;&lt;property id=&quot;20307&quot; value=&quot;776&quot;/&gt;&lt;/object&gt;&lt;object type=&quot;3&quot; unique_id=&quot;10039&quot;&gt;&lt;property id=&quot;20148&quot; value=&quot;5&quot;/&gt;&lt;property id=&quot;20300&quot; value=&quot;Slide 37 - &amp;quot;Checkpoint&amp;quot;&quot;/&gt;&lt;property id=&quot;20307&quot; value=&quot;715&quot;/&gt;&lt;/object&gt;&lt;object type=&quot;3&quot; unique_id=&quot;10040&quot;&gt;&lt;property id=&quot;20148&quot; value=&quot;5&quot;/&gt;&lt;property id=&quot;20300&quot; value=&quot;Slide 38&quot;/&gt;&lt;property id=&quot;20307&quot; value=&quot;740&quot;/&gt;&lt;/object&gt;&lt;object type=&quot;3&quot; unique_id=&quot;10041&quot;&gt;&lt;property id=&quot;20148&quot; value=&quot;5&quot;/&gt;&lt;property id=&quot;20300&quot; value=&quot;Slide 39 - &amp;quot;Evaluation&amp;quot;&quot;/&gt;&lt;property id=&quot;20307&quot; value=&quot;651&quot;/&gt;&lt;/object&gt;&lt;object type=&quot;3&quot; unique_id=&quot;10042&quot;&gt;&lt;property id=&quot;20148&quot; value=&quot;5&quot;/&gt;&lt;property id=&quot;20300&quot; value=&quot;Slide 40 - &amp;quot;Eligibility Staffing&amp;quot;&quot;/&gt;&lt;property id=&quot;20307&quot; value=&quot;782&quot;/&gt;&lt;/object&gt;&lt;object type=&quot;3&quot; unique_id=&quot;10043&quot;&gt;&lt;property id=&quot;20148&quot; value=&quot;5&quot;/&gt;&lt;property id=&quot;20300&quot; value=&quot;Slide 41 - &amp;quot;Evaluation Report&amp;quot;&quot;/&gt;&lt;property id=&quot;20307&quot; value=&quot;653&quot;/&gt;&lt;/object&gt;&lt;object type=&quot;3&quot; unique_id=&quot;10044&quot;&gt;&lt;property id=&quot;20148&quot; value=&quot;5&quot;/&gt;&lt;property id=&quot;20300&quot; value=&quot;Slide 42 - &amp;quot;Checkpoint&amp;quot;&quot;/&gt;&lt;property id=&quot;20307&quot; value=&quot;755&quot;/&gt;&lt;/object&gt;&lt;object type=&quot;3&quot; unique_id=&quot;10045&quot;&gt;&lt;property id=&quot;20148&quot; value=&quot;5&quot;/&gt;&lt;property id=&quot;20300&quot; value=&quot;Slide 43&quot;/&gt;&lt;property id=&quot;20307&quot; value=&quot;741&quot;/&gt;&lt;/object&gt;&lt;object type=&quot;3&quot; unique_id=&quot;10046&quot;&gt;&lt;property id=&quot;20148&quot; value=&quot;5&quot;/&gt;&lt;property id=&quot;20300&quot; value=&quot;Slide 44 - &amp;quot;Eligibility&amp;quot;&quot;/&gt;&lt;property id=&quot;20307&quot; value=&quot;758&quot;/&gt;&lt;/object&gt;&lt;object type=&quot;3&quot; unique_id=&quot;10047&quot;&gt;&lt;property id=&quot;20148&quot; value=&quot;5&quot;/&gt;&lt;property id=&quot;20300&quot; value=&quot;Slide 45 - &amp;quot;Eligibility Timeline&amp;quot;&quot;/&gt;&lt;property id=&quot;20307&quot; value=&quot;656&quot;/&gt;&lt;/object&gt;&lt;object type=&quot;3&quot; unique_id=&quot;10048&quot;&gt;&lt;property id=&quot;20148&quot; value=&quot;5&quot;/&gt;&lt;property id=&quot;20300&quot; value=&quot;Slide 46 - &amp;quot;Missouri Eligibility Identification&amp;quot;&quot;/&gt;&lt;property id=&quot;20307&quot; value=&quot;718&quot;/&gt;&lt;/object&gt;&lt;object type=&quot;3&quot; unique_id=&quot;10049&quot;&gt;&lt;property id=&quot;20148&quot; value=&quot;5&quot;/&gt;&lt;property id=&quot;20300&quot; value=&quot;Slide 47 - &amp;quot;Independent Educational Evaluation&amp;quot;&quot;/&gt;&lt;property id=&quot;20307&quot; value=&quot;652&quot;/&gt;&lt;/object&gt;&lt;object type=&quot;3&quot; unique_id=&quot;10050&quot;&gt;&lt;property id=&quot;20148&quot; value=&quot;5&quot;/&gt;&lt;property id=&quot;20300&quot; value=&quot;Slide 48 - &amp;quot;Activity: Case Study&amp;quot;&quot;/&gt;&lt;property id=&quot;20307&quot; value=&quot;778&quot;/&gt;&lt;/object&gt;&lt;object type=&quot;3&quot; unique_id=&quot;10051&quot;&gt;&lt;property id=&quot;20148&quot; value=&quot;5&quot;/&gt;&lt;property id=&quot;20300&quot; value=&quot;Slide 49 - &amp;quot;Checkpoint&amp;quot;&quot;/&gt;&lt;property id=&quot;20307&quot; value=&quot;756&quot;/&gt;&lt;/object&gt;&lt;object type=&quot;3&quot; unique_id=&quot;10052&quot;&gt;&lt;property id=&quot;20148&quot; value=&quot;5&quot;/&gt;&lt;property id=&quot;20300&quot; value=&quot;Slide 50 - &amp;quot;Individualized Education Program (IEP)&amp;quot;&quot;/&gt;&lt;property id=&quot;20307&quot; value=&quot;743&quot;/&gt;&lt;/object&gt;&lt;object type=&quot;3&quot; unique_id=&quot;10053&quot;&gt;&lt;property id=&quot;20148&quot; value=&quot;5&quot;/&gt;&lt;property id=&quot;20300&quot; value=&quot;Slide 51 - &amp;quot;Individualized Education Program&amp;quot;&quot;/&gt;&lt;property id=&quot;20307&quot; value=&quot;658&quot;/&gt;&lt;/object&gt;&lt;object type=&quot;3&quot; unique_id=&quot;10054&quot;&gt;&lt;property id=&quot;20148&quot; value=&quot;5&quot;/&gt;&lt;property id=&quot;20300&quot; value=&quot;Slide 52&quot;/&gt;&lt;property id=&quot;20307&quot; value=&quot;571&quot;/&gt;&lt;/object&gt;&lt;object type=&quot;3&quot; unique_id=&quot;10055&quot;&gt;&lt;property id=&quot;20148&quot; value=&quot;5&quot;/&gt;&lt;property id=&quot;20300&quot; value=&quot;Slide 53 - &amp;quot;Required Participants in the IEP Meeting&amp;quot;&quot;/&gt;&lt;property id=&quot;20307&quot; value=&quot;526&quot;/&gt;&lt;/object&gt;&lt;object type=&quot;3&quot; unique_id=&quot;10056&quot;&gt;&lt;property id=&quot;20148&quot; value=&quot;5&quot;/&gt;&lt;property id=&quot;20300&quot; value=&quot;Slide 54 - &amp;quot;Present Level of Academic Achievement and Functional Performance (PLAAFP) &amp;quot;&quot;/&gt;&lt;property id=&quot;20307&quot; value=&quot;768&quot;/&gt;&lt;/object&gt;&lt;object type=&quot;3&quot; unique_id=&quot;10057&quot;&gt;&lt;property id=&quot;20148&quot; value=&quot;5&quot;/&gt;&lt;property id=&quot;20300&quot; value=&quot;Slide 55 - &amp;quot;IEP GOALS&amp;quot;&quot;/&gt;&lt;property id=&quot;20307&quot; value=&quot;574&quot;/&gt;&lt;/object&gt;&lt;object type=&quot;3&quot; unique_id=&quot;10058&quot;&gt;&lt;property id=&quot;20148&quot; value=&quot;5&quot;/&gt;&lt;property id=&quot;20300&quot; value=&quot;Slide 56 - &amp;quot;SMART Goals&amp;quot;&quot;/&gt;&lt;property id=&quot;20307&quot; value=&quot;575&quot;/&gt;&lt;/object&gt;&lt;object type=&quot;3&quot; unique_id=&quot;10059&quot;&gt;&lt;property id=&quot;20148&quot; value=&quot;5&quot;/&gt;&lt;property id=&quot;20300&quot; value=&quot;Slide 57 - &amp;quot;Services&amp;quot;&quot;/&gt;&lt;property id=&quot;20307&quot; value=&quot;578&quot;/&gt;&lt;/object&gt;&lt;object type=&quot;3&quot; unique_id=&quot;10060&quot;&gt;&lt;property id=&quot;20148&quot; value=&quot;5&quot;/&gt;&lt;property id=&quot;20300&quot; value=&quot;Slide 58 - &amp;quot; Related Services  Developmental, corrective, or supportive services for the child to benefit from special educati&quot;/&gt;&lt;property id=&quot;20307&quot; value=&quot;628&quot;/&gt;&lt;/object&gt;&lt;object type=&quot;3&quot; unique_id=&quot;10061&quot;&gt;&lt;property id=&quot;20148&quot; value=&quot;5&quot;/&gt;&lt;property id=&quot;20300&quot; value=&quot;Slide 59 - &amp;quot;Least Restrictive Environment &amp;quot;&quot;/&gt;&lt;property id=&quot;20307&quot; value=&quot;769&quot;/&gt;&lt;/object&gt;&lt;object type=&quot;3&quot; unique_id=&quot;10062&quot;&gt;&lt;property id=&quot;20148&quot; value=&quot;5&quot;/&gt;&lt;property id=&quot;20300&quot; value=&quot;Slide 60 - &amp;quot;Notice of Action-Consent for Services&amp;quot;&quot;/&gt;&lt;property id=&quot;20307&quot; value=&quot;673&quot;/&gt;&lt;/object&gt;&lt;object type=&quot;3&quot; unique_id=&quot;10063&quot;&gt;&lt;property id=&quot;20148&quot; value=&quot;5&quot;/&gt;&lt;property id=&quot;20300&quot; value=&quot;Slide 61 - &amp;quot;Amending or Modifying the IEP&amp;quot;&quot;/&gt;&lt;property id=&quot;20307&quot; value=&quot;675&quot;/&gt;&lt;/object&gt;&lt;object type=&quot;3&quot; unique_id=&quot;10064&quot;&gt;&lt;property id=&quot;20148&quot; value=&quot;5&quot;/&gt;&lt;property id=&quot;20300&quot; value=&quot;Slide 62 - &amp;quot;Post Secondary Transition Planning&amp;quot;&quot;/&gt;&lt;property id=&quot;20307&quot; value=&quot;770&quot;/&gt;&lt;/object&gt;&lt;object type=&quot;3&quot; unique_id=&quot;10065&quot;&gt;&lt;property id=&quot;20148&quot; value=&quot;5&quot;/&gt;&lt;property id=&quot;20300&quot; value=&quot;Slide 63 - &amp;quot; Post Secondary Transition Services&amp;quot;&quot;/&gt;&lt;property id=&quot;20307&quot; value=&quot;771&quot;/&gt;&lt;/object&gt;&lt;object type=&quot;3&quot; unique_id=&quot;10066&quot;&gt;&lt;property id=&quot;20148&quot; value=&quot;5&quot;/&gt;&lt;property id=&quot;20300&quot; value=&quot;Slide 64 - &amp;quot;Activity: Case Study&amp;quot;&quot;/&gt;&lt;property id=&quot;20307&quot; value=&quot;779&quot;/&gt;&lt;/object&gt;&lt;object type=&quot;3&quot; unique_id=&quot;10067&quot;&gt;&lt;property id=&quot;20148&quot; value=&quot;5&quot;/&gt;&lt;property id=&quot;20300&quot; value=&quot;Slide 65 - &amp;quot;Checkpoint&amp;quot;&quot;/&gt;&lt;property id=&quot;20307&quot; value=&quot;760&quot;/&gt;&lt;/object&gt;&lt;object type=&quot;3&quot; unique_id=&quot;10068&quot;&gt;&lt;property id=&quot;20148&quot; value=&quot;5&quot;/&gt;&lt;property id=&quot;20300&quot; value=&quot;Slide 66 - &amp;quot;Instruction &amp;amp; Monitoring Progress&amp;quot;&quot;/&gt;&lt;property id=&quot;20307&quot; value=&quot;744&quot;/&gt;&lt;/object&gt;&lt;object type=&quot;3&quot; unique_id=&quot;10069&quot;&gt;&lt;property id=&quot;20148&quot; value=&quot;5&quot;/&gt;&lt;property id=&quot;20300&quot; value=&quot;Slide 67 - &amp;quot;Instruction &amp;amp; Monitoring Progress&amp;quot;&quot;/&gt;&lt;property id=&quot;20307&quot; value=&quot;633&quot;/&gt;&lt;/object&gt;&lt;object type=&quot;3&quot; unique_id=&quot;10070&quot;&gt;&lt;property id=&quot;20148&quot; value=&quot;5&quot;/&gt;&lt;property id=&quot;20300&quot; value=&quot;Slide 68 - &amp;quot;Instruction &amp;amp; Monitoring Progress&amp;quot;&quot;/&gt;&lt;property id=&quot;20307&quot; value=&quot;692&quot;/&gt;&lt;/object&gt;&lt;object type=&quot;3&quot; unique_id=&quot;10071&quot;&gt;&lt;property id=&quot;20148&quot; value=&quot;5&quot;/&gt;&lt;property id=&quot;20300&quot; value=&quot;Slide 69 - &amp;quot;Instruction &amp;amp; Monitoring Progress&amp;quot;&quot;/&gt;&lt;property id=&quot;20307&quot; value=&quot;688&quot;/&gt;&lt;/object&gt;&lt;object type=&quot;3&quot; unique_id=&quot;10072&quot;&gt;&lt;property id=&quot;20148&quot; value=&quot;5&quot;/&gt;&lt;property id=&quot;20300&quot; value=&quot;Slide 70 - &amp;quot;Checkpoint&amp;quot;&quot;/&gt;&lt;property id=&quot;20307&quot; value=&quot;765&quot;/&gt;&lt;/object&gt;&lt;object type=&quot;3&quot; unique_id=&quot;10073&quot;&gt;&lt;property id=&quot;20148&quot; value=&quot;5&quot;/&gt;&lt;property id=&quot;20300&quot; value=&quot;Slide 71 - &amp;quot;Annual Review&amp;quot;&quot;/&gt;&lt;property id=&quot;20307&quot; value=&quot;742&quot;/&gt;&lt;/object&gt;&lt;object type=&quot;3&quot; unique_id=&quot;10074&quot;&gt;&lt;property id=&quot;20148&quot; value=&quot;5&quot;/&gt;&lt;property id=&quot;20300&quot; value=&quot;Slide 72 - &amp;quot;Remember!&amp;quot;&quot;/&gt;&lt;property id=&quot;20307&quot; value=&quot;678&quot;/&gt;&lt;/object&gt;&lt;object type=&quot;3&quot; unique_id=&quot;10075&quot;&gt;&lt;property id=&quot;20148&quot; value=&quot;5&quot;/&gt;&lt;property id=&quot;20300&quot; value=&quot;Slide 73 - &amp;quot;What drives what?&amp;quot;&quot;/&gt;&lt;property id=&quot;20307&quot; value=&quot;686&quot;/&gt;&lt;/object&gt;&lt;object type=&quot;3&quot; unique_id=&quot;10076&quot;&gt;&lt;property id=&quot;20148&quot; value=&quot;5&quot;/&gt;&lt;property id=&quot;20300&quot; value=&quot;Slide 74 - &amp;quot; Closing Reflections  &amp;quot;&quot;/&gt;&lt;property id=&quot;20307&quot; value=&quot;496&quot;/&gt;&lt;/object&gt;&lt;object type=&quot;3&quot; unique_id=&quot;10077&quot;&gt;&lt;property id=&quot;20148&quot; value=&quot;5&quot;/&gt;&lt;property id=&quot;20300&quot; value=&quot;Slide 75 - &amp;quot;Resources&amp;quot;&quot;/&gt;&lt;property id=&quot;20307&quot; value=&quot;639&quot;/&gt;&lt;/object&gt;&lt;object type=&quot;3&quot; unique_id=&quot;10078&quot;&gt;&lt;property id=&quot;20148&quot; value=&quot;5&quot;/&gt;&lt;property id=&quot;20300&quot; value=&quot;Slide 76&quot;/&gt;&lt;property id=&quot;20307&quot; value=&quot;494&quot;/&gt;&lt;/object&gt;&lt;object type=&quot;3&quot; unique_id=&quot;10079&quot;&gt;&lt;property id=&quot;20148&quot; value=&quot;5&quot;/&gt;&lt;property id=&quot;20300&quot; value=&quot;Slide 77 - &amp;quot;Question #1&amp;quot;&quot;/&gt;&lt;property id=&quot;20307&quot; value=&quot;733&quot;/&gt;&lt;/object&gt;&lt;object type=&quot;3&quot; unique_id=&quot;10080&quot;&gt;&lt;property id=&quot;20148&quot; value=&quot;5&quot;/&gt;&lt;property id=&quot;20300&quot; value=&quot;Slide 78 - &amp;quot;Question #2&amp;quot;&quot;/&gt;&lt;property id=&quot;20307&quot; value=&quot;767&quot;/&gt;&lt;/object&gt;&lt;object type=&quot;3&quot; unique_id=&quot;10081&quot;&gt;&lt;property id=&quot;20148&quot; value=&quot;5&quot;/&gt;&lt;property id=&quot;20300&quot; value=&quot;Slide 79 - &amp;quot;Question #3&amp;quot;&quot;/&gt;&lt;property id=&quot;20307&quot; value=&quot;734&quot;/&gt;&lt;/object&gt;&lt;object type=&quot;3&quot; unique_id=&quot;10082&quot;&gt;&lt;property id=&quot;20148&quot; value=&quot;5&quot;/&gt;&lt;property id=&quot;20300&quot; value=&quot;Slide 80 - &amp;quot;Question #4&amp;quot;&quot;/&gt;&lt;property id=&quot;20307&quot; value=&quot;735&quot;/&gt;&lt;/object&gt;&lt;object type=&quot;3&quot; unique_id=&quot;10083&quot;&gt;&lt;property id=&quot;20148&quot; value=&quot;5&quot;/&gt;&lt;property id=&quot;20300&quot; value=&quot;Slide 81 - &amp;quot;Question #5&amp;quot;&quot;/&gt;&lt;property id=&quot;20307&quot; value=&quot;736&quot;/&gt;&lt;/object&gt;&lt;object type=&quot;3&quot; unique_id=&quot;10084&quot;&gt;&lt;property id=&quot;20148&quot; value=&quot;5&quot;/&gt;&lt;property id=&quot;20300&quot; value=&quot;Slide 82 - &amp;quot;CONSULTANT CONTACT INFO HERE&amp;quot;&quot;/&gt;&lt;property id=&quot;20307&quot; value=&quot;783&quot;/&gt;&lt;/object&gt;&lt;/object&gt;&lt;object type=&quot;8&quot; unique_id=&quot;10168&quot;&gt;&lt;/object&gt;&lt;/object&gt;&lt;/database&gt;"/>
  <p:tag name="MMPROD_NEXTUNIQUEID" val="10009"/>
  <p:tag name="SECTOMILLISECCONVERTED" val="1"/>
</p:tagLst>
</file>

<file path=ppt/theme/theme1.xml><?xml version="1.0" encoding="utf-8"?>
<a:theme xmlns:a="http://schemas.openxmlformats.org/drawingml/2006/main" name="SPDG template">
  <a:themeElements>
    <a:clrScheme name="spdg w/sand">
      <a:dk1>
        <a:sysClr val="windowText" lastClr="000000"/>
      </a:dk1>
      <a:lt1>
        <a:sysClr val="window" lastClr="FFFFFF"/>
      </a:lt1>
      <a:dk2>
        <a:srgbClr val="F2EDE2"/>
      </a:dk2>
      <a:lt2>
        <a:srgbClr val="DFD4BB"/>
      </a:lt2>
      <a:accent1>
        <a:srgbClr val="5CA3D8"/>
      </a:accent1>
      <a:accent2>
        <a:srgbClr val="0D4170"/>
      </a:accent2>
      <a:accent3>
        <a:srgbClr val="95261F"/>
      </a:accent3>
      <a:accent4>
        <a:srgbClr val="1C75BB"/>
      </a:accent4>
      <a:accent5>
        <a:srgbClr val="E6B925"/>
      </a:accent5>
      <a:accent6>
        <a:srgbClr val="43953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SPDG template" id="{2A7D74C6-CB8D-4715-B890-20987034B5E8}" vid="{DD1ED8A6-6747-4C42-8F05-D04345BDB4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SPDG template</Template>
  <TotalTime>24894</TotalTime>
  <Words>13402</Words>
  <Application>Microsoft Office PowerPoint</Application>
  <PresentationFormat>On-screen Show (4:3)</PresentationFormat>
  <Paragraphs>1280</Paragraphs>
  <Slides>82</Slides>
  <Notes>82</Notes>
  <HiddenSlides>3</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SPDG template</vt:lpstr>
      <vt:lpstr>Presenter Notes ONLY</vt:lpstr>
      <vt:lpstr>Presenter Notes ONLY</vt:lpstr>
      <vt:lpstr>Presenter Notes Only</vt:lpstr>
      <vt:lpstr>The Special Education Process</vt:lpstr>
      <vt:lpstr>Welcome</vt:lpstr>
      <vt:lpstr>Working Norms</vt:lpstr>
      <vt:lpstr>Session-at-a-Glance</vt:lpstr>
      <vt:lpstr>Pre-Training Exercise</vt:lpstr>
      <vt:lpstr>Pre-Test</vt:lpstr>
      <vt:lpstr>Pre-reading Reflection </vt:lpstr>
      <vt:lpstr>Learner Objectives</vt:lpstr>
      <vt:lpstr>Activity: Getting Started</vt:lpstr>
      <vt:lpstr>Glossary of Key Terms</vt:lpstr>
      <vt:lpstr>Special Education Process &amp;  Missouri State Teacher Standards </vt:lpstr>
      <vt:lpstr>The Special Education Process</vt:lpstr>
      <vt:lpstr>PowerPoint Presentation</vt:lpstr>
      <vt:lpstr>What is the Difference?</vt:lpstr>
      <vt:lpstr>PowerPoint Presentation</vt:lpstr>
      <vt:lpstr>Education for All Children Act of 1975 (Public Law 94-142)</vt:lpstr>
      <vt:lpstr>Individuals with Disabilities Education Improvement Act of 2004 (IDEA or IDEIA)</vt:lpstr>
      <vt:lpstr>IDEA: Purpose</vt:lpstr>
      <vt:lpstr>IDEA: 6 Core Principles</vt:lpstr>
      <vt:lpstr>Free Appropriate Public Education</vt:lpstr>
      <vt:lpstr>Family Educational Rights &amp; Privacy Act of 1974 (FERPA)</vt:lpstr>
      <vt:lpstr>No Child Left Behind (NCLB) 2002 </vt:lpstr>
      <vt:lpstr>Checkpoint: Special Education Laws</vt:lpstr>
      <vt:lpstr>The Special Education Process</vt:lpstr>
      <vt:lpstr> Activity:  Case Study</vt:lpstr>
      <vt:lpstr>Referral</vt:lpstr>
      <vt:lpstr>Parent Referral</vt:lpstr>
      <vt:lpstr>Agency Referral</vt:lpstr>
      <vt:lpstr>Differences in Referrals</vt:lpstr>
      <vt:lpstr>Notice of Procedural Safeguards</vt:lpstr>
      <vt:lpstr>Review of Existing Data</vt:lpstr>
      <vt:lpstr>Notice of Action for Evaluation and Parental Consent</vt:lpstr>
      <vt:lpstr>Activity: Case Study</vt:lpstr>
      <vt:lpstr>Checkpoint</vt:lpstr>
      <vt:lpstr>PowerPoint Presentation</vt:lpstr>
      <vt:lpstr>Evaluation</vt:lpstr>
      <vt:lpstr>Eligibility Staffing</vt:lpstr>
      <vt:lpstr>Evaluation Report</vt:lpstr>
      <vt:lpstr>Checkpoint</vt:lpstr>
      <vt:lpstr>PowerPoint Presentation</vt:lpstr>
      <vt:lpstr>Eligibility</vt:lpstr>
      <vt:lpstr>Eligibility Timeline</vt:lpstr>
      <vt:lpstr>Missouri Eligibility Identification</vt:lpstr>
      <vt:lpstr>Independent Educational Evaluation</vt:lpstr>
      <vt:lpstr>Activity: Case Study</vt:lpstr>
      <vt:lpstr>Checkpoint</vt:lpstr>
      <vt:lpstr>Individualized Education Program (IEP)</vt:lpstr>
      <vt:lpstr>Individualized Education Program</vt:lpstr>
      <vt:lpstr>PowerPoint Presentation</vt:lpstr>
      <vt:lpstr>Required Participants in the IEP Meeting</vt:lpstr>
      <vt:lpstr>Present Level of Academic Achievement and Functional Performance (PLAAFP) </vt:lpstr>
      <vt:lpstr>IEP GOALS</vt:lpstr>
      <vt:lpstr>SMART Goals</vt:lpstr>
      <vt:lpstr>Services</vt:lpstr>
      <vt:lpstr> Related Services  Developmental, corrective, or supportive services for the child to benefit from special education may include:</vt:lpstr>
      <vt:lpstr>Least Restrictive Environment </vt:lpstr>
      <vt:lpstr>Notice of Action-Consent for Services</vt:lpstr>
      <vt:lpstr>Amending or Modifying the IEP</vt:lpstr>
      <vt:lpstr>Post Secondary Transition Planning</vt:lpstr>
      <vt:lpstr> Post Secondary Transition Services</vt:lpstr>
      <vt:lpstr>Activity: Case Study</vt:lpstr>
      <vt:lpstr>Checkpoint</vt:lpstr>
      <vt:lpstr>Instruction &amp; Monitoring Progress</vt:lpstr>
      <vt:lpstr>Instruction &amp; Monitoring Progress</vt:lpstr>
      <vt:lpstr>Instruction &amp; Monitoring Progress</vt:lpstr>
      <vt:lpstr>Instruction &amp; Monitoring Progress</vt:lpstr>
      <vt:lpstr>Checkpoint</vt:lpstr>
      <vt:lpstr>Annual Review</vt:lpstr>
      <vt:lpstr>Remember!</vt:lpstr>
      <vt:lpstr>What drives what?</vt:lpstr>
      <vt:lpstr> Closing Reflections  </vt:lpstr>
      <vt:lpstr>Resources</vt:lpstr>
      <vt:lpstr>PowerPoint Presentation</vt:lpstr>
      <vt:lpstr>Question #1</vt:lpstr>
      <vt:lpstr>Question #2</vt:lpstr>
      <vt:lpstr>Question #3</vt:lpstr>
      <vt:lpstr>Question #4</vt:lpstr>
      <vt:lpstr>Question #5</vt:lpstr>
      <vt:lpstr>CONSULTANT CONTACT INFO HERE</vt:lpstr>
    </vt:vector>
  </TitlesOfParts>
  <Company>DESE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Desired outcome from the Missouri Collaborative Work:  Improved outcomes for all students</dc:title>
  <dc:creator>pwilliam</dc:creator>
  <cp:lastModifiedBy>muesst1</cp:lastModifiedBy>
  <cp:revision>1033</cp:revision>
  <cp:lastPrinted>2015-07-16T20:42:35Z</cp:lastPrinted>
  <dcterms:created xsi:type="dcterms:W3CDTF">2013-05-24T14:25:15Z</dcterms:created>
  <dcterms:modified xsi:type="dcterms:W3CDTF">2016-08-18T15:40:58Z</dcterms:modified>
</cp:coreProperties>
</file>