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8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BFA70-2C45-429E-8005-F990E4A55239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46D49-024F-4402-A34F-678F3745D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202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dirty="0" smtClean="0">
                <a:latin typeface="Papyrus" pitchFamily="66" charset="0"/>
              </a:rPr>
              <a:t>Currently, to whom does the data you collect belong?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Papyrus" pitchFamily="66" charset="0"/>
              </a:rPr>
              <a:t>Who does the data you collect benefit?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Papyrus" pitchFamily="66" charset="0"/>
              </a:rPr>
              <a:t>Who keeps track of the scores and progress?</a:t>
            </a:r>
          </a:p>
          <a:p>
            <a:pPr lvl="1">
              <a:buNone/>
            </a:pPr>
            <a:endParaRPr lang="en-US" sz="2400" b="1" dirty="0" smtClean="0">
              <a:solidFill>
                <a:schemeClr val="accent6">
                  <a:lumMod val="75000"/>
                </a:schemeClr>
              </a:solidFill>
              <a:latin typeface="Papyrus" pitchFamily="66" charset="0"/>
            </a:endParaRPr>
          </a:p>
          <a:p>
            <a:pPr lvl="1">
              <a:buNone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Papyrus" pitchFamily="66" charset="0"/>
              </a:rPr>
              <a:t>    Turn and talk with a partner about your data collection procedures and answer</a:t>
            </a:r>
            <a:r>
              <a:rPr lang="en-US" sz="2400" b="1" baseline="0" dirty="0" smtClean="0">
                <a:solidFill>
                  <a:schemeClr val="accent6">
                    <a:lumMod val="75000"/>
                  </a:schemeClr>
                </a:solidFill>
                <a:latin typeface="Papyrus" pitchFamily="66" charset="0"/>
              </a:rPr>
              <a:t> these questions?</a:t>
            </a:r>
            <a:endParaRPr lang="en-US" sz="2400" b="1" dirty="0" smtClean="0">
              <a:solidFill>
                <a:schemeClr val="accent6">
                  <a:lumMod val="75000"/>
                </a:schemeClr>
              </a:solidFill>
              <a:latin typeface="Papyrus" pitchFamily="66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CE8C7-69BA-4ED6-B5AC-B6B8CF90951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72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 smtClean="0">
                <a:latin typeface="Papyrus" pitchFamily="66" charset="0"/>
              </a:rPr>
              <a:t>Data notebooks help students to </a:t>
            </a:r>
            <a:r>
              <a:rPr lang="en-US" sz="1200" b="1" u="sng" dirty="0" smtClean="0">
                <a:latin typeface="Papyrus" pitchFamily="66" charset="0"/>
              </a:rPr>
              <a:t>identify clear targets </a:t>
            </a:r>
          </a:p>
          <a:p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Papyrus" pitchFamily="66" charset="0"/>
              </a:rPr>
              <a:t>Data notebooks allow students to </a:t>
            </a:r>
            <a:r>
              <a:rPr lang="en-US" sz="1200" b="1" u="sng" dirty="0" smtClean="0">
                <a:solidFill>
                  <a:schemeClr val="accent6">
                    <a:lumMod val="75000"/>
                  </a:schemeClr>
                </a:solidFill>
                <a:latin typeface="Papyrus" pitchFamily="66" charset="0"/>
              </a:rPr>
              <a:t>set goals 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Papyrus" pitchFamily="66" charset="0"/>
              </a:rPr>
              <a:t>to reach targets</a:t>
            </a:r>
          </a:p>
          <a:p>
            <a:r>
              <a:rPr lang="en-US" sz="1200" b="1" dirty="0" smtClean="0">
                <a:latin typeface="Papyrus" pitchFamily="66" charset="0"/>
              </a:rPr>
              <a:t>Data notebooks teach students to </a:t>
            </a:r>
            <a:r>
              <a:rPr lang="en-US" sz="1200" b="1" u="sng" dirty="0" smtClean="0">
                <a:latin typeface="Papyrus" pitchFamily="66" charset="0"/>
              </a:rPr>
              <a:t>create plans of action </a:t>
            </a:r>
            <a:r>
              <a:rPr lang="en-US" sz="1200" b="1" dirty="0" smtClean="0">
                <a:latin typeface="Papyrus" pitchFamily="66" charset="0"/>
              </a:rPr>
              <a:t>for reaching targets</a:t>
            </a:r>
          </a:p>
          <a:p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Papyrus" pitchFamily="66" charset="0"/>
              </a:rPr>
              <a:t>Data notebooks guide students in </a:t>
            </a:r>
            <a:r>
              <a:rPr lang="en-US" sz="1200" b="1" u="sng" dirty="0" smtClean="0">
                <a:solidFill>
                  <a:schemeClr val="accent6">
                    <a:lumMod val="75000"/>
                  </a:schemeClr>
                </a:solidFill>
                <a:latin typeface="Papyrus" pitchFamily="66" charset="0"/>
              </a:rPr>
              <a:t>monitoring their own progress 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Papyrus" pitchFamily="66" charset="0"/>
              </a:rPr>
              <a:t>in any given area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CE8C7-69BA-4ED6-B5AC-B6B8CF90951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18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Data Notebooks empower students by: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Teaching RESPONSIBILITY and ORGANIZATION </a:t>
            </a:r>
            <a:r>
              <a:rPr lang="en-US" altLang="en-US" sz="2400" dirty="0" smtClean="0">
                <a:sym typeface="Wingdings" pitchFamily="2" charset="2"/>
              </a:rPr>
              <a:t>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Students become accountable for their learning.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Goals/Objectives are written by students to achieve short term gains motivating them to keep moving toward long term goals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Track student progress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Provide visuals </a:t>
            </a:r>
            <a:r>
              <a:rPr lang="en-US" altLang="en-US" sz="2000" dirty="0" smtClean="0"/>
              <a:t>(65% of the population learn visually)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Help plan for success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Quick reference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Great tool for parent conferences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CE8C7-69BA-4ED6-B5AC-B6B8CF90951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39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Learning</a:t>
            </a:r>
            <a:r>
              <a:rPr lang="en-US" baseline="0" dirty="0" smtClean="0"/>
              <a:t>/behavior expectations should be discussed with students.   These can be made into a class mission statement.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CE8C7-69BA-4ED6-B5AC-B6B8CF90951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07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latin typeface="Papyrus" pitchFamily="66" charset="0"/>
              </a:rPr>
              <a:t>Key Point:  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Papyrus" pitchFamily="66" charset="0"/>
              </a:rPr>
              <a:t>If th</a:t>
            </a:r>
            <a:r>
              <a:rPr lang="en-US" sz="1200" b="1" dirty="0" smtClean="0">
                <a:solidFill>
                  <a:srgbClr val="0070C0"/>
                </a:solidFill>
                <a:latin typeface="Papyrus" pitchFamily="66" charset="0"/>
              </a:rPr>
              <a:t>e data you collect doesn’t serve a greater purpose (like informing instruction, tracking progress of defined targets, etc.), then it is not worth collecting!  </a:t>
            </a:r>
            <a:r>
              <a:rPr lang="en-US" sz="1200" b="1" dirty="0" smtClean="0">
                <a:solidFill>
                  <a:srgbClr val="002060"/>
                </a:solidFill>
                <a:latin typeface="Papyrus" pitchFamily="66" charset="0"/>
              </a:rPr>
              <a:t>Don’t collect data just for the sake of collecting data!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CE8C7-69BA-4ED6-B5AC-B6B8CF90951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31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 b="1" dirty="0" smtClean="0">
                <a:latin typeface="Papyrus" pitchFamily="66" charset="0"/>
              </a:rPr>
              <a:t>Create a gradual schedule for implementation of subject areas and goal setting</a:t>
            </a:r>
          </a:p>
          <a:p>
            <a:pPr lvl="1"/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Papyrus" pitchFamily="66" charset="0"/>
              </a:rPr>
              <a:t>Work in trimesters or quarters—for example:</a:t>
            </a:r>
          </a:p>
          <a:p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Papyrus" pitchFamily="66" charset="0"/>
              </a:rPr>
              <a:t>1</a:t>
            </a:r>
            <a:r>
              <a:rPr lang="en-US" sz="2200" b="1" baseline="30000" dirty="0" smtClean="0">
                <a:solidFill>
                  <a:schemeClr val="accent6">
                    <a:lumMod val="75000"/>
                  </a:schemeClr>
                </a:solidFill>
                <a:latin typeface="Papyrus" pitchFamily="66" charset="0"/>
              </a:rPr>
              <a:t>st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Papyrus" pitchFamily="66" charset="0"/>
              </a:rPr>
              <a:t> trimester: </a:t>
            </a:r>
            <a:r>
              <a:rPr lang="en-US" sz="2200" b="1" dirty="0" smtClean="0">
                <a:latin typeface="Papyrus" pitchFamily="66" charset="0"/>
              </a:rPr>
              <a:t>set personal goal and track reading levels and one </a:t>
            </a:r>
            <a:r>
              <a:rPr lang="en-US" sz="2200" b="1" dirty="0" err="1" smtClean="0">
                <a:latin typeface="Papyrus" pitchFamily="66" charset="0"/>
              </a:rPr>
              <a:t>dolch</a:t>
            </a:r>
            <a:r>
              <a:rPr lang="en-US" sz="2200" b="1" dirty="0" smtClean="0">
                <a:latin typeface="Papyrus" pitchFamily="66" charset="0"/>
              </a:rPr>
              <a:t> list, </a:t>
            </a:r>
            <a:r>
              <a:rPr lang="en-US" sz="2200" b="1" i="1" dirty="0" smtClean="0">
                <a:latin typeface="Papyrus" pitchFamily="66" charset="0"/>
              </a:rPr>
              <a:t>send home notebook at end of trimester and complete student and parent reflections</a:t>
            </a:r>
          </a:p>
          <a:p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Papyrus" pitchFamily="66" charset="0"/>
              </a:rPr>
              <a:t>2</a:t>
            </a:r>
            <a:r>
              <a:rPr lang="en-US" sz="2200" b="1" baseline="30000" dirty="0" smtClean="0">
                <a:solidFill>
                  <a:schemeClr val="accent6">
                    <a:lumMod val="75000"/>
                  </a:schemeClr>
                </a:solidFill>
                <a:latin typeface="Papyrus" pitchFamily="66" charset="0"/>
              </a:rPr>
              <a:t>nd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Papyrus" pitchFamily="66" charset="0"/>
              </a:rPr>
              <a:t> trimester: </a:t>
            </a:r>
            <a:r>
              <a:rPr lang="en-US" sz="2200" b="1" dirty="0" smtClean="0">
                <a:latin typeface="Papyrus" pitchFamily="66" charset="0"/>
              </a:rPr>
              <a:t>check on personal goal completion, set academic goal, add math test score tracking, continue reading scores,</a:t>
            </a:r>
            <a:r>
              <a:rPr lang="en-US" sz="2200" b="1" i="1" dirty="0" smtClean="0">
                <a:latin typeface="Papyrus" pitchFamily="66" charset="0"/>
              </a:rPr>
              <a:t> send home notebook at end of trimester and complete student and parent reflections</a:t>
            </a:r>
            <a:endParaRPr lang="en-US" sz="2200" b="1" dirty="0" smtClean="0">
              <a:latin typeface="Papyrus" pitchFamily="66" charset="0"/>
            </a:endParaRPr>
          </a:p>
          <a:p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Papyrus" pitchFamily="66" charset="0"/>
              </a:rPr>
              <a:t>3</a:t>
            </a:r>
            <a:r>
              <a:rPr lang="en-US" sz="2200" b="1" baseline="30000" dirty="0" smtClean="0">
                <a:solidFill>
                  <a:schemeClr val="accent6">
                    <a:lumMod val="75000"/>
                  </a:schemeClr>
                </a:solidFill>
                <a:latin typeface="Papyrus" pitchFamily="66" charset="0"/>
              </a:rPr>
              <a:t>rd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Papyrus" pitchFamily="66" charset="0"/>
              </a:rPr>
              <a:t> trimester: </a:t>
            </a:r>
            <a:r>
              <a:rPr lang="en-US" sz="2200" b="1" dirty="0" smtClean="0">
                <a:latin typeface="Papyrus" pitchFamily="66" charset="0"/>
              </a:rPr>
              <a:t>check on personal and academic goals, add behavioral goal, continue with reading and math, add writing scores to track,</a:t>
            </a:r>
            <a:r>
              <a:rPr lang="en-US" sz="2200" b="1" i="1" dirty="0" smtClean="0">
                <a:latin typeface="Papyrus" pitchFamily="66" charset="0"/>
              </a:rPr>
              <a:t> send home notebook at end of trimester and complete student reflection</a:t>
            </a:r>
            <a:endParaRPr lang="en-US" sz="2200" b="1" dirty="0" smtClean="0">
              <a:latin typeface="Papyrus" pitchFamily="66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CE8C7-69BA-4ED6-B5AC-B6B8CF90951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93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latin typeface="Papyrus" pitchFamily="66" charset="0"/>
              </a:rPr>
              <a:t>Keep students together when introducing a type of goal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Papyrus" pitchFamily="66" charset="0"/>
              </a:rPr>
              <a:t>Create and maintain a schedule for implementation</a:t>
            </a:r>
          </a:p>
          <a:p>
            <a:r>
              <a:rPr lang="en-US" b="1" dirty="0" smtClean="0">
                <a:latin typeface="Papyrus" pitchFamily="66" charset="0"/>
              </a:rPr>
              <a:t>Store the notebooks with easy access so that they can be referenced often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Papyrus" pitchFamily="66" charset="0"/>
              </a:rPr>
              <a:t>Make them a part of the classroom routine; reframe your paradigm about what is important to spend time on in the classroom</a:t>
            </a:r>
          </a:p>
          <a:p>
            <a:r>
              <a:rPr lang="en-US" b="1" dirty="0" smtClean="0">
                <a:latin typeface="Papyrus" pitchFamily="66" charset="0"/>
              </a:rPr>
              <a:t>Sit and have conversations with kids about their progress and strategies they can use to continue to progress, regardless of level of achievement---this takes time, but the pay off is worth it because it allows you to go slow to go fast, really fast!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Papyrus" pitchFamily="66" charset="0"/>
              </a:rPr>
              <a:t>Allow students to do as much as possible to maintain them; the older the child the more responsibility they can assume</a:t>
            </a:r>
          </a:p>
          <a:p>
            <a:r>
              <a:rPr lang="en-US" b="1" dirty="0" smtClean="0">
                <a:latin typeface="Papyrus" pitchFamily="66" charset="0"/>
              </a:rPr>
              <a:t>Create documents to be grade level appropriate (lines big enough, graphs understandable, appropriate directions, etc.)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Papyrus" pitchFamily="66" charset="0"/>
              </a:rPr>
              <a:t>Buy write-on tabs</a:t>
            </a:r>
          </a:p>
          <a:p>
            <a:r>
              <a:rPr lang="en-US" b="1" dirty="0" smtClean="0">
                <a:latin typeface="Papyrus" pitchFamily="66" charset="0"/>
              </a:rPr>
              <a:t>Choose simple names for sections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CE8C7-69BA-4ED6-B5AC-B6B8CF90951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03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Allow students to do as much as possible to maintain data notebooks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Conference</a:t>
            </a:r>
            <a:r>
              <a:rPr lang="en-US" baseline="0" dirty="0" smtClean="0"/>
              <a:t> with students about their data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Allow students to share and discuss data with peers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dirty="0" smtClean="0"/>
              <a:t>Discuss goals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dirty="0" smtClean="0"/>
              <a:t>Did he/she meet that goal?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dirty="0" smtClean="0"/>
              <a:t>Set new goals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CE8C7-69BA-4ED6-B5AC-B6B8CF90951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5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9589-80CA-49C6-9FF0-4DFEF5B6F638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4483-0A1D-4C0E-A61B-4A91DC192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06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9589-80CA-49C6-9FF0-4DFEF5B6F638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4483-0A1D-4C0E-A61B-4A91DC192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898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9589-80CA-49C6-9FF0-4DFEF5B6F638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4483-0A1D-4C0E-A61B-4A91DC192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51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9589-80CA-49C6-9FF0-4DFEF5B6F638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4483-0A1D-4C0E-A61B-4A91DC192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426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9589-80CA-49C6-9FF0-4DFEF5B6F638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4483-0A1D-4C0E-A61B-4A91DC192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37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9589-80CA-49C6-9FF0-4DFEF5B6F638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4483-0A1D-4C0E-A61B-4A91DC192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54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9589-80CA-49C6-9FF0-4DFEF5B6F638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4483-0A1D-4C0E-A61B-4A91DC192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04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9589-80CA-49C6-9FF0-4DFEF5B6F638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4483-0A1D-4C0E-A61B-4A91DC192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349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9589-80CA-49C6-9FF0-4DFEF5B6F638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4483-0A1D-4C0E-A61B-4A91DC192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9589-80CA-49C6-9FF0-4DFEF5B6F638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4483-0A1D-4C0E-A61B-4A91DC192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061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9589-80CA-49C6-9FF0-4DFEF5B6F638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4483-0A1D-4C0E-A61B-4A91DC192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99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39589-80CA-49C6-9FF0-4DFEF5B6F638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B4483-0A1D-4C0E-A61B-4A91DC192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44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1"/>
            <a:ext cx="12024360" cy="6172200"/>
          </a:xfrm>
        </p:spPr>
        <p:txBody>
          <a:bodyPr/>
          <a:lstStyle/>
          <a:p>
            <a:pPr algn="ctr"/>
            <a:r>
              <a:rPr lang="en-US" b="1" dirty="0" smtClean="0"/>
              <a:t>Implementing Data Notebooks 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for Students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023" y="3954780"/>
            <a:ext cx="5422644" cy="258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21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838200"/>
            <a:ext cx="70104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07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81001"/>
            <a:ext cx="8229600" cy="1371600"/>
          </a:xfrm>
        </p:spPr>
        <p:txBody>
          <a:bodyPr/>
          <a:lstStyle/>
          <a:p>
            <a:r>
              <a:rPr lang="en-US" b="1" dirty="0" smtClean="0"/>
              <a:t>Let students drive it!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24000"/>
            <a:ext cx="8229600" cy="4267200"/>
          </a:xfrm>
        </p:spPr>
        <p:txBody>
          <a:bodyPr/>
          <a:lstStyle/>
          <a:p>
            <a:r>
              <a:rPr lang="en-US" sz="3200" dirty="0" smtClean="0"/>
              <a:t>Schedule </a:t>
            </a:r>
            <a:r>
              <a:rPr lang="en-US" sz="3200" dirty="0"/>
              <a:t>time </a:t>
            </a:r>
            <a:r>
              <a:rPr lang="en-US" sz="3200" dirty="0" smtClean="0"/>
              <a:t>for students to discuss their goals and reflect on their </a:t>
            </a:r>
            <a:r>
              <a:rPr lang="en-US" sz="3200" dirty="0"/>
              <a:t>progress.</a:t>
            </a:r>
          </a:p>
          <a:p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120" y="3260271"/>
            <a:ext cx="4005292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54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Action!</a:t>
            </a:r>
            <a:endParaRPr lang="en-US" dirty="0"/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1" y="1600200"/>
            <a:ext cx="7275239" cy="4572000"/>
          </a:xfrm>
        </p:spPr>
      </p:pic>
    </p:spTree>
    <p:extLst>
      <p:ext uri="{BB962C8B-B14F-4D97-AF65-F5344CB8AC3E}">
        <p14:creationId xmlns:p14="http://schemas.microsoft.com/office/powerpoint/2010/main" val="248520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905000"/>
            <a:ext cx="8686800" cy="3886200"/>
          </a:xfrm>
        </p:spPr>
        <p:txBody>
          <a:bodyPr/>
          <a:lstStyle/>
          <a:p>
            <a:r>
              <a:rPr lang="en-US" sz="2400" b="1" u="sng" dirty="0"/>
              <a:t>Leaders of Their Own Learning </a:t>
            </a:r>
            <a:r>
              <a:rPr lang="en-US" sz="2400" dirty="0"/>
              <a:t>by Ron Berger</a:t>
            </a:r>
          </a:p>
          <a:p>
            <a:r>
              <a:rPr lang="en-US" sz="2400" b="1" u="sng" dirty="0"/>
              <a:t>Know What Counts – Self Assessment and Goal Setting </a:t>
            </a:r>
            <a:r>
              <a:rPr lang="en-US" sz="2400" dirty="0"/>
              <a:t>by K. Gregory, C. Cameron, and A. Davies</a:t>
            </a:r>
          </a:p>
          <a:p>
            <a:r>
              <a:rPr lang="en-US" sz="2400" b="1" u="sng" dirty="0"/>
              <a:t>Student Achievement Goal Setting – Using Data to Improve Teaching and Learning </a:t>
            </a:r>
            <a:r>
              <a:rPr lang="en-US" sz="2400" dirty="0"/>
              <a:t>by J. </a:t>
            </a:r>
            <a:r>
              <a:rPr lang="en-US" sz="2400" dirty="0" err="1"/>
              <a:t>Stronge</a:t>
            </a:r>
            <a:r>
              <a:rPr lang="en-US" sz="2400" dirty="0"/>
              <a:t> and L. Grant</a:t>
            </a:r>
          </a:p>
          <a:p>
            <a:r>
              <a:rPr lang="en-US" sz="2400" b="1" u="sng" dirty="0"/>
              <a:t>Seven Strategies for Assessment of Learning </a:t>
            </a:r>
            <a:r>
              <a:rPr lang="en-US" sz="2400" dirty="0"/>
              <a:t>by Jan </a:t>
            </a:r>
            <a:r>
              <a:rPr lang="en-US" sz="2400" dirty="0" err="1"/>
              <a:t>Chappuis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389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14500" y="601663"/>
            <a:ext cx="8709660" cy="5113337"/>
          </a:xfrm>
        </p:spPr>
        <p:txBody>
          <a:bodyPr/>
          <a:lstStyle/>
          <a:p>
            <a:pPr algn="l"/>
            <a:r>
              <a:rPr lang="en-US" b="1" dirty="0" smtClean="0"/>
              <a:t>Currently…</a:t>
            </a:r>
            <a:br>
              <a:rPr lang="en-US" b="1" dirty="0" smtClean="0"/>
            </a:br>
            <a:r>
              <a:rPr lang="en-US" b="1" dirty="0" smtClean="0"/>
              <a:t>to whom does the data you collect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 belong?</a:t>
            </a:r>
            <a:br>
              <a:rPr lang="en-US" b="1" dirty="0" smtClean="0"/>
            </a:br>
            <a:r>
              <a:rPr lang="en-US" b="1" dirty="0"/>
              <a:t> </a:t>
            </a:r>
            <a:r>
              <a:rPr lang="en-US" b="1" dirty="0" smtClean="0"/>
              <a:t>             </a:t>
            </a:r>
            <a:r>
              <a:rPr lang="en-US" b="1" dirty="0"/>
              <a:t>b</a:t>
            </a:r>
            <a:r>
              <a:rPr lang="en-US" b="1" dirty="0" smtClean="0"/>
              <a:t>enefit?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940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Benefits of Using Data Notebooks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2362200"/>
            <a:ext cx="7848600" cy="3429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Identifies clear learning targets</a:t>
            </a:r>
          </a:p>
          <a:p>
            <a:r>
              <a:rPr lang="en-US" sz="3600" dirty="0" smtClean="0"/>
              <a:t>Encourages goal setting</a:t>
            </a:r>
          </a:p>
          <a:p>
            <a:r>
              <a:rPr lang="en-US" sz="3600" dirty="0" smtClean="0"/>
              <a:t>Helps create plans of action</a:t>
            </a:r>
          </a:p>
          <a:p>
            <a:r>
              <a:rPr lang="en-US" sz="3600" dirty="0" smtClean="0"/>
              <a:t>Provides an tool for monitoring ongoing progress</a:t>
            </a:r>
          </a:p>
          <a:p>
            <a:r>
              <a:rPr lang="en-US" sz="3600" dirty="0" smtClean="0"/>
              <a:t>Promotes celebrations of learning</a:t>
            </a:r>
          </a:p>
        </p:txBody>
      </p:sp>
    </p:spTree>
    <p:extLst>
      <p:ext uri="{BB962C8B-B14F-4D97-AF65-F5344CB8AC3E}">
        <p14:creationId xmlns:p14="http://schemas.microsoft.com/office/powerpoint/2010/main" val="118086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Empower Students 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981200"/>
            <a:ext cx="8001000" cy="3810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Students become accountable for their own learning</a:t>
            </a:r>
          </a:p>
          <a:p>
            <a:r>
              <a:rPr lang="en-US" sz="3200" dirty="0" smtClean="0"/>
              <a:t>Progress is tracked – keeps them moving        forward</a:t>
            </a:r>
          </a:p>
          <a:p>
            <a:r>
              <a:rPr lang="en-US" sz="3200" dirty="0" smtClean="0"/>
              <a:t>Provides visuals</a:t>
            </a:r>
          </a:p>
          <a:p>
            <a:r>
              <a:rPr lang="en-US" sz="3200" dirty="0" smtClean="0"/>
              <a:t>Quick reference</a:t>
            </a:r>
          </a:p>
          <a:p>
            <a:r>
              <a:rPr lang="en-US" sz="3200" dirty="0" smtClean="0"/>
              <a:t>Great tool for parent conferences</a:t>
            </a:r>
            <a:endParaRPr lang="en-US" sz="3200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1" y="365125"/>
            <a:ext cx="3134387" cy="149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58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601663"/>
            <a:ext cx="8229600" cy="1531937"/>
          </a:xfrm>
        </p:spPr>
        <p:txBody>
          <a:bodyPr/>
          <a:lstStyle/>
          <a:p>
            <a:r>
              <a:rPr lang="en-US" b="1" dirty="0" smtClean="0"/>
              <a:t>Steps to Implement </a:t>
            </a:r>
            <a:br>
              <a:rPr lang="en-US" b="1" dirty="0" smtClean="0"/>
            </a:br>
            <a:r>
              <a:rPr lang="en-US" b="1" dirty="0" smtClean="0"/>
              <a:t>Student Data Notebooks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81200" y="2362200"/>
            <a:ext cx="8229600" cy="3810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Develop class expectations for learning and behavior.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Teach students self-reflection and self-assessment skills.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Identify data to track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Set a timeline for gradual implementation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75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 data should be included?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81200" y="2209800"/>
            <a:ext cx="8229600" cy="3581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Clearly defined targets that your school has in place.</a:t>
            </a:r>
          </a:p>
          <a:p>
            <a:endParaRPr lang="en-US" sz="3200" dirty="0"/>
          </a:p>
          <a:p>
            <a:r>
              <a:rPr lang="en-US" sz="3200" dirty="0" smtClean="0"/>
              <a:t>Prioritize…..collect data that will be most meaningful to students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8901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52600" y="601663"/>
            <a:ext cx="8686800" cy="1096962"/>
          </a:xfrm>
        </p:spPr>
        <p:txBody>
          <a:bodyPr/>
          <a:lstStyle/>
          <a:p>
            <a:r>
              <a:rPr lang="en-US" b="1" dirty="0" smtClean="0"/>
              <a:t>Examples of what might be included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57400" y="1600201"/>
            <a:ext cx="8305800" cy="4572001"/>
          </a:xfrm>
        </p:spPr>
        <p:txBody>
          <a:bodyPr/>
          <a:lstStyle/>
          <a:p>
            <a:r>
              <a:rPr lang="en-US" sz="3200" dirty="0" smtClean="0"/>
              <a:t>Personal goals</a:t>
            </a:r>
          </a:p>
          <a:p>
            <a:r>
              <a:rPr lang="en-US" sz="3200" dirty="0"/>
              <a:t>Priority learning targets – CFA </a:t>
            </a:r>
            <a:r>
              <a:rPr lang="en-US" sz="3200" dirty="0" smtClean="0"/>
              <a:t>scores</a:t>
            </a:r>
          </a:p>
          <a:p>
            <a:r>
              <a:rPr lang="en-US" sz="3200" dirty="0" smtClean="0"/>
              <a:t>Reading levels</a:t>
            </a:r>
          </a:p>
          <a:p>
            <a:r>
              <a:rPr lang="en-US" sz="3200" dirty="0" smtClean="0"/>
              <a:t>Fluency rates</a:t>
            </a:r>
          </a:p>
          <a:p>
            <a:r>
              <a:rPr lang="en-US" sz="3200" dirty="0" smtClean="0"/>
              <a:t>Sight words</a:t>
            </a:r>
          </a:p>
          <a:p>
            <a:r>
              <a:rPr lang="en-US" sz="3200" dirty="0" smtClean="0"/>
              <a:t>STAR reading/math scores</a:t>
            </a:r>
          </a:p>
          <a:p>
            <a:r>
              <a:rPr lang="en-US" sz="3200" dirty="0" smtClean="0"/>
              <a:t>AIMs Web scores</a:t>
            </a:r>
          </a:p>
          <a:p>
            <a:r>
              <a:rPr lang="en-US" sz="3200" dirty="0" smtClean="0"/>
              <a:t>Behavior chart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7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Determine a Timeline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600201"/>
            <a:ext cx="8229600" cy="4191001"/>
          </a:xfrm>
        </p:spPr>
        <p:txBody>
          <a:bodyPr/>
          <a:lstStyle/>
          <a:p>
            <a:r>
              <a:rPr lang="en-US" dirty="0" smtClean="0"/>
              <a:t>Consider gradual implementation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Example</a:t>
            </a:r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Quarter – Set personal goal, track reading levels, and list one of Fry’s sight words.</a:t>
            </a:r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Quarter -  Continue with 1</a:t>
            </a:r>
            <a:r>
              <a:rPr lang="en-US" baseline="30000" dirty="0" smtClean="0"/>
              <a:t>st</a:t>
            </a:r>
            <a:r>
              <a:rPr lang="en-US" dirty="0" smtClean="0"/>
              <a:t> quarter data &amp; add math CFA score tracking, and rubric scored writing samples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67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81200" y="533401"/>
            <a:ext cx="8229600" cy="914400"/>
          </a:xfrm>
        </p:spPr>
        <p:txBody>
          <a:bodyPr/>
          <a:lstStyle/>
          <a:p>
            <a:pPr algn="ctr"/>
            <a:r>
              <a:rPr lang="en-US" b="1" dirty="0" smtClean="0"/>
              <a:t>Management Strategies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905000" y="1965960"/>
            <a:ext cx="8458200" cy="390144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Keep students together when introducing a type of goal</a:t>
            </a:r>
          </a:p>
          <a:p>
            <a:r>
              <a:rPr lang="en-US" sz="3200" dirty="0"/>
              <a:t>Create grade appropriate user friendly </a:t>
            </a:r>
            <a:r>
              <a:rPr lang="en-US" sz="3200" dirty="0" smtClean="0"/>
              <a:t>documents.</a:t>
            </a:r>
          </a:p>
          <a:p>
            <a:r>
              <a:rPr lang="en-US" sz="3200" dirty="0" smtClean="0"/>
              <a:t>Develop a schedule for implementation.</a:t>
            </a:r>
          </a:p>
          <a:p>
            <a:r>
              <a:rPr lang="en-US" sz="3200" dirty="0" smtClean="0"/>
              <a:t>Organize with table of content, tabs</a:t>
            </a:r>
          </a:p>
          <a:p>
            <a:r>
              <a:rPr lang="en-US" sz="3200" dirty="0" smtClean="0"/>
              <a:t>Store notebooks with easy access.</a:t>
            </a:r>
          </a:p>
          <a:p>
            <a:r>
              <a:rPr lang="en-US" sz="3200" dirty="0" smtClean="0"/>
              <a:t>Use notebooks as part of the routine.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34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846</Words>
  <Application>Microsoft Office PowerPoint</Application>
  <PresentationFormat>Widescreen</PresentationFormat>
  <Paragraphs>101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Papyrus</vt:lpstr>
      <vt:lpstr>Wingdings</vt:lpstr>
      <vt:lpstr>Office Theme</vt:lpstr>
      <vt:lpstr>Implementing Data Notebooks   for Students   </vt:lpstr>
      <vt:lpstr>Currently… to whom does the data you collect   belong?               benefit?</vt:lpstr>
      <vt:lpstr>Benefits of Using Data Notebooks</vt:lpstr>
      <vt:lpstr>Empower Students !</vt:lpstr>
      <vt:lpstr>Steps to Implement  Student Data Notebooks</vt:lpstr>
      <vt:lpstr>What data should be included?</vt:lpstr>
      <vt:lpstr>Examples of what might be included</vt:lpstr>
      <vt:lpstr>Determine a Timeline</vt:lpstr>
      <vt:lpstr>Management Strategies</vt:lpstr>
      <vt:lpstr>PowerPoint Presentation</vt:lpstr>
      <vt:lpstr>Let students drive it!</vt:lpstr>
      <vt:lpstr>Take Action!</vt:lpstr>
      <vt:lpstr>Resources</vt:lpstr>
    </vt:vector>
  </TitlesOfParts>
  <Company>University of Central Missouri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 Data Notebooks   for Students</dc:title>
  <dc:creator>Beverly Kohzadi</dc:creator>
  <cp:lastModifiedBy>Beverly Kohzadi</cp:lastModifiedBy>
  <cp:revision>3</cp:revision>
  <dcterms:created xsi:type="dcterms:W3CDTF">2018-03-13T22:50:57Z</dcterms:created>
  <dcterms:modified xsi:type="dcterms:W3CDTF">2018-03-13T23:23:46Z</dcterms:modified>
</cp:coreProperties>
</file>