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Lst>
  <p:notesMasterIdLst>
    <p:notesMasterId r:id="rId79"/>
  </p:notesMasterIdLst>
  <p:handoutMasterIdLst>
    <p:handoutMasterId r:id="rId80"/>
  </p:handoutMasterIdLst>
  <p:sldIdLst>
    <p:sldId id="455" r:id="rId2"/>
    <p:sldId id="457" r:id="rId3"/>
    <p:sldId id="456" r:id="rId4"/>
    <p:sldId id="451" r:id="rId5"/>
    <p:sldId id="256" r:id="rId6"/>
    <p:sldId id="337" r:id="rId7"/>
    <p:sldId id="338" r:id="rId8"/>
    <p:sldId id="258" r:id="rId9"/>
    <p:sldId id="259" r:id="rId10"/>
    <p:sldId id="450" r:id="rId11"/>
    <p:sldId id="434" r:id="rId12"/>
    <p:sldId id="433" r:id="rId13"/>
    <p:sldId id="342" r:id="rId14"/>
    <p:sldId id="266" r:id="rId15"/>
    <p:sldId id="344" r:id="rId16"/>
    <p:sldId id="339" r:id="rId17"/>
    <p:sldId id="411" r:id="rId18"/>
    <p:sldId id="410" r:id="rId19"/>
    <p:sldId id="358" r:id="rId20"/>
    <p:sldId id="346" r:id="rId21"/>
    <p:sldId id="347" r:id="rId22"/>
    <p:sldId id="349" r:id="rId23"/>
    <p:sldId id="350" r:id="rId24"/>
    <p:sldId id="352" r:id="rId25"/>
    <p:sldId id="443" r:id="rId26"/>
    <p:sldId id="444" r:id="rId27"/>
    <p:sldId id="454" r:id="rId28"/>
    <p:sldId id="296" r:id="rId29"/>
    <p:sldId id="368" r:id="rId30"/>
    <p:sldId id="369" r:id="rId31"/>
    <p:sldId id="371" r:id="rId32"/>
    <p:sldId id="413" r:id="rId33"/>
    <p:sldId id="414" r:id="rId34"/>
    <p:sldId id="404" r:id="rId35"/>
    <p:sldId id="435" r:id="rId36"/>
    <p:sldId id="373" r:id="rId37"/>
    <p:sldId id="387" r:id="rId38"/>
    <p:sldId id="388" r:id="rId39"/>
    <p:sldId id="374" r:id="rId40"/>
    <p:sldId id="437" r:id="rId41"/>
    <p:sldId id="375" r:id="rId42"/>
    <p:sldId id="389" r:id="rId43"/>
    <p:sldId id="390" r:id="rId44"/>
    <p:sldId id="405" r:id="rId45"/>
    <p:sldId id="438" r:id="rId46"/>
    <p:sldId id="377" r:id="rId47"/>
    <p:sldId id="391" r:id="rId48"/>
    <p:sldId id="392" r:id="rId49"/>
    <p:sldId id="406" r:id="rId50"/>
    <p:sldId id="439" r:id="rId51"/>
    <p:sldId id="379" r:id="rId52"/>
    <p:sldId id="393" r:id="rId53"/>
    <p:sldId id="394" r:id="rId54"/>
    <p:sldId id="407" r:id="rId55"/>
    <p:sldId id="440" r:id="rId56"/>
    <p:sldId id="395" r:id="rId57"/>
    <p:sldId id="396" r:id="rId58"/>
    <p:sldId id="397" r:id="rId59"/>
    <p:sldId id="408" r:id="rId60"/>
    <p:sldId id="441" r:id="rId61"/>
    <p:sldId id="448" r:id="rId62"/>
    <p:sldId id="458" r:id="rId63"/>
    <p:sldId id="459" r:id="rId64"/>
    <p:sldId id="415" r:id="rId65"/>
    <p:sldId id="331" r:id="rId66"/>
    <p:sldId id="422" r:id="rId67"/>
    <p:sldId id="300" r:id="rId68"/>
    <p:sldId id="423" r:id="rId69"/>
    <p:sldId id="449" r:id="rId70"/>
    <p:sldId id="424" r:id="rId71"/>
    <p:sldId id="425" r:id="rId72"/>
    <p:sldId id="426" r:id="rId73"/>
    <p:sldId id="325" r:id="rId74"/>
    <p:sldId id="383" r:id="rId75"/>
    <p:sldId id="427" r:id="rId76"/>
    <p:sldId id="428" r:id="rId77"/>
    <p:sldId id="447"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59246" autoAdjust="0"/>
  </p:normalViewPr>
  <p:slideViewPr>
    <p:cSldViewPr>
      <p:cViewPr varScale="1">
        <p:scale>
          <a:sx n="66" d="100"/>
          <a:sy n="66" d="100"/>
        </p:scale>
        <p:origin x="2208" y="43"/>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4782"/>
    </p:cViewPr>
  </p:sorterViewPr>
  <p:notesViewPr>
    <p:cSldViewPr>
      <p:cViewPr varScale="1">
        <p:scale>
          <a:sx n="28" d="100"/>
          <a:sy n="28" d="100"/>
        </p:scale>
        <p:origin x="1262"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57513"/>
          </a:xfrm>
          <a:prstGeom prst="rect">
            <a:avLst/>
          </a:prstGeom>
        </p:spPr>
        <p:txBody>
          <a:bodyPr vert="horz" lIns="89730" tIns="44865" rIns="89730" bIns="44865" rtlCol="0"/>
          <a:lstStyle>
            <a:lvl1pPr algn="l">
              <a:defRPr sz="1200"/>
            </a:lvl1pPr>
          </a:lstStyle>
          <a:p>
            <a:endParaRPr lang="en-US" dirty="0"/>
          </a:p>
        </p:txBody>
      </p:sp>
      <p:sp>
        <p:nvSpPr>
          <p:cNvPr id="3" name="Date Placeholder 2"/>
          <p:cNvSpPr>
            <a:spLocks noGrp="1"/>
          </p:cNvSpPr>
          <p:nvPr>
            <p:ph type="dt" sz="quarter" idx="1"/>
          </p:nvPr>
        </p:nvSpPr>
        <p:spPr>
          <a:xfrm>
            <a:off x="3884028" y="0"/>
            <a:ext cx="2972421" cy="457513"/>
          </a:xfrm>
          <a:prstGeom prst="rect">
            <a:avLst/>
          </a:prstGeom>
        </p:spPr>
        <p:txBody>
          <a:bodyPr vert="horz" lIns="89730" tIns="44865" rIns="89730" bIns="44865" rtlCol="0"/>
          <a:lstStyle>
            <a:lvl1pPr algn="r">
              <a:defRPr sz="1200"/>
            </a:lvl1pPr>
          </a:lstStyle>
          <a:p>
            <a:fld id="{C6564539-4339-4E1B-9801-6B4867571BDD}" type="datetimeFigureOut">
              <a:rPr lang="en-US" smtClean="0"/>
              <a:t>8/23/2018</a:t>
            </a:fld>
            <a:endParaRPr lang="en-US" dirty="0"/>
          </a:p>
        </p:txBody>
      </p:sp>
      <p:sp>
        <p:nvSpPr>
          <p:cNvPr id="4" name="Footer Placeholder 3"/>
          <p:cNvSpPr>
            <a:spLocks noGrp="1"/>
          </p:cNvSpPr>
          <p:nvPr>
            <p:ph type="ftr" sz="quarter" idx="2"/>
          </p:nvPr>
        </p:nvSpPr>
        <p:spPr>
          <a:xfrm>
            <a:off x="2" y="8684926"/>
            <a:ext cx="2972421" cy="457513"/>
          </a:xfrm>
          <a:prstGeom prst="rect">
            <a:avLst/>
          </a:prstGeom>
        </p:spPr>
        <p:txBody>
          <a:bodyPr vert="horz" lIns="89730" tIns="44865" rIns="89730" bIns="448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8" y="8684926"/>
            <a:ext cx="2972421" cy="457513"/>
          </a:xfrm>
          <a:prstGeom prst="rect">
            <a:avLst/>
          </a:prstGeom>
        </p:spPr>
        <p:txBody>
          <a:bodyPr vert="horz" lIns="89730" tIns="44865" rIns="89730" bIns="44865" rtlCol="0" anchor="b"/>
          <a:lstStyle>
            <a:lvl1pPr algn="r">
              <a:defRPr sz="1200"/>
            </a:lvl1pPr>
          </a:lstStyle>
          <a:p>
            <a:fld id="{D9F044AD-2EE9-4D85-830A-1484908DAB05}" type="slidenum">
              <a:rPr lang="en-US" smtClean="0"/>
              <a:t>‹#›</a:t>
            </a:fld>
            <a:endParaRPr lang="en-US" dirty="0"/>
          </a:p>
        </p:txBody>
      </p:sp>
    </p:spTree>
    <p:extLst>
      <p:ext uri="{BB962C8B-B14F-4D97-AF65-F5344CB8AC3E}">
        <p14:creationId xmlns:p14="http://schemas.microsoft.com/office/powerpoint/2010/main" val="656152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834B4F2E-AC29-4793-A89E-0955B4A6A162}" type="datetimeFigureOut">
              <a:rPr lang="en-US" smtClean="0"/>
              <a:t>8/23/2018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D02F6600-7642-4346-9F15-AB2CB54EE260}" type="slidenum">
              <a:rPr lang="en-US" smtClean="0"/>
              <a:t>‹#›</a:t>
            </a:fld>
            <a:endParaRPr lang="en-US" dirty="0"/>
          </a:p>
        </p:txBody>
      </p:sp>
    </p:spTree>
    <p:extLst>
      <p:ext uri="{BB962C8B-B14F-4D97-AF65-F5344CB8AC3E}">
        <p14:creationId xmlns:p14="http://schemas.microsoft.com/office/powerpoint/2010/main" val="418755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ese.mo.gov/sites/default/files/StatePlanPartB2014.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a:t>
            </a:r>
            <a:r>
              <a:rPr lang="en-US" b="1" baseline="0" dirty="0" smtClean="0"/>
              <a:t> </a:t>
            </a:r>
            <a:r>
              <a:rPr lang="en-US" b="0" baseline="0" dirty="0" smtClean="0"/>
              <a:t>This training is not beneficial unless BOTH Co-Teaching partners attend together and have collaborative conversations in setting up their classroom, foundational relationship and the beginning lesson plans for implementation. This workshop is to be used as an introduction to Co-Teaching. There are many more lessons on differentiation and inclusion of Specially Designed Instruction (SDI) to deepen the Co-Teaching experience.</a:t>
            </a:r>
          </a:p>
          <a:p>
            <a:r>
              <a:rPr lang="en-US" b="0" baseline="0" dirty="0" smtClean="0"/>
              <a:t>This is outlined as a one day session. There are suggested times for processing and collaboration but presenters are asked to use their knowledge of participants and the participants engagement to direct times needed for planning and discussion. There are also steps listed later in the presentation on how to deepen this training with resources and materials for a two day workshop.</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1</a:t>
            </a:fld>
            <a:endParaRPr lang="en-US" dirty="0"/>
          </a:p>
        </p:txBody>
      </p:sp>
    </p:spTree>
    <p:extLst>
      <p:ext uri="{BB962C8B-B14F-4D97-AF65-F5344CB8AC3E}">
        <p14:creationId xmlns:p14="http://schemas.microsoft.com/office/powerpoint/2010/main" val="136442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b="1" baseline="0" dirty="0" smtClean="0"/>
              <a:t> Know: </a:t>
            </a:r>
            <a:r>
              <a:rPr lang="en-US" b="0" baseline="0" dirty="0" smtClean="0"/>
              <a:t>This is a set of a few questions that today’s training will answer.</a:t>
            </a:r>
          </a:p>
          <a:p>
            <a:r>
              <a:rPr lang="en-US" b="1" baseline="0" dirty="0" smtClean="0"/>
              <a:t>To Do: </a:t>
            </a:r>
            <a:r>
              <a:rPr lang="en-US" b="0" baseline="0" dirty="0" smtClean="0"/>
              <a:t>Provide time for participants to review the essential questions for the training.</a:t>
            </a:r>
          </a:p>
          <a:p>
            <a:r>
              <a:rPr lang="en-US" b="1" baseline="0" dirty="0" smtClean="0"/>
              <a:t>To Say: </a:t>
            </a:r>
            <a:r>
              <a:rPr lang="en-US" b="0" baseline="0" dirty="0" smtClean="0"/>
              <a:t>Over the course of today’s training we will provide answers and direction in understanding these essential questions. Take a moment to see if any of these questions are ones you have about Co-Teaching.</a:t>
            </a:r>
          </a:p>
          <a:p>
            <a:r>
              <a:rPr lang="en-US" b="0" baseline="0" dirty="0" smtClean="0"/>
              <a:t> Also, take just a moment to jot down any other questions you might have about Co-Teaching. As we journey through the day consider if your question is answered or needs to be brought to my attention. I will answer as best I can or use my resources to find you the support you need for effective Co-Teaching.</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10</a:t>
            </a:fld>
            <a:endParaRPr lang="en-US" dirty="0"/>
          </a:p>
        </p:txBody>
      </p:sp>
    </p:spTree>
    <p:extLst>
      <p:ext uri="{BB962C8B-B14F-4D97-AF65-F5344CB8AC3E}">
        <p14:creationId xmlns:p14="http://schemas.microsoft.com/office/powerpoint/2010/main" val="773678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To Know: </a:t>
            </a:r>
            <a:r>
              <a:rPr lang="en-US" b="0" dirty="0" smtClean="0"/>
              <a:t>Co-Teaching opportunities can reach the unique needs of all students not just those who have</a:t>
            </a:r>
            <a:r>
              <a:rPr lang="en-US" b="0" baseline="0" dirty="0" smtClean="0"/>
              <a:t> a disability. Qualified professionals </a:t>
            </a:r>
            <a:r>
              <a:rPr lang="en-US" sz="1200" dirty="0" smtClean="0"/>
              <a:t>work collaboratively to address the unique needs of the learners.  This slide is a synthesis of</a:t>
            </a:r>
            <a:r>
              <a:rPr lang="en-US" sz="1200" baseline="0" dirty="0" smtClean="0"/>
              <a:t> foundational work on Co-Teaching from </a:t>
            </a:r>
            <a:r>
              <a:rPr lang="en-US" sz="1200" baseline="0" dirty="0" err="1" smtClean="0"/>
              <a:t>Marawsi</a:t>
            </a:r>
            <a:r>
              <a:rPr lang="en-US" sz="1200" baseline="0" dirty="0" smtClean="0"/>
              <a:t>, etc…</a:t>
            </a:r>
            <a:endParaRPr lang="en-US" sz="1200" dirty="0" smtClean="0"/>
          </a:p>
          <a:p>
            <a:endParaRPr lang="en-US" b="0" dirty="0" smtClean="0"/>
          </a:p>
          <a:p>
            <a:r>
              <a:rPr lang="en-US" b="1" dirty="0" smtClean="0"/>
              <a:t>To</a:t>
            </a:r>
            <a:r>
              <a:rPr lang="en-US" b="1" baseline="0" dirty="0" smtClean="0"/>
              <a:t> Do: </a:t>
            </a:r>
            <a:r>
              <a:rPr lang="en-US" b="0" baseline="0" dirty="0" smtClean="0"/>
              <a:t>Reference the slide and pause for participants to share with a partner.</a:t>
            </a:r>
          </a:p>
          <a:p>
            <a:endParaRPr lang="en-US" b="1" baseline="0" dirty="0" smtClean="0"/>
          </a:p>
          <a:p>
            <a:r>
              <a:rPr lang="en-US" b="1" baseline="0" dirty="0" smtClean="0"/>
              <a:t>To Say: </a:t>
            </a:r>
            <a:r>
              <a:rPr lang="en-US" b="0" baseline="0" dirty="0" smtClean="0"/>
              <a:t>Please read the slide to yourself then turn and share with your table partners two purposes you see here for using Co-Teaching.</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91687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Understand</a:t>
            </a:r>
            <a:r>
              <a:rPr lang="en-US" b="1" dirty="0" smtClean="0"/>
              <a:t> </a:t>
            </a:r>
            <a:r>
              <a:rPr lang="en-US" b="0" dirty="0" smtClean="0"/>
              <a:t>the important components of true Co-Teaching as  a service delivery system. Missouri</a:t>
            </a:r>
            <a:r>
              <a:rPr lang="en-US" b="0" baseline="0" dirty="0" smtClean="0"/>
              <a:t> encourages Co-Teaching as a service delivery model.</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 Do: </a:t>
            </a:r>
            <a:r>
              <a:rPr lang="en-US" b="0" baseline="0" dirty="0" smtClean="0"/>
              <a:t>Direct attention to what Marilyn Friend states about Co-Teaching being a service delivery system. </a:t>
            </a:r>
            <a:endParaRPr lang="en-US" b="1" dirty="0" smtClean="0"/>
          </a:p>
          <a:p>
            <a:endParaRPr lang="en-US" b="0" dirty="0" smtClean="0"/>
          </a:p>
          <a:p>
            <a:r>
              <a:rPr lang="en-US" b="1" dirty="0" smtClean="0"/>
              <a:t>To Say:</a:t>
            </a:r>
            <a:r>
              <a:rPr lang="en-US" b="1" baseline="0" dirty="0" smtClean="0"/>
              <a:t> </a:t>
            </a:r>
            <a:r>
              <a:rPr lang="en-US" dirty="0" smtClean="0"/>
              <a:t>Twenty-first</a:t>
            </a:r>
            <a:r>
              <a:rPr lang="en-US" baseline="0" dirty="0" smtClean="0"/>
              <a:t> century classrooms are filled with many diverse students who were not a part of most 20</a:t>
            </a:r>
            <a:r>
              <a:rPr lang="en-US" baseline="30000" dirty="0" smtClean="0"/>
              <a:t>th</a:t>
            </a:r>
            <a:r>
              <a:rPr lang="en-US" baseline="0" dirty="0" smtClean="0"/>
              <a:t> century classrooms.  In the past, school systems created segregated classrooms to teach and support various populations of learners.  </a:t>
            </a:r>
          </a:p>
          <a:p>
            <a:r>
              <a:rPr lang="en-US" baseline="0" dirty="0" smtClean="0"/>
              <a:t>The Missouri Learning Standards (MLS) identify advances in instruction to ensure all students are college and career ready by the end of 12th grade.  The major shift in classroom practice tied to the MLS is that teaching is a shared responsibility.  Teachers across all grades and disciplines are expected to foster the learning of diverse students through </a:t>
            </a:r>
            <a:r>
              <a:rPr lang="en-US" u="sng" baseline="0" dirty="0" smtClean="0"/>
              <a:t>collaboration</a:t>
            </a:r>
            <a:r>
              <a:rPr lang="en-US" baseline="0" dirty="0" smtClean="0"/>
              <a:t>.</a:t>
            </a:r>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4255109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To Know:  </a:t>
            </a:r>
            <a:r>
              <a:rPr lang="en-US" b="0" dirty="0" smtClean="0"/>
              <a:t>Preview video for content.</a:t>
            </a:r>
            <a:r>
              <a:rPr lang="en-US" dirty="0" smtClean="0"/>
              <a:t> https://www.youtube.com/watch?v=gY9GeuCwWc4</a:t>
            </a:r>
          </a:p>
          <a:p>
            <a:endParaRPr lang="en-US" b="1" dirty="0" smtClean="0"/>
          </a:p>
          <a:p>
            <a:r>
              <a:rPr lang="en-US" b="1" dirty="0" smtClean="0"/>
              <a:t>To</a:t>
            </a:r>
            <a:r>
              <a:rPr lang="en-US" b="1" baseline="0" dirty="0" smtClean="0"/>
              <a:t> Do</a:t>
            </a:r>
            <a:r>
              <a:rPr lang="en-US" b="0" baseline="0" dirty="0" smtClean="0"/>
              <a:t>: Show video (using the address above or the picture on this slide is hyperlinked)</a:t>
            </a:r>
            <a:endParaRPr lang="en-US" b="0" dirty="0" smtClean="0"/>
          </a:p>
          <a:p>
            <a:endParaRPr lang="en-US" b="1" dirty="0" smtClean="0"/>
          </a:p>
          <a:p>
            <a:r>
              <a:rPr lang="en-US" b="1" dirty="0" smtClean="0"/>
              <a:t>To Say:  </a:t>
            </a:r>
            <a:r>
              <a:rPr lang="en-US" dirty="0" smtClean="0"/>
              <a:t>Let’s take a look at this classroom today. Pay close attention to teacher behavior to identify actions that are not consistent with effective Co-Teaching.  </a:t>
            </a:r>
          </a:p>
        </p:txBody>
      </p:sp>
      <p:sp>
        <p:nvSpPr>
          <p:cNvPr id="4" name="Slide Number Placeholder 3"/>
          <p:cNvSpPr>
            <a:spLocks noGrp="1"/>
          </p:cNvSpPr>
          <p:nvPr>
            <p:ph type="sldNum" sz="quarter" idx="10"/>
          </p:nvPr>
        </p:nvSpPr>
        <p:spPr/>
        <p:txBody>
          <a:bodyPr/>
          <a:lstStyle/>
          <a:p>
            <a:fld id="{D02F6600-7642-4346-9F15-AB2CB54EE260}" type="slidenum">
              <a:rPr lang="en-US" smtClean="0"/>
              <a:t>13</a:t>
            </a:fld>
            <a:endParaRPr lang="en-US" dirty="0"/>
          </a:p>
        </p:txBody>
      </p:sp>
    </p:spTree>
    <p:extLst>
      <p:ext uri="{BB962C8B-B14F-4D97-AF65-F5344CB8AC3E}">
        <p14:creationId xmlns:p14="http://schemas.microsoft.com/office/powerpoint/2010/main" val="1454643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Familiarize</a:t>
            </a:r>
            <a:r>
              <a:rPr lang="en-US" b="0" baseline="0" dirty="0" smtClean="0"/>
              <a:t> yourself with what Co-Teaching is not.  Be prepared to give examples. This is a good time to discuss the differences between Class-Within-a-Class (CWC) and Co-Teaching models. </a:t>
            </a:r>
            <a:endParaRPr lang="en-US" b="0" dirty="0" smtClean="0"/>
          </a:p>
          <a:p>
            <a:r>
              <a:rPr lang="en-US" b="0" dirty="0" smtClean="0"/>
              <a:t>Dos and Don’ts of Co-Teaching</a:t>
            </a:r>
          </a:p>
          <a:p>
            <a:endParaRPr lang="en-US" b="1" dirty="0" smtClean="0"/>
          </a:p>
          <a:p>
            <a:r>
              <a:rPr lang="en-US" b="1" dirty="0" smtClean="0"/>
              <a:t>To Do: </a:t>
            </a:r>
            <a:r>
              <a:rPr lang="en-US" b="0" dirty="0" smtClean="0"/>
              <a:t>Explain each bullet in further detail.</a:t>
            </a:r>
          </a:p>
          <a:p>
            <a:endParaRPr lang="en-US" b="1" dirty="0" smtClean="0"/>
          </a:p>
          <a:p>
            <a:r>
              <a:rPr lang="en-US" b="1" dirty="0" smtClean="0"/>
              <a:t>To Say: </a:t>
            </a:r>
            <a:r>
              <a:rPr lang="en-US" b="0" dirty="0" smtClean="0"/>
              <a:t>While looking at the Co-Teaching characteristics handout,  let’s discuss why the items listed on this slide are not reflective of Co-Teaching.</a:t>
            </a:r>
          </a:p>
          <a:p>
            <a:pPr marL="224325" indent="-224325">
              <a:buAutoNum type="arabicPeriod"/>
            </a:pPr>
            <a:r>
              <a:rPr lang="en-US" b="0" dirty="0" smtClean="0"/>
              <a:t>Certified staff members</a:t>
            </a:r>
            <a:r>
              <a:rPr lang="en-US" b="0" baseline="0" dirty="0" smtClean="0"/>
              <a:t> have been specifically educated regarding instructional practices for content delivery and pedagogy. Why would we ask non-certified to fulfill the role of a teacher?</a:t>
            </a:r>
          </a:p>
          <a:p>
            <a:pPr marL="224325" indent="-224325">
              <a:buAutoNum type="arabicPeriod"/>
            </a:pPr>
            <a:r>
              <a:rPr lang="en-US" b="0" dirty="0" smtClean="0"/>
              <a:t>Lessons should look different</a:t>
            </a:r>
            <a:r>
              <a:rPr lang="en-US" b="0" baseline="0" dirty="0" smtClean="0"/>
              <a:t> in a Co-Teaching classroom where both teachers bring specialized tools to intensify instruction.</a:t>
            </a:r>
          </a:p>
          <a:p>
            <a:pPr marL="224325" indent="-224325">
              <a:buAutoNum type="arabicPeriod"/>
            </a:pPr>
            <a:r>
              <a:rPr lang="en-US" b="0" baseline="0" dirty="0" smtClean="0"/>
              <a:t>A Co-Teaching classroom is always heterogeneous and differentiation within lessons is required. </a:t>
            </a:r>
          </a:p>
          <a:p>
            <a:pPr marL="224325" indent="-224325">
              <a:buAutoNum type="arabicPeriod"/>
            </a:pPr>
            <a:r>
              <a:rPr lang="en-US" b="0" baseline="0" dirty="0" smtClean="0"/>
              <a:t>Both teachers work with all students in the classroom.  Emphasize “all”.</a:t>
            </a:r>
          </a:p>
          <a:p>
            <a:pPr marL="0" indent="0">
              <a:buNone/>
            </a:pPr>
            <a:r>
              <a:rPr lang="en-US" b="0" baseline="0" dirty="0" smtClean="0"/>
              <a:t>  During this training, we will take time to look at actual classrooms where effective Co-Teaching exists. The plan is for you to walk away today with that picture in mind and also have a few lessons sketched out for implementation.</a:t>
            </a:r>
            <a:endParaRPr lang="en-US" b="0" dirty="0"/>
          </a:p>
        </p:txBody>
      </p:sp>
      <p:sp>
        <p:nvSpPr>
          <p:cNvPr id="4" name="Slide Number Placeholder 3"/>
          <p:cNvSpPr>
            <a:spLocks noGrp="1"/>
          </p:cNvSpPr>
          <p:nvPr>
            <p:ph type="sldNum" sz="quarter" idx="10"/>
          </p:nvPr>
        </p:nvSpPr>
        <p:spPr/>
        <p:txBody>
          <a:bodyPr/>
          <a:lstStyle/>
          <a:p>
            <a:fld id="{D02F6600-7642-4346-9F15-AB2CB54EE260}" type="slidenum">
              <a:rPr lang="en-US" smtClean="0"/>
              <a:t>14</a:t>
            </a:fld>
            <a:endParaRPr lang="en-US" dirty="0"/>
          </a:p>
        </p:txBody>
      </p:sp>
    </p:spTree>
    <p:extLst>
      <p:ext uri="{BB962C8B-B14F-4D97-AF65-F5344CB8AC3E}">
        <p14:creationId xmlns:p14="http://schemas.microsoft.com/office/powerpoint/2010/main" val="2466996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The purpose of this activity is to solidify participants’ understanding of the definition of Co-Teaching.</a:t>
            </a:r>
          </a:p>
          <a:p>
            <a:endParaRPr lang="en-US" b="1" dirty="0" smtClean="0"/>
          </a:p>
          <a:p>
            <a:r>
              <a:rPr lang="en-US" b="1" dirty="0" smtClean="0"/>
              <a:t>To Do: </a:t>
            </a:r>
            <a:r>
              <a:rPr lang="en-US" b="0" dirty="0" smtClean="0"/>
              <a:t>Use</a:t>
            </a:r>
            <a:r>
              <a:rPr lang="en-US" b="0" baseline="0" dirty="0" smtClean="0"/>
              <a:t> Handout # 1  </a:t>
            </a:r>
            <a:r>
              <a:rPr lang="en-US" b="0" dirty="0" smtClean="0"/>
              <a:t> Instruct participants to write</a:t>
            </a:r>
            <a:r>
              <a:rPr lang="en-US" b="0" baseline="0" dirty="0" smtClean="0"/>
              <a:t> their team vision of Co-Teaching for their classroom.  Give participants 3-4 minutes to complete this task.   </a:t>
            </a:r>
            <a:endParaRPr lang="en-US" b="0" dirty="0" smtClean="0"/>
          </a:p>
          <a:p>
            <a:endParaRPr lang="en-US" b="1" dirty="0" smtClean="0"/>
          </a:p>
          <a:p>
            <a:r>
              <a:rPr lang="en-US" b="1" dirty="0" smtClean="0"/>
              <a:t>To Say: </a:t>
            </a:r>
            <a:r>
              <a:rPr lang="en-US" b="0" dirty="0" smtClean="0"/>
              <a:t>Take a few minutes to write your personal vision as a team for Co-Teaching. What type of classroom would you want to build for your students?</a:t>
            </a:r>
            <a:r>
              <a:rPr lang="en-US" b="0" baseline="0" dirty="0" smtClean="0"/>
              <a:t> </a:t>
            </a:r>
            <a:r>
              <a:rPr lang="en-US" b="0" dirty="0" smtClean="0"/>
              <a:t> What</a:t>
            </a:r>
            <a:r>
              <a:rPr lang="en-US" b="0" baseline="0" dirty="0" smtClean="0"/>
              <a:t> will you want students and parents saying about the climate and culture of your learning space? What do you want your instructional time to be like for your students or what do you want for your students if you could create that classroom?</a:t>
            </a:r>
          </a:p>
          <a:p>
            <a:r>
              <a:rPr lang="en-US" b="0" dirty="0" smtClean="0"/>
              <a:t>Be prepared to share your vision with others</a:t>
            </a:r>
            <a:r>
              <a:rPr lang="en-US" b="0" baseline="0" dirty="0" smtClean="0"/>
              <a:t> in the room</a:t>
            </a:r>
            <a:r>
              <a:rPr lang="en-US" b="0" dirty="0" smtClean="0"/>
              <a:t>. </a:t>
            </a:r>
            <a:endParaRPr lang="en-US" b="0" dirty="0"/>
          </a:p>
        </p:txBody>
      </p:sp>
      <p:sp>
        <p:nvSpPr>
          <p:cNvPr id="4" name="Slide Number Placeholder 3"/>
          <p:cNvSpPr>
            <a:spLocks noGrp="1"/>
          </p:cNvSpPr>
          <p:nvPr>
            <p:ph type="sldNum" sz="quarter" idx="10"/>
          </p:nvPr>
        </p:nvSpPr>
        <p:spPr/>
        <p:txBody>
          <a:bodyPr/>
          <a:lstStyle/>
          <a:p>
            <a:fld id="{D02F6600-7642-4346-9F15-AB2CB54EE260}" type="slidenum">
              <a:rPr lang="en-US" smtClean="0"/>
              <a:t>15</a:t>
            </a:fld>
            <a:endParaRPr lang="en-US" dirty="0"/>
          </a:p>
        </p:txBody>
      </p:sp>
    </p:spTree>
    <p:extLst>
      <p:ext uri="{BB962C8B-B14F-4D97-AF65-F5344CB8AC3E}">
        <p14:creationId xmlns:p14="http://schemas.microsoft.com/office/powerpoint/2010/main" val="1949849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Having</a:t>
            </a:r>
            <a:r>
              <a:rPr lang="en-US" b="0" baseline="0" dirty="0" smtClean="0"/>
              <a:t> two teachers in the classroom with specific expertise should increase the instructional intensity and ability to meet the unique needs of all learners. If the lessons presented could still continue without having two teachers in the room then the instruction is not ‘special’.</a:t>
            </a:r>
          </a:p>
          <a:p>
            <a:endParaRPr lang="en-US" b="1" baseline="0" dirty="0" smtClean="0"/>
          </a:p>
          <a:p>
            <a:r>
              <a:rPr lang="en-US" b="1" baseline="0" dirty="0" smtClean="0"/>
              <a:t>To Do: </a:t>
            </a:r>
            <a:r>
              <a:rPr lang="en-US" b="0" baseline="0" dirty="0" smtClean="0"/>
              <a:t>Emphasize the POWER two can have in the classroom</a:t>
            </a:r>
            <a:endParaRPr lang="en-US" b="0" dirty="0" smtClean="0"/>
          </a:p>
          <a:p>
            <a:endParaRPr lang="en-US" b="1" dirty="0" smtClean="0"/>
          </a:p>
          <a:p>
            <a:r>
              <a:rPr lang="en-US" b="1" dirty="0" smtClean="0"/>
              <a:t>To Say:  </a:t>
            </a:r>
            <a:r>
              <a:rPr lang="en-US" baseline="0" dirty="0" smtClean="0"/>
              <a:t>Co-Teaching promotes inclusive practices. We cannot expect students to master curriculum in which they have not been instructed. The importance of having two teachers in the classroom is to use the expertise of both teachers at the same time everyday. Without both teachers in the classroom the instruction is less effective and cannot occur as planned. When two educators are using their expertise the instructional intensity is increased! </a:t>
            </a:r>
          </a:p>
          <a:p>
            <a:r>
              <a:rPr lang="en-US" b="0" baseline="0" dirty="0" smtClean="0"/>
              <a:t>.</a:t>
            </a:r>
          </a:p>
        </p:txBody>
      </p:sp>
      <p:sp>
        <p:nvSpPr>
          <p:cNvPr id="4" name="Slide Number Placeholder 3"/>
          <p:cNvSpPr>
            <a:spLocks noGrp="1"/>
          </p:cNvSpPr>
          <p:nvPr>
            <p:ph type="sldNum" sz="quarter" idx="10"/>
          </p:nvPr>
        </p:nvSpPr>
        <p:spPr/>
        <p:txBody>
          <a:bodyPr/>
          <a:lstStyle/>
          <a:p>
            <a:fld id="{D02F6600-7642-4346-9F15-AB2CB54EE260}" type="slidenum">
              <a:rPr lang="en-US" smtClean="0"/>
              <a:t>16</a:t>
            </a:fld>
            <a:endParaRPr lang="en-US" dirty="0"/>
          </a:p>
        </p:txBody>
      </p:sp>
    </p:spTree>
    <p:extLst>
      <p:ext uri="{BB962C8B-B14F-4D97-AF65-F5344CB8AC3E}">
        <p14:creationId xmlns:p14="http://schemas.microsoft.com/office/powerpoint/2010/main" val="1479948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That</a:t>
            </a:r>
            <a:r>
              <a:rPr lang="en-US" b="0" baseline="0" dirty="0" smtClean="0"/>
              <a:t> general and special education teachers have different areas of expertise and practice their professions from different points of view.</a:t>
            </a:r>
            <a:endParaRPr lang="en-US" b="1" dirty="0" smtClean="0"/>
          </a:p>
          <a:p>
            <a:endParaRPr lang="en-US" b="1" baseline="0" dirty="0" smtClean="0"/>
          </a:p>
          <a:p>
            <a:r>
              <a:rPr lang="en-US" b="1" baseline="0" dirty="0" smtClean="0"/>
              <a:t>To Do: </a:t>
            </a:r>
            <a:r>
              <a:rPr lang="en-US" b="0" baseline="0" dirty="0" smtClean="0"/>
              <a:t>Ask one general educator and one special educator what is the first thing you do (after you have prepared your classroom) to prepare to teach your students the first week of school?</a:t>
            </a:r>
          </a:p>
          <a:p>
            <a:endParaRPr lang="en-US" sz="800" b="0" baseline="0" dirty="0" smtClean="0"/>
          </a:p>
          <a:p>
            <a:endParaRPr lang="en-US" dirty="0" smtClean="0"/>
          </a:p>
          <a:p>
            <a:r>
              <a:rPr lang="en-US" b="1" dirty="0" smtClean="0"/>
              <a:t>To Say: </a:t>
            </a:r>
            <a:r>
              <a:rPr lang="en-US" b="0" dirty="0" smtClean="0"/>
              <a:t>Please</a:t>
            </a:r>
            <a:r>
              <a:rPr lang="en-US" b="0" baseline="0" dirty="0" smtClean="0"/>
              <a:t> read the slide and take a few minutes to discuss with your co-teacher(s).</a:t>
            </a:r>
          </a:p>
          <a:p>
            <a:r>
              <a:rPr lang="en-US" b="0" dirty="0" smtClean="0"/>
              <a:t>Special education and general education content teachers are trained differently and practice</a:t>
            </a:r>
            <a:r>
              <a:rPr lang="en-US" b="0" baseline="0" dirty="0" smtClean="0"/>
              <a:t> their profession from very different points of view.  After you have put up the bulletin boards, prepared the room for students and are now ready to begin teaching answer this question:</a:t>
            </a:r>
          </a:p>
          <a:p>
            <a:r>
              <a:rPr lang="en-US" b="0" baseline="0" dirty="0" smtClean="0"/>
              <a:t>What is the first thing you do to prepare to teach your students?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After you allow about 3 minutes to process in collaborative conversations, point out the difference between preparing for a classroom of students and individual students.</a:t>
            </a:r>
          </a:p>
          <a:p>
            <a:endParaRPr lang="en-US" sz="800" b="0" baseline="0" dirty="0" smtClean="0"/>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17</a:t>
            </a:fld>
            <a:endParaRPr lang="en-US" dirty="0"/>
          </a:p>
        </p:txBody>
      </p:sp>
    </p:spTree>
    <p:extLst>
      <p:ext uri="{BB962C8B-B14F-4D97-AF65-F5344CB8AC3E}">
        <p14:creationId xmlns:p14="http://schemas.microsoft.com/office/powerpoint/2010/main" val="4154598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To Know:</a:t>
            </a:r>
            <a:r>
              <a:rPr lang="en-US" sz="1200" b="1" baseline="0" dirty="0" smtClean="0"/>
              <a:t> </a:t>
            </a:r>
            <a:r>
              <a:rPr lang="en-US" sz="1200" b="0" baseline="0" dirty="0" smtClean="0"/>
              <a:t>Each educator has a role and responsibility in Co-Teaching. Both have special trainings or backgrounds which provides Co-Teaching with ‘more’ than one teacher can provide alone.</a:t>
            </a:r>
          </a:p>
          <a:p>
            <a:endParaRPr lang="en-US" sz="1200" b="1" baseline="0" dirty="0" smtClean="0"/>
          </a:p>
          <a:p>
            <a:r>
              <a:rPr lang="en-US" sz="1200" b="1" baseline="0" dirty="0" smtClean="0"/>
              <a:t>To Do: </a:t>
            </a:r>
            <a:r>
              <a:rPr lang="en-US" sz="1200" b="0" baseline="0" dirty="0" smtClean="0"/>
              <a:t>Handout #2 Co-Teaching Expertise after giving directions provide about 2-3 minutes to process. Move through the participants to sum up and close discussion as teams acknowledge the difference between themselves.</a:t>
            </a:r>
          </a:p>
          <a:p>
            <a:endParaRPr lang="en-US" sz="1200" b="1" baseline="0" dirty="0" smtClean="0"/>
          </a:p>
          <a:p>
            <a:r>
              <a:rPr lang="en-US" sz="1200" b="1" baseline="0" dirty="0" smtClean="0"/>
              <a:t>To Say:</a:t>
            </a:r>
            <a:r>
              <a:rPr lang="en-US" sz="1200" b="0" baseline="0" dirty="0" smtClean="0"/>
              <a:t> This is not an all inclusive list nor is an exclusive list of the skills or knowledge the teachers who are involved in Co-Teaching have. Rather it is a list to help guide our understanding that the two teachers will think differently about classroom planning and implementation. Yet, over time, both teachers will gain personally and professionally from the knowledge or experience the other brings to the classroom. Both will and must learn the content to be instructed and both will also learn different ways to ‘make learning stick’.</a:t>
            </a:r>
          </a:p>
          <a:p>
            <a:endParaRPr lang="en-US" sz="1200" b="0" baseline="0" dirty="0" smtClean="0"/>
          </a:p>
          <a:p>
            <a:r>
              <a:rPr lang="en-US" sz="1200" b="0" baseline="0" dirty="0" smtClean="0"/>
              <a:t>Keeping in mind what you have learned so far, l</a:t>
            </a:r>
            <a:r>
              <a:rPr lang="en-US" sz="1200" b="0" dirty="0" smtClean="0"/>
              <a:t>et’s begin to</a:t>
            </a:r>
            <a:r>
              <a:rPr lang="en-US" sz="1200" b="0" baseline="0" dirty="0" smtClean="0"/>
              <a:t> look at how our different expertise provides a different resource for our students. The teachers who work most successfully as Co-Teaching partners have effective interpersonal skills which prove them to be patient, flexible and look at things with a positive attitude. Both teachers will find these skills to benefit them greatly but as you read farther down the list the skills, knowledge or background experience change.</a:t>
            </a:r>
          </a:p>
          <a:p>
            <a:endParaRPr lang="en-US" sz="1200" b="0" baseline="0" dirty="0" smtClean="0"/>
          </a:p>
          <a:p>
            <a:r>
              <a:rPr lang="en-US" sz="1200" b="0" baseline="0" dirty="0" smtClean="0"/>
              <a:t>When reading the role of the general educator we find your skills and knowledge lies in the understanding the curriculum, pacing and what the student learning needs to look like for state assessment and content mastery. </a:t>
            </a:r>
          </a:p>
          <a:p>
            <a:endParaRPr lang="en-US" sz="1200" b="0" baseline="0" dirty="0" smtClean="0"/>
          </a:p>
          <a:p>
            <a:r>
              <a:rPr lang="en-US" sz="1200" b="0" baseline="0" dirty="0" smtClean="0"/>
              <a:t>The special educator will probably bring to the classroom different learning strategies and specially designed instruction needed for access to the learning and content. </a:t>
            </a:r>
            <a:endParaRPr lang="en-US" sz="1200" dirty="0"/>
          </a:p>
          <a:p>
            <a:endParaRPr lang="en-US" sz="1200" dirty="0" smtClean="0"/>
          </a:p>
          <a:p>
            <a:r>
              <a:rPr lang="en-US" sz="1200" dirty="0" smtClean="0"/>
              <a:t>Although</a:t>
            </a:r>
            <a:r>
              <a:rPr lang="en-US" sz="1200" baseline="0" dirty="0" smtClean="0"/>
              <a:t> these skills are common differences found in the two teachers. They might not represent you. Take a moment to review these lists.</a:t>
            </a:r>
          </a:p>
          <a:p>
            <a:endParaRPr lang="en-US" sz="1200" dirty="0"/>
          </a:p>
          <a:p>
            <a:pPr defTabSz="897301">
              <a:defRPr/>
            </a:pPr>
            <a:r>
              <a:rPr lang="en-US" sz="1200" dirty="0" smtClean="0"/>
              <a:t>(Activity directions) </a:t>
            </a:r>
            <a:r>
              <a:rPr lang="en-US" sz="1200" dirty="0"/>
              <a:t>- Give your perspective of </a:t>
            </a:r>
            <a:r>
              <a:rPr lang="en-US" sz="1200" i="0" u="none" dirty="0" smtClean="0"/>
              <a:t>what</a:t>
            </a:r>
            <a:r>
              <a:rPr lang="en-US" sz="1200" i="0" u="none" baseline="0" dirty="0" smtClean="0"/>
              <a:t> you might bring to the classroom as </a:t>
            </a:r>
            <a:r>
              <a:rPr lang="en-US" sz="1200" dirty="0" smtClean="0"/>
              <a:t>a </a:t>
            </a:r>
            <a:r>
              <a:rPr lang="en-US" sz="1200" dirty="0"/>
              <a:t>co-teacher.  </a:t>
            </a:r>
          </a:p>
          <a:p>
            <a:r>
              <a:rPr lang="en-US" sz="1200" dirty="0"/>
              <a:t>How will your expertise strengthen student learning?</a:t>
            </a:r>
          </a:p>
          <a:p>
            <a:endParaRPr lang="en-US" sz="1200" dirty="0"/>
          </a:p>
          <a:p>
            <a:r>
              <a:rPr lang="en-US" sz="1200" dirty="0" smtClean="0"/>
              <a:t>Summary:</a:t>
            </a:r>
          </a:p>
          <a:p>
            <a:r>
              <a:rPr lang="en-US" sz="1200" dirty="0" smtClean="0"/>
              <a:t>Together Co-Teaching professionals ensure a creative,</a:t>
            </a:r>
            <a:r>
              <a:rPr lang="en-US" sz="1200" baseline="0" dirty="0" smtClean="0"/>
              <a:t> high-energy classroom where the needs of all students can be met.  Students benefit from the expertise of two teachers. Co-Teaching improves skills in students </a:t>
            </a:r>
            <a:r>
              <a:rPr lang="en-US" sz="1200" u="sng" baseline="0" dirty="0" smtClean="0"/>
              <a:t>and</a:t>
            </a:r>
            <a:r>
              <a:rPr lang="en-US" sz="1200" u="none" baseline="0" dirty="0" smtClean="0"/>
              <a:t> teachers.</a:t>
            </a:r>
            <a:endParaRPr lang="en-US" sz="120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18</a:t>
            </a:fld>
            <a:endParaRPr lang="en-US" dirty="0"/>
          </a:p>
        </p:txBody>
      </p:sp>
    </p:spTree>
    <p:extLst>
      <p:ext uri="{BB962C8B-B14F-4D97-AF65-F5344CB8AC3E}">
        <p14:creationId xmlns:p14="http://schemas.microsoft.com/office/powerpoint/2010/main" val="4024409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 transition slide.</a:t>
            </a:r>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19</a:t>
            </a:fld>
            <a:endParaRPr lang="en-US" dirty="0"/>
          </a:p>
        </p:txBody>
      </p:sp>
    </p:spTree>
    <p:extLst>
      <p:ext uri="{BB962C8B-B14F-4D97-AF65-F5344CB8AC3E}">
        <p14:creationId xmlns:p14="http://schemas.microsoft.com/office/powerpoint/2010/main" val="179848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098">
              <a:defRPr/>
            </a:pPr>
            <a:r>
              <a:rPr lang="en-US" b="1" dirty="0" smtClean="0">
                <a:solidFill>
                  <a:prstClr val="black"/>
                </a:solidFill>
              </a:rPr>
              <a:t>To </a:t>
            </a:r>
            <a:r>
              <a:rPr lang="en-US" b="1" u="sng" dirty="0" smtClean="0">
                <a:solidFill>
                  <a:prstClr val="black"/>
                </a:solidFill>
              </a:rPr>
              <a:t>Do</a:t>
            </a:r>
            <a:r>
              <a:rPr lang="en-US" b="1" dirty="0" smtClean="0">
                <a:solidFill>
                  <a:prstClr val="black"/>
                </a:solidFill>
              </a:rPr>
              <a:t>:  </a:t>
            </a:r>
          </a:p>
          <a:p>
            <a:pPr defTabSz="921098">
              <a:defRPr/>
            </a:pPr>
            <a:r>
              <a:rPr lang="en-US" sz="2000" dirty="0" smtClean="0">
                <a:solidFill>
                  <a:schemeClr val="accent3"/>
                </a:solidFill>
              </a:rPr>
              <a:t>Review the presentation and slides and presenter’s notes and materials to prepare for the day of the presentation</a:t>
            </a:r>
            <a:r>
              <a:rPr lang="en-US" sz="2000" b="1" dirty="0" smtClean="0">
                <a:solidFill>
                  <a:schemeClr val="accent3"/>
                </a:solidFill>
              </a:rPr>
              <a:t>. </a:t>
            </a:r>
          </a:p>
          <a:p>
            <a:pPr defTabSz="921098">
              <a:defRPr/>
            </a:pPr>
            <a:endParaRPr lang="en-US" dirty="0" smtClean="0">
              <a:solidFill>
                <a:prstClr val="black"/>
              </a:solidFill>
            </a:endParaRPr>
          </a:p>
          <a:p>
            <a:pPr defTabSz="921098">
              <a:defRPr/>
            </a:pPr>
            <a:r>
              <a:rPr lang="en-US" dirty="0" smtClean="0">
                <a:solidFill>
                  <a:prstClr val="black"/>
                </a:solidFill>
              </a:rPr>
              <a:t>Two to three weeks prior to the workshop, send an email to the participants containing this information</a:t>
            </a:r>
            <a:r>
              <a:rPr lang="en-US" baseline="0" dirty="0" smtClean="0">
                <a:solidFill>
                  <a:prstClr val="black"/>
                </a:solidFill>
              </a:rPr>
              <a:t>  </a:t>
            </a:r>
            <a:endParaRPr lang="en-US" dirty="0" smtClean="0">
              <a:solidFill>
                <a:prstClr val="black"/>
              </a:solidFill>
            </a:endParaRPr>
          </a:p>
          <a:p>
            <a:pPr marL="169202" indent="-169202" defTabSz="921098">
              <a:buFont typeface="Arial" panose="020B0604020202020204" pitchFamily="34" charset="0"/>
              <a:buChar char="•"/>
              <a:defRPr/>
            </a:pPr>
            <a:r>
              <a:rPr lang="en-US" dirty="0" smtClean="0">
                <a:solidFill>
                  <a:prstClr val="black"/>
                </a:solidFill>
              </a:rPr>
              <a:t>Welcome from the presenter</a:t>
            </a:r>
          </a:p>
          <a:p>
            <a:pPr marL="169202" indent="-169202" defTabSz="921098">
              <a:buFont typeface="Arial" panose="020B0604020202020204" pitchFamily="34" charset="0"/>
              <a:buChar char="•"/>
              <a:defRPr/>
            </a:pPr>
            <a:r>
              <a:rPr lang="en-US" dirty="0" smtClean="0">
                <a:solidFill>
                  <a:prstClr val="black"/>
                </a:solidFill>
              </a:rPr>
              <a:t>Title of the workshop</a:t>
            </a:r>
          </a:p>
          <a:p>
            <a:pPr marL="169202" indent="-169202" defTabSz="921098">
              <a:buFont typeface="Arial" panose="020B0604020202020204" pitchFamily="34" charset="0"/>
              <a:buChar char="•"/>
              <a:defRPr/>
            </a:pPr>
            <a:r>
              <a:rPr lang="en-US" dirty="0" smtClean="0">
                <a:solidFill>
                  <a:prstClr val="black"/>
                </a:solidFill>
              </a:rPr>
              <a:t>Learning objectives from slide</a:t>
            </a:r>
          </a:p>
          <a:p>
            <a:pPr marL="169202" indent="-169202" defTabSz="921098">
              <a:buFont typeface="Arial" panose="020B0604020202020204" pitchFamily="34" charset="0"/>
              <a:buChar char="•"/>
              <a:defRPr/>
            </a:pPr>
            <a:r>
              <a:rPr lang="en-US" dirty="0" smtClean="0">
                <a:solidFill>
                  <a:prstClr val="black"/>
                </a:solidFill>
              </a:rPr>
              <a:t>Ask that all participants attend this training with their</a:t>
            </a:r>
            <a:r>
              <a:rPr lang="en-US" baseline="0" dirty="0" smtClean="0">
                <a:solidFill>
                  <a:prstClr val="black"/>
                </a:solidFill>
              </a:rPr>
              <a:t> Co-Teaching partners</a:t>
            </a:r>
            <a:endParaRPr lang="en-US" dirty="0" smtClean="0">
              <a:solidFill>
                <a:prstClr val="black"/>
              </a:solidFill>
            </a:endParaRPr>
          </a:p>
          <a:p>
            <a:pPr marL="169202" indent="-169202" defTabSz="921098">
              <a:buFont typeface="Arial" panose="020B0604020202020204" pitchFamily="34" charset="0"/>
              <a:buChar char="•"/>
              <a:defRPr/>
            </a:pPr>
            <a:r>
              <a:rPr lang="en-US" dirty="0" smtClean="0">
                <a:solidFill>
                  <a:prstClr val="black"/>
                </a:solidFill>
              </a:rPr>
              <a:t>Pre-workshop activities found on this slide – Select</a:t>
            </a:r>
            <a:r>
              <a:rPr lang="en-US" baseline="0" dirty="0" smtClean="0">
                <a:solidFill>
                  <a:prstClr val="black"/>
                </a:solidFill>
              </a:rPr>
              <a:t> which pre-read best fits the audience</a:t>
            </a:r>
            <a:endParaRPr lang="en-US" dirty="0" smtClean="0">
              <a:solidFill>
                <a:prstClr val="black"/>
              </a:solidFill>
            </a:endParaRPr>
          </a:p>
          <a:p>
            <a:pPr marL="169202" indent="-169202" defTabSz="921098">
              <a:buFont typeface="Arial" panose="020B0604020202020204" pitchFamily="34" charset="0"/>
              <a:buChar char="•"/>
              <a:defRPr/>
            </a:pPr>
            <a:r>
              <a:rPr lang="en-US" b="1" dirty="0" smtClean="0">
                <a:solidFill>
                  <a:prstClr val="black"/>
                </a:solidFill>
              </a:rPr>
              <a:t>Hide this slide the day of presentation</a:t>
            </a:r>
          </a:p>
          <a:p>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2</a:t>
            </a:fld>
            <a:endParaRPr lang="en-US" dirty="0"/>
          </a:p>
        </p:txBody>
      </p:sp>
    </p:spTree>
    <p:extLst>
      <p:ext uri="{BB962C8B-B14F-4D97-AF65-F5344CB8AC3E}">
        <p14:creationId xmlns:p14="http://schemas.microsoft.com/office/powerpoint/2010/main" val="1395608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b="1" baseline="0" dirty="0" smtClean="0"/>
              <a:t> Know:</a:t>
            </a:r>
            <a:r>
              <a:rPr lang="en-US" b="0" baseline="0" dirty="0" smtClean="0"/>
              <a:t> There have been research studies both qualitative and quantitative on benefits of Co-Teaching.</a:t>
            </a:r>
          </a:p>
          <a:p>
            <a:endParaRPr lang="en-US" b="1" baseline="0" dirty="0" smtClean="0"/>
          </a:p>
          <a:p>
            <a:r>
              <a:rPr lang="en-US" b="1" baseline="0" dirty="0" smtClean="0"/>
              <a:t>To Do: </a:t>
            </a:r>
            <a:r>
              <a:rPr lang="en-US" b="0" baseline="0" dirty="0" smtClean="0"/>
              <a:t> Allow time for participants to reflect upon some of the documented benefits of Co-Teaching.</a:t>
            </a:r>
          </a:p>
          <a:p>
            <a:endParaRPr lang="en-US" b="1" baseline="0" dirty="0" smtClean="0"/>
          </a:p>
          <a:p>
            <a:r>
              <a:rPr lang="en-US" b="1" baseline="0" dirty="0" smtClean="0"/>
              <a:t>To Say: </a:t>
            </a:r>
            <a:r>
              <a:rPr lang="en-US" b="0" baseline="0" dirty="0" smtClean="0"/>
              <a:t>What does research say about the benefits of co-teaching? Take a moment to review some the qualitative and quantitative research cited with benefits of Co-Teaching on this slide and the next. There is limited research available in published form but many unpublished documents have proven Co-Teaching as an effective practice.  </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20</a:t>
            </a:fld>
            <a:endParaRPr lang="en-US" dirty="0"/>
          </a:p>
        </p:txBody>
      </p:sp>
    </p:spTree>
    <p:extLst>
      <p:ext uri="{BB962C8B-B14F-4D97-AF65-F5344CB8AC3E}">
        <p14:creationId xmlns:p14="http://schemas.microsoft.com/office/powerpoint/2010/main" val="1670432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To Know:</a:t>
            </a:r>
            <a:r>
              <a:rPr lang="en-US" b="0" dirty="0" smtClean="0"/>
              <a:t> More</a:t>
            </a:r>
            <a:r>
              <a:rPr lang="en-US" b="0" baseline="0" dirty="0" smtClean="0"/>
              <a:t> e</a:t>
            </a:r>
            <a:r>
              <a:rPr lang="en-US" b="0" dirty="0" smtClean="0"/>
              <a:t>vidence</a:t>
            </a:r>
            <a:r>
              <a:rPr lang="en-US" b="0" baseline="0" dirty="0" smtClean="0"/>
              <a:t> is listed for participants who wish to validate the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 Do: </a:t>
            </a:r>
            <a:r>
              <a:rPr lang="en-US" b="0" baseline="0" dirty="0" smtClean="0"/>
              <a:t>Pause for participants to review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 Say: </a:t>
            </a:r>
            <a:r>
              <a:rPr lang="en-US" b="0" baseline="0" dirty="0" smtClean="0"/>
              <a:t>There are many educators and others across the state of Missouri who have found Co-Teaching to be effective across all grade levels and content areas.</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21</a:t>
            </a:fld>
            <a:endParaRPr lang="en-US" dirty="0"/>
          </a:p>
        </p:txBody>
      </p:sp>
    </p:spTree>
    <p:extLst>
      <p:ext uri="{BB962C8B-B14F-4D97-AF65-F5344CB8AC3E}">
        <p14:creationId xmlns:p14="http://schemas.microsoft.com/office/powerpoint/2010/main" val="331993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is a section header for transition into the next section.</a:t>
            </a:r>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22</a:t>
            </a:fld>
            <a:endParaRPr lang="en-US" dirty="0"/>
          </a:p>
        </p:txBody>
      </p:sp>
    </p:spTree>
    <p:extLst>
      <p:ext uri="{BB962C8B-B14F-4D97-AF65-F5344CB8AC3E}">
        <p14:creationId xmlns:p14="http://schemas.microsoft.com/office/powerpoint/2010/main" val="2969813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There</a:t>
            </a:r>
            <a:r>
              <a:rPr lang="en-US" b="0" baseline="0" dirty="0" smtClean="0"/>
              <a:t> are six components of successful Co-Teaching. These are found in Marilyn Friends “Co-Teach.” These approaches are also referenced by several others who author and train in Co-Teaching approaches such as </a:t>
            </a:r>
            <a:r>
              <a:rPr lang="en-US" b="0" baseline="0" dirty="0" err="1" smtClean="0"/>
              <a:t>Beninghof</a:t>
            </a:r>
            <a:r>
              <a:rPr lang="en-US" b="0" baseline="0" dirty="0" smtClean="0"/>
              <a:t>, Cook, </a:t>
            </a:r>
            <a:r>
              <a:rPr lang="en-US" b="0" baseline="0" dirty="0" err="1" smtClean="0"/>
              <a:t>Dieker</a:t>
            </a:r>
            <a:r>
              <a:rPr lang="en-US" b="0" baseline="0" dirty="0" smtClean="0"/>
              <a:t>, and </a:t>
            </a:r>
            <a:r>
              <a:rPr lang="en-US" b="0" baseline="0" dirty="0" err="1" smtClean="0"/>
              <a:t>Murawski</a:t>
            </a:r>
            <a:r>
              <a:rPr lang="en-US" b="0" baseline="0" dirty="0" smtClean="0"/>
              <a:t> just to name a few. If you have participants who are looking for deeper information on Co-Teaching success, they might want the reference to these trainer/authors.</a:t>
            </a:r>
            <a:endParaRPr lang="en-US" b="1" dirty="0" smtClean="0"/>
          </a:p>
          <a:p>
            <a:endParaRPr lang="en-US" b="1" dirty="0" smtClean="0"/>
          </a:p>
          <a:p>
            <a:r>
              <a:rPr lang="en-US" b="1" dirty="0" smtClean="0"/>
              <a:t>To Do: </a:t>
            </a:r>
            <a:r>
              <a:rPr lang="en-US" b="0" dirty="0" smtClean="0"/>
              <a:t>Discuss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To Say: </a:t>
            </a:r>
            <a:r>
              <a:rPr lang="en-US" sz="1200" dirty="0" smtClean="0">
                <a:latin typeface="Arial" pitchFamily="34" charset="0"/>
                <a:cs typeface="Arial" pitchFamily="34" charset="0"/>
              </a:rPr>
              <a:t>Successful Co-Teaching teams share several common beliefs that constitute a philosophy or a system of principles that guide their practice. We</a:t>
            </a:r>
            <a:r>
              <a:rPr lang="en-US" sz="1200" baseline="0" dirty="0" smtClean="0">
                <a:latin typeface="Arial" pitchFamily="34" charset="0"/>
                <a:cs typeface="Arial" pitchFamily="34" charset="0"/>
              </a:rPr>
              <a:t> plan to give you the foundation you need to create the successful Co-Teaching classroom.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When entering into Co-Teaching, think of it as a Business Partnership. You will collaborate together to develop the best instruction  you can for the students you teach. Each member of the Co-Teaching team is a professional whose role is outlined and overseen by supportive administrators. Administrators are there to help evaluate the effectiveness of the situation according to student and teacher needs. Supportive time needs to be spent on content, process or implementation development. Administrators are a defining piece that can enhance or inhibit the development of successful Co-Teaching.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We will spend some time in this next section looking at how to put these components into successful implementation.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The foundation of this process begins with each of you as individuals functioning as a team understanding your shared beliefs and philosophy about teaching. Our conversations will focus on what you bring to the table as professionals and what is unique in you as teachers. As you develop plans to deepen your instruction, we might determine there are supportive needs or further need for professional development. For now, let’s take this one step at a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Council For Exceptional Children National Conference 2016 St. Louis, Missouri</a:t>
            </a:r>
            <a:endParaRPr lang="en-US" sz="1200" dirty="0" smtClean="0">
              <a:latin typeface="Arial" pitchFamily="34" charset="0"/>
              <a:cs typeface="Arial" pitchFamily="34" charset="0"/>
            </a:endParaRPr>
          </a:p>
          <a:p>
            <a:endParaRPr lang="en-US" b="1" dirty="0" smtClean="0"/>
          </a:p>
        </p:txBody>
      </p:sp>
      <p:sp>
        <p:nvSpPr>
          <p:cNvPr id="4" name="Slide Number Placeholder 3"/>
          <p:cNvSpPr>
            <a:spLocks noGrp="1"/>
          </p:cNvSpPr>
          <p:nvPr>
            <p:ph type="sldNum" sz="quarter" idx="10"/>
          </p:nvPr>
        </p:nvSpPr>
        <p:spPr/>
        <p:txBody>
          <a:bodyPr/>
          <a:lstStyle/>
          <a:p>
            <a:fld id="{D02F6600-7642-4346-9F15-AB2CB54EE260}" type="slidenum">
              <a:rPr lang="en-US" smtClean="0"/>
              <a:t>23</a:t>
            </a:fld>
            <a:endParaRPr lang="en-US" dirty="0"/>
          </a:p>
        </p:txBody>
      </p:sp>
    </p:spTree>
    <p:extLst>
      <p:ext uri="{BB962C8B-B14F-4D97-AF65-F5344CB8AC3E}">
        <p14:creationId xmlns:p14="http://schemas.microsoft.com/office/powerpoint/2010/main" val="2016051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This</a:t>
            </a:r>
            <a:r>
              <a:rPr lang="en-US" b="0" baseline="0" dirty="0" smtClean="0"/>
              <a:t> conversation is critical to develop the relationships needed for successful Co-Teaching.</a:t>
            </a:r>
          </a:p>
          <a:p>
            <a:endParaRPr lang="en-US" b="1" baseline="0" dirty="0" smtClean="0"/>
          </a:p>
          <a:p>
            <a:r>
              <a:rPr lang="en-US" b="1" baseline="0" dirty="0" smtClean="0"/>
              <a:t>To Do</a:t>
            </a:r>
            <a:r>
              <a:rPr lang="en-US" b="0" baseline="0" dirty="0" smtClean="0"/>
              <a:t>: Handout # 3 </a:t>
            </a:r>
            <a:r>
              <a:rPr lang="en-US" sz="1200" b="0" kern="1200" dirty="0" smtClean="0">
                <a:solidFill>
                  <a:schemeClr val="tx1"/>
                </a:solidFill>
                <a:effectLst/>
                <a:latin typeface="+mn-lt"/>
                <a:ea typeface="+mn-ea"/>
                <a:cs typeface="+mn-cs"/>
              </a:rPr>
              <a:t>Sharing Hopes, Attitudes, Responsibilities, and Expectations (S.H.A.R.E.)</a:t>
            </a:r>
            <a:r>
              <a:rPr lang="en-US" b="0" baseline="0" dirty="0" smtClean="0"/>
              <a:t> Set a timer for approximately 20 minutes. Move through the crowd to keep co-teachers focused on the task or to transition on if they have achieved closure. There will not be time for all teachers to complete the activity but most will.</a:t>
            </a:r>
          </a:p>
          <a:p>
            <a:endParaRPr lang="en-US" b="1" baseline="0" dirty="0" smtClean="0"/>
          </a:p>
          <a:p>
            <a:r>
              <a:rPr lang="en-US" b="1" baseline="0" dirty="0" smtClean="0"/>
              <a:t>To Say: </a:t>
            </a:r>
            <a:r>
              <a:rPr lang="en-US" b="0" baseline="0" dirty="0" smtClean="0"/>
              <a:t>Step One: Take some time to share your professional beliefs and ideas with your co-teacher. Use the topics on the handout to guide your discussions. Take time to reflect on each statement and ensure your partner(s) is also aware of your greatest joys and pet peeves. This initial foundation can be the overall glue that keeps a good team moving forward or it can be the detriment in daily implementation. Some of these discussions seem minor at this moment but many teachers have reflected on these issues and report them as being the ‘make or break’ issues. If you have already been working with your co-teacher for awhile, use this opportunity to see if you can specify the reality of your partners ideas. Do you really know what the other would say? Check each other. The minute by minute decisions, beliefs about students and the ‘way you run’ your classroom is a very personal reality. Therefore, I am asking you to be honest, professional and intentional with the conversations. We will take about 20 minutes or so to begin the journey examining your thoughts and points of view on the S.H.A.R.E document.</a:t>
            </a:r>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24</a:t>
            </a:fld>
            <a:endParaRPr lang="en-US" dirty="0"/>
          </a:p>
        </p:txBody>
      </p:sp>
    </p:spTree>
    <p:extLst>
      <p:ext uri="{BB962C8B-B14F-4D97-AF65-F5344CB8AC3E}">
        <p14:creationId xmlns:p14="http://schemas.microsoft.com/office/powerpoint/2010/main" val="383779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b="1" baseline="0" dirty="0" smtClean="0"/>
              <a:t> Know: </a:t>
            </a:r>
            <a:r>
              <a:rPr lang="en-US" b="0" baseline="0" dirty="0" smtClean="0"/>
              <a:t>Implementation of Co-Teaching requires both teachers make plans in a collaborative way which includes the Specially Designed Instruction (SDI) written in the IEP.</a:t>
            </a:r>
          </a:p>
          <a:p>
            <a:endParaRPr lang="en-US" b="1" baseline="0" dirty="0" smtClean="0"/>
          </a:p>
          <a:p>
            <a:r>
              <a:rPr lang="en-US" b="1" baseline="0" dirty="0" smtClean="0"/>
              <a:t>To Do: </a:t>
            </a:r>
            <a:r>
              <a:rPr lang="en-US" b="0" baseline="0" dirty="0" smtClean="0"/>
              <a:t>Point out the relationship needed between teachers in important but just as important is the collaborative plan of how to include SDI for individual students.</a:t>
            </a:r>
          </a:p>
          <a:p>
            <a:endParaRPr lang="en-US" b="1" baseline="0" dirty="0" smtClean="0"/>
          </a:p>
          <a:p>
            <a:r>
              <a:rPr lang="en-US" b="1" baseline="0" dirty="0" smtClean="0"/>
              <a:t>To Say: </a:t>
            </a:r>
            <a:r>
              <a:rPr lang="en-US" b="0" baseline="0" dirty="0" smtClean="0"/>
              <a:t>The conversations you just completed provide the first cornerstone in the foundation for successful Co-Teaching. Another cornerstone is the collaborative implementation of Co-Teaching with clear plans of how to involve the Specially Designed Instruction  (SDI) into the general education instructional setting. Two teachers can provide greater possibilities of implementing some of the specialized instruction needed that are difficult to do when there is only one teacher in a classroom of many student needs.</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25</a:t>
            </a:fld>
            <a:endParaRPr lang="en-US" dirty="0"/>
          </a:p>
        </p:txBody>
      </p:sp>
    </p:spTree>
    <p:extLst>
      <p:ext uri="{BB962C8B-B14F-4D97-AF65-F5344CB8AC3E}">
        <p14:creationId xmlns:p14="http://schemas.microsoft.com/office/powerpoint/2010/main" val="1737557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Missouri Department of Elementary and Secondary Education (2013). Missouri State Plan for Special Education: Regulations implementing part b of the individuals with disabilities education act. Retrieved from </a:t>
            </a:r>
            <a:r>
              <a:rPr lang="en-US" sz="1200" u="sng" kern="1200" dirty="0" smtClean="0">
                <a:solidFill>
                  <a:schemeClr val="tx1"/>
                </a:solidFill>
                <a:effectLst/>
                <a:latin typeface="+mn-lt"/>
                <a:ea typeface="+mn-ea"/>
                <a:cs typeface="+mn-cs"/>
                <a:hlinkClick r:id="rId3"/>
              </a:rPr>
              <a:t>https://dese.mo.gov/sites/default/files/StatePlanPartB2014.pdf</a:t>
            </a:r>
            <a:r>
              <a:rPr lang="en-US" sz="1200" kern="1200" dirty="0" smtClean="0">
                <a:solidFill>
                  <a:schemeClr val="tx1"/>
                </a:solidFill>
                <a:effectLst/>
                <a:latin typeface="+mn-lt"/>
                <a:ea typeface="+mn-ea"/>
                <a:cs typeface="+mn-cs"/>
              </a:rPr>
              <a:t>. </a:t>
            </a:r>
          </a:p>
          <a:p>
            <a:endParaRPr lang="en-US" b="1" baseline="0" dirty="0" smtClean="0">
              <a:solidFill>
                <a:schemeClr val="bg1"/>
              </a:solidFill>
            </a:endParaRPr>
          </a:p>
          <a:p>
            <a:r>
              <a:rPr lang="en-US" b="1" baseline="0" dirty="0" smtClean="0">
                <a:solidFill>
                  <a:schemeClr val="bg1"/>
                </a:solidFill>
              </a:rPr>
              <a:t>To Know: </a:t>
            </a:r>
            <a:r>
              <a:rPr lang="en-US" baseline="0" dirty="0" smtClean="0"/>
              <a:t>For purpose of LRE Co-Teaching minutes are specially designed instruction for that student. The minutes count towards LRE located in the general education setting. Specially designed instruction is stated in Federal Regulations 300.39/definition in Missouri State Plan</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 Do:  </a:t>
            </a:r>
            <a:r>
              <a:rPr lang="en-US" b="0" baseline="0" dirty="0" smtClean="0"/>
              <a:t>Provide time for participants to read the slide before including the talking points below. Then, move to the next slide to examine different scenarios of what this will look like.</a:t>
            </a:r>
          </a:p>
          <a:p>
            <a:endParaRPr lang="en-US" baseline="0" dirty="0" smtClean="0"/>
          </a:p>
          <a:p>
            <a:pPr marL="0" marR="0" indent="0" algn="l" defTabSz="897301" rtl="0" eaLnBrk="1" fontAlgn="auto" latinLnBrk="0" hangingPunct="1">
              <a:lnSpc>
                <a:spcPct val="100000"/>
              </a:lnSpc>
              <a:spcBef>
                <a:spcPts val="0"/>
              </a:spcBef>
              <a:spcAft>
                <a:spcPts val="0"/>
              </a:spcAft>
              <a:buClrTx/>
              <a:buSzTx/>
              <a:buFontTx/>
              <a:buNone/>
              <a:tabLst/>
              <a:defRPr/>
            </a:pPr>
            <a:r>
              <a:rPr lang="en-US" b="1" baseline="0" dirty="0" smtClean="0"/>
              <a:t>To Say: </a:t>
            </a:r>
            <a:r>
              <a:rPr lang="en-US" b="0" baseline="0" dirty="0" smtClean="0"/>
              <a:t>I will give you a moment to digest this slide before I add thoughts.</a:t>
            </a:r>
          </a:p>
          <a:p>
            <a:pPr marL="0" marR="0" indent="0" algn="l" defTabSz="897301" rtl="0" eaLnBrk="1" fontAlgn="auto" latinLnBrk="0" hangingPunct="1">
              <a:lnSpc>
                <a:spcPct val="100000"/>
              </a:lnSpc>
              <a:spcBef>
                <a:spcPts val="0"/>
              </a:spcBef>
              <a:spcAft>
                <a:spcPts val="0"/>
              </a:spcAft>
              <a:buClrTx/>
              <a:buSzTx/>
              <a:buFontTx/>
              <a:buNone/>
              <a:tabLst/>
              <a:defRPr/>
            </a:pPr>
            <a:r>
              <a:rPr lang="en-US" b="0" baseline="0" dirty="0" smtClean="0"/>
              <a:t>For the purpose of LRE, Co-Teaching minutes are specially designed instruction for </a:t>
            </a:r>
            <a:r>
              <a:rPr lang="en-US" baseline="0" dirty="0" smtClean="0"/>
              <a:t>that student. The minutes count toward LRE located in the general education setting. </a:t>
            </a:r>
            <a:r>
              <a:rPr lang="en-US" b="0" baseline="0" dirty="0" smtClean="0"/>
              <a:t>Special Education is defined as “Specially Designed Instruction” or SDI according to Federal Regulations. This is what makes special education ‘special.’</a:t>
            </a:r>
          </a:p>
          <a:p>
            <a:pPr marL="0" marR="0" indent="0" algn="l" defTabSz="897301"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897301" rtl="0" eaLnBrk="1" fontAlgn="auto" latinLnBrk="0" hangingPunct="1">
              <a:lnSpc>
                <a:spcPct val="100000"/>
              </a:lnSpc>
              <a:spcBef>
                <a:spcPts val="0"/>
              </a:spcBef>
              <a:spcAft>
                <a:spcPts val="0"/>
              </a:spcAft>
              <a:buClrTx/>
              <a:buSzTx/>
              <a:buFontTx/>
              <a:buNone/>
              <a:tabLst/>
              <a:defRPr/>
            </a:pPr>
            <a:r>
              <a:rPr lang="en-US" b="0" baseline="0" dirty="0" smtClean="0"/>
              <a:t>There are different Co-Teaching approaches which will increase instructional intensity and these approaches provide greater opportunities for students to respond and be engaged in the lesson. But the inclusion of special education students in the general education classes for Co-Teaching means that the educators within the classroom are helping to make certain the students receive the SDI needed for success. Lessons include the student(s) SDI through intentional planning. This will ensure “access” to the general education curriculum.</a:t>
            </a:r>
          </a:p>
          <a:p>
            <a:pPr marL="0" marR="0" indent="0" algn="l" defTabSz="897301" rtl="0" eaLnBrk="1" fontAlgn="auto" latinLnBrk="0" hangingPunct="1">
              <a:lnSpc>
                <a:spcPct val="100000"/>
              </a:lnSpc>
              <a:spcBef>
                <a:spcPts val="0"/>
              </a:spcBef>
              <a:spcAft>
                <a:spcPts val="0"/>
              </a:spcAft>
              <a:buClrTx/>
              <a:buSzTx/>
              <a:buFontTx/>
              <a:buNone/>
              <a:tabLst/>
              <a:defRPr/>
            </a:pPr>
            <a:r>
              <a:rPr lang="en-US" b="0" baseline="0" dirty="0" smtClean="0"/>
              <a:t>There may be times that teachers need professional development to know, understand and/or use the accommodations, assistive technology or modifications needed by the student.</a:t>
            </a:r>
          </a:p>
          <a:p>
            <a:pPr marL="0" marR="0" indent="0" algn="l" defTabSz="897301" rtl="0" eaLnBrk="1" fontAlgn="auto" latinLnBrk="0" hangingPunct="1">
              <a:lnSpc>
                <a:spcPct val="100000"/>
              </a:lnSpc>
              <a:spcBef>
                <a:spcPts val="0"/>
              </a:spcBef>
              <a:spcAft>
                <a:spcPts val="0"/>
              </a:spcAft>
              <a:buClrTx/>
              <a:buSzTx/>
              <a:buFontTx/>
              <a:buNone/>
              <a:tabLst/>
              <a:defRPr/>
            </a:pPr>
            <a:r>
              <a:rPr lang="en-US" b="0" baseline="0" dirty="0" smtClean="0"/>
              <a:t>The next slide will provide a few examples of what SDI might look like in the classroom and later today we will provide more specific examples of SDI linked with some of the different approaches.</a:t>
            </a:r>
            <a:endParaRPr lang="en-US" b="0" dirty="0" smtClean="0"/>
          </a:p>
          <a:p>
            <a:pPr defTabSz="897301">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26</a:t>
            </a:fld>
            <a:endParaRPr lang="en-US" dirty="0"/>
          </a:p>
        </p:txBody>
      </p:sp>
    </p:spTree>
    <p:extLst>
      <p:ext uri="{BB962C8B-B14F-4D97-AF65-F5344CB8AC3E}">
        <p14:creationId xmlns:p14="http://schemas.microsoft.com/office/powerpoint/2010/main" val="1989705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Here</a:t>
            </a:r>
            <a:r>
              <a:rPr lang="en-US" b="0" baseline="0" dirty="0" smtClean="0"/>
              <a:t> are some examples of SDI from the classroom. The glossary provides a definition for Specially Designed Instruction.</a:t>
            </a:r>
            <a:endParaRPr lang="en-US" b="1"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 Do: </a:t>
            </a:r>
            <a:r>
              <a:rPr lang="en-US" b="0" baseline="0" dirty="0" smtClean="0"/>
              <a:t>Review some of the points on the screen in the form of a question to drive participant conversations. Then pause for participants to read the list and share with their tablemates.</a:t>
            </a:r>
            <a:endParaRPr lang="en-US" b="1" dirty="0" smtClean="0"/>
          </a:p>
          <a:p>
            <a:endParaRPr lang="en-US" b="1" dirty="0" smtClean="0"/>
          </a:p>
          <a:p>
            <a:r>
              <a:rPr lang="en-US" b="1" dirty="0" smtClean="0"/>
              <a:t>To</a:t>
            </a:r>
            <a:r>
              <a:rPr lang="en-US" b="1" baseline="0" dirty="0" smtClean="0"/>
              <a:t> Say: </a:t>
            </a:r>
            <a:r>
              <a:rPr lang="en-US" b="0" baseline="0" dirty="0" smtClean="0"/>
              <a:t>Specially Designed Instruction might involve some of the following listed here. I am sure you can think of many others. Let us examine these and discuss at your tables the SDI listed here. As you read them, consider and discuss how these meet the unique educational needs of students with disabilities.</a:t>
            </a:r>
          </a:p>
          <a:p>
            <a:pPr marL="228600" indent="-228600">
              <a:buAutoNum type="arabicPeriod"/>
            </a:pPr>
            <a:r>
              <a:rPr lang="en-US" b="0" baseline="0" dirty="0" smtClean="0"/>
              <a:t>What might be some things we do to increase or provide multi-sensory engagement?</a:t>
            </a:r>
          </a:p>
          <a:p>
            <a:pPr marL="228600" indent="-228600">
              <a:buAutoNum type="arabicPeriod"/>
            </a:pPr>
            <a:r>
              <a:rPr lang="en-US" b="0" baseline="0" dirty="0" smtClean="0"/>
              <a:t>What are common manipulatives you use?</a:t>
            </a:r>
          </a:p>
          <a:p>
            <a:pPr marL="228600" indent="-228600">
              <a:buAutoNum type="arabicPeriod"/>
            </a:pPr>
            <a:r>
              <a:rPr lang="en-US" b="0" baseline="0" dirty="0" smtClean="0"/>
              <a:t>Share out a few assistive technology devices your students need and use.</a:t>
            </a:r>
          </a:p>
          <a:p>
            <a:pPr marL="228600" indent="-228600">
              <a:buAutoNum type="arabicPeriod"/>
            </a:pPr>
            <a:r>
              <a:rPr lang="en-US" b="0" baseline="0" dirty="0" smtClean="0"/>
              <a:t>What does it mean to use ‘task analysis’? When do we need this and how does this impact a teacher trying to meet the needs of a student who needs the task broken down step by step if there are many in the room who do not need that?</a:t>
            </a:r>
          </a:p>
          <a:p>
            <a:pPr marL="228600" indent="-228600">
              <a:buAutoNum type="arabicPeriod"/>
            </a:pPr>
            <a:r>
              <a:rPr lang="en-US" b="0" baseline="0" dirty="0" smtClean="0"/>
              <a:t>Explicit teaching vs. teaching – what makes this SDI?</a:t>
            </a:r>
          </a:p>
          <a:p>
            <a:pPr marL="228600" indent="-228600">
              <a:buAutoNum type="arabicPeriod"/>
            </a:pPr>
            <a:r>
              <a:rPr lang="en-US" b="0" baseline="0" dirty="0" smtClean="0"/>
              <a:t>What steps might be part of anger management or the use of positive </a:t>
            </a:r>
            <a:r>
              <a:rPr lang="en-US" b="0" baseline="0" dirty="0" err="1" smtClean="0"/>
              <a:t>reinforcers</a:t>
            </a:r>
            <a:r>
              <a:rPr lang="en-US" b="0" baseline="0" dirty="0" smtClean="0"/>
              <a:t> that make it specially designed and harder to implement in larger classes?</a:t>
            </a:r>
          </a:p>
          <a:p>
            <a:pPr marL="228600" indent="-228600">
              <a:buAutoNum type="arabicPeriod"/>
            </a:pPr>
            <a:endParaRPr lang="en-US" b="0" baseline="0" dirty="0" smtClean="0"/>
          </a:p>
          <a:p>
            <a:pPr marL="0" indent="0">
              <a:buNone/>
            </a:pPr>
            <a:r>
              <a:rPr lang="en-US" b="0" baseline="0" dirty="0" smtClean="0"/>
              <a:t>Can you name a few others we might see in classrooms at your table? </a:t>
            </a:r>
          </a:p>
          <a:p>
            <a:pPr marL="0" indent="0">
              <a:buNone/>
            </a:pPr>
            <a:endParaRPr lang="en-US" b="0" baseline="0" dirty="0" smtClean="0"/>
          </a:p>
          <a:p>
            <a:pPr marL="0" indent="0">
              <a:buNone/>
            </a:pPr>
            <a:r>
              <a:rPr lang="en-US" b="0" baseline="0" dirty="0" smtClean="0"/>
              <a:t>Co-Teaching provides greater opportunity to meet the needs of students in the general classroom settings using the SDI they need. One of the issues we have found with SDI is that it is easier to implement in smaller class sizes and harder to implement by general education staff members when class sizes are larger or there has been no training on how to help a student access the specialized instruction.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After we look specifically as different Co-Teaching approaches or strategies we will come back to ‘specially designed instruction and how it might be more easily implemented with two teachers in the room.</a:t>
            </a:r>
          </a:p>
        </p:txBody>
      </p:sp>
      <p:sp>
        <p:nvSpPr>
          <p:cNvPr id="4" name="Slide Number Placeholder 3"/>
          <p:cNvSpPr>
            <a:spLocks noGrp="1"/>
          </p:cNvSpPr>
          <p:nvPr>
            <p:ph type="sldNum" sz="quarter" idx="10"/>
          </p:nvPr>
        </p:nvSpPr>
        <p:spPr/>
        <p:txBody>
          <a:bodyPr/>
          <a:lstStyle/>
          <a:p>
            <a:fld id="{D02F6600-7642-4346-9F15-AB2CB54EE260}" type="slidenum">
              <a:rPr lang="en-US" smtClean="0"/>
              <a:t>27</a:t>
            </a:fld>
            <a:endParaRPr lang="en-US" dirty="0"/>
          </a:p>
        </p:txBody>
      </p:sp>
    </p:spTree>
    <p:extLst>
      <p:ext uri="{BB962C8B-B14F-4D97-AF65-F5344CB8AC3E}">
        <p14:creationId xmlns:p14="http://schemas.microsoft.com/office/powerpoint/2010/main" val="953924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To Know: </a:t>
            </a:r>
            <a:r>
              <a:rPr lang="en-US" baseline="0" dirty="0" smtClean="0"/>
              <a:t>This is a section header. The Next section will introduce participants to six main co-teaching approaches. Participants will learn about these approaches and discuss the benefits and drawbacks of each. Research has also indicated there is a suggested amount of time which should be devoted to each approach in order to receive the full benefits from implementation. Fidelity of these times will result in higher student achievement. Time should also be allotted for co-teachers to outline a lesson that could possibly be used to implement the approach they learned. </a:t>
            </a:r>
            <a:r>
              <a:rPr lang="en-US" i="1" u="sng" baseline="0" dirty="0" smtClean="0"/>
              <a:t>The purpose of this section is to move from understanding into application to practice. </a:t>
            </a:r>
          </a:p>
        </p:txBody>
      </p:sp>
      <p:sp>
        <p:nvSpPr>
          <p:cNvPr id="4" name="Slide Number Placeholder 3"/>
          <p:cNvSpPr>
            <a:spLocks noGrp="1"/>
          </p:cNvSpPr>
          <p:nvPr>
            <p:ph type="sldNum" sz="quarter" idx="10"/>
          </p:nvPr>
        </p:nvSpPr>
        <p:spPr/>
        <p:txBody>
          <a:bodyPr/>
          <a:lstStyle/>
          <a:p>
            <a:fld id="{D02F6600-7642-4346-9F15-AB2CB54EE260}" type="slidenum">
              <a:rPr lang="en-US" smtClean="0"/>
              <a:t>28</a:t>
            </a:fld>
            <a:endParaRPr lang="en-US" dirty="0"/>
          </a:p>
        </p:txBody>
      </p:sp>
    </p:spTree>
    <p:extLst>
      <p:ext uri="{BB962C8B-B14F-4D97-AF65-F5344CB8AC3E}">
        <p14:creationId xmlns:p14="http://schemas.microsoft.com/office/powerpoint/2010/main" val="1024841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a:t>
            </a:r>
            <a:r>
              <a:rPr lang="en-US" b="0" dirty="0" smtClean="0"/>
              <a:t> These are the basic approaches to Co-Teaching.</a:t>
            </a:r>
          </a:p>
          <a:p>
            <a:endParaRPr lang="en-US" b="1" dirty="0" smtClean="0"/>
          </a:p>
          <a:p>
            <a:r>
              <a:rPr lang="en-US" b="1" dirty="0" smtClean="0"/>
              <a:t>To Do:</a:t>
            </a:r>
            <a:r>
              <a:rPr lang="en-US" b="1" baseline="0" dirty="0" smtClean="0"/>
              <a:t> </a:t>
            </a:r>
            <a:r>
              <a:rPr lang="en-US" b="0" baseline="0" dirty="0" smtClean="0"/>
              <a:t> Introduce the Co-Teaching approaches. Handout #4 Co-Teaching Approaches: Benefits and Drawbacks</a:t>
            </a:r>
            <a:endParaRPr lang="en-US" b="1" dirty="0" smtClean="0"/>
          </a:p>
          <a:p>
            <a:endParaRPr lang="en-US" b="1" dirty="0" smtClean="0"/>
          </a:p>
          <a:p>
            <a:r>
              <a:rPr lang="en-US" b="1" dirty="0" smtClean="0"/>
              <a:t>To</a:t>
            </a:r>
            <a:r>
              <a:rPr lang="en-US" b="1" baseline="0" dirty="0" smtClean="0"/>
              <a:t> Say: </a:t>
            </a:r>
            <a:r>
              <a:rPr lang="en-US" b="0" baseline="0" dirty="0" smtClean="0"/>
              <a:t>The different approaches listed here are the foundation for providing specially designed instruction in the most effective ways. Teachers over the course of implementation have found multiple ways to use these approaches to differentiate lessons. The approaches are not stand alone practices. More than one approach may be used during an instructional period. Some are more powerful than others in changing student learning. </a:t>
            </a:r>
          </a:p>
          <a:p>
            <a:endParaRPr lang="en-US" b="0" baseline="0" dirty="0" smtClean="0"/>
          </a:p>
          <a:p>
            <a:r>
              <a:rPr lang="en-US" b="0" baseline="0" dirty="0" smtClean="0"/>
              <a:t>There are benefits of each approach and drawbacks or cautions that must be considered when selecting which approach would best fit the needs of the student, the content to be learned and the ways the student must show application of the learning for assessment. We will discuss those as we observe lessons in actual classrooms. </a:t>
            </a:r>
          </a:p>
          <a:p>
            <a:r>
              <a:rPr lang="en-US" b="0" baseline="0" dirty="0" smtClean="0"/>
              <a:t>How many of you have heard or implemented some of these approaches?</a:t>
            </a:r>
            <a:endParaRPr lang="en-US" b="0" dirty="0" smtClean="0"/>
          </a:p>
        </p:txBody>
      </p:sp>
      <p:sp>
        <p:nvSpPr>
          <p:cNvPr id="4" name="Slide Number Placeholder 3"/>
          <p:cNvSpPr>
            <a:spLocks noGrp="1"/>
          </p:cNvSpPr>
          <p:nvPr>
            <p:ph type="sldNum" sz="quarter" idx="10"/>
          </p:nvPr>
        </p:nvSpPr>
        <p:spPr/>
        <p:txBody>
          <a:bodyPr/>
          <a:lstStyle/>
          <a:p>
            <a:fld id="{D02F6600-7642-4346-9F15-AB2CB54EE260}" type="slidenum">
              <a:rPr lang="en-US" smtClean="0"/>
              <a:t>29</a:t>
            </a:fld>
            <a:endParaRPr lang="en-US" dirty="0"/>
          </a:p>
        </p:txBody>
      </p:sp>
    </p:spTree>
    <p:extLst>
      <p:ext uri="{BB962C8B-B14F-4D97-AF65-F5344CB8AC3E}">
        <p14:creationId xmlns:p14="http://schemas.microsoft.com/office/powerpoint/2010/main" val="184068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dirty="0" smtClean="0"/>
              <a:t>This is a list of materials</a:t>
            </a:r>
            <a:r>
              <a:rPr lang="en-US" baseline="0" dirty="0" smtClean="0"/>
              <a:t> or applications needed for a successful Co-Teaching training.</a:t>
            </a:r>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3</a:t>
            </a:fld>
            <a:endParaRPr lang="en-US" dirty="0"/>
          </a:p>
        </p:txBody>
      </p:sp>
    </p:spTree>
    <p:extLst>
      <p:ext uri="{BB962C8B-B14F-4D97-AF65-F5344CB8AC3E}">
        <p14:creationId xmlns:p14="http://schemas.microsoft.com/office/powerpoint/2010/main" val="916659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To Know: </a:t>
            </a:r>
            <a:r>
              <a:rPr lang="en-US" b="0" baseline="0" dirty="0" smtClean="0"/>
              <a:t>The Six Approaches may be observed using the Marilyn Friend Video “The Power of 2” Third Edition. The video segment called “</a:t>
            </a:r>
            <a:r>
              <a:rPr lang="en-US" b="0" i="1" u="sng" baseline="0" dirty="0" smtClean="0"/>
              <a:t>Six Co-Teaching Approaches</a:t>
            </a:r>
            <a:r>
              <a:rPr lang="en-US" b="0" i="0" u="none" baseline="0" dirty="0" smtClean="0"/>
              <a:t>” (32.10</a:t>
            </a:r>
            <a:r>
              <a:rPr lang="en-US" b="0" baseline="0" dirty="0" smtClean="0"/>
              <a:t> minutes) can be viewed one approach at a time or view the full segment and discuss the approaches slide by slide. </a:t>
            </a:r>
            <a:endParaRPr lang="en-US" b="1" baseline="0" dirty="0" smtClean="0"/>
          </a:p>
          <a:p>
            <a:endParaRPr lang="en-US" b="1" baseline="0" dirty="0" smtClean="0"/>
          </a:p>
          <a:p>
            <a:r>
              <a:rPr lang="en-US" b="1" baseline="0" dirty="0" smtClean="0"/>
              <a:t>To Do: </a:t>
            </a:r>
            <a:r>
              <a:rPr lang="en-US" b="0" baseline="0" dirty="0" smtClean="0"/>
              <a:t>View video segment titled</a:t>
            </a:r>
            <a:r>
              <a:rPr lang="en-US" b="1" baseline="0" dirty="0" smtClean="0"/>
              <a:t> “</a:t>
            </a:r>
            <a:r>
              <a:rPr lang="en-US" b="0" i="1" u="sng" baseline="0" dirty="0" smtClean="0"/>
              <a:t>Six Co-Teaching Approaches</a:t>
            </a:r>
            <a:r>
              <a:rPr lang="en-US" b="0" i="0" u="none" baseline="0" dirty="0" smtClean="0"/>
              <a:t>” (32.1</a:t>
            </a:r>
            <a:r>
              <a:rPr lang="en-US" b="0" baseline="0" dirty="0" smtClean="0"/>
              <a:t>0 minutes) from Marilyn Friend’s “The Power of 2” Third Edition.  View one approach at a time or view the full segment and discuss the approaches slide by slide using</a:t>
            </a:r>
            <a:r>
              <a:rPr lang="en-US" b="1" baseline="0" dirty="0" smtClean="0"/>
              <a:t> </a:t>
            </a:r>
            <a:r>
              <a:rPr lang="en-US" b="0" baseline="0" dirty="0" smtClean="0"/>
              <a:t>Handout # 5 for note taking.</a:t>
            </a:r>
          </a:p>
          <a:p>
            <a:pPr defTabSz="897301">
              <a:defRPr/>
            </a:pPr>
            <a:endParaRPr lang="en-US" b="1" baseline="0" dirty="0" smtClean="0"/>
          </a:p>
          <a:p>
            <a:pPr defTabSz="897301">
              <a:defRPr/>
            </a:pPr>
            <a:r>
              <a:rPr lang="en-US" b="1" baseline="0" dirty="0" smtClean="0"/>
              <a:t>To Say: </a:t>
            </a:r>
            <a:r>
              <a:rPr lang="en-US" b="0" dirty="0" smtClean="0"/>
              <a:t>This</a:t>
            </a:r>
            <a:r>
              <a:rPr lang="en-US" b="0" baseline="0" dirty="0" smtClean="0"/>
              <a:t> visual represents how the different approaches might look in practice. It does not mean that this is the way the room must look or where the teachers might be placed. It is much more than teacher placement or student placement. It is about how you divide instruction and differentiate for students. It is also about how we can increase the instructional intensity of our lessons while also increasing the opportunities of engagement for the students. </a:t>
            </a:r>
          </a:p>
          <a:p>
            <a:pPr defTabSz="897301">
              <a:defRPr/>
            </a:pPr>
            <a:endParaRPr lang="en-US" b="0" baseline="0" dirty="0" smtClean="0"/>
          </a:p>
          <a:p>
            <a:pPr defTabSz="897301">
              <a:defRPr/>
            </a:pPr>
            <a:r>
              <a:rPr lang="en-US" b="0" baseline="0" dirty="0" smtClean="0"/>
              <a:t>The videos we are about to share allow us to observe the six different approaches in practice within different grade levels. Then we will discuss the benefits and drawbacks of each. Each example proves to be more effective than having just one teacher in the room  but some are more powerful than others for increasing instructional intensity. Data on student needs will drive the selection of the approach for instruction as well as, the placement of students in different groups. Planning for instruction takes intentional collection and sensitivity to what the ‘end’ goal for learning will be for success. Let us examine each with the goal of sketching out a lesson and determining what our role will be in the lessons.</a:t>
            </a:r>
          </a:p>
          <a:p>
            <a:pPr defTabSz="897301">
              <a:defRPr/>
            </a:pPr>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30</a:t>
            </a:fld>
            <a:endParaRPr lang="en-US" dirty="0"/>
          </a:p>
        </p:txBody>
      </p:sp>
    </p:spTree>
    <p:extLst>
      <p:ext uri="{BB962C8B-B14F-4D97-AF65-F5344CB8AC3E}">
        <p14:creationId xmlns:p14="http://schemas.microsoft.com/office/powerpoint/2010/main" val="138158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One</a:t>
            </a:r>
            <a:r>
              <a:rPr lang="en-US" b="0" baseline="0" dirty="0" smtClean="0"/>
              <a:t> Teach, One Observe</a:t>
            </a:r>
            <a:r>
              <a:rPr lang="en-US" b="0" dirty="0" smtClean="0"/>
              <a:t> is</a:t>
            </a:r>
            <a:r>
              <a:rPr lang="en-US" b="0" baseline="0" dirty="0" smtClean="0"/>
              <a:t> the first segment of Marilyn Friend “</a:t>
            </a:r>
            <a:r>
              <a:rPr lang="en-US" b="0" i="1" baseline="0" dirty="0" smtClean="0"/>
              <a:t>Six Co-Teaching Approaches</a:t>
            </a:r>
            <a:r>
              <a:rPr lang="en-US" b="0" baseline="0" dirty="0" smtClean="0"/>
              <a:t>” from  “The Power of 2”  Third Edition video section on Co-Teaching Approaches.</a:t>
            </a:r>
          </a:p>
          <a:p>
            <a:endParaRPr lang="en-US" b="1" baseline="0" dirty="0" smtClean="0"/>
          </a:p>
          <a:p>
            <a:r>
              <a:rPr lang="en-US" b="1" baseline="0" dirty="0" smtClean="0"/>
              <a:t>To Do: </a:t>
            </a:r>
            <a:r>
              <a:rPr lang="en-US" b="0" baseline="0" dirty="0" smtClean="0"/>
              <a:t>Watch the video segment on “One Teach, One Observe” within the Marilyn Friend video “The Power of 2” which can be found under the “Six Co-Teaching Approaches”. Direct participants to Handout # 4 to be used as a graphic organizer.</a:t>
            </a:r>
          </a:p>
          <a:p>
            <a:endParaRPr lang="en-US" b="1" baseline="0" dirty="0" smtClean="0"/>
          </a:p>
          <a:p>
            <a:r>
              <a:rPr lang="en-US" b="1" baseline="0" dirty="0" smtClean="0"/>
              <a:t>To Say</a:t>
            </a:r>
            <a:r>
              <a:rPr lang="en-US" b="0" baseline="0" dirty="0" smtClean="0"/>
              <a:t>: Read the slide pointing out that there are two teachers in the room but one is not teaching. They are observing for the documentation of data which will be analyzed after the lesson. This allows time for data collection on IEP goals, observation of student growth and development against a rubric, formative data to determine if all students can complete specific steps during instruction or responsiveness to teacher direction. Therefore, this approach entails one teacher instructing while the other quietly moves or stands gathering data for academic, social or behavioral decisions. </a:t>
            </a:r>
            <a:endParaRPr lang="en-US" b="0" dirty="0"/>
          </a:p>
        </p:txBody>
      </p:sp>
      <p:sp>
        <p:nvSpPr>
          <p:cNvPr id="4" name="Slide Number Placeholder 3"/>
          <p:cNvSpPr>
            <a:spLocks noGrp="1"/>
          </p:cNvSpPr>
          <p:nvPr>
            <p:ph type="sldNum" sz="quarter" idx="10"/>
          </p:nvPr>
        </p:nvSpPr>
        <p:spPr/>
        <p:txBody>
          <a:bodyPr/>
          <a:lstStyle/>
          <a:p>
            <a:fld id="{D02F6600-7642-4346-9F15-AB2CB54EE260}" type="slidenum">
              <a:rPr lang="en-US" smtClean="0"/>
              <a:t>31</a:t>
            </a:fld>
            <a:endParaRPr lang="en-US" dirty="0"/>
          </a:p>
        </p:txBody>
      </p:sp>
    </p:spTree>
    <p:extLst>
      <p:ext uri="{BB962C8B-B14F-4D97-AF65-F5344CB8AC3E}">
        <p14:creationId xmlns:p14="http://schemas.microsoft.com/office/powerpoint/2010/main" val="1327544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682A4-78A3-4347-9DC0-65512EAC119F}" type="slidenum">
              <a:rPr lang="en-US"/>
              <a:pPr/>
              <a:t>32</a:t>
            </a:fld>
            <a:endParaRPr lang="en-US" dirty="0"/>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To Know: </a:t>
            </a:r>
            <a:r>
              <a:rPr lang="en-US" b="0" dirty="0" smtClean="0"/>
              <a:t>One</a:t>
            </a:r>
            <a:r>
              <a:rPr lang="en-US" b="0" baseline="0" dirty="0" smtClean="0"/>
              <a:t> Teach, One Observe is the best approach for data collection but not the best for intensity of instruction. Participants may use Handout #4 for note taking. This is separate from One Teach, One Assist.  One Teach, One Assist is an approach that is only recommended in specific circumstances.</a:t>
            </a:r>
          </a:p>
          <a:p>
            <a:endParaRPr lang="en-US" b="1" baseline="0" dirty="0" smtClean="0"/>
          </a:p>
          <a:p>
            <a:r>
              <a:rPr lang="en-US" b="1" baseline="0" dirty="0" smtClean="0"/>
              <a:t>To Do: </a:t>
            </a:r>
            <a:r>
              <a:rPr lang="en-US" b="0" baseline="0" dirty="0" smtClean="0"/>
              <a:t>Explain benefits of Co-Teaching with One Teach, One Observe. </a:t>
            </a:r>
          </a:p>
          <a:p>
            <a:endParaRPr lang="en-US" b="1" baseline="0" dirty="0" smtClean="0"/>
          </a:p>
          <a:p>
            <a:r>
              <a:rPr lang="en-US" b="1" baseline="0" dirty="0" smtClean="0"/>
              <a:t>To Say: </a:t>
            </a:r>
            <a:r>
              <a:rPr lang="en-US" b="0" baseline="0" dirty="0" smtClean="0"/>
              <a:t>The goal of using One Teach, One Observe is to gather data. The data can be used to ‘group’ students immediately following the collection. Teachers may use the information as formative data against a rubric or targeted skills list. This allows for the use of more than one approach during a classroom period according to students’ skill level.  </a:t>
            </a:r>
          </a:p>
        </p:txBody>
      </p:sp>
    </p:spTree>
    <p:extLst>
      <p:ext uri="{BB962C8B-B14F-4D97-AF65-F5344CB8AC3E}">
        <p14:creationId xmlns:p14="http://schemas.microsoft.com/office/powerpoint/2010/main" val="1442626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18357-3D25-4D45-AE23-74D56C90C192}" type="slidenum">
              <a:rPr lang="en-US"/>
              <a:pPr/>
              <a:t>33</a:t>
            </a:fld>
            <a:endParaRPr lang="en-US" dirty="0"/>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r>
              <a:rPr lang="en-US" b="1" dirty="0" smtClean="0"/>
              <a:t>To</a:t>
            </a:r>
            <a:r>
              <a:rPr lang="en-US" b="1" baseline="0" dirty="0" smtClean="0"/>
              <a:t> Know: </a:t>
            </a:r>
            <a:r>
              <a:rPr lang="en-US" b="0" baseline="0" dirty="0" smtClean="0"/>
              <a:t>There are drawbacks to One Teach, One Observe.</a:t>
            </a:r>
            <a:endParaRPr lang="en-US" b="1" baseline="0" dirty="0" smtClean="0"/>
          </a:p>
          <a:p>
            <a:endParaRPr lang="en-US" b="1" baseline="0" dirty="0" smtClean="0"/>
          </a:p>
          <a:p>
            <a:r>
              <a:rPr lang="en-US" b="1" baseline="0" dirty="0" smtClean="0"/>
              <a:t>To Do:</a:t>
            </a:r>
            <a:r>
              <a:rPr lang="en-US" b="0" baseline="0" dirty="0" smtClean="0"/>
              <a:t> Explain the drawbacks of One Teach, One Observe</a:t>
            </a:r>
            <a:endParaRPr lang="en-US" b="1" baseline="0" dirty="0" smtClean="0"/>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 Say: </a:t>
            </a:r>
            <a:r>
              <a:rPr lang="en-US" b="0" baseline="0" dirty="0" smtClean="0"/>
              <a:t>If used too often this approach can relegate one teacher to appear more like an assistant or classroom aid. The general education teacher usually takes the lead which leaves the special education teacher appearing to have less knowledge or authority. </a:t>
            </a:r>
            <a:endParaRPr lang="en-US"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r>
              <a:rPr lang="en-US" b="0" baseline="0" dirty="0" smtClean="0"/>
              <a:t>Another drawback can be caused by the movement of the teacher who is not instructing. As one teacher drifts and takes notes this can be distracting for some students. </a:t>
            </a:r>
          </a:p>
          <a:p>
            <a:endParaRPr lang="en-US" b="0" baseline="0" dirty="0" smtClean="0"/>
          </a:p>
          <a:p>
            <a:r>
              <a:rPr lang="en-US" b="0" u="sng" baseline="0" dirty="0" smtClean="0"/>
              <a:t>This approach should be used sparingly for a few minutes of a class period for data. </a:t>
            </a:r>
            <a:endParaRPr lang="en-US" b="1" u="sng" dirty="0"/>
          </a:p>
        </p:txBody>
      </p:sp>
    </p:spTree>
    <p:extLst>
      <p:ext uri="{BB962C8B-B14F-4D97-AF65-F5344CB8AC3E}">
        <p14:creationId xmlns:p14="http://schemas.microsoft.com/office/powerpoint/2010/main" val="780392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b="1" baseline="0" dirty="0" smtClean="0"/>
              <a:t> Know: </a:t>
            </a:r>
            <a:r>
              <a:rPr lang="en-US" b="0" baseline="0" dirty="0" smtClean="0"/>
              <a:t>As each approach is introduced the data chart will be used to indicate the actual amount of time that a strategy has been observed by Marilyn Friend.  The “Ideal” amount of time suggested by Friend will be added to show how much time is recommended for effective instruction using Co-Teaching. This data slide will be found after each approach. Presenters might prefer to orally provide the information to complete Handout #4. The goal of this activity is for participants to leave the training with an understanding of what the ideal recommended time for each approach would be for successful implementation. </a:t>
            </a:r>
            <a:endParaRPr lang="en-US" b="1" baseline="0" dirty="0" smtClean="0"/>
          </a:p>
          <a:p>
            <a:endParaRPr lang="en-US" b="1" dirty="0" smtClean="0"/>
          </a:p>
          <a:p>
            <a:r>
              <a:rPr lang="en-US" b="1" dirty="0" smtClean="0"/>
              <a:t>To Do: </a:t>
            </a:r>
            <a:r>
              <a:rPr lang="en-US" b="0" dirty="0" smtClean="0"/>
              <a:t>Direct</a:t>
            </a:r>
            <a:r>
              <a:rPr lang="en-US" b="0" baseline="0" dirty="0" smtClean="0"/>
              <a:t> participants to complete the “Ideal” section on Handout #4 beside the Benefits and Drawbacks section. This slide may be hidden and information given orally.</a:t>
            </a:r>
          </a:p>
          <a:p>
            <a:endParaRPr lang="en-US" b="1" baseline="0" dirty="0" smtClean="0"/>
          </a:p>
          <a:p>
            <a:r>
              <a:rPr lang="en-US" b="1" baseline="0" dirty="0" smtClean="0"/>
              <a:t>To Say: </a:t>
            </a:r>
            <a:r>
              <a:rPr lang="en-US" b="0" baseline="0" dirty="0" smtClean="0"/>
              <a:t>One Teach, One Observe is great for a few minutes when being used for IEP data collection or as a quick formative used to group students for the rest of the instructional period. Therefore the ideal amount of time to use this approach is 5-10% of the overall instructional time.</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34</a:t>
            </a:fld>
            <a:endParaRPr lang="en-US" dirty="0"/>
          </a:p>
        </p:txBody>
      </p:sp>
    </p:spTree>
    <p:extLst>
      <p:ext uri="{BB962C8B-B14F-4D97-AF65-F5344CB8AC3E}">
        <p14:creationId xmlns:p14="http://schemas.microsoft.com/office/powerpoint/2010/main" val="2587116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Participants need time to process how they might</a:t>
            </a:r>
            <a:r>
              <a:rPr lang="en-US" b="0" baseline="0" dirty="0" smtClean="0"/>
              <a:t> use One Teach, One Observe.</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To</a:t>
            </a:r>
            <a:r>
              <a:rPr lang="en-US" b="1" baseline="0" dirty="0" smtClean="0"/>
              <a:t> Do: </a:t>
            </a:r>
            <a:r>
              <a:rPr lang="en-US" b="0" baseline="0" dirty="0" smtClean="0"/>
              <a:t>Direct participants attention to the Co-Teaching Applications chart on Handout #4. Provide 5 minutes to jot down a few ideas of what they might want to take data on as one teaches.</a:t>
            </a:r>
          </a:p>
          <a:p>
            <a:endParaRPr lang="en-US" b="1" baseline="0" dirty="0" smtClean="0"/>
          </a:p>
          <a:p>
            <a:r>
              <a:rPr lang="en-US" b="1" baseline="0" dirty="0" smtClean="0"/>
              <a:t>To Say:</a:t>
            </a:r>
            <a:r>
              <a:rPr lang="en-US" b="0" baseline="0" dirty="0" smtClean="0"/>
              <a:t> Take a few minutes with your Co-Teaching partner(s) to jot down a few ideas of how you might use One Teach, One Observe. What might you want to observe in students as one instructs so that you are able to break students into groups for instruction, extra practice or enrichment after completion of data?</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35</a:t>
            </a:fld>
            <a:endParaRPr lang="en-US" dirty="0"/>
          </a:p>
        </p:txBody>
      </p:sp>
    </p:spTree>
    <p:extLst>
      <p:ext uri="{BB962C8B-B14F-4D97-AF65-F5344CB8AC3E}">
        <p14:creationId xmlns:p14="http://schemas.microsoft.com/office/powerpoint/2010/main" val="2842814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This is one of the most powerful approaches</a:t>
            </a:r>
            <a:r>
              <a:rPr lang="en-US" b="0" baseline="0" dirty="0" smtClean="0"/>
              <a:t> that can be used in Co-Teaching.</a:t>
            </a:r>
            <a:endParaRPr lang="en-US" b="0" dirty="0" smtClean="0"/>
          </a:p>
          <a:p>
            <a:endParaRPr lang="en-US" b="1" dirty="0" smtClean="0"/>
          </a:p>
          <a:p>
            <a:r>
              <a:rPr lang="en-US" b="1" dirty="0" smtClean="0"/>
              <a:t>To Do</a:t>
            </a:r>
            <a:r>
              <a:rPr lang="en-US" dirty="0" smtClean="0"/>
              <a:t>: Watch the video segment</a:t>
            </a:r>
            <a:r>
              <a:rPr lang="en-US" baseline="0" dirty="0" smtClean="0"/>
              <a:t> from</a:t>
            </a:r>
            <a:r>
              <a:rPr lang="en-US" dirty="0" smtClean="0"/>
              <a:t> the “Power of 2” which addresses Station</a:t>
            </a:r>
            <a:r>
              <a:rPr lang="en-US" baseline="0" dirty="0" smtClean="0"/>
              <a:t> Teaching if you have not done so already. </a:t>
            </a:r>
          </a:p>
          <a:p>
            <a:endParaRPr lang="en-US" b="1" baseline="0" dirty="0" smtClean="0"/>
          </a:p>
          <a:p>
            <a:r>
              <a:rPr lang="en-US" b="1" baseline="0" dirty="0" smtClean="0"/>
              <a:t>To Say:  </a:t>
            </a:r>
            <a:r>
              <a:rPr lang="en-US" b="0" baseline="0" dirty="0" smtClean="0"/>
              <a:t>Station Teaching values the instructional abilities of each teacher in the room. Teachers collaborate on what will be covered in each station but can divide the responsibility of planning for their own groups. </a:t>
            </a:r>
          </a:p>
          <a:p>
            <a:endParaRPr lang="en-US" b="0" baseline="0" dirty="0" smtClean="0"/>
          </a:p>
          <a:p>
            <a:r>
              <a:rPr lang="en-US" b="0" baseline="0" dirty="0" smtClean="0"/>
              <a:t>Teacher or students may rotate on a predetermined schedule. The skill or strategy is repeated for each group but delivery may vary according to student needs.</a:t>
            </a:r>
          </a:p>
          <a:p>
            <a:endParaRPr lang="en-US" b="0" baseline="0" dirty="0" smtClean="0"/>
          </a:p>
          <a:p>
            <a:r>
              <a:rPr lang="en-US" b="0" baseline="0" dirty="0" smtClean="0"/>
              <a:t>Most teachers use 3 stations with one being an independent group or a group facilitated by peer tutors. </a:t>
            </a:r>
          </a:p>
          <a:p>
            <a:endParaRPr lang="en-US" b="0" baseline="0" dirty="0" smtClean="0"/>
          </a:p>
          <a:p>
            <a:r>
              <a:rPr lang="en-US" b="0" baseline="0" dirty="0" smtClean="0"/>
              <a:t>There are many different ways to set up stations at any grade level and as you become more comfortable with grouping there are many ways to rotate, flip or manage differentiation.</a:t>
            </a:r>
          </a:p>
          <a:p>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36</a:t>
            </a:fld>
            <a:endParaRPr lang="en-US" dirty="0"/>
          </a:p>
        </p:txBody>
      </p:sp>
    </p:spTree>
    <p:extLst>
      <p:ext uri="{BB962C8B-B14F-4D97-AF65-F5344CB8AC3E}">
        <p14:creationId xmlns:p14="http://schemas.microsoft.com/office/powerpoint/2010/main" val="3202939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682A4-78A3-4347-9DC0-65512EAC119F}" type="slidenum">
              <a:rPr lang="en-US"/>
              <a:pPr/>
              <a:t>37</a:t>
            </a:fld>
            <a:endParaRPr lang="en-US" dirty="0"/>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r>
              <a:rPr lang="en-US" b="1" dirty="0" smtClean="0"/>
              <a:t>To Know:</a:t>
            </a:r>
            <a:r>
              <a:rPr lang="en-US" b="1" baseline="0" dirty="0" smtClean="0"/>
              <a:t> </a:t>
            </a:r>
            <a:r>
              <a:rPr lang="en-US" b="0" baseline="0" dirty="0" smtClean="0"/>
              <a:t> Station Teaching </a:t>
            </a:r>
            <a:r>
              <a:rPr lang="en-US" b="0" dirty="0" smtClean="0"/>
              <a:t>offers the more differentiation</a:t>
            </a:r>
            <a:r>
              <a:rPr lang="en-US" b="0" baseline="0" dirty="0" smtClean="0"/>
              <a:t> options than any other approach. It also has the greatest benefits so be cautious to allow time for teachers to read the slide and write on Handout #4 while gaining the information provided verbally.</a:t>
            </a:r>
          </a:p>
          <a:p>
            <a:endParaRPr lang="en-US" b="1" baseline="0" dirty="0" smtClean="0"/>
          </a:p>
          <a:p>
            <a:r>
              <a:rPr lang="en-US" b="1" baseline="0" dirty="0" smtClean="0"/>
              <a:t>To Do: </a:t>
            </a:r>
            <a:r>
              <a:rPr lang="en-US" b="0" baseline="0" dirty="0" smtClean="0"/>
              <a:t>Discuss benefits of Station Teaching. Be sensitive to allow time for participants to place benefits on Handout #4.</a:t>
            </a:r>
          </a:p>
          <a:p>
            <a:endParaRPr lang="en-US" b="1" baseline="0" dirty="0" smtClean="0"/>
          </a:p>
          <a:p>
            <a:r>
              <a:rPr lang="en-US" b="1" baseline="0" dirty="0" smtClean="0"/>
              <a:t>To Say: </a:t>
            </a:r>
            <a:r>
              <a:rPr lang="en-US" b="0" baseline="0" dirty="0" smtClean="0"/>
              <a:t>Station Teaching provides Increased Instructional Intensity; both teachers are teaching! There is greater opportunity for students to respond in smaller groups. Therefore students are provided immediate feedback.  This approach also allows for integration of the specially designed instruction in a very efficient way. Many students with disabilities require closer teacher proximity, more hands-on practice or multi-sensory learning which can be done more easily in small groups than whole group settings. Some students need explicit instruction when others are ready for steps that lead to gradual release to independence.  Station teaching allows for more variation of student groupings and can also help to overcome the matter of special educator content expertise inside of some high school settings. General Educator content specialist can provide instruction while the learning strategist works in a station on guided practice or application.</a:t>
            </a:r>
            <a:endParaRPr lang="en-US" b="1" dirty="0"/>
          </a:p>
        </p:txBody>
      </p:sp>
    </p:spTree>
    <p:extLst>
      <p:ext uri="{BB962C8B-B14F-4D97-AF65-F5344CB8AC3E}">
        <p14:creationId xmlns:p14="http://schemas.microsoft.com/office/powerpoint/2010/main" val="1937176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18357-3D25-4D45-AE23-74D56C90C192}" type="slidenum">
              <a:rPr lang="en-US"/>
              <a:pPr/>
              <a:t>38</a:t>
            </a:fld>
            <a:endParaRPr lang="en-US" dirty="0"/>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r>
              <a:rPr lang="en-US" b="1" dirty="0" smtClean="0"/>
              <a:t>To</a:t>
            </a:r>
            <a:r>
              <a:rPr lang="en-US" b="1" baseline="0" dirty="0" smtClean="0"/>
              <a:t> Know: </a:t>
            </a:r>
            <a:r>
              <a:rPr lang="en-US" b="0" baseline="0" dirty="0" smtClean="0"/>
              <a:t>There are drawbacks to Station Teaching that can be stressful to teachers and students if not addressed or monitored.</a:t>
            </a:r>
            <a:endParaRPr lang="en-US" b="1" baseline="0" dirty="0" smtClean="0"/>
          </a:p>
          <a:p>
            <a:endParaRPr lang="en-US" b="1" baseline="0" dirty="0" smtClean="0"/>
          </a:p>
          <a:p>
            <a:r>
              <a:rPr lang="en-US" b="1" baseline="0" dirty="0" smtClean="0"/>
              <a:t>To Do:</a:t>
            </a:r>
            <a:r>
              <a:rPr lang="en-US" b="0" baseline="0" dirty="0" smtClean="0"/>
              <a:t> Take time to process the drawbacks of Station Teaching. </a:t>
            </a:r>
            <a:endParaRPr lang="en-US" b="1" baseline="0" dirty="0" smtClean="0"/>
          </a:p>
          <a:p>
            <a:endParaRPr lang="en-US" b="1" baseline="0" dirty="0" smtClean="0"/>
          </a:p>
          <a:p>
            <a:r>
              <a:rPr lang="en-US" b="1" baseline="0" dirty="0" smtClean="0"/>
              <a:t>To Say: </a:t>
            </a:r>
            <a:r>
              <a:rPr lang="en-US" b="0" baseline="0" dirty="0" smtClean="0"/>
              <a:t>The greatest obstacle teachers learn to overcome when using Station Teaching is to practice the movement and noise level that can become distracting when two teachers are teaching at the same time. </a:t>
            </a:r>
          </a:p>
          <a:p>
            <a:endParaRPr lang="en-US" b="0" baseline="0" dirty="0" smtClean="0"/>
          </a:p>
          <a:p>
            <a:r>
              <a:rPr lang="en-US" b="0" baseline="0" dirty="0" smtClean="0"/>
              <a:t>The material, concept activities or process being instructed or practiced in each station cannot be hierarchical.  </a:t>
            </a:r>
          </a:p>
          <a:p>
            <a:endParaRPr lang="en-US" b="0" i="1" u="sng" baseline="0" dirty="0" smtClean="0"/>
          </a:p>
          <a:p>
            <a:r>
              <a:rPr lang="en-US" b="0" i="1" u="sng" baseline="0" dirty="0" smtClean="0"/>
              <a:t>Lessons must also be explicitly timed so groups can move at the same time.</a:t>
            </a:r>
            <a:r>
              <a:rPr lang="en-US" i="1" dirty="0"/>
              <a:t> </a:t>
            </a:r>
          </a:p>
          <a:p>
            <a:pPr marL="112163"/>
            <a:endParaRPr lang="en-US" i="1" dirty="0" smtClean="0"/>
          </a:p>
          <a:p>
            <a:pPr marL="112163"/>
            <a:r>
              <a:rPr lang="en-US" i="1" dirty="0" smtClean="0"/>
              <a:t>Be </a:t>
            </a:r>
            <a:r>
              <a:rPr lang="en-US" i="1" dirty="0"/>
              <a:t>careful:</a:t>
            </a:r>
          </a:p>
          <a:p>
            <a:pPr marL="560813" indent="-448650">
              <a:buFont typeface="+mj-lt"/>
              <a:buAutoNum type="arabicPeriod"/>
            </a:pPr>
            <a:r>
              <a:rPr lang="en-US" i="1" dirty="0"/>
              <a:t>Never let groupings become static so that students never change</a:t>
            </a:r>
          </a:p>
          <a:p>
            <a:pPr marL="560813" indent="-448650">
              <a:buFont typeface="+mj-lt"/>
              <a:buAutoNum type="arabicPeriod"/>
            </a:pPr>
            <a:r>
              <a:rPr lang="en-US" i="1" dirty="0"/>
              <a:t>Do not always group based on ability level</a:t>
            </a:r>
          </a:p>
          <a:p>
            <a:endParaRPr lang="en-US" b="1" dirty="0"/>
          </a:p>
        </p:txBody>
      </p:sp>
    </p:spTree>
    <p:extLst>
      <p:ext uri="{BB962C8B-B14F-4D97-AF65-F5344CB8AC3E}">
        <p14:creationId xmlns:p14="http://schemas.microsoft.com/office/powerpoint/2010/main" val="2010914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a:t>
            </a:r>
            <a:r>
              <a:rPr lang="en-US" b="1" baseline="0" dirty="0" smtClean="0"/>
              <a:t> </a:t>
            </a:r>
            <a:r>
              <a:rPr lang="en-US" b="0" baseline="0" dirty="0" smtClean="0"/>
              <a:t>Marilyn Friend recommends Station Teaching as one of the most effective approaches.</a:t>
            </a:r>
          </a:p>
          <a:p>
            <a:endParaRPr lang="en-US" b="1" dirty="0" smtClean="0"/>
          </a:p>
          <a:p>
            <a:r>
              <a:rPr lang="en-US" b="1" dirty="0" smtClean="0"/>
              <a:t>To Do: </a:t>
            </a:r>
            <a:r>
              <a:rPr lang="en-US" b="0" dirty="0" smtClean="0"/>
              <a:t>This slide can be hidden.  Remind participants to complete Handout</a:t>
            </a:r>
            <a:r>
              <a:rPr lang="en-US" b="0" baseline="0" dirty="0" smtClean="0"/>
              <a:t> #4</a:t>
            </a:r>
            <a:r>
              <a:rPr lang="en-US" b="0" dirty="0" smtClean="0"/>
              <a:t>. Stop and provide time for participants to add the “Ideal” time</a:t>
            </a:r>
            <a:r>
              <a:rPr lang="en-US" b="0" baseline="0" dirty="0" smtClean="0"/>
              <a:t> for Station Teaching.</a:t>
            </a:r>
            <a:endParaRPr lang="en-US" b="0" dirty="0" smtClean="0"/>
          </a:p>
          <a:p>
            <a:endParaRPr lang="en-US" b="1" dirty="0" smtClean="0"/>
          </a:p>
          <a:p>
            <a:r>
              <a:rPr lang="en-US" b="1" dirty="0" smtClean="0"/>
              <a:t>To Say:</a:t>
            </a:r>
            <a:r>
              <a:rPr lang="en-US" b="0" dirty="0" smtClean="0"/>
              <a:t> Station</a:t>
            </a:r>
            <a:r>
              <a:rPr lang="en-US" b="0" baseline="0" dirty="0" smtClean="0"/>
              <a:t> Teaching is one that can be used in so many different variations for a large part of a lesson or the whole instructional time can be spent in stations. One student who needs specially designed instruction might end up being in a station with a teacher in each rotation but utilizing his/her time differently based on what the groups’ task might be in reference to the learning. Go to the section of Station Teaching on HO #5 and take a couple minutes to complete.</a:t>
            </a:r>
          </a:p>
          <a:p>
            <a:r>
              <a:rPr lang="en-US" b="0" baseline="0" dirty="0" smtClean="0"/>
              <a:t>Station Teaching is powerful for Elementary classrooms with a recommendation of 40% of the instructional time to be devoted to the use of smaller group instruction. High school still has a high recommendation for 30% of the time being spent in the smaller group instruction.  As you will find later on in your journey of Co-Teaching, there are many ways to rotate the groups or rotate the teachers to differentiate the instruction to meet the needs of the learners.</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39</a:t>
            </a:fld>
            <a:endParaRPr lang="en-US" dirty="0"/>
          </a:p>
        </p:txBody>
      </p:sp>
    </p:spTree>
    <p:extLst>
      <p:ext uri="{BB962C8B-B14F-4D97-AF65-F5344CB8AC3E}">
        <p14:creationId xmlns:p14="http://schemas.microsoft.com/office/powerpoint/2010/main" val="1486574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dirty="0" smtClean="0"/>
              <a:t>There are two options to prepare teachers for Co-Teaching training. The</a:t>
            </a:r>
            <a:r>
              <a:rPr lang="en-US" baseline="0" dirty="0" smtClean="0"/>
              <a:t> first two options are strongly suggested as most beneficial for successful preparation.</a:t>
            </a:r>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4</a:t>
            </a:fld>
            <a:endParaRPr lang="en-US" dirty="0"/>
          </a:p>
        </p:txBody>
      </p:sp>
    </p:spTree>
    <p:extLst>
      <p:ext uri="{BB962C8B-B14F-4D97-AF65-F5344CB8AC3E}">
        <p14:creationId xmlns:p14="http://schemas.microsoft.com/office/powerpoint/2010/main" val="980300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Participants need time to process how they might</a:t>
            </a:r>
            <a:r>
              <a:rPr lang="en-US" b="0" baseline="0" dirty="0" smtClean="0"/>
              <a:t> use Station Teaching. Teachers who take time to put some thoughts on paper before leaving the training are found to use the approaches more readily when they return to their classrooms.</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To</a:t>
            </a:r>
            <a:r>
              <a:rPr lang="en-US" b="1" baseline="0" dirty="0" smtClean="0"/>
              <a:t> Do: </a:t>
            </a:r>
            <a:r>
              <a:rPr lang="en-US" b="0" baseline="0" dirty="0" smtClean="0"/>
              <a:t>Direct participants attention to the Co-Teaching Applications chart on Handout #4. Provide 15-20 minutes for teachers to jot down how they plan to use Station Teaching.</a:t>
            </a:r>
          </a:p>
          <a:p>
            <a:endParaRPr lang="en-US" b="1" baseline="0" dirty="0" smtClean="0"/>
          </a:p>
          <a:p>
            <a:r>
              <a:rPr lang="en-US" b="1" baseline="0" dirty="0" smtClean="0"/>
              <a:t>To Say:</a:t>
            </a:r>
            <a:r>
              <a:rPr lang="en-US" b="0" baseline="0" dirty="0" smtClean="0"/>
              <a:t> Take a few minutes with your Co-Teaching partner to jot down a few ideas of how you might use Station Teaching.</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40</a:t>
            </a:fld>
            <a:endParaRPr lang="en-US" dirty="0"/>
          </a:p>
        </p:txBody>
      </p:sp>
    </p:spTree>
    <p:extLst>
      <p:ext uri="{BB962C8B-B14F-4D97-AF65-F5344CB8AC3E}">
        <p14:creationId xmlns:p14="http://schemas.microsoft.com/office/powerpoint/2010/main" val="4221314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Parallel</a:t>
            </a:r>
            <a:r>
              <a:rPr lang="en-US" b="0" baseline="0" dirty="0" smtClean="0"/>
              <a:t> Teaching is another approach highly recommended by Marilyn Friend. In this case BOTH teachers need to be proficient in the content being taught.</a:t>
            </a:r>
            <a:endParaRPr lang="en-US" b="1" dirty="0" smtClean="0"/>
          </a:p>
          <a:p>
            <a:endParaRPr lang="en-US" b="1" dirty="0" smtClean="0"/>
          </a:p>
          <a:p>
            <a:r>
              <a:rPr lang="en-US" b="1" dirty="0" smtClean="0"/>
              <a:t>To</a:t>
            </a:r>
            <a:r>
              <a:rPr lang="en-US" b="0" dirty="0" smtClean="0"/>
              <a:t> </a:t>
            </a:r>
            <a:r>
              <a:rPr lang="en-US" b="1" dirty="0" smtClean="0"/>
              <a:t>Do:</a:t>
            </a:r>
            <a:r>
              <a:rPr lang="en-US" b="1" baseline="0" dirty="0" smtClean="0"/>
              <a:t> </a:t>
            </a:r>
            <a:r>
              <a:rPr lang="en-US" b="0" baseline="0" dirty="0" smtClean="0"/>
              <a:t>Watch the video segment on the “Power of 2” for Parallel Teaching if you have not done so already. Be sensitive to the time needed for participants to jot notes on Handout #4.</a:t>
            </a:r>
          </a:p>
          <a:p>
            <a:endParaRPr lang="en-US" b="0" baseline="0" dirty="0" smtClean="0"/>
          </a:p>
          <a:p>
            <a:r>
              <a:rPr lang="en-US" b="1" baseline="0" dirty="0" smtClean="0"/>
              <a:t>To Say: </a:t>
            </a:r>
            <a:r>
              <a:rPr lang="en-US" b="0" baseline="0" dirty="0" smtClean="0"/>
              <a:t>Please take a moment to read through the Parallel Teaching Approach. Parallel has great potential to increase the instructional intensity of instruction by increasing the students opportunities to respond (OTR). For example, in a discussion students have twice as many opportunities to contribute to the conversation than when in the large group. Teachers can strategically place students in the groups to maximize the style of instruction needed for their groups. This approach can also allow for teachers with different instructional styles to vary the method of practice and application more easily.</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41</a:t>
            </a:fld>
            <a:endParaRPr lang="en-US" dirty="0"/>
          </a:p>
        </p:txBody>
      </p:sp>
    </p:spTree>
    <p:extLst>
      <p:ext uri="{BB962C8B-B14F-4D97-AF65-F5344CB8AC3E}">
        <p14:creationId xmlns:p14="http://schemas.microsoft.com/office/powerpoint/2010/main" val="2965092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0B63B-6206-40B1-801A-CD7265A9770D}" type="slidenum">
              <a:rPr lang="en-US"/>
              <a:pPr/>
              <a:t>42</a:t>
            </a:fld>
            <a:endParaRPr lang="en-US" dirty="0"/>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r>
              <a:rPr lang="en-US" b="1" dirty="0" smtClean="0"/>
              <a:t>To Know: </a:t>
            </a:r>
            <a:r>
              <a:rPr lang="en-US" b="0" dirty="0" smtClean="0"/>
              <a:t>There</a:t>
            </a:r>
            <a:r>
              <a:rPr lang="en-US" b="0" baseline="0" dirty="0" smtClean="0"/>
              <a:t> are benefits to Parallel Teaching.</a:t>
            </a:r>
          </a:p>
          <a:p>
            <a:endParaRPr lang="en-US" b="1" baseline="0" dirty="0" smtClean="0"/>
          </a:p>
          <a:p>
            <a:r>
              <a:rPr lang="en-US" b="1" baseline="0" dirty="0" smtClean="0"/>
              <a:t>To Do: </a:t>
            </a:r>
            <a:r>
              <a:rPr lang="en-US" b="0" baseline="0" dirty="0" smtClean="0"/>
              <a:t> Allow time for participants to complete Handout #4.</a:t>
            </a:r>
            <a:endParaRPr lang="en-US" b="1" baseline="0" dirty="0" smtClean="0"/>
          </a:p>
          <a:p>
            <a:endParaRPr lang="en-US" b="1" dirty="0" smtClean="0"/>
          </a:p>
          <a:p>
            <a:r>
              <a:rPr lang="en-US" b="1" dirty="0" smtClean="0"/>
              <a:t>To</a:t>
            </a:r>
            <a:r>
              <a:rPr lang="en-US" b="1" baseline="0" dirty="0" smtClean="0"/>
              <a:t> Say: </a:t>
            </a:r>
            <a:r>
              <a:rPr lang="en-US" b="0" baseline="0" dirty="0" smtClean="0"/>
              <a:t>Many teachers find this approach to be one they use frequently. There are 3 categories of instruction commonly used. </a:t>
            </a:r>
          </a:p>
          <a:p>
            <a:pPr marL="224325" indent="-224325">
              <a:buAutoNum type="arabicParenR"/>
            </a:pPr>
            <a:r>
              <a:rPr lang="en-US" b="0" baseline="0" dirty="0" smtClean="0"/>
              <a:t>Identical material covered but how it is covered might reflect the needs of the learner for SDI, learning styles, or level of engagement needed. </a:t>
            </a:r>
          </a:p>
          <a:p>
            <a:pPr marL="224325" indent="-224325">
              <a:buAutoNum type="arabicParenR"/>
            </a:pPr>
            <a:r>
              <a:rPr lang="en-US" b="0" baseline="0" dirty="0" smtClean="0"/>
              <a:t>This approach works great to teach perspective by having two groups discuss different viewpoints in relation to a topic.</a:t>
            </a:r>
          </a:p>
          <a:p>
            <a:pPr marL="224325" indent="-224325">
              <a:buAutoNum type="arabicParenR"/>
            </a:pPr>
            <a:r>
              <a:rPr lang="en-US" b="0" baseline="0" dirty="0" smtClean="0"/>
              <a:t>The instruction could be teaching the same standard or learning goal but at a different readability of text or type of product completed.</a:t>
            </a:r>
          </a:p>
          <a:p>
            <a:r>
              <a:rPr lang="en-US" b="0" baseline="0" dirty="0" smtClean="0"/>
              <a:t>**Some teachers find that there is a rhythm or pattern in their curriculum that happens over and over which can be instructed each time by using Parallel Teaching. Little planning is needed as teachers become efficient with this approach other than to understand which teacher will take which group of students. </a:t>
            </a:r>
            <a:endParaRPr lang="en-US" b="1" dirty="0"/>
          </a:p>
        </p:txBody>
      </p:sp>
    </p:spTree>
    <p:extLst>
      <p:ext uri="{BB962C8B-B14F-4D97-AF65-F5344CB8AC3E}">
        <p14:creationId xmlns:p14="http://schemas.microsoft.com/office/powerpoint/2010/main" val="2962976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F2D7F-BEB6-4C39-AC38-11C241222920}" type="slidenum">
              <a:rPr lang="en-US"/>
              <a:pPr/>
              <a:t>43</a:t>
            </a:fld>
            <a:endParaRPr lang="en-US" dirty="0"/>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r>
              <a:rPr lang="en-US" b="1" dirty="0" smtClean="0"/>
              <a:t>To Know: </a:t>
            </a:r>
            <a:r>
              <a:rPr lang="en-US" b="0" dirty="0" smtClean="0"/>
              <a:t>Parallel</a:t>
            </a:r>
            <a:r>
              <a:rPr lang="en-US" b="0" baseline="0" dirty="0" smtClean="0"/>
              <a:t> Teaching is difficult to do unless both teachers feel comfortable with the content.</a:t>
            </a:r>
          </a:p>
          <a:p>
            <a:endParaRPr lang="en-US" b="1" baseline="0" dirty="0" smtClean="0"/>
          </a:p>
          <a:p>
            <a:r>
              <a:rPr lang="en-US" b="1" baseline="0" dirty="0" smtClean="0"/>
              <a:t>To Do:</a:t>
            </a:r>
            <a:r>
              <a:rPr lang="en-US" b="1" dirty="0" smtClean="0"/>
              <a:t> </a:t>
            </a:r>
            <a:r>
              <a:rPr lang="en-US" b="0" dirty="0" smtClean="0"/>
              <a:t>Direct attention to Handout #4 as you discuss the drawbacks</a:t>
            </a:r>
            <a:r>
              <a:rPr lang="en-US" b="0" baseline="0" dirty="0" smtClean="0"/>
              <a:t> of Parallel Teaching</a:t>
            </a:r>
            <a:endParaRPr lang="en-US" b="1" dirty="0" smtClean="0"/>
          </a:p>
          <a:p>
            <a:endParaRPr lang="en-US" b="1" dirty="0" smtClean="0"/>
          </a:p>
          <a:p>
            <a:r>
              <a:rPr lang="en-US" b="1" dirty="0" smtClean="0"/>
              <a:t>To</a:t>
            </a:r>
            <a:r>
              <a:rPr lang="en-US" b="1" baseline="0" dirty="0" smtClean="0"/>
              <a:t> Say:</a:t>
            </a:r>
            <a:r>
              <a:rPr lang="en-US" b="0" baseline="0" dirty="0" smtClean="0"/>
              <a:t> This approach means both teachers must be comfortable and have the knowledge to teach the material. Teachers will need to be aware of their location in the room so the instructional voices do not compete and distract the students. Teachers must also take care in rotating the students’ location and ensuring the groups are diverse.  </a:t>
            </a:r>
          </a:p>
          <a:p>
            <a:r>
              <a:rPr lang="en-US" b="0" baseline="0" dirty="0" smtClean="0"/>
              <a:t>Noise and activity levels need to practiced and monitored for efficiency. Teachers also must be alert to ‘time’ so one group is not waiting on another group to move.</a:t>
            </a:r>
            <a:endParaRPr lang="en-US" b="1" dirty="0"/>
          </a:p>
        </p:txBody>
      </p:sp>
    </p:spTree>
    <p:extLst>
      <p:ext uri="{BB962C8B-B14F-4D97-AF65-F5344CB8AC3E}">
        <p14:creationId xmlns:p14="http://schemas.microsoft.com/office/powerpoint/2010/main" val="1748785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This is an</a:t>
            </a:r>
            <a:r>
              <a:rPr lang="en-US" b="0" baseline="0" dirty="0" smtClean="0"/>
              <a:t> effective Co-Teaching approach although not quite as powerful as Station Teaching.</a:t>
            </a:r>
            <a:endParaRPr lang="en-US" b="1" dirty="0" smtClean="0"/>
          </a:p>
          <a:p>
            <a:endParaRPr lang="en-US" b="1" dirty="0" smtClean="0"/>
          </a:p>
          <a:p>
            <a:r>
              <a:rPr lang="en-US" b="1" dirty="0" smtClean="0"/>
              <a:t>To</a:t>
            </a:r>
            <a:r>
              <a:rPr lang="en-US" b="1" baseline="0" dirty="0" smtClean="0"/>
              <a:t> Do: </a:t>
            </a:r>
            <a:r>
              <a:rPr lang="en-US" b="0" baseline="0" dirty="0" smtClean="0"/>
              <a:t>Complete the ideal time suggested for Parallel Teaching.</a:t>
            </a:r>
            <a:endParaRPr lang="en-US" b="0" dirty="0" smtClean="0"/>
          </a:p>
          <a:p>
            <a:endParaRPr lang="en-US" b="1" dirty="0" smtClean="0"/>
          </a:p>
          <a:p>
            <a:r>
              <a:rPr lang="en-US" b="1" dirty="0" smtClean="0"/>
              <a:t>To Say:</a:t>
            </a:r>
            <a:r>
              <a:rPr lang="en-US" b="0" dirty="0" smtClean="0"/>
              <a:t> Parallel</a:t>
            </a:r>
            <a:r>
              <a:rPr lang="en-US" b="0" baseline="0" dirty="0" smtClean="0"/>
              <a:t> Teaching</a:t>
            </a:r>
            <a:r>
              <a:rPr lang="en-US" b="0" dirty="0" smtClean="0"/>
              <a:t> is</a:t>
            </a:r>
            <a:r>
              <a:rPr lang="en-US" b="0" baseline="0" dirty="0" smtClean="0"/>
              <a:t> not recommended to be used as frequently as Station Teaching. However, this remains a powerful Co-Teaching approach. You will notice that again there is a different amount of time recommended for elementary and high school. High School could benefit from 25 % and elementary could benefit from 30% use of instructional time.</a:t>
            </a:r>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D02F6600-7642-4346-9F15-AB2CB54EE260}" type="slidenum">
              <a:rPr lang="en-US" smtClean="0"/>
              <a:t>44</a:t>
            </a:fld>
            <a:endParaRPr lang="en-US" dirty="0"/>
          </a:p>
        </p:txBody>
      </p:sp>
    </p:spTree>
    <p:extLst>
      <p:ext uri="{BB962C8B-B14F-4D97-AF65-F5344CB8AC3E}">
        <p14:creationId xmlns:p14="http://schemas.microsoft.com/office/powerpoint/2010/main" val="1566626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Participants need time to process how they might</a:t>
            </a:r>
            <a:r>
              <a:rPr lang="en-US" b="0" baseline="0" dirty="0" smtClean="0"/>
              <a:t> use Parallel Teaching.</a:t>
            </a:r>
            <a:endParaRPr lang="en-US" b="0" dirty="0" smtClean="0"/>
          </a:p>
          <a:p>
            <a:endParaRPr lang="en-US" b="1" dirty="0" smtClean="0"/>
          </a:p>
          <a:p>
            <a:r>
              <a:rPr lang="en-US" b="1" dirty="0" smtClean="0"/>
              <a:t>To</a:t>
            </a:r>
            <a:r>
              <a:rPr lang="en-US" b="1" baseline="0" dirty="0" smtClean="0"/>
              <a:t> Do: </a:t>
            </a:r>
            <a:r>
              <a:rPr lang="en-US" b="0" baseline="0" dirty="0" smtClean="0"/>
              <a:t>Direct participants attention to the Co-Teaching Applications chart on Handout #4. Provide 15-20 minutes for teachers to plan out how they could use Parallel Teaching.</a:t>
            </a:r>
          </a:p>
          <a:p>
            <a:endParaRPr lang="en-US" b="1" baseline="0" dirty="0" smtClean="0"/>
          </a:p>
          <a:p>
            <a:r>
              <a:rPr lang="en-US" b="1" baseline="0" dirty="0" smtClean="0"/>
              <a:t>To Say:</a:t>
            </a:r>
            <a:r>
              <a:rPr lang="en-US" b="0" baseline="0" dirty="0" smtClean="0"/>
              <a:t> Take a few minutes with your Co-Teaching partner to jot down a few ideas of how or when you might use Parallel Teaching during your units.</a:t>
            </a:r>
          </a:p>
          <a:p>
            <a:endParaRPr lang="en-US" b="0" i="1" u="sng" dirty="0" smtClean="0"/>
          </a:p>
          <a:p>
            <a:r>
              <a:rPr lang="en-US" b="0" i="1" u="sng" dirty="0" smtClean="0"/>
              <a:t>Optional if participants need to move:</a:t>
            </a:r>
            <a:r>
              <a:rPr lang="en-US" b="0" i="1" u="sng" baseline="0" dirty="0" smtClean="0"/>
              <a:t> </a:t>
            </a:r>
          </a:p>
          <a:p>
            <a:r>
              <a:rPr lang="en-US" b="1" i="0" u="none" baseline="0" dirty="0" smtClean="0"/>
              <a:t>Say: </a:t>
            </a:r>
            <a:r>
              <a:rPr lang="en-US" b="0" dirty="0" smtClean="0"/>
              <a:t>Processing</a:t>
            </a:r>
            <a:r>
              <a:rPr lang="en-US" b="0" baseline="0" dirty="0" smtClean="0"/>
              <a:t> Time! Hand Up, Stand Up and Pair Up.  You will need to stand and find a person who is at least 10 steps away from you that you have not had time to talk with today. Take your handout with you and compare the benefits and drawbacks of One Teach, One Observe, Station and Parallel Teaching. Review the approaches we have discussed so far.</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45</a:t>
            </a:fld>
            <a:endParaRPr lang="en-US" dirty="0"/>
          </a:p>
        </p:txBody>
      </p:sp>
    </p:spTree>
    <p:extLst>
      <p:ext uri="{BB962C8B-B14F-4D97-AF65-F5344CB8AC3E}">
        <p14:creationId xmlns:p14="http://schemas.microsoft.com/office/powerpoint/2010/main" val="923520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This approach takes place</a:t>
            </a:r>
            <a:r>
              <a:rPr lang="en-US" b="0" baseline="0" dirty="0" smtClean="0"/>
              <a:t> in just a few minutes. It is not to be used the complete classroom period.</a:t>
            </a:r>
          </a:p>
          <a:p>
            <a:endParaRPr lang="en-US" b="1" baseline="0" dirty="0" smtClean="0"/>
          </a:p>
          <a:p>
            <a:r>
              <a:rPr lang="en-US" b="1" baseline="0" dirty="0" smtClean="0"/>
              <a:t>To Do: </a:t>
            </a:r>
            <a:r>
              <a:rPr lang="en-US" b="0" baseline="0" dirty="0" smtClean="0"/>
              <a:t>Watch the Alternative Teaching section found within the “Power of 2” video by Marilyn Friend if not done so already.</a:t>
            </a:r>
          </a:p>
          <a:p>
            <a:endParaRPr lang="en-US" b="1" baseline="0" dirty="0" smtClean="0"/>
          </a:p>
          <a:p>
            <a:r>
              <a:rPr lang="en-US" b="1" baseline="0" dirty="0" smtClean="0"/>
              <a:t>To Say: </a:t>
            </a:r>
            <a:r>
              <a:rPr lang="en-US" b="0" baseline="0" dirty="0" smtClean="0"/>
              <a:t>Teachers can divide the responsibilities for planning and instruction based on student data and needs. This approach is used in short bursts of time. The majority of students remain in the large group setting. A small group is pulled aside for a short period of time for pre-teaching,  for enrichment, re-teaching or other small group individualized tasks. This small group might be pre-selected or a group that appears to need more guided practice as the lesson continues. The small group is soon moved back within the larger group. </a:t>
            </a:r>
          </a:p>
          <a:p>
            <a:r>
              <a:rPr lang="en-US" b="0" i="1" baseline="0" dirty="0" smtClean="0"/>
              <a:t>Caution: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 careful the groups don’t become ‘your kids’ and ‘my kids’ and the special</a:t>
            </a:r>
            <a:r>
              <a:rPr lang="en-US" baseline="0" dirty="0" smtClean="0"/>
              <a:t> education</a:t>
            </a:r>
            <a:r>
              <a:rPr lang="en-US" dirty="0" smtClean="0"/>
              <a:t> teachers always work with the students who have the greatest need.</a:t>
            </a:r>
            <a:r>
              <a:rPr lang="en-US" baseline="0" dirty="0" smtClean="0"/>
              <a:t>  It will also be important to rotate which teacher takes the alternative group aside.   The approach can ensure some specially designed instruction (SDI) takes place that might not be as possible in the whole group lesson.</a:t>
            </a:r>
          </a:p>
          <a:p>
            <a:endParaRPr lang="en-US" b="0" dirty="0"/>
          </a:p>
        </p:txBody>
      </p:sp>
      <p:sp>
        <p:nvSpPr>
          <p:cNvPr id="4" name="Slide Number Placeholder 3"/>
          <p:cNvSpPr>
            <a:spLocks noGrp="1"/>
          </p:cNvSpPr>
          <p:nvPr>
            <p:ph type="sldNum" sz="quarter" idx="10"/>
          </p:nvPr>
        </p:nvSpPr>
        <p:spPr/>
        <p:txBody>
          <a:bodyPr/>
          <a:lstStyle/>
          <a:p>
            <a:fld id="{D02F6600-7642-4346-9F15-AB2CB54EE260}" type="slidenum">
              <a:rPr lang="en-US" smtClean="0"/>
              <a:t>46</a:t>
            </a:fld>
            <a:endParaRPr lang="en-US" dirty="0"/>
          </a:p>
        </p:txBody>
      </p:sp>
    </p:spTree>
    <p:extLst>
      <p:ext uri="{BB962C8B-B14F-4D97-AF65-F5344CB8AC3E}">
        <p14:creationId xmlns:p14="http://schemas.microsoft.com/office/powerpoint/2010/main" val="1021879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8AA772-096A-4CA9-ABA9-38B056F1048F}" type="slidenum">
              <a:rPr lang="en-US"/>
              <a:pPr/>
              <a:t>47</a:t>
            </a:fld>
            <a:endParaRPr lang="en-US" dirty="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b="1" dirty="0" smtClean="0"/>
              <a:t>To Know:</a:t>
            </a:r>
            <a:r>
              <a:rPr lang="en-US" b="1" baseline="0" dirty="0" smtClean="0"/>
              <a:t> </a:t>
            </a:r>
            <a:r>
              <a:rPr lang="en-US" b="0" baseline="0" dirty="0" smtClean="0"/>
              <a:t>Alternative Teaching can provide highly intensive teaching to a small group for a short period of time while another teacher instructs review to a larger group.</a:t>
            </a:r>
          </a:p>
          <a:p>
            <a:endParaRPr lang="en-US" b="1" dirty="0" smtClean="0"/>
          </a:p>
          <a:p>
            <a:r>
              <a:rPr lang="en-US" b="1" dirty="0" smtClean="0"/>
              <a:t>To Do: </a:t>
            </a:r>
            <a:r>
              <a:rPr lang="en-US" b="0" dirty="0" smtClean="0"/>
              <a:t>Allow time for participants</a:t>
            </a:r>
            <a:r>
              <a:rPr lang="en-US" b="0" baseline="0" dirty="0" smtClean="0"/>
              <a:t> to complete Handout #4. </a:t>
            </a:r>
            <a:endParaRPr lang="en-US" b="1" dirty="0" smtClean="0"/>
          </a:p>
          <a:p>
            <a:endParaRPr lang="en-US" b="1" dirty="0" smtClean="0"/>
          </a:p>
          <a:p>
            <a:r>
              <a:rPr lang="en-US" b="1" dirty="0" smtClean="0"/>
              <a:t>To Say:</a:t>
            </a:r>
            <a:r>
              <a:rPr lang="en-US" b="0" dirty="0" smtClean="0"/>
              <a:t> </a:t>
            </a:r>
            <a:r>
              <a:rPr lang="en-US" b="0" baseline="0" dirty="0" smtClean="0"/>
              <a:t> Alternative Teaching proves highly effective when the classroom has a great diversity in learning levels. It also allows for the instructional intensity that might be needed by a very small group. This group might be the students who need prep in vocabulary or procedures. It proves to be an asset for behavioral management if a student who has difficulty handling change is prepared ahead of time in alternative teaching before joining the group of ‘change’. This approach also allows for enrichment if there is a group of students who already have mastered material the other students are practicing and could possibly be taken deeper in a discussion or alternative lesson. </a:t>
            </a:r>
            <a:endParaRPr lang="en-US" b="1" dirty="0"/>
          </a:p>
        </p:txBody>
      </p:sp>
    </p:spTree>
    <p:extLst>
      <p:ext uri="{BB962C8B-B14F-4D97-AF65-F5344CB8AC3E}">
        <p14:creationId xmlns:p14="http://schemas.microsoft.com/office/powerpoint/2010/main" val="3566190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21C40-6995-42B7-B6AB-29F45078FB07}" type="slidenum">
              <a:rPr lang="en-US"/>
              <a:pPr/>
              <a:t>48</a:t>
            </a:fld>
            <a:endParaRPr lang="en-US" dirty="0"/>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r>
              <a:rPr lang="en-US" b="1" dirty="0" smtClean="0"/>
              <a:t>To Know: </a:t>
            </a:r>
            <a:r>
              <a:rPr lang="en-US" b="0" dirty="0" smtClean="0"/>
              <a:t>Alternative</a:t>
            </a:r>
            <a:r>
              <a:rPr lang="en-US" b="0" baseline="0" dirty="0" smtClean="0"/>
              <a:t> Teaching is often misused.</a:t>
            </a:r>
            <a:endParaRPr lang="en-US" b="1" dirty="0" smtClean="0"/>
          </a:p>
          <a:p>
            <a:endParaRPr lang="en-US" b="1" dirty="0" smtClean="0"/>
          </a:p>
          <a:p>
            <a:r>
              <a:rPr lang="en-US" b="1" dirty="0" smtClean="0"/>
              <a:t>To</a:t>
            </a:r>
            <a:r>
              <a:rPr lang="en-US" b="1" baseline="0" dirty="0" smtClean="0"/>
              <a:t> Do: </a:t>
            </a:r>
            <a:r>
              <a:rPr lang="en-US" b="0" baseline="0" dirty="0" smtClean="0"/>
              <a:t>Explain drawbacks of Alternative Teaching.</a:t>
            </a:r>
            <a:endParaRPr lang="en-US" b="1" baseline="0" dirty="0" smtClean="0"/>
          </a:p>
          <a:p>
            <a:endParaRPr lang="en-US" b="1" dirty="0" smtClean="0"/>
          </a:p>
          <a:p>
            <a:r>
              <a:rPr lang="en-US" b="1" dirty="0" smtClean="0"/>
              <a:t>To Say:</a:t>
            </a:r>
            <a:r>
              <a:rPr lang="en-US" b="1" baseline="0" dirty="0" smtClean="0"/>
              <a:t> </a:t>
            </a:r>
            <a:r>
              <a:rPr lang="en-US" b="0" dirty="0" smtClean="0"/>
              <a:t>This</a:t>
            </a:r>
            <a:r>
              <a:rPr lang="en-US" b="1" dirty="0" smtClean="0"/>
              <a:t> </a:t>
            </a:r>
            <a:r>
              <a:rPr lang="en-US" dirty="0" smtClean="0"/>
              <a:t>approach is often misused, as many teachers resort to using the small group as a de facto “pull-out.”  If students with special needs are continually being chosen for the small group and are then taught by the special education teacher, the results is a “Class Within a Class” approach.</a:t>
            </a:r>
            <a:r>
              <a:rPr lang="en-US" baseline="0" dirty="0" smtClean="0"/>
              <a:t>  This brings back</a:t>
            </a:r>
            <a:r>
              <a:rPr lang="en-US" dirty="0" smtClean="0"/>
              <a:t> the old</a:t>
            </a:r>
            <a:r>
              <a:rPr lang="en-US" baseline="0" dirty="0" smtClean="0"/>
              <a:t> special education technique of “pull-out.”                           </a:t>
            </a:r>
          </a:p>
          <a:p>
            <a:r>
              <a:rPr lang="en-US" baseline="0" dirty="0" smtClean="0"/>
              <a:t>Too often the same students are asked to go to the small group merely because they are students with special needs or have an IEP.  If the special education teacher always works with the group that needs review or re-teaching, </a:t>
            </a:r>
            <a:r>
              <a:rPr lang="en-US" b="1" baseline="0" dirty="0" smtClean="0"/>
              <a:t>this further stigmatizes these students because student differences are made even more apparent to both students with and without disabilities.  </a:t>
            </a:r>
          </a:p>
          <a:p>
            <a:r>
              <a:rPr lang="en-US" baseline="0" dirty="0" smtClean="0"/>
              <a:t>** This approach cannot keep students from accessing instruction. The greatest caution here is to ensure there is no new instruction going on while the small group is separated from the larger group. It is suggested to pull the group prior to the new instruction or at the end of the instructional time as students are practicing or reviewing.</a:t>
            </a:r>
          </a:p>
        </p:txBody>
      </p:sp>
    </p:spTree>
    <p:extLst>
      <p:ext uri="{BB962C8B-B14F-4D97-AF65-F5344CB8AC3E}">
        <p14:creationId xmlns:p14="http://schemas.microsoft.com/office/powerpoint/2010/main" val="14841326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b="1" baseline="0" dirty="0" smtClean="0"/>
              <a:t> Know: </a:t>
            </a:r>
            <a:r>
              <a:rPr lang="en-US" b="0" baseline="0" dirty="0" smtClean="0"/>
              <a:t>Alternative Teaching is recommended fairly frequently when used correctly.</a:t>
            </a:r>
            <a:endParaRPr lang="en-US" b="1" dirty="0" smtClean="0"/>
          </a:p>
          <a:p>
            <a:endParaRPr lang="en-US" b="1" dirty="0" smtClean="0"/>
          </a:p>
          <a:p>
            <a:r>
              <a:rPr lang="en-US" b="1" dirty="0" smtClean="0"/>
              <a:t>T</a:t>
            </a:r>
            <a:r>
              <a:rPr lang="en-US" b="1" baseline="0" dirty="0" smtClean="0"/>
              <a:t>o Do: </a:t>
            </a:r>
            <a:r>
              <a:rPr lang="en-US" b="0" baseline="0" dirty="0" smtClean="0"/>
              <a:t>Direct attention to the Ideal time recommended for Alternative Teaching to complete that section on Handout # 4.</a:t>
            </a:r>
            <a:endParaRPr lang="en-US" b="1" dirty="0" smtClean="0"/>
          </a:p>
          <a:p>
            <a:endParaRPr lang="en-US" b="1" dirty="0" smtClean="0"/>
          </a:p>
          <a:p>
            <a:r>
              <a:rPr lang="en-US" b="1" dirty="0" smtClean="0"/>
              <a:t>To Say: </a:t>
            </a:r>
            <a:r>
              <a:rPr lang="en-US" b="0" dirty="0" smtClean="0"/>
              <a:t>Here is the ideal</a:t>
            </a:r>
            <a:r>
              <a:rPr lang="en-US" b="0" baseline="0" dirty="0" smtClean="0"/>
              <a:t> amount of time to use Alternative Co-Teaching. For the Elementary 25% is recommended and for the HS to gain the greatest benefit 20% of the instructional time is recommended for Alternative Teaching.</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49</a:t>
            </a:fld>
            <a:endParaRPr lang="en-US" dirty="0"/>
          </a:p>
        </p:txBody>
      </p:sp>
    </p:spTree>
    <p:extLst>
      <p:ext uri="{BB962C8B-B14F-4D97-AF65-F5344CB8AC3E}">
        <p14:creationId xmlns:p14="http://schemas.microsoft.com/office/powerpoint/2010/main" val="48948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to </a:t>
            </a:r>
            <a:r>
              <a:rPr lang="en-US" dirty="0" smtClean="0"/>
              <a:t>Co-Teaching </a:t>
            </a:r>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5</a:t>
            </a:fld>
            <a:endParaRPr lang="en-US" dirty="0"/>
          </a:p>
        </p:txBody>
      </p:sp>
    </p:spTree>
    <p:extLst>
      <p:ext uri="{BB962C8B-B14F-4D97-AF65-F5344CB8AC3E}">
        <p14:creationId xmlns:p14="http://schemas.microsoft.com/office/powerpoint/2010/main" val="27180940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Participants need time to process how they might</a:t>
            </a:r>
            <a:r>
              <a:rPr lang="en-US" b="0" baseline="0" dirty="0" smtClean="0"/>
              <a:t> use Alternative Teaching.</a:t>
            </a:r>
            <a:endParaRPr lang="en-US" b="0" dirty="0" smtClean="0"/>
          </a:p>
          <a:p>
            <a:endParaRPr lang="en-US" b="1" dirty="0" smtClean="0"/>
          </a:p>
          <a:p>
            <a:r>
              <a:rPr lang="en-US" b="1" dirty="0" smtClean="0"/>
              <a:t>To</a:t>
            </a:r>
            <a:r>
              <a:rPr lang="en-US" b="1" baseline="0" dirty="0" smtClean="0"/>
              <a:t> Do: </a:t>
            </a:r>
            <a:r>
              <a:rPr lang="en-US" b="0" baseline="0" dirty="0" smtClean="0"/>
              <a:t>Direct participants attention to the Co-Teaching Applications chart on Handout #4. Provide 15 minutes for teachers to determine when Alternative Teaching might be needed in their future lessons.</a:t>
            </a:r>
          </a:p>
          <a:p>
            <a:endParaRPr lang="en-US" b="1" baseline="0" dirty="0" smtClean="0"/>
          </a:p>
          <a:p>
            <a:r>
              <a:rPr lang="en-US" b="1" baseline="0" dirty="0" smtClean="0"/>
              <a:t>To Say:</a:t>
            </a:r>
            <a:r>
              <a:rPr lang="en-US" b="0" baseline="0" dirty="0" smtClean="0"/>
              <a:t> Take a few minutes with your Co-Teaching partner(s) to jot down a few ideas of how or when you might use Alternative Teaching. </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50</a:t>
            </a:fld>
            <a:endParaRPr lang="en-US" dirty="0"/>
          </a:p>
        </p:txBody>
      </p:sp>
    </p:spTree>
    <p:extLst>
      <p:ext uri="{BB962C8B-B14F-4D97-AF65-F5344CB8AC3E}">
        <p14:creationId xmlns:p14="http://schemas.microsoft.com/office/powerpoint/2010/main" val="1063659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b="1" dirty="0" smtClean="0"/>
              <a:t>To Know: </a:t>
            </a:r>
            <a:r>
              <a:rPr lang="en-US" altLang="en-US" b="0" dirty="0" smtClean="0"/>
              <a:t>Team</a:t>
            </a:r>
            <a:r>
              <a:rPr lang="en-US" altLang="en-US" b="0" baseline="0" dirty="0" smtClean="0"/>
              <a:t>ing is also called Duet Teaching by some authors. It </a:t>
            </a:r>
            <a:r>
              <a:rPr lang="en-US" altLang="en-US" b="0" dirty="0" smtClean="0"/>
              <a:t>can be the hardest approach for teachers who are new to each other and new to Co-Teaching to become at ease with for presentation.</a:t>
            </a:r>
          </a:p>
          <a:p>
            <a:pPr eaLnBrk="1" hangingPunct="1">
              <a:lnSpc>
                <a:spcPct val="90000"/>
              </a:lnSpc>
            </a:pPr>
            <a:endParaRPr lang="en-US" altLang="en-US" b="1" dirty="0" smtClean="0"/>
          </a:p>
          <a:p>
            <a:pPr eaLnBrk="1" hangingPunct="1">
              <a:lnSpc>
                <a:spcPct val="90000"/>
              </a:lnSpc>
            </a:pPr>
            <a:r>
              <a:rPr lang="en-US" altLang="en-US" b="1" dirty="0" smtClean="0"/>
              <a:t>To Do: </a:t>
            </a:r>
            <a:r>
              <a:rPr lang="en-US" altLang="en-US" b="0" dirty="0" smtClean="0"/>
              <a:t>Watch</a:t>
            </a:r>
            <a:r>
              <a:rPr lang="en-US" altLang="en-US" b="0" baseline="0" dirty="0" smtClean="0"/>
              <a:t> the video segment from the “Power of Two” for Teaming or direct attention to Handout #4 to complete for Teaming if video was shown earlier.</a:t>
            </a:r>
          </a:p>
          <a:p>
            <a:pPr eaLnBrk="1" hangingPunct="1">
              <a:lnSpc>
                <a:spcPct val="90000"/>
              </a:lnSpc>
            </a:pPr>
            <a:endParaRPr lang="en-US" altLang="en-US" b="1" dirty="0" smtClean="0"/>
          </a:p>
          <a:p>
            <a:pPr eaLnBrk="1" hangingPunct="1">
              <a:lnSpc>
                <a:spcPct val="90000"/>
              </a:lnSpc>
            </a:pPr>
            <a:r>
              <a:rPr lang="en-US" altLang="en-US" b="1" dirty="0" smtClean="0"/>
              <a:t>To Say:</a:t>
            </a:r>
            <a:r>
              <a:rPr lang="en-US" altLang="en-US" b="1" baseline="0" dirty="0" smtClean="0"/>
              <a:t>  </a:t>
            </a:r>
            <a:r>
              <a:rPr lang="en-US" altLang="en-US" b="0" baseline="0" dirty="0" smtClean="0"/>
              <a:t>Teaming is sometimes referred to as Duet Teaching by some authors in the Co-Teaching world. </a:t>
            </a:r>
            <a:r>
              <a:rPr lang="en-US" altLang="en-US" dirty="0" smtClean="0"/>
              <a:t>Teachers work as a team to introduce new content, work on developing skills, clarify information, and facilitate learning and classroom management.</a:t>
            </a:r>
          </a:p>
          <a:p>
            <a:pPr eaLnBrk="1" hangingPunct="1">
              <a:lnSpc>
                <a:spcPct val="90000"/>
              </a:lnSpc>
            </a:pPr>
            <a:r>
              <a:rPr lang="en-US" altLang="en-US" dirty="0" smtClean="0"/>
              <a:t>This requires</a:t>
            </a:r>
            <a:r>
              <a:rPr lang="en-US" altLang="en-US" baseline="0" dirty="0" smtClean="0"/>
              <a:t> </a:t>
            </a:r>
            <a:r>
              <a:rPr lang="en-US" altLang="en-US" dirty="0" smtClean="0"/>
              <a:t>mutual trust and respect between teachers and requires that they be able to mesh their teaching styles. Teachers will share responsibilities for planning and instruction. This</a:t>
            </a:r>
            <a:r>
              <a:rPr lang="en-US" altLang="en-US" baseline="0" dirty="0" smtClean="0"/>
              <a:t> approach becomes more natural for teachers who have spent more time together in a Co-Teaching setting. As teachers begin to know each other as colleagues, this approach becomes more of a conversation.</a:t>
            </a:r>
          </a:p>
          <a:p>
            <a:pPr marL="0" marR="0" indent="0" algn="l" defTabSz="914400" rtl="0" eaLnBrk="1" fontAlgn="auto" latinLnBrk="0" hangingPunct="1">
              <a:lnSpc>
                <a:spcPct val="90000"/>
              </a:lnSpc>
              <a:spcBef>
                <a:spcPts val="0"/>
              </a:spcBef>
              <a:spcAft>
                <a:spcPts val="0"/>
              </a:spcAft>
              <a:buClrTx/>
              <a:buSzTx/>
              <a:buFontTx/>
              <a:buNone/>
              <a:tabLst/>
              <a:defRPr/>
            </a:pPr>
            <a:r>
              <a:rPr lang="en-US" dirty="0" smtClean="0"/>
              <a:t>This approach requires</a:t>
            </a:r>
            <a:r>
              <a:rPr lang="en-US" baseline="0" dirty="0" smtClean="0"/>
              <a:t> </a:t>
            </a:r>
            <a:r>
              <a:rPr lang="en-US" dirty="0" smtClean="0"/>
              <a:t>trust and respect between teachers because it is the</a:t>
            </a:r>
            <a:r>
              <a:rPr lang="en-US" baseline="0" dirty="0" smtClean="0"/>
              <a:t> only approach in which Co-teachers are teaching the same content at the same time.</a:t>
            </a:r>
          </a:p>
          <a:p>
            <a:pPr eaLnBrk="1" hangingPunct="1">
              <a:lnSpc>
                <a:spcPct val="90000"/>
              </a:lnSpc>
            </a:pPr>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51</a:t>
            </a:fld>
            <a:endParaRPr lang="en-US" dirty="0"/>
          </a:p>
        </p:txBody>
      </p:sp>
    </p:spTree>
    <p:extLst>
      <p:ext uri="{BB962C8B-B14F-4D97-AF65-F5344CB8AC3E}">
        <p14:creationId xmlns:p14="http://schemas.microsoft.com/office/powerpoint/2010/main" val="3916872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591E16-E3E9-4B0D-9190-6703AC220839}" type="slidenum">
              <a:rPr lang="en-US"/>
              <a:pPr/>
              <a:t>52</a:t>
            </a:fld>
            <a:endParaRPr lang="en-US" dirty="0"/>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r>
              <a:rPr lang="en-US" b="1" dirty="0" smtClean="0"/>
              <a:t>To</a:t>
            </a:r>
            <a:r>
              <a:rPr lang="en-US" b="1" baseline="0" dirty="0" smtClean="0"/>
              <a:t> Know: </a:t>
            </a:r>
            <a:r>
              <a:rPr lang="en-US" b="0" baseline="0" dirty="0" smtClean="0"/>
              <a:t>Benefits of Teaming are more evident when teachers are very comfortable with each other.</a:t>
            </a:r>
          </a:p>
          <a:p>
            <a:endParaRPr lang="en-US" b="1" dirty="0" smtClean="0"/>
          </a:p>
          <a:p>
            <a:r>
              <a:rPr lang="en-US" b="1" dirty="0" smtClean="0"/>
              <a:t>To Do: </a:t>
            </a:r>
            <a:r>
              <a:rPr lang="en-US" b="0" dirty="0" smtClean="0"/>
              <a:t>Allow time to complete Handout</a:t>
            </a:r>
            <a:r>
              <a:rPr lang="en-US" b="0" baseline="0" dirty="0" smtClean="0"/>
              <a:t> #4 concerning the benefits of Teaming.</a:t>
            </a:r>
            <a:endParaRPr lang="en-US" b="1" dirty="0" smtClean="0"/>
          </a:p>
          <a:p>
            <a:endParaRPr lang="en-US" b="1" dirty="0" smtClean="0"/>
          </a:p>
          <a:p>
            <a:r>
              <a:rPr lang="en-US" b="1" dirty="0" smtClean="0"/>
              <a:t>To Say:</a:t>
            </a:r>
            <a:r>
              <a:rPr lang="en-US" b="0" dirty="0" smtClean="0"/>
              <a:t> Here</a:t>
            </a:r>
            <a:r>
              <a:rPr lang="en-US" b="0" baseline="0" dirty="0" smtClean="0"/>
              <a:t> are some benefits of Teaming when the educators are comfortable with each other’s teaching style. </a:t>
            </a:r>
            <a:r>
              <a:rPr lang="en-US" b="0" dirty="0" smtClean="0"/>
              <a:t>Team</a:t>
            </a:r>
            <a:r>
              <a:rPr lang="en-US" b="0" baseline="0" dirty="0" smtClean="0"/>
              <a:t>ing has lots of synergy! </a:t>
            </a:r>
          </a:p>
          <a:p>
            <a:endParaRPr lang="en-US" b="0" baseline="0" dirty="0" smtClean="0"/>
          </a:p>
          <a:p>
            <a:r>
              <a:rPr lang="en-US" b="0" baseline="0" dirty="0" smtClean="0"/>
              <a:t>Teaming is good to teach two different ways to problem solve or how to think from one viewpoint to another. </a:t>
            </a:r>
          </a:p>
          <a:p>
            <a:endParaRPr lang="en-US" b="0" baseline="0" dirty="0" smtClean="0"/>
          </a:p>
          <a:p>
            <a:r>
              <a:rPr lang="en-US" b="0" baseline="0" dirty="0" smtClean="0"/>
              <a:t>During Teaming one teacher may always be interjecting a question or special strategy to help SDI or memory retention as the other one instructs. </a:t>
            </a:r>
          </a:p>
          <a:p>
            <a:endParaRPr lang="en-US" b="0" baseline="0" dirty="0" smtClean="0"/>
          </a:p>
          <a:p>
            <a:r>
              <a:rPr lang="en-US" b="0" baseline="0" dirty="0" smtClean="0"/>
              <a:t>Teaming can teach students how to discuss a topic and respectfully disagree or argue a point well.</a:t>
            </a:r>
            <a:endParaRPr lang="en-US" b="1" dirty="0"/>
          </a:p>
        </p:txBody>
      </p:sp>
    </p:spTree>
    <p:extLst>
      <p:ext uri="{BB962C8B-B14F-4D97-AF65-F5344CB8AC3E}">
        <p14:creationId xmlns:p14="http://schemas.microsoft.com/office/powerpoint/2010/main" val="13822238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29B651-ADE1-4329-9B9E-45C4ECE848E5}" type="slidenum">
              <a:rPr lang="en-US"/>
              <a:pPr/>
              <a:t>53</a:t>
            </a:fld>
            <a:endParaRPr lang="en-US" dirty="0"/>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r>
              <a:rPr lang="en-US" b="1" dirty="0" smtClean="0"/>
              <a:t>To</a:t>
            </a:r>
            <a:r>
              <a:rPr lang="en-US" b="1" baseline="0" dirty="0" smtClean="0"/>
              <a:t> Know: </a:t>
            </a:r>
            <a:r>
              <a:rPr lang="en-US" b="0" baseline="0" dirty="0" smtClean="0"/>
              <a:t>Teaming is not as effective for younger students. It can be confusing or distracting.</a:t>
            </a:r>
          </a:p>
          <a:p>
            <a:endParaRPr lang="en-US" b="1" baseline="0" dirty="0" smtClean="0"/>
          </a:p>
          <a:p>
            <a:r>
              <a:rPr lang="en-US" b="1" dirty="0" smtClean="0"/>
              <a:t>To</a:t>
            </a:r>
            <a:r>
              <a:rPr lang="en-US" b="1" baseline="0" dirty="0" smtClean="0"/>
              <a:t> Do: </a:t>
            </a:r>
            <a:r>
              <a:rPr lang="en-US" b="0" baseline="0" dirty="0" smtClean="0"/>
              <a:t>Direct attention to Handout #4   for participants to fill in their graphic organizer.</a:t>
            </a:r>
            <a:endParaRPr lang="en-US" b="1" dirty="0" smtClean="0"/>
          </a:p>
          <a:p>
            <a:endParaRPr lang="en-US" b="1" dirty="0" smtClean="0"/>
          </a:p>
          <a:p>
            <a:r>
              <a:rPr lang="en-US" b="1" dirty="0" smtClean="0"/>
              <a:t>To Say: </a:t>
            </a:r>
            <a:r>
              <a:rPr lang="en-US" b="0" dirty="0" smtClean="0"/>
              <a:t>Teaming can have</a:t>
            </a:r>
            <a:r>
              <a:rPr lang="en-US" b="0" baseline="0" dirty="0" smtClean="0"/>
              <a:t> high levels of ‘teacher talk’ instead of student engagement in learning. Young children can be confused easily by being shown two different ways to solve a problem at the same time so caution must be used when using this Co-Teaching approach. This approach can limit the ability to give SDI for specific students. Teaming should only be used by teachers who are sure they will not offend one another when providing different viewpoints. Teachers who have taught together for a long time find this comfortable while new co-teachers can feel threatened by someone bantering back and forth with them.</a:t>
            </a:r>
            <a:endParaRPr lang="en-US" b="1" dirty="0"/>
          </a:p>
        </p:txBody>
      </p:sp>
    </p:spTree>
    <p:extLst>
      <p:ext uri="{BB962C8B-B14F-4D97-AF65-F5344CB8AC3E}">
        <p14:creationId xmlns:p14="http://schemas.microsoft.com/office/powerpoint/2010/main" val="7156516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a:t>
            </a:r>
            <a:r>
              <a:rPr lang="en-US" b="1" baseline="0" dirty="0" smtClean="0"/>
              <a:t>  </a:t>
            </a:r>
            <a:r>
              <a:rPr lang="en-US" b="0" baseline="0" dirty="0" smtClean="0"/>
              <a:t>Teaming is a whole group approach so there is less instructional intensity. Teachers are showing different ways to solve a problem, argument with opposing stands or instructing on something that needs two voices.</a:t>
            </a:r>
          </a:p>
          <a:p>
            <a:endParaRPr lang="en-US" b="1" baseline="0" dirty="0" smtClean="0"/>
          </a:p>
          <a:p>
            <a:r>
              <a:rPr lang="en-US" b="1" baseline="0" dirty="0" smtClean="0"/>
              <a:t>To Do: </a:t>
            </a:r>
            <a:r>
              <a:rPr lang="en-US" b="0" baseline="0" dirty="0" smtClean="0"/>
              <a:t>Inform participants of the recommended time for Teaming to complete Handout #4.</a:t>
            </a:r>
            <a:endParaRPr lang="en-US" b="1" baseline="0" dirty="0" smtClean="0"/>
          </a:p>
          <a:p>
            <a:endParaRPr lang="en-US" b="1" dirty="0" smtClean="0"/>
          </a:p>
          <a:p>
            <a:r>
              <a:rPr lang="en-US" b="1" dirty="0" smtClean="0"/>
              <a:t>To Say:</a:t>
            </a:r>
            <a:r>
              <a:rPr lang="en-US" b="0" dirty="0" smtClean="0"/>
              <a:t>  Take a moment to fill in the data chart for the Ideal amount of time to use Team</a:t>
            </a:r>
            <a:r>
              <a:rPr lang="en-US" b="0" baseline="0" dirty="0" smtClean="0"/>
              <a:t>ing with under 20% recommended for elementary and 30% recommended for high school. It is much more effective with older students and with teachers who feel comfortable with each other’s ability and instructional styles. </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54</a:t>
            </a:fld>
            <a:endParaRPr lang="en-US" dirty="0"/>
          </a:p>
        </p:txBody>
      </p:sp>
    </p:spTree>
    <p:extLst>
      <p:ext uri="{BB962C8B-B14F-4D97-AF65-F5344CB8AC3E}">
        <p14:creationId xmlns:p14="http://schemas.microsoft.com/office/powerpoint/2010/main" val="12777170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Participants need time to process how they might</a:t>
            </a:r>
            <a:r>
              <a:rPr lang="en-US" b="0" baseline="0" dirty="0" smtClean="0"/>
              <a:t> use Teaming.</a:t>
            </a:r>
            <a:endParaRPr lang="en-US" b="0" dirty="0" smtClean="0"/>
          </a:p>
          <a:p>
            <a:endParaRPr lang="en-US" b="1" dirty="0" smtClean="0"/>
          </a:p>
          <a:p>
            <a:r>
              <a:rPr lang="en-US" b="1" dirty="0" smtClean="0"/>
              <a:t>To</a:t>
            </a:r>
            <a:r>
              <a:rPr lang="en-US" b="1" baseline="0" dirty="0" smtClean="0"/>
              <a:t> Do: </a:t>
            </a:r>
            <a:r>
              <a:rPr lang="en-US" b="0" baseline="0" dirty="0" smtClean="0"/>
              <a:t>Direct participants attention to the Co-Teaching Applications chart on Handout #4. Provide 15-20 minutes for co-teachers to look at their lessons to chart out concepts or teaching opportunities for Teaming to be effective use of two voices.</a:t>
            </a:r>
          </a:p>
          <a:p>
            <a:endParaRPr lang="en-US" b="1" baseline="0" dirty="0" smtClean="0"/>
          </a:p>
          <a:p>
            <a:r>
              <a:rPr lang="en-US" b="1" baseline="0" dirty="0" smtClean="0"/>
              <a:t>To Say:</a:t>
            </a:r>
            <a:r>
              <a:rPr lang="en-US" b="0" baseline="0" dirty="0" smtClean="0"/>
              <a:t> Take a few minutes with your Co-Teaching partner(s) to jot down a few ideas of how or when you might use Teaming. </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55</a:t>
            </a:fld>
            <a:endParaRPr lang="en-US" dirty="0"/>
          </a:p>
        </p:txBody>
      </p:sp>
    </p:spTree>
    <p:extLst>
      <p:ext uri="{BB962C8B-B14F-4D97-AF65-F5344CB8AC3E}">
        <p14:creationId xmlns:p14="http://schemas.microsoft.com/office/powerpoint/2010/main" val="3223920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CC435-BFD2-43AB-B45C-6FF02A2DB7EA}" type="slidenum">
              <a:rPr lang="en-US"/>
              <a:pPr/>
              <a:t>56</a:t>
            </a:fld>
            <a:endParaRPr lang="en-US" dirty="0"/>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r>
              <a:rPr lang="en-US" b="1" baseline="0" dirty="0" smtClean="0"/>
              <a:t>To Know:  </a:t>
            </a:r>
            <a:r>
              <a:rPr lang="en-US" b="0" baseline="0" dirty="0" smtClean="0"/>
              <a:t>Be familiar with the different Co-Teaching approaches, specifically the One Teach, One Assist.</a:t>
            </a:r>
          </a:p>
          <a:p>
            <a:endParaRPr lang="en-US" b="1" baseline="0" dirty="0" smtClean="0"/>
          </a:p>
          <a:p>
            <a:r>
              <a:rPr lang="en-US" b="1" baseline="0" dirty="0" smtClean="0"/>
              <a:t>To Do:  </a:t>
            </a:r>
            <a:r>
              <a:rPr lang="en-US" b="0" baseline="0" dirty="0" smtClean="0"/>
              <a:t>Describe the One Teach, One Assist Co-Teaching approach.</a:t>
            </a:r>
            <a:endParaRPr lang="en-US" b="1" dirty="0" smtClean="0"/>
          </a:p>
          <a:p>
            <a:endParaRPr lang="en-US" b="1" dirty="0" smtClean="0"/>
          </a:p>
          <a:p>
            <a:r>
              <a:rPr lang="en-US" b="1" dirty="0" smtClean="0"/>
              <a:t>To Say: </a:t>
            </a:r>
            <a:r>
              <a:rPr lang="en-US" b="0" dirty="0" smtClean="0"/>
              <a:t>One</a:t>
            </a:r>
            <a:r>
              <a:rPr lang="en-US" b="0" baseline="0" dirty="0" smtClean="0"/>
              <a:t> Teach, One Assist may be used for student assistance or teacher assistance. One teacher might be charting as another teacher instructs or talks through a process. </a:t>
            </a:r>
            <a:endParaRPr lang="en-US" b="1" dirty="0"/>
          </a:p>
        </p:txBody>
      </p:sp>
    </p:spTree>
    <p:extLst>
      <p:ext uri="{BB962C8B-B14F-4D97-AF65-F5344CB8AC3E}">
        <p14:creationId xmlns:p14="http://schemas.microsoft.com/office/powerpoint/2010/main" val="26206048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7D0B6-6EBA-4CEF-9C5A-AE0D8FC4C9B1}" type="slidenum">
              <a:rPr lang="en-US"/>
              <a:pPr/>
              <a:t>57</a:t>
            </a:fld>
            <a:endParaRPr lang="en-US" dirty="0"/>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r>
              <a:rPr lang="en-US" b="1" dirty="0" smtClean="0"/>
              <a:t>To Know:  </a:t>
            </a:r>
            <a:r>
              <a:rPr lang="en-US" b="0" dirty="0" smtClean="0"/>
              <a:t>Be</a:t>
            </a:r>
            <a:r>
              <a:rPr lang="en-US" b="0" baseline="0" dirty="0" smtClean="0"/>
              <a:t> familiar with the benefits of the One Teach, One Assist approach.</a:t>
            </a:r>
          </a:p>
          <a:p>
            <a:endParaRPr lang="en-US" b="1" baseline="0" dirty="0" smtClean="0"/>
          </a:p>
          <a:p>
            <a:r>
              <a:rPr lang="en-US" b="1" baseline="0" dirty="0" smtClean="0"/>
              <a:t>To Do:  </a:t>
            </a:r>
            <a:r>
              <a:rPr lang="en-US" b="0" i="0" baseline="0" dirty="0" smtClean="0"/>
              <a:t>Describe the benefits of One Teach, One Assist. </a:t>
            </a:r>
            <a:endParaRPr lang="en-US" b="1" baseline="0" dirty="0" smtClean="0"/>
          </a:p>
          <a:p>
            <a:endParaRPr lang="en-US" b="1" dirty="0" smtClean="0"/>
          </a:p>
          <a:p>
            <a:r>
              <a:rPr lang="en-US" b="1" dirty="0" smtClean="0"/>
              <a:t>To</a:t>
            </a:r>
            <a:r>
              <a:rPr lang="en-US" b="1" baseline="0" dirty="0" smtClean="0"/>
              <a:t> Say:</a:t>
            </a:r>
            <a:r>
              <a:rPr lang="en-US" b="0" baseline="0" dirty="0" smtClean="0"/>
              <a:t> </a:t>
            </a:r>
            <a:r>
              <a:rPr lang="en-US" b="0" i="0" baseline="0" dirty="0" smtClean="0"/>
              <a:t>This approach is helpful as a new Co-teacher becomes acquainted with the other teacher’s teaching style or in hearing new content. It can help provide feedback to students who have difficulty with multi-step directions during classroom experiments or labs. </a:t>
            </a:r>
            <a:endParaRPr lang="en-US" b="1" i="0" dirty="0" smtClean="0"/>
          </a:p>
          <a:p>
            <a:endParaRPr lang="en-US" b="1" dirty="0"/>
          </a:p>
        </p:txBody>
      </p:sp>
    </p:spTree>
    <p:extLst>
      <p:ext uri="{BB962C8B-B14F-4D97-AF65-F5344CB8AC3E}">
        <p14:creationId xmlns:p14="http://schemas.microsoft.com/office/powerpoint/2010/main" val="21431484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16BEF-E17B-40B0-A224-43534024462A}" type="slidenum">
              <a:rPr lang="en-US"/>
              <a:pPr/>
              <a:t>58</a:t>
            </a:fld>
            <a:endParaRPr lang="en-US" dirty="0"/>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b="1" dirty="0" smtClean="0"/>
              <a:t>To Know:  </a:t>
            </a:r>
            <a:r>
              <a:rPr lang="en-US" b="0" dirty="0" smtClean="0"/>
              <a:t>Be</a:t>
            </a:r>
            <a:r>
              <a:rPr lang="en-US" b="0" baseline="0" dirty="0" smtClean="0"/>
              <a:t> familiar with the drawbacks of the One Teach, One Assist approach.</a:t>
            </a:r>
          </a:p>
          <a:p>
            <a:endParaRPr lang="en-US" b="1" baseline="0" dirty="0" smtClean="0"/>
          </a:p>
          <a:p>
            <a:r>
              <a:rPr lang="en-US" b="1" baseline="0" dirty="0" smtClean="0"/>
              <a:t>To Do:  </a:t>
            </a:r>
            <a:r>
              <a:rPr lang="en-US" b="0" i="0" baseline="0" dirty="0" smtClean="0"/>
              <a:t>Describe the drawbacks of One Teach, One Assist. </a:t>
            </a:r>
            <a:endParaRPr lang="en-US" b="1"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To Say:</a:t>
            </a:r>
            <a:r>
              <a:rPr lang="en-US" b="0" dirty="0" smtClean="0"/>
              <a:t> </a:t>
            </a:r>
            <a:r>
              <a:rPr lang="en-US" b="0" i="0" dirty="0" smtClean="0"/>
              <a:t>One</a:t>
            </a:r>
            <a:r>
              <a:rPr lang="en-US" b="0" i="0" baseline="0" dirty="0" smtClean="0"/>
              <a:t> Teach, One Assist</a:t>
            </a:r>
            <a:r>
              <a:rPr lang="en-US" b="0" i="0" dirty="0" smtClean="0"/>
              <a:t> is the least</a:t>
            </a:r>
            <a:r>
              <a:rPr lang="en-US" b="0" i="0" baseline="0" dirty="0" smtClean="0"/>
              <a:t> effective Co-Teaching approach. Many students do not want to be singled out by another teacher during instruction. Students will not look to the teacher who assists as the real teacher. This approach also does not allow for the Increased Instructional Intensity (III) nor does it provide greater opportunities for the student to respond during critical instruction.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Using this approach one teacher is usually seen as the teacher and the other teacher is seen as an aid.</a:t>
            </a:r>
            <a:endParaRPr lang="en-US" b="1" dirty="0" smtClean="0"/>
          </a:p>
          <a:p>
            <a:endParaRPr lang="en-US" b="1" i="0" dirty="0" smtClean="0"/>
          </a:p>
          <a:p>
            <a:endParaRPr lang="en-US" b="1" dirty="0"/>
          </a:p>
        </p:txBody>
      </p:sp>
    </p:spTree>
    <p:extLst>
      <p:ext uri="{BB962C8B-B14F-4D97-AF65-F5344CB8AC3E}">
        <p14:creationId xmlns:p14="http://schemas.microsoft.com/office/powerpoint/2010/main" val="7094669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Marilyn Friend indicated that when she observed</a:t>
            </a:r>
            <a:r>
              <a:rPr lang="en-US" b="0" baseline="0" dirty="0" smtClean="0"/>
              <a:t> in classrooms One Teach, One Assist was used 50% of the time.  She recommended that One Teach, One Assist be used less than 10% of the time.</a:t>
            </a:r>
            <a:endParaRPr lang="en-US" b="1" dirty="0" smtClean="0"/>
          </a:p>
          <a:p>
            <a:endParaRPr lang="en-US" b="1" dirty="0" smtClean="0"/>
          </a:p>
          <a:p>
            <a:r>
              <a:rPr lang="en-US" b="1" dirty="0" smtClean="0"/>
              <a:t>To Do:  </a:t>
            </a:r>
            <a:r>
              <a:rPr lang="en-US" b="0" dirty="0" smtClean="0"/>
              <a:t>Explain</a:t>
            </a:r>
            <a:r>
              <a:rPr lang="en-US" b="0" baseline="0" dirty="0" smtClean="0"/>
              <a:t> this chart describing the actual time each structure was observed by Friend and her associates and Friend’s ideal recommendations to the participants.</a:t>
            </a:r>
            <a:endParaRPr lang="en-US" b="1" dirty="0" smtClean="0"/>
          </a:p>
          <a:p>
            <a:endParaRPr lang="en-US" b="1" dirty="0" smtClean="0"/>
          </a:p>
          <a:p>
            <a:r>
              <a:rPr lang="en-US" b="1" dirty="0" smtClean="0"/>
              <a:t>To Say: </a:t>
            </a:r>
            <a:r>
              <a:rPr lang="en-US" b="0" i="0" dirty="0" smtClean="0"/>
              <a:t>Now you should be able to complete the chart</a:t>
            </a:r>
            <a:r>
              <a:rPr lang="en-US" b="0" i="0" baseline="0" dirty="0" smtClean="0"/>
              <a:t> with how often this approach should be used. One Teach, One Assist should rarely be used.</a:t>
            </a:r>
            <a:endParaRPr lang="en-US" b="1" i="0" dirty="0" smtClean="0"/>
          </a:p>
          <a:p>
            <a:endParaRPr lang="en-US" b="1" i="1" dirty="0"/>
          </a:p>
        </p:txBody>
      </p:sp>
      <p:sp>
        <p:nvSpPr>
          <p:cNvPr id="4" name="Slide Number Placeholder 3"/>
          <p:cNvSpPr>
            <a:spLocks noGrp="1"/>
          </p:cNvSpPr>
          <p:nvPr>
            <p:ph type="sldNum" sz="quarter" idx="10"/>
          </p:nvPr>
        </p:nvSpPr>
        <p:spPr/>
        <p:txBody>
          <a:bodyPr/>
          <a:lstStyle/>
          <a:p>
            <a:fld id="{D02F6600-7642-4346-9F15-AB2CB54EE260}" type="slidenum">
              <a:rPr lang="en-US" smtClean="0"/>
              <a:t>59</a:t>
            </a:fld>
            <a:endParaRPr lang="en-US" dirty="0"/>
          </a:p>
        </p:txBody>
      </p:sp>
    </p:spTree>
    <p:extLst>
      <p:ext uri="{BB962C8B-B14F-4D97-AF65-F5344CB8AC3E}">
        <p14:creationId xmlns:p14="http://schemas.microsoft.com/office/powerpoint/2010/main" val="78548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38651" rtl="0" eaLnBrk="1" fontAlgn="auto" latinLnBrk="0" hangingPunct="1">
              <a:lnSpc>
                <a:spcPct val="100000"/>
              </a:lnSpc>
              <a:spcBef>
                <a:spcPts val="0"/>
              </a:spcBef>
              <a:spcAft>
                <a:spcPts val="0"/>
              </a:spcAft>
              <a:buClrTx/>
              <a:buSzTx/>
              <a:buFontTx/>
              <a:buNone/>
              <a:tabLst/>
              <a:defRPr/>
            </a:pPr>
            <a:r>
              <a:rPr lang="en-US" b="0" u="none" baseline="0" dirty="0" smtClean="0"/>
              <a:t>(5 – 10 minutes)</a:t>
            </a:r>
            <a:endParaRPr lang="en-US" b="1" u="sng" dirty="0" smtClean="0"/>
          </a:p>
          <a:p>
            <a:pPr defTabSz="938651">
              <a:defRPr/>
            </a:pPr>
            <a:endParaRPr lang="en-US" b="1" dirty="0" smtClean="0"/>
          </a:p>
          <a:p>
            <a:pPr defTabSz="938651">
              <a:defRPr/>
            </a:pPr>
            <a:r>
              <a:rPr lang="en-US" b="1" dirty="0" smtClean="0"/>
              <a:t>To Know: </a:t>
            </a:r>
            <a:r>
              <a:rPr lang="en-US" b="0" dirty="0" smtClean="0"/>
              <a:t>The pre-reading is used to prepare those in attendance for</a:t>
            </a:r>
            <a:r>
              <a:rPr lang="en-US" b="0" baseline="0" dirty="0" smtClean="0"/>
              <a:t> the new knowledge and to provide the presenter with an opportunity to know the questions or concerns of the audience prior to starting the day.</a:t>
            </a:r>
            <a:endParaRPr lang="en-US" b="0" dirty="0" smtClean="0"/>
          </a:p>
          <a:p>
            <a:pPr defTabSz="938651">
              <a:defRPr/>
            </a:pPr>
            <a:endParaRPr lang="en-US" b="1" dirty="0" smtClean="0"/>
          </a:p>
          <a:p>
            <a:pPr defTabSz="938651">
              <a:defRPr/>
            </a:pPr>
            <a:r>
              <a:rPr lang="en-US" b="1" dirty="0" smtClean="0"/>
              <a:t>To Do</a:t>
            </a:r>
            <a:r>
              <a:rPr lang="en-US" dirty="0" smtClean="0"/>
              <a:t>: Have a sheet of chart paper labeled </a:t>
            </a:r>
            <a:r>
              <a:rPr lang="en-US" b="1" u="sng" dirty="0" smtClean="0"/>
              <a:t>“Pre-Reading Reflection</a:t>
            </a:r>
            <a:r>
              <a:rPr lang="en-US" b="1" u="sng" baseline="0" dirty="0" smtClean="0"/>
              <a:t> Questions.” </a:t>
            </a:r>
            <a:r>
              <a:rPr lang="en-US" b="0" u="none" baseline="0" dirty="0" smtClean="0"/>
              <a:t>Post it in an open area. Ensure you have Post-It Notes at each table for participants to respond.  </a:t>
            </a:r>
            <a:endParaRPr lang="en-US" dirty="0" smtClean="0"/>
          </a:p>
          <a:p>
            <a:pPr defTabSz="938651">
              <a:defRPr/>
            </a:pPr>
            <a:endParaRPr lang="en-US" b="1" dirty="0" smtClean="0"/>
          </a:p>
          <a:p>
            <a:pPr defTabSz="938651">
              <a:defRPr/>
            </a:pPr>
            <a:r>
              <a:rPr lang="en-US" b="1" dirty="0" smtClean="0"/>
              <a:t>To Say</a:t>
            </a:r>
            <a:r>
              <a:rPr lang="en-US" dirty="0" smtClean="0"/>
              <a:t>:</a:t>
            </a:r>
            <a:r>
              <a:rPr lang="en-US" baseline="0" dirty="0" smtClean="0"/>
              <a:t> As a part of the pre-training exercises, you were asked to </a:t>
            </a:r>
            <a:r>
              <a:rPr lang="en-US" dirty="0" smtClean="0"/>
              <a:t>bring one question or idea about Co-Teaching to the training. Please write your question on a Post-it</a:t>
            </a:r>
            <a:r>
              <a:rPr lang="en-US" baseline="0" dirty="0" smtClean="0"/>
              <a:t> Note.  Ask participants to orally read their question as he/she places it on the “Pre-Reading Reflection Questions” chart.</a:t>
            </a:r>
            <a:endParaRPr lang="en-US" dirty="0" smtClean="0"/>
          </a:p>
          <a:p>
            <a:pPr defTabSz="938680">
              <a:defRPr/>
            </a:pPr>
            <a:endParaRPr lang="en-US" b="0" u="none" baseline="0"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6</a:t>
            </a:fld>
            <a:endParaRPr lang="en-US" dirty="0"/>
          </a:p>
        </p:txBody>
      </p:sp>
    </p:spTree>
    <p:extLst>
      <p:ext uri="{BB962C8B-B14F-4D97-AF65-F5344CB8AC3E}">
        <p14:creationId xmlns:p14="http://schemas.microsoft.com/office/powerpoint/2010/main" val="17781292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Participants need time to process how they might</a:t>
            </a:r>
            <a:r>
              <a:rPr lang="en-US" b="0" baseline="0" dirty="0" smtClean="0"/>
              <a:t> use One Teach, One Assist.</a:t>
            </a:r>
            <a:endParaRPr lang="en-US" b="0" dirty="0" smtClean="0"/>
          </a:p>
          <a:p>
            <a:endParaRPr lang="en-US" b="1" dirty="0" smtClean="0"/>
          </a:p>
          <a:p>
            <a:r>
              <a:rPr lang="en-US" b="1" dirty="0" smtClean="0"/>
              <a:t>To</a:t>
            </a:r>
            <a:r>
              <a:rPr lang="en-US" b="1" baseline="0" dirty="0" smtClean="0"/>
              <a:t> Do: </a:t>
            </a:r>
            <a:r>
              <a:rPr lang="en-US" b="0" baseline="0" dirty="0" smtClean="0"/>
              <a:t>Direct participants attention to the Co-Teaching Applications chart on Handout #4. Provide about 5 minutes for co-teachers to examine how they might have one teacher instructing while one assists for a short time period.</a:t>
            </a:r>
          </a:p>
          <a:p>
            <a:endParaRPr lang="en-US" b="1" baseline="0" dirty="0" smtClean="0"/>
          </a:p>
          <a:p>
            <a:r>
              <a:rPr lang="en-US" b="1" baseline="0" dirty="0" smtClean="0"/>
              <a:t>To Say:</a:t>
            </a:r>
            <a:r>
              <a:rPr lang="en-US" b="0" baseline="0" dirty="0" smtClean="0"/>
              <a:t> Take a few minutes with your Co-Teaching partner(s) to jot down a few ideas of how or when you might use One Teach, One Assist. </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60</a:t>
            </a:fld>
            <a:endParaRPr lang="en-US" dirty="0"/>
          </a:p>
        </p:txBody>
      </p:sp>
    </p:spTree>
    <p:extLst>
      <p:ext uri="{BB962C8B-B14F-4D97-AF65-F5344CB8AC3E}">
        <p14:creationId xmlns:p14="http://schemas.microsoft.com/office/powerpoint/2010/main" val="2688295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This</a:t>
            </a:r>
            <a:r>
              <a:rPr lang="en-US" b="0" baseline="0" dirty="0" smtClean="0"/>
              <a:t> chart provides a reflection on the different effectiveness of each approach.</a:t>
            </a:r>
            <a:endParaRPr lang="en-US" b="1" dirty="0" smtClean="0"/>
          </a:p>
          <a:p>
            <a:endParaRPr lang="en-US" b="1" dirty="0" smtClean="0"/>
          </a:p>
          <a:p>
            <a:r>
              <a:rPr lang="en-US" b="1" dirty="0" smtClean="0"/>
              <a:t>To Do:</a:t>
            </a:r>
            <a:r>
              <a:rPr lang="en-US" b="1" baseline="0" dirty="0" smtClean="0"/>
              <a:t> </a:t>
            </a:r>
            <a:r>
              <a:rPr lang="en-US" b="0" baseline="0" dirty="0" smtClean="0"/>
              <a:t>Direct attention back to their charts on Handout #4.</a:t>
            </a:r>
          </a:p>
          <a:p>
            <a:endParaRPr lang="en-US" b="0" dirty="0" smtClean="0"/>
          </a:p>
          <a:p>
            <a:r>
              <a:rPr lang="en-US" b="1" dirty="0" smtClean="0"/>
              <a:t>To Say: </a:t>
            </a:r>
            <a:r>
              <a:rPr lang="en-US" b="0" baseline="0" dirty="0" smtClean="0"/>
              <a:t>Notice which approaches truly provide increased instructional intensity, reducing the student to teacher ratio and providing greater opportunity for students to respond. The most effective Co-Teaching approaches place students within groups which in turn reduces the teacher to student ratio increasing the opportunities to respond and implement instruction more efficiently to meet the unique needs of the students.</a:t>
            </a:r>
            <a:endParaRPr lang="en-US" b="1" i="1" dirty="0"/>
          </a:p>
        </p:txBody>
      </p:sp>
      <p:sp>
        <p:nvSpPr>
          <p:cNvPr id="4" name="Slide Number Placeholder 3"/>
          <p:cNvSpPr>
            <a:spLocks noGrp="1"/>
          </p:cNvSpPr>
          <p:nvPr>
            <p:ph type="sldNum" sz="quarter" idx="10"/>
          </p:nvPr>
        </p:nvSpPr>
        <p:spPr/>
        <p:txBody>
          <a:bodyPr/>
          <a:lstStyle/>
          <a:p>
            <a:fld id="{D02F6600-7642-4346-9F15-AB2CB54EE260}" type="slidenum">
              <a:rPr lang="en-US" smtClean="0"/>
              <a:t>61</a:t>
            </a:fld>
            <a:endParaRPr lang="en-US" dirty="0"/>
          </a:p>
        </p:txBody>
      </p:sp>
    </p:spTree>
    <p:extLst>
      <p:ext uri="{BB962C8B-B14F-4D97-AF65-F5344CB8AC3E}">
        <p14:creationId xmlns:p14="http://schemas.microsoft.com/office/powerpoint/2010/main" val="602508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Participants have</a:t>
            </a:r>
            <a:r>
              <a:rPr lang="en-US" b="0" baseline="0" dirty="0" smtClean="0"/>
              <a:t> seen six foundational approaches to Co-Teaching. Classroom samples of SDI can guide teachers to be mindful of how SDI might look in different grades or contents when applied to a Co-Teaching approach. Use the Round Table Discussion provided or number off participants to help guarantee participants spent time discussing Handout #5. This same handout will be used in the next slide to discuss and document ways to collect data.</a:t>
            </a:r>
          </a:p>
          <a:p>
            <a:endParaRPr lang="en-US" b="0" baseline="0" dirty="0" smtClean="0"/>
          </a:p>
          <a:p>
            <a:r>
              <a:rPr lang="en-US" b="1" baseline="0" dirty="0" smtClean="0"/>
              <a:t>To Do: </a:t>
            </a:r>
            <a:r>
              <a:rPr lang="en-US" b="0" baseline="0" dirty="0" smtClean="0"/>
              <a:t>Handout #5 Specially Designed Instruction – pause for time to complete the Round Table Discussion. Allow about 5 minutes to complete this collaboration. Roaming engagement through the participates will guide the presenters decision in how long this activity will need for effective discussion.</a:t>
            </a:r>
          </a:p>
          <a:p>
            <a:endParaRPr lang="en-US" b="0" baseline="0" dirty="0" smtClean="0"/>
          </a:p>
          <a:p>
            <a:r>
              <a:rPr lang="en-US" b="1" baseline="0" dirty="0" smtClean="0"/>
              <a:t>To Say: </a:t>
            </a:r>
            <a:r>
              <a:rPr lang="en-US" b="0" baseline="0" dirty="0" smtClean="0"/>
              <a:t>Now let us return to our earlier discussion of SDI and have a discussion on the use of SDI inside different Co-Teaching approaches at different grade levels. </a:t>
            </a:r>
          </a:p>
          <a:p>
            <a:r>
              <a:rPr lang="en-US" b="1" baseline="0" dirty="0" smtClean="0"/>
              <a:t>Handout #5 </a:t>
            </a:r>
            <a:r>
              <a:rPr lang="en-US" b="0" baseline="0" dirty="0" smtClean="0"/>
              <a:t>Specially Designed Instruction Classroom Samples provide ways teachers have used SDI in their approaches. </a:t>
            </a:r>
          </a:p>
          <a:p>
            <a:r>
              <a:rPr lang="en-US" b="0" baseline="0" dirty="0" smtClean="0"/>
              <a:t>For this discussion, please select an IEP goal and share with your partners how it was included in a Co-Teaching approach. </a:t>
            </a:r>
          </a:p>
          <a:p>
            <a:r>
              <a:rPr lang="en-US" b="0" baseline="0" dirty="0" smtClean="0"/>
              <a:t>In a few minutes we will discuss which data we might need to collect in reference to the learning.</a:t>
            </a:r>
          </a:p>
          <a:p>
            <a:endParaRPr lang="en-US" b="0" baseline="0" dirty="0" smtClean="0"/>
          </a:p>
          <a:p>
            <a:r>
              <a:rPr lang="en-US" b="0" baseline="0" dirty="0" smtClean="0"/>
              <a:t>Teachers will find many ways to document lesson plans and SDI. This sample sheet can be kept handy as catalyst for ideas to make certain SDI is evident when your classroom is observed.</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62</a:t>
            </a:fld>
            <a:endParaRPr lang="en-US" dirty="0"/>
          </a:p>
        </p:txBody>
      </p:sp>
    </p:spTree>
    <p:extLst>
      <p:ext uri="{BB962C8B-B14F-4D97-AF65-F5344CB8AC3E}">
        <p14:creationId xmlns:p14="http://schemas.microsoft.com/office/powerpoint/2010/main" val="9282747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b="1" baseline="0" dirty="0" smtClean="0"/>
              <a:t> Know: </a:t>
            </a:r>
            <a:r>
              <a:rPr lang="en-US" b="0" baseline="0" dirty="0" smtClean="0"/>
              <a:t>Use Handout #5 on Specially Designed Instruction to complete this activity</a:t>
            </a:r>
          </a:p>
          <a:p>
            <a:endParaRPr lang="en-US" b="0" baseline="0" dirty="0" smtClean="0"/>
          </a:p>
          <a:p>
            <a:r>
              <a:rPr lang="en-US" b="1" baseline="0" dirty="0" smtClean="0"/>
              <a:t>To Do: </a:t>
            </a:r>
            <a:r>
              <a:rPr lang="en-US" b="0" baseline="0" dirty="0" smtClean="0"/>
              <a:t>Direct participants attention to the last column on the right of  Handout #5 Specially Designed Instruction as they process the information. Set the timer for 5 minutes then 6 minutes to share out.</a:t>
            </a:r>
          </a:p>
          <a:p>
            <a:endParaRPr lang="en-US" b="0" baseline="0" dirty="0" smtClean="0"/>
          </a:p>
          <a:p>
            <a:r>
              <a:rPr lang="en-US" b="1" baseline="0" dirty="0" smtClean="0"/>
              <a:t>To Say: </a:t>
            </a:r>
            <a:r>
              <a:rPr lang="en-US" b="0" baseline="0" dirty="0" smtClean="0"/>
              <a:t>On the far right of Handout #5 you see a column marked “Examples of Data to Collect.” Take about 5 minutes with your partner to jot down some ideas of data that might need to be collected on the student’s frequency and accuracy towards the learning intent. Then take about 6 minutes to share out some of those around your table.  I will set the timer for 5 minutes of partner thinking then set it again for a Round Table Share out of data on the different opportunities for data. You might want to divide up who does which goals so you have data on each one upon completion of the task.</a:t>
            </a:r>
          </a:p>
          <a:p>
            <a:endParaRPr lang="en-US" b="1" baseline="0" dirty="0" smtClean="0"/>
          </a:p>
          <a:p>
            <a:endParaRPr lang="en-US" b="0" dirty="0" smtClean="0"/>
          </a:p>
        </p:txBody>
      </p:sp>
      <p:sp>
        <p:nvSpPr>
          <p:cNvPr id="4" name="Slide Number Placeholder 3"/>
          <p:cNvSpPr>
            <a:spLocks noGrp="1"/>
          </p:cNvSpPr>
          <p:nvPr>
            <p:ph type="sldNum" sz="quarter" idx="10"/>
          </p:nvPr>
        </p:nvSpPr>
        <p:spPr/>
        <p:txBody>
          <a:bodyPr/>
          <a:lstStyle/>
          <a:p>
            <a:fld id="{D02F6600-7642-4346-9F15-AB2CB54EE260}" type="slidenum">
              <a:rPr lang="en-US" smtClean="0"/>
              <a:t>63</a:t>
            </a:fld>
            <a:endParaRPr lang="en-US" dirty="0"/>
          </a:p>
        </p:txBody>
      </p:sp>
    </p:spTree>
    <p:extLst>
      <p:ext uri="{BB962C8B-B14F-4D97-AF65-F5344CB8AC3E}">
        <p14:creationId xmlns:p14="http://schemas.microsoft.com/office/powerpoint/2010/main" val="30662308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Transition slide.</a:t>
            </a:r>
            <a:r>
              <a:rPr lang="en-US" b="1" dirty="0" smtClean="0"/>
              <a:t> </a:t>
            </a:r>
          </a:p>
          <a:p>
            <a:endParaRPr lang="en-US" b="1" dirty="0" smtClean="0"/>
          </a:p>
          <a:p>
            <a:r>
              <a:rPr lang="en-US" b="1" dirty="0" smtClean="0"/>
              <a:t>To Do: </a:t>
            </a:r>
            <a:r>
              <a:rPr lang="en-US" b="0" dirty="0" smtClean="0"/>
              <a:t>Note</a:t>
            </a:r>
            <a:r>
              <a:rPr lang="en-US" b="0" baseline="0" dirty="0" smtClean="0"/>
              <a:t> to participants that you are addressing the non-negotiable strategies for success.</a:t>
            </a:r>
            <a:endParaRPr lang="en-US" b="1" dirty="0" smtClean="0"/>
          </a:p>
          <a:p>
            <a:endParaRPr lang="en-US" b="1" dirty="0" smtClean="0"/>
          </a:p>
          <a:p>
            <a:r>
              <a:rPr lang="en-US" b="1" dirty="0" smtClean="0"/>
              <a:t>To Say:  </a:t>
            </a:r>
            <a:r>
              <a:rPr lang="en-US" b="0" dirty="0" smtClean="0"/>
              <a:t>Next</a:t>
            </a:r>
            <a:r>
              <a:rPr lang="en-US" b="0" baseline="0" dirty="0" smtClean="0"/>
              <a:t> we will look at some observable characteristics of successful Co-Teaching in the classroom.</a:t>
            </a:r>
            <a:endParaRPr lang="en-US" b="1" dirty="0" smtClean="0"/>
          </a:p>
          <a:p>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64</a:t>
            </a:fld>
            <a:endParaRPr lang="en-US" dirty="0"/>
          </a:p>
        </p:txBody>
      </p:sp>
    </p:spTree>
    <p:extLst>
      <p:ext uri="{BB962C8B-B14F-4D97-AF65-F5344CB8AC3E}">
        <p14:creationId xmlns:p14="http://schemas.microsoft.com/office/powerpoint/2010/main" val="33937526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Some characteristics of Co-Teaching are non-negotiable</a:t>
            </a:r>
            <a:r>
              <a:rPr lang="en-US" b="0" baseline="0" dirty="0" smtClean="0"/>
              <a:t> and should be always be considered.</a:t>
            </a:r>
            <a:endParaRPr lang="en-US" b="0" dirty="0" smtClean="0"/>
          </a:p>
          <a:p>
            <a:endParaRPr lang="en-US" b="1" dirty="0" smtClean="0"/>
          </a:p>
          <a:p>
            <a:r>
              <a:rPr lang="en-US" b="1" dirty="0" smtClean="0"/>
              <a:t>To Do: </a:t>
            </a:r>
            <a:r>
              <a:rPr lang="en-US" b="0" dirty="0" smtClean="0"/>
              <a:t>Review</a:t>
            </a:r>
            <a:r>
              <a:rPr lang="en-US" b="0" baseline="0" dirty="0" smtClean="0"/>
              <a:t> the list of non-negotiables that should be observed in successful implementation of Co-Teaching.</a:t>
            </a:r>
            <a:endParaRPr lang="en-US" b="1" dirty="0" smtClean="0"/>
          </a:p>
          <a:p>
            <a:endParaRPr lang="en-US" b="1" dirty="0" smtClean="0"/>
          </a:p>
          <a:p>
            <a:r>
              <a:rPr lang="en-US" b="1" dirty="0" smtClean="0"/>
              <a:t>To Say:  </a:t>
            </a:r>
            <a:r>
              <a:rPr lang="en-US" b="0" dirty="0" smtClean="0"/>
              <a:t>Some factors must</a:t>
            </a:r>
            <a:r>
              <a:rPr lang="en-US" b="0" baseline="0" dirty="0" smtClean="0"/>
              <a:t> be in place for successful implementation of Co-Teaching.  You may have to co-teach without all of these in place; however, successful implementation of the Co-Teaching model is adversely affected. These factors tend to move us in the direction of successful implementation.  We will discuss each of these non-</a:t>
            </a:r>
            <a:r>
              <a:rPr lang="en-US" b="0" baseline="0" dirty="0" err="1" smtClean="0"/>
              <a:t>negotiables</a:t>
            </a:r>
            <a:r>
              <a:rPr lang="en-US" b="0" baseline="0" dirty="0" smtClean="0"/>
              <a:t> in the following slides.</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65</a:t>
            </a:fld>
            <a:endParaRPr lang="en-US" dirty="0"/>
          </a:p>
        </p:txBody>
      </p:sp>
    </p:spTree>
    <p:extLst>
      <p:ext uri="{BB962C8B-B14F-4D97-AF65-F5344CB8AC3E}">
        <p14:creationId xmlns:p14="http://schemas.microsoft.com/office/powerpoint/2010/main" val="14689415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There are several ways teachers can plan together.</a:t>
            </a:r>
          </a:p>
          <a:p>
            <a:endParaRPr lang="en-US" b="1" dirty="0" smtClean="0"/>
          </a:p>
          <a:p>
            <a:r>
              <a:rPr lang="en-US" b="1" dirty="0" smtClean="0"/>
              <a:t>To Do: </a:t>
            </a:r>
            <a:r>
              <a:rPr lang="en-US" b="0" dirty="0" smtClean="0"/>
              <a:t>Direct attention</a:t>
            </a:r>
            <a:r>
              <a:rPr lang="en-US" b="0" baseline="0" dirty="0" smtClean="0"/>
              <a:t> to the slide. Then allow a couple minutes for participants to add to this list.</a:t>
            </a:r>
            <a:endParaRPr lang="en-US" b="0" dirty="0" smtClean="0"/>
          </a:p>
          <a:p>
            <a:endParaRPr lang="en-US" b="1" dirty="0" smtClean="0"/>
          </a:p>
          <a:p>
            <a:r>
              <a:rPr lang="en-US" b="1" dirty="0" smtClean="0"/>
              <a:t>To Say:  </a:t>
            </a:r>
            <a:r>
              <a:rPr lang="en-US" b="0" dirty="0" smtClean="0"/>
              <a:t>One of the non-negotiables we</a:t>
            </a:r>
            <a:r>
              <a:rPr lang="en-US" b="0" baseline="0" dirty="0" smtClean="0"/>
              <a:t> mentioned early was common planning time.  However, sometimes this is hard to accomplish, particularly in small schools where one special education teacher works with several general education teachers.  Although you may not be able to meet each week for planning, these are some alternatives to allow regular planning time. Some schools find time through retired teachers volunteering to cover for a few minutes during activities within class time on specific dates or covering a duty for teachers to plan. Some teachers have used a morning breakfast to discuss global planning ideas or met over dinner once a month.</a:t>
            </a:r>
          </a:p>
          <a:p>
            <a:r>
              <a:rPr lang="en-US" b="0" baseline="0" dirty="0" smtClean="0"/>
              <a:t>Several common electronic avenues are:</a:t>
            </a:r>
          </a:p>
          <a:p>
            <a:pPr marL="171450" indent="-171450">
              <a:buFont typeface="Wingdings" panose="05000000000000000000" pitchFamily="2" charset="2"/>
              <a:buChar char="§"/>
            </a:pPr>
            <a:r>
              <a:rPr lang="en-US" b="0" baseline="0" dirty="0" smtClean="0"/>
              <a:t>Dropbox</a:t>
            </a:r>
          </a:p>
          <a:p>
            <a:pPr marL="171450" indent="-171450">
              <a:buFont typeface="Wingdings" panose="05000000000000000000" pitchFamily="2" charset="2"/>
              <a:buChar char="§"/>
            </a:pPr>
            <a:r>
              <a:rPr lang="en-US" b="0" baseline="0" dirty="0" smtClean="0"/>
              <a:t>Evernote</a:t>
            </a:r>
          </a:p>
          <a:p>
            <a:pPr marL="171450" indent="-171450">
              <a:buFont typeface="Wingdings" panose="05000000000000000000" pitchFamily="2" charset="2"/>
              <a:buChar char="§"/>
            </a:pPr>
            <a:r>
              <a:rPr lang="en-US" b="0" baseline="0" dirty="0" smtClean="0"/>
              <a:t>Google Docs or Google Calendar to drop lesson plans into</a:t>
            </a:r>
          </a:p>
          <a:p>
            <a:pPr marL="171450" indent="-171450">
              <a:buFont typeface="Wingdings" panose="05000000000000000000" pitchFamily="2" charset="2"/>
              <a:buChar char="§"/>
            </a:pPr>
            <a:r>
              <a:rPr lang="en-US" b="0" baseline="0" dirty="0" smtClean="0"/>
              <a:t>Planbook.com</a:t>
            </a:r>
          </a:p>
          <a:p>
            <a:endParaRPr lang="en-US" b="0" baseline="0" dirty="0" smtClean="0"/>
          </a:p>
          <a:p>
            <a:r>
              <a:rPr lang="en-US" b="0" baseline="0" dirty="0" smtClean="0"/>
              <a:t> What are some other ways you might be able to put your ideas together as a team?</a:t>
            </a:r>
            <a:endParaRPr lang="en-US" b="1" dirty="0" smtClean="0"/>
          </a:p>
          <a:p>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66</a:t>
            </a:fld>
            <a:endParaRPr lang="en-US" dirty="0"/>
          </a:p>
        </p:txBody>
      </p:sp>
    </p:spTree>
    <p:extLst>
      <p:ext uri="{BB962C8B-B14F-4D97-AF65-F5344CB8AC3E}">
        <p14:creationId xmlns:p14="http://schemas.microsoft.com/office/powerpoint/2010/main" val="22309605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These</a:t>
            </a:r>
            <a:r>
              <a:rPr lang="en-US" b="0" baseline="0" dirty="0" smtClean="0"/>
              <a:t> structures relate to Anne </a:t>
            </a:r>
            <a:r>
              <a:rPr lang="en-US" b="0" baseline="0" dirty="0" err="1" smtClean="0"/>
              <a:t>Beninghof’s</a:t>
            </a:r>
            <a:r>
              <a:rPr lang="en-US" b="0" baseline="0" dirty="0" smtClean="0"/>
              <a:t> model of Co-Teaching.  This slide can be hidden if you choose to use it as the introduction to the BER Co-Teaching videos. This slide can be used to address the different ways Co-Teaching can ensure we use heterogeneous groupings.</a:t>
            </a:r>
            <a:endParaRPr lang="en-US" b="1" dirty="0" smtClean="0"/>
          </a:p>
          <a:p>
            <a:endParaRPr lang="en-US" b="1" dirty="0" smtClean="0"/>
          </a:p>
          <a:p>
            <a:r>
              <a:rPr lang="en-US" b="1" dirty="0" smtClean="0"/>
              <a:t>To Do: </a:t>
            </a:r>
            <a:r>
              <a:rPr lang="en-US" b="1" baseline="0" dirty="0" smtClean="0"/>
              <a:t> </a:t>
            </a:r>
            <a:r>
              <a:rPr lang="en-US" b="0" baseline="0" dirty="0" smtClean="0"/>
              <a:t>Introduce structures associated with another author, Anne </a:t>
            </a:r>
            <a:r>
              <a:rPr lang="en-US" b="0" baseline="0" dirty="0" err="1" smtClean="0"/>
              <a:t>Beninghof</a:t>
            </a:r>
            <a:r>
              <a:rPr lang="en-US" b="0" baseline="0" dirty="0" smtClean="0"/>
              <a:t>, who writes about Co-Teaching and take a moment to focus on heterogeneous grouping.</a:t>
            </a:r>
            <a:endParaRPr lang="en-US" b="1" dirty="0" smtClean="0"/>
          </a:p>
          <a:p>
            <a:endParaRPr lang="en-US" b="1" dirty="0" smtClean="0"/>
          </a:p>
          <a:p>
            <a:r>
              <a:rPr lang="en-US" b="1" dirty="0" smtClean="0"/>
              <a:t>To Say:  </a:t>
            </a:r>
            <a:r>
              <a:rPr lang="en-US" b="0" dirty="0" smtClean="0"/>
              <a:t>(If</a:t>
            </a:r>
            <a:r>
              <a:rPr lang="en-US" b="0" baseline="0" dirty="0" smtClean="0"/>
              <a:t> you use this slide for more classroom video examples)  During our next meeting together, we will discuss another Anne </a:t>
            </a:r>
            <a:r>
              <a:rPr lang="en-US" b="0" baseline="0" dirty="0" err="1" smtClean="0"/>
              <a:t>Beninghof</a:t>
            </a:r>
            <a:r>
              <a:rPr lang="en-US" b="0" baseline="0" dirty="0" smtClean="0"/>
              <a:t> work concerning Co-Teaching.  You will see some overlap between the Friend’s and </a:t>
            </a:r>
            <a:r>
              <a:rPr lang="en-US" b="0" baseline="0" dirty="0" err="1" smtClean="0"/>
              <a:t>Beninghof’s</a:t>
            </a:r>
            <a:r>
              <a:rPr lang="en-US" b="0" baseline="0" dirty="0" smtClean="0"/>
              <a:t> approaches.  </a:t>
            </a:r>
          </a:p>
          <a:p>
            <a:r>
              <a:rPr lang="en-US" b="0" baseline="0" dirty="0" smtClean="0"/>
              <a:t>Using Co-Teaching with the flexible grouping strategies provides a variety of ways to group students by skill, learning style, application needs, discussion, and discovery investigation. As the slide indicates, Level II use of flexible groups provides the most intensity of instruction possible.</a:t>
            </a:r>
            <a:endParaRPr lang="en-US" b="1" dirty="0" smtClean="0"/>
          </a:p>
          <a:p>
            <a:endParaRPr lang="en-US" b="1" dirty="0" smtClean="0"/>
          </a:p>
          <a:p>
            <a:r>
              <a:rPr lang="en-US" b="0" i="1" dirty="0" smtClean="0"/>
              <a:t>To go</a:t>
            </a:r>
            <a:r>
              <a:rPr lang="en-US" b="0" i="1" baseline="0" dirty="0" smtClean="0"/>
              <a:t> deeper with implementation and differentiation for follow-up or use in a  Two Day training trainers m</a:t>
            </a:r>
            <a:r>
              <a:rPr lang="en-US" b="0" i="1" dirty="0" smtClean="0"/>
              <a:t>ay</a:t>
            </a:r>
            <a:r>
              <a:rPr lang="en-US" b="0" i="1" baseline="0" dirty="0" smtClean="0"/>
              <a:t> u</a:t>
            </a:r>
            <a:r>
              <a:rPr lang="en-US" b="0" i="1" dirty="0" smtClean="0"/>
              <a:t>se </a:t>
            </a:r>
            <a:r>
              <a:rPr lang="en-US" b="0" i="1" dirty="0" err="1" smtClean="0"/>
              <a:t>Beninghof’s</a:t>
            </a:r>
            <a:r>
              <a:rPr lang="en-US" b="0" i="1" dirty="0" smtClean="0"/>
              <a:t> videos from Bureau</a:t>
            </a:r>
            <a:r>
              <a:rPr lang="en-US" b="0" i="1" baseline="0" dirty="0" smtClean="0"/>
              <a:t> of Education &amp; Research (BER). Each RPDC has the following videos:</a:t>
            </a:r>
          </a:p>
          <a:p>
            <a:r>
              <a:rPr lang="en-US" b="0" i="1" baseline="0" dirty="0" smtClean="0"/>
              <a:t>Co-Teaching in Inclusive Classrooms Grades K-6 Part I and Part II</a:t>
            </a:r>
          </a:p>
          <a:p>
            <a:r>
              <a:rPr lang="en-US" b="0" i="1" baseline="0" dirty="0" smtClean="0"/>
              <a:t>Or</a:t>
            </a:r>
          </a:p>
          <a:p>
            <a:r>
              <a:rPr lang="en-US" b="0" i="1" baseline="0" dirty="0" smtClean="0"/>
              <a:t>Using Co-Teaching to Increase Learning for All Students Grades 6-12 Resource Guide</a:t>
            </a:r>
          </a:p>
          <a:p>
            <a:endParaRPr lang="en-US" b="0" i="1" baseline="0" dirty="0" smtClean="0"/>
          </a:p>
          <a:p>
            <a:r>
              <a:rPr lang="en-US" b="0" i="1" u="sng" baseline="0" dirty="0" smtClean="0"/>
              <a:t>Allowing time to plan lessons after viewing these videos has proven highly effective and efficient use of training time</a:t>
            </a:r>
            <a:r>
              <a:rPr lang="en-US" b="0" i="1" baseline="0" dirty="0" smtClean="0"/>
              <a:t>.</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67</a:t>
            </a:fld>
            <a:endParaRPr lang="en-US" dirty="0"/>
          </a:p>
        </p:txBody>
      </p:sp>
    </p:spTree>
    <p:extLst>
      <p:ext uri="{BB962C8B-B14F-4D97-AF65-F5344CB8AC3E}">
        <p14:creationId xmlns:p14="http://schemas.microsoft.com/office/powerpoint/2010/main" val="42238022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Be familiar with a full continuum of placement options for students with disabilities.</a:t>
            </a:r>
            <a:endParaRPr lang="en-US" b="1" dirty="0" smtClean="0"/>
          </a:p>
          <a:p>
            <a:endParaRPr lang="en-US" b="1" dirty="0" smtClean="0"/>
          </a:p>
          <a:p>
            <a:r>
              <a:rPr lang="en-US" b="1" dirty="0" smtClean="0"/>
              <a:t>To Do:  </a:t>
            </a:r>
            <a:r>
              <a:rPr lang="en-US" b="0" dirty="0" smtClean="0"/>
              <a:t>Caution against the assumption that the Co-Teaching model is appropriate</a:t>
            </a:r>
            <a:r>
              <a:rPr lang="en-US" b="0" baseline="0" dirty="0" smtClean="0"/>
              <a:t> for all students.</a:t>
            </a:r>
            <a:endParaRPr lang="en-US" b="1" dirty="0" smtClean="0"/>
          </a:p>
          <a:p>
            <a:endParaRPr lang="en-US" b="1" dirty="0" smtClean="0"/>
          </a:p>
          <a:p>
            <a:r>
              <a:rPr lang="en-US" b="1" dirty="0" smtClean="0"/>
              <a:t>To Say:  </a:t>
            </a:r>
            <a:r>
              <a:rPr lang="en-US" b="0" dirty="0" smtClean="0"/>
              <a:t>There</a:t>
            </a:r>
            <a:r>
              <a:rPr lang="en-US" b="0" baseline="0" dirty="0" smtClean="0"/>
              <a:t> are many things to consider when determining if a student would be a good candidate for placement in a co-teaching classroom. Among the questions to consider is the level of individual specialized needed and the student’s receptiveness to working with others. </a:t>
            </a:r>
            <a:r>
              <a:rPr lang="en-US" b="0" dirty="0" smtClean="0"/>
              <a:t>While for many students with disabilities,</a:t>
            </a:r>
            <a:r>
              <a:rPr lang="en-US" b="0" baseline="0" dirty="0" smtClean="0"/>
              <a:t> a Co-Teaching classroom helps students access the general education curriculum, this placement is not appropriate for ALL students with disabilities.</a:t>
            </a:r>
            <a:r>
              <a:rPr lang="en-US" b="1" baseline="0" dirty="0" smtClean="0"/>
              <a:t>  </a:t>
            </a:r>
            <a:r>
              <a:rPr lang="en-US" sz="1200" dirty="0" smtClean="0"/>
              <a:t>You can’t leave out the “I” in IEP.  </a:t>
            </a:r>
          </a:p>
          <a:p>
            <a:endParaRPr lang="en-US" sz="1200" dirty="0" smtClean="0"/>
          </a:p>
          <a:p>
            <a:r>
              <a:rPr lang="en-US" sz="1200" dirty="0" smtClean="0"/>
              <a:t>Remember,</a:t>
            </a:r>
            <a:r>
              <a:rPr lang="en-US" sz="1200" baseline="0" dirty="0" smtClean="0"/>
              <a:t> </a:t>
            </a:r>
            <a:r>
              <a:rPr lang="en-US" sz="1200" dirty="0" smtClean="0"/>
              <a:t>IEP’s must be individualized</a:t>
            </a:r>
            <a:r>
              <a:rPr lang="en-US" sz="1200" baseline="0" dirty="0" smtClean="0"/>
              <a:t> to meet the student’s individualized needs.</a:t>
            </a:r>
            <a:r>
              <a:rPr lang="en-US" sz="1200" dirty="0" smtClean="0"/>
              <a:t> Information in the</a:t>
            </a:r>
            <a:r>
              <a:rPr lang="en-US" sz="1200" baseline="0" dirty="0" smtClean="0"/>
              <a:t> present level will define the students current functioning level in regards to grade level standards and the functional/ behavioral aspects.</a:t>
            </a:r>
          </a:p>
          <a:p>
            <a:endParaRPr lang="en-US" sz="1200" baseline="0" dirty="0" smtClean="0"/>
          </a:p>
          <a:p>
            <a:r>
              <a:rPr lang="en-US" sz="1200" baseline="0" dirty="0" smtClean="0"/>
              <a:t> P</a:t>
            </a:r>
            <a:r>
              <a:rPr lang="en-US" sz="1200" dirty="0" smtClean="0"/>
              <a:t>lacement in a co-taught classroom may</a:t>
            </a:r>
            <a:r>
              <a:rPr lang="en-US" sz="1200" baseline="0" dirty="0" smtClean="0"/>
              <a:t> not be appropriate for </a:t>
            </a:r>
            <a:r>
              <a:rPr lang="en-US" sz="1200" dirty="0" smtClean="0"/>
              <a:t>a student who exhibits severe behaviors on a regular basis</a:t>
            </a:r>
            <a:r>
              <a:rPr lang="en-US" sz="1200" baseline="0" dirty="0" smtClean="0"/>
              <a:t> and is </a:t>
            </a:r>
            <a:r>
              <a:rPr lang="en-US" sz="1200" dirty="0" smtClean="0"/>
              <a:t>physically</a:t>
            </a:r>
            <a:r>
              <a:rPr lang="en-US" sz="1200" baseline="0" dirty="0" smtClean="0"/>
              <a:t> </a:t>
            </a:r>
            <a:r>
              <a:rPr lang="en-US" sz="1200" dirty="0" smtClean="0"/>
              <a:t>harmful to others.</a:t>
            </a:r>
            <a:r>
              <a:rPr lang="en-US" sz="1200" baseline="0" dirty="0" smtClean="0"/>
              <a:t> </a:t>
            </a:r>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68</a:t>
            </a:fld>
            <a:endParaRPr lang="en-US" dirty="0"/>
          </a:p>
        </p:txBody>
      </p:sp>
    </p:spTree>
    <p:extLst>
      <p:ext uri="{BB962C8B-B14F-4D97-AF65-F5344CB8AC3E}">
        <p14:creationId xmlns:p14="http://schemas.microsoft.com/office/powerpoint/2010/main" val="11474953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a:t>
            </a:r>
            <a:r>
              <a:rPr lang="en-US" b="0" dirty="0" smtClean="0"/>
              <a:t> The intent of this activity is to begin to take a look at which students might possibly be a candidate for a co-teaching classroom.</a:t>
            </a:r>
            <a:r>
              <a:rPr lang="en-US" b="0" baseline="0" dirty="0" smtClean="0"/>
              <a:t> The students listed on this handout are transfer students for who information is limited in how they will respond in your school setting with the courses and teachers within your building. But, the information given should help direct teachers to know whether to consider the student for placement in a co-taught classroom. This activity will provide memorable interaction with real life scenarios which can serve as examples for a beginning point in determining the correct location for placement. These students are transfer students. This activity is not to teach compliance in paperwork. The placement minutes were determined at another school. Your district is trying to decide if a co-teaching classroom would be a good ‘fit’ for the student and teachers involved.</a:t>
            </a:r>
          </a:p>
          <a:p>
            <a:endParaRPr lang="en-US" b="0" i="1" baseline="0" dirty="0" smtClean="0"/>
          </a:p>
          <a:p>
            <a:r>
              <a:rPr lang="en-US" b="0" i="1" baseline="0" dirty="0" smtClean="0"/>
              <a:t>Paperwork process after determined placement is decided is not covered within the introduction to co-teaching. Compliance consultants located at Missouri Regional Professional Development Centers and/or state Missouri Department of Elementary and Secondary Education can help with the paperwork needed after determining placement and location for services. </a:t>
            </a:r>
          </a:p>
          <a:p>
            <a:endParaRPr lang="en-US" b="1" baseline="0" dirty="0" smtClean="0"/>
          </a:p>
          <a:p>
            <a:r>
              <a:rPr lang="en-US" b="1" baseline="0" dirty="0" smtClean="0"/>
              <a:t>To Do: </a:t>
            </a:r>
            <a:r>
              <a:rPr lang="en-US" b="0" baseline="0" dirty="0" smtClean="0"/>
              <a:t>Pass out Handout # 6 Service Summary Minutes. Set a timer for 8 minutes to process the four students on the Handout. Then take a few minutes to report out on the learning before moving on to the next slide.</a:t>
            </a:r>
          </a:p>
          <a:p>
            <a:endParaRPr lang="en-US" b="1" baseline="0" dirty="0" smtClean="0"/>
          </a:p>
          <a:p>
            <a:r>
              <a:rPr lang="en-US" b="1" baseline="0" dirty="0" smtClean="0"/>
              <a:t>To Say: </a:t>
            </a:r>
            <a:r>
              <a:rPr lang="en-US" b="0" baseline="0" dirty="0" smtClean="0"/>
              <a:t>Here are four students who recently transferred into your district. Even though we do not have all the information that an IEP provides, we do have some information that will allow us to consider if the student might be a good fit for a co-taught classroom. Take a few minutes to read and discuss with a partner how you might determine the special education services the student is eligible for and the location for placement.</a:t>
            </a:r>
          </a:p>
          <a:p>
            <a:endParaRPr lang="en-US" b="1" i="1" u="sng" baseline="0" dirty="0" smtClean="0"/>
          </a:p>
          <a:p>
            <a:r>
              <a:rPr lang="en-US" b="1" i="1" u="sng" baseline="0" dirty="0" smtClean="0"/>
              <a:t>Answer Key: Handout 6A</a:t>
            </a:r>
          </a:p>
          <a:p>
            <a:endParaRPr lang="en-US" b="0" i="1" u="none" dirty="0"/>
          </a:p>
        </p:txBody>
      </p:sp>
      <p:sp>
        <p:nvSpPr>
          <p:cNvPr id="4" name="Slide Number Placeholder 3"/>
          <p:cNvSpPr>
            <a:spLocks noGrp="1"/>
          </p:cNvSpPr>
          <p:nvPr>
            <p:ph type="sldNum" sz="quarter" idx="10"/>
          </p:nvPr>
        </p:nvSpPr>
        <p:spPr/>
        <p:txBody>
          <a:bodyPr/>
          <a:lstStyle/>
          <a:p>
            <a:fld id="{D02F6600-7642-4346-9F15-AB2CB54EE260}" type="slidenum">
              <a:rPr lang="en-US" smtClean="0"/>
              <a:t>69</a:t>
            </a:fld>
            <a:endParaRPr lang="en-US" dirty="0"/>
          </a:p>
        </p:txBody>
      </p:sp>
    </p:spTree>
    <p:extLst>
      <p:ext uri="{BB962C8B-B14F-4D97-AF65-F5344CB8AC3E}">
        <p14:creationId xmlns:p14="http://schemas.microsoft.com/office/powerpoint/2010/main" val="67864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21098">
              <a:defRPr/>
            </a:pPr>
            <a:r>
              <a:rPr lang="en-US" b="0" dirty="0" smtClean="0">
                <a:solidFill>
                  <a:prstClr val="black"/>
                </a:solidFill>
              </a:rPr>
              <a:t>(5</a:t>
            </a:r>
            <a:r>
              <a:rPr lang="en-US" b="0" baseline="0" dirty="0" smtClean="0">
                <a:solidFill>
                  <a:prstClr val="black"/>
                </a:solidFill>
              </a:rPr>
              <a:t> </a:t>
            </a:r>
            <a:r>
              <a:rPr lang="en-US" b="0" dirty="0" smtClean="0">
                <a:solidFill>
                  <a:prstClr val="black"/>
                </a:solidFill>
              </a:rPr>
              <a:t>minutes)</a:t>
            </a:r>
          </a:p>
          <a:p>
            <a:pPr defTabSz="921098">
              <a:defRPr/>
            </a:pPr>
            <a:r>
              <a:rPr lang="en-US" b="1" dirty="0" smtClean="0">
                <a:solidFill>
                  <a:prstClr val="black"/>
                </a:solidFill>
              </a:rPr>
              <a:t>To Know:</a:t>
            </a:r>
            <a:r>
              <a:rPr lang="en-US" dirty="0" smtClean="0">
                <a:solidFill>
                  <a:prstClr val="black"/>
                </a:solidFill>
              </a:rPr>
              <a:t> Introductions can be </a:t>
            </a:r>
            <a:r>
              <a:rPr lang="en-US" dirty="0" smtClean="0">
                <a:solidFill>
                  <a:srgbClr val="FF0000"/>
                </a:solidFill>
              </a:rPr>
              <a:t>presenter choice.  Use your preference.  Each person could introduce themselves or they can interview and introduce another person. Time and number of participants should be considered in this</a:t>
            </a:r>
            <a:r>
              <a:rPr lang="en-US" baseline="0" dirty="0" smtClean="0">
                <a:solidFill>
                  <a:srgbClr val="FF0000"/>
                </a:solidFill>
              </a:rPr>
              <a:t> choice.</a:t>
            </a:r>
            <a:endParaRPr lang="en-US" dirty="0" smtClean="0">
              <a:solidFill>
                <a:srgbClr val="FF0000"/>
              </a:solidFill>
            </a:endParaRPr>
          </a:p>
          <a:p>
            <a:pPr defTabSz="921098">
              <a:defRPr/>
            </a:pPr>
            <a:r>
              <a:rPr lang="en-US" u="sng" dirty="0" smtClean="0">
                <a:solidFill>
                  <a:prstClr val="black"/>
                </a:solidFill>
              </a:rPr>
              <a:t>Review Housekeeping Items</a:t>
            </a:r>
            <a:r>
              <a:rPr lang="en-US" dirty="0" smtClean="0">
                <a:solidFill>
                  <a:prstClr val="black"/>
                </a:solidFill>
              </a:rPr>
              <a:t>:  Share information such as location of restrooms, approximate break times, lunch arrangements if applicable, etc. </a:t>
            </a:r>
          </a:p>
          <a:p>
            <a:pPr defTabSz="921098">
              <a:defRPr/>
            </a:pPr>
            <a:r>
              <a:rPr lang="en-US" dirty="0" smtClean="0">
                <a:solidFill>
                  <a:prstClr val="black"/>
                </a:solidFill>
              </a:rPr>
              <a:t>Give a brief</a:t>
            </a:r>
            <a:r>
              <a:rPr lang="en-US" baseline="0" dirty="0" smtClean="0">
                <a:solidFill>
                  <a:prstClr val="black"/>
                </a:solidFill>
              </a:rPr>
              <a:t> overview the day.</a:t>
            </a:r>
          </a:p>
          <a:p>
            <a:pPr defTabSz="921098">
              <a:defRPr/>
            </a:pPr>
            <a:endParaRPr lang="en-US" b="1" dirty="0" smtClean="0">
              <a:solidFill>
                <a:prstClr val="black"/>
              </a:solidFill>
            </a:endParaRPr>
          </a:p>
          <a:p>
            <a:pPr defTabSz="921098">
              <a:defRPr/>
            </a:pPr>
            <a:r>
              <a:rPr lang="en-US" b="1" dirty="0" smtClean="0">
                <a:solidFill>
                  <a:prstClr val="black"/>
                </a:solidFill>
              </a:rPr>
              <a:t>To Do:  </a:t>
            </a:r>
            <a:r>
              <a:rPr lang="en-US" u="sng" dirty="0" smtClean="0">
                <a:solidFill>
                  <a:prstClr val="black"/>
                </a:solidFill>
              </a:rPr>
              <a:t>Welcome participants</a:t>
            </a:r>
            <a:r>
              <a:rPr lang="en-US" dirty="0" smtClean="0">
                <a:solidFill>
                  <a:prstClr val="black"/>
                </a:solidFill>
              </a:rPr>
              <a:t>.</a:t>
            </a:r>
          </a:p>
          <a:p>
            <a:pPr defTabSz="921098">
              <a:defRPr/>
            </a:pPr>
            <a:endParaRPr lang="en-US" b="1" dirty="0" smtClean="0">
              <a:solidFill>
                <a:prstClr val="black"/>
              </a:solidFill>
            </a:endParaRPr>
          </a:p>
          <a:p>
            <a:pPr defTabSz="921098">
              <a:defRPr/>
            </a:pPr>
            <a:r>
              <a:rPr lang="en-US" b="1" dirty="0" smtClean="0">
                <a:solidFill>
                  <a:prstClr val="black"/>
                </a:solidFill>
              </a:rPr>
              <a:t>To Say:  </a:t>
            </a:r>
            <a:r>
              <a:rPr lang="en-US" dirty="0" smtClean="0">
                <a:solidFill>
                  <a:prstClr val="black"/>
                </a:solidFill>
              </a:rPr>
              <a:t>Welcome to today’s training on Co-Teaching.  My name is …</a:t>
            </a:r>
            <a:r>
              <a:rPr lang="en-US" baseline="0" dirty="0" smtClean="0">
                <a:solidFill>
                  <a:prstClr val="black"/>
                </a:solidFill>
              </a:rPr>
              <a:t> I am from…</a:t>
            </a:r>
          </a:p>
          <a:p>
            <a:pPr defTabSz="921098">
              <a:defRPr/>
            </a:pPr>
            <a:r>
              <a:rPr lang="en-US" baseline="0" dirty="0" smtClean="0">
                <a:solidFill>
                  <a:prstClr val="black"/>
                </a:solidFill>
              </a:rPr>
              <a:t>Today we will take a break-------------.</a:t>
            </a:r>
          </a:p>
          <a:p>
            <a:pPr defTabSz="921098">
              <a:defRPr/>
            </a:pPr>
            <a:r>
              <a:rPr lang="en-US" baseline="0" dirty="0" smtClean="0">
                <a:solidFill>
                  <a:prstClr val="black"/>
                </a:solidFill>
              </a:rPr>
              <a:t>Restrooms are located------------.</a:t>
            </a:r>
          </a:p>
          <a:p>
            <a:pPr defTabSz="921098">
              <a:defRPr/>
            </a:pPr>
            <a:r>
              <a:rPr lang="en-US" baseline="0" dirty="0" smtClean="0">
                <a:solidFill>
                  <a:prstClr val="black"/>
                </a:solidFill>
              </a:rPr>
              <a:t>Lunch will be ------------------.</a:t>
            </a:r>
          </a:p>
          <a:p>
            <a:pPr defTabSz="921098">
              <a:defRPr/>
            </a:pPr>
            <a:endParaRPr lang="en-US" baseline="0" dirty="0" smtClean="0">
              <a:solidFill>
                <a:prstClr val="black"/>
              </a:solidFill>
            </a:endParaRPr>
          </a:p>
          <a:p>
            <a:pPr defTabSz="921098">
              <a:defRPr/>
            </a:pPr>
            <a:r>
              <a:rPr lang="en-US" baseline="0" dirty="0" smtClean="0">
                <a:solidFill>
                  <a:prstClr val="black"/>
                </a:solidFill>
              </a:rPr>
              <a:t>We will take a close look at Co-Teaching and what your role is as a member of this collaborative team. Our time will be spent looking at the different approaches and what that might look like in your classroom, as well as what are fundamentals that will make a difference in the effectiveness of the implementation of Co-Teaching.</a:t>
            </a:r>
            <a:endParaRPr lang="en-US" dirty="0" smtClean="0">
              <a:solidFill>
                <a:prstClr val="black"/>
              </a:solidFill>
            </a:endParaRPr>
          </a:p>
          <a:p>
            <a:pPr defTabSz="921098">
              <a:defRPr/>
            </a:pPr>
            <a:r>
              <a:rPr lang="en-US" u="sng" dirty="0" smtClean="0">
                <a:solidFill>
                  <a:prstClr val="black"/>
                </a:solidFill>
              </a:rPr>
              <a:t> </a:t>
            </a:r>
          </a:p>
          <a:p>
            <a:pPr defTabSz="921098">
              <a:defRPr/>
            </a:pPr>
            <a:endParaRPr lang="en-US" dirty="0">
              <a:solidFill>
                <a:prstClr val="black"/>
              </a:solidFill>
            </a:endParaRPr>
          </a:p>
          <a:p>
            <a:pPr defTabSz="921098">
              <a:defRPr/>
            </a:pPr>
            <a:r>
              <a:rPr lang="en-US" u="sng" dirty="0" smtClean="0">
                <a:solidFill>
                  <a:prstClr val="black"/>
                </a:solidFill>
              </a:rPr>
              <a:t> </a:t>
            </a:r>
            <a:endParaRPr lang="en-US" u="sng"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7</a:t>
            </a:fld>
            <a:endParaRPr lang="en-US" dirty="0"/>
          </a:p>
        </p:txBody>
      </p:sp>
    </p:spTree>
    <p:extLst>
      <p:ext uri="{BB962C8B-B14F-4D97-AF65-F5344CB8AC3E}">
        <p14:creationId xmlns:p14="http://schemas.microsoft.com/office/powerpoint/2010/main" val="34746647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Not</a:t>
            </a:r>
            <a:r>
              <a:rPr lang="en-US" b="0" baseline="0" dirty="0" smtClean="0"/>
              <a:t> all students are good candidates for a Co-Teaching classroom.</a:t>
            </a:r>
            <a:endParaRPr lang="en-US" b="0" dirty="0" smtClean="0"/>
          </a:p>
          <a:p>
            <a:endParaRPr lang="en-US" b="1" dirty="0" smtClean="0"/>
          </a:p>
          <a:p>
            <a:r>
              <a:rPr lang="en-US" b="1" dirty="0" smtClean="0"/>
              <a:t>To Do:  </a:t>
            </a:r>
            <a:r>
              <a:rPr lang="en-US" b="0" dirty="0" smtClean="0"/>
              <a:t>Caution against the assumption that you</a:t>
            </a:r>
            <a:r>
              <a:rPr lang="en-US" b="0" baseline="0" dirty="0" smtClean="0"/>
              <a:t> can put more students in a co-taught classroom because there are two teachers in the classroom.  Also, emphasize that when you get too high of a percentage of special education students in the classroom, the special education students are not truly in a “general education classroom” and Co-Teaching will not be successful.  </a:t>
            </a:r>
            <a:endParaRPr lang="en-US" b="1" dirty="0" smtClean="0"/>
          </a:p>
          <a:p>
            <a:endParaRPr lang="en-US" b="1" dirty="0" smtClean="0"/>
          </a:p>
          <a:p>
            <a:r>
              <a:rPr lang="en-US" b="1" dirty="0" smtClean="0"/>
              <a:t>To Say: </a:t>
            </a:r>
            <a:r>
              <a:rPr lang="en-US" b="1" baseline="0" dirty="0" smtClean="0"/>
              <a:t> </a:t>
            </a:r>
            <a:r>
              <a:rPr lang="en-US" b="0" baseline="0" dirty="0" smtClean="0"/>
              <a:t>Some administrators believe that you can put twice the number of students in a co-taught classroom because there are two teachers in the classroom.  The co-taught classroom needs to have the same or lower number of students in it as the other general education classrooms or sections.  Marilyn Friend recommends that the percentage of students placed in a co-taught classroom is optimal when there are no more that 20-25% of elementary special education students or no more than 25-33% of secondary special education students in the general education classroom.  If the percentages become higher, the likelihood of successful Co-Teaching diminishes.</a:t>
            </a:r>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70</a:t>
            </a:fld>
            <a:endParaRPr lang="en-US" dirty="0"/>
          </a:p>
        </p:txBody>
      </p:sp>
    </p:spTree>
    <p:extLst>
      <p:ext uri="{BB962C8B-B14F-4D97-AF65-F5344CB8AC3E}">
        <p14:creationId xmlns:p14="http://schemas.microsoft.com/office/powerpoint/2010/main" val="31151644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Be</a:t>
            </a:r>
            <a:r>
              <a:rPr lang="en-US" b="0" baseline="0" dirty="0" smtClean="0"/>
              <a:t> familiar with the term “parity” as it is used in the Co-Teaching model. Need red, yellow and green “Sticky dots” or highlighters.</a:t>
            </a:r>
            <a:endParaRPr lang="en-US" b="1" dirty="0" smtClean="0"/>
          </a:p>
          <a:p>
            <a:endParaRPr lang="en-US" b="1" dirty="0" smtClean="0"/>
          </a:p>
          <a:p>
            <a:r>
              <a:rPr lang="en-US" b="1" dirty="0" smtClean="0"/>
              <a:t>To Do: </a:t>
            </a:r>
            <a:r>
              <a:rPr lang="en-US" b="0" dirty="0" smtClean="0"/>
              <a:t>Handout # 7</a:t>
            </a:r>
            <a:r>
              <a:rPr lang="en-US" b="0" baseline="0" dirty="0" smtClean="0"/>
              <a:t> Co-Teaching Rating Scale provided by CEC. </a:t>
            </a:r>
            <a:r>
              <a:rPr lang="en-US" b="0" dirty="0" smtClean="0"/>
              <a:t>Discuss parity</a:t>
            </a:r>
            <a:r>
              <a:rPr lang="en-US" b="0" baseline="0" dirty="0" smtClean="0"/>
              <a:t> as a central element to an effective execution of the Co-Teaching model. Provide 2-3 minutes to scan the document.</a:t>
            </a:r>
            <a:endParaRPr lang="en-US" b="1" dirty="0" smtClean="0"/>
          </a:p>
          <a:p>
            <a:endParaRPr lang="en-US" b="1" dirty="0" smtClean="0"/>
          </a:p>
          <a:p>
            <a:r>
              <a:rPr lang="en-US" b="1" dirty="0" smtClean="0"/>
              <a:t>To Say:  </a:t>
            </a:r>
            <a:r>
              <a:rPr lang="en-US" b="0" dirty="0" smtClean="0"/>
              <a:t>Consideration of both teachers in the model</a:t>
            </a:r>
            <a:r>
              <a:rPr lang="en-US" b="0" baseline="0" dirty="0" smtClean="0"/>
              <a:t> ensures an equal partnership in the classroom.  Both participants share the collective responsibility for instruction, planning, and assessment and are the concern of both teachers.  Both teachers will share in everyday grading and data collection.</a:t>
            </a:r>
          </a:p>
          <a:p>
            <a:endParaRPr lang="en-US" b="0" baseline="0" dirty="0" smtClean="0"/>
          </a:p>
          <a:p>
            <a:r>
              <a:rPr lang="en-US" b="0" baseline="0" dirty="0" smtClean="0"/>
              <a:t>Some factors to consider:  </a:t>
            </a:r>
          </a:p>
          <a:p>
            <a:pPr marL="171450" indent="-171450">
              <a:buFont typeface="Wingdings" panose="05000000000000000000" pitchFamily="2" charset="2"/>
              <a:buChar char="§"/>
            </a:pPr>
            <a:r>
              <a:rPr lang="en-US" b="0" baseline="0" dirty="0" smtClean="0"/>
              <a:t>using inclusive language for all students</a:t>
            </a:r>
          </a:p>
          <a:p>
            <a:pPr marL="171450" indent="-171450">
              <a:buFont typeface="Wingdings" panose="05000000000000000000" pitchFamily="2" charset="2"/>
              <a:buChar char="§"/>
            </a:pPr>
            <a:r>
              <a:rPr lang="en-US" b="0" baseline="0" dirty="0" smtClean="0"/>
              <a:t>sharing space, inclusion of both participants when communicating with others</a:t>
            </a:r>
          </a:p>
          <a:p>
            <a:pPr marL="171450" indent="-171450">
              <a:buFont typeface="Wingdings" panose="05000000000000000000" pitchFamily="2" charset="2"/>
              <a:buChar char="§"/>
            </a:pPr>
            <a:r>
              <a:rPr lang="en-US" b="0" baseline="0" dirty="0" smtClean="0"/>
              <a:t>showing respect by conferring with each other prior to communication with parents, students, and administrators.</a:t>
            </a:r>
            <a:endParaRPr lang="en-US" b="1" dirty="0" smtClean="0"/>
          </a:p>
          <a:p>
            <a:endParaRPr lang="en-US" dirty="0" smtClean="0"/>
          </a:p>
          <a:p>
            <a:r>
              <a:rPr lang="en-US" dirty="0" smtClean="0"/>
              <a:t>The</a:t>
            </a:r>
            <a:r>
              <a:rPr lang="en-US" baseline="0" dirty="0" smtClean="0"/>
              <a:t> Co-Teaching relationship hinges on the concept of parity.  Do the teachers treat each other as equal partners in this endeavor?  Parity also has to do with the way students feel about each teacher.  Do students see both teachers as their English teacher, math teacher, science teacher?  Is there parity in the students’ perspective of both teachers?</a:t>
            </a:r>
          </a:p>
          <a:p>
            <a:endParaRPr lang="en-US" baseline="0" dirty="0" smtClean="0"/>
          </a:p>
          <a:p>
            <a:r>
              <a:rPr lang="en-US" baseline="0" dirty="0" smtClean="0"/>
              <a:t>Communication, respect, and trust have to develop over time.</a:t>
            </a:r>
            <a:endParaRPr lang="en-US" dirty="0" smtClean="0"/>
          </a:p>
          <a:p>
            <a:endParaRPr lang="en-US" dirty="0" smtClean="0"/>
          </a:p>
          <a:p>
            <a:r>
              <a:rPr lang="en-US" dirty="0" smtClean="0"/>
              <a:t>Please consider what you communicate to students by how you structure your actions as a Co-Teaching team:</a:t>
            </a:r>
          </a:p>
          <a:p>
            <a:pPr marL="171450" indent="-171450">
              <a:buFont typeface="Arial" panose="020B0604020202020204" pitchFamily="34" charset="0"/>
              <a:buChar char="•"/>
            </a:pPr>
            <a:r>
              <a:rPr lang="en-US" dirty="0" smtClean="0"/>
              <a:t>Both teachers need to feel respected and valued for their contributions.</a:t>
            </a:r>
            <a:r>
              <a:rPr lang="en-US" baseline="0" dirty="0" smtClean="0"/>
              <a:t> Both teachers should be seen as equal teaching partners in the eyes and ears of their students.  Words and actions that maintain parity, speak loudly to students.  </a:t>
            </a:r>
          </a:p>
          <a:p>
            <a:pPr marL="0" indent="0">
              <a:buFont typeface="Arial" panose="020B0604020202020204" pitchFamily="34" charset="0"/>
              <a:buNone/>
            </a:pPr>
            <a:endParaRPr lang="en-US" sz="800" baseline="0" dirty="0" smtClean="0"/>
          </a:p>
          <a:p>
            <a:pPr marL="171450" indent="-171450">
              <a:buFont typeface="Arial" panose="020B0604020202020204" pitchFamily="34" charset="0"/>
              <a:buChar char="•"/>
            </a:pPr>
            <a:r>
              <a:rPr lang="en-US" baseline="0" dirty="0" smtClean="0"/>
              <a:t>Use phrases such as “our students” rather than “your students” or “the students who are included.”</a:t>
            </a:r>
          </a:p>
          <a:p>
            <a:pPr marL="0" indent="0">
              <a:buFont typeface="Arial" panose="020B0604020202020204" pitchFamily="34" charset="0"/>
              <a:buNone/>
            </a:pPr>
            <a:endParaRPr lang="en-US" sz="800" baseline="0" dirty="0" smtClean="0"/>
          </a:p>
          <a:p>
            <a:pPr marL="171450" indent="-171450">
              <a:buFont typeface="Arial" panose="020B0604020202020204" pitchFamily="34" charset="0"/>
              <a:buChar char="•"/>
            </a:pPr>
            <a:r>
              <a:rPr lang="en-US" baseline="0" dirty="0" smtClean="0"/>
              <a:t>Include both teachers’ names on parent communications, Web pages, report cards, the classroom door, the school directory, and school publications, such as newsletters, class photos, and parent handbooks.</a:t>
            </a:r>
          </a:p>
          <a:p>
            <a:pPr marL="0" indent="0">
              <a:buFont typeface="Arial" panose="020B0604020202020204" pitchFamily="34" charset="0"/>
              <a:buNone/>
            </a:pPr>
            <a:endParaRPr lang="en-US" sz="800" baseline="0" dirty="0" smtClean="0"/>
          </a:p>
          <a:p>
            <a:pPr marL="171450" indent="-171450">
              <a:buFont typeface="Arial" panose="020B0604020202020204" pitchFamily="34" charset="0"/>
              <a:buChar char="•"/>
            </a:pPr>
            <a:r>
              <a:rPr lang="en-US" baseline="0" dirty="0" smtClean="0"/>
              <a:t>Share department emails and other forms of school and content communication.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All team members need to value collaboration.  Each must be committed to reflective thought as they strive to improve.  Coaching may be requested if either teacher is having difficulty with essential skills or concepts.</a:t>
            </a:r>
          </a:p>
          <a:p>
            <a:pPr marL="0" indent="0">
              <a:buFont typeface="Arial" panose="020B0604020202020204" pitchFamily="34" charset="0"/>
              <a:buNone/>
            </a:pPr>
            <a:endParaRPr lang="en-US" sz="800" baseline="0" dirty="0" smtClean="0"/>
          </a:p>
          <a:p>
            <a:pPr marL="171450" indent="-171450">
              <a:buFont typeface="Arial" panose="020B0604020202020204" pitchFamily="34" charset="0"/>
              <a:buChar char="•"/>
            </a:pPr>
            <a:r>
              <a:rPr lang="en-US" baseline="0" dirty="0" smtClean="0"/>
              <a:t>Confer with each other before sending a response to a parent, student, or administrator.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Take a few minutes to review this document. Use a sticky dot or highlighters to mark a green dot beside the ones that are already a top priority for your team. Use a yellow dot for those we need to cautious of and consider working on and then use a red dot placing them next to ones that we still need conversations about before me move forward with implementation.</a:t>
            </a:r>
          </a:p>
          <a:p>
            <a:pPr marL="171450" indent="-171450">
              <a:buFont typeface="Arial" panose="020B0604020202020204" pitchFamily="34" charset="0"/>
              <a:buChar char="•"/>
            </a:pPr>
            <a:endParaRPr lang="en-US" baseline="0" dirty="0" smtClean="0"/>
          </a:p>
          <a:p>
            <a:endParaRPr lang="en-US" i="1" baseline="0" dirty="0" smtClean="0"/>
          </a:p>
          <a:p>
            <a:pPr marL="0" indent="0">
              <a:buFont typeface="Arial" panose="020B0604020202020204" pitchFamily="34" charset="0"/>
              <a:buNone/>
            </a:pPr>
            <a:endParaRPr lang="en-US" sz="800" i="1" baseline="0" dirty="0" smtClean="0"/>
          </a:p>
          <a:p>
            <a:pPr marL="0" indent="0">
              <a:buFont typeface="Arial" panose="020B0604020202020204" pitchFamily="34" charset="0"/>
              <a:buNone/>
            </a:pPr>
            <a:endParaRPr lang="en-US" i="1" baseline="0" dirty="0" smtClean="0"/>
          </a:p>
          <a:p>
            <a:r>
              <a:rPr lang="en-US" baseline="0" dirty="0" smtClean="0"/>
              <a:t>.</a:t>
            </a:r>
          </a:p>
          <a:p>
            <a:pPr marL="171450" indent="-171450">
              <a:buFont typeface="Arial" panose="020B0604020202020204" pitchFamily="34" charset="0"/>
              <a:buChar char="•"/>
            </a:pPr>
            <a:endParaRPr lang="en-US" baseline="0" dirty="0" smtClean="0"/>
          </a:p>
          <a:p>
            <a:endParaRPr lang="en-US" i="1" baseline="0" dirty="0" smtClean="0"/>
          </a:p>
          <a:p>
            <a:pPr marL="0" indent="0">
              <a:buFont typeface="Arial" panose="020B0604020202020204" pitchFamily="34" charset="0"/>
              <a:buNone/>
            </a:pPr>
            <a:endParaRPr lang="en-US" sz="800" i="1" baseline="0" dirty="0" smtClean="0"/>
          </a:p>
          <a:p>
            <a:pPr marL="0" indent="0">
              <a:buFont typeface="Arial" panose="020B0604020202020204" pitchFamily="34" charset="0"/>
              <a:buNone/>
            </a:pPr>
            <a:endParaRPr lang="en-US" i="1" baseline="0" dirty="0" smtClean="0"/>
          </a:p>
        </p:txBody>
      </p:sp>
      <p:sp>
        <p:nvSpPr>
          <p:cNvPr id="4" name="Slide Number Placeholder 3"/>
          <p:cNvSpPr>
            <a:spLocks noGrp="1"/>
          </p:cNvSpPr>
          <p:nvPr>
            <p:ph type="sldNum" sz="quarter" idx="10"/>
          </p:nvPr>
        </p:nvSpPr>
        <p:spPr/>
        <p:txBody>
          <a:bodyPr/>
          <a:lstStyle/>
          <a:p>
            <a:fld id="{D02F6600-7642-4346-9F15-AB2CB54EE260}" type="slidenum">
              <a:rPr lang="en-US" smtClean="0"/>
              <a:t>71</a:t>
            </a:fld>
            <a:endParaRPr lang="en-US" dirty="0"/>
          </a:p>
        </p:txBody>
      </p:sp>
    </p:spTree>
    <p:extLst>
      <p:ext uri="{BB962C8B-B14F-4D97-AF65-F5344CB8AC3E}">
        <p14:creationId xmlns:p14="http://schemas.microsoft.com/office/powerpoint/2010/main" val="10968071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Be</a:t>
            </a:r>
            <a:r>
              <a:rPr lang="en-US" b="0" baseline="0" dirty="0" smtClean="0"/>
              <a:t> familiar with the 5 administrator’s steps for maintain and sustaining Co-Teaching</a:t>
            </a:r>
          </a:p>
          <a:p>
            <a:endParaRPr lang="en-US" b="1" dirty="0" smtClean="0"/>
          </a:p>
          <a:p>
            <a:r>
              <a:rPr lang="en-US" b="1" dirty="0" smtClean="0"/>
              <a:t>To Do: </a:t>
            </a:r>
            <a:r>
              <a:rPr lang="en-US" b="0" dirty="0" smtClean="0"/>
              <a:t>Discuss the 5 steps</a:t>
            </a:r>
            <a:r>
              <a:rPr lang="en-US" b="0" baseline="0" dirty="0" smtClean="0"/>
              <a:t>.  Provide Resource “An Administrator’s Guide to Co-Teaching” by </a:t>
            </a:r>
            <a:r>
              <a:rPr lang="en-US" b="0" baseline="0" dirty="0" err="1" smtClean="0"/>
              <a:t>Murawski</a:t>
            </a:r>
            <a:r>
              <a:rPr lang="en-US" b="0" baseline="0" dirty="0" smtClean="0"/>
              <a:t> and Bernhardt. 2016. Handout #8. </a:t>
            </a:r>
            <a:endParaRPr lang="en-US" b="1" dirty="0" smtClean="0"/>
          </a:p>
          <a:p>
            <a:endParaRPr lang="en-US" b="1" dirty="0" smtClean="0"/>
          </a:p>
          <a:p>
            <a:r>
              <a:rPr lang="en-US" b="1" dirty="0" smtClean="0"/>
              <a:t>To Say:  </a:t>
            </a:r>
            <a:r>
              <a:rPr lang="en-US" b="0" dirty="0" smtClean="0"/>
              <a:t>For</a:t>
            </a:r>
            <a:r>
              <a:rPr lang="en-US" b="0" baseline="0" dirty="0" smtClean="0"/>
              <a:t> Co-Teaching to be successful in a school, the building-level administrator must support the concept and the teachers who are Co-Teaching, provide training to the teachers involved in Co-Teaching, and provide the coaching or evaluative processes needed for institutionalize Co-Teaching practices in a school.  On this slide, read through the summary of the five steps that </a:t>
            </a:r>
            <a:r>
              <a:rPr lang="en-US" b="0" baseline="0" dirty="0" err="1" smtClean="0"/>
              <a:t>Marawski</a:t>
            </a:r>
            <a:r>
              <a:rPr lang="en-US" b="0" baseline="0" dirty="0" smtClean="0"/>
              <a:t> and Bernhardt recommends in their article, </a:t>
            </a:r>
            <a:r>
              <a:rPr lang="en-US" b="0" i="1" baseline="0" dirty="0" smtClean="0"/>
              <a:t>An Administrator’s Guide to Co-Teaching.  </a:t>
            </a:r>
            <a:r>
              <a:rPr lang="en-US" b="0" i="0" baseline="0" dirty="0" smtClean="0"/>
              <a:t>We have provided this article in your handouts. We are thankful for the support of the administrators in the room who could attend today. If your administration is not here, you might find this document helpful in your communications.</a:t>
            </a:r>
          </a:p>
          <a:p>
            <a:endParaRPr lang="en-US" b="0" i="0" baseline="0" dirty="0" smtClean="0"/>
          </a:p>
          <a:p>
            <a:r>
              <a:rPr lang="en-US" b="0" i="0" baseline="0" dirty="0" smtClean="0"/>
              <a:t>  Any questions or comments about the five steps?</a:t>
            </a:r>
          </a:p>
        </p:txBody>
      </p:sp>
      <p:sp>
        <p:nvSpPr>
          <p:cNvPr id="4" name="Slide Number Placeholder 3"/>
          <p:cNvSpPr>
            <a:spLocks noGrp="1"/>
          </p:cNvSpPr>
          <p:nvPr>
            <p:ph type="sldNum" sz="quarter" idx="10"/>
          </p:nvPr>
        </p:nvSpPr>
        <p:spPr/>
        <p:txBody>
          <a:bodyPr/>
          <a:lstStyle/>
          <a:p>
            <a:fld id="{D02F6600-7642-4346-9F15-AB2CB54EE260}" type="slidenum">
              <a:rPr lang="en-US" smtClean="0"/>
              <a:t>72</a:t>
            </a:fld>
            <a:endParaRPr lang="en-US" dirty="0"/>
          </a:p>
        </p:txBody>
      </p:sp>
    </p:spTree>
    <p:extLst>
      <p:ext uri="{BB962C8B-B14F-4D97-AF65-F5344CB8AC3E}">
        <p14:creationId xmlns:p14="http://schemas.microsoft.com/office/powerpoint/2010/main" val="42620110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To Know:  </a:t>
            </a:r>
            <a:r>
              <a:rPr lang="en-US" b="0" dirty="0" smtClean="0"/>
              <a:t>This</a:t>
            </a:r>
            <a:r>
              <a:rPr lang="en-US" b="0" baseline="0" dirty="0" smtClean="0"/>
              <a:t> slide has a handout to go with it. It is a quick reference to provide feedback on evidence of Co-Teaching during a classroom observation.</a:t>
            </a:r>
            <a:endParaRPr lang="en-US" b="1" dirty="0" smtClean="0"/>
          </a:p>
          <a:p>
            <a:endParaRPr lang="en-US" b="1" dirty="0" smtClean="0"/>
          </a:p>
          <a:p>
            <a:r>
              <a:rPr lang="en-US" b="1" dirty="0" smtClean="0"/>
              <a:t>To Do: </a:t>
            </a:r>
            <a:r>
              <a:rPr lang="en-US" b="1" baseline="0" dirty="0" smtClean="0"/>
              <a:t> </a:t>
            </a:r>
            <a:r>
              <a:rPr lang="en-US" b="0" baseline="0" dirty="0" smtClean="0"/>
              <a:t>Provide Handout # 9 What to Look for in a Co-Taught Classroom  Be familiar with the slide.</a:t>
            </a:r>
            <a:endParaRPr lang="en-US" b="1" dirty="0" smtClean="0"/>
          </a:p>
          <a:p>
            <a:endParaRPr lang="en-US" b="1" dirty="0" smtClean="0"/>
          </a:p>
          <a:p>
            <a:r>
              <a:rPr lang="en-US" b="1" dirty="0" smtClean="0"/>
              <a:t>To Say: </a:t>
            </a:r>
            <a:r>
              <a:rPr lang="en-US" i="0" dirty="0" smtClean="0"/>
              <a:t>This slide</a:t>
            </a:r>
            <a:r>
              <a:rPr lang="en-US" i="0" baseline="0" dirty="0" smtClean="0"/>
              <a:t> is a great quick reference for administrators to use when observing Co-Teaching.  Simply check off what you see and leave it on one of the teachers’ desks. </a:t>
            </a:r>
          </a:p>
          <a:p>
            <a:r>
              <a:rPr lang="en-US" i="0" baseline="0" dirty="0" smtClean="0"/>
              <a:t>      As a co-teacher, you might use this slide to reflect on where your strengths lie as a team or an individual. How do you differentiate lessons and allow both teachers to instruct? Could you look over any of these and set a personal goal as a team? </a:t>
            </a:r>
          </a:p>
          <a:p>
            <a:r>
              <a:rPr lang="en-US" i="0" baseline="0" dirty="0" smtClean="0"/>
              <a:t>    Allow yourselves moments to celebrate what is working for yourselves and for the students. Also allow yourselves time to consider how the factors on the slide impact student growth and development. </a:t>
            </a:r>
          </a:p>
          <a:p>
            <a:r>
              <a:rPr lang="en-US" i="0" baseline="0" dirty="0" smtClean="0"/>
              <a:t>Co-Teaching can change many facets of a classroom. This is just a short list of places where you will find evidence of what a difference Co-Teaching can make.</a:t>
            </a:r>
          </a:p>
          <a:p>
            <a:r>
              <a:rPr lang="en-US" i="0" baseline="0" dirty="0" smtClean="0"/>
              <a:t>Many teachers ask what administrators look for in a co-taught classroom so we wanted you to have this for your reference.</a:t>
            </a:r>
          </a:p>
          <a:p>
            <a:endParaRPr lang="en-US" i="0" baseline="0" dirty="0" smtClean="0"/>
          </a:p>
          <a:p>
            <a:r>
              <a:rPr lang="en-US" i="0" baseline="0" dirty="0" smtClean="0"/>
              <a:t> </a:t>
            </a:r>
            <a:endParaRPr lang="en-US" i="0" dirty="0" smtClean="0"/>
          </a:p>
          <a:p>
            <a:endParaRPr lang="en-US" dirty="0" smtClean="0"/>
          </a:p>
        </p:txBody>
      </p:sp>
      <p:sp>
        <p:nvSpPr>
          <p:cNvPr id="4" name="Slide Number Placeholder 3"/>
          <p:cNvSpPr>
            <a:spLocks noGrp="1"/>
          </p:cNvSpPr>
          <p:nvPr>
            <p:ph type="sldNum" sz="quarter" idx="10"/>
          </p:nvPr>
        </p:nvSpPr>
        <p:spPr/>
        <p:txBody>
          <a:bodyPr/>
          <a:lstStyle/>
          <a:p>
            <a:fld id="{12380CD2-4E6F-4D2A-8418-D4369647EC48}"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23232652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N/A</a:t>
            </a:r>
            <a:endParaRPr lang="en-US" b="1" dirty="0" smtClean="0"/>
          </a:p>
          <a:p>
            <a:endParaRPr lang="en-US" b="1" dirty="0" smtClean="0"/>
          </a:p>
          <a:p>
            <a:r>
              <a:rPr lang="en-US" b="1" dirty="0" smtClean="0"/>
              <a:t>To Do:  </a:t>
            </a:r>
            <a:r>
              <a:rPr lang="en-US" b="0" dirty="0" smtClean="0"/>
              <a:t>Read</a:t>
            </a:r>
            <a:r>
              <a:rPr lang="en-US" b="0" baseline="0" dirty="0" smtClean="0"/>
              <a:t> quote.</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To Say:  </a:t>
            </a:r>
            <a:r>
              <a:rPr lang="en-US" sz="1200" dirty="0" smtClean="0"/>
              <a:t>Good Co-Teaching partnerships celebrate and embrace the differences they bring to the classroom.</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74</a:t>
            </a:fld>
            <a:endParaRPr lang="en-US" dirty="0"/>
          </a:p>
        </p:txBody>
      </p:sp>
    </p:spTree>
    <p:extLst>
      <p:ext uri="{BB962C8B-B14F-4D97-AF65-F5344CB8AC3E}">
        <p14:creationId xmlns:p14="http://schemas.microsoft.com/office/powerpoint/2010/main" val="21807293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Best</a:t>
            </a:r>
            <a:r>
              <a:rPr lang="en-US" b="0" baseline="0" dirty="0" smtClean="0"/>
              <a:t> practice for professional training is to be able to allow time for participants to reflect on questions and have a plan of what their next steps will be after training. As a presenter you do not have to know all the answers but offer to find out the answers or resources to provide the answers.</a:t>
            </a:r>
          </a:p>
          <a:p>
            <a:endParaRPr lang="en-US" b="0" baseline="0" dirty="0" smtClean="0"/>
          </a:p>
          <a:p>
            <a:r>
              <a:rPr lang="en-US" b="1" baseline="0" dirty="0" smtClean="0"/>
              <a:t>To Do: </a:t>
            </a:r>
            <a:r>
              <a:rPr lang="en-US" b="0" baseline="0" dirty="0" smtClean="0"/>
              <a:t>Take time to honor the attendees need for reflection upon any questions they might have at this point.</a:t>
            </a:r>
          </a:p>
          <a:p>
            <a:endParaRPr lang="en-US" b="0" baseline="0" dirty="0" smtClean="0"/>
          </a:p>
          <a:p>
            <a:r>
              <a:rPr lang="en-US" b="1" baseline="0" dirty="0" smtClean="0"/>
              <a:t>To Say: </a:t>
            </a:r>
            <a:r>
              <a:rPr lang="en-US" b="0" baseline="0" dirty="0" smtClean="0"/>
              <a:t>Before we close for the day, I would like for you to take a moment to look through your notes or exchange a quick conversation with your table mates. Do you have any questions, comments or concerns that I might address or find answers and resources to support your next steps in Co-Teaching?</a:t>
            </a:r>
            <a:endParaRPr lang="en-US" b="1" dirty="0"/>
          </a:p>
        </p:txBody>
      </p:sp>
      <p:sp>
        <p:nvSpPr>
          <p:cNvPr id="4" name="Slide Number Placeholder 3"/>
          <p:cNvSpPr>
            <a:spLocks noGrp="1"/>
          </p:cNvSpPr>
          <p:nvPr>
            <p:ph type="sldNum" sz="quarter" idx="10"/>
          </p:nvPr>
        </p:nvSpPr>
        <p:spPr/>
        <p:txBody>
          <a:bodyPr/>
          <a:lstStyle/>
          <a:p>
            <a:fld id="{D02F6600-7642-4346-9F15-AB2CB54EE260}" type="slidenum">
              <a:rPr lang="en-US" smtClean="0"/>
              <a:t>75</a:t>
            </a:fld>
            <a:endParaRPr lang="en-US" dirty="0"/>
          </a:p>
        </p:txBody>
      </p:sp>
    </p:spTree>
    <p:extLst>
      <p:ext uri="{BB962C8B-B14F-4D97-AF65-F5344CB8AC3E}">
        <p14:creationId xmlns:p14="http://schemas.microsoft.com/office/powerpoint/2010/main" val="40907349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r>
              <a:rPr lang="en-US" b="0" dirty="0" smtClean="0"/>
              <a:t>Please</a:t>
            </a:r>
            <a:r>
              <a:rPr lang="en-US" b="0" baseline="0" dirty="0" smtClean="0"/>
              <a:t> add your contact information to this slide so the participants will be able to contact you for additional help or questions.</a:t>
            </a:r>
            <a:endParaRPr lang="en-US" b="1" dirty="0" smtClean="0"/>
          </a:p>
          <a:p>
            <a:endParaRPr lang="en-US" b="1" dirty="0" smtClean="0"/>
          </a:p>
          <a:p>
            <a:r>
              <a:rPr lang="en-US" b="1" dirty="0" smtClean="0"/>
              <a:t>To Do:  </a:t>
            </a:r>
            <a:r>
              <a:rPr lang="en-US" b="0" dirty="0" smtClean="0"/>
              <a:t>Add</a:t>
            </a:r>
            <a:r>
              <a:rPr lang="en-US" b="0" baseline="0" dirty="0" smtClean="0"/>
              <a:t> your contact information.</a:t>
            </a:r>
            <a:endParaRPr lang="en-US" b="1" dirty="0" smtClean="0"/>
          </a:p>
          <a:p>
            <a:endParaRPr lang="en-US" b="1" dirty="0" smtClean="0"/>
          </a:p>
          <a:p>
            <a:r>
              <a:rPr lang="en-US" b="1" dirty="0" smtClean="0"/>
              <a:t>To Say:  </a:t>
            </a:r>
            <a:r>
              <a:rPr lang="en-US" b="0" dirty="0" smtClean="0"/>
              <a:t>If</a:t>
            </a:r>
            <a:r>
              <a:rPr lang="en-US" b="0" baseline="0" dirty="0" smtClean="0"/>
              <a:t> you have additional questions or concerns, please do not hesitate to contact me at the email address or telephone number listed on this slide. Thank you for a good day. </a:t>
            </a:r>
            <a:endParaRPr lang="en-US" b="1" dirty="0" smtClean="0"/>
          </a:p>
          <a:p>
            <a:endParaRPr lang="en-US" dirty="0"/>
          </a:p>
        </p:txBody>
      </p:sp>
      <p:sp>
        <p:nvSpPr>
          <p:cNvPr id="4" name="Slide Number Placeholder 3"/>
          <p:cNvSpPr>
            <a:spLocks noGrp="1"/>
          </p:cNvSpPr>
          <p:nvPr>
            <p:ph type="sldNum" sz="quarter" idx="10"/>
          </p:nvPr>
        </p:nvSpPr>
        <p:spPr/>
        <p:txBody>
          <a:bodyPr/>
          <a:lstStyle/>
          <a:p>
            <a:fld id="{D02F6600-7642-4346-9F15-AB2CB54EE260}" type="slidenum">
              <a:rPr lang="en-US" smtClean="0"/>
              <a:t>76</a:t>
            </a:fld>
            <a:endParaRPr lang="en-US" dirty="0"/>
          </a:p>
        </p:txBody>
      </p:sp>
    </p:spTree>
    <p:extLst>
      <p:ext uri="{BB962C8B-B14F-4D97-AF65-F5344CB8AC3E}">
        <p14:creationId xmlns:p14="http://schemas.microsoft.com/office/powerpoint/2010/main" val="22470298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F6600-7642-4346-9F15-AB2CB54EE260}" type="slidenum">
              <a:rPr lang="en-US" smtClean="0"/>
              <a:t>77</a:t>
            </a:fld>
            <a:endParaRPr lang="en-US" dirty="0"/>
          </a:p>
        </p:txBody>
      </p:sp>
    </p:spTree>
    <p:extLst>
      <p:ext uri="{BB962C8B-B14F-4D97-AF65-F5344CB8AC3E}">
        <p14:creationId xmlns:p14="http://schemas.microsoft.com/office/powerpoint/2010/main" val="2019536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To Know:  </a:t>
            </a:r>
            <a:r>
              <a:rPr lang="en-US" sz="1200" kern="1200" dirty="0" smtClean="0">
                <a:solidFill>
                  <a:schemeClr val="tx1"/>
                </a:solidFill>
                <a:effectLst/>
                <a:latin typeface="+mn-lt"/>
                <a:ea typeface="+mn-ea"/>
                <a:cs typeface="+mn-cs"/>
              </a:rPr>
              <a:t>Training norms are important to establish parameters.  The training norms suggested on this slide may be adjusted for audiences with specific needs.  Some schools or organizations might have established norms for all of their professional development.  In that case, if using a meeting facilitator, the facilitator may want to adapt to those norms. The facilitator may also consider including a check mid-way through training to assess norm(s).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To Do: </a:t>
            </a:r>
            <a:r>
              <a:rPr lang="en-US" sz="1200" kern="1200" dirty="0" smtClean="0">
                <a:solidFill>
                  <a:schemeClr val="tx1"/>
                </a:solidFill>
                <a:effectLst/>
                <a:latin typeface="+mn-lt"/>
                <a:ea typeface="+mn-ea"/>
                <a:cs typeface="+mn-cs"/>
              </a:rPr>
              <a:t>Review the norms of the training session with participants.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To Say:  </a:t>
            </a:r>
            <a:r>
              <a:rPr lang="en-US" sz="1200" kern="1200" dirty="0" smtClean="0">
                <a:solidFill>
                  <a:schemeClr val="tx1"/>
                </a:solidFill>
                <a:effectLst/>
                <a:latin typeface="+mn-lt"/>
                <a:ea typeface="+mn-ea"/>
                <a:cs typeface="+mn-cs"/>
              </a:rPr>
              <a:t>When working in a group setting, training norms are needed to establish parameters for participants so that meetings, trainings, etc. run smoothly and efficiently.  Assuming you are participating in a group setting for this session, the norms listed on this slide are suggested for today’s presentation. If you are participating in a group setting, there may be other norms to consider.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defTabSz="897301">
              <a:defRPr/>
            </a:pPr>
            <a:endParaRPr lang="en-US" altLang="en-US" b="1" dirty="0" smtClean="0"/>
          </a:p>
        </p:txBody>
      </p:sp>
      <p:sp>
        <p:nvSpPr>
          <p:cNvPr id="4" name="Date Placeholder 3"/>
          <p:cNvSpPr>
            <a:spLocks noGrp="1"/>
          </p:cNvSpPr>
          <p:nvPr>
            <p:ph type="dt" sz="quarter" idx="1"/>
          </p:nvPr>
        </p:nvSpPr>
        <p:spPr/>
        <p:txBody>
          <a:bodyPr/>
          <a:lstStyle/>
          <a:p>
            <a:pPr>
              <a:defRPr/>
            </a:pPr>
            <a:r>
              <a:rPr lang="en-US" dirty="0" smtClean="0"/>
              <a:t>1/6/2011</a:t>
            </a:r>
            <a:endParaRPr lang="en-US" dirty="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charset="0"/>
                <a:cs typeface="Arial" charset="0"/>
              </a:defRPr>
            </a:lvl1pPr>
            <a:lvl2pPr marL="728976" indent="-280375" eaLnBrk="0" hangingPunct="0">
              <a:defRPr>
                <a:solidFill>
                  <a:schemeClr val="tx1"/>
                </a:solidFill>
                <a:latin typeface="Arial" charset="0"/>
                <a:cs typeface="Arial" charset="0"/>
              </a:defRPr>
            </a:lvl2pPr>
            <a:lvl3pPr marL="1121502" indent="-224300" eaLnBrk="0" hangingPunct="0">
              <a:defRPr>
                <a:solidFill>
                  <a:schemeClr val="tx1"/>
                </a:solidFill>
                <a:latin typeface="Arial" charset="0"/>
                <a:cs typeface="Arial" charset="0"/>
              </a:defRPr>
            </a:lvl3pPr>
            <a:lvl4pPr marL="1570103" indent="-224300" eaLnBrk="0" hangingPunct="0">
              <a:defRPr>
                <a:solidFill>
                  <a:schemeClr val="tx1"/>
                </a:solidFill>
                <a:latin typeface="Arial" charset="0"/>
                <a:cs typeface="Arial" charset="0"/>
              </a:defRPr>
            </a:lvl4pPr>
            <a:lvl5pPr marL="2018705" indent="-224300" eaLnBrk="0" hangingPunct="0">
              <a:defRPr>
                <a:solidFill>
                  <a:schemeClr val="tx1"/>
                </a:solidFill>
                <a:latin typeface="Arial" charset="0"/>
                <a:cs typeface="Arial" charset="0"/>
              </a:defRPr>
            </a:lvl5pPr>
            <a:lvl6pPr marL="2467304" indent="-224300" eaLnBrk="0" fontAlgn="base" hangingPunct="0">
              <a:spcBef>
                <a:spcPct val="0"/>
              </a:spcBef>
              <a:spcAft>
                <a:spcPct val="0"/>
              </a:spcAft>
              <a:defRPr>
                <a:solidFill>
                  <a:schemeClr val="tx1"/>
                </a:solidFill>
                <a:latin typeface="Arial" charset="0"/>
                <a:cs typeface="Arial" charset="0"/>
              </a:defRPr>
            </a:lvl6pPr>
            <a:lvl7pPr marL="2915904" indent="-224300" eaLnBrk="0" fontAlgn="base" hangingPunct="0">
              <a:spcBef>
                <a:spcPct val="0"/>
              </a:spcBef>
              <a:spcAft>
                <a:spcPct val="0"/>
              </a:spcAft>
              <a:defRPr>
                <a:solidFill>
                  <a:schemeClr val="tx1"/>
                </a:solidFill>
                <a:latin typeface="Arial" charset="0"/>
                <a:cs typeface="Arial" charset="0"/>
              </a:defRPr>
            </a:lvl7pPr>
            <a:lvl8pPr marL="3364506" indent="-224300" eaLnBrk="0" fontAlgn="base" hangingPunct="0">
              <a:spcBef>
                <a:spcPct val="0"/>
              </a:spcBef>
              <a:spcAft>
                <a:spcPct val="0"/>
              </a:spcAft>
              <a:defRPr>
                <a:solidFill>
                  <a:schemeClr val="tx1"/>
                </a:solidFill>
                <a:latin typeface="Arial" charset="0"/>
                <a:cs typeface="Arial" charset="0"/>
              </a:defRPr>
            </a:lvl8pPr>
            <a:lvl9pPr marL="3813106" indent="-224300" eaLnBrk="0" fontAlgn="base" hangingPunct="0">
              <a:spcBef>
                <a:spcPct val="0"/>
              </a:spcBef>
              <a:spcAft>
                <a:spcPct val="0"/>
              </a:spcAft>
              <a:defRPr>
                <a:solidFill>
                  <a:schemeClr val="tx1"/>
                </a:solidFill>
                <a:latin typeface="Arial" charset="0"/>
                <a:cs typeface="Arial" charset="0"/>
              </a:defRPr>
            </a:lvl9pPr>
          </a:lstStyle>
          <a:p>
            <a:pPr eaLnBrk="1" hangingPunct="1"/>
            <a:fld id="{1119F646-868B-4F76-8B10-C83462953125}" type="slidenum">
              <a:rPr lang="en-US" altLang="en-US">
                <a:latin typeface="Calibri" pitchFamily="34" charset="0"/>
              </a:rPr>
              <a:pPr eaLnBrk="1" hangingPunct="1"/>
              <a:t>8</a:t>
            </a:fld>
            <a:endParaRPr lang="en-US" altLang="en-US" dirty="0">
              <a:latin typeface="Calibri" pitchFamily="34" charset="0"/>
            </a:endParaRPr>
          </a:p>
        </p:txBody>
      </p:sp>
    </p:spTree>
    <p:extLst>
      <p:ext uri="{BB962C8B-B14F-4D97-AF65-F5344CB8AC3E}">
        <p14:creationId xmlns:p14="http://schemas.microsoft.com/office/powerpoint/2010/main" val="199146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To Know: </a:t>
            </a:r>
            <a:r>
              <a:rPr lang="en-US" sz="1200" b="0" dirty="0" smtClean="0"/>
              <a:t>Be familiar with the objectives listed on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To Do: </a:t>
            </a:r>
            <a:r>
              <a:rPr lang="en-US" sz="1200" dirty="0" smtClean="0"/>
              <a:t>Review the objectives with participants.</a:t>
            </a:r>
          </a:p>
          <a:p>
            <a:endParaRPr lang="en-US" sz="1200" dirty="0" smtClean="0"/>
          </a:p>
          <a:p>
            <a:pPr marL="0" lvl="1" defTabSz="897301">
              <a:defRPr/>
            </a:pPr>
            <a:r>
              <a:rPr lang="en-US" sz="1200" b="1" dirty="0" smtClean="0"/>
              <a:t>To Say: </a:t>
            </a:r>
            <a:r>
              <a:rPr lang="en-US" sz="1200" dirty="0" smtClean="0"/>
              <a:t>This slide lists the objectives for today’s training. As we define Co-Teaching we will d</a:t>
            </a:r>
            <a:r>
              <a:rPr lang="en-US" sz="1200" dirty="0"/>
              <a:t>escribe the differences between </a:t>
            </a:r>
            <a:r>
              <a:rPr lang="en-US" sz="1200" dirty="0" smtClean="0"/>
              <a:t>Co-Teaching </a:t>
            </a:r>
            <a:r>
              <a:rPr lang="en-US" sz="1200" dirty="0"/>
              <a:t>and Class Within-a-Class (CWC</a:t>
            </a:r>
            <a:r>
              <a:rPr lang="en-US" sz="1200" dirty="0" smtClean="0"/>
              <a:t>). Missouri began first implementing</a:t>
            </a:r>
            <a:r>
              <a:rPr lang="en-US" sz="1200" baseline="0" dirty="0" smtClean="0"/>
              <a:t> the</a:t>
            </a:r>
            <a:r>
              <a:rPr lang="en-US" sz="1200" dirty="0" smtClean="0"/>
              <a:t> Class within a Class</a:t>
            </a:r>
            <a:r>
              <a:rPr lang="en-US" sz="1200" baseline="0" dirty="0" smtClean="0"/>
              <a:t> </a:t>
            </a:r>
            <a:r>
              <a:rPr lang="en-US" sz="1200" dirty="0" smtClean="0"/>
              <a:t>model presented</a:t>
            </a:r>
            <a:r>
              <a:rPr lang="en-US" sz="1200" baseline="0" dirty="0" smtClean="0"/>
              <a:t> by Dr. Floyd Hudson</a:t>
            </a:r>
            <a:r>
              <a:rPr lang="en-US" sz="1200" dirty="0" smtClean="0"/>
              <a:t> from</a:t>
            </a:r>
            <a:r>
              <a:rPr lang="en-US" sz="1200" baseline="0" dirty="0" smtClean="0"/>
              <a:t> the University of Kansas in 1984-85. </a:t>
            </a:r>
            <a:r>
              <a:rPr lang="en-US" sz="1200" dirty="0" smtClean="0"/>
              <a:t>We </a:t>
            </a:r>
            <a:r>
              <a:rPr lang="en-US" sz="1200" dirty="0"/>
              <a:t>will observe effective </a:t>
            </a:r>
            <a:r>
              <a:rPr lang="en-US" sz="1200" dirty="0" smtClean="0"/>
              <a:t>Co-teaching approaches </a:t>
            </a:r>
            <a:r>
              <a:rPr lang="en-US" sz="1200" dirty="0"/>
              <a:t>within classrooms and walk away with a plan for implementation</a:t>
            </a:r>
            <a:r>
              <a:rPr lang="en-US" sz="1200" dirty="0" smtClean="0"/>
              <a:t>. These co-teaching approaches have</a:t>
            </a:r>
            <a:r>
              <a:rPr lang="en-US" sz="1200" baseline="0" dirty="0" smtClean="0"/>
              <a:t> a few similarities but the ones we will visit today are more engaging per student and teacher responsibilities therefore yielding higher student achievement for all levels of </a:t>
            </a:r>
            <a:r>
              <a:rPr lang="en-US" sz="1200" baseline="0" smtClean="0"/>
              <a:t>learners involved.</a:t>
            </a:r>
            <a:endParaRPr lang="en-US" sz="1200" dirty="0"/>
          </a:p>
          <a:p>
            <a:endParaRPr lang="en-US" sz="1200" dirty="0" smtClean="0"/>
          </a:p>
          <a:p>
            <a:endParaRPr lang="en-US" dirty="0" smtClean="0"/>
          </a:p>
        </p:txBody>
      </p:sp>
      <p:sp>
        <p:nvSpPr>
          <p:cNvPr id="4" name="Slide Number Placeholder 3"/>
          <p:cNvSpPr>
            <a:spLocks noGrp="1"/>
          </p:cNvSpPr>
          <p:nvPr>
            <p:ph type="sldNum" sz="quarter" idx="10"/>
          </p:nvPr>
        </p:nvSpPr>
        <p:spPr/>
        <p:txBody>
          <a:bodyPr/>
          <a:lstStyle/>
          <a:p>
            <a:fld id="{D02F6600-7642-4346-9F15-AB2CB54EE260}" type="slidenum">
              <a:rPr lang="en-US" smtClean="0"/>
              <a:t>9</a:t>
            </a:fld>
            <a:endParaRPr lang="en-US" dirty="0"/>
          </a:p>
        </p:txBody>
      </p:sp>
    </p:spTree>
    <p:extLst>
      <p:ext uri="{BB962C8B-B14F-4D97-AF65-F5344CB8AC3E}">
        <p14:creationId xmlns:p14="http://schemas.microsoft.com/office/powerpoint/2010/main" val="48845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Users\dayad\Desktop\Arden backup\dayad\Desktop\MIM\Logos and Swag\10 by 20.jpg"/>
          <p:cNvPicPr>
            <a:picLocks noChangeAspect="1" noChangeArrowheads="1"/>
          </p:cNvPicPr>
          <p:nvPr/>
        </p:nvPicPr>
        <p:blipFill>
          <a:blip r:embed="rId2" cstate="print"/>
          <a:srcRect/>
          <a:stretch>
            <a:fillRect/>
          </a:stretch>
        </p:blipFill>
        <p:spPr bwMode="auto">
          <a:xfrm>
            <a:off x="7648575" y="6173788"/>
            <a:ext cx="671513" cy="593725"/>
          </a:xfrm>
          <a:prstGeom prst="rect">
            <a:avLst/>
          </a:prstGeom>
          <a:noFill/>
          <a:ln w="9525">
            <a:noFill/>
            <a:miter lim="800000"/>
            <a:headEnd/>
            <a:tailEnd/>
          </a:ln>
        </p:spPr>
      </p:pic>
      <p:sp>
        <p:nvSpPr>
          <p:cNvPr id="5" name="Rectangle 4"/>
          <p:cNvSpPr/>
          <p:nvPr/>
        </p:nvSpPr>
        <p:spPr>
          <a:xfrm>
            <a:off x="0" y="0"/>
            <a:ext cx="9144000" cy="6080125"/>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p:nvSpPr>
        <p:spPr bwMode="auto">
          <a:xfrm>
            <a:off x="2819400" y="6149975"/>
            <a:ext cx="3124200" cy="708025"/>
          </a:xfrm>
          <a:prstGeom prst="rect">
            <a:avLst/>
          </a:prstGeom>
          <a:noFill/>
          <a:ln w="9525">
            <a:noFill/>
            <a:miter lim="800000"/>
            <a:headEnd/>
            <a:tailEnd/>
          </a:ln>
        </p:spPr>
        <p:txBody>
          <a:bodyPr>
            <a:spAutoFit/>
          </a:bodyPr>
          <a:lstStyle/>
          <a:p>
            <a:pPr algn="just">
              <a:defRPr/>
            </a:pPr>
            <a:r>
              <a:rPr lang="en-US" sz="800" i="1">
                <a:latin typeface="Tw Cen MT" pitchFamily="34" charset="0"/>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7" name="Picture 2" descr="http://tadnet.org/uploads/Image/Ideas_logofinalJ.jpg"/>
          <p:cNvPicPr>
            <a:picLocks noChangeAspect="1" noChangeArrowheads="1"/>
          </p:cNvPicPr>
          <p:nvPr/>
        </p:nvPicPr>
        <p:blipFill>
          <a:blip r:embed="rId3" cstate="print"/>
          <a:srcRect/>
          <a:stretch>
            <a:fillRect/>
          </a:stretch>
        </p:blipFill>
        <p:spPr bwMode="auto">
          <a:xfrm>
            <a:off x="8375650" y="6173788"/>
            <a:ext cx="714375" cy="593725"/>
          </a:xfrm>
          <a:prstGeom prst="rect">
            <a:avLst/>
          </a:prstGeom>
          <a:noFill/>
          <a:ln w="9525">
            <a:noFill/>
            <a:miter lim="800000"/>
            <a:headEnd/>
            <a:tailEnd/>
          </a:ln>
        </p:spPr>
      </p:pic>
      <p:pic>
        <p:nvPicPr>
          <p:cNvPr id="11" name="Picture 2" descr="http://dese.mo.gov/comm/images/DESE-color.png"/>
          <p:cNvPicPr>
            <a:picLocks noChangeAspect="1" noChangeArrowheads="1"/>
          </p:cNvPicPr>
          <p:nvPr/>
        </p:nvPicPr>
        <p:blipFill>
          <a:blip r:embed="rId4" cstate="print"/>
          <a:srcRect/>
          <a:stretch>
            <a:fillRect/>
          </a:stretch>
        </p:blipFill>
        <p:spPr bwMode="auto">
          <a:xfrm>
            <a:off x="5943600" y="6172200"/>
            <a:ext cx="1655763" cy="596900"/>
          </a:xfrm>
          <a:prstGeom prst="rect">
            <a:avLst/>
          </a:prstGeom>
          <a:noFill/>
          <a:ln w="9525">
            <a:noFill/>
            <a:miter lim="800000"/>
            <a:headEnd/>
            <a:tailEnd/>
          </a:ln>
        </p:spPr>
      </p:pic>
      <p:sp>
        <p:nvSpPr>
          <p:cNvPr id="12" name="TextBox 11"/>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bg1"/>
                </a:solidFill>
                <a:latin typeface="Arial Narrow" pitchFamily="34" charset="0"/>
                <a:ea typeface="Verdana" pitchFamily="34" charset="0"/>
                <a:cs typeface="Verdana" pitchFamily="34" charset="0"/>
              </a:rPr>
              <a:t>Professional Development to Practice</a:t>
            </a:r>
          </a:p>
        </p:txBody>
      </p:sp>
      <p:sp>
        <p:nvSpPr>
          <p:cNvPr id="13" name="Rectangle 12"/>
          <p:cNvSpPr/>
          <p:nvPr/>
        </p:nvSpPr>
        <p:spPr>
          <a:xfrm>
            <a:off x="1447800" y="473075"/>
            <a:ext cx="76962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7988300" y="15240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1420731"/>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21744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7624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8803"/>
            <a:ext cx="82296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2114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599"/>
            <a:ext cx="60198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6383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371600" y="6248400"/>
            <a:ext cx="1905000" cy="457200"/>
          </a:xfrm>
        </p:spPr>
        <p:txBody>
          <a:bodyPr/>
          <a:lstStyle>
            <a:lvl1pPr>
              <a:defRPr/>
            </a:lvl1pPr>
          </a:lstStyle>
          <a:p>
            <a:pPr>
              <a:defRPr/>
            </a:pPr>
            <a:fld id="{ED111F4E-196D-4B78-BF17-2EBCA417684B}" type="datetime1">
              <a:rPr lang="en-US" smtClean="0"/>
              <a:t>8/23/2018</a:t>
            </a:fld>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pPr>
              <a:defRPr/>
            </a:pPr>
            <a:fld id="{66A585C5-1D2E-4F1B-A38F-8482E59AECAC}" type="slidenum">
              <a:rPr lang="en-US" altLang="en-US"/>
              <a:pPr>
                <a:defRPr/>
              </a:pPr>
              <a:t>‹#›</a:t>
            </a:fld>
            <a:endParaRPr lang="en-US" altLang="en-US"/>
          </a:p>
        </p:txBody>
      </p:sp>
    </p:spTree>
    <p:extLst>
      <p:ext uri="{BB962C8B-B14F-4D97-AF65-F5344CB8AC3E}">
        <p14:creationId xmlns:p14="http://schemas.microsoft.com/office/powerpoint/2010/main" val="269498888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905000" cy="457200"/>
          </a:xfrm>
        </p:spPr>
        <p:txBody>
          <a:bodyPr/>
          <a:lstStyle>
            <a:lvl1pPr>
              <a:defRPr/>
            </a:lvl1pPr>
          </a:lstStyle>
          <a:p>
            <a:pPr>
              <a:defRPr/>
            </a:pPr>
            <a:fld id="{954EF163-F34C-4212-8186-8F82CC6CAF3E}" type="datetime1">
              <a:rPr lang="en-US" smtClean="0"/>
              <a:t>8/23/2018</a:t>
            </a:fld>
            <a:endParaRPr lang="en-US"/>
          </a:p>
        </p:txBody>
      </p:sp>
      <p:sp>
        <p:nvSpPr>
          <p:cNvPr id="7" name="Footer Placeholder 6"/>
          <p:cNvSpPr>
            <a:spLocks noGrp="1"/>
          </p:cNvSpPr>
          <p:nvPr>
            <p:ph type="ftr" sz="quarter" idx="11"/>
          </p:nvPr>
        </p:nvSpPr>
        <p:spPr>
          <a:xfrm>
            <a:off x="35560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718300" y="6248400"/>
            <a:ext cx="1905000" cy="457200"/>
          </a:xfrm>
        </p:spPr>
        <p:txBody>
          <a:bodyPr/>
          <a:lstStyle>
            <a:lvl1pPr>
              <a:defRPr/>
            </a:lvl1pPr>
          </a:lstStyle>
          <a:p>
            <a:pPr>
              <a:defRPr/>
            </a:pPr>
            <a:fld id="{614F2D3F-9EB5-4596-BF70-CDD128FBDB57}" type="slidenum">
              <a:rPr lang="en-US" altLang="en-US"/>
              <a:pPr>
                <a:defRPr/>
              </a:pPr>
              <a:t>‹#›</a:t>
            </a:fld>
            <a:endParaRPr lang="en-US" altLang="en-US"/>
          </a:p>
        </p:txBody>
      </p:sp>
    </p:spTree>
    <p:extLst>
      <p:ext uri="{BB962C8B-B14F-4D97-AF65-F5344CB8AC3E}">
        <p14:creationId xmlns:p14="http://schemas.microsoft.com/office/powerpoint/2010/main" val="6372596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3"/>
            <a:ext cx="8229600" cy="3962397"/>
          </a:xfrm>
        </p:spPr>
        <p:txBody>
          <a:bodyPr/>
          <a:lstStyle>
            <a:lvl2pPr>
              <a:buClr>
                <a:schemeClr val="accent3"/>
              </a:buClr>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976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3962400" y="6119813"/>
            <a:ext cx="4343400" cy="738187"/>
          </a:xfrm>
          <a:prstGeom prst="rect">
            <a:avLst/>
          </a:prstGeom>
          <a:noFill/>
        </p:spPr>
        <p:txBody>
          <a:bodyPr>
            <a:spAutoFit/>
          </a:bodyPr>
          <a:lstStyle/>
          <a:p>
            <a:pPr algn="just" fontAlgn="auto">
              <a:spcBef>
                <a:spcPts val="0"/>
              </a:spcBef>
              <a:spcAft>
                <a:spcPts val="0"/>
              </a:spcAft>
              <a:defRPr/>
            </a:pPr>
            <a:r>
              <a:rPr lang="en-US" sz="1050" i="1" dirty="0">
                <a:latin typeface="Tw Cen MT" pitchFamily="34" charset="0"/>
                <a:cs typeface="+mn-cs"/>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cstate="print"/>
          <a:srcRect/>
          <a:stretch>
            <a:fillRect/>
          </a:stretch>
        </p:blipFill>
        <p:spPr bwMode="auto">
          <a:xfrm>
            <a:off x="8489950" y="6313488"/>
            <a:ext cx="654050" cy="54451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38283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411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764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lstStyle/>
          <a:p>
            <a:r>
              <a:rPr lang="en-US" smtClean="0"/>
              <a:t>Click to edit Master title style</a:t>
            </a:r>
            <a:endParaRPr lang="en-US"/>
          </a:p>
        </p:txBody>
      </p:sp>
    </p:spTree>
    <p:extLst>
      <p:ext uri="{BB962C8B-B14F-4D97-AF65-F5344CB8AC3E}">
        <p14:creationId xmlns:p14="http://schemas.microsoft.com/office/powerpoint/2010/main" val="323803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25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7493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1" y="685799"/>
            <a:ext cx="5111751"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3"/>
            <a:ext cx="3008313"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6206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9"/>
            <a:ext cx="54864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86650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1663"/>
            <a:ext cx="82296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TextBox 18"/>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accent3"/>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1447800" y="473075"/>
            <a:ext cx="76962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18" descr="X:\IHD General Shared\DESE Projects\SPDG\EduSAIL Website\Images\Logos\SAIL logo\header.png"/>
          <p:cNvPicPr>
            <a:picLocks noChangeAspect="1" noChangeArrowheads="1"/>
          </p:cNvPicPr>
          <p:nvPr/>
        </p:nvPicPr>
        <p:blipFill>
          <a:blip r:embed="rId15" cstate="print"/>
          <a:srcRect t="31007" r="34380"/>
          <a:stretch>
            <a:fillRect/>
          </a:stretch>
        </p:blipFill>
        <p:spPr bwMode="auto">
          <a:xfrm>
            <a:off x="53975" y="6080125"/>
            <a:ext cx="2841625" cy="747713"/>
          </a:xfrm>
          <a:prstGeom prst="rect">
            <a:avLst/>
          </a:prstGeom>
          <a:noFill/>
          <a:ln w="9525">
            <a:noFill/>
            <a:miter lim="800000"/>
            <a:headEnd/>
            <a:tailEnd/>
          </a:ln>
        </p:spPr>
      </p:pic>
      <p:cxnSp>
        <p:nvCxnSpPr>
          <p:cNvPr id="8" name="Straight Connector 7"/>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4291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ftr="0" dt="0"/>
  <p:txStyles>
    <p:title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accent2"/>
          </a:solidFill>
          <a:latin typeface="Tw Cen MT" pitchFamily="34" charset="0"/>
        </a:defRPr>
      </a:lvl2pPr>
      <a:lvl3pPr algn="ctr" rtl="0" eaLnBrk="1" fontAlgn="base" hangingPunct="1">
        <a:spcBef>
          <a:spcPct val="0"/>
        </a:spcBef>
        <a:spcAft>
          <a:spcPct val="0"/>
        </a:spcAft>
        <a:defRPr sz="4400">
          <a:solidFill>
            <a:schemeClr val="accent2"/>
          </a:solidFill>
          <a:latin typeface="Tw Cen MT" pitchFamily="34" charset="0"/>
        </a:defRPr>
      </a:lvl3pPr>
      <a:lvl4pPr algn="ctr" rtl="0" eaLnBrk="1" fontAlgn="base" hangingPunct="1">
        <a:spcBef>
          <a:spcPct val="0"/>
        </a:spcBef>
        <a:spcAft>
          <a:spcPct val="0"/>
        </a:spcAft>
        <a:defRPr sz="4400">
          <a:solidFill>
            <a:schemeClr val="accent2"/>
          </a:solidFill>
          <a:latin typeface="Tw Cen MT" pitchFamily="34" charset="0"/>
        </a:defRPr>
      </a:lvl4pPr>
      <a:lvl5pPr algn="ctr" rtl="0" eaLnBrk="1" fontAlgn="base" hangingPunct="1">
        <a:spcBef>
          <a:spcPct val="0"/>
        </a:spcBef>
        <a:spcAft>
          <a:spcPct val="0"/>
        </a:spcAft>
        <a:defRPr sz="4400">
          <a:solidFill>
            <a:schemeClr val="accent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1" fontAlgn="base" hangingPunct="1">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Y9GeuCwWc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5.png"/><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niusileadscape.org/bl/the-ins-and-outs-of-co-teaching-by-wendy-murawsk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6.png"/><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7.png"/><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28.png"/><Relationship Id="rId4"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9.png"/><Relationship Id="rId4" Type="http://schemas.openxmlformats.org/officeDocument/2006/relationships/oleObject" Target="../embeddings/oleObject7.bin"/></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Participant Requirements</a:t>
            </a:r>
            <a:endParaRPr lang="en-US" dirty="0"/>
          </a:p>
        </p:txBody>
      </p:sp>
      <p:sp>
        <p:nvSpPr>
          <p:cNvPr id="4" name="Content Placeholder 3"/>
          <p:cNvSpPr>
            <a:spLocks noGrp="1"/>
          </p:cNvSpPr>
          <p:nvPr>
            <p:ph idx="1"/>
          </p:nvPr>
        </p:nvSpPr>
        <p:spPr/>
        <p:txBody>
          <a:bodyPr>
            <a:normAutofit lnSpcReduction="10000"/>
          </a:bodyPr>
          <a:lstStyle/>
          <a:p>
            <a:r>
              <a:rPr lang="en-US" sz="3200" dirty="0" smtClean="0"/>
              <a:t>Participants are to attend this training with their Co-Teaching partners.</a:t>
            </a:r>
          </a:p>
          <a:p>
            <a:r>
              <a:rPr lang="en-US" sz="3200" dirty="0" smtClean="0"/>
              <a:t>Participants should be asked to bring materials they will use for instruction within the next few weeks after the training.</a:t>
            </a:r>
          </a:p>
          <a:p>
            <a:r>
              <a:rPr lang="en-US" sz="3200" dirty="0" smtClean="0"/>
              <a:t>Administrators are asked to attend this training with staff for common understanding and leadership support.</a:t>
            </a:r>
            <a:endParaRPr lang="en-US" sz="3200" dirty="0"/>
          </a:p>
        </p:txBody>
      </p:sp>
      <p:sp>
        <p:nvSpPr>
          <p:cNvPr id="2" name="Slide Number Placeholder 1"/>
          <p:cNvSpPr>
            <a:spLocks noGrp="1"/>
          </p:cNvSpPr>
          <p:nvPr>
            <p:ph type="sldNum" sz="quarter" idx="4294967295"/>
          </p:nvPr>
        </p:nvSpPr>
        <p:spPr>
          <a:xfrm>
            <a:off x="8594725" y="5627077"/>
            <a:ext cx="549275" cy="418123"/>
          </a:xfrm>
          <a:prstGeom prst="bracketPair">
            <a:avLst>
              <a:gd name="adj" fmla="val 17949"/>
            </a:avLst>
          </a:prstGeom>
        </p:spPr>
        <p:txBody>
          <a:bodyPr/>
          <a:lstStyle/>
          <a:p>
            <a:fld id="{3A4DD926-8E31-48FE-B98A-B800E97D073C}" type="slidenum">
              <a:rPr lang="en-US" smtClean="0"/>
              <a:t>1</a:t>
            </a:fld>
            <a:endParaRPr lang="en-US" dirty="0"/>
          </a:p>
        </p:txBody>
      </p:sp>
    </p:spTree>
    <p:extLst>
      <p:ext uri="{BB962C8B-B14F-4D97-AF65-F5344CB8AC3E}">
        <p14:creationId xmlns:p14="http://schemas.microsoft.com/office/powerpoint/2010/main" val="1210463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96962"/>
          </a:xfrm>
        </p:spPr>
        <p:txBody>
          <a:bodyPr/>
          <a:lstStyle/>
          <a:p>
            <a:r>
              <a:rPr lang="en-US" dirty="0" smtClean="0"/>
              <a:t>Essential Questions</a:t>
            </a:r>
            <a:endParaRPr lang="en-US" dirty="0"/>
          </a:p>
        </p:txBody>
      </p:sp>
      <p:sp>
        <p:nvSpPr>
          <p:cNvPr id="3" name="Content Placeholder 2"/>
          <p:cNvSpPr>
            <a:spLocks noGrp="1"/>
          </p:cNvSpPr>
          <p:nvPr>
            <p:ph idx="1"/>
          </p:nvPr>
        </p:nvSpPr>
        <p:spPr>
          <a:xfrm>
            <a:off x="457200" y="1189038"/>
            <a:ext cx="7620000" cy="4983162"/>
          </a:xfrm>
        </p:spPr>
        <p:txBody>
          <a:bodyPr>
            <a:normAutofit/>
          </a:bodyPr>
          <a:lstStyle/>
          <a:p>
            <a:r>
              <a:rPr lang="en-US" sz="3200" dirty="0" smtClean="0"/>
              <a:t>Why co-teach?</a:t>
            </a:r>
          </a:p>
          <a:p>
            <a:r>
              <a:rPr lang="en-US" sz="3200" dirty="0" smtClean="0"/>
              <a:t>What does effective Co-Teaching look like?</a:t>
            </a:r>
          </a:p>
          <a:p>
            <a:r>
              <a:rPr lang="en-US" sz="3200" dirty="0" smtClean="0"/>
              <a:t>Which instructional approaches will impact the students in our classroom the most?</a:t>
            </a:r>
          </a:p>
          <a:p>
            <a:r>
              <a:rPr lang="en-US" sz="3200" dirty="0" smtClean="0"/>
              <a:t>How effective is our current Co-Teaching?</a:t>
            </a:r>
          </a:p>
          <a:p>
            <a:r>
              <a:rPr lang="en-US" sz="3200" dirty="0" smtClean="0"/>
              <a:t>What are the benefits of Co-Teaching?</a:t>
            </a:r>
          </a:p>
          <a:p>
            <a:r>
              <a:rPr lang="en-US" sz="3200" dirty="0" smtClean="0"/>
              <a:t>What might be the next steps for our team to consider as we grow professionally as co-teachers?</a:t>
            </a:r>
          </a:p>
          <a:p>
            <a:endParaRPr lang="en-US" sz="3200"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10</a:t>
            </a:fld>
            <a:endParaRPr lang="en-US" dirty="0"/>
          </a:p>
        </p:txBody>
      </p:sp>
    </p:spTree>
    <p:extLst>
      <p:ext uri="{BB962C8B-B14F-4D97-AF65-F5344CB8AC3E}">
        <p14:creationId xmlns:p14="http://schemas.microsoft.com/office/powerpoint/2010/main" val="2820339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Co-Teaching</a:t>
            </a:r>
            <a:endParaRPr lang="en-US" dirty="0"/>
          </a:p>
        </p:txBody>
      </p:sp>
      <p:sp>
        <p:nvSpPr>
          <p:cNvPr id="3" name="Content Placeholder 2"/>
          <p:cNvSpPr>
            <a:spLocks noGrp="1"/>
          </p:cNvSpPr>
          <p:nvPr>
            <p:ph idx="1"/>
          </p:nvPr>
        </p:nvSpPr>
        <p:spPr/>
        <p:txBody>
          <a:bodyPr>
            <a:normAutofit lnSpcReduction="10000"/>
          </a:bodyPr>
          <a:lstStyle/>
          <a:p>
            <a:r>
              <a:rPr lang="en-US" sz="3200" dirty="0"/>
              <a:t>To provide greater opportunities for students to receive differentiated instruction from qualified professionals. </a:t>
            </a:r>
            <a:endParaRPr lang="en-US" sz="3200" dirty="0" smtClean="0"/>
          </a:p>
          <a:p>
            <a:pPr marL="114300" indent="0">
              <a:buNone/>
            </a:pPr>
            <a:endParaRPr lang="en-US" sz="3200" dirty="0"/>
          </a:p>
          <a:p>
            <a:r>
              <a:rPr lang="en-US" sz="3200" dirty="0"/>
              <a:t>To ensure students with disabilities have access to the general education curriculum and specially designed instruction in the general education classroom.   </a:t>
            </a:r>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pPr/>
              <a:t>11</a:t>
            </a:fld>
            <a:endParaRPr lang="en-US" dirty="0"/>
          </a:p>
        </p:txBody>
      </p:sp>
    </p:spTree>
    <p:extLst>
      <p:ext uri="{BB962C8B-B14F-4D97-AF65-F5344CB8AC3E}">
        <p14:creationId xmlns:p14="http://schemas.microsoft.com/office/powerpoint/2010/main" val="349139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96962"/>
          </a:xfrm>
        </p:spPr>
        <p:txBody>
          <a:bodyPr/>
          <a:lstStyle/>
          <a:p>
            <a:r>
              <a:rPr lang="en-US" dirty="0" smtClean="0"/>
              <a:t>What is Co-Teaching?</a:t>
            </a:r>
            <a:endParaRPr lang="en-US" sz="4000" dirty="0">
              <a:solidFill>
                <a:schemeClr val="tx1"/>
              </a:solidFill>
            </a:endParaRPr>
          </a:p>
        </p:txBody>
      </p:sp>
      <p:sp>
        <p:nvSpPr>
          <p:cNvPr id="3" name="Content Placeholder 2"/>
          <p:cNvSpPr>
            <a:spLocks noGrp="1"/>
          </p:cNvSpPr>
          <p:nvPr>
            <p:ph idx="1"/>
          </p:nvPr>
        </p:nvSpPr>
        <p:spPr>
          <a:xfrm>
            <a:off x="457200" y="1371600"/>
            <a:ext cx="8229600" cy="4983162"/>
          </a:xfrm>
        </p:spPr>
        <p:txBody>
          <a:bodyPr>
            <a:normAutofit fontScale="92500"/>
          </a:bodyPr>
          <a:lstStyle/>
          <a:p>
            <a:pPr marL="85725" indent="0">
              <a:buNone/>
            </a:pPr>
            <a:r>
              <a:rPr lang="en-US" sz="2800" b="1" dirty="0" smtClean="0"/>
              <a:t>Co-Teaching </a:t>
            </a:r>
            <a:r>
              <a:rPr lang="en-US" sz="2800" b="1" dirty="0"/>
              <a:t>is a service delivery system in which: </a:t>
            </a:r>
            <a:endParaRPr lang="en-US" sz="2800" b="1" dirty="0" smtClean="0"/>
          </a:p>
          <a:p>
            <a:pPr indent="-257175"/>
            <a:r>
              <a:rPr lang="en-US" sz="2800" dirty="0" smtClean="0"/>
              <a:t>Two or more professionals with equivalent certification and employment status share instructional responsibility for a group of students</a:t>
            </a:r>
          </a:p>
          <a:p>
            <a:pPr indent="-257175"/>
            <a:r>
              <a:rPr lang="en-US" sz="2800" dirty="0" smtClean="0"/>
              <a:t>They primarily teach in a single classroom or workspace where they</a:t>
            </a:r>
            <a:r>
              <a:rPr lang="en-US" sz="2800" dirty="0"/>
              <a:t> </a:t>
            </a:r>
            <a:r>
              <a:rPr lang="en-US" sz="2800" dirty="0" smtClean="0"/>
              <a:t>teach required curriculum</a:t>
            </a:r>
          </a:p>
          <a:p>
            <a:pPr indent="-257175"/>
            <a:r>
              <a:rPr lang="en-US" sz="2800" dirty="0" smtClean="0"/>
              <a:t>They share mutual ownership, pooled resources, and joint accountability</a:t>
            </a:r>
          </a:p>
          <a:p>
            <a:pPr indent="-257175"/>
            <a:r>
              <a:rPr lang="en-US" sz="2800" dirty="0"/>
              <a:t>E</a:t>
            </a:r>
            <a:r>
              <a:rPr lang="en-US" sz="2800" dirty="0" smtClean="0"/>
              <a:t>ach individual’s level of participation may vary while joint planning occurs with both educators delivering instruction in large, small, and individual groups  </a:t>
            </a:r>
          </a:p>
          <a:p>
            <a:pPr marL="0" indent="0" algn="r">
              <a:buNone/>
            </a:pPr>
            <a:endParaRPr lang="en-US" dirty="0" smtClean="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1A643FA6-D3C9-40B7-B848-D3DAF2619FDE}" type="slidenum">
              <a:rPr lang="en-US" smtClean="0"/>
              <a:pPr/>
              <a:t>12</a:t>
            </a:fld>
            <a:endParaRPr lang="en-US" dirty="0"/>
          </a:p>
        </p:txBody>
      </p:sp>
      <p:sp>
        <p:nvSpPr>
          <p:cNvPr id="6" name="TextBox 5"/>
          <p:cNvSpPr txBox="1"/>
          <p:nvPr/>
        </p:nvSpPr>
        <p:spPr>
          <a:xfrm>
            <a:off x="6982802" y="6164262"/>
            <a:ext cx="1600200" cy="381000"/>
          </a:xfrm>
          <a:prstGeom prst="rect">
            <a:avLst/>
          </a:prstGeom>
          <a:noFill/>
        </p:spPr>
        <p:txBody>
          <a:bodyPr wrap="square" rtlCol="0">
            <a:spAutoFit/>
          </a:bodyPr>
          <a:lstStyle/>
          <a:p>
            <a:r>
              <a:rPr lang="en-US" dirty="0"/>
              <a:t>Friend (</a:t>
            </a:r>
            <a:r>
              <a:rPr lang="en-US" dirty="0" smtClean="0"/>
              <a:t>2016)</a:t>
            </a:r>
            <a:endParaRPr lang="en-US" dirty="0"/>
          </a:p>
        </p:txBody>
      </p:sp>
    </p:spTree>
    <p:extLst>
      <p:ext uri="{BB962C8B-B14F-4D97-AF65-F5344CB8AC3E}">
        <p14:creationId xmlns:p14="http://schemas.microsoft.com/office/powerpoint/2010/main" val="2487488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Co-Teaching Is Not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https://www.youtube.com/watch?v=gY9GeuCwWc4</a:t>
            </a:r>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13</a:t>
            </a:fld>
            <a:endParaRPr lang="en-US" dirty="0"/>
          </a:p>
        </p:txBody>
      </p:sp>
      <p:pic>
        <p:nvPicPr>
          <p:cNvPr id="5" name="Picture 4" descr="Movie tape icon by gsagri04 - Cinema icon">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1981200"/>
            <a:ext cx="3702334" cy="3137728"/>
          </a:xfrm>
          <a:prstGeom prst="rect">
            <a:avLst/>
          </a:prstGeom>
        </p:spPr>
      </p:pic>
    </p:spTree>
    <p:extLst>
      <p:ext uri="{BB962C8B-B14F-4D97-AF65-F5344CB8AC3E}">
        <p14:creationId xmlns:p14="http://schemas.microsoft.com/office/powerpoint/2010/main" val="3329915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Co-Teaching Is Not</a:t>
            </a:r>
            <a:endParaRPr lang="en-US" dirty="0"/>
          </a:p>
        </p:txBody>
      </p:sp>
      <p:sp>
        <p:nvSpPr>
          <p:cNvPr id="3" name="Content Placeholder 2"/>
          <p:cNvSpPr>
            <a:spLocks noGrp="1"/>
          </p:cNvSpPr>
          <p:nvPr>
            <p:ph idx="1"/>
          </p:nvPr>
        </p:nvSpPr>
        <p:spPr>
          <a:xfrm>
            <a:off x="457200" y="1600200"/>
            <a:ext cx="8229600" cy="3962397"/>
          </a:xfrm>
        </p:spPr>
        <p:txBody>
          <a:bodyPr/>
          <a:lstStyle/>
          <a:p>
            <a:r>
              <a:rPr lang="en-US" sz="2400" dirty="0" smtClean="0"/>
              <a:t>Teaching with a paraprofessional, volunteer, or other noncertified assistant</a:t>
            </a:r>
          </a:p>
          <a:p>
            <a:r>
              <a:rPr lang="en-US" sz="2400" dirty="0" smtClean="0"/>
              <a:t>Implementing the same lessons in the same way as classes not co-taught</a:t>
            </a:r>
          </a:p>
          <a:p>
            <a:r>
              <a:rPr lang="en-US" sz="2400" dirty="0" smtClean="0"/>
              <a:t>Having two certified teachers provide instruction to a homogeneous class (class composition)</a:t>
            </a:r>
          </a:p>
          <a:p>
            <a:r>
              <a:rPr lang="en-US" sz="2400" dirty="0" smtClean="0"/>
              <a:t>Grouping students with disabilities or language differences to work with the special education teacher or the English as a second language teacher at the back table or removing them to receive instruction in their special or separate classroom</a:t>
            </a:r>
            <a:r>
              <a:rPr lang="en-US" sz="2400" dirty="0"/>
              <a:t> </a:t>
            </a:r>
            <a:r>
              <a:rPr lang="en-US" sz="2400" dirty="0" smtClean="0"/>
              <a:t>(Class-within-a class)</a:t>
            </a:r>
            <a:endParaRPr lang="en-US" sz="2400"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14</a:t>
            </a:fld>
            <a:endParaRPr lang="en-US" dirty="0"/>
          </a:p>
        </p:txBody>
      </p:sp>
      <p:pic>
        <p:nvPicPr>
          <p:cNvPr id="3074" name="Picture 2" descr="C:\Users\rhiggins\AppData\Local\Microsoft\Windows\Temporary Internet Files\Content.IE5\ELXU0QQR\no-symbo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7509"/>
            <a:ext cx="838200" cy="8382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05600" y="6191802"/>
            <a:ext cx="1981200" cy="369332"/>
          </a:xfrm>
          <a:prstGeom prst="rect">
            <a:avLst/>
          </a:prstGeom>
          <a:noFill/>
        </p:spPr>
        <p:txBody>
          <a:bodyPr wrap="square" rtlCol="0">
            <a:spAutoFit/>
          </a:bodyPr>
          <a:lstStyle/>
          <a:p>
            <a:r>
              <a:rPr lang="en-US" dirty="0" err="1" smtClean="0"/>
              <a:t>Murawski</a:t>
            </a:r>
            <a:r>
              <a:rPr lang="en-US" dirty="0" smtClean="0"/>
              <a:t> (2016)</a:t>
            </a:r>
            <a:endParaRPr lang="en-US" dirty="0"/>
          </a:p>
        </p:txBody>
      </p:sp>
    </p:spTree>
    <p:extLst>
      <p:ext uri="{BB962C8B-B14F-4D97-AF65-F5344CB8AC3E}">
        <p14:creationId xmlns:p14="http://schemas.microsoft.com/office/powerpoint/2010/main" val="50122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15</a:t>
            </a:fld>
            <a:endParaRPr lang="en-US" dirty="0"/>
          </a:p>
        </p:txBody>
      </p:sp>
      <p:sp>
        <p:nvSpPr>
          <p:cNvPr id="2" name="Title 1"/>
          <p:cNvSpPr>
            <a:spLocks noGrp="1"/>
          </p:cNvSpPr>
          <p:nvPr>
            <p:ph type="title" idx="4294967295"/>
          </p:nvPr>
        </p:nvSpPr>
        <p:spPr>
          <a:xfrm>
            <a:off x="533400" y="609600"/>
            <a:ext cx="7620000" cy="1143000"/>
          </a:xfrm>
        </p:spPr>
        <p:txBody>
          <a:bodyPr/>
          <a:lstStyle/>
          <a:p>
            <a:pPr algn="ctr"/>
            <a:r>
              <a:rPr lang="en-US" dirty="0" smtClean="0"/>
              <a:t>Write Your </a:t>
            </a:r>
            <a:r>
              <a:rPr lang="en-US" dirty="0"/>
              <a:t>T</a:t>
            </a:r>
            <a:r>
              <a:rPr lang="en-US" dirty="0" smtClean="0"/>
              <a:t>eam </a:t>
            </a:r>
            <a:r>
              <a:rPr lang="en-US" dirty="0"/>
              <a:t>V</a:t>
            </a:r>
            <a:r>
              <a:rPr lang="en-US" dirty="0" smtClean="0"/>
              <a:t>ision for </a:t>
            </a:r>
            <a:br>
              <a:rPr lang="en-US" dirty="0" smtClean="0"/>
            </a:br>
            <a:r>
              <a:rPr lang="en-US" dirty="0" smtClean="0"/>
              <a:t>Co-Teaching</a:t>
            </a:r>
            <a:endParaRPr lang="en-US" dirty="0"/>
          </a:p>
        </p:txBody>
      </p:sp>
      <p:sp>
        <p:nvSpPr>
          <p:cNvPr id="5" name="Explosion 1 4"/>
          <p:cNvSpPr/>
          <p:nvPr/>
        </p:nvSpPr>
        <p:spPr>
          <a:xfrm>
            <a:off x="685800" y="2057400"/>
            <a:ext cx="7315200" cy="4114800"/>
          </a:xfrm>
          <a:prstGeom prst="irregularSeal1">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3" name="TextBox 2"/>
          <p:cNvSpPr txBox="1"/>
          <p:nvPr/>
        </p:nvSpPr>
        <p:spPr>
          <a:xfrm>
            <a:off x="7979960" y="87868"/>
            <a:ext cx="915635" cy="369332"/>
          </a:xfrm>
          <a:prstGeom prst="rect">
            <a:avLst/>
          </a:prstGeom>
          <a:noFill/>
        </p:spPr>
        <p:txBody>
          <a:bodyPr wrap="none" rtlCol="0">
            <a:spAutoFit/>
          </a:bodyPr>
          <a:lstStyle/>
          <a:p>
            <a:r>
              <a:rPr lang="en-US" b="1" dirty="0" smtClean="0">
                <a:solidFill>
                  <a:srgbClr val="FF0000"/>
                </a:solidFill>
              </a:rPr>
              <a:t>HO # 1</a:t>
            </a:r>
            <a:endParaRPr lang="en-US" b="1" dirty="0">
              <a:solidFill>
                <a:srgbClr val="FF0000"/>
              </a:solidFill>
            </a:endParaRPr>
          </a:p>
        </p:txBody>
      </p:sp>
    </p:spTree>
    <p:extLst>
      <p:ext uri="{BB962C8B-B14F-4D97-AF65-F5344CB8AC3E}">
        <p14:creationId xmlns:p14="http://schemas.microsoft.com/office/powerpoint/2010/main" val="3613368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4597" y="1675179"/>
            <a:ext cx="8226988" cy="4343400"/>
          </a:xfrm>
        </p:spPr>
        <p:txBody>
          <a:bodyPr>
            <a:normAutofit lnSpcReduction="10000"/>
          </a:bodyPr>
          <a:lstStyle/>
          <a:p>
            <a:pPr marL="114300" indent="0">
              <a:buNone/>
            </a:pPr>
            <a:r>
              <a:rPr lang="en-US" sz="6000" b="1" dirty="0" smtClean="0">
                <a:latin typeface="+mn-lt"/>
                <a:cs typeface="Aparajita" panose="020B0604020202020204" pitchFamily="34" charset="0"/>
              </a:rPr>
              <a:t>I</a:t>
            </a:r>
            <a:r>
              <a:rPr lang="en-US" sz="4800" dirty="0" smtClean="0">
                <a:latin typeface="+mn-lt"/>
              </a:rPr>
              <a:t>ncreased</a:t>
            </a:r>
            <a:endParaRPr lang="en-US" sz="3600" dirty="0" smtClean="0">
              <a:latin typeface="+mn-lt"/>
            </a:endParaRPr>
          </a:p>
          <a:p>
            <a:pPr marL="114300" indent="0">
              <a:buNone/>
            </a:pPr>
            <a:endParaRPr lang="en-US" sz="3600" dirty="0">
              <a:latin typeface="+mn-lt"/>
            </a:endParaRPr>
          </a:p>
          <a:p>
            <a:pPr marL="114300" indent="0">
              <a:buNone/>
            </a:pPr>
            <a:r>
              <a:rPr lang="en-US" sz="6000" b="1" dirty="0" smtClean="0">
                <a:latin typeface="+mn-lt"/>
              </a:rPr>
              <a:t>I</a:t>
            </a:r>
            <a:r>
              <a:rPr lang="en-US" sz="4800" dirty="0" smtClean="0">
                <a:latin typeface="+mn-lt"/>
              </a:rPr>
              <a:t>nstructional</a:t>
            </a:r>
          </a:p>
          <a:p>
            <a:pPr marL="114300" indent="0">
              <a:buNone/>
            </a:pPr>
            <a:endParaRPr lang="en-US" sz="3600" b="1" dirty="0">
              <a:latin typeface="+mn-lt"/>
            </a:endParaRPr>
          </a:p>
          <a:p>
            <a:pPr marL="114300" indent="0">
              <a:buNone/>
            </a:pPr>
            <a:r>
              <a:rPr lang="en-US" sz="6000" b="1" dirty="0" smtClean="0">
                <a:latin typeface="+mn-lt"/>
              </a:rPr>
              <a:t>I</a:t>
            </a:r>
            <a:r>
              <a:rPr lang="en-US" sz="4800" dirty="0" smtClean="0">
                <a:latin typeface="+mn-lt"/>
              </a:rPr>
              <a:t>ntensity</a:t>
            </a:r>
            <a:endParaRPr lang="en-US" sz="6000" b="1" dirty="0" smtClean="0">
              <a:latin typeface="+mn-lt"/>
            </a:endParaRPr>
          </a:p>
        </p:txBody>
      </p:sp>
      <p:sp>
        <p:nvSpPr>
          <p:cNvPr id="2" name="Title 1"/>
          <p:cNvSpPr>
            <a:spLocks noGrp="1"/>
          </p:cNvSpPr>
          <p:nvPr>
            <p:ph type="title"/>
          </p:nvPr>
        </p:nvSpPr>
        <p:spPr/>
        <p:txBody>
          <a:bodyPr/>
          <a:lstStyle/>
          <a:p>
            <a:r>
              <a:rPr lang="en-US" sz="4800" dirty="0" smtClean="0"/>
              <a:t>Co-Teaching </a:t>
            </a:r>
            <a:r>
              <a:rPr lang="en-US" sz="4800" dirty="0"/>
              <a:t>P</a:t>
            </a:r>
            <a:r>
              <a:rPr lang="en-US" sz="4800" dirty="0" smtClean="0"/>
              <a:t>rovides </a:t>
            </a:r>
            <a:endParaRPr lang="en-US" sz="4800"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16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363" y="1826963"/>
            <a:ext cx="3362315" cy="3362315"/>
          </a:xfrm>
          <a:prstGeom prst="rect">
            <a:avLst/>
          </a:prstGeom>
        </p:spPr>
      </p:pic>
      <p:sp>
        <p:nvSpPr>
          <p:cNvPr id="7" name="TextBox 6"/>
          <p:cNvSpPr txBox="1"/>
          <p:nvPr/>
        </p:nvSpPr>
        <p:spPr>
          <a:xfrm>
            <a:off x="6629400" y="6214651"/>
            <a:ext cx="1676400" cy="369332"/>
          </a:xfrm>
          <a:prstGeom prst="rect">
            <a:avLst/>
          </a:prstGeom>
          <a:noFill/>
        </p:spPr>
        <p:txBody>
          <a:bodyPr wrap="square" rtlCol="0">
            <a:spAutoFit/>
          </a:bodyPr>
          <a:lstStyle/>
          <a:p>
            <a:r>
              <a:rPr lang="en-US" dirty="0" smtClean="0"/>
              <a:t>Friend (2008)</a:t>
            </a:r>
            <a:endParaRPr lang="en-US" dirty="0"/>
          </a:p>
        </p:txBody>
      </p:sp>
    </p:spTree>
    <p:extLst>
      <p:ext uri="{BB962C8B-B14F-4D97-AF65-F5344CB8AC3E}">
        <p14:creationId xmlns:p14="http://schemas.microsoft.com/office/powerpoint/2010/main" val="1371233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Co-Teaching Expertise</a:t>
            </a:r>
            <a:endParaRPr lang="en-US" dirty="0"/>
          </a:p>
        </p:txBody>
      </p:sp>
      <p:sp>
        <p:nvSpPr>
          <p:cNvPr id="3" name="Content Placeholder 2"/>
          <p:cNvSpPr>
            <a:spLocks noGrp="1"/>
          </p:cNvSpPr>
          <p:nvPr>
            <p:ph idx="1"/>
          </p:nvPr>
        </p:nvSpPr>
        <p:spPr/>
        <p:txBody>
          <a:bodyPr>
            <a:normAutofit/>
          </a:bodyPr>
          <a:lstStyle/>
          <a:p>
            <a:pPr marL="114300" indent="0">
              <a:buNone/>
            </a:pPr>
            <a:r>
              <a:rPr lang="en-US" sz="3200" dirty="0" smtClean="0"/>
              <a:t>Special education and general education content teachers are trained differently and practice their professions from very different points of view.</a:t>
            </a:r>
          </a:p>
          <a:p>
            <a:pPr marL="114300" indent="0">
              <a:buNone/>
            </a:pPr>
            <a:endParaRPr lang="en-US" sz="3600" dirty="0" smtClean="0"/>
          </a:p>
          <a:p>
            <a:pPr marL="114300" indent="0" algn="ctr">
              <a:buNone/>
            </a:pPr>
            <a:r>
              <a:rPr lang="en-US" sz="3200" i="1" dirty="0" smtClean="0"/>
              <a:t>What is the first thing you do to prepare the instruction or first lessons for your students?</a:t>
            </a:r>
          </a:p>
          <a:p>
            <a:pPr marL="114300" indent="0">
              <a:buNone/>
            </a:pPr>
            <a:endParaRPr lang="en-US" sz="3200"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17</a:t>
            </a:fld>
            <a:endParaRPr lang="en-US" dirty="0"/>
          </a:p>
        </p:txBody>
      </p:sp>
    </p:spTree>
    <p:extLst>
      <p:ext uri="{BB962C8B-B14F-4D97-AF65-F5344CB8AC3E}">
        <p14:creationId xmlns:p14="http://schemas.microsoft.com/office/powerpoint/2010/main" val="559289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52400"/>
            <a:ext cx="7620000" cy="1143000"/>
          </a:xfrm>
        </p:spPr>
        <p:txBody>
          <a:bodyPr/>
          <a:lstStyle/>
          <a:p>
            <a:r>
              <a:rPr lang="en-US" dirty="0" smtClean="0"/>
              <a:t>Co-Teaching Expertise</a:t>
            </a:r>
            <a:endParaRPr lang="en-US" dirty="0"/>
          </a:p>
        </p:txBody>
      </p:sp>
      <p:sp>
        <p:nvSpPr>
          <p:cNvPr id="3" name="Text Placeholder 2"/>
          <p:cNvSpPr>
            <a:spLocks noGrp="1"/>
          </p:cNvSpPr>
          <p:nvPr>
            <p:ph type="body" idx="1"/>
          </p:nvPr>
        </p:nvSpPr>
        <p:spPr>
          <a:xfrm>
            <a:off x="457200" y="1001896"/>
            <a:ext cx="4040188" cy="639762"/>
          </a:xfrm>
        </p:spPr>
        <p:txBody>
          <a:bodyPr/>
          <a:lstStyle/>
          <a:p>
            <a:endParaRPr lang="en-US" dirty="0" smtClean="0"/>
          </a:p>
          <a:p>
            <a:r>
              <a:rPr lang="en-US" dirty="0" smtClean="0"/>
              <a:t>General Educator</a:t>
            </a:r>
          </a:p>
          <a:p>
            <a:r>
              <a:rPr lang="en-US" dirty="0" smtClean="0"/>
              <a:t> (Content Specialist)</a:t>
            </a:r>
          </a:p>
        </p:txBody>
      </p:sp>
      <p:sp>
        <p:nvSpPr>
          <p:cNvPr id="4" name="Content Placeholder 3"/>
          <p:cNvSpPr>
            <a:spLocks noGrp="1"/>
          </p:cNvSpPr>
          <p:nvPr>
            <p:ph sz="half" idx="2"/>
          </p:nvPr>
        </p:nvSpPr>
        <p:spPr>
          <a:xfrm>
            <a:off x="304800" y="1752600"/>
            <a:ext cx="4192590" cy="4743640"/>
          </a:xfrm>
        </p:spPr>
        <p:txBody>
          <a:bodyPr>
            <a:normAutofit fontScale="92500" lnSpcReduction="20000"/>
          </a:bodyPr>
          <a:lstStyle/>
          <a:p>
            <a:r>
              <a:rPr lang="en-US" dirty="0" smtClean="0"/>
              <a:t>Effective interpersonal skills</a:t>
            </a:r>
          </a:p>
          <a:p>
            <a:r>
              <a:rPr lang="en-US" dirty="0" smtClean="0"/>
              <a:t>Patience, flexibility, and positive attitude</a:t>
            </a:r>
          </a:p>
          <a:p>
            <a:r>
              <a:rPr lang="en-US" dirty="0" smtClean="0"/>
              <a:t>Content Area</a:t>
            </a:r>
          </a:p>
          <a:p>
            <a:r>
              <a:rPr lang="en-US" dirty="0" smtClean="0"/>
              <a:t>Scope and sequence of curriculum</a:t>
            </a:r>
          </a:p>
          <a:p>
            <a:r>
              <a:rPr lang="en-US" dirty="0" smtClean="0"/>
              <a:t>Management strategies for large groups</a:t>
            </a:r>
          </a:p>
          <a:p>
            <a:r>
              <a:rPr lang="en-US" dirty="0" smtClean="0"/>
              <a:t>Pacing of curriculum</a:t>
            </a:r>
          </a:p>
          <a:p>
            <a:r>
              <a:rPr lang="en-US" dirty="0" smtClean="0"/>
              <a:t>Knowledge of content standards</a:t>
            </a:r>
          </a:p>
          <a:p>
            <a:r>
              <a:rPr lang="en-US" dirty="0" smtClean="0"/>
              <a:t>Knowledge of state testing</a:t>
            </a:r>
          </a:p>
          <a:p>
            <a:r>
              <a:rPr lang="en-US" dirty="0" smtClean="0"/>
              <a:t>Knowledge of additional resources for content areas</a:t>
            </a:r>
          </a:p>
          <a:p>
            <a:r>
              <a:rPr lang="en-US" dirty="0" smtClean="0"/>
              <a:t>High student expectations</a:t>
            </a:r>
          </a:p>
          <a:p>
            <a:pPr marL="0" indent="0">
              <a:buNone/>
            </a:pPr>
            <a:endParaRPr lang="en-US" sz="1800" dirty="0"/>
          </a:p>
        </p:txBody>
      </p:sp>
      <p:sp>
        <p:nvSpPr>
          <p:cNvPr id="5" name="Text Placeholder 4"/>
          <p:cNvSpPr>
            <a:spLocks noGrp="1"/>
          </p:cNvSpPr>
          <p:nvPr>
            <p:ph type="body" sz="quarter" idx="3"/>
          </p:nvPr>
        </p:nvSpPr>
        <p:spPr>
          <a:xfrm>
            <a:off x="4721225" y="984525"/>
            <a:ext cx="4041775" cy="639762"/>
          </a:xfrm>
        </p:spPr>
        <p:txBody>
          <a:bodyPr/>
          <a:lstStyle/>
          <a:p>
            <a:r>
              <a:rPr lang="en-US" dirty="0" smtClean="0"/>
              <a:t>Special Educator</a:t>
            </a:r>
          </a:p>
          <a:p>
            <a:r>
              <a:rPr lang="en-US" dirty="0" smtClean="0"/>
              <a:t>(Learning Strategist)</a:t>
            </a:r>
          </a:p>
        </p:txBody>
      </p:sp>
      <p:sp>
        <p:nvSpPr>
          <p:cNvPr id="6" name="Content Placeholder 5"/>
          <p:cNvSpPr>
            <a:spLocks noGrp="1"/>
          </p:cNvSpPr>
          <p:nvPr>
            <p:ph sz="quarter" idx="4"/>
          </p:nvPr>
        </p:nvSpPr>
        <p:spPr>
          <a:xfrm>
            <a:off x="4492625" y="1752600"/>
            <a:ext cx="4041775" cy="4743640"/>
          </a:xfrm>
        </p:spPr>
        <p:txBody>
          <a:bodyPr>
            <a:normAutofit fontScale="92500" lnSpcReduction="20000"/>
          </a:bodyPr>
          <a:lstStyle/>
          <a:p>
            <a:r>
              <a:rPr lang="en-US" dirty="0" smtClean="0"/>
              <a:t>Effective interpersonal skills</a:t>
            </a:r>
          </a:p>
          <a:p>
            <a:r>
              <a:rPr lang="en-US" dirty="0" smtClean="0"/>
              <a:t>Patience, flexibility and positive attitude</a:t>
            </a:r>
          </a:p>
          <a:p>
            <a:r>
              <a:rPr lang="en-US" dirty="0" smtClean="0"/>
              <a:t>Learning Styles</a:t>
            </a:r>
          </a:p>
          <a:p>
            <a:r>
              <a:rPr lang="en-US" dirty="0" smtClean="0"/>
              <a:t>Behavior management techniques</a:t>
            </a:r>
          </a:p>
          <a:p>
            <a:r>
              <a:rPr lang="en-US" dirty="0" smtClean="0"/>
              <a:t>Learning Strategies</a:t>
            </a:r>
          </a:p>
          <a:p>
            <a:r>
              <a:rPr lang="en-US" dirty="0" smtClean="0"/>
              <a:t>Educational accommodations/modifications</a:t>
            </a:r>
          </a:p>
          <a:p>
            <a:r>
              <a:rPr lang="en-US" dirty="0" smtClean="0"/>
              <a:t>Knowledge of IEPs</a:t>
            </a:r>
          </a:p>
          <a:p>
            <a:r>
              <a:rPr lang="en-US" dirty="0" smtClean="0"/>
              <a:t>Monitoring and documenting student progress</a:t>
            </a:r>
          </a:p>
          <a:p>
            <a:r>
              <a:rPr lang="en-US" dirty="0" smtClean="0"/>
              <a:t>Diagnostic/prescriptive teaching</a:t>
            </a:r>
          </a:p>
          <a:p>
            <a:r>
              <a:rPr lang="en-US" dirty="0" smtClean="0"/>
              <a:t>High student expectations</a:t>
            </a:r>
          </a:p>
          <a:p>
            <a:endParaRPr lang="en-US" sz="1800" dirty="0"/>
          </a:p>
        </p:txBody>
      </p:sp>
      <p:sp>
        <p:nvSpPr>
          <p:cNvPr id="7" name="Slide Number Placeholder 6"/>
          <p:cNvSpPr>
            <a:spLocks noGrp="1"/>
          </p:cNvSpPr>
          <p:nvPr>
            <p:ph type="sldNum" sz="quarter" idx="4294967295"/>
          </p:nvPr>
        </p:nvSpPr>
        <p:spPr>
          <a:xfrm>
            <a:off x="8594725" y="5648325"/>
            <a:ext cx="549275" cy="396875"/>
          </a:xfrm>
          <a:prstGeom prst="bracketPair">
            <a:avLst>
              <a:gd name="adj" fmla="val 17949"/>
            </a:avLst>
          </a:prstGeom>
        </p:spPr>
        <p:txBody>
          <a:bodyPr/>
          <a:lstStyle/>
          <a:p>
            <a:fld id="{1A643FA6-D3C9-40B7-B848-D3DAF2619FDE}" type="slidenum">
              <a:rPr lang="en-US" smtClean="0"/>
              <a:t>18</a:t>
            </a:fld>
            <a:endParaRPr lang="en-US" dirty="0"/>
          </a:p>
        </p:txBody>
      </p:sp>
      <p:sp>
        <p:nvSpPr>
          <p:cNvPr id="8" name="TextBox 7"/>
          <p:cNvSpPr txBox="1"/>
          <p:nvPr/>
        </p:nvSpPr>
        <p:spPr>
          <a:xfrm>
            <a:off x="5181600" y="6463974"/>
            <a:ext cx="5461236" cy="369332"/>
          </a:xfrm>
          <a:prstGeom prst="rect">
            <a:avLst/>
          </a:prstGeom>
          <a:noFill/>
        </p:spPr>
        <p:txBody>
          <a:bodyPr wrap="square" rtlCol="0">
            <a:spAutoFit/>
          </a:bodyPr>
          <a:lstStyle/>
          <a:p>
            <a:r>
              <a:rPr lang="en-US" dirty="0"/>
              <a:t>Adapted from Basso &amp; McCoy (</a:t>
            </a:r>
            <a:r>
              <a:rPr lang="en-US" dirty="0" smtClean="0"/>
              <a:t>2009) </a:t>
            </a:r>
            <a:endParaRPr lang="en-US" dirty="0"/>
          </a:p>
        </p:txBody>
      </p:sp>
      <p:sp>
        <p:nvSpPr>
          <p:cNvPr id="9" name="TextBox 8"/>
          <p:cNvSpPr txBox="1"/>
          <p:nvPr/>
        </p:nvSpPr>
        <p:spPr>
          <a:xfrm>
            <a:off x="7959417" y="70125"/>
            <a:ext cx="851515" cy="369332"/>
          </a:xfrm>
          <a:prstGeom prst="rect">
            <a:avLst/>
          </a:prstGeom>
          <a:noFill/>
        </p:spPr>
        <p:txBody>
          <a:bodyPr wrap="none" rtlCol="0">
            <a:spAutoFit/>
          </a:bodyPr>
          <a:lstStyle/>
          <a:p>
            <a:r>
              <a:rPr lang="en-US" b="1" dirty="0" smtClean="0">
                <a:solidFill>
                  <a:srgbClr val="FF0000"/>
                </a:solidFill>
              </a:rPr>
              <a:t>HO #2</a:t>
            </a:r>
            <a:endParaRPr lang="en-US" b="1" dirty="0">
              <a:solidFill>
                <a:srgbClr val="FF0000"/>
              </a:solidFill>
            </a:endParaRPr>
          </a:p>
        </p:txBody>
      </p:sp>
    </p:spTree>
    <p:extLst>
      <p:ext uri="{BB962C8B-B14F-4D97-AF65-F5344CB8AC3E}">
        <p14:creationId xmlns:p14="http://schemas.microsoft.com/office/powerpoint/2010/main" val="2660447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pPr algn="ctr"/>
            <a:r>
              <a:rPr lang="en-US" dirty="0" smtClean="0"/>
              <a:t>Why Co-Teach?</a:t>
            </a:r>
            <a:endParaRPr lang="en-US" dirty="0"/>
          </a:p>
        </p:txBody>
      </p:sp>
      <p:sp>
        <p:nvSpPr>
          <p:cNvPr id="3" name="Content Placeholder 2"/>
          <p:cNvSpPr>
            <a:spLocks noGrp="1"/>
          </p:cNvSpPr>
          <p:nvPr>
            <p:ph idx="1"/>
          </p:nvPr>
        </p:nvSpPr>
        <p:spPr>
          <a:xfrm>
            <a:off x="609600" y="1152525"/>
            <a:ext cx="7620000" cy="4495800"/>
          </a:xfrm>
        </p:spPr>
        <p:txBody>
          <a:bodyPr/>
          <a:lstStyle/>
          <a:p>
            <a:pPr marL="114300" indent="0">
              <a:buNone/>
            </a:pPr>
            <a:endParaRPr lang="en-US" dirty="0"/>
          </a:p>
          <a:p>
            <a:pPr marL="114300" indent="0" algn="ctr">
              <a:buNone/>
            </a:pPr>
            <a:r>
              <a:rPr lang="en-US" sz="7200" dirty="0" smtClean="0">
                <a:solidFill>
                  <a:schemeClr val="accent2"/>
                </a:solidFill>
                <a:latin typeface="+mj-lt"/>
              </a:rPr>
              <a:t>The Research</a:t>
            </a:r>
            <a:endParaRPr lang="en-US" sz="7200" dirty="0">
              <a:solidFill>
                <a:schemeClr val="accent2"/>
              </a:solidFill>
              <a:latin typeface="+mj-lt"/>
            </a:endParaRPr>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19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920205"/>
            <a:ext cx="4343400" cy="31454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3509737"/>
            <a:ext cx="2514600" cy="1966373"/>
          </a:xfrm>
          <a:prstGeom prst="rect">
            <a:avLst/>
          </a:prstGeom>
        </p:spPr>
      </p:pic>
    </p:spTree>
    <p:extLst>
      <p:ext uri="{BB962C8B-B14F-4D97-AF65-F5344CB8AC3E}">
        <p14:creationId xmlns:p14="http://schemas.microsoft.com/office/powerpoint/2010/main" val="320341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 and Preparation</a:t>
            </a:r>
            <a:endParaRPr lang="en-US" dirty="0"/>
          </a:p>
        </p:txBody>
      </p:sp>
      <p:sp>
        <p:nvSpPr>
          <p:cNvPr id="3" name="Content Placeholder 2"/>
          <p:cNvSpPr>
            <a:spLocks noGrp="1"/>
          </p:cNvSpPr>
          <p:nvPr>
            <p:ph idx="1"/>
          </p:nvPr>
        </p:nvSpPr>
        <p:spPr/>
        <p:txBody>
          <a:bodyPr/>
          <a:lstStyle/>
          <a:p>
            <a:r>
              <a:rPr lang="en-US" dirty="0" smtClean="0"/>
              <a:t>Preparation for Presenter</a:t>
            </a:r>
          </a:p>
          <a:p>
            <a:pPr lvl="1"/>
            <a:r>
              <a:rPr lang="en-US" dirty="0" smtClean="0"/>
              <a:t>Review Marilyn Friend’s Power of </a:t>
            </a:r>
            <a:r>
              <a:rPr lang="en-US" dirty="0"/>
              <a:t>2</a:t>
            </a:r>
            <a:r>
              <a:rPr lang="en-US" dirty="0" smtClean="0"/>
              <a:t> Video</a:t>
            </a:r>
          </a:p>
          <a:p>
            <a:pPr lvl="1"/>
            <a:r>
              <a:rPr lang="en-US" dirty="0" smtClean="0"/>
              <a:t>Read Marilyn Friend’s article </a:t>
            </a:r>
            <a:r>
              <a:rPr lang="en-US" sz="2800" dirty="0"/>
              <a:t>Friend, M. (2015). Welcome to </a:t>
            </a:r>
            <a:r>
              <a:rPr lang="en-US" sz="2800" dirty="0" smtClean="0"/>
              <a:t>Co-Teaching </a:t>
            </a:r>
            <a:r>
              <a:rPr lang="en-US" sz="2800" dirty="0"/>
              <a:t>2.0. Educational Leadership, 73(4), 16-22</a:t>
            </a:r>
            <a:r>
              <a:rPr lang="en-US" sz="2800" dirty="0" smtClean="0"/>
              <a:t>.</a:t>
            </a:r>
          </a:p>
          <a:p>
            <a:pPr lvl="1"/>
            <a:r>
              <a:rPr lang="en-US" dirty="0" smtClean="0"/>
              <a:t>Preview handouts to have copied or posted for participants to copy and bring</a:t>
            </a:r>
          </a:p>
          <a:p>
            <a:pPr lvl="1"/>
            <a:r>
              <a:rPr lang="en-US" sz="2800" dirty="0" smtClean="0"/>
              <a:t>Review Anne </a:t>
            </a:r>
            <a:r>
              <a:rPr lang="en-US" sz="2800" dirty="0" err="1" smtClean="0"/>
              <a:t>Beninghof’s</a:t>
            </a:r>
            <a:r>
              <a:rPr lang="en-US" sz="2800" dirty="0" smtClean="0"/>
              <a:t> Co-Teaching Resources</a:t>
            </a:r>
            <a:endParaRPr lang="en-US" sz="2800" dirty="0"/>
          </a:p>
        </p:txBody>
      </p:sp>
      <p:sp>
        <p:nvSpPr>
          <p:cNvPr id="4" name="Slide Number Placeholder 1"/>
          <p:cNvSpPr txBox="1">
            <a:spLocks/>
          </p:cNvSpPr>
          <p:nvPr/>
        </p:nvSpPr>
        <p:spPr>
          <a:xfrm>
            <a:off x="8594725" y="5648325"/>
            <a:ext cx="549275" cy="396875"/>
          </a:xfrm>
          <a:prstGeom prst="bracketPair">
            <a:avLst>
              <a:gd name="adj" fmla="val 17949"/>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a:t>
            </a:r>
          </a:p>
        </p:txBody>
      </p:sp>
    </p:spTree>
    <p:extLst>
      <p:ext uri="{BB962C8B-B14F-4D97-AF65-F5344CB8AC3E}">
        <p14:creationId xmlns:p14="http://schemas.microsoft.com/office/powerpoint/2010/main" val="8718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008649"/>
            <a:ext cx="8305800" cy="838200"/>
          </a:xfrm>
          <a:prstGeom prst="rect">
            <a:avLst/>
          </a:prstGeom>
          <a:solidFill>
            <a:schemeClr val="bg1"/>
          </a:solidFill>
          <a:ln>
            <a:solidFill>
              <a:schemeClr val="bg1"/>
            </a:solidFill>
          </a:ln>
        </p:spPr>
        <p:txBody>
          <a:bodyPr wrap="square" rtlCol="0">
            <a:spAutoFit/>
          </a:bodyPr>
          <a:lstStyle/>
          <a:p>
            <a:endParaRPr lang="en-US" dirty="0"/>
          </a:p>
        </p:txBody>
      </p:sp>
      <p:sp>
        <p:nvSpPr>
          <p:cNvPr id="2" name="Title 1"/>
          <p:cNvSpPr>
            <a:spLocks noGrp="1"/>
          </p:cNvSpPr>
          <p:nvPr>
            <p:ph type="title"/>
          </p:nvPr>
        </p:nvSpPr>
        <p:spPr>
          <a:xfrm>
            <a:off x="457200" y="579438"/>
            <a:ext cx="8229600" cy="1096962"/>
          </a:xfrm>
        </p:spPr>
        <p:txBody>
          <a:bodyPr/>
          <a:lstStyle/>
          <a:p>
            <a:r>
              <a:rPr lang="en-US" sz="4000" dirty="0" smtClean="0"/>
              <a:t>Benefits of Co-Teaching </a:t>
            </a:r>
            <a:br>
              <a:rPr lang="en-US" sz="4000" dirty="0" smtClean="0"/>
            </a:br>
            <a:r>
              <a:rPr lang="en-US" sz="4000" dirty="0" smtClean="0"/>
              <a:t>According to Research</a:t>
            </a:r>
            <a:endParaRPr lang="en-US" sz="4000" dirty="0"/>
          </a:p>
        </p:txBody>
      </p:sp>
      <p:sp>
        <p:nvSpPr>
          <p:cNvPr id="3" name="Content Placeholder 2"/>
          <p:cNvSpPr>
            <a:spLocks noGrp="1"/>
          </p:cNvSpPr>
          <p:nvPr>
            <p:ph idx="1"/>
          </p:nvPr>
        </p:nvSpPr>
        <p:spPr>
          <a:xfrm>
            <a:off x="381000" y="1874838"/>
            <a:ext cx="7924800" cy="5135562"/>
          </a:xfrm>
        </p:spPr>
        <p:txBody>
          <a:bodyPr>
            <a:normAutofit lnSpcReduction="10000"/>
          </a:bodyPr>
          <a:lstStyle/>
          <a:p>
            <a:pPr>
              <a:lnSpc>
                <a:spcPct val="90000"/>
              </a:lnSpc>
            </a:pPr>
            <a:r>
              <a:rPr lang="en-US" sz="2800" dirty="0">
                <a:latin typeface="+mn-lt"/>
              </a:rPr>
              <a:t>Reduced behavior problems (</a:t>
            </a:r>
            <a:r>
              <a:rPr lang="en-US" sz="2800" dirty="0" err="1">
                <a:latin typeface="+mn-lt"/>
              </a:rPr>
              <a:t>Chalfant</a:t>
            </a:r>
            <a:r>
              <a:rPr lang="en-US" sz="2800" dirty="0">
                <a:latin typeface="+mn-lt"/>
              </a:rPr>
              <a:t> &amp; </a:t>
            </a:r>
            <a:r>
              <a:rPr lang="en-US" sz="2800" dirty="0" err="1">
                <a:latin typeface="+mn-lt"/>
              </a:rPr>
              <a:t>Pysh</a:t>
            </a:r>
            <a:r>
              <a:rPr lang="en-US" sz="2800" dirty="0">
                <a:latin typeface="+mn-lt"/>
              </a:rPr>
              <a:t>, 1989</a:t>
            </a:r>
            <a:r>
              <a:rPr lang="en-US" sz="2800" dirty="0" smtClean="0">
                <a:latin typeface="+mn-lt"/>
              </a:rPr>
              <a:t>)</a:t>
            </a:r>
          </a:p>
          <a:p>
            <a:pPr>
              <a:lnSpc>
                <a:spcPct val="90000"/>
              </a:lnSpc>
            </a:pPr>
            <a:r>
              <a:rPr lang="en-US" sz="2800" dirty="0">
                <a:latin typeface="+mn-lt"/>
              </a:rPr>
              <a:t>Significant gains in reading &amp; math for students with learning disabilities (</a:t>
            </a:r>
            <a:r>
              <a:rPr lang="en-US" sz="2800" dirty="0" err="1">
                <a:latin typeface="+mn-lt"/>
              </a:rPr>
              <a:t>Murawski</a:t>
            </a:r>
            <a:r>
              <a:rPr lang="en-US" sz="2800" dirty="0">
                <a:latin typeface="+mn-lt"/>
              </a:rPr>
              <a:t> &amp; Swanson, 2001</a:t>
            </a:r>
            <a:r>
              <a:rPr lang="en-US" sz="2800" dirty="0" smtClean="0">
                <a:latin typeface="+mn-lt"/>
              </a:rPr>
              <a:t>)</a:t>
            </a:r>
          </a:p>
          <a:p>
            <a:pPr>
              <a:lnSpc>
                <a:spcPct val="90000"/>
              </a:lnSpc>
            </a:pPr>
            <a:r>
              <a:rPr lang="en-US" sz="2800" dirty="0">
                <a:latin typeface="+mn-lt"/>
              </a:rPr>
              <a:t>Students with disabilities interact more with the general education teacher &amp; receive more individual instruction </a:t>
            </a:r>
            <a:r>
              <a:rPr lang="en-US" sz="2800" dirty="0" smtClean="0">
                <a:latin typeface="+mn-lt"/>
              </a:rPr>
              <a:t>(</a:t>
            </a:r>
            <a:r>
              <a:rPr lang="en-US" sz="2800" dirty="0" err="1" smtClean="0">
                <a:solidFill>
                  <a:srgbClr val="000000"/>
                </a:solidFill>
                <a:latin typeface="+mn-lt"/>
                <a:ea typeface="Calibri" panose="020F0502020204030204" pitchFamily="34" charset="0"/>
                <a:cs typeface="Times New Roman" panose="02020603050405020304" pitchFamily="18" charset="0"/>
              </a:rPr>
              <a:t>Magiera</a:t>
            </a:r>
            <a:r>
              <a:rPr lang="en-US" sz="2800" dirty="0" smtClean="0">
                <a:solidFill>
                  <a:srgbClr val="000000"/>
                </a:solidFill>
                <a:latin typeface="+mn-lt"/>
                <a:ea typeface="Calibri" panose="020F0502020204030204" pitchFamily="34" charset="0"/>
                <a:cs typeface="Times New Roman" panose="02020603050405020304" pitchFamily="18" charset="0"/>
              </a:rPr>
              <a:t>, </a:t>
            </a:r>
            <a:r>
              <a:rPr lang="en-US" sz="2800" dirty="0">
                <a:solidFill>
                  <a:srgbClr val="000000"/>
                </a:solidFill>
                <a:latin typeface="+mn-lt"/>
                <a:ea typeface="Calibri" panose="020F0502020204030204" pitchFamily="34" charset="0"/>
                <a:cs typeface="Times New Roman" panose="02020603050405020304" pitchFamily="18" charset="0"/>
              </a:rPr>
              <a:t>&amp; </a:t>
            </a:r>
            <a:r>
              <a:rPr lang="en-US" sz="2800" dirty="0" err="1" smtClean="0">
                <a:solidFill>
                  <a:srgbClr val="000000"/>
                </a:solidFill>
                <a:latin typeface="+mn-lt"/>
                <a:ea typeface="Calibri" panose="020F0502020204030204" pitchFamily="34" charset="0"/>
                <a:cs typeface="Times New Roman" panose="02020603050405020304" pitchFamily="18" charset="0"/>
              </a:rPr>
              <a:t>Zigmond</a:t>
            </a:r>
            <a:r>
              <a:rPr lang="en-US" sz="2800" dirty="0" smtClean="0">
                <a:solidFill>
                  <a:srgbClr val="000000"/>
                </a:solidFill>
                <a:latin typeface="+mn-lt"/>
                <a:ea typeface="Calibri" panose="020F0502020204030204" pitchFamily="34" charset="0"/>
                <a:cs typeface="Times New Roman" panose="02020603050405020304" pitchFamily="18" charset="0"/>
              </a:rPr>
              <a:t>, 2005)</a:t>
            </a:r>
          </a:p>
          <a:p>
            <a:pPr>
              <a:lnSpc>
                <a:spcPct val="90000"/>
              </a:lnSpc>
            </a:pPr>
            <a:r>
              <a:rPr lang="en-US" sz="2800" dirty="0" smtClean="0">
                <a:latin typeface="+mn-lt"/>
              </a:rPr>
              <a:t>Teachers in interdisciplinary &amp; multidisciplinary teams feel less isolated and more supported (</a:t>
            </a:r>
            <a:r>
              <a:rPr lang="en-US" sz="2800" dirty="0" err="1" smtClean="0">
                <a:latin typeface="+mn-lt"/>
              </a:rPr>
              <a:t>Spraker</a:t>
            </a:r>
            <a:r>
              <a:rPr lang="en-US" sz="2800" dirty="0" smtClean="0">
                <a:latin typeface="+mn-lt"/>
              </a:rPr>
              <a:t>, 2003)</a:t>
            </a:r>
          </a:p>
          <a:p>
            <a:pPr>
              <a:lnSpc>
                <a:spcPct val="90000"/>
              </a:lnSpc>
            </a:pPr>
            <a:r>
              <a:rPr lang="en-US" sz="2800" dirty="0" smtClean="0">
                <a:latin typeface="+mn-lt"/>
              </a:rPr>
              <a:t>Increased </a:t>
            </a:r>
            <a:r>
              <a:rPr lang="en-US" sz="2800" dirty="0">
                <a:latin typeface="+mn-lt"/>
              </a:rPr>
              <a:t>time in Least Restrictive Environment for students with disabilities (IDEA, 2004)</a:t>
            </a:r>
          </a:p>
          <a:p>
            <a:pPr>
              <a:lnSpc>
                <a:spcPct val="90000"/>
              </a:lnSpc>
            </a:pPr>
            <a:endParaRPr lang="en-US" sz="2800" b="1" dirty="0"/>
          </a:p>
          <a:p>
            <a:endParaRPr lang="en-US"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20</a:t>
            </a:fld>
            <a:endParaRPr lang="en-US" dirty="0"/>
          </a:p>
        </p:txBody>
      </p:sp>
    </p:spTree>
    <p:extLst>
      <p:ext uri="{BB962C8B-B14F-4D97-AF65-F5344CB8AC3E}">
        <p14:creationId xmlns:p14="http://schemas.microsoft.com/office/powerpoint/2010/main" val="1255410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96962"/>
          </a:xfrm>
        </p:spPr>
        <p:txBody>
          <a:bodyPr/>
          <a:lstStyle/>
          <a:p>
            <a:r>
              <a:rPr lang="en-US" sz="3600" dirty="0" smtClean="0"/>
              <a:t>More Evidence Referencing  Co-Teaching</a:t>
            </a:r>
            <a:endParaRPr lang="en-US" sz="3600" dirty="0"/>
          </a:p>
        </p:txBody>
      </p:sp>
      <p:sp>
        <p:nvSpPr>
          <p:cNvPr id="3" name="Content Placeholder 2"/>
          <p:cNvSpPr>
            <a:spLocks noGrp="1"/>
          </p:cNvSpPr>
          <p:nvPr>
            <p:ph idx="1"/>
          </p:nvPr>
        </p:nvSpPr>
        <p:spPr>
          <a:xfrm>
            <a:off x="533400" y="1265238"/>
            <a:ext cx="7620000" cy="4983162"/>
          </a:xfrm>
        </p:spPr>
        <p:txBody>
          <a:bodyPr>
            <a:normAutofit lnSpcReduction="10000"/>
          </a:bodyPr>
          <a:lstStyle/>
          <a:p>
            <a:pPr>
              <a:lnSpc>
                <a:spcPct val="90000"/>
              </a:lnSpc>
            </a:pPr>
            <a:r>
              <a:rPr lang="en-US" sz="2800" dirty="0" smtClean="0">
                <a:latin typeface="+mn-lt"/>
              </a:rPr>
              <a:t>Reduced stigma of being in special education (Keefe, Moore, &amp; Duff 2004)</a:t>
            </a:r>
          </a:p>
          <a:p>
            <a:pPr>
              <a:lnSpc>
                <a:spcPct val="90000"/>
              </a:lnSpc>
            </a:pPr>
            <a:r>
              <a:rPr lang="en-US" sz="2800" dirty="0" smtClean="0">
                <a:latin typeface="+mn-lt"/>
              </a:rPr>
              <a:t>Increased individualized help and modifications for students without disabilities (Keefe, Moore &amp; Duff, 2004) </a:t>
            </a:r>
          </a:p>
          <a:p>
            <a:pPr>
              <a:lnSpc>
                <a:spcPct val="90000"/>
              </a:lnSpc>
            </a:pPr>
            <a:r>
              <a:rPr lang="en-US" sz="2800" dirty="0" smtClean="0">
                <a:latin typeface="+mn-lt"/>
              </a:rPr>
              <a:t>Successful case studies at all educational levels and in all content areas (</a:t>
            </a:r>
            <a:r>
              <a:rPr lang="en-US" sz="2800" dirty="0" err="1" smtClean="0">
                <a:latin typeface="+mn-lt"/>
              </a:rPr>
              <a:t>Mastropieri</a:t>
            </a:r>
            <a:r>
              <a:rPr lang="en-US" sz="2800" dirty="0" smtClean="0">
                <a:latin typeface="+mn-lt"/>
              </a:rPr>
              <a:t>, Scruggs, </a:t>
            </a:r>
            <a:r>
              <a:rPr lang="en-US" sz="2800" dirty="0" err="1" smtClean="0">
                <a:latin typeface="+mn-lt"/>
              </a:rPr>
              <a:t>Graetz</a:t>
            </a:r>
            <a:r>
              <a:rPr lang="en-US" sz="2800" dirty="0" smtClean="0">
                <a:latin typeface="+mn-lt"/>
              </a:rPr>
              <a:t>, Norland, </a:t>
            </a:r>
            <a:r>
              <a:rPr lang="en-US" sz="2800" dirty="0" err="1" smtClean="0">
                <a:latin typeface="+mn-lt"/>
              </a:rPr>
              <a:t>Gardizi</a:t>
            </a:r>
            <a:r>
              <a:rPr lang="en-US" sz="2800" dirty="0" smtClean="0">
                <a:latin typeface="+mn-lt"/>
              </a:rPr>
              <a:t>, &amp; McDuffie, 2005)</a:t>
            </a:r>
          </a:p>
          <a:p>
            <a:pPr>
              <a:lnSpc>
                <a:spcPct val="90000"/>
              </a:lnSpc>
            </a:pPr>
            <a:r>
              <a:rPr lang="en-US" sz="2800" dirty="0" smtClean="0">
                <a:latin typeface="+mn-lt"/>
                <a:ea typeface="Times New Roman" charset="0"/>
                <a:cs typeface="Times New Roman" charset="0"/>
              </a:rPr>
              <a:t>Meta-analysis of articles from 1990-2010. Collaborative models of instruction: The empirical foundations of inclusion and Co-Teaching (Solis, Vaughn, Swanson, &amp; </a:t>
            </a:r>
            <a:r>
              <a:rPr lang="en-US" sz="2800" dirty="0" err="1" smtClean="0">
                <a:latin typeface="+mn-lt"/>
                <a:ea typeface="Times New Roman" charset="0"/>
                <a:cs typeface="Times New Roman" charset="0"/>
              </a:rPr>
              <a:t>McCulley</a:t>
            </a:r>
            <a:r>
              <a:rPr lang="en-US" sz="2800" dirty="0" smtClean="0">
                <a:latin typeface="+mn-lt"/>
                <a:ea typeface="Times New Roman" charset="0"/>
                <a:cs typeface="Times New Roman" charset="0"/>
              </a:rPr>
              <a:t>, 2012)</a:t>
            </a:r>
          </a:p>
          <a:p>
            <a:pPr>
              <a:lnSpc>
                <a:spcPct val="90000"/>
              </a:lnSpc>
            </a:pPr>
            <a:endParaRPr lang="en-US" sz="2800" b="1" dirty="0" smtClean="0"/>
          </a:p>
          <a:p>
            <a:endParaRPr lang="en-US" sz="2800"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21</a:t>
            </a:fld>
            <a:endParaRPr lang="en-US" dirty="0"/>
          </a:p>
        </p:txBody>
      </p:sp>
    </p:spTree>
    <p:extLst>
      <p:ext uri="{BB962C8B-B14F-4D97-AF65-F5344CB8AC3E}">
        <p14:creationId xmlns:p14="http://schemas.microsoft.com/office/powerpoint/2010/main" val="2020423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22313" y="3529013"/>
            <a:ext cx="7431088" cy="1500187"/>
          </a:xfrm>
        </p:spPr>
        <p:txBody>
          <a:bodyPr>
            <a:noAutofit/>
          </a:bodyPr>
          <a:lstStyle/>
          <a:p>
            <a:pPr marL="114300" indent="0">
              <a:buNone/>
            </a:pPr>
            <a:r>
              <a:rPr lang="en-US" sz="4800" dirty="0" smtClean="0">
                <a:solidFill>
                  <a:schemeClr val="accent2"/>
                </a:solidFill>
                <a:latin typeface="+mn-lt"/>
              </a:rPr>
              <a:t>Establishing Co-Teaching Relationships/Partnerships/</a:t>
            </a:r>
          </a:p>
          <a:p>
            <a:pPr marL="114300" indent="0">
              <a:buNone/>
            </a:pPr>
            <a:r>
              <a:rPr lang="en-US" sz="4800" dirty="0" smtClean="0">
                <a:solidFill>
                  <a:schemeClr val="accent2"/>
                </a:solidFill>
                <a:latin typeface="+mn-lt"/>
              </a:rPr>
              <a:t>Shared Vision about Students and Learning</a:t>
            </a:r>
            <a:endParaRPr lang="en-US" sz="4800" dirty="0">
              <a:solidFill>
                <a:schemeClr val="accent2"/>
              </a:solidFill>
              <a:latin typeface="+mn-lt"/>
            </a:endParaRPr>
          </a:p>
        </p:txBody>
      </p:sp>
      <p:sp>
        <p:nvSpPr>
          <p:cNvPr id="2" name="Slide Number Placeholder 1"/>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22</a:t>
            </a:fld>
            <a:endParaRPr lang="en-US" dirty="0"/>
          </a:p>
        </p:txBody>
      </p:sp>
    </p:spTree>
    <p:extLst>
      <p:ext uri="{BB962C8B-B14F-4D97-AF65-F5344CB8AC3E}">
        <p14:creationId xmlns:p14="http://schemas.microsoft.com/office/powerpoint/2010/main" val="3344822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96962"/>
          </a:xfrm>
        </p:spPr>
        <p:txBody>
          <a:bodyPr/>
          <a:lstStyle/>
          <a:p>
            <a:r>
              <a:rPr lang="en-US" dirty="0" smtClean="0">
                <a:latin typeface="Arial" panose="020B0604020202020204" pitchFamily="34" charset="0"/>
                <a:cs typeface="Arial" panose="020B0604020202020204" pitchFamily="34" charset="0"/>
              </a:rPr>
              <a:t>Components for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Successful Co-Teaching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81203"/>
            <a:ext cx="8229600" cy="3962397"/>
          </a:xfrm>
        </p:spPr>
        <p:txBody>
          <a:bodyPr>
            <a:normAutofit/>
          </a:bodyPr>
          <a:lstStyle/>
          <a:p>
            <a:r>
              <a:rPr lang="en-US" sz="3500" dirty="0" smtClean="0">
                <a:latin typeface="+mn-lt"/>
                <a:cs typeface="Arial" pitchFamily="34" charset="0"/>
              </a:rPr>
              <a:t>Shared Philosophy</a:t>
            </a:r>
          </a:p>
          <a:p>
            <a:r>
              <a:rPr lang="en-US" sz="3500" dirty="0">
                <a:latin typeface="+mn-lt"/>
                <a:cs typeface="Arial" pitchFamily="34" charset="0"/>
              </a:rPr>
              <a:t>Prerequisite Skills</a:t>
            </a:r>
            <a:endParaRPr lang="en-US" sz="3500" dirty="0" smtClean="0">
              <a:latin typeface="+mn-lt"/>
              <a:cs typeface="Arial" pitchFamily="34" charset="0"/>
            </a:endParaRPr>
          </a:p>
          <a:p>
            <a:r>
              <a:rPr lang="en-US" sz="3500" dirty="0" smtClean="0">
                <a:latin typeface="+mn-lt"/>
                <a:cs typeface="Arial" pitchFamily="34" charset="0"/>
              </a:rPr>
              <a:t>Collaborative Relationship</a:t>
            </a:r>
          </a:p>
          <a:p>
            <a:r>
              <a:rPr lang="en-US" sz="3500" dirty="0" smtClean="0">
                <a:latin typeface="+mn-lt"/>
                <a:cs typeface="Arial" pitchFamily="34" charset="0"/>
              </a:rPr>
              <a:t>Clear Plans and Procedures</a:t>
            </a:r>
          </a:p>
          <a:p>
            <a:r>
              <a:rPr lang="en-US" sz="3500" dirty="0" smtClean="0">
                <a:latin typeface="+mn-lt"/>
                <a:cs typeface="Arial" pitchFamily="34" charset="0"/>
              </a:rPr>
              <a:t>Administrative Support</a:t>
            </a:r>
          </a:p>
          <a:p>
            <a:r>
              <a:rPr lang="en-US" sz="3500" dirty="0" smtClean="0">
                <a:latin typeface="+mn-lt"/>
                <a:cs typeface="Arial" pitchFamily="34" charset="0"/>
              </a:rPr>
              <a:t>Professional Development</a:t>
            </a:r>
            <a:r>
              <a:rPr lang="en-US" dirty="0" smtClean="0">
                <a:latin typeface="+mn-lt"/>
                <a:cs typeface="Arial" pitchFamily="34" charset="0"/>
              </a:rPr>
              <a:t>	</a:t>
            </a:r>
            <a:endParaRPr lang="en-US" sz="2000" dirty="0">
              <a:latin typeface="+mn-lt"/>
              <a:cs typeface="Arial" pitchFamily="34" charset="0"/>
            </a:endParaRPr>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23</a:t>
            </a:fld>
            <a:endParaRPr lang="en-US" dirty="0"/>
          </a:p>
        </p:txBody>
      </p:sp>
      <p:sp>
        <p:nvSpPr>
          <p:cNvPr id="5" name="TextBox 4"/>
          <p:cNvSpPr txBox="1"/>
          <p:nvPr/>
        </p:nvSpPr>
        <p:spPr>
          <a:xfrm>
            <a:off x="6919210" y="6125411"/>
            <a:ext cx="2209800" cy="369332"/>
          </a:xfrm>
          <a:prstGeom prst="rect">
            <a:avLst/>
          </a:prstGeom>
          <a:noFill/>
        </p:spPr>
        <p:txBody>
          <a:bodyPr wrap="square" rtlCol="0">
            <a:spAutoFit/>
          </a:bodyPr>
          <a:lstStyle/>
          <a:p>
            <a:r>
              <a:rPr lang="en-US" dirty="0" smtClean="0">
                <a:cs typeface="Arial" pitchFamily="34" charset="0"/>
              </a:rPr>
              <a:t>Friend</a:t>
            </a:r>
            <a:r>
              <a:rPr lang="en-US" dirty="0">
                <a:cs typeface="Arial" pitchFamily="34" charset="0"/>
              </a:rPr>
              <a:t> </a:t>
            </a:r>
            <a:r>
              <a:rPr lang="en-US" dirty="0" smtClean="0">
                <a:cs typeface="Arial" pitchFamily="34" charset="0"/>
              </a:rPr>
              <a:t>(2016)</a:t>
            </a:r>
            <a:endParaRPr lang="en-US" dirty="0"/>
          </a:p>
        </p:txBody>
      </p:sp>
    </p:spTree>
    <p:extLst>
      <p:ext uri="{BB962C8B-B14F-4D97-AF65-F5344CB8AC3E}">
        <p14:creationId xmlns:p14="http://schemas.microsoft.com/office/powerpoint/2010/main" val="3235678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319"/>
            <a:ext cx="8229600" cy="1096962"/>
          </a:xfrm>
        </p:spPr>
        <p:txBody>
          <a:bodyPr>
            <a:normAutofit fontScale="90000"/>
          </a:bodyPr>
          <a:lstStyle/>
          <a:p>
            <a:r>
              <a:rPr lang="en-US" dirty="0" smtClean="0">
                <a:latin typeface="Arial" pitchFamily="34" charset="0"/>
                <a:cs typeface="Arial" pitchFamily="34" charset="0"/>
              </a:rPr>
              <a:t>Examine Your Belief System About Teaching and Learning</a:t>
            </a:r>
            <a:endParaRPr lang="en-US"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681" y="4471044"/>
            <a:ext cx="3810000" cy="2539356"/>
          </a:xfrm>
          <a:prstGeom prst="rect">
            <a:avLst/>
          </a:prstGeom>
        </p:spPr>
      </p:pic>
      <p:sp>
        <p:nvSpPr>
          <p:cNvPr id="3" name="Content Placeholder 2"/>
          <p:cNvSpPr>
            <a:spLocks noGrp="1"/>
          </p:cNvSpPr>
          <p:nvPr>
            <p:ph idx="1"/>
          </p:nvPr>
        </p:nvSpPr>
        <p:spPr>
          <a:xfrm>
            <a:off x="457200" y="2209800"/>
            <a:ext cx="8229600" cy="4724400"/>
          </a:xfrm>
        </p:spPr>
        <p:txBody>
          <a:bodyPr>
            <a:normAutofit/>
          </a:bodyPr>
          <a:lstStyle/>
          <a:p>
            <a:r>
              <a:rPr lang="en-US" sz="3200" dirty="0" smtClean="0">
                <a:latin typeface="+mn-lt"/>
                <a:cs typeface="Arial" pitchFamily="34" charset="0"/>
              </a:rPr>
              <a:t>What are your professional beliefs about teaching and learning?</a:t>
            </a:r>
          </a:p>
          <a:p>
            <a:r>
              <a:rPr lang="en-US" sz="3200" dirty="0" smtClean="0">
                <a:latin typeface="+mn-lt"/>
                <a:cs typeface="Arial" pitchFamily="34" charset="0"/>
              </a:rPr>
              <a:t>Share your beliefs with your partner.</a:t>
            </a:r>
          </a:p>
          <a:p>
            <a:r>
              <a:rPr lang="en-US" sz="3200" dirty="0" smtClean="0">
                <a:latin typeface="+mn-lt"/>
                <a:cs typeface="Arial" pitchFamily="34" charset="0"/>
              </a:rPr>
              <a:t>Discuss each topic to ensure you know your partner well.</a:t>
            </a:r>
          </a:p>
          <a:p>
            <a:pPr marL="114300" indent="0">
              <a:buNone/>
            </a:pPr>
            <a:endParaRPr lang="en-US" sz="3200" dirty="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594725" y="5648325"/>
            <a:ext cx="549275" cy="396875"/>
          </a:xfrm>
          <a:prstGeom prst="bracketPair">
            <a:avLst>
              <a:gd name="adj" fmla="val 17949"/>
            </a:avLst>
          </a:prstGeom>
        </p:spPr>
        <p:txBody>
          <a:bodyPr>
            <a:normAutofit lnSpcReduction="10000"/>
          </a:bodyPr>
          <a:lstStyle/>
          <a:p>
            <a:fld id="{678826C8-BC39-430C-9DBC-5EC64F46E2FB}" type="slidenum">
              <a:rPr lang="en-US" smtClean="0"/>
              <a:pPr/>
              <a:t>24</a:t>
            </a:fld>
            <a:endParaRPr lang="en-US" dirty="0"/>
          </a:p>
        </p:txBody>
      </p:sp>
      <p:sp>
        <p:nvSpPr>
          <p:cNvPr id="5" name="TextBox 4"/>
          <p:cNvSpPr txBox="1"/>
          <p:nvPr/>
        </p:nvSpPr>
        <p:spPr>
          <a:xfrm>
            <a:off x="8017847" y="48062"/>
            <a:ext cx="851515" cy="369332"/>
          </a:xfrm>
          <a:prstGeom prst="rect">
            <a:avLst/>
          </a:prstGeom>
          <a:noFill/>
        </p:spPr>
        <p:txBody>
          <a:bodyPr wrap="none" rtlCol="0">
            <a:spAutoFit/>
          </a:bodyPr>
          <a:lstStyle/>
          <a:p>
            <a:r>
              <a:rPr lang="en-US" b="1" dirty="0" smtClean="0">
                <a:solidFill>
                  <a:srgbClr val="FF0000"/>
                </a:solidFill>
              </a:rPr>
              <a:t>HO #3</a:t>
            </a:r>
            <a:endParaRPr lang="en-US" b="1" dirty="0">
              <a:solidFill>
                <a:srgbClr val="FF0000"/>
              </a:solidFill>
            </a:endParaRPr>
          </a:p>
        </p:txBody>
      </p:sp>
    </p:spTree>
    <p:extLst>
      <p:ext uri="{BB962C8B-B14F-4D97-AF65-F5344CB8AC3E}">
        <p14:creationId xmlns:p14="http://schemas.microsoft.com/office/powerpoint/2010/main" val="3222329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3230562"/>
          </a:xfrm>
        </p:spPr>
        <p:txBody>
          <a:bodyPr/>
          <a:lstStyle/>
          <a:p>
            <a:pPr algn="ctr"/>
            <a:r>
              <a:rPr lang="en-US" dirty="0" smtClean="0">
                <a:latin typeface="+mn-lt"/>
              </a:rPr>
              <a:t>Begin Implementation</a:t>
            </a:r>
            <a:br>
              <a:rPr lang="en-US" dirty="0" smtClean="0">
                <a:latin typeface="+mn-lt"/>
              </a:rPr>
            </a:br>
            <a:r>
              <a:rPr lang="en-US" dirty="0" smtClean="0">
                <a:latin typeface="+mn-lt"/>
              </a:rPr>
              <a:t>Begin Collaboration </a:t>
            </a:r>
            <a:br>
              <a:rPr lang="en-US" dirty="0" smtClean="0">
                <a:latin typeface="+mn-lt"/>
              </a:rPr>
            </a:br>
            <a:r>
              <a:rPr lang="en-US" dirty="0" smtClean="0">
                <a:latin typeface="+mn-lt"/>
              </a:rPr>
              <a:t>with Clear Plans </a:t>
            </a:r>
            <a:endParaRPr lang="en-US" dirty="0">
              <a:latin typeface="+mn-lt"/>
            </a:endParaRPr>
          </a:p>
        </p:txBody>
      </p:sp>
      <p:sp>
        <p:nvSpPr>
          <p:cNvPr id="3" name="Content Placeholder 2"/>
          <p:cNvSpPr>
            <a:spLocks noGrp="1"/>
          </p:cNvSpPr>
          <p:nvPr>
            <p:ph idx="1"/>
          </p:nvPr>
        </p:nvSpPr>
        <p:spPr>
          <a:xfrm>
            <a:off x="609600" y="3276600"/>
            <a:ext cx="7620000" cy="2743200"/>
          </a:xfrm>
        </p:spPr>
        <p:txBody>
          <a:bodyPr>
            <a:normAutofit/>
          </a:bodyPr>
          <a:lstStyle/>
          <a:p>
            <a:pPr marL="114300" indent="0" algn="ctr">
              <a:buNone/>
            </a:pPr>
            <a:r>
              <a:rPr lang="en-US" sz="3200" dirty="0" smtClean="0">
                <a:latin typeface="+mn-lt"/>
              </a:rPr>
              <a:t>A synthesis of research on Co-Teaching indicates that Co-Teaching places greater possibilities for implementing Specially </a:t>
            </a:r>
            <a:r>
              <a:rPr lang="en-US" sz="3200" dirty="0">
                <a:latin typeface="+mn-lt"/>
              </a:rPr>
              <a:t>D</a:t>
            </a:r>
            <a:r>
              <a:rPr lang="en-US" sz="3200" dirty="0" smtClean="0">
                <a:latin typeface="+mn-lt"/>
              </a:rPr>
              <a:t>esigned Instruction in the general education classroom successfully. </a:t>
            </a:r>
            <a:endParaRPr lang="en-US" sz="3200" dirty="0">
              <a:solidFill>
                <a:srgbClr val="FF0000"/>
              </a:solidFill>
              <a:latin typeface="+mn-lt"/>
            </a:endParaRPr>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25</a:t>
            </a:fld>
            <a:endParaRPr lang="en-US" dirty="0"/>
          </a:p>
        </p:txBody>
      </p:sp>
    </p:spTree>
    <p:extLst>
      <p:ext uri="{BB962C8B-B14F-4D97-AF65-F5344CB8AC3E}">
        <p14:creationId xmlns:p14="http://schemas.microsoft.com/office/powerpoint/2010/main" val="359650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731841"/>
            <a:ext cx="8763000" cy="1096962"/>
          </a:xfrm>
        </p:spPr>
        <p:txBody>
          <a:bodyPr/>
          <a:lstStyle/>
          <a:p>
            <a:r>
              <a:rPr lang="en-US" dirty="0" smtClean="0">
                <a:latin typeface="+mn-lt"/>
              </a:rPr>
              <a:t>Missouri Implementation Connection</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pPr marL="114300" indent="0">
              <a:buNone/>
            </a:pPr>
            <a:r>
              <a:rPr lang="en-US" dirty="0" smtClean="0">
                <a:latin typeface="+mn-lt"/>
              </a:rPr>
              <a:t>“</a:t>
            </a:r>
            <a:r>
              <a:rPr lang="en-US" sz="2800" dirty="0">
                <a:latin typeface="+mn-lt"/>
              </a:rPr>
              <a:t>Specially designed instruction” means adapting, as appropriate, to the needs of an eligible child, the content, methodology, or delivery of instruction to address the unique needs of the child that result from the child's disability, and to ensure access of the child to the general curriculum, so that he or she can meet the educational standards within the jurisdiction of the public agency that apply to all children.</a:t>
            </a:r>
          </a:p>
          <a:p>
            <a:endParaRPr lang="en-US" dirty="0" smtClean="0">
              <a:latin typeface="+mn-lt"/>
            </a:endParaRPr>
          </a:p>
          <a:p>
            <a:pPr marL="114300" indent="0">
              <a:buNone/>
            </a:pPr>
            <a:r>
              <a:rPr lang="en-US" u="sng" dirty="0">
                <a:latin typeface="+mn-lt"/>
              </a:rPr>
              <a:t>Federal Regulations 300.39/definition in Missouri State </a:t>
            </a:r>
            <a:r>
              <a:rPr lang="en-US" u="sng" dirty="0" smtClean="0">
                <a:latin typeface="+mn-lt"/>
              </a:rPr>
              <a:t>Plan</a:t>
            </a:r>
            <a:endParaRPr lang="en-US" dirty="0">
              <a:latin typeface="+mn-lt"/>
            </a:endParaRPr>
          </a:p>
          <a:p>
            <a:endParaRPr lang="en-US"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26</a:t>
            </a:fld>
            <a:endParaRPr lang="en-US" dirty="0"/>
          </a:p>
        </p:txBody>
      </p:sp>
    </p:spTree>
    <p:extLst>
      <p:ext uri="{BB962C8B-B14F-4D97-AF65-F5344CB8AC3E}">
        <p14:creationId xmlns:p14="http://schemas.microsoft.com/office/powerpoint/2010/main" val="1820698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Specially Designed Instruction </a:t>
            </a:r>
            <a:br>
              <a:rPr lang="en-US" dirty="0" smtClean="0"/>
            </a:br>
            <a:r>
              <a:rPr lang="en-US" dirty="0" smtClean="0"/>
              <a:t>Might Involve:</a:t>
            </a:r>
            <a:endParaRPr lang="en-US" dirty="0"/>
          </a:p>
        </p:txBody>
      </p:sp>
      <p:sp>
        <p:nvSpPr>
          <p:cNvPr id="3" name="Content Placeholder 2"/>
          <p:cNvSpPr>
            <a:spLocks noGrp="1"/>
          </p:cNvSpPr>
          <p:nvPr>
            <p:ph idx="1"/>
          </p:nvPr>
        </p:nvSpPr>
        <p:spPr>
          <a:xfrm>
            <a:off x="700087" y="1704487"/>
            <a:ext cx="7620000" cy="4800600"/>
          </a:xfrm>
        </p:spPr>
        <p:txBody>
          <a:bodyPr>
            <a:normAutofit/>
          </a:bodyPr>
          <a:lstStyle/>
          <a:p>
            <a:r>
              <a:rPr lang="en-US" sz="2800" dirty="0" smtClean="0"/>
              <a:t>Multi-sensory engagement</a:t>
            </a:r>
          </a:p>
          <a:p>
            <a:r>
              <a:rPr lang="en-US" sz="2800" dirty="0" smtClean="0"/>
              <a:t>Manipulatives</a:t>
            </a:r>
          </a:p>
          <a:p>
            <a:r>
              <a:rPr lang="en-US" sz="2800" dirty="0" smtClean="0"/>
              <a:t>Assistive technology</a:t>
            </a:r>
          </a:p>
          <a:p>
            <a:r>
              <a:rPr lang="en-US" sz="2800" dirty="0" smtClean="0"/>
              <a:t>Visual supports</a:t>
            </a:r>
          </a:p>
          <a:p>
            <a:r>
              <a:rPr lang="en-US" sz="2800" dirty="0" smtClean="0"/>
              <a:t>Task analysis</a:t>
            </a:r>
          </a:p>
          <a:p>
            <a:r>
              <a:rPr lang="en-US" sz="2800" dirty="0" smtClean="0"/>
              <a:t>Explicit teaching</a:t>
            </a:r>
          </a:p>
          <a:p>
            <a:r>
              <a:rPr lang="en-US" sz="2800" dirty="0" smtClean="0"/>
              <a:t>Scaffolding to gradual release</a:t>
            </a:r>
          </a:p>
          <a:p>
            <a:r>
              <a:rPr lang="en-US" sz="2800" dirty="0" smtClean="0"/>
              <a:t>Anger management training </a:t>
            </a:r>
            <a:endParaRPr lang="en-US" sz="2800" dirty="0"/>
          </a:p>
          <a:p>
            <a:r>
              <a:rPr lang="en-US" sz="2800" dirty="0" smtClean="0"/>
              <a:t>Positive </a:t>
            </a:r>
            <a:r>
              <a:rPr lang="en-US" sz="2800" dirty="0" err="1" smtClean="0"/>
              <a:t>reinforcers</a:t>
            </a:r>
            <a:endParaRPr lang="en-US" sz="2800" dirty="0" smtClean="0"/>
          </a:p>
          <a:p>
            <a:endParaRPr lang="en-US" sz="2400"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27</a:t>
            </a:fld>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3000" y="1887780"/>
            <a:ext cx="4297362" cy="4129542"/>
          </a:xfrm>
          <a:prstGeom prst="rect">
            <a:avLst/>
          </a:prstGeom>
        </p:spPr>
      </p:pic>
    </p:spTree>
    <p:extLst>
      <p:ext uri="{BB962C8B-B14F-4D97-AF65-F5344CB8AC3E}">
        <p14:creationId xmlns:p14="http://schemas.microsoft.com/office/powerpoint/2010/main" val="656052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620000" cy="1143000"/>
          </a:xfrm>
        </p:spPr>
        <p:txBody>
          <a:bodyPr/>
          <a:lstStyle/>
          <a:p>
            <a:pPr algn="ctr"/>
            <a:r>
              <a:rPr lang="en-US" dirty="0" smtClean="0"/>
              <a:t>Why Co-Teach?</a:t>
            </a:r>
            <a:endParaRPr lang="en-US" dirty="0"/>
          </a:p>
        </p:txBody>
      </p:sp>
      <p:sp>
        <p:nvSpPr>
          <p:cNvPr id="3" name="Content Placeholder 2"/>
          <p:cNvSpPr>
            <a:spLocks noGrp="1"/>
          </p:cNvSpPr>
          <p:nvPr>
            <p:ph idx="1"/>
          </p:nvPr>
        </p:nvSpPr>
        <p:spPr/>
        <p:txBody>
          <a:bodyPr/>
          <a:lstStyle/>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lgn="ctr">
              <a:buNone/>
            </a:pPr>
            <a:r>
              <a:rPr lang="en-US" sz="4800" dirty="0" smtClean="0">
                <a:solidFill>
                  <a:schemeClr val="tx2"/>
                </a:solidFill>
                <a:latin typeface="+mj-lt"/>
              </a:rPr>
              <a:t>The Research</a:t>
            </a:r>
            <a:endParaRPr lang="en-US" sz="4800" dirty="0">
              <a:solidFill>
                <a:schemeClr val="tx2"/>
              </a:solidFill>
              <a:latin typeface="+mj-lt"/>
            </a:endParaRPr>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28</a:t>
            </a:fld>
            <a:endParaRPr lang="en-US" dirty="0"/>
          </a:p>
        </p:txBody>
      </p:sp>
      <p:pic>
        <p:nvPicPr>
          <p:cNvPr id="4099" name="Picture 3" descr="C:\Users\rhiggins\AppData\Local\Microsoft\Windows\Temporary Internet Files\Content.IE5\O6MS1WXX\questions-PixelsAway-canstockphoto7418437-1-600x4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001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960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70249" y="609600"/>
            <a:ext cx="7685314" cy="1543050"/>
          </a:xfrm>
        </p:spPr>
        <p:txBody>
          <a:bodyPr/>
          <a:lstStyle/>
          <a:p>
            <a:pPr>
              <a:defRPr/>
            </a:pPr>
            <a:r>
              <a:rPr lang="en-US" sz="5400" dirty="0" smtClean="0"/>
              <a:t>Co-Teaching Approaches</a:t>
            </a:r>
            <a:r>
              <a:rPr lang="en-US" dirty="0">
                <a:solidFill>
                  <a:schemeClr val="tx2">
                    <a:satMod val="130000"/>
                  </a:schemeClr>
                </a:solidFill>
              </a:rPr>
              <a:t/>
            </a:r>
            <a:br>
              <a:rPr lang="en-US" dirty="0">
                <a:solidFill>
                  <a:schemeClr val="tx2">
                    <a:satMod val="130000"/>
                  </a:schemeClr>
                </a:solidFill>
              </a:rPr>
            </a:br>
            <a:r>
              <a:rPr lang="en-US" sz="1050" dirty="0">
                <a:solidFill>
                  <a:schemeClr val="tx2">
                    <a:satMod val="130000"/>
                  </a:schemeClr>
                </a:solidFill>
              </a:rPr>
              <a:t/>
            </a:r>
            <a:br>
              <a:rPr lang="en-US" sz="1050" dirty="0">
                <a:solidFill>
                  <a:schemeClr val="tx2">
                    <a:satMod val="130000"/>
                  </a:schemeClr>
                </a:solidFill>
              </a:rPr>
            </a:br>
            <a:endParaRPr lang="en-US" sz="1050" dirty="0">
              <a:solidFill>
                <a:schemeClr val="tx2">
                  <a:satMod val="130000"/>
                </a:schemeClr>
              </a:solidFill>
            </a:endParaRPr>
          </a:p>
        </p:txBody>
      </p:sp>
      <p:sp>
        <p:nvSpPr>
          <p:cNvPr id="108547" name="Rectangle 3"/>
          <p:cNvSpPr>
            <a:spLocks noGrp="1" noChangeArrowheads="1"/>
          </p:cNvSpPr>
          <p:nvPr>
            <p:ph type="body" sz="half" idx="1"/>
          </p:nvPr>
        </p:nvSpPr>
        <p:spPr>
          <a:xfrm>
            <a:off x="520700" y="1424668"/>
            <a:ext cx="7251700" cy="4869655"/>
          </a:xfrm>
        </p:spPr>
        <p:txBody>
          <a:bodyPr>
            <a:normAutofit/>
          </a:bodyPr>
          <a:lstStyle/>
          <a:p>
            <a:pPr eaLnBrk="1" hangingPunct="1">
              <a:buFontTx/>
              <a:buNone/>
            </a:pPr>
            <a:endParaRPr lang="en-US" altLang="en-US" sz="1200" dirty="0"/>
          </a:p>
          <a:p>
            <a:pPr eaLnBrk="1" hangingPunct="1"/>
            <a:r>
              <a:rPr lang="en-US" altLang="en-US" sz="3600" dirty="0"/>
              <a:t>One </a:t>
            </a:r>
            <a:r>
              <a:rPr lang="en-US" altLang="en-US" sz="3600" dirty="0" smtClean="0"/>
              <a:t>Teach</a:t>
            </a:r>
            <a:r>
              <a:rPr lang="en-US" altLang="en-US" sz="3600" dirty="0"/>
              <a:t>, </a:t>
            </a:r>
            <a:r>
              <a:rPr lang="en-US" altLang="en-US" sz="3600" dirty="0" smtClean="0"/>
              <a:t>One Observe</a:t>
            </a:r>
            <a:endParaRPr lang="en-US" altLang="en-US" sz="3600" dirty="0"/>
          </a:p>
          <a:p>
            <a:pPr eaLnBrk="1" hangingPunct="1"/>
            <a:r>
              <a:rPr lang="en-US" altLang="en-US" sz="3600" dirty="0"/>
              <a:t>Station Teaching</a:t>
            </a:r>
          </a:p>
          <a:p>
            <a:pPr eaLnBrk="1" hangingPunct="1"/>
            <a:r>
              <a:rPr lang="en-US" altLang="en-US" sz="3600" dirty="0"/>
              <a:t>Parallel Teaching</a:t>
            </a:r>
          </a:p>
          <a:p>
            <a:pPr eaLnBrk="1" hangingPunct="1"/>
            <a:r>
              <a:rPr lang="en-US" altLang="en-US" sz="3600" dirty="0"/>
              <a:t>Alternative Teaching</a:t>
            </a:r>
          </a:p>
          <a:p>
            <a:pPr eaLnBrk="1" hangingPunct="1"/>
            <a:r>
              <a:rPr lang="en-US" altLang="en-US" sz="3600" dirty="0" smtClean="0"/>
              <a:t>Teaming</a:t>
            </a:r>
          </a:p>
          <a:p>
            <a:pPr eaLnBrk="1" hangingPunct="1"/>
            <a:r>
              <a:rPr lang="en-US" altLang="en-US" sz="3600" dirty="0" smtClean="0"/>
              <a:t>One Teach, One Assist</a:t>
            </a:r>
            <a:endParaRPr lang="en-US" altLang="en-US" sz="3600" dirty="0"/>
          </a:p>
        </p:txBody>
      </p:sp>
      <p:sp>
        <p:nvSpPr>
          <p:cNvPr id="2" name="Slide Number Placeholder 1"/>
          <p:cNvSpPr>
            <a:spLocks noGrp="1"/>
          </p:cNvSpPr>
          <p:nvPr>
            <p:ph type="sldNum" sz="quarter" idx="12"/>
          </p:nvPr>
        </p:nvSpPr>
        <p:spPr>
          <a:xfrm>
            <a:off x="8610600" y="5638800"/>
            <a:ext cx="1905000" cy="457200"/>
          </a:xfrm>
        </p:spPr>
        <p:txBody>
          <a:bodyPr/>
          <a:lstStyle/>
          <a:p>
            <a:pPr>
              <a:defRPr/>
            </a:pPr>
            <a:fld id="{66A585C5-1D2E-4F1B-A38F-8482E59AECAC}" type="slidenum">
              <a:rPr lang="en-US" altLang="en-US" smtClean="0"/>
              <a:pPr>
                <a:defRPr/>
              </a:pPr>
              <a:t>29</a:t>
            </a:fld>
            <a:endParaRPr lang="en-US" altLang="en-US" dirty="0"/>
          </a:p>
        </p:txBody>
      </p:sp>
      <p:sp>
        <p:nvSpPr>
          <p:cNvPr id="6" name="TextBox 5"/>
          <p:cNvSpPr txBox="1"/>
          <p:nvPr/>
        </p:nvSpPr>
        <p:spPr>
          <a:xfrm>
            <a:off x="6884474" y="6241533"/>
            <a:ext cx="1497526" cy="369332"/>
          </a:xfrm>
          <a:prstGeom prst="rect">
            <a:avLst/>
          </a:prstGeom>
          <a:noFill/>
        </p:spPr>
        <p:txBody>
          <a:bodyPr wrap="none" rtlCol="0">
            <a:spAutoFit/>
          </a:bodyPr>
          <a:lstStyle/>
          <a:p>
            <a:r>
              <a:rPr lang="en-US" dirty="0" smtClean="0"/>
              <a:t>Friend (2008) </a:t>
            </a:r>
            <a:endParaRPr lang="en-US" dirty="0"/>
          </a:p>
        </p:txBody>
      </p:sp>
      <p:sp>
        <p:nvSpPr>
          <p:cNvPr id="3" name="TextBox 2"/>
          <p:cNvSpPr txBox="1"/>
          <p:nvPr/>
        </p:nvSpPr>
        <p:spPr>
          <a:xfrm>
            <a:off x="8184842" y="41223"/>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38699" y="2564612"/>
            <a:ext cx="3771900" cy="1522863"/>
          </a:xfrm>
        </p:spPr>
      </p:pic>
    </p:spTree>
    <p:extLst>
      <p:ext uri="{BB962C8B-B14F-4D97-AF65-F5344CB8AC3E}">
        <p14:creationId xmlns:p14="http://schemas.microsoft.com/office/powerpoint/2010/main" val="9556923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96962"/>
          </a:xfrm>
        </p:spPr>
        <p:txBody>
          <a:bodyPr/>
          <a:lstStyle/>
          <a:p>
            <a:r>
              <a:rPr lang="en-US" dirty="0" smtClean="0"/>
              <a:t>Training Materials Needed</a:t>
            </a:r>
            <a:endParaRPr lang="en-US" dirty="0"/>
          </a:p>
        </p:txBody>
      </p:sp>
      <p:sp>
        <p:nvSpPr>
          <p:cNvPr id="4" name="Content Placeholder 3"/>
          <p:cNvSpPr>
            <a:spLocks noGrp="1"/>
          </p:cNvSpPr>
          <p:nvPr>
            <p:ph idx="1"/>
          </p:nvPr>
        </p:nvSpPr>
        <p:spPr>
          <a:xfrm>
            <a:off x="685800" y="1371600"/>
            <a:ext cx="7620000" cy="5257800"/>
          </a:xfrm>
        </p:spPr>
        <p:txBody>
          <a:bodyPr>
            <a:normAutofit fontScale="55000" lnSpcReduction="20000"/>
          </a:bodyPr>
          <a:lstStyle/>
          <a:p>
            <a:r>
              <a:rPr lang="en-US" dirty="0" smtClean="0"/>
              <a:t>Chart Paper for Agenda and Questions</a:t>
            </a:r>
          </a:p>
          <a:p>
            <a:r>
              <a:rPr lang="en-US" dirty="0" smtClean="0"/>
              <a:t>Highlighters and/or sticky dots of green, yellow and red</a:t>
            </a:r>
          </a:p>
          <a:p>
            <a:r>
              <a:rPr lang="en-US" dirty="0" smtClean="0"/>
              <a:t>Access to Marilyn Friends “ Power of </a:t>
            </a:r>
            <a:r>
              <a:rPr lang="en-US" dirty="0"/>
              <a:t>2</a:t>
            </a:r>
            <a:r>
              <a:rPr lang="en-US" dirty="0" smtClean="0"/>
              <a:t>” Video </a:t>
            </a:r>
          </a:p>
          <a:p>
            <a:r>
              <a:rPr lang="en-US" dirty="0" smtClean="0"/>
              <a:t>Access to projector with good audio</a:t>
            </a:r>
          </a:p>
          <a:p>
            <a:r>
              <a:rPr lang="en-US" dirty="0" smtClean="0"/>
              <a:t>Ability to play a DVD from presenter computer or DVD player</a:t>
            </a:r>
          </a:p>
          <a:p>
            <a:r>
              <a:rPr lang="en-US" dirty="0" smtClean="0"/>
              <a:t>Co-Teaching Handouts #1-9</a:t>
            </a:r>
          </a:p>
          <a:p>
            <a:pPr lvl="1"/>
            <a:r>
              <a:rPr lang="en-US" dirty="0"/>
              <a:t>HO #1 Our Team Vision for </a:t>
            </a:r>
            <a:r>
              <a:rPr lang="en-US" dirty="0" smtClean="0"/>
              <a:t>Co-Teaching</a:t>
            </a:r>
            <a:endParaRPr lang="en-US" dirty="0"/>
          </a:p>
          <a:p>
            <a:pPr lvl="1"/>
            <a:r>
              <a:rPr lang="en-US" dirty="0"/>
              <a:t>HO #2 </a:t>
            </a:r>
            <a:r>
              <a:rPr lang="en-US" dirty="0" smtClean="0"/>
              <a:t>Co-Teaching </a:t>
            </a:r>
            <a:r>
              <a:rPr lang="en-US" dirty="0"/>
              <a:t>Expertise</a:t>
            </a:r>
          </a:p>
          <a:p>
            <a:pPr lvl="1"/>
            <a:r>
              <a:rPr lang="en-US" dirty="0"/>
              <a:t>HO #3 SHARE Conversations</a:t>
            </a:r>
          </a:p>
          <a:p>
            <a:pPr lvl="1"/>
            <a:r>
              <a:rPr lang="en-US" dirty="0"/>
              <a:t>HO # 4 </a:t>
            </a:r>
            <a:r>
              <a:rPr lang="en-US" dirty="0" smtClean="0"/>
              <a:t>Co-Teaching </a:t>
            </a:r>
            <a:r>
              <a:rPr lang="en-US" dirty="0"/>
              <a:t>Approaches: Benefits and Drawbacks (Applications on Reverse Side)</a:t>
            </a:r>
          </a:p>
          <a:p>
            <a:pPr lvl="1"/>
            <a:r>
              <a:rPr lang="en-US" dirty="0"/>
              <a:t>HO # 5 Specially Designed Instruction</a:t>
            </a:r>
          </a:p>
          <a:p>
            <a:pPr lvl="1"/>
            <a:r>
              <a:rPr lang="en-US" dirty="0"/>
              <a:t>HO #6 Service Summary Minutes</a:t>
            </a:r>
          </a:p>
          <a:p>
            <a:pPr lvl="1"/>
            <a:r>
              <a:rPr lang="en-US" dirty="0"/>
              <a:t>HO # 6A Service Summary Minutes Answer Key </a:t>
            </a:r>
          </a:p>
          <a:p>
            <a:pPr lvl="1"/>
            <a:r>
              <a:rPr lang="en-US" dirty="0"/>
              <a:t>HO # 7 Co Teaching Rating Scale (CEC)</a:t>
            </a:r>
          </a:p>
          <a:p>
            <a:pPr lvl="1"/>
            <a:r>
              <a:rPr lang="en-US" dirty="0"/>
              <a:t>HO # 8 An Administrator’s Guide to </a:t>
            </a:r>
            <a:r>
              <a:rPr lang="en-US" dirty="0" smtClean="0"/>
              <a:t>Co-Teaching</a:t>
            </a:r>
            <a:endParaRPr lang="en-US" dirty="0"/>
          </a:p>
          <a:p>
            <a:pPr lvl="1"/>
            <a:r>
              <a:rPr lang="en-US" dirty="0"/>
              <a:t>HO # 9 What to Look For in a Co-Taught Classroom</a:t>
            </a:r>
          </a:p>
          <a:p>
            <a:r>
              <a:rPr lang="en-US" sz="2400" dirty="0"/>
              <a:t>Pre- Post Test </a:t>
            </a:r>
            <a:r>
              <a:rPr lang="en-US" sz="2400" dirty="0" smtClean="0"/>
              <a:t>Co-Teaching</a:t>
            </a:r>
            <a:endParaRPr lang="en-US" dirty="0" smtClean="0"/>
          </a:p>
          <a:p>
            <a:r>
              <a:rPr lang="en-US" dirty="0" smtClean="0"/>
              <a:t>Participants seated with Co-Teaching teams</a:t>
            </a:r>
            <a:endParaRPr lang="en-US" dirty="0"/>
          </a:p>
        </p:txBody>
      </p:sp>
      <p:sp>
        <p:nvSpPr>
          <p:cNvPr id="2" name="Slide Number Placeholder 1"/>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3</a:t>
            </a:fld>
            <a:endParaRPr lang="en-US" dirty="0"/>
          </a:p>
        </p:txBody>
      </p:sp>
    </p:spTree>
    <p:extLst>
      <p:ext uri="{BB962C8B-B14F-4D97-AF65-F5344CB8AC3E}">
        <p14:creationId xmlns:p14="http://schemas.microsoft.com/office/powerpoint/2010/main" val="2442807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9570" name="Picture 5" descr="Wino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7800"/>
            <a:ext cx="7924800" cy="624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84474" y="6241533"/>
            <a:ext cx="1497526" cy="369332"/>
          </a:xfrm>
          <a:prstGeom prst="rect">
            <a:avLst/>
          </a:prstGeom>
          <a:noFill/>
        </p:spPr>
        <p:txBody>
          <a:bodyPr wrap="none" rtlCol="0">
            <a:spAutoFit/>
          </a:bodyPr>
          <a:lstStyle/>
          <a:p>
            <a:r>
              <a:rPr lang="en-US" dirty="0" smtClean="0"/>
              <a:t>Friend (2008) </a:t>
            </a:r>
            <a:endParaRPr lang="en-US" dirty="0"/>
          </a:p>
        </p:txBody>
      </p:sp>
      <p:sp>
        <p:nvSpPr>
          <p:cNvPr id="3" name="Slide Number Placeholder 2"/>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30</a:t>
            </a:fld>
            <a:endParaRPr lang="en-US" dirty="0"/>
          </a:p>
        </p:txBody>
      </p:sp>
    </p:spTree>
    <p:extLst>
      <p:ext uri="{BB962C8B-B14F-4D97-AF65-F5344CB8AC3E}">
        <p14:creationId xmlns:p14="http://schemas.microsoft.com/office/powerpoint/2010/main" val="77549602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a:defRPr/>
            </a:pPr>
            <a:r>
              <a:rPr lang="en-US" dirty="0"/>
              <a:t>One Teach, One Observe</a:t>
            </a:r>
          </a:p>
        </p:txBody>
      </p:sp>
      <p:graphicFrame>
        <p:nvGraphicFramePr>
          <p:cNvPr id="111620" name="Object 4"/>
          <p:cNvGraphicFramePr>
            <a:graphicFrameLocks noGrp="1" noChangeAspect="1"/>
          </p:cNvGraphicFramePr>
          <p:nvPr>
            <p:ph sz="half" idx="1"/>
          </p:nvPr>
        </p:nvGraphicFramePr>
        <p:xfrm>
          <a:off x="1833562" y="3238500"/>
          <a:ext cx="1285875" cy="914400"/>
        </p:xfrm>
        <a:graphic>
          <a:graphicData uri="http://schemas.openxmlformats.org/presentationml/2006/ole">
            <mc:AlternateContent xmlns:mc="http://schemas.openxmlformats.org/markup-compatibility/2006">
              <mc:Choice xmlns:v="urn:schemas-microsoft-com:vml" Requires="v">
                <p:oleObj spid="_x0000_s1637" name="Chart" r:id="rId4" imgW="1333452" imgH="914315" progId="MSGraph.Chart.8">
                  <p:embed followColorScheme="full"/>
                </p:oleObj>
              </mc:Choice>
              <mc:Fallback>
                <p:oleObj name="Chart" r:id="rId4" imgW="1333452" imgH="914315" progId="MSGraph.Chart.8">
                  <p:embed followColorScheme="full"/>
                  <p:pic>
                    <p:nvPicPr>
                      <p:cNvPr id="0" name=""/>
                      <p:cNvPicPr>
                        <a:picLocks noChangeAspect="1" noChangeArrowheads="1"/>
                      </p:cNvPicPr>
                      <p:nvPr/>
                    </p:nvPicPr>
                    <p:blipFill>
                      <a:blip r:embed="rId5"/>
                      <a:srcRect/>
                      <a:stretch>
                        <a:fillRect/>
                      </a:stretch>
                    </p:blipFill>
                    <p:spPr bwMode="auto">
                      <a:xfrm>
                        <a:off x="1833562" y="3238500"/>
                        <a:ext cx="1285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19" name="Rectangle 3"/>
          <p:cNvSpPr>
            <a:spLocks noGrp="1" noChangeArrowheads="1"/>
          </p:cNvSpPr>
          <p:nvPr>
            <p:ph sz="half" idx="2"/>
          </p:nvPr>
        </p:nvSpPr>
        <p:spPr>
          <a:xfrm>
            <a:off x="4419600" y="1536192"/>
            <a:ext cx="3657600" cy="5078174"/>
          </a:xfrm>
        </p:spPr>
        <p:txBody>
          <a:bodyPr>
            <a:normAutofit/>
          </a:bodyPr>
          <a:lstStyle/>
          <a:p>
            <a:pPr eaLnBrk="1" hangingPunct="1">
              <a:lnSpc>
                <a:spcPct val="90000"/>
              </a:lnSpc>
            </a:pPr>
            <a:r>
              <a:rPr lang="en-US" altLang="en-US" sz="3200" dirty="0" smtClean="0"/>
              <a:t>One teacher manages the instruction of entire group </a:t>
            </a:r>
          </a:p>
          <a:p>
            <a:pPr eaLnBrk="1" hangingPunct="1">
              <a:lnSpc>
                <a:spcPct val="90000"/>
              </a:lnSpc>
            </a:pPr>
            <a:r>
              <a:rPr lang="en-US" altLang="en-US" sz="3200" dirty="0" smtClean="0"/>
              <a:t>Other teacher gathers data.</a:t>
            </a:r>
          </a:p>
          <a:p>
            <a:pPr eaLnBrk="1" hangingPunct="1">
              <a:lnSpc>
                <a:spcPct val="90000"/>
              </a:lnSpc>
            </a:pPr>
            <a:endParaRPr lang="en-US" altLang="en-US" sz="1200" dirty="0" smtClean="0"/>
          </a:p>
          <a:p>
            <a:pPr>
              <a:lnSpc>
                <a:spcPct val="90000"/>
              </a:lnSpc>
            </a:pPr>
            <a:r>
              <a:rPr lang="en-US" altLang="en-US" sz="3200" dirty="0" smtClean="0"/>
              <a:t>Teachers analyze the data together.</a:t>
            </a:r>
            <a:endParaRPr lang="en-US" altLang="en-US" sz="1800" dirty="0"/>
          </a:p>
        </p:txBody>
      </p:sp>
      <p:sp>
        <p:nvSpPr>
          <p:cNvPr id="3" name="Slide Number Placeholder 2"/>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31</a:t>
            </a:fld>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1062821554"/>
              </p:ext>
            </p:extLst>
          </p:nvPr>
        </p:nvGraphicFramePr>
        <p:xfrm>
          <a:off x="780254" y="1536193"/>
          <a:ext cx="3486945" cy="4590288"/>
        </p:xfrm>
        <a:graphic>
          <a:graphicData uri="http://schemas.openxmlformats.org/presentationml/2006/ole">
            <mc:AlternateContent xmlns:mc="http://schemas.openxmlformats.org/markup-compatibility/2006">
              <mc:Choice xmlns:v="urn:schemas-microsoft-com:vml" Requires="v">
                <p:oleObj spid="_x0000_s1638" name="Image" r:id="rId6" imgW="1651600" imgH="2005079" progId="">
                  <p:embed/>
                </p:oleObj>
              </mc:Choice>
              <mc:Fallback>
                <p:oleObj name="Image" r:id="rId6" imgW="1651600" imgH="200507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254" y="1536193"/>
                        <a:ext cx="3486945" cy="4590288"/>
                      </a:xfrm>
                      <a:prstGeom prst="rect">
                        <a:avLst/>
                      </a:prstGeom>
                      <a:noFill/>
                      <a:extLst/>
                    </p:spPr>
                  </p:pic>
                </p:oleObj>
              </mc:Fallback>
            </mc:AlternateContent>
          </a:graphicData>
        </a:graphic>
      </p:graphicFrame>
      <p:sp>
        <p:nvSpPr>
          <p:cNvPr id="2" name="TextBox 1"/>
          <p:cNvSpPr txBox="1"/>
          <p:nvPr/>
        </p:nvSpPr>
        <p:spPr>
          <a:xfrm>
            <a:off x="6891337" y="6248400"/>
            <a:ext cx="1444626" cy="369332"/>
          </a:xfrm>
          <a:prstGeom prst="rect">
            <a:avLst/>
          </a:prstGeom>
          <a:noFill/>
        </p:spPr>
        <p:txBody>
          <a:bodyPr wrap="none" rtlCol="0">
            <a:spAutoFit/>
          </a:bodyPr>
          <a:lstStyle/>
          <a:p>
            <a:r>
              <a:rPr lang="en-US" dirty="0" smtClean="0"/>
              <a:t>Friend (2008)</a:t>
            </a:r>
            <a:endParaRPr lang="en-US" dirty="0"/>
          </a:p>
        </p:txBody>
      </p:sp>
      <p:sp>
        <p:nvSpPr>
          <p:cNvPr id="9" name="TextBox 8"/>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960192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r>
              <a:rPr lang="en-US" sz="6000" dirty="0" smtClean="0"/>
              <a:t>Benefits</a:t>
            </a:r>
            <a:endParaRPr lang="en-US" sz="6000" dirty="0"/>
          </a:p>
        </p:txBody>
      </p:sp>
      <p:sp>
        <p:nvSpPr>
          <p:cNvPr id="444419" name="Rectangle 3"/>
          <p:cNvSpPr>
            <a:spLocks noGrp="1" noChangeArrowheads="1"/>
          </p:cNvSpPr>
          <p:nvPr>
            <p:ph idx="1"/>
          </p:nvPr>
        </p:nvSpPr>
        <p:spPr>
          <a:xfrm>
            <a:off x="457200" y="1978252"/>
            <a:ext cx="7620000" cy="4422547"/>
          </a:xfrm>
        </p:spPr>
        <p:txBody>
          <a:bodyPr>
            <a:normAutofit/>
          </a:bodyPr>
          <a:lstStyle/>
          <a:p>
            <a:pPr>
              <a:lnSpc>
                <a:spcPct val="90000"/>
              </a:lnSpc>
            </a:pPr>
            <a:r>
              <a:rPr lang="en-US" altLang="en-US" sz="3200" dirty="0" smtClean="0"/>
              <a:t>Allows </a:t>
            </a:r>
            <a:r>
              <a:rPr lang="en-US" altLang="en-US" sz="3200" dirty="0"/>
              <a:t>for data collection </a:t>
            </a:r>
            <a:r>
              <a:rPr lang="en-US" altLang="en-US" sz="3200" dirty="0" smtClean="0"/>
              <a:t>on students</a:t>
            </a:r>
          </a:p>
          <a:p>
            <a:pPr marL="400050" lvl="1" indent="0">
              <a:lnSpc>
                <a:spcPct val="90000"/>
              </a:lnSpc>
              <a:buNone/>
            </a:pPr>
            <a:r>
              <a:rPr lang="en-US" altLang="en-US" sz="3200" dirty="0" smtClean="0"/>
              <a:t>and teachers </a:t>
            </a:r>
          </a:p>
          <a:p>
            <a:pPr marL="114300" indent="0">
              <a:lnSpc>
                <a:spcPct val="90000"/>
              </a:lnSpc>
              <a:buNone/>
            </a:pPr>
            <a:endParaRPr lang="en-US" altLang="en-US" sz="3200" dirty="0" smtClean="0"/>
          </a:p>
          <a:p>
            <a:pPr>
              <a:lnSpc>
                <a:spcPct val="90000"/>
              </a:lnSpc>
            </a:pPr>
            <a:r>
              <a:rPr lang="en-US" altLang="en-US" sz="3200" dirty="0" smtClean="0"/>
              <a:t>Can be used as formative assessment multiple times during any lesson so immediate instructional adjustments can be made </a:t>
            </a:r>
            <a:endParaRPr lang="en-US" altLang="en-US" sz="3200" dirty="0"/>
          </a:p>
        </p:txBody>
      </p:sp>
      <p:sp>
        <p:nvSpPr>
          <p:cNvPr id="6" name="Slide Number Placeholder 5"/>
          <p:cNvSpPr>
            <a:spLocks noGrp="1"/>
          </p:cNvSpPr>
          <p:nvPr>
            <p:ph type="sldNum" sz="quarter" idx="4294967295"/>
          </p:nvPr>
        </p:nvSpPr>
        <p:spPr>
          <a:xfrm>
            <a:off x="8594725" y="5648325"/>
            <a:ext cx="549275" cy="396875"/>
          </a:xfrm>
          <a:prstGeom prst="bracketPair">
            <a:avLst>
              <a:gd name="adj" fmla="val 17949"/>
            </a:avLst>
          </a:prstGeom>
        </p:spPr>
        <p:txBody>
          <a:bodyPr/>
          <a:lstStyle/>
          <a:p>
            <a:fld id="{A3B34FF7-A3CB-4547-A1A8-B2EFEC23532D}" type="slidenum">
              <a:rPr lang="en-US"/>
              <a:pPr/>
              <a:t>32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126444"/>
            <a:ext cx="1325562" cy="1703615"/>
          </a:xfrm>
          <a:prstGeom prst="rect">
            <a:avLst/>
          </a:prstGeom>
        </p:spPr>
      </p:pic>
      <p:sp>
        <p:nvSpPr>
          <p:cNvPr id="2" name="TextBox 1"/>
          <p:cNvSpPr txBox="1"/>
          <p:nvPr/>
        </p:nvSpPr>
        <p:spPr>
          <a:xfrm>
            <a:off x="7058855" y="6241328"/>
            <a:ext cx="1782761" cy="369332"/>
          </a:xfrm>
          <a:prstGeom prst="rect">
            <a:avLst/>
          </a:prstGeom>
          <a:noFill/>
        </p:spPr>
        <p:txBody>
          <a:bodyPr wrap="square" rtlCol="0">
            <a:spAutoFit/>
          </a:bodyPr>
          <a:lstStyle/>
          <a:p>
            <a:r>
              <a:rPr lang="en-US" dirty="0" smtClean="0"/>
              <a:t>Friend (2016)</a:t>
            </a:r>
            <a:endParaRPr lang="en-US" dirty="0"/>
          </a:p>
        </p:txBody>
      </p:sp>
      <p:sp>
        <p:nvSpPr>
          <p:cNvPr id="9" name="TextBox 8"/>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22006473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973196" y="304800"/>
            <a:ext cx="7024744" cy="1329509"/>
          </a:xfrm>
        </p:spPr>
        <p:txBody>
          <a:bodyPr>
            <a:normAutofit/>
          </a:bodyPr>
          <a:lstStyle/>
          <a:p>
            <a:r>
              <a:rPr lang="en-US" sz="6000" dirty="0" smtClean="0"/>
              <a:t>Drawbacks</a:t>
            </a:r>
            <a:endParaRPr lang="en-US" sz="6000" dirty="0"/>
          </a:p>
        </p:txBody>
      </p:sp>
      <p:sp>
        <p:nvSpPr>
          <p:cNvPr id="446467" name="Rectangle 3"/>
          <p:cNvSpPr>
            <a:spLocks noGrp="1" noChangeArrowheads="1"/>
          </p:cNvSpPr>
          <p:nvPr>
            <p:ph idx="1"/>
          </p:nvPr>
        </p:nvSpPr>
        <p:spPr>
          <a:xfrm>
            <a:off x="408868" y="1579880"/>
            <a:ext cx="8153400" cy="4287520"/>
          </a:xfrm>
        </p:spPr>
        <p:txBody>
          <a:bodyPr>
            <a:normAutofit/>
          </a:bodyPr>
          <a:lstStyle/>
          <a:p>
            <a:pPr>
              <a:lnSpc>
                <a:spcPct val="90000"/>
              </a:lnSpc>
            </a:pPr>
            <a:r>
              <a:rPr lang="en-US" altLang="en-US" sz="3200" dirty="0" smtClean="0"/>
              <a:t>Can </a:t>
            </a:r>
            <a:r>
              <a:rPr lang="en-US" altLang="en-US" sz="3200" dirty="0"/>
              <a:t>result in one teacher, most often the general education teacher, taking the </a:t>
            </a:r>
            <a:endParaRPr lang="en-US" altLang="en-US" sz="3200" dirty="0" smtClean="0"/>
          </a:p>
          <a:p>
            <a:pPr marL="400050" lvl="1" indent="0">
              <a:lnSpc>
                <a:spcPct val="90000"/>
              </a:lnSpc>
              <a:buNone/>
            </a:pPr>
            <a:r>
              <a:rPr lang="en-US" altLang="en-US" sz="3200" dirty="0" smtClean="0"/>
              <a:t>lead </a:t>
            </a:r>
            <a:r>
              <a:rPr lang="en-US" altLang="en-US" sz="3200" dirty="0"/>
              <a:t>role the majority of the </a:t>
            </a:r>
            <a:r>
              <a:rPr lang="en-US" altLang="en-US" sz="3200" dirty="0" smtClean="0"/>
              <a:t>time</a:t>
            </a:r>
          </a:p>
          <a:p>
            <a:pPr>
              <a:lnSpc>
                <a:spcPct val="90000"/>
              </a:lnSpc>
            </a:pPr>
            <a:r>
              <a:rPr lang="en-US" altLang="en-US" sz="3200" dirty="0" smtClean="0"/>
              <a:t>Can </a:t>
            </a:r>
            <a:r>
              <a:rPr lang="en-US" altLang="en-US" sz="3200" dirty="0"/>
              <a:t>also be distracting to students if the observer drifts through the room as one </a:t>
            </a:r>
            <a:r>
              <a:rPr lang="en-US" altLang="en-US" sz="3200" dirty="0" smtClean="0"/>
              <a:t>teaches</a:t>
            </a:r>
          </a:p>
          <a:p>
            <a:pPr marL="0" indent="0">
              <a:lnSpc>
                <a:spcPct val="90000"/>
              </a:lnSpc>
              <a:buNone/>
            </a:pPr>
            <a:endParaRPr lang="en-US" altLang="en-US" sz="3200" dirty="0"/>
          </a:p>
          <a:p>
            <a:pPr marL="114300" indent="0">
              <a:lnSpc>
                <a:spcPct val="90000"/>
              </a:lnSpc>
              <a:buNone/>
            </a:pPr>
            <a:r>
              <a:rPr lang="en-US" altLang="en-US" sz="3200" dirty="0" smtClean="0"/>
              <a:t>*</a:t>
            </a:r>
            <a:r>
              <a:rPr lang="en-US" altLang="en-US" sz="3200" i="1" dirty="0" smtClean="0"/>
              <a:t>Caution:  Should be used sparingly!</a:t>
            </a:r>
            <a:endParaRPr lang="en-US" sz="2800" dirty="0"/>
          </a:p>
        </p:txBody>
      </p:sp>
      <p:sp>
        <p:nvSpPr>
          <p:cNvPr id="6" name="Slide Number Placeholder 5"/>
          <p:cNvSpPr>
            <a:spLocks noGrp="1"/>
          </p:cNvSpPr>
          <p:nvPr>
            <p:ph type="sldNum" sz="quarter" idx="4294967295"/>
          </p:nvPr>
        </p:nvSpPr>
        <p:spPr>
          <a:xfrm>
            <a:off x="8594725" y="5648325"/>
            <a:ext cx="549275" cy="396875"/>
          </a:xfrm>
          <a:prstGeom prst="bracketPair">
            <a:avLst>
              <a:gd name="adj" fmla="val 17949"/>
            </a:avLst>
          </a:prstGeom>
        </p:spPr>
        <p:txBody>
          <a:bodyPr/>
          <a:lstStyle/>
          <a:p>
            <a:fld id="{D3211578-AA49-4BE0-9488-58FA8D77E4C1}" type="slidenum">
              <a:rPr lang="en-US"/>
              <a:pPr/>
              <a:t>33</a:t>
            </a:fld>
            <a:endParaRPr lang="en-US" dirty="0"/>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3212" y="687240"/>
            <a:ext cx="1605432" cy="1371600"/>
          </a:xfrm>
          <a:prstGeom prst="rect">
            <a:avLst/>
          </a:prstGeom>
        </p:spPr>
      </p:pic>
      <p:sp>
        <p:nvSpPr>
          <p:cNvPr id="7" name="TextBox 6"/>
          <p:cNvSpPr txBox="1"/>
          <p:nvPr/>
        </p:nvSpPr>
        <p:spPr>
          <a:xfrm>
            <a:off x="7070726" y="6216133"/>
            <a:ext cx="1773706" cy="369332"/>
          </a:xfrm>
          <a:prstGeom prst="rect">
            <a:avLst/>
          </a:prstGeom>
          <a:noFill/>
        </p:spPr>
        <p:txBody>
          <a:bodyPr wrap="square" rtlCol="0">
            <a:spAutoFit/>
          </a:bodyPr>
          <a:lstStyle/>
          <a:p>
            <a:r>
              <a:rPr lang="en-US" dirty="0" smtClean="0"/>
              <a:t>Friend (2016)</a:t>
            </a:r>
            <a:endParaRPr lang="en-US" dirty="0"/>
          </a:p>
        </p:txBody>
      </p:sp>
      <p:sp>
        <p:nvSpPr>
          <p:cNvPr id="9" name="TextBox 8"/>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721299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55404" y="5648325"/>
            <a:ext cx="549275" cy="396875"/>
          </a:xfrm>
          <a:prstGeom prst="bracketPair">
            <a:avLst>
              <a:gd name="adj" fmla="val 17949"/>
            </a:avLst>
          </a:prstGeom>
        </p:spPr>
        <p:txBody>
          <a:bodyPr/>
          <a:lstStyle/>
          <a:p>
            <a:fld id="{3A4DD926-8E31-48FE-B98A-B800E97D073C}" type="slidenum">
              <a:rPr lang="en-US" smtClean="0"/>
              <a:t>34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830535792"/>
              </p:ext>
            </p:extLst>
          </p:nvPr>
        </p:nvGraphicFramePr>
        <p:xfrm>
          <a:off x="762000" y="782592"/>
          <a:ext cx="7629160" cy="5034862"/>
        </p:xfrm>
        <a:graphic>
          <a:graphicData uri="http://schemas.openxmlformats.org/drawingml/2006/table">
            <a:tbl>
              <a:tblPr firstRow="1" bandRow="1">
                <a:tableStyleId>{5C22544A-7EE6-4342-B048-85BDC9FD1C3A}</a:tableStyleId>
              </a:tblPr>
              <a:tblGrid>
                <a:gridCol w="3476923">
                  <a:extLst>
                    <a:ext uri="{9D8B030D-6E8A-4147-A177-3AD203B41FA5}">
                      <a16:colId xmlns:a16="http://schemas.microsoft.com/office/drawing/2014/main" val="4244739946"/>
                    </a:ext>
                  </a:extLst>
                </a:gridCol>
                <a:gridCol w="1842534">
                  <a:extLst>
                    <a:ext uri="{9D8B030D-6E8A-4147-A177-3AD203B41FA5}">
                      <a16:colId xmlns:a16="http://schemas.microsoft.com/office/drawing/2014/main" val="3885702387"/>
                    </a:ext>
                  </a:extLst>
                </a:gridCol>
                <a:gridCol w="2309703">
                  <a:extLst>
                    <a:ext uri="{9D8B030D-6E8A-4147-A177-3AD203B41FA5}">
                      <a16:colId xmlns:a16="http://schemas.microsoft.com/office/drawing/2014/main" val="1664719283"/>
                    </a:ext>
                  </a:extLst>
                </a:gridCol>
              </a:tblGrid>
              <a:tr h="575955">
                <a:tc>
                  <a:txBody>
                    <a:bodyPr/>
                    <a:lstStyle/>
                    <a:p>
                      <a:r>
                        <a:rPr lang="en-US" sz="3200" dirty="0" smtClean="0"/>
                        <a:t>Strategy</a:t>
                      </a:r>
                      <a:endParaRPr lang="en-US" sz="3200" dirty="0"/>
                    </a:p>
                  </a:txBody>
                  <a:tcPr/>
                </a:tc>
                <a:tc>
                  <a:txBody>
                    <a:bodyPr/>
                    <a:lstStyle/>
                    <a:p>
                      <a:r>
                        <a:rPr lang="en-US" sz="3200" dirty="0" smtClean="0"/>
                        <a:t>Actual</a:t>
                      </a:r>
                      <a:endParaRPr lang="en-US" sz="3200" dirty="0"/>
                    </a:p>
                  </a:txBody>
                  <a:tcPr/>
                </a:tc>
                <a:tc>
                  <a:txBody>
                    <a:bodyPr/>
                    <a:lstStyle/>
                    <a:p>
                      <a:r>
                        <a:rPr lang="en-US" sz="3200" dirty="0" smtClean="0"/>
                        <a:t>Ideal</a:t>
                      </a:r>
                      <a:endParaRPr lang="en-US" sz="3200" dirty="0"/>
                    </a:p>
                  </a:txBody>
                  <a:tcPr/>
                </a:tc>
                <a:extLst>
                  <a:ext uri="{0D108BD9-81ED-4DB2-BD59-A6C34878D82A}">
                    <a16:rowId xmlns:a16="http://schemas.microsoft.com/office/drawing/2014/main" val="2644308278"/>
                  </a:ext>
                </a:extLst>
              </a:tr>
              <a:tr h="1069631">
                <a:tc>
                  <a:txBody>
                    <a:bodyPr/>
                    <a:lstStyle/>
                    <a:p>
                      <a:r>
                        <a:rPr lang="en-US" sz="3200" dirty="0" smtClean="0"/>
                        <a:t>One Teach</a:t>
                      </a:r>
                    </a:p>
                    <a:p>
                      <a:r>
                        <a:rPr lang="en-US" sz="3200" dirty="0" smtClean="0"/>
                        <a:t>One Observe</a:t>
                      </a:r>
                      <a:endParaRPr lang="en-US" sz="3200" dirty="0"/>
                    </a:p>
                  </a:txBody>
                  <a:tcPr/>
                </a:tc>
                <a:tc>
                  <a:txBody>
                    <a:bodyPr/>
                    <a:lstStyle/>
                    <a:p>
                      <a:r>
                        <a:rPr lang="en-US" sz="3200" dirty="0" smtClean="0"/>
                        <a:t>10-25%</a:t>
                      </a:r>
                      <a:endParaRPr lang="en-US" sz="3200" dirty="0"/>
                    </a:p>
                  </a:txBody>
                  <a:tcPr/>
                </a:tc>
                <a:tc>
                  <a:txBody>
                    <a:bodyPr/>
                    <a:lstStyle/>
                    <a:p>
                      <a:r>
                        <a:rPr lang="en-US" sz="3200" dirty="0" smtClean="0"/>
                        <a:t>5-10%</a:t>
                      </a:r>
                      <a:endParaRPr lang="en-US" sz="3200" dirty="0"/>
                    </a:p>
                  </a:txBody>
                  <a:tcPr/>
                </a:tc>
                <a:extLst>
                  <a:ext uri="{0D108BD9-81ED-4DB2-BD59-A6C34878D82A}">
                    <a16:rowId xmlns:a16="http://schemas.microsoft.com/office/drawing/2014/main" val="1097970421"/>
                  </a:ext>
                </a:extLst>
              </a:tr>
              <a:tr h="575955">
                <a:tc>
                  <a:txBody>
                    <a:bodyPr/>
                    <a:lstStyle/>
                    <a:p>
                      <a:r>
                        <a:rPr lang="en-US" sz="3200" dirty="0" smtClean="0"/>
                        <a:t>Station</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717050360"/>
                  </a:ext>
                </a:extLst>
              </a:tr>
              <a:tr h="575955">
                <a:tc>
                  <a:txBody>
                    <a:bodyPr/>
                    <a:lstStyle/>
                    <a:p>
                      <a:r>
                        <a:rPr lang="en-US" sz="3200" dirty="0" smtClean="0"/>
                        <a:t>Parallel</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590991355"/>
                  </a:ext>
                </a:extLst>
              </a:tr>
              <a:tr h="575955">
                <a:tc>
                  <a:txBody>
                    <a:bodyPr/>
                    <a:lstStyle/>
                    <a:p>
                      <a:r>
                        <a:rPr lang="en-US" sz="3200" dirty="0" smtClean="0"/>
                        <a:t>Alternative</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2410160303"/>
                  </a:ext>
                </a:extLst>
              </a:tr>
              <a:tr h="575955">
                <a:tc>
                  <a:txBody>
                    <a:bodyPr/>
                    <a:lstStyle/>
                    <a:p>
                      <a:r>
                        <a:rPr lang="en-US" sz="3200" dirty="0" smtClean="0"/>
                        <a:t>Teaming</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2359287588"/>
                  </a:ext>
                </a:extLst>
              </a:tr>
              <a:tr h="1069631">
                <a:tc>
                  <a:txBody>
                    <a:bodyPr/>
                    <a:lstStyle/>
                    <a:p>
                      <a:r>
                        <a:rPr lang="en-US" sz="3200" dirty="0" smtClean="0"/>
                        <a:t>One Teach</a:t>
                      </a:r>
                    </a:p>
                    <a:p>
                      <a:r>
                        <a:rPr lang="en-US" sz="3200" dirty="0" smtClean="0"/>
                        <a:t>One Assist</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300114759"/>
                  </a:ext>
                </a:extLst>
              </a:tr>
            </a:tbl>
          </a:graphicData>
        </a:graphic>
      </p:graphicFrame>
      <p:sp>
        <p:nvSpPr>
          <p:cNvPr id="5" name="TextBox 4"/>
          <p:cNvSpPr txBox="1"/>
          <p:nvPr/>
        </p:nvSpPr>
        <p:spPr>
          <a:xfrm>
            <a:off x="7070726" y="6216133"/>
            <a:ext cx="1692274" cy="369332"/>
          </a:xfrm>
          <a:prstGeom prst="rect">
            <a:avLst/>
          </a:prstGeom>
          <a:noFill/>
        </p:spPr>
        <p:txBody>
          <a:bodyPr wrap="square" rtlCol="0">
            <a:spAutoFit/>
          </a:bodyPr>
          <a:lstStyle/>
          <a:p>
            <a:r>
              <a:rPr lang="en-US" dirty="0" smtClean="0"/>
              <a:t>Friend (2016)</a:t>
            </a:r>
            <a:endParaRPr lang="en-US" dirty="0"/>
          </a:p>
        </p:txBody>
      </p:sp>
      <p:sp>
        <p:nvSpPr>
          <p:cNvPr id="9" name="TextBox 8"/>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1777702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to Practice</a:t>
            </a:r>
            <a:endParaRPr lang="en-US" dirty="0"/>
          </a:p>
        </p:txBody>
      </p:sp>
      <p:sp>
        <p:nvSpPr>
          <p:cNvPr id="2" name="Slide Number Placeholder 1"/>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35</a:t>
            </a:fld>
            <a:endParaRPr lang="en-US" dirty="0"/>
          </a:p>
        </p:txBody>
      </p:sp>
      <p:pic>
        <p:nvPicPr>
          <p:cNvPr id="8" name="Content Placeholder 7" descr="Pensamiento Imaginactivo - 2 new articl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2000" y="1905000"/>
            <a:ext cx="5080000" cy="3810000"/>
          </a:xfrm>
        </p:spPr>
      </p:pic>
      <p:sp>
        <p:nvSpPr>
          <p:cNvPr id="6" name="TextBox 5"/>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751690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655638"/>
            <a:ext cx="8229600" cy="1096962"/>
          </a:xfrm>
        </p:spPr>
        <p:txBody>
          <a:bodyPr/>
          <a:lstStyle/>
          <a:p>
            <a:pPr>
              <a:defRPr/>
            </a:pPr>
            <a:r>
              <a:rPr lang="en-US" sz="6000" dirty="0"/>
              <a:t>Station Teaching</a:t>
            </a:r>
            <a:r>
              <a:rPr lang="en-US" dirty="0">
                <a:solidFill>
                  <a:schemeClr val="tx2">
                    <a:satMod val="130000"/>
                  </a:schemeClr>
                </a:solidFill>
              </a:rPr>
              <a:t/>
            </a:r>
            <a:br>
              <a:rPr lang="en-US" dirty="0">
                <a:solidFill>
                  <a:schemeClr val="tx2">
                    <a:satMod val="130000"/>
                  </a:schemeClr>
                </a:solidFill>
              </a:rPr>
            </a:br>
            <a:endParaRPr lang="en-US" dirty="0">
              <a:solidFill>
                <a:schemeClr val="tx2">
                  <a:satMod val="130000"/>
                </a:schemeClr>
              </a:solidFill>
            </a:endParaRPr>
          </a:p>
        </p:txBody>
      </p:sp>
      <p:sp>
        <p:nvSpPr>
          <p:cNvPr id="113667" name="Rectangle 3"/>
          <p:cNvSpPr>
            <a:spLocks noGrp="1" noChangeArrowheads="1"/>
          </p:cNvSpPr>
          <p:nvPr>
            <p:ph sz="half" idx="1"/>
          </p:nvPr>
        </p:nvSpPr>
        <p:spPr>
          <a:xfrm>
            <a:off x="457200" y="1514475"/>
            <a:ext cx="5384800" cy="4581525"/>
          </a:xfrm>
        </p:spPr>
        <p:txBody>
          <a:bodyPr>
            <a:noAutofit/>
          </a:bodyPr>
          <a:lstStyle/>
          <a:p>
            <a:pPr eaLnBrk="1" hangingPunct="1">
              <a:lnSpc>
                <a:spcPct val="90000"/>
              </a:lnSpc>
            </a:pPr>
            <a:r>
              <a:rPr lang="en-US" altLang="en-US" sz="3000" dirty="0"/>
              <a:t>Teachers divide the responsibility of planning and instruction.</a:t>
            </a:r>
          </a:p>
          <a:p>
            <a:pPr eaLnBrk="1" hangingPunct="1">
              <a:lnSpc>
                <a:spcPct val="90000"/>
              </a:lnSpc>
            </a:pPr>
            <a:r>
              <a:rPr lang="en-US" altLang="en-US" sz="3000" dirty="0" smtClean="0"/>
              <a:t>Students/teachers </a:t>
            </a:r>
            <a:r>
              <a:rPr lang="en-US" altLang="en-US" sz="3000" dirty="0"/>
              <a:t>rotate on a predetermined schedule through </a:t>
            </a:r>
            <a:r>
              <a:rPr lang="en-US" altLang="en-US" sz="3000" dirty="0" smtClean="0"/>
              <a:t>three or more stations</a:t>
            </a:r>
            <a:r>
              <a:rPr lang="en-US" altLang="en-US" sz="3000" dirty="0"/>
              <a:t>.</a:t>
            </a:r>
          </a:p>
          <a:p>
            <a:pPr eaLnBrk="1" hangingPunct="1">
              <a:lnSpc>
                <a:spcPct val="90000"/>
              </a:lnSpc>
            </a:pPr>
            <a:r>
              <a:rPr lang="en-US" altLang="en-US" sz="3000" dirty="0"/>
              <a:t>Teachers repeat instruction to each group that comes </a:t>
            </a:r>
            <a:r>
              <a:rPr lang="en-US" altLang="en-US" sz="3000" dirty="0" smtClean="0"/>
              <a:t>through</a:t>
            </a:r>
          </a:p>
          <a:p>
            <a:pPr eaLnBrk="1" hangingPunct="1">
              <a:lnSpc>
                <a:spcPct val="90000"/>
              </a:lnSpc>
            </a:pPr>
            <a:r>
              <a:rPr lang="en-US" altLang="en-US" sz="3000" dirty="0" smtClean="0"/>
              <a:t>Delivery </a:t>
            </a:r>
            <a:r>
              <a:rPr lang="en-US" altLang="en-US" sz="3000" dirty="0"/>
              <a:t>may vary according to student needs</a:t>
            </a:r>
            <a:r>
              <a:rPr lang="en-US" altLang="en-US" sz="3000" dirty="0" smtClean="0"/>
              <a:t>.</a:t>
            </a:r>
            <a:endParaRPr lang="en-US" altLang="en-US" sz="3000" dirty="0"/>
          </a:p>
        </p:txBody>
      </p:sp>
      <p:graphicFrame>
        <p:nvGraphicFramePr>
          <p:cNvPr id="5" name="Object 2"/>
          <p:cNvGraphicFramePr>
            <a:graphicFrameLocks noGrp="1" noChangeAspect="1"/>
          </p:cNvGraphicFramePr>
          <p:nvPr>
            <p:ph sz="half" idx="2"/>
            <p:extLst>
              <p:ext uri="{D42A27DB-BD31-4B8C-83A1-F6EECF244321}">
                <p14:modId xmlns:p14="http://schemas.microsoft.com/office/powerpoint/2010/main" val="29265057"/>
              </p:ext>
            </p:extLst>
          </p:nvPr>
        </p:nvGraphicFramePr>
        <p:xfrm>
          <a:off x="6205537" y="1883821"/>
          <a:ext cx="2574925" cy="3127049"/>
        </p:xfrm>
        <a:graphic>
          <a:graphicData uri="http://schemas.openxmlformats.org/presentationml/2006/ole">
            <mc:AlternateContent xmlns:mc="http://schemas.openxmlformats.org/markup-compatibility/2006">
              <mc:Choice xmlns:v="urn:schemas-microsoft-com:vml" Requires="v">
                <p:oleObj spid="_x0000_s2345" name="Image" r:id="rId4" imgW="1651600" imgH="2005079" progId="">
                  <p:embed/>
                </p:oleObj>
              </mc:Choice>
              <mc:Fallback>
                <p:oleObj name="Image" r:id="rId4" imgW="1651600" imgH="200507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537" y="1883821"/>
                        <a:ext cx="2574925" cy="3127049"/>
                      </a:xfrm>
                      <a:prstGeom prst="rect">
                        <a:avLst/>
                      </a:prstGeom>
                      <a:noFill/>
                      <a:extLst/>
                    </p:spPr>
                  </p:pic>
                </p:oleObj>
              </mc:Fallback>
            </mc:AlternateContent>
          </a:graphicData>
        </a:graphic>
      </p:graphicFrame>
      <p:sp>
        <p:nvSpPr>
          <p:cNvPr id="2" name="Slide Number Placeholder 1"/>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36</a:t>
            </a:fld>
            <a:endParaRPr lang="en-US" dirty="0"/>
          </a:p>
        </p:txBody>
      </p:sp>
      <p:sp>
        <p:nvSpPr>
          <p:cNvPr id="6" name="TextBox 5"/>
          <p:cNvSpPr txBox="1"/>
          <p:nvPr/>
        </p:nvSpPr>
        <p:spPr>
          <a:xfrm>
            <a:off x="7233430" y="6246133"/>
            <a:ext cx="1444626" cy="369332"/>
          </a:xfrm>
          <a:prstGeom prst="rect">
            <a:avLst/>
          </a:prstGeom>
          <a:noFill/>
        </p:spPr>
        <p:txBody>
          <a:bodyPr wrap="none" rtlCol="0">
            <a:spAutoFit/>
          </a:bodyPr>
          <a:lstStyle/>
          <a:p>
            <a:r>
              <a:rPr lang="en-US" dirty="0" smtClean="0"/>
              <a:t>Friend (2008)</a:t>
            </a:r>
            <a:endParaRPr lang="en-US" dirty="0"/>
          </a:p>
        </p:txBody>
      </p:sp>
      <p:sp>
        <p:nvSpPr>
          <p:cNvPr id="8" name="TextBox 7"/>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4145223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685800" y="381000"/>
            <a:ext cx="7382434" cy="1447800"/>
          </a:xfrm>
        </p:spPr>
        <p:txBody>
          <a:bodyPr>
            <a:normAutofit/>
          </a:bodyPr>
          <a:lstStyle/>
          <a:p>
            <a:r>
              <a:rPr lang="en-US" sz="6000" dirty="0" smtClean="0"/>
              <a:t>Benefits</a:t>
            </a:r>
            <a:endParaRPr lang="en-US" sz="6000" dirty="0"/>
          </a:p>
        </p:txBody>
      </p:sp>
      <p:sp>
        <p:nvSpPr>
          <p:cNvPr id="444419" name="Rectangle 3"/>
          <p:cNvSpPr>
            <a:spLocks noGrp="1" noChangeArrowheads="1"/>
          </p:cNvSpPr>
          <p:nvPr>
            <p:ph idx="1"/>
          </p:nvPr>
        </p:nvSpPr>
        <p:spPr>
          <a:xfrm>
            <a:off x="332668" y="1524000"/>
            <a:ext cx="8229600" cy="4724400"/>
          </a:xfrm>
        </p:spPr>
        <p:txBody>
          <a:bodyPr>
            <a:normAutofit lnSpcReduction="10000"/>
          </a:bodyPr>
          <a:lstStyle/>
          <a:p>
            <a:pPr>
              <a:buFont typeface="Wingdings" pitchFamily="2" charset="2"/>
              <a:buNone/>
            </a:pPr>
            <a:endParaRPr lang="en-US" dirty="0"/>
          </a:p>
          <a:p>
            <a:r>
              <a:rPr lang="en-US" sz="3200" dirty="0"/>
              <a:t>Involves both educators in instruction</a:t>
            </a:r>
          </a:p>
          <a:p>
            <a:r>
              <a:rPr lang="en-US" sz="3200" dirty="0"/>
              <a:t>Enables a clear division of labor for planning and teaching</a:t>
            </a:r>
          </a:p>
          <a:p>
            <a:r>
              <a:rPr lang="en-US" sz="3200" dirty="0"/>
              <a:t>Allows for different teaching styles</a:t>
            </a:r>
          </a:p>
          <a:p>
            <a:r>
              <a:rPr lang="en-US" sz="3200" dirty="0"/>
              <a:t>Students benefit from a lower teacher-pupil ratio</a:t>
            </a:r>
          </a:p>
          <a:p>
            <a:r>
              <a:rPr lang="en-US" sz="3200" dirty="0"/>
              <a:t>Students with disabilities are integrated into groups, rather than singled out   </a:t>
            </a:r>
          </a:p>
          <a:p>
            <a:pPr>
              <a:buFont typeface="Wingdings" pitchFamily="2" charset="2"/>
              <a:buNone/>
            </a:pPr>
            <a:endParaRPr lang="en-US" dirty="0"/>
          </a:p>
        </p:txBody>
      </p:sp>
      <p:sp>
        <p:nvSpPr>
          <p:cNvPr id="6" name="Slide Number Placeholder 5"/>
          <p:cNvSpPr>
            <a:spLocks noGrp="1"/>
          </p:cNvSpPr>
          <p:nvPr>
            <p:ph type="sldNum" sz="quarter" idx="4294967295"/>
          </p:nvPr>
        </p:nvSpPr>
        <p:spPr>
          <a:xfrm>
            <a:off x="8594725" y="5648325"/>
            <a:ext cx="549275" cy="396875"/>
          </a:xfrm>
          <a:prstGeom prst="bracketPair">
            <a:avLst>
              <a:gd name="adj" fmla="val 17949"/>
            </a:avLst>
          </a:prstGeom>
        </p:spPr>
        <p:txBody>
          <a:bodyPr/>
          <a:lstStyle/>
          <a:p>
            <a:fld id="{A3B34FF7-A3CB-4547-A1A8-B2EFEC23532D}" type="slidenum">
              <a:rPr lang="en-US"/>
              <a:pPr/>
              <a:t>37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672192"/>
            <a:ext cx="1236785" cy="1703615"/>
          </a:xfrm>
          <a:prstGeom prst="rect">
            <a:avLst/>
          </a:prstGeom>
        </p:spPr>
      </p:pic>
      <p:sp>
        <p:nvSpPr>
          <p:cNvPr id="8" name="TextBox 7"/>
          <p:cNvSpPr txBox="1"/>
          <p:nvPr/>
        </p:nvSpPr>
        <p:spPr>
          <a:xfrm>
            <a:off x="7070726" y="6216133"/>
            <a:ext cx="1862259" cy="369332"/>
          </a:xfrm>
          <a:prstGeom prst="rect">
            <a:avLst/>
          </a:prstGeom>
          <a:noFill/>
        </p:spPr>
        <p:txBody>
          <a:bodyPr wrap="square" rtlCol="0">
            <a:spAutoFit/>
          </a:bodyPr>
          <a:lstStyle/>
          <a:p>
            <a:r>
              <a:rPr lang="en-US" dirty="0" smtClean="0"/>
              <a:t>Friend  (2016)</a:t>
            </a:r>
            <a:endParaRPr lang="en-US" dirty="0"/>
          </a:p>
        </p:txBody>
      </p:sp>
      <p:sp>
        <p:nvSpPr>
          <p:cNvPr id="10" name="TextBox 9"/>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2832925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819704" y="304800"/>
            <a:ext cx="7024744" cy="1329509"/>
          </a:xfrm>
        </p:spPr>
        <p:txBody>
          <a:bodyPr>
            <a:normAutofit/>
          </a:bodyPr>
          <a:lstStyle/>
          <a:p>
            <a:r>
              <a:rPr lang="en-US" sz="6000" dirty="0" smtClean="0"/>
              <a:t>Drawbacks</a:t>
            </a:r>
            <a:endParaRPr lang="en-US" sz="6000" dirty="0"/>
          </a:p>
        </p:txBody>
      </p:sp>
      <p:sp>
        <p:nvSpPr>
          <p:cNvPr id="446467" name="Rectangle 3"/>
          <p:cNvSpPr>
            <a:spLocks noGrp="1" noChangeArrowheads="1"/>
          </p:cNvSpPr>
          <p:nvPr>
            <p:ph idx="1"/>
          </p:nvPr>
        </p:nvSpPr>
        <p:spPr>
          <a:xfrm>
            <a:off x="715962" y="1359877"/>
            <a:ext cx="8153400" cy="5201920"/>
          </a:xfrm>
        </p:spPr>
        <p:txBody>
          <a:bodyPr>
            <a:normAutofit/>
          </a:bodyPr>
          <a:lstStyle/>
          <a:p>
            <a:pPr>
              <a:lnSpc>
                <a:spcPct val="90000"/>
              </a:lnSpc>
            </a:pPr>
            <a:r>
              <a:rPr lang="en-US" dirty="0" smtClean="0"/>
              <a:t>Noise </a:t>
            </a:r>
            <a:r>
              <a:rPr lang="en-US" dirty="0"/>
              <a:t>and movement within the </a:t>
            </a:r>
            <a:endParaRPr lang="en-US" dirty="0" smtClean="0"/>
          </a:p>
          <a:p>
            <a:pPr marL="400050" lvl="1" indent="0">
              <a:lnSpc>
                <a:spcPct val="90000"/>
              </a:lnSpc>
              <a:buNone/>
            </a:pPr>
            <a:r>
              <a:rPr lang="en-US" sz="3200" dirty="0" smtClean="0"/>
              <a:t>classroom</a:t>
            </a:r>
            <a:endParaRPr lang="en-US" sz="3200" dirty="0"/>
          </a:p>
          <a:p>
            <a:pPr>
              <a:lnSpc>
                <a:spcPct val="90000"/>
              </a:lnSpc>
            </a:pPr>
            <a:r>
              <a:rPr lang="en-US" dirty="0"/>
              <a:t>Teachers or students may be distracted by two teachers talking in the classroom at the same time.</a:t>
            </a:r>
          </a:p>
          <a:p>
            <a:pPr>
              <a:lnSpc>
                <a:spcPct val="90000"/>
              </a:lnSpc>
            </a:pPr>
            <a:r>
              <a:rPr lang="en-US" dirty="0"/>
              <a:t>Teachers need to think about how to divide instruction.  Hierarchical material cannot be presented using this approach.  </a:t>
            </a:r>
          </a:p>
          <a:p>
            <a:pPr>
              <a:lnSpc>
                <a:spcPct val="90000"/>
              </a:lnSpc>
            </a:pPr>
            <a:r>
              <a:rPr lang="en-US" dirty="0"/>
              <a:t>Lessons must be </a:t>
            </a:r>
            <a:r>
              <a:rPr lang="en-US" sz="3200" dirty="0"/>
              <a:t>timed so groups can move as scheduled. </a:t>
            </a:r>
          </a:p>
        </p:txBody>
      </p:sp>
      <p:sp>
        <p:nvSpPr>
          <p:cNvPr id="6" name="Slide Number Placeholder 5"/>
          <p:cNvSpPr>
            <a:spLocks noGrp="1"/>
          </p:cNvSpPr>
          <p:nvPr>
            <p:ph type="sldNum" sz="quarter" idx="4294967295"/>
          </p:nvPr>
        </p:nvSpPr>
        <p:spPr>
          <a:xfrm>
            <a:off x="8594725" y="5648325"/>
            <a:ext cx="549275" cy="396875"/>
          </a:xfrm>
          <a:prstGeom prst="bracketPair">
            <a:avLst>
              <a:gd name="adj" fmla="val 17949"/>
            </a:avLst>
          </a:prstGeom>
        </p:spPr>
        <p:txBody>
          <a:bodyPr/>
          <a:lstStyle/>
          <a:p>
            <a:fld id="{D3211578-AA49-4BE0-9488-58FA8D77E4C1}" type="slidenum">
              <a:rPr lang="en-US"/>
              <a:pPr/>
              <a:t>38</a:t>
            </a:fld>
            <a:endParaRPr lang="en-US" dirty="0"/>
          </a:p>
        </p:txBody>
      </p:sp>
      <p:sp>
        <p:nvSpPr>
          <p:cNvPr id="7" name="TextBox 6"/>
          <p:cNvSpPr txBox="1"/>
          <p:nvPr/>
        </p:nvSpPr>
        <p:spPr>
          <a:xfrm>
            <a:off x="7070726" y="6216133"/>
            <a:ext cx="1798636" cy="369332"/>
          </a:xfrm>
          <a:prstGeom prst="rect">
            <a:avLst/>
          </a:prstGeom>
          <a:noFill/>
        </p:spPr>
        <p:txBody>
          <a:bodyPr wrap="square" rtlCol="0">
            <a:spAutoFit/>
          </a:bodyPr>
          <a:lstStyle/>
          <a:p>
            <a:r>
              <a:rPr lang="en-US" dirty="0" smtClean="0"/>
              <a:t>Friend (2016)</a:t>
            </a:r>
            <a:endParaRPr lang="en-US" dirty="0"/>
          </a:p>
        </p:txBody>
      </p:sp>
      <p:sp>
        <p:nvSpPr>
          <p:cNvPr id="10" name="TextBox 9"/>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3212" y="687240"/>
            <a:ext cx="1605432" cy="1371600"/>
          </a:xfrm>
          <a:prstGeom prst="rect">
            <a:avLst/>
          </a:prstGeom>
        </p:spPr>
      </p:pic>
    </p:spTree>
    <p:extLst>
      <p:ext uri="{BB962C8B-B14F-4D97-AF65-F5344CB8AC3E}">
        <p14:creationId xmlns:p14="http://schemas.microsoft.com/office/powerpoint/2010/main" val="2086146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39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93752835"/>
              </p:ext>
            </p:extLst>
          </p:nvPr>
        </p:nvGraphicFramePr>
        <p:xfrm>
          <a:off x="762000" y="782592"/>
          <a:ext cx="7629160" cy="5400622"/>
        </p:xfrm>
        <a:graphic>
          <a:graphicData uri="http://schemas.openxmlformats.org/drawingml/2006/table">
            <a:tbl>
              <a:tblPr firstRow="1" bandRow="1">
                <a:tableStyleId>{5C22544A-7EE6-4342-B048-85BDC9FD1C3A}</a:tableStyleId>
              </a:tblPr>
              <a:tblGrid>
                <a:gridCol w="3476923">
                  <a:extLst>
                    <a:ext uri="{9D8B030D-6E8A-4147-A177-3AD203B41FA5}">
                      <a16:colId xmlns:a16="http://schemas.microsoft.com/office/drawing/2014/main" val="4244739946"/>
                    </a:ext>
                  </a:extLst>
                </a:gridCol>
                <a:gridCol w="1842534">
                  <a:extLst>
                    <a:ext uri="{9D8B030D-6E8A-4147-A177-3AD203B41FA5}">
                      <a16:colId xmlns:a16="http://schemas.microsoft.com/office/drawing/2014/main" val="3885702387"/>
                    </a:ext>
                  </a:extLst>
                </a:gridCol>
                <a:gridCol w="2309703">
                  <a:extLst>
                    <a:ext uri="{9D8B030D-6E8A-4147-A177-3AD203B41FA5}">
                      <a16:colId xmlns:a16="http://schemas.microsoft.com/office/drawing/2014/main" val="1664719283"/>
                    </a:ext>
                  </a:extLst>
                </a:gridCol>
              </a:tblGrid>
              <a:tr h="575955">
                <a:tc>
                  <a:txBody>
                    <a:bodyPr/>
                    <a:lstStyle/>
                    <a:p>
                      <a:r>
                        <a:rPr lang="en-US" sz="3200" dirty="0" smtClean="0"/>
                        <a:t>Strategy</a:t>
                      </a:r>
                      <a:endParaRPr lang="en-US" sz="3200" dirty="0"/>
                    </a:p>
                  </a:txBody>
                  <a:tcPr/>
                </a:tc>
                <a:tc>
                  <a:txBody>
                    <a:bodyPr/>
                    <a:lstStyle/>
                    <a:p>
                      <a:r>
                        <a:rPr lang="en-US" sz="3200" dirty="0" smtClean="0"/>
                        <a:t>Actual</a:t>
                      </a:r>
                      <a:endParaRPr lang="en-US" sz="3200" dirty="0"/>
                    </a:p>
                  </a:txBody>
                  <a:tcPr/>
                </a:tc>
                <a:tc>
                  <a:txBody>
                    <a:bodyPr/>
                    <a:lstStyle/>
                    <a:p>
                      <a:r>
                        <a:rPr lang="en-US" sz="3200" dirty="0" smtClean="0"/>
                        <a:t>Ideal</a:t>
                      </a:r>
                      <a:endParaRPr lang="en-US" sz="3200" dirty="0"/>
                    </a:p>
                  </a:txBody>
                  <a:tcPr/>
                </a:tc>
                <a:extLst>
                  <a:ext uri="{0D108BD9-81ED-4DB2-BD59-A6C34878D82A}">
                    <a16:rowId xmlns:a16="http://schemas.microsoft.com/office/drawing/2014/main" val="2644308278"/>
                  </a:ext>
                </a:extLst>
              </a:tr>
              <a:tr h="1069631">
                <a:tc>
                  <a:txBody>
                    <a:bodyPr/>
                    <a:lstStyle/>
                    <a:p>
                      <a:r>
                        <a:rPr lang="en-US" sz="3200" dirty="0" smtClean="0"/>
                        <a:t>One Teach</a:t>
                      </a:r>
                    </a:p>
                    <a:p>
                      <a:r>
                        <a:rPr lang="en-US" sz="3200" dirty="0" smtClean="0"/>
                        <a:t>One Observe</a:t>
                      </a:r>
                      <a:endParaRPr lang="en-US" sz="3200" dirty="0"/>
                    </a:p>
                  </a:txBody>
                  <a:tcPr/>
                </a:tc>
                <a:tc>
                  <a:txBody>
                    <a:bodyPr/>
                    <a:lstStyle/>
                    <a:p>
                      <a:r>
                        <a:rPr lang="en-US" sz="2800" dirty="0" smtClean="0"/>
                        <a:t>10-25%</a:t>
                      </a:r>
                      <a:endParaRPr lang="en-US" sz="2800" dirty="0"/>
                    </a:p>
                  </a:txBody>
                  <a:tcPr/>
                </a:tc>
                <a:tc>
                  <a:txBody>
                    <a:bodyPr/>
                    <a:lstStyle/>
                    <a:p>
                      <a:r>
                        <a:rPr lang="en-US" sz="2800" dirty="0" smtClean="0"/>
                        <a:t>5-10%</a:t>
                      </a:r>
                      <a:endParaRPr lang="en-US" sz="2800" dirty="0"/>
                    </a:p>
                  </a:txBody>
                  <a:tcPr/>
                </a:tc>
                <a:extLst>
                  <a:ext uri="{0D108BD9-81ED-4DB2-BD59-A6C34878D82A}">
                    <a16:rowId xmlns:a16="http://schemas.microsoft.com/office/drawing/2014/main" val="1097970421"/>
                  </a:ext>
                </a:extLst>
              </a:tr>
              <a:tr h="575955">
                <a:tc>
                  <a:txBody>
                    <a:bodyPr/>
                    <a:lstStyle/>
                    <a:p>
                      <a:r>
                        <a:rPr lang="en-US" sz="3200" dirty="0" smtClean="0"/>
                        <a:t>Station</a:t>
                      </a:r>
                      <a:endParaRPr lang="en-US" sz="3200" dirty="0"/>
                    </a:p>
                  </a:txBody>
                  <a:tcPr/>
                </a:tc>
                <a:tc>
                  <a:txBody>
                    <a:bodyPr/>
                    <a:lstStyle/>
                    <a:p>
                      <a:r>
                        <a:rPr lang="en-US" sz="2800" dirty="0" smtClean="0"/>
                        <a:t>0-10%</a:t>
                      </a:r>
                      <a:endParaRPr lang="en-US" sz="2800" dirty="0"/>
                    </a:p>
                  </a:txBody>
                  <a:tcPr/>
                </a:tc>
                <a:tc>
                  <a:txBody>
                    <a:bodyPr/>
                    <a:lstStyle/>
                    <a:p>
                      <a:r>
                        <a:rPr lang="en-US" sz="2800" dirty="0" smtClean="0"/>
                        <a:t>40% Elem</a:t>
                      </a:r>
                    </a:p>
                    <a:p>
                      <a:r>
                        <a:rPr lang="en-US" sz="2800" dirty="0" smtClean="0"/>
                        <a:t>30%</a:t>
                      </a:r>
                      <a:r>
                        <a:rPr lang="en-US" sz="2800" baseline="0" dirty="0" smtClean="0"/>
                        <a:t> HS</a:t>
                      </a:r>
                      <a:endParaRPr lang="en-US" sz="2800" dirty="0"/>
                    </a:p>
                  </a:txBody>
                  <a:tcPr/>
                </a:tc>
                <a:extLst>
                  <a:ext uri="{0D108BD9-81ED-4DB2-BD59-A6C34878D82A}">
                    <a16:rowId xmlns:a16="http://schemas.microsoft.com/office/drawing/2014/main" val="3717050360"/>
                  </a:ext>
                </a:extLst>
              </a:tr>
              <a:tr h="575955">
                <a:tc>
                  <a:txBody>
                    <a:bodyPr/>
                    <a:lstStyle/>
                    <a:p>
                      <a:r>
                        <a:rPr lang="en-US" sz="3200" dirty="0" smtClean="0"/>
                        <a:t>Parallel</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590991355"/>
                  </a:ext>
                </a:extLst>
              </a:tr>
              <a:tr h="575955">
                <a:tc>
                  <a:txBody>
                    <a:bodyPr/>
                    <a:lstStyle/>
                    <a:p>
                      <a:r>
                        <a:rPr lang="en-US" sz="3200" dirty="0" smtClean="0"/>
                        <a:t>Alternative</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2410160303"/>
                  </a:ext>
                </a:extLst>
              </a:tr>
              <a:tr h="575955">
                <a:tc>
                  <a:txBody>
                    <a:bodyPr/>
                    <a:lstStyle/>
                    <a:p>
                      <a:r>
                        <a:rPr lang="en-US" sz="3200" dirty="0" smtClean="0"/>
                        <a:t>Teaming</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2359287588"/>
                  </a:ext>
                </a:extLst>
              </a:tr>
              <a:tr h="1069631">
                <a:tc>
                  <a:txBody>
                    <a:bodyPr/>
                    <a:lstStyle/>
                    <a:p>
                      <a:r>
                        <a:rPr lang="en-US" sz="3200" dirty="0" smtClean="0"/>
                        <a:t>One Teach</a:t>
                      </a:r>
                    </a:p>
                    <a:p>
                      <a:r>
                        <a:rPr lang="en-US" sz="3200" dirty="0" smtClean="0"/>
                        <a:t>One Assist</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300114759"/>
                  </a:ext>
                </a:extLst>
              </a:tr>
            </a:tbl>
          </a:graphicData>
        </a:graphic>
      </p:graphicFrame>
      <p:sp>
        <p:nvSpPr>
          <p:cNvPr id="4" name="TextBox 3"/>
          <p:cNvSpPr txBox="1"/>
          <p:nvPr/>
        </p:nvSpPr>
        <p:spPr>
          <a:xfrm>
            <a:off x="7070726" y="6172200"/>
            <a:ext cx="1768474" cy="369332"/>
          </a:xfrm>
          <a:prstGeom prst="rect">
            <a:avLst/>
          </a:prstGeom>
          <a:noFill/>
        </p:spPr>
        <p:txBody>
          <a:bodyPr wrap="square" rtlCol="0">
            <a:spAutoFit/>
          </a:bodyPr>
          <a:lstStyle/>
          <a:p>
            <a:r>
              <a:rPr lang="en-US" dirty="0" smtClean="0"/>
              <a:t>Friend (2016)</a:t>
            </a:r>
            <a:endParaRPr lang="en-US" dirty="0"/>
          </a:p>
        </p:txBody>
      </p:sp>
      <p:sp>
        <p:nvSpPr>
          <p:cNvPr id="7" name="TextBox 6"/>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17464724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074588" cy="1143000"/>
          </a:xfrm>
        </p:spPr>
        <p:txBody>
          <a:bodyPr/>
          <a:lstStyle/>
          <a:p>
            <a:r>
              <a:rPr lang="en-US" sz="4800" dirty="0"/>
              <a:t>Preparation for Participants</a:t>
            </a:r>
          </a:p>
        </p:txBody>
      </p:sp>
      <p:sp>
        <p:nvSpPr>
          <p:cNvPr id="4" name="Content Placeholder 3"/>
          <p:cNvSpPr>
            <a:spLocks noGrp="1"/>
          </p:cNvSpPr>
          <p:nvPr>
            <p:ph idx="1"/>
          </p:nvPr>
        </p:nvSpPr>
        <p:spPr>
          <a:xfrm>
            <a:off x="457200" y="1417638"/>
            <a:ext cx="7620000" cy="5135562"/>
          </a:xfrm>
        </p:spPr>
        <p:txBody>
          <a:bodyPr>
            <a:normAutofit lnSpcReduction="10000"/>
          </a:bodyPr>
          <a:lstStyle/>
          <a:p>
            <a:r>
              <a:rPr lang="en-US" sz="2000" b="1" dirty="0" smtClean="0"/>
              <a:t>Internet </a:t>
            </a:r>
            <a:r>
              <a:rPr lang="en-US" sz="2000" b="1" dirty="0"/>
              <a:t>Resource for </a:t>
            </a:r>
            <a:r>
              <a:rPr lang="en-US" sz="2000" b="1" dirty="0" smtClean="0"/>
              <a:t>Pre-Reading to be sent prior to training date: </a:t>
            </a:r>
            <a:r>
              <a:rPr lang="en-US" sz="2000" u="sng" dirty="0">
                <a:hlinkClick r:id="rId3"/>
              </a:rPr>
              <a:t>http://</a:t>
            </a:r>
            <a:r>
              <a:rPr lang="en-US" sz="2000" u="sng" dirty="0" smtClean="0">
                <a:hlinkClick r:id="rId3"/>
              </a:rPr>
              <a:t>www.niusileadscape.org/bl/the-ins-and-outs-of-Co-Teaching-by-wendy-murawski/</a:t>
            </a:r>
            <a:endParaRPr lang="en-US" sz="2000" u="sng" dirty="0" smtClean="0"/>
          </a:p>
          <a:p>
            <a:r>
              <a:rPr lang="en-US" sz="2000" dirty="0" smtClean="0"/>
              <a:t>Participants are to bring the resources they would need to teach as co-teachers in the next few weeks for lesson planning.</a:t>
            </a:r>
          </a:p>
          <a:p>
            <a:endParaRPr lang="en-US" sz="2000" b="1" dirty="0"/>
          </a:p>
          <a:p>
            <a:pPr marL="114300" indent="0" algn="ctr">
              <a:buNone/>
            </a:pPr>
            <a:r>
              <a:rPr lang="en-US" sz="2000" b="1" dirty="0" smtClean="0"/>
              <a:t>OR</a:t>
            </a:r>
          </a:p>
          <a:p>
            <a:pPr marL="114300" indent="0">
              <a:buNone/>
            </a:pPr>
            <a:endParaRPr lang="en-US" sz="2000" b="1" u="sng" dirty="0"/>
          </a:p>
          <a:p>
            <a:r>
              <a:rPr lang="en-US" sz="2000" b="1" dirty="0"/>
              <a:t>Reflection Assignment</a:t>
            </a:r>
            <a:r>
              <a:rPr lang="en-US" sz="2000" dirty="0"/>
              <a:t>: Provide access to the web link or article listed </a:t>
            </a:r>
            <a:r>
              <a:rPr lang="en-US" sz="2000" dirty="0" smtClean="0"/>
              <a:t>above. </a:t>
            </a:r>
            <a:r>
              <a:rPr lang="en-US" sz="2000" dirty="0"/>
              <a:t>Instruct participants to bring one question they might want answered about </a:t>
            </a:r>
            <a:r>
              <a:rPr lang="en-US" sz="2000" dirty="0" smtClean="0"/>
              <a:t>Co-Teaching.</a:t>
            </a:r>
          </a:p>
          <a:p>
            <a:r>
              <a:rPr lang="en-US" sz="2000" dirty="0" smtClean="0"/>
              <a:t> Ask </a:t>
            </a:r>
            <a:r>
              <a:rPr lang="en-US" sz="2000" dirty="0"/>
              <a:t>participants to bring an idea of something they would like to add in a lesson over the next few weeks but it would take ‘two’ teachers to make it successful. </a:t>
            </a:r>
            <a:r>
              <a:rPr lang="en-US" sz="2000" dirty="0" smtClean="0"/>
              <a:t>Co-Teaching </a:t>
            </a:r>
            <a:r>
              <a:rPr lang="en-US" sz="2000" dirty="0"/>
              <a:t>is about effectively implementing engagement or instructional strategies that would not be possible with just one teacher.</a:t>
            </a:r>
            <a:endParaRPr lang="en-US" sz="2000" b="1" dirty="0"/>
          </a:p>
          <a:p>
            <a:pPr marL="114300" indent="0">
              <a:buNone/>
            </a:pPr>
            <a:endParaRPr lang="en-US" sz="2000" dirty="0"/>
          </a:p>
          <a:p>
            <a:pPr marL="114300" indent="0">
              <a:buNone/>
            </a:pPr>
            <a:endParaRPr lang="en-US" sz="2000" b="1" dirty="0"/>
          </a:p>
        </p:txBody>
      </p:sp>
      <p:sp>
        <p:nvSpPr>
          <p:cNvPr id="2" name="Slide Number Placeholder 1"/>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4</a:t>
            </a:fld>
            <a:endParaRPr lang="en-US" dirty="0"/>
          </a:p>
        </p:txBody>
      </p:sp>
    </p:spTree>
    <p:extLst>
      <p:ext uri="{BB962C8B-B14F-4D97-AF65-F5344CB8AC3E}">
        <p14:creationId xmlns:p14="http://schemas.microsoft.com/office/powerpoint/2010/main" val="190570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to Practice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9050" y="2232788"/>
            <a:ext cx="4205899" cy="3154424"/>
          </a:xfrm>
          <a:prstGeom prst="rect">
            <a:avLst/>
          </a:prstGeom>
        </p:spPr>
      </p:pic>
      <p:sp>
        <p:nvSpPr>
          <p:cNvPr id="2" name="Slide Number Placeholder 1"/>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40</a:t>
            </a:fld>
            <a:endParaRPr lang="en-US" dirty="0"/>
          </a:p>
        </p:txBody>
      </p:sp>
      <p:sp>
        <p:nvSpPr>
          <p:cNvPr id="7" name="TextBox 6"/>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3769191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45200"/>
            <a:ext cx="3352800" cy="839300"/>
          </a:xfrm>
          <a:prstGeom prst="rect">
            <a:avLst/>
          </a:prstGeom>
          <a:solidFill>
            <a:schemeClr val="bg1"/>
          </a:solidFill>
        </p:spPr>
        <p:txBody>
          <a:bodyPr wrap="square" rtlCol="0">
            <a:spAutoFit/>
          </a:bodyPr>
          <a:lstStyle/>
          <a:p>
            <a:endParaRPr lang="en-US" dirty="0"/>
          </a:p>
        </p:txBody>
      </p:sp>
      <p:sp>
        <p:nvSpPr>
          <p:cNvPr id="259074" name="Rectangle 2"/>
          <p:cNvSpPr>
            <a:spLocks noGrp="1" noChangeArrowheads="1"/>
          </p:cNvSpPr>
          <p:nvPr>
            <p:ph type="title"/>
          </p:nvPr>
        </p:nvSpPr>
        <p:spPr>
          <a:xfrm>
            <a:off x="1314450" y="323850"/>
            <a:ext cx="6381750" cy="1200150"/>
          </a:xfrm>
        </p:spPr>
        <p:txBody>
          <a:bodyPr/>
          <a:lstStyle/>
          <a:p>
            <a:pPr>
              <a:defRPr/>
            </a:pPr>
            <a:r>
              <a:rPr lang="en-US" sz="6000" dirty="0"/>
              <a:t>Parallel Teaching</a:t>
            </a:r>
          </a:p>
        </p:txBody>
      </p:sp>
      <p:sp>
        <p:nvSpPr>
          <p:cNvPr id="115715" name="Rectangle 3"/>
          <p:cNvSpPr>
            <a:spLocks noGrp="1" noChangeArrowheads="1"/>
          </p:cNvSpPr>
          <p:nvPr>
            <p:ph type="body" sz="half" idx="1"/>
          </p:nvPr>
        </p:nvSpPr>
        <p:spPr>
          <a:xfrm>
            <a:off x="533400" y="1371600"/>
            <a:ext cx="4114800" cy="5410200"/>
          </a:xfrm>
        </p:spPr>
        <p:txBody>
          <a:bodyPr>
            <a:normAutofit lnSpcReduction="10000"/>
          </a:bodyPr>
          <a:lstStyle/>
          <a:p>
            <a:pPr eaLnBrk="1" hangingPunct="1">
              <a:lnSpc>
                <a:spcPct val="90000"/>
              </a:lnSpc>
            </a:pPr>
            <a:r>
              <a:rPr lang="en-US" altLang="en-US" sz="2800" dirty="0"/>
              <a:t>Teachers share responsibility for planning and instruction</a:t>
            </a:r>
          </a:p>
          <a:p>
            <a:pPr eaLnBrk="1" hangingPunct="1">
              <a:lnSpc>
                <a:spcPct val="90000"/>
              </a:lnSpc>
            </a:pPr>
            <a:r>
              <a:rPr lang="en-US" altLang="en-US" sz="2800" dirty="0"/>
              <a:t>Class is split into heterogeneous groups and each teacher instructs half on the same material</a:t>
            </a:r>
          </a:p>
          <a:p>
            <a:pPr eaLnBrk="1" hangingPunct="1">
              <a:lnSpc>
                <a:spcPct val="90000"/>
              </a:lnSpc>
            </a:pPr>
            <a:r>
              <a:rPr lang="en-US" altLang="en-US" sz="2800" dirty="0"/>
              <a:t>Content covered is the same, but methods of delivery may </a:t>
            </a:r>
            <a:r>
              <a:rPr lang="en-US" altLang="en-US" sz="2800" dirty="0" smtClean="0"/>
              <a:t>differ</a:t>
            </a:r>
            <a:endParaRPr lang="en-US" altLang="en-US" sz="2800" dirty="0"/>
          </a:p>
          <a:p>
            <a:pPr eaLnBrk="1" hangingPunct="1">
              <a:lnSpc>
                <a:spcPct val="90000"/>
              </a:lnSpc>
            </a:pPr>
            <a:r>
              <a:rPr lang="en-US" altLang="en-US" sz="2800" dirty="0"/>
              <a:t>Both teachers need to be proficient in the content being </a:t>
            </a:r>
            <a:r>
              <a:rPr lang="en-US" altLang="en-US" sz="2800" dirty="0" smtClean="0"/>
              <a:t>taught</a:t>
            </a:r>
            <a:endParaRPr lang="en-US" altLang="en-US" sz="2800" dirty="0"/>
          </a:p>
          <a:p>
            <a:pPr marL="0" indent="0" eaLnBrk="1" hangingPunct="1">
              <a:lnSpc>
                <a:spcPct val="90000"/>
              </a:lnSpc>
              <a:buNone/>
            </a:pPr>
            <a:endParaRPr lang="en-US" alt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697253287"/>
              </p:ext>
            </p:extLst>
          </p:nvPr>
        </p:nvGraphicFramePr>
        <p:xfrm>
          <a:off x="5198330" y="1204839"/>
          <a:ext cx="2959770" cy="4545330"/>
        </p:xfrm>
        <a:graphic>
          <a:graphicData uri="http://schemas.openxmlformats.org/presentationml/2006/ole">
            <mc:AlternateContent xmlns:mc="http://schemas.openxmlformats.org/markup-compatibility/2006">
              <mc:Choice xmlns:v="urn:schemas-microsoft-com:vml" Requires="v">
                <p:oleObj spid="_x0000_s3369" name="Image" r:id="rId4" imgW="1651600" imgH="2005079" progId="">
                  <p:embed/>
                </p:oleObj>
              </mc:Choice>
              <mc:Fallback>
                <p:oleObj name="Image" r:id="rId4" imgW="1651600" imgH="200507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8330" y="1204839"/>
                        <a:ext cx="2959770" cy="4545330"/>
                      </a:xfrm>
                      <a:prstGeom prst="rect">
                        <a:avLst/>
                      </a:prstGeom>
                      <a:noFill/>
                      <a:extLst/>
                    </p:spPr>
                  </p:pic>
                </p:oleObj>
              </mc:Fallback>
            </mc:AlternateContent>
          </a:graphicData>
        </a:graphic>
      </p:graphicFrame>
      <p:sp>
        <p:nvSpPr>
          <p:cNvPr id="5" name="TextBox 4"/>
          <p:cNvSpPr txBox="1"/>
          <p:nvPr/>
        </p:nvSpPr>
        <p:spPr>
          <a:xfrm>
            <a:off x="6973887" y="6210538"/>
            <a:ext cx="1444626" cy="369332"/>
          </a:xfrm>
          <a:prstGeom prst="rect">
            <a:avLst/>
          </a:prstGeom>
          <a:noFill/>
        </p:spPr>
        <p:txBody>
          <a:bodyPr wrap="none" rtlCol="0">
            <a:spAutoFit/>
          </a:bodyPr>
          <a:lstStyle/>
          <a:p>
            <a:r>
              <a:rPr lang="en-US" dirty="0" smtClean="0"/>
              <a:t>Friend (2008)</a:t>
            </a:r>
            <a:endParaRPr lang="en-US" dirty="0"/>
          </a:p>
        </p:txBody>
      </p:sp>
      <p:sp>
        <p:nvSpPr>
          <p:cNvPr id="7" name="Slide Number Placeholder 5"/>
          <p:cNvSpPr txBox="1">
            <a:spLocks/>
          </p:cNvSpPr>
          <p:nvPr/>
        </p:nvSpPr>
        <p:spPr>
          <a:xfrm>
            <a:off x="8594725" y="5648325"/>
            <a:ext cx="549275" cy="396875"/>
          </a:xfrm>
          <a:prstGeom prst="bracketPair">
            <a:avLst>
              <a:gd name="adj" fmla="val 17949"/>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t>41</a:t>
            </a:r>
            <a:endParaRPr lang="en-US" dirty="0"/>
          </a:p>
        </p:txBody>
      </p:sp>
      <p:sp>
        <p:nvSpPr>
          <p:cNvPr id="9" name="TextBox 8"/>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221406829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943100" y="592015"/>
            <a:ext cx="5410200" cy="1219200"/>
          </a:xfrm>
        </p:spPr>
        <p:txBody>
          <a:bodyPr>
            <a:noAutofit/>
          </a:bodyPr>
          <a:lstStyle/>
          <a:p>
            <a:r>
              <a:rPr lang="en-US" sz="6000" dirty="0" smtClean="0"/>
              <a:t>Benefits</a:t>
            </a:r>
            <a:endParaRPr lang="en-US" sz="6000" dirty="0"/>
          </a:p>
        </p:txBody>
      </p:sp>
      <p:sp>
        <p:nvSpPr>
          <p:cNvPr id="452611" name="Rectangle 3"/>
          <p:cNvSpPr>
            <a:spLocks noGrp="1" noChangeArrowheads="1"/>
          </p:cNvSpPr>
          <p:nvPr>
            <p:ph idx="1"/>
          </p:nvPr>
        </p:nvSpPr>
        <p:spPr>
          <a:xfrm>
            <a:off x="457200" y="1828800"/>
            <a:ext cx="8382000" cy="4495800"/>
          </a:xfrm>
        </p:spPr>
        <p:txBody>
          <a:bodyPr/>
          <a:lstStyle/>
          <a:p>
            <a:pPr>
              <a:spcBef>
                <a:spcPct val="0"/>
              </a:spcBef>
              <a:spcAft>
                <a:spcPct val="50000"/>
              </a:spcAft>
            </a:pPr>
            <a:r>
              <a:rPr lang="en-US" sz="3200" dirty="0" smtClean="0"/>
              <a:t>Lowers the teacher-student ratio, while inspiring diversity in each group</a:t>
            </a:r>
          </a:p>
          <a:p>
            <a:pPr>
              <a:spcBef>
                <a:spcPct val="0"/>
              </a:spcBef>
              <a:spcAft>
                <a:spcPct val="50000"/>
              </a:spcAft>
            </a:pPr>
            <a:r>
              <a:rPr lang="en-US" sz="3200" dirty="0" smtClean="0"/>
              <a:t>Is </a:t>
            </a:r>
            <a:r>
              <a:rPr lang="en-US" sz="3200" dirty="0"/>
              <a:t>good for review, </a:t>
            </a:r>
            <a:r>
              <a:rPr lang="en-US" sz="3200" dirty="0" smtClean="0"/>
              <a:t>introduction of vocabulary, drill-and-practice </a:t>
            </a:r>
            <a:r>
              <a:rPr lang="en-US" sz="3200" dirty="0"/>
              <a:t>activities, topics needing student discussion, or projects needing close teacher </a:t>
            </a:r>
            <a:r>
              <a:rPr lang="en-US" sz="3200" dirty="0" smtClean="0"/>
              <a:t>supervision</a:t>
            </a:r>
            <a:endParaRPr lang="en-US" sz="3200" dirty="0"/>
          </a:p>
          <a:p>
            <a:endParaRPr lang="en-US" dirty="0"/>
          </a:p>
        </p:txBody>
      </p:sp>
      <p:sp>
        <p:nvSpPr>
          <p:cNvPr id="6" name="Slide Number Placeholder 5"/>
          <p:cNvSpPr>
            <a:spLocks noGrp="1"/>
          </p:cNvSpPr>
          <p:nvPr>
            <p:ph type="sldNum" sz="quarter" idx="4294967295"/>
          </p:nvPr>
        </p:nvSpPr>
        <p:spPr>
          <a:xfrm>
            <a:off x="8594725" y="5648325"/>
            <a:ext cx="549275" cy="396875"/>
          </a:xfrm>
          <a:prstGeom prst="bracketPair">
            <a:avLst>
              <a:gd name="adj" fmla="val 17949"/>
            </a:avLst>
          </a:prstGeom>
        </p:spPr>
        <p:txBody>
          <a:bodyPr/>
          <a:lstStyle/>
          <a:p>
            <a:fld id="{07407A4F-F5DD-46B9-8C32-87DF1B619CDC}" type="slidenum">
              <a:rPr lang="en-US"/>
              <a:pPr/>
              <a:t>42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09600"/>
            <a:ext cx="974725" cy="1385208"/>
          </a:xfrm>
          <a:prstGeom prst="rect">
            <a:avLst/>
          </a:prstGeom>
        </p:spPr>
      </p:pic>
      <p:sp>
        <p:nvSpPr>
          <p:cNvPr id="8" name="TextBox 7"/>
          <p:cNvSpPr txBox="1"/>
          <p:nvPr/>
        </p:nvSpPr>
        <p:spPr>
          <a:xfrm>
            <a:off x="7070726" y="6216133"/>
            <a:ext cx="1768474" cy="369332"/>
          </a:xfrm>
          <a:prstGeom prst="rect">
            <a:avLst/>
          </a:prstGeom>
          <a:noFill/>
        </p:spPr>
        <p:txBody>
          <a:bodyPr wrap="square" rtlCol="0">
            <a:spAutoFit/>
          </a:bodyPr>
          <a:lstStyle/>
          <a:p>
            <a:r>
              <a:rPr lang="en-US" dirty="0" smtClean="0"/>
              <a:t>Friend (2016)</a:t>
            </a:r>
            <a:endParaRPr lang="en-US" dirty="0"/>
          </a:p>
        </p:txBody>
      </p:sp>
      <p:sp>
        <p:nvSpPr>
          <p:cNvPr id="10" name="TextBox 9"/>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3085018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1178638" y="674077"/>
            <a:ext cx="6629400" cy="914400"/>
          </a:xfrm>
        </p:spPr>
        <p:txBody>
          <a:bodyPr>
            <a:noAutofit/>
          </a:bodyPr>
          <a:lstStyle/>
          <a:p>
            <a:r>
              <a:rPr lang="en-US" sz="6000" dirty="0" smtClean="0"/>
              <a:t>Drawbacks</a:t>
            </a:r>
            <a:endParaRPr lang="en-US" sz="6000" dirty="0"/>
          </a:p>
        </p:txBody>
      </p:sp>
      <p:sp>
        <p:nvSpPr>
          <p:cNvPr id="454659" name="Rectangle 3"/>
          <p:cNvSpPr>
            <a:spLocks noGrp="1" noChangeArrowheads="1"/>
          </p:cNvSpPr>
          <p:nvPr>
            <p:ph idx="1"/>
          </p:nvPr>
        </p:nvSpPr>
        <p:spPr>
          <a:xfrm>
            <a:off x="576943" y="1948543"/>
            <a:ext cx="8077200" cy="4096657"/>
          </a:xfrm>
        </p:spPr>
        <p:txBody>
          <a:bodyPr/>
          <a:lstStyle/>
          <a:p>
            <a:pPr>
              <a:lnSpc>
                <a:spcPct val="80000"/>
              </a:lnSpc>
            </a:pPr>
            <a:r>
              <a:rPr lang="en-US" sz="3400" dirty="0" smtClean="0"/>
              <a:t>Cannot </a:t>
            </a:r>
            <a:r>
              <a:rPr lang="en-US" sz="3400" dirty="0"/>
              <a:t>be used for initial instruction unless both educators are qualified to teach the material (primarily at the high school level)</a:t>
            </a:r>
          </a:p>
          <a:p>
            <a:pPr>
              <a:lnSpc>
                <a:spcPct val="80000"/>
              </a:lnSpc>
            </a:pPr>
            <a:r>
              <a:rPr lang="en-US" sz="3400" dirty="0"/>
              <a:t>Noise and activity levels need to be monitored; </a:t>
            </a:r>
          </a:p>
          <a:p>
            <a:pPr>
              <a:lnSpc>
                <a:spcPct val="80000"/>
              </a:lnSpc>
            </a:pPr>
            <a:r>
              <a:rPr lang="en-US" sz="3400" dirty="0"/>
              <a:t>Teachers need to pace instruction similarly</a:t>
            </a:r>
          </a:p>
          <a:p>
            <a:pPr>
              <a:lnSpc>
                <a:spcPct val="80000"/>
              </a:lnSpc>
            </a:pPr>
            <a:r>
              <a:rPr lang="en-US" sz="3400" dirty="0"/>
              <a:t>Requires that both teachers are familiar with content and how to teach </a:t>
            </a:r>
            <a:r>
              <a:rPr lang="en-US" sz="3400" dirty="0" smtClean="0"/>
              <a:t>it</a:t>
            </a:r>
            <a:endParaRPr lang="en-US" sz="3400" dirty="0"/>
          </a:p>
        </p:txBody>
      </p:sp>
      <p:sp>
        <p:nvSpPr>
          <p:cNvPr id="6" name="Slide Number Placeholder 5"/>
          <p:cNvSpPr>
            <a:spLocks noGrp="1"/>
          </p:cNvSpPr>
          <p:nvPr>
            <p:ph type="sldNum" sz="quarter" idx="4294967295"/>
          </p:nvPr>
        </p:nvSpPr>
        <p:spPr>
          <a:xfrm>
            <a:off x="8594725" y="5648325"/>
            <a:ext cx="549275" cy="396875"/>
          </a:xfrm>
          <a:prstGeom prst="bracketPair">
            <a:avLst>
              <a:gd name="adj" fmla="val 17949"/>
            </a:avLst>
          </a:prstGeom>
        </p:spPr>
        <p:txBody>
          <a:bodyPr/>
          <a:lstStyle/>
          <a:p>
            <a:fld id="{BD73C0AC-BE8F-4785-B2ED-506188E5DFF8}" type="slidenum">
              <a:rPr lang="en-US"/>
              <a:pPr/>
              <a:t>43</a:t>
            </a:fld>
            <a:endParaRPr lang="en-US" dirty="0"/>
          </a:p>
        </p:txBody>
      </p:sp>
      <p:sp>
        <p:nvSpPr>
          <p:cNvPr id="8" name="TextBox 7"/>
          <p:cNvSpPr txBox="1"/>
          <p:nvPr/>
        </p:nvSpPr>
        <p:spPr>
          <a:xfrm>
            <a:off x="7070726" y="6216133"/>
            <a:ext cx="1773706" cy="369332"/>
          </a:xfrm>
          <a:prstGeom prst="rect">
            <a:avLst/>
          </a:prstGeom>
          <a:noFill/>
        </p:spPr>
        <p:txBody>
          <a:bodyPr wrap="square" rtlCol="0">
            <a:spAutoFit/>
          </a:bodyPr>
          <a:lstStyle/>
          <a:p>
            <a:r>
              <a:rPr lang="en-US" dirty="0" smtClean="0"/>
              <a:t>Friend (2016)</a:t>
            </a:r>
            <a:endParaRPr lang="en-US" dirty="0"/>
          </a:p>
        </p:txBody>
      </p:sp>
      <p:sp>
        <p:nvSpPr>
          <p:cNvPr id="10" name="TextBox 9"/>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3212" y="687240"/>
            <a:ext cx="1605432" cy="1371600"/>
          </a:xfrm>
          <a:prstGeom prst="rect">
            <a:avLst/>
          </a:prstGeom>
        </p:spPr>
      </p:pic>
    </p:spTree>
    <p:extLst>
      <p:ext uri="{BB962C8B-B14F-4D97-AF65-F5344CB8AC3E}">
        <p14:creationId xmlns:p14="http://schemas.microsoft.com/office/powerpoint/2010/main" val="20657521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45200"/>
            <a:ext cx="3124200" cy="812800"/>
          </a:xfrm>
          <a:prstGeom prst="rect">
            <a:avLst/>
          </a:prstGeom>
          <a:solidFill>
            <a:schemeClr val="bg1"/>
          </a:solidFill>
        </p:spPr>
        <p:txBody>
          <a:bodyPr wrap="square" rtlCol="0">
            <a:spAutoFit/>
          </a:bodyPr>
          <a:lstStyle/>
          <a:p>
            <a:endParaRPr lang="en-US"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44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21556216"/>
              </p:ext>
            </p:extLst>
          </p:nvPr>
        </p:nvGraphicFramePr>
        <p:xfrm>
          <a:off x="762000" y="782592"/>
          <a:ext cx="7629160" cy="5760052"/>
        </p:xfrm>
        <a:graphic>
          <a:graphicData uri="http://schemas.openxmlformats.org/drawingml/2006/table">
            <a:tbl>
              <a:tblPr firstRow="1" bandRow="1">
                <a:tableStyleId>{5C22544A-7EE6-4342-B048-85BDC9FD1C3A}</a:tableStyleId>
              </a:tblPr>
              <a:tblGrid>
                <a:gridCol w="3476923">
                  <a:extLst>
                    <a:ext uri="{9D8B030D-6E8A-4147-A177-3AD203B41FA5}">
                      <a16:colId xmlns:a16="http://schemas.microsoft.com/office/drawing/2014/main" val="4244739946"/>
                    </a:ext>
                  </a:extLst>
                </a:gridCol>
                <a:gridCol w="1842534">
                  <a:extLst>
                    <a:ext uri="{9D8B030D-6E8A-4147-A177-3AD203B41FA5}">
                      <a16:colId xmlns:a16="http://schemas.microsoft.com/office/drawing/2014/main" val="3885702387"/>
                    </a:ext>
                  </a:extLst>
                </a:gridCol>
                <a:gridCol w="2309703">
                  <a:extLst>
                    <a:ext uri="{9D8B030D-6E8A-4147-A177-3AD203B41FA5}">
                      <a16:colId xmlns:a16="http://schemas.microsoft.com/office/drawing/2014/main" val="1664719283"/>
                    </a:ext>
                  </a:extLst>
                </a:gridCol>
              </a:tblGrid>
              <a:tr h="575955">
                <a:tc>
                  <a:txBody>
                    <a:bodyPr/>
                    <a:lstStyle/>
                    <a:p>
                      <a:r>
                        <a:rPr lang="en-US" sz="3200" dirty="0" smtClean="0"/>
                        <a:t>Strategy</a:t>
                      </a:r>
                      <a:endParaRPr lang="en-US" sz="3200" dirty="0"/>
                    </a:p>
                  </a:txBody>
                  <a:tcPr/>
                </a:tc>
                <a:tc>
                  <a:txBody>
                    <a:bodyPr/>
                    <a:lstStyle/>
                    <a:p>
                      <a:r>
                        <a:rPr lang="en-US" sz="3200" dirty="0" smtClean="0"/>
                        <a:t>Actual</a:t>
                      </a:r>
                      <a:endParaRPr lang="en-US" sz="3200" dirty="0"/>
                    </a:p>
                  </a:txBody>
                  <a:tcPr/>
                </a:tc>
                <a:tc>
                  <a:txBody>
                    <a:bodyPr/>
                    <a:lstStyle/>
                    <a:p>
                      <a:r>
                        <a:rPr lang="en-US" sz="3200" dirty="0" smtClean="0"/>
                        <a:t>Ideal</a:t>
                      </a:r>
                      <a:endParaRPr lang="en-US" sz="3200" dirty="0"/>
                    </a:p>
                  </a:txBody>
                  <a:tcPr/>
                </a:tc>
                <a:extLst>
                  <a:ext uri="{0D108BD9-81ED-4DB2-BD59-A6C34878D82A}">
                    <a16:rowId xmlns:a16="http://schemas.microsoft.com/office/drawing/2014/main" val="2644308278"/>
                  </a:ext>
                </a:extLst>
              </a:tr>
              <a:tr h="1069631">
                <a:tc>
                  <a:txBody>
                    <a:bodyPr/>
                    <a:lstStyle/>
                    <a:p>
                      <a:r>
                        <a:rPr lang="en-US" sz="2800" dirty="0" smtClean="0"/>
                        <a:t>One Teach</a:t>
                      </a:r>
                    </a:p>
                    <a:p>
                      <a:r>
                        <a:rPr lang="en-US" sz="2800" dirty="0" smtClean="0"/>
                        <a:t>One Observe</a:t>
                      </a:r>
                      <a:endParaRPr lang="en-US" sz="2800" dirty="0"/>
                    </a:p>
                  </a:txBody>
                  <a:tcPr/>
                </a:tc>
                <a:tc>
                  <a:txBody>
                    <a:bodyPr/>
                    <a:lstStyle/>
                    <a:p>
                      <a:r>
                        <a:rPr lang="en-US" sz="2800" dirty="0" smtClean="0"/>
                        <a:t>10-25%</a:t>
                      </a:r>
                      <a:endParaRPr lang="en-US" sz="2800" dirty="0"/>
                    </a:p>
                  </a:txBody>
                  <a:tcPr/>
                </a:tc>
                <a:tc>
                  <a:txBody>
                    <a:bodyPr/>
                    <a:lstStyle/>
                    <a:p>
                      <a:r>
                        <a:rPr lang="en-US" sz="2800" dirty="0" smtClean="0"/>
                        <a:t>5-10%</a:t>
                      </a:r>
                      <a:endParaRPr lang="en-US" sz="2800" dirty="0"/>
                    </a:p>
                  </a:txBody>
                  <a:tcPr/>
                </a:tc>
                <a:extLst>
                  <a:ext uri="{0D108BD9-81ED-4DB2-BD59-A6C34878D82A}">
                    <a16:rowId xmlns:a16="http://schemas.microsoft.com/office/drawing/2014/main" val="1097970421"/>
                  </a:ext>
                </a:extLst>
              </a:tr>
              <a:tr h="575955">
                <a:tc>
                  <a:txBody>
                    <a:bodyPr/>
                    <a:lstStyle/>
                    <a:p>
                      <a:r>
                        <a:rPr lang="en-US" sz="2800" dirty="0" smtClean="0"/>
                        <a:t>Station</a:t>
                      </a:r>
                      <a:endParaRPr lang="en-US" sz="2800" dirty="0"/>
                    </a:p>
                  </a:txBody>
                  <a:tcPr/>
                </a:tc>
                <a:tc>
                  <a:txBody>
                    <a:bodyPr/>
                    <a:lstStyle/>
                    <a:p>
                      <a:r>
                        <a:rPr lang="en-US" sz="2800" dirty="0" smtClean="0"/>
                        <a:t>5-10%</a:t>
                      </a:r>
                      <a:endParaRPr lang="en-US" sz="2800" dirty="0"/>
                    </a:p>
                  </a:txBody>
                  <a:tcPr/>
                </a:tc>
                <a:tc>
                  <a:txBody>
                    <a:bodyPr/>
                    <a:lstStyle/>
                    <a:p>
                      <a:r>
                        <a:rPr lang="en-US" sz="2800" dirty="0" smtClean="0"/>
                        <a:t>40% Elem</a:t>
                      </a:r>
                    </a:p>
                    <a:p>
                      <a:r>
                        <a:rPr lang="en-US" sz="2800" dirty="0" smtClean="0"/>
                        <a:t>30% HS</a:t>
                      </a:r>
                      <a:endParaRPr lang="en-US" sz="2800" dirty="0"/>
                    </a:p>
                  </a:txBody>
                  <a:tcPr/>
                </a:tc>
                <a:extLst>
                  <a:ext uri="{0D108BD9-81ED-4DB2-BD59-A6C34878D82A}">
                    <a16:rowId xmlns:a16="http://schemas.microsoft.com/office/drawing/2014/main" val="3717050360"/>
                  </a:ext>
                </a:extLst>
              </a:tr>
              <a:tr h="575955">
                <a:tc>
                  <a:txBody>
                    <a:bodyPr/>
                    <a:lstStyle/>
                    <a:p>
                      <a:r>
                        <a:rPr lang="en-US" sz="2800" dirty="0" smtClean="0"/>
                        <a:t>Parallel</a:t>
                      </a:r>
                      <a:endParaRPr lang="en-US" sz="2800" dirty="0"/>
                    </a:p>
                  </a:txBody>
                  <a:tcPr/>
                </a:tc>
                <a:tc>
                  <a:txBody>
                    <a:bodyPr/>
                    <a:lstStyle/>
                    <a:p>
                      <a:r>
                        <a:rPr lang="en-US" sz="2800" dirty="0" smtClean="0"/>
                        <a:t>10%</a:t>
                      </a:r>
                      <a:endParaRPr lang="en-US" sz="2800" dirty="0"/>
                    </a:p>
                  </a:txBody>
                  <a:tcPr/>
                </a:tc>
                <a:tc>
                  <a:txBody>
                    <a:bodyPr/>
                    <a:lstStyle/>
                    <a:p>
                      <a:r>
                        <a:rPr lang="en-US" sz="2800" dirty="0" smtClean="0"/>
                        <a:t>30% Elem</a:t>
                      </a:r>
                    </a:p>
                    <a:p>
                      <a:r>
                        <a:rPr lang="en-US" sz="2800" dirty="0" smtClean="0"/>
                        <a:t>25%</a:t>
                      </a:r>
                      <a:r>
                        <a:rPr lang="en-US" sz="2800" baseline="0" dirty="0" smtClean="0"/>
                        <a:t> HS</a:t>
                      </a:r>
                      <a:endParaRPr lang="en-US" sz="2800" dirty="0"/>
                    </a:p>
                  </a:txBody>
                  <a:tcPr/>
                </a:tc>
                <a:extLst>
                  <a:ext uri="{0D108BD9-81ED-4DB2-BD59-A6C34878D82A}">
                    <a16:rowId xmlns:a16="http://schemas.microsoft.com/office/drawing/2014/main" val="3590991355"/>
                  </a:ext>
                </a:extLst>
              </a:tr>
              <a:tr h="575955">
                <a:tc>
                  <a:txBody>
                    <a:bodyPr/>
                    <a:lstStyle/>
                    <a:p>
                      <a:r>
                        <a:rPr lang="en-US" sz="2800" dirty="0" smtClean="0"/>
                        <a:t>Alternative</a:t>
                      </a:r>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410160303"/>
                  </a:ext>
                </a:extLst>
              </a:tr>
              <a:tr h="575955">
                <a:tc>
                  <a:txBody>
                    <a:bodyPr/>
                    <a:lstStyle/>
                    <a:p>
                      <a:r>
                        <a:rPr lang="en-US" sz="2800" dirty="0" smtClean="0"/>
                        <a:t>Teaming</a:t>
                      </a:r>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359287588"/>
                  </a:ext>
                </a:extLst>
              </a:tr>
              <a:tr h="1069631">
                <a:tc>
                  <a:txBody>
                    <a:bodyPr/>
                    <a:lstStyle/>
                    <a:p>
                      <a:r>
                        <a:rPr lang="en-US" sz="2800" dirty="0" smtClean="0"/>
                        <a:t>One Teach</a:t>
                      </a:r>
                    </a:p>
                    <a:p>
                      <a:r>
                        <a:rPr lang="en-US" sz="2800" dirty="0" smtClean="0"/>
                        <a:t>One Assist</a:t>
                      </a:r>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300114759"/>
                  </a:ext>
                </a:extLst>
              </a:tr>
            </a:tbl>
          </a:graphicData>
        </a:graphic>
      </p:graphicFrame>
      <p:sp>
        <p:nvSpPr>
          <p:cNvPr id="5" name="TextBox 4"/>
          <p:cNvSpPr txBox="1"/>
          <p:nvPr/>
        </p:nvSpPr>
        <p:spPr>
          <a:xfrm>
            <a:off x="7070726" y="6216133"/>
            <a:ext cx="1692274" cy="369332"/>
          </a:xfrm>
          <a:prstGeom prst="rect">
            <a:avLst/>
          </a:prstGeom>
          <a:noFill/>
        </p:spPr>
        <p:txBody>
          <a:bodyPr wrap="square" rtlCol="0">
            <a:spAutoFit/>
          </a:bodyPr>
          <a:lstStyle/>
          <a:p>
            <a:r>
              <a:rPr lang="en-US" dirty="0" smtClean="0"/>
              <a:t>Friend (2016)</a:t>
            </a:r>
            <a:endParaRPr lang="en-US" dirty="0"/>
          </a:p>
        </p:txBody>
      </p:sp>
      <p:sp>
        <p:nvSpPr>
          <p:cNvPr id="8" name="TextBox 7"/>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4649634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to Practice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9050" y="2232788"/>
            <a:ext cx="4205899" cy="3154424"/>
          </a:xfrm>
          <a:prstGeom prst="rect">
            <a:avLst/>
          </a:prstGeom>
        </p:spPr>
      </p:pic>
      <p:sp>
        <p:nvSpPr>
          <p:cNvPr id="2" name="Slide Number Placeholder 1"/>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45</a:t>
            </a:fld>
            <a:endParaRPr lang="en-US" dirty="0"/>
          </a:p>
        </p:txBody>
      </p:sp>
      <p:sp>
        <p:nvSpPr>
          <p:cNvPr id="7" name="TextBox 6"/>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1268688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762000" y="314325"/>
            <a:ext cx="7315200" cy="1200150"/>
          </a:xfrm>
        </p:spPr>
        <p:txBody>
          <a:bodyPr/>
          <a:lstStyle/>
          <a:p>
            <a:pPr>
              <a:defRPr/>
            </a:pPr>
            <a:r>
              <a:rPr lang="en-US" sz="5400" dirty="0"/>
              <a:t>Alternative Teaching</a:t>
            </a:r>
          </a:p>
        </p:txBody>
      </p:sp>
      <p:sp>
        <p:nvSpPr>
          <p:cNvPr id="117763" name="Rectangle 3"/>
          <p:cNvSpPr>
            <a:spLocks noGrp="1" noChangeArrowheads="1"/>
          </p:cNvSpPr>
          <p:nvPr>
            <p:ph type="body" sz="half" idx="1"/>
          </p:nvPr>
        </p:nvSpPr>
        <p:spPr>
          <a:xfrm>
            <a:off x="609600" y="1352550"/>
            <a:ext cx="4114800" cy="5886450"/>
          </a:xfrm>
        </p:spPr>
        <p:txBody>
          <a:bodyPr>
            <a:normAutofit/>
          </a:bodyPr>
          <a:lstStyle/>
          <a:p>
            <a:pPr eaLnBrk="1" hangingPunct="1">
              <a:lnSpc>
                <a:spcPct val="90000"/>
              </a:lnSpc>
            </a:pPr>
            <a:r>
              <a:rPr lang="en-US" altLang="en-US" sz="2800" dirty="0"/>
              <a:t>Teachers divide responsibilities for planning and instruction.</a:t>
            </a:r>
          </a:p>
          <a:p>
            <a:pPr eaLnBrk="1" hangingPunct="1">
              <a:lnSpc>
                <a:spcPct val="90000"/>
              </a:lnSpc>
            </a:pPr>
            <a:r>
              <a:rPr lang="en-US" altLang="en-US" sz="2800" dirty="0"/>
              <a:t>The majority of students remain in a large group setting, but some students work in a small group for </a:t>
            </a:r>
            <a:r>
              <a:rPr lang="en-US" altLang="en-US" sz="2800" dirty="0" smtClean="0"/>
              <a:t>pre-teaching</a:t>
            </a:r>
            <a:r>
              <a:rPr lang="en-US" altLang="en-US" sz="2800" dirty="0"/>
              <a:t>, enrichment, </a:t>
            </a:r>
            <a:r>
              <a:rPr lang="en-US" altLang="en-US" sz="2800" dirty="0" smtClean="0"/>
              <a:t>re-teaching</a:t>
            </a:r>
            <a:r>
              <a:rPr lang="en-US" altLang="en-US" sz="2800" dirty="0"/>
              <a:t>, or other individualized instruction.</a:t>
            </a:r>
          </a:p>
          <a:p>
            <a:pPr eaLnBrk="1" hangingPunct="1">
              <a:lnSpc>
                <a:spcPct val="90000"/>
              </a:lnSpc>
            </a:pPr>
            <a:endParaRPr lang="en-US" altLang="en-US" sz="2400" dirty="0"/>
          </a:p>
          <a:p>
            <a:pPr eaLnBrk="1" hangingPunct="1">
              <a:lnSpc>
                <a:spcPct val="90000"/>
              </a:lnSpc>
            </a:pPr>
            <a:endParaRPr lang="en-US" altLang="en-US" sz="1800" dirty="0"/>
          </a:p>
        </p:txBody>
      </p:sp>
      <p:sp>
        <p:nvSpPr>
          <p:cNvPr id="2" name="Slide Number Placeholder 1"/>
          <p:cNvSpPr>
            <a:spLocks noGrp="1"/>
          </p:cNvSpPr>
          <p:nvPr>
            <p:ph type="sldNum" sz="quarter" idx="12"/>
          </p:nvPr>
        </p:nvSpPr>
        <p:spPr>
          <a:xfrm>
            <a:off x="8700477" y="5531094"/>
            <a:ext cx="673100" cy="457200"/>
          </a:xfrm>
        </p:spPr>
        <p:txBody>
          <a:bodyPr/>
          <a:lstStyle/>
          <a:p>
            <a:pPr>
              <a:defRPr/>
            </a:pPr>
            <a:fld id="{614F2D3F-9EB5-4596-BF70-CDD128FBDB57}" type="slidenum">
              <a:rPr lang="en-US" altLang="en-US" smtClean="0"/>
              <a:pPr>
                <a:defRPr/>
              </a:pPr>
              <a:t>46</a:t>
            </a:fld>
            <a:endParaRPr lang="en-US" alt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97960481"/>
              </p:ext>
            </p:extLst>
          </p:nvPr>
        </p:nvGraphicFramePr>
        <p:xfrm>
          <a:off x="5306947" y="1549644"/>
          <a:ext cx="2822706" cy="4210050"/>
        </p:xfrm>
        <a:graphic>
          <a:graphicData uri="http://schemas.openxmlformats.org/presentationml/2006/ole">
            <mc:AlternateContent xmlns:mc="http://schemas.openxmlformats.org/markup-compatibility/2006">
              <mc:Choice xmlns:v="urn:schemas-microsoft-com:vml" Requires="v">
                <p:oleObj spid="_x0000_s4382" name="Image" r:id="rId4" imgW="1651600" imgH="2005079" progId="">
                  <p:embed/>
                </p:oleObj>
              </mc:Choice>
              <mc:Fallback>
                <p:oleObj name="Image" r:id="rId4" imgW="1651600" imgH="200507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6947" y="1549644"/>
                        <a:ext cx="2822706" cy="4210050"/>
                      </a:xfrm>
                      <a:prstGeom prst="rect">
                        <a:avLst/>
                      </a:prstGeom>
                      <a:noFill/>
                      <a:extLst/>
                    </p:spPr>
                  </p:pic>
                </p:oleObj>
              </mc:Fallback>
            </mc:AlternateContent>
          </a:graphicData>
        </a:graphic>
      </p:graphicFrame>
      <p:sp>
        <p:nvSpPr>
          <p:cNvPr id="5" name="TextBox 4"/>
          <p:cNvSpPr txBox="1"/>
          <p:nvPr/>
        </p:nvSpPr>
        <p:spPr>
          <a:xfrm>
            <a:off x="7255851" y="6096000"/>
            <a:ext cx="1444626" cy="369332"/>
          </a:xfrm>
          <a:prstGeom prst="rect">
            <a:avLst/>
          </a:prstGeom>
          <a:noFill/>
        </p:spPr>
        <p:txBody>
          <a:bodyPr wrap="none" rtlCol="0">
            <a:spAutoFit/>
          </a:bodyPr>
          <a:lstStyle/>
          <a:p>
            <a:r>
              <a:rPr lang="en-US" dirty="0" smtClean="0"/>
              <a:t>Friend (2008)</a:t>
            </a:r>
            <a:endParaRPr lang="en-US" dirty="0"/>
          </a:p>
        </p:txBody>
      </p:sp>
      <p:sp>
        <p:nvSpPr>
          <p:cNvPr id="8" name="TextBox 7"/>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59111002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685800" y="457200"/>
            <a:ext cx="7458634" cy="914400"/>
          </a:xfrm>
        </p:spPr>
        <p:txBody>
          <a:bodyPr>
            <a:noAutofit/>
          </a:bodyPr>
          <a:lstStyle/>
          <a:p>
            <a:r>
              <a:rPr lang="en-US" sz="6000" dirty="0" smtClean="0"/>
              <a:t>Benefits</a:t>
            </a:r>
            <a:endParaRPr lang="en-US" sz="6000" dirty="0"/>
          </a:p>
        </p:txBody>
      </p:sp>
      <p:sp>
        <p:nvSpPr>
          <p:cNvPr id="460803" name="Rectangle 3"/>
          <p:cNvSpPr>
            <a:spLocks noGrp="1" noChangeArrowheads="1"/>
          </p:cNvSpPr>
          <p:nvPr>
            <p:ph idx="1"/>
          </p:nvPr>
        </p:nvSpPr>
        <p:spPr>
          <a:xfrm>
            <a:off x="486152" y="2160815"/>
            <a:ext cx="7653617" cy="4724400"/>
          </a:xfrm>
        </p:spPr>
        <p:txBody>
          <a:bodyPr/>
          <a:lstStyle/>
          <a:p>
            <a:pPr>
              <a:spcBef>
                <a:spcPct val="0"/>
              </a:spcBef>
              <a:spcAft>
                <a:spcPct val="50000"/>
              </a:spcAft>
            </a:pPr>
            <a:r>
              <a:rPr lang="en-US" sz="3200" dirty="0" smtClean="0"/>
              <a:t>Provides </a:t>
            </a:r>
            <a:r>
              <a:rPr lang="en-US" sz="3200" dirty="0"/>
              <a:t>highly intensive </a:t>
            </a:r>
            <a:r>
              <a:rPr lang="en-US" sz="3200" dirty="0" smtClean="0"/>
              <a:t>instruction</a:t>
            </a:r>
            <a:endParaRPr lang="en-US" sz="3200" dirty="0"/>
          </a:p>
          <a:p>
            <a:pPr>
              <a:spcBef>
                <a:spcPct val="0"/>
              </a:spcBef>
              <a:spcAft>
                <a:spcPct val="50000"/>
              </a:spcAft>
            </a:pPr>
            <a:r>
              <a:rPr lang="en-US" sz="3200" dirty="0"/>
              <a:t>Ensures that all students get to interact with a teacher in a small </a:t>
            </a:r>
            <a:r>
              <a:rPr lang="en-US" sz="3200" dirty="0" smtClean="0"/>
              <a:t>group</a:t>
            </a:r>
            <a:endParaRPr lang="en-US" sz="3200" dirty="0"/>
          </a:p>
          <a:p>
            <a:pPr>
              <a:spcBef>
                <a:spcPct val="0"/>
              </a:spcBef>
              <a:spcAft>
                <a:spcPct val="50000"/>
              </a:spcAft>
            </a:pPr>
            <a:r>
              <a:rPr lang="en-US" sz="3200" dirty="0"/>
              <a:t>May assist with reducing behavior problems with some </a:t>
            </a:r>
            <a:r>
              <a:rPr lang="en-US" sz="3200" dirty="0" smtClean="0"/>
              <a:t>students </a:t>
            </a:r>
            <a:endParaRPr lang="en-US" sz="3200" dirty="0"/>
          </a:p>
        </p:txBody>
      </p:sp>
      <p:sp>
        <p:nvSpPr>
          <p:cNvPr id="6" name="Slide Number Placeholder 5"/>
          <p:cNvSpPr>
            <a:spLocks noGrp="1"/>
          </p:cNvSpPr>
          <p:nvPr>
            <p:ph type="sldNum" sz="quarter" idx="4294967295"/>
          </p:nvPr>
        </p:nvSpPr>
        <p:spPr>
          <a:xfrm>
            <a:off x="8594725" y="5648325"/>
            <a:ext cx="549275" cy="396875"/>
          </a:xfrm>
          <a:prstGeom prst="bracketPair">
            <a:avLst>
              <a:gd name="adj" fmla="val 17949"/>
            </a:avLst>
          </a:prstGeom>
        </p:spPr>
        <p:txBody>
          <a:bodyPr/>
          <a:lstStyle/>
          <a:p>
            <a:fld id="{634728B2-B643-467A-917E-07FB3B17C3C8}" type="slidenum">
              <a:rPr lang="en-US"/>
              <a:pPr/>
              <a:t>47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72192"/>
            <a:ext cx="974725" cy="1385208"/>
          </a:xfrm>
          <a:prstGeom prst="rect">
            <a:avLst/>
          </a:prstGeom>
        </p:spPr>
      </p:pic>
      <p:sp>
        <p:nvSpPr>
          <p:cNvPr id="8" name="TextBox 7"/>
          <p:cNvSpPr txBox="1"/>
          <p:nvPr/>
        </p:nvSpPr>
        <p:spPr>
          <a:xfrm>
            <a:off x="7070726" y="6172200"/>
            <a:ext cx="1768474" cy="369332"/>
          </a:xfrm>
          <a:prstGeom prst="rect">
            <a:avLst/>
          </a:prstGeom>
          <a:noFill/>
        </p:spPr>
        <p:txBody>
          <a:bodyPr wrap="square" rtlCol="0">
            <a:spAutoFit/>
          </a:bodyPr>
          <a:lstStyle/>
          <a:p>
            <a:r>
              <a:rPr lang="en-US" dirty="0" smtClean="0"/>
              <a:t>Friend (2016)</a:t>
            </a:r>
            <a:endParaRPr lang="en-US" dirty="0"/>
          </a:p>
        </p:txBody>
      </p:sp>
      <p:sp>
        <p:nvSpPr>
          <p:cNvPr id="10" name="TextBox 9"/>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2241792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609600" y="381000"/>
            <a:ext cx="7458634" cy="1066800"/>
          </a:xfrm>
        </p:spPr>
        <p:txBody>
          <a:bodyPr>
            <a:normAutofit/>
          </a:bodyPr>
          <a:lstStyle/>
          <a:p>
            <a:r>
              <a:rPr lang="en-US" sz="6000" dirty="0" smtClean="0"/>
              <a:t>Drawbacks</a:t>
            </a:r>
            <a:endParaRPr lang="en-US" sz="6000" dirty="0"/>
          </a:p>
        </p:txBody>
      </p:sp>
      <p:sp>
        <p:nvSpPr>
          <p:cNvPr id="462851" name="Rectangle 3"/>
          <p:cNvSpPr>
            <a:spLocks noGrp="1" noChangeArrowheads="1"/>
          </p:cNvSpPr>
          <p:nvPr>
            <p:ph idx="1"/>
          </p:nvPr>
        </p:nvSpPr>
        <p:spPr>
          <a:xfrm>
            <a:off x="609600" y="1219200"/>
            <a:ext cx="7922188" cy="5257800"/>
          </a:xfrm>
        </p:spPr>
        <p:txBody>
          <a:bodyPr>
            <a:normAutofit/>
          </a:bodyPr>
          <a:lstStyle/>
          <a:p>
            <a:pPr>
              <a:spcBef>
                <a:spcPct val="0"/>
              </a:spcBef>
              <a:buFont typeface="Wingdings" pitchFamily="2" charset="2"/>
              <a:buNone/>
            </a:pPr>
            <a:endParaRPr lang="en-US" sz="2800" dirty="0"/>
          </a:p>
          <a:p>
            <a:pPr>
              <a:spcBef>
                <a:spcPct val="0"/>
              </a:spcBef>
            </a:pPr>
            <a:r>
              <a:rPr lang="en-US" sz="2800" dirty="0"/>
              <a:t>Students with disabilities may be stigmatized by being grouped repeatedly for preteaching or re-teaching</a:t>
            </a:r>
          </a:p>
          <a:p>
            <a:pPr>
              <a:spcBef>
                <a:spcPct val="0"/>
              </a:spcBef>
            </a:pPr>
            <a:r>
              <a:rPr lang="en-US" sz="2800" dirty="0"/>
              <a:t>Each teacher must take turns working with the small group or may be viewed as an assistant</a:t>
            </a:r>
          </a:p>
          <a:p>
            <a:pPr>
              <a:spcBef>
                <a:spcPct val="0"/>
              </a:spcBef>
            </a:pPr>
            <a:r>
              <a:rPr lang="en-US" sz="2800" dirty="0"/>
              <a:t>The same students must not repeatedly selected for the small group.  Documentation must be kept so all students may participate</a:t>
            </a:r>
          </a:p>
          <a:p>
            <a:pPr>
              <a:spcBef>
                <a:spcPct val="0"/>
              </a:spcBef>
              <a:buFont typeface="Wingdings" pitchFamily="2" charset="2"/>
              <a:buNone/>
            </a:pPr>
            <a:endParaRPr lang="en-US" sz="2800" b="0" dirty="0"/>
          </a:p>
        </p:txBody>
      </p:sp>
      <p:sp>
        <p:nvSpPr>
          <p:cNvPr id="6" name="Slide Number Placeholder 5"/>
          <p:cNvSpPr>
            <a:spLocks noGrp="1"/>
          </p:cNvSpPr>
          <p:nvPr>
            <p:ph type="sldNum" sz="quarter" idx="4294967295"/>
          </p:nvPr>
        </p:nvSpPr>
        <p:spPr>
          <a:xfrm>
            <a:off x="8594725" y="5648325"/>
            <a:ext cx="549275" cy="396875"/>
          </a:xfrm>
          <a:prstGeom prst="bracketPair">
            <a:avLst>
              <a:gd name="adj" fmla="val 17949"/>
            </a:avLst>
          </a:prstGeom>
        </p:spPr>
        <p:txBody>
          <a:bodyPr/>
          <a:lstStyle/>
          <a:p>
            <a:fld id="{F6F3EDE3-24A2-46F1-817A-DD2F35379F44}" type="slidenum">
              <a:rPr lang="en-US"/>
              <a:pPr/>
              <a:t>48</a:t>
            </a:fld>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1400" y="533400"/>
            <a:ext cx="1477962" cy="1371600"/>
          </a:xfrm>
          <a:prstGeom prst="rect">
            <a:avLst/>
          </a:prstGeom>
        </p:spPr>
      </p:pic>
      <p:sp>
        <p:nvSpPr>
          <p:cNvPr id="8" name="TextBox 7"/>
          <p:cNvSpPr txBox="1"/>
          <p:nvPr/>
        </p:nvSpPr>
        <p:spPr>
          <a:xfrm>
            <a:off x="7070726" y="6216133"/>
            <a:ext cx="1798636" cy="369332"/>
          </a:xfrm>
          <a:prstGeom prst="rect">
            <a:avLst/>
          </a:prstGeom>
          <a:noFill/>
        </p:spPr>
        <p:txBody>
          <a:bodyPr wrap="square" rtlCol="0">
            <a:spAutoFit/>
          </a:bodyPr>
          <a:lstStyle/>
          <a:p>
            <a:r>
              <a:rPr lang="en-US" dirty="0" smtClean="0"/>
              <a:t>Friend (2016)</a:t>
            </a:r>
            <a:endParaRPr lang="en-US" dirty="0"/>
          </a:p>
        </p:txBody>
      </p:sp>
      <p:sp>
        <p:nvSpPr>
          <p:cNvPr id="10" name="TextBox 9"/>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576764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49</a:t>
            </a:fld>
            <a:endParaRPr lang="en-US" dirty="0"/>
          </a:p>
        </p:txBody>
      </p:sp>
      <p:sp>
        <p:nvSpPr>
          <p:cNvPr id="2" name="TextBox 1"/>
          <p:cNvSpPr txBox="1"/>
          <p:nvPr/>
        </p:nvSpPr>
        <p:spPr>
          <a:xfrm>
            <a:off x="0" y="6045200"/>
            <a:ext cx="2514600" cy="812800"/>
          </a:xfrm>
          <a:prstGeom prst="rect">
            <a:avLst/>
          </a:prstGeom>
          <a:solidFill>
            <a:schemeClr val="bg1"/>
          </a:solidFill>
        </p:spPr>
        <p:txBody>
          <a:bodyPr wrap="square" rtlCol="0">
            <a:sp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06377946"/>
              </p:ext>
            </p:extLst>
          </p:nvPr>
        </p:nvGraphicFramePr>
        <p:xfrm>
          <a:off x="762000" y="652823"/>
          <a:ext cx="7629160" cy="6128977"/>
        </p:xfrm>
        <a:graphic>
          <a:graphicData uri="http://schemas.openxmlformats.org/drawingml/2006/table">
            <a:tbl>
              <a:tblPr firstRow="1" bandRow="1">
                <a:tableStyleId>{5C22544A-7EE6-4342-B048-85BDC9FD1C3A}</a:tableStyleId>
              </a:tblPr>
              <a:tblGrid>
                <a:gridCol w="3476923">
                  <a:extLst>
                    <a:ext uri="{9D8B030D-6E8A-4147-A177-3AD203B41FA5}">
                      <a16:colId xmlns:a16="http://schemas.microsoft.com/office/drawing/2014/main" val="4244739946"/>
                    </a:ext>
                  </a:extLst>
                </a:gridCol>
                <a:gridCol w="1842534">
                  <a:extLst>
                    <a:ext uri="{9D8B030D-6E8A-4147-A177-3AD203B41FA5}">
                      <a16:colId xmlns:a16="http://schemas.microsoft.com/office/drawing/2014/main" val="3885702387"/>
                    </a:ext>
                  </a:extLst>
                </a:gridCol>
                <a:gridCol w="2309703">
                  <a:extLst>
                    <a:ext uri="{9D8B030D-6E8A-4147-A177-3AD203B41FA5}">
                      <a16:colId xmlns:a16="http://schemas.microsoft.com/office/drawing/2014/main" val="1664719283"/>
                    </a:ext>
                  </a:extLst>
                </a:gridCol>
              </a:tblGrid>
              <a:tr h="575955">
                <a:tc>
                  <a:txBody>
                    <a:bodyPr/>
                    <a:lstStyle/>
                    <a:p>
                      <a:r>
                        <a:rPr lang="en-US" sz="3200" dirty="0" smtClean="0"/>
                        <a:t>Strategy</a:t>
                      </a:r>
                      <a:endParaRPr lang="en-US" sz="3200" dirty="0"/>
                    </a:p>
                  </a:txBody>
                  <a:tcPr/>
                </a:tc>
                <a:tc>
                  <a:txBody>
                    <a:bodyPr/>
                    <a:lstStyle/>
                    <a:p>
                      <a:r>
                        <a:rPr lang="en-US" sz="3200" dirty="0" smtClean="0"/>
                        <a:t>Actual</a:t>
                      </a:r>
                      <a:endParaRPr lang="en-US" sz="3200" dirty="0"/>
                    </a:p>
                  </a:txBody>
                  <a:tcPr/>
                </a:tc>
                <a:tc>
                  <a:txBody>
                    <a:bodyPr/>
                    <a:lstStyle/>
                    <a:p>
                      <a:r>
                        <a:rPr lang="en-US" sz="3200" dirty="0" smtClean="0"/>
                        <a:t>Ideal</a:t>
                      </a:r>
                      <a:endParaRPr lang="en-US" sz="3200" dirty="0"/>
                    </a:p>
                  </a:txBody>
                  <a:tcPr/>
                </a:tc>
                <a:extLst>
                  <a:ext uri="{0D108BD9-81ED-4DB2-BD59-A6C34878D82A}">
                    <a16:rowId xmlns:a16="http://schemas.microsoft.com/office/drawing/2014/main" val="2644308278"/>
                  </a:ext>
                </a:extLst>
              </a:tr>
              <a:tr h="1069631">
                <a:tc>
                  <a:txBody>
                    <a:bodyPr/>
                    <a:lstStyle/>
                    <a:p>
                      <a:r>
                        <a:rPr lang="en-US" sz="2800" dirty="0" smtClean="0"/>
                        <a:t>One Teach</a:t>
                      </a:r>
                    </a:p>
                    <a:p>
                      <a:r>
                        <a:rPr lang="en-US" sz="2800" dirty="0" smtClean="0"/>
                        <a:t>One Observe</a:t>
                      </a:r>
                      <a:endParaRPr lang="en-US" sz="2800" dirty="0"/>
                    </a:p>
                  </a:txBody>
                  <a:tcPr/>
                </a:tc>
                <a:tc>
                  <a:txBody>
                    <a:bodyPr/>
                    <a:lstStyle/>
                    <a:p>
                      <a:r>
                        <a:rPr lang="en-US" sz="2800" dirty="0" smtClean="0"/>
                        <a:t>10-25%</a:t>
                      </a:r>
                      <a:endParaRPr lang="en-US" sz="2800" dirty="0"/>
                    </a:p>
                  </a:txBody>
                  <a:tcPr/>
                </a:tc>
                <a:tc>
                  <a:txBody>
                    <a:bodyPr/>
                    <a:lstStyle/>
                    <a:p>
                      <a:r>
                        <a:rPr lang="en-US" sz="2800" dirty="0" smtClean="0"/>
                        <a:t>5-10%</a:t>
                      </a:r>
                      <a:endParaRPr lang="en-US" sz="2800" dirty="0"/>
                    </a:p>
                  </a:txBody>
                  <a:tcPr/>
                </a:tc>
                <a:extLst>
                  <a:ext uri="{0D108BD9-81ED-4DB2-BD59-A6C34878D82A}">
                    <a16:rowId xmlns:a16="http://schemas.microsoft.com/office/drawing/2014/main" val="1097970421"/>
                  </a:ext>
                </a:extLst>
              </a:tr>
              <a:tr h="575955">
                <a:tc>
                  <a:txBody>
                    <a:bodyPr/>
                    <a:lstStyle/>
                    <a:p>
                      <a:r>
                        <a:rPr lang="en-US" sz="2800" dirty="0" smtClean="0"/>
                        <a:t>Station</a:t>
                      </a:r>
                      <a:endParaRPr lang="en-US" sz="2800" dirty="0"/>
                    </a:p>
                  </a:txBody>
                  <a:tcPr/>
                </a:tc>
                <a:tc>
                  <a:txBody>
                    <a:bodyPr/>
                    <a:lstStyle/>
                    <a:p>
                      <a:r>
                        <a:rPr lang="en-US" sz="2800" dirty="0" smtClean="0"/>
                        <a:t>5-10%</a:t>
                      </a:r>
                      <a:endParaRPr lang="en-US" sz="2800" dirty="0"/>
                    </a:p>
                  </a:txBody>
                  <a:tcPr/>
                </a:tc>
                <a:tc>
                  <a:txBody>
                    <a:bodyPr/>
                    <a:lstStyle/>
                    <a:p>
                      <a:r>
                        <a:rPr lang="en-US" sz="2800" dirty="0" smtClean="0"/>
                        <a:t>40% Elem</a:t>
                      </a:r>
                    </a:p>
                    <a:p>
                      <a:r>
                        <a:rPr lang="en-US" sz="2800" dirty="0" smtClean="0"/>
                        <a:t>30% HS</a:t>
                      </a:r>
                      <a:endParaRPr lang="en-US" sz="2800" dirty="0"/>
                    </a:p>
                  </a:txBody>
                  <a:tcPr/>
                </a:tc>
                <a:extLst>
                  <a:ext uri="{0D108BD9-81ED-4DB2-BD59-A6C34878D82A}">
                    <a16:rowId xmlns:a16="http://schemas.microsoft.com/office/drawing/2014/main" val="3717050360"/>
                  </a:ext>
                </a:extLst>
              </a:tr>
              <a:tr h="575955">
                <a:tc>
                  <a:txBody>
                    <a:bodyPr/>
                    <a:lstStyle/>
                    <a:p>
                      <a:r>
                        <a:rPr lang="en-US" sz="2800" dirty="0" smtClean="0"/>
                        <a:t>Parallel</a:t>
                      </a:r>
                      <a:endParaRPr lang="en-US" sz="2800" dirty="0"/>
                    </a:p>
                  </a:txBody>
                  <a:tcPr/>
                </a:tc>
                <a:tc>
                  <a:txBody>
                    <a:bodyPr/>
                    <a:lstStyle/>
                    <a:p>
                      <a:r>
                        <a:rPr lang="en-US" sz="2800" dirty="0" smtClean="0"/>
                        <a:t>10%</a:t>
                      </a:r>
                      <a:endParaRPr lang="en-US" sz="2800" dirty="0"/>
                    </a:p>
                  </a:txBody>
                  <a:tcPr/>
                </a:tc>
                <a:tc>
                  <a:txBody>
                    <a:bodyPr/>
                    <a:lstStyle/>
                    <a:p>
                      <a:r>
                        <a:rPr lang="en-US" sz="2800" dirty="0" smtClean="0"/>
                        <a:t>30% Elem</a:t>
                      </a:r>
                    </a:p>
                    <a:p>
                      <a:r>
                        <a:rPr lang="en-US" sz="2800" dirty="0" smtClean="0"/>
                        <a:t>25%</a:t>
                      </a:r>
                      <a:r>
                        <a:rPr lang="en-US" sz="2800" baseline="0" dirty="0" smtClean="0"/>
                        <a:t> HS</a:t>
                      </a:r>
                      <a:endParaRPr lang="en-US" sz="2800" dirty="0"/>
                    </a:p>
                  </a:txBody>
                  <a:tcPr/>
                </a:tc>
                <a:extLst>
                  <a:ext uri="{0D108BD9-81ED-4DB2-BD59-A6C34878D82A}">
                    <a16:rowId xmlns:a16="http://schemas.microsoft.com/office/drawing/2014/main" val="3590991355"/>
                  </a:ext>
                </a:extLst>
              </a:tr>
              <a:tr h="575955">
                <a:tc>
                  <a:txBody>
                    <a:bodyPr/>
                    <a:lstStyle/>
                    <a:p>
                      <a:r>
                        <a:rPr lang="en-US" sz="2800" dirty="0" smtClean="0"/>
                        <a:t>Alternative</a:t>
                      </a:r>
                      <a:endParaRPr lang="en-US" sz="2800" dirty="0"/>
                    </a:p>
                  </a:txBody>
                  <a:tcPr/>
                </a:tc>
                <a:tc>
                  <a:txBody>
                    <a:bodyPr/>
                    <a:lstStyle/>
                    <a:p>
                      <a:r>
                        <a:rPr lang="en-US" sz="2800" dirty="0" smtClean="0"/>
                        <a:t>0-15%</a:t>
                      </a:r>
                      <a:endParaRPr lang="en-US" sz="2800" dirty="0"/>
                    </a:p>
                  </a:txBody>
                  <a:tcPr/>
                </a:tc>
                <a:tc>
                  <a:txBody>
                    <a:bodyPr/>
                    <a:lstStyle/>
                    <a:p>
                      <a:r>
                        <a:rPr lang="en-US" sz="2800" dirty="0" smtClean="0"/>
                        <a:t>25% Elem</a:t>
                      </a:r>
                    </a:p>
                    <a:p>
                      <a:r>
                        <a:rPr lang="en-US" sz="2800" dirty="0" smtClean="0"/>
                        <a:t>20% HS</a:t>
                      </a:r>
                      <a:endParaRPr lang="en-US" sz="2800" dirty="0"/>
                    </a:p>
                  </a:txBody>
                  <a:tcPr/>
                </a:tc>
                <a:extLst>
                  <a:ext uri="{0D108BD9-81ED-4DB2-BD59-A6C34878D82A}">
                    <a16:rowId xmlns:a16="http://schemas.microsoft.com/office/drawing/2014/main" val="2410160303"/>
                  </a:ext>
                </a:extLst>
              </a:tr>
              <a:tr h="575955">
                <a:tc>
                  <a:txBody>
                    <a:bodyPr/>
                    <a:lstStyle/>
                    <a:p>
                      <a:r>
                        <a:rPr lang="en-US" sz="2800" dirty="0" smtClean="0"/>
                        <a:t>Teaming</a:t>
                      </a:r>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359287588"/>
                  </a:ext>
                </a:extLst>
              </a:tr>
              <a:tr h="1069631">
                <a:tc>
                  <a:txBody>
                    <a:bodyPr/>
                    <a:lstStyle/>
                    <a:p>
                      <a:r>
                        <a:rPr lang="en-US" sz="2800" dirty="0" smtClean="0"/>
                        <a:t>One Teach</a:t>
                      </a:r>
                    </a:p>
                    <a:p>
                      <a:r>
                        <a:rPr lang="en-US" sz="2800" dirty="0" smtClean="0"/>
                        <a:t>One Assist</a:t>
                      </a:r>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300114759"/>
                  </a:ext>
                </a:extLst>
              </a:tr>
            </a:tbl>
          </a:graphicData>
        </a:graphic>
      </p:graphicFrame>
      <p:sp>
        <p:nvSpPr>
          <p:cNvPr id="5" name="TextBox 4"/>
          <p:cNvSpPr txBox="1"/>
          <p:nvPr/>
        </p:nvSpPr>
        <p:spPr>
          <a:xfrm>
            <a:off x="6858000" y="6216133"/>
            <a:ext cx="1736725" cy="369332"/>
          </a:xfrm>
          <a:prstGeom prst="rect">
            <a:avLst/>
          </a:prstGeom>
          <a:noFill/>
        </p:spPr>
        <p:txBody>
          <a:bodyPr wrap="square" rtlCol="0">
            <a:spAutoFit/>
          </a:bodyPr>
          <a:lstStyle/>
          <a:p>
            <a:r>
              <a:rPr lang="en-US" dirty="0" smtClean="0"/>
              <a:t>Friend (2016)</a:t>
            </a:r>
            <a:endParaRPr lang="en-US" dirty="0"/>
          </a:p>
        </p:txBody>
      </p:sp>
      <p:sp>
        <p:nvSpPr>
          <p:cNvPr id="6" name="TextBox 5"/>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4243028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543800" cy="1371600"/>
          </a:xfrm>
        </p:spPr>
        <p:txBody>
          <a:bodyPr/>
          <a:lstStyle/>
          <a:p>
            <a:pPr algn="ctr"/>
            <a:r>
              <a:rPr lang="en-US" sz="6000" b="1" dirty="0" smtClean="0"/>
              <a:t>Co-Teaching</a:t>
            </a:r>
            <a:r>
              <a:rPr lang="en-US" sz="4000" dirty="0" smtClean="0">
                <a:solidFill>
                  <a:schemeClr val="bg2"/>
                </a:solidFill>
                <a:latin typeface="Elephant" panose="02020904090505020303" pitchFamily="18" charset="0"/>
              </a:rPr>
              <a:t/>
            </a:r>
            <a:br>
              <a:rPr lang="en-US" sz="4000" dirty="0" smtClean="0">
                <a:solidFill>
                  <a:schemeClr val="bg2"/>
                </a:solidFill>
                <a:latin typeface="Elephant" panose="02020904090505020303" pitchFamily="18" charset="0"/>
              </a:rPr>
            </a:br>
            <a:endParaRPr lang="en-US" sz="4000" dirty="0">
              <a:solidFill>
                <a:schemeClr val="bg2"/>
              </a:solidFill>
              <a:latin typeface="Elephant" panose="02020904090505020303" pitchFamily="18" charset="0"/>
            </a:endParaRPr>
          </a:p>
        </p:txBody>
      </p:sp>
      <p:sp>
        <p:nvSpPr>
          <p:cNvPr id="3" name="Subtitle 2"/>
          <p:cNvSpPr>
            <a:spLocks noGrp="1"/>
          </p:cNvSpPr>
          <p:nvPr>
            <p:ph type="subTitle" idx="1"/>
          </p:nvPr>
        </p:nvSpPr>
        <p:spPr>
          <a:xfrm>
            <a:off x="609600" y="3810000"/>
            <a:ext cx="7162800" cy="2286000"/>
          </a:xfrm>
        </p:spPr>
        <p:txBody>
          <a:bodyPr>
            <a:noAutofit/>
          </a:bodyPr>
          <a:lstStyle/>
          <a:p>
            <a:pPr algn="ctr"/>
            <a:endParaRPr lang="en-US" sz="2400" dirty="0" smtClean="0">
              <a:solidFill>
                <a:schemeClr val="tx1"/>
              </a:solidFill>
            </a:endParaRPr>
          </a:p>
          <a:p>
            <a:pPr algn="ctr"/>
            <a:endParaRPr lang="en-US" sz="2400" dirty="0">
              <a:solidFill>
                <a:schemeClr val="tx1"/>
              </a:solidFill>
            </a:endParaRPr>
          </a:p>
          <a:p>
            <a:pPr algn="ctr"/>
            <a:endParaRPr lang="en-US" sz="2400" dirty="0" smtClean="0">
              <a:solidFill>
                <a:schemeClr val="tx1"/>
              </a:solidFill>
            </a:endParaRPr>
          </a:p>
          <a:p>
            <a:pPr algn="ctr"/>
            <a:endParaRPr lang="en-US" sz="2400" dirty="0">
              <a:solidFill>
                <a:schemeClr val="tx1"/>
              </a:solidFill>
            </a:endParaRPr>
          </a:p>
          <a:p>
            <a:pPr algn="ctr"/>
            <a:r>
              <a:rPr lang="en-US" sz="2400" dirty="0" smtClean="0"/>
              <a:t>2016</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124075"/>
            <a:ext cx="7620000" cy="3286125"/>
          </a:xfrm>
          <a:prstGeom prst="rect">
            <a:avLst/>
          </a:prstGeom>
        </p:spPr>
      </p:pic>
    </p:spTree>
    <p:extLst>
      <p:ext uri="{BB962C8B-B14F-4D97-AF65-F5344CB8AC3E}">
        <p14:creationId xmlns:p14="http://schemas.microsoft.com/office/powerpoint/2010/main" val="38842306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to Practice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9050" y="2232788"/>
            <a:ext cx="4205899" cy="3154424"/>
          </a:xfrm>
          <a:prstGeom prst="rect">
            <a:avLst/>
          </a:prstGeom>
        </p:spPr>
      </p:pic>
      <p:sp>
        <p:nvSpPr>
          <p:cNvPr id="2" name="Slide Number Placeholder 1"/>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50</a:t>
            </a:fld>
            <a:endParaRPr lang="en-US" dirty="0"/>
          </a:p>
        </p:txBody>
      </p:sp>
      <p:sp>
        <p:nvSpPr>
          <p:cNvPr id="7" name="TextBox 6"/>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17557675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extLst>
              <p:ext uri="{D42A27DB-BD31-4B8C-83A1-F6EECF244321}">
                <p14:modId xmlns:p14="http://schemas.microsoft.com/office/powerpoint/2010/main" val="4038032097"/>
              </p:ext>
            </p:extLst>
          </p:nvPr>
        </p:nvGraphicFramePr>
        <p:xfrm>
          <a:off x="5582993" y="1289538"/>
          <a:ext cx="2857500" cy="4639235"/>
        </p:xfrm>
        <a:graphic>
          <a:graphicData uri="http://schemas.openxmlformats.org/presentationml/2006/ole">
            <mc:AlternateContent xmlns:mc="http://schemas.openxmlformats.org/markup-compatibility/2006">
              <mc:Choice xmlns:v="urn:schemas-microsoft-com:vml" Requires="v">
                <p:oleObj spid="_x0000_s5408" name="Image" r:id="rId4" imgW="1651600" imgH="2005079" progId="">
                  <p:embed/>
                </p:oleObj>
              </mc:Choice>
              <mc:Fallback>
                <p:oleObj name="Image" r:id="rId4" imgW="1651600" imgH="200507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2993" y="1289538"/>
                        <a:ext cx="2857500" cy="4639235"/>
                      </a:xfrm>
                      <a:prstGeom prst="rect">
                        <a:avLst/>
                      </a:prstGeom>
                      <a:noFill/>
                      <a:extLst/>
                    </p:spPr>
                  </p:pic>
                </p:oleObj>
              </mc:Fallback>
            </mc:AlternateContent>
          </a:graphicData>
        </a:graphic>
      </p:graphicFrame>
      <p:sp>
        <p:nvSpPr>
          <p:cNvPr id="261122" name="Rectangle 2"/>
          <p:cNvSpPr>
            <a:spLocks noGrp="1" noChangeArrowheads="1"/>
          </p:cNvSpPr>
          <p:nvPr>
            <p:ph type="title"/>
          </p:nvPr>
        </p:nvSpPr>
        <p:spPr>
          <a:xfrm>
            <a:off x="1660159" y="466725"/>
            <a:ext cx="5715000" cy="1200150"/>
          </a:xfrm>
        </p:spPr>
        <p:txBody>
          <a:bodyPr/>
          <a:lstStyle/>
          <a:p>
            <a:pPr>
              <a:defRPr/>
            </a:pPr>
            <a:r>
              <a:rPr lang="en-US" sz="6000" dirty="0" smtClean="0"/>
              <a:t>Teaming</a:t>
            </a:r>
            <a:endParaRPr lang="en-US" dirty="0">
              <a:solidFill>
                <a:schemeClr val="tx2">
                  <a:satMod val="130000"/>
                </a:schemeClr>
              </a:solidFill>
            </a:endParaRPr>
          </a:p>
        </p:txBody>
      </p:sp>
      <p:sp>
        <p:nvSpPr>
          <p:cNvPr id="119811" name="Rectangle 3"/>
          <p:cNvSpPr>
            <a:spLocks noGrp="1" noChangeArrowheads="1"/>
          </p:cNvSpPr>
          <p:nvPr>
            <p:ph type="body" sz="half" idx="1"/>
          </p:nvPr>
        </p:nvSpPr>
        <p:spPr>
          <a:xfrm>
            <a:off x="517158" y="1828800"/>
            <a:ext cx="4988291" cy="4334435"/>
          </a:xfrm>
        </p:spPr>
        <p:txBody>
          <a:bodyPr>
            <a:normAutofit/>
          </a:bodyPr>
          <a:lstStyle/>
          <a:p>
            <a:pPr eaLnBrk="1" hangingPunct="1">
              <a:lnSpc>
                <a:spcPct val="90000"/>
              </a:lnSpc>
            </a:pPr>
            <a:r>
              <a:rPr lang="en-US" altLang="en-US" sz="3200" dirty="0"/>
              <a:t>Teachers share responsibilities for planning and instruction</a:t>
            </a:r>
          </a:p>
          <a:p>
            <a:pPr eaLnBrk="1" hangingPunct="1">
              <a:lnSpc>
                <a:spcPct val="90000"/>
              </a:lnSpc>
            </a:pPr>
            <a:r>
              <a:rPr lang="en-US" altLang="en-US" sz="3200" dirty="0" smtClean="0"/>
              <a:t>Both teachers are delivering the same instruction at the same time.  Playing off of each teacher’s style and ability</a:t>
            </a:r>
            <a:endParaRPr lang="en-US" altLang="en-US" sz="3200" dirty="0"/>
          </a:p>
        </p:txBody>
      </p:sp>
      <p:sp>
        <p:nvSpPr>
          <p:cNvPr id="2" name="Slide Number Placeholder 1"/>
          <p:cNvSpPr>
            <a:spLocks noGrp="1"/>
          </p:cNvSpPr>
          <p:nvPr>
            <p:ph type="sldNum" sz="quarter" idx="12"/>
          </p:nvPr>
        </p:nvSpPr>
        <p:spPr>
          <a:xfrm>
            <a:off x="8597903" y="5700173"/>
            <a:ext cx="600074" cy="457200"/>
          </a:xfrm>
        </p:spPr>
        <p:txBody>
          <a:bodyPr/>
          <a:lstStyle/>
          <a:p>
            <a:pPr>
              <a:defRPr/>
            </a:pPr>
            <a:fld id="{614F2D3F-9EB5-4596-BF70-CDD128FBDB57}" type="slidenum">
              <a:rPr lang="en-US" altLang="en-US" smtClean="0"/>
              <a:pPr>
                <a:defRPr/>
              </a:pPr>
              <a:t>51</a:t>
            </a:fld>
            <a:endParaRPr lang="en-US" altLang="en-US" dirty="0"/>
          </a:p>
        </p:txBody>
      </p:sp>
      <p:sp>
        <p:nvSpPr>
          <p:cNvPr id="5" name="TextBox 4"/>
          <p:cNvSpPr txBox="1"/>
          <p:nvPr/>
        </p:nvSpPr>
        <p:spPr>
          <a:xfrm>
            <a:off x="6629400" y="6163235"/>
            <a:ext cx="1444626" cy="369332"/>
          </a:xfrm>
          <a:prstGeom prst="rect">
            <a:avLst/>
          </a:prstGeom>
          <a:noFill/>
        </p:spPr>
        <p:txBody>
          <a:bodyPr wrap="none" rtlCol="0">
            <a:spAutoFit/>
          </a:bodyPr>
          <a:lstStyle/>
          <a:p>
            <a:r>
              <a:rPr lang="en-US" dirty="0" smtClean="0"/>
              <a:t>Friend (2008)</a:t>
            </a:r>
            <a:endParaRPr lang="en-US" dirty="0"/>
          </a:p>
        </p:txBody>
      </p:sp>
      <p:sp>
        <p:nvSpPr>
          <p:cNvPr id="8" name="TextBox 7"/>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185527061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609599" y="342900"/>
            <a:ext cx="7458634" cy="1143000"/>
          </a:xfrm>
        </p:spPr>
        <p:txBody>
          <a:bodyPr>
            <a:normAutofit/>
          </a:bodyPr>
          <a:lstStyle/>
          <a:p>
            <a:r>
              <a:rPr lang="en-US" sz="6000" dirty="0" smtClean="0"/>
              <a:t>Benefits</a:t>
            </a:r>
            <a:endParaRPr lang="en-US" sz="6000" dirty="0"/>
          </a:p>
        </p:txBody>
      </p:sp>
      <p:sp>
        <p:nvSpPr>
          <p:cNvPr id="487427" name="Rectangle 3"/>
          <p:cNvSpPr>
            <a:spLocks noGrp="1" noChangeArrowheads="1"/>
          </p:cNvSpPr>
          <p:nvPr>
            <p:ph idx="1"/>
          </p:nvPr>
        </p:nvSpPr>
        <p:spPr>
          <a:xfrm>
            <a:off x="606988" y="1371600"/>
            <a:ext cx="7924800" cy="5181600"/>
          </a:xfrm>
        </p:spPr>
        <p:txBody>
          <a:bodyPr/>
          <a:lstStyle/>
          <a:p>
            <a:pPr>
              <a:spcBef>
                <a:spcPct val="0"/>
              </a:spcBef>
              <a:spcAft>
                <a:spcPct val="50000"/>
              </a:spcAft>
              <a:buFont typeface="Wingdings" pitchFamily="2" charset="2"/>
              <a:buNone/>
            </a:pPr>
            <a:endParaRPr lang="en-US" dirty="0"/>
          </a:p>
          <a:p>
            <a:pPr>
              <a:spcBef>
                <a:spcPct val="0"/>
              </a:spcBef>
              <a:spcAft>
                <a:spcPct val="50000"/>
              </a:spcAft>
            </a:pPr>
            <a:r>
              <a:rPr lang="en-US" sz="3200" dirty="0"/>
              <a:t>Shared planning and instruction by both teachers for the large group</a:t>
            </a:r>
          </a:p>
          <a:p>
            <a:pPr>
              <a:spcBef>
                <a:spcPct val="0"/>
              </a:spcBef>
              <a:spcAft>
                <a:spcPct val="50000"/>
              </a:spcAft>
            </a:pPr>
            <a:r>
              <a:rPr lang="en-US" sz="3200" dirty="0"/>
              <a:t>Allows teachers to play off one another</a:t>
            </a:r>
          </a:p>
          <a:p>
            <a:pPr>
              <a:spcBef>
                <a:spcPct val="0"/>
              </a:spcBef>
              <a:spcAft>
                <a:spcPct val="50000"/>
              </a:spcAft>
            </a:pPr>
            <a:r>
              <a:rPr lang="en-US" sz="3200" dirty="0"/>
              <a:t>Can be energizing and entertaining</a:t>
            </a:r>
          </a:p>
        </p:txBody>
      </p:sp>
      <p:sp>
        <p:nvSpPr>
          <p:cNvPr id="6" name="Slide Number Placeholder 5"/>
          <p:cNvSpPr>
            <a:spLocks noGrp="1"/>
          </p:cNvSpPr>
          <p:nvPr>
            <p:ph type="sldNum" sz="quarter" idx="4294967295"/>
          </p:nvPr>
        </p:nvSpPr>
        <p:spPr>
          <a:xfrm>
            <a:off x="8594725" y="5648325"/>
            <a:ext cx="549275" cy="396875"/>
          </a:xfrm>
          <a:prstGeom prst="bracketPair">
            <a:avLst>
              <a:gd name="adj" fmla="val 17949"/>
            </a:avLst>
          </a:prstGeom>
        </p:spPr>
        <p:txBody>
          <a:bodyPr/>
          <a:lstStyle/>
          <a:p>
            <a:fld id="{AA380028-53BE-409F-B905-148724600028}" type="slidenum">
              <a:rPr lang="en-US"/>
              <a:pPr/>
              <a:t>52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672192"/>
            <a:ext cx="898525" cy="1385208"/>
          </a:xfrm>
          <a:prstGeom prst="rect">
            <a:avLst/>
          </a:prstGeom>
        </p:spPr>
      </p:pic>
      <p:sp>
        <p:nvSpPr>
          <p:cNvPr id="8" name="TextBox 7"/>
          <p:cNvSpPr txBox="1"/>
          <p:nvPr/>
        </p:nvSpPr>
        <p:spPr>
          <a:xfrm>
            <a:off x="6781800" y="6216133"/>
            <a:ext cx="1812925" cy="369332"/>
          </a:xfrm>
          <a:prstGeom prst="rect">
            <a:avLst/>
          </a:prstGeom>
          <a:noFill/>
        </p:spPr>
        <p:txBody>
          <a:bodyPr wrap="square" rtlCol="0">
            <a:spAutoFit/>
          </a:bodyPr>
          <a:lstStyle/>
          <a:p>
            <a:r>
              <a:rPr lang="en-US" dirty="0" smtClean="0"/>
              <a:t>Friend  (2016)</a:t>
            </a:r>
            <a:endParaRPr lang="en-US" dirty="0"/>
          </a:p>
        </p:txBody>
      </p:sp>
      <p:sp>
        <p:nvSpPr>
          <p:cNvPr id="10" name="TextBox 9"/>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15743847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609600" y="609600"/>
            <a:ext cx="7458634" cy="990600"/>
          </a:xfrm>
        </p:spPr>
        <p:txBody>
          <a:bodyPr>
            <a:noAutofit/>
          </a:bodyPr>
          <a:lstStyle/>
          <a:p>
            <a:r>
              <a:rPr lang="en-US" sz="6000" dirty="0" smtClean="0"/>
              <a:t>Drawbacks</a:t>
            </a:r>
            <a:endParaRPr lang="en-US" sz="6000" dirty="0"/>
          </a:p>
        </p:txBody>
      </p:sp>
      <p:sp>
        <p:nvSpPr>
          <p:cNvPr id="489475" name="Rectangle 3"/>
          <p:cNvSpPr>
            <a:spLocks noGrp="1" noChangeArrowheads="1"/>
          </p:cNvSpPr>
          <p:nvPr>
            <p:ph idx="1"/>
          </p:nvPr>
        </p:nvSpPr>
        <p:spPr>
          <a:xfrm>
            <a:off x="452717" y="1422400"/>
            <a:ext cx="7772400" cy="4648200"/>
          </a:xfrm>
        </p:spPr>
        <p:txBody>
          <a:bodyPr/>
          <a:lstStyle/>
          <a:p>
            <a:pPr>
              <a:spcBef>
                <a:spcPct val="0"/>
              </a:spcBef>
              <a:spcAft>
                <a:spcPct val="50000"/>
              </a:spcAft>
              <a:buFont typeface="Wingdings" pitchFamily="2" charset="2"/>
              <a:buNone/>
            </a:pPr>
            <a:endParaRPr lang="en-US" dirty="0"/>
          </a:p>
          <a:p>
            <a:pPr>
              <a:spcBef>
                <a:spcPct val="0"/>
              </a:spcBef>
              <a:spcAft>
                <a:spcPct val="50000"/>
              </a:spcAft>
            </a:pPr>
            <a:r>
              <a:rPr lang="en-US" sz="3200" dirty="0"/>
              <a:t>Loss of the valuable instructional technique of </a:t>
            </a:r>
            <a:r>
              <a:rPr lang="en-US" sz="3200" dirty="0" smtClean="0"/>
              <a:t>grouping</a:t>
            </a:r>
            <a:endParaRPr lang="en-US" sz="3200" dirty="0"/>
          </a:p>
          <a:p>
            <a:pPr>
              <a:spcBef>
                <a:spcPct val="0"/>
              </a:spcBef>
              <a:spcAft>
                <a:spcPct val="50000"/>
              </a:spcAft>
            </a:pPr>
            <a:r>
              <a:rPr lang="en-US" sz="3200" dirty="0"/>
              <a:t>May not be comfortable for new partnerships of </a:t>
            </a:r>
            <a:r>
              <a:rPr lang="en-US" sz="3200" dirty="0" smtClean="0"/>
              <a:t>teachers</a:t>
            </a:r>
            <a:endParaRPr lang="en-US" sz="3200" dirty="0"/>
          </a:p>
        </p:txBody>
      </p:sp>
      <p:sp>
        <p:nvSpPr>
          <p:cNvPr id="6" name="Slide Number Placeholder 5"/>
          <p:cNvSpPr>
            <a:spLocks noGrp="1"/>
          </p:cNvSpPr>
          <p:nvPr>
            <p:ph type="sldNum" sz="quarter" idx="4294967295"/>
          </p:nvPr>
        </p:nvSpPr>
        <p:spPr>
          <a:xfrm>
            <a:off x="8594725" y="5648325"/>
            <a:ext cx="549275" cy="396875"/>
          </a:xfrm>
          <a:prstGeom prst="bracketPair">
            <a:avLst>
              <a:gd name="adj" fmla="val 17949"/>
            </a:avLst>
          </a:prstGeom>
        </p:spPr>
        <p:txBody>
          <a:bodyPr/>
          <a:lstStyle/>
          <a:p>
            <a:fld id="{F77383DF-57F7-4229-9839-D22FBBF2DBDA}" type="slidenum">
              <a:rPr lang="en-US"/>
              <a:pPr/>
              <a:t>53</a:t>
            </a:fld>
            <a:endParaRPr lang="en-US" dirty="0"/>
          </a:p>
        </p:txBody>
      </p:sp>
      <p:sp>
        <p:nvSpPr>
          <p:cNvPr id="8" name="TextBox 7"/>
          <p:cNvSpPr txBox="1"/>
          <p:nvPr/>
        </p:nvSpPr>
        <p:spPr>
          <a:xfrm>
            <a:off x="6726238" y="6216133"/>
            <a:ext cx="1868488" cy="369332"/>
          </a:xfrm>
          <a:prstGeom prst="rect">
            <a:avLst/>
          </a:prstGeom>
          <a:noFill/>
        </p:spPr>
        <p:txBody>
          <a:bodyPr wrap="square" rtlCol="0">
            <a:spAutoFit/>
          </a:bodyPr>
          <a:lstStyle/>
          <a:p>
            <a:r>
              <a:rPr lang="en-US" dirty="0" smtClean="0"/>
              <a:t>Friend (2016)</a:t>
            </a:r>
            <a:endParaRPr lang="en-US" dirty="0"/>
          </a:p>
        </p:txBody>
      </p:sp>
      <p:sp>
        <p:nvSpPr>
          <p:cNvPr id="10" name="TextBox 9"/>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3212" y="687240"/>
            <a:ext cx="1605432" cy="1371600"/>
          </a:xfrm>
          <a:prstGeom prst="rect">
            <a:avLst/>
          </a:prstGeom>
        </p:spPr>
      </p:pic>
    </p:spTree>
    <p:extLst>
      <p:ext uri="{BB962C8B-B14F-4D97-AF65-F5344CB8AC3E}">
        <p14:creationId xmlns:p14="http://schemas.microsoft.com/office/powerpoint/2010/main" val="42285787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54</a:t>
            </a:fld>
            <a:endParaRPr lang="en-US" dirty="0"/>
          </a:p>
        </p:txBody>
      </p:sp>
      <p:sp>
        <p:nvSpPr>
          <p:cNvPr id="2" name="TextBox 1"/>
          <p:cNvSpPr txBox="1"/>
          <p:nvPr/>
        </p:nvSpPr>
        <p:spPr>
          <a:xfrm>
            <a:off x="0" y="6045200"/>
            <a:ext cx="3352800" cy="812800"/>
          </a:xfrm>
          <a:prstGeom prst="rect">
            <a:avLst/>
          </a:prstGeom>
          <a:solidFill>
            <a:schemeClr val="bg1"/>
          </a:solidFill>
        </p:spPr>
        <p:txBody>
          <a:bodyPr wrap="square" rtlCol="0">
            <a:sp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77541464"/>
              </p:ext>
            </p:extLst>
          </p:nvPr>
        </p:nvGraphicFramePr>
        <p:xfrm>
          <a:off x="453901" y="669388"/>
          <a:ext cx="8140824" cy="5915951"/>
        </p:xfrm>
        <a:graphic>
          <a:graphicData uri="http://schemas.openxmlformats.org/drawingml/2006/table">
            <a:tbl>
              <a:tblPr firstRow="1" bandRow="1">
                <a:tableStyleId>{5C22544A-7EE6-4342-B048-85BDC9FD1C3A}</a:tableStyleId>
              </a:tblPr>
              <a:tblGrid>
                <a:gridCol w="3569696">
                  <a:extLst>
                    <a:ext uri="{9D8B030D-6E8A-4147-A177-3AD203B41FA5}">
                      <a16:colId xmlns:a16="http://schemas.microsoft.com/office/drawing/2014/main" val="4244739946"/>
                    </a:ext>
                  </a:extLst>
                </a:gridCol>
                <a:gridCol w="1891697">
                  <a:extLst>
                    <a:ext uri="{9D8B030D-6E8A-4147-A177-3AD203B41FA5}">
                      <a16:colId xmlns:a16="http://schemas.microsoft.com/office/drawing/2014/main" val="3885702387"/>
                    </a:ext>
                  </a:extLst>
                </a:gridCol>
                <a:gridCol w="2679431">
                  <a:extLst>
                    <a:ext uri="{9D8B030D-6E8A-4147-A177-3AD203B41FA5}">
                      <a16:colId xmlns:a16="http://schemas.microsoft.com/office/drawing/2014/main" val="1664719283"/>
                    </a:ext>
                  </a:extLst>
                </a:gridCol>
              </a:tblGrid>
              <a:tr h="575955">
                <a:tc>
                  <a:txBody>
                    <a:bodyPr/>
                    <a:lstStyle/>
                    <a:p>
                      <a:r>
                        <a:rPr lang="en-US" sz="3200" dirty="0" smtClean="0"/>
                        <a:t>Strategy</a:t>
                      </a:r>
                      <a:endParaRPr lang="en-US" sz="3200" dirty="0"/>
                    </a:p>
                  </a:txBody>
                  <a:tcPr/>
                </a:tc>
                <a:tc>
                  <a:txBody>
                    <a:bodyPr/>
                    <a:lstStyle/>
                    <a:p>
                      <a:r>
                        <a:rPr lang="en-US" sz="3200" dirty="0" smtClean="0"/>
                        <a:t>Actual</a:t>
                      </a:r>
                      <a:endParaRPr lang="en-US" sz="3200" dirty="0"/>
                    </a:p>
                  </a:txBody>
                  <a:tcPr/>
                </a:tc>
                <a:tc>
                  <a:txBody>
                    <a:bodyPr/>
                    <a:lstStyle/>
                    <a:p>
                      <a:r>
                        <a:rPr lang="en-US" sz="3200" dirty="0" smtClean="0"/>
                        <a:t>Ideal</a:t>
                      </a:r>
                      <a:endParaRPr lang="en-US" sz="3200" dirty="0"/>
                    </a:p>
                  </a:txBody>
                  <a:tcPr/>
                </a:tc>
                <a:extLst>
                  <a:ext uri="{0D108BD9-81ED-4DB2-BD59-A6C34878D82A}">
                    <a16:rowId xmlns:a16="http://schemas.microsoft.com/office/drawing/2014/main" val="2644308278"/>
                  </a:ext>
                </a:extLst>
              </a:tr>
              <a:tr h="1069631">
                <a:tc>
                  <a:txBody>
                    <a:bodyPr/>
                    <a:lstStyle/>
                    <a:p>
                      <a:r>
                        <a:rPr lang="en-US" sz="2500" dirty="0" smtClean="0"/>
                        <a:t>One Teach</a:t>
                      </a:r>
                    </a:p>
                    <a:p>
                      <a:r>
                        <a:rPr lang="en-US" sz="2500" dirty="0" smtClean="0"/>
                        <a:t>One Observe</a:t>
                      </a:r>
                      <a:endParaRPr lang="en-US" sz="2500" dirty="0"/>
                    </a:p>
                  </a:txBody>
                  <a:tcPr/>
                </a:tc>
                <a:tc>
                  <a:txBody>
                    <a:bodyPr/>
                    <a:lstStyle/>
                    <a:p>
                      <a:r>
                        <a:rPr lang="en-US" sz="2500" dirty="0" smtClean="0"/>
                        <a:t>10-25%</a:t>
                      </a:r>
                      <a:endParaRPr lang="en-US" sz="2500" dirty="0"/>
                    </a:p>
                  </a:txBody>
                  <a:tcPr/>
                </a:tc>
                <a:tc>
                  <a:txBody>
                    <a:bodyPr/>
                    <a:lstStyle/>
                    <a:p>
                      <a:r>
                        <a:rPr lang="en-US" sz="2500" dirty="0" smtClean="0"/>
                        <a:t>5-10%</a:t>
                      </a:r>
                      <a:endParaRPr lang="en-US" sz="2500" dirty="0"/>
                    </a:p>
                  </a:txBody>
                  <a:tcPr/>
                </a:tc>
                <a:extLst>
                  <a:ext uri="{0D108BD9-81ED-4DB2-BD59-A6C34878D82A}">
                    <a16:rowId xmlns:a16="http://schemas.microsoft.com/office/drawing/2014/main" val="1097970421"/>
                  </a:ext>
                </a:extLst>
              </a:tr>
              <a:tr h="575955">
                <a:tc>
                  <a:txBody>
                    <a:bodyPr/>
                    <a:lstStyle/>
                    <a:p>
                      <a:r>
                        <a:rPr lang="en-US" sz="2500" dirty="0" smtClean="0"/>
                        <a:t>Station</a:t>
                      </a:r>
                      <a:endParaRPr lang="en-US" sz="2500" dirty="0"/>
                    </a:p>
                  </a:txBody>
                  <a:tcPr/>
                </a:tc>
                <a:tc>
                  <a:txBody>
                    <a:bodyPr/>
                    <a:lstStyle/>
                    <a:p>
                      <a:r>
                        <a:rPr lang="en-US" sz="2500" dirty="0" smtClean="0"/>
                        <a:t>5-10%</a:t>
                      </a:r>
                      <a:endParaRPr lang="en-US" sz="2500" dirty="0"/>
                    </a:p>
                  </a:txBody>
                  <a:tcPr/>
                </a:tc>
                <a:tc>
                  <a:txBody>
                    <a:bodyPr/>
                    <a:lstStyle/>
                    <a:p>
                      <a:r>
                        <a:rPr lang="en-US" sz="2500" dirty="0" smtClean="0"/>
                        <a:t>40% Elem</a:t>
                      </a:r>
                    </a:p>
                    <a:p>
                      <a:r>
                        <a:rPr lang="en-US" sz="2500" dirty="0" smtClean="0"/>
                        <a:t>30% HS</a:t>
                      </a:r>
                      <a:endParaRPr lang="en-US" sz="2500" dirty="0"/>
                    </a:p>
                  </a:txBody>
                  <a:tcPr/>
                </a:tc>
                <a:extLst>
                  <a:ext uri="{0D108BD9-81ED-4DB2-BD59-A6C34878D82A}">
                    <a16:rowId xmlns:a16="http://schemas.microsoft.com/office/drawing/2014/main" val="3717050360"/>
                  </a:ext>
                </a:extLst>
              </a:tr>
              <a:tr h="575955">
                <a:tc>
                  <a:txBody>
                    <a:bodyPr/>
                    <a:lstStyle/>
                    <a:p>
                      <a:r>
                        <a:rPr lang="en-US" sz="2500" dirty="0" smtClean="0"/>
                        <a:t>Parallel</a:t>
                      </a:r>
                      <a:endParaRPr lang="en-US" sz="2500" dirty="0"/>
                    </a:p>
                  </a:txBody>
                  <a:tcPr/>
                </a:tc>
                <a:tc>
                  <a:txBody>
                    <a:bodyPr/>
                    <a:lstStyle/>
                    <a:p>
                      <a:r>
                        <a:rPr lang="en-US" sz="2500" dirty="0" smtClean="0"/>
                        <a:t>10%</a:t>
                      </a:r>
                      <a:endParaRPr lang="en-US" sz="2500" dirty="0"/>
                    </a:p>
                  </a:txBody>
                  <a:tcPr/>
                </a:tc>
                <a:tc>
                  <a:txBody>
                    <a:bodyPr/>
                    <a:lstStyle/>
                    <a:p>
                      <a:r>
                        <a:rPr lang="en-US" sz="2500" dirty="0" smtClean="0"/>
                        <a:t>30% Elem</a:t>
                      </a:r>
                    </a:p>
                    <a:p>
                      <a:r>
                        <a:rPr lang="en-US" sz="2500" dirty="0" smtClean="0"/>
                        <a:t>25%</a:t>
                      </a:r>
                      <a:r>
                        <a:rPr lang="en-US" sz="2500" baseline="0" dirty="0" smtClean="0"/>
                        <a:t> HS</a:t>
                      </a:r>
                      <a:endParaRPr lang="en-US" sz="2500" dirty="0"/>
                    </a:p>
                  </a:txBody>
                  <a:tcPr/>
                </a:tc>
                <a:extLst>
                  <a:ext uri="{0D108BD9-81ED-4DB2-BD59-A6C34878D82A}">
                    <a16:rowId xmlns:a16="http://schemas.microsoft.com/office/drawing/2014/main" val="3590991355"/>
                  </a:ext>
                </a:extLst>
              </a:tr>
              <a:tr h="575955">
                <a:tc>
                  <a:txBody>
                    <a:bodyPr/>
                    <a:lstStyle/>
                    <a:p>
                      <a:r>
                        <a:rPr lang="en-US" sz="2500" dirty="0" smtClean="0"/>
                        <a:t>Alternative</a:t>
                      </a:r>
                      <a:endParaRPr lang="en-US" sz="2500" dirty="0"/>
                    </a:p>
                  </a:txBody>
                  <a:tcPr/>
                </a:tc>
                <a:tc>
                  <a:txBody>
                    <a:bodyPr/>
                    <a:lstStyle/>
                    <a:p>
                      <a:r>
                        <a:rPr lang="en-US" sz="2500" dirty="0" smtClean="0"/>
                        <a:t>0-15%</a:t>
                      </a:r>
                      <a:endParaRPr lang="en-US" sz="2500" dirty="0"/>
                    </a:p>
                  </a:txBody>
                  <a:tcPr/>
                </a:tc>
                <a:tc>
                  <a:txBody>
                    <a:bodyPr/>
                    <a:lstStyle/>
                    <a:p>
                      <a:r>
                        <a:rPr lang="en-US" sz="2500" dirty="0" smtClean="0"/>
                        <a:t>25%</a:t>
                      </a:r>
                      <a:r>
                        <a:rPr lang="en-US" sz="2500" baseline="0" dirty="0" smtClean="0"/>
                        <a:t> Elem</a:t>
                      </a:r>
                    </a:p>
                    <a:p>
                      <a:r>
                        <a:rPr lang="en-US" sz="2500" baseline="0" dirty="0" smtClean="0"/>
                        <a:t>20% HS</a:t>
                      </a:r>
                      <a:endParaRPr lang="en-US" sz="2500" dirty="0"/>
                    </a:p>
                  </a:txBody>
                  <a:tcPr/>
                </a:tc>
                <a:extLst>
                  <a:ext uri="{0D108BD9-81ED-4DB2-BD59-A6C34878D82A}">
                    <a16:rowId xmlns:a16="http://schemas.microsoft.com/office/drawing/2014/main" val="2410160303"/>
                  </a:ext>
                </a:extLst>
              </a:tr>
              <a:tr h="575955">
                <a:tc>
                  <a:txBody>
                    <a:bodyPr/>
                    <a:lstStyle/>
                    <a:p>
                      <a:r>
                        <a:rPr lang="en-US" sz="2500" dirty="0" smtClean="0"/>
                        <a:t>Teaming</a:t>
                      </a:r>
                      <a:endParaRPr lang="en-US" sz="2500" dirty="0"/>
                    </a:p>
                  </a:txBody>
                  <a:tcPr/>
                </a:tc>
                <a:tc>
                  <a:txBody>
                    <a:bodyPr/>
                    <a:lstStyle/>
                    <a:p>
                      <a:r>
                        <a:rPr lang="en-US" sz="2500" dirty="0" smtClean="0"/>
                        <a:t>5%</a:t>
                      </a:r>
                      <a:endParaRPr lang="en-US" sz="2500" dirty="0"/>
                    </a:p>
                  </a:txBody>
                  <a:tcPr/>
                </a:tc>
                <a:tc>
                  <a:txBody>
                    <a:bodyPr/>
                    <a:lstStyle/>
                    <a:p>
                      <a:r>
                        <a:rPr lang="en-US" sz="2500" dirty="0" smtClean="0"/>
                        <a:t>Under 20% Elem</a:t>
                      </a:r>
                    </a:p>
                    <a:p>
                      <a:r>
                        <a:rPr lang="en-US" sz="2500" dirty="0" smtClean="0"/>
                        <a:t>30</a:t>
                      </a:r>
                      <a:r>
                        <a:rPr lang="en-US" sz="2500" baseline="0" dirty="0" smtClean="0"/>
                        <a:t> % HS</a:t>
                      </a:r>
                      <a:endParaRPr lang="en-US" sz="2500" dirty="0"/>
                    </a:p>
                  </a:txBody>
                  <a:tcPr/>
                </a:tc>
                <a:extLst>
                  <a:ext uri="{0D108BD9-81ED-4DB2-BD59-A6C34878D82A}">
                    <a16:rowId xmlns:a16="http://schemas.microsoft.com/office/drawing/2014/main" val="2359287588"/>
                  </a:ext>
                </a:extLst>
              </a:tr>
              <a:tr h="716279">
                <a:tc>
                  <a:txBody>
                    <a:bodyPr/>
                    <a:lstStyle/>
                    <a:p>
                      <a:r>
                        <a:rPr lang="en-US" sz="2500" dirty="0" smtClean="0"/>
                        <a:t>One Teach</a:t>
                      </a:r>
                    </a:p>
                    <a:p>
                      <a:r>
                        <a:rPr lang="en-US" sz="2500" dirty="0" smtClean="0"/>
                        <a:t>One Assist</a:t>
                      </a:r>
                      <a:endParaRPr lang="en-US" sz="2500" dirty="0"/>
                    </a:p>
                  </a:txBody>
                  <a:tcPr/>
                </a:tc>
                <a:tc>
                  <a:txBody>
                    <a:bodyPr/>
                    <a:lstStyle/>
                    <a:p>
                      <a:endParaRPr lang="en-US" sz="2500" dirty="0"/>
                    </a:p>
                  </a:txBody>
                  <a:tcPr/>
                </a:tc>
                <a:tc>
                  <a:txBody>
                    <a:bodyPr/>
                    <a:lstStyle/>
                    <a:p>
                      <a:endParaRPr lang="en-US" sz="2500" dirty="0"/>
                    </a:p>
                  </a:txBody>
                  <a:tcPr/>
                </a:tc>
                <a:extLst>
                  <a:ext uri="{0D108BD9-81ED-4DB2-BD59-A6C34878D82A}">
                    <a16:rowId xmlns:a16="http://schemas.microsoft.com/office/drawing/2014/main" val="3300114759"/>
                  </a:ext>
                </a:extLst>
              </a:tr>
            </a:tbl>
          </a:graphicData>
        </a:graphic>
      </p:graphicFrame>
      <p:sp>
        <p:nvSpPr>
          <p:cNvPr id="5" name="TextBox 4"/>
          <p:cNvSpPr txBox="1"/>
          <p:nvPr/>
        </p:nvSpPr>
        <p:spPr>
          <a:xfrm>
            <a:off x="6629400" y="6216133"/>
            <a:ext cx="1965325" cy="369332"/>
          </a:xfrm>
          <a:prstGeom prst="rect">
            <a:avLst/>
          </a:prstGeom>
          <a:noFill/>
        </p:spPr>
        <p:txBody>
          <a:bodyPr wrap="square" rtlCol="0">
            <a:spAutoFit/>
          </a:bodyPr>
          <a:lstStyle/>
          <a:p>
            <a:r>
              <a:rPr lang="en-US" dirty="0" smtClean="0"/>
              <a:t>Friend (2016)</a:t>
            </a:r>
            <a:endParaRPr lang="en-US" dirty="0"/>
          </a:p>
        </p:txBody>
      </p:sp>
      <p:sp>
        <p:nvSpPr>
          <p:cNvPr id="6" name="TextBox 5"/>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8939933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to Practice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9050" y="2232788"/>
            <a:ext cx="4205899" cy="3154424"/>
          </a:xfrm>
          <a:prstGeom prst="rect">
            <a:avLst/>
          </a:prstGeom>
        </p:spPr>
      </p:pic>
      <p:sp>
        <p:nvSpPr>
          <p:cNvPr id="2" name="Slide Number Placeholder 1"/>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55</a:t>
            </a:fld>
            <a:endParaRPr lang="en-US" dirty="0"/>
          </a:p>
        </p:txBody>
      </p:sp>
      <p:sp>
        <p:nvSpPr>
          <p:cNvPr id="7" name="TextBox 6"/>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3864246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609600" y="457200"/>
            <a:ext cx="7458634" cy="1219200"/>
          </a:xfrm>
        </p:spPr>
        <p:txBody>
          <a:bodyPr>
            <a:normAutofit/>
          </a:bodyPr>
          <a:lstStyle/>
          <a:p>
            <a:r>
              <a:rPr lang="en-US" sz="4400" dirty="0"/>
              <a:t>One Teach, One Assist</a:t>
            </a:r>
          </a:p>
        </p:txBody>
      </p:sp>
      <p:sp>
        <p:nvSpPr>
          <p:cNvPr id="491523" name="Rectangle 3"/>
          <p:cNvSpPr>
            <a:spLocks noGrp="1" noChangeArrowheads="1"/>
          </p:cNvSpPr>
          <p:nvPr>
            <p:ph idx="1"/>
          </p:nvPr>
        </p:nvSpPr>
        <p:spPr>
          <a:xfrm>
            <a:off x="628650" y="1676400"/>
            <a:ext cx="4095750" cy="4305300"/>
          </a:xfrm>
        </p:spPr>
        <p:txBody>
          <a:bodyPr>
            <a:noAutofit/>
          </a:bodyPr>
          <a:lstStyle/>
          <a:p>
            <a:pPr>
              <a:lnSpc>
                <a:spcPct val="130000"/>
              </a:lnSpc>
              <a:buFont typeface="Wingdings" pitchFamily="2" charset="2"/>
              <a:buNone/>
            </a:pPr>
            <a:r>
              <a:rPr lang="en-US" sz="3200" dirty="0"/>
              <a:t>One teaches while the other supports the instructional process by assisting students who need redirection or who have questions.</a:t>
            </a:r>
          </a:p>
        </p:txBody>
      </p:sp>
      <p:sp>
        <p:nvSpPr>
          <p:cNvPr id="6" name="Slide Number Placeholder 5"/>
          <p:cNvSpPr>
            <a:spLocks noGrp="1"/>
          </p:cNvSpPr>
          <p:nvPr>
            <p:ph type="sldNum" sz="quarter" idx="4294967295"/>
          </p:nvPr>
        </p:nvSpPr>
        <p:spPr>
          <a:xfrm>
            <a:off x="8594725" y="5648325"/>
            <a:ext cx="549275" cy="396875"/>
          </a:xfrm>
          <a:prstGeom prst="bracketPair">
            <a:avLst>
              <a:gd name="adj" fmla="val 17949"/>
            </a:avLst>
          </a:prstGeom>
        </p:spPr>
        <p:txBody>
          <a:bodyPr/>
          <a:lstStyle/>
          <a:p>
            <a:fld id="{E6FACE56-7A47-407C-B134-AD1FDFCCE680}" type="slidenum">
              <a:rPr lang="en-US"/>
              <a:pPr/>
              <a:t>56</a:t>
            </a:fld>
            <a:endParaRPr lang="en-US" dirty="0"/>
          </a:p>
        </p:txBody>
      </p:sp>
      <p:graphicFrame>
        <p:nvGraphicFramePr>
          <p:cNvPr id="7" name="Object 2"/>
          <p:cNvGraphicFramePr>
            <a:graphicFrameLocks noChangeAspect="1"/>
          </p:cNvGraphicFramePr>
          <p:nvPr>
            <p:extLst>
              <p:ext uri="{D42A27DB-BD31-4B8C-83A1-F6EECF244321}">
                <p14:modId xmlns:p14="http://schemas.microsoft.com/office/powerpoint/2010/main" val="2344742036"/>
              </p:ext>
            </p:extLst>
          </p:nvPr>
        </p:nvGraphicFramePr>
        <p:xfrm>
          <a:off x="4915783" y="1663958"/>
          <a:ext cx="3136900" cy="4317741"/>
        </p:xfrm>
        <a:graphic>
          <a:graphicData uri="http://schemas.openxmlformats.org/presentationml/2006/ole">
            <mc:AlternateContent xmlns:mc="http://schemas.openxmlformats.org/markup-compatibility/2006">
              <mc:Choice xmlns:v="urn:schemas-microsoft-com:vml" Requires="v">
                <p:oleObj spid="_x0000_s6381" name="Image" r:id="rId4" imgW="1651600" imgH="2005079" progId="">
                  <p:embed/>
                </p:oleObj>
              </mc:Choice>
              <mc:Fallback>
                <p:oleObj name="Image" r:id="rId4" imgW="1651600" imgH="200507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5783" y="1663958"/>
                        <a:ext cx="3136900" cy="4317741"/>
                      </a:xfrm>
                      <a:prstGeom prst="rect">
                        <a:avLst/>
                      </a:prstGeom>
                      <a:noFill/>
                      <a:extLst/>
                    </p:spPr>
                  </p:pic>
                </p:oleObj>
              </mc:Fallback>
            </mc:AlternateContent>
          </a:graphicData>
        </a:graphic>
      </p:graphicFrame>
      <p:sp>
        <p:nvSpPr>
          <p:cNvPr id="8" name="TextBox 7"/>
          <p:cNvSpPr txBox="1"/>
          <p:nvPr/>
        </p:nvSpPr>
        <p:spPr>
          <a:xfrm>
            <a:off x="7150099" y="6324600"/>
            <a:ext cx="1444626" cy="369332"/>
          </a:xfrm>
          <a:prstGeom prst="rect">
            <a:avLst/>
          </a:prstGeom>
          <a:noFill/>
        </p:spPr>
        <p:txBody>
          <a:bodyPr wrap="none" rtlCol="0">
            <a:spAutoFit/>
          </a:bodyPr>
          <a:lstStyle/>
          <a:p>
            <a:r>
              <a:rPr lang="en-US" dirty="0" smtClean="0"/>
              <a:t>Friend (2008)</a:t>
            </a:r>
            <a:endParaRPr lang="en-US" dirty="0"/>
          </a:p>
        </p:txBody>
      </p:sp>
      <p:sp>
        <p:nvSpPr>
          <p:cNvPr id="10" name="TextBox 9"/>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307433895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506186" y="381000"/>
            <a:ext cx="7562048" cy="1219200"/>
          </a:xfrm>
        </p:spPr>
        <p:txBody>
          <a:bodyPr>
            <a:normAutofit/>
          </a:bodyPr>
          <a:lstStyle/>
          <a:p>
            <a:r>
              <a:rPr lang="en-US" sz="6000" dirty="0" smtClean="0"/>
              <a:t>Benefits</a:t>
            </a:r>
            <a:endParaRPr lang="en-US" sz="6000" dirty="0"/>
          </a:p>
        </p:txBody>
      </p:sp>
      <p:sp>
        <p:nvSpPr>
          <p:cNvPr id="495619" name="Rectangle 3"/>
          <p:cNvSpPr>
            <a:spLocks noGrp="1" noChangeArrowheads="1"/>
          </p:cNvSpPr>
          <p:nvPr>
            <p:ph idx="1"/>
          </p:nvPr>
        </p:nvSpPr>
        <p:spPr>
          <a:xfrm>
            <a:off x="251388" y="1625600"/>
            <a:ext cx="7816846" cy="5232400"/>
          </a:xfrm>
        </p:spPr>
        <p:txBody>
          <a:bodyPr>
            <a:normAutofit/>
          </a:bodyPr>
          <a:lstStyle/>
          <a:p>
            <a:pPr>
              <a:spcBef>
                <a:spcPct val="0"/>
              </a:spcBef>
              <a:spcAft>
                <a:spcPct val="50000"/>
              </a:spcAft>
              <a:buFont typeface="Wingdings" pitchFamily="2" charset="2"/>
              <a:buNone/>
            </a:pPr>
            <a:endParaRPr lang="en-US" dirty="0"/>
          </a:p>
          <a:p>
            <a:pPr>
              <a:spcBef>
                <a:spcPct val="0"/>
              </a:spcBef>
              <a:spcAft>
                <a:spcPct val="50000"/>
              </a:spcAft>
            </a:pPr>
            <a:r>
              <a:rPr lang="en-US" sz="3200" dirty="0"/>
              <a:t>Allows for individual and classroom support during a lesson</a:t>
            </a:r>
          </a:p>
          <a:p>
            <a:pPr>
              <a:spcBef>
                <a:spcPct val="0"/>
              </a:spcBef>
              <a:spcAft>
                <a:spcPct val="50000"/>
              </a:spcAft>
            </a:pPr>
            <a:r>
              <a:rPr lang="en-US" sz="3200" dirty="0"/>
              <a:t>Allows for more effective and efficient instruction while one can check student responses and carry out management tasks such as distributing </a:t>
            </a:r>
            <a:r>
              <a:rPr lang="en-US" sz="3200" dirty="0" smtClean="0"/>
              <a:t>materials or behavior </a:t>
            </a:r>
            <a:r>
              <a:rPr lang="en-US" sz="3200" dirty="0" err="1" smtClean="0"/>
              <a:t>reinforcers</a:t>
            </a:r>
            <a:endParaRPr lang="en-US" sz="3200" dirty="0"/>
          </a:p>
          <a:p>
            <a:endParaRPr lang="en-US" sz="3200" dirty="0"/>
          </a:p>
        </p:txBody>
      </p:sp>
      <p:sp>
        <p:nvSpPr>
          <p:cNvPr id="6" name="Slide Number Placeholder 5"/>
          <p:cNvSpPr>
            <a:spLocks noGrp="1"/>
          </p:cNvSpPr>
          <p:nvPr>
            <p:ph type="sldNum" sz="quarter" idx="4294967295"/>
          </p:nvPr>
        </p:nvSpPr>
        <p:spPr>
          <a:xfrm>
            <a:off x="8594725" y="5648325"/>
            <a:ext cx="549275" cy="396875"/>
          </a:xfrm>
          <a:prstGeom prst="bracketPair">
            <a:avLst>
              <a:gd name="adj" fmla="val 17949"/>
            </a:avLst>
          </a:prstGeom>
        </p:spPr>
        <p:txBody>
          <a:bodyPr/>
          <a:lstStyle/>
          <a:p>
            <a:fld id="{B909D743-900F-4F00-AED1-7FC3E8FD02E9}" type="slidenum">
              <a:rPr lang="en-US"/>
              <a:pPr/>
              <a:t>57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577" y="750332"/>
            <a:ext cx="1050925" cy="1385208"/>
          </a:xfrm>
          <a:prstGeom prst="rect">
            <a:avLst/>
          </a:prstGeom>
        </p:spPr>
      </p:pic>
      <p:sp>
        <p:nvSpPr>
          <p:cNvPr id="8" name="TextBox 7"/>
          <p:cNvSpPr txBox="1"/>
          <p:nvPr/>
        </p:nvSpPr>
        <p:spPr>
          <a:xfrm>
            <a:off x="7010400" y="6260068"/>
            <a:ext cx="1600200" cy="369332"/>
          </a:xfrm>
          <a:prstGeom prst="rect">
            <a:avLst/>
          </a:prstGeom>
          <a:noFill/>
        </p:spPr>
        <p:txBody>
          <a:bodyPr wrap="square" rtlCol="0">
            <a:spAutoFit/>
          </a:bodyPr>
          <a:lstStyle/>
          <a:p>
            <a:r>
              <a:rPr lang="en-US" dirty="0" smtClean="0"/>
              <a:t>Friend (2016)</a:t>
            </a:r>
            <a:endParaRPr lang="en-US" dirty="0"/>
          </a:p>
        </p:txBody>
      </p:sp>
      <p:sp>
        <p:nvSpPr>
          <p:cNvPr id="10" name="TextBox 9"/>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24462516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533400" y="457200"/>
            <a:ext cx="7534834" cy="990600"/>
          </a:xfrm>
        </p:spPr>
        <p:txBody>
          <a:bodyPr>
            <a:noAutofit/>
          </a:bodyPr>
          <a:lstStyle/>
          <a:p>
            <a:r>
              <a:rPr lang="en-US" sz="6000" dirty="0" smtClean="0"/>
              <a:t>Drawbacks</a:t>
            </a:r>
            <a:endParaRPr lang="en-US" sz="6000" dirty="0"/>
          </a:p>
        </p:txBody>
      </p:sp>
      <p:sp>
        <p:nvSpPr>
          <p:cNvPr id="497667" name="Rectangle 3"/>
          <p:cNvSpPr>
            <a:spLocks noGrp="1" noChangeArrowheads="1"/>
          </p:cNvSpPr>
          <p:nvPr>
            <p:ph idx="1"/>
          </p:nvPr>
        </p:nvSpPr>
        <p:spPr>
          <a:xfrm>
            <a:off x="457200" y="1219200"/>
            <a:ext cx="7924800" cy="4762500"/>
          </a:xfrm>
        </p:spPr>
        <p:txBody>
          <a:bodyPr>
            <a:normAutofit/>
          </a:bodyPr>
          <a:lstStyle/>
          <a:p>
            <a:pPr>
              <a:spcBef>
                <a:spcPct val="0"/>
              </a:spcBef>
              <a:spcAft>
                <a:spcPct val="30000"/>
              </a:spcAft>
              <a:buFont typeface="Wingdings" pitchFamily="2" charset="2"/>
              <a:buNone/>
            </a:pPr>
            <a:endParaRPr lang="en-US" dirty="0"/>
          </a:p>
          <a:p>
            <a:pPr>
              <a:spcBef>
                <a:spcPct val="0"/>
              </a:spcBef>
              <a:spcAft>
                <a:spcPct val="30000"/>
              </a:spcAft>
            </a:pPr>
            <a:r>
              <a:rPr lang="en-US" sz="3200" dirty="0"/>
              <a:t>Has the greatest potential to be over-used and abused, with little benefit to the students over a traditional, one-teacher classroom</a:t>
            </a:r>
          </a:p>
          <a:p>
            <a:pPr>
              <a:spcBef>
                <a:spcPct val="0"/>
              </a:spcBef>
              <a:spcAft>
                <a:spcPct val="30000"/>
              </a:spcAft>
            </a:pPr>
            <a:r>
              <a:rPr lang="en-US" sz="3200" dirty="0"/>
              <a:t>May distract students from attending to the teacher during </a:t>
            </a:r>
            <a:r>
              <a:rPr lang="en-US" sz="3200" dirty="0" smtClean="0"/>
              <a:t>instruction</a:t>
            </a:r>
            <a:endParaRPr lang="en-US" sz="3200" dirty="0"/>
          </a:p>
          <a:p>
            <a:endParaRPr lang="en-US" sz="3200" dirty="0"/>
          </a:p>
        </p:txBody>
      </p:sp>
      <p:sp>
        <p:nvSpPr>
          <p:cNvPr id="6" name="Slide Number Placeholder 5"/>
          <p:cNvSpPr>
            <a:spLocks noGrp="1"/>
          </p:cNvSpPr>
          <p:nvPr>
            <p:ph type="sldNum" sz="quarter" idx="4294967295"/>
          </p:nvPr>
        </p:nvSpPr>
        <p:spPr>
          <a:xfrm>
            <a:off x="8594725" y="5648325"/>
            <a:ext cx="549275" cy="396875"/>
          </a:xfrm>
          <a:prstGeom prst="bracketPair">
            <a:avLst>
              <a:gd name="adj" fmla="val 17949"/>
            </a:avLst>
          </a:prstGeom>
        </p:spPr>
        <p:txBody>
          <a:bodyPr/>
          <a:lstStyle/>
          <a:p>
            <a:fld id="{0AE27F69-1F2B-4EF8-B318-BE0B5F0AFA7C}" type="slidenum">
              <a:rPr lang="en-US"/>
              <a:pPr/>
              <a:t>58</a:t>
            </a:fld>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7600" y="533400"/>
            <a:ext cx="1401762" cy="1371600"/>
          </a:xfrm>
          <a:prstGeom prst="rect">
            <a:avLst/>
          </a:prstGeom>
        </p:spPr>
      </p:pic>
      <p:sp>
        <p:nvSpPr>
          <p:cNvPr id="8" name="TextBox 7"/>
          <p:cNvSpPr txBox="1"/>
          <p:nvPr/>
        </p:nvSpPr>
        <p:spPr>
          <a:xfrm>
            <a:off x="6818312" y="6216133"/>
            <a:ext cx="1868488" cy="369332"/>
          </a:xfrm>
          <a:prstGeom prst="rect">
            <a:avLst/>
          </a:prstGeom>
          <a:noFill/>
        </p:spPr>
        <p:txBody>
          <a:bodyPr wrap="square" rtlCol="0">
            <a:spAutoFit/>
          </a:bodyPr>
          <a:lstStyle/>
          <a:p>
            <a:r>
              <a:rPr lang="en-US" dirty="0" smtClean="0"/>
              <a:t>Friend (2016)</a:t>
            </a:r>
            <a:endParaRPr lang="en-US" dirty="0"/>
          </a:p>
        </p:txBody>
      </p:sp>
      <p:sp>
        <p:nvSpPr>
          <p:cNvPr id="10" name="TextBox 9"/>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39162051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59</a:t>
            </a:fld>
            <a:endParaRPr lang="en-US" dirty="0"/>
          </a:p>
        </p:txBody>
      </p:sp>
      <p:sp>
        <p:nvSpPr>
          <p:cNvPr id="2" name="TextBox 1"/>
          <p:cNvSpPr txBox="1"/>
          <p:nvPr/>
        </p:nvSpPr>
        <p:spPr>
          <a:xfrm>
            <a:off x="0" y="6045200"/>
            <a:ext cx="3276600" cy="812800"/>
          </a:xfrm>
          <a:prstGeom prst="rect">
            <a:avLst/>
          </a:prstGeom>
          <a:solidFill>
            <a:schemeClr val="bg1"/>
          </a:solidFill>
        </p:spPr>
        <p:txBody>
          <a:bodyPr wrap="square" rtlCol="0">
            <a:sp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24622337"/>
              </p:ext>
            </p:extLst>
          </p:nvPr>
        </p:nvGraphicFramePr>
        <p:xfrm>
          <a:off x="453901" y="669388"/>
          <a:ext cx="8140824" cy="5915951"/>
        </p:xfrm>
        <a:graphic>
          <a:graphicData uri="http://schemas.openxmlformats.org/drawingml/2006/table">
            <a:tbl>
              <a:tblPr firstRow="1" bandRow="1">
                <a:tableStyleId>{5C22544A-7EE6-4342-B048-85BDC9FD1C3A}</a:tableStyleId>
              </a:tblPr>
              <a:tblGrid>
                <a:gridCol w="3569696">
                  <a:extLst>
                    <a:ext uri="{9D8B030D-6E8A-4147-A177-3AD203B41FA5}">
                      <a16:colId xmlns:a16="http://schemas.microsoft.com/office/drawing/2014/main" val="4244739946"/>
                    </a:ext>
                  </a:extLst>
                </a:gridCol>
                <a:gridCol w="1891697">
                  <a:extLst>
                    <a:ext uri="{9D8B030D-6E8A-4147-A177-3AD203B41FA5}">
                      <a16:colId xmlns:a16="http://schemas.microsoft.com/office/drawing/2014/main" val="3885702387"/>
                    </a:ext>
                  </a:extLst>
                </a:gridCol>
                <a:gridCol w="2679431">
                  <a:extLst>
                    <a:ext uri="{9D8B030D-6E8A-4147-A177-3AD203B41FA5}">
                      <a16:colId xmlns:a16="http://schemas.microsoft.com/office/drawing/2014/main" val="1664719283"/>
                    </a:ext>
                  </a:extLst>
                </a:gridCol>
              </a:tblGrid>
              <a:tr h="575955">
                <a:tc>
                  <a:txBody>
                    <a:bodyPr/>
                    <a:lstStyle/>
                    <a:p>
                      <a:r>
                        <a:rPr lang="en-US" sz="3200" dirty="0" smtClean="0"/>
                        <a:t>Strategy</a:t>
                      </a:r>
                      <a:endParaRPr lang="en-US" sz="3200" dirty="0"/>
                    </a:p>
                  </a:txBody>
                  <a:tcPr/>
                </a:tc>
                <a:tc>
                  <a:txBody>
                    <a:bodyPr/>
                    <a:lstStyle/>
                    <a:p>
                      <a:r>
                        <a:rPr lang="en-US" sz="3200" dirty="0" smtClean="0"/>
                        <a:t>Actual</a:t>
                      </a:r>
                      <a:endParaRPr lang="en-US" sz="3200" dirty="0"/>
                    </a:p>
                  </a:txBody>
                  <a:tcPr/>
                </a:tc>
                <a:tc>
                  <a:txBody>
                    <a:bodyPr/>
                    <a:lstStyle/>
                    <a:p>
                      <a:r>
                        <a:rPr lang="en-US" sz="3200" dirty="0" smtClean="0"/>
                        <a:t>Ideal</a:t>
                      </a:r>
                      <a:endParaRPr lang="en-US" sz="3200" dirty="0"/>
                    </a:p>
                  </a:txBody>
                  <a:tcPr/>
                </a:tc>
                <a:extLst>
                  <a:ext uri="{0D108BD9-81ED-4DB2-BD59-A6C34878D82A}">
                    <a16:rowId xmlns:a16="http://schemas.microsoft.com/office/drawing/2014/main" val="2644308278"/>
                  </a:ext>
                </a:extLst>
              </a:tr>
              <a:tr h="1069631">
                <a:tc>
                  <a:txBody>
                    <a:bodyPr/>
                    <a:lstStyle/>
                    <a:p>
                      <a:r>
                        <a:rPr lang="en-US" sz="2500" dirty="0" smtClean="0"/>
                        <a:t>One Teach</a:t>
                      </a:r>
                    </a:p>
                    <a:p>
                      <a:r>
                        <a:rPr lang="en-US" sz="2500" dirty="0" smtClean="0"/>
                        <a:t>One Observe</a:t>
                      </a:r>
                      <a:endParaRPr lang="en-US" sz="2500" dirty="0"/>
                    </a:p>
                  </a:txBody>
                  <a:tcPr/>
                </a:tc>
                <a:tc>
                  <a:txBody>
                    <a:bodyPr/>
                    <a:lstStyle/>
                    <a:p>
                      <a:r>
                        <a:rPr lang="en-US" sz="2500" dirty="0" smtClean="0"/>
                        <a:t>10-25%</a:t>
                      </a:r>
                      <a:endParaRPr lang="en-US" sz="2500" dirty="0"/>
                    </a:p>
                  </a:txBody>
                  <a:tcPr/>
                </a:tc>
                <a:tc>
                  <a:txBody>
                    <a:bodyPr/>
                    <a:lstStyle/>
                    <a:p>
                      <a:r>
                        <a:rPr lang="en-US" sz="2500" dirty="0" smtClean="0"/>
                        <a:t>5-10%</a:t>
                      </a:r>
                      <a:endParaRPr lang="en-US" sz="2500" dirty="0"/>
                    </a:p>
                  </a:txBody>
                  <a:tcPr/>
                </a:tc>
                <a:extLst>
                  <a:ext uri="{0D108BD9-81ED-4DB2-BD59-A6C34878D82A}">
                    <a16:rowId xmlns:a16="http://schemas.microsoft.com/office/drawing/2014/main" val="1097970421"/>
                  </a:ext>
                </a:extLst>
              </a:tr>
              <a:tr h="575955">
                <a:tc>
                  <a:txBody>
                    <a:bodyPr/>
                    <a:lstStyle/>
                    <a:p>
                      <a:r>
                        <a:rPr lang="en-US" sz="2500" dirty="0" smtClean="0"/>
                        <a:t>Station</a:t>
                      </a:r>
                      <a:endParaRPr lang="en-US" sz="2500" dirty="0"/>
                    </a:p>
                  </a:txBody>
                  <a:tcPr/>
                </a:tc>
                <a:tc>
                  <a:txBody>
                    <a:bodyPr/>
                    <a:lstStyle/>
                    <a:p>
                      <a:r>
                        <a:rPr lang="en-US" sz="2500" dirty="0" smtClean="0"/>
                        <a:t>5-10%</a:t>
                      </a:r>
                      <a:endParaRPr lang="en-US" sz="2500" dirty="0"/>
                    </a:p>
                  </a:txBody>
                  <a:tcPr/>
                </a:tc>
                <a:tc>
                  <a:txBody>
                    <a:bodyPr/>
                    <a:lstStyle/>
                    <a:p>
                      <a:r>
                        <a:rPr lang="en-US" sz="2500" dirty="0" smtClean="0"/>
                        <a:t>40% Elem</a:t>
                      </a:r>
                    </a:p>
                    <a:p>
                      <a:r>
                        <a:rPr lang="en-US" sz="2500" dirty="0" smtClean="0"/>
                        <a:t>30% HS</a:t>
                      </a:r>
                      <a:endParaRPr lang="en-US" sz="2500" dirty="0"/>
                    </a:p>
                  </a:txBody>
                  <a:tcPr/>
                </a:tc>
                <a:extLst>
                  <a:ext uri="{0D108BD9-81ED-4DB2-BD59-A6C34878D82A}">
                    <a16:rowId xmlns:a16="http://schemas.microsoft.com/office/drawing/2014/main" val="3717050360"/>
                  </a:ext>
                </a:extLst>
              </a:tr>
              <a:tr h="575955">
                <a:tc>
                  <a:txBody>
                    <a:bodyPr/>
                    <a:lstStyle/>
                    <a:p>
                      <a:r>
                        <a:rPr lang="en-US" sz="2500" dirty="0" smtClean="0"/>
                        <a:t>Parallel</a:t>
                      </a:r>
                      <a:endParaRPr lang="en-US" sz="2500" dirty="0"/>
                    </a:p>
                  </a:txBody>
                  <a:tcPr/>
                </a:tc>
                <a:tc>
                  <a:txBody>
                    <a:bodyPr/>
                    <a:lstStyle/>
                    <a:p>
                      <a:r>
                        <a:rPr lang="en-US" sz="2500" dirty="0" smtClean="0"/>
                        <a:t>10%</a:t>
                      </a:r>
                      <a:endParaRPr lang="en-US" sz="2500" dirty="0"/>
                    </a:p>
                  </a:txBody>
                  <a:tcPr/>
                </a:tc>
                <a:tc>
                  <a:txBody>
                    <a:bodyPr/>
                    <a:lstStyle/>
                    <a:p>
                      <a:r>
                        <a:rPr lang="en-US" sz="2500" dirty="0" smtClean="0"/>
                        <a:t>30% Elem</a:t>
                      </a:r>
                    </a:p>
                    <a:p>
                      <a:r>
                        <a:rPr lang="en-US" sz="2500" dirty="0" smtClean="0"/>
                        <a:t>35%</a:t>
                      </a:r>
                      <a:r>
                        <a:rPr lang="en-US" sz="2500" baseline="0" dirty="0" smtClean="0"/>
                        <a:t> HS</a:t>
                      </a:r>
                      <a:endParaRPr lang="en-US" sz="2500" dirty="0"/>
                    </a:p>
                  </a:txBody>
                  <a:tcPr/>
                </a:tc>
                <a:extLst>
                  <a:ext uri="{0D108BD9-81ED-4DB2-BD59-A6C34878D82A}">
                    <a16:rowId xmlns:a16="http://schemas.microsoft.com/office/drawing/2014/main" val="3590991355"/>
                  </a:ext>
                </a:extLst>
              </a:tr>
              <a:tr h="575955">
                <a:tc>
                  <a:txBody>
                    <a:bodyPr/>
                    <a:lstStyle/>
                    <a:p>
                      <a:r>
                        <a:rPr lang="en-US" sz="2500" dirty="0" smtClean="0"/>
                        <a:t>Alternative</a:t>
                      </a:r>
                      <a:endParaRPr lang="en-US" sz="2500" dirty="0"/>
                    </a:p>
                  </a:txBody>
                  <a:tcPr/>
                </a:tc>
                <a:tc>
                  <a:txBody>
                    <a:bodyPr/>
                    <a:lstStyle/>
                    <a:p>
                      <a:r>
                        <a:rPr lang="en-US" sz="2500" dirty="0" smtClean="0"/>
                        <a:t>0-15%</a:t>
                      </a:r>
                      <a:endParaRPr lang="en-US" sz="2500" dirty="0"/>
                    </a:p>
                  </a:txBody>
                  <a:tcPr/>
                </a:tc>
                <a:tc>
                  <a:txBody>
                    <a:bodyPr/>
                    <a:lstStyle/>
                    <a:p>
                      <a:r>
                        <a:rPr lang="en-US" sz="2500" dirty="0" smtClean="0"/>
                        <a:t>25%</a:t>
                      </a:r>
                      <a:r>
                        <a:rPr lang="en-US" sz="2500" baseline="0" dirty="0" smtClean="0"/>
                        <a:t> Elem</a:t>
                      </a:r>
                    </a:p>
                    <a:p>
                      <a:r>
                        <a:rPr lang="en-US" sz="2500" baseline="0" dirty="0" smtClean="0"/>
                        <a:t>20% HS</a:t>
                      </a:r>
                      <a:endParaRPr lang="en-US" sz="2500" dirty="0"/>
                    </a:p>
                  </a:txBody>
                  <a:tcPr/>
                </a:tc>
                <a:extLst>
                  <a:ext uri="{0D108BD9-81ED-4DB2-BD59-A6C34878D82A}">
                    <a16:rowId xmlns:a16="http://schemas.microsoft.com/office/drawing/2014/main" val="2410160303"/>
                  </a:ext>
                </a:extLst>
              </a:tr>
              <a:tr h="575955">
                <a:tc>
                  <a:txBody>
                    <a:bodyPr/>
                    <a:lstStyle/>
                    <a:p>
                      <a:r>
                        <a:rPr lang="en-US" sz="2500" dirty="0" smtClean="0"/>
                        <a:t>Teaming</a:t>
                      </a:r>
                      <a:endParaRPr lang="en-US" sz="2500" dirty="0"/>
                    </a:p>
                  </a:txBody>
                  <a:tcPr/>
                </a:tc>
                <a:tc>
                  <a:txBody>
                    <a:bodyPr/>
                    <a:lstStyle/>
                    <a:p>
                      <a:r>
                        <a:rPr lang="en-US" sz="2500" dirty="0" smtClean="0"/>
                        <a:t>5%</a:t>
                      </a:r>
                      <a:endParaRPr lang="en-US" sz="2500" dirty="0"/>
                    </a:p>
                  </a:txBody>
                  <a:tcPr/>
                </a:tc>
                <a:tc>
                  <a:txBody>
                    <a:bodyPr/>
                    <a:lstStyle/>
                    <a:p>
                      <a:r>
                        <a:rPr lang="en-US" sz="2500" dirty="0" smtClean="0"/>
                        <a:t>Under 20% Elem</a:t>
                      </a:r>
                    </a:p>
                    <a:p>
                      <a:r>
                        <a:rPr lang="en-US" sz="2500" dirty="0" smtClean="0"/>
                        <a:t>30</a:t>
                      </a:r>
                      <a:r>
                        <a:rPr lang="en-US" sz="2500" baseline="0" dirty="0" smtClean="0"/>
                        <a:t> % HS</a:t>
                      </a:r>
                      <a:endParaRPr lang="en-US" sz="2500" dirty="0"/>
                    </a:p>
                  </a:txBody>
                  <a:tcPr/>
                </a:tc>
                <a:extLst>
                  <a:ext uri="{0D108BD9-81ED-4DB2-BD59-A6C34878D82A}">
                    <a16:rowId xmlns:a16="http://schemas.microsoft.com/office/drawing/2014/main" val="2359287588"/>
                  </a:ext>
                </a:extLst>
              </a:tr>
              <a:tr h="716279">
                <a:tc>
                  <a:txBody>
                    <a:bodyPr/>
                    <a:lstStyle/>
                    <a:p>
                      <a:r>
                        <a:rPr lang="en-US" sz="2500" dirty="0" smtClean="0"/>
                        <a:t>One Teach</a:t>
                      </a:r>
                    </a:p>
                    <a:p>
                      <a:r>
                        <a:rPr lang="en-US" sz="2500" dirty="0" smtClean="0"/>
                        <a:t>One Assist</a:t>
                      </a:r>
                      <a:endParaRPr lang="en-US" sz="2500" dirty="0"/>
                    </a:p>
                  </a:txBody>
                  <a:tcPr/>
                </a:tc>
                <a:tc>
                  <a:txBody>
                    <a:bodyPr/>
                    <a:lstStyle/>
                    <a:p>
                      <a:r>
                        <a:rPr lang="en-US" sz="2500" dirty="0" smtClean="0"/>
                        <a:t>50%</a:t>
                      </a:r>
                      <a:endParaRPr lang="en-US" sz="2500" dirty="0"/>
                    </a:p>
                  </a:txBody>
                  <a:tcPr/>
                </a:tc>
                <a:tc>
                  <a:txBody>
                    <a:bodyPr/>
                    <a:lstStyle/>
                    <a:p>
                      <a:r>
                        <a:rPr lang="en-US" sz="2500" dirty="0" smtClean="0"/>
                        <a:t>Under 10%</a:t>
                      </a:r>
                      <a:endParaRPr lang="en-US" sz="2500" dirty="0"/>
                    </a:p>
                  </a:txBody>
                  <a:tcPr/>
                </a:tc>
                <a:extLst>
                  <a:ext uri="{0D108BD9-81ED-4DB2-BD59-A6C34878D82A}">
                    <a16:rowId xmlns:a16="http://schemas.microsoft.com/office/drawing/2014/main" val="3300114759"/>
                  </a:ext>
                </a:extLst>
              </a:tr>
            </a:tbl>
          </a:graphicData>
        </a:graphic>
      </p:graphicFrame>
      <p:sp>
        <p:nvSpPr>
          <p:cNvPr id="5" name="TextBox 4"/>
          <p:cNvSpPr txBox="1"/>
          <p:nvPr/>
        </p:nvSpPr>
        <p:spPr>
          <a:xfrm>
            <a:off x="6781800" y="6216133"/>
            <a:ext cx="1812925" cy="369332"/>
          </a:xfrm>
          <a:prstGeom prst="rect">
            <a:avLst/>
          </a:prstGeom>
          <a:noFill/>
        </p:spPr>
        <p:txBody>
          <a:bodyPr wrap="square" rtlCol="0">
            <a:spAutoFit/>
          </a:bodyPr>
          <a:lstStyle/>
          <a:p>
            <a:r>
              <a:rPr lang="en-US" dirty="0" smtClean="0"/>
              <a:t>Friend (2016)</a:t>
            </a:r>
            <a:endParaRPr lang="en-US" dirty="0"/>
          </a:p>
        </p:txBody>
      </p:sp>
      <p:sp>
        <p:nvSpPr>
          <p:cNvPr id="6" name="TextBox 5"/>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489866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620000" cy="1143000"/>
          </a:xfrm>
        </p:spPr>
        <p:txBody>
          <a:bodyPr/>
          <a:lstStyle/>
          <a:p>
            <a:pPr algn="l"/>
            <a:r>
              <a:rPr lang="en-US" sz="5400" dirty="0" smtClean="0"/>
              <a:t>Pre-Reading </a:t>
            </a:r>
            <a:br>
              <a:rPr lang="en-US" sz="5400" dirty="0" smtClean="0"/>
            </a:br>
            <a:r>
              <a:rPr lang="en-US" sz="5400" dirty="0" smtClean="0"/>
              <a:t>Reflection Questions</a:t>
            </a:r>
            <a:endParaRPr lang="en-US" sz="5400" dirty="0"/>
          </a:p>
        </p:txBody>
      </p:sp>
      <p:sp>
        <p:nvSpPr>
          <p:cNvPr id="3" name="Content Placeholder 2"/>
          <p:cNvSpPr>
            <a:spLocks noGrp="1"/>
          </p:cNvSpPr>
          <p:nvPr>
            <p:ph idx="1"/>
          </p:nvPr>
        </p:nvSpPr>
        <p:spPr>
          <a:xfrm>
            <a:off x="533400" y="1828800"/>
            <a:ext cx="7620000" cy="5257800"/>
          </a:xfrm>
        </p:spPr>
        <p:txBody>
          <a:bodyPr>
            <a:normAutofit/>
          </a:bodyPr>
          <a:lstStyle/>
          <a:p>
            <a:pPr marL="114300" indent="0">
              <a:buNone/>
            </a:pPr>
            <a:r>
              <a:rPr lang="en-US" sz="3200" dirty="0" smtClean="0"/>
              <a:t> </a:t>
            </a:r>
          </a:p>
          <a:p>
            <a:r>
              <a:rPr lang="en-US" sz="3200" dirty="0" smtClean="0"/>
              <a:t>Write </a:t>
            </a:r>
            <a:r>
              <a:rPr lang="en-US" sz="3200" dirty="0"/>
              <a:t>your </a:t>
            </a:r>
            <a:r>
              <a:rPr lang="en-US" sz="3200" dirty="0" smtClean="0"/>
              <a:t>questions concerning Co-Teaching </a:t>
            </a:r>
            <a:r>
              <a:rPr lang="en-US" sz="3200" dirty="0"/>
              <a:t>on a sticky note.</a:t>
            </a:r>
          </a:p>
          <a:p>
            <a:r>
              <a:rPr lang="en-US" sz="3200" dirty="0" smtClean="0"/>
              <a:t>Place </a:t>
            </a:r>
            <a:r>
              <a:rPr lang="en-US" sz="3200" dirty="0"/>
              <a:t>your sticky note on the Pre-Reading Reflection Questions chart</a:t>
            </a:r>
            <a:r>
              <a:rPr lang="en-US" sz="3200" dirty="0" smtClean="0"/>
              <a:t>.</a:t>
            </a:r>
          </a:p>
          <a:p>
            <a:r>
              <a:rPr lang="en-US" sz="3200" dirty="0" smtClean="0"/>
              <a:t>Have an instructional idea ready which would require having two teachers in the room for it to be effective.</a:t>
            </a:r>
            <a:endParaRPr lang="en-US" sz="3200" dirty="0"/>
          </a:p>
          <a:p>
            <a:endParaRPr lang="en-US" sz="2800" dirty="0"/>
          </a:p>
        </p:txBody>
      </p:sp>
      <p:sp>
        <p:nvSpPr>
          <p:cNvPr id="5" name="Slide Number Placeholder 4"/>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6</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393" y="685800"/>
            <a:ext cx="2514600" cy="2382371"/>
          </a:xfrm>
          <a:prstGeom prst="rect">
            <a:avLst/>
          </a:prstGeom>
        </p:spPr>
      </p:pic>
    </p:spTree>
    <p:extLst>
      <p:ext uri="{BB962C8B-B14F-4D97-AF65-F5344CB8AC3E}">
        <p14:creationId xmlns:p14="http://schemas.microsoft.com/office/powerpoint/2010/main" val="3812630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to Practice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9050" y="2232788"/>
            <a:ext cx="4205899" cy="3154424"/>
          </a:xfrm>
          <a:prstGeom prst="rect">
            <a:avLst/>
          </a:prstGeom>
        </p:spPr>
      </p:pic>
      <p:sp>
        <p:nvSpPr>
          <p:cNvPr id="2" name="Slide Number Placeholder 1"/>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60</a:t>
            </a:fld>
            <a:endParaRPr lang="en-US" dirty="0"/>
          </a:p>
        </p:txBody>
      </p:sp>
      <p:sp>
        <p:nvSpPr>
          <p:cNvPr id="7" name="TextBox 6"/>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20645601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61</a:t>
            </a:fld>
            <a:endParaRPr lang="en-US" dirty="0"/>
          </a:p>
        </p:txBody>
      </p:sp>
      <p:sp>
        <p:nvSpPr>
          <p:cNvPr id="2" name="TextBox 1"/>
          <p:cNvSpPr txBox="1"/>
          <p:nvPr/>
        </p:nvSpPr>
        <p:spPr>
          <a:xfrm>
            <a:off x="0" y="6045200"/>
            <a:ext cx="3200400" cy="812800"/>
          </a:xfrm>
          <a:prstGeom prst="rect">
            <a:avLst/>
          </a:prstGeom>
          <a:solidFill>
            <a:schemeClr val="bg1"/>
          </a:solidFill>
        </p:spPr>
        <p:txBody>
          <a:bodyPr wrap="square" rtlCol="0">
            <a:spAutoFit/>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398659388"/>
              </p:ext>
            </p:extLst>
          </p:nvPr>
        </p:nvGraphicFramePr>
        <p:xfrm>
          <a:off x="453901" y="669388"/>
          <a:ext cx="8140824" cy="5915951"/>
        </p:xfrm>
        <a:graphic>
          <a:graphicData uri="http://schemas.openxmlformats.org/drawingml/2006/table">
            <a:tbl>
              <a:tblPr firstRow="1" bandRow="1">
                <a:tableStyleId>{5C22544A-7EE6-4342-B048-85BDC9FD1C3A}</a:tableStyleId>
              </a:tblPr>
              <a:tblGrid>
                <a:gridCol w="3569696">
                  <a:extLst>
                    <a:ext uri="{9D8B030D-6E8A-4147-A177-3AD203B41FA5}">
                      <a16:colId xmlns:a16="http://schemas.microsoft.com/office/drawing/2014/main" val="4244739946"/>
                    </a:ext>
                  </a:extLst>
                </a:gridCol>
                <a:gridCol w="1891697">
                  <a:extLst>
                    <a:ext uri="{9D8B030D-6E8A-4147-A177-3AD203B41FA5}">
                      <a16:colId xmlns:a16="http://schemas.microsoft.com/office/drawing/2014/main" val="3885702387"/>
                    </a:ext>
                  </a:extLst>
                </a:gridCol>
                <a:gridCol w="2679431">
                  <a:extLst>
                    <a:ext uri="{9D8B030D-6E8A-4147-A177-3AD203B41FA5}">
                      <a16:colId xmlns:a16="http://schemas.microsoft.com/office/drawing/2014/main" val="1664719283"/>
                    </a:ext>
                  </a:extLst>
                </a:gridCol>
              </a:tblGrid>
              <a:tr h="575955">
                <a:tc>
                  <a:txBody>
                    <a:bodyPr/>
                    <a:lstStyle/>
                    <a:p>
                      <a:r>
                        <a:rPr lang="en-US" sz="3200" dirty="0" smtClean="0"/>
                        <a:t>Strategy</a:t>
                      </a:r>
                      <a:endParaRPr lang="en-US" sz="3200" dirty="0"/>
                    </a:p>
                  </a:txBody>
                  <a:tcPr/>
                </a:tc>
                <a:tc>
                  <a:txBody>
                    <a:bodyPr/>
                    <a:lstStyle/>
                    <a:p>
                      <a:r>
                        <a:rPr lang="en-US" sz="3200" dirty="0" smtClean="0"/>
                        <a:t>Actual</a:t>
                      </a:r>
                      <a:endParaRPr lang="en-US" sz="3200" dirty="0"/>
                    </a:p>
                  </a:txBody>
                  <a:tcPr/>
                </a:tc>
                <a:tc>
                  <a:txBody>
                    <a:bodyPr/>
                    <a:lstStyle/>
                    <a:p>
                      <a:r>
                        <a:rPr lang="en-US" sz="3200" dirty="0" smtClean="0"/>
                        <a:t>Ideal</a:t>
                      </a:r>
                      <a:endParaRPr lang="en-US" sz="3200" dirty="0"/>
                    </a:p>
                  </a:txBody>
                  <a:tcPr/>
                </a:tc>
                <a:extLst>
                  <a:ext uri="{0D108BD9-81ED-4DB2-BD59-A6C34878D82A}">
                    <a16:rowId xmlns:a16="http://schemas.microsoft.com/office/drawing/2014/main" val="2644308278"/>
                  </a:ext>
                </a:extLst>
              </a:tr>
              <a:tr h="1069631">
                <a:tc>
                  <a:txBody>
                    <a:bodyPr/>
                    <a:lstStyle/>
                    <a:p>
                      <a:r>
                        <a:rPr lang="en-US" sz="2500" dirty="0" smtClean="0"/>
                        <a:t>One Teach</a:t>
                      </a:r>
                    </a:p>
                    <a:p>
                      <a:r>
                        <a:rPr lang="en-US" sz="2500" dirty="0" smtClean="0"/>
                        <a:t>One Observe</a:t>
                      </a:r>
                      <a:endParaRPr lang="en-US" sz="2500" dirty="0"/>
                    </a:p>
                  </a:txBody>
                  <a:tcPr/>
                </a:tc>
                <a:tc>
                  <a:txBody>
                    <a:bodyPr/>
                    <a:lstStyle/>
                    <a:p>
                      <a:r>
                        <a:rPr lang="en-US" sz="2500" dirty="0" smtClean="0"/>
                        <a:t>10-25%</a:t>
                      </a:r>
                      <a:endParaRPr lang="en-US" sz="2500" dirty="0"/>
                    </a:p>
                  </a:txBody>
                  <a:tcPr/>
                </a:tc>
                <a:tc>
                  <a:txBody>
                    <a:bodyPr/>
                    <a:lstStyle/>
                    <a:p>
                      <a:r>
                        <a:rPr lang="en-US" sz="2500" dirty="0" smtClean="0"/>
                        <a:t>5-10%</a:t>
                      </a:r>
                      <a:endParaRPr lang="en-US" sz="2500" dirty="0"/>
                    </a:p>
                  </a:txBody>
                  <a:tcPr/>
                </a:tc>
                <a:extLst>
                  <a:ext uri="{0D108BD9-81ED-4DB2-BD59-A6C34878D82A}">
                    <a16:rowId xmlns:a16="http://schemas.microsoft.com/office/drawing/2014/main" val="1097970421"/>
                  </a:ext>
                </a:extLst>
              </a:tr>
              <a:tr h="575955">
                <a:tc>
                  <a:txBody>
                    <a:bodyPr/>
                    <a:lstStyle/>
                    <a:p>
                      <a:r>
                        <a:rPr lang="en-US" sz="2500" dirty="0" smtClean="0"/>
                        <a:t>Station</a:t>
                      </a:r>
                      <a:endParaRPr lang="en-US" sz="2500" dirty="0"/>
                    </a:p>
                  </a:txBody>
                  <a:tcPr/>
                </a:tc>
                <a:tc>
                  <a:txBody>
                    <a:bodyPr/>
                    <a:lstStyle/>
                    <a:p>
                      <a:r>
                        <a:rPr lang="en-US" sz="2500" dirty="0" smtClean="0"/>
                        <a:t>5-10%</a:t>
                      </a:r>
                      <a:endParaRPr lang="en-US" sz="2500" dirty="0"/>
                    </a:p>
                  </a:txBody>
                  <a:tcPr/>
                </a:tc>
                <a:tc>
                  <a:txBody>
                    <a:bodyPr/>
                    <a:lstStyle/>
                    <a:p>
                      <a:r>
                        <a:rPr lang="en-US" sz="2500" dirty="0" smtClean="0"/>
                        <a:t>40% Elem</a:t>
                      </a:r>
                    </a:p>
                    <a:p>
                      <a:r>
                        <a:rPr lang="en-US" sz="2500" dirty="0" smtClean="0"/>
                        <a:t>30% HS</a:t>
                      </a:r>
                      <a:endParaRPr lang="en-US" sz="2500" dirty="0"/>
                    </a:p>
                  </a:txBody>
                  <a:tcPr/>
                </a:tc>
                <a:extLst>
                  <a:ext uri="{0D108BD9-81ED-4DB2-BD59-A6C34878D82A}">
                    <a16:rowId xmlns:a16="http://schemas.microsoft.com/office/drawing/2014/main" val="3717050360"/>
                  </a:ext>
                </a:extLst>
              </a:tr>
              <a:tr h="575955">
                <a:tc>
                  <a:txBody>
                    <a:bodyPr/>
                    <a:lstStyle/>
                    <a:p>
                      <a:r>
                        <a:rPr lang="en-US" sz="2500" dirty="0" smtClean="0"/>
                        <a:t>Parallel</a:t>
                      </a:r>
                      <a:endParaRPr lang="en-US" sz="2500" dirty="0"/>
                    </a:p>
                  </a:txBody>
                  <a:tcPr/>
                </a:tc>
                <a:tc>
                  <a:txBody>
                    <a:bodyPr/>
                    <a:lstStyle/>
                    <a:p>
                      <a:r>
                        <a:rPr lang="en-US" sz="2500" dirty="0" smtClean="0"/>
                        <a:t>10%</a:t>
                      </a:r>
                      <a:endParaRPr lang="en-US" sz="2500" dirty="0"/>
                    </a:p>
                  </a:txBody>
                  <a:tcPr/>
                </a:tc>
                <a:tc>
                  <a:txBody>
                    <a:bodyPr/>
                    <a:lstStyle/>
                    <a:p>
                      <a:r>
                        <a:rPr lang="en-US" sz="2500" dirty="0" smtClean="0"/>
                        <a:t>30% Elem</a:t>
                      </a:r>
                    </a:p>
                    <a:p>
                      <a:r>
                        <a:rPr lang="en-US" sz="2500" dirty="0" smtClean="0"/>
                        <a:t>35%</a:t>
                      </a:r>
                      <a:r>
                        <a:rPr lang="en-US" sz="2500" baseline="0" dirty="0" smtClean="0"/>
                        <a:t> HS</a:t>
                      </a:r>
                      <a:endParaRPr lang="en-US" sz="2500" dirty="0"/>
                    </a:p>
                  </a:txBody>
                  <a:tcPr/>
                </a:tc>
                <a:extLst>
                  <a:ext uri="{0D108BD9-81ED-4DB2-BD59-A6C34878D82A}">
                    <a16:rowId xmlns:a16="http://schemas.microsoft.com/office/drawing/2014/main" val="3590991355"/>
                  </a:ext>
                </a:extLst>
              </a:tr>
              <a:tr h="575955">
                <a:tc>
                  <a:txBody>
                    <a:bodyPr/>
                    <a:lstStyle/>
                    <a:p>
                      <a:r>
                        <a:rPr lang="en-US" sz="2500" dirty="0" smtClean="0"/>
                        <a:t>Alternative</a:t>
                      </a:r>
                      <a:endParaRPr lang="en-US" sz="2500" dirty="0"/>
                    </a:p>
                  </a:txBody>
                  <a:tcPr/>
                </a:tc>
                <a:tc>
                  <a:txBody>
                    <a:bodyPr/>
                    <a:lstStyle/>
                    <a:p>
                      <a:r>
                        <a:rPr lang="en-US" sz="2500" dirty="0" smtClean="0"/>
                        <a:t>0-15%</a:t>
                      </a:r>
                      <a:endParaRPr lang="en-US" sz="2500" dirty="0"/>
                    </a:p>
                  </a:txBody>
                  <a:tcPr/>
                </a:tc>
                <a:tc>
                  <a:txBody>
                    <a:bodyPr/>
                    <a:lstStyle/>
                    <a:p>
                      <a:r>
                        <a:rPr lang="en-US" sz="2500" dirty="0" smtClean="0"/>
                        <a:t>25%</a:t>
                      </a:r>
                      <a:r>
                        <a:rPr lang="en-US" sz="2500" baseline="0" dirty="0" smtClean="0"/>
                        <a:t> Elem</a:t>
                      </a:r>
                    </a:p>
                    <a:p>
                      <a:r>
                        <a:rPr lang="en-US" sz="2500" baseline="0" dirty="0" smtClean="0"/>
                        <a:t>20% HS</a:t>
                      </a:r>
                      <a:endParaRPr lang="en-US" sz="2500" dirty="0"/>
                    </a:p>
                  </a:txBody>
                  <a:tcPr/>
                </a:tc>
                <a:extLst>
                  <a:ext uri="{0D108BD9-81ED-4DB2-BD59-A6C34878D82A}">
                    <a16:rowId xmlns:a16="http://schemas.microsoft.com/office/drawing/2014/main" val="2410160303"/>
                  </a:ext>
                </a:extLst>
              </a:tr>
              <a:tr h="575955">
                <a:tc>
                  <a:txBody>
                    <a:bodyPr/>
                    <a:lstStyle/>
                    <a:p>
                      <a:r>
                        <a:rPr lang="en-US" sz="2500" dirty="0" smtClean="0"/>
                        <a:t>Teaming</a:t>
                      </a:r>
                      <a:endParaRPr lang="en-US" sz="2500" dirty="0"/>
                    </a:p>
                  </a:txBody>
                  <a:tcPr/>
                </a:tc>
                <a:tc>
                  <a:txBody>
                    <a:bodyPr/>
                    <a:lstStyle/>
                    <a:p>
                      <a:r>
                        <a:rPr lang="en-US" sz="2500" dirty="0" smtClean="0"/>
                        <a:t>5%</a:t>
                      </a:r>
                      <a:endParaRPr lang="en-US" sz="2500" dirty="0"/>
                    </a:p>
                  </a:txBody>
                  <a:tcPr/>
                </a:tc>
                <a:tc>
                  <a:txBody>
                    <a:bodyPr/>
                    <a:lstStyle/>
                    <a:p>
                      <a:r>
                        <a:rPr lang="en-US" sz="2500" dirty="0" smtClean="0"/>
                        <a:t>Under 20% Elem</a:t>
                      </a:r>
                    </a:p>
                    <a:p>
                      <a:r>
                        <a:rPr lang="en-US" sz="2500" dirty="0" smtClean="0"/>
                        <a:t>30</a:t>
                      </a:r>
                      <a:r>
                        <a:rPr lang="en-US" sz="2500" baseline="0" dirty="0" smtClean="0"/>
                        <a:t> % HS</a:t>
                      </a:r>
                      <a:endParaRPr lang="en-US" sz="2500" dirty="0"/>
                    </a:p>
                  </a:txBody>
                  <a:tcPr/>
                </a:tc>
                <a:extLst>
                  <a:ext uri="{0D108BD9-81ED-4DB2-BD59-A6C34878D82A}">
                    <a16:rowId xmlns:a16="http://schemas.microsoft.com/office/drawing/2014/main" val="2359287588"/>
                  </a:ext>
                </a:extLst>
              </a:tr>
              <a:tr h="716279">
                <a:tc>
                  <a:txBody>
                    <a:bodyPr/>
                    <a:lstStyle/>
                    <a:p>
                      <a:r>
                        <a:rPr lang="en-US" sz="2500" dirty="0" smtClean="0"/>
                        <a:t>One Teach</a:t>
                      </a:r>
                    </a:p>
                    <a:p>
                      <a:r>
                        <a:rPr lang="en-US" sz="2500" dirty="0" smtClean="0"/>
                        <a:t>One Assist</a:t>
                      </a:r>
                      <a:endParaRPr lang="en-US" sz="2500" dirty="0"/>
                    </a:p>
                  </a:txBody>
                  <a:tcPr/>
                </a:tc>
                <a:tc>
                  <a:txBody>
                    <a:bodyPr/>
                    <a:lstStyle/>
                    <a:p>
                      <a:r>
                        <a:rPr lang="en-US" sz="2500" dirty="0" smtClean="0"/>
                        <a:t>50%</a:t>
                      </a:r>
                      <a:endParaRPr lang="en-US" sz="2500" dirty="0"/>
                    </a:p>
                  </a:txBody>
                  <a:tcPr/>
                </a:tc>
                <a:tc>
                  <a:txBody>
                    <a:bodyPr/>
                    <a:lstStyle/>
                    <a:p>
                      <a:r>
                        <a:rPr lang="en-US" sz="2500" dirty="0" smtClean="0"/>
                        <a:t>Under 10%</a:t>
                      </a:r>
                      <a:endParaRPr lang="en-US" sz="2500" dirty="0"/>
                    </a:p>
                  </a:txBody>
                  <a:tcPr/>
                </a:tc>
                <a:extLst>
                  <a:ext uri="{0D108BD9-81ED-4DB2-BD59-A6C34878D82A}">
                    <a16:rowId xmlns:a16="http://schemas.microsoft.com/office/drawing/2014/main" val="3300114759"/>
                  </a:ext>
                </a:extLst>
              </a:tr>
            </a:tbl>
          </a:graphicData>
        </a:graphic>
      </p:graphicFrame>
      <p:sp>
        <p:nvSpPr>
          <p:cNvPr id="5" name="TextBox 4"/>
          <p:cNvSpPr txBox="1"/>
          <p:nvPr/>
        </p:nvSpPr>
        <p:spPr>
          <a:xfrm>
            <a:off x="6781800" y="6216133"/>
            <a:ext cx="1812925" cy="369332"/>
          </a:xfrm>
          <a:prstGeom prst="rect">
            <a:avLst/>
          </a:prstGeom>
          <a:noFill/>
        </p:spPr>
        <p:txBody>
          <a:bodyPr wrap="square" rtlCol="0">
            <a:spAutoFit/>
          </a:bodyPr>
          <a:lstStyle/>
          <a:p>
            <a:r>
              <a:rPr lang="en-US" dirty="0" smtClean="0"/>
              <a:t>Friend  (2016)</a:t>
            </a:r>
            <a:endParaRPr lang="en-US" dirty="0"/>
          </a:p>
        </p:txBody>
      </p:sp>
      <p:sp>
        <p:nvSpPr>
          <p:cNvPr id="6" name="TextBox 5"/>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#4</a:t>
            </a:r>
            <a:endParaRPr lang="en-US" b="1" dirty="0">
              <a:solidFill>
                <a:srgbClr val="FF0000"/>
              </a:solidFill>
            </a:endParaRPr>
          </a:p>
        </p:txBody>
      </p:sp>
    </p:spTree>
    <p:extLst>
      <p:ext uri="{BB962C8B-B14F-4D97-AF65-F5344CB8AC3E}">
        <p14:creationId xmlns:p14="http://schemas.microsoft.com/office/powerpoint/2010/main" val="31069167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i="1" dirty="0"/>
              <a:t>Keeping SDI viable</a:t>
            </a:r>
            <a:r>
              <a:rPr lang="en-US" sz="4800" i="1" dirty="0" smtClean="0"/>
              <a:t>!</a:t>
            </a:r>
            <a:endParaRPr lang="en-US" dirty="0"/>
          </a:p>
        </p:txBody>
      </p:sp>
      <p:sp>
        <p:nvSpPr>
          <p:cNvPr id="3" name="Content Placeholder 2"/>
          <p:cNvSpPr>
            <a:spLocks noGrp="1"/>
          </p:cNvSpPr>
          <p:nvPr>
            <p:ph idx="1"/>
          </p:nvPr>
        </p:nvSpPr>
        <p:spPr/>
        <p:txBody>
          <a:bodyPr>
            <a:normAutofit/>
          </a:bodyPr>
          <a:lstStyle/>
          <a:p>
            <a:pPr marL="114300" indent="0">
              <a:buNone/>
            </a:pPr>
            <a:r>
              <a:rPr lang="en-US" sz="3200" b="1" i="1" u="sng" dirty="0" smtClean="0"/>
              <a:t>Checkpoint on SDI</a:t>
            </a:r>
          </a:p>
          <a:p>
            <a:pPr marL="114300" indent="0">
              <a:buNone/>
            </a:pPr>
            <a:endParaRPr lang="en-US" sz="3200" dirty="0" smtClean="0"/>
          </a:p>
          <a:p>
            <a:pPr>
              <a:buFont typeface="Wingdings" panose="05000000000000000000" pitchFamily="2" charset="2"/>
              <a:buChar char="ü"/>
            </a:pPr>
            <a:r>
              <a:rPr lang="en-US" sz="3200" dirty="0" smtClean="0"/>
              <a:t>Take a few moments in partner teams to discuss how the SDI on these examples are connected to a specific approach through the IEP goal.</a:t>
            </a:r>
          </a:p>
          <a:p>
            <a:pPr marL="114300" indent="0">
              <a:buNone/>
            </a:pPr>
            <a:endParaRPr lang="en-US" sz="3200" dirty="0"/>
          </a:p>
        </p:txBody>
      </p:sp>
      <p:sp>
        <p:nvSpPr>
          <p:cNvPr id="4"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3A4DD926-8E31-48FE-B98A-B800E97D073C}" type="slidenum">
              <a:rPr lang="en-US" smtClean="0"/>
              <a:t>62</a:t>
            </a:fld>
            <a:endParaRPr lang="en-US" dirty="0"/>
          </a:p>
        </p:txBody>
      </p:sp>
      <p:sp>
        <p:nvSpPr>
          <p:cNvPr id="7" name="TextBox 6"/>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a:t>
            </a:r>
            <a:r>
              <a:rPr lang="en-US" b="1" dirty="0">
                <a:solidFill>
                  <a:srgbClr val="FF0000"/>
                </a:solidFill>
              </a:rPr>
              <a:t>5</a:t>
            </a:r>
          </a:p>
        </p:txBody>
      </p:sp>
      <p:pic>
        <p:nvPicPr>
          <p:cNvPr id="6" name="Picture 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41129" y="4038600"/>
            <a:ext cx="3017520" cy="3017520"/>
          </a:xfrm>
          <a:prstGeom prst="rect">
            <a:avLst/>
          </a:prstGeom>
        </p:spPr>
      </p:pic>
    </p:spTree>
    <p:extLst>
      <p:ext uri="{BB962C8B-B14F-4D97-AF65-F5344CB8AC3E}">
        <p14:creationId xmlns:p14="http://schemas.microsoft.com/office/powerpoint/2010/main" val="34507561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the Data during SDI</a:t>
            </a:r>
            <a:endParaRPr lang="en-US" dirty="0"/>
          </a:p>
        </p:txBody>
      </p:sp>
      <p:sp>
        <p:nvSpPr>
          <p:cNvPr id="4"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3A4DD926-8E31-48FE-B98A-B800E97D073C}" type="slidenum">
              <a:rPr lang="en-US" smtClean="0"/>
              <a:t>63</a:t>
            </a:fld>
            <a:endParaRPr lang="en-US" dirty="0"/>
          </a:p>
        </p:txBody>
      </p:sp>
      <p:sp>
        <p:nvSpPr>
          <p:cNvPr id="6" name="Content Placeholder 5"/>
          <p:cNvSpPr>
            <a:spLocks noGrp="1"/>
          </p:cNvSpPr>
          <p:nvPr>
            <p:ph idx="1"/>
          </p:nvPr>
        </p:nvSpPr>
        <p:spPr/>
        <p:txBody>
          <a:bodyPr>
            <a:normAutofit/>
          </a:bodyPr>
          <a:lstStyle/>
          <a:p>
            <a:pPr marL="114300" indent="0">
              <a:buNone/>
            </a:pPr>
            <a:r>
              <a:rPr lang="en-US" sz="3200" dirty="0" smtClean="0"/>
              <a:t>Examine the different goals and examples of SDI. Take a few minutes with your partners to document ideas of different data that might need to be collected on the student’s success towards the IEP goal. </a:t>
            </a:r>
            <a:endParaRPr lang="en-US" sz="3200" dirty="0"/>
          </a:p>
        </p:txBody>
      </p:sp>
      <p:sp>
        <p:nvSpPr>
          <p:cNvPr id="9" name="TextBox 8"/>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a:t>
            </a:r>
            <a:r>
              <a:rPr lang="en-US" b="1" dirty="0">
                <a:solidFill>
                  <a:srgbClr val="FF0000"/>
                </a:solidFill>
              </a:rPr>
              <a:t>5</a:t>
            </a:r>
          </a:p>
        </p:txBody>
      </p:sp>
      <p:pic>
        <p:nvPicPr>
          <p:cNvPr id="8" name="Pictur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41129" y="4038600"/>
            <a:ext cx="3017520" cy="3017520"/>
          </a:xfrm>
          <a:prstGeom prst="rect">
            <a:avLst/>
          </a:prstGeom>
        </p:spPr>
      </p:pic>
    </p:spTree>
    <p:extLst>
      <p:ext uri="{BB962C8B-B14F-4D97-AF65-F5344CB8AC3E}">
        <p14:creationId xmlns:p14="http://schemas.microsoft.com/office/powerpoint/2010/main" val="36569008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895600"/>
            <a:ext cx="7659687" cy="1168400"/>
          </a:xfrm>
        </p:spPr>
        <p:txBody>
          <a:bodyPr/>
          <a:lstStyle/>
          <a:p>
            <a:r>
              <a:rPr lang="en-US" sz="6000" b="0" dirty="0" smtClean="0"/>
              <a:t>Successful Implementation</a:t>
            </a:r>
            <a:endParaRPr lang="en-US" sz="6000" b="0" dirty="0"/>
          </a:p>
        </p:txBody>
      </p:sp>
      <p:sp>
        <p:nvSpPr>
          <p:cNvPr id="2" name="Slide Number Placeholder 1"/>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64</a:t>
            </a:fld>
            <a:endParaRPr lang="en-US" dirty="0"/>
          </a:p>
        </p:txBody>
      </p:sp>
    </p:spTree>
    <p:extLst>
      <p:ext uri="{BB962C8B-B14F-4D97-AF65-F5344CB8AC3E}">
        <p14:creationId xmlns:p14="http://schemas.microsoft.com/office/powerpoint/2010/main" val="29414153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Non-negotiables for </a:t>
            </a:r>
            <a:br>
              <a:rPr lang="en-US" sz="4000" dirty="0" smtClean="0"/>
            </a:br>
            <a:r>
              <a:rPr lang="en-US" sz="4000" dirty="0" smtClean="0"/>
              <a:t>Successful Implementation</a:t>
            </a:r>
            <a:endParaRPr lang="en-US" sz="4000" dirty="0"/>
          </a:p>
        </p:txBody>
      </p:sp>
      <p:sp>
        <p:nvSpPr>
          <p:cNvPr id="3" name="Content Placeholder 2"/>
          <p:cNvSpPr>
            <a:spLocks noGrp="1"/>
          </p:cNvSpPr>
          <p:nvPr>
            <p:ph idx="1"/>
          </p:nvPr>
        </p:nvSpPr>
        <p:spPr>
          <a:xfrm>
            <a:off x="457200" y="1981200"/>
            <a:ext cx="7620000" cy="4419600"/>
          </a:xfrm>
        </p:spPr>
        <p:txBody>
          <a:bodyPr>
            <a:normAutofit/>
          </a:bodyPr>
          <a:lstStyle/>
          <a:p>
            <a:r>
              <a:rPr lang="en-US" sz="2800" dirty="0" smtClean="0"/>
              <a:t>Common plan time (scheduled or unscheduled)</a:t>
            </a:r>
          </a:p>
          <a:p>
            <a:r>
              <a:rPr lang="en-US" sz="2800" dirty="0" smtClean="0"/>
              <a:t>Heterogeneous classroom composition</a:t>
            </a:r>
          </a:p>
          <a:p>
            <a:r>
              <a:rPr lang="en-US" sz="2800" dirty="0" smtClean="0"/>
              <a:t>Flexible grouping and differentiation</a:t>
            </a:r>
          </a:p>
          <a:p>
            <a:r>
              <a:rPr lang="en-US" sz="2800" dirty="0" smtClean="0"/>
              <a:t>Two certificated teachers</a:t>
            </a:r>
          </a:p>
          <a:p>
            <a:r>
              <a:rPr lang="en-US" sz="2800" dirty="0" smtClean="0"/>
              <a:t>Building level administrator support, training, and participation</a:t>
            </a:r>
          </a:p>
          <a:p>
            <a:r>
              <a:rPr lang="en-US" sz="2800" dirty="0"/>
              <a:t>T</a:t>
            </a:r>
            <a:r>
              <a:rPr lang="en-US" sz="2800" dirty="0" smtClean="0"/>
              <a:t>eam members need a collaborative mindset</a:t>
            </a:r>
          </a:p>
          <a:p>
            <a:r>
              <a:rPr lang="en-US" sz="2800" dirty="0" smtClean="0"/>
              <a:t>Reflection and/or coaching</a:t>
            </a:r>
          </a:p>
          <a:p>
            <a:endParaRPr lang="en-US" sz="2400"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65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9249" y="762000"/>
            <a:ext cx="1166313" cy="1414706"/>
          </a:xfrm>
          <a:prstGeom prst="rect">
            <a:avLst/>
          </a:prstGeom>
        </p:spPr>
      </p:pic>
    </p:spTree>
    <p:extLst>
      <p:ext uri="{BB962C8B-B14F-4D97-AF65-F5344CB8AC3E}">
        <p14:creationId xmlns:p14="http://schemas.microsoft.com/office/powerpoint/2010/main" val="12798286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144"/>
            <a:ext cx="7620000" cy="1143000"/>
          </a:xfrm>
        </p:spPr>
        <p:txBody>
          <a:bodyPr/>
          <a:lstStyle/>
          <a:p>
            <a:r>
              <a:rPr lang="en-US" dirty="0" smtClean="0"/>
              <a:t>Planning Ideas</a:t>
            </a:r>
            <a:endParaRPr lang="en-US" dirty="0"/>
          </a:p>
        </p:txBody>
      </p:sp>
      <p:sp>
        <p:nvSpPr>
          <p:cNvPr id="3" name="Content Placeholder 2"/>
          <p:cNvSpPr>
            <a:spLocks noGrp="1"/>
          </p:cNvSpPr>
          <p:nvPr>
            <p:ph idx="1"/>
          </p:nvPr>
        </p:nvSpPr>
        <p:spPr>
          <a:xfrm>
            <a:off x="457200" y="2028040"/>
            <a:ext cx="7620000" cy="4800600"/>
          </a:xfrm>
        </p:spPr>
        <p:txBody>
          <a:bodyPr>
            <a:normAutofit/>
          </a:bodyPr>
          <a:lstStyle/>
          <a:p>
            <a:r>
              <a:rPr lang="en-US" sz="3200" dirty="0" smtClean="0"/>
              <a:t>Every other week</a:t>
            </a:r>
          </a:p>
          <a:p>
            <a:r>
              <a:rPr lang="en-US" sz="3200" dirty="0" smtClean="0"/>
              <a:t>In lieu of a duty</a:t>
            </a:r>
          </a:p>
          <a:p>
            <a:r>
              <a:rPr lang="en-US" sz="3200" dirty="0" smtClean="0"/>
              <a:t>Electronic planning</a:t>
            </a:r>
          </a:p>
          <a:p>
            <a:r>
              <a:rPr lang="en-US" sz="3200" dirty="0" smtClean="0"/>
              <a:t>Moments in the classroom while students are engaged in activities</a:t>
            </a:r>
          </a:p>
          <a:p>
            <a:r>
              <a:rPr lang="en-US" sz="3200" dirty="0" smtClean="0"/>
              <a:t>Before, during, or after instruction</a:t>
            </a:r>
          </a:p>
          <a:p>
            <a:endParaRPr lang="en-US" sz="2800"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66</a:t>
            </a:fld>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31363" y="694420"/>
            <a:ext cx="2857500" cy="2667240"/>
          </a:xfrm>
          <a:prstGeom prst="rect">
            <a:avLst/>
          </a:prstGeom>
        </p:spPr>
      </p:pic>
    </p:spTree>
    <p:extLst>
      <p:ext uri="{BB962C8B-B14F-4D97-AF65-F5344CB8AC3E}">
        <p14:creationId xmlns:p14="http://schemas.microsoft.com/office/powerpoint/2010/main" val="20367600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Co-Teaching</a:t>
            </a:r>
            <a:endParaRPr lang="en-US" dirty="0"/>
          </a:p>
        </p:txBody>
      </p:sp>
      <p:sp>
        <p:nvSpPr>
          <p:cNvPr id="3" name="Content Placeholder 2"/>
          <p:cNvSpPr>
            <a:spLocks noGrp="1"/>
          </p:cNvSpPr>
          <p:nvPr>
            <p:ph idx="1"/>
          </p:nvPr>
        </p:nvSpPr>
        <p:spPr>
          <a:xfrm>
            <a:off x="228600" y="1417638"/>
            <a:ext cx="8153400" cy="5287962"/>
          </a:xfrm>
        </p:spPr>
        <p:txBody>
          <a:bodyPr>
            <a:normAutofit fontScale="77500" lnSpcReduction="20000"/>
          </a:bodyPr>
          <a:lstStyle/>
          <a:p>
            <a:pPr marL="114300" indent="0">
              <a:buNone/>
            </a:pPr>
            <a:r>
              <a:rPr lang="en-US" sz="3800" b="1" dirty="0" smtClean="0"/>
              <a:t>Level I – Whole Group Structures</a:t>
            </a:r>
          </a:p>
          <a:p>
            <a:pPr marL="114300" indent="0">
              <a:buNone/>
            </a:pPr>
            <a:r>
              <a:rPr lang="en-US" sz="2600" dirty="0"/>
              <a:t>	</a:t>
            </a:r>
            <a:r>
              <a:rPr lang="en-US" sz="2800" dirty="0" smtClean="0"/>
              <a:t>Use no more than </a:t>
            </a:r>
            <a:r>
              <a:rPr lang="en-US" sz="2800" b="1" dirty="0" smtClean="0"/>
              <a:t>30% </a:t>
            </a:r>
            <a:r>
              <a:rPr lang="en-US" sz="2800" dirty="0" smtClean="0"/>
              <a:t>of Co-Teaching time</a:t>
            </a:r>
          </a:p>
          <a:p>
            <a:pPr marL="114300" indent="0">
              <a:buNone/>
            </a:pPr>
            <a:r>
              <a:rPr lang="en-US" sz="2800" dirty="0"/>
              <a:t>	</a:t>
            </a:r>
            <a:r>
              <a:rPr lang="en-US" sz="2800" dirty="0" smtClean="0"/>
              <a:t>Contributes least intensity to instruction</a:t>
            </a:r>
          </a:p>
          <a:p>
            <a:pPr marL="114300" indent="0">
              <a:buNone/>
            </a:pPr>
            <a:r>
              <a:rPr lang="en-US" sz="2800" dirty="0"/>
              <a:t>	</a:t>
            </a:r>
            <a:r>
              <a:rPr lang="en-US" sz="2800" b="1" dirty="0" smtClean="0"/>
              <a:t>One Teach + One (Support; Observe; Add)</a:t>
            </a:r>
            <a:endParaRPr lang="en-US" sz="2800" b="1" dirty="0"/>
          </a:p>
          <a:p>
            <a:pPr marL="114300" indent="0">
              <a:buNone/>
            </a:pPr>
            <a:r>
              <a:rPr lang="en-US" sz="2800" dirty="0" smtClean="0"/>
              <a:t>	</a:t>
            </a:r>
            <a:r>
              <a:rPr lang="en-US" sz="2800" b="1" dirty="0" smtClean="0"/>
              <a:t>Duet (Team Teaching)</a:t>
            </a:r>
          </a:p>
          <a:p>
            <a:pPr marL="114300" indent="0">
              <a:buNone/>
            </a:pPr>
            <a:endParaRPr lang="en-US" sz="800" dirty="0"/>
          </a:p>
          <a:p>
            <a:pPr marL="114300" indent="0">
              <a:buNone/>
            </a:pPr>
            <a:r>
              <a:rPr lang="en-US" sz="4100" b="1" dirty="0" smtClean="0"/>
              <a:t>Level II – Flexible Groups</a:t>
            </a:r>
          </a:p>
          <a:p>
            <a:pPr marL="114300" indent="0">
              <a:buNone/>
            </a:pPr>
            <a:r>
              <a:rPr lang="en-US" sz="2600" dirty="0"/>
              <a:t>	</a:t>
            </a:r>
            <a:r>
              <a:rPr lang="en-US" sz="3100" dirty="0" smtClean="0"/>
              <a:t>Use at least </a:t>
            </a:r>
            <a:r>
              <a:rPr lang="en-US" sz="3100" b="1" dirty="0" smtClean="0"/>
              <a:t>70% </a:t>
            </a:r>
            <a:r>
              <a:rPr lang="en-US" sz="3100" dirty="0" smtClean="0"/>
              <a:t>of Co-Teaching time</a:t>
            </a:r>
          </a:p>
          <a:p>
            <a:pPr marL="114300" indent="0">
              <a:buNone/>
            </a:pPr>
            <a:r>
              <a:rPr lang="en-US" sz="3100" dirty="0"/>
              <a:t>	</a:t>
            </a:r>
            <a:r>
              <a:rPr lang="en-US" sz="3100" dirty="0" smtClean="0"/>
              <a:t>Contributes most intensity to instruction</a:t>
            </a:r>
          </a:p>
          <a:p>
            <a:pPr marL="114300" indent="0">
              <a:buNone/>
            </a:pPr>
            <a:r>
              <a:rPr lang="en-US" sz="3100" dirty="0" smtClean="0"/>
              <a:t>             (reduces student to teacher ratio)</a:t>
            </a:r>
          </a:p>
          <a:p>
            <a:pPr marL="114300" indent="0">
              <a:buNone/>
            </a:pPr>
            <a:r>
              <a:rPr lang="en-US" sz="3100" dirty="0"/>
              <a:t>	</a:t>
            </a:r>
            <a:r>
              <a:rPr lang="en-US" sz="3100" b="1" dirty="0" smtClean="0"/>
              <a:t>Parallel Teaching</a:t>
            </a:r>
          </a:p>
          <a:p>
            <a:pPr marL="114300" indent="0">
              <a:buNone/>
            </a:pPr>
            <a:r>
              <a:rPr lang="en-US" sz="3100" b="1" dirty="0" smtClean="0"/>
              <a:t>	Station Teaching</a:t>
            </a:r>
          </a:p>
          <a:p>
            <a:pPr marL="114300" indent="0">
              <a:buNone/>
            </a:pPr>
            <a:r>
              <a:rPr lang="en-US" sz="3100" b="1" dirty="0"/>
              <a:t>	</a:t>
            </a:r>
            <a:r>
              <a:rPr lang="en-US" sz="3100" b="1" dirty="0" smtClean="0"/>
              <a:t>Alternative Teaching</a:t>
            </a:r>
          </a:p>
          <a:p>
            <a:pPr marL="114300" indent="0">
              <a:buNone/>
            </a:pPr>
            <a:r>
              <a:rPr lang="en-US" dirty="0"/>
              <a:t>	</a:t>
            </a:r>
            <a:endParaRPr lang="en-US" dirty="0" smtClean="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67</a:t>
            </a:fld>
            <a:endParaRPr lang="en-US" dirty="0"/>
          </a:p>
        </p:txBody>
      </p:sp>
      <p:pic>
        <p:nvPicPr>
          <p:cNvPr id="16386"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15000" y="3733800"/>
            <a:ext cx="3330413"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29400" y="6216133"/>
            <a:ext cx="1965325" cy="369332"/>
          </a:xfrm>
          <a:prstGeom prst="rect">
            <a:avLst/>
          </a:prstGeom>
          <a:noFill/>
        </p:spPr>
        <p:txBody>
          <a:bodyPr wrap="square" rtlCol="0">
            <a:spAutoFit/>
          </a:bodyPr>
          <a:lstStyle/>
          <a:p>
            <a:r>
              <a:rPr lang="en-US" dirty="0" err="1" smtClean="0"/>
              <a:t>Beninghof</a:t>
            </a:r>
            <a:r>
              <a:rPr lang="en-US" dirty="0" smtClean="0"/>
              <a:t> (2011)</a:t>
            </a:r>
            <a:endParaRPr lang="en-US" dirty="0"/>
          </a:p>
        </p:txBody>
      </p:sp>
    </p:spTree>
    <p:extLst>
      <p:ext uri="{BB962C8B-B14F-4D97-AF65-F5344CB8AC3E}">
        <p14:creationId xmlns:p14="http://schemas.microsoft.com/office/powerpoint/2010/main" val="11397116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833438"/>
            <a:ext cx="8229600" cy="1096962"/>
          </a:xfrm>
        </p:spPr>
        <p:txBody>
          <a:bodyPr/>
          <a:lstStyle/>
          <a:p>
            <a:r>
              <a:rPr lang="en-US" dirty="0" smtClean="0"/>
              <a:t>Caveat:  </a:t>
            </a:r>
            <a:br>
              <a:rPr lang="en-US" dirty="0" smtClean="0"/>
            </a:br>
            <a:r>
              <a:rPr lang="en-US" sz="5400" dirty="0" smtClean="0"/>
              <a:t>Classroom Composition</a:t>
            </a:r>
            <a:endParaRPr lang="en-US" sz="5400" dirty="0"/>
          </a:p>
        </p:txBody>
      </p:sp>
      <p:sp>
        <p:nvSpPr>
          <p:cNvPr id="3" name="Content Placeholder 2"/>
          <p:cNvSpPr>
            <a:spLocks noGrp="1"/>
          </p:cNvSpPr>
          <p:nvPr>
            <p:ph idx="1"/>
          </p:nvPr>
        </p:nvSpPr>
        <p:spPr>
          <a:xfrm>
            <a:off x="433137" y="2057400"/>
            <a:ext cx="7620000" cy="4800600"/>
          </a:xfrm>
        </p:spPr>
        <p:txBody>
          <a:bodyPr>
            <a:normAutofit/>
          </a:bodyPr>
          <a:lstStyle/>
          <a:p>
            <a:pPr marL="114300" indent="0">
              <a:buNone/>
            </a:pPr>
            <a:r>
              <a:rPr lang="en-US" sz="4000" dirty="0" smtClean="0"/>
              <a:t>The co-taught classroom is not the right placement for ALL students with disabilities.  Some students need additional services or supports that go beyond the co-taught classroom.</a:t>
            </a:r>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68</a:t>
            </a:fld>
            <a:endParaRPr lang="en-US" dirty="0"/>
          </a:p>
        </p:txBody>
      </p:sp>
      <p:sp>
        <p:nvSpPr>
          <p:cNvPr id="5" name="TextBox 4"/>
          <p:cNvSpPr txBox="1"/>
          <p:nvPr/>
        </p:nvSpPr>
        <p:spPr>
          <a:xfrm>
            <a:off x="6858000" y="6172200"/>
            <a:ext cx="1736725" cy="369332"/>
          </a:xfrm>
          <a:prstGeom prst="rect">
            <a:avLst/>
          </a:prstGeom>
          <a:noFill/>
        </p:spPr>
        <p:txBody>
          <a:bodyPr wrap="square" rtlCol="0">
            <a:spAutoFit/>
          </a:bodyPr>
          <a:lstStyle/>
          <a:p>
            <a:r>
              <a:rPr lang="en-US" dirty="0" smtClean="0"/>
              <a:t>Friend (2016)</a:t>
            </a:r>
            <a:endParaRPr lang="en-US" dirty="0"/>
          </a:p>
        </p:txBody>
      </p:sp>
    </p:spTree>
    <p:extLst>
      <p:ext uri="{BB962C8B-B14F-4D97-AF65-F5344CB8AC3E}">
        <p14:creationId xmlns:p14="http://schemas.microsoft.com/office/powerpoint/2010/main" val="29524710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Considering Students Eligible for Placement in a Co-Teaching Classroom</a:t>
            </a:r>
            <a:endParaRPr lang="en-US" sz="3600" dirty="0"/>
          </a:p>
        </p:txBody>
      </p:sp>
      <p:sp>
        <p:nvSpPr>
          <p:cNvPr id="5" name="Content Placeholder 4"/>
          <p:cNvSpPr>
            <a:spLocks noGrp="1"/>
          </p:cNvSpPr>
          <p:nvPr>
            <p:ph idx="1"/>
          </p:nvPr>
        </p:nvSpPr>
        <p:spPr/>
        <p:txBody>
          <a:bodyPr>
            <a:normAutofit/>
          </a:bodyPr>
          <a:lstStyle/>
          <a:p>
            <a:pPr marL="114300" indent="0">
              <a:buNone/>
            </a:pPr>
            <a:r>
              <a:rPr lang="en-US" sz="3600" dirty="0" smtClean="0"/>
              <a:t>Take a few  minutes with a “Shoulder Partner” to consider four students who recently transferred into your school eligible for Special Education Services.</a:t>
            </a:r>
            <a:endParaRPr lang="en-US" sz="3600"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69</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0508" y="4040022"/>
            <a:ext cx="2322984" cy="2788670"/>
          </a:xfrm>
          <a:prstGeom prst="rect">
            <a:avLst/>
          </a:prstGeom>
        </p:spPr>
      </p:pic>
      <p:sp>
        <p:nvSpPr>
          <p:cNvPr id="7" name="TextBox 6"/>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a:t>
            </a:r>
            <a:r>
              <a:rPr lang="en-US" b="1" dirty="0">
                <a:solidFill>
                  <a:srgbClr val="FF0000"/>
                </a:solidFill>
              </a:rPr>
              <a:t>6</a:t>
            </a:r>
          </a:p>
        </p:txBody>
      </p:sp>
    </p:spTree>
    <p:extLst>
      <p:ext uri="{BB962C8B-B14F-4D97-AF65-F5344CB8AC3E}">
        <p14:creationId xmlns:p14="http://schemas.microsoft.com/office/powerpoint/2010/main" val="411492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and Introductions</a:t>
            </a:r>
            <a:endParaRPr lang="en-US" dirty="0"/>
          </a:p>
        </p:txBody>
      </p:sp>
      <p:sp>
        <p:nvSpPr>
          <p:cNvPr id="3" name="Content Placeholder 2"/>
          <p:cNvSpPr>
            <a:spLocks noGrp="1"/>
          </p:cNvSpPr>
          <p:nvPr>
            <p:ph idx="1"/>
          </p:nvPr>
        </p:nvSpPr>
        <p:spPr>
          <a:xfrm>
            <a:off x="457200" y="1866900"/>
            <a:ext cx="7620000" cy="4800600"/>
          </a:xfrm>
        </p:spPr>
        <p:txBody>
          <a:bodyPr>
            <a:normAutofit/>
          </a:bodyPr>
          <a:lstStyle/>
          <a:p>
            <a:pPr algn="r"/>
            <a:r>
              <a:rPr lang="en-US" sz="4800" dirty="0" smtClean="0"/>
              <a:t>Welcome</a:t>
            </a:r>
          </a:p>
          <a:p>
            <a:pPr algn="r"/>
            <a:r>
              <a:rPr lang="en-US" sz="4800" dirty="0" smtClean="0"/>
              <a:t>Introductions</a:t>
            </a:r>
          </a:p>
          <a:p>
            <a:pPr algn="r"/>
            <a:r>
              <a:rPr lang="en-US" sz="4800" dirty="0" smtClean="0"/>
              <a:t>Housekeeping</a:t>
            </a:r>
          </a:p>
          <a:p>
            <a:pPr algn="r"/>
            <a:r>
              <a:rPr lang="en-US" sz="4800" dirty="0" smtClean="0"/>
              <a:t>Session at-a Glance</a:t>
            </a:r>
            <a:endParaRPr lang="en-US" sz="4800"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7</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82" y="1600200"/>
            <a:ext cx="3446930" cy="2849562"/>
          </a:xfrm>
          <a:prstGeom prst="rect">
            <a:avLst/>
          </a:prstGeom>
        </p:spPr>
      </p:pic>
    </p:spTree>
    <p:extLst>
      <p:ext uri="{BB962C8B-B14F-4D97-AF65-F5344CB8AC3E}">
        <p14:creationId xmlns:p14="http://schemas.microsoft.com/office/powerpoint/2010/main" val="9652938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848600" cy="1143000"/>
          </a:xfrm>
        </p:spPr>
        <p:txBody>
          <a:bodyPr/>
          <a:lstStyle/>
          <a:p>
            <a:r>
              <a:rPr lang="en-US" dirty="0" smtClean="0"/>
              <a:t>Another Caveat: </a:t>
            </a:r>
            <a:r>
              <a:rPr lang="en-US" sz="2800" dirty="0" smtClean="0"/>
              <a:t/>
            </a:r>
            <a:br>
              <a:rPr lang="en-US" sz="2800" dirty="0" smtClean="0"/>
            </a:br>
            <a:r>
              <a:rPr lang="en-US" sz="2800" dirty="0" smtClean="0"/>
              <a:t> </a:t>
            </a:r>
            <a:r>
              <a:rPr lang="en-US" sz="5400" dirty="0" smtClean="0"/>
              <a:t>Classroom Composition</a:t>
            </a:r>
            <a:endParaRPr lang="en-US" dirty="0"/>
          </a:p>
        </p:txBody>
      </p:sp>
      <p:sp>
        <p:nvSpPr>
          <p:cNvPr id="3" name="Content Placeholder 2"/>
          <p:cNvSpPr>
            <a:spLocks noGrp="1"/>
          </p:cNvSpPr>
          <p:nvPr>
            <p:ph idx="1"/>
          </p:nvPr>
        </p:nvSpPr>
        <p:spPr>
          <a:xfrm>
            <a:off x="457200" y="1905000"/>
            <a:ext cx="8001000" cy="4800600"/>
          </a:xfrm>
        </p:spPr>
        <p:txBody>
          <a:bodyPr/>
          <a:lstStyle/>
          <a:p>
            <a:r>
              <a:rPr lang="en-US" sz="3200" dirty="0" smtClean="0"/>
              <a:t>Number of students in the co-taught classroom should be the same or lower than other classrooms/sections</a:t>
            </a:r>
          </a:p>
          <a:p>
            <a:r>
              <a:rPr lang="en-US" altLang="en-US" sz="3200" dirty="0" smtClean="0"/>
              <a:t>What </a:t>
            </a:r>
            <a:r>
              <a:rPr lang="en-US" altLang="en-US" sz="3200" dirty="0"/>
              <a:t>percentage of </a:t>
            </a:r>
            <a:r>
              <a:rPr lang="en-US" altLang="en-US" sz="3200" dirty="0" smtClean="0"/>
              <a:t>students with intense special needs (i.e. ELL, IEP, </a:t>
            </a:r>
            <a:r>
              <a:rPr lang="en-US" altLang="en-US" sz="3200" dirty="0" err="1" smtClean="0"/>
              <a:t>etc</a:t>
            </a:r>
            <a:r>
              <a:rPr lang="en-US" altLang="en-US" sz="3200" dirty="0" smtClean="0"/>
              <a:t>) should be in the co-taught classroom?</a:t>
            </a:r>
            <a:endParaRPr lang="en-US" altLang="en-US" sz="3200" dirty="0"/>
          </a:p>
          <a:p>
            <a:pPr lvl="1"/>
            <a:r>
              <a:rPr lang="en-US" altLang="en-US" sz="3200" dirty="0"/>
              <a:t>Elementary	</a:t>
            </a:r>
            <a:r>
              <a:rPr lang="en-US" altLang="en-US" sz="3200" dirty="0" smtClean="0"/>
              <a:t>No more than 20-25</a:t>
            </a:r>
            <a:r>
              <a:rPr lang="en-US" altLang="en-US" sz="3200" dirty="0"/>
              <a:t>%</a:t>
            </a:r>
          </a:p>
          <a:p>
            <a:pPr lvl="1"/>
            <a:r>
              <a:rPr lang="en-US" altLang="en-US" sz="3200" dirty="0"/>
              <a:t>Secondary	</a:t>
            </a:r>
            <a:r>
              <a:rPr lang="en-US" altLang="en-US" sz="3200" dirty="0" smtClean="0"/>
              <a:t>No more than 25-33</a:t>
            </a:r>
            <a:r>
              <a:rPr lang="en-US" altLang="en-US" sz="3200" dirty="0"/>
              <a:t>%</a:t>
            </a:r>
          </a:p>
          <a:p>
            <a:endParaRPr lang="en-US"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70</a:t>
            </a:fld>
            <a:endParaRPr lang="en-US" dirty="0"/>
          </a:p>
        </p:txBody>
      </p:sp>
      <p:sp>
        <p:nvSpPr>
          <p:cNvPr id="5" name="TextBox 4"/>
          <p:cNvSpPr txBox="1"/>
          <p:nvPr/>
        </p:nvSpPr>
        <p:spPr>
          <a:xfrm>
            <a:off x="6781800" y="6216133"/>
            <a:ext cx="1812925" cy="369332"/>
          </a:xfrm>
          <a:prstGeom prst="rect">
            <a:avLst/>
          </a:prstGeom>
          <a:noFill/>
        </p:spPr>
        <p:txBody>
          <a:bodyPr wrap="square" rtlCol="0">
            <a:spAutoFit/>
          </a:bodyPr>
          <a:lstStyle/>
          <a:p>
            <a:r>
              <a:rPr lang="en-US" dirty="0" smtClean="0"/>
              <a:t>Friend (2011)</a:t>
            </a:r>
            <a:endParaRPr lang="en-US" dirty="0"/>
          </a:p>
        </p:txBody>
      </p:sp>
    </p:spTree>
    <p:extLst>
      <p:ext uri="{BB962C8B-B14F-4D97-AF65-F5344CB8AC3E}">
        <p14:creationId xmlns:p14="http://schemas.microsoft.com/office/powerpoint/2010/main" val="17545049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Parity Between Two Certified Teachers:  An Essential Ingredient</a:t>
            </a:r>
            <a:endParaRPr lang="en-US" sz="4000" dirty="0"/>
          </a:p>
        </p:txBody>
      </p:sp>
      <p:sp>
        <p:nvSpPr>
          <p:cNvPr id="3" name="Content Placeholder 2"/>
          <p:cNvSpPr>
            <a:spLocks noGrp="1"/>
          </p:cNvSpPr>
          <p:nvPr>
            <p:ph idx="1"/>
          </p:nvPr>
        </p:nvSpPr>
        <p:spPr>
          <a:xfrm>
            <a:off x="457200" y="1698625"/>
            <a:ext cx="8229601" cy="4749800"/>
          </a:xfrm>
        </p:spPr>
        <p:txBody>
          <a:bodyPr>
            <a:normAutofit/>
          </a:bodyPr>
          <a:lstStyle/>
          <a:p>
            <a:r>
              <a:rPr lang="en-US" sz="2600" dirty="0" smtClean="0"/>
              <a:t>Use plural language:  Our Students, We</a:t>
            </a:r>
            <a:r>
              <a:rPr lang="en-US" sz="2600" dirty="0"/>
              <a:t>,</a:t>
            </a:r>
            <a:r>
              <a:rPr lang="en-US" sz="2600" dirty="0" smtClean="0"/>
              <a:t> Us</a:t>
            </a:r>
          </a:p>
          <a:p>
            <a:r>
              <a:rPr lang="en-US" sz="2600" dirty="0" smtClean="0"/>
              <a:t>Use both teachers’ names on the door, report card, parent letters, handbooks, syllabus, websites, etc.  </a:t>
            </a:r>
          </a:p>
          <a:p>
            <a:r>
              <a:rPr lang="en-US" sz="2600" dirty="0" smtClean="0"/>
              <a:t>Share department communication and other content information</a:t>
            </a:r>
          </a:p>
          <a:p>
            <a:r>
              <a:rPr lang="en-US" sz="2600" dirty="0"/>
              <a:t>All team members need a collaborative </a:t>
            </a:r>
            <a:r>
              <a:rPr lang="en-US" sz="2600" dirty="0" smtClean="0"/>
              <a:t>mindset which includes reflection and/or coaching – See the </a:t>
            </a:r>
            <a:r>
              <a:rPr lang="en-US" sz="2600" i="1" dirty="0" smtClean="0"/>
              <a:t>Co-Teaching Rating Scale </a:t>
            </a:r>
            <a:r>
              <a:rPr lang="en-US" sz="2600" dirty="0" smtClean="0"/>
              <a:t>as a tool for self-reflection</a:t>
            </a:r>
            <a:endParaRPr lang="en-US" sz="2600" dirty="0"/>
          </a:p>
          <a:p>
            <a:r>
              <a:rPr lang="en-US" sz="2600" dirty="0" smtClean="0"/>
              <a:t>Confer with each other before responding to parents, students, and administrators</a:t>
            </a:r>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71</a:t>
            </a:fld>
            <a:endParaRPr lang="en-US" dirty="0"/>
          </a:p>
        </p:txBody>
      </p:sp>
      <p:sp>
        <p:nvSpPr>
          <p:cNvPr id="5" name="TextBox 4"/>
          <p:cNvSpPr txBox="1"/>
          <p:nvPr/>
        </p:nvSpPr>
        <p:spPr>
          <a:xfrm>
            <a:off x="4648200" y="6211669"/>
            <a:ext cx="4191854" cy="369332"/>
          </a:xfrm>
          <a:prstGeom prst="rect">
            <a:avLst/>
          </a:prstGeom>
          <a:noFill/>
        </p:spPr>
        <p:txBody>
          <a:bodyPr wrap="square" rtlCol="0">
            <a:spAutoFit/>
          </a:bodyPr>
          <a:lstStyle/>
          <a:p>
            <a:r>
              <a:rPr lang="en-US" i="1" dirty="0" smtClean="0"/>
              <a:t>Co-Teaching </a:t>
            </a:r>
            <a:r>
              <a:rPr lang="en-US" i="1" dirty="0"/>
              <a:t>Rating Scale, </a:t>
            </a:r>
            <a:r>
              <a:rPr lang="en-US" i="1" dirty="0" smtClean="0"/>
              <a:t>CEC (</a:t>
            </a:r>
            <a:r>
              <a:rPr lang="en-US" dirty="0" smtClean="0"/>
              <a:t>2001)</a:t>
            </a:r>
            <a:endParaRPr lang="en-US" dirty="0"/>
          </a:p>
        </p:txBody>
      </p:sp>
      <p:sp>
        <p:nvSpPr>
          <p:cNvPr id="6" name="TextBox 5"/>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a:t>
            </a:r>
            <a:r>
              <a:rPr lang="en-US" b="1" dirty="0">
                <a:solidFill>
                  <a:srgbClr val="FF0000"/>
                </a:solidFill>
              </a:rPr>
              <a:t>7</a:t>
            </a:r>
          </a:p>
        </p:txBody>
      </p:sp>
    </p:spTree>
    <p:extLst>
      <p:ext uri="{BB962C8B-B14F-4D97-AF65-F5344CB8AC3E}">
        <p14:creationId xmlns:p14="http://schemas.microsoft.com/office/powerpoint/2010/main" val="425912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20000" cy="1706562"/>
          </a:xfrm>
        </p:spPr>
        <p:txBody>
          <a:bodyPr/>
          <a:lstStyle/>
          <a:p>
            <a:r>
              <a:rPr lang="en-US" sz="4000" dirty="0"/>
              <a:t>Building level administrator support, training, and participation</a:t>
            </a:r>
            <a:r>
              <a:rPr lang="en-US" sz="6000" dirty="0">
                <a:solidFill>
                  <a:srgbClr val="FF0000"/>
                </a:solidFill>
              </a:rPr>
              <a:t/>
            </a:r>
            <a:br>
              <a:rPr lang="en-US" sz="6000" dirty="0">
                <a:solidFill>
                  <a:srgbClr val="FF0000"/>
                </a:solidFill>
              </a:rPr>
            </a:br>
            <a:endParaRPr lang="en-US" dirty="0"/>
          </a:p>
        </p:txBody>
      </p:sp>
      <p:sp>
        <p:nvSpPr>
          <p:cNvPr id="3" name="Content Placeholder 2"/>
          <p:cNvSpPr>
            <a:spLocks noGrp="1"/>
          </p:cNvSpPr>
          <p:nvPr>
            <p:ph idx="1"/>
          </p:nvPr>
        </p:nvSpPr>
        <p:spPr>
          <a:xfrm>
            <a:off x="457200" y="1828803"/>
            <a:ext cx="8229600" cy="3962397"/>
          </a:xfrm>
        </p:spPr>
        <p:txBody>
          <a:bodyPr>
            <a:noAutofit/>
          </a:bodyPr>
          <a:lstStyle/>
          <a:p>
            <a:r>
              <a:rPr lang="en-US" sz="2000" dirty="0" smtClean="0"/>
              <a:t>Five administrator’s steps for maintaining and sustaining Co-Teaching</a:t>
            </a:r>
          </a:p>
          <a:p>
            <a:pPr lvl="1"/>
            <a:r>
              <a:rPr lang="en-US" sz="2000" dirty="0" smtClean="0"/>
              <a:t>Know what Co-Teaching is and when it is needed:  Provide professional development on inclusion, collaboration, and Co-Teaching</a:t>
            </a:r>
          </a:p>
          <a:p>
            <a:pPr lvl="1"/>
            <a:r>
              <a:rPr lang="en-US" sz="2000" dirty="0"/>
              <a:t>Make scheduling a priority:  Establish scheduling strategies that </a:t>
            </a:r>
            <a:r>
              <a:rPr lang="en-US" sz="2000" dirty="0" smtClean="0"/>
              <a:t>include </a:t>
            </a:r>
            <a:r>
              <a:rPr lang="en-US" sz="2000" dirty="0"/>
              <a:t>co-planning times for the </a:t>
            </a:r>
            <a:r>
              <a:rPr lang="en-US" sz="2000" dirty="0" smtClean="0"/>
              <a:t>co-teachers</a:t>
            </a:r>
          </a:p>
          <a:p>
            <a:pPr lvl="1"/>
            <a:r>
              <a:rPr lang="en-US" sz="2000" dirty="0" smtClean="0"/>
              <a:t>Recognize that Co-Teaching is a marriage and you are the matchmaker:  Partner the right teachers</a:t>
            </a:r>
          </a:p>
          <a:p>
            <a:pPr lvl="1"/>
            <a:r>
              <a:rPr lang="en-US" sz="2000" dirty="0" smtClean="0"/>
              <a:t>Know what to look for:  Supervise and evaluate strategically</a:t>
            </a:r>
          </a:p>
          <a:p>
            <a:pPr lvl="1"/>
            <a:r>
              <a:rPr lang="en-US" sz="2000" dirty="0"/>
              <a:t>Monitor success, provide feedback, and ensure evidence-based practice: </a:t>
            </a:r>
            <a:r>
              <a:rPr lang="en-US" sz="2000" dirty="0" smtClean="0"/>
              <a:t>Improve, increase, and institutionalize Co-Teaching practices</a:t>
            </a:r>
          </a:p>
          <a:p>
            <a:pPr marL="411480" lvl="1" indent="0">
              <a:buNone/>
            </a:pPr>
            <a:r>
              <a:rPr lang="en-US" sz="2000" dirty="0"/>
              <a:t>	</a:t>
            </a:r>
            <a:r>
              <a:rPr lang="en-US" sz="2000" dirty="0" smtClean="0"/>
              <a:t>	</a:t>
            </a:r>
            <a:r>
              <a:rPr lang="en-US" sz="2000" i="1" dirty="0"/>
              <a:t>		</a:t>
            </a:r>
            <a:r>
              <a:rPr lang="en-US" sz="2000" i="1" dirty="0" smtClean="0"/>
              <a:t>		</a:t>
            </a:r>
            <a:endParaRPr lang="en-US" sz="1400" dirty="0" smtClean="0"/>
          </a:p>
          <a:p>
            <a:pPr lvl="1"/>
            <a:endParaRPr lang="en-US" sz="1400" dirty="0" smtClean="0"/>
          </a:p>
          <a:p>
            <a:pPr lvl="1"/>
            <a:endParaRPr lang="en-US" sz="1400" dirty="0" smtClean="0"/>
          </a:p>
          <a:p>
            <a:pPr lvl="1"/>
            <a:endParaRPr lang="en-US" sz="1400" dirty="0" smtClean="0"/>
          </a:p>
          <a:p>
            <a:pPr lvl="1"/>
            <a:endParaRPr lang="en-US" sz="1400"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72</a:t>
            </a:fld>
            <a:endParaRPr lang="en-US" dirty="0"/>
          </a:p>
        </p:txBody>
      </p:sp>
      <p:sp>
        <p:nvSpPr>
          <p:cNvPr id="6" name="TextBox 5"/>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#8</a:t>
            </a:r>
            <a:endParaRPr lang="en-US" b="1" dirty="0">
              <a:solidFill>
                <a:srgbClr val="FF0000"/>
              </a:solidFill>
            </a:endParaRPr>
          </a:p>
        </p:txBody>
      </p:sp>
      <p:sp>
        <p:nvSpPr>
          <p:cNvPr id="7" name="TextBox 6"/>
          <p:cNvSpPr txBox="1"/>
          <p:nvPr/>
        </p:nvSpPr>
        <p:spPr>
          <a:xfrm>
            <a:off x="5181600" y="6172200"/>
            <a:ext cx="3413125" cy="646331"/>
          </a:xfrm>
          <a:prstGeom prst="rect">
            <a:avLst/>
          </a:prstGeom>
          <a:noFill/>
        </p:spPr>
        <p:txBody>
          <a:bodyPr wrap="square" rtlCol="0">
            <a:spAutoFit/>
          </a:bodyPr>
          <a:lstStyle/>
          <a:p>
            <a:r>
              <a:rPr lang="en-US" i="1" dirty="0" err="1" smtClean="0"/>
              <a:t>Murawski</a:t>
            </a:r>
            <a:r>
              <a:rPr lang="en-US" i="1" dirty="0" smtClean="0"/>
              <a:t> &amp; Bernhardt </a:t>
            </a:r>
            <a:r>
              <a:rPr lang="en-US" i="1" dirty="0"/>
              <a:t>(2016)</a:t>
            </a:r>
            <a:endParaRPr lang="en-US" sz="1600" dirty="0"/>
          </a:p>
          <a:p>
            <a:endParaRPr lang="en-US" dirty="0"/>
          </a:p>
        </p:txBody>
      </p:sp>
    </p:spTree>
    <p:extLst>
      <p:ext uri="{BB962C8B-B14F-4D97-AF65-F5344CB8AC3E}">
        <p14:creationId xmlns:p14="http://schemas.microsoft.com/office/powerpoint/2010/main" val="40751220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5" y="621848"/>
            <a:ext cx="8229600" cy="1325562"/>
          </a:xfrm>
        </p:spPr>
        <p:txBody>
          <a:bodyPr/>
          <a:lstStyle/>
          <a:p>
            <a:r>
              <a:rPr lang="en-US" dirty="0" smtClean="0"/>
              <a:t>What to look for in a co-taught classroom . . . </a:t>
            </a:r>
            <a:endParaRPr lang="en-US" dirty="0"/>
          </a:p>
        </p:txBody>
      </p:sp>
      <p:sp>
        <p:nvSpPr>
          <p:cNvPr id="3" name="Content Placeholder 2"/>
          <p:cNvSpPr>
            <a:spLocks noGrp="1"/>
          </p:cNvSpPr>
          <p:nvPr>
            <p:ph sz="half" idx="1"/>
          </p:nvPr>
        </p:nvSpPr>
        <p:spPr>
          <a:xfrm>
            <a:off x="457200" y="1981200"/>
            <a:ext cx="3931920" cy="4652682"/>
          </a:xfrm>
        </p:spPr>
        <p:txBody>
          <a:bodyPr>
            <a:normAutofit lnSpcReduction="10000"/>
          </a:bodyPr>
          <a:lstStyle/>
          <a:p>
            <a:r>
              <a:rPr lang="en-US" sz="2400" dirty="0" smtClean="0">
                <a:solidFill>
                  <a:schemeClr val="tx1">
                    <a:lumMod val="75000"/>
                    <a:lumOff val="25000"/>
                  </a:schemeClr>
                </a:solidFill>
              </a:rPr>
              <a:t>Mutual Respect</a:t>
            </a:r>
          </a:p>
          <a:p>
            <a:r>
              <a:rPr lang="en-US" sz="2400" dirty="0" smtClean="0">
                <a:solidFill>
                  <a:schemeClr val="tx1">
                    <a:lumMod val="75000"/>
                    <a:lumOff val="25000"/>
                  </a:schemeClr>
                </a:solidFill>
              </a:rPr>
              <a:t>Enhanced Partnership</a:t>
            </a:r>
          </a:p>
          <a:p>
            <a:r>
              <a:rPr lang="en-US" sz="2400" dirty="0" smtClean="0">
                <a:solidFill>
                  <a:schemeClr val="tx1">
                    <a:lumMod val="75000"/>
                    <a:lumOff val="25000"/>
                  </a:schemeClr>
                </a:solidFill>
              </a:rPr>
              <a:t>Collaborative Teaming</a:t>
            </a:r>
          </a:p>
          <a:p>
            <a:r>
              <a:rPr lang="en-US" sz="2400" dirty="0" smtClean="0">
                <a:solidFill>
                  <a:schemeClr val="tx1">
                    <a:lumMod val="75000"/>
                    <a:lumOff val="25000"/>
                  </a:schemeClr>
                </a:solidFill>
              </a:rPr>
              <a:t>Same Outcomes</a:t>
            </a:r>
          </a:p>
          <a:p>
            <a:r>
              <a:rPr lang="en-US" sz="2400" dirty="0" smtClean="0">
                <a:solidFill>
                  <a:schemeClr val="tx1">
                    <a:lumMod val="75000"/>
                    <a:lumOff val="25000"/>
                  </a:schemeClr>
                </a:solidFill>
              </a:rPr>
              <a:t>Organizational Structures</a:t>
            </a:r>
          </a:p>
          <a:p>
            <a:r>
              <a:rPr lang="en-US" sz="2400" dirty="0" smtClean="0">
                <a:solidFill>
                  <a:schemeClr val="tx1">
                    <a:lumMod val="75000"/>
                    <a:lumOff val="25000"/>
                  </a:schemeClr>
                </a:solidFill>
              </a:rPr>
              <a:t>Quick Quiet </a:t>
            </a:r>
            <a:r>
              <a:rPr lang="en-US" sz="2400" dirty="0">
                <a:solidFill>
                  <a:schemeClr val="tx1">
                    <a:lumMod val="75000"/>
                    <a:lumOff val="25000"/>
                  </a:schemeClr>
                </a:solidFill>
              </a:rPr>
              <a:t>T</a:t>
            </a:r>
            <a:r>
              <a:rPr lang="en-US" sz="2400" dirty="0" smtClean="0">
                <a:solidFill>
                  <a:schemeClr val="tx1">
                    <a:lumMod val="75000"/>
                    <a:lumOff val="25000"/>
                  </a:schemeClr>
                </a:solidFill>
              </a:rPr>
              <a:t>ransitions</a:t>
            </a:r>
          </a:p>
          <a:p>
            <a:r>
              <a:rPr lang="en-US" sz="2400" dirty="0" smtClean="0">
                <a:solidFill>
                  <a:schemeClr val="tx1">
                    <a:lumMod val="75000"/>
                    <a:lumOff val="25000"/>
                  </a:schemeClr>
                </a:solidFill>
              </a:rPr>
              <a:t>Teach Simultaneously</a:t>
            </a:r>
          </a:p>
          <a:p>
            <a:r>
              <a:rPr lang="en-US" sz="2400" dirty="0" smtClean="0">
                <a:solidFill>
                  <a:schemeClr val="tx1">
                    <a:lumMod val="75000"/>
                    <a:lumOff val="25000"/>
                  </a:schemeClr>
                </a:solidFill>
              </a:rPr>
              <a:t>Both Teach Content</a:t>
            </a:r>
          </a:p>
          <a:p>
            <a:r>
              <a:rPr lang="en-US" sz="2400" dirty="0" smtClean="0">
                <a:solidFill>
                  <a:schemeClr val="tx1">
                    <a:lumMod val="75000"/>
                    <a:lumOff val="25000"/>
                  </a:schemeClr>
                </a:solidFill>
              </a:rPr>
              <a:t>Shared Planning</a:t>
            </a:r>
          </a:p>
          <a:p>
            <a:r>
              <a:rPr lang="en-US" sz="2400" dirty="0" smtClean="0">
                <a:solidFill>
                  <a:schemeClr val="tx1">
                    <a:lumMod val="75000"/>
                    <a:lumOff val="25000"/>
                  </a:schemeClr>
                </a:solidFill>
              </a:rPr>
              <a:t>Researched-Based Teaching Practices</a:t>
            </a:r>
          </a:p>
        </p:txBody>
      </p:sp>
      <p:sp>
        <p:nvSpPr>
          <p:cNvPr id="4" name="Content Placeholder 3"/>
          <p:cNvSpPr>
            <a:spLocks noGrp="1"/>
          </p:cNvSpPr>
          <p:nvPr>
            <p:ph sz="half" idx="2"/>
          </p:nvPr>
        </p:nvSpPr>
        <p:spPr>
          <a:xfrm>
            <a:off x="4495800" y="2057400"/>
            <a:ext cx="3931920" cy="4424082"/>
          </a:xfrm>
        </p:spPr>
        <p:txBody>
          <a:bodyPr>
            <a:normAutofit lnSpcReduction="10000"/>
          </a:bodyPr>
          <a:lstStyle/>
          <a:p>
            <a:r>
              <a:rPr lang="en-US" sz="2400" dirty="0">
                <a:solidFill>
                  <a:schemeClr val="tx1">
                    <a:lumMod val="75000"/>
                    <a:lumOff val="25000"/>
                  </a:schemeClr>
                </a:solidFill>
              </a:rPr>
              <a:t>Flexible </a:t>
            </a:r>
            <a:r>
              <a:rPr lang="en-US" sz="2400" dirty="0" smtClean="0">
                <a:solidFill>
                  <a:schemeClr val="tx1">
                    <a:lumMod val="75000"/>
                    <a:lumOff val="25000"/>
                  </a:schemeClr>
                </a:solidFill>
              </a:rPr>
              <a:t>Grouping</a:t>
            </a:r>
          </a:p>
          <a:p>
            <a:r>
              <a:rPr lang="en-US" sz="2400" dirty="0" smtClean="0">
                <a:solidFill>
                  <a:schemeClr val="tx1">
                    <a:lumMod val="75000"/>
                    <a:lumOff val="25000"/>
                  </a:schemeClr>
                </a:solidFill>
              </a:rPr>
              <a:t>Varied Co-Teaching Models</a:t>
            </a:r>
          </a:p>
          <a:p>
            <a:r>
              <a:rPr lang="en-US" sz="2400" dirty="0" smtClean="0">
                <a:solidFill>
                  <a:schemeClr val="tx1">
                    <a:lumMod val="75000"/>
                    <a:lumOff val="25000"/>
                  </a:schemeClr>
                </a:solidFill>
              </a:rPr>
              <a:t>Student Centered Tasks</a:t>
            </a:r>
          </a:p>
          <a:p>
            <a:r>
              <a:rPr lang="en-US" sz="2400" dirty="0" smtClean="0">
                <a:solidFill>
                  <a:schemeClr val="tx1">
                    <a:lumMod val="75000"/>
                    <a:lumOff val="25000"/>
                  </a:schemeClr>
                </a:solidFill>
              </a:rPr>
              <a:t>Real World Tasks</a:t>
            </a:r>
          </a:p>
          <a:p>
            <a:r>
              <a:rPr lang="en-US" sz="2400" dirty="0" smtClean="0">
                <a:solidFill>
                  <a:schemeClr val="tx1">
                    <a:lumMod val="75000"/>
                    <a:lumOff val="25000"/>
                  </a:schemeClr>
                </a:solidFill>
              </a:rPr>
              <a:t>Differentiated Instruction</a:t>
            </a:r>
          </a:p>
          <a:p>
            <a:r>
              <a:rPr lang="en-US" sz="2400" dirty="0" smtClean="0">
                <a:solidFill>
                  <a:schemeClr val="tx1">
                    <a:lumMod val="75000"/>
                    <a:lumOff val="25000"/>
                  </a:schemeClr>
                </a:solidFill>
              </a:rPr>
              <a:t>Student and Teacher Feedback</a:t>
            </a:r>
          </a:p>
          <a:p>
            <a:r>
              <a:rPr lang="en-US" sz="2400" dirty="0" smtClean="0">
                <a:solidFill>
                  <a:schemeClr val="tx1">
                    <a:lumMod val="75000"/>
                    <a:lumOff val="25000"/>
                  </a:schemeClr>
                </a:solidFill>
              </a:rPr>
              <a:t>Student Participation</a:t>
            </a:r>
          </a:p>
          <a:p>
            <a:r>
              <a:rPr lang="en-US" sz="2400" dirty="0" smtClean="0">
                <a:solidFill>
                  <a:schemeClr val="tx1">
                    <a:lumMod val="75000"/>
                    <a:lumOff val="25000"/>
                  </a:schemeClr>
                </a:solidFill>
              </a:rPr>
              <a:t>Informal Daily </a:t>
            </a:r>
            <a:r>
              <a:rPr lang="en-US" sz="2400" dirty="0">
                <a:solidFill>
                  <a:schemeClr val="tx1">
                    <a:lumMod val="75000"/>
                    <a:lumOff val="25000"/>
                  </a:schemeClr>
                </a:solidFill>
              </a:rPr>
              <a:t>A</a:t>
            </a:r>
            <a:r>
              <a:rPr lang="en-US" sz="2400" dirty="0" smtClean="0">
                <a:solidFill>
                  <a:schemeClr val="tx1">
                    <a:lumMod val="75000"/>
                    <a:lumOff val="25000"/>
                  </a:schemeClr>
                </a:solidFill>
              </a:rPr>
              <a:t>ssessment</a:t>
            </a:r>
          </a:p>
          <a:p>
            <a:r>
              <a:rPr lang="en-US" sz="2400" dirty="0" smtClean="0">
                <a:solidFill>
                  <a:schemeClr val="tx1">
                    <a:lumMod val="75000"/>
                    <a:lumOff val="25000"/>
                  </a:schemeClr>
                </a:solidFill>
              </a:rPr>
              <a:t>Use of Data for Planning &amp; Grouping </a:t>
            </a:r>
            <a:r>
              <a:rPr lang="en-US" sz="2400" dirty="0">
                <a:solidFill>
                  <a:schemeClr val="tx1">
                    <a:lumMod val="75000"/>
                    <a:lumOff val="25000"/>
                  </a:schemeClr>
                </a:solidFill>
              </a:rPr>
              <a:t>S</a:t>
            </a:r>
            <a:r>
              <a:rPr lang="en-US" sz="2400" dirty="0" smtClean="0">
                <a:solidFill>
                  <a:schemeClr val="tx1">
                    <a:lumMod val="75000"/>
                    <a:lumOff val="25000"/>
                  </a:schemeClr>
                </a:solidFill>
              </a:rPr>
              <a:t>tudents</a:t>
            </a:r>
          </a:p>
          <a:p>
            <a:pPr marL="114300" indent="0">
              <a:buNone/>
            </a:pPr>
            <a:endParaRPr lang="en-US" sz="2400" dirty="0" smtClean="0">
              <a:solidFill>
                <a:schemeClr val="tx1">
                  <a:lumMod val="75000"/>
                  <a:lumOff val="25000"/>
                </a:schemeClr>
              </a:solidFill>
            </a:endParaRPr>
          </a:p>
          <a:p>
            <a:endParaRPr lang="en-US" sz="2400" dirty="0">
              <a:solidFill>
                <a:schemeClr val="tx1">
                  <a:lumMod val="75000"/>
                  <a:lumOff val="25000"/>
                </a:schemeClr>
              </a:solidFill>
            </a:endParaRPr>
          </a:p>
        </p:txBody>
      </p:sp>
      <p:sp>
        <p:nvSpPr>
          <p:cNvPr id="5" name="Slide Number Placeholder 4"/>
          <p:cNvSpPr>
            <a:spLocks noGrp="1"/>
          </p:cNvSpPr>
          <p:nvPr>
            <p:ph type="sldNum" sz="quarter" idx="4294967295"/>
          </p:nvPr>
        </p:nvSpPr>
        <p:spPr>
          <a:xfrm>
            <a:off x="8594725" y="5648325"/>
            <a:ext cx="549275" cy="396875"/>
          </a:xfrm>
          <a:prstGeom prst="bracketPair">
            <a:avLst>
              <a:gd name="adj" fmla="val 17949"/>
            </a:avLst>
          </a:prstGeom>
        </p:spPr>
        <p:txBody>
          <a:bodyPr/>
          <a:lstStyle/>
          <a:p>
            <a:fld id="{4EECA051-31E1-4D64-B8C9-4BEEB571D5B5}" type="slidenum">
              <a:rPr lang="en-US" smtClean="0">
                <a:solidFill>
                  <a:schemeClr val="bg1"/>
                </a:solidFill>
              </a:rPr>
              <a:pPr/>
              <a:t>73</a:t>
            </a:fld>
            <a:endParaRPr lang="en-US" dirty="0">
              <a:solidFill>
                <a:schemeClr val="bg1"/>
              </a:solidFill>
            </a:endParaRPr>
          </a:p>
        </p:txBody>
      </p:sp>
      <p:sp>
        <p:nvSpPr>
          <p:cNvPr id="6" name="Slide Number Placeholder 3"/>
          <p:cNvSpPr txBox="1">
            <a:spLocks/>
          </p:cNvSpPr>
          <p:nvPr/>
        </p:nvSpPr>
        <p:spPr>
          <a:xfrm>
            <a:off x="8577140" y="5648324"/>
            <a:ext cx="549275" cy="396875"/>
          </a:xfrm>
          <a:prstGeom prst="bracketPair">
            <a:avLst>
              <a:gd name="adj" fmla="val 17949"/>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t>73</a:t>
            </a:r>
            <a:endParaRPr lang="en-US" dirty="0"/>
          </a:p>
        </p:txBody>
      </p:sp>
      <p:sp>
        <p:nvSpPr>
          <p:cNvPr id="8" name="TextBox 7"/>
          <p:cNvSpPr txBox="1"/>
          <p:nvPr/>
        </p:nvSpPr>
        <p:spPr>
          <a:xfrm>
            <a:off x="8017847" y="39430"/>
            <a:ext cx="851515" cy="369332"/>
          </a:xfrm>
          <a:prstGeom prst="rect">
            <a:avLst/>
          </a:prstGeom>
          <a:noFill/>
        </p:spPr>
        <p:txBody>
          <a:bodyPr wrap="none" rtlCol="0">
            <a:spAutoFit/>
          </a:bodyPr>
          <a:lstStyle/>
          <a:p>
            <a:r>
              <a:rPr lang="en-US" b="1" dirty="0" smtClean="0">
                <a:solidFill>
                  <a:srgbClr val="FF0000"/>
                </a:solidFill>
              </a:rPr>
              <a:t>HO #</a:t>
            </a:r>
            <a:r>
              <a:rPr lang="en-US" b="1" dirty="0">
                <a:solidFill>
                  <a:srgbClr val="FF0000"/>
                </a:solidFill>
              </a:rPr>
              <a:t>9</a:t>
            </a:r>
          </a:p>
        </p:txBody>
      </p:sp>
    </p:spTree>
    <p:extLst>
      <p:ext uri="{BB962C8B-B14F-4D97-AF65-F5344CB8AC3E}">
        <p14:creationId xmlns:p14="http://schemas.microsoft.com/office/powerpoint/2010/main" val="408819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3200" dirty="0" smtClean="0"/>
              <a:t>Good Co-Teaching partnerships celebrate and embrace the differences they bring to the classroom.</a:t>
            </a:r>
          </a:p>
          <a:p>
            <a:pPr marL="114300" indent="0">
              <a:buNone/>
            </a:pPr>
            <a:endParaRPr lang="en-US" sz="3200" dirty="0"/>
          </a:p>
          <a:p>
            <a:pPr marL="114300" indent="0">
              <a:buNone/>
            </a:pPr>
            <a:r>
              <a:rPr lang="en-US" sz="3200" dirty="0"/>
              <a:t>	</a:t>
            </a:r>
            <a:r>
              <a:rPr lang="en-US" sz="3200" dirty="0" smtClean="0"/>
              <a:t>		</a:t>
            </a:r>
            <a:r>
              <a:rPr lang="en-US" sz="3200" dirty="0" err="1" smtClean="0"/>
              <a:t>Beninghof</a:t>
            </a:r>
            <a:r>
              <a:rPr lang="en-US" sz="3200" dirty="0" smtClean="0"/>
              <a:t> (2016)</a:t>
            </a:r>
            <a:endParaRPr lang="en-US" sz="3200"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74</a:t>
            </a:fld>
            <a:endParaRPr lang="en-US" dirty="0"/>
          </a:p>
        </p:txBody>
      </p:sp>
    </p:spTree>
    <p:extLst>
      <p:ext uri="{BB962C8B-B14F-4D97-AF65-F5344CB8AC3E}">
        <p14:creationId xmlns:p14="http://schemas.microsoft.com/office/powerpoint/2010/main" val="34020082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685800" y="533400"/>
            <a:ext cx="7391400" cy="1143000"/>
          </a:xfrm>
        </p:spPr>
        <p:txBody>
          <a:bodyPr>
            <a:normAutofit/>
          </a:bodyPr>
          <a:lstStyle/>
          <a:p>
            <a:pPr algn="ctr" eaLnBrk="1" fontAlgn="auto" hangingPunct="1">
              <a:spcAft>
                <a:spcPts val="0"/>
              </a:spcAft>
              <a:defRPr/>
            </a:pPr>
            <a:r>
              <a:rPr lang="en-US" sz="6000" dirty="0"/>
              <a:t>Any </a:t>
            </a:r>
            <a:r>
              <a:rPr lang="en-US" sz="6000" dirty="0" smtClean="0"/>
              <a:t>other questions?</a:t>
            </a:r>
            <a:endParaRPr lang="en-US" sz="6000" dirty="0"/>
          </a:p>
        </p:txBody>
      </p:sp>
      <p:sp>
        <p:nvSpPr>
          <p:cNvPr id="2" name="Slide Number Placeholder 1"/>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75</a:t>
            </a:fld>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1828800"/>
            <a:ext cx="5943600" cy="3962400"/>
          </a:xfrm>
        </p:spPr>
      </p:pic>
    </p:spTree>
    <p:extLst>
      <p:ext uri="{BB962C8B-B14F-4D97-AF65-F5344CB8AC3E}">
        <p14:creationId xmlns:p14="http://schemas.microsoft.com/office/powerpoint/2010/main" val="52978481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6" name="Content Placeholder 5"/>
          <p:cNvSpPr>
            <a:spLocks noGrp="1"/>
          </p:cNvSpPr>
          <p:nvPr>
            <p:ph idx="1"/>
          </p:nvPr>
        </p:nvSpPr>
        <p:spPr/>
        <p:txBody>
          <a:bodyPr>
            <a:normAutofit/>
          </a:bodyPr>
          <a:lstStyle/>
          <a:p>
            <a:r>
              <a:rPr lang="en-US" sz="3200" dirty="0" smtClean="0"/>
              <a:t>For additional help or questions:</a:t>
            </a:r>
            <a:endParaRPr lang="en-US" sz="3200" dirty="0"/>
          </a:p>
        </p:txBody>
      </p:sp>
      <p:sp>
        <p:nvSpPr>
          <p:cNvPr id="5" name="Slide Number Placeholder 4"/>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76</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29119"/>
            <a:ext cx="4114800" cy="33922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839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114300" indent="0" algn="ctr">
              <a:buNone/>
            </a:pPr>
            <a:r>
              <a:rPr lang="en-US" dirty="0" smtClean="0"/>
              <a:t>Thanks to the following individuals for their contributions to this module.</a:t>
            </a:r>
          </a:p>
          <a:p>
            <a:r>
              <a:rPr lang="en-US" sz="2800" dirty="0" smtClean="0"/>
              <a:t>Winona Anderson, South Central RPDC</a:t>
            </a:r>
          </a:p>
          <a:p>
            <a:r>
              <a:rPr lang="en-US" sz="2800" dirty="0" smtClean="0"/>
              <a:t>Joy Fairley, Kansas City RPDC</a:t>
            </a:r>
          </a:p>
          <a:p>
            <a:r>
              <a:rPr lang="en-US" sz="2800" dirty="0" smtClean="0"/>
              <a:t>Jane Jackson, Northwest RPDC</a:t>
            </a:r>
          </a:p>
          <a:p>
            <a:r>
              <a:rPr lang="en-US" sz="2800" dirty="0" smtClean="0"/>
              <a:t>Mary McConnell, Kansas City RPDC</a:t>
            </a:r>
          </a:p>
          <a:p>
            <a:r>
              <a:rPr lang="en-US" sz="2800" dirty="0" smtClean="0"/>
              <a:t>Thea Scott, DESE</a:t>
            </a:r>
          </a:p>
          <a:p>
            <a:r>
              <a:rPr lang="en-US" sz="2800" dirty="0" smtClean="0"/>
              <a:t>Pam Williams, DESE</a:t>
            </a:r>
            <a:endParaRPr lang="en-US" sz="2800" dirty="0"/>
          </a:p>
        </p:txBody>
      </p:sp>
      <p:sp>
        <p:nvSpPr>
          <p:cNvPr id="4" name="Slide Number Placeholder 3"/>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77</a:t>
            </a:fld>
            <a:endParaRPr lang="en-US" dirty="0"/>
          </a:p>
        </p:txBody>
      </p:sp>
    </p:spTree>
    <p:extLst>
      <p:ext uri="{BB962C8B-B14F-4D97-AF65-F5344CB8AC3E}">
        <p14:creationId xmlns:p14="http://schemas.microsoft.com/office/powerpoint/2010/main" val="781988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95300" y="535222"/>
            <a:ext cx="7620000" cy="1143000"/>
          </a:xfrm>
        </p:spPr>
        <p:txBody>
          <a:bodyPr/>
          <a:lstStyle/>
          <a:p>
            <a:pPr eaLnBrk="1" hangingPunct="1"/>
            <a:r>
              <a:rPr lang="en-US" altLang="en-US" sz="6000" dirty="0" smtClean="0"/>
              <a:t>Norms</a:t>
            </a:r>
          </a:p>
        </p:txBody>
      </p:sp>
      <p:sp>
        <p:nvSpPr>
          <p:cNvPr id="13315" name="Content Placeholder 2"/>
          <p:cNvSpPr>
            <a:spLocks noGrp="1"/>
          </p:cNvSpPr>
          <p:nvPr>
            <p:ph idx="1"/>
          </p:nvPr>
        </p:nvSpPr>
        <p:spPr>
          <a:xfrm>
            <a:off x="457200" y="1922929"/>
            <a:ext cx="7620000" cy="4627562"/>
          </a:xfrm>
        </p:spPr>
        <p:txBody>
          <a:bodyPr/>
          <a:lstStyle/>
          <a:p>
            <a:pPr marL="114300" indent="0" eaLnBrk="1" hangingPunct="1">
              <a:buNone/>
            </a:pPr>
            <a:endParaRPr lang="en-US" altLang="en-US" sz="3200" dirty="0" smtClean="0"/>
          </a:p>
          <a:p>
            <a:pPr eaLnBrk="1" hangingPunct="1"/>
            <a:r>
              <a:rPr lang="en-US" altLang="en-US" sz="3200" dirty="0" smtClean="0"/>
              <a:t>Be an engaged participant</a:t>
            </a:r>
          </a:p>
          <a:p>
            <a:pPr eaLnBrk="1" hangingPunct="1"/>
            <a:r>
              <a:rPr lang="en-US" altLang="en-US" sz="3200" dirty="0" smtClean="0"/>
              <a:t>Be an active listener – open to new ideas</a:t>
            </a:r>
          </a:p>
          <a:p>
            <a:pPr eaLnBrk="1" hangingPunct="1"/>
            <a:r>
              <a:rPr lang="en-US" altLang="en-US" sz="3200" dirty="0" smtClean="0"/>
              <a:t>Use notes for side bar conversations</a:t>
            </a:r>
          </a:p>
          <a:p>
            <a:pPr eaLnBrk="1" hangingPunct="1"/>
            <a:r>
              <a:rPr lang="en-US" altLang="en-US" sz="3200" dirty="0" smtClean="0"/>
              <a:t>Use electronics respectfully</a:t>
            </a:r>
          </a:p>
          <a:p>
            <a:pPr eaLnBrk="1" hangingPunct="1"/>
            <a:r>
              <a:rPr lang="en-US" altLang="en-US" sz="3200" dirty="0" smtClean="0"/>
              <a:t>Enjoy professional friends</a:t>
            </a:r>
          </a:p>
        </p:txBody>
      </p:sp>
      <p:sp>
        <p:nvSpPr>
          <p:cNvPr id="2" name="Slide Number Placeholder 1"/>
          <p:cNvSpPr>
            <a:spLocks noGrp="1"/>
          </p:cNvSpPr>
          <p:nvPr>
            <p:ph type="sldNum" sz="quarter" idx="4294967295"/>
          </p:nvPr>
        </p:nvSpPr>
        <p:spPr>
          <a:xfrm>
            <a:off x="8594725" y="5648325"/>
            <a:ext cx="549275" cy="396875"/>
          </a:xfrm>
          <a:prstGeom prst="bracketPair">
            <a:avLst>
              <a:gd name="adj" fmla="val 17949"/>
            </a:avLst>
          </a:prstGeom>
        </p:spPr>
        <p:txBody>
          <a:bodyPr/>
          <a:lstStyle/>
          <a:p>
            <a:fld id="{1A643FA6-D3C9-40B7-B848-D3DAF2619FDE}" type="slidenum">
              <a:rPr lang="en-US" smtClean="0"/>
              <a:t>8</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568" y="989479"/>
            <a:ext cx="2489200" cy="1866900"/>
          </a:xfrm>
          <a:prstGeom prst="rect">
            <a:avLst/>
          </a:prstGeom>
        </p:spPr>
      </p:pic>
    </p:spTree>
    <p:extLst>
      <p:ext uri="{BB962C8B-B14F-4D97-AF65-F5344CB8AC3E}">
        <p14:creationId xmlns:p14="http://schemas.microsoft.com/office/powerpoint/2010/main" val="3316049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lstStyle/>
          <a:p>
            <a:r>
              <a:rPr lang="en-US" dirty="0" smtClean="0"/>
              <a:t>Learner Objectives</a:t>
            </a:r>
            <a:endParaRPr lang="en-US" dirty="0">
              <a:solidFill>
                <a:schemeClr val="bg2"/>
              </a:solidFill>
            </a:endParaRPr>
          </a:p>
        </p:txBody>
      </p:sp>
      <p:sp>
        <p:nvSpPr>
          <p:cNvPr id="3" name="Content Placeholder 2"/>
          <p:cNvSpPr>
            <a:spLocks noGrp="1"/>
          </p:cNvSpPr>
          <p:nvPr>
            <p:ph idx="1"/>
          </p:nvPr>
        </p:nvSpPr>
        <p:spPr>
          <a:xfrm>
            <a:off x="152400" y="1345019"/>
            <a:ext cx="8229600" cy="6046381"/>
          </a:xfrm>
        </p:spPr>
        <p:txBody>
          <a:bodyPr>
            <a:normAutofit/>
          </a:bodyPr>
          <a:lstStyle/>
          <a:p>
            <a:pPr lvl="1"/>
            <a:r>
              <a:rPr lang="en-US" sz="3000" dirty="0" smtClean="0"/>
              <a:t>Explain the difference between teaching and effective Co-Teaching</a:t>
            </a:r>
          </a:p>
          <a:p>
            <a:pPr lvl="1"/>
            <a:r>
              <a:rPr lang="en-US" sz="3000" dirty="0" smtClean="0"/>
              <a:t>Describe the benefits and data that support Co-Teaching</a:t>
            </a:r>
          </a:p>
          <a:p>
            <a:pPr lvl="1"/>
            <a:r>
              <a:rPr lang="en-US" sz="3000" dirty="0" smtClean="0"/>
              <a:t>Analyze effective Co-Teaching approaches to plan lessons for differentiation</a:t>
            </a:r>
            <a:endParaRPr lang="en-US" sz="3000" dirty="0"/>
          </a:p>
          <a:p>
            <a:pPr lvl="1"/>
            <a:r>
              <a:rPr lang="en-US" sz="3000" dirty="0"/>
              <a:t>Reflect </a:t>
            </a:r>
            <a:r>
              <a:rPr lang="en-US" sz="3000" dirty="0" smtClean="0"/>
              <a:t>on </a:t>
            </a:r>
            <a:r>
              <a:rPr lang="en-US" sz="3000" dirty="0"/>
              <a:t>current level of implementation </a:t>
            </a:r>
          </a:p>
          <a:p>
            <a:pPr lvl="1"/>
            <a:r>
              <a:rPr lang="en-US" sz="3000" dirty="0"/>
              <a:t>Plan next steps </a:t>
            </a:r>
            <a:r>
              <a:rPr lang="en-US" sz="3000" dirty="0" smtClean="0"/>
              <a:t>for increasing specially designed instruction to meet individual student need</a:t>
            </a:r>
            <a:endParaRPr lang="en-US" sz="3000" dirty="0"/>
          </a:p>
          <a:p>
            <a:pPr lvl="1"/>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dirty="0"/>
          </a:p>
        </p:txBody>
      </p:sp>
      <p:sp>
        <p:nvSpPr>
          <p:cNvPr id="5" name="Slide Number Placeholder 4"/>
          <p:cNvSpPr>
            <a:spLocks noGrp="1"/>
          </p:cNvSpPr>
          <p:nvPr>
            <p:ph type="sldNum" sz="quarter" idx="4294967295"/>
          </p:nvPr>
        </p:nvSpPr>
        <p:spPr>
          <a:xfrm>
            <a:off x="8594725" y="5648325"/>
            <a:ext cx="549275" cy="396875"/>
          </a:xfrm>
          <a:prstGeom prst="bracketPair">
            <a:avLst>
              <a:gd name="adj" fmla="val 17949"/>
            </a:avLst>
          </a:prstGeom>
        </p:spPr>
        <p:txBody>
          <a:bodyPr/>
          <a:lstStyle/>
          <a:p>
            <a:fld id="{3A4DD926-8E31-48FE-B98A-B800E97D073C}" type="slidenum">
              <a:rPr lang="en-US" smtClean="0"/>
              <a:t>9</a:t>
            </a:fld>
            <a:endParaRPr lang="en-US" dirty="0"/>
          </a:p>
        </p:txBody>
      </p:sp>
    </p:spTree>
    <p:extLst>
      <p:ext uri="{BB962C8B-B14F-4D97-AF65-F5344CB8AC3E}">
        <p14:creationId xmlns:p14="http://schemas.microsoft.com/office/powerpoint/2010/main" val="1926780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PD">
  <a:themeElements>
    <a:clrScheme name="spdg w/sand">
      <a:dk1>
        <a:sysClr val="windowText" lastClr="000000"/>
      </a:dk1>
      <a:lt1>
        <a:sysClr val="window" lastClr="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8422</TotalTime>
  <Words>15022</Words>
  <Application>Microsoft Office PowerPoint</Application>
  <PresentationFormat>On-screen Show (4:3)</PresentationFormat>
  <Paragraphs>1300</Paragraphs>
  <Slides>77</Slides>
  <Notes>77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9" baseType="lpstr">
      <vt:lpstr>Aparajita</vt:lpstr>
      <vt:lpstr>Arial</vt:lpstr>
      <vt:lpstr>Arial Narrow</vt:lpstr>
      <vt:lpstr>Calibri</vt:lpstr>
      <vt:lpstr>Elephant</vt:lpstr>
      <vt:lpstr>Times New Roman</vt:lpstr>
      <vt:lpstr>Tw Cen MT</vt:lpstr>
      <vt:lpstr>Verdana</vt:lpstr>
      <vt:lpstr>Wingdings</vt:lpstr>
      <vt:lpstr>sPD</vt:lpstr>
      <vt:lpstr>Chart</vt:lpstr>
      <vt:lpstr>Image</vt:lpstr>
      <vt:lpstr>Participant Requirements</vt:lpstr>
      <vt:lpstr>Pre-Requisites and Preparation</vt:lpstr>
      <vt:lpstr>Training Materials Needed</vt:lpstr>
      <vt:lpstr>Preparation for Participants</vt:lpstr>
      <vt:lpstr>Co-Teaching </vt:lpstr>
      <vt:lpstr>Pre-Reading  Reflection Questions</vt:lpstr>
      <vt:lpstr>Opening and Introductions</vt:lpstr>
      <vt:lpstr>Norms</vt:lpstr>
      <vt:lpstr>Learner Objectives</vt:lpstr>
      <vt:lpstr>Essential Questions</vt:lpstr>
      <vt:lpstr>Purpose of Co-Teaching</vt:lpstr>
      <vt:lpstr>What is Co-Teaching?</vt:lpstr>
      <vt:lpstr>What Co-Teaching Is Not </vt:lpstr>
      <vt:lpstr>What Co-Teaching Is Not</vt:lpstr>
      <vt:lpstr>Write Your Team Vision for  Co-Teaching</vt:lpstr>
      <vt:lpstr>Co-Teaching Provides </vt:lpstr>
      <vt:lpstr>Co-Teaching Expertise</vt:lpstr>
      <vt:lpstr>Co-Teaching Expertise</vt:lpstr>
      <vt:lpstr>Why Co-Teach?</vt:lpstr>
      <vt:lpstr>Benefits of Co-Teaching  According to Research</vt:lpstr>
      <vt:lpstr>More Evidence Referencing  Co-Teaching</vt:lpstr>
      <vt:lpstr>PowerPoint Presentation</vt:lpstr>
      <vt:lpstr>Components for  Successful Co-Teaching</vt:lpstr>
      <vt:lpstr>Examine Your Belief System About Teaching and Learning</vt:lpstr>
      <vt:lpstr>Begin Implementation Begin Collaboration  with Clear Plans </vt:lpstr>
      <vt:lpstr>Missouri Implementation Connection</vt:lpstr>
      <vt:lpstr>Specially Designed Instruction  Might Involve:</vt:lpstr>
      <vt:lpstr>Why Co-Teach?</vt:lpstr>
      <vt:lpstr>Co-Teaching Approaches  </vt:lpstr>
      <vt:lpstr>PowerPoint Presentation</vt:lpstr>
      <vt:lpstr>One Teach, One Observe</vt:lpstr>
      <vt:lpstr>Benefits</vt:lpstr>
      <vt:lpstr>Drawbacks</vt:lpstr>
      <vt:lpstr>PowerPoint Presentation</vt:lpstr>
      <vt:lpstr>Application to Practice</vt:lpstr>
      <vt:lpstr>Station Teaching </vt:lpstr>
      <vt:lpstr>Benefits</vt:lpstr>
      <vt:lpstr>Drawbacks</vt:lpstr>
      <vt:lpstr>PowerPoint Presentation</vt:lpstr>
      <vt:lpstr>Application to Practice</vt:lpstr>
      <vt:lpstr>Parallel Teaching</vt:lpstr>
      <vt:lpstr>Benefits</vt:lpstr>
      <vt:lpstr>Drawbacks</vt:lpstr>
      <vt:lpstr>PowerPoint Presentation</vt:lpstr>
      <vt:lpstr>Application to Practice</vt:lpstr>
      <vt:lpstr>Alternative Teaching</vt:lpstr>
      <vt:lpstr>Benefits</vt:lpstr>
      <vt:lpstr>Drawbacks</vt:lpstr>
      <vt:lpstr>PowerPoint Presentation</vt:lpstr>
      <vt:lpstr>Application to Practice</vt:lpstr>
      <vt:lpstr>Teaming</vt:lpstr>
      <vt:lpstr>Benefits</vt:lpstr>
      <vt:lpstr>Drawbacks</vt:lpstr>
      <vt:lpstr>PowerPoint Presentation</vt:lpstr>
      <vt:lpstr>Application to Practice</vt:lpstr>
      <vt:lpstr>One Teach, One Assist</vt:lpstr>
      <vt:lpstr>Benefits</vt:lpstr>
      <vt:lpstr>Drawbacks</vt:lpstr>
      <vt:lpstr>PowerPoint Presentation</vt:lpstr>
      <vt:lpstr>Application to Practice</vt:lpstr>
      <vt:lpstr>PowerPoint Presentation</vt:lpstr>
      <vt:lpstr>Keeping SDI viable!</vt:lpstr>
      <vt:lpstr>Collecting the Data during SDI</vt:lpstr>
      <vt:lpstr>Successful Implementation</vt:lpstr>
      <vt:lpstr>Non-negotiables for  Successful Implementation</vt:lpstr>
      <vt:lpstr>Planning Ideas</vt:lpstr>
      <vt:lpstr>Co-Teaching</vt:lpstr>
      <vt:lpstr>Caveat:   Classroom Composition</vt:lpstr>
      <vt:lpstr>Considering Students Eligible for Placement in a Co-Teaching Classroom</vt:lpstr>
      <vt:lpstr>Another Caveat:   Classroom Composition</vt:lpstr>
      <vt:lpstr>Parity Between Two Certified Teachers:  An Essential Ingredient</vt:lpstr>
      <vt:lpstr>Building level administrator support, training, and participation </vt:lpstr>
      <vt:lpstr>What to look for in a co-taught classroom . . . </vt:lpstr>
      <vt:lpstr>PowerPoint Presentation</vt:lpstr>
      <vt:lpstr>Any other questions?</vt:lpstr>
      <vt:lpstr>Thank You</vt:lpstr>
      <vt:lpstr>Acknowledgements</vt:lpstr>
    </vt:vector>
  </TitlesOfParts>
  <Company>University of Central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Co-Teaching: Improved Achievement for All</dc:title>
  <dc:creator>Jane Jackson</dc:creator>
  <cp:lastModifiedBy>Arden Day</cp:lastModifiedBy>
  <cp:revision>633</cp:revision>
  <cp:lastPrinted>2016-05-16T17:54:30Z</cp:lastPrinted>
  <dcterms:created xsi:type="dcterms:W3CDTF">2015-05-21T19:25:19Z</dcterms:created>
  <dcterms:modified xsi:type="dcterms:W3CDTF">2018-08-23T14:21:10Z</dcterms:modified>
</cp:coreProperties>
</file>