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112"/>
  </p:notesMasterIdLst>
  <p:handoutMasterIdLst>
    <p:handoutMasterId r:id="rId113"/>
  </p:handoutMasterIdLst>
  <p:sldIdLst>
    <p:sldId id="260" r:id="rId6"/>
    <p:sldId id="391" r:id="rId7"/>
    <p:sldId id="410" r:id="rId8"/>
    <p:sldId id="411" r:id="rId9"/>
    <p:sldId id="412" r:id="rId10"/>
    <p:sldId id="382" r:id="rId11"/>
    <p:sldId id="413" r:id="rId12"/>
    <p:sldId id="415" r:id="rId13"/>
    <p:sldId id="386" r:id="rId14"/>
    <p:sldId id="383" r:id="rId15"/>
    <p:sldId id="266" r:id="rId16"/>
    <p:sldId id="393" r:id="rId17"/>
    <p:sldId id="403" r:id="rId18"/>
    <p:sldId id="267" r:id="rId19"/>
    <p:sldId id="414" r:id="rId20"/>
    <p:sldId id="307" r:id="rId21"/>
    <p:sldId id="310" r:id="rId22"/>
    <p:sldId id="270" r:id="rId23"/>
    <p:sldId id="271" r:id="rId24"/>
    <p:sldId id="389" r:id="rId25"/>
    <p:sldId id="273" r:id="rId26"/>
    <p:sldId id="363" r:id="rId27"/>
    <p:sldId id="272" r:id="rId28"/>
    <p:sldId id="309" r:id="rId29"/>
    <p:sldId id="314" r:id="rId30"/>
    <p:sldId id="320" r:id="rId31"/>
    <p:sldId id="313" r:id="rId32"/>
    <p:sldId id="416" r:id="rId33"/>
    <p:sldId id="308" r:id="rId34"/>
    <p:sldId id="380" r:id="rId35"/>
    <p:sldId id="422" r:id="rId36"/>
    <p:sldId id="362" r:id="rId37"/>
    <p:sldId id="407" r:id="rId38"/>
    <p:sldId id="378" r:id="rId39"/>
    <p:sldId id="408" r:id="rId40"/>
    <p:sldId id="417" r:id="rId41"/>
    <p:sldId id="342" r:id="rId42"/>
    <p:sldId id="423" r:id="rId43"/>
    <p:sldId id="321" r:id="rId44"/>
    <p:sldId id="324" r:id="rId45"/>
    <p:sldId id="325" r:id="rId46"/>
    <p:sldId id="346" r:id="rId47"/>
    <p:sldId id="278" r:id="rId48"/>
    <p:sldId id="326" r:id="rId49"/>
    <p:sldId id="327" r:id="rId50"/>
    <p:sldId id="364" r:id="rId51"/>
    <p:sldId id="373" r:id="rId52"/>
    <p:sldId id="409" r:id="rId53"/>
    <p:sldId id="418" r:id="rId54"/>
    <p:sldId id="419" r:id="rId55"/>
    <p:sldId id="366" r:id="rId56"/>
    <p:sldId id="367" r:id="rId57"/>
    <p:sldId id="329" r:id="rId58"/>
    <p:sldId id="368" r:id="rId59"/>
    <p:sldId id="347" r:id="rId60"/>
    <p:sldId id="303" r:id="rId61"/>
    <p:sldId id="396" r:id="rId62"/>
    <p:sldId id="348" r:id="rId63"/>
    <p:sldId id="350" r:id="rId64"/>
    <p:sldId id="351" r:id="rId65"/>
    <p:sldId id="352" r:id="rId66"/>
    <p:sldId id="353" r:id="rId67"/>
    <p:sldId id="369" r:id="rId68"/>
    <p:sldId id="287" r:id="rId69"/>
    <p:sldId id="420" r:id="rId70"/>
    <p:sldId id="421" r:id="rId71"/>
    <p:sldId id="330" r:id="rId72"/>
    <p:sldId id="331" r:id="rId73"/>
    <p:sldId id="332" r:id="rId74"/>
    <p:sldId id="333" r:id="rId75"/>
    <p:sldId id="334" r:id="rId76"/>
    <p:sldId id="355" r:id="rId77"/>
    <p:sldId id="294" r:id="rId78"/>
    <p:sldId id="397" r:id="rId79"/>
    <p:sldId id="295" r:id="rId80"/>
    <p:sldId id="296" r:id="rId81"/>
    <p:sldId id="399" r:id="rId82"/>
    <p:sldId id="335" r:id="rId83"/>
    <p:sldId id="356" r:id="rId84"/>
    <p:sldId id="297" r:id="rId85"/>
    <p:sldId id="298" r:id="rId86"/>
    <p:sldId id="357" r:id="rId87"/>
    <p:sldId id="398" r:id="rId88"/>
    <p:sldId id="299" r:id="rId89"/>
    <p:sldId id="300" r:id="rId90"/>
    <p:sldId id="379" r:id="rId91"/>
    <p:sldId id="370" r:id="rId92"/>
    <p:sldId id="358" r:id="rId93"/>
    <p:sldId id="337" r:id="rId94"/>
    <p:sldId id="338" r:id="rId95"/>
    <p:sldId id="359" r:id="rId96"/>
    <p:sldId id="360" r:id="rId97"/>
    <p:sldId id="361" r:id="rId98"/>
    <p:sldId id="374" r:id="rId99"/>
    <p:sldId id="375" r:id="rId100"/>
    <p:sldId id="371" r:id="rId101"/>
    <p:sldId id="406" r:id="rId102"/>
    <p:sldId id="387" r:id="rId103"/>
    <p:sldId id="400" r:id="rId104"/>
    <p:sldId id="401" r:id="rId105"/>
    <p:sldId id="402" r:id="rId106"/>
    <p:sldId id="404" r:id="rId107"/>
    <p:sldId id="405" r:id="rId108"/>
    <p:sldId id="424" r:id="rId109"/>
    <p:sldId id="425" r:id="rId110"/>
    <p:sldId id="280" r:id="rId111"/>
  </p:sldIdLst>
  <p:sldSz cx="9144000" cy="5143500" type="screen16x9"/>
  <p:notesSz cx="6858000" cy="9144000"/>
  <p:custDataLst>
    <p:tags r:id="rId1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99"/>
    <a:srgbClr val="FFFFFF"/>
    <a:srgbClr val="0083A9"/>
    <a:srgbClr val="000099"/>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2" autoAdjust="0"/>
    <p:restoredTop sz="69535" autoAdjust="0"/>
  </p:normalViewPr>
  <p:slideViewPr>
    <p:cSldViewPr>
      <p:cViewPr varScale="1">
        <p:scale>
          <a:sx n="108" d="100"/>
          <a:sy n="108" d="100"/>
        </p:scale>
        <p:origin x="1556" y="72"/>
      </p:cViewPr>
      <p:guideLst>
        <p:guide orient="horz" pos="1620"/>
        <p:guide pos="2880"/>
      </p:guideLst>
    </p:cSldViewPr>
  </p:slideViewPr>
  <p:outlineViewPr>
    <p:cViewPr>
      <p:scale>
        <a:sx n="33" d="100"/>
        <a:sy n="33" d="100"/>
      </p:scale>
      <p:origin x="0" y="-17058"/>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9" d="100"/>
          <a:sy n="89" d="100"/>
        </p:scale>
        <p:origin x="3788"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handoutMaster" Target="handoutMasters/handoutMaster1.xml"/><Relationship Id="rId118"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9/26/2018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dirty="0"/>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9/26/2018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dirty="0"/>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ese.mo.gov/sites/default/files/TeacherStandards.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All</a:t>
            </a:r>
            <a:r>
              <a:rPr lang="en-US" sz="1200" b="1" kern="1200" baseline="0" dirty="0" smtClean="0">
                <a:solidFill>
                  <a:schemeClr val="tx1"/>
                </a:solidFill>
                <a:effectLst/>
                <a:latin typeface="+mn-lt"/>
                <a:ea typeface="+mn-ea"/>
                <a:cs typeface="+mn-cs"/>
              </a:rPr>
              <a:t> slides should have:</a:t>
            </a:r>
          </a:p>
          <a:p>
            <a:r>
              <a:rPr lang="en-US" sz="1200" b="1" kern="1200" baseline="0" dirty="0" smtClean="0">
                <a:solidFill>
                  <a:schemeClr val="tx1"/>
                </a:solidFill>
                <a:effectLst/>
                <a:latin typeface="+mn-lt"/>
                <a:ea typeface="+mn-ea"/>
                <a:cs typeface="+mn-cs"/>
              </a:rPr>
              <a:t>To Know:</a:t>
            </a:r>
          </a:p>
          <a:p>
            <a:r>
              <a:rPr lang="en-US" sz="1200" b="1" kern="1200" baseline="0" dirty="0" smtClean="0">
                <a:solidFill>
                  <a:schemeClr val="tx1"/>
                </a:solidFill>
                <a:effectLst/>
                <a:latin typeface="+mn-lt"/>
                <a:ea typeface="+mn-ea"/>
                <a:cs typeface="+mn-cs"/>
              </a:rPr>
              <a:t>To Say:</a:t>
            </a:r>
          </a:p>
          <a:p>
            <a:r>
              <a:rPr lang="en-US" sz="1200" b="1" kern="1200" baseline="0" dirty="0" smtClean="0">
                <a:solidFill>
                  <a:schemeClr val="tx1"/>
                </a:solidFill>
                <a:effectLst/>
                <a:latin typeface="+mn-lt"/>
                <a:ea typeface="+mn-ea"/>
                <a:cs typeface="+mn-cs"/>
              </a:rPr>
              <a:t>To Do:</a:t>
            </a:r>
            <a:endParaRPr lang="en-US" sz="1200" b="0" kern="1200" baseline="0" dirty="0" smtClean="0">
              <a:solidFill>
                <a:schemeClr val="tx1"/>
              </a:solidFill>
              <a:effectLst/>
              <a:latin typeface="+mn-lt"/>
              <a:ea typeface="+mn-ea"/>
              <a:cs typeface="+mn-cs"/>
            </a:endParaRP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If one of the above is not applicable, leave it off.  To Know:  Any background information the presenter needs prior to presenting.  To Say:  Script for the slide.  To Do:  Any explanation of activity, handouts, etc.</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 </a:t>
            </a:r>
            <a:r>
              <a:rPr lang="en-US" sz="1200" kern="1200" dirty="0" smtClean="0">
                <a:solidFill>
                  <a:schemeClr val="tx1"/>
                </a:solidFill>
                <a:effectLst/>
                <a:latin typeface="+mn-lt"/>
                <a:ea typeface="+mn-ea"/>
                <a:cs typeface="+mn-cs"/>
              </a:rPr>
              <a:t>Provide opportunity for learners to engage in the content prior to the formal training</a:t>
            </a:r>
          </a:p>
          <a:p>
            <a:pPr lvl="0"/>
            <a:r>
              <a:rPr lang="en-US" sz="1200" b="1" kern="1200" dirty="0" smtClean="0">
                <a:solidFill>
                  <a:schemeClr val="tx1"/>
                </a:solidFill>
                <a:effectLst/>
                <a:latin typeface="+mn-lt"/>
                <a:ea typeface="+mn-ea"/>
                <a:cs typeface="+mn-cs"/>
              </a:rPr>
              <a:t>Content:</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Learning objectives; Expectations for the training; Preparatory reading Reflection exercise </a:t>
            </a:r>
          </a:p>
          <a:p>
            <a:pPr lvl="0"/>
            <a:endParaRPr lang="en-US" sz="1200" b="1"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THIS SLIDE SHOULD BE HIDDEN</a:t>
            </a:r>
            <a:r>
              <a:rPr lang="en-US" sz="1200" b="1" kern="1200" baseline="0" dirty="0" smtClean="0">
                <a:solidFill>
                  <a:schemeClr val="tx1"/>
                </a:solidFill>
                <a:effectLst/>
                <a:latin typeface="+mn-lt"/>
                <a:ea typeface="+mn-ea"/>
                <a:cs typeface="+mn-cs"/>
              </a:rPr>
              <a:t> PRIOR TO PRESENTATION</a:t>
            </a:r>
          </a:p>
          <a:p>
            <a:pPr lvl="0"/>
            <a:endParaRPr lang="en-US" b="0" dirty="0" smtClean="0"/>
          </a:p>
          <a:p>
            <a:endParaRPr lang="en-US" dirty="0"/>
          </a:p>
        </p:txBody>
      </p:sp>
    </p:spTree>
    <p:extLst>
      <p:ext uri="{BB962C8B-B14F-4D97-AF65-F5344CB8AC3E}">
        <p14:creationId xmlns:p14="http://schemas.microsoft.com/office/powerpoint/2010/main" val="127886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Be familiar with the Missouri Teaching</a:t>
            </a:r>
            <a:r>
              <a:rPr lang="en-US" b="0" baseline="0" dirty="0" smtClean="0"/>
              <a:t> Standards</a:t>
            </a:r>
            <a:endParaRPr lang="en-US" b="1" dirty="0" smtClean="0"/>
          </a:p>
          <a:p>
            <a:r>
              <a:rPr lang="en-US" b="1" dirty="0" smtClean="0"/>
              <a:t>To Say:  </a:t>
            </a:r>
            <a:r>
              <a:rPr lang="en-US" b="0" dirty="0" smtClean="0"/>
              <a:t>Our training today will touch on the</a:t>
            </a:r>
            <a:r>
              <a:rPr lang="en-US" b="0" baseline="0" dirty="0" smtClean="0"/>
              <a:t> Missouri Teaching Standards shown on the slide.  How many are familiar with the standards?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Do:  </a:t>
            </a:r>
            <a:r>
              <a:rPr lang="en-US" b="0" dirty="0" smtClean="0"/>
              <a:t>You can opt</a:t>
            </a:r>
            <a:r>
              <a:rPr lang="en-US" b="0" baseline="0" dirty="0" smtClean="0"/>
              <a:t> to show them the standards if some are not familiar with them   </a:t>
            </a:r>
            <a:r>
              <a:rPr lang="en-US" sz="1200" dirty="0" smtClean="0">
                <a:hlinkClick r:id="rId3"/>
              </a:rPr>
              <a:t>https://dese.mo.gov/sites/default/files/TeacherStandards.pdf</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Tree>
    <p:extLst>
      <p:ext uri="{BB962C8B-B14F-4D97-AF65-F5344CB8AC3E}">
        <p14:creationId xmlns:p14="http://schemas.microsoft.com/office/powerpoint/2010/main" val="5054638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a:t>
            </a:r>
            <a:r>
              <a:rPr lang="en-US" b="0" baseline="0" dirty="0" smtClean="0"/>
              <a:t> What do you think about #3</a:t>
            </a:r>
            <a:endParaRPr lang="en-US" b="0" dirty="0" smtClean="0"/>
          </a:p>
          <a:p>
            <a:r>
              <a:rPr lang="en-US" b="0" dirty="0" smtClean="0"/>
              <a:t>Question #3 Answer – False</a:t>
            </a:r>
            <a:r>
              <a:rPr lang="en-US" b="0" baseline="0" dirty="0" smtClean="0"/>
              <a:t> You are not required to invite the student to the IEP meeting until the IEP where they turn 16.  However they can start and are encouraged to attend and participate in their IEP meetings prior to 16</a:t>
            </a:r>
          </a:p>
          <a:p>
            <a:endParaRPr lang="en-US" dirty="0"/>
          </a:p>
        </p:txBody>
      </p:sp>
    </p:spTree>
    <p:extLst>
      <p:ext uri="{BB962C8B-B14F-4D97-AF65-F5344CB8AC3E}">
        <p14:creationId xmlns:p14="http://schemas.microsoft.com/office/powerpoint/2010/main" val="42316082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a:t>
            </a:r>
            <a:r>
              <a:rPr lang="en-US" b="0" baseline="0" dirty="0" smtClean="0"/>
              <a:t> What do you think about #4</a:t>
            </a:r>
            <a:endParaRPr lang="en-US" b="0" dirty="0" smtClean="0"/>
          </a:p>
          <a:p>
            <a:r>
              <a:rPr lang="en-US" b="0" dirty="0" smtClean="0"/>
              <a:t>Question #4 Answer – False</a:t>
            </a:r>
            <a:r>
              <a:rPr lang="en-US" b="0" baseline="0" dirty="0" smtClean="0"/>
              <a:t> The Present Level of Academic Achievement and Functional Performance should be written in language that is understandable to all the IEP participants.  It should be free of education jargon.</a:t>
            </a:r>
          </a:p>
        </p:txBody>
      </p:sp>
    </p:spTree>
    <p:extLst>
      <p:ext uri="{BB962C8B-B14F-4D97-AF65-F5344CB8AC3E}">
        <p14:creationId xmlns:p14="http://schemas.microsoft.com/office/powerpoint/2010/main" val="42632744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a:t>
            </a:r>
            <a:r>
              <a:rPr lang="en-US" b="0" baseline="0" dirty="0" smtClean="0"/>
              <a:t> What do you think about #5</a:t>
            </a:r>
            <a:endParaRPr lang="en-US" b="0" dirty="0" smtClean="0"/>
          </a:p>
          <a:p>
            <a:r>
              <a:rPr lang="en-US" b="0" dirty="0" smtClean="0"/>
              <a:t>Question #5 Answer – False</a:t>
            </a:r>
            <a:r>
              <a:rPr lang="en-US" b="0" baseline="0" dirty="0" smtClean="0"/>
              <a:t> It is required that you do not leave this section blank.  You may need to ask guiding questions to get at the parent concerns or prompt them.  But you can’t just put n/a in that section</a:t>
            </a:r>
          </a:p>
          <a:p>
            <a:endParaRPr lang="en-US" dirty="0"/>
          </a:p>
        </p:txBody>
      </p:sp>
    </p:spTree>
    <p:extLst>
      <p:ext uri="{BB962C8B-B14F-4D97-AF65-F5344CB8AC3E}">
        <p14:creationId xmlns:p14="http://schemas.microsoft.com/office/powerpoint/2010/main" val="26924522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a:t>
            </a:r>
            <a:r>
              <a:rPr lang="en-US" b="0" baseline="0" dirty="0" smtClean="0"/>
              <a:t> What do you think about #6</a:t>
            </a:r>
            <a:endParaRPr lang="en-US" b="0" dirty="0" smtClean="0"/>
          </a:p>
          <a:p>
            <a:r>
              <a:rPr lang="en-US" b="0" dirty="0" smtClean="0"/>
              <a:t>Question #6 Answer – True</a:t>
            </a:r>
            <a:r>
              <a:rPr lang="en-US" b="0" baseline="0" dirty="0" smtClean="0"/>
              <a:t> The IEP goals should flow from the present level of academic achievement and functional performance and the PLAAFP should flow from the evaluation report.  There should be a cohesiveness in the information you are telling about the student.</a:t>
            </a:r>
          </a:p>
          <a:p>
            <a:endParaRPr lang="en-US" dirty="0"/>
          </a:p>
        </p:txBody>
      </p:sp>
    </p:spTree>
    <p:extLst>
      <p:ext uri="{BB962C8B-B14F-4D97-AF65-F5344CB8AC3E}">
        <p14:creationId xmlns:p14="http://schemas.microsoft.com/office/powerpoint/2010/main" val="30669981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You can utilize the implementation fidelity checklists (handout #31)  in your packet  as you review your IEPs in district.  We are happy to come out and provide coaching and technical assistance as needed during the year.  </a:t>
            </a:r>
          </a:p>
          <a:p>
            <a:endParaRPr lang="en-US" dirty="0"/>
          </a:p>
        </p:txBody>
      </p:sp>
    </p:spTree>
    <p:extLst>
      <p:ext uri="{BB962C8B-B14F-4D97-AF65-F5344CB8AC3E}">
        <p14:creationId xmlns:p14="http://schemas.microsoft.com/office/powerpoint/2010/main" val="28319137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dirty="0" smtClean="0"/>
              <a:t>The practice profile is designed to do with a teacher in a technical assistance visit</a:t>
            </a:r>
          </a:p>
          <a:p>
            <a:r>
              <a:rPr lang="en-US" b="1" dirty="0" smtClean="0"/>
              <a:t>To Say:  </a:t>
            </a:r>
            <a:r>
              <a:rPr lang="en-US" dirty="0" smtClean="0"/>
              <a:t>The practice profile is also a helpful document we can use when we come out and do technical assistance in the district. </a:t>
            </a:r>
            <a:endParaRPr lang="en-US" b="1" dirty="0"/>
          </a:p>
        </p:txBody>
      </p:sp>
    </p:spTree>
    <p:extLst>
      <p:ext uri="{BB962C8B-B14F-4D97-AF65-F5344CB8AC3E}">
        <p14:creationId xmlns:p14="http://schemas.microsoft.com/office/powerpoint/2010/main" val="6021901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a:t>
            </a:r>
            <a:r>
              <a:rPr lang="en-US" sz="1200" b="1" kern="1200" baseline="0" dirty="0" smtClean="0">
                <a:solidFill>
                  <a:schemeClr val="tx1"/>
                </a:solidFill>
                <a:effectLst/>
                <a:latin typeface="+mn-lt"/>
                <a:ea typeface="+mn-ea"/>
                <a:cs typeface="+mn-cs"/>
              </a:rPr>
              <a:t> Know</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Provide opportunity for learner to outline their implementation steps and plans for follow-up coaching.</a:t>
            </a:r>
          </a:p>
          <a:p>
            <a:pPr lvl="0"/>
            <a:r>
              <a:rPr lang="en-US" sz="1200" b="1" kern="1200" dirty="0" smtClean="0">
                <a:solidFill>
                  <a:schemeClr val="tx1"/>
                </a:solidFill>
                <a:effectLst/>
                <a:latin typeface="+mn-lt"/>
                <a:ea typeface="+mn-ea"/>
                <a:cs typeface="+mn-cs"/>
              </a:rPr>
              <a:t>To</a:t>
            </a:r>
            <a:r>
              <a:rPr lang="en-US" sz="1200" b="1" kern="1200" baseline="0" dirty="0" smtClean="0">
                <a:solidFill>
                  <a:schemeClr val="tx1"/>
                </a:solidFill>
                <a:effectLst/>
                <a:latin typeface="+mn-lt"/>
                <a:ea typeface="+mn-ea"/>
                <a:cs typeface="+mn-cs"/>
              </a:rPr>
              <a:t> Say</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You</a:t>
            </a:r>
            <a:r>
              <a:rPr lang="en-US" sz="1200" b="0" kern="1200" baseline="0" dirty="0" smtClean="0">
                <a:solidFill>
                  <a:schemeClr val="tx1"/>
                </a:solidFill>
                <a:effectLst/>
                <a:latin typeface="+mn-lt"/>
                <a:ea typeface="+mn-ea"/>
                <a:cs typeface="+mn-cs"/>
              </a:rPr>
              <a:t> can utilize the implementation fidelity checklists (handout #31)  in your packet  as you review your IEPs in district.  We are happy to come out and provide coaching and technical assistance as needed during the </a:t>
            </a:r>
            <a:r>
              <a:rPr lang="en-US" sz="1200" b="0" kern="1200" baseline="0" dirty="0" smtClean="0">
                <a:solidFill>
                  <a:schemeClr val="tx1"/>
                </a:solidFill>
                <a:effectLst/>
                <a:latin typeface="+mn-lt"/>
                <a:ea typeface="+mn-ea"/>
                <a:cs typeface="+mn-cs"/>
              </a:rPr>
              <a:t>year &amp; utilize the practice profile with </a:t>
            </a:r>
            <a:r>
              <a:rPr lang="en-US" sz="1200" b="0" kern="1200" baseline="0" smtClean="0">
                <a:solidFill>
                  <a:schemeClr val="tx1"/>
                </a:solidFill>
                <a:effectLst/>
                <a:latin typeface="+mn-lt"/>
                <a:ea typeface="+mn-ea"/>
                <a:cs typeface="+mn-cs"/>
              </a:rPr>
              <a:t>your staff.  </a:t>
            </a:r>
            <a:endParaRPr lang="en-US" sz="1200" b="0" kern="1200" baseline="0" dirty="0" smtClean="0">
              <a:solidFill>
                <a:schemeClr val="tx1"/>
              </a:solidFill>
              <a:effectLst/>
              <a:latin typeface="+mn-lt"/>
              <a:ea typeface="+mn-ea"/>
              <a:cs typeface="+mn-cs"/>
            </a:endParaRPr>
          </a:p>
          <a:p>
            <a:pPr lvl="0"/>
            <a:r>
              <a:rPr lang="en-US" sz="1200" b="1" kern="1200" baseline="0" dirty="0" smtClean="0">
                <a:solidFill>
                  <a:schemeClr val="tx1"/>
                </a:solidFill>
                <a:effectLst/>
                <a:latin typeface="+mn-lt"/>
                <a:ea typeface="+mn-ea"/>
                <a:cs typeface="+mn-cs"/>
              </a:rPr>
              <a:t>To Do:  </a:t>
            </a:r>
            <a:r>
              <a:rPr lang="en-US" sz="1200" b="0" kern="1200" baseline="0" dirty="0" smtClean="0">
                <a:solidFill>
                  <a:schemeClr val="tx1"/>
                </a:solidFill>
                <a:effectLst/>
                <a:latin typeface="+mn-lt"/>
                <a:ea typeface="+mn-ea"/>
                <a:cs typeface="+mn-cs"/>
              </a:rPr>
              <a:t>Add your contact information </a:t>
            </a:r>
            <a:endParaRPr lang="en-US" sz="1200" b="1" kern="1200" baseline="0" dirty="0" smtClean="0">
              <a:solidFill>
                <a:schemeClr val="tx1"/>
              </a:solidFill>
              <a:effectLst/>
              <a:latin typeface="+mn-lt"/>
              <a:ea typeface="+mn-ea"/>
              <a:cs typeface="+mn-cs"/>
            </a:endParaRPr>
          </a:p>
          <a:p>
            <a:pPr lvl="0"/>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Say:  </a:t>
            </a:r>
            <a:r>
              <a:rPr lang="en-US" dirty="0"/>
              <a:t>An IEP, or individualized education program, is a </a:t>
            </a:r>
            <a:r>
              <a:rPr lang="en-US" dirty="0" smtClean="0"/>
              <a:t>legally binding document </a:t>
            </a:r>
            <a:r>
              <a:rPr lang="en-US" dirty="0"/>
              <a:t>that spells out educational objectives for a </a:t>
            </a:r>
            <a:r>
              <a:rPr lang="en-US" dirty="0" smtClean="0"/>
              <a:t>student </a:t>
            </a:r>
            <a:r>
              <a:rPr lang="en-US" dirty="0"/>
              <a:t>who has a disability. According to the Individuals with Disabilities Education Act (IDEA), all children who receive special education services must have an individualized education </a:t>
            </a:r>
            <a:r>
              <a:rPr lang="en-US" dirty="0" smtClean="0"/>
              <a:t>plan.</a:t>
            </a:r>
            <a:r>
              <a:rPr lang="en-US" baseline="0" dirty="0"/>
              <a:t> </a:t>
            </a:r>
            <a:r>
              <a:rPr lang="en-US" baseline="0" dirty="0" smtClean="0"/>
              <a:t> The IEP</a:t>
            </a:r>
            <a:r>
              <a:rPr lang="en-US" dirty="0" smtClean="0"/>
              <a:t> outlines the specialized instruction and services the child will be receiving as a part of their individualized program.</a:t>
            </a:r>
            <a:r>
              <a:rPr lang="en-US" baseline="0" dirty="0" smtClean="0"/>
              <a:t>  </a:t>
            </a:r>
            <a:r>
              <a:rPr lang="en-US" sz="1200" b="0" i="0" u="none" strike="noStrike" kern="1200" baseline="0" dirty="0" smtClean="0">
                <a:solidFill>
                  <a:schemeClr val="tx1"/>
                </a:solidFill>
                <a:effectLst/>
                <a:latin typeface="+mn-lt"/>
                <a:ea typeface="+mn-ea"/>
                <a:cs typeface="+mn-cs"/>
              </a:rPr>
              <a:t>It is very important that a great deal of care goes into the creation of the IEP as there has been a great deal of litigation regarding whether or not the IEP has been implemented correctly.  Also, from a compliance standpoint there are approximately 130 areas regarding the IEP and IEP development that are monitored. </a:t>
            </a:r>
            <a:endParaRPr lang="en-US" dirty="0" smtClean="0"/>
          </a:p>
        </p:txBody>
      </p:sp>
    </p:spTree>
    <p:extLst>
      <p:ext uri="{BB962C8B-B14F-4D97-AF65-F5344CB8AC3E}">
        <p14:creationId xmlns:p14="http://schemas.microsoft.com/office/powerpoint/2010/main" val="601149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To Know:  </a:t>
            </a:r>
            <a:r>
              <a:rPr lang="en-US" sz="1200" b="0" i="0" u="none" strike="noStrike" kern="1200" dirty="0" smtClean="0">
                <a:solidFill>
                  <a:schemeClr val="tx1"/>
                </a:solidFill>
                <a:effectLst/>
                <a:latin typeface="+mn-lt"/>
                <a:ea typeface="+mn-ea"/>
                <a:cs typeface="+mn-cs"/>
              </a:rPr>
              <a:t>All</a:t>
            </a:r>
            <a:r>
              <a:rPr lang="en-US" sz="1200" b="0" i="0" u="none" strike="noStrike" kern="1200" baseline="0" dirty="0" smtClean="0">
                <a:solidFill>
                  <a:schemeClr val="tx1"/>
                </a:solidFill>
                <a:effectLst/>
                <a:latin typeface="+mn-lt"/>
                <a:ea typeface="+mn-ea"/>
                <a:cs typeface="+mn-cs"/>
              </a:rPr>
              <a:t> terms used in this training module.</a:t>
            </a:r>
            <a:endParaRPr lang="en-US" b="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To Say: </a:t>
            </a:r>
            <a:r>
              <a:rPr lang="en-US" sz="1200" b="0" i="0" u="none" strike="noStrike" kern="1200" dirty="0" smtClean="0">
                <a:solidFill>
                  <a:schemeClr val="tx1"/>
                </a:solidFill>
                <a:effectLst/>
                <a:latin typeface="+mn-lt"/>
                <a:ea typeface="+mn-ea"/>
                <a:cs typeface="+mn-cs"/>
              </a:rPr>
              <a:t> There are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many acronyms</a:t>
            </a:r>
            <a:r>
              <a:rPr lang="en-US" sz="1200" b="0" i="0" u="none" strike="noStrike" kern="1200" baseline="0" dirty="0" smtClean="0">
                <a:solidFill>
                  <a:schemeClr val="tx1"/>
                </a:solidFill>
                <a:effectLst/>
                <a:latin typeface="+mn-lt"/>
                <a:ea typeface="+mn-ea"/>
                <a:cs typeface="+mn-cs"/>
              </a:rPr>
              <a:t> and maybe some terms in special education are unfamiliar.  For example, FAPE is a Free Appropriate Public Education and is the right of all students with or without disabilities.  LRE refers to educating students in the Least Restrict Environment.  We must ensure that the reason a student is pulled out of the general education setting for any amount of time is because they require it based on their individual need.  Read through the other terms and make sure you know what they mean.  As we go through the training, i</a:t>
            </a:r>
            <a:r>
              <a:rPr lang="en-US" sz="1200" b="0" i="0" u="none" strike="noStrike" kern="1200" dirty="0" smtClean="0">
                <a:solidFill>
                  <a:schemeClr val="tx1"/>
                </a:solidFill>
                <a:effectLst/>
                <a:latin typeface="+mn-lt"/>
                <a:ea typeface="+mn-ea"/>
                <a:cs typeface="+mn-cs"/>
              </a:rPr>
              <a:t>f any of the terminology is unfamiliar to you,</a:t>
            </a:r>
            <a:r>
              <a:rPr lang="en-US" sz="1200" b="0" i="0" u="none" strike="noStrike" kern="1200" baseline="0" dirty="0" smtClean="0">
                <a:solidFill>
                  <a:schemeClr val="tx1"/>
                </a:solidFill>
                <a:effectLst/>
                <a:latin typeface="+mn-lt"/>
                <a:ea typeface="+mn-ea"/>
                <a:cs typeface="+mn-cs"/>
              </a:rPr>
              <a:t> please stop me or refer to the</a:t>
            </a:r>
            <a:r>
              <a:rPr lang="en-US" sz="1200" b="0" i="0" u="none" strike="noStrike" kern="1200" dirty="0" smtClean="0">
                <a:solidFill>
                  <a:schemeClr val="tx1"/>
                </a:solidFill>
                <a:effectLst/>
                <a:latin typeface="+mn-lt"/>
                <a:ea typeface="+mn-ea"/>
                <a:cs typeface="+mn-cs"/>
              </a:rPr>
              <a:t> glossary which</a:t>
            </a:r>
            <a:r>
              <a:rPr lang="en-US" sz="1200" b="0" i="0" u="none" strike="noStrike" kern="1200" baseline="0" dirty="0" smtClean="0">
                <a:solidFill>
                  <a:schemeClr val="tx1"/>
                </a:solidFill>
                <a:effectLst/>
                <a:latin typeface="+mn-lt"/>
                <a:ea typeface="+mn-ea"/>
                <a:cs typeface="+mn-cs"/>
              </a:rPr>
              <a:t> is handout #3 in your packet.  </a:t>
            </a:r>
            <a:endParaRPr lang="en-US" sz="1200" b="0" i="0" u="none" strike="noStrike" kern="1200" dirty="0" smtClean="0">
              <a:solidFill>
                <a:schemeClr val="tx1"/>
              </a:solidFill>
              <a:effectLst/>
              <a:latin typeface="+mn-lt"/>
              <a:ea typeface="+mn-ea"/>
              <a:cs typeface="+mn-cs"/>
            </a:endParaRPr>
          </a:p>
          <a:p>
            <a:pPr rtl="0"/>
            <a:r>
              <a:rPr lang="en-US" sz="1200" b="1" i="0" u="none" strike="noStrike" kern="1200" dirty="0" smtClean="0">
                <a:solidFill>
                  <a:schemeClr val="tx1"/>
                </a:solidFill>
                <a:effectLst/>
                <a:latin typeface="+mn-lt"/>
                <a:ea typeface="+mn-ea"/>
                <a:cs typeface="+mn-cs"/>
              </a:rPr>
              <a:t>To Do: </a:t>
            </a:r>
            <a:r>
              <a:rPr lang="en-US" sz="1200" b="0" i="0" u="none" strike="noStrike" kern="1200" dirty="0" smtClean="0">
                <a:solidFill>
                  <a:schemeClr val="tx1"/>
                </a:solidFill>
                <a:effectLst/>
                <a:latin typeface="+mn-lt"/>
                <a:ea typeface="+mn-ea"/>
                <a:cs typeface="+mn-cs"/>
              </a:rPr>
              <a:t>Refer</a:t>
            </a:r>
            <a:r>
              <a:rPr lang="en-US" sz="1200" b="0" i="0" u="none" strike="noStrike" kern="1200" baseline="0" dirty="0" smtClean="0">
                <a:solidFill>
                  <a:schemeClr val="tx1"/>
                </a:solidFill>
                <a:effectLst/>
                <a:latin typeface="+mn-lt"/>
                <a:ea typeface="+mn-ea"/>
                <a:cs typeface="+mn-cs"/>
              </a:rPr>
              <a:t> to t</a:t>
            </a:r>
            <a:r>
              <a:rPr lang="en-US" sz="1200" b="0" i="0" u="none" strike="noStrike" kern="1200" dirty="0" smtClean="0">
                <a:solidFill>
                  <a:schemeClr val="tx1"/>
                </a:solidFill>
                <a:effectLst/>
                <a:latin typeface="+mn-lt"/>
                <a:ea typeface="+mn-ea"/>
                <a:cs typeface="+mn-cs"/>
              </a:rPr>
              <a:t>he glossary</a:t>
            </a:r>
            <a:r>
              <a:rPr lang="en-US" sz="1200" b="0" i="0" u="none" strike="noStrike" kern="1200" baseline="0" dirty="0" smtClean="0">
                <a:solidFill>
                  <a:schemeClr val="tx1"/>
                </a:solidFill>
                <a:effectLst/>
                <a:latin typeface="+mn-lt"/>
                <a:ea typeface="+mn-ea"/>
                <a:cs typeface="+mn-cs"/>
              </a:rPr>
              <a:t>, handout #3 in the packet.  </a:t>
            </a:r>
            <a:r>
              <a:rPr lang="en-US" dirty="0" smtClean="0"/>
              <a:t/>
            </a:r>
            <a:br>
              <a:rPr lang="en-US" dirty="0" smtClean="0"/>
            </a:br>
            <a:endParaRPr lang="en-US" b="0" dirty="0" smtClean="0">
              <a:effectLst/>
            </a:endParaRPr>
          </a:p>
          <a:p>
            <a:r>
              <a:rPr lang="en-US" dirty="0" smtClean="0"/>
              <a:t/>
            </a:r>
            <a:br>
              <a:rPr lang="en-US" dirty="0" smtClean="0"/>
            </a:br>
            <a:r>
              <a:rPr lang="en-US" dirty="0" smtClean="0"/>
              <a:t> </a:t>
            </a:r>
            <a:endParaRPr lang="en-US" dirty="0"/>
          </a:p>
        </p:txBody>
      </p:sp>
    </p:spTree>
    <p:extLst>
      <p:ext uri="{BB962C8B-B14F-4D97-AF65-F5344CB8AC3E}">
        <p14:creationId xmlns:p14="http://schemas.microsoft.com/office/powerpoint/2010/main" val="4250666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Say:   </a:t>
            </a:r>
            <a:r>
              <a:rPr lang="en-US" dirty="0" smtClean="0"/>
              <a:t>Preparation for the IEP meeting is crucial.  The special education teacher must have a working knowledge of the student whose IEP they will be developing.  This is especially critical when the teacher has not worked with the student prior to the meeting.  The teacher needs to know where the child is functioning intellectually, academically and behaviorally. This knowledge will come from a variety of sources.  </a:t>
            </a:r>
          </a:p>
        </p:txBody>
      </p:sp>
    </p:spTree>
    <p:extLst>
      <p:ext uri="{BB962C8B-B14F-4D97-AF65-F5344CB8AC3E}">
        <p14:creationId xmlns:p14="http://schemas.microsoft.com/office/powerpoint/2010/main" val="230147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Say:  </a:t>
            </a:r>
            <a:r>
              <a:rPr lang="en-US" dirty="0" smtClean="0"/>
              <a:t>The</a:t>
            </a:r>
            <a:r>
              <a:rPr lang="en-US" dirty="0"/>
              <a:t> </a:t>
            </a:r>
            <a:r>
              <a:rPr lang="en-US" b="0" dirty="0"/>
              <a:t>IEP</a:t>
            </a:r>
            <a:r>
              <a:rPr lang="en-US" dirty="0"/>
              <a:t> is meant to address </a:t>
            </a:r>
            <a:r>
              <a:rPr lang="en-US" dirty="0" smtClean="0"/>
              <a:t>the </a:t>
            </a:r>
            <a:r>
              <a:rPr lang="en-US" dirty="0"/>
              <a:t>child's unique learning </a:t>
            </a:r>
            <a:r>
              <a:rPr lang="en-US" dirty="0" smtClean="0"/>
              <a:t>needs by including </a:t>
            </a:r>
            <a:r>
              <a:rPr lang="en-US" dirty="0"/>
              <a:t>specific educational </a:t>
            </a:r>
            <a:r>
              <a:rPr lang="en-US" dirty="0" smtClean="0"/>
              <a:t>goals based on their strengths and weaknesses. </a:t>
            </a:r>
            <a:r>
              <a:rPr lang="en-US" sz="1200" dirty="0" smtClean="0"/>
              <a:t>The law is very clear about involving the student and the parent in this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Public </a:t>
            </a:r>
            <a:r>
              <a:rPr lang="en-US" dirty="0"/>
              <a:t>Law 94-142 recognizes that parents understand the needs of their child best and can work in conjunction with specialists and school officials to determine the most appropriate course of </a:t>
            </a:r>
            <a:r>
              <a:rPr lang="en-US" dirty="0" smtClean="0"/>
              <a:t>action for their child; including the development of the IEP.  T</a:t>
            </a:r>
            <a:r>
              <a:rPr lang="en-US" baseline="0" dirty="0" smtClean="0"/>
              <a:t>alk to the student as well. This is their plan and their input as well as their understanding of the purpose of the plan is vital in making maximum progress.  </a:t>
            </a:r>
            <a:r>
              <a:rPr lang="en-US" dirty="0" smtClean="0"/>
              <a:t>Input from general education teachers helps</a:t>
            </a:r>
            <a:r>
              <a:rPr lang="en-US" baseline="0" dirty="0" smtClean="0"/>
              <a:t> to paint a complete picture of the student in relation to his or her mastery of grade level standards, social and behavioral skills.  Review the most current evaluation report.  The present level and goals should be directly tied to the information provided in this report.  Finally, do not forget to </a:t>
            </a:r>
            <a:r>
              <a:rPr lang="en-US" dirty="0" smtClean="0"/>
              <a:t>look at the student’s records.  There is valuable information in their current records  </a:t>
            </a:r>
            <a:endParaRPr lang="en-US" b="1" dirty="0"/>
          </a:p>
        </p:txBody>
      </p:sp>
    </p:spTree>
    <p:extLst>
      <p:ext uri="{BB962C8B-B14F-4D97-AF65-F5344CB8AC3E}">
        <p14:creationId xmlns:p14="http://schemas.microsoft.com/office/powerpoint/2010/main" val="3141897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dirty="0" smtClean="0"/>
              <a:t>:  It is the district’s responsibility to get input from the parent.  Often times parents may be reticent during IEP meetings.  Districts may opt to send IEP input forms out to parents with the notice of the meeting to help them better prepare for the meeting.  Handout #4</a:t>
            </a:r>
            <a:r>
              <a:rPr lang="en-US" baseline="0" dirty="0" smtClean="0"/>
              <a:t>  in the packet is a sample of a parental input form.  It is not required but it</a:t>
            </a:r>
            <a:r>
              <a:rPr lang="en-US" dirty="0" smtClean="0"/>
              <a:t> can help guide them in considering their child’s individual strengths and weaknesses as well as their concerns and plans for their child’s future.  </a:t>
            </a:r>
          </a:p>
          <a:p>
            <a:r>
              <a:rPr lang="en-US" b="1" dirty="0" smtClean="0"/>
              <a:t>To Do</a:t>
            </a:r>
            <a:r>
              <a:rPr lang="en-US" dirty="0" smtClean="0"/>
              <a:t>:</a:t>
            </a:r>
            <a:r>
              <a:rPr lang="en-US" baseline="0" dirty="0" smtClean="0"/>
              <a:t> </a:t>
            </a:r>
            <a:r>
              <a:rPr lang="en-US" dirty="0" smtClean="0"/>
              <a:t>Give them a few minutes to look at the hand-out and see if</a:t>
            </a:r>
            <a:r>
              <a:rPr lang="en-US" baseline="0" dirty="0" smtClean="0"/>
              <a:t> they have ideas of other questions that can be asked.  </a:t>
            </a:r>
            <a:endParaRPr lang="en-US" dirty="0" smtClean="0"/>
          </a:p>
          <a:p>
            <a:endParaRPr lang="en-US" dirty="0"/>
          </a:p>
        </p:txBody>
      </p:sp>
    </p:spTree>
    <p:extLst>
      <p:ext uri="{BB962C8B-B14F-4D97-AF65-F5344CB8AC3E}">
        <p14:creationId xmlns:p14="http://schemas.microsoft.com/office/powerpoint/2010/main" val="438765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Be familiar with the Missouri Learning Standards and the essential elements.  Know how to access them on the DESE </a:t>
            </a:r>
            <a:r>
              <a:rPr lang="en-US" b="0" baseline="0" dirty="0" smtClean="0"/>
              <a:t>website.</a:t>
            </a:r>
            <a:endParaRPr lang="en-US" b="0" dirty="0" smtClean="0"/>
          </a:p>
          <a:p>
            <a:r>
              <a:rPr lang="en-US" b="1" dirty="0" smtClean="0"/>
              <a:t>To Say:  </a:t>
            </a:r>
            <a:r>
              <a:rPr lang="en-US" dirty="0" smtClean="0"/>
              <a:t>The goal of the IEP team is to help the student progress to as close to grade level expectations as possible.  This requires</a:t>
            </a:r>
            <a:r>
              <a:rPr lang="en-US" baseline="0" dirty="0" smtClean="0"/>
              <a:t> a working </a:t>
            </a:r>
            <a:r>
              <a:rPr lang="en-US" dirty="0" smtClean="0"/>
              <a:t>knowledge of the standards and/or elements as well as the progress the student is making towards them.  Knowledge of the Missouri Learning Standards for the grade the student is enrolled is critical.  For students with severely impaired cognitive functioning knowledge of the Essential Elements, which are based on the Missouri Learning Standards is key.   </a:t>
            </a:r>
            <a:endParaRPr lang="en-US" b="1" dirty="0" smtClean="0"/>
          </a:p>
          <a:p>
            <a:r>
              <a:rPr lang="en-US" b="1" dirty="0" smtClean="0"/>
              <a:t>To Do:  </a:t>
            </a:r>
            <a:r>
              <a:rPr lang="en-US" b="0" dirty="0" smtClean="0"/>
              <a:t>Show</a:t>
            </a:r>
            <a:r>
              <a:rPr lang="en-US" b="0" baseline="0" dirty="0" smtClean="0"/>
              <a:t> participants where to find the MLS and EE on the DESE website.</a:t>
            </a:r>
          </a:p>
          <a:p>
            <a:r>
              <a:rPr lang="en-US" b="0" dirty="0" smtClean="0"/>
              <a:t>  </a:t>
            </a:r>
            <a:endParaRPr lang="en-US" b="0" dirty="0"/>
          </a:p>
        </p:txBody>
      </p:sp>
    </p:spTree>
    <p:extLst>
      <p:ext uri="{BB962C8B-B14F-4D97-AF65-F5344CB8AC3E}">
        <p14:creationId xmlns:p14="http://schemas.microsoft.com/office/powerpoint/2010/main" val="1955951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By federal law, an IEP must be reviewed at least once annually.  If it goes beyond a year it is out of compliance,</a:t>
            </a:r>
            <a:r>
              <a:rPr lang="en-US" baseline="0" dirty="0" smtClean="0"/>
              <a:t> so t</a:t>
            </a:r>
            <a:r>
              <a:rPr lang="en-US" dirty="0" smtClean="0"/>
              <a:t>eachers need to plan accordingly.  Snow days, holidays, illnesses and rescheduled meetings is not an excusal for going beyond the 365 days.   Make sure you allow enough time to be able to keep your timeline.  Scheduling the next IEP meeting thirty (30) days before the IEP comes due is the recommendation to keep you from being out of compliance .  If you have conducted an evaluation or reevaluation, the dates between the </a:t>
            </a:r>
            <a:r>
              <a:rPr lang="en-US" dirty="0"/>
              <a:t>IEP meeting </a:t>
            </a:r>
            <a:r>
              <a:rPr lang="en-US" dirty="0" smtClean="0"/>
              <a:t>and the </a:t>
            </a:r>
            <a:r>
              <a:rPr lang="en-US" dirty="0"/>
              <a:t>eligibility determination meeting </a:t>
            </a:r>
            <a:r>
              <a:rPr lang="en-US" dirty="0" smtClean="0"/>
              <a:t>can</a:t>
            </a:r>
            <a:r>
              <a:rPr lang="en-US" baseline="0" dirty="0" smtClean="0"/>
              <a:t> not be more</a:t>
            </a:r>
            <a:r>
              <a:rPr lang="en-US" dirty="0" smtClean="0"/>
              <a:t> </a:t>
            </a:r>
            <a:r>
              <a:rPr lang="en-US" dirty="0"/>
              <a:t>than thirty (30) calendar days. For children coming from First Steps, the IEP must be in place by the child’s third </a:t>
            </a:r>
            <a:r>
              <a:rPr lang="en-US" dirty="0" smtClean="0"/>
              <a:t>birthdate</a:t>
            </a:r>
            <a:r>
              <a:rPr lang="en-US" dirty="0"/>
              <a:t>, if the child was referred to First Steps at least 90 days prior to the child’s 3rd </a:t>
            </a:r>
            <a:r>
              <a:rPr lang="en-US" dirty="0" smtClean="0"/>
              <a:t>birthday</a:t>
            </a:r>
            <a:endParaRPr lang="en-US" b="1" dirty="0" smtClean="0"/>
          </a:p>
        </p:txBody>
      </p:sp>
    </p:spTree>
    <p:extLst>
      <p:ext uri="{BB962C8B-B14F-4D97-AF65-F5344CB8AC3E}">
        <p14:creationId xmlns:p14="http://schemas.microsoft.com/office/powerpoint/2010/main" val="1000248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D</a:t>
            </a:r>
            <a:r>
              <a:rPr lang="en-US" dirty="0" smtClean="0"/>
              <a:t>etermine who will</a:t>
            </a:r>
            <a:r>
              <a:rPr lang="en-US" baseline="0" dirty="0" smtClean="0"/>
              <a:t> </a:t>
            </a:r>
            <a:r>
              <a:rPr lang="en-US" dirty="0" smtClean="0"/>
              <a:t>need to be at the IEP meeting.  We will talk</a:t>
            </a:r>
            <a:r>
              <a:rPr lang="en-US" baseline="0" dirty="0" smtClean="0"/>
              <a:t> specifically in a later slide who is required to be at the meeting.  </a:t>
            </a:r>
            <a:r>
              <a:rPr lang="en-US" dirty="0" smtClean="0"/>
              <a:t>Each</a:t>
            </a:r>
            <a:r>
              <a:rPr lang="en-US" baseline="0" dirty="0" smtClean="0"/>
              <a:t> member’s participation is critical.</a:t>
            </a:r>
            <a:r>
              <a:rPr lang="en-US" dirty="0" smtClean="0"/>
              <a:t> There is only one IEP for the student and it details all the educational services they will receive.  If the student has a related service, that service provider needs to be at the meeting</a:t>
            </a:r>
            <a:r>
              <a:rPr lang="en-US" baseline="0" dirty="0" smtClean="0"/>
              <a:t> if possible. </a:t>
            </a:r>
            <a:r>
              <a:rPr lang="en-US" dirty="0" smtClean="0"/>
              <a:t>If you are inviting an outside entity such as Vocational Rehabilitation for transition planning, you need to have prior written consent from the parent to invite them. </a:t>
            </a:r>
          </a:p>
        </p:txBody>
      </p:sp>
    </p:spTree>
    <p:extLst>
      <p:ext uri="{BB962C8B-B14F-4D97-AF65-F5344CB8AC3E}">
        <p14:creationId xmlns:p14="http://schemas.microsoft.com/office/powerpoint/2010/main" val="601149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There are two release</a:t>
            </a:r>
            <a:r>
              <a:rPr lang="en-US" b="0" baseline="0" dirty="0" smtClean="0"/>
              <a:t> of information handouts; one for this slide and one for the next slide.</a:t>
            </a:r>
            <a:endParaRPr lang="en-US" b="0" dirty="0" smtClean="0"/>
          </a:p>
          <a:p>
            <a:r>
              <a:rPr lang="en-US" b="1" dirty="0" smtClean="0"/>
              <a:t>To Say:  </a:t>
            </a:r>
            <a:r>
              <a:rPr lang="en-US" dirty="0" smtClean="0"/>
              <a:t>Permission is received through </a:t>
            </a:r>
            <a:r>
              <a:rPr lang="en-US" dirty="0"/>
              <a:t>a signed release of information form prior </a:t>
            </a:r>
            <a:r>
              <a:rPr lang="en-US" dirty="0" smtClean="0"/>
              <a:t>to </a:t>
            </a:r>
            <a:r>
              <a:rPr lang="en-US" dirty="0"/>
              <a:t>inviting </a:t>
            </a:r>
            <a:r>
              <a:rPr lang="en-US" dirty="0" smtClean="0"/>
              <a:t>the</a:t>
            </a:r>
            <a:r>
              <a:rPr lang="en-US" baseline="0" dirty="0" smtClean="0"/>
              <a:t>m</a:t>
            </a:r>
            <a:r>
              <a:rPr lang="en-US" dirty="0" smtClean="0"/>
              <a:t> </a:t>
            </a:r>
            <a:r>
              <a:rPr lang="en-US" dirty="0"/>
              <a:t>to the </a:t>
            </a:r>
            <a:r>
              <a:rPr lang="en-US" dirty="0" smtClean="0"/>
              <a:t>meeting.  There may be other information on the student that would be pertinent to access prior to the meeting, such as, an independent psychological or medical evaluation that has been done.  You must have a signed release of information form to access these reports prior to the meeting.  </a:t>
            </a:r>
          </a:p>
          <a:p>
            <a:r>
              <a:rPr lang="en-US" b="1" dirty="0" smtClean="0"/>
              <a:t>To Do:  </a:t>
            </a:r>
            <a:r>
              <a:rPr lang="en-US" dirty="0" smtClean="0"/>
              <a:t>Refer to the </a:t>
            </a:r>
            <a:r>
              <a:rPr lang="en-US" dirty="0"/>
              <a:t>Authorization of Release of Information </a:t>
            </a:r>
            <a:r>
              <a:rPr lang="en-US" dirty="0" smtClean="0"/>
              <a:t>form (Handout # 5) </a:t>
            </a:r>
            <a:r>
              <a:rPr lang="en-US" dirty="0"/>
              <a:t>in the packet and where it can be found on the DESE website. </a:t>
            </a:r>
            <a:endParaRPr lang="en-US" b="1" dirty="0"/>
          </a:p>
          <a:p>
            <a:endParaRPr lang="en-US" b="1" dirty="0"/>
          </a:p>
        </p:txBody>
      </p:sp>
    </p:spTree>
    <p:extLst>
      <p:ext uri="{BB962C8B-B14F-4D97-AF65-F5344CB8AC3E}">
        <p14:creationId xmlns:p14="http://schemas.microsoft.com/office/powerpoint/2010/main" val="48231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This slide is hidden</a:t>
            </a:r>
            <a:r>
              <a:rPr lang="en-US" b="0" baseline="0" dirty="0" smtClean="0"/>
              <a:t> in the presentation.  There is a presenter checklist with all the hand-outs listed.  This training will be a full day at least 6 hours.  </a:t>
            </a:r>
            <a:endParaRPr lang="en-US" b="1" dirty="0" smtClean="0"/>
          </a:p>
          <a:p>
            <a:r>
              <a:rPr lang="en-US" b="1" dirty="0" smtClean="0"/>
              <a:t>To Do</a:t>
            </a:r>
            <a:r>
              <a:rPr lang="en-US" b="0" dirty="0" smtClean="0"/>
              <a:t>:  Review presenter resource # 2 for sample e-mail to participants.</a:t>
            </a:r>
            <a:r>
              <a:rPr lang="en-US" b="1" baseline="0" dirty="0" smtClean="0"/>
              <a:t> </a:t>
            </a:r>
            <a:r>
              <a:rPr lang="en-US" b="0" baseline="0" dirty="0" smtClean="0"/>
              <a:t>Send the pre-reading article to the participants at least 1 week in advance of the training.</a:t>
            </a:r>
            <a:endParaRPr lang="en-US" b="1" dirty="0"/>
          </a:p>
        </p:txBody>
      </p:sp>
    </p:spTree>
    <p:extLst>
      <p:ext uri="{BB962C8B-B14F-4D97-AF65-F5344CB8AC3E}">
        <p14:creationId xmlns:p14="http://schemas.microsoft.com/office/powerpoint/2010/main" val="78469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A parent has the right to invite anyone they chose to the IEP meeting; a parent, sibling, boyfriend, caseworker.  However, unless the invited person is the parent or legal guardian you will need to get a written release of information.  The form must </a:t>
            </a:r>
            <a:r>
              <a:rPr lang="en-US" dirty="0"/>
              <a:t>b</a:t>
            </a:r>
            <a:r>
              <a:rPr lang="en-US" dirty="0" smtClean="0"/>
              <a:t>e filled out prior to the start of the meeting.  Check all the items that can be discussed at the IEP meeting.  Having the parent give you verbal approval does not meet compliance and will not get you out of a potential legal situation.  The release needs to be signed by the parent.</a:t>
            </a:r>
            <a:r>
              <a:rPr lang="en-US" baseline="0" dirty="0" smtClean="0"/>
              <a:t>  </a:t>
            </a:r>
            <a:endParaRPr lang="en-US" b="1" dirty="0" smtClean="0"/>
          </a:p>
          <a:p>
            <a:r>
              <a:rPr lang="en-US" b="1" dirty="0" smtClean="0"/>
              <a:t>To Do:  </a:t>
            </a:r>
            <a:r>
              <a:rPr lang="en-US" dirty="0" smtClean="0"/>
              <a:t>Refer them to the </a:t>
            </a:r>
            <a:r>
              <a:rPr lang="en-US" dirty="0"/>
              <a:t>Authorization of Release of Information form </a:t>
            </a:r>
            <a:r>
              <a:rPr lang="en-US" dirty="0" smtClean="0"/>
              <a:t>(handout # 6) in </a:t>
            </a:r>
            <a:r>
              <a:rPr lang="en-US" dirty="0"/>
              <a:t>the packet and where it can be found on the DESE website. </a:t>
            </a:r>
            <a:endParaRPr lang="en-US" b="1" dirty="0"/>
          </a:p>
          <a:p>
            <a:endParaRPr lang="en-US" b="1" dirty="0"/>
          </a:p>
          <a:p>
            <a:endParaRPr lang="en-US" b="1" dirty="0"/>
          </a:p>
        </p:txBody>
      </p:sp>
    </p:spTree>
    <p:extLst>
      <p:ext uri="{BB962C8B-B14F-4D97-AF65-F5344CB8AC3E}">
        <p14:creationId xmlns:p14="http://schemas.microsoft.com/office/powerpoint/2010/main" val="107679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Federal law requires these roles to be represented at the IEP meeting. A participant may serve in more than</a:t>
            </a:r>
            <a:r>
              <a:rPr lang="en-US" baseline="0" dirty="0" smtClean="0"/>
              <a:t> one role in some cases.  </a:t>
            </a:r>
            <a:r>
              <a:rPr lang="en-US" dirty="0" smtClean="0"/>
              <a:t>Parent </a:t>
            </a:r>
            <a:r>
              <a:rPr lang="en-US" dirty="0"/>
              <a:t>refers to </a:t>
            </a:r>
            <a:r>
              <a:rPr lang="en-US" dirty="0" smtClean="0"/>
              <a:t>a parent/guardian/person </a:t>
            </a:r>
            <a:r>
              <a:rPr lang="en-US" dirty="0"/>
              <a:t>acting as a </a:t>
            </a:r>
            <a:r>
              <a:rPr lang="en-US" dirty="0" smtClean="0"/>
              <a:t>parent,</a:t>
            </a:r>
            <a:r>
              <a:rPr lang="en-US" baseline="0" dirty="0" smtClean="0"/>
              <a:t> </a:t>
            </a:r>
            <a:r>
              <a:rPr lang="en-US" dirty="0" smtClean="0"/>
              <a:t>foster </a:t>
            </a:r>
            <a:r>
              <a:rPr lang="en-US" dirty="0"/>
              <a:t>parent or an educational surrogate.  </a:t>
            </a:r>
            <a:r>
              <a:rPr lang="en-US" dirty="0" smtClean="0"/>
              <a:t>Remember, written</a:t>
            </a:r>
            <a:r>
              <a:rPr lang="en-US" baseline="0" dirty="0" smtClean="0"/>
              <a:t> </a:t>
            </a:r>
            <a:r>
              <a:rPr lang="en-US" dirty="0" smtClean="0"/>
              <a:t>parent </a:t>
            </a:r>
            <a:r>
              <a:rPr lang="en-US" dirty="0"/>
              <a:t>consent for </a:t>
            </a:r>
            <a:r>
              <a:rPr lang="en-US" dirty="0" smtClean="0"/>
              <a:t>Release </a:t>
            </a:r>
            <a:r>
              <a:rPr lang="en-US" dirty="0"/>
              <a:t>of </a:t>
            </a:r>
            <a:r>
              <a:rPr lang="en-US" dirty="0" smtClean="0"/>
              <a:t>Information is required if the parent chooses to bring someone with them such as a relative, friend, or advocate.  This can be done prior to the meeting starting,</a:t>
            </a:r>
            <a:r>
              <a:rPr lang="en-US" baseline="0" dirty="0" smtClean="0"/>
              <a:t> as you may not know they are bringing someone until they arrive.</a:t>
            </a:r>
            <a:r>
              <a:rPr lang="en-US" dirty="0" smtClean="0"/>
              <a:t> </a:t>
            </a:r>
            <a:r>
              <a:rPr lang="en-US" dirty="0" smtClean="0">
                <a:latin typeface="Bookman Old Style" panose="02050604050505020204" pitchFamily="18" charset="0"/>
              </a:rPr>
              <a:t> Representing the LEA you will need the following</a:t>
            </a:r>
            <a:r>
              <a:rPr lang="en-US" baseline="0" dirty="0" smtClean="0">
                <a:latin typeface="Bookman Old Style" panose="02050604050505020204" pitchFamily="18" charset="0"/>
              </a:rPr>
              <a:t> roles:  </a:t>
            </a:r>
          </a:p>
          <a:p>
            <a:r>
              <a:rPr lang="en-US" dirty="0" smtClean="0">
                <a:latin typeface="Bookman Old Style" panose="02050604050505020204" pitchFamily="18" charset="0"/>
              </a:rPr>
              <a:t>a </a:t>
            </a:r>
            <a:r>
              <a:rPr lang="en-US" dirty="0" smtClean="0">
                <a:latin typeface="+mn-lt"/>
              </a:rPr>
              <a:t>r</a:t>
            </a:r>
            <a:r>
              <a:rPr lang="en-US" dirty="0" smtClean="0"/>
              <a:t>egular </a:t>
            </a:r>
            <a:r>
              <a:rPr lang="en-US" dirty="0"/>
              <a:t>education </a:t>
            </a:r>
            <a:r>
              <a:rPr lang="en-US" dirty="0" smtClean="0"/>
              <a:t>teacher, if the student is or may be participating in the regular education environment, who can speak to the curriculum content for the grade level or subject area in which the student is being served,  </a:t>
            </a:r>
          </a:p>
          <a:p>
            <a:r>
              <a:rPr lang="en-US" dirty="0" smtClean="0"/>
              <a:t>at least one special education teacher of the student,  </a:t>
            </a:r>
          </a:p>
          <a:p>
            <a:r>
              <a:rPr lang="en-US" dirty="0" smtClean="0"/>
              <a:t>a representative of the local education agency who is qualified to provide or supervise the provision of special education, is knowledgeable about the general curriculum and is knowledgeable about the availability of resources of the public agency,</a:t>
            </a:r>
          </a:p>
          <a:p>
            <a:r>
              <a:rPr lang="en-US" dirty="0" smtClean="0"/>
              <a:t>an individual who can interpret the instructional implications of the evaluation results,</a:t>
            </a:r>
          </a:p>
          <a:p>
            <a:r>
              <a:rPr lang="en-US" dirty="0" smtClean="0"/>
              <a:t>other participants with knowledge or special expertise regarding the student at the discretion of the parent or agency,</a:t>
            </a:r>
          </a:p>
          <a:p>
            <a:r>
              <a:rPr lang="en-US" dirty="0" smtClean="0"/>
              <a:t>the student,</a:t>
            </a:r>
            <a:r>
              <a:rPr lang="en-US" baseline="0" dirty="0" smtClean="0"/>
              <a:t> </a:t>
            </a:r>
            <a:r>
              <a:rPr lang="en-US" dirty="0" smtClean="0"/>
              <a:t>at any age, as appropriate.  They must be invited for the IEP that will be in place when they turn 16 years old</a:t>
            </a:r>
            <a:r>
              <a:rPr lang="en-US" baseline="0" dirty="0" smtClean="0"/>
              <a:t> and every IEP meeting after that, but it is often appropriate for them to attend much earlier, starting at an age when they can understand and participate in the process. </a:t>
            </a:r>
            <a:r>
              <a:rPr lang="en-US" dirty="0" smtClean="0"/>
              <a:t> </a:t>
            </a:r>
          </a:p>
        </p:txBody>
      </p:sp>
    </p:spTree>
    <p:extLst>
      <p:ext uri="{BB962C8B-B14F-4D97-AF65-F5344CB8AC3E}">
        <p14:creationId xmlns:p14="http://schemas.microsoft.com/office/powerpoint/2010/main" val="3494500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This is an engagement &amp;</a:t>
            </a:r>
            <a:r>
              <a:rPr lang="en-US" b="0" baseline="0" dirty="0" smtClean="0"/>
              <a:t> summary </a:t>
            </a:r>
            <a:r>
              <a:rPr lang="en-US" b="0" dirty="0" smtClean="0"/>
              <a:t>activity to keep give them time to process the information you</a:t>
            </a:r>
            <a:r>
              <a:rPr lang="en-US" b="0" baseline="0" dirty="0" smtClean="0"/>
              <a:t> have gone over so far in the presentation.  </a:t>
            </a:r>
            <a:endParaRPr lang="en-US" b="0" dirty="0" smtClean="0"/>
          </a:p>
          <a:p>
            <a:r>
              <a:rPr lang="en-US" b="1" dirty="0" smtClean="0"/>
              <a:t>To  Say:   </a:t>
            </a:r>
            <a:r>
              <a:rPr lang="en-US" b="0" dirty="0" smtClean="0"/>
              <a:t>Turn</a:t>
            </a:r>
            <a:r>
              <a:rPr lang="en-US" b="0" baseline="0" dirty="0" smtClean="0"/>
              <a:t> to handout #7 in your packet.  </a:t>
            </a:r>
            <a:r>
              <a:rPr lang="en-US" dirty="0" smtClean="0"/>
              <a:t>You will have 30 seconds to write a fact that we</a:t>
            </a:r>
            <a:r>
              <a:rPr lang="en-US" baseline="0" dirty="0" smtClean="0"/>
              <a:t> have talked about </a:t>
            </a:r>
            <a:r>
              <a:rPr lang="en-US" dirty="0" smtClean="0"/>
              <a:t>on your head.  When I call time you will pass your head to the right.  When you receive the new head</a:t>
            </a:r>
            <a:r>
              <a:rPr lang="en-US" baseline="0" dirty="0" smtClean="0"/>
              <a:t> you will have 30 seconds to write a fact on it.  Y</a:t>
            </a:r>
            <a:r>
              <a:rPr lang="en-US" dirty="0" smtClean="0"/>
              <a:t>ou cannot write a fact that is already on the head. </a:t>
            </a:r>
            <a:r>
              <a:rPr lang="en-US" baseline="0" dirty="0" smtClean="0"/>
              <a:t> </a:t>
            </a:r>
            <a:r>
              <a:rPr lang="en-US" dirty="0" smtClean="0"/>
              <a:t>Each time you will have 30 seconds to write a fact.  We will keep passing the heads around until you get your original back.  I will keep track of the time and let you know when to pass the head.  You may want to write your</a:t>
            </a:r>
            <a:r>
              <a:rPr lang="en-US" baseline="0" dirty="0" smtClean="0"/>
              <a:t> name on your head to make sure you get it back.  When you get it back you should have lots of facts that we have gone over so far.  You will have an opportunity to share out some of those facts.  </a:t>
            </a:r>
            <a:endParaRPr lang="en-US" dirty="0" smtClean="0"/>
          </a:p>
          <a:p>
            <a:r>
              <a:rPr lang="en-US" b="1" dirty="0" smtClean="0"/>
              <a:t>To Do:  </a:t>
            </a:r>
            <a:r>
              <a:rPr lang="en-US" b="0" dirty="0" smtClean="0"/>
              <a:t>Refer to </a:t>
            </a:r>
            <a:r>
              <a:rPr lang="en-US" dirty="0" smtClean="0"/>
              <a:t>the empty head sheet (handout # 7) in the packet.   Keep time and tell them to pass the heads after 30 seconds.  After they have completed allow them time to share</a:t>
            </a:r>
            <a:r>
              <a:rPr lang="en-US" baseline="0" dirty="0" smtClean="0"/>
              <a:t> out some of the facts in their heads.  </a:t>
            </a:r>
            <a:endParaRPr lang="en-US" b="1" dirty="0"/>
          </a:p>
        </p:txBody>
      </p:sp>
    </p:spTree>
    <p:extLst>
      <p:ext uri="{BB962C8B-B14F-4D97-AF65-F5344CB8AC3E}">
        <p14:creationId xmlns:p14="http://schemas.microsoft.com/office/powerpoint/2010/main" val="63839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Required participants for an IEP 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Say:  </a:t>
            </a:r>
            <a:r>
              <a:rPr lang="en-US" dirty="0" smtClean="0"/>
              <a:t>For compliance purposes on the notice of meeting, you need to ensure you have listed the participant and the role that they will serve.  You are not required to list the specific name of the person</a:t>
            </a:r>
            <a:r>
              <a:rPr lang="en-US" dirty="0" smtClean="0">
                <a:solidFill>
                  <a:schemeClr val="accent6">
                    <a:lumMod val="50000"/>
                  </a:schemeClr>
                </a:solidFill>
              </a:rPr>
              <a:t>. </a:t>
            </a:r>
            <a:r>
              <a:rPr lang="en-US" u="sng" dirty="0" smtClean="0">
                <a:solidFill>
                  <a:schemeClr val="accent6">
                    <a:lumMod val="50000"/>
                  </a:schemeClr>
                </a:solidFill>
              </a:rPr>
              <a:t>If a designated member is unable to attend you will need documentation in writing from both the parent and the public agency that the member was excused. </a:t>
            </a:r>
            <a:r>
              <a:rPr lang="en-US" dirty="0" smtClean="0"/>
              <a:t>There are a number or reasons that an IEP meeting may be held, including to develop or revise an initial IEP, review and revise the annual IEP,  conduct a manifestation hearing, etc..  You must check all the reasons that apply.  If the student will turn 16 while the IEP is in effect, you must make sure you check consider post-secondary transition. </a:t>
            </a:r>
            <a:endParaRPr lang="en-US" b="1" dirty="0" smtClean="0"/>
          </a:p>
          <a:p>
            <a:endParaRPr lang="en-US" b="1" u="sng" dirty="0" smtClean="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Do:  </a:t>
            </a:r>
            <a:r>
              <a:rPr lang="en-US" dirty="0" smtClean="0"/>
              <a:t>Refer to the Notification of Meeting (Handout #8) in the packet and go through participants section.  Review the purpose of the meeting section.</a:t>
            </a:r>
          </a:p>
          <a:p>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Say:  </a:t>
            </a:r>
            <a:r>
              <a:rPr lang="en-US" dirty="0" smtClean="0"/>
              <a:t>Reasonable notification is considered to</a:t>
            </a:r>
            <a:r>
              <a:rPr lang="en-US" baseline="0" dirty="0" smtClean="0"/>
              <a:t> be </a:t>
            </a:r>
            <a:r>
              <a:rPr lang="en-US" dirty="0" smtClean="0"/>
              <a:t>10 days.   It assures the parent is notified early enough that they have an opportunity to participate. The IEP team can include the student at any age, if appropriate, but for IEP meetings addressing secondary transition services, the student must</a:t>
            </a:r>
            <a:r>
              <a:rPr lang="en-US" baseline="0" dirty="0" smtClean="0"/>
              <a:t> be</a:t>
            </a:r>
            <a:r>
              <a:rPr lang="en-US" dirty="0" smtClean="0"/>
              <a:t> invited and you must document that they were invited.  If the student was age 16+ and did not attend a meeting where the purpose is the consideration of post-secondary goals, documentation must be present that the student’s preferences and interests related to transition services were considered at the IEP meeting. </a:t>
            </a:r>
            <a:endParaRPr lang="en-US" b="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Do:  </a:t>
            </a:r>
            <a:r>
              <a:rPr lang="en-US" b="0" dirty="0" smtClean="0"/>
              <a:t>Refer</a:t>
            </a:r>
            <a:r>
              <a:rPr lang="en-US" dirty="0" smtClean="0"/>
              <a:t> them to the date on the bottom of the form (handout #8) it must be 10 days before the date of the meeting unless the back page record of attempts is filled out. Refer to them to the top of the Notification of Meeting page and talk about the Student Invitation to a Transition IEP Meeting form (handout #9)</a:t>
            </a:r>
          </a:p>
          <a:p>
            <a:endParaRPr lang="en-US" b="1" dirty="0"/>
          </a:p>
        </p:txBody>
      </p:sp>
    </p:spTree>
    <p:extLst>
      <p:ext uri="{BB962C8B-B14F-4D97-AF65-F5344CB8AC3E}">
        <p14:creationId xmlns:p14="http://schemas.microsoft.com/office/powerpoint/2010/main" val="372329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You</a:t>
            </a:r>
            <a:r>
              <a:rPr lang="en-US" b="0" baseline="0" dirty="0" smtClean="0"/>
              <a:t> must have documentation that the parent was offered the opportunity to participate in the IEP meeting at least twice.  </a:t>
            </a:r>
            <a:endParaRPr lang="en-US" b="1" dirty="0" smtClean="0"/>
          </a:p>
          <a:p>
            <a:r>
              <a:rPr lang="en-US" b="1" dirty="0" smtClean="0"/>
              <a:t>To Say:  </a:t>
            </a:r>
            <a:r>
              <a:rPr lang="en-US" dirty="0"/>
              <a:t>An IEP meeting may be conducted without a parent in attendance after the agency has attempted to arrange two </a:t>
            </a:r>
            <a:r>
              <a:rPr lang="en-US" dirty="0" smtClean="0"/>
              <a:t>separate </a:t>
            </a:r>
            <a:r>
              <a:rPr lang="en-US" dirty="0"/>
              <a:t>meetings as outlined </a:t>
            </a:r>
            <a:r>
              <a:rPr lang="en-US" dirty="0" smtClean="0"/>
              <a:t>in</a:t>
            </a:r>
            <a:r>
              <a:rPr lang="en-US" baseline="0" dirty="0" smtClean="0"/>
              <a:t> the next slide</a:t>
            </a:r>
            <a:r>
              <a:rPr lang="en-US" dirty="0" smtClean="0"/>
              <a:t>. </a:t>
            </a:r>
            <a:r>
              <a:rPr lang="en-US" dirty="0"/>
              <a:t>The agency must have documentation of the two (2) attempts to arrange the meetings with the second attempt being a direct </a:t>
            </a:r>
            <a:r>
              <a:rPr lang="en-US" dirty="0" smtClean="0"/>
              <a:t>contact</a:t>
            </a:r>
          </a:p>
          <a:p>
            <a:r>
              <a:rPr lang="en-US" dirty="0" smtClean="0"/>
              <a:t>(</a:t>
            </a:r>
            <a:r>
              <a:rPr lang="en-US" dirty="0"/>
              <a:t>regular or certified mail, phone call, or in </a:t>
            </a:r>
            <a:r>
              <a:rPr lang="en-US" dirty="0" smtClean="0"/>
              <a:t>personal </a:t>
            </a:r>
            <a:r>
              <a:rPr lang="en-US" dirty="0"/>
              <a:t>contact). Documentation includes one or more of the </a:t>
            </a:r>
            <a:r>
              <a:rPr lang="en-US" dirty="0" smtClean="0"/>
              <a:t>following: (1) Records </a:t>
            </a:r>
            <a:r>
              <a:rPr lang="en-US" dirty="0"/>
              <a:t>of telephone calls made and results. </a:t>
            </a:r>
            <a:r>
              <a:rPr lang="en-US" dirty="0" smtClean="0"/>
              <a:t>(</a:t>
            </a:r>
            <a:r>
              <a:rPr lang="en-US" dirty="0"/>
              <a:t>2) Copies of correspondence sent and responses </a:t>
            </a:r>
            <a:r>
              <a:rPr lang="en-US" dirty="0" smtClean="0"/>
              <a:t>received. (</a:t>
            </a:r>
            <a:r>
              <a:rPr lang="en-US" dirty="0"/>
              <a:t>3) Records of visits made to the home or place of employment and results. </a:t>
            </a:r>
            <a:r>
              <a:rPr lang="en-US" dirty="0" smtClean="0"/>
              <a:t>Keep in mind “Parent</a:t>
            </a:r>
            <a:r>
              <a:rPr lang="en-US" dirty="0"/>
              <a:t>” refers to a parent, guardian, a person acting as a parent, foster parent, or an educational surrogate appointed by the Department of Elementary and Secondary Education.</a:t>
            </a:r>
            <a:endParaRPr lang="en-US" b="1" dirty="0" smtClean="0"/>
          </a:p>
          <a:p>
            <a:r>
              <a:rPr lang="en-US" b="1" dirty="0" smtClean="0"/>
              <a:t>To Do:  </a:t>
            </a:r>
            <a:r>
              <a:rPr lang="en-US" dirty="0" smtClean="0"/>
              <a:t>Refer them to the back on the Notification of Meeting form (handout # 6) </a:t>
            </a:r>
            <a:endParaRPr lang="en-US" b="1" dirty="0" smtClean="0"/>
          </a:p>
        </p:txBody>
      </p:sp>
    </p:spTree>
    <p:extLst>
      <p:ext uri="{BB962C8B-B14F-4D97-AF65-F5344CB8AC3E}">
        <p14:creationId xmlns:p14="http://schemas.microsoft.com/office/powerpoint/2010/main" val="1962535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Based</a:t>
            </a:r>
            <a:r>
              <a:rPr lang="en-US" b="0" baseline="0" dirty="0" smtClean="0"/>
              <a:t> on the first attempt you will either have a meeting or reschedule. </a:t>
            </a:r>
            <a:r>
              <a:rPr lang="en-US" dirty="0" smtClean="0"/>
              <a:t>On the second scheduled meeting if the parent does not show  you can have the meeting without the parent present.  If after the second attempt, the parent wants to attend but could not make that date make sure you get it scheduled prior to the IEP due date.  </a:t>
            </a:r>
            <a:r>
              <a:rPr lang="en-US" b="1" u="sng" dirty="0" smtClean="0"/>
              <a:t>An IEP can</a:t>
            </a:r>
            <a:r>
              <a:rPr lang="en-US" b="1" u="sng" baseline="0" dirty="0" smtClean="0"/>
              <a:t> not</a:t>
            </a:r>
            <a:r>
              <a:rPr lang="en-US" b="1" u="sng" dirty="0" smtClean="0"/>
              <a:t> exceed 365 days. </a:t>
            </a:r>
            <a:r>
              <a:rPr lang="en-US" b="1" u="sng" baseline="0" dirty="0" smtClean="0"/>
              <a:t> </a:t>
            </a:r>
            <a:r>
              <a:rPr lang="en-US" b="0" u="none" baseline="0" dirty="0" smtClean="0"/>
              <a:t>Planning for the IEP meeting 30 days out is helpful if you have to reschedule the IEP meeting.  </a:t>
            </a:r>
          </a:p>
          <a:p>
            <a:r>
              <a:rPr lang="en-US" b="1" u="none" baseline="0" dirty="0" smtClean="0"/>
              <a:t>To Do:  </a:t>
            </a:r>
            <a:r>
              <a:rPr lang="en-US" b="0" u="none" baseline="0" dirty="0" smtClean="0"/>
              <a:t>Walk them through the chart with the different options available after each attempt.  </a:t>
            </a:r>
            <a:endParaRPr lang="en-US" b="1" u="sng" dirty="0" smtClean="0"/>
          </a:p>
        </p:txBody>
      </p:sp>
    </p:spTree>
    <p:extLst>
      <p:ext uri="{BB962C8B-B14F-4D97-AF65-F5344CB8AC3E}">
        <p14:creationId xmlns:p14="http://schemas.microsoft.com/office/powerpoint/2010/main" val="1264444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A copy of the state approved </a:t>
            </a:r>
            <a:r>
              <a:rPr lang="en-US" dirty="0" smtClean="0"/>
              <a:t>Procedural </a:t>
            </a:r>
            <a:r>
              <a:rPr lang="en-US" dirty="0"/>
              <a:t>S</a:t>
            </a:r>
            <a:r>
              <a:rPr lang="en-US" dirty="0" smtClean="0"/>
              <a:t>afeguards for </a:t>
            </a:r>
            <a:r>
              <a:rPr lang="en-US" dirty="0"/>
              <a:t>the parents of a student with a disability shall be given to parents </a:t>
            </a:r>
            <a:r>
              <a:rPr lang="en-US" dirty="0" smtClean="0"/>
              <a:t>one time </a:t>
            </a:r>
            <a:r>
              <a:rPr lang="en-US" dirty="0"/>
              <a:t>a school </a:t>
            </a:r>
            <a:r>
              <a:rPr lang="en-US" dirty="0" smtClean="0"/>
              <a:t>year.  The IEP meeting is a good time to meet the once a year requirement.  You have to offer them and document the date they were offered.  Current Procedural</a:t>
            </a:r>
            <a:r>
              <a:rPr lang="en-US" baseline="0" dirty="0" smtClean="0"/>
              <a:t> Safeguards can be found on the DESE website.  Make sure the ones that you give out are current. </a:t>
            </a:r>
          </a:p>
          <a:p>
            <a:r>
              <a:rPr lang="en-US" b="1" dirty="0" smtClean="0"/>
              <a:t>To Do</a:t>
            </a:r>
            <a:r>
              <a:rPr lang="en-US" dirty="0" smtClean="0"/>
              <a:t>:  Refer them to the DESE Website </a:t>
            </a:r>
          </a:p>
          <a:p>
            <a:endParaRPr lang="en-US" dirty="0"/>
          </a:p>
        </p:txBody>
      </p:sp>
    </p:spTree>
    <p:extLst>
      <p:ext uri="{BB962C8B-B14F-4D97-AF65-F5344CB8AC3E}">
        <p14:creationId xmlns:p14="http://schemas.microsoft.com/office/powerpoint/2010/main" val="3616305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T</a:t>
            </a:r>
            <a:r>
              <a:rPr lang="en-US" dirty="0" smtClean="0"/>
              <a:t>here are specific times they need to be given and those are: (1) Upon initial referral or parental request for evaluation; (2) Upon receipt of the first due process complaint and upon receipt of the first child complaint in a school year; (3) Upon a disciplinary change of placement; and, (4) Upon request by the parent. </a:t>
            </a:r>
            <a:r>
              <a:rPr lang="en-US" sz="1200" b="0" i="0" kern="1200" dirty="0" smtClean="0">
                <a:solidFill>
                  <a:schemeClr val="tx1"/>
                </a:solidFill>
                <a:effectLst/>
                <a:latin typeface="+mn-lt"/>
                <a:ea typeface="+mn-ea"/>
                <a:cs typeface="+mn-cs"/>
              </a:rPr>
              <a:t>When Congress enacted Public Law 94-142 as the Education for All Handicapped Children's Act in 1975, they included a system of procedural safeguards designed to protect the rights of children with disabilities and their parents. During subsequent reauthorizations of the law, now known as the Individual with Disabilities Education Act , Congress maintained and added to these safeguards. The</a:t>
            </a:r>
            <a:r>
              <a:rPr lang="en-US" sz="1200" b="0" i="0" kern="1200" baseline="0" dirty="0" smtClean="0">
                <a:solidFill>
                  <a:schemeClr val="tx1"/>
                </a:solidFill>
                <a:effectLst/>
                <a:latin typeface="+mn-lt"/>
                <a:ea typeface="+mn-ea"/>
                <a:cs typeface="+mn-cs"/>
              </a:rPr>
              <a:t> safeguards serve to </a:t>
            </a:r>
            <a:r>
              <a:rPr lang="en-US" dirty="0" smtClean="0"/>
              <a:t> emphasize the importance of including parents in decisions regarding the education of their children. Failure to provide</a:t>
            </a:r>
            <a:r>
              <a:rPr lang="en-US" baseline="0" dirty="0" smtClean="0"/>
              <a:t> safeguards at least annually can land a district in hot water if they go to due process or are involved in litigation.  Parent Bill of Rights must be given when the child is determined eligible for services or when an initial IEP is given and when procedural safeguards are given.  They can be found on the DESE website under Parents Bill of Rights,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Procedural safeguards include the right of parents to participate in all meetings, to examine all educational records, and to obtain an Independent Educational Evaluation (IEE) for their child. Parents have the right to written notice when the school proposes to change or refuses to change the identification, evaluation or placement of a child.  </a:t>
            </a:r>
            <a:r>
              <a:rPr lang="en-US" dirty="0" smtClean="0"/>
              <a:t>Make sure you document</a:t>
            </a:r>
            <a:r>
              <a:rPr lang="en-US" baseline="0" dirty="0" smtClean="0"/>
              <a:t> each time they are given out. There is not a state-approved procedural safeguards log form, however an example of a form is in your packet (handout #10).  Your district may have a specific form that they use or they may track it on their student data base.  When you record when the procedural safeguards are provided you must record the month, date and year.  Just having the month and year will not suffice. </a:t>
            </a:r>
          </a:p>
          <a:p>
            <a:endParaRPr lang="en-US" b="1" dirty="0" smtClean="0"/>
          </a:p>
          <a:p>
            <a:endParaRPr lang="en-US" dirty="0" smtClean="0"/>
          </a:p>
          <a:p>
            <a:endParaRPr lang="en-US" dirty="0"/>
          </a:p>
        </p:txBody>
      </p:sp>
    </p:spTree>
    <p:extLst>
      <p:ext uri="{BB962C8B-B14F-4D97-AF65-F5344CB8AC3E}">
        <p14:creationId xmlns:p14="http://schemas.microsoft.com/office/powerpoint/2010/main" val="295211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Agenda’s are not required but can be helpful in ensuring all parts of the IEP meeting are covered and the discussion stays on topic.  There are examples provided in the hand-outs of agendas. </a:t>
            </a:r>
            <a:endParaRPr lang="en-US" b="1" dirty="0" smtClean="0"/>
          </a:p>
          <a:p>
            <a:r>
              <a:rPr lang="en-US" b="1" dirty="0" smtClean="0"/>
              <a:t>To Do:  </a:t>
            </a:r>
            <a:r>
              <a:rPr lang="en-US" b="0" dirty="0" smtClean="0"/>
              <a:t>Refer</a:t>
            </a:r>
            <a:r>
              <a:rPr lang="en-US" b="0" baseline="0" dirty="0" smtClean="0"/>
              <a:t> them to the </a:t>
            </a:r>
            <a:r>
              <a:rPr lang="en-US" b="0" dirty="0" smtClean="0"/>
              <a:t>agenda hand-out (handout # 11)and allow them</a:t>
            </a:r>
            <a:r>
              <a:rPr lang="en-US" b="0" baseline="0" dirty="0" smtClean="0"/>
              <a:t> 2-3 minutes to review and discuss how they might be helpful</a:t>
            </a:r>
            <a:endParaRPr lang="en-US" b="0" dirty="0"/>
          </a:p>
        </p:txBody>
      </p:sp>
    </p:spTree>
    <p:extLst>
      <p:ext uri="{BB962C8B-B14F-4D97-AF65-F5344CB8AC3E}">
        <p14:creationId xmlns:p14="http://schemas.microsoft.com/office/powerpoint/2010/main" val="158244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This</a:t>
            </a:r>
            <a:r>
              <a:rPr lang="en-US" b="0" baseline="0" dirty="0" smtClean="0"/>
              <a:t> is slide 1 of the training. You will need to personalize this slide.</a:t>
            </a:r>
            <a:endParaRPr lang="en-US" b="1" dirty="0" smtClean="0"/>
          </a:p>
          <a:p>
            <a:r>
              <a:rPr lang="en-US" b="1" dirty="0" smtClean="0"/>
              <a:t>To Say:  </a:t>
            </a:r>
            <a:r>
              <a:rPr lang="en-US" b="0" dirty="0" smtClean="0"/>
              <a:t>Welcome attendees</a:t>
            </a:r>
            <a:r>
              <a:rPr lang="en-US" b="0" baseline="0" dirty="0" smtClean="0"/>
              <a:t> and i</a:t>
            </a:r>
            <a:r>
              <a:rPr lang="en-US" b="0" dirty="0" smtClean="0"/>
              <a:t>ntroduce</a:t>
            </a:r>
            <a:r>
              <a:rPr lang="en-US" b="0" baseline="0" dirty="0" smtClean="0"/>
              <a:t> yourself to the group.</a:t>
            </a:r>
            <a:endParaRPr lang="en-US" b="1" dirty="0" smtClean="0"/>
          </a:p>
          <a:p>
            <a:r>
              <a:rPr lang="en-US" b="1" dirty="0" smtClean="0"/>
              <a:t>To Do:  </a:t>
            </a:r>
            <a:r>
              <a:rPr lang="en-US" b="0" dirty="0" smtClean="0">
                <a:solidFill>
                  <a:srgbClr val="FF0000"/>
                </a:solidFill>
              </a:rPr>
              <a:t>Personalize this slide.  Add your name/information at the top and the date in the designated</a:t>
            </a:r>
            <a:r>
              <a:rPr lang="en-US" b="0" baseline="0" dirty="0" smtClean="0">
                <a:solidFill>
                  <a:srgbClr val="FF0000"/>
                </a:solidFill>
              </a:rPr>
              <a:t> space.</a:t>
            </a:r>
            <a:endParaRPr lang="en-US" b="1" dirty="0">
              <a:solidFill>
                <a:srgbClr val="FF0000"/>
              </a:solidFill>
            </a:endParaRPr>
          </a:p>
        </p:txBody>
      </p:sp>
    </p:spTree>
    <p:extLst>
      <p:ext uri="{BB962C8B-B14F-4D97-AF65-F5344CB8AC3E}">
        <p14:creationId xmlns:p14="http://schemas.microsoft.com/office/powerpoint/2010/main" val="4183158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We are going to watch a video of two IEP meetings.  I want you to look for the differences in the two meetings.  On hand-out # 12 list some specific do’s and don'ts for two IEP meetings that you will watch.  Be prepared to share out.</a:t>
            </a:r>
            <a:endParaRPr lang="en-US" b="1" dirty="0" smtClean="0"/>
          </a:p>
          <a:p>
            <a:r>
              <a:rPr lang="en-US" b="1" dirty="0" smtClean="0"/>
              <a:t>To Do:</a:t>
            </a:r>
            <a:r>
              <a:rPr lang="en-US" b="1" baseline="0" dirty="0" smtClean="0"/>
              <a:t> </a:t>
            </a:r>
            <a:r>
              <a:rPr lang="en-US" b="0" baseline="0" dirty="0" smtClean="0"/>
              <a:t>After the video allow time for the participants to discuss what they saw that made the first IEP meeting a poor example and what made the second IEP meeting a second meeting a good example of an IEP meeting.  </a:t>
            </a:r>
            <a:endParaRPr lang="en-US" b="1" dirty="0"/>
          </a:p>
        </p:txBody>
      </p:sp>
    </p:spTree>
    <p:extLst>
      <p:ext uri="{BB962C8B-B14F-4D97-AF65-F5344CB8AC3E}">
        <p14:creationId xmlns:p14="http://schemas.microsoft.com/office/powerpoint/2010/main" val="3499115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The</a:t>
            </a:r>
            <a:r>
              <a:rPr lang="en-US" b="0" baseline="0" dirty="0" smtClean="0"/>
              <a:t> facilitated IEP process is provided by DESE </a:t>
            </a:r>
            <a:endParaRPr lang="en-US" b="1" dirty="0" smtClean="0"/>
          </a:p>
          <a:p>
            <a:r>
              <a:rPr lang="en-US" b="1" dirty="0" smtClean="0"/>
              <a:t>To Say:  </a:t>
            </a:r>
            <a:r>
              <a:rPr lang="en-US" b="0" dirty="0" smtClean="0"/>
              <a:t>The</a:t>
            </a:r>
            <a:r>
              <a:rPr lang="en-US" b="0" baseline="0" dirty="0" smtClean="0"/>
              <a:t> facilitated IEP process is utilized when the relationship between the school and the family has deteriorated.  Both parties must agree to the process.  A form on the DESE website must be completed and submitted and to DESE.  The highly trained facilitators are neutral and they focus on bringing the team to consensus.  </a:t>
            </a:r>
            <a:endParaRPr lang="en-US" b="1" dirty="0" smtClean="0"/>
          </a:p>
          <a:p>
            <a:r>
              <a:rPr lang="en-US" b="1" dirty="0" smtClean="0"/>
              <a:t>To Do:</a:t>
            </a:r>
            <a:r>
              <a:rPr lang="en-US" b="1" baseline="0" dirty="0" smtClean="0"/>
              <a:t>  </a:t>
            </a:r>
            <a:endParaRPr lang="en-US" b="1" dirty="0"/>
          </a:p>
        </p:txBody>
      </p:sp>
    </p:spTree>
    <p:extLst>
      <p:ext uri="{BB962C8B-B14F-4D97-AF65-F5344CB8AC3E}">
        <p14:creationId xmlns:p14="http://schemas.microsoft.com/office/powerpoint/2010/main" val="2439401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Please</a:t>
            </a:r>
            <a:r>
              <a:rPr lang="en-US" b="0" baseline="0" dirty="0" smtClean="0"/>
              <a:t> get out handout # 13.  </a:t>
            </a:r>
            <a:r>
              <a:rPr lang="en-US" dirty="0" smtClean="0"/>
              <a:t>You will write a sentence starting with</a:t>
            </a:r>
            <a:r>
              <a:rPr lang="en-US" baseline="0" dirty="0" smtClean="0"/>
              <a:t> the</a:t>
            </a:r>
            <a:r>
              <a:rPr lang="en-US" dirty="0" smtClean="0"/>
              <a:t> letter of</a:t>
            </a:r>
            <a:r>
              <a:rPr lang="en-US" baseline="0" dirty="0" smtClean="0"/>
              <a:t> your first name. Write</a:t>
            </a:r>
            <a:r>
              <a:rPr lang="en-US" dirty="0" smtClean="0"/>
              <a:t> about something you learned or has resonated with you regarding preparing for an IEP meeting and sending out the notification form. Now if your name begins</a:t>
            </a:r>
            <a:r>
              <a:rPr lang="en-US" baseline="0" dirty="0" smtClean="0"/>
              <a:t> with a “T” you can’t start with the word “The”.  That is just too easy. </a:t>
            </a:r>
            <a:r>
              <a:rPr lang="en-US" dirty="0" smtClean="0"/>
              <a:t>Be prepared to share out your sentence. </a:t>
            </a:r>
            <a:endParaRPr lang="en-US" b="1" dirty="0" smtClean="0"/>
          </a:p>
        </p:txBody>
      </p:sp>
    </p:spTree>
    <p:extLst>
      <p:ext uri="{BB962C8B-B14F-4D97-AF65-F5344CB8AC3E}">
        <p14:creationId xmlns:p14="http://schemas.microsoft.com/office/powerpoint/2010/main" val="2085277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Do:  </a:t>
            </a:r>
            <a:r>
              <a:rPr lang="en-US" b="0" dirty="0" smtClean="0"/>
              <a:t>Copy</a:t>
            </a:r>
            <a:r>
              <a:rPr lang="en-US" b="0" baseline="0" dirty="0" smtClean="0"/>
              <a:t> the state IEP form in a different color so it is easier to find</a:t>
            </a:r>
          </a:p>
          <a:p>
            <a:r>
              <a:rPr lang="en-US" b="1" baseline="0" dirty="0" smtClean="0"/>
              <a:t>To Say:  </a:t>
            </a:r>
            <a:r>
              <a:rPr lang="en-US" b="0" baseline="0" dirty="0" smtClean="0"/>
              <a:t>Make sure you are using the most current DESE forms on the website </a:t>
            </a:r>
            <a:endParaRPr lang="en-US" b="1" dirty="0"/>
          </a:p>
        </p:txBody>
      </p:sp>
    </p:spTree>
    <p:extLst>
      <p:ext uri="{BB962C8B-B14F-4D97-AF65-F5344CB8AC3E}">
        <p14:creationId xmlns:p14="http://schemas.microsoft.com/office/powerpoint/2010/main" val="2586951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Take out the IEP you brought with you and check</a:t>
            </a:r>
            <a:r>
              <a:rPr lang="en-US" baseline="0" dirty="0" smtClean="0"/>
              <a:t> to see</a:t>
            </a:r>
            <a:r>
              <a:rPr lang="en-US" dirty="0" smtClean="0"/>
              <a:t> that all the areas are filled in.  Make sure</a:t>
            </a:r>
            <a:r>
              <a:rPr lang="en-US" baseline="0" dirty="0" smtClean="0"/>
              <a:t> you have nothing that is blank.  </a:t>
            </a:r>
            <a:r>
              <a:rPr lang="en-US" dirty="0" smtClean="0"/>
              <a:t>Compare your</a:t>
            </a:r>
            <a:r>
              <a:rPr lang="en-US" baseline="0" dirty="0" smtClean="0"/>
              <a:t> front page </a:t>
            </a:r>
            <a:r>
              <a:rPr lang="en-US" dirty="0" smtClean="0"/>
              <a:t>against the state model (hand-out #14)</a:t>
            </a:r>
            <a:r>
              <a:rPr lang="en-US" baseline="0" dirty="0" smtClean="0"/>
              <a:t> </a:t>
            </a:r>
            <a:r>
              <a:rPr lang="en-US" dirty="0" smtClean="0"/>
              <a:t> to ensure it has all the required areas. As you begin</a:t>
            </a:r>
            <a:r>
              <a:rPr lang="en-US" baseline="0" dirty="0" smtClean="0"/>
              <a:t> your IEP</a:t>
            </a:r>
            <a:r>
              <a:rPr lang="en-US" dirty="0" smtClean="0"/>
              <a:t> meeting it is a good idea</a:t>
            </a:r>
            <a:r>
              <a:rPr lang="en-US" baseline="0" dirty="0" smtClean="0"/>
              <a:t> to </a:t>
            </a:r>
            <a:r>
              <a:rPr lang="en-US" dirty="0" smtClean="0"/>
              <a:t>verify the student’s personal information with the parent.  Ensure all the dates listed on the front are accurate to determine if</a:t>
            </a:r>
            <a:r>
              <a:rPr lang="en-US" baseline="0" dirty="0" smtClean="0"/>
              <a:t> </a:t>
            </a:r>
            <a:r>
              <a:rPr lang="en-US" dirty="0" smtClean="0"/>
              <a:t>timelines were met. Check</a:t>
            </a:r>
            <a:r>
              <a:rPr lang="en-US" baseline="0" dirty="0" smtClean="0"/>
              <a:t> to see if the </a:t>
            </a:r>
            <a:r>
              <a:rPr lang="en-US" dirty="0" smtClean="0"/>
              <a:t>age and  grade level reflect where the student is</a:t>
            </a:r>
            <a:r>
              <a:rPr lang="en-US" baseline="0" dirty="0" smtClean="0"/>
              <a:t> currently</a:t>
            </a:r>
            <a:r>
              <a:rPr lang="en-US" dirty="0" smtClean="0"/>
              <a:t>.  Often times this can get overlooked if you are cutting and pasting on</a:t>
            </a:r>
            <a:r>
              <a:rPr lang="en-US" baseline="0" dirty="0" smtClean="0"/>
              <a:t> an</a:t>
            </a:r>
            <a:r>
              <a:rPr lang="en-US" dirty="0" smtClean="0"/>
              <a:t> electronic version.</a:t>
            </a:r>
            <a:r>
              <a:rPr lang="en-US" baseline="0" dirty="0" smtClean="0"/>
              <a:t> </a:t>
            </a:r>
            <a:r>
              <a:rPr lang="en-US" dirty="0" smtClean="0"/>
              <a:t>  If you are using a purchased form make sure it is the newest version and compare it against the state forms.  The order may be a little different but it needs to have all the</a:t>
            </a:r>
            <a:r>
              <a:rPr lang="en-US" baseline="0" dirty="0" smtClean="0"/>
              <a:t> necessary information </a:t>
            </a:r>
            <a:r>
              <a:rPr lang="en-US" dirty="0" smtClean="0"/>
              <a:t>on there to be in compliance.  Look at your IEP.  Are all the sections on the first page filled in?  </a:t>
            </a:r>
          </a:p>
          <a:p>
            <a:r>
              <a:rPr lang="en-US" b="1" dirty="0" smtClean="0"/>
              <a:t>To Do: </a:t>
            </a:r>
            <a:r>
              <a:rPr lang="en-US" b="0" dirty="0" smtClean="0"/>
              <a:t>A</a:t>
            </a:r>
            <a:r>
              <a:rPr lang="en-US" dirty="0" smtClean="0"/>
              <a:t>sk them to get out the IEP form that they brought from their district to review.  Give them time to review their IEP to make sure there are no sections left incomplete and their IEP has all the required components.  </a:t>
            </a:r>
            <a:endParaRPr lang="en-US" dirty="0"/>
          </a:p>
        </p:txBody>
      </p:sp>
    </p:spTree>
    <p:extLst>
      <p:ext uri="{BB962C8B-B14F-4D97-AF65-F5344CB8AC3E}">
        <p14:creationId xmlns:p14="http://schemas.microsoft.com/office/powerpoint/2010/main" val="1972454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To Say:  </a:t>
            </a:r>
            <a:r>
              <a:rPr lang="en-US" b="0" baseline="0" dirty="0" smtClean="0"/>
              <a:t>Make sure you are using the most current DESE forms on the website </a:t>
            </a:r>
            <a:endParaRPr lang="en-US" b="1" dirty="0" smtClean="0"/>
          </a:p>
          <a:p>
            <a:endParaRPr lang="en-US" dirty="0"/>
          </a:p>
        </p:txBody>
      </p:sp>
    </p:spTree>
    <p:extLst>
      <p:ext uri="{BB962C8B-B14F-4D97-AF65-F5344CB8AC3E}">
        <p14:creationId xmlns:p14="http://schemas.microsoft.com/office/powerpoint/2010/main" val="3769000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Lets look at section 1 of the IEP</a:t>
            </a:r>
            <a:r>
              <a:rPr lang="en-US" b="1" dirty="0" smtClean="0"/>
              <a:t>.  </a:t>
            </a:r>
            <a:r>
              <a:rPr lang="en-US" dirty="0" smtClean="0"/>
              <a:t>A Present Level of Academic Achievement and Functional Performance has several specific components that need to be addressed to be in compliance.  This information needs to help form a complete picture of the student and inform those working with the student what he/she can and can’t do</a:t>
            </a:r>
            <a:r>
              <a:rPr lang="en-US" baseline="0" dirty="0" smtClean="0"/>
              <a:t> in relation to grade level standards and grade level functionality. </a:t>
            </a:r>
            <a:r>
              <a:rPr lang="en-US" dirty="0" smtClean="0"/>
              <a:t> It needs to be consistent with the evaluation report and focus on the area of disability.  We will</a:t>
            </a:r>
            <a:r>
              <a:rPr lang="en-US" baseline="0" dirty="0" smtClean="0"/>
              <a:t> talk about each section separately in upcoming slides.  </a:t>
            </a:r>
            <a:endParaRPr lang="en-US" dirty="0" smtClean="0"/>
          </a:p>
          <a:p>
            <a:r>
              <a:rPr lang="en-US" b="1" dirty="0" smtClean="0"/>
              <a:t>To Do: </a:t>
            </a:r>
            <a:r>
              <a:rPr lang="en-US" dirty="0" smtClean="0"/>
              <a:t>Refer them to section one of the IEP both the state form (handout #14) and their copy of an IEP </a:t>
            </a:r>
            <a:endParaRPr lang="en-US" b="0" dirty="0" smtClean="0"/>
          </a:p>
          <a:p>
            <a:endParaRPr lang="en-US" dirty="0"/>
          </a:p>
        </p:txBody>
      </p:sp>
    </p:spTree>
    <p:extLst>
      <p:ext uri="{BB962C8B-B14F-4D97-AF65-F5344CB8AC3E}">
        <p14:creationId xmlns:p14="http://schemas.microsoft.com/office/powerpoint/2010/main" val="3555853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It is not enough that a student has a disability it has to impact their educational performance.  You are explaining why that impacts makes it impossible for them to participate in the general education curriculum without specialized instruction, accommodations or modifications. </a:t>
            </a:r>
            <a:r>
              <a:rPr lang="en-US" b="1" dirty="0" smtClean="0"/>
              <a:t>To Do:  </a:t>
            </a:r>
            <a:r>
              <a:rPr lang="en-US" dirty="0" smtClean="0"/>
              <a:t>Read through the sample statement on the</a:t>
            </a:r>
            <a:r>
              <a:rPr lang="en-US" baseline="0" dirty="0" smtClean="0"/>
              <a:t> PowerPoint</a:t>
            </a:r>
            <a:r>
              <a:rPr lang="en-US" dirty="0" smtClean="0"/>
              <a:t>.  Ask them, How doe</a:t>
            </a:r>
            <a:r>
              <a:rPr lang="en-US" baseline="0" dirty="0" smtClean="0"/>
              <a:t>s Katie’s</a:t>
            </a:r>
            <a:r>
              <a:rPr lang="en-US" dirty="0" smtClean="0"/>
              <a:t> reading impact her ability to participate in the general education curriculum?”</a:t>
            </a:r>
            <a:endParaRPr lang="en-US" b="0" dirty="0"/>
          </a:p>
        </p:txBody>
      </p:sp>
    </p:spTree>
    <p:extLst>
      <p:ext uri="{BB962C8B-B14F-4D97-AF65-F5344CB8AC3E}">
        <p14:creationId xmlns:p14="http://schemas.microsoft.com/office/powerpoint/2010/main" val="2888951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dirty="0" smtClean="0"/>
              <a:t>You will need to make table copies of the sample adverse </a:t>
            </a:r>
            <a:r>
              <a:rPr lang="en-US" dirty="0" smtClean="0"/>
              <a:t>effect statement hand-outs for each table.  </a:t>
            </a:r>
            <a:endParaRPr lang="en-US" b="1" dirty="0" smtClean="0"/>
          </a:p>
          <a:p>
            <a:r>
              <a:rPr lang="en-US" b="1" dirty="0" smtClean="0"/>
              <a:t>To </a:t>
            </a:r>
            <a:r>
              <a:rPr lang="en-US" b="1" dirty="0" smtClean="0"/>
              <a:t>Say:  </a:t>
            </a:r>
            <a:r>
              <a:rPr lang="en-US" b="0" dirty="0" smtClean="0"/>
              <a:t>Read</a:t>
            </a:r>
            <a:r>
              <a:rPr lang="en-US" b="0" baseline="0" dirty="0" smtClean="0"/>
              <a:t> the adverse impact statement on the IEP you brought.  Utilize the table-copy adverse impact statement prompts to see if you can make yours relate more closely to </a:t>
            </a:r>
            <a:r>
              <a:rPr lang="en-US" sz="1200" b="0" kern="1200" baseline="0" dirty="0" smtClean="0">
                <a:solidFill>
                  <a:schemeClr val="tx1"/>
                </a:solidFill>
                <a:latin typeface="+mn-lt"/>
                <a:ea typeface="+mn-ea"/>
                <a:cs typeface="+mn-cs"/>
              </a:rPr>
              <a:t>h</a:t>
            </a:r>
            <a:r>
              <a:rPr lang="en-US" sz="1200" kern="1200" dirty="0" smtClean="0">
                <a:solidFill>
                  <a:schemeClr val="tx1"/>
                </a:solidFill>
                <a:latin typeface="+mn-lt"/>
                <a:ea typeface="+mn-ea"/>
                <a:cs typeface="+mn-cs"/>
              </a:rPr>
              <a:t>ow the child’s disability affects his or her involvement &amp; progress in the general education curricu</a:t>
            </a:r>
            <a:r>
              <a:rPr lang="en-US" sz="1200" dirty="0" smtClean="0">
                <a:latin typeface="High Tower Text" panose="02040502050506030303" pitchFamily="18" charset="0"/>
              </a:rPr>
              <a:t>l</a:t>
            </a:r>
            <a:r>
              <a:rPr lang="en-US" sz="1200" dirty="0" smtClean="0"/>
              <a:t>um.  You can do this hand-out # 15.  </a:t>
            </a:r>
            <a:r>
              <a:rPr lang="en-US" sz="1200" baseline="0" dirty="0" smtClean="0"/>
              <a:t>Remember that this needs to be specific to your student and their unique needs.  </a:t>
            </a:r>
            <a:endParaRPr lang="en-US" b="1" dirty="0" smtClean="0"/>
          </a:p>
          <a:p>
            <a:r>
              <a:rPr lang="en-US" b="1" dirty="0" smtClean="0"/>
              <a:t>To</a:t>
            </a:r>
            <a:r>
              <a:rPr lang="en-US" b="1" baseline="0" dirty="0" smtClean="0"/>
              <a:t> Do:  </a:t>
            </a:r>
            <a:r>
              <a:rPr lang="en-US" b="0" baseline="0" dirty="0" smtClean="0"/>
              <a:t>Refer </a:t>
            </a:r>
            <a:r>
              <a:rPr lang="en-US" b="0" baseline="0" dirty="0" smtClean="0"/>
              <a:t>them to the adverse impact statement prompts on the table.  Remind them not to take these.  </a:t>
            </a:r>
            <a:endParaRPr lang="en-US" b="1" dirty="0"/>
          </a:p>
        </p:txBody>
      </p:sp>
    </p:spTree>
    <p:extLst>
      <p:ext uri="{BB962C8B-B14F-4D97-AF65-F5344CB8AC3E}">
        <p14:creationId xmlns:p14="http://schemas.microsoft.com/office/powerpoint/2010/main" val="1190514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a:t>
            </a:r>
            <a:r>
              <a:rPr lang="en-US" b="1" dirty="0"/>
              <a:t>Say:  </a:t>
            </a:r>
            <a:r>
              <a:rPr lang="en-US" dirty="0"/>
              <a:t>Remember you are telling a story about a </a:t>
            </a:r>
            <a:r>
              <a:rPr lang="en-US" dirty="0" smtClean="0"/>
              <a:t>student.  </a:t>
            </a:r>
            <a:r>
              <a:rPr lang="en-US" dirty="0"/>
              <a:t>Much of the IEP focuses on what they </a:t>
            </a:r>
            <a:r>
              <a:rPr lang="en-US" dirty="0" smtClean="0"/>
              <a:t>can</a:t>
            </a:r>
            <a:r>
              <a:rPr lang="en-US" baseline="0" dirty="0" smtClean="0"/>
              <a:t> not</a:t>
            </a:r>
            <a:r>
              <a:rPr lang="en-US" dirty="0" smtClean="0"/>
              <a:t> </a:t>
            </a:r>
            <a:r>
              <a:rPr lang="en-US" dirty="0"/>
              <a:t>do.  This is an area that you can highlight the strengths of the child.  You can focus on any skills that relate to the </a:t>
            </a:r>
            <a:r>
              <a:rPr lang="en-US" dirty="0" smtClean="0"/>
              <a:t>student’s </a:t>
            </a:r>
            <a:r>
              <a:rPr lang="en-US" dirty="0"/>
              <a:t>educational performance, not just the nature of their disability.  It needs to be stated in the positive.  </a:t>
            </a:r>
            <a:r>
              <a:rPr lang="en-US" dirty="0" smtClean="0"/>
              <a:t>At any age, but required</a:t>
            </a:r>
            <a:r>
              <a:rPr lang="en-US" baseline="0" dirty="0" smtClean="0"/>
              <a:t> on the IEP that is in place w</a:t>
            </a:r>
            <a:r>
              <a:rPr lang="en-US" dirty="0" smtClean="0"/>
              <a:t>hen </a:t>
            </a:r>
            <a:r>
              <a:rPr lang="en-US" dirty="0"/>
              <a:t>they turn </a:t>
            </a:r>
            <a:r>
              <a:rPr lang="en-US" dirty="0" smtClean="0"/>
              <a:t>16,  include how</a:t>
            </a:r>
            <a:r>
              <a:rPr lang="en-US" baseline="0" dirty="0" smtClean="0"/>
              <a:t> their strengths relate to their career goals.  Look at the strengths section on the IEP you brought to see if it is specific, describes academic and personal strengths, considers skills in the area of their disability and relates to transition as needed.</a:t>
            </a:r>
          </a:p>
          <a:p>
            <a:r>
              <a:rPr lang="en-US" b="1" baseline="0" dirty="0" smtClean="0"/>
              <a:t>To Do:  </a:t>
            </a:r>
            <a:r>
              <a:rPr lang="en-US" b="0" baseline="0" dirty="0" smtClean="0"/>
              <a:t>Provide them some time to review their IEP and they can share out parts of the strengths section they believe meets the criteria.  </a:t>
            </a:r>
            <a:r>
              <a:rPr lang="en-US" baseline="0" dirty="0" smtClean="0"/>
              <a:t>  </a:t>
            </a:r>
            <a:endParaRPr lang="en-US" b="1" dirty="0"/>
          </a:p>
          <a:p>
            <a:endParaRPr lang="en-US" dirty="0"/>
          </a:p>
        </p:txBody>
      </p:sp>
    </p:spTree>
    <p:extLst>
      <p:ext uri="{BB962C8B-B14F-4D97-AF65-F5344CB8AC3E}">
        <p14:creationId xmlns:p14="http://schemas.microsoft.com/office/powerpoint/2010/main" val="356948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Say:  </a:t>
            </a:r>
            <a:r>
              <a:rPr lang="en-US" b="0" dirty="0" smtClean="0"/>
              <a:t>Who</a:t>
            </a:r>
            <a:r>
              <a:rPr lang="en-US" b="0" baseline="0" dirty="0" smtClean="0"/>
              <a:t> do we have in the room today?  How many of you are new to the field of special education?  How many of you are general education teachers?  How many are administrators?  What other roles do we have?</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Do:  </a:t>
            </a:r>
            <a:r>
              <a:rPr lang="en-US" b="0" baseline="0" dirty="0" smtClean="0"/>
              <a:t>Select an icebreaker activity for a group who is unfamiliar with each other. There are a few listed below you can use.  You may need to point out restroom facilities at this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Expectations</a:t>
            </a:r>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What is your name?</a:t>
            </a:r>
          </a:p>
          <a:p>
            <a:pPr fontAlgn="base"/>
            <a:r>
              <a:rPr lang="en-US" sz="1200" b="0" i="0" kern="1200" dirty="0" smtClean="0">
                <a:solidFill>
                  <a:schemeClr val="tx1"/>
                </a:solidFill>
                <a:effectLst/>
                <a:latin typeface="+mn-lt"/>
                <a:ea typeface="+mn-ea"/>
                <a:cs typeface="+mn-cs"/>
              </a:rPr>
              <a:t>What do you hope to get out of this</a:t>
            </a:r>
            <a:r>
              <a:rPr lang="en-US" sz="1200" b="0" i="0" kern="1200" baseline="0" dirty="0" smtClean="0">
                <a:solidFill>
                  <a:schemeClr val="tx1"/>
                </a:solidFill>
                <a:effectLst/>
                <a:latin typeface="+mn-lt"/>
                <a:ea typeface="+mn-ea"/>
                <a:cs typeface="+mn-cs"/>
              </a:rPr>
              <a:t> in-service</a:t>
            </a:r>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What could be the craziest thing that could happen if their expectations of the in-service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are met?  Encourage participants to think of a crazy and interesting outcome after completing thein-service</a:t>
            </a:r>
          </a:p>
          <a:p>
            <a:pPr fontAlgn="base"/>
            <a:endParaRPr lang="en-US" sz="1200" b="0" i="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Two Truths and a Lie</a:t>
            </a:r>
          </a:p>
          <a:p>
            <a:pPr fontAlgn="base"/>
            <a:r>
              <a:rPr lang="en-US" sz="1200" b="0" i="0" kern="1200" dirty="0" smtClean="0">
                <a:solidFill>
                  <a:schemeClr val="tx1"/>
                </a:solidFill>
                <a:effectLst/>
                <a:latin typeface="+mn-lt"/>
                <a:ea typeface="+mn-ea"/>
                <a:cs typeface="+mn-cs"/>
              </a:rPr>
              <a:t>Each participant in the group says three things about themselves — two truthful things and one lie.  The other participants can guess which one is the lie and give a reason why thick so.  You can elicit some very funny, creative and interesting responses from the group!</a:t>
            </a:r>
            <a:endParaRPr lang="en-US" b="1" dirty="0" smtClean="0"/>
          </a:p>
          <a:p>
            <a:endParaRPr lang="en-US" b="1" dirty="0" smtClean="0"/>
          </a:p>
          <a:p>
            <a:pPr fontAlgn="base"/>
            <a:r>
              <a:rPr lang="en-US" sz="1200" b="1" i="0" kern="1200" dirty="0" smtClean="0">
                <a:solidFill>
                  <a:schemeClr val="tx1"/>
                </a:solidFill>
                <a:effectLst/>
                <a:latin typeface="+mn-lt"/>
                <a:ea typeface="+mn-ea"/>
                <a:cs typeface="+mn-cs"/>
              </a:rPr>
              <a:t>Guess Who</a:t>
            </a:r>
          </a:p>
          <a:p>
            <a:pPr fontAlgn="base"/>
            <a:r>
              <a:rPr lang="en-US" sz="1200" b="0" i="0" kern="1200" dirty="0" smtClean="0">
                <a:solidFill>
                  <a:schemeClr val="tx1"/>
                </a:solidFill>
                <a:effectLst/>
                <a:latin typeface="+mn-lt"/>
                <a:ea typeface="+mn-ea"/>
                <a:cs typeface="+mn-cs"/>
              </a:rPr>
              <a:t>Each participant in the group writes a very interesting or unusual fact about themselves on a piece of paper.  The group facilitator then reads out the responses and the group guesses which person wrote the interesting fact!</a:t>
            </a:r>
          </a:p>
          <a:p>
            <a:pPr fontAlgn="base"/>
            <a:endParaRPr lang="en-US" sz="1200" b="0" i="0" kern="1200" dirty="0" smtClean="0">
              <a:solidFill>
                <a:schemeClr val="tx1"/>
              </a:solidFill>
              <a:effectLst/>
              <a:latin typeface="+mn-lt"/>
              <a:ea typeface="+mn-ea"/>
              <a:cs typeface="+mn-cs"/>
            </a:endParaRPr>
          </a:p>
          <a:p>
            <a:pPr fontAlgn="base"/>
            <a:r>
              <a:rPr lang="en-US" sz="1200" b="1" i="0" kern="1200" dirty="0" smtClean="0">
                <a:solidFill>
                  <a:schemeClr val="tx1"/>
                </a:solidFill>
                <a:effectLst/>
                <a:latin typeface="+mn-lt"/>
                <a:ea typeface="+mn-ea"/>
                <a:cs typeface="+mn-cs"/>
              </a:rPr>
              <a:t>Fishbowl</a:t>
            </a:r>
          </a:p>
          <a:p>
            <a:pPr fontAlgn="base"/>
            <a:r>
              <a:rPr lang="en-US" sz="1200" b="0" i="0" kern="1200" dirty="0" smtClean="0">
                <a:solidFill>
                  <a:schemeClr val="tx1"/>
                </a:solidFill>
                <a:effectLst/>
                <a:latin typeface="+mn-lt"/>
                <a:ea typeface="+mn-ea"/>
                <a:cs typeface="+mn-cs"/>
              </a:rPr>
              <a:t>The presenter writes up interesting questions (i.e. What super power</a:t>
            </a:r>
            <a:r>
              <a:rPr lang="en-US" sz="1200" b="0" i="0" kern="1200" baseline="0" dirty="0" smtClean="0">
                <a:solidFill>
                  <a:schemeClr val="tx1"/>
                </a:solidFill>
                <a:effectLst/>
                <a:latin typeface="+mn-lt"/>
                <a:ea typeface="+mn-ea"/>
                <a:cs typeface="+mn-cs"/>
              </a:rPr>
              <a:t> would you like to have? In the next year I would like to?) and puts them into a bowl and have the participant draw them from the bowl and answer them as they introduce themselves </a:t>
            </a:r>
            <a:endParaRPr lang="en-US" b="1" dirty="0"/>
          </a:p>
        </p:txBody>
      </p:sp>
    </p:spTree>
    <p:extLst>
      <p:ext uri="{BB962C8B-B14F-4D97-AF65-F5344CB8AC3E}">
        <p14:creationId xmlns:p14="http://schemas.microsoft.com/office/powerpoint/2010/main" val="663172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685800"/>
            <a:ext cx="6096000" cy="3429000"/>
          </a:xfrm>
        </p:spPr>
      </p:sp>
      <p:sp>
        <p:nvSpPr>
          <p:cNvPr id="3" name="Notes Placeholder 2"/>
          <p:cNvSpPr>
            <a:spLocks noGrp="1"/>
          </p:cNvSpPr>
          <p:nvPr>
            <p:ph type="body" idx="1"/>
          </p:nvPr>
        </p:nvSpPr>
        <p:spPr/>
        <p:txBody>
          <a:bodyPr/>
          <a:lstStyle/>
          <a:p>
            <a:r>
              <a:rPr lang="en-US" b="1" dirty="0" smtClean="0"/>
              <a:t>To Say:  </a:t>
            </a:r>
            <a:r>
              <a:rPr lang="en-US" dirty="0" smtClean="0"/>
              <a:t>There is a separate section in the PLAAFP that addresses parent concerns.  This section needs to be addressed whether or not the parents attend the meeting. If they do not attend</a:t>
            </a:r>
            <a:r>
              <a:rPr lang="en-US" baseline="0" dirty="0" smtClean="0"/>
              <a:t> a phone call may be prudent to get their concerns.  </a:t>
            </a:r>
            <a:r>
              <a:rPr lang="en-US" b="0" baseline="0" dirty="0" smtClean="0"/>
              <a:t>As students progress through the grades the discussion should begin to focus on plans for after high school. </a:t>
            </a:r>
            <a:r>
              <a:rPr lang="en-US" dirty="0" smtClean="0"/>
              <a:t> Most parents have concerns for their children's’ future.  We previously discussed</a:t>
            </a:r>
            <a:r>
              <a:rPr lang="en-US" baseline="0" dirty="0" smtClean="0"/>
              <a:t> that parents can be reticent or unwilling to speak out.  Be a good listener throughout the meeting, in conversation regarding their student they may address a concern just not when you are discussing the present level.  </a:t>
            </a:r>
            <a:endParaRPr lang="en-US" dirty="0" smtClean="0"/>
          </a:p>
        </p:txBody>
      </p:sp>
    </p:spTree>
    <p:extLst>
      <p:ext uri="{BB962C8B-B14F-4D97-AF65-F5344CB8AC3E}">
        <p14:creationId xmlns:p14="http://schemas.microsoft.com/office/powerpoint/2010/main" val="1650661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If this is a student that has been in special education, the IEP must address what has changed since the last IEP.  It helps you demonstrate growth/progress from year to year.  </a:t>
            </a:r>
            <a:r>
              <a:rPr lang="en-US" b="1" dirty="0" smtClean="0"/>
              <a:t> </a:t>
            </a:r>
            <a:r>
              <a:rPr lang="en-US" b="0" dirty="0" smtClean="0"/>
              <a:t>Utilize the IEP goals from</a:t>
            </a:r>
            <a:r>
              <a:rPr lang="en-US" b="0" baseline="0" dirty="0" smtClean="0"/>
              <a:t> the prior IEP to help document changes in the current level of functioning.  </a:t>
            </a:r>
            <a:r>
              <a:rPr lang="en-US" dirty="0" smtClean="0"/>
              <a:t>For an initial IEP you are not able to describe </a:t>
            </a:r>
            <a:r>
              <a:rPr lang="en-US" dirty="0"/>
              <a:t>w</a:t>
            </a:r>
            <a:r>
              <a:rPr lang="en-US" dirty="0" smtClean="0"/>
              <a:t>hat has changed from the previous year as this is the first year they have been in special education.  You will use a statement indicating that it is an initial IEP and there was not a current level established. </a:t>
            </a:r>
            <a:endParaRPr lang="en-US" b="1" dirty="0" smtClean="0"/>
          </a:p>
          <a:p>
            <a:r>
              <a:rPr lang="en-US" b="1" dirty="0" smtClean="0"/>
              <a:t>To Do:  </a:t>
            </a:r>
            <a:r>
              <a:rPr lang="en-US" dirty="0"/>
              <a:t>Have them look at the </a:t>
            </a:r>
            <a:r>
              <a:rPr lang="en-US" dirty="0" smtClean="0"/>
              <a:t>changes in current level of functioning section </a:t>
            </a:r>
            <a:r>
              <a:rPr lang="en-US" dirty="0"/>
              <a:t>of the copy </a:t>
            </a:r>
            <a:r>
              <a:rPr lang="en-US" dirty="0" smtClean="0"/>
              <a:t>from the </a:t>
            </a:r>
            <a:r>
              <a:rPr lang="en-US" dirty="0"/>
              <a:t>IEP that they </a:t>
            </a:r>
            <a:r>
              <a:rPr lang="en-US" dirty="0" smtClean="0"/>
              <a:t>brought and</a:t>
            </a:r>
            <a:r>
              <a:rPr lang="en-US" baseline="0" dirty="0" smtClean="0"/>
              <a:t> share out what growth they documented. </a:t>
            </a:r>
            <a:endParaRPr lang="en-US" dirty="0"/>
          </a:p>
          <a:p>
            <a:endParaRPr lang="en-US" b="1" dirty="0"/>
          </a:p>
          <a:p>
            <a:endParaRPr lang="en-US" b="1" dirty="0"/>
          </a:p>
        </p:txBody>
      </p:sp>
    </p:spTree>
    <p:extLst>
      <p:ext uri="{BB962C8B-B14F-4D97-AF65-F5344CB8AC3E}">
        <p14:creationId xmlns:p14="http://schemas.microsoft.com/office/powerpoint/2010/main" val="2666871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This is where you would look to develop IEP goals.  This</a:t>
            </a:r>
            <a:r>
              <a:rPr lang="en-US" baseline="0" dirty="0" smtClean="0"/>
              <a:t> section informs the reader about the progress the child has made on the IEP goals that were worked on in the preceding IEP.  </a:t>
            </a:r>
            <a:r>
              <a:rPr lang="en-US" dirty="0" smtClean="0"/>
              <a:t>  If it is not mentioned in the changes in current level of functioning there should not be an IEP goal about it.  If I looked back at the evaluation report on this student,  I would expect to see this area listed as a concern.  The information from the evaluation report feeds the development of the IEP.  There should not be a disconnect between the two documents.  Look at the IEP you brought</a:t>
            </a:r>
            <a:r>
              <a:rPr lang="en-US" baseline="0" dirty="0" smtClean="0"/>
              <a:t> with you, read through the current level of functioning and compare them to the IEP goals.  Is there some similarity?  </a:t>
            </a:r>
            <a:endParaRPr lang="en-US" b="1" dirty="0" smtClean="0"/>
          </a:p>
          <a:p>
            <a:r>
              <a:rPr lang="en-US" b="1" dirty="0" smtClean="0"/>
              <a:t>To Do  </a:t>
            </a:r>
            <a:r>
              <a:rPr lang="en-US" dirty="0" smtClean="0"/>
              <a:t>On their copy of the IEP give them time to compare the changes in current level of functioning and IEP goals to see if they are related.  </a:t>
            </a:r>
            <a:endParaRPr lang="en-US" b="1" dirty="0"/>
          </a:p>
        </p:txBody>
      </p:sp>
    </p:spTree>
    <p:extLst>
      <p:ext uri="{BB962C8B-B14F-4D97-AF65-F5344CB8AC3E}">
        <p14:creationId xmlns:p14="http://schemas.microsoft.com/office/powerpoint/2010/main" val="3535394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Do not cut and paste the entire evaluation report in this section.  It is a summary of the most recent report.  If there were tests given in areas the student did not qualify</a:t>
            </a:r>
            <a:r>
              <a:rPr lang="en-US" baseline="0" dirty="0" smtClean="0"/>
              <a:t> for</a:t>
            </a:r>
            <a:r>
              <a:rPr lang="en-US" dirty="0" smtClean="0"/>
              <a:t> they do not need to be included in the summary, only information that has relevance in the student’s area of disability.  It makes sense to include the date of the evaluation team meeting as often times when a student</a:t>
            </a:r>
            <a:r>
              <a:rPr lang="en-US" baseline="0" dirty="0" smtClean="0"/>
              <a:t> </a:t>
            </a:r>
            <a:r>
              <a:rPr lang="en-US" dirty="0" smtClean="0"/>
              <a:t>relocates the evaluation report may be slow to arrive or may not arrive at all.  It also allows the reader to know that</a:t>
            </a:r>
            <a:r>
              <a:rPr lang="en-US" baseline="0" dirty="0" smtClean="0"/>
              <a:t> this is the most recent evaluation information.  You can add new information every year with state or district evaluations results.  </a:t>
            </a:r>
            <a:endParaRPr lang="en-US" b="1" dirty="0" smtClean="0"/>
          </a:p>
          <a:p>
            <a:r>
              <a:rPr lang="en-US" b="1" dirty="0" smtClean="0"/>
              <a:t>To Do:  </a:t>
            </a:r>
            <a:r>
              <a:rPr lang="en-US" dirty="0"/>
              <a:t>Have them look at the </a:t>
            </a:r>
            <a:r>
              <a:rPr lang="en-US" dirty="0" smtClean="0"/>
              <a:t>summary of most recent data section from </a:t>
            </a:r>
            <a:r>
              <a:rPr lang="en-US" dirty="0"/>
              <a:t>the copy of the IEP that they </a:t>
            </a:r>
            <a:r>
              <a:rPr lang="en-US" dirty="0" smtClean="0"/>
              <a:t>brought and share out what</a:t>
            </a:r>
            <a:r>
              <a:rPr lang="en-US" baseline="0" dirty="0" smtClean="0"/>
              <a:t> evaluation/revaluation results are present.</a:t>
            </a:r>
            <a:endParaRPr lang="en-US" dirty="0"/>
          </a:p>
          <a:p>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dirty="0" smtClean="0"/>
              <a:t>:  It is important to be aware of when the child turns 16.   The IEP that</a:t>
            </a:r>
            <a:r>
              <a:rPr lang="en-US" baseline="0" dirty="0" smtClean="0"/>
              <a:t> is in </a:t>
            </a:r>
            <a:r>
              <a:rPr lang="en-US" dirty="0" smtClean="0"/>
              <a:t>place when the student turns 16 will need to contain transition assessment data.   You do not have to wait until they turn 16 to address transition, often times it makes sense to start considering transition assessments as the enter high school.   It can start</a:t>
            </a:r>
            <a:r>
              <a:rPr lang="en-US" baseline="0" dirty="0" smtClean="0"/>
              <a:t> out as simple as a</a:t>
            </a:r>
            <a:r>
              <a:rPr lang="en-US" dirty="0" smtClean="0"/>
              <a:t>sking the student what their future plans are and include that in the summary.  Look at your transition section and see wha</a:t>
            </a:r>
            <a:r>
              <a:rPr lang="en-US" baseline="0" dirty="0" smtClean="0"/>
              <a:t>t is included in this section.   </a:t>
            </a:r>
            <a:r>
              <a:rPr lang="en-US" dirty="0" smtClean="0"/>
              <a:t> This is an area we would expect to see change yearly as they assessments and inventories must be age appropriate.  Often</a:t>
            </a:r>
            <a:r>
              <a:rPr lang="en-US" baseline="0" dirty="0" smtClean="0"/>
              <a:t> times students change their mind yearly.  </a:t>
            </a:r>
            <a:endParaRPr lang="en-US" dirty="0" smtClean="0"/>
          </a:p>
          <a:p>
            <a:r>
              <a:rPr lang="en-US" b="1" dirty="0" smtClean="0"/>
              <a:t>To Do:  </a:t>
            </a:r>
            <a:r>
              <a:rPr lang="en-US" dirty="0"/>
              <a:t>Have them look at the summary of </a:t>
            </a:r>
            <a:r>
              <a:rPr lang="en-US" dirty="0" smtClean="0"/>
              <a:t>formal/informal transition assessment section from the </a:t>
            </a:r>
            <a:r>
              <a:rPr lang="en-US" dirty="0"/>
              <a:t>copy of the IEP that they </a:t>
            </a:r>
            <a:r>
              <a:rPr lang="en-US" dirty="0" smtClean="0"/>
              <a:t>brought. You can have them share out what they find in</a:t>
            </a:r>
            <a:r>
              <a:rPr lang="en-US" baseline="0" dirty="0" smtClean="0"/>
              <a:t> this section.  </a:t>
            </a:r>
            <a:endParaRPr lang="en-US" dirty="0"/>
          </a:p>
          <a:p>
            <a:endParaRPr lang="en-US" b="1" dirty="0"/>
          </a:p>
        </p:txBody>
      </p:sp>
    </p:spTree>
    <p:extLst>
      <p:ext uri="{BB962C8B-B14F-4D97-AF65-F5344CB8AC3E}">
        <p14:creationId xmlns:p14="http://schemas.microsoft.com/office/powerpoint/2010/main" val="2935637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dirty="0" smtClean="0"/>
              <a:t>Benchmarks are only required by the state for students who take the alternative assessment.  Some districts may require benchmarks on all students.  Most who do benchmarks list them in the goals section of the IEP </a:t>
            </a:r>
          </a:p>
          <a:p>
            <a:r>
              <a:rPr lang="en-US" b="1" dirty="0" smtClean="0"/>
              <a:t>To Say:  </a:t>
            </a:r>
            <a:r>
              <a:rPr lang="en-US" dirty="0"/>
              <a:t>Benchmarks indicate the interim steps a </a:t>
            </a:r>
            <a:r>
              <a:rPr lang="en-US" dirty="0" smtClean="0"/>
              <a:t>student </a:t>
            </a:r>
            <a:r>
              <a:rPr lang="en-US" dirty="0"/>
              <a:t>will take to reach an annual goal. They also serve as a measurement gauge to monitor a </a:t>
            </a:r>
            <a:r>
              <a:rPr lang="en-US" dirty="0" smtClean="0"/>
              <a:t>student’s </a:t>
            </a:r>
            <a:r>
              <a:rPr lang="en-US" dirty="0"/>
              <a:t>progress and determine if the </a:t>
            </a:r>
            <a:r>
              <a:rPr lang="en-US" dirty="0" smtClean="0"/>
              <a:t>student </a:t>
            </a:r>
            <a:r>
              <a:rPr lang="en-US" dirty="0"/>
              <a:t>is making sufficient progress towards attaining an annual goal. Using a roadmap analogy, benchmarks </a:t>
            </a:r>
            <a:r>
              <a:rPr lang="en-US" dirty="0" smtClean="0"/>
              <a:t>or </a:t>
            </a:r>
            <a:r>
              <a:rPr lang="en-US" dirty="0"/>
              <a:t>short-term objectives are used to divide the trip to the final destination into concrete, smaller steps</a:t>
            </a:r>
            <a:r>
              <a:rPr lang="en-US" dirty="0" smtClean="0"/>
              <a:t>.  According to the reauthorized IDEA benchmarks are only required for students with disabilities </a:t>
            </a:r>
            <a:r>
              <a:rPr lang="en-US" dirty="0"/>
              <a:t>who take alternate assessments aligned to alternate achievement </a:t>
            </a:r>
            <a:r>
              <a:rPr lang="en-US" dirty="0" smtClean="0"/>
              <a:t>standards, such as the</a:t>
            </a:r>
            <a:r>
              <a:rPr lang="en-US" baseline="0" dirty="0" smtClean="0"/>
              <a:t> MAP-A. </a:t>
            </a:r>
            <a:r>
              <a:rPr lang="en-US" dirty="0" smtClean="0"/>
              <a:t> You can list the benchmarks in the present level, but most put them with each goal.  Look at your IEP, does anyone have benchmarks</a:t>
            </a:r>
            <a:r>
              <a:rPr lang="en-US" baseline="0" dirty="0" smtClean="0"/>
              <a:t> listed in this section? </a:t>
            </a:r>
            <a:endParaRPr lang="en-US" dirty="0" smtClean="0"/>
          </a:p>
          <a:p>
            <a:r>
              <a:rPr lang="en-US" b="1" dirty="0" smtClean="0"/>
              <a:t>To Do:  </a:t>
            </a:r>
            <a:r>
              <a:rPr lang="en-US" dirty="0"/>
              <a:t>Have them look at the </a:t>
            </a:r>
            <a:r>
              <a:rPr lang="en-US" dirty="0" smtClean="0"/>
              <a:t>benchmark section from </a:t>
            </a:r>
            <a:r>
              <a:rPr lang="en-US" dirty="0"/>
              <a:t>the copy of the IEP that they brought</a:t>
            </a:r>
          </a:p>
          <a:p>
            <a:endParaRPr lang="en-US" b="1" dirty="0"/>
          </a:p>
          <a:p>
            <a:endParaRPr lang="en-US" b="1" dirty="0"/>
          </a:p>
        </p:txBody>
      </p:sp>
    </p:spTree>
    <p:extLst>
      <p:ext uri="{BB962C8B-B14F-4D97-AF65-F5344CB8AC3E}">
        <p14:creationId xmlns:p14="http://schemas.microsoft.com/office/powerpoint/2010/main" val="1572031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The sample is from the state.</a:t>
            </a:r>
            <a:r>
              <a:rPr lang="en-US" b="0" baseline="0" dirty="0" smtClean="0"/>
              <a:t>  It is minimum compliance </a:t>
            </a:r>
          </a:p>
          <a:p>
            <a:r>
              <a:rPr lang="en-US" b="1" dirty="0" smtClean="0"/>
              <a:t>To Say:  </a:t>
            </a:r>
            <a:r>
              <a:rPr lang="en-US" b="0" dirty="0" smtClean="0"/>
              <a:t>O</a:t>
            </a:r>
            <a:r>
              <a:rPr lang="en-US" dirty="0" smtClean="0"/>
              <a:t>n the state model present level that is in your packet (hand-out #16) look through it and see if you can find all the required elements. Keep in mind the state models</a:t>
            </a:r>
            <a:r>
              <a:rPr lang="en-US" baseline="0" dirty="0" smtClean="0"/>
              <a:t> meet minimum compliance, not best practice.  Your district may require best practice.  </a:t>
            </a:r>
            <a:r>
              <a:rPr lang="en-US" dirty="0" smtClean="0"/>
              <a:t>Highlight the required elements when you find them.  I will call on you to share what you found that meets the requirements.  </a:t>
            </a:r>
            <a:endParaRPr lang="en-US" b="1" dirty="0" smtClean="0"/>
          </a:p>
          <a:p>
            <a:r>
              <a:rPr lang="en-US" b="1" dirty="0" smtClean="0"/>
              <a:t>To Do</a:t>
            </a:r>
            <a:r>
              <a:rPr lang="en-US" dirty="0" smtClean="0"/>
              <a:t>:</a:t>
            </a:r>
            <a:r>
              <a:rPr lang="en-US" baseline="0" dirty="0" smtClean="0"/>
              <a:t> They will need 5-7 minutes to meet this requirement and then have them read statement that they believe meets the required elements.  </a:t>
            </a:r>
            <a:endParaRPr lang="en-US" b="1" dirty="0" smtClean="0"/>
          </a:p>
          <a:p>
            <a:endParaRPr lang="en-US" b="1" dirty="0" smtClean="0"/>
          </a:p>
        </p:txBody>
      </p:sp>
    </p:spTree>
    <p:extLst>
      <p:ext uri="{BB962C8B-B14F-4D97-AF65-F5344CB8AC3E}">
        <p14:creationId xmlns:p14="http://schemas.microsoft.com/office/powerpoint/2010/main" val="924416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Take your PLAAFP</a:t>
            </a:r>
            <a:r>
              <a:rPr lang="en-US" baseline="0" dirty="0" smtClean="0"/>
              <a:t> </a:t>
            </a:r>
            <a:r>
              <a:rPr lang="en-US" dirty="0" smtClean="0"/>
              <a:t>and compare it against the PLAAFP</a:t>
            </a:r>
            <a:r>
              <a:rPr lang="en-US" baseline="0" dirty="0" smtClean="0"/>
              <a:t> </a:t>
            </a:r>
            <a:r>
              <a:rPr lang="en-US" dirty="0" smtClean="0"/>
              <a:t>(handout # 17) we have provided for you</a:t>
            </a:r>
          </a:p>
          <a:p>
            <a:r>
              <a:rPr lang="en-US" b="1" dirty="0" smtClean="0"/>
              <a:t>To Do:  </a:t>
            </a:r>
            <a:r>
              <a:rPr lang="en-US" b="0" dirty="0" smtClean="0"/>
              <a:t>G</a:t>
            </a:r>
            <a:r>
              <a:rPr lang="en-US" dirty="0" smtClean="0"/>
              <a:t>ive then 5-7 minutes to compare their checklist to their PLAAFP.  You can</a:t>
            </a:r>
            <a:r>
              <a:rPr lang="en-US" baseline="0" dirty="0" smtClean="0"/>
              <a:t> ask them how they did?  If there was an area they felt really good about or an area that they need to improve.  </a:t>
            </a:r>
            <a:r>
              <a:rPr lang="en-US" dirty="0" smtClean="0"/>
              <a:t> </a:t>
            </a:r>
            <a:endParaRPr lang="en-US" dirty="0"/>
          </a:p>
        </p:txBody>
      </p:sp>
    </p:spTree>
    <p:extLst>
      <p:ext uri="{BB962C8B-B14F-4D97-AF65-F5344CB8AC3E}">
        <p14:creationId xmlns:p14="http://schemas.microsoft.com/office/powerpoint/2010/main" val="3360121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9403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The IEP team must determine if any of these factors are relevant for the student and, if so, address the factor in the student’s IEP. Each consideration must be marked yes or no.  Do no skip marking any because you do not think they are relevant.  </a:t>
            </a:r>
          </a:p>
          <a:p>
            <a:r>
              <a:rPr lang="en-US" b="1" dirty="0" smtClean="0"/>
              <a:t>To Do:  </a:t>
            </a:r>
            <a:r>
              <a:rPr lang="en-US" dirty="0" smtClean="0"/>
              <a:t>Refer them to section 2 of the state IEP form (handout #14)and have them find that corresponding section on their IEP and ensure all boxes are marked.  </a:t>
            </a:r>
          </a:p>
          <a:p>
            <a:endParaRPr lang="en-US" dirty="0"/>
          </a:p>
        </p:txBody>
      </p:sp>
    </p:spTree>
    <p:extLst>
      <p:ext uri="{BB962C8B-B14F-4D97-AF65-F5344CB8AC3E}">
        <p14:creationId xmlns:p14="http://schemas.microsoft.com/office/powerpoint/2010/main" val="195000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This module is arranged in the format shown on the slide. We will</a:t>
            </a:r>
            <a:r>
              <a:rPr lang="en-US" baseline="0" dirty="0" smtClean="0"/>
              <a:t> go though each area and discuss what needs to be done to develop a quality IEP.   When you see a small yellow circle on the bottom of a slide with a number in it that refers to the hand-out in your packet.  Each hand-out has a number corresponding to the number on the slide.  </a:t>
            </a:r>
          </a:p>
          <a:p>
            <a:r>
              <a:rPr lang="en-US" b="1" baseline="0" dirty="0" smtClean="0"/>
              <a:t>To Do</a:t>
            </a:r>
            <a:r>
              <a:rPr lang="en-US" b="0" baseline="0" dirty="0" smtClean="0"/>
              <a:t>:  You will want to build in breaks during the presentation and a time for lunch.  </a:t>
            </a:r>
            <a:endParaRPr lang="en-US" b="0" dirty="0" smtClean="0"/>
          </a:p>
        </p:txBody>
      </p:sp>
    </p:spTree>
    <p:extLst>
      <p:ext uri="{BB962C8B-B14F-4D97-AF65-F5344CB8AC3E}">
        <p14:creationId xmlns:p14="http://schemas.microsoft.com/office/powerpoint/2010/main" val="2529852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dirty="0" smtClean="0"/>
              <a:t>  To make the determination whether or not Braille is appropriate the IEP team  considers documentation</a:t>
            </a:r>
            <a:r>
              <a:rPr lang="en-US" baseline="0" dirty="0" smtClean="0"/>
              <a:t> from the evaluation of the student’s reading and writing skills</a:t>
            </a:r>
            <a:r>
              <a:rPr lang="en-US" dirty="0" smtClean="0"/>
              <a:t>, needs, and appropriate reading and writing media (including an evaluation of the student’s future needs for instruction in Braille or the use of Braille).  Handout</a:t>
            </a:r>
            <a:r>
              <a:rPr lang="en-US" baseline="0" dirty="0" smtClean="0"/>
              <a:t> #18 Form A,  is used if a student is identified as blind of visually impaired.  Check to see if this box is marked on your IEP.  In most cases it will not be.  If it is you will need to use Form A.  </a:t>
            </a:r>
            <a:endParaRPr lang="en-US" dirty="0" smtClean="0"/>
          </a:p>
          <a:p>
            <a:endParaRPr lang="en-US" dirty="0"/>
          </a:p>
        </p:txBody>
      </p:sp>
    </p:spTree>
    <p:extLst>
      <p:ext uri="{BB962C8B-B14F-4D97-AF65-F5344CB8AC3E}">
        <p14:creationId xmlns:p14="http://schemas.microsoft.com/office/powerpoint/2010/main" val="1130579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If the student is hearing impaired or deaf you will need to determine the likelihood of the student communicating without assistance or if they will need additional aids and services to communicate effectively.   The communication needs are required to be addressed throughout the IEP.  Check your IEP to</a:t>
            </a:r>
            <a:r>
              <a:rPr lang="en-US" baseline="0" dirty="0" smtClean="0"/>
              <a:t> see if this is marked in the special considerations section.  </a:t>
            </a:r>
            <a:endParaRPr lang="en-US" b="1" dirty="0" smtClean="0"/>
          </a:p>
          <a:p>
            <a:endParaRPr lang="en-US" b="1" dirty="0"/>
          </a:p>
        </p:txBody>
      </p:sp>
    </p:spTree>
    <p:extLst>
      <p:ext uri="{BB962C8B-B14F-4D97-AF65-F5344CB8AC3E}">
        <p14:creationId xmlns:p14="http://schemas.microsoft.com/office/powerpoint/2010/main" val="2699342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If the IEP team determines a behavior intervention plan is required, it must be developed and considered part of the IEP. Members will talk about what the student needs and include this information in the IEP. As indicated in IDEA, this will include strategies to address the student’s behavior.  The team may determine a need for a separate behavior intervention plan that does not adhere to the regular discipline code.  If that is the case, the</a:t>
            </a:r>
            <a:r>
              <a:rPr lang="en-US" baseline="0" dirty="0" smtClean="0"/>
              <a:t> b</a:t>
            </a:r>
            <a:r>
              <a:rPr lang="en-US" dirty="0" smtClean="0"/>
              <a:t>ehavior intervention plan (BIP) needs to be part of the IEP. For a student</a:t>
            </a:r>
            <a:r>
              <a:rPr lang="en-US" baseline="0" dirty="0" smtClean="0"/>
              <a:t> to need a BIP</a:t>
            </a:r>
            <a:r>
              <a:rPr lang="en-US" dirty="0" smtClean="0"/>
              <a:t> behavioral issues should have been addressed in the evaluation report of the student and in the student’s present</a:t>
            </a:r>
            <a:r>
              <a:rPr lang="en-US" baseline="0" dirty="0" smtClean="0"/>
              <a:t> level</a:t>
            </a:r>
            <a:r>
              <a:rPr lang="en-US" dirty="0" smtClean="0"/>
              <a:t>.  There is a narrative of the student we are creating with the IEP and it needs to be cohesive.  </a:t>
            </a:r>
            <a:endParaRPr lang="en-US" b="1" dirty="0" smtClean="0"/>
          </a:p>
          <a:p>
            <a:endParaRPr lang="en-US" b="1" dirty="0"/>
          </a:p>
          <a:p>
            <a:endParaRPr lang="en-US" b="1" dirty="0"/>
          </a:p>
        </p:txBody>
      </p:sp>
    </p:spTree>
    <p:extLst>
      <p:ext uri="{BB962C8B-B14F-4D97-AF65-F5344CB8AC3E}">
        <p14:creationId xmlns:p14="http://schemas.microsoft.com/office/powerpoint/2010/main" val="909483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The ACCESS is Missouri’s annual English language proficiency assessment.  It is administered to all ELL students in the spring.   If you have a student that is in special education</a:t>
            </a:r>
            <a:r>
              <a:rPr lang="en-US" baseline="0" dirty="0" smtClean="0"/>
              <a:t> and receives ESOL services you need to invite the ESOL teacher or the teacher certified to provide the language proficiency testing to the meetings.  Does anyone have this box checked yes?  You will need to find out who the person is in your district that is trained to complete the English proficiency tests.  </a:t>
            </a:r>
            <a:endParaRPr lang="en-US" dirty="0" smtClean="0"/>
          </a:p>
          <a:p>
            <a:endParaRPr lang="en-US" b="1" dirty="0"/>
          </a:p>
        </p:txBody>
      </p:sp>
    </p:spTree>
    <p:extLst>
      <p:ext uri="{BB962C8B-B14F-4D97-AF65-F5344CB8AC3E}">
        <p14:creationId xmlns:p14="http://schemas.microsoft.com/office/powerpoint/2010/main" val="2662636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If the student has articulation, fluency, voice or language deficits we would indicate that in this section  If they have the deficits we would expect to see speech, articulation or language goals.  A student only has one IEP so these goals will be a part</a:t>
            </a:r>
            <a:r>
              <a:rPr lang="en-US" baseline="0" dirty="0" smtClean="0"/>
              <a:t> of the student’s IEP.  </a:t>
            </a:r>
            <a:r>
              <a:rPr lang="en-US" dirty="0" smtClean="0"/>
              <a:t>These deficits may be the primary disability or a related service.  Check to see how that box is marked on the IEP.  If it is marked yes,  do</a:t>
            </a:r>
            <a:r>
              <a:rPr lang="en-US" baseline="0" dirty="0" smtClean="0"/>
              <a:t> you see </a:t>
            </a:r>
            <a:r>
              <a:rPr lang="en-US" dirty="0" smtClean="0"/>
              <a:t>articulation, fluency, voice or language goals.  </a:t>
            </a:r>
            <a:endParaRPr lang="en-US" b="1" dirty="0" smtClean="0"/>
          </a:p>
        </p:txBody>
      </p:sp>
    </p:spTree>
    <p:extLst>
      <p:ext uri="{BB962C8B-B14F-4D97-AF65-F5344CB8AC3E}">
        <p14:creationId xmlns:p14="http://schemas.microsoft.com/office/powerpoint/2010/main" val="3986192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On this slide is the definition</a:t>
            </a:r>
            <a:r>
              <a:rPr lang="en-US" b="0" baseline="0" dirty="0" smtClean="0"/>
              <a:t> of assistive technology</a:t>
            </a:r>
            <a:r>
              <a:rPr lang="en-US" b="1" baseline="0" dirty="0" smtClean="0"/>
              <a:t>. </a:t>
            </a:r>
            <a:r>
              <a:rPr lang="en-US" dirty="0" smtClean="0"/>
              <a:t>The </a:t>
            </a:r>
            <a:r>
              <a:rPr lang="en-US" dirty="0"/>
              <a:t>term </a:t>
            </a:r>
            <a:r>
              <a:rPr lang="en-US" dirty="0" smtClean="0"/>
              <a:t>assistive technology</a:t>
            </a:r>
            <a:r>
              <a:rPr lang="en-US" baseline="0" dirty="0" smtClean="0"/>
              <a:t> </a:t>
            </a:r>
            <a:r>
              <a:rPr lang="en-US" dirty="0" smtClean="0"/>
              <a:t>does </a:t>
            </a:r>
            <a:r>
              <a:rPr lang="en-US" dirty="0"/>
              <a:t>not include a medical device that is surgically implanted, or the replacement of such </a:t>
            </a:r>
            <a:r>
              <a:rPr lang="en-US" dirty="0" smtClean="0"/>
              <a:t>device,</a:t>
            </a:r>
            <a:r>
              <a:rPr lang="en-US" baseline="0" dirty="0" smtClean="0"/>
              <a:t> for example</a:t>
            </a:r>
            <a:r>
              <a:rPr lang="en-US" dirty="0" smtClean="0"/>
              <a:t> a cochlear implant. The website</a:t>
            </a:r>
            <a:r>
              <a:rPr lang="en-US" baseline="0" dirty="0" smtClean="0"/>
              <a:t> is the assistive technology website for the state.  It has valuable information if you have a student that required assistive technology.  The website provides details on hot to obtain lower equipment and also how to receive funding for assistive technology.  </a:t>
            </a:r>
          </a:p>
          <a:p>
            <a:r>
              <a:rPr lang="en-US" b="1" baseline="0" dirty="0" smtClean="0"/>
              <a:t>To Do:  </a:t>
            </a:r>
            <a:r>
              <a:rPr lang="en-US" b="0" baseline="0" dirty="0" smtClean="0"/>
              <a:t>Click on the link to show them the website.  You can spend a couple of minutes demonstrating what the site has to offer:  AT Reimbursement, Device Loans are ones that are important for schools to know about.  </a:t>
            </a:r>
            <a:endParaRPr lang="en-US" b="1" dirty="0" smtClean="0"/>
          </a:p>
        </p:txBody>
      </p:sp>
    </p:spTree>
    <p:extLst>
      <p:ext uri="{BB962C8B-B14F-4D97-AF65-F5344CB8AC3E}">
        <p14:creationId xmlns:p14="http://schemas.microsoft.com/office/powerpoint/2010/main" val="3950453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Extended School Year services are designed to support a student with disabilities to maintain the academic, social/behavioral, communication or other skills that they have learned as part of their IEP.  A student needs to qualify for ESY and it must be:  </a:t>
            </a:r>
          </a:p>
          <a:p>
            <a:pPr marL="228600" indent="-228600">
              <a:buAutoNum type="alphaLcPeriod"/>
            </a:pPr>
            <a:r>
              <a:rPr lang="en-US" dirty="0" smtClean="0"/>
              <a:t>Beyond the normal school year of the public agency, in accordance with the child’s IEP, </a:t>
            </a:r>
          </a:p>
          <a:p>
            <a:pPr marL="228600" indent="-228600">
              <a:buAutoNum type="alphaLcPeriod"/>
            </a:pPr>
            <a:r>
              <a:rPr lang="en-US" dirty="0" smtClean="0"/>
              <a:t>(b) at no cost to the parents of the child and</a:t>
            </a:r>
            <a:r>
              <a:rPr lang="en-US" baseline="0" dirty="0" smtClean="0"/>
              <a:t> </a:t>
            </a:r>
          </a:p>
          <a:p>
            <a:pPr marL="228600" indent="-228600">
              <a:buAutoNum type="alphaLcPeriod"/>
            </a:pPr>
            <a:r>
              <a:rPr lang="en-US" baseline="0" dirty="0" smtClean="0"/>
              <a:t>(c) </a:t>
            </a:r>
            <a:r>
              <a:rPr lang="en-US" dirty="0" smtClean="0"/>
              <a:t>meet the standards of the state education agency. </a:t>
            </a:r>
          </a:p>
          <a:p>
            <a:pPr marL="0" indent="0">
              <a:buNone/>
            </a:pPr>
            <a:r>
              <a:rPr lang="en-US" dirty="0" smtClean="0"/>
              <a:t>It </a:t>
            </a:r>
            <a:r>
              <a:rPr lang="en-US" dirty="0"/>
              <a:t>is recommended that if there is insufficient data at the time of the initial IEP meeting to determine whether ESY is appropriate, the team specify a time frame and the methods that will be used to collect data to determine the appropriateness of ESY at a future IEP meeting</a:t>
            </a:r>
            <a:r>
              <a:rPr lang="en-US" dirty="0" smtClean="0"/>
              <a:t>.  If at the annual</a:t>
            </a:r>
            <a:r>
              <a:rPr lang="en-US" baseline="0" dirty="0" smtClean="0"/>
              <a:t> IEP meeting you determine ESY will be decided at a later date, you can utilize the IEP addendum process to add ESY.  Hand-out # 19 in your packet is the ESY form and hand-out # 20 is the Addendum to the IEP form.  </a:t>
            </a:r>
            <a:endParaRPr lang="en-US" b="1" dirty="0" smtClean="0"/>
          </a:p>
          <a:p>
            <a:r>
              <a:rPr lang="en-US" b="1" dirty="0" smtClean="0"/>
              <a:t>To Do:</a:t>
            </a:r>
            <a:r>
              <a:rPr lang="en-US" b="1" baseline="0" dirty="0" smtClean="0"/>
              <a:t>  </a:t>
            </a:r>
            <a:r>
              <a:rPr lang="en-US" b="0" baseline="0" dirty="0" smtClean="0"/>
              <a:t>Provide them time to look over the forms.  </a:t>
            </a:r>
            <a:endParaRPr lang="en-US" b="0" dirty="0"/>
          </a:p>
        </p:txBody>
      </p:sp>
    </p:spTree>
    <p:extLst>
      <p:ext uri="{BB962C8B-B14F-4D97-AF65-F5344CB8AC3E}">
        <p14:creationId xmlns:p14="http://schemas.microsoft.com/office/powerpoint/2010/main" val="1674366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It is recommended that the need for ESY be documented by data gathered about the student's performance in relation to the IEP goals and objectives. Be sure to refer to your board policy on Extended School Year. The length, nature, and type of ESY services must be determined on an individual basis by the IEP team.  Raise your</a:t>
            </a:r>
            <a:r>
              <a:rPr lang="en-US" baseline="0" dirty="0" smtClean="0"/>
              <a:t> hand if extended school year is marked on your IEP.  Keep your hand up if it says it will be addressed at a later date.  You will need to come up with a date to make that decision and fill out Form B.  Do not forget.  </a:t>
            </a:r>
            <a:endParaRPr lang="en-US" b="1" dirty="0" smtClean="0"/>
          </a:p>
          <a:p>
            <a:r>
              <a:rPr lang="en-US" b="1" dirty="0" smtClean="0"/>
              <a:t>To Do: </a:t>
            </a:r>
            <a:r>
              <a:rPr lang="en-US" b="0" dirty="0" smtClean="0"/>
              <a:t>Refer</a:t>
            </a:r>
            <a:r>
              <a:rPr lang="en-US" baseline="0" dirty="0" smtClean="0"/>
              <a:t> them to Form B (handout # 19).</a:t>
            </a:r>
            <a:r>
              <a:rPr lang="en-US" dirty="0" smtClean="0"/>
              <a:t>  </a:t>
            </a:r>
            <a:r>
              <a:rPr lang="en-US" b="1" dirty="0" smtClean="0"/>
              <a:t> </a:t>
            </a:r>
            <a:r>
              <a:rPr lang="en-US" dirty="0" smtClean="0"/>
              <a:t>Have them check to see that the box is marked on their copy of the IEP. </a:t>
            </a:r>
            <a:endParaRPr lang="en-US" b="1" dirty="0" smtClean="0"/>
          </a:p>
          <a:p>
            <a:r>
              <a:rPr lang="en-US" baseline="0" dirty="0" smtClean="0"/>
              <a:t> </a:t>
            </a:r>
            <a:endParaRPr lang="en-US" dirty="0" smtClean="0"/>
          </a:p>
          <a:p>
            <a:endParaRPr lang="en-US" dirty="0"/>
          </a:p>
        </p:txBody>
      </p:sp>
    </p:spTree>
    <p:extLst>
      <p:ext uri="{BB962C8B-B14F-4D97-AF65-F5344CB8AC3E}">
        <p14:creationId xmlns:p14="http://schemas.microsoft.com/office/powerpoint/2010/main" val="34908887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The transfer of rights date</a:t>
            </a:r>
            <a:r>
              <a:rPr lang="en-US" b="0" baseline="0" dirty="0" smtClean="0"/>
              <a:t> is found on the special considerations page of the IEP.  There are two notifications.  One on or before the student’s 17</a:t>
            </a:r>
            <a:r>
              <a:rPr lang="en-US" b="0" baseline="30000" dirty="0" smtClean="0"/>
              <a:t>th</a:t>
            </a:r>
            <a:r>
              <a:rPr lang="en-US" b="0" baseline="0" dirty="0" smtClean="0"/>
              <a:t> birthday, given to the student.   The other one on or before the student’s 18</a:t>
            </a:r>
            <a:r>
              <a:rPr lang="en-US" b="0" baseline="30000" dirty="0" smtClean="0"/>
              <a:t>th</a:t>
            </a:r>
            <a:r>
              <a:rPr lang="en-US" b="0" baseline="0" dirty="0" smtClean="0"/>
              <a:t> birthday.  This one goes to both the student and the parent.  </a:t>
            </a:r>
            <a:endParaRPr lang="en-US" b="0" dirty="0" smtClean="0"/>
          </a:p>
          <a:p>
            <a:r>
              <a:rPr lang="en-US" b="1" dirty="0" smtClean="0"/>
              <a:t>To Say:  </a:t>
            </a:r>
            <a:r>
              <a:rPr lang="en-US" dirty="0" smtClean="0"/>
              <a:t>The date on the transfer</a:t>
            </a:r>
            <a:r>
              <a:rPr lang="en-US" baseline="0" dirty="0" smtClean="0"/>
              <a:t> of rights section of the IEP </a:t>
            </a:r>
            <a:r>
              <a:rPr lang="en-US" dirty="0" smtClean="0"/>
              <a:t>documents the date the district sent the letter to the student informing them of the transfer of educational rights that will occur when they turn 18.  This letter is issued to the student on or  before their 17</a:t>
            </a:r>
            <a:r>
              <a:rPr lang="en-US" baseline="30000" dirty="0" smtClean="0"/>
              <a:t>th</a:t>
            </a:r>
            <a:r>
              <a:rPr lang="en-US" dirty="0" smtClean="0"/>
              <a:t> birthday.  This specific date will remain the same on all subsequent IEPS.  Do not change the date when a second letter is sent again to the student and this time also to the  parent informing them of this change.  This letter must be sent on or before the student’s 18</a:t>
            </a:r>
            <a:r>
              <a:rPr lang="en-US" baseline="30000" dirty="0" smtClean="0"/>
              <a:t>th</a:t>
            </a:r>
            <a:r>
              <a:rPr lang="en-US" dirty="0" smtClean="0"/>
              <a:t> birthday.  The Transfer</a:t>
            </a:r>
            <a:r>
              <a:rPr lang="en-US" baseline="0" dirty="0" smtClean="0"/>
              <a:t> of Rights Letter is handout #21 in your packet.  Check on the IEP you brought to see if the Transfer of Rights Box is marked and there is a date. </a:t>
            </a:r>
            <a:endParaRPr lang="en-US" dirty="0" smtClean="0"/>
          </a:p>
          <a:p>
            <a:endParaRPr lang="en-US" dirty="0"/>
          </a:p>
        </p:txBody>
      </p:sp>
    </p:spTree>
    <p:extLst>
      <p:ext uri="{BB962C8B-B14F-4D97-AF65-F5344CB8AC3E}">
        <p14:creationId xmlns:p14="http://schemas.microsoft.com/office/powerpoint/2010/main" val="36834482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p:txBody>
          <a:bodyPr/>
          <a:lstStyle/>
          <a:p>
            <a:r>
              <a:rPr lang="en-US" b="1" dirty="0" smtClean="0"/>
              <a:t>To Know:  </a:t>
            </a:r>
            <a:r>
              <a:rPr lang="en-US" b="0" dirty="0" smtClean="0"/>
              <a:t>State</a:t>
            </a:r>
            <a:r>
              <a:rPr lang="en-US" b="0" baseline="0" dirty="0" smtClean="0"/>
              <a:t> assessments are ones required by the state.  A district can give a MAP-A to a student in a grade that is not required,  but then it becomes a district assessment.  </a:t>
            </a:r>
            <a:endParaRPr lang="en-US" b="1" dirty="0" smtClean="0"/>
          </a:p>
          <a:p>
            <a:r>
              <a:rPr lang="en-US" b="1" dirty="0" smtClean="0"/>
              <a:t>To Say:  </a:t>
            </a:r>
            <a:r>
              <a:rPr lang="en-US" dirty="0" smtClean="0"/>
              <a:t>IDEA requires students with disabilities to participate in state wide assessments if they are enrolled in a grade where a state-wide assessment is given.  The IEP team has 3 choices: 1. The</a:t>
            </a:r>
            <a:r>
              <a:rPr lang="en-US" baseline="0" dirty="0" smtClean="0"/>
              <a:t> student who has a disability but working on or near grade level may</a:t>
            </a:r>
            <a:r>
              <a:rPr lang="en-US" dirty="0" smtClean="0"/>
              <a:t> take the regular assessments (MAP/EOC) with no accommodations. An example may be a student with a specific learning</a:t>
            </a:r>
            <a:r>
              <a:rPr lang="en-US" baseline="0" dirty="0" smtClean="0"/>
              <a:t> </a:t>
            </a:r>
            <a:r>
              <a:rPr lang="en-US" dirty="0" smtClean="0"/>
              <a:t>disability</a:t>
            </a:r>
            <a:r>
              <a:rPr lang="en-US" baseline="0" dirty="0" smtClean="0"/>
              <a:t> in listening comprehension, or an disability in articulation.  </a:t>
            </a:r>
          </a:p>
          <a:p>
            <a:r>
              <a:rPr lang="en-US" baseline="0" dirty="0" smtClean="0"/>
              <a:t>2. A students whose disability can impact their academic progress such as a specific learning disability in reading comprehension. </a:t>
            </a:r>
            <a:r>
              <a:rPr lang="en-US" dirty="0" smtClean="0"/>
              <a:t>  They can take them with accommodations that are noted on the form, or any of the universal accommodations.  </a:t>
            </a:r>
          </a:p>
          <a:p>
            <a:r>
              <a:rPr lang="en-US" dirty="0" smtClean="0"/>
              <a:t>3. Students with severe cognitive disabilities</a:t>
            </a:r>
            <a:r>
              <a:rPr lang="en-US" baseline="0" dirty="0" smtClean="0"/>
              <a:t> may whose curricular needs are better suited to the essential elements are good candidates for the MAP-A.  </a:t>
            </a:r>
            <a:r>
              <a:rPr lang="en-US" dirty="0" smtClean="0"/>
              <a:t> If they take the MAP-A the</a:t>
            </a:r>
            <a:r>
              <a:rPr lang="en-US" baseline="0" dirty="0" smtClean="0"/>
              <a:t> IEP team</a:t>
            </a:r>
            <a:r>
              <a:rPr lang="en-US" dirty="0" smtClean="0"/>
              <a:t> must justify why the student cannot participate in the general education assessment.  </a:t>
            </a:r>
          </a:p>
          <a:p>
            <a:endParaRPr lang="en-US" dirty="0" smtClean="0"/>
          </a:p>
          <a:p>
            <a:r>
              <a:rPr lang="en-US" dirty="0" smtClean="0"/>
              <a:t>There is a checklist on the DESE Website to help determine what students are MAP-A eligible.  There are also places on Form D to document testing for student who are ELL and take the ACCESS or the Alternate ACCESS.  There is also a place to document if the student was selected to participate in the NAEP or a related International Assessment.  This would only be utilized if the district was informed a specific grade level in their district would be taking the test</a:t>
            </a:r>
            <a:r>
              <a:rPr lang="en-US" baseline="0" dirty="0" smtClean="0"/>
              <a:t> and their were students with IEPs in that grade level.  Form D is hand-out # 22 in your packet.  Check your IEP to see how state assessments are addressed.  Raise your hand if your student takes the MAP/EOC with accommodations. Raise your </a:t>
            </a:r>
            <a:r>
              <a:rPr lang="en-US" dirty="0" smtClean="0"/>
              <a:t> hand</a:t>
            </a:r>
            <a:r>
              <a:rPr lang="en-US" baseline="0" dirty="0" smtClean="0"/>
              <a:t> if your student takes the MAP/EOC with accommodations.  Raise your hand if your student takes the MAP-A</a:t>
            </a:r>
          </a:p>
          <a:p>
            <a:r>
              <a:rPr lang="en-US" b="1" dirty="0" smtClean="0"/>
              <a:t>To Do:  </a:t>
            </a:r>
            <a:r>
              <a:rPr lang="en-US" b="0" dirty="0" smtClean="0"/>
              <a:t>If</a:t>
            </a:r>
            <a:r>
              <a:rPr lang="en-US" b="0" baseline="0" dirty="0" smtClean="0"/>
              <a:t> there are students who take the MAP-A you can let them know that there is a training and technical assistance available for teachers new to the MAP-A</a:t>
            </a:r>
            <a:endParaRPr lang="en-US" b="1" dirty="0"/>
          </a:p>
          <a:p>
            <a:r>
              <a:rPr lang="en-US" b="0" baseline="0" dirty="0" smtClean="0"/>
              <a:t> </a:t>
            </a:r>
            <a:endParaRPr lang="en-US" b="0" dirty="0"/>
          </a:p>
        </p:txBody>
      </p:sp>
    </p:spTree>
    <p:extLst>
      <p:ext uri="{BB962C8B-B14F-4D97-AF65-F5344CB8AC3E}">
        <p14:creationId xmlns:p14="http://schemas.microsoft.com/office/powerpoint/2010/main" val="362821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dirty="0" smtClean="0"/>
              <a:t>:  These are the objectives for today’s training.  </a:t>
            </a:r>
          </a:p>
          <a:p>
            <a:r>
              <a:rPr lang="en-US" b="1" dirty="0" smtClean="0"/>
              <a:t>To Do</a:t>
            </a:r>
            <a:r>
              <a:rPr lang="en-US" dirty="0" smtClean="0"/>
              <a:t>:  Allow the participants time to read the slide. </a:t>
            </a:r>
          </a:p>
        </p:txBody>
      </p:sp>
    </p:spTree>
    <p:extLst>
      <p:ext uri="{BB962C8B-B14F-4D97-AF65-F5344CB8AC3E}">
        <p14:creationId xmlns:p14="http://schemas.microsoft.com/office/powerpoint/2010/main" val="253850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Lets go</a:t>
            </a:r>
            <a:r>
              <a:rPr lang="en-US" b="0" baseline="0" dirty="0" smtClean="0"/>
              <a:t> through the form a little more thoroughly</a:t>
            </a:r>
            <a:r>
              <a:rPr lang="en-US" b="1" baseline="0" dirty="0" smtClean="0"/>
              <a:t>. </a:t>
            </a:r>
            <a:r>
              <a:rPr lang="en-US" dirty="0" smtClean="0"/>
              <a:t>Form D lists the universal tools that are automatic and do not need to be marked to </a:t>
            </a:r>
            <a:r>
              <a:rPr lang="en-US" dirty="0"/>
              <a:t>b</a:t>
            </a:r>
            <a:r>
              <a:rPr lang="en-US" dirty="0" smtClean="0"/>
              <a:t>e used and the Universal Tools that must be marked specifically.  The accommodations must relate to the child’s disability (i.e. a student with a reading deficit may have a text read, but would not have a scribe).  Many of the accommodations are specific for individual tests and do not generalize to all tests. There is a wide variety</a:t>
            </a:r>
            <a:r>
              <a:rPr lang="en-US" baseline="0" dirty="0" smtClean="0"/>
              <a:t> of universal tools available.  </a:t>
            </a:r>
          </a:p>
          <a:p>
            <a:endParaRPr lang="en-US" baseline="0" dirty="0" smtClean="0"/>
          </a:p>
          <a:p>
            <a:r>
              <a:rPr lang="en-US" baseline="0" dirty="0" smtClean="0"/>
              <a:t>Part 1 is for students in grades 3-8.  Section A has to do with the ones that do not have to be marked but can be used at the discretion of the teacher.  Sections B-C and Universal Tools that require being checked to use.  These modifications should only be used is they are also used in the instructional process.  Section D includes accommodations based on reading skills .  They change the delivery of assessment based on the student’s disability but do not alter the assessment.  Again, they should be related to the specific disability and we should understand the need for the accommodation from reading the PLAAFP.  Utilize Section D if there are other accommodations they need to be marked by specific test.  Again, the accommodations need to be related to the child’s disability.  </a:t>
            </a:r>
          </a:p>
          <a:p>
            <a:endParaRPr lang="en-US" baseline="0" dirty="0" smtClean="0"/>
          </a:p>
          <a:p>
            <a:r>
              <a:rPr lang="en-US" baseline="0" dirty="0" smtClean="0"/>
              <a:t>Part 2 is lined out in a similar fashion but for students in grades 9-12.  </a:t>
            </a:r>
          </a:p>
          <a:p>
            <a:endParaRPr lang="en-US" baseline="0" dirty="0" smtClean="0"/>
          </a:p>
          <a:p>
            <a:r>
              <a:rPr lang="en-US" baseline="0" dirty="0" smtClean="0"/>
              <a:t>Part 3 is for students taking the MAP-A.  It addresses your justification for taking the MAP-A.  If your district is targeted for a MAP-A quality assurance visit the consultant would need to see this form filled out correctly to justify the need for the MAP-A.  Only 1% of student assessed should be taking the MAP-A.  </a:t>
            </a:r>
          </a:p>
          <a:p>
            <a:endParaRPr lang="en-US" baseline="0" dirty="0" smtClean="0"/>
          </a:p>
          <a:p>
            <a:r>
              <a:rPr lang="en-US" baseline="0" dirty="0" smtClean="0"/>
              <a:t>Part 4 is what you would fill out if you have a English Language Learner (ELL) student with an IEP.  </a:t>
            </a:r>
          </a:p>
          <a:p>
            <a:endParaRPr lang="en-US" baseline="0" dirty="0" smtClean="0"/>
          </a:p>
          <a:p>
            <a:r>
              <a:rPr lang="en-US" baseline="0" dirty="0" smtClean="0"/>
              <a:t>Finally the last section is if your district was selected for a national or international assessment and you have a student with an IEP enrolled in that grade.  Your building principal, test coordinator or director would receive that information.  </a:t>
            </a:r>
          </a:p>
          <a:p>
            <a:endParaRPr lang="en-US" baseline="0" dirty="0" smtClean="0"/>
          </a:p>
          <a:p>
            <a:r>
              <a:rPr lang="en-US" baseline="0" dirty="0" smtClean="0"/>
              <a:t>Remember this form is only filled out for students who are at the grade levels where state assessments are taken Grades 3-8 and the high school grades where your student takes the classes with End-of-Course Assessments </a:t>
            </a:r>
            <a:endParaRPr lang="en-US" dirty="0" smtClean="0"/>
          </a:p>
          <a:p>
            <a:r>
              <a:rPr lang="en-US" b="1" dirty="0" smtClean="0"/>
              <a:t>To Do:  </a:t>
            </a:r>
            <a:r>
              <a:rPr lang="en-US" b="0" dirty="0" smtClean="0"/>
              <a:t>Have</a:t>
            </a:r>
            <a:r>
              <a:rPr lang="en-US" b="0" baseline="0" dirty="0" smtClean="0"/>
              <a:t> them look at each part of the form as you go through the information</a:t>
            </a:r>
            <a:endParaRPr lang="en-US" dirty="0"/>
          </a:p>
        </p:txBody>
      </p:sp>
    </p:spTree>
    <p:extLst>
      <p:ext uri="{BB962C8B-B14F-4D97-AF65-F5344CB8AC3E}">
        <p14:creationId xmlns:p14="http://schemas.microsoft.com/office/powerpoint/2010/main" val="13976726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dirty="0"/>
              <a:t>The ASVAB armed service vocational aptitude battery that is given during the high school year. </a:t>
            </a:r>
            <a:endParaRPr lang="en-US" b="1" dirty="0" smtClean="0"/>
          </a:p>
          <a:p>
            <a:r>
              <a:rPr lang="en-US" b="1" dirty="0" smtClean="0"/>
              <a:t>To Say:  </a:t>
            </a:r>
            <a:r>
              <a:rPr lang="en-US" dirty="0" smtClean="0"/>
              <a:t>Form E (handout 23) is for any assessments the districts chooses to give to measure progress.  If the district tests the grade a special education student in enrolled in; that special education student must also be assessed.  The IEP must list the accommodations the student may receive on the assessment.  Most districts will have an assessment plan that lists the specific grades that are tested and what tests are given.  You will need to review the information in completing this form.  Again, the</a:t>
            </a:r>
            <a:r>
              <a:rPr lang="en-US" baseline="0" dirty="0" smtClean="0"/>
              <a:t> accommodations must relate to the student’s disability and be something that is used in their regular instruction.  Remember if a student is MAP-A eligible and they are taking it in a non-accountability year  (9</a:t>
            </a:r>
            <a:r>
              <a:rPr lang="en-US" baseline="30000" dirty="0" smtClean="0"/>
              <a:t>th</a:t>
            </a:r>
            <a:r>
              <a:rPr lang="en-US" baseline="0" dirty="0" smtClean="0"/>
              <a:t>, 10</a:t>
            </a:r>
            <a:r>
              <a:rPr lang="en-US" baseline="30000" dirty="0" smtClean="0"/>
              <a:t>th</a:t>
            </a:r>
            <a:r>
              <a:rPr lang="en-US" baseline="0" dirty="0" smtClean="0"/>
              <a:t>, or 12</a:t>
            </a:r>
            <a:r>
              <a:rPr lang="en-US" baseline="30000" dirty="0" smtClean="0"/>
              <a:t>th</a:t>
            </a:r>
            <a:r>
              <a:rPr lang="en-US" baseline="0" dirty="0" smtClean="0"/>
              <a:t> grades) you must document it as a district assessment.  Check on your IEP to see what is marked for district assessment</a:t>
            </a:r>
            <a:r>
              <a:rPr lang="en-US" baseline="0" smtClean="0"/>
              <a:t>. </a:t>
            </a:r>
            <a:endParaRPr lang="en-US" baseline="0" dirty="0" smtClean="0"/>
          </a:p>
          <a:p>
            <a:r>
              <a:rPr lang="en-US" b="1" baseline="0" dirty="0" smtClean="0"/>
              <a:t>To Do:  </a:t>
            </a:r>
            <a:r>
              <a:rPr lang="en-US" b="0" baseline="0" dirty="0" smtClean="0"/>
              <a:t>Given them a minute or two to see what is marked for district assessment.  You can have them share out.  </a:t>
            </a:r>
            <a:r>
              <a:rPr lang="en-US" baseline="0" dirty="0" smtClean="0"/>
              <a:t>    </a:t>
            </a:r>
            <a:endParaRPr lang="en-US" b="1" dirty="0" smtClean="0"/>
          </a:p>
          <a:p>
            <a:endParaRPr lang="en-US" b="1" dirty="0"/>
          </a:p>
        </p:txBody>
      </p:sp>
    </p:spTree>
    <p:extLst>
      <p:ext uri="{BB962C8B-B14F-4D97-AF65-F5344CB8AC3E}">
        <p14:creationId xmlns:p14="http://schemas.microsoft.com/office/powerpoint/2010/main" val="3363525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a:t>
            </a:r>
          </a:p>
          <a:p>
            <a:r>
              <a:rPr lang="en-US" b="1" dirty="0" smtClean="0"/>
              <a:t>To Say:  </a:t>
            </a:r>
            <a:r>
              <a:rPr lang="en-US" dirty="0" smtClean="0"/>
              <a:t>Any IEP that is in place when a  student turns 16 must have transition goals and a transition service plan.  That</a:t>
            </a:r>
            <a:r>
              <a:rPr lang="en-US" baseline="0" dirty="0" smtClean="0"/>
              <a:t> plan</a:t>
            </a:r>
            <a:r>
              <a:rPr lang="en-US" dirty="0" smtClean="0"/>
              <a:t> is form C, handout</a:t>
            </a:r>
            <a:r>
              <a:rPr lang="en-US" baseline="0" dirty="0" smtClean="0"/>
              <a:t> # 24</a:t>
            </a:r>
            <a:r>
              <a:rPr lang="en-US" dirty="0" smtClean="0"/>
              <a:t>.  The plan must be developed considering the student’s needs, preferences and interests.  Districts are required to have the employment and education/training sections filled out.  Independent Living is filled out as needed based on the results of the Independent Living Goal Worksheet.  The worksheet is handout</a:t>
            </a:r>
            <a:r>
              <a:rPr lang="en-US" baseline="0" dirty="0" smtClean="0"/>
              <a:t> # 25.  </a:t>
            </a:r>
          </a:p>
          <a:p>
            <a:endParaRPr lang="en-US" baseline="0" dirty="0" smtClean="0"/>
          </a:p>
          <a:p>
            <a:r>
              <a:rPr lang="en-US" baseline="0" dirty="0" smtClean="0"/>
              <a:t>Let’s look and the Independent Living Goal Worksheet first.  You would go through the worksheet with the student or parent and any area marked no would be one that you could build a goal around.  This form is a model form, your district may use something different.  Now pull out Form C (handout # 24) this is where you will work with the IEP team, including the student, to help develop a plan to achieve their post-secondary goals.  Remember it is their goal, not your goal for them.  That is why it is set up using the word “I” and the student’s name.  </a:t>
            </a:r>
            <a:r>
              <a:rPr lang="en-US" dirty="0" smtClean="0"/>
              <a:t>Each section must include the student’s goal in the specific area as well as what each IEP team member is going to do to help the student achieve that</a:t>
            </a:r>
            <a:r>
              <a:rPr lang="en-US" baseline="0" dirty="0" smtClean="0"/>
              <a:t> goal.  It is expected that the parent and student have a specific role in helping achieve that goal.  This is part of the IEP that needs to be reviewed and revised annually.  We would expect that it may change year to year as students grow and mature they may change their minds as to what they want to do post high school.</a:t>
            </a:r>
          </a:p>
          <a:p>
            <a:endParaRPr lang="en-US" baseline="0" dirty="0" smtClean="0"/>
          </a:p>
          <a:p>
            <a:r>
              <a:rPr lang="en-US" baseline="0" dirty="0" smtClean="0"/>
              <a:t> As a part of Form C, a 4-year course of study needs to be completed. </a:t>
            </a:r>
            <a:r>
              <a:rPr lang="en-US" dirty="0" smtClean="0"/>
              <a:t>The coursework needs to be aligned to the students employment, education/training and independent living goals.   For instance</a:t>
            </a:r>
            <a:r>
              <a:rPr lang="en-US" baseline="0" dirty="0" smtClean="0"/>
              <a:t> if a student has a goal of working on the family farm their 4 year plan would be very different from one of a student who plans to go to college and study law enforcement.  These are not static documents, they are meant to be living documents reflecting the student’s current plans.   </a:t>
            </a:r>
            <a:r>
              <a:rPr lang="en-US" dirty="0" smtClean="0"/>
              <a:t>The other IEP goals should also align to the students Transition Plan.  </a:t>
            </a:r>
          </a:p>
          <a:p>
            <a:endParaRPr lang="en-US" dirty="0" smtClean="0"/>
          </a:p>
          <a:p>
            <a:r>
              <a:rPr lang="en-US" dirty="0" smtClean="0"/>
              <a:t>Your RPDC offers a Transition</a:t>
            </a:r>
            <a:r>
              <a:rPr lang="en-US" baseline="0" dirty="0" smtClean="0"/>
              <a:t> Academy that goes in depth in the area of transition.  During the summer there is a Transition Institute offered also.  </a:t>
            </a:r>
          </a:p>
          <a:p>
            <a:endParaRPr lang="en-US" dirty="0" smtClean="0"/>
          </a:p>
          <a:p>
            <a:r>
              <a:rPr lang="en-US" b="1" dirty="0" smtClean="0"/>
              <a:t>To Do: </a:t>
            </a:r>
            <a:r>
              <a:rPr lang="en-US" dirty="0" smtClean="0"/>
              <a:t>You can also share with them that the RPDC holds</a:t>
            </a:r>
            <a:r>
              <a:rPr lang="en-US" baseline="0" dirty="0" smtClean="0"/>
              <a:t> a </a:t>
            </a:r>
            <a:r>
              <a:rPr lang="en-US" dirty="0" smtClean="0"/>
              <a:t>Transition Academy that will just focus on Form C and providing support in preparing for and developing Transition Plans </a:t>
            </a:r>
            <a:endParaRPr lang="en-US" dirty="0"/>
          </a:p>
        </p:txBody>
      </p:sp>
    </p:spTree>
    <p:extLst>
      <p:ext uri="{BB962C8B-B14F-4D97-AF65-F5344CB8AC3E}">
        <p14:creationId xmlns:p14="http://schemas.microsoft.com/office/powerpoint/2010/main" val="1727075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When I say go you have 60</a:t>
            </a:r>
            <a:r>
              <a:rPr lang="en-US" baseline="0" dirty="0" smtClean="0"/>
              <a:t> </a:t>
            </a:r>
            <a:r>
              <a:rPr lang="en-US" dirty="0" smtClean="0"/>
              <a:t>seconds to draw</a:t>
            </a:r>
            <a:r>
              <a:rPr lang="en-US" baseline="0" dirty="0" smtClean="0"/>
              <a:t> a picture of something you learned about special considerations.  When I call time you will switch with someone at your table and see if you can guess what each other found important.  Be prepared to share your masterpieces and why you chose to draw that.  You will need handout #26 for this activity.   </a:t>
            </a:r>
            <a:endParaRPr lang="en-US" dirty="0" smtClean="0"/>
          </a:p>
        </p:txBody>
      </p:sp>
    </p:spTree>
    <p:extLst>
      <p:ext uri="{BB962C8B-B14F-4D97-AF65-F5344CB8AC3E}">
        <p14:creationId xmlns:p14="http://schemas.microsoft.com/office/powerpoint/2010/main" val="21244461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7438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The Essential Elements can be found under the alternate tab</a:t>
            </a:r>
          </a:p>
          <a:p>
            <a:r>
              <a:rPr lang="en-US" b="1" dirty="0" smtClean="0"/>
              <a:t>To Say:  </a:t>
            </a:r>
            <a:r>
              <a:rPr lang="en-US" dirty="0" smtClean="0"/>
              <a:t>Every state has academic standards that describe what students are to know and to do in each core</a:t>
            </a:r>
            <a:r>
              <a:rPr lang="en-US" baseline="0" dirty="0" smtClean="0"/>
              <a:t> </a:t>
            </a:r>
            <a:r>
              <a:rPr lang="en-US" dirty="0" smtClean="0"/>
              <a:t>area</a:t>
            </a:r>
            <a:r>
              <a:rPr lang="en-US" baseline="0" dirty="0" smtClean="0"/>
              <a:t> in every grade</a:t>
            </a:r>
            <a:r>
              <a:rPr lang="en-US" dirty="0" smtClean="0"/>
              <a:t>.  Those standards are the framework for teaching.  In Missouri, we have the Missouri Learning Standards.  The MAP Test is based on the Missouri Learning Standards.  Using the MLS to develop IEP goals helps us move our students toward achieving</a:t>
            </a:r>
            <a:r>
              <a:rPr lang="en-US" baseline="0" dirty="0" smtClean="0"/>
              <a:t> </a:t>
            </a:r>
            <a:r>
              <a:rPr lang="en-US" dirty="0" smtClean="0"/>
              <a:t>grade level academic standards.  It also provides them access to the general education curriculum.  It will help them be better prepared for the MAP test.  For our students who have more</a:t>
            </a:r>
            <a:r>
              <a:rPr lang="en-US" baseline="0" dirty="0" smtClean="0"/>
              <a:t> </a:t>
            </a:r>
            <a:r>
              <a:rPr lang="en-US" dirty="0" smtClean="0"/>
              <a:t>significant cognitive disabilities and take the MAP-A, the essential elements serve as curriculum</a:t>
            </a:r>
            <a:r>
              <a:rPr lang="en-US" baseline="0" dirty="0" smtClean="0"/>
              <a:t>.  The Essential Elements </a:t>
            </a:r>
            <a:r>
              <a:rPr lang="en-US" dirty="0" smtClean="0"/>
              <a:t>are used to develop IEP goals.  The Essential Elements are based on the Missouri Learning Standards, just at a lower level.  </a:t>
            </a:r>
          </a:p>
          <a:p>
            <a:r>
              <a:rPr lang="en-US" dirty="0" smtClean="0"/>
              <a:t> </a:t>
            </a:r>
            <a:r>
              <a:rPr lang="en-US" b="1" dirty="0" smtClean="0"/>
              <a:t>To Do:  </a:t>
            </a:r>
            <a:r>
              <a:rPr lang="en-US" b="0" dirty="0" smtClean="0"/>
              <a:t>Show them</a:t>
            </a:r>
            <a:r>
              <a:rPr lang="en-US" b="0" baseline="0" dirty="0" smtClean="0"/>
              <a:t> on the DESE website where the MLS and EE can be found</a:t>
            </a:r>
            <a:endParaRPr lang="en-US" dirty="0"/>
          </a:p>
        </p:txBody>
      </p:sp>
    </p:spTree>
    <p:extLst>
      <p:ext uri="{BB962C8B-B14F-4D97-AF65-F5344CB8AC3E}">
        <p14:creationId xmlns:p14="http://schemas.microsoft.com/office/powerpoint/2010/main" val="12105754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Goals should demonstrate consistency with the present level and the evaluation</a:t>
            </a:r>
            <a:r>
              <a:rPr lang="en-US" baseline="0" dirty="0" smtClean="0"/>
              <a:t> report results</a:t>
            </a:r>
            <a:r>
              <a:rPr lang="en-US" dirty="0" smtClean="0"/>
              <a:t>.  It address the child’s educational needs resulting from their disability.  The  goals should enable the child to be involved in the general curriculum, as appropriate.   There should be goals for each special education and related service.  Look</a:t>
            </a:r>
            <a:r>
              <a:rPr lang="en-US" baseline="0" dirty="0" smtClean="0"/>
              <a:t> </a:t>
            </a:r>
            <a:r>
              <a:rPr lang="en-US" dirty="0" smtClean="0"/>
              <a:t>out the copy</a:t>
            </a:r>
            <a:r>
              <a:rPr lang="en-US" baseline="0" dirty="0" smtClean="0"/>
              <a:t> </a:t>
            </a:r>
            <a:r>
              <a:rPr lang="en-US" dirty="0" smtClean="0"/>
              <a:t>of the IEP you brought.   Look at your goals</a:t>
            </a:r>
            <a:r>
              <a:rPr lang="en-US" baseline="0" dirty="0" smtClean="0"/>
              <a:t> and refer back to your present level.  Is there a connection between the present level and your goals?  Handout # 27 is a fidelity checklist you can use to examine your goals when you get back to your district.  Right now lets look at the top one.  The goal is written for a specific target (critical need) area using the language taken from the PLAAFP.  Choose a goal and see if you can trace it back to the PLAAFP.  Was the need for that goal mentioned somewhere in the PLAAFP?  Could a parent without an educational background or an educator in another district understand what it means.  Be prepared to share out </a:t>
            </a:r>
          </a:p>
          <a:p>
            <a:r>
              <a:rPr lang="en-US" b="1" baseline="0" dirty="0" smtClean="0"/>
              <a:t>To Do:  </a:t>
            </a:r>
            <a:r>
              <a:rPr lang="en-US" b="0" baseline="0" dirty="0" smtClean="0"/>
              <a:t>Give them time to look at their IEP and then call on 1-2 to read their goal and the section in their PLAAFP that relates to the goal </a:t>
            </a:r>
            <a:endParaRPr lang="en-US" b="1" dirty="0" smtClean="0"/>
          </a:p>
          <a:p>
            <a:endParaRPr lang="en-US" dirty="0"/>
          </a:p>
        </p:txBody>
      </p:sp>
    </p:spTree>
    <p:extLst>
      <p:ext uri="{BB962C8B-B14F-4D97-AF65-F5344CB8AC3E}">
        <p14:creationId xmlns:p14="http://schemas.microsoft.com/office/powerpoint/2010/main" val="3308646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  Let’s take</a:t>
            </a:r>
            <a:r>
              <a:rPr lang="en-US" b="0" baseline="0" dirty="0" smtClean="0"/>
              <a:t> a look at what it means to be a SMART Goal.  The S stands for specific</a:t>
            </a:r>
            <a:r>
              <a:rPr lang="en-US" b="1" baseline="0" dirty="0" smtClean="0"/>
              <a:t>.  </a:t>
            </a:r>
            <a:r>
              <a:rPr lang="en-US" dirty="0" smtClean="0"/>
              <a:t>Specific means related to </a:t>
            </a:r>
            <a:r>
              <a:rPr lang="en-US" dirty="0"/>
              <a:t>a particular skill or behavior.  </a:t>
            </a:r>
            <a:r>
              <a:rPr lang="en-US" dirty="0" smtClean="0"/>
              <a:t>It tells you what you want to the child to be able to</a:t>
            </a:r>
            <a:r>
              <a:rPr lang="en-US" baseline="0" dirty="0" smtClean="0"/>
              <a:t> do.  Remember you m</a:t>
            </a:r>
            <a:r>
              <a:rPr lang="en-US" dirty="0" smtClean="0"/>
              <a:t>ust </a:t>
            </a:r>
            <a:r>
              <a:rPr lang="en-US" dirty="0"/>
              <a:t>have goals for each area of disability &amp; related service </a:t>
            </a:r>
          </a:p>
          <a:p>
            <a:r>
              <a:rPr lang="en-US" dirty="0" err="1" smtClean="0"/>
              <a:t>Ie</a:t>
            </a:r>
            <a:r>
              <a:rPr lang="en-US" dirty="0"/>
              <a:t>:  </a:t>
            </a:r>
            <a:r>
              <a:rPr lang="en-US" dirty="0" smtClean="0"/>
              <a:t>If the student is diagnosed as LD </a:t>
            </a:r>
            <a:r>
              <a:rPr lang="en-US" dirty="0"/>
              <a:t>in reading &amp; math expect to see reading and math goals </a:t>
            </a:r>
          </a:p>
          <a:p>
            <a:r>
              <a:rPr lang="en-US" dirty="0" err="1" smtClean="0"/>
              <a:t>Ie</a:t>
            </a:r>
            <a:r>
              <a:rPr lang="en-US" dirty="0"/>
              <a:t>:  </a:t>
            </a:r>
            <a:r>
              <a:rPr lang="en-US" dirty="0" smtClean="0"/>
              <a:t>If the student is diagnosed as ED </a:t>
            </a:r>
            <a:r>
              <a:rPr lang="en-US" dirty="0"/>
              <a:t>expect to see goals in behavior </a:t>
            </a:r>
            <a:endParaRPr lang="en-US" dirty="0" smtClean="0"/>
          </a:p>
          <a:p>
            <a:r>
              <a:rPr lang="en-US" dirty="0" smtClean="0"/>
              <a:t>Remember</a:t>
            </a:r>
            <a:r>
              <a:rPr lang="en-US" baseline="0" dirty="0" smtClean="0"/>
              <a:t> there is a connection between the </a:t>
            </a:r>
            <a:r>
              <a:rPr lang="en-US" dirty="0" smtClean="0"/>
              <a:t>IEP goals </a:t>
            </a:r>
            <a:r>
              <a:rPr lang="en-US" baseline="0" dirty="0" smtClean="0"/>
              <a:t>the PLAAFP the evaluation report. </a:t>
            </a:r>
          </a:p>
          <a:p>
            <a:endParaRPr lang="en-US" baseline="0" dirty="0" smtClean="0"/>
          </a:p>
          <a:p>
            <a:r>
              <a:rPr lang="en-US" baseline="0" dirty="0" smtClean="0"/>
              <a:t>You may see different IEP SMART Goal templets.  The focus should be on the process, not the form. </a:t>
            </a:r>
          </a:p>
          <a:p>
            <a:r>
              <a:rPr lang="en-US" baseline="0" dirty="0" smtClean="0"/>
              <a:t> </a:t>
            </a:r>
          </a:p>
          <a:p>
            <a:r>
              <a:rPr lang="en-US" b="1" baseline="0" dirty="0" smtClean="0"/>
              <a:t>To Do:  </a:t>
            </a:r>
            <a:r>
              <a:rPr lang="en-US" b="0" baseline="0" dirty="0" smtClean="0"/>
              <a:t>Read the underlined portion of the goal and ask how is that specific?   </a:t>
            </a:r>
            <a:endParaRPr lang="en-US" b="1" dirty="0"/>
          </a:p>
        </p:txBody>
      </p:sp>
    </p:spTree>
    <p:extLst>
      <p:ext uri="{BB962C8B-B14F-4D97-AF65-F5344CB8AC3E}">
        <p14:creationId xmlns:p14="http://schemas.microsoft.com/office/powerpoint/2010/main" val="172103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Measurable means written in terms that includes the skill or behavior and the level of attainment that will be achieved. Keep the </a:t>
            </a:r>
            <a:r>
              <a:rPr lang="en-US" dirty="0" smtClean="0"/>
              <a:t>documentation of results </a:t>
            </a:r>
            <a:r>
              <a:rPr lang="en-US" dirty="0"/>
              <a:t>that you showed that you measured the goals.  You will need something to prove whether or not a goal was mastered</a:t>
            </a:r>
            <a:r>
              <a:rPr lang="en-US" dirty="0" smtClean="0"/>
              <a:t>.  Think about how you can measure each goal do not make it too difficult to measure and track.</a:t>
            </a:r>
          </a:p>
          <a:p>
            <a:r>
              <a:rPr lang="en-US" b="1" dirty="0" smtClean="0"/>
              <a:t>To Do:  </a:t>
            </a:r>
            <a:r>
              <a:rPr lang="en-US" b="0" dirty="0" smtClean="0"/>
              <a:t>Read the underlined portion</a:t>
            </a:r>
            <a:r>
              <a:rPr lang="en-US" b="0" baseline="0" dirty="0" smtClean="0"/>
              <a:t> of the goal</a:t>
            </a:r>
            <a:r>
              <a:rPr lang="en-US" dirty="0" smtClean="0"/>
              <a:t> and</a:t>
            </a:r>
            <a:r>
              <a:rPr lang="en-US" baseline="0" dirty="0" smtClean="0"/>
              <a:t> ask and how is that measurable? </a:t>
            </a:r>
            <a:endParaRPr lang="en-US" b="1" dirty="0" smtClean="0"/>
          </a:p>
        </p:txBody>
      </p:sp>
    </p:spTree>
    <p:extLst>
      <p:ext uri="{BB962C8B-B14F-4D97-AF65-F5344CB8AC3E}">
        <p14:creationId xmlns:p14="http://schemas.microsoft.com/office/powerpoint/2010/main" val="13237639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Consider what you think they can accomplish in one year.  Consider their intellectual level and prior achievement results.  You need to have a rationale for what you determined</a:t>
            </a:r>
            <a:r>
              <a:rPr lang="en-US" baseline="0" dirty="0" smtClean="0"/>
              <a:t> is</a:t>
            </a:r>
            <a:r>
              <a:rPr lang="en-US" dirty="0" smtClean="0"/>
              <a:t> </a:t>
            </a:r>
          </a:p>
          <a:p>
            <a:r>
              <a:rPr lang="en-US" dirty="0" smtClean="0"/>
              <a:t>achievable.  Do not just use the same percent from goal to goal and from year to year.  An</a:t>
            </a:r>
            <a:r>
              <a:rPr lang="en-US" baseline="0" dirty="0" smtClean="0"/>
              <a:t> easy way to document if the goal is attainable is by including the baseline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Do:  </a:t>
            </a:r>
            <a:r>
              <a:rPr lang="en-US" b="0" dirty="0" smtClean="0"/>
              <a:t>Read</a:t>
            </a:r>
            <a:r>
              <a:rPr lang="en-US" b="0" baseline="0" dirty="0" smtClean="0"/>
              <a:t> the underlined portion of the goal and ask how is that attainable or achievable?  </a:t>
            </a:r>
            <a:endParaRPr lang="en-US" b="1" dirty="0" smtClean="0"/>
          </a:p>
          <a:p>
            <a:endParaRPr lang="en-US" b="1" dirty="0" smtClean="0"/>
          </a:p>
        </p:txBody>
      </p:sp>
    </p:spTree>
    <p:extLst>
      <p:ext uri="{BB962C8B-B14F-4D97-AF65-F5344CB8AC3E}">
        <p14:creationId xmlns:p14="http://schemas.microsoft.com/office/powerpoint/2010/main" val="3658691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These are the behavior norms that we will honor today during our training.</a:t>
            </a:r>
            <a:r>
              <a:rPr lang="en-US" baseline="0" dirty="0" smtClean="0"/>
              <a:t>  Does anyone have anything else they would like to add?</a:t>
            </a:r>
            <a:endParaRPr lang="en-US" b="1" dirty="0" smtClean="0"/>
          </a:p>
          <a:p>
            <a:r>
              <a:rPr lang="en-US" b="1" dirty="0" smtClean="0"/>
              <a:t>To Do:  </a:t>
            </a:r>
            <a:r>
              <a:rPr lang="en-US" dirty="0" smtClean="0"/>
              <a:t>Allow time to read the slide. </a:t>
            </a:r>
            <a:endParaRPr lang="en-US" dirty="0"/>
          </a:p>
        </p:txBody>
      </p:sp>
    </p:spTree>
    <p:extLst>
      <p:ext uri="{BB962C8B-B14F-4D97-AF65-F5344CB8AC3E}">
        <p14:creationId xmlns:p14="http://schemas.microsoft.com/office/powerpoint/2010/main" val="22726970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Make the measurement as </a:t>
            </a:r>
            <a:r>
              <a:rPr lang="en-US" dirty="0" smtClean="0"/>
              <a:t>realistic </a:t>
            </a:r>
            <a:r>
              <a:rPr lang="en-US" dirty="0"/>
              <a:t>as possible </a:t>
            </a:r>
            <a:r>
              <a:rPr lang="en-US" dirty="0" smtClean="0"/>
              <a:t>and simulate </a:t>
            </a:r>
            <a:r>
              <a:rPr lang="en-US" dirty="0"/>
              <a:t>the classroom environment or out of school environment. Do not lose sight of </a:t>
            </a:r>
            <a:r>
              <a:rPr lang="en-US" dirty="0" smtClean="0"/>
              <a:t>our</a:t>
            </a:r>
            <a:r>
              <a:rPr lang="en-US" baseline="0" dirty="0" smtClean="0"/>
              <a:t> mission</a:t>
            </a:r>
            <a:r>
              <a:rPr lang="en-US" dirty="0" smtClean="0"/>
              <a:t> </a:t>
            </a:r>
            <a:r>
              <a:rPr lang="en-US" dirty="0"/>
              <a:t>to prepare  </a:t>
            </a:r>
            <a:r>
              <a:rPr lang="en-US" dirty="0" smtClean="0"/>
              <a:t>students for </a:t>
            </a:r>
            <a:r>
              <a:rPr lang="en-US" dirty="0"/>
              <a:t>their post-secondary lives</a:t>
            </a:r>
            <a:r>
              <a:rPr lang="en-US" dirty="0" smtClean="0"/>
              <a:t>.  Again, make sure you are keeping copies of your results for documentation</a:t>
            </a:r>
            <a:r>
              <a:rPr lang="en-US" baseline="0" dirty="0" smtClean="0"/>
              <a:t> purposes. </a:t>
            </a:r>
            <a:r>
              <a:rPr lang="en-US" dirty="0" smtClean="0"/>
              <a:t> </a:t>
            </a:r>
            <a:endParaRPr lang="en-US" dirty="0"/>
          </a:p>
          <a:p>
            <a:r>
              <a:rPr lang="en-US" b="1" dirty="0" smtClean="0"/>
              <a:t>To Do:  </a:t>
            </a:r>
            <a:r>
              <a:rPr lang="en-US" b="0" dirty="0" smtClean="0"/>
              <a:t>Read the</a:t>
            </a:r>
            <a:r>
              <a:rPr lang="en-US" b="0" baseline="0" dirty="0" smtClean="0"/>
              <a:t> underlined portion of the goal and ask how is that results oriented?</a:t>
            </a:r>
            <a:endParaRPr lang="en-US" b="1" dirty="0"/>
          </a:p>
        </p:txBody>
      </p:sp>
    </p:spTree>
    <p:extLst>
      <p:ext uri="{BB962C8B-B14F-4D97-AF65-F5344CB8AC3E}">
        <p14:creationId xmlns:p14="http://schemas.microsoft.com/office/powerpoint/2010/main" val="3697550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It is generally expected to happen within the time frame of the IEP which cannot be longer than 1 year.  </a:t>
            </a:r>
            <a:endParaRPr lang="en-US" b="1" dirty="0" smtClean="0"/>
          </a:p>
          <a:p>
            <a:r>
              <a:rPr lang="en-US" b="1" dirty="0" smtClean="0"/>
              <a:t>To Do:  </a:t>
            </a:r>
            <a:r>
              <a:rPr lang="en-US" b="0" dirty="0" smtClean="0"/>
              <a:t>Read</a:t>
            </a:r>
            <a:r>
              <a:rPr lang="en-US" b="0" baseline="0" dirty="0" smtClean="0"/>
              <a:t> the underlined portion of the goal and ask how is that time bound? </a:t>
            </a:r>
            <a:endParaRPr lang="en-US" b="1" dirty="0"/>
          </a:p>
        </p:txBody>
      </p:sp>
    </p:spTree>
    <p:extLst>
      <p:ext uri="{BB962C8B-B14F-4D97-AF65-F5344CB8AC3E}">
        <p14:creationId xmlns:p14="http://schemas.microsoft.com/office/powerpoint/2010/main" val="11024372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   Some of the IEP forms, such as the state model will have check boxes you can use to show how progress toward the goal will be measured. </a:t>
            </a:r>
            <a:r>
              <a:rPr lang="en-US" dirty="0" smtClean="0"/>
              <a:t>Because of recent court cases such as </a:t>
            </a:r>
            <a:r>
              <a:rPr lang="en-US" u="sng" dirty="0" err="1" smtClean="0"/>
              <a:t>Endrew</a:t>
            </a:r>
            <a:r>
              <a:rPr lang="en-US" u="sng" dirty="0" smtClean="0"/>
              <a:t> F v. Douglas County School District </a:t>
            </a:r>
            <a:r>
              <a:rPr lang="en-US" dirty="0" smtClean="0"/>
              <a:t>a district must be able to document whether or not a student was making appropriate progress.  </a:t>
            </a:r>
          </a:p>
          <a:p>
            <a:endParaRPr lang="en-US" dirty="0" smtClean="0"/>
          </a:p>
          <a:p>
            <a:r>
              <a:rPr lang="en-US" dirty="0" smtClean="0"/>
              <a:t>There is a module</a:t>
            </a:r>
            <a:r>
              <a:rPr lang="en-US" baseline="0" dirty="0" smtClean="0"/>
              <a:t> on progress monitoring that your RPDC can do for you if you are interested.  </a:t>
            </a:r>
          </a:p>
          <a:p>
            <a:endParaRPr lang="en-US" dirty="0" smtClean="0"/>
          </a:p>
          <a:p>
            <a:r>
              <a:rPr lang="en-US" b="1" dirty="0" smtClean="0"/>
              <a:t>To Do:  </a:t>
            </a:r>
            <a:r>
              <a:rPr lang="en-US" b="0" dirty="0" smtClean="0"/>
              <a:t>You</a:t>
            </a:r>
            <a:r>
              <a:rPr lang="en-US" b="0" baseline="0" dirty="0" smtClean="0"/>
              <a:t> can go into more information about the </a:t>
            </a:r>
            <a:r>
              <a:rPr lang="en-US" b="0" baseline="0" dirty="0" err="1" smtClean="0"/>
              <a:t>Endrews</a:t>
            </a:r>
            <a:r>
              <a:rPr lang="en-US" b="0" baseline="0" dirty="0" smtClean="0"/>
              <a:t> case if you feel it would be helpful </a:t>
            </a:r>
            <a:endParaRPr lang="en-US" b="1" dirty="0"/>
          </a:p>
        </p:txBody>
      </p:sp>
    </p:spTree>
    <p:extLst>
      <p:ext uri="{BB962C8B-B14F-4D97-AF65-F5344CB8AC3E}">
        <p14:creationId xmlns:p14="http://schemas.microsoft.com/office/powerpoint/2010/main" val="2174852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dirty="0" smtClean="0"/>
              <a:t>The 5 things that make up a SMART Goal:  Specific, Measurable, Attainable, Results-Oriented and Timely </a:t>
            </a:r>
          </a:p>
          <a:p>
            <a:r>
              <a:rPr lang="en-US" b="1" dirty="0" smtClean="0"/>
              <a:t>To Say:  </a:t>
            </a:r>
            <a:r>
              <a:rPr lang="en-US" dirty="0" smtClean="0"/>
              <a:t>Read these goal examples and discuss at your table whether or not you think they meet the definition of a SMART Goal and if they are not, decide what you think it is missing </a:t>
            </a:r>
          </a:p>
          <a:p>
            <a:endParaRPr lang="en-US" b="1" dirty="0"/>
          </a:p>
          <a:p>
            <a:r>
              <a:rPr lang="en-US" dirty="0" smtClean="0">
                <a:latin typeface="Bookman Old Style" panose="02050604050505020204" pitchFamily="18" charset="0"/>
              </a:rPr>
              <a:t>1</a:t>
            </a:r>
            <a:r>
              <a:rPr lang="en-US" dirty="0" smtClean="0"/>
              <a:t>.  No:   </a:t>
            </a:r>
            <a:r>
              <a:rPr lang="en-US" dirty="0"/>
              <a:t>Not able to show it is </a:t>
            </a:r>
            <a:r>
              <a:rPr lang="en-US" dirty="0" smtClean="0"/>
              <a:t>attainable how do we know that</a:t>
            </a:r>
            <a:r>
              <a:rPr lang="en-US" baseline="0" dirty="0" smtClean="0"/>
              <a:t> 100% is attainable </a:t>
            </a:r>
            <a:endParaRPr lang="en-US" dirty="0"/>
          </a:p>
          <a:p>
            <a:endParaRPr lang="en-US" dirty="0"/>
          </a:p>
          <a:p>
            <a:pPr marL="232930" indent="-232930">
              <a:buAutoNum type="arabicPeriod" startAt="2"/>
            </a:pPr>
            <a:r>
              <a:rPr lang="en-US" dirty="0" smtClean="0"/>
              <a:t>No:   Not </a:t>
            </a:r>
            <a:r>
              <a:rPr lang="en-US" dirty="0"/>
              <a:t>show how you are measuring </a:t>
            </a:r>
            <a:r>
              <a:rPr lang="en-US" dirty="0" smtClean="0"/>
              <a:t>– define correctly what are your measuring sentence structure, punctuation, capitalization, organization of</a:t>
            </a:r>
            <a:r>
              <a:rPr lang="en-US" baseline="0" dirty="0" smtClean="0"/>
              <a:t> the paragraph, ability to stay on topic</a:t>
            </a:r>
            <a:endParaRPr lang="en-US" dirty="0"/>
          </a:p>
          <a:p>
            <a:pPr marL="232930" indent="-232930">
              <a:buAutoNum type="arabicPeriod" startAt="2"/>
            </a:pPr>
            <a:endParaRPr lang="en-US" dirty="0"/>
          </a:p>
          <a:p>
            <a:endParaRPr lang="en-US" b="1" dirty="0" smtClean="0"/>
          </a:p>
          <a:p>
            <a:r>
              <a:rPr lang="en-US" b="1" dirty="0" smtClean="0"/>
              <a:t>To Do:  </a:t>
            </a:r>
            <a:r>
              <a:rPr lang="en-US" b="0" dirty="0" smtClean="0"/>
              <a:t>Have them read each goal</a:t>
            </a:r>
            <a:r>
              <a:rPr lang="en-US" b="0" baseline="0" dirty="0" smtClean="0"/>
              <a:t> and determine whether or not it is SMART.  If it is not SMART, what is it missing.</a:t>
            </a:r>
            <a:endParaRPr lang="en-US" b="1" dirty="0"/>
          </a:p>
        </p:txBody>
      </p:sp>
    </p:spTree>
    <p:extLst>
      <p:ext uri="{BB962C8B-B14F-4D97-AF65-F5344CB8AC3E}">
        <p14:creationId xmlns:p14="http://schemas.microsoft.com/office/powerpoint/2010/main" val="33485765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r>
              <a:rPr lang="en-US" b="1" dirty="0" smtClean="0"/>
              <a:t>To Know:   </a:t>
            </a:r>
            <a:r>
              <a:rPr lang="en-US" dirty="0" smtClean="0"/>
              <a:t>The 5 things that make up a SMART Goal:  Specific, Measurable, Attainable, Results-Oriented and Timely </a:t>
            </a:r>
          </a:p>
          <a:p>
            <a:r>
              <a:rPr lang="en-US" b="1" dirty="0" smtClean="0"/>
              <a:t>To Say:  </a:t>
            </a:r>
            <a:r>
              <a:rPr lang="en-US" dirty="0" smtClean="0"/>
              <a:t>Read these goal examples and discuss at your table whether or not you think they meet the definition of a SMART Goal and if they are not, decide what you think it is missing </a:t>
            </a:r>
          </a:p>
          <a:p>
            <a:pPr marL="0" indent="0">
              <a:buNone/>
            </a:pPr>
            <a:endParaRPr lang="en-US" dirty="0" smtClean="0"/>
          </a:p>
          <a:p>
            <a:pPr marL="0" indent="0">
              <a:buNone/>
            </a:pPr>
            <a:r>
              <a:rPr lang="en-US" dirty="0" smtClean="0"/>
              <a:t>3.   No:   Not show time-bound (assumption duration of the IEP)</a:t>
            </a:r>
          </a:p>
          <a:p>
            <a:pPr marL="232930" indent="-232930">
              <a:buAutoNum type="arabicPeriod" startAt="2"/>
            </a:pPr>
            <a:endParaRPr lang="en-US" dirty="0" smtClean="0"/>
          </a:p>
          <a:p>
            <a:r>
              <a:rPr lang="en-US" dirty="0" smtClean="0"/>
              <a:t>4.   Yes </a:t>
            </a:r>
          </a:p>
          <a:p>
            <a:endParaRPr lang="en-US" dirty="0"/>
          </a:p>
        </p:txBody>
      </p:sp>
    </p:spTree>
    <p:extLst>
      <p:ext uri="{BB962C8B-B14F-4D97-AF65-F5344CB8AC3E}">
        <p14:creationId xmlns:p14="http://schemas.microsoft.com/office/powerpoint/2010/main" val="21654731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a:t>
            </a:r>
            <a:r>
              <a:rPr lang="en-US" b="1" baseline="0" dirty="0" smtClean="0"/>
              <a:t> Say:  </a:t>
            </a:r>
            <a:r>
              <a:rPr lang="en-US" b="0" baseline="0" dirty="0" smtClean="0"/>
              <a:t>Chose one of your IEP goals and plot it out on the IEP Goals template (handout # 26) in our packet to make sure it has all the required components.  If it does not have all the required components,  re-write it on the lines below making it SMART.  Be prepared to share out.</a:t>
            </a:r>
            <a:endParaRPr lang="en-US" b="1" baseline="0" dirty="0" smtClean="0"/>
          </a:p>
          <a:p>
            <a:r>
              <a:rPr lang="en-US" b="1" baseline="0" dirty="0" smtClean="0"/>
              <a:t>To Do:  </a:t>
            </a:r>
            <a:r>
              <a:rPr lang="en-US" b="0" baseline="0" dirty="0" smtClean="0"/>
              <a:t>Provide 5-7 minutes for this activity and have a few participants share out.   </a:t>
            </a:r>
            <a:endParaRPr lang="en-US" b="0" dirty="0"/>
          </a:p>
        </p:txBody>
      </p:sp>
    </p:spTree>
    <p:extLst>
      <p:ext uri="{BB962C8B-B14F-4D97-AF65-F5344CB8AC3E}">
        <p14:creationId xmlns:p14="http://schemas.microsoft.com/office/powerpoint/2010/main" val="39985910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You are required to report progress on IEP goals throughout the school year.  The</a:t>
            </a:r>
            <a:r>
              <a:rPr lang="en-US" baseline="0" dirty="0" smtClean="0"/>
              <a:t> reporting timeline will be determined by the IEP team.  Make sure you are aware of how often each student will receive their progress report.  It may vary by child.  </a:t>
            </a:r>
            <a:endParaRPr lang="en-US" dirty="0" smtClean="0"/>
          </a:p>
        </p:txBody>
      </p:sp>
    </p:spTree>
    <p:extLst>
      <p:ext uri="{BB962C8B-B14F-4D97-AF65-F5344CB8AC3E}">
        <p14:creationId xmlns:p14="http://schemas.microsoft.com/office/powerpoint/2010/main" val="4363716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30452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The Service Summary documents the IEP </a:t>
            </a:r>
            <a:r>
              <a:rPr lang="en-US" dirty="0" smtClean="0"/>
              <a:t>team’s </a:t>
            </a:r>
            <a:r>
              <a:rPr lang="en-US" dirty="0"/>
              <a:t>decisions regarding necessary services for the student. </a:t>
            </a:r>
            <a:r>
              <a:rPr lang="en-US" dirty="0" smtClean="0"/>
              <a:t>Look at Section #5 on</a:t>
            </a:r>
            <a:r>
              <a:rPr lang="en-US" baseline="0" dirty="0" smtClean="0"/>
              <a:t> the IEP Form (handout #14).  </a:t>
            </a:r>
            <a:r>
              <a:rPr lang="en-US" dirty="0" smtClean="0"/>
              <a:t>These </a:t>
            </a:r>
            <a:r>
              <a:rPr lang="en-US" dirty="0"/>
              <a:t>services must be based on peer-reviewed research, to the extent practicable. Indicate the services that will be provided to, or on behalf of, the student. </a:t>
            </a:r>
            <a:r>
              <a:rPr lang="en-US" dirty="0" smtClean="0"/>
              <a:t>It will include the specific service, the minutes per week, the location of service and frequency of service.  Lets look</a:t>
            </a:r>
            <a:r>
              <a:rPr lang="en-US" baseline="0" dirty="0" smtClean="0"/>
              <a:t> at each of those individually. </a:t>
            </a:r>
            <a:endParaRPr lang="en-US" b="1" dirty="0" smtClean="0"/>
          </a:p>
        </p:txBody>
      </p:sp>
    </p:spTree>
    <p:extLst>
      <p:ext uri="{BB962C8B-B14F-4D97-AF65-F5344CB8AC3E}">
        <p14:creationId xmlns:p14="http://schemas.microsoft.com/office/powerpoint/2010/main" val="24203274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The purpose</a:t>
            </a:r>
            <a:r>
              <a:rPr lang="en-US" b="0" baseline="0" dirty="0" smtClean="0"/>
              <a:t> of the IEP is to deliver s</a:t>
            </a:r>
            <a:r>
              <a:rPr lang="en-US" dirty="0" smtClean="0"/>
              <a:t>pecially-designed instruction.</a:t>
            </a:r>
            <a:r>
              <a:rPr lang="en-US" baseline="0" dirty="0" smtClean="0"/>
              <a:t>  Specially designed instruction is</a:t>
            </a:r>
            <a:r>
              <a:rPr lang="en-US" dirty="0" smtClean="0"/>
              <a:t> adapting</a:t>
            </a:r>
            <a:r>
              <a:rPr lang="en-US" dirty="0"/>
              <a:t>, as appropriate to the needs of an eligible </a:t>
            </a:r>
            <a:r>
              <a:rPr lang="en-US" dirty="0" smtClean="0"/>
              <a:t>student, </a:t>
            </a:r>
            <a:r>
              <a:rPr lang="en-US" dirty="0"/>
              <a:t>the content, methodology, or delivery of </a:t>
            </a:r>
            <a:r>
              <a:rPr lang="en-US" dirty="0" smtClean="0"/>
              <a:t>instruction.</a:t>
            </a:r>
            <a:r>
              <a:rPr lang="en-US" baseline="0" dirty="0" smtClean="0"/>
              <a:t>  It should </a:t>
            </a:r>
            <a:r>
              <a:rPr lang="en-US" dirty="0" smtClean="0"/>
              <a:t>address </a:t>
            </a:r>
            <a:r>
              <a:rPr lang="en-US" dirty="0"/>
              <a:t>the unique needs of the </a:t>
            </a:r>
            <a:r>
              <a:rPr lang="en-US" dirty="0" smtClean="0"/>
              <a:t>student </a:t>
            </a:r>
            <a:r>
              <a:rPr lang="en-US" dirty="0"/>
              <a:t>that result from </a:t>
            </a:r>
            <a:r>
              <a:rPr lang="en-US" dirty="0" smtClean="0"/>
              <a:t>their </a:t>
            </a:r>
            <a:r>
              <a:rPr lang="en-US" dirty="0"/>
              <a:t>disability; and </a:t>
            </a:r>
            <a:r>
              <a:rPr lang="en-US" dirty="0" smtClean="0"/>
              <a:t> </a:t>
            </a:r>
          </a:p>
          <a:p>
            <a:r>
              <a:rPr lang="en-US" dirty="0" smtClean="0"/>
              <a:t>To </a:t>
            </a:r>
            <a:r>
              <a:rPr lang="en-US" dirty="0"/>
              <a:t>ensure access of the </a:t>
            </a:r>
            <a:r>
              <a:rPr lang="en-US" dirty="0" smtClean="0"/>
              <a:t>student </a:t>
            </a:r>
            <a:r>
              <a:rPr lang="en-US" dirty="0"/>
              <a:t>to the general curriculum, so that he or she can meet the educational standards within the jurisdiction of the public agency that apply to all </a:t>
            </a:r>
            <a:r>
              <a:rPr lang="en-US" dirty="0" smtClean="0"/>
              <a:t>students.. </a:t>
            </a:r>
          </a:p>
          <a:p>
            <a:r>
              <a:rPr lang="en-US" dirty="0" smtClean="0"/>
              <a:t>If the</a:t>
            </a:r>
            <a:r>
              <a:rPr lang="en-US" baseline="0" dirty="0" smtClean="0"/>
              <a:t> student </a:t>
            </a:r>
            <a:r>
              <a:rPr lang="en-US" dirty="0" smtClean="0"/>
              <a:t> can learn without changing the content, methodology or delivery of instruction they most likely do not need to be in special education.</a:t>
            </a:r>
            <a:r>
              <a:rPr lang="en-US" baseline="0" dirty="0" smtClean="0"/>
              <a:t>  For a student to qualify for special education they not only need to have a disability but they require specially designed instruction that cannot be delivered in the regular classroom. </a:t>
            </a:r>
            <a:r>
              <a:rPr lang="en-US" dirty="0" smtClean="0"/>
              <a:t> </a:t>
            </a:r>
            <a:endParaRPr lang="en-US" b="1" dirty="0" smtClean="0"/>
          </a:p>
        </p:txBody>
      </p:sp>
    </p:spTree>
    <p:extLst>
      <p:ext uri="{BB962C8B-B14F-4D97-AF65-F5344CB8AC3E}">
        <p14:creationId xmlns:p14="http://schemas.microsoft.com/office/powerpoint/2010/main" val="116105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dirty="0" smtClean="0"/>
              <a:t>Review the article and be familiar with the court cases cited.</a:t>
            </a:r>
          </a:p>
          <a:p>
            <a:r>
              <a:rPr lang="en-US" b="1" dirty="0" smtClean="0"/>
              <a:t>To Say:  </a:t>
            </a:r>
            <a:r>
              <a:rPr lang="en-US" dirty="0" smtClean="0"/>
              <a:t>The</a:t>
            </a:r>
            <a:r>
              <a:rPr lang="en-US" baseline="0" dirty="0" smtClean="0"/>
              <a:t> pre-reading article covers what can happen when a parent takes exception to a present level of performance.  As a table group you will be assigned a court case to review.  Discuss the case in your group.  Identify the issues sited and the court’s decision.  You will have 10 minutes to read and discuss.  Be prepared to share your findings. </a:t>
            </a:r>
          </a:p>
          <a:p>
            <a:r>
              <a:rPr lang="en-US" b="1" baseline="0" dirty="0" smtClean="0"/>
              <a:t>To Do:  </a:t>
            </a:r>
            <a:r>
              <a:rPr lang="en-US" b="0" baseline="0" dirty="0" smtClean="0"/>
              <a:t>Hand out packet.  Set timer for 10 minutes.</a:t>
            </a:r>
            <a:r>
              <a:rPr lang="en-US" baseline="0" dirty="0" smtClean="0"/>
              <a:t> </a:t>
            </a:r>
            <a:endParaRPr lang="en-US" dirty="0" smtClean="0"/>
          </a:p>
          <a:p>
            <a:endParaRPr lang="en-US" dirty="0"/>
          </a:p>
        </p:txBody>
      </p:sp>
    </p:spTree>
    <p:extLst>
      <p:ext uri="{BB962C8B-B14F-4D97-AF65-F5344CB8AC3E}">
        <p14:creationId xmlns:p14="http://schemas.microsoft.com/office/powerpoint/2010/main" val="7689885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Do not list the specialized instruction as a specific class (American History 101) It needs to include all the areas in</a:t>
            </a:r>
            <a:r>
              <a:rPr lang="en-US" baseline="0" dirty="0" smtClean="0"/>
              <a:t> which the </a:t>
            </a:r>
            <a:r>
              <a:rPr lang="en-US" dirty="0" smtClean="0"/>
              <a:t>student is receiving instruction. For every service their needs to be a goal listed in the IEP.  You need to provide frequency, duration and location for each specific service.  Do not combine services (i.e.  speech and language are separate services and need to be listed separately.) Remember these</a:t>
            </a:r>
            <a:r>
              <a:rPr lang="en-US" baseline="0" dirty="0" smtClean="0"/>
              <a:t> services </a:t>
            </a:r>
            <a:r>
              <a:rPr lang="en-US" dirty="0" smtClean="0"/>
              <a:t>need to reflect what is in the PLAAFP</a:t>
            </a:r>
            <a:r>
              <a:rPr lang="en-US" baseline="0" dirty="0" smtClean="0"/>
              <a:t> and in the evaluation report. </a:t>
            </a:r>
            <a:r>
              <a:rPr lang="en-US" dirty="0" smtClean="0"/>
              <a:t> You need to have evidence</a:t>
            </a:r>
            <a:r>
              <a:rPr lang="en-US" baseline="0" dirty="0" smtClean="0"/>
              <a:t> and have made the case the student needs specialized instruction before they receive it.  It is never arbitrary, it is deliberate and relates to information provided in the PLAAFP.  Check your IEP to see what is written in the special education services that your student will receive.  Does it relate to the goals and to the PLAAFP.  If there are math goals do you show specialized instruction in math? </a:t>
            </a:r>
          </a:p>
          <a:p>
            <a:r>
              <a:rPr lang="en-US" b="1" baseline="0" dirty="0" smtClean="0"/>
              <a:t>To Do:  </a:t>
            </a:r>
            <a:r>
              <a:rPr lang="en-US" b="0" baseline="0" dirty="0" smtClean="0"/>
              <a:t>Give them 2-3 minutes to review the service summary page and the IEP goals.  </a:t>
            </a:r>
            <a:endParaRPr lang="en-US" b="1" dirty="0" smtClean="0"/>
          </a:p>
        </p:txBody>
      </p:sp>
    </p:spTree>
    <p:extLst>
      <p:ext uri="{BB962C8B-B14F-4D97-AF65-F5344CB8AC3E}">
        <p14:creationId xmlns:p14="http://schemas.microsoft.com/office/powerpoint/2010/main" val="1617193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Say:  </a:t>
            </a:r>
            <a:r>
              <a:rPr lang="en-US" dirty="0" smtClean="0"/>
              <a:t>Students do not need to meet initial eligibility criteria for a related service.  Decisions regarding related service are made by the IEP team.   Related </a:t>
            </a:r>
            <a:r>
              <a:rPr lang="en-US" dirty="0"/>
              <a:t>services are provided to help the student achieve his or her annual goals and objectives. </a:t>
            </a:r>
            <a:r>
              <a:rPr lang="en-US" dirty="0" smtClean="0"/>
              <a:t>However, the related service must relate to the disability such as a student with an intellectual disability whose IEP team determined Language as a related service is appropriate. </a:t>
            </a:r>
            <a:r>
              <a:rPr lang="en-US" sz="1200" b="0" dirty="0" smtClean="0"/>
              <a:t>IDEA makes a specific </a:t>
            </a:r>
            <a:r>
              <a:rPr lang="en-US" sz="1200" b="0" i="1" dirty="0" smtClean="0"/>
              <a:t>exception</a:t>
            </a:r>
            <a:r>
              <a:rPr lang="en-US" sz="1200" b="0" dirty="0" smtClean="0"/>
              <a:t> to the list of related services: surgically implanted devices.</a:t>
            </a:r>
            <a:r>
              <a:rPr lang="en-US" sz="1200" b="0" baseline="0" dirty="0" smtClean="0"/>
              <a:t>  Items like pacemakers and heart valves are not considered related services and are not covered by IDEA.  Related services must</a:t>
            </a:r>
            <a:r>
              <a:rPr lang="en-US" sz="1200" dirty="0" smtClean="0"/>
              <a:t> be based on peer-reviewed research, to the extent practicable, to be provided to the child, or on behalf of the child, and the IEP team must be able to show  that it is needed:</a:t>
            </a:r>
          </a:p>
          <a:p>
            <a:pPr marL="400050" indent="-400050">
              <a:buAutoNum type="romanLcParenR"/>
            </a:pPr>
            <a:r>
              <a:rPr lang="en-US" sz="1200" dirty="0" smtClean="0"/>
              <a:t>To advance appropriately toward attaining the annual goals; </a:t>
            </a:r>
          </a:p>
          <a:p>
            <a:pPr marL="400050" indent="-400050">
              <a:buAutoNum type="romanLcParenR"/>
            </a:pPr>
            <a:r>
              <a:rPr lang="en-US" sz="1200" dirty="0" smtClean="0"/>
              <a:t>To be involved in and make progress in the general education curriculum and to participate in extracurricular and other nonacademic activities; and</a:t>
            </a:r>
          </a:p>
          <a:p>
            <a:pPr marL="400050" indent="-400050">
              <a:buAutoNum type="romanLcParenR"/>
            </a:pPr>
            <a:r>
              <a:rPr lang="en-US" sz="1200" dirty="0" smtClean="0"/>
              <a:t>To be educated and participate with other children with disabilities and nondisabled children in the activities </a:t>
            </a:r>
          </a:p>
          <a:p>
            <a:pPr marL="0" indent="0">
              <a:buNone/>
            </a:pPr>
            <a:r>
              <a:rPr lang="en-US" sz="1200" b="0" dirty="0" smtClean="0"/>
              <a:t>Look at the</a:t>
            </a:r>
            <a:r>
              <a:rPr lang="en-US" sz="1200" b="0" baseline="0" dirty="0" smtClean="0"/>
              <a:t> IEP you brought and does it have any related services listed?  If it does do you know who is providing those services?  </a:t>
            </a:r>
            <a:endParaRPr lang="en-US" sz="1200" b="0" dirty="0" smtClean="0"/>
          </a:p>
          <a:p>
            <a:pPr marL="0" indent="0">
              <a:buNone/>
            </a:pPr>
            <a:endParaRPr lang="en-US" sz="1200" dirty="0" smtClean="0"/>
          </a:p>
          <a:p>
            <a:endParaRPr lang="en-US" dirty="0" smtClean="0"/>
          </a:p>
        </p:txBody>
      </p:sp>
    </p:spTree>
    <p:extLst>
      <p:ext uri="{BB962C8B-B14F-4D97-AF65-F5344CB8AC3E}">
        <p14:creationId xmlns:p14="http://schemas.microsoft.com/office/powerpoint/2010/main" val="4721067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Here</a:t>
            </a:r>
            <a:r>
              <a:rPr lang="en-US" b="0" baseline="0" dirty="0" smtClean="0"/>
              <a:t> is a list of possible related services.  Let’s go through these list of services to determine if they are true related services that you might use:  </a:t>
            </a:r>
          </a:p>
          <a:p>
            <a:r>
              <a:rPr lang="en-US" dirty="0" smtClean="0">
                <a:solidFill>
                  <a:schemeClr val="tx2"/>
                </a:solidFill>
              </a:rPr>
              <a:t>Sign language services:  True</a:t>
            </a:r>
          </a:p>
          <a:p>
            <a:r>
              <a:rPr lang="en-US" dirty="0" smtClean="0">
                <a:solidFill>
                  <a:schemeClr val="tx2"/>
                </a:solidFill>
              </a:rPr>
              <a:t>Transportation to school:  True</a:t>
            </a:r>
          </a:p>
          <a:p>
            <a:r>
              <a:rPr lang="en-US" dirty="0" smtClean="0">
                <a:solidFill>
                  <a:schemeClr val="tx2"/>
                </a:solidFill>
              </a:rPr>
              <a:t>Counseling and guidance to parents of students regarding hearing losses: True </a:t>
            </a:r>
          </a:p>
          <a:p>
            <a:r>
              <a:rPr lang="en-US" dirty="0" smtClean="0">
                <a:solidFill>
                  <a:schemeClr val="tx2"/>
                </a:solidFill>
              </a:rPr>
              <a:t>Teaching visually impaired students to fold money in a specific way to identify it in their wallet:</a:t>
            </a:r>
            <a:r>
              <a:rPr lang="en-US" baseline="0" dirty="0" smtClean="0">
                <a:solidFill>
                  <a:schemeClr val="tx2"/>
                </a:solidFill>
              </a:rPr>
              <a:t>  True </a:t>
            </a:r>
            <a:r>
              <a:rPr lang="en-US" dirty="0" smtClean="0">
                <a:solidFill>
                  <a:schemeClr val="tx2"/>
                </a:solidFill>
              </a:rPr>
              <a:t> </a:t>
            </a:r>
          </a:p>
          <a:p>
            <a:r>
              <a:rPr lang="en-US" dirty="0" smtClean="0">
                <a:solidFill>
                  <a:schemeClr val="tx2"/>
                </a:solidFill>
              </a:rPr>
              <a:t>Providing Cochlear implants:  False</a:t>
            </a:r>
            <a:r>
              <a:rPr lang="en-US" baseline="0" dirty="0" smtClean="0">
                <a:solidFill>
                  <a:schemeClr val="tx2"/>
                </a:solidFill>
              </a:rPr>
              <a:t> – medically implanted </a:t>
            </a:r>
            <a:endParaRPr lang="en-US" dirty="0" smtClean="0">
              <a:solidFill>
                <a:schemeClr val="tx2"/>
              </a:solidFill>
            </a:endParaRPr>
          </a:p>
          <a:p>
            <a:r>
              <a:rPr lang="en-US" dirty="0" smtClean="0">
                <a:solidFill>
                  <a:schemeClr val="tx2"/>
                </a:solidFill>
              </a:rPr>
              <a:t>Language services:</a:t>
            </a:r>
            <a:r>
              <a:rPr lang="en-US" baseline="0" dirty="0" smtClean="0">
                <a:solidFill>
                  <a:schemeClr val="tx2"/>
                </a:solidFill>
              </a:rPr>
              <a:t>  True</a:t>
            </a:r>
            <a:endParaRPr lang="en-US" dirty="0" smtClean="0">
              <a:solidFill>
                <a:schemeClr val="tx2"/>
              </a:solidFill>
            </a:endParaRPr>
          </a:p>
          <a:p>
            <a:r>
              <a:rPr lang="en-US" b="1" dirty="0" smtClean="0">
                <a:solidFill>
                  <a:schemeClr val="tx2"/>
                </a:solidFill>
              </a:rPr>
              <a:t>To Do:  </a:t>
            </a:r>
            <a:r>
              <a:rPr lang="en-US" b="0" dirty="0" smtClean="0">
                <a:solidFill>
                  <a:schemeClr val="tx2"/>
                </a:solidFill>
              </a:rPr>
              <a:t>Go</a:t>
            </a:r>
            <a:r>
              <a:rPr lang="en-US" b="0" baseline="0" dirty="0" smtClean="0">
                <a:solidFill>
                  <a:schemeClr val="tx2"/>
                </a:solidFill>
              </a:rPr>
              <a:t> through the list and have the participants answer true or false whether or not they are true related services and explain why if it is not  </a:t>
            </a:r>
            <a:r>
              <a:rPr lang="en-US" dirty="0" smtClean="0">
                <a:solidFill>
                  <a:schemeClr val="tx2"/>
                </a:solidFill>
              </a:rPr>
              <a:t>  </a:t>
            </a:r>
          </a:p>
          <a:p>
            <a:endParaRPr lang="en-US" dirty="0" smtClean="0">
              <a:solidFill>
                <a:srgbClr val="C00000"/>
              </a:solidFill>
              <a:latin typeface="Century Schoolbook" panose="02040604050505020304" pitchFamily="18" charset="0"/>
            </a:endParaRPr>
          </a:p>
          <a:p>
            <a:endParaRPr lang="en-US" b="1" dirty="0" smtClean="0"/>
          </a:p>
        </p:txBody>
      </p:sp>
    </p:spTree>
    <p:extLst>
      <p:ext uri="{BB962C8B-B14F-4D97-AF65-F5344CB8AC3E}">
        <p14:creationId xmlns:p14="http://schemas.microsoft.com/office/powerpoint/2010/main" val="6158336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Here</a:t>
            </a:r>
            <a:r>
              <a:rPr lang="en-US" b="0" baseline="0" dirty="0" smtClean="0"/>
              <a:t> is a list of possible related services.  Let’s go through these list of services to determine if they are true related services that you might use: </a:t>
            </a:r>
          </a:p>
          <a:p>
            <a:endParaRPr lang="en-US" b="0" baseline="0" dirty="0" smtClean="0">
              <a:solidFill>
                <a:schemeClr val="tx2"/>
              </a:solidFill>
            </a:endParaRPr>
          </a:p>
          <a:p>
            <a:r>
              <a:rPr lang="en-US" dirty="0" smtClean="0">
                <a:solidFill>
                  <a:schemeClr val="tx2"/>
                </a:solidFill>
              </a:rPr>
              <a:t>Functional mobility skills: True </a:t>
            </a:r>
          </a:p>
          <a:p>
            <a:r>
              <a:rPr lang="en-US" dirty="0" smtClean="0">
                <a:solidFill>
                  <a:schemeClr val="tx2"/>
                </a:solidFill>
              </a:rPr>
              <a:t>Dolphin Therapy:  False</a:t>
            </a:r>
            <a:r>
              <a:rPr lang="en-US" baseline="0" dirty="0" smtClean="0">
                <a:solidFill>
                  <a:schemeClr val="tx2"/>
                </a:solidFill>
              </a:rPr>
              <a:t> (but you never know)</a:t>
            </a:r>
            <a:r>
              <a:rPr lang="en-US" dirty="0" smtClean="0">
                <a:solidFill>
                  <a:schemeClr val="tx2"/>
                </a:solidFill>
              </a:rPr>
              <a:t> –</a:t>
            </a:r>
            <a:r>
              <a:rPr lang="en-US" baseline="0" dirty="0" smtClean="0">
                <a:solidFill>
                  <a:schemeClr val="tx2"/>
                </a:solidFill>
              </a:rPr>
              <a:t> not a lot of research behind this and it is difficult to prove it is necessary for the child to benefit for their education </a:t>
            </a:r>
            <a:endParaRPr lang="en-US" dirty="0" smtClean="0">
              <a:solidFill>
                <a:schemeClr val="tx2"/>
              </a:solidFill>
            </a:endParaRPr>
          </a:p>
          <a:p>
            <a:r>
              <a:rPr lang="en-US" dirty="0" smtClean="0">
                <a:solidFill>
                  <a:schemeClr val="tx2"/>
                </a:solidFill>
              </a:rPr>
              <a:t>Assessing a child’s leisure interests and preferences, functions, skills and needs:  True</a:t>
            </a:r>
            <a:r>
              <a:rPr lang="en-US" baseline="0" dirty="0" smtClean="0">
                <a:solidFill>
                  <a:schemeClr val="tx2"/>
                </a:solidFill>
              </a:rPr>
              <a:t> </a:t>
            </a:r>
            <a:endParaRPr lang="en-US" dirty="0" smtClean="0">
              <a:solidFill>
                <a:schemeClr val="tx2"/>
              </a:solidFill>
            </a:endParaRPr>
          </a:p>
          <a:p>
            <a:r>
              <a:rPr lang="en-US" dirty="0" smtClean="0">
                <a:solidFill>
                  <a:schemeClr val="tx2"/>
                </a:solidFill>
              </a:rPr>
              <a:t>Clean intermittent catheterization:  True  </a:t>
            </a:r>
          </a:p>
          <a:p>
            <a:r>
              <a:rPr lang="en-US" dirty="0" smtClean="0">
                <a:solidFill>
                  <a:schemeClr val="tx2"/>
                </a:solidFill>
              </a:rPr>
              <a:t>Assisting in developing positive behavior intervention strategies:  True</a:t>
            </a:r>
          </a:p>
          <a:p>
            <a:r>
              <a:rPr lang="en-US" b="1" dirty="0" smtClean="0">
                <a:solidFill>
                  <a:schemeClr val="tx2"/>
                </a:solidFill>
              </a:rPr>
              <a:t>To Do:  </a:t>
            </a:r>
            <a:r>
              <a:rPr lang="en-US" b="0" dirty="0" smtClean="0">
                <a:solidFill>
                  <a:schemeClr val="tx2"/>
                </a:solidFill>
              </a:rPr>
              <a:t>Go</a:t>
            </a:r>
            <a:r>
              <a:rPr lang="en-US" b="0" baseline="0" dirty="0" smtClean="0">
                <a:solidFill>
                  <a:schemeClr val="tx2"/>
                </a:solidFill>
              </a:rPr>
              <a:t> through the list and have the participants answer true or false whether or not they are true related services and explain why if it is not  </a:t>
            </a:r>
            <a:r>
              <a:rPr lang="en-US" dirty="0" smtClean="0">
                <a:solidFill>
                  <a:schemeClr val="tx2"/>
                </a:solidFill>
              </a:rPr>
              <a:t>  </a:t>
            </a:r>
          </a:p>
          <a:p>
            <a:endParaRPr lang="en-US" dirty="0" smtClean="0">
              <a:solidFill>
                <a:srgbClr val="C00000"/>
              </a:solidFill>
              <a:latin typeface="Century Schoolbook" panose="02040604050505020304" pitchFamily="18" charset="0"/>
            </a:endParaRPr>
          </a:p>
          <a:p>
            <a:endParaRPr lang="en-US" b="0" baseline="0" dirty="0" smtClean="0"/>
          </a:p>
          <a:p>
            <a:endParaRPr lang="en-US" dirty="0"/>
          </a:p>
        </p:txBody>
      </p:sp>
    </p:spTree>
    <p:extLst>
      <p:ext uri="{BB962C8B-B14F-4D97-AF65-F5344CB8AC3E}">
        <p14:creationId xmlns:p14="http://schemas.microsoft.com/office/powerpoint/2010/main" val="3884723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Supplementary aids/services - services and other supports that are provided to enable </a:t>
            </a:r>
            <a:r>
              <a:rPr lang="en-US" dirty="0" smtClean="0"/>
              <a:t>students </a:t>
            </a:r>
            <a:r>
              <a:rPr lang="en-US" dirty="0"/>
              <a:t>with disabilities to be educated with </a:t>
            </a:r>
            <a:r>
              <a:rPr lang="en-US" dirty="0" smtClean="0"/>
              <a:t>students </a:t>
            </a:r>
            <a:r>
              <a:rPr lang="en-US" dirty="0"/>
              <a:t>without disabilities to the maximum extent appropriate </a:t>
            </a:r>
            <a:r>
              <a:rPr lang="en-US" dirty="0" smtClean="0"/>
              <a:t>in </a:t>
            </a:r>
            <a:r>
              <a:rPr lang="en-US" dirty="0"/>
              <a:t>regular education classes, extracurricular and nonacademic </a:t>
            </a:r>
            <a:r>
              <a:rPr lang="en-US" dirty="0" smtClean="0"/>
              <a:t>settings.  Keep in mind if a student has a paraprofessional assigned to them through the school day,  you may need to have that aide or service with them during school sponsored event.  For</a:t>
            </a:r>
            <a:r>
              <a:rPr lang="en-US" baseline="0" dirty="0" smtClean="0"/>
              <a:t> example, </a:t>
            </a:r>
            <a:r>
              <a:rPr lang="en-US" dirty="0" smtClean="0"/>
              <a:t>a student</a:t>
            </a:r>
            <a:r>
              <a:rPr lang="en-US" baseline="0" dirty="0" smtClean="0"/>
              <a:t> who is deaf </a:t>
            </a:r>
            <a:r>
              <a:rPr lang="en-US" dirty="0" smtClean="0"/>
              <a:t>has an interpreter during the regular school day and they are participating on the school volleyball team, the district</a:t>
            </a:r>
            <a:r>
              <a:rPr lang="en-US" baseline="0" dirty="0" smtClean="0"/>
              <a:t> </a:t>
            </a:r>
            <a:r>
              <a:rPr lang="en-US" dirty="0" smtClean="0"/>
              <a:t>will need to provide the interpreter during practice and at home and away games.  If they have an aide during the regular school year, if they attend regular summer school consideration must be given whether or not the child required the aide to participate in summer school)  Check the</a:t>
            </a:r>
            <a:r>
              <a:rPr lang="en-US" baseline="0" dirty="0" smtClean="0"/>
              <a:t> IEP you brought for any supplementary aids and services.  Does anyone have anything listed here?  </a:t>
            </a:r>
            <a:endParaRPr lang="en-US" b="1" dirty="0" smtClean="0"/>
          </a:p>
        </p:txBody>
      </p:sp>
    </p:spTree>
    <p:extLst>
      <p:ext uri="{BB962C8B-B14F-4D97-AF65-F5344CB8AC3E}">
        <p14:creationId xmlns:p14="http://schemas.microsoft.com/office/powerpoint/2010/main" val="42413560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Take</a:t>
            </a:r>
            <a:r>
              <a:rPr lang="en-US" b="0" baseline="0" dirty="0" smtClean="0"/>
              <a:t> a look a Form F (handout #29) in your packet.  </a:t>
            </a:r>
          </a:p>
          <a:p>
            <a:r>
              <a:rPr lang="en-US" dirty="0" smtClean="0"/>
              <a:t>Accommodations are</a:t>
            </a:r>
            <a:r>
              <a:rPr lang="en-US" baseline="0" dirty="0" smtClean="0"/>
              <a:t> </a:t>
            </a:r>
            <a:r>
              <a:rPr lang="en-US" dirty="0" smtClean="0"/>
              <a:t>supports/services </a:t>
            </a:r>
            <a:r>
              <a:rPr lang="en-US" dirty="0"/>
              <a:t>that assist students in accessing their grade level curriculum and validly demonstrating their learning. It is an alternative approach to how curriculum or assessments are presented to or responded to by the student: They include a variety of </a:t>
            </a:r>
            <a:r>
              <a:rPr lang="en-US" dirty="0" smtClean="0"/>
              <a:t>alternatives </a:t>
            </a:r>
            <a:r>
              <a:rPr lang="en-US" dirty="0"/>
              <a:t>to presentation format, response format and setting, timing and scheduling. An accommodation does not substantially </a:t>
            </a:r>
            <a:r>
              <a:rPr lang="en-US" dirty="0" smtClean="0"/>
              <a:t>change content level </a:t>
            </a:r>
            <a:r>
              <a:rPr lang="en-US" dirty="0"/>
              <a:t>or performance criteria. The changes are made in order to provide a student equal access to learning and equal opportunity to demonstrate their learning. </a:t>
            </a:r>
          </a:p>
          <a:p>
            <a:endParaRPr lang="en-US" dirty="0" smtClean="0"/>
          </a:p>
          <a:p>
            <a:r>
              <a:rPr lang="en-US" dirty="0" smtClean="0"/>
              <a:t>Modifications are</a:t>
            </a:r>
            <a:r>
              <a:rPr lang="en-US" baseline="0" dirty="0" smtClean="0"/>
              <a:t> </a:t>
            </a:r>
            <a:r>
              <a:rPr lang="en-US" dirty="0" smtClean="0"/>
              <a:t>changes </a:t>
            </a:r>
            <a:r>
              <a:rPr lang="en-US" dirty="0"/>
              <a:t>to instruction and/or performance that results in a student working toward a different standard or grade level goal than other students at their grade level. It is a substantial change in what a student is expected to learn and/or demonstrate. The changes are made to provide student opportunities to participate meaningfully and productively in learning experiences and environments. They include changes in instruction level, content and performance </a:t>
            </a:r>
            <a:r>
              <a:rPr lang="en-US" dirty="0" smtClean="0"/>
              <a:t>criteria</a:t>
            </a:r>
            <a:r>
              <a:rPr lang="en-US" b="1" dirty="0" smtClean="0"/>
              <a:t>. </a:t>
            </a:r>
          </a:p>
          <a:p>
            <a:endParaRPr lang="en-US" b="1" dirty="0" smtClean="0"/>
          </a:p>
          <a:p>
            <a:r>
              <a:rPr lang="en-US" b="0" dirty="0" smtClean="0"/>
              <a:t>Your</a:t>
            </a:r>
            <a:r>
              <a:rPr lang="en-US" b="1" dirty="0" smtClean="0"/>
              <a:t> </a:t>
            </a:r>
            <a:r>
              <a:rPr lang="en-US" b="0" dirty="0" smtClean="0"/>
              <a:t>local RPDC</a:t>
            </a:r>
            <a:r>
              <a:rPr lang="en-US" b="0" baseline="0" dirty="0" smtClean="0"/>
              <a:t> has a module on accommodations and modifications that they can provide if you are interested. </a:t>
            </a:r>
            <a:endParaRPr lang="en-US" b="0" i="1" dirty="0" smtClean="0"/>
          </a:p>
          <a:p>
            <a:endParaRPr lang="en-US" b="0" dirty="0" smtClean="0"/>
          </a:p>
        </p:txBody>
      </p:sp>
    </p:spTree>
    <p:extLst>
      <p:ext uri="{BB962C8B-B14F-4D97-AF65-F5344CB8AC3E}">
        <p14:creationId xmlns:p14="http://schemas.microsoft.com/office/powerpoint/2010/main" val="31701159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If the accommodation or modification is marked it must be implemented.  Do  not use as needed, it is either needed or not.  Make sure all the teachers that serve this student are aware of their responsibilities in terms of making the required accommodations and modifications.  Remember, this is the IEP team’s decision, not a single team member’s decision.  Take </a:t>
            </a:r>
            <a:r>
              <a:rPr lang="en-US" dirty="0"/>
              <a:t>a look at your Modifications and Accommodations </a:t>
            </a:r>
            <a:r>
              <a:rPr lang="en-US" dirty="0" smtClean="0"/>
              <a:t>form, can </a:t>
            </a:r>
            <a:r>
              <a:rPr lang="en-US" dirty="0"/>
              <a:t>you relate what has been marked on this page to the student’s diagnosis, present level and IEP </a:t>
            </a:r>
            <a:r>
              <a:rPr lang="en-US" dirty="0" smtClean="0"/>
              <a:t>goals?  </a:t>
            </a:r>
            <a:r>
              <a:rPr lang="en-US" dirty="0"/>
              <a:t>Be prepared to share out. </a:t>
            </a:r>
          </a:p>
          <a:p>
            <a:r>
              <a:rPr lang="en-US" b="1" dirty="0" smtClean="0"/>
              <a:t>To Do:  </a:t>
            </a:r>
            <a:r>
              <a:rPr lang="en-US" dirty="0" smtClean="0"/>
              <a:t>Have the participants look at what is marked on their accommodation and modification form to see if it relates to the specific disability and student’s present level.  Give them a few minutes to look</a:t>
            </a:r>
            <a:r>
              <a:rPr lang="en-US" baseline="0" dirty="0" smtClean="0"/>
              <a:t> through this. </a:t>
            </a:r>
            <a:endParaRPr lang="en-US" dirty="0"/>
          </a:p>
        </p:txBody>
      </p:sp>
    </p:spTree>
    <p:extLst>
      <p:ext uri="{BB962C8B-B14F-4D97-AF65-F5344CB8AC3E}">
        <p14:creationId xmlns:p14="http://schemas.microsoft.com/office/powerpoint/2010/main" val="23738395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dirty="0" smtClean="0"/>
              <a:t>Difference between a modification and accommodation </a:t>
            </a:r>
            <a:endParaRPr lang="en-US" b="1" dirty="0" smtClean="0"/>
          </a:p>
          <a:p>
            <a:r>
              <a:rPr lang="en-US" b="1" dirty="0" smtClean="0"/>
              <a:t>To Say</a:t>
            </a:r>
            <a:r>
              <a:rPr lang="en-US" dirty="0" smtClean="0"/>
              <a:t>: I will read the list and you will need to determine if it is either an accommodation or modification and why </a:t>
            </a:r>
          </a:p>
          <a:p>
            <a:endParaRPr lang="en-US" dirty="0"/>
          </a:p>
          <a:p>
            <a:pPr marL="228600" indent="-228600">
              <a:buAutoNum type="arabicPeriod"/>
            </a:pPr>
            <a:r>
              <a:rPr lang="en-US" dirty="0" smtClean="0"/>
              <a:t>Accommodation – the content is not being changed</a:t>
            </a:r>
            <a:r>
              <a:rPr lang="en-US" baseline="0" dirty="0" smtClean="0"/>
              <a:t>, just the procedure so ask what is my end learning goal </a:t>
            </a:r>
            <a:endParaRPr lang="en-US" dirty="0"/>
          </a:p>
          <a:p>
            <a:pPr marL="228600" indent="-228600">
              <a:buAutoNum type="arabicPeriod"/>
            </a:pPr>
            <a:r>
              <a:rPr lang="en-US" dirty="0" smtClean="0"/>
              <a:t>Accommodation – the content is not being changed, just the procedure so ask</a:t>
            </a:r>
            <a:r>
              <a:rPr lang="en-US" baseline="0" dirty="0" smtClean="0"/>
              <a:t> what is my end learning goal</a:t>
            </a:r>
            <a:endParaRPr lang="en-US" dirty="0"/>
          </a:p>
          <a:p>
            <a:pPr marL="228600" indent="-228600">
              <a:buAutoNum type="arabicPeriod"/>
            </a:pPr>
            <a:r>
              <a:rPr lang="en-US" dirty="0"/>
              <a:t>Modification </a:t>
            </a:r>
            <a:r>
              <a:rPr lang="en-US" dirty="0" smtClean="0"/>
              <a:t>– there</a:t>
            </a:r>
            <a:r>
              <a:rPr lang="en-US" baseline="0" dirty="0" smtClean="0"/>
              <a:t> is a change to the construct of the educational task, it will be difficult to compare this paper to others papers written at the same grade level – so ask what is my end learning goal </a:t>
            </a:r>
            <a:endParaRPr lang="en-US" dirty="0"/>
          </a:p>
          <a:p>
            <a:pPr marL="228600" indent="-228600">
              <a:buAutoNum type="arabicPeriod"/>
            </a:pPr>
            <a:r>
              <a:rPr lang="en-US" dirty="0" smtClean="0"/>
              <a:t>Accommodation – the content is not being changed, just the procedure – so ask what is my end learning goal</a:t>
            </a:r>
            <a:r>
              <a:rPr lang="en-US" baseline="0" dirty="0" smtClean="0"/>
              <a:t> </a:t>
            </a:r>
            <a:endParaRPr lang="en-US" dirty="0"/>
          </a:p>
          <a:p>
            <a:pPr marL="228600" indent="-228600">
              <a:buAutoNum type="arabicPeriod"/>
            </a:pPr>
            <a:r>
              <a:rPr lang="en-US" dirty="0" smtClean="0"/>
              <a:t>Accommodation or Modification dependin</a:t>
            </a:r>
            <a:r>
              <a:rPr lang="en-US" baseline="0" dirty="0" smtClean="0"/>
              <a:t>g on why you are giving them less is it because they can’t do as much because of their disability or because it is not imperative for their learning that they do all the problems – ask what is my end learning goal </a:t>
            </a:r>
            <a:endParaRPr lang="en-US" dirty="0" smtClean="0"/>
          </a:p>
          <a:p>
            <a:pPr marL="228600" indent="-228600">
              <a:buAutoNum type="arabicPeriod"/>
            </a:pPr>
            <a:r>
              <a:rPr lang="en-US" dirty="0" smtClean="0"/>
              <a:t>Accommodation -the content is not being changed, just the procedure</a:t>
            </a:r>
            <a:r>
              <a:rPr lang="en-US" baseline="0" dirty="0" smtClean="0"/>
              <a:t> – ask what is my end learning goal </a:t>
            </a:r>
            <a:endParaRPr lang="en-US" dirty="0"/>
          </a:p>
          <a:p>
            <a:pPr marL="228600" indent="-228600">
              <a:buAutoNum type="arabicPeriod"/>
            </a:pPr>
            <a:r>
              <a:rPr lang="en-US" dirty="0" smtClean="0"/>
              <a:t>Modification – there is change</a:t>
            </a:r>
            <a:r>
              <a:rPr lang="en-US" baseline="0" dirty="0" smtClean="0"/>
              <a:t> to the construct of the educational task, you could not compare this assignments to typical peer results – ask what is my end learning goal </a:t>
            </a:r>
            <a:endParaRPr lang="en-US" dirty="0"/>
          </a:p>
          <a:p>
            <a:endParaRPr lang="en-US" b="1" dirty="0" smtClean="0"/>
          </a:p>
          <a:p>
            <a:r>
              <a:rPr lang="en-US" b="1" dirty="0" smtClean="0"/>
              <a:t>To Do: </a:t>
            </a:r>
            <a:r>
              <a:rPr lang="en-US" dirty="0" smtClean="0"/>
              <a:t>Read the list and have the participants decide whether it is an accommodation and modification and why </a:t>
            </a:r>
            <a:endParaRPr lang="en-US" dirty="0"/>
          </a:p>
        </p:txBody>
      </p:sp>
    </p:spTree>
    <p:extLst>
      <p:ext uri="{BB962C8B-B14F-4D97-AF65-F5344CB8AC3E}">
        <p14:creationId xmlns:p14="http://schemas.microsoft.com/office/powerpoint/2010/main" val="34001870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dirty="0" smtClean="0"/>
              <a:t>: Supports for school personnel  </a:t>
            </a:r>
            <a:r>
              <a:rPr lang="en-US" dirty="0"/>
              <a:t>specified training to be provided to a teacher </a:t>
            </a:r>
            <a:r>
              <a:rPr lang="en-US" dirty="0" smtClean="0"/>
              <a:t>and/or para professional on </a:t>
            </a:r>
            <a:r>
              <a:rPr lang="en-US" dirty="0"/>
              <a:t>behalf of the student. </a:t>
            </a:r>
            <a:r>
              <a:rPr lang="en-US" dirty="0" smtClean="0"/>
              <a:t> Remember if it is in the IEP it must be provided.  You will find it on the bottom of Form</a:t>
            </a:r>
            <a:r>
              <a:rPr lang="en-US" baseline="0" dirty="0" smtClean="0"/>
              <a:t> F (handout # 29)</a:t>
            </a:r>
            <a:endParaRPr lang="en-US" b="1" dirty="0" smtClean="0"/>
          </a:p>
        </p:txBody>
      </p:sp>
    </p:spTree>
    <p:extLst>
      <p:ext uri="{BB962C8B-B14F-4D97-AF65-F5344CB8AC3E}">
        <p14:creationId xmlns:p14="http://schemas.microsoft.com/office/powerpoint/2010/main" val="9890219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To Say</a:t>
            </a:r>
            <a:r>
              <a:rPr lang="en-US" b="0" dirty="0" smtClean="0"/>
              <a:t>:  T</a:t>
            </a:r>
            <a:r>
              <a:rPr lang="en-US" dirty="0" smtClean="0"/>
              <a:t>ransportation </a:t>
            </a:r>
            <a:r>
              <a:rPr lang="en-US" dirty="0"/>
              <a:t>is a related service as defined by 34 CFR §300.34(c)(16) of the IDEA regulations and can include travel to and from school and between schools; travel in and around school buildings; and specialized equipment such as special or adapted buses, lifts, and ramps.  A child’s individualized education program (IEP) Team is responsible for determining both if transportation is required to assist a child with a disability to benefit from special education and related services, and how the transportation services should be implemented.  The IEP should describe the transportation services to be provided, including transportation to enable a child with disabilities to participate in nonacademic and extracurricular activities in the manner necessary to afford the child an equal opportunity for participation in those services and activities to the maximum extent appropriate to the needs of that child</a:t>
            </a:r>
            <a:r>
              <a:rPr lang="en-US" dirty="0" smtClean="0"/>
              <a:t>. </a:t>
            </a:r>
            <a:r>
              <a:rPr lang="en-US" dirty="0"/>
              <a:t>districts should explore options for integrating children with disabilities with nondisabled students, especially when the children with disabilities are in the same location and have the same schedule as children without disabilities.  This option may require the utilization of a lift-equipped vehicle for the regular routes or the addition of a monitor or aide</a:t>
            </a:r>
            <a:r>
              <a:rPr lang="en-US" dirty="0" smtClean="0"/>
              <a:t>.  You will find transportation</a:t>
            </a:r>
            <a:r>
              <a:rPr lang="en-US" baseline="0" dirty="0" smtClean="0"/>
              <a:t> on section 6 of the IEP Form (handout # 14) </a:t>
            </a:r>
            <a:endParaRPr lang="en-US" dirty="0" smtClean="0"/>
          </a:p>
          <a:p>
            <a:endParaRPr lang="en-US" b="0" dirty="0"/>
          </a:p>
        </p:txBody>
      </p:sp>
    </p:spTree>
    <p:extLst>
      <p:ext uri="{BB962C8B-B14F-4D97-AF65-F5344CB8AC3E}">
        <p14:creationId xmlns:p14="http://schemas.microsoft.com/office/powerpoint/2010/main" val="384023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a:t>
            </a:r>
          </a:p>
          <a:p>
            <a:r>
              <a:rPr lang="en-US" b="1" dirty="0" smtClean="0"/>
              <a:t>To Say:  </a:t>
            </a:r>
            <a:r>
              <a:rPr lang="en-US" b="0" dirty="0" smtClean="0"/>
              <a:t>L</a:t>
            </a:r>
            <a:r>
              <a:rPr lang="en-US" dirty="0" smtClean="0"/>
              <a:t>et’s see how much you already know about developing a quality IEP.  Take out handout #2.  After you have completed the test, put it in a place where you will be able to easily find it.  You will have a chance to review your answers</a:t>
            </a:r>
            <a:r>
              <a:rPr lang="en-US" baseline="0" dirty="0" smtClean="0"/>
              <a:t> before we review them at the end of training.</a:t>
            </a:r>
            <a:r>
              <a:rPr lang="en-US" dirty="0" smtClean="0"/>
              <a:t>  </a:t>
            </a:r>
            <a:endParaRPr lang="en-US" b="1" dirty="0" smtClean="0"/>
          </a:p>
          <a:p>
            <a:r>
              <a:rPr lang="en-US" b="1" dirty="0" smtClean="0"/>
              <a:t>To Do:  </a:t>
            </a:r>
            <a:r>
              <a:rPr lang="en-US" b="0" dirty="0" smtClean="0"/>
              <a:t>T</a:t>
            </a:r>
            <a:r>
              <a:rPr lang="en-US" dirty="0" smtClean="0"/>
              <a:t>he Pre-Test is</a:t>
            </a:r>
            <a:r>
              <a:rPr lang="en-US" baseline="0" dirty="0" smtClean="0"/>
              <a:t> the 2</a:t>
            </a:r>
            <a:r>
              <a:rPr lang="en-US" baseline="30000" dirty="0" smtClean="0"/>
              <a:t>nd</a:t>
            </a:r>
            <a:r>
              <a:rPr lang="en-US" baseline="0" dirty="0" smtClean="0"/>
              <a:t> handout in the packet.  G</a:t>
            </a:r>
            <a:r>
              <a:rPr lang="en-US" dirty="0" smtClean="0"/>
              <a:t>ive them time to complete the pre-test.  After everyone is</a:t>
            </a:r>
            <a:r>
              <a:rPr lang="en-US" baseline="0" dirty="0" smtClean="0"/>
              <a:t> finished have them put the pre-test away.</a:t>
            </a:r>
            <a:endParaRPr lang="en-US" dirty="0"/>
          </a:p>
        </p:txBody>
      </p:sp>
    </p:spTree>
    <p:extLst>
      <p:ext uri="{BB962C8B-B14F-4D97-AF65-F5344CB8AC3E}">
        <p14:creationId xmlns:p14="http://schemas.microsoft.com/office/powerpoint/2010/main" val="23659597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85800"/>
            <a:ext cx="5553075" cy="3124200"/>
          </a:xfrm>
        </p:spPr>
      </p:sp>
      <p:sp>
        <p:nvSpPr>
          <p:cNvPr id="3" name="Notes Placeholder 2"/>
          <p:cNvSpPr>
            <a:spLocks noGrp="1"/>
          </p:cNvSpPr>
          <p:nvPr>
            <p:ph type="body" idx="1"/>
          </p:nvPr>
        </p:nvSpPr>
        <p:spPr>
          <a:xfrm>
            <a:off x="685800" y="3962400"/>
            <a:ext cx="5486400" cy="4495800"/>
          </a:xfrm>
        </p:spPr>
        <p:txBody>
          <a:bodyPr/>
          <a:lstStyle/>
          <a:p>
            <a:r>
              <a:rPr lang="en-US" b="1" dirty="0" smtClean="0"/>
              <a:t>To Say:  </a:t>
            </a:r>
            <a:r>
              <a:rPr lang="en-US" dirty="0"/>
              <a:t>Each public agency shall ensure that to the maximum extent appropriate, children with disabilities, including children in public or private institutions or other care facilities, are educated with children who are nondisabled, and that special classes, separate schooling, or other removal of children from the general educational environment occurs only if the nature or severity of the disability is such that education in general education classes with the use of supplementary aids and services cannot be achieved satisfactorily. </a:t>
            </a:r>
            <a:r>
              <a:rPr lang="en-US" dirty="0" smtClean="0"/>
              <a:t>A child can </a:t>
            </a:r>
            <a:r>
              <a:rPr lang="en-US" dirty="0"/>
              <a:t>not </a:t>
            </a:r>
            <a:r>
              <a:rPr lang="en-US" dirty="0" smtClean="0"/>
              <a:t>be removed </a:t>
            </a:r>
            <a:r>
              <a:rPr lang="en-US" dirty="0"/>
              <a:t>from education in age-appropriate regular classroom solely because of needed modifications in the general curriculum. The public agency must be able to justify the placement decision in accordance with a two-part </a:t>
            </a:r>
            <a:r>
              <a:rPr lang="en-US" dirty="0" smtClean="0"/>
              <a:t>inquiry: </a:t>
            </a:r>
          </a:p>
          <a:p>
            <a:r>
              <a:rPr lang="en-US" dirty="0" smtClean="0"/>
              <a:t>1.Whether </a:t>
            </a:r>
            <a:r>
              <a:rPr lang="en-US" dirty="0"/>
              <a:t>education in the regular classroom with the use of supplementary aids and services can be achieved satisfactorily; if not, then, (For preschool children, regular education setting is a setting which is designed primarily for children without disabilities.) </a:t>
            </a:r>
            <a:endParaRPr lang="en-US" dirty="0" smtClean="0"/>
          </a:p>
          <a:p>
            <a:r>
              <a:rPr lang="en-US" dirty="0" smtClean="0"/>
              <a:t>2.Whether </a:t>
            </a:r>
            <a:r>
              <a:rPr lang="en-US" dirty="0"/>
              <a:t>the child has been integrated to the maximum extent </a:t>
            </a:r>
            <a:r>
              <a:rPr lang="en-US" dirty="0" smtClean="0"/>
              <a:t>appropriate.  </a:t>
            </a:r>
          </a:p>
          <a:p>
            <a:r>
              <a:rPr lang="en-US" dirty="0" smtClean="0"/>
              <a:t>The </a:t>
            </a:r>
            <a:r>
              <a:rPr lang="en-US" dirty="0"/>
              <a:t>IEP must explain the extent, if any, to which the student will not participate with nondisabled peers in the regular classroom and in extracurricular and other nonacademic activities. A child may be educated in a non-inclusive setting when the following factors have been considered: </a:t>
            </a:r>
            <a:r>
              <a:rPr lang="en-US" dirty="0" smtClean="0"/>
              <a:t>The </a:t>
            </a:r>
            <a:r>
              <a:rPr lang="en-US" dirty="0"/>
              <a:t>educational benefits of full-time placement in regular education;  </a:t>
            </a:r>
            <a:r>
              <a:rPr lang="en-US" dirty="0" smtClean="0"/>
              <a:t>The </a:t>
            </a:r>
            <a:r>
              <a:rPr lang="en-US" dirty="0"/>
              <a:t>nonacademic benefits of such a placement; </a:t>
            </a:r>
            <a:r>
              <a:rPr lang="en-US" dirty="0" smtClean="0"/>
              <a:t>The </a:t>
            </a:r>
            <a:r>
              <a:rPr lang="en-US" dirty="0"/>
              <a:t>effect the disabled child has on the teacher and the children in the regular class; and </a:t>
            </a:r>
            <a:r>
              <a:rPr lang="en-US" dirty="0" smtClean="0"/>
              <a:t>there </a:t>
            </a:r>
            <a:r>
              <a:rPr lang="en-US" dirty="0"/>
              <a:t>must be a description of the extent (amount) of any removal from the regular class environment, and provide justification for the removal</a:t>
            </a:r>
            <a:r>
              <a:rPr lang="en-US" dirty="0" smtClean="0"/>
              <a:t>.  Justification</a:t>
            </a:r>
            <a:r>
              <a:rPr lang="en-US" baseline="0" dirty="0" smtClean="0"/>
              <a:t> for services for the student will come from the PLAAFP and the evaluation report.  You are restating your case and continuing to tell a cohesive story on this student.  </a:t>
            </a:r>
            <a:r>
              <a:rPr lang="en-US" dirty="0" smtClean="0"/>
              <a:t> You will find the participation</a:t>
            </a:r>
            <a:r>
              <a:rPr lang="en-US" baseline="0" dirty="0" smtClean="0"/>
              <a:t> in the regular education program in section 7 of the state IEP form (handout #14)</a:t>
            </a:r>
            <a:endParaRPr lang="en-US" b="0" dirty="0"/>
          </a:p>
        </p:txBody>
      </p:sp>
    </p:spTree>
    <p:extLst>
      <p:ext uri="{BB962C8B-B14F-4D97-AF65-F5344CB8AC3E}">
        <p14:creationId xmlns:p14="http://schemas.microsoft.com/office/powerpoint/2010/main" val="1884728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IDEA 2004 requires that students with disabilities receive physical education services, specially designed if necessary. If </a:t>
            </a:r>
            <a:r>
              <a:rPr lang="en-US" dirty="0" smtClean="0"/>
              <a:t>the </a:t>
            </a:r>
            <a:r>
              <a:rPr lang="en-US" dirty="0"/>
              <a:t>child </a:t>
            </a:r>
            <a:r>
              <a:rPr lang="en-US" dirty="0" smtClean="0"/>
              <a:t>has </a:t>
            </a:r>
            <a:r>
              <a:rPr lang="en-US" dirty="0"/>
              <a:t>an IEP, the school must provide physical education as part of </a:t>
            </a:r>
            <a:r>
              <a:rPr lang="en-US" dirty="0" smtClean="0"/>
              <a:t>the child's </a:t>
            </a:r>
            <a:r>
              <a:rPr lang="en-US" dirty="0"/>
              <a:t>education program.</a:t>
            </a:r>
          </a:p>
          <a:p>
            <a:r>
              <a:rPr lang="en-US" dirty="0"/>
              <a:t>Many students with disabilities can safely and successfully participate in general physical education, with or without accommodations and supports. However, some children benefit from specially designed or adapted physical education. Content in adapted physical education should mirror the general physical education curriculum to the greatest extent possible</a:t>
            </a:r>
            <a:r>
              <a:rPr lang="en-US" dirty="0" smtClean="0"/>
              <a:t>.</a:t>
            </a:r>
          </a:p>
          <a:p>
            <a:r>
              <a:rPr lang="en-US" b="1" dirty="0"/>
              <a:t>IDEA defines "physical education"</a:t>
            </a:r>
            <a:r>
              <a:rPr lang="en-US" dirty="0"/>
              <a:t> as the development of:</a:t>
            </a:r>
          </a:p>
          <a:p>
            <a:r>
              <a:rPr lang="en-US" dirty="0"/>
              <a:t>Physical and motor skills</a:t>
            </a:r>
          </a:p>
          <a:p>
            <a:r>
              <a:rPr lang="en-US" dirty="0"/>
              <a:t>Fundamental motor skills and </a:t>
            </a:r>
            <a:r>
              <a:rPr lang="en-US" dirty="0" smtClean="0"/>
              <a:t>patterns</a:t>
            </a:r>
          </a:p>
          <a:p>
            <a:endParaRPr lang="en-US" dirty="0"/>
          </a:p>
          <a:p>
            <a:r>
              <a:rPr lang="en-US" dirty="0"/>
              <a:t>Skills in aquatics, dance, and individual and group games and sports (including intramural and lifetime sports)</a:t>
            </a:r>
          </a:p>
          <a:p>
            <a:r>
              <a:rPr lang="en-US" dirty="0"/>
              <a:t>The IEP </a:t>
            </a:r>
            <a:r>
              <a:rPr lang="en-US" dirty="0" smtClean="0"/>
              <a:t>must contain </a:t>
            </a:r>
            <a:r>
              <a:rPr lang="en-US" dirty="0"/>
              <a:t>a statement of the agency’s assurance of equal opportunity for the child’s participation in program options, nonacademic and extracurricular services, and activities with nondisabled </a:t>
            </a:r>
            <a:r>
              <a:rPr lang="en-US" dirty="0" smtClean="0"/>
              <a:t>peers or; The </a:t>
            </a:r>
            <a:r>
              <a:rPr lang="en-US" dirty="0"/>
              <a:t>IEP contains a listing of program options, nonacademic and extracurricular services, and activities in which the child may be expected to participate. </a:t>
            </a:r>
            <a:r>
              <a:rPr lang="en-US" dirty="0" smtClean="0"/>
              <a:t> You will find this information in Section 7</a:t>
            </a:r>
            <a:r>
              <a:rPr lang="en-US" baseline="0" dirty="0" smtClean="0"/>
              <a:t> on the state IEP form (handout #14)</a:t>
            </a:r>
            <a:endParaRPr lang="en-US" dirty="0" smtClean="0"/>
          </a:p>
        </p:txBody>
      </p:sp>
    </p:spTree>
    <p:extLst>
      <p:ext uri="{BB962C8B-B14F-4D97-AF65-F5344CB8AC3E}">
        <p14:creationId xmlns:p14="http://schemas.microsoft.com/office/powerpoint/2010/main" val="18554567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IDEA has a presumption in favor o</a:t>
            </a:r>
            <a:r>
              <a:rPr lang="en-US" b="0" dirty="0"/>
              <a:t>f</a:t>
            </a:r>
            <a:r>
              <a:rPr lang="en-US" dirty="0"/>
              <a:t> educating students with disabilities with those who do not have </a:t>
            </a:r>
            <a:r>
              <a:rPr lang="en-US" dirty="0" smtClean="0"/>
              <a:t>disabilities.  That means:  a</a:t>
            </a:r>
            <a:r>
              <a:rPr lang="en-US" dirty="0"/>
              <a:t>)   a school system must educate a student with a disability with students who do not have disabilities to the </a:t>
            </a:r>
            <a:r>
              <a:rPr lang="en-US" dirty="0" smtClean="0"/>
              <a:t>maximum extent </a:t>
            </a:r>
            <a:r>
              <a:rPr lang="en-US" dirty="0"/>
              <a:t>appropriate for the student, </a:t>
            </a:r>
            <a:r>
              <a:rPr lang="en-US" dirty="0" smtClean="0"/>
              <a:t>and b</a:t>
            </a:r>
            <a:r>
              <a:rPr lang="en-US" dirty="0"/>
              <a:t>)  </a:t>
            </a:r>
            <a:r>
              <a:rPr lang="en-US" dirty="0" smtClean="0"/>
              <a:t>the </a:t>
            </a:r>
            <a:r>
              <a:rPr lang="en-US" dirty="0"/>
              <a:t>school </a:t>
            </a:r>
            <a:r>
              <a:rPr lang="en-US" b="1" dirty="0"/>
              <a:t>may not remove</a:t>
            </a:r>
            <a:r>
              <a:rPr lang="en-US" dirty="0"/>
              <a:t> the student from the regular education class </a:t>
            </a:r>
            <a:r>
              <a:rPr lang="en-US" b="1" dirty="0"/>
              <a:t>unless</a:t>
            </a:r>
            <a:r>
              <a:rPr lang="en-US" dirty="0"/>
              <a:t> he or she cannot be educated </a:t>
            </a:r>
            <a:r>
              <a:rPr lang="en-US" dirty="0" smtClean="0"/>
              <a:t>there successfully </a:t>
            </a:r>
            <a:r>
              <a:rPr lang="en-US" dirty="0"/>
              <a:t>(in the sense that the student will benefit).  The school must provide supplementary aids and </a:t>
            </a:r>
            <a:r>
              <a:rPr lang="en-US" dirty="0" smtClean="0"/>
              <a:t>support services </a:t>
            </a:r>
            <a:r>
              <a:rPr lang="en-US" dirty="0"/>
              <a:t>in the regular education class </a:t>
            </a:r>
            <a:r>
              <a:rPr lang="en-US" b="1" dirty="0"/>
              <a:t>before</a:t>
            </a:r>
            <a:r>
              <a:rPr lang="en-US" dirty="0"/>
              <a:t> removal is considered. </a:t>
            </a:r>
          </a:p>
          <a:p>
            <a:r>
              <a:rPr lang="en-US" dirty="0"/>
              <a:t> </a:t>
            </a:r>
          </a:p>
          <a:p>
            <a:r>
              <a:rPr lang="en-US" dirty="0"/>
              <a:t>Schools must offer a continuum or range of services from </a:t>
            </a:r>
            <a:r>
              <a:rPr lang="en-US" dirty="0" smtClean="0"/>
              <a:t>least </a:t>
            </a:r>
            <a:r>
              <a:rPr lang="en-US" dirty="0"/>
              <a:t>to most restrictive or separated from the regular education classroom.  The continuum of services is as </a:t>
            </a:r>
            <a:r>
              <a:rPr lang="en-US" dirty="0" smtClean="0"/>
              <a:t>follows</a:t>
            </a:r>
            <a:r>
              <a:rPr lang="en-US" dirty="0"/>
              <a:t> </a:t>
            </a:r>
            <a:r>
              <a:rPr lang="en-US" dirty="0" smtClean="0"/>
              <a:t>(Go through the placement continuum on the IEP form.  You must mark that you considered all the placements until you got to the one that was selected</a:t>
            </a:r>
            <a:r>
              <a:rPr lang="en-US" baseline="0" dirty="0" smtClean="0"/>
              <a:t> and the one after.</a:t>
            </a:r>
            <a:r>
              <a:rPr lang="en-US" dirty="0" smtClean="0"/>
              <a:t>  </a:t>
            </a:r>
            <a:endParaRPr lang="en-US" dirty="0"/>
          </a:p>
          <a:p>
            <a:r>
              <a:rPr lang="en-US" b="0" baseline="0" dirty="0" smtClean="0"/>
              <a:t>This is located in  section 8 of the state IEP form (hand-out #11) </a:t>
            </a:r>
          </a:p>
          <a:p>
            <a:endParaRPr lang="en-US" b="0" baseline="0" dirty="0" smtClean="0"/>
          </a:p>
          <a:p>
            <a:r>
              <a:rPr lang="en-US" b="1" baseline="0" dirty="0" smtClean="0"/>
              <a:t>To Do: </a:t>
            </a:r>
            <a:r>
              <a:rPr lang="en-US" b="0" baseline="0" dirty="0" smtClean="0"/>
              <a:t>Have them check their IEP to make sure they have all the correct items checked for the student’s placement.   Give them 1-2 minutes to check.  Ask them to compare it to their services summary page to ensure the placement continuum makes sense with the services they are receiving.  </a:t>
            </a:r>
            <a:endParaRPr lang="en-US" b="0" dirty="0"/>
          </a:p>
        </p:txBody>
      </p:sp>
    </p:spTree>
    <p:extLst>
      <p:ext uri="{BB962C8B-B14F-4D97-AF65-F5344CB8AC3E}">
        <p14:creationId xmlns:p14="http://schemas.microsoft.com/office/powerpoint/2010/main" val="18297042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a:t>The IEP team must first consider if </a:t>
            </a:r>
            <a:r>
              <a:rPr lang="en-US" dirty="0" smtClean="0"/>
              <a:t>the student </a:t>
            </a:r>
            <a:r>
              <a:rPr lang="en-US" dirty="0"/>
              <a:t>can remain in the regular education classroom and achieve the IEP goals and objectives with the help of supplementary aids and services. If the team agrees this cannot be achieved satisfactorily, the team then must decide the route that will allow </a:t>
            </a:r>
            <a:r>
              <a:rPr lang="en-US" dirty="0" smtClean="0"/>
              <a:t>the student </a:t>
            </a:r>
            <a:r>
              <a:rPr lang="en-US" dirty="0"/>
              <a:t>opportunities to be integrated with peers without disabilities to the maximum extent possible and as close to his or her home school as possible</a:t>
            </a:r>
            <a:r>
              <a:rPr lang="en-US" dirty="0" smtClean="0"/>
              <a:t>.  The placement cannot be considered until the IEP has been developed. </a:t>
            </a:r>
          </a:p>
          <a:p>
            <a:r>
              <a:rPr lang="en-US" dirty="0" smtClean="0"/>
              <a:t>Another setting may be required when the appropriate educational placement for a student does not exist within the student’s home district.  Or if the nature of the disability is so severe that </a:t>
            </a:r>
            <a:r>
              <a:rPr lang="en-US" dirty="0"/>
              <a:t>a specialized school may provide a more structured environment and may offer the opportunity to work on academic, behavioral, and social goals throughout the day in a coordinated and integrated way that might not be possible in a typical school.</a:t>
            </a:r>
            <a:endParaRPr lang="en-US" dirty="0" smtClean="0"/>
          </a:p>
          <a:p>
            <a:r>
              <a:rPr lang="en-US" dirty="0" smtClean="0"/>
              <a:t>If </a:t>
            </a:r>
            <a:r>
              <a:rPr lang="en-US" dirty="0"/>
              <a:t>the placement decision is “Private </a:t>
            </a:r>
            <a:r>
              <a:rPr lang="en-US" dirty="0" smtClean="0"/>
              <a:t>Separate </a:t>
            </a:r>
            <a:r>
              <a:rPr lang="en-US" dirty="0"/>
              <a:t>S</a:t>
            </a:r>
            <a:r>
              <a:rPr lang="en-US" dirty="0" smtClean="0"/>
              <a:t>chool </a:t>
            </a:r>
            <a:r>
              <a:rPr lang="en-US" dirty="0"/>
              <a:t>(day) </a:t>
            </a:r>
            <a:r>
              <a:rPr lang="en-US" dirty="0" smtClean="0"/>
              <a:t>Facility</a:t>
            </a:r>
            <a:r>
              <a:rPr lang="en-US" dirty="0"/>
              <a:t>, then the district may only contract with those private agencies that have been approved by the State Board of </a:t>
            </a:r>
            <a:r>
              <a:rPr lang="en-US" dirty="0" smtClean="0"/>
              <a:t>Education. C</a:t>
            </a:r>
            <a:r>
              <a:rPr lang="en-US" dirty="0"/>
              <a:t>ost should not be a factor in determining needed services, and all IEP members should make decisions responsibly. </a:t>
            </a:r>
            <a:endParaRPr lang="en-US" b="1" dirty="0" smtClean="0"/>
          </a:p>
          <a:p>
            <a:r>
              <a:rPr lang="en-US" b="1" dirty="0" smtClean="0"/>
              <a:t>To Do: </a:t>
            </a:r>
            <a:r>
              <a:rPr lang="en-US" b="0" dirty="0" smtClean="0"/>
              <a:t>Have them check to ensure that item is checked on their copy of the IEP </a:t>
            </a:r>
            <a:endParaRPr lang="en-US" b="0" dirty="0"/>
          </a:p>
        </p:txBody>
      </p:sp>
    </p:spTree>
    <p:extLst>
      <p:ext uri="{BB962C8B-B14F-4D97-AF65-F5344CB8AC3E}">
        <p14:creationId xmlns:p14="http://schemas.microsoft.com/office/powerpoint/2010/main" val="12235996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it is imperative that there is no delay in providing the IEP services.  The implementation must occur</a:t>
            </a:r>
            <a:r>
              <a:rPr lang="en-US" baseline="0" dirty="0" smtClean="0"/>
              <a:t> on the 11</a:t>
            </a:r>
            <a:r>
              <a:rPr lang="en-US" baseline="30000" dirty="0" smtClean="0"/>
              <a:t>th</a:t>
            </a:r>
            <a:r>
              <a:rPr lang="en-US" baseline="0" dirty="0" smtClean="0"/>
              <a:t> calendar day</a:t>
            </a:r>
            <a:r>
              <a:rPr lang="en-US" dirty="0" smtClean="0"/>
              <a:t> </a:t>
            </a:r>
            <a:r>
              <a:rPr lang="en-US" dirty="0"/>
              <a:t>after notice of action has been </a:t>
            </a:r>
            <a:r>
              <a:rPr lang="en-US" dirty="0" smtClean="0"/>
              <a:t>issued, </a:t>
            </a:r>
            <a:r>
              <a:rPr lang="en-US" dirty="0"/>
              <a:t>unless the parent has agreed to waive the 10 days. </a:t>
            </a:r>
            <a:r>
              <a:rPr lang="en-US" dirty="0" smtClean="0"/>
              <a:t>  The only </a:t>
            </a:r>
            <a:r>
              <a:rPr lang="en-US" dirty="0"/>
              <a:t>exceptions would </a:t>
            </a:r>
            <a:r>
              <a:rPr lang="en-US" dirty="0" smtClean="0"/>
              <a:t>be if the </a:t>
            </a:r>
            <a:r>
              <a:rPr lang="en-US" dirty="0"/>
              <a:t>reasons for delay are documented, such as: </a:t>
            </a:r>
            <a:r>
              <a:rPr lang="en-US" dirty="0" smtClean="0"/>
              <a:t>1. </a:t>
            </a:r>
            <a:r>
              <a:rPr lang="en-US" dirty="0"/>
              <a:t>When the IEP meeting occurs during the summer or a vacation period. OR </a:t>
            </a:r>
            <a:r>
              <a:rPr lang="en-US" dirty="0" smtClean="0"/>
              <a:t>2.</a:t>
            </a:r>
            <a:r>
              <a:rPr lang="en-US" baseline="0" dirty="0" smtClean="0"/>
              <a:t> </a:t>
            </a:r>
            <a:r>
              <a:rPr lang="en-US" dirty="0" smtClean="0"/>
              <a:t> </a:t>
            </a:r>
            <a:r>
              <a:rPr lang="en-US" dirty="0"/>
              <a:t>Where there are circumstances which require a short delay (e.g., working out transportation arrangements). OR </a:t>
            </a:r>
            <a:r>
              <a:rPr lang="en-US" dirty="0" smtClean="0"/>
              <a:t>3.</a:t>
            </a:r>
            <a:r>
              <a:rPr lang="en-US" baseline="0" dirty="0" smtClean="0"/>
              <a:t> </a:t>
            </a:r>
            <a:r>
              <a:rPr lang="en-US" dirty="0" smtClean="0"/>
              <a:t> </a:t>
            </a:r>
            <a:r>
              <a:rPr lang="en-US" dirty="0"/>
              <a:t>When the IEP is completed before the </a:t>
            </a:r>
            <a:r>
              <a:rPr lang="en-US" dirty="0" smtClean="0"/>
              <a:t>student’s </a:t>
            </a:r>
            <a:r>
              <a:rPr lang="en-US" dirty="0"/>
              <a:t>third birthday.  </a:t>
            </a:r>
            <a:endParaRPr lang="en-US" b="1" dirty="0" smtClean="0"/>
          </a:p>
        </p:txBody>
      </p:sp>
    </p:spTree>
    <p:extLst>
      <p:ext uri="{BB962C8B-B14F-4D97-AF65-F5344CB8AC3E}">
        <p14:creationId xmlns:p14="http://schemas.microsoft.com/office/powerpoint/2010/main" val="646907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IDEA</a:t>
            </a:r>
            <a:r>
              <a:rPr lang="en-US" b="0" baseline="0" dirty="0" smtClean="0"/>
              <a:t> guarantees that the parent has the right to participate in the meeting and needs to be given a completed copy of the IEP after the IEP meeting, once everything is finalized within 20 calendar days.  That copy should match the copy in the student’s file.  It is the responsibility of the district to ensure all the teachers and service providers that work with a special education student have access to the IEP and are aware of their responsibilities related to that student.  </a:t>
            </a:r>
            <a:endParaRPr lang="en-US" b="0" dirty="0" smtClean="0"/>
          </a:p>
        </p:txBody>
      </p:sp>
    </p:spTree>
    <p:extLst>
      <p:ext uri="{BB962C8B-B14F-4D97-AF65-F5344CB8AC3E}">
        <p14:creationId xmlns:p14="http://schemas.microsoft.com/office/powerpoint/2010/main" val="10207148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dirty="0" smtClean="0"/>
              <a:t>:  Let’s think about what we went over today.</a:t>
            </a:r>
            <a:r>
              <a:rPr lang="en-US" baseline="0" dirty="0" smtClean="0"/>
              <a:t>  Please get out handout #30  In 140 characters or less, Tweet-out something that resonated with you today. Be prepared to share out.  Remember a blank is a character.</a:t>
            </a:r>
          </a:p>
          <a:p>
            <a:r>
              <a:rPr lang="en-US" b="1" baseline="0" dirty="0" smtClean="0"/>
              <a:t>To Do:  </a:t>
            </a:r>
            <a:r>
              <a:rPr lang="en-US" b="0" baseline="0" dirty="0" smtClean="0"/>
              <a:t>Give then 2-4 minutes to complete the Tweet Sheet and ask some participants to share their tweets.  </a:t>
            </a:r>
            <a:endParaRPr lang="en-US" dirty="0" smtClean="0"/>
          </a:p>
        </p:txBody>
      </p:sp>
    </p:spTree>
    <p:extLst>
      <p:ext uri="{BB962C8B-B14F-4D97-AF65-F5344CB8AC3E}">
        <p14:creationId xmlns:p14="http://schemas.microsoft.com/office/powerpoint/2010/main" val="22532351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a:t>
            </a:r>
            <a:r>
              <a:rPr lang="en-US" b="1" baseline="0" dirty="0" smtClean="0"/>
              <a:t> Say</a:t>
            </a:r>
            <a:r>
              <a:rPr lang="en-US" dirty="0" smtClean="0"/>
              <a:t>:  Let’s take a second</a:t>
            </a:r>
            <a:r>
              <a:rPr lang="en-US" baseline="0" dirty="0" smtClean="0"/>
              <a:t> look at the Pre/Post Test (handout #2) And then we will review it.  </a:t>
            </a:r>
          </a:p>
          <a:p>
            <a:r>
              <a:rPr lang="en-US" b="1" baseline="0" dirty="0" smtClean="0"/>
              <a:t>To Do:  </a:t>
            </a:r>
            <a:r>
              <a:rPr lang="en-US" b="0" baseline="0" dirty="0" smtClean="0"/>
              <a:t>Give them a chance to complete the Post Test </a:t>
            </a:r>
            <a:endParaRPr lang="en-US" b="1" dirty="0"/>
          </a:p>
        </p:txBody>
      </p:sp>
    </p:spTree>
    <p:extLst>
      <p:ext uri="{BB962C8B-B14F-4D97-AF65-F5344CB8AC3E}">
        <p14:creationId xmlns:p14="http://schemas.microsoft.com/office/powerpoint/2010/main" val="38470220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 What do</a:t>
            </a:r>
            <a:r>
              <a:rPr lang="en-US" b="0" baseline="0" dirty="0" smtClean="0"/>
              <a:t> you think about Question #1?</a:t>
            </a:r>
          </a:p>
          <a:p>
            <a:r>
              <a:rPr lang="en-US" b="0" dirty="0" smtClean="0"/>
              <a:t>Answer – False you are required to</a:t>
            </a:r>
            <a:r>
              <a:rPr lang="en-US" b="0" baseline="0" dirty="0" smtClean="0"/>
              <a:t> get permission to invite any outside agency to the meeting prior to sending home the Notice of Meeting.  </a:t>
            </a:r>
            <a:endParaRPr lang="en-US" b="0" dirty="0" smtClean="0"/>
          </a:p>
        </p:txBody>
      </p:sp>
    </p:spTree>
    <p:extLst>
      <p:ext uri="{BB962C8B-B14F-4D97-AF65-F5344CB8AC3E}">
        <p14:creationId xmlns:p14="http://schemas.microsoft.com/office/powerpoint/2010/main" val="36553530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a:t>
            </a:r>
            <a:r>
              <a:rPr lang="en-US" b="0" baseline="0" dirty="0" smtClean="0"/>
              <a:t> What do you think about #2</a:t>
            </a:r>
            <a:endParaRPr lang="en-US" b="0" dirty="0" smtClean="0"/>
          </a:p>
          <a:p>
            <a:r>
              <a:rPr lang="en-US" b="0" dirty="0" smtClean="0"/>
              <a:t>Question #2 Answer – False</a:t>
            </a:r>
            <a:r>
              <a:rPr lang="en-US" b="0" baseline="0" dirty="0" smtClean="0"/>
              <a:t> You are required to check all the reasons you are having the IEP meeting.  It may involve going over reevaluation data or developing a transition plan.  All those things have to be marked </a:t>
            </a:r>
            <a:endParaRPr lang="en-US" b="0" dirty="0" smtClean="0"/>
          </a:p>
          <a:p>
            <a:endParaRPr lang="en-US" dirty="0"/>
          </a:p>
        </p:txBody>
      </p:sp>
    </p:spTree>
    <p:extLst>
      <p:ext uri="{BB962C8B-B14F-4D97-AF65-F5344CB8AC3E}">
        <p14:creationId xmlns:p14="http://schemas.microsoft.com/office/powerpoint/2010/main" val="822839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dirty="0"/>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951399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257011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
        <p:nvSpPr>
          <p:cNvPr id="6" name="Rectangle 5"/>
          <p:cNvSpPr/>
          <p:nvPr userDrawn="1"/>
        </p:nvSpPr>
        <p:spPr>
          <a:xfrm>
            <a:off x="8382000" y="169184"/>
            <a:ext cx="457176" cy="369332"/>
          </a:xfrm>
          <a:prstGeom prst="rect">
            <a:avLst/>
          </a:prstGeom>
        </p:spPr>
        <p:txBody>
          <a:bodyPr wrap="none">
            <a:spAutoFit/>
          </a:body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heme" Target="../theme/theme4.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15" r:id="rId7"/>
    <p:sldLayoutId id="2147483714" r:id="rId8"/>
    <p:sldLayoutId id="2147483656" r:id="rId9"/>
  </p:sldLayoutIdLst>
  <p:timing>
    <p:tnLst>
      <p:par>
        <p:cTn id="1" dur="indefinite" restart="never" nodeType="tmRoot"/>
      </p:par>
    </p:tnLst>
  </p:timing>
  <p:hf hdr="0" ftr="0" dt="0"/>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649" r:id="rId2"/>
    <p:sldLayoutId id="2147483657" r:id="rId3"/>
    <p:sldLayoutId id="2147483711"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 id="2147483731" r:id="rId5"/>
    <p:sldLayoutId id="2147483732" r:id="rId6"/>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ese.mo.gov/sites/default/files/TeacherStandards.pdf"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dese.mo.gov/college-career-readiness/curriculum/missouri-learning-standards#mini-panel-mls-standards1"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hyperlink" Target="https://dese.mo.gov/mo-cms/tabbed-blocks/ma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dese.mo.gov/special-education/compliance/special-education-forms"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dese.mo.gov/special-education/compliance/special-education-forms"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https://dese.mo.gov/sites/default/files/se-compliance-procedural-safeguards-english-august-2009.pdf"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video" Target="https://www.youtube.com/embed/CHCTGRw1oKo" TargetMode="External"/><Relationship Id="rId6" Type="http://schemas.openxmlformats.org/officeDocument/2006/relationships/hyperlink" Target="http://www.youtube.com/watch?v=CHCTGRw1oKo&amp;t=114s" TargetMode="External"/><Relationship Id="rId5" Type="http://schemas.openxmlformats.org/officeDocument/2006/relationships/hyperlink" Target="https://www.youtube.com/watch?v=CHCTGRw1oKo&amp;t=104s" TargetMode="Externa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hyperlink" Target="https://dese.mo.gov/special-education/compliance/facilitated-individualized-education-program-fiep"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s://at.mo.gov/" TargetMode="External"/><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hyperlink" Target="https://dese.mo.gov/college-career-readiness/curriculum/missouri-learning-standards" TargetMode="External"/><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65.jpg"/></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Consultant Preparation</a:t>
            </a:r>
            <a:endParaRPr lang="en-US" dirty="0"/>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936583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t>Standard #2 Quality Indicator 1, 2, 4, 5, 6</a:t>
            </a:r>
          </a:p>
          <a:p>
            <a:r>
              <a:rPr lang="en-US" sz="2400" dirty="0" smtClean="0"/>
              <a:t>Standard #3 Quality Indicator 3</a:t>
            </a:r>
          </a:p>
          <a:p>
            <a:r>
              <a:rPr lang="en-US" sz="2400" dirty="0" smtClean="0"/>
              <a:t>Standard #7 Quality Indicator 1, 2, 3, 5</a:t>
            </a:r>
          </a:p>
          <a:p>
            <a:r>
              <a:rPr lang="en-US" sz="2400" dirty="0" smtClean="0"/>
              <a:t>Standard #9 Quality Indicator 2, 3</a:t>
            </a:r>
          </a:p>
          <a:p>
            <a:pPr marL="112712" indent="0">
              <a:buNone/>
            </a:pPr>
            <a:endParaRPr lang="en-US" sz="1800" dirty="0" smtClean="0">
              <a:hlinkClick r:id="rId3"/>
            </a:endParaRPr>
          </a:p>
          <a:p>
            <a:pPr marL="112712" indent="0">
              <a:buNone/>
            </a:pPr>
            <a:r>
              <a:rPr lang="en-US" sz="1800" dirty="0" smtClean="0">
                <a:hlinkClick r:id="rId3"/>
              </a:rPr>
              <a:t>https://dese.mo.gov/sites/default/files/TeacherStandards.pdf</a:t>
            </a:r>
            <a:endParaRPr lang="en-US" sz="1800" dirty="0" smtClean="0"/>
          </a:p>
        </p:txBody>
      </p:sp>
      <p:sp>
        <p:nvSpPr>
          <p:cNvPr id="3" name="Title 2"/>
          <p:cNvSpPr>
            <a:spLocks noGrp="1"/>
          </p:cNvSpPr>
          <p:nvPr>
            <p:ph type="title"/>
          </p:nvPr>
        </p:nvSpPr>
        <p:spPr/>
        <p:txBody>
          <a:bodyPr>
            <a:normAutofit/>
          </a:bodyPr>
          <a:lstStyle/>
          <a:p>
            <a:r>
              <a:rPr lang="en-US" sz="3600" dirty="0" smtClean="0"/>
              <a:t>Missouri Teaching Standards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10</a:t>
            </a:fld>
            <a:endParaRPr lang="en-US" dirty="0"/>
          </a:p>
        </p:txBody>
      </p:sp>
    </p:spTree>
    <p:extLst>
      <p:ext uri="{BB962C8B-B14F-4D97-AF65-F5344CB8AC3E}">
        <p14:creationId xmlns:p14="http://schemas.microsoft.com/office/powerpoint/2010/main" val="9000566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839200" cy="876300"/>
          </a:xfrm>
        </p:spPr>
        <p:txBody>
          <a:bodyPr>
            <a:normAutofit/>
          </a:bodyPr>
          <a:lstStyle/>
          <a:p>
            <a:pPr marL="112712" indent="0">
              <a:buNone/>
            </a:pPr>
            <a:r>
              <a:rPr lang="en-US" sz="2400" dirty="0" smtClean="0"/>
              <a:t>3.  If a student is turning 13 during the life of the IEP, they must be formally invited to attend the meeting. </a:t>
            </a:r>
            <a:endParaRPr lang="en-US" sz="2400" dirty="0"/>
          </a:p>
        </p:txBody>
      </p:sp>
      <p:sp>
        <p:nvSpPr>
          <p:cNvPr id="3" name="Title 2"/>
          <p:cNvSpPr>
            <a:spLocks noGrp="1"/>
          </p:cNvSpPr>
          <p:nvPr>
            <p:ph type="title"/>
          </p:nvPr>
        </p:nvSpPr>
        <p:spPr/>
        <p:txBody>
          <a:bodyPr>
            <a:normAutofit/>
          </a:bodyPr>
          <a:lstStyle/>
          <a:p>
            <a:r>
              <a:rPr lang="en-US" sz="3600" dirty="0"/>
              <a:t>Post-Test</a:t>
            </a:r>
          </a:p>
        </p:txBody>
      </p:sp>
      <p:sp>
        <p:nvSpPr>
          <p:cNvPr id="4" name="Slide Number Placeholder 3"/>
          <p:cNvSpPr>
            <a:spLocks noGrp="1"/>
          </p:cNvSpPr>
          <p:nvPr>
            <p:ph type="sldNum" sz="quarter" idx="4"/>
          </p:nvPr>
        </p:nvSpPr>
        <p:spPr/>
        <p:txBody>
          <a:bodyPr/>
          <a:lstStyle/>
          <a:p>
            <a:fld id="{3B745311-16E5-4BEF-BFE6-36758A3427EB}" type="slidenum">
              <a:rPr lang="en-US" smtClean="0"/>
              <a:pPr/>
              <a:t>100</a:t>
            </a:fld>
            <a:endParaRPr lang="en-US" dirty="0"/>
          </a:p>
        </p:txBody>
      </p:sp>
      <p:sp>
        <p:nvSpPr>
          <p:cNvPr id="6" name="Oval 5"/>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a:t>
            </a:r>
            <a:endParaRPr lang="en-US" sz="1100" dirty="0"/>
          </a:p>
        </p:txBody>
      </p:sp>
      <p:sp>
        <p:nvSpPr>
          <p:cNvPr id="5" name="TextBox 4"/>
          <p:cNvSpPr txBox="1"/>
          <p:nvPr/>
        </p:nvSpPr>
        <p:spPr>
          <a:xfrm>
            <a:off x="457200" y="3181350"/>
            <a:ext cx="7848600" cy="830997"/>
          </a:xfrm>
          <a:prstGeom prst="rect">
            <a:avLst/>
          </a:prstGeom>
          <a:noFill/>
        </p:spPr>
        <p:txBody>
          <a:bodyPr wrap="square" rtlCol="0">
            <a:spAutoFit/>
          </a:bodyPr>
          <a:lstStyle/>
          <a:p>
            <a:r>
              <a:rPr lang="en-US" sz="2400" dirty="0" smtClean="0">
                <a:solidFill>
                  <a:srgbClr val="0033CC"/>
                </a:solidFill>
              </a:rPr>
              <a:t>False, </a:t>
            </a:r>
            <a:r>
              <a:rPr lang="en-US" sz="2400" dirty="0">
                <a:solidFill>
                  <a:srgbClr val="0033CC"/>
                </a:solidFill>
              </a:rPr>
              <a:t>You are not required to invite the student to the IEP meeting until the IEP where they turn 16.</a:t>
            </a:r>
          </a:p>
        </p:txBody>
      </p:sp>
    </p:spTree>
    <p:extLst>
      <p:ext uri="{BB962C8B-B14F-4D97-AF65-F5344CB8AC3E}">
        <p14:creationId xmlns:p14="http://schemas.microsoft.com/office/powerpoint/2010/main" val="26331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839200" cy="723900"/>
          </a:xfrm>
        </p:spPr>
        <p:txBody>
          <a:bodyPr>
            <a:normAutofit/>
          </a:bodyPr>
          <a:lstStyle/>
          <a:p>
            <a:pPr marL="112712" indent="0">
              <a:buNone/>
            </a:pPr>
            <a:r>
              <a:rPr lang="en-US" sz="2400" dirty="0" smtClean="0"/>
              <a:t>4.  The PLAAFP must be written in formal language. </a:t>
            </a:r>
            <a:endParaRPr lang="en-US" sz="2400" dirty="0"/>
          </a:p>
        </p:txBody>
      </p:sp>
      <p:sp>
        <p:nvSpPr>
          <p:cNvPr id="3" name="Title 2"/>
          <p:cNvSpPr>
            <a:spLocks noGrp="1"/>
          </p:cNvSpPr>
          <p:nvPr>
            <p:ph type="title"/>
          </p:nvPr>
        </p:nvSpPr>
        <p:spPr/>
        <p:txBody>
          <a:bodyPr>
            <a:normAutofit/>
          </a:bodyPr>
          <a:lstStyle/>
          <a:p>
            <a:r>
              <a:rPr lang="en-US" sz="3600" dirty="0"/>
              <a:t>Post-Test</a:t>
            </a:r>
          </a:p>
        </p:txBody>
      </p:sp>
      <p:sp>
        <p:nvSpPr>
          <p:cNvPr id="4" name="Slide Number Placeholder 3"/>
          <p:cNvSpPr>
            <a:spLocks noGrp="1"/>
          </p:cNvSpPr>
          <p:nvPr>
            <p:ph type="sldNum" sz="quarter" idx="4"/>
          </p:nvPr>
        </p:nvSpPr>
        <p:spPr/>
        <p:txBody>
          <a:bodyPr/>
          <a:lstStyle/>
          <a:p>
            <a:fld id="{3B745311-16E5-4BEF-BFE6-36758A3427EB}" type="slidenum">
              <a:rPr lang="en-US" smtClean="0"/>
              <a:pPr/>
              <a:t>101</a:t>
            </a:fld>
            <a:endParaRPr lang="en-US" dirty="0"/>
          </a:p>
        </p:txBody>
      </p:sp>
      <p:sp>
        <p:nvSpPr>
          <p:cNvPr id="6" name="Oval 5"/>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a:t>
            </a:r>
            <a:endParaRPr lang="en-US" sz="1100" dirty="0"/>
          </a:p>
        </p:txBody>
      </p:sp>
      <p:sp>
        <p:nvSpPr>
          <p:cNvPr id="7" name="TextBox 6"/>
          <p:cNvSpPr txBox="1"/>
          <p:nvPr/>
        </p:nvSpPr>
        <p:spPr>
          <a:xfrm>
            <a:off x="457954" y="2419350"/>
            <a:ext cx="7543800" cy="1200329"/>
          </a:xfrm>
          <a:prstGeom prst="rect">
            <a:avLst/>
          </a:prstGeom>
          <a:noFill/>
        </p:spPr>
        <p:txBody>
          <a:bodyPr wrap="square" rtlCol="0">
            <a:spAutoFit/>
          </a:bodyPr>
          <a:lstStyle/>
          <a:p>
            <a:r>
              <a:rPr lang="en-US" sz="2400" dirty="0" smtClean="0">
                <a:solidFill>
                  <a:srgbClr val="0033CC"/>
                </a:solidFill>
              </a:rPr>
              <a:t>False, </a:t>
            </a:r>
            <a:r>
              <a:rPr lang="en-US" sz="2400" dirty="0">
                <a:solidFill>
                  <a:srgbClr val="0033CC"/>
                </a:solidFill>
              </a:rPr>
              <a:t>The Present Level of Academic Achievement and Functional Performance should be written in language that is understandable to all the IEP participants.</a:t>
            </a:r>
          </a:p>
        </p:txBody>
      </p:sp>
    </p:spTree>
    <p:extLst>
      <p:ext uri="{BB962C8B-B14F-4D97-AF65-F5344CB8AC3E}">
        <p14:creationId xmlns:p14="http://schemas.microsoft.com/office/powerpoint/2010/main" val="167799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839200" cy="1028700"/>
          </a:xfrm>
        </p:spPr>
        <p:txBody>
          <a:bodyPr>
            <a:normAutofit/>
          </a:bodyPr>
          <a:lstStyle/>
          <a:p>
            <a:pPr marL="569912" indent="-457200">
              <a:buAutoNum type="arabicPeriod" startAt="5"/>
            </a:pPr>
            <a:r>
              <a:rPr lang="en-US" sz="2400" dirty="0" smtClean="0"/>
              <a:t>Parent concerns may be included in the IEP if they ask to have them put into it.  </a:t>
            </a:r>
          </a:p>
          <a:p>
            <a:pPr marL="569912" indent="-457200">
              <a:buAutoNum type="arabicPeriod" startAt="5"/>
            </a:pPr>
            <a:endParaRPr lang="en-US" sz="2400" dirty="0"/>
          </a:p>
          <a:p>
            <a:pPr marL="112712" indent="0">
              <a:buNone/>
            </a:pPr>
            <a:endParaRPr lang="en-US" sz="2400" dirty="0"/>
          </a:p>
        </p:txBody>
      </p:sp>
      <p:sp>
        <p:nvSpPr>
          <p:cNvPr id="3" name="Title 2"/>
          <p:cNvSpPr>
            <a:spLocks noGrp="1"/>
          </p:cNvSpPr>
          <p:nvPr>
            <p:ph type="title"/>
          </p:nvPr>
        </p:nvSpPr>
        <p:spPr/>
        <p:txBody>
          <a:bodyPr>
            <a:normAutofit/>
          </a:bodyPr>
          <a:lstStyle/>
          <a:p>
            <a:r>
              <a:rPr lang="en-US" sz="3600" dirty="0" smtClean="0"/>
              <a:t>Post-Test</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102</a:t>
            </a:fld>
            <a:endParaRPr lang="en-US" dirty="0"/>
          </a:p>
        </p:txBody>
      </p:sp>
      <p:sp>
        <p:nvSpPr>
          <p:cNvPr id="6" name="Oval 5"/>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a:t>
            </a:r>
            <a:endParaRPr lang="en-US" sz="1100" dirty="0"/>
          </a:p>
        </p:txBody>
      </p:sp>
      <p:sp>
        <p:nvSpPr>
          <p:cNvPr id="5" name="TextBox 4"/>
          <p:cNvSpPr txBox="1"/>
          <p:nvPr/>
        </p:nvSpPr>
        <p:spPr>
          <a:xfrm>
            <a:off x="609600" y="3181350"/>
            <a:ext cx="7848600" cy="461665"/>
          </a:xfrm>
          <a:prstGeom prst="rect">
            <a:avLst/>
          </a:prstGeom>
          <a:noFill/>
        </p:spPr>
        <p:txBody>
          <a:bodyPr wrap="square" rtlCol="0">
            <a:spAutoFit/>
          </a:bodyPr>
          <a:lstStyle/>
          <a:p>
            <a:r>
              <a:rPr lang="en-US" sz="2400" dirty="0" smtClean="0">
                <a:solidFill>
                  <a:srgbClr val="0033CC"/>
                </a:solidFill>
              </a:rPr>
              <a:t>False, </a:t>
            </a:r>
            <a:r>
              <a:rPr lang="en-US" sz="2400" dirty="0">
                <a:solidFill>
                  <a:srgbClr val="0033CC"/>
                </a:solidFill>
              </a:rPr>
              <a:t>It is required that you do not leave this section blank.</a:t>
            </a:r>
          </a:p>
        </p:txBody>
      </p:sp>
    </p:spTree>
    <p:extLst>
      <p:ext uri="{BB962C8B-B14F-4D97-AF65-F5344CB8AC3E}">
        <p14:creationId xmlns:p14="http://schemas.microsoft.com/office/powerpoint/2010/main" val="172982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839200" cy="647700"/>
          </a:xfrm>
        </p:spPr>
        <p:txBody>
          <a:bodyPr>
            <a:normAutofit/>
          </a:bodyPr>
          <a:lstStyle/>
          <a:p>
            <a:pPr marL="112712" indent="0">
              <a:buNone/>
            </a:pPr>
            <a:r>
              <a:rPr lang="en-US" sz="2400" dirty="0" smtClean="0"/>
              <a:t>6.  IEP goals must be related to the PLAAFP.  </a:t>
            </a:r>
            <a:endParaRPr lang="en-US" sz="2400" dirty="0"/>
          </a:p>
        </p:txBody>
      </p:sp>
      <p:sp>
        <p:nvSpPr>
          <p:cNvPr id="3" name="Title 2"/>
          <p:cNvSpPr>
            <a:spLocks noGrp="1"/>
          </p:cNvSpPr>
          <p:nvPr>
            <p:ph type="title"/>
          </p:nvPr>
        </p:nvSpPr>
        <p:spPr/>
        <p:txBody>
          <a:bodyPr>
            <a:normAutofit/>
          </a:bodyPr>
          <a:lstStyle/>
          <a:p>
            <a:r>
              <a:rPr lang="en-US" sz="3600" dirty="0" smtClean="0"/>
              <a:t>Post-Test </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103</a:t>
            </a:fld>
            <a:endParaRPr lang="en-US" dirty="0"/>
          </a:p>
        </p:txBody>
      </p:sp>
      <p:sp>
        <p:nvSpPr>
          <p:cNvPr id="6" name="Oval 5"/>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a:t>
            </a:r>
            <a:endParaRPr lang="en-US" sz="1100" dirty="0"/>
          </a:p>
        </p:txBody>
      </p:sp>
      <p:sp>
        <p:nvSpPr>
          <p:cNvPr id="5" name="TextBox 4"/>
          <p:cNvSpPr txBox="1"/>
          <p:nvPr/>
        </p:nvSpPr>
        <p:spPr>
          <a:xfrm>
            <a:off x="304800" y="2876550"/>
            <a:ext cx="8686800" cy="1200329"/>
          </a:xfrm>
          <a:prstGeom prst="rect">
            <a:avLst/>
          </a:prstGeom>
          <a:noFill/>
        </p:spPr>
        <p:txBody>
          <a:bodyPr wrap="square" rtlCol="0">
            <a:spAutoFit/>
          </a:bodyPr>
          <a:lstStyle/>
          <a:p>
            <a:r>
              <a:rPr lang="en-US" sz="2400" dirty="0" smtClean="0">
                <a:solidFill>
                  <a:srgbClr val="0033CC"/>
                </a:solidFill>
              </a:rPr>
              <a:t>True, </a:t>
            </a:r>
            <a:r>
              <a:rPr lang="en-US" sz="2400" dirty="0">
                <a:solidFill>
                  <a:srgbClr val="0033CC"/>
                </a:solidFill>
              </a:rPr>
              <a:t>The IEP goals should flow from the present level of academic achievement and functional performance and the PLAAFP should flow from the </a:t>
            </a:r>
            <a:r>
              <a:rPr lang="en-US" sz="2400" dirty="0" smtClean="0">
                <a:solidFill>
                  <a:srgbClr val="0033CC"/>
                </a:solidFill>
              </a:rPr>
              <a:t>most recent evaluation results. </a:t>
            </a:r>
            <a:endParaRPr lang="en-US" sz="2400" dirty="0">
              <a:solidFill>
                <a:srgbClr val="0033CC"/>
              </a:solidFill>
            </a:endParaRPr>
          </a:p>
        </p:txBody>
      </p:sp>
    </p:spTree>
    <p:extLst>
      <p:ext uri="{BB962C8B-B14F-4D97-AF65-F5344CB8AC3E}">
        <p14:creationId xmlns:p14="http://schemas.microsoft.com/office/powerpoint/2010/main" val="248876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nvPr>
        </p:nvGraphicFramePr>
        <p:xfrm>
          <a:off x="152400" y="1767757"/>
          <a:ext cx="8839200" cy="3017685"/>
        </p:xfrm>
        <a:graphic>
          <a:graphicData uri="http://schemas.openxmlformats.org/drawingml/2006/table">
            <a:tbl>
              <a:tblPr>
                <a:tableStyleId>{5C22544A-7EE6-4342-B048-85BDC9FD1C3A}</a:tableStyleId>
              </a:tblPr>
              <a:tblGrid>
                <a:gridCol w="142568">
                  <a:extLst>
                    <a:ext uri="{9D8B030D-6E8A-4147-A177-3AD203B41FA5}">
                      <a16:colId xmlns:a16="http://schemas.microsoft.com/office/drawing/2014/main" val="1575028630"/>
                    </a:ext>
                  </a:extLst>
                </a:gridCol>
                <a:gridCol w="256622">
                  <a:extLst>
                    <a:ext uri="{9D8B030D-6E8A-4147-A177-3AD203B41FA5}">
                      <a16:colId xmlns:a16="http://schemas.microsoft.com/office/drawing/2014/main" val="1515449769"/>
                    </a:ext>
                  </a:extLst>
                </a:gridCol>
                <a:gridCol w="3355094">
                  <a:extLst>
                    <a:ext uri="{9D8B030D-6E8A-4147-A177-3AD203B41FA5}">
                      <a16:colId xmlns:a16="http://schemas.microsoft.com/office/drawing/2014/main" val="51176698"/>
                    </a:ext>
                  </a:extLst>
                </a:gridCol>
                <a:gridCol w="380181">
                  <a:extLst>
                    <a:ext uri="{9D8B030D-6E8A-4147-A177-3AD203B41FA5}">
                      <a16:colId xmlns:a16="http://schemas.microsoft.com/office/drawing/2014/main" val="334829502"/>
                    </a:ext>
                  </a:extLst>
                </a:gridCol>
                <a:gridCol w="484730">
                  <a:extLst>
                    <a:ext uri="{9D8B030D-6E8A-4147-A177-3AD203B41FA5}">
                      <a16:colId xmlns:a16="http://schemas.microsoft.com/office/drawing/2014/main" val="4268289322"/>
                    </a:ext>
                  </a:extLst>
                </a:gridCol>
                <a:gridCol w="361172">
                  <a:extLst>
                    <a:ext uri="{9D8B030D-6E8A-4147-A177-3AD203B41FA5}">
                      <a16:colId xmlns:a16="http://schemas.microsoft.com/office/drawing/2014/main" val="1892173495"/>
                    </a:ext>
                  </a:extLst>
                </a:gridCol>
                <a:gridCol w="3858833">
                  <a:extLst>
                    <a:ext uri="{9D8B030D-6E8A-4147-A177-3AD203B41FA5}">
                      <a16:colId xmlns:a16="http://schemas.microsoft.com/office/drawing/2014/main" val="4046148756"/>
                    </a:ext>
                  </a:extLst>
                </a:gridCol>
              </a:tblGrid>
              <a:tr h="123559">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ctr" fontAlgn="ctr"/>
                      <a:r>
                        <a:rPr lang="en-US" sz="700" u="none" strike="noStrike">
                          <a:effectLst/>
                        </a:rPr>
                        <a:t> </a:t>
                      </a:r>
                      <a:endParaRPr lang="en-US" sz="700" b="0" i="0" u="none" strike="noStrike">
                        <a:effectLst/>
                        <a:latin typeface="Calibri" panose="020F0502020204030204" pitchFamily="34" charset="0"/>
                      </a:endParaRPr>
                    </a:p>
                  </a:txBody>
                  <a:tcPr marL="4752" marR="4752" marT="4752" marB="0" anchor="ctr"/>
                </a:tc>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extLst>
                  <a:ext uri="{0D108BD9-81ED-4DB2-BD59-A6C34878D82A}">
                    <a16:rowId xmlns:a16="http://schemas.microsoft.com/office/drawing/2014/main" val="3032409654"/>
                  </a:ext>
                </a:extLst>
              </a:tr>
              <a:tr h="175834">
                <a:tc>
                  <a:txBody>
                    <a:bodyPr/>
                    <a:lstStyle/>
                    <a:p>
                      <a:pPr algn="l" fontAlgn="t"/>
                      <a:r>
                        <a:rPr lang="en-US" sz="700" u="none" strike="noStrike">
                          <a:effectLst/>
                        </a:rPr>
                        <a:t> </a:t>
                      </a:r>
                      <a:endParaRPr lang="en-US" sz="700" b="0" i="0" u="none" strike="noStrike">
                        <a:effectLst/>
                        <a:latin typeface="Calibri" panose="020F0502020204030204" pitchFamily="34" charset="0"/>
                      </a:endParaRPr>
                    </a:p>
                  </a:txBody>
                  <a:tcPr marL="4752" marR="4752" marT="4752" marB="0"/>
                </a:tc>
                <a:tc gridSpan="6">
                  <a:txBody>
                    <a:bodyPr/>
                    <a:lstStyle/>
                    <a:p>
                      <a:pPr algn="ctr" fontAlgn="b"/>
                      <a:r>
                        <a:rPr lang="en-US" sz="1000" u="none" strike="noStrike">
                          <a:effectLst/>
                        </a:rPr>
                        <a:t>Quality IEPs</a:t>
                      </a:r>
                      <a:endParaRPr lang="en-US" sz="1000" b="1" i="0" u="none" strike="noStrike">
                        <a:solidFill>
                          <a:srgbClr val="000000"/>
                        </a:solidFill>
                        <a:effectLst/>
                        <a:latin typeface="Calibri" panose="020F0502020204030204" pitchFamily="34" charset="0"/>
                      </a:endParaRPr>
                    </a:p>
                  </a:txBody>
                  <a:tcPr marL="4752" marR="4752" marT="475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4218974"/>
                  </a:ext>
                </a:extLst>
              </a:tr>
              <a:tr h="175834">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gridSpan="6">
                  <a:txBody>
                    <a:bodyPr/>
                    <a:lstStyle/>
                    <a:p>
                      <a:pPr algn="ctr" fontAlgn="b"/>
                      <a:r>
                        <a:rPr lang="en-US" sz="1000" u="none" strike="noStrike">
                          <a:effectLst/>
                        </a:rPr>
                        <a:t>Implementation Fidelity Checklist</a:t>
                      </a:r>
                      <a:endParaRPr lang="en-US" sz="1000" b="0" i="0" u="none" strike="noStrike">
                        <a:solidFill>
                          <a:srgbClr val="5F5F5F"/>
                        </a:solidFill>
                        <a:effectLst/>
                        <a:latin typeface="Calibri" panose="020F0502020204030204" pitchFamily="34" charset="0"/>
                      </a:endParaRPr>
                    </a:p>
                  </a:txBody>
                  <a:tcPr marL="4752" marR="4752" marT="475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5243691"/>
                  </a:ext>
                </a:extLst>
              </a:tr>
              <a:tr h="670068">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gridSpan="6">
                  <a:txBody>
                    <a:bodyPr/>
                    <a:lstStyle/>
                    <a:p>
                      <a:pPr algn="l" fontAlgn="t"/>
                      <a:r>
                        <a:rPr lang="en-US" sz="900" u="none" strike="noStrike">
                          <a:effectLst/>
                        </a:rPr>
                        <a:t>Instructions:  This checklist is designed for frequent checking on the fidelity of implementing assessment capable learners instruction.  Fidelity should be monitored “early and often” (Harn, Parisi, &amp; Stoolmiller, 2013) especially early in implementation.  It is recommended that educators self-monitor their fidelity daily during early implementation.  A on-site coach may also observe and use this form to record fidelity.  Completed checklists can be discussed during coaching conversations.  If the number of 'Yes' items is repeatedly fewer than four(4), then coaching may be beneficial. </a:t>
                      </a:r>
                      <a:endParaRPr lang="en-US" sz="900" b="1" i="0" u="none" strike="noStrike">
                        <a:effectLst/>
                        <a:latin typeface="Calibri" panose="020F0502020204030204" pitchFamily="34" charset="0"/>
                      </a:endParaRPr>
                    </a:p>
                  </a:txBody>
                  <a:tcPr marL="4752" marR="4752" marT="4752"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7869912"/>
                  </a:ext>
                </a:extLst>
              </a:tr>
              <a:tr h="123559">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ctr" fontAlgn="ctr"/>
                      <a:r>
                        <a:rPr lang="en-US" sz="700" u="none" strike="noStrike">
                          <a:effectLst/>
                        </a:rPr>
                        <a:t>Date:</a:t>
                      </a:r>
                      <a:endParaRPr lang="en-US" sz="700" b="0" i="0" u="none" strike="noStrike">
                        <a:solidFill>
                          <a:srgbClr val="000000"/>
                        </a:solidFill>
                        <a:effectLst/>
                        <a:latin typeface="Calibri" panose="020F0502020204030204" pitchFamily="34" charset="0"/>
                      </a:endParaRPr>
                    </a:p>
                  </a:txBody>
                  <a:tcPr marL="4752" marR="4752" marT="4752" marB="0" anchor="ctr"/>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extLst>
                  <a:ext uri="{0D108BD9-81ED-4DB2-BD59-A6C34878D82A}">
                    <a16:rowId xmlns:a16="http://schemas.microsoft.com/office/drawing/2014/main" val="1157546445"/>
                  </a:ext>
                </a:extLst>
              </a:tr>
              <a:tr h="123559">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gridSpan="2">
                  <a:txBody>
                    <a:bodyPr/>
                    <a:lstStyle/>
                    <a:p>
                      <a:pPr algn="ctr" fontAlgn="b"/>
                      <a:r>
                        <a:rPr lang="en-US" sz="700" u="none" strike="noStrike">
                          <a:effectLst/>
                        </a:rPr>
                        <a:t>Educator  (I)…</a:t>
                      </a:r>
                      <a:endParaRPr lang="en-US" sz="700" b="1" i="0" u="none" strike="noStrike">
                        <a:solidFill>
                          <a:srgbClr val="000000"/>
                        </a:solidFill>
                        <a:effectLst/>
                        <a:latin typeface="Calibri" panose="020F0502020204030204" pitchFamily="34" charset="0"/>
                      </a:endParaRPr>
                    </a:p>
                  </a:txBody>
                  <a:tcPr marL="4752" marR="4752" marT="4752" marB="0" anchor="b"/>
                </a:tc>
                <a:tc hMerge="1">
                  <a:txBody>
                    <a:bodyPr/>
                    <a:lstStyle/>
                    <a:p>
                      <a:endParaRPr lang="en-US"/>
                    </a:p>
                  </a:txBody>
                  <a:tcPr/>
                </a:tc>
                <a:tc>
                  <a:txBody>
                    <a:bodyPr/>
                    <a:lstStyle/>
                    <a:p>
                      <a:pPr algn="ctr" fontAlgn="ctr"/>
                      <a:r>
                        <a:rPr lang="en-US" sz="700" u="none" strike="noStrike">
                          <a:effectLst/>
                        </a:rPr>
                        <a:t>Yes</a:t>
                      </a:r>
                      <a:endParaRPr lang="en-US" sz="700" b="1" i="0" u="none" strike="noStrike">
                        <a:solidFill>
                          <a:srgbClr val="000000"/>
                        </a:solidFill>
                        <a:effectLst/>
                        <a:latin typeface="Calibri" panose="020F0502020204030204" pitchFamily="34" charset="0"/>
                      </a:endParaRPr>
                    </a:p>
                  </a:txBody>
                  <a:tcPr marL="4752" marR="4752" marT="4752" marB="0" anchor="ctr"/>
                </a:tc>
                <a:tc>
                  <a:txBody>
                    <a:bodyPr/>
                    <a:lstStyle/>
                    <a:p>
                      <a:pPr algn="ctr" fontAlgn="ctr"/>
                      <a:r>
                        <a:rPr lang="en-US" sz="700" u="none" strike="noStrike">
                          <a:effectLst/>
                        </a:rPr>
                        <a:t>Partially</a:t>
                      </a:r>
                      <a:endParaRPr lang="en-US" sz="700" b="1" i="0" u="none" strike="noStrike">
                        <a:solidFill>
                          <a:srgbClr val="000000"/>
                        </a:solidFill>
                        <a:effectLst/>
                        <a:latin typeface="Calibri" panose="020F0502020204030204" pitchFamily="34" charset="0"/>
                      </a:endParaRPr>
                    </a:p>
                  </a:txBody>
                  <a:tcPr marL="4752" marR="4752" marT="4752" marB="0" anchor="ctr"/>
                </a:tc>
                <a:tc>
                  <a:txBody>
                    <a:bodyPr/>
                    <a:lstStyle/>
                    <a:p>
                      <a:pPr algn="ctr" fontAlgn="ctr"/>
                      <a:r>
                        <a:rPr lang="en-US" sz="700" u="none" strike="noStrike">
                          <a:effectLst/>
                        </a:rPr>
                        <a:t>No</a:t>
                      </a:r>
                      <a:endParaRPr lang="en-US" sz="700" b="1" i="0" u="none" strike="noStrike">
                        <a:solidFill>
                          <a:srgbClr val="000000"/>
                        </a:solidFill>
                        <a:effectLst/>
                        <a:latin typeface="Calibri" panose="020F0502020204030204" pitchFamily="34" charset="0"/>
                      </a:endParaRPr>
                    </a:p>
                  </a:txBody>
                  <a:tcPr marL="4752" marR="4752" marT="4752" marB="0" anchor="ctr"/>
                </a:tc>
                <a:tc>
                  <a:txBody>
                    <a:bodyPr/>
                    <a:lstStyle/>
                    <a:p>
                      <a:pPr algn="ctr" fontAlgn="ctr"/>
                      <a:r>
                        <a:rPr lang="en-US" sz="700" u="none" strike="noStrike">
                          <a:effectLst/>
                        </a:rPr>
                        <a:t>If yes or partially, list the strategy used</a:t>
                      </a:r>
                      <a:endParaRPr lang="en-US" sz="700" b="1" i="0" u="none" strike="noStrike">
                        <a:solidFill>
                          <a:srgbClr val="000000"/>
                        </a:solidFill>
                        <a:effectLst/>
                        <a:latin typeface="Calibri" panose="020F0502020204030204" pitchFamily="34" charset="0"/>
                      </a:endParaRPr>
                    </a:p>
                  </a:txBody>
                  <a:tcPr marL="4752" marR="4752" marT="4752" marB="0" anchor="ctr"/>
                </a:tc>
                <a:extLst>
                  <a:ext uri="{0D108BD9-81ED-4DB2-BD59-A6C34878D82A}">
                    <a16:rowId xmlns:a16="http://schemas.microsoft.com/office/drawing/2014/main" val="3178334919"/>
                  </a:ext>
                </a:extLst>
              </a:tr>
              <a:tr h="147320">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ctr" fontAlgn="ct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4752" marR="4752" marT="4752" marB="0" anchor="ctr"/>
                </a:tc>
                <a:tc>
                  <a:txBody>
                    <a:bodyPr/>
                    <a:lstStyle/>
                    <a:p>
                      <a:pPr algn="l" fontAlgn="b"/>
                      <a:r>
                        <a:rPr lang="en-US" sz="900" u="none" strike="noStrike">
                          <a:effectLst/>
                        </a:rPr>
                        <a:t>completely and accurately fill out the notice of the IEP meeting </a:t>
                      </a:r>
                      <a:endParaRPr lang="en-US" sz="9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extLst>
                  <a:ext uri="{0D108BD9-81ED-4DB2-BD59-A6C34878D82A}">
                    <a16:rowId xmlns:a16="http://schemas.microsoft.com/office/drawing/2014/main" val="1314151534"/>
                  </a:ext>
                </a:extLst>
              </a:tr>
              <a:tr h="589280">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ctr" fontAlgn="ct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4752" marR="4752" marT="4752" marB="0" anchor="ctr"/>
                </a:tc>
                <a:tc>
                  <a:txBody>
                    <a:bodyPr/>
                    <a:lstStyle/>
                    <a:p>
                      <a:pPr algn="l" fontAlgn="b"/>
                      <a:r>
                        <a:rPr lang="en-US" sz="900" u="none" strike="noStrike">
                          <a:effectLst/>
                        </a:rPr>
                        <a:t>adhere to timeline obligations (i.e., notice of meeting is sent at least 10 days prior, IEP meeting scheduled within 30 days of eligibility determination, IEP meeting does not exceed 365 days, parent is provided a copy of the IEP within 20 days of meeting)</a:t>
                      </a:r>
                      <a:endParaRPr lang="en-US" sz="9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extLst>
                  <a:ext uri="{0D108BD9-81ED-4DB2-BD59-A6C34878D82A}">
                    <a16:rowId xmlns:a16="http://schemas.microsoft.com/office/drawing/2014/main" val="1782869670"/>
                  </a:ext>
                </a:extLst>
              </a:tr>
              <a:tr h="299392">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ctr" fontAlgn="ct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4752" marR="4752" marT="4752" marB="0" anchor="ctr"/>
                </a:tc>
                <a:tc>
                  <a:txBody>
                    <a:bodyPr/>
                    <a:lstStyle/>
                    <a:p>
                      <a:pPr algn="l" fontAlgn="b"/>
                      <a:r>
                        <a:rPr lang="en-US" sz="900" u="none" strike="noStrike">
                          <a:effectLst/>
                        </a:rPr>
                        <a:t>communicate effectively regarding the need for parent involvement including their concerns using the families' native language</a:t>
                      </a:r>
                      <a:endParaRPr lang="en-US" sz="9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extLst>
                  <a:ext uri="{0D108BD9-81ED-4DB2-BD59-A6C34878D82A}">
                    <a16:rowId xmlns:a16="http://schemas.microsoft.com/office/drawing/2014/main" val="3445238863"/>
                  </a:ext>
                </a:extLst>
              </a:tr>
              <a:tr h="147320">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ctr" fontAlgn="ct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4752" marR="4752" marT="4752" marB="0" anchor="ctr"/>
                </a:tc>
                <a:tc>
                  <a:txBody>
                    <a:bodyPr/>
                    <a:lstStyle/>
                    <a:p>
                      <a:pPr algn="l" fontAlgn="b"/>
                      <a:r>
                        <a:rPr lang="en-US" sz="900" u="none" strike="noStrike">
                          <a:effectLst/>
                        </a:rPr>
                        <a:t>ensure all required participants are invited to the IEP meeting</a:t>
                      </a:r>
                      <a:endParaRPr lang="en-US" sz="9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extLst>
                  <a:ext uri="{0D108BD9-81ED-4DB2-BD59-A6C34878D82A}">
                    <a16:rowId xmlns:a16="http://schemas.microsoft.com/office/drawing/2014/main" val="617479511"/>
                  </a:ext>
                </a:extLst>
              </a:tr>
              <a:tr h="294640">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ctr" fontAlgn="ct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4752" marR="4752" marT="4752" marB="0" anchor="ctr"/>
                </a:tc>
                <a:tc>
                  <a:txBody>
                    <a:bodyPr/>
                    <a:lstStyle/>
                    <a:p>
                      <a:pPr algn="l" fontAlgn="b"/>
                      <a:r>
                        <a:rPr lang="en-US" sz="900" u="none" strike="noStrike">
                          <a:effectLst/>
                        </a:rPr>
                        <a:t>ensure that a prior written consent is obtained before inviting outside agency participants to the IEP meeting</a:t>
                      </a:r>
                      <a:endParaRPr lang="en-US" sz="9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4752" marR="4752" marT="4752" marB="0" anchor="b"/>
                </a:tc>
                <a:extLst>
                  <a:ext uri="{0D108BD9-81ED-4DB2-BD59-A6C34878D82A}">
                    <a16:rowId xmlns:a16="http://schemas.microsoft.com/office/drawing/2014/main" val="3614600698"/>
                  </a:ext>
                </a:extLst>
              </a:tr>
              <a:tr h="147320">
                <a:tc>
                  <a:txBody>
                    <a:bodyPr/>
                    <a:lstStyle/>
                    <a:p>
                      <a:pPr algn="l" fontAlgn="b"/>
                      <a:r>
                        <a:rPr lang="en-US" sz="700" u="none" strike="noStrike">
                          <a:effectLst/>
                        </a:rPr>
                        <a:t> </a:t>
                      </a:r>
                      <a:endParaRPr lang="en-US" sz="700" b="0" i="0" u="none" strike="noStrike">
                        <a:effectLst/>
                        <a:latin typeface="Calibri" panose="020F0502020204030204" pitchFamily="34" charset="0"/>
                      </a:endParaRPr>
                    </a:p>
                  </a:txBody>
                  <a:tcPr marL="4752" marR="4752" marT="4752" marB="0" anchor="b"/>
                </a:tc>
                <a:tc>
                  <a:txBody>
                    <a:bodyPr/>
                    <a:lstStyle/>
                    <a:p>
                      <a:pPr algn="ctr" fontAlgn="ct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4752" marR="4752" marT="4752" marB="0" anchor="ctr"/>
                </a:tc>
                <a:tc>
                  <a:txBody>
                    <a:bodyPr/>
                    <a:lstStyle/>
                    <a:p>
                      <a:pPr algn="r" fontAlgn="b"/>
                      <a:r>
                        <a:rPr lang="en-US" sz="900" u="none" strike="noStrike">
                          <a:effectLst/>
                        </a:rPr>
                        <a:t>Total</a:t>
                      </a:r>
                      <a:endParaRPr lang="en-US" sz="9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752" marR="4752" marT="4752" marB="0" anchor="b"/>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52" marR="4752" marT="4752" marB="0" anchor="b"/>
                </a:tc>
                <a:extLst>
                  <a:ext uri="{0D108BD9-81ED-4DB2-BD59-A6C34878D82A}">
                    <a16:rowId xmlns:a16="http://schemas.microsoft.com/office/drawing/2014/main" val="1719482742"/>
                  </a:ext>
                </a:extLst>
              </a:tr>
            </a:tbl>
          </a:graphicData>
        </a:graphic>
      </p:graphicFrame>
      <p:sp>
        <p:nvSpPr>
          <p:cNvPr id="3" name="Title 2"/>
          <p:cNvSpPr>
            <a:spLocks noGrp="1"/>
          </p:cNvSpPr>
          <p:nvPr>
            <p:ph type="title"/>
          </p:nvPr>
        </p:nvSpPr>
        <p:spPr/>
        <p:txBody>
          <a:bodyPr/>
          <a:lstStyle/>
          <a:p>
            <a:r>
              <a:rPr lang="en-US" dirty="0" smtClean="0"/>
              <a:t>Fidelity Checklist </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104</a:t>
            </a:fld>
            <a:endParaRPr lang="en-US" dirty="0"/>
          </a:p>
        </p:txBody>
      </p:sp>
      <p:sp>
        <p:nvSpPr>
          <p:cNvPr id="5" name="Oval 4"/>
          <p:cNvSpPr/>
          <p:nvPr/>
        </p:nvSpPr>
        <p:spPr>
          <a:xfrm>
            <a:off x="7924800" y="4449762"/>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#31</a:t>
            </a:r>
            <a:endParaRPr lang="en-US" sz="1100" dirty="0"/>
          </a:p>
        </p:txBody>
      </p:sp>
    </p:spTree>
    <p:extLst>
      <p:ext uri="{BB962C8B-B14F-4D97-AF65-F5344CB8AC3E}">
        <p14:creationId xmlns:p14="http://schemas.microsoft.com/office/powerpoint/2010/main" val="4213274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3"/>
          <a:stretch>
            <a:fillRect/>
          </a:stretch>
        </p:blipFill>
        <p:spPr>
          <a:xfrm>
            <a:off x="152400" y="1878516"/>
            <a:ext cx="8839200" cy="2796167"/>
          </a:xfrm>
          <a:prstGeom prst="rect">
            <a:avLst/>
          </a:prstGeom>
        </p:spPr>
      </p:pic>
      <p:sp>
        <p:nvSpPr>
          <p:cNvPr id="3" name="Title 2"/>
          <p:cNvSpPr>
            <a:spLocks noGrp="1"/>
          </p:cNvSpPr>
          <p:nvPr>
            <p:ph type="title"/>
          </p:nvPr>
        </p:nvSpPr>
        <p:spPr/>
        <p:txBody>
          <a:bodyPr/>
          <a:lstStyle/>
          <a:p>
            <a:r>
              <a:rPr lang="en-US" dirty="0" smtClean="0"/>
              <a:t>Practice Profile </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105</a:t>
            </a:fld>
            <a:endParaRPr lang="en-US" dirty="0"/>
          </a:p>
        </p:txBody>
      </p:sp>
    </p:spTree>
    <p:extLst>
      <p:ext uri="{BB962C8B-B14F-4D97-AF65-F5344CB8AC3E}">
        <p14:creationId xmlns:p14="http://schemas.microsoft.com/office/powerpoint/2010/main" val="21833784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Closing &amp; Follow-Up</a:t>
            </a:r>
            <a:endParaRPr lang="en-US" dirty="0"/>
          </a:p>
        </p:txBody>
      </p:sp>
      <p:sp>
        <p:nvSpPr>
          <p:cNvPr id="3" name="Slide Number Placeholder 2"/>
          <p:cNvSpPr>
            <a:spLocks noGrp="1"/>
          </p:cNvSpPr>
          <p:nvPr>
            <p:ph type="sldNum" sz="quarter" idx="4"/>
          </p:nvPr>
        </p:nvSpPr>
        <p:spPr/>
        <p:txBody>
          <a:bodyPr/>
          <a:lstStyle/>
          <a:p>
            <a:fld id="{3B745311-16E5-4BEF-BFE6-36758A3427EB}" type="slidenum">
              <a:rPr lang="en-US" smtClean="0"/>
              <a:pPr/>
              <a:t>106</a:t>
            </a:fld>
            <a:endParaRPr lang="en-US" dirty="0"/>
          </a:p>
        </p:txBody>
      </p:sp>
    </p:spTree>
    <p:extLst>
      <p:ext uri="{BB962C8B-B14F-4D97-AF65-F5344CB8AC3E}">
        <p14:creationId xmlns:p14="http://schemas.microsoft.com/office/powerpoint/2010/main" val="4028833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quarter" idx="10"/>
          </p:nvPr>
        </p:nvSpPr>
        <p:spPr/>
        <p:txBody>
          <a:bodyPr>
            <a:normAutofit/>
          </a:bodyPr>
          <a:lstStyle/>
          <a:p>
            <a:r>
              <a:rPr lang="en-US" sz="2400" dirty="0" smtClean="0"/>
              <a:t>An IEP is a legal document.  </a:t>
            </a:r>
          </a:p>
          <a:p>
            <a:r>
              <a:rPr lang="en-US" sz="2400" dirty="0" smtClean="0"/>
              <a:t>It is a requirement of the Individual with Disabilities Education Act (IDEA). </a:t>
            </a:r>
          </a:p>
          <a:p>
            <a:r>
              <a:rPr lang="en-US" sz="2400" dirty="0" smtClean="0"/>
              <a:t> It is the foundation of the student’s free appropriate public education.  </a:t>
            </a:r>
          </a:p>
          <a:p>
            <a:endParaRPr lang="en-US" sz="2400" dirty="0"/>
          </a:p>
          <a:p>
            <a:pPr marL="112712" indent="0" algn="ctr">
              <a:buNone/>
            </a:pPr>
            <a:r>
              <a:rPr lang="en-US" sz="2400" b="1" dirty="0"/>
              <a:t>We can not overstate the importance of this </a:t>
            </a:r>
            <a:r>
              <a:rPr lang="en-US" sz="2400" b="1" dirty="0" smtClean="0"/>
              <a:t>document.</a:t>
            </a:r>
            <a:endParaRPr lang="en-US" sz="2400" b="1" dirty="0"/>
          </a:p>
        </p:txBody>
      </p:sp>
      <p:sp>
        <p:nvSpPr>
          <p:cNvPr id="2" name="Title 1"/>
          <p:cNvSpPr>
            <a:spLocks noGrp="1"/>
          </p:cNvSpPr>
          <p:nvPr>
            <p:ph type="title"/>
          </p:nvPr>
        </p:nvSpPr>
        <p:spPr/>
        <p:txBody>
          <a:bodyPr>
            <a:normAutofit/>
          </a:bodyPr>
          <a:lstStyle/>
          <a:p>
            <a:r>
              <a:rPr lang="en-US" sz="3600" dirty="0" smtClean="0"/>
              <a:t>Topic Importance</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11</a:t>
            </a:fld>
            <a:endParaRPr lang="en-US" dirty="0"/>
          </a:p>
        </p:txBody>
      </p:sp>
    </p:spTree>
    <p:extLst>
      <p:ext uri="{BB962C8B-B14F-4D97-AF65-F5344CB8AC3E}">
        <p14:creationId xmlns:p14="http://schemas.microsoft.com/office/powerpoint/2010/main" val="205510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543050"/>
            <a:ext cx="8839200" cy="3390900"/>
          </a:xfrm>
        </p:spPr>
        <p:txBody>
          <a:bodyPr>
            <a:normAutofit lnSpcReduction="10000"/>
          </a:bodyPr>
          <a:lstStyle/>
          <a:p>
            <a:pPr marL="112712" indent="0" algn="ctr">
              <a:buNone/>
            </a:pPr>
            <a:r>
              <a:rPr lang="en-US" sz="2400" dirty="0" smtClean="0"/>
              <a:t>Frequently Used Terms/Acronyms</a:t>
            </a:r>
          </a:p>
          <a:p>
            <a:pPr>
              <a:buFont typeface="Wingdings" panose="05000000000000000000" pitchFamily="2" charset="2"/>
              <a:buChar char="ü"/>
            </a:pPr>
            <a:r>
              <a:rPr lang="en-US" sz="2400" dirty="0" smtClean="0"/>
              <a:t>FAPE = Free Appropriate Public Education</a:t>
            </a:r>
          </a:p>
          <a:p>
            <a:pPr>
              <a:buFont typeface="Wingdings" panose="05000000000000000000" pitchFamily="2" charset="2"/>
              <a:buChar char="ü"/>
            </a:pPr>
            <a:r>
              <a:rPr lang="en-US" sz="2400" dirty="0" smtClean="0"/>
              <a:t>LRE = Least Restrictive Environment</a:t>
            </a:r>
          </a:p>
          <a:p>
            <a:pPr>
              <a:buFont typeface="Wingdings" panose="05000000000000000000" pitchFamily="2" charset="2"/>
              <a:buChar char="ü"/>
            </a:pPr>
            <a:r>
              <a:rPr lang="en-US" sz="2400" dirty="0" smtClean="0"/>
              <a:t>PLAAFP = Present Level of Academic Achievement and Functional</a:t>
            </a:r>
          </a:p>
          <a:p>
            <a:pPr marL="112712" indent="0">
              <a:buNone/>
            </a:pPr>
            <a:r>
              <a:rPr lang="en-US" sz="2400" dirty="0" smtClean="0"/>
              <a:t>                       Performance</a:t>
            </a:r>
          </a:p>
          <a:p>
            <a:pPr>
              <a:buFont typeface="Wingdings" panose="05000000000000000000" pitchFamily="2" charset="2"/>
              <a:buChar char="ü"/>
            </a:pPr>
            <a:r>
              <a:rPr lang="en-US" sz="2400" dirty="0" smtClean="0"/>
              <a:t>ESY = Extended School Year (not summer school)</a:t>
            </a:r>
          </a:p>
          <a:p>
            <a:pPr>
              <a:buFont typeface="Wingdings" panose="05000000000000000000" pitchFamily="2" charset="2"/>
              <a:buChar char="ü"/>
            </a:pPr>
            <a:r>
              <a:rPr lang="en-US" sz="2400" dirty="0" smtClean="0"/>
              <a:t>Accommodation = Same goal, different strategy</a:t>
            </a:r>
          </a:p>
          <a:p>
            <a:pPr>
              <a:buFont typeface="Wingdings" panose="05000000000000000000" pitchFamily="2" charset="2"/>
              <a:buChar char="ü"/>
            </a:pPr>
            <a:r>
              <a:rPr lang="en-US" sz="2400" dirty="0" smtClean="0"/>
              <a:t>Modification = Different goal, different strategy    </a:t>
            </a:r>
          </a:p>
          <a:p>
            <a:pPr>
              <a:buFont typeface="Wingdings" panose="05000000000000000000" pitchFamily="2" charset="2"/>
              <a:buChar char="ü"/>
            </a:pPr>
            <a:endParaRPr lang="en-US" sz="2400" dirty="0" smtClean="0"/>
          </a:p>
          <a:p>
            <a:pPr>
              <a:buFont typeface="Wingdings" panose="05000000000000000000" pitchFamily="2" charset="2"/>
              <a:buChar char="ü"/>
            </a:pPr>
            <a:endParaRPr lang="en-US" sz="2400" dirty="0"/>
          </a:p>
        </p:txBody>
      </p:sp>
      <p:sp>
        <p:nvSpPr>
          <p:cNvPr id="3" name="Title 2"/>
          <p:cNvSpPr>
            <a:spLocks noGrp="1"/>
          </p:cNvSpPr>
          <p:nvPr>
            <p:ph type="title"/>
          </p:nvPr>
        </p:nvSpPr>
        <p:spPr/>
        <p:txBody>
          <a:bodyPr>
            <a:normAutofit/>
          </a:bodyPr>
          <a:lstStyle/>
          <a:p>
            <a:r>
              <a:rPr lang="en-US" sz="3600" dirty="0" smtClean="0"/>
              <a:t>Special Education Vocabulary</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12</a:t>
            </a:fld>
            <a:endParaRPr lang="en-US" dirty="0"/>
          </a:p>
        </p:txBody>
      </p:sp>
      <p:sp>
        <p:nvSpPr>
          <p:cNvPr id="7" name="Oval 6"/>
          <p:cNvSpPr/>
          <p:nvPr/>
        </p:nvSpPr>
        <p:spPr>
          <a:xfrm>
            <a:off x="7924800" y="440785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#3</a:t>
            </a:r>
            <a:endParaRPr lang="en-US" sz="1100" dirty="0"/>
          </a:p>
        </p:txBody>
      </p:sp>
    </p:spTree>
    <p:extLst>
      <p:ext uri="{BB962C8B-B14F-4D97-AF65-F5344CB8AC3E}">
        <p14:creationId xmlns:p14="http://schemas.microsoft.com/office/powerpoint/2010/main" val="2309439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Preparation for the IEP </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13</a:t>
            </a:fld>
            <a:endParaRPr lang="en-US" dirty="0"/>
          </a:p>
        </p:txBody>
      </p:sp>
    </p:spTree>
    <p:extLst>
      <p:ext uri="{BB962C8B-B14F-4D97-AF65-F5344CB8AC3E}">
        <p14:creationId xmlns:p14="http://schemas.microsoft.com/office/powerpoint/2010/main" val="761225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52400" y="2038350"/>
            <a:ext cx="8839200" cy="2895600"/>
          </a:xfrm>
        </p:spPr>
        <p:txBody>
          <a:bodyPr>
            <a:normAutofit lnSpcReduction="10000"/>
          </a:bodyPr>
          <a:lstStyle/>
          <a:p>
            <a:pPr marL="112712" indent="0" algn="ctr">
              <a:buNone/>
            </a:pPr>
            <a:r>
              <a:rPr lang="en-US" sz="2400" dirty="0" smtClean="0"/>
              <a:t>The I in IEP stands for Individualized</a:t>
            </a:r>
            <a:r>
              <a:rPr lang="en-US" sz="2400" dirty="0"/>
              <a:t> </a:t>
            </a:r>
            <a:r>
              <a:rPr lang="en-US" sz="2400" dirty="0" smtClean="0"/>
              <a:t>as is met by:</a:t>
            </a:r>
          </a:p>
          <a:p>
            <a:r>
              <a:rPr lang="en-US" sz="2400" dirty="0"/>
              <a:t>T</a:t>
            </a:r>
            <a:r>
              <a:rPr lang="en-US" sz="2400" dirty="0" smtClean="0"/>
              <a:t>alking </a:t>
            </a:r>
            <a:r>
              <a:rPr lang="en-US" sz="2400" dirty="0"/>
              <a:t>to the parents </a:t>
            </a:r>
            <a:endParaRPr lang="en-US" sz="2400" dirty="0" smtClean="0"/>
          </a:p>
          <a:p>
            <a:r>
              <a:rPr lang="en-US" sz="2400" dirty="0"/>
              <a:t>T</a:t>
            </a:r>
            <a:r>
              <a:rPr lang="en-US" sz="2400" dirty="0" smtClean="0"/>
              <a:t>alking </a:t>
            </a:r>
            <a:r>
              <a:rPr lang="en-US" sz="2400" dirty="0"/>
              <a:t>to the </a:t>
            </a:r>
            <a:r>
              <a:rPr lang="en-US" sz="2400" dirty="0" smtClean="0"/>
              <a:t>student</a:t>
            </a:r>
          </a:p>
          <a:p>
            <a:r>
              <a:rPr lang="en-US" sz="2400" dirty="0"/>
              <a:t>T</a:t>
            </a:r>
            <a:r>
              <a:rPr lang="en-US" sz="2400" dirty="0" smtClean="0"/>
              <a:t>alking </a:t>
            </a:r>
            <a:r>
              <a:rPr lang="en-US" sz="2400" dirty="0"/>
              <a:t>with the student’s general education </a:t>
            </a:r>
            <a:r>
              <a:rPr lang="en-US" sz="2400" dirty="0" smtClean="0"/>
              <a:t>teachers</a:t>
            </a:r>
            <a:endParaRPr lang="en-US" sz="2400" dirty="0"/>
          </a:p>
          <a:p>
            <a:r>
              <a:rPr lang="en-US" sz="2400" dirty="0"/>
              <a:t>R</a:t>
            </a:r>
            <a:r>
              <a:rPr lang="en-US" sz="2400" dirty="0" smtClean="0"/>
              <a:t>eviewing the most current evaluation </a:t>
            </a:r>
            <a:r>
              <a:rPr lang="en-US" sz="2400" dirty="0"/>
              <a:t>r</a:t>
            </a:r>
            <a:r>
              <a:rPr lang="en-US" sz="2400" dirty="0" smtClean="0"/>
              <a:t>eport</a:t>
            </a:r>
            <a:endParaRPr lang="en-US" sz="2400" dirty="0"/>
          </a:p>
          <a:p>
            <a:r>
              <a:rPr lang="en-US" sz="2400" dirty="0"/>
              <a:t>G</a:t>
            </a:r>
            <a:r>
              <a:rPr lang="en-US" sz="2400" dirty="0" smtClean="0"/>
              <a:t>athering </a:t>
            </a:r>
            <a:r>
              <a:rPr lang="en-US" sz="2400" dirty="0"/>
              <a:t>the student’s grades, attendance, discipline reports, health </a:t>
            </a:r>
            <a:r>
              <a:rPr lang="en-US" sz="2400" dirty="0" smtClean="0"/>
              <a:t>records, etc.</a:t>
            </a:r>
            <a:endParaRPr lang="en-US" sz="2400" dirty="0"/>
          </a:p>
          <a:p>
            <a:pPr marL="112712" indent="0">
              <a:buNone/>
            </a:pPr>
            <a:endParaRPr lang="en-US" sz="2400" dirty="0" smtClean="0"/>
          </a:p>
          <a:p>
            <a:pPr marL="112712" indent="0">
              <a:buNone/>
            </a:pPr>
            <a:endParaRPr lang="en-US" sz="2400" dirty="0" smtClean="0"/>
          </a:p>
        </p:txBody>
      </p:sp>
      <p:sp>
        <p:nvSpPr>
          <p:cNvPr id="3" name="Title 2"/>
          <p:cNvSpPr>
            <a:spLocks noGrp="1"/>
          </p:cNvSpPr>
          <p:nvPr>
            <p:ph type="title"/>
          </p:nvPr>
        </p:nvSpPr>
        <p:spPr>
          <a:xfrm>
            <a:off x="152400" y="742950"/>
            <a:ext cx="8839200" cy="1295400"/>
          </a:xfrm>
        </p:spPr>
        <p:txBody>
          <a:bodyPr>
            <a:normAutofit/>
          </a:bodyPr>
          <a:lstStyle/>
          <a:p>
            <a:r>
              <a:rPr lang="en-US" sz="3600" dirty="0"/>
              <a:t>Doing Your </a:t>
            </a:r>
            <a:r>
              <a:rPr lang="en-US" sz="3600" dirty="0" smtClean="0"/>
              <a:t>Homework… </a:t>
            </a:r>
            <a:br>
              <a:rPr lang="en-US" sz="3600" dirty="0" smtClean="0"/>
            </a:br>
            <a:r>
              <a:rPr lang="en-US" sz="3600" dirty="0" smtClean="0"/>
              <a:t>Begin with the Student In Min</a:t>
            </a:r>
            <a:r>
              <a:rPr lang="en-US" dirty="0" smtClean="0"/>
              <a:t>d</a:t>
            </a: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14</a:t>
            </a:fld>
            <a:endParaRPr lang="en-US" dirty="0"/>
          </a:p>
        </p:txBody>
      </p:sp>
    </p:spTree>
    <p:extLst>
      <p:ext uri="{BB962C8B-B14F-4D97-AF65-F5344CB8AC3E}">
        <p14:creationId xmlns:p14="http://schemas.microsoft.com/office/powerpoint/2010/main" val="1056128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lstStyle/>
          <a:p>
            <a:pPr indent="-457200"/>
            <a:r>
              <a:rPr lang="en-US" sz="2400" dirty="0"/>
              <a:t>Developing a partnership with the family is key to developing an effective IEP.</a:t>
            </a:r>
          </a:p>
          <a:p>
            <a:pPr indent="-457200"/>
            <a:endParaRPr lang="en-US" sz="2400" dirty="0"/>
          </a:p>
          <a:p>
            <a:pPr indent="-457200"/>
            <a:r>
              <a:rPr lang="en-US" sz="2400" dirty="0"/>
              <a:t>It is helpful to send out information ahead of time to the parent about how they can prepare for participation in the IEP meeting.</a:t>
            </a:r>
          </a:p>
          <a:p>
            <a:endParaRPr lang="en-US" dirty="0"/>
          </a:p>
        </p:txBody>
      </p:sp>
      <p:sp>
        <p:nvSpPr>
          <p:cNvPr id="5" name="Title 4"/>
          <p:cNvSpPr>
            <a:spLocks noGrp="1"/>
          </p:cNvSpPr>
          <p:nvPr>
            <p:ph type="title"/>
          </p:nvPr>
        </p:nvSpPr>
        <p:spPr/>
        <p:txBody>
          <a:bodyPr>
            <a:normAutofit fontScale="90000"/>
          </a:bodyPr>
          <a:lstStyle/>
          <a:p>
            <a:r>
              <a:rPr lang="en-US" dirty="0"/>
              <a:t>Gaining Input from the Parents</a:t>
            </a:r>
            <a:br>
              <a:rPr lang="en-US" dirty="0"/>
            </a:b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dirty="0"/>
          </a:p>
        </p:txBody>
      </p:sp>
      <p:sp>
        <p:nvSpPr>
          <p:cNvPr id="7" name="Oval 6"/>
          <p:cNvSpPr/>
          <p:nvPr/>
        </p:nvSpPr>
        <p:spPr>
          <a:xfrm>
            <a:off x="7810500" y="44005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#4</a:t>
            </a:r>
            <a:endParaRPr lang="en-US" sz="1100" dirty="0"/>
          </a:p>
        </p:txBody>
      </p:sp>
    </p:spTree>
    <p:extLst>
      <p:ext uri="{BB962C8B-B14F-4D97-AF65-F5344CB8AC3E}">
        <p14:creationId xmlns:p14="http://schemas.microsoft.com/office/powerpoint/2010/main" val="500471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smtClean="0"/>
              <a:t>Compare the student’s progress toward grade level expectations to non-disabled peers.</a:t>
            </a:r>
          </a:p>
          <a:p>
            <a:pPr marL="112712" indent="0">
              <a:buNone/>
            </a:pPr>
            <a:endParaRPr lang="en-US" sz="900" dirty="0" smtClean="0"/>
          </a:p>
          <a:p>
            <a:r>
              <a:rPr lang="en-US" sz="2400" dirty="0" smtClean="0"/>
              <a:t>Review the Missouri Learning Standards or Essential Elements for the grade in which the student is enrolled and/or will be promoted into.</a:t>
            </a:r>
          </a:p>
          <a:p>
            <a:pPr marL="112712" indent="0">
              <a:buNone/>
            </a:pPr>
            <a:endParaRPr lang="en-US" sz="800" dirty="0"/>
          </a:p>
          <a:p>
            <a:pPr marL="112712" indent="0">
              <a:buNone/>
            </a:pPr>
            <a:r>
              <a:rPr lang="en-US" sz="1800" dirty="0">
                <a:hlinkClick r:id="rId3"/>
              </a:rPr>
              <a:t>https://</a:t>
            </a:r>
            <a:r>
              <a:rPr lang="en-US" sz="1800" dirty="0" smtClean="0">
                <a:hlinkClick r:id="rId3"/>
              </a:rPr>
              <a:t>dese.mo.gov/college-career-readiness/curriculum/missouri-learning-standards#mini-panel-mls-standards1</a:t>
            </a:r>
            <a:endParaRPr lang="en-US" sz="1800" dirty="0" smtClean="0"/>
          </a:p>
          <a:p>
            <a:pPr marL="112712" indent="0">
              <a:buNone/>
            </a:pPr>
            <a:endParaRPr lang="en-US" sz="1800" dirty="0" smtClean="0"/>
          </a:p>
          <a:p>
            <a:pPr marL="112712" indent="0">
              <a:buNone/>
            </a:pPr>
            <a:r>
              <a:rPr lang="en-US" sz="1800" dirty="0">
                <a:hlinkClick r:id="rId4"/>
              </a:rPr>
              <a:t>https://dese.mo.gov/mo-cms/tabbed-blocks/map</a:t>
            </a:r>
            <a:endParaRPr lang="en-US" sz="1800" dirty="0" smtClean="0"/>
          </a:p>
          <a:p>
            <a:pPr marL="112712" indent="0">
              <a:buNone/>
            </a:pPr>
            <a:endParaRPr lang="en-US" sz="2400" dirty="0"/>
          </a:p>
        </p:txBody>
      </p:sp>
      <p:sp>
        <p:nvSpPr>
          <p:cNvPr id="3" name="Title 2"/>
          <p:cNvSpPr>
            <a:spLocks noGrp="1"/>
          </p:cNvSpPr>
          <p:nvPr>
            <p:ph type="title"/>
          </p:nvPr>
        </p:nvSpPr>
        <p:spPr/>
        <p:txBody>
          <a:bodyPr/>
          <a:lstStyle/>
          <a:p>
            <a:r>
              <a:rPr lang="en-US" sz="3600" dirty="0" smtClean="0"/>
              <a:t>Review Grade Level Expect</a:t>
            </a:r>
            <a:r>
              <a:rPr lang="en-US" dirty="0" smtClean="0"/>
              <a:t>ations</a:t>
            </a: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16</a:t>
            </a:fld>
            <a:endParaRPr lang="en-US" dirty="0"/>
          </a:p>
        </p:txBody>
      </p:sp>
    </p:spTree>
    <p:extLst>
      <p:ext uri="{BB962C8B-B14F-4D97-AF65-F5344CB8AC3E}">
        <p14:creationId xmlns:p14="http://schemas.microsoft.com/office/powerpoint/2010/main" val="3753689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112712" indent="0">
              <a:buNone/>
            </a:pPr>
            <a:r>
              <a:rPr lang="en-US" sz="2400" dirty="0" smtClean="0"/>
              <a:t>To be in compliance an annual IEP can not exceed 365 days.  Allow time to schedule additional meetings as necessary.  </a:t>
            </a:r>
          </a:p>
          <a:p>
            <a:pPr marL="112712" indent="0">
              <a:buNone/>
            </a:pPr>
            <a:endParaRPr lang="en-US" sz="2400" dirty="0" smtClean="0"/>
          </a:p>
          <a:p>
            <a:pPr>
              <a:buFont typeface="Wingdings" panose="05000000000000000000" pitchFamily="2" charset="2"/>
              <a:buChar char="v"/>
            </a:pPr>
            <a:r>
              <a:rPr lang="en-US" sz="2400" dirty="0" smtClean="0"/>
              <a:t>Best Practice: schedule the initial meeting a month prior to the due date.   </a:t>
            </a:r>
          </a:p>
        </p:txBody>
      </p:sp>
      <p:sp>
        <p:nvSpPr>
          <p:cNvPr id="3" name="Title 2"/>
          <p:cNvSpPr>
            <a:spLocks noGrp="1"/>
          </p:cNvSpPr>
          <p:nvPr>
            <p:ph type="title"/>
          </p:nvPr>
        </p:nvSpPr>
        <p:spPr/>
        <p:txBody>
          <a:bodyPr>
            <a:normAutofit/>
          </a:bodyPr>
          <a:lstStyle/>
          <a:p>
            <a:r>
              <a:rPr lang="en-US" sz="3600" dirty="0" smtClean="0"/>
              <a:t>Timelines</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17</a:t>
            </a:fld>
            <a:endParaRPr lang="en-US" dirty="0"/>
          </a:p>
        </p:txBody>
      </p:sp>
      <p:pic>
        <p:nvPicPr>
          <p:cNvPr id="4" name="Picture 3" descr="&lt;strong&gt;ONE YEAR&lt;/strong&gt; by pixelR1OT on Deviant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0336" y="3329789"/>
            <a:ext cx="1229264" cy="1809750"/>
          </a:xfrm>
          <a:prstGeom prst="rect">
            <a:avLst/>
          </a:prstGeom>
        </p:spPr>
      </p:pic>
    </p:spTree>
    <p:extLst>
      <p:ext uri="{BB962C8B-B14F-4D97-AF65-F5344CB8AC3E}">
        <p14:creationId xmlns:p14="http://schemas.microsoft.com/office/powerpoint/2010/main" val="1731249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quarter" idx="10"/>
          </p:nvPr>
        </p:nvSpPr>
        <p:spPr/>
        <p:txBody>
          <a:bodyPr>
            <a:normAutofit/>
          </a:bodyPr>
          <a:lstStyle/>
          <a:p>
            <a:r>
              <a:rPr lang="en-US" sz="2400" dirty="0" smtClean="0"/>
              <a:t>Determine appropriate team members to be invited including related service providers, as appropriate.</a:t>
            </a:r>
          </a:p>
          <a:p>
            <a:r>
              <a:rPr lang="en-US" sz="2400" dirty="0" smtClean="0"/>
              <a:t>If inviting an outside agency (i.e.  Vocational Rehabilitation)  make sure you have prior written consent from the parent.  </a:t>
            </a:r>
          </a:p>
          <a:p>
            <a:endParaRPr lang="en-US" dirty="0"/>
          </a:p>
        </p:txBody>
      </p:sp>
      <p:sp>
        <p:nvSpPr>
          <p:cNvPr id="2" name="Title 1"/>
          <p:cNvSpPr>
            <a:spLocks noGrp="1"/>
          </p:cNvSpPr>
          <p:nvPr>
            <p:ph type="title"/>
          </p:nvPr>
        </p:nvSpPr>
        <p:spPr>
          <a:xfrm>
            <a:off x="297051" y="666750"/>
            <a:ext cx="8839200" cy="800100"/>
          </a:xfrm>
        </p:spPr>
        <p:txBody>
          <a:bodyPr>
            <a:normAutofit fontScale="90000"/>
          </a:bodyPr>
          <a:lstStyle/>
          <a:p>
            <a:r>
              <a:rPr lang="en-US" dirty="0" smtClean="0"/>
              <a:t/>
            </a:r>
            <a:br>
              <a:rPr lang="en-US" dirty="0" smtClean="0"/>
            </a:br>
            <a:r>
              <a:rPr lang="en-US" dirty="0" smtClean="0"/>
              <a:t>Preparation </a:t>
            </a:r>
            <a:r>
              <a:rPr lang="en-US" dirty="0"/>
              <a:t>for the </a:t>
            </a:r>
            <a:r>
              <a:rPr lang="en-US" dirty="0" smtClean="0"/>
              <a:t>Meeting</a:t>
            </a:r>
            <a:r>
              <a:rPr lang="en-US" dirty="0"/>
              <a:t/>
            </a:r>
            <a:br>
              <a:rPr lang="en-US" dirty="0"/>
            </a:b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18</a:t>
            </a:fld>
            <a:endParaRPr lang="en-US" dirty="0"/>
          </a:p>
        </p:txBody>
      </p:sp>
      <p:pic>
        <p:nvPicPr>
          <p:cNvPr id="3" name="Picture 2" descr="An &lt;strong&gt;Invitation&lt;/strong&gt; to All California Homeowners That Need Help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190875"/>
            <a:ext cx="2619375" cy="1743075"/>
          </a:xfrm>
          <a:prstGeom prst="rect">
            <a:avLst/>
          </a:prstGeom>
        </p:spPr>
      </p:pic>
    </p:spTree>
    <p:extLst>
      <p:ext uri="{BB962C8B-B14F-4D97-AF65-F5344CB8AC3E}">
        <p14:creationId xmlns:p14="http://schemas.microsoft.com/office/powerpoint/2010/main" val="3389146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normAutofit lnSpcReduction="10000"/>
          </a:bodyPr>
          <a:lstStyle/>
          <a:p>
            <a:r>
              <a:rPr lang="en-US" sz="2400" dirty="0" smtClean="0"/>
              <a:t>You must have a signed Release of Information form </a:t>
            </a:r>
            <a:r>
              <a:rPr lang="en-US" sz="2400" dirty="0"/>
              <a:t>obtained prior to sending the notice of the IEP meeting to </a:t>
            </a:r>
            <a:r>
              <a:rPr lang="en-US" sz="2400" dirty="0" smtClean="0"/>
              <a:t>invite an outside agency.</a:t>
            </a:r>
          </a:p>
          <a:p>
            <a:r>
              <a:rPr lang="en-US" sz="2400" dirty="0" smtClean="0"/>
              <a:t>You will need a Release of Information form signed if you need to request other medical/educational records on the student.</a:t>
            </a:r>
          </a:p>
          <a:p>
            <a:pPr marL="112712" indent="0">
              <a:buNone/>
            </a:pPr>
            <a:endParaRPr lang="en-US" dirty="0" smtClean="0"/>
          </a:p>
          <a:p>
            <a:pPr marL="112712" indent="0">
              <a:buNone/>
            </a:pPr>
            <a:r>
              <a:rPr lang="en-US" sz="2400" dirty="0">
                <a:hlinkClick r:id="rId3"/>
              </a:rPr>
              <a:t>https://dese.mo.gov/special-education/compliance/special-education-forms</a:t>
            </a:r>
            <a:endParaRPr lang="en-US" sz="2400" dirty="0" smtClean="0"/>
          </a:p>
          <a:p>
            <a:pPr marL="112712" indent="0">
              <a:buNone/>
            </a:pPr>
            <a:endParaRPr lang="en-US" sz="2400" dirty="0"/>
          </a:p>
        </p:txBody>
      </p:sp>
      <p:sp>
        <p:nvSpPr>
          <p:cNvPr id="3" name="Title 2"/>
          <p:cNvSpPr>
            <a:spLocks noGrp="1"/>
          </p:cNvSpPr>
          <p:nvPr>
            <p:ph type="title"/>
          </p:nvPr>
        </p:nvSpPr>
        <p:spPr/>
        <p:txBody>
          <a:bodyPr>
            <a:normAutofit/>
          </a:bodyPr>
          <a:lstStyle/>
          <a:p>
            <a:r>
              <a:rPr lang="en-US" sz="3600" dirty="0" smtClean="0"/>
              <a:t>Release of Information </a:t>
            </a:r>
            <a:endParaRPr lang="en-US" sz="3600" dirty="0"/>
          </a:p>
        </p:txBody>
      </p:sp>
      <p:sp>
        <p:nvSpPr>
          <p:cNvPr id="6" name="Slide Number Placeholder 5"/>
          <p:cNvSpPr>
            <a:spLocks noGrp="1"/>
          </p:cNvSpPr>
          <p:nvPr>
            <p:ph type="sldNum" sz="quarter" idx="4"/>
          </p:nvPr>
        </p:nvSpPr>
        <p:spPr/>
        <p:txBody>
          <a:bodyPr/>
          <a:lstStyle/>
          <a:p>
            <a:fld id="{3B745311-16E5-4BEF-BFE6-36758A3427EB}" type="slidenum">
              <a:rPr lang="en-US" smtClean="0"/>
              <a:pPr/>
              <a:t>19</a:t>
            </a:fld>
            <a:endParaRPr lang="en-US" dirty="0"/>
          </a:p>
        </p:txBody>
      </p:sp>
      <p:sp>
        <p:nvSpPr>
          <p:cNvPr id="5" name="Oval 4"/>
          <p:cNvSpPr/>
          <p:nvPr/>
        </p:nvSpPr>
        <p:spPr>
          <a:xfrm>
            <a:off x="8122024" y="4514309"/>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#5</a:t>
            </a:r>
            <a:endParaRPr lang="en-US" sz="1100" dirty="0"/>
          </a:p>
        </p:txBody>
      </p:sp>
    </p:spTree>
    <p:extLst>
      <p:ext uri="{BB962C8B-B14F-4D97-AF65-F5344CB8AC3E}">
        <p14:creationId xmlns:p14="http://schemas.microsoft.com/office/powerpoint/2010/main" val="2146456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Preparation For Presenters </a:t>
            </a:r>
            <a:endParaRPr lang="en-US" sz="3600" dirty="0"/>
          </a:p>
        </p:txBody>
      </p:sp>
      <p:sp>
        <p:nvSpPr>
          <p:cNvPr id="6" name="Content Placeholder 5"/>
          <p:cNvSpPr>
            <a:spLocks noGrp="1"/>
          </p:cNvSpPr>
          <p:nvPr>
            <p:ph sz="quarter" idx="10"/>
          </p:nvPr>
        </p:nvSpPr>
        <p:spPr/>
        <p:txBody>
          <a:bodyPr>
            <a:normAutofit/>
          </a:bodyPr>
          <a:lstStyle/>
          <a:p>
            <a:r>
              <a:rPr lang="en-US" sz="2400" dirty="0" smtClean="0"/>
              <a:t>Send a letter/e-mail to participants asking them to bring a copy of an IEP to use during the training.</a:t>
            </a:r>
          </a:p>
          <a:p>
            <a:r>
              <a:rPr lang="en-US" sz="2400" dirty="0" smtClean="0"/>
              <a:t>Provide copies the state IEP forms to the participants ask them to bring a device to use during training.</a:t>
            </a:r>
          </a:p>
          <a:p>
            <a:r>
              <a:rPr lang="en-US" sz="2400" dirty="0" smtClean="0"/>
              <a:t>Send the pre-reading article to the participants.  Slide 6 will be used as an activity with the article.  </a:t>
            </a:r>
          </a:p>
          <a:p>
            <a:endParaRPr lang="en-US" sz="2400" dirty="0"/>
          </a:p>
        </p:txBody>
      </p:sp>
    </p:spTree>
    <p:extLst>
      <p:ext uri="{BB962C8B-B14F-4D97-AF65-F5344CB8AC3E}">
        <p14:creationId xmlns:p14="http://schemas.microsoft.com/office/powerpoint/2010/main" val="741713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112712" indent="0">
              <a:buNone/>
            </a:pPr>
            <a:r>
              <a:rPr lang="en-US" sz="2400" dirty="0" smtClean="0"/>
              <a:t>It is the parent’s right to invite whomever they choose to the IEP meeting.  However, if they are not the child’s legal guardian you will need to get written permission from the parent for them to attend, even if the parent brings them to the meeting.  </a:t>
            </a:r>
          </a:p>
          <a:p>
            <a:pPr marL="112712" indent="0">
              <a:buNone/>
            </a:pPr>
            <a:endParaRPr lang="en-US" sz="2400" dirty="0"/>
          </a:p>
          <a:p>
            <a:pPr marL="112712" indent="0">
              <a:buNone/>
            </a:pPr>
            <a:r>
              <a:rPr lang="en-US" sz="2400" dirty="0">
                <a:hlinkClick r:id="rId3"/>
              </a:rPr>
              <a:t>https://dese.mo.gov/special-education/compliance/special-education-forms</a:t>
            </a:r>
            <a:endParaRPr lang="en-US" sz="2400" dirty="0"/>
          </a:p>
        </p:txBody>
      </p:sp>
      <p:sp>
        <p:nvSpPr>
          <p:cNvPr id="3" name="Title 2"/>
          <p:cNvSpPr>
            <a:spLocks noGrp="1"/>
          </p:cNvSpPr>
          <p:nvPr>
            <p:ph type="title"/>
          </p:nvPr>
        </p:nvSpPr>
        <p:spPr/>
        <p:txBody>
          <a:bodyPr>
            <a:normAutofit/>
          </a:bodyPr>
          <a:lstStyle/>
          <a:p>
            <a:r>
              <a:rPr lang="en-US" sz="3600" dirty="0" smtClean="0"/>
              <a:t>Parent Invitees </a:t>
            </a:r>
            <a:endParaRPr lang="en-US" sz="3600" dirty="0"/>
          </a:p>
        </p:txBody>
      </p:sp>
      <p:sp>
        <p:nvSpPr>
          <p:cNvPr id="6" name="Slide Number Placeholder 5"/>
          <p:cNvSpPr>
            <a:spLocks noGrp="1"/>
          </p:cNvSpPr>
          <p:nvPr>
            <p:ph type="sldNum" sz="quarter" idx="4"/>
          </p:nvPr>
        </p:nvSpPr>
        <p:spPr/>
        <p:txBody>
          <a:bodyPr/>
          <a:lstStyle/>
          <a:p>
            <a:fld id="{3B745311-16E5-4BEF-BFE6-36758A3427EB}" type="slidenum">
              <a:rPr lang="en-US" smtClean="0"/>
              <a:pPr/>
              <a:t>20</a:t>
            </a:fld>
            <a:endParaRPr lang="en-US" dirty="0"/>
          </a:p>
        </p:txBody>
      </p:sp>
      <p:sp>
        <p:nvSpPr>
          <p:cNvPr id="5" name="Oval 4"/>
          <p:cNvSpPr/>
          <p:nvPr/>
        </p:nvSpPr>
        <p:spPr>
          <a:xfrm>
            <a:off x="7924800" y="440785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#6</a:t>
            </a:r>
            <a:endParaRPr lang="en-US" sz="1100" dirty="0"/>
          </a:p>
        </p:txBody>
      </p:sp>
    </p:spTree>
    <p:extLst>
      <p:ext uri="{BB962C8B-B14F-4D97-AF65-F5344CB8AC3E}">
        <p14:creationId xmlns:p14="http://schemas.microsoft.com/office/powerpoint/2010/main" val="1001858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normAutofit fontScale="92500" lnSpcReduction="10000"/>
          </a:bodyPr>
          <a:lstStyle/>
          <a:p>
            <a:r>
              <a:rPr lang="en-US" sz="2600" dirty="0" smtClean="0"/>
              <a:t>Parents of the Child</a:t>
            </a:r>
          </a:p>
          <a:p>
            <a:r>
              <a:rPr lang="en-US" sz="2600" dirty="0" smtClean="0"/>
              <a:t>General Education Teachers </a:t>
            </a:r>
          </a:p>
          <a:p>
            <a:r>
              <a:rPr lang="en-US" sz="2600" dirty="0" smtClean="0"/>
              <a:t>Special Education Teacher</a:t>
            </a:r>
          </a:p>
          <a:p>
            <a:r>
              <a:rPr lang="en-US" sz="2600" dirty="0" smtClean="0"/>
              <a:t>Local Education Agency (LEA) Representative</a:t>
            </a:r>
          </a:p>
          <a:p>
            <a:r>
              <a:rPr lang="en-US" sz="2600" dirty="0" smtClean="0"/>
              <a:t>Individual to Interpret Instructional Implications of Evaluation Results</a:t>
            </a:r>
          </a:p>
          <a:p>
            <a:r>
              <a:rPr lang="en-US" sz="2600" dirty="0" smtClean="0"/>
              <a:t>Outside Agency (as appropriate)</a:t>
            </a:r>
          </a:p>
          <a:p>
            <a:r>
              <a:rPr lang="en-US" sz="2600" dirty="0" smtClean="0"/>
              <a:t>Student (as appropriate)</a:t>
            </a:r>
          </a:p>
          <a:p>
            <a:pPr marL="112712" indent="0">
              <a:buNone/>
            </a:pPr>
            <a:endParaRPr lang="en-US" sz="2800" dirty="0" smtClean="0"/>
          </a:p>
          <a:p>
            <a:pPr marL="112712" indent="0">
              <a:buNone/>
            </a:pPr>
            <a:endParaRPr lang="en-US" dirty="0" smtClean="0"/>
          </a:p>
          <a:p>
            <a:pPr marL="112712" indent="0">
              <a:buNone/>
            </a:pPr>
            <a:endParaRPr lang="en-US" dirty="0" smtClean="0"/>
          </a:p>
          <a:p>
            <a:pPr marL="112712" indent="0">
              <a:buNone/>
            </a:pPr>
            <a:endParaRPr lang="en-US" dirty="0"/>
          </a:p>
        </p:txBody>
      </p:sp>
      <p:sp>
        <p:nvSpPr>
          <p:cNvPr id="3" name="Title 2"/>
          <p:cNvSpPr>
            <a:spLocks noGrp="1"/>
          </p:cNvSpPr>
          <p:nvPr>
            <p:ph type="title"/>
          </p:nvPr>
        </p:nvSpPr>
        <p:spPr/>
        <p:txBody>
          <a:bodyPr/>
          <a:lstStyle/>
          <a:p>
            <a:r>
              <a:rPr lang="en-US" dirty="0" smtClean="0"/>
              <a:t> </a:t>
            </a:r>
            <a:r>
              <a:rPr lang="en-US" sz="3600" dirty="0" smtClean="0"/>
              <a:t>IEP Participants to Invite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21</a:t>
            </a:fld>
            <a:endParaRPr lang="en-US" dirty="0"/>
          </a:p>
        </p:txBody>
      </p:sp>
    </p:spTree>
    <p:extLst>
      <p:ext uri="{BB962C8B-B14F-4D97-AF65-F5344CB8AC3E}">
        <p14:creationId xmlns:p14="http://schemas.microsoft.com/office/powerpoint/2010/main" val="2146456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normAutofit/>
          </a:bodyPr>
          <a:lstStyle/>
          <a:p>
            <a:pPr marL="112712" indent="0">
              <a:buNone/>
            </a:pPr>
            <a:r>
              <a:rPr lang="en-US" sz="2400" dirty="0" smtClean="0"/>
              <a:t>You have 30 seconds to write down one fact that stuck in your head,   then you will pass  your head and write down another fact in the head you receive.  It has to be a new fact that is not already in the head. Keep passing the head around until you get your original head back.</a:t>
            </a:r>
            <a:endParaRPr lang="en-US" sz="2400" dirty="0"/>
          </a:p>
        </p:txBody>
      </p:sp>
      <p:sp>
        <p:nvSpPr>
          <p:cNvPr id="3" name="Title 2"/>
          <p:cNvSpPr>
            <a:spLocks noGrp="1"/>
          </p:cNvSpPr>
          <p:nvPr>
            <p:ph type="title"/>
          </p:nvPr>
        </p:nvSpPr>
        <p:spPr/>
        <p:txBody>
          <a:bodyPr>
            <a:normAutofit/>
          </a:bodyPr>
          <a:lstStyle/>
          <a:p>
            <a:r>
              <a:rPr lang="en-US" sz="3600" dirty="0" smtClean="0"/>
              <a:t>It’s a Fact  </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22</a:t>
            </a:fld>
            <a:endParaRPr lang="en-US" dirty="0"/>
          </a:p>
        </p:txBody>
      </p:sp>
      <p:sp>
        <p:nvSpPr>
          <p:cNvPr id="7" name="Oval 6"/>
          <p:cNvSpPr/>
          <p:nvPr/>
        </p:nvSpPr>
        <p:spPr>
          <a:xfrm>
            <a:off x="7924800" y="438313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#7</a:t>
            </a:r>
            <a:endParaRPr lang="en-US" sz="1100" dirty="0"/>
          </a:p>
        </p:txBody>
      </p:sp>
      <p:pic>
        <p:nvPicPr>
          <p:cNvPr id="9" name="Picture 8" descr="Image result for outline of a hea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436991"/>
            <a:ext cx="1280160" cy="1472628"/>
          </a:xfrm>
          <a:prstGeom prst="rect">
            <a:avLst/>
          </a:prstGeom>
          <a:noFill/>
          <a:ln>
            <a:noFill/>
          </a:ln>
        </p:spPr>
      </p:pic>
    </p:spTree>
    <p:extLst>
      <p:ext uri="{BB962C8B-B14F-4D97-AF65-F5344CB8AC3E}">
        <p14:creationId xmlns:p14="http://schemas.microsoft.com/office/powerpoint/2010/main" val="3620010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quarter" idx="10"/>
          </p:nvPr>
        </p:nvSpPr>
        <p:spPr>
          <a:xfrm>
            <a:off x="152400" y="1543050"/>
            <a:ext cx="8839200" cy="3600450"/>
          </a:xfrm>
        </p:spPr>
        <p:txBody>
          <a:bodyPr>
            <a:normAutofit fontScale="62500" lnSpcReduction="20000"/>
          </a:bodyPr>
          <a:lstStyle/>
          <a:p>
            <a:r>
              <a:rPr lang="en-US" sz="3800" dirty="0"/>
              <a:t>L</a:t>
            </a:r>
            <a:r>
              <a:rPr lang="en-US" sz="3800" dirty="0" smtClean="0"/>
              <a:t>ist the participants by their role and position within the public agency.  Their name is optional.</a:t>
            </a:r>
          </a:p>
          <a:p>
            <a:pPr marL="112712" indent="0">
              <a:buNone/>
            </a:pPr>
            <a:endParaRPr lang="en-US" sz="3800" dirty="0" smtClean="0"/>
          </a:p>
          <a:p>
            <a:pPr marL="112712" indent="0">
              <a:buNone/>
            </a:pPr>
            <a:r>
              <a:rPr lang="en-US" sz="3800" dirty="0" smtClean="0"/>
              <a:t>e.g.,</a:t>
            </a:r>
            <a:r>
              <a:rPr lang="en-US" sz="3800" b="1" dirty="0" smtClean="0"/>
              <a:t>  Regular Education Teacher, 4</a:t>
            </a:r>
            <a:r>
              <a:rPr lang="en-US" sz="3800" b="1" baseline="30000" dirty="0" smtClean="0"/>
              <a:t>th</a:t>
            </a:r>
            <a:r>
              <a:rPr lang="en-US" sz="3800" b="1" dirty="0" smtClean="0"/>
              <a:t> Grade Teacher</a:t>
            </a:r>
            <a:r>
              <a:rPr lang="en-US" sz="3800" dirty="0" smtClean="0"/>
              <a:t>, </a:t>
            </a:r>
            <a:r>
              <a:rPr lang="en-US" sz="3800" i="1" dirty="0" smtClean="0"/>
              <a:t>Mrs. Smith </a:t>
            </a:r>
          </a:p>
          <a:p>
            <a:pPr marL="112712" indent="0">
              <a:buNone/>
            </a:pPr>
            <a:endParaRPr lang="en-US" sz="3800" i="1" dirty="0" smtClean="0"/>
          </a:p>
          <a:p>
            <a:pPr marL="112712" indent="0">
              <a:buNone/>
            </a:pPr>
            <a:endParaRPr lang="en-US" sz="3800" i="1" dirty="0"/>
          </a:p>
          <a:p>
            <a:r>
              <a:rPr lang="en-US" sz="3800" dirty="0"/>
              <a:t>All purposes of the IEP Meeting must be noted on the form</a:t>
            </a:r>
            <a:r>
              <a:rPr lang="en-US" sz="3800" dirty="0" smtClean="0"/>
              <a:t>.</a:t>
            </a:r>
          </a:p>
          <a:p>
            <a:pPr marL="112712" indent="0">
              <a:buNone/>
            </a:pPr>
            <a:endParaRPr lang="en-US" sz="3800" dirty="0"/>
          </a:p>
          <a:p>
            <a:pPr marL="112712" indent="0">
              <a:buNone/>
            </a:pPr>
            <a:r>
              <a:rPr lang="en-US" sz="3800" dirty="0" smtClean="0"/>
              <a:t>e.g.,  </a:t>
            </a:r>
            <a:r>
              <a:rPr lang="en-US" sz="3800" dirty="0"/>
              <a:t>Review of existing data, transition, initial evaluation, reevaluation, etc. </a:t>
            </a:r>
          </a:p>
          <a:p>
            <a:pPr marL="112712" indent="0">
              <a:buNone/>
            </a:pPr>
            <a:endParaRPr lang="en-US" i="1" dirty="0"/>
          </a:p>
          <a:p>
            <a:pPr marL="112712" indent="0">
              <a:buNone/>
            </a:pPr>
            <a:endParaRPr lang="en-US" dirty="0"/>
          </a:p>
        </p:txBody>
      </p:sp>
      <p:sp>
        <p:nvSpPr>
          <p:cNvPr id="3" name="Title 2"/>
          <p:cNvSpPr>
            <a:spLocks noGrp="1"/>
          </p:cNvSpPr>
          <p:nvPr>
            <p:ph type="title"/>
          </p:nvPr>
        </p:nvSpPr>
        <p:spPr/>
        <p:txBody>
          <a:bodyPr/>
          <a:lstStyle/>
          <a:p>
            <a:r>
              <a:rPr lang="en-US" sz="3600" dirty="0" smtClean="0"/>
              <a:t>Notification of Meeti</a:t>
            </a:r>
            <a:r>
              <a:rPr lang="en-US" dirty="0" smtClean="0"/>
              <a:t>ng</a:t>
            </a:r>
            <a:endParaRPr lang="en-US" dirty="0"/>
          </a:p>
        </p:txBody>
      </p:sp>
      <p:sp>
        <p:nvSpPr>
          <p:cNvPr id="5" name="Oval 4"/>
          <p:cNvSpPr/>
          <p:nvPr/>
        </p:nvSpPr>
        <p:spPr>
          <a:xfrm>
            <a:off x="7924800" y="440785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#8</a:t>
            </a:r>
            <a:endParaRPr lang="en-US" sz="1100" dirty="0"/>
          </a:p>
        </p:txBody>
      </p:sp>
      <p:sp>
        <p:nvSpPr>
          <p:cNvPr id="6" name="Slide Number Placeholder 5"/>
          <p:cNvSpPr>
            <a:spLocks noGrp="1"/>
          </p:cNvSpPr>
          <p:nvPr>
            <p:ph type="sldNum" sz="quarter" idx="4"/>
          </p:nvPr>
        </p:nvSpPr>
        <p:spPr/>
        <p:txBody>
          <a:bodyPr/>
          <a:lstStyle/>
          <a:p>
            <a:fld id="{3B745311-16E5-4BEF-BFE6-36758A3427EB}" type="slidenum">
              <a:rPr lang="en-US" smtClean="0"/>
              <a:pPr/>
              <a:t>23</a:t>
            </a:fld>
            <a:endParaRPr lang="en-US" dirty="0"/>
          </a:p>
        </p:txBody>
      </p:sp>
    </p:spTree>
    <p:extLst>
      <p:ext uri="{BB962C8B-B14F-4D97-AF65-F5344CB8AC3E}">
        <p14:creationId xmlns:p14="http://schemas.microsoft.com/office/powerpoint/2010/main" val="3389146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t>Notice must be sent out at least 10 days prior to the scheduled IEP meeting unless the parent has waived the 10 day notice.</a:t>
            </a:r>
          </a:p>
          <a:p>
            <a:r>
              <a:rPr lang="en-US" sz="2400" dirty="0" smtClean="0"/>
              <a:t>If </a:t>
            </a:r>
            <a:r>
              <a:rPr lang="en-US" sz="2400" dirty="0"/>
              <a:t>the student will turn 16 during the implementation of the IEP </a:t>
            </a:r>
            <a:r>
              <a:rPr lang="en-US" sz="2400" dirty="0" smtClean="0"/>
              <a:t>he or she </a:t>
            </a:r>
            <a:r>
              <a:rPr lang="en-US" sz="2400" dirty="0"/>
              <a:t>must be invited to the meeting.</a:t>
            </a:r>
          </a:p>
          <a:p>
            <a:pPr lvl="1"/>
            <a:r>
              <a:rPr lang="en-US" sz="2400" dirty="0" smtClean="0"/>
              <a:t>The student’s </a:t>
            </a:r>
            <a:r>
              <a:rPr lang="en-US" sz="2400" dirty="0"/>
              <a:t>name needs to be on the To: line (along with parents) or </a:t>
            </a:r>
            <a:r>
              <a:rPr lang="en-US" sz="2400" dirty="0" smtClean="0"/>
              <a:t>he or she needs </a:t>
            </a:r>
            <a:r>
              <a:rPr lang="en-US" sz="2400" dirty="0"/>
              <a:t>a separate notice.  </a:t>
            </a:r>
            <a:endParaRPr lang="en-US" sz="2400" dirty="0" smtClean="0"/>
          </a:p>
          <a:p>
            <a:pPr lvl="1"/>
            <a:r>
              <a:rPr lang="en-US" sz="2400" dirty="0" smtClean="0"/>
              <a:t>In the section that lists individuals that are invited don’t forget to check </a:t>
            </a:r>
            <a:r>
              <a:rPr lang="en-US" sz="2400" dirty="0"/>
              <a:t>the </a:t>
            </a:r>
            <a:r>
              <a:rPr lang="en-US" sz="2400" dirty="0" smtClean="0"/>
              <a:t>box for the student.</a:t>
            </a:r>
            <a:endParaRPr lang="en-US" sz="2400" dirty="0"/>
          </a:p>
        </p:txBody>
      </p:sp>
      <p:sp>
        <p:nvSpPr>
          <p:cNvPr id="3" name="Title 2"/>
          <p:cNvSpPr>
            <a:spLocks noGrp="1"/>
          </p:cNvSpPr>
          <p:nvPr>
            <p:ph type="title"/>
          </p:nvPr>
        </p:nvSpPr>
        <p:spPr/>
        <p:txBody>
          <a:bodyPr>
            <a:normAutofit/>
          </a:bodyPr>
          <a:lstStyle/>
          <a:p>
            <a:r>
              <a:rPr lang="en-US" sz="3600" dirty="0" smtClean="0"/>
              <a:t>Notification of Meeting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24</a:t>
            </a:fld>
            <a:endParaRPr lang="en-US" dirty="0"/>
          </a:p>
        </p:txBody>
      </p:sp>
      <p:sp>
        <p:nvSpPr>
          <p:cNvPr id="6" name="Oval 5"/>
          <p:cNvSpPr/>
          <p:nvPr/>
        </p:nvSpPr>
        <p:spPr>
          <a:xfrm>
            <a:off x="7924800" y="440785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#8 and #9</a:t>
            </a:r>
            <a:endParaRPr lang="en-US" sz="1100" dirty="0"/>
          </a:p>
        </p:txBody>
      </p:sp>
    </p:spTree>
    <p:extLst>
      <p:ext uri="{BB962C8B-B14F-4D97-AF65-F5344CB8AC3E}">
        <p14:creationId xmlns:p14="http://schemas.microsoft.com/office/powerpoint/2010/main" val="2903248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smtClean="0"/>
              <a:t>District must make and </a:t>
            </a:r>
            <a:r>
              <a:rPr lang="en-US" sz="2400" b="1" u="sng" dirty="0" smtClean="0"/>
              <a:t>document</a:t>
            </a:r>
            <a:r>
              <a:rPr lang="en-US" sz="2400" dirty="0" smtClean="0"/>
              <a:t> attempts to schedule IEP meetings with the parent.  </a:t>
            </a:r>
          </a:p>
          <a:p>
            <a:r>
              <a:rPr lang="en-US" sz="2400" dirty="0" smtClean="0"/>
              <a:t>The second attempt must be a </a:t>
            </a:r>
            <a:r>
              <a:rPr lang="en-US" sz="2400" b="1" u="sng" dirty="0" smtClean="0"/>
              <a:t>direct contact</a:t>
            </a:r>
            <a:r>
              <a:rPr lang="en-US" sz="2400" b="1" dirty="0" smtClean="0"/>
              <a:t> </a:t>
            </a:r>
            <a:r>
              <a:rPr lang="en-US" sz="2400" dirty="0" smtClean="0"/>
              <a:t>with the parent.</a:t>
            </a:r>
          </a:p>
          <a:p>
            <a:endParaRPr lang="en-US" dirty="0" smtClean="0"/>
          </a:p>
          <a:p>
            <a:pPr marL="112712" indent="0">
              <a:buNone/>
            </a:pPr>
            <a:endParaRPr lang="en-US" dirty="0"/>
          </a:p>
        </p:txBody>
      </p:sp>
      <p:sp>
        <p:nvSpPr>
          <p:cNvPr id="3" name="Title 2"/>
          <p:cNvSpPr>
            <a:spLocks noGrp="1"/>
          </p:cNvSpPr>
          <p:nvPr>
            <p:ph type="title"/>
          </p:nvPr>
        </p:nvSpPr>
        <p:spPr/>
        <p:txBody>
          <a:bodyPr>
            <a:normAutofit/>
          </a:bodyPr>
          <a:lstStyle/>
          <a:p>
            <a:r>
              <a:rPr lang="en-US" sz="3600" dirty="0" smtClean="0"/>
              <a:t>Opportunity for Parent Participation</a:t>
            </a:r>
            <a:endParaRPr lang="en-US" sz="3600" dirty="0"/>
          </a:p>
        </p:txBody>
      </p:sp>
      <p:sp>
        <p:nvSpPr>
          <p:cNvPr id="6" name="Slide Number Placeholder 5"/>
          <p:cNvSpPr>
            <a:spLocks noGrp="1"/>
          </p:cNvSpPr>
          <p:nvPr>
            <p:ph type="sldNum" sz="quarter" idx="4"/>
          </p:nvPr>
        </p:nvSpPr>
        <p:spPr/>
        <p:txBody>
          <a:bodyPr/>
          <a:lstStyle/>
          <a:p>
            <a:fld id="{3B745311-16E5-4BEF-BFE6-36758A3427EB}" type="slidenum">
              <a:rPr lang="en-US" smtClean="0"/>
              <a:pPr/>
              <a:t>25</a:t>
            </a:fld>
            <a:endParaRPr lang="en-US" dirty="0"/>
          </a:p>
        </p:txBody>
      </p:sp>
      <p:sp>
        <p:nvSpPr>
          <p:cNvPr id="7" name="Oval 6"/>
          <p:cNvSpPr/>
          <p:nvPr/>
        </p:nvSpPr>
        <p:spPr>
          <a:xfrm>
            <a:off x="7924800" y="4425017"/>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#6</a:t>
            </a:r>
            <a:endParaRPr lang="en-US" sz="1100" dirty="0"/>
          </a:p>
        </p:txBody>
      </p:sp>
      <p:pic>
        <p:nvPicPr>
          <p:cNvPr id="8" name="Picture 7" descr="301 Moved Permanentl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181350"/>
            <a:ext cx="2915551" cy="1639998"/>
          </a:xfrm>
          <a:prstGeom prst="rect">
            <a:avLst/>
          </a:prstGeom>
        </p:spPr>
      </p:pic>
    </p:spTree>
    <p:extLst>
      <p:ext uri="{BB962C8B-B14F-4D97-AF65-F5344CB8AC3E}">
        <p14:creationId xmlns:p14="http://schemas.microsoft.com/office/powerpoint/2010/main" val="3947197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3B745311-16E5-4BEF-BFE6-36758A3427EB}" type="slidenum">
              <a:rPr lang="en-US" smtClean="0"/>
              <a:pPr/>
              <a:t>26</a:t>
            </a:fld>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070990501"/>
              </p:ext>
            </p:extLst>
          </p:nvPr>
        </p:nvGraphicFramePr>
        <p:xfrm>
          <a:off x="0" y="1089862"/>
          <a:ext cx="9144000" cy="4090815"/>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682088700"/>
                    </a:ext>
                  </a:extLst>
                </a:gridCol>
                <a:gridCol w="4572000">
                  <a:extLst>
                    <a:ext uri="{9D8B030D-6E8A-4147-A177-3AD203B41FA5}">
                      <a16:colId xmlns:a16="http://schemas.microsoft.com/office/drawing/2014/main" val="1610999547"/>
                    </a:ext>
                  </a:extLst>
                </a:gridCol>
              </a:tblGrid>
              <a:tr h="1467155">
                <a:tc>
                  <a:txBody>
                    <a:bodyPr/>
                    <a:lstStyle/>
                    <a:p>
                      <a:r>
                        <a:rPr lang="en-US" sz="2400" dirty="0" smtClean="0"/>
                        <a:t>1</a:t>
                      </a:r>
                      <a:r>
                        <a:rPr lang="en-US" sz="2400" baseline="30000" dirty="0" smtClean="0"/>
                        <a:t>st</a:t>
                      </a:r>
                      <a:r>
                        <a:rPr lang="en-US" sz="2400" dirty="0" smtClean="0"/>
                        <a:t> Attempt</a:t>
                      </a:r>
                      <a:endParaRPr lang="en-US" sz="2400" dirty="0"/>
                    </a:p>
                  </a:txBody>
                  <a:tcPr marL="89890" marR="89890"/>
                </a:tc>
                <a:tc>
                  <a:txBody>
                    <a:bodyPr/>
                    <a:lstStyle/>
                    <a:p>
                      <a:r>
                        <a:rPr lang="en-US" sz="2400" dirty="0" smtClean="0"/>
                        <a:t>2</a:t>
                      </a:r>
                      <a:r>
                        <a:rPr lang="en-US" sz="2400" baseline="30000" dirty="0" smtClean="0"/>
                        <a:t>nd</a:t>
                      </a:r>
                      <a:r>
                        <a:rPr lang="en-US" sz="2400" dirty="0" smtClean="0"/>
                        <a:t> Attempt –</a:t>
                      </a:r>
                      <a:r>
                        <a:rPr lang="en-US" sz="2400" baseline="0" dirty="0" smtClean="0"/>
                        <a:t> Must be Direct Contact (regular or certified mail, phone call w/parent or face to face contact)</a:t>
                      </a:r>
                      <a:endParaRPr lang="en-US" sz="2400" dirty="0" smtClean="0"/>
                    </a:p>
                  </a:txBody>
                  <a:tcPr marL="89890" marR="89890"/>
                </a:tc>
                <a:extLst>
                  <a:ext uri="{0D108BD9-81ED-4DB2-BD59-A6C34878D82A}">
                    <a16:rowId xmlns:a16="http://schemas.microsoft.com/office/drawing/2014/main" val="2144683061"/>
                  </a:ext>
                </a:extLst>
              </a:tr>
              <a:tr h="707535">
                <a:tc>
                  <a:txBody>
                    <a:bodyPr/>
                    <a:lstStyle/>
                    <a:p>
                      <a:r>
                        <a:rPr lang="en-US" sz="2400" dirty="0" smtClean="0"/>
                        <a:t>Does not want to attend,</a:t>
                      </a:r>
                      <a:r>
                        <a:rPr lang="en-US" sz="2400" baseline="0" dirty="0" smtClean="0"/>
                        <a:t> proceed</a:t>
                      </a:r>
                      <a:endParaRPr lang="en-US" sz="2400" dirty="0"/>
                    </a:p>
                  </a:txBody>
                  <a:tcPr marL="89890" marR="89890"/>
                </a:tc>
                <a:tc>
                  <a:txBody>
                    <a:bodyPr/>
                    <a:lstStyle/>
                    <a:p>
                      <a:r>
                        <a:rPr lang="en-US" sz="2400" dirty="0" smtClean="0"/>
                        <a:t>Does not</a:t>
                      </a:r>
                      <a:r>
                        <a:rPr lang="en-US" sz="2400" baseline="0" dirty="0" smtClean="0"/>
                        <a:t> want to attend</a:t>
                      </a:r>
                      <a:endParaRPr lang="en-US" sz="2400" dirty="0"/>
                    </a:p>
                  </a:txBody>
                  <a:tcPr marL="89890" marR="89890"/>
                </a:tc>
                <a:extLst>
                  <a:ext uri="{0D108BD9-81ED-4DB2-BD59-A6C34878D82A}">
                    <a16:rowId xmlns:a16="http://schemas.microsoft.com/office/drawing/2014/main" val="1653330222"/>
                  </a:ext>
                </a:extLst>
              </a:tr>
              <a:tr h="431516">
                <a:tc>
                  <a:txBody>
                    <a:bodyPr/>
                    <a:lstStyle/>
                    <a:p>
                      <a:r>
                        <a:rPr lang="en-US" sz="2400" dirty="0" smtClean="0"/>
                        <a:t>Cannot attend, reschedule*</a:t>
                      </a:r>
                      <a:endParaRPr lang="en-US" sz="2400" dirty="0"/>
                    </a:p>
                  </a:txBody>
                  <a:tcPr marL="89890" marR="89890"/>
                </a:tc>
                <a:tc>
                  <a:txBody>
                    <a:bodyPr/>
                    <a:lstStyle/>
                    <a:p>
                      <a:r>
                        <a:rPr lang="en-US" sz="2400" dirty="0" smtClean="0"/>
                        <a:t>Cannot</a:t>
                      </a:r>
                      <a:r>
                        <a:rPr lang="en-US" sz="2400" baseline="0" dirty="0" smtClean="0"/>
                        <a:t> attend</a:t>
                      </a:r>
                      <a:endParaRPr lang="en-US" sz="2400" dirty="0"/>
                    </a:p>
                  </a:txBody>
                  <a:tcPr marL="89890" marR="89890"/>
                </a:tc>
                <a:extLst>
                  <a:ext uri="{0D108BD9-81ED-4DB2-BD59-A6C34878D82A}">
                    <a16:rowId xmlns:a16="http://schemas.microsoft.com/office/drawing/2014/main" val="846999163"/>
                  </a:ext>
                </a:extLst>
              </a:tr>
              <a:tr h="431516">
                <a:tc>
                  <a:txBody>
                    <a:bodyPr/>
                    <a:lstStyle/>
                    <a:p>
                      <a:r>
                        <a:rPr lang="en-US" sz="2400" dirty="0" smtClean="0"/>
                        <a:t>No response, reschedule*</a:t>
                      </a:r>
                      <a:endParaRPr lang="en-US" sz="2400" dirty="0"/>
                    </a:p>
                  </a:txBody>
                  <a:tcPr marL="89890" marR="89890"/>
                </a:tc>
                <a:tc>
                  <a:txBody>
                    <a:bodyPr/>
                    <a:lstStyle/>
                    <a:p>
                      <a:r>
                        <a:rPr lang="en-US" sz="2400" dirty="0" smtClean="0"/>
                        <a:t>No Response</a:t>
                      </a:r>
                      <a:endParaRPr lang="en-US" sz="2400" dirty="0"/>
                    </a:p>
                  </a:txBody>
                  <a:tcPr marL="89890" marR="89890"/>
                </a:tc>
                <a:extLst>
                  <a:ext uri="{0D108BD9-81ED-4DB2-BD59-A6C34878D82A}">
                    <a16:rowId xmlns:a16="http://schemas.microsoft.com/office/drawing/2014/main" val="2514870327"/>
                  </a:ext>
                </a:extLst>
              </a:tr>
              <a:tr h="431516">
                <a:tc>
                  <a:txBody>
                    <a:bodyPr/>
                    <a:lstStyle/>
                    <a:p>
                      <a:r>
                        <a:rPr lang="en-US" sz="2400" dirty="0" smtClean="0"/>
                        <a:t>Yes, I will attend</a:t>
                      </a:r>
                      <a:endParaRPr lang="en-US" sz="2400" dirty="0"/>
                    </a:p>
                  </a:txBody>
                  <a:tcPr marL="89890" marR="89890"/>
                </a:tc>
                <a:tc>
                  <a:txBody>
                    <a:bodyPr/>
                    <a:lstStyle/>
                    <a:p>
                      <a:r>
                        <a:rPr lang="en-US" sz="2400" dirty="0" smtClean="0"/>
                        <a:t>Yes, I will attend</a:t>
                      </a:r>
                      <a:endParaRPr lang="en-US" sz="2400" dirty="0"/>
                    </a:p>
                  </a:txBody>
                  <a:tcPr marL="89890" marR="89890"/>
                </a:tc>
                <a:extLst>
                  <a:ext uri="{0D108BD9-81ED-4DB2-BD59-A6C34878D82A}">
                    <a16:rowId xmlns:a16="http://schemas.microsoft.com/office/drawing/2014/main" val="3666433479"/>
                  </a:ext>
                </a:extLst>
              </a:tr>
              <a:tr h="431516">
                <a:tc>
                  <a:txBody>
                    <a:bodyPr/>
                    <a:lstStyle/>
                    <a:p>
                      <a:r>
                        <a:rPr lang="en-US" sz="2400" dirty="0" smtClean="0"/>
                        <a:t>*Schedule 2</a:t>
                      </a:r>
                      <a:r>
                        <a:rPr lang="en-US" sz="2400" baseline="30000" dirty="0" smtClean="0"/>
                        <a:t>nd</a:t>
                      </a:r>
                      <a:r>
                        <a:rPr lang="en-US" sz="2400" dirty="0" smtClean="0"/>
                        <a:t> meeting</a:t>
                      </a:r>
                      <a:endParaRPr lang="en-US" sz="2400" dirty="0"/>
                    </a:p>
                  </a:txBody>
                  <a:tcPr marL="89890" marR="89890"/>
                </a:tc>
                <a:tc>
                  <a:txBody>
                    <a:bodyPr/>
                    <a:lstStyle/>
                    <a:p>
                      <a:r>
                        <a:rPr lang="en-US" sz="2400" dirty="0" smtClean="0"/>
                        <a:t>Proceed with meeting</a:t>
                      </a:r>
                      <a:endParaRPr lang="en-US" sz="2400" dirty="0"/>
                    </a:p>
                  </a:txBody>
                  <a:tcPr marL="89890" marR="89890"/>
                </a:tc>
                <a:extLst>
                  <a:ext uri="{0D108BD9-81ED-4DB2-BD59-A6C34878D82A}">
                    <a16:rowId xmlns:a16="http://schemas.microsoft.com/office/drawing/2014/main" val="1759728872"/>
                  </a:ext>
                </a:extLst>
              </a:tr>
            </a:tbl>
          </a:graphicData>
        </a:graphic>
      </p:graphicFrame>
      <p:sp>
        <p:nvSpPr>
          <p:cNvPr id="3" name="Title 2"/>
          <p:cNvSpPr>
            <a:spLocks noGrp="1"/>
          </p:cNvSpPr>
          <p:nvPr>
            <p:ph type="title"/>
          </p:nvPr>
        </p:nvSpPr>
        <p:spPr>
          <a:xfrm>
            <a:off x="128258" y="479822"/>
            <a:ext cx="8839200" cy="800100"/>
          </a:xfrm>
        </p:spPr>
        <p:txBody>
          <a:bodyPr>
            <a:noAutofit/>
          </a:bodyPr>
          <a:lstStyle/>
          <a:p>
            <a:r>
              <a:rPr lang="en-US" sz="3600" dirty="0" smtClean="0"/>
              <a:t>Possible Parent Responses  </a:t>
            </a:r>
            <a:endParaRPr lang="en-US" sz="3600" dirty="0"/>
          </a:p>
        </p:txBody>
      </p:sp>
      <p:sp>
        <p:nvSpPr>
          <p:cNvPr id="5" name="Oval 4"/>
          <p:cNvSpPr/>
          <p:nvPr/>
        </p:nvSpPr>
        <p:spPr>
          <a:xfrm>
            <a:off x="8107379" y="44767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#8</a:t>
            </a:r>
            <a:endParaRPr lang="en-US" sz="1100" dirty="0"/>
          </a:p>
        </p:txBody>
      </p:sp>
    </p:spTree>
    <p:extLst>
      <p:ext uri="{BB962C8B-B14F-4D97-AF65-F5344CB8AC3E}">
        <p14:creationId xmlns:p14="http://schemas.microsoft.com/office/powerpoint/2010/main" val="2467117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112712" indent="0">
              <a:buNone/>
            </a:pPr>
            <a:r>
              <a:rPr lang="en-US" sz="2400" dirty="0" smtClean="0"/>
              <a:t>Procedural Safeguards are required to be provided to parents at least once a year.  If you haven’t already provided it, the IEP meeting is a good time to do so.  There are different languages of the Procedural Safeguards available on the DESE website.  </a:t>
            </a:r>
          </a:p>
          <a:p>
            <a:pPr marL="112712" indent="0">
              <a:buNone/>
            </a:pPr>
            <a:endParaRPr lang="en-US" sz="2400" dirty="0"/>
          </a:p>
          <a:p>
            <a:pPr marL="112712" indent="0">
              <a:buNone/>
            </a:pPr>
            <a:r>
              <a:rPr lang="en-US" sz="2400" dirty="0" smtClean="0">
                <a:hlinkClick r:id="rId3"/>
              </a:rPr>
              <a:t>https://dese.mo.gov/sites/default/files/se-compliance-procedural-safeguards-english-august-2009.pdf</a:t>
            </a:r>
            <a:endParaRPr lang="en-US" sz="2400" dirty="0"/>
          </a:p>
        </p:txBody>
      </p:sp>
      <p:sp>
        <p:nvSpPr>
          <p:cNvPr id="2" name="Title 1"/>
          <p:cNvSpPr>
            <a:spLocks noGrp="1"/>
          </p:cNvSpPr>
          <p:nvPr>
            <p:ph type="title"/>
          </p:nvPr>
        </p:nvSpPr>
        <p:spPr/>
        <p:txBody>
          <a:bodyPr/>
          <a:lstStyle/>
          <a:p>
            <a:r>
              <a:rPr lang="en-US" sz="3600" dirty="0" smtClean="0"/>
              <a:t>Procedural Safegu</a:t>
            </a:r>
            <a:r>
              <a:rPr lang="en-US" dirty="0" smtClean="0"/>
              <a:t>ards</a:t>
            </a:r>
            <a:endParaRPr lang="en-US" dirty="0"/>
          </a:p>
        </p:txBody>
      </p:sp>
    </p:spTree>
    <p:extLst>
      <p:ext uri="{BB962C8B-B14F-4D97-AF65-F5344CB8AC3E}">
        <p14:creationId xmlns:p14="http://schemas.microsoft.com/office/powerpoint/2010/main" val="2301566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a:bodyPr>
          <a:lstStyle/>
          <a:p>
            <a:r>
              <a:rPr lang="en-US" sz="2400" dirty="0"/>
              <a:t>Upon initial referral or parental request for evaluation; </a:t>
            </a:r>
          </a:p>
          <a:p>
            <a:r>
              <a:rPr lang="en-US" sz="2400" dirty="0"/>
              <a:t>Upon receipt of the first due process complaint and upon receipt of the first child complaint in a school year; </a:t>
            </a:r>
          </a:p>
          <a:p>
            <a:r>
              <a:rPr lang="en-US" sz="2400" dirty="0"/>
              <a:t>Upon a disciplinary change of placement; and, </a:t>
            </a:r>
          </a:p>
          <a:p>
            <a:r>
              <a:rPr lang="en-US" sz="2400" dirty="0"/>
              <a:t>Upon request by the parent. </a:t>
            </a:r>
            <a:endParaRPr lang="en-US" sz="2400" dirty="0" smtClean="0"/>
          </a:p>
          <a:p>
            <a:pPr marL="112712" indent="0" algn="ctr">
              <a:buNone/>
            </a:pPr>
            <a:r>
              <a:rPr lang="en-US" sz="2400" b="1" dirty="0" smtClean="0"/>
              <a:t>Parent Bill of Rights must be given when Procedural Safeguards are offered to parents.  </a:t>
            </a:r>
            <a:endParaRPr lang="en-US" sz="2400" b="1" dirty="0"/>
          </a:p>
          <a:p>
            <a:pPr marL="112712" indent="0">
              <a:buNone/>
            </a:pPr>
            <a:endParaRPr lang="en-US" dirty="0"/>
          </a:p>
        </p:txBody>
      </p:sp>
      <p:sp>
        <p:nvSpPr>
          <p:cNvPr id="5" name="Title 4"/>
          <p:cNvSpPr>
            <a:spLocks noGrp="1"/>
          </p:cNvSpPr>
          <p:nvPr>
            <p:ph type="title"/>
          </p:nvPr>
        </p:nvSpPr>
        <p:spPr/>
        <p:txBody>
          <a:bodyPr>
            <a:normAutofit fontScale="90000"/>
          </a:bodyPr>
          <a:lstStyle/>
          <a:p>
            <a:r>
              <a:rPr lang="en-US" dirty="0" smtClean="0"/>
              <a:t/>
            </a:r>
            <a:br>
              <a:rPr lang="en-US" dirty="0" smtClean="0"/>
            </a:br>
            <a:r>
              <a:rPr lang="en-US" dirty="0" smtClean="0"/>
              <a:t>Procedural </a:t>
            </a:r>
            <a:r>
              <a:rPr lang="en-US" dirty="0"/>
              <a:t>Safeguards Must Be Given </a:t>
            </a:r>
            <a:br>
              <a:rPr lang="en-US" dirty="0"/>
            </a:b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28</a:t>
            </a:fld>
            <a:endParaRPr lang="en-US" dirty="0"/>
          </a:p>
        </p:txBody>
      </p:sp>
      <p:sp>
        <p:nvSpPr>
          <p:cNvPr id="7" name="Oval 6"/>
          <p:cNvSpPr/>
          <p:nvPr/>
        </p:nvSpPr>
        <p:spPr>
          <a:xfrm>
            <a:off x="7924800" y="4425017"/>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#10</a:t>
            </a:r>
            <a:endParaRPr lang="en-US" sz="1100" dirty="0"/>
          </a:p>
        </p:txBody>
      </p:sp>
    </p:spTree>
    <p:extLst>
      <p:ext uri="{BB962C8B-B14F-4D97-AF65-F5344CB8AC3E}">
        <p14:creationId xmlns:p14="http://schemas.microsoft.com/office/powerpoint/2010/main" val="223344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112712" indent="0">
              <a:buNone/>
            </a:pPr>
            <a:r>
              <a:rPr lang="en-US" sz="2400" dirty="0"/>
              <a:t>Agendas are not required, but may </a:t>
            </a:r>
            <a:r>
              <a:rPr lang="en-US" sz="2400" dirty="0" smtClean="0"/>
              <a:t>help: </a:t>
            </a:r>
          </a:p>
          <a:p>
            <a:r>
              <a:rPr lang="en-US" sz="2400" dirty="0" smtClean="0"/>
              <a:t>guide </a:t>
            </a:r>
            <a:r>
              <a:rPr lang="en-US" sz="2400" dirty="0"/>
              <a:t>the team to ensure </a:t>
            </a:r>
            <a:r>
              <a:rPr lang="en-US" sz="2400" dirty="0" smtClean="0"/>
              <a:t>all </a:t>
            </a:r>
            <a:r>
              <a:rPr lang="en-US" sz="2400" dirty="0"/>
              <a:t>required </a:t>
            </a:r>
            <a:r>
              <a:rPr lang="en-US" sz="2400" dirty="0" smtClean="0"/>
              <a:t>components</a:t>
            </a:r>
            <a:r>
              <a:rPr lang="en-US" sz="2400" dirty="0"/>
              <a:t> </a:t>
            </a:r>
            <a:r>
              <a:rPr lang="en-US" sz="2400" dirty="0" smtClean="0"/>
              <a:t>are reviewed; and</a:t>
            </a:r>
          </a:p>
          <a:p>
            <a:r>
              <a:rPr lang="en-US" sz="2400" dirty="0" smtClean="0"/>
              <a:t> to stay on topic.</a:t>
            </a:r>
            <a:endParaRPr lang="en-US" sz="2400" dirty="0"/>
          </a:p>
        </p:txBody>
      </p:sp>
      <p:sp>
        <p:nvSpPr>
          <p:cNvPr id="2" name="Title 1"/>
          <p:cNvSpPr>
            <a:spLocks noGrp="1"/>
          </p:cNvSpPr>
          <p:nvPr>
            <p:ph type="title"/>
          </p:nvPr>
        </p:nvSpPr>
        <p:spPr/>
        <p:txBody>
          <a:bodyPr/>
          <a:lstStyle/>
          <a:p>
            <a:r>
              <a:rPr lang="en-US" sz="3600" dirty="0" smtClean="0"/>
              <a:t>Agenda for the IEP Meeting</a:t>
            </a:r>
            <a:endParaRPr lang="en-US" sz="3600" dirty="0"/>
          </a:p>
        </p:txBody>
      </p:sp>
      <p:pic>
        <p:nvPicPr>
          <p:cNvPr id="5" name="Picture 4" descr="Adapted Physical Education - Wikivers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532" y="2800349"/>
            <a:ext cx="1905067" cy="1905067"/>
          </a:xfrm>
          <a:prstGeom prst="rect">
            <a:avLst/>
          </a:prstGeom>
        </p:spPr>
      </p:pic>
      <p:sp>
        <p:nvSpPr>
          <p:cNvPr id="6" name="Oval 5"/>
          <p:cNvSpPr/>
          <p:nvPr/>
        </p:nvSpPr>
        <p:spPr>
          <a:xfrm>
            <a:off x="80772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#11</a:t>
            </a:r>
            <a:endParaRPr lang="en-US" sz="1100" dirty="0"/>
          </a:p>
        </p:txBody>
      </p:sp>
    </p:spTree>
    <p:extLst>
      <p:ext uri="{BB962C8B-B14F-4D97-AF65-F5344CB8AC3E}">
        <p14:creationId xmlns:p14="http://schemas.microsoft.com/office/powerpoint/2010/main" val="2034423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Developing Quality IEPs</a:t>
            </a:r>
            <a:endParaRPr lang="en-US" sz="3600" dirty="0"/>
          </a:p>
        </p:txBody>
      </p:sp>
      <p:sp>
        <p:nvSpPr>
          <p:cNvPr id="3" name="Text Placeholder 2"/>
          <p:cNvSpPr>
            <a:spLocks noGrp="1"/>
          </p:cNvSpPr>
          <p:nvPr>
            <p:ph type="body" sz="quarter" idx="10"/>
          </p:nvPr>
        </p:nvSpPr>
        <p:spPr/>
        <p:txBody>
          <a:bodyPr>
            <a:normAutofit fontScale="92500" lnSpcReduction="20000"/>
          </a:bodyPr>
          <a:lstStyle/>
          <a:p>
            <a:r>
              <a:rPr lang="en-US" dirty="0" smtClean="0">
                <a:solidFill>
                  <a:srgbClr val="FF0000"/>
                </a:solidFill>
              </a:rPr>
              <a:t>Date</a:t>
            </a:r>
            <a:endParaRPr lang="en-US" dirty="0">
              <a:solidFill>
                <a:srgbClr val="FF0000"/>
              </a:solidFill>
            </a:endParaRPr>
          </a:p>
        </p:txBody>
      </p:sp>
      <p:sp>
        <p:nvSpPr>
          <p:cNvPr id="4" name="Text Placeholder 3"/>
          <p:cNvSpPr>
            <a:spLocks noGrp="1"/>
          </p:cNvSpPr>
          <p:nvPr>
            <p:ph type="body" sz="quarter" idx="11"/>
          </p:nvPr>
        </p:nvSpPr>
        <p:spPr/>
        <p:txBody>
          <a:bodyPr>
            <a:normAutofit/>
          </a:bodyPr>
          <a:lstStyle/>
          <a:p>
            <a:r>
              <a:rPr lang="en-US" sz="2400" dirty="0" smtClean="0">
                <a:solidFill>
                  <a:srgbClr val="FF0000"/>
                </a:solidFill>
              </a:rPr>
              <a:t>Consultant Name/Info</a:t>
            </a:r>
            <a:endParaRPr lang="en-US" sz="2400" dirty="0">
              <a:solidFill>
                <a:srgbClr val="FF0000"/>
              </a:solidFill>
            </a:endParaRPr>
          </a:p>
        </p:txBody>
      </p:sp>
    </p:spTree>
    <p:extLst>
      <p:ext uri="{BB962C8B-B14F-4D97-AF65-F5344CB8AC3E}">
        <p14:creationId xmlns:p14="http://schemas.microsoft.com/office/powerpoint/2010/main" val="13607154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Compare the Meetings </a:t>
            </a:r>
            <a:endParaRPr lang="en-US" sz="3600" dirty="0"/>
          </a:p>
        </p:txBody>
      </p:sp>
      <p:sp>
        <p:nvSpPr>
          <p:cNvPr id="2" name="Slide Number Placeholder 1"/>
          <p:cNvSpPr>
            <a:spLocks noGrp="1"/>
          </p:cNvSpPr>
          <p:nvPr>
            <p:ph type="sldNum" sz="quarter" idx="4"/>
          </p:nvPr>
        </p:nvSpPr>
        <p:spPr/>
        <p:txBody>
          <a:bodyPr/>
          <a:lstStyle/>
          <a:p>
            <a:fld id="{3B745311-16E5-4BEF-BFE6-36758A3427EB}" type="slidenum">
              <a:rPr lang="en-US" smtClean="0"/>
              <a:pPr/>
              <a:t>30</a:t>
            </a:fld>
            <a:endParaRPr lang="en-US" dirty="0"/>
          </a:p>
        </p:txBody>
      </p:sp>
      <p:sp>
        <p:nvSpPr>
          <p:cNvPr id="7" name="Oval 6"/>
          <p:cNvSpPr/>
          <p:nvPr/>
        </p:nvSpPr>
        <p:spPr>
          <a:xfrm>
            <a:off x="79248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#12</a:t>
            </a:r>
            <a:endParaRPr lang="en-US" sz="1100" dirty="0"/>
          </a:p>
        </p:txBody>
      </p:sp>
      <p:pic>
        <p:nvPicPr>
          <p:cNvPr id="8" name="CHCTGRw1oKo"/>
          <p:cNvPicPr>
            <a:picLocks noGrp="1" noRot="1" noChangeAspect="1"/>
          </p:cNvPicPr>
          <p:nvPr>
            <p:ph sz="quarter" idx="10"/>
            <a:videoFile r:link="rId1"/>
          </p:nvPr>
        </p:nvPicPr>
        <p:blipFill>
          <a:blip r:embed="rId4"/>
          <a:stretch>
            <a:fillRect/>
          </a:stretch>
        </p:blipFill>
        <p:spPr>
          <a:xfrm>
            <a:off x="2438400" y="1651409"/>
            <a:ext cx="4572000" cy="2571750"/>
          </a:xfrm>
          <a:prstGeom prst="rect">
            <a:avLst/>
          </a:prstGeom>
        </p:spPr>
      </p:pic>
      <p:sp>
        <p:nvSpPr>
          <p:cNvPr id="4" name="TextBox 3">
            <a:hlinkClick r:id="rId5"/>
          </p:cNvPr>
          <p:cNvSpPr txBox="1"/>
          <p:nvPr/>
        </p:nvSpPr>
        <p:spPr>
          <a:xfrm>
            <a:off x="990600" y="4400550"/>
            <a:ext cx="6324600" cy="830997"/>
          </a:xfrm>
          <a:prstGeom prst="rect">
            <a:avLst/>
          </a:prstGeom>
          <a:noFill/>
        </p:spPr>
        <p:txBody>
          <a:bodyPr wrap="square" rtlCol="0">
            <a:spAutoFit/>
          </a:bodyPr>
          <a:lstStyle/>
          <a:p>
            <a:r>
              <a:rPr lang="en-US" dirty="0"/>
              <a:t>https://</a:t>
            </a:r>
            <a:r>
              <a:rPr lang="en-US" sz="2400" dirty="0">
                <a:hlinkClick r:id="rId6"/>
              </a:rPr>
              <a:t>www.youtube.com/watch?v=CHCTGRw1oKo&amp;t=114s</a:t>
            </a:r>
            <a:endParaRPr lang="en-US" sz="2400" dirty="0"/>
          </a:p>
        </p:txBody>
      </p:sp>
    </p:spTree>
    <p:extLst>
      <p:ext uri="{BB962C8B-B14F-4D97-AF65-F5344CB8AC3E}">
        <p14:creationId xmlns:p14="http://schemas.microsoft.com/office/powerpoint/2010/main" val="490060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smtClean="0"/>
              <a:t>Encouraged collaborative relationships between families and schools.</a:t>
            </a:r>
          </a:p>
          <a:p>
            <a:r>
              <a:rPr lang="en-US" sz="2400" dirty="0" smtClean="0"/>
              <a:t>Free Service provided by Department of Elementary and Secondary Education.</a:t>
            </a:r>
            <a:r>
              <a:rPr lang="en-US" dirty="0" smtClean="0"/>
              <a:t> </a:t>
            </a:r>
          </a:p>
          <a:p>
            <a:r>
              <a:rPr lang="en-US" sz="2400" dirty="0" smtClean="0"/>
              <a:t>Helps bring IEP teams to consensus. </a:t>
            </a:r>
          </a:p>
          <a:p>
            <a:endParaRPr lang="en-US" sz="2400" dirty="0"/>
          </a:p>
          <a:p>
            <a:pPr marL="112712" indent="0">
              <a:buNone/>
            </a:pPr>
            <a:r>
              <a:rPr lang="en-US" sz="2400" dirty="0" smtClean="0">
                <a:solidFill>
                  <a:srgbClr val="0033CC"/>
                </a:solidFill>
                <a:hlinkClick r:id="rId3"/>
              </a:rPr>
              <a:t>https://dese.mo.gov/special-education/compliance/facilitated-individualized-education-program-fiep</a:t>
            </a:r>
            <a:endParaRPr lang="en-US" sz="2400" dirty="0" smtClean="0">
              <a:solidFill>
                <a:srgbClr val="0033CC"/>
              </a:solidFill>
            </a:endParaRPr>
          </a:p>
        </p:txBody>
      </p:sp>
      <p:sp>
        <p:nvSpPr>
          <p:cNvPr id="3" name="Title 2"/>
          <p:cNvSpPr>
            <a:spLocks noGrp="1"/>
          </p:cNvSpPr>
          <p:nvPr>
            <p:ph type="title"/>
          </p:nvPr>
        </p:nvSpPr>
        <p:spPr/>
        <p:txBody>
          <a:bodyPr>
            <a:normAutofit/>
          </a:bodyPr>
          <a:lstStyle/>
          <a:p>
            <a:r>
              <a:rPr lang="en-US" sz="3600" dirty="0" smtClean="0"/>
              <a:t>Facilitated IEP Process </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31</a:t>
            </a:fld>
            <a:endParaRPr lang="en-US" dirty="0"/>
          </a:p>
        </p:txBody>
      </p:sp>
    </p:spTree>
    <p:extLst>
      <p:ext uri="{BB962C8B-B14F-4D97-AF65-F5344CB8AC3E}">
        <p14:creationId xmlns:p14="http://schemas.microsoft.com/office/powerpoint/2010/main" val="3626844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ood &lt;strong&gt;Scrabble&lt;/strong&gt; Tile A | Flickr - Photo Sharing!"/>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124200" y="1548143"/>
            <a:ext cx="1047750" cy="1047750"/>
          </a:xfrm>
        </p:spPr>
      </p:pic>
      <p:sp>
        <p:nvSpPr>
          <p:cNvPr id="3" name="Title 2"/>
          <p:cNvSpPr>
            <a:spLocks noGrp="1"/>
          </p:cNvSpPr>
          <p:nvPr>
            <p:ph type="title"/>
          </p:nvPr>
        </p:nvSpPr>
        <p:spPr/>
        <p:txBody>
          <a:bodyPr>
            <a:normAutofit/>
          </a:bodyPr>
          <a:lstStyle/>
          <a:p>
            <a:r>
              <a:rPr lang="en-US" sz="3600" dirty="0" smtClean="0"/>
              <a:t>A-Z Topic Summary </a:t>
            </a:r>
            <a:endParaRPr lang="en-US" sz="3600" dirty="0"/>
          </a:p>
        </p:txBody>
      </p:sp>
      <p:pic>
        <p:nvPicPr>
          <p:cNvPr id="6" name="Picture 5" descr="&lt;strong&gt;Scrabble&lt;/strong&gt; allows proper nouns; a nation mourns its lost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950" y="1543050"/>
            <a:ext cx="1073162" cy="1073162"/>
          </a:xfrm>
          <a:prstGeom prst="rect">
            <a:avLst/>
          </a:prstGeom>
        </p:spPr>
      </p:pic>
      <p:sp>
        <p:nvSpPr>
          <p:cNvPr id="8" name="TextBox 7"/>
          <p:cNvSpPr txBox="1"/>
          <p:nvPr/>
        </p:nvSpPr>
        <p:spPr>
          <a:xfrm>
            <a:off x="838200" y="2724150"/>
            <a:ext cx="7467600" cy="1569660"/>
          </a:xfrm>
          <a:prstGeom prst="rect">
            <a:avLst/>
          </a:prstGeom>
          <a:noFill/>
        </p:spPr>
        <p:txBody>
          <a:bodyPr wrap="square" rtlCol="0">
            <a:spAutoFit/>
          </a:bodyPr>
          <a:lstStyle/>
          <a:p>
            <a:pPr algn="ctr"/>
            <a:r>
              <a:rPr lang="en-US" sz="2400" dirty="0" smtClean="0"/>
              <a:t>With the first letter of your first name you, will write a sentence starting with that letter about what you have learned about preparing for an IEP meeting or sending out the notification of IEP meeting form. </a:t>
            </a:r>
            <a:endParaRPr lang="en-US" sz="2400" dirty="0"/>
          </a:p>
        </p:txBody>
      </p:sp>
      <p:sp>
        <p:nvSpPr>
          <p:cNvPr id="2" name="Slide Number Placeholder 1"/>
          <p:cNvSpPr>
            <a:spLocks noGrp="1"/>
          </p:cNvSpPr>
          <p:nvPr>
            <p:ph type="sldNum" sz="quarter" idx="4"/>
          </p:nvPr>
        </p:nvSpPr>
        <p:spPr/>
        <p:txBody>
          <a:bodyPr/>
          <a:lstStyle/>
          <a:p>
            <a:fld id="{3B745311-16E5-4BEF-BFE6-36758A3427EB}" type="slidenum">
              <a:rPr lang="en-US" smtClean="0"/>
              <a:pPr/>
              <a:t>32</a:t>
            </a:fld>
            <a:endParaRPr lang="en-US" dirty="0"/>
          </a:p>
        </p:txBody>
      </p:sp>
      <p:sp>
        <p:nvSpPr>
          <p:cNvPr id="10" name="Oval 9"/>
          <p:cNvSpPr/>
          <p:nvPr/>
        </p:nvSpPr>
        <p:spPr>
          <a:xfrm>
            <a:off x="7886700" y="4299099"/>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#13</a:t>
            </a:r>
            <a:endParaRPr lang="en-US" sz="1100" dirty="0"/>
          </a:p>
        </p:txBody>
      </p:sp>
    </p:spTree>
    <p:extLst>
      <p:ext uri="{BB962C8B-B14F-4D97-AF65-F5344CB8AC3E}">
        <p14:creationId xmlns:p14="http://schemas.microsoft.com/office/powerpoint/2010/main" val="1069969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2400" y="2800350"/>
            <a:ext cx="8763000" cy="646331"/>
          </a:xfrm>
        </p:spPr>
        <p:txBody>
          <a:bodyPr/>
          <a:lstStyle/>
          <a:p>
            <a:r>
              <a:rPr lang="en-US" dirty="0" smtClean="0"/>
              <a:t>The IEP Form -  Page 1</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33</a:t>
            </a:fld>
            <a:endParaRPr lang="en-US" dirty="0"/>
          </a:p>
        </p:txBody>
      </p:sp>
    </p:spTree>
    <p:extLst>
      <p:ext uri="{BB962C8B-B14F-4D97-AF65-F5344CB8AC3E}">
        <p14:creationId xmlns:p14="http://schemas.microsoft.com/office/powerpoint/2010/main" val="2328614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t>This page needs to be </a:t>
            </a:r>
            <a:r>
              <a:rPr lang="en-US" sz="2400" b="1" u="sng" dirty="0" smtClean="0"/>
              <a:t>complete, current and accurate.</a:t>
            </a:r>
          </a:p>
          <a:p>
            <a:r>
              <a:rPr lang="en-US" sz="2400" dirty="0" smtClean="0"/>
              <a:t>There must </a:t>
            </a:r>
            <a:r>
              <a:rPr lang="en-US" sz="2400" b="1" u="sng" dirty="0" smtClean="0"/>
              <a:t>not</a:t>
            </a:r>
            <a:r>
              <a:rPr lang="en-US" sz="2400" dirty="0" smtClean="0"/>
              <a:t> be any section left blank.</a:t>
            </a:r>
          </a:p>
          <a:p>
            <a:pPr marL="112712" indent="0">
              <a:buNone/>
            </a:pPr>
            <a:endParaRPr lang="en-US" sz="2400" dirty="0"/>
          </a:p>
        </p:txBody>
      </p:sp>
      <p:sp>
        <p:nvSpPr>
          <p:cNvPr id="3" name="Title 2"/>
          <p:cNvSpPr>
            <a:spLocks noGrp="1"/>
          </p:cNvSpPr>
          <p:nvPr>
            <p:ph type="title"/>
          </p:nvPr>
        </p:nvSpPr>
        <p:spPr/>
        <p:txBody>
          <a:bodyPr>
            <a:normAutofit/>
          </a:bodyPr>
          <a:lstStyle/>
          <a:p>
            <a:r>
              <a:rPr lang="en-US" sz="3600" dirty="0" smtClean="0"/>
              <a:t>Front Page of the IEP</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34</a:t>
            </a:fld>
            <a:endParaRPr lang="en-US" dirty="0"/>
          </a:p>
        </p:txBody>
      </p:sp>
      <p:sp>
        <p:nvSpPr>
          <p:cNvPr id="7" name="Oval 6"/>
          <p:cNvSpPr/>
          <p:nvPr/>
        </p:nvSpPr>
        <p:spPr>
          <a:xfrm>
            <a:off x="7768628" y="42481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pic>
        <p:nvPicPr>
          <p:cNvPr id="4" name="Picture 3" descr="Blog: Future focus of HR — People Matt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782337"/>
            <a:ext cx="4182533" cy="2352675"/>
          </a:xfrm>
          <a:prstGeom prst="rect">
            <a:avLst/>
          </a:prstGeom>
        </p:spPr>
      </p:pic>
    </p:spTree>
    <p:extLst>
      <p:ext uri="{BB962C8B-B14F-4D97-AF65-F5344CB8AC3E}">
        <p14:creationId xmlns:p14="http://schemas.microsoft.com/office/powerpoint/2010/main" val="2530134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2400" y="2523351"/>
            <a:ext cx="8763000" cy="1200329"/>
          </a:xfrm>
        </p:spPr>
        <p:txBody>
          <a:bodyPr/>
          <a:lstStyle/>
          <a:p>
            <a:r>
              <a:rPr lang="en-US" dirty="0" smtClean="0"/>
              <a:t>Part 1:  Present Level of Academic Achievement and Functional Performance</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35</a:t>
            </a:fld>
            <a:endParaRPr lang="en-US" dirty="0"/>
          </a:p>
        </p:txBody>
      </p:sp>
    </p:spTree>
    <p:extLst>
      <p:ext uri="{BB962C8B-B14F-4D97-AF65-F5344CB8AC3E}">
        <p14:creationId xmlns:p14="http://schemas.microsoft.com/office/powerpoint/2010/main" val="276681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solidFill>
                  <a:srgbClr val="003399"/>
                </a:solidFill>
              </a:rPr>
              <a:t>It provides the reader with a complete picture of the student from various sources.</a:t>
            </a:r>
          </a:p>
          <a:p>
            <a:r>
              <a:rPr lang="en-US" sz="2400" dirty="0" smtClean="0">
                <a:solidFill>
                  <a:srgbClr val="003399"/>
                </a:solidFill>
              </a:rPr>
              <a:t>Includes the student’s plans for the future.</a:t>
            </a:r>
          </a:p>
          <a:p>
            <a:r>
              <a:rPr lang="en-US" sz="2400" dirty="0" smtClean="0">
                <a:solidFill>
                  <a:srgbClr val="003399"/>
                </a:solidFill>
              </a:rPr>
              <a:t>Written </a:t>
            </a:r>
            <a:r>
              <a:rPr lang="en-US" sz="2400" dirty="0">
                <a:solidFill>
                  <a:srgbClr val="003399"/>
                </a:solidFill>
              </a:rPr>
              <a:t>in the positive stressing what the student can do</a:t>
            </a:r>
            <a:r>
              <a:rPr lang="en-US" sz="2400" dirty="0" smtClean="0">
                <a:solidFill>
                  <a:srgbClr val="003399"/>
                </a:solidFill>
              </a:rPr>
              <a:t>.</a:t>
            </a:r>
            <a:endParaRPr lang="en-US" sz="2400" dirty="0">
              <a:solidFill>
                <a:srgbClr val="003399"/>
              </a:solidFill>
            </a:endParaRPr>
          </a:p>
          <a:p>
            <a:r>
              <a:rPr lang="en-US" sz="2400" dirty="0"/>
              <a:t>When listing test scores provide an interpretation for parents. </a:t>
            </a:r>
          </a:p>
          <a:p>
            <a:r>
              <a:rPr lang="en-US" sz="2400" dirty="0"/>
              <a:t>This is the foundation for the IEP it needs to be detailed and comprehensive.</a:t>
            </a:r>
          </a:p>
          <a:p>
            <a:endParaRPr lang="en-US" dirty="0"/>
          </a:p>
        </p:txBody>
      </p:sp>
      <p:sp>
        <p:nvSpPr>
          <p:cNvPr id="4" name="Title 3"/>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Present </a:t>
            </a:r>
            <a:r>
              <a:rPr lang="en-US" dirty="0"/>
              <a:t>Level of Academic Achievement &amp; Functional Performance (PLAAFP)</a:t>
            </a:r>
            <a:br>
              <a:rPr lang="en-US" dirty="0"/>
            </a:br>
            <a:r>
              <a:rPr lang="en-US" dirty="0" smtClean="0"/>
              <a:t/>
            </a:r>
            <a:br>
              <a:rPr lang="en-US" dirty="0" smtClean="0"/>
            </a:br>
            <a:endParaRPr lang="en-US" dirty="0"/>
          </a:p>
        </p:txBody>
      </p:sp>
      <p:sp>
        <p:nvSpPr>
          <p:cNvPr id="2" name="Slide Number Placeholder 1"/>
          <p:cNvSpPr>
            <a:spLocks noGrp="1"/>
          </p:cNvSpPr>
          <p:nvPr>
            <p:ph type="sldNum" sz="quarter" idx="4"/>
          </p:nvPr>
        </p:nvSpPr>
        <p:spPr/>
        <p:txBody>
          <a:bodyPr/>
          <a:lstStyle/>
          <a:p>
            <a:fld id="{3B745311-16E5-4BEF-BFE6-36758A3427EB}" type="slidenum">
              <a:rPr lang="en-US" smtClean="0"/>
              <a:pPr/>
              <a:t>36</a:t>
            </a:fld>
            <a:endParaRPr lang="en-US" dirty="0"/>
          </a:p>
        </p:txBody>
      </p:sp>
      <p:sp>
        <p:nvSpPr>
          <p:cNvPr id="5" name="Oval 4"/>
          <p:cNvSpPr/>
          <p:nvPr/>
        </p:nvSpPr>
        <p:spPr>
          <a:xfrm>
            <a:off x="7924800" y="4409928"/>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spTree>
    <p:extLst>
      <p:ext uri="{BB962C8B-B14F-4D97-AF65-F5344CB8AC3E}">
        <p14:creationId xmlns:p14="http://schemas.microsoft.com/office/powerpoint/2010/main" val="1582572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52400" y="1619249"/>
            <a:ext cx="8839200" cy="3316775"/>
          </a:xfrm>
        </p:spPr>
        <p:txBody>
          <a:bodyPr>
            <a:normAutofit/>
          </a:bodyPr>
          <a:lstStyle/>
          <a:p>
            <a:pPr marL="112712" indent="0">
              <a:buNone/>
            </a:pPr>
            <a:r>
              <a:rPr lang="en-US" sz="2400" dirty="0">
                <a:latin typeface="+mj-lt"/>
              </a:rPr>
              <a:t>How the </a:t>
            </a:r>
            <a:r>
              <a:rPr lang="en-US" sz="2400" dirty="0" smtClean="0">
                <a:latin typeface="+mj-lt"/>
              </a:rPr>
              <a:t>child’s disability </a:t>
            </a:r>
            <a:r>
              <a:rPr lang="en-US" sz="2400" dirty="0">
                <a:latin typeface="+mj-lt"/>
              </a:rPr>
              <a:t>affects </a:t>
            </a:r>
            <a:r>
              <a:rPr lang="en-US" sz="2400" dirty="0" smtClean="0">
                <a:latin typeface="+mj-lt"/>
              </a:rPr>
              <a:t>his or her involvement &amp; progress </a:t>
            </a:r>
            <a:r>
              <a:rPr lang="en-US" sz="2400" dirty="0">
                <a:latin typeface="+mj-lt"/>
              </a:rPr>
              <a:t>in the general education </a:t>
            </a:r>
            <a:r>
              <a:rPr lang="en-US" sz="2400" dirty="0" smtClean="0">
                <a:latin typeface="+mj-lt"/>
              </a:rPr>
              <a:t>curricu</a:t>
            </a:r>
            <a:r>
              <a:rPr lang="en-US" sz="2400" dirty="0" smtClean="0">
                <a:latin typeface="High Tower Text" panose="02040502050506030303" pitchFamily="18" charset="0"/>
              </a:rPr>
              <a:t>l</a:t>
            </a:r>
            <a:r>
              <a:rPr lang="en-US" sz="2400" dirty="0" smtClean="0"/>
              <a:t>um. </a:t>
            </a:r>
          </a:p>
          <a:p>
            <a:pPr marL="112712" indent="0">
              <a:buNone/>
            </a:pPr>
            <a:r>
              <a:rPr lang="en-US" sz="2400" i="1" dirty="0" smtClean="0">
                <a:solidFill>
                  <a:srgbClr val="0033CC"/>
                </a:solidFill>
              </a:rPr>
              <a:t>e.g.,  “Katie’s learning disability in the area of  reading comprehension skills, significantly effects her ability to independently read and comprehend grade level text.  Her listening comprehension for grade level texts is above 90%, but her independent reading comprehension skills are two years below her current grade level.”  </a:t>
            </a:r>
            <a:endParaRPr lang="en-US" sz="2400" dirty="0">
              <a:solidFill>
                <a:srgbClr val="0033CC"/>
              </a:solidFill>
            </a:endParaRPr>
          </a:p>
        </p:txBody>
      </p:sp>
      <p:sp>
        <p:nvSpPr>
          <p:cNvPr id="4" name="Title 3"/>
          <p:cNvSpPr>
            <a:spLocks noGrp="1"/>
          </p:cNvSpPr>
          <p:nvPr>
            <p:ph type="title"/>
          </p:nvPr>
        </p:nvSpPr>
        <p:spPr/>
        <p:txBody>
          <a:bodyPr/>
          <a:lstStyle/>
          <a:p>
            <a:r>
              <a:rPr lang="en-US" sz="3600" dirty="0" smtClean="0"/>
              <a:t>Impact Statement</a:t>
            </a:r>
            <a:endParaRPr lang="en-US" sz="3600" dirty="0"/>
          </a:p>
        </p:txBody>
      </p:sp>
    </p:spTree>
    <p:extLst>
      <p:ext uri="{BB962C8B-B14F-4D97-AF65-F5344CB8AC3E}">
        <p14:creationId xmlns:p14="http://schemas.microsoft.com/office/powerpoint/2010/main" val="14489853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112712" indent="0">
              <a:buNone/>
            </a:pPr>
            <a:r>
              <a:rPr lang="en-US" sz="2400" dirty="0" smtClean="0"/>
              <a:t>With the table-copy hand-out as an example of adverse impact statement prompts,  </a:t>
            </a:r>
            <a:r>
              <a:rPr lang="en-US" sz="2400" dirty="0"/>
              <a:t>r</a:t>
            </a:r>
            <a:r>
              <a:rPr lang="en-US" sz="2400" dirty="0" smtClean="0"/>
              <a:t>ewrite the adverse impact statement on the IEP you brought.  </a:t>
            </a:r>
            <a:endParaRPr lang="en-US" sz="2400" dirty="0"/>
          </a:p>
        </p:txBody>
      </p:sp>
      <p:sp>
        <p:nvSpPr>
          <p:cNvPr id="3" name="Title 2"/>
          <p:cNvSpPr>
            <a:spLocks noGrp="1"/>
          </p:cNvSpPr>
          <p:nvPr>
            <p:ph type="title"/>
          </p:nvPr>
        </p:nvSpPr>
        <p:spPr/>
        <p:txBody>
          <a:bodyPr>
            <a:normAutofit/>
          </a:bodyPr>
          <a:lstStyle/>
          <a:p>
            <a:r>
              <a:rPr lang="en-US" sz="3600" dirty="0" smtClean="0"/>
              <a:t>Adverse Impact Statement Activity</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38</a:t>
            </a:fld>
            <a:endParaRPr lang="en-US" dirty="0"/>
          </a:p>
        </p:txBody>
      </p:sp>
      <p:sp>
        <p:nvSpPr>
          <p:cNvPr id="5" name="Oval 4"/>
          <p:cNvSpPr/>
          <p:nvPr/>
        </p:nvSpPr>
        <p:spPr>
          <a:xfrm>
            <a:off x="7924800" y="4409928"/>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#15</a:t>
            </a:r>
            <a:endParaRPr lang="en-US" sz="1100" dirty="0"/>
          </a:p>
        </p:txBody>
      </p:sp>
      <p:pic>
        <p:nvPicPr>
          <p:cNvPr id="6" name="Picture 5" descr="McPherson Math: October 20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990745"/>
            <a:ext cx="1897380" cy="1296162"/>
          </a:xfrm>
          <a:prstGeom prst="rect">
            <a:avLst/>
          </a:prstGeom>
        </p:spPr>
      </p:pic>
    </p:spTree>
    <p:extLst>
      <p:ext uri="{BB962C8B-B14F-4D97-AF65-F5344CB8AC3E}">
        <p14:creationId xmlns:p14="http://schemas.microsoft.com/office/powerpoint/2010/main" val="3705497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352550"/>
            <a:ext cx="9144000" cy="3581400"/>
          </a:xfrm>
        </p:spPr>
        <p:txBody>
          <a:bodyPr>
            <a:noAutofit/>
          </a:bodyPr>
          <a:lstStyle/>
          <a:p>
            <a:r>
              <a:rPr lang="en-US" sz="2400" dirty="0" smtClean="0"/>
              <a:t>Be specific (descriptive)</a:t>
            </a:r>
          </a:p>
          <a:p>
            <a:r>
              <a:rPr lang="en-US" sz="2400" dirty="0" smtClean="0"/>
              <a:t>Describe academic and personal strengths </a:t>
            </a:r>
          </a:p>
          <a:p>
            <a:r>
              <a:rPr lang="en-US" sz="2400" dirty="0" smtClean="0"/>
              <a:t>Consider skills performed well given the areas of disability</a:t>
            </a:r>
          </a:p>
          <a:p>
            <a:r>
              <a:rPr lang="en-US" sz="2400" dirty="0" smtClean="0"/>
              <a:t>Include skills related to post-secondary transition as appropriate</a:t>
            </a:r>
          </a:p>
          <a:p>
            <a:pPr marL="112712" indent="0">
              <a:buNone/>
            </a:pPr>
            <a:r>
              <a:rPr lang="en-US" sz="2400" i="1" dirty="0" smtClean="0">
                <a:solidFill>
                  <a:srgbClr val="0033CC"/>
                </a:solidFill>
              </a:rPr>
              <a:t>i.e.: </a:t>
            </a:r>
            <a:r>
              <a:rPr lang="en-US" sz="2400" i="1" dirty="0">
                <a:solidFill>
                  <a:srgbClr val="0033CC"/>
                </a:solidFill>
              </a:rPr>
              <a:t>“Katie is beginning to read for pleasure.  She enjoys sharing information about the books she reads. She </a:t>
            </a:r>
            <a:r>
              <a:rPr lang="en-US" sz="2400" i="1" dirty="0" smtClean="0">
                <a:solidFill>
                  <a:srgbClr val="0033CC"/>
                </a:solidFill>
              </a:rPr>
              <a:t>interacts </a:t>
            </a:r>
            <a:r>
              <a:rPr lang="en-US" sz="2400" i="1" dirty="0">
                <a:solidFill>
                  <a:srgbClr val="0033CC"/>
                </a:solidFill>
              </a:rPr>
              <a:t>appropriately with her peer </a:t>
            </a:r>
            <a:r>
              <a:rPr lang="en-US" sz="2400" i="1" dirty="0" smtClean="0">
                <a:solidFill>
                  <a:srgbClr val="0033CC"/>
                </a:solidFill>
              </a:rPr>
              <a:t>group and teachers.  </a:t>
            </a:r>
            <a:r>
              <a:rPr lang="en-US" sz="2400" i="1" dirty="0">
                <a:solidFill>
                  <a:srgbClr val="0033CC"/>
                </a:solidFill>
              </a:rPr>
              <a:t>She is always on time to her classes, prepared for the subject matter. She is beginning to advocate for herself by asking for specific accommodations within her classes</a:t>
            </a:r>
            <a:r>
              <a:rPr lang="en-US" sz="2400" i="1" dirty="0" smtClean="0">
                <a:solidFill>
                  <a:srgbClr val="0033CC"/>
                </a:solidFill>
              </a:rPr>
              <a:t>.” </a:t>
            </a:r>
            <a:endParaRPr lang="en-US" sz="2400" i="1" dirty="0" smtClean="0"/>
          </a:p>
        </p:txBody>
      </p:sp>
      <p:sp>
        <p:nvSpPr>
          <p:cNvPr id="2" name="Title 1"/>
          <p:cNvSpPr>
            <a:spLocks noGrp="1"/>
          </p:cNvSpPr>
          <p:nvPr>
            <p:ph type="title"/>
          </p:nvPr>
        </p:nvSpPr>
        <p:spPr>
          <a:xfrm>
            <a:off x="152400" y="361950"/>
            <a:ext cx="8839200" cy="1181100"/>
          </a:xfrm>
        </p:spPr>
        <p:txBody>
          <a:bodyPr/>
          <a:lstStyle/>
          <a:p>
            <a:r>
              <a:rPr lang="en-US" sz="3600" dirty="0" smtClean="0"/>
              <a:t>Strengths of the Child</a:t>
            </a:r>
            <a:r>
              <a:rPr lang="en-US" dirty="0" smtClean="0">
                <a:solidFill>
                  <a:srgbClr val="0033CC"/>
                </a:solidFill>
              </a:rPr>
              <a:t>	</a:t>
            </a:r>
            <a:endParaRPr lang="en-US" dirty="0">
              <a:solidFill>
                <a:srgbClr val="0033CC"/>
              </a:solidFill>
            </a:endParaRPr>
          </a:p>
        </p:txBody>
      </p:sp>
    </p:spTree>
    <p:extLst>
      <p:ext uri="{BB962C8B-B14F-4D97-AF65-F5344CB8AC3E}">
        <p14:creationId xmlns:p14="http://schemas.microsoft.com/office/powerpoint/2010/main" val="528887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Opening and Introductions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dirty="0"/>
          </a:p>
        </p:txBody>
      </p:sp>
    </p:spTree>
    <p:extLst>
      <p:ext uri="{BB962C8B-B14F-4D97-AF65-F5344CB8AC3E}">
        <p14:creationId xmlns:p14="http://schemas.microsoft.com/office/powerpoint/2010/main" val="4197035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144388"/>
            <a:ext cx="9144000" cy="3789561"/>
          </a:xfrm>
        </p:spPr>
        <p:txBody>
          <a:bodyPr>
            <a:noAutofit/>
          </a:bodyPr>
          <a:lstStyle/>
          <a:p>
            <a:r>
              <a:rPr lang="en-US" sz="2400" dirty="0" smtClean="0"/>
              <a:t>Prior to the meeting, contact the parent to discuss what specific concerns they may have regarding the education of their student.</a:t>
            </a:r>
          </a:p>
          <a:p>
            <a:r>
              <a:rPr lang="en-US" sz="2400" dirty="0" smtClean="0"/>
              <a:t>Discuss what progress they have seen and what areas they would like to see more growth.</a:t>
            </a:r>
          </a:p>
          <a:p>
            <a:r>
              <a:rPr lang="en-US" sz="2400" dirty="0"/>
              <a:t>Consider concerns related to reaching post-secondary goals as </a:t>
            </a:r>
            <a:r>
              <a:rPr lang="en-US" sz="2400" dirty="0" smtClean="0"/>
              <a:t>appropriate</a:t>
            </a:r>
          </a:p>
          <a:p>
            <a:r>
              <a:rPr lang="en-US" sz="2400" dirty="0" smtClean="0"/>
              <a:t>Putting </a:t>
            </a:r>
            <a:r>
              <a:rPr lang="en-US" sz="2400" dirty="0"/>
              <a:t>N/A or leaving blank is not compliant. </a:t>
            </a:r>
          </a:p>
          <a:p>
            <a:pPr marL="112712" indent="0">
              <a:buNone/>
            </a:pPr>
            <a:r>
              <a:rPr lang="en-US" sz="2400" i="1" dirty="0" smtClean="0">
                <a:solidFill>
                  <a:srgbClr val="0033CC"/>
                </a:solidFill>
              </a:rPr>
              <a:t>i.e.:  </a:t>
            </a:r>
            <a:r>
              <a:rPr lang="en-US" sz="2400" i="1" dirty="0">
                <a:solidFill>
                  <a:srgbClr val="0033CC"/>
                </a:solidFill>
              </a:rPr>
              <a:t>“Mrs. Smith, Katie’s mom is concerned about Katie’s reading level and her ability to catch up to her peer group.  She is also concerned about the length of time it takes her to complete her homework.” </a:t>
            </a:r>
          </a:p>
          <a:p>
            <a:pPr marL="112712" indent="0">
              <a:buNone/>
            </a:pPr>
            <a:endParaRPr lang="en-US" sz="2400" dirty="0" smtClean="0">
              <a:solidFill>
                <a:srgbClr val="0033CC"/>
              </a:solidFill>
            </a:endParaRPr>
          </a:p>
        </p:txBody>
      </p:sp>
      <p:sp>
        <p:nvSpPr>
          <p:cNvPr id="2" name="Title 1"/>
          <p:cNvSpPr>
            <a:spLocks noGrp="1"/>
          </p:cNvSpPr>
          <p:nvPr>
            <p:ph type="title"/>
          </p:nvPr>
        </p:nvSpPr>
        <p:spPr>
          <a:xfrm>
            <a:off x="152400" y="438150"/>
            <a:ext cx="8839200" cy="800100"/>
          </a:xfrm>
        </p:spPr>
        <p:txBody>
          <a:bodyPr/>
          <a:lstStyle/>
          <a:p>
            <a:r>
              <a:rPr lang="en-US" dirty="0" smtClean="0">
                <a:solidFill>
                  <a:srgbClr val="FF0000"/>
                </a:solidFill>
              </a:rPr>
              <a:t> </a:t>
            </a:r>
            <a:r>
              <a:rPr lang="en-US" sz="3600" dirty="0" smtClean="0"/>
              <a:t>Parent Concerns	</a:t>
            </a:r>
            <a:endParaRPr lang="en-US" sz="3600" dirty="0"/>
          </a:p>
        </p:txBody>
      </p:sp>
    </p:spTree>
    <p:extLst>
      <p:ext uri="{BB962C8B-B14F-4D97-AF65-F5344CB8AC3E}">
        <p14:creationId xmlns:p14="http://schemas.microsoft.com/office/powerpoint/2010/main" val="646747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What has changed since the last IEP – specifically address the areas of disability</a:t>
            </a:r>
            <a:r>
              <a:rPr lang="en-US" sz="2400" dirty="0"/>
              <a:t> </a:t>
            </a:r>
            <a:r>
              <a:rPr lang="en-US" sz="2400" dirty="0" smtClean="0"/>
              <a:t>by reviewing the progress made toward each goal from the previous IEP</a:t>
            </a:r>
          </a:p>
          <a:p>
            <a:r>
              <a:rPr lang="en-US" sz="2400" dirty="0" smtClean="0"/>
              <a:t>Last year’s information is baseline to compare with current functioning – this year will form baseline for next year</a:t>
            </a:r>
          </a:p>
          <a:p>
            <a:r>
              <a:rPr lang="en-US" sz="2400" dirty="0" smtClean="0"/>
              <a:t>Discuss skills that need improvement</a:t>
            </a:r>
          </a:p>
          <a:p>
            <a:r>
              <a:rPr lang="en-US" sz="2400" dirty="0" smtClean="0"/>
              <a:t>For an initial IEP, state “This is an initial IEP”</a:t>
            </a:r>
            <a:endParaRPr lang="en-US" sz="2400" dirty="0"/>
          </a:p>
        </p:txBody>
      </p:sp>
      <p:sp>
        <p:nvSpPr>
          <p:cNvPr id="2" name="Title 1"/>
          <p:cNvSpPr>
            <a:spLocks noGrp="1"/>
          </p:cNvSpPr>
          <p:nvPr>
            <p:ph type="title"/>
          </p:nvPr>
        </p:nvSpPr>
        <p:spPr/>
        <p:txBody>
          <a:bodyPr/>
          <a:lstStyle/>
          <a:p>
            <a:r>
              <a:rPr lang="en-US" sz="3600" dirty="0" smtClean="0"/>
              <a:t>Changes in Current Level of Functioning</a:t>
            </a:r>
            <a:endParaRPr lang="en-US" sz="3600" dirty="0"/>
          </a:p>
        </p:txBody>
      </p:sp>
    </p:spTree>
    <p:extLst>
      <p:ext uri="{BB962C8B-B14F-4D97-AF65-F5344CB8AC3E}">
        <p14:creationId xmlns:p14="http://schemas.microsoft.com/office/powerpoint/2010/main" val="19756207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pPr marL="112712" indent="0">
              <a:buNone/>
            </a:pPr>
            <a:r>
              <a:rPr lang="en-US" sz="2400" dirty="0" smtClean="0">
                <a:solidFill>
                  <a:srgbClr val="0033CC"/>
                </a:solidFill>
              </a:rPr>
              <a:t> “</a:t>
            </a:r>
            <a:r>
              <a:rPr lang="en-US" sz="2400" i="1" dirty="0" smtClean="0">
                <a:solidFill>
                  <a:srgbClr val="0033CC"/>
                </a:solidFill>
              </a:rPr>
              <a:t>In the area of basic reading skills, Katie increased primer sight word reading from 60% to 80% accuracy.  She increased her reading first grade sight words from 55% to 65% accuracy,  She is now able to read vowel sounds with 75% accuracy an increase from 40%.  However, she continues to struggle with the silent “e”. She has increased her ability to read words with blends from 45% to 75% accuracy and words with digraphs from 35% to 57% accuracy.  Her fluency rate has gone from 60 words per minute to 105 words per minute.</a:t>
            </a:r>
            <a:r>
              <a:rPr lang="en-US" sz="2400" dirty="0" smtClean="0">
                <a:solidFill>
                  <a:srgbClr val="0033CC"/>
                </a:solidFill>
              </a:rPr>
              <a:t>” </a:t>
            </a:r>
            <a:r>
              <a:rPr lang="en-US" sz="2400" dirty="0" smtClean="0"/>
              <a:t> </a:t>
            </a:r>
            <a:endParaRPr lang="en-US" sz="2400" dirty="0"/>
          </a:p>
        </p:txBody>
      </p:sp>
      <p:sp>
        <p:nvSpPr>
          <p:cNvPr id="3" name="Title 2"/>
          <p:cNvSpPr>
            <a:spLocks noGrp="1"/>
          </p:cNvSpPr>
          <p:nvPr>
            <p:ph type="title"/>
          </p:nvPr>
        </p:nvSpPr>
        <p:spPr/>
        <p:txBody>
          <a:bodyPr>
            <a:normAutofit fontScale="90000"/>
          </a:bodyPr>
          <a:lstStyle/>
          <a:p>
            <a:r>
              <a:rPr lang="en-US" dirty="0" smtClean="0"/>
              <a:t>Examples of Changes in Current Level of Functioning</a:t>
            </a: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42</a:t>
            </a:fld>
            <a:endParaRPr lang="en-US" dirty="0"/>
          </a:p>
        </p:txBody>
      </p:sp>
    </p:spTree>
    <p:extLst>
      <p:ext uri="{BB962C8B-B14F-4D97-AF65-F5344CB8AC3E}">
        <p14:creationId xmlns:p14="http://schemas.microsoft.com/office/powerpoint/2010/main" val="4309643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quarter" idx="10"/>
          </p:nvPr>
        </p:nvSpPr>
        <p:spPr/>
        <p:txBody>
          <a:bodyPr>
            <a:normAutofit/>
          </a:bodyPr>
          <a:lstStyle/>
          <a:p>
            <a:r>
              <a:rPr lang="en-US" sz="2400" dirty="0"/>
              <a:t>Date of the most recent </a:t>
            </a:r>
            <a:r>
              <a:rPr lang="en-US" sz="2400" dirty="0" smtClean="0"/>
              <a:t>evaluation.</a:t>
            </a:r>
          </a:p>
          <a:p>
            <a:r>
              <a:rPr lang="en-US" sz="2400" dirty="0" smtClean="0"/>
              <a:t>Include name of test, scores with an explanation/interpretation of the data.</a:t>
            </a:r>
          </a:p>
          <a:p>
            <a:r>
              <a:rPr lang="en-US" sz="2400" dirty="0" smtClean="0"/>
              <a:t>Examples would include:  IQ test, academic tests, behavior checklists, adaptive behavior checklists, articulation scores, language scores, transition assessments, observations, outside medical reports or other independent results.</a:t>
            </a:r>
            <a:endParaRPr lang="en-US" sz="2400" dirty="0"/>
          </a:p>
        </p:txBody>
      </p:sp>
      <p:sp>
        <p:nvSpPr>
          <p:cNvPr id="2" name="Title 1"/>
          <p:cNvSpPr>
            <a:spLocks noGrp="1"/>
          </p:cNvSpPr>
          <p:nvPr>
            <p:ph type="title"/>
          </p:nvPr>
        </p:nvSpPr>
        <p:spPr/>
        <p:txBody>
          <a:bodyPr>
            <a:normAutofit fontScale="90000"/>
          </a:bodyPr>
          <a:lstStyle/>
          <a:p>
            <a:r>
              <a:rPr lang="en-US" dirty="0" smtClean="0"/>
              <a:t>Summary of Most Recent Evaluation/Reevaluation Results</a:t>
            </a: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43</a:t>
            </a:fld>
            <a:endParaRPr lang="en-US" dirty="0"/>
          </a:p>
        </p:txBody>
      </p:sp>
    </p:spTree>
    <p:extLst>
      <p:ext uri="{BB962C8B-B14F-4D97-AF65-F5344CB8AC3E}">
        <p14:creationId xmlns:p14="http://schemas.microsoft.com/office/powerpoint/2010/main" val="19611103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Must be included no later than the first IEP to be in effect when the student turns 16.</a:t>
            </a:r>
          </a:p>
          <a:p>
            <a:r>
              <a:rPr lang="en-US" sz="2400" dirty="0" smtClean="0"/>
              <a:t>The transition assessment summary should indicate the students needs, preferences, and interests.</a:t>
            </a:r>
          </a:p>
          <a:p>
            <a:r>
              <a:rPr lang="en-US" sz="2400" dirty="0" smtClean="0"/>
              <a:t>Assessments and inventories must be age appropriate.</a:t>
            </a:r>
          </a:p>
          <a:p>
            <a:r>
              <a:rPr lang="en-US" sz="2400" dirty="0" smtClean="0"/>
              <a:t>Includes date &amp; interpretation of the inventory or assessment.</a:t>
            </a:r>
            <a:endParaRPr lang="en-US" sz="2400" dirty="0"/>
          </a:p>
        </p:txBody>
      </p:sp>
      <p:sp>
        <p:nvSpPr>
          <p:cNvPr id="2" name="Title 1"/>
          <p:cNvSpPr>
            <a:spLocks noGrp="1"/>
          </p:cNvSpPr>
          <p:nvPr>
            <p:ph type="title"/>
          </p:nvPr>
        </p:nvSpPr>
        <p:spPr/>
        <p:txBody>
          <a:bodyPr>
            <a:noAutofit/>
          </a:bodyPr>
          <a:lstStyle/>
          <a:p>
            <a:r>
              <a:rPr lang="en-US" sz="3600" dirty="0" smtClean="0"/>
              <a:t>Summary of Formal/Informal Transition Assessments</a:t>
            </a:r>
            <a:endParaRPr lang="en-US" sz="3600" dirty="0"/>
          </a:p>
        </p:txBody>
      </p:sp>
    </p:spTree>
    <p:extLst>
      <p:ext uri="{BB962C8B-B14F-4D97-AF65-F5344CB8AC3E}">
        <p14:creationId xmlns:p14="http://schemas.microsoft.com/office/powerpoint/2010/main" val="2631108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quarter" idx="10"/>
          </p:nvPr>
        </p:nvSpPr>
        <p:spPr/>
        <p:txBody>
          <a:bodyPr>
            <a:normAutofit/>
          </a:bodyPr>
          <a:lstStyle/>
          <a:p>
            <a:pPr algn="l"/>
            <a:r>
              <a:rPr lang="en-US" sz="2400" dirty="0" smtClean="0"/>
              <a:t>Mark the correct box</a:t>
            </a:r>
          </a:p>
          <a:p>
            <a:pPr algn="l"/>
            <a:r>
              <a:rPr lang="en-US" sz="2400" dirty="0" smtClean="0"/>
              <a:t>If they are not eligible to participate in the MAP-A select box 1</a:t>
            </a:r>
          </a:p>
          <a:p>
            <a:pPr algn="l"/>
            <a:r>
              <a:rPr lang="en-US" sz="2400" dirty="0" smtClean="0"/>
              <a:t>If you are selecting box 2 – mark the appropriate box(</a:t>
            </a:r>
            <a:r>
              <a:rPr lang="en-US" sz="2400" dirty="0" err="1" smtClean="0"/>
              <a:t>es</a:t>
            </a:r>
            <a:r>
              <a:rPr lang="en-US" sz="2400" dirty="0" smtClean="0"/>
              <a:t>) for each goal.</a:t>
            </a:r>
          </a:p>
          <a:p>
            <a:pPr algn="l"/>
            <a:r>
              <a:rPr lang="en-US" sz="2400" dirty="0" smtClean="0"/>
              <a:t>If you are selecting box 3 – include goals/benchmarks in this section </a:t>
            </a:r>
            <a:endParaRPr lang="en-US" sz="2400" dirty="0"/>
          </a:p>
        </p:txBody>
      </p:sp>
      <p:sp>
        <p:nvSpPr>
          <p:cNvPr id="3" name="Title 2"/>
          <p:cNvSpPr>
            <a:spLocks noGrp="1"/>
          </p:cNvSpPr>
          <p:nvPr>
            <p:ph type="title"/>
          </p:nvPr>
        </p:nvSpPr>
        <p:spPr/>
        <p:txBody>
          <a:bodyPr>
            <a:normAutofit/>
          </a:bodyPr>
          <a:lstStyle/>
          <a:p>
            <a:r>
              <a:rPr lang="en-US" sz="3600" dirty="0" smtClean="0"/>
              <a:t>Benchmarks</a:t>
            </a:r>
            <a:endParaRPr lang="en-US" sz="3600" dirty="0"/>
          </a:p>
        </p:txBody>
      </p:sp>
      <p:pic>
        <p:nvPicPr>
          <p:cNvPr id="2" name="Picture 1" descr="Checkbox &lt;strong&gt;Checked&lt;/strong&gt; &lt;strong&gt;Check&lt;/strong&gt;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3692154"/>
            <a:ext cx="1453362" cy="1451346"/>
          </a:xfrm>
          <a:prstGeom prst="rect">
            <a:avLst/>
          </a:prstGeom>
        </p:spPr>
      </p:pic>
    </p:spTree>
    <p:extLst>
      <p:ext uri="{BB962C8B-B14F-4D97-AF65-F5344CB8AC3E}">
        <p14:creationId xmlns:p14="http://schemas.microsoft.com/office/powerpoint/2010/main" val="553298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971550"/>
            <a:ext cx="9144000" cy="4171950"/>
          </a:xfrm>
        </p:spPr>
        <p:txBody>
          <a:bodyPr>
            <a:normAutofit fontScale="92500" lnSpcReduction="20000"/>
          </a:bodyPr>
          <a:lstStyle/>
          <a:p>
            <a:pPr marL="112712" indent="0">
              <a:buNone/>
            </a:pPr>
            <a:r>
              <a:rPr lang="en-US" sz="2400" b="1" dirty="0"/>
              <a:t>In the present level of performance provided for you, number the following elements:  </a:t>
            </a:r>
          </a:p>
          <a:p>
            <a:pPr marL="569912" indent="-457200">
              <a:buAutoNum type="arabicPeriod"/>
            </a:pPr>
            <a:r>
              <a:rPr lang="en-US" sz="2600" dirty="0"/>
              <a:t>How the disability affects </a:t>
            </a:r>
            <a:r>
              <a:rPr lang="en-US" sz="2600" dirty="0" smtClean="0"/>
              <a:t>involvement/progress </a:t>
            </a:r>
            <a:r>
              <a:rPr lang="en-US" sz="2600" dirty="0"/>
              <a:t>in the general education curriculum</a:t>
            </a:r>
          </a:p>
          <a:p>
            <a:pPr marL="569912" indent="-457200">
              <a:buAutoNum type="arabicPeriod"/>
            </a:pPr>
            <a:r>
              <a:rPr lang="en-US" sz="2600" dirty="0"/>
              <a:t>Student strengths</a:t>
            </a:r>
          </a:p>
          <a:p>
            <a:pPr marL="569912" indent="-457200">
              <a:buAutoNum type="arabicPeriod"/>
            </a:pPr>
            <a:r>
              <a:rPr lang="en-US" sz="2600" dirty="0"/>
              <a:t>Parental concerns </a:t>
            </a:r>
          </a:p>
          <a:p>
            <a:pPr marL="569912" indent="-457200">
              <a:buAutoNum type="arabicPeriod"/>
            </a:pPr>
            <a:r>
              <a:rPr lang="en-US" sz="2600" dirty="0"/>
              <a:t>Changes in the current level of  functioning</a:t>
            </a:r>
          </a:p>
          <a:p>
            <a:pPr marL="569912" indent="-457200">
              <a:buAutoNum type="arabicPeriod"/>
            </a:pPr>
            <a:r>
              <a:rPr lang="en-US" sz="2600" dirty="0"/>
              <a:t>Summary of recent evaluation/reevaluation data</a:t>
            </a:r>
          </a:p>
          <a:p>
            <a:pPr marL="569912" indent="-457200">
              <a:buAutoNum type="arabicPeriod"/>
            </a:pPr>
            <a:r>
              <a:rPr lang="en-US" sz="2600" dirty="0"/>
              <a:t>Summary of transition assessments, needs, preferences as appropriate </a:t>
            </a:r>
          </a:p>
          <a:p>
            <a:pPr marL="569912" indent="-457200">
              <a:buAutoNum type="arabicPeriod"/>
            </a:pPr>
            <a:r>
              <a:rPr lang="en-US" sz="2600" dirty="0"/>
              <a:t>If participating in MAP-A description of benchmarks and </a:t>
            </a:r>
            <a:r>
              <a:rPr lang="en-US" sz="2600" dirty="0" smtClean="0"/>
              <a:t>where they </a:t>
            </a:r>
            <a:r>
              <a:rPr lang="en-US" sz="2600" dirty="0"/>
              <a:t>can be found.  </a:t>
            </a:r>
            <a:endParaRPr lang="en-US" sz="2600" i="1" dirty="0"/>
          </a:p>
        </p:txBody>
      </p:sp>
      <p:sp>
        <p:nvSpPr>
          <p:cNvPr id="3" name="Title 2"/>
          <p:cNvSpPr>
            <a:spLocks noGrp="1"/>
          </p:cNvSpPr>
          <p:nvPr>
            <p:ph type="title"/>
          </p:nvPr>
        </p:nvSpPr>
        <p:spPr>
          <a:xfrm>
            <a:off x="129012" y="590550"/>
            <a:ext cx="8839200" cy="457200"/>
          </a:xfrm>
        </p:spPr>
        <p:txBody>
          <a:bodyPr>
            <a:normAutofit fontScale="90000"/>
          </a:bodyPr>
          <a:lstStyle/>
          <a:p>
            <a:r>
              <a:rPr lang="en-US" dirty="0" smtClean="0"/>
              <a:t>Find the Elements </a:t>
            </a: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46</a:t>
            </a:fld>
            <a:endParaRPr lang="en-US" dirty="0"/>
          </a:p>
        </p:txBody>
      </p:sp>
      <p:sp>
        <p:nvSpPr>
          <p:cNvPr id="7" name="Oval 6"/>
          <p:cNvSpPr/>
          <p:nvPr/>
        </p:nvSpPr>
        <p:spPr>
          <a:xfrm>
            <a:off x="8305800" y="36385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#16</a:t>
            </a:r>
            <a:endParaRPr lang="en-US" sz="1100" dirty="0"/>
          </a:p>
        </p:txBody>
      </p:sp>
    </p:spTree>
    <p:extLst>
      <p:ext uri="{BB962C8B-B14F-4D97-AF65-F5344CB8AC3E}">
        <p14:creationId xmlns:p14="http://schemas.microsoft.com/office/powerpoint/2010/main" val="41949831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112712" indent="0">
              <a:buNone/>
            </a:pPr>
            <a:r>
              <a:rPr lang="en-US" sz="2400" dirty="0" smtClean="0"/>
              <a:t>Review </a:t>
            </a:r>
            <a:r>
              <a:rPr lang="en-US" sz="2400" dirty="0"/>
              <a:t>your IEP against the checklist to see if your PLAAFP makes the grade. </a:t>
            </a:r>
          </a:p>
          <a:p>
            <a:pPr marL="112712" indent="0">
              <a:buNone/>
            </a:pPr>
            <a:endParaRPr lang="en-US" sz="2400" dirty="0"/>
          </a:p>
        </p:txBody>
      </p:sp>
      <p:sp>
        <p:nvSpPr>
          <p:cNvPr id="3" name="Title 2"/>
          <p:cNvSpPr>
            <a:spLocks noGrp="1"/>
          </p:cNvSpPr>
          <p:nvPr>
            <p:ph type="title"/>
          </p:nvPr>
        </p:nvSpPr>
        <p:spPr/>
        <p:txBody>
          <a:bodyPr>
            <a:normAutofit/>
          </a:bodyPr>
          <a:lstStyle/>
          <a:p>
            <a:r>
              <a:rPr lang="en-US" sz="3600" dirty="0" smtClean="0"/>
              <a:t>Does Your PLAAFP Have What it Takes?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47</a:t>
            </a:fld>
            <a:endParaRPr lang="en-US" dirty="0"/>
          </a:p>
        </p:txBody>
      </p:sp>
      <p:sp>
        <p:nvSpPr>
          <p:cNvPr id="7" name="Oval 6"/>
          <p:cNvSpPr/>
          <p:nvPr/>
        </p:nvSpPr>
        <p:spPr>
          <a:xfrm>
            <a:off x="7924800" y="41719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#17</a:t>
            </a:r>
            <a:endParaRPr lang="en-US" sz="1100" dirty="0"/>
          </a:p>
        </p:txBody>
      </p:sp>
      <p:pic>
        <p:nvPicPr>
          <p:cNvPr id="4" name="Picture 3" descr="Chile Employment | &lt;strong&gt;Check List&lt;/strong&gt; Curricular - Chile Employ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041" y="2114550"/>
            <a:ext cx="2973917" cy="2676525"/>
          </a:xfrm>
          <a:prstGeom prst="rect">
            <a:avLst/>
          </a:prstGeom>
        </p:spPr>
      </p:pic>
    </p:spTree>
    <p:extLst>
      <p:ext uri="{BB962C8B-B14F-4D97-AF65-F5344CB8AC3E}">
        <p14:creationId xmlns:p14="http://schemas.microsoft.com/office/powerpoint/2010/main" val="28670617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Part 2:  Special Considerations </a:t>
            </a:r>
            <a:endParaRPr lang="en-US" dirty="0"/>
          </a:p>
        </p:txBody>
      </p:sp>
      <p:sp>
        <p:nvSpPr>
          <p:cNvPr id="3" name="Slide Number Placeholder 2"/>
          <p:cNvSpPr>
            <a:spLocks noGrp="1"/>
          </p:cNvSpPr>
          <p:nvPr>
            <p:ph type="sldNum" sz="quarter" idx="4"/>
          </p:nvPr>
        </p:nvSpPr>
        <p:spPr/>
        <p:txBody>
          <a:bodyPr/>
          <a:lstStyle/>
          <a:p>
            <a:fld id="{3B745311-16E5-4BEF-BFE6-36758A3427EB}" type="slidenum">
              <a:rPr lang="en-US" smtClean="0"/>
              <a:pPr/>
              <a:t>48</a:t>
            </a:fld>
            <a:endParaRPr lang="en-US" dirty="0"/>
          </a:p>
        </p:txBody>
      </p:sp>
    </p:spTree>
    <p:extLst>
      <p:ext uri="{BB962C8B-B14F-4D97-AF65-F5344CB8AC3E}">
        <p14:creationId xmlns:p14="http://schemas.microsoft.com/office/powerpoint/2010/main" val="11867128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sz="2400" dirty="0"/>
              <a:t>Make sure to mark the correct box in each section</a:t>
            </a:r>
          </a:p>
          <a:p>
            <a:r>
              <a:rPr lang="en-US" sz="2400" dirty="0"/>
              <a:t>If you select “yes”  you will need to include additional forms or statements as the IEP requires. </a:t>
            </a:r>
          </a:p>
          <a:p>
            <a:endParaRPr lang="en-US" dirty="0"/>
          </a:p>
        </p:txBody>
      </p:sp>
      <p:sp>
        <p:nvSpPr>
          <p:cNvPr id="4" name="Title 3"/>
          <p:cNvSpPr>
            <a:spLocks noGrp="1"/>
          </p:cNvSpPr>
          <p:nvPr>
            <p:ph type="title"/>
          </p:nvPr>
        </p:nvSpPr>
        <p:spPr/>
        <p:txBody>
          <a:bodyPr>
            <a:normAutofit fontScale="90000"/>
          </a:bodyPr>
          <a:lstStyle/>
          <a:p>
            <a:r>
              <a:rPr lang="en-US" dirty="0" smtClean="0"/>
              <a:t/>
            </a:r>
            <a:br>
              <a:rPr lang="en-US" dirty="0" smtClean="0"/>
            </a:br>
            <a:r>
              <a:rPr lang="en-US" dirty="0" smtClean="0"/>
              <a:t>Special </a:t>
            </a:r>
            <a:r>
              <a:rPr lang="en-US" dirty="0"/>
              <a:t>Considerations</a:t>
            </a:r>
            <a:br>
              <a:rPr lang="en-US" dirty="0"/>
            </a:br>
            <a:endParaRPr lang="en-US" dirty="0"/>
          </a:p>
        </p:txBody>
      </p:sp>
      <p:sp>
        <p:nvSpPr>
          <p:cNvPr id="3" name="Slide Number Placeholder 2"/>
          <p:cNvSpPr>
            <a:spLocks noGrp="1"/>
          </p:cNvSpPr>
          <p:nvPr>
            <p:ph type="sldNum" sz="quarter" idx="4"/>
          </p:nvPr>
        </p:nvSpPr>
        <p:spPr/>
        <p:txBody>
          <a:bodyPr/>
          <a:lstStyle/>
          <a:p>
            <a:fld id="{3B745311-16E5-4BEF-BFE6-36758A3427EB}" type="slidenum">
              <a:rPr lang="en-US" smtClean="0"/>
              <a:pPr/>
              <a:t>49</a:t>
            </a:fld>
            <a:endParaRPr lang="en-US" dirty="0"/>
          </a:p>
        </p:txBody>
      </p:sp>
      <p:sp>
        <p:nvSpPr>
          <p:cNvPr id="6" name="Oval 5"/>
          <p:cNvSpPr/>
          <p:nvPr/>
        </p:nvSpPr>
        <p:spPr>
          <a:xfrm>
            <a:off x="7924800" y="41719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pic>
        <p:nvPicPr>
          <p:cNvPr id="9" name="Picture 8" descr="Lies | Journey with G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134449"/>
            <a:ext cx="3543300" cy="1846089"/>
          </a:xfrm>
          <a:prstGeom prst="rect">
            <a:avLst/>
          </a:prstGeom>
        </p:spPr>
      </p:pic>
    </p:spTree>
    <p:extLst>
      <p:ext uri="{BB962C8B-B14F-4D97-AF65-F5344CB8AC3E}">
        <p14:creationId xmlns:p14="http://schemas.microsoft.com/office/powerpoint/2010/main" val="3297072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buFont typeface="Wingdings" panose="05000000000000000000" pitchFamily="2" charset="2"/>
              <a:buChar char="v"/>
            </a:pPr>
            <a:r>
              <a:rPr lang="en-US" sz="2400" dirty="0" smtClean="0"/>
              <a:t>Introduction/Objectives/Outcomes/Norms</a:t>
            </a:r>
          </a:p>
          <a:p>
            <a:pPr>
              <a:buFont typeface="Wingdings" panose="05000000000000000000" pitchFamily="2" charset="2"/>
              <a:buChar char="v"/>
            </a:pPr>
            <a:r>
              <a:rPr lang="en-US" sz="2400" dirty="0" smtClean="0"/>
              <a:t>Preparing for the IEP Meeting</a:t>
            </a:r>
          </a:p>
          <a:p>
            <a:pPr>
              <a:buFont typeface="Wingdings" panose="05000000000000000000" pitchFamily="2" charset="2"/>
              <a:buChar char="v"/>
            </a:pPr>
            <a:r>
              <a:rPr lang="en-US" sz="2400" dirty="0" smtClean="0"/>
              <a:t>Present Level of Academic Achievement and Functional Performance (PLAAFP)</a:t>
            </a:r>
          </a:p>
          <a:p>
            <a:pPr>
              <a:buFont typeface="Wingdings" panose="05000000000000000000" pitchFamily="2" charset="2"/>
              <a:buChar char="v"/>
            </a:pPr>
            <a:r>
              <a:rPr lang="en-US" sz="2400" dirty="0" smtClean="0"/>
              <a:t>SMART Goals</a:t>
            </a:r>
          </a:p>
          <a:p>
            <a:pPr>
              <a:buFont typeface="Wingdings" panose="05000000000000000000" pitchFamily="2" charset="2"/>
              <a:buChar char="v"/>
            </a:pPr>
            <a:r>
              <a:rPr lang="en-US" sz="2400" dirty="0" smtClean="0"/>
              <a:t>Other IEP Components </a:t>
            </a:r>
            <a:endParaRPr lang="en-US" sz="2400" dirty="0"/>
          </a:p>
        </p:txBody>
      </p:sp>
      <p:sp>
        <p:nvSpPr>
          <p:cNvPr id="3" name="Title 2"/>
          <p:cNvSpPr>
            <a:spLocks noGrp="1"/>
          </p:cNvSpPr>
          <p:nvPr>
            <p:ph type="title"/>
          </p:nvPr>
        </p:nvSpPr>
        <p:spPr/>
        <p:txBody>
          <a:bodyPr>
            <a:normAutofit/>
          </a:bodyPr>
          <a:lstStyle/>
          <a:p>
            <a:r>
              <a:rPr lang="en-US" sz="3600" dirty="0" smtClean="0"/>
              <a:t>Session at a Glance</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5</a:t>
            </a:fld>
            <a:endParaRPr lang="en-US" dirty="0"/>
          </a:p>
        </p:txBody>
      </p:sp>
    </p:spTree>
    <p:extLst>
      <p:ext uri="{BB962C8B-B14F-4D97-AF65-F5344CB8AC3E}">
        <p14:creationId xmlns:p14="http://schemas.microsoft.com/office/powerpoint/2010/main" val="34432421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lstStyle/>
          <a:p>
            <a:r>
              <a:rPr lang="en-US" sz="2400" dirty="0"/>
              <a:t>In the case of a </a:t>
            </a:r>
            <a:r>
              <a:rPr lang="en-US" sz="2400" dirty="0" smtClean="0"/>
              <a:t>student </a:t>
            </a:r>
            <a:r>
              <a:rPr lang="en-US" sz="2400" dirty="0"/>
              <a:t>who is </a:t>
            </a:r>
            <a:r>
              <a:rPr lang="en-US" sz="2400" b="1" dirty="0"/>
              <a:t>blind or visually impaired</a:t>
            </a:r>
            <a:r>
              <a:rPr lang="en-US" sz="2400" dirty="0"/>
              <a:t>, provide for instruction in Braille and the use of Braille unless the IEP Team determines, is not appropriate for the </a:t>
            </a:r>
            <a:r>
              <a:rPr lang="en-US" sz="2400" dirty="0" smtClean="0"/>
              <a:t>student.</a:t>
            </a:r>
            <a:endParaRPr lang="en-US" sz="2400" dirty="0"/>
          </a:p>
          <a:p>
            <a:r>
              <a:rPr lang="en-US" sz="2400" dirty="0"/>
              <a:t>If </a:t>
            </a:r>
            <a:r>
              <a:rPr lang="en-US" sz="2400" dirty="0" smtClean="0"/>
              <a:t>appropriate, complete </a:t>
            </a:r>
            <a:r>
              <a:rPr lang="en-US" sz="2400" dirty="0"/>
              <a:t>form </a:t>
            </a:r>
            <a:r>
              <a:rPr lang="en-US" sz="2400" dirty="0" smtClean="0"/>
              <a:t>A. </a:t>
            </a:r>
            <a:endParaRPr lang="en-US" sz="2400" dirty="0"/>
          </a:p>
          <a:p>
            <a:endParaRPr lang="en-US" dirty="0"/>
          </a:p>
        </p:txBody>
      </p:sp>
      <p:sp>
        <p:nvSpPr>
          <p:cNvPr id="5" name="Title 4"/>
          <p:cNvSpPr>
            <a:spLocks noGrp="1"/>
          </p:cNvSpPr>
          <p:nvPr>
            <p:ph type="title"/>
          </p:nvPr>
        </p:nvSpPr>
        <p:spPr/>
        <p:txBody>
          <a:bodyPr>
            <a:normAutofit fontScale="90000"/>
          </a:bodyPr>
          <a:lstStyle/>
          <a:p>
            <a:r>
              <a:rPr lang="en-US" dirty="0" smtClean="0"/>
              <a:t/>
            </a:r>
            <a:br>
              <a:rPr lang="en-US" dirty="0" smtClean="0"/>
            </a:br>
            <a:r>
              <a:rPr lang="en-US" dirty="0" smtClean="0"/>
              <a:t>Blind </a:t>
            </a:r>
            <a:r>
              <a:rPr lang="en-US" dirty="0"/>
              <a:t>or Visually Impaired </a:t>
            </a:r>
            <a:br>
              <a:rPr lang="en-US" dirty="0"/>
            </a:b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50</a:t>
            </a:fld>
            <a:endParaRPr lang="en-US" dirty="0"/>
          </a:p>
        </p:txBody>
      </p:sp>
      <p:sp>
        <p:nvSpPr>
          <p:cNvPr id="7" name="Oval 6"/>
          <p:cNvSpPr/>
          <p:nvPr/>
        </p:nvSpPr>
        <p:spPr>
          <a:xfrm>
            <a:off x="7924800" y="41719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#18</a:t>
            </a:r>
            <a:endParaRPr lang="en-US" sz="1100" dirty="0"/>
          </a:p>
        </p:txBody>
      </p:sp>
      <p:pic>
        <p:nvPicPr>
          <p:cNvPr id="8" name="Picture 7" descr="spededucator - Information about 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3358091"/>
            <a:ext cx="2409751" cy="1627718"/>
          </a:xfrm>
          <a:prstGeom prst="rect">
            <a:avLst/>
          </a:prstGeom>
        </p:spPr>
      </p:pic>
    </p:spTree>
    <p:extLst>
      <p:ext uri="{BB962C8B-B14F-4D97-AF65-F5344CB8AC3E}">
        <p14:creationId xmlns:p14="http://schemas.microsoft.com/office/powerpoint/2010/main" val="2914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52400" y="1619250"/>
            <a:ext cx="8839200" cy="2857500"/>
          </a:xfrm>
        </p:spPr>
        <p:txBody>
          <a:bodyPr>
            <a:normAutofit/>
          </a:bodyPr>
          <a:lstStyle/>
          <a:p>
            <a:pPr marL="112712" indent="0">
              <a:buNone/>
            </a:pPr>
            <a:r>
              <a:rPr lang="en-US" sz="2400" dirty="0" smtClean="0"/>
              <a:t>Consider </a:t>
            </a:r>
            <a:r>
              <a:rPr lang="en-US" sz="2400" dirty="0"/>
              <a:t>the </a:t>
            </a:r>
            <a:r>
              <a:rPr lang="en-US" sz="2400" b="1" dirty="0"/>
              <a:t>communication needs</a:t>
            </a:r>
            <a:r>
              <a:rPr lang="en-US" sz="2400" dirty="0"/>
              <a:t> of the child, and in the case of a child who is</a:t>
            </a:r>
            <a:r>
              <a:rPr lang="en-US" sz="2400" b="1" dirty="0"/>
              <a:t> deaf or hard of hearing</a:t>
            </a:r>
            <a:r>
              <a:rPr lang="en-US" sz="2400" dirty="0"/>
              <a:t>, consider the child’s language and communication needs, opportunities for direct communications with peers and professional personnel in the child’s language and communication mode, academic level, and full range of needs, including opportunities for direct instruction in the child’s language and communication </a:t>
            </a:r>
            <a:r>
              <a:rPr lang="en-US" sz="2400" dirty="0" smtClean="0"/>
              <a:t>mode. </a:t>
            </a:r>
            <a:endParaRPr lang="en-US" sz="2400" dirty="0"/>
          </a:p>
        </p:txBody>
      </p:sp>
      <p:sp>
        <p:nvSpPr>
          <p:cNvPr id="4" name="Title 3"/>
          <p:cNvSpPr>
            <a:spLocks noGrp="1"/>
          </p:cNvSpPr>
          <p:nvPr>
            <p:ph type="title"/>
          </p:nvPr>
        </p:nvSpPr>
        <p:spPr/>
        <p:txBody>
          <a:bodyPr>
            <a:normAutofit/>
          </a:bodyPr>
          <a:lstStyle/>
          <a:p>
            <a:r>
              <a:rPr lang="en-US" sz="3600" dirty="0" smtClean="0"/>
              <a:t>Deaf or Hearing Impaired </a:t>
            </a:r>
            <a:endParaRPr lang="en-US" sz="3600" dirty="0"/>
          </a:p>
        </p:txBody>
      </p:sp>
      <p:sp>
        <p:nvSpPr>
          <p:cNvPr id="3" name="Slide Number Placeholder 2"/>
          <p:cNvSpPr>
            <a:spLocks noGrp="1"/>
          </p:cNvSpPr>
          <p:nvPr>
            <p:ph type="sldNum" sz="quarter" idx="4"/>
          </p:nvPr>
        </p:nvSpPr>
        <p:spPr/>
        <p:txBody>
          <a:bodyPr/>
          <a:lstStyle/>
          <a:p>
            <a:fld id="{3B745311-16E5-4BEF-BFE6-36758A3427EB}" type="slidenum">
              <a:rPr lang="en-US" smtClean="0"/>
              <a:pPr/>
              <a:t>51</a:t>
            </a:fld>
            <a:endParaRPr lang="en-US" dirty="0"/>
          </a:p>
        </p:txBody>
      </p:sp>
    </p:spTree>
    <p:extLst>
      <p:ext uri="{BB962C8B-B14F-4D97-AF65-F5344CB8AC3E}">
        <p14:creationId xmlns:p14="http://schemas.microsoft.com/office/powerpoint/2010/main" val="40826028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112712" indent="0">
              <a:buNone/>
            </a:pPr>
            <a:r>
              <a:rPr lang="en-US" sz="2400" dirty="0"/>
              <a:t>In the case of a </a:t>
            </a:r>
            <a:r>
              <a:rPr lang="en-US" sz="2400" dirty="0" smtClean="0"/>
              <a:t>student whose</a:t>
            </a:r>
            <a:r>
              <a:rPr lang="en-US" sz="2400" dirty="0"/>
              <a:t> </a:t>
            </a:r>
            <a:r>
              <a:rPr lang="en-US" sz="2400" b="1" dirty="0"/>
              <a:t>behavior</a:t>
            </a:r>
            <a:r>
              <a:rPr lang="en-US" sz="2400" dirty="0"/>
              <a:t> impedes the </a:t>
            </a:r>
            <a:r>
              <a:rPr lang="en-US" sz="2400" dirty="0" smtClean="0"/>
              <a:t>student’s </a:t>
            </a:r>
            <a:r>
              <a:rPr lang="en-US" sz="2400" dirty="0"/>
              <a:t>learning or that of others, consider the use of positive behavioral interventions and supports, and other strategies, to address that </a:t>
            </a:r>
            <a:r>
              <a:rPr lang="en-US" sz="2400" dirty="0" smtClean="0"/>
              <a:t>behavior. </a:t>
            </a:r>
            <a:endParaRPr lang="en-US" sz="2400" dirty="0"/>
          </a:p>
        </p:txBody>
      </p:sp>
      <p:sp>
        <p:nvSpPr>
          <p:cNvPr id="3" name="Title 2"/>
          <p:cNvSpPr>
            <a:spLocks noGrp="1"/>
          </p:cNvSpPr>
          <p:nvPr>
            <p:ph type="title"/>
          </p:nvPr>
        </p:nvSpPr>
        <p:spPr/>
        <p:txBody>
          <a:bodyPr>
            <a:normAutofit/>
          </a:bodyPr>
          <a:lstStyle/>
          <a:p>
            <a:r>
              <a:rPr lang="en-US" sz="3600" dirty="0" smtClean="0"/>
              <a:t>Behavior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52</a:t>
            </a:fld>
            <a:endParaRPr lang="en-US" dirty="0"/>
          </a:p>
        </p:txBody>
      </p:sp>
      <p:pic>
        <p:nvPicPr>
          <p:cNvPr id="6" name="Picture 5" descr="TransGriot: Wake The Hell Up, Spoiled Vanilla GLB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722900"/>
            <a:ext cx="1822652" cy="2287250"/>
          </a:xfrm>
          <a:prstGeom prst="rect">
            <a:avLst/>
          </a:prstGeom>
        </p:spPr>
      </p:pic>
    </p:spTree>
    <p:extLst>
      <p:ext uri="{BB962C8B-B14F-4D97-AF65-F5344CB8AC3E}">
        <p14:creationId xmlns:p14="http://schemas.microsoft.com/office/powerpoint/2010/main" val="8156848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One service does not trump another (they can receive both English as a Second Language (ESOL) &amp; special education services).</a:t>
            </a:r>
          </a:p>
          <a:p>
            <a:r>
              <a:rPr lang="en-US" sz="2400" dirty="0" smtClean="0"/>
              <a:t>Invite ESOL teacher (or WIDA trained personnel) to all meetings.</a:t>
            </a:r>
          </a:p>
          <a:p>
            <a:r>
              <a:rPr lang="en-US" sz="2400" dirty="0" smtClean="0"/>
              <a:t>Provide an interpreter as needed.</a:t>
            </a:r>
          </a:p>
          <a:p>
            <a:r>
              <a:rPr lang="en-US" sz="2400" dirty="0" smtClean="0"/>
              <a:t>Alternate ACCESS or ACCESS can be used for spring WIDA testing.</a:t>
            </a:r>
            <a:endParaRPr lang="en-US" sz="2400" dirty="0"/>
          </a:p>
        </p:txBody>
      </p:sp>
      <p:sp>
        <p:nvSpPr>
          <p:cNvPr id="2" name="Title 1"/>
          <p:cNvSpPr>
            <a:spLocks noGrp="1"/>
          </p:cNvSpPr>
          <p:nvPr>
            <p:ph type="title"/>
          </p:nvPr>
        </p:nvSpPr>
        <p:spPr/>
        <p:txBody>
          <a:bodyPr>
            <a:noAutofit/>
          </a:bodyPr>
          <a:lstStyle/>
          <a:p>
            <a:r>
              <a:rPr lang="en-US" sz="3600" dirty="0" smtClean="0"/>
              <a:t>English Language Learners (ELL) Considerations</a:t>
            </a:r>
            <a:endParaRPr lang="en-US" sz="3600" dirty="0"/>
          </a:p>
        </p:txBody>
      </p:sp>
      <p:pic>
        <p:nvPicPr>
          <p:cNvPr id="4" name="Picture 3" descr="French | Harris County Public Libra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4052516"/>
            <a:ext cx="2428875" cy="1090984"/>
          </a:xfrm>
          <a:prstGeom prst="rect">
            <a:avLst/>
          </a:prstGeom>
        </p:spPr>
      </p:pic>
    </p:spTree>
    <p:extLst>
      <p:ext uri="{BB962C8B-B14F-4D97-AF65-F5344CB8AC3E}">
        <p14:creationId xmlns:p14="http://schemas.microsoft.com/office/powerpoint/2010/main" val="21091457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112712" indent="0">
              <a:buNone/>
            </a:pPr>
            <a:r>
              <a:rPr lang="en-US" sz="2400" dirty="0" smtClean="0"/>
              <a:t>Does the student have specific communication deficits that need to be addressed? </a:t>
            </a:r>
          </a:p>
          <a:p>
            <a:pPr marL="112712" indent="0">
              <a:buNone/>
            </a:pPr>
            <a:endParaRPr lang="en-US" sz="2400" dirty="0"/>
          </a:p>
          <a:p>
            <a:pPr marL="112712" indent="0">
              <a:buNone/>
            </a:pPr>
            <a:endParaRPr lang="en-US" sz="2400" dirty="0"/>
          </a:p>
        </p:txBody>
      </p:sp>
      <p:sp>
        <p:nvSpPr>
          <p:cNvPr id="3" name="Title 2"/>
          <p:cNvSpPr>
            <a:spLocks noGrp="1"/>
          </p:cNvSpPr>
          <p:nvPr>
            <p:ph type="title"/>
          </p:nvPr>
        </p:nvSpPr>
        <p:spPr/>
        <p:txBody>
          <a:bodyPr>
            <a:normAutofit/>
          </a:bodyPr>
          <a:lstStyle/>
          <a:p>
            <a:r>
              <a:rPr lang="en-US" sz="3600" dirty="0" smtClean="0"/>
              <a:t>Communication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54</a:t>
            </a:fld>
            <a:endParaRPr lang="en-US" dirty="0"/>
          </a:p>
        </p:txBody>
      </p:sp>
      <p:pic>
        <p:nvPicPr>
          <p:cNvPr id="4" name="Picture 3" descr="presenting | Art of the DB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144594"/>
            <a:ext cx="4019550" cy="2503605"/>
          </a:xfrm>
          <a:prstGeom prst="rect">
            <a:avLst/>
          </a:prstGeom>
        </p:spPr>
      </p:pic>
    </p:spTree>
    <p:extLst>
      <p:ext uri="{BB962C8B-B14F-4D97-AF65-F5344CB8AC3E}">
        <p14:creationId xmlns:p14="http://schemas.microsoft.com/office/powerpoint/2010/main" val="17851392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501744"/>
            <a:ext cx="8915400" cy="3584606"/>
          </a:xfrm>
        </p:spPr>
        <p:txBody>
          <a:bodyPr>
            <a:normAutofit/>
          </a:bodyPr>
          <a:lstStyle/>
          <a:p>
            <a:pPr marL="112712" indent="0">
              <a:buNone/>
            </a:pPr>
            <a:r>
              <a:rPr lang="en-US" sz="2400" dirty="0" smtClean="0">
                <a:solidFill>
                  <a:srgbClr val="0033CC"/>
                </a:solidFill>
                <a:hlinkClick r:id="rId3"/>
              </a:rPr>
              <a:t>https://at.mo.gov/</a:t>
            </a:r>
            <a:endParaRPr lang="en-US" sz="2400" dirty="0" smtClean="0">
              <a:solidFill>
                <a:srgbClr val="0033CC"/>
              </a:solidFill>
            </a:endParaRPr>
          </a:p>
          <a:p>
            <a:pPr marL="112712" indent="0">
              <a:buNone/>
            </a:pPr>
            <a:r>
              <a:rPr lang="en-US" sz="2400" dirty="0" smtClean="0"/>
              <a:t>An assistive technology device means any item, piece of equipment  or product system whether acquired commercially off the shelf modified or customized, that is used to increase, maintain or improve the functional capabilities of a child with a disability.</a:t>
            </a:r>
          </a:p>
          <a:p>
            <a:pPr marL="112712" indent="0">
              <a:buNone/>
            </a:pPr>
            <a:r>
              <a:rPr lang="en-US" sz="2400" dirty="0" smtClean="0"/>
              <a:t>EXAMPLES:  </a:t>
            </a:r>
          </a:p>
          <a:p>
            <a:pPr marL="112712" indent="0">
              <a:buNone/>
            </a:pPr>
            <a:r>
              <a:rPr lang="en-US" sz="2400" dirty="0" smtClean="0"/>
              <a:t>Augmentative Communication Devices</a:t>
            </a:r>
          </a:p>
          <a:p>
            <a:pPr marL="112712" indent="0">
              <a:buNone/>
            </a:pPr>
            <a:r>
              <a:rPr lang="en-US" sz="2400" dirty="0" smtClean="0"/>
              <a:t>Text to Speech/ Speech to Text </a:t>
            </a:r>
            <a:endParaRPr lang="en-US" sz="2400" dirty="0"/>
          </a:p>
        </p:txBody>
      </p:sp>
      <p:sp>
        <p:nvSpPr>
          <p:cNvPr id="3" name="Title 2"/>
          <p:cNvSpPr>
            <a:spLocks noGrp="1"/>
          </p:cNvSpPr>
          <p:nvPr>
            <p:ph type="title"/>
          </p:nvPr>
        </p:nvSpPr>
        <p:spPr/>
        <p:txBody>
          <a:bodyPr>
            <a:normAutofit/>
          </a:bodyPr>
          <a:lstStyle/>
          <a:p>
            <a:r>
              <a:rPr lang="en-US" sz="3600" dirty="0" smtClean="0"/>
              <a:t>Assistive Technology</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55</a:t>
            </a:fld>
            <a:endParaRPr lang="en-US" dirty="0"/>
          </a:p>
        </p:txBody>
      </p:sp>
    </p:spTree>
    <p:extLst>
      <p:ext uri="{BB962C8B-B14F-4D97-AF65-F5344CB8AC3E}">
        <p14:creationId xmlns:p14="http://schemas.microsoft.com/office/powerpoint/2010/main" val="16587193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0"/>
          </p:nvPr>
        </p:nvSpPr>
        <p:spPr/>
        <p:txBody>
          <a:bodyPr>
            <a:noAutofit/>
          </a:bodyPr>
          <a:lstStyle/>
          <a:p>
            <a:r>
              <a:rPr lang="en-US" sz="2400" dirty="0"/>
              <a:t>Extended School Year (ESY) decisions must be made prior to the end of the regular school year and documented in the student’s IEP.  </a:t>
            </a:r>
          </a:p>
          <a:p>
            <a:r>
              <a:rPr lang="en-US" sz="2400" dirty="0"/>
              <a:t>ESY is documented on Form B.</a:t>
            </a:r>
          </a:p>
          <a:p>
            <a:r>
              <a:rPr lang="en-US" sz="2400" dirty="0"/>
              <a:t>The IEP amendment process can be used to make ESY decisions after the annual IEP review.</a:t>
            </a:r>
          </a:p>
          <a:p>
            <a:pPr marL="112712" indent="0">
              <a:buNone/>
            </a:pPr>
            <a:endParaRPr lang="en-US" sz="2400" dirty="0"/>
          </a:p>
        </p:txBody>
      </p:sp>
      <p:sp>
        <p:nvSpPr>
          <p:cNvPr id="3" name="Title 2"/>
          <p:cNvSpPr>
            <a:spLocks noGrp="1"/>
          </p:cNvSpPr>
          <p:nvPr>
            <p:ph type="title"/>
          </p:nvPr>
        </p:nvSpPr>
        <p:spPr/>
        <p:txBody>
          <a:bodyPr/>
          <a:lstStyle/>
          <a:p>
            <a:r>
              <a:rPr lang="en-US" sz="3600" dirty="0" smtClean="0"/>
              <a:t>Extended School Year – Form B</a:t>
            </a:r>
            <a:endParaRPr lang="en-US" sz="3600" dirty="0"/>
          </a:p>
        </p:txBody>
      </p:sp>
      <p:sp>
        <p:nvSpPr>
          <p:cNvPr id="5" name="Oval 4"/>
          <p:cNvSpPr/>
          <p:nvPr/>
        </p:nvSpPr>
        <p:spPr>
          <a:xfrm>
            <a:off x="76962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#19 &amp; #20</a:t>
            </a:r>
            <a:endParaRPr lang="en-US" sz="1100" dirty="0"/>
          </a:p>
        </p:txBody>
      </p:sp>
    </p:spTree>
    <p:extLst>
      <p:ext uri="{BB962C8B-B14F-4D97-AF65-F5344CB8AC3E}">
        <p14:creationId xmlns:p14="http://schemas.microsoft.com/office/powerpoint/2010/main" val="31579726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64471" y="1828800"/>
            <a:ext cx="8839200" cy="3314700"/>
          </a:xfrm>
        </p:spPr>
        <p:txBody>
          <a:bodyPr>
            <a:normAutofit/>
          </a:bodyPr>
          <a:lstStyle/>
          <a:p>
            <a:r>
              <a:rPr lang="en-US" sz="2400" dirty="0"/>
              <a:t>A </a:t>
            </a:r>
            <a:r>
              <a:rPr lang="en-US" sz="2400" dirty="0" smtClean="0"/>
              <a:t>Notice </a:t>
            </a:r>
            <a:r>
              <a:rPr lang="en-US" sz="2400" dirty="0"/>
              <a:t>of </a:t>
            </a:r>
            <a:r>
              <a:rPr lang="en-US" sz="2400" dirty="0" smtClean="0"/>
              <a:t>Action </a:t>
            </a:r>
            <a:r>
              <a:rPr lang="en-US" sz="2400" dirty="0"/>
              <a:t>(NOA) will be used if the parent </a:t>
            </a:r>
            <a:r>
              <a:rPr lang="en-US" sz="2400" dirty="0" smtClean="0"/>
              <a:t>requests </a:t>
            </a:r>
            <a:r>
              <a:rPr lang="en-US" sz="2400" dirty="0"/>
              <a:t>ESY &amp; the school denies services &amp; when the team adds ESY services to the </a:t>
            </a:r>
            <a:r>
              <a:rPr lang="en-US" sz="2400" dirty="0" smtClean="0"/>
              <a:t>IEP during a revision.</a:t>
            </a:r>
            <a:endParaRPr lang="en-US" sz="2400" dirty="0"/>
          </a:p>
          <a:p>
            <a:r>
              <a:rPr lang="en-US" sz="2400" dirty="0"/>
              <a:t>ESY is NOT summer school. </a:t>
            </a:r>
          </a:p>
          <a:p>
            <a:r>
              <a:rPr lang="en-US" sz="2400" dirty="0"/>
              <a:t>ESY decisions are based on many factors including:  behaviors, critical point in their learning, vocational learning, regression &amp; </a:t>
            </a:r>
            <a:r>
              <a:rPr lang="en-US" sz="2400" dirty="0" smtClean="0"/>
              <a:t>recoupment. </a:t>
            </a:r>
            <a:endParaRPr lang="en-US" sz="2400" dirty="0"/>
          </a:p>
          <a:p>
            <a:endParaRPr lang="en-US" dirty="0"/>
          </a:p>
        </p:txBody>
      </p:sp>
      <p:sp>
        <p:nvSpPr>
          <p:cNvPr id="3" name="Title 2"/>
          <p:cNvSpPr>
            <a:spLocks noGrp="1"/>
          </p:cNvSpPr>
          <p:nvPr>
            <p:ph type="title"/>
          </p:nvPr>
        </p:nvSpPr>
        <p:spPr/>
        <p:txBody>
          <a:bodyPr/>
          <a:lstStyle/>
          <a:p>
            <a:r>
              <a:rPr lang="en-US" sz="3600" dirty="0"/>
              <a:t>Extended School Year – Form </a:t>
            </a:r>
            <a:r>
              <a:rPr lang="en-US" sz="3600" dirty="0" smtClean="0"/>
              <a:t>B (</a:t>
            </a:r>
            <a:r>
              <a:rPr lang="en-US" sz="3600" dirty="0" err="1" smtClean="0"/>
              <a:t>cont</a:t>
            </a:r>
            <a:r>
              <a:rPr lang="en-US" dirty="0" smtClean="0"/>
              <a:t>)</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57</a:t>
            </a:fld>
            <a:endParaRPr lang="en-US" dirty="0"/>
          </a:p>
        </p:txBody>
      </p:sp>
      <p:sp>
        <p:nvSpPr>
          <p:cNvPr id="6" name="Oval 5"/>
          <p:cNvSpPr/>
          <p:nvPr/>
        </p:nvSpPr>
        <p:spPr>
          <a:xfrm>
            <a:off x="7810500" y="44767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#19</a:t>
            </a:r>
            <a:endParaRPr lang="en-US" sz="1100" dirty="0"/>
          </a:p>
        </p:txBody>
      </p:sp>
    </p:spTree>
    <p:extLst>
      <p:ext uri="{BB962C8B-B14F-4D97-AF65-F5344CB8AC3E}">
        <p14:creationId xmlns:p14="http://schemas.microsoft.com/office/powerpoint/2010/main" val="10973566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112712" indent="0">
              <a:buNone/>
            </a:pPr>
            <a:r>
              <a:rPr lang="en-US" sz="2400" dirty="0" smtClean="0"/>
              <a:t>No later than the student’s 17</a:t>
            </a:r>
            <a:r>
              <a:rPr lang="en-US" sz="2400" baseline="30000" dirty="0" smtClean="0"/>
              <a:t>th</a:t>
            </a:r>
            <a:r>
              <a:rPr lang="en-US" sz="2400" dirty="0" smtClean="0"/>
              <a:t> birthday, the IEP includes a statement that the student has been informed of the rights under IDEA that will transfer to the student upon his/her 18</a:t>
            </a:r>
            <a:r>
              <a:rPr lang="en-US" sz="2400" baseline="30000" dirty="0" smtClean="0"/>
              <a:t>th</a:t>
            </a:r>
            <a:r>
              <a:rPr lang="en-US" sz="2400" dirty="0" smtClean="0"/>
              <a:t> birthday.  The notice is issued again on or before the 18</a:t>
            </a:r>
            <a:r>
              <a:rPr lang="en-US" sz="2400" baseline="30000" dirty="0" smtClean="0"/>
              <a:t>th</a:t>
            </a:r>
            <a:r>
              <a:rPr lang="en-US" sz="2400" dirty="0" smtClean="0"/>
              <a:t> birthday.  This notification goes to both the student and parent. </a:t>
            </a:r>
          </a:p>
          <a:p>
            <a:pPr marL="112712" indent="0">
              <a:buNone/>
            </a:pPr>
            <a:endParaRPr lang="en-US" dirty="0"/>
          </a:p>
        </p:txBody>
      </p:sp>
      <p:sp>
        <p:nvSpPr>
          <p:cNvPr id="3" name="Title 2"/>
          <p:cNvSpPr>
            <a:spLocks noGrp="1"/>
          </p:cNvSpPr>
          <p:nvPr>
            <p:ph type="title"/>
          </p:nvPr>
        </p:nvSpPr>
        <p:spPr/>
        <p:txBody>
          <a:bodyPr>
            <a:normAutofit/>
          </a:bodyPr>
          <a:lstStyle/>
          <a:p>
            <a:r>
              <a:rPr lang="en-US" sz="3600" dirty="0" smtClean="0"/>
              <a:t>Transfer of Rights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58</a:t>
            </a:fld>
            <a:endParaRPr lang="en-US" dirty="0"/>
          </a:p>
        </p:txBody>
      </p:sp>
      <p:sp>
        <p:nvSpPr>
          <p:cNvPr id="7" name="Oval 6"/>
          <p:cNvSpPr/>
          <p:nvPr/>
        </p:nvSpPr>
        <p:spPr>
          <a:xfrm>
            <a:off x="7848600" y="41719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#21</a:t>
            </a:r>
            <a:endParaRPr lang="en-US" sz="1100" dirty="0"/>
          </a:p>
        </p:txBody>
      </p:sp>
      <p:pic>
        <p:nvPicPr>
          <p:cNvPr id="4" name="Picture 3" descr="HeLLo GoD, MaY i SPeaK To My SoN, PLeASe?: October 20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456870"/>
            <a:ext cx="1749190" cy="1553280"/>
          </a:xfrm>
          <a:prstGeom prst="rect">
            <a:avLst/>
          </a:prstGeom>
        </p:spPr>
      </p:pic>
    </p:spTree>
    <p:extLst>
      <p:ext uri="{BB962C8B-B14F-4D97-AF65-F5344CB8AC3E}">
        <p14:creationId xmlns:p14="http://schemas.microsoft.com/office/powerpoint/2010/main" val="94346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buNone/>
            </a:pPr>
            <a:r>
              <a:rPr lang="en-US" sz="2400" dirty="0" smtClean="0"/>
              <a:t>1. MAP/EOC </a:t>
            </a:r>
            <a:r>
              <a:rPr lang="en-US" sz="2400" dirty="0"/>
              <a:t>without accommodations</a:t>
            </a:r>
          </a:p>
          <a:p>
            <a:pPr marL="0" indent="0">
              <a:buNone/>
            </a:pPr>
            <a:r>
              <a:rPr lang="en-US" sz="2400" dirty="0"/>
              <a:t>2. MAP/EOC with accommodations</a:t>
            </a:r>
          </a:p>
          <a:p>
            <a:pPr marL="0" indent="0">
              <a:buNone/>
            </a:pPr>
            <a:r>
              <a:rPr lang="en-US" sz="2400" dirty="0"/>
              <a:t>3. </a:t>
            </a:r>
            <a:r>
              <a:rPr lang="en-US" sz="2400" dirty="0" smtClean="0"/>
              <a:t>MAP-A </a:t>
            </a:r>
          </a:p>
          <a:p>
            <a:pPr marL="0" indent="0">
              <a:buNone/>
            </a:pPr>
            <a:endParaRPr lang="en-US" sz="2400" dirty="0"/>
          </a:p>
          <a:p>
            <a:pPr marL="112712" indent="0">
              <a:buNone/>
            </a:pPr>
            <a:endParaRPr lang="en-US" dirty="0">
              <a:solidFill>
                <a:srgbClr val="0033CC"/>
              </a:solidFill>
            </a:endParaRPr>
          </a:p>
        </p:txBody>
      </p:sp>
      <p:sp>
        <p:nvSpPr>
          <p:cNvPr id="3" name="Title 2"/>
          <p:cNvSpPr>
            <a:spLocks noGrp="1"/>
          </p:cNvSpPr>
          <p:nvPr>
            <p:ph type="title"/>
          </p:nvPr>
        </p:nvSpPr>
        <p:spPr/>
        <p:txBody>
          <a:bodyPr>
            <a:normAutofit/>
          </a:bodyPr>
          <a:lstStyle/>
          <a:p>
            <a:r>
              <a:rPr lang="en-US" sz="3600" dirty="0" smtClean="0"/>
              <a:t>State Assessments – Form D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59</a:t>
            </a:fld>
            <a:endParaRPr lang="en-US" dirty="0"/>
          </a:p>
        </p:txBody>
      </p:sp>
      <p:sp>
        <p:nvSpPr>
          <p:cNvPr id="7" name="Oval 6"/>
          <p:cNvSpPr/>
          <p:nvPr/>
        </p:nvSpPr>
        <p:spPr>
          <a:xfrm>
            <a:off x="79248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#22</a:t>
            </a:r>
            <a:endParaRPr lang="en-US" sz="1100" dirty="0"/>
          </a:p>
        </p:txBody>
      </p:sp>
      <p:pic>
        <p:nvPicPr>
          <p:cNvPr id="4" name="Picture 3"/>
          <p:cNvPicPr>
            <a:picLocks noChangeAspect="1"/>
          </p:cNvPicPr>
          <p:nvPr/>
        </p:nvPicPr>
        <p:blipFill>
          <a:blip r:embed="rId3"/>
          <a:stretch>
            <a:fillRect/>
          </a:stretch>
        </p:blipFill>
        <p:spPr>
          <a:xfrm>
            <a:off x="606205" y="2876550"/>
            <a:ext cx="7353300" cy="1609725"/>
          </a:xfrm>
          <a:prstGeom prst="rect">
            <a:avLst/>
          </a:prstGeom>
        </p:spPr>
      </p:pic>
    </p:spTree>
    <p:extLst>
      <p:ext uri="{BB962C8B-B14F-4D97-AF65-F5344CB8AC3E}">
        <p14:creationId xmlns:p14="http://schemas.microsoft.com/office/powerpoint/2010/main" val="931818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Learning Intentions</a:t>
            </a:r>
            <a:endParaRPr lang="en-US" sz="3600" dirty="0"/>
          </a:p>
        </p:txBody>
      </p:sp>
      <p:sp>
        <p:nvSpPr>
          <p:cNvPr id="5" name="Content Placeholder 4"/>
          <p:cNvSpPr>
            <a:spLocks noGrp="1"/>
          </p:cNvSpPr>
          <p:nvPr>
            <p:ph idx="4294967295"/>
          </p:nvPr>
        </p:nvSpPr>
        <p:spPr>
          <a:xfrm>
            <a:off x="381000" y="1428750"/>
            <a:ext cx="8763000" cy="3352800"/>
          </a:xfrm>
        </p:spPr>
        <p:txBody>
          <a:bodyPr>
            <a:normAutofit/>
          </a:bodyPr>
          <a:lstStyle/>
          <a:p>
            <a:pPr marL="112712" indent="0">
              <a:buNone/>
            </a:pPr>
            <a:r>
              <a:rPr lang="en-US" sz="2400" dirty="0" smtClean="0"/>
              <a:t>As a result of today’s learning you will….</a:t>
            </a:r>
          </a:p>
          <a:p>
            <a:pPr>
              <a:buFont typeface="Wingdings" panose="05000000000000000000" pitchFamily="2" charset="2"/>
              <a:buChar char="q"/>
            </a:pPr>
            <a:r>
              <a:rPr lang="en-US" sz="2400" dirty="0"/>
              <a:t>K</a:t>
            </a:r>
            <a:r>
              <a:rPr lang="en-US" sz="2400" dirty="0" smtClean="0"/>
              <a:t>now the best practices in preparing for an IEP meeting.</a:t>
            </a:r>
          </a:p>
          <a:p>
            <a:pPr>
              <a:buFont typeface="Wingdings" panose="05000000000000000000" pitchFamily="2" charset="2"/>
              <a:buChar char="q"/>
            </a:pPr>
            <a:r>
              <a:rPr lang="en-US" sz="2400" dirty="0"/>
              <a:t>B</a:t>
            </a:r>
            <a:r>
              <a:rPr lang="en-US" sz="2400" dirty="0" smtClean="0"/>
              <a:t>e able to write a present level of academic achievement and functional performance.</a:t>
            </a:r>
          </a:p>
          <a:p>
            <a:pPr>
              <a:buFont typeface="Wingdings" panose="05000000000000000000" pitchFamily="2" charset="2"/>
              <a:buChar char="q"/>
            </a:pPr>
            <a:r>
              <a:rPr lang="en-US" sz="2400" dirty="0"/>
              <a:t>B</a:t>
            </a:r>
            <a:r>
              <a:rPr lang="en-US" sz="2400" dirty="0" smtClean="0"/>
              <a:t>e able to write SMART goals that relate to the student’s needs.</a:t>
            </a:r>
          </a:p>
          <a:p>
            <a:pPr>
              <a:buFont typeface="Wingdings" panose="05000000000000000000" pitchFamily="2" charset="2"/>
              <a:buChar char="q"/>
            </a:pPr>
            <a:r>
              <a:rPr lang="en-US" sz="2400" dirty="0"/>
              <a:t>K</a:t>
            </a:r>
            <a:r>
              <a:rPr lang="en-US" sz="2400" dirty="0" smtClean="0"/>
              <a:t>now and understand all components of the IEP. </a:t>
            </a:r>
          </a:p>
          <a:p>
            <a:pPr>
              <a:buFont typeface="Wingdings" panose="05000000000000000000" pitchFamily="2" charset="2"/>
              <a:buChar char="q"/>
            </a:pPr>
            <a:endParaRPr lang="en-US" sz="2000" dirty="0"/>
          </a:p>
        </p:txBody>
      </p:sp>
    </p:spTree>
    <p:extLst>
      <p:ext uri="{BB962C8B-B14F-4D97-AF65-F5344CB8AC3E}">
        <p14:creationId xmlns:p14="http://schemas.microsoft.com/office/powerpoint/2010/main" val="12071850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t>Universal </a:t>
            </a:r>
            <a:r>
              <a:rPr lang="en-US" sz="2400" dirty="0" smtClean="0"/>
              <a:t>Tools </a:t>
            </a:r>
            <a:r>
              <a:rPr lang="en-US" sz="2400" dirty="0"/>
              <a:t>are access features of the assessment that are either provided as digitally-delivered components of the test administration system or separate from it. </a:t>
            </a:r>
            <a:endParaRPr lang="en-US" sz="2400" dirty="0" smtClean="0"/>
          </a:p>
          <a:p>
            <a:r>
              <a:rPr lang="en-US" sz="2400" dirty="0" smtClean="0"/>
              <a:t>Universal </a:t>
            </a:r>
            <a:r>
              <a:rPr lang="en-US" sz="2400" dirty="0"/>
              <a:t>T</a:t>
            </a:r>
            <a:r>
              <a:rPr lang="en-US" sz="2400" dirty="0" smtClean="0"/>
              <a:t>ools </a:t>
            </a:r>
            <a:r>
              <a:rPr lang="en-US" sz="2400" dirty="0"/>
              <a:t>are available to students based on student preference and selection. </a:t>
            </a:r>
          </a:p>
          <a:p>
            <a:endParaRPr lang="en-US" sz="2400" dirty="0"/>
          </a:p>
        </p:txBody>
      </p:sp>
      <p:sp>
        <p:nvSpPr>
          <p:cNvPr id="3" name="Title 2"/>
          <p:cNvSpPr>
            <a:spLocks noGrp="1"/>
          </p:cNvSpPr>
          <p:nvPr>
            <p:ph type="title"/>
          </p:nvPr>
        </p:nvSpPr>
        <p:spPr/>
        <p:txBody>
          <a:bodyPr>
            <a:normAutofit/>
          </a:bodyPr>
          <a:lstStyle/>
          <a:p>
            <a:r>
              <a:rPr lang="en-US" sz="3600" dirty="0" smtClean="0"/>
              <a:t>State Assessments </a:t>
            </a:r>
            <a:r>
              <a:rPr lang="en-US" sz="3600" dirty="0"/>
              <a:t>– Form D </a:t>
            </a:r>
            <a:r>
              <a:rPr lang="en-US" sz="3600" dirty="0" smtClean="0"/>
              <a:t>(</a:t>
            </a:r>
            <a:r>
              <a:rPr lang="en-US" sz="3600" dirty="0" err="1" smtClean="0"/>
              <a:t>cont</a:t>
            </a:r>
            <a:r>
              <a:rPr lang="en-US" sz="3600" dirty="0" smtClean="0"/>
              <a:t>)</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60</a:t>
            </a:fld>
            <a:endParaRPr lang="en-US" dirty="0"/>
          </a:p>
        </p:txBody>
      </p:sp>
      <p:sp>
        <p:nvSpPr>
          <p:cNvPr id="6" name="Oval 5"/>
          <p:cNvSpPr/>
          <p:nvPr/>
        </p:nvSpPr>
        <p:spPr>
          <a:xfrm>
            <a:off x="79248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#22</a:t>
            </a:r>
            <a:endParaRPr lang="en-US" sz="1100" dirty="0"/>
          </a:p>
        </p:txBody>
      </p:sp>
    </p:spTree>
    <p:extLst>
      <p:ext uri="{BB962C8B-B14F-4D97-AF65-F5344CB8AC3E}">
        <p14:creationId xmlns:p14="http://schemas.microsoft.com/office/powerpoint/2010/main" val="32307670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342900" indent="-342900"/>
            <a:r>
              <a:rPr lang="en-US" sz="2400" dirty="0"/>
              <a:t>Check with your district test administrator/principal/ director about what is in the district assessment plan. </a:t>
            </a:r>
            <a:endParaRPr lang="en-US" sz="2400" dirty="0" smtClean="0"/>
          </a:p>
          <a:p>
            <a:pPr marL="342900" indent="-342900"/>
            <a:r>
              <a:rPr lang="en-US" sz="2400" dirty="0" smtClean="0"/>
              <a:t>What </a:t>
            </a:r>
            <a:r>
              <a:rPr lang="en-US" sz="2400" dirty="0"/>
              <a:t>sort of assessments do you give for non-MAP graded years? </a:t>
            </a:r>
            <a:endParaRPr lang="en-US" sz="2400" dirty="0" smtClean="0"/>
          </a:p>
          <a:p>
            <a:pPr marL="0" indent="0">
              <a:buNone/>
            </a:pPr>
            <a:r>
              <a:rPr lang="en-US" sz="2400" dirty="0" smtClean="0"/>
              <a:t>	Stanford </a:t>
            </a:r>
            <a:r>
              <a:rPr lang="en-US" sz="2400" dirty="0"/>
              <a:t>10, Metropolitan, ASVAB </a:t>
            </a:r>
          </a:p>
          <a:p>
            <a:pPr marL="342900" indent="-342900"/>
            <a:r>
              <a:rPr lang="en-US" sz="2400" dirty="0" smtClean="0"/>
              <a:t> Your </a:t>
            </a:r>
            <a:r>
              <a:rPr lang="en-US" sz="2400" dirty="0"/>
              <a:t>IEP student </a:t>
            </a:r>
            <a:r>
              <a:rPr lang="en-US" sz="2400" dirty="0" smtClean="0"/>
              <a:t>must participate</a:t>
            </a:r>
            <a:endParaRPr lang="en-US" sz="2400" dirty="0"/>
          </a:p>
          <a:p>
            <a:pPr marL="342900" indent="-342900"/>
            <a:r>
              <a:rPr lang="en-US" sz="2400" dirty="0"/>
              <a:t>Will they need accommodations?</a:t>
            </a:r>
          </a:p>
          <a:p>
            <a:endParaRPr lang="en-US" sz="2400" dirty="0"/>
          </a:p>
        </p:txBody>
      </p:sp>
      <p:sp>
        <p:nvSpPr>
          <p:cNvPr id="3" name="Title 2"/>
          <p:cNvSpPr>
            <a:spLocks noGrp="1"/>
          </p:cNvSpPr>
          <p:nvPr>
            <p:ph type="title"/>
          </p:nvPr>
        </p:nvSpPr>
        <p:spPr/>
        <p:txBody>
          <a:bodyPr>
            <a:normAutofit/>
          </a:bodyPr>
          <a:lstStyle/>
          <a:p>
            <a:r>
              <a:rPr lang="en-US" sz="3600" dirty="0" smtClean="0"/>
              <a:t>District Assessments – Form E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61</a:t>
            </a:fld>
            <a:endParaRPr lang="en-US" dirty="0"/>
          </a:p>
        </p:txBody>
      </p:sp>
      <p:sp>
        <p:nvSpPr>
          <p:cNvPr id="7" name="Oval 6"/>
          <p:cNvSpPr/>
          <p:nvPr/>
        </p:nvSpPr>
        <p:spPr>
          <a:xfrm>
            <a:off x="79248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#23</a:t>
            </a:r>
            <a:endParaRPr lang="en-US" sz="1100" dirty="0"/>
          </a:p>
        </p:txBody>
      </p:sp>
    </p:spTree>
    <p:extLst>
      <p:ext uri="{BB962C8B-B14F-4D97-AF65-F5344CB8AC3E}">
        <p14:creationId xmlns:p14="http://schemas.microsoft.com/office/powerpoint/2010/main" val="38913375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543050"/>
            <a:ext cx="8839200" cy="3600450"/>
          </a:xfrm>
        </p:spPr>
        <p:txBody>
          <a:bodyPr>
            <a:normAutofit lnSpcReduction="10000"/>
          </a:bodyPr>
          <a:lstStyle/>
          <a:p>
            <a:r>
              <a:rPr lang="en-US" sz="2400" dirty="0" smtClean="0"/>
              <a:t>Required on the IEP the year the child turns 16 or earlier if deemed appropriate.</a:t>
            </a:r>
          </a:p>
          <a:p>
            <a:r>
              <a:rPr lang="en-US" sz="2400" dirty="0" smtClean="0"/>
              <a:t>Employment &amp; Education/Training Goals must be addressed. </a:t>
            </a:r>
          </a:p>
          <a:p>
            <a:r>
              <a:rPr lang="en-US" sz="2400" dirty="0" smtClean="0"/>
              <a:t>Independent Living may need to be addressed based on the individual student needs. </a:t>
            </a:r>
          </a:p>
          <a:p>
            <a:r>
              <a:rPr lang="en-US" sz="2400" dirty="0" smtClean="0"/>
              <a:t>All transition goals must be based on the student’s transition assessment results.  </a:t>
            </a:r>
          </a:p>
          <a:p>
            <a:r>
              <a:rPr lang="en-US" sz="2400" dirty="0" smtClean="0"/>
              <a:t>This like the rest of the IEP needs to be reviewed and </a:t>
            </a:r>
          </a:p>
          <a:p>
            <a:pPr marL="112712" indent="0">
              <a:buNone/>
            </a:pPr>
            <a:r>
              <a:rPr lang="en-US" sz="2400" dirty="0"/>
              <a:t> </a:t>
            </a:r>
            <a:r>
              <a:rPr lang="en-US" sz="2400" dirty="0" smtClean="0"/>
              <a:t>    revised annually. </a:t>
            </a:r>
          </a:p>
          <a:p>
            <a:pPr marL="112712" indent="0">
              <a:buNone/>
            </a:pPr>
            <a:endParaRPr lang="en-US" sz="2400" dirty="0" smtClean="0"/>
          </a:p>
        </p:txBody>
      </p:sp>
      <p:sp>
        <p:nvSpPr>
          <p:cNvPr id="3" name="Title 2"/>
          <p:cNvSpPr>
            <a:spLocks noGrp="1"/>
          </p:cNvSpPr>
          <p:nvPr>
            <p:ph type="title"/>
          </p:nvPr>
        </p:nvSpPr>
        <p:spPr/>
        <p:txBody>
          <a:bodyPr>
            <a:normAutofit fontScale="90000"/>
          </a:bodyPr>
          <a:lstStyle/>
          <a:p>
            <a:r>
              <a:rPr lang="en-US" dirty="0" smtClean="0"/>
              <a:t>Post Secondary Transition Services – Form C</a:t>
            </a: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62</a:t>
            </a:fld>
            <a:endParaRPr lang="en-US" dirty="0"/>
          </a:p>
        </p:txBody>
      </p:sp>
      <p:sp>
        <p:nvSpPr>
          <p:cNvPr id="7" name="Oval 6"/>
          <p:cNvSpPr/>
          <p:nvPr/>
        </p:nvSpPr>
        <p:spPr>
          <a:xfrm>
            <a:off x="7924800" y="4248150"/>
            <a:ext cx="838200" cy="540703"/>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#24 &amp; #25</a:t>
            </a:r>
            <a:endParaRPr lang="en-US" sz="1100" dirty="0"/>
          </a:p>
        </p:txBody>
      </p:sp>
    </p:spTree>
    <p:extLst>
      <p:ext uri="{BB962C8B-B14F-4D97-AF65-F5344CB8AC3E}">
        <p14:creationId xmlns:p14="http://schemas.microsoft.com/office/powerpoint/2010/main" val="36826187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Quick Draw </a:t>
            </a:r>
            <a:endParaRPr lang="en-US" sz="3600" dirty="0"/>
          </a:p>
        </p:txBody>
      </p:sp>
      <p:sp>
        <p:nvSpPr>
          <p:cNvPr id="9" name="Rectangle 8"/>
          <p:cNvSpPr/>
          <p:nvPr/>
        </p:nvSpPr>
        <p:spPr>
          <a:xfrm>
            <a:off x="533400" y="1766204"/>
            <a:ext cx="8305800" cy="2050690"/>
          </a:xfrm>
          <a:prstGeom prst="rect">
            <a:avLst/>
          </a:prstGeom>
        </p:spPr>
        <p:txBody>
          <a:bodyPr wrap="square">
            <a:spAutoFit/>
          </a:bodyPr>
          <a:lstStyle/>
          <a:p>
            <a:pPr>
              <a:lnSpc>
                <a:spcPct val="107000"/>
              </a:lnSpc>
            </a:pPr>
            <a:r>
              <a:rPr lang="en-US" sz="2400" dirty="0">
                <a:ea typeface="Calibri" panose="020F0502020204030204" pitchFamily="34" charset="0"/>
                <a:cs typeface="Times New Roman" panose="02020603050405020304" pitchFamily="18" charset="0"/>
              </a:rPr>
              <a:t>Directions:  You have </a:t>
            </a:r>
            <a:r>
              <a:rPr lang="en-US" sz="2400" dirty="0" smtClean="0">
                <a:ea typeface="Calibri" panose="020F0502020204030204" pitchFamily="34" charset="0"/>
                <a:cs typeface="Times New Roman" panose="02020603050405020304" pitchFamily="18" charset="0"/>
              </a:rPr>
              <a:t>60 </a:t>
            </a:r>
            <a:r>
              <a:rPr lang="en-US" sz="2400" dirty="0">
                <a:ea typeface="Calibri" panose="020F0502020204030204" pitchFamily="34" charset="0"/>
                <a:cs typeface="Times New Roman" panose="02020603050405020304" pitchFamily="18" charset="0"/>
              </a:rPr>
              <a:t>seconds to draw the most important thing you learned in this section in the box.  When time is called you will pass it to the person on the right and they will attempt to guess what you drew.  </a:t>
            </a:r>
          </a:p>
          <a:p>
            <a:pPr>
              <a:lnSpc>
                <a:spcPct val="107000"/>
              </a:lnSpc>
            </a:pPr>
            <a:r>
              <a:rPr lang="en-US" sz="2400" dirty="0">
                <a:ea typeface="Calibri" panose="020F0502020204030204" pitchFamily="34" charset="0"/>
                <a:cs typeface="Times New Roman" panose="02020603050405020304" pitchFamily="18" charset="0"/>
              </a:rPr>
              <a:t> </a:t>
            </a:r>
            <a:endParaRPr lang="en-US" sz="2400" dirty="0">
              <a:effectLst/>
              <a:ea typeface="Calibri" panose="020F0502020204030204" pitchFamily="34" charset="0"/>
              <a:cs typeface="Times New Roman" panose="02020603050405020304" pitchFamily="18" charset="0"/>
            </a:endParaRPr>
          </a:p>
        </p:txBody>
      </p:sp>
      <p:pic>
        <p:nvPicPr>
          <p:cNvPr id="2" name="Picture 1" descr="Gratis illustration: Hånd, Tegning, Tegne, Noter, Skits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83" y="3718655"/>
            <a:ext cx="1295400" cy="1295400"/>
          </a:xfrm>
          <a:prstGeom prst="rect">
            <a:avLst/>
          </a:prstGeom>
        </p:spPr>
      </p:pic>
      <p:sp>
        <p:nvSpPr>
          <p:cNvPr id="5" name="Slide Number Placeholder 4"/>
          <p:cNvSpPr>
            <a:spLocks noGrp="1"/>
          </p:cNvSpPr>
          <p:nvPr>
            <p:ph type="sldNum" sz="quarter" idx="4"/>
          </p:nvPr>
        </p:nvSpPr>
        <p:spPr/>
        <p:txBody>
          <a:bodyPr/>
          <a:lstStyle/>
          <a:p>
            <a:fld id="{3B745311-16E5-4BEF-BFE6-36758A3427EB}" type="slidenum">
              <a:rPr lang="en-US" smtClean="0"/>
              <a:pPr/>
              <a:t>63</a:t>
            </a:fld>
            <a:endParaRPr lang="en-US" dirty="0"/>
          </a:p>
        </p:txBody>
      </p:sp>
      <p:sp>
        <p:nvSpPr>
          <p:cNvPr id="8" name="Oval 7"/>
          <p:cNvSpPr/>
          <p:nvPr/>
        </p:nvSpPr>
        <p:spPr>
          <a:xfrm>
            <a:off x="7772400" y="432647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#26</a:t>
            </a:r>
            <a:endParaRPr lang="en-US" sz="1100" dirty="0"/>
          </a:p>
        </p:txBody>
      </p:sp>
    </p:spTree>
    <p:extLst>
      <p:ext uri="{BB962C8B-B14F-4D97-AF65-F5344CB8AC3E}">
        <p14:creationId xmlns:p14="http://schemas.microsoft.com/office/powerpoint/2010/main" val="22632629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Part 3: SMART Goals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64</a:t>
            </a:fld>
            <a:endParaRPr lang="en-US" dirty="0"/>
          </a:p>
        </p:txBody>
      </p:sp>
    </p:spTree>
    <p:extLst>
      <p:ext uri="{BB962C8B-B14F-4D97-AF65-F5344CB8AC3E}">
        <p14:creationId xmlns:p14="http://schemas.microsoft.com/office/powerpoint/2010/main" val="18743041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pPr marL="112712" indent="0">
              <a:buNone/>
            </a:pPr>
            <a:r>
              <a:rPr lang="en-US" sz="2400" dirty="0"/>
              <a:t>For academic standards the Missouri Learning Standards (MLS) or Essential Elements (EE) should be used to develop goals.  </a:t>
            </a:r>
          </a:p>
          <a:p>
            <a:pPr marL="112712" indent="0">
              <a:buNone/>
            </a:pPr>
            <a:r>
              <a:rPr lang="en-US" sz="2400" dirty="0">
                <a:solidFill>
                  <a:srgbClr val="0033CC"/>
                </a:solidFill>
                <a:hlinkClick r:id="rId3"/>
              </a:rPr>
              <a:t>https://dese.mo.gov/college-career-readiness/curriculum/missouri-learning-standards</a:t>
            </a:r>
            <a:endParaRPr lang="en-US" sz="2400" dirty="0">
              <a:solidFill>
                <a:srgbClr val="0033CC"/>
              </a:solidFill>
            </a:endParaRPr>
          </a:p>
          <a:p>
            <a:pPr marL="112712" indent="0">
              <a:buNone/>
            </a:pPr>
            <a:endParaRPr lang="en-US" dirty="0"/>
          </a:p>
        </p:txBody>
      </p:sp>
      <p:sp>
        <p:nvSpPr>
          <p:cNvPr id="4" name="Title 3"/>
          <p:cNvSpPr>
            <a:spLocks noGrp="1"/>
          </p:cNvSpPr>
          <p:nvPr>
            <p:ph type="title"/>
          </p:nvPr>
        </p:nvSpPr>
        <p:spPr/>
        <p:txBody>
          <a:bodyPr>
            <a:normAutofit fontScale="90000"/>
          </a:bodyPr>
          <a:lstStyle/>
          <a:p>
            <a:r>
              <a:rPr lang="en-US" dirty="0" smtClean="0"/>
              <a:t/>
            </a:r>
            <a:br>
              <a:rPr lang="en-US" dirty="0" smtClean="0"/>
            </a:br>
            <a:r>
              <a:rPr lang="en-US" dirty="0" smtClean="0"/>
              <a:t>Goal </a:t>
            </a:r>
            <a:r>
              <a:rPr lang="en-US" dirty="0"/>
              <a:t>Development</a:t>
            </a:r>
            <a:br>
              <a:rPr lang="en-US" dirty="0"/>
            </a:br>
            <a:endParaRPr lang="en-US" dirty="0"/>
          </a:p>
        </p:txBody>
      </p:sp>
      <p:sp>
        <p:nvSpPr>
          <p:cNvPr id="3" name="Slide Number Placeholder 2"/>
          <p:cNvSpPr>
            <a:spLocks noGrp="1"/>
          </p:cNvSpPr>
          <p:nvPr>
            <p:ph type="sldNum" sz="quarter" idx="4"/>
          </p:nvPr>
        </p:nvSpPr>
        <p:spPr/>
        <p:txBody>
          <a:bodyPr/>
          <a:lstStyle/>
          <a:p>
            <a:fld id="{3B745311-16E5-4BEF-BFE6-36758A3427EB}" type="slidenum">
              <a:rPr lang="en-US" smtClean="0"/>
              <a:pPr/>
              <a:t>65</a:t>
            </a:fld>
            <a:endParaRPr lang="en-US" dirty="0"/>
          </a:p>
        </p:txBody>
      </p:sp>
      <p:pic>
        <p:nvPicPr>
          <p:cNvPr id="6" name="Picture 5" descr="January 2011 ~ Notes on Parent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3053900"/>
            <a:ext cx="3276600" cy="1956816"/>
          </a:xfrm>
          <a:prstGeom prst="rect">
            <a:avLst/>
          </a:prstGeom>
        </p:spPr>
      </p:pic>
    </p:spTree>
    <p:extLst>
      <p:ext uri="{BB962C8B-B14F-4D97-AF65-F5344CB8AC3E}">
        <p14:creationId xmlns:p14="http://schemas.microsoft.com/office/powerpoint/2010/main" val="20717667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38820" y="1537870"/>
            <a:ext cx="8839200" cy="3314700"/>
          </a:xfrm>
        </p:spPr>
        <p:txBody>
          <a:bodyPr/>
          <a:lstStyle/>
          <a:p>
            <a:r>
              <a:rPr lang="en-US" sz="2400" dirty="0"/>
              <a:t>Related to the PLAAFP &amp; Evaluation Report</a:t>
            </a:r>
          </a:p>
          <a:p>
            <a:r>
              <a:rPr lang="en-US" sz="2400" dirty="0"/>
              <a:t>Instructionally relevant.</a:t>
            </a:r>
          </a:p>
          <a:p>
            <a:r>
              <a:rPr lang="en-US" sz="2400" dirty="0"/>
              <a:t>Written in terms parents and educators can understand. </a:t>
            </a:r>
          </a:p>
          <a:p>
            <a:r>
              <a:rPr lang="en-US" sz="2400" dirty="0"/>
              <a:t>Support participation &amp; progress in the general education curriculum.</a:t>
            </a:r>
          </a:p>
          <a:p>
            <a:endParaRPr lang="en-US" dirty="0"/>
          </a:p>
        </p:txBody>
      </p:sp>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Goals </a:t>
            </a:r>
            <a:r>
              <a:rPr lang="en-US" dirty="0"/>
              <a:t>Must Be: </a:t>
            </a:r>
            <a:br>
              <a:rPr lang="en-US" dirty="0"/>
            </a:b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66</a:t>
            </a:fld>
            <a:endParaRPr lang="en-US" dirty="0"/>
          </a:p>
        </p:txBody>
      </p:sp>
      <p:sp>
        <p:nvSpPr>
          <p:cNvPr id="5" name="Oval 4"/>
          <p:cNvSpPr/>
          <p:nvPr/>
        </p:nvSpPr>
        <p:spPr>
          <a:xfrm>
            <a:off x="7772400" y="432647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#27</a:t>
            </a:r>
            <a:endParaRPr lang="en-US" sz="1100" dirty="0"/>
          </a:p>
        </p:txBody>
      </p:sp>
      <p:pic>
        <p:nvPicPr>
          <p:cNvPr id="6" name="Picture 5" descr="Stick Figure Family Free Stock Photo - Public Domain Pictur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333750"/>
            <a:ext cx="2090737" cy="1669190"/>
          </a:xfrm>
          <a:prstGeom prst="rect">
            <a:avLst/>
          </a:prstGeom>
        </p:spPr>
      </p:pic>
    </p:spTree>
    <p:extLst>
      <p:ext uri="{BB962C8B-B14F-4D97-AF65-F5344CB8AC3E}">
        <p14:creationId xmlns:p14="http://schemas.microsoft.com/office/powerpoint/2010/main" val="781213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112712" indent="0">
              <a:buNone/>
            </a:pPr>
            <a:r>
              <a:rPr lang="en-US" sz="2400" dirty="0" smtClean="0"/>
              <a:t>Answers the question, “Who will do what?”</a:t>
            </a:r>
          </a:p>
          <a:p>
            <a:endParaRPr lang="en-US" sz="2400" dirty="0"/>
          </a:p>
          <a:p>
            <a:pPr marL="0" indent="0">
              <a:buNone/>
            </a:pPr>
            <a:r>
              <a:rPr lang="en-US" altLang="en-US" sz="2400" b="1" i="1" u="sng" dirty="0" smtClean="0">
                <a:solidFill>
                  <a:srgbClr val="0033CC"/>
                </a:solidFill>
              </a:rPr>
              <a:t>“Katie will </a:t>
            </a:r>
            <a:r>
              <a:rPr lang="en-US" altLang="en-US" sz="2400" b="1" i="1" u="sng" dirty="0">
                <a:solidFill>
                  <a:srgbClr val="0033CC"/>
                </a:solidFill>
              </a:rPr>
              <a:t>increase math calculation skills by solving equations with one or more variables, independently using order of </a:t>
            </a:r>
            <a:r>
              <a:rPr lang="en-US" altLang="en-US" sz="2400" b="1" i="1" u="sng" dirty="0" smtClean="0">
                <a:solidFill>
                  <a:srgbClr val="0033CC"/>
                </a:solidFill>
              </a:rPr>
              <a:t>operations </a:t>
            </a:r>
            <a:r>
              <a:rPr lang="en-US" altLang="en-US" sz="2400" dirty="0" smtClean="0">
                <a:solidFill>
                  <a:srgbClr val="0033CC"/>
                </a:solidFill>
              </a:rPr>
              <a:t>from 65%-85</a:t>
            </a:r>
            <a:r>
              <a:rPr lang="en-US" altLang="en-US" sz="2400" dirty="0">
                <a:solidFill>
                  <a:srgbClr val="0033CC"/>
                </a:solidFill>
              </a:rPr>
              <a:t>% accuracy on </a:t>
            </a:r>
            <a:r>
              <a:rPr lang="en-US" altLang="en-US" sz="2400" dirty="0" smtClean="0">
                <a:solidFill>
                  <a:srgbClr val="0033CC"/>
                </a:solidFill>
              </a:rPr>
              <a:t>2 out of 3 </a:t>
            </a:r>
            <a:r>
              <a:rPr lang="en-US" altLang="en-US" sz="2400" dirty="0">
                <a:solidFill>
                  <a:srgbClr val="0033CC"/>
                </a:solidFill>
              </a:rPr>
              <a:t>data </a:t>
            </a:r>
            <a:r>
              <a:rPr lang="en-US" altLang="en-US" sz="2400" dirty="0" smtClean="0">
                <a:solidFill>
                  <a:srgbClr val="0033CC"/>
                </a:solidFill>
              </a:rPr>
              <a:t>days </a:t>
            </a:r>
            <a:r>
              <a:rPr lang="en-US" altLang="en-US" sz="2400" dirty="0">
                <a:solidFill>
                  <a:srgbClr val="0033CC"/>
                </a:solidFill>
              </a:rPr>
              <a:t>a</a:t>
            </a:r>
            <a:r>
              <a:rPr lang="en-US" altLang="en-US" sz="2400" dirty="0" smtClean="0">
                <a:solidFill>
                  <a:srgbClr val="0033CC"/>
                </a:solidFill>
              </a:rPr>
              <a:t>s </a:t>
            </a:r>
            <a:r>
              <a:rPr lang="en-US" altLang="en-US" sz="2400" dirty="0">
                <a:solidFill>
                  <a:srgbClr val="0033CC"/>
                </a:solidFill>
              </a:rPr>
              <a:t>measured by classroom </a:t>
            </a:r>
            <a:r>
              <a:rPr lang="en-US" altLang="en-US" sz="2400" dirty="0" smtClean="0">
                <a:solidFill>
                  <a:srgbClr val="0033CC"/>
                </a:solidFill>
              </a:rPr>
              <a:t>assessments by</a:t>
            </a:r>
            <a:r>
              <a:rPr lang="en-US" sz="2400" dirty="0" smtClean="0">
                <a:solidFill>
                  <a:srgbClr val="0033CC"/>
                </a:solidFill>
              </a:rPr>
              <a:t> </a:t>
            </a:r>
            <a:r>
              <a:rPr lang="en-US" sz="2400" dirty="0">
                <a:solidFill>
                  <a:srgbClr val="0033CC"/>
                </a:solidFill>
              </a:rPr>
              <a:t>the end of the </a:t>
            </a:r>
            <a:r>
              <a:rPr lang="en-US" sz="2400" dirty="0" smtClean="0">
                <a:solidFill>
                  <a:srgbClr val="0033CC"/>
                </a:solidFill>
              </a:rPr>
              <a:t>IEP.”</a:t>
            </a:r>
            <a:endParaRPr lang="en-US" sz="2400" dirty="0">
              <a:solidFill>
                <a:srgbClr val="0033CC"/>
              </a:solidFill>
            </a:endParaRPr>
          </a:p>
          <a:p>
            <a:pPr marL="0" indent="0">
              <a:buNone/>
            </a:pPr>
            <a:endParaRPr lang="en-US" sz="2400" dirty="0">
              <a:solidFill>
                <a:srgbClr val="0033CC"/>
              </a:solidFill>
              <a:latin typeface="High Tower Text" panose="02040502050506030303" pitchFamily="18" charset="0"/>
            </a:endParaRPr>
          </a:p>
          <a:p>
            <a:pPr marL="112712" indent="0">
              <a:buNone/>
            </a:pPr>
            <a:endParaRPr lang="en-US" altLang="en-US" sz="2400" dirty="0">
              <a:solidFill>
                <a:srgbClr val="FF0000"/>
              </a:solidFill>
            </a:endParaRPr>
          </a:p>
          <a:p>
            <a:endParaRPr lang="en-US" sz="2400" dirty="0">
              <a:solidFill>
                <a:srgbClr val="FF0000"/>
              </a:solidFill>
            </a:endParaRPr>
          </a:p>
          <a:p>
            <a:pPr marL="112712" indent="0">
              <a:buNone/>
            </a:pPr>
            <a:endParaRPr lang="en-US" altLang="en-US" sz="2400" dirty="0"/>
          </a:p>
          <a:p>
            <a:endParaRPr lang="en-US" sz="2400" dirty="0" smtClean="0">
              <a:solidFill>
                <a:srgbClr val="FF0000"/>
              </a:solidFill>
            </a:endParaRPr>
          </a:p>
          <a:p>
            <a:endParaRPr lang="en-US" sz="2400" dirty="0">
              <a:solidFill>
                <a:srgbClr val="FF0000"/>
              </a:solidFill>
            </a:endParaRPr>
          </a:p>
          <a:p>
            <a:pPr marL="112712" indent="0">
              <a:buNone/>
            </a:pPr>
            <a:endParaRPr lang="en-US" sz="2400" dirty="0">
              <a:solidFill>
                <a:srgbClr val="FF0000"/>
              </a:solidFill>
            </a:endParaRPr>
          </a:p>
        </p:txBody>
      </p:sp>
      <p:sp>
        <p:nvSpPr>
          <p:cNvPr id="2" name="Title 1"/>
          <p:cNvSpPr>
            <a:spLocks noGrp="1"/>
          </p:cNvSpPr>
          <p:nvPr>
            <p:ph type="title"/>
          </p:nvPr>
        </p:nvSpPr>
        <p:spPr/>
        <p:txBody>
          <a:bodyPr/>
          <a:lstStyle/>
          <a:p>
            <a:r>
              <a:rPr lang="en-US" sz="3600" dirty="0" smtClean="0"/>
              <a:t>S = Specific</a:t>
            </a:r>
            <a:endParaRPr lang="en-US" sz="3600" dirty="0"/>
          </a:p>
        </p:txBody>
      </p:sp>
    </p:spTree>
    <p:extLst>
      <p:ext uri="{BB962C8B-B14F-4D97-AF65-F5344CB8AC3E}">
        <p14:creationId xmlns:p14="http://schemas.microsoft.com/office/powerpoint/2010/main" val="38951552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Progress is objectively determined at frequent data points</a:t>
            </a:r>
          </a:p>
          <a:p>
            <a:endParaRPr lang="en-US" sz="2400" dirty="0"/>
          </a:p>
          <a:p>
            <a:r>
              <a:rPr lang="en-US" sz="2400" dirty="0" smtClean="0"/>
              <a:t>Answers the question, “To what level or degree?”</a:t>
            </a:r>
          </a:p>
          <a:p>
            <a:pPr marL="112712" indent="0">
              <a:buNone/>
            </a:pPr>
            <a:endParaRPr lang="en-US" altLang="en-US" sz="2400" dirty="0" smtClean="0"/>
          </a:p>
          <a:p>
            <a:pPr marL="112712" indent="0">
              <a:buNone/>
            </a:pPr>
            <a:r>
              <a:rPr lang="en-US" altLang="en-US" sz="2400" dirty="0" smtClean="0">
                <a:solidFill>
                  <a:srgbClr val="0033CC"/>
                </a:solidFill>
              </a:rPr>
              <a:t>“Katie </a:t>
            </a:r>
            <a:r>
              <a:rPr lang="en-US" altLang="en-US" sz="2400" dirty="0">
                <a:solidFill>
                  <a:srgbClr val="0033CC"/>
                </a:solidFill>
              </a:rPr>
              <a:t>w</a:t>
            </a:r>
            <a:r>
              <a:rPr lang="en-US" altLang="en-US" sz="2400" dirty="0" smtClean="0">
                <a:solidFill>
                  <a:srgbClr val="0033CC"/>
                </a:solidFill>
              </a:rPr>
              <a:t>ill </a:t>
            </a:r>
            <a:r>
              <a:rPr lang="en-US" altLang="en-US" sz="2400" dirty="0">
                <a:solidFill>
                  <a:srgbClr val="0033CC"/>
                </a:solidFill>
              </a:rPr>
              <a:t>increase math calculation skills by solving equations with one or more variables, independently using order of </a:t>
            </a:r>
            <a:r>
              <a:rPr lang="en-US" altLang="en-US" sz="2400" dirty="0" smtClean="0">
                <a:solidFill>
                  <a:srgbClr val="0033CC"/>
                </a:solidFill>
              </a:rPr>
              <a:t>operations </a:t>
            </a:r>
            <a:r>
              <a:rPr lang="en-US" altLang="en-US" sz="2400" dirty="0">
                <a:solidFill>
                  <a:srgbClr val="0033CC"/>
                </a:solidFill>
              </a:rPr>
              <a:t>from 65%-</a:t>
            </a:r>
            <a:r>
              <a:rPr lang="en-US" altLang="en-US" sz="2400" b="1" u="sng" dirty="0">
                <a:solidFill>
                  <a:srgbClr val="0033CC"/>
                </a:solidFill>
              </a:rPr>
              <a:t>85% accuracy </a:t>
            </a:r>
            <a:r>
              <a:rPr lang="en-US" altLang="en-US" sz="2400" b="1" i="1" u="sng" dirty="0">
                <a:solidFill>
                  <a:srgbClr val="0033CC"/>
                </a:solidFill>
              </a:rPr>
              <a:t>on </a:t>
            </a:r>
            <a:r>
              <a:rPr lang="en-US" altLang="en-US" sz="2400" b="1" i="1" u="sng" dirty="0" smtClean="0">
                <a:solidFill>
                  <a:srgbClr val="0033CC"/>
                </a:solidFill>
              </a:rPr>
              <a:t>2 out of 3 </a:t>
            </a:r>
            <a:r>
              <a:rPr lang="en-US" altLang="en-US" sz="2400" b="1" i="1" u="sng" dirty="0">
                <a:solidFill>
                  <a:srgbClr val="0033CC"/>
                </a:solidFill>
              </a:rPr>
              <a:t>data days </a:t>
            </a:r>
            <a:r>
              <a:rPr lang="en-US" altLang="en-US" sz="2400" dirty="0" smtClean="0">
                <a:solidFill>
                  <a:srgbClr val="0033CC"/>
                </a:solidFill>
              </a:rPr>
              <a:t>as </a:t>
            </a:r>
            <a:r>
              <a:rPr lang="en-US" altLang="en-US" sz="2400" dirty="0">
                <a:solidFill>
                  <a:srgbClr val="0033CC"/>
                </a:solidFill>
              </a:rPr>
              <a:t>measured by classroom assessments by</a:t>
            </a:r>
            <a:r>
              <a:rPr lang="en-US" sz="2400" dirty="0">
                <a:solidFill>
                  <a:srgbClr val="0033CC"/>
                </a:solidFill>
              </a:rPr>
              <a:t> the end of the IEP</a:t>
            </a:r>
            <a:r>
              <a:rPr lang="en-US" sz="2400" dirty="0" smtClean="0">
                <a:solidFill>
                  <a:srgbClr val="0033CC"/>
                </a:solidFill>
              </a:rPr>
              <a:t>.” </a:t>
            </a:r>
            <a:endParaRPr lang="en-US" sz="2400" dirty="0">
              <a:solidFill>
                <a:srgbClr val="0033CC"/>
              </a:solidFill>
            </a:endParaRPr>
          </a:p>
          <a:p>
            <a:pPr marL="112712" indent="0">
              <a:buNone/>
            </a:pPr>
            <a:endParaRPr lang="en-US" sz="2400" dirty="0">
              <a:solidFill>
                <a:srgbClr val="FF0000"/>
              </a:solidFill>
            </a:endParaRPr>
          </a:p>
        </p:txBody>
      </p:sp>
      <p:sp>
        <p:nvSpPr>
          <p:cNvPr id="2" name="Title 1"/>
          <p:cNvSpPr>
            <a:spLocks noGrp="1"/>
          </p:cNvSpPr>
          <p:nvPr>
            <p:ph type="title"/>
          </p:nvPr>
        </p:nvSpPr>
        <p:spPr/>
        <p:txBody>
          <a:bodyPr/>
          <a:lstStyle/>
          <a:p>
            <a:r>
              <a:rPr lang="en-US" sz="3600" dirty="0" smtClean="0"/>
              <a:t>M = Measurable</a:t>
            </a:r>
            <a:endParaRPr lang="en-US" sz="3600" dirty="0"/>
          </a:p>
        </p:txBody>
      </p:sp>
    </p:spTree>
    <p:extLst>
      <p:ext uri="{BB962C8B-B14F-4D97-AF65-F5344CB8AC3E}">
        <p14:creationId xmlns:p14="http://schemas.microsoft.com/office/powerpoint/2010/main" val="4723969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Realistic, related to the most critical needs</a:t>
            </a:r>
          </a:p>
          <a:p>
            <a:endParaRPr lang="en-US" sz="2400" dirty="0"/>
          </a:p>
          <a:p>
            <a:r>
              <a:rPr lang="en-US" sz="2400" dirty="0" smtClean="0"/>
              <a:t>Answers the question, “Can it be reasonably achieved within the duration of the IEP?</a:t>
            </a:r>
            <a:endParaRPr lang="en-US" sz="2400" dirty="0"/>
          </a:p>
          <a:p>
            <a:pPr marL="112712" indent="0">
              <a:buNone/>
            </a:pPr>
            <a:r>
              <a:rPr lang="en-US" altLang="en-US" sz="2400" dirty="0" smtClean="0">
                <a:solidFill>
                  <a:srgbClr val="0033CC"/>
                </a:solidFill>
              </a:rPr>
              <a:t>“Katie </a:t>
            </a:r>
            <a:r>
              <a:rPr lang="en-US" altLang="en-US" sz="2400" dirty="0">
                <a:solidFill>
                  <a:srgbClr val="0033CC"/>
                </a:solidFill>
              </a:rPr>
              <a:t>w</a:t>
            </a:r>
            <a:r>
              <a:rPr lang="en-US" altLang="en-US" sz="2400" dirty="0" smtClean="0">
                <a:solidFill>
                  <a:srgbClr val="0033CC"/>
                </a:solidFill>
              </a:rPr>
              <a:t>ill </a:t>
            </a:r>
            <a:r>
              <a:rPr lang="en-US" altLang="en-US" sz="2400" dirty="0">
                <a:solidFill>
                  <a:srgbClr val="0033CC"/>
                </a:solidFill>
              </a:rPr>
              <a:t>increase math calculation skills by solving equations with one or more variables, independently using order of </a:t>
            </a:r>
            <a:r>
              <a:rPr lang="en-US" altLang="en-US" sz="2400" dirty="0" smtClean="0">
                <a:solidFill>
                  <a:srgbClr val="0033CC"/>
                </a:solidFill>
              </a:rPr>
              <a:t>operations </a:t>
            </a:r>
            <a:r>
              <a:rPr lang="en-US" altLang="en-US" sz="2400" b="1" i="1" u="sng" dirty="0">
                <a:solidFill>
                  <a:srgbClr val="0033CC"/>
                </a:solidFill>
              </a:rPr>
              <a:t>from 65%-85% accuracy</a:t>
            </a:r>
            <a:r>
              <a:rPr lang="en-US" altLang="en-US" sz="2400" b="1" i="1" dirty="0">
                <a:solidFill>
                  <a:srgbClr val="0033CC"/>
                </a:solidFill>
              </a:rPr>
              <a:t> </a:t>
            </a:r>
            <a:r>
              <a:rPr lang="en-US" altLang="en-US" sz="2400" dirty="0">
                <a:solidFill>
                  <a:srgbClr val="0033CC"/>
                </a:solidFill>
              </a:rPr>
              <a:t>on </a:t>
            </a:r>
            <a:r>
              <a:rPr lang="en-US" altLang="en-US" sz="2400" dirty="0" smtClean="0">
                <a:solidFill>
                  <a:srgbClr val="0033CC"/>
                </a:solidFill>
              </a:rPr>
              <a:t>2 out of 3 </a:t>
            </a:r>
            <a:r>
              <a:rPr lang="en-US" altLang="en-US" sz="2400" dirty="0">
                <a:solidFill>
                  <a:srgbClr val="0033CC"/>
                </a:solidFill>
              </a:rPr>
              <a:t>data days as measured by classroom assessments by</a:t>
            </a:r>
            <a:r>
              <a:rPr lang="en-US" sz="2400" dirty="0">
                <a:solidFill>
                  <a:srgbClr val="0033CC"/>
                </a:solidFill>
              </a:rPr>
              <a:t> the end of the IEP</a:t>
            </a:r>
            <a:r>
              <a:rPr lang="en-US" sz="2400" dirty="0" smtClean="0">
                <a:solidFill>
                  <a:srgbClr val="0033CC"/>
                </a:solidFill>
              </a:rPr>
              <a:t>.”</a:t>
            </a:r>
            <a:endParaRPr lang="en-US" sz="2400" dirty="0">
              <a:solidFill>
                <a:srgbClr val="0033CC"/>
              </a:solidFill>
            </a:endParaRPr>
          </a:p>
          <a:p>
            <a:pPr marL="112712" indent="0">
              <a:buNone/>
            </a:pPr>
            <a:endParaRPr lang="en-US" sz="2400" dirty="0">
              <a:solidFill>
                <a:srgbClr val="FF0000"/>
              </a:solidFill>
            </a:endParaRPr>
          </a:p>
        </p:txBody>
      </p:sp>
      <p:sp>
        <p:nvSpPr>
          <p:cNvPr id="2" name="Title 1"/>
          <p:cNvSpPr>
            <a:spLocks noGrp="1"/>
          </p:cNvSpPr>
          <p:nvPr>
            <p:ph type="title"/>
          </p:nvPr>
        </p:nvSpPr>
        <p:spPr/>
        <p:txBody>
          <a:bodyPr>
            <a:normAutofit/>
          </a:bodyPr>
          <a:lstStyle/>
          <a:p>
            <a:r>
              <a:rPr lang="en-US" sz="3600" dirty="0" smtClean="0"/>
              <a:t>A = Attainable/Achievable</a:t>
            </a:r>
            <a:endParaRPr lang="en-US" sz="3600" dirty="0"/>
          </a:p>
        </p:txBody>
      </p:sp>
    </p:spTree>
    <p:extLst>
      <p:ext uri="{BB962C8B-B14F-4D97-AF65-F5344CB8AC3E}">
        <p14:creationId xmlns:p14="http://schemas.microsoft.com/office/powerpoint/2010/main" val="2535474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57350"/>
            <a:ext cx="8839200" cy="3276600"/>
          </a:xfrm>
        </p:spPr>
        <p:txBody>
          <a:bodyPr>
            <a:normAutofit/>
          </a:bodyPr>
          <a:lstStyle/>
          <a:p>
            <a:pPr algn="ctr">
              <a:lnSpc>
                <a:spcPct val="150000"/>
              </a:lnSpc>
              <a:buFont typeface="Wingdings" panose="05000000000000000000" pitchFamily="2" charset="2"/>
              <a:buChar char="q"/>
            </a:pPr>
            <a:r>
              <a:rPr lang="en-US" altLang="en-US" sz="2400" dirty="0"/>
              <a:t>Begin and end on time.</a:t>
            </a:r>
          </a:p>
          <a:p>
            <a:pPr algn="ctr">
              <a:lnSpc>
                <a:spcPct val="150000"/>
              </a:lnSpc>
              <a:buFont typeface="Wingdings" panose="05000000000000000000" pitchFamily="2" charset="2"/>
              <a:buChar char="q"/>
            </a:pPr>
            <a:r>
              <a:rPr lang="en-US" altLang="en-US" sz="2400" dirty="0"/>
              <a:t>Be an engaged participant.</a:t>
            </a:r>
          </a:p>
          <a:p>
            <a:pPr algn="ctr">
              <a:lnSpc>
                <a:spcPct val="150000"/>
              </a:lnSpc>
              <a:buFont typeface="Wingdings" panose="05000000000000000000" pitchFamily="2" charset="2"/>
              <a:buChar char="q"/>
            </a:pPr>
            <a:r>
              <a:rPr lang="en-US" altLang="en-US" sz="2400" dirty="0"/>
              <a:t>Be an active listener – open to new ideas.</a:t>
            </a:r>
          </a:p>
          <a:p>
            <a:pPr algn="ctr">
              <a:lnSpc>
                <a:spcPct val="150000"/>
              </a:lnSpc>
              <a:buFont typeface="Wingdings" panose="05000000000000000000" pitchFamily="2" charset="2"/>
              <a:buChar char="q"/>
            </a:pPr>
            <a:r>
              <a:rPr lang="en-US" altLang="en-US" sz="2400" dirty="0"/>
              <a:t>Use notes for side bar conversations.</a:t>
            </a:r>
          </a:p>
          <a:p>
            <a:pPr algn="ctr">
              <a:lnSpc>
                <a:spcPct val="150000"/>
              </a:lnSpc>
              <a:buFont typeface="Wingdings" panose="05000000000000000000" pitchFamily="2" charset="2"/>
              <a:buChar char="q"/>
            </a:pPr>
            <a:r>
              <a:rPr lang="en-US" altLang="en-US" sz="2400" dirty="0"/>
              <a:t>Use electronics respectfully.</a:t>
            </a:r>
          </a:p>
          <a:p>
            <a:pPr marL="112712" indent="0">
              <a:buNone/>
            </a:pPr>
            <a:endParaRPr lang="en-US" dirty="0"/>
          </a:p>
        </p:txBody>
      </p:sp>
      <p:sp>
        <p:nvSpPr>
          <p:cNvPr id="3" name="Title 2"/>
          <p:cNvSpPr>
            <a:spLocks noGrp="1"/>
          </p:cNvSpPr>
          <p:nvPr>
            <p:ph type="title"/>
          </p:nvPr>
        </p:nvSpPr>
        <p:spPr/>
        <p:txBody>
          <a:bodyPr>
            <a:normAutofit/>
          </a:bodyPr>
          <a:lstStyle/>
          <a:p>
            <a:r>
              <a:rPr lang="en-US" sz="3600" dirty="0" smtClean="0"/>
              <a:t>Norms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7</a:t>
            </a:fld>
            <a:endParaRPr lang="en-US" dirty="0"/>
          </a:p>
        </p:txBody>
      </p:sp>
    </p:spTree>
    <p:extLst>
      <p:ext uri="{BB962C8B-B14F-4D97-AF65-F5344CB8AC3E}">
        <p14:creationId xmlns:p14="http://schemas.microsoft.com/office/powerpoint/2010/main" val="27050052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How you determine success</a:t>
            </a:r>
          </a:p>
          <a:p>
            <a:endParaRPr lang="en-US" sz="2400" dirty="0"/>
          </a:p>
          <a:p>
            <a:r>
              <a:rPr lang="en-US" sz="2400" dirty="0" smtClean="0"/>
              <a:t>Answers the question,  “As measured by what?”</a:t>
            </a:r>
          </a:p>
          <a:p>
            <a:endParaRPr lang="en-US" sz="2400" dirty="0"/>
          </a:p>
          <a:p>
            <a:pPr marL="112712" indent="0">
              <a:buNone/>
            </a:pPr>
            <a:r>
              <a:rPr lang="en-US" altLang="en-US" sz="2400" dirty="0" smtClean="0">
                <a:solidFill>
                  <a:srgbClr val="0033CC"/>
                </a:solidFill>
              </a:rPr>
              <a:t>“Katie </a:t>
            </a:r>
            <a:r>
              <a:rPr lang="en-US" altLang="en-US" sz="2400" dirty="0">
                <a:solidFill>
                  <a:srgbClr val="0033CC"/>
                </a:solidFill>
              </a:rPr>
              <a:t>w</a:t>
            </a:r>
            <a:r>
              <a:rPr lang="en-US" altLang="en-US" sz="2400" dirty="0" smtClean="0">
                <a:solidFill>
                  <a:srgbClr val="0033CC"/>
                </a:solidFill>
              </a:rPr>
              <a:t>ill </a:t>
            </a:r>
            <a:r>
              <a:rPr lang="en-US" altLang="en-US" sz="2400" dirty="0">
                <a:solidFill>
                  <a:srgbClr val="0033CC"/>
                </a:solidFill>
              </a:rPr>
              <a:t>increase math calculation skills by solving equations with one or more variables, independently using order of </a:t>
            </a:r>
            <a:r>
              <a:rPr lang="en-US" altLang="en-US" sz="2400" dirty="0" smtClean="0">
                <a:solidFill>
                  <a:srgbClr val="0033CC"/>
                </a:solidFill>
              </a:rPr>
              <a:t>operations </a:t>
            </a:r>
            <a:r>
              <a:rPr lang="en-US" altLang="en-US" sz="2400" dirty="0">
                <a:solidFill>
                  <a:srgbClr val="0033CC"/>
                </a:solidFill>
              </a:rPr>
              <a:t>from 65%-85% accuracy on </a:t>
            </a:r>
            <a:r>
              <a:rPr lang="en-US" altLang="en-US" sz="2400" dirty="0" smtClean="0">
                <a:solidFill>
                  <a:srgbClr val="0033CC"/>
                </a:solidFill>
              </a:rPr>
              <a:t>2 out of 3 </a:t>
            </a:r>
            <a:r>
              <a:rPr lang="en-US" altLang="en-US" sz="2400" dirty="0">
                <a:solidFill>
                  <a:srgbClr val="0033CC"/>
                </a:solidFill>
              </a:rPr>
              <a:t>data days </a:t>
            </a:r>
            <a:r>
              <a:rPr lang="en-US" altLang="en-US" sz="2400" b="1" i="1" u="sng" dirty="0">
                <a:solidFill>
                  <a:srgbClr val="0033CC"/>
                </a:solidFill>
              </a:rPr>
              <a:t>as measured by classroom assessments</a:t>
            </a:r>
            <a:r>
              <a:rPr lang="en-US" altLang="en-US" sz="2400" b="1" i="1" dirty="0">
                <a:solidFill>
                  <a:srgbClr val="0033CC"/>
                </a:solidFill>
              </a:rPr>
              <a:t> </a:t>
            </a:r>
            <a:r>
              <a:rPr lang="en-US" altLang="en-US" sz="2400" dirty="0">
                <a:solidFill>
                  <a:srgbClr val="0033CC"/>
                </a:solidFill>
              </a:rPr>
              <a:t>by</a:t>
            </a:r>
            <a:r>
              <a:rPr lang="en-US" sz="2400" dirty="0">
                <a:solidFill>
                  <a:srgbClr val="0033CC"/>
                </a:solidFill>
              </a:rPr>
              <a:t> the end of the IEP</a:t>
            </a:r>
            <a:r>
              <a:rPr lang="en-US" sz="2400" dirty="0" smtClean="0">
                <a:solidFill>
                  <a:srgbClr val="0033CC"/>
                </a:solidFill>
              </a:rPr>
              <a:t>.”</a:t>
            </a:r>
            <a:endParaRPr lang="en-US" sz="2400" dirty="0">
              <a:solidFill>
                <a:srgbClr val="0033CC"/>
              </a:solidFill>
            </a:endParaRPr>
          </a:p>
          <a:p>
            <a:pPr marL="112712" indent="0">
              <a:buNone/>
            </a:pPr>
            <a:endParaRPr lang="en-US" sz="2400" dirty="0">
              <a:solidFill>
                <a:srgbClr val="FF0000"/>
              </a:solidFill>
            </a:endParaRPr>
          </a:p>
        </p:txBody>
      </p:sp>
      <p:sp>
        <p:nvSpPr>
          <p:cNvPr id="2" name="Title 1"/>
          <p:cNvSpPr>
            <a:spLocks noGrp="1"/>
          </p:cNvSpPr>
          <p:nvPr>
            <p:ph type="title"/>
          </p:nvPr>
        </p:nvSpPr>
        <p:spPr/>
        <p:txBody>
          <a:bodyPr>
            <a:normAutofit/>
          </a:bodyPr>
          <a:lstStyle/>
          <a:p>
            <a:r>
              <a:rPr lang="en-US" sz="3600" dirty="0" smtClean="0"/>
              <a:t>R = Results Oriented</a:t>
            </a:r>
            <a:endParaRPr lang="en-US" sz="3600" dirty="0"/>
          </a:p>
        </p:txBody>
      </p:sp>
    </p:spTree>
    <p:extLst>
      <p:ext uri="{BB962C8B-B14F-4D97-AF65-F5344CB8AC3E}">
        <p14:creationId xmlns:p14="http://schemas.microsoft.com/office/powerpoint/2010/main" val="27747050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Clearly defined beginning and ending dates</a:t>
            </a:r>
          </a:p>
          <a:p>
            <a:endParaRPr lang="en-US" sz="2400" dirty="0"/>
          </a:p>
          <a:p>
            <a:r>
              <a:rPr lang="en-US" sz="2400" dirty="0" smtClean="0"/>
              <a:t>Answers the question, “ </a:t>
            </a:r>
            <a:r>
              <a:rPr lang="en-US" sz="2400" dirty="0"/>
              <a:t>I</a:t>
            </a:r>
            <a:r>
              <a:rPr lang="en-US" sz="2400" dirty="0" smtClean="0"/>
              <a:t>n what time frame will this happen?”</a:t>
            </a:r>
          </a:p>
          <a:p>
            <a:pPr marL="112712" indent="0">
              <a:buNone/>
            </a:pPr>
            <a:endParaRPr lang="en-US" sz="2400" dirty="0"/>
          </a:p>
          <a:p>
            <a:pPr marL="112712" indent="0">
              <a:buNone/>
            </a:pPr>
            <a:r>
              <a:rPr lang="en-US" altLang="en-US" sz="2400" dirty="0" smtClean="0">
                <a:solidFill>
                  <a:srgbClr val="0033CC"/>
                </a:solidFill>
              </a:rPr>
              <a:t>“Katie </a:t>
            </a:r>
            <a:r>
              <a:rPr lang="en-US" altLang="en-US" sz="2400" dirty="0">
                <a:solidFill>
                  <a:srgbClr val="0033CC"/>
                </a:solidFill>
              </a:rPr>
              <a:t>w</a:t>
            </a:r>
            <a:r>
              <a:rPr lang="en-US" altLang="en-US" sz="2400" dirty="0" smtClean="0">
                <a:solidFill>
                  <a:srgbClr val="0033CC"/>
                </a:solidFill>
              </a:rPr>
              <a:t>ill </a:t>
            </a:r>
            <a:r>
              <a:rPr lang="en-US" altLang="en-US" sz="2400" dirty="0">
                <a:solidFill>
                  <a:srgbClr val="0033CC"/>
                </a:solidFill>
              </a:rPr>
              <a:t>increase math calculation skills by solving equations with one or more variables, independently using order of </a:t>
            </a:r>
            <a:r>
              <a:rPr lang="en-US" altLang="en-US" sz="2400" dirty="0" smtClean="0">
                <a:solidFill>
                  <a:srgbClr val="0033CC"/>
                </a:solidFill>
              </a:rPr>
              <a:t>operations </a:t>
            </a:r>
            <a:r>
              <a:rPr lang="en-US" altLang="en-US" sz="2400" dirty="0">
                <a:solidFill>
                  <a:srgbClr val="0033CC"/>
                </a:solidFill>
              </a:rPr>
              <a:t>from 65%-85% accuracy on </a:t>
            </a:r>
            <a:r>
              <a:rPr lang="en-US" altLang="en-US" sz="2400" dirty="0" smtClean="0">
                <a:solidFill>
                  <a:srgbClr val="0033CC"/>
                </a:solidFill>
              </a:rPr>
              <a:t>2 out of 3 </a:t>
            </a:r>
            <a:r>
              <a:rPr lang="en-US" altLang="en-US" sz="2400" dirty="0">
                <a:solidFill>
                  <a:srgbClr val="0033CC"/>
                </a:solidFill>
              </a:rPr>
              <a:t>data days as measured by classroom assessments </a:t>
            </a:r>
            <a:r>
              <a:rPr lang="en-US" altLang="en-US" sz="2400" b="1" i="1" u="sng" dirty="0">
                <a:solidFill>
                  <a:srgbClr val="0033CC"/>
                </a:solidFill>
              </a:rPr>
              <a:t>by</a:t>
            </a:r>
            <a:r>
              <a:rPr lang="en-US" sz="2400" b="1" i="1" u="sng" dirty="0">
                <a:solidFill>
                  <a:srgbClr val="0033CC"/>
                </a:solidFill>
              </a:rPr>
              <a:t> the end of the IEP</a:t>
            </a:r>
            <a:r>
              <a:rPr lang="en-US" sz="2400" b="1" i="1" u="sng" dirty="0" smtClean="0">
                <a:solidFill>
                  <a:srgbClr val="0033CC"/>
                </a:solidFill>
              </a:rPr>
              <a:t>.”</a:t>
            </a:r>
            <a:endParaRPr lang="en-US" sz="2400" b="1" i="1" u="sng" dirty="0">
              <a:solidFill>
                <a:srgbClr val="0033CC"/>
              </a:solidFill>
            </a:endParaRPr>
          </a:p>
          <a:p>
            <a:endParaRPr lang="en-US" sz="2400" b="1" i="1" dirty="0">
              <a:solidFill>
                <a:srgbClr val="FF0000"/>
              </a:solidFill>
            </a:endParaRPr>
          </a:p>
        </p:txBody>
      </p:sp>
      <p:sp>
        <p:nvSpPr>
          <p:cNvPr id="2" name="Title 1"/>
          <p:cNvSpPr>
            <a:spLocks noGrp="1"/>
          </p:cNvSpPr>
          <p:nvPr>
            <p:ph type="title"/>
          </p:nvPr>
        </p:nvSpPr>
        <p:spPr/>
        <p:txBody>
          <a:bodyPr>
            <a:normAutofit/>
          </a:bodyPr>
          <a:lstStyle/>
          <a:p>
            <a:r>
              <a:rPr lang="en-US" sz="3600" dirty="0" smtClean="0"/>
              <a:t>T = Time-Bound</a:t>
            </a:r>
            <a:endParaRPr lang="en-US" sz="3600" dirty="0"/>
          </a:p>
        </p:txBody>
      </p:sp>
    </p:spTree>
    <p:extLst>
      <p:ext uri="{BB962C8B-B14F-4D97-AF65-F5344CB8AC3E}">
        <p14:creationId xmlns:p14="http://schemas.microsoft.com/office/powerpoint/2010/main" val="24506892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t>You must determine how you will document the progress on the individual goals.</a:t>
            </a:r>
          </a:p>
          <a:p>
            <a:r>
              <a:rPr lang="en-US" sz="2400" dirty="0" smtClean="0"/>
              <a:t>It is imperative to keep evidence sources that you tracked the progress on the individual goals.</a:t>
            </a:r>
            <a:endParaRPr lang="en-US" sz="2400" dirty="0"/>
          </a:p>
        </p:txBody>
      </p:sp>
      <p:sp>
        <p:nvSpPr>
          <p:cNvPr id="3" name="Title 2"/>
          <p:cNvSpPr>
            <a:spLocks noGrp="1"/>
          </p:cNvSpPr>
          <p:nvPr>
            <p:ph type="title"/>
          </p:nvPr>
        </p:nvSpPr>
        <p:spPr/>
        <p:txBody>
          <a:bodyPr>
            <a:normAutofit/>
          </a:bodyPr>
          <a:lstStyle/>
          <a:p>
            <a:r>
              <a:rPr lang="en-US" sz="3600" dirty="0" smtClean="0"/>
              <a:t>Documentation of Goal Progress</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72</a:t>
            </a:fld>
            <a:endParaRPr lang="en-US" dirty="0"/>
          </a:p>
        </p:txBody>
      </p:sp>
      <p:pic>
        <p:nvPicPr>
          <p:cNvPr id="4" name="Picture 3" descr="Lifebushido-Triangle - Triangle Visiona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244724"/>
            <a:ext cx="2159000" cy="1943100"/>
          </a:xfrm>
          <a:prstGeom prst="rect">
            <a:avLst/>
          </a:prstGeom>
        </p:spPr>
      </p:pic>
    </p:spTree>
    <p:extLst>
      <p:ext uri="{BB962C8B-B14F-4D97-AF65-F5344CB8AC3E}">
        <p14:creationId xmlns:p14="http://schemas.microsoft.com/office/powerpoint/2010/main" val="7041288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0"/>
          </p:nvPr>
        </p:nvSpPr>
        <p:spPr/>
        <p:txBody>
          <a:bodyPr>
            <a:noAutofit/>
          </a:bodyPr>
          <a:lstStyle/>
          <a:p>
            <a:r>
              <a:rPr lang="en-US" sz="2400" dirty="0" smtClean="0"/>
              <a:t>Katie will read 100-110 words of connected text per minute at 3</a:t>
            </a:r>
            <a:r>
              <a:rPr lang="en-US" sz="2400" baseline="30000" dirty="0" smtClean="0"/>
              <a:t>rd</a:t>
            </a:r>
            <a:r>
              <a:rPr lang="en-US" sz="2400" dirty="0" smtClean="0"/>
              <a:t> grade reading level with 100% accuracy at the end of 36 weeks as measured by teacher observation.</a:t>
            </a:r>
          </a:p>
          <a:p>
            <a:endParaRPr lang="en-US" sz="2400" dirty="0"/>
          </a:p>
          <a:p>
            <a:r>
              <a:rPr lang="en-US" sz="2400" dirty="0" smtClean="0"/>
              <a:t>Marcus will write a 5 sentence paragraph correctly from 60% of the time to 70% of the time on 3 out of 4 data days by the end of 3</a:t>
            </a:r>
            <a:r>
              <a:rPr lang="en-US" sz="2400" baseline="30000" dirty="0" smtClean="0"/>
              <a:t>rd</a:t>
            </a:r>
            <a:r>
              <a:rPr lang="en-US" sz="2400" dirty="0" smtClean="0"/>
              <a:t> quarter.  </a:t>
            </a:r>
          </a:p>
          <a:p>
            <a:pPr marL="112712" indent="0">
              <a:buNone/>
            </a:pPr>
            <a:endParaRPr lang="en-US" sz="2400" dirty="0"/>
          </a:p>
        </p:txBody>
      </p:sp>
      <p:sp>
        <p:nvSpPr>
          <p:cNvPr id="3" name="Title 2"/>
          <p:cNvSpPr>
            <a:spLocks noGrp="1"/>
          </p:cNvSpPr>
          <p:nvPr>
            <p:ph type="title"/>
          </p:nvPr>
        </p:nvSpPr>
        <p:spPr/>
        <p:txBody>
          <a:bodyPr>
            <a:normAutofit/>
          </a:bodyPr>
          <a:lstStyle/>
          <a:p>
            <a:r>
              <a:rPr lang="en-US" sz="3600" dirty="0" smtClean="0"/>
              <a:t>Are These Goals Smart?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73</a:t>
            </a:fld>
            <a:endParaRPr lang="en-US" dirty="0"/>
          </a:p>
        </p:txBody>
      </p:sp>
    </p:spTree>
    <p:extLst>
      <p:ext uri="{BB962C8B-B14F-4D97-AF65-F5344CB8AC3E}">
        <p14:creationId xmlns:p14="http://schemas.microsoft.com/office/powerpoint/2010/main" val="30462934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0"/>
          </p:nvPr>
        </p:nvSpPr>
        <p:spPr/>
        <p:txBody>
          <a:bodyPr>
            <a:normAutofit/>
          </a:bodyPr>
          <a:lstStyle/>
          <a:p>
            <a:r>
              <a:rPr lang="en-US" sz="2400" dirty="0" smtClean="0"/>
              <a:t>Lucy </a:t>
            </a:r>
            <a:r>
              <a:rPr lang="en-US" sz="2400" dirty="0"/>
              <a:t>will correctly make the hard “C” sound in the beginning of the words in spontaneous speech from 80% to 95% of the time during observation in the regular class by the speech teacher. </a:t>
            </a:r>
          </a:p>
          <a:p>
            <a:r>
              <a:rPr lang="en-US" sz="2400" dirty="0" smtClean="0"/>
              <a:t>Jackson </a:t>
            </a:r>
            <a:r>
              <a:rPr lang="en-US" sz="2400" dirty="0"/>
              <a:t>will increase his math calculation skills by solving equations with one or more variables independently using order of operation from 65% to 85% accuracy on 2 out of 3 data says as measured by classroom assignment by the end of the IEP period.   </a:t>
            </a:r>
          </a:p>
          <a:p>
            <a:endParaRPr lang="en-US" dirty="0"/>
          </a:p>
        </p:txBody>
      </p:sp>
      <p:sp>
        <p:nvSpPr>
          <p:cNvPr id="7" name="Title 6"/>
          <p:cNvSpPr>
            <a:spLocks noGrp="1"/>
          </p:cNvSpPr>
          <p:nvPr>
            <p:ph type="title"/>
          </p:nvPr>
        </p:nvSpPr>
        <p:spPr/>
        <p:txBody>
          <a:bodyPr>
            <a:normAutofit/>
          </a:bodyPr>
          <a:lstStyle/>
          <a:p>
            <a:r>
              <a:rPr lang="en-US" sz="3600" dirty="0"/>
              <a:t>Are These Goals Smart? </a:t>
            </a:r>
            <a:r>
              <a:rPr lang="en-US" sz="3600" dirty="0" smtClean="0"/>
              <a:t>(</a:t>
            </a:r>
            <a:r>
              <a:rPr lang="en-US" sz="3600" dirty="0" err="1" smtClean="0"/>
              <a:t>cont</a:t>
            </a:r>
            <a:r>
              <a:rPr lang="en-US" sz="3600" dirty="0" smtClean="0"/>
              <a:t>)</a:t>
            </a:r>
            <a:endParaRPr lang="en-US" sz="3600" dirty="0"/>
          </a:p>
        </p:txBody>
      </p:sp>
      <p:sp>
        <p:nvSpPr>
          <p:cNvPr id="2" name="Slide Number Placeholder 1"/>
          <p:cNvSpPr>
            <a:spLocks noGrp="1"/>
          </p:cNvSpPr>
          <p:nvPr>
            <p:ph type="sldNum" sz="quarter" idx="4"/>
          </p:nvPr>
        </p:nvSpPr>
        <p:spPr/>
        <p:txBody>
          <a:bodyPr/>
          <a:lstStyle/>
          <a:p>
            <a:fld id="{3B745311-16E5-4BEF-BFE6-36758A3427EB}" type="slidenum">
              <a:rPr lang="en-US" smtClean="0"/>
              <a:pPr/>
              <a:t>74</a:t>
            </a:fld>
            <a:endParaRPr lang="en-US" dirty="0"/>
          </a:p>
        </p:txBody>
      </p:sp>
    </p:spTree>
    <p:extLst>
      <p:ext uri="{BB962C8B-B14F-4D97-AF65-F5344CB8AC3E}">
        <p14:creationId xmlns:p14="http://schemas.microsoft.com/office/powerpoint/2010/main" val="33686623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0"/>
          </p:nvPr>
        </p:nvSpPr>
        <p:spPr/>
        <p:txBody>
          <a:bodyPr>
            <a:normAutofit/>
          </a:bodyPr>
          <a:lstStyle/>
          <a:p>
            <a:pPr marL="112712" indent="0">
              <a:buNone/>
            </a:pPr>
            <a:r>
              <a:rPr lang="en-US" sz="2400" dirty="0" smtClean="0"/>
              <a:t>Choose </a:t>
            </a:r>
            <a:r>
              <a:rPr lang="en-US" sz="2400" dirty="0"/>
              <a:t>one of your IEP goals and plot it out on the IEP Goals template to make sure it has all the </a:t>
            </a:r>
            <a:r>
              <a:rPr lang="en-US" sz="2400" dirty="0" smtClean="0"/>
              <a:t>required components. </a:t>
            </a:r>
            <a:endParaRPr lang="en-US" sz="2400" dirty="0"/>
          </a:p>
        </p:txBody>
      </p:sp>
      <p:sp>
        <p:nvSpPr>
          <p:cNvPr id="5" name="Title 4"/>
          <p:cNvSpPr>
            <a:spLocks noGrp="1"/>
          </p:cNvSpPr>
          <p:nvPr>
            <p:ph type="title"/>
          </p:nvPr>
        </p:nvSpPr>
        <p:spPr/>
        <p:txBody>
          <a:bodyPr/>
          <a:lstStyle/>
          <a:p>
            <a:r>
              <a:rPr lang="en-US" sz="3600" dirty="0" smtClean="0"/>
              <a:t>Are Your Goals Smart?</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75</a:t>
            </a:fld>
            <a:endParaRPr lang="en-US" dirty="0"/>
          </a:p>
        </p:txBody>
      </p:sp>
      <p:pic>
        <p:nvPicPr>
          <p:cNvPr id="6" name="Picture 5" descr="&lt;strong&gt;Smart&lt;/strong&gt; Picture | Free Photograph | Photos Public Doma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724150"/>
            <a:ext cx="3019425" cy="2012950"/>
          </a:xfrm>
          <a:prstGeom prst="rect">
            <a:avLst/>
          </a:prstGeom>
        </p:spPr>
      </p:pic>
      <p:sp>
        <p:nvSpPr>
          <p:cNvPr id="8" name="Oval 7"/>
          <p:cNvSpPr/>
          <p:nvPr/>
        </p:nvSpPr>
        <p:spPr>
          <a:xfrm>
            <a:off x="7772400" y="432647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#28</a:t>
            </a:r>
            <a:endParaRPr lang="en-US" sz="1100" dirty="0"/>
          </a:p>
        </p:txBody>
      </p:sp>
    </p:spTree>
    <p:extLst>
      <p:ext uri="{BB962C8B-B14F-4D97-AF65-F5344CB8AC3E}">
        <p14:creationId xmlns:p14="http://schemas.microsoft.com/office/powerpoint/2010/main" val="14285135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0"/>
          </p:nvPr>
        </p:nvSpPr>
        <p:spPr/>
        <p:txBody>
          <a:bodyPr>
            <a:normAutofit/>
          </a:bodyPr>
          <a:lstStyle/>
          <a:p>
            <a:pPr marL="112712" indent="0">
              <a:buNone/>
            </a:pPr>
            <a:r>
              <a:rPr lang="en-US" sz="2400" dirty="0" smtClean="0"/>
              <a:t>Reporting progress will be determined by the IEP team and documented on the IEP.  </a:t>
            </a:r>
          </a:p>
        </p:txBody>
      </p:sp>
      <p:sp>
        <p:nvSpPr>
          <p:cNvPr id="6" name="Title 5"/>
          <p:cNvSpPr>
            <a:spLocks noGrp="1"/>
          </p:cNvSpPr>
          <p:nvPr>
            <p:ph type="title"/>
          </p:nvPr>
        </p:nvSpPr>
        <p:spPr/>
        <p:txBody>
          <a:bodyPr/>
          <a:lstStyle/>
          <a:p>
            <a:r>
              <a:rPr lang="en-US" sz="3600" dirty="0" smtClean="0"/>
              <a:t>Reporting Progress</a:t>
            </a:r>
            <a:endParaRPr lang="en-US" sz="3600" dirty="0"/>
          </a:p>
        </p:txBody>
      </p:sp>
      <p:sp>
        <p:nvSpPr>
          <p:cNvPr id="5" name="Oval 4"/>
          <p:cNvSpPr/>
          <p:nvPr/>
        </p:nvSpPr>
        <p:spPr>
          <a:xfrm>
            <a:off x="7620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pic>
        <p:nvPicPr>
          <p:cNvPr id="4" name="Picture 3" descr="MrIppolito.c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876550"/>
            <a:ext cx="5715000" cy="1866900"/>
          </a:xfrm>
          <a:prstGeom prst="rect">
            <a:avLst/>
          </a:prstGeom>
        </p:spPr>
      </p:pic>
    </p:spTree>
    <p:extLst>
      <p:ext uri="{BB962C8B-B14F-4D97-AF65-F5344CB8AC3E}">
        <p14:creationId xmlns:p14="http://schemas.microsoft.com/office/powerpoint/2010/main" val="321573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Part 4-8: Other Components of the IEP </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77</a:t>
            </a:fld>
            <a:endParaRPr lang="en-US" dirty="0"/>
          </a:p>
        </p:txBody>
      </p:sp>
    </p:spTree>
    <p:extLst>
      <p:ext uri="{BB962C8B-B14F-4D97-AF65-F5344CB8AC3E}">
        <p14:creationId xmlns:p14="http://schemas.microsoft.com/office/powerpoint/2010/main" val="7446971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Special Education Services</a:t>
            </a:r>
          </a:p>
          <a:p>
            <a:r>
              <a:rPr lang="en-US" sz="2400" dirty="0" smtClean="0"/>
              <a:t>Related Services</a:t>
            </a:r>
          </a:p>
          <a:p>
            <a:r>
              <a:rPr lang="en-US" sz="2400" dirty="0" smtClean="0"/>
              <a:t>Supplementary Aids/Services</a:t>
            </a:r>
          </a:p>
          <a:p>
            <a:r>
              <a:rPr lang="en-US" sz="2400" dirty="0" smtClean="0"/>
              <a:t>Program Modifications and Accommodations</a:t>
            </a:r>
          </a:p>
          <a:p>
            <a:r>
              <a:rPr lang="en-US" sz="2400" dirty="0" smtClean="0"/>
              <a:t>Supports for School Personnel</a:t>
            </a:r>
            <a:endParaRPr lang="en-US" sz="2400" dirty="0"/>
          </a:p>
        </p:txBody>
      </p:sp>
      <p:sp>
        <p:nvSpPr>
          <p:cNvPr id="2" name="Title 1"/>
          <p:cNvSpPr>
            <a:spLocks noGrp="1"/>
          </p:cNvSpPr>
          <p:nvPr>
            <p:ph type="title"/>
          </p:nvPr>
        </p:nvSpPr>
        <p:spPr/>
        <p:txBody>
          <a:bodyPr/>
          <a:lstStyle/>
          <a:p>
            <a:r>
              <a:rPr lang="en-US" sz="3600" dirty="0" smtClean="0"/>
              <a:t>Service Summary Page </a:t>
            </a:r>
            <a:endParaRPr lang="en-US" sz="3600" dirty="0"/>
          </a:p>
        </p:txBody>
      </p:sp>
      <p:sp>
        <p:nvSpPr>
          <p:cNvPr id="5" name="Oval 4"/>
          <p:cNvSpPr/>
          <p:nvPr/>
        </p:nvSpPr>
        <p:spPr>
          <a:xfrm>
            <a:off x="7696200" y="4350326"/>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spTree>
    <p:extLst>
      <p:ext uri="{BB962C8B-B14F-4D97-AF65-F5344CB8AC3E}">
        <p14:creationId xmlns:p14="http://schemas.microsoft.com/office/powerpoint/2010/main" val="4763572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112712" indent="0">
              <a:buNone/>
            </a:pPr>
            <a:r>
              <a:rPr lang="en-US" sz="2400" dirty="0" smtClean="0"/>
              <a:t>SDI is changing the content, methodology or delivery of instruction based on the individual student’s needs. </a:t>
            </a:r>
          </a:p>
          <a:p>
            <a:pPr marL="112712" indent="0">
              <a:buNone/>
            </a:pPr>
            <a:r>
              <a:rPr lang="en-US" sz="2400" dirty="0" smtClean="0"/>
              <a:t>May include:  reading, written expression, math, behavior, transition, social-emotional &amp; speech language</a:t>
            </a:r>
            <a:r>
              <a:rPr lang="en-US" dirty="0" smtClean="0"/>
              <a:t> </a:t>
            </a:r>
            <a:endParaRPr lang="en-US" dirty="0"/>
          </a:p>
        </p:txBody>
      </p:sp>
      <p:sp>
        <p:nvSpPr>
          <p:cNvPr id="3" name="Title 2"/>
          <p:cNvSpPr>
            <a:spLocks noGrp="1"/>
          </p:cNvSpPr>
          <p:nvPr>
            <p:ph type="title"/>
          </p:nvPr>
        </p:nvSpPr>
        <p:spPr/>
        <p:txBody>
          <a:bodyPr>
            <a:normAutofit/>
          </a:bodyPr>
          <a:lstStyle/>
          <a:p>
            <a:r>
              <a:rPr lang="en-US" sz="3600" dirty="0" smtClean="0"/>
              <a:t>Specially Designed Instruction (SDI)</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79</a:t>
            </a:fld>
            <a:endParaRPr lang="en-US" dirty="0"/>
          </a:p>
        </p:txBody>
      </p:sp>
      <p:pic>
        <p:nvPicPr>
          <p:cNvPr id="4" name="Picture 3" descr="File:US Navy 041127-N-8801B-080 Culinary Specialist 2n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149361"/>
            <a:ext cx="2300287" cy="1840230"/>
          </a:xfrm>
          <a:prstGeom prst="rect">
            <a:avLst/>
          </a:prstGeom>
        </p:spPr>
      </p:pic>
    </p:spTree>
    <p:extLst>
      <p:ext uri="{BB962C8B-B14F-4D97-AF65-F5344CB8AC3E}">
        <p14:creationId xmlns:p14="http://schemas.microsoft.com/office/powerpoint/2010/main" val="2564284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a:bodyPr>
          <a:lstStyle/>
          <a:p>
            <a:pPr>
              <a:lnSpc>
                <a:spcPct val="200000"/>
              </a:lnSpc>
              <a:buFont typeface="Wingdings" panose="05000000000000000000" pitchFamily="2" charset="2"/>
              <a:buChar char="§"/>
            </a:pPr>
            <a:r>
              <a:rPr lang="en-US" sz="2400" dirty="0"/>
              <a:t>Take out the </a:t>
            </a:r>
            <a:r>
              <a:rPr lang="en-US" sz="2400" dirty="0" smtClean="0"/>
              <a:t>pre-reading </a:t>
            </a:r>
            <a:r>
              <a:rPr lang="en-US" sz="2400" dirty="0"/>
              <a:t>article.</a:t>
            </a:r>
          </a:p>
          <a:p>
            <a:pPr>
              <a:lnSpc>
                <a:spcPct val="200000"/>
              </a:lnSpc>
              <a:buFont typeface="Wingdings" panose="05000000000000000000" pitchFamily="2" charset="2"/>
              <a:buChar char="§"/>
            </a:pPr>
            <a:r>
              <a:rPr lang="en-US" sz="2400" dirty="0"/>
              <a:t>As a </a:t>
            </a:r>
            <a:r>
              <a:rPr lang="en-US" sz="2400" dirty="0" smtClean="0"/>
              <a:t>table, you </a:t>
            </a:r>
            <a:r>
              <a:rPr lang="en-US" sz="2400" dirty="0"/>
              <a:t>will be assigned a case to review.</a:t>
            </a:r>
          </a:p>
          <a:p>
            <a:pPr>
              <a:lnSpc>
                <a:spcPct val="200000"/>
              </a:lnSpc>
              <a:buFont typeface="Wingdings" panose="05000000000000000000" pitchFamily="2" charset="2"/>
              <a:buChar char="§"/>
            </a:pPr>
            <a:r>
              <a:rPr lang="en-US" sz="2400" dirty="0"/>
              <a:t>Share out what led to the court’s decision.</a:t>
            </a:r>
          </a:p>
        </p:txBody>
      </p:sp>
      <p:sp>
        <p:nvSpPr>
          <p:cNvPr id="5" name="Title 4"/>
          <p:cNvSpPr>
            <a:spLocks noGrp="1"/>
          </p:cNvSpPr>
          <p:nvPr>
            <p:ph type="title"/>
          </p:nvPr>
        </p:nvSpPr>
        <p:spPr/>
        <p:txBody>
          <a:bodyPr>
            <a:normAutofit fontScale="90000"/>
          </a:bodyPr>
          <a:lstStyle/>
          <a:p>
            <a:r>
              <a:rPr lang="en-US" dirty="0" smtClean="0"/>
              <a:t/>
            </a:r>
            <a:br>
              <a:rPr lang="en-US" dirty="0" smtClean="0"/>
            </a:br>
            <a:r>
              <a:rPr lang="en-US" dirty="0" smtClean="0"/>
              <a:t>Pre-Reading </a:t>
            </a:r>
            <a:r>
              <a:rPr lang="en-US" dirty="0"/>
              <a:t>Activity</a:t>
            </a:r>
            <a:br>
              <a:rPr lang="en-US" dirty="0"/>
            </a:b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a:t>
            </a:fld>
            <a:endParaRPr lang="en-US" dirty="0"/>
          </a:p>
        </p:txBody>
      </p:sp>
      <p:sp>
        <p:nvSpPr>
          <p:cNvPr id="8" name="Oval 7"/>
          <p:cNvSpPr/>
          <p:nvPr/>
        </p:nvSpPr>
        <p:spPr>
          <a:xfrm>
            <a:off x="7924800" y="440785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a:t>
            </a:r>
            <a:endParaRPr lang="en-US" sz="1100" dirty="0"/>
          </a:p>
        </p:txBody>
      </p:sp>
    </p:spTree>
    <p:extLst>
      <p:ext uri="{BB962C8B-B14F-4D97-AF65-F5344CB8AC3E}">
        <p14:creationId xmlns:p14="http://schemas.microsoft.com/office/powerpoint/2010/main" val="36245856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0"/>
          </p:nvPr>
        </p:nvSpPr>
        <p:spPr/>
        <p:txBody>
          <a:bodyPr>
            <a:normAutofit/>
          </a:bodyPr>
          <a:lstStyle/>
          <a:p>
            <a:pPr marL="0" indent="0">
              <a:buNone/>
            </a:pPr>
            <a:r>
              <a:rPr lang="en-US" sz="2400" dirty="0"/>
              <a:t>Written as </a:t>
            </a:r>
            <a:r>
              <a:rPr lang="en-US" sz="2400" b="1" dirty="0"/>
              <a:t>“Specialized Instruction” </a:t>
            </a:r>
            <a:r>
              <a:rPr lang="en-US" sz="2400" dirty="0"/>
              <a:t>in</a:t>
            </a:r>
            <a:r>
              <a:rPr lang="en-US" sz="2400" dirty="0" smtClean="0"/>
              <a:t>…:</a:t>
            </a:r>
          </a:p>
          <a:p>
            <a:pPr marL="0" indent="0">
              <a:buNone/>
            </a:pPr>
            <a:endParaRPr lang="en-US" sz="2400" dirty="0"/>
          </a:p>
          <a:p>
            <a:pPr marL="0" indent="0">
              <a:buNone/>
            </a:pPr>
            <a:r>
              <a:rPr lang="en-US" sz="2400" dirty="0" smtClean="0"/>
              <a:t>Need </a:t>
            </a:r>
            <a:r>
              <a:rPr lang="en-US" sz="2400" dirty="0"/>
              <a:t>to mark the amount, frequency and duration for ALL services listed on the IEP </a:t>
            </a:r>
            <a:endParaRPr lang="en-US" sz="2400" dirty="0" smtClean="0"/>
          </a:p>
          <a:p>
            <a:pPr marL="0" indent="0">
              <a:buNone/>
            </a:pPr>
            <a:endParaRPr lang="en-US" sz="2400" dirty="0"/>
          </a:p>
          <a:p>
            <a:pPr marL="112712" indent="0">
              <a:buNone/>
            </a:pPr>
            <a:endParaRPr lang="en-US" dirty="0"/>
          </a:p>
        </p:txBody>
      </p:sp>
      <p:sp>
        <p:nvSpPr>
          <p:cNvPr id="3" name="Title 2"/>
          <p:cNvSpPr>
            <a:spLocks noGrp="1"/>
          </p:cNvSpPr>
          <p:nvPr>
            <p:ph type="title"/>
          </p:nvPr>
        </p:nvSpPr>
        <p:spPr/>
        <p:txBody>
          <a:bodyPr/>
          <a:lstStyle/>
          <a:p>
            <a:r>
              <a:rPr lang="en-US" sz="3600" dirty="0" smtClean="0"/>
              <a:t>Special Education Services </a:t>
            </a:r>
            <a:endParaRPr lang="en-US" sz="3600" dirty="0"/>
          </a:p>
        </p:txBody>
      </p:sp>
      <p:pic>
        <p:nvPicPr>
          <p:cNvPr id="4" name="Picture 3" descr="analog clock by sivvus - analog, analog, clip art, clipar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149334"/>
            <a:ext cx="1879489" cy="1879489"/>
          </a:xfrm>
          <a:prstGeom prst="rect">
            <a:avLst/>
          </a:prstGeom>
        </p:spPr>
      </p:pic>
    </p:spTree>
    <p:extLst>
      <p:ext uri="{BB962C8B-B14F-4D97-AF65-F5344CB8AC3E}">
        <p14:creationId xmlns:p14="http://schemas.microsoft.com/office/powerpoint/2010/main" val="30647701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0"/>
          </p:nvPr>
        </p:nvSpPr>
        <p:spPr/>
        <p:txBody>
          <a:bodyPr>
            <a:normAutofit/>
          </a:bodyPr>
          <a:lstStyle/>
          <a:p>
            <a:pPr marL="0" indent="0">
              <a:buNone/>
            </a:pPr>
            <a:r>
              <a:rPr lang="en-US" sz="2400" dirty="0"/>
              <a:t>Related services are services that are required to assist a child with a disability to benefit from special education services.  </a:t>
            </a:r>
          </a:p>
          <a:p>
            <a:pPr marL="0" indent="0">
              <a:buNone/>
            </a:pPr>
            <a:r>
              <a:rPr lang="en-US" sz="2400" dirty="0" smtClean="0"/>
              <a:t>e.g.,  Transportation</a:t>
            </a:r>
            <a:r>
              <a:rPr lang="en-US" sz="2400" dirty="0"/>
              <a:t>, interpreting services, recreational therapy, nursing services, social work services, parent counseling &amp; training, psychological services, occupational therapy, physical therapy, speech therapy, language therapy, orientation and mobility </a:t>
            </a:r>
            <a:r>
              <a:rPr lang="en-US" sz="2400" dirty="0" smtClean="0"/>
              <a:t>services. </a:t>
            </a:r>
            <a:endParaRPr lang="en-US" sz="2400" dirty="0"/>
          </a:p>
          <a:p>
            <a:pPr marL="112712" indent="0">
              <a:buNone/>
            </a:pPr>
            <a:endParaRPr lang="en-US" dirty="0"/>
          </a:p>
        </p:txBody>
      </p:sp>
      <p:sp>
        <p:nvSpPr>
          <p:cNvPr id="3" name="Title 2"/>
          <p:cNvSpPr>
            <a:spLocks noGrp="1"/>
          </p:cNvSpPr>
          <p:nvPr>
            <p:ph type="title"/>
          </p:nvPr>
        </p:nvSpPr>
        <p:spPr/>
        <p:txBody>
          <a:bodyPr/>
          <a:lstStyle/>
          <a:p>
            <a:r>
              <a:rPr lang="en-US" sz="3600" dirty="0" smtClean="0"/>
              <a:t>Related Services </a:t>
            </a:r>
            <a:endParaRPr lang="en-US" sz="3600" dirty="0"/>
          </a:p>
        </p:txBody>
      </p:sp>
    </p:spTree>
    <p:extLst>
      <p:ext uri="{BB962C8B-B14F-4D97-AF65-F5344CB8AC3E}">
        <p14:creationId xmlns:p14="http://schemas.microsoft.com/office/powerpoint/2010/main" val="22604187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25000" lnSpcReduction="20000"/>
          </a:bodyPr>
          <a:lstStyle/>
          <a:p>
            <a:r>
              <a:rPr lang="en-US" sz="9600" dirty="0"/>
              <a:t>Sign language services</a:t>
            </a:r>
          </a:p>
          <a:p>
            <a:r>
              <a:rPr lang="en-US" sz="9600" dirty="0"/>
              <a:t>Transportation to school</a:t>
            </a:r>
          </a:p>
          <a:p>
            <a:r>
              <a:rPr lang="en-US" sz="9600" dirty="0"/>
              <a:t>Counseling and guidance to parents of students regarding hearing losses</a:t>
            </a:r>
          </a:p>
          <a:p>
            <a:r>
              <a:rPr lang="en-US" sz="9600" dirty="0"/>
              <a:t>Teaching visually impaired students to fold money in a specific way to identify it in their wallet  </a:t>
            </a:r>
          </a:p>
          <a:p>
            <a:r>
              <a:rPr lang="en-US" sz="9600" dirty="0"/>
              <a:t>Providing Cochlear </a:t>
            </a:r>
            <a:r>
              <a:rPr lang="en-US" sz="9600" dirty="0" smtClean="0"/>
              <a:t>implants</a:t>
            </a:r>
          </a:p>
          <a:p>
            <a:r>
              <a:rPr lang="en-US" sz="9600" dirty="0" smtClean="0"/>
              <a:t>Language services </a:t>
            </a:r>
            <a:endParaRPr lang="en-US" sz="9600" dirty="0"/>
          </a:p>
          <a:p>
            <a:endParaRPr lang="en-US" dirty="0">
              <a:solidFill>
                <a:srgbClr val="C00000"/>
              </a:solidFill>
              <a:latin typeface="Century Schoolbook" panose="02040604050505020304" pitchFamily="18" charset="0"/>
            </a:endParaRPr>
          </a:p>
          <a:p>
            <a:pPr marL="112712"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Related Services:  True or False</a:t>
            </a:r>
          </a:p>
        </p:txBody>
      </p:sp>
      <p:sp>
        <p:nvSpPr>
          <p:cNvPr id="5" name="Slide Number Placeholder 4"/>
          <p:cNvSpPr>
            <a:spLocks noGrp="1"/>
          </p:cNvSpPr>
          <p:nvPr>
            <p:ph type="sldNum" sz="quarter" idx="4"/>
          </p:nvPr>
        </p:nvSpPr>
        <p:spPr/>
        <p:txBody>
          <a:bodyPr/>
          <a:lstStyle/>
          <a:p>
            <a:fld id="{3B745311-16E5-4BEF-BFE6-36758A3427EB}" type="slidenum">
              <a:rPr lang="en-US" smtClean="0"/>
              <a:pPr/>
              <a:t>82</a:t>
            </a:fld>
            <a:endParaRPr lang="en-US" dirty="0"/>
          </a:p>
        </p:txBody>
      </p:sp>
      <p:pic>
        <p:nvPicPr>
          <p:cNvPr id="4" name="Picture 3" descr="The Inappropriate Homeschooler: &lt;strong&gt;School&lt;/strong&gt; Year 2014/2015 is He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3508196"/>
            <a:ext cx="1525547" cy="1607955"/>
          </a:xfrm>
          <a:prstGeom prst="rect">
            <a:avLst/>
          </a:prstGeom>
        </p:spPr>
      </p:pic>
    </p:spTree>
    <p:extLst>
      <p:ext uri="{BB962C8B-B14F-4D97-AF65-F5344CB8AC3E}">
        <p14:creationId xmlns:p14="http://schemas.microsoft.com/office/powerpoint/2010/main" val="42132304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t>Functional mobility skills</a:t>
            </a:r>
          </a:p>
          <a:p>
            <a:r>
              <a:rPr lang="en-US" sz="2400" dirty="0"/>
              <a:t>Dolphin Therapy</a:t>
            </a:r>
          </a:p>
          <a:p>
            <a:r>
              <a:rPr lang="en-US" sz="2400" dirty="0"/>
              <a:t>Assessing a child’s leisure interests and preferences, functions, skills and needs</a:t>
            </a:r>
          </a:p>
          <a:p>
            <a:r>
              <a:rPr lang="en-US" sz="2400" dirty="0"/>
              <a:t>Clean intermittent catheterization </a:t>
            </a:r>
          </a:p>
          <a:p>
            <a:r>
              <a:rPr lang="en-US" sz="2400" dirty="0"/>
              <a:t>Assisting in developing positive behavior intervention strategies </a:t>
            </a:r>
          </a:p>
          <a:p>
            <a:endParaRPr lang="en-US" dirty="0">
              <a:latin typeface="Century Schoolbook" panose="02040604050505020304" pitchFamily="18" charset="0"/>
            </a:endParaRPr>
          </a:p>
          <a:p>
            <a:endParaRPr lang="en-US" dirty="0"/>
          </a:p>
        </p:txBody>
      </p:sp>
      <p:sp>
        <p:nvSpPr>
          <p:cNvPr id="3" name="Title 2"/>
          <p:cNvSpPr>
            <a:spLocks noGrp="1"/>
          </p:cNvSpPr>
          <p:nvPr>
            <p:ph type="title"/>
          </p:nvPr>
        </p:nvSpPr>
        <p:spPr/>
        <p:txBody>
          <a:bodyPr>
            <a:normAutofit/>
          </a:bodyPr>
          <a:lstStyle/>
          <a:p>
            <a:r>
              <a:rPr lang="en-US" sz="3600" dirty="0"/>
              <a:t>Related Services:  True or </a:t>
            </a:r>
            <a:r>
              <a:rPr lang="en-US" sz="3600" dirty="0" smtClean="0"/>
              <a:t>False (</a:t>
            </a:r>
            <a:r>
              <a:rPr lang="en-US" sz="3600" dirty="0" err="1" smtClean="0"/>
              <a:t>cont</a:t>
            </a:r>
            <a:r>
              <a:rPr lang="en-US" sz="3600" dirty="0" smtClean="0"/>
              <a:t>)</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83</a:t>
            </a:fld>
            <a:endParaRPr lang="en-US" dirty="0"/>
          </a:p>
        </p:txBody>
      </p:sp>
      <p:pic>
        <p:nvPicPr>
          <p:cNvPr id="7" name="Picture 6" descr="Clipart - Another &lt;strong&gt;dolphin&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770" y="1428750"/>
            <a:ext cx="1767830" cy="1135831"/>
          </a:xfrm>
          <a:prstGeom prst="rect">
            <a:avLst/>
          </a:prstGeom>
        </p:spPr>
      </p:pic>
    </p:spTree>
    <p:extLst>
      <p:ext uri="{BB962C8B-B14F-4D97-AF65-F5344CB8AC3E}">
        <p14:creationId xmlns:p14="http://schemas.microsoft.com/office/powerpoint/2010/main" val="6330914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normAutofit/>
          </a:bodyPr>
          <a:lstStyle/>
          <a:p>
            <a:pPr marL="112712" indent="0">
              <a:buNone/>
            </a:pPr>
            <a:r>
              <a:rPr lang="en-US" sz="2400" dirty="0" smtClean="0"/>
              <a:t>Defined </a:t>
            </a:r>
            <a:r>
              <a:rPr lang="en-US" sz="2400" dirty="0"/>
              <a:t>as: Aids, services, and other supports that are provided in regular education classes and other education related settings to enable students with disabilities to be educated with their non-disabled peers to the maximum extent appropriate. </a:t>
            </a:r>
          </a:p>
          <a:p>
            <a:pPr marL="0" indent="0">
              <a:buNone/>
            </a:pPr>
            <a:r>
              <a:rPr lang="en-US" sz="2400" dirty="0" smtClean="0"/>
              <a:t> Examples</a:t>
            </a:r>
            <a:r>
              <a:rPr lang="en-US" sz="2400" dirty="0"/>
              <a:t>: Paras or personal assistants, instructional </a:t>
            </a:r>
            <a:r>
              <a:rPr lang="en-US" sz="2400" dirty="0" smtClean="0"/>
              <a:t>  support   provided </a:t>
            </a:r>
            <a:r>
              <a:rPr lang="en-US" sz="2400" dirty="0"/>
              <a:t>by paras, interpreters, specialized materials and equipment </a:t>
            </a:r>
          </a:p>
          <a:p>
            <a:pPr marL="0" indent="0" algn="ctr">
              <a:buNone/>
            </a:pPr>
            <a:r>
              <a:rPr lang="en-US" sz="2400" dirty="0"/>
              <a:t>Remember to include amount, frequency and location </a:t>
            </a:r>
          </a:p>
          <a:p>
            <a:endParaRPr lang="en-US" dirty="0"/>
          </a:p>
        </p:txBody>
      </p:sp>
      <p:sp>
        <p:nvSpPr>
          <p:cNvPr id="5" name="Title 4"/>
          <p:cNvSpPr>
            <a:spLocks noGrp="1"/>
          </p:cNvSpPr>
          <p:nvPr>
            <p:ph type="title"/>
          </p:nvPr>
        </p:nvSpPr>
        <p:spPr/>
        <p:txBody>
          <a:bodyPr>
            <a:normAutofit/>
          </a:bodyPr>
          <a:lstStyle/>
          <a:p>
            <a:r>
              <a:rPr lang="en-US" sz="3600" dirty="0" smtClean="0"/>
              <a:t>Supplementary Aids/Services</a:t>
            </a:r>
            <a:endParaRPr lang="en-US" sz="3600" dirty="0"/>
          </a:p>
        </p:txBody>
      </p:sp>
      <p:sp>
        <p:nvSpPr>
          <p:cNvPr id="6" name="Slide Number Placeholder 5"/>
          <p:cNvSpPr>
            <a:spLocks noGrp="1"/>
          </p:cNvSpPr>
          <p:nvPr>
            <p:ph type="sldNum" sz="quarter" idx="4"/>
          </p:nvPr>
        </p:nvSpPr>
        <p:spPr/>
        <p:txBody>
          <a:bodyPr/>
          <a:lstStyle/>
          <a:p>
            <a:fld id="{3B745311-16E5-4BEF-BFE6-36758A3427EB}" type="slidenum">
              <a:rPr lang="en-US" smtClean="0"/>
              <a:pPr/>
              <a:t>84</a:t>
            </a:fld>
            <a:endParaRPr lang="en-US" dirty="0"/>
          </a:p>
        </p:txBody>
      </p:sp>
    </p:spTree>
    <p:extLst>
      <p:ext uri="{BB962C8B-B14F-4D97-AF65-F5344CB8AC3E}">
        <p14:creationId xmlns:p14="http://schemas.microsoft.com/office/powerpoint/2010/main" val="20086884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0"/>
          </p:nvPr>
        </p:nvSpPr>
        <p:spPr/>
        <p:txBody>
          <a:bodyPr/>
          <a:lstStyle/>
          <a:p>
            <a:pPr marL="0" indent="0">
              <a:buNone/>
            </a:pPr>
            <a:r>
              <a:rPr lang="en-US" sz="2400" u="sng" dirty="0">
                <a:latin typeface="+mj-lt"/>
              </a:rPr>
              <a:t>Accommodation</a:t>
            </a:r>
            <a:r>
              <a:rPr lang="en-US" sz="2400" dirty="0">
                <a:latin typeface="+mj-lt"/>
              </a:rPr>
              <a:t>:  Changes in the procedures or materials that increase equitable access in the classroom setting. </a:t>
            </a:r>
          </a:p>
          <a:p>
            <a:pPr marL="0" indent="0">
              <a:buNone/>
            </a:pPr>
            <a:r>
              <a:rPr lang="en-US" sz="2400" dirty="0" smtClean="0">
                <a:latin typeface="+mj-lt"/>
              </a:rPr>
              <a:t>i.e. Listen </a:t>
            </a:r>
            <a:r>
              <a:rPr lang="en-US" sz="2400" dirty="0">
                <a:latin typeface="+mj-lt"/>
              </a:rPr>
              <a:t>to audio recording instead of reading </a:t>
            </a:r>
            <a:r>
              <a:rPr lang="en-US" sz="2400" dirty="0" smtClean="0">
                <a:latin typeface="+mj-lt"/>
              </a:rPr>
              <a:t>text</a:t>
            </a:r>
          </a:p>
          <a:p>
            <a:pPr marL="0" indent="0">
              <a:buNone/>
            </a:pPr>
            <a:r>
              <a:rPr lang="en-US" sz="2400" u="sng" dirty="0">
                <a:latin typeface="+mj-lt"/>
              </a:rPr>
              <a:t>Modifications</a:t>
            </a:r>
            <a:r>
              <a:rPr lang="en-US" sz="2400" dirty="0">
                <a:latin typeface="+mj-lt"/>
              </a:rPr>
              <a:t>:  Changes in the procedures and materials that change the construct of the educational task making it difficult to compare results with typical peer results.</a:t>
            </a:r>
          </a:p>
          <a:p>
            <a:pPr marL="0" indent="0">
              <a:buNone/>
            </a:pPr>
            <a:r>
              <a:rPr lang="en-US" sz="2400" dirty="0" smtClean="0">
                <a:latin typeface="+mj-lt"/>
              </a:rPr>
              <a:t>i.e. Create </a:t>
            </a:r>
            <a:r>
              <a:rPr lang="en-US" sz="2400" dirty="0">
                <a:latin typeface="+mj-lt"/>
              </a:rPr>
              <a:t>an alternate test without essay questions.</a:t>
            </a:r>
          </a:p>
          <a:p>
            <a:pPr marL="0" indent="0">
              <a:buNone/>
            </a:pPr>
            <a:endParaRPr lang="en-US" sz="2400" dirty="0">
              <a:solidFill>
                <a:srgbClr val="FF0000"/>
              </a:solidFill>
              <a:latin typeface="High Tower Text" panose="02040502050506030303" pitchFamily="18" charset="0"/>
            </a:endParaRPr>
          </a:p>
          <a:p>
            <a:endParaRPr lang="en-US" dirty="0"/>
          </a:p>
        </p:txBody>
      </p:sp>
      <p:sp>
        <p:nvSpPr>
          <p:cNvPr id="3" name="Title 2"/>
          <p:cNvSpPr>
            <a:spLocks noGrp="1"/>
          </p:cNvSpPr>
          <p:nvPr>
            <p:ph type="title"/>
          </p:nvPr>
        </p:nvSpPr>
        <p:spPr/>
        <p:txBody>
          <a:bodyPr>
            <a:normAutofit fontScale="90000"/>
          </a:bodyPr>
          <a:lstStyle/>
          <a:p>
            <a:r>
              <a:rPr lang="en-US" dirty="0" smtClean="0"/>
              <a:t>Modifications &amp; Accommodations Form F</a:t>
            </a: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85</a:t>
            </a:fld>
            <a:endParaRPr lang="en-US" dirty="0"/>
          </a:p>
        </p:txBody>
      </p:sp>
      <p:sp>
        <p:nvSpPr>
          <p:cNvPr id="7" name="Oval 6"/>
          <p:cNvSpPr/>
          <p:nvPr/>
        </p:nvSpPr>
        <p:spPr>
          <a:xfrm>
            <a:off x="7924800" y="442275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#29</a:t>
            </a:r>
            <a:endParaRPr lang="en-US" sz="1100" dirty="0"/>
          </a:p>
        </p:txBody>
      </p:sp>
    </p:spTree>
    <p:extLst>
      <p:ext uri="{BB962C8B-B14F-4D97-AF65-F5344CB8AC3E}">
        <p14:creationId xmlns:p14="http://schemas.microsoft.com/office/powerpoint/2010/main" val="30889356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t>The accommodations and modifications page is not a menu board.</a:t>
            </a:r>
          </a:p>
          <a:p>
            <a:r>
              <a:rPr lang="en-US" sz="2400" dirty="0" smtClean="0"/>
              <a:t>What is marked must relate to the student’s specific learning needs, present level and current assessment data.</a:t>
            </a:r>
          </a:p>
          <a:p>
            <a:r>
              <a:rPr lang="en-US" sz="2400" dirty="0" smtClean="0"/>
              <a:t>Just because it was on there last year does not mean it needs to be on there this year.  </a:t>
            </a:r>
            <a:endParaRPr lang="en-US" sz="2400" dirty="0"/>
          </a:p>
          <a:p>
            <a:pPr marL="112712" indent="0">
              <a:buNone/>
            </a:pPr>
            <a:endParaRPr lang="en-US" dirty="0"/>
          </a:p>
        </p:txBody>
      </p:sp>
      <p:sp>
        <p:nvSpPr>
          <p:cNvPr id="3" name="Title 2"/>
          <p:cNvSpPr>
            <a:spLocks noGrp="1"/>
          </p:cNvSpPr>
          <p:nvPr>
            <p:ph type="title"/>
          </p:nvPr>
        </p:nvSpPr>
        <p:spPr/>
        <p:txBody>
          <a:bodyPr>
            <a:normAutofit/>
          </a:bodyPr>
          <a:lstStyle/>
          <a:p>
            <a:r>
              <a:rPr lang="en-US" sz="3600" dirty="0" smtClean="0"/>
              <a:t>Use with Caution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86</a:t>
            </a:fld>
            <a:endParaRPr lang="en-US" dirty="0"/>
          </a:p>
        </p:txBody>
      </p:sp>
      <p:pic>
        <p:nvPicPr>
          <p:cNvPr id="4" name="Picture 3" descr="How to Write a Reader Respon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714750"/>
            <a:ext cx="1504950" cy="1428750"/>
          </a:xfrm>
          <a:prstGeom prst="rect">
            <a:avLst/>
          </a:prstGeom>
        </p:spPr>
      </p:pic>
    </p:spTree>
    <p:extLst>
      <p:ext uri="{BB962C8B-B14F-4D97-AF65-F5344CB8AC3E}">
        <p14:creationId xmlns:p14="http://schemas.microsoft.com/office/powerpoint/2010/main" val="8063709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839200" cy="3467100"/>
          </a:xfrm>
        </p:spPr>
        <p:txBody>
          <a:bodyPr>
            <a:normAutofit fontScale="85000" lnSpcReduction="20000"/>
          </a:bodyPr>
          <a:lstStyle/>
          <a:p>
            <a:pPr marL="0" indent="0">
              <a:buNone/>
            </a:pPr>
            <a:r>
              <a:rPr lang="en-US" sz="2800" dirty="0" smtClean="0"/>
              <a:t>1. </a:t>
            </a:r>
            <a:r>
              <a:rPr lang="en-US" sz="2800" dirty="0"/>
              <a:t>A</a:t>
            </a:r>
            <a:r>
              <a:rPr lang="en-US" sz="2800" dirty="0" smtClean="0"/>
              <a:t>nother </a:t>
            </a:r>
            <a:r>
              <a:rPr lang="en-US" sz="2800" dirty="0"/>
              <a:t>student </a:t>
            </a:r>
            <a:r>
              <a:rPr lang="en-US" sz="2800" dirty="0" smtClean="0"/>
              <a:t>shares </a:t>
            </a:r>
            <a:r>
              <a:rPr lang="en-US" sz="2800" dirty="0"/>
              <a:t>their </a:t>
            </a:r>
            <a:r>
              <a:rPr lang="en-US" sz="2800" dirty="0" smtClean="0"/>
              <a:t>written notes </a:t>
            </a:r>
          </a:p>
          <a:p>
            <a:pPr marL="0" indent="0">
              <a:buNone/>
            </a:pPr>
            <a:r>
              <a:rPr lang="en-US" sz="2800" dirty="0" smtClean="0"/>
              <a:t>2</a:t>
            </a:r>
            <a:r>
              <a:rPr lang="en-US" sz="2800" dirty="0"/>
              <a:t>. Use a calculator or math facts table</a:t>
            </a:r>
          </a:p>
          <a:p>
            <a:pPr marL="0" indent="0">
              <a:buNone/>
            </a:pPr>
            <a:r>
              <a:rPr lang="en-US" sz="2800" dirty="0"/>
              <a:t>3. </a:t>
            </a:r>
            <a:r>
              <a:rPr lang="en-US" sz="2800" dirty="0" smtClean="0"/>
              <a:t>Change the scoring guide on a paper to lower the threshold for a passing.  </a:t>
            </a:r>
          </a:p>
          <a:p>
            <a:pPr marL="0" indent="0">
              <a:buNone/>
            </a:pPr>
            <a:r>
              <a:rPr lang="en-US" sz="2800" dirty="0" smtClean="0"/>
              <a:t>4</a:t>
            </a:r>
            <a:r>
              <a:rPr lang="en-US" sz="2800" dirty="0"/>
              <a:t>. Take the test in a small group setting</a:t>
            </a:r>
          </a:p>
          <a:p>
            <a:pPr marL="0" indent="0">
              <a:buNone/>
            </a:pPr>
            <a:r>
              <a:rPr lang="en-US" sz="2800" dirty="0"/>
              <a:t>5. Answer </a:t>
            </a:r>
            <a:r>
              <a:rPr lang="en-US" sz="2800" dirty="0" smtClean="0"/>
              <a:t>fewer </a:t>
            </a:r>
            <a:r>
              <a:rPr lang="en-US" sz="2800" dirty="0"/>
              <a:t>homework problems than peers</a:t>
            </a:r>
          </a:p>
          <a:p>
            <a:pPr marL="0" indent="0">
              <a:buNone/>
            </a:pPr>
            <a:r>
              <a:rPr lang="en-US" sz="2800" dirty="0"/>
              <a:t>6. Mark text with a </a:t>
            </a:r>
            <a:r>
              <a:rPr lang="en-US" sz="2800" dirty="0" smtClean="0"/>
              <a:t>highlighter</a:t>
            </a:r>
          </a:p>
          <a:p>
            <a:pPr marL="0" indent="0">
              <a:buNone/>
            </a:pPr>
            <a:r>
              <a:rPr lang="en-US" sz="2800" dirty="0" smtClean="0"/>
              <a:t>7. Learn </a:t>
            </a:r>
            <a:r>
              <a:rPr lang="en-US" sz="2800" dirty="0"/>
              <a:t>different material </a:t>
            </a:r>
            <a:r>
              <a:rPr lang="en-US" sz="2800" dirty="0" smtClean="0"/>
              <a:t>(i.e. </a:t>
            </a:r>
            <a:r>
              <a:rPr lang="en-US" sz="2800" dirty="0"/>
              <a:t>multiplication of a one digit number by a two digit number while classmates are working on multiplication of two digit </a:t>
            </a:r>
            <a:r>
              <a:rPr lang="en-US" sz="2800" dirty="0" smtClean="0"/>
              <a:t>numbers) </a:t>
            </a:r>
            <a:endParaRPr lang="en-US" sz="2800" dirty="0"/>
          </a:p>
          <a:p>
            <a:pPr marL="0" indent="0">
              <a:buNone/>
            </a:pPr>
            <a:endParaRPr lang="en-US" sz="2800" dirty="0">
              <a:latin typeface="High Tower Text" panose="02040502050506030303" pitchFamily="18" charset="0"/>
            </a:endParaRPr>
          </a:p>
        </p:txBody>
      </p:sp>
      <p:sp>
        <p:nvSpPr>
          <p:cNvPr id="3" name="Title 2"/>
          <p:cNvSpPr>
            <a:spLocks noGrp="1"/>
          </p:cNvSpPr>
          <p:nvPr>
            <p:ph type="title"/>
          </p:nvPr>
        </p:nvSpPr>
        <p:spPr/>
        <p:txBody>
          <a:bodyPr/>
          <a:lstStyle/>
          <a:p>
            <a:r>
              <a:rPr lang="en-US" sz="3600" dirty="0">
                <a:latin typeface="+mn-lt"/>
              </a:rPr>
              <a:t>Modification or Accommodation?</a:t>
            </a:r>
            <a:r>
              <a:rPr lang="en-US" dirty="0">
                <a:latin typeface="+mn-lt"/>
              </a:rPr>
              <a:t> </a:t>
            </a:r>
          </a:p>
        </p:txBody>
      </p:sp>
      <p:sp>
        <p:nvSpPr>
          <p:cNvPr id="5" name="Slide Number Placeholder 4"/>
          <p:cNvSpPr>
            <a:spLocks noGrp="1"/>
          </p:cNvSpPr>
          <p:nvPr>
            <p:ph type="sldNum" sz="quarter" idx="4"/>
          </p:nvPr>
        </p:nvSpPr>
        <p:spPr/>
        <p:txBody>
          <a:bodyPr/>
          <a:lstStyle/>
          <a:p>
            <a:fld id="{3B745311-16E5-4BEF-BFE6-36758A3427EB}" type="slidenum">
              <a:rPr lang="en-US" smtClean="0"/>
              <a:pPr/>
              <a:t>87</a:t>
            </a:fld>
            <a:endParaRPr lang="en-US" dirty="0"/>
          </a:p>
        </p:txBody>
      </p:sp>
      <p:pic>
        <p:nvPicPr>
          <p:cNvPr id="6" name="Picture 5" descr="I Quiz della Domenica nr.15 | Frz40's Bl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003" y="2800350"/>
            <a:ext cx="2057401" cy="1234441"/>
          </a:xfrm>
          <a:prstGeom prst="rect">
            <a:avLst/>
          </a:prstGeom>
        </p:spPr>
      </p:pic>
    </p:spTree>
    <p:extLst>
      <p:ext uri="{BB962C8B-B14F-4D97-AF65-F5344CB8AC3E}">
        <p14:creationId xmlns:p14="http://schemas.microsoft.com/office/powerpoint/2010/main" val="12584857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112712" indent="0">
              <a:buNone/>
            </a:pPr>
            <a:r>
              <a:rPr lang="en-US" sz="2400" dirty="0" smtClean="0"/>
              <a:t>Supports provided for school personnel that are focused directly on assisting staff to meet the unique and specific needs of the child. </a:t>
            </a:r>
          </a:p>
          <a:p>
            <a:r>
              <a:rPr lang="en-US" sz="2400" dirty="0" smtClean="0"/>
              <a:t>Specialized Training – Training to work with students with Autism </a:t>
            </a:r>
          </a:p>
          <a:p>
            <a:r>
              <a:rPr lang="en-US" sz="2400" dirty="0" smtClean="0"/>
              <a:t>Consultant Services – Behaviorist to work on a Behavior Plan </a:t>
            </a:r>
            <a:endParaRPr lang="en-US" sz="2400" dirty="0"/>
          </a:p>
        </p:txBody>
      </p:sp>
      <p:sp>
        <p:nvSpPr>
          <p:cNvPr id="3" name="Title 2"/>
          <p:cNvSpPr>
            <a:spLocks noGrp="1"/>
          </p:cNvSpPr>
          <p:nvPr>
            <p:ph type="title"/>
          </p:nvPr>
        </p:nvSpPr>
        <p:spPr/>
        <p:txBody>
          <a:bodyPr>
            <a:normAutofit/>
          </a:bodyPr>
          <a:lstStyle/>
          <a:p>
            <a:r>
              <a:rPr lang="en-US" sz="3600" dirty="0" smtClean="0"/>
              <a:t>Supports for School Personnel</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88</a:t>
            </a:fld>
            <a:endParaRPr lang="en-US" dirty="0"/>
          </a:p>
        </p:txBody>
      </p:sp>
      <p:sp>
        <p:nvSpPr>
          <p:cNvPr id="7" name="Oval 6"/>
          <p:cNvSpPr/>
          <p:nvPr/>
        </p:nvSpPr>
        <p:spPr>
          <a:xfrm>
            <a:off x="7924800" y="4171950"/>
            <a:ext cx="838200" cy="521411"/>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#29</a:t>
            </a:r>
            <a:endParaRPr lang="en-US" sz="1100" dirty="0"/>
          </a:p>
        </p:txBody>
      </p:sp>
      <p:pic>
        <p:nvPicPr>
          <p:cNvPr id="9" name="Picture 8" descr="&lt;strong&gt;behavior&lt;/strong&gt; chart freebi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257550"/>
            <a:ext cx="1125677" cy="1885950"/>
          </a:xfrm>
          <a:prstGeom prst="rect">
            <a:avLst/>
          </a:prstGeom>
        </p:spPr>
      </p:pic>
    </p:spTree>
    <p:extLst>
      <p:ext uri="{BB962C8B-B14F-4D97-AF65-F5344CB8AC3E}">
        <p14:creationId xmlns:p14="http://schemas.microsoft.com/office/powerpoint/2010/main" val="12041153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2400" dirty="0" smtClean="0"/>
              <a:t>Team must determine whether or not the child needs transportation as a necessary related service.</a:t>
            </a:r>
          </a:p>
          <a:p>
            <a:r>
              <a:rPr lang="en-US" sz="2400" dirty="0" smtClean="0"/>
              <a:t>Accommodations and or modifications are listed if necessary. </a:t>
            </a:r>
            <a:endParaRPr lang="en-US" sz="2400" dirty="0"/>
          </a:p>
        </p:txBody>
      </p:sp>
      <p:sp>
        <p:nvSpPr>
          <p:cNvPr id="2" name="Title 1"/>
          <p:cNvSpPr>
            <a:spLocks noGrp="1"/>
          </p:cNvSpPr>
          <p:nvPr>
            <p:ph type="title"/>
          </p:nvPr>
        </p:nvSpPr>
        <p:spPr/>
        <p:txBody>
          <a:bodyPr/>
          <a:lstStyle/>
          <a:p>
            <a:r>
              <a:rPr lang="en-US" sz="3600" dirty="0" smtClean="0"/>
              <a:t>Transportation as a Related Serv</a:t>
            </a:r>
            <a:r>
              <a:rPr lang="en-US" dirty="0" smtClean="0"/>
              <a:t>ice</a:t>
            </a:r>
            <a:endParaRPr lang="en-US" dirty="0"/>
          </a:p>
        </p:txBody>
      </p:sp>
      <p:pic>
        <p:nvPicPr>
          <p:cNvPr id="5" name="Picture 4" descr="File:Laidlaw &lt;strong&gt;school bus&lt;/strong&g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257550"/>
            <a:ext cx="3657600" cy="1413351"/>
          </a:xfrm>
          <a:prstGeom prst="rect">
            <a:avLst/>
          </a:prstGeom>
        </p:spPr>
      </p:pic>
      <p:sp>
        <p:nvSpPr>
          <p:cNvPr id="6" name="Oval 5"/>
          <p:cNvSpPr/>
          <p:nvPr/>
        </p:nvSpPr>
        <p:spPr>
          <a:xfrm>
            <a:off x="7924800" y="42481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spTree>
    <p:extLst>
      <p:ext uri="{BB962C8B-B14F-4D97-AF65-F5344CB8AC3E}">
        <p14:creationId xmlns:p14="http://schemas.microsoft.com/office/powerpoint/2010/main" val="520030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a:t>
            </a:r>
            <a:endParaRPr lang="en-US" dirty="0"/>
          </a:p>
        </p:txBody>
      </p:sp>
      <p:sp>
        <p:nvSpPr>
          <p:cNvPr id="5" name="Content Placeholder 4"/>
          <p:cNvSpPr>
            <a:spLocks noGrp="1"/>
          </p:cNvSpPr>
          <p:nvPr>
            <p:ph idx="1"/>
          </p:nvPr>
        </p:nvSpPr>
        <p:spPr/>
        <p:txBody>
          <a:bodyPr>
            <a:normAutofit/>
          </a:bodyPr>
          <a:lstStyle/>
          <a:p>
            <a:pPr marL="112712" indent="0" algn="ctr">
              <a:buNone/>
            </a:pPr>
            <a:r>
              <a:rPr lang="en-US" sz="3600" b="1" dirty="0" smtClean="0"/>
              <a:t>Pretest </a:t>
            </a:r>
            <a:endParaRPr lang="en-US" sz="3600" b="1" dirty="0"/>
          </a:p>
          <a:p>
            <a:pPr marL="112712" indent="0" algn="ctr">
              <a:buNone/>
            </a:pPr>
            <a:endParaRPr lang="en-US" sz="3600" b="1" dirty="0"/>
          </a:p>
        </p:txBody>
      </p:sp>
      <p:pic>
        <p:nvPicPr>
          <p:cNvPr id="6" name="Picture 5" descr="5 Quick Facts About Oregon’s New State Tests | Sandy Gra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038350"/>
            <a:ext cx="2678245" cy="2369503"/>
          </a:xfrm>
          <a:prstGeom prst="rect">
            <a:avLst/>
          </a:prstGeom>
        </p:spPr>
      </p:pic>
      <p:sp>
        <p:nvSpPr>
          <p:cNvPr id="2" name="Oval 1"/>
          <p:cNvSpPr/>
          <p:nvPr/>
        </p:nvSpPr>
        <p:spPr>
          <a:xfrm>
            <a:off x="7924800" y="4407853"/>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a:t>
            </a:r>
            <a:endParaRPr lang="en-US" sz="1100" dirty="0"/>
          </a:p>
        </p:txBody>
      </p:sp>
    </p:spTree>
    <p:extLst>
      <p:ext uri="{BB962C8B-B14F-4D97-AF65-F5344CB8AC3E}">
        <p14:creationId xmlns:p14="http://schemas.microsoft.com/office/powerpoint/2010/main" val="11688374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112712" indent="0">
              <a:buNone/>
            </a:pPr>
            <a:endParaRPr lang="en-US" sz="2400" dirty="0" smtClean="0">
              <a:solidFill>
                <a:srgbClr val="FF0000"/>
              </a:solidFill>
            </a:endParaRPr>
          </a:p>
          <a:p>
            <a:r>
              <a:rPr lang="en-US" sz="2400" dirty="0" smtClean="0"/>
              <a:t>Required for any student K-12 not participating 100% in the regular education environment </a:t>
            </a:r>
          </a:p>
          <a:p>
            <a:pPr marL="112712" indent="0">
              <a:buNone/>
            </a:pPr>
            <a:endParaRPr lang="en-US" sz="2400" dirty="0" smtClean="0"/>
          </a:p>
          <a:p>
            <a:r>
              <a:rPr lang="en-US" sz="2400" dirty="0" smtClean="0"/>
              <a:t>For Preschool if all special education and related services are not provided in the regular education setting. </a:t>
            </a:r>
          </a:p>
        </p:txBody>
      </p:sp>
      <p:sp>
        <p:nvSpPr>
          <p:cNvPr id="2" name="Title 1"/>
          <p:cNvSpPr>
            <a:spLocks noGrp="1"/>
          </p:cNvSpPr>
          <p:nvPr>
            <p:ph type="title"/>
          </p:nvPr>
        </p:nvSpPr>
        <p:spPr/>
        <p:txBody>
          <a:bodyPr/>
          <a:lstStyle/>
          <a:p>
            <a:r>
              <a:rPr lang="en-US" sz="3600" dirty="0" smtClean="0"/>
              <a:t>Extent of Participation in Regular Education</a:t>
            </a:r>
            <a:endParaRPr lang="en-US" sz="3600" dirty="0"/>
          </a:p>
        </p:txBody>
      </p:sp>
      <p:sp>
        <p:nvSpPr>
          <p:cNvPr id="5" name="Oval 4"/>
          <p:cNvSpPr/>
          <p:nvPr/>
        </p:nvSpPr>
        <p:spPr>
          <a:xfrm>
            <a:off x="8000999" y="42481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spTree>
    <p:extLst>
      <p:ext uri="{BB962C8B-B14F-4D97-AF65-F5344CB8AC3E}">
        <p14:creationId xmlns:p14="http://schemas.microsoft.com/office/powerpoint/2010/main" val="42621267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t>Whether or not the student participates in the regular physical education program.</a:t>
            </a:r>
          </a:p>
          <a:p>
            <a:endParaRPr lang="en-US" sz="2400" dirty="0"/>
          </a:p>
          <a:p>
            <a:r>
              <a:rPr lang="en-US" sz="2400" dirty="0" smtClean="0"/>
              <a:t>Addresses participation in program options, nonacademic and extra-curricular services and activities.</a:t>
            </a:r>
            <a:endParaRPr lang="en-US" sz="2400" dirty="0"/>
          </a:p>
        </p:txBody>
      </p:sp>
      <p:sp>
        <p:nvSpPr>
          <p:cNvPr id="3" name="Title 2"/>
          <p:cNvSpPr>
            <a:spLocks noGrp="1"/>
          </p:cNvSpPr>
          <p:nvPr>
            <p:ph type="title"/>
          </p:nvPr>
        </p:nvSpPr>
        <p:spPr>
          <a:xfrm>
            <a:off x="152400" y="742950"/>
            <a:ext cx="8839200" cy="876300"/>
          </a:xfrm>
        </p:spPr>
        <p:txBody>
          <a:bodyPr>
            <a:normAutofit fontScale="90000"/>
          </a:bodyPr>
          <a:lstStyle/>
          <a:p>
            <a:r>
              <a:rPr lang="en-US" dirty="0" smtClean="0"/>
              <a:t>Extent of Participation in PE &amp; Extra-Curricular Activities </a:t>
            </a:r>
            <a:endParaRPr lang="en-US"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91</a:t>
            </a:fld>
            <a:endParaRPr lang="en-US" dirty="0"/>
          </a:p>
        </p:txBody>
      </p:sp>
      <p:sp>
        <p:nvSpPr>
          <p:cNvPr id="7" name="Oval 6"/>
          <p:cNvSpPr/>
          <p:nvPr/>
        </p:nvSpPr>
        <p:spPr>
          <a:xfrm>
            <a:off x="8000999" y="42481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pic>
        <p:nvPicPr>
          <p:cNvPr id="4" name="Picture 3" descr="Stretching Tips For Better Flexibility | Guiding Instinc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662934"/>
            <a:ext cx="1709737" cy="1480566"/>
          </a:xfrm>
          <a:prstGeom prst="rect">
            <a:avLst/>
          </a:prstGeom>
        </p:spPr>
      </p:pic>
    </p:spTree>
    <p:extLst>
      <p:ext uri="{BB962C8B-B14F-4D97-AF65-F5344CB8AC3E}">
        <p14:creationId xmlns:p14="http://schemas.microsoft.com/office/powerpoint/2010/main" val="16869092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indent="-457200"/>
            <a:r>
              <a:rPr lang="en-US" sz="2400" dirty="0"/>
              <a:t>Must consider annually what placement is appropriate.  </a:t>
            </a:r>
          </a:p>
          <a:p>
            <a:pPr indent="-457200"/>
            <a:endParaRPr lang="en-US" sz="2400" dirty="0"/>
          </a:p>
          <a:p>
            <a:pPr indent="-457200"/>
            <a:r>
              <a:rPr lang="en-US" sz="2400" dirty="0"/>
              <a:t>Must start </a:t>
            </a:r>
            <a:r>
              <a:rPr lang="en-US" sz="2400" dirty="0" smtClean="0"/>
              <a:t>with the least restrictive placement </a:t>
            </a:r>
            <a:r>
              <a:rPr lang="en-US" sz="2400" dirty="0"/>
              <a:t>and work your way down the appropriate </a:t>
            </a:r>
            <a:r>
              <a:rPr lang="en-US" sz="2400" dirty="0" smtClean="0"/>
              <a:t>placement for that student.</a:t>
            </a:r>
            <a:endParaRPr lang="en-US" sz="2400" dirty="0"/>
          </a:p>
          <a:p>
            <a:pPr indent="-457200"/>
            <a:endParaRPr lang="en-US" sz="2400" dirty="0"/>
          </a:p>
          <a:p>
            <a:pPr indent="-457200"/>
            <a:r>
              <a:rPr lang="en-US" sz="2400" dirty="0"/>
              <a:t>Everything above </a:t>
            </a:r>
            <a:r>
              <a:rPr lang="en-US" sz="2400" dirty="0" smtClean="0"/>
              <a:t>the selected placement and the one after must </a:t>
            </a:r>
            <a:r>
              <a:rPr lang="en-US" sz="2400" dirty="0"/>
              <a:t>be </a:t>
            </a:r>
            <a:r>
              <a:rPr lang="en-US" sz="2400" dirty="0" smtClean="0"/>
              <a:t>considered and marked. </a:t>
            </a:r>
            <a:endParaRPr lang="en-US" sz="2400" dirty="0"/>
          </a:p>
        </p:txBody>
      </p:sp>
      <p:sp>
        <p:nvSpPr>
          <p:cNvPr id="3" name="Title 2"/>
          <p:cNvSpPr>
            <a:spLocks noGrp="1"/>
          </p:cNvSpPr>
          <p:nvPr>
            <p:ph type="title"/>
          </p:nvPr>
        </p:nvSpPr>
        <p:spPr/>
        <p:txBody>
          <a:bodyPr>
            <a:normAutofit/>
          </a:bodyPr>
          <a:lstStyle/>
          <a:p>
            <a:r>
              <a:rPr lang="en-US" sz="3600" dirty="0" smtClean="0"/>
              <a:t>Placement Continuum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92</a:t>
            </a:fld>
            <a:endParaRPr lang="en-US" dirty="0"/>
          </a:p>
        </p:txBody>
      </p:sp>
      <p:sp>
        <p:nvSpPr>
          <p:cNvPr id="7" name="Oval 6"/>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#14</a:t>
            </a:r>
            <a:endParaRPr lang="en-US" sz="1100" dirty="0"/>
          </a:p>
        </p:txBody>
      </p:sp>
    </p:spTree>
    <p:extLst>
      <p:ext uri="{BB962C8B-B14F-4D97-AF65-F5344CB8AC3E}">
        <p14:creationId xmlns:p14="http://schemas.microsoft.com/office/powerpoint/2010/main" val="38894866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smtClean="0"/>
              <a:t>Must determine if the placement is closest to the student’s home school.</a:t>
            </a:r>
          </a:p>
          <a:p>
            <a:endParaRPr lang="en-US" sz="2400" dirty="0"/>
          </a:p>
          <a:p>
            <a:r>
              <a:rPr lang="en-US" sz="2400" dirty="0" smtClean="0"/>
              <a:t>If it is not, indicate why another school setting is required. </a:t>
            </a:r>
          </a:p>
          <a:p>
            <a:pPr marL="112712" indent="0">
              <a:buNone/>
            </a:pPr>
            <a:endParaRPr lang="en-US" dirty="0"/>
          </a:p>
        </p:txBody>
      </p:sp>
      <p:sp>
        <p:nvSpPr>
          <p:cNvPr id="3" name="Title 2"/>
          <p:cNvSpPr>
            <a:spLocks noGrp="1"/>
          </p:cNvSpPr>
          <p:nvPr>
            <p:ph type="title"/>
          </p:nvPr>
        </p:nvSpPr>
        <p:spPr/>
        <p:txBody>
          <a:bodyPr>
            <a:normAutofit/>
          </a:bodyPr>
          <a:lstStyle/>
          <a:p>
            <a:r>
              <a:rPr lang="en-US" sz="3600" dirty="0" smtClean="0"/>
              <a:t>Placement Close to Home School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93</a:t>
            </a:fld>
            <a:endParaRPr lang="en-US" dirty="0"/>
          </a:p>
        </p:txBody>
      </p:sp>
      <p:pic>
        <p:nvPicPr>
          <p:cNvPr id="4" name="Picture 3" descr="A better way to care for frail patients: Independence a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462584"/>
            <a:ext cx="1630489" cy="1680916"/>
          </a:xfrm>
          <a:prstGeom prst="rect">
            <a:avLst/>
          </a:prstGeom>
        </p:spPr>
      </p:pic>
    </p:spTree>
    <p:extLst>
      <p:ext uri="{BB962C8B-B14F-4D97-AF65-F5344CB8AC3E}">
        <p14:creationId xmlns:p14="http://schemas.microsoft.com/office/powerpoint/2010/main" val="30823822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314700"/>
          </a:xfrm>
        </p:spPr>
        <p:txBody>
          <a:bodyPr/>
          <a:lstStyle/>
          <a:p>
            <a:pPr marL="112712" indent="0">
              <a:buNone/>
            </a:pPr>
            <a:r>
              <a:rPr lang="en-US" sz="2400" dirty="0"/>
              <a:t>No undue delay can occur in providing special education and related services to the </a:t>
            </a:r>
            <a:r>
              <a:rPr lang="en-US" sz="2400" dirty="0" smtClean="0"/>
              <a:t>student. </a:t>
            </a:r>
          </a:p>
          <a:p>
            <a:pPr marL="112712" indent="0">
              <a:buNone/>
            </a:pPr>
            <a:r>
              <a:rPr lang="en-US" sz="2400" dirty="0"/>
              <a:t>IEP implementation must occur </a:t>
            </a:r>
            <a:r>
              <a:rPr lang="en-US" sz="2400" dirty="0" smtClean="0"/>
              <a:t>on the 11</a:t>
            </a:r>
            <a:r>
              <a:rPr lang="en-US" sz="2400" baseline="30000" dirty="0" smtClean="0"/>
              <a:t>th</a:t>
            </a:r>
            <a:r>
              <a:rPr lang="en-US" sz="2400" dirty="0" smtClean="0"/>
              <a:t> calendar day after </a:t>
            </a:r>
            <a:r>
              <a:rPr lang="en-US" sz="2400" dirty="0"/>
              <a:t>notice of action has been </a:t>
            </a:r>
            <a:r>
              <a:rPr lang="en-US" sz="2400" dirty="0" smtClean="0"/>
              <a:t>issued, </a:t>
            </a:r>
            <a:r>
              <a:rPr lang="en-US" sz="2400" dirty="0"/>
              <a:t>unless the parent has agreed to waive the 10 days. </a:t>
            </a:r>
            <a:endParaRPr lang="en-US" sz="2400" dirty="0" smtClean="0"/>
          </a:p>
          <a:p>
            <a:pPr marL="112712" indent="0">
              <a:buNone/>
            </a:pPr>
            <a:endParaRPr lang="en-US" dirty="0"/>
          </a:p>
        </p:txBody>
      </p:sp>
      <p:sp>
        <p:nvSpPr>
          <p:cNvPr id="3" name="Title 2"/>
          <p:cNvSpPr>
            <a:spLocks noGrp="1"/>
          </p:cNvSpPr>
          <p:nvPr>
            <p:ph type="title"/>
          </p:nvPr>
        </p:nvSpPr>
        <p:spPr/>
        <p:txBody>
          <a:bodyPr>
            <a:normAutofit/>
          </a:bodyPr>
          <a:lstStyle/>
          <a:p>
            <a:r>
              <a:rPr lang="en-US" sz="3600" dirty="0" smtClean="0"/>
              <a:t>Implementation of the IEP</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94</a:t>
            </a:fld>
            <a:endParaRPr lang="en-US" dirty="0"/>
          </a:p>
        </p:txBody>
      </p:sp>
      <p:pic>
        <p:nvPicPr>
          <p:cNvPr id="4" name="Picture 3" descr="The IPKat: The EPC &quot;Ten Day Rule&quot; - how not to use i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181350"/>
            <a:ext cx="1905000" cy="1905000"/>
          </a:xfrm>
          <a:prstGeom prst="rect">
            <a:avLst/>
          </a:prstGeom>
        </p:spPr>
      </p:pic>
    </p:spTree>
    <p:extLst>
      <p:ext uri="{BB962C8B-B14F-4D97-AF65-F5344CB8AC3E}">
        <p14:creationId xmlns:p14="http://schemas.microsoft.com/office/powerpoint/2010/main" val="2154908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t>Parents need to be provided a copy of the finalized IEP within 20 calendar days.</a:t>
            </a:r>
          </a:p>
          <a:p>
            <a:r>
              <a:rPr lang="en-US" sz="2400" dirty="0" smtClean="0"/>
              <a:t>A current copy of the IEP should be in the student’s file.</a:t>
            </a:r>
          </a:p>
          <a:p>
            <a:r>
              <a:rPr lang="en-US" sz="2400" dirty="0" smtClean="0"/>
              <a:t>The student’s </a:t>
            </a:r>
            <a:r>
              <a:rPr lang="en-US" sz="2400" dirty="0"/>
              <a:t>IEP is accessible to </a:t>
            </a:r>
            <a:r>
              <a:rPr lang="en-US" sz="2400" dirty="0" smtClean="0"/>
              <a:t>the </a:t>
            </a:r>
            <a:r>
              <a:rPr lang="en-US" sz="2400" dirty="0"/>
              <a:t>regular education </a:t>
            </a:r>
            <a:r>
              <a:rPr lang="en-US" sz="2400" dirty="0" smtClean="0"/>
              <a:t>teacher(s), </a:t>
            </a:r>
            <a:r>
              <a:rPr lang="en-US" sz="2400" dirty="0"/>
              <a:t>special education teacher, related service provider, and other service </a:t>
            </a:r>
            <a:r>
              <a:rPr lang="en-US" sz="2400" dirty="0" smtClean="0"/>
              <a:t>providers </a:t>
            </a:r>
            <a:r>
              <a:rPr lang="en-US" sz="2400" dirty="0"/>
              <a:t>who </a:t>
            </a:r>
            <a:r>
              <a:rPr lang="en-US" sz="2400" dirty="0" smtClean="0"/>
              <a:t>are </a:t>
            </a:r>
            <a:r>
              <a:rPr lang="en-US" sz="2400" dirty="0"/>
              <a:t>responsible for its implementation. </a:t>
            </a:r>
          </a:p>
        </p:txBody>
      </p:sp>
      <p:sp>
        <p:nvSpPr>
          <p:cNvPr id="3" name="Title 2"/>
          <p:cNvSpPr>
            <a:spLocks noGrp="1"/>
          </p:cNvSpPr>
          <p:nvPr>
            <p:ph type="title"/>
          </p:nvPr>
        </p:nvSpPr>
        <p:spPr/>
        <p:txBody>
          <a:bodyPr>
            <a:normAutofit/>
          </a:bodyPr>
          <a:lstStyle/>
          <a:p>
            <a:r>
              <a:rPr lang="en-US" sz="3600" dirty="0" smtClean="0"/>
              <a:t>IEP Copies </a:t>
            </a:r>
            <a:endParaRPr lang="en-US" sz="3600"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95</a:t>
            </a:fld>
            <a:endParaRPr lang="en-US" dirty="0"/>
          </a:p>
        </p:txBody>
      </p:sp>
    </p:spTree>
    <p:extLst>
      <p:ext uri="{BB962C8B-B14F-4D97-AF65-F5344CB8AC3E}">
        <p14:creationId xmlns:p14="http://schemas.microsoft.com/office/powerpoint/2010/main" val="23107954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Tweet About It  </a:t>
            </a:r>
            <a:endParaRPr lang="en-US" sz="3600" dirty="0"/>
          </a:p>
        </p:txBody>
      </p:sp>
      <p:pic>
        <p:nvPicPr>
          <p:cNvPr id="5" name="Content Placeholder 4"/>
          <p:cNvPicPr>
            <a:picLocks noGrp="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2971800" y="1543050"/>
            <a:ext cx="3414763" cy="1333500"/>
          </a:xfrm>
          <a:prstGeom prst="rect">
            <a:avLst/>
          </a:prstGeom>
        </p:spPr>
      </p:pic>
      <p:sp>
        <p:nvSpPr>
          <p:cNvPr id="6" name="Rectangle 5"/>
          <p:cNvSpPr/>
          <p:nvPr/>
        </p:nvSpPr>
        <p:spPr>
          <a:xfrm>
            <a:off x="304800" y="3028761"/>
            <a:ext cx="8610600" cy="1969385"/>
          </a:xfrm>
          <a:prstGeom prst="rect">
            <a:avLst/>
          </a:prstGeom>
        </p:spPr>
        <p:txBody>
          <a:bodyPr wrap="square">
            <a:spAutoFit/>
          </a:bodyPr>
          <a:lstStyle/>
          <a:p>
            <a:pPr>
              <a:lnSpc>
                <a:spcPct val="107000"/>
              </a:lnSpc>
            </a:pPr>
            <a:r>
              <a:rPr lang="en-US" sz="2400" dirty="0">
                <a:ea typeface="Calibri" panose="020F0502020204030204" pitchFamily="34" charset="0"/>
                <a:cs typeface="Times New Roman" panose="02020603050405020304" pitchFamily="18" charset="0"/>
              </a:rPr>
              <a:t>In Twitter you only have </a:t>
            </a:r>
            <a:r>
              <a:rPr lang="en-US" sz="2400" dirty="0" smtClean="0">
                <a:ea typeface="Calibri" panose="020F0502020204030204" pitchFamily="34" charset="0"/>
                <a:cs typeface="Times New Roman" panose="02020603050405020304" pitchFamily="18" charset="0"/>
              </a:rPr>
              <a:t>280 </a:t>
            </a:r>
            <a:r>
              <a:rPr lang="en-US" sz="2400" dirty="0">
                <a:ea typeface="Calibri" panose="020F0502020204030204" pitchFamily="34" charset="0"/>
                <a:cs typeface="Times New Roman" panose="02020603050405020304" pitchFamily="18" charset="0"/>
              </a:rPr>
              <a:t>characters to make a point and you need to save room for your hashtag.  </a:t>
            </a:r>
            <a:r>
              <a:rPr lang="en-US" sz="2400" dirty="0" smtClean="0">
                <a:ea typeface="Calibri" panose="020F0502020204030204" pitchFamily="34" charset="0"/>
                <a:cs typeface="Times New Roman" panose="02020603050405020304" pitchFamily="18" charset="0"/>
              </a:rPr>
              <a:t>Tweet something </a:t>
            </a:r>
            <a:r>
              <a:rPr lang="en-US" sz="2400" dirty="0">
                <a:ea typeface="Calibri" panose="020F0502020204030204" pitchFamily="34" charset="0"/>
                <a:cs typeface="Times New Roman" panose="02020603050405020304" pitchFamily="18" charset="0"/>
              </a:rPr>
              <a:t>from what we talked about today and put in your #hashtag </a:t>
            </a:r>
            <a:endParaRPr lang="en-US" sz="2400" dirty="0" smtClean="0">
              <a:ea typeface="Calibri" panose="020F0502020204030204" pitchFamily="34" charset="0"/>
              <a:cs typeface="Times New Roman" panose="02020603050405020304" pitchFamily="18" charset="0"/>
            </a:endParaRPr>
          </a:p>
          <a:p>
            <a:pPr>
              <a:lnSpc>
                <a:spcPct val="107000"/>
              </a:lnSpc>
            </a:pPr>
            <a:r>
              <a:rPr lang="en-US" sz="2400" dirty="0" smtClean="0"/>
              <a:t>e.g.,   The IEP flows from the evaluation report  #</a:t>
            </a:r>
            <a:r>
              <a:rPr lang="en-US" sz="2400" dirty="0" err="1" smtClean="0"/>
              <a:t>tellthestory</a:t>
            </a:r>
            <a:endParaRPr lang="en-US" sz="2400" dirty="0">
              <a:ea typeface="Calibri" panose="020F0502020204030204" pitchFamily="34" charset="0"/>
              <a:cs typeface="Times New Roman" panose="02020603050405020304" pitchFamily="18" charset="0"/>
            </a:endParaRPr>
          </a:p>
          <a:p>
            <a:pPr algn="ctr">
              <a:lnSpc>
                <a:spcPct val="107000"/>
              </a:lnSpc>
              <a:spcAft>
                <a:spcPts val="800"/>
              </a:spcAft>
            </a:pPr>
            <a:r>
              <a:rPr lang="en-US" dirty="0">
                <a:latin typeface="High Tower Text" panose="02040502050506030303"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
          </p:nvPr>
        </p:nvSpPr>
        <p:spPr/>
        <p:txBody>
          <a:bodyPr/>
          <a:lstStyle/>
          <a:p>
            <a:fld id="{3B745311-16E5-4BEF-BFE6-36758A3427EB}" type="slidenum">
              <a:rPr lang="en-US" smtClean="0"/>
              <a:pPr/>
              <a:t>96</a:t>
            </a:fld>
            <a:endParaRPr lang="en-US" dirty="0"/>
          </a:p>
        </p:txBody>
      </p:sp>
      <p:sp>
        <p:nvSpPr>
          <p:cNvPr id="8" name="Oval 7"/>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#30</a:t>
            </a:r>
            <a:endParaRPr lang="en-US" sz="1100" dirty="0"/>
          </a:p>
        </p:txBody>
      </p:sp>
    </p:spTree>
    <p:extLst>
      <p:ext uri="{BB962C8B-B14F-4D97-AF65-F5344CB8AC3E}">
        <p14:creationId xmlns:p14="http://schemas.microsoft.com/office/powerpoint/2010/main" val="40343538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nglishlab3year-unanleon - hom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56121" y="1619250"/>
            <a:ext cx="4031757" cy="3314700"/>
          </a:xfrm>
        </p:spPr>
      </p:pic>
      <p:sp>
        <p:nvSpPr>
          <p:cNvPr id="3" name="Title 2"/>
          <p:cNvSpPr>
            <a:spLocks noGrp="1"/>
          </p:cNvSpPr>
          <p:nvPr>
            <p:ph type="title"/>
          </p:nvPr>
        </p:nvSpPr>
        <p:spPr/>
        <p:txBody>
          <a:bodyPr>
            <a:normAutofit/>
          </a:bodyPr>
          <a:lstStyle/>
          <a:p>
            <a:r>
              <a:rPr lang="en-US" sz="3600" dirty="0" smtClean="0"/>
              <a:t>Post Test</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97</a:t>
            </a:fld>
            <a:endParaRPr lang="en-US" dirty="0"/>
          </a:p>
        </p:txBody>
      </p:sp>
      <p:sp>
        <p:nvSpPr>
          <p:cNvPr id="6" name="Oval 5"/>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a:t>
            </a:r>
            <a:endParaRPr lang="en-US" sz="1100" dirty="0"/>
          </a:p>
        </p:txBody>
      </p:sp>
    </p:spTree>
    <p:extLst>
      <p:ext uri="{BB962C8B-B14F-4D97-AF65-F5344CB8AC3E}">
        <p14:creationId xmlns:p14="http://schemas.microsoft.com/office/powerpoint/2010/main" val="20687231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Post-Test</a:t>
            </a:r>
            <a:endParaRPr lang="en-US" sz="3600" dirty="0"/>
          </a:p>
        </p:txBody>
      </p:sp>
      <p:sp>
        <p:nvSpPr>
          <p:cNvPr id="2" name="Slide Number Placeholder 1"/>
          <p:cNvSpPr>
            <a:spLocks noGrp="1"/>
          </p:cNvSpPr>
          <p:nvPr>
            <p:ph type="sldNum" sz="quarter" idx="4"/>
          </p:nvPr>
        </p:nvSpPr>
        <p:spPr/>
        <p:txBody>
          <a:bodyPr/>
          <a:lstStyle/>
          <a:p>
            <a:fld id="{3B745311-16E5-4BEF-BFE6-36758A3427EB}" type="slidenum">
              <a:rPr lang="en-US" smtClean="0"/>
              <a:pPr/>
              <a:t>98</a:t>
            </a:fld>
            <a:endParaRPr lang="en-US" dirty="0"/>
          </a:p>
        </p:txBody>
      </p:sp>
      <p:sp>
        <p:nvSpPr>
          <p:cNvPr id="6" name="Content Placeholder 5"/>
          <p:cNvSpPr>
            <a:spLocks noGrp="1"/>
          </p:cNvSpPr>
          <p:nvPr>
            <p:ph sz="quarter" idx="10"/>
          </p:nvPr>
        </p:nvSpPr>
        <p:spPr>
          <a:xfrm>
            <a:off x="152400" y="1619250"/>
            <a:ext cx="8839200" cy="1257300"/>
          </a:xfrm>
        </p:spPr>
        <p:txBody>
          <a:bodyPr>
            <a:normAutofit/>
          </a:bodyPr>
          <a:lstStyle/>
          <a:p>
            <a:pPr marL="569912" indent="-457200">
              <a:buAutoNum type="arabicPeriod"/>
            </a:pPr>
            <a:r>
              <a:rPr lang="en-US" sz="2400" dirty="0" smtClean="0"/>
              <a:t>You do not need parental consent to invite the Vocational Rehabilitation counselor or other outside agency personnel working with the student to the IEP Meeting.  </a:t>
            </a:r>
          </a:p>
          <a:p>
            <a:pPr marL="112712" indent="0">
              <a:buNone/>
            </a:pPr>
            <a:endParaRPr lang="en-US" sz="2400" dirty="0"/>
          </a:p>
        </p:txBody>
      </p:sp>
      <p:sp>
        <p:nvSpPr>
          <p:cNvPr id="8" name="Oval 7"/>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a:t>
            </a:r>
            <a:endParaRPr lang="en-US" sz="1100" dirty="0"/>
          </a:p>
        </p:txBody>
      </p:sp>
      <p:sp>
        <p:nvSpPr>
          <p:cNvPr id="4" name="TextBox 3"/>
          <p:cNvSpPr txBox="1"/>
          <p:nvPr/>
        </p:nvSpPr>
        <p:spPr>
          <a:xfrm>
            <a:off x="152400" y="3223411"/>
            <a:ext cx="8458200" cy="1200329"/>
          </a:xfrm>
          <a:prstGeom prst="rect">
            <a:avLst/>
          </a:prstGeom>
          <a:noFill/>
        </p:spPr>
        <p:txBody>
          <a:bodyPr wrap="square" rtlCol="0">
            <a:spAutoFit/>
          </a:bodyPr>
          <a:lstStyle/>
          <a:p>
            <a:r>
              <a:rPr lang="en-US" sz="2400" dirty="0" smtClean="0">
                <a:solidFill>
                  <a:srgbClr val="0033CC"/>
                </a:solidFill>
              </a:rPr>
              <a:t>False, </a:t>
            </a:r>
            <a:r>
              <a:rPr lang="en-US" sz="2400" dirty="0">
                <a:solidFill>
                  <a:srgbClr val="0033CC"/>
                </a:solidFill>
              </a:rPr>
              <a:t>you are required to get permission to invite any outside agency to the meeting prior to sending home the </a:t>
            </a:r>
            <a:r>
              <a:rPr lang="en-US" sz="2400" dirty="0" smtClean="0">
                <a:solidFill>
                  <a:srgbClr val="0033CC"/>
                </a:solidFill>
              </a:rPr>
              <a:t>Notification </a:t>
            </a:r>
            <a:r>
              <a:rPr lang="en-US" sz="2400" dirty="0">
                <a:solidFill>
                  <a:srgbClr val="0033CC"/>
                </a:solidFill>
              </a:rPr>
              <a:t>of Meeting.  </a:t>
            </a:r>
          </a:p>
        </p:txBody>
      </p:sp>
    </p:spTree>
    <p:extLst>
      <p:ext uri="{BB962C8B-B14F-4D97-AF65-F5344CB8AC3E}">
        <p14:creationId xmlns:p14="http://schemas.microsoft.com/office/powerpoint/2010/main" val="113968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Post-Test</a:t>
            </a:r>
          </a:p>
        </p:txBody>
      </p:sp>
      <p:sp>
        <p:nvSpPr>
          <p:cNvPr id="4" name="Slide Number Placeholder 3"/>
          <p:cNvSpPr>
            <a:spLocks noGrp="1"/>
          </p:cNvSpPr>
          <p:nvPr>
            <p:ph type="sldNum" sz="quarter" idx="4"/>
          </p:nvPr>
        </p:nvSpPr>
        <p:spPr/>
        <p:txBody>
          <a:bodyPr/>
          <a:lstStyle/>
          <a:p>
            <a:fld id="{3B745311-16E5-4BEF-BFE6-36758A3427EB}" type="slidenum">
              <a:rPr lang="en-US" smtClean="0"/>
              <a:pPr/>
              <a:t>99</a:t>
            </a:fld>
            <a:endParaRPr lang="en-US" dirty="0"/>
          </a:p>
        </p:txBody>
      </p:sp>
      <p:sp>
        <p:nvSpPr>
          <p:cNvPr id="6" name="Content Placeholder 5"/>
          <p:cNvSpPr>
            <a:spLocks noGrp="1"/>
          </p:cNvSpPr>
          <p:nvPr>
            <p:ph sz="quarter" idx="10"/>
          </p:nvPr>
        </p:nvSpPr>
        <p:spPr>
          <a:xfrm>
            <a:off x="152400" y="1619250"/>
            <a:ext cx="8839200" cy="952500"/>
          </a:xfrm>
        </p:spPr>
        <p:txBody>
          <a:bodyPr>
            <a:normAutofit/>
          </a:bodyPr>
          <a:lstStyle/>
          <a:p>
            <a:pPr marL="112712" indent="0">
              <a:buNone/>
            </a:pPr>
            <a:r>
              <a:rPr lang="en-US" sz="2400" dirty="0" smtClean="0"/>
              <a:t>2.  Only the primary purpose of the IEP meeting must be marked on the Notification of Meeting.  </a:t>
            </a:r>
            <a:endParaRPr lang="en-US" sz="2400" dirty="0"/>
          </a:p>
        </p:txBody>
      </p:sp>
      <p:sp>
        <p:nvSpPr>
          <p:cNvPr id="8" name="Oval 7"/>
          <p:cNvSpPr/>
          <p:nvPr/>
        </p:nvSpPr>
        <p:spPr>
          <a:xfrm>
            <a:off x="8001000" y="4324350"/>
            <a:ext cx="838200" cy="526097"/>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HO #2</a:t>
            </a:r>
            <a:endParaRPr lang="en-US" sz="1100" dirty="0"/>
          </a:p>
        </p:txBody>
      </p:sp>
      <p:sp>
        <p:nvSpPr>
          <p:cNvPr id="2" name="TextBox 1"/>
          <p:cNvSpPr txBox="1"/>
          <p:nvPr/>
        </p:nvSpPr>
        <p:spPr>
          <a:xfrm>
            <a:off x="296124" y="3028950"/>
            <a:ext cx="8153400" cy="830997"/>
          </a:xfrm>
          <a:prstGeom prst="rect">
            <a:avLst/>
          </a:prstGeom>
          <a:noFill/>
        </p:spPr>
        <p:txBody>
          <a:bodyPr wrap="square" rtlCol="0">
            <a:spAutoFit/>
          </a:bodyPr>
          <a:lstStyle/>
          <a:p>
            <a:r>
              <a:rPr lang="en-US" sz="2400" dirty="0">
                <a:solidFill>
                  <a:srgbClr val="0033CC"/>
                </a:solidFill>
              </a:rPr>
              <a:t>False You are required to check all the reasons you are having the IEP </a:t>
            </a:r>
            <a:r>
              <a:rPr lang="en-US" sz="2400" dirty="0" smtClean="0">
                <a:solidFill>
                  <a:srgbClr val="0033CC"/>
                </a:solidFill>
              </a:rPr>
              <a:t>meeting.</a:t>
            </a:r>
            <a:endParaRPr lang="en-US" sz="2400" dirty="0">
              <a:solidFill>
                <a:srgbClr val="0033CC"/>
              </a:solidFill>
            </a:endParaRPr>
          </a:p>
        </p:txBody>
      </p:sp>
    </p:spTree>
    <p:extLst>
      <p:ext uri="{BB962C8B-B14F-4D97-AF65-F5344CB8AC3E}">
        <p14:creationId xmlns:p14="http://schemas.microsoft.com/office/powerpoint/2010/main" val="419884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67&quot;&gt;&lt;/object&gt;&lt;object type=&quot;2&quot; unique_id=&quot;10068&quot;&gt;&lt;object type=&quot;3&quot; unique_id=&quot;10069&quot;&gt;&lt;property id=&quot;20148&quot; value=&quot;5&quot;/&gt;&lt;property id=&quot;20300&quot; value=&quot;Slide 1 - &amp;quot;Consultant Preparation&amp;quot;&quot;/&gt;&lt;property id=&quot;20307&quot; value=&quot;260&quot;/&gt;&lt;/object&gt;&lt;object type=&quot;3&quot; unique_id=&quot;10070&quot;&gt;&lt;property id=&quot;20148&quot; value=&quot;5&quot;/&gt;&lt;property id=&quot;20300&quot; value=&quot;Slide 2 - &amp;quot;Learning Package Name&amp;quot;&quot;/&gt;&lt;property id=&quot;20307&quot; value=&quot;265&quot;/&gt;&lt;/object&gt;&lt;object type=&quot;3&quot; unique_id=&quot;10071&quot;&gt;&lt;property id=&quot;20148&quot; value=&quot;5&quot;/&gt;&lt;property id=&quot;20300&quot; value=&quot;Slide 3&quot;/&gt;&lt;property id=&quot;20307&quot; value=&quot;264&quot;/&gt;&lt;/object&gt;&lt;object type=&quot;3&quot; unique_id=&quot;10072&quot;&gt;&lt;property id=&quot;20148&quot; value=&quot;5&quot;/&gt;&lt;property id=&quot;20300&quot; value=&quot;Slide 4 - &amp;quot;Purpose and Content&amp;quot;&quot;/&gt;&lt;property id=&quot;20307&quot; value=&quot;259&quot;/&gt;&lt;/object&gt;&lt;object type=&quot;3&quot; unique_id=&quot;10073&quot;&gt;&lt;property id=&quot;20148&quot; value=&quot;5&quot;/&gt;&lt;property id=&quot;20300&quot; value=&quot;Slide 5&quot;/&gt;&lt;property id=&quot;20307&quot; value=&quot;266&quot;/&gt;&lt;/object&gt;&lt;object type=&quot;3&quot; unique_id=&quot;10074&quot;&gt;&lt;property id=&quot;20148&quot; value=&quot;5&quot;/&gt;&lt;property id=&quot;20300&quot; value=&quot;Slide 6 - &amp;quot;Purpose and Content&amp;quot;&quot;/&gt;&lt;property id=&quot;20307&quot; value=&quot;267&quot;/&gt;&lt;/object&gt;&lt;object type=&quot;3&quot; unique_id=&quot;10075&quot;&gt;&lt;property id=&quot;20148&quot; value=&quot;5&quot;/&gt;&lt;property id=&quot;20300&quot; value=&quot;Slide 7&quot;/&gt;&lt;property id=&quot;20307&quot; value=&quot;268&quot;/&gt;&lt;/object&gt;&lt;object type=&quot;3&quot; unique_id=&quot;10076&quot;&gt;&lt;property id=&quot;20148&quot; value=&quot;5&quot;/&gt;&lt;property id=&quot;20300&quot; value=&quot;Slide 8 - &amp;quot;Purpose and Content&amp;quot;&quot;/&gt;&lt;property id=&quot;20307&quot; value=&quot;269&quot;/&gt;&lt;/object&gt;&lt;object type=&quot;3&quot; unique_id=&quot;10077&quot;&gt;&lt;property id=&quot;20148&quot; value=&quot;5&quot;/&gt;&lt;property id=&quot;20300&quot; value=&quot;Slide 9&quot;/&gt;&lt;property id=&quot;20307&quot; value=&quot;270&quot;/&gt;&lt;/object&gt;&lt;object type=&quot;3&quot; unique_id=&quot;10078&quot;&gt;&lt;property id=&quot;20148&quot; value=&quot;5&quot;/&gt;&lt;property id=&quot;20300&quot; value=&quot;Slide 10 - &amp;quot;Purpose and Content&amp;quot;&quot;/&gt;&lt;property id=&quot;20307&quot; value=&quot;271&quot;/&gt;&lt;/object&gt;&lt;object type=&quot;3&quot; unique_id=&quot;10079&quot;&gt;&lt;property id=&quot;20148&quot; value=&quot;5&quot;/&gt;&lt;property id=&quot;20300&quot; value=&quot;Slide 11&quot;/&gt;&lt;property id=&quot;20307&quot; value=&quot;272&quot;/&gt;&lt;/object&gt;&lt;object type=&quot;3&quot; unique_id=&quot;10080&quot;&gt;&lt;property id=&quot;20148&quot; value=&quot;5&quot;/&gt;&lt;property id=&quot;20300&quot; value=&quot;Slide 12 - &amp;quot;Purpose and Content&amp;quot;&quot;/&gt;&lt;property id=&quot;20307&quot; value=&quot;273&quot;/&gt;&lt;/object&gt;&lt;object type=&quot;3&quot; unique_id=&quot;10081&quot;&gt;&lt;property id=&quot;20148&quot; value=&quot;5&quot;/&gt;&lt;property id=&quot;20300&quot; value=&quot;Slide 13&quot;/&gt;&lt;property id=&quot;20307&quot; value=&quot;274&quot;/&gt;&lt;/object&gt;&lt;object type=&quot;3&quot; unique_id=&quot;10082&quot;&gt;&lt;property id=&quot;20148&quot; value=&quot;5&quot;/&gt;&lt;property id=&quot;20300&quot; value=&quot;Slide 14 - &amp;quot;Purpose and Content&amp;quot;&quot;/&gt;&lt;property id=&quot;20307&quot; value=&quot;275&quot;/&gt;&lt;/object&gt;&lt;object type=&quot;3&quot; unique_id=&quot;10083&quot;&gt;&lt;property id=&quot;20148&quot; value=&quot;5&quot;/&gt;&lt;property id=&quot;20300&quot; value=&quot;Slide 15&quot;/&gt;&lt;property id=&quot;20307&quot; value=&quot;276&quot;/&gt;&lt;/object&gt;&lt;object type=&quot;3&quot; unique_id=&quot;10084&quot;&gt;&lt;property id=&quot;20148&quot; value=&quot;5&quot;/&gt;&lt;property id=&quot;20300&quot; value=&quot;Slide 16 - &amp;quot;Purpose and Content&amp;quot;&quot;/&gt;&lt;property id=&quot;20307&quot; value=&quot;277&quot;/&gt;&lt;/object&gt;&lt;object type=&quot;3&quot; unique_id=&quot;10085&quot;&gt;&lt;property id=&quot;20148&quot; value=&quot;5&quot;/&gt;&lt;property id=&quot;20300&quot; value=&quot;Slide 17&quot;/&gt;&lt;property id=&quot;20307&quot; value=&quot;278&quot;/&gt;&lt;/object&gt;&lt;object type=&quot;3&quot; unique_id=&quot;10086&quot;&gt;&lt;property id=&quot;20148&quot; value=&quot;5&quot;/&gt;&lt;property id=&quot;20300&quot; value=&quot;Slide 18 - &amp;quot;Practice Profile&amp;quot;&quot;/&gt;&lt;property id=&quot;20307&quot; value=&quot;282&quot;/&gt;&lt;/object&gt;&lt;object type=&quot;3&quot; unique_id=&quot;10087&quot;&gt;&lt;property id=&quot;20148&quot; value=&quot;5&quot;/&gt;&lt;property id=&quot;20300&quot; value=&quot;Slide 19 - &amp;quot;Implementation Fidelity&amp;quot;&quot;/&gt;&lt;property id=&quot;20307&quot; value=&quot;283&quot;/&gt;&lt;/object&gt;&lt;object type=&quot;3&quot; unique_id=&quot;10088&quot;&gt;&lt;property id=&quot;20148&quot; value=&quot;5&quot;/&gt;&lt;property id=&quot;20300&quot; value=&quot;Slide 20&quot;/&gt;&lt;property id=&quot;20307&quot; value=&quot;280&quot;/&gt;&lt;/object&gt;&lt;object type=&quot;3&quot; unique_id=&quot;10089&quot;&gt;&lt;property id=&quot;20148&quot; value=&quot;5&quot;/&gt;&lt;property id=&quot;20300&quot; value=&quot;Slide 21 - &amp;quot;Purpose and Content&amp;quot;&quot;/&gt;&lt;property id=&quot;20307&quot; value=&quot;281&quot;/&gt;&lt;/object&gt;&lt;object type=&quot;3&quot; unique_id=&quot;10090&quot;&gt;&lt;property id=&quot;20148&quot; value=&quot;5&quot;/&gt;&lt;property id=&quot;20300&quot; value=&quot;Slide 22&quot;/&gt;&lt;property id=&quot;20307&quot; value=&quot;261&quot;/&gt;&lt;/object&gt;&lt;/object&gt;&lt;/object&gt;&lt;/database&gt;"/>
  <p:tag name="SECTOMILLISECCONVERTED" val="1"/>
</p:tagLst>
</file>

<file path=ppt/theme/theme1.xml><?xml version="1.0" encoding="utf-8"?>
<a:theme xmlns:a="http://schemas.openxmlformats.org/drawingml/2006/main" name="DESE PPT Template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Template 2017</Template>
  <TotalTime>22386</TotalTime>
  <Words>17632</Words>
  <Application>Microsoft Office PowerPoint</Application>
  <PresentationFormat>On-screen Show (16:9)</PresentationFormat>
  <Paragraphs>971</Paragraphs>
  <Slides>106</Slides>
  <Notes>106</Notes>
  <HiddenSlides>2</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106</vt:i4>
      </vt:variant>
    </vt:vector>
  </HeadingPairs>
  <TitlesOfParts>
    <vt:vector size="119" baseType="lpstr">
      <vt:lpstr>Arial</vt:lpstr>
      <vt:lpstr>Bookman Old Style</vt:lpstr>
      <vt:lpstr>Calibri</vt:lpstr>
      <vt:lpstr>Century Schoolbook</vt:lpstr>
      <vt:lpstr>Courier New</vt:lpstr>
      <vt:lpstr>High Tower Text</vt:lpstr>
      <vt:lpstr>Times New Roman</vt:lpstr>
      <vt:lpstr>Wingdings</vt:lpstr>
      <vt:lpstr>DESE PPT Template 2017</vt:lpstr>
      <vt:lpstr>Section Dividers</vt:lpstr>
      <vt:lpstr>Content Layouts</vt:lpstr>
      <vt:lpstr>Content Breakout</vt:lpstr>
      <vt:lpstr>Closing </vt:lpstr>
      <vt:lpstr>Consultant Preparation</vt:lpstr>
      <vt:lpstr>Preparation For Presenters </vt:lpstr>
      <vt:lpstr>Developing Quality IEPs</vt:lpstr>
      <vt:lpstr>PowerPoint Presentation</vt:lpstr>
      <vt:lpstr>Session at a Glance</vt:lpstr>
      <vt:lpstr>Learning Intentions</vt:lpstr>
      <vt:lpstr>Norms </vt:lpstr>
      <vt:lpstr> Pre-Reading Activity </vt:lpstr>
      <vt:lpstr> </vt:lpstr>
      <vt:lpstr>Missouri Teaching Standards </vt:lpstr>
      <vt:lpstr>Topic Importance</vt:lpstr>
      <vt:lpstr>Special Education Vocabulary</vt:lpstr>
      <vt:lpstr>PowerPoint Presentation</vt:lpstr>
      <vt:lpstr>Doing Your Homework…  Begin with the Student In Mind</vt:lpstr>
      <vt:lpstr>Gaining Input from the Parents </vt:lpstr>
      <vt:lpstr>Review Grade Level Expectations</vt:lpstr>
      <vt:lpstr>Timelines</vt:lpstr>
      <vt:lpstr> Preparation for the Meeting </vt:lpstr>
      <vt:lpstr>Release of Information </vt:lpstr>
      <vt:lpstr>Parent Invitees </vt:lpstr>
      <vt:lpstr> IEP Participants to Invite </vt:lpstr>
      <vt:lpstr>It’s a Fact  </vt:lpstr>
      <vt:lpstr>Notification of Meeting</vt:lpstr>
      <vt:lpstr>Notification of Meeting </vt:lpstr>
      <vt:lpstr>Opportunity for Parent Participation</vt:lpstr>
      <vt:lpstr>Possible Parent Responses  </vt:lpstr>
      <vt:lpstr>Procedural Safeguards</vt:lpstr>
      <vt:lpstr> Procedural Safeguards Must Be Given  </vt:lpstr>
      <vt:lpstr>Agenda for the IEP Meeting</vt:lpstr>
      <vt:lpstr>Compare the Meetings </vt:lpstr>
      <vt:lpstr>Facilitated IEP Process </vt:lpstr>
      <vt:lpstr>A-Z Topic Summary </vt:lpstr>
      <vt:lpstr>PowerPoint Presentation</vt:lpstr>
      <vt:lpstr>Front Page of the IEP</vt:lpstr>
      <vt:lpstr>PowerPoint Presentation</vt:lpstr>
      <vt:lpstr>  Present Level of Academic Achievement &amp; Functional Performance (PLAAFP)  </vt:lpstr>
      <vt:lpstr>Impact Statement</vt:lpstr>
      <vt:lpstr>Adverse Impact Statement Activity</vt:lpstr>
      <vt:lpstr>Strengths of the Child </vt:lpstr>
      <vt:lpstr> Parent Concerns </vt:lpstr>
      <vt:lpstr>Changes in Current Level of Functioning</vt:lpstr>
      <vt:lpstr>Examples of Changes in Current Level of Functioning</vt:lpstr>
      <vt:lpstr>Summary of Most Recent Evaluation/Reevaluation Results</vt:lpstr>
      <vt:lpstr>Summary of Formal/Informal Transition Assessments</vt:lpstr>
      <vt:lpstr>Benchmarks</vt:lpstr>
      <vt:lpstr>Find the Elements </vt:lpstr>
      <vt:lpstr>Does Your PLAAFP Have What it Takes? </vt:lpstr>
      <vt:lpstr>PowerPoint Presentation</vt:lpstr>
      <vt:lpstr> Special Considerations </vt:lpstr>
      <vt:lpstr> Blind or Visually Impaired  </vt:lpstr>
      <vt:lpstr>Deaf or Hearing Impaired </vt:lpstr>
      <vt:lpstr>Behavior </vt:lpstr>
      <vt:lpstr>English Language Learners (ELL) Considerations</vt:lpstr>
      <vt:lpstr>Communication </vt:lpstr>
      <vt:lpstr>Assistive Technology</vt:lpstr>
      <vt:lpstr>Extended School Year – Form B</vt:lpstr>
      <vt:lpstr>Extended School Year – Form B (cont)</vt:lpstr>
      <vt:lpstr>Transfer of Rights </vt:lpstr>
      <vt:lpstr>State Assessments – Form D </vt:lpstr>
      <vt:lpstr>State Assessments – Form D (cont)</vt:lpstr>
      <vt:lpstr>District Assessments – Form E </vt:lpstr>
      <vt:lpstr>Post Secondary Transition Services – Form C</vt:lpstr>
      <vt:lpstr>Quick Draw </vt:lpstr>
      <vt:lpstr>PowerPoint Presentation</vt:lpstr>
      <vt:lpstr> Goal Development </vt:lpstr>
      <vt:lpstr> Goals Must Be:  </vt:lpstr>
      <vt:lpstr>S = Specific</vt:lpstr>
      <vt:lpstr>M = Measurable</vt:lpstr>
      <vt:lpstr>A = Attainable/Achievable</vt:lpstr>
      <vt:lpstr>R = Results Oriented</vt:lpstr>
      <vt:lpstr>T = Time-Bound</vt:lpstr>
      <vt:lpstr>Documentation of Goal Progress</vt:lpstr>
      <vt:lpstr>Are These Goals Smart? </vt:lpstr>
      <vt:lpstr>Are These Goals Smart? (cont)</vt:lpstr>
      <vt:lpstr>Are Your Goals Smart?</vt:lpstr>
      <vt:lpstr>Reporting Progress</vt:lpstr>
      <vt:lpstr>PowerPoint Presentation</vt:lpstr>
      <vt:lpstr>Service Summary Page </vt:lpstr>
      <vt:lpstr>Specially Designed Instruction (SDI)</vt:lpstr>
      <vt:lpstr>Special Education Services </vt:lpstr>
      <vt:lpstr>Related Services </vt:lpstr>
      <vt:lpstr>Related Services:  True or False</vt:lpstr>
      <vt:lpstr>Related Services:  True or False (cont)</vt:lpstr>
      <vt:lpstr>Supplementary Aids/Services</vt:lpstr>
      <vt:lpstr>Modifications &amp; Accommodations Form F</vt:lpstr>
      <vt:lpstr>Use with Caution </vt:lpstr>
      <vt:lpstr>Modification or Accommodation? </vt:lpstr>
      <vt:lpstr>Supports for School Personnel</vt:lpstr>
      <vt:lpstr>Transportation as a Related Service</vt:lpstr>
      <vt:lpstr>Extent of Participation in Regular Education</vt:lpstr>
      <vt:lpstr>Extent of Participation in PE &amp; Extra-Curricular Activities </vt:lpstr>
      <vt:lpstr>Placement Continuum </vt:lpstr>
      <vt:lpstr>Placement Close to Home School </vt:lpstr>
      <vt:lpstr>Implementation of the IEP</vt:lpstr>
      <vt:lpstr>IEP Copies </vt:lpstr>
      <vt:lpstr>Tweet About It  </vt:lpstr>
      <vt:lpstr>Post Test</vt:lpstr>
      <vt:lpstr>Post-Test</vt:lpstr>
      <vt:lpstr>Post-Test</vt:lpstr>
      <vt:lpstr>Post-Test</vt:lpstr>
      <vt:lpstr>Post-Test</vt:lpstr>
      <vt:lpstr>Post-Test</vt:lpstr>
      <vt:lpstr>Post-Test </vt:lpstr>
      <vt:lpstr>Fidelity Checklist </vt:lpstr>
      <vt:lpstr>Practice Profile </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Consultant Preparation</dc:title>
  <dc:creator>muesst1</dc:creator>
  <cp:lastModifiedBy>Windows User</cp:lastModifiedBy>
  <cp:revision>651</cp:revision>
  <dcterms:created xsi:type="dcterms:W3CDTF">2018-02-13T21:01:05Z</dcterms:created>
  <dcterms:modified xsi:type="dcterms:W3CDTF">2018-09-26T17:10:43Z</dcterms:modified>
</cp:coreProperties>
</file>