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05" r:id="rId2"/>
    <p:sldMasterId id="2147483684" r:id="rId3"/>
  </p:sldMasterIdLst>
  <p:notesMasterIdLst>
    <p:notesMasterId r:id="rId89"/>
  </p:notesMasterIdLst>
  <p:handoutMasterIdLst>
    <p:handoutMasterId r:id="rId90"/>
  </p:handoutMasterIdLst>
  <p:sldIdLst>
    <p:sldId id="360" r:id="rId4"/>
    <p:sldId id="361" r:id="rId5"/>
    <p:sldId id="362" r:id="rId6"/>
    <p:sldId id="369" r:id="rId7"/>
    <p:sldId id="363" r:id="rId8"/>
    <p:sldId id="395" r:id="rId9"/>
    <p:sldId id="266" r:id="rId10"/>
    <p:sldId id="285" r:id="rId11"/>
    <p:sldId id="365" r:id="rId12"/>
    <p:sldId id="374" r:id="rId13"/>
    <p:sldId id="364" r:id="rId14"/>
    <p:sldId id="368" r:id="rId15"/>
    <p:sldId id="376" r:id="rId16"/>
    <p:sldId id="287" r:id="rId17"/>
    <p:sldId id="377" r:id="rId18"/>
    <p:sldId id="303" r:id="rId19"/>
    <p:sldId id="270" r:id="rId20"/>
    <p:sldId id="309" r:id="rId21"/>
    <p:sldId id="378" r:id="rId22"/>
    <p:sldId id="346" r:id="rId23"/>
    <p:sldId id="347" r:id="rId24"/>
    <p:sldId id="412" r:id="rId25"/>
    <p:sldId id="397" r:id="rId26"/>
    <p:sldId id="288" r:id="rId27"/>
    <p:sldId id="335" r:id="rId28"/>
    <p:sldId id="334" r:id="rId29"/>
    <p:sldId id="379" r:id="rId30"/>
    <p:sldId id="260" r:id="rId31"/>
    <p:sldId id="380" r:id="rId32"/>
    <p:sldId id="350" r:id="rId33"/>
    <p:sldId id="349" r:id="rId34"/>
    <p:sldId id="339" r:id="rId35"/>
    <p:sldId id="338" r:id="rId36"/>
    <p:sldId id="315" r:id="rId37"/>
    <p:sldId id="289" r:id="rId38"/>
    <p:sldId id="375" r:id="rId39"/>
    <p:sldId id="337" r:id="rId40"/>
    <p:sldId id="265" r:id="rId41"/>
    <p:sldId id="320" r:id="rId42"/>
    <p:sldId id="316" r:id="rId43"/>
    <p:sldId id="319" r:id="rId44"/>
    <p:sldId id="332" r:id="rId45"/>
    <p:sldId id="321" r:id="rId46"/>
    <p:sldId id="414" r:id="rId47"/>
    <p:sldId id="322" r:id="rId48"/>
    <p:sldId id="383" r:id="rId49"/>
    <p:sldId id="324" r:id="rId50"/>
    <p:sldId id="384" r:id="rId51"/>
    <p:sldId id="385" r:id="rId52"/>
    <p:sldId id="327" r:id="rId53"/>
    <p:sldId id="386" r:id="rId54"/>
    <p:sldId id="387" r:id="rId55"/>
    <p:sldId id="388" r:id="rId56"/>
    <p:sldId id="410" r:id="rId57"/>
    <p:sldId id="389" r:id="rId58"/>
    <p:sldId id="390" r:id="rId59"/>
    <p:sldId id="391" r:id="rId60"/>
    <p:sldId id="333" r:id="rId61"/>
    <p:sldId id="273" r:id="rId62"/>
    <p:sldId id="392" r:id="rId63"/>
    <p:sldId id="393" r:id="rId64"/>
    <p:sldId id="280" r:id="rId65"/>
    <p:sldId id="329" r:id="rId66"/>
    <p:sldId id="282" r:id="rId67"/>
    <p:sldId id="275" r:id="rId68"/>
    <p:sldId id="299" r:id="rId69"/>
    <p:sldId id="284" r:id="rId70"/>
    <p:sldId id="297" r:id="rId71"/>
    <p:sldId id="296" r:id="rId72"/>
    <p:sldId id="283" r:id="rId73"/>
    <p:sldId id="415" r:id="rId74"/>
    <p:sldId id="277" r:id="rId75"/>
    <p:sldId id="276" r:id="rId76"/>
    <p:sldId id="373" r:id="rId77"/>
    <p:sldId id="399" r:id="rId78"/>
    <p:sldId id="401" r:id="rId79"/>
    <p:sldId id="403" r:id="rId80"/>
    <p:sldId id="405" r:id="rId81"/>
    <p:sldId id="407" r:id="rId82"/>
    <p:sldId id="409" r:id="rId83"/>
    <p:sldId id="398" r:id="rId84"/>
    <p:sldId id="370" r:id="rId85"/>
    <p:sldId id="372" r:id="rId86"/>
    <p:sldId id="394" r:id="rId87"/>
    <p:sldId id="261" r:id="rId8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35" autoAdjust="0"/>
  </p:normalViewPr>
  <p:slideViewPr>
    <p:cSldViewPr>
      <p:cViewPr varScale="1">
        <p:scale>
          <a:sx n="66" d="100"/>
          <a:sy n="66" d="100"/>
        </p:scale>
        <p:origin x="193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3C9AC-4598-4AC9-9171-378CBD0363E0}" type="doc">
      <dgm:prSet loTypeId="urn:microsoft.com/office/officeart/2005/8/layout/pyramid3" loCatId="pyramid" qsTypeId="urn:microsoft.com/office/officeart/2005/8/quickstyle/simple1" qsCatId="simple" csTypeId="urn:microsoft.com/office/officeart/2005/8/colors/accent1_2" csCatId="accent1" phldr="1"/>
      <dgm:spPr/>
    </dgm:pt>
    <dgm:pt modelId="{2B9DE9E7-A45F-4D12-824B-13EB9BFB589F}">
      <dgm:prSet phldrT="[Text]" custT="1"/>
      <dgm:spPr/>
      <dgm:t>
        <a:bodyPr/>
        <a:lstStyle/>
        <a:p>
          <a:r>
            <a:rPr lang="en-US" sz="2800" dirty="0"/>
            <a:t>2014-15</a:t>
          </a:r>
          <a:r>
            <a:rPr lang="en-US" sz="3200" dirty="0"/>
            <a:t> </a:t>
          </a:r>
        </a:p>
        <a:p>
          <a:r>
            <a:rPr lang="en-US" sz="2400" dirty="0"/>
            <a:t>13% of school population </a:t>
          </a:r>
        </a:p>
        <a:p>
          <a:r>
            <a:rPr lang="en-US" sz="2400" dirty="0"/>
            <a:t>classified as ‘disabled’</a:t>
          </a:r>
        </a:p>
      </dgm:t>
    </dgm:pt>
    <dgm:pt modelId="{32195FBE-B87C-461E-BE19-162B7903190C}" type="parTrans" cxnId="{ACBCB1E3-127A-4986-980B-33F2B7F0F41A}">
      <dgm:prSet/>
      <dgm:spPr/>
      <dgm:t>
        <a:bodyPr/>
        <a:lstStyle/>
        <a:p>
          <a:endParaRPr lang="en-US"/>
        </a:p>
      </dgm:t>
    </dgm:pt>
    <dgm:pt modelId="{A109BA36-65F9-4769-91F7-AB2D82CD8E89}" type="sibTrans" cxnId="{ACBCB1E3-127A-4986-980B-33F2B7F0F41A}">
      <dgm:prSet/>
      <dgm:spPr/>
      <dgm:t>
        <a:bodyPr/>
        <a:lstStyle/>
        <a:p>
          <a:endParaRPr lang="en-US"/>
        </a:p>
      </dgm:t>
    </dgm:pt>
    <dgm:pt modelId="{F0A92D41-9287-469C-B0BB-9318E6059ADF}">
      <dgm:prSet phldrT="[Text]" custT="1"/>
      <dgm:spPr/>
      <dgm:t>
        <a:bodyPr/>
        <a:lstStyle/>
        <a:p>
          <a:pPr algn="ctr"/>
          <a:endParaRPr lang="en-US" sz="1600" dirty="0"/>
        </a:p>
      </dgm:t>
    </dgm:pt>
    <dgm:pt modelId="{E85825B4-E3C3-4891-8B45-8720FF397B84}" type="parTrans" cxnId="{5F40B15D-5F40-4019-A5B0-F9C4A96A232E}">
      <dgm:prSet/>
      <dgm:spPr/>
      <dgm:t>
        <a:bodyPr/>
        <a:lstStyle/>
        <a:p>
          <a:endParaRPr lang="en-US"/>
        </a:p>
      </dgm:t>
    </dgm:pt>
    <dgm:pt modelId="{259A925E-3F74-4E13-B894-CF0ABE5713B5}" type="sibTrans" cxnId="{5F40B15D-5F40-4019-A5B0-F9C4A96A232E}">
      <dgm:prSet/>
      <dgm:spPr/>
      <dgm:t>
        <a:bodyPr/>
        <a:lstStyle/>
        <a:p>
          <a:endParaRPr lang="en-US"/>
        </a:p>
      </dgm:t>
    </dgm:pt>
    <dgm:pt modelId="{94DF845C-ABE9-40EE-BABB-AB4A67EBAE94}" type="pres">
      <dgm:prSet presAssocID="{34C3C9AC-4598-4AC9-9171-378CBD0363E0}" presName="Name0" presStyleCnt="0">
        <dgm:presLayoutVars>
          <dgm:dir/>
          <dgm:animLvl val="lvl"/>
          <dgm:resizeHandles val="exact"/>
        </dgm:presLayoutVars>
      </dgm:prSet>
      <dgm:spPr/>
    </dgm:pt>
    <dgm:pt modelId="{D5ABD42B-4195-46FB-926E-768F8EE9D8C4}" type="pres">
      <dgm:prSet presAssocID="{2B9DE9E7-A45F-4D12-824B-13EB9BFB589F}" presName="Name8" presStyleCnt="0"/>
      <dgm:spPr/>
    </dgm:pt>
    <dgm:pt modelId="{C2A8FFDA-4418-4937-AB02-60C6A54FDD13}" type="pres">
      <dgm:prSet presAssocID="{2B9DE9E7-A45F-4D12-824B-13EB9BFB589F}" presName="level" presStyleLbl="node1" presStyleIdx="0" presStyleCnt="2" custScaleY="123279">
        <dgm:presLayoutVars>
          <dgm:chMax val="1"/>
          <dgm:bulletEnabled val="1"/>
        </dgm:presLayoutVars>
      </dgm:prSet>
      <dgm:spPr/>
      <dgm:t>
        <a:bodyPr/>
        <a:lstStyle/>
        <a:p>
          <a:endParaRPr lang="en-US"/>
        </a:p>
      </dgm:t>
    </dgm:pt>
    <dgm:pt modelId="{3F5F1B2D-9961-4105-9D23-19E23CC437D2}" type="pres">
      <dgm:prSet presAssocID="{2B9DE9E7-A45F-4D12-824B-13EB9BFB589F}" presName="levelTx" presStyleLbl="revTx" presStyleIdx="0" presStyleCnt="0">
        <dgm:presLayoutVars>
          <dgm:chMax val="1"/>
          <dgm:bulletEnabled val="1"/>
        </dgm:presLayoutVars>
      </dgm:prSet>
      <dgm:spPr/>
      <dgm:t>
        <a:bodyPr/>
        <a:lstStyle/>
        <a:p>
          <a:endParaRPr lang="en-US"/>
        </a:p>
      </dgm:t>
    </dgm:pt>
    <dgm:pt modelId="{438B0763-5E13-4196-9A1C-4CF5A593383F}" type="pres">
      <dgm:prSet presAssocID="{F0A92D41-9287-469C-B0BB-9318E6059ADF}" presName="Name8" presStyleCnt="0"/>
      <dgm:spPr/>
    </dgm:pt>
    <dgm:pt modelId="{CA8913CE-6145-4B5A-B8B0-3C0C24FC456F}" type="pres">
      <dgm:prSet presAssocID="{F0A92D41-9287-469C-B0BB-9318E6059ADF}" presName="level" presStyleLbl="node1" presStyleIdx="1" presStyleCnt="2" custLinFactNeighborX="-467" custLinFactNeighborY="0">
        <dgm:presLayoutVars>
          <dgm:chMax val="1"/>
          <dgm:bulletEnabled val="1"/>
        </dgm:presLayoutVars>
      </dgm:prSet>
      <dgm:spPr/>
      <dgm:t>
        <a:bodyPr/>
        <a:lstStyle/>
        <a:p>
          <a:endParaRPr lang="en-US"/>
        </a:p>
      </dgm:t>
    </dgm:pt>
    <dgm:pt modelId="{EF1F9054-A4F3-4242-9E7E-953158C53633}" type="pres">
      <dgm:prSet presAssocID="{F0A92D41-9287-469C-B0BB-9318E6059ADF}" presName="levelTx" presStyleLbl="revTx" presStyleIdx="0" presStyleCnt="0">
        <dgm:presLayoutVars>
          <dgm:chMax val="1"/>
          <dgm:bulletEnabled val="1"/>
        </dgm:presLayoutVars>
      </dgm:prSet>
      <dgm:spPr/>
      <dgm:t>
        <a:bodyPr/>
        <a:lstStyle/>
        <a:p>
          <a:endParaRPr lang="en-US"/>
        </a:p>
      </dgm:t>
    </dgm:pt>
  </dgm:ptLst>
  <dgm:cxnLst>
    <dgm:cxn modelId="{ACBCB1E3-127A-4986-980B-33F2B7F0F41A}" srcId="{34C3C9AC-4598-4AC9-9171-378CBD0363E0}" destId="{2B9DE9E7-A45F-4D12-824B-13EB9BFB589F}" srcOrd="0" destOrd="0" parTransId="{32195FBE-B87C-461E-BE19-162B7903190C}" sibTransId="{A109BA36-65F9-4769-91F7-AB2D82CD8E89}"/>
    <dgm:cxn modelId="{05A853ED-45EB-47DF-AB5C-692A1B1931F6}" type="presOf" srcId="{2B9DE9E7-A45F-4D12-824B-13EB9BFB589F}" destId="{3F5F1B2D-9961-4105-9D23-19E23CC437D2}" srcOrd="1" destOrd="0" presId="urn:microsoft.com/office/officeart/2005/8/layout/pyramid3"/>
    <dgm:cxn modelId="{BAF925F9-34FB-4A9F-A940-11368D8AE055}" type="presOf" srcId="{F0A92D41-9287-469C-B0BB-9318E6059ADF}" destId="{CA8913CE-6145-4B5A-B8B0-3C0C24FC456F}" srcOrd="0" destOrd="0" presId="urn:microsoft.com/office/officeart/2005/8/layout/pyramid3"/>
    <dgm:cxn modelId="{CFB6B9BD-716F-4166-883C-3317A04D87F1}" type="presOf" srcId="{34C3C9AC-4598-4AC9-9171-378CBD0363E0}" destId="{94DF845C-ABE9-40EE-BABB-AB4A67EBAE94}" srcOrd="0" destOrd="0" presId="urn:microsoft.com/office/officeart/2005/8/layout/pyramid3"/>
    <dgm:cxn modelId="{5F40B15D-5F40-4019-A5B0-F9C4A96A232E}" srcId="{34C3C9AC-4598-4AC9-9171-378CBD0363E0}" destId="{F0A92D41-9287-469C-B0BB-9318E6059ADF}" srcOrd="1" destOrd="0" parTransId="{E85825B4-E3C3-4891-8B45-8720FF397B84}" sibTransId="{259A925E-3F74-4E13-B894-CF0ABE5713B5}"/>
    <dgm:cxn modelId="{06D35522-FE80-4BEA-9542-CB7A3C880B74}" type="presOf" srcId="{F0A92D41-9287-469C-B0BB-9318E6059ADF}" destId="{EF1F9054-A4F3-4242-9E7E-953158C53633}" srcOrd="1" destOrd="0" presId="urn:microsoft.com/office/officeart/2005/8/layout/pyramid3"/>
    <dgm:cxn modelId="{B2B4724B-DDEC-4217-B74A-84CFCD38CAA6}" type="presOf" srcId="{2B9DE9E7-A45F-4D12-824B-13EB9BFB589F}" destId="{C2A8FFDA-4418-4937-AB02-60C6A54FDD13}" srcOrd="0" destOrd="0" presId="urn:microsoft.com/office/officeart/2005/8/layout/pyramid3"/>
    <dgm:cxn modelId="{4C4902B3-5B85-4907-B58C-C3E14BED741B}" type="presParOf" srcId="{94DF845C-ABE9-40EE-BABB-AB4A67EBAE94}" destId="{D5ABD42B-4195-46FB-926E-768F8EE9D8C4}" srcOrd="0" destOrd="0" presId="urn:microsoft.com/office/officeart/2005/8/layout/pyramid3"/>
    <dgm:cxn modelId="{B8B48FF0-0493-4849-AA86-1726ABEF6454}" type="presParOf" srcId="{D5ABD42B-4195-46FB-926E-768F8EE9D8C4}" destId="{C2A8FFDA-4418-4937-AB02-60C6A54FDD13}" srcOrd="0" destOrd="0" presId="urn:microsoft.com/office/officeart/2005/8/layout/pyramid3"/>
    <dgm:cxn modelId="{5A4A8DF7-B3BF-44DF-B1A9-7BB4500CE51D}" type="presParOf" srcId="{D5ABD42B-4195-46FB-926E-768F8EE9D8C4}" destId="{3F5F1B2D-9961-4105-9D23-19E23CC437D2}" srcOrd="1" destOrd="0" presId="urn:microsoft.com/office/officeart/2005/8/layout/pyramid3"/>
    <dgm:cxn modelId="{5473601E-0E06-4C17-92D7-8D5630C7A7C4}" type="presParOf" srcId="{94DF845C-ABE9-40EE-BABB-AB4A67EBAE94}" destId="{438B0763-5E13-4196-9A1C-4CF5A593383F}" srcOrd="1" destOrd="0" presId="urn:microsoft.com/office/officeart/2005/8/layout/pyramid3"/>
    <dgm:cxn modelId="{B93EEAFA-4E11-4B1D-B1A1-2C6D26D8DEDC}" type="presParOf" srcId="{438B0763-5E13-4196-9A1C-4CF5A593383F}" destId="{CA8913CE-6145-4B5A-B8B0-3C0C24FC456F}" srcOrd="0" destOrd="0" presId="urn:microsoft.com/office/officeart/2005/8/layout/pyramid3"/>
    <dgm:cxn modelId="{EE6521B8-FEB5-4D2D-B653-5C507E973368}" type="presParOf" srcId="{438B0763-5E13-4196-9A1C-4CF5A593383F}" destId="{EF1F9054-A4F3-4242-9E7E-953158C5363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CC8D8C-AEEC-40A9-8A4C-AC91E2759C25}"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B03CE72F-EE4A-4293-9B9F-BFEA357FAF05}">
      <dgm:prSet phldrT="[Text]" custT="1"/>
      <dgm:spPr/>
      <dgm:t>
        <a:bodyPr/>
        <a:lstStyle/>
        <a:p>
          <a:r>
            <a:rPr lang="en-US" sz="4400" dirty="0"/>
            <a:t>Increased Dependence</a:t>
          </a:r>
        </a:p>
      </dgm:t>
    </dgm:pt>
    <dgm:pt modelId="{C02EA5A1-4DA3-4482-9FA6-AF5EDB4B630F}" type="parTrans" cxnId="{35C5F07A-0EB9-44FC-8849-BF501F0E0EE0}">
      <dgm:prSet/>
      <dgm:spPr/>
      <dgm:t>
        <a:bodyPr/>
        <a:lstStyle/>
        <a:p>
          <a:endParaRPr lang="en-US"/>
        </a:p>
      </dgm:t>
    </dgm:pt>
    <dgm:pt modelId="{48A05A73-63C6-4EEF-BEC2-C992CB93039E}" type="sibTrans" cxnId="{35C5F07A-0EB9-44FC-8849-BF501F0E0EE0}">
      <dgm:prSet/>
      <dgm:spPr/>
      <dgm:t>
        <a:bodyPr/>
        <a:lstStyle/>
        <a:p>
          <a:endParaRPr lang="en-US"/>
        </a:p>
      </dgm:t>
    </dgm:pt>
    <dgm:pt modelId="{A49FF4B4-2019-42E4-9CE5-6136833E2F13}">
      <dgm:prSet phldrT="[Text]" custT="1"/>
      <dgm:spPr/>
      <dgm:t>
        <a:bodyPr/>
        <a:lstStyle/>
        <a:p>
          <a:r>
            <a:rPr lang="en-US" sz="4400" dirty="0"/>
            <a:t>Lowered Expectations and Rigor</a:t>
          </a:r>
        </a:p>
      </dgm:t>
    </dgm:pt>
    <dgm:pt modelId="{3AED4C75-5DF0-4277-8878-2EE5349C4D67}" type="parTrans" cxnId="{4487863B-1289-491B-8118-545D9080DF59}">
      <dgm:prSet/>
      <dgm:spPr/>
      <dgm:t>
        <a:bodyPr/>
        <a:lstStyle/>
        <a:p>
          <a:endParaRPr lang="en-US"/>
        </a:p>
      </dgm:t>
    </dgm:pt>
    <dgm:pt modelId="{9902268A-4776-4323-B15F-2EA2F7279884}" type="sibTrans" cxnId="{4487863B-1289-491B-8118-545D9080DF59}">
      <dgm:prSet/>
      <dgm:spPr/>
      <dgm:t>
        <a:bodyPr/>
        <a:lstStyle/>
        <a:p>
          <a:endParaRPr lang="en-US"/>
        </a:p>
      </dgm:t>
    </dgm:pt>
    <dgm:pt modelId="{D55766E2-E4E6-44D1-AF86-86FF94C217F0}" type="pres">
      <dgm:prSet presAssocID="{D9CC8D8C-AEEC-40A9-8A4C-AC91E2759C25}" presName="compositeShape" presStyleCnt="0">
        <dgm:presLayoutVars>
          <dgm:chMax val="2"/>
          <dgm:dir/>
          <dgm:resizeHandles val="exact"/>
        </dgm:presLayoutVars>
      </dgm:prSet>
      <dgm:spPr/>
      <dgm:t>
        <a:bodyPr/>
        <a:lstStyle/>
        <a:p>
          <a:endParaRPr lang="en-US"/>
        </a:p>
      </dgm:t>
    </dgm:pt>
    <dgm:pt modelId="{1A7164CD-CC59-46BC-A20C-497D39990DE1}" type="pres">
      <dgm:prSet presAssocID="{B03CE72F-EE4A-4293-9B9F-BFEA357FAF05}" presName="upArrow" presStyleLbl="node1" presStyleIdx="0" presStyleCnt="2"/>
      <dgm:spPr/>
    </dgm:pt>
    <dgm:pt modelId="{7293219E-35D6-4075-B1A3-491B9E191441}" type="pres">
      <dgm:prSet presAssocID="{B03CE72F-EE4A-4293-9B9F-BFEA357FAF05}" presName="upArrowText" presStyleLbl="revTx" presStyleIdx="0" presStyleCnt="2">
        <dgm:presLayoutVars>
          <dgm:chMax val="0"/>
          <dgm:bulletEnabled val="1"/>
        </dgm:presLayoutVars>
      </dgm:prSet>
      <dgm:spPr/>
      <dgm:t>
        <a:bodyPr/>
        <a:lstStyle/>
        <a:p>
          <a:endParaRPr lang="en-US"/>
        </a:p>
      </dgm:t>
    </dgm:pt>
    <dgm:pt modelId="{F3B5CDA8-81DA-4A07-81F0-1A7682BBC14E}" type="pres">
      <dgm:prSet presAssocID="{A49FF4B4-2019-42E4-9CE5-6136833E2F13}" presName="downArrow" presStyleLbl="node1" presStyleIdx="1" presStyleCnt="2"/>
      <dgm:spPr/>
    </dgm:pt>
    <dgm:pt modelId="{95B162D7-10DA-44FF-9013-7C29A8A35E9A}" type="pres">
      <dgm:prSet presAssocID="{A49FF4B4-2019-42E4-9CE5-6136833E2F13}" presName="downArrowText" presStyleLbl="revTx" presStyleIdx="1" presStyleCnt="2">
        <dgm:presLayoutVars>
          <dgm:chMax val="0"/>
          <dgm:bulletEnabled val="1"/>
        </dgm:presLayoutVars>
      </dgm:prSet>
      <dgm:spPr/>
      <dgm:t>
        <a:bodyPr/>
        <a:lstStyle/>
        <a:p>
          <a:endParaRPr lang="en-US"/>
        </a:p>
      </dgm:t>
    </dgm:pt>
  </dgm:ptLst>
  <dgm:cxnLst>
    <dgm:cxn modelId="{4487863B-1289-491B-8118-545D9080DF59}" srcId="{D9CC8D8C-AEEC-40A9-8A4C-AC91E2759C25}" destId="{A49FF4B4-2019-42E4-9CE5-6136833E2F13}" srcOrd="1" destOrd="0" parTransId="{3AED4C75-5DF0-4277-8878-2EE5349C4D67}" sibTransId="{9902268A-4776-4323-B15F-2EA2F7279884}"/>
    <dgm:cxn modelId="{35C5F07A-0EB9-44FC-8849-BF501F0E0EE0}" srcId="{D9CC8D8C-AEEC-40A9-8A4C-AC91E2759C25}" destId="{B03CE72F-EE4A-4293-9B9F-BFEA357FAF05}" srcOrd="0" destOrd="0" parTransId="{C02EA5A1-4DA3-4482-9FA6-AF5EDB4B630F}" sibTransId="{48A05A73-63C6-4EEF-BEC2-C992CB93039E}"/>
    <dgm:cxn modelId="{AAB7B161-EBD6-4DD1-8521-760650CB896A}" type="presOf" srcId="{A49FF4B4-2019-42E4-9CE5-6136833E2F13}" destId="{95B162D7-10DA-44FF-9013-7C29A8A35E9A}" srcOrd="0" destOrd="0" presId="urn:microsoft.com/office/officeart/2005/8/layout/arrow4"/>
    <dgm:cxn modelId="{325DF98B-461D-47F8-9841-A51CD14244D9}" type="presOf" srcId="{B03CE72F-EE4A-4293-9B9F-BFEA357FAF05}" destId="{7293219E-35D6-4075-B1A3-491B9E191441}" srcOrd="0" destOrd="0" presId="urn:microsoft.com/office/officeart/2005/8/layout/arrow4"/>
    <dgm:cxn modelId="{53A5BCDC-D8EE-477A-A196-0724124DCF41}" type="presOf" srcId="{D9CC8D8C-AEEC-40A9-8A4C-AC91E2759C25}" destId="{D55766E2-E4E6-44D1-AF86-86FF94C217F0}" srcOrd="0" destOrd="0" presId="urn:microsoft.com/office/officeart/2005/8/layout/arrow4"/>
    <dgm:cxn modelId="{8F28AF32-2F7A-4E13-B32E-D06DB3177D5D}" type="presParOf" srcId="{D55766E2-E4E6-44D1-AF86-86FF94C217F0}" destId="{1A7164CD-CC59-46BC-A20C-497D39990DE1}" srcOrd="0" destOrd="0" presId="urn:microsoft.com/office/officeart/2005/8/layout/arrow4"/>
    <dgm:cxn modelId="{6ED407AC-EADD-4184-94E4-3C2467D2505B}" type="presParOf" srcId="{D55766E2-E4E6-44D1-AF86-86FF94C217F0}" destId="{7293219E-35D6-4075-B1A3-491B9E191441}" srcOrd="1" destOrd="0" presId="urn:microsoft.com/office/officeart/2005/8/layout/arrow4"/>
    <dgm:cxn modelId="{B5A40732-01EB-4D1A-9540-9F7F8EC2039C}" type="presParOf" srcId="{D55766E2-E4E6-44D1-AF86-86FF94C217F0}" destId="{F3B5CDA8-81DA-4A07-81F0-1A7682BBC14E}" srcOrd="2" destOrd="0" presId="urn:microsoft.com/office/officeart/2005/8/layout/arrow4"/>
    <dgm:cxn modelId="{0B904FE4-BE89-428A-B14E-6969EAC96D68}" type="presParOf" srcId="{D55766E2-E4E6-44D1-AF86-86FF94C217F0}" destId="{95B162D7-10DA-44FF-9013-7C29A8A35E9A}"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095A73-A233-492D-9E43-587506FB10CA}" type="doc">
      <dgm:prSet loTypeId="urn:microsoft.com/office/officeart/2005/8/layout/pyramid3" loCatId="pyramid" qsTypeId="urn:microsoft.com/office/officeart/2005/8/quickstyle/3d4" qsCatId="3D" csTypeId="urn:microsoft.com/office/officeart/2005/8/colors/accent1_2" csCatId="accent1" phldr="1"/>
      <dgm:spPr/>
    </dgm:pt>
    <dgm:pt modelId="{B301D7ED-ABCF-4110-9A48-35D3D555C285}">
      <dgm:prSet phldrT="[Text]" custT="1"/>
      <dgm:spPr>
        <a:solidFill>
          <a:srgbClr val="00B050"/>
        </a:solidFill>
      </dgm:spPr>
      <dgm:t>
        <a:bodyPr/>
        <a:lstStyle/>
        <a:p>
          <a:endParaRPr lang="en-US" sz="2400" b="1" dirty="0">
            <a:latin typeface="+mj-lt"/>
            <a:cs typeface="Calibri" panose="020F0502020204030204" pitchFamily="34" charset="0"/>
          </a:endParaRPr>
        </a:p>
      </dgm:t>
    </dgm:pt>
    <dgm:pt modelId="{966B6989-B7F4-4759-9D34-E2B1723BA0FE}" type="parTrans" cxnId="{4A2FD6E8-8128-41F9-BEE8-3A22CF9261BD}">
      <dgm:prSet/>
      <dgm:spPr/>
      <dgm:t>
        <a:bodyPr/>
        <a:lstStyle/>
        <a:p>
          <a:endParaRPr lang="en-US"/>
        </a:p>
      </dgm:t>
    </dgm:pt>
    <dgm:pt modelId="{DB267A37-31C2-48F6-84E5-F5D796F59027}" type="sibTrans" cxnId="{4A2FD6E8-8128-41F9-BEE8-3A22CF9261BD}">
      <dgm:prSet/>
      <dgm:spPr/>
      <dgm:t>
        <a:bodyPr/>
        <a:lstStyle/>
        <a:p>
          <a:endParaRPr lang="en-US"/>
        </a:p>
      </dgm:t>
    </dgm:pt>
    <dgm:pt modelId="{D5254137-CD2E-4EDC-A314-2EBF1AD28D5D}">
      <dgm:prSet phldrT="[Text]" custT="1"/>
      <dgm:spPr>
        <a:solidFill>
          <a:srgbClr val="FFFF00"/>
        </a:solidFill>
      </dgm:spPr>
      <dgm:t>
        <a:bodyPr/>
        <a:lstStyle/>
        <a:p>
          <a:endParaRPr lang="en-US" sz="2400" dirty="0"/>
        </a:p>
      </dgm:t>
    </dgm:pt>
    <dgm:pt modelId="{7778847E-3762-46D1-ACD7-322DE3737635}" type="parTrans" cxnId="{F191FC55-D443-4EED-87D5-50DA9D26352F}">
      <dgm:prSet/>
      <dgm:spPr/>
      <dgm:t>
        <a:bodyPr/>
        <a:lstStyle/>
        <a:p>
          <a:endParaRPr lang="en-US"/>
        </a:p>
      </dgm:t>
    </dgm:pt>
    <dgm:pt modelId="{8FE696F3-58BA-43AE-A3A2-B7F11D423093}" type="sibTrans" cxnId="{F191FC55-D443-4EED-87D5-50DA9D26352F}">
      <dgm:prSet/>
      <dgm:spPr/>
      <dgm:t>
        <a:bodyPr/>
        <a:lstStyle/>
        <a:p>
          <a:endParaRPr lang="en-US"/>
        </a:p>
      </dgm:t>
    </dgm:pt>
    <dgm:pt modelId="{176656C7-2425-4BF3-B94C-5A81FDDECBFD}">
      <dgm:prSet phldrT="[Text]" custT="1"/>
      <dgm:spPr>
        <a:solidFill>
          <a:srgbClr val="FF0000"/>
        </a:solidFill>
      </dgm:spPr>
      <dgm:t>
        <a:bodyPr/>
        <a:lstStyle/>
        <a:p>
          <a:endParaRPr lang="en-US" sz="2400" b="1" dirty="0"/>
        </a:p>
      </dgm:t>
    </dgm:pt>
    <dgm:pt modelId="{C8EDBC64-3B6F-47E6-A1C7-367CFB8B64E9}" type="sibTrans" cxnId="{3F9692C9-5283-4A85-9EEF-727A0BCADAED}">
      <dgm:prSet/>
      <dgm:spPr/>
      <dgm:t>
        <a:bodyPr/>
        <a:lstStyle/>
        <a:p>
          <a:endParaRPr lang="en-US"/>
        </a:p>
      </dgm:t>
    </dgm:pt>
    <dgm:pt modelId="{4069A50D-9947-468A-9D02-6F6D9F2A3FE7}" type="parTrans" cxnId="{3F9692C9-5283-4A85-9EEF-727A0BCADAED}">
      <dgm:prSet/>
      <dgm:spPr/>
      <dgm:t>
        <a:bodyPr/>
        <a:lstStyle/>
        <a:p>
          <a:endParaRPr lang="en-US"/>
        </a:p>
      </dgm:t>
    </dgm:pt>
    <dgm:pt modelId="{DE70B901-5FC5-4A7D-9165-F57CF317F74F}" type="pres">
      <dgm:prSet presAssocID="{A3095A73-A233-492D-9E43-587506FB10CA}" presName="Name0" presStyleCnt="0">
        <dgm:presLayoutVars>
          <dgm:dir/>
          <dgm:animLvl val="lvl"/>
          <dgm:resizeHandles val="exact"/>
        </dgm:presLayoutVars>
      </dgm:prSet>
      <dgm:spPr/>
    </dgm:pt>
    <dgm:pt modelId="{FDA3A246-AE72-4804-8537-FE47613C5932}" type="pres">
      <dgm:prSet presAssocID="{B301D7ED-ABCF-4110-9A48-35D3D555C285}" presName="Name8" presStyleCnt="0"/>
      <dgm:spPr/>
    </dgm:pt>
    <dgm:pt modelId="{8B03CA70-74E0-4C5B-9F12-EB958D043FFA}" type="pres">
      <dgm:prSet presAssocID="{B301D7ED-ABCF-4110-9A48-35D3D555C285}" presName="level" presStyleLbl="node1" presStyleIdx="0" presStyleCnt="3" custScaleY="197638" custLinFactNeighborY="4361">
        <dgm:presLayoutVars>
          <dgm:chMax val="1"/>
          <dgm:bulletEnabled val="1"/>
        </dgm:presLayoutVars>
      </dgm:prSet>
      <dgm:spPr/>
      <dgm:t>
        <a:bodyPr/>
        <a:lstStyle/>
        <a:p>
          <a:endParaRPr lang="en-US"/>
        </a:p>
      </dgm:t>
    </dgm:pt>
    <dgm:pt modelId="{B49E4E1C-C291-4086-82BC-737C8981F656}" type="pres">
      <dgm:prSet presAssocID="{B301D7ED-ABCF-4110-9A48-35D3D555C285}" presName="levelTx" presStyleLbl="revTx" presStyleIdx="0" presStyleCnt="0">
        <dgm:presLayoutVars>
          <dgm:chMax val="1"/>
          <dgm:bulletEnabled val="1"/>
        </dgm:presLayoutVars>
      </dgm:prSet>
      <dgm:spPr/>
      <dgm:t>
        <a:bodyPr/>
        <a:lstStyle/>
        <a:p>
          <a:endParaRPr lang="en-US"/>
        </a:p>
      </dgm:t>
    </dgm:pt>
    <dgm:pt modelId="{54227383-AA3B-4A4F-AD39-578B4FA68ACF}" type="pres">
      <dgm:prSet presAssocID="{D5254137-CD2E-4EDC-A314-2EBF1AD28D5D}" presName="Name8" presStyleCnt="0"/>
      <dgm:spPr/>
    </dgm:pt>
    <dgm:pt modelId="{EF7D3986-E187-4908-A5F0-E17E6754517C}" type="pres">
      <dgm:prSet presAssocID="{D5254137-CD2E-4EDC-A314-2EBF1AD28D5D}" presName="level" presStyleLbl="node1" presStyleIdx="1" presStyleCnt="3" custLinFactNeighborX="-1209" custLinFactNeighborY="2411">
        <dgm:presLayoutVars>
          <dgm:chMax val="1"/>
          <dgm:bulletEnabled val="1"/>
        </dgm:presLayoutVars>
      </dgm:prSet>
      <dgm:spPr/>
      <dgm:t>
        <a:bodyPr/>
        <a:lstStyle/>
        <a:p>
          <a:endParaRPr lang="en-US"/>
        </a:p>
      </dgm:t>
    </dgm:pt>
    <dgm:pt modelId="{4A621106-69F0-4B55-8A7E-43D59CAC00D9}" type="pres">
      <dgm:prSet presAssocID="{D5254137-CD2E-4EDC-A314-2EBF1AD28D5D}" presName="levelTx" presStyleLbl="revTx" presStyleIdx="0" presStyleCnt="0">
        <dgm:presLayoutVars>
          <dgm:chMax val="1"/>
          <dgm:bulletEnabled val="1"/>
        </dgm:presLayoutVars>
      </dgm:prSet>
      <dgm:spPr/>
      <dgm:t>
        <a:bodyPr/>
        <a:lstStyle/>
        <a:p>
          <a:endParaRPr lang="en-US"/>
        </a:p>
      </dgm:t>
    </dgm:pt>
    <dgm:pt modelId="{9E6DDBF7-E574-45AD-A87F-1F962A7C72E3}" type="pres">
      <dgm:prSet presAssocID="{176656C7-2425-4BF3-B94C-5A81FDDECBFD}" presName="Name8" presStyleCnt="0"/>
      <dgm:spPr/>
    </dgm:pt>
    <dgm:pt modelId="{842202B4-3BB0-480B-AE4B-28FFE63383E2}" type="pres">
      <dgm:prSet presAssocID="{176656C7-2425-4BF3-B94C-5A81FDDECBFD}" presName="level" presStyleLbl="node1" presStyleIdx="2" presStyleCnt="3" custScaleY="43622" custLinFactNeighborX="-9536" custLinFactNeighborY="2064">
        <dgm:presLayoutVars>
          <dgm:chMax val="1"/>
          <dgm:bulletEnabled val="1"/>
        </dgm:presLayoutVars>
      </dgm:prSet>
      <dgm:spPr/>
      <dgm:t>
        <a:bodyPr/>
        <a:lstStyle/>
        <a:p>
          <a:endParaRPr lang="en-US"/>
        </a:p>
      </dgm:t>
    </dgm:pt>
    <dgm:pt modelId="{DB7ABBE9-7FFB-47D3-8C18-ACE208AB03E7}" type="pres">
      <dgm:prSet presAssocID="{176656C7-2425-4BF3-B94C-5A81FDDECBFD}" presName="levelTx" presStyleLbl="revTx" presStyleIdx="0" presStyleCnt="0">
        <dgm:presLayoutVars>
          <dgm:chMax val="1"/>
          <dgm:bulletEnabled val="1"/>
        </dgm:presLayoutVars>
      </dgm:prSet>
      <dgm:spPr/>
      <dgm:t>
        <a:bodyPr/>
        <a:lstStyle/>
        <a:p>
          <a:endParaRPr lang="en-US"/>
        </a:p>
      </dgm:t>
    </dgm:pt>
  </dgm:ptLst>
  <dgm:cxnLst>
    <dgm:cxn modelId="{4A2FD6E8-8128-41F9-BEE8-3A22CF9261BD}" srcId="{A3095A73-A233-492D-9E43-587506FB10CA}" destId="{B301D7ED-ABCF-4110-9A48-35D3D555C285}" srcOrd="0" destOrd="0" parTransId="{966B6989-B7F4-4759-9D34-E2B1723BA0FE}" sibTransId="{DB267A37-31C2-48F6-84E5-F5D796F59027}"/>
    <dgm:cxn modelId="{C164FD94-2F8C-42D1-BFCC-476D8FD92C43}" type="presOf" srcId="{D5254137-CD2E-4EDC-A314-2EBF1AD28D5D}" destId="{EF7D3986-E187-4908-A5F0-E17E6754517C}" srcOrd="0" destOrd="0" presId="urn:microsoft.com/office/officeart/2005/8/layout/pyramid3"/>
    <dgm:cxn modelId="{3F9692C9-5283-4A85-9EEF-727A0BCADAED}" srcId="{A3095A73-A233-492D-9E43-587506FB10CA}" destId="{176656C7-2425-4BF3-B94C-5A81FDDECBFD}" srcOrd="2" destOrd="0" parTransId="{4069A50D-9947-468A-9D02-6F6D9F2A3FE7}" sibTransId="{C8EDBC64-3B6F-47E6-A1C7-367CFB8B64E9}"/>
    <dgm:cxn modelId="{C7CBC512-6908-47F4-88E2-DE7AF82C552D}" type="presOf" srcId="{176656C7-2425-4BF3-B94C-5A81FDDECBFD}" destId="{DB7ABBE9-7FFB-47D3-8C18-ACE208AB03E7}" srcOrd="1" destOrd="0" presId="urn:microsoft.com/office/officeart/2005/8/layout/pyramid3"/>
    <dgm:cxn modelId="{0AE5CB0A-25A5-4F15-BC0A-00F1FE0C30AF}" type="presOf" srcId="{B301D7ED-ABCF-4110-9A48-35D3D555C285}" destId="{8B03CA70-74E0-4C5B-9F12-EB958D043FFA}" srcOrd="0" destOrd="0" presId="urn:microsoft.com/office/officeart/2005/8/layout/pyramid3"/>
    <dgm:cxn modelId="{97AB3176-7AF2-4F23-90B3-24370EDC5820}" type="presOf" srcId="{A3095A73-A233-492D-9E43-587506FB10CA}" destId="{DE70B901-5FC5-4A7D-9165-F57CF317F74F}" srcOrd="0" destOrd="0" presId="urn:microsoft.com/office/officeart/2005/8/layout/pyramid3"/>
    <dgm:cxn modelId="{001419CD-874D-4FB4-AB00-E00FD5B5AE73}" type="presOf" srcId="{D5254137-CD2E-4EDC-A314-2EBF1AD28D5D}" destId="{4A621106-69F0-4B55-8A7E-43D59CAC00D9}" srcOrd="1" destOrd="0" presId="urn:microsoft.com/office/officeart/2005/8/layout/pyramid3"/>
    <dgm:cxn modelId="{16607CBE-E0EC-4110-B394-C99616879C9B}" type="presOf" srcId="{176656C7-2425-4BF3-B94C-5A81FDDECBFD}" destId="{842202B4-3BB0-480B-AE4B-28FFE63383E2}" srcOrd="0" destOrd="0" presId="urn:microsoft.com/office/officeart/2005/8/layout/pyramid3"/>
    <dgm:cxn modelId="{7FDFA482-152B-4BC8-9FBB-29DC4B3457AD}" type="presOf" srcId="{B301D7ED-ABCF-4110-9A48-35D3D555C285}" destId="{B49E4E1C-C291-4086-82BC-737C8981F656}" srcOrd="1" destOrd="0" presId="urn:microsoft.com/office/officeart/2005/8/layout/pyramid3"/>
    <dgm:cxn modelId="{F191FC55-D443-4EED-87D5-50DA9D26352F}" srcId="{A3095A73-A233-492D-9E43-587506FB10CA}" destId="{D5254137-CD2E-4EDC-A314-2EBF1AD28D5D}" srcOrd="1" destOrd="0" parTransId="{7778847E-3762-46D1-ACD7-322DE3737635}" sibTransId="{8FE696F3-58BA-43AE-A3A2-B7F11D423093}"/>
    <dgm:cxn modelId="{0DC122BD-32D7-4B2C-8D10-A8F0F2AC354B}" type="presParOf" srcId="{DE70B901-5FC5-4A7D-9165-F57CF317F74F}" destId="{FDA3A246-AE72-4804-8537-FE47613C5932}" srcOrd="0" destOrd="0" presId="urn:microsoft.com/office/officeart/2005/8/layout/pyramid3"/>
    <dgm:cxn modelId="{D0E86C0D-6B36-4D0D-93F6-5945522CE926}" type="presParOf" srcId="{FDA3A246-AE72-4804-8537-FE47613C5932}" destId="{8B03CA70-74E0-4C5B-9F12-EB958D043FFA}" srcOrd="0" destOrd="0" presId="urn:microsoft.com/office/officeart/2005/8/layout/pyramid3"/>
    <dgm:cxn modelId="{5803356B-5BB4-4BFC-AE63-C1F5BC6996C6}" type="presParOf" srcId="{FDA3A246-AE72-4804-8537-FE47613C5932}" destId="{B49E4E1C-C291-4086-82BC-737C8981F656}" srcOrd="1" destOrd="0" presId="urn:microsoft.com/office/officeart/2005/8/layout/pyramid3"/>
    <dgm:cxn modelId="{B9735235-FF59-4CFD-A1F6-B8831DFAB711}" type="presParOf" srcId="{DE70B901-5FC5-4A7D-9165-F57CF317F74F}" destId="{54227383-AA3B-4A4F-AD39-578B4FA68ACF}" srcOrd="1" destOrd="0" presId="urn:microsoft.com/office/officeart/2005/8/layout/pyramid3"/>
    <dgm:cxn modelId="{B90DC027-DCEC-4A2C-8877-A6C33F8B31B8}" type="presParOf" srcId="{54227383-AA3B-4A4F-AD39-578B4FA68ACF}" destId="{EF7D3986-E187-4908-A5F0-E17E6754517C}" srcOrd="0" destOrd="0" presId="urn:microsoft.com/office/officeart/2005/8/layout/pyramid3"/>
    <dgm:cxn modelId="{63B7FBF9-5561-47FF-AAF1-CFB64BD41BB5}" type="presParOf" srcId="{54227383-AA3B-4A4F-AD39-578B4FA68ACF}" destId="{4A621106-69F0-4B55-8A7E-43D59CAC00D9}" srcOrd="1" destOrd="0" presId="urn:microsoft.com/office/officeart/2005/8/layout/pyramid3"/>
    <dgm:cxn modelId="{5D486D99-196C-4C2A-83A0-47860F419DC5}" type="presParOf" srcId="{DE70B901-5FC5-4A7D-9165-F57CF317F74F}" destId="{9E6DDBF7-E574-45AD-A87F-1F962A7C72E3}" srcOrd="2" destOrd="0" presId="urn:microsoft.com/office/officeart/2005/8/layout/pyramid3"/>
    <dgm:cxn modelId="{BEB2B688-393D-4359-A3C1-3A9AECAFEDF2}" type="presParOf" srcId="{9E6DDBF7-E574-45AD-A87F-1F962A7C72E3}" destId="{842202B4-3BB0-480B-AE4B-28FFE63383E2}" srcOrd="0" destOrd="0" presId="urn:microsoft.com/office/officeart/2005/8/layout/pyramid3"/>
    <dgm:cxn modelId="{48131B7C-774E-4F27-8130-D1F96FFC37D7}" type="presParOf" srcId="{9E6DDBF7-E574-45AD-A87F-1F962A7C72E3}" destId="{DB7ABBE9-7FFB-47D3-8C18-ACE208AB03E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66D02F-3E7C-4873-A5B6-24479D4B660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F76ABD-4D3A-4A39-AB30-C0670F446D44}">
      <dgm:prSet phldrT="[Text]"/>
      <dgm:spPr>
        <a:solidFill>
          <a:schemeClr val="tx1">
            <a:lumMod val="75000"/>
            <a:lumOff val="25000"/>
          </a:schemeClr>
        </a:solidFill>
      </dgm:spPr>
      <dgm:t>
        <a:bodyPr/>
        <a:lstStyle/>
        <a:p>
          <a:r>
            <a:rPr lang="en-US" dirty="0"/>
            <a:t>Academic </a:t>
          </a:r>
          <a:r>
            <a:rPr lang="en-US" dirty="0" smtClean="0"/>
            <a:t>concerns in school</a:t>
          </a:r>
          <a:endParaRPr lang="en-US" dirty="0"/>
        </a:p>
      </dgm:t>
    </dgm:pt>
    <dgm:pt modelId="{143C1F06-BDEE-43BA-A5CD-0CF107EAF9E3}" type="parTrans" cxnId="{242E4664-AE75-4749-9CC4-E742C6553C8E}">
      <dgm:prSet/>
      <dgm:spPr/>
      <dgm:t>
        <a:bodyPr/>
        <a:lstStyle/>
        <a:p>
          <a:endParaRPr lang="en-US"/>
        </a:p>
      </dgm:t>
    </dgm:pt>
    <dgm:pt modelId="{B676FD2E-4F74-40AC-90C4-89745A5C7E87}" type="sibTrans" cxnId="{242E4664-AE75-4749-9CC4-E742C6553C8E}">
      <dgm:prSet/>
      <dgm:spPr/>
      <dgm:t>
        <a:bodyPr/>
        <a:lstStyle/>
        <a:p>
          <a:endParaRPr lang="en-US"/>
        </a:p>
      </dgm:t>
    </dgm:pt>
    <dgm:pt modelId="{CA4BEE54-EE2D-43E8-A244-D0915FA400FA}">
      <dgm:prSet phldrT="[Text]"/>
      <dgm:spPr>
        <a:solidFill>
          <a:schemeClr val="accent3">
            <a:lumMod val="60000"/>
            <a:lumOff val="40000"/>
          </a:schemeClr>
        </a:solidFill>
      </dgm:spPr>
      <dgm:t>
        <a:bodyPr/>
        <a:lstStyle/>
        <a:p>
          <a:r>
            <a:rPr lang="en-US" dirty="0"/>
            <a:t>Behavior </a:t>
          </a:r>
          <a:r>
            <a:rPr lang="en-US" dirty="0" smtClean="0"/>
            <a:t>concerns in school</a:t>
          </a:r>
          <a:endParaRPr lang="en-US" dirty="0"/>
        </a:p>
      </dgm:t>
    </dgm:pt>
    <dgm:pt modelId="{816BBAA5-D78B-458B-A881-C3D70F0645EF}" type="parTrans" cxnId="{D283AC01-B51C-4659-A20E-D613EB9C8F0C}">
      <dgm:prSet/>
      <dgm:spPr/>
      <dgm:t>
        <a:bodyPr/>
        <a:lstStyle/>
        <a:p>
          <a:endParaRPr lang="en-US"/>
        </a:p>
      </dgm:t>
    </dgm:pt>
    <dgm:pt modelId="{B6EBF639-2CC3-41B6-ADA2-955E7A891635}" type="sibTrans" cxnId="{D283AC01-B51C-4659-A20E-D613EB9C8F0C}">
      <dgm:prSet/>
      <dgm:spPr/>
      <dgm:t>
        <a:bodyPr/>
        <a:lstStyle/>
        <a:p>
          <a:endParaRPr lang="en-US"/>
        </a:p>
      </dgm:t>
    </dgm:pt>
    <dgm:pt modelId="{DD87DD46-8BAA-490F-99F7-D906A995CDA1}">
      <dgm:prSet phldrT="[Text]"/>
      <dgm:spPr>
        <a:solidFill>
          <a:schemeClr val="accent4">
            <a:lumMod val="60000"/>
            <a:lumOff val="40000"/>
          </a:schemeClr>
        </a:solidFill>
      </dgm:spPr>
      <dgm:t>
        <a:bodyPr/>
        <a:lstStyle/>
        <a:p>
          <a:r>
            <a:rPr lang="en-US" dirty="0"/>
            <a:t>Outside </a:t>
          </a:r>
          <a:r>
            <a:rPr lang="en-US" dirty="0" smtClean="0"/>
            <a:t>concerns</a:t>
          </a:r>
          <a:endParaRPr lang="en-US" dirty="0"/>
        </a:p>
      </dgm:t>
    </dgm:pt>
    <dgm:pt modelId="{75CCB949-EFC9-4A6C-8515-A57B0B336734}" type="parTrans" cxnId="{11863F23-DABC-4597-8E62-2AD466612998}">
      <dgm:prSet/>
      <dgm:spPr/>
      <dgm:t>
        <a:bodyPr/>
        <a:lstStyle/>
        <a:p>
          <a:endParaRPr lang="en-US"/>
        </a:p>
      </dgm:t>
    </dgm:pt>
    <dgm:pt modelId="{95EB7344-801D-42CC-8577-D186FCB5483D}" type="sibTrans" cxnId="{11863F23-DABC-4597-8E62-2AD466612998}">
      <dgm:prSet/>
      <dgm:spPr/>
      <dgm:t>
        <a:bodyPr/>
        <a:lstStyle/>
        <a:p>
          <a:endParaRPr lang="en-US"/>
        </a:p>
      </dgm:t>
    </dgm:pt>
    <dgm:pt modelId="{F6B5FBF2-6876-4AEC-8E6D-B2B4F5A214CA}">
      <dgm:prSet phldrT="[Text]"/>
      <dgm:spPr>
        <a:solidFill>
          <a:schemeClr val="accent6">
            <a:lumMod val="60000"/>
            <a:lumOff val="40000"/>
          </a:schemeClr>
        </a:solidFill>
      </dgm:spPr>
      <dgm:t>
        <a:bodyPr/>
        <a:lstStyle/>
        <a:p>
          <a:r>
            <a:rPr lang="en-US" dirty="0"/>
            <a:t>Teacher or other service provider suggests evaluation</a:t>
          </a:r>
        </a:p>
      </dgm:t>
    </dgm:pt>
    <dgm:pt modelId="{0B4A253B-F9DA-49E2-8178-FD060D836001}" type="parTrans" cxnId="{3A6958B8-2008-4E80-A81C-70BFBF0565CE}">
      <dgm:prSet/>
      <dgm:spPr/>
      <dgm:t>
        <a:bodyPr/>
        <a:lstStyle/>
        <a:p>
          <a:endParaRPr lang="en-US"/>
        </a:p>
      </dgm:t>
    </dgm:pt>
    <dgm:pt modelId="{6ABCA597-E3AF-42DF-9858-7E6461EB65C2}" type="sibTrans" cxnId="{3A6958B8-2008-4E80-A81C-70BFBF0565CE}">
      <dgm:prSet/>
      <dgm:spPr/>
      <dgm:t>
        <a:bodyPr/>
        <a:lstStyle/>
        <a:p>
          <a:endParaRPr lang="en-US"/>
        </a:p>
      </dgm:t>
    </dgm:pt>
    <dgm:pt modelId="{5650C71A-1B6F-49DF-BFDF-F1FAFAC471A1}">
      <dgm:prSet phldrT="[Text]"/>
      <dgm:spPr/>
      <dgm:t>
        <a:bodyPr/>
        <a:lstStyle/>
        <a:p>
          <a:r>
            <a:rPr lang="en-US" dirty="0"/>
            <a:t>Parent requests an evaluation </a:t>
          </a:r>
        </a:p>
      </dgm:t>
    </dgm:pt>
    <dgm:pt modelId="{A6968AFD-6200-42B8-9434-FB2FCC65474D}" type="parTrans" cxnId="{70AE5FC2-89D3-4922-9B75-313AE869FED6}">
      <dgm:prSet/>
      <dgm:spPr/>
      <dgm:t>
        <a:bodyPr/>
        <a:lstStyle/>
        <a:p>
          <a:endParaRPr lang="en-US"/>
        </a:p>
      </dgm:t>
    </dgm:pt>
    <dgm:pt modelId="{28A488BD-E683-4D7F-95A1-D620D6955D57}" type="sibTrans" cxnId="{70AE5FC2-89D3-4922-9B75-313AE869FED6}">
      <dgm:prSet/>
      <dgm:spPr/>
      <dgm:t>
        <a:bodyPr/>
        <a:lstStyle/>
        <a:p>
          <a:endParaRPr lang="en-US"/>
        </a:p>
      </dgm:t>
    </dgm:pt>
    <dgm:pt modelId="{074B2E4A-70D1-46F8-9556-30C473DFC2C4}" type="pres">
      <dgm:prSet presAssocID="{8C66D02F-3E7C-4873-A5B6-24479D4B6606}" presName="diagram" presStyleCnt="0">
        <dgm:presLayoutVars>
          <dgm:dir/>
          <dgm:resizeHandles val="exact"/>
        </dgm:presLayoutVars>
      </dgm:prSet>
      <dgm:spPr/>
      <dgm:t>
        <a:bodyPr/>
        <a:lstStyle/>
        <a:p>
          <a:endParaRPr lang="en-US"/>
        </a:p>
      </dgm:t>
    </dgm:pt>
    <dgm:pt modelId="{1BAC33A3-2210-45FA-B8B4-3C2A8A65A3FD}" type="pres">
      <dgm:prSet presAssocID="{7DF76ABD-4D3A-4A39-AB30-C0670F446D44}" presName="node" presStyleLbl="node1" presStyleIdx="0" presStyleCnt="5">
        <dgm:presLayoutVars>
          <dgm:bulletEnabled val="1"/>
        </dgm:presLayoutVars>
      </dgm:prSet>
      <dgm:spPr/>
      <dgm:t>
        <a:bodyPr/>
        <a:lstStyle/>
        <a:p>
          <a:endParaRPr lang="en-US"/>
        </a:p>
      </dgm:t>
    </dgm:pt>
    <dgm:pt modelId="{7DA4F010-891C-48B9-AA26-526D516B4B17}" type="pres">
      <dgm:prSet presAssocID="{B676FD2E-4F74-40AC-90C4-89745A5C7E87}" presName="sibTrans" presStyleCnt="0"/>
      <dgm:spPr/>
    </dgm:pt>
    <dgm:pt modelId="{29699F2E-A070-454F-8CE3-E2318C289DE6}" type="pres">
      <dgm:prSet presAssocID="{CA4BEE54-EE2D-43E8-A244-D0915FA400FA}" presName="node" presStyleLbl="node1" presStyleIdx="1" presStyleCnt="5">
        <dgm:presLayoutVars>
          <dgm:bulletEnabled val="1"/>
        </dgm:presLayoutVars>
      </dgm:prSet>
      <dgm:spPr/>
      <dgm:t>
        <a:bodyPr/>
        <a:lstStyle/>
        <a:p>
          <a:endParaRPr lang="en-US"/>
        </a:p>
      </dgm:t>
    </dgm:pt>
    <dgm:pt modelId="{CE736B5D-708E-4285-8960-1B4718E99BD1}" type="pres">
      <dgm:prSet presAssocID="{B6EBF639-2CC3-41B6-ADA2-955E7A891635}" presName="sibTrans" presStyleCnt="0"/>
      <dgm:spPr/>
    </dgm:pt>
    <dgm:pt modelId="{7610AF7D-6A10-4E23-B062-37B5FD52C086}" type="pres">
      <dgm:prSet presAssocID="{DD87DD46-8BAA-490F-99F7-D906A995CDA1}" presName="node" presStyleLbl="node1" presStyleIdx="2" presStyleCnt="5">
        <dgm:presLayoutVars>
          <dgm:bulletEnabled val="1"/>
        </dgm:presLayoutVars>
      </dgm:prSet>
      <dgm:spPr/>
      <dgm:t>
        <a:bodyPr/>
        <a:lstStyle/>
        <a:p>
          <a:endParaRPr lang="en-US"/>
        </a:p>
      </dgm:t>
    </dgm:pt>
    <dgm:pt modelId="{F7F8F815-1F10-4083-AE8F-9232A1A1E82C}" type="pres">
      <dgm:prSet presAssocID="{95EB7344-801D-42CC-8577-D186FCB5483D}" presName="sibTrans" presStyleCnt="0"/>
      <dgm:spPr/>
    </dgm:pt>
    <dgm:pt modelId="{B18C6B10-592C-4B00-A9D6-1CEA2B43845C}" type="pres">
      <dgm:prSet presAssocID="{F6B5FBF2-6876-4AEC-8E6D-B2B4F5A214CA}" presName="node" presStyleLbl="node1" presStyleIdx="3" presStyleCnt="5">
        <dgm:presLayoutVars>
          <dgm:bulletEnabled val="1"/>
        </dgm:presLayoutVars>
      </dgm:prSet>
      <dgm:spPr/>
      <dgm:t>
        <a:bodyPr/>
        <a:lstStyle/>
        <a:p>
          <a:endParaRPr lang="en-US"/>
        </a:p>
      </dgm:t>
    </dgm:pt>
    <dgm:pt modelId="{605FF394-98EE-494C-BF68-2B13C6C5E548}" type="pres">
      <dgm:prSet presAssocID="{6ABCA597-E3AF-42DF-9858-7E6461EB65C2}" presName="sibTrans" presStyleCnt="0"/>
      <dgm:spPr/>
    </dgm:pt>
    <dgm:pt modelId="{589BC37B-5546-4C3D-A394-09A5205FC4D7}" type="pres">
      <dgm:prSet presAssocID="{5650C71A-1B6F-49DF-BFDF-F1FAFAC471A1}" presName="node" presStyleLbl="node1" presStyleIdx="4" presStyleCnt="5">
        <dgm:presLayoutVars>
          <dgm:bulletEnabled val="1"/>
        </dgm:presLayoutVars>
      </dgm:prSet>
      <dgm:spPr/>
      <dgm:t>
        <a:bodyPr/>
        <a:lstStyle/>
        <a:p>
          <a:endParaRPr lang="en-US"/>
        </a:p>
      </dgm:t>
    </dgm:pt>
  </dgm:ptLst>
  <dgm:cxnLst>
    <dgm:cxn modelId="{D283AC01-B51C-4659-A20E-D613EB9C8F0C}" srcId="{8C66D02F-3E7C-4873-A5B6-24479D4B6606}" destId="{CA4BEE54-EE2D-43E8-A244-D0915FA400FA}" srcOrd="1" destOrd="0" parTransId="{816BBAA5-D78B-458B-A881-C3D70F0645EF}" sibTransId="{B6EBF639-2CC3-41B6-ADA2-955E7A891635}"/>
    <dgm:cxn modelId="{65BA4DE1-254E-4CFB-8F5B-104260CB9C47}" type="presOf" srcId="{CA4BEE54-EE2D-43E8-A244-D0915FA400FA}" destId="{29699F2E-A070-454F-8CE3-E2318C289DE6}" srcOrd="0" destOrd="0" presId="urn:microsoft.com/office/officeart/2005/8/layout/default"/>
    <dgm:cxn modelId="{3A6958B8-2008-4E80-A81C-70BFBF0565CE}" srcId="{8C66D02F-3E7C-4873-A5B6-24479D4B6606}" destId="{F6B5FBF2-6876-4AEC-8E6D-B2B4F5A214CA}" srcOrd="3" destOrd="0" parTransId="{0B4A253B-F9DA-49E2-8178-FD060D836001}" sibTransId="{6ABCA597-E3AF-42DF-9858-7E6461EB65C2}"/>
    <dgm:cxn modelId="{11863F23-DABC-4597-8E62-2AD466612998}" srcId="{8C66D02F-3E7C-4873-A5B6-24479D4B6606}" destId="{DD87DD46-8BAA-490F-99F7-D906A995CDA1}" srcOrd="2" destOrd="0" parTransId="{75CCB949-EFC9-4A6C-8515-A57B0B336734}" sibTransId="{95EB7344-801D-42CC-8577-D186FCB5483D}"/>
    <dgm:cxn modelId="{0DDAD799-6060-4EC2-9686-91ECE3D19F6E}" type="presOf" srcId="{DD87DD46-8BAA-490F-99F7-D906A995CDA1}" destId="{7610AF7D-6A10-4E23-B062-37B5FD52C086}" srcOrd="0" destOrd="0" presId="urn:microsoft.com/office/officeart/2005/8/layout/default"/>
    <dgm:cxn modelId="{70AE5FC2-89D3-4922-9B75-313AE869FED6}" srcId="{8C66D02F-3E7C-4873-A5B6-24479D4B6606}" destId="{5650C71A-1B6F-49DF-BFDF-F1FAFAC471A1}" srcOrd="4" destOrd="0" parTransId="{A6968AFD-6200-42B8-9434-FB2FCC65474D}" sibTransId="{28A488BD-E683-4D7F-95A1-D620D6955D57}"/>
    <dgm:cxn modelId="{B1285E82-C979-4DE6-A9EB-5148C736AC72}" type="presOf" srcId="{8C66D02F-3E7C-4873-A5B6-24479D4B6606}" destId="{074B2E4A-70D1-46F8-9556-30C473DFC2C4}" srcOrd="0" destOrd="0" presId="urn:microsoft.com/office/officeart/2005/8/layout/default"/>
    <dgm:cxn modelId="{242E4664-AE75-4749-9CC4-E742C6553C8E}" srcId="{8C66D02F-3E7C-4873-A5B6-24479D4B6606}" destId="{7DF76ABD-4D3A-4A39-AB30-C0670F446D44}" srcOrd="0" destOrd="0" parTransId="{143C1F06-BDEE-43BA-A5CD-0CF107EAF9E3}" sibTransId="{B676FD2E-4F74-40AC-90C4-89745A5C7E87}"/>
    <dgm:cxn modelId="{EAA65D0C-A116-4056-9BE7-029D90107165}" type="presOf" srcId="{5650C71A-1B6F-49DF-BFDF-F1FAFAC471A1}" destId="{589BC37B-5546-4C3D-A394-09A5205FC4D7}" srcOrd="0" destOrd="0" presId="urn:microsoft.com/office/officeart/2005/8/layout/default"/>
    <dgm:cxn modelId="{0B3D9331-CE0A-43C5-81FD-FBAE5332CD6C}" type="presOf" srcId="{7DF76ABD-4D3A-4A39-AB30-C0670F446D44}" destId="{1BAC33A3-2210-45FA-B8B4-3C2A8A65A3FD}" srcOrd="0" destOrd="0" presId="urn:microsoft.com/office/officeart/2005/8/layout/default"/>
    <dgm:cxn modelId="{1520CDE9-ED89-4950-A4DE-E01D4A53C2C0}" type="presOf" srcId="{F6B5FBF2-6876-4AEC-8E6D-B2B4F5A214CA}" destId="{B18C6B10-592C-4B00-A9D6-1CEA2B43845C}" srcOrd="0" destOrd="0" presId="urn:microsoft.com/office/officeart/2005/8/layout/default"/>
    <dgm:cxn modelId="{3E6AEFEA-26FB-4CA4-B4C1-B82566582330}" type="presParOf" srcId="{074B2E4A-70D1-46F8-9556-30C473DFC2C4}" destId="{1BAC33A3-2210-45FA-B8B4-3C2A8A65A3FD}" srcOrd="0" destOrd="0" presId="urn:microsoft.com/office/officeart/2005/8/layout/default"/>
    <dgm:cxn modelId="{ECFE17DB-C59D-446A-9FFD-7EC625F944A4}" type="presParOf" srcId="{074B2E4A-70D1-46F8-9556-30C473DFC2C4}" destId="{7DA4F010-891C-48B9-AA26-526D516B4B17}" srcOrd="1" destOrd="0" presId="urn:microsoft.com/office/officeart/2005/8/layout/default"/>
    <dgm:cxn modelId="{A361195B-797C-431F-A566-A11DE3347D4B}" type="presParOf" srcId="{074B2E4A-70D1-46F8-9556-30C473DFC2C4}" destId="{29699F2E-A070-454F-8CE3-E2318C289DE6}" srcOrd="2" destOrd="0" presId="urn:microsoft.com/office/officeart/2005/8/layout/default"/>
    <dgm:cxn modelId="{D6F92983-6E8C-4846-A501-7989E3E099E7}" type="presParOf" srcId="{074B2E4A-70D1-46F8-9556-30C473DFC2C4}" destId="{CE736B5D-708E-4285-8960-1B4718E99BD1}" srcOrd="3" destOrd="0" presId="urn:microsoft.com/office/officeart/2005/8/layout/default"/>
    <dgm:cxn modelId="{CA7332D0-173A-45C1-86DA-E2E15323721C}" type="presParOf" srcId="{074B2E4A-70D1-46F8-9556-30C473DFC2C4}" destId="{7610AF7D-6A10-4E23-B062-37B5FD52C086}" srcOrd="4" destOrd="0" presId="urn:microsoft.com/office/officeart/2005/8/layout/default"/>
    <dgm:cxn modelId="{15DF29E8-D29F-4A9F-BAD1-58A44AB06BD6}" type="presParOf" srcId="{074B2E4A-70D1-46F8-9556-30C473DFC2C4}" destId="{F7F8F815-1F10-4083-AE8F-9232A1A1E82C}" srcOrd="5" destOrd="0" presId="urn:microsoft.com/office/officeart/2005/8/layout/default"/>
    <dgm:cxn modelId="{67DC57BC-7CEB-46EC-A045-6A457FCA48CA}" type="presParOf" srcId="{074B2E4A-70D1-46F8-9556-30C473DFC2C4}" destId="{B18C6B10-592C-4B00-A9D6-1CEA2B43845C}" srcOrd="6" destOrd="0" presId="urn:microsoft.com/office/officeart/2005/8/layout/default"/>
    <dgm:cxn modelId="{63FB92F5-4780-4641-BED0-76DDA083F955}" type="presParOf" srcId="{074B2E4A-70D1-46F8-9556-30C473DFC2C4}" destId="{605FF394-98EE-494C-BF68-2B13C6C5E548}" srcOrd="7" destOrd="0" presId="urn:microsoft.com/office/officeart/2005/8/layout/default"/>
    <dgm:cxn modelId="{8A82BA4D-103C-4E0E-8590-1296F1B486DD}" type="presParOf" srcId="{074B2E4A-70D1-46F8-9556-30C473DFC2C4}" destId="{589BC37B-5546-4C3D-A394-09A5205FC4D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452F84-E0D5-4182-AF28-EB7C2D5DF01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198BC0D-3748-4388-BD82-CAF9E00A93DA}">
      <dgm:prSet phldrT="[Text]" custT="1"/>
      <dgm:spPr>
        <a:solidFill>
          <a:schemeClr val="accent6"/>
        </a:solidFill>
      </dgm:spPr>
      <dgm:t>
        <a:bodyPr/>
        <a:lstStyle/>
        <a:p>
          <a:r>
            <a:rPr lang="en-US" sz="2400" dirty="0"/>
            <a:t>Data based from general education i</a:t>
          </a:r>
          <a:r>
            <a:rPr lang="en-US" sz="2400" dirty="0">
              <a:solidFill>
                <a:schemeClr val="bg1"/>
              </a:solidFill>
            </a:rPr>
            <a:t>nterventions</a:t>
          </a:r>
        </a:p>
      </dgm:t>
    </dgm:pt>
    <dgm:pt modelId="{23C4DBDB-9EBC-41DE-BEA2-B7B90FEE846B}" type="parTrans" cxnId="{5C3070C3-2EE2-4F6E-8B0A-1D8CC8A8D8F7}">
      <dgm:prSet/>
      <dgm:spPr/>
      <dgm:t>
        <a:bodyPr/>
        <a:lstStyle/>
        <a:p>
          <a:endParaRPr lang="en-US"/>
        </a:p>
      </dgm:t>
    </dgm:pt>
    <dgm:pt modelId="{4A426778-C9A9-4742-9BD2-DA8707A7CDAF}" type="sibTrans" cxnId="{5C3070C3-2EE2-4F6E-8B0A-1D8CC8A8D8F7}">
      <dgm:prSet/>
      <dgm:spPr/>
      <dgm:t>
        <a:bodyPr/>
        <a:lstStyle/>
        <a:p>
          <a:endParaRPr lang="en-US"/>
        </a:p>
      </dgm:t>
    </dgm:pt>
    <dgm:pt modelId="{533D2291-669A-4464-95D7-2B2D5030C0C5}">
      <dgm:prSet phldrT="[Text]" custT="1"/>
      <dgm:spPr>
        <a:solidFill>
          <a:schemeClr val="accent6"/>
        </a:solidFill>
      </dgm:spPr>
      <dgm:t>
        <a:bodyPr/>
        <a:lstStyle/>
        <a:p>
          <a:r>
            <a:rPr lang="en-US" sz="2400" dirty="0"/>
            <a:t>Shows amount of responsiveness  to academic and behavior interventions</a:t>
          </a:r>
        </a:p>
      </dgm:t>
    </dgm:pt>
    <dgm:pt modelId="{4E2B6364-E9AB-4677-973B-92BDB813F564}" type="parTrans" cxnId="{BA8E6D52-5D1F-4C6F-A7B3-6D465BFC633D}">
      <dgm:prSet/>
      <dgm:spPr>
        <a:solidFill>
          <a:schemeClr val="accent6">
            <a:lumMod val="75000"/>
          </a:schemeClr>
        </a:solidFill>
      </dgm:spPr>
      <dgm:t>
        <a:bodyPr/>
        <a:lstStyle/>
        <a:p>
          <a:endParaRPr lang="en-US"/>
        </a:p>
      </dgm:t>
    </dgm:pt>
    <dgm:pt modelId="{7E0F83CA-84F9-40F4-AD34-69FE7D2BCB6F}" type="sibTrans" cxnId="{BA8E6D52-5D1F-4C6F-A7B3-6D465BFC633D}">
      <dgm:prSet/>
      <dgm:spPr/>
      <dgm:t>
        <a:bodyPr/>
        <a:lstStyle/>
        <a:p>
          <a:endParaRPr lang="en-US"/>
        </a:p>
      </dgm:t>
    </dgm:pt>
    <dgm:pt modelId="{382082B7-4247-4AF3-BDB2-25CFCD355D19}">
      <dgm:prSet phldrT="[Text]" custT="1"/>
      <dgm:spPr>
        <a:solidFill>
          <a:schemeClr val="accent6"/>
        </a:solidFill>
      </dgm:spPr>
      <dgm:t>
        <a:bodyPr/>
        <a:lstStyle/>
        <a:p>
          <a:r>
            <a:rPr lang="en-US" sz="2400" dirty="0"/>
            <a:t>Helps define needs to be explored</a:t>
          </a:r>
        </a:p>
      </dgm:t>
    </dgm:pt>
    <dgm:pt modelId="{7A9BFFEF-C0BF-4676-AC30-32D2E5B30EE5}" type="parTrans" cxnId="{C17FC989-C08F-4AE0-99C3-135FA9013018}">
      <dgm:prSet/>
      <dgm:spPr>
        <a:solidFill>
          <a:schemeClr val="accent6"/>
        </a:solidFill>
      </dgm:spPr>
      <dgm:t>
        <a:bodyPr/>
        <a:lstStyle/>
        <a:p>
          <a:endParaRPr lang="en-US"/>
        </a:p>
      </dgm:t>
    </dgm:pt>
    <dgm:pt modelId="{B31D2C52-E0D5-428E-AB43-078CA83C25FE}" type="sibTrans" cxnId="{C17FC989-C08F-4AE0-99C3-135FA9013018}">
      <dgm:prSet/>
      <dgm:spPr/>
      <dgm:t>
        <a:bodyPr/>
        <a:lstStyle/>
        <a:p>
          <a:endParaRPr lang="en-US"/>
        </a:p>
      </dgm:t>
    </dgm:pt>
    <dgm:pt modelId="{D4BD7453-13F1-4A5B-AECD-3D5E3198FB42}">
      <dgm:prSet phldrT="[Text]" custT="1"/>
      <dgm:spPr>
        <a:solidFill>
          <a:schemeClr val="accent6"/>
        </a:solidFill>
      </dgm:spPr>
      <dgm:t>
        <a:bodyPr/>
        <a:lstStyle/>
        <a:p>
          <a:r>
            <a:rPr lang="en-US" sz="2400" dirty="0"/>
            <a:t>Helps determine what does and does not seem to work</a:t>
          </a:r>
        </a:p>
      </dgm:t>
    </dgm:pt>
    <dgm:pt modelId="{6335C853-D351-4C82-ADBD-141398626532}" type="parTrans" cxnId="{BC953470-6B5E-4D88-AD09-A9C640033DF1}">
      <dgm:prSet/>
      <dgm:spPr>
        <a:solidFill>
          <a:schemeClr val="accent6"/>
        </a:solidFill>
      </dgm:spPr>
      <dgm:t>
        <a:bodyPr/>
        <a:lstStyle/>
        <a:p>
          <a:endParaRPr lang="en-US"/>
        </a:p>
      </dgm:t>
    </dgm:pt>
    <dgm:pt modelId="{9A1320C5-19F1-4B1B-8E0E-CD8BBC4C9A39}" type="sibTrans" cxnId="{BC953470-6B5E-4D88-AD09-A9C640033DF1}">
      <dgm:prSet/>
      <dgm:spPr/>
      <dgm:t>
        <a:bodyPr/>
        <a:lstStyle/>
        <a:p>
          <a:endParaRPr lang="en-US"/>
        </a:p>
      </dgm:t>
    </dgm:pt>
    <dgm:pt modelId="{B77A90A0-F85D-4656-BB41-A2A43D414770}" type="pres">
      <dgm:prSet presAssocID="{48452F84-E0D5-4182-AF28-EB7C2D5DF019}" presName="cycle" presStyleCnt="0">
        <dgm:presLayoutVars>
          <dgm:chMax val="1"/>
          <dgm:dir/>
          <dgm:animLvl val="ctr"/>
          <dgm:resizeHandles val="exact"/>
        </dgm:presLayoutVars>
      </dgm:prSet>
      <dgm:spPr/>
      <dgm:t>
        <a:bodyPr/>
        <a:lstStyle/>
        <a:p>
          <a:endParaRPr lang="en-US"/>
        </a:p>
      </dgm:t>
    </dgm:pt>
    <dgm:pt modelId="{8D48564F-EDC2-481E-B56A-A948093AD076}" type="pres">
      <dgm:prSet presAssocID="{2198BC0D-3748-4388-BD82-CAF9E00A93DA}" presName="centerShape" presStyleLbl="node0" presStyleIdx="0" presStyleCnt="1" custScaleX="110587" custScaleY="118224"/>
      <dgm:spPr/>
      <dgm:t>
        <a:bodyPr/>
        <a:lstStyle/>
        <a:p>
          <a:endParaRPr lang="en-US"/>
        </a:p>
      </dgm:t>
    </dgm:pt>
    <dgm:pt modelId="{AE841BED-21B8-4368-9477-CD1F2A08E262}" type="pres">
      <dgm:prSet presAssocID="{4E2B6364-E9AB-4677-973B-92BDB813F564}" presName="parTrans" presStyleLbl="bgSibTrans2D1" presStyleIdx="0" presStyleCnt="3" custLinFactY="62048" custLinFactNeighborX="-13520" custLinFactNeighborY="100000"/>
      <dgm:spPr/>
      <dgm:t>
        <a:bodyPr/>
        <a:lstStyle/>
        <a:p>
          <a:endParaRPr lang="en-US"/>
        </a:p>
      </dgm:t>
    </dgm:pt>
    <dgm:pt modelId="{C13E2843-0A15-4661-AFF2-15E562DB1AD7}" type="pres">
      <dgm:prSet presAssocID="{533D2291-669A-4464-95D7-2B2D5030C0C5}" presName="node" presStyleLbl="node1" presStyleIdx="0" presStyleCnt="3" custScaleX="117813" custScaleY="136753">
        <dgm:presLayoutVars>
          <dgm:bulletEnabled val="1"/>
        </dgm:presLayoutVars>
      </dgm:prSet>
      <dgm:spPr/>
      <dgm:t>
        <a:bodyPr/>
        <a:lstStyle/>
        <a:p>
          <a:endParaRPr lang="en-US"/>
        </a:p>
      </dgm:t>
    </dgm:pt>
    <dgm:pt modelId="{ACBD0028-8C08-428E-907C-B7CE3C3901CE}" type="pres">
      <dgm:prSet presAssocID="{7A9BFFEF-C0BF-4676-AC30-32D2E5B30EE5}" presName="parTrans" presStyleLbl="bgSibTrans2D1" presStyleIdx="1" presStyleCnt="3"/>
      <dgm:spPr/>
      <dgm:t>
        <a:bodyPr/>
        <a:lstStyle/>
        <a:p>
          <a:endParaRPr lang="en-US"/>
        </a:p>
      </dgm:t>
    </dgm:pt>
    <dgm:pt modelId="{E3AB6CCE-8AEC-4275-A451-0832117B1E3B}" type="pres">
      <dgm:prSet presAssocID="{382082B7-4247-4AF3-BDB2-25CFCD355D19}" presName="node" presStyleLbl="node1" presStyleIdx="1" presStyleCnt="3">
        <dgm:presLayoutVars>
          <dgm:bulletEnabled val="1"/>
        </dgm:presLayoutVars>
      </dgm:prSet>
      <dgm:spPr/>
      <dgm:t>
        <a:bodyPr/>
        <a:lstStyle/>
        <a:p>
          <a:endParaRPr lang="en-US"/>
        </a:p>
      </dgm:t>
    </dgm:pt>
    <dgm:pt modelId="{FDCD7B24-EE74-41BA-8C6C-0475D6E375DD}" type="pres">
      <dgm:prSet presAssocID="{6335C853-D351-4C82-ADBD-141398626532}" presName="parTrans" presStyleLbl="bgSibTrans2D1" presStyleIdx="2" presStyleCnt="3" custLinFactNeighborX="-22776" custLinFactNeighborY="-58633"/>
      <dgm:spPr/>
      <dgm:t>
        <a:bodyPr/>
        <a:lstStyle/>
        <a:p>
          <a:endParaRPr lang="en-US"/>
        </a:p>
      </dgm:t>
    </dgm:pt>
    <dgm:pt modelId="{617F5DB4-A037-4FFE-8A3E-37F3A7731D5F}" type="pres">
      <dgm:prSet presAssocID="{D4BD7453-13F1-4A5B-AECD-3D5E3198FB42}" presName="node" presStyleLbl="node1" presStyleIdx="2" presStyleCnt="3" custScaleX="146437" custScaleY="96909" custRadScaleRad="124454" custRadScaleInc="104">
        <dgm:presLayoutVars>
          <dgm:bulletEnabled val="1"/>
        </dgm:presLayoutVars>
      </dgm:prSet>
      <dgm:spPr/>
      <dgm:t>
        <a:bodyPr/>
        <a:lstStyle/>
        <a:p>
          <a:endParaRPr lang="en-US"/>
        </a:p>
      </dgm:t>
    </dgm:pt>
  </dgm:ptLst>
  <dgm:cxnLst>
    <dgm:cxn modelId="{20EFFBBD-B0F2-41D9-A84A-8E435429DA05}" type="presOf" srcId="{2198BC0D-3748-4388-BD82-CAF9E00A93DA}" destId="{8D48564F-EDC2-481E-B56A-A948093AD076}" srcOrd="0" destOrd="0" presId="urn:microsoft.com/office/officeart/2005/8/layout/radial4"/>
    <dgm:cxn modelId="{BC953470-6B5E-4D88-AD09-A9C640033DF1}" srcId="{2198BC0D-3748-4388-BD82-CAF9E00A93DA}" destId="{D4BD7453-13F1-4A5B-AECD-3D5E3198FB42}" srcOrd="2" destOrd="0" parTransId="{6335C853-D351-4C82-ADBD-141398626532}" sibTransId="{9A1320C5-19F1-4B1B-8E0E-CD8BBC4C9A39}"/>
    <dgm:cxn modelId="{99E3FF12-038F-4673-8A57-8D381FF03404}" type="presOf" srcId="{7A9BFFEF-C0BF-4676-AC30-32D2E5B30EE5}" destId="{ACBD0028-8C08-428E-907C-B7CE3C3901CE}" srcOrd="0" destOrd="0" presId="urn:microsoft.com/office/officeart/2005/8/layout/radial4"/>
    <dgm:cxn modelId="{BE11C58F-F5D9-4EA0-A6B2-4D329EA98CDC}" type="presOf" srcId="{48452F84-E0D5-4182-AF28-EB7C2D5DF019}" destId="{B77A90A0-F85D-4656-BB41-A2A43D414770}" srcOrd="0" destOrd="0" presId="urn:microsoft.com/office/officeart/2005/8/layout/radial4"/>
    <dgm:cxn modelId="{BA8E6D52-5D1F-4C6F-A7B3-6D465BFC633D}" srcId="{2198BC0D-3748-4388-BD82-CAF9E00A93DA}" destId="{533D2291-669A-4464-95D7-2B2D5030C0C5}" srcOrd="0" destOrd="0" parTransId="{4E2B6364-E9AB-4677-973B-92BDB813F564}" sibTransId="{7E0F83CA-84F9-40F4-AD34-69FE7D2BCB6F}"/>
    <dgm:cxn modelId="{3CC69D43-068D-4FD5-A1F6-2506A1774F3F}" type="presOf" srcId="{D4BD7453-13F1-4A5B-AECD-3D5E3198FB42}" destId="{617F5DB4-A037-4FFE-8A3E-37F3A7731D5F}" srcOrd="0" destOrd="0" presId="urn:microsoft.com/office/officeart/2005/8/layout/radial4"/>
    <dgm:cxn modelId="{66E0F75F-8EA0-49BC-A45F-D1AABDB3125E}" type="presOf" srcId="{382082B7-4247-4AF3-BDB2-25CFCD355D19}" destId="{E3AB6CCE-8AEC-4275-A451-0832117B1E3B}" srcOrd="0" destOrd="0" presId="urn:microsoft.com/office/officeart/2005/8/layout/radial4"/>
    <dgm:cxn modelId="{4815E8A6-F55F-4708-97C9-AE84BDE97049}" type="presOf" srcId="{6335C853-D351-4C82-ADBD-141398626532}" destId="{FDCD7B24-EE74-41BA-8C6C-0475D6E375DD}" srcOrd="0" destOrd="0" presId="urn:microsoft.com/office/officeart/2005/8/layout/radial4"/>
    <dgm:cxn modelId="{5C3070C3-2EE2-4F6E-8B0A-1D8CC8A8D8F7}" srcId="{48452F84-E0D5-4182-AF28-EB7C2D5DF019}" destId="{2198BC0D-3748-4388-BD82-CAF9E00A93DA}" srcOrd="0" destOrd="0" parTransId="{23C4DBDB-9EBC-41DE-BEA2-B7B90FEE846B}" sibTransId="{4A426778-C9A9-4742-9BD2-DA8707A7CDAF}"/>
    <dgm:cxn modelId="{D1DE6572-67EE-4979-8CAD-779C61B13330}" type="presOf" srcId="{4E2B6364-E9AB-4677-973B-92BDB813F564}" destId="{AE841BED-21B8-4368-9477-CD1F2A08E262}" srcOrd="0" destOrd="0" presId="urn:microsoft.com/office/officeart/2005/8/layout/radial4"/>
    <dgm:cxn modelId="{4FEF18B9-0D58-434A-8794-75979137086D}" type="presOf" srcId="{533D2291-669A-4464-95D7-2B2D5030C0C5}" destId="{C13E2843-0A15-4661-AFF2-15E562DB1AD7}" srcOrd="0" destOrd="0" presId="urn:microsoft.com/office/officeart/2005/8/layout/radial4"/>
    <dgm:cxn modelId="{C17FC989-C08F-4AE0-99C3-135FA9013018}" srcId="{2198BC0D-3748-4388-BD82-CAF9E00A93DA}" destId="{382082B7-4247-4AF3-BDB2-25CFCD355D19}" srcOrd="1" destOrd="0" parTransId="{7A9BFFEF-C0BF-4676-AC30-32D2E5B30EE5}" sibTransId="{B31D2C52-E0D5-428E-AB43-078CA83C25FE}"/>
    <dgm:cxn modelId="{1AC460BC-FD52-4435-A4D6-390DFBC23251}" type="presParOf" srcId="{B77A90A0-F85D-4656-BB41-A2A43D414770}" destId="{8D48564F-EDC2-481E-B56A-A948093AD076}" srcOrd="0" destOrd="0" presId="urn:microsoft.com/office/officeart/2005/8/layout/radial4"/>
    <dgm:cxn modelId="{B59CED2D-C876-4953-98A9-3AD524464795}" type="presParOf" srcId="{B77A90A0-F85D-4656-BB41-A2A43D414770}" destId="{AE841BED-21B8-4368-9477-CD1F2A08E262}" srcOrd="1" destOrd="0" presId="urn:microsoft.com/office/officeart/2005/8/layout/radial4"/>
    <dgm:cxn modelId="{2ED0FF49-9BB6-47C9-9445-8E44DE535D5C}" type="presParOf" srcId="{B77A90A0-F85D-4656-BB41-A2A43D414770}" destId="{C13E2843-0A15-4661-AFF2-15E562DB1AD7}" srcOrd="2" destOrd="0" presId="urn:microsoft.com/office/officeart/2005/8/layout/radial4"/>
    <dgm:cxn modelId="{B977444D-EE15-4384-A106-05A168F5A287}" type="presParOf" srcId="{B77A90A0-F85D-4656-BB41-A2A43D414770}" destId="{ACBD0028-8C08-428E-907C-B7CE3C3901CE}" srcOrd="3" destOrd="0" presId="urn:microsoft.com/office/officeart/2005/8/layout/radial4"/>
    <dgm:cxn modelId="{008F2501-399D-457C-939E-EC014E38DF48}" type="presParOf" srcId="{B77A90A0-F85D-4656-BB41-A2A43D414770}" destId="{E3AB6CCE-8AEC-4275-A451-0832117B1E3B}" srcOrd="4" destOrd="0" presId="urn:microsoft.com/office/officeart/2005/8/layout/radial4"/>
    <dgm:cxn modelId="{A1D445C4-15F5-4958-8D62-786DD4DAF6CA}" type="presParOf" srcId="{B77A90A0-F85D-4656-BB41-A2A43D414770}" destId="{FDCD7B24-EE74-41BA-8C6C-0475D6E375DD}" srcOrd="5" destOrd="0" presId="urn:microsoft.com/office/officeart/2005/8/layout/radial4"/>
    <dgm:cxn modelId="{DB58CE81-8933-4B77-AE57-56A703814A71}" type="presParOf" srcId="{B77A90A0-F85D-4656-BB41-A2A43D414770}" destId="{617F5DB4-A037-4FFE-8A3E-37F3A7731D5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D5B9D7-53F1-417C-9541-6121B6017705}"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8607B40C-8985-414F-B889-E18231D3722A}">
      <dgm:prSet phldrT="[Text]" custT="1"/>
      <dgm:spPr>
        <a:solidFill>
          <a:schemeClr val="accent3"/>
        </a:solidFill>
      </dgm:spPr>
      <dgm:t>
        <a:bodyPr/>
        <a:lstStyle/>
        <a:p>
          <a:r>
            <a:rPr lang="en-US" sz="1900" dirty="0">
              <a:latin typeface="Calibri" panose="020F0502020204030204" pitchFamily="34" charset="0"/>
              <a:cs typeface="Calibri" panose="020F0502020204030204" pitchFamily="34" charset="0"/>
            </a:rPr>
            <a:t>Where do we get this information?</a:t>
          </a:r>
        </a:p>
      </dgm:t>
    </dgm:pt>
    <dgm:pt modelId="{BB64E0AA-73E4-4F9A-BDA8-DEFF639A2664}" type="parTrans" cxnId="{292138EE-3502-447A-BEEB-35B58499B27C}">
      <dgm:prSet/>
      <dgm:spPr/>
      <dgm:t>
        <a:bodyPr/>
        <a:lstStyle/>
        <a:p>
          <a:endParaRPr lang="en-US"/>
        </a:p>
      </dgm:t>
    </dgm:pt>
    <dgm:pt modelId="{31A54F66-1211-4974-B6BB-6FF7ABD198AC}" type="sibTrans" cxnId="{292138EE-3502-447A-BEEB-35B58499B27C}">
      <dgm:prSet/>
      <dgm:spPr/>
      <dgm:t>
        <a:bodyPr/>
        <a:lstStyle/>
        <a:p>
          <a:endParaRPr lang="en-US"/>
        </a:p>
      </dgm:t>
    </dgm:pt>
    <dgm:pt modelId="{E8AC3350-B5EC-4A59-95AB-A81AF67BCA67}">
      <dgm:prSet phldrT="[Text]" custT="1"/>
      <dgm:spPr>
        <a:solidFill>
          <a:schemeClr val="accent2"/>
        </a:solidFill>
      </dgm:spPr>
      <dgm:t>
        <a:bodyPr/>
        <a:lstStyle/>
        <a:p>
          <a:r>
            <a:rPr lang="en-US" sz="1900" dirty="0">
              <a:latin typeface="Calibri" panose="020F0502020204030204" pitchFamily="34" charset="0"/>
              <a:cs typeface="Calibri" panose="020F0502020204030204" pitchFamily="34" charset="0"/>
            </a:rPr>
            <a:t>Previous evaluations</a:t>
          </a:r>
        </a:p>
      </dgm:t>
    </dgm:pt>
    <dgm:pt modelId="{5C87E386-4E12-4B79-8E8A-09CAEA8B01B5}" type="parTrans" cxnId="{F227F8DF-64A4-43C6-B186-D03105821641}">
      <dgm:prSet/>
      <dgm:spPr/>
      <dgm:t>
        <a:bodyPr/>
        <a:lstStyle/>
        <a:p>
          <a:endParaRPr lang="en-US"/>
        </a:p>
      </dgm:t>
    </dgm:pt>
    <dgm:pt modelId="{F06E71CC-66CF-4B65-8493-B5C99F5E2AF9}" type="sibTrans" cxnId="{F227F8DF-64A4-43C6-B186-D03105821641}">
      <dgm:prSet/>
      <dgm:spPr/>
      <dgm:t>
        <a:bodyPr/>
        <a:lstStyle/>
        <a:p>
          <a:endParaRPr lang="en-US"/>
        </a:p>
      </dgm:t>
    </dgm:pt>
    <dgm:pt modelId="{733D1023-9BD0-4FEA-B7B9-611A98FD4A54}">
      <dgm:prSet phldrT="[Text]" custT="1"/>
      <dgm:spPr>
        <a:solidFill>
          <a:schemeClr val="accent2"/>
        </a:solidFill>
      </dgm:spPr>
      <dgm:t>
        <a:bodyPr/>
        <a:lstStyle/>
        <a:p>
          <a:r>
            <a:rPr lang="en-US" sz="1900" dirty="0">
              <a:latin typeface="Calibri" panose="020F0502020204030204" pitchFamily="34" charset="0"/>
              <a:cs typeface="Calibri" panose="020F0502020204030204" pitchFamily="34" charset="0"/>
            </a:rPr>
            <a:t>Info provided by parents</a:t>
          </a:r>
        </a:p>
      </dgm:t>
    </dgm:pt>
    <dgm:pt modelId="{57A32185-8C59-4092-9BD3-3500A5AC6461}" type="parTrans" cxnId="{C5D56859-DCA3-4000-9F4A-F04EB1377E57}">
      <dgm:prSet/>
      <dgm:spPr/>
      <dgm:t>
        <a:bodyPr/>
        <a:lstStyle/>
        <a:p>
          <a:endParaRPr lang="en-US"/>
        </a:p>
      </dgm:t>
    </dgm:pt>
    <dgm:pt modelId="{CC16E2FE-DCAC-40E2-A011-4B5626C202D9}" type="sibTrans" cxnId="{C5D56859-DCA3-4000-9F4A-F04EB1377E57}">
      <dgm:prSet/>
      <dgm:spPr/>
      <dgm:t>
        <a:bodyPr/>
        <a:lstStyle/>
        <a:p>
          <a:endParaRPr lang="en-US"/>
        </a:p>
      </dgm:t>
    </dgm:pt>
    <dgm:pt modelId="{54A99A11-58E3-4B66-A585-1428EF8E3C57}">
      <dgm:prSet phldrT="[Text]" custT="1"/>
      <dgm:spPr>
        <a:solidFill>
          <a:schemeClr val="accent2"/>
        </a:solidFill>
      </dgm:spPr>
      <dgm:t>
        <a:bodyPr/>
        <a:lstStyle/>
        <a:p>
          <a:r>
            <a:rPr lang="en-US" sz="1900" dirty="0">
              <a:latin typeface="Calibri" panose="020F0502020204030204" pitchFamily="34" charset="0"/>
              <a:cs typeface="Calibri" panose="020F0502020204030204" pitchFamily="34" charset="0"/>
            </a:rPr>
            <a:t>Observations by others</a:t>
          </a:r>
        </a:p>
      </dgm:t>
    </dgm:pt>
    <dgm:pt modelId="{DCF5B5D8-FBB0-420F-8FFF-FDE85481A2E2}" type="parTrans" cxnId="{F2A87557-27CB-4C60-B44C-ACB1DDAB5DCC}">
      <dgm:prSet/>
      <dgm:spPr/>
      <dgm:t>
        <a:bodyPr/>
        <a:lstStyle/>
        <a:p>
          <a:endParaRPr lang="en-US"/>
        </a:p>
      </dgm:t>
    </dgm:pt>
    <dgm:pt modelId="{CB09A838-06D6-47F0-B7BD-DAAB22EB39F0}" type="sibTrans" cxnId="{F2A87557-27CB-4C60-B44C-ACB1DDAB5DCC}">
      <dgm:prSet/>
      <dgm:spPr/>
      <dgm:t>
        <a:bodyPr/>
        <a:lstStyle/>
        <a:p>
          <a:endParaRPr lang="en-US"/>
        </a:p>
      </dgm:t>
    </dgm:pt>
    <dgm:pt modelId="{3963165A-3AD1-43BC-A3E0-8354134A5E7A}">
      <dgm:prSet phldrT="[Text]" custT="1"/>
      <dgm:spPr>
        <a:solidFill>
          <a:schemeClr val="accent2"/>
        </a:solidFill>
      </dgm:spPr>
      <dgm:t>
        <a:bodyPr/>
        <a:lstStyle/>
        <a:p>
          <a:r>
            <a:rPr lang="en-US" sz="1900" dirty="0">
              <a:latin typeface="Calibri" panose="020F0502020204030204" pitchFamily="34" charset="0"/>
              <a:cs typeface="Calibri" panose="020F0502020204030204" pitchFamily="34" charset="0"/>
            </a:rPr>
            <a:t>Classroom data</a:t>
          </a:r>
        </a:p>
      </dgm:t>
    </dgm:pt>
    <dgm:pt modelId="{4B19C6D6-3FB9-4C22-A263-B955B04DBFDF}" type="parTrans" cxnId="{D71CE31D-95B6-47CD-964C-130C7448DEA9}">
      <dgm:prSet/>
      <dgm:spPr/>
      <dgm:t>
        <a:bodyPr/>
        <a:lstStyle/>
        <a:p>
          <a:endParaRPr lang="en-US"/>
        </a:p>
      </dgm:t>
    </dgm:pt>
    <dgm:pt modelId="{5BFB22E0-B031-40A5-A0DF-373708B1D0AE}" type="sibTrans" cxnId="{D71CE31D-95B6-47CD-964C-130C7448DEA9}">
      <dgm:prSet/>
      <dgm:spPr/>
      <dgm:t>
        <a:bodyPr/>
        <a:lstStyle/>
        <a:p>
          <a:endParaRPr lang="en-US"/>
        </a:p>
      </dgm:t>
    </dgm:pt>
    <dgm:pt modelId="{40879E82-F7C9-48E8-9C0D-3C34FB804C5A}">
      <dgm:prSet phldrT="[Text]" custT="1"/>
      <dgm:spPr>
        <a:solidFill>
          <a:schemeClr val="accent2"/>
        </a:solidFill>
      </dgm:spPr>
      <dgm:t>
        <a:bodyPr/>
        <a:lstStyle/>
        <a:p>
          <a:r>
            <a:rPr lang="en-US" sz="1900" dirty="0">
              <a:latin typeface="Calibri" panose="020F0502020204030204" pitchFamily="34" charset="0"/>
              <a:cs typeface="Calibri" panose="020F0502020204030204" pitchFamily="34" charset="0"/>
            </a:rPr>
            <a:t>District and State testing</a:t>
          </a:r>
        </a:p>
      </dgm:t>
    </dgm:pt>
    <dgm:pt modelId="{7478C5E4-2DFE-4FD7-8391-7A740695B7FF}" type="parTrans" cxnId="{775CB550-8BBA-47E7-B94B-BACB78878E89}">
      <dgm:prSet/>
      <dgm:spPr/>
      <dgm:t>
        <a:bodyPr/>
        <a:lstStyle/>
        <a:p>
          <a:endParaRPr lang="en-US"/>
        </a:p>
      </dgm:t>
    </dgm:pt>
    <dgm:pt modelId="{0F29591B-7EF4-4AAE-AB17-76B84DF055AE}" type="sibTrans" cxnId="{775CB550-8BBA-47E7-B94B-BACB78878E89}">
      <dgm:prSet/>
      <dgm:spPr/>
      <dgm:t>
        <a:bodyPr/>
        <a:lstStyle/>
        <a:p>
          <a:endParaRPr lang="en-US"/>
        </a:p>
      </dgm:t>
    </dgm:pt>
    <dgm:pt modelId="{FD0AB8B2-0CFF-41AA-AFE8-7B7EF1EC46E8}">
      <dgm:prSet phldrT="[Text]" custT="1"/>
      <dgm:spPr>
        <a:solidFill>
          <a:schemeClr val="accent2"/>
        </a:solidFill>
      </dgm:spPr>
      <dgm:t>
        <a:bodyPr/>
        <a:lstStyle/>
        <a:p>
          <a:r>
            <a:rPr lang="en-US" sz="1900" dirty="0">
              <a:latin typeface="Calibri" panose="020F0502020204030204" pitchFamily="34" charset="0"/>
              <a:cs typeface="Calibri" panose="020F0502020204030204" pitchFamily="34" charset="0"/>
            </a:rPr>
            <a:t>Current classroom based assessment</a:t>
          </a:r>
        </a:p>
      </dgm:t>
    </dgm:pt>
    <dgm:pt modelId="{020CB79F-9C9F-45FE-9B52-C4CDA7AEF508}" type="parTrans" cxnId="{C77D6D00-8C6C-443A-8BD0-AB80878F01D1}">
      <dgm:prSet/>
      <dgm:spPr/>
      <dgm:t>
        <a:bodyPr/>
        <a:lstStyle/>
        <a:p>
          <a:endParaRPr lang="en-US"/>
        </a:p>
      </dgm:t>
    </dgm:pt>
    <dgm:pt modelId="{76A81752-FD0E-4BF1-B1DA-B691A62F9B5B}" type="sibTrans" cxnId="{C77D6D00-8C6C-443A-8BD0-AB80878F01D1}">
      <dgm:prSet/>
      <dgm:spPr/>
      <dgm:t>
        <a:bodyPr/>
        <a:lstStyle/>
        <a:p>
          <a:endParaRPr lang="en-US"/>
        </a:p>
      </dgm:t>
    </dgm:pt>
    <dgm:pt modelId="{341C06F7-803A-4EA0-A804-DB9335169615}" type="pres">
      <dgm:prSet presAssocID="{C4D5B9D7-53F1-417C-9541-6121B6017705}" presName="Name0" presStyleCnt="0">
        <dgm:presLayoutVars>
          <dgm:chMax val="1"/>
          <dgm:chPref val="1"/>
          <dgm:dir/>
          <dgm:animOne val="branch"/>
          <dgm:animLvl val="lvl"/>
        </dgm:presLayoutVars>
      </dgm:prSet>
      <dgm:spPr/>
      <dgm:t>
        <a:bodyPr/>
        <a:lstStyle/>
        <a:p>
          <a:endParaRPr lang="en-US"/>
        </a:p>
      </dgm:t>
    </dgm:pt>
    <dgm:pt modelId="{9E897A43-608A-4BBC-A89D-95F24383D0E0}" type="pres">
      <dgm:prSet presAssocID="{8607B40C-8985-414F-B889-E18231D3722A}" presName="Parent" presStyleLbl="node0" presStyleIdx="0" presStyleCnt="1">
        <dgm:presLayoutVars>
          <dgm:chMax val="6"/>
          <dgm:chPref val="6"/>
        </dgm:presLayoutVars>
      </dgm:prSet>
      <dgm:spPr/>
      <dgm:t>
        <a:bodyPr/>
        <a:lstStyle/>
        <a:p>
          <a:endParaRPr lang="en-US"/>
        </a:p>
      </dgm:t>
    </dgm:pt>
    <dgm:pt modelId="{721BB167-299B-45DB-AA51-E6A64A779FA4}" type="pres">
      <dgm:prSet presAssocID="{E8AC3350-B5EC-4A59-95AB-A81AF67BCA67}" presName="Accent1" presStyleCnt="0"/>
      <dgm:spPr/>
    </dgm:pt>
    <dgm:pt modelId="{9749C80B-4971-4736-9076-CB524515B3AA}" type="pres">
      <dgm:prSet presAssocID="{E8AC3350-B5EC-4A59-95AB-A81AF67BCA67}" presName="Accent" presStyleLbl="bgShp" presStyleIdx="0" presStyleCnt="6"/>
      <dgm:spPr/>
    </dgm:pt>
    <dgm:pt modelId="{8913677B-9702-44BB-A768-D472F7BD9163}" type="pres">
      <dgm:prSet presAssocID="{E8AC3350-B5EC-4A59-95AB-A81AF67BCA67}" presName="Child1" presStyleLbl="node1" presStyleIdx="0" presStyleCnt="6">
        <dgm:presLayoutVars>
          <dgm:chMax val="0"/>
          <dgm:chPref val="0"/>
          <dgm:bulletEnabled val="1"/>
        </dgm:presLayoutVars>
      </dgm:prSet>
      <dgm:spPr/>
      <dgm:t>
        <a:bodyPr/>
        <a:lstStyle/>
        <a:p>
          <a:endParaRPr lang="en-US"/>
        </a:p>
      </dgm:t>
    </dgm:pt>
    <dgm:pt modelId="{E2096D02-3D7C-43A6-82DA-8B2788339BFF}" type="pres">
      <dgm:prSet presAssocID="{733D1023-9BD0-4FEA-B7B9-611A98FD4A54}" presName="Accent2" presStyleCnt="0"/>
      <dgm:spPr/>
    </dgm:pt>
    <dgm:pt modelId="{D0ECBAD4-0EB6-4FD4-AE37-3F3C3873FA18}" type="pres">
      <dgm:prSet presAssocID="{733D1023-9BD0-4FEA-B7B9-611A98FD4A54}" presName="Accent" presStyleLbl="bgShp" presStyleIdx="1" presStyleCnt="6"/>
      <dgm:spPr/>
    </dgm:pt>
    <dgm:pt modelId="{C278CFF5-9DDF-4699-8AD0-EADF2C2A5CF6}" type="pres">
      <dgm:prSet presAssocID="{733D1023-9BD0-4FEA-B7B9-611A98FD4A54}" presName="Child2" presStyleLbl="node1" presStyleIdx="1" presStyleCnt="6">
        <dgm:presLayoutVars>
          <dgm:chMax val="0"/>
          <dgm:chPref val="0"/>
          <dgm:bulletEnabled val="1"/>
        </dgm:presLayoutVars>
      </dgm:prSet>
      <dgm:spPr/>
      <dgm:t>
        <a:bodyPr/>
        <a:lstStyle/>
        <a:p>
          <a:endParaRPr lang="en-US"/>
        </a:p>
      </dgm:t>
    </dgm:pt>
    <dgm:pt modelId="{399FDC04-8ED1-441B-8299-F1AD7137A27E}" type="pres">
      <dgm:prSet presAssocID="{54A99A11-58E3-4B66-A585-1428EF8E3C57}" presName="Accent3" presStyleCnt="0"/>
      <dgm:spPr/>
    </dgm:pt>
    <dgm:pt modelId="{B3F2BB64-DD41-4650-A0BF-4E03A0686257}" type="pres">
      <dgm:prSet presAssocID="{54A99A11-58E3-4B66-A585-1428EF8E3C57}" presName="Accent" presStyleLbl="bgShp" presStyleIdx="2" presStyleCnt="6"/>
      <dgm:spPr/>
    </dgm:pt>
    <dgm:pt modelId="{AB052599-E2B8-4E4C-B1F4-2076F535F6DC}" type="pres">
      <dgm:prSet presAssocID="{54A99A11-58E3-4B66-A585-1428EF8E3C57}" presName="Child3" presStyleLbl="node1" presStyleIdx="2" presStyleCnt="6" custScaleX="108482" custScaleY="110515">
        <dgm:presLayoutVars>
          <dgm:chMax val="0"/>
          <dgm:chPref val="0"/>
          <dgm:bulletEnabled val="1"/>
        </dgm:presLayoutVars>
      </dgm:prSet>
      <dgm:spPr/>
      <dgm:t>
        <a:bodyPr/>
        <a:lstStyle/>
        <a:p>
          <a:endParaRPr lang="en-US"/>
        </a:p>
      </dgm:t>
    </dgm:pt>
    <dgm:pt modelId="{2F6E0641-ADCC-42B3-9A88-F5AA2EEF8541}" type="pres">
      <dgm:prSet presAssocID="{3963165A-3AD1-43BC-A3E0-8354134A5E7A}" presName="Accent4" presStyleCnt="0"/>
      <dgm:spPr/>
    </dgm:pt>
    <dgm:pt modelId="{240DACA1-6FFB-4B74-ABD8-B0159FBBAA8C}" type="pres">
      <dgm:prSet presAssocID="{3963165A-3AD1-43BC-A3E0-8354134A5E7A}" presName="Accent" presStyleLbl="bgShp" presStyleIdx="3" presStyleCnt="6"/>
      <dgm:spPr/>
    </dgm:pt>
    <dgm:pt modelId="{721B69E0-0A10-4F75-8848-BA8178749C62}" type="pres">
      <dgm:prSet presAssocID="{3963165A-3AD1-43BC-A3E0-8354134A5E7A}" presName="Child4" presStyleLbl="node1" presStyleIdx="3" presStyleCnt="6" custLinFactNeighborX="1908" custLinFactNeighborY="316">
        <dgm:presLayoutVars>
          <dgm:chMax val="0"/>
          <dgm:chPref val="0"/>
          <dgm:bulletEnabled val="1"/>
        </dgm:presLayoutVars>
      </dgm:prSet>
      <dgm:spPr/>
      <dgm:t>
        <a:bodyPr/>
        <a:lstStyle/>
        <a:p>
          <a:endParaRPr lang="en-US"/>
        </a:p>
      </dgm:t>
    </dgm:pt>
    <dgm:pt modelId="{5EF5B509-7ECA-44CC-9A17-3CBA89E971CB}" type="pres">
      <dgm:prSet presAssocID="{40879E82-F7C9-48E8-9C0D-3C34FB804C5A}" presName="Accent5" presStyleCnt="0"/>
      <dgm:spPr/>
    </dgm:pt>
    <dgm:pt modelId="{772761F3-4D6F-489C-B3AE-AC5547E288F8}" type="pres">
      <dgm:prSet presAssocID="{40879E82-F7C9-48E8-9C0D-3C34FB804C5A}" presName="Accent" presStyleLbl="bgShp" presStyleIdx="4" presStyleCnt="6"/>
      <dgm:spPr/>
    </dgm:pt>
    <dgm:pt modelId="{D4859029-AB74-4BC2-B740-32300F292A2A}" type="pres">
      <dgm:prSet presAssocID="{40879E82-F7C9-48E8-9C0D-3C34FB804C5A}" presName="Child5" presStyleLbl="node1" presStyleIdx="4" presStyleCnt="6">
        <dgm:presLayoutVars>
          <dgm:chMax val="0"/>
          <dgm:chPref val="0"/>
          <dgm:bulletEnabled val="1"/>
        </dgm:presLayoutVars>
      </dgm:prSet>
      <dgm:spPr/>
      <dgm:t>
        <a:bodyPr/>
        <a:lstStyle/>
        <a:p>
          <a:endParaRPr lang="en-US"/>
        </a:p>
      </dgm:t>
    </dgm:pt>
    <dgm:pt modelId="{62304C89-811B-4DF5-A47B-BBDD5D16982E}" type="pres">
      <dgm:prSet presAssocID="{FD0AB8B2-0CFF-41AA-AFE8-7B7EF1EC46E8}" presName="Accent6" presStyleCnt="0"/>
      <dgm:spPr/>
    </dgm:pt>
    <dgm:pt modelId="{8B94029C-698B-479D-940D-6F26FF963D99}" type="pres">
      <dgm:prSet presAssocID="{FD0AB8B2-0CFF-41AA-AFE8-7B7EF1EC46E8}" presName="Accent" presStyleLbl="bgShp" presStyleIdx="5" presStyleCnt="6"/>
      <dgm:spPr/>
    </dgm:pt>
    <dgm:pt modelId="{267DEFF5-5107-4833-9247-14F619128AEE}" type="pres">
      <dgm:prSet presAssocID="{FD0AB8B2-0CFF-41AA-AFE8-7B7EF1EC46E8}" presName="Child6" presStyleLbl="node1" presStyleIdx="5" presStyleCnt="6">
        <dgm:presLayoutVars>
          <dgm:chMax val="0"/>
          <dgm:chPref val="0"/>
          <dgm:bulletEnabled val="1"/>
        </dgm:presLayoutVars>
      </dgm:prSet>
      <dgm:spPr/>
      <dgm:t>
        <a:bodyPr/>
        <a:lstStyle/>
        <a:p>
          <a:endParaRPr lang="en-US"/>
        </a:p>
      </dgm:t>
    </dgm:pt>
  </dgm:ptLst>
  <dgm:cxnLst>
    <dgm:cxn modelId="{9E3343A3-27F1-40E6-AA4C-E34CEFC22660}" type="presOf" srcId="{3963165A-3AD1-43BC-A3E0-8354134A5E7A}" destId="{721B69E0-0A10-4F75-8848-BA8178749C62}" srcOrd="0" destOrd="0" presId="urn:microsoft.com/office/officeart/2011/layout/HexagonRadial"/>
    <dgm:cxn modelId="{F2A87557-27CB-4C60-B44C-ACB1DDAB5DCC}" srcId="{8607B40C-8985-414F-B889-E18231D3722A}" destId="{54A99A11-58E3-4B66-A585-1428EF8E3C57}" srcOrd="2" destOrd="0" parTransId="{DCF5B5D8-FBB0-420F-8FFF-FDE85481A2E2}" sibTransId="{CB09A838-06D6-47F0-B7BD-DAAB22EB39F0}"/>
    <dgm:cxn modelId="{F227F8DF-64A4-43C6-B186-D03105821641}" srcId="{8607B40C-8985-414F-B889-E18231D3722A}" destId="{E8AC3350-B5EC-4A59-95AB-A81AF67BCA67}" srcOrd="0" destOrd="0" parTransId="{5C87E386-4E12-4B79-8E8A-09CAEA8B01B5}" sibTransId="{F06E71CC-66CF-4B65-8493-B5C99F5E2AF9}"/>
    <dgm:cxn modelId="{292138EE-3502-447A-BEEB-35B58499B27C}" srcId="{C4D5B9D7-53F1-417C-9541-6121B6017705}" destId="{8607B40C-8985-414F-B889-E18231D3722A}" srcOrd="0" destOrd="0" parTransId="{BB64E0AA-73E4-4F9A-BDA8-DEFF639A2664}" sibTransId="{31A54F66-1211-4974-B6BB-6FF7ABD198AC}"/>
    <dgm:cxn modelId="{C5D56859-DCA3-4000-9F4A-F04EB1377E57}" srcId="{8607B40C-8985-414F-B889-E18231D3722A}" destId="{733D1023-9BD0-4FEA-B7B9-611A98FD4A54}" srcOrd="1" destOrd="0" parTransId="{57A32185-8C59-4092-9BD3-3500A5AC6461}" sibTransId="{CC16E2FE-DCAC-40E2-A011-4B5626C202D9}"/>
    <dgm:cxn modelId="{DE0F63D4-315A-4710-ABE6-8F38C2B37DDC}" type="presOf" srcId="{E8AC3350-B5EC-4A59-95AB-A81AF67BCA67}" destId="{8913677B-9702-44BB-A768-D472F7BD9163}" srcOrd="0" destOrd="0" presId="urn:microsoft.com/office/officeart/2011/layout/HexagonRadial"/>
    <dgm:cxn modelId="{F8881A86-C8E0-4097-91FA-0C6C64BBB616}" type="presOf" srcId="{C4D5B9D7-53F1-417C-9541-6121B6017705}" destId="{341C06F7-803A-4EA0-A804-DB9335169615}" srcOrd="0" destOrd="0" presId="urn:microsoft.com/office/officeart/2011/layout/HexagonRadial"/>
    <dgm:cxn modelId="{C77D6D00-8C6C-443A-8BD0-AB80878F01D1}" srcId="{8607B40C-8985-414F-B889-E18231D3722A}" destId="{FD0AB8B2-0CFF-41AA-AFE8-7B7EF1EC46E8}" srcOrd="5" destOrd="0" parTransId="{020CB79F-9C9F-45FE-9B52-C4CDA7AEF508}" sibTransId="{76A81752-FD0E-4BF1-B1DA-B691A62F9B5B}"/>
    <dgm:cxn modelId="{5B1CD64E-AB2A-426F-811E-83C999106404}" type="presOf" srcId="{54A99A11-58E3-4B66-A585-1428EF8E3C57}" destId="{AB052599-E2B8-4E4C-B1F4-2076F535F6DC}" srcOrd="0" destOrd="0" presId="urn:microsoft.com/office/officeart/2011/layout/HexagonRadial"/>
    <dgm:cxn modelId="{80778D26-D359-4385-AAD5-9CA3FA7C983D}" type="presOf" srcId="{FD0AB8B2-0CFF-41AA-AFE8-7B7EF1EC46E8}" destId="{267DEFF5-5107-4833-9247-14F619128AEE}" srcOrd="0" destOrd="0" presId="urn:microsoft.com/office/officeart/2011/layout/HexagonRadial"/>
    <dgm:cxn modelId="{FB387B51-6ECF-42C6-8342-C209A059169F}" type="presOf" srcId="{8607B40C-8985-414F-B889-E18231D3722A}" destId="{9E897A43-608A-4BBC-A89D-95F24383D0E0}" srcOrd="0" destOrd="0" presId="urn:microsoft.com/office/officeart/2011/layout/HexagonRadial"/>
    <dgm:cxn modelId="{D71CE31D-95B6-47CD-964C-130C7448DEA9}" srcId="{8607B40C-8985-414F-B889-E18231D3722A}" destId="{3963165A-3AD1-43BC-A3E0-8354134A5E7A}" srcOrd="3" destOrd="0" parTransId="{4B19C6D6-3FB9-4C22-A263-B955B04DBFDF}" sibTransId="{5BFB22E0-B031-40A5-A0DF-373708B1D0AE}"/>
    <dgm:cxn modelId="{6FE6F33B-63AF-4FBB-A779-F8CC613FA761}" type="presOf" srcId="{733D1023-9BD0-4FEA-B7B9-611A98FD4A54}" destId="{C278CFF5-9DDF-4699-8AD0-EADF2C2A5CF6}" srcOrd="0" destOrd="0" presId="urn:microsoft.com/office/officeart/2011/layout/HexagonRadial"/>
    <dgm:cxn modelId="{775CB550-8BBA-47E7-B94B-BACB78878E89}" srcId="{8607B40C-8985-414F-B889-E18231D3722A}" destId="{40879E82-F7C9-48E8-9C0D-3C34FB804C5A}" srcOrd="4" destOrd="0" parTransId="{7478C5E4-2DFE-4FD7-8391-7A740695B7FF}" sibTransId="{0F29591B-7EF4-4AAE-AB17-76B84DF055AE}"/>
    <dgm:cxn modelId="{4B99EA9A-33EA-4795-B4FC-01C172109814}" type="presOf" srcId="{40879E82-F7C9-48E8-9C0D-3C34FB804C5A}" destId="{D4859029-AB74-4BC2-B740-32300F292A2A}" srcOrd="0" destOrd="0" presId="urn:microsoft.com/office/officeart/2011/layout/HexagonRadial"/>
    <dgm:cxn modelId="{CC2E5EA6-634B-480F-9ECA-7CE26085B72F}" type="presParOf" srcId="{341C06F7-803A-4EA0-A804-DB9335169615}" destId="{9E897A43-608A-4BBC-A89D-95F24383D0E0}" srcOrd="0" destOrd="0" presId="urn:microsoft.com/office/officeart/2011/layout/HexagonRadial"/>
    <dgm:cxn modelId="{01C0990B-0DDC-4621-839C-BEF6E9AF4DA1}" type="presParOf" srcId="{341C06F7-803A-4EA0-A804-DB9335169615}" destId="{721BB167-299B-45DB-AA51-E6A64A779FA4}" srcOrd="1" destOrd="0" presId="urn:microsoft.com/office/officeart/2011/layout/HexagonRadial"/>
    <dgm:cxn modelId="{81B9286B-BA74-49D2-8AC4-18DC8CB97076}" type="presParOf" srcId="{721BB167-299B-45DB-AA51-E6A64A779FA4}" destId="{9749C80B-4971-4736-9076-CB524515B3AA}" srcOrd="0" destOrd="0" presId="urn:microsoft.com/office/officeart/2011/layout/HexagonRadial"/>
    <dgm:cxn modelId="{EDCB9B64-CFB6-429C-B5DD-45722B9024A5}" type="presParOf" srcId="{341C06F7-803A-4EA0-A804-DB9335169615}" destId="{8913677B-9702-44BB-A768-D472F7BD9163}" srcOrd="2" destOrd="0" presId="urn:microsoft.com/office/officeart/2011/layout/HexagonRadial"/>
    <dgm:cxn modelId="{5D39390C-1BD7-4843-8C55-FBB44AC752D8}" type="presParOf" srcId="{341C06F7-803A-4EA0-A804-DB9335169615}" destId="{E2096D02-3D7C-43A6-82DA-8B2788339BFF}" srcOrd="3" destOrd="0" presId="urn:microsoft.com/office/officeart/2011/layout/HexagonRadial"/>
    <dgm:cxn modelId="{1531FB4C-E53C-46EC-9145-263C86EF8D2F}" type="presParOf" srcId="{E2096D02-3D7C-43A6-82DA-8B2788339BFF}" destId="{D0ECBAD4-0EB6-4FD4-AE37-3F3C3873FA18}" srcOrd="0" destOrd="0" presId="urn:microsoft.com/office/officeart/2011/layout/HexagonRadial"/>
    <dgm:cxn modelId="{D0BD7830-12B2-491E-A728-D68A43EFBE90}" type="presParOf" srcId="{341C06F7-803A-4EA0-A804-DB9335169615}" destId="{C278CFF5-9DDF-4699-8AD0-EADF2C2A5CF6}" srcOrd="4" destOrd="0" presId="urn:microsoft.com/office/officeart/2011/layout/HexagonRadial"/>
    <dgm:cxn modelId="{8F8EC8B5-FA92-4C50-83AF-3E04583038EA}" type="presParOf" srcId="{341C06F7-803A-4EA0-A804-DB9335169615}" destId="{399FDC04-8ED1-441B-8299-F1AD7137A27E}" srcOrd="5" destOrd="0" presId="urn:microsoft.com/office/officeart/2011/layout/HexagonRadial"/>
    <dgm:cxn modelId="{8D180E47-D9B3-4369-A5CB-DF8700793D8D}" type="presParOf" srcId="{399FDC04-8ED1-441B-8299-F1AD7137A27E}" destId="{B3F2BB64-DD41-4650-A0BF-4E03A0686257}" srcOrd="0" destOrd="0" presId="urn:microsoft.com/office/officeart/2011/layout/HexagonRadial"/>
    <dgm:cxn modelId="{4B006C0D-908C-4714-A552-744D14F96614}" type="presParOf" srcId="{341C06F7-803A-4EA0-A804-DB9335169615}" destId="{AB052599-E2B8-4E4C-B1F4-2076F535F6DC}" srcOrd="6" destOrd="0" presId="urn:microsoft.com/office/officeart/2011/layout/HexagonRadial"/>
    <dgm:cxn modelId="{CDF0CCB1-9BE9-4C2E-91D9-1A6A628F2601}" type="presParOf" srcId="{341C06F7-803A-4EA0-A804-DB9335169615}" destId="{2F6E0641-ADCC-42B3-9A88-F5AA2EEF8541}" srcOrd="7" destOrd="0" presId="urn:microsoft.com/office/officeart/2011/layout/HexagonRadial"/>
    <dgm:cxn modelId="{3E7C0C33-00CE-442B-BD36-836E0312C729}" type="presParOf" srcId="{2F6E0641-ADCC-42B3-9A88-F5AA2EEF8541}" destId="{240DACA1-6FFB-4B74-ABD8-B0159FBBAA8C}" srcOrd="0" destOrd="0" presId="urn:microsoft.com/office/officeart/2011/layout/HexagonRadial"/>
    <dgm:cxn modelId="{8DB5E6E4-04BB-48E1-BBEE-773EFC8F2F8F}" type="presParOf" srcId="{341C06F7-803A-4EA0-A804-DB9335169615}" destId="{721B69E0-0A10-4F75-8848-BA8178749C62}" srcOrd="8" destOrd="0" presId="urn:microsoft.com/office/officeart/2011/layout/HexagonRadial"/>
    <dgm:cxn modelId="{CA6A82B9-7A15-419A-AC67-6211069BD6F2}" type="presParOf" srcId="{341C06F7-803A-4EA0-A804-DB9335169615}" destId="{5EF5B509-7ECA-44CC-9A17-3CBA89E971CB}" srcOrd="9" destOrd="0" presId="urn:microsoft.com/office/officeart/2011/layout/HexagonRadial"/>
    <dgm:cxn modelId="{E3682F65-B270-4CEB-A597-CF0F29F7C5B6}" type="presParOf" srcId="{5EF5B509-7ECA-44CC-9A17-3CBA89E971CB}" destId="{772761F3-4D6F-489C-B3AE-AC5547E288F8}" srcOrd="0" destOrd="0" presId="urn:microsoft.com/office/officeart/2011/layout/HexagonRadial"/>
    <dgm:cxn modelId="{8B5F8A11-AD84-4451-9C7E-22774F4AA63D}" type="presParOf" srcId="{341C06F7-803A-4EA0-A804-DB9335169615}" destId="{D4859029-AB74-4BC2-B740-32300F292A2A}" srcOrd="10" destOrd="0" presId="urn:microsoft.com/office/officeart/2011/layout/HexagonRadial"/>
    <dgm:cxn modelId="{52E9FE4F-1191-4AD8-B42D-049D9924F596}" type="presParOf" srcId="{341C06F7-803A-4EA0-A804-DB9335169615}" destId="{62304C89-811B-4DF5-A47B-BBDD5D16982E}" srcOrd="11" destOrd="0" presId="urn:microsoft.com/office/officeart/2011/layout/HexagonRadial"/>
    <dgm:cxn modelId="{E2AC84ED-83D7-40E0-AE61-C61D1CF3AA05}" type="presParOf" srcId="{62304C89-811B-4DF5-A47B-BBDD5D16982E}" destId="{8B94029C-698B-479D-940D-6F26FF963D99}" srcOrd="0" destOrd="0" presId="urn:microsoft.com/office/officeart/2011/layout/HexagonRadial"/>
    <dgm:cxn modelId="{8545C162-C2C2-4569-BC7F-479E1B4FBA26}" type="presParOf" srcId="{341C06F7-803A-4EA0-A804-DB9335169615}" destId="{267DEFF5-5107-4833-9247-14F619128AE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86D691-15E6-4CD6-A48A-8D4C18340A4D}" type="doc">
      <dgm:prSet loTypeId="urn:microsoft.com/office/officeart/2005/8/layout/orgChart1" loCatId="hierarchy" qsTypeId="urn:microsoft.com/office/officeart/2005/8/quickstyle/3d1" qsCatId="3D" csTypeId="urn:microsoft.com/office/officeart/2005/8/colors/accent6_5" csCatId="accent6" phldr="1"/>
      <dgm:spPr/>
      <dgm:t>
        <a:bodyPr/>
        <a:lstStyle/>
        <a:p>
          <a:endParaRPr lang="en-US"/>
        </a:p>
      </dgm:t>
    </dgm:pt>
    <dgm:pt modelId="{CAF3A86D-EF67-4573-9F1D-191AC55A1094}">
      <dgm:prSet phldrT="[Text]"/>
      <dgm:spPr/>
      <dgm:t>
        <a:bodyPr/>
        <a:lstStyle/>
        <a:p>
          <a:r>
            <a:rPr lang="en-US" dirty="0"/>
            <a:t>Child with a disability</a:t>
          </a:r>
        </a:p>
      </dgm:t>
    </dgm:pt>
    <dgm:pt modelId="{EB1E4E1C-95A7-40BD-BA06-3647EEB8BC3A}" type="parTrans" cxnId="{29769B2B-E869-4FD8-9C4D-31F97A962B5A}">
      <dgm:prSet/>
      <dgm:spPr/>
      <dgm:t>
        <a:bodyPr/>
        <a:lstStyle/>
        <a:p>
          <a:endParaRPr lang="en-US"/>
        </a:p>
      </dgm:t>
    </dgm:pt>
    <dgm:pt modelId="{BBBF108A-1F70-4057-921C-A9EE60432B33}" type="sibTrans" cxnId="{29769B2B-E869-4FD8-9C4D-31F97A962B5A}">
      <dgm:prSet/>
      <dgm:spPr/>
      <dgm:t>
        <a:bodyPr/>
        <a:lstStyle/>
        <a:p>
          <a:endParaRPr lang="en-US"/>
        </a:p>
      </dgm:t>
    </dgm:pt>
    <dgm:pt modelId="{CA433A87-57AE-4FD5-A9C8-5B4183A15F40}">
      <dgm:prSet phldrT="[Text]"/>
      <dgm:spPr/>
      <dgm:t>
        <a:bodyPr/>
        <a:lstStyle/>
        <a:p>
          <a:r>
            <a:rPr lang="en-US" dirty="0"/>
            <a:t>Properly evaluated</a:t>
          </a:r>
        </a:p>
      </dgm:t>
    </dgm:pt>
    <dgm:pt modelId="{0186CDC8-91C7-49EA-B6BB-7A60304152FE}" type="parTrans" cxnId="{E8533EF8-C707-42E8-AF37-F327D0FB036A}">
      <dgm:prSet/>
      <dgm:spPr/>
      <dgm:t>
        <a:bodyPr/>
        <a:lstStyle/>
        <a:p>
          <a:endParaRPr lang="en-US"/>
        </a:p>
      </dgm:t>
    </dgm:pt>
    <dgm:pt modelId="{6CA59DD6-3BC8-449D-9309-4773B8864ED8}" type="sibTrans" cxnId="{E8533EF8-C707-42E8-AF37-F327D0FB036A}">
      <dgm:prSet/>
      <dgm:spPr/>
      <dgm:t>
        <a:bodyPr/>
        <a:lstStyle/>
        <a:p>
          <a:endParaRPr lang="en-US"/>
        </a:p>
      </dgm:t>
    </dgm:pt>
    <dgm:pt modelId="{FA939B02-DD66-42F8-92FA-CF17E412E7CD}">
      <dgm:prSet phldrT="[Text]"/>
      <dgm:spPr/>
      <dgm:t>
        <a:bodyPr/>
        <a:lstStyle/>
        <a:p>
          <a:r>
            <a:rPr lang="en-US" dirty="0"/>
            <a:t>Meets criteria</a:t>
          </a:r>
        </a:p>
      </dgm:t>
    </dgm:pt>
    <dgm:pt modelId="{4BA67A1B-1F44-4B63-BDC5-542E44A5B5ED}" type="parTrans" cxnId="{03F5746F-DB8C-449E-ACD4-9D31FBAD6391}">
      <dgm:prSet/>
      <dgm:spPr/>
      <dgm:t>
        <a:bodyPr/>
        <a:lstStyle/>
        <a:p>
          <a:endParaRPr lang="en-US"/>
        </a:p>
      </dgm:t>
    </dgm:pt>
    <dgm:pt modelId="{8F3B0E13-9446-401C-B98B-4711F6DC36CD}" type="sibTrans" cxnId="{03F5746F-DB8C-449E-ACD4-9D31FBAD6391}">
      <dgm:prSet/>
      <dgm:spPr/>
      <dgm:t>
        <a:bodyPr/>
        <a:lstStyle/>
        <a:p>
          <a:endParaRPr lang="en-US"/>
        </a:p>
      </dgm:t>
    </dgm:pt>
    <dgm:pt modelId="{87D993DB-FA85-46F5-9526-8DD9AAB24D16}">
      <dgm:prSet phldrT="[Text]"/>
      <dgm:spPr/>
      <dgm:t>
        <a:bodyPr/>
        <a:lstStyle/>
        <a:p>
          <a:r>
            <a:rPr lang="en-US" dirty="0"/>
            <a:t>Needs special education</a:t>
          </a:r>
        </a:p>
      </dgm:t>
    </dgm:pt>
    <dgm:pt modelId="{44816FC3-141E-43D1-9B20-8192BA3F17D7}" type="parTrans" cxnId="{01B81E5C-2A1F-4A3F-8C06-417A05134D68}">
      <dgm:prSet/>
      <dgm:spPr/>
      <dgm:t>
        <a:bodyPr/>
        <a:lstStyle/>
        <a:p>
          <a:endParaRPr lang="en-US"/>
        </a:p>
      </dgm:t>
    </dgm:pt>
    <dgm:pt modelId="{6A20E7CB-14C0-4F2D-86D4-0297175686C1}" type="sibTrans" cxnId="{01B81E5C-2A1F-4A3F-8C06-417A05134D68}">
      <dgm:prSet/>
      <dgm:spPr/>
      <dgm:t>
        <a:bodyPr/>
        <a:lstStyle/>
        <a:p>
          <a:endParaRPr lang="en-US"/>
        </a:p>
      </dgm:t>
    </dgm:pt>
    <dgm:pt modelId="{5CE2B10D-C9D5-4567-8594-E7317978AC79}" type="pres">
      <dgm:prSet presAssocID="{1F86D691-15E6-4CD6-A48A-8D4C18340A4D}" presName="hierChild1" presStyleCnt="0">
        <dgm:presLayoutVars>
          <dgm:orgChart val="1"/>
          <dgm:chPref val="1"/>
          <dgm:dir/>
          <dgm:animOne val="branch"/>
          <dgm:animLvl val="lvl"/>
          <dgm:resizeHandles/>
        </dgm:presLayoutVars>
      </dgm:prSet>
      <dgm:spPr/>
      <dgm:t>
        <a:bodyPr/>
        <a:lstStyle/>
        <a:p>
          <a:endParaRPr lang="en-US"/>
        </a:p>
      </dgm:t>
    </dgm:pt>
    <dgm:pt modelId="{9782207B-E943-4572-A147-237B905B1A38}" type="pres">
      <dgm:prSet presAssocID="{CAF3A86D-EF67-4573-9F1D-191AC55A1094}" presName="hierRoot1" presStyleCnt="0">
        <dgm:presLayoutVars>
          <dgm:hierBranch val="init"/>
        </dgm:presLayoutVars>
      </dgm:prSet>
      <dgm:spPr/>
    </dgm:pt>
    <dgm:pt modelId="{E8C7E9B8-4A18-488F-BD51-24F170BC302D}" type="pres">
      <dgm:prSet presAssocID="{CAF3A86D-EF67-4573-9F1D-191AC55A1094}" presName="rootComposite1" presStyleCnt="0"/>
      <dgm:spPr/>
    </dgm:pt>
    <dgm:pt modelId="{2E72E096-D475-4940-9220-A660ABBEB292}" type="pres">
      <dgm:prSet presAssocID="{CAF3A86D-EF67-4573-9F1D-191AC55A1094}" presName="rootText1" presStyleLbl="node0" presStyleIdx="0" presStyleCnt="1" custScaleX="158355">
        <dgm:presLayoutVars>
          <dgm:chPref val="3"/>
        </dgm:presLayoutVars>
      </dgm:prSet>
      <dgm:spPr/>
      <dgm:t>
        <a:bodyPr/>
        <a:lstStyle/>
        <a:p>
          <a:endParaRPr lang="en-US"/>
        </a:p>
      </dgm:t>
    </dgm:pt>
    <dgm:pt modelId="{1655E640-63CB-4069-9EEF-FE27DBCB16C8}" type="pres">
      <dgm:prSet presAssocID="{CAF3A86D-EF67-4573-9F1D-191AC55A1094}" presName="rootConnector1" presStyleLbl="node1" presStyleIdx="0" presStyleCnt="0"/>
      <dgm:spPr/>
      <dgm:t>
        <a:bodyPr/>
        <a:lstStyle/>
        <a:p>
          <a:endParaRPr lang="en-US"/>
        </a:p>
      </dgm:t>
    </dgm:pt>
    <dgm:pt modelId="{85D77BB6-17A4-49D4-A542-36680A1AA1D2}" type="pres">
      <dgm:prSet presAssocID="{CAF3A86D-EF67-4573-9F1D-191AC55A1094}" presName="hierChild2" presStyleCnt="0"/>
      <dgm:spPr/>
    </dgm:pt>
    <dgm:pt modelId="{412DECF3-5767-4100-A88A-280304AFB2A7}" type="pres">
      <dgm:prSet presAssocID="{0186CDC8-91C7-49EA-B6BB-7A60304152FE}" presName="Name37" presStyleLbl="parChTrans1D2" presStyleIdx="0" presStyleCnt="3"/>
      <dgm:spPr/>
      <dgm:t>
        <a:bodyPr/>
        <a:lstStyle/>
        <a:p>
          <a:endParaRPr lang="en-US"/>
        </a:p>
      </dgm:t>
    </dgm:pt>
    <dgm:pt modelId="{1A5AFE04-EE6D-4995-AE8E-B83F7FA2F47B}" type="pres">
      <dgm:prSet presAssocID="{CA433A87-57AE-4FD5-A9C8-5B4183A15F40}" presName="hierRoot2" presStyleCnt="0">
        <dgm:presLayoutVars>
          <dgm:hierBranch val="init"/>
        </dgm:presLayoutVars>
      </dgm:prSet>
      <dgm:spPr/>
    </dgm:pt>
    <dgm:pt modelId="{CEDF4FA4-66EE-47A2-ABF9-7BE6C31AC108}" type="pres">
      <dgm:prSet presAssocID="{CA433A87-57AE-4FD5-A9C8-5B4183A15F40}" presName="rootComposite" presStyleCnt="0"/>
      <dgm:spPr/>
    </dgm:pt>
    <dgm:pt modelId="{C6150661-88A8-4108-900A-8B1EA5FD799E}" type="pres">
      <dgm:prSet presAssocID="{CA433A87-57AE-4FD5-A9C8-5B4183A15F40}" presName="rootText" presStyleLbl="node2" presStyleIdx="0" presStyleCnt="3">
        <dgm:presLayoutVars>
          <dgm:chPref val="3"/>
        </dgm:presLayoutVars>
      </dgm:prSet>
      <dgm:spPr/>
      <dgm:t>
        <a:bodyPr/>
        <a:lstStyle/>
        <a:p>
          <a:endParaRPr lang="en-US"/>
        </a:p>
      </dgm:t>
    </dgm:pt>
    <dgm:pt modelId="{DC181B14-AA60-41B7-B005-7D7F08BD5FBD}" type="pres">
      <dgm:prSet presAssocID="{CA433A87-57AE-4FD5-A9C8-5B4183A15F40}" presName="rootConnector" presStyleLbl="node2" presStyleIdx="0" presStyleCnt="3"/>
      <dgm:spPr/>
      <dgm:t>
        <a:bodyPr/>
        <a:lstStyle/>
        <a:p>
          <a:endParaRPr lang="en-US"/>
        </a:p>
      </dgm:t>
    </dgm:pt>
    <dgm:pt modelId="{A4DF7CA1-0EA3-4D0D-9B56-4B457D476402}" type="pres">
      <dgm:prSet presAssocID="{CA433A87-57AE-4FD5-A9C8-5B4183A15F40}" presName="hierChild4" presStyleCnt="0"/>
      <dgm:spPr/>
    </dgm:pt>
    <dgm:pt modelId="{6C9DF87D-7506-42B3-8F49-C5C545E3B80A}" type="pres">
      <dgm:prSet presAssocID="{CA433A87-57AE-4FD5-A9C8-5B4183A15F40}" presName="hierChild5" presStyleCnt="0"/>
      <dgm:spPr/>
    </dgm:pt>
    <dgm:pt modelId="{28B15EDD-AD7A-44AE-B67A-164635460891}" type="pres">
      <dgm:prSet presAssocID="{4BA67A1B-1F44-4B63-BDC5-542E44A5B5ED}" presName="Name37" presStyleLbl="parChTrans1D2" presStyleIdx="1" presStyleCnt="3"/>
      <dgm:spPr/>
      <dgm:t>
        <a:bodyPr/>
        <a:lstStyle/>
        <a:p>
          <a:endParaRPr lang="en-US"/>
        </a:p>
      </dgm:t>
    </dgm:pt>
    <dgm:pt modelId="{A3C191BA-0CE9-4840-9C77-9E4FD03DADCC}" type="pres">
      <dgm:prSet presAssocID="{FA939B02-DD66-42F8-92FA-CF17E412E7CD}" presName="hierRoot2" presStyleCnt="0">
        <dgm:presLayoutVars>
          <dgm:hierBranch val="init"/>
        </dgm:presLayoutVars>
      </dgm:prSet>
      <dgm:spPr/>
    </dgm:pt>
    <dgm:pt modelId="{703E32AF-5927-4952-B358-DB0B0B97EFF0}" type="pres">
      <dgm:prSet presAssocID="{FA939B02-DD66-42F8-92FA-CF17E412E7CD}" presName="rootComposite" presStyleCnt="0"/>
      <dgm:spPr/>
    </dgm:pt>
    <dgm:pt modelId="{E5A6F8C6-C036-455A-8307-33990A22FCA3}" type="pres">
      <dgm:prSet presAssocID="{FA939B02-DD66-42F8-92FA-CF17E412E7CD}" presName="rootText" presStyleLbl="node2" presStyleIdx="1" presStyleCnt="3">
        <dgm:presLayoutVars>
          <dgm:chPref val="3"/>
        </dgm:presLayoutVars>
      </dgm:prSet>
      <dgm:spPr/>
      <dgm:t>
        <a:bodyPr/>
        <a:lstStyle/>
        <a:p>
          <a:endParaRPr lang="en-US"/>
        </a:p>
      </dgm:t>
    </dgm:pt>
    <dgm:pt modelId="{D4B3FBD9-5E4E-461C-85CC-ADB8F1BBC50A}" type="pres">
      <dgm:prSet presAssocID="{FA939B02-DD66-42F8-92FA-CF17E412E7CD}" presName="rootConnector" presStyleLbl="node2" presStyleIdx="1" presStyleCnt="3"/>
      <dgm:spPr/>
      <dgm:t>
        <a:bodyPr/>
        <a:lstStyle/>
        <a:p>
          <a:endParaRPr lang="en-US"/>
        </a:p>
      </dgm:t>
    </dgm:pt>
    <dgm:pt modelId="{EC34F7A2-7DC4-4840-8EFF-74307690260A}" type="pres">
      <dgm:prSet presAssocID="{FA939B02-DD66-42F8-92FA-CF17E412E7CD}" presName="hierChild4" presStyleCnt="0"/>
      <dgm:spPr/>
    </dgm:pt>
    <dgm:pt modelId="{1F916A98-62A7-4B77-847D-88586FAFB0A5}" type="pres">
      <dgm:prSet presAssocID="{FA939B02-DD66-42F8-92FA-CF17E412E7CD}" presName="hierChild5" presStyleCnt="0"/>
      <dgm:spPr/>
    </dgm:pt>
    <dgm:pt modelId="{5B597F3E-0F4B-40C4-9D46-42567A2FF325}" type="pres">
      <dgm:prSet presAssocID="{44816FC3-141E-43D1-9B20-8192BA3F17D7}" presName="Name37" presStyleLbl="parChTrans1D2" presStyleIdx="2" presStyleCnt="3"/>
      <dgm:spPr/>
      <dgm:t>
        <a:bodyPr/>
        <a:lstStyle/>
        <a:p>
          <a:endParaRPr lang="en-US"/>
        </a:p>
      </dgm:t>
    </dgm:pt>
    <dgm:pt modelId="{B5B58606-7BC9-4376-BC41-809FE427DD86}" type="pres">
      <dgm:prSet presAssocID="{87D993DB-FA85-46F5-9526-8DD9AAB24D16}" presName="hierRoot2" presStyleCnt="0">
        <dgm:presLayoutVars>
          <dgm:hierBranch val="init"/>
        </dgm:presLayoutVars>
      </dgm:prSet>
      <dgm:spPr/>
    </dgm:pt>
    <dgm:pt modelId="{CA153C54-0C39-47A2-B9C9-312D9A08BFDC}" type="pres">
      <dgm:prSet presAssocID="{87D993DB-FA85-46F5-9526-8DD9AAB24D16}" presName="rootComposite" presStyleCnt="0"/>
      <dgm:spPr/>
    </dgm:pt>
    <dgm:pt modelId="{137DD3F8-2AFF-41C3-A87A-342BBB9456A9}" type="pres">
      <dgm:prSet presAssocID="{87D993DB-FA85-46F5-9526-8DD9AAB24D16}" presName="rootText" presStyleLbl="node2" presStyleIdx="2" presStyleCnt="3">
        <dgm:presLayoutVars>
          <dgm:chPref val="3"/>
        </dgm:presLayoutVars>
      </dgm:prSet>
      <dgm:spPr/>
      <dgm:t>
        <a:bodyPr/>
        <a:lstStyle/>
        <a:p>
          <a:endParaRPr lang="en-US"/>
        </a:p>
      </dgm:t>
    </dgm:pt>
    <dgm:pt modelId="{E6F3451D-8502-4F33-8145-E4C41ACD6B47}" type="pres">
      <dgm:prSet presAssocID="{87D993DB-FA85-46F5-9526-8DD9AAB24D16}" presName="rootConnector" presStyleLbl="node2" presStyleIdx="2" presStyleCnt="3"/>
      <dgm:spPr/>
      <dgm:t>
        <a:bodyPr/>
        <a:lstStyle/>
        <a:p>
          <a:endParaRPr lang="en-US"/>
        </a:p>
      </dgm:t>
    </dgm:pt>
    <dgm:pt modelId="{EEB7F36E-E091-4D82-9C06-45A7588B63D6}" type="pres">
      <dgm:prSet presAssocID="{87D993DB-FA85-46F5-9526-8DD9AAB24D16}" presName="hierChild4" presStyleCnt="0"/>
      <dgm:spPr/>
    </dgm:pt>
    <dgm:pt modelId="{4526AEE2-CED6-45E0-AD70-8B4DA48CA5AE}" type="pres">
      <dgm:prSet presAssocID="{87D993DB-FA85-46F5-9526-8DD9AAB24D16}" presName="hierChild5" presStyleCnt="0"/>
      <dgm:spPr/>
    </dgm:pt>
    <dgm:pt modelId="{A9C51964-8E18-4A7B-83A7-92723C8E0633}" type="pres">
      <dgm:prSet presAssocID="{CAF3A86D-EF67-4573-9F1D-191AC55A1094}" presName="hierChild3" presStyleCnt="0"/>
      <dgm:spPr/>
    </dgm:pt>
  </dgm:ptLst>
  <dgm:cxnLst>
    <dgm:cxn modelId="{13DFF95B-99CD-43E5-8259-FA77E6641D3F}" type="presOf" srcId="{FA939B02-DD66-42F8-92FA-CF17E412E7CD}" destId="{D4B3FBD9-5E4E-461C-85CC-ADB8F1BBC50A}" srcOrd="1" destOrd="0" presId="urn:microsoft.com/office/officeart/2005/8/layout/orgChart1"/>
    <dgm:cxn modelId="{01B81E5C-2A1F-4A3F-8C06-417A05134D68}" srcId="{CAF3A86D-EF67-4573-9F1D-191AC55A1094}" destId="{87D993DB-FA85-46F5-9526-8DD9AAB24D16}" srcOrd="2" destOrd="0" parTransId="{44816FC3-141E-43D1-9B20-8192BA3F17D7}" sibTransId="{6A20E7CB-14C0-4F2D-86D4-0297175686C1}"/>
    <dgm:cxn modelId="{E8533EF8-C707-42E8-AF37-F327D0FB036A}" srcId="{CAF3A86D-EF67-4573-9F1D-191AC55A1094}" destId="{CA433A87-57AE-4FD5-A9C8-5B4183A15F40}" srcOrd="0" destOrd="0" parTransId="{0186CDC8-91C7-49EA-B6BB-7A60304152FE}" sibTransId="{6CA59DD6-3BC8-449D-9309-4773B8864ED8}"/>
    <dgm:cxn modelId="{FA068D11-6CA1-4E3D-98F0-3BC43ABF8864}" type="presOf" srcId="{0186CDC8-91C7-49EA-B6BB-7A60304152FE}" destId="{412DECF3-5767-4100-A88A-280304AFB2A7}" srcOrd="0" destOrd="0" presId="urn:microsoft.com/office/officeart/2005/8/layout/orgChart1"/>
    <dgm:cxn modelId="{733941B6-63C7-4907-8E71-A2175936F74D}" type="presOf" srcId="{1F86D691-15E6-4CD6-A48A-8D4C18340A4D}" destId="{5CE2B10D-C9D5-4567-8594-E7317978AC79}" srcOrd="0" destOrd="0" presId="urn:microsoft.com/office/officeart/2005/8/layout/orgChart1"/>
    <dgm:cxn modelId="{03B77DF3-AADE-4EF3-A6F5-C7592A66ABCF}" type="presOf" srcId="{87D993DB-FA85-46F5-9526-8DD9AAB24D16}" destId="{E6F3451D-8502-4F33-8145-E4C41ACD6B47}" srcOrd="1" destOrd="0" presId="urn:microsoft.com/office/officeart/2005/8/layout/orgChart1"/>
    <dgm:cxn modelId="{2A65E2D6-C3CF-47AE-AB08-70D8AE5D055E}" type="presOf" srcId="{CAF3A86D-EF67-4573-9F1D-191AC55A1094}" destId="{1655E640-63CB-4069-9EEF-FE27DBCB16C8}" srcOrd="1" destOrd="0" presId="urn:microsoft.com/office/officeart/2005/8/layout/orgChart1"/>
    <dgm:cxn modelId="{03F5746F-DB8C-449E-ACD4-9D31FBAD6391}" srcId="{CAF3A86D-EF67-4573-9F1D-191AC55A1094}" destId="{FA939B02-DD66-42F8-92FA-CF17E412E7CD}" srcOrd="1" destOrd="0" parTransId="{4BA67A1B-1F44-4B63-BDC5-542E44A5B5ED}" sibTransId="{8F3B0E13-9446-401C-B98B-4711F6DC36CD}"/>
    <dgm:cxn modelId="{EE103378-F1EE-44B3-A1EE-EE9142B3105D}" type="presOf" srcId="{44816FC3-141E-43D1-9B20-8192BA3F17D7}" destId="{5B597F3E-0F4B-40C4-9D46-42567A2FF325}" srcOrd="0" destOrd="0" presId="urn:microsoft.com/office/officeart/2005/8/layout/orgChart1"/>
    <dgm:cxn modelId="{9AB50CD3-91E6-4435-AF4C-9E4AB7EF7396}" type="presOf" srcId="{4BA67A1B-1F44-4B63-BDC5-542E44A5B5ED}" destId="{28B15EDD-AD7A-44AE-B67A-164635460891}" srcOrd="0" destOrd="0" presId="urn:microsoft.com/office/officeart/2005/8/layout/orgChart1"/>
    <dgm:cxn modelId="{18885E6D-B90A-486A-B43A-773745F5F94C}" type="presOf" srcId="{FA939B02-DD66-42F8-92FA-CF17E412E7CD}" destId="{E5A6F8C6-C036-455A-8307-33990A22FCA3}" srcOrd="0" destOrd="0" presId="urn:microsoft.com/office/officeart/2005/8/layout/orgChart1"/>
    <dgm:cxn modelId="{65139986-B23D-4C01-AB71-9E5A520FEB14}" type="presOf" srcId="{87D993DB-FA85-46F5-9526-8DD9AAB24D16}" destId="{137DD3F8-2AFF-41C3-A87A-342BBB9456A9}" srcOrd="0" destOrd="0" presId="urn:microsoft.com/office/officeart/2005/8/layout/orgChart1"/>
    <dgm:cxn modelId="{7D4C8BAA-0E57-4114-9E9B-803A264481B0}" type="presOf" srcId="{CA433A87-57AE-4FD5-A9C8-5B4183A15F40}" destId="{C6150661-88A8-4108-900A-8B1EA5FD799E}" srcOrd="0" destOrd="0" presId="urn:microsoft.com/office/officeart/2005/8/layout/orgChart1"/>
    <dgm:cxn modelId="{29769B2B-E869-4FD8-9C4D-31F97A962B5A}" srcId="{1F86D691-15E6-4CD6-A48A-8D4C18340A4D}" destId="{CAF3A86D-EF67-4573-9F1D-191AC55A1094}" srcOrd="0" destOrd="0" parTransId="{EB1E4E1C-95A7-40BD-BA06-3647EEB8BC3A}" sibTransId="{BBBF108A-1F70-4057-921C-A9EE60432B33}"/>
    <dgm:cxn modelId="{53AECFF4-F89A-4592-ACDD-F58CA7309E4C}" type="presOf" srcId="{CAF3A86D-EF67-4573-9F1D-191AC55A1094}" destId="{2E72E096-D475-4940-9220-A660ABBEB292}" srcOrd="0" destOrd="0" presId="urn:microsoft.com/office/officeart/2005/8/layout/orgChart1"/>
    <dgm:cxn modelId="{CF2D5217-AA17-4421-BD38-3F399E349533}" type="presOf" srcId="{CA433A87-57AE-4FD5-A9C8-5B4183A15F40}" destId="{DC181B14-AA60-41B7-B005-7D7F08BD5FBD}" srcOrd="1" destOrd="0" presId="urn:microsoft.com/office/officeart/2005/8/layout/orgChart1"/>
    <dgm:cxn modelId="{269307DE-6815-46CB-AE92-01157800C293}" type="presParOf" srcId="{5CE2B10D-C9D5-4567-8594-E7317978AC79}" destId="{9782207B-E943-4572-A147-237B905B1A38}" srcOrd="0" destOrd="0" presId="urn:microsoft.com/office/officeart/2005/8/layout/orgChart1"/>
    <dgm:cxn modelId="{9236C3BA-4B4A-4895-81E2-CD2C79C88918}" type="presParOf" srcId="{9782207B-E943-4572-A147-237B905B1A38}" destId="{E8C7E9B8-4A18-488F-BD51-24F170BC302D}" srcOrd="0" destOrd="0" presId="urn:microsoft.com/office/officeart/2005/8/layout/orgChart1"/>
    <dgm:cxn modelId="{38D6E4CC-9365-469C-A0C3-1A6BFAAE4CC4}" type="presParOf" srcId="{E8C7E9B8-4A18-488F-BD51-24F170BC302D}" destId="{2E72E096-D475-4940-9220-A660ABBEB292}" srcOrd="0" destOrd="0" presId="urn:microsoft.com/office/officeart/2005/8/layout/orgChart1"/>
    <dgm:cxn modelId="{30B8FA10-C8B2-4D62-84D9-DD6176D40940}" type="presParOf" srcId="{E8C7E9B8-4A18-488F-BD51-24F170BC302D}" destId="{1655E640-63CB-4069-9EEF-FE27DBCB16C8}" srcOrd="1" destOrd="0" presId="urn:microsoft.com/office/officeart/2005/8/layout/orgChart1"/>
    <dgm:cxn modelId="{850AA149-2ADF-43C1-BACF-2037549B1254}" type="presParOf" srcId="{9782207B-E943-4572-A147-237B905B1A38}" destId="{85D77BB6-17A4-49D4-A542-36680A1AA1D2}" srcOrd="1" destOrd="0" presId="urn:microsoft.com/office/officeart/2005/8/layout/orgChart1"/>
    <dgm:cxn modelId="{9FFCFD03-B53E-452D-A395-48BC36CB2818}" type="presParOf" srcId="{85D77BB6-17A4-49D4-A542-36680A1AA1D2}" destId="{412DECF3-5767-4100-A88A-280304AFB2A7}" srcOrd="0" destOrd="0" presId="urn:microsoft.com/office/officeart/2005/8/layout/orgChart1"/>
    <dgm:cxn modelId="{BE434B99-D3FF-4971-9551-8D8783342868}" type="presParOf" srcId="{85D77BB6-17A4-49D4-A542-36680A1AA1D2}" destId="{1A5AFE04-EE6D-4995-AE8E-B83F7FA2F47B}" srcOrd="1" destOrd="0" presId="urn:microsoft.com/office/officeart/2005/8/layout/orgChart1"/>
    <dgm:cxn modelId="{225477B5-1DC2-4376-993F-C9BF9623F3BC}" type="presParOf" srcId="{1A5AFE04-EE6D-4995-AE8E-B83F7FA2F47B}" destId="{CEDF4FA4-66EE-47A2-ABF9-7BE6C31AC108}" srcOrd="0" destOrd="0" presId="urn:microsoft.com/office/officeart/2005/8/layout/orgChart1"/>
    <dgm:cxn modelId="{9843AE1D-AD6B-4BA3-BB70-BEF234C9F38F}" type="presParOf" srcId="{CEDF4FA4-66EE-47A2-ABF9-7BE6C31AC108}" destId="{C6150661-88A8-4108-900A-8B1EA5FD799E}" srcOrd="0" destOrd="0" presId="urn:microsoft.com/office/officeart/2005/8/layout/orgChart1"/>
    <dgm:cxn modelId="{75440B27-B456-4D9B-8EA6-04D4FDBA8834}" type="presParOf" srcId="{CEDF4FA4-66EE-47A2-ABF9-7BE6C31AC108}" destId="{DC181B14-AA60-41B7-B005-7D7F08BD5FBD}" srcOrd="1" destOrd="0" presId="urn:microsoft.com/office/officeart/2005/8/layout/orgChart1"/>
    <dgm:cxn modelId="{3496AE9A-7CFB-4FE8-B161-AB3F44A93D5C}" type="presParOf" srcId="{1A5AFE04-EE6D-4995-AE8E-B83F7FA2F47B}" destId="{A4DF7CA1-0EA3-4D0D-9B56-4B457D476402}" srcOrd="1" destOrd="0" presId="urn:microsoft.com/office/officeart/2005/8/layout/orgChart1"/>
    <dgm:cxn modelId="{9A05B671-09A8-4841-87D7-DF045B136384}" type="presParOf" srcId="{1A5AFE04-EE6D-4995-AE8E-B83F7FA2F47B}" destId="{6C9DF87D-7506-42B3-8F49-C5C545E3B80A}" srcOrd="2" destOrd="0" presId="urn:microsoft.com/office/officeart/2005/8/layout/orgChart1"/>
    <dgm:cxn modelId="{8594FCB9-A16E-4BA1-987C-21A7C796F032}" type="presParOf" srcId="{85D77BB6-17A4-49D4-A542-36680A1AA1D2}" destId="{28B15EDD-AD7A-44AE-B67A-164635460891}" srcOrd="2" destOrd="0" presId="urn:microsoft.com/office/officeart/2005/8/layout/orgChart1"/>
    <dgm:cxn modelId="{43365B8A-3CF3-4C1B-AC6B-86780620512A}" type="presParOf" srcId="{85D77BB6-17A4-49D4-A542-36680A1AA1D2}" destId="{A3C191BA-0CE9-4840-9C77-9E4FD03DADCC}" srcOrd="3" destOrd="0" presId="urn:microsoft.com/office/officeart/2005/8/layout/orgChart1"/>
    <dgm:cxn modelId="{7FB2280C-F531-495F-95E3-59FDC4B0D16C}" type="presParOf" srcId="{A3C191BA-0CE9-4840-9C77-9E4FD03DADCC}" destId="{703E32AF-5927-4952-B358-DB0B0B97EFF0}" srcOrd="0" destOrd="0" presId="urn:microsoft.com/office/officeart/2005/8/layout/orgChart1"/>
    <dgm:cxn modelId="{C92592F7-41C6-4C3A-975C-0E669F59D706}" type="presParOf" srcId="{703E32AF-5927-4952-B358-DB0B0B97EFF0}" destId="{E5A6F8C6-C036-455A-8307-33990A22FCA3}" srcOrd="0" destOrd="0" presId="urn:microsoft.com/office/officeart/2005/8/layout/orgChart1"/>
    <dgm:cxn modelId="{9CDEC557-E377-4B48-B6B6-E9B1A93CBBFD}" type="presParOf" srcId="{703E32AF-5927-4952-B358-DB0B0B97EFF0}" destId="{D4B3FBD9-5E4E-461C-85CC-ADB8F1BBC50A}" srcOrd="1" destOrd="0" presId="urn:microsoft.com/office/officeart/2005/8/layout/orgChart1"/>
    <dgm:cxn modelId="{77EDBA31-2A23-4AD0-A706-1AD9D44BD213}" type="presParOf" srcId="{A3C191BA-0CE9-4840-9C77-9E4FD03DADCC}" destId="{EC34F7A2-7DC4-4840-8EFF-74307690260A}" srcOrd="1" destOrd="0" presId="urn:microsoft.com/office/officeart/2005/8/layout/orgChart1"/>
    <dgm:cxn modelId="{901C85AB-639A-4800-886B-717B6B95366D}" type="presParOf" srcId="{A3C191BA-0CE9-4840-9C77-9E4FD03DADCC}" destId="{1F916A98-62A7-4B77-847D-88586FAFB0A5}" srcOrd="2" destOrd="0" presId="urn:microsoft.com/office/officeart/2005/8/layout/orgChart1"/>
    <dgm:cxn modelId="{7DA8E6D5-2FCE-4842-A993-5EB7C6D045A6}" type="presParOf" srcId="{85D77BB6-17A4-49D4-A542-36680A1AA1D2}" destId="{5B597F3E-0F4B-40C4-9D46-42567A2FF325}" srcOrd="4" destOrd="0" presId="urn:microsoft.com/office/officeart/2005/8/layout/orgChart1"/>
    <dgm:cxn modelId="{779B0119-C31C-4C72-9D28-17980D901718}" type="presParOf" srcId="{85D77BB6-17A4-49D4-A542-36680A1AA1D2}" destId="{B5B58606-7BC9-4376-BC41-809FE427DD86}" srcOrd="5" destOrd="0" presId="urn:microsoft.com/office/officeart/2005/8/layout/orgChart1"/>
    <dgm:cxn modelId="{658AB282-6D69-4984-BD5F-EBB123D7DAEA}" type="presParOf" srcId="{B5B58606-7BC9-4376-BC41-809FE427DD86}" destId="{CA153C54-0C39-47A2-B9C9-312D9A08BFDC}" srcOrd="0" destOrd="0" presId="urn:microsoft.com/office/officeart/2005/8/layout/orgChart1"/>
    <dgm:cxn modelId="{65EAA654-DAA8-4F15-A255-03C19B6B37E7}" type="presParOf" srcId="{CA153C54-0C39-47A2-B9C9-312D9A08BFDC}" destId="{137DD3F8-2AFF-41C3-A87A-342BBB9456A9}" srcOrd="0" destOrd="0" presId="urn:microsoft.com/office/officeart/2005/8/layout/orgChart1"/>
    <dgm:cxn modelId="{41D1B8A4-5A88-4509-B701-A58E9793C539}" type="presParOf" srcId="{CA153C54-0C39-47A2-B9C9-312D9A08BFDC}" destId="{E6F3451D-8502-4F33-8145-E4C41ACD6B47}" srcOrd="1" destOrd="0" presId="urn:microsoft.com/office/officeart/2005/8/layout/orgChart1"/>
    <dgm:cxn modelId="{AF09B491-1518-4922-9C9D-39FADE686294}" type="presParOf" srcId="{B5B58606-7BC9-4376-BC41-809FE427DD86}" destId="{EEB7F36E-E091-4D82-9C06-45A7588B63D6}" srcOrd="1" destOrd="0" presId="urn:microsoft.com/office/officeart/2005/8/layout/orgChart1"/>
    <dgm:cxn modelId="{452073A2-FD1A-41A3-9C7E-82018EF5CEEB}" type="presParOf" srcId="{B5B58606-7BC9-4376-BC41-809FE427DD86}" destId="{4526AEE2-CED6-45E0-AD70-8B4DA48CA5AE}" srcOrd="2" destOrd="0" presId="urn:microsoft.com/office/officeart/2005/8/layout/orgChart1"/>
    <dgm:cxn modelId="{2ED7BBC1-E071-422B-B904-E94FFFBBEC90}" type="presParOf" srcId="{9782207B-E943-4572-A147-237B905B1A38}" destId="{A9C51964-8E18-4A7B-83A7-92723C8E063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8FD486-6CED-4F64-B444-20FB9C8FFF95}" type="doc">
      <dgm:prSet loTypeId="urn:microsoft.com/office/officeart/2005/8/layout/rings+Icon" loCatId="officeonline" qsTypeId="urn:microsoft.com/office/officeart/2005/8/quickstyle/simple1" qsCatId="simple" csTypeId="urn:microsoft.com/office/officeart/2005/8/colors/colorful4" csCatId="colorful" phldr="1"/>
      <dgm:spPr/>
      <dgm:t>
        <a:bodyPr/>
        <a:lstStyle/>
        <a:p>
          <a:endParaRPr lang="en-US"/>
        </a:p>
      </dgm:t>
    </dgm:pt>
    <dgm:pt modelId="{E14C1C49-3A0A-407E-98B8-0B1DADC1CA35}">
      <dgm:prSet phldrT="[Text]" custT="1"/>
      <dgm:spPr/>
      <dgm:t>
        <a:bodyPr/>
        <a:lstStyle/>
        <a:p>
          <a:r>
            <a:rPr lang="en-US" sz="2400" dirty="0">
              <a:latin typeface="Calibri" panose="020F0502020204030204" pitchFamily="34" charset="0"/>
              <a:cs typeface="Calibri" panose="020F0502020204030204" pitchFamily="34" charset="0"/>
            </a:rPr>
            <a:t>Based on data, evidence and best professional practices</a:t>
          </a:r>
        </a:p>
      </dgm:t>
    </dgm:pt>
    <dgm:pt modelId="{8E0FD7CB-ED5F-4D15-AEF3-C5D9E59C1856}" type="parTrans" cxnId="{31D2DC81-A4A1-4BB0-8B1E-34D898B01E4C}">
      <dgm:prSet/>
      <dgm:spPr/>
      <dgm:t>
        <a:bodyPr/>
        <a:lstStyle/>
        <a:p>
          <a:endParaRPr lang="en-US"/>
        </a:p>
      </dgm:t>
    </dgm:pt>
    <dgm:pt modelId="{C7EFD6EC-C812-4FFA-8B7A-E9E1D47E4894}" type="sibTrans" cxnId="{31D2DC81-A4A1-4BB0-8B1E-34D898B01E4C}">
      <dgm:prSet/>
      <dgm:spPr/>
      <dgm:t>
        <a:bodyPr/>
        <a:lstStyle/>
        <a:p>
          <a:endParaRPr lang="en-US"/>
        </a:p>
      </dgm:t>
    </dgm:pt>
    <dgm:pt modelId="{EB13EDA1-2D72-40A8-86DD-CF5412FB1CDA}">
      <dgm:prSet phldrT="[Text]" custT="1"/>
      <dgm:spPr/>
      <dgm:t>
        <a:bodyPr/>
        <a:lstStyle/>
        <a:p>
          <a:r>
            <a:rPr lang="en-US" sz="2400" dirty="0">
              <a:latin typeface="Calibri" panose="020F0502020204030204" pitchFamily="34" charset="0"/>
              <a:cs typeface="Calibri" panose="020F0502020204030204" pitchFamily="34" charset="0"/>
            </a:rPr>
            <a:t>Explicit statements outlining support of the decision to vary from the criteria</a:t>
          </a:r>
        </a:p>
      </dgm:t>
    </dgm:pt>
    <dgm:pt modelId="{82F2BE3E-7E72-4B3F-A329-351FF76717D7}" type="parTrans" cxnId="{B236C022-FA30-4F2F-AB3B-65945BD12D42}">
      <dgm:prSet/>
      <dgm:spPr/>
      <dgm:t>
        <a:bodyPr/>
        <a:lstStyle/>
        <a:p>
          <a:endParaRPr lang="en-US"/>
        </a:p>
      </dgm:t>
    </dgm:pt>
    <dgm:pt modelId="{6DDB3343-CB60-4A4E-89B8-B85E54B5560D}" type="sibTrans" cxnId="{B236C022-FA30-4F2F-AB3B-65945BD12D42}">
      <dgm:prSet/>
      <dgm:spPr/>
      <dgm:t>
        <a:bodyPr/>
        <a:lstStyle/>
        <a:p>
          <a:endParaRPr lang="en-US"/>
        </a:p>
      </dgm:t>
    </dgm:pt>
    <dgm:pt modelId="{B1B99492-D03A-4318-866B-0FE140E654C5}">
      <dgm:prSet phldrT="[Text]" custT="1"/>
      <dgm:spPr/>
      <dgm:t>
        <a:bodyPr/>
        <a:lstStyle/>
        <a:p>
          <a:r>
            <a:rPr lang="en-US" sz="2400" dirty="0">
              <a:latin typeface="Calibri" panose="020F0502020204030204" pitchFamily="34" charset="0"/>
              <a:cs typeface="Calibri" panose="020F0502020204030204" pitchFamily="34" charset="0"/>
            </a:rPr>
            <a:t>Decisions are tailored to specific eligibility criteria</a:t>
          </a:r>
        </a:p>
      </dgm:t>
    </dgm:pt>
    <dgm:pt modelId="{02E3ADED-645E-4C6F-9896-4DCD8A139BAA}" type="parTrans" cxnId="{5DC5F7AE-2DA1-42BB-8221-C4E5FD080BCE}">
      <dgm:prSet/>
      <dgm:spPr/>
      <dgm:t>
        <a:bodyPr/>
        <a:lstStyle/>
        <a:p>
          <a:endParaRPr lang="en-US"/>
        </a:p>
      </dgm:t>
    </dgm:pt>
    <dgm:pt modelId="{08031A07-79A8-4C29-96E4-066F75323453}" type="sibTrans" cxnId="{5DC5F7AE-2DA1-42BB-8221-C4E5FD080BCE}">
      <dgm:prSet/>
      <dgm:spPr/>
      <dgm:t>
        <a:bodyPr/>
        <a:lstStyle/>
        <a:p>
          <a:endParaRPr lang="en-US"/>
        </a:p>
      </dgm:t>
    </dgm:pt>
    <dgm:pt modelId="{8F954012-D24E-4FDA-AB53-FD68D27BC1F2}">
      <dgm:prSet phldrT="[Text]" custT="1"/>
      <dgm:spPr/>
      <dgm:t>
        <a:bodyPr/>
        <a:lstStyle/>
        <a:p>
          <a:r>
            <a:rPr lang="en-US" sz="2400" dirty="0">
              <a:latin typeface="Calibri" panose="020F0502020204030204" pitchFamily="34" charset="0"/>
              <a:cs typeface="Calibri" panose="020F0502020204030204" pitchFamily="34" charset="0"/>
            </a:rPr>
            <a:t>Based on multiple sources, settings and data collection methods</a:t>
          </a:r>
        </a:p>
      </dgm:t>
    </dgm:pt>
    <dgm:pt modelId="{D2B88ACA-240B-4394-A487-85AFE830A152}" type="parTrans" cxnId="{2224484B-7936-477E-AC88-3614311245FB}">
      <dgm:prSet/>
      <dgm:spPr/>
      <dgm:t>
        <a:bodyPr/>
        <a:lstStyle/>
        <a:p>
          <a:endParaRPr lang="en-US"/>
        </a:p>
      </dgm:t>
    </dgm:pt>
    <dgm:pt modelId="{4971FB9A-7B57-478C-BA25-666FA5223014}" type="sibTrans" cxnId="{2224484B-7936-477E-AC88-3614311245FB}">
      <dgm:prSet/>
      <dgm:spPr/>
      <dgm:t>
        <a:bodyPr/>
        <a:lstStyle/>
        <a:p>
          <a:endParaRPr lang="en-US"/>
        </a:p>
      </dgm:t>
    </dgm:pt>
    <dgm:pt modelId="{C8C38B39-A63C-4FAD-816E-9C37528135C8}" type="pres">
      <dgm:prSet presAssocID="{FF8FD486-6CED-4F64-B444-20FB9C8FFF95}" presName="Name0" presStyleCnt="0">
        <dgm:presLayoutVars>
          <dgm:chMax val="7"/>
          <dgm:dir/>
          <dgm:resizeHandles val="exact"/>
        </dgm:presLayoutVars>
      </dgm:prSet>
      <dgm:spPr/>
      <dgm:t>
        <a:bodyPr/>
        <a:lstStyle/>
        <a:p>
          <a:endParaRPr lang="en-US"/>
        </a:p>
      </dgm:t>
    </dgm:pt>
    <dgm:pt modelId="{CA8623D8-D378-4D27-90BC-7814D0CD870C}" type="pres">
      <dgm:prSet presAssocID="{FF8FD486-6CED-4F64-B444-20FB9C8FFF95}" presName="ellipse1" presStyleLbl="vennNode1" presStyleIdx="0" presStyleCnt="4" custLinFactNeighborX="-16558" custLinFactNeighborY="719">
        <dgm:presLayoutVars>
          <dgm:bulletEnabled val="1"/>
        </dgm:presLayoutVars>
      </dgm:prSet>
      <dgm:spPr/>
      <dgm:t>
        <a:bodyPr/>
        <a:lstStyle/>
        <a:p>
          <a:endParaRPr lang="en-US"/>
        </a:p>
      </dgm:t>
    </dgm:pt>
    <dgm:pt modelId="{D8429A7D-2CAF-42FA-BE18-7AC651CA683B}" type="pres">
      <dgm:prSet presAssocID="{FF8FD486-6CED-4F64-B444-20FB9C8FFF95}" presName="ellipse2" presStyleLbl="vennNode1" presStyleIdx="1" presStyleCnt="4" custLinFactNeighborX="-7645" custLinFactNeighborY="9820">
        <dgm:presLayoutVars>
          <dgm:bulletEnabled val="1"/>
        </dgm:presLayoutVars>
      </dgm:prSet>
      <dgm:spPr/>
      <dgm:t>
        <a:bodyPr/>
        <a:lstStyle/>
        <a:p>
          <a:endParaRPr lang="en-US"/>
        </a:p>
      </dgm:t>
    </dgm:pt>
    <dgm:pt modelId="{A03BE560-7515-40CD-BED0-B81A7B2DEA5C}" type="pres">
      <dgm:prSet presAssocID="{FF8FD486-6CED-4F64-B444-20FB9C8FFF95}" presName="ellipse3" presStyleLbl="vennNode1" presStyleIdx="2" presStyleCnt="4" custLinFactNeighborX="4167" custLinFactNeighborY="719">
        <dgm:presLayoutVars>
          <dgm:bulletEnabled val="1"/>
        </dgm:presLayoutVars>
      </dgm:prSet>
      <dgm:spPr/>
      <dgm:t>
        <a:bodyPr/>
        <a:lstStyle/>
        <a:p>
          <a:endParaRPr lang="en-US"/>
        </a:p>
      </dgm:t>
    </dgm:pt>
    <dgm:pt modelId="{188B1FA8-0E5C-4978-BC04-58C07E21988A}" type="pres">
      <dgm:prSet presAssocID="{FF8FD486-6CED-4F64-B444-20FB9C8FFF95}" presName="ellipse4" presStyleLbl="vennNode1" presStyleIdx="3" presStyleCnt="4" custLinFactNeighborX="18829" custLinFactNeighborY="1325">
        <dgm:presLayoutVars>
          <dgm:bulletEnabled val="1"/>
        </dgm:presLayoutVars>
      </dgm:prSet>
      <dgm:spPr/>
      <dgm:t>
        <a:bodyPr/>
        <a:lstStyle/>
        <a:p>
          <a:endParaRPr lang="en-US"/>
        </a:p>
      </dgm:t>
    </dgm:pt>
  </dgm:ptLst>
  <dgm:cxnLst>
    <dgm:cxn modelId="{4DE9B76F-C1D6-403C-AD38-42A4555AD6E3}" type="presOf" srcId="{B1B99492-D03A-4318-866B-0FE140E654C5}" destId="{A03BE560-7515-40CD-BED0-B81A7B2DEA5C}" srcOrd="0" destOrd="0" presId="urn:microsoft.com/office/officeart/2005/8/layout/rings+Icon"/>
    <dgm:cxn modelId="{31D2DC81-A4A1-4BB0-8B1E-34D898B01E4C}" srcId="{FF8FD486-6CED-4F64-B444-20FB9C8FFF95}" destId="{E14C1C49-3A0A-407E-98B8-0B1DADC1CA35}" srcOrd="0" destOrd="0" parTransId="{8E0FD7CB-ED5F-4D15-AEF3-C5D9E59C1856}" sibTransId="{C7EFD6EC-C812-4FFA-8B7A-E9E1D47E4894}"/>
    <dgm:cxn modelId="{B236C022-FA30-4F2F-AB3B-65945BD12D42}" srcId="{FF8FD486-6CED-4F64-B444-20FB9C8FFF95}" destId="{EB13EDA1-2D72-40A8-86DD-CF5412FB1CDA}" srcOrd="1" destOrd="0" parTransId="{82F2BE3E-7E72-4B3F-A329-351FF76717D7}" sibTransId="{6DDB3343-CB60-4A4E-89B8-B85E54B5560D}"/>
    <dgm:cxn modelId="{5DC5F7AE-2DA1-42BB-8221-C4E5FD080BCE}" srcId="{FF8FD486-6CED-4F64-B444-20FB9C8FFF95}" destId="{B1B99492-D03A-4318-866B-0FE140E654C5}" srcOrd="2" destOrd="0" parTransId="{02E3ADED-645E-4C6F-9896-4DCD8A139BAA}" sibTransId="{08031A07-79A8-4C29-96E4-066F75323453}"/>
    <dgm:cxn modelId="{A9A14BAF-90E8-4B66-879F-B4D417514736}" type="presOf" srcId="{E14C1C49-3A0A-407E-98B8-0B1DADC1CA35}" destId="{CA8623D8-D378-4D27-90BC-7814D0CD870C}" srcOrd="0" destOrd="0" presId="urn:microsoft.com/office/officeart/2005/8/layout/rings+Icon"/>
    <dgm:cxn modelId="{CE1CDD47-1AA7-413B-ABC1-428D1F8C8929}" type="presOf" srcId="{8F954012-D24E-4FDA-AB53-FD68D27BC1F2}" destId="{188B1FA8-0E5C-4978-BC04-58C07E21988A}" srcOrd="0" destOrd="0" presId="urn:microsoft.com/office/officeart/2005/8/layout/rings+Icon"/>
    <dgm:cxn modelId="{2224484B-7936-477E-AC88-3614311245FB}" srcId="{FF8FD486-6CED-4F64-B444-20FB9C8FFF95}" destId="{8F954012-D24E-4FDA-AB53-FD68D27BC1F2}" srcOrd="3" destOrd="0" parTransId="{D2B88ACA-240B-4394-A487-85AFE830A152}" sibTransId="{4971FB9A-7B57-478C-BA25-666FA5223014}"/>
    <dgm:cxn modelId="{360D831B-4DDA-49D8-9CBB-C06598CE1D19}" type="presOf" srcId="{FF8FD486-6CED-4F64-B444-20FB9C8FFF95}" destId="{C8C38B39-A63C-4FAD-816E-9C37528135C8}" srcOrd="0" destOrd="0" presId="urn:microsoft.com/office/officeart/2005/8/layout/rings+Icon"/>
    <dgm:cxn modelId="{4793C889-E50C-45F5-B973-1A3CC6BDB139}" type="presOf" srcId="{EB13EDA1-2D72-40A8-86DD-CF5412FB1CDA}" destId="{D8429A7D-2CAF-42FA-BE18-7AC651CA683B}" srcOrd="0" destOrd="0" presId="urn:microsoft.com/office/officeart/2005/8/layout/rings+Icon"/>
    <dgm:cxn modelId="{30ACDB7F-F6D4-492D-ABD2-0BB292CD7BF2}" type="presParOf" srcId="{C8C38B39-A63C-4FAD-816E-9C37528135C8}" destId="{CA8623D8-D378-4D27-90BC-7814D0CD870C}" srcOrd="0" destOrd="0" presId="urn:microsoft.com/office/officeart/2005/8/layout/rings+Icon"/>
    <dgm:cxn modelId="{B0445F22-B5BA-402E-9605-A31C7B3522EB}" type="presParOf" srcId="{C8C38B39-A63C-4FAD-816E-9C37528135C8}" destId="{D8429A7D-2CAF-42FA-BE18-7AC651CA683B}" srcOrd="1" destOrd="0" presId="urn:microsoft.com/office/officeart/2005/8/layout/rings+Icon"/>
    <dgm:cxn modelId="{AEB1A4A6-A508-4EBB-9E57-C802F3079585}" type="presParOf" srcId="{C8C38B39-A63C-4FAD-816E-9C37528135C8}" destId="{A03BE560-7515-40CD-BED0-B81A7B2DEA5C}" srcOrd="2" destOrd="0" presId="urn:microsoft.com/office/officeart/2005/8/layout/rings+Icon"/>
    <dgm:cxn modelId="{F6547E8E-B003-415F-AD35-9F0E7D60D8F7}" type="presParOf" srcId="{C8C38B39-A63C-4FAD-816E-9C37528135C8}" destId="{188B1FA8-0E5C-4978-BC04-58C07E21988A}"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C33A3-2210-45FA-B8B4-3C2A8A65A3FD}">
      <dsp:nvSpPr>
        <dsp:cNvPr id="0" name=""/>
        <dsp:cNvSpPr/>
      </dsp:nvSpPr>
      <dsp:spPr>
        <a:xfrm>
          <a:off x="0" y="414337"/>
          <a:ext cx="2762250" cy="1657349"/>
        </a:xfrm>
        <a:prstGeom prst="rect">
          <a:avLst/>
        </a:prstGeom>
        <a:solidFill>
          <a:schemeClr val="tx1">
            <a:lumMod val="75000"/>
            <a:lumOff val="2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Academic </a:t>
          </a:r>
          <a:r>
            <a:rPr lang="en-US" sz="2700" kern="1200" dirty="0" smtClean="0"/>
            <a:t>concerns in school</a:t>
          </a:r>
          <a:endParaRPr lang="en-US" sz="2700" kern="1200" dirty="0"/>
        </a:p>
      </dsp:txBody>
      <dsp:txXfrm>
        <a:off x="0" y="414337"/>
        <a:ext cx="2762250" cy="1657349"/>
      </dsp:txXfrm>
    </dsp:sp>
    <dsp:sp modelId="{29699F2E-A070-454F-8CE3-E2318C289DE6}">
      <dsp:nvSpPr>
        <dsp:cNvPr id="0" name=""/>
        <dsp:cNvSpPr/>
      </dsp:nvSpPr>
      <dsp:spPr>
        <a:xfrm>
          <a:off x="3038474" y="414337"/>
          <a:ext cx="2762250" cy="1657349"/>
        </a:xfrm>
        <a:prstGeom prst="rect">
          <a:avLst/>
        </a:prstGeom>
        <a:solidFill>
          <a:schemeClr val="accent3">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Behavior </a:t>
          </a:r>
          <a:r>
            <a:rPr lang="en-US" sz="2700" kern="1200" dirty="0" smtClean="0"/>
            <a:t>concerns in school</a:t>
          </a:r>
          <a:endParaRPr lang="en-US" sz="2700" kern="1200" dirty="0"/>
        </a:p>
      </dsp:txBody>
      <dsp:txXfrm>
        <a:off x="3038474" y="414337"/>
        <a:ext cx="2762250" cy="1657349"/>
      </dsp:txXfrm>
    </dsp:sp>
    <dsp:sp modelId="{7610AF7D-6A10-4E23-B062-37B5FD52C086}">
      <dsp:nvSpPr>
        <dsp:cNvPr id="0" name=""/>
        <dsp:cNvSpPr/>
      </dsp:nvSpPr>
      <dsp:spPr>
        <a:xfrm>
          <a:off x="6076950" y="414337"/>
          <a:ext cx="2762250" cy="1657349"/>
        </a:xfrm>
        <a:prstGeom prst="rect">
          <a:avLst/>
        </a:prstGeom>
        <a:solidFill>
          <a:schemeClr val="accent4">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Outside </a:t>
          </a:r>
          <a:r>
            <a:rPr lang="en-US" sz="2700" kern="1200" dirty="0" smtClean="0"/>
            <a:t>concerns</a:t>
          </a:r>
          <a:endParaRPr lang="en-US" sz="2700" kern="1200" dirty="0"/>
        </a:p>
      </dsp:txBody>
      <dsp:txXfrm>
        <a:off x="6076950" y="414337"/>
        <a:ext cx="2762250" cy="1657349"/>
      </dsp:txXfrm>
    </dsp:sp>
    <dsp:sp modelId="{B18C6B10-592C-4B00-A9D6-1CEA2B43845C}">
      <dsp:nvSpPr>
        <dsp:cNvPr id="0" name=""/>
        <dsp:cNvSpPr/>
      </dsp:nvSpPr>
      <dsp:spPr>
        <a:xfrm>
          <a:off x="1519237" y="2347912"/>
          <a:ext cx="2762250" cy="1657349"/>
        </a:xfrm>
        <a:prstGeom prst="rect">
          <a:avLst/>
        </a:prstGeom>
        <a:solidFill>
          <a:schemeClr val="accent6">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Teacher or other service provider suggests evaluation</a:t>
          </a:r>
        </a:p>
      </dsp:txBody>
      <dsp:txXfrm>
        <a:off x="1519237" y="2347912"/>
        <a:ext cx="2762250" cy="1657349"/>
      </dsp:txXfrm>
    </dsp:sp>
    <dsp:sp modelId="{589BC37B-5546-4C3D-A394-09A5205FC4D7}">
      <dsp:nvSpPr>
        <dsp:cNvPr id="0" name=""/>
        <dsp:cNvSpPr/>
      </dsp:nvSpPr>
      <dsp:spPr>
        <a:xfrm>
          <a:off x="4557712" y="2347912"/>
          <a:ext cx="2762250" cy="1657349"/>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Parent requests an evaluation </a:t>
          </a:r>
        </a:p>
      </dsp:txBody>
      <dsp:txXfrm>
        <a:off x="4557712" y="2347912"/>
        <a:ext cx="2762250" cy="16573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0BD98F6-4315-4755-BD4E-0DECBAF6CF9E}" type="datetimeFigureOut">
              <a:rPr lang="en-US" smtClean="0"/>
              <a:t>11/7/2018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F4E797D-3BBF-4B74-9769-27E6F109A9A3}" type="slidenum">
              <a:rPr lang="en-US" smtClean="0"/>
              <a:t>‹#›</a:t>
            </a:fld>
            <a:endParaRPr lang="en-US"/>
          </a:p>
        </p:txBody>
      </p:sp>
    </p:spTree>
    <p:extLst>
      <p:ext uri="{BB962C8B-B14F-4D97-AF65-F5344CB8AC3E}">
        <p14:creationId xmlns:p14="http://schemas.microsoft.com/office/powerpoint/2010/main" val="2526157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475336-7B4E-4ADB-9F07-A0742B11F837}" type="datetimeFigureOut">
              <a:rPr lang="en-US" smtClean="0"/>
              <a:t>11/7/2018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2A14D8-711E-44AB-931D-869D422D69E4}" type="slidenum">
              <a:rPr lang="en-US" smtClean="0"/>
              <a:t>‹#›</a:t>
            </a:fld>
            <a:endParaRPr lang="en-US"/>
          </a:p>
        </p:txBody>
      </p:sp>
    </p:spTree>
    <p:extLst>
      <p:ext uri="{BB962C8B-B14F-4D97-AF65-F5344CB8AC3E}">
        <p14:creationId xmlns:p14="http://schemas.microsoft.com/office/powerpoint/2010/main" val="327829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vprojectmanagement.com/project-communication-and-how-to-create-a-communication-management-plan"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creativecommons.org/licenses/by-nc/3.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To Know:  Review all content before beginning the presentation. </a:t>
            </a:r>
          </a:p>
          <a:p>
            <a:endParaRPr lang="en-US" b="1" dirty="0"/>
          </a:p>
          <a:p>
            <a:r>
              <a:rPr lang="en-US" b="1" dirty="0"/>
              <a:t>To Do: </a:t>
            </a:r>
          </a:p>
          <a:p>
            <a:pPr marL="171450" indent="-171450">
              <a:buFont typeface="Arial" panose="020B0604020202020204" pitchFamily="34" charset="0"/>
              <a:buChar char="•"/>
            </a:pPr>
            <a:r>
              <a:rPr lang="en-US" b="1" dirty="0"/>
              <a:t>See next slide for presenter “to do” list prior to training.  </a:t>
            </a:r>
          </a:p>
          <a:p>
            <a:pPr marL="171450" indent="-171450">
              <a:buFont typeface="Arial" panose="020B0604020202020204" pitchFamily="34" charset="0"/>
              <a:buChar char="•"/>
            </a:pPr>
            <a:r>
              <a:rPr lang="en-US" b="1" dirty="0"/>
              <a:t>Hide this</a:t>
            </a:r>
            <a:r>
              <a:rPr lang="en-US" b="1" baseline="0" dirty="0"/>
              <a:t> slide.</a:t>
            </a:r>
            <a:endParaRPr lang="en-US" dirty="0"/>
          </a:p>
          <a:p>
            <a:endParaRPr lang="en-US" dirty="0"/>
          </a:p>
          <a:p>
            <a:endParaRPr lang="en-US" dirty="0"/>
          </a:p>
        </p:txBody>
      </p:sp>
    </p:spTree>
    <p:extLst>
      <p:ext uri="{BB962C8B-B14F-4D97-AF65-F5344CB8AC3E}">
        <p14:creationId xmlns:p14="http://schemas.microsoft.com/office/powerpoint/2010/main" val="932731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a:t>
            </a:r>
            <a:r>
              <a:rPr lang="en-US" b="1" baseline="0" dirty="0"/>
              <a:t> Say: </a:t>
            </a:r>
            <a:r>
              <a:rPr lang="en-US" b="0" baseline="0" dirty="0"/>
              <a:t>This slide lists the teaching standards that apply to the knowledge and skills taught in this training.  The Missouri Teaching Standards convey the expectations of performance for professional teachers in Missouri.  To see the complete wording of these standards, please go to the DESE website.</a:t>
            </a:r>
            <a:endParaRPr lang="en-US" b="1" baseline="0" dirty="0"/>
          </a:p>
          <a:p>
            <a:endParaRPr lang="en-US" b="1" baseline="0" dirty="0"/>
          </a:p>
          <a:p>
            <a:endParaRPr lang="en-US" b="1" baseline="0" dirty="0"/>
          </a:p>
          <a:p>
            <a:endParaRPr lang="en-US" b="1" baseline="0" dirty="0"/>
          </a:p>
          <a:p>
            <a:r>
              <a:rPr lang="en-US" b="1" baseline="0" dirty="0"/>
              <a:t> </a:t>
            </a:r>
            <a:endParaRPr lang="en-US" b="1" dirty="0"/>
          </a:p>
        </p:txBody>
      </p:sp>
      <p:sp>
        <p:nvSpPr>
          <p:cNvPr id="4" name="Slide Number Placeholder 3"/>
          <p:cNvSpPr>
            <a:spLocks noGrp="1"/>
          </p:cNvSpPr>
          <p:nvPr>
            <p:ph type="sldNum" sz="quarter" idx="10"/>
          </p:nvPr>
        </p:nvSpPr>
        <p:spPr/>
        <p:txBody>
          <a:bodyPr/>
          <a:lstStyle/>
          <a:p>
            <a:fld id="{852A14D8-711E-44AB-931D-869D422D69E4}" type="slidenum">
              <a:rPr lang="en-US" smtClean="0"/>
              <a:t>10</a:t>
            </a:fld>
            <a:endParaRPr lang="en-US"/>
          </a:p>
        </p:txBody>
      </p:sp>
    </p:spTree>
    <p:extLst>
      <p:ext uri="{BB962C8B-B14F-4D97-AF65-F5344CB8AC3E}">
        <p14:creationId xmlns:p14="http://schemas.microsoft.com/office/powerpoint/2010/main" val="3355711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To Say: </a:t>
            </a:r>
            <a:r>
              <a:rPr lang="en-US" b="0" dirty="0"/>
              <a:t>Read slide to participants.</a:t>
            </a:r>
          </a:p>
          <a:p>
            <a:endParaRPr lang="en-US" b="1" dirty="0"/>
          </a:p>
          <a:p>
            <a:r>
              <a:rPr lang="en-US" b="1" dirty="0"/>
              <a:t>To Do: </a:t>
            </a:r>
            <a:r>
              <a:rPr lang="en-US" b="0" dirty="0"/>
              <a:t>Adjust times to your agenda based upon audience need.</a:t>
            </a:r>
          </a:p>
          <a:p>
            <a:endParaRPr lang="en-US" dirty="0"/>
          </a:p>
        </p:txBody>
      </p:sp>
    </p:spTree>
    <p:extLst>
      <p:ext uri="{BB962C8B-B14F-4D97-AF65-F5344CB8AC3E}">
        <p14:creationId xmlns:p14="http://schemas.microsoft.com/office/powerpoint/2010/main" val="4204559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a:t>
            </a:r>
            <a:r>
              <a:rPr lang="en-US" b="0" dirty="0"/>
              <a:t>Change</a:t>
            </a:r>
            <a:r>
              <a:rPr lang="en-US" b="0" baseline="0" dirty="0"/>
              <a:t> norms to fit your presentation style, needs of audience or RPDC guidelines. </a:t>
            </a:r>
            <a:endParaRPr lang="en-US" b="0" dirty="0"/>
          </a:p>
          <a:p>
            <a:endParaRPr lang="en-US" b="1" dirty="0"/>
          </a:p>
          <a:p>
            <a:r>
              <a:rPr lang="en-US" b="1" dirty="0"/>
              <a:t>To Do:  </a:t>
            </a:r>
            <a:r>
              <a:rPr lang="en-US" b="0" dirty="0"/>
              <a:t>Use parking lot for additional questions</a:t>
            </a:r>
          </a:p>
          <a:p>
            <a:endParaRPr lang="en-US" b="1" dirty="0"/>
          </a:p>
          <a:p>
            <a:r>
              <a:rPr lang="en-US" b="1" dirty="0"/>
              <a:t>To Say:</a:t>
            </a:r>
            <a:r>
              <a:rPr lang="en-US" b="1" baseline="0" dirty="0"/>
              <a:t>  </a:t>
            </a:r>
            <a:r>
              <a:rPr lang="en-US" b="0" baseline="0" dirty="0"/>
              <a:t>These are the working norms for the day.   Are there others that we should add to ensure that today’s training is beneficial for all? </a:t>
            </a:r>
            <a:endParaRPr lang="en-US" b="0" dirty="0"/>
          </a:p>
        </p:txBody>
      </p:sp>
      <p:sp>
        <p:nvSpPr>
          <p:cNvPr id="4" name="Slide Number Placeholder 3"/>
          <p:cNvSpPr>
            <a:spLocks noGrp="1"/>
          </p:cNvSpPr>
          <p:nvPr>
            <p:ph type="sldNum" sz="quarter" idx="10"/>
          </p:nvPr>
        </p:nvSpPr>
        <p:spPr/>
        <p:txBody>
          <a:bodyPr/>
          <a:lstStyle/>
          <a:p>
            <a:fld id="{852A14D8-711E-44AB-931D-869D422D69E4}" type="slidenum">
              <a:rPr lang="en-US" smtClean="0"/>
              <a:t>12</a:t>
            </a:fld>
            <a:endParaRPr lang="en-US"/>
          </a:p>
        </p:txBody>
      </p:sp>
    </p:spTree>
    <p:extLst>
      <p:ext uri="{BB962C8B-B14F-4D97-AF65-F5344CB8AC3E}">
        <p14:creationId xmlns:p14="http://schemas.microsoft.com/office/powerpoint/2010/main" val="3018476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To Know: </a:t>
            </a:r>
            <a:r>
              <a:rPr lang="en-US" sz="1200" b="0" dirty="0"/>
              <a:t>Handout 1 – The </a:t>
            </a:r>
            <a:r>
              <a:rPr lang="en-US" sz="1200" b="0" dirty="0" smtClean="0"/>
              <a:t>HO</a:t>
            </a:r>
            <a:r>
              <a:rPr lang="en-US" sz="1200" b="0" baseline="0" dirty="0" smtClean="0"/>
              <a:t> # _</a:t>
            </a:r>
            <a:r>
              <a:rPr lang="en-US" sz="1200" b="0" dirty="0" smtClean="0"/>
              <a:t> </a:t>
            </a:r>
            <a:r>
              <a:rPr lang="en-US" sz="1200" b="0" dirty="0"/>
              <a:t>on the</a:t>
            </a:r>
            <a:r>
              <a:rPr lang="en-US" sz="1200" b="0" baseline="0" dirty="0"/>
              <a:t> </a:t>
            </a:r>
            <a:r>
              <a:rPr lang="en-US" sz="1200" b="0" dirty="0"/>
              <a:t>slide of the PPT indicates </a:t>
            </a:r>
            <a:r>
              <a:rPr lang="en-US" sz="1200" b="0" dirty="0" smtClean="0"/>
              <a:t>which handout </a:t>
            </a:r>
            <a:r>
              <a:rPr lang="en-US" sz="1200" b="0" dirty="0"/>
              <a:t>is to be used with the slide.</a:t>
            </a:r>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To Say: </a:t>
            </a:r>
            <a:r>
              <a:rPr lang="en-US" sz="1200" b="0" dirty="0"/>
              <a:t>Throughout today, you are going to be given numerous times to think</a:t>
            </a:r>
            <a:r>
              <a:rPr lang="en-US" sz="1200" b="0" baseline="0" dirty="0"/>
              <a:t> about and process through the information being shared.  Best practice for this involves sharing that information with someone else in order to help commit it to your long term memory.  Use your Vacation Learning Partners handout to f</a:t>
            </a:r>
            <a:r>
              <a:rPr lang="en-US" sz="1200" b="0" dirty="0"/>
              <a:t>ind</a:t>
            </a:r>
            <a:r>
              <a:rPr lang="en-US" sz="1200" b="0" baseline="0" dirty="0"/>
              <a:t> 4 people to be partners with throughout the session.  Two of them can be people you know, two need to be people you don’t know.  Example:  When you find someone to be your Winter partner, put your name on their sheet and put their name on your sheet.  Do the same for the other 3 locations as well.</a:t>
            </a:r>
          </a:p>
          <a:p>
            <a:endParaRPr lang="en-US" sz="1200" b="1" dirty="0"/>
          </a:p>
          <a:p>
            <a:r>
              <a:rPr lang="en-US" sz="1200" b="1" dirty="0"/>
              <a:t>To Do: </a:t>
            </a:r>
            <a:r>
              <a:rPr lang="en-US" sz="1200" b="0" dirty="0"/>
              <a:t>Use any introduction and/or processing Handout/procedure that fits the needs of their audience and preference.</a:t>
            </a:r>
            <a:endParaRPr lang="en-US" sz="1200" dirty="0"/>
          </a:p>
          <a:p>
            <a:endParaRPr lang="en-US" sz="1200" b="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13</a:t>
            </a:fld>
            <a:endParaRPr lang="en-US"/>
          </a:p>
        </p:txBody>
      </p:sp>
    </p:spTree>
    <p:extLst>
      <p:ext uri="{BB962C8B-B14F-4D97-AF65-F5344CB8AC3E}">
        <p14:creationId xmlns:p14="http://schemas.microsoft.com/office/powerpoint/2010/main" val="475188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Know: </a:t>
            </a:r>
            <a:r>
              <a:rPr lang="en-US" baseline="0" dirty="0"/>
              <a:t>Often people share that they make kids eligible because they feel pressured from general education or administration. Other times they say things like ‘we do it because no one else is going to help them’. Schools are supposed to be places of learning. Just because kids don’t learn at the same rate, the same pace and the same level as other students in the room, doesn’t mean they need to be educated somewhere else or that it isn’t anyone other than ‘special education’s” job to educate them.  This is too often a culture shift that is going to need to be made in a school or system</a:t>
            </a:r>
          </a:p>
          <a:p>
            <a:endParaRPr lang="en-US" b="1" baseline="0" dirty="0"/>
          </a:p>
          <a:p>
            <a:r>
              <a:rPr lang="en-US" b="1" baseline="0" dirty="0"/>
              <a:t>To Do:  </a:t>
            </a:r>
            <a:r>
              <a:rPr lang="en-US" baseline="0" dirty="0"/>
              <a:t>Handout 2:  “Gaming the System” </a:t>
            </a:r>
            <a:r>
              <a:rPr lang="en-US" b="1" dirty="0"/>
              <a:t>Run on yellow paper or change the paper color</a:t>
            </a:r>
            <a:r>
              <a:rPr lang="en-US" b="1" baseline="0" dirty="0"/>
              <a:t> on the slide</a:t>
            </a:r>
            <a:endParaRPr lang="en-US" baseline="0" dirty="0"/>
          </a:p>
          <a:p>
            <a:endParaRPr lang="en-US" baseline="0" dirty="0"/>
          </a:p>
          <a:p>
            <a:r>
              <a:rPr lang="en-US" b="1" dirty="0"/>
              <a:t>To Say:  </a:t>
            </a:r>
            <a:r>
              <a:rPr lang="en-US" dirty="0"/>
              <a:t>As</a:t>
            </a:r>
            <a:r>
              <a:rPr lang="en-US" baseline="0" dirty="0"/>
              <a:t> mentioned earlier, today we are going to talk about making quality eligibility determinations, </a:t>
            </a:r>
            <a:r>
              <a:rPr lang="en-US" dirty="0"/>
              <a:t>but first</a:t>
            </a:r>
            <a:r>
              <a:rPr lang="en-US" baseline="0" dirty="0"/>
              <a:t> we need to do some reflection on our current practices</a:t>
            </a:r>
          </a:p>
          <a:p>
            <a:r>
              <a:rPr lang="en-US" baseline="0" dirty="0"/>
              <a:t>Allow tables to discuss the questions for about 5 minutes.  Then read through the questions, asking for volunteers to share out what they had discussed.</a:t>
            </a:r>
          </a:p>
          <a:p>
            <a:r>
              <a:rPr lang="en-US" baseline="0" dirty="0"/>
              <a:t>As we talk through today, it is going to be imperative for evaluations to use the data and the criteria to make good, high-quality eligibility decisions. </a:t>
            </a:r>
            <a:endParaRPr lang="en-US" b="1"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14</a:t>
            </a:fld>
            <a:endParaRPr lang="en-US"/>
          </a:p>
        </p:txBody>
      </p:sp>
    </p:spTree>
    <p:extLst>
      <p:ext uri="{BB962C8B-B14F-4D97-AF65-F5344CB8AC3E}">
        <p14:creationId xmlns:p14="http://schemas.microsoft.com/office/powerpoint/2010/main" val="2409436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a:t>
            </a:r>
            <a:r>
              <a:rPr lang="en-US" b="0" dirty="0"/>
              <a:t>special education incidence rates have increased over the past few years. Some possible reasons for this trend could include the following:</a:t>
            </a:r>
            <a:r>
              <a:rPr lang="en-US" b="0" baseline="0" dirty="0"/>
              <a:t> more medical information, the funnel for general education has become more narrow…. mentality of “if kids don’t ‘get it’ in the way a particular teacher teaches it, they must be disabled” and/or possibly because there is a feeling that no one else is going to help students who struggle so special education is the only avenue for assistance for struggling learners.</a:t>
            </a:r>
          </a:p>
          <a:p>
            <a:endParaRPr lang="en-US" b="0" dirty="0"/>
          </a:p>
          <a:p>
            <a:r>
              <a:rPr lang="en-US" b="1" dirty="0"/>
              <a:t>To</a:t>
            </a:r>
            <a:r>
              <a:rPr lang="en-US" b="1" baseline="0" dirty="0"/>
              <a:t> Say:  </a:t>
            </a:r>
            <a:r>
              <a:rPr lang="en-US" b="0" baseline="0" dirty="0"/>
              <a:t>Take a look at the information on this slide.  Turn to your neighbor and share two reasons why you think the trend towards placing more students in special education has happened. (Give participants a few minutes to do this)</a:t>
            </a:r>
          </a:p>
          <a:p>
            <a:endParaRPr lang="en-US" b="0" baseline="0" dirty="0"/>
          </a:p>
          <a:p>
            <a:r>
              <a:rPr lang="en-US" b="1" baseline="0" dirty="0"/>
              <a:t>To Do: </a:t>
            </a:r>
            <a:r>
              <a:rPr lang="en-US" b="0" baseline="0" dirty="0"/>
              <a:t>Have participants share some of their thoughts out loud with the group.</a:t>
            </a:r>
          </a:p>
          <a:p>
            <a:endParaRPr lang="en-US" b="0" dirty="0"/>
          </a:p>
        </p:txBody>
      </p:sp>
      <p:sp>
        <p:nvSpPr>
          <p:cNvPr id="4" name="Slide Number Placeholder 3"/>
          <p:cNvSpPr>
            <a:spLocks noGrp="1"/>
          </p:cNvSpPr>
          <p:nvPr>
            <p:ph type="sldNum" sz="quarter" idx="10"/>
          </p:nvPr>
        </p:nvSpPr>
        <p:spPr/>
        <p:txBody>
          <a:bodyPr/>
          <a:lstStyle/>
          <a:p>
            <a:fld id="{852A14D8-711E-44AB-931D-869D422D69E4}" type="slidenum">
              <a:rPr lang="en-US" smtClean="0"/>
              <a:t>15</a:t>
            </a:fld>
            <a:endParaRPr lang="en-US"/>
          </a:p>
        </p:txBody>
      </p:sp>
    </p:spTree>
    <p:extLst>
      <p:ext uri="{BB962C8B-B14F-4D97-AF65-F5344CB8AC3E}">
        <p14:creationId xmlns:p14="http://schemas.microsoft.com/office/powerpoint/2010/main" val="235008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0" dirty="0"/>
              <a:t>C</a:t>
            </a:r>
            <a:r>
              <a:rPr lang="en-US" dirty="0"/>
              <a:t>opy</a:t>
            </a:r>
            <a:r>
              <a:rPr lang="en-US" baseline="0" dirty="0"/>
              <a:t> this slide as a handout so all can see the numbers to be used for discussion</a:t>
            </a:r>
            <a:r>
              <a:rPr lang="en-US" baseline="0" dirty="0" smtClean="0"/>
              <a:t>.</a:t>
            </a:r>
            <a:endParaRPr lang="en-US" dirty="0"/>
          </a:p>
          <a:p>
            <a:endParaRPr lang="en-US" baseline="0" dirty="0"/>
          </a:p>
          <a:p>
            <a:r>
              <a:rPr lang="en-US" dirty="0"/>
              <a:t>Hand</a:t>
            </a:r>
            <a:r>
              <a:rPr lang="en-US" baseline="0" dirty="0"/>
              <a:t>out 3:  Incidence Rates MO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a:t>
            </a:r>
            <a:r>
              <a:rPr lang="en-US" baseline="0" dirty="0"/>
              <a:t> a look at the incidence rate chart for the state of MO over the last ____ years. (Presenter can choose to go to the link noted below and only pull in whatever number of years he/she prefers) Which disability categories have seen an increase in the last 3 years?  Which ones have seen a decrease?  Which ones have the highest increase, highest decrease?  Have a conversation at your table about why you think this is happening.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 you know what the incidence rate is in your own district?  How does it compare with the current state average?  If it’s higher than that, it may be worthwhile to consider ‘why’ that might be and as we go through this presentation today, we will be giving you any number of possibilities that you can go back to your district to explore.</a:t>
            </a:r>
          </a:p>
          <a:p>
            <a:endParaRPr lang="en-US" dirty="0"/>
          </a:p>
          <a:p>
            <a:r>
              <a:rPr lang="en-US" b="1" baseline="0" dirty="0"/>
              <a:t>To Know:  </a:t>
            </a:r>
            <a:r>
              <a:rPr lang="en-US" baseline="0" dirty="0"/>
              <a:t>presenter can also run individual district data and use it as an optional handout. </a:t>
            </a:r>
          </a:p>
          <a:p>
            <a:r>
              <a:rPr lang="en-US" b="1" baseline="0" dirty="0"/>
              <a:t>This information will need to be updated each year.  It can be found on the </a:t>
            </a:r>
            <a:r>
              <a:rPr lang="en-US" b="1" i="1" baseline="0" dirty="0"/>
              <a:t>DESE website </a:t>
            </a:r>
            <a:r>
              <a:rPr lang="en-US" b="1" baseline="0" dirty="0"/>
              <a:t>by clicking on the </a:t>
            </a:r>
            <a:r>
              <a:rPr lang="en-US" b="1" i="1" baseline="0" dirty="0"/>
              <a:t>MCDS Portal </a:t>
            </a:r>
            <a:r>
              <a:rPr lang="en-US" b="1" baseline="0" dirty="0"/>
              <a:t>link, then the </a:t>
            </a:r>
            <a:r>
              <a:rPr lang="en-US" b="1" i="1" baseline="0" dirty="0"/>
              <a:t>special education Data </a:t>
            </a:r>
            <a:r>
              <a:rPr lang="en-US" b="1" baseline="0" dirty="0"/>
              <a:t>box and then the </a:t>
            </a:r>
            <a:r>
              <a:rPr lang="en-US" b="1" i="1" baseline="0" dirty="0"/>
              <a:t>Incidence_Rate_90-present </a:t>
            </a:r>
            <a:r>
              <a:rPr lang="en-US" b="1" baseline="0" dirty="0"/>
              <a:t>tab</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16</a:t>
            </a:fld>
            <a:endParaRPr lang="en-US"/>
          </a:p>
        </p:txBody>
      </p:sp>
    </p:spTree>
    <p:extLst>
      <p:ext uri="{BB962C8B-B14F-4D97-AF65-F5344CB8AC3E}">
        <p14:creationId xmlns:p14="http://schemas.microsoft.com/office/powerpoint/2010/main" val="2021195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Say: </a:t>
            </a:r>
            <a:r>
              <a:rPr lang="en-US" dirty="0"/>
              <a:t>Given our discussions regarding the incidence rates of special education</a:t>
            </a:r>
            <a:r>
              <a:rPr lang="en-US" baseline="0" dirty="0"/>
              <a:t> in our own districts, in our </a:t>
            </a:r>
            <a:r>
              <a:rPr lang="en-US" dirty="0"/>
              <a:t>state and nationally, it’s worthwhile to do a little reflection on what we know about special education</a:t>
            </a:r>
            <a:r>
              <a:rPr lang="en-US" baseline="0" dirty="0"/>
              <a:t> as an ‘intervention’.  Special education is not a remedial program such as Title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discussing whether or  not a student could possibly be eligible for special education teams should always consider this important question:  Is it DISABILIBY or DISADVANTAGE? These are two very different concepts. </a:t>
            </a:r>
          </a:p>
        </p:txBody>
      </p:sp>
    </p:spTree>
    <p:extLst>
      <p:ext uri="{BB962C8B-B14F-4D97-AF65-F5344CB8AC3E}">
        <p14:creationId xmlns:p14="http://schemas.microsoft.com/office/powerpoint/2010/main" val="113730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What</a:t>
            </a:r>
            <a:r>
              <a:rPr lang="en-US" baseline="0" dirty="0"/>
              <a:t> we know for sure is that special education</a:t>
            </a:r>
            <a:r>
              <a:rPr lang="en-US" dirty="0"/>
              <a:t> is an expensive program</a:t>
            </a:r>
            <a:r>
              <a:rPr lang="en-US" baseline="0" dirty="0"/>
              <a:t> to maintain.  It is a common for people to think that districts are running their special education programs exclusively on the federal dollars they get from the Individuals with Disabilities Education Act (IDEA).  That is an untrue myth.  Very few districts are able to run their special education programs with only those dollars.  So where is the money coming from to make up the difference?  State and local funds, which are the same funds that pay for virtually everything else in the district.  Most districts only receive 10-20% of their special education funding from their IDEA allocation, which means their budgets include about 80% state and local money.  </a:t>
            </a:r>
            <a:r>
              <a:rPr lang="en-US" baseline="0" dirty="0">
                <a:highlight>
                  <a:srgbClr val="FFFF00"/>
                </a:highlight>
              </a:rPr>
              <a:t>(I give the example of my own district, we received approximately 1.5 million in IDEA funds toward a special education budget of almost $10 million dollars) </a:t>
            </a:r>
          </a:p>
          <a:p>
            <a:endParaRPr lang="en-US" baseline="0" dirty="0"/>
          </a:p>
          <a:p>
            <a:r>
              <a:rPr lang="en-US" baseline="0" dirty="0"/>
              <a:t>And, there is no magic to it….there is very often nothing ‘special’ that happens just because a student gets identified.  Sometimes there is very little ‘specialness’ in special education.</a:t>
            </a:r>
          </a:p>
          <a:p>
            <a:endParaRPr lang="en-US" baseline="0" dirty="0"/>
          </a:p>
          <a:p>
            <a:r>
              <a:rPr lang="en-US" baseline="0" dirty="0"/>
              <a:t>Numerous reasons for this…limited staff, limited time, no real formal training in special education (took a test to get certified without any coursework), poor teacher preparation programs, etc.</a:t>
            </a:r>
          </a:p>
          <a:p>
            <a:endParaRPr lang="en-US" baseline="0" dirty="0"/>
          </a:p>
          <a:p>
            <a:r>
              <a:rPr lang="en-US" baseline="0" dirty="0"/>
              <a:t>So does it make sense to identify MORE kids for special education??  Or should we be very sure that the kids we do identify truly qualify and NEED services that can only be provided by a special education professional?</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7032D79-E7EF-46F4-A1B3-2FC59DD8E63A}" type="slidenum">
              <a:rPr lang="en-US" smtClean="0"/>
              <a:t>18</a:t>
            </a:fld>
            <a:endParaRPr lang="en-US"/>
          </a:p>
        </p:txBody>
      </p:sp>
    </p:spTree>
    <p:extLst>
      <p:ext uri="{BB962C8B-B14F-4D97-AF65-F5344CB8AC3E}">
        <p14:creationId xmlns:p14="http://schemas.microsoft.com/office/powerpoint/2010/main" val="4088098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Say:</a:t>
            </a:r>
            <a:r>
              <a:rPr lang="en-US" baseline="0" dirty="0"/>
              <a:t>  So now that we know there is nothing magical about special education, let’s take a look at some of what we do know about it.  We know that there tends to be a lowering of expectations and a lowering of the rigor required in academic work for students who get identified as ‘disabled’.  We also know that there tends to be an increase on these students dependence on others….often due to no fault of their own.  We tend to be very ‘helpful’ people and don’t like to watch kids struggle to do anything so we often over compensate…we also tend to feel like there is never enough time to do what needs to be done, therefore, we often default to ‘doing it for a student….just this once’ so that the task gets done.  ‘Just this once’ sometimes morphs into ‘all the time’ to the detriment of the student.  We also need to remember that the provisions within the Individuals with Disabilities Education Act (IDEA), which is the federal law that ensures students with disabilities are provided with a free and appropriate public education (FAPE) designed to meet their unique needs, ends after the child either graduates or ages out of the educational system.  So we have to be careful not to set a student up for post secondary failure when they no longer have the provisions and protections of IDEA. </a:t>
            </a:r>
          </a:p>
          <a:p>
            <a:endParaRPr lang="en-US" baseline="0" dirty="0"/>
          </a:p>
          <a:p>
            <a:r>
              <a:rPr lang="en-US" baseline="0" dirty="0"/>
              <a:t>Would this be ok for your personal children?  Is this how you would choose for their educational career to go?</a:t>
            </a:r>
          </a:p>
          <a:p>
            <a:endParaRPr lang="en-US" baseline="0" dirty="0"/>
          </a:p>
          <a:p>
            <a:endParaRPr lang="en-US" baseline="0" dirty="0"/>
          </a:p>
          <a:p>
            <a:endParaRPr lang="en-US" baseline="0" dirty="0"/>
          </a:p>
          <a:p>
            <a:endParaRPr lang="en-US" dirty="0">
              <a:solidFill>
                <a:srgbClr val="FF0000"/>
              </a:solidFill>
            </a:endParaRPr>
          </a:p>
          <a:p>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19</a:t>
            </a:fld>
            <a:endParaRPr lang="en-US"/>
          </a:p>
        </p:txBody>
      </p:sp>
    </p:spTree>
    <p:extLst>
      <p:ext uri="{BB962C8B-B14F-4D97-AF65-F5344CB8AC3E}">
        <p14:creationId xmlns:p14="http://schemas.microsoft.com/office/powerpoint/2010/main" val="4046191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This is for the presenter – hide this slide prior to presenting</a:t>
            </a:r>
          </a:p>
          <a:p>
            <a:endParaRPr lang="en-US" b="1" dirty="0"/>
          </a:p>
          <a:p>
            <a:r>
              <a:rPr lang="en-US" b="1" dirty="0"/>
              <a:t>To Do:  </a:t>
            </a:r>
          </a:p>
          <a:p>
            <a:r>
              <a:rPr lang="en-US" b="1" dirty="0" smtClean="0"/>
              <a:t>Presenters </a:t>
            </a:r>
            <a:r>
              <a:rPr lang="en-US" b="1" dirty="0"/>
              <a:t>should</a:t>
            </a:r>
            <a:r>
              <a:rPr lang="en-US" b="1" baseline="0" dirty="0"/>
              <a:t> review the PowerPoint, handouts and table copies prior to presenting.  It is vital that presenters are familiar with all materials and where they are referenced throughout the presentation.  </a:t>
            </a:r>
          </a:p>
          <a:p>
            <a:endParaRPr lang="en-US" b="1" baseline="0" dirty="0"/>
          </a:p>
          <a:p>
            <a:r>
              <a:rPr lang="en-US" b="1" baseline="0" dirty="0"/>
              <a:t>Copies to be made:</a:t>
            </a:r>
          </a:p>
          <a:p>
            <a:pPr marL="171450" indent="-171450">
              <a:buFont typeface="Arial" panose="020B0604020202020204" pitchFamily="34" charset="0"/>
              <a:buChar char="•"/>
            </a:pPr>
            <a:r>
              <a:rPr lang="en-US" b="1" baseline="0" dirty="0"/>
              <a:t>One copy per participant:</a:t>
            </a:r>
          </a:p>
          <a:p>
            <a:pPr marL="628650" lvl="1" indent="-171450">
              <a:buFont typeface="Arial" panose="020B0604020202020204" pitchFamily="34" charset="0"/>
              <a:buChar char="•"/>
            </a:pPr>
            <a:r>
              <a:rPr lang="en-US" b="1" baseline="0" dirty="0"/>
              <a:t>Pretest</a:t>
            </a:r>
          </a:p>
          <a:p>
            <a:pPr marL="628650" lvl="1" indent="-171450">
              <a:buFont typeface="Arial" panose="020B0604020202020204" pitchFamily="34" charset="0"/>
              <a:buChar char="•"/>
            </a:pPr>
            <a:r>
              <a:rPr lang="en-US" b="1" baseline="0" dirty="0"/>
              <a:t>Handouts</a:t>
            </a:r>
          </a:p>
          <a:p>
            <a:pPr marL="628650" lvl="1" indent="-171450">
              <a:buFont typeface="Arial" panose="020B0604020202020204" pitchFamily="34" charset="0"/>
              <a:buChar char="•"/>
            </a:pPr>
            <a:r>
              <a:rPr lang="en-US" b="1" baseline="0" dirty="0"/>
              <a:t>Posttest</a:t>
            </a:r>
          </a:p>
          <a:p>
            <a:pPr marL="171450" lvl="0" indent="-171450">
              <a:buFont typeface="Arial" panose="020B0604020202020204" pitchFamily="34" charset="0"/>
              <a:buChar char="•"/>
            </a:pPr>
            <a:r>
              <a:rPr lang="en-US" b="1" baseline="0" dirty="0"/>
              <a:t>One copy per table:</a:t>
            </a:r>
          </a:p>
          <a:p>
            <a:pPr marL="628650" lvl="1" indent="-171450">
              <a:buFont typeface="Arial" panose="020B0604020202020204" pitchFamily="34" charset="0"/>
              <a:buChar char="•"/>
            </a:pPr>
            <a:r>
              <a:rPr lang="en-US" b="1" baseline="0" dirty="0"/>
              <a:t>State Plan</a:t>
            </a:r>
          </a:p>
          <a:p>
            <a:pPr marL="628650" lvl="1" indent="-171450">
              <a:buFont typeface="Arial" panose="020B0604020202020204" pitchFamily="34" charset="0"/>
              <a:buChar char="•"/>
            </a:pPr>
            <a:r>
              <a:rPr lang="en-US" b="1" baseline="0" dirty="0"/>
              <a:t>Standards &amp; Indicators</a:t>
            </a:r>
            <a:endParaRPr lang="en-US" b="1" dirty="0"/>
          </a:p>
          <a:p>
            <a:endParaRPr lang="en-US" b="1" dirty="0"/>
          </a:p>
          <a:p>
            <a:r>
              <a:rPr lang="en-US" b="1" baseline="0" dirty="0"/>
              <a:t>Additional Presenter “To Dos” prior to training:</a:t>
            </a:r>
          </a:p>
          <a:p>
            <a:pPr marL="171450" indent="-171450">
              <a:buFont typeface="Arial" panose="020B0604020202020204" pitchFamily="34" charset="0"/>
              <a:buChar char="•"/>
            </a:pPr>
            <a:r>
              <a:rPr lang="en-US" b="1" baseline="0" dirty="0"/>
              <a:t>Create a Parking Lot for additional questions</a:t>
            </a:r>
          </a:p>
          <a:p>
            <a:pPr marL="171450" indent="-171450">
              <a:buFont typeface="Arial" panose="020B0604020202020204" pitchFamily="34" charset="0"/>
              <a:buChar char="•"/>
            </a:pPr>
            <a:r>
              <a:rPr lang="en-US" b="1" baseline="0" dirty="0"/>
              <a:t>Put together supply boxes (one per table) that include highlighters, post-it notes, pens and markers.</a:t>
            </a:r>
          </a:p>
          <a:p>
            <a:pPr marL="171450" indent="-171450">
              <a:buFont typeface="Arial" panose="020B0604020202020204" pitchFamily="34" charset="0"/>
              <a:buChar char="•"/>
            </a:pPr>
            <a:r>
              <a:rPr lang="en-US" b="1" baseline="0" dirty="0"/>
              <a:t>Send email to participants one week prior to training:</a:t>
            </a:r>
          </a:p>
          <a:p>
            <a:pPr marL="628650" lvl="1" indent="-171450">
              <a:buFont typeface="Arial" panose="020B0604020202020204" pitchFamily="34" charset="0"/>
              <a:buChar char="•"/>
            </a:pPr>
            <a:r>
              <a:rPr lang="en-US" b="1" baseline="0" dirty="0"/>
              <a:t>Include link to Standards &amp; Indicators manual with instructions to read/review the 600-2100 section.</a:t>
            </a:r>
          </a:p>
          <a:p>
            <a:pPr marL="628650" lvl="1" indent="-171450">
              <a:buFont typeface="Arial" panose="020B0604020202020204" pitchFamily="34" charset="0"/>
              <a:buChar char="•"/>
            </a:pPr>
            <a:r>
              <a:rPr lang="en-US" b="1" baseline="0" dirty="0"/>
              <a:t>Remind participants that they should be aware of the eligibility requirements for each specific category in order to have a foundational knowledge base regarding the requirements for each category of disability so they can apply the material learned in this training to each of the disability categories. </a:t>
            </a:r>
            <a:endParaRPr lang="en-US" dirty="0"/>
          </a:p>
          <a:p>
            <a:endParaRPr lang="en-US" dirty="0"/>
          </a:p>
        </p:txBody>
      </p:sp>
    </p:spTree>
    <p:extLst>
      <p:ext uri="{BB962C8B-B14F-4D97-AF65-F5344CB8AC3E}">
        <p14:creationId xmlns:p14="http://schemas.microsoft.com/office/powerpoint/2010/main" val="4134577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Say: Let’s take a look at some other facts about special education.  There is very little research out ther</a:t>
            </a:r>
            <a:r>
              <a:rPr lang="en-US" baseline="0" dirty="0"/>
              <a:t>e specifically about the effectiveness of ‘special education’ in general because it’s like trying to capture lightning in a bottle.  There are so many variables to the delivery of instruction, what is being instructed, how often, etc. that it makes it very difficult to actually do research studies about the effectiveness.  However, there is definitely research available about various types of intervention programs that, if implemented with fidelity, could give you some information about how effective certain types of instruction might be AND there is research available from an ‘outcomes’ standpoint that possibly gives some insight into the effectiveness of what we do with children who have been identified as needing special education.</a:t>
            </a:r>
          </a:p>
          <a:p>
            <a:endParaRPr lang="en-US" baseline="0" dirty="0"/>
          </a:p>
          <a:p>
            <a:r>
              <a:rPr lang="en-US" baseline="0" dirty="0"/>
              <a:t>Some of the most recent research is noted on this slide and the next two slides.</a:t>
            </a:r>
          </a:p>
          <a:p>
            <a:endParaRPr lang="en-US" baseline="0" dirty="0"/>
          </a:p>
          <a:p>
            <a:r>
              <a:rPr lang="en-US" baseline="0" dirty="0"/>
              <a:t>To Do: Read the slides….then after each one ask “Would you be happy with these results if these were your personal children?”</a:t>
            </a:r>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20</a:t>
            </a:fld>
            <a:endParaRPr lang="en-US"/>
          </a:p>
        </p:txBody>
      </p:sp>
    </p:spTree>
    <p:extLst>
      <p:ext uri="{BB962C8B-B14F-4D97-AF65-F5344CB8AC3E}">
        <p14:creationId xmlns:p14="http://schemas.microsoft.com/office/powerpoint/2010/main" val="460732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say: Take a minute</a:t>
            </a:r>
            <a:r>
              <a:rPr lang="en-US" baseline="0" dirty="0"/>
              <a:t> to look at the information on the next two slides  What are your thoughts?  As mentioned earlier, we can’t draw exact correlations between these lower (or higher in the case of being arrested) numbers and the experiences these students had while in school, centered on their learning, but we also can’t say it didn’t have the effect of creating these results.  So you have to wonder, why do so many parents and teachers WANT students to be identified as disabled??  Do you think they realize what a curse that might actually be?</a:t>
            </a:r>
          </a:p>
          <a:p>
            <a:endParaRPr lang="en-US" baseline="0" dirty="0"/>
          </a:p>
          <a:p>
            <a:r>
              <a:rPr lang="en-US" baseline="0" dirty="0"/>
              <a:t>The ‘take away’ here should not be that we never want to identify students as disabled, BUT we do want to make sure that we have done EVERYTHING possible to see if this student can learn and make progress within the general education world BEFORE we evaluation them AND we want to make sure that we make high quality, data based eligibility decisions when we do get to the point of evaluation.  Labeling a student as ‘disabled’ is a REALLY BIG DEAL and we need for parents and staff in our schools to understand the life long implications that potentially could occur.</a:t>
            </a:r>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21</a:t>
            </a:fld>
            <a:endParaRPr lang="en-US"/>
          </a:p>
        </p:txBody>
      </p:sp>
    </p:spTree>
    <p:extLst>
      <p:ext uri="{BB962C8B-B14F-4D97-AF65-F5344CB8AC3E}">
        <p14:creationId xmlns:p14="http://schemas.microsoft.com/office/powerpoint/2010/main" val="801312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a:t>
            </a:r>
            <a:r>
              <a:rPr lang="en-US" b="1" baseline="0" dirty="0"/>
              <a:t> Say: </a:t>
            </a:r>
            <a:r>
              <a:rPr lang="en-US" baseline="0" dirty="0"/>
              <a:t>What does this mean?  </a:t>
            </a:r>
          </a:p>
          <a:p>
            <a:endParaRPr lang="en-US" b="1" baseline="0" dirty="0"/>
          </a:p>
          <a:p>
            <a:r>
              <a:rPr lang="en-US" b="1" baseline="0" dirty="0"/>
              <a:t>To Do: </a:t>
            </a:r>
            <a:r>
              <a:rPr lang="en-US" baseline="0" dirty="0"/>
              <a:t>Further explain the meaning of this quote to the participants by sharing the following information, “special education was created to give access to public education to children who had previous been denied access because their disabilities were too severe or schools felt they were not equipped to handle their needs. However, over time, the perception in some schools of who should be receiving special education services has changed.  It often appears that if children are not learning at exactly the same rate, on exactly the same day, and in exactly the same way as other students in the class, they must have a disability and special education should be educating them.  The goal should not be to see how many kids we can get into special education.  It should be to see how many kids we can keep out of special education by providing accommodations, interventions and supports within the general education world.”</a:t>
            </a:r>
          </a:p>
          <a:p>
            <a:endParaRPr lang="en-US" baseline="0" dirty="0"/>
          </a:p>
          <a:p>
            <a:endParaRPr lang="en-US" baseline="0" dirty="0"/>
          </a:p>
          <a:p>
            <a:r>
              <a:rPr lang="en-US" baseline="0" dirty="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23</a:t>
            </a:fld>
            <a:endParaRPr lang="en-US"/>
          </a:p>
        </p:txBody>
      </p:sp>
    </p:spTree>
    <p:extLst>
      <p:ext uri="{BB962C8B-B14F-4D97-AF65-F5344CB8AC3E}">
        <p14:creationId xmlns:p14="http://schemas.microsoft.com/office/powerpoint/2010/main" val="3105746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b="0" dirty="0"/>
              <a:t>Let’s have a little time to process the information we have gone over to this point.  In just a minute when I say “Go” you are going to get up and find your Wilderness partner. When you have reunited with your Wilderness partner, you and your partner need to discuss your reaction the research findings on the previous slides and your thoughts about how effective special education is overall. Then we will come back together as a large group to discuss your thoughts.” </a:t>
            </a:r>
            <a:endParaRPr lang="en-US" b="1" dirty="0"/>
          </a:p>
          <a:p>
            <a:endParaRPr lang="en-US" b="1" dirty="0"/>
          </a:p>
          <a:p>
            <a:r>
              <a:rPr lang="en-US" b="1" dirty="0"/>
              <a:t>To Do</a:t>
            </a:r>
          </a:p>
          <a:p>
            <a:r>
              <a:rPr lang="en-US" b="0" baseline="0" dirty="0"/>
              <a:t>Give the participants 5-7 minutes to regroup with their Wilderness partner to discuss the prompt on the slide. When time is up, gather group back together and ask them to share out their conversation highlights. </a:t>
            </a:r>
          </a:p>
        </p:txBody>
      </p:sp>
      <p:sp>
        <p:nvSpPr>
          <p:cNvPr id="4" name="Slide Number Placeholder 3"/>
          <p:cNvSpPr>
            <a:spLocks noGrp="1"/>
          </p:cNvSpPr>
          <p:nvPr>
            <p:ph type="sldNum" sz="quarter" idx="10"/>
          </p:nvPr>
        </p:nvSpPr>
        <p:spPr/>
        <p:txBody>
          <a:bodyPr/>
          <a:lstStyle/>
          <a:p>
            <a:fld id="{852A14D8-711E-44AB-931D-869D422D69E4}" type="slidenum">
              <a:rPr lang="en-US" smtClean="0"/>
              <a:t>24</a:t>
            </a:fld>
            <a:endParaRPr lang="en-US"/>
          </a:p>
        </p:txBody>
      </p:sp>
    </p:spTree>
    <p:extLst>
      <p:ext uri="{BB962C8B-B14F-4D97-AF65-F5344CB8AC3E}">
        <p14:creationId xmlns:p14="http://schemas.microsoft.com/office/powerpoint/2010/main" val="1967769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b="0" dirty="0"/>
              <a:t>So now what?  If we know the intent of special education was not to be the panacea</a:t>
            </a:r>
            <a:r>
              <a:rPr lang="en-US" b="0" baseline="0" dirty="0"/>
              <a:t> for all the woes of education, how to we stop the trend of finding more and more students eligible?</a:t>
            </a:r>
            <a:endParaRPr lang="en-US" b="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25</a:t>
            </a:fld>
            <a:endParaRPr lang="en-US"/>
          </a:p>
        </p:txBody>
      </p:sp>
    </p:spTree>
    <p:extLst>
      <p:ext uri="{BB962C8B-B14F-4D97-AF65-F5344CB8AC3E}">
        <p14:creationId xmlns:p14="http://schemas.microsoft.com/office/powerpoint/2010/main" val="3229209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What we do know for sure</a:t>
            </a:r>
            <a:r>
              <a:rPr lang="en-US" baseline="0" dirty="0"/>
              <a:t> is that prevention and early intervention can make all the difference in future learning for students.  And we also know that the earlier we intervene, the better.  It is much harder to make gains with older students than it is with younger students.  We know from brain research that there are ‘windows’ of development where certain skills develop at a more rapid pace and it is in these windows that learning is critical.  We also know from brain research that people CAN learn those skills outside of those windows, but….it is much harder and will take much more time with the task than it would have if it had been learned within the window.  (Example:  language skills….the window of opportunity for students to effectively learn ‘language’ is from birth up until about 8-10 years old.  After that, in order to really make a big difference in language development, it would take many hours of therapy.  We can certainly provide accommodations and modifications both through the use of technology and just as a matter of how we do business, but…is it likely that we have the staff and the available time to provide hours and hours of therapy within the week?  Likely not.  Again, early intervention is the key for most of the academic and social/behavioral problems students exhibit.)</a:t>
            </a:r>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26</a:t>
            </a:fld>
            <a:endParaRPr lang="en-US"/>
          </a:p>
        </p:txBody>
      </p:sp>
    </p:spTree>
    <p:extLst>
      <p:ext uri="{BB962C8B-B14F-4D97-AF65-F5344CB8AC3E}">
        <p14:creationId xmlns:p14="http://schemas.microsoft.com/office/powerpoint/2010/main" val="2782062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a:p>
            <a:r>
              <a:rPr lang="en-US" b="1" dirty="0"/>
              <a:t>To Do: </a:t>
            </a:r>
            <a:r>
              <a:rPr lang="en-US" b="0" dirty="0"/>
              <a:t>Ask the large group audience the following questions and acknowledge any share outs participants may give.</a:t>
            </a:r>
          </a:p>
          <a:p>
            <a:endParaRPr lang="en-US" b="0" dirty="0"/>
          </a:p>
          <a:p>
            <a:r>
              <a:rPr lang="en-US" dirty="0"/>
              <a:t>How many of you have some sort of intervention system in place in your districts?</a:t>
            </a:r>
            <a:r>
              <a:rPr lang="en-US" baseline="0" dirty="0"/>
              <a:t>  What is the purpose?  Are they done with intensity, duration and fidelity?  Do you notice fewer referrals?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  </a:t>
            </a:r>
            <a:r>
              <a:rPr lang="en-US" baseline="0" dirty="0"/>
              <a:t>We need documented data from general education based on district screeners, authentic classroom work, results of interventions, etc. in order to make high quality decisions about whether children have been given a real opportunity to learn these skills and what that rate of learning looks like. </a:t>
            </a:r>
            <a:endParaRPr lang="en-US" dirty="0"/>
          </a:p>
          <a:p>
            <a:r>
              <a:rPr lang="en-US" baseline="0" dirty="0"/>
              <a:t>The data is the evidence needed to make these decisions.  Think for a minute about the kind of data you’re getting when you receive referrals in your district.  We will talk about that in a minute.</a:t>
            </a:r>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27</a:t>
            </a:fld>
            <a:endParaRPr lang="en-US"/>
          </a:p>
        </p:txBody>
      </p:sp>
    </p:spTree>
    <p:extLst>
      <p:ext uri="{BB962C8B-B14F-4D97-AF65-F5344CB8AC3E}">
        <p14:creationId xmlns:p14="http://schemas.microsoft.com/office/powerpoint/2010/main" val="3531106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a:t>
            </a:r>
            <a:r>
              <a:rPr lang="en-US" b="0" baseline="0" dirty="0"/>
              <a:t>Handout 4 is to be discussed while reviewing this slide. The handout further clarifies the concepts covered by this slide.</a:t>
            </a:r>
            <a:endParaRPr lang="en-US" baseline="0" dirty="0"/>
          </a:p>
          <a:p>
            <a:endParaRPr lang="en-US" baseline="0" dirty="0"/>
          </a:p>
          <a:p>
            <a:r>
              <a:rPr lang="en-US" b="1" baseline="0" dirty="0"/>
              <a:t>To Say: </a:t>
            </a:r>
            <a:r>
              <a:rPr lang="en-US" b="0" baseline="0" dirty="0"/>
              <a:t>W</a:t>
            </a:r>
            <a:r>
              <a:rPr lang="en-US" baseline="0" dirty="0"/>
              <a:t>e’re including this slide as a graphic representation of what a problem solving process could look like in your district.  We know some of you already have some type of process that you’re using but some others of you may not.  This is just a model you may want to take back to share with others in your district.  </a:t>
            </a:r>
          </a:p>
          <a:p>
            <a:r>
              <a:rPr lang="en-US" baseline="0" dirty="0"/>
              <a:t>The idea here is that everything starts with high quality instruction in general education.  When students seem to be struggling in that high quality, research based instruction, the logical thing to do would be to embark on some sort of a problem solving process to try to figure out why he/she is struggling.  (This is where the arrow is pointing) That process involves defining the problem and gathering some data to support what the problem appears to be.  From there, interventions should be developed and implemented that MATCH the identified problem.  You would not identify that a student has a problem with decoding skills and put them in an intervention that focused on comprehension. Although that does happen on a pretty regular basis!)   From there, you would need to gather data (called progress monitoring data) on how well the intervention seems to be working.  For those of you who already have a system like this in place, I’m assuming you have decided in your care teams or student assistance teams how often that data would be collected (there are some recommended time frames which we will talk about in a minute).  From that data then, you would be making decisions regarding the rate of improvement this student is having with the skill, taking into account whether or not the intervention had been done with fidelity.  At some point, IF the student is not progressing at a rate that would allow the student to make significant gains within a year, it might be time for the team to consider making a request for consideration of a special education evaluation.  These decisions should ALWAYS be based on data, not someone’s gut feeling.</a:t>
            </a:r>
          </a:p>
          <a:p>
            <a:endParaRPr lang="en-US" baseline="0" dirty="0"/>
          </a:p>
          <a:p>
            <a:endParaRPr lang="en-US" baseline="0" dirty="0"/>
          </a:p>
          <a:p>
            <a:endParaRPr lang="en-US" baseline="0" dirty="0"/>
          </a:p>
          <a:p>
            <a:endParaRPr lang="en-US" b="1" dirty="0"/>
          </a:p>
        </p:txBody>
      </p:sp>
      <p:sp>
        <p:nvSpPr>
          <p:cNvPr id="4" name="Slide Number Placeholder 3"/>
          <p:cNvSpPr>
            <a:spLocks noGrp="1"/>
          </p:cNvSpPr>
          <p:nvPr>
            <p:ph type="sldNum" sz="quarter" idx="10"/>
          </p:nvPr>
        </p:nvSpPr>
        <p:spPr/>
        <p:txBody>
          <a:bodyPr/>
          <a:lstStyle/>
          <a:p>
            <a:fld id="{852A14D8-711E-44AB-931D-869D422D69E4}" type="slidenum">
              <a:rPr lang="en-US" smtClean="0"/>
              <a:t>28</a:t>
            </a:fld>
            <a:endParaRPr lang="en-US"/>
          </a:p>
        </p:txBody>
      </p:sp>
    </p:spTree>
    <p:extLst>
      <p:ext uri="{BB962C8B-B14F-4D97-AF65-F5344CB8AC3E}">
        <p14:creationId xmlns:p14="http://schemas.microsoft.com/office/powerpoint/2010/main" val="3637941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solidFill>
                  <a:schemeClr val="tx1"/>
                </a:solidFill>
              </a:rPr>
              <a:t>To Do: </a:t>
            </a:r>
            <a:r>
              <a:rPr lang="en-US" baseline="0" dirty="0"/>
              <a:t>Bring audience’s attention  to intervention model graphic on slide.</a:t>
            </a:r>
          </a:p>
          <a:p>
            <a:endParaRPr lang="en-US" dirty="0"/>
          </a:p>
          <a:p>
            <a:endParaRPr lang="en-US" b="1" baseline="0" dirty="0"/>
          </a:p>
          <a:p>
            <a:r>
              <a:rPr lang="en-US" b="1" baseline="0" dirty="0"/>
              <a:t>To Say:  </a:t>
            </a:r>
            <a:r>
              <a:rPr lang="en-US" baseline="0" dirty="0"/>
              <a:t>Read each section of the graphic.  Looking at the model you can see the first step for all students should be research based “core instruction”. This is the instruction that every child at a particular grade level receives.  When little progress is made in the core instruction, students are then provided interventions.  “interventions” are discreet and skill specific instructional activities provided to the child in his/her area of weakness. If the student is still demonstrating little progress in skill acquisition then the interventions are intensified.  If after receiving, skill based intensive interventions over a period of time and the student fails to demonstrate progress, this may be the appropriate time to consider a special education referral.  This is just another graphic representation of a model many districts are using in their intervention process.  There is no right or wrong model or way to represent what is happening. The important thing is that prevention and early intervention are part of the conversation in your district.  Remember, special education should be the LAST resort, not the first.</a:t>
            </a:r>
          </a:p>
          <a:p>
            <a:endParaRPr lang="en-US" baseline="0" dirty="0"/>
          </a:p>
          <a:p>
            <a:endParaRPr lang="en-US"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29</a:t>
            </a:fld>
            <a:endParaRPr lang="en-US"/>
          </a:p>
        </p:txBody>
      </p:sp>
    </p:spTree>
    <p:extLst>
      <p:ext uri="{BB962C8B-B14F-4D97-AF65-F5344CB8AC3E}">
        <p14:creationId xmlns:p14="http://schemas.microsoft.com/office/powerpoint/2010/main" val="4154820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a:t>
            </a:r>
            <a:r>
              <a:rPr lang="en-US" b="0" baseline="0" dirty="0"/>
              <a:t>Copy</a:t>
            </a:r>
            <a:r>
              <a:rPr lang="en-US" b="1" baseline="0" dirty="0"/>
              <a:t> </a:t>
            </a:r>
            <a:r>
              <a:rPr lang="en-US" baseline="0" dirty="0"/>
              <a:t>this as a handout. Print in landscape -  </a:t>
            </a:r>
            <a:r>
              <a:rPr lang="en-US" dirty="0"/>
              <a:t>Handout 5</a:t>
            </a:r>
          </a:p>
          <a:p>
            <a:endParaRPr lang="en-US" b="0" dirty="0"/>
          </a:p>
          <a:p>
            <a:r>
              <a:rPr lang="en-US" b="1" dirty="0"/>
              <a:t>To Say:  </a:t>
            </a:r>
            <a:r>
              <a:rPr lang="en-US" dirty="0"/>
              <a:t>Take a look at this handout.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handout represents a mind shift from the LICE thinking (this same information re-ordered to have the learner first) where the learner was the first to be blamed when he/she did not pick up on the material at the same pace, rate or level as other students.</a:t>
            </a:r>
            <a:endParaRPr lang="en-US" dirty="0"/>
          </a:p>
          <a:p>
            <a:r>
              <a:rPr lang="en-US" dirty="0"/>
              <a:t>This</a:t>
            </a:r>
            <a:r>
              <a:rPr lang="en-US" baseline="0" dirty="0"/>
              <a:t> is just another resource your teams might want to use when considering why students are struggling.  Teams should be looking at all aspects of learning and definitely not looking to blame the learner first. Considering each of these areas will help teams determine what types of interventions may need to be put into place for a particular student.  Each of these areas are worth looking at in your problem solving process for students.</a:t>
            </a:r>
          </a:p>
          <a:p>
            <a:endParaRPr lang="en-US" baseline="0" dirty="0"/>
          </a:p>
          <a:p>
            <a:r>
              <a:rPr lang="en-US" b="1" baseline="0" dirty="0"/>
              <a:t>To Know: </a:t>
            </a:r>
            <a:r>
              <a:rPr lang="en-US" b="0" baseline="0" dirty="0"/>
              <a:t>An optional activity could be for participants to review each of the sections of this handout and discuss the importance of each section and reflect to see if they have any alignment to these topics in their district.</a:t>
            </a:r>
            <a:endParaRPr lang="en-US" b="1" baseline="0" dirty="0"/>
          </a:p>
        </p:txBody>
      </p:sp>
      <p:sp>
        <p:nvSpPr>
          <p:cNvPr id="4" name="Slide Number Placeholder 3"/>
          <p:cNvSpPr>
            <a:spLocks noGrp="1"/>
          </p:cNvSpPr>
          <p:nvPr>
            <p:ph type="sldNum" sz="quarter" idx="10"/>
          </p:nvPr>
        </p:nvSpPr>
        <p:spPr/>
        <p:txBody>
          <a:bodyPr/>
          <a:lstStyle/>
          <a:p>
            <a:fld id="{852A14D8-711E-44AB-931D-869D422D69E4}" type="slidenum">
              <a:rPr lang="en-US" smtClean="0"/>
              <a:t>30</a:t>
            </a:fld>
            <a:endParaRPr lang="en-US"/>
          </a:p>
        </p:txBody>
      </p:sp>
    </p:spTree>
    <p:extLst>
      <p:ext uri="{BB962C8B-B14F-4D97-AF65-F5344CB8AC3E}">
        <p14:creationId xmlns:p14="http://schemas.microsoft.com/office/powerpoint/2010/main" val="3814338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Welcome participants.</a:t>
            </a:r>
            <a:r>
              <a:rPr lang="en-US" b="1" baseline="0" dirty="0"/>
              <a:t> </a:t>
            </a:r>
            <a:endParaRPr lang="en-US" b="1" dirty="0"/>
          </a:p>
          <a:p>
            <a:r>
              <a:rPr lang="en-US" b="1" dirty="0"/>
              <a:t>To Do:  Add consultant name and information and date to customize presentation each time.</a:t>
            </a:r>
            <a:endParaRPr lang="en-US" dirty="0"/>
          </a:p>
          <a:p>
            <a:endParaRPr lang="en-US" dirty="0"/>
          </a:p>
        </p:txBody>
      </p:sp>
    </p:spTree>
    <p:extLst>
      <p:ext uri="{BB962C8B-B14F-4D97-AF65-F5344CB8AC3E}">
        <p14:creationId xmlns:p14="http://schemas.microsoft.com/office/powerpoint/2010/main" val="3450748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As</a:t>
            </a:r>
            <a:r>
              <a:rPr lang="en-US" baseline="0" dirty="0"/>
              <a:t> mentioned earlier, if you’ve embarked on an intervention system within your district or school, these are the recommended (through research) amounts of time, group sizes, etc. for each of the tiers or levels.  You may see various versions of these recommendations but they are all similar in their components.  Following this type of protocol helps to ensure the fidelity of the system you using. </a:t>
            </a:r>
          </a:p>
          <a:p>
            <a:endParaRPr lang="en-US" baseline="0" dirty="0"/>
          </a:p>
          <a:p>
            <a:r>
              <a:rPr lang="en-US" b="1" baseline="0" dirty="0"/>
              <a:t>To Do:  </a:t>
            </a:r>
            <a:r>
              <a:rPr lang="en-US" baseline="0" dirty="0"/>
              <a:t>Read slide….ask  Is this similar to what you are doing, if you have some type of system of interventions going on? Allow for discussions or questions from participants. </a:t>
            </a:r>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31</a:t>
            </a:fld>
            <a:endParaRPr lang="en-US"/>
          </a:p>
        </p:txBody>
      </p:sp>
    </p:spTree>
    <p:extLst>
      <p:ext uri="{BB962C8B-B14F-4D97-AF65-F5344CB8AC3E}">
        <p14:creationId xmlns:p14="http://schemas.microsoft.com/office/powerpoint/2010/main" val="4132182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baseline="0" dirty="0"/>
              <a:t>To Do</a:t>
            </a:r>
            <a:r>
              <a:rPr lang="en-US" b="0" i="0" baseline="0" dirty="0"/>
              <a:t>:   </a:t>
            </a:r>
            <a:r>
              <a:rPr lang="en-US" b="0" i="0" dirty="0"/>
              <a:t>Handout</a:t>
            </a:r>
            <a:r>
              <a:rPr lang="en-US" b="0" i="0" baseline="0" dirty="0"/>
              <a:t> 6 goes with this slide.</a:t>
            </a:r>
            <a:endParaRPr lang="en-US" b="0" i="0" dirty="0"/>
          </a:p>
          <a:p>
            <a:pPr algn="l"/>
            <a:endParaRPr lang="en-US" b="0" i="0" dirty="0"/>
          </a:p>
          <a:p>
            <a:pPr algn="l"/>
            <a:r>
              <a:rPr lang="en-US" b="1" i="0" dirty="0"/>
              <a:t>To</a:t>
            </a:r>
            <a:r>
              <a:rPr lang="en-US" b="1" i="0" baseline="0" dirty="0"/>
              <a:t> say: </a:t>
            </a:r>
            <a:r>
              <a:rPr lang="en-US" b="0" i="0" baseline="0" dirty="0"/>
              <a:t>Whether you’re using some type of a formal intervention system or not, those in your schools who are in charge of accepting or rejecting requests for special education evaluations need to have a good working knowledge of what might trigger an actual referral that would move on into the testing process.  These are some of the ‘red flags’ that deserve some investigation before a blanket decision to reject the request is made.  You have a handout that breaks these big areas down into more specific pieces.  Take a minute to read through it.  What questions or comments do you have about this list (which is not all inclusive, by the way)?  </a:t>
            </a:r>
          </a:p>
          <a:p>
            <a:pPr algn="l"/>
            <a:endParaRPr lang="en-US" b="0" i="0" baseline="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32</a:t>
            </a:fld>
            <a:endParaRPr lang="en-US"/>
          </a:p>
        </p:txBody>
      </p:sp>
    </p:spTree>
    <p:extLst>
      <p:ext uri="{BB962C8B-B14F-4D97-AF65-F5344CB8AC3E}">
        <p14:creationId xmlns:p14="http://schemas.microsoft.com/office/powerpoint/2010/main" val="1851049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a:t>
            </a:r>
            <a:r>
              <a:rPr lang="en-US" b="1" baseline="0" dirty="0"/>
              <a:t> Say:  </a:t>
            </a:r>
            <a:r>
              <a:rPr lang="en-US" baseline="0" dirty="0"/>
              <a:t>Keep in mind that any one item alone may not be reason enough to suspect a disability.  It is up to you and/or your team to make that determination based on ALL the information you have or can find.  The responsibility on the general education side of this is to provide lots of rich information upon which a decision can be made.  The responsibility on the special education side is to make sure that you get that data somehow.  And, if it doesn’t exist, perhaps its time for some professional development with your general education staff regarding what information you are going to be asking for and why it’s needed for you to make a truly informed decision about evaluations.</a:t>
            </a:r>
            <a:endParaRPr lang="en-US" dirty="0"/>
          </a:p>
          <a:p>
            <a:endParaRPr lang="en-US" dirty="0"/>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33</a:t>
            </a:fld>
            <a:endParaRPr lang="en-US"/>
          </a:p>
        </p:txBody>
      </p:sp>
    </p:spTree>
    <p:extLst>
      <p:ext uri="{BB962C8B-B14F-4D97-AF65-F5344CB8AC3E}">
        <p14:creationId xmlns:p14="http://schemas.microsoft.com/office/powerpoint/2010/main" val="2140282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  </a:t>
            </a:r>
            <a:r>
              <a:rPr lang="en-US" baseline="0" dirty="0"/>
              <a:t>This slide represents the rich information we can get from the interventions done is general education.  What we want to work toward in our schools is the ability to make really good decisions about using our testing resources.  When we just automatically test every child for whom a request is made, are we really using our resources wisely?  How many of you have ever taken a look at the number of kids who qualify for special education vs. the number of kids you evaluation?  That can be eye opening when determining whether or not you are actually evaluating the right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Ideally, the higher your percentage of kids who qualify when compared to the number of students you test, the more likely it is that you are truly making good decisions about which students to move through the evaluation process.  Read each section of the slide aloud to audience.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Do:  </a:t>
            </a:r>
            <a:r>
              <a:rPr lang="en-US" b="0" baseline="0" dirty="0"/>
              <a:t>Have participants think back to their pre-reading and have them look at the Specific Learning Disability (SLD)  eligibility criteria in the Missouri Compliance Standards and Indicators (S&amp;I)  manual on their table. </a:t>
            </a:r>
            <a:r>
              <a:rPr lang="en-US" dirty="0"/>
              <a:t>Mention</a:t>
            </a:r>
            <a:r>
              <a:rPr lang="en-US" baseline="0" dirty="0"/>
              <a:t> to participants that the SLD criteria (and possibly speech/language categories, dependent on outcome of state board approval at the time of this publication, please include reference to speech/language criteria as well as SLD if the speech/language criteria in this activity if they have been updated post publication date of this training module)  all REQUIRE that the student has been through interventions and those results are documented as part of the evaluation for these eligibility areas.  Give participants time to look at the specific standards that require this in the S&amp;I manual on their table. </a:t>
            </a:r>
            <a:endParaRPr lang="en-US" dirty="0"/>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77032D79-E7EF-46F4-A1B3-2FC59DD8E63A}" type="slidenum">
              <a:rPr lang="en-US" smtClean="0"/>
              <a:t>34</a:t>
            </a:fld>
            <a:endParaRPr lang="en-US"/>
          </a:p>
        </p:txBody>
      </p:sp>
    </p:spTree>
    <p:extLst>
      <p:ext uri="{BB962C8B-B14F-4D97-AF65-F5344CB8AC3E}">
        <p14:creationId xmlns:p14="http://schemas.microsoft.com/office/powerpoint/2010/main" val="1200327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 </a:t>
            </a:r>
            <a:r>
              <a:rPr lang="en-US" baseline="0" dirty="0"/>
              <a:t>Time for some reflection.  Find your winter partner.  Discuss how requests for testing are done in your district.  Discuss who makes the decisions regarding ‘suspecting a disability’ and how are those decisions made.  What do you know about the ratio of evaluations done to the number of students who actually qualify?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Do:  Allow 5-7 minutes for this discussion.</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35</a:t>
            </a:fld>
            <a:endParaRPr lang="en-US"/>
          </a:p>
        </p:txBody>
      </p:sp>
    </p:spTree>
    <p:extLst>
      <p:ext uri="{BB962C8B-B14F-4D97-AF65-F5344CB8AC3E}">
        <p14:creationId xmlns:p14="http://schemas.microsoft.com/office/powerpoint/2010/main" val="753775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a:t>
            </a:r>
            <a:r>
              <a:rPr lang="en-US" b="1" baseline="0" dirty="0"/>
              <a:t> Say: </a:t>
            </a:r>
            <a:r>
              <a:rPr lang="en-US" baseline="0" dirty="0"/>
              <a:t>We’ve now spent some time talking about what makes a good ‘request’ for a special education evaluation so let’s back up for just a bit to look at the documentation needed for this request.</a:t>
            </a:r>
          </a:p>
          <a:p>
            <a:endParaRPr lang="en-US" baseline="0" dirty="0"/>
          </a:p>
          <a:p>
            <a:endParaRPr lang="en-US" baseline="0" dirty="0"/>
          </a:p>
          <a:p>
            <a:endParaRPr lang="en-US" dirty="0"/>
          </a:p>
        </p:txBody>
      </p:sp>
    </p:spTree>
    <p:extLst>
      <p:ext uri="{BB962C8B-B14F-4D97-AF65-F5344CB8AC3E}">
        <p14:creationId xmlns:p14="http://schemas.microsoft.com/office/powerpoint/2010/main" val="903590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a:t>
            </a:r>
            <a:r>
              <a:rPr lang="en-US" b="1" baseline="0" dirty="0"/>
              <a:t> Say: </a:t>
            </a:r>
            <a:r>
              <a:rPr lang="en-US" baseline="0" dirty="0"/>
              <a:t>We’re going to do a quick review of the differences in the process when a parent vs. a staff member makes a request for an evaluation.  There is some confusion with the difference in the terms ‘referral’ and ‘request for consideration’ of a special education evaluation and most of that confusion comes from these differences.</a:t>
            </a:r>
          </a:p>
          <a:p>
            <a:endParaRPr lang="en-US" baseline="0" dirty="0"/>
          </a:p>
          <a:p>
            <a:r>
              <a:rPr lang="en-US" baseline="0" dirty="0"/>
              <a:t>Let’s start with a parent ‘request’.  Read aloud the bullet points on the slide. It is extremely important to train your general education staff about parent requests because unlike agency requests, the timeline for action starts immediately upon the receipt of the parent request.  Parents make requests in many different ways.  We cannot require them to put their requests in writing.  If we want to have them fill out the request for consideration form, we can certainly ask them to do that, but we have to start our timeline count on the day the person spoke about, texted about, emailed about or wrote a letter about their request for a special education evaluation for their student.  Parents can make these requests to any certified staff member and our timelines begin on the date that staff member received that request.  So if during parent teacher conferences, a parent mentions to the second grade teacher that she thinks her son has a disability and she would like him tested, the general education teacher needs to immediately get that information to whomever is designated as the person to act on these requests in that particular building this may be the counselor, may be the special education teacher, may be the principal….can be anyone who is assigned to that duty.  The date we receive a parent request, either verbally or in writing, becomes the day of the referral and starts our timelines. That person has 5 school days to send the Procedural Safeguards to that parent and the school/district gets 30 calendar days to determine whether or not they suspect a disability.  If within that timeframe, the agency determines there is not a reason to suspect a disability, the parent must receive a notice of action refusing that request.  If it is determined that there is a reason to suspect something might be going on, then the agency has 30 calendar days to schedule a review of existing data meeting. From there, the process is the same no matter where the request came from.</a:t>
            </a:r>
          </a:p>
          <a:p>
            <a:endParaRPr lang="en-US" baseline="0" dirty="0"/>
          </a:p>
          <a:p>
            <a:r>
              <a:rPr lang="en-US" baseline="0" dirty="0"/>
              <a:t>Ask the participants: If it is someone within the agency who makes the request, do we have 5 days to send Procedural Safeguards and 30 days to hold an RED meeting??  The answer is NO. We actually are under NO timeline requirement at this point.  And this is an important distinction between a parent request and an agency request.  There is NO timeline requirement for agency requests UNTIL someone or a team of people decide that there IS a reason to suspect a disability.  At that time, the 30 calendar days to hold a RED meeting has begun.  If you determine, based on an agency request, that there is no reason to suspect a disability, there is actually nothing required.  It would certainly be best practice to let the staff member know that you determined no reason to suspect and why that was the determination, but you are under no obligation to document any of that in any way.  So you can see that there are some very important differences between an agency request for evaluation and a parent request.  It is critical that all of the building staff know and understand those differences.</a:t>
            </a:r>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37</a:t>
            </a:fld>
            <a:endParaRPr lang="en-US"/>
          </a:p>
        </p:txBody>
      </p:sp>
    </p:spTree>
    <p:extLst>
      <p:ext uri="{BB962C8B-B14F-4D97-AF65-F5344CB8AC3E}">
        <p14:creationId xmlns:p14="http://schemas.microsoft.com/office/powerpoint/2010/main" val="1705229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Say:  </a:t>
            </a:r>
            <a:r>
              <a:rPr lang="en-US" baseline="0" dirty="0"/>
              <a:t>Hopefully everyone is familiar with this form or something similar to it.  This is the DESE model form.  Districts are not required to use this particular form but they are required to document, in some way, all the things that are on this form.  We are not going to spend time today walking step by step through it.  Any of the compliance consultants across the state can provide additional training to a district on using this form and what needs to be provided to make a good determination of whether or not a disability is suspected so if that is something you are interested in, please let your compliance consultant know. This form helps us answer this question: </a:t>
            </a:r>
            <a:r>
              <a:rPr kumimoji="0" lang="en-US" altLang="en-US" b="0" i="1" u="none" strike="noStrike" kern="0" cap="none" spc="0" normalizeH="0" baseline="0" noProof="0" dirty="0">
                <a:ln>
                  <a:noFill/>
                </a:ln>
                <a:solidFill>
                  <a:srgbClr val="000000"/>
                </a:solidFill>
                <a:effectLst/>
                <a:uLnTx/>
                <a:uFillTx/>
                <a:latin typeface="Helvetica"/>
                <a:ea typeface="+mn-ea"/>
                <a:cs typeface="+mn-cs"/>
              </a:rPr>
              <a:t>What</a:t>
            </a:r>
            <a:r>
              <a:rPr kumimoji="0" lang="en-US" altLang="en-US" b="0" i="1" u="none" strike="noStrike" kern="0" cap="none" spc="0" normalizeH="0" noProof="0" dirty="0">
                <a:ln>
                  <a:noFill/>
                </a:ln>
                <a:solidFill>
                  <a:srgbClr val="000000"/>
                </a:solidFill>
                <a:effectLst/>
                <a:uLnTx/>
                <a:uFillTx/>
                <a:latin typeface="Helvetica"/>
                <a:ea typeface="+mn-ea"/>
                <a:cs typeface="+mn-cs"/>
              </a:rPr>
              <a:t> evidence do we have to support </a:t>
            </a:r>
            <a:r>
              <a:rPr lang="en-US" altLang="en-US" b="0" i="1" kern="0" dirty="0">
                <a:solidFill>
                  <a:srgbClr val="000000"/>
                </a:solidFill>
                <a:latin typeface="Helvetica"/>
              </a:rPr>
              <a:t>the suspicion</a:t>
            </a:r>
            <a:r>
              <a:rPr kumimoji="0" lang="en-US" altLang="en-US" b="0" i="1" u="none" strike="noStrike" kern="0" cap="none" spc="0" normalizeH="0" noProof="0" dirty="0">
                <a:ln>
                  <a:noFill/>
                </a:ln>
                <a:solidFill>
                  <a:srgbClr val="000000"/>
                </a:solidFill>
                <a:effectLst/>
                <a:uLnTx/>
                <a:uFillTx/>
                <a:latin typeface="Helvetica"/>
                <a:ea typeface="+mn-ea"/>
                <a:cs typeface="+mn-cs"/>
              </a:rPr>
              <a:t> of a disability</a:t>
            </a:r>
            <a:r>
              <a:rPr kumimoji="0" lang="en-US" altLang="en-US" b="0" i="1" u="none" strike="noStrike" kern="0" cap="none" spc="0" normalizeH="0" baseline="0" noProof="0" dirty="0">
                <a:ln>
                  <a:noFill/>
                </a:ln>
                <a:solidFill>
                  <a:srgbClr val="000000"/>
                </a:solidFill>
                <a:effectLst/>
                <a:uLnTx/>
                <a:uFillTx/>
                <a:latin typeface="Helvetica"/>
                <a:ea typeface="+mn-ea"/>
                <a:cs typeface="+mn-cs"/>
              </a:rPr>
              <a:t>?</a:t>
            </a:r>
            <a:endParaRPr kumimoji="0" lang="en-US" altLang="en-US" b="0" i="0" u="none" strike="noStrike" kern="0" cap="none" spc="0" normalizeH="0" baseline="0" noProof="0" dirty="0">
              <a:ln>
                <a:noFill/>
              </a:ln>
              <a:solidFill>
                <a:srgbClr val="000000"/>
              </a:solidFill>
              <a:effectLst/>
              <a:uLnTx/>
              <a:uFillTx/>
              <a:latin typeface="Helvetica"/>
              <a:ea typeface="+mn-ea"/>
              <a:cs typeface="+mn-cs"/>
            </a:endParaRPr>
          </a:p>
          <a:p>
            <a:endParaRPr lang="en-US" baseline="0" dirty="0"/>
          </a:p>
          <a:p>
            <a:endParaRPr lang="en-US" baseline="0" dirty="0"/>
          </a:p>
          <a:p>
            <a:r>
              <a:rPr lang="en-US" baseline="0" dirty="0"/>
              <a:t>When we are looking at the data to determine whether or not there is a reason to suspect that a particular student may have a disability, we need to look at each student from a 360 degree view.  This means we should not just be looking at this from an academic standpoint.  Students can be moving right along academically, or at least holding their own but could be greatly compromised either behaviorally, socially, or emotionally.  While those things may not be affecting academics at this time, it may be causing the student great difficulty making and keeping friends, staying out of trouble, dealing with the environmental issues at school (not being able to focus, not being able to stay in one spot, etc.)</a:t>
            </a:r>
          </a:p>
          <a:p>
            <a:endParaRPr lang="en-US" baseline="0" dirty="0"/>
          </a:p>
          <a:p>
            <a:r>
              <a:rPr lang="en-US" baseline="0" dirty="0"/>
              <a:t>Ask the audience: If a staff member is making a request for consideration on a student, what types of supporting documentation do you require?  Do you expect this evidence to be included with this document?  Do you or someone else on your team gather this information as a part of your consideration of the requests?  These are all parts of a process that it is good to have written down to refer back to when questioned about who’s doing what in the process.  </a:t>
            </a:r>
          </a:p>
          <a:p>
            <a:endParaRPr lang="en-US" baseline="0" dirty="0"/>
          </a:p>
          <a:p>
            <a:endParaRPr lang="en-US" baseline="0" dirty="0"/>
          </a:p>
          <a:p>
            <a:r>
              <a:rPr lang="en-US" b="1" baseline="0" dirty="0"/>
              <a:t>To Do: </a:t>
            </a:r>
            <a:r>
              <a:rPr lang="en-US" b="0" baseline="0" dirty="0"/>
              <a:t>Optional activity, print off a copy of this form to discuss with participants.</a:t>
            </a:r>
            <a:endParaRPr lang="en-US" b="1" baseline="0" dirty="0"/>
          </a:p>
          <a:p>
            <a:endParaRPr lang="en-US" baseline="0" dirty="0"/>
          </a:p>
          <a:p>
            <a:endParaRPr lang="en-US" baseline="0" dirty="0"/>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38</a:t>
            </a:fld>
            <a:endParaRPr lang="en-US"/>
          </a:p>
        </p:txBody>
      </p:sp>
    </p:spTree>
    <p:extLst>
      <p:ext uri="{BB962C8B-B14F-4D97-AF65-F5344CB8AC3E}">
        <p14:creationId xmlns:p14="http://schemas.microsoft.com/office/powerpoint/2010/main" val="2393996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To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It is VERY IMPORTANT that your  Local Educational Agency (LEA) have a set procedure for considering ALL requests and making a decision in regard to suspecting a disability.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some LEAs, this decision is made solely by the special education Director; in other LEAs there is a team of school staff that make the decision.  But no matter who makes the decision, there should be documentation of the request, the factors considered, and the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is where</a:t>
            </a:r>
            <a:r>
              <a:rPr lang="en-US" altLang="en-US" baseline="0" dirty="0"/>
              <a:t> intervention data and evidence is critical…. If no reason to suspect a disability, do not move forward in the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last page of the request form is</a:t>
            </a:r>
            <a:r>
              <a:rPr lang="en-US" altLang="en-US" baseline="0" dirty="0"/>
              <a:t> the perfect place to document the relevant dates, especially the referral dates.  It is from that date that everything else in the process flows. </a:t>
            </a:r>
          </a:p>
          <a:p>
            <a:r>
              <a:rPr lang="en-US" altLang="en-US" dirty="0"/>
              <a:t>If the LEA concludes there is reason to suspect a disability, they must proceed to the Review of Existing Data (RED), within 30 calendar days, to determine if additional assessment is necessary in order to make an eligibility determination.</a:t>
            </a:r>
            <a:r>
              <a:rPr lang="en-US" altLang="en-US" baseline="0" dirty="0"/>
              <a:t> If a disability is not suspected from a parent referral, we must </a:t>
            </a:r>
            <a:r>
              <a:rPr lang="en-US" altLang="en-US" dirty="0"/>
              <a:t>provide the parent with a Notice</a:t>
            </a:r>
            <a:r>
              <a:rPr lang="en-US" altLang="en-US" baseline="0" dirty="0"/>
              <a:t> of Action r</a:t>
            </a:r>
            <a:r>
              <a:rPr lang="en-US" altLang="en-US" dirty="0"/>
              <a:t>efusing an evaluation.</a:t>
            </a:r>
            <a:r>
              <a:rPr lang="en-US" altLang="en-US" baseline="0" dirty="0"/>
              <a:t>  If there is no disability suspected from an agency request, no Notice of Action is required.  This page of the Request form will help you follow the correct process no matter what decision is made.</a:t>
            </a:r>
            <a:endParaRPr lang="en-US" altLang="en-US" dirty="0"/>
          </a:p>
          <a:p>
            <a:endParaRPr lang="en-US" altLang="en-US" dirty="0"/>
          </a:p>
          <a:p>
            <a:endParaRPr lang="en-US" dirty="0"/>
          </a:p>
          <a:p>
            <a:endParaRPr lang="en-US" altLang="en-US" dirty="0"/>
          </a:p>
          <a:p>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8FECFB-B959-46F4-994D-D63BAAA290D8}" type="slidenum">
              <a:rPr lang="en-US" altLang="en-US" sz="1300" smtClean="0"/>
              <a:pPr>
                <a:spcBef>
                  <a:spcPct val="0"/>
                </a:spcBef>
              </a:pPr>
              <a:t>39</a:t>
            </a:fld>
            <a:endParaRPr lang="en-US" altLang="en-US" sz="1300"/>
          </a:p>
        </p:txBody>
      </p:sp>
    </p:spTree>
    <p:extLst>
      <p:ext uri="{BB962C8B-B14F-4D97-AF65-F5344CB8AC3E}">
        <p14:creationId xmlns:p14="http://schemas.microsoft.com/office/powerpoint/2010/main" val="2429604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To</a:t>
            </a:r>
            <a:r>
              <a:rPr lang="en-US" altLang="en-US" b="1" baseline="0" dirty="0"/>
              <a:t> Say:  </a:t>
            </a:r>
            <a:r>
              <a:rPr lang="en-US" altLang="en-US" baseline="0" dirty="0"/>
              <a:t>This slide is just a reminder that while both a parent and an agency can make a referral there has to be evidence of a suspected disability before proceeding with an evaluation. A decision regarding reason to suspect a disability must be made.  We can’t just leave requests or referrals from parents hanging out in space indefinitely.</a:t>
            </a:r>
            <a:endParaRPr lang="en-US" altLang="en-US" dirty="0"/>
          </a:p>
          <a:p>
            <a:endParaRPr lang="en-US" altLang="en-US" u="sng"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DBBCC4-CBD2-49BD-8FEC-EDD6CA19A491}" type="slidenum">
              <a:rPr lang="en-US" altLang="en-US" sz="1300" smtClean="0"/>
              <a:pPr>
                <a:spcBef>
                  <a:spcPct val="0"/>
                </a:spcBef>
              </a:pPr>
              <a:t>40</a:t>
            </a:fld>
            <a:endParaRPr lang="en-US" altLang="en-US" sz="1300"/>
          </a:p>
        </p:txBody>
      </p:sp>
    </p:spTree>
    <p:extLst>
      <p:ext uri="{BB962C8B-B14F-4D97-AF65-F5344CB8AC3E}">
        <p14:creationId xmlns:p14="http://schemas.microsoft.com/office/powerpoint/2010/main" val="8013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0" dirty="0"/>
              <a:t>Decide</a:t>
            </a:r>
            <a:r>
              <a:rPr lang="en-US" b="0" baseline="0" dirty="0"/>
              <a:t> whether you want to send the pre-assessment ahead of time or have participants do it at the beginning of the session. You could use some type of electronic format or do a four corners group assessment if you prefer not to do a paper pencil assessment.</a:t>
            </a:r>
          </a:p>
          <a:p>
            <a:endParaRPr lang="en-US" b="0" baseline="0" dirty="0"/>
          </a:p>
          <a:p>
            <a:r>
              <a:rPr lang="en-US" b="1" baseline="0" dirty="0"/>
              <a:t>To Know:  </a:t>
            </a:r>
            <a:r>
              <a:rPr lang="en-US" b="0" baseline="0" dirty="0"/>
              <a:t>This slide can be moved to wherever you want it in the presentation….possibly at the beginning as participants enter the room, after the introduction of the topic, wherever you so choose.</a:t>
            </a:r>
            <a:endParaRPr lang="en-US" b="0" dirty="0"/>
          </a:p>
          <a:p>
            <a:endParaRPr lang="en-US" b="0" dirty="0"/>
          </a:p>
          <a:p>
            <a:r>
              <a:rPr lang="en-US" b="1" dirty="0"/>
              <a:t>To Say:  </a:t>
            </a:r>
            <a:r>
              <a:rPr lang="en-US" b="0" dirty="0"/>
              <a:t>Good learning starts with an assessment of where your students are in their knowledge</a:t>
            </a:r>
            <a:r>
              <a:rPr lang="en-US" b="0" baseline="0" dirty="0"/>
              <a:t> of the particular topic you are about to introduce (actually, if you’re doing this in a classroom, you will probably want to assess student knowledge of a topic or a skill way before you are ready to introduce it for good lesson planning!)  so that you know which areas or skills may need more emphasis than others.  (Direct participants to either take paper pencil quiz or follow directions for however you have decided to assess their prior knowledge.)</a:t>
            </a:r>
            <a:endParaRPr lang="en-US" b="0" dirty="0"/>
          </a:p>
        </p:txBody>
      </p:sp>
      <p:sp>
        <p:nvSpPr>
          <p:cNvPr id="4" name="Slide Number Placeholder 3"/>
          <p:cNvSpPr>
            <a:spLocks noGrp="1"/>
          </p:cNvSpPr>
          <p:nvPr>
            <p:ph type="sldNum" sz="quarter" idx="10"/>
          </p:nvPr>
        </p:nvSpPr>
        <p:spPr/>
        <p:txBody>
          <a:bodyPr/>
          <a:lstStyle/>
          <a:p>
            <a:fld id="{852A14D8-711E-44AB-931D-869D422D69E4}" type="slidenum">
              <a:rPr lang="en-US" smtClean="0"/>
              <a:t>4</a:t>
            </a:fld>
            <a:endParaRPr lang="en-US"/>
          </a:p>
        </p:txBody>
      </p:sp>
    </p:spTree>
    <p:extLst>
      <p:ext uri="{BB962C8B-B14F-4D97-AF65-F5344CB8AC3E}">
        <p14:creationId xmlns:p14="http://schemas.microsoft.com/office/powerpoint/2010/main" val="2895249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To Say: </a:t>
            </a:r>
            <a:r>
              <a:rPr lang="en-US" altLang="en-US" dirty="0"/>
              <a:t>It is also VERY IMPORTANT to note that this decision</a:t>
            </a:r>
            <a:r>
              <a:rPr lang="en-US" altLang="en-US" b="1" dirty="0"/>
              <a:t> </a:t>
            </a:r>
            <a:r>
              <a:rPr lang="en-US" altLang="en-US" dirty="0"/>
              <a:t>is</a:t>
            </a:r>
            <a:r>
              <a:rPr lang="en-US" altLang="en-US" b="1" dirty="0"/>
              <a:t> NOT a REVIEW OF EXISTING DATA  (RED) </a:t>
            </a:r>
            <a:r>
              <a:rPr lang="en-US" altLang="en-US" b="0" dirty="0"/>
              <a:t>to determine if there is enough information to determine eligibility but rather an EXAMINATION of factors to ascertain if there is reason to suspect a disability and proceed to a RED,</a:t>
            </a:r>
            <a:r>
              <a:rPr lang="en-US" altLang="en-US" b="0" baseline="0" dirty="0"/>
              <a:t> which is actually part of the evaluation.  So once you are doing an RED, you are in essence, beginning to evaluation the student.</a:t>
            </a:r>
            <a:r>
              <a:rPr lang="en-US" altLang="en-US" b="0" dirty="0"/>
              <a:t> </a:t>
            </a:r>
            <a:r>
              <a:rPr lang="en-US" altLang="en-US" b="0" baseline="0" dirty="0"/>
              <a:t> You don’t want to go anywhere near a Review of Existing data if you have no reason to suspect the child has a disability.  That part of the process IS NOT used to determine the suspicion of a disability. </a:t>
            </a:r>
          </a:p>
          <a:p>
            <a:endParaRPr lang="en-US" altLang="en-US" b="0" baseline="0" dirty="0"/>
          </a:p>
          <a:p>
            <a:r>
              <a:rPr lang="en-US" altLang="en-US" b="1" dirty="0"/>
              <a:t>For example, if a parent makes a referral for his/her</a:t>
            </a:r>
            <a:r>
              <a:rPr lang="en-US" altLang="en-US" b="1" baseline="0" dirty="0"/>
              <a:t> son because the child is making a C in calculus class, or because the student got in trouble once at school, you would NOT schedule an RED meeting to decide if there is a reason to suspect a disability.  That decision has to be made way before that.  Once you are in the RED, your only outcome choices are that you need to gather additional info to determine eligibility, that you don’t need to gather any additional info be cause you have enough existing info to make an eligibility determination.</a:t>
            </a:r>
            <a:endParaRPr lang="en-US" altLang="en-US" b="1" dirty="0"/>
          </a:p>
          <a:p>
            <a:endParaRPr lang="en-US" altLang="en-US" b="1"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C77EA2-A9BB-4981-A0F2-A1502AEAEB66}" type="slidenum">
              <a:rPr lang="en-US" altLang="en-US" sz="1300" smtClean="0"/>
              <a:pPr>
                <a:spcBef>
                  <a:spcPct val="0"/>
                </a:spcBef>
              </a:pPr>
              <a:t>41</a:t>
            </a:fld>
            <a:endParaRPr lang="en-US" altLang="en-US" sz="1300"/>
          </a:p>
        </p:txBody>
      </p:sp>
    </p:spTree>
    <p:extLst>
      <p:ext uri="{BB962C8B-B14F-4D97-AF65-F5344CB8AC3E}">
        <p14:creationId xmlns:p14="http://schemas.microsoft.com/office/powerpoint/2010/main" val="3712129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Say: </a:t>
            </a:r>
            <a:r>
              <a:rPr lang="en-US" dirty="0"/>
              <a:t>Now</a:t>
            </a:r>
            <a:r>
              <a:rPr lang="en-US" baseline="0" dirty="0"/>
              <a:t> we’re at the point of moving into the actual evaluation part of the special education process.  We’ve determined that there is a reason to suspect a disability based on all the evidence that we have looked at up to this point.  You have 30 calendar days from the date of the referral to complete this part of the process.</a:t>
            </a:r>
            <a:endParaRPr lang="en-US" dirty="0"/>
          </a:p>
          <a:p>
            <a:endParaRPr lang="en-US" baseline="0"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42</a:t>
            </a:fld>
            <a:endParaRPr lang="en-US"/>
          </a:p>
        </p:txBody>
      </p:sp>
    </p:spTree>
    <p:extLst>
      <p:ext uri="{BB962C8B-B14F-4D97-AF65-F5344CB8AC3E}">
        <p14:creationId xmlns:p14="http://schemas.microsoft.com/office/powerpoint/2010/main" val="3149732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BA44D8-181B-4683-9FF6-736DB55C8DBB}" type="slidenum">
              <a:rPr lang="en-US" altLang="en-US" sz="1300" smtClean="0"/>
              <a:pPr>
                <a:spcBef>
                  <a:spcPct val="0"/>
                </a:spcBef>
              </a:pPr>
              <a:t>43</a:t>
            </a:fld>
            <a:endParaRPr lang="en-US" altLang="en-US" sz="130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a:ln/>
        </p:spPr>
        <p:txBody>
          <a:bodyPr>
            <a:normAutofit fontScale="40000" lnSpcReduction="20000"/>
          </a:bodyPr>
          <a:lstStyle/>
          <a:p>
            <a:pPr marL="232114" indent="-232114" eaLnBrk="1" fontAlgn="auto" hangingPunct="1">
              <a:spcBef>
                <a:spcPts val="0"/>
              </a:spcBef>
              <a:spcAft>
                <a:spcPts val="0"/>
              </a:spcAft>
              <a:defRPr/>
            </a:pPr>
            <a:r>
              <a:rPr lang="en-US" sz="2000" b="1" dirty="0"/>
              <a:t>To Say: </a:t>
            </a:r>
            <a:r>
              <a:rPr lang="en-US" sz="2000" dirty="0"/>
              <a:t>The first step in the evaluation process</a:t>
            </a:r>
            <a:r>
              <a:rPr lang="en-US" sz="2000" baseline="0" dirty="0"/>
              <a:t> is the </a:t>
            </a:r>
            <a:r>
              <a:rPr lang="en-US" sz="2000" dirty="0"/>
              <a:t>Review of Existing Data (RED).  Remember this is the “foundation” of the eligibility determination</a:t>
            </a:r>
            <a:r>
              <a:rPr lang="en-US" sz="2000" baseline="0" dirty="0"/>
              <a:t> and what you include in this document</a:t>
            </a:r>
            <a:r>
              <a:rPr lang="en-US" sz="2000" dirty="0"/>
              <a:t> is very important to the determination of eligibility.</a:t>
            </a:r>
          </a:p>
          <a:p>
            <a:pPr marL="232114" indent="-232114" eaLnBrk="1" fontAlgn="auto" hangingPunct="1">
              <a:spcBef>
                <a:spcPts val="0"/>
              </a:spcBef>
              <a:spcAft>
                <a:spcPts val="0"/>
              </a:spcAft>
              <a:defRPr/>
            </a:pPr>
            <a:endParaRPr lang="en-US" sz="2000" dirty="0"/>
          </a:p>
          <a:p>
            <a:pPr marL="232114" indent="-232114" eaLnBrk="1" fontAlgn="auto" hangingPunct="1">
              <a:spcBef>
                <a:spcPts val="0"/>
              </a:spcBef>
              <a:spcAft>
                <a:spcPts val="0"/>
              </a:spcAft>
              <a:defRPr/>
            </a:pPr>
            <a:r>
              <a:rPr lang="en-US" sz="2000" u="sng" dirty="0"/>
              <a:t>Participants-</a:t>
            </a:r>
            <a:r>
              <a:rPr lang="en-US" sz="2000" dirty="0"/>
              <a:t> A group of individuals meeting the requirements of an IEP Team and other qualified individuals as appropriate to review of all relevant existing data on the child.   Remember that the parent is a required member of this team.   Document the participation of all required team members.</a:t>
            </a:r>
          </a:p>
          <a:p>
            <a:pPr marL="232114" indent="-232114" eaLnBrk="1" fontAlgn="auto" hangingPunct="1">
              <a:spcBef>
                <a:spcPts val="0"/>
              </a:spcBef>
              <a:spcAft>
                <a:spcPts val="0"/>
              </a:spcAft>
              <a:defRPr/>
            </a:pPr>
            <a:endParaRPr lang="en-US" sz="2000" dirty="0"/>
          </a:p>
          <a:p>
            <a:pPr marL="232114" indent="-232114" eaLnBrk="1" fontAlgn="auto" hangingPunct="1">
              <a:spcBef>
                <a:spcPts val="0"/>
              </a:spcBef>
              <a:spcAft>
                <a:spcPts val="0"/>
              </a:spcAft>
              <a:defRPr/>
            </a:pPr>
            <a:r>
              <a:rPr lang="en-US" sz="2000" u="sng" dirty="0"/>
              <a:t>Meet in person or confer</a:t>
            </a:r>
            <a:r>
              <a:rPr lang="en-US" sz="2000" dirty="0"/>
              <a:t>: This review may be conducted without a meeting.  However, all participants must review all the same data and provide input into the conclusion/decision.</a:t>
            </a:r>
          </a:p>
          <a:p>
            <a:pPr marL="232114" indent="-232114" eaLnBrk="1" fontAlgn="auto" hangingPunct="1">
              <a:spcBef>
                <a:spcPts val="0"/>
              </a:spcBef>
              <a:spcAft>
                <a:spcPts val="0"/>
              </a:spcAft>
              <a:defRPr/>
            </a:pPr>
            <a:r>
              <a:rPr lang="en-US" sz="2000" u="sng" dirty="0"/>
              <a:t>Purposes: </a:t>
            </a:r>
            <a:r>
              <a:rPr lang="en-US" sz="2000" u="none" dirty="0"/>
              <a:t> The RED  has four distinct purposes. The team needs to review all relevant existing data in order to determine what additional data, if any, is needed to determine the following: </a:t>
            </a:r>
          </a:p>
          <a:p>
            <a:pPr marL="457200" indent="-457200" eaLnBrk="1" fontAlgn="auto" hangingPunct="1">
              <a:spcBef>
                <a:spcPts val="0"/>
              </a:spcBef>
              <a:spcAft>
                <a:spcPts val="0"/>
              </a:spcAft>
              <a:buAutoNum type="arabicPeriod"/>
              <a:defRPr/>
            </a:pPr>
            <a:r>
              <a:rPr lang="en-US" sz="2000" u="none" dirty="0"/>
              <a:t>Whether the child has a particular category of disability or in the case of a reevaluation, whether the child continues to have a disability.</a:t>
            </a:r>
          </a:p>
          <a:p>
            <a:pPr marL="457200" indent="-457200" eaLnBrk="1" fontAlgn="auto" hangingPunct="1">
              <a:spcBef>
                <a:spcPts val="0"/>
              </a:spcBef>
              <a:spcAft>
                <a:spcPts val="0"/>
              </a:spcAft>
              <a:buAutoNum type="arabicPeriod"/>
              <a:defRPr/>
            </a:pPr>
            <a:r>
              <a:rPr lang="en-US" sz="2000" u="none" dirty="0"/>
              <a:t>The present levels of performance and education needs of the student.</a:t>
            </a:r>
          </a:p>
          <a:p>
            <a:pPr marL="457200" indent="-457200" eaLnBrk="1" fontAlgn="auto" hangingPunct="1">
              <a:spcBef>
                <a:spcPts val="0"/>
              </a:spcBef>
              <a:spcAft>
                <a:spcPts val="0"/>
              </a:spcAft>
              <a:buAutoNum type="arabicPeriod"/>
              <a:defRPr/>
            </a:pPr>
            <a:r>
              <a:rPr lang="en-US" sz="2000" u="none" dirty="0"/>
              <a:t>Whether the child needs special education and related services.</a:t>
            </a:r>
          </a:p>
          <a:p>
            <a:pPr marL="457200" indent="-457200" eaLnBrk="1" fontAlgn="auto" hangingPunct="1">
              <a:spcBef>
                <a:spcPts val="0"/>
              </a:spcBef>
              <a:spcAft>
                <a:spcPts val="0"/>
              </a:spcAft>
              <a:buAutoNum type="arabicPeriod"/>
              <a:defRPr/>
            </a:pPr>
            <a:r>
              <a:rPr lang="en-US" sz="2000" u="none" dirty="0"/>
              <a:t>Whether any additions of modifications to the special education and related services are needed to enable the child to meet the measurable annual goals set out in the individualized education program  (IEP) of the child and to participates, as appropriate, in the general curriculum.</a:t>
            </a:r>
          </a:p>
          <a:p>
            <a:pPr marL="457200" indent="-457200" eaLnBrk="1" fontAlgn="auto" hangingPunct="1">
              <a:spcBef>
                <a:spcPts val="0"/>
              </a:spcBef>
              <a:spcAft>
                <a:spcPts val="0"/>
              </a:spcAft>
              <a:buAutoNum type="arabicPeriod"/>
              <a:defRPr/>
            </a:pPr>
            <a:endParaRPr lang="en-US" sz="2000" u="none" dirty="0"/>
          </a:p>
          <a:p>
            <a:pPr marL="457200" indent="-457200" eaLnBrk="1" fontAlgn="auto" hangingPunct="1">
              <a:spcBef>
                <a:spcPts val="0"/>
              </a:spcBef>
              <a:spcAft>
                <a:spcPts val="0"/>
              </a:spcAft>
              <a:buAutoNum type="arabicPeriod"/>
              <a:defRPr/>
            </a:pPr>
            <a:endParaRPr lang="en-US" sz="2000" dirty="0"/>
          </a:p>
          <a:p>
            <a:pPr marL="232114" indent="-232114" eaLnBrk="1" fontAlgn="auto" hangingPunct="1">
              <a:spcBef>
                <a:spcPts val="0"/>
              </a:spcBef>
              <a:spcAft>
                <a:spcPts val="0"/>
              </a:spcAft>
              <a:defRPr/>
            </a:pPr>
            <a:r>
              <a:rPr lang="en-US" sz="2000" u="sng" dirty="0"/>
              <a:t>Contents</a:t>
            </a:r>
            <a:r>
              <a:rPr lang="en-US" sz="2000" dirty="0"/>
              <a:t>- The Review of Existing Data must include a description of all data reviewed (such as previous evaluations, teacher observations or interviews, classroom performance, and state and agency assessments). In addition it must document a </a:t>
            </a:r>
            <a:r>
              <a:rPr lang="en-US" sz="2000" u="sng" dirty="0"/>
              <a:t>summary</a:t>
            </a:r>
            <a:r>
              <a:rPr lang="en-US" sz="2000" dirty="0"/>
              <a:t> of the information gained from the review of the data.  Please don’t use phrases like ‘no concerns’</a:t>
            </a:r>
            <a:r>
              <a:rPr lang="en-US" sz="2000" baseline="0" dirty="0"/>
              <a:t> or  ‘not relevant’ when completing this document.  Putting what the student CAN do and IS doing on this document is just as important as putting what the student has difficulty doing.</a:t>
            </a:r>
            <a:endParaRPr lang="en-US" sz="2000" dirty="0"/>
          </a:p>
          <a:p>
            <a:pPr marL="232114" indent="-232114" eaLnBrk="1" fontAlgn="auto" hangingPunct="1">
              <a:spcBef>
                <a:spcPts val="0"/>
              </a:spcBef>
              <a:spcAft>
                <a:spcPts val="0"/>
              </a:spcAft>
              <a:defRPr/>
            </a:pPr>
            <a:endParaRPr lang="en-US" sz="2000" dirty="0"/>
          </a:p>
          <a:p>
            <a:pPr marL="232114" indent="-232114" eaLnBrk="1" fontAlgn="auto" hangingPunct="1">
              <a:spcBef>
                <a:spcPts val="0"/>
              </a:spcBef>
              <a:spcAft>
                <a:spcPts val="0"/>
              </a:spcAft>
              <a:defRPr/>
            </a:pPr>
            <a:r>
              <a:rPr lang="en-US" sz="2000" u="sng" dirty="0"/>
              <a:t>Date of Conclusions</a:t>
            </a:r>
            <a:r>
              <a:rPr lang="en-US" sz="2000" dirty="0"/>
              <a:t>: The RED must also include the decisions that you made and the date that you made it as well as identify what additional data are needed, if any, to determine eligibility. </a:t>
            </a:r>
          </a:p>
          <a:p>
            <a:pPr marL="232114" indent="-232114" eaLnBrk="1" fontAlgn="auto" hangingPunct="1">
              <a:spcBef>
                <a:spcPts val="0"/>
              </a:spcBef>
              <a:spcAft>
                <a:spcPts val="0"/>
              </a:spcAft>
              <a:defRPr/>
            </a:pPr>
            <a:endParaRPr lang="en-US" sz="2000" dirty="0"/>
          </a:p>
          <a:p>
            <a:pPr marL="232114" indent="-232114" eaLnBrk="1" fontAlgn="auto" hangingPunct="1">
              <a:spcBef>
                <a:spcPts val="0"/>
              </a:spcBef>
              <a:spcAft>
                <a:spcPts val="0"/>
              </a:spcAft>
              <a:defRPr/>
            </a:pPr>
            <a:r>
              <a:rPr lang="en-US" sz="2000" u="sng" dirty="0"/>
              <a:t>Identify additional data</a:t>
            </a:r>
            <a:r>
              <a:rPr lang="en-US" sz="2000" dirty="0"/>
              <a:t>:.  Remember the RED is the end of the first 30 days in the evaluation process.  The RED process always ends with a Notice of Action and</a:t>
            </a:r>
            <a:r>
              <a:rPr lang="en-US" sz="2000" baseline="0" dirty="0"/>
              <a:t> an</a:t>
            </a:r>
            <a:r>
              <a:rPr lang="en-US" sz="2000" dirty="0"/>
              <a:t> evaluation report for all initial evaluations. </a:t>
            </a:r>
          </a:p>
          <a:p>
            <a:pPr marL="232114" indent="-232114" eaLnBrk="1" fontAlgn="auto" hangingPunct="1">
              <a:spcBef>
                <a:spcPts val="0"/>
              </a:spcBef>
              <a:spcAft>
                <a:spcPts val="0"/>
              </a:spcAft>
              <a:defRPr/>
            </a:pPr>
            <a:r>
              <a:rPr lang="en-US" sz="2000" u="sng" dirty="0"/>
              <a:t>Prior Written</a:t>
            </a:r>
            <a:r>
              <a:rPr lang="en-US" sz="2000" u="sng" baseline="0" dirty="0"/>
              <a:t> Notice:  </a:t>
            </a:r>
            <a:r>
              <a:rPr lang="en-US" sz="2000" u="none" baseline="0" dirty="0"/>
              <a:t>Before moving on to actually evaluating the student, there must be a Notice of Action signed.</a:t>
            </a:r>
            <a:endParaRPr lang="en-US" sz="2000" u="sng" dirty="0"/>
          </a:p>
          <a:p>
            <a:pPr marL="232114" indent="-232114" eaLnBrk="1" fontAlgn="auto" hangingPunct="1">
              <a:spcBef>
                <a:spcPts val="0"/>
              </a:spcBef>
              <a:spcAft>
                <a:spcPts val="0"/>
              </a:spcAft>
              <a:defRPr/>
            </a:pPr>
            <a:endParaRPr lang="en-US" sz="2000" u="sng" dirty="0"/>
          </a:p>
          <a:p>
            <a:pPr marL="232114" indent="-232114" eaLnBrk="1" fontAlgn="auto" hangingPunct="1">
              <a:spcBef>
                <a:spcPts val="0"/>
              </a:spcBef>
              <a:spcAft>
                <a:spcPts val="0"/>
              </a:spcAft>
              <a:defRPr/>
            </a:pPr>
            <a:endParaRPr lang="en-US" sz="2000" dirty="0"/>
          </a:p>
        </p:txBody>
      </p:sp>
    </p:spTree>
    <p:extLst>
      <p:ext uri="{BB962C8B-B14F-4D97-AF65-F5344CB8AC3E}">
        <p14:creationId xmlns:p14="http://schemas.microsoft.com/office/powerpoint/2010/main" val="1066330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b="1" baseline="0" dirty="0"/>
              <a:t> </a:t>
            </a:r>
            <a:r>
              <a:rPr lang="en-US" baseline="0" dirty="0"/>
              <a:t>You want to make sure you are getting data from VARIOUS/MULTIPLE sources over time.  And it’s certainly best practice to have this data available in visible, hands on form and not just from someone’s memory or what they ‘think’ or ‘feel’ is the information.  Read each section of this slide.  You also want to make sure that you keep in mind the purpose of the referral.  What was the original reason a request or a referral was made?  Consider all things that might be a concern about this child.</a:t>
            </a:r>
            <a:r>
              <a:rPr lang="en-US" dirty="0"/>
              <a:t> Classroom grades are NOT</a:t>
            </a:r>
            <a:r>
              <a:rPr lang="en-US" baseline="0" dirty="0"/>
              <a:t> the sole determining factor!</a:t>
            </a:r>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44</a:t>
            </a:fld>
            <a:endParaRPr lang="en-US"/>
          </a:p>
        </p:txBody>
      </p:sp>
    </p:spTree>
    <p:extLst>
      <p:ext uri="{BB962C8B-B14F-4D97-AF65-F5344CB8AC3E}">
        <p14:creationId xmlns:p14="http://schemas.microsoft.com/office/powerpoint/2010/main" val="3374320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a:t>To Do:  Handout 7</a:t>
            </a:r>
          </a:p>
          <a:p>
            <a:r>
              <a:rPr lang="en-US" baseline="0" dirty="0"/>
              <a:t>Have participants take out Handout 7 and tell them that right now we will just be going to look at the form CONTENT – not the examples written in the boxes.  This discussion will happen a little later. </a:t>
            </a:r>
          </a:p>
          <a:p>
            <a:endParaRPr lang="en-US" baseline="0" dirty="0"/>
          </a:p>
          <a:p>
            <a:pPr eaLnBrk="1" hangingPunct="1">
              <a:spcBef>
                <a:spcPct val="0"/>
              </a:spcBef>
            </a:pPr>
            <a:r>
              <a:rPr lang="en-US" altLang="en-US" b="1" dirty="0"/>
              <a:t>To Say: </a:t>
            </a:r>
            <a:r>
              <a:rPr lang="en-US" altLang="en-US" dirty="0"/>
              <a:t>This is a portion the model state form to help the team document the data reviewed and a summary of the information gained from the review of existing data.  This information helps the team determine what additional data, if any, is needed to make an eligibility determination.  The model state form also helps document this decision.  There</a:t>
            </a:r>
            <a:r>
              <a:rPr lang="en-US" altLang="en-US" baseline="0" dirty="0"/>
              <a:t> are many different versions of the RED form out there, depending on the IEP vendor a district is using.  Please make sure the one you are using has all the required components on it. </a:t>
            </a:r>
          </a:p>
          <a:p>
            <a:pPr eaLnBrk="1" hangingPunct="1">
              <a:spcBef>
                <a:spcPct val="0"/>
              </a:spcBef>
            </a:pPr>
            <a:endParaRPr lang="en-US" altLang="en-US" baseline="0" dirty="0"/>
          </a:p>
          <a:p>
            <a:pPr eaLnBrk="1" hangingPunct="1">
              <a:spcBef>
                <a:spcPct val="0"/>
              </a:spcBef>
            </a:pPr>
            <a:r>
              <a:rPr lang="en-US" altLang="en-US" baseline="0" dirty="0"/>
              <a:t>Let’s take some time to look at the RED form. Read over each section of the form and ask the audience for questions after each section. Tell participants to pay particular attention to the 4 reasons we are determining if any additional data will be necessary section on the from page of the RED.</a:t>
            </a:r>
          </a:p>
          <a:p>
            <a:pPr eaLnBrk="1" hangingPunct="1">
              <a:spcBef>
                <a:spcPct val="0"/>
              </a:spcBef>
            </a:pPr>
            <a:endParaRPr lang="en-US" altLang="en-US" baseline="0" dirty="0"/>
          </a:p>
          <a:p>
            <a:pPr eaLnBrk="1" hangingPunct="1">
              <a:spcBef>
                <a:spcPct val="0"/>
              </a:spcBef>
            </a:pPr>
            <a:endParaRPr lang="en-US" altLang="en-US" baseline="0" dirty="0"/>
          </a:p>
          <a:p>
            <a:pPr eaLnBrk="1" hangingPunct="1">
              <a:spcBef>
                <a:spcPct val="0"/>
              </a:spcBef>
            </a:pPr>
            <a:endParaRPr lang="en-US" altLang="en-US" dirty="0"/>
          </a:p>
          <a:p>
            <a:pPr eaLnBrk="1" hangingPunct="1">
              <a:spcBef>
                <a:spcPct val="0"/>
              </a:spcBef>
            </a:pPr>
            <a:r>
              <a:rPr lang="en-US" altLang="en-US" b="1" dirty="0"/>
              <a:t> </a:t>
            </a:r>
            <a:endParaRPr lang="en-US" altLang="en-US" dirty="0">
              <a:solidFill>
                <a:srgbClr val="FF0000"/>
              </a:solidFill>
            </a:endParaRPr>
          </a:p>
          <a:p>
            <a:endParaRPr lang="en-US" baseline="0" dirty="0"/>
          </a:p>
          <a:p>
            <a:endParaRPr lang="en-US" dirty="0"/>
          </a:p>
          <a:p>
            <a:pPr eaLnBrk="1" hangingPunct="1">
              <a:spcBef>
                <a:spcPct val="0"/>
              </a:spcBef>
            </a:pP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D2D02B-7AF1-4553-BDD3-BEDC74B909F2}" type="slidenum">
              <a:rPr lang="en-US" altLang="en-US" sz="1300" smtClean="0"/>
              <a:pPr>
                <a:spcBef>
                  <a:spcPct val="0"/>
                </a:spcBef>
              </a:pPr>
              <a:t>45</a:t>
            </a:fld>
            <a:endParaRPr lang="en-US" altLang="en-US" sz="1300"/>
          </a:p>
        </p:txBody>
      </p:sp>
    </p:spTree>
    <p:extLst>
      <p:ext uri="{BB962C8B-B14F-4D97-AF65-F5344CB8AC3E}">
        <p14:creationId xmlns:p14="http://schemas.microsoft.com/office/powerpoint/2010/main" val="11992889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To Say: </a:t>
            </a:r>
            <a:r>
              <a:rPr lang="en-US" altLang="en-US" dirty="0"/>
              <a:t>Often times,</a:t>
            </a:r>
            <a:r>
              <a:rPr lang="en-US" altLang="en-US" baseline="0" dirty="0"/>
              <a:t> as consultants, we see</a:t>
            </a:r>
            <a:r>
              <a:rPr lang="en-US" altLang="en-US" dirty="0"/>
              <a:t> REDs that don’t meet standards and don’t have much useful information.  Remember this is the cornerstone of your evaluation. Use descriptive phrases that summarize what you know.  One example is, “child’s functioning or achievement or behavior is within normal limits or age-appropriate or commensurate with peers.” </a:t>
            </a:r>
          </a:p>
          <a:p>
            <a:pPr eaLnBrk="1" hangingPunct="1">
              <a:spcBef>
                <a:spcPct val="0"/>
              </a:spcBef>
            </a:pPr>
            <a:endParaRPr lang="en-US" altLang="en-US" dirty="0"/>
          </a:p>
          <a:p>
            <a:pPr eaLnBrk="1" hangingPunct="1">
              <a:spcBef>
                <a:spcPct val="0"/>
              </a:spcBef>
            </a:pPr>
            <a:r>
              <a:rPr lang="en-US" altLang="en-US" dirty="0"/>
              <a:t>To Do: Point</a:t>
            </a:r>
            <a:r>
              <a:rPr lang="en-US" altLang="en-US" baseline="0" dirty="0"/>
              <a:t> out the headings for each column…this is what is expected to be put in these columns.  Don’t need to have something from every data source.  Best practice would be at least 2. </a:t>
            </a:r>
          </a:p>
          <a:p>
            <a:pPr eaLnBrk="1" hangingPunct="1">
              <a:spcBef>
                <a:spcPct val="0"/>
              </a:spcBef>
            </a:pPr>
            <a:endParaRPr lang="en-US" altLang="en-US" baseline="0" dirty="0"/>
          </a:p>
          <a:p>
            <a:pPr eaLnBrk="1" hangingPunct="1">
              <a:spcBef>
                <a:spcPct val="0"/>
              </a:spcBef>
            </a:pPr>
            <a:r>
              <a:rPr lang="en-US" altLang="en-US" baseline="0" dirty="0"/>
              <a:t>We are going to look at a few sample REDs.  You help us decide if these are good examples or not so good examples.</a:t>
            </a: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46</a:t>
            </a:fld>
            <a:endParaRPr lang="en-US"/>
          </a:p>
        </p:txBody>
      </p:sp>
    </p:spTree>
    <p:extLst>
      <p:ext uri="{BB962C8B-B14F-4D97-AF65-F5344CB8AC3E}">
        <p14:creationId xmlns:p14="http://schemas.microsoft.com/office/powerpoint/2010/main" val="850492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baseline="0" dirty="0"/>
              <a:t>To Do:  </a:t>
            </a:r>
            <a:r>
              <a:rPr lang="en-US" b="0" baseline="0" dirty="0"/>
              <a:t>A</a:t>
            </a:r>
            <a:r>
              <a:rPr lang="en-US" altLang="en-US" dirty="0"/>
              <a:t>llow participants the opportunity to read the example. </a:t>
            </a:r>
          </a:p>
          <a:p>
            <a:r>
              <a:rPr lang="en-US" altLang="en-US" dirty="0"/>
              <a:t>Read each section of the RED aloud and then ask the participants to give a thumbs up if they think it is a compliant example of a RED or thumbs down if it is not a compliant example.</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altLang="en-US" b="1" dirty="0"/>
              <a:t>To</a:t>
            </a:r>
            <a:r>
              <a:rPr lang="en-US" altLang="en-US" b="1" baseline="0" dirty="0"/>
              <a:t> Say:  </a:t>
            </a:r>
            <a:r>
              <a:rPr lang="en-US" altLang="en-US" dirty="0"/>
              <a:t>State that this is not a compliant example. </a:t>
            </a:r>
            <a:endParaRPr lang="en-US" altLang="en-US" baseline="0" dirty="0"/>
          </a:p>
          <a:p>
            <a:r>
              <a:rPr lang="en-US" altLang="en-US" baseline="0" dirty="0"/>
              <a:t>There is not enough information on this RED to be considered compliant. There is no date or title of screening, no date for grade card, the teacher had no input on a kid who is failing all classes??  How can the parent input be not applicable?</a:t>
            </a:r>
            <a:endParaRPr lang="en-US" altLang="en-US" dirty="0"/>
          </a:p>
          <a:p>
            <a:endParaRPr lang="en-US" altLang="en-US" b="1" baseline="0" dirty="0"/>
          </a:p>
          <a:p>
            <a:endParaRPr lang="en-US" altLang="en-US" baseline="0" dirty="0"/>
          </a:p>
          <a:p>
            <a:endParaRPr lang="en-US" altLang="en-US" dirty="0"/>
          </a:p>
          <a:p>
            <a:endParaRPr lang="en-US" baseline="0" dirty="0"/>
          </a:p>
          <a:p>
            <a:endParaRPr lang="en-US" baseline="0" dirty="0"/>
          </a:p>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8E19AC-42EE-4B9E-80C7-FA984FB37A8C}" type="slidenum">
              <a:rPr lang="en-US" altLang="en-US" sz="1300" smtClean="0"/>
              <a:pPr>
                <a:spcBef>
                  <a:spcPct val="0"/>
                </a:spcBef>
              </a:pPr>
              <a:t>47</a:t>
            </a:fld>
            <a:endParaRPr lang="en-US" altLang="en-US" sz="1300"/>
          </a:p>
        </p:txBody>
      </p:sp>
    </p:spTree>
    <p:extLst>
      <p:ext uri="{BB962C8B-B14F-4D97-AF65-F5344CB8AC3E}">
        <p14:creationId xmlns:p14="http://schemas.microsoft.com/office/powerpoint/2010/main" val="8597941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b="1" baseline="0" dirty="0"/>
              <a:t>To Do: </a:t>
            </a:r>
            <a:r>
              <a:rPr lang="en-US" b="0" baseline="0" dirty="0"/>
              <a:t> R</a:t>
            </a:r>
            <a:r>
              <a:rPr lang="en-US" altLang="en-US" b="0" dirty="0"/>
              <a:t>ead </a:t>
            </a:r>
            <a:r>
              <a:rPr lang="en-US" altLang="en-US" dirty="0"/>
              <a:t>aloud each section of the RED aloud and then ask the participants to give a thumbs up if they think it is a compliant example of a RED or thumbs down if it is not a compliant example. </a:t>
            </a:r>
            <a:endParaRPr lang="en-US" b="1" baseline="0" dirty="0"/>
          </a:p>
          <a:p>
            <a:endParaRPr lang="en-US" altLang="en-US" b="1" dirty="0"/>
          </a:p>
          <a:p>
            <a:r>
              <a:rPr lang="en-US" altLang="en-US" b="1" dirty="0"/>
              <a:t>To Say: </a:t>
            </a:r>
            <a:r>
              <a:rPr lang="en-US" altLang="en-US" dirty="0"/>
              <a:t>This would be a minimally compliant RED as it contains more information than the previous example, but one would question if it has “enough” information  in order for the team to make decisions regarding continuing or establishing eligibility, determining services or determining what additional data might be necessary to collect. State the   the following think aloud questions “ If</a:t>
            </a:r>
            <a:r>
              <a:rPr lang="en-US" altLang="en-US" baseline="0" dirty="0"/>
              <a:t> this were a re-evaluation RED, would this give you enough information to determine goals and write a present level?  Again, where are the dates?  What is meant by ‘very slow’…walking? thinking? processing? What is the evidence of that?”</a:t>
            </a:r>
            <a:endParaRPr lang="en-US" alt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48</a:t>
            </a:fld>
            <a:endParaRPr lang="en-US"/>
          </a:p>
        </p:txBody>
      </p:sp>
    </p:spTree>
    <p:extLst>
      <p:ext uri="{BB962C8B-B14F-4D97-AF65-F5344CB8AC3E}">
        <p14:creationId xmlns:p14="http://schemas.microsoft.com/office/powerpoint/2010/main" val="4251171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a:t>
            </a:r>
            <a:r>
              <a:rPr lang="en-US" altLang="en-US" dirty="0"/>
              <a:t>Refer participants back to Handout 7.  Let participants read each section and now consider the examples in each section of  the RED and then ask the participants to give a thumbs up if they think it is a compliant example of a RED or thumbs down if it is not a compliant example.   Give enough time for participants to read through.</a:t>
            </a:r>
          </a:p>
          <a:p>
            <a:endParaRPr lang="en-US" altLang="en-US" b="1" baseline="0" dirty="0"/>
          </a:p>
          <a:p>
            <a:endParaRPr lang="en-US" altLang="en-US" b="1" baseline="0" dirty="0"/>
          </a:p>
          <a:p>
            <a:endParaRPr lang="en-US" altLang="en-US" b="1" dirty="0"/>
          </a:p>
          <a:p>
            <a:r>
              <a:rPr lang="en-US" altLang="en-US" b="1" dirty="0"/>
              <a:t>To Say: </a:t>
            </a:r>
            <a:r>
              <a:rPr lang="en-US" altLang="en-US" dirty="0"/>
              <a:t>This example has elements of the best practice things we’ve been</a:t>
            </a:r>
            <a:r>
              <a:rPr lang="en-US" altLang="en-US" baseline="0" dirty="0"/>
              <a:t> pointing out.  This would be an “A” example of compliance.  This one is a good example of a RED because there are dates for the data sources, both parent and teacher have provided input which is specific and detailed.   When you compare the example to the two previous examples you can see how this one gives us  a much better picture of the things this student both can and cannot do at this point? </a:t>
            </a:r>
          </a:p>
          <a:p>
            <a:endParaRPr lang="en-US" altLang="en-US" baseline="0" dirty="0"/>
          </a:p>
          <a:p>
            <a:r>
              <a:rPr lang="en-US" altLang="en-US" baseline="0" dirty="0"/>
              <a:t>We have given you an example of a Review of Existing data that would meet compliance requirements. It is in your packet.</a:t>
            </a:r>
            <a:endParaRPr lang="en-US" altLang="en-US" dirty="0"/>
          </a:p>
          <a:p>
            <a:endParaRPr lang="en-US" altLang="en-US" dirty="0"/>
          </a:p>
          <a:p>
            <a:endParaRPr lang="en-US" baseline="0" dirty="0"/>
          </a:p>
          <a:p>
            <a:endParaRPr lang="en-US" baseline="0" dirty="0"/>
          </a:p>
          <a:p>
            <a:endParaRPr 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49</a:t>
            </a:fld>
            <a:endParaRPr lang="en-US"/>
          </a:p>
        </p:txBody>
      </p:sp>
    </p:spTree>
    <p:extLst>
      <p:ext uri="{BB962C8B-B14F-4D97-AF65-F5344CB8AC3E}">
        <p14:creationId xmlns:p14="http://schemas.microsoft.com/office/powerpoint/2010/main" val="14733891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0188" indent="-230188" eaLnBrk="1" hangingPunct="1">
              <a:spcBef>
                <a:spcPct val="0"/>
              </a:spcBef>
            </a:pPr>
            <a:r>
              <a:rPr lang="en-US" altLang="en-US" sz="1200" b="1" dirty="0"/>
              <a:t>To Say:  </a:t>
            </a:r>
            <a:r>
              <a:rPr lang="en-US" altLang="en-US" sz="1200" dirty="0"/>
              <a:t>Once all areas of this document have been addressed, it’s time to make some decisions. The Team Conclusions and Decisions are based upon the information in the previous pages of the Review. </a:t>
            </a:r>
          </a:p>
          <a:p>
            <a:pPr marL="230188" indent="-230188" eaLnBrk="1" hangingPunct="1">
              <a:spcBef>
                <a:spcPct val="0"/>
              </a:spcBef>
            </a:pPr>
            <a:endParaRPr lang="en-US" altLang="en-US" sz="1200" dirty="0"/>
          </a:p>
          <a:p>
            <a:pPr marL="230188" indent="-230188" eaLnBrk="1" hangingPunct="1">
              <a:spcBef>
                <a:spcPct val="0"/>
              </a:spcBef>
            </a:pPr>
            <a:r>
              <a:rPr lang="en-US" altLang="en-US" sz="1200" dirty="0"/>
              <a:t>The</a:t>
            </a:r>
            <a:r>
              <a:rPr lang="en-US" altLang="en-US" sz="1200" baseline="0" dirty="0"/>
              <a:t> </a:t>
            </a:r>
            <a:r>
              <a:rPr lang="en-US" altLang="en-US" sz="1200" dirty="0"/>
              <a:t>first decision to be made is whether additional data is needed in order to make an eligibility determination.  The form divides this first decision into two separate columns.  </a:t>
            </a:r>
          </a:p>
          <a:p>
            <a:pPr marL="230188" indent="-230188" eaLnBrk="1" hangingPunct="1">
              <a:spcBef>
                <a:spcPct val="0"/>
              </a:spcBef>
            </a:pPr>
            <a:endParaRPr lang="en-US" altLang="en-US" sz="1200" dirty="0"/>
          </a:p>
          <a:p>
            <a:pPr marL="230188" indent="-230188" eaLnBrk="1" hangingPunct="1">
              <a:spcBef>
                <a:spcPct val="0"/>
              </a:spcBef>
            </a:pPr>
            <a:r>
              <a:rPr lang="en-US" altLang="en-US" sz="1200" dirty="0"/>
              <a:t>The second decision to be made is whether this is an initial or a reevaluation.  An initial evaluation is the first evaluation that results in determining a child is eligible for special education.  If the child is evaluated and, found NOT eligible, and then subsequently evaluationd again, that second evaluation is still considered an initial evaluation as the child MUST meet the INITIAL eligibility standards.  </a:t>
            </a:r>
          </a:p>
          <a:p>
            <a:pPr marL="230188" indent="-230188" eaLnBrk="1" hangingPunct="1">
              <a:spcBef>
                <a:spcPct val="0"/>
              </a:spcBef>
            </a:pPr>
            <a:endParaRPr lang="en-US" altLang="en-US" sz="1200" dirty="0"/>
          </a:p>
          <a:p>
            <a:pPr marL="230188" indent="-230188" eaLnBrk="1" hangingPunct="1">
              <a:spcBef>
                <a:spcPct val="0"/>
              </a:spcBef>
            </a:pPr>
            <a:r>
              <a:rPr lang="en-US" altLang="en-US" sz="1200" dirty="0"/>
              <a:t>Please note how the model RED form provides compliance reminders about the next steps in the process based upon the decisions of the team.  And also note that no matter what the decision, the RED steps for an initial evaluation ALWAYS end with the parent being provided prior written notice and an evaluation report.</a:t>
            </a:r>
          </a:p>
          <a:p>
            <a:pPr marL="230188" marR="0" lvl="0" indent="-230188"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230188" marR="0" lvl="0" indent="-230188" algn="l" defTabSz="914400" rtl="0" eaLnBrk="1" fontAlgn="auto" latinLnBrk="0" hangingPunct="1">
              <a:lnSpc>
                <a:spcPct val="100000"/>
              </a:lnSpc>
              <a:spcBef>
                <a:spcPct val="0"/>
              </a:spcBef>
              <a:spcAft>
                <a:spcPts val="0"/>
              </a:spcAft>
              <a:buClrTx/>
              <a:buSzTx/>
              <a:buFontTx/>
              <a:buNone/>
              <a:tabLst/>
              <a:defRPr/>
            </a:pPr>
            <a:r>
              <a:rPr lang="en-US" altLang="en-US" sz="1200" dirty="0"/>
              <a:t>It is required to document the date conclusions and decisions are finalized indicating the month, day, </a:t>
            </a:r>
            <a:r>
              <a:rPr lang="en-US" altLang="en-US" sz="1200" u="sng" dirty="0"/>
              <a:t>and</a:t>
            </a:r>
            <a:r>
              <a:rPr lang="en-US" altLang="en-US" sz="1200" dirty="0"/>
              <a:t> year</a:t>
            </a:r>
            <a:r>
              <a:rPr lang="en-US" altLang="en-US" sz="1200" baseline="0" dirty="0"/>
              <a:t> at the bottom of this page.  This is also where you document </a:t>
            </a:r>
            <a:r>
              <a:rPr lang="en-US" altLang="en-US" dirty="0"/>
              <a:t>the team participants.  (Process</a:t>
            </a:r>
            <a:r>
              <a:rPr lang="en-US" altLang="en-US" baseline="0" dirty="0"/>
              <a:t> more important than form but have to make sure compliant items are included)</a:t>
            </a:r>
          </a:p>
          <a:p>
            <a:pPr marL="230188" marR="0" lvl="0" indent="-230188" algn="l" defTabSz="914400" rtl="0" eaLnBrk="1" fontAlgn="auto" latinLnBrk="0" hangingPunct="1">
              <a:lnSpc>
                <a:spcPct val="100000"/>
              </a:lnSpc>
              <a:spcBef>
                <a:spcPct val="0"/>
              </a:spcBef>
              <a:spcAft>
                <a:spcPts val="0"/>
              </a:spcAft>
              <a:buClrTx/>
              <a:buSzTx/>
              <a:buFontTx/>
              <a:buNone/>
              <a:tabLst/>
              <a:defRPr/>
            </a:pPr>
            <a:endParaRPr lang="en-US" altLang="en-US" baseline="0" dirty="0"/>
          </a:p>
          <a:p>
            <a:pPr marL="230188" marR="0" lvl="0" indent="-230188" algn="l" defTabSz="914400" rtl="0" eaLnBrk="1" fontAlgn="auto" latinLnBrk="0" hangingPunct="1">
              <a:lnSpc>
                <a:spcPct val="100000"/>
              </a:lnSpc>
              <a:spcBef>
                <a:spcPct val="0"/>
              </a:spcBef>
              <a:spcAft>
                <a:spcPts val="0"/>
              </a:spcAft>
              <a:buClrTx/>
              <a:buSzTx/>
              <a:buFontTx/>
              <a:buNone/>
              <a:tabLst/>
              <a:defRPr/>
            </a:pPr>
            <a:r>
              <a:rPr lang="en-US" altLang="en-US" baseline="0" dirty="0"/>
              <a:t>If you have determined that you need additional data, this is the point in the process at which you need parent consent to move forward.  This would be done by completing the Notice of Action and getting a parent or guardian signature.  You must provide the parents with information about the areas in which the team decided needed to be assessed and what tests were decided upon, if known.  That can either be done by writing that under the ‘Explanation of the Action’ part of the NOA or by including the Description of Areas to Be Assessed form with the NOA.  You cannot move forward with the process at this point until you have consent from the parent or guardian to do so.</a:t>
            </a:r>
            <a:endParaRPr lang="en-US" altLang="en-US" dirty="0"/>
          </a:p>
          <a:p>
            <a:pPr marL="230188" indent="-230188" eaLnBrk="1" hangingPunct="1">
              <a:spcBef>
                <a:spcPct val="0"/>
              </a:spcBef>
            </a:pPr>
            <a:endParaRPr lang="en-US" altLang="en-US" dirty="0"/>
          </a:p>
          <a:p>
            <a:pPr marL="230188" indent="-230188" eaLnBrk="1" hangingPunct="1">
              <a:spcBef>
                <a:spcPct val="0"/>
              </a:spcBef>
            </a:pPr>
            <a:r>
              <a:rPr lang="en-US" altLang="en-US" dirty="0"/>
              <a:t>While your district may chose not to use the Missouri model forms, this is an example of how using the model forms can help guide a team’s thinking and decision making process. </a:t>
            </a:r>
          </a:p>
          <a:p>
            <a:pPr marL="230188" indent="-230188" eaLnBrk="1" hangingPunct="1">
              <a:spcBef>
                <a:spcPct val="0"/>
              </a:spcBef>
            </a:pPr>
            <a:endParaRPr lang="en-US" altLang="en-US" dirty="0"/>
          </a:p>
          <a:p>
            <a:pPr marL="230188" indent="-230188"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A43CA8-8E1B-413D-AF91-7BAEE7FE26BA}" type="slidenum">
              <a:rPr lang="en-US" altLang="en-US" sz="1300" smtClean="0"/>
              <a:pPr>
                <a:spcBef>
                  <a:spcPct val="0"/>
                </a:spcBef>
              </a:pPr>
              <a:t>50</a:t>
            </a:fld>
            <a:endParaRPr lang="en-US" altLang="en-US" sz="1300"/>
          </a:p>
        </p:txBody>
      </p:sp>
    </p:spTree>
    <p:extLst>
      <p:ext uri="{BB962C8B-B14F-4D97-AF65-F5344CB8AC3E}">
        <p14:creationId xmlns:p14="http://schemas.microsoft.com/office/powerpoint/2010/main" val="32759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To Do:  Introduce yourself and if you choose to do something</a:t>
            </a:r>
            <a:r>
              <a:rPr lang="en-US" b="1" baseline="0" dirty="0"/>
              <a:t> to get a feel for who is in your audience, that would be done here as well.</a:t>
            </a:r>
          </a:p>
          <a:p>
            <a:r>
              <a:rPr lang="en-US" b="1" baseline="0" dirty="0"/>
              <a:t>See next slide for one optional audience introduction activity.</a:t>
            </a:r>
            <a:endParaRPr lang="en-US" dirty="0"/>
          </a:p>
          <a:p>
            <a:endParaRPr lang="en-US" dirty="0"/>
          </a:p>
        </p:txBody>
      </p:sp>
    </p:spTree>
    <p:extLst>
      <p:ext uri="{BB962C8B-B14F-4D97-AF65-F5344CB8AC3E}">
        <p14:creationId xmlns:p14="http://schemas.microsoft.com/office/powerpoint/2010/main" val="24806422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To Say:  </a:t>
            </a:r>
            <a:r>
              <a:rPr lang="en-US" dirty="0"/>
              <a:t>We’ve</a:t>
            </a:r>
            <a:r>
              <a:rPr lang="en-US" baseline="0" dirty="0"/>
              <a:t> now determined that we need additional information and in what areas we need it, as well as what assessments we want to do.  We need to talk just a little bit about good, high quality assessment practices.</a:t>
            </a:r>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51</a:t>
            </a:fld>
            <a:endParaRPr lang="en-US"/>
          </a:p>
        </p:txBody>
      </p:sp>
    </p:spTree>
    <p:extLst>
      <p:ext uri="{BB962C8B-B14F-4D97-AF65-F5344CB8AC3E}">
        <p14:creationId xmlns:p14="http://schemas.microsoft.com/office/powerpoint/2010/main" val="28527633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Do:</a:t>
            </a:r>
            <a:r>
              <a:rPr lang="en-US" baseline="0" dirty="0"/>
              <a:t>  Pass out chart paper and markers. </a:t>
            </a:r>
            <a:r>
              <a:rPr lang="en-US" dirty="0"/>
              <a:t> Participants need to stay</a:t>
            </a:r>
            <a:r>
              <a:rPr lang="en-US" baseline="0" dirty="0"/>
              <a:t> with their tables.  If there are singletons, they need to join another table. Give 5-7 minutes to complete the activity.</a:t>
            </a:r>
          </a:p>
          <a:p>
            <a:endParaRPr lang="en-US" dirty="0"/>
          </a:p>
          <a:p>
            <a:endParaRPr lang="en-US" dirty="0"/>
          </a:p>
          <a:p>
            <a:r>
              <a:rPr lang="en-US" b="1" i="1" dirty="0"/>
              <a:t>To Say: </a:t>
            </a:r>
            <a:r>
              <a:rPr lang="en-US" dirty="0"/>
              <a:t>Read the slide aloud. </a:t>
            </a:r>
          </a:p>
          <a:p>
            <a:r>
              <a:rPr lang="en-US" dirty="0"/>
              <a:t>Brainstorm with your group some things that we know are good assessment practices and what are some “not so good” assessment practices. Then capture those ideas on a T chart.  </a:t>
            </a:r>
            <a:r>
              <a:rPr lang="en-US" baseline="0" dirty="0"/>
              <a:t>Groups will then share out </a:t>
            </a:r>
          </a:p>
          <a:p>
            <a:endParaRPr lang="en-US" baseline="0" dirty="0"/>
          </a:p>
        </p:txBody>
      </p:sp>
      <p:sp>
        <p:nvSpPr>
          <p:cNvPr id="4" name="Slide Number Placeholder 3"/>
          <p:cNvSpPr>
            <a:spLocks noGrp="1"/>
          </p:cNvSpPr>
          <p:nvPr>
            <p:ph type="sldNum" sz="quarter" idx="10"/>
          </p:nvPr>
        </p:nvSpPr>
        <p:spPr/>
        <p:txBody>
          <a:bodyPr/>
          <a:lstStyle/>
          <a:p>
            <a:fld id="{852A14D8-711E-44AB-931D-869D422D69E4}" type="slidenum">
              <a:rPr lang="en-US" smtClean="0"/>
              <a:t>52</a:t>
            </a:fld>
            <a:endParaRPr lang="en-US"/>
          </a:p>
        </p:txBody>
      </p:sp>
    </p:spTree>
    <p:extLst>
      <p:ext uri="{BB962C8B-B14F-4D97-AF65-F5344CB8AC3E}">
        <p14:creationId xmlns:p14="http://schemas.microsoft.com/office/powerpoint/2010/main" val="1262722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0" dirty="0"/>
              <a:t>Read the slide </a:t>
            </a:r>
            <a:endParaRPr lang="en-US" b="1" dirty="0"/>
          </a:p>
          <a:p>
            <a:endParaRPr lang="en-US" b="1" dirty="0"/>
          </a:p>
          <a:p>
            <a:r>
              <a:rPr lang="en-US" b="1" dirty="0"/>
              <a:t>To Say:  </a:t>
            </a:r>
            <a:r>
              <a:rPr lang="en-US" b="0" dirty="0"/>
              <a:t>IDEA speaks specifically to what practices should take place during the evaluation process. The bolded items </a:t>
            </a:r>
            <a:r>
              <a:rPr lang="en-US" b="0" dirty="0" smtClean="0"/>
              <a:t>on this slide and the next are </a:t>
            </a:r>
            <a:r>
              <a:rPr lang="en-US" b="0" dirty="0"/>
              <a:t>ones districts should really examine when conducting evaluations, as these are items are ones that we have found through compliance reviews to be ones that districts tend to over look.  </a:t>
            </a:r>
          </a:p>
          <a:p>
            <a:endParaRPr lang="en-US" b="0" dirty="0"/>
          </a:p>
          <a:p>
            <a:r>
              <a:rPr lang="en-US" b="0" dirty="0"/>
              <a:t>The next two slides state the specific requirements for evaluations per IDEA. Compare the IDEA requirements to the list you and your group wrote on your T-chart. </a:t>
            </a:r>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53</a:t>
            </a:fld>
            <a:endParaRPr lang="en-US"/>
          </a:p>
        </p:txBody>
      </p:sp>
    </p:spTree>
    <p:extLst>
      <p:ext uri="{BB962C8B-B14F-4D97-AF65-F5344CB8AC3E}">
        <p14:creationId xmlns:p14="http://schemas.microsoft.com/office/powerpoint/2010/main" val="8749386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0" dirty="0"/>
              <a:t>Read the slide </a:t>
            </a:r>
          </a:p>
          <a:p>
            <a:endParaRPr lang="en-US" b="0" dirty="0"/>
          </a:p>
          <a:p>
            <a:r>
              <a:rPr lang="en-US" b="1" dirty="0"/>
              <a:t>To Say: </a:t>
            </a:r>
            <a:r>
              <a:rPr lang="en-US" b="0" dirty="0"/>
              <a:t> Keep in mind the </a:t>
            </a:r>
            <a:r>
              <a:rPr lang="en-US" b="0" dirty="0" smtClean="0"/>
              <a:t>bolded statements are </a:t>
            </a:r>
            <a:r>
              <a:rPr lang="en-US" b="0" dirty="0"/>
              <a:t>ones that districts tend to struggle with when conducting a comprehensive and individualized evaluation.  You may want to highlight these on your paper so that you can use these as a reference sheet to remind you of the compliance requirements per IDEA. </a:t>
            </a:r>
            <a:endParaRPr lang="en-US" b="1" dirty="0"/>
          </a:p>
        </p:txBody>
      </p:sp>
      <p:sp>
        <p:nvSpPr>
          <p:cNvPr id="4" name="Slide Number Placeholder 3"/>
          <p:cNvSpPr>
            <a:spLocks noGrp="1"/>
          </p:cNvSpPr>
          <p:nvPr>
            <p:ph type="sldNum" sz="quarter" idx="10"/>
          </p:nvPr>
        </p:nvSpPr>
        <p:spPr/>
        <p:txBody>
          <a:bodyPr/>
          <a:lstStyle/>
          <a:p>
            <a:fld id="{852A14D8-711E-44AB-931D-869D422D69E4}" type="slidenum">
              <a:rPr lang="en-US" smtClean="0"/>
              <a:t>54</a:t>
            </a:fld>
            <a:endParaRPr lang="en-US"/>
          </a:p>
        </p:txBody>
      </p:sp>
    </p:spTree>
    <p:extLst>
      <p:ext uri="{BB962C8B-B14F-4D97-AF65-F5344CB8AC3E}">
        <p14:creationId xmlns:p14="http://schemas.microsoft.com/office/powerpoint/2010/main" val="10014994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a:t>
            </a:r>
            <a:r>
              <a:rPr lang="en-US" baseline="0" dirty="0"/>
              <a:t>Handout 8 (</a:t>
            </a:r>
            <a:r>
              <a:rPr lang="en-US" i="1" baseline="0" dirty="0"/>
              <a:t>Administrative Factors to Consider</a:t>
            </a:r>
            <a:r>
              <a:rPr lang="en-US" baseline="0" dirty="0"/>
              <a:t> should be in packet)</a:t>
            </a:r>
          </a:p>
          <a:p>
            <a:endParaRPr lang="en-US" baseline="0" dirty="0"/>
          </a:p>
          <a:p>
            <a:r>
              <a:rPr lang="en-US" b="1" baseline="0" dirty="0"/>
              <a:t>To Say:</a:t>
            </a:r>
            <a:r>
              <a:rPr lang="en-US" baseline="0" dirty="0"/>
              <a:t>  Do you have qualified examiners giving your assessments.?  Do they know ‘best practices’ when it comes to evaluating  kids?</a:t>
            </a:r>
          </a:p>
          <a:p>
            <a:r>
              <a:rPr lang="en-US" baseline="0" dirty="0"/>
              <a:t>This slide just represents some of the many testing considerations that need to be thought about in order to make sure students are given the best opportunities possible to show what they know.</a:t>
            </a:r>
          </a:p>
          <a:p>
            <a:endParaRPr lang="en-US" baseline="0" dirty="0"/>
          </a:p>
          <a:p>
            <a:r>
              <a:rPr lang="en-US" baseline="0" dirty="0"/>
              <a:t>The Virginia Department of Education has created a whole handbook relevant to the evaluation process in special education.  You have a handout in your packet that address the 4 bulleted items on the slide.  At some point, please make sure all of your evaluators have this information and are considering these things when they are evaluating students throughout your district and schools.</a:t>
            </a:r>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55</a:t>
            </a:fld>
            <a:endParaRPr lang="en-US"/>
          </a:p>
        </p:txBody>
      </p:sp>
    </p:spTree>
    <p:extLst>
      <p:ext uri="{BB962C8B-B14F-4D97-AF65-F5344CB8AC3E}">
        <p14:creationId xmlns:p14="http://schemas.microsoft.com/office/powerpoint/2010/main" val="14239198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Read</a:t>
            </a:r>
            <a:r>
              <a:rPr lang="en-US" baseline="0" dirty="0"/>
              <a:t> these two statements to yourselves.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Take a few minutes to think through each of these sentences with your district in mind.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(go to next slide for the activity)</a:t>
            </a:r>
          </a:p>
          <a:p>
            <a:endParaRPr lang="en-US" baseline="0" dirty="0"/>
          </a:p>
        </p:txBody>
      </p:sp>
      <p:sp>
        <p:nvSpPr>
          <p:cNvPr id="4" name="Slide Number Placeholder 3"/>
          <p:cNvSpPr>
            <a:spLocks noGrp="1"/>
          </p:cNvSpPr>
          <p:nvPr>
            <p:ph type="sldNum" sz="quarter" idx="10"/>
          </p:nvPr>
        </p:nvSpPr>
        <p:spPr/>
        <p:txBody>
          <a:bodyPr/>
          <a:lstStyle/>
          <a:p>
            <a:fld id="{852A14D8-711E-44AB-931D-869D422D69E4}" type="slidenum">
              <a:rPr lang="en-US" smtClean="0"/>
              <a:t>56</a:t>
            </a:fld>
            <a:endParaRPr lang="en-US"/>
          </a:p>
        </p:txBody>
      </p:sp>
    </p:spTree>
    <p:extLst>
      <p:ext uri="{BB962C8B-B14F-4D97-AF65-F5344CB8AC3E}">
        <p14:creationId xmlns:p14="http://schemas.microsoft.com/office/powerpoint/2010/main" val="15685727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0" dirty="0"/>
              <a:t>Participants are going to rate their experiences with the statements on the previous slide. They are going to share their experiences with their summer partner. Refer back to the two statements on the previous slide by clicking back to that slide after you give the activity directions. </a:t>
            </a:r>
          </a:p>
          <a:p>
            <a:endParaRPr lang="en-US" b="1" dirty="0"/>
          </a:p>
          <a:p>
            <a:r>
              <a:rPr lang="en-US" b="1" dirty="0"/>
              <a:t>To Say: </a:t>
            </a:r>
            <a:r>
              <a:rPr lang="en-US" baseline="0" dirty="0"/>
              <a:t>Do you always use the same battery of tests for everyone? Are the areas noted as concerns on the RED being addressed through an assessment?  Can the teachers use the evaluation reports to write good, quality IEP’s for students because the reports are very detailed regarding what the students really can and cannot do?  Are the people at the table even qualified to know whether the report truly relates to the students referral concerns or not?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just a minute when I say “go”, you are going to regroup with your summer partner to complete this activity. In a few moments, I will return to the previous slide and display it on the screen for you and your team to rate your experiences with these two statements. On a scale of 1-5, rate how likely the statements on the previous slide are to occur in your district.  1 being never…5 being all the time. If you or your partner rate either statements as a 5, discuss possible ways to change this process. </a:t>
            </a:r>
          </a:p>
          <a:p>
            <a:endParaRPr lang="en-US" baseline="0" dirty="0"/>
          </a:p>
          <a:p>
            <a:r>
              <a:rPr lang="en-US" baseline="0" dirty="0"/>
              <a:t>Have a conversation with your summer partner about how you rated your district and why.</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57</a:t>
            </a:fld>
            <a:endParaRPr lang="en-US"/>
          </a:p>
        </p:txBody>
      </p:sp>
    </p:spTree>
    <p:extLst>
      <p:ext uri="{BB962C8B-B14F-4D97-AF65-F5344CB8AC3E}">
        <p14:creationId xmlns:p14="http://schemas.microsoft.com/office/powerpoint/2010/main" val="26157399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As we keep moving forward in the evaluation</a:t>
            </a:r>
            <a:r>
              <a:rPr lang="en-US" baseline="0" dirty="0"/>
              <a:t> process, the last piece that occurs is determining whether or not the student being evaluationd actually meets the eligibility requirements to be identified as a student with a disability under one of the 16 categories in MO.</a:t>
            </a:r>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58</a:t>
            </a:fld>
            <a:endParaRPr lang="en-US"/>
          </a:p>
        </p:txBody>
      </p:sp>
    </p:spTree>
    <p:extLst>
      <p:ext uri="{BB962C8B-B14F-4D97-AF65-F5344CB8AC3E}">
        <p14:creationId xmlns:p14="http://schemas.microsoft.com/office/powerpoint/2010/main" val="8329772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Say:  </a:t>
            </a:r>
            <a:r>
              <a:rPr lang="en-US" baseline="0" dirty="0"/>
              <a:t>Within 60 days from the date of parental consent to evaluation, a group of qualified professionals, including the parent of the child, has to meet to determine whether or not the child is a child with a disability under IDEA.  The members of this ‘group’ do not have to meet the requirements of an IEP team, but districts have the flexibility to determine that they want this team to resemble an IEP team if they so choose.  However, if SLD is considered as a possible eligibility category, pay attention to the requirements for a general education teacher and a person qualified to conduct individual diagnostic examinations of children to be a part of this meeting.</a:t>
            </a:r>
          </a:p>
          <a:p>
            <a:endParaRPr lang="en-US" baseline="0"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59</a:t>
            </a:fld>
            <a:endParaRPr lang="en-US"/>
          </a:p>
        </p:txBody>
      </p:sp>
    </p:spTree>
    <p:extLst>
      <p:ext uri="{BB962C8B-B14F-4D97-AF65-F5344CB8AC3E}">
        <p14:creationId xmlns:p14="http://schemas.microsoft.com/office/powerpoint/2010/main" val="14462843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 </a:t>
            </a:r>
            <a:r>
              <a:rPr lang="en-US" baseline="0" dirty="0"/>
              <a:t>We are going to talk about the contents of the report in just a few minutes, but because we are talking about the actual meeting right now, we need to note that it is not required that a report be complete before the meeting. As a matter of fact, the report or the information brought to the table should not have an eligibility already determined.  Making that determination is actually the purpose of the meeting and should be determined by the team based on all of the information that is discussed.  Eligibility is NOT determined by the evaluator(s).  It is determined by the input of all involved.  The discussion should center on the evidence you have from the RED (which should be included in your report), the assessments and observations that were done and how all of this adversely impacts the student.  </a:t>
            </a:r>
          </a:p>
          <a:p>
            <a:endParaRPr lang="en-US" dirty="0"/>
          </a:p>
          <a:p>
            <a:endParaRPr lang="en-US" dirty="0" smtClean="0"/>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hlinkClick r:id="rId3" tooltip="http://svprojectmanagement.com/project-communication-and-how-to-create-a-communication-management-plan"/>
              </a:rPr>
              <a:t>To Know:  </a:t>
            </a:r>
            <a:r>
              <a:rPr lang="en-US" sz="1200" dirty="0" smtClean="0">
                <a:solidFill>
                  <a:schemeClr val="tx1"/>
                </a:solidFill>
                <a:hlinkClick r:id="rId3" tooltip="http://svprojectmanagement.com/project-communication-and-how-to-create-a-communication-management-plan"/>
              </a:rPr>
              <a:t>This Photo</a:t>
            </a:r>
            <a:r>
              <a:rPr lang="en-US" sz="1200" dirty="0" smtClean="0">
                <a:solidFill>
                  <a:schemeClr val="tx1"/>
                </a:solidFill>
              </a:rPr>
              <a:t> by Unknown Author is licensed under </a:t>
            </a:r>
            <a:r>
              <a:rPr lang="en-US" sz="1200" dirty="0" smtClean="0">
                <a:solidFill>
                  <a:schemeClr val="tx1"/>
                </a:solidFill>
                <a:hlinkClick r:id="rId4" tooltip="https://creativecommons.org/licenses/by-nc/3.0/"/>
              </a:rPr>
              <a:t>CC BY-NC</a:t>
            </a: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60</a:t>
            </a:fld>
            <a:endParaRPr lang="en-US"/>
          </a:p>
        </p:txBody>
      </p:sp>
    </p:spTree>
    <p:extLst>
      <p:ext uri="{BB962C8B-B14F-4D97-AF65-F5344CB8AC3E}">
        <p14:creationId xmlns:p14="http://schemas.microsoft.com/office/powerpoint/2010/main" val="1361738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a:t>
            </a:r>
            <a:r>
              <a:rPr lang="en-US" b="0" baseline="0" dirty="0"/>
              <a:t>This is an optional audience introduction activity. Stand up, Touch Down </a:t>
            </a:r>
          </a:p>
          <a:p>
            <a:endParaRPr lang="en-US" b="1" baseline="0" dirty="0"/>
          </a:p>
          <a:p>
            <a:r>
              <a:rPr lang="en-US" b="1" baseline="0" dirty="0"/>
              <a:t>To Say: </a:t>
            </a:r>
            <a:r>
              <a:rPr lang="en-US" b="0" baseline="0" dirty="0"/>
              <a:t>In order for us to get an understanding of who all is in the room today we are going to do an activity called “Stand Up, Touch Down”. When I call your specific role in your school district, please stand up. If you have more than one role, please stand up for each role you play within your school district. </a:t>
            </a:r>
          </a:p>
          <a:p>
            <a:r>
              <a:rPr lang="en-US" b="0" baseline="0" dirty="0"/>
              <a:t>Stand up if you are a school psychologist….Touch Down</a:t>
            </a:r>
          </a:p>
          <a:p>
            <a:r>
              <a:rPr lang="en-US" b="0" baseline="0" dirty="0"/>
              <a:t>Stand up if you are a psych examiner….Touch Down</a:t>
            </a:r>
          </a:p>
          <a:p>
            <a:r>
              <a:rPr lang="en-US" b="0" baseline="0" dirty="0"/>
              <a:t>Stand up if you are a diagnostician…..Touch Down</a:t>
            </a:r>
          </a:p>
          <a:p>
            <a:r>
              <a:rPr lang="en-US" b="0" baseline="0" dirty="0"/>
              <a:t>Stand up if you are a school counselor….Touch Down</a:t>
            </a:r>
          </a:p>
          <a:p>
            <a:r>
              <a:rPr lang="en-US" b="0" baseline="0" dirty="0"/>
              <a:t>Stand up if you are a special education teacher…Touch Down</a:t>
            </a:r>
          </a:p>
          <a:p>
            <a:r>
              <a:rPr lang="en-US" b="0" baseline="0" dirty="0"/>
              <a:t>Stand up if you are the Director of special education….Touch Down</a:t>
            </a:r>
          </a:p>
          <a:p>
            <a:r>
              <a:rPr lang="en-US" b="0" baseline="0" dirty="0"/>
              <a:t>Stand up if you stood up more than once….Touch Down</a:t>
            </a:r>
          </a:p>
          <a:p>
            <a:r>
              <a:rPr lang="en-US" b="0" baseline="0" dirty="0"/>
              <a:t>Any others I missed???</a:t>
            </a:r>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6</a:t>
            </a:fld>
            <a:endParaRPr lang="en-US"/>
          </a:p>
        </p:txBody>
      </p:sp>
    </p:spTree>
    <p:extLst>
      <p:ext uri="{BB962C8B-B14F-4D97-AF65-F5344CB8AC3E}">
        <p14:creationId xmlns:p14="http://schemas.microsoft.com/office/powerpoint/2010/main" val="1423070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When</a:t>
            </a:r>
            <a:r>
              <a:rPr lang="en-US" baseline="0" dirty="0"/>
              <a:t> we look at who is actually eligible to be a child with a disability, we are not only looking at numbers on an assessment.  In order to be  eligible for special education, 3 criteria must be met:  1. Child must be properly evaluated…(the child who walks in the door with the prescription for special education because of ADHD and automatically becomes eligible for special education.  Did we properly evaluate that child??  2.  Child must meet the eligibility criteria for one of the eligibility categories.  The one thing each of those categories has in common is that the disabling condition   must be adversely impacting the student in some way.  We will talk more about this prong of eligibility in just a minute.  And the 3</a:t>
            </a:r>
            <a:r>
              <a:rPr lang="en-US" baseline="30000" dirty="0"/>
              <a:t>rd</a:t>
            </a:r>
            <a:r>
              <a:rPr lang="en-US" baseline="0" dirty="0"/>
              <a:t> criteria that must be met is that the child must NEED special education and related services.  Special education is specially designed instruction to meet the unique needs of the child. Specially designed instruction is not just the provision of accommodations and modifications.  All 3 of these criteria have to be present in order for a child to be found eligible as a child with a disability under IDEA.</a:t>
            </a:r>
          </a:p>
          <a:p>
            <a:endParaRPr lang="en-US" baseline="0" dirty="0"/>
          </a:p>
          <a:p>
            <a:r>
              <a:rPr lang="en-US" baseline="0" dirty="0"/>
              <a:t>Having evidence to support the last criteria is critical  in the determination of whether or not a child actually qualifies for special education.</a:t>
            </a:r>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61</a:t>
            </a:fld>
            <a:endParaRPr lang="en-US"/>
          </a:p>
        </p:txBody>
      </p:sp>
    </p:spTree>
    <p:extLst>
      <p:ext uri="{BB962C8B-B14F-4D97-AF65-F5344CB8AC3E}">
        <p14:creationId xmlns:p14="http://schemas.microsoft.com/office/powerpoint/2010/main" val="27873236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  </a:t>
            </a:r>
            <a:r>
              <a:rPr lang="en-US" baseline="0" dirty="0"/>
              <a:t>We are not going to go in-depth with these eligibility categories today.  However, meeting these outlined criteria are the first leg of the special education stool that you will see on the next slide. As you discovered in your prereading of these eligibility criteria, each of the categories listed has a specific set of criteria that must be met. While our focus today is not in depth training on each of the eligibility criteria for these categories of disabilities, you can contact your RPDC’s special education compliance consultant for some follow up coaching or technical assistance related to understanding these specific eligibility criteria. For our purposes today, you just need to be aware of the fact that each category of disability has specific eligibility criteria that needs to be met.  You also need to be aware that these criteria can be found by following the prereading link we sent to you or in the copy of the S&amp;I manual on your table. </a:t>
            </a:r>
          </a:p>
          <a:p>
            <a:endParaRPr lang="en-US" b="1" baseline="0" dirty="0"/>
          </a:p>
          <a:p>
            <a:endParaRPr lang="en-US" baseline="0" dirty="0"/>
          </a:p>
        </p:txBody>
      </p:sp>
      <p:sp>
        <p:nvSpPr>
          <p:cNvPr id="4" name="Slide Number Placeholder 3"/>
          <p:cNvSpPr>
            <a:spLocks noGrp="1"/>
          </p:cNvSpPr>
          <p:nvPr>
            <p:ph type="sldNum" sz="quarter" idx="10"/>
          </p:nvPr>
        </p:nvSpPr>
        <p:spPr/>
        <p:txBody>
          <a:bodyPr/>
          <a:lstStyle/>
          <a:p>
            <a:fld id="{C5BD1D2F-8A95-4B81-BFEF-BEA9E18B2AA0}"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444366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To</a:t>
            </a:r>
            <a:r>
              <a:rPr lang="en-US" b="1" baseline="0" dirty="0"/>
              <a:t> Say</a:t>
            </a:r>
            <a:r>
              <a:rPr lang="en-US" baseline="0" dirty="0"/>
              <a:t>: </a:t>
            </a:r>
            <a:r>
              <a:rPr lang="en-US" dirty="0"/>
              <a:t>This is a more memorable graphic representation of these three criteria.</a:t>
            </a:r>
            <a:r>
              <a:rPr lang="en-US" baseline="0" dirty="0"/>
              <a:t>  This is our 3 legged special education stool and as mentioned before, you need all three legs of the stool to be present before we can say that you are actually a student with a disability under IDEA.  As mentioned before, the third leg of this stool is critical.  There are many kids who are struggling in school but when you look carefully at their needs, classroom accommodations can be implemented that would take care of those needs.  If a student does not need some kind of special education intervention, then it doesn’t matter if they meet the other two criteria…they do not qualify for special education services.  The classic example of this is the student with ADHD who has difficulty staying focused to complete work.  When the student does do the work, he/she demonstrates good or at least adequate ability.  This student does have a medical diagnosis and parent does have copies of it.  This issue is causing him some adverse educational impact when he doesn’t complete the work, but the question has to become, does this student NEED special education services.  The team needs to ask, ‘what would special education do for him?”  If the things that keep coming up are just good general education accommodations, then the student is NOT a student with a disability under IDEA. </a:t>
            </a:r>
            <a:endParaRPr lang="en-US" dirty="0"/>
          </a:p>
          <a:p>
            <a:endParaRPr lang="en-US" b="1" dirty="0"/>
          </a:p>
          <a:p>
            <a:pPr>
              <a:buNone/>
            </a:pPr>
            <a:endParaRPr lang="en-US" dirty="0"/>
          </a:p>
        </p:txBody>
      </p:sp>
    </p:spTree>
    <p:extLst>
      <p:ext uri="{BB962C8B-B14F-4D97-AF65-F5344CB8AC3E}">
        <p14:creationId xmlns:p14="http://schemas.microsoft.com/office/powerpoint/2010/main" val="4030427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b="0" dirty="0"/>
              <a:t>L</a:t>
            </a:r>
            <a:r>
              <a:rPr lang="en-US" dirty="0"/>
              <a:t>et’s go back</a:t>
            </a:r>
            <a:r>
              <a:rPr lang="en-US" baseline="0" dirty="0"/>
              <a:t> to the 2</a:t>
            </a:r>
            <a:r>
              <a:rPr lang="en-US" baseline="30000" dirty="0"/>
              <a:t>nd</a:t>
            </a:r>
            <a:r>
              <a:rPr lang="en-US" baseline="0" dirty="0"/>
              <a:t> leg of the “eligibility”  stool for a bit.  Ask the participants: “ What does ‘adversely affects the child’s educational performance’ mean to you?  Hold that thought. We will come back to it in a minute in the next slide. </a:t>
            </a:r>
          </a:p>
          <a:p>
            <a:endParaRPr lang="en-US" baseline="0"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5BD1D2F-8A95-4B81-BFEF-BEA9E18B2AA0}"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2558958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 </a:t>
            </a:r>
            <a:r>
              <a:rPr lang="en-US" baseline="0" dirty="0"/>
              <a:t>An adverse affect does not have to strictly be academic.  Adverse affects can be social, emotional, behavioral or academic and we have to consider the relationship the disability has on all of these things when determining whether or not the student qualifies.  Example:  The student with a medical diagnosis of ADHD who is getting mostly B’s and C’s, has lots of friends, is very social and only gets in trouble for being off task or not where he’s supposed to be at a rate similar to other students of his age/grade.  Is this student adversely affected by his medically diagnosed ADHD?  The team has to consider all of that when making an eligibility determination.  And then you would move on to the question of whether or not the student requires special education to make progress in the general education curriculum.</a:t>
            </a:r>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65</a:t>
            </a:fld>
            <a:endParaRPr lang="en-US"/>
          </a:p>
        </p:txBody>
      </p:sp>
    </p:spTree>
    <p:extLst>
      <p:ext uri="{BB962C8B-B14F-4D97-AF65-F5344CB8AC3E}">
        <p14:creationId xmlns:p14="http://schemas.microsoft.com/office/powerpoint/2010/main" val="18058774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Say</a:t>
            </a:r>
            <a:r>
              <a:rPr lang="en-US" baseline="0" dirty="0"/>
              <a:t>: In your brain go back to the slide where I asked you to define ‘adverse educational impact’ in your own words.  In just a minute, you are going to get up and regroup with your city partner and discuss these two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How do your teams determine ‘adverse educational impact’?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How is this being documented in your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Do:  </a:t>
            </a:r>
            <a:r>
              <a:rPr lang="en-US" baseline="0" dirty="0"/>
              <a:t>Give 5-7 minutes for this discussion with their partner. Have a few people share out when get back to seats.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66</a:t>
            </a:fld>
            <a:endParaRPr lang="en-US"/>
          </a:p>
        </p:txBody>
      </p:sp>
    </p:spTree>
    <p:extLst>
      <p:ext uri="{BB962C8B-B14F-4D97-AF65-F5344CB8AC3E}">
        <p14:creationId xmlns:p14="http://schemas.microsoft.com/office/powerpoint/2010/main" val="18266459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r>
              <a:rPr lang="en-US" b="1" baseline="0" dirty="0"/>
              <a:t>    </a:t>
            </a:r>
            <a:r>
              <a:rPr lang="en-US" b="0" baseline="0" dirty="0"/>
              <a:t>Refer participants to get out </a:t>
            </a:r>
            <a:r>
              <a:rPr lang="en-US" dirty="0"/>
              <a:t>Handout</a:t>
            </a:r>
            <a:r>
              <a:rPr lang="en-US" baseline="0" dirty="0"/>
              <a:t> 9 and turn to the pages of the S &amp; I where these indicators are located. Read the slide to the participants.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To Know:  </a:t>
            </a:r>
            <a:r>
              <a:rPr lang="en-US" b="0" baseline="0" dirty="0"/>
              <a:t>P</a:t>
            </a:r>
            <a:r>
              <a:rPr lang="en-US" baseline="0" dirty="0"/>
              <a:t>resenter must know the information for each of these indicators and anticipate questions from audience.</a:t>
            </a:r>
          </a:p>
          <a:p>
            <a:endParaRPr lang="en-US" b="1" dirty="0"/>
          </a:p>
          <a:p>
            <a:r>
              <a:rPr lang="en-US" b="1" dirty="0"/>
              <a:t>To Say: </a:t>
            </a:r>
            <a:r>
              <a:rPr lang="en-US" dirty="0"/>
              <a:t>Now</a:t>
            </a:r>
            <a:r>
              <a:rPr lang="en-US" baseline="0" dirty="0"/>
              <a:t> we are ready to take a look at what is actually required to be included in the evaluation report.  The next few slides have the indicators noted that determine whether or not your evaluation reports are in compliance or not.  You also have a copy of the actual standards and indicator pages where these are located.  We are going to take some time to read each one so that everyone here is clear about what is expected when your reports are reviewed.</a:t>
            </a:r>
            <a:endParaRPr lang="en-US" b="1" baseline="0" dirty="0"/>
          </a:p>
          <a:p>
            <a:endParaRPr lang="en-US" b="1"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5BD1D2F-8A95-4B81-BFEF-BEA9E18B2AA0}"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1085339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a:t>
            </a:r>
            <a:r>
              <a:rPr lang="en-US" b="0" baseline="0" dirty="0"/>
              <a:t>Continue reading each indicator on the slide</a:t>
            </a:r>
          </a:p>
          <a:p>
            <a:endParaRPr lang="en-US" b="0" baseline="0" dirty="0"/>
          </a:p>
          <a:p>
            <a:r>
              <a:rPr lang="en-US" b="1" baseline="0" dirty="0"/>
              <a:t>To Say:  </a:t>
            </a:r>
            <a:r>
              <a:rPr lang="en-US" b="0" baseline="0" dirty="0"/>
              <a:t>Read each standard and any of the indicators under them.  </a:t>
            </a:r>
          </a:p>
          <a:p>
            <a:endParaRPr lang="en-US" b="0" baseline="0" dirty="0"/>
          </a:p>
          <a:p>
            <a:endParaRPr lang="en-US" baseline="0" dirty="0"/>
          </a:p>
          <a:p>
            <a:endParaRPr lang="en-US" baseline="0" dirty="0"/>
          </a:p>
          <a:p>
            <a:endParaRPr lang="en-US" dirty="0"/>
          </a:p>
          <a:p>
            <a:endParaRPr lang="en-US" b="1" dirty="0"/>
          </a:p>
          <a:p>
            <a:endParaRPr lang="en-US" dirty="0"/>
          </a:p>
        </p:txBody>
      </p:sp>
      <p:sp>
        <p:nvSpPr>
          <p:cNvPr id="4" name="Slide Number Placeholder 3"/>
          <p:cNvSpPr>
            <a:spLocks noGrp="1"/>
          </p:cNvSpPr>
          <p:nvPr>
            <p:ph type="sldNum" sz="quarter" idx="10"/>
          </p:nvPr>
        </p:nvSpPr>
        <p:spPr/>
        <p:txBody>
          <a:bodyPr/>
          <a:lstStyle/>
          <a:p>
            <a:fld id="{C5BD1D2F-8A95-4B81-BFEF-BEA9E18B2AA0}"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9035508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a:t>
            </a:r>
            <a:r>
              <a:rPr lang="en-US" b="0" baseline="0" dirty="0"/>
              <a:t>Refer participants to the table</a:t>
            </a:r>
            <a:r>
              <a:rPr lang="en-US" baseline="0" dirty="0"/>
              <a:t> copy of the 600-1700’s of the Standards and Indicators.  Point out to participants that the criteria for both Language and LD have additional exclusionary statements that must be included in the report by reading the specific standards and indicators out loud. </a:t>
            </a:r>
          </a:p>
          <a:p>
            <a:endParaRPr lang="en-US" baseline="0" dirty="0"/>
          </a:p>
          <a:p>
            <a:r>
              <a:rPr lang="en-US" b="1" baseline="0" dirty="0"/>
              <a:t>To Say</a:t>
            </a:r>
            <a:r>
              <a:rPr lang="en-US" baseline="0" dirty="0"/>
              <a:t>:  While we are not going to have time to go through each of the eligibility criteria today, I do want to point out that there are occasionally additional exclusionary statements that must be included in your reports for specific categories of eligibility.  Two examples of this are Language and SLD.  </a:t>
            </a:r>
            <a:endParaRPr lang="en-US" b="1" baseline="0" dirty="0"/>
          </a:p>
          <a:p>
            <a:endParaRPr lang="en-US" baseline="0" dirty="0"/>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5BD1D2F-8A95-4B81-BFEF-BEA9E18B2AA0}"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8389492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solidFill>
                  <a:schemeClr val="tx1"/>
                </a:solidFill>
              </a:rPr>
              <a:t>To Know:  Professional judgment can only be used in the following categories in Missouri. The categories are listed on the slide. Professional judgment should be made by a group of qualified individuals and based upon data. </a:t>
            </a:r>
          </a:p>
          <a:p>
            <a:endParaRPr lang="en-US" b="0" baseline="0" dirty="0">
              <a:solidFill>
                <a:schemeClr val="tx1"/>
              </a:solidFill>
            </a:endParaRPr>
          </a:p>
          <a:p>
            <a:r>
              <a:rPr lang="en-US" b="1" baseline="0" dirty="0"/>
              <a:t>To Say:</a:t>
            </a:r>
            <a:r>
              <a:rPr lang="en-US" baseline="0" dirty="0"/>
              <a:t>  We cannot talk about finding students eligible for special education without discussing the use of professional judgment.  Professional judgment should ONLY be used when students are close to meeting the eligibility criteria AND when there is a preponderance of evidence to suggest that the student truly does struggle in the area being considered for eligibility.  The definition on this slide states that ‘individuals with knowledge and experience regarding </a:t>
            </a:r>
            <a:r>
              <a:rPr lang="en-US" b="1" i="1" baseline="0" dirty="0"/>
              <a:t>appropriate courses of action </a:t>
            </a:r>
            <a:r>
              <a:rPr lang="en-US" baseline="0" dirty="0"/>
              <a:t>when matters are not prescribed by legal requirements’.  Professional judgment should be done with individuals at the table who have a good understanding of the criteria and who can speak to the ways in which the particular student, even though not meeting those specific criteria, still demonstrate the characteristics of that eligibility category.  Professional Judgment in Missouri is only allowed in the eligibility  areas noted on the slide.  And, for Language and Sound System Disorder, that is subject to change when the new criteria goes into effect.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5BD1D2F-8A95-4B81-BFEF-BEA9E18B2AA0}"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75502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To Say:  </a:t>
            </a:r>
            <a:r>
              <a:rPr lang="en-US" sz="1200" b="0" kern="1200" baseline="0" dirty="0">
                <a:solidFill>
                  <a:schemeClr val="tx1"/>
                </a:solidFill>
                <a:effectLst/>
                <a:latin typeface="+mn-lt"/>
                <a:ea typeface="+mn-ea"/>
                <a:cs typeface="+mn-cs"/>
              </a:rPr>
              <a:t>When considering how students actually ‘get in’ to special education, it’s imperative that we realize just how important it is that we conduct high quality evaluations and make evidence based decisions from those evaluations.  Labeling a child as ‘disabled’ is not something to be done lightly or without much thought.  Over the course of the last several years, through on-site visits and discussions with the DESE supervisors at our monthly meetings, it has become increasingly evident that we have some pretty big gaps in knowledge and practice in the area of eligibility decisions around the state.  That is what has led to the development of this training module.  We have to do a better job of getting the information to you guys, the stakeholders, in this process. Again, determining that a child truly has a disability should be a decision that is based on hard core evidence and fact, not speculation, guesswork or gut feelings.</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That is what we are going to spend the next several hours talking about today….how do we decide whether or not we suspect a disability, how do we look at whether or not a student qualifies for services and what should our documentation of this process really look like.</a:t>
            </a:r>
          </a:p>
          <a:p>
            <a:endParaRPr lang="en-US" sz="1200" b="1"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25375233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To Do:</a:t>
            </a:r>
            <a:r>
              <a:rPr kumimoji="0" lang="en-US" sz="1200" b="0" i="0" u="none" strike="noStrike" kern="1200" cap="none" spc="0" normalizeH="0" baseline="0" noProof="0" dirty="0">
                <a:ln>
                  <a:noFill/>
                </a:ln>
                <a:solidFill>
                  <a:prstClr val="black"/>
                </a:solidFill>
                <a:effectLst/>
                <a:uLnTx/>
                <a:uFillTx/>
                <a:latin typeface="+mn-lt"/>
                <a:ea typeface="+mn-ea"/>
                <a:cs typeface="+mn-cs"/>
              </a:rPr>
              <a:t>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To Say:  </a:t>
            </a:r>
            <a:r>
              <a:rPr kumimoji="0" lang="en-US" sz="1200" b="0" i="0" u="none" strike="noStrike" kern="1200" cap="none" spc="0" normalizeH="0" baseline="0" noProof="0" dirty="0">
                <a:ln>
                  <a:noFill/>
                </a:ln>
                <a:solidFill>
                  <a:prstClr val="black"/>
                </a:solidFill>
                <a:effectLst/>
                <a:uLnTx/>
                <a:uFillTx/>
                <a:latin typeface="+mn-lt"/>
                <a:ea typeface="+mn-ea"/>
                <a:cs typeface="+mn-cs"/>
              </a:rPr>
              <a:t>As mentioned a few minutes ago, there are some very specific things that must be present in order for a team to use professional judgement, in the categories where it is allowed, to identify a student as eligible for special education.  Being able to speak to each of these alternate means of determining a student eligible for special education services will require someone with a good working knowledge of the criteria and what it looks like to truly require services even when the criteria are not met.  The characteristics listed on this slide are characteristics associated with quality professional judgment.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71</a:t>
            </a:fld>
            <a:endParaRPr lang="en-US"/>
          </a:p>
        </p:txBody>
      </p:sp>
    </p:spTree>
    <p:extLst>
      <p:ext uri="{BB962C8B-B14F-4D97-AF65-F5344CB8AC3E}">
        <p14:creationId xmlns:p14="http://schemas.microsoft.com/office/powerpoint/2010/main" val="31207149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 </a:t>
            </a:r>
            <a:r>
              <a:rPr lang="en-US" b="0" baseline="0" dirty="0"/>
              <a:t>Read slide</a:t>
            </a:r>
          </a:p>
          <a:p>
            <a:endParaRPr lang="en-US" b="1" baseline="0" dirty="0"/>
          </a:p>
          <a:p>
            <a:r>
              <a:rPr lang="en-US" b="1" baseline="0" dirty="0"/>
              <a:t>To Say</a:t>
            </a:r>
            <a:r>
              <a:rPr lang="en-US" baseline="0" dirty="0"/>
              <a:t>:  Just as there are some very specific things that must be used to determine eligibility with professional judgement, there are some very specific things that professional judgement is NOT. </a:t>
            </a:r>
            <a:r>
              <a:rPr lang="en-US" b="1" baseline="0" dirty="0"/>
              <a:t> </a:t>
            </a:r>
            <a:r>
              <a:rPr lang="en-US" b="0" baseline="0" dirty="0"/>
              <a:t>Please remember that the use of professional judgement to qualify students should be a ‘few and far between’ circumstance. Not the way you do business on a regular basis.</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72</a:t>
            </a:fld>
            <a:endParaRPr lang="en-US"/>
          </a:p>
        </p:txBody>
      </p:sp>
    </p:spTree>
    <p:extLst>
      <p:ext uri="{BB962C8B-B14F-4D97-AF65-F5344CB8AC3E}">
        <p14:creationId xmlns:p14="http://schemas.microsoft.com/office/powerpoint/2010/main" val="7721606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 Do: Read slide</a:t>
            </a:r>
          </a:p>
        </p:txBody>
      </p:sp>
    </p:spTree>
    <p:extLst>
      <p:ext uri="{BB962C8B-B14F-4D97-AF65-F5344CB8AC3E}">
        <p14:creationId xmlns:p14="http://schemas.microsoft.com/office/powerpoint/2010/main" val="31111420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0" dirty="0"/>
              <a:t>Have the pre/post assessment copied</a:t>
            </a:r>
            <a:r>
              <a:rPr lang="en-US" b="0" baseline="0" dirty="0"/>
              <a:t> and ready to hand out. Or…provide a link for participants to take it via </a:t>
            </a:r>
            <a:r>
              <a:rPr lang="en-US" b="0" baseline="0" dirty="0" err="1"/>
              <a:t>Kahoot</a:t>
            </a:r>
            <a:r>
              <a:rPr lang="en-US" b="0" baseline="0" dirty="0"/>
              <a:t> or some other on line platform.</a:t>
            </a:r>
            <a:endParaRPr lang="en-US" b="0" dirty="0"/>
          </a:p>
          <a:p>
            <a:endParaRPr lang="en-US" dirty="0"/>
          </a:p>
          <a:p>
            <a:endParaRPr lang="en-US" b="1" dirty="0"/>
          </a:p>
          <a:p>
            <a:r>
              <a:rPr lang="en-US" b="1" dirty="0"/>
              <a:t>To Say:</a:t>
            </a:r>
            <a:r>
              <a:rPr lang="en-US" b="1" baseline="0" dirty="0"/>
              <a:t> </a:t>
            </a:r>
            <a:r>
              <a:rPr lang="en-US" b="0" baseline="0" dirty="0"/>
              <a:t>As we wrap up today, it will be interesting to see whether or not your answers to the assessment have changed as a result of the information shared and the activities you’ve done.  Please take a few minutes to answer the questions on the post assessment.</a:t>
            </a:r>
            <a:endParaRPr lang="en-US" b="0" dirty="0"/>
          </a:p>
        </p:txBody>
      </p:sp>
      <p:sp>
        <p:nvSpPr>
          <p:cNvPr id="4" name="Slide Number Placeholder 3"/>
          <p:cNvSpPr>
            <a:spLocks noGrp="1"/>
          </p:cNvSpPr>
          <p:nvPr>
            <p:ph type="sldNum" sz="quarter" idx="10"/>
          </p:nvPr>
        </p:nvSpPr>
        <p:spPr/>
        <p:txBody>
          <a:bodyPr/>
          <a:lstStyle/>
          <a:p>
            <a:fld id="{852A14D8-711E-44AB-931D-869D422D69E4}" type="slidenum">
              <a:rPr lang="en-US" smtClean="0"/>
              <a:t>74</a:t>
            </a:fld>
            <a:endParaRPr lang="en-US"/>
          </a:p>
        </p:txBody>
      </p:sp>
    </p:spTree>
    <p:extLst>
      <p:ext uri="{BB962C8B-B14F-4D97-AF65-F5344CB8AC3E}">
        <p14:creationId xmlns:p14="http://schemas.microsoft.com/office/powerpoint/2010/main" val="16605453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0" dirty="0"/>
              <a:t>Read slide</a:t>
            </a:r>
          </a:p>
          <a:p>
            <a:endParaRPr lang="en-US" b="0" dirty="0"/>
          </a:p>
          <a:p>
            <a:r>
              <a:rPr lang="en-US" b="1" dirty="0"/>
              <a:t>To Say:  </a:t>
            </a:r>
            <a:r>
              <a:rPr lang="en-US" b="0" dirty="0"/>
              <a:t>The answer is “B”, “regular classroom interventions. The first step in providing help for struggling students is to provide interventions within the regular classroom setting. Teachers should try interventions within the regular classroom prior to referring students for special education. </a:t>
            </a:r>
            <a:endParaRPr lang="en-US" b="1" dirty="0"/>
          </a:p>
        </p:txBody>
      </p:sp>
      <p:sp>
        <p:nvSpPr>
          <p:cNvPr id="4" name="Slide Number Placeholder 3"/>
          <p:cNvSpPr>
            <a:spLocks noGrp="1"/>
          </p:cNvSpPr>
          <p:nvPr>
            <p:ph type="sldNum" sz="quarter" idx="10"/>
          </p:nvPr>
        </p:nvSpPr>
        <p:spPr/>
        <p:txBody>
          <a:bodyPr/>
          <a:lstStyle/>
          <a:p>
            <a:fld id="{852A14D8-711E-44AB-931D-869D422D69E4}" type="slidenum">
              <a:rPr lang="en-US" smtClean="0"/>
              <a:t>75</a:t>
            </a:fld>
            <a:endParaRPr lang="en-US"/>
          </a:p>
        </p:txBody>
      </p:sp>
    </p:spTree>
    <p:extLst>
      <p:ext uri="{BB962C8B-B14F-4D97-AF65-F5344CB8AC3E}">
        <p14:creationId xmlns:p14="http://schemas.microsoft.com/office/powerpoint/2010/main" val="12038162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dirty="0"/>
              <a:t>Read slide</a:t>
            </a:r>
          </a:p>
          <a:p>
            <a:endParaRPr lang="en-US" dirty="0"/>
          </a:p>
          <a:p>
            <a:r>
              <a:rPr lang="en-US" b="1" dirty="0"/>
              <a:t>To Say: </a:t>
            </a:r>
            <a:r>
              <a:rPr lang="en-US" b="0" dirty="0"/>
              <a:t>The answer is “C” . The differences are that </a:t>
            </a:r>
            <a:r>
              <a:rPr lang="en-US" b="0" baseline="0" dirty="0"/>
              <a:t>t</a:t>
            </a:r>
            <a:r>
              <a:rPr lang="en-US" baseline="0" dirty="0"/>
              <a:t>here is NO timeline requirement for agency requests UNTIL someone or a team of people decide that there IS a reason to suspect a disability.  At that time, the 30 calendar days to hold a RED meeting has begun, whereas with a parent referral the date we receive a parent request, either verbally or in writing, becomes the day of the referral and starts our timelines. That person has 5 school days to send the Procedural Safeguards to that parent and the school/district gets 30 calendar days to determine whether or not they suspect a disability.  If within that timeframe, the agency determines there is not a reason to suspect a disability, the parent must receive a notice of action refusing that request.  If it is determined that there is a reason to suspect something might be going on, then the agency has 30 calendar days to schedule RED meeting. </a:t>
            </a:r>
            <a:endParaRPr lang="en-US" b="1" dirty="0"/>
          </a:p>
        </p:txBody>
      </p:sp>
      <p:sp>
        <p:nvSpPr>
          <p:cNvPr id="4" name="Slide Number Placeholder 3"/>
          <p:cNvSpPr>
            <a:spLocks noGrp="1"/>
          </p:cNvSpPr>
          <p:nvPr>
            <p:ph type="sldNum" sz="quarter" idx="10"/>
          </p:nvPr>
        </p:nvSpPr>
        <p:spPr/>
        <p:txBody>
          <a:bodyPr/>
          <a:lstStyle/>
          <a:p>
            <a:fld id="{852A14D8-711E-44AB-931D-869D422D69E4}" type="slidenum">
              <a:rPr lang="en-US" smtClean="0"/>
              <a:t>76</a:t>
            </a:fld>
            <a:endParaRPr lang="en-US"/>
          </a:p>
        </p:txBody>
      </p:sp>
    </p:spTree>
    <p:extLst>
      <p:ext uri="{BB962C8B-B14F-4D97-AF65-F5344CB8AC3E}">
        <p14:creationId xmlns:p14="http://schemas.microsoft.com/office/powerpoint/2010/main" val="14275758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r>
              <a:rPr lang="en-US" dirty="0"/>
              <a:t>: Read slide</a:t>
            </a:r>
          </a:p>
          <a:p>
            <a:endParaRPr lang="en-US" dirty="0"/>
          </a:p>
          <a:p>
            <a:r>
              <a:rPr lang="en-US" b="1" dirty="0"/>
              <a:t>To Say: </a:t>
            </a:r>
            <a:r>
              <a:rPr lang="en-US" b="0" dirty="0"/>
              <a:t>The answer is “A”. The team should address every area on the review of existing data (RED). The RED should also include input from various members of the team including the parents so that the team can get a wholistic view of the student.</a:t>
            </a:r>
            <a:endParaRPr lang="en-US" b="1" dirty="0"/>
          </a:p>
        </p:txBody>
      </p:sp>
    </p:spTree>
    <p:extLst>
      <p:ext uri="{BB962C8B-B14F-4D97-AF65-F5344CB8AC3E}">
        <p14:creationId xmlns:p14="http://schemas.microsoft.com/office/powerpoint/2010/main" val="34387360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0" dirty="0"/>
              <a:t>Read the slide</a:t>
            </a:r>
          </a:p>
          <a:p>
            <a:endParaRPr lang="en-US" b="0" dirty="0"/>
          </a:p>
          <a:p>
            <a:r>
              <a:rPr lang="en-US" b="1" dirty="0"/>
              <a:t>To Say: </a:t>
            </a:r>
            <a:r>
              <a:rPr lang="en-US" b="0" dirty="0"/>
              <a:t>The correct answer is “A”. Teams should assess students in ALL areas related to the suspected disability/disabilities to ensure a comprehensive evaluation is completed.</a:t>
            </a:r>
            <a:endParaRPr lang="en-US" b="1" dirty="0"/>
          </a:p>
        </p:txBody>
      </p:sp>
      <p:sp>
        <p:nvSpPr>
          <p:cNvPr id="4" name="Slide Number Placeholder 3"/>
          <p:cNvSpPr>
            <a:spLocks noGrp="1"/>
          </p:cNvSpPr>
          <p:nvPr>
            <p:ph type="sldNum" sz="quarter" idx="10"/>
          </p:nvPr>
        </p:nvSpPr>
        <p:spPr/>
        <p:txBody>
          <a:bodyPr/>
          <a:lstStyle/>
          <a:p>
            <a:fld id="{852A14D8-711E-44AB-931D-869D422D69E4}" type="slidenum">
              <a:rPr lang="en-US" smtClean="0"/>
              <a:t>78</a:t>
            </a:fld>
            <a:endParaRPr lang="en-US"/>
          </a:p>
        </p:txBody>
      </p:sp>
    </p:spTree>
    <p:extLst>
      <p:ext uri="{BB962C8B-B14F-4D97-AF65-F5344CB8AC3E}">
        <p14:creationId xmlns:p14="http://schemas.microsoft.com/office/powerpoint/2010/main" val="34027206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0" dirty="0"/>
              <a:t>Read slide</a:t>
            </a:r>
          </a:p>
          <a:p>
            <a:endParaRPr lang="en-US" b="0" dirty="0"/>
          </a:p>
          <a:p>
            <a:r>
              <a:rPr lang="en-US" b="1" dirty="0"/>
              <a:t>To Say: </a:t>
            </a:r>
            <a:r>
              <a:rPr lang="en-US" b="0" dirty="0"/>
              <a:t> The correct answer is “C”. Professional judgment should only be used when a student is close to meeting the criteria and there is sufficient evidence to determine that the student is a student with a disability and needs special education.  </a:t>
            </a:r>
            <a:endParaRPr lang="en-US" b="1" dirty="0"/>
          </a:p>
        </p:txBody>
      </p:sp>
      <p:sp>
        <p:nvSpPr>
          <p:cNvPr id="4" name="Slide Number Placeholder 3"/>
          <p:cNvSpPr>
            <a:spLocks noGrp="1"/>
          </p:cNvSpPr>
          <p:nvPr>
            <p:ph type="sldNum" sz="quarter" idx="10"/>
          </p:nvPr>
        </p:nvSpPr>
        <p:spPr/>
        <p:txBody>
          <a:bodyPr/>
          <a:lstStyle/>
          <a:p>
            <a:fld id="{852A14D8-711E-44AB-931D-869D422D69E4}" type="slidenum">
              <a:rPr lang="en-US" smtClean="0"/>
              <a:t>79</a:t>
            </a:fld>
            <a:endParaRPr lang="en-US"/>
          </a:p>
        </p:txBody>
      </p:sp>
    </p:spTree>
    <p:extLst>
      <p:ext uri="{BB962C8B-B14F-4D97-AF65-F5344CB8AC3E}">
        <p14:creationId xmlns:p14="http://schemas.microsoft.com/office/powerpoint/2010/main" val="6634199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0" dirty="0"/>
              <a:t>Read slide</a:t>
            </a:r>
          </a:p>
          <a:p>
            <a:r>
              <a:rPr lang="en-US" b="1" dirty="0"/>
              <a:t> </a:t>
            </a:r>
          </a:p>
          <a:p>
            <a:r>
              <a:rPr lang="en-US" b="1" dirty="0"/>
              <a:t>To Say: </a:t>
            </a:r>
            <a:r>
              <a:rPr lang="en-US" b="0" dirty="0"/>
              <a:t>The correct answer is “B”. The evaluation report should be provided to the parent within 20 days. </a:t>
            </a:r>
            <a:endParaRPr lang="en-US" b="1" dirty="0"/>
          </a:p>
        </p:txBody>
      </p:sp>
    </p:spTree>
    <p:extLst>
      <p:ext uri="{BB962C8B-B14F-4D97-AF65-F5344CB8AC3E}">
        <p14:creationId xmlns:p14="http://schemas.microsoft.com/office/powerpoint/2010/main" val="104193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a:p>
            <a:r>
              <a:rPr lang="en-US" b="1" dirty="0"/>
              <a:t>To Say: </a:t>
            </a:r>
            <a:r>
              <a:rPr lang="en-US" b="0" dirty="0"/>
              <a:t>Read the slide</a:t>
            </a:r>
          </a:p>
          <a:p>
            <a:endParaRPr lang="en-US" b="0" dirty="0"/>
          </a:p>
        </p:txBody>
      </p:sp>
      <p:sp>
        <p:nvSpPr>
          <p:cNvPr id="4" name="Slide Number Placeholder 3"/>
          <p:cNvSpPr>
            <a:spLocks noGrp="1"/>
          </p:cNvSpPr>
          <p:nvPr>
            <p:ph type="sldNum" sz="quarter" idx="10"/>
          </p:nvPr>
        </p:nvSpPr>
        <p:spPr/>
        <p:txBody>
          <a:bodyPr/>
          <a:lstStyle/>
          <a:p>
            <a:fld id="{852A14D8-711E-44AB-931D-869D422D69E4}" type="slidenum">
              <a:rPr lang="en-US" smtClean="0"/>
              <a:t>8</a:t>
            </a:fld>
            <a:endParaRPr lang="en-US"/>
          </a:p>
        </p:txBody>
      </p:sp>
    </p:spTree>
    <p:extLst>
      <p:ext uri="{BB962C8B-B14F-4D97-AF65-F5344CB8AC3E}">
        <p14:creationId xmlns:p14="http://schemas.microsoft.com/office/powerpoint/2010/main" val="32491307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0" dirty="0"/>
              <a:t>Handout</a:t>
            </a:r>
            <a:r>
              <a:rPr lang="en-US" b="0" baseline="0" dirty="0"/>
              <a:t> 10 - </a:t>
            </a:r>
            <a:r>
              <a:rPr lang="en-US" b="0" dirty="0"/>
              <a:t>Let the participants review the Practice Profile</a:t>
            </a:r>
            <a:r>
              <a:rPr lang="en-US" b="1" dirty="0"/>
              <a:t>. </a:t>
            </a:r>
          </a:p>
          <a:p>
            <a:endParaRPr lang="en-US" dirty="0"/>
          </a:p>
          <a:p>
            <a:r>
              <a:rPr lang="en-US" b="1" dirty="0"/>
              <a:t>To Say: </a:t>
            </a:r>
            <a:r>
              <a:rPr lang="en-US" b="0" dirty="0"/>
              <a:t>This Practice</a:t>
            </a:r>
            <a:r>
              <a:rPr lang="en-US" b="0" baseline="0" dirty="0"/>
              <a:t> Profile can be used as an evaluation tool by you and/or others in your district to help determine what your next steps need to be as you work toward implementing high quality eligibility determinations.  As you can see, it works like a typical rubric with each of the big areas of the process on the left hand side and the evidence you could use as documentation of where you would fall on the scale.   This tool is not meant to be a one shot evaluation.  It’s designed to be used repeatedly as you make changes in your practices. </a:t>
            </a:r>
            <a:endParaRPr lang="en-US" b="0" dirty="0"/>
          </a:p>
          <a:p>
            <a:endParaRPr lang="en-US" b="1" dirty="0"/>
          </a:p>
        </p:txBody>
      </p:sp>
    </p:spTree>
    <p:extLst>
      <p:ext uri="{BB962C8B-B14F-4D97-AF65-F5344CB8AC3E}">
        <p14:creationId xmlns:p14="http://schemas.microsoft.com/office/powerpoint/2010/main" val="42026735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a:t>
            </a:r>
            <a:r>
              <a:rPr lang="en-US" sz="1200" b="1" kern="1200" baseline="0" dirty="0">
                <a:solidFill>
                  <a:schemeClr val="tx1"/>
                </a:solidFill>
                <a:effectLst/>
                <a:latin typeface="+mn-lt"/>
                <a:ea typeface="+mn-ea"/>
                <a:cs typeface="+mn-cs"/>
              </a:rPr>
              <a:t> Do</a:t>
            </a:r>
            <a:r>
              <a:rPr lang="en-US" sz="1200" b="0" kern="1200" baseline="0" dirty="0">
                <a:solidFill>
                  <a:schemeClr val="tx1"/>
                </a:solidFill>
                <a:effectLst/>
                <a:latin typeface="+mn-lt"/>
                <a:ea typeface="+mn-ea"/>
                <a:cs typeface="+mn-cs"/>
              </a:rPr>
              <a:t>:  </a:t>
            </a:r>
            <a:r>
              <a:rPr lang="en-US" sz="1200" b="0" kern="1200" baseline="0">
                <a:solidFill>
                  <a:schemeClr val="tx1"/>
                </a:solidFill>
                <a:effectLst/>
                <a:latin typeface="+mn-lt"/>
                <a:ea typeface="+mn-ea"/>
                <a:cs typeface="+mn-cs"/>
              </a:rPr>
              <a:t>Handout 11 </a:t>
            </a:r>
            <a:r>
              <a:rPr lang="en-US" sz="1200" b="0" kern="1200" baseline="0" dirty="0">
                <a:solidFill>
                  <a:schemeClr val="tx1"/>
                </a:solidFill>
                <a:effectLst/>
                <a:latin typeface="+mn-lt"/>
                <a:ea typeface="+mn-ea"/>
                <a:cs typeface="+mn-cs"/>
              </a:rPr>
              <a:t>-3-2-1 self-reflection tool for action planning</a:t>
            </a:r>
          </a:p>
          <a:p>
            <a:endParaRPr lang="en-US" sz="1200" b="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To Say:  </a:t>
            </a:r>
            <a:r>
              <a:rPr lang="en-US" sz="1200" b="0" kern="1200" baseline="0" dirty="0">
                <a:solidFill>
                  <a:schemeClr val="tx1"/>
                </a:solidFill>
                <a:effectLst/>
                <a:latin typeface="+mn-lt"/>
                <a:ea typeface="+mn-ea"/>
                <a:cs typeface="+mn-cs"/>
              </a:rPr>
              <a:t>Based on the Practice Profile you just looked at, use the self-reflection triangle in your packet and answer the three questions.  Even if you are not the person who has control over making sweeping changes, if needed, in this process in your district, what can you individually commit to doing to help make the eligibility determinations you are a part of better.</a:t>
            </a:r>
          </a:p>
          <a:p>
            <a:r>
              <a:rPr lang="en-US" sz="1200" b="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1014385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71135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a:p>
            <a:endParaRPr lang="en-US" baseline="0" dirty="0"/>
          </a:p>
          <a:p>
            <a:r>
              <a:rPr lang="en-US" b="1" baseline="0" dirty="0"/>
              <a:t>To Say</a:t>
            </a:r>
            <a:r>
              <a:rPr lang="en-US" baseline="0" dirty="0"/>
              <a:t>: You have been given a lot of information today.  Does anyone have any burning questions that you need answered before we adjourn?  We wanted to make sure that you all had the opportunity to leave here today with a good example of an evaluation report that would meet compliance in every area so if you would like one, please take a copy from the stack on the back table (or wherever).  </a:t>
            </a:r>
          </a:p>
          <a:p>
            <a:endParaRPr lang="en-US" baseline="0" dirty="0"/>
          </a:p>
          <a:p>
            <a:r>
              <a:rPr lang="en-US" b="1" baseline="0" dirty="0"/>
              <a:t>To Do: </a:t>
            </a:r>
            <a:r>
              <a:rPr lang="en-US" baseline="0" dirty="0"/>
              <a:t>Make sure to have addressed any parking lot issues </a:t>
            </a:r>
          </a:p>
          <a:p>
            <a:endParaRPr lang="en-US" dirty="0"/>
          </a:p>
          <a:p>
            <a:endParaRPr lang="en-US" dirty="0"/>
          </a:p>
        </p:txBody>
      </p:sp>
      <p:sp>
        <p:nvSpPr>
          <p:cNvPr id="4" name="Slide Number Placeholder 3"/>
          <p:cNvSpPr>
            <a:spLocks noGrp="1"/>
          </p:cNvSpPr>
          <p:nvPr>
            <p:ph type="sldNum" sz="quarter" idx="10"/>
          </p:nvPr>
        </p:nvSpPr>
        <p:spPr/>
        <p:txBody>
          <a:bodyPr/>
          <a:lstStyle/>
          <a:p>
            <a:fld id="{852A14D8-711E-44AB-931D-869D422D69E4}" type="slidenum">
              <a:rPr lang="en-US" smtClean="0"/>
              <a:t>84</a:t>
            </a:fld>
            <a:endParaRPr lang="en-US"/>
          </a:p>
        </p:txBody>
      </p:sp>
    </p:spTree>
    <p:extLst>
      <p:ext uri="{BB962C8B-B14F-4D97-AF65-F5344CB8AC3E}">
        <p14:creationId xmlns:p14="http://schemas.microsoft.com/office/powerpoint/2010/main" val="5674694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r>
              <a:rPr lang="en-US" b="0" dirty="0"/>
              <a:t>:  Put in your consultant information and discuss coaching opportunities you can provide</a:t>
            </a:r>
          </a:p>
          <a:p>
            <a:endParaRPr lang="en-US" b="1" dirty="0"/>
          </a:p>
          <a:p>
            <a:r>
              <a:rPr lang="en-US" b="1" dirty="0"/>
              <a:t>To Say:  </a:t>
            </a:r>
            <a:r>
              <a:rPr lang="en-US" dirty="0"/>
              <a:t>We also wanted to remind you that your RPDC Compliance</a:t>
            </a:r>
            <a:r>
              <a:rPr lang="en-US" baseline="0" dirty="0"/>
              <a:t> Consultant is available to come to your district for follow up in this area if that is something in which you might have an interest.  </a:t>
            </a:r>
            <a:endParaRPr lang="en-US" b="1" dirty="0"/>
          </a:p>
          <a:p>
            <a:endParaRPr lang="en-US" dirty="0"/>
          </a:p>
          <a:p>
            <a:endParaRPr lang="en-US" b="1" dirty="0"/>
          </a:p>
          <a:p>
            <a:r>
              <a:rPr lang="en-US" b="1" dirty="0"/>
              <a:t>.</a:t>
            </a:r>
          </a:p>
          <a:p>
            <a:endParaRPr lang="en-US" dirty="0"/>
          </a:p>
        </p:txBody>
      </p:sp>
    </p:spTree>
    <p:extLst>
      <p:ext uri="{BB962C8B-B14F-4D97-AF65-F5344CB8AC3E}">
        <p14:creationId xmlns:p14="http://schemas.microsoft.com/office/powerpoint/2010/main" val="47195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To Say</a:t>
            </a:r>
            <a:r>
              <a:rPr lang="en-US" b="0" dirty="0"/>
              <a:t>:</a:t>
            </a:r>
            <a:r>
              <a:rPr lang="en-US" b="0" baseline="0" dirty="0"/>
              <a:t>  Read the slide</a:t>
            </a:r>
            <a:endParaRPr lang="en-US" b="0" dirty="0"/>
          </a:p>
          <a:p>
            <a:endParaRPr lang="en-US" b="0" dirty="0"/>
          </a:p>
        </p:txBody>
      </p:sp>
      <p:sp>
        <p:nvSpPr>
          <p:cNvPr id="4" name="Slide Number Placeholder 3"/>
          <p:cNvSpPr>
            <a:spLocks noGrp="1"/>
          </p:cNvSpPr>
          <p:nvPr>
            <p:ph type="sldNum" sz="quarter" idx="10"/>
          </p:nvPr>
        </p:nvSpPr>
        <p:spPr/>
        <p:txBody>
          <a:bodyPr/>
          <a:lstStyle/>
          <a:p>
            <a:fld id="{852A14D8-711E-44AB-931D-869D422D69E4}" type="slidenum">
              <a:rPr lang="en-US" smtClean="0"/>
              <a:t>9</a:t>
            </a:fld>
            <a:endParaRPr lang="en-US"/>
          </a:p>
        </p:txBody>
      </p:sp>
    </p:spTree>
    <p:extLst>
      <p:ext uri="{BB962C8B-B14F-4D97-AF65-F5344CB8AC3E}">
        <p14:creationId xmlns:p14="http://schemas.microsoft.com/office/powerpoint/2010/main" val="339777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B82BAD-BAE6-4439-9DAD-691C9F63DB9D}"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018638"/>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0732BF-6BD1-4744-A078-32D1D437EA56}" type="slidenum">
              <a:rPr lang="en-US" smtClean="0"/>
              <a:pPr>
                <a:defRPr/>
              </a:pPr>
              <a:t>‹#›</a:t>
            </a:fld>
            <a:endParaRPr lang="en-US"/>
          </a:p>
        </p:txBody>
      </p:sp>
    </p:spTree>
    <p:extLst>
      <p:ext uri="{BB962C8B-B14F-4D97-AF65-F5344CB8AC3E}">
        <p14:creationId xmlns:p14="http://schemas.microsoft.com/office/powerpoint/2010/main" val="48124968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1CF69E-1AFC-4F70-BDC4-BD210D6C0157}" type="slidenum">
              <a:rPr lang="en-US" smtClean="0"/>
              <a:pPr>
                <a:defRPr/>
              </a:pPr>
              <a:t>‹#›</a:t>
            </a:fld>
            <a:endParaRPr lang="en-US"/>
          </a:p>
        </p:txBody>
      </p:sp>
    </p:spTree>
    <p:extLst>
      <p:ext uri="{BB962C8B-B14F-4D97-AF65-F5344CB8AC3E}">
        <p14:creationId xmlns:p14="http://schemas.microsoft.com/office/powerpoint/2010/main" val="100386502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8767"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152400" y="2159000"/>
            <a:ext cx="88392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152400" y="990600"/>
            <a:ext cx="8839200" cy="1066800"/>
          </a:xfrm>
          <a:prstGeom prst="rect">
            <a:avLst/>
          </a:prstGeom>
        </p:spPr>
        <p:txBody>
          <a:bodyPr vert="horz" lIns="91440" tIns="45720" rIns="91440" bIns="45720" rtlCol="0" anchor="ctr">
            <a:normAutofit/>
          </a:bodyPr>
          <a:lstStyle>
            <a:lvl1pPr>
              <a:defRPr sz="4000" b="1">
                <a:effectLst/>
              </a:defRPr>
            </a:lvl1pPr>
          </a:lstStyle>
          <a:p>
            <a:r>
              <a:rPr lang="en-US" dirty="0"/>
              <a:t>Title</a:t>
            </a:r>
          </a:p>
        </p:txBody>
      </p:sp>
    </p:spTree>
    <p:extLst>
      <p:ext uri="{BB962C8B-B14F-4D97-AF65-F5344CB8AC3E}">
        <p14:creationId xmlns:p14="http://schemas.microsoft.com/office/powerpoint/2010/main" val="2893098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Option 1">
    <p:spTree>
      <p:nvGrpSpPr>
        <p:cNvPr id="1" name=""/>
        <p:cNvGrpSpPr/>
        <p:nvPr/>
      </p:nvGrpSpPr>
      <p:grpSpPr>
        <a:xfrm>
          <a:off x="0" y="0"/>
          <a:ext cx="0" cy="0"/>
          <a:chOff x="0" y="0"/>
          <a:chExt cx="0" cy="0"/>
        </a:xfrm>
      </p:grpSpPr>
      <p:pic>
        <p:nvPicPr>
          <p:cNvPr id="7170" name="Picture 2" descr="R:\COM\COMM\Branding\PPT Templates\widescreen\Widescreen Powerpoint 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9153144" cy="68673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152400" y="3841522"/>
            <a:ext cx="8763000" cy="646331"/>
          </a:xfrm>
          <a:prstGeom prst="rect">
            <a:avLst/>
          </a:prstGeom>
        </p:spPr>
        <p:txBody>
          <a:bodyPr wrap="square" anchor="ctr">
            <a:spAutoFit/>
          </a:bodyPr>
          <a:lstStyle>
            <a:lvl1pPr marL="0" indent="0" algn="ctr">
              <a:buNone/>
              <a:defRPr sz="3600" b="1" baseline="0">
                <a:latin typeface="+mj-lt"/>
              </a:defRPr>
            </a:lvl1pPr>
          </a:lstStyle>
          <a:p>
            <a:pPr lvl="0"/>
            <a:r>
              <a:rPr lang="en-US" dirty="0"/>
              <a:t>Insert Title Here</a:t>
            </a:r>
          </a:p>
        </p:txBody>
      </p:sp>
      <p:sp>
        <p:nvSpPr>
          <p:cNvPr id="21" name="Slide Number Placeholder 11"/>
          <p:cNvSpPr>
            <a:spLocks noGrp="1"/>
          </p:cNvSpPr>
          <p:nvPr>
            <p:ph type="sldNum" sz="quarter" idx="4"/>
          </p:nvPr>
        </p:nvSpPr>
        <p:spPr>
          <a:xfrm>
            <a:off x="8229600" y="6324600"/>
            <a:ext cx="762000" cy="365125"/>
          </a:xfrm>
          <a:prstGeom prst="rect">
            <a:avLst/>
          </a:prstGeom>
        </p:spPr>
        <p:txBody>
          <a:bodyPr vert="horz" lIns="91440" tIns="45720" rIns="91440" bIns="45720" rtlCol="0" anchor="ctr"/>
          <a:lstStyle>
            <a:lvl1pPr algn="r">
              <a:defRPr sz="1200" b="1">
                <a:solidFill>
                  <a:schemeClr val="tx1"/>
                </a:solidFill>
              </a:defRPr>
            </a:lvl1pPr>
          </a:lstStyle>
          <a:p>
            <a:fld id="{3B745311-16E5-4BEF-BFE6-36758A3427EB}" type="slidenum">
              <a:rPr lang="en-US" smtClean="0"/>
              <a:pPr/>
              <a:t>‹#›</a:t>
            </a:fld>
            <a:endParaRPr lang="en-US" dirty="0"/>
          </a:p>
        </p:txBody>
      </p:sp>
      <p:sp>
        <p:nvSpPr>
          <p:cNvPr id="5" name="Slide Number Placeholder 11"/>
          <p:cNvSpPr txBox="1">
            <a:spLocks/>
          </p:cNvSpPr>
          <p:nvPr userDrawn="1"/>
        </p:nvSpPr>
        <p:spPr>
          <a:xfrm>
            <a:off x="8229600" y="279400"/>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2403417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Option 3">
    <p:spTree>
      <p:nvGrpSpPr>
        <p:cNvPr id="1" name=""/>
        <p:cNvGrpSpPr/>
        <p:nvPr/>
      </p:nvGrpSpPr>
      <p:grpSpPr>
        <a:xfrm>
          <a:off x="0" y="0"/>
          <a:ext cx="0" cy="0"/>
          <a:chOff x="0" y="0"/>
          <a:chExt cx="0" cy="0"/>
        </a:xfrm>
      </p:grpSpPr>
      <p:pic>
        <p:nvPicPr>
          <p:cNvPr id="11266" name="Picture 2" descr="R:\COM\COMM\Branding\PPT Templates\widescreen\Widescreen Powerpoint 2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0554"/>
            <a:ext cx="9148766" cy="686409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3"/>
          <p:cNvSpPr>
            <a:spLocks noGrp="1"/>
          </p:cNvSpPr>
          <p:nvPr>
            <p:ph sz="quarter" idx="10"/>
          </p:nvPr>
        </p:nvSpPr>
        <p:spPr>
          <a:xfrm>
            <a:off x="152400" y="2159000"/>
            <a:ext cx="88392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7"/>
          <p:cNvSpPr>
            <a:spLocks noGrp="1"/>
          </p:cNvSpPr>
          <p:nvPr>
            <p:ph type="title" hasCustomPrompt="1"/>
          </p:nvPr>
        </p:nvSpPr>
        <p:spPr>
          <a:xfrm>
            <a:off x="152400" y="74458"/>
            <a:ext cx="8839200" cy="1066800"/>
          </a:xfrm>
          <a:prstGeom prst="rect">
            <a:avLst/>
          </a:prstGeom>
        </p:spPr>
        <p:txBody>
          <a:bodyPr vert="horz" lIns="91440" tIns="45720" rIns="91440" bIns="45720" rtlCol="0" anchor="ctr">
            <a:normAutofit/>
          </a:bodyPr>
          <a:lstStyle>
            <a:lvl1pPr>
              <a:defRPr sz="4000" b="1">
                <a:effectLst/>
              </a:defRPr>
            </a:lvl1pPr>
          </a:lstStyle>
          <a:p>
            <a:r>
              <a:rPr lang="en-US" dirty="0"/>
              <a:t>Title</a:t>
            </a:r>
          </a:p>
        </p:txBody>
      </p:sp>
    </p:spTree>
    <p:extLst>
      <p:ext uri="{BB962C8B-B14F-4D97-AF65-F5344CB8AC3E}">
        <p14:creationId xmlns:p14="http://schemas.microsoft.com/office/powerpoint/2010/main" val="1341476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age Option 1">
    <p:spTree>
      <p:nvGrpSpPr>
        <p:cNvPr id="1" name=""/>
        <p:cNvGrpSpPr/>
        <p:nvPr/>
      </p:nvGrpSpPr>
      <p:grpSpPr>
        <a:xfrm>
          <a:off x="0" y="0"/>
          <a:ext cx="0" cy="0"/>
          <a:chOff x="0" y="0"/>
          <a:chExt cx="0" cy="0"/>
        </a:xfrm>
      </p:grpSpPr>
      <p:pic>
        <p:nvPicPr>
          <p:cNvPr id="2" name="Picture 2" descr="R:\COM\COMM\Branding\PPT Templates\widescreen\Widescreen Powerpoint 2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9153144" cy="686738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Placeholder 1"/>
          <p:cNvSpPr>
            <a:spLocks noGrp="1"/>
          </p:cNvSpPr>
          <p:nvPr>
            <p:ph type="title" hasCustomPrompt="1"/>
          </p:nvPr>
        </p:nvSpPr>
        <p:spPr>
          <a:xfrm>
            <a:off x="3352800" y="1498600"/>
            <a:ext cx="5715000" cy="1828800"/>
          </a:xfrm>
          <a:prstGeom prst="rect">
            <a:avLst/>
          </a:prstGeom>
        </p:spPr>
        <p:txBody>
          <a:bodyPr vert="horz" lIns="91440" tIns="45720" rIns="91440" bIns="45720" rtlCol="0" anchor="ctr">
            <a:normAutofit/>
          </a:bodyPr>
          <a:lstStyle>
            <a:lvl1pPr marL="0" indent="0">
              <a:buFont typeface="Arial" panose="020B0604020202020204" pitchFamily="34" charset="0"/>
              <a:buNone/>
              <a:defRPr sz="4000"/>
            </a:lvl1pPr>
          </a:lstStyle>
          <a:p>
            <a:r>
              <a:rPr lang="en-US" dirty="0"/>
              <a:t>Click to enter Title</a:t>
            </a:r>
          </a:p>
        </p:txBody>
      </p:sp>
      <p:sp>
        <p:nvSpPr>
          <p:cNvPr id="5" name="Text Placeholder 4"/>
          <p:cNvSpPr>
            <a:spLocks noGrp="1"/>
          </p:cNvSpPr>
          <p:nvPr>
            <p:ph type="body" sz="quarter" idx="10" hasCustomPrompt="1"/>
          </p:nvPr>
        </p:nvSpPr>
        <p:spPr>
          <a:xfrm>
            <a:off x="304800" y="4038600"/>
            <a:ext cx="1676400" cy="457200"/>
          </a:xfrm>
          <a:prstGeom prst="rect">
            <a:avLst/>
          </a:prstGeom>
        </p:spPr>
        <p:txBody>
          <a:bodyPr/>
          <a:lstStyle>
            <a:lvl1pPr marL="0" indent="0" algn="ctr">
              <a:buFont typeface="Arial" panose="020B0604020202020204" pitchFamily="34" charset="0"/>
              <a:buNone/>
              <a:defRPr sz="2000" b="1">
                <a:solidFill>
                  <a:schemeClr val="bg1"/>
                </a:solidFill>
              </a:defRPr>
            </a:lvl1pPr>
          </a:lstStyle>
          <a:p>
            <a:pPr lvl="0"/>
            <a:r>
              <a:rPr lang="en-US" dirty="0"/>
              <a:t>Date</a:t>
            </a:r>
          </a:p>
        </p:txBody>
      </p:sp>
      <p:sp>
        <p:nvSpPr>
          <p:cNvPr id="3" name="Text Placeholder 2"/>
          <p:cNvSpPr>
            <a:spLocks noGrp="1"/>
          </p:cNvSpPr>
          <p:nvPr>
            <p:ph type="body" sz="quarter" idx="11" hasCustomPrompt="1"/>
          </p:nvPr>
        </p:nvSpPr>
        <p:spPr>
          <a:xfrm>
            <a:off x="4486275" y="76200"/>
            <a:ext cx="4629150" cy="12192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Tree>
    <p:extLst>
      <p:ext uri="{BB962C8B-B14F-4D97-AF65-F5344CB8AC3E}">
        <p14:creationId xmlns:p14="http://schemas.microsoft.com/office/powerpoint/2010/main" val="3118788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Option 1">
    <p:spTree>
      <p:nvGrpSpPr>
        <p:cNvPr id="1" name=""/>
        <p:cNvGrpSpPr/>
        <p:nvPr/>
      </p:nvGrpSpPr>
      <p:grpSpPr>
        <a:xfrm>
          <a:off x="0" y="0"/>
          <a:ext cx="0" cy="0"/>
          <a:chOff x="0" y="0"/>
          <a:chExt cx="0" cy="0"/>
        </a:xfrm>
      </p:grpSpPr>
      <p:pic>
        <p:nvPicPr>
          <p:cNvPr id="9218" name="Picture 2" descr="R:\COM\COMM\Branding\PPT Templates\widescreen\Widescreen Powerpoint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6" y="0"/>
            <a:ext cx="9148766"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7"/>
          <p:cNvSpPr>
            <a:spLocks noGrp="1"/>
          </p:cNvSpPr>
          <p:nvPr>
            <p:ph type="title" hasCustomPrompt="1"/>
          </p:nvPr>
        </p:nvSpPr>
        <p:spPr>
          <a:xfrm>
            <a:off x="228601" y="889000"/>
            <a:ext cx="6696075" cy="1066800"/>
          </a:xfrm>
          <a:prstGeom prst="rect">
            <a:avLst/>
          </a:prstGeom>
        </p:spPr>
        <p:txBody>
          <a:bodyPr vert="horz" lIns="91440" tIns="45720" rIns="91440" bIns="45720" rtlCol="0" anchor="ctr">
            <a:noAutofit/>
          </a:bodyPr>
          <a:lstStyle>
            <a:lvl1pPr>
              <a:defRPr sz="4000" b="1">
                <a:solidFill>
                  <a:schemeClr val="tx1"/>
                </a:solidFill>
                <a:effectLst/>
              </a:defRPr>
            </a:lvl1pPr>
          </a:lstStyle>
          <a:p>
            <a:r>
              <a:rPr lang="en-US" dirty="0"/>
              <a:t>Title</a:t>
            </a:r>
          </a:p>
        </p:txBody>
      </p:sp>
      <p:sp>
        <p:nvSpPr>
          <p:cNvPr id="8" name="Content Placeholder 7"/>
          <p:cNvSpPr>
            <a:spLocks noGrp="1"/>
          </p:cNvSpPr>
          <p:nvPr>
            <p:ph sz="quarter" idx="10"/>
          </p:nvPr>
        </p:nvSpPr>
        <p:spPr>
          <a:xfrm>
            <a:off x="228601" y="2108200"/>
            <a:ext cx="8610599" cy="4470400"/>
          </a:xfrm>
        </p:spPr>
        <p:txBody>
          <a:bodyPr/>
          <a:lstStyle>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0529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934BFE-279F-4689-B189-DB9926F6C428}"/>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a:extLst>
              <a:ext uri="{FF2B5EF4-FFF2-40B4-BE49-F238E27FC236}">
                <a16:creationId xmlns="" xmlns:a16="http://schemas.microsoft.com/office/drawing/2014/main" id="{28A9D2C0-8C7E-4F3E-954A-113A166E215F}"/>
              </a:ext>
            </a:extLst>
          </p:cNvPr>
          <p:cNvSpPr>
            <a:spLocks noGrp="1"/>
          </p:cNvSpPr>
          <p:nvPr>
            <p:ph type="dt" sz="half" idx="10"/>
          </p:nvPr>
        </p:nvSpPr>
        <p:spPr/>
        <p:txBody>
          <a:bodyPr/>
          <a:lstStyle/>
          <a:p>
            <a:pPr fontAlgn="base">
              <a:spcBef>
                <a:spcPct val="0"/>
              </a:spcBef>
              <a:spcAft>
                <a:spcPct val="0"/>
              </a:spcAft>
              <a:defRPr/>
            </a:pPr>
            <a:endParaRPr lang="en-US"/>
          </a:p>
        </p:txBody>
      </p:sp>
      <p:sp>
        <p:nvSpPr>
          <p:cNvPr id="4" name="Footer Placeholder 3">
            <a:extLst>
              <a:ext uri="{FF2B5EF4-FFF2-40B4-BE49-F238E27FC236}">
                <a16:creationId xmlns="" xmlns:a16="http://schemas.microsoft.com/office/drawing/2014/main" id="{29E14AF2-799E-4A08-865F-7D20128A6326}"/>
              </a:ext>
            </a:extLst>
          </p:cNvPr>
          <p:cNvSpPr>
            <a:spLocks noGrp="1"/>
          </p:cNvSpPr>
          <p:nvPr>
            <p:ph type="ftr" sz="quarter" idx="11"/>
          </p:nvPr>
        </p:nvSpPr>
        <p:spPr/>
        <p:txBody>
          <a:bodyPr/>
          <a:lstStyle/>
          <a:p>
            <a:pPr fontAlgn="base">
              <a:spcBef>
                <a:spcPct val="0"/>
              </a:spcBef>
              <a:spcAft>
                <a:spcPct val="0"/>
              </a:spcAft>
              <a:defRPr/>
            </a:pPr>
            <a:endParaRPr lang="en-US"/>
          </a:p>
        </p:txBody>
      </p:sp>
      <p:sp>
        <p:nvSpPr>
          <p:cNvPr id="5" name="Slide Number Placeholder 4">
            <a:extLst>
              <a:ext uri="{FF2B5EF4-FFF2-40B4-BE49-F238E27FC236}">
                <a16:creationId xmlns="" xmlns:a16="http://schemas.microsoft.com/office/drawing/2014/main" id="{DFA61A52-5A33-4E3A-830A-EFDC51F87A27}"/>
              </a:ext>
            </a:extLst>
          </p:cNvPr>
          <p:cNvSpPr>
            <a:spLocks noGrp="1"/>
          </p:cNvSpPr>
          <p:nvPr>
            <p:ph type="sldNum" sz="quarter" idx="12"/>
          </p:nvPr>
        </p:nvSpPr>
        <p:spPr/>
        <p:txBody>
          <a:bodyPr/>
          <a:lstStyle/>
          <a:p>
            <a:pPr fontAlgn="base">
              <a:spcBef>
                <a:spcPct val="0"/>
              </a:spcBef>
              <a:spcAft>
                <a:spcPct val="0"/>
              </a:spcAft>
              <a:defRPr/>
            </a:pPr>
            <a:fld id="{E110533D-2F0A-45F6-9263-369E16B0827E}"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807151970"/>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act option 3">
    <p:spTree>
      <p:nvGrpSpPr>
        <p:cNvPr id="1" name=""/>
        <p:cNvGrpSpPr/>
        <p:nvPr/>
      </p:nvGrpSpPr>
      <p:grpSpPr>
        <a:xfrm>
          <a:off x="0" y="0"/>
          <a:ext cx="0" cy="0"/>
          <a:chOff x="0" y="0"/>
          <a:chExt cx="0" cy="0"/>
        </a:xfrm>
      </p:grpSpPr>
      <p:pic>
        <p:nvPicPr>
          <p:cNvPr id="2050" name="Picture 2" descr="R:\COM\COMM\Branding\PPT Templates\widescreen\Widescreen Powerpoint 2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9153144" cy="686738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1143001" y="4787900"/>
            <a:ext cx="6762333" cy="2006600"/>
          </a:xfrm>
          <a:prstGeom prst="rect">
            <a:avLst/>
          </a:prstGeom>
        </p:spPr>
        <p:txBody>
          <a:bodyPr>
            <a:noAutofit/>
          </a:bodyPr>
          <a:lstStyle>
            <a:lvl1pPr marL="0" indent="0">
              <a:buNone/>
              <a:defRPr sz="2400" b="0"/>
            </a:lvl1pPr>
          </a:lstStyle>
          <a:p>
            <a:pPr lvl="0" algn="ctr"/>
            <a:endParaRPr lang="en-US" sz="2800" b="1" dirty="0"/>
          </a:p>
        </p:txBody>
      </p:sp>
      <p:sp>
        <p:nvSpPr>
          <p:cNvPr id="5" name="Text Placeholder 3"/>
          <p:cNvSpPr>
            <a:spLocks noGrp="1"/>
          </p:cNvSpPr>
          <p:nvPr>
            <p:ph type="body" sz="quarter" idx="11" hasCustomPrompt="1"/>
          </p:nvPr>
        </p:nvSpPr>
        <p:spPr>
          <a:xfrm>
            <a:off x="990600" y="4127500"/>
            <a:ext cx="7010400" cy="609600"/>
          </a:xfrm>
          <a:prstGeom prst="rect">
            <a:avLst/>
          </a:prstGeom>
        </p:spPr>
        <p:txBody>
          <a:bodyPr anchor="ctr" anchorCtr="0">
            <a:noAutofit/>
          </a:bodyPr>
          <a:lstStyle>
            <a:lvl1pPr marL="0" indent="0">
              <a:buNone/>
              <a:defRPr sz="2400" b="0">
                <a:solidFill>
                  <a:srgbClr val="003399"/>
                </a:solidFill>
                <a:effectLst>
                  <a:outerShdw blurRad="38100" dist="38100" dir="2700000" algn="tl">
                    <a:srgbClr val="000000">
                      <a:alpha val="43137"/>
                    </a:srgbClr>
                  </a:outerShdw>
                </a:effectLst>
              </a:defRPr>
            </a:lvl1pPr>
          </a:lstStyle>
          <a:p>
            <a:pPr lvl="0" algn="ctr"/>
            <a:r>
              <a:rPr lang="en-US" sz="2800" b="1" dirty="0"/>
              <a:t>Contact/Questions</a:t>
            </a:r>
          </a:p>
        </p:txBody>
      </p:sp>
    </p:spTree>
    <p:extLst>
      <p:ext uri="{BB962C8B-B14F-4D97-AF65-F5344CB8AC3E}">
        <p14:creationId xmlns:p14="http://schemas.microsoft.com/office/powerpoint/2010/main" val="2142712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17AADD-ABE3-4570-A7E6-7D141B843B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13E5A85-A90E-41C5-B115-7776A867014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7EA39AE-5DF0-4B39-B2D0-A174BD39AE0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89301406-159C-47CF-A818-0A0D39DA4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BBD1311-F9EE-414E-845D-6F2B95F1C949}"/>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193647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CD0ECF-B2BF-477C-B515-4F0D32080570}" type="slidenum">
              <a:rPr lang="en-US" smtClean="0"/>
              <a:pPr>
                <a:defRPr/>
              </a:pPr>
              <a:t>‹#›</a:t>
            </a:fld>
            <a:endParaRPr lang="en-US"/>
          </a:p>
        </p:txBody>
      </p:sp>
    </p:spTree>
    <p:extLst>
      <p:ext uri="{BB962C8B-B14F-4D97-AF65-F5344CB8AC3E}">
        <p14:creationId xmlns:p14="http://schemas.microsoft.com/office/powerpoint/2010/main" val="1308541429"/>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B9BAFB-148D-499E-8D84-49F20B3D68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667EB83-599B-47EF-A8D8-5F135F0E45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332315C-970A-47CB-A8C5-D6505976B80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33EE1296-0D1E-4652-9D19-EDD29C8B6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E498AF0-1763-48DA-89B1-D07DEE03CFFC}"/>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149759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09E306-D0D3-47ED-9BB7-39352118DBA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886227F-A0C8-4584-A0BD-F3677293209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77C1363-49B7-47D9-81C5-4449FA7AFB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4D5F21B9-887B-44F7-8DFC-554CB63BB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33F35C4-6314-45B9-ADFF-D66016A70BA9}"/>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1053544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B6B18A-5672-4238-B0CC-C4EA26732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52387F4-D3DB-47A0-B8F9-F7EA5FFD4686}"/>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FE55A6E-8C60-41C3-B853-5E0DE5B26A5D}"/>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BE11927-C715-4537-848B-6BC7757CBB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AA5D8948-CE4F-489B-8C1B-26259434E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78AE139-1DBC-4486-8E81-29457FE6076F}"/>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405515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E40BFE-E6BB-422B-AA16-16D89593CA7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34EA932-AE62-494F-AF41-2D1E4B46C6B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D277B70F-9228-4D48-A930-3EE76620445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7DE510F-FEA0-48E0-936D-44867D2B70D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FD620B1F-B45C-488C-803B-5E7E53C9584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FF7D91C-DE7C-43D3-8266-326CB36908B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 xmlns:a16="http://schemas.microsoft.com/office/drawing/2014/main" id="{A95D1E28-53C1-4F67-A538-F9B24E0B4A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62C5BC0-D37B-4B9F-A4FD-42ACB1D9D5EB}"/>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3025926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FAE26D-B79D-4AEA-A7E3-9C1BFBE8CA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BC7A645-563E-40B7-A1A3-74DA50B7671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 xmlns:a16="http://schemas.microsoft.com/office/drawing/2014/main" id="{D0C5EDF7-CF4A-43AE-992E-437D7E774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D9075BD-8947-4957-8593-736F9A2B1D36}"/>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746848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7B477FB-FBBD-4F60-965F-3E9D60AA961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 xmlns:a16="http://schemas.microsoft.com/office/drawing/2014/main" id="{5FFF0C97-B151-4F17-A36B-0B5D9C9653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81B83F2-BEE3-4F05-8B2F-906DA7325757}"/>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2095605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5461F1-5C45-4C38-BC39-2BE3A1F45C4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19CA74A-BFE6-484B-9596-717E40F637D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62C8873-8E51-47B7-9926-F3BFECBF51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F7FFE83-1A8C-4D39-A1B6-C5132098649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270BFCC6-68FC-4043-9C8B-F2809D14D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0630F02-28D1-47B3-A6F4-E2872C63CC56}"/>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958485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270385-5FAC-41FF-9724-55FBEF2321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E86DE56-F420-4ADD-AF3E-1F8DDC6074A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9C5A852-A51C-492C-A365-4427867F8D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3EB613B-E9D9-48AB-9D95-6DCCA4F15DD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C84ECBC8-CBF0-49EE-AE25-FCE8990B2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BE239F5-EFFC-4D5C-B75F-BFE96E0604DA}"/>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2777122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F449AE-6BDD-4C50-9D1D-BB4319BA9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A5260F1-C654-4D21-B62F-7E44E5A412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468482A-8E42-4261-8000-95071EFF249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920FC6C5-B6CF-44B8-8B26-23A21600D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EA80B46-78D1-4D89-A4F5-B4DA427197BE}"/>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2038807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1172AD7-F79C-4831-92CB-E06077FE8EE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CB5E473-5379-4E3E-A70A-A80B05D3A079}"/>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2757DEC-6E62-4D41-957C-47EE1F9F1D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E1C23307-E88F-4691-B06C-09CCDA2DF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60979A1-8134-4380-AD9C-8D23F9F6E212}"/>
              </a:ext>
            </a:extLst>
          </p:cNvPr>
          <p:cNvSpPr>
            <a:spLocks noGrp="1"/>
          </p:cNvSpPr>
          <p:nvPr>
            <p:ph type="sldNum" sz="quarter" idx="12"/>
          </p:nvPr>
        </p:nvSpPr>
        <p:spPr/>
        <p:txBody>
          <a:bodyPr/>
          <a:lstStyle/>
          <a:p>
            <a:fld id="{FF0B5D9C-6AA1-45F0-9ECB-02C6AF8FBA3B}" type="slidenum">
              <a:rPr lang="en-US" smtClean="0"/>
              <a:t>‹#›</a:t>
            </a:fld>
            <a:endParaRPr lang="en-US"/>
          </a:p>
        </p:txBody>
      </p:sp>
    </p:spTree>
    <p:extLst>
      <p:ext uri="{BB962C8B-B14F-4D97-AF65-F5344CB8AC3E}">
        <p14:creationId xmlns:p14="http://schemas.microsoft.com/office/powerpoint/2010/main" val="402696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5CF889-1E5A-49EE-9581-29EBBBB305F6}"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523138"/>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B82BAD-BAE6-4439-9DAD-691C9F63DB9D}"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893116"/>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CD0ECF-B2BF-477C-B515-4F0D32080570}" type="slidenum">
              <a:rPr lang="en-US" smtClean="0"/>
              <a:pPr>
                <a:defRPr/>
              </a:pPr>
              <a:t>‹#›</a:t>
            </a:fld>
            <a:endParaRPr lang="en-US"/>
          </a:p>
        </p:txBody>
      </p:sp>
    </p:spTree>
    <p:extLst>
      <p:ext uri="{BB962C8B-B14F-4D97-AF65-F5344CB8AC3E}">
        <p14:creationId xmlns:p14="http://schemas.microsoft.com/office/powerpoint/2010/main" val="2418211365"/>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5CF889-1E5A-49EE-9581-29EBBBB305F6}"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215894"/>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7012456-27F5-4F48-861E-472BB4AE74FE}" type="slidenum">
              <a:rPr lang="en-US" smtClean="0"/>
              <a:pPr>
                <a:defRPr/>
              </a:pPr>
              <a:t>‹#›</a:t>
            </a:fld>
            <a:endParaRPr lang="en-US"/>
          </a:p>
        </p:txBody>
      </p:sp>
    </p:spTree>
    <p:extLst>
      <p:ext uri="{BB962C8B-B14F-4D97-AF65-F5344CB8AC3E}">
        <p14:creationId xmlns:p14="http://schemas.microsoft.com/office/powerpoint/2010/main" val="3272633115"/>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F80117A-A367-4067-BCEA-DB30F3BBD242}"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226822"/>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341A7B4-217E-4FAB-BDF3-887AB79F691C}" type="slidenum">
              <a:rPr lang="en-US" smtClean="0"/>
              <a:pPr>
                <a:defRPr/>
              </a:pPr>
              <a:t>‹#›</a:t>
            </a:fld>
            <a:endParaRPr lang="en-US"/>
          </a:p>
        </p:txBody>
      </p:sp>
    </p:spTree>
    <p:extLst>
      <p:ext uri="{BB962C8B-B14F-4D97-AF65-F5344CB8AC3E}">
        <p14:creationId xmlns:p14="http://schemas.microsoft.com/office/powerpoint/2010/main" val="2090325956"/>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DAE26BE-A01C-4940-B7B8-6A5A55DB3B04}" type="slidenum">
              <a:rPr lang="en-US" smtClean="0"/>
              <a:pPr>
                <a:defRPr/>
              </a:pPr>
              <a:t>‹#›</a:t>
            </a:fld>
            <a:endParaRPr lang="en-US"/>
          </a:p>
        </p:txBody>
      </p:sp>
    </p:spTree>
    <p:extLst>
      <p:ext uri="{BB962C8B-B14F-4D97-AF65-F5344CB8AC3E}">
        <p14:creationId xmlns:p14="http://schemas.microsoft.com/office/powerpoint/2010/main" val="2512093964"/>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BFD50D-3AAB-48A3-B68D-F7AF12A7A329}"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578779"/>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D65690-0806-4EBA-935B-B4EDBF37ECEA}" type="slidenum">
              <a:rPr lang="en-US" smtClean="0"/>
              <a:pPr>
                <a:defRPr/>
              </a:pPr>
              <a:t>‹#›</a:t>
            </a:fld>
            <a:endParaRPr lang="en-US"/>
          </a:p>
        </p:txBody>
      </p:sp>
    </p:spTree>
    <p:extLst>
      <p:ext uri="{BB962C8B-B14F-4D97-AF65-F5344CB8AC3E}">
        <p14:creationId xmlns:p14="http://schemas.microsoft.com/office/powerpoint/2010/main" val="4081005961"/>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0732BF-6BD1-4744-A078-32D1D437EA56}" type="slidenum">
              <a:rPr lang="en-US" smtClean="0"/>
              <a:pPr>
                <a:defRPr/>
              </a:pPr>
              <a:t>‹#›</a:t>
            </a:fld>
            <a:endParaRPr lang="en-US"/>
          </a:p>
        </p:txBody>
      </p:sp>
    </p:spTree>
    <p:extLst>
      <p:ext uri="{BB962C8B-B14F-4D97-AF65-F5344CB8AC3E}">
        <p14:creationId xmlns:p14="http://schemas.microsoft.com/office/powerpoint/2010/main" val="320672759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7012456-27F5-4F48-861E-472BB4AE74FE}" type="slidenum">
              <a:rPr lang="en-US" smtClean="0"/>
              <a:pPr>
                <a:defRPr/>
              </a:pPr>
              <a:t>‹#›</a:t>
            </a:fld>
            <a:endParaRPr lang="en-US"/>
          </a:p>
        </p:txBody>
      </p:sp>
    </p:spTree>
    <p:extLst>
      <p:ext uri="{BB962C8B-B14F-4D97-AF65-F5344CB8AC3E}">
        <p14:creationId xmlns:p14="http://schemas.microsoft.com/office/powerpoint/2010/main" val="752011599"/>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1CF69E-1AFC-4F70-BDC4-BD210D6C0157}" type="slidenum">
              <a:rPr lang="en-US" smtClean="0"/>
              <a:pPr>
                <a:defRPr/>
              </a:pPr>
              <a:t>‹#›</a:t>
            </a:fld>
            <a:endParaRPr lang="en-US"/>
          </a:p>
        </p:txBody>
      </p:sp>
    </p:spTree>
    <p:extLst>
      <p:ext uri="{BB962C8B-B14F-4D97-AF65-F5344CB8AC3E}">
        <p14:creationId xmlns:p14="http://schemas.microsoft.com/office/powerpoint/2010/main" val="329926824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F80117A-A367-4067-BCEA-DB30F3BBD242}"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79216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341A7B4-217E-4FAB-BDF3-887AB79F691C}" type="slidenum">
              <a:rPr lang="en-US" smtClean="0"/>
              <a:pPr>
                <a:defRPr/>
              </a:pPr>
              <a:t>‹#›</a:t>
            </a:fld>
            <a:endParaRPr lang="en-US"/>
          </a:p>
        </p:txBody>
      </p:sp>
    </p:spTree>
    <p:extLst>
      <p:ext uri="{BB962C8B-B14F-4D97-AF65-F5344CB8AC3E}">
        <p14:creationId xmlns:p14="http://schemas.microsoft.com/office/powerpoint/2010/main" val="49522522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DAE26BE-A01C-4940-B7B8-6A5A55DB3B04}" type="slidenum">
              <a:rPr lang="en-US" smtClean="0"/>
              <a:pPr>
                <a:defRPr/>
              </a:pPr>
              <a:t>‹#›</a:t>
            </a:fld>
            <a:endParaRPr lang="en-US"/>
          </a:p>
        </p:txBody>
      </p:sp>
    </p:spTree>
    <p:extLst>
      <p:ext uri="{BB962C8B-B14F-4D97-AF65-F5344CB8AC3E}">
        <p14:creationId xmlns:p14="http://schemas.microsoft.com/office/powerpoint/2010/main" val="77024600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BFD50D-3AAB-48A3-B68D-F7AF12A7A329}"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91790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D65690-0806-4EBA-935B-B4EDBF37ECEA}" type="slidenum">
              <a:rPr lang="en-US" smtClean="0"/>
              <a:pPr>
                <a:defRPr/>
              </a:pPr>
              <a:t>‹#›</a:t>
            </a:fld>
            <a:endParaRPr lang="en-US"/>
          </a:p>
        </p:txBody>
      </p:sp>
    </p:spTree>
    <p:extLst>
      <p:ext uri="{BB962C8B-B14F-4D97-AF65-F5344CB8AC3E}">
        <p14:creationId xmlns:p14="http://schemas.microsoft.com/office/powerpoint/2010/main" val="393892200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E110533D-2F0A-45F6-9263-369E16B0827E}"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4674198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 id="2147483700" r:id="rId14"/>
    <p:sldLayoutId id="2147483701" r:id="rId15"/>
    <p:sldLayoutId id="2147483702" r:id="rId16"/>
    <p:sldLayoutId id="2147483704" r:id="rId17"/>
    <p:sldLayoutId id="2147483703" r:id="rId18"/>
  </p:sldLayoutIdLst>
  <p:transition>
    <p:fade thruBlk="1"/>
  </p:transition>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ADE6D4A-70C3-4884-BFD6-43C41EA2375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78615AB-C8A2-45B5-91C3-EDF1461C4F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021439F-252B-4951-A6EB-6628276BC71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 xmlns:a16="http://schemas.microsoft.com/office/drawing/2014/main" id="{34B241D8-FE9B-4245-A908-960D88CFC25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6C2622F-87DF-4328-B481-7ABC8E07BE5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B5D9C-6AA1-45F0-9ECB-02C6AF8FBA3B}" type="slidenum">
              <a:rPr lang="en-US" smtClean="0"/>
              <a:t>‹#›</a:t>
            </a:fld>
            <a:endParaRPr lang="en-US"/>
          </a:p>
        </p:txBody>
      </p:sp>
    </p:spTree>
    <p:extLst>
      <p:ext uri="{BB962C8B-B14F-4D97-AF65-F5344CB8AC3E}">
        <p14:creationId xmlns:p14="http://schemas.microsoft.com/office/powerpoint/2010/main" val="179176013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E110533D-2F0A-45F6-9263-369E16B0827E}"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1140035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hf hdr="0" ftr="0" dt="0"/>
  <p:txStyles>
    <p:titleStyle>
      <a:lvl1pPr algn="l" defTabSz="914400" rtl="0" eaLnBrk="1" latinLnBrk="0" hangingPunct="1">
        <a:spcBef>
          <a:spcPct val="0"/>
        </a:spcBef>
        <a:buNone/>
        <a:defRPr sz="4000" kern="1200" spc="-100" baseline="0">
          <a:solidFill>
            <a:schemeClr val="tx1"/>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ese.mo.gov/special-education/compliance/standards-indicator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34.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hyperlink" Target="http://www.inloso.com/management/cross-cultural-business-management/" TargetMode="Externa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0.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83.xml"/><Relationship Id="rId1" Type="http://schemas.openxmlformats.org/officeDocument/2006/relationships/slideLayout" Target="../slideLayouts/slideLayout16.xml"/><Relationship Id="rId4" Type="http://schemas.openxmlformats.org/officeDocument/2006/relationships/hyperlink" Target="http://nbjenglish.wikispaces.com/On+the+Record+Defining+Self"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1"/>
                </a:solidFill>
              </a:rPr>
              <a:t>Quality Eligibility Determinations</a:t>
            </a:r>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936583587"/>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16C2319D-B3D0-43E5-AC6E-ECD8B829B0FA}"/>
              </a:ext>
            </a:extLst>
          </p:cNvPr>
          <p:cNvSpPr>
            <a:spLocks noGrp="1"/>
          </p:cNvSpPr>
          <p:nvPr>
            <p:ph sz="quarter" idx="10"/>
          </p:nvPr>
        </p:nvSpPr>
        <p:spPr/>
        <p:txBody>
          <a:bodyPr/>
          <a:lstStyle/>
          <a:p>
            <a:r>
              <a:rPr lang="en-US" dirty="0"/>
              <a:t>Standard 1:  Content Knowledge</a:t>
            </a:r>
          </a:p>
          <a:p>
            <a:endParaRPr lang="en-US" dirty="0"/>
          </a:p>
          <a:p>
            <a:r>
              <a:rPr lang="en-US" dirty="0"/>
              <a:t>Standard 2:  Student Learning, </a:t>
            </a:r>
            <a:r>
              <a:rPr lang="en-US" dirty="0" smtClean="0"/>
              <a:t>Growth, </a:t>
            </a:r>
            <a:r>
              <a:rPr lang="en-US" dirty="0"/>
              <a:t>and Development</a:t>
            </a:r>
          </a:p>
          <a:p>
            <a:endParaRPr lang="en-US" dirty="0"/>
          </a:p>
          <a:p>
            <a:r>
              <a:rPr lang="en-US" dirty="0"/>
              <a:t>Standard 7:  Student Assessment and Data Analysis</a:t>
            </a:r>
          </a:p>
        </p:txBody>
      </p:sp>
      <p:sp>
        <p:nvSpPr>
          <p:cNvPr id="3" name="Title 2">
            <a:extLst>
              <a:ext uri="{FF2B5EF4-FFF2-40B4-BE49-F238E27FC236}">
                <a16:creationId xmlns="" xmlns:a16="http://schemas.microsoft.com/office/drawing/2014/main" id="{39286DF2-9F62-4139-BC9B-5F7763884E84}"/>
              </a:ext>
            </a:extLst>
          </p:cNvPr>
          <p:cNvSpPr>
            <a:spLocks noGrp="1"/>
          </p:cNvSpPr>
          <p:nvPr>
            <p:ph type="title"/>
          </p:nvPr>
        </p:nvSpPr>
        <p:spPr/>
        <p:txBody>
          <a:bodyPr>
            <a:normAutofit/>
          </a:bodyPr>
          <a:lstStyle/>
          <a:p>
            <a:pPr algn="ctr"/>
            <a:r>
              <a:rPr lang="en-US" sz="3600" dirty="0">
                <a:solidFill>
                  <a:schemeClr val="tx1"/>
                </a:solidFill>
              </a:rPr>
              <a:t>Missouri Teacher Standards</a:t>
            </a:r>
          </a:p>
        </p:txBody>
      </p:sp>
      <p:sp>
        <p:nvSpPr>
          <p:cNvPr id="4" name="Slide Number Placeholder 3">
            <a:extLst>
              <a:ext uri="{FF2B5EF4-FFF2-40B4-BE49-F238E27FC236}">
                <a16:creationId xmlns="" xmlns:a16="http://schemas.microsoft.com/office/drawing/2014/main" id="{B4061807-FA67-4B97-A4D9-327CADED78E4}"/>
              </a:ext>
            </a:extLst>
          </p:cNvPr>
          <p:cNvSpPr>
            <a:spLocks noGrp="1"/>
          </p:cNvSpPr>
          <p:nvPr>
            <p:ph type="sldNum" sz="quarter" idx="4294967295"/>
          </p:nvPr>
        </p:nvSpPr>
        <p:spPr>
          <a:xfrm>
            <a:off x="8229600" y="279400"/>
            <a:ext cx="762000" cy="365125"/>
          </a:xfrm>
        </p:spPr>
        <p:txBody>
          <a:bodyPr/>
          <a:lstStyle/>
          <a:p>
            <a:r>
              <a:rPr lang="en-US" dirty="0" smtClean="0"/>
              <a:t>10</a:t>
            </a:r>
            <a:endParaRPr lang="en-US" dirty="0"/>
          </a:p>
        </p:txBody>
      </p:sp>
    </p:spTree>
    <p:extLst>
      <p:ext uri="{BB962C8B-B14F-4D97-AF65-F5344CB8AC3E}">
        <p14:creationId xmlns:p14="http://schemas.microsoft.com/office/powerpoint/2010/main" val="397452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190BE774-EEFB-4318-9871-E350F6454839}"/>
              </a:ext>
            </a:extLst>
          </p:cNvPr>
          <p:cNvSpPr>
            <a:spLocks noGrp="1"/>
          </p:cNvSpPr>
          <p:nvPr>
            <p:ph sz="quarter" idx="10"/>
          </p:nvPr>
        </p:nvSpPr>
        <p:spPr/>
        <p:txBody>
          <a:bodyPr>
            <a:normAutofit/>
          </a:bodyPr>
          <a:lstStyle/>
          <a:p>
            <a:pPr marL="112712" indent="0">
              <a:buNone/>
            </a:pPr>
            <a:r>
              <a:rPr lang="en-US" dirty="0" smtClean="0"/>
              <a:t>8:00 a.m.-noon: </a:t>
            </a:r>
            <a:r>
              <a:rPr lang="en-US" dirty="0"/>
              <a:t>Pre-referral, Referral and Review of Existing Data</a:t>
            </a:r>
          </a:p>
          <a:p>
            <a:pPr marL="112712" indent="0">
              <a:buNone/>
            </a:pPr>
            <a:endParaRPr lang="en-US" dirty="0"/>
          </a:p>
          <a:p>
            <a:pPr marL="112712" indent="0">
              <a:buNone/>
            </a:pPr>
            <a:r>
              <a:rPr lang="en-US" dirty="0" smtClean="0"/>
              <a:t>Noon-12:45 p.m.: </a:t>
            </a:r>
            <a:r>
              <a:rPr lang="en-US" dirty="0"/>
              <a:t>Lunch on Your Own</a:t>
            </a:r>
          </a:p>
          <a:p>
            <a:pPr marL="112712" indent="0">
              <a:buNone/>
            </a:pPr>
            <a:endParaRPr lang="en-US" dirty="0"/>
          </a:p>
          <a:p>
            <a:pPr marL="112712" indent="0">
              <a:buNone/>
            </a:pPr>
            <a:r>
              <a:rPr lang="en-US" dirty="0" smtClean="0"/>
              <a:t>12:45 p.m.-2:30 p.m.: </a:t>
            </a:r>
            <a:r>
              <a:rPr lang="en-US" dirty="0"/>
              <a:t>Evaluation Report and Eligibility</a:t>
            </a:r>
          </a:p>
          <a:p>
            <a:pPr marL="112712" indent="0">
              <a:buNone/>
            </a:pPr>
            <a:endParaRPr lang="en-US" dirty="0"/>
          </a:p>
          <a:p>
            <a:pPr marL="112712" indent="0">
              <a:buNone/>
            </a:pPr>
            <a:r>
              <a:rPr lang="en-US" dirty="0" smtClean="0"/>
              <a:t>2:30 p.m.-3:00 p.m.: Questions </a:t>
            </a:r>
            <a:r>
              <a:rPr lang="en-US" dirty="0"/>
              <a:t>and Closing</a:t>
            </a:r>
          </a:p>
        </p:txBody>
      </p:sp>
      <p:sp>
        <p:nvSpPr>
          <p:cNvPr id="3" name="Title 2">
            <a:extLst>
              <a:ext uri="{FF2B5EF4-FFF2-40B4-BE49-F238E27FC236}">
                <a16:creationId xmlns="" xmlns:a16="http://schemas.microsoft.com/office/drawing/2014/main" id="{F434E01B-A76E-4BC5-8020-7052E918C0AD}"/>
              </a:ext>
            </a:extLst>
          </p:cNvPr>
          <p:cNvSpPr>
            <a:spLocks noGrp="1"/>
          </p:cNvSpPr>
          <p:nvPr>
            <p:ph type="title"/>
          </p:nvPr>
        </p:nvSpPr>
        <p:spPr/>
        <p:txBody>
          <a:bodyPr>
            <a:normAutofit/>
          </a:bodyPr>
          <a:lstStyle/>
          <a:p>
            <a:pPr algn="ctr"/>
            <a:r>
              <a:rPr lang="en-US" sz="3600" dirty="0">
                <a:solidFill>
                  <a:schemeClr val="tx1"/>
                </a:solidFill>
              </a:rPr>
              <a:t>Overview of the Day</a:t>
            </a:r>
          </a:p>
        </p:txBody>
      </p:sp>
      <p:sp>
        <p:nvSpPr>
          <p:cNvPr id="4" name="Slide Number Placeholder 3">
            <a:extLst>
              <a:ext uri="{FF2B5EF4-FFF2-40B4-BE49-F238E27FC236}">
                <a16:creationId xmlns="" xmlns:a16="http://schemas.microsoft.com/office/drawing/2014/main" id="{0D391E5E-33F0-4706-970B-7D8813780085}"/>
              </a:ext>
            </a:extLst>
          </p:cNvPr>
          <p:cNvSpPr>
            <a:spLocks noGrp="1"/>
          </p:cNvSpPr>
          <p:nvPr>
            <p:ph type="sldNum" sz="quarter" idx="4294967295"/>
          </p:nvPr>
        </p:nvSpPr>
        <p:spPr>
          <a:xfrm>
            <a:off x="8229600" y="279400"/>
            <a:ext cx="762000" cy="365125"/>
          </a:xfrm>
        </p:spPr>
        <p:txBody>
          <a:bodyPr/>
          <a:lstStyle/>
          <a:p>
            <a:r>
              <a:rPr lang="en-US" dirty="0" smtClean="0"/>
              <a:t>11</a:t>
            </a:r>
            <a:endParaRPr lang="en-US" dirty="0"/>
          </a:p>
        </p:txBody>
      </p:sp>
    </p:spTree>
    <p:extLst>
      <p:ext uri="{BB962C8B-B14F-4D97-AF65-F5344CB8AC3E}">
        <p14:creationId xmlns:p14="http://schemas.microsoft.com/office/powerpoint/2010/main" val="75905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E8C6B40-09CB-486D-A6C4-591CCFEB367E}"/>
              </a:ext>
            </a:extLst>
          </p:cNvPr>
          <p:cNvSpPr>
            <a:spLocks noGrp="1"/>
          </p:cNvSpPr>
          <p:nvPr>
            <p:ph sz="quarter" idx="10"/>
          </p:nvPr>
        </p:nvSpPr>
        <p:spPr>
          <a:xfrm>
            <a:off x="4419600" y="2159000"/>
            <a:ext cx="4572000" cy="4419600"/>
          </a:xfrm>
        </p:spPr>
        <p:txBody>
          <a:bodyPr>
            <a:normAutofit/>
          </a:bodyPr>
          <a:lstStyle/>
          <a:p>
            <a:r>
              <a:rPr lang="en-US" sz="2800" dirty="0"/>
              <a:t>Begin and end on time</a:t>
            </a:r>
          </a:p>
          <a:p>
            <a:r>
              <a:rPr lang="en-US" sz="2800" dirty="0"/>
              <a:t>Use technology for learning</a:t>
            </a:r>
          </a:p>
          <a:p>
            <a:r>
              <a:rPr lang="en-US" sz="2800" dirty="0"/>
              <a:t>Take care of personal needs</a:t>
            </a:r>
          </a:p>
          <a:p>
            <a:r>
              <a:rPr lang="en-US" sz="2800" dirty="0"/>
              <a:t>Ask for clarification (utilize parking lot for questions)</a:t>
            </a:r>
          </a:p>
          <a:p>
            <a:r>
              <a:rPr lang="en-US" sz="2800" dirty="0"/>
              <a:t>Be present</a:t>
            </a:r>
          </a:p>
        </p:txBody>
      </p:sp>
      <p:sp>
        <p:nvSpPr>
          <p:cNvPr id="3" name="Title 2">
            <a:extLst>
              <a:ext uri="{FF2B5EF4-FFF2-40B4-BE49-F238E27FC236}">
                <a16:creationId xmlns="" xmlns:a16="http://schemas.microsoft.com/office/drawing/2014/main" id="{40DE3ADD-4F2B-4270-AE05-030343670129}"/>
              </a:ext>
            </a:extLst>
          </p:cNvPr>
          <p:cNvSpPr>
            <a:spLocks noGrp="1"/>
          </p:cNvSpPr>
          <p:nvPr>
            <p:ph type="title"/>
          </p:nvPr>
        </p:nvSpPr>
        <p:spPr/>
        <p:txBody>
          <a:bodyPr>
            <a:normAutofit/>
          </a:bodyPr>
          <a:lstStyle/>
          <a:p>
            <a:pPr algn="ctr"/>
            <a:r>
              <a:rPr lang="en-US" sz="3600" dirty="0">
                <a:solidFill>
                  <a:schemeClr val="tx1"/>
                </a:solidFill>
              </a:rPr>
              <a:t>Norms</a:t>
            </a:r>
          </a:p>
        </p:txBody>
      </p:sp>
      <p:pic>
        <p:nvPicPr>
          <p:cNvPr id="1026" name="Picture 2" descr="https://lh3.googleusercontent.com/Ntw2SCFWsBnyNBS3gHFUej35Lk2r29xvtcs0fhY4p-AOONrxBM8j7mkiszYLt5VHQ750W8Vjc4Bkh2rQzsEE6aTVzqgsCsE8fJNqMmy7FYg4KNfQ69jr6sb3CzzOR1eeQk1yHLtgs_2VW2E7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31111"/>
            <a:ext cx="4191000" cy="46577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12</a:t>
            </a:r>
            <a:endParaRPr lang="en-US" dirty="0"/>
          </a:p>
        </p:txBody>
      </p:sp>
    </p:spTree>
    <p:extLst>
      <p:ext uri="{BB962C8B-B14F-4D97-AF65-F5344CB8AC3E}">
        <p14:creationId xmlns:p14="http://schemas.microsoft.com/office/powerpoint/2010/main" val="83240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rPr>
              <a:t>Learning Partners</a:t>
            </a:r>
          </a:p>
        </p:txBody>
      </p:sp>
      <p:pic>
        <p:nvPicPr>
          <p:cNvPr id="5"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4445077" y="2022143"/>
            <a:ext cx="416552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199" y="2403475"/>
            <a:ext cx="3606877" cy="3539430"/>
          </a:xfrm>
          <a:prstGeom prst="rect">
            <a:avLst/>
          </a:prstGeom>
          <a:noFill/>
        </p:spPr>
        <p:txBody>
          <a:bodyPr wrap="square" rtlCol="0">
            <a:spAutoFit/>
          </a:bodyPr>
          <a:lstStyle/>
          <a:p>
            <a:pPr algn="ctr"/>
            <a:r>
              <a:rPr lang="en-US" sz="3200" dirty="0"/>
              <a:t>Please use this sheet to </a:t>
            </a:r>
          </a:p>
          <a:p>
            <a:pPr algn="ctr"/>
            <a:r>
              <a:rPr lang="en-US" sz="3200" dirty="0"/>
              <a:t>choose </a:t>
            </a:r>
            <a:r>
              <a:rPr lang="en-US" sz="3200" dirty="0" smtClean="0"/>
              <a:t>four </a:t>
            </a:r>
            <a:r>
              <a:rPr lang="en-US" sz="3200" dirty="0"/>
              <a:t>partners to go on vacation</a:t>
            </a:r>
          </a:p>
          <a:p>
            <a:pPr algn="ctr"/>
            <a:r>
              <a:rPr lang="en-US" sz="3200" dirty="0"/>
              <a:t>with periodically today.</a:t>
            </a:r>
          </a:p>
        </p:txBody>
      </p:sp>
      <p:sp>
        <p:nvSpPr>
          <p:cNvPr id="8"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13</a:t>
            </a:r>
            <a:endParaRPr lang="en-US" dirty="0"/>
          </a:p>
        </p:txBody>
      </p:sp>
      <p:sp>
        <p:nvSpPr>
          <p:cNvPr id="2" name="Rectangle 1"/>
          <p:cNvSpPr/>
          <p:nvPr/>
        </p:nvSpPr>
        <p:spPr>
          <a:xfrm>
            <a:off x="187569" y="6096000"/>
            <a:ext cx="1066800" cy="533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#1</a:t>
            </a:r>
            <a:endParaRPr lang="en-US" b="1" dirty="0"/>
          </a:p>
        </p:txBody>
      </p:sp>
    </p:spTree>
    <p:extLst>
      <p:ext uri="{BB962C8B-B14F-4D97-AF65-F5344CB8AC3E}">
        <p14:creationId xmlns:p14="http://schemas.microsoft.com/office/powerpoint/2010/main" val="3142607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6A6A471-FC88-476C-86E4-63CDF7F9B710}"/>
              </a:ext>
            </a:extLst>
          </p:cNvPr>
          <p:cNvSpPr>
            <a:spLocks noGrp="1"/>
          </p:cNvSpPr>
          <p:nvPr>
            <p:ph sz="quarter" idx="10"/>
          </p:nvPr>
        </p:nvSpPr>
        <p:spPr/>
        <p:txBody>
          <a:bodyPr>
            <a:normAutofit/>
          </a:bodyPr>
          <a:lstStyle/>
          <a:p>
            <a:pPr marL="0" indent="0" algn="ctr">
              <a:buNone/>
            </a:pPr>
            <a:endParaRPr lang="en-US" sz="2800" dirty="0"/>
          </a:p>
          <a:p>
            <a:pPr marL="0" indent="0" algn="ctr">
              <a:buNone/>
            </a:pPr>
            <a:r>
              <a:rPr lang="en-US" sz="2800" dirty="0"/>
              <a:t>Use the yellow sheet at your table to have a discussion around each of the questions.</a:t>
            </a:r>
          </a:p>
          <a:p>
            <a:pPr marL="0" indent="0" algn="ctr">
              <a:buNone/>
            </a:pPr>
            <a:endParaRPr lang="en-US" sz="2800" dirty="0"/>
          </a:p>
          <a:p>
            <a:pPr marL="0" indent="0" algn="ctr">
              <a:buNone/>
            </a:pPr>
            <a:r>
              <a:rPr lang="en-US" sz="2800" dirty="0"/>
              <a:t>Jot down a few notes and prepare to share out.</a:t>
            </a:r>
          </a:p>
          <a:p>
            <a:pPr algn="ctr"/>
            <a:endParaRPr lang="en-US" sz="2800" dirty="0"/>
          </a:p>
        </p:txBody>
      </p:sp>
      <p:sp>
        <p:nvSpPr>
          <p:cNvPr id="2" name="Title 1"/>
          <p:cNvSpPr>
            <a:spLocks noGrp="1"/>
          </p:cNvSpPr>
          <p:nvPr>
            <p:ph type="title"/>
          </p:nvPr>
        </p:nvSpPr>
        <p:spPr/>
        <p:txBody>
          <a:bodyPr>
            <a:normAutofit/>
          </a:bodyPr>
          <a:lstStyle/>
          <a:p>
            <a:pPr algn="ctr"/>
            <a:r>
              <a:rPr lang="en-US" sz="3600" dirty="0">
                <a:solidFill>
                  <a:schemeClr val="tx1"/>
                </a:solidFill>
              </a:rPr>
              <a:t>Gaming the System</a:t>
            </a:r>
            <a:endParaRPr lang="en-US" sz="3600" dirty="0"/>
          </a:p>
        </p:txBody>
      </p:sp>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14</a:t>
            </a:r>
            <a:endParaRPr lang="en-US" dirty="0"/>
          </a:p>
        </p:txBody>
      </p:sp>
      <p:sp>
        <p:nvSpPr>
          <p:cNvPr id="6" name="Rectangle 5"/>
          <p:cNvSpPr/>
          <p:nvPr/>
        </p:nvSpPr>
        <p:spPr>
          <a:xfrm>
            <a:off x="187569" y="6096000"/>
            <a:ext cx="1066800" cy="533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#2</a:t>
            </a:r>
            <a:endParaRPr lang="en-US" b="1" dirty="0"/>
          </a:p>
        </p:txBody>
      </p:sp>
    </p:spTree>
    <p:extLst>
      <p:ext uri="{BB962C8B-B14F-4D97-AF65-F5344CB8AC3E}">
        <p14:creationId xmlns:p14="http://schemas.microsoft.com/office/powerpoint/2010/main" val="256274540"/>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576" y="580162"/>
            <a:ext cx="8839200" cy="1066800"/>
          </a:xfrm>
        </p:spPr>
        <p:txBody>
          <a:bodyPr>
            <a:noAutofit/>
          </a:bodyPr>
          <a:lstStyle/>
          <a:p>
            <a:pPr algn="ctr"/>
            <a:r>
              <a:rPr lang="en-US" b="0" dirty="0">
                <a:solidFill>
                  <a:srgbClr val="FF0000"/>
                </a:solidFill>
              </a:rPr>
              <a:t/>
            </a:r>
            <a:br>
              <a:rPr lang="en-US" b="0" dirty="0">
                <a:solidFill>
                  <a:srgbClr val="FF0000"/>
                </a:solidFill>
              </a:rPr>
            </a:br>
            <a:r>
              <a:rPr lang="en-US" sz="3600" dirty="0">
                <a:solidFill>
                  <a:schemeClr val="tx1"/>
                </a:solidFill>
              </a:rPr>
              <a:t>Incidence Rates</a:t>
            </a:r>
            <a:r>
              <a:rPr lang="en-US" dirty="0">
                <a:solidFill>
                  <a:srgbClr val="FF0000"/>
                </a:solidFill>
              </a:rPr>
              <a:t/>
            </a:r>
            <a:br>
              <a:rPr lang="en-US" dirty="0">
                <a:solidFill>
                  <a:srgbClr val="FF0000"/>
                </a:solidFill>
              </a:rPr>
            </a:br>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3420883421"/>
              </p:ext>
            </p:extLst>
          </p:nvPr>
        </p:nvGraphicFramePr>
        <p:xfrm>
          <a:off x="3429000" y="1447800"/>
          <a:ext cx="5562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33400" y="2819400"/>
            <a:ext cx="4572000" cy="2308324"/>
          </a:xfrm>
          <a:prstGeom prst="rect">
            <a:avLst/>
          </a:prstGeom>
        </p:spPr>
        <p:txBody>
          <a:bodyPr>
            <a:spAutoFit/>
          </a:bodyPr>
          <a:lstStyle/>
          <a:p>
            <a:r>
              <a:rPr lang="en-US" sz="2400" b="1" dirty="0">
                <a:solidFill>
                  <a:prstClr val="black"/>
                </a:solidFill>
              </a:rPr>
              <a:t>Trend went down for </a:t>
            </a:r>
          </a:p>
          <a:p>
            <a:r>
              <a:rPr lang="en-US" sz="2400" b="1" dirty="0">
                <a:solidFill>
                  <a:prstClr val="black"/>
                </a:solidFill>
              </a:rPr>
              <a:t>awhile in late 1990’s</a:t>
            </a:r>
          </a:p>
          <a:p>
            <a:r>
              <a:rPr lang="en-US" sz="2400" b="1" dirty="0">
                <a:solidFill>
                  <a:prstClr val="black"/>
                </a:solidFill>
              </a:rPr>
              <a:t>but since then its on a </a:t>
            </a:r>
          </a:p>
          <a:p>
            <a:r>
              <a:rPr lang="en-US" sz="2400" b="1" dirty="0">
                <a:solidFill>
                  <a:prstClr val="black"/>
                </a:solidFill>
              </a:rPr>
              <a:t>trajectory back up.</a:t>
            </a:r>
          </a:p>
          <a:p>
            <a:endParaRPr lang="en-US" sz="2400" b="1" dirty="0">
              <a:solidFill>
                <a:prstClr val="black"/>
              </a:solidFill>
            </a:endParaRPr>
          </a:p>
          <a:p>
            <a:r>
              <a:rPr lang="en-US" sz="2400" b="1" dirty="0">
                <a:solidFill>
                  <a:prstClr val="black"/>
                </a:solidFill>
              </a:rPr>
              <a:t>Why??</a:t>
            </a:r>
          </a:p>
        </p:txBody>
      </p:sp>
      <p:sp>
        <p:nvSpPr>
          <p:cNvPr id="2" name="TextBox 1"/>
          <p:cNvSpPr txBox="1"/>
          <p:nvPr/>
        </p:nvSpPr>
        <p:spPr>
          <a:xfrm>
            <a:off x="145576" y="6400800"/>
            <a:ext cx="5865708" cy="338554"/>
          </a:xfrm>
          <a:prstGeom prst="rect">
            <a:avLst/>
          </a:prstGeom>
          <a:noFill/>
        </p:spPr>
        <p:txBody>
          <a:bodyPr wrap="none" rtlCol="0">
            <a:spAutoFit/>
          </a:bodyPr>
          <a:lstStyle/>
          <a:p>
            <a:r>
              <a:rPr lang="en-US" sz="1600" dirty="0"/>
              <a:t>U.S. Dept. of Ed, National Center for Education Statistics 2015</a:t>
            </a:r>
          </a:p>
        </p:txBody>
      </p:sp>
      <p:sp>
        <p:nvSpPr>
          <p:cNvPr id="4" name="TextBox 3"/>
          <p:cNvSpPr txBox="1"/>
          <p:nvPr/>
        </p:nvSpPr>
        <p:spPr>
          <a:xfrm>
            <a:off x="4991100" y="4519077"/>
            <a:ext cx="2438400" cy="1600438"/>
          </a:xfrm>
          <a:prstGeom prst="rect">
            <a:avLst/>
          </a:prstGeom>
          <a:noFill/>
        </p:spPr>
        <p:txBody>
          <a:bodyPr wrap="square" rtlCol="0">
            <a:spAutoFit/>
          </a:bodyPr>
          <a:lstStyle/>
          <a:p>
            <a:pPr lvl="0" algn="ctr"/>
            <a:r>
              <a:rPr lang="en-US" sz="1600" dirty="0"/>
              <a:t>1976-77</a:t>
            </a:r>
          </a:p>
          <a:p>
            <a:pPr lvl="0" algn="ctr"/>
            <a:r>
              <a:rPr lang="en-US" sz="1600" dirty="0"/>
              <a:t>8.3% of school population </a:t>
            </a:r>
          </a:p>
          <a:p>
            <a:pPr lvl="0" algn="ctr"/>
            <a:r>
              <a:rPr lang="en-US" sz="1600" dirty="0"/>
              <a:t>classified </a:t>
            </a:r>
          </a:p>
          <a:p>
            <a:pPr lvl="0" algn="ctr"/>
            <a:r>
              <a:rPr lang="en-US" sz="1600" dirty="0"/>
              <a:t>as ‘disabled’ </a:t>
            </a:r>
          </a:p>
          <a:p>
            <a:endParaRPr lang="en-US" dirty="0"/>
          </a:p>
        </p:txBody>
      </p:sp>
      <p:sp>
        <p:nvSpPr>
          <p:cNvPr id="7"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15</a:t>
            </a:r>
            <a:endParaRPr lang="en-US" dirty="0"/>
          </a:p>
        </p:txBody>
      </p:sp>
    </p:spTree>
    <p:extLst>
      <p:ext uri="{BB962C8B-B14F-4D97-AF65-F5344CB8AC3E}">
        <p14:creationId xmlns:p14="http://schemas.microsoft.com/office/powerpoint/2010/main" val="3457533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chemeClr val="tx1"/>
                </a:solidFill>
              </a:rPr>
              <a:t>Incidence Rates MO</a:t>
            </a:r>
          </a:p>
        </p:txBody>
      </p:sp>
      <p:pic>
        <p:nvPicPr>
          <p:cNvPr id="6" name="Content Placeholder 9"/>
          <p:cNvPicPr>
            <a:picLocks noGrp="1" noChangeAspect="1"/>
          </p:cNvPicPr>
          <p:nvPr>
            <p:ph sz="quarter" idx="10"/>
          </p:nvPr>
        </p:nvPicPr>
        <p:blipFill>
          <a:blip r:embed="rId3"/>
          <a:stretch>
            <a:fillRect/>
          </a:stretch>
        </p:blipFill>
        <p:spPr>
          <a:xfrm>
            <a:off x="152400" y="1828800"/>
            <a:ext cx="8839200" cy="5029200"/>
          </a:xfrm>
          <a:prstGeom prst="rect">
            <a:avLst/>
          </a:prstGeom>
        </p:spPr>
      </p:pic>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16</a:t>
            </a:r>
            <a:endParaRPr lang="en-US" dirty="0"/>
          </a:p>
        </p:txBody>
      </p:sp>
      <p:sp>
        <p:nvSpPr>
          <p:cNvPr id="8" name="Rectangle 7"/>
          <p:cNvSpPr/>
          <p:nvPr/>
        </p:nvSpPr>
        <p:spPr>
          <a:xfrm>
            <a:off x="7848600" y="1002323"/>
            <a:ext cx="1066800" cy="533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#3</a:t>
            </a:r>
            <a:endParaRPr lang="en-US" b="1" dirty="0"/>
          </a:p>
        </p:txBody>
      </p:sp>
    </p:spTree>
    <p:extLst>
      <p:ext uri="{BB962C8B-B14F-4D97-AF65-F5344CB8AC3E}">
        <p14:creationId xmlns:p14="http://schemas.microsoft.com/office/powerpoint/2010/main" val="260248831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1000" y="3962400"/>
            <a:ext cx="8763000" cy="1311128"/>
          </a:xfrm>
        </p:spPr>
        <p:txBody>
          <a:bodyPr/>
          <a:lstStyle/>
          <a:p>
            <a:r>
              <a:rPr lang="en-US" dirty="0"/>
              <a:t>What Do We Know About </a:t>
            </a:r>
          </a:p>
          <a:p>
            <a:r>
              <a:rPr lang="en-US" dirty="0"/>
              <a:t>Special Education?</a:t>
            </a:r>
          </a:p>
        </p:txBody>
      </p:sp>
    </p:spTree>
    <p:extLst>
      <p:ext uri="{BB962C8B-B14F-4D97-AF65-F5344CB8AC3E}">
        <p14:creationId xmlns:p14="http://schemas.microsoft.com/office/powerpoint/2010/main" val="3389146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94" y="1601279"/>
            <a:ext cx="3096884" cy="18003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720" y="3166972"/>
            <a:ext cx="3648974" cy="2568515"/>
          </a:xfrm>
          <a:prstGeom prst="rect">
            <a:avLst/>
          </a:prstGeom>
        </p:spPr>
      </p:pic>
      <p:sp>
        <p:nvSpPr>
          <p:cNvPr id="6" name="&quot;No&quot; Symbol 5"/>
          <p:cNvSpPr/>
          <p:nvPr/>
        </p:nvSpPr>
        <p:spPr>
          <a:xfrm>
            <a:off x="5369944" y="3354597"/>
            <a:ext cx="2245025" cy="2290313"/>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itle 1">
            <a:extLst>
              <a:ext uri="{FF2B5EF4-FFF2-40B4-BE49-F238E27FC236}">
                <a16:creationId xmlns="" xmlns:a16="http://schemas.microsoft.com/office/drawing/2014/main" id="{C62B1207-923F-48A3-BAB6-12B88F1060E1}"/>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49224540-9E21-41C3-ABE5-9CEC8D502B11}"/>
              </a:ext>
            </a:extLst>
          </p:cNvPr>
          <p:cNvSpPr>
            <a:spLocks noGrp="1"/>
          </p:cNvSpPr>
          <p:nvPr>
            <p:ph sz="quarter" idx="10"/>
          </p:nvPr>
        </p:nvSpPr>
        <p:spPr/>
        <p:txBody>
          <a:bodyPr/>
          <a:lstStyle/>
          <a:p>
            <a:endParaRPr lang="en-US"/>
          </a:p>
        </p:txBody>
      </p:sp>
      <p:sp>
        <p:nvSpPr>
          <p:cNvPr id="7"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18</a:t>
            </a:r>
            <a:endParaRPr lang="en-US" dirty="0"/>
          </a:p>
        </p:txBody>
      </p:sp>
    </p:spTree>
    <p:extLst>
      <p:ext uri="{BB962C8B-B14F-4D97-AF65-F5344CB8AC3E}">
        <p14:creationId xmlns:p14="http://schemas.microsoft.com/office/powerpoint/2010/main" val="1549872931"/>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870637"/>
            <a:ext cx="8839200" cy="1066800"/>
          </a:xfrm>
        </p:spPr>
        <p:txBody>
          <a:bodyPr/>
          <a:lstStyle/>
          <a:p>
            <a:endParaRPr lang="en-US" b="0" dirty="0"/>
          </a:p>
        </p:txBody>
      </p:sp>
      <p:sp>
        <p:nvSpPr>
          <p:cNvPr id="4" name="Slide Number Placeholder 3"/>
          <p:cNvSpPr>
            <a:spLocks noGrp="1"/>
          </p:cNvSpPr>
          <p:nvPr>
            <p:ph type="sldNum" sz="quarter" idx="4294967295"/>
          </p:nvPr>
        </p:nvSpPr>
        <p:spPr>
          <a:xfrm>
            <a:off x="8229600" y="279400"/>
            <a:ext cx="762000" cy="365125"/>
          </a:xfrm>
        </p:spPr>
        <p:txBody>
          <a:bodyPr/>
          <a:lstStyle/>
          <a:p>
            <a:r>
              <a:rPr lang="en-US" dirty="0" smtClean="0"/>
              <a:t>19</a:t>
            </a:r>
            <a:endParaRPr lang="en-US"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3640837034"/>
              </p:ext>
            </p:extLst>
          </p:nvPr>
        </p:nvGraphicFramePr>
        <p:xfrm>
          <a:off x="762000" y="1524000"/>
          <a:ext cx="76200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438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4296C3-DBAE-498C-8F25-EC96422B299B}"/>
              </a:ext>
            </a:extLst>
          </p:cNvPr>
          <p:cNvSpPr>
            <a:spLocks noGrp="1"/>
          </p:cNvSpPr>
          <p:nvPr>
            <p:ph sz="quarter" idx="10"/>
          </p:nvPr>
        </p:nvSpPr>
        <p:spPr/>
        <p:txBody>
          <a:bodyPr>
            <a:normAutofit fontScale="85000" lnSpcReduction="20000"/>
          </a:bodyPr>
          <a:lstStyle/>
          <a:p>
            <a:r>
              <a:rPr lang="en-US" sz="2600" dirty="0"/>
              <a:t>Gather the necessary materials listed </a:t>
            </a:r>
            <a:r>
              <a:rPr lang="en-US" sz="2600" dirty="0" smtClean="0"/>
              <a:t>below:</a:t>
            </a:r>
            <a:endParaRPr lang="en-US" sz="2600" dirty="0"/>
          </a:p>
          <a:p>
            <a:pPr lvl="1"/>
            <a:r>
              <a:rPr lang="en-US" sz="2600" dirty="0"/>
              <a:t>Chart paper</a:t>
            </a:r>
          </a:p>
          <a:p>
            <a:pPr lvl="1"/>
            <a:r>
              <a:rPr lang="en-US" sz="2600" dirty="0"/>
              <a:t>Supply boxes</a:t>
            </a:r>
          </a:p>
          <a:p>
            <a:r>
              <a:rPr lang="en-US" sz="2600" dirty="0"/>
              <a:t>Prepare a copy of the handout packet, </a:t>
            </a:r>
            <a:r>
              <a:rPr lang="en-US" sz="2600" dirty="0" smtClean="0"/>
              <a:t>PowerPoint, </a:t>
            </a:r>
            <a:r>
              <a:rPr lang="en-US" sz="2600" dirty="0"/>
              <a:t>and a copy of the pretest for each </a:t>
            </a:r>
            <a:r>
              <a:rPr lang="en-US" sz="2600" dirty="0" smtClean="0"/>
              <a:t>participant.</a:t>
            </a:r>
            <a:endParaRPr lang="en-US" sz="2600" dirty="0"/>
          </a:p>
          <a:p>
            <a:r>
              <a:rPr lang="en-US" sz="2600" dirty="0"/>
              <a:t>Prepare one copy of the Standards and Indicators and Missouri State Plan to be placed on each table for reference throughout the </a:t>
            </a:r>
            <a:r>
              <a:rPr lang="en-US" sz="2600" dirty="0" smtClean="0"/>
              <a:t>presentation.</a:t>
            </a:r>
            <a:endParaRPr lang="en-US" sz="2600" dirty="0"/>
          </a:p>
          <a:p>
            <a:r>
              <a:rPr lang="en-US" sz="2600" dirty="0"/>
              <a:t>Prior to training send email with link to the pre-reading materials listed </a:t>
            </a:r>
            <a:r>
              <a:rPr lang="en-US" sz="2600" dirty="0" smtClean="0"/>
              <a:t>below:</a:t>
            </a:r>
            <a:endParaRPr lang="en-US" sz="2600" dirty="0"/>
          </a:p>
          <a:p>
            <a:pPr lvl="1"/>
            <a:r>
              <a:rPr lang="en-US" sz="2600" dirty="0">
                <a:hlinkClick r:id="rId3"/>
              </a:rPr>
              <a:t>https://dese.mo.gov/special-education/compliance/standards-indicators</a:t>
            </a:r>
            <a:endParaRPr lang="en-US" sz="2600" dirty="0"/>
          </a:p>
          <a:p>
            <a:pPr lvl="1"/>
            <a:r>
              <a:rPr lang="en-US" sz="2600" dirty="0" smtClean="0"/>
              <a:t>Specifically, </a:t>
            </a:r>
            <a:r>
              <a:rPr lang="en-US" sz="2600" dirty="0"/>
              <a:t>sections 600-2100 should be sent out as </a:t>
            </a:r>
            <a:r>
              <a:rPr lang="en-US" sz="2600" dirty="0" err="1"/>
              <a:t>prereading</a:t>
            </a:r>
            <a:r>
              <a:rPr lang="en-US" sz="2600" dirty="0"/>
              <a:t> </a:t>
            </a:r>
            <a:r>
              <a:rPr lang="en-US" sz="2600" dirty="0" smtClean="0"/>
              <a:t>materials.</a:t>
            </a:r>
            <a:endParaRPr lang="en-US" sz="2600" dirty="0"/>
          </a:p>
          <a:p>
            <a:pPr marL="0" indent="0">
              <a:buNone/>
            </a:pPr>
            <a:endParaRPr lang="en-US" dirty="0"/>
          </a:p>
          <a:p>
            <a:pPr marL="0" indent="0">
              <a:buNone/>
            </a:pPr>
            <a:endParaRPr lang="en-US" dirty="0"/>
          </a:p>
        </p:txBody>
      </p:sp>
      <p:sp>
        <p:nvSpPr>
          <p:cNvPr id="2" name="Title 1">
            <a:extLst>
              <a:ext uri="{FF2B5EF4-FFF2-40B4-BE49-F238E27FC236}">
                <a16:creationId xmlns="" xmlns:a16="http://schemas.microsoft.com/office/drawing/2014/main" id="{ED65AC11-E955-402D-BBE9-9D3EB22CC1E2}"/>
              </a:ext>
            </a:extLst>
          </p:cNvPr>
          <p:cNvSpPr>
            <a:spLocks noGrp="1"/>
          </p:cNvSpPr>
          <p:nvPr>
            <p:ph type="title"/>
          </p:nvPr>
        </p:nvSpPr>
        <p:spPr/>
        <p:txBody>
          <a:bodyPr>
            <a:normAutofit/>
          </a:bodyPr>
          <a:lstStyle/>
          <a:p>
            <a:pPr algn="ctr"/>
            <a:r>
              <a:rPr lang="en-US" sz="3600" dirty="0">
                <a:solidFill>
                  <a:schemeClr val="tx1"/>
                </a:solidFill>
              </a:rPr>
              <a:t>To Do Prior to Training</a:t>
            </a:r>
          </a:p>
        </p:txBody>
      </p:sp>
      <p:sp>
        <p:nvSpPr>
          <p:cNvPr id="4"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a:t>
            </a:r>
            <a:endParaRPr lang="en-US" dirty="0"/>
          </a:p>
        </p:txBody>
      </p:sp>
    </p:spTree>
    <p:extLst>
      <p:ext uri="{BB962C8B-B14F-4D97-AF65-F5344CB8AC3E}">
        <p14:creationId xmlns:p14="http://schemas.microsoft.com/office/powerpoint/2010/main" val="2214107451"/>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1524000"/>
          </a:xfrm>
        </p:spPr>
        <p:txBody>
          <a:bodyPr>
            <a:normAutofit/>
          </a:bodyPr>
          <a:lstStyle/>
          <a:p>
            <a:pPr algn="ctr"/>
            <a:r>
              <a:rPr lang="en-US" sz="3600" dirty="0">
                <a:solidFill>
                  <a:schemeClr val="tx1"/>
                </a:solidFill>
              </a:rPr>
              <a:t>Efficacy of Special Education</a:t>
            </a:r>
          </a:p>
        </p:txBody>
      </p:sp>
      <p:sp>
        <p:nvSpPr>
          <p:cNvPr id="3" name="Content Placeholder 2"/>
          <p:cNvSpPr>
            <a:spLocks noGrp="1"/>
          </p:cNvSpPr>
          <p:nvPr>
            <p:ph idx="4294967295"/>
          </p:nvPr>
        </p:nvSpPr>
        <p:spPr>
          <a:xfrm>
            <a:off x="685800" y="1669955"/>
            <a:ext cx="8229600" cy="4876800"/>
          </a:xfrm>
        </p:spPr>
        <p:txBody>
          <a:bodyPr/>
          <a:lstStyle/>
          <a:p>
            <a:r>
              <a:rPr lang="en-US" dirty="0"/>
              <a:t>The effectiveness of special education is not universally documented. </a:t>
            </a:r>
            <a:r>
              <a:rPr lang="en-US" dirty="0" smtClean="0"/>
              <a:t>Very </a:t>
            </a:r>
            <a:r>
              <a:rPr lang="en-US" dirty="0"/>
              <a:t>little research exists to support its effectiveness, generally due to the variances in implementation.</a:t>
            </a:r>
          </a:p>
          <a:p>
            <a:r>
              <a:rPr lang="en-US" dirty="0"/>
              <a:t>According to the 2015 National Assessment of Educational Progress (NEAP) report:</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51656148"/>
              </p:ext>
            </p:extLst>
          </p:nvPr>
        </p:nvGraphicFramePr>
        <p:xfrm>
          <a:off x="952500" y="4287673"/>
          <a:ext cx="7239000" cy="2209799"/>
        </p:xfrm>
        <a:graphic>
          <a:graphicData uri="http://schemas.openxmlformats.org/drawingml/2006/table">
            <a:tbl>
              <a:tblPr firstRow="1" bandRow="1">
                <a:tableStyleId>{5C22544A-7EE6-4342-B048-85BDC9FD1C3A}</a:tableStyleId>
              </a:tblPr>
              <a:tblGrid>
                <a:gridCol w="2413000">
                  <a:extLst>
                    <a:ext uri="{9D8B030D-6E8A-4147-A177-3AD203B41FA5}">
                      <a16:colId xmlns="" xmlns:a16="http://schemas.microsoft.com/office/drawing/2014/main" val="20000"/>
                    </a:ext>
                  </a:extLst>
                </a:gridCol>
                <a:gridCol w="2413000">
                  <a:extLst>
                    <a:ext uri="{9D8B030D-6E8A-4147-A177-3AD203B41FA5}">
                      <a16:colId xmlns="" xmlns:a16="http://schemas.microsoft.com/office/drawing/2014/main" val="20001"/>
                    </a:ext>
                  </a:extLst>
                </a:gridCol>
                <a:gridCol w="2413000">
                  <a:extLst>
                    <a:ext uri="{9D8B030D-6E8A-4147-A177-3AD203B41FA5}">
                      <a16:colId xmlns="" xmlns:a16="http://schemas.microsoft.com/office/drawing/2014/main" val="20002"/>
                    </a:ext>
                  </a:extLst>
                </a:gridCol>
              </a:tblGrid>
              <a:tr h="496355">
                <a:tc>
                  <a:txBody>
                    <a:bodyPr/>
                    <a:lstStyle/>
                    <a:p>
                      <a:endParaRPr lang="en-US" dirty="0"/>
                    </a:p>
                  </a:txBody>
                  <a:tcPr/>
                </a:tc>
                <a:tc>
                  <a:txBody>
                    <a:bodyPr/>
                    <a:lstStyle/>
                    <a:p>
                      <a:r>
                        <a:rPr lang="en-US" sz="2400" dirty="0"/>
                        <a:t>8</a:t>
                      </a:r>
                      <a:r>
                        <a:rPr lang="en-US" sz="2400" baseline="30000" dirty="0"/>
                        <a:t>th</a:t>
                      </a:r>
                      <a:r>
                        <a:rPr lang="en-US" sz="2400" dirty="0"/>
                        <a:t> grade</a:t>
                      </a:r>
                    </a:p>
                  </a:txBody>
                  <a:tcPr/>
                </a:tc>
                <a:tc>
                  <a:txBody>
                    <a:bodyPr/>
                    <a:lstStyle/>
                    <a:p>
                      <a:r>
                        <a:rPr lang="en-US" sz="2400" dirty="0"/>
                        <a:t>12</a:t>
                      </a:r>
                      <a:r>
                        <a:rPr lang="en-US" sz="2400" baseline="30000" dirty="0"/>
                        <a:t>th</a:t>
                      </a:r>
                      <a:r>
                        <a:rPr lang="en-US" sz="2400" dirty="0"/>
                        <a:t> grade</a:t>
                      </a:r>
                    </a:p>
                  </a:txBody>
                  <a:tcPr/>
                </a:tc>
                <a:extLst>
                  <a:ext uri="{0D108BD9-81ED-4DB2-BD59-A6C34878D82A}">
                    <a16:rowId xmlns="" xmlns:a16="http://schemas.microsoft.com/office/drawing/2014/main" val="10000"/>
                  </a:ext>
                </a:extLst>
              </a:tr>
              <a:tr h="856722">
                <a:tc>
                  <a:txBody>
                    <a:bodyPr/>
                    <a:lstStyle/>
                    <a:p>
                      <a:r>
                        <a:rPr lang="en-US" sz="2400" dirty="0"/>
                        <a:t>With</a:t>
                      </a:r>
                      <a:r>
                        <a:rPr lang="en-US" sz="2400" baseline="0" dirty="0"/>
                        <a:t> disabilities</a:t>
                      </a:r>
                      <a:endParaRPr lang="en-US" sz="2400" dirty="0"/>
                    </a:p>
                  </a:txBody>
                  <a:tcPr/>
                </a:tc>
                <a:tc>
                  <a:txBody>
                    <a:bodyPr/>
                    <a:lstStyle/>
                    <a:p>
                      <a:r>
                        <a:rPr lang="en-US" sz="2400" dirty="0"/>
                        <a:t>Math =</a:t>
                      </a:r>
                      <a:r>
                        <a:rPr lang="en-US" sz="2400" baseline="0" dirty="0"/>
                        <a:t> 8%</a:t>
                      </a:r>
                    </a:p>
                    <a:p>
                      <a:r>
                        <a:rPr lang="en-US" sz="2400" baseline="0" dirty="0"/>
                        <a:t>Reading = 8%</a:t>
                      </a:r>
                      <a:endParaRPr lang="en-US" sz="2400" dirty="0"/>
                    </a:p>
                  </a:txBody>
                  <a:tcPr/>
                </a:tc>
                <a:tc>
                  <a:txBody>
                    <a:bodyPr/>
                    <a:lstStyle/>
                    <a:p>
                      <a:r>
                        <a:rPr lang="en-US" sz="2400" dirty="0"/>
                        <a:t>Math = 6%</a:t>
                      </a:r>
                    </a:p>
                    <a:p>
                      <a:r>
                        <a:rPr lang="en-US" sz="2400" dirty="0"/>
                        <a:t>Reading</a:t>
                      </a:r>
                      <a:r>
                        <a:rPr lang="en-US" sz="2400" baseline="0" dirty="0"/>
                        <a:t> = 12%</a:t>
                      </a:r>
                      <a:endParaRPr lang="en-US" sz="2400" dirty="0"/>
                    </a:p>
                  </a:txBody>
                  <a:tcPr/>
                </a:tc>
                <a:extLst>
                  <a:ext uri="{0D108BD9-81ED-4DB2-BD59-A6C34878D82A}">
                    <a16:rowId xmlns="" xmlns:a16="http://schemas.microsoft.com/office/drawing/2014/main" val="10001"/>
                  </a:ext>
                </a:extLst>
              </a:tr>
              <a:tr h="856722">
                <a:tc>
                  <a:txBody>
                    <a:bodyPr/>
                    <a:lstStyle/>
                    <a:p>
                      <a:r>
                        <a:rPr lang="en-US" sz="2400" dirty="0"/>
                        <a:t>Non disabled</a:t>
                      </a:r>
                    </a:p>
                  </a:txBody>
                  <a:tcPr/>
                </a:tc>
                <a:tc>
                  <a:txBody>
                    <a:bodyPr/>
                    <a:lstStyle/>
                    <a:p>
                      <a:r>
                        <a:rPr lang="en-US" sz="2400" dirty="0"/>
                        <a:t>Math = 33%</a:t>
                      </a:r>
                    </a:p>
                    <a:p>
                      <a:r>
                        <a:rPr lang="en-US" sz="2400" dirty="0"/>
                        <a:t>Reading =</a:t>
                      </a:r>
                      <a:r>
                        <a:rPr lang="en-US" sz="2400" baseline="0" dirty="0"/>
                        <a:t> 34%</a:t>
                      </a:r>
                      <a:endParaRPr lang="en-US" sz="2400" dirty="0"/>
                    </a:p>
                  </a:txBody>
                  <a:tcPr/>
                </a:tc>
                <a:tc>
                  <a:txBody>
                    <a:bodyPr/>
                    <a:lstStyle/>
                    <a:p>
                      <a:r>
                        <a:rPr lang="en-US" sz="2400" dirty="0"/>
                        <a:t>Math = 25%</a:t>
                      </a:r>
                    </a:p>
                    <a:p>
                      <a:r>
                        <a:rPr lang="en-US" sz="2400" dirty="0"/>
                        <a:t>Reading =</a:t>
                      </a:r>
                      <a:r>
                        <a:rPr lang="en-US" sz="2400" baseline="0" dirty="0"/>
                        <a:t> 37%</a:t>
                      </a:r>
                      <a:endParaRPr lang="en-US" sz="2400" dirty="0"/>
                    </a:p>
                  </a:txBody>
                  <a:tcPr/>
                </a:tc>
                <a:extLst>
                  <a:ext uri="{0D108BD9-81ED-4DB2-BD59-A6C34878D82A}">
                    <a16:rowId xmlns="" xmlns:a16="http://schemas.microsoft.com/office/drawing/2014/main" val="10002"/>
                  </a:ext>
                </a:extLst>
              </a:tr>
            </a:tbl>
          </a:graphicData>
        </a:graphic>
      </p:graphicFrame>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a:t>
            </a:r>
            <a:endParaRPr lang="en-US" dirty="0"/>
          </a:p>
        </p:txBody>
      </p:sp>
    </p:spTree>
    <p:extLst>
      <p:ext uri="{BB962C8B-B14F-4D97-AF65-F5344CB8AC3E}">
        <p14:creationId xmlns:p14="http://schemas.microsoft.com/office/powerpoint/2010/main" val="3386976551"/>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 xmlns:a16="http://schemas.microsoft.com/office/drawing/2014/main" id="{A5957827-4F0D-43AA-8815-AAA50A0CB2CB}"/>
              </a:ext>
            </a:extLst>
          </p:cNvPr>
          <p:cNvGraphicFramePr>
            <a:graphicFrameLocks noGrp="1"/>
          </p:cNvGraphicFramePr>
          <p:nvPr>
            <p:ph sz="quarter" idx="10"/>
            <p:extLst>
              <p:ext uri="{D42A27DB-BD31-4B8C-83A1-F6EECF244321}">
                <p14:modId xmlns:p14="http://schemas.microsoft.com/office/powerpoint/2010/main" val="740901316"/>
              </p:ext>
            </p:extLst>
          </p:nvPr>
        </p:nvGraphicFramePr>
        <p:xfrm>
          <a:off x="152400" y="2666999"/>
          <a:ext cx="8839200" cy="4006412"/>
        </p:xfrm>
        <a:graphic>
          <a:graphicData uri="http://schemas.openxmlformats.org/drawingml/2006/table">
            <a:tbl>
              <a:tblPr firstRow="1" bandRow="1">
                <a:tableStyleId>{5C22544A-7EE6-4342-B048-85BDC9FD1C3A}</a:tableStyleId>
              </a:tblPr>
              <a:tblGrid>
                <a:gridCol w="2946400">
                  <a:extLst>
                    <a:ext uri="{9D8B030D-6E8A-4147-A177-3AD203B41FA5}">
                      <a16:colId xmlns="" xmlns:a16="http://schemas.microsoft.com/office/drawing/2014/main" val="2176107251"/>
                    </a:ext>
                  </a:extLst>
                </a:gridCol>
                <a:gridCol w="2616200">
                  <a:extLst>
                    <a:ext uri="{9D8B030D-6E8A-4147-A177-3AD203B41FA5}">
                      <a16:colId xmlns="" xmlns:a16="http://schemas.microsoft.com/office/drawing/2014/main" val="2103629806"/>
                    </a:ext>
                  </a:extLst>
                </a:gridCol>
                <a:gridCol w="3276600">
                  <a:extLst>
                    <a:ext uri="{9D8B030D-6E8A-4147-A177-3AD203B41FA5}">
                      <a16:colId xmlns="" xmlns:a16="http://schemas.microsoft.com/office/drawing/2014/main" val="203448861"/>
                    </a:ext>
                  </a:extLst>
                </a:gridCol>
              </a:tblGrid>
              <a:tr h="1225966">
                <a:tc>
                  <a:txBody>
                    <a:bodyPr/>
                    <a:lstStyle/>
                    <a:p>
                      <a:endParaRPr lang="en-US" sz="2400" dirty="0"/>
                    </a:p>
                  </a:txBody>
                  <a:tcPr/>
                </a:tc>
                <a:tc>
                  <a:txBody>
                    <a:bodyPr/>
                    <a:lstStyle/>
                    <a:p>
                      <a:r>
                        <a:rPr lang="en-US" sz="2400" dirty="0"/>
                        <a:t>With Disabilities</a:t>
                      </a:r>
                    </a:p>
                  </a:txBody>
                  <a:tcPr/>
                </a:tc>
                <a:tc>
                  <a:txBody>
                    <a:bodyPr/>
                    <a:lstStyle/>
                    <a:p>
                      <a:r>
                        <a:rPr lang="en-US" sz="2400" dirty="0"/>
                        <a:t>Without Disabilities</a:t>
                      </a:r>
                    </a:p>
                  </a:txBody>
                  <a:tcPr/>
                </a:tc>
                <a:extLst>
                  <a:ext uri="{0D108BD9-81ED-4DB2-BD59-A6C34878D82A}">
                    <a16:rowId xmlns="" xmlns:a16="http://schemas.microsoft.com/office/drawing/2014/main" val="2612395221"/>
                  </a:ext>
                </a:extLst>
              </a:tr>
              <a:tr h="1225966">
                <a:tc>
                  <a:txBody>
                    <a:bodyPr/>
                    <a:lstStyle/>
                    <a:p>
                      <a:r>
                        <a:rPr lang="en-US" sz="2400" dirty="0"/>
                        <a:t>Ever enrolled in any postsecondary</a:t>
                      </a:r>
                    </a:p>
                    <a:p>
                      <a:r>
                        <a:rPr lang="en-US" sz="2400" dirty="0"/>
                        <a:t>school</a:t>
                      </a:r>
                    </a:p>
                  </a:txBody>
                  <a:tcPr/>
                </a:tc>
                <a:tc>
                  <a:txBody>
                    <a:bodyPr/>
                    <a:lstStyle/>
                    <a:p>
                      <a:pPr algn="ctr"/>
                      <a:r>
                        <a:rPr lang="en-US" sz="2400" dirty="0"/>
                        <a:t>55%</a:t>
                      </a:r>
                    </a:p>
                  </a:txBody>
                  <a:tcPr/>
                </a:tc>
                <a:tc>
                  <a:txBody>
                    <a:bodyPr/>
                    <a:lstStyle/>
                    <a:p>
                      <a:pPr algn="ctr"/>
                      <a:r>
                        <a:rPr lang="en-US" sz="2400" dirty="0"/>
                        <a:t>62%</a:t>
                      </a:r>
                    </a:p>
                  </a:txBody>
                  <a:tcPr/>
                </a:tc>
                <a:extLst>
                  <a:ext uri="{0D108BD9-81ED-4DB2-BD59-A6C34878D82A}">
                    <a16:rowId xmlns="" xmlns:a16="http://schemas.microsoft.com/office/drawing/2014/main" val="1531320007"/>
                  </a:ext>
                </a:extLst>
              </a:tr>
              <a:tr h="1225966">
                <a:tc>
                  <a:txBody>
                    <a:bodyPr/>
                    <a:lstStyle/>
                    <a:p>
                      <a:r>
                        <a:rPr lang="en-US" sz="2400" dirty="0"/>
                        <a:t>Graduated or completed a postsecondary program</a:t>
                      </a:r>
                    </a:p>
                  </a:txBody>
                  <a:tcPr/>
                </a:tc>
                <a:tc>
                  <a:txBody>
                    <a:bodyPr/>
                    <a:lstStyle/>
                    <a:p>
                      <a:pPr algn="ctr"/>
                      <a:r>
                        <a:rPr lang="en-US" sz="2400" dirty="0"/>
                        <a:t>38%</a:t>
                      </a:r>
                    </a:p>
                  </a:txBody>
                  <a:tcPr/>
                </a:tc>
                <a:tc>
                  <a:txBody>
                    <a:bodyPr/>
                    <a:lstStyle/>
                    <a:p>
                      <a:pPr algn="ctr"/>
                      <a:r>
                        <a:rPr lang="en-US" sz="2400" dirty="0"/>
                        <a:t>51%</a:t>
                      </a:r>
                    </a:p>
                  </a:txBody>
                  <a:tcPr/>
                </a:tc>
                <a:extLst>
                  <a:ext uri="{0D108BD9-81ED-4DB2-BD59-A6C34878D82A}">
                    <a16:rowId xmlns="" xmlns:a16="http://schemas.microsoft.com/office/drawing/2014/main" val="544653693"/>
                  </a:ext>
                </a:extLst>
              </a:tr>
            </a:tbl>
          </a:graphicData>
        </a:graphic>
      </p:graphicFrame>
      <p:sp>
        <p:nvSpPr>
          <p:cNvPr id="2" name="Title 1"/>
          <p:cNvSpPr>
            <a:spLocks noGrp="1"/>
          </p:cNvSpPr>
          <p:nvPr>
            <p:ph type="title"/>
          </p:nvPr>
        </p:nvSpPr>
        <p:spPr>
          <a:xfrm>
            <a:off x="152400" y="279401"/>
            <a:ext cx="8839200" cy="1625600"/>
          </a:xfrm>
        </p:spPr>
        <p:txBody>
          <a:bodyPr>
            <a:normAutofit/>
          </a:bodyPr>
          <a:lstStyle/>
          <a:p>
            <a:pPr algn="ctr"/>
            <a:r>
              <a:rPr lang="en-US" sz="3600" dirty="0">
                <a:solidFill>
                  <a:schemeClr val="tx1"/>
                </a:solidFill>
              </a:rPr>
              <a:t>Efficacy of Special Education</a:t>
            </a:r>
          </a:p>
        </p:txBody>
      </p:sp>
      <p:sp>
        <p:nvSpPr>
          <p:cNvPr id="3" name="Content Placeholder 2"/>
          <p:cNvSpPr>
            <a:spLocks noGrp="1"/>
          </p:cNvSpPr>
          <p:nvPr>
            <p:ph idx="4294967295"/>
          </p:nvPr>
        </p:nvSpPr>
        <p:spPr>
          <a:xfrm>
            <a:off x="609600" y="1371601"/>
            <a:ext cx="7620000" cy="4973298"/>
          </a:xfrm>
        </p:spPr>
        <p:txBody>
          <a:bodyPr/>
          <a:lstStyle/>
          <a:p>
            <a:r>
              <a:rPr lang="en-US" dirty="0"/>
              <a:t>10-year longitudinal study done by the National Center for </a:t>
            </a:r>
            <a:r>
              <a:rPr lang="en-US" dirty="0" smtClean="0"/>
              <a:t>Special Education Research </a:t>
            </a:r>
            <a:r>
              <a:rPr lang="en-US" dirty="0"/>
              <a:t>(2011) found the following:</a:t>
            </a:r>
          </a:p>
          <a:p>
            <a:endParaRPr lang="en-US" dirty="0"/>
          </a:p>
        </p:txBody>
      </p:sp>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21</a:t>
            </a:r>
            <a:endParaRPr lang="en-US" dirty="0"/>
          </a:p>
        </p:txBody>
      </p:sp>
    </p:spTree>
    <p:extLst>
      <p:ext uri="{BB962C8B-B14F-4D97-AF65-F5344CB8AC3E}">
        <p14:creationId xmlns:p14="http://schemas.microsoft.com/office/powerpoint/2010/main" val="1889361722"/>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35599DEF-CA0A-491D-8286-750F1C1CD3E7}"/>
              </a:ext>
            </a:extLst>
          </p:cNvPr>
          <p:cNvGraphicFramePr>
            <a:graphicFrameLocks noGrp="1"/>
          </p:cNvGraphicFramePr>
          <p:nvPr>
            <p:ph sz="quarter" idx="10"/>
            <p:extLst>
              <p:ext uri="{D42A27DB-BD31-4B8C-83A1-F6EECF244321}">
                <p14:modId xmlns:p14="http://schemas.microsoft.com/office/powerpoint/2010/main" val="395157110"/>
              </p:ext>
            </p:extLst>
          </p:nvPr>
        </p:nvGraphicFramePr>
        <p:xfrm>
          <a:off x="152400" y="1371600"/>
          <a:ext cx="8839200" cy="5181600"/>
        </p:xfrm>
        <a:graphic>
          <a:graphicData uri="http://schemas.openxmlformats.org/drawingml/2006/table">
            <a:tbl>
              <a:tblPr firstRow="1" bandRow="1">
                <a:tableStyleId>{5C22544A-7EE6-4342-B048-85BDC9FD1C3A}</a:tableStyleId>
              </a:tblPr>
              <a:tblGrid>
                <a:gridCol w="2946400">
                  <a:extLst>
                    <a:ext uri="{9D8B030D-6E8A-4147-A177-3AD203B41FA5}">
                      <a16:colId xmlns="" xmlns:a16="http://schemas.microsoft.com/office/drawing/2014/main" val="3339148604"/>
                    </a:ext>
                  </a:extLst>
                </a:gridCol>
                <a:gridCol w="2768600">
                  <a:extLst>
                    <a:ext uri="{9D8B030D-6E8A-4147-A177-3AD203B41FA5}">
                      <a16:colId xmlns="" xmlns:a16="http://schemas.microsoft.com/office/drawing/2014/main" val="2982676536"/>
                    </a:ext>
                  </a:extLst>
                </a:gridCol>
                <a:gridCol w="3124200">
                  <a:extLst>
                    <a:ext uri="{9D8B030D-6E8A-4147-A177-3AD203B41FA5}">
                      <a16:colId xmlns="" xmlns:a16="http://schemas.microsoft.com/office/drawing/2014/main" val="611373509"/>
                    </a:ext>
                  </a:extLst>
                </a:gridCol>
              </a:tblGrid>
              <a:tr h="1295400">
                <a:tc>
                  <a:txBody>
                    <a:bodyPr/>
                    <a:lstStyle/>
                    <a:p>
                      <a:endParaRPr lang="en-US" sz="2400" b="0" dirty="0"/>
                    </a:p>
                  </a:txBody>
                  <a:tcPr/>
                </a:tc>
                <a:tc>
                  <a:txBody>
                    <a:bodyPr/>
                    <a:lstStyle/>
                    <a:p>
                      <a:pPr algn="ctr"/>
                      <a:r>
                        <a:rPr lang="en-US" sz="2400" b="1" dirty="0"/>
                        <a:t>With Disabilities</a:t>
                      </a:r>
                    </a:p>
                  </a:txBody>
                  <a:tcPr/>
                </a:tc>
                <a:tc>
                  <a:txBody>
                    <a:bodyPr/>
                    <a:lstStyle/>
                    <a:p>
                      <a:pPr algn="ctr"/>
                      <a:r>
                        <a:rPr lang="en-US" sz="2400" b="1" dirty="0"/>
                        <a:t>Without Disabilities</a:t>
                      </a:r>
                    </a:p>
                  </a:txBody>
                  <a:tcPr/>
                </a:tc>
                <a:extLst>
                  <a:ext uri="{0D108BD9-81ED-4DB2-BD59-A6C34878D82A}">
                    <a16:rowId xmlns="" xmlns:a16="http://schemas.microsoft.com/office/drawing/2014/main" val="4164672295"/>
                  </a:ext>
                </a:extLst>
              </a:tr>
              <a:tr h="1295400">
                <a:tc>
                  <a:txBody>
                    <a:bodyPr/>
                    <a:lstStyle/>
                    <a:p>
                      <a:r>
                        <a:rPr lang="en-US" sz="2400" b="0" dirty="0"/>
                        <a:t>Average hourly wage</a:t>
                      </a:r>
                    </a:p>
                  </a:txBody>
                  <a:tcPr/>
                </a:tc>
                <a:tc>
                  <a:txBody>
                    <a:bodyPr/>
                    <a:lstStyle/>
                    <a:p>
                      <a:pPr algn="ctr"/>
                      <a:r>
                        <a:rPr lang="en-US" sz="2400" b="0" dirty="0"/>
                        <a:t>$9.40</a:t>
                      </a:r>
                    </a:p>
                  </a:txBody>
                  <a:tcPr/>
                </a:tc>
                <a:tc>
                  <a:txBody>
                    <a:bodyPr/>
                    <a:lstStyle/>
                    <a:p>
                      <a:pPr algn="ctr"/>
                      <a:r>
                        <a:rPr lang="en-US" sz="2400" b="0" dirty="0"/>
                        <a:t>$13.20</a:t>
                      </a:r>
                    </a:p>
                  </a:txBody>
                  <a:tcPr/>
                </a:tc>
                <a:extLst>
                  <a:ext uri="{0D108BD9-81ED-4DB2-BD59-A6C34878D82A}">
                    <a16:rowId xmlns="" xmlns:a16="http://schemas.microsoft.com/office/drawing/2014/main" val="2451567705"/>
                  </a:ext>
                </a:extLst>
              </a:tr>
              <a:tr h="1295400">
                <a:tc>
                  <a:txBody>
                    <a:bodyPr/>
                    <a:lstStyle/>
                    <a:p>
                      <a:r>
                        <a:rPr lang="en-US" sz="2400" dirty="0"/>
                        <a:t>Residential Independence</a:t>
                      </a:r>
                    </a:p>
                  </a:txBody>
                  <a:tcPr/>
                </a:tc>
                <a:tc>
                  <a:txBody>
                    <a:bodyPr/>
                    <a:lstStyle/>
                    <a:p>
                      <a:pPr algn="ctr"/>
                      <a:r>
                        <a:rPr lang="en-US" sz="2400" dirty="0"/>
                        <a:t>36%</a:t>
                      </a:r>
                    </a:p>
                  </a:txBody>
                  <a:tcPr/>
                </a:tc>
                <a:tc>
                  <a:txBody>
                    <a:bodyPr/>
                    <a:lstStyle/>
                    <a:p>
                      <a:pPr algn="ctr"/>
                      <a:r>
                        <a:rPr lang="en-US" sz="2400" dirty="0"/>
                        <a:t>42%</a:t>
                      </a:r>
                    </a:p>
                  </a:txBody>
                  <a:tcPr/>
                </a:tc>
                <a:extLst>
                  <a:ext uri="{0D108BD9-81ED-4DB2-BD59-A6C34878D82A}">
                    <a16:rowId xmlns="" xmlns:a16="http://schemas.microsoft.com/office/drawing/2014/main" val="1450266063"/>
                  </a:ext>
                </a:extLst>
              </a:tr>
              <a:tr h="1295400">
                <a:tc>
                  <a:txBody>
                    <a:bodyPr/>
                    <a:lstStyle/>
                    <a:p>
                      <a:r>
                        <a:rPr lang="en-US" sz="2400" dirty="0"/>
                        <a:t>Arrested at some time</a:t>
                      </a:r>
                    </a:p>
                  </a:txBody>
                  <a:tcPr/>
                </a:tc>
                <a:tc>
                  <a:txBody>
                    <a:bodyPr/>
                    <a:lstStyle/>
                    <a:p>
                      <a:pPr algn="ctr"/>
                      <a:r>
                        <a:rPr lang="en-US" sz="2400" dirty="0"/>
                        <a:t>28%</a:t>
                      </a:r>
                    </a:p>
                  </a:txBody>
                  <a:tcPr/>
                </a:tc>
                <a:tc>
                  <a:txBody>
                    <a:bodyPr/>
                    <a:lstStyle/>
                    <a:p>
                      <a:pPr algn="ctr"/>
                      <a:r>
                        <a:rPr lang="en-US" sz="2400" dirty="0"/>
                        <a:t>12%</a:t>
                      </a:r>
                    </a:p>
                  </a:txBody>
                  <a:tcPr/>
                </a:tc>
                <a:extLst>
                  <a:ext uri="{0D108BD9-81ED-4DB2-BD59-A6C34878D82A}">
                    <a16:rowId xmlns="" xmlns:a16="http://schemas.microsoft.com/office/drawing/2014/main" val="4241065092"/>
                  </a:ext>
                </a:extLst>
              </a:tr>
            </a:tbl>
          </a:graphicData>
        </a:graphic>
      </p:graphicFrame>
      <p:sp>
        <p:nvSpPr>
          <p:cNvPr id="3" name="Title 2">
            <a:extLst>
              <a:ext uri="{FF2B5EF4-FFF2-40B4-BE49-F238E27FC236}">
                <a16:creationId xmlns="" xmlns:a16="http://schemas.microsoft.com/office/drawing/2014/main" id="{8DBE7348-7E98-4AD6-B5C3-FBB5EDD5ECB1}"/>
              </a:ext>
            </a:extLst>
          </p:cNvPr>
          <p:cNvSpPr>
            <a:spLocks noGrp="1"/>
          </p:cNvSpPr>
          <p:nvPr>
            <p:ph type="title"/>
          </p:nvPr>
        </p:nvSpPr>
        <p:spPr>
          <a:xfrm>
            <a:off x="152400" y="990600"/>
            <a:ext cx="8839200" cy="152400"/>
          </a:xfrm>
        </p:spPr>
        <p:txBody>
          <a:bodyPr>
            <a:normAutofit fontScale="90000"/>
          </a:bodyPr>
          <a:lstStyle/>
          <a:p>
            <a:endParaRPr lang="en-US" sz="2400" dirty="0"/>
          </a:p>
        </p:txBody>
      </p:sp>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22</a:t>
            </a:r>
            <a:endParaRPr lang="en-US" dirty="0"/>
          </a:p>
        </p:txBody>
      </p:sp>
    </p:spTree>
    <p:extLst>
      <p:ext uri="{BB962C8B-B14F-4D97-AF65-F5344CB8AC3E}">
        <p14:creationId xmlns:p14="http://schemas.microsoft.com/office/powerpoint/2010/main" val="3609221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0"/>
            <a:ext cx="7391400" cy="2123658"/>
          </a:xfrm>
          <a:prstGeom prst="rect">
            <a:avLst/>
          </a:prstGeom>
        </p:spPr>
        <p:txBody>
          <a:bodyPr wrap="square">
            <a:spAutoFit/>
          </a:bodyPr>
          <a:lstStyle/>
          <a:p>
            <a:pPr algn="ctr"/>
            <a:r>
              <a:rPr lang="en-US" sz="3600" b="1" dirty="0"/>
              <a:t>The “IDEA is not a panacea for all of life’s ills.” </a:t>
            </a:r>
          </a:p>
          <a:p>
            <a:pPr algn="r"/>
            <a:endParaRPr lang="en-US" sz="2000" dirty="0"/>
          </a:p>
          <a:p>
            <a:pPr algn="r"/>
            <a:r>
              <a:rPr lang="en-US" sz="2000" dirty="0" err="1"/>
              <a:t>Maricus</a:t>
            </a:r>
            <a:r>
              <a:rPr lang="en-US" sz="2000" dirty="0"/>
              <a:t> W. v. Lanett City Bd. Of Educ., </a:t>
            </a:r>
          </a:p>
          <a:p>
            <a:pPr algn="r"/>
            <a:r>
              <a:rPr lang="en-US" sz="2000" dirty="0"/>
              <a:t>141 F. Supp. 2</a:t>
            </a:r>
            <a:r>
              <a:rPr lang="en-US" sz="2000" baseline="30000" dirty="0"/>
              <a:t>nd</a:t>
            </a:r>
            <a:r>
              <a:rPr lang="en-US" sz="2000" dirty="0"/>
              <a:t> 1064 (M.D. Ala. 2001)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900" y="3429000"/>
            <a:ext cx="6096000" cy="3012888"/>
          </a:xfrm>
          <a:prstGeom prst="rect">
            <a:avLst/>
          </a:prstGeom>
        </p:spPr>
      </p:pic>
      <p:sp>
        <p:nvSpPr>
          <p:cNvPr id="6" name="Content Placeholder 5"/>
          <p:cNvSpPr>
            <a:spLocks noGrp="1"/>
          </p:cNvSpPr>
          <p:nvPr>
            <p:ph sz="quarter" idx="10"/>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7"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23</a:t>
            </a:r>
            <a:endParaRPr lang="en-US" dirty="0"/>
          </a:p>
        </p:txBody>
      </p:sp>
    </p:spTree>
    <p:extLst>
      <p:ext uri="{BB962C8B-B14F-4D97-AF65-F5344CB8AC3E}">
        <p14:creationId xmlns:p14="http://schemas.microsoft.com/office/powerpoint/2010/main" val="166334707"/>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EF8C8A82-F834-4093-A0E4-AAA767015846}"/>
              </a:ext>
            </a:extLst>
          </p:cNvPr>
          <p:cNvSpPr>
            <a:spLocks noGrp="1"/>
          </p:cNvSpPr>
          <p:nvPr>
            <p:ph sz="quarter" idx="10"/>
          </p:nvPr>
        </p:nvSpPr>
        <p:spPr>
          <a:xfrm>
            <a:off x="152400" y="1828800"/>
            <a:ext cx="8839200" cy="4419600"/>
          </a:xfrm>
        </p:spPr>
        <p:txBody>
          <a:bodyPr/>
          <a:lstStyle/>
          <a:p>
            <a:r>
              <a:rPr lang="en-US" dirty="0"/>
              <a:t>Your reaction to those claims</a:t>
            </a:r>
          </a:p>
          <a:p>
            <a:r>
              <a:rPr lang="en-US" dirty="0"/>
              <a:t>How effective do you think special education is?</a:t>
            </a:r>
          </a:p>
          <a:p>
            <a:pPr marL="0" indent="0">
              <a:buNone/>
            </a:pPr>
            <a:endParaRPr lang="en-US" dirty="0"/>
          </a:p>
        </p:txBody>
      </p:sp>
      <p:sp>
        <p:nvSpPr>
          <p:cNvPr id="2" name="Title 1"/>
          <p:cNvSpPr>
            <a:spLocks noGrp="1"/>
          </p:cNvSpPr>
          <p:nvPr>
            <p:ph type="title"/>
          </p:nvPr>
        </p:nvSpPr>
        <p:spPr>
          <a:xfrm>
            <a:off x="152400" y="685800"/>
            <a:ext cx="8839200" cy="1371600"/>
          </a:xfrm>
        </p:spPr>
        <p:txBody>
          <a:bodyPr>
            <a:normAutofit/>
          </a:bodyPr>
          <a:lstStyle/>
          <a:p>
            <a:pPr algn="ctr"/>
            <a:r>
              <a:rPr lang="en-US" sz="3600" dirty="0">
                <a:solidFill>
                  <a:schemeClr val="tx1"/>
                </a:solidFill>
              </a:rPr>
              <a:t>Talk to Your Wilderness Partner</a:t>
            </a:r>
          </a:p>
        </p:txBody>
      </p:sp>
      <p:pic>
        <p:nvPicPr>
          <p:cNvPr id="6" name="Picture 2" descr="C:\Users\jrothermel\AppData\Local\Microsoft\Windows\Temporary Internet Files\Content.IE5\W41B38A4\passaparol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95600"/>
            <a:ext cx="6172200" cy="370991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24</a:t>
            </a:r>
            <a:endParaRPr lang="en-US" dirty="0"/>
          </a:p>
        </p:txBody>
      </p:sp>
      <p:sp>
        <p:nvSpPr>
          <p:cNvPr id="7" name="Rectangle 6"/>
          <p:cNvSpPr/>
          <p:nvPr/>
        </p:nvSpPr>
        <p:spPr>
          <a:xfrm>
            <a:off x="0" y="6338816"/>
            <a:ext cx="1066800" cy="533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#1</a:t>
            </a:r>
            <a:endParaRPr lang="en-US" b="1" dirty="0"/>
          </a:p>
        </p:txBody>
      </p:sp>
    </p:spTree>
    <p:extLst>
      <p:ext uri="{BB962C8B-B14F-4D97-AF65-F5344CB8AC3E}">
        <p14:creationId xmlns:p14="http://schemas.microsoft.com/office/powerpoint/2010/main" val="4031003910"/>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285750" y="4419600"/>
            <a:ext cx="8496300" cy="1500187"/>
          </a:xfrm>
        </p:spPr>
        <p:txBody>
          <a:bodyPr>
            <a:noAutofit/>
          </a:bodyPr>
          <a:lstStyle/>
          <a:p>
            <a:pPr marL="0" indent="0" algn="ctr">
              <a:buNone/>
            </a:pPr>
            <a:r>
              <a:rPr lang="en-US" sz="2800" dirty="0"/>
              <a:t>If we know special education wasn’t designed to be the panacea for all the woes of education, how do we keep this in check? </a:t>
            </a:r>
          </a:p>
          <a:p>
            <a:pPr marL="0" indent="0" algn="ctr">
              <a:buNone/>
            </a:pPr>
            <a:endParaRPr lang="en-US" sz="2800" dirty="0"/>
          </a:p>
        </p:txBody>
      </p:sp>
      <p:sp>
        <p:nvSpPr>
          <p:cNvPr id="6" name="Title 3">
            <a:extLst>
              <a:ext uri="{FF2B5EF4-FFF2-40B4-BE49-F238E27FC236}">
                <a16:creationId xmlns="" xmlns:a16="http://schemas.microsoft.com/office/drawing/2014/main" id="{7B07CAF2-6E6B-4689-994A-AE475DCBC62D}"/>
              </a:ext>
            </a:extLst>
          </p:cNvPr>
          <p:cNvSpPr>
            <a:spLocks noGrp="1"/>
          </p:cNvSpPr>
          <p:nvPr>
            <p:ph type="body" sz="quarter" idx="10"/>
          </p:nvPr>
        </p:nvSpPr>
        <p:spPr>
          <a:xfrm>
            <a:off x="152400" y="3635260"/>
            <a:ext cx="8763000" cy="646331"/>
          </a:xfrm>
        </p:spPr>
        <p:txBody>
          <a:bodyPr/>
          <a:lstStyle/>
          <a:p>
            <a:r>
              <a:rPr lang="en-US" dirty="0"/>
              <a:t>So, </a:t>
            </a:r>
            <a:r>
              <a:rPr lang="en-US" dirty="0" smtClean="0"/>
              <a:t>now what</a:t>
            </a:r>
            <a:r>
              <a:rPr lang="en-US" dirty="0"/>
              <a:t>?</a:t>
            </a:r>
          </a:p>
        </p:txBody>
      </p:sp>
    </p:spTree>
    <p:extLst>
      <p:ext uri="{BB962C8B-B14F-4D97-AF65-F5344CB8AC3E}">
        <p14:creationId xmlns:p14="http://schemas.microsoft.com/office/powerpoint/2010/main" val="3723258952"/>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 xmlns:a16="http://schemas.microsoft.com/office/drawing/2014/main" id="{2C28C625-3B12-4FDF-B87C-56ADACAD447D}"/>
              </a:ext>
            </a:extLst>
          </p:cNvPr>
          <p:cNvSpPr>
            <a:spLocks noGrp="1"/>
          </p:cNvSpPr>
          <p:nvPr>
            <p:ph sz="quarter" idx="10"/>
          </p:nvPr>
        </p:nvSpPr>
        <p:spPr/>
        <p:txBody>
          <a:bodyPr/>
          <a:lstStyle/>
          <a:p>
            <a:endParaRPr lang="en-US" dirty="0"/>
          </a:p>
        </p:txBody>
      </p:sp>
      <p:sp>
        <p:nvSpPr>
          <p:cNvPr id="2" name="Title 1"/>
          <p:cNvSpPr>
            <a:spLocks noGrp="1"/>
          </p:cNvSpPr>
          <p:nvPr>
            <p:ph type="title"/>
          </p:nvPr>
        </p:nvSpPr>
        <p:spPr/>
        <p:txBody>
          <a:bodyPr>
            <a:noAutofit/>
          </a:bodyPr>
          <a:lstStyle/>
          <a:p>
            <a:pPr algn="ctr"/>
            <a:r>
              <a:rPr lang="en-US" sz="3600" dirty="0">
                <a:solidFill>
                  <a:schemeClr val="tx1"/>
                </a:solidFill>
              </a:rPr>
              <a:t>Start Early </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rot="2559778">
            <a:off x="177245" y="2532698"/>
            <a:ext cx="3733800" cy="1981200"/>
          </a:xfrm>
        </p:spPr>
      </p:pic>
      <p:sp>
        <p:nvSpPr>
          <p:cNvPr id="5" name="TextBox 4"/>
          <p:cNvSpPr txBox="1"/>
          <p:nvPr/>
        </p:nvSpPr>
        <p:spPr>
          <a:xfrm>
            <a:off x="5468177" y="2709034"/>
            <a:ext cx="2143536" cy="584775"/>
          </a:xfrm>
          <a:prstGeom prst="rect">
            <a:avLst/>
          </a:prstGeom>
          <a:noFill/>
        </p:spPr>
        <p:txBody>
          <a:bodyPr wrap="none" rtlCol="0">
            <a:spAutoFit/>
          </a:bodyPr>
          <a:lstStyle/>
          <a:p>
            <a:r>
              <a:rPr lang="en-US" sz="3200" dirty="0"/>
              <a:t>Prevention</a:t>
            </a:r>
          </a:p>
        </p:txBody>
      </p:sp>
      <p:sp>
        <p:nvSpPr>
          <p:cNvPr id="6" name="TextBox 5"/>
          <p:cNvSpPr txBox="1"/>
          <p:nvPr/>
        </p:nvSpPr>
        <p:spPr>
          <a:xfrm>
            <a:off x="5038928" y="3461327"/>
            <a:ext cx="3373039" cy="584775"/>
          </a:xfrm>
          <a:prstGeom prst="rect">
            <a:avLst/>
          </a:prstGeom>
          <a:noFill/>
        </p:spPr>
        <p:txBody>
          <a:bodyPr wrap="none" rtlCol="0">
            <a:spAutoFit/>
          </a:bodyPr>
          <a:lstStyle/>
          <a:p>
            <a:r>
              <a:rPr lang="en-US" sz="3200" dirty="0"/>
              <a:t>Early Intervention</a:t>
            </a:r>
          </a:p>
        </p:txBody>
      </p:sp>
      <p:sp>
        <p:nvSpPr>
          <p:cNvPr id="7" name="Rectangle 6"/>
          <p:cNvSpPr/>
          <p:nvPr/>
        </p:nvSpPr>
        <p:spPr>
          <a:xfrm>
            <a:off x="1025389" y="4915654"/>
            <a:ext cx="7386578" cy="1815882"/>
          </a:xfrm>
          <a:prstGeom prst="rect">
            <a:avLst/>
          </a:prstGeom>
        </p:spPr>
        <p:txBody>
          <a:bodyPr wrap="square">
            <a:spAutoFit/>
          </a:bodyPr>
          <a:lstStyle/>
          <a:p>
            <a:pPr algn="ctr"/>
            <a:r>
              <a:rPr lang="en-US" altLang="en-US" sz="2800" kern="0" dirty="0">
                <a:solidFill>
                  <a:srgbClr val="000000"/>
                </a:solidFill>
                <a:latin typeface="Helvetica"/>
              </a:rPr>
              <a:t>Prevention and early intervention are more effective than treatment of academic or social/behavioral problems after they have existed for several years</a:t>
            </a:r>
            <a:r>
              <a:rPr lang="en-US" altLang="en-US" sz="2400" kern="0" dirty="0">
                <a:solidFill>
                  <a:srgbClr val="000000"/>
                </a:solidFill>
                <a:latin typeface="Helvetica"/>
              </a:rPr>
              <a:t>.</a:t>
            </a:r>
          </a:p>
        </p:txBody>
      </p:sp>
      <p:sp>
        <p:nvSpPr>
          <p:cNvPr id="3" name="Equal 2"/>
          <p:cNvSpPr/>
          <p:nvPr/>
        </p:nvSpPr>
        <p:spPr>
          <a:xfrm>
            <a:off x="3516790" y="2958565"/>
            <a:ext cx="14478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26</a:t>
            </a:r>
            <a:endParaRPr lang="en-US" dirty="0"/>
          </a:p>
        </p:txBody>
      </p:sp>
    </p:spTree>
    <p:extLst>
      <p:ext uri="{BB962C8B-B14F-4D97-AF65-F5344CB8AC3E}">
        <p14:creationId xmlns:p14="http://schemas.microsoft.com/office/powerpoint/2010/main" val="3549718055"/>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29600" y="279400"/>
            <a:ext cx="762000" cy="365125"/>
          </a:xfrm>
        </p:spPr>
        <p:txBody>
          <a:bodyPr/>
          <a:lstStyle/>
          <a:p>
            <a:r>
              <a:rPr lang="en-US" dirty="0" smtClean="0"/>
              <a:t>27</a:t>
            </a:r>
            <a:endParaRPr lang="en-US" dirty="0"/>
          </a:p>
        </p:txBody>
      </p:sp>
      <p:pic>
        <p:nvPicPr>
          <p:cNvPr id="7" name="Picture Placeholder 4"/>
          <p:cNvPicPr>
            <a:picLocks noGrp="1" noChangeAspect="1"/>
          </p:cNvPicPr>
          <p:nvPr>
            <p:ph sz="quarter" idx="10"/>
          </p:nvPr>
        </p:nvPicPr>
        <p:blipFill>
          <a:blip r:embed="rId3">
            <a:extLst>
              <a:ext uri="{28A0092B-C50C-407E-A947-70E740481C1C}">
                <a14:useLocalDpi xmlns:a14="http://schemas.microsoft.com/office/drawing/2010/main" val="0"/>
              </a:ext>
            </a:extLst>
          </a:blip>
          <a:srcRect t="4714" b="4714"/>
          <a:stretch>
            <a:fillRect/>
          </a:stretch>
        </p:blipFill>
        <p:spPr>
          <a:xfrm>
            <a:off x="4724400" y="2057400"/>
            <a:ext cx="3514299" cy="4495800"/>
          </a:xfrm>
        </p:spPr>
      </p:pic>
      <p:sp>
        <p:nvSpPr>
          <p:cNvPr id="8" name="Rectangle 7"/>
          <p:cNvSpPr/>
          <p:nvPr/>
        </p:nvSpPr>
        <p:spPr>
          <a:xfrm>
            <a:off x="1087368" y="873909"/>
            <a:ext cx="5414963" cy="1200329"/>
          </a:xfrm>
          <a:prstGeom prst="rect">
            <a:avLst/>
          </a:prstGeom>
        </p:spPr>
        <p:txBody>
          <a:bodyPr wrap="square">
            <a:spAutoFit/>
          </a:bodyPr>
          <a:lstStyle/>
          <a:p>
            <a:pPr algn="ctr"/>
            <a:r>
              <a:rPr lang="en-US" altLang="en-US" sz="3600" b="1" kern="0" dirty="0"/>
              <a:t>Prevention</a:t>
            </a:r>
          </a:p>
          <a:p>
            <a:pPr algn="ctr"/>
            <a:r>
              <a:rPr lang="en-US" altLang="en-US" sz="3600" b="1" kern="0" dirty="0"/>
              <a:t>and Early Intervention</a:t>
            </a:r>
            <a:endParaRPr lang="en-US" sz="3600" b="1" dirty="0"/>
          </a:p>
        </p:txBody>
      </p:sp>
      <p:sp>
        <p:nvSpPr>
          <p:cNvPr id="9" name="Rectangle 8"/>
          <p:cNvSpPr/>
          <p:nvPr/>
        </p:nvSpPr>
        <p:spPr>
          <a:xfrm>
            <a:off x="441844" y="2420337"/>
            <a:ext cx="4282556" cy="4132863"/>
          </a:xfrm>
          <a:prstGeom prst="rect">
            <a:avLst/>
          </a:prstGeom>
        </p:spPr>
        <p:txBody>
          <a:bodyPr wrap="square">
            <a:spAutoFit/>
          </a:bodyPr>
          <a:lstStyle/>
          <a:p>
            <a:pPr marL="215504" lvl="1" fontAlgn="base">
              <a:lnSpc>
                <a:spcPct val="105000"/>
              </a:lnSpc>
              <a:spcBef>
                <a:spcPct val="0"/>
              </a:spcBef>
              <a:spcAft>
                <a:spcPct val="100000"/>
              </a:spcAft>
            </a:pPr>
            <a:r>
              <a:rPr lang="en-US" altLang="en-US" sz="2800" b="1" kern="0" dirty="0">
                <a:solidFill>
                  <a:srgbClr val="000000"/>
                </a:solidFill>
                <a:latin typeface="Helvetica"/>
              </a:rPr>
              <a:t>The response to individualized intervention data in  general education is critical to determining special education need and to measuring adverse educational impact.</a:t>
            </a:r>
            <a:endParaRPr lang="en-US" sz="2800" b="1" dirty="0"/>
          </a:p>
        </p:txBody>
      </p:sp>
    </p:spTree>
    <p:extLst>
      <p:ext uri="{BB962C8B-B14F-4D97-AF65-F5344CB8AC3E}">
        <p14:creationId xmlns:p14="http://schemas.microsoft.com/office/powerpoint/2010/main" val="1862346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 xmlns:a16="http://schemas.microsoft.com/office/drawing/2014/main" id="{D0CB2E85-2334-46DA-8AB2-C0A696D1B46D}"/>
              </a:ext>
            </a:extLst>
          </p:cNvPr>
          <p:cNvSpPr>
            <a:spLocks noGrp="1"/>
          </p:cNvSpPr>
          <p:nvPr>
            <p:ph sz="quarter" idx="10"/>
          </p:nvPr>
        </p:nvSpPr>
        <p:spPr/>
        <p:txBody>
          <a:bodyPr/>
          <a:lstStyle/>
          <a:p>
            <a:endParaRPr lang="en-US"/>
          </a:p>
        </p:txBody>
      </p:sp>
      <p:sp>
        <p:nvSpPr>
          <p:cNvPr id="2" name="Title 1"/>
          <p:cNvSpPr>
            <a:spLocks noGrp="1"/>
          </p:cNvSpPr>
          <p:nvPr>
            <p:ph type="title"/>
          </p:nvPr>
        </p:nvSpPr>
        <p:spPr>
          <a:xfrm>
            <a:off x="152400" y="685800"/>
            <a:ext cx="8839200" cy="1371600"/>
          </a:xfrm>
        </p:spPr>
        <p:txBody>
          <a:bodyPr>
            <a:normAutofit/>
          </a:bodyPr>
          <a:lstStyle/>
          <a:p>
            <a:pPr algn="ctr"/>
            <a:r>
              <a:rPr lang="en-US" sz="3600" dirty="0">
                <a:solidFill>
                  <a:schemeClr val="tx1"/>
                </a:solidFill>
              </a:rPr>
              <a:t>Problem-Solving Process</a:t>
            </a:r>
          </a:p>
        </p:txBody>
      </p:sp>
      <p:pic>
        <p:nvPicPr>
          <p:cNvPr id="4" name="Picture 8" descr="OH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41" y="1863141"/>
            <a:ext cx="8835788" cy="4900612"/>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4724400" y="1773445"/>
            <a:ext cx="484632" cy="77110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28</a:t>
            </a:r>
            <a:endParaRPr lang="en-US" dirty="0"/>
          </a:p>
        </p:txBody>
      </p:sp>
      <p:sp>
        <p:nvSpPr>
          <p:cNvPr id="9" name="Rectangle 8"/>
          <p:cNvSpPr/>
          <p:nvPr/>
        </p:nvSpPr>
        <p:spPr>
          <a:xfrm>
            <a:off x="8077200" y="982248"/>
            <a:ext cx="1066800" cy="533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#4</a:t>
            </a:r>
            <a:endParaRPr lang="en-US" b="1" dirty="0"/>
          </a:p>
        </p:txBody>
      </p:sp>
    </p:spTree>
    <p:extLst>
      <p:ext uri="{BB962C8B-B14F-4D97-AF65-F5344CB8AC3E}">
        <p14:creationId xmlns:p14="http://schemas.microsoft.com/office/powerpoint/2010/main" val="2117531651"/>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chemeClr val="tx1"/>
                </a:solidFill>
              </a:rPr>
              <a:t>Intervention Model</a:t>
            </a:r>
            <a:r>
              <a:rPr lang="en-US" b="0" dirty="0">
                <a:solidFill>
                  <a:srgbClr val="FF0000"/>
                </a:solidFill>
              </a:rPr>
              <a:t/>
            </a:r>
            <a:br>
              <a:rPr lang="en-US" b="0" dirty="0">
                <a:solidFill>
                  <a:srgbClr val="FF0000"/>
                </a:solidFill>
              </a:rPr>
            </a:br>
            <a:endParaRPr lang="en-US" b="0" dirty="0"/>
          </a:p>
        </p:txBody>
      </p:sp>
      <p:sp>
        <p:nvSpPr>
          <p:cNvPr id="4" name="Slide Number Placeholder 3"/>
          <p:cNvSpPr>
            <a:spLocks noGrp="1"/>
          </p:cNvSpPr>
          <p:nvPr>
            <p:ph type="sldNum" sz="quarter" idx="4294967295"/>
          </p:nvPr>
        </p:nvSpPr>
        <p:spPr>
          <a:xfrm>
            <a:off x="8229600" y="279400"/>
            <a:ext cx="762000" cy="365125"/>
          </a:xfrm>
        </p:spPr>
        <p:txBody>
          <a:bodyPr/>
          <a:lstStyle/>
          <a:p>
            <a:r>
              <a:rPr lang="en-US" dirty="0" smtClean="0"/>
              <a:t>29</a:t>
            </a:r>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025471655"/>
              </p:ext>
            </p:extLst>
          </p:nvPr>
        </p:nvGraphicFramePr>
        <p:xfrm>
          <a:off x="0" y="1524000"/>
          <a:ext cx="8839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rot="18396079">
            <a:off x="4997498" y="4311967"/>
            <a:ext cx="3411531" cy="68762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Very little progress</a:t>
            </a:r>
          </a:p>
        </p:txBody>
      </p:sp>
      <p:sp>
        <p:nvSpPr>
          <p:cNvPr id="7" name="Left Arrow 6"/>
          <p:cNvSpPr/>
          <p:nvPr/>
        </p:nvSpPr>
        <p:spPr>
          <a:xfrm>
            <a:off x="4876800" y="6197902"/>
            <a:ext cx="3352800" cy="692363"/>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special education referral</a:t>
            </a:r>
          </a:p>
        </p:txBody>
      </p:sp>
      <p:sp>
        <p:nvSpPr>
          <p:cNvPr id="2" name="TextBox 1"/>
          <p:cNvSpPr txBox="1"/>
          <p:nvPr/>
        </p:nvSpPr>
        <p:spPr>
          <a:xfrm>
            <a:off x="0" y="3081388"/>
            <a:ext cx="2667000" cy="830997"/>
          </a:xfrm>
          <a:prstGeom prst="rect">
            <a:avLst/>
          </a:prstGeom>
          <a:noFill/>
        </p:spPr>
        <p:txBody>
          <a:bodyPr wrap="square" rtlCol="0">
            <a:spAutoFit/>
          </a:bodyPr>
          <a:lstStyle/>
          <a:p>
            <a:r>
              <a:rPr lang="en-US" sz="2400" b="1" dirty="0"/>
              <a:t>Core </a:t>
            </a:r>
          </a:p>
          <a:p>
            <a:r>
              <a:rPr lang="en-US" sz="2400" b="1" dirty="0"/>
              <a:t>instruction</a:t>
            </a:r>
          </a:p>
        </p:txBody>
      </p:sp>
      <p:sp>
        <p:nvSpPr>
          <p:cNvPr id="8" name="TextBox 7"/>
          <p:cNvSpPr txBox="1"/>
          <p:nvPr/>
        </p:nvSpPr>
        <p:spPr>
          <a:xfrm>
            <a:off x="38100" y="4872442"/>
            <a:ext cx="3124200" cy="830997"/>
          </a:xfrm>
          <a:prstGeom prst="rect">
            <a:avLst/>
          </a:prstGeom>
          <a:noFill/>
        </p:spPr>
        <p:txBody>
          <a:bodyPr wrap="square" rtlCol="0">
            <a:spAutoFit/>
          </a:bodyPr>
          <a:lstStyle/>
          <a:p>
            <a:r>
              <a:rPr lang="en-US" sz="2400" b="1" dirty="0"/>
              <a:t>Core instruction + intervention</a:t>
            </a:r>
          </a:p>
        </p:txBody>
      </p:sp>
      <p:sp>
        <p:nvSpPr>
          <p:cNvPr id="9" name="TextBox 8"/>
          <p:cNvSpPr txBox="1"/>
          <p:nvPr/>
        </p:nvSpPr>
        <p:spPr>
          <a:xfrm>
            <a:off x="152400" y="6091533"/>
            <a:ext cx="3352800" cy="830997"/>
          </a:xfrm>
          <a:prstGeom prst="rect">
            <a:avLst/>
          </a:prstGeom>
          <a:noFill/>
        </p:spPr>
        <p:txBody>
          <a:bodyPr wrap="square" rtlCol="0">
            <a:spAutoFit/>
          </a:bodyPr>
          <a:lstStyle/>
          <a:p>
            <a:r>
              <a:rPr lang="en-US" sz="2400" b="1" dirty="0"/>
              <a:t>Core instruction + intensive intervention</a:t>
            </a:r>
          </a:p>
        </p:txBody>
      </p:sp>
      <p:sp>
        <p:nvSpPr>
          <p:cNvPr id="10" name="TextBox 9"/>
          <p:cNvSpPr txBox="1"/>
          <p:nvPr/>
        </p:nvSpPr>
        <p:spPr>
          <a:xfrm>
            <a:off x="3862477" y="2772423"/>
            <a:ext cx="1409700" cy="461665"/>
          </a:xfrm>
          <a:prstGeom prst="rect">
            <a:avLst/>
          </a:prstGeom>
          <a:noFill/>
        </p:spPr>
        <p:txBody>
          <a:bodyPr wrap="square" rtlCol="0">
            <a:spAutoFit/>
          </a:bodyPr>
          <a:lstStyle/>
          <a:p>
            <a:r>
              <a:rPr lang="en-US" sz="2400" b="1" dirty="0"/>
              <a:t>80%</a:t>
            </a:r>
          </a:p>
        </p:txBody>
      </p:sp>
      <p:sp>
        <p:nvSpPr>
          <p:cNvPr id="11" name="TextBox 10"/>
          <p:cNvSpPr txBox="1"/>
          <p:nvPr/>
        </p:nvSpPr>
        <p:spPr>
          <a:xfrm>
            <a:off x="3862477" y="5109819"/>
            <a:ext cx="1409700" cy="461665"/>
          </a:xfrm>
          <a:prstGeom prst="rect">
            <a:avLst/>
          </a:prstGeom>
          <a:noFill/>
        </p:spPr>
        <p:txBody>
          <a:bodyPr wrap="square" rtlCol="0">
            <a:spAutoFit/>
          </a:bodyPr>
          <a:lstStyle/>
          <a:p>
            <a:r>
              <a:rPr lang="en-US" sz="2400" b="1" dirty="0"/>
              <a:t>15%</a:t>
            </a:r>
          </a:p>
        </p:txBody>
      </p:sp>
      <p:sp>
        <p:nvSpPr>
          <p:cNvPr id="12" name="TextBox 11"/>
          <p:cNvSpPr txBox="1"/>
          <p:nvPr/>
        </p:nvSpPr>
        <p:spPr>
          <a:xfrm>
            <a:off x="4000500" y="6180927"/>
            <a:ext cx="1409700" cy="461665"/>
          </a:xfrm>
          <a:prstGeom prst="rect">
            <a:avLst/>
          </a:prstGeom>
          <a:noFill/>
        </p:spPr>
        <p:txBody>
          <a:bodyPr wrap="square" rtlCol="0">
            <a:spAutoFit/>
          </a:bodyPr>
          <a:lstStyle/>
          <a:p>
            <a:r>
              <a:rPr lang="en-US" sz="2400" b="1" dirty="0"/>
              <a:t>5%</a:t>
            </a:r>
          </a:p>
        </p:txBody>
      </p:sp>
    </p:spTree>
    <p:extLst>
      <p:ext uri="{BB962C8B-B14F-4D97-AF65-F5344CB8AC3E}">
        <p14:creationId xmlns:p14="http://schemas.microsoft.com/office/powerpoint/2010/main" val="2457405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tx1"/>
                </a:solidFill>
              </a:rPr>
              <a:t>Quality Eligibility Determinations</a:t>
            </a:r>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r>
              <a:rPr lang="en-US" dirty="0"/>
              <a:t>Consultant Name/Info</a:t>
            </a:r>
          </a:p>
        </p:txBody>
      </p:sp>
    </p:spTree>
    <p:extLst>
      <p:ext uri="{BB962C8B-B14F-4D97-AF65-F5344CB8AC3E}">
        <p14:creationId xmlns:p14="http://schemas.microsoft.com/office/powerpoint/2010/main" val="1495053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8545" y="845128"/>
            <a:ext cx="8943975" cy="6172200"/>
          </a:xfrm>
          <a:prstGeom prst="rect">
            <a:avLst/>
          </a:prstGeom>
        </p:spPr>
      </p:pic>
      <p:sp>
        <p:nvSpPr>
          <p:cNvPr id="4" name="Content Placeholder 3">
            <a:extLst>
              <a:ext uri="{FF2B5EF4-FFF2-40B4-BE49-F238E27FC236}">
                <a16:creationId xmlns="" xmlns:a16="http://schemas.microsoft.com/office/drawing/2014/main" id="{11910952-CC88-4C6B-8D3D-D24F424B11D7}"/>
              </a:ext>
            </a:extLst>
          </p:cNvPr>
          <p:cNvSpPr>
            <a:spLocks noGrp="1"/>
          </p:cNvSpPr>
          <p:nvPr>
            <p:ph sz="quarter" idx="10"/>
          </p:nvPr>
        </p:nvSpPr>
        <p:spPr>
          <a:xfrm>
            <a:off x="152400" y="2159000"/>
            <a:ext cx="8839200" cy="4419600"/>
          </a:xfrm>
        </p:spPr>
        <p:txBody>
          <a:bodyPr/>
          <a:lstStyle/>
          <a:p>
            <a:endParaRPr lang="en-US"/>
          </a:p>
        </p:txBody>
      </p:sp>
      <p:sp>
        <p:nvSpPr>
          <p:cNvPr id="6"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30</a:t>
            </a:r>
            <a:endParaRPr lang="en-US" dirty="0"/>
          </a:p>
        </p:txBody>
      </p:sp>
      <p:sp>
        <p:nvSpPr>
          <p:cNvPr id="7" name="Rectangle 6"/>
          <p:cNvSpPr/>
          <p:nvPr/>
        </p:nvSpPr>
        <p:spPr>
          <a:xfrm>
            <a:off x="8009858" y="845128"/>
            <a:ext cx="1066800" cy="533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#5</a:t>
            </a:r>
            <a:endParaRPr lang="en-US" b="1" dirty="0"/>
          </a:p>
        </p:txBody>
      </p:sp>
    </p:spTree>
    <p:extLst>
      <p:ext uri="{BB962C8B-B14F-4D97-AF65-F5344CB8AC3E}">
        <p14:creationId xmlns:p14="http://schemas.microsoft.com/office/powerpoint/2010/main" val="1546533953"/>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838201"/>
            <a:ext cx="9144000" cy="6019799"/>
          </a:xfrm>
          <a:prstGeom prst="rect">
            <a:avLst/>
          </a:prstGeom>
        </p:spPr>
      </p:pic>
      <p:sp>
        <p:nvSpPr>
          <p:cNvPr id="3"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31</a:t>
            </a:r>
            <a:endParaRPr lang="en-US" dirty="0"/>
          </a:p>
        </p:txBody>
      </p:sp>
      <p:sp>
        <p:nvSpPr>
          <p:cNvPr id="2" name="Title 1"/>
          <p:cNvSpPr>
            <a:spLocks noGrp="1"/>
          </p:cNvSpPr>
          <p:nvPr>
            <p:ph type="title"/>
          </p:nvPr>
        </p:nvSpPr>
        <p:spPr/>
        <p:txBody>
          <a:bodyPr/>
          <a:lstStyle/>
          <a:p>
            <a:endParaRPr lang="en-US"/>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3739414736"/>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chemeClr val="tx1"/>
                </a:solidFill>
              </a:rPr>
              <a:t>Referral ‘Red Flags’</a:t>
            </a:r>
          </a:p>
        </p:txBody>
      </p:sp>
      <p:graphicFrame>
        <p:nvGraphicFramePr>
          <p:cNvPr id="6" name="Content Placeholder 3"/>
          <p:cNvGraphicFramePr>
            <a:graphicFrameLocks noGrp="1"/>
          </p:cNvGraphicFramePr>
          <p:nvPr>
            <p:ph sz="quarter" idx="10"/>
            <p:extLst>
              <p:ext uri="{D42A27DB-BD31-4B8C-83A1-F6EECF244321}">
                <p14:modId xmlns:p14="http://schemas.microsoft.com/office/powerpoint/2010/main" val="1281437512"/>
              </p:ext>
            </p:extLst>
          </p:nvPr>
        </p:nvGraphicFramePr>
        <p:xfrm>
          <a:off x="152400" y="2057400"/>
          <a:ext cx="8839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32</a:t>
            </a:r>
            <a:endParaRPr lang="en-US" dirty="0"/>
          </a:p>
        </p:txBody>
      </p:sp>
      <p:sp>
        <p:nvSpPr>
          <p:cNvPr id="8" name="Rectangle 7"/>
          <p:cNvSpPr/>
          <p:nvPr/>
        </p:nvSpPr>
        <p:spPr>
          <a:xfrm>
            <a:off x="152400" y="6210300"/>
            <a:ext cx="1066800" cy="533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#6</a:t>
            </a:r>
            <a:endParaRPr lang="en-US" b="1" dirty="0"/>
          </a:p>
        </p:txBody>
      </p:sp>
    </p:spTree>
    <p:extLst>
      <p:ext uri="{BB962C8B-B14F-4D97-AF65-F5344CB8AC3E}">
        <p14:creationId xmlns:p14="http://schemas.microsoft.com/office/powerpoint/2010/main" val="4163095765"/>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698617"/>
            <a:ext cx="8839200" cy="1122218"/>
          </a:xfrm>
        </p:spPr>
        <p:txBody>
          <a:bodyPr>
            <a:normAutofit/>
          </a:bodyPr>
          <a:lstStyle/>
          <a:p>
            <a:pPr algn="ctr"/>
            <a:r>
              <a:rPr lang="en-US" sz="3600" dirty="0">
                <a:solidFill>
                  <a:schemeClr val="tx1"/>
                </a:solidFill>
              </a:rPr>
              <a:t>Referral ‘Red Flags’</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85210" y="1781175"/>
            <a:ext cx="2286000" cy="2228850"/>
          </a:xfrm>
        </p:spPr>
      </p:pic>
      <p:sp>
        <p:nvSpPr>
          <p:cNvPr id="5" name="TextBox 4"/>
          <p:cNvSpPr txBox="1"/>
          <p:nvPr/>
        </p:nvSpPr>
        <p:spPr>
          <a:xfrm>
            <a:off x="785210" y="4010025"/>
            <a:ext cx="8359140" cy="2246769"/>
          </a:xfrm>
          <a:prstGeom prst="rect">
            <a:avLst/>
          </a:prstGeom>
          <a:noFill/>
        </p:spPr>
        <p:txBody>
          <a:bodyPr wrap="square" rtlCol="0">
            <a:spAutoFit/>
          </a:bodyPr>
          <a:lstStyle/>
          <a:p>
            <a:r>
              <a:rPr lang="en-US" sz="2800" dirty="0"/>
              <a:t>“Remember, however, that not one of these</a:t>
            </a:r>
          </a:p>
          <a:p>
            <a:r>
              <a:rPr lang="en-US" sz="2800" dirty="0">
                <a:solidFill>
                  <a:srgbClr val="FF0000"/>
                </a:solidFill>
              </a:rPr>
              <a:t>‘red flags’</a:t>
            </a:r>
            <a:r>
              <a:rPr lang="en-US" sz="2800" dirty="0"/>
              <a:t> alone would typically be sufficient to</a:t>
            </a:r>
          </a:p>
          <a:p>
            <a:r>
              <a:rPr lang="en-US" sz="2800" dirty="0"/>
              <a:t>trigger the child-find duty, but that the more that</a:t>
            </a:r>
          </a:p>
          <a:p>
            <a:r>
              <a:rPr lang="en-US" sz="2800" dirty="0"/>
              <a:t> exist in a particular situation, the more likely it is</a:t>
            </a:r>
          </a:p>
          <a:p>
            <a:r>
              <a:rPr lang="en-US" sz="2800" dirty="0"/>
              <a:t> that the duty would be triggered.”</a:t>
            </a:r>
          </a:p>
        </p:txBody>
      </p:sp>
      <p:pic>
        <p:nvPicPr>
          <p:cNvPr id="6" name="Picture 5"/>
          <p:cNvPicPr>
            <a:picLocks noChangeAspect="1"/>
          </p:cNvPicPr>
          <p:nvPr/>
        </p:nvPicPr>
        <p:blipFill>
          <a:blip r:embed="rId4"/>
          <a:stretch>
            <a:fillRect/>
          </a:stretch>
        </p:blipFill>
        <p:spPr>
          <a:xfrm>
            <a:off x="3676310" y="1781175"/>
            <a:ext cx="2096180" cy="1981200"/>
          </a:xfrm>
          <a:prstGeom prst="rect">
            <a:avLst/>
          </a:prstGeom>
        </p:spPr>
      </p:pic>
      <p:pic>
        <p:nvPicPr>
          <p:cNvPr id="7" name="Picture 6"/>
          <p:cNvPicPr>
            <a:picLocks noChangeAspect="1"/>
          </p:cNvPicPr>
          <p:nvPr/>
        </p:nvPicPr>
        <p:blipFill>
          <a:blip r:embed="rId5"/>
          <a:stretch>
            <a:fillRect/>
          </a:stretch>
        </p:blipFill>
        <p:spPr>
          <a:xfrm>
            <a:off x="6696857" y="1924744"/>
            <a:ext cx="2097206" cy="1981372"/>
          </a:xfrm>
          <a:prstGeom prst="rect">
            <a:avLst/>
          </a:prstGeom>
        </p:spPr>
      </p:pic>
      <p:sp>
        <p:nvSpPr>
          <p:cNvPr id="8" name="Rectangle 7"/>
          <p:cNvSpPr/>
          <p:nvPr/>
        </p:nvSpPr>
        <p:spPr>
          <a:xfrm>
            <a:off x="4692555" y="6176037"/>
            <a:ext cx="2356286" cy="369332"/>
          </a:xfrm>
          <a:prstGeom prst="rect">
            <a:avLst/>
          </a:prstGeom>
        </p:spPr>
        <p:txBody>
          <a:bodyPr wrap="none">
            <a:spAutoFit/>
          </a:bodyPr>
          <a:lstStyle/>
          <a:p>
            <a:r>
              <a:rPr lang="en-US" dirty="0"/>
              <a:t>Julie Weatherly, ESQ</a:t>
            </a:r>
          </a:p>
        </p:txBody>
      </p:sp>
      <p:sp>
        <p:nvSpPr>
          <p:cNvPr id="9"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33</a:t>
            </a:r>
            <a:endParaRPr lang="en-US" dirty="0"/>
          </a:p>
        </p:txBody>
      </p:sp>
    </p:spTree>
    <p:extLst>
      <p:ext uri="{BB962C8B-B14F-4D97-AF65-F5344CB8AC3E}">
        <p14:creationId xmlns:p14="http://schemas.microsoft.com/office/powerpoint/2010/main" val="4234517476"/>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C53CD27-B23D-40F5-85A7-D482B4F360A4}"/>
              </a:ext>
            </a:extLst>
          </p:cNvPr>
          <p:cNvSpPr>
            <a:spLocks noGrp="1"/>
          </p:cNvSpPr>
          <p:nvPr>
            <p:ph sz="quarter" idx="10"/>
          </p:nvPr>
        </p:nvSpPr>
        <p:spPr/>
        <p:txBody>
          <a:bodyPr/>
          <a:lstStyle/>
          <a:p>
            <a:endParaRPr lang="en-US"/>
          </a:p>
        </p:txBody>
      </p:sp>
      <p:sp>
        <p:nvSpPr>
          <p:cNvPr id="2" name="Title 1"/>
          <p:cNvSpPr>
            <a:spLocks noGrp="1"/>
          </p:cNvSpPr>
          <p:nvPr>
            <p:ph type="title"/>
          </p:nvPr>
        </p:nvSpPr>
        <p:spPr>
          <a:xfrm>
            <a:off x="152400" y="228600"/>
            <a:ext cx="8839200" cy="1828801"/>
          </a:xfrm>
        </p:spPr>
        <p:txBody>
          <a:bodyPr>
            <a:normAutofit/>
          </a:bodyPr>
          <a:lstStyle/>
          <a:p>
            <a:pPr algn="ctr"/>
            <a:r>
              <a:rPr lang="en-US" altLang="en-US" sz="3600" kern="0" dirty="0">
                <a:solidFill>
                  <a:schemeClr val="tx1"/>
                </a:solidFill>
              </a:rPr>
              <a:t>Characteristics of Good Referrals</a:t>
            </a:r>
            <a:endParaRPr lang="en-US" sz="3600" dirty="0">
              <a:solidFill>
                <a:schemeClr val="tx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778688106"/>
              </p:ext>
            </p:extLst>
          </p:nvPr>
        </p:nvGraphicFramePr>
        <p:xfrm>
          <a:off x="0" y="1524000"/>
          <a:ext cx="8991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Callout 4"/>
          <p:cNvSpPr/>
          <p:nvPr/>
        </p:nvSpPr>
        <p:spPr>
          <a:xfrm>
            <a:off x="5562600" y="4368800"/>
            <a:ext cx="3429000" cy="1828800"/>
          </a:xfrm>
          <a:prstGeom prst="leftArrowCallout">
            <a:avLst>
              <a:gd name="adj1" fmla="val 25000"/>
              <a:gd name="adj2" fmla="val 25000"/>
              <a:gd name="adj3" fmla="val 25000"/>
              <a:gd name="adj4" fmla="val 7327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data helps to determine if there is a reason to suspect a disability</a:t>
            </a:r>
          </a:p>
        </p:txBody>
      </p:sp>
      <p:sp>
        <p:nvSpPr>
          <p:cNvPr id="6"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34</a:t>
            </a:r>
            <a:endParaRPr lang="en-US" dirty="0"/>
          </a:p>
        </p:txBody>
      </p:sp>
    </p:spTree>
    <p:extLst>
      <p:ext uri="{BB962C8B-B14F-4D97-AF65-F5344CB8AC3E}">
        <p14:creationId xmlns:p14="http://schemas.microsoft.com/office/powerpoint/2010/main" val="1469445031"/>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762000"/>
            <a:ext cx="8839200" cy="1066800"/>
          </a:xfrm>
        </p:spPr>
        <p:txBody>
          <a:bodyPr>
            <a:normAutofit/>
          </a:bodyPr>
          <a:lstStyle/>
          <a:p>
            <a:pPr algn="ctr"/>
            <a:r>
              <a:rPr lang="en-US" sz="3600" dirty="0">
                <a:solidFill>
                  <a:schemeClr val="tx1"/>
                </a:solidFill>
              </a:rPr>
              <a:t>Find Your Winter Vacation Partner</a:t>
            </a:r>
          </a:p>
        </p:txBody>
      </p:sp>
      <p:sp>
        <p:nvSpPr>
          <p:cNvPr id="3" name="Content Placeholder 2"/>
          <p:cNvSpPr>
            <a:spLocks noGrp="1"/>
          </p:cNvSpPr>
          <p:nvPr>
            <p:ph idx="4294967295"/>
          </p:nvPr>
        </p:nvSpPr>
        <p:spPr>
          <a:xfrm>
            <a:off x="457199" y="1066800"/>
            <a:ext cx="8229600" cy="4876800"/>
          </a:xfrm>
        </p:spPr>
        <p:txBody>
          <a:bodyPr>
            <a:normAutofit/>
          </a:bodyPr>
          <a:lstStyle/>
          <a:p>
            <a:pPr marL="0" indent="0" algn="ctr">
              <a:buNone/>
            </a:pPr>
            <a:endParaRPr lang="en-US" sz="3600" dirty="0"/>
          </a:p>
          <a:p>
            <a:pPr marL="0" indent="0" algn="ctr">
              <a:buNone/>
            </a:pPr>
            <a:r>
              <a:rPr lang="en-US" sz="3200" dirty="0"/>
              <a:t>What triggers requests/referrals in your district/school? The things on the previous slide or something else? What is the approximate ratio of evaluations to those who qualify in your setting?</a:t>
            </a:r>
          </a:p>
        </p:txBody>
      </p:sp>
      <p:pic>
        <p:nvPicPr>
          <p:cNvPr id="4099" name="Picture 3" descr="C:\Users\jrothermel\AppData\Local\Microsoft\Windows\Temporary Internet Files\Content.IE5\F8PYD1V5\fisc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402919"/>
            <a:ext cx="4876799"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35</a:t>
            </a:r>
            <a:endParaRPr lang="en-US" dirty="0"/>
          </a:p>
        </p:txBody>
      </p:sp>
      <p:sp>
        <p:nvSpPr>
          <p:cNvPr id="7" name="Rectangle 6"/>
          <p:cNvSpPr/>
          <p:nvPr/>
        </p:nvSpPr>
        <p:spPr>
          <a:xfrm>
            <a:off x="152400" y="6210300"/>
            <a:ext cx="1066800" cy="533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#1</a:t>
            </a:r>
            <a:endParaRPr lang="en-US" b="1" dirty="0"/>
          </a:p>
        </p:txBody>
      </p:sp>
    </p:spTree>
    <p:extLst>
      <p:ext uri="{BB962C8B-B14F-4D97-AF65-F5344CB8AC3E}">
        <p14:creationId xmlns:p14="http://schemas.microsoft.com/office/powerpoint/2010/main" val="77501683"/>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09600" y="4168914"/>
            <a:ext cx="8763000" cy="646331"/>
          </a:xfrm>
        </p:spPr>
        <p:txBody>
          <a:bodyPr/>
          <a:lstStyle/>
          <a:p>
            <a:r>
              <a:rPr lang="en-US" dirty="0"/>
              <a:t>Now </a:t>
            </a:r>
            <a:r>
              <a:rPr lang="en-US" dirty="0" smtClean="0"/>
              <a:t>what</a:t>
            </a:r>
            <a:r>
              <a:rPr lang="en-US" dirty="0"/>
              <a:t>?</a:t>
            </a:r>
          </a:p>
        </p:txBody>
      </p:sp>
      <p:pic>
        <p:nvPicPr>
          <p:cNvPr id="3" name="Picture 2"/>
          <p:cNvPicPr>
            <a:picLocks noChangeAspect="1"/>
          </p:cNvPicPr>
          <p:nvPr/>
        </p:nvPicPr>
        <p:blipFill>
          <a:blip r:embed="rId3"/>
          <a:stretch>
            <a:fillRect/>
          </a:stretch>
        </p:blipFill>
        <p:spPr>
          <a:xfrm>
            <a:off x="6400800" y="3505200"/>
            <a:ext cx="1828800" cy="3352800"/>
          </a:xfrm>
          <a:prstGeom prst="rect">
            <a:avLst/>
          </a:prstGeom>
        </p:spPr>
      </p:pic>
    </p:spTree>
    <p:extLst>
      <p:ext uri="{BB962C8B-B14F-4D97-AF65-F5344CB8AC3E}">
        <p14:creationId xmlns:p14="http://schemas.microsoft.com/office/powerpoint/2010/main" val="812797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0548" y="609600"/>
            <a:ext cx="8229600" cy="990600"/>
          </a:xfrm>
        </p:spPr>
        <p:txBody>
          <a:bodyPr>
            <a:noAutofit/>
          </a:bodyPr>
          <a:lstStyle/>
          <a:p>
            <a:pPr algn="ctr"/>
            <a:r>
              <a:rPr lang="en-US" altLang="en-US" sz="3600" dirty="0"/>
              <a:t>Request for Consideration of a </a:t>
            </a:r>
            <a:br>
              <a:rPr lang="en-US" altLang="en-US" sz="3600" dirty="0"/>
            </a:br>
            <a:r>
              <a:rPr lang="en-US" altLang="en-US" sz="3600" dirty="0"/>
              <a:t>Special Education Evaluation</a:t>
            </a:r>
            <a:endParaRPr lang="en-US" sz="3600" dirty="0"/>
          </a:p>
        </p:txBody>
      </p:sp>
      <p:sp>
        <p:nvSpPr>
          <p:cNvPr id="8" name="Text Placeholder 7"/>
          <p:cNvSpPr>
            <a:spLocks noGrp="1"/>
          </p:cNvSpPr>
          <p:nvPr>
            <p:ph type="body" idx="1"/>
          </p:nvPr>
        </p:nvSpPr>
        <p:spPr/>
        <p:txBody>
          <a:bodyPr>
            <a:normAutofit/>
          </a:bodyPr>
          <a:lstStyle/>
          <a:p>
            <a:r>
              <a:rPr lang="en-US" sz="2800" dirty="0">
                <a:solidFill>
                  <a:schemeClr val="tx1"/>
                </a:solidFill>
              </a:rPr>
              <a:t>Parent</a:t>
            </a:r>
          </a:p>
        </p:txBody>
      </p:sp>
      <p:sp>
        <p:nvSpPr>
          <p:cNvPr id="9" name="Content Placeholder 8"/>
          <p:cNvSpPr>
            <a:spLocks noGrp="1"/>
          </p:cNvSpPr>
          <p:nvPr>
            <p:ph sz="half" idx="2"/>
          </p:nvPr>
        </p:nvSpPr>
        <p:spPr>
          <a:xfrm>
            <a:off x="91440" y="2392362"/>
            <a:ext cx="4480560" cy="4465638"/>
          </a:xfrm>
        </p:spPr>
        <p:txBody>
          <a:bodyPr>
            <a:normAutofit fontScale="92500"/>
          </a:bodyPr>
          <a:lstStyle/>
          <a:p>
            <a:r>
              <a:rPr lang="en-US" sz="2600" dirty="0"/>
              <a:t>Date agency receives request is the date of the </a:t>
            </a:r>
            <a:r>
              <a:rPr lang="en-US" sz="2600" dirty="0" smtClean="0"/>
              <a:t>referral.</a:t>
            </a:r>
            <a:endParaRPr lang="en-US" sz="2600" dirty="0"/>
          </a:p>
          <a:p>
            <a:r>
              <a:rPr lang="en-US" sz="2600" dirty="0"/>
              <a:t>If agency determines there isn’t enough evidence to suspect a disability, a Notice of Action Refused (NOA) goes to </a:t>
            </a:r>
            <a:r>
              <a:rPr lang="en-US" sz="2600" dirty="0" smtClean="0"/>
              <a:t>parent.</a:t>
            </a:r>
            <a:endParaRPr lang="en-US" sz="2600" dirty="0"/>
          </a:p>
          <a:p>
            <a:r>
              <a:rPr lang="en-US" sz="2600" dirty="0"/>
              <a:t>If agency suspects a disability, 30 days to do Review of Existing Data (RED</a:t>
            </a:r>
            <a:r>
              <a:rPr lang="en-US" sz="2600" dirty="0" smtClean="0"/>
              <a:t>).</a:t>
            </a:r>
            <a:endParaRPr lang="en-US" sz="2600" dirty="0"/>
          </a:p>
          <a:p>
            <a:endParaRPr lang="en-US" dirty="0"/>
          </a:p>
        </p:txBody>
      </p:sp>
      <p:sp>
        <p:nvSpPr>
          <p:cNvPr id="10" name="Text Placeholder 9"/>
          <p:cNvSpPr>
            <a:spLocks noGrp="1"/>
          </p:cNvSpPr>
          <p:nvPr>
            <p:ph type="body" sz="quarter" idx="3"/>
          </p:nvPr>
        </p:nvSpPr>
        <p:spPr/>
        <p:txBody>
          <a:bodyPr>
            <a:normAutofit/>
          </a:bodyPr>
          <a:lstStyle/>
          <a:p>
            <a:r>
              <a:rPr lang="en-US" sz="2800" dirty="0">
                <a:solidFill>
                  <a:schemeClr val="tx1"/>
                </a:solidFill>
              </a:rPr>
              <a:t>Agency</a:t>
            </a:r>
          </a:p>
        </p:txBody>
      </p:sp>
      <p:sp>
        <p:nvSpPr>
          <p:cNvPr id="11" name="Content Placeholder 10"/>
          <p:cNvSpPr>
            <a:spLocks noGrp="1"/>
          </p:cNvSpPr>
          <p:nvPr>
            <p:ph sz="quarter" idx="4"/>
          </p:nvPr>
        </p:nvSpPr>
        <p:spPr>
          <a:xfrm>
            <a:off x="4754880" y="2221838"/>
            <a:ext cx="4480560" cy="4636162"/>
          </a:xfrm>
        </p:spPr>
        <p:txBody>
          <a:bodyPr>
            <a:noAutofit/>
          </a:bodyPr>
          <a:lstStyle/>
          <a:p>
            <a:r>
              <a:rPr lang="en-US" dirty="0"/>
              <a:t>Date of referral is the date the agency decides there is enough evidence to suspect a disability-no timeline for </a:t>
            </a:r>
            <a:r>
              <a:rPr lang="en-US" dirty="0" smtClean="0"/>
              <a:t>this.</a:t>
            </a:r>
            <a:endParaRPr lang="en-US" dirty="0"/>
          </a:p>
          <a:p>
            <a:r>
              <a:rPr lang="en-US" dirty="0"/>
              <a:t>If agency determines there isn’t enough evidence to suspect a disability, nothing is </a:t>
            </a:r>
            <a:r>
              <a:rPr lang="en-US" dirty="0" smtClean="0"/>
              <a:t>required.</a:t>
            </a:r>
            <a:endParaRPr lang="en-US" dirty="0"/>
          </a:p>
          <a:p>
            <a:r>
              <a:rPr lang="en-US" dirty="0"/>
              <a:t>If agency suspects a disability, 30 days to do Review of Existing Data (RED</a:t>
            </a:r>
            <a:r>
              <a:rPr lang="en-US" dirty="0" smtClean="0"/>
              <a:t>).</a:t>
            </a:r>
            <a:endParaRPr lang="en-US" dirty="0"/>
          </a:p>
        </p:txBody>
      </p:sp>
      <p:pic>
        <p:nvPicPr>
          <p:cNvPr id="12" name="Content Placeholder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1440" y="533400"/>
            <a:ext cx="1584960" cy="1612237"/>
          </a:xfrm>
          <a:prstGeom prst="rect">
            <a:avLst/>
          </a:prstGeom>
        </p:spPr>
      </p:pic>
      <p:pic>
        <p:nvPicPr>
          <p:cNvPr id="13" name="Content Placeholder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647478" y="533400"/>
            <a:ext cx="1405082" cy="1612237"/>
          </a:xfrm>
          <a:prstGeom prst="rect">
            <a:avLst/>
          </a:prstGeom>
        </p:spPr>
      </p:pic>
      <p:sp>
        <p:nvSpPr>
          <p:cNvPr id="2" name="Slide Number Placeholder 1">
            <a:extLst>
              <a:ext uri="{FF2B5EF4-FFF2-40B4-BE49-F238E27FC236}">
                <a16:creationId xmlns="" xmlns:a16="http://schemas.microsoft.com/office/drawing/2014/main" id="{F52A19D5-F246-4B45-BE5E-3C4A16ADFAC7}"/>
              </a:ext>
            </a:extLst>
          </p:cNvPr>
          <p:cNvSpPr>
            <a:spLocks noGrp="1"/>
          </p:cNvSpPr>
          <p:nvPr>
            <p:ph type="sldNum" sz="quarter" idx="12"/>
          </p:nvPr>
        </p:nvSpPr>
        <p:spPr/>
        <p:txBody>
          <a:bodyPr/>
          <a:lstStyle/>
          <a:p>
            <a:pPr>
              <a:defRPr/>
            </a:pPr>
            <a:r>
              <a:rPr lang="en-US" dirty="0" smtClean="0"/>
              <a:t>37</a:t>
            </a:r>
            <a:endParaRPr lang="en-US" dirty="0"/>
          </a:p>
        </p:txBody>
      </p:sp>
    </p:spTree>
    <p:extLst>
      <p:ext uri="{BB962C8B-B14F-4D97-AF65-F5344CB8AC3E}">
        <p14:creationId xmlns:p14="http://schemas.microsoft.com/office/powerpoint/2010/main" val="566970313"/>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endParaRPr lang="en-US"/>
          </a:p>
        </p:txBody>
      </p:sp>
      <p:sp>
        <p:nvSpPr>
          <p:cNvPr id="2" name="Title 1"/>
          <p:cNvSpPr>
            <a:spLocks noGrp="1"/>
          </p:cNvSpPr>
          <p:nvPr>
            <p:ph type="title"/>
          </p:nvPr>
        </p:nvSpPr>
        <p:spPr>
          <a:xfrm>
            <a:off x="152400" y="762000"/>
            <a:ext cx="8839200" cy="1066800"/>
          </a:xfrm>
        </p:spPr>
        <p:txBody>
          <a:bodyPr>
            <a:noAutofit/>
          </a:bodyPr>
          <a:lstStyle/>
          <a:p>
            <a:pPr algn="ctr"/>
            <a:r>
              <a:rPr kumimoji="0" lang="en-US" altLang="en-US" sz="3600" i="0" u="none" strike="noStrike" kern="0" cap="none" spc="0" normalizeH="0" baseline="0" noProof="0" dirty="0">
                <a:ln>
                  <a:noFill/>
                </a:ln>
                <a:solidFill>
                  <a:schemeClr val="tx1"/>
                </a:solidFill>
                <a:effectLst/>
                <a:uLnTx/>
                <a:uFillTx/>
              </a:rPr>
              <a:t>Request for Consideration of a </a:t>
            </a:r>
            <a:br>
              <a:rPr kumimoji="0" lang="en-US" altLang="en-US" sz="3600" i="0" u="none" strike="noStrike" kern="0" cap="none" spc="0" normalizeH="0" baseline="0" noProof="0" dirty="0">
                <a:ln>
                  <a:noFill/>
                </a:ln>
                <a:solidFill>
                  <a:schemeClr val="tx1"/>
                </a:solidFill>
                <a:effectLst/>
                <a:uLnTx/>
                <a:uFillTx/>
              </a:rPr>
            </a:br>
            <a:r>
              <a:rPr kumimoji="0" lang="en-US" altLang="en-US" sz="3600" i="0" u="none" strike="noStrike" kern="0" cap="none" spc="0" normalizeH="0" baseline="0" noProof="0" dirty="0">
                <a:ln>
                  <a:noFill/>
                </a:ln>
                <a:solidFill>
                  <a:schemeClr val="tx1"/>
                </a:solidFill>
                <a:effectLst/>
                <a:uLnTx/>
                <a:uFillTx/>
              </a:rPr>
              <a:t>Special Education</a:t>
            </a:r>
            <a:r>
              <a:rPr lang="en-US" altLang="en-US" sz="3600" kern="0" spc="0" dirty="0">
                <a:solidFill>
                  <a:schemeClr val="tx1"/>
                </a:solidFill>
              </a:rPr>
              <a:t> E</a:t>
            </a:r>
            <a:r>
              <a:rPr kumimoji="0" lang="en-US" altLang="en-US" sz="3600" i="0" u="none" strike="noStrike" kern="0" cap="none" spc="0" normalizeH="0" baseline="0" noProof="0" dirty="0">
                <a:ln>
                  <a:noFill/>
                </a:ln>
                <a:solidFill>
                  <a:schemeClr val="tx1"/>
                </a:solidFill>
                <a:effectLst/>
                <a:uLnTx/>
                <a:uFillTx/>
              </a:rPr>
              <a:t>valuation</a:t>
            </a:r>
            <a:endParaRPr lang="en-US" sz="3600" dirty="0">
              <a:solidFill>
                <a:schemeClr val="tx1"/>
              </a:solidFill>
            </a:endParaRPr>
          </a:p>
        </p:txBody>
      </p:sp>
      <p:pic>
        <p:nvPicPr>
          <p:cNvPr id="6" name="Picture 5"/>
          <p:cNvPicPr>
            <a:picLocks noChangeAspect="1"/>
          </p:cNvPicPr>
          <p:nvPr/>
        </p:nvPicPr>
        <p:blipFill>
          <a:blip r:embed="rId3"/>
          <a:stretch>
            <a:fillRect/>
          </a:stretch>
        </p:blipFill>
        <p:spPr>
          <a:xfrm>
            <a:off x="152400" y="2057909"/>
            <a:ext cx="8840177" cy="4596891"/>
          </a:xfrm>
          <a:prstGeom prst="rect">
            <a:avLst/>
          </a:prstGeom>
        </p:spPr>
      </p:pic>
      <p:sp>
        <p:nvSpPr>
          <p:cNvPr id="7"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38</a:t>
            </a:r>
            <a:endParaRPr lang="en-US" dirty="0"/>
          </a:p>
        </p:txBody>
      </p:sp>
    </p:spTree>
    <p:extLst>
      <p:ext uri="{BB962C8B-B14F-4D97-AF65-F5344CB8AC3E}">
        <p14:creationId xmlns:p14="http://schemas.microsoft.com/office/powerpoint/2010/main" val="793100285"/>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a:xfrm>
            <a:off x="2203058" y="1828800"/>
            <a:ext cx="4959742" cy="4749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2" name="Title 1"/>
          <p:cNvSpPr>
            <a:spLocks noGrp="1"/>
          </p:cNvSpPr>
          <p:nvPr>
            <p:ph type="title"/>
          </p:nvPr>
        </p:nvSpPr>
        <p:spPr>
          <a:xfrm>
            <a:off x="263329" y="762000"/>
            <a:ext cx="8839200" cy="1066800"/>
          </a:xfrm>
        </p:spPr>
        <p:txBody>
          <a:bodyPr>
            <a:normAutofit/>
          </a:bodyPr>
          <a:lstStyle/>
          <a:p>
            <a:pPr algn="ctr"/>
            <a:r>
              <a:rPr lang="en-US" altLang="en-US" sz="3600" dirty="0">
                <a:solidFill>
                  <a:schemeClr val="tx1"/>
                </a:solidFill>
              </a:rPr>
              <a:t>Making a Determination:  Step 3</a:t>
            </a:r>
          </a:p>
        </p:txBody>
      </p:sp>
      <p:pic>
        <p:nvPicPr>
          <p:cNvPr id="35844" name="Content Placeholder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90800"/>
            <a:ext cx="16795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Content Placeholder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34367" y="2590800"/>
            <a:ext cx="182083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39</a:t>
            </a:r>
            <a:endParaRPr lang="en-US" dirty="0"/>
          </a:p>
        </p:txBody>
      </p:sp>
    </p:spTree>
    <p:extLst>
      <p:ext uri="{BB962C8B-B14F-4D97-AF65-F5344CB8AC3E}">
        <p14:creationId xmlns:p14="http://schemas.microsoft.com/office/powerpoint/2010/main" val="3588699524"/>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2438400" y="2403475"/>
            <a:ext cx="4430964" cy="3006725"/>
          </a:xfrm>
        </p:spPr>
      </p:pic>
      <p:sp>
        <p:nvSpPr>
          <p:cNvPr id="3" name="Title 2">
            <a:extLst>
              <a:ext uri="{FF2B5EF4-FFF2-40B4-BE49-F238E27FC236}">
                <a16:creationId xmlns="" xmlns:a16="http://schemas.microsoft.com/office/drawing/2014/main" id="{40DE3ADD-4F2B-4270-AE05-030343670129}"/>
              </a:ext>
            </a:extLst>
          </p:cNvPr>
          <p:cNvSpPr>
            <a:spLocks noGrp="1"/>
          </p:cNvSpPr>
          <p:nvPr>
            <p:ph type="title"/>
          </p:nvPr>
        </p:nvSpPr>
        <p:spPr/>
        <p:txBody>
          <a:bodyPr/>
          <a:lstStyle/>
          <a:p>
            <a:pPr algn="ctr"/>
            <a:r>
              <a:rPr lang="en-US" dirty="0" smtClean="0">
                <a:solidFill>
                  <a:schemeClr val="tx1"/>
                </a:solidFill>
              </a:rPr>
              <a:t>Pre-Assessment</a:t>
            </a:r>
            <a:endParaRPr lang="en-US" dirty="0">
              <a:solidFill>
                <a:schemeClr val="tx1"/>
              </a:solidFill>
            </a:endParaRPr>
          </a:p>
        </p:txBody>
      </p:sp>
      <p:sp>
        <p:nvSpPr>
          <p:cNvPr id="4" name="Slide Number Placeholder 3">
            <a:extLst>
              <a:ext uri="{FF2B5EF4-FFF2-40B4-BE49-F238E27FC236}">
                <a16:creationId xmlns="" xmlns:a16="http://schemas.microsoft.com/office/drawing/2014/main" id="{D16CD049-2405-4529-BBBB-C4A88DE8329B}"/>
              </a:ext>
            </a:extLst>
          </p:cNvPr>
          <p:cNvSpPr>
            <a:spLocks noGrp="1"/>
          </p:cNvSpPr>
          <p:nvPr>
            <p:ph type="sldNum" sz="quarter" idx="4294967295"/>
          </p:nvPr>
        </p:nvSpPr>
        <p:spPr>
          <a:xfrm>
            <a:off x="8229600" y="304800"/>
            <a:ext cx="762000" cy="365125"/>
          </a:xfrm>
          <a:noFill/>
        </p:spPr>
        <p:txBody>
          <a:bodyPr/>
          <a:lstStyle/>
          <a:p>
            <a:r>
              <a:rPr lang="en-US" dirty="0"/>
              <a:t>4</a:t>
            </a:r>
          </a:p>
        </p:txBody>
      </p:sp>
    </p:spTree>
    <p:extLst>
      <p:ext uri="{BB962C8B-B14F-4D97-AF65-F5344CB8AC3E}">
        <p14:creationId xmlns:p14="http://schemas.microsoft.com/office/powerpoint/2010/main" val="3061832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495300" y="540908"/>
            <a:ext cx="8153400" cy="869950"/>
          </a:xfrm>
        </p:spPr>
        <p:txBody>
          <a:bodyPr>
            <a:noAutofit/>
          </a:bodyPr>
          <a:lstStyle/>
          <a:p>
            <a:pPr algn="ctr"/>
            <a:r>
              <a:rPr lang="en-US" altLang="en-US" sz="3600" b="1" dirty="0">
                <a:solidFill>
                  <a:schemeClr val="tx1"/>
                </a:solidFill>
              </a:rPr>
              <a:t>Request for Consideration of a </a:t>
            </a:r>
            <a:br>
              <a:rPr lang="en-US" altLang="en-US" sz="3600" b="1" dirty="0">
                <a:solidFill>
                  <a:schemeClr val="tx1"/>
                </a:solidFill>
              </a:rPr>
            </a:br>
            <a:r>
              <a:rPr lang="en-US" altLang="en-US" sz="3600" b="1" dirty="0">
                <a:solidFill>
                  <a:schemeClr val="tx1"/>
                </a:solidFill>
              </a:rPr>
              <a:t>Special Education Evaluation</a:t>
            </a:r>
          </a:p>
        </p:txBody>
      </p:sp>
      <p:pic>
        <p:nvPicPr>
          <p:cNvPr id="27651" name="Content Placeholder 9"/>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24000" y="2819400"/>
            <a:ext cx="2192338" cy="2057400"/>
          </a:xfrm>
        </p:spPr>
      </p:pic>
      <p:pic>
        <p:nvPicPr>
          <p:cNvPr id="27652" name="Content Placeholder 10"/>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029200" y="2819400"/>
            <a:ext cx="3349625" cy="2009775"/>
          </a:xfrm>
        </p:spPr>
      </p:pic>
      <p:sp>
        <p:nvSpPr>
          <p:cNvPr id="27653" name="Text Placeholder 5"/>
          <p:cNvSpPr>
            <a:spLocks noGrp="1"/>
          </p:cNvSpPr>
          <p:nvPr>
            <p:ph type="body" sz="quarter" idx="1"/>
          </p:nvPr>
        </p:nvSpPr>
        <p:spPr>
          <a:xfrm>
            <a:off x="609600" y="1752600"/>
            <a:ext cx="3886200" cy="990600"/>
          </a:xfrm>
          <a:solidFill>
            <a:srgbClr val="FFC000"/>
          </a:solidFill>
        </p:spPr>
        <p:txBody>
          <a:bodyPr/>
          <a:lstStyle/>
          <a:p>
            <a:pPr algn="ctr"/>
            <a:r>
              <a:rPr lang="en-US" altLang="en-US" sz="3200" dirty="0">
                <a:solidFill>
                  <a:schemeClr val="tx1"/>
                </a:solidFill>
              </a:rPr>
              <a:t>Parent Referral</a:t>
            </a:r>
          </a:p>
        </p:txBody>
      </p:sp>
      <p:sp>
        <p:nvSpPr>
          <p:cNvPr id="27654" name="Text Placeholder 7"/>
          <p:cNvSpPr>
            <a:spLocks noGrp="1"/>
          </p:cNvSpPr>
          <p:nvPr>
            <p:ph type="body" sz="quarter" idx="3"/>
          </p:nvPr>
        </p:nvSpPr>
        <p:spPr>
          <a:xfrm>
            <a:off x="4800600" y="1752600"/>
            <a:ext cx="4038600" cy="990600"/>
          </a:xfrm>
          <a:solidFill>
            <a:srgbClr val="FFC000"/>
          </a:solidFill>
        </p:spPr>
        <p:txBody>
          <a:bodyPr>
            <a:normAutofit lnSpcReduction="10000"/>
          </a:bodyPr>
          <a:lstStyle/>
          <a:p>
            <a:pPr algn="ctr"/>
            <a:r>
              <a:rPr lang="en-US" altLang="en-US" sz="3200" dirty="0">
                <a:solidFill>
                  <a:schemeClr val="tx1"/>
                </a:solidFill>
              </a:rPr>
              <a:t>Agency Request for a  Referral</a:t>
            </a:r>
          </a:p>
        </p:txBody>
      </p:sp>
      <p:sp>
        <p:nvSpPr>
          <p:cNvPr id="2" name="L-Shape 1"/>
          <p:cNvSpPr/>
          <p:nvPr/>
        </p:nvSpPr>
        <p:spPr>
          <a:xfrm rot="18902163">
            <a:off x="4022725" y="4481513"/>
            <a:ext cx="677863" cy="66675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TextBox 2"/>
          <p:cNvSpPr txBox="1"/>
          <p:nvPr/>
        </p:nvSpPr>
        <p:spPr>
          <a:xfrm>
            <a:off x="304800" y="5291138"/>
            <a:ext cx="8534400" cy="1568450"/>
          </a:xfrm>
          <a:prstGeom prst="rect">
            <a:avLst/>
          </a:prstGeom>
          <a:noFill/>
        </p:spPr>
        <p:txBody>
          <a:bodyPr>
            <a:spAutoFit/>
          </a:bodyPr>
          <a:lstStyle/>
          <a:p>
            <a:pPr algn="ctr" eaLnBrk="1" hangingPunct="1">
              <a:defRPr/>
            </a:pPr>
            <a:r>
              <a:rPr lang="en-US" sz="3200" dirty="0">
                <a:latin typeface="+mn-lt"/>
                <a:cs typeface="Arial" charset="0"/>
              </a:rPr>
              <a:t>LEA </a:t>
            </a:r>
            <a:r>
              <a:rPr lang="en-US" sz="3200" b="1" u="sng" dirty="0">
                <a:latin typeface="+mn-lt"/>
                <a:cs typeface="Arial" charset="0"/>
              </a:rPr>
              <a:t>must</a:t>
            </a:r>
            <a:r>
              <a:rPr lang="en-US" sz="3200" dirty="0">
                <a:latin typeface="+mn-lt"/>
                <a:cs typeface="Arial" charset="0"/>
              </a:rPr>
              <a:t> determine if there is reason to suspect a disability and the need for special education and </a:t>
            </a:r>
            <a:r>
              <a:rPr lang="en-US" sz="3200" dirty="0" smtClean="0">
                <a:latin typeface="+mn-lt"/>
                <a:cs typeface="Arial" charset="0"/>
              </a:rPr>
              <a:t>related </a:t>
            </a:r>
            <a:r>
              <a:rPr lang="en-US" sz="3200" dirty="0" smtClean="0">
                <a:cs typeface="Arial" charset="0"/>
              </a:rPr>
              <a:t>s</a:t>
            </a:r>
            <a:r>
              <a:rPr lang="en-US" sz="3200" dirty="0" smtClean="0">
                <a:latin typeface="+mn-lt"/>
                <a:cs typeface="Arial" charset="0"/>
              </a:rPr>
              <a:t>ervices.</a:t>
            </a:r>
            <a:endParaRPr lang="en-US" sz="3200" dirty="0">
              <a:latin typeface="+mn-lt"/>
              <a:cs typeface="Arial" charset="0"/>
            </a:endParaRPr>
          </a:p>
        </p:txBody>
      </p:sp>
      <p:sp>
        <p:nvSpPr>
          <p:cNvPr id="4" name="Slide Number Placeholder 3">
            <a:extLst>
              <a:ext uri="{FF2B5EF4-FFF2-40B4-BE49-F238E27FC236}">
                <a16:creationId xmlns="" xmlns:a16="http://schemas.microsoft.com/office/drawing/2014/main" id="{23914621-68F2-4D4B-9C5D-65E88F819B1C}"/>
              </a:ext>
            </a:extLst>
          </p:cNvPr>
          <p:cNvSpPr>
            <a:spLocks noGrp="1"/>
          </p:cNvSpPr>
          <p:nvPr>
            <p:ph type="sldNum" sz="quarter" idx="12"/>
          </p:nvPr>
        </p:nvSpPr>
        <p:spPr/>
        <p:txBody>
          <a:bodyPr/>
          <a:lstStyle/>
          <a:p>
            <a:pPr>
              <a:defRPr/>
            </a:pPr>
            <a:r>
              <a:rPr lang="en-US" dirty="0" smtClean="0"/>
              <a:t>40</a:t>
            </a:r>
            <a:endParaRPr lang="en-US" dirty="0"/>
          </a:p>
        </p:txBody>
      </p:sp>
    </p:spTree>
    <p:extLst>
      <p:ext uri="{BB962C8B-B14F-4D97-AF65-F5344CB8AC3E}">
        <p14:creationId xmlns:p14="http://schemas.microsoft.com/office/powerpoint/2010/main" val="3466472979"/>
      </p:ext>
    </p:extLst>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775200"/>
            <a:ext cx="2971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872218"/>
            <a:ext cx="8305800" cy="3693319"/>
          </a:xfrm>
          <a:prstGeom prst="rect">
            <a:avLst/>
          </a:prstGeom>
          <a:noFill/>
        </p:spPr>
        <p:txBody>
          <a:bodyPr>
            <a:spAutoFit/>
          </a:bodyPr>
          <a:lstStyle/>
          <a:p>
            <a:pPr eaLnBrk="1" hangingPunct="1">
              <a:defRPr/>
            </a:pPr>
            <a:r>
              <a:rPr lang="en-US" altLang="en-US" sz="2400" b="1" dirty="0">
                <a:latin typeface="+mn-lt"/>
                <a:cs typeface="Arial" charset="0"/>
              </a:rPr>
              <a:t>This decision is </a:t>
            </a:r>
            <a:r>
              <a:rPr lang="en-US" altLang="en-US" sz="2400" b="1" u="sng" dirty="0">
                <a:latin typeface="+mn-lt"/>
                <a:cs typeface="Arial" charset="0"/>
              </a:rPr>
              <a:t>NOT</a:t>
            </a:r>
            <a:r>
              <a:rPr lang="en-US" altLang="en-US" sz="2400" b="1" dirty="0">
                <a:latin typeface="+mn-lt"/>
                <a:cs typeface="Arial" charset="0"/>
              </a:rPr>
              <a:t> a REVIEW OF EXISTING DATA (RED) to determine if there is enough information to determine </a:t>
            </a:r>
            <a:r>
              <a:rPr lang="en-US" altLang="en-US" sz="2400" b="1" dirty="0" smtClean="0">
                <a:latin typeface="+mn-lt"/>
                <a:cs typeface="Arial" charset="0"/>
              </a:rPr>
              <a:t>eligibility, </a:t>
            </a:r>
            <a:endParaRPr lang="en-US" altLang="en-US" sz="2400" b="1" dirty="0">
              <a:latin typeface="+mn-lt"/>
              <a:cs typeface="Arial" charset="0"/>
            </a:endParaRPr>
          </a:p>
          <a:p>
            <a:pPr eaLnBrk="1" hangingPunct="1">
              <a:defRPr/>
            </a:pPr>
            <a:endParaRPr lang="en-US" altLang="en-US" sz="2400" b="1" dirty="0">
              <a:latin typeface="+mn-lt"/>
              <a:cs typeface="Arial" charset="0"/>
            </a:endParaRPr>
          </a:p>
          <a:p>
            <a:pPr eaLnBrk="1" hangingPunct="1">
              <a:defRPr/>
            </a:pPr>
            <a:r>
              <a:rPr lang="en-US" altLang="en-US" sz="2400" b="1" dirty="0">
                <a:latin typeface="+mn-lt"/>
                <a:cs typeface="Arial" charset="0"/>
              </a:rPr>
              <a:t>                               but </a:t>
            </a:r>
            <a:r>
              <a:rPr lang="en-US" altLang="en-US" sz="2400" b="1" dirty="0" smtClean="0">
                <a:latin typeface="+mn-lt"/>
                <a:cs typeface="Arial" charset="0"/>
              </a:rPr>
              <a:t>rather, </a:t>
            </a:r>
            <a:endParaRPr lang="en-US" altLang="en-US" sz="2400" b="1" dirty="0">
              <a:latin typeface="+mn-lt"/>
              <a:cs typeface="Arial" charset="0"/>
            </a:endParaRPr>
          </a:p>
          <a:p>
            <a:pPr eaLnBrk="1" hangingPunct="1">
              <a:defRPr/>
            </a:pPr>
            <a:endParaRPr lang="en-US" altLang="en-US" sz="2400" b="1" dirty="0">
              <a:latin typeface="+mn-lt"/>
              <a:cs typeface="Arial" charset="0"/>
            </a:endParaRPr>
          </a:p>
          <a:p>
            <a:pPr eaLnBrk="1" hangingPunct="1">
              <a:defRPr/>
            </a:pPr>
            <a:r>
              <a:rPr lang="en-US" altLang="en-US" sz="2400" b="1" dirty="0">
                <a:latin typeface="+mn-lt"/>
                <a:cs typeface="Arial" charset="0"/>
              </a:rPr>
              <a:t>an </a:t>
            </a:r>
            <a:r>
              <a:rPr lang="en-US" altLang="en-US" sz="2400" b="1" u="sng" dirty="0">
                <a:latin typeface="+mn-lt"/>
                <a:cs typeface="Arial" charset="0"/>
              </a:rPr>
              <a:t>EXAMINATION</a:t>
            </a:r>
            <a:r>
              <a:rPr lang="en-US" altLang="en-US" sz="2400" b="1" dirty="0">
                <a:latin typeface="+mn-lt"/>
                <a:cs typeface="Arial" charset="0"/>
              </a:rPr>
              <a:t> of factors (evidence) to ascertain if there is reason to suspect a disability and proceed to a RED.</a:t>
            </a:r>
            <a:endParaRPr lang="en-US" altLang="en-US" sz="2400" dirty="0">
              <a:latin typeface="+mn-lt"/>
              <a:cs typeface="Arial" charset="0"/>
            </a:endParaRPr>
          </a:p>
          <a:p>
            <a:pPr eaLnBrk="1" hangingPunct="1">
              <a:defRPr/>
            </a:pPr>
            <a:endParaRPr lang="en-US" dirty="0">
              <a:latin typeface="Arial" charset="0"/>
              <a:cs typeface="Arial" charset="0"/>
            </a:endParaRPr>
          </a:p>
        </p:txBody>
      </p:sp>
      <p:sp>
        <p:nvSpPr>
          <p:cNvPr id="33796" name="Title 1"/>
          <p:cNvSpPr>
            <a:spLocks noGrp="1"/>
          </p:cNvSpPr>
          <p:nvPr>
            <p:ph type="title"/>
          </p:nvPr>
        </p:nvSpPr>
        <p:spPr/>
        <p:txBody>
          <a:bodyPr>
            <a:normAutofit/>
          </a:bodyPr>
          <a:lstStyle/>
          <a:p>
            <a:pPr algn="ctr"/>
            <a:r>
              <a:rPr lang="en-US" altLang="en-US" sz="3600" dirty="0">
                <a:solidFill>
                  <a:schemeClr val="tx1"/>
                </a:solidFill>
              </a:rPr>
              <a:t>LEA Consideration = RED</a:t>
            </a:r>
          </a:p>
        </p:txBody>
      </p:sp>
      <p:cxnSp>
        <p:nvCxnSpPr>
          <p:cNvPr id="5" name="Straight Connector 4"/>
          <p:cNvCxnSpPr/>
          <p:nvPr/>
        </p:nvCxnSpPr>
        <p:spPr>
          <a:xfrm flipH="1">
            <a:off x="5867400" y="1264573"/>
            <a:ext cx="304800" cy="5188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41</a:t>
            </a:r>
            <a:endParaRPr lang="en-US" dirty="0"/>
          </a:p>
        </p:txBody>
      </p:sp>
    </p:spTree>
    <p:extLst>
      <p:ext uri="{BB962C8B-B14F-4D97-AF65-F5344CB8AC3E}">
        <p14:creationId xmlns:p14="http://schemas.microsoft.com/office/powerpoint/2010/main" val="930580885"/>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C7E57F21-EF1D-4BD8-8360-BCC5B35C1DC2}"/>
              </a:ext>
            </a:extLst>
          </p:cNvPr>
          <p:cNvSpPr>
            <a:spLocks noGrp="1"/>
          </p:cNvSpPr>
          <p:nvPr>
            <p:ph type="body" sz="quarter" idx="10"/>
          </p:nvPr>
        </p:nvSpPr>
        <p:spPr>
          <a:xfrm>
            <a:off x="152400" y="3841523"/>
            <a:ext cx="8763000" cy="646331"/>
          </a:xfrm>
        </p:spPr>
        <p:txBody>
          <a:bodyPr/>
          <a:lstStyle/>
          <a:p>
            <a:r>
              <a:rPr lang="en-US" dirty="0"/>
              <a:t>Evaluation  Data</a:t>
            </a:r>
          </a:p>
        </p:txBody>
      </p:sp>
      <p:sp>
        <p:nvSpPr>
          <p:cNvPr id="2" name="Title 1">
            <a:extLst>
              <a:ext uri="{FF2B5EF4-FFF2-40B4-BE49-F238E27FC236}">
                <a16:creationId xmlns="" xmlns:a16="http://schemas.microsoft.com/office/drawing/2014/main" id="{A4A39D0C-8916-41B8-BEA7-5465609CBF31}"/>
              </a:ext>
            </a:extLst>
          </p:cNvPr>
          <p:cNvSpPr>
            <a:spLocks noGrp="1"/>
          </p:cNvSpPr>
          <p:nvPr>
            <p:ph type="ctrTitle" idx="4294967295"/>
          </p:nvPr>
        </p:nvSpPr>
        <p:spPr>
          <a:xfrm>
            <a:off x="1295400" y="1371600"/>
            <a:ext cx="7848600" cy="1927225"/>
          </a:xfrm>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60" y="4406135"/>
            <a:ext cx="3066652" cy="2213787"/>
          </a:xfrm>
          <a:prstGeom prst="rect">
            <a:avLst/>
          </a:prstGeom>
        </p:spPr>
      </p:pic>
      <p:sp>
        <p:nvSpPr>
          <p:cNvPr id="6" name="Slide Number Placeholder 3">
            <a:extLst>
              <a:ext uri="{FF2B5EF4-FFF2-40B4-BE49-F238E27FC236}">
                <a16:creationId xmlns="" xmlns:a16="http://schemas.microsoft.com/office/drawing/2014/main" id="{D16CD049-2405-4529-BBBB-C4A88DE8329B}"/>
              </a:ext>
            </a:extLst>
          </p:cNvPr>
          <p:cNvSpPr>
            <a:spLocks noGrp="1"/>
          </p:cNvSpPr>
          <p:nvPr>
            <p:ph type="sldNum" sz="quarter" idx="4294967295"/>
          </p:nvPr>
        </p:nvSpPr>
        <p:spPr>
          <a:xfrm>
            <a:off x="8229600" y="304800"/>
            <a:ext cx="762000" cy="365125"/>
          </a:xfrm>
          <a:noFill/>
        </p:spPr>
        <p:txBody>
          <a:bodyPr/>
          <a:lstStyle/>
          <a:p>
            <a:r>
              <a:rPr lang="en-US" dirty="0" smtClean="0"/>
              <a:t>42</a:t>
            </a:r>
            <a:endParaRPr lang="en-US" dirty="0"/>
          </a:p>
        </p:txBody>
      </p:sp>
    </p:spTree>
    <p:extLst>
      <p:ext uri="{BB962C8B-B14F-4D97-AF65-F5344CB8AC3E}">
        <p14:creationId xmlns:p14="http://schemas.microsoft.com/office/powerpoint/2010/main" val="1137107996"/>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1"/>
          <p:cNvSpPr>
            <a:spLocks noGrp="1" noChangeArrowheads="1"/>
          </p:cNvSpPr>
          <p:nvPr>
            <p:ph sz="quarter" idx="10"/>
          </p:nvPr>
        </p:nvSpPr>
        <p:spPr/>
        <p:txBody>
          <a:bodyPr/>
          <a:lstStyle/>
          <a:p>
            <a:pPr eaLnBrk="1" hangingPunct="1">
              <a:spcBef>
                <a:spcPct val="0"/>
              </a:spcBef>
            </a:pPr>
            <a:r>
              <a:rPr lang="en-US" altLang="en-US" sz="2600" dirty="0"/>
              <a:t>Participants</a:t>
            </a:r>
          </a:p>
          <a:p>
            <a:pPr eaLnBrk="1" hangingPunct="1">
              <a:spcBef>
                <a:spcPct val="0"/>
              </a:spcBef>
            </a:pPr>
            <a:r>
              <a:rPr lang="en-US" altLang="en-US" sz="2600" dirty="0"/>
              <a:t>Meet in person </a:t>
            </a:r>
            <a:r>
              <a:rPr lang="en-US" altLang="en-US" sz="2600" u="sng" dirty="0"/>
              <a:t>or</a:t>
            </a:r>
            <a:r>
              <a:rPr lang="en-US" altLang="en-US" sz="2600" dirty="0"/>
              <a:t> confer</a:t>
            </a:r>
          </a:p>
          <a:p>
            <a:pPr eaLnBrk="1" hangingPunct="1">
              <a:spcBef>
                <a:spcPct val="0"/>
              </a:spcBef>
            </a:pPr>
            <a:r>
              <a:rPr lang="en-US" altLang="en-US" sz="2600" dirty="0"/>
              <a:t>Purposes </a:t>
            </a:r>
          </a:p>
          <a:p>
            <a:pPr>
              <a:spcBef>
                <a:spcPct val="0"/>
              </a:spcBef>
            </a:pPr>
            <a:r>
              <a:rPr lang="en-US" altLang="en-US" sz="2600" dirty="0"/>
              <a:t>Contents</a:t>
            </a:r>
          </a:p>
          <a:p>
            <a:pPr eaLnBrk="1" hangingPunct="1">
              <a:spcBef>
                <a:spcPct val="0"/>
              </a:spcBef>
            </a:pPr>
            <a:r>
              <a:rPr lang="en-US" altLang="en-US" sz="2600" dirty="0"/>
              <a:t>Date conclusions and decisions are finalized</a:t>
            </a:r>
          </a:p>
          <a:p>
            <a:pPr eaLnBrk="1" hangingPunct="1">
              <a:spcBef>
                <a:spcPct val="0"/>
              </a:spcBef>
            </a:pPr>
            <a:r>
              <a:rPr lang="en-US" altLang="en-US" sz="2600" dirty="0"/>
              <a:t>Identify what additional data, if any, are needed</a:t>
            </a:r>
          </a:p>
          <a:p>
            <a:pPr eaLnBrk="1" hangingPunct="1">
              <a:spcBef>
                <a:spcPct val="0"/>
              </a:spcBef>
            </a:pPr>
            <a:r>
              <a:rPr lang="en-US" altLang="en-US" sz="2600" dirty="0"/>
              <a:t>Prior Written Notice</a:t>
            </a:r>
          </a:p>
        </p:txBody>
      </p:sp>
      <p:sp>
        <p:nvSpPr>
          <p:cNvPr id="46082" name="Rectangle 10"/>
          <p:cNvSpPr>
            <a:spLocks noGrp="1" noChangeArrowheads="1"/>
          </p:cNvSpPr>
          <p:nvPr>
            <p:ph type="title"/>
          </p:nvPr>
        </p:nvSpPr>
        <p:spPr/>
        <p:txBody>
          <a:bodyPr>
            <a:normAutofit/>
          </a:bodyPr>
          <a:lstStyle/>
          <a:p>
            <a:pPr algn="ctr" eaLnBrk="1" fontAlgn="auto" hangingPunct="1">
              <a:spcBef>
                <a:spcPts val="0"/>
              </a:spcBef>
              <a:spcAft>
                <a:spcPts val="0"/>
              </a:spcAft>
              <a:defRPr/>
            </a:pPr>
            <a:r>
              <a:rPr sz="3600" dirty="0">
                <a:solidFill>
                  <a:schemeClr val="tx1"/>
                </a:solidFill>
              </a:rPr>
              <a:t>Review of Existing Data</a:t>
            </a:r>
            <a:r>
              <a:rPr lang="en-US" sz="3600" dirty="0">
                <a:solidFill>
                  <a:schemeClr val="tx1"/>
                </a:solidFill>
              </a:rPr>
              <a:t> (RED)</a:t>
            </a:r>
            <a:endParaRPr sz="3600" dirty="0">
              <a:solidFill>
                <a:schemeClr val="tx1"/>
              </a:solidFill>
            </a:endParaRPr>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671148"/>
            <a:ext cx="3349625" cy="211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43</a:t>
            </a:r>
            <a:endParaRPr lang="en-US" dirty="0"/>
          </a:p>
        </p:txBody>
      </p:sp>
    </p:spTree>
    <p:extLst>
      <p:ext uri="{BB962C8B-B14F-4D97-AF65-F5344CB8AC3E}">
        <p14:creationId xmlns:p14="http://schemas.microsoft.com/office/powerpoint/2010/main" val="24642841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29600" y="279400"/>
            <a:ext cx="762000" cy="365125"/>
          </a:xfrm>
        </p:spPr>
        <p:txBody>
          <a:bodyPr/>
          <a:lstStyle/>
          <a:p>
            <a:r>
              <a:rPr lang="en-US" dirty="0" smtClean="0"/>
              <a:t>44</a:t>
            </a:r>
            <a:endParaRPr lang="en-US" dirty="0"/>
          </a:p>
        </p:txBody>
      </p:sp>
      <p:sp>
        <p:nvSpPr>
          <p:cNvPr id="2" name="TextBox 1"/>
          <p:cNvSpPr txBox="1"/>
          <p:nvPr/>
        </p:nvSpPr>
        <p:spPr>
          <a:xfrm>
            <a:off x="5181600" y="4305300"/>
            <a:ext cx="24384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   Observations </a:t>
            </a:r>
          </a:p>
          <a:p>
            <a:pPr algn="ctr"/>
            <a:r>
              <a:rPr lang="en-US" sz="2400" b="1" dirty="0">
                <a:solidFill>
                  <a:schemeClr val="bg1"/>
                </a:solidFill>
                <a:latin typeface="Calibri" panose="020F0502020204030204" pitchFamily="34" charset="0"/>
                <a:cs typeface="Calibri" panose="020F0502020204030204" pitchFamily="34" charset="0"/>
              </a:rPr>
              <a:t>by others</a:t>
            </a:r>
          </a:p>
        </p:txBody>
      </p:sp>
      <p:sp>
        <p:nvSpPr>
          <p:cNvPr id="6" name="TextBox 5"/>
          <p:cNvSpPr txBox="1"/>
          <p:nvPr/>
        </p:nvSpPr>
        <p:spPr>
          <a:xfrm>
            <a:off x="3505200" y="5334000"/>
            <a:ext cx="21336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Classroom</a:t>
            </a:r>
          </a:p>
          <a:p>
            <a:pPr algn="ctr"/>
            <a:r>
              <a:rPr lang="en-US" sz="2400" b="1" dirty="0">
                <a:solidFill>
                  <a:schemeClr val="bg1"/>
                </a:solidFill>
                <a:latin typeface="Calibri" panose="020F0502020204030204" pitchFamily="34" charset="0"/>
                <a:cs typeface="Calibri" panose="020F0502020204030204" pitchFamily="34" charset="0"/>
              </a:rPr>
              <a:t> data</a:t>
            </a:r>
          </a:p>
        </p:txBody>
      </p:sp>
      <p:graphicFrame>
        <p:nvGraphicFramePr>
          <p:cNvPr id="9" name="Content Placeholder 8"/>
          <p:cNvGraphicFramePr>
            <a:graphicFrameLocks noGrp="1"/>
          </p:cNvGraphicFramePr>
          <p:nvPr>
            <p:ph sz="quarter" idx="10"/>
            <p:extLst>
              <p:ext uri="{D42A27DB-BD31-4B8C-83A1-F6EECF244321}">
                <p14:modId xmlns:p14="http://schemas.microsoft.com/office/powerpoint/2010/main" val="2992268814"/>
              </p:ext>
            </p:extLst>
          </p:nvPr>
        </p:nvGraphicFramePr>
        <p:xfrm>
          <a:off x="175846" y="990600"/>
          <a:ext cx="8839200" cy="574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30015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a:p>
        </p:txBody>
      </p:sp>
      <p:sp>
        <p:nvSpPr>
          <p:cNvPr id="44034" name="Title 3"/>
          <p:cNvSpPr>
            <a:spLocks noGrp="1"/>
          </p:cNvSpPr>
          <p:nvPr>
            <p:ph type="title"/>
          </p:nvPr>
        </p:nvSpPr>
        <p:spPr/>
        <p:txBody>
          <a:bodyPr>
            <a:normAutofit/>
          </a:bodyPr>
          <a:lstStyle/>
          <a:p>
            <a:pPr algn="ctr" eaLnBrk="1" hangingPunct="1"/>
            <a:r>
              <a:rPr lang="en-US" altLang="en-US" dirty="0">
                <a:solidFill>
                  <a:schemeClr val="tx1"/>
                </a:solidFill>
              </a:rPr>
              <a:t>Model Form:  Review of Existing Data </a:t>
            </a:r>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62" y="1947069"/>
            <a:ext cx="8991600" cy="484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45</a:t>
            </a:r>
            <a:endParaRPr lang="en-US" dirty="0"/>
          </a:p>
        </p:txBody>
      </p:sp>
      <p:sp>
        <p:nvSpPr>
          <p:cNvPr id="7" name="Rectangle 6"/>
          <p:cNvSpPr/>
          <p:nvPr/>
        </p:nvSpPr>
        <p:spPr>
          <a:xfrm>
            <a:off x="8083062" y="851297"/>
            <a:ext cx="10668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#7</a:t>
            </a:r>
            <a:endParaRPr lang="en-US" b="1" dirty="0"/>
          </a:p>
        </p:txBody>
      </p:sp>
    </p:spTree>
    <p:extLst>
      <p:ext uri="{BB962C8B-B14F-4D97-AF65-F5344CB8AC3E}">
        <p14:creationId xmlns:p14="http://schemas.microsoft.com/office/powerpoint/2010/main" val="2117494985"/>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786388"/>
            <a:ext cx="8839200" cy="4919212"/>
          </a:xfrm>
        </p:spPr>
        <p:txBody>
          <a:bodyPr>
            <a:normAutofit/>
          </a:bodyPr>
          <a:lstStyle/>
          <a:p>
            <a:r>
              <a:rPr lang="en-US" altLang="en-US" dirty="0"/>
              <a:t>USE DESCRIPTIVE TERMS </a:t>
            </a:r>
          </a:p>
          <a:p>
            <a:r>
              <a:rPr lang="en-US" altLang="en-US" dirty="0"/>
              <a:t>COMPLETE EVERY SECTION </a:t>
            </a:r>
          </a:p>
          <a:p>
            <a:r>
              <a:rPr lang="en-US" altLang="en-US" dirty="0"/>
              <a:t>ADDRESS EVERY AREA </a:t>
            </a:r>
          </a:p>
          <a:p>
            <a:r>
              <a:rPr lang="en-US" altLang="en-US" dirty="0"/>
              <a:t>INCLUDE PARENT AND TEACHER INPUT</a:t>
            </a:r>
          </a:p>
        </p:txBody>
      </p:sp>
      <p:sp>
        <p:nvSpPr>
          <p:cNvPr id="3" name="Title 2"/>
          <p:cNvSpPr>
            <a:spLocks noGrp="1"/>
          </p:cNvSpPr>
          <p:nvPr>
            <p:ph type="title"/>
          </p:nvPr>
        </p:nvSpPr>
        <p:spPr>
          <a:xfrm>
            <a:off x="152400" y="679782"/>
            <a:ext cx="8839200" cy="1066800"/>
          </a:xfrm>
        </p:spPr>
        <p:txBody>
          <a:bodyPr>
            <a:normAutofit/>
          </a:bodyPr>
          <a:lstStyle/>
          <a:p>
            <a:pPr algn="ctr"/>
            <a:r>
              <a:rPr lang="en-US" sz="3600" dirty="0">
                <a:solidFill>
                  <a:schemeClr val="tx1"/>
                </a:solidFill>
              </a:rPr>
              <a:t>Tips for Completion of the RED</a:t>
            </a:r>
          </a:p>
        </p:txBody>
      </p:sp>
      <p:sp>
        <p:nvSpPr>
          <p:cNvPr id="4" name="Slide Number Placeholder 3"/>
          <p:cNvSpPr>
            <a:spLocks noGrp="1"/>
          </p:cNvSpPr>
          <p:nvPr>
            <p:ph type="sldNum" sz="quarter" idx="4294967295"/>
          </p:nvPr>
        </p:nvSpPr>
        <p:spPr>
          <a:xfrm>
            <a:off x="8229600" y="279400"/>
            <a:ext cx="762000" cy="365125"/>
          </a:xfrm>
        </p:spPr>
        <p:txBody>
          <a:bodyPr/>
          <a:lstStyle/>
          <a:p>
            <a:r>
              <a:rPr lang="en-US" dirty="0" smtClean="0"/>
              <a:t>46</a:t>
            </a:r>
            <a:endParaRPr lang="en-US" dirty="0"/>
          </a:p>
        </p:txBody>
      </p:sp>
      <p:pic>
        <p:nvPicPr>
          <p:cNvPr id="5" name="Picture 4"/>
          <p:cNvPicPr>
            <a:picLocks noChangeAspect="1"/>
          </p:cNvPicPr>
          <p:nvPr/>
        </p:nvPicPr>
        <p:blipFill>
          <a:blip r:embed="rId3"/>
          <a:stretch>
            <a:fillRect/>
          </a:stretch>
        </p:blipFill>
        <p:spPr>
          <a:xfrm>
            <a:off x="381000" y="3633179"/>
            <a:ext cx="8305800" cy="672121"/>
          </a:xfrm>
          <a:prstGeom prst="rect">
            <a:avLst/>
          </a:prstGeom>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l="21474" t="39030" r="25961" b="33334"/>
          <a:stretch>
            <a:fillRect/>
          </a:stretch>
        </p:blipFill>
        <p:spPr bwMode="auto">
          <a:xfrm>
            <a:off x="177421" y="4267200"/>
            <a:ext cx="868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9407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28601" y="689591"/>
            <a:ext cx="6696075" cy="1066800"/>
          </a:xfrm>
        </p:spPr>
        <p:txBody>
          <a:bodyPr/>
          <a:lstStyle/>
          <a:p>
            <a:r>
              <a:rPr lang="en-US" altLang="en-US" sz="3600" dirty="0"/>
              <a:t>RED Example 1   </a:t>
            </a:r>
          </a:p>
        </p:txBody>
      </p:sp>
      <p:sp>
        <p:nvSpPr>
          <p:cNvPr id="2" name="Content Placeholder 1">
            <a:extLst>
              <a:ext uri="{FF2B5EF4-FFF2-40B4-BE49-F238E27FC236}">
                <a16:creationId xmlns="" xmlns:a16="http://schemas.microsoft.com/office/drawing/2014/main" id="{20A06279-5189-4723-B07D-099AA7CE3A75}"/>
              </a:ext>
            </a:extLst>
          </p:cNvPr>
          <p:cNvSpPr>
            <a:spLocks noGrp="1"/>
          </p:cNvSpPr>
          <p:nvPr>
            <p:ph sz="quarter" idx="10"/>
          </p:nvPr>
        </p:nvSpPr>
        <p:spPr/>
        <p:txBody>
          <a:bodyPr/>
          <a:lstStyle/>
          <a:p>
            <a:endParaRPr lang="en-US"/>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val="0"/>
              </a:ext>
            </a:extLst>
          </a:blip>
          <a:srcRect l="21608" t="27612" r="25421" b="27798"/>
          <a:stretch>
            <a:fillRect/>
          </a:stretch>
        </p:blipFill>
        <p:spPr bwMode="auto">
          <a:xfrm>
            <a:off x="106362" y="1943100"/>
            <a:ext cx="885507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47</a:t>
            </a:r>
            <a:endParaRPr lang="en-US" dirty="0"/>
          </a:p>
        </p:txBody>
      </p:sp>
    </p:spTree>
    <p:extLst>
      <p:ext uri="{BB962C8B-B14F-4D97-AF65-F5344CB8AC3E}">
        <p14:creationId xmlns:p14="http://schemas.microsoft.com/office/powerpoint/2010/main" val="3488076344"/>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600" dirty="0">
                <a:solidFill>
                  <a:schemeClr val="tx1"/>
                </a:solidFill>
              </a:rPr>
              <a:t>RED Example 2</a:t>
            </a:r>
            <a:endParaRPr lang="en-US" sz="3600" dirty="0">
              <a:solidFill>
                <a:schemeClr val="tx1"/>
              </a:solidFill>
            </a:endParaRPr>
          </a:p>
        </p:txBody>
      </p:sp>
      <p:pic>
        <p:nvPicPr>
          <p:cNvPr id="5"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l="21394" t="29977" r="26379" b="39265"/>
          <a:stretch>
            <a:fillRect/>
          </a:stretch>
        </p:blipFill>
        <p:spPr>
          <a:xfrm>
            <a:off x="0" y="2403475"/>
            <a:ext cx="8991599" cy="309032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48</a:t>
            </a:r>
            <a:endParaRPr lang="en-US" dirty="0"/>
          </a:p>
        </p:txBody>
      </p:sp>
    </p:spTree>
    <p:extLst>
      <p:ext uri="{BB962C8B-B14F-4D97-AF65-F5344CB8AC3E}">
        <p14:creationId xmlns:p14="http://schemas.microsoft.com/office/powerpoint/2010/main" val="33897693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68362"/>
            <a:ext cx="8839200" cy="1066800"/>
          </a:xfrm>
        </p:spPr>
        <p:txBody>
          <a:bodyPr>
            <a:normAutofit/>
          </a:bodyPr>
          <a:lstStyle/>
          <a:p>
            <a:r>
              <a:rPr lang="en-US" altLang="en-US" sz="3600" dirty="0">
                <a:solidFill>
                  <a:schemeClr val="tx1"/>
                </a:solidFill>
              </a:rPr>
              <a:t>RED Example 3</a:t>
            </a:r>
            <a:endParaRPr lang="en-US" sz="3600" dirty="0">
              <a:solidFill>
                <a:schemeClr val="tx1"/>
              </a:solidFill>
            </a:endParaRPr>
          </a:p>
        </p:txBody>
      </p:sp>
      <p:pic>
        <p:nvPicPr>
          <p:cNvPr id="5" name="Content Placeholder 4">
            <a:extLst>
              <a:ext uri="{FF2B5EF4-FFF2-40B4-BE49-F238E27FC236}">
                <a16:creationId xmlns="" xmlns:a16="http://schemas.microsoft.com/office/drawing/2014/main" id="{69B06E4A-8AAD-41E6-8037-9C22B0689BDC}"/>
              </a:ext>
            </a:extLst>
          </p:cNvPr>
          <p:cNvPicPr>
            <a:picLocks noGrp="1" noChangeAspect="1"/>
          </p:cNvPicPr>
          <p:nvPr>
            <p:ph sz="quarter" idx="10"/>
          </p:nvPr>
        </p:nvPicPr>
        <p:blipFill>
          <a:blip r:embed="rId3"/>
          <a:stretch>
            <a:fillRect/>
          </a:stretch>
        </p:blipFill>
        <p:spPr>
          <a:xfrm>
            <a:off x="457200" y="1935162"/>
            <a:ext cx="8077199" cy="4770438"/>
          </a:xfrm>
          <a:prstGeom prst="rect">
            <a:avLst/>
          </a:prstGeom>
        </p:spPr>
      </p:pic>
      <p:sp>
        <p:nvSpPr>
          <p:cNvPr id="4"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49</a:t>
            </a:r>
            <a:endParaRPr lang="en-US" dirty="0"/>
          </a:p>
        </p:txBody>
      </p:sp>
      <p:sp>
        <p:nvSpPr>
          <p:cNvPr id="6" name="Rectangle 5"/>
          <p:cNvSpPr/>
          <p:nvPr/>
        </p:nvSpPr>
        <p:spPr>
          <a:xfrm>
            <a:off x="8083062" y="851297"/>
            <a:ext cx="10668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#7</a:t>
            </a:r>
            <a:endParaRPr lang="en-US" b="1" dirty="0"/>
          </a:p>
        </p:txBody>
      </p:sp>
    </p:spTree>
    <p:extLst>
      <p:ext uri="{BB962C8B-B14F-4D97-AF65-F5344CB8AC3E}">
        <p14:creationId xmlns:p14="http://schemas.microsoft.com/office/powerpoint/2010/main" val="1813471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Opening and Introductions</a:t>
            </a:r>
          </a:p>
        </p:txBody>
      </p:sp>
    </p:spTree>
    <p:extLst>
      <p:ext uri="{BB962C8B-B14F-4D97-AF65-F5344CB8AC3E}">
        <p14:creationId xmlns:p14="http://schemas.microsoft.com/office/powerpoint/2010/main" val="3356681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FC80756-49E9-428B-81D2-41275C759CED}"/>
              </a:ext>
            </a:extLst>
          </p:cNvPr>
          <p:cNvSpPr>
            <a:spLocks noGrp="1"/>
          </p:cNvSpPr>
          <p:nvPr>
            <p:ph sz="quarter" idx="10"/>
          </p:nvPr>
        </p:nvSpPr>
        <p:spPr/>
        <p:txBody>
          <a:bodyPr/>
          <a:lstStyle/>
          <a:p>
            <a:endParaRPr lang="en-US"/>
          </a:p>
        </p:txBody>
      </p:sp>
      <p:sp>
        <p:nvSpPr>
          <p:cNvPr id="54274" name="Title 2"/>
          <p:cNvSpPr>
            <a:spLocks noGrp="1"/>
          </p:cNvSpPr>
          <p:nvPr>
            <p:ph type="title"/>
          </p:nvPr>
        </p:nvSpPr>
        <p:spPr>
          <a:xfrm>
            <a:off x="152400" y="654052"/>
            <a:ext cx="8839200" cy="1066800"/>
          </a:xfrm>
        </p:spPr>
        <p:txBody>
          <a:bodyPr>
            <a:normAutofit/>
          </a:bodyPr>
          <a:lstStyle/>
          <a:p>
            <a:pPr algn="ctr" eaLnBrk="1" hangingPunct="1"/>
            <a:r>
              <a:rPr lang="en-US" altLang="en-US" sz="3600" dirty="0">
                <a:solidFill>
                  <a:schemeClr val="tx1"/>
                </a:solidFill>
              </a:rPr>
              <a:t>Team Conclusions and Decisions</a:t>
            </a:r>
          </a:p>
        </p:txBody>
      </p:sp>
      <p:pic>
        <p:nvPicPr>
          <p:cNvPr id="54275" name="Picture 1"/>
          <p:cNvPicPr>
            <a:picLocks noChangeAspect="1" noChangeArrowheads="1"/>
          </p:cNvPicPr>
          <p:nvPr/>
        </p:nvPicPr>
        <p:blipFill>
          <a:blip r:embed="rId3">
            <a:extLst>
              <a:ext uri="{28A0092B-C50C-407E-A947-70E740481C1C}">
                <a14:useLocalDpi xmlns:a14="http://schemas.microsoft.com/office/drawing/2010/main" val="0"/>
              </a:ext>
            </a:extLst>
          </a:blip>
          <a:srcRect l="21083" t="19792" r="22694" b="12500"/>
          <a:stretch>
            <a:fillRect/>
          </a:stretch>
        </p:blipFill>
        <p:spPr bwMode="auto">
          <a:xfrm>
            <a:off x="239712" y="1447800"/>
            <a:ext cx="86645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50</a:t>
            </a:r>
            <a:endParaRPr lang="en-US" dirty="0"/>
          </a:p>
        </p:txBody>
      </p:sp>
    </p:spTree>
    <p:extLst>
      <p:ext uri="{BB962C8B-B14F-4D97-AF65-F5344CB8AC3E}">
        <p14:creationId xmlns:p14="http://schemas.microsoft.com/office/powerpoint/2010/main" val="4133336960"/>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Assessment Practices and Procedures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508635"/>
            <a:ext cx="3048000" cy="2208269"/>
          </a:xfrm>
          <a:prstGeom prst="rect">
            <a:avLst/>
          </a:prstGeom>
        </p:spPr>
      </p:pic>
      <p:sp>
        <p:nvSpPr>
          <p:cNvPr id="6" name="Slide Number Placeholder 3">
            <a:extLst>
              <a:ext uri="{FF2B5EF4-FFF2-40B4-BE49-F238E27FC236}">
                <a16:creationId xmlns="" xmlns:a16="http://schemas.microsoft.com/office/drawing/2014/main" id="{D16CD049-2405-4529-BBBB-C4A88DE8329B}"/>
              </a:ext>
            </a:extLst>
          </p:cNvPr>
          <p:cNvSpPr>
            <a:spLocks noGrp="1"/>
          </p:cNvSpPr>
          <p:nvPr>
            <p:ph type="sldNum" sz="quarter" idx="4294967295"/>
          </p:nvPr>
        </p:nvSpPr>
        <p:spPr>
          <a:xfrm>
            <a:off x="8229600" y="304800"/>
            <a:ext cx="762000" cy="365125"/>
          </a:xfrm>
          <a:noFill/>
        </p:spPr>
        <p:txBody>
          <a:bodyPr/>
          <a:lstStyle/>
          <a:p>
            <a:r>
              <a:rPr lang="en-US" dirty="0" smtClean="0"/>
              <a:t>51</a:t>
            </a:r>
            <a:endParaRPr lang="en-US" dirty="0"/>
          </a:p>
        </p:txBody>
      </p:sp>
    </p:spTree>
    <p:extLst>
      <p:ext uri="{BB962C8B-B14F-4D97-AF65-F5344CB8AC3E}">
        <p14:creationId xmlns:p14="http://schemas.microsoft.com/office/powerpoint/2010/main" val="13605318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97498" y="1603043"/>
            <a:ext cx="8839200" cy="4419600"/>
          </a:xfrm>
        </p:spPr>
        <p:txBody>
          <a:bodyPr/>
          <a:lstStyle/>
          <a:p>
            <a:pPr marL="0" indent="0">
              <a:buNone/>
            </a:pPr>
            <a:r>
              <a:rPr lang="en-US" dirty="0"/>
              <a:t>With the people at your table, use the piece of chart paper given to you to make and fill out a T-Chart that looks like the one below: </a:t>
            </a:r>
          </a:p>
          <a:p>
            <a:endParaRPr lang="en-US" dirty="0"/>
          </a:p>
        </p:txBody>
      </p:sp>
      <p:sp>
        <p:nvSpPr>
          <p:cNvPr id="3" name="Title 2"/>
          <p:cNvSpPr>
            <a:spLocks noGrp="1"/>
          </p:cNvSpPr>
          <p:nvPr>
            <p:ph type="title"/>
          </p:nvPr>
        </p:nvSpPr>
        <p:spPr>
          <a:xfrm>
            <a:off x="152399" y="685800"/>
            <a:ext cx="8839200" cy="1066800"/>
          </a:xfrm>
        </p:spPr>
        <p:txBody>
          <a:bodyPr>
            <a:normAutofit/>
          </a:bodyPr>
          <a:lstStyle/>
          <a:p>
            <a:pPr algn="ctr"/>
            <a:r>
              <a:rPr lang="en-US" sz="3600" dirty="0">
                <a:solidFill>
                  <a:schemeClr val="tx1"/>
                </a:solidFill>
              </a:rPr>
              <a:t>Your Turn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49" y="2819400"/>
            <a:ext cx="6972300" cy="4038600"/>
          </a:xfrm>
          <a:prstGeom prst="rect">
            <a:avLst/>
          </a:prstGeom>
        </p:spPr>
      </p:pic>
      <p:sp>
        <p:nvSpPr>
          <p:cNvPr id="6" name="Rectangle 5"/>
          <p:cNvSpPr/>
          <p:nvPr/>
        </p:nvSpPr>
        <p:spPr>
          <a:xfrm>
            <a:off x="1385674" y="3407275"/>
            <a:ext cx="3031599" cy="369332"/>
          </a:xfrm>
          <a:prstGeom prst="rect">
            <a:avLst/>
          </a:prstGeom>
        </p:spPr>
        <p:txBody>
          <a:bodyPr wrap="none">
            <a:spAutoFit/>
          </a:bodyPr>
          <a:lstStyle/>
          <a:p>
            <a:r>
              <a:rPr lang="en-US" dirty="0"/>
              <a:t>Good assessment practices</a:t>
            </a:r>
          </a:p>
        </p:txBody>
      </p:sp>
      <p:sp>
        <p:nvSpPr>
          <p:cNvPr id="7" name="Rectangle 6"/>
          <p:cNvSpPr/>
          <p:nvPr/>
        </p:nvSpPr>
        <p:spPr>
          <a:xfrm>
            <a:off x="4717098" y="3443511"/>
            <a:ext cx="2954655" cy="369332"/>
          </a:xfrm>
          <a:prstGeom prst="rect">
            <a:avLst/>
          </a:prstGeom>
        </p:spPr>
        <p:txBody>
          <a:bodyPr wrap="none">
            <a:spAutoFit/>
          </a:bodyPr>
          <a:lstStyle/>
          <a:p>
            <a:r>
              <a:rPr lang="en-US" dirty="0"/>
              <a:t>Poor assessment practices</a:t>
            </a:r>
          </a:p>
        </p:txBody>
      </p:sp>
      <p:sp>
        <p:nvSpPr>
          <p:cNvPr id="8"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52</a:t>
            </a:r>
            <a:endParaRPr lang="en-US" dirty="0"/>
          </a:p>
        </p:txBody>
      </p:sp>
    </p:spTree>
    <p:extLst>
      <p:ext uri="{BB962C8B-B14F-4D97-AF65-F5344CB8AC3E}">
        <p14:creationId xmlns:p14="http://schemas.microsoft.com/office/powerpoint/2010/main" val="37492750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0"/>
          </p:nvPr>
        </p:nvSpPr>
        <p:spPr/>
        <p:txBody>
          <a:bodyPr>
            <a:normAutofit fontScale="85000" lnSpcReduction="10000"/>
          </a:bodyPr>
          <a:lstStyle/>
          <a:p>
            <a:pPr marL="561658" lvl="1" indent="-457200" fontAlgn="base">
              <a:spcBef>
                <a:spcPct val="0"/>
              </a:spcBef>
              <a:spcAft>
                <a:spcPct val="30000"/>
              </a:spcAft>
              <a:tabLst>
                <a:tab pos="2351088" algn="l"/>
              </a:tabLst>
            </a:pPr>
            <a:r>
              <a:rPr kumimoji="0" lang="en-US" altLang="en-US" sz="2800" b="0" i="1" u="none" strike="noStrike" kern="0" cap="none" spc="0" normalizeH="0" baseline="0" noProof="0" dirty="0">
                <a:ln>
                  <a:noFill/>
                </a:ln>
                <a:solidFill>
                  <a:srgbClr val="000000"/>
                </a:solidFill>
                <a:effectLst/>
                <a:uLnTx/>
                <a:uFillTx/>
                <a:latin typeface="Helvetica"/>
              </a:rPr>
              <a:t>Each public agency shall conduct a full and individual initial evaluation, in accordance with 34 CFR 300.532 and 34 CFR 300.533, before the initial provision of special education and related services to a student with a disability. This may or may not include additional testing as determined by the evaluation team members. </a:t>
            </a:r>
          </a:p>
          <a:p>
            <a:pPr marL="835978" lvl="2" indent="-457200" fontAlgn="base">
              <a:spcBef>
                <a:spcPct val="0"/>
              </a:spcBef>
              <a:spcAft>
                <a:spcPct val="30000"/>
              </a:spcAft>
              <a:tabLst>
                <a:tab pos="2351088" algn="l"/>
              </a:tabLst>
            </a:pPr>
            <a:r>
              <a:rPr kumimoji="0" lang="en-US" altLang="en-US" sz="2600" b="0" i="0" u="none" strike="noStrike" kern="0" cap="none" spc="0" normalizeH="0" baseline="0" noProof="0" dirty="0">
                <a:ln>
                  <a:noFill/>
                </a:ln>
                <a:solidFill>
                  <a:srgbClr val="000000"/>
                </a:solidFill>
                <a:effectLst/>
                <a:uLnTx/>
                <a:uFillTx/>
                <a:latin typeface="Helvetica"/>
              </a:rPr>
              <a:t>Tests and other evaluation materials used to assess a student are not discriminatory.</a:t>
            </a:r>
          </a:p>
          <a:p>
            <a:pPr marL="835978" lvl="2" indent="-457200" fontAlgn="base">
              <a:spcBef>
                <a:spcPct val="0"/>
              </a:spcBef>
              <a:spcAft>
                <a:spcPct val="30000"/>
              </a:spcAft>
              <a:tabLst>
                <a:tab pos="2351088" algn="l"/>
              </a:tabLst>
            </a:pPr>
            <a:r>
              <a:rPr kumimoji="0" lang="en-US" altLang="en-US" sz="2600" b="1" i="0" u="none" strike="noStrike" kern="0" cap="none" spc="0" normalizeH="0" baseline="0" noProof="0" dirty="0">
                <a:ln>
                  <a:noFill/>
                </a:ln>
                <a:effectLst/>
                <a:uLnTx/>
                <a:uFillTx/>
                <a:latin typeface="Helvetica"/>
              </a:rPr>
              <a:t>A variety of assessment tools and strategies are used.</a:t>
            </a:r>
          </a:p>
          <a:p>
            <a:pPr marL="835978" lvl="2" indent="-457200" fontAlgn="base">
              <a:spcBef>
                <a:spcPct val="0"/>
              </a:spcBef>
              <a:spcAft>
                <a:spcPct val="30000"/>
              </a:spcAft>
              <a:tabLst>
                <a:tab pos="2351088" algn="l"/>
              </a:tabLst>
            </a:pPr>
            <a:r>
              <a:rPr kumimoji="0" lang="en-US" altLang="en-US" sz="2600" b="0" i="0" u="none" strike="noStrike" kern="0" cap="none" spc="0" normalizeH="0" baseline="0" noProof="0" dirty="0">
                <a:ln>
                  <a:noFill/>
                </a:ln>
                <a:solidFill>
                  <a:srgbClr val="000000"/>
                </a:solidFill>
                <a:effectLst/>
                <a:uLnTx/>
                <a:uFillTx/>
                <a:latin typeface="Helvetica"/>
              </a:rPr>
              <a:t>Standardized tests have been validated.</a:t>
            </a:r>
          </a:p>
          <a:p>
            <a:pPr marL="835978" lvl="2" indent="-457200" fontAlgn="base">
              <a:spcBef>
                <a:spcPct val="0"/>
              </a:spcBef>
              <a:spcAft>
                <a:spcPct val="30000"/>
              </a:spcAft>
              <a:tabLst>
                <a:tab pos="2351088" algn="l"/>
              </a:tabLst>
            </a:pPr>
            <a:r>
              <a:rPr kumimoji="0" lang="en-US" altLang="en-US" sz="2600" b="0" i="0" u="none" strike="noStrike" kern="0" cap="none" spc="0" normalizeH="0" baseline="0" noProof="0" dirty="0">
                <a:ln>
                  <a:noFill/>
                </a:ln>
                <a:solidFill>
                  <a:srgbClr val="000000"/>
                </a:solidFill>
                <a:effectLst/>
                <a:uLnTx/>
                <a:uFillTx/>
                <a:latin typeface="Helvetica"/>
              </a:rPr>
              <a:t>Tests and other evaluation materials assess specific areas of educational need.</a:t>
            </a:r>
          </a:p>
          <a:p>
            <a:endParaRPr lang="en-US" dirty="0"/>
          </a:p>
        </p:txBody>
      </p:sp>
      <p:sp>
        <p:nvSpPr>
          <p:cNvPr id="3" name="Title 2"/>
          <p:cNvSpPr>
            <a:spLocks noGrp="1"/>
          </p:cNvSpPr>
          <p:nvPr>
            <p:ph type="title"/>
          </p:nvPr>
        </p:nvSpPr>
        <p:spPr/>
        <p:txBody>
          <a:bodyPr>
            <a:normAutofit/>
          </a:bodyPr>
          <a:lstStyle/>
          <a:p>
            <a:pPr algn="ctr"/>
            <a:r>
              <a:rPr lang="en-US" altLang="en-US" sz="3600" kern="0" spc="0" dirty="0">
                <a:solidFill>
                  <a:schemeClr val="tx1"/>
                </a:solidFill>
              </a:rPr>
              <a:t>IDEA Evaluation Requirements</a:t>
            </a:r>
            <a:endParaRPr lang="en-US" sz="3600" dirty="0">
              <a:solidFill>
                <a:schemeClr val="tx1"/>
              </a:solidFill>
            </a:endParaRPr>
          </a:p>
        </p:txBody>
      </p:sp>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53</a:t>
            </a:r>
            <a:endParaRPr lang="en-US" dirty="0"/>
          </a:p>
        </p:txBody>
      </p:sp>
    </p:spTree>
    <p:extLst>
      <p:ext uri="{BB962C8B-B14F-4D97-AF65-F5344CB8AC3E}">
        <p14:creationId xmlns:p14="http://schemas.microsoft.com/office/powerpoint/2010/main" val="6956891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DFD4987-7C3F-4BA1-8197-FABC9CD1A1D0}"/>
              </a:ext>
            </a:extLst>
          </p:cNvPr>
          <p:cNvSpPr>
            <a:spLocks noGrp="1"/>
          </p:cNvSpPr>
          <p:nvPr>
            <p:ph sz="quarter" idx="10"/>
          </p:nvPr>
        </p:nvSpPr>
        <p:spPr/>
        <p:txBody>
          <a:bodyPr>
            <a:normAutofit fontScale="92500" lnSpcReduction="20000"/>
          </a:bodyPr>
          <a:lstStyle/>
          <a:p>
            <a:pPr marL="561658" lvl="1" indent="-457200" fontAlgn="base">
              <a:spcBef>
                <a:spcPct val="0"/>
              </a:spcBef>
              <a:spcAft>
                <a:spcPct val="30000"/>
              </a:spcAft>
              <a:tabLst>
                <a:tab pos="2351088" algn="l"/>
              </a:tabLst>
            </a:pPr>
            <a:r>
              <a:rPr lang="en-US" altLang="en-US" sz="2600" kern="0" dirty="0">
                <a:solidFill>
                  <a:srgbClr val="000000"/>
                </a:solidFill>
                <a:latin typeface="Helvetica"/>
              </a:rPr>
              <a:t>A test for a student with impaired sensory, manual, or speaking skills accurately reflect the student’s aptitude or achievement level.</a:t>
            </a:r>
          </a:p>
          <a:p>
            <a:pPr marL="561658" lvl="1" indent="-457200" fontAlgn="base">
              <a:spcBef>
                <a:spcPct val="0"/>
              </a:spcBef>
              <a:spcAft>
                <a:spcPct val="30000"/>
              </a:spcAft>
              <a:tabLst>
                <a:tab pos="2351088" algn="l"/>
              </a:tabLst>
            </a:pPr>
            <a:r>
              <a:rPr lang="en-US" altLang="en-US" sz="2600" b="1" kern="0" dirty="0">
                <a:latin typeface="Helvetica"/>
              </a:rPr>
              <a:t>No single procedure is used as the sole criterion.</a:t>
            </a:r>
          </a:p>
          <a:p>
            <a:pPr marL="561658" lvl="1" indent="-457200" fontAlgn="base">
              <a:spcBef>
                <a:spcPct val="0"/>
              </a:spcBef>
              <a:spcAft>
                <a:spcPct val="30000"/>
              </a:spcAft>
              <a:tabLst>
                <a:tab pos="2351088" algn="l"/>
              </a:tabLst>
            </a:pPr>
            <a:r>
              <a:rPr lang="en-US" altLang="en-US" sz="2600" b="1" kern="0" dirty="0">
                <a:latin typeface="Helvetica"/>
              </a:rPr>
              <a:t>Assessment is conducted in all areas related to the suspected disability.</a:t>
            </a:r>
          </a:p>
          <a:p>
            <a:pPr marL="561658" lvl="1" indent="-457200" fontAlgn="base">
              <a:spcBef>
                <a:spcPct val="0"/>
              </a:spcBef>
              <a:spcAft>
                <a:spcPct val="30000"/>
              </a:spcAft>
              <a:tabLst>
                <a:tab pos="2351088" algn="l"/>
              </a:tabLst>
            </a:pPr>
            <a:r>
              <a:rPr lang="en-US" altLang="en-US" sz="2600" b="1" kern="0" dirty="0">
                <a:latin typeface="Helvetica"/>
              </a:rPr>
              <a:t>The evaluation is sufficiently comprehensive to identify all of the student’s special education and related services needs.</a:t>
            </a:r>
          </a:p>
          <a:p>
            <a:pPr marL="561658" lvl="1" indent="-457200" fontAlgn="base">
              <a:spcBef>
                <a:spcPct val="0"/>
              </a:spcBef>
              <a:spcAft>
                <a:spcPct val="30000"/>
              </a:spcAft>
              <a:tabLst>
                <a:tab pos="2351088" algn="l"/>
              </a:tabLst>
            </a:pPr>
            <a:r>
              <a:rPr lang="en-US" altLang="en-US" sz="2600" kern="0" dirty="0">
                <a:solidFill>
                  <a:srgbClr val="000000"/>
                </a:solidFill>
                <a:latin typeface="Helvetica"/>
              </a:rPr>
              <a:t>Technically sound instruments are used.</a:t>
            </a:r>
          </a:p>
          <a:p>
            <a:pPr marL="561658" lvl="1" indent="-457200" fontAlgn="base">
              <a:spcBef>
                <a:spcPct val="0"/>
              </a:spcBef>
              <a:spcAft>
                <a:spcPct val="50000"/>
              </a:spcAft>
              <a:tabLst>
                <a:tab pos="2351088" algn="l"/>
              </a:tabLst>
            </a:pPr>
            <a:r>
              <a:rPr lang="en-US" altLang="en-US" sz="2600" b="1" kern="0" dirty="0">
                <a:latin typeface="Helvetica"/>
              </a:rPr>
              <a:t>Assessment tools and strategies provide relevant information in determining educational needs.</a:t>
            </a:r>
          </a:p>
          <a:p>
            <a:endParaRPr lang="en-US" dirty="0"/>
          </a:p>
        </p:txBody>
      </p:sp>
      <p:sp>
        <p:nvSpPr>
          <p:cNvPr id="3" name="Title 2">
            <a:extLst>
              <a:ext uri="{FF2B5EF4-FFF2-40B4-BE49-F238E27FC236}">
                <a16:creationId xmlns="" xmlns:a16="http://schemas.microsoft.com/office/drawing/2014/main" id="{547B05C2-5D0D-4D88-8D1C-E53062E3C56D}"/>
              </a:ext>
            </a:extLst>
          </p:cNvPr>
          <p:cNvSpPr>
            <a:spLocks noGrp="1"/>
          </p:cNvSpPr>
          <p:nvPr>
            <p:ph type="title"/>
          </p:nvPr>
        </p:nvSpPr>
        <p:spPr/>
        <p:txBody>
          <a:bodyPr>
            <a:normAutofit/>
          </a:bodyPr>
          <a:lstStyle/>
          <a:p>
            <a:pPr algn="ctr"/>
            <a:r>
              <a:rPr lang="en-US" altLang="en-US" sz="3600" kern="0" spc="0" dirty="0">
                <a:solidFill>
                  <a:schemeClr val="tx1"/>
                </a:solidFill>
              </a:rPr>
              <a:t>IDEA Evaluation Requirements</a:t>
            </a:r>
            <a:endParaRPr lang="en-US" sz="3600" dirty="0"/>
          </a:p>
        </p:txBody>
      </p:sp>
      <p:sp>
        <p:nvSpPr>
          <p:cNvPr id="4"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54</a:t>
            </a:r>
            <a:endParaRPr lang="en-US" dirty="0"/>
          </a:p>
        </p:txBody>
      </p:sp>
    </p:spTree>
    <p:extLst>
      <p:ext uri="{BB962C8B-B14F-4D97-AF65-F5344CB8AC3E}">
        <p14:creationId xmlns:p14="http://schemas.microsoft.com/office/powerpoint/2010/main" val="3406288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95400"/>
            <a:ext cx="8839200" cy="5096301"/>
          </a:xfrm>
        </p:spPr>
        <p:txBody>
          <a:bodyPr>
            <a:normAutofit fontScale="92500"/>
          </a:bodyPr>
          <a:lstStyle/>
          <a:p>
            <a:pPr marL="0" indent="0" algn="ctr">
              <a:buNone/>
            </a:pPr>
            <a:endParaRPr lang="en-US" sz="2600" b="1" dirty="0"/>
          </a:p>
          <a:p>
            <a:endParaRPr lang="en-US" dirty="0"/>
          </a:p>
          <a:p>
            <a:r>
              <a:rPr lang="en-US" sz="2600" dirty="0"/>
              <a:t>Be sensitive to when pulling kids out</a:t>
            </a:r>
          </a:p>
          <a:p>
            <a:r>
              <a:rPr lang="en-US" sz="2600" dirty="0"/>
              <a:t>Test in a quiet, non-distracting setting</a:t>
            </a:r>
          </a:p>
          <a:p>
            <a:r>
              <a:rPr lang="en-US" sz="2600" dirty="0"/>
              <a:t>Consider building rapport with students prior to </a:t>
            </a:r>
          </a:p>
          <a:p>
            <a:pPr marL="0" indent="0">
              <a:buNone/>
            </a:pPr>
            <a:r>
              <a:rPr lang="en-US" sz="2600" dirty="0"/>
              <a:t>	evaluating them</a:t>
            </a:r>
          </a:p>
          <a:p>
            <a:r>
              <a:rPr lang="en-US" sz="2600" i="1" dirty="0"/>
              <a:t>Administrative Factors to Consider </a:t>
            </a:r>
            <a:r>
              <a:rPr lang="en-US" sz="2600" dirty="0"/>
              <a:t>from Virginia Dept. of Ed.</a:t>
            </a:r>
          </a:p>
          <a:p>
            <a:pPr lvl="1"/>
            <a:r>
              <a:rPr lang="en-US" sz="2600" dirty="0"/>
              <a:t>Environment</a:t>
            </a:r>
          </a:p>
          <a:p>
            <a:pPr lvl="1"/>
            <a:r>
              <a:rPr lang="en-US" sz="2600" dirty="0"/>
              <a:t>Time</a:t>
            </a:r>
          </a:p>
          <a:p>
            <a:pPr lvl="1"/>
            <a:r>
              <a:rPr lang="en-US" sz="2600" dirty="0"/>
              <a:t>Non standard conditions</a:t>
            </a:r>
          </a:p>
          <a:p>
            <a:pPr lvl="1"/>
            <a:r>
              <a:rPr lang="en-US" sz="2600" dirty="0"/>
              <a:t>Materials</a:t>
            </a:r>
          </a:p>
          <a:p>
            <a:endParaRPr lang="en-US" dirty="0"/>
          </a:p>
        </p:txBody>
      </p:sp>
      <p:sp>
        <p:nvSpPr>
          <p:cNvPr id="3" name="Title 2"/>
          <p:cNvSpPr>
            <a:spLocks noGrp="1"/>
          </p:cNvSpPr>
          <p:nvPr>
            <p:ph type="title"/>
          </p:nvPr>
        </p:nvSpPr>
        <p:spPr>
          <a:xfrm>
            <a:off x="152400" y="644525"/>
            <a:ext cx="8839200" cy="980695"/>
          </a:xfrm>
        </p:spPr>
        <p:txBody>
          <a:bodyPr>
            <a:normAutofit/>
          </a:bodyPr>
          <a:lstStyle/>
          <a:p>
            <a:pPr algn="ctr"/>
            <a:r>
              <a:rPr lang="en-US" sz="3600" dirty="0">
                <a:solidFill>
                  <a:schemeClr val="tx1"/>
                </a:solidFill>
              </a:rPr>
              <a:t>Testing Best Practices</a:t>
            </a:r>
          </a:p>
        </p:txBody>
      </p:sp>
      <p:sp>
        <p:nvSpPr>
          <p:cNvPr id="4" name="Slide Number Placeholder 3"/>
          <p:cNvSpPr>
            <a:spLocks noGrp="1"/>
          </p:cNvSpPr>
          <p:nvPr>
            <p:ph type="sldNum" sz="quarter" idx="4294967295"/>
          </p:nvPr>
        </p:nvSpPr>
        <p:spPr>
          <a:xfrm>
            <a:off x="8229600" y="279400"/>
            <a:ext cx="762000" cy="365125"/>
          </a:xfrm>
        </p:spPr>
        <p:txBody>
          <a:bodyPr/>
          <a:lstStyle/>
          <a:p>
            <a:r>
              <a:rPr lang="en-US" dirty="0" smtClean="0"/>
              <a:t>55</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1652" y="1625220"/>
            <a:ext cx="1274125" cy="1956180"/>
          </a:xfrm>
          <a:prstGeom prst="rect">
            <a:avLst/>
          </a:prstGeom>
        </p:spPr>
      </p:pic>
      <p:sp>
        <p:nvSpPr>
          <p:cNvPr id="7" name="Rectangle 6"/>
          <p:cNvSpPr/>
          <p:nvPr/>
        </p:nvSpPr>
        <p:spPr>
          <a:xfrm>
            <a:off x="8083062" y="851297"/>
            <a:ext cx="10668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#8</a:t>
            </a:r>
            <a:endParaRPr lang="en-US" b="1" dirty="0"/>
          </a:p>
        </p:txBody>
      </p:sp>
    </p:spTree>
    <p:extLst>
      <p:ext uri="{BB962C8B-B14F-4D97-AF65-F5344CB8AC3E}">
        <p14:creationId xmlns:p14="http://schemas.microsoft.com/office/powerpoint/2010/main" val="20192679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lnSpcReduction="10000"/>
          </a:bodyPr>
          <a:lstStyle/>
          <a:p>
            <a:pPr marL="0" lvl="0" indent="0" fontAlgn="base">
              <a:lnSpc>
                <a:spcPct val="105000"/>
              </a:lnSpc>
              <a:spcBef>
                <a:spcPct val="0"/>
              </a:spcBef>
              <a:spcAft>
                <a:spcPct val="150000"/>
              </a:spcAft>
              <a:buNone/>
            </a:pPr>
            <a:r>
              <a:rPr lang="en-US" altLang="en-US" kern="0" dirty="0">
                <a:solidFill>
                  <a:srgbClr val="000000"/>
                </a:solidFill>
                <a:latin typeface="Helvetica"/>
              </a:rPr>
              <a:t>Evaluations are often poorly related to referral concerns; the same battery with little variation is used in most eligibility evaluations.</a:t>
            </a:r>
          </a:p>
          <a:p>
            <a:pPr marL="0" lvl="0" indent="0" fontAlgn="base">
              <a:lnSpc>
                <a:spcPct val="105000"/>
              </a:lnSpc>
              <a:spcBef>
                <a:spcPct val="0"/>
              </a:spcBef>
              <a:spcAft>
                <a:spcPct val="100000"/>
              </a:spcAft>
              <a:buNone/>
            </a:pPr>
            <a:r>
              <a:rPr lang="en-US" altLang="en-US" kern="0" dirty="0">
                <a:solidFill>
                  <a:srgbClr val="000000"/>
                </a:solidFill>
                <a:latin typeface="Helvetica"/>
              </a:rPr>
              <a:t>Data collected in an eligibility evaluation is poorly related </a:t>
            </a:r>
            <a:br>
              <a:rPr lang="en-US" altLang="en-US" kern="0" dirty="0">
                <a:solidFill>
                  <a:srgbClr val="000000"/>
                </a:solidFill>
                <a:latin typeface="Helvetica"/>
              </a:rPr>
            </a:br>
            <a:r>
              <a:rPr lang="en-US" altLang="en-US" kern="0" dirty="0">
                <a:solidFill>
                  <a:srgbClr val="000000"/>
                </a:solidFill>
                <a:latin typeface="Helvetica"/>
              </a:rPr>
              <a:t>to information needed on what to teach, how to teach it, and how to assess progress.</a:t>
            </a:r>
          </a:p>
          <a:p>
            <a:pPr marL="0" lvl="0" indent="0" fontAlgn="base">
              <a:lnSpc>
                <a:spcPct val="105000"/>
              </a:lnSpc>
              <a:spcBef>
                <a:spcPct val="0"/>
              </a:spcBef>
              <a:spcAft>
                <a:spcPct val="100000"/>
              </a:spcAft>
              <a:buNone/>
            </a:pPr>
            <a:endParaRPr lang="en-US" altLang="en-US" sz="1900" kern="0" dirty="0">
              <a:solidFill>
                <a:srgbClr val="000000"/>
              </a:solidFill>
              <a:latin typeface="Helvetica"/>
            </a:endParaRPr>
          </a:p>
          <a:p>
            <a:pPr marL="0" lvl="0" indent="0" algn="r" fontAlgn="base">
              <a:lnSpc>
                <a:spcPct val="105000"/>
              </a:lnSpc>
              <a:spcBef>
                <a:spcPct val="0"/>
              </a:spcBef>
              <a:spcAft>
                <a:spcPct val="100000"/>
              </a:spcAft>
              <a:buNone/>
            </a:pPr>
            <a:r>
              <a:rPr lang="en-US" altLang="en-US" sz="1900" kern="0" dirty="0">
                <a:solidFill>
                  <a:srgbClr val="000000"/>
                </a:solidFill>
                <a:latin typeface="Helvetica"/>
              </a:rPr>
              <a:t>(</a:t>
            </a:r>
            <a:r>
              <a:rPr lang="en-US" altLang="en-US" sz="1900" kern="0" dirty="0" err="1">
                <a:solidFill>
                  <a:srgbClr val="000000"/>
                </a:solidFill>
                <a:latin typeface="Helvetica"/>
              </a:rPr>
              <a:t>Ysseldyke</a:t>
            </a:r>
            <a:r>
              <a:rPr lang="en-US" altLang="en-US" sz="1900" kern="0" dirty="0">
                <a:solidFill>
                  <a:srgbClr val="000000"/>
                </a:solidFill>
                <a:latin typeface="Helvetica"/>
              </a:rPr>
              <a:t>, </a:t>
            </a:r>
            <a:r>
              <a:rPr lang="en-US" altLang="en-US" sz="1900" kern="0" dirty="0" err="1">
                <a:solidFill>
                  <a:srgbClr val="000000"/>
                </a:solidFill>
                <a:latin typeface="Helvetica"/>
              </a:rPr>
              <a:t>Vanderwood</a:t>
            </a:r>
            <a:r>
              <a:rPr lang="en-US" altLang="en-US" sz="1900" kern="0" dirty="0">
                <a:solidFill>
                  <a:srgbClr val="000000"/>
                </a:solidFill>
                <a:latin typeface="Helvetica"/>
              </a:rPr>
              <a:t>, &amp; Shriner, 1997)</a:t>
            </a:r>
          </a:p>
          <a:p>
            <a:endParaRPr lang="en-US" dirty="0"/>
          </a:p>
          <a:p>
            <a:endParaRPr lang="en-US" dirty="0"/>
          </a:p>
        </p:txBody>
      </p:sp>
      <p:sp>
        <p:nvSpPr>
          <p:cNvPr id="3" name="Title 2"/>
          <p:cNvSpPr>
            <a:spLocks noGrp="1"/>
          </p:cNvSpPr>
          <p:nvPr>
            <p:ph type="title"/>
          </p:nvPr>
        </p:nvSpPr>
        <p:spPr/>
        <p:txBody>
          <a:bodyPr>
            <a:normAutofit/>
          </a:bodyPr>
          <a:lstStyle/>
          <a:p>
            <a:pPr algn="ctr"/>
            <a:r>
              <a:rPr lang="en-US" sz="3600" dirty="0">
                <a:solidFill>
                  <a:schemeClr val="tx1"/>
                </a:solidFill>
              </a:rPr>
              <a:t>Consider t</a:t>
            </a:r>
            <a:r>
              <a:rPr lang="en-US" sz="3600" dirty="0" smtClean="0">
                <a:solidFill>
                  <a:schemeClr val="tx1"/>
                </a:solidFill>
              </a:rPr>
              <a:t>his</a:t>
            </a:r>
            <a:endParaRPr lang="en-US" sz="3600" dirty="0">
              <a:solidFill>
                <a:schemeClr val="tx1"/>
              </a:solidFill>
            </a:endParaRPr>
          </a:p>
        </p:txBody>
      </p:sp>
      <p:sp>
        <p:nvSpPr>
          <p:cNvPr id="4" name="Slide Number Placeholder 3"/>
          <p:cNvSpPr>
            <a:spLocks noGrp="1"/>
          </p:cNvSpPr>
          <p:nvPr>
            <p:ph type="sldNum" sz="quarter" idx="4294967295"/>
          </p:nvPr>
        </p:nvSpPr>
        <p:spPr>
          <a:xfrm>
            <a:off x="8229600" y="279400"/>
            <a:ext cx="762000" cy="365125"/>
          </a:xfrm>
        </p:spPr>
        <p:txBody>
          <a:bodyPr/>
          <a:lstStyle/>
          <a:p>
            <a:r>
              <a:rPr lang="en-US" dirty="0" smtClean="0"/>
              <a:t>56</a:t>
            </a:r>
            <a:endParaRPr lang="en-US" dirty="0"/>
          </a:p>
        </p:txBody>
      </p:sp>
    </p:spTree>
    <p:extLst>
      <p:ext uri="{BB962C8B-B14F-4D97-AF65-F5344CB8AC3E}">
        <p14:creationId xmlns:p14="http://schemas.microsoft.com/office/powerpoint/2010/main" val="23060014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905000"/>
            <a:ext cx="8839200" cy="4419600"/>
          </a:xfrm>
        </p:spPr>
        <p:txBody>
          <a:bodyPr/>
          <a:lstStyle/>
          <a:p>
            <a:pPr marL="0" lvl="0" indent="0" algn="ctr">
              <a:spcBef>
                <a:spcPts val="0"/>
              </a:spcBef>
              <a:buClrTx/>
              <a:buSzTx/>
              <a:buNone/>
            </a:pPr>
            <a:r>
              <a:rPr lang="en-US" sz="2800" dirty="0">
                <a:solidFill>
                  <a:prstClr val="black"/>
                </a:solidFill>
                <a:latin typeface="Calibri"/>
              </a:rPr>
              <a:t>On a scale of 1-5, rate how likely these things</a:t>
            </a:r>
          </a:p>
          <a:p>
            <a:pPr marL="0" lvl="0" indent="0" algn="ctr">
              <a:spcBef>
                <a:spcPts val="0"/>
              </a:spcBef>
              <a:buClrTx/>
              <a:buSzTx/>
              <a:buNone/>
            </a:pPr>
            <a:r>
              <a:rPr lang="en-US" sz="2800" dirty="0">
                <a:solidFill>
                  <a:prstClr val="black"/>
                </a:solidFill>
                <a:latin typeface="Calibri"/>
              </a:rPr>
              <a:t>(previous slide) are to occur in your district.  </a:t>
            </a:r>
          </a:p>
          <a:p>
            <a:pPr marL="0" lvl="0" indent="0" algn="ctr">
              <a:spcBef>
                <a:spcPts val="0"/>
              </a:spcBef>
              <a:buClrTx/>
              <a:buSzTx/>
              <a:buNone/>
            </a:pPr>
            <a:endParaRPr lang="en-US" sz="2800" dirty="0">
              <a:solidFill>
                <a:prstClr val="black"/>
              </a:solidFill>
              <a:latin typeface="Calibri"/>
            </a:endParaRPr>
          </a:p>
          <a:p>
            <a:pPr marL="0" lvl="0" indent="0" algn="ctr">
              <a:spcBef>
                <a:spcPts val="0"/>
              </a:spcBef>
              <a:buClrTx/>
              <a:buSzTx/>
              <a:buNone/>
            </a:pPr>
            <a:r>
              <a:rPr lang="en-US" sz="2800" dirty="0">
                <a:solidFill>
                  <a:prstClr val="black"/>
                </a:solidFill>
                <a:latin typeface="Calibri"/>
              </a:rPr>
              <a:t>1 being never…5 being all the time</a:t>
            </a:r>
          </a:p>
          <a:p>
            <a:pPr marL="0" lvl="0" indent="0" algn="ctr">
              <a:spcBef>
                <a:spcPts val="0"/>
              </a:spcBef>
              <a:buClrTx/>
              <a:buSzTx/>
              <a:buNone/>
            </a:pPr>
            <a:endParaRPr lang="en-US" sz="2800" dirty="0">
              <a:solidFill>
                <a:prstClr val="black"/>
              </a:solidFill>
              <a:latin typeface="Calibri"/>
            </a:endParaRPr>
          </a:p>
          <a:p>
            <a:pPr marL="0" lvl="0" indent="0" algn="ctr">
              <a:spcBef>
                <a:spcPts val="0"/>
              </a:spcBef>
              <a:buClrTx/>
              <a:buSzTx/>
              <a:buNone/>
            </a:pPr>
            <a:r>
              <a:rPr lang="en-US" sz="2800" dirty="0">
                <a:solidFill>
                  <a:prstClr val="black"/>
                </a:solidFill>
                <a:latin typeface="Calibri"/>
              </a:rPr>
              <a:t>Find your summer partner, discuss how you rated your district on these two questions.</a:t>
            </a:r>
          </a:p>
          <a:p>
            <a:endParaRPr lang="en-US" dirty="0"/>
          </a:p>
          <a:p>
            <a:endParaRPr lang="en-US" dirty="0"/>
          </a:p>
        </p:txBody>
      </p:sp>
      <p:sp>
        <p:nvSpPr>
          <p:cNvPr id="3" name="Title 2"/>
          <p:cNvSpPr>
            <a:spLocks noGrp="1"/>
          </p:cNvSpPr>
          <p:nvPr>
            <p:ph type="title"/>
          </p:nvPr>
        </p:nvSpPr>
        <p:spPr/>
        <p:txBody>
          <a:bodyPr>
            <a:normAutofit/>
          </a:bodyPr>
          <a:lstStyle/>
          <a:p>
            <a:pPr algn="ctr"/>
            <a:r>
              <a:rPr lang="en-US" sz="3600" dirty="0">
                <a:solidFill>
                  <a:schemeClr val="tx1"/>
                </a:solidFill>
              </a:rPr>
              <a:t>Rate Your Experience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5094453"/>
            <a:ext cx="2857500" cy="1743075"/>
          </a:xfrm>
          <a:prstGeom prst="rect">
            <a:avLst/>
          </a:prstGeom>
        </p:spPr>
      </p:pic>
      <p:sp>
        <p:nvSpPr>
          <p:cNvPr id="6"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57</a:t>
            </a:r>
            <a:endParaRPr lang="en-US" dirty="0"/>
          </a:p>
        </p:txBody>
      </p:sp>
      <p:sp>
        <p:nvSpPr>
          <p:cNvPr id="7" name="Rectangle 6"/>
          <p:cNvSpPr/>
          <p:nvPr/>
        </p:nvSpPr>
        <p:spPr>
          <a:xfrm>
            <a:off x="8083062" y="851297"/>
            <a:ext cx="10668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#1</a:t>
            </a:r>
            <a:endParaRPr lang="en-US" b="1" dirty="0"/>
          </a:p>
        </p:txBody>
      </p:sp>
    </p:spTree>
    <p:extLst>
      <p:ext uri="{BB962C8B-B14F-4D97-AF65-F5344CB8AC3E}">
        <p14:creationId xmlns:p14="http://schemas.microsoft.com/office/powerpoint/2010/main" val="5856649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D022782E-3DDA-45E5-9EE7-D3713E1EA8B6}"/>
              </a:ext>
            </a:extLst>
          </p:cNvPr>
          <p:cNvSpPr>
            <a:spLocks noGrp="1"/>
          </p:cNvSpPr>
          <p:nvPr>
            <p:ph type="body" sz="quarter" idx="10"/>
          </p:nvPr>
        </p:nvSpPr>
        <p:spPr>
          <a:xfrm>
            <a:off x="152400" y="4035995"/>
            <a:ext cx="8763000" cy="646331"/>
          </a:xfrm>
        </p:spPr>
        <p:txBody>
          <a:bodyPr/>
          <a:lstStyle/>
          <a:p>
            <a:r>
              <a:rPr lang="en-US" dirty="0"/>
              <a:t>Determination of Eligibility</a:t>
            </a:r>
          </a:p>
        </p:txBody>
      </p:sp>
      <p:sp>
        <p:nvSpPr>
          <p:cNvPr id="2" name="Title 1">
            <a:extLst>
              <a:ext uri="{FF2B5EF4-FFF2-40B4-BE49-F238E27FC236}">
                <a16:creationId xmlns="" xmlns:a16="http://schemas.microsoft.com/office/drawing/2014/main" id="{87160EC6-71F1-4B9E-A41F-30EE5231B1BB}"/>
              </a:ext>
            </a:extLst>
          </p:cNvPr>
          <p:cNvSpPr>
            <a:spLocks noGrp="1"/>
          </p:cNvSpPr>
          <p:nvPr>
            <p:ph type="ctrTitle" idx="4294967295"/>
          </p:nvPr>
        </p:nvSpPr>
        <p:spPr>
          <a:xfrm>
            <a:off x="1295400" y="1371600"/>
            <a:ext cx="7848600" cy="1927225"/>
          </a:xfrm>
        </p:spPr>
        <p:txBody>
          <a:bodyPr>
            <a:normAutofit fontScale="90000"/>
          </a:bodyPr>
          <a:lstStyle/>
          <a:p>
            <a:r>
              <a:rPr lang="en-US" dirty="0"/>
              <a:t/>
            </a:r>
            <a:br>
              <a:rPr lang="en-US" dirty="0"/>
            </a:br>
            <a:r>
              <a:rPr lang="en-US" dirty="0"/>
              <a:t/>
            </a:r>
            <a:br>
              <a:rPr lang="en-US" dirty="0"/>
            </a:br>
            <a:r>
              <a:rPr lang="en-US" dirty="0"/>
              <a:t/>
            </a: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429" y="4763286"/>
            <a:ext cx="3114675" cy="1989758"/>
          </a:xfrm>
          <a:prstGeom prst="rect">
            <a:avLst/>
          </a:prstGeom>
        </p:spPr>
      </p:pic>
      <p:sp>
        <p:nvSpPr>
          <p:cNvPr id="6" name="Slide Number Placeholder 3">
            <a:extLst>
              <a:ext uri="{FF2B5EF4-FFF2-40B4-BE49-F238E27FC236}">
                <a16:creationId xmlns="" xmlns:a16="http://schemas.microsoft.com/office/drawing/2014/main" id="{D16CD049-2405-4529-BBBB-C4A88DE8329B}"/>
              </a:ext>
            </a:extLst>
          </p:cNvPr>
          <p:cNvSpPr>
            <a:spLocks noGrp="1"/>
          </p:cNvSpPr>
          <p:nvPr>
            <p:ph type="sldNum" sz="quarter" idx="4294967295"/>
          </p:nvPr>
        </p:nvSpPr>
        <p:spPr>
          <a:xfrm>
            <a:off x="8229600" y="304800"/>
            <a:ext cx="762000" cy="365125"/>
          </a:xfrm>
          <a:noFill/>
        </p:spPr>
        <p:txBody>
          <a:bodyPr/>
          <a:lstStyle/>
          <a:p>
            <a:r>
              <a:rPr lang="en-US" dirty="0" smtClean="0"/>
              <a:t>58</a:t>
            </a:r>
            <a:endParaRPr lang="en-US" dirty="0"/>
          </a:p>
        </p:txBody>
      </p:sp>
    </p:spTree>
    <p:extLst>
      <p:ext uri="{BB962C8B-B14F-4D97-AF65-F5344CB8AC3E}">
        <p14:creationId xmlns:p14="http://schemas.microsoft.com/office/powerpoint/2010/main" val="2086457810"/>
      </p:ext>
    </p:extLst>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A7F95822-792D-4741-9DDA-7CB04A721032}"/>
              </a:ext>
            </a:extLst>
          </p:cNvPr>
          <p:cNvSpPr>
            <a:spLocks noGrp="1"/>
          </p:cNvSpPr>
          <p:nvPr>
            <p:ph sz="quarter" idx="10"/>
          </p:nvPr>
        </p:nvSpPr>
        <p:spPr/>
        <p:txBody>
          <a:bodyPr>
            <a:normAutofit/>
          </a:bodyPr>
          <a:lstStyle/>
          <a:p>
            <a:pPr marL="0" indent="0" algn="ctr">
              <a:buNone/>
            </a:pPr>
            <a:r>
              <a:rPr lang="en-US" altLang="en-US" sz="3200" kern="0" dirty="0">
                <a:solidFill>
                  <a:srgbClr val="000000"/>
                </a:solidFill>
                <a:latin typeface="Helvetica"/>
              </a:rPr>
              <a:t>“Upon completing the administration of tests and other evaluation materials, a </a:t>
            </a:r>
            <a:r>
              <a:rPr lang="en-US" altLang="en-US" sz="3200" i="1" kern="0" dirty="0">
                <a:solidFill>
                  <a:srgbClr val="000000"/>
                </a:solidFill>
                <a:latin typeface="Helvetica"/>
              </a:rPr>
              <a:t>group</a:t>
            </a:r>
            <a:r>
              <a:rPr lang="en-US" altLang="en-US" sz="3200" kern="0" dirty="0">
                <a:solidFill>
                  <a:srgbClr val="000000"/>
                </a:solidFill>
                <a:latin typeface="Helvetica"/>
              </a:rPr>
              <a:t> of </a:t>
            </a:r>
            <a:r>
              <a:rPr lang="en-US" altLang="en-US" sz="3200" u="sng" kern="0" dirty="0">
                <a:solidFill>
                  <a:srgbClr val="000000"/>
                </a:solidFill>
                <a:latin typeface="Helvetica"/>
              </a:rPr>
              <a:t>qualified</a:t>
            </a:r>
            <a:r>
              <a:rPr lang="en-US" altLang="en-US" sz="3200" kern="0" dirty="0">
                <a:solidFill>
                  <a:srgbClr val="000000"/>
                </a:solidFill>
                <a:latin typeface="Helvetica"/>
              </a:rPr>
              <a:t> professionals, which includes the parent of the child, must determine whether the child is a </a:t>
            </a:r>
            <a:r>
              <a:rPr lang="en-US" altLang="en-US" sz="3200" u="sng" kern="0" dirty="0">
                <a:solidFill>
                  <a:srgbClr val="000000"/>
                </a:solidFill>
                <a:latin typeface="Helvetica"/>
              </a:rPr>
              <a:t>child with a disability</a:t>
            </a:r>
            <a:r>
              <a:rPr lang="en-US" altLang="en-US" sz="3200" kern="0" dirty="0">
                <a:solidFill>
                  <a:srgbClr val="000000"/>
                </a:solidFill>
                <a:latin typeface="Helvetica"/>
              </a:rPr>
              <a:t>.”</a:t>
            </a:r>
          </a:p>
          <a:p>
            <a:pPr algn="ctr"/>
            <a:endParaRPr lang="en-US" sz="3200" dirty="0"/>
          </a:p>
        </p:txBody>
      </p:sp>
      <p:sp>
        <p:nvSpPr>
          <p:cNvPr id="2" name="Title 1"/>
          <p:cNvSpPr>
            <a:spLocks noGrp="1"/>
          </p:cNvSpPr>
          <p:nvPr>
            <p:ph type="title"/>
          </p:nvPr>
        </p:nvSpPr>
        <p:spPr/>
        <p:txBody>
          <a:bodyPr>
            <a:normAutofit/>
          </a:bodyPr>
          <a:lstStyle/>
          <a:p>
            <a:pPr algn="ctr"/>
            <a:r>
              <a:rPr kumimoji="0" lang="en-US" altLang="en-US" sz="3600" i="0" u="none" strike="noStrike" kern="0" cap="none" spc="0" normalizeH="0" baseline="0" noProof="0" dirty="0">
                <a:ln>
                  <a:noFill/>
                </a:ln>
                <a:solidFill>
                  <a:schemeClr val="tx1"/>
                </a:solidFill>
                <a:effectLst/>
                <a:uLnTx/>
                <a:uFillTx/>
              </a:rPr>
              <a:t>Determination of Eligibility</a:t>
            </a:r>
            <a:endParaRPr lang="en-US" sz="3600" dirty="0">
              <a:solidFill>
                <a:schemeClr val="tx1"/>
              </a:solidFill>
            </a:endParaRPr>
          </a:p>
        </p:txBody>
      </p:sp>
      <p:sp>
        <p:nvSpPr>
          <p:cNvPr id="5" name="Rectangle 4"/>
          <p:cNvSpPr/>
          <p:nvPr/>
        </p:nvSpPr>
        <p:spPr>
          <a:xfrm>
            <a:off x="6477000" y="5334000"/>
            <a:ext cx="4572000" cy="707886"/>
          </a:xfrm>
          <a:prstGeom prst="rect">
            <a:avLst/>
          </a:prstGeom>
        </p:spPr>
        <p:txBody>
          <a:bodyPr>
            <a:spAutoFit/>
          </a:bodyPr>
          <a:lstStyle/>
          <a:p>
            <a:r>
              <a:rPr lang="en-US" sz="2000" dirty="0"/>
              <a:t>300.306(a)(1)</a:t>
            </a:r>
          </a:p>
          <a:p>
            <a:r>
              <a:rPr lang="en-US" sz="2000" dirty="0"/>
              <a:t>200.270 (a)</a:t>
            </a:r>
          </a:p>
        </p:txBody>
      </p:sp>
      <p:sp>
        <p:nvSpPr>
          <p:cNvPr id="6"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59</a:t>
            </a:r>
            <a:endParaRPr lang="en-US" dirty="0"/>
          </a:p>
        </p:txBody>
      </p:sp>
    </p:spTree>
    <p:extLst>
      <p:ext uri="{BB962C8B-B14F-4D97-AF65-F5344CB8AC3E}">
        <p14:creationId xmlns:p14="http://schemas.microsoft.com/office/powerpoint/2010/main" val="3264153067"/>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38375" y="2520950"/>
            <a:ext cx="4667250" cy="3695700"/>
          </a:xfrm>
        </p:spPr>
      </p:pic>
      <p:sp>
        <p:nvSpPr>
          <p:cNvPr id="2" name="Title 1"/>
          <p:cNvSpPr>
            <a:spLocks noGrp="1"/>
          </p:cNvSpPr>
          <p:nvPr>
            <p:ph type="title"/>
          </p:nvPr>
        </p:nvSpPr>
        <p:spPr/>
        <p:txBody>
          <a:bodyPr/>
          <a:lstStyle/>
          <a:p>
            <a:endParaRPr lang="en-US"/>
          </a:p>
        </p:txBody>
      </p:sp>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a:t>
            </a:r>
            <a:endParaRPr lang="en-US" dirty="0"/>
          </a:p>
        </p:txBody>
      </p:sp>
    </p:spTree>
    <p:extLst>
      <p:ext uri="{BB962C8B-B14F-4D97-AF65-F5344CB8AC3E}">
        <p14:creationId xmlns:p14="http://schemas.microsoft.com/office/powerpoint/2010/main" val="3262415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 xmlns:a16="http://schemas.microsoft.com/office/drawing/2014/main" id="{DC91DD0A-145B-47D0-8BE2-2A8EF8F94EDD}"/>
              </a:ext>
            </a:extLst>
          </p:cNvPr>
          <p:cNvPicPr>
            <a:picLocks noGrp="1" noChangeAspect="1"/>
          </p:cNvPicPr>
          <p:nvPr>
            <p:ph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1466850" y="2362200"/>
            <a:ext cx="6210300" cy="3028950"/>
          </a:xfrm>
        </p:spPr>
      </p:pic>
      <p:sp>
        <p:nvSpPr>
          <p:cNvPr id="3" name="Title 2"/>
          <p:cNvSpPr>
            <a:spLocks noGrp="1"/>
          </p:cNvSpPr>
          <p:nvPr>
            <p:ph type="title"/>
          </p:nvPr>
        </p:nvSpPr>
        <p:spPr/>
        <p:txBody>
          <a:bodyPr>
            <a:noAutofit/>
          </a:bodyPr>
          <a:lstStyle/>
          <a:p>
            <a:pPr algn="ctr"/>
            <a:r>
              <a:rPr lang="en-US" sz="3600" dirty="0">
                <a:solidFill>
                  <a:schemeClr val="tx1"/>
                </a:solidFill>
              </a:rPr>
              <a:t>Data Based Decision Making in </a:t>
            </a:r>
            <a:br>
              <a:rPr lang="en-US" sz="3600" dirty="0">
                <a:solidFill>
                  <a:schemeClr val="tx1"/>
                </a:solidFill>
              </a:rPr>
            </a:br>
            <a:r>
              <a:rPr lang="en-US" sz="3600" dirty="0">
                <a:solidFill>
                  <a:schemeClr val="tx1"/>
                </a:solidFill>
              </a:rPr>
              <a:t>Eligibility Determinations</a:t>
            </a:r>
          </a:p>
        </p:txBody>
      </p:sp>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60</a:t>
            </a:r>
            <a:endParaRPr lang="en-US" dirty="0"/>
          </a:p>
        </p:txBody>
      </p:sp>
    </p:spTree>
    <p:extLst>
      <p:ext uri="{BB962C8B-B14F-4D97-AF65-F5344CB8AC3E}">
        <p14:creationId xmlns:p14="http://schemas.microsoft.com/office/powerpoint/2010/main" val="40005994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043" y="762000"/>
            <a:ext cx="8839200" cy="1066800"/>
          </a:xfrm>
        </p:spPr>
        <p:txBody>
          <a:bodyPr>
            <a:normAutofit/>
          </a:bodyPr>
          <a:lstStyle/>
          <a:p>
            <a:pPr algn="ctr"/>
            <a:r>
              <a:rPr lang="en-US" sz="3600" dirty="0">
                <a:solidFill>
                  <a:schemeClr val="tx1"/>
                </a:solidFill>
              </a:rPr>
              <a:t>Determination of Eligibility</a:t>
            </a:r>
          </a:p>
        </p:txBody>
      </p:sp>
      <p:graphicFrame>
        <p:nvGraphicFramePr>
          <p:cNvPr id="5" name="Content Placeholder 3"/>
          <p:cNvGraphicFramePr>
            <a:graphicFrameLocks noGrp="1"/>
          </p:cNvGraphicFramePr>
          <p:nvPr>
            <p:ph sz="quarter" idx="10"/>
            <p:extLst>
              <p:ext uri="{D42A27DB-BD31-4B8C-83A1-F6EECF244321}">
                <p14:modId xmlns:p14="http://schemas.microsoft.com/office/powerpoint/2010/main" val="2270571130"/>
              </p:ext>
            </p:extLst>
          </p:nvPr>
        </p:nvGraphicFramePr>
        <p:xfrm>
          <a:off x="170597" y="1443335"/>
          <a:ext cx="8839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275497" y="5811498"/>
            <a:ext cx="6629400" cy="830997"/>
          </a:xfrm>
          <a:prstGeom prst="rect">
            <a:avLst/>
          </a:prstGeom>
        </p:spPr>
        <p:txBody>
          <a:bodyPr wrap="square">
            <a:spAutoFit/>
          </a:bodyPr>
          <a:lstStyle/>
          <a:p>
            <a:pPr algn="ctr"/>
            <a:r>
              <a:rPr lang="en-US" sz="2400" dirty="0">
                <a:solidFill>
                  <a:srgbClr val="292934"/>
                </a:solidFill>
              </a:rPr>
              <a:t>Even if meets criteria for eligibility, they MUST </a:t>
            </a:r>
            <a:r>
              <a:rPr lang="en-US" sz="2400" u="sng" dirty="0">
                <a:solidFill>
                  <a:srgbClr val="292934"/>
                </a:solidFill>
              </a:rPr>
              <a:t>need</a:t>
            </a:r>
            <a:r>
              <a:rPr lang="en-US" sz="2400" dirty="0">
                <a:solidFill>
                  <a:srgbClr val="292934"/>
                </a:solidFill>
              </a:rPr>
              <a:t> special education and related services</a:t>
            </a:r>
            <a:endParaRPr lang="en-US" sz="2400" dirty="0"/>
          </a:p>
        </p:txBody>
      </p:sp>
      <p:sp>
        <p:nvSpPr>
          <p:cNvPr id="7" name="Rectangle 6"/>
          <p:cNvSpPr/>
          <p:nvPr/>
        </p:nvSpPr>
        <p:spPr>
          <a:xfrm>
            <a:off x="3332897" y="5224162"/>
            <a:ext cx="4572000" cy="646331"/>
          </a:xfrm>
          <a:prstGeom prst="rect">
            <a:avLst/>
          </a:prstGeom>
        </p:spPr>
        <p:txBody>
          <a:bodyPr>
            <a:spAutoFit/>
          </a:bodyPr>
          <a:lstStyle/>
          <a:p>
            <a:pPr marL="285750" indent="-285750">
              <a:buFont typeface="Wingdings" panose="05000000000000000000" pitchFamily="2" charset="2"/>
              <a:buChar char="v"/>
            </a:pPr>
            <a:r>
              <a:rPr lang="en-US" dirty="0"/>
              <a:t>Includes adverse </a:t>
            </a:r>
          </a:p>
          <a:p>
            <a:r>
              <a:rPr lang="en-US" dirty="0"/>
              <a:t>    educational impact</a:t>
            </a:r>
          </a:p>
        </p:txBody>
      </p:sp>
      <p:sp>
        <p:nvSpPr>
          <p:cNvPr id="8"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61</a:t>
            </a:r>
            <a:endParaRPr lang="en-US" dirty="0"/>
          </a:p>
        </p:txBody>
      </p:sp>
    </p:spTree>
    <p:extLst>
      <p:ext uri="{BB962C8B-B14F-4D97-AF65-F5344CB8AC3E}">
        <p14:creationId xmlns:p14="http://schemas.microsoft.com/office/powerpoint/2010/main" val="39815261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jrothermel\AppData\Local\Microsoft\Windows\Temporary Internet Files\Content.IE5\F8PYD1V5\MC90043779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76600"/>
            <a:ext cx="2819400" cy="2352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878680"/>
            <a:ext cx="9144000" cy="1200329"/>
          </a:xfrm>
          <a:prstGeom prst="rect">
            <a:avLst/>
          </a:prstGeom>
          <a:noFill/>
        </p:spPr>
        <p:txBody>
          <a:bodyPr wrap="square" rtlCol="0">
            <a:spAutoFit/>
          </a:bodyPr>
          <a:lstStyle/>
          <a:p>
            <a:pPr algn="ctr" fontAlgn="base">
              <a:spcBef>
                <a:spcPct val="0"/>
              </a:spcBef>
              <a:spcAft>
                <a:spcPct val="0"/>
              </a:spcAft>
            </a:pPr>
            <a:r>
              <a:rPr lang="en-US" sz="3600" b="1" dirty="0">
                <a:solidFill>
                  <a:srgbClr val="292934"/>
                </a:solidFill>
              </a:rPr>
              <a:t>Let’s Take a Closer Look at the Criteria </a:t>
            </a:r>
          </a:p>
          <a:p>
            <a:pPr algn="ctr" fontAlgn="base">
              <a:spcBef>
                <a:spcPct val="0"/>
              </a:spcBef>
              <a:spcAft>
                <a:spcPct val="0"/>
              </a:spcAft>
            </a:pPr>
            <a:r>
              <a:rPr lang="en-US" sz="3600" b="1" dirty="0">
                <a:solidFill>
                  <a:srgbClr val="292934"/>
                </a:solidFill>
              </a:rPr>
              <a:t>for the 16 Eligibility Categories </a:t>
            </a:r>
          </a:p>
        </p:txBody>
      </p:sp>
      <p:sp>
        <p:nvSpPr>
          <p:cNvPr id="5" name="TextBox 4"/>
          <p:cNvSpPr txBox="1"/>
          <p:nvPr/>
        </p:nvSpPr>
        <p:spPr>
          <a:xfrm>
            <a:off x="4343400" y="2144437"/>
            <a:ext cx="4648200" cy="4801314"/>
          </a:xfrm>
          <a:prstGeom prst="rect">
            <a:avLst/>
          </a:prstGeom>
          <a:noFill/>
        </p:spPr>
        <p:txBody>
          <a:bodyPr wrap="square" rtlCol="0">
            <a:spAutoFit/>
          </a:bodyPr>
          <a:lstStyle/>
          <a:p>
            <a:pPr fontAlgn="base">
              <a:spcBef>
                <a:spcPct val="0"/>
              </a:spcBef>
              <a:spcAft>
                <a:spcPct val="0"/>
              </a:spcAft>
            </a:pPr>
            <a:r>
              <a:rPr lang="en-US" dirty="0">
                <a:solidFill>
                  <a:srgbClr val="292934"/>
                </a:solidFill>
              </a:rPr>
              <a:t>Autism</a:t>
            </a:r>
          </a:p>
          <a:p>
            <a:pPr fontAlgn="base">
              <a:spcBef>
                <a:spcPct val="0"/>
              </a:spcBef>
              <a:spcAft>
                <a:spcPct val="0"/>
              </a:spcAft>
            </a:pPr>
            <a:r>
              <a:rPr lang="en-US" dirty="0">
                <a:solidFill>
                  <a:srgbClr val="292934"/>
                </a:solidFill>
              </a:rPr>
              <a:t>Deaf/Blind</a:t>
            </a:r>
          </a:p>
          <a:p>
            <a:pPr fontAlgn="base">
              <a:spcBef>
                <a:spcPct val="0"/>
              </a:spcBef>
              <a:spcAft>
                <a:spcPct val="0"/>
              </a:spcAft>
            </a:pPr>
            <a:r>
              <a:rPr lang="en-US" dirty="0">
                <a:solidFill>
                  <a:srgbClr val="292934"/>
                </a:solidFill>
              </a:rPr>
              <a:t>Emotional Disturbance</a:t>
            </a:r>
          </a:p>
          <a:p>
            <a:pPr fontAlgn="base">
              <a:spcBef>
                <a:spcPct val="0"/>
              </a:spcBef>
              <a:spcAft>
                <a:spcPct val="0"/>
              </a:spcAft>
            </a:pPr>
            <a:r>
              <a:rPr lang="en-US" dirty="0">
                <a:solidFill>
                  <a:srgbClr val="292934"/>
                </a:solidFill>
              </a:rPr>
              <a:t>Hearing Impairments/Deafness</a:t>
            </a:r>
          </a:p>
          <a:p>
            <a:pPr fontAlgn="base">
              <a:spcBef>
                <a:spcPct val="0"/>
              </a:spcBef>
              <a:spcAft>
                <a:spcPct val="0"/>
              </a:spcAft>
            </a:pPr>
            <a:r>
              <a:rPr lang="en-US" dirty="0">
                <a:solidFill>
                  <a:srgbClr val="292934"/>
                </a:solidFill>
              </a:rPr>
              <a:t>Intellectual Disability</a:t>
            </a:r>
          </a:p>
          <a:p>
            <a:pPr fontAlgn="base">
              <a:spcBef>
                <a:spcPct val="0"/>
              </a:spcBef>
              <a:spcAft>
                <a:spcPct val="0"/>
              </a:spcAft>
            </a:pPr>
            <a:r>
              <a:rPr lang="en-US" dirty="0">
                <a:solidFill>
                  <a:srgbClr val="292934"/>
                </a:solidFill>
              </a:rPr>
              <a:t>Language Impairment</a:t>
            </a:r>
          </a:p>
          <a:p>
            <a:pPr fontAlgn="base">
              <a:spcBef>
                <a:spcPct val="0"/>
              </a:spcBef>
              <a:spcAft>
                <a:spcPct val="0"/>
              </a:spcAft>
            </a:pPr>
            <a:r>
              <a:rPr lang="en-US" dirty="0">
                <a:solidFill>
                  <a:srgbClr val="292934"/>
                </a:solidFill>
              </a:rPr>
              <a:t>Multiple Disabilities</a:t>
            </a:r>
          </a:p>
          <a:p>
            <a:pPr fontAlgn="base">
              <a:spcBef>
                <a:spcPct val="0"/>
              </a:spcBef>
              <a:spcAft>
                <a:spcPct val="0"/>
              </a:spcAft>
            </a:pPr>
            <a:r>
              <a:rPr lang="en-US" dirty="0">
                <a:solidFill>
                  <a:srgbClr val="292934"/>
                </a:solidFill>
              </a:rPr>
              <a:t>Orthopedic Impairments</a:t>
            </a:r>
          </a:p>
          <a:p>
            <a:pPr fontAlgn="base">
              <a:spcBef>
                <a:spcPct val="0"/>
              </a:spcBef>
              <a:spcAft>
                <a:spcPct val="0"/>
              </a:spcAft>
            </a:pPr>
            <a:r>
              <a:rPr lang="en-US" dirty="0">
                <a:solidFill>
                  <a:srgbClr val="292934"/>
                </a:solidFill>
              </a:rPr>
              <a:t>Other Health Impaired</a:t>
            </a:r>
          </a:p>
          <a:p>
            <a:pPr fontAlgn="base">
              <a:spcBef>
                <a:spcPct val="0"/>
              </a:spcBef>
              <a:spcAft>
                <a:spcPct val="0"/>
              </a:spcAft>
            </a:pPr>
            <a:r>
              <a:rPr lang="en-US" dirty="0">
                <a:solidFill>
                  <a:srgbClr val="292934"/>
                </a:solidFill>
              </a:rPr>
              <a:t>Specific Learning Disabilities</a:t>
            </a:r>
          </a:p>
          <a:p>
            <a:pPr fontAlgn="base">
              <a:spcBef>
                <a:spcPct val="0"/>
              </a:spcBef>
              <a:spcAft>
                <a:spcPct val="0"/>
              </a:spcAft>
            </a:pPr>
            <a:r>
              <a:rPr lang="en-US" dirty="0">
                <a:solidFill>
                  <a:srgbClr val="292934"/>
                </a:solidFill>
              </a:rPr>
              <a:t>Sound System Disorder(Artic/Phonology)</a:t>
            </a:r>
          </a:p>
          <a:p>
            <a:pPr fontAlgn="base">
              <a:spcBef>
                <a:spcPct val="0"/>
              </a:spcBef>
              <a:spcAft>
                <a:spcPct val="0"/>
              </a:spcAft>
            </a:pPr>
            <a:r>
              <a:rPr lang="en-US" dirty="0">
                <a:solidFill>
                  <a:srgbClr val="292934"/>
                </a:solidFill>
              </a:rPr>
              <a:t>Speech-Fluency</a:t>
            </a:r>
          </a:p>
          <a:p>
            <a:pPr fontAlgn="base">
              <a:spcBef>
                <a:spcPct val="0"/>
              </a:spcBef>
              <a:spcAft>
                <a:spcPct val="0"/>
              </a:spcAft>
            </a:pPr>
            <a:r>
              <a:rPr lang="en-US" dirty="0">
                <a:solidFill>
                  <a:srgbClr val="292934"/>
                </a:solidFill>
              </a:rPr>
              <a:t>Speech-Voice</a:t>
            </a:r>
          </a:p>
          <a:p>
            <a:pPr fontAlgn="base">
              <a:spcBef>
                <a:spcPct val="0"/>
              </a:spcBef>
              <a:spcAft>
                <a:spcPct val="0"/>
              </a:spcAft>
            </a:pPr>
            <a:r>
              <a:rPr lang="en-US" dirty="0">
                <a:solidFill>
                  <a:srgbClr val="292934"/>
                </a:solidFill>
              </a:rPr>
              <a:t>Traumatic Brain Injury</a:t>
            </a:r>
          </a:p>
          <a:p>
            <a:pPr fontAlgn="base">
              <a:spcBef>
                <a:spcPct val="0"/>
              </a:spcBef>
              <a:spcAft>
                <a:spcPct val="0"/>
              </a:spcAft>
            </a:pPr>
            <a:r>
              <a:rPr lang="en-US" dirty="0">
                <a:solidFill>
                  <a:srgbClr val="292934"/>
                </a:solidFill>
              </a:rPr>
              <a:t>Visual Impairment/Blindness</a:t>
            </a:r>
          </a:p>
          <a:p>
            <a:pPr fontAlgn="base">
              <a:spcBef>
                <a:spcPct val="0"/>
              </a:spcBef>
              <a:spcAft>
                <a:spcPct val="0"/>
              </a:spcAft>
            </a:pPr>
            <a:r>
              <a:rPr lang="en-US" dirty="0">
                <a:solidFill>
                  <a:srgbClr val="292934"/>
                </a:solidFill>
              </a:rPr>
              <a:t>Young Child </a:t>
            </a:r>
            <a:r>
              <a:rPr lang="en-US" dirty="0" smtClean="0">
                <a:solidFill>
                  <a:srgbClr val="292934"/>
                </a:solidFill>
              </a:rPr>
              <a:t>with </a:t>
            </a:r>
            <a:r>
              <a:rPr lang="en-US" dirty="0">
                <a:solidFill>
                  <a:srgbClr val="292934"/>
                </a:solidFill>
              </a:rPr>
              <a:t>Developmental Delay </a:t>
            </a:r>
          </a:p>
          <a:p>
            <a:pPr fontAlgn="base">
              <a:spcBef>
                <a:spcPct val="0"/>
              </a:spcBef>
              <a:spcAft>
                <a:spcPct val="0"/>
              </a:spcAft>
            </a:pPr>
            <a:endParaRPr lang="en-US" dirty="0">
              <a:solidFill>
                <a:srgbClr val="292934"/>
              </a:solidFill>
            </a:endParaRPr>
          </a:p>
        </p:txBody>
      </p:sp>
      <p:sp>
        <p:nvSpPr>
          <p:cNvPr id="6"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62</a:t>
            </a:r>
            <a:endParaRPr lang="en-US" dirty="0"/>
          </a:p>
        </p:txBody>
      </p:sp>
    </p:spTree>
    <p:extLst>
      <p:ext uri="{BB962C8B-B14F-4D97-AF65-F5344CB8AC3E}">
        <p14:creationId xmlns:p14="http://schemas.microsoft.com/office/powerpoint/2010/main" val="1644795815"/>
      </p:ext>
    </p:extLst>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219200"/>
          </a:xfrm>
        </p:spPr>
        <p:txBody>
          <a:bodyPr>
            <a:normAutofit fontScale="90000"/>
          </a:bodyPr>
          <a:lstStyle/>
          <a:p>
            <a:pPr algn="ctr"/>
            <a:r>
              <a:rPr lang="en-US" dirty="0">
                <a:solidFill>
                  <a:schemeClr val="tx1"/>
                </a:solidFill>
              </a:rPr>
              <a:t>Who Qualifies</a:t>
            </a:r>
            <a:br>
              <a:rPr lang="en-US" dirty="0">
                <a:solidFill>
                  <a:schemeClr val="tx1"/>
                </a:solidFill>
              </a:rPr>
            </a:br>
            <a:r>
              <a:rPr lang="en-US" dirty="0">
                <a:solidFill>
                  <a:schemeClr val="tx1"/>
                </a:solidFill>
              </a:rPr>
              <a:t> for Special Education Services?</a:t>
            </a:r>
          </a:p>
        </p:txBody>
      </p:sp>
      <p:pic>
        <p:nvPicPr>
          <p:cNvPr id="9" name="Content Placeholder 4"/>
          <p:cNvPicPr>
            <a:picLocks noGrp="1" noChangeAspect="1"/>
          </p:cNvPicPr>
          <p:nvPr>
            <p:ph sz="quarter" idx="10"/>
          </p:nvPr>
        </p:nvPicPr>
        <p:blipFill>
          <a:blip r:embed="rId3"/>
          <a:stretch>
            <a:fillRect/>
          </a:stretch>
        </p:blipFill>
        <p:spPr>
          <a:xfrm>
            <a:off x="152400" y="2270238"/>
            <a:ext cx="5562600" cy="4587762"/>
          </a:xfrm>
          <a:prstGeom prst="rect">
            <a:avLst/>
          </a:prstGeom>
        </p:spPr>
      </p:pic>
      <p:sp>
        <p:nvSpPr>
          <p:cNvPr id="10" name="Left Arrow 9"/>
          <p:cNvSpPr/>
          <p:nvPr/>
        </p:nvSpPr>
        <p:spPr>
          <a:xfrm>
            <a:off x="5181600" y="2700337"/>
            <a:ext cx="3581400" cy="28667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 the child who just needs accommodations</a:t>
            </a:r>
          </a:p>
        </p:txBody>
      </p:sp>
      <p:sp>
        <p:nvSpPr>
          <p:cNvPr id="3" name="Rectangle 2"/>
          <p:cNvSpPr/>
          <p:nvPr/>
        </p:nvSpPr>
        <p:spPr>
          <a:xfrm rot="20249476">
            <a:off x="4859719" y="5269948"/>
            <a:ext cx="262761" cy="3611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63</a:t>
            </a:r>
            <a:endParaRPr lang="en-US" dirty="0"/>
          </a:p>
        </p:txBody>
      </p:sp>
    </p:spTree>
    <p:extLst>
      <p:ext uri="{BB962C8B-B14F-4D97-AF65-F5344CB8AC3E}">
        <p14:creationId xmlns:p14="http://schemas.microsoft.com/office/powerpoint/2010/main" val="594717631"/>
      </p:ext>
    </p:extLst>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41E69049-BC57-409E-B4D5-E7078CD509FC}"/>
              </a:ext>
            </a:extLst>
          </p:cNvPr>
          <p:cNvSpPr>
            <a:spLocks noGrp="1"/>
          </p:cNvSpPr>
          <p:nvPr>
            <p:ph sz="quarter" idx="10"/>
          </p:nvPr>
        </p:nvSpPr>
        <p:spPr>
          <a:xfrm>
            <a:off x="152400" y="3440373"/>
            <a:ext cx="8839200" cy="2844800"/>
          </a:xfrm>
        </p:spPr>
        <p:txBody>
          <a:bodyPr>
            <a:normAutofit lnSpcReduction="10000"/>
          </a:bodyPr>
          <a:lstStyle/>
          <a:p>
            <a:pPr marL="0" indent="0">
              <a:buNone/>
            </a:pPr>
            <a:endParaRPr lang="en-US" sz="4000" dirty="0"/>
          </a:p>
          <a:p>
            <a:pPr marL="548640" lvl="2" indent="0">
              <a:buClr>
                <a:srgbClr val="93A299"/>
              </a:buClr>
              <a:buNone/>
            </a:pPr>
            <a:r>
              <a:rPr lang="en-US" sz="2400" dirty="0">
                <a:solidFill>
                  <a:srgbClr val="292934"/>
                </a:solidFill>
              </a:rPr>
              <a:t>No definition of “adversely affecting” or “adverse educational impact” within IDEA regulations or Missouri state regulations. </a:t>
            </a:r>
            <a:r>
              <a:rPr lang="en-US" sz="2400" dirty="0" smtClean="0">
                <a:solidFill>
                  <a:srgbClr val="292934"/>
                </a:solidFill>
              </a:rPr>
              <a:t>OSEP </a:t>
            </a:r>
            <a:r>
              <a:rPr lang="en-US" sz="2400" dirty="0">
                <a:solidFill>
                  <a:srgbClr val="292934"/>
                </a:solidFill>
              </a:rPr>
              <a:t>has declined to define this. </a:t>
            </a:r>
            <a:r>
              <a:rPr lang="en-US" sz="2400" dirty="0" smtClean="0">
                <a:solidFill>
                  <a:srgbClr val="292934"/>
                </a:solidFill>
              </a:rPr>
              <a:t>Circuit </a:t>
            </a:r>
            <a:r>
              <a:rPr lang="en-US" sz="2400" dirty="0">
                <a:solidFill>
                  <a:srgbClr val="292934"/>
                </a:solidFill>
              </a:rPr>
              <a:t>courts are starting to define it.</a:t>
            </a:r>
          </a:p>
          <a:p>
            <a:pPr marL="548640" lvl="2" indent="0">
              <a:buClr>
                <a:srgbClr val="93A299"/>
              </a:buClr>
              <a:buNone/>
            </a:pPr>
            <a:endParaRPr lang="en-US" sz="2000" dirty="0">
              <a:solidFill>
                <a:srgbClr val="292934"/>
              </a:solidFill>
            </a:endParaRPr>
          </a:p>
          <a:p>
            <a:pPr marL="548640" lvl="2" indent="0" algn="ctr">
              <a:buClr>
                <a:srgbClr val="93A299"/>
              </a:buClr>
              <a:buNone/>
            </a:pPr>
            <a:r>
              <a:rPr lang="en-US" sz="2800" dirty="0"/>
              <a:t>Need to take a 360 degree view of the child</a:t>
            </a:r>
            <a:r>
              <a:rPr lang="en-US" sz="2800" dirty="0">
                <a:solidFill>
                  <a:schemeClr val="tx2">
                    <a:lumMod val="75000"/>
                  </a:schemeClr>
                </a:solidFill>
              </a:rPr>
              <a:t>.</a:t>
            </a:r>
          </a:p>
          <a:p>
            <a:pPr marL="548640" lvl="2" indent="0" algn="ctr">
              <a:buClr>
                <a:srgbClr val="93A299"/>
              </a:buClr>
              <a:buNone/>
            </a:pPr>
            <a:endParaRPr lang="en-US" sz="2800" dirty="0">
              <a:solidFill>
                <a:schemeClr val="tx2">
                  <a:lumMod val="75000"/>
                </a:schemeClr>
              </a:solidFill>
            </a:endParaRPr>
          </a:p>
          <a:p>
            <a:pPr marL="548640" lvl="2" indent="0">
              <a:buClr>
                <a:srgbClr val="93A299"/>
              </a:buClr>
              <a:buNone/>
            </a:pPr>
            <a:endParaRPr lang="en-US" sz="2000" dirty="0">
              <a:solidFill>
                <a:srgbClr val="292934"/>
              </a:solidFill>
            </a:endParaRPr>
          </a:p>
          <a:p>
            <a:endParaRPr lang="en-US" dirty="0"/>
          </a:p>
        </p:txBody>
      </p:sp>
      <p:sp>
        <p:nvSpPr>
          <p:cNvPr id="2" name="Title 1"/>
          <p:cNvSpPr>
            <a:spLocks noGrp="1"/>
          </p:cNvSpPr>
          <p:nvPr>
            <p:ph type="title"/>
          </p:nvPr>
        </p:nvSpPr>
        <p:spPr/>
        <p:txBody>
          <a:bodyPr>
            <a:normAutofit/>
          </a:bodyPr>
          <a:lstStyle/>
          <a:p>
            <a:pPr algn="ctr"/>
            <a:r>
              <a:rPr lang="en-US" sz="3600" dirty="0">
                <a:solidFill>
                  <a:schemeClr val="tx1"/>
                </a:solidFill>
              </a:rPr>
              <a:t>What Does this Mean?</a:t>
            </a:r>
          </a:p>
        </p:txBody>
      </p:sp>
      <p:sp>
        <p:nvSpPr>
          <p:cNvPr id="5" name="TextBox 4"/>
          <p:cNvSpPr txBox="1"/>
          <p:nvPr/>
        </p:nvSpPr>
        <p:spPr>
          <a:xfrm>
            <a:off x="762000" y="2375104"/>
            <a:ext cx="7619999" cy="1077218"/>
          </a:xfrm>
          <a:prstGeom prst="rect">
            <a:avLst/>
          </a:prstGeom>
          <a:solidFill>
            <a:schemeClr val="tx2">
              <a:lumMod val="60000"/>
              <a:lumOff val="40000"/>
            </a:schemeClr>
          </a:solidFill>
        </p:spPr>
        <p:txBody>
          <a:bodyPr wrap="square" rtlCol="0">
            <a:spAutoFit/>
          </a:bodyPr>
          <a:lstStyle/>
          <a:p>
            <a:pPr algn="ctr"/>
            <a:r>
              <a:rPr lang="en-US" sz="3200" dirty="0"/>
              <a:t>“adversely affects the child’s </a:t>
            </a:r>
          </a:p>
          <a:p>
            <a:pPr algn="ctr"/>
            <a:r>
              <a:rPr lang="en-US" sz="3200" dirty="0"/>
              <a:t>educational performance”</a:t>
            </a:r>
          </a:p>
        </p:txBody>
      </p:sp>
      <p:sp>
        <p:nvSpPr>
          <p:cNvPr id="6"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64</a:t>
            </a:r>
            <a:endParaRPr lang="en-US" dirty="0"/>
          </a:p>
        </p:txBody>
      </p:sp>
    </p:spTree>
    <p:extLst>
      <p:ext uri="{BB962C8B-B14F-4D97-AF65-F5344CB8AC3E}">
        <p14:creationId xmlns:p14="http://schemas.microsoft.com/office/powerpoint/2010/main" val="980965947"/>
      </p:ext>
    </p:extLst>
  </p:cSld>
  <p:clrMapOvr>
    <a:masterClrMapping/>
  </p:clrMapOvr>
  <p:transition spd="slow">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B7194BD1-0D84-4645-8028-8C98C7F04051}"/>
              </a:ext>
            </a:extLst>
          </p:cNvPr>
          <p:cNvSpPr>
            <a:spLocks noGrp="1"/>
          </p:cNvSpPr>
          <p:nvPr>
            <p:ph sz="quarter" idx="10"/>
          </p:nvPr>
        </p:nvSpPr>
        <p:spPr/>
        <p:txBody>
          <a:bodyPr>
            <a:normAutofit/>
          </a:bodyPr>
          <a:lstStyle/>
          <a:p>
            <a:pPr marL="458788" lvl="1" indent="-457200" fontAlgn="base">
              <a:lnSpc>
                <a:spcPct val="105000"/>
              </a:lnSpc>
              <a:spcBef>
                <a:spcPct val="0"/>
              </a:spcBef>
              <a:spcAft>
                <a:spcPct val="100000"/>
              </a:spcAft>
            </a:pPr>
            <a:endParaRPr lang="en-US" altLang="en-US" sz="2400" kern="0" dirty="0" smtClean="0">
              <a:solidFill>
                <a:srgbClr val="000000"/>
              </a:solidFill>
              <a:latin typeface="Helvetica"/>
            </a:endParaRPr>
          </a:p>
          <a:p>
            <a:pPr marL="458788" lvl="1" indent="-457200" fontAlgn="base">
              <a:lnSpc>
                <a:spcPct val="105000"/>
              </a:lnSpc>
              <a:spcBef>
                <a:spcPct val="0"/>
              </a:spcBef>
              <a:spcAft>
                <a:spcPct val="100000"/>
              </a:spcAft>
            </a:pPr>
            <a:r>
              <a:rPr lang="en-US" altLang="en-US" sz="2400" kern="0" dirty="0" smtClean="0">
                <a:solidFill>
                  <a:srgbClr val="000000"/>
                </a:solidFill>
                <a:latin typeface="Helvetica"/>
              </a:rPr>
              <a:t>Academic </a:t>
            </a:r>
            <a:r>
              <a:rPr lang="en-US" altLang="en-US" sz="2400" kern="0" dirty="0">
                <a:solidFill>
                  <a:srgbClr val="000000"/>
                </a:solidFill>
                <a:latin typeface="Helvetica"/>
              </a:rPr>
              <a:t>skills</a:t>
            </a:r>
          </a:p>
          <a:p>
            <a:pPr marL="458788" lvl="1" indent="-457200" fontAlgn="base">
              <a:lnSpc>
                <a:spcPct val="105000"/>
              </a:lnSpc>
              <a:spcBef>
                <a:spcPct val="0"/>
              </a:spcBef>
              <a:spcAft>
                <a:spcPct val="100000"/>
              </a:spcAft>
            </a:pPr>
            <a:r>
              <a:rPr lang="en-US" altLang="en-US" sz="2400" kern="0" dirty="0">
                <a:solidFill>
                  <a:srgbClr val="000000"/>
                </a:solidFill>
                <a:latin typeface="Helvetica"/>
              </a:rPr>
              <a:t>Social/emotional/behavioral skills</a:t>
            </a:r>
          </a:p>
          <a:p>
            <a:pPr marL="1588" lvl="1" indent="0" fontAlgn="base">
              <a:lnSpc>
                <a:spcPct val="105000"/>
              </a:lnSpc>
              <a:spcBef>
                <a:spcPct val="0"/>
              </a:spcBef>
              <a:spcAft>
                <a:spcPct val="100000"/>
              </a:spcAft>
              <a:buNone/>
            </a:pPr>
            <a:endParaRPr lang="en-US" altLang="en-US" sz="2400" kern="0" dirty="0" smtClean="0">
              <a:solidFill>
                <a:srgbClr val="000000"/>
              </a:solidFill>
              <a:latin typeface="Helvetica"/>
            </a:endParaRPr>
          </a:p>
          <a:p>
            <a:pPr marL="1588" lvl="1" indent="0" fontAlgn="base">
              <a:lnSpc>
                <a:spcPct val="105000"/>
              </a:lnSpc>
              <a:spcBef>
                <a:spcPct val="0"/>
              </a:spcBef>
              <a:spcAft>
                <a:spcPct val="100000"/>
              </a:spcAft>
              <a:buNone/>
            </a:pPr>
            <a:r>
              <a:rPr lang="en-US" altLang="en-US" sz="2400" kern="0" dirty="0" smtClean="0">
                <a:solidFill>
                  <a:srgbClr val="000000"/>
                </a:solidFill>
                <a:latin typeface="Helvetica"/>
              </a:rPr>
              <a:t>Educational </a:t>
            </a:r>
            <a:r>
              <a:rPr lang="en-US" altLang="en-US" sz="2400" kern="0" dirty="0">
                <a:solidFill>
                  <a:srgbClr val="000000"/>
                </a:solidFill>
                <a:latin typeface="Helvetica"/>
              </a:rPr>
              <a:t>performance involves both of these things. </a:t>
            </a:r>
            <a:r>
              <a:rPr lang="en-US" altLang="en-US" sz="2400" kern="0" dirty="0" smtClean="0">
                <a:solidFill>
                  <a:srgbClr val="000000"/>
                </a:solidFill>
                <a:latin typeface="Helvetica"/>
              </a:rPr>
              <a:t>Teams </a:t>
            </a:r>
            <a:r>
              <a:rPr lang="en-US" altLang="en-US" sz="2400" kern="0" dirty="0">
                <a:solidFill>
                  <a:srgbClr val="000000"/>
                </a:solidFill>
                <a:latin typeface="Helvetica"/>
              </a:rPr>
              <a:t>are required to look at the ‘whole’ child, not just grades or ability to do the work.</a:t>
            </a:r>
          </a:p>
        </p:txBody>
      </p:sp>
      <p:sp>
        <p:nvSpPr>
          <p:cNvPr id="2" name="Title 1"/>
          <p:cNvSpPr>
            <a:spLocks noGrp="1"/>
          </p:cNvSpPr>
          <p:nvPr>
            <p:ph type="title"/>
          </p:nvPr>
        </p:nvSpPr>
        <p:spPr>
          <a:xfrm>
            <a:off x="0" y="265545"/>
            <a:ext cx="8839200" cy="1778000"/>
          </a:xfrm>
        </p:spPr>
        <p:txBody>
          <a:bodyPr>
            <a:noAutofit/>
          </a:bodyPr>
          <a:lstStyle/>
          <a:p>
            <a:pPr algn="ctr"/>
            <a:r>
              <a:rPr lang="en-US" sz="3600" kern="0" spc="0" dirty="0">
                <a:solidFill>
                  <a:schemeClr val="tx1"/>
                </a:solidFill>
              </a:rPr>
              <a:t>360 View of Adverse Impact</a:t>
            </a:r>
            <a:endParaRPr lang="en-US" sz="36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752600"/>
            <a:ext cx="3581400" cy="1447800"/>
          </a:xfrm>
          <a:prstGeom prst="rect">
            <a:avLst/>
          </a:prstGeom>
        </p:spPr>
      </p:pic>
      <p:sp>
        <p:nvSpPr>
          <p:cNvPr id="6"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65</a:t>
            </a:r>
            <a:endParaRPr lang="en-US" dirty="0"/>
          </a:p>
        </p:txBody>
      </p:sp>
    </p:spTree>
    <p:extLst>
      <p:ext uri="{BB962C8B-B14F-4D97-AF65-F5344CB8AC3E}">
        <p14:creationId xmlns:p14="http://schemas.microsoft.com/office/powerpoint/2010/main" val="392102078"/>
      </p:ext>
    </p:extLst>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7756030-119A-4808-95C5-429FD04374BA}"/>
              </a:ext>
            </a:extLst>
          </p:cNvPr>
          <p:cNvSpPr>
            <a:spLocks noGrp="1"/>
          </p:cNvSpPr>
          <p:nvPr>
            <p:ph sz="quarter" idx="10"/>
          </p:nvPr>
        </p:nvSpPr>
        <p:spPr>
          <a:xfrm>
            <a:off x="152400" y="2895600"/>
            <a:ext cx="8839200" cy="4419600"/>
          </a:xfrm>
        </p:spPr>
        <p:txBody>
          <a:bodyPr>
            <a:normAutofit/>
          </a:bodyPr>
          <a:lstStyle/>
          <a:p>
            <a:pPr marL="0" indent="0" algn="ctr">
              <a:buNone/>
            </a:pPr>
            <a:r>
              <a:rPr lang="en-US" dirty="0"/>
              <a:t>Discuss with your partner how you and your teams determine ‘adverse educational impact’.  Also discuss how you are documenting this in your evaluation reports.</a:t>
            </a:r>
          </a:p>
          <a:p>
            <a:pPr algn="ctr"/>
            <a:endParaRPr lang="en-US" sz="3200" dirty="0"/>
          </a:p>
        </p:txBody>
      </p:sp>
      <p:sp>
        <p:nvSpPr>
          <p:cNvPr id="2" name="Title 1"/>
          <p:cNvSpPr>
            <a:spLocks noGrp="1"/>
          </p:cNvSpPr>
          <p:nvPr>
            <p:ph type="title"/>
          </p:nvPr>
        </p:nvSpPr>
        <p:spPr/>
        <p:txBody>
          <a:bodyPr>
            <a:normAutofit/>
          </a:bodyPr>
          <a:lstStyle/>
          <a:p>
            <a:pPr algn="ctr"/>
            <a:r>
              <a:rPr lang="en-US" sz="3600" dirty="0">
                <a:solidFill>
                  <a:schemeClr val="tx1"/>
                </a:solidFill>
              </a:rPr>
              <a:t>Find Your City Partner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7" y="4495799"/>
            <a:ext cx="9144000" cy="2333767"/>
          </a:xfrm>
          <a:prstGeom prst="rect">
            <a:avLst/>
          </a:prstGeom>
        </p:spPr>
      </p:pic>
      <p:sp>
        <p:nvSpPr>
          <p:cNvPr id="7"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66</a:t>
            </a:r>
            <a:endParaRPr lang="en-US" dirty="0"/>
          </a:p>
        </p:txBody>
      </p:sp>
      <p:sp>
        <p:nvSpPr>
          <p:cNvPr id="8" name="Rectangle 7"/>
          <p:cNvSpPr/>
          <p:nvPr/>
        </p:nvSpPr>
        <p:spPr>
          <a:xfrm>
            <a:off x="8083062" y="851297"/>
            <a:ext cx="10668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#1</a:t>
            </a:r>
            <a:endParaRPr lang="en-US" b="1" dirty="0"/>
          </a:p>
        </p:txBody>
      </p:sp>
    </p:spTree>
    <p:extLst>
      <p:ext uri="{BB962C8B-B14F-4D97-AF65-F5344CB8AC3E}">
        <p14:creationId xmlns:p14="http://schemas.microsoft.com/office/powerpoint/2010/main" val="2644344051"/>
      </p:ext>
    </p:extLst>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DB569AC4-4173-490E-BEAA-B68E9AC56745}"/>
              </a:ext>
            </a:extLst>
          </p:cNvPr>
          <p:cNvSpPr>
            <a:spLocks noGrp="1"/>
          </p:cNvSpPr>
          <p:nvPr>
            <p:ph sz="quarter" idx="10"/>
          </p:nvPr>
        </p:nvSpPr>
        <p:spPr>
          <a:xfrm>
            <a:off x="152400" y="1905000"/>
            <a:ext cx="8839200" cy="4673600"/>
          </a:xfrm>
        </p:spPr>
        <p:txBody>
          <a:bodyPr>
            <a:normAutofit fontScale="47500" lnSpcReduction="20000"/>
          </a:bodyPr>
          <a:lstStyle/>
          <a:p>
            <a:r>
              <a:rPr lang="en-US" sz="5100" dirty="0"/>
              <a:t>200.210  A synthesis of information from the evaluation is present</a:t>
            </a:r>
          </a:p>
          <a:p>
            <a:pPr lvl="1"/>
            <a:r>
              <a:rPr lang="en-US" sz="5100" dirty="0"/>
              <a:t>See Note 2 on </a:t>
            </a:r>
            <a:r>
              <a:rPr lang="en-US" sz="5100" dirty="0" smtClean="0"/>
              <a:t>pg. </a:t>
            </a:r>
            <a:r>
              <a:rPr lang="en-US" sz="5100" dirty="0"/>
              <a:t>6 of 35 in Standards &amp; Indicators</a:t>
            </a:r>
          </a:p>
          <a:p>
            <a:r>
              <a:rPr lang="en-US" sz="5100" dirty="0" smtClean="0"/>
              <a:t>200.210.b</a:t>
            </a:r>
            <a:r>
              <a:rPr lang="en-US" sz="5100" dirty="0"/>
              <a:t>. The evaluation information draws upon information from a variety of sources and is sufficiently comprehensive to identify all of the child’s special education and related services needs. </a:t>
            </a:r>
          </a:p>
          <a:p>
            <a:pPr lvl="1"/>
            <a:r>
              <a:rPr lang="en-US" sz="5100" dirty="0"/>
              <a:t>See </a:t>
            </a:r>
            <a:r>
              <a:rPr lang="en-US" sz="5100" dirty="0" smtClean="0"/>
              <a:t>pg. </a:t>
            </a:r>
            <a:r>
              <a:rPr lang="en-US" sz="5100" dirty="0"/>
              <a:t>6 of 35 in Standards &amp; Indicators</a:t>
            </a:r>
          </a:p>
          <a:p>
            <a:r>
              <a:rPr lang="en-US" sz="5100" dirty="0" smtClean="0"/>
              <a:t>200.220 </a:t>
            </a:r>
            <a:r>
              <a:rPr lang="en-US" sz="5100" dirty="0"/>
              <a:t>Observation information</a:t>
            </a:r>
          </a:p>
          <a:p>
            <a:pPr lvl="1"/>
            <a:r>
              <a:rPr lang="en-US" sz="5100" dirty="0"/>
              <a:t>See </a:t>
            </a:r>
            <a:r>
              <a:rPr lang="en-US" sz="5100" dirty="0" smtClean="0"/>
              <a:t>pg. </a:t>
            </a:r>
            <a:r>
              <a:rPr lang="en-US" sz="5100" dirty="0"/>
              <a:t>6-7 in Standards &amp; Indicators </a:t>
            </a:r>
            <a:endParaRPr lang="en-US" sz="5100" dirty="0" smtClean="0"/>
          </a:p>
          <a:p>
            <a:r>
              <a:rPr lang="en-US" sz="5100" dirty="0"/>
              <a:t>200.230  Description of any variations from standard assessment conditions</a:t>
            </a:r>
          </a:p>
          <a:p>
            <a:pPr lvl="1"/>
            <a:r>
              <a:rPr lang="en-US" sz="5100" dirty="0"/>
              <a:t>See pg. 7 of 35 in Standards &amp; Indicators </a:t>
            </a:r>
          </a:p>
          <a:p>
            <a:endParaRPr lang="en-US" sz="3000" dirty="0"/>
          </a:p>
          <a:p>
            <a:endParaRPr lang="en-US" dirty="0"/>
          </a:p>
        </p:txBody>
      </p:sp>
      <p:sp>
        <p:nvSpPr>
          <p:cNvPr id="2" name="Title 1"/>
          <p:cNvSpPr>
            <a:spLocks noGrp="1"/>
          </p:cNvSpPr>
          <p:nvPr>
            <p:ph type="title"/>
          </p:nvPr>
        </p:nvSpPr>
        <p:spPr/>
        <p:txBody>
          <a:bodyPr>
            <a:normAutofit/>
          </a:bodyPr>
          <a:lstStyle/>
          <a:p>
            <a:pPr algn="ctr"/>
            <a:r>
              <a:rPr lang="en-US" sz="3600" dirty="0">
                <a:solidFill>
                  <a:schemeClr val="tx1"/>
                </a:solidFill>
              </a:rPr>
              <a:t>Evaluation Reports</a:t>
            </a:r>
          </a:p>
        </p:txBody>
      </p:sp>
      <p:sp>
        <p:nvSpPr>
          <p:cNvPr id="6"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67</a:t>
            </a:r>
            <a:endParaRPr lang="en-US" dirty="0"/>
          </a:p>
        </p:txBody>
      </p:sp>
      <p:sp>
        <p:nvSpPr>
          <p:cNvPr id="7" name="Rectangle 6"/>
          <p:cNvSpPr/>
          <p:nvPr/>
        </p:nvSpPr>
        <p:spPr>
          <a:xfrm>
            <a:off x="8083062" y="851297"/>
            <a:ext cx="10668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#9</a:t>
            </a:r>
            <a:endParaRPr lang="en-US" b="1" dirty="0"/>
          </a:p>
        </p:txBody>
      </p:sp>
    </p:spTree>
    <p:extLst>
      <p:ext uri="{BB962C8B-B14F-4D97-AF65-F5344CB8AC3E}">
        <p14:creationId xmlns:p14="http://schemas.microsoft.com/office/powerpoint/2010/main" val="3368821113"/>
      </p:ext>
    </p:extLst>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CF3F91BD-E6F0-4020-BD0D-953C1EFDE808}"/>
              </a:ext>
            </a:extLst>
          </p:cNvPr>
          <p:cNvSpPr>
            <a:spLocks noGrp="1"/>
          </p:cNvSpPr>
          <p:nvPr>
            <p:ph sz="quarter" idx="10"/>
          </p:nvPr>
        </p:nvSpPr>
        <p:spPr/>
        <p:txBody>
          <a:bodyPr>
            <a:normAutofit fontScale="25000" lnSpcReduction="20000"/>
          </a:bodyPr>
          <a:lstStyle/>
          <a:p>
            <a:r>
              <a:rPr lang="en-US" sz="9600" dirty="0" smtClean="0"/>
              <a:t>200.240    </a:t>
            </a:r>
            <a:r>
              <a:rPr lang="en-US" sz="9600" dirty="0"/>
              <a:t>Statement of the existence and nature of the categorical disability</a:t>
            </a:r>
          </a:p>
          <a:p>
            <a:pPr lvl="1"/>
            <a:r>
              <a:rPr lang="en-US" sz="9600" dirty="0"/>
              <a:t>See </a:t>
            </a:r>
            <a:r>
              <a:rPr lang="en-US" sz="9600" dirty="0" smtClean="0"/>
              <a:t>pg. </a:t>
            </a:r>
            <a:r>
              <a:rPr lang="en-US" sz="9600" dirty="0"/>
              <a:t>7 of 35 in Standards &amp; Indicators</a:t>
            </a:r>
          </a:p>
          <a:p>
            <a:r>
              <a:rPr lang="en-US" sz="9600" dirty="0" smtClean="0"/>
              <a:t>200.250  </a:t>
            </a:r>
            <a:r>
              <a:rPr lang="en-US" sz="9600" dirty="0"/>
              <a:t>Basis for the determination of eligibility and </a:t>
            </a:r>
            <a:r>
              <a:rPr lang="en-US" sz="9600" u="sng" dirty="0"/>
              <a:t>need</a:t>
            </a:r>
            <a:r>
              <a:rPr lang="en-US" sz="9600" dirty="0"/>
              <a:t> for special education and related services (for initial eligibility)</a:t>
            </a:r>
          </a:p>
          <a:p>
            <a:pPr lvl="1"/>
            <a:r>
              <a:rPr lang="en-US" sz="9600" dirty="0"/>
              <a:t>See </a:t>
            </a:r>
            <a:r>
              <a:rPr lang="en-US" sz="9600" dirty="0" smtClean="0"/>
              <a:t>pg. </a:t>
            </a:r>
            <a:r>
              <a:rPr lang="en-US" sz="9600" dirty="0"/>
              <a:t>7 of 35 in Standards &amp; Indicators </a:t>
            </a:r>
          </a:p>
          <a:p>
            <a:r>
              <a:rPr lang="en-US" sz="9600" dirty="0" smtClean="0"/>
              <a:t>200.260  </a:t>
            </a:r>
            <a:r>
              <a:rPr lang="en-US" sz="9600" dirty="0"/>
              <a:t>A statement that the disability is not a result of lack of appropriate instruction in reading or math, or limited English proficiency</a:t>
            </a:r>
          </a:p>
          <a:p>
            <a:pPr lvl="1"/>
            <a:r>
              <a:rPr lang="en-US" sz="9600" dirty="0"/>
              <a:t>This has changed.</a:t>
            </a:r>
          </a:p>
          <a:p>
            <a:pPr lvl="1"/>
            <a:r>
              <a:rPr lang="en-US" sz="9600" dirty="0"/>
              <a:t>See </a:t>
            </a:r>
            <a:r>
              <a:rPr lang="en-US" sz="9600" dirty="0" smtClean="0"/>
              <a:t>pg. </a:t>
            </a:r>
            <a:r>
              <a:rPr lang="en-US" sz="9600" dirty="0"/>
              <a:t>7 of 35 in Standards &amp; Indicators</a:t>
            </a:r>
          </a:p>
          <a:p>
            <a:pPr lvl="1"/>
            <a:endParaRPr lang="en-US" sz="2200" dirty="0"/>
          </a:p>
          <a:p>
            <a:pPr lvl="1"/>
            <a:endParaRPr lang="en-US" sz="3800" dirty="0"/>
          </a:p>
          <a:p>
            <a:pPr lvl="1"/>
            <a:endParaRPr lang="en-US" sz="2500" dirty="0"/>
          </a:p>
          <a:p>
            <a:endParaRPr lang="en-US" dirty="0"/>
          </a:p>
        </p:txBody>
      </p:sp>
      <p:sp>
        <p:nvSpPr>
          <p:cNvPr id="2" name="Title 1"/>
          <p:cNvSpPr>
            <a:spLocks noGrp="1"/>
          </p:cNvSpPr>
          <p:nvPr>
            <p:ph type="title"/>
          </p:nvPr>
        </p:nvSpPr>
        <p:spPr/>
        <p:txBody>
          <a:bodyPr>
            <a:normAutofit/>
          </a:bodyPr>
          <a:lstStyle/>
          <a:p>
            <a:pPr algn="ctr"/>
            <a:r>
              <a:rPr lang="en-US" sz="3600" dirty="0">
                <a:solidFill>
                  <a:schemeClr val="tx1"/>
                </a:solidFill>
              </a:rPr>
              <a:t>Evaluation Report</a:t>
            </a:r>
          </a:p>
        </p:txBody>
      </p:sp>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68</a:t>
            </a:r>
            <a:endParaRPr lang="en-US" dirty="0"/>
          </a:p>
        </p:txBody>
      </p:sp>
    </p:spTree>
    <p:extLst>
      <p:ext uri="{BB962C8B-B14F-4D97-AF65-F5344CB8AC3E}">
        <p14:creationId xmlns:p14="http://schemas.microsoft.com/office/powerpoint/2010/main" val="2864809727"/>
      </p:ext>
    </p:extLst>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DB219D66-31E4-4D24-981F-89DEE65CEBBA}"/>
              </a:ext>
            </a:extLst>
          </p:cNvPr>
          <p:cNvSpPr>
            <a:spLocks noGrp="1"/>
          </p:cNvSpPr>
          <p:nvPr>
            <p:ph sz="quarter" idx="10"/>
          </p:nvPr>
        </p:nvSpPr>
        <p:spPr/>
        <p:txBody>
          <a:bodyPr>
            <a:normAutofit/>
          </a:bodyPr>
          <a:lstStyle/>
          <a:p>
            <a:r>
              <a:rPr lang="en-US" dirty="0"/>
              <a:t>Be sure to pay attention to other exclusionary statements per eligibility category.</a:t>
            </a:r>
          </a:p>
          <a:p>
            <a:pPr marL="274320" lvl="1" indent="0">
              <a:buNone/>
            </a:pPr>
            <a:endParaRPr lang="en-US" sz="2400" dirty="0"/>
          </a:p>
          <a:p>
            <a:r>
              <a:rPr lang="en-US" dirty="0"/>
              <a:t>200.270 Names and roles of the individuals making the eligibility determination</a:t>
            </a:r>
          </a:p>
          <a:p>
            <a:pPr lvl="1"/>
            <a:r>
              <a:rPr lang="en-US" sz="2400" dirty="0"/>
              <a:t>Who?</a:t>
            </a:r>
          </a:p>
          <a:p>
            <a:pPr lvl="1"/>
            <a:r>
              <a:rPr lang="en-US" sz="2400" dirty="0"/>
              <a:t>Special Circumstances? (</a:t>
            </a:r>
            <a:r>
              <a:rPr lang="en-US" sz="2400" dirty="0" smtClean="0"/>
              <a:t>pg. </a:t>
            </a:r>
            <a:r>
              <a:rPr lang="en-US" sz="2400" dirty="0"/>
              <a:t>8 of 35)</a:t>
            </a:r>
          </a:p>
          <a:p>
            <a:endParaRPr lang="en-US" dirty="0"/>
          </a:p>
          <a:p>
            <a:r>
              <a:rPr lang="en-US" dirty="0"/>
              <a:t>Copy must be provided to parents within a reasonable amount of time (recommended within 20 days of meeting</a:t>
            </a:r>
            <a:r>
              <a:rPr lang="en-US" dirty="0" smtClean="0"/>
              <a:t>).</a:t>
            </a:r>
            <a:endParaRPr lang="en-US" dirty="0"/>
          </a:p>
          <a:p>
            <a:endParaRPr lang="en-US" dirty="0"/>
          </a:p>
        </p:txBody>
      </p:sp>
      <p:sp>
        <p:nvSpPr>
          <p:cNvPr id="2" name="Title 1"/>
          <p:cNvSpPr>
            <a:spLocks noGrp="1"/>
          </p:cNvSpPr>
          <p:nvPr>
            <p:ph type="title"/>
          </p:nvPr>
        </p:nvSpPr>
        <p:spPr/>
        <p:txBody>
          <a:bodyPr>
            <a:normAutofit/>
          </a:bodyPr>
          <a:lstStyle/>
          <a:p>
            <a:pPr algn="ctr"/>
            <a:r>
              <a:rPr lang="en-US" sz="3600" dirty="0">
                <a:solidFill>
                  <a:schemeClr val="tx1"/>
                </a:solidFill>
              </a:rPr>
              <a:t>Evaluation Reports</a:t>
            </a:r>
          </a:p>
        </p:txBody>
      </p:sp>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69</a:t>
            </a:r>
            <a:endParaRPr lang="en-US" dirty="0"/>
          </a:p>
        </p:txBody>
      </p:sp>
    </p:spTree>
    <p:extLst>
      <p:ext uri="{BB962C8B-B14F-4D97-AF65-F5344CB8AC3E}">
        <p14:creationId xmlns:p14="http://schemas.microsoft.com/office/powerpoint/2010/main" val="2037061894"/>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Why the Topic is Important</a:t>
            </a:r>
          </a:p>
        </p:txBody>
      </p:sp>
    </p:spTree>
    <p:extLst>
      <p:ext uri="{BB962C8B-B14F-4D97-AF65-F5344CB8AC3E}">
        <p14:creationId xmlns:p14="http://schemas.microsoft.com/office/powerpoint/2010/main" val="2055108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24C0E60D-A163-48D2-A79F-5CC6933052F5}"/>
              </a:ext>
            </a:extLst>
          </p:cNvPr>
          <p:cNvSpPr>
            <a:spLocks noGrp="1"/>
          </p:cNvSpPr>
          <p:nvPr>
            <p:ph sz="quarter" idx="10"/>
          </p:nvPr>
        </p:nvSpPr>
        <p:spPr>
          <a:xfrm>
            <a:off x="152400" y="1802244"/>
            <a:ext cx="8839200" cy="4750955"/>
          </a:xfrm>
        </p:spPr>
        <p:txBody>
          <a:bodyPr>
            <a:normAutofit fontScale="92500" lnSpcReduction="20000"/>
          </a:bodyPr>
          <a:lstStyle/>
          <a:p>
            <a:r>
              <a:rPr lang="en-US" sz="2600" i="1" dirty="0">
                <a:latin typeface="+mj-lt"/>
                <a:cs typeface="Calibri" panose="020F0502020204030204" pitchFamily="34" charset="0"/>
              </a:rPr>
              <a:t>Definition:</a:t>
            </a:r>
          </a:p>
          <a:p>
            <a:pPr marL="274320" lvl="1" indent="0">
              <a:buNone/>
            </a:pPr>
            <a:r>
              <a:rPr lang="en-US" sz="2600" i="1" dirty="0">
                <a:latin typeface="+mj-lt"/>
                <a:cs typeface="Calibri" panose="020F0502020204030204" pitchFamily="34" charset="0"/>
              </a:rPr>
              <a:t>Decisions made by qualified individuals with knowledge and experience regarding appropriate courses of action about matters that are not prescribed precisely by legal requirements or other </a:t>
            </a:r>
            <a:r>
              <a:rPr lang="en-US" sz="2600" i="1" dirty="0" smtClean="0">
                <a:latin typeface="+mj-lt"/>
                <a:cs typeface="Calibri" panose="020F0502020204030204" pitchFamily="34" charset="0"/>
              </a:rPr>
              <a:t>authority.</a:t>
            </a:r>
            <a:endParaRPr lang="en-US" sz="2600" i="1" dirty="0">
              <a:latin typeface="+mj-lt"/>
              <a:cs typeface="Calibri" panose="020F0502020204030204" pitchFamily="34" charset="0"/>
            </a:endParaRPr>
          </a:p>
          <a:p>
            <a:pPr marL="274320" lvl="1" indent="0">
              <a:buNone/>
            </a:pPr>
            <a:endParaRPr lang="en-US" sz="2600" dirty="0">
              <a:latin typeface="+mj-lt"/>
              <a:cs typeface="Calibri" panose="020F0502020204030204" pitchFamily="34" charset="0"/>
            </a:endParaRPr>
          </a:p>
          <a:p>
            <a:r>
              <a:rPr lang="en-US" sz="2600" i="1" dirty="0">
                <a:latin typeface="+mj-lt"/>
                <a:cs typeface="Calibri" panose="020F0502020204030204" pitchFamily="34" charset="0"/>
              </a:rPr>
              <a:t>Can only be used in the following categories  </a:t>
            </a:r>
          </a:p>
          <a:p>
            <a:pPr lvl="1"/>
            <a:r>
              <a:rPr lang="en-US" sz="2600" i="1" dirty="0">
                <a:latin typeface="+mj-lt"/>
                <a:cs typeface="Calibri" panose="020F0502020204030204" pitchFamily="34" charset="0"/>
              </a:rPr>
              <a:t>Language Impairment</a:t>
            </a:r>
          </a:p>
          <a:p>
            <a:pPr lvl="1"/>
            <a:r>
              <a:rPr lang="en-US" sz="2600" i="1" dirty="0">
                <a:latin typeface="+mj-lt"/>
                <a:cs typeface="Calibri" panose="020F0502020204030204" pitchFamily="34" charset="0"/>
              </a:rPr>
              <a:t>Sound System Disorder          </a:t>
            </a:r>
          </a:p>
          <a:p>
            <a:pPr lvl="1"/>
            <a:r>
              <a:rPr lang="en-US" sz="2600" i="1" dirty="0">
                <a:latin typeface="+mj-lt"/>
                <a:cs typeface="Calibri" panose="020F0502020204030204" pitchFamily="34" charset="0"/>
              </a:rPr>
              <a:t>Fluency</a:t>
            </a:r>
          </a:p>
          <a:p>
            <a:pPr lvl="1"/>
            <a:r>
              <a:rPr lang="en-US" sz="2600" i="1" dirty="0">
                <a:latin typeface="+mj-lt"/>
                <a:cs typeface="Calibri" panose="020F0502020204030204" pitchFamily="34" charset="0"/>
              </a:rPr>
              <a:t>Specific Learning Disabilities</a:t>
            </a:r>
          </a:p>
          <a:p>
            <a:pPr lvl="1"/>
            <a:r>
              <a:rPr lang="en-US" sz="2600" i="1" dirty="0">
                <a:latin typeface="+mj-lt"/>
                <a:cs typeface="Calibri" panose="020F0502020204030204" pitchFamily="34" charset="0"/>
              </a:rPr>
              <a:t>Traumatic Brain Injury</a:t>
            </a:r>
          </a:p>
          <a:p>
            <a:pPr lvl="1"/>
            <a:r>
              <a:rPr lang="en-US" sz="2600" i="1" dirty="0">
                <a:latin typeface="+mj-lt"/>
                <a:cs typeface="Calibri" panose="020F0502020204030204" pitchFamily="34" charset="0"/>
              </a:rPr>
              <a:t>Young Child with Developmental Disability</a:t>
            </a:r>
          </a:p>
          <a:p>
            <a:pPr lvl="8"/>
            <a:endParaRPr lang="en-US" dirty="0"/>
          </a:p>
        </p:txBody>
      </p:sp>
      <p:sp>
        <p:nvSpPr>
          <p:cNvPr id="2" name="Title 1"/>
          <p:cNvSpPr>
            <a:spLocks noGrp="1"/>
          </p:cNvSpPr>
          <p:nvPr>
            <p:ph type="title"/>
          </p:nvPr>
        </p:nvSpPr>
        <p:spPr>
          <a:xfrm>
            <a:off x="152400" y="609600"/>
            <a:ext cx="8839200" cy="1447800"/>
          </a:xfrm>
        </p:spPr>
        <p:txBody>
          <a:bodyPr>
            <a:normAutofit/>
          </a:bodyPr>
          <a:lstStyle/>
          <a:p>
            <a:pPr algn="ctr"/>
            <a:r>
              <a:rPr lang="en-US" sz="3600" dirty="0">
                <a:solidFill>
                  <a:schemeClr val="tx1"/>
                </a:solidFill>
              </a:rPr>
              <a:t>What About Professional Judgment?</a:t>
            </a:r>
          </a:p>
        </p:txBody>
      </p:sp>
      <p:pic>
        <p:nvPicPr>
          <p:cNvPr id="2051" name="Picture 3" descr="C:\Users\jrothermel\AppData\Local\Microsoft\Windows\Temporary Internet Files\Content.IE5\O7QQBVP4\MP9004392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364422"/>
            <a:ext cx="2240280" cy="151237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70</a:t>
            </a:r>
            <a:endParaRPr lang="en-US" dirty="0"/>
          </a:p>
        </p:txBody>
      </p:sp>
    </p:spTree>
    <p:extLst>
      <p:ext uri="{BB962C8B-B14F-4D97-AF65-F5344CB8AC3E}">
        <p14:creationId xmlns:p14="http://schemas.microsoft.com/office/powerpoint/2010/main" val="1694704141"/>
      </p:ext>
    </p:extLst>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2600"/>
            <a:ext cx="8839200" cy="1676400"/>
          </a:xfrm>
        </p:spPr>
        <p:txBody>
          <a:bodyPr>
            <a:noAutofit/>
          </a:bodyPr>
          <a:lstStyle/>
          <a:p>
            <a:pPr algn="ctr"/>
            <a:r>
              <a:rPr kumimoji="0" lang="en-US" altLang="en-US" sz="3600" i="0" u="none" strike="noStrike" kern="0" cap="none" spc="0" normalizeH="0" baseline="0" noProof="0" dirty="0">
                <a:ln>
                  <a:noFill/>
                </a:ln>
                <a:solidFill>
                  <a:schemeClr val="tx1"/>
                </a:solidFill>
                <a:effectLst/>
                <a:uLnTx/>
                <a:uFillTx/>
              </a:rPr>
              <a:t>Characteristics of </a:t>
            </a:r>
            <a:br>
              <a:rPr kumimoji="0" lang="en-US" altLang="en-US" sz="3600" i="0" u="none" strike="noStrike" kern="0" cap="none" spc="0" normalizeH="0" baseline="0" noProof="0" dirty="0">
                <a:ln>
                  <a:noFill/>
                </a:ln>
                <a:solidFill>
                  <a:schemeClr val="tx1"/>
                </a:solidFill>
                <a:effectLst/>
                <a:uLnTx/>
                <a:uFillTx/>
              </a:rPr>
            </a:br>
            <a:r>
              <a:rPr lang="en-US" altLang="en-US" sz="3600" kern="0" spc="0" dirty="0">
                <a:solidFill>
                  <a:schemeClr val="tx1"/>
                </a:solidFill>
              </a:rPr>
              <a:t>Quality</a:t>
            </a:r>
            <a:r>
              <a:rPr kumimoji="0" lang="en-US" altLang="en-US" sz="3600" i="0" u="none" strike="noStrike" kern="0" cap="none" spc="0" normalizeH="0" baseline="0" noProof="0" dirty="0">
                <a:ln>
                  <a:noFill/>
                </a:ln>
                <a:solidFill>
                  <a:schemeClr val="tx1"/>
                </a:solidFill>
                <a:effectLst/>
                <a:uLnTx/>
                <a:uFillTx/>
              </a:rPr>
              <a:t> Professional Judgment</a:t>
            </a:r>
            <a:endParaRPr lang="en-US" sz="3600" dirty="0">
              <a:solidFill>
                <a:schemeClr val="tx1"/>
              </a:solidFill>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539111454"/>
              </p:ext>
            </p:extLst>
          </p:nvPr>
        </p:nvGraphicFramePr>
        <p:xfrm>
          <a:off x="152400" y="2159000"/>
          <a:ext cx="8839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0037"/>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71</a:t>
            </a:r>
            <a:endParaRPr lang="en-US" dirty="0"/>
          </a:p>
        </p:txBody>
      </p:sp>
    </p:spTree>
    <p:extLst>
      <p:ext uri="{BB962C8B-B14F-4D97-AF65-F5344CB8AC3E}">
        <p14:creationId xmlns:p14="http://schemas.microsoft.com/office/powerpoint/2010/main" val="3746856158"/>
      </p:ext>
    </p:extLst>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345214A4-E841-4647-AA55-F42F2AE07F7D}"/>
              </a:ext>
            </a:extLst>
          </p:cNvPr>
          <p:cNvSpPr>
            <a:spLocks noGrp="1"/>
          </p:cNvSpPr>
          <p:nvPr>
            <p:ph sz="quarter" idx="10"/>
          </p:nvPr>
        </p:nvSpPr>
        <p:spPr/>
        <p:txBody>
          <a:bodyPr>
            <a:normAutofit/>
          </a:bodyPr>
          <a:lstStyle/>
          <a:p>
            <a:pPr marL="561658" lvl="1" indent="-457200" fontAlgn="base">
              <a:lnSpc>
                <a:spcPct val="105000"/>
              </a:lnSpc>
              <a:spcBef>
                <a:spcPct val="0"/>
              </a:spcBef>
              <a:spcAft>
                <a:spcPct val="100000"/>
              </a:spcAft>
            </a:pPr>
            <a:r>
              <a:rPr lang="en-US" altLang="en-US" sz="2400" kern="0" dirty="0">
                <a:solidFill>
                  <a:srgbClr val="000000"/>
                </a:solidFill>
                <a:latin typeface="+mj-lt"/>
                <a:cs typeface="Calibri" panose="020F0502020204030204" pitchFamily="34" charset="0"/>
              </a:rPr>
              <a:t>Based on random choice or personal whim, rather than reason or evidence</a:t>
            </a:r>
          </a:p>
          <a:p>
            <a:pPr marL="561658" lvl="1" indent="-457200" fontAlgn="base">
              <a:lnSpc>
                <a:spcPct val="105000"/>
              </a:lnSpc>
              <a:spcBef>
                <a:spcPct val="0"/>
              </a:spcBef>
              <a:spcAft>
                <a:spcPct val="100000"/>
              </a:spcAft>
            </a:pPr>
            <a:r>
              <a:rPr lang="en-US" altLang="en-US" sz="2400" kern="0" dirty="0">
                <a:solidFill>
                  <a:srgbClr val="000000"/>
                </a:solidFill>
                <a:latin typeface="+mj-lt"/>
                <a:cs typeface="Calibri" panose="020F0502020204030204" pitchFamily="34" charset="0"/>
              </a:rPr>
              <a:t>Based on hunches or “clinical” insight</a:t>
            </a:r>
          </a:p>
          <a:p>
            <a:pPr marL="561658" lvl="1" indent="-457200" fontAlgn="base">
              <a:lnSpc>
                <a:spcPct val="105000"/>
              </a:lnSpc>
              <a:spcBef>
                <a:spcPct val="0"/>
              </a:spcBef>
              <a:spcAft>
                <a:spcPct val="100000"/>
              </a:spcAft>
            </a:pPr>
            <a:r>
              <a:rPr lang="en-US" altLang="en-US" sz="2400" kern="0" dirty="0">
                <a:solidFill>
                  <a:srgbClr val="000000"/>
                </a:solidFill>
                <a:latin typeface="+mj-lt"/>
                <a:cs typeface="Calibri" panose="020F0502020204030204" pitchFamily="34" charset="0"/>
              </a:rPr>
              <a:t>Not “I feel...” or “I think...”</a:t>
            </a:r>
          </a:p>
          <a:p>
            <a:pPr marL="561658" lvl="1" indent="-457200" fontAlgn="base">
              <a:lnSpc>
                <a:spcPct val="105000"/>
              </a:lnSpc>
              <a:spcBef>
                <a:spcPct val="0"/>
              </a:spcBef>
              <a:spcAft>
                <a:spcPct val="100000"/>
              </a:spcAft>
            </a:pPr>
            <a:r>
              <a:rPr lang="en-US" altLang="en-US" sz="2400" kern="0" dirty="0">
                <a:solidFill>
                  <a:srgbClr val="000000"/>
                </a:solidFill>
                <a:latin typeface="+mj-lt"/>
                <a:cs typeface="Calibri" panose="020F0502020204030204" pitchFamily="34" charset="0"/>
              </a:rPr>
              <a:t>Not a way to get around addressing and applying the criteria</a:t>
            </a:r>
          </a:p>
          <a:p>
            <a:endParaRPr lang="en-US" dirty="0"/>
          </a:p>
        </p:txBody>
      </p:sp>
      <p:sp>
        <p:nvSpPr>
          <p:cNvPr id="2" name="Title 1"/>
          <p:cNvSpPr>
            <a:spLocks noGrp="1"/>
          </p:cNvSpPr>
          <p:nvPr>
            <p:ph type="title"/>
          </p:nvPr>
        </p:nvSpPr>
        <p:spPr/>
        <p:txBody>
          <a:bodyPr>
            <a:noAutofit/>
          </a:bodyPr>
          <a:lstStyle/>
          <a:p>
            <a:pPr algn="ctr"/>
            <a:r>
              <a:rPr kumimoji="0" lang="en-US" altLang="en-US" sz="3600" i="0" u="none" strike="noStrike" kern="0" cap="none" spc="0" normalizeH="0" baseline="0" noProof="0" dirty="0">
                <a:ln>
                  <a:noFill/>
                </a:ln>
                <a:solidFill>
                  <a:schemeClr val="tx1"/>
                </a:solidFill>
                <a:effectLst/>
                <a:uLnTx/>
                <a:uFillTx/>
              </a:rPr>
              <a:t>Professional Judgment is Not…</a:t>
            </a:r>
            <a:endParaRPr lang="en-US" sz="3600" dirty="0">
              <a:solidFill>
                <a:schemeClr val="tx1"/>
              </a:solidFill>
            </a:endParaRPr>
          </a:p>
        </p:txBody>
      </p:sp>
      <p:pic>
        <p:nvPicPr>
          <p:cNvPr id="7170" name="Picture 2" descr="C:\Users\jrothermel\AppData\Local\Microsoft\Windows\Temporary Internet Files\Content.IE5\W41B38A4\Dot_not_touch[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200400"/>
            <a:ext cx="2209800" cy="175484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72</a:t>
            </a:r>
            <a:endParaRPr lang="en-US" dirty="0"/>
          </a:p>
        </p:txBody>
      </p:sp>
    </p:spTree>
    <p:extLst>
      <p:ext uri="{BB962C8B-B14F-4D97-AF65-F5344CB8AC3E}">
        <p14:creationId xmlns:p14="http://schemas.microsoft.com/office/powerpoint/2010/main" val="2981439027"/>
      </p:ext>
    </p:extLst>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Assessment &amp; Reflection</a:t>
            </a:r>
          </a:p>
        </p:txBody>
      </p:sp>
      <p:sp>
        <p:nvSpPr>
          <p:cNvPr id="5" name="Slide Number Placeholder 3">
            <a:extLst>
              <a:ext uri="{FF2B5EF4-FFF2-40B4-BE49-F238E27FC236}">
                <a16:creationId xmlns="" xmlns:a16="http://schemas.microsoft.com/office/drawing/2014/main" id="{D16CD049-2405-4529-BBBB-C4A88DE8329B}"/>
              </a:ext>
            </a:extLst>
          </p:cNvPr>
          <p:cNvSpPr>
            <a:spLocks noGrp="1"/>
          </p:cNvSpPr>
          <p:nvPr>
            <p:ph type="sldNum" sz="quarter" idx="4294967295"/>
          </p:nvPr>
        </p:nvSpPr>
        <p:spPr>
          <a:xfrm>
            <a:off x="8229600" y="304800"/>
            <a:ext cx="762000" cy="365125"/>
          </a:xfrm>
          <a:noFill/>
        </p:spPr>
        <p:txBody>
          <a:bodyPr/>
          <a:lstStyle/>
          <a:p>
            <a:r>
              <a:rPr lang="en-US" dirty="0" smtClean="0"/>
              <a:t>73</a:t>
            </a:r>
            <a:endParaRPr lang="en-US" dirty="0"/>
          </a:p>
        </p:txBody>
      </p:sp>
    </p:spTree>
    <p:extLst>
      <p:ext uri="{BB962C8B-B14F-4D97-AF65-F5344CB8AC3E}">
        <p14:creationId xmlns:p14="http://schemas.microsoft.com/office/powerpoint/2010/main" val="11491377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696930B5-5AFF-4835-B583-CB0A3C079862}"/>
              </a:ext>
            </a:extLst>
          </p:cNvPr>
          <p:cNvSpPr>
            <a:spLocks noGrp="1"/>
          </p:cNvSpPr>
          <p:nvPr>
            <p:ph type="body" sz="quarter" idx="10"/>
          </p:nvPr>
        </p:nvSpPr>
        <p:spPr>
          <a:xfrm>
            <a:off x="152400" y="3883595"/>
            <a:ext cx="8763000" cy="646331"/>
          </a:xfrm>
        </p:spPr>
        <p:txBody>
          <a:bodyPr/>
          <a:lstStyle/>
          <a:p>
            <a:r>
              <a:rPr lang="en-US" dirty="0" smtClean="0"/>
              <a:t>Post-Assessment</a:t>
            </a:r>
            <a:endParaRPr lang="en-US" dirty="0"/>
          </a:p>
        </p:txBody>
      </p:sp>
      <p:sp>
        <p:nvSpPr>
          <p:cNvPr id="3" name="Title 2">
            <a:extLst>
              <a:ext uri="{FF2B5EF4-FFF2-40B4-BE49-F238E27FC236}">
                <a16:creationId xmlns="" xmlns:a16="http://schemas.microsoft.com/office/drawing/2014/main" id="{9C11C3E3-F920-42D6-815D-BB637E3C508A}"/>
              </a:ext>
            </a:extLst>
          </p:cNvPr>
          <p:cNvSpPr>
            <a:spLocks noGrp="1"/>
          </p:cNvSpPr>
          <p:nvPr>
            <p:ph type="title" idx="4294967295"/>
          </p:nvPr>
        </p:nvSpPr>
        <p:spPr>
          <a:xfrm>
            <a:off x="0" y="990600"/>
            <a:ext cx="8839200" cy="1066800"/>
          </a:xfrm>
        </p:spPr>
        <p:txBody>
          <a:bodyPr/>
          <a:lstStyle/>
          <a:p>
            <a:pPr algn="ctr"/>
            <a:endParaRPr lang="en-US" dirty="0"/>
          </a:p>
        </p:txBody>
      </p:sp>
      <p:sp>
        <p:nvSpPr>
          <p:cNvPr id="6" name="Slide Number Placeholder 3">
            <a:extLst>
              <a:ext uri="{FF2B5EF4-FFF2-40B4-BE49-F238E27FC236}">
                <a16:creationId xmlns="" xmlns:a16="http://schemas.microsoft.com/office/drawing/2014/main" id="{D16CD049-2405-4529-BBBB-C4A88DE8329B}"/>
              </a:ext>
            </a:extLst>
          </p:cNvPr>
          <p:cNvSpPr>
            <a:spLocks noGrp="1"/>
          </p:cNvSpPr>
          <p:nvPr>
            <p:ph type="sldNum" sz="quarter" idx="4294967295"/>
          </p:nvPr>
        </p:nvSpPr>
        <p:spPr>
          <a:xfrm>
            <a:off x="8229600" y="304800"/>
            <a:ext cx="762000" cy="365125"/>
          </a:xfrm>
          <a:noFill/>
        </p:spPr>
        <p:txBody>
          <a:bodyPr/>
          <a:lstStyle/>
          <a:p>
            <a:r>
              <a:rPr lang="en-US" dirty="0" smtClean="0"/>
              <a:t>74</a:t>
            </a:r>
            <a:endParaRPr lang="en-US" dirty="0"/>
          </a:p>
        </p:txBody>
      </p:sp>
    </p:spTree>
    <p:extLst>
      <p:ext uri="{BB962C8B-B14F-4D97-AF65-F5344CB8AC3E}">
        <p14:creationId xmlns:p14="http://schemas.microsoft.com/office/powerpoint/2010/main" val="24464112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457200" indent="-457200">
              <a:buAutoNum type="arabicPeriod"/>
            </a:pPr>
            <a:r>
              <a:rPr lang="en-US" dirty="0"/>
              <a:t>For students with behavioral or academic concerns, the first         step in getting help for the student should </a:t>
            </a:r>
            <a:r>
              <a:rPr lang="en-US" dirty="0" smtClean="0"/>
              <a:t>be:</a:t>
            </a:r>
          </a:p>
          <a:p>
            <a:pPr marL="0" indent="0">
              <a:buNone/>
            </a:pPr>
            <a:endParaRPr lang="en-US" dirty="0" smtClean="0"/>
          </a:p>
          <a:p>
            <a:pPr marL="731520" lvl="1" indent="-457200">
              <a:buFont typeface="+mj-lt"/>
              <a:buAutoNum type="alphaUcPeriod"/>
            </a:pPr>
            <a:r>
              <a:rPr lang="en-US" sz="2400" dirty="0" smtClean="0"/>
              <a:t>Special </a:t>
            </a:r>
            <a:r>
              <a:rPr lang="en-US" sz="2400" dirty="0"/>
              <a:t>education </a:t>
            </a:r>
            <a:r>
              <a:rPr lang="en-US" sz="2400" dirty="0" smtClean="0"/>
              <a:t>classroom</a:t>
            </a:r>
          </a:p>
          <a:p>
            <a:pPr marL="731520" lvl="1" indent="-457200">
              <a:buFont typeface="+mj-lt"/>
              <a:buAutoNum type="alphaUcPeriod"/>
            </a:pPr>
            <a:endParaRPr lang="en-US" sz="2400" dirty="0" smtClean="0"/>
          </a:p>
          <a:p>
            <a:pPr marL="731520" lvl="1" indent="-457200">
              <a:buFont typeface="+mj-lt"/>
              <a:buAutoNum type="alphaUcPeriod"/>
            </a:pPr>
            <a:r>
              <a:rPr lang="en-US" sz="2400" dirty="0" smtClean="0"/>
              <a:t>Regular </a:t>
            </a:r>
            <a:r>
              <a:rPr lang="en-US" sz="2400" dirty="0"/>
              <a:t>classroom </a:t>
            </a:r>
            <a:r>
              <a:rPr lang="en-US" sz="2400" dirty="0" smtClean="0"/>
              <a:t>interventions</a:t>
            </a:r>
          </a:p>
          <a:p>
            <a:pPr marL="731520" lvl="1" indent="-457200">
              <a:buFont typeface="+mj-lt"/>
              <a:buAutoNum type="alphaUcPeriod"/>
            </a:pPr>
            <a:endParaRPr lang="en-US" sz="2400" dirty="0" smtClean="0"/>
          </a:p>
          <a:p>
            <a:pPr marL="731520" lvl="1" indent="-457200">
              <a:buFont typeface="+mj-lt"/>
              <a:buAutoNum type="alphaUcPeriod"/>
            </a:pPr>
            <a:r>
              <a:rPr lang="en-US" sz="2400" dirty="0" smtClean="0"/>
              <a:t>The </a:t>
            </a:r>
            <a:r>
              <a:rPr lang="en-US" sz="2400" dirty="0"/>
              <a:t>Review of Existing Data (RED) process</a:t>
            </a:r>
          </a:p>
          <a:p>
            <a:pPr marL="0" indent="0">
              <a:buNone/>
            </a:pPr>
            <a:endParaRPr lang="en-US" dirty="0"/>
          </a:p>
          <a:p>
            <a:pPr marL="0"/>
            <a:endParaRPr lang="en-US" dirty="0"/>
          </a:p>
        </p:txBody>
      </p:sp>
      <p:sp>
        <p:nvSpPr>
          <p:cNvPr id="2" name="Title 1"/>
          <p:cNvSpPr>
            <a:spLocks noGrp="1"/>
          </p:cNvSpPr>
          <p:nvPr>
            <p:ph type="title"/>
          </p:nvPr>
        </p:nvSpPr>
        <p:spPr/>
        <p:txBody>
          <a:bodyPr>
            <a:normAutofit/>
          </a:bodyPr>
          <a:lstStyle/>
          <a:p>
            <a:pPr algn="ctr"/>
            <a:endParaRPr lang="en-US" sz="3600" dirty="0">
              <a:solidFill>
                <a:schemeClr val="tx1"/>
              </a:solidFill>
            </a:endParaRPr>
          </a:p>
        </p:txBody>
      </p:sp>
      <p:sp>
        <p:nvSpPr>
          <p:cNvPr id="4"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75</a:t>
            </a:r>
            <a:endParaRPr lang="en-US" dirty="0"/>
          </a:p>
        </p:txBody>
      </p:sp>
    </p:spTree>
    <p:extLst>
      <p:ext uri="{BB962C8B-B14F-4D97-AF65-F5344CB8AC3E}">
        <p14:creationId xmlns:p14="http://schemas.microsoft.com/office/powerpoint/2010/main" val="30650039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457200" indent="-457200">
              <a:buFont typeface="+mj-lt"/>
              <a:buAutoNum type="arabicPeriod" startAt="2"/>
            </a:pPr>
            <a:r>
              <a:rPr lang="en-US" dirty="0" smtClean="0"/>
              <a:t>Which </a:t>
            </a:r>
            <a:r>
              <a:rPr lang="en-US" dirty="0"/>
              <a:t>of the following is </a:t>
            </a:r>
            <a:r>
              <a:rPr lang="en-US" dirty="0" smtClean="0"/>
              <a:t>correct?</a:t>
            </a:r>
          </a:p>
          <a:p>
            <a:pPr marL="457200" indent="-457200">
              <a:buFont typeface="+mj-lt"/>
              <a:buAutoNum type="arabicPeriod" startAt="2"/>
            </a:pPr>
            <a:endParaRPr lang="en-US" dirty="0" smtClean="0"/>
          </a:p>
          <a:p>
            <a:pPr marL="731520" lvl="1" indent="-457200">
              <a:buAutoNum type="alphaUcPeriod"/>
            </a:pPr>
            <a:r>
              <a:rPr lang="en-US" sz="2400" dirty="0" smtClean="0"/>
              <a:t>All </a:t>
            </a:r>
            <a:r>
              <a:rPr lang="en-US" sz="2400" dirty="0"/>
              <a:t>of the processes are the same for </a:t>
            </a:r>
            <a:r>
              <a:rPr lang="en-US" sz="2400" dirty="0" smtClean="0"/>
              <a:t>parent referrals </a:t>
            </a:r>
            <a:r>
              <a:rPr lang="en-US" sz="2400" dirty="0"/>
              <a:t>as for agency </a:t>
            </a:r>
            <a:r>
              <a:rPr lang="en-US" sz="2400" dirty="0" smtClean="0"/>
              <a:t>referrals. </a:t>
            </a:r>
          </a:p>
          <a:p>
            <a:pPr marL="731520" lvl="1" indent="-457200">
              <a:buFont typeface="+mj-lt"/>
              <a:buAutoNum type="alphaUcPeriod" startAt="2"/>
            </a:pPr>
            <a:endParaRPr lang="en-US" sz="2400" dirty="0" smtClean="0"/>
          </a:p>
          <a:p>
            <a:pPr marL="731520" lvl="1" indent="-457200">
              <a:buFont typeface="+mj-lt"/>
              <a:buAutoNum type="alphaUcPeriod" startAt="2"/>
            </a:pPr>
            <a:r>
              <a:rPr lang="en-US" sz="2400" dirty="0" smtClean="0"/>
              <a:t>Parent </a:t>
            </a:r>
            <a:r>
              <a:rPr lang="en-US" sz="2400" dirty="0"/>
              <a:t>referrals are not allowed in </a:t>
            </a:r>
            <a:r>
              <a:rPr lang="en-US" sz="2400" dirty="0" smtClean="0"/>
              <a:t>Missouri.</a:t>
            </a:r>
          </a:p>
          <a:p>
            <a:pPr marL="731520" lvl="1" indent="-457200">
              <a:buFont typeface="+mj-lt"/>
              <a:buAutoNum type="alphaUcPeriod" startAt="2"/>
            </a:pPr>
            <a:endParaRPr lang="en-US" sz="2400" dirty="0" smtClean="0"/>
          </a:p>
          <a:p>
            <a:pPr marL="731520" lvl="1" indent="-457200">
              <a:buFont typeface="+mj-lt"/>
              <a:buAutoNum type="alphaUcPeriod" startAt="2"/>
            </a:pPr>
            <a:r>
              <a:rPr lang="en-US" sz="2400" dirty="0" smtClean="0"/>
              <a:t>There </a:t>
            </a:r>
            <a:r>
              <a:rPr lang="en-US" sz="2400" dirty="0"/>
              <a:t>are a few differences between </a:t>
            </a:r>
            <a:r>
              <a:rPr lang="en-US" sz="2400" dirty="0" smtClean="0"/>
              <a:t>parent referrals </a:t>
            </a:r>
            <a:r>
              <a:rPr lang="en-US" sz="2400" dirty="0"/>
              <a:t>and agency </a:t>
            </a:r>
            <a:r>
              <a:rPr lang="en-US" sz="2400" dirty="0" smtClean="0"/>
              <a:t>referrals.</a:t>
            </a:r>
            <a:endParaRPr lang="en-US" sz="2400" dirty="0"/>
          </a:p>
          <a:p>
            <a:pPr marL="0"/>
            <a:endParaRPr lang="en-US" dirty="0"/>
          </a:p>
          <a:p>
            <a:pPr marL="0"/>
            <a:endParaRPr lang="en-US" dirty="0"/>
          </a:p>
          <a:p>
            <a:endParaRPr lang="en-US" dirty="0"/>
          </a:p>
        </p:txBody>
      </p:sp>
      <p:sp>
        <p:nvSpPr>
          <p:cNvPr id="4" name="Title 3">
            <a:extLst>
              <a:ext uri="{FF2B5EF4-FFF2-40B4-BE49-F238E27FC236}">
                <a16:creationId xmlns="" xmlns:a16="http://schemas.microsoft.com/office/drawing/2014/main" id="{A7553983-8880-4EC6-846A-89CA8CFA104B}"/>
              </a:ext>
            </a:extLst>
          </p:cNvPr>
          <p:cNvSpPr>
            <a:spLocks noGrp="1"/>
          </p:cNvSpPr>
          <p:nvPr>
            <p:ph type="title"/>
          </p:nvPr>
        </p:nvSpPr>
        <p:spPr/>
        <p:txBody>
          <a:bodyPr/>
          <a:lstStyle/>
          <a:p>
            <a:endParaRPr lang="en-US"/>
          </a:p>
        </p:txBody>
      </p:sp>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76</a:t>
            </a:r>
            <a:endParaRPr lang="en-US" dirty="0"/>
          </a:p>
        </p:txBody>
      </p:sp>
    </p:spTree>
    <p:extLst>
      <p:ext uri="{BB962C8B-B14F-4D97-AF65-F5344CB8AC3E}">
        <p14:creationId xmlns:p14="http://schemas.microsoft.com/office/powerpoint/2010/main" val="21902372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70560" y="1371600"/>
            <a:ext cx="8168640" cy="4724400"/>
          </a:xfrm>
        </p:spPr>
        <p:txBody>
          <a:bodyPr>
            <a:normAutofit/>
          </a:bodyPr>
          <a:lstStyle/>
          <a:p>
            <a:pPr marL="457200" indent="-457200">
              <a:buFont typeface="+mj-lt"/>
              <a:buAutoNum type="arabicPeriod" startAt="3"/>
            </a:pPr>
            <a:r>
              <a:rPr lang="en-US" dirty="0" smtClean="0"/>
              <a:t>On </a:t>
            </a:r>
            <a:r>
              <a:rPr lang="en-US" dirty="0"/>
              <a:t>the Review of Existing Data </a:t>
            </a:r>
            <a:r>
              <a:rPr lang="en-US" dirty="0" smtClean="0"/>
              <a:t>form: </a:t>
            </a:r>
          </a:p>
          <a:p>
            <a:pPr marL="457200" indent="-457200">
              <a:buFont typeface="+mj-lt"/>
              <a:buAutoNum type="arabicPeriod" startAt="3"/>
            </a:pPr>
            <a:endParaRPr lang="en-US" dirty="0" smtClean="0"/>
          </a:p>
          <a:p>
            <a:pPr marL="731520" lvl="1" indent="-457200">
              <a:buFont typeface="+mj-lt"/>
              <a:buAutoNum type="alphaUcPeriod"/>
            </a:pPr>
            <a:r>
              <a:rPr lang="en-US" dirty="0" smtClean="0"/>
              <a:t>Every </a:t>
            </a:r>
            <a:r>
              <a:rPr lang="en-US" dirty="0"/>
              <a:t>area should be addressed with a </a:t>
            </a:r>
            <a:r>
              <a:rPr lang="en-US" dirty="0" smtClean="0"/>
              <a:t>summary </a:t>
            </a:r>
            <a:r>
              <a:rPr lang="en-US" dirty="0"/>
              <a:t>of information from various members of </a:t>
            </a:r>
            <a:r>
              <a:rPr lang="en-US" dirty="0" smtClean="0"/>
              <a:t>the </a:t>
            </a:r>
            <a:r>
              <a:rPr lang="en-US" dirty="0"/>
              <a:t>team, including the </a:t>
            </a:r>
            <a:r>
              <a:rPr lang="en-US" dirty="0" smtClean="0"/>
              <a:t>parent.</a:t>
            </a:r>
          </a:p>
          <a:p>
            <a:pPr marL="731520" lvl="1" indent="-457200">
              <a:buFont typeface="+mj-lt"/>
              <a:buAutoNum type="alphaUcPeriod"/>
            </a:pPr>
            <a:endParaRPr lang="en-US" dirty="0" smtClean="0"/>
          </a:p>
          <a:p>
            <a:pPr marL="731520" lvl="1" indent="-457200">
              <a:buFont typeface="+mj-lt"/>
              <a:buAutoNum type="alphaUcPeriod"/>
            </a:pPr>
            <a:r>
              <a:rPr lang="en-US" dirty="0" smtClean="0"/>
              <a:t>Only </a:t>
            </a:r>
            <a:r>
              <a:rPr lang="en-US" dirty="0"/>
              <a:t>the applicable areas should be completed </a:t>
            </a:r>
            <a:r>
              <a:rPr lang="en-US" dirty="0" smtClean="0"/>
              <a:t>using descriptive </a:t>
            </a:r>
            <a:r>
              <a:rPr lang="en-US" dirty="0"/>
              <a:t>language with input from the </a:t>
            </a:r>
            <a:r>
              <a:rPr lang="en-US" dirty="0" smtClean="0"/>
              <a:t>parent </a:t>
            </a:r>
            <a:r>
              <a:rPr lang="en-US" dirty="0"/>
              <a:t>and </a:t>
            </a:r>
            <a:r>
              <a:rPr lang="en-US" dirty="0" smtClean="0"/>
              <a:t>the teacher.</a:t>
            </a:r>
          </a:p>
          <a:p>
            <a:pPr marL="731520" lvl="1" indent="-457200">
              <a:buFont typeface="+mj-lt"/>
              <a:buAutoNum type="alphaUcPeriod"/>
            </a:pPr>
            <a:endParaRPr lang="en-US" dirty="0" smtClean="0"/>
          </a:p>
          <a:p>
            <a:pPr marL="731520" lvl="1" indent="-457200">
              <a:buFont typeface="+mj-lt"/>
              <a:buAutoNum type="alphaUcPeriod"/>
            </a:pPr>
            <a:r>
              <a:rPr lang="en-US" dirty="0" smtClean="0"/>
              <a:t>Only </a:t>
            </a:r>
            <a:r>
              <a:rPr lang="en-US" dirty="0"/>
              <a:t>the previously assessed areas should be </a:t>
            </a:r>
            <a:r>
              <a:rPr lang="en-US" dirty="0" smtClean="0"/>
              <a:t>completed </a:t>
            </a:r>
            <a:r>
              <a:rPr lang="en-US" dirty="0"/>
              <a:t>using descriptive language with input </a:t>
            </a:r>
            <a:r>
              <a:rPr lang="en-US" dirty="0" smtClean="0"/>
              <a:t>from the </a:t>
            </a:r>
            <a:r>
              <a:rPr lang="en-US" dirty="0"/>
              <a:t>parent and the </a:t>
            </a:r>
            <a:r>
              <a:rPr lang="en-US" dirty="0" smtClean="0"/>
              <a:t>teacher.</a:t>
            </a:r>
            <a:endParaRPr lang="en-US" dirty="0"/>
          </a:p>
          <a:p>
            <a:pPr marL="0" indent="0">
              <a:buNone/>
            </a:pPr>
            <a:endParaRPr lang="en-US" dirty="0"/>
          </a:p>
          <a:p>
            <a:pPr marL="0" indent="0">
              <a:buNone/>
            </a:pPr>
            <a:endParaRPr lang="en-US" dirty="0"/>
          </a:p>
        </p:txBody>
      </p:sp>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77</a:t>
            </a:r>
            <a:endParaRPr lang="en-US" dirty="0"/>
          </a:p>
        </p:txBody>
      </p:sp>
    </p:spTree>
    <p:extLst>
      <p:ext uri="{BB962C8B-B14F-4D97-AF65-F5344CB8AC3E}">
        <p14:creationId xmlns:p14="http://schemas.microsoft.com/office/powerpoint/2010/main" val="24590985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52400" y="1600200"/>
            <a:ext cx="8839200" cy="4191000"/>
          </a:xfrm>
        </p:spPr>
        <p:txBody>
          <a:bodyPr>
            <a:normAutofit/>
          </a:bodyPr>
          <a:lstStyle/>
          <a:p>
            <a:pPr marL="457200" indent="-457200">
              <a:buFont typeface="+mj-lt"/>
              <a:buAutoNum type="arabicPeriod" startAt="4"/>
            </a:pPr>
            <a:r>
              <a:rPr lang="en-US" dirty="0" smtClean="0"/>
              <a:t>Assessment </a:t>
            </a:r>
            <a:r>
              <a:rPr lang="en-US" dirty="0"/>
              <a:t>should be </a:t>
            </a:r>
            <a:r>
              <a:rPr lang="en-US" dirty="0" smtClean="0"/>
              <a:t>conducted: </a:t>
            </a:r>
          </a:p>
          <a:p>
            <a:pPr marL="457200" indent="-457200">
              <a:buFont typeface="+mj-lt"/>
              <a:buAutoNum type="arabicPeriod" startAt="4"/>
            </a:pPr>
            <a:endParaRPr lang="en-US" dirty="0"/>
          </a:p>
          <a:p>
            <a:pPr marL="731520" lvl="1" indent="-457200">
              <a:buFont typeface="+mj-lt"/>
              <a:buAutoNum type="alphaUcPeriod"/>
            </a:pPr>
            <a:r>
              <a:rPr lang="en-US" sz="2400" dirty="0" smtClean="0"/>
              <a:t>In </a:t>
            </a:r>
            <a:r>
              <a:rPr lang="en-US" sz="2400" u="sng" dirty="0"/>
              <a:t>all</a:t>
            </a:r>
            <a:r>
              <a:rPr lang="en-US" sz="2400" dirty="0"/>
              <a:t> areas related to the </a:t>
            </a:r>
            <a:r>
              <a:rPr lang="en-US" sz="2400" dirty="0" smtClean="0"/>
              <a:t>suspected disability/disabilities.  </a:t>
            </a:r>
            <a:endParaRPr lang="en-US" sz="2400" dirty="0"/>
          </a:p>
          <a:p>
            <a:pPr marL="731520" lvl="1" indent="-457200">
              <a:buFont typeface="+mj-lt"/>
              <a:buAutoNum type="alphaUcPeriod"/>
            </a:pPr>
            <a:endParaRPr lang="en-US" sz="2400" dirty="0" smtClean="0"/>
          </a:p>
          <a:p>
            <a:pPr marL="731520" lvl="1" indent="-457200">
              <a:buFont typeface="+mj-lt"/>
              <a:buAutoNum type="alphaUcPeriod"/>
            </a:pPr>
            <a:r>
              <a:rPr lang="en-US" sz="2400" dirty="0" smtClean="0"/>
              <a:t>In </a:t>
            </a:r>
            <a:r>
              <a:rPr lang="en-US" sz="2400" dirty="0"/>
              <a:t>cognition, motor, and academic areas on </a:t>
            </a:r>
            <a:r>
              <a:rPr lang="en-US" sz="2400" dirty="0" smtClean="0"/>
              <a:t>all evaluations </a:t>
            </a:r>
            <a:r>
              <a:rPr lang="en-US" sz="2400" dirty="0"/>
              <a:t>as those areas are always related to the </a:t>
            </a:r>
            <a:r>
              <a:rPr lang="en-US" sz="2400" dirty="0" smtClean="0"/>
              <a:t>suspected disability.</a:t>
            </a:r>
            <a:endParaRPr lang="en-US" sz="2400" dirty="0"/>
          </a:p>
          <a:p>
            <a:pPr marL="731520" lvl="1" indent="-457200">
              <a:buFont typeface="+mj-lt"/>
              <a:buAutoNum type="alphaUcPeriod"/>
            </a:pPr>
            <a:endParaRPr lang="en-US" sz="2400" dirty="0" smtClean="0"/>
          </a:p>
          <a:p>
            <a:pPr marL="731520" lvl="1" indent="-457200">
              <a:buFont typeface="+mj-lt"/>
              <a:buAutoNum type="alphaUcPeriod"/>
            </a:pPr>
            <a:r>
              <a:rPr lang="en-US" sz="2400" dirty="0" smtClean="0"/>
              <a:t>In </a:t>
            </a:r>
            <a:r>
              <a:rPr lang="en-US" sz="2400" dirty="0"/>
              <a:t>cognition and adaptive behavior on all </a:t>
            </a:r>
            <a:r>
              <a:rPr lang="en-US" sz="2400" dirty="0" smtClean="0"/>
              <a:t>evaluations </a:t>
            </a:r>
            <a:r>
              <a:rPr lang="en-US" sz="2400" dirty="0"/>
              <a:t>to rule out cognitive </a:t>
            </a:r>
            <a:r>
              <a:rPr lang="en-US" sz="2400" dirty="0" smtClean="0"/>
              <a:t>impairment.</a:t>
            </a:r>
            <a:endParaRPr lang="en-US" sz="2400" dirty="0"/>
          </a:p>
          <a:p>
            <a:pPr marL="0"/>
            <a:endParaRPr lang="en-US" dirty="0"/>
          </a:p>
          <a:p>
            <a:pPr marL="0"/>
            <a:endParaRPr lang="en-US" dirty="0"/>
          </a:p>
          <a:p>
            <a:pPr marL="0"/>
            <a:endParaRPr lang="en-US" dirty="0"/>
          </a:p>
          <a:p>
            <a:pPr marL="0"/>
            <a:endParaRPr lang="en-US" dirty="0"/>
          </a:p>
        </p:txBody>
      </p:sp>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78</a:t>
            </a:r>
            <a:endParaRPr lang="en-US" dirty="0"/>
          </a:p>
        </p:txBody>
      </p:sp>
    </p:spTree>
    <p:extLst>
      <p:ext uri="{BB962C8B-B14F-4D97-AF65-F5344CB8AC3E}">
        <p14:creationId xmlns:p14="http://schemas.microsoft.com/office/powerpoint/2010/main" val="38497997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52400" y="1600200"/>
            <a:ext cx="8839200" cy="4978400"/>
          </a:xfrm>
        </p:spPr>
        <p:txBody>
          <a:bodyPr>
            <a:normAutofit/>
          </a:bodyPr>
          <a:lstStyle/>
          <a:p>
            <a:pPr marL="457200" indent="-457200">
              <a:buFont typeface="+mj-lt"/>
              <a:buAutoNum type="arabicPeriod" startAt="5"/>
            </a:pPr>
            <a:r>
              <a:rPr lang="en-US" dirty="0" smtClean="0"/>
              <a:t>Professional </a:t>
            </a:r>
            <a:r>
              <a:rPr lang="en-US" dirty="0"/>
              <a:t>judgment is used </a:t>
            </a:r>
            <a:r>
              <a:rPr lang="en-US" dirty="0" smtClean="0"/>
              <a:t>when:</a:t>
            </a:r>
          </a:p>
          <a:p>
            <a:pPr marL="457200" indent="-457200">
              <a:buFont typeface="+mj-lt"/>
              <a:buAutoNum type="arabicPeriod" startAt="5"/>
            </a:pPr>
            <a:endParaRPr lang="en-US" dirty="0"/>
          </a:p>
          <a:p>
            <a:pPr marL="731520" lvl="1" indent="-457200">
              <a:buFont typeface="+mj-lt"/>
              <a:buAutoNum type="alphaUcPeriod"/>
            </a:pPr>
            <a:r>
              <a:rPr lang="en-US" dirty="0" smtClean="0"/>
              <a:t>The </a:t>
            </a:r>
            <a:r>
              <a:rPr lang="en-US" dirty="0"/>
              <a:t>student does not meet any of the eligibility </a:t>
            </a:r>
            <a:r>
              <a:rPr lang="en-US" dirty="0" smtClean="0"/>
              <a:t>categories</a:t>
            </a:r>
          </a:p>
          <a:p>
            <a:pPr marL="731520" lvl="1" indent="-457200">
              <a:buFont typeface="+mj-lt"/>
              <a:buAutoNum type="alphaUcPeriod"/>
            </a:pPr>
            <a:endParaRPr lang="en-US" dirty="0"/>
          </a:p>
          <a:p>
            <a:pPr marL="731520" lvl="1" indent="-457200">
              <a:buFont typeface="+mj-lt"/>
              <a:buAutoNum type="alphaUcPeriod"/>
            </a:pPr>
            <a:r>
              <a:rPr lang="en-US" dirty="0" smtClean="0"/>
              <a:t>The </a:t>
            </a:r>
            <a:r>
              <a:rPr lang="en-US" dirty="0"/>
              <a:t>team feels like the student will get no help </a:t>
            </a:r>
            <a:r>
              <a:rPr lang="en-US" dirty="0" smtClean="0"/>
              <a:t>unless </a:t>
            </a:r>
            <a:r>
              <a:rPr lang="en-US" dirty="0"/>
              <a:t>in special </a:t>
            </a:r>
            <a:r>
              <a:rPr lang="en-US" dirty="0" smtClean="0"/>
              <a:t>education</a:t>
            </a:r>
          </a:p>
          <a:p>
            <a:pPr marL="731520" lvl="1" indent="-457200">
              <a:buFont typeface="+mj-lt"/>
              <a:buAutoNum type="alphaUcPeriod"/>
            </a:pPr>
            <a:endParaRPr lang="en-US" dirty="0"/>
          </a:p>
          <a:p>
            <a:pPr marL="731520" lvl="1" indent="-457200">
              <a:buFont typeface="+mj-lt"/>
              <a:buAutoNum type="alphaUcPeriod"/>
            </a:pPr>
            <a:r>
              <a:rPr lang="en-US" dirty="0" smtClean="0"/>
              <a:t>Only </a:t>
            </a:r>
            <a:r>
              <a:rPr lang="en-US" dirty="0"/>
              <a:t>when the student was close to meeting the </a:t>
            </a:r>
            <a:r>
              <a:rPr lang="en-US" dirty="0" smtClean="0"/>
              <a:t>criteria </a:t>
            </a:r>
            <a:r>
              <a:rPr lang="en-US" dirty="0"/>
              <a:t>(in allowed categories) and there is sufficient </a:t>
            </a:r>
            <a:r>
              <a:rPr lang="en-US" dirty="0" smtClean="0"/>
              <a:t>and </a:t>
            </a:r>
            <a:r>
              <a:rPr lang="en-US" dirty="0"/>
              <a:t>significant evidence to determine that the </a:t>
            </a:r>
            <a:r>
              <a:rPr lang="en-US" dirty="0" smtClean="0"/>
              <a:t>student truly </a:t>
            </a:r>
            <a:r>
              <a:rPr lang="en-US" dirty="0"/>
              <a:t>does struggle in the area being considered and </a:t>
            </a:r>
            <a:r>
              <a:rPr lang="en-US" dirty="0" smtClean="0"/>
              <a:t>would </a:t>
            </a:r>
            <a:r>
              <a:rPr lang="en-US" dirty="0"/>
              <a:t>benefit from special </a:t>
            </a:r>
            <a:r>
              <a:rPr lang="en-US" dirty="0" smtClean="0"/>
              <a:t>education</a:t>
            </a:r>
            <a:endParaRPr lang="en-US" dirty="0"/>
          </a:p>
          <a:p>
            <a:pPr marL="0"/>
            <a:endParaRPr lang="en-US" dirty="0"/>
          </a:p>
          <a:p>
            <a:pPr marL="385763" indent="-385763">
              <a:buAutoNum type="arabicPeriod" startAt="5"/>
            </a:pPr>
            <a:endParaRPr lang="en-US" dirty="0"/>
          </a:p>
        </p:txBody>
      </p:sp>
      <p:sp>
        <p:nvSpPr>
          <p:cNvPr id="4"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79</a:t>
            </a:r>
            <a:endParaRPr lang="en-US" dirty="0"/>
          </a:p>
        </p:txBody>
      </p:sp>
    </p:spTree>
    <p:extLst>
      <p:ext uri="{BB962C8B-B14F-4D97-AF65-F5344CB8AC3E}">
        <p14:creationId xmlns:p14="http://schemas.microsoft.com/office/powerpoint/2010/main" val="3631056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190BE774-EEFB-4318-9871-E350F6454839}"/>
              </a:ext>
            </a:extLst>
          </p:cNvPr>
          <p:cNvSpPr>
            <a:spLocks noGrp="1"/>
          </p:cNvSpPr>
          <p:nvPr>
            <p:ph sz="quarter" idx="10"/>
          </p:nvPr>
        </p:nvSpPr>
        <p:spPr/>
        <p:txBody>
          <a:bodyPr>
            <a:normAutofit lnSpcReduction="10000"/>
          </a:bodyPr>
          <a:lstStyle/>
          <a:p>
            <a:r>
              <a:rPr lang="en-US" dirty="0"/>
              <a:t>Review the efficacy of special </a:t>
            </a:r>
            <a:r>
              <a:rPr lang="en-US" dirty="0" smtClean="0"/>
              <a:t>education. </a:t>
            </a:r>
            <a:endParaRPr lang="en-US" dirty="0"/>
          </a:p>
          <a:p>
            <a:r>
              <a:rPr lang="en-US" dirty="0"/>
              <a:t>Use a problem solving model to generate quality </a:t>
            </a:r>
            <a:r>
              <a:rPr lang="en-US" dirty="0" smtClean="0"/>
              <a:t>referrals.</a:t>
            </a:r>
            <a:endParaRPr lang="en-US" dirty="0"/>
          </a:p>
          <a:p>
            <a:r>
              <a:rPr lang="en-US" dirty="0"/>
              <a:t>Know the difference between parent referrals and agency </a:t>
            </a:r>
            <a:r>
              <a:rPr lang="en-US" dirty="0" smtClean="0"/>
              <a:t>referrals.</a:t>
            </a:r>
            <a:endParaRPr lang="en-US" dirty="0"/>
          </a:p>
          <a:p>
            <a:r>
              <a:rPr lang="en-US" dirty="0"/>
              <a:t>Conduct a review of existing </a:t>
            </a:r>
            <a:r>
              <a:rPr lang="en-US" dirty="0" smtClean="0"/>
              <a:t>data.</a:t>
            </a:r>
            <a:endParaRPr lang="en-US" dirty="0"/>
          </a:p>
          <a:p>
            <a:r>
              <a:rPr lang="en-US" dirty="0"/>
              <a:t>Implement quality assessment </a:t>
            </a:r>
            <a:r>
              <a:rPr lang="en-US" dirty="0" smtClean="0"/>
              <a:t>practices.</a:t>
            </a:r>
            <a:endParaRPr lang="en-US" dirty="0"/>
          </a:p>
          <a:p>
            <a:r>
              <a:rPr lang="en-US" dirty="0"/>
              <a:t>Use many sources of data to make quality eligibility </a:t>
            </a:r>
            <a:r>
              <a:rPr lang="en-US" dirty="0" smtClean="0"/>
              <a:t>determinations.</a:t>
            </a:r>
            <a:endParaRPr lang="en-US" dirty="0"/>
          </a:p>
          <a:p>
            <a:r>
              <a:rPr lang="en-US" dirty="0"/>
              <a:t>Write evaluation reports to synthesize all observed and assessed </a:t>
            </a:r>
            <a:r>
              <a:rPr lang="en-US" dirty="0" smtClean="0"/>
              <a:t>information.</a:t>
            </a:r>
            <a:endParaRPr lang="en-US" dirty="0"/>
          </a:p>
          <a:p>
            <a:r>
              <a:rPr lang="en-US" dirty="0"/>
              <a:t>Make quality eligibility </a:t>
            </a:r>
            <a:r>
              <a:rPr lang="en-US" dirty="0" smtClean="0"/>
              <a:t>determinations.</a:t>
            </a:r>
            <a:endParaRPr lang="en-US" dirty="0"/>
          </a:p>
        </p:txBody>
      </p:sp>
      <p:sp>
        <p:nvSpPr>
          <p:cNvPr id="3" name="Title 2">
            <a:extLst>
              <a:ext uri="{FF2B5EF4-FFF2-40B4-BE49-F238E27FC236}">
                <a16:creationId xmlns="" xmlns:a16="http://schemas.microsoft.com/office/drawing/2014/main" id="{F434E01B-A76E-4BC5-8020-7052E918C0AD}"/>
              </a:ext>
            </a:extLst>
          </p:cNvPr>
          <p:cNvSpPr>
            <a:spLocks noGrp="1"/>
          </p:cNvSpPr>
          <p:nvPr>
            <p:ph type="title"/>
          </p:nvPr>
        </p:nvSpPr>
        <p:spPr/>
        <p:txBody>
          <a:bodyPr>
            <a:normAutofit/>
          </a:bodyPr>
          <a:lstStyle/>
          <a:p>
            <a:pPr algn="ctr"/>
            <a:r>
              <a:rPr lang="en-US" sz="3600" dirty="0">
                <a:solidFill>
                  <a:schemeClr val="tx1"/>
                </a:solidFill>
              </a:rPr>
              <a:t>Learner Intentions</a:t>
            </a:r>
          </a:p>
        </p:txBody>
      </p:sp>
      <p:sp>
        <p:nvSpPr>
          <p:cNvPr id="4"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8</a:t>
            </a:r>
          </a:p>
        </p:txBody>
      </p:sp>
    </p:spTree>
    <p:extLst>
      <p:ext uri="{BB962C8B-B14F-4D97-AF65-F5344CB8AC3E}">
        <p14:creationId xmlns:p14="http://schemas.microsoft.com/office/powerpoint/2010/main" val="30509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52400" y="1752600"/>
            <a:ext cx="8839200" cy="4826000"/>
          </a:xfrm>
        </p:spPr>
        <p:txBody>
          <a:bodyPr>
            <a:normAutofit/>
          </a:bodyPr>
          <a:lstStyle/>
          <a:p>
            <a:pPr marL="457200" indent="-457200">
              <a:buFont typeface="+mj-lt"/>
              <a:buAutoNum type="arabicPeriod" startAt="6"/>
            </a:pPr>
            <a:r>
              <a:rPr lang="en-US" dirty="0" smtClean="0"/>
              <a:t>A </a:t>
            </a:r>
            <a:r>
              <a:rPr lang="en-US" dirty="0"/>
              <a:t>copy of the written evaluation report should be provided to the parent </a:t>
            </a:r>
            <a:r>
              <a:rPr lang="en-US" dirty="0" smtClean="0"/>
              <a:t>within: </a:t>
            </a:r>
            <a:endParaRPr lang="en-US" dirty="0"/>
          </a:p>
          <a:p>
            <a:pPr marL="0" indent="0">
              <a:buNone/>
            </a:pPr>
            <a:endParaRPr lang="en-US" dirty="0"/>
          </a:p>
          <a:p>
            <a:pPr marL="731520" lvl="1" indent="-457200">
              <a:buFont typeface="+mj-lt"/>
              <a:buAutoNum type="alphaUcPeriod"/>
            </a:pPr>
            <a:r>
              <a:rPr lang="en-US" sz="2400" dirty="0" smtClean="0"/>
              <a:t>5 </a:t>
            </a:r>
            <a:r>
              <a:rPr lang="en-US" sz="2400" dirty="0"/>
              <a:t>days of the eligibility determination </a:t>
            </a:r>
            <a:r>
              <a:rPr lang="en-US" sz="2400" dirty="0" smtClean="0"/>
              <a:t>meeting.  </a:t>
            </a:r>
            <a:endParaRPr lang="en-US" sz="2400" dirty="0"/>
          </a:p>
          <a:p>
            <a:pPr marL="731520" lvl="1" indent="-457200">
              <a:buFont typeface="+mj-lt"/>
              <a:buAutoNum type="alphaUcPeriod"/>
            </a:pPr>
            <a:endParaRPr lang="en-US" sz="2400" dirty="0" smtClean="0"/>
          </a:p>
          <a:p>
            <a:pPr marL="731520" lvl="1" indent="-457200">
              <a:buFont typeface="+mj-lt"/>
              <a:buAutoNum type="alphaUcPeriod"/>
            </a:pPr>
            <a:r>
              <a:rPr lang="en-US" sz="2400" dirty="0" smtClean="0"/>
              <a:t>20 </a:t>
            </a:r>
            <a:r>
              <a:rPr lang="en-US" sz="2400" dirty="0"/>
              <a:t>days of the eligibility determination </a:t>
            </a:r>
            <a:r>
              <a:rPr lang="en-US" sz="2400" dirty="0" smtClean="0"/>
              <a:t>meeting.</a:t>
            </a:r>
            <a:endParaRPr lang="en-US" sz="2400" dirty="0"/>
          </a:p>
          <a:p>
            <a:pPr marL="731520" lvl="1" indent="-457200">
              <a:buFont typeface="+mj-lt"/>
              <a:buAutoNum type="alphaUcPeriod"/>
            </a:pPr>
            <a:endParaRPr lang="en-US" sz="2400" dirty="0" smtClean="0"/>
          </a:p>
          <a:p>
            <a:pPr marL="731520" lvl="1" indent="-457200">
              <a:buFont typeface="+mj-lt"/>
              <a:buAutoNum type="alphaUcPeriod"/>
            </a:pPr>
            <a:r>
              <a:rPr lang="en-US" sz="2400" dirty="0" smtClean="0"/>
              <a:t>10 </a:t>
            </a:r>
            <a:r>
              <a:rPr lang="en-US" sz="2400" dirty="0"/>
              <a:t>days of the eligibility determination </a:t>
            </a:r>
            <a:r>
              <a:rPr lang="en-US" sz="2400" dirty="0" smtClean="0"/>
              <a:t>meeting.</a:t>
            </a:r>
            <a:endParaRPr lang="en-US" sz="2400" dirty="0"/>
          </a:p>
          <a:p>
            <a:pPr marL="0"/>
            <a:endParaRPr lang="en-US" dirty="0"/>
          </a:p>
          <a:p>
            <a:pPr marL="0"/>
            <a:endParaRPr lang="en-US" dirty="0"/>
          </a:p>
          <a:p>
            <a:endParaRPr lang="en-US" dirty="0"/>
          </a:p>
        </p:txBody>
      </p:sp>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80</a:t>
            </a:r>
            <a:endParaRPr lang="en-US" dirty="0"/>
          </a:p>
        </p:txBody>
      </p:sp>
    </p:spTree>
    <p:extLst>
      <p:ext uri="{BB962C8B-B14F-4D97-AF65-F5344CB8AC3E}">
        <p14:creationId xmlns:p14="http://schemas.microsoft.com/office/powerpoint/2010/main" val="20380798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rPr>
              <a:t>Practice Profile   </a:t>
            </a:r>
          </a:p>
        </p:txBody>
      </p:sp>
      <p:sp>
        <p:nvSpPr>
          <p:cNvPr id="7"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81</a:t>
            </a:r>
            <a:endParaRPr lang="en-US" dirty="0"/>
          </a:p>
        </p:txBody>
      </p:sp>
      <p:pic>
        <p:nvPicPr>
          <p:cNvPr id="9" name="Content Placeholder 8"/>
          <p:cNvPicPr>
            <a:picLocks noGrp="1"/>
          </p:cNvPicPr>
          <p:nvPr>
            <p:ph sz="quarter" idx="10"/>
          </p:nvPr>
        </p:nvPicPr>
        <p:blipFill rotWithShape="1">
          <a:blip r:embed="rId3"/>
          <a:srcRect l="4167" t="10921" r="49839" b="8832"/>
          <a:stretch/>
        </p:blipFill>
        <p:spPr bwMode="auto">
          <a:xfrm>
            <a:off x="819233" y="2159000"/>
            <a:ext cx="7505533" cy="4419600"/>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8083062" y="851297"/>
            <a:ext cx="10668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#10</a:t>
            </a:r>
            <a:endParaRPr lang="en-US" b="1" dirty="0"/>
          </a:p>
        </p:txBody>
      </p:sp>
    </p:spTree>
    <p:extLst>
      <p:ext uri="{BB962C8B-B14F-4D97-AF65-F5344CB8AC3E}">
        <p14:creationId xmlns:p14="http://schemas.microsoft.com/office/powerpoint/2010/main" val="20395181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2400" y="3505200"/>
            <a:ext cx="8763000" cy="646331"/>
          </a:xfrm>
        </p:spPr>
        <p:txBody>
          <a:bodyPr/>
          <a:lstStyle/>
          <a:p>
            <a:r>
              <a:rPr lang="en-US" dirty="0"/>
              <a:t>Next Steps</a:t>
            </a:r>
          </a:p>
        </p:txBody>
      </p:sp>
      <p:sp>
        <p:nvSpPr>
          <p:cNvPr id="3" name="Content Placeholder 2"/>
          <p:cNvSpPr txBox="1">
            <a:spLocks/>
          </p:cNvSpPr>
          <p:nvPr/>
        </p:nvSpPr>
        <p:spPr>
          <a:xfrm>
            <a:off x="2057400" y="4471945"/>
            <a:ext cx="6345260" cy="35306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Three </a:t>
            </a:r>
            <a:r>
              <a:rPr lang="en-US" dirty="0"/>
              <a:t>t</a:t>
            </a:r>
            <a:r>
              <a:rPr lang="en-US" dirty="0" smtClean="0"/>
              <a:t>hings </a:t>
            </a:r>
            <a:r>
              <a:rPr lang="en-US" dirty="0"/>
              <a:t>you learned</a:t>
            </a:r>
          </a:p>
          <a:p>
            <a:r>
              <a:rPr lang="en-US" dirty="0" smtClean="0"/>
              <a:t>Two things </a:t>
            </a:r>
            <a:r>
              <a:rPr lang="en-US" dirty="0"/>
              <a:t>you can commit </a:t>
            </a:r>
            <a:r>
              <a:rPr lang="en-US" dirty="0" smtClean="0"/>
              <a:t>to doing immediately</a:t>
            </a:r>
            <a:endParaRPr lang="en-US" dirty="0"/>
          </a:p>
          <a:p>
            <a:r>
              <a:rPr lang="en-US" dirty="0" smtClean="0"/>
              <a:t>One question </a:t>
            </a:r>
            <a:r>
              <a:rPr lang="en-US" dirty="0"/>
              <a:t>you still </a:t>
            </a:r>
            <a:r>
              <a:rPr lang="en-US" dirty="0" smtClean="0"/>
              <a:t>have</a:t>
            </a:r>
            <a:endParaRPr lang="en-US" dirty="0"/>
          </a:p>
        </p:txBody>
      </p:sp>
      <p:sp>
        <p:nvSpPr>
          <p:cNvPr id="7" name="Slide Number Placeholder 3">
            <a:extLst>
              <a:ext uri="{FF2B5EF4-FFF2-40B4-BE49-F238E27FC236}">
                <a16:creationId xmlns="" xmlns:a16="http://schemas.microsoft.com/office/drawing/2014/main" id="{D16CD049-2405-4529-BBBB-C4A88DE8329B}"/>
              </a:ext>
            </a:extLst>
          </p:cNvPr>
          <p:cNvSpPr>
            <a:spLocks noGrp="1"/>
          </p:cNvSpPr>
          <p:nvPr>
            <p:ph type="sldNum" sz="quarter" idx="4294967295"/>
          </p:nvPr>
        </p:nvSpPr>
        <p:spPr>
          <a:xfrm>
            <a:off x="8229600" y="304800"/>
            <a:ext cx="762000" cy="365125"/>
          </a:xfrm>
          <a:noFill/>
        </p:spPr>
        <p:txBody>
          <a:bodyPr/>
          <a:lstStyle/>
          <a:p>
            <a:r>
              <a:rPr lang="en-US" dirty="0" smtClean="0"/>
              <a:t>82</a:t>
            </a:r>
            <a:endParaRPr lang="en-US" dirty="0"/>
          </a:p>
        </p:txBody>
      </p:sp>
      <p:sp>
        <p:nvSpPr>
          <p:cNvPr id="8" name="Rectangle 7"/>
          <p:cNvSpPr/>
          <p:nvPr/>
        </p:nvSpPr>
        <p:spPr>
          <a:xfrm>
            <a:off x="7924800" y="3505200"/>
            <a:ext cx="10668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#11</a:t>
            </a:r>
            <a:endParaRPr lang="en-US" b="1" dirty="0"/>
          </a:p>
        </p:txBody>
      </p:sp>
    </p:spTree>
    <p:extLst>
      <p:ext uri="{BB962C8B-B14F-4D97-AF65-F5344CB8AC3E}">
        <p14:creationId xmlns:p14="http://schemas.microsoft.com/office/powerpoint/2010/main" val="19611103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Closing &amp; Follow Up</a:t>
            </a:r>
          </a:p>
        </p:txBody>
      </p:sp>
      <p:sp>
        <p:nvSpPr>
          <p:cNvPr id="5" name="Slide Number Placeholder 3">
            <a:extLst>
              <a:ext uri="{FF2B5EF4-FFF2-40B4-BE49-F238E27FC236}">
                <a16:creationId xmlns="" xmlns:a16="http://schemas.microsoft.com/office/drawing/2014/main" id="{D16CD049-2405-4529-BBBB-C4A88DE8329B}"/>
              </a:ext>
            </a:extLst>
          </p:cNvPr>
          <p:cNvSpPr>
            <a:spLocks noGrp="1"/>
          </p:cNvSpPr>
          <p:nvPr>
            <p:ph type="sldNum" sz="quarter" idx="4294967295"/>
          </p:nvPr>
        </p:nvSpPr>
        <p:spPr>
          <a:xfrm>
            <a:off x="8229600" y="304800"/>
            <a:ext cx="762000" cy="365125"/>
          </a:xfrm>
          <a:noFill/>
        </p:spPr>
        <p:txBody>
          <a:bodyPr/>
          <a:lstStyle/>
          <a:p>
            <a:r>
              <a:rPr lang="en-US" dirty="0" smtClean="0"/>
              <a:t>83</a:t>
            </a:r>
            <a:endParaRPr lang="en-US" dirty="0"/>
          </a:p>
        </p:txBody>
      </p:sp>
    </p:spTree>
    <p:extLst>
      <p:ext uri="{BB962C8B-B14F-4D97-AF65-F5344CB8AC3E}">
        <p14:creationId xmlns:p14="http://schemas.microsoft.com/office/powerpoint/2010/main" val="40288331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a:extLst>
              <a:ext uri="{FF2B5EF4-FFF2-40B4-BE49-F238E27FC236}">
                <a16:creationId xmlns="" xmlns:a16="http://schemas.microsoft.com/office/drawing/2014/main" id="{D262E700-F9E2-4094-913C-551820AFC414}"/>
              </a:ext>
            </a:extLst>
          </p:cNvPr>
          <p:cNvPicPr>
            <a:picLocks noGrp="1" noChangeAspect="1"/>
          </p:cNvPicPr>
          <p:nvPr>
            <p:ph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298700" y="2108200"/>
            <a:ext cx="4470400" cy="4470400"/>
          </a:xfrm>
        </p:spPr>
      </p:pic>
      <p:sp>
        <p:nvSpPr>
          <p:cNvPr id="5"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84</a:t>
            </a:r>
            <a:endParaRPr lang="en-US" dirty="0"/>
          </a:p>
        </p:txBody>
      </p:sp>
    </p:spTree>
    <p:extLst>
      <p:ext uri="{BB962C8B-B14F-4D97-AF65-F5344CB8AC3E}">
        <p14:creationId xmlns:p14="http://schemas.microsoft.com/office/powerpoint/2010/main" val="1657821929"/>
      </p:ext>
    </p:extLst>
  </p:cSld>
  <p:clrMapOvr>
    <a:masterClrMapping/>
  </p:clrMapOvr>
  <p:transition>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Add Consultant Information</a:t>
            </a:r>
          </a:p>
        </p:txBody>
      </p:sp>
      <p:sp>
        <p:nvSpPr>
          <p:cNvPr id="3" name="Text Placeholder 2"/>
          <p:cNvSpPr>
            <a:spLocks noGrp="1"/>
          </p:cNvSpPr>
          <p:nvPr>
            <p:ph type="body" sz="quarter" idx="11"/>
          </p:nvPr>
        </p:nvSpPr>
        <p:spPr/>
        <p:txBody>
          <a:bodyPr/>
          <a:lstStyle/>
          <a:p>
            <a:r>
              <a:rPr lang="en-US" sz="3600" dirty="0"/>
              <a:t>Questions?  Please contact:</a:t>
            </a:r>
          </a:p>
        </p:txBody>
      </p:sp>
    </p:spTree>
    <p:extLst>
      <p:ext uri="{BB962C8B-B14F-4D97-AF65-F5344CB8AC3E}">
        <p14:creationId xmlns:p14="http://schemas.microsoft.com/office/powerpoint/2010/main" val="4114399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E8C6B40-09CB-486D-A6C4-591CCFEB367E}"/>
              </a:ext>
            </a:extLst>
          </p:cNvPr>
          <p:cNvSpPr>
            <a:spLocks noGrp="1"/>
          </p:cNvSpPr>
          <p:nvPr>
            <p:ph sz="quarter" idx="10"/>
          </p:nvPr>
        </p:nvSpPr>
        <p:spPr/>
        <p:txBody>
          <a:bodyPr>
            <a:normAutofit lnSpcReduction="10000"/>
          </a:bodyPr>
          <a:lstStyle/>
          <a:p>
            <a:r>
              <a:rPr lang="en-US" dirty="0"/>
              <a:t>Why use high quality interventions prior to referring a student for assessment?</a:t>
            </a:r>
          </a:p>
          <a:p>
            <a:r>
              <a:rPr lang="en-US" dirty="0"/>
              <a:t>How does one use a problem solving model to generate quality referrals?</a:t>
            </a:r>
          </a:p>
          <a:p>
            <a:r>
              <a:rPr lang="en-US" dirty="0"/>
              <a:t>What is the difference between parent referrals and agency referrals?</a:t>
            </a:r>
          </a:p>
          <a:p>
            <a:r>
              <a:rPr lang="en-US" dirty="0"/>
              <a:t>How does one conduct a quality review of existing data?</a:t>
            </a:r>
          </a:p>
          <a:p>
            <a:r>
              <a:rPr lang="en-US" dirty="0"/>
              <a:t>What needs to be included in a written evaluation </a:t>
            </a:r>
            <a:r>
              <a:rPr lang="en-US" dirty="0" smtClean="0"/>
              <a:t>report </a:t>
            </a:r>
            <a:r>
              <a:rPr lang="en-US" dirty="0"/>
              <a:t>to synthesize all observed and assessed information?</a:t>
            </a:r>
          </a:p>
          <a:p>
            <a:r>
              <a:rPr lang="en-US" dirty="0"/>
              <a:t>How does one use many sources of data to make quality eligibility determinations?</a:t>
            </a:r>
          </a:p>
          <a:p>
            <a:endParaRPr lang="en-US" dirty="0"/>
          </a:p>
        </p:txBody>
      </p:sp>
      <p:sp>
        <p:nvSpPr>
          <p:cNvPr id="3" name="Title 2">
            <a:extLst>
              <a:ext uri="{FF2B5EF4-FFF2-40B4-BE49-F238E27FC236}">
                <a16:creationId xmlns="" xmlns:a16="http://schemas.microsoft.com/office/drawing/2014/main" id="{40DE3ADD-4F2B-4270-AE05-030343670129}"/>
              </a:ext>
            </a:extLst>
          </p:cNvPr>
          <p:cNvSpPr>
            <a:spLocks noGrp="1"/>
          </p:cNvSpPr>
          <p:nvPr>
            <p:ph type="title"/>
          </p:nvPr>
        </p:nvSpPr>
        <p:spPr/>
        <p:txBody>
          <a:bodyPr>
            <a:normAutofit/>
          </a:bodyPr>
          <a:lstStyle/>
          <a:p>
            <a:pPr algn="ctr"/>
            <a:r>
              <a:rPr lang="en-US" sz="3600" dirty="0">
                <a:solidFill>
                  <a:schemeClr val="tx1"/>
                </a:solidFill>
              </a:rPr>
              <a:t>Essential Questions</a:t>
            </a:r>
          </a:p>
        </p:txBody>
      </p:sp>
      <p:sp>
        <p:nvSpPr>
          <p:cNvPr id="4" name="Slide Number Placeholder 3">
            <a:extLst>
              <a:ext uri="{FF2B5EF4-FFF2-40B4-BE49-F238E27FC236}">
                <a16:creationId xmlns="" xmlns:a16="http://schemas.microsoft.com/office/drawing/2014/main" id="{D16CD049-2405-4529-BBBB-C4A88DE8329B}"/>
              </a:ext>
            </a:extLst>
          </p:cNvPr>
          <p:cNvSpPr txBox="1">
            <a:spLocks/>
          </p:cNvSpPr>
          <p:nvPr/>
        </p:nvSpPr>
        <p:spPr>
          <a:xfrm>
            <a:off x="8229600" y="304800"/>
            <a:ext cx="7620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9</a:t>
            </a:r>
          </a:p>
        </p:txBody>
      </p:sp>
    </p:spTree>
    <p:extLst>
      <p:ext uri="{BB962C8B-B14F-4D97-AF65-F5344CB8AC3E}">
        <p14:creationId xmlns:p14="http://schemas.microsoft.com/office/powerpoint/2010/main" val="24440690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6276</TotalTime>
  <Words>15039</Words>
  <Application>Microsoft Office PowerPoint</Application>
  <PresentationFormat>On-screen Show (4:3)</PresentationFormat>
  <Paragraphs>1003</Paragraphs>
  <Slides>85</Slides>
  <Notes>84</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85</vt:i4>
      </vt:variant>
    </vt:vector>
  </HeadingPairs>
  <TitlesOfParts>
    <vt:vector size="93" baseType="lpstr">
      <vt:lpstr>Arial</vt:lpstr>
      <vt:lpstr>Calibri</vt:lpstr>
      <vt:lpstr>Calibri Light</vt:lpstr>
      <vt:lpstr>Helvetica</vt:lpstr>
      <vt:lpstr>Wingdings</vt:lpstr>
      <vt:lpstr>1_Clarity</vt:lpstr>
      <vt:lpstr>Custom Design</vt:lpstr>
      <vt:lpstr>2_Clarity</vt:lpstr>
      <vt:lpstr>Quality Eligibility Determinations</vt:lpstr>
      <vt:lpstr>To Do Prior to Training</vt:lpstr>
      <vt:lpstr>Quality Eligibility Determinations</vt:lpstr>
      <vt:lpstr>Pre-Assessment</vt:lpstr>
      <vt:lpstr>PowerPoint Presentation</vt:lpstr>
      <vt:lpstr>PowerPoint Presentation</vt:lpstr>
      <vt:lpstr>PowerPoint Presentation</vt:lpstr>
      <vt:lpstr>Learner Intentions</vt:lpstr>
      <vt:lpstr>Essential Questions</vt:lpstr>
      <vt:lpstr>Missouri Teacher Standards</vt:lpstr>
      <vt:lpstr>Overview of the Day</vt:lpstr>
      <vt:lpstr>Norms</vt:lpstr>
      <vt:lpstr>Learning Partners</vt:lpstr>
      <vt:lpstr>Gaming the System</vt:lpstr>
      <vt:lpstr> Incidence Rates </vt:lpstr>
      <vt:lpstr>Incidence Rates MO</vt:lpstr>
      <vt:lpstr>PowerPoint Presentation</vt:lpstr>
      <vt:lpstr>PowerPoint Presentation</vt:lpstr>
      <vt:lpstr>PowerPoint Presentation</vt:lpstr>
      <vt:lpstr>Efficacy of Special Education</vt:lpstr>
      <vt:lpstr>Efficacy of Special Education</vt:lpstr>
      <vt:lpstr>PowerPoint Presentation</vt:lpstr>
      <vt:lpstr>PowerPoint Presentation</vt:lpstr>
      <vt:lpstr>Talk to Your Wilderness Partner</vt:lpstr>
      <vt:lpstr>PowerPoint Presentation</vt:lpstr>
      <vt:lpstr>Start Early </vt:lpstr>
      <vt:lpstr>PowerPoint Presentation</vt:lpstr>
      <vt:lpstr>Problem-Solving Process</vt:lpstr>
      <vt:lpstr>Intervention Model </vt:lpstr>
      <vt:lpstr>PowerPoint Presentation</vt:lpstr>
      <vt:lpstr>PowerPoint Presentation</vt:lpstr>
      <vt:lpstr>Referral ‘Red Flags’</vt:lpstr>
      <vt:lpstr>Referral ‘Red Flags’</vt:lpstr>
      <vt:lpstr>Characteristics of Good Referrals</vt:lpstr>
      <vt:lpstr>Find Your Winter Vacation Partner</vt:lpstr>
      <vt:lpstr>PowerPoint Presentation</vt:lpstr>
      <vt:lpstr>Request for Consideration of a  Special Education Evaluation</vt:lpstr>
      <vt:lpstr>Request for Consideration of a  Special Education Evaluation</vt:lpstr>
      <vt:lpstr>Making a Determination:  Step 3</vt:lpstr>
      <vt:lpstr>Request for Consideration of a  Special Education Evaluation</vt:lpstr>
      <vt:lpstr>LEA Consideration = RED</vt:lpstr>
      <vt:lpstr>PowerPoint Presentation</vt:lpstr>
      <vt:lpstr>Review of Existing Data (RED)</vt:lpstr>
      <vt:lpstr>PowerPoint Presentation</vt:lpstr>
      <vt:lpstr>Model Form:  Review of Existing Data </vt:lpstr>
      <vt:lpstr>Tips for Completion of the RED</vt:lpstr>
      <vt:lpstr>RED Example 1   </vt:lpstr>
      <vt:lpstr>RED Example 2</vt:lpstr>
      <vt:lpstr>RED Example 3</vt:lpstr>
      <vt:lpstr>Team Conclusions and Decisions</vt:lpstr>
      <vt:lpstr>PowerPoint Presentation</vt:lpstr>
      <vt:lpstr>Your Turn</vt:lpstr>
      <vt:lpstr>IDEA Evaluation Requirements</vt:lpstr>
      <vt:lpstr>IDEA Evaluation Requirements</vt:lpstr>
      <vt:lpstr>Testing Best Practices</vt:lpstr>
      <vt:lpstr>Consider this</vt:lpstr>
      <vt:lpstr>Rate Your Experience</vt:lpstr>
      <vt:lpstr>   </vt:lpstr>
      <vt:lpstr>Determination of Eligibility</vt:lpstr>
      <vt:lpstr>Data Based Decision Making in  Eligibility Determinations</vt:lpstr>
      <vt:lpstr>Determination of Eligibility</vt:lpstr>
      <vt:lpstr>PowerPoint Presentation</vt:lpstr>
      <vt:lpstr>Who Qualifies  for Special Education Services?</vt:lpstr>
      <vt:lpstr>What Does this Mean?</vt:lpstr>
      <vt:lpstr>360 View of Adverse Impact</vt:lpstr>
      <vt:lpstr>Find Your City Partner</vt:lpstr>
      <vt:lpstr>Evaluation Reports</vt:lpstr>
      <vt:lpstr>Evaluation Report</vt:lpstr>
      <vt:lpstr>Evaluation Reports</vt:lpstr>
      <vt:lpstr>What About Professional Judgment?</vt:lpstr>
      <vt:lpstr>Characteristics of  Quality Professional Judgment</vt:lpstr>
      <vt:lpstr>Professional Judgment is 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Profile   </vt:lpstr>
      <vt:lpstr>PowerPoint Presentation</vt:lpstr>
      <vt:lpstr>PowerPoint Presentation</vt:lpstr>
      <vt:lpstr>PowerPoint Presentation</vt:lpstr>
      <vt:lpstr>PowerPoint Presentation</vt:lpstr>
    </vt:vector>
  </TitlesOfParts>
  <Company>Cooperating School Districts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 Rothermel</dc:creator>
  <cp:lastModifiedBy>Jeanne Rothermel</cp:lastModifiedBy>
  <cp:revision>557</cp:revision>
  <cp:lastPrinted>2018-08-20T20:08:27Z</cp:lastPrinted>
  <dcterms:created xsi:type="dcterms:W3CDTF">2016-10-25T13:01:27Z</dcterms:created>
  <dcterms:modified xsi:type="dcterms:W3CDTF">2018-11-07T21:48:19Z</dcterms:modified>
</cp:coreProperties>
</file>